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28" name="Slide Image Placeholder 1"/>
          <p:cNvSpPr>
            <a:spLocks noChangeAspect="1" noRot="1" noGrp="1"/>
          </p:cNvSpPr>
          <p:nvPr>
            <p:ph type="sldImg"/>
          </p:nvPr>
        </p:nvSpPr>
        <p:spPr/>
      </p:sp>
      <p:sp>
        <p:nvSpPr>
          <p:cNvPr id="1048629" name="Notes Placeholder 2"/>
          <p:cNvSpPr>
            <a:spLocks noGrp="1"/>
          </p:cNvSpPr>
          <p:nvPr>
            <p:ph type="body" idx="1"/>
          </p:nvPr>
        </p:nvSpPr>
        <p:spPr/>
        <p:txBody>
          <a:bodyPr/>
          <a:p>
            <a:endParaRPr dirty="0" lang="en-IN"/>
          </a:p>
        </p:txBody>
      </p:sp>
      <p:sp>
        <p:nvSpPr>
          <p:cNvPr id="1048630"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3"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4"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type="body" idx="1"/>
          </p:nvPr>
        </p:nvSpPr>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1"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2"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3"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4"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5"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6"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7" name="TextBox 13"/>
          <p:cNvSpPr txBox="1"/>
          <p:nvPr/>
        </p:nvSpPr>
        <p:spPr>
          <a:xfrm>
            <a:off x="1533214" y="2811367"/>
            <a:ext cx="9285085" cy="1869441"/>
          </a:xfrm>
          <a:prstGeom prst="rect"/>
          <a:noFill/>
        </p:spPr>
        <p:txBody>
          <a:bodyPr rtlCol="0" wrap="square">
            <a:spAutoFit/>
          </a:bodyPr>
          <a:p>
            <a:r>
              <a:rPr sz="2400" lang="en-US"/>
              <a:t>STUDENT NAME:</a:t>
            </a:r>
            <a:r>
              <a:rPr sz="2400" lang="en-US"/>
              <a:t>A</a:t>
            </a:r>
            <a:r>
              <a:rPr sz="2400" lang="en-US"/>
              <a:t>I</a:t>
            </a:r>
            <a:r>
              <a:rPr sz="2400" lang="en-US"/>
              <a:t>S</a:t>
            </a:r>
            <a:r>
              <a:rPr sz="2400" lang="en-US"/>
              <a:t>H</a:t>
            </a:r>
            <a:r>
              <a:rPr sz="2400" lang="en-US"/>
              <a:t>W</a:t>
            </a:r>
            <a:r>
              <a:rPr sz="2400" lang="en-US"/>
              <a:t>ARYA</a:t>
            </a:r>
            <a:r>
              <a:rPr sz="2400" lang="en-US"/>
              <a:t> </a:t>
            </a:r>
            <a:r>
              <a:rPr sz="2400" lang="en-US"/>
              <a:t>L</a:t>
            </a:r>
            <a:r>
              <a:rPr sz="2400" lang="en-US"/>
              <a:t>A</a:t>
            </a:r>
            <a:r>
              <a:rPr sz="2400" lang="en-US"/>
              <a:t>K</a:t>
            </a:r>
            <a:r>
              <a:rPr sz="2400" lang="en-US"/>
              <a:t>S</a:t>
            </a:r>
            <a:r>
              <a:rPr sz="2400" lang="en-US"/>
              <a:t>H</a:t>
            </a:r>
            <a:r>
              <a:rPr sz="2400" lang="en-US"/>
              <a:t>M</a:t>
            </a:r>
            <a:r>
              <a:rPr sz="2400" lang="en-US"/>
              <a:t>I</a:t>
            </a:r>
            <a:r>
              <a:rPr sz="2400" lang="en-US"/>
              <a:t> </a:t>
            </a:r>
            <a:r>
              <a:rPr sz="2400" lang="en-US"/>
              <a:t>V</a:t>
            </a:r>
            <a:endParaRPr dirty="0" sz="2400" lang="en-US"/>
          </a:p>
          <a:p>
            <a:r>
              <a:rPr dirty="0" sz="2400" lang="en-US"/>
              <a:t>REGISTER NO:</a:t>
            </a:r>
            <a:r>
              <a:rPr dirty="0" sz="2400" lang="en-US"/>
              <a:t> </a:t>
            </a:r>
            <a:r>
              <a:rPr dirty="0" sz="2400" lang="en-US"/>
              <a:t> </a:t>
            </a:r>
            <a:r>
              <a:rPr dirty="0" sz="2400" lang="en-US"/>
              <a:t> </a:t>
            </a:r>
            <a:r>
              <a:rPr dirty="0" sz="2400" lang="en-US"/>
              <a:t> </a:t>
            </a:r>
            <a:r>
              <a:rPr dirty="0" sz="2400" lang="en-US"/>
              <a:t> </a:t>
            </a:r>
            <a:r>
              <a:rPr dirty="0" sz="2400" lang="en-US"/>
              <a:t>3</a:t>
            </a:r>
            <a:r>
              <a:rPr dirty="0" sz="2400" lang="en-US"/>
              <a:t>1</a:t>
            </a:r>
            <a:r>
              <a:rPr dirty="0" sz="2400" lang="en-US"/>
              <a:t>2</a:t>
            </a:r>
            <a:r>
              <a:rPr dirty="0" sz="2400" lang="en-US"/>
              <a:t>2</a:t>
            </a:r>
            <a:r>
              <a:rPr dirty="0" sz="2400" lang="en-US"/>
              <a:t>1</a:t>
            </a:r>
            <a:r>
              <a:rPr dirty="0" sz="2400" lang="en-US"/>
              <a:t>6</a:t>
            </a:r>
            <a:r>
              <a:rPr dirty="0" sz="2400" lang="en-US"/>
              <a:t>9</a:t>
            </a:r>
            <a:r>
              <a:rPr dirty="0" sz="2400" lang="en-US"/>
              <a:t>0</a:t>
            </a:r>
            <a:r>
              <a:rPr dirty="0" sz="2400" lang="en-US"/>
              <a:t>1</a:t>
            </a:r>
            <a:endParaRPr altLang="en-US" lang="zh-CN"/>
          </a:p>
          <a:p>
            <a:r>
              <a:rPr dirty="0" sz="2400" lang="en-US"/>
              <a:t>DEPARTMENT:</a:t>
            </a:r>
            <a:r>
              <a:rPr dirty="0" sz="2400" lang="en-US"/>
              <a:t> </a:t>
            </a:r>
            <a:r>
              <a:rPr dirty="0" sz="2400" lang="en-US"/>
              <a:t> </a:t>
            </a:r>
            <a:r>
              <a:rPr dirty="0" sz="2400" lang="en-US"/>
              <a:t> </a:t>
            </a:r>
            <a:r>
              <a:rPr dirty="0" sz="2400" lang="en-US"/>
              <a:t> </a:t>
            </a:r>
            <a:r>
              <a:rPr dirty="0" sz="2400" lang="en-US"/>
              <a:t> </a:t>
            </a:r>
            <a:r>
              <a:rPr dirty="0" sz="2400" lang="en-US"/>
              <a:t>B</a:t>
            </a:r>
            <a:r>
              <a:rPr dirty="0" sz="2400" lang="en-US"/>
              <a:t>.</a:t>
            </a:r>
            <a:r>
              <a:rPr dirty="0" sz="2400" lang="en-US"/>
              <a:t> </a:t>
            </a:r>
            <a:r>
              <a:rPr dirty="0" sz="2400" lang="en-US"/>
              <a:t>C</a:t>
            </a:r>
            <a:r>
              <a:rPr dirty="0" sz="2400" lang="en-US"/>
              <a:t>O</a:t>
            </a:r>
            <a:r>
              <a:rPr dirty="0" sz="2400" lang="en-US"/>
              <a:t>M</a:t>
            </a:r>
            <a:r>
              <a:rPr dirty="0" sz="2400" lang="en-US"/>
              <a:t>(</a:t>
            </a:r>
            <a:r>
              <a:rPr dirty="0" sz="2400" lang="en-US"/>
              <a:t>G</a:t>
            </a:r>
            <a:r>
              <a:rPr dirty="0" sz="2400" lang="en-US"/>
              <a:t>E</a:t>
            </a:r>
            <a:r>
              <a:rPr dirty="0" sz="2400" lang="en-US"/>
              <a:t>N</a:t>
            </a:r>
            <a:r>
              <a:rPr dirty="0" sz="2400" lang="en-US"/>
              <a:t>E</a:t>
            </a:r>
            <a:r>
              <a:rPr dirty="0" sz="2400" lang="en-US"/>
              <a:t>R</a:t>
            </a:r>
            <a:r>
              <a:rPr dirty="0" sz="2400" lang="en-US"/>
              <a:t>A</a:t>
            </a:r>
            <a:r>
              <a:rPr dirty="0" sz="2400" lang="en-US"/>
              <a:t>L</a:t>
            </a:r>
            <a:r>
              <a:rPr dirty="0" sz="2400" lang="en-US"/>
              <a:t>)</a:t>
            </a:r>
            <a:r>
              <a:rPr dirty="0" sz="2400" lang="en-US"/>
              <a:t> </a:t>
            </a:r>
            <a:endParaRPr altLang="en-US" lang="zh-CN"/>
          </a:p>
          <a:p>
            <a:r>
              <a:rPr dirty="0" sz="2400" lang="en-US"/>
              <a:t>COLLEGE</a:t>
            </a:r>
            <a:r>
              <a:rPr dirty="0" sz="2400" lang="en-US"/>
              <a:t>:</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S</a:t>
            </a:r>
            <a:r>
              <a:rPr dirty="0" sz="2400" lang="en-US"/>
              <a:t>H</a:t>
            </a:r>
            <a:r>
              <a:rPr dirty="0" sz="2400" lang="en-US"/>
              <a:t>R</a:t>
            </a:r>
            <a:r>
              <a:rPr dirty="0" sz="2400" lang="en-US"/>
              <a:t>I</a:t>
            </a:r>
            <a:r>
              <a:rPr dirty="0" sz="2400" lang="en-US"/>
              <a:t> </a:t>
            </a:r>
            <a:r>
              <a:rPr dirty="0" sz="2400" lang="en-US"/>
              <a:t>KRISHNASWAMY</a:t>
            </a:r>
            <a:r>
              <a:rPr dirty="0" sz="2400" lang="en-US"/>
              <a:t> </a:t>
            </a:r>
            <a:r>
              <a:rPr dirty="0" sz="2400" lang="en-US"/>
              <a:t>COLLEGE</a:t>
            </a:r>
            <a:r>
              <a:rPr dirty="0" sz="2400" lang="en-US"/>
              <a:t> </a:t>
            </a:r>
            <a:r>
              <a:rPr dirty="0" sz="2400" lang="en-US"/>
              <a:t>FOR</a:t>
            </a:r>
            <a:r>
              <a:rPr dirty="0" sz="2400" lang="en-US"/>
              <a:t> </a:t>
            </a:r>
            <a:r>
              <a:rPr dirty="0" sz="2400" lang="en-US"/>
              <a:t>W</a:t>
            </a:r>
            <a:r>
              <a:rPr dirty="0" sz="2400" lang="en-US"/>
              <a:t>O</a:t>
            </a:r>
            <a:r>
              <a:rPr dirty="0" sz="2400" lang="en-US"/>
              <a:t>M</a:t>
            </a:r>
            <a:r>
              <a:rPr dirty="0" sz="2400" lang="en-US"/>
              <a:t>E</a:t>
            </a:r>
            <a:r>
              <a:rPr dirty="0" sz="2400" lang="en-US"/>
              <a:t>N</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10" name="object 8"/>
          <p:cNvSpPr txBox="1"/>
          <p:nvPr/>
        </p:nvSpPr>
        <p:spPr>
          <a:xfrm>
            <a:off x="739775" y="291147"/>
            <a:ext cx="4375500"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2" name=""/>
          <p:cNvSpPr txBox="1"/>
          <p:nvPr/>
        </p:nvSpPr>
        <p:spPr>
          <a:xfrm>
            <a:off x="588377" y="935988"/>
            <a:ext cx="10688841" cy="5120640"/>
          </a:xfrm>
          <a:prstGeom prst="rect"/>
        </p:spPr>
        <p:txBody>
          <a:bodyPr rtlCol="0" wrap="square">
            <a:spAutoFit/>
          </a:bodyPr>
          <a:p>
            <a:r>
              <a:rPr sz="2800" lang="en-IN">
                <a:solidFill>
                  <a:srgbClr val="000000"/>
                </a:solidFill>
              </a:rPr>
              <a:t>
Descriptive Analysis: Use pivot tables and charts to visualize salary distribution by department, role, and other factors.
Comparative Analysis: Compare internal salary data against industry benchmarks using VLOOKUP and INDEX-MATCH functions.
Regression Analysis: Build a regression model to understand the factors influencing salary levels.
Scenario Analysis: Use What-If Analysis to simulate the impact of different compensation strategies.
Visualization: Develop dashboards to present key findings and recommendations.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0" name="object 7"/>
          <p:cNvSpPr txBox="1">
            <a:spLocks noGrp="1"/>
          </p:cNvSpPr>
          <p:nvPr>
            <p:ph type="title"/>
          </p:nvPr>
        </p:nvSpPr>
        <p:spPr>
          <a:xfrm>
            <a:off x="755332" y="385444"/>
            <a:ext cx="3293254"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0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02" name=""/>
          <p:cNvSpPr txBox="1"/>
          <p:nvPr/>
        </p:nvSpPr>
        <p:spPr>
          <a:xfrm rot="57323">
            <a:off x="1666875" y="1864042"/>
            <a:ext cx="9047093" cy="3863340"/>
          </a:xfrm>
          <a:prstGeom prst="rect"/>
        </p:spPr>
        <p:txBody>
          <a:bodyPr rtlCol="0" wrap="square">
            <a:spAutoFit/>
          </a:bodyPr>
          <a:p>
            <a:r>
              <a:rPr sz="2800" lang="en-IN">
                <a:solidFill>
                  <a:srgbClr val="000000"/>
                </a:solidFill>
              </a:rPr>
              <a:t>Key Insights: Identify departments or roles with significant salary disparities, gender pay gaps, and areas where salaries fall below industry standards.
Model Outputs: The regression model highlights the most significant predictors of salary, such as years of experience and education level.
Scenario Analysis: Shows the potential impact on the overall budget if salaries are adjusted to match industry standards or to correct identified disparities.</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596" name=""/>
          <p:cNvSpPr txBox="1"/>
          <p:nvPr/>
        </p:nvSpPr>
        <p:spPr>
          <a:xfrm>
            <a:off x="755331" y="1339291"/>
            <a:ext cx="8527802" cy="4701540"/>
          </a:xfrm>
          <a:prstGeom prst="rect"/>
        </p:spPr>
        <p:txBody>
          <a:bodyPr rtlCol="0" wrap="square">
            <a:spAutoFit/>
          </a:bodyPr>
          <a:p>
            <a:r>
              <a:rPr sz="2800" lang="en-IN">
                <a:solidFill>
                  <a:srgbClr val="000000"/>
                </a:solidFill>
              </a:rPr>
              <a:t>The Excel-based salary and compensation analysis model provides valuable insights into current salary structures and disparities within the organization. By implementing the recommended adjustments, the organization can ensure fair, competitive, and equitable compensation for all employees, which could enhance employee satisfaction and retention.
This outline should help you structure a report or presentation on salary and compensation analysis using Excel data modeling.</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3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5"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7" name="TextBox 22"/>
          <p:cNvSpPr txBox="1"/>
          <p:nvPr/>
        </p:nvSpPr>
        <p:spPr>
          <a:xfrm>
            <a:off x="1995433" y="2796380"/>
            <a:ext cx="8377292" cy="1056640"/>
          </a:xfrm>
          <a:prstGeom prst="rect"/>
          <a:noFill/>
          <a:ln w="12700">
            <a:noFill/>
            <a:prstDash val="solid"/>
          </a:ln>
        </p:spPr>
        <p:txBody>
          <a:bodyPr rtlCol="0" vert="horz" wrap="square">
            <a:spAutoFit/>
          </a:bodyPr>
          <a:lstStyle>
            <a:lvl1pPr algn="l" defTabSz="914400" eaLnBrk="1" hangingPunct="1" latinLnBrk="0" marL="0" rtl="0">
              <a:defRPr sz="3200" kern="1200" lang="en-IN">
                <a:solidFill>
                  <a:srgbClr val="000000"/>
                </a:solidFill>
                <a:latin typeface="Times New Roman" panose="02020603050405020304" pitchFamily="18" charset="0"/>
                <a:ea typeface="+mn-ea"/>
                <a:cs typeface="Times New Roman" panose="02020603050405020304" pitchFamily="18" charset="0"/>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a:lstStyle>
          <a:p>
            <a:r>
              <a:rPr b="1" i="0" u="none">
                <a:effectLst/>
              </a:rPr>
              <a:t>S</a:t>
            </a:r>
            <a:r>
              <a:rPr b="1" i="0" lang="en-US" u="none">
                <a:effectLst/>
              </a:rPr>
              <a:t>A</a:t>
            </a:r>
            <a:r>
              <a:rPr b="1" i="0" lang="en-US" u="none">
                <a:effectLst/>
              </a:rPr>
              <a:t>L</a:t>
            </a:r>
            <a:r>
              <a:rPr b="1" i="0" lang="en-US" u="none">
                <a:effectLst/>
              </a:rPr>
              <a:t>A</a:t>
            </a:r>
            <a:r>
              <a:rPr b="1" i="0" lang="en-US" u="none">
                <a:effectLst/>
              </a:rPr>
              <a:t>R</a:t>
            </a:r>
            <a:r>
              <a:rPr b="1" i="0" lang="en-US" u="none">
                <a:effectLst/>
              </a:rPr>
              <a:t>Y</a:t>
            </a:r>
            <a:r>
              <a:rPr b="1" i="0" lang="en-US" u="none">
                <a:effectLst/>
              </a:rPr>
              <a:t> </a:t>
            </a:r>
            <a:r>
              <a:rPr b="1" i="0" lang="en-US" u="none">
                <a:effectLst/>
              </a:rPr>
              <a:t>A</a:t>
            </a:r>
            <a:r>
              <a:rPr b="1" i="0" lang="en-US" u="none">
                <a:effectLst/>
              </a:rPr>
              <a:t>N</a:t>
            </a:r>
            <a:r>
              <a:rPr b="1" i="0" lang="en-US" u="none">
                <a:effectLst/>
              </a:rPr>
              <a:t>D</a:t>
            </a:r>
            <a:r>
              <a:rPr b="1" i="0" u="none">
                <a:effectLst/>
              </a:rPr>
              <a:t> </a:t>
            </a:r>
            <a:r>
              <a:rPr b="1" i="0" lang="en-US" u="none">
                <a:effectLst/>
              </a:rPr>
              <a:t>C</a:t>
            </a:r>
            <a:r>
              <a:rPr b="1" i="0" lang="en-US" u="none">
                <a:effectLst/>
              </a:rPr>
              <a:t>O</a:t>
            </a:r>
            <a:r>
              <a:rPr b="1" i="0" lang="en-US" u="none">
                <a:effectLst/>
              </a:rPr>
              <a:t>M</a:t>
            </a:r>
            <a:r>
              <a:rPr b="1" i="0" lang="en-US" u="none">
                <a:effectLst/>
              </a:rPr>
              <a:t>P</a:t>
            </a:r>
            <a:r>
              <a:rPr b="1" i="0" lang="en-US" u="none">
                <a:effectLst/>
              </a:rPr>
              <a:t>E</a:t>
            </a:r>
            <a:r>
              <a:rPr b="1" i="0" lang="en-US" u="none">
                <a:effectLst/>
              </a:rPr>
              <a:t>N</a:t>
            </a:r>
            <a:r>
              <a:rPr b="1" i="0" lang="en-US" u="none">
                <a:effectLst/>
              </a:rPr>
              <a:t>S</a:t>
            </a:r>
            <a:r>
              <a:rPr b="1" i="0" lang="en-US" u="none">
                <a:effectLst/>
              </a:rPr>
              <a:t>A</a:t>
            </a:r>
            <a:r>
              <a:rPr b="1" i="0" lang="en-US" u="none">
                <a:effectLst/>
              </a:rPr>
              <a:t>T</a:t>
            </a:r>
            <a:r>
              <a:rPr b="1" i="0" lang="en-US" u="none">
                <a:effectLst/>
              </a:rPr>
              <a:t>I</a:t>
            </a:r>
            <a:r>
              <a:rPr b="1" i="0" lang="en-US" u="none">
                <a:effectLst/>
              </a:rPr>
              <a:t>O</a:t>
            </a:r>
            <a:r>
              <a:rPr b="1" i="0" lang="en-US" u="none">
                <a:effectLst/>
              </a:rPr>
              <a:t>N</a:t>
            </a:r>
            <a:r>
              <a:rPr b="1" i="0" u="none">
                <a:effectLst/>
              </a:rPr>
              <a:t> </a:t>
            </a:r>
            <a:r>
              <a:rPr b="1" i="0" lang="en-US" u="none">
                <a:effectLst/>
              </a:rPr>
              <a:t>A</a:t>
            </a:r>
            <a:r>
              <a:rPr b="1" i="0" lang="en-US" u="none">
                <a:effectLst/>
              </a:rPr>
              <a:t>N</a:t>
            </a:r>
            <a:r>
              <a:rPr b="1" i="0" lang="en-US" u="none">
                <a:effectLst/>
              </a:rPr>
              <a:t>A</a:t>
            </a:r>
            <a:r>
              <a:rPr b="1" i="0" lang="en-US" u="none">
                <a:effectLst/>
              </a:rPr>
              <a:t>L</a:t>
            </a:r>
            <a:r>
              <a:rPr b="1" i="0" lang="en-US" u="none">
                <a:effectLst/>
              </a:rPr>
              <a:t>Y</a:t>
            </a:r>
            <a:r>
              <a:rPr b="1" i="0" lang="en-US" u="none">
                <a:effectLst/>
              </a:rPr>
              <a:t>S</a:t>
            </a:r>
            <a:r>
              <a:rPr b="1" i="0" lang="en-US" u="none">
                <a:effectLst/>
              </a:rPr>
              <a:t>I</a:t>
            </a:r>
            <a:r>
              <a:rPr b="1" i="0" lang="en-US" u="none">
                <a:effectLst/>
              </a:rPr>
              <a:t>S</a:t>
            </a:r>
            <a:r>
              <a:rPr b="1" i="0" u="none">
                <a:effectLst/>
              </a:rPr>
              <a:t> </a:t>
            </a:r>
            <a:r>
              <a:rPr b="1" i="0" lang="en-US" u="none">
                <a:effectLst/>
              </a:rPr>
              <a:t>T</a:t>
            </a:r>
            <a:r>
              <a:rPr b="1" i="0" lang="en-US" u="none">
                <a:effectLst/>
              </a:rPr>
              <a:t>H</a:t>
            </a:r>
            <a:r>
              <a:rPr b="1" i="0" lang="en-US" u="none">
                <a:effectLst/>
              </a:rPr>
              <a:t>R</a:t>
            </a:r>
            <a:r>
              <a:rPr b="1" i="0" lang="en-US" u="none">
                <a:effectLst/>
              </a:rPr>
              <a:t>O</a:t>
            </a:r>
            <a:r>
              <a:rPr b="1" i="0" lang="en-US" u="none">
                <a:effectLst/>
              </a:rPr>
              <a:t>U</a:t>
            </a:r>
            <a:r>
              <a:rPr b="1" i="0" lang="en-US" u="none">
                <a:effectLst/>
              </a:rPr>
              <a:t>GH</a:t>
            </a:r>
            <a:r>
              <a:rPr b="1" i="0" lang="en-US" u="none">
                <a:effectLst/>
              </a:rPr>
              <a:t> </a:t>
            </a:r>
            <a:r>
              <a:rPr b="1" i="0" lang="en-US" u="none">
                <a:effectLst/>
              </a:rPr>
              <a:t>E</a:t>
            </a:r>
            <a:r>
              <a:rPr b="1" i="0" lang="en-US" u="none">
                <a:effectLst/>
              </a:rPr>
              <a:t>X</a:t>
            </a:r>
            <a:r>
              <a:rPr b="1" i="0" lang="en-US" u="none">
                <a:effectLst/>
              </a:rPr>
              <a:t>C</a:t>
            </a:r>
            <a:r>
              <a:rPr b="1" i="0" lang="en-US" u="none">
                <a:effectLst/>
              </a:rPr>
              <a:t>E</a:t>
            </a:r>
            <a:r>
              <a:rPr b="1" i="0" lang="en-US" u="none">
                <a:effectLst/>
              </a:rPr>
              <a:t>L</a:t>
            </a:r>
            <a:r>
              <a:rPr b="1" i="0" u="none">
                <a:effectLst/>
              </a:rPr>
              <a:t> </a:t>
            </a:r>
            <a:r>
              <a:rPr b="1" i="0" lang="en-US" u="none">
                <a:effectLst/>
              </a:rPr>
              <a:t>D</a:t>
            </a:r>
            <a:r>
              <a:rPr b="1" i="0" lang="en-US" u="none">
                <a:effectLst/>
              </a:rPr>
              <a:t>A</a:t>
            </a:r>
            <a:r>
              <a:rPr b="1" i="0" lang="en-US" u="none">
                <a:effectLst/>
              </a:rPr>
              <a:t>T</a:t>
            </a:r>
            <a:r>
              <a:rPr b="1" i="0" lang="en-US" u="none">
                <a:effectLst/>
              </a:rPr>
              <a:t>A</a:t>
            </a:r>
            <a:r>
              <a:rPr b="1" i="0" lang="en-US" u="none">
                <a:effectLst/>
              </a:rPr>
              <a:t> </a:t>
            </a:r>
            <a:r>
              <a:rPr b="1" i="0" lang="en-US" u="none">
                <a:effectLst/>
              </a:rPr>
              <a:t>M</a:t>
            </a:r>
            <a:r>
              <a:rPr b="1" i="0" lang="en-US" u="none">
                <a:effectLst/>
              </a:rPr>
              <a:t>O</a:t>
            </a:r>
            <a:r>
              <a:rPr b="1" i="0" lang="en-US" u="none">
                <a:effectLst/>
              </a:rPr>
              <a:t>D</a:t>
            </a:r>
            <a:r>
              <a:rPr b="1" i="0" lang="en-US" u="none">
                <a:effectLst/>
              </a:rPr>
              <a:t>E</a:t>
            </a:r>
            <a:r>
              <a:rPr b="1" i="0" lang="en-US" u="none">
                <a:effectLst/>
              </a:rPr>
              <a:t>L</a:t>
            </a:r>
            <a:r>
              <a:rPr b="1" i="0" lang="en-US" u="none">
                <a:effectLst/>
              </a:rPr>
              <a:t>L</a:t>
            </a:r>
            <a:r>
              <a:rPr b="1" i="0" lang="en-US" u="none">
                <a:effectLst/>
              </a:rPr>
              <a:t>I</a:t>
            </a:r>
            <a:r>
              <a:rPr b="1" i="0" lang="en-US" u="none">
                <a:effectLst/>
              </a:rPr>
              <a:t>N</a:t>
            </a:r>
            <a:r>
              <a:rPr b="1" i="0" lang="en-US" u="none">
                <a:effectLst/>
              </a:rPr>
              <a:t>G</a:t>
            </a:r>
            <a:endParaRPr b="1" i="0" u="none">
              <a:effectLst/>
            </a:endParaRPr>
          </a:p>
        </p:txBody>
      </p:sp>
      <p:sp>
        <p:nvSpPr>
          <p:cNvPr id="1048648" name=""/>
          <p:cNvSpPr txBox="1"/>
          <p:nvPr/>
        </p:nvSpPr>
        <p:spPr>
          <a:xfrm rot="9394805">
            <a:off x="10499920" y="1739568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49"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5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0"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1"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2"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3" name="object 21"/>
          <p:cNvSpPr txBox="1">
            <a:spLocks noGrp="1"/>
          </p:cNvSpPr>
          <p:nvPr>
            <p:ph type="title"/>
          </p:nvPr>
        </p:nvSpPr>
        <p:spPr>
          <a:xfrm>
            <a:off x="739775" y="445388"/>
            <a:ext cx="3478265"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5"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7"/>
          <p:cNvSpPr txBox="1">
            <a:spLocks noGrp="1"/>
          </p:cNvSpPr>
          <p:nvPr>
            <p:ph type="title"/>
          </p:nvPr>
        </p:nvSpPr>
        <p:spPr>
          <a:xfrm>
            <a:off x="834072" y="575055"/>
            <a:ext cx="6558121"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1" name=""/>
          <p:cNvSpPr txBox="1"/>
          <p:nvPr/>
        </p:nvSpPr>
        <p:spPr>
          <a:xfrm>
            <a:off x="834072" y="1537335"/>
            <a:ext cx="7811940" cy="4282439"/>
          </a:xfrm>
          <a:prstGeom prst="rect"/>
        </p:spPr>
        <p:txBody>
          <a:bodyPr rtlCol="0" wrap="square">
            <a:spAutoFit/>
          </a:bodyPr>
          <a:p>
            <a:r>
              <a:rPr sz="2800" lang="en-IN">
                <a:solidFill>
                  <a:srgbClr val="000000"/>
                </a:solidFill>
              </a:rPr>
              <a:t>
The organization is facing challenges in ensuring fair and competitive compensation across various departments. There is a need for an in-depth analysis of salary distribution, identification of any disparities, and recommendations for improvements to align with industry standards.
</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7"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808023" y="2133600"/>
            <a:ext cx="8110240" cy="2606040"/>
          </a:xfrm>
          <a:prstGeom prst="rect"/>
        </p:spPr>
        <p:txBody>
          <a:bodyPr rtlCol="0" wrap="square">
            <a:spAutoFit/>
          </a:bodyPr>
          <a:p>
            <a:r>
              <a:rPr sz="2800" lang="en-IN">
                <a:solidFill>
                  <a:srgbClr val="000000"/>
                </a:solidFill>
              </a:rPr>
              <a:t>This project aims to analyze the existing salary and compensation data using Excel data modeling techniques. The goal is to develop insights that can help in making data-driven decisions regarding salary adjustments, promotions, and benefits allocation</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2"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3"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4" name=""/>
          <p:cNvSpPr txBox="1"/>
          <p:nvPr/>
        </p:nvSpPr>
        <p:spPr>
          <a:xfrm>
            <a:off x="699452" y="1695449"/>
            <a:ext cx="8273953" cy="4282441"/>
          </a:xfrm>
          <a:prstGeom prst="rect"/>
        </p:spPr>
        <p:txBody>
          <a:bodyPr rtlCol="0" wrap="square">
            <a:spAutoFit/>
          </a:bodyPr>
          <a:p>
            <a:r>
              <a:rPr sz="2800" lang="en-IN">
                <a:solidFill>
                  <a:srgbClr val="000000"/>
                </a:solidFill>
              </a:rPr>
              <a:t>
HR Department: To use the insights for refining compensation policies.
Management: To ensure equitable and competitive salary distribution.
Finance Team: To allocate budget efficiently and plan for salary adjustments.
Employees: Indirectly, to ensure fair compensation aligned with industry standards.
</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8"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90" name=""/>
          <p:cNvSpPr txBox="1"/>
          <p:nvPr/>
        </p:nvSpPr>
        <p:spPr>
          <a:xfrm>
            <a:off x="2695573" y="1411921"/>
            <a:ext cx="7799228" cy="4701541"/>
          </a:xfrm>
          <a:prstGeom prst="rect"/>
        </p:spPr>
        <p:txBody>
          <a:bodyPr rtlCol="0" wrap="square">
            <a:spAutoFit/>
          </a:bodyPr>
          <a:p>
            <a:r>
              <a:rPr sz="2800" lang="en-IN">
                <a:solidFill>
                  <a:srgbClr val="000000"/>
                </a:solidFill>
              </a:rPr>
              <a:t>We propose to create a comprehensive Excel-based model that allows the organization to:
Analyze current salary distributions.
Compare salaries against industry benchmarks.
Identify disparities across departments, genders, and roles.
Forecast the financial impact of proposed salary adjustments.
Develop recommendations for aligning compensation with market standards.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1" name="Title 1"/>
          <p:cNvSpPr>
            <a:spLocks noGrp="1"/>
          </p:cNvSpPr>
          <p:nvPr>
            <p:ph type="title"/>
          </p:nvPr>
        </p:nvSpPr>
        <p:spPr>
          <a:xfrm>
            <a:off x="755332" y="385444"/>
            <a:ext cx="10681335" cy="723901"/>
          </a:xfrm>
        </p:spPr>
        <p:txBody>
          <a:bodyPr/>
          <a:p>
            <a:r>
              <a:rPr dirty="0" lang="en-IN"/>
              <a:t>Dataset Description</a:t>
            </a:r>
          </a:p>
        </p:txBody>
      </p:sp>
      <p:sp>
        <p:nvSpPr>
          <p:cNvPr id="1048692" name=""/>
          <p:cNvSpPr txBox="1"/>
          <p:nvPr/>
        </p:nvSpPr>
        <p:spPr>
          <a:xfrm>
            <a:off x="1041699" y="1706880"/>
            <a:ext cx="7942681" cy="3863340"/>
          </a:xfrm>
          <a:prstGeom prst="rect"/>
        </p:spPr>
        <p:txBody>
          <a:bodyPr rtlCol="0" wrap="square">
            <a:spAutoFit/>
          </a:bodyPr>
          <a:p>
            <a:r>
              <a:rPr sz="2800" lang="en-IN">
                <a:solidFill>
                  <a:srgbClr val="000000"/>
                </a:solidFill>
              </a:rPr>
              <a:t>The data used for this analysis includes:
Employee Data: Age, gender, department, years of experience, education level, role, and current salary.
Industry Benchmark Data: Average salaries for similar roles across the industry.
Financial Data: Budget allocations for salaries, historical salary adjustments, and benefits.</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9"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20" name=""/>
          <p:cNvSpPr txBox="1"/>
          <p:nvPr/>
        </p:nvSpPr>
        <p:spPr>
          <a:xfrm rot="57323">
            <a:off x="2286965" y="1872740"/>
            <a:ext cx="7219347" cy="34442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IN">
                <a:solidFill>
                  <a:srgbClr val="000000"/>
                </a:solidFill>
                <a:latin typeface="Calibri"/>
              </a:rPr>
              <a:t>Model Outputs: The regression model highlights the most significant predictors of salary, such as years of experience and education level.
Scenario Analysis: Shows the potential impact on the overall budget if salaries are adjusted to match industry standards or to correct identified disparities.</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2024-03-28T06:07:22Z</dcterms:created>
  <dcterms:modified xsi:type="dcterms:W3CDTF">2024-08-29T14:06:58Z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fe55b1b08fa44fdf8d3690ee1555d25d</vt:lpwstr>
  </property>
</Properties>
</file>