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6.xml.rels" ContentType="application/vnd.openxmlformats-package.relationships+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12640" y="1893240"/>
            <a:ext cx="8118360" cy="1522440"/>
          </a:xfrm>
          <a:prstGeom prst="rect">
            <a:avLst/>
          </a:prstGeom>
        </p:spPr>
        <p:txBody>
          <a:bodyPr lIns="0" rIns="0" tIns="0" bIns="0" anchor="ctr"/>
          <a:p>
            <a:endParaRPr b="0" lang="en-IN" sz="1400" spc="-1" strike="noStrike">
              <a:solidFill>
                <a:srgbClr val="000000"/>
              </a:solidFill>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12640" y="1893240"/>
            <a:ext cx="8118360" cy="1522440"/>
          </a:xfrm>
          <a:prstGeom prst="rect">
            <a:avLst/>
          </a:prstGeom>
        </p:spPr>
        <p:txBody>
          <a:bodyPr lIns="0" rIns="0" tIns="0" bIns="0" anchor="ctr"/>
          <a:p>
            <a:endParaRPr b="0" lang="en-IN" sz="1400" spc="-1" strike="noStrike">
              <a:solidFill>
                <a:srgbClr val="000000"/>
              </a:solidFill>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2"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12640" y="1893240"/>
            <a:ext cx="8118360" cy="1522440"/>
          </a:xfrm>
          <a:prstGeom prst="rect">
            <a:avLst/>
          </a:prstGeom>
        </p:spPr>
        <p:txBody>
          <a:bodyPr lIns="0" rIns="0" tIns="0" bIns="0" anchor="ctr"/>
          <a:p>
            <a:endParaRPr b="0" lang="en-IN" sz="1400" spc="-1" strike="noStrike">
              <a:solidFill>
                <a:srgbClr val="000000"/>
              </a:solidFill>
              <a:latin typeface="Arial"/>
            </a:endParaRPr>
          </a:p>
        </p:txBody>
      </p:sp>
      <p:sp>
        <p:nvSpPr>
          <p:cNvPr id="35"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8"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12640" y="1893240"/>
            <a:ext cx="8118360" cy="1522440"/>
          </a:xfrm>
          <a:prstGeom prst="rect">
            <a:avLst/>
          </a:prstGeom>
        </p:spPr>
        <p:txBody>
          <a:bodyPr lIns="0" rIns="0" tIns="0" bIns="0" anchor="ctr"/>
          <a:p>
            <a:endParaRPr b="0" lang="en-IN" sz="1400" spc="-1" strike="noStrike">
              <a:solidFill>
                <a:srgbClr val="000000"/>
              </a:solidFill>
              <a:latin typeface="Arial"/>
            </a:endParaRPr>
          </a:p>
        </p:txBody>
      </p:sp>
      <p:sp>
        <p:nvSpPr>
          <p:cNvPr id="46"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12640" y="1893240"/>
            <a:ext cx="8118360" cy="1522440"/>
          </a:xfrm>
          <a:prstGeom prst="rect">
            <a:avLst/>
          </a:prstGeom>
        </p:spPr>
        <p:txBody>
          <a:bodyPr lIns="0" rIns="0" tIns="0" bIns="0" anchor="ctr"/>
          <a:p>
            <a:endParaRPr b="0" lang="en-IN" sz="1400" spc="-1" strike="noStrike">
              <a:solidFill>
                <a:srgbClr val="000000"/>
              </a:solidFill>
              <a:latin typeface="Arial"/>
            </a:endParaRPr>
          </a:p>
        </p:txBody>
      </p:sp>
      <p:sp>
        <p:nvSpPr>
          <p:cNvPr id="48"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12640" y="1893240"/>
            <a:ext cx="8118360" cy="1522440"/>
          </a:xfrm>
          <a:prstGeom prst="rect">
            <a:avLst/>
          </a:prstGeom>
        </p:spPr>
        <p:txBody>
          <a:bodyPr lIns="0" rIns="0" tIns="0" bIns="0" anchor="ctr"/>
          <a:p>
            <a:endParaRPr b="0" lang="en-IN" sz="1400" spc="-1" strike="noStrike">
              <a:solidFill>
                <a:srgbClr val="000000"/>
              </a:solidFill>
              <a:latin typeface="Arial"/>
            </a:endParaRPr>
          </a:p>
        </p:txBody>
      </p:sp>
      <p:sp>
        <p:nvSpPr>
          <p:cNvPr id="50"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12640" y="1893240"/>
            <a:ext cx="8118360" cy="1522440"/>
          </a:xfrm>
          <a:prstGeom prst="rect">
            <a:avLst/>
          </a:prstGeom>
        </p:spPr>
        <p:txBody>
          <a:bodyPr lIns="0" rIns="0" tIns="0" bIns="0" anchor="ct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12640" y="1893240"/>
            <a:ext cx="8118360" cy="70585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12640" y="1893240"/>
            <a:ext cx="8118360" cy="1522440"/>
          </a:xfrm>
          <a:prstGeom prst="rect">
            <a:avLst/>
          </a:prstGeom>
        </p:spPr>
        <p:txBody>
          <a:bodyPr lIns="0" rIns="0" tIns="0" bIns="0" anchor="ctr"/>
          <a:p>
            <a:endParaRPr b="0" lang="en-IN" sz="1400" spc="-1" strike="noStrike">
              <a:solidFill>
                <a:srgbClr val="000000"/>
              </a:solidFill>
              <a:latin typeface="Arial"/>
            </a:endParaRPr>
          </a:p>
        </p:txBody>
      </p:sp>
      <p:sp>
        <p:nvSpPr>
          <p:cNvPr id="5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5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57"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12640" y="1893240"/>
            <a:ext cx="8118360" cy="1522440"/>
          </a:xfrm>
          <a:prstGeom prst="rect">
            <a:avLst/>
          </a:prstGeom>
        </p:spPr>
        <p:txBody>
          <a:bodyPr lIns="0" rIns="0" tIns="0" bIns="0" anchor="ctr"/>
          <a:p>
            <a:endParaRPr b="0" lang="en-IN" sz="1400" spc="-1" strike="noStrike">
              <a:solidFill>
                <a:srgbClr val="000000"/>
              </a:solidFill>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12640" y="1893240"/>
            <a:ext cx="8118360" cy="1522440"/>
          </a:xfrm>
          <a:prstGeom prst="rect">
            <a:avLst/>
          </a:prstGeom>
        </p:spPr>
        <p:txBody>
          <a:bodyPr lIns="0" rIns="0" tIns="0" bIns="0" anchor="ctr"/>
          <a:p>
            <a:endParaRPr b="0" lang="en-IN" sz="1400" spc="-1" strike="noStrike">
              <a:solidFill>
                <a:srgbClr val="000000"/>
              </a:solidFill>
              <a:latin typeface="Arial"/>
            </a:endParaRPr>
          </a:p>
        </p:txBody>
      </p:sp>
      <p:sp>
        <p:nvSpPr>
          <p:cNvPr id="59"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6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12640" y="1893240"/>
            <a:ext cx="8118360" cy="1522440"/>
          </a:xfrm>
          <a:prstGeom prst="rect">
            <a:avLst/>
          </a:prstGeom>
        </p:spPr>
        <p:txBody>
          <a:bodyPr lIns="0" rIns="0" tIns="0" bIns="0" anchor="ctr"/>
          <a:p>
            <a:endParaRPr b="0" lang="en-IN" sz="1400" spc="-1" strike="noStrike">
              <a:solidFill>
                <a:srgbClr val="000000"/>
              </a:solidFill>
              <a:latin typeface="Arial"/>
            </a:endParaRPr>
          </a:p>
        </p:txBody>
      </p:sp>
      <p:sp>
        <p:nvSpPr>
          <p:cNvPr id="6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5"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12640" y="1893240"/>
            <a:ext cx="8118360" cy="1522440"/>
          </a:xfrm>
          <a:prstGeom prst="rect">
            <a:avLst/>
          </a:prstGeom>
        </p:spPr>
        <p:txBody>
          <a:bodyPr lIns="0" rIns="0" tIns="0" bIns="0" anchor="ctr"/>
          <a:p>
            <a:endParaRPr b="0" lang="en-IN" sz="1400" spc="-1" strike="noStrike">
              <a:solidFill>
                <a:srgbClr val="000000"/>
              </a:solidFill>
              <a:latin typeface="Arial"/>
            </a:endParaRPr>
          </a:p>
        </p:txBody>
      </p:sp>
      <p:sp>
        <p:nvSpPr>
          <p:cNvPr id="67"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8"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12640" y="1893240"/>
            <a:ext cx="8118360" cy="1522440"/>
          </a:xfrm>
          <a:prstGeom prst="rect">
            <a:avLst/>
          </a:prstGeom>
        </p:spPr>
        <p:txBody>
          <a:bodyPr lIns="0" rIns="0" tIns="0" bIns="0" anchor="ctr"/>
          <a:p>
            <a:endParaRPr b="0" lang="en-IN" sz="1400" spc="-1" strike="noStrike">
              <a:solidFill>
                <a:srgbClr val="000000"/>
              </a:solidFill>
              <a:latin typeface="Arial"/>
            </a:endParaRPr>
          </a:p>
        </p:txBody>
      </p:sp>
      <p:sp>
        <p:nvSpPr>
          <p:cNvPr id="7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2"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12640" y="1893240"/>
            <a:ext cx="8118360" cy="1522440"/>
          </a:xfrm>
          <a:prstGeom prst="rect">
            <a:avLst/>
          </a:prstGeom>
        </p:spPr>
        <p:txBody>
          <a:bodyPr lIns="0" rIns="0" tIns="0" bIns="0" anchor="ctr"/>
          <a:p>
            <a:endParaRPr b="0" lang="en-IN" sz="1400" spc="-1" strike="noStrike">
              <a:solidFill>
                <a:srgbClr val="000000"/>
              </a:solidFill>
              <a:latin typeface="Arial"/>
            </a:endParaRPr>
          </a:p>
        </p:txBody>
      </p:sp>
      <p:sp>
        <p:nvSpPr>
          <p:cNvPr id="75"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8"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8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12640" y="1893240"/>
            <a:ext cx="8118360" cy="1522440"/>
          </a:xfrm>
          <a:prstGeom prst="rect">
            <a:avLst/>
          </a:prstGeom>
        </p:spPr>
        <p:txBody>
          <a:bodyPr lIns="0" rIns="0" tIns="0" bIns="0" anchor="ctr"/>
          <a:p>
            <a:endParaRPr b="0" lang="en-IN" sz="1400" spc="-1" strike="noStrike">
              <a:solidFill>
                <a:srgbClr val="000000"/>
              </a:solidFill>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12640" y="1893240"/>
            <a:ext cx="8118360" cy="1522440"/>
          </a:xfrm>
          <a:prstGeom prst="rect">
            <a:avLst/>
          </a:prstGeom>
        </p:spPr>
        <p:txBody>
          <a:bodyPr lIns="0" rIns="0" tIns="0" bIns="0" anchor="ctr"/>
          <a:p>
            <a:endParaRPr b="0" lang="en-IN" sz="1400" spc="-1" strike="noStrike">
              <a:solidFill>
                <a:srgbClr val="000000"/>
              </a:solidFill>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12640" y="1893240"/>
            <a:ext cx="8118360" cy="1522440"/>
          </a:xfrm>
          <a:prstGeom prst="rect">
            <a:avLst/>
          </a:prstGeom>
        </p:spPr>
        <p:txBody>
          <a:bodyPr lIns="0" rIns="0" tIns="0" bIns="0" anchor="ct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12640" y="1893240"/>
            <a:ext cx="8118360" cy="70585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12640" y="1893240"/>
            <a:ext cx="8118360" cy="1522440"/>
          </a:xfrm>
          <a:prstGeom prst="rect">
            <a:avLst/>
          </a:prstGeom>
        </p:spPr>
        <p:txBody>
          <a:bodyPr lIns="0" rIns="0" tIns="0" bIns="0" anchor="ctr"/>
          <a:p>
            <a:endParaRPr b="0" lang="en-IN" sz="1400" spc="-1" strike="noStrike">
              <a:solidFill>
                <a:srgbClr val="000000"/>
              </a:solidFill>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7"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12640" y="1893240"/>
            <a:ext cx="8118360" cy="1522440"/>
          </a:xfrm>
          <a:prstGeom prst="rect">
            <a:avLst/>
          </a:prstGeom>
        </p:spPr>
        <p:txBody>
          <a:bodyPr lIns="0" rIns="0" tIns="0" bIns="0" anchor="ctr"/>
          <a:p>
            <a:endParaRPr b="0" lang="en-IN" sz="1400" spc="-1" strike="noStrike">
              <a:solidFill>
                <a:srgbClr val="000000"/>
              </a:solidFill>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12640" y="1893240"/>
            <a:ext cx="8118360" cy="1522440"/>
          </a:xfrm>
          <a:prstGeom prst="rect">
            <a:avLst/>
          </a:prstGeom>
        </p:spPr>
        <p:txBody>
          <a:bodyPr lIns="0" rIns="0" tIns="0" bIns="0" anchor="ctr"/>
          <a:p>
            <a:endParaRPr b="0" lang="en-IN" sz="1400" spc="-1" strike="noStrike">
              <a:solidFill>
                <a:srgbClr val="000000"/>
              </a:solidFill>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0" name="CustomShape 1"/>
          <p:cNvSpPr/>
          <p:nvPr/>
        </p:nvSpPr>
        <p:spPr>
          <a:xfrm>
            <a:off x="0" y="0"/>
            <a:ext cx="9143640" cy="1711440"/>
          </a:xfrm>
          <a:prstGeom prst="rect">
            <a:avLst/>
          </a:prstGeom>
          <a:solidFill>
            <a:srgbClr val="26a69a"/>
          </a:solidFill>
          <a:ln>
            <a:noFill/>
          </a:ln>
        </p:spPr>
        <p:style>
          <a:lnRef idx="0"/>
          <a:fillRef idx="0"/>
          <a:effectRef idx="0"/>
          <a:fontRef idx="minor"/>
        </p:style>
      </p:sp>
      <p:sp>
        <p:nvSpPr>
          <p:cNvPr id="1" name="CustomShape 2"/>
          <p:cNvSpPr/>
          <p:nvPr/>
        </p:nvSpPr>
        <p:spPr>
          <a:xfrm>
            <a:off x="641880" y="3597480"/>
            <a:ext cx="389880" cy="360"/>
          </a:xfrm>
          <a:custGeom>
            <a:avLst/>
            <a:gdLst/>
            <a:ahLst/>
            <a:rect l="l" t="t" r="r" b="b"/>
            <a:pathLst>
              <a:path w="21600" h="21600">
                <a:moveTo>
                  <a:pt x="0" y="0"/>
                </a:moveTo>
                <a:lnTo>
                  <a:pt x="21600" y="21600"/>
                </a:lnTo>
              </a:path>
            </a:pathLst>
          </a:custGeom>
          <a:noFill/>
          <a:ln w="28440">
            <a:solidFill>
              <a:srgbClr val="fffbf0"/>
            </a:solidFill>
            <a:round/>
          </a:ln>
        </p:spPr>
        <p:style>
          <a:lnRef idx="0"/>
          <a:fillRef idx="0"/>
          <a:effectRef idx="0"/>
          <a:fontRef idx="minor"/>
        </p:style>
      </p:sp>
      <p:sp>
        <p:nvSpPr>
          <p:cNvPr id="2" name="PlaceHolder 3"/>
          <p:cNvSpPr>
            <a:spLocks noGrp="1"/>
          </p:cNvSpPr>
          <p:nvPr>
            <p:ph type="title"/>
          </p:nvPr>
        </p:nvSpPr>
        <p:spPr>
          <a:xfrm>
            <a:off x="512640" y="1893240"/>
            <a:ext cx="8118360" cy="1522440"/>
          </a:xfrm>
          <a:prstGeom prst="rect">
            <a:avLst/>
          </a:prstGeom>
        </p:spPr>
        <p:txBody>
          <a:bodyPr lIns="0" rIns="0" tIns="0" bIns="0" anchor="ctr"/>
          <a:p>
            <a:r>
              <a:rPr b="0" lang="en-IN" sz="1400" spc="-1" strike="noStrike">
                <a:solidFill>
                  <a:srgbClr val="000000"/>
                </a:solidFill>
                <a:latin typeface="Arial"/>
              </a:rPr>
              <a:t>Cli</a:t>
            </a:r>
            <a:r>
              <a:rPr b="0" lang="en-IN" sz="1400" spc="-1" strike="noStrike">
                <a:solidFill>
                  <a:srgbClr val="000000"/>
                </a:solidFill>
                <a:latin typeface="Arial"/>
              </a:rPr>
              <a:t>ck </a:t>
            </a:r>
            <a:r>
              <a:rPr b="0" lang="en-IN" sz="1400" spc="-1" strike="noStrike">
                <a:solidFill>
                  <a:srgbClr val="000000"/>
                </a:solidFill>
                <a:latin typeface="Arial"/>
              </a:rPr>
              <a:t>to </a:t>
            </a:r>
            <a:r>
              <a:rPr b="0" lang="en-IN" sz="1400" spc="-1" strike="noStrike">
                <a:solidFill>
                  <a:srgbClr val="000000"/>
                </a:solidFill>
                <a:latin typeface="Arial"/>
              </a:rPr>
              <a:t>edi</a:t>
            </a:r>
            <a:r>
              <a:rPr b="0" lang="en-IN" sz="1400" spc="-1" strike="noStrike">
                <a:solidFill>
                  <a:srgbClr val="000000"/>
                </a:solidFill>
                <a:latin typeface="Arial"/>
              </a:rPr>
              <a:t>t </a:t>
            </a:r>
            <a:r>
              <a:rPr b="0" lang="en-IN" sz="1400" spc="-1" strike="noStrike">
                <a:solidFill>
                  <a:srgbClr val="000000"/>
                </a:solidFill>
                <a:latin typeface="Arial"/>
              </a:rPr>
              <a:t>th</a:t>
            </a:r>
            <a:r>
              <a:rPr b="0" lang="en-IN" sz="1400" spc="-1" strike="noStrike">
                <a:solidFill>
                  <a:srgbClr val="000000"/>
                </a:solidFill>
                <a:latin typeface="Arial"/>
              </a:rPr>
              <a:t>e </a:t>
            </a:r>
            <a:r>
              <a:rPr b="0" lang="en-IN" sz="1400" spc="-1" strike="noStrike">
                <a:solidFill>
                  <a:srgbClr val="000000"/>
                </a:solidFill>
                <a:latin typeface="Arial"/>
              </a:rPr>
              <a:t>titl</a:t>
            </a:r>
            <a:r>
              <a:rPr b="0" lang="en-IN" sz="1400" spc="-1" strike="noStrike">
                <a:solidFill>
                  <a:srgbClr val="000000"/>
                </a:solidFill>
                <a:latin typeface="Arial"/>
              </a:rPr>
              <a:t>e </a:t>
            </a:r>
            <a:r>
              <a:rPr b="0" lang="en-IN" sz="1400" spc="-1" strike="noStrike">
                <a:solidFill>
                  <a:srgbClr val="000000"/>
                </a:solidFill>
                <a:latin typeface="Arial"/>
              </a:rPr>
              <a:t>tex</a:t>
            </a:r>
            <a:r>
              <a:rPr b="0" lang="en-IN" sz="1400" spc="-1" strike="noStrike">
                <a:solidFill>
                  <a:srgbClr val="000000"/>
                </a:solidFill>
                <a:latin typeface="Arial"/>
              </a:rPr>
              <a:t>t </a:t>
            </a:r>
            <a:r>
              <a:rPr b="0" lang="en-IN" sz="1400" spc="-1" strike="noStrike">
                <a:solidFill>
                  <a:srgbClr val="000000"/>
                </a:solidFill>
                <a:latin typeface="Arial"/>
              </a:rPr>
              <a:t>for</a:t>
            </a:r>
            <a:r>
              <a:rPr b="0" lang="en-IN" sz="1400" spc="-1" strike="noStrike">
                <a:solidFill>
                  <a:srgbClr val="000000"/>
                </a:solidFill>
                <a:latin typeface="Arial"/>
              </a:rPr>
              <a:t>m</a:t>
            </a:r>
            <a:r>
              <a:rPr b="0" lang="en-IN" sz="1400" spc="-1" strike="noStrike">
                <a:solidFill>
                  <a:srgbClr val="000000"/>
                </a:solidFill>
                <a:latin typeface="Arial"/>
              </a:rPr>
              <a:t>at</a:t>
            </a:r>
            <a:endParaRPr b="0" lang="en-IN" sz="1400" spc="-1" strike="noStrike">
              <a:solidFill>
                <a:srgbClr val="000000"/>
              </a:solidFill>
              <a:latin typeface="Arial"/>
            </a:endParaRPr>
          </a:p>
        </p:txBody>
      </p:sp>
      <p:sp>
        <p:nvSpPr>
          <p:cNvPr id="3" name="PlaceHolder 4"/>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D8A16549-2445-4378-BA03-DE7CFD75C664}" type="slidenum">
              <a:rPr b="0" lang="en-IN" sz="1000" spc="-1" strike="noStrike">
                <a:solidFill>
                  <a:srgbClr val="fffbf0"/>
                </a:solidFill>
                <a:latin typeface="Old Standard TT"/>
                <a:ea typeface="Old Standard TT"/>
              </a:rPr>
              <a:t>&lt;number&gt;</a:t>
            </a:fld>
            <a:endParaRPr b="0" lang="en-IN" sz="1000" spc="-1" strike="noStrike">
              <a:latin typeface="Times New Roman"/>
            </a:endParaRPr>
          </a:p>
        </p:txBody>
      </p:sp>
      <p:sp>
        <p:nvSpPr>
          <p:cNvPr id="4"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bf0"/>
        </a:solidFill>
      </p:bgPr>
    </p:bg>
    <p:spTree>
      <p:nvGrpSpPr>
        <p:cNvPr id="1" name=""/>
        <p:cNvGrpSpPr/>
        <p:nvPr/>
      </p:nvGrpSpPr>
      <p:grpSpPr>
        <a:xfrm>
          <a:off x="0" y="0"/>
          <a:ext cx="0" cy="0"/>
          <a:chOff x="0" y="0"/>
          <a:chExt cx="0" cy="0"/>
        </a:xfrm>
      </p:grpSpPr>
      <p:sp>
        <p:nvSpPr>
          <p:cNvPr id="41" name="CustomShape 1"/>
          <p:cNvSpPr/>
          <p:nvPr/>
        </p:nvSpPr>
        <p:spPr>
          <a:xfrm>
            <a:off x="0" y="5045760"/>
            <a:ext cx="9143640" cy="97560"/>
          </a:xfrm>
          <a:prstGeom prst="rect">
            <a:avLst/>
          </a:prstGeom>
          <a:solidFill>
            <a:srgbClr val="26a69a"/>
          </a:solidFill>
          <a:ln>
            <a:noFill/>
          </a:ln>
        </p:spPr>
        <p:style>
          <a:lnRef idx="0"/>
          <a:fillRef idx="0"/>
          <a:effectRef idx="0"/>
          <a:fontRef idx="minor"/>
        </p:style>
      </p:sp>
      <p:sp>
        <p:nvSpPr>
          <p:cNvPr id="42" name="PlaceHolder 2"/>
          <p:cNvSpPr>
            <a:spLocks noGrp="1"/>
          </p:cNvSpPr>
          <p:nvPr>
            <p:ph type="title"/>
          </p:nvPr>
        </p:nvSpPr>
        <p:spPr>
          <a:xfrm>
            <a:off x="311760" y="444960"/>
            <a:ext cx="8520120" cy="612720"/>
          </a:xfrm>
          <a:prstGeom prst="rect">
            <a:avLst/>
          </a:prstGeom>
        </p:spPr>
        <p:txBody>
          <a:bodyPr lIns="0" rIns="0" tIns="0" bIns="0" anchor="ctr"/>
          <a:p>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
        <p:nvSpPr>
          <p:cNvPr id="43" name="PlaceHolder 3"/>
          <p:cNvSpPr>
            <a:spLocks noGrp="1"/>
          </p:cNvSpPr>
          <p:nvPr>
            <p:ph type="body"/>
          </p:nvPr>
        </p:nvSpPr>
        <p:spPr>
          <a:xfrm>
            <a:off x="311760" y="1171440"/>
            <a:ext cx="8520120" cy="3396960"/>
          </a:xfrm>
          <a:prstGeom prst="rect">
            <a:avLst/>
          </a:prstGeom>
        </p:spPr>
        <p:txBody>
          <a:bodyPr lIns="0" rIns="0" tIns="0" bIns="0">
            <a:normAutofit/>
          </a:bodyPr>
          <a:p>
            <a:pPr marL="432000" indent="-324000">
              <a:spcBef>
                <a:spcPts val="1400"/>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
        <p:nvSpPr>
          <p:cNvPr id="44" name="PlaceHolder 4"/>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6B168556-9455-4A74-80B0-A8053137A008}" type="slidenum">
              <a:rPr b="0" lang="en-IN" sz="1000" spc="-1" strike="noStrike">
                <a:solidFill>
                  <a:srgbClr val="000000"/>
                </a:solidFill>
                <a:latin typeface="Old Standard TT"/>
                <a:ea typeface="Old Standard TT"/>
              </a:rPr>
              <a:t>&lt;number&gt;</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7.xml"/>
</Relationships>
</file>

<file path=ppt/slides/_rels/slide1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1" name="Google Shape;59;p13" descr=""/>
          <p:cNvPicPr/>
          <p:nvPr/>
        </p:nvPicPr>
        <p:blipFill>
          <a:blip r:embed="rId1"/>
          <a:stretch/>
        </p:blipFill>
        <p:spPr>
          <a:xfrm>
            <a:off x="3071880" y="170640"/>
            <a:ext cx="2999520" cy="1993680"/>
          </a:xfrm>
          <a:prstGeom prst="rect">
            <a:avLst/>
          </a:prstGeom>
          <a:ln>
            <a:noFill/>
          </a:ln>
        </p:spPr>
      </p:pic>
      <p:sp>
        <p:nvSpPr>
          <p:cNvPr id="82" name="TextShape 1"/>
          <p:cNvSpPr txBox="1"/>
          <p:nvPr/>
        </p:nvSpPr>
        <p:spPr>
          <a:xfrm>
            <a:off x="512640" y="2230200"/>
            <a:ext cx="8118360" cy="2347920"/>
          </a:xfrm>
          <a:prstGeom prst="rect">
            <a:avLst/>
          </a:prstGeom>
          <a:noFill/>
          <a:ln>
            <a:noFill/>
          </a:ln>
        </p:spPr>
        <p:txBody>
          <a:bodyPr tIns="91440" bIns="91440" anchor="b"/>
          <a:p>
            <a:pPr algn="ctr">
              <a:lnSpc>
                <a:spcPct val="100000"/>
              </a:lnSpc>
            </a:pPr>
            <a:r>
              <a:rPr b="1" lang="en-IN" sz="3000" spc="-1" strike="noStrike">
                <a:solidFill>
                  <a:srgbClr val="fffbf0"/>
                </a:solidFill>
                <a:latin typeface="Times New Roman"/>
                <a:ea typeface="Times New Roman"/>
              </a:rPr>
              <a:t>Computer Engineering Department</a:t>
            </a:r>
            <a:br/>
            <a:r>
              <a:rPr b="0" lang="en-IN" sz="2400" spc="-1" strike="noStrike">
                <a:solidFill>
                  <a:srgbClr val="fffbf0"/>
                </a:solidFill>
                <a:latin typeface="Times New Roman"/>
                <a:ea typeface="Times New Roman"/>
              </a:rPr>
              <a:t>A.P. Shah Institute of Technology</a:t>
            </a:r>
            <a:br/>
            <a:r>
              <a:rPr b="0" lang="en-IN" sz="2400" spc="-1" strike="noStrike">
                <a:solidFill>
                  <a:srgbClr val="fffbf0"/>
                </a:solidFill>
                <a:latin typeface="Times New Roman"/>
                <a:ea typeface="Times New Roman"/>
              </a:rPr>
              <a:t>G.B.Road,Kasarvadavli, Thane(W), Mumbai-400615</a:t>
            </a:r>
            <a:br/>
            <a:r>
              <a:rPr b="0" lang="en-IN" sz="2400" spc="-1" strike="noStrike">
                <a:solidFill>
                  <a:srgbClr val="fffbf0"/>
                </a:solidFill>
                <a:latin typeface="Times New Roman"/>
                <a:ea typeface="Times New Roman"/>
              </a:rPr>
              <a:t>UNIVERSITY OF MUMBAI</a:t>
            </a:r>
            <a:br/>
            <a:r>
              <a:rPr b="0" lang="en-IN" sz="2400" spc="-1" strike="noStrike">
                <a:solidFill>
                  <a:srgbClr val="fffbf0"/>
                </a:solidFill>
                <a:latin typeface="Times New Roman"/>
                <a:ea typeface="Times New Roman"/>
              </a:rPr>
              <a:t>Academic Year 2019-2020</a:t>
            </a:r>
            <a:endParaRPr b="0" lang="en-IN" sz="2400" spc="-1" strike="noStrike">
              <a:solidFill>
                <a:srgbClr val="000000"/>
              </a:solidFill>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311760" y="444960"/>
            <a:ext cx="8520120" cy="612720"/>
          </a:xfrm>
          <a:prstGeom prst="rect">
            <a:avLst/>
          </a:prstGeom>
          <a:noFill/>
          <a:ln>
            <a:noFill/>
          </a:ln>
        </p:spPr>
        <p:txBody>
          <a:bodyPr tIns="91440" bIns="91440"/>
          <a:p>
            <a:pPr>
              <a:lnSpc>
                <a:spcPct val="100000"/>
              </a:lnSpc>
            </a:pPr>
            <a:r>
              <a:rPr b="1" lang="en-IN" sz="3000" spc="-1" strike="noStrike">
                <a:solidFill>
                  <a:srgbClr val="000000"/>
                </a:solidFill>
                <a:latin typeface="Times New Roman"/>
                <a:ea typeface="Times New Roman"/>
              </a:rPr>
              <a:t>1.7 Benefits for environment &amp; Society</a:t>
            </a:r>
            <a:endParaRPr b="0" lang="en-IN" sz="3000" spc="-1" strike="noStrike">
              <a:solidFill>
                <a:srgbClr val="000000"/>
              </a:solidFill>
              <a:latin typeface="Arial"/>
            </a:endParaRPr>
          </a:p>
        </p:txBody>
      </p:sp>
      <p:sp>
        <p:nvSpPr>
          <p:cNvPr id="101" name="TextShape 2"/>
          <p:cNvSpPr txBox="1"/>
          <p:nvPr/>
        </p:nvSpPr>
        <p:spPr>
          <a:xfrm>
            <a:off x="311760" y="1171440"/>
            <a:ext cx="8520120" cy="3396960"/>
          </a:xfrm>
          <a:prstGeom prst="rect">
            <a:avLst/>
          </a:prstGeom>
          <a:noFill/>
          <a:ln>
            <a:noFill/>
          </a:ln>
        </p:spPr>
        <p:txBody>
          <a:bodyPr tIns="91440" bIns="91440"/>
          <a:p>
            <a:r>
              <a:rPr b="0" lang="en-IN" sz="1800" spc="-1" strike="noStrike">
                <a:solidFill>
                  <a:srgbClr val="000000"/>
                </a:solidFill>
                <a:latin typeface="Old Standard TT"/>
                <a:ea typeface="Old Standard TT"/>
              </a:rPr>
              <a:t>1.  </a:t>
            </a:r>
            <a:r>
              <a:rPr b="0" lang="en-IN" sz="1800" spc="-1" strike="noStrike">
                <a:solidFill>
                  <a:srgbClr val="000000"/>
                </a:solidFill>
                <a:latin typeface="Old Standard TT"/>
                <a:ea typeface="Old Standard TT"/>
              </a:rPr>
              <a:t>Without the need for a driver, cars could become mini leisure rooms. Without the need for controls, there would be more space available inside the vehicle and no need for passengers to face forwards.</a:t>
            </a:r>
            <a:r>
              <a:rPr b="0" lang="en-IN" sz="1800" spc="-1" strike="noStrike">
                <a:solidFill>
                  <a:srgbClr val="000000"/>
                </a:solidFill>
                <a:latin typeface="Old Standard TT"/>
                <a:ea typeface="Old Standard TT"/>
              </a:rPr>
              <a:t>                             </a:t>
            </a:r>
            <a:endParaRPr b="0" lang="en-IN" sz="1800" spc="-1" strike="noStrike">
              <a:solidFill>
                <a:srgbClr val="000000"/>
              </a:solidFill>
              <a:latin typeface="Arial"/>
            </a:endParaRPr>
          </a:p>
          <a:p>
            <a:r>
              <a:rPr b="0" lang="en-IN" sz="1800" spc="-1" strike="noStrike">
                <a:solidFill>
                  <a:srgbClr val="000000"/>
                </a:solidFill>
                <a:latin typeface="Old Standard TT"/>
                <a:ea typeface="Old Standard TT"/>
              </a:rPr>
              <a:t>2.</a:t>
            </a:r>
            <a:r>
              <a:rPr b="0" lang="en-IN" sz="1800" spc="-1" strike="noStrike">
                <a:solidFill>
                  <a:srgbClr val="000000"/>
                </a:solidFill>
                <a:latin typeface="Old Standard TT"/>
                <a:ea typeface="Old Standard TT"/>
              </a:rPr>
              <a:t>Entertainment technology, such as video screens, could be used without any concern of distracting the driver.</a:t>
            </a:r>
            <a:r>
              <a:rPr b="0" lang="en-IN" sz="1800" spc="-1" strike="noStrike">
                <a:solidFill>
                  <a:srgbClr val="000000"/>
                </a:solidFill>
                <a:latin typeface="Old Standard TT"/>
                <a:ea typeface="Old Standard TT"/>
              </a:rPr>
              <a:t>                         </a:t>
            </a:r>
            <a:endParaRPr b="0" lang="en-IN" sz="1800" spc="-1" strike="noStrike">
              <a:solidFill>
                <a:srgbClr val="000000"/>
              </a:solidFill>
              <a:latin typeface="Arial"/>
            </a:endParaRPr>
          </a:p>
          <a:p>
            <a:r>
              <a:rPr b="0" lang="en-IN" sz="1800" spc="-1" strike="noStrike">
                <a:solidFill>
                  <a:srgbClr val="000000"/>
                </a:solidFill>
                <a:latin typeface="Old Standard TT"/>
                <a:ea typeface="Old Standard TT"/>
              </a:rPr>
              <a:t>3.</a:t>
            </a:r>
            <a:r>
              <a:rPr b="0" lang="en-IN" sz="1800" spc="-1" strike="noStrike">
                <a:solidFill>
                  <a:srgbClr val="000000"/>
                </a:solidFill>
                <a:latin typeface="Old Standard TT"/>
                <a:ea typeface="Old Standard TT"/>
              </a:rPr>
              <a:t>Human drivers notoriously bend rules and take risks, but driverless cars will obey every road rule and posted speed limit.</a:t>
            </a:r>
            <a:r>
              <a:rPr b="0" lang="en-IN" sz="1800" spc="-1" strike="noStrike">
                <a:solidFill>
                  <a:srgbClr val="000000"/>
                </a:solidFill>
                <a:latin typeface="Old Standard TT"/>
                <a:ea typeface="Old Standard TT"/>
              </a:rPr>
              <a:t>   </a:t>
            </a:r>
            <a:endParaRPr b="0" lang="en-IN" sz="1800" spc="-1" strike="noStrike">
              <a:solidFill>
                <a:srgbClr val="000000"/>
              </a:solidFill>
              <a:latin typeface="Arial"/>
            </a:endParaRPr>
          </a:p>
          <a:p>
            <a:r>
              <a:rPr b="0" lang="en-IN" sz="1800" spc="-1" strike="noStrike">
                <a:solidFill>
                  <a:srgbClr val="000000"/>
                </a:solidFill>
                <a:latin typeface="Old Standard TT"/>
                <a:ea typeface="Old Standard TT"/>
              </a:rPr>
              <a:t>4.</a:t>
            </a:r>
            <a:r>
              <a:rPr b="0" lang="en-IN" sz="1800" spc="-1" strike="noStrike">
                <a:solidFill>
                  <a:srgbClr val="000000"/>
                </a:solidFill>
                <a:latin typeface="Old Standard TT"/>
                <a:ea typeface="Old Standard TT"/>
              </a:rPr>
              <a:t>Reduced need for safety gaps, lanes, and shoulders means that road capacities for vehicles would be significantly increased.</a:t>
            </a:r>
            <a:r>
              <a:rPr b="0" lang="en-IN" sz="1800" spc="-1" strike="noStrike">
                <a:solidFill>
                  <a:srgbClr val="000000"/>
                </a:solidFill>
                <a:latin typeface="Old Standard TT"/>
                <a:ea typeface="Old Standard TT"/>
              </a:rPr>
              <a:t>            </a:t>
            </a:r>
            <a:endParaRPr b="0" lang="en-IN" sz="1800" spc="-1" strike="noStrike">
              <a:solidFill>
                <a:srgbClr val="000000"/>
              </a:solidFill>
              <a:latin typeface="Arial"/>
            </a:endParaRPr>
          </a:p>
          <a:p>
            <a:pPr>
              <a:lnSpc>
                <a:spcPct val="115000"/>
              </a:lnSpc>
            </a:pPr>
            <a:endParaRPr b="0" lang="en-IN" sz="1800" spc="-1" strike="noStrike">
              <a:solidFill>
                <a:srgbClr val="000000"/>
              </a:solidFill>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512640" y="1573560"/>
            <a:ext cx="8118360" cy="1162440"/>
          </a:xfrm>
          <a:prstGeom prst="rect">
            <a:avLst/>
          </a:prstGeom>
          <a:noFill/>
          <a:ln>
            <a:noFill/>
          </a:ln>
        </p:spPr>
        <p:txBody>
          <a:bodyPr tIns="91440" bIns="91440" anchor="b"/>
          <a:p>
            <a:pPr algn="ctr">
              <a:lnSpc>
                <a:spcPct val="100000"/>
              </a:lnSpc>
            </a:pPr>
            <a:r>
              <a:rPr b="1" lang="en-IN" sz="4200" spc="-1" strike="noStrike">
                <a:solidFill>
                  <a:srgbClr val="fffbf0"/>
                </a:solidFill>
                <a:latin typeface="Times New Roman"/>
                <a:ea typeface="Times New Roman"/>
              </a:rPr>
              <a:t>2. Project Design</a:t>
            </a:r>
            <a:endParaRPr b="0" lang="en-IN" sz="4200" spc="-1" strike="noStrike">
              <a:solidFill>
                <a:srgbClr val="000000"/>
              </a:solidFill>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311760" y="444960"/>
            <a:ext cx="8520120" cy="612720"/>
          </a:xfrm>
          <a:prstGeom prst="rect">
            <a:avLst/>
          </a:prstGeom>
          <a:noFill/>
          <a:ln>
            <a:noFill/>
          </a:ln>
        </p:spPr>
        <p:txBody>
          <a:bodyPr tIns="91440" bIns="91440"/>
          <a:p>
            <a:pPr>
              <a:lnSpc>
                <a:spcPct val="100000"/>
              </a:lnSpc>
            </a:pPr>
            <a:r>
              <a:rPr b="1" lang="en-IN" sz="3000" spc="-1" strike="noStrike">
                <a:solidFill>
                  <a:srgbClr val="000000"/>
                </a:solidFill>
                <a:latin typeface="Times New Roman"/>
                <a:ea typeface="Times New Roman"/>
              </a:rPr>
              <a:t>2.1 Proposed System</a:t>
            </a:r>
            <a:endParaRPr b="0" lang="en-IN" sz="3000" spc="-1" strike="noStrike">
              <a:solidFill>
                <a:srgbClr val="000000"/>
              </a:solidFill>
              <a:latin typeface="Arial"/>
            </a:endParaRPr>
          </a:p>
        </p:txBody>
      </p:sp>
      <p:sp>
        <p:nvSpPr>
          <p:cNvPr id="104" name="TextShape 2"/>
          <p:cNvSpPr txBox="1"/>
          <p:nvPr/>
        </p:nvSpPr>
        <p:spPr>
          <a:xfrm>
            <a:off x="311760" y="1171440"/>
            <a:ext cx="8520120" cy="3396960"/>
          </a:xfrm>
          <a:prstGeom prst="rect">
            <a:avLst/>
          </a:prstGeom>
          <a:noFill/>
          <a:ln>
            <a:noFill/>
          </a:ln>
        </p:spPr>
        <p:txBody>
          <a:bodyPr tIns="91440" bIns="91440"/>
          <a:p>
            <a:pPr marL="457200" indent="-342720">
              <a:lnSpc>
                <a:spcPct val="115000"/>
              </a:lnSpc>
              <a:buClr>
                <a:srgbClr val="000000"/>
              </a:buClr>
              <a:buFont typeface="Old Standard TT"/>
              <a:buChar char="●"/>
            </a:pPr>
            <a:endParaRPr b="0" lang="en-IN" sz="1400" spc="-1" strike="noStrike">
              <a:solidFill>
                <a:srgbClr val="000000"/>
              </a:solidFill>
              <a:latin typeface="Arial"/>
            </a:endParaRPr>
          </a:p>
          <a:p>
            <a:pPr>
              <a:lnSpc>
                <a:spcPct val="115000"/>
              </a:lnSpc>
            </a:pPr>
            <a:endParaRPr b="0" lang="en-IN" sz="1400" spc="-1" strike="noStrike">
              <a:solidFill>
                <a:srgbClr val="000000"/>
              </a:solidFill>
              <a:latin typeface="Arial"/>
            </a:endParaRPr>
          </a:p>
        </p:txBody>
      </p:sp>
      <p:pic>
        <p:nvPicPr>
          <p:cNvPr id="105" name="" descr=""/>
          <p:cNvPicPr/>
          <p:nvPr/>
        </p:nvPicPr>
        <p:blipFill>
          <a:blip r:embed="rId1"/>
          <a:stretch/>
        </p:blipFill>
        <p:spPr>
          <a:xfrm>
            <a:off x="1884960" y="1132200"/>
            <a:ext cx="4235040" cy="383580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311760" y="444960"/>
            <a:ext cx="8520120" cy="612720"/>
          </a:xfrm>
          <a:prstGeom prst="rect">
            <a:avLst/>
          </a:prstGeom>
          <a:noFill/>
          <a:ln>
            <a:noFill/>
          </a:ln>
        </p:spPr>
        <p:txBody>
          <a:bodyPr tIns="91440" bIns="91440"/>
          <a:p>
            <a:pPr>
              <a:lnSpc>
                <a:spcPct val="100000"/>
              </a:lnSpc>
            </a:pPr>
            <a:r>
              <a:rPr b="1" lang="en-IN" sz="3000" spc="-1" strike="noStrike">
                <a:solidFill>
                  <a:srgbClr val="000000"/>
                </a:solidFill>
                <a:latin typeface="Times New Roman"/>
                <a:ea typeface="Times New Roman"/>
              </a:rPr>
              <a:t>2.2 Design(Flow Of Modules)</a:t>
            </a:r>
            <a:endParaRPr b="0" lang="en-IN" sz="3000" spc="-1" strike="noStrike">
              <a:solidFill>
                <a:srgbClr val="000000"/>
              </a:solidFill>
              <a:latin typeface="Arial"/>
            </a:endParaRPr>
          </a:p>
        </p:txBody>
      </p:sp>
      <p:sp>
        <p:nvSpPr>
          <p:cNvPr id="107" name="TextShape 2"/>
          <p:cNvSpPr txBox="1"/>
          <p:nvPr/>
        </p:nvSpPr>
        <p:spPr>
          <a:xfrm>
            <a:off x="311760" y="1171440"/>
            <a:ext cx="8520120" cy="3396960"/>
          </a:xfrm>
          <a:prstGeom prst="rect">
            <a:avLst/>
          </a:prstGeom>
          <a:noFill/>
          <a:ln>
            <a:noFill/>
          </a:ln>
        </p:spPr>
        <p:txBody>
          <a:bodyPr tIns="91440" bIns="91440"/>
          <a:p>
            <a:pPr marL="457200" indent="-342720">
              <a:lnSpc>
                <a:spcPct val="115000"/>
              </a:lnSpc>
              <a:buClr>
                <a:srgbClr val="000000"/>
              </a:buClr>
              <a:buFont typeface="Old Standard TT"/>
              <a:buChar char="●"/>
            </a:pPr>
            <a:endParaRPr b="0" lang="en-IN" sz="1400" spc="-1" strike="noStrike">
              <a:solidFill>
                <a:srgbClr val="000000"/>
              </a:solidFill>
              <a:latin typeface="Arial"/>
            </a:endParaRPr>
          </a:p>
          <a:p>
            <a:pPr>
              <a:lnSpc>
                <a:spcPct val="115000"/>
              </a:lnSpc>
            </a:pPr>
            <a:endParaRPr b="0" lang="en-IN" sz="1400" spc="-1" strike="noStrike">
              <a:solidFill>
                <a:srgbClr val="000000"/>
              </a:solidFill>
              <a:latin typeface="Arial"/>
            </a:endParaRPr>
          </a:p>
        </p:txBody>
      </p:sp>
      <p:pic>
        <p:nvPicPr>
          <p:cNvPr id="108" name="" descr=""/>
          <p:cNvPicPr/>
          <p:nvPr/>
        </p:nvPicPr>
        <p:blipFill>
          <a:blip r:embed="rId1"/>
          <a:stretch/>
        </p:blipFill>
        <p:spPr>
          <a:xfrm>
            <a:off x="1761840" y="1224000"/>
            <a:ext cx="5654160" cy="357372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311760" y="444960"/>
            <a:ext cx="8520120" cy="612720"/>
          </a:xfrm>
          <a:prstGeom prst="rect">
            <a:avLst/>
          </a:prstGeom>
          <a:noFill/>
          <a:ln>
            <a:noFill/>
          </a:ln>
        </p:spPr>
        <p:txBody>
          <a:bodyPr tIns="91440" bIns="91440"/>
          <a:p>
            <a:pPr>
              <a:lnSpc>
                <a:spcPct val="100000"/>
              </a:lnSpc>
            </a:pPr>
            <a:r>
              <a:rPr b="1" lang="en-IN" sz="3000" spc="-1" strike="noStrike">
                <a:solidFill>
                  <a:srgbClr val="000000"/>
                </a:solidFill>
                <a:latin typeface="Times New Roman"/>
                <a:ea typeface="Times New Roman"/>
              </a:rPr>
              <a:t>2.3 Description Of Use Case</a:t>
            </a:r>
            <a:endParaRPr b="0" lang="en-IN" sz="3000" spc="-1" strike="noStrike">
              <a:solidFill>
                <a:srgbClr val="000000"/>
              </a:solidFill>
              <a:latin typeface="Arial"/>
            </a:endParaRPr>
          </a:p>
        </p:txBody>
      </p:sp>
      <p:sp>
        <p:nvSpPr>
          <p:cNvPr id="110" name="TextShape 2"/>
          <p:cNvSpPr txBox="1"/>
          <p:nvPr/>
        </p:nvSpPr>
        <p:spPr>
          <a:xfrm>
            <a:off x="311760" y="1171440"/>
            <a:ext cx="8520120" cy="3396960"/>
          </a:xfrm>
          <a:prstGeom prst="rect">
            <a:avLst/>
          </a:prstGeom>
          <a:noFill/>
          <a:ln>
            <a:noFill/>
          </a:ln>
        </p:spPr>
        <p:txBody>
          <a:bodyPr tIns="91440" bIns="91440"/>
          <a:p>
            <a:r>
              <a:rPr b="0" lang="en-IN" sz="1400" spc="-1" strike="noStrike">
                <a:solidFill>
                  <a:srgbClr val="000000"/>
                </a:solidFill>
                <a:latin typeface="Times New Roman"/>
              </a:rPr>
              <a:t>The above Use Case Diagram The main role is Pi  Camera is used to detect which of the operation should be performed when any obstacle ,Lane direction, potholes or traffic signals   occurred.</a:t>
            </a:r>
            <a:endParaRPr b="0" lang="en-IN" sz="1400" spc="-1" strike="noStrike">
              <a:solidFill>
                <a:srgbClr val="000000"/>
              </a:solidFill>
              <a:latin typeface="Times New Roman"/>
              <a:ea typeface="Times New Roman"/>
            </a:endParaRPr>
          </a:p>
          <a:p>
            <a:r>
              <a:rPr b="0" lang="en-IN" sz="1400" spc="-1" strike="noStrike">
                <a:latin typeface="Times New Roman"/>
              </a:rPr>
              <a:t>1. First Pi Camera take the front image and divide the image into pixels, then each pixels will be          justify in CNN. After than decision will made.</a:t>
            </a:r>
            <a:endParaRPr b="0" lang="en-IN" sz="1400" spc="-1" strike="noStrike">
              <a:latin typeface="Times New Roman"/>
              <a:ea typeface="Times New Roman"/>
            </a:endParaRPr>
          </a:p>
          <a:p>
            <a:r>
              <a:rPr b="0" lang="en-IN" sz="1400" spc="-1" strike="noStrike">
                <a:latin typeface="Times New Roman"/>
              </a:rPr>
              <a:t>2. If it is Traffic Signals, in that case it’s about Colour .Then there will be following rules:</a:t>
            </a:r>
            <a:endParaRPr b="0" lang="en-IN" sz="1400" spc="-1" strike="noStrike">
              <a:latin typeface="Times New Roman"/>
              <a:ea typeface="Times New Roman"/>
            </a:endParaRPr>
          </a:p>
          <a:p>
            <a:r>
              <a:rPr b="0" lang="en-IN" sz="1400" spc="-1" strike="noStrike">
                <a:latin typeface="Times New Roman"/>
              </a:rPr>
              <a:t>i. If it is Red Colour, then the Car will be Stop.</a:t>
            </a:r>
            <a:endParaRPr b="0" lang="en-IN" sz="1400" spc="-1" strike="noStrike">
              <a:latin typeface="Times New Roman"/>
              <a:ea typeface="Times New Roman"/>
            </a:endParaRPr>
          </a:p>
          <a:p>
            <a:r>
              <a:rPr b="0" lang="en-IN" sz="1400" spc="-1" strike="noStrike">
                <a:latin typeface="Times New Roman"/>
              </a:rPr>
              <a:t>ii. If it is Green Colour, then the Car will Start moving Forward direction.</a:t>
            </a:r>
            <a:endParaRPr b="0" lang="en-IN" sz="1400" spc="-1" strike="noStrike">
              <a:latin typeface="Times New Roman"/>
              <a:ea typeface="Times New Roman"/>
            </a:endParaRPr>
          </a:p>
          <a:p>
            <a:r>
              <a:rPr b="0" lang="en-IN" sz="1400" spc="-1" strike="noStrike">
                <a:latin typeface="Times New Roman"/>
              </a:rPr>
              <a:t>iii .If it is Yellow Colour, then the Speed of Car will be decrease.</a:t>
            </a:r>
            <a:endParaRPr b="0" lang="en-IN" sz="1400" spc="-1" strike="noStrike">
              <a:latin typeface="Times New Roman"/>
              <a:ea typeface="Times New Roman"/>
            </a:endParaRPr>
          </a:p>
          <a:p>
            <a:r>
              <a:rPr b="0" lang="en-IN" sz="1400" spc="-1" strike="noStrike">
                <a:latin typeface="Times New Roman"/>
              </a:rPr>
              <a:t>3.If the Image detected by Pi camera said it is Lane Direction picture, then there will be two ways to go:</a:t>
            </a:r>
            <a:endParaRPr b="0" lang="en-IN" sz="1400" spc="-1" strike="noStrike">
              <a:latin typeface="Times New Roman"/>
              <a:ea typeface="Times New Roman"/>
            </a:endParaRPr>
          </a:p>
          <a:p>
            <a:r>
              <a:rPr b="0" lang="en-IN" sz="1400" spc="-1" strike="noStrike">
                <a:latin typeface="Times New Roman"/>
              </a:rPr>
              <a:t>i. If it is Right sign, Then the car will be moved in Right Direction</a:t>
            </a:r>
            <a:endParaRPr b="0" lang="en-IN" sz="1400" spc="-1" strike="noStrike">
              <a:latin typeface="Times New Roman"/>
              <a:ea typeface="Times New Roman"/>
            </a:endParaRPr>
          </a:p>
          <a:p>
            <a:r>
              <a:rPr b="0" lang="en-IN" sz="1400" spc="-1" strike="noStrike">
                <a:latin typeface="Times New Roman"/>
              </a:rPr>
              <a:t>ii.If it is Left sign, Then the car will be moved in Left Direction</a:t>
            </a:r>
            <a:endParaRPr b="0" lang="en-IN" sz="1400" spc="-1" strike="noStrike">
              <a:latin typeface="Times New Roman"/>
              <a:ea typeface="Times New Roman"/>
            </a:endParaRPr>
          </a:p>
          <a:p>
            <a:r>
              <a:rPr b="0" lang="en-IN" sz="1400" spc="-1" strike="noStrike">
                <a:latin typeface="Times New Roman"/>
              </a:rPr>
              <a:t>4.If there is no Path and it observed the U-Turn sign, then the cars is used to take U-turn.</a:t>
            </a:r>
            <a:endParaRPr b="0" lang="en-IN" sz="1400" spc="-1" strike="noStrike">
              <a:latin typeface="Times New Roman"/>
              <a:ea typeface="Times New Roman"/>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72000" y="22320"/>
            <a:ext cx="8520120" cy="697680"/>
          </a:xfrm>
          <a:prstGeom prst="rect">
            <a:avLst/>
          </a:prstGeom>
          <a:noFill/>
          <a:ln>
            <a:noFill/>
          </a:ln>
        </p:spPr>
        <p:txBody>
          <a:bodyPr tIns="91440" bIns="91440"/>
          <a:p>
            <a:pPr>
              <a:lnSpc>
                <a:spcPct val="100000"/>
              </a:lnSpc>
            </a:pPr>
            <a:r>
              <a:rPr b="1" lang="en-IN" sz="3000" spc="-1" strike="noStrike">
                <a:solidFill>
                  <a:srgbClr val="000000"/>
                </a:solidFill>
                <a:latin typeface="Times New Roman"/>
                <a:ea typeface="Times New Roman"/>
              </a:rPr>
              <a:t>2.4 Activity diagram</a:t>
            </a:r>
            <a:endParaRPr b="0" lang="en-IN" sz="3000" spc="-1" strike="noStrike">
              <a:solidFill>
                <a:srgbClr val="000000"/>
              </a:solidFill>
              <a:latin typeface="Arial"/>
            </a:endParaRPr>
          </a:p>
        </p:txBody>
      </p:sp>
      <p:pic>
        <p:nvPicPr>
          <p:cNvPr id="112" name="" descr=""/>
          <p:cNvPicPr/>
          <p:nvPr/>
        </p:nvPicPr>
        <p:blipFill>
          <a:blip r:embed="rId1"/>
          <a:stretch/>
        </p:blipFill>
        <p:spPr>
          <a:xfrm>
            <a:off x="4666320" y="72000"/>
            <a:ext cx="3973680" cy="496800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311760" y="144000"/>
            <a:ext cx="8520120" cy="648000"/>
          </a:xfrm>
          <a:prstGeom prst="rect">
            <a:avLst/>
          </a:prstGeom>
          <a:noFill/>
          <a:ln>
            <a:noFill/>
          </a:ln>
        </p:spPr>
        <p:txBody>
          <a:bodyPr tIns="91440" bIns="91440"/>
          <a:p>
            <a:pPr>
              <a:lnSpc>
                <a:spcPct val="100000"/>
              </a:lnSpc>
            </a:pPr>
            <a:r>
              <a:rPr b="1" lang="en-IN" sz="3000" spc="-1" strike="noStrike">
                <a:solidFill>
                  <a:srgbClr val="000000"/>
                </a:solidFill>
                <a:latin typeface="Times New Roman"/>
                <a:ea typeface="Times New Roman"/>
              </a:rPr>
              <a:t>2.5 Class Diagram</a:t>
            </a:r>
            <a:endParaRPr b="0" lang="en-IN" sz="3000" spc="-1" strike="noStrike">
              <a:solidFill>
                <a:srgbClr val="000000"/>
              </a:solidFill>
              <a:latin typeface="Arial"/>
            </a:endParaRPr>
          </a:p>
        </p:txBody>
      </p:sp>
      <p:pic>
        <p:nvPicPr>
          <p:cNvPr id="114" name="" descr=""/>
          <p:cNvPicPr/>
          <p:nvPr/>
        </p:nvPicPr>
        <p:blipFill>
          <a:blip r:embed="rId1"/>
          <a:stretch/>
        </p:blipFill>
        <p:spPr>
          <a:xfrm>
            <a:off x="1529280" y="864000"/>
            <a:ext cx="7038720" cy="402876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311760" y="444960"/>
            <a:ext cx="8520120" cy="612720"/>
          </a:xfrm>
          <a:prstGeom prst="rect">
            <a:avLst/>
          </a:prstGeom>
          <a:noFill/>
          <a:ln>
            <a:noFill/>
          </a:ln>
        </p:spPr>
        <p:txBody>
          <a:bodyPr tIns="91440" bIns="91440"/>
          <a:p>
            <a:pPr>
              <a:lnSpc>
                <a:spcPct val="100000"/>
              </a:lnSpc>
            </a:pPr>
            <a:r>
              <a:rPr b="1" lang="en-IN" sz="3000" spc="-1" strike="noStrike">
                <a:solidFill>
                  <a:srgbClr val="000000"/>
                </a:solidFill>
                <a:latin typeface="Times New Roman"/>
                <a:ea typeface="Times New Roman"/>
              </a:rPr>
              <a:t>1.Pi Camera</a:t>
            </a:r>
            <a:endParaRPr b="0" lang="en-IN" sz="3000" spc="-1" strike="noStrike">
              <a:solidFill>
                <a:srgbClr val="000000"/>
              </a:solidFill>
              <a:latin typeface="Arial"/>
            </a:endParaRPr>
          </a:p>
        </p:txBody>
      </p:sp>
      <p:sp>
        <p:nvSpPr>
          <p:cNvPr id="116" name="TextShape 2"/>
          <p:cNvSpPr txBox="1"/>
          <p:nvPr/>
        </p:nvSpPr>
        <p:spPr>
          <a:xfrm>
            <a:off x="407880" y="1008000"/>
            <a:ext cx="8520120" cy="3396960"/>
          </a:xfrm>
          <a:prstGeom prst="rect">
            <a:avLst/>
          </a:prstGeom>
          <a:noFill/>
          <a:ln>
            <a:noFill/>
          </a:ln>
        </p:spPr>
        <p:txBody>
          <a:bodyPr tIns="91440" bIns="91440"/>
          <a:p>
            <a:r>
              <a:rPr b="1" lang="en-IN" sz="1400" spc="-1" strike="noStrike">
                <a:solidFill>
                  <a:srgbClr val="222222"/>
                </a:solidFill>
                <a:latin typeface="Latin Modern Roman Demi"/>
                <a:ea typeface="Times New Roman"/>
              </a:rPr>
              <a:t>Pi camera is great gadget to capture time-lapse, slow motion  with great video clarity.</a:t>
            </a:r>
            <a:endParaRPr b="0" lang="en-IN" sz="1400" spc="-1" strike="noStrike">
              <a:solidFill>
                <a:srgbClr val="000000"/>
              </a:solidFill>
              <a:latin typeface="Arial"/>
            </a:endParaRPr>
          </a:p>
          <a:p>
            <a:r>
              <a:rPr b="1" lang="en-IN" sz="1400" spc="-1" strike="noStrike">
                <a:solidFill>
                  <a:srgbClr val="222222"/>
                </a:solidFill>
                <a:latin typeface="Latin Modern Roman Demi"/>
                <a:ea typeface="Times New Roman"/>
              </a:rPr>
              <a:t>The dimensions of camera are 25mm to 24mm by 9mm, which connects to Raspberry Pi via a flexible elastic cord which supports serial interface.</a:t>
            </a:r>
            <a:endParaRPr b="0" lang="en-IN" sz="1400" spc="-1" strike="noStrike">
              <a:solidFill>
                <a:srgbClr val="000000"/>
              </a:solidFill>
              <a:latin typeface="Arial"/>
            </a:endParaRPr>
          </a:p>
          <a:p>
            <a:r>
              <a:rPr b="1" lang="en-IN" sz="1400" spc="-1" strike="noStrike">
                <a:solidFill>
                  <a:srgbClr val="222222"/>
                </a:solidFill>
                <a:latin typeface="Latin Modern Roman Demi"/>
                <a:ea typeface="Times New Roman"/>
              </a:rPr>
              <a:t> </a:t>
            </a:r>
            <a:r>
              <a:rPr b="1" lang="en-IN" sz="1400" spc="-1" strike="noStrike">
                <a:solidFill>
                  <a:srgbClr val="222222"/>
                </a:solidFill>
                <a:latin typeface="Latin Modern Roman Demi"/>
                <a:ea typeface="Times New Roman"/>
              </a:rPr>
              <a:t>The camera image sensor has a resolution of five megapixels and has a focused lens. The camera provides a great support for security purpose.</a:t>
            </a:r>
            <a:endParaRPr b="0" lang="en-IN" sz="1400" spc="-1" strike="noStrike">
              <a:solidFill>
                <a:srgbClr val="000000"/>
              </a:solidFill>
              <a:latin typeface="Arial"/>
            </a:endParaRPr>
          </a:p>
          <a:p>
            <a:r>
              <a:rPr b="1" lang="en-IN" sz="1400" spc="-1" strike="noStrike">
                <a:solidFill>
                  <a:srgbClr val="222222"/>
                </a:solidFill>
                <a:latin typeface="Latin Modern Roman Demi"/>
                <a:ea typeface="Times New Roman"/>
              </a:rPr>
              <a:t> </a:t>
            </a:r>
            <a:r>
              <a:rPr b="1" lang="en-IN" sz="1400" spc="-1" strike="noStrike">
                <a:solidFill>
                  <a:srgbClr val="222222"/>
                </a:solidFill>
                <a:latin typeface="Latin Modern Roman Demi"/>
                <a:ea typeface="Times New Roman"/>
              </a:rPr>
              <a:t>Various characteristics of the camera are it supports 5MP sensor, Wide image, capable of 2592x1944 stills, 1080p30 video on Camera module v1 </a:t>
            </a:r>
            <a:endParaRPr b="0" lang="en-IN" sz="1400" spc="-1" strike="noStrike">
              <a:solidFill>
                <a:srgbClr val="000000"/>
              </a:solidFill>
              <a:latin typeface="Arial"/>
            </a:endParaRPr>
          </a:p>
          <a:p>
            <a:endParaRPr b="0" lang="en-IN" sz="1400" spc="-1" strike="noStrike">
              <a:solidFill>
                <a:srgbClr val="000000"/>
              </a:solidFill>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263880" y="216000"/>
            <a:ext cx="8520120" cy="612720"/>
          </a:xfrm>
          <a:prstGeom prst="rect">
            <a:avLst/>
          </a:prstGeom>
          <a:noFill/>
          <a:ln>
            <a:noFill/>
          </a:ln>
        </p:spPr>
        <p:txBody>
          <a:bodyPr tIns="91440" bIns="91440"/>
          <a:p>
            <a:pPr>
              <a:lnSpc>
                <a:spcPct val="100000"/>
              </a:lnSpc>
            </a:pPr>
            <a:r>
              <a:rPr b="1" lang="en-IN" sz="3000" spc="-1" strike="noStrike">
                <a:solidFill>
                  <a:srgbClr val="000000"/>
                </a:solidFill>
                <a:latin typeface="Times New Roman"/>
                <a:ea typeface="Times New Roman"/>
              </a:rPr>
              <a:t>2.RaspberryPi</a:t>
            </a:r>
            <a:endParaRPr b="0" lang="en-IN" sz="3000" spc="-1" strike="noStrike">
              <a:solidFill>
                <a:srgbClr val="000000"/>
              </a:solidFill>
              <a:latin typeface="Arial"/>
            </a:endParaRPr>
          </a:p>
        </p:txBody>
      </p:sp>
      <p:sp>
        <p:nvSpPr>
          <p:cNvPr id="118" name="TextShape 2"/>
          <p:cNvSpPr txBox="1"/>
          <p:nvPr/>
        </p:nvSpPr>
        <p:spPr>
          <a:xfrm>
            <a:off x="311760" y="1171440"/>
            <a:ext cx="8520120" cy="3396960"/>
          </a:xfrm>
          <a:prstGeom prst="rect">
            <a:avLst/>
          </a:prstGeom>
          <a:noFill/>
          <a:ln>
            <a:noFill/>
          </a:ln>
        </p:spPr>
        <p:txBody>
          <a:bodyPr tIns="91440" bIns="91440"/>
          <a:p>
            <a:r>
              <a:rPr b="1" lang="en-IN" sz="1400" spc="-1" strike="noStrike">
                <a:solidFill>
                  <a:srgbClr val="222222"/>
                </a:solidFill>
                <a:latin typeface="Latin Modern Roman Demi"/>
                <a:ea typeface="Times New Roman"/>
              </a:rPr>
              <a:t>The Raspberry Pi is a small low cost single board computer having a processor speed ranging from 700 MHz to 1.2 GHz for the Pi 3.</a:t>
            </a:r>
            <a:endParaRPr b="0" lang="en-IN" sz="1400" spc="-1" strike="noStrike">
              <a:solidFill>
                <a:srgbClr val="000000"/>
              </a:solidFill>
              <a:latin typeface="Arial"/>
            </a:endParaRPr>
          </a:p>
          <a:p>
            <a:r>
              <a:rPr b="1" lang="en-IN" sz="1400" spc="-1" strike="noStrike">
                <a:solidFill>
                  <a:srgbClr val="222222"/>
                </a:solidFill>
                <a:latin typeface="Latin Modern Roman Demi"/>
                <a:ea typeface="Times New Roman"/>
              </a:rPr>
              <a:t>The on-board memory ranges from 256 MB to 1 GB RAM. The boards supports up to 4 USB ports along with HDMI port. Along from all this it has number of GPIO pins which support protocols like </a:t>
            </a:r>
            <a:r>
              <a:rPr b="1" lang="en-IN" sz="1400" spc="-1" strike="noStrike">
                <a:solidFill>
                  <a:srgbClr val="000000"/>
                </a:solidFill>
                <a:latin typeface="Latin Modern Roman Demi"/>
                <a:ea typeface="Times New Roman"/>
              </a:rPr>
              <a:t>I²C</a:t>
            </a:r>
            <a:r>
              <a:rPr b="1" lang="en-IN" sz="1400" spc="-1" strike="noStrike">
                <a:solidFill>
                  <a:srgbClr val="222222"/>
                </a:solidFill>
                <a:latin typeface="Latin Modern Roman Demi"/>
                <a:ea typeface="Times New Roman"/>
              </a:rPr>
              <a:t>.</a:t>
            </a:r>
            <a:endParaRPr b="0" lang="en-IN" sz="1400" spc="-1" strike="noStrike">
              <a:solidFill>
                <a:srgbClr val="000000"/>
              </a:solidFill>
              <a:latin typeface="Arial"/>
            </a:endParaRPr>
          </a:p>
          <a:p>
            <a:r>
              <a:rPr b="1" lang="en-IN" sz="1400" spc="-1" strike="noStrike">
                <a:solidFill>
                  <a:srgbClr val="222222"/>
                </a:solidFill>
                <a:latin typeface="Latin Modern Roman Demi"/>
                <a:ea typeface="Times New Roman"/>
              </a:rPr>
              <a:t>Moreover it also supports Wi-Fi and Bluetooth facility which makes device very compatible with other devices.</a:t>
            </a:r>
            <a:endParaRPr b="0" lang="en-IN" sz="1400" spc="-1" strike="noStrike">
              <a:solidFill>
                <a:srgbClr val="000000"/>
              </a:solidFill>
              <a:latin typeface="Arial"/>
            </a:endParaRPr>
          </a:p>
          <a:p>
            <a:r>
              <a:rPr b="1" lang="en-IN" sz="1400" spc="-1" strike="noStrike">
                <a:solidFill>
                  <a:srgbClr val="222222"/>
                </a:solidFill>
                <a:latin typeface="Latin Modern Roman Demi"/>
                <a:ea typeface="Times New Roman"/>
              </a:rPr>
              <a:t> </a:t>
            </a:r>
            <a:r>
              <a:rPr b="1" lang="en-IN" sz="1400" spc="-1" strike="noStrike">
                <a:solidFill>
                  <a:srgbClr val="222222"/>
                </a:solidFill>
                <a:latin typeface="Latin Modern Roman Demi"/>
                <a:ea typeface="Times New Roman"/>
              </a:rPr>
              <a:t>It supports Scratch and Python programming languages .</a:t>
            </a:r>
            <a:endParaRPr b="0" lang="en-IN" sz="1400" spc="-1" strike="noStrike">
              <a:solidFill>
                <a:srgbClr val="000000"/>
              </a:solidFill>
              <a:latin typeface="Arial"/>
            </a:endParaRPr>
          </a:p>
          <a:p>
            <a:r>
              <a:rPr b="1" lang="en-IN" sz="1400" spc="-1" strike="noStrike">
                <a:solidFill>
                  <a:srgbClr val="222222"/>
                </a:solidFill>
                <a:latin typeface="Latin Modern Roman Demi"/>
                <a:ea typeface="Times New Roman"/>
              </a:rPr>
              <a:t> </a:t>
            </a:r>
            <a:r>
              <a:rPr b="1" lang="en-IN" sz="1400" spc="-1" strike="noStrike">
                <a:solidFill>
                  <a:srgbClr val="222222"/>
                </a:solidFill>
                <a:latin typeface="Latin Modern Roman Demi"/>
                <a:ea typeface="Times New Roman"/>
              </a:rPr>
              <a:t>It supports many operating systems like Ubuntu MATE, Snappy Ubuntu, Pidora, L.</a:t>
            </a:r>
            <a:endParaRPr b="0" lang="en-IN" sz="1400" spc="-1" strike="noStrike">
              <a:solidFill>
                <a:srgbClr val="000000"/>
              </a:solidFill>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311760" y="444960"/>
            <a:ext cx="8520120" cy="612720"/>
          </a:xfrm>
          <a:prstGeom prst="rect">
            <a:avLst/>
          </a:prstGeom>
          <a:noFill/>
          <a:ln>
            <a:noFill/>
          </a:ln>
        </p:spPr>
        <p:txBody>
          <a:bodyPr tIns="91440" bIns="91440"/>
          <a:p>
            <a:pPr>
              <a:lnSpc>
                <a:spcPct val="100000"/>
              </a:lnSpc>
            </a:pPr>
            <a:r>
              <a:rPr b="1" lang="en-IN" sz="3000" spc="-1" strike="noStrike">
                <a:solidFill>
                  <a:srgbClr val="000000"/>
                </a:solidFill>
                <a:latin typeface="Old Standard TT"/>
                <a:ea typeface="Old Standard TT"/>
              </a:rPr>
              <a:t>3.Ardiuno Uno</a:t>
            </a:r>
            <a:endParaRPr b="0" lang="en-IN" sz="3000" spc="-1" strike="noStrike">
              <a:solidFill>
                <a:srgbClr val="000000"/>
              </a:solidFill>
              <a:latin typeface="Arial"/>
            </a:endParaRPr>
          </a:p>
        </p:txBody>
      </p:sp>
      <p:sp>
        <p:nvSpPr>
          <p:cNvPr id="120" name="TextShape 2"/>
          <p:cNvSpPr txBox="1"/>
          <p:nvPr/>
        </p:nvSpPr>
        <p:spPr>
          <a:xfrm>
            <a:off x="263880" y="1057680"/>
            <a:ext cx="8520120" cy="3396960"/>
          </a:xfrm>
          <a:prstGeom prst="rect">
            <a:avLst/>
          </a:prstGeom>
          <a:noFill/>
          <a:ln>
            <a:noFill/>
          </a:ln>
        </p:spPr>
        <p:txBody>
          <a:bodyPr tIns="91440" bIns="91440"/>
          <a:p>
            <a:r>
              <a:rPr b="1" lang="en-IN" sz="1400" spc="-1" strike="noStrike">
                <a:solidFill>
                  <a:srgbClr val="000000"/>
                </a:solidFill>
                <a:latin typeface="Latin Modern Roman Demi"/>
                <a:ea typeface="Old Standard TT"/>
              </a:rPr>
              <a:t>This microcontroller is based on Atmega329P.</a:t>
            </a:r>
            <a:endParaRPr b="0" lang="en-IN" sz="1400" spc="-1" strike="noStrike">
              <a:solidFill>
                <a:srgbClr val="000000"/>
              </a:solidFill>
              <a:latin typeface="Arial"/>
            </a:endParaRPr>
          </a:p>
          <a:p>
            <a:r>
              <a:rPr b="1" lang="en-IN" sz="1400" spc="-1" strike="noStrike">
                <a:solidFill>
                  <a:srgbClr val="000000"/>
                </a:solidFill>
                <a:latin typeface="Latin Modern Roman Demi"/>
                <a:ea typeface="Old Standard TT"/>
              </a:rPr>
              <a:t>There are 14 digital input/output pins available out of which 6 ca n be used a PWM outputs.</a:t>
            </a:r>
            <a:endParaRPr b="0" lang="en-IN" sz="1400" spc="-1" strike="noStrike">
              <a:solidFill>
                <a:srgbClr val="000000"/>
              </a:solidFill>
              <a:latin typeface="Arial"/>
            </a:endParaRPr>
          </a:p>
          <a:p>
            <a:r>
              <a:rPr b="1" lang="en-IN" sz="1400" spc="-1" strike="noStrike">
                <a:solidFill>
                  <a:srgbClr val="000000"/>
                </a:solidFill>
                <a:latin typeface="Latin Modern Roman Demi"/>
                <a:ea typeface="Old Standard TT"/>
              </a:rPr>
              <a:t> </a:t>
            </a:r>
            <a:r>
              <a:rPr b="1" lang="en-IN" sz="1400" spc="-1" strike="noStrike">
                <a:solidFill>
                  <a:srgbClr val="000000"/>
                </a:solidFill>
                <a:latin typeface="Latin Modern Roman Demi"/>
                <a:ea typeface="Old Standard TT"/>
              </a:rPr>
              <a:t>It also supports 6 analog inputs. It has 16 MHz quartz crystal, a USB connection, a power jack, an ICSP header and a reset button. </a:t>
            </a:r>
            <a:endParaRPr b="0" lang="en-IN" sz="1400" spc="-1" strike="noStrike">
              <a:solidFill>
                <a:srgbClr val="000000"/>
              </a:solidFill>
              <a:latin typeface="Arial"/>
            </a:endParaRPr>
          </a:p>
          <a:p>
            <a:r>
              <a:rPr b="1" lang="en-IN" sz="1400" spc="-1" strike="noStrike">
                <a:solidFill>
                  <a:srgbClr val="000000"/>
                </a:solidFill>
                <a:latin typeface="Latin Modern Roman Demi"/>
                <a:ea typeface="Old Standard TT"/>
              </a:rPr>
              <a:t>It has 32 kb of flash memory and 2 kb of SRAM and weighs around 25g .</a:t>
            </a:r>
            <a:endParaRPr b="0" lang="en-IN" sz="1400" spc="-1" strike="noStrike">
              <a:solidFill>
                <a:srgbClr val="000000"/>
              </a:solidFill>
              <a:latin typeface="Arial"/>
            </a:endParaRPr>
          </a:p>
          <a:p>
            <a:r>
              <a:rPr b="1" lang="en-IN" sz="1400" spc="-1" strike="noStrike">
                <a:solidFill>
                  <a:srgbClr val="000000"/>
                </a:solidFill>
                <a:latin typeface="Latin Modern Roman Demi"/>
                <a:ea typeface="Old Standard TT"/>
              </a:rPr>
              <a:t>Apart from all these features Arduino IDE is very user friendly and uses basic c as its programming language After attaching these hardware on the car and connecting Arduino with the controller.</a:t>
            </a:r>
            <a:endParaRPr b="0" lang="en-IN" sz="1400" spc="-1" strike="noStrike">
              <a:solidFill>
                <a:srgbClr val="000000"/>
              </a:solidFill>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512640" y="275400"/>
            <a:ext cx="8118360" cy="4761720"/>
          </a:xfrm>
          <a:prstGeom prst="rect">
            <a:avLst/>
          </a:prstGeom>
          <a:noFill/>
          <a:ln>
            <a:noFill/>
          </a:ln>
        </p:spPr>
        <p:txBody>
          <a:bodyPr tIns="91440" bIns="91440"/>
          <a:p>
            <a:pPr>
              <a:lnSpc>
                <a:spcPct val="100000"/>
              </a:lnSpc>
            </a:pPr>
            <a:r>
              <a:rPr b="0" lang="en-IN" sz="1800" spc="-1" strike="noStrike">
                <a:solidFill>
                  <a:srgbClr val="fffbf0"/>
                </a:solidFill>
                <a:latin typeface="Times New Roman"/>
                <a:ea typeface="Times New Roman"/>
              </a:rPr>
              <a:t>                                                    </a:t>
            </a:r>
            <a:r>
              <a:rPr b="0" lang="en-IN" sz="1800" spc="-1" strike="noStrike">
                <a:solidFill>
                  <a:srgbClr val="fffbf0"/>
                </a:solidFill>
                <a:latin typeface="Times New Roman"/>
                <a:ea typeface="Times New Roman"/>
              </a:rPr>
              <a:t>A Project Report on</a:t>
            </a:r>
            <a:br/>
            <a:r>
              <a:rPr b="1" lang="en-IN" sz="1800" spc="-1" strike="noStrike">
                <a:solidFill>
                  <a:srgbClr val="fffbf0"/>
                </a:solidFill>
                <a:latin typeface="Times New Roman"/>
                <a:ea typeface="Times New Roman"/>
              </a:rPr>
              <a:t>Self-Driving Car Using RaspberryPi and Ardiuno</a:t>
            </a:r>
            <a:br/>
            <a:r>
              <a:rPr b="0" lang="en-IN" sz="1800" spc="-1" strike="noStrike">
                <a:solidFill>
                  <a:srgbClr val="fffbf0"/>
                </a:solidFill>
                <a:latin typeface="Times New Roman"/>
                <a:ea typeface="Times New Roman"/>
              </a:rPr>
              <a:t>Submitted in partial fulfillment of the degree of</a:t>
            </a:r>
            <a:br/>
            <a:r>
              <a:rPr b="0" lang="en-IN" sz="1800" spc="-1" strike="noStrike">
                <a:solidFill>
                  <a:srgbClr val="fffbf0"/>
                </a:solidFill>
                <a:latin typeface="Times New Roman"/>
                <a:ea typeface="Times New Roman"/>
              </a:rPr>
              <a:t>Bachelor of Engineering(Sem-7)</a:t>
            </a:r>
            <a:br/>
            <a:r>
              <a:rPr b="0" lang="en-IN" sz="1800" spc="-1" strike="noStrike">
                <a:solidFill>
                  <a:srgbClr val="fffbf0"/>
                </a:solidFill>
                <a:latin typeface="Times New Roman"/>
                <a:ea typeface="Times New Roman"/>
              </a:rPr>
              <a:t>in</a:t>
            </a:r>
            <a:br/>
            <a:r>
              <a:rPr b="1" lang="en-IN" sz="1800" spc="-1" strike="noStrike">
                <a:solidFill>
                  <a:srgbClr val="fffbf0"/>
                </a:solidFill>
                <a:latin typeface="Times New Roman"/>
                <a:ea typeface="Times New Roman"/>
              </a:rPr>
              <a:t>Computer Engineering</a:t>
            </a:r>
            <a:br/>
            <a:r>
              <a:rPr b="0" lang="en-IN" sz="1800" spc="-1" strike="noStrike">
                <a:solidFill>
                  <a:srgbClr val="fffbf0"/>
                </a:solidFill>
                <a:latin typeface="Times New Roman"/>
                <a:ea typeface="Times New Roman"/>
              </a:rPr>
              <a:t>By</a:t>
            </a:r>
            <a:br/>
            <a:r>
              <a:rPr b="0" lang="en-IN" sz="1800" spc="-1" strike="noStrike">
                <a:solidFill>
                  <a:srgbClr val="fffbf0"/>
                </a:solidFill>
                <a:latin typeface="Times New Roman"/>
                <a:ea typeface="Times New Roman"/>
              </a:rPr>
              <a:t>Aishwarya Munchandi(161020)</a:t>
            </a:r>
            <a:br/>
            <a:r>
              <a:rPr b="0" lang="en-IN" sz="1800" spc="-1" strike="noStrike">
                <a:solidFill>
                  <a:srgbClr val="fffbf0"/>
                </a:solidFill>
                <a:latin typeface="Times New Roman"/>
                <a:ea typeface="Times New Roman"/>
              </a:rPr>
              <a:t>Manan Doshi(17102004)</a:t>
            </a:r>
            <a:br/>
            <a:r>
              <a:rPr b="0" lang="en-IN" sz="1800" spc="-1" strike="noStrike">
                <a:solidFill>
                  <a:srgbClr val="fffbf0"/>
                </a:solidFill>
                <a:latin typeface="Times New Roman"/>
                <a:ea typeface="Times New Roman"/>
              </a:rPr>
              <a:t>Aakash Singh(16102041)</a:t>
            </a:r>
            <a:br/>
            <a:br/>
            <a:r>
              <a:rPr b="0" lang="en-IN" sz="1800" spc="-1" strike="noStrike">
                <a:solidFill>
                  <a:srgbClr val="fffbf0"/>
                </a:solidFill>
                <a:latin typeface="Times New Roman"/>
                <a:ea typeface="Times New Roman"/>
              </a:rPr>
              <a:t>Under the Guidance of</a:t>
            </a:r>
            <a:br/>
            <a:r>
              <a:rPr b="0" lang="en-IN" sz="1800" spc="-1" strike="noStrike">
                <a:solidFill>
                  <a:srgbClr val="fffbf0"/>
                </a:solidFill>
                <a:latin typeface="Times New Roman"/>
                <a:ea typeface="Times New Roman"/>
              </a:rPr>
              <a:t>Amol Kalugade</a:t>
            </a:r>
            <a:br/>
            <a:br/>
            <a:br/>
            <a:br/>
            <a:br/>
            <a:endParaRPr b="0" lang="en-IN" sz="1800" spc="-1" strike="noStrike">
              <a:solidFill>
                <a:srgbClr val="000000"/>
              </a:solidFill>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311760" y="444960"/>
            <a:ext cx="8520120" cy="612720"/>
          </a:xfrm>
          <a:prstGeom prst="rect">
            <a:avLst/>
          </a:prstGeom>
          <a:noFill/>
          <a:ln>
            <a:noFill/>
          </a:ln>
        </p:spPr>
        <p:txBody>
          <a:bodyPr tIns="91440" bIns="91440"/>
          <a:p>
            <a:pPr>
              <a:lnSpc>
                <a:spcPct val="100000"/>
              </a:lnSpc>
            </a:pPr>
            <a:r>
              <a:rPr b="1" lang="en-IN" sz="3000" spc="-1" strike="noStrike">
                <a:solidFill>
                  <a:srgbClr val="000000"/>
                </a:solidFill>
                <a:latin typeface="Old Standard TT"/>
                <a:ea typeface="Old Standard TT"/>
              </a:rPr>
              <a:t>4.Ardiuno IDE</a:t>
            </a:r>
            <a:endParaRPr b="0" lang="en-IN" sz="3000" spc="-1" strike="noStrike">
              <a:solidFill>
                <a:srgbClr val="000000"/>
              </a:solidFill>
              <a:latin typeface="Arial"/>
            </a:endParaRPr>
          </a:p>
        </p:txBody>
      </p:sp>
      <p:sp>
        <p:nvSpPr>
          <p:cNvPr id="122" name="TextShape 2"/>
          <p:cNvSpPr txBox="1"/>
          <p:nvPr/>
        </p:nvSpPr>
        <p:spPr>
          <a:xfrm>
            <a:off x="263880" y="1057680"/>
            <a:ext cx="8520120" cy="3396960"/>
          </a:xfrm>
          <a:prstGeom prst="rect">
            <a:avLst/>
          </a:prstGeom>
          <a:noFill/>
          <a:ln>
            <a:noFill/>
          </a:ln>
        </p:spPr>
        <p:txBody>
          <a:bodyPr tIns="91440" bIns="91440"/>
          <a:p>
            <a:r>
              <a:rPr b="1" lang="en-IN" sz="1400" spc="-1" strike="noStrike">
                <a:solidFill>
                  <a:srgbClr val="000000"/>
                </a:solidFill>
                <a:latin typeface="Latin Modern Roman Demi"/>
                <a:ea typeface="Times New Roman"/>
              </a:rPr>
              <a:t>Ardino IDE is the platform were the programs are written for Arduino board.</a:t>
            </a:r>
            <a:endParaRPr b="0" lang="en-IN" sz="1400" spc="-1" strike="noStrike">
              <a:solidFill>
                <a:srgbClr val="000000"/>
              </a:solidFill>
              <a:latin typeface="Arial"/>
            </a:endParaRPr>
          </a:p>
          <a:p>
            <a:r>
              <a:rPr b="1" lang="en-IN" sz="1400" spc="-1" strike="noStrike">
                <a:solidFill>
                  <a:srgbClr val="000000"/>
                </a:solidFill>
                <a:latin typeface="Latin Modern Roman Demi"/>
                <a:ea typeface="Times New Roman"/>
              </a:rPr>
              <a:t>It has compile button which helps in compiling the code along with the upload tab which helps to upload the code on the board.</a:t>
            </a:r>
            <a:endParaRPr b="0" lang="en-IN" sz="1400" spc="-1" strike="noStrike">
              <a:solidFill>
                <a:srgbClr val="000000"/>
              </a:solidFill>
              <a:latin typeface="Arial"/>
            </a:endParaRPr>
          </a:p>
          <a:p>
            <a:r>
              <a:rPr b="1" lang="en-IN" sz="1400" spc="-1" strike="noStrike">
                <a:solidFill>
                  <a:srgbClr val="000000"/>
                </a:solidFill>
                <a:latin typeface="Latin Modern Roman Demi"/>
                <a:ea typeface="Times New Roman"/>
              </a:rPr>
              <a:t>Programs written on Arduino IDE are often called Sketches and are saved as .ino extension.</a:t>
            </a:r>
            <a:endParaRPr b="0" lang="en-IN" sz="1400" spc="-1" strike="noStrike">
              <a:solidFill>
                <a:srgbClr val="000000"/>
              </a:solidFill>
              <a:latin typeface="Arial"/>
            </a:endParaRPr>
          </a:p>
          <a:p>
            <a:r>
              <a:rPr b="1" lang="en-IN" sz="1400" spc="-1" strike="noStrike">
                <a:solidFill>
                  <a:srgbClr val="000000"/>
                </a:solidFill>
                <a:latin typeface="Latin Modern Roman Demi"/>
                <a:ea typeface="Times New Roman"/>
              </a:rPr>
              <a:t>The editor has numerous other features like verify, save, upload , include library and serial monitor.Apart from this ,the developers have made easy to use functions, which makes coding easy and fun.</a:t>
            </a:r>
            <a:endParaRPr b="0" lang="en-IN" sz="1400" spc="-1" strike="noStrike">
              <a:solidFill>
                <a:srgbClr val="000000"/>
              </a:solidFill>
              <a:latin typeface="Arial"/>
            </a:endParaRPr>
          </a:p>
          <a:p>
            <a:r>
              <a:rPr b="1" lang="en-IN" sz="1400" spc="-1" strike="noStrike">
                <a:solidFill>
                  <a:srgbClr val="000000"/>
                </a:solidFill>
                <a:latin typeface="Latin Modern Roman Demi"/>
                <a:ea typeface="Times New Roman"/>
              </a:rPr>
              <a:t>Moreover there are number of examples provided for each and every interface which helps the user learn more about functions and hardware.</a:t>
            </a:r>
            <a:endParaRPr b="0" lang="en-IN" sz="1400" spc="-1" strike="noStrike">
              <a:solidFill>
                <a:srgbClr val="000000"/>
              </a:solidFill>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311760" y="444960"/>
            <a:ext cx="8520120" cy="612720"/>
          </a:xfrm>
          <a:prstGeom prst="rect">
            <a:avLst/>
          </a:prstGeom>
          <a:noFill/>
          <a:ln>
            <a:noFill/>
          </a:ln>
        </p:spPr>
        <p:txBody>
          <a:bodyPr tIns="91440" bIns="91440"/>
          <a:p>
            <a:pPr>
              <a:lnSpc>
                <a:spcPct val="100000"/>
              </a:lnSpc>
            </a:pPr>
            <a:r>
              <a:rPr b="1" lang="en-IN" sz="3000" spc="-1" strike="noStrike">
                <a:solidFill>
                  <a:srgbClr val="000000"/>
                </a:solidFill>
                <a:latin typeface="Old Standard TT"/>
                <a:ea typeface="Old Standard TT"/>
              </a:rPr>
              <a:t>5.OpenCV</a:t>
            </a:r>
            <a:endParaRPr b="0" lang="en-IN" sz="3000" spc="-1" strike="noStrike">
              <a:solidFill>
                <a:srgbClr val="000000"/>
              </a:solidFill>
              <a:latin typeface="Arial"/>
            </a:endParaRPr>
          </a:p>
        </p:txBody>
      </p:sp>
      <p:sp>
        <p:nvSpPr>
          <p:cNvPr id="124" name="TextShape 2"/>
          <p:cNvSpPr txBox="1"/>
          <p:nvPr/>
        </p:nvSpPr>
        <p:spPr>
          <a:xfrm>
            <a:off x="263880" y="1057680"/>
            <a:ext cx="8520120" cy="3396960"/>
          </a:xfrm>
          <a:prstGeom prst="rect">
            <a:avLst/>
          </a:prstGeom>
          <a:noFill/>
          <a:ln>
            <a:noFill/>
          </a:ln>
        </p:spPr>
        <p:txBody>
          <a:bodyPr tIns="91440" bIns="91440"/>
          <a:p>
            <a:r>
              <a:rPr b="1" lang="en-IN" sz="1400" spc="-1" strike="noStrike">
                <a:solidFill>
                  <a:srgbClr val="000000"/>
                </a:solidFill>
                <a:latin typeface="Latin Modern Roman Demi"/>
                <a:ea typeface="Times New Roman"/>
              </a:rPr>
              <a:t>OpenCV is an open source computer vision library which is capable of handling images/videos from fairly basic tasks to utter complex tasks like facial recognition.</a:t>
            </a:r>
            <a:endParaRPr b="0" lang="en-IN" sz="1400" spc="-1" strike="noStrike">
              <a:solidFill>
                <a:srgbClr val="000000"/>
              </a:solidFill>
              <a:latin typeface="Arial"/>
            </a:endParaRPr>
          </a:p>
          <a:p>
            <a:r>
              <a:rPr b="1" lang="en-IN" sz="1400" spc="-1" strike="noStrike">
                <a:solidFill>
                  <a:srgbClr val="000000"/>
                </a:solidFill>
                <a:latin typeface="Latin Modern Roman Demi"/>
                <a:ea typeface="Times New Roman"/>
              </a:rPr>
              <a:t> </a:t>
            </a:r>
            <a:r>
              <a:rPr b="1" lang="en-IN" sz="1400" spc="-1" strike="noStrike">
                <a:solidFill>
                  <a:srgbClr val="000000"/>
                </a:solidFill>
                <a:latin typeface="Latin Modern Roman Demi"/>
                <a:ea typeface="Times New Roman"/>
              </a:rPr>
              <a:t>It supports C++, C, Python and Java programming languages and supports Windows, Linux, Mac OS, iOS and Android. Written in optimized C/C++, the library can take advantage of multi-core processing.</a:t>
            </a:r>
            <a:endParaRPr b="0" lang="en-IN" sz="1400" spc="-1" strike="noStrike">
              <a:solidFill>
                <a:srgbClr val="000000"/>
              </a:solidFill>
              <a:latin typeface="Arial"/>
            </a:endParaRPr>
          </a:p>
          <a:p>
            <a:r>
              <a:rPr b="1" lang="en-IN" sz="1400" spc="-1" strike="noStrike">
                <a:solidFill>
                  <a:srgbClr val="000000"/>
                </a:solidFill>
                <a:latin typeface="Latin Modern Roman Demi"/>
                <a:ea typeface="Times New Roman"/>
              </a:rPr>
              <a:t> </a:t>
            </a:r>
            <a:r>
              <a:rPr b="1" lang="en-IN" sz="1400" spc="-1" strike="noStrike">
                <a:solidFill>
                  <a:srgbClr val="000000"/>
                </a:solidFill>
                <a:latin typeface="Latin Modern Roman Demi"/>
                <a:ea typeface="Times New Roman"/>
              </a:rPr>
              <a:t>Enabled with OpenCL, it can take advantage of the hardware acceleration of the underlying heterogeneous compute platform .</a:t>
            </a:r>
            <a:endParaRPr b="0" lang="en-IN" sz="1400" spc="-1" strike="noStrike">
              <a:solidFill>
                <a:srgbClr val="000000"/>
              </a:solidFill>
              <a:latin typeface="Arial"/>
            </a:endParaRPr>
          </a:p>
          <a:p>
            <a:r>
              <a:rPr b="1" lang="en-IN" sz="1400" spc="-1" strike="noStrike">
                <a:solidFill>
                  <a:srgbClr val="000000"/>
                </a:solidFill>
                <a:latin typeface="Latin Modern Roman Demi"/>
                <a:ea typeface="Times New Roman"/>
              </a:rPr>
              <a:t> </a:t>
            </a:r>
            <a:r>
              <a:rPr b="1" lang="en-IN" sz="1400" spc="-1" strike="noStrike">
                <a:solidFill>
                  <a:srgbClr val="000000"/>
                </a:solidFill>
                <a:latin typeface="Latin Modern Roman Demi"/>
                <a:ea typeface="Times New Roman"/>
              </a:rPr>
              <a:t>In this project it is serving a major support, it helps to crop out the section of the video from the Raspberry-Pi cam interface as shown above and converts it to the grayscale, resize it and then passes it to the Convolutional Neural Network. </a:t>
            </a:r>
            <a:endParaRPr b="0" lang="en-IN" sz="1400" spc="-1" strike="noStrike">
              <a:solidFill>
                <a:srgbClr val="000000"/>
              </a:solidFill>
              <a:latin typeface="Arial"/>
            </a:endParaRPr>
          </a:p>
          <a:p>
            <a:r>
              <a:rPr b="1" lang="en-IN" sz="1400" spc="-1" strike="noStrike">
                <a:solidFill>
                  <a:srgbClr val="000000"/>
                </a:solidFill>
                <a:latin typeface="Latin Modern Roman Demi"/>
                <a:ea typeface="Times New Roman"/>
              </a:rPr>
              <a:t>Spyder is a powerful interactive development environment for the Python language which has advanced editing, interactive testing, debugging and introspection features and a numerical computing environment. It has a matplotlib as plotting library which helps to plot 2D/3D graphs.</a:t>
            </a:r>
            <a:endParaRPr b="0" lang="en-IN" sz="1400" spc="-1" strike="noStrike">
              <a:solidFill>
                <a:srgbClr val="000000"/>
              </a:solidFill>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311760" y="444960"/>
            <a:ext cx="8520120" cy="612720"/>
          </a:xfrm>
          <a:prstGeom prst="rect">
            <a:avLst/>
          </a:prstGeom>
          <a:noFill/>
          <a:ln>
            <a:noFill/>
          </a:ln>
        </p:spPr>
        <p:txBody>
          <a:bodyPr tIns="91440" bIns="91440"/>
          <a:p>
            <a:pPr>
              <a:lnSpc>
                <a:spcPct val="100000"/>
              </a:lnSpc>
            </a:pPr>
            <a:r>
              <a:rPr b="1" lang="en-IN" sz="3000" spc="-1" strike="noStrike">
                <a:solidFill>
                  <a:srgbClr val="000000"/>
                </a:solidFill>
                <a:latin typeface="Old Standard TT"/>
                <a:ea typeface="Old Standard TT"/>
              </a:rPr>
              <a:t>6.CNN</a:t>
            </a:r>
            <a:endParaRPr b="0" lang="en-IN" sz="3000" spc="-1" strike="noStrike">
              <a:solidFill>
                <a:srgbClr val="000000"/>
              </a:solidFill>
              <a:latin typeface="Arial"/>
            </a:endParaRPr>
          </a:p>
        </p:txBody>
      </p:sp>
      <p:sp>
        <p:nvSpPr>
          <p:cNvPr id="126" name="TextShape 2"/>
          <p:cNvSpPr txBox="1"/>
          <p:nvPr/>
        </p:nvSpPr>
        <p:spPr>
          <a:xfrm>
            <a:off x="144000" y="1067040"/>
            <a:ext cx="8520120" cy="3396960"/>
          </a:xfrm>
          <a:prstGeom prst="rect">
            <a:avLst/>
          </a:prstGeom>
          <a:noFill/>
          <a:ln>
            <a:noFill/>
          </a:ln>
        </p:spPr>
        <p:txBody>
          <a:bodyPr tIns="91440" bIns="91440"/>
          <a:p>
            <a:r>
              <a:rPr b="1" lang="en-IN" sz="1400" spc="-1" strike="noStrike">
                <a:solidFill>
                  <a:srgbClr val="000000"/>
                </a:solidFill>
                <a:latin typeface="Georgia"/>
              </a:rPr>
              <a:t>Python:</a:t>
            </a:r>
            <a:endParaRPr b="1" lang="en-IN" sz="1400" spc="-1" strike="noStrike">
              <a:solidFill>
                <a:srgbClr val="000000"/>
              </a:solidFill>
              <a:latin typeface="Georgia"/>
              <a:ea typeface="Georgia"/>
            </a:endParaRPr>
          </a:p>
          <a:p>
            <a:r>
              <a:rPr b="0" lang="en-IN" sz="1400" spc="-1" strike="noStrike">
                <a:solidFill>
                  <a:srgbClr val="000000"/>
                </a:solidFill>
                <a:latin typeface="Georgia"/>
              </a:rPr>
              <a:t>It is the programming language used for Machine Learning or Artificial Intelligence </a:t>
            </a:r>
            <a:endParaRPr b="0" lang="en-IN" sz="1400" spc="-1" strike="noStrike">
              <a:solidFill>
                <a:srgbClr val="000000"/>
              </a:solidFill>
              <a:latin typeface="Georgia"/>
              <a:ea typeface="Georgia"/>
            </a:endParaRPr>
          </a:p>
          <a:p>
            <a:r>
              <a:rPr b="1" lang="en-IN" sz="1400" spc="-1" strike="noStrike">
                <a:solidFill>
                  <a:srgbClr val="000000"/>
                </a:solidFill>
                <a:latin typeface="Georgia"/>
                <a:ea typeface="Georgia"/>
              </a:rPr>
              <a:t>Google Colab:</a:t>
            </a:r>
            <a:endParaRPr b="0" lang="en-IN" sz="1400" spc="-1" strike="noStrike">
              <a:solidFill>
                <a:srgbClr val="000000"/>
              </a:solidFill>
              <a:latin typeface="Georgia"/>
              <a:ea typeface="Georgia"/>
            </a:endParaRPr>
          </a:p>
          <a:p>
            <a:r>
              <a:rPr b="0" lang="en-IN" sz="1400" spc="-1" strike="noStrike">
                <a:solidFill>
                  <a:srgbClr val="000000"/>
                </a:solidFill>
                <a:latin typeface="Georgia"/>
              </a:rPr>
              <a:t>Colab is a free cloud-based Jupyter Notebooks that let you write and train deep learning models in Python. The popular python libraries supported are TensorFlow, Keras, OpenCV, and Pand</a:t>
            </a:r>
            <a:endParaRPr b="0" lang="en-IN" sz="1400" spc="-1" strike="noStrike">
              <a:solidFill>
                <a:srgbClr val="000000"/>
              </a:solidFill>
              <a:latin typeface="Georgia"/>
              <a:ea typeface="Georgia"/>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311760" y="444960"/>
            <a:ext cx="8520120" cy="612720"/>
          </a:xfrm>
          <a:prstGeom prst="rect">
            <a:avLst/>
          </a:prstGeom>
          <a:noFill/>
          <a:ln>
            <a:noFill/>
          </a:ln>
        </p:spPr>
        <p:txBody>
          <a:bodyPr tIns="91440" bIns="91440"/>
          <a:p>
            <a:pPr>
              <a:lnSpc>
                <a:spcPct val="100000"/>
              </a:lnSpc>
            </a:pPr>
            <a:r>
              <a:rPr b="1" lang="en-IN" sz="3000" spc="-1" strike="noStrike">
                <a:solidFill>
                  <a:srgbClr val="000000"/>
                </a:solidFill>
                <a:latin typeface="Times New Roman"/>
                <a:ea typeface="Times New Roman"/>
              </a:rPr>
              <a:t>2.7 References</a:t>
            </a:r>
            <a:endParaRPr b="0" lang="en-IN" sz="3000" spc="-1" strike="noStrike">
              <a:solidFill>
                <a:srgbClr val="000000"/>
              </a:solidFill>
              <a:latin typeface="Arial"/>
            </a:endParaRPr>
          </a:p>
        </p:txBody>
      </p:sp>
      <p:sp>
        <p:nvSpPr>
          <p:cNvPr id="128" name="TextShape 2"/>
          <p:cNvSpPr txBox="1"/>
          <p:nvPr/>
        </p:nvSpPr>
        <p:spPr>
          <a:xfrm>
            <a:off x="311760" y="1171440"/>
            <a:ext cx="8520120" cy="3396960"/>
          </a:xfrm>
          <a:prstGeom prst="rect">
            <a:avLst/>
          </a:prstGeom>
          <a:noFill/>
          <a:ln>
            <a:noFill/>
          </a:ln>
        </p:spPr>
        <p:txBody>
          <a:bodyPr tIns="91440" bIns="91440"/>
          <a:p>
            <a:pPr marL="457200" indent="-342720">
              <a:lnSpc>
                <a:spcPct val="115000"/>
              </a:lnSpc>
              <a:buClr>
                <a:srgbClr val="000000"/>
              </a:buClr>
              <a:buFont typeface="Old Standard TT"/>
              <a:buChar char="●"/>
            </a:pPr>
            <a:r>
              <a:rPr b="0" lang="en-IN" sz="1800" spc="-1" strike="noStrike">
                <a:solidFill>
                  <a:srgbClr val="000000"/>
                </a:solidFill>
                <a:latin typeface="Old Standard TT"/>
                <a:ea typeface="Old Standard TT"/>
              </a:rPr>
              <a:t>https://towardsdatascience.com/turning-a-raspberry-pi-3b-into-an-object-recognition-server-with-intel-movidius-ncs2-8dcfebebb2d6</a:t>
            </a:r>
            <a:endParaRPr b="0" lang="en-IN" sz="1800" spc="-1" strike="noStrike">
              <a:solidFill>
                <a:srgbClr val="000000"/>
              </a:solidFill>
              <a:latin typeface="Arial"/>
            </a:endParaRPr>
          </a:p>
          <a:p>
            <a:pPr marL="457200" indent="-342720">
              <a:lnSpc>
                <a:spcPct val="115000"/>
              </a:lnSpc>
              <a:buClr>
                <a:srgbClr val="000000"/>
              </a:buClr>
              <a:buFont typeface="Old Standard TT"/>
              <a:buChar char="●"/>
            </a:pPr>
            <a:r>
              <a:rPr b="0" lang="en-IN" sz="1800" spc="-1" strike="noStrike">
                <a:solidFill>
                  <a:srgbClr val="000000"/>
                </a:solidFill>
                <a:latin typeface="Old Standard TT"/>
                <a:ea typeface="Old Standard TT"/>
              </a:rPr>
              <a:t>https://emerj.com/ai-sector-overviews/ai-for-self-driving-car-safety-current-applications/               </a:t>
            </a:r>
            <a:endParaRPr b="0" lang="en-IN" sz="1800" spc="-1" strike="noStrike">
              <a:solidFill>
                <a:srgbClr val="000000"/>
              </a:solidFill>
              <a:latin typeface="Arial"/>
            </a:endParaRPr>
          </a:p>
          <a:p>
            <a:pPr marL="457200" indent="-342720">
              <a:lnSpc>
                <a:spcPct val="115000"/>
              </a:lnSpc>
              <a:buClr>
                <a:srgbClr val="000000"/>
              </a:buClr>
              <a:buFont typeface="Old Standard TT"/>
              <a:buChar char="●"/>
            </a:pPr>
            <a:r>
              <a:rPr b="0" lang="en-IN" sz="1800" spc="-1" strike="noStrike">
                <a:solidFill>
                  <a:srgbClr val="000000"/>
                </a:solidFill>
                <a:latin typeface="Old Standard TT"/>
                <a:ea typeface="Old Standard TT"/>
              </a:rPr>
              <a:t>  </a:t>
            </a:r>
            <a:r>
              <a:rPr b="0" lang="en-IN" sz="1800" spc="-1" strike="noStrike">
                <a:solidFill>
                  <a:srgbClr val="000000"/>
                </a:solidFill>
                <a:latin typeface="Old Standard TT"/>
                <a:ea typeface="Old Standard TT"/>
              </a:rPr>
              <a:t>https://techcrunch.com/2019/10/01/streamlit-launches-open-source-machine-learning-application-development-framework/         </a:t>
            </a:r>
            <a:endParaRPr b="0" lang="en-IN" sz="1800" spc="-1" strike="noStrike">
              <a:solidFill>
                <a:srgbClr val="000000"/>
              </a:solidFill>
              <a:latin typeface="Arial"/>
            </a:endParaRPr>
          </a:p>
          <a:p>
            <a:pPr>
              <a:lnSpc>
                <a:spcPct val="115000"/>
              </a:lnSpc>
            </a:pPr>
            <a:endParaRPr b="0" lang="en-IN" sz="1800" spc="-1" strike="noStrike">
              <a:solidFill>
                <a:srgbClr val="000000"/>
              </a:solidFill>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512640" y="1893240"/>
            <a:ext cx="8118360" cy="1522440"/>
          </a:xfrm>
          <a:prstGeom prst="rect">
            <a:avLst/>
          </a:prstGeom>
          <a:noFill/>
          <a:ln>
            <a:noFill/>
          </a:ln>
        </p:spPr>
        <p:txBody>
          <a:bodyPr tIns="91440" bIns="91440" anchor="b"/>
          <a:p>
            <a:pPr>
              <a:lnSpc>
                <a:spcPct val="100000"/>
              </a:lnSpc>
            </a:pPr>
            <a:r>
              <a:rPr b="1" lang="en-IN" sz="4200" spc="-1" strike="noStrike">
                <a:solidFill>
                  <a:srgbClr val="fffbf0"/>
                </a:solidFill>
                <a:latin typeface="Old Standard TT"/>
                <a:ea typeface="Old Standard TT"/>
              </a:rPr>
              <a:t>3.Planning for next semester</a:t>
            </a:r>
            <a:endParaRPr b="0" lang="en-IN" sz="4200" spc="-1" strike="noStrike">
              <a:solidFill>
                <a:srgbClr val="000000"/>
              </a:solidFill>
              <a:latin typeface="Arial"/>
            </a:endParaRPr>
          </a:p>
        </p:txBody>
      </p:sp>
      <p:sp>
        <p:nvSpPr>
          <p:cNvPr id="130" name="TextShape 2"/>
          <p:cNvSpPr txBox="1"/>
          <p:nvPr/>
        </p:nvSpPr>
        <p:spPr>
          <a:xfrm>
            <a:off x="512640" y="3840480"/>
            <a:ext cx="8118360" cy="787320"/>
          </a:xfrm>
          <a:prstGeom prst="rect">
            <a:avLst/>
          </a:prstGeom>
          <a:noFill/>
          <a:ln>
            <a:noFill/>
          </a:ln>
        </p:spPr>
        <p:txBody>
          <a:bodyPr tIns="91440" bIns="91440"/>
          <a:p>
            <a:pPr algn="ctr"/>
            <a:endParaRPr b="0" lang="en-IN" sz="32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311760" y="444960"/>
            <a:ext cx="8520120" cy="612720"/>
          </a:xfrm>
          <a:prstGeom prst="rect">
            <a:avLst/>
          </a:prstGeom>
          <a:noFill/>
          <a:ln>
            <a:noFill/>
          </a:ln>
        </p:spPr>
        <p:txBody>
          <a:bodyPr tIns="91440" bIns="91440"/>
          <a:p>
            <a:pPr>
              <a:lnSpc>
                <a:spcPct val="100000"/>
              </a:lnSpc>
            </a:pPr>
            <a:r>
              <a:rPr b="1" lang="en-IN" sz="3000" spc="-1" strike="noStrike">
                <a:solidFill>
                  <a:srgbClr val="000000"/>
                </a:solidFill>
                <a:latin typeface="Times New Roman"/>
                <a:ea typeface="Times New Roman"/>
              </a:rPr>
              <a:t>Planning</a:t>
            </a:r>
            <a:endParaRPr b="0" lang="en-IN" sz="3000" spc="-1" strike="noStrike">
              <a:solidFill>
                <a:srgbClr val="000000"/>
              </a:solidFill>
              <a:latin typeface="Arial"/>
            </a:endParaRPr>
          </a:p>
        </p:txBody>
      </p:sp>
      <p:sp>
        <p:nvSpPr>
          <p:cNvPr id="132" name="TextShape 2"/>
          <p:cNvSpPr txBox="1"/>
          <p:nvPr/>
        </p:nvSpPr>
        <p:spPr>
          <a:xfrm>
            <a:off x="311760" y="1171440"/>
            <a:ext cx="8520120" cy="3396960"/>
          </a:xfrm>
          <a:prstGeom prst="rect">
            <a:avLst/>
          </a:prstGeom>
          <a:noFill/>
          <a:ln>
            <a:noFill/>
          </a:ln>
        </p:spPr>
        <p:txBody>
          <a:bodyPr tIns="91440" bIns="91440"/>
          <a:p>
            <a:pPr marL="457200" indent="-342720">
              <a:lnSpc>
                <a:spcPct val="115000"/>
              </a:lnSpc>
              <a:buClr>
                <a:srgbClr val="000000"/>
              </a:buClr>
              <a:buFont typeface="Old Standard TT"/>
              <a:buChar char="●"/>
            </a:pPr>
            <a:r>
              <a:rPr b="0" lang="en-IN" sz="1800" spc="-1" strike="noStrike">
                <a:solidFill>
                  <a:srgbClr val="000000"/>
                </a:solidFill>
                <a:latin typeface="Old Standard TT"/>
              </a:rPr>
              <a:t>To run car on define path</a:t>
            </a:r>
            <a:endParaRPr b="0" lang="en-IN" sz="1800" spc="-1" strike="noStrike">
              <a:solidFill>
                <a:srgbClr val="000000"/>
              </a:solidFill>
              <a:latin typeface="Old Standard TT"/>
              <a:ea typeface="Old Standard TT"/>
            </a:endParaRPr>
          </a:p>
          <a:p>
            <a:pPr marL="457200" indent="-342720">
              <a:lnSpc>
                <a:spcPct val="115000"/>
              </a:lnSpc>
              <a:buClr>
                <a:srgbClr val="000000"/>
              </a:buClr>
              <a:buFont typeface="Old Standard TT"/>
              <a:buChar char="●"/>
            </a:pPr>
            <a:r>
              <a:rPr b="0" lang="en-IN" sz="1800" spc="-1" strike="noStrike">
                <a:solidFill>
                  <a:srgbClr val="000000"/>
                </a:solidFill>
                <a:latin typeface="Old Standard TT"/>
              </a:rPr>
              <a:t>Object detection</a:t>
            </a:r>
            <a:endParaRPr b="0" lang="en-IN" sz="1800" spc="-1" strike="noStrike">
              <a:solidFill>
                <a:srgbClr val="000000"/>
              </a:solidFill>
              <a:latin typeface="Old Standard TT"/>
              <a:ea typeface="Old Standard TT"/>
            </a:endParaRPr>
          </a:p>
          <a:p>
            <a:pPr marL="457200" indent="-342720">
              <a:lnSpc>
                <a:spcPct val="115000"/>
              </a:lnSpc>
              <a:buClr>
                <a:srgbClr val="000000"/>
              </a:buClr>
              <a:buFont typeface="Old Standard TT"/>
              <a:buChar char="●"/>
            </a:pPr>
            <a:r>
              <a:rPr b="0" lang="en-IN" sz="1800" spc="-1" strike="noStrike">
                <a:solidFill>
                  <a:srgbClr val="000000"/>
                </a:solidFill>
                <a:latin typeface="Old Standard TT"/>
              </a:rPr>
              <a:t>Sign detection</a:t>
            </a:r>
            <a:endParaRPr b="0" lang="en-IN" sz="1800" spc="-1" strike="noStrike">
              <a:solidFill>
                <a:srgbClr val="000000"/>
              </a:solidFill>
              <a:latin typeface="Old Standard TT"/>
              <a:ea typeface="Old Standard TT"/>
            </a:endParaRPr>
          </a:p>
          <a:p>
            <a:pPr marL="457200" indent="-342720">
              <a:lnSpc>
                <a:spcPct val="115000"/>
              </a:lnSpc>
              <a:buClr>
                <a:srgbClr val="000000"/>
              </a:buClr>
              <a:buFont typeface="Old Standard TT"/>
              <a:buChar char="●"/>
            </a:pPr>
            <a:endParaRPr b="0" lang="en-IN" sz="1800" spc="-1" strike="noStrike">
              <a:solidFill>
                <a:srgbClr val="000000"/>
              </a:solidFill>
              <a:latin typeface="Old Standard TT"/>
              <a:ea typeface="Old Standard TT"/>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512640" y="1893240"/>
            <a:ext cx="8118360" cy="1522440"/>
          </a:xfrm>
          <a:prstGeom prst="rect">
            <a:avLst/>
          </a:prstGeom>
          <a:noFill/>
          <a:ln>
            <a:noFill/>
          </a:ln>
        </p:spPr>
        <p:txBody>
          <a:bodyPr tIns="91440" bIns="91440" anchor="b"/>
          <a:p>
            <a:pPr algn="ctr">
              <a:lnSpc>
                <a:spcPct val="100000"/>
              </a:lnSpc>
            </a:pPr>
            <a:r>
              <a:rPr b="1" lang="en-IN" sz="4200" spc="-1" strike="noStrike">
                <a:solidFill>
                  <a:srgbClr val="fffbf0"/>
                </a:solidFill>
                <a:latin typeface="Times New Roman"/>
                <a:ea typeface="Times New Roman"/>
              </a:rPr>
              <a:t>Thank You</a:t>
            </a:r>
            <a:endParaRPr b="0" lang="en-IN" sz="4200" spc="-1" strike="noStrike">
              <a:solidFill>
                <a:srgbClr val="000000"/>
              </a:solidFill>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720000" y="1656000"/>
            <a:ext cx="8118360" cy="1522440"/>
          </a:xfrm>
          <a:prstGeom prst="rect">
            <a:avLst/>
          </a:prstGeom>
          <a:noFill/>
          <a:ln>
            <a:noFill/>
          </a:ln>
        </p:spPr>
        <p:txBody>
          <a:bodyPr tIns="91440" bIns="91440" anchor="b"/>
          <a:p>
            <a:pPr algn="ctr">
              <a:lnSpc>
                <a:spcPct val="100000"/>
              </a:lnSpc>
            </a:pPr>
            <a:r>
              <a:rPr b="1" lang="en-IN" sz="4000" spc="-1" strike="noStrike">
                <a:solidFill>
                  <a:srgbClr val="fffbf0"/>
                </a:solidFill>
                <a:latin typeface="Times New Roman"/>
                <a:ea typeface="Times New Roman"/>
              </a:rPr>
              <a:t>1.Project Conception and Initiation</a:t>
            </a:r>
            <a:endParaRPr b="0" lang="en-IN" sz="4000" spc="-1" strike="noStrike">
              <a:solidFill>
                <a:srgbClr val="000000"/>
              </a:solidFill>
              <a:latin typeface="Arial"/>
            </a:endParaRPr>
          </a:p>
        </p:txBody>
      </p:sp>
      <p:sp>
        <p:nvSpPr>
          <p:cNvPr id="85" name="TextShape 2"/>
          <p:cNvSpPr txBox="1"/>
          <p:nvPr/>
        </p:nvSpPr>
        <p:spPr>
          <a:xfrm>
            <a:off x="457200" y="1203480"/>
            <a:ext cx="8229240" cy="2982960"/>
          </a:xfrm>
          <a:prstGeom prst="rect">
            <a:avLst/>
          </a:prstGeom>
          <a:noFill/>
          <a:ln>
            <a:noFill/>
          </a:ln>
        </p:spPr>
        <p:txBody>
          <a:bodyPr lIns="0" rIns="0" tIns="0" bIns="0" anchor="t" anchorCtr="1"/>
          <a:p>
            <a:pPr marL="216000" indent="-216000" algn="ctr">
              <a:buClr>
                <a:srgbClr val="ffffff"/>
              </a:buClr>
              <a:buSzPct val="45000"/>
              <a:buFont typeface="Wingdings" charset="2"/>
              <a:buChar char=""/>
            </a:pPr>
            <a:r>
              <a:rPr b="0" lang="en-IN" sz="1200" spc="-1" strike="noStrike">
                <a:solidFill>
                  <a:srgbClr val="b7b7b7"/>
                </a:solidFill>
                <a:latin typeface="Old Standard TT"/>
                <a:ea typeface="Old Standard TT"/>
              </a:rPr>
              <a:t> </a:t>
            </a:r>
            <a:endParaRPr b="0" lang="en-IN" sz="1200" spc="-1" strike="noStrike">
              <a:latin typeface="Arial"/>
            </a:endParaRPr>
          </a:p>
          <a:p>
            <a:pPr algn="ctr"/>
            <a:endParaRPr b="0" lang="en-IN" sz="1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 name="TextShape 1"/>
          <p:cNvSpPr txBox="1"/>
          <p:nvPr/>
        </p:nvSpPr>
        <p:spPr>
          <a:xfrm>
            <a:off x="311760" y="444960"/>
            <a:ext cx="8520120" cy="612720"/>
          </a:xfrm>
          <a:prstGeom prst="rect">
            <a:avLst/>
          </a:prstGeom>
          <a:noFill/>
          <a:ln>
            <a:noFill/>
          </a:ln>
        </p:spPr>
        <p:txBody>
          <a:bodyPr tIns="91440" bIns="91440"/>
          <a:p>
            <a:pPr>
              <a:lnSpc>
                <a:spcPct val="100000"/>
              </a:lnSpc>
            </a:pPr>
            <a:r>
              <a:rPr b="1" lang="en-IN" sz="3000" spc="-1" strike="noStrike">
                <a:solidFill>
                  <a:srgbClr val="000000"/>
                </a:solidFill>
                <a:latin typeface="Times New Roman"/>
                <a:ea typeface="Times New Roman"/>
              </a:rPr>
              <a:t>1.1 Abstract</a:t>
            </a:r>
            <a:endParaRPr b="0" lang="en-IN" sz="3000" spc="-1" strike="noStrike">
              <a:solidFill>
                <a:srgbClr val="000000"/>
              </a:solidFill>
              <a:latin typeface="Arial"/>
            </a:endParaRPr>
          </a:p>
        </p:txBody>
      </p:sp>
      <p:sp>
        <p:nvSpPr>
          <p:cNvPr id="87" name="TextShape 2"/>
          <p:cNvSpPr txBox="1"/>
          <p:nvPr/>
        </p:nvSpPr>
        <p:spPr>
          <a:xfrm>
            <a:off x="311760" y="1171440"/>
            <a:ext cx="8520120" cy="3396960"/>
          </a:xfrm>
          <a:prstGeom prst="rect">
            <a:avLst/>
          </a:prstGeom>
          <a:noFill/>
          <a:ln>
            <a:noFill/>
          </a:ln>
        </p:spPr>
        <p:txBody>
          <a:bodyPr tIns="91440" bIns="91440"/>
          <a:p>
            <a:pPr algn="just">
              <a:spcBef>
                <a:spcPts val="1400"/>
              </a:spcBef>
            </a:pPr>
            <a:r>
              <a:rPr b="0" lang="en-IN" sz="1800" spc="-1" strike="noStrike">
                <a:solidFill>
                  <a:srgbClr val="000000"/>
                </a:solidFill>
                <a:latin typeface="Old Standard TT"/>
                <a:ea typeface="Old Standard TT"/>
              </a:rPr>
              <a:t>Self Driving car is the most trending technology which already implemented in Tesla cars, As initially, you can learn about the technology by using this system. </a:t>
            </a:r>
            <a:endParaRPr b="0" lang="en-IN" sz="1800" spc="-1" strike="noStrike">
              <a:solidFill>
                <a:srgbClr val="000000"/>
              </a:solidFill>
              <a:latin typeface="Latin Modern Roman Demi"/>
              <a:ea typeface="Times New Roman"/>
            </a:endParaRPr>
          </a:p>
          <a:p>
            <a:pPr algn="just">
              <a:spcBef>
                <a:spcPts val="1400"/>
              </a:spcBef>
            </a:pPr>
            <a:r>
              <a:rPr b="0" lang="en-IN" sz="1800" spc="-1" strike="noStrike">
                <a:solidFill>
                  <a:srgbClr val="000000"/>
                </a:solidFill>
                <a:latin typeface="Old Standard TT"/>
                <a:ea typeface="Old Standard TT"/>
              </a:rPr>
              <a:t>For this, we are using OpenCV, Machine learning technology. This system contains Raspberry Pi as the core system, which having functionalities like, Traffic light detection, Vehicle detection, pedestrian detection, Road sign detection to make the car as autonomous. Every process is done using the Raspberry Pi with Python programming.</a:t>
            </a:r>
            <a:endParaRPr b="0" lang="en-IN" sz="1800" spc="-1" strike="noStrike">
              <a:solidFill>
                <a:srgbClr val="000000"/>
              </a:solidFill>
              <a:latin typeface="Latin Modern Roman Demi"/>
              <a:ea typeface="Times New Roman"/>
            </a:endParaRPr>
          </a:p>
          <a:p>
            <a:pPr algn="just"/>
            <a:r>
              <a:rPr b="0" lang="en-IN" sz="1800" spc="-1" strike="noStrike">
                <a:solidFill>
                  <a:srgbClr val="000000"/>
                </a:solidFill>
                <a:latin typeface="Old Standard TT"/>
                <a:ea typeface="Old Standard TT"/>
              </a:rPr>
              <a:t>Block Diagram</a:t>
            </a:r>
            <a:endParaRPr b="1" lang="en-IN" sz="1800" spc="-1" strike="noStrike">
              <a:latin typeface="Latin Modern Roman Demi"/>
              <a:ea typeface="Times New Roman"/>
            </a:endParaRPr>
          </a:p>
          <a:p>
            <a:pPr>
              <a:lnSpc>
                <a:spcPct val="115000"/>
              </a:lnSpc>
            </a:pPr>
            <a:endParaRPr b="0" lang="en-IN" sz="1800" spc="-1" strike="noStrike">
              <a:solidFill>
                <a:srgbClr val="000000"/>
              </a:solidFill>
              <a:latin typeface="Arial"/>
            </a:endParaRPr>
          </a:p>
        </p:txBody>
      </p:sp>
    </p:spTree>
  </p:cSld>
  <p:transition spd="slow">
    <p:fade/>
  </p:transition>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311760" y="444960"/>
            <a:ext cx="8520120" cy="612720"/>
          </a:xfrm>
          <a:prstGeom prst="rect">
            <a:avLst/>
          </a:prstGeom>
          <a:noFill/>
          <a:ln>
            <a:noFill/>
          </a:ln>
        </p:spPr>
        <p:txBody>
          <a:bodyPr tIns="91440" bIns="91440"/>
          <a:p>
            <a:pPr>
              <a:lnSpc>
                <a:spcPct val="100000"/>
              </a:lnSpc>
            </a:pPr>
            <a:r>
              <a:rPr b="1" lang="en-IN" sz="3000" spc="-1" strike="noStrike">
                <a:solidFill>
                  <a:srgbClr val="000000"/>
                </a:solidFill>
                <a:latin typeface="Times New Roman"/>
                <a:ea typeface="Times New Roman"/>
              </a:rPr>
              <a:t>1.2 Objectives</a:t>
            </a:r>
            <a:endParaRPr b="0" lang="en-IN" sz="3000" spc="-1" strike="noStrike">
              <a:solidFill>
                <a:srgbClr val="000000"/>
              </a:solidFill>
              <a:latin typeface="Arial"/>
            </a:endParaRPr>
          </a:p>
        </p:txBody>
      </p:sp>
      <p:sp>
        <p:nvSpPr>
          <p:cNvPr id="89" name="TextShape 2"/>
          <p:cNvSpPr txBox="1"/>
          <p:nvPr/>
        </p:nvSpPr>
        <p:spPr>
          <a:xfrm>
            <a:off x="311760" y="1171440"/>
            <a:ext cx="8520120" cy="3396960"/>
          </a:xfrm>
          <a:prstGeom prst="rect">
            <a:avLst/>
          </a:prstGeom>
          <a:noFill/>
          <a:ln>
            <a:noFill/>
          </a:ln>
        </p:spPr>
        <p:txBody>
          <a:bodyPr tIns="91440" bIns="91440"/>
          <a:p>
            <a:pPr marL="457200" indent="-342720">
              <a:lnSpc>
                <a:spcPct val="115000"/>
              </a:lnSpc>
              <a:buClr>
                <a:srgbClr val="000000"/>
              </a:buClr>
              <a:buFont typeface="Old Standard TT"/>
              <a:buChar char="●"/>
            </a:pPr>
            <a:r>
              <a:rPr b="0" lang="en-IN" sz="1800" spc="-1" strike="noStrike">
                <a:solidFill>
                  <a:srgbClr val="000000"/>
                </a:solidFill>
                <a:latin typeface="Old Standard TT"/>
                <a:ea typeface="Old Standard TT"/>
              </a:rPr>
              <a:t>The main goal of self driving RC car is toavoid accidents.</a:t>
            </a:r>
            <a:r>
              <a:rPr b="0" lang="en-IN" sz="1800" spc="-1" strike="noStrike">
                <a:solidFill>
                  <a:srgbClr val="000000"/>
                </a:solidFill>
                <a:latin typeface="Old Standard TT"/>
                <a:ea typeface="Old Standard TT"/>
              </a:rPr>
              <a:t>        </a:t>
            </a:r>
            <a:endParaRPr b="0" lang="en-IN" sz="1800" spc="-1" strike="noStrike">
              <a:solidFill>
                <a:srgbClr val="000000"/>
              </a:solidFill>
              <a:latin typeface="Arial"/>
            </a:endParaRPr>
          </a:p>
          <a:p>
            <a:pPr marL="457200" indent="-342720">
              <a:lnSpc>
                <a:spcPct val="115000"/>
              </a:lnSpc>
              <a:buClr>
                <a:srgbClr val="000000"/>
              </a:buClr>
              <a:buFont typeface="Old Standard TT"/>
              <a:buChar char="●"/>
            </a:pPr>
            <a:r>
              <a:rPr b="0" lang="en-IN" sz="1800" spc="-1" strike="noStrike">
                <a:solidFill>
                  <a:srgbClr val="000000"/>
                </a:solidFill>
                <a:latin typeface="Old Standard TT"/>
                <a:ea typeface="Old Standard TT"/>
              </a:rPr>
              <a:t>2.Increasing roadway capacity by reducing the distancesbetween cars                        </a:t>
            </a:r>
            <a:endParaRPr b="0" lang="en-IN" sz="1800" spc="-1" strike="noStrike">
              <a:solidFill>
                <a:srgbClr val="000000"/>
              </a:solidFill>
              <a:latin typeface="Arial"/>
            </a:endParaRPr>
          </a:p>
          <a:p>
            <a:pPr marL="457200" indent="-342720">
              <a:lnSpc>
                <a:spcPct val="115000"/>
              </a:lnSpc>
              <a:buClr>
                <a:srgbClr val="000000"/>
              </a:buClr>
              <a:buFont typeface="Old Standard TT"/>
              <a:buChar char="●"/>
            </a:pPr>
            <a:r>
              <a:rPr b="0" lang="en-IN" sz="1800" spc="-1" strike="noStrike">
                <a:solidFill>
                  <a:srgbClr val="000000"/>
                </a:solidFill>
                <a:latin typeface="Old Standard TT"/>
                <a:ea typeface="Old Standard TT"/>
              </a:rPr>
              <a:t>   </a:t>
            </a:r>
            <a:r>
              <a:rPr b="0" lang="en-IN" sz="1800" spc="-1" strike="noStrike">
                <a:solidFill>
                  <a:srgbClr val="000000"/>
                </a:solidFill>
                <a:latin typeface="Old Standard TT"/>
                <a:ea typeface="Old Standard TT"/>
              </a:rPr>
              <a:t>3.People are free to concentrate on other tasks or to rest during theirjourneys.</a:t>
            </a:r>
            <a:endParaRPr b="0" lang="en-IN" sz="1800" spc="-1" strike="noStrike">
              <a:solidFill>
                <a:srgbClr val="000000"/>
              </a:solidFill>
              <a:latin typeface="Arial"/>
            </a:endParaRPr>
          </a:p>
          <a:p>
            <a:pPr marL="457200" indent="-342720">
              <a:lnSpc>
                <a:spcPct val="115000"/>
              </a:lnSpc>
              <a:buClr>
                <a:srgbClr val="000000"/>
              </a:buClr>
              <a:buFont typeface="Old Standard TT"/>
              <a:buChar char="●"/>
            </a:pPr>
            <a:r>
              <a:rPr b="0" lang="en-IN" sz="1800" spc="-1" strike="noStrike">
                <a:solidFill>
                  <a:srgbClr val="000000"/>
                </a:solidFill>
                <a:latin typeface="Old Standard TT"/>
                <a:ea typeface="Old Standard TT"/>
              </a:rPr>
              <a:t> </a:t>
            </a:r>
            <a:r>
              <a:rPr b="0" lang="en-IN" sz="1800" spc="-1" strike="noStrike">
                <a:solidFill>
                  <a:srgbClr val="000000"/>
                </a:solidFill>
                <a:latin typeface="Old Standard TT"/>
                <a:ea typeface="Old Standard TT"/>
              </a:rPr>
              <a:t>4.The current location of vehicle can be determined using GPS</a:t>
            </a:r>
            <a:r>
              <a:rPr b="0" lang="en-IN" sz="1800" spc="-1" strike="noStrike">
                <a:solidFill>
                  <a:srgbClr val="000000"/>
                </a:solidFill>
                <a:latin typeface="Old Standard TT"/>
                <a:ea typeface="Old Standard TT"/>
              </a:rPr>
              <a:t>                   </a:t>
            </a:r>
            <a:endParaRPr b="0" lang="en-IN" sz="1800" spc="-1" strike="noStrike">
              <a:solidFill>
                <a:srgbClr val="000000"/>
              </a:solidFill>
              <a:latin typeface="Arial"/>
            </a:endParaRPr>
          </a:p>
          <a:p>
            <a:pPr>
              <a:lnSpc>
                <a:spcPct val="115000"/>
              </a:lnSpc>
            </a:pPr>
            <a:endParaRPr b="0" lang="en-IN" sz="1800" spc="-1" strike="noStrike">
              <a:solidFill>
                <a:srgbClr val="000000"/>
              </a:solidFill>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0" name="TextShape 1"/>
          <p:cNvSpPr txBox="1"/>
          <p:nvPr/>
        </p:nvSpPr>
        <p:spPr>
          <a:xfrm>
            <a:off x="311760" y="444960"/>
            <a:ext cx="8520120" cy="612720"/>
          </a:xfrm>
          <a:prstGeom prst="rect">
            <a:avLst/>
          </a:prstGeom>
          <a:noFill/>
          <a:ln>
            <a:noFill/>
          </a:ln>
        </p:spPr>
        <p:txBody>
          <a:bodyPr tIns="91440" bIns="91440"/>
          <a:p>
            <a:pPr>
              <a:lnSpc>
                <a:spcPct val="100000"/>
              </a:lnSpc>
            </a:pPr>
            <a:r>
              <a:rPr b="1" lang="en-IN" sz="3000" spc="-1" strike="noStrike">
                <a:solidFill>
                  <a:srgbClr val="434343"/>
                </a:solidFill>
                <a:latin typeface="Times New Roman"/>
                <a:ea typeface="Times New Roman"/>
              </a:rPr>
              <a:t>1.3 Literature Review</a:t>
            </a:r>
            <a:endParaRPr b="0" lang="en-IN" sz="3000" spc="-1" strike="noStrike">
              <a:solidFill>
                <a:srgbClr val="000000"/>
              </a:solidFill>
              <a:latin typeface="Arial"/>
            </a:endParaRPr>
          </a:p>
        </p:txBody>
      </p:sp>
      <p:sp>
        <p:nvSpPr>
          <p:cNvPr id="91" name="TextShape 2"/>
          <p:cNvSpPr txBox="1"/>
          <p:nvPr/>
        </p:nvSpPr>
        <p:spPr>
          <a:xfrm>
            <a:off x="311760" y="1171440"/>
            <a:ext cx="8520120" cy="3396960"/>
          </a:xfrm>
          <a:prstGeom prst="rect">
            <a:avLst/>
          </a:prstGeom>
          <a:noFill/>
          <a:ln>
            <a:noFill/>
          </a:ln>
        </p:spPr>
        <p:txBody>
          <a:bodyPr tIns="91440" bIns="91440"/>
          <a:p>
            <a:r>
              <a:rPr b="0" lang="en-IN" sz="1400" spc="-1" strike="noStrike">
                <a:solidFill>
                  <a:srgbClr val="333333"/>
                </a:solidFill>
                <a:latin typeface="Latin Modern Roman Demi"/>
                <a:ea typeface="Times New Roman"/>
              </a:rPr>
              <a:t>According to the National Highway Traffic Safety Administration (NHTSA), in 2016, the U.S. had 6.3MM car crashes, 2.5MM injuries from those crashes, and 37,461 fatalities from those crashes. Areas like avoiding the tens of thousands of fatalities every year are priceless, but here I will try to quantify the problems driverless cars solve. Below is a summary of areas I could quantify where we could have real annual savings in the U.S. alone</a:t>
            </a:r>
            <a:r>
              <a:rPr b="0" lang="en-IN" sz="1400" spc="-1" strike="noStrike">
                <a:solidFill>
                  <a:srgbClr val="333333"/>
                </a:solidFill>
                <a:latin typeface="Latin Modern Roman Demi"/>
                <a:ea typeface="Georgia"/>
              </a:rPr>
              <a:t>:</a:t>
            </a:r>
            <a:r>
              <a:rPr b="0" lang="en-IN" sz="1800" spc="-1" strike="noStrike">
                <a:solidFill>
                  <a:srgbClr val="000000"/>
                </a:solidFill>
                <a:latin typeface="Old Standard TT"/>
                <a:ea typeface="Old Standard TT"/>
              </a:rPr>
              <a:t>                              </a:t>
            </a:r>
            <a:endParaRPr b="0" lang="en-IN" sz="1800" spc="-1" strike="noStrike">
              <a:solidFill>
                <a:srgbClr val="000000"/>
              </a:solidFill>
              <a:latin typeface="Arial"/>
            </a:endParaRPr>
          </a:p>
          <a:p>
            <a:pPr>
              <a:lnSpc>
                <a:spcPct val="115000"/>
              </a:lnSpc>
            </a:pPr>
            <a:endParaRPr b="0" lang="en-IN" sz="1800" spc="-1" strike="noStrike">
              <a:solidFill>
                <a:srgbClr val="000000"/>
              </a:solidFill>
              <a:latin typeface="Arial"/>
            </a:endParaRPr>
          </a:p>
        </p:txBody>
      </p:sp>
      <p:pic>
        <p:nvPicPr>
          <p:cNvPr id="92" name="" descr=""/>
          <p:cNvPicPr/>
          <p:nvPr/>
        </p:nvPicPr>
        <p:blipFill>
          <a:blip r:embed="rId1"/>
          <a:stretch/>
        </p:blipFill>
        <p:spPr>
          <a:xfrm>
            <a:off x="2179440" y="2376000"/>
            <a:ext cx="3796560" cy="2310120"/>
          </a:xfrm>
          <a:prstGeom prst="rect">
            <a:avLst/>
          </a:prstGeom>
          <a:ln>
            <a:noFill/>
          </a:ln>
        </p:spPr>
      </p:pic>
    </p:spTree>
  </p:cSld>
  <p:transition spd="slow">
    <p:fade/>
  </p:transition>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311760" y="444960"/>
            <a:ext cx="8520120" cy="612720"/>
          </a:xfrm>
          <a:prstGeom prst="rect">
            <a:avLst/>
          </a:prstGeom>
          <a:noFill/>
          <a:ln>
            <a:noFill/>
          </a:ln>
        </p:spPr>
        <p:txBody>
          <a:bodyPr tIns="91440" bIns="91440"/>
          <a:p>
            <a:pPr>
              <a:lnSpc>
                <a:spcPct val="100000"/>
              </a:lnSpc>
            </a:pPr>
            <a:r>
              <a:rPr b="1" lang="en-IN" sz="3000" spc="-1" strike="noStrike">
                <a:solidFill>
                  <a:srgbClr val="000000"/>
                </a:solidFill>
                <a:latin typeface="Times New Roman"/>
                <a:ea typeface="Times New Roman"/>
              </a:rPr>
              <a:t>1.4 Problem Definition</a:t>
            </a:r>
            <a:endParaRPr b="0" lang="en-IN" sz="3000" spc="-1" strike="noStrike">
              <a:solidFill>
                <a:srgbClr val="000000"/>
              </a:solidFill>
              <a:latin typeface="Arial"/>
            </a:endParaRPr>
          </a:p>
        </p:txBody>
      </p:sp>
      <p:sp>
        <p:nvSpPr>
          <p:cNvPr id="94" name="TextShape 2"/>
          <p:cNvSpPr txBox="1"/>
          <p:nvPr/>
        </p:nvSpPr>
        <p:spPr>
          <a:xfrm>
            <a:off x="288000" y="1057680"/>
            <a:ext cx="8520120" cy="3396960"/>
          </a:xfrm>
          <a:prstGeom prst="rect">
            <a:avLst/>
          </a:prstGeom>
          <a:noFill/>
          <a:ln>
            <a:noFill/>
          </a:ln>
        </p:spPr>
        <p:txBody>
          <a:bodyPr tIns="91440" bIns="91440"/>
          <a:p>
            <a:pPr algn="just"/>
            <a:r>
              <a:rPr b="0" lang="en-IN" sz="1400" spc="-1" strike="noStrike">
                <a:solidFill>
                  <a:srgbClr val="000000"/>
                </a:solidFill>
                <a:latin typeface="Latin Modern Roman Demi"/>
                <a:ea typeface="Times New Roman"/>
              </a:rPr>
              <a:t>In order to increase roadway safety autonomous vehicles are under development and are the focus of many research projects. </a:t>
            </a:r>
            <a:endParaRPr b="0" lang="en-IN" sz="1400" spc="-1" strike="noStrike">
              <a:latin typeface="Latin Modern Roman Demi"/>
              <a:ea typeface="Times New Roman"/>
            </a:endParaRPr>
          </a:p>
          <a:p>
            <a:pPr algn="just"/>
            <a:r>
              <a:rPr b="0" lang="en-IN" sz="1400" spc="-1" strike="noStrike">
                <a:solidFill>
                  <a:srgbClr val="000000"/>
                </a:solidFill>
                <a:latin typeface="Latin Modern Roman Demi"/>
                <a:ea typeface="Times New Roman"/>
              </a:rPr>
              <a:t>The Rochester Institute of Technology wishes to have a reentry point to the field of autonomous vehicle research and currently does not have a vehicle to use as a starting point.</a:t>
            </a:r>
            <a:endParaRPr b="0" lang="en-IN" sz="1400" spc="-1" strike="noStrike">
              <a:latin typeface="Latin Modern Roman Demi"/>
              <a:ea typeface="Times New Roman"/>
            </a:endParaRPr>
          </a:p>
          <a:p>
            <a:pPr algn="just"/>
            <a:r>
              <a:rPr b="0" lang="en-IN" sz="1400" spc="-1" strike="noStrike">
                <a:solidFill>
                  <a:srgbClr val="000000"/>
                </a:solidFill>
                <a:latin typeface="Latin Modern Roman Demi"/>
                <a:ea typeface="Times New Roman"/>
              </a:rPr>
              <a:t> </a:t>
            </a:r>
            <a:r>
              <a:rPr b="0" lang="en-IN" sz="1400" spc="-1" strike="noStrike">
                <a:solidFill>
                  <a:srgbClr val="000000"/>
                </a:solidFill>
                <a:latin typeface="Latin Modern Roman Demi"/>
                <a:ea typeface="Times New Roman"/>
              </a:rPr>
              <a:t>To facilitate RIT’s goal a remote control golf cart was determined to be the first stepping stone. The scope of this project includes converting a golf cart to a remote control vehicle.</a:t>
            </a:r>
            <a:endParaRPr b="0" lang="en-IN" sz="1400" spc="-1" strike="noStrike">
              <a:latin typeface="Latin Modern Roman Demi"/>
              <a:ea typeface="Times New Roman"/>
            </a:endParaRPr>
          </a:p>
          <a:p>
            <a:pPr algn="just"/>
            <a:r>
              <a:rPr b="0" lang="en-IN" sz="1400" spc="-1" strike="noStrike">
                <a:solidFill>
                  <a:srgbClr val="000000"/>
                </a:solidFill>
                <a:latin typeface="Latin Modern Roman Demi"/>
                <a:ea typeface="Times New Roman"/>
              </a:rPr>
              <a:t> </a:t>
            </a:r>
            <a:r>
              <a:rPr b="0" lang="en-IN" sz="1400" spc="-1" strike="noStrike">
                <a:solidFill>
                  <a:srgbClr val="000000"/>
                </a:solidFill>
                <a:latin typeface="Latin Modern Roman Demi"/>
                <a:ea typeface="Times New Roman"/>
              </a:rPr>
              <a:t>The safety of the vehicle’s passengers and bystanders is of the utmost concern. Therefore the vehicle is required to be low speed and contain the ability for passengers to take control.</a:t>
            </a:r>
            <a:endParaRPr b="0" lang="en-IN" sz="1400" spc="-1" strike="noStrike">
              <a:latin typeface="Latin Modern Roman Demi"/>
              <a:ea typeface="Times New Roman"/>
            </a:endParaRPr>
          </a:p>
          <a:p>
            <a:pPr>
              <a:lnSpc>
                <a:spcPct val="115000"/>
              </a:lnSpc>
            </a:pPr>
            <a:endParaRPr b="0" lang="en-IN" sz="1400" spc="-1" strike="noStrike">
              <a:solidFill>
                <a:srgbClr val="000000"/>
              </a:solidFill>
              <a:latin typeface="Latin Modern Roman Demi"/>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311760" y="444960"/>
            <a:ext cx="8520120" cy="612720"/>
          </a:xfrm>
          <a:prstGeom prst="rect">
            <a:avLst/>
          </a:prstGeom>
          <a:noFill/>
          <a:ln>
            <a:noFill/>
          </a:ln>
        </p:spPr>
        <p:txBody>
          <a:bodyPr tIns="91440" bIns="91440"/>
          <a:p>
            <a:pPr>
              <a:lnSpc>
                <a:spcPct val="100000"/>
              </a:lnSpc>
            </a:pPr>
            <a:r>
              <a:rPr b="1" lang="en-IN" sz="3000" spc="-1" strike="noStrike">
                <a:solidFill>
                  <a:srgbClr val="000000"/>
                </a:solidFill>
                <a:latin typeface="Times New Roman"/>
                <a:ea typeface="Times New Roman"/>
              </a:rPr>
              <a:t>1.5 Scope</a:t>
            </a:r>
            <a:endParaRPr b="0" lang="en-IN" sz="3000" spc="-1" strike="noStrike">
              <a:solidFill>
                <a:srgbClr val="000000"/>
              </a:solidFill>
              <a:latin typeface="Arial"/>
            </a:endParaRPr>
          </a:p>
        </p:txBody>
      </p:sp>
      <p:sp>
        <p:nvSpPr>
          <p:cNvPr id="96" name="TextShape 2"/>
          <p:cNvSpPr txBox="1"/>
          <p:nvPr/>
        </p:nvSpPr>
        <p:spPr>
          <a:xfrm>
            <a:off x="311760" y="1171440"/>
            <a:ext cx="8520120" cy="3396960"/>
          </a:xfrm>
          <a:prstGeom prst="rect">
            <a:avLst/>
          </a:prstGeom>
          <a:noFill/>
          <a:ln>
            <a:noFill/>
          </a:ln>
        </p:spPr>
        <p:txBody>
          <a:bodyPr tIns="91440" bIns="91440"/>
          <a:p>
            <a:r>
              <a:rPr b="0" lang="en-IN" sz="1800" spc="-1" strike="noStrike">
                <a:solidFill>
                  <a:srgbClr val="000000"/>
                </a:solidFill>
                <a:latin typeface="Old Standard TT"/>
                <a:ea typeface="Old Standard TT"/>
              </a:rPr>
              <a:t> </a:t>
            </a:r>
            <a:r>
              <a:rPr b="0" lang="en-IN" sz="1800" spc="-1" strike="noStrike">
                <a:solidFill>
                  <a:srgbClr val="000000"/>
                </a:solidFill>
                <a:latin typeface="Old Standard TT"/>
                <a:ea typeface="Old Standard TT"/>
              </a:rPr>
              <a:t>1.To run the chatbot car on the defined track using opencv.</a:t>
            </a:r>
            <a:r>
              <a:rPr b="0" lang="en-IN" sz="1800" spc="-1" strike="noStrike">
                <a:solidFill>
                  <a:srgbClr val="000000"/>
                </a:solidFill>
                <a:latin typeface="Old Standard TT"/>
                <a:ea typeface="Old Standard TT"/>
              </a:rPr>
              <a:t>                      </a:t>
            </a:r>
            <a:r>
              <a:rPr b="0" lang="en-IN" sz="1800" spc="-1" strike="noStrike">
                <a:solidFill>
                  <a:srgbClr val="000000"/>
                </a:solidFill>
                <a:latin typeface="Old Standard TT"/>
                <a:ea typeface="Old Standard TT"/>
              </a:rPr>
              <a:t>2. The second part consist of the image processing in which the decision are made based on the image fed to the system.</a:t>
            </a:r>
            <a:endParaRPr b="0" lang="en-IN" sz="1800" spc="-1" strike="noStrike">
              <a:solidFill>
                <a:srgbClr val="000000"/>
              </a:solidFill>
              <a:latin typeface="Arial"/>
            </a:endParaRPr>
          </a:p>
          <a:p>
            <a:r>
              <a:rPr b="0" lang="en-IN" sz="1800" spc="-1" strike="noStrike">
                <a:solidFill>
                  <a:srgbClr val="000000"/>
                </a:solidFill>
                <a:latin typeface="Old Standard TT"/>
                <a:ea typeface="Old Standard TT"/>
              </a:rPr>
              <a:t>a)  turn left and right on the defined path</a:t>
            </a:r>
            <a:endParaRPr b="0" lang="en-IN" sz="1800" spc="-1" strike="noStrike">
              <a:solidFill>
                <a:srgbClr val="000000"/>
              </a:solidFill>
              <a:latin typeface="Arial"/>
            </a:endParaRPr>
          </a:p>
          <a:p>
            <a:pPr algn="just">
              <a:spcBef>
                <a:spcPts val="1400"/>
              </a:spcBef>
            </a:pPr>
            <a:r>
              <a:rPr b="0" lang="en-IN" sz="1800" spc="-1" strike="noStrike">
                <a:solidFill>
                  <a:srgbClr val="000000"/>
                </a:solidFill>
                <a:latin typeface="Old Standard TT"/>
                <a:ea typeface="Old Standard TT"/>
              </a:rPr>
              <a:t>b) Traffic sign detection and based on the sign  ,appropriate decision is put into action</a:t>
            </a:r>
            <a:endParaRPr b="0" lang="en-IN" sz="1800" spc="-1" strike="noStrike">
              <a:solidFill>
                <a:srgbClr val="000000"/>
              </a:solidFill>
              <a:latin typeface="Latin Modern Roman Demi"/>
              <a:ea typeface="Times New Roman"/>
            </a:endParaRPr>
          </a:p>
          <a:p>
            <a:r>
              <a:rPr b="0" lang="en-IN" sz="1800" spc="-1" strike="noStrike">
                <a:solidFill>
                  <a:srgbClr val="000000"/>
                </a:solidFill>
                <a:latin typeface="Old Standard TT"/>
                <a:ea typeface="Old Standard TT"/>
              </a:rPr>
              <a:t>c) Stop or Change the lane when obstacle is detected</a:t>
            </a:r>
            <a:r>
              <a:rPr b="0" lang="en-IN" sz="1800" spc="-1" strike="noStrike">
                <a:solidFill>
                  <a:srgbClr val="000000"/>
                </a:solidFill>
                <a:latin typeface="Old Standard TT"/>
                <a:ea typeface="Old Standard TT"/>
              </a:rPr>
              <a:t>                   </a:t>
            </a:r>
            <a:endParaRPr b="0" lang="en-IN" sz="1800" spc="-1" strike="noStrike">
              <a:solidFill>
                <a:srgbClr val="000000"/>
              </a:solidFill>
              <a:latin typeface="Arial"/>
            </a:endParaRPr>
          </a:p>
          <a:p>
            <a:pPr>
              <a:lnSpc>
                <a:spcPct val="115000"/>
              </a:lnSpc>
            </a:pPr>
            <a:endParaRPr b="0" lang="en-IN" sz="1800" spc="-1" strike="noStrike">
              <a:solidFill>
                <a:srgbClr val="000000"/>
              </a:solidFill>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311760" y="444960"/>
            <a:ext cx="8520120" cy="612720"/>
          </a:xfrm>
          <a:prstGeom prst="rect">
            <a:avLst/>
          </a:prstGeom>
          <a:noFill/>
          <a:ln>
            <a:noFill/>
          </a:ln>
        </p:spPr>
        <p:txBody>
          <a:bodyPr tIns="91440" bIns="91440"/>
          <a:p>
            <a:pPr>
              <a:lnSpc>
                <a:spcPct val="100000"/>
              </a:lnSpc>
            </a:pPr>
            <a:r>
              <a:rPr b="1" lang="en-IN" sz="3000" spc="-1" strike="noStrike">
                <a:solidFill>
                  <a:srgbClr val="000000"/>
                </a:solidFill>
                <a:latin typeface="Times New Roman"/>
                <a:ea typeface="Times New Roman"/>
              </a:rPr>
              <a:t>1.6 Technology stack</a:t>
            </a:r>
            <a:endParaRPr b="0" lang="en-IN" sz="3000" spc="-1" strike="noStrike">
              <a:solidFill>
                <a:srgbClr val="000000"/>
              </a:solidFill>
              <a:latin typeface="Arial"/>
            </a:endParaRPr>
          </a:p>
        </p:txBody>
      </p:sp>
      <p:sp>
        <p:nvSpPr>
          <p:cNvPr id="98" name="TextShape 2"/>
          <p:cNvSpPr txBox="1"/>
          <p:nvPr/>
        </p:nvSpPr>
        <p:spPr>
          <a:xfrm>
            <a:off x="311760" y="1171440"/>
            <a:ext cx="8520120" cy="3396960"/>
          </a:xfrm>
          <a:prstGeom prst="rect">
            <a:avLst/>
          </a:prstGeom>
          <a:noFill/>
          <a:ln>
            <a:noFill/>
          </a:ln>
        </p:spPr>
        <p:txBody>
          <a:bodyPr tIns="91440" bIns="91440"/>
          <a:p>
            <a:pPr marL="457200" indent="-342720">
              <a:lnSpc>
                <a:spcPct val="115000"/>
              </a:lnSpc>
              <a:buClr>
                <a:srgbClr val="000000"/>
              </a:buClr>
              <a:buFont typeface="Old Standard TT"/>
              <a:buChar char="●"/>
            </a:pPr>
            <a:endParaRPr b="0" lang="en-IN" sz="1400" spc="-1" strike="noStrike">
              <a:solidFill>
                <a:srgbClr val="000000"/>
              </a:solidFill>
              <a:latin typeface="Arial"/>
            </a:endParaRPr>
          </a:p>
          <a:p>
            <a:pPr>
              <a:lnSpc>
                <a:spcPct val="115000"/>
              </a:lnSpc>
            </a:pPr>
            <a:endParaRPr b="0" lang="en-IN" sz="1400" spc="-1" strike="noStrike">
              <a:solidFill>
                <a:srgbClr val="000000"/>
              </a:solidFill>
              <a:latin typeface="Arial"/>
            </a:endParaRPr>
          </a:p>
        </p:txBody>
      </p:sp>
      <p:pic>
        <p:nvPicPr>
          <p:cNvPr id="99" name="" descr=""/>
          <p:cNvPicPr/>
          <p:nvPr/>
        </p:nvPicPr>
        <p:blipFill>
          <a:blip r:embed="rId1"/>
          <a:stretch/>
        </p:blipFill>
        <p:spPr>
          <a:xfrm rot="21600">
            <a:off x="1595160" y="1111320"/>
            <a:ext cx="5463720" cy="362340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25</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2019-10-31T12:59:46Z</dcterms:modified>
  <cp:revision>3</cp:revision>
  <dc:subject/>
  <dc:title/>
</cp:coreProperties>
</file>