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9" r:id="rId21"/>
    <p:sldId id="280" r:id="rId22"/>
    <p:sldId id="274" r:id="rId23"/>
    <p:sldId id="276" r:id="rId24"/>
    <p:sldId id="277" r:id="rId25"/>
    <p:sldId id="278" r:id="rId2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Picture 5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5" name="Picture 5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080" cy="612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080" cy="612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1685160" y="11331720"/>
            <a:ext cx="842040" cy="5665320"/>
          </a:xfrm>
          <a:prstGeom prst="triangle">
            <a:avLst>
              <a:gd name="adj" fmla="val 10000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10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31080" y="1464480"/>
            <a:ext cx="864216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IN" sz="8000" b="0" strike="noStrike" spc="-1">
                <a:solidFill>
                  <a:srgbClr val="54A02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Self Driving Car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506960" y="4050720"/>
            <a:ext cx="77662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		Name:Aishwarya Muchandi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Manan Doshi          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Aakash Singh         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77160" y="26172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800" b="0" strike="noStrike" spc="-1">
                <a:solidFill>
                  <a:srgbClr val="54A02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Neural Network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image14.png"/>
          <p:cNvPicPr/>
          <p:nvPr/>
        </p:nvPicPr>
        <p:blipFill>
          <a:blip r:embed="rId2"/>
          <a:stretch/>
        </p:blipFill>
        <p:spPr>
          <a:xfrm>
            <a:off x="1467720" y="1057680"/>
            <a:ext cx="5730840" cy="3259080"/>
          </a:xfrm>
          <a:prstGeom prst="rect">
            <a:avLst/>
          </a:prstGeom>
          <a:ln>
            <a:noFill/>
          </a:ln>
        </p:spPr>
      </p:pic>
      <p:pic>
        <p:nvPicPr>
          <p:cNvPr id="128" name="Picture 4"/>
          <p:cNvPicPr/>
          <p:nvPr/>
        </p:nvPicPr>
        <p:blipFill>
          <a:blip r:embed="rId3"/>
          <a:stretch/>
        </p:blipFill>
        <p:spPr>
          <a:xfrm>
            <a:off x="2060640" y="4317480"/>
            <a:ext cx="4127400" cy="2396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77160" y="26172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54A02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Neural Network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Picture 129"/>
          <p:cNvPicPr/>
          <p:nvPr/>
        </p:nvPicPr>
        <p:blipFill>
          <a:blip r:embed="rId2"/>
          <a:stretch/>
        </p:blipFill>
        <p:spPr>
          <a:xfrm>
            <a:off x="148320" y="1502280"/>
            <a:ext cx="6045480" cy="4473720"/>
          </a:xfrm>
          <a:prstGeom prst="rect">
            <a:avLst/>
          </a:prstGeom>
          <a:ln>
            <a:noFill/>
          </a:ln>
        </p:spPr>
      </p:pic>
      <p:pic>
        <p:nvPicPr>
          <p:cNvPr id="131" name="Picture 130"/>
          <p:cNvPicPr/>
          <p:nvPr/>
        </p:nvPicPr>
        <p:blipFill>
          <a:blip r:embed="rId3"/>
          <a:stretch/>
        </p:blipFill>
        <p:spPr>
          <a:xfrm>
            <a:off x="6130800" y="1656000"/>
            <a:ext cx="5965200" cy="294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checker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77160" y="26172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800" b="0" strike="noStrike" spc="-1">
                <a:solidFill>
                  <a:srgbClr val="54A02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Object detection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Content Placeholder 4"/>
          <p:cNvPicPr/>
          <p:nvPr/>
        </p:nvPicPr>
        <p:blipFill>
          <a:blip r:embed="rId2"/>
          <a:stretch/>
        </p:blipFill>
        <p:spPr>
          <a:xfrm>
            <a:off x="2459880" y="1363680"/>
            <a:ext cx="5086440" cy="436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77160" y="26172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800" b="0" strike="noStrike" spc="-1">
                <a:solidFill>
                  <a:srgbClr val="54A02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Monocular vision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Content Placeholder 3"/>
          <p:cNvPicPr/>
          <p:nvPr/>
        </p:nvPicPr>
        <p:blipFill>
          <a:blip r:embed="rId2"/>
          <a:stretch/>
        </p:blipFill>
        <p:spPr>
          <a:xfrm>
            <a:off x="1770120" y="922320"/>
            <a:ext cx="7296840" cy="3603240"/>
          </a:xfrm>
          <a:prstGeom prst="rect">
            <a:avLst/>
          </a:prstGeom>
          <a:ln>
            <a:noFill/>
          </a:ln>
        </p:spPr>
      </p:pic>
      <p:pic>
        <p:nvPicPr>
          <p:cNvPr id="136" name="Picture 5"/>
          <p:cNvPicPr/>
          <p:nvPr/>
        </p:nvPicPr>
        <p:blipFill>
          <a:blip r:embed="rId3"/>
          <a:stretch/>
        </p:blipFill>
        <p:spPr>
          <a:xfrm>
            <a:off x="965520" y="4909320"/>
            <a:ext cx="8307720" cy="55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04000" y="626400"/>
            <a:ext cx="11138400" cy="462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2000" b="1" strike="noStrike" spc="-1">
                <a:solidFill>
                  <a:srgbClr val="66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OpenCV: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is a powerful computer vision package.​ It can be trained to detect objects in images (or</a:t>
            </a: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video).</a:t>
            </a:r>
          </a:p>
          <a:p>
            <a:r>
              <a:rPr lang="en-IN" sz="2000" b="1" strike="noStrike" spc="-1">
                <a:solidFill>
                  <a:srgbClr val="66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Tensorflow</a:t>
            </a: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i​ s ​ Google’s popular deep learning framework. Tensorflow is used to make smart decisions</a:t>
            </a: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 on the neural network.</a:t>
            </a:r>
          </a:p>
          <a:p>
            <a:r>
              <a:rPr lang="en-IN" sz="2000" b="1" strike="noStrike" spc="-1">
                <a:solidFill>
                  <a:srgbClr val="66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Colab: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Colab is a free cloud-based Jupyter Notebooks that let you write and train deep learning</a:t>
            </a: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models in Python. The popular python libraries supported are TensorFlow, Keras, OpenCV,</a:t>
            </a: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Pandas</a:t>
            </a:r>
          </a:p>
          <a:p>
            <a:r>
              <a:rPr lang="en-IN" sz="2000" b="1" strike="noStrike" spc="-1">
                <a:solidFill>
                  <a:srgbClr val="66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OpenCV for Computer Vision: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Perception Sensor of our PiCar is a USB DashCam. A DashCam gives us a live video, which is</a:t>
            </a: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essentially a sequence of pictures. We will use OpenCV, a powerful open source computer</a:t>
            </a: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vision library, to capture and transform these pictures</a:t>
            </a: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Numpy​ and ​ Matplotlib​ are two very useful python modules that we will use in conjunction</a:t>
            </a: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OpenCV for image processing and rendering.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14480" y="648000"/>
            <a:ext cx="9605520" cy="57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2800" b="1" strike="noStrike" spc="-1">
                <a:solidFill>
                  <a:srgbClr val="66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Tensorflow For CPU: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Raspberry Pi is not recommended to perform any deep learning (i.e. model training),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its CPU is vastly insufficient for backward propagation, a very slow operation required in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learning process. However, we can use the ​ Tensorflow CPU​ to do model predictionbased on a pre-trained model. Model Training which uses only forward propagation, a much faster computer operation.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​ COCO (Common Object in COntext) object detection model​ can detect about 100 common objects, like a person etc.The object detection model used in this program is called ​ ssd_mobilenet_coco_v2.	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31640" y="483840"/>
            <a:ext cx="9576360" cy="59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2800" b="0" strike="noStrike" spc="-1">
                <a:solidFill>
                  <a:srgbClr val="66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Autonomous Lane Navigation via OpenCV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Adaptive Cruise Control (ACC) and some forms of Lane Keep Assist System (LKAS). Adaptive cruise control uses radar to detect and keep a safe distance with the car in front of it. Lane Keep Assist System is a relatively new feature, which uses a windshield mount camera to detect lane lines, and steers so that the car is in the middle of the lane. Lane detection concept will turn a video of the road into the coordinates of the detected lane lines.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will be achieved via the computer vision package: OpenCV. The color space used in the image is RGB (Red/Green/Blue). The RGB will be converted into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HSV (Hue/Saturation/Value) color space.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DE5810-04FE-46D7-8711-8BA278098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42" y="478188"/>
            <a:ext cx="4099915" cy="5509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1984D0-F805-4196-A8BA-CA53E3999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591" y="911535"/>
            <a:ext cx="3505504" cy="331498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77160" y="26172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800" b="0" strike="noStrike" spc="-1">
                <a:solidFill>
                  <a:srgbClr val="54A02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Video Capturing and Converting into Frame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B99D-0BFF-4CEC-B140-DB31928B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870FF-1804-4134-BBD8-60858AB81ED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BA98E-1365-4EF1-9645-AC6836EA2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800" b="0" strike="noStrike" spc="-1">
                <a:solidFill>
                  <a:srgbClr val="54A02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Outline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IN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What’s autonomous car 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IN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Our objective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IN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Our project modules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IN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Neural Network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IN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Object detection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IN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Monocular vision and camera calibration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IN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Results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17B9-262E-4476-84C0-024DA08A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5A198-E22B-4356-9C06-8DB7DBF0E7D8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FDFCB-158D-4D11-A24D-DCA23D904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00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09480" y="164520"/>
            <a:ext cx="10972440" cy="1362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800" b="1" strike="noStrike" spc="-1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Serial Communication between RaspberryPi and Ardiuno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IN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Serial Communication between raspberryPi and Ardiuno is done through GPIO pins of Pi (21,22,2,32,24)</a:t>
            </a:r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the Ardiuno pin (0,1,2,3) .</a:t>
            </a:r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basic Logic is to pass the binary bit to the ardiuno and In Ardiuno these bit are converted into decimal.</a:t>
            </a:r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77160" y="26172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800" b="0" strike="noStrike" spc="-1">
                <a:solidFill>
                  <a:srgbClr val="54A02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Results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Content Placeholder 3"/>
          <p:cNvPicPr/>
          <p:nvPr/>
        </p:nvPicPr>
        <p:blipFill>
          <a:blip r:embed="rId2"/>
          <a:stretch/>
        </p:blipFill>
        <p:spPr>
          <a:xfrm>
            <a:off x="1516320" y="1490760"/>
            <a:ext cx="6918480" cy="3880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77160" y="26172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54A02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Problems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77160" y="1490760"/>
            <a:ext cx="8596080" cy="45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IN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low quality build of the car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IN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remote range was not good and the signal was choppy.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IN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rechargeable batteries life was short.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IN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 had to use a power bank and it was heavy.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IN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we needed to slow the motor in order to get a better result out of training.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77160" y="26172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800" b="0" strike="noStrike" spc="-1">
                <a:solidFill>
                  <a:srgbClr val="54A02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Conclusions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677160" y="149076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 learned a lot about : 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IN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Neural Networks and its algorithms.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IN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Image processing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IN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Raspberry pi and Arduino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4800" b="0" strike="noStrike" spc="-1">
                <a:solidFill>
                  <a:srgbClr val="54A02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What’s autonomous car 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77160" y="149076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Partially or fully drive themselves and which may ultimately require no driver at all.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IN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To make cars safer, drivers more aware, and accidents less likely.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IN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The technology appears close to maturity and commercial introduction.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IN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Reducing the opportunity for human error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77160" y="26172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800" b="0" strike="noStrike" spc="-1">
                <a:solidFill>
                  <a:srgbClr val="54A02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Our objective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77160" y="149076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Modulate a RC car to handle three tasks: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IN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Self-driving on the track.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IN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Stop sign and traffic light detection.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IN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Front collision avoidance and motion planning.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77160" y="26172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4800" b="0" strike="noStrike" spc="-1">
                <a:solidFill>
                  <a:srgbClr val="54A02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Our project modules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77160" y="149076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IN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Input Module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IN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Processing Module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IN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Control Module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Picture 3"/>
          <p:cNvPicPr/>
          <p:nvPr/>
        </p:nvPicPr>
        <p:blipFill>
          <a:blip r:embed="rId2"/>
          <a:stretch/>
        </p:blipFill>
        <p:spPr>
          <a:xfrm>
            <a:off x="4992840" y="1744560"/>
            <a:ext cx="4798800" cy="365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77160" y="26172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0" strike="noStrike" spc="-1">
                <a:solidFill>
                  <a:srgbClr val="54A02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Input Module andProcessing Module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77160" y="149076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This module consists of a Pi Camera and Raspberry Pi 3 board (model 3B+), attached with a pi camera module, H Bridge AND Ardiuno.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3"/>
          <p:cNvPicPr/>
          <p:nvPr/>
        </p:nvPicPr>
        <p:blipFill>
          <a:blip r:embed="rId2"/>
          <a:stretch/>
        </p:blipFill>
        <p:spPr>
          <a:xfrm>
            <a:off x="595440" y="3568680"/>
            <a:ext cx="2932560" cy="168732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3"/>
          <a:stretch/>
        </p:blipFill>
        <p:spPr>
          <a:xfrm>
            <a:off x="7272000" y="3459600"/>
            <a:ext cx="2094840" cy="1580400"/>
          </a:xfrm>
          <a:prstGeom prst="rect">
            <a:avLst/>
          </a:prstGeom>
          <a:ln>
            <a:noFill/>
          </a:ln>
        </p:spPr>
      </p:pic>
      <p:pic>
        <p:nvPicPr>
          <p:cNvPr id="117" name="Picture 116"/>
          <p:cNvPicPr/>
          <p:nvPr/>
        </p:nvPicPr>
        <p:blipFill>
          <a:blip r:embed="rId4"/>
          <a:stretch/>
        </p:blipFill>
        <p:spPr>
          <a:xfrm>
            <a:off x="4201200" y="4075920"/>
            <a:ext cx="2494800" cy="182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524400" y="335520"/>
            <a:ext cx="221004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2160000" y="1584000"/>
            <a:ext cx="7936200" cy="5263200"/>
          </a:xfrm>
          <a:prstGeom prst="rect">
            <a:avLst/>
          </a:prstGeom>
          <a:ln>
            <a:noFill/>
          </a:ln>
        </p:spPr>
      </p:pic>
      <p:sp>
        <p:nvSpPr>
          <p:cNvPr id="120" name="TextShape 2"/>
          <p:cNvSpPr txBox="1"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Technology Stack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77160" y="26172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800" b="0" strike="noStrike" spc="-1">
                <a:solidFill>
                  <a:srgbClr val="54A02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Processing Module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76000" y="1490760"/>
            <a:ext cx="8596080" cy="524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This module - computer - is responsible for: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404040"/>
              </a:buClr>
              <a:buSzPct val="45000"/>
              <a:buFont typeface="Symbol" charset="2"/>
              <a:buChar char=""/>
            </a:pPr>
            <a:r>
              <a:rPr lang="en-IN" sz="2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Raspberry Pi Recieves the data from 	    DNN after computation,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404040"/>
              </a:buClr>
              <a:buSzPct val="45000"/>
              <a:buFont typeface="Symbol" charset="2"/>
              <a:buChar char=""/>
            </a:pPr>
            <a:r>
              <a:rPr lang="en-IN" sz="2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DNN will process images captured by Pi Camera, and prediction will be made.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IN" sz="2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Object detection -stop sign and traffic light-distance measurement.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IN" sz="2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Sending instructions to the Arduino.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77160" y="26172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800" b="0" strike="noStrike" spc="-1">
                <a:solidFill>
                  <a:srgbClr val="54A02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Control Module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77160" y="1490760"/>
            <a:ext cx="8596080" cy="434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 on/off type remote controller controlled by Arduino.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Picture 3"/>
          <p:cNvPicPr/>
          <p:nvPr/>
        </p:nvPicPr>
        <p:blipFill>
          <a:blip r:embed="rId2"/>
          <a:stretch/>
        </p:blipFill>
        <p:spPr>
          <a:xfrm>
            <a:off x="4319280" y="2689560"/>
            <a:ext cx="3456360" cy="379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546</TotalTime>
  <Words>637</Words>
  <Application>Microsoft Office PowerPoint</Application>
  <PresentationFormat>Widescreen</PresentationFormat>
  <Paragraphs>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Symbol</vt:lpstr>
      <vt:lpstr>Trebuchet MS</vt:lpstr>
      <vt:lpstr>Wingdings</vt:lpstr>
      <vt:lpstr>Wingdings 3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Khaled Alqerem</dc:creator>
  <dc:description/>
  <cp:lastModifiedBy>Aishwarya Muchandi</cp:lastModifiedBy>
  <cp:revision>22</cp:revision>
  <dcterms:created xsi:type="dcterms:W3CDTF">2017-05-20T18:53:58Z</dcterms:created>
  <dcterms:modified xsi:type="dcterms:W3CDTF">2019-09-27T09:27:51Z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