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arlow SemiCondensed Bold" charset="1" panose="00000706000000000000"/>
      <p:regular r:id="rId10"/>
    </p:embeddedFont>
    <p:embeddedFont>
      <p:font typeface="Barlow SemiCondensed Bold Bold" charset="1" panose="00000A06000000000000"/>
      <p:regular r:id="rId11"/>
    </p:embeddedFont>
    <p:embeddedFont>
      <p:font typeface="Barlow SemiCondensed Bold Italics" charset="1" panose="00000706000000000000"/>
      <p:regular r:id="rId12"/>
    </p:embeddedFont>
    <p:embeddedFont>
      <p:font typeface="Barlow SemiCondensed Bold Bold Italics" charset="1" panose="00000A06000000000000"/>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Linux Biolinum" charset="1" panose="02000503000000000000"/>
      <p:regular r:id="rId18"/>
    </p:embeddedFont>
    <p:embeddedFont>
      <p:font typeface="Linux Biolinum Bold" charset="1" panose="02000803000000000000"/>
      <p:regular r:id="rId19"/>
    </p:embeddedFont>
    <p:embeddedFont>
      <p:font typeface="Linux Biolinum Italics" charset="1" panose="02000503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BF"/>
        </a:solidFill>
      </p:bgPr>
    </p:bg>
    <p:spTree>
      <p:nvGrpSpPr>
        <p:cNvPr id="1" name=""/>
        <p:cNvGrpSpPr/>
        <p:nvPr/>
      </p:nvGrpSpPr>
      <p:grpSpPr>
        <a:xfrm>
          <a:off x="0" y="0"/>
          <a:ext cx="0" cy="0"/>
          <a:chOff x="0" y="0"/>
          <a:chExt cx="0" cy="0"/>
        </a:xfrm>
      </p:grpSpPr>
      <p:grpSp>
        <p:nvGrpSpPr>
          <p:cNvPr name="Group 2" id="2"/>
          <p:cNvGrpSpPr/>
          <p:nvPr/>
        </p:nvGrpSpPr>
        <p:grpSpPr>
          <a:xfrm rot="0">
            <a:off x="6991551" y="375449"/>
            <a:ext cx="10896600" cy="9540800"/>
            <a:chOff x="0" y="0"/>
            <a:chExt cx="14528800" cy="12721066"/>
          </a:xfrm>
        </p:grpSpPr>
        <p:pic>
          <p:nvPicPr>
            <p:cNvPr name="Picture 3" id="3"/>
            <p:cNvPicPr>
              <a:picLocks noChangeAspect="true"/>
            </p:cNvPicPr>
            <p:nvPr/>
          </p:nvPicPr>
          <p:blipFill>
            <a:blip r:embed="rId2"/>
            <a:srcRect l="260" t="0" r="23574" b="0"/>
            <a:stretch>
              <a:fillRect/>
            </a:stretch>
          </p:blipFill>
          <p:spPr>
            <a:xfrm>
              <a:off x="0" y="0"/>
              <a:ext cx="14528800" cy="12721066"/>
            </a:xfrm>
            <a:prstGeom prst="rect">
              <a:avLst/>
            </a:prstGeom>
          </p:spPr>
        </p:pic>
      </p:grpSp>
      <p:sp>
        <p:nvSpPr>
          <p:cNvPr name="AutoShape 4" id="4"/>
          <p:cNvSpPr/>
          <p:nvPr/>
        </p:nvSpPr>
        <p:spPr>
          <a:xfrm rot="891149">
            <a:off x="-7086600" y="-7445477"/>
            <a:ext cx="16230600" cy="18389358"/>
          </a:xfrm>
          <a:prstGeom prst="rect">
            <a:avLst/>
          </a:prstGeom>
          <a:solidFill>
            <a:srgbClr val="FFF7BF"/>
          </a:solidFill>
        </p:spPr>
      </p:sp>
      <p:sp>
        <p:nvSpPr>
          <p:cNvPr name="AutoShape 5" id="5"/>
          <p:cNvSpPr/>
          <p:nvPr/>
        </p:nvSpPr>
        <p:spPr>
          <a:xfrm rot="-4500000">
            <a:off x="3216222" y="5129146"/>
            <a:ext cx="9864704" cy="0"/>
          </a:xfrm>
          <a:prstGeom prst="line">
            <a:avLst/>
          </a:prstGeom>
          <a:ln cap="rnd" w="28575">
            <a:solidFill>
              <a:srgbClr val="000000"/>
            </a:solidFill>
            <a:prstDash val="solid"/>
            <a:headEnd type="none" len="sm" w="sm"/>
            <a:tailEnd type="none" len="sm" w="sm"/>
          </a:ln>
        </p:spPr>
      </p:sp>
      <p:sp>
        <p:nvSpPr>
          <p:cNvPr name="AutoShape 6" id="6"/>
          <p:cNvSpPr/>
          <p:nvPr/>
        </p:nvSpPr>
        <p:spPr>
          <a:xfrm rot="0">
            <a:off x="1028700" y="2508397"/>
            <a:ext cx="8131461" cy="1301986"/>
          </a:xfrm>
          <a:prstGeom prst="rect">
            <a:avLst/>
          </a:prstGeom>
          <a:solidFill>
            <a:srgbClr val="FFFFFF"/>
          </a:solidFill>
        </p:spPr>
      </p:sp>
      <p:sp>
        <p:nvSpPr>
          <p:cNvPr name="AutoShape 7" id="7"/>
          <p:cNvSpPr/>
          <p:nvPr/>
        </p:nvSpPr>
        <p:spPr>
          <a:xfrm rot="0">
            <a:off x="1028700" y="4410617"/>
            <a:ext cx="9595376" cy="1301986"/>
          </a:xfrm>
          <a:prstGeom prst="rect">
            <a:avLst/>
          </a:prstGeom>
          <a:solidFill>
            <a:srgbClr val="FFFFFF"/>
          </a:solidFill>
        </p:spPr>
      </p:sp>
      <p:sp>
        <p:nvSpPr>
          <p:cNvPr name="AutoShape 8" id="8"/>
          <p:cNvSpPr/>
          <p:nvPr/>
        </p:nvSpPr>
        <p:spPr>
          <a:xfrm rot="0">
            <a:off x="922677" y="6235822"/>
            <a:ext cx="9595376" cy="1301986"/>
          </a:xfrm>
          <a:prstGeom prst="rect">
            <a:avLst/>
          </a:prstGeom>
          <a:solidFill>
            <a:srgbClr val="FFFFFF"/>
          </a:solidFill>
        </p:spPr>
      </p:sp>
      <p:sp>
        <p:nvSpPr>
          <p:cNvPr name="TextBox 9" id="9"/>
          <p:cNvSpPr txBox="true"/>
          <p:nvPr/>
        </p:nvSpPr>
        <p:spPr>
          <a:xfrm rot="0">
            <a:off x="1404750" y="2442680"/>
            <a:ext cx="8631231" cy="4947550"/>
          </a:xfrm>
          <a:prstGeom prst="rect">
            <a:avLst/>
          </a:prstGeom>
        </p:spPr>
        <p:txBody>
          <a:bodyPr anchor="t" rtlCol="false" tIns="0" lIns="0" bIns="0" rIns="0">
            <a:spAutoFit/>
          </a:bodyPr>
          <a:lstStyle/>
          <a:p>
            <a:pPr>
              <a:lnSpc>
                <a:spcPts val="13370"/>
              </a:lnSpc>
            </a:pPr>
            <a:r>
              <a:rPr lang="en-US" sz="13370">
                <a:solidFill>
                  <a:srgbClr val="0C1513"/>
                </a:solidFill>
                <a:latin typeface="Barlow SemiCondensed Bold"/>
              </a:rPr>
              <a:t>WORKING OF COST</a:t>
            </a:r>
          </a:p>
          <a:p>
            <a:pPr>
              <a:lnSpc>
                <a:spcPts val="11699"/>
              </a:lnSpc>
            </a:pPr>
            <a:r>
              <a:rPr lang="en-US" sz="11699">
                <a:solidFill>
                  <a:srgbClr val="0C1513"/>
                </a:solidFill>
                <a:latin typeface="Barlow SemiCondensed Bold"/>
              </a:rPr>
              <a:t>CONTAINMENT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7BF"/>
        </a:solidFill>
      </p:bgPr>
    </p:bg>
    <p:spTree>
      <p:nvGrpSpPr>
        <p:cNvPr id="1" name=""/>
        <p:cNvGrpSpPr/>
        <p:nvPr/>
      </p:nvGrpSpPr>
      <p:grpSpPr>
        <a:xfrm>
          <a:off x="0" y="0"/>
          <a:ext cx="0" cy="0"/>
          <a:chOff x="0" y="0"/>
          <a:chExt cx="0" cy="0"/>
        </a:xfrm>
      </p:grpSpPr>
      <p:sp>
        <p:nvSpPr>
          <p:cNvPr name="TextBox 2" id="2"/>
          <p:cNvSpPr txBox="true"/>
          <p:nvPr/>
        </p:nvSpPr>
        <p:spPr>
          <a:xfrm rot="0">
            <a:off x="1065940" y="19134"/>
            <a:ext cx="16193360" cy="11917603"/>
          </a:xfrm>
          <a:prstGeom prst="rect">
            <a:avLst/>
          </a:prstGeom>
        </p:spPr>
        <p:txBody>
          <a:bodyPr anchor="t" rtlCol="false" tIns="0" lIns="0" bIns="0" rIns="0">
            <a:spAutoFit/>
          </a:bodyPr>
          <a:lstStyle/>
          <a:p>
            <a:pPr algn="ctr">
              <a:lnSpc>
                <a:spcPts val="6655"/>
              </a:lnSpc>
            </a:pPr>
            <a:r>
              <a:rPr lang="en-US" sz="4753" u="sng">
                <a:solidFill>
                  <a:srgbClr val="000000"/>
                </a:solidFill>
                <a:latin typeface="Linux Biolinum Bold"/>
              </a:rPr>
              <a:t>Cost Containment in Health care</a:t>
            </a:r>
          </a:p>
          <a:p>
            <a:pPr>
              <a:lnSpc>
                <a:spcPts val="1876"/>
              </a:lnSpc>
            </a:pPr>
          </a:p>
          <a:p>
            <a:pPr>
              <a:lnSpc>
                <a:spcPts val="4970"/>
              </a:lnSpc>
            </a:pPr>
            <a:r>
              <a:rPr lang="en-US" sz="3753">
                <a:solidFill>
                  <a:srgbClr val="000000"/>
                </a:solidFill>
                <a:latin typeface="Open Sans"/>
              </a:rPr>
              <a:t>IN THE HEALTHCARE SECTOR, </a:t>
            </a:r>
            <a:r>
              <a:rPr lang="en-US" sz="3753" u="sng">
                <a:solidFill>
                  <a:srgbClr val="000000"/>
                </a:solidFill>
                <a:latin typeface="Open Sans"/>
              </a:rPr>
              <a:t>COST CONTAINMENT HEALTH CARE</a:t>
            </a:r>
            <a:r>
              <a:rPr lang="en-US" sz="3753">
                <a:solidFill>
                  <a:srgbClr val="000000"/>
                </a:solidFill>
                <a:latin typeface="Open Sans"/>
              </a:rPr>
              <a:t> SOFTWARE CAN BE TERMED AS A STATE THAT INCLUDES SOME BUSINESS PRACTICE METHOD THAT HELPS MAINTAIN OR REDUCE EXPENSES OF PRODUCT OR SERVICES TO AVOID UNNECESSARY SPENDING, RESULTING IN A MAXIMUM FEASIBLE OUTCOME.</a:t>
            </a:r>
          </a:p>
          <a:p>
            <a:pPr>
              <a:lnSpc>
                <a:spcPts val="4970"/>
              </a:lnSpc>
            </a:pPr>
            <a:r>
              <a:rPr lang="en-US" sz="101">
                <a:solidFill>
                  <a:srgbClr val="000000"/>
                </a:solidFill>
                <a:latin typeface="Arimo"/>
              </a:rPr>
              <a:t>Cost containment is one of the ways in which healthcare organizations will attempt to control costs within their organizations. </a:t>
            </a:r>
            <a:r>
              <a:rPr lang="en-US" sz="3246">
                <a:solidFill>
                  <a:srgbClr val="000000"/>
                </a:solidFill>
                <a:latin typeface="Open Sans"/>
              </a:rPr>
              <a:t>Although cost containment can be applied across an organization as a whole, it is most often applied to individual processes in order to reduce costs and increase efficiency.</a:t>
            </a:r>
          </a:p>
          <a:p>
            <a:pPr>
              <a:lnSpc>
                <a:spcPts val="4970"/>
              </a:lnSpc>
            </a:pPr>
            <a:r>
              <a:rPr lang="en-US" sz="3246" u="sng">
                <a:solidFill>
                  <a:srgbClr val="000000"/>
                </a:solidFill>
                <a:latin typeface="Open Sans"/>
              </a:rPr>
              <a:t>Cost containment</a:t>
            </a:r>
            <a:r>
              <a:rPr lang="en-US" sz="3246">
                <a:solidFill>
                  <a:srgbClr val="000000"/>
                </a:solidFill>
                <a:latin typeface="Open Sans"/>
              </a:rPr>
              <a:t> health care</a:t>
            </a:r>
            <a:r>
              <a:rPr lang="en-US" sz="3246">
                <a:solidFill>
                  <a:srgbClr val="000000"/>
                </a:solidFill>
                <a:latin typeface="Open Sans"/>
              </a:rPr>
              <a:t> identifies areas where costs might arise and mitigates that risk by ensuring the process, department, or individual does not exceed established limits. Organizations must be able to identify where the cost is likely to occur and take the necessary steps to ensure the process is as efficient as possible.</a:t>
            </a:r>
          </a:p>
          <a:p>
            <a:pPr algn="ctr">
              <a:lnSpc>
                <a:spcPts val="5255"/>
              </a:lnSpc>
            </a:pPr>
          </a:p>
          <a:p>
            <a:pPr algn="ctr">
              <a:lnSpc>
                <a:spcPts val="5255"/>
              </a:lnSpc>
            </a:pPr>
          </a:p>
          <a:p>
            <a:pPr algn="ctr">
              <a:lnSpc>
                <a:spcPts val="5255"/>
              </a:lnSpc>
            </a:pPr>
          </a:p>
        </p:txBody>
      </p:sp>
      <p:pic>
        <p:nvPicPr>
          <p:cNvPr name="Picture 3" id="3"/>
          <p:cNvPicPr>
            <a:picLocks noChangeAspect="true"/>
          </p:cNvPicPr>
          <p:nvPr/>
        </p:nvPicPr>
        <p:blipFill>
          <a:blip r:embed="rId2"/>
          <a:srcRect l="0" t="0" r="0" b="0"/>
          <a:stretch>
            <a:fillRect/>
          </a:stretch>
        </p:blipFill>
        <p:spPr>
          <a:xfrm flipH="false" flipV="false" rot="0">
            <a:off x="16581620" y="351020"/>
            <a:ext cx="1355359" cy="1355359"/>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7B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95" t="1985" r="195" b="947"/>
          <a:stretch>
            <a:fillRect/>
          </a:stretch>
        </p:blipFill>
        <p:spPr>
          <a:xfrm flipH="false" flipV="false" rot="0">
            <a:off x="3301718" y="1458016"/>
            <a:ext cx="11248364" cy="8229600"/>
          </a:xfrm>
          <a:prstGeom prst="rect">
            <a:avLst/>
          </a:prstGeom>
        </p:spPr>
      </p:pic>
      <p:sp>
        <p:nvSpPr>
          <p:cNvPr name="TextBox 3" id="3"/>
          <p:cNvSpPr txBox="true"/>
          <p:nvPr/>
        </p:nvSpPr>
        <p:spPr>
          <a:xfrm rot="0">
            <a:off x="2892850" y="342900"/>
            <a:ext cx="12082612" cy="685800"/>
          </a:xfrm>
          <a:prstGeom prst="rect">
            <a:avLst/>
          </a:prstGeom>
        </p:spPr>
        <p:txBody>
          <a:bodyPr anchor="t" rtlCol="false" tIns="0" lIns="0" bIns="0" rIns="0">
            <a:spAutoFit/>
          </a:bodyPr>
          <a:lstStyle/>
          <a:p>
            <a:pPr algn="ctr">
              <a:lnSpc>
                <a:spcPts val="5100"/>
              </a:lnSpc>
            </a:pPr>
            <a:r>
              <a:rPr lang="en-US" sz="5000" spc="225" u="sng">
                <a:solidFill>
                  <a:srgbClr val="000000"/>
                </a:solidFill>
                <a:latin typeface="Linux Biolinum Bold"/>
              </a:rPr>
              <a:t>This is How Cost Containment Works</a:t>
            </a:r>
          </a:p>
        </p:txBody>
      </p:sp>
      <p:pic>
        <p:nvPicPr>
          <p:cNvPr name="Picture 4" id="4"/>
          <p:cNvPicPr>
            <a:picLocks noChangeAspect="true"/>
          </p:cNvPicPr>
          <p:nvPr/>
        </p:nvPicPr>
        <p:blipFill>
          <a:blip r:embed="rId3"/>
          <a:srcRect l="0" t="0" r="0" b="0"/>
          <a:stretch>
            <a:fillRect/>
          </a:stretch>
        </p:blipFill>
        <p:spPr>
          <a:xfrm flipH="false" flipV="false" rot="0">
            <a:off x="16581620" y="351020"/>
            <a:ext cx="1355359" cy="1355359"/>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B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60382" y="1995676"/>
            <a:ext cx="2427097" cy="8291324"/>
          </a:xfrm>
          <a:prstGeom prst="rect">
            <a:avLst/>
          </a:prstGeom>
        </p:spPr>
      </p:pic>
      <p:sp>
        <p:nvSpPr>
          <p:cNvPr name="TextBox 3" id="3"/>
          <p:cNvSpPr txBox="true"/>
          <p:nvPr/>
        </p:nvSpPr>
        <p:spPr>
          <a:xfrm rot="0">
            <a:off x="4141900" y="544513"/>
            <a:ext cx="9277201" cy="863600"/>
          </a:xfrm>
          <a:prstGeom prst="rect">
            <a:avLst/>
          </a:prstGeom>
        </p:spPr>
        <p:txBody>
          <a:bodyPr anchor="t" rtlCol="false" tIns="0" lIns="0" bIns="0" rIns="0">
            <a:spAutoFit/>
          </a:bodyPr>
          <a:lstStyle/>
          <a:p>
            <a:pPr algn="ctr">
              <a:lnSpc>
                <a:spcPts val="7000"/>
              </a:lnSpc>
            </a:pPr>
            <a:r>
              <a:rPr lang="en-US" sz="5000" u="sng">
                <a:solidFill>
                  <a:srgbClr val="000000"/>
                </a:solidFill>
                <a:latin typeface="Linux Biolinum Bold"/>
              </a:rPr>
              <a:t>Solution </a:t>
            </a:r>
            <a:r>
              <a:rPr lang="en-US" sz="5000" u="sng">
                <a:solidFill>
                  <a:srgbClr val="000000"/>
                </a:solidFill>
                <a:latin typeface="Linux Biolinum Bold"/>
              </a:rPr>
              <a:t>Design &amp; Development</a:t>
            </a:r>
          </a:p>
        </p:txBody>
      </p:sp>
      <p:sp>
        <p:nvSpPr>
          <p:cNvPr name="TextBox 4" id="4"/>
          <p:cNvSpPr txBox="true"/>
          <p:nvPr/>
        </p:nvSpPr>
        <p:spPr>
          <a:xfrm rot="0">
            <a:off x="2559035" y="1680821"/>
            <a:ext cx="13169931" cy="8019112"/>
          </a:xfrm>
          <a:prstGeom prst="rect">
            <a:avLst/>
          </a:prstGeom>
        </p:spPr>
        <p:txBody>
          <a:bodyPr anchor="t" rtlCol="false" tIns="0" lIns="0" bIns="0" rIns="0">
            <a:spAutoFit/>
          </a:bodyPr>
          <a:lstStyle/>
          <a:p>
            <a:pPr marL="894668" indent="-447334" lvl="1">
              <a:lnSpc>
                <a:spcPts val="5801"/>
              </a:lnSpc>
              <a:buFont typeface="Arial"/>
              <a:buChar char="•"/>
            </a:pPr>
            <a:r>
              <a:rPr lang="en-US" sz="4143">
                <a:solidFill>
                  <a:srgbClr val="000000"/>
                </a:solidFill>
                <a:latin typeface="Open Sans"/>
              </a:rPr>
              <a:t>Cost-containment services efficiently review current contracts an</a:t>
            </a:r>
            <a:r>
              <a:rPr lang="en-US" sz="4143">
                <a:solidFill>
                  <a:srgbClr val="000000"/>
                </a:solidFill>
                <a:latin typeface="Open Sans"/>
              </a:rPr>
              <a:t>d historical invoices to identify billing errors and ensure accurate repricing.</a:t>
            </a:r>
          </a:p>
          <a:p>
            <a:pPr marL="894668" indent="-447334" lvl="1">
              <a:lnSpc>
                <a:spcPts val="5801"/>
              </a:lnSpc>
              <a:buFont typeface="Arial"/>
              <a:buChar char="•"/>
            </a:pPr>
            <a:r>
              <a:rPr lang="en-US" sz="4143">
                <a:solidFill>
                  <a:srgbClr val="000000"/>
                </a:solidFill>
                <a:latin typeface="Open Sans"/>
              </a:rPr>
              <a:t>Healthcare cost management solutions utilize proprietary telecom insights to render benchmark metrics, implement market-leading payment agreements or review alternative solutions. </a:t>
            </a:r>
          </a:p>
          <a:p>
            <a:pPr marL="894669" indent="-447334" lvl="1">
              <a:lnSpc>
                <a:spcPts val="5801"/>
              </a:lnSpc>
              <a:buFont typeface="Arial"/>
              <a:buChar char="•"/>
            </a:pPr>
            <a:r>
              <a:rPr lang="en-US" sz="4143">
                <a:solidFill>
                  <a:srgbClr val="000000"/>
                </a:solidFill>
                <a:latin typeface="Open Sans"/>
              </a:rPr>
              <a:t>Cost containment software solutions facilitate integrated payment solutions to streamline provider fulfillment.</a:t>
            </a:r>
          </a:p>
        </p:txBody>
      </p:sp>
      <p:pic>
        <p:nvPicPr>
          <p:cNvPr name="Picture 5" id="5"/>
          <p:cNvPicPr>
            <a:picLocks noChangeAspect="true"/>
          </p:cNvPicPr>
          <p:nvPr/>
        </p:nvPicPr>
        <p:blipFill>
          <a:blip r:embed="rId4"/>
          <a:srcRect l="0" t="0" r="0" b="0"/>
          <a:stretch>
            <a:fillRect/>
          </a:stretch>
        </p:blipFill>
        <p:spPr>
          <a:xfrm flipH="false" flipV="false" rot="0">
            <a:off x="16581620" y="351020"/>
            <a:ext cx="1355359" cy="1355359"/>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7BF"/>
        </a:solidFill>
      </p:bgPr>
    </p:bg>
    <p:spTree>
      <p:nvGrpSpPr>
        <p:cNvPr id="1" name=""/>
        <p:cNvGrpSpPr/>
        <p:nvPr/>
      </p:nvGrpSpPr>
      <p:grpSpPr>
        <a:xfrm>
          <a:off x="0" y="0"/>
          <a:ext cx="0" cy="0"/>
          <a:chOff x="0" y="0"/>
          <a:chExt cx="0" cy="0"/>
        </a:xfrm>
      </p:grpSpPr>
      <p:sp>
        <p:nvSpPr>
          <p:cNvPr name="TextBox 2" id="2"/>
          <p:cNvSpPr txBox="true"/>
          <p:nvPr/>
        </p:nvSpPr>
        <p:spPr>
          <a:xfrm rot="0">
            <a:off x="3206128" y="1427421"/>
            <a:ext cx="11005295" cy="8716554"/>
          </a:xfrm>
          <a:prstGeom prst="rect">
            <a:avLst/>
          </a:prstGeom>
        </p:spPr>
        <p:txBody>
          <a:bodyPr anchor="t" rtlCol="false" tIns="0" lIns="0" bIns="0" rIns="0">
            <a:spAutoFit/>
          </a:bodyPr>
          <a:lstStyle/>
          <a:p>
            <a:pPr algn="just" marL="664558" indent="-332279" lvl="1">
              <a:lnSpc>
                <a:spcPts val="4309"/>
              </a:lnSpc>
              <a:buFont typeface="Arial"/>
              <a:buChar char="•"/>
            </a:pPr>
            <a:r>
              <a:rPr lang="en-US" sz="3078">
                <a:solidFill>
                  <a:srgbClr val="000000"/>
                </a:solidFill>
                <a:latin typeface="Open Sans"/>
              </a:rPr>
              <a:t>The traditional reimbursement models in healthcare are facing paramount transformation to mutually beneficial healthcare cost management solutions. </a:t>
            </a:r>
          </a:p>
          <a:p>
            <a:pPr algn="just" marL="664558" indent="-332279" lvl="1">
              <a:lnSpc>
                <a:spcPts val="4309"/>
              </a:lnSpc>
              <a:buFont typeface="Arial"/>
              <a:buChar char="•"/>
            </a:pPr>
            <a:r>
              <a:rPr lang="en-US" sz="3078">
                <a:solidFill>
                  <a:srgbClr val="000000"/>
                </a:solidFill>
                <a:latin typeface="Open Sans"/>
              </a:rPr>
              <a:t>Software solutions providers forefront of providing cost containment solutions to the healthcare payers that play a vital role in reducing overutilization, identifying the areas to minimize healthcare spending, and enhancing transparency. </a:t>
            </a:r>
          </a:p>
          <a:p>
            <a:pPr algn="just" marL="664558" indent="-332279" lvl="1">
              <a:lnSpc>
                <a:spcPts val="4309"/>
              </a:lnSpc>
              <a:buFont typeface="Arial"/>
              <a:buChar char="•"/>
            </a:pPr>
            <a:r>
              <a:rPr lang="en-US" sz="3078">
                <a:solidFill>
                  <a:srgbClr val="000000"/>
                </a:solidFill>
                <a:latin typeface="Open Sans"/>
              </a:rPr>
              <a:t>The cost containment software solutions empower the payer organizations with robust knowledge management and utilization of leading medicare benchmarking tools. By auditing medical accounts, PPO network administration, and PPO repricing, our healthcare cost management solutions automate and improve the claim cycle and transparency.</a:t>
            </a:r>
          </a:p>
          <a:p>
            <a:pPr algn="ctr">
              <a:lnSpc>
                <a:spcPts val="4831"/>
              </a:lnSpc>
            </a:pPr>
          </a:p>
        </p:txBody>
      </p:sp>
      <p:sp>
        <p:nvSpPr>
          <p:cNvPr name="TextBox 3" id="3"/>
          <p:cNvSpPr txBox="true"/>
          <p:nvPr/>
        </p:nvSpPr>
        <p:spPr>
          <a:xfrm rot="0">
            <a:off x="1776444" y="92075"/>
            <a:ext cx="13864664" cy="936625"/>
          </a:xfrm>
          <a:prstGeom prst="rect">
            <a:avLst/>
          </a:prstGeom>
        </p:spPr>
        <p:txBody>
          <a:bodyPr anchor="t" rtlCol="false" tIns="0" lIns="0" bIns="0" rIns="0">
            <a:spAutoFit/>
          </a:bodyPr>
          <a:lstStyle/>
          <a:p>
            <a:pPr algn="ctr">
              <a:lnSpc>
                <a:spcPts val="7699"/>
              </a:lnSpc>
            </a:pPr>
            <a:r>
              <a:rPr lang="en-US" sz="5499" u="sng">
                <a:solidFill>
                  <a:srgbClr val="000000"/>
                </a:solidFill>
                <a:latin typeface="Linux Biolinum"/>
              </a:rPr>
              <a:t>Challenges in Cost Containment</a:t>
            </a:r>
          </a:p>
        </p:txBody>
      </p:sp>
      <p:pic>
        <p:nvPicPr>
          <p:cNvPr name="Picture 4" id="4"/>
          <p:cNvPicPr>
            <a:picLocks noChangeAspect="true"/>
          </p:cNvPicPr>
          <p:nvPr/>
        </p:nvPicPr>
        <p:blipFill>
          <a:blip r:embed="rId2"/>
          <a:srcRect l="0" t="0" r="0" b="0"/>
          <a:stretch>
            <a:fillRect/>
          </a:stretch>
        </p:blipFill>
        <p:spPr>
          <a:xfrm flipH="false" flipV="false" rot="0">
            <a:off x="16581620" y="351020"/>
            <a:ext cx="1355359" cy="135535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DAEk7p1e6tM</dc:identifier>
  <dcterms:modified xsi:type="dcterms:W3CDTF">2011-08-01T06:04:30Z</dcterms:modified>
  <cp:revision>1</cp:revision>
  <dc:title>Working of Cost Containment</dc:title>
</cp:coreProperties>
</file>