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4" r:id="rId19"/>
    <p:sldId id="298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embeddedFontLst>
    <p:embeddedFont>
      <p:font typeface="Merriweather Black" panose="020B0604020202020204" charset="0"/>
      <p:bold r:id="rId26"/>
      <p:boldItalic r:id="rId27"/>
    </p:embeddedFont>
    <p:embeddedFont>
      <p:font typeface="Average" panose="020B0604020202020204" charset="0"/>
      <p:regular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Oswald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2002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eb29892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eb29892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9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eb9f1b8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eb9f1b8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84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eb9f1b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eb9f1b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76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eb9f1b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eb9f1b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1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eb9f1b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eb9f1b8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89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eb9f1b8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eb9f1b8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55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eb9f1b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eb9f1b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3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eb9f1b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eb9f1b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1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eb9f1b8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7eb9f1b8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75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eb9f1b8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7eb9f1b8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98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eb9f1b8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eb9f1b8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1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eb29892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eb29892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86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7eb9f1b8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7eb9f1b8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192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eb9f1b8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eb9f1b8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36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eb9f1b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eb9f1b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5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eb9f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eb9f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eb29892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eb29892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12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eb2989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eb2989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73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eb29892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eb29892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8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eb9f1b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eb9f1b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4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eb29892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eb29892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97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b29892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b29892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5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eb29892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eb29892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8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0541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reilly.com/library/view/feature-engineering-for/9781491953235/ch04.html" TargetMode="External"/><Relationship Id="rId5" Type="http://schemas.openxmlformats.org/officeDocument/2006/relationships/hyperlink" Target="https://www.geeksforgeeks.org/introduction-machine-learning-using-python/" TargetMode="External"/><Relationship Id="rId4" Type="http://schemas.openxmlformats.org/officeDocument/2006/relationships/hyperlink" Target="https://scikit-learn.org/stable/modules/feature_extraction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6076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FAKE NEWS ARTICLE DETECTION </a:t>
            </a:r>
            <a:endParaRPr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2CC"/>
                </a:solidFill>
              </a:rPr>
              <a:t>USING MACHINE LEARNING</a:t>
            </a:r>
            <a:endParaRPr sz="3600">
              <a:solidFill>
                <a:srgbClr val="FFF2C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571750"/>
            <a:ext cx="78015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</a:rPr>
              <a:t>						PRESENTED BY</a:t>
            </a:r>
            <a:endParaRPr sz="18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</a:rPr>
              <a:t>                                                          </a:t>
            </a:r>
            <a:r>
              <a:rPr lang="en" sz="2400" smtClean="0">
                <a:solidFill>
                  <a:srgbClr val="F3F3F3"/>
                </a:solidFill>
              </a:rPr>
              <a:t>	</a:t>
            </a:r>
            <a:r>
              <a:rPr lang="en" sz="2400">
                <a:solidFill>
                  <a:srgbClr val="F3F3F3"/>
                </a:solidFill>
              </a:rPr>
              <a:t> </a:t>
            </a:r>
            <a:r>
              <a:rPr lang="en" sz="2400" smtClean="0">
                <a:solidFill>
                  <a:srgbClr val="F3F3F3"/>
                </a:solidFill>
              </a:rPr>
              <a:t>       </a:t>
            </a:r>
            <a:r>
              <a:rPr lang="en" sz="1800" smtClean="0">
                <a:solidFill>
                  <a:srgbClr val="F3F3F3"/>
                </a:solidFill>
              </a:rPr>
              <a:t>P.AISHWARYA</a:t>
            </a:r>
            <a:endParaRPr sz="18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</a:rPr>
              <a:t>                                                                                            </a:t>
            </a:r>
            <a:endParaRPr sz="18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Naive- bayes classifier: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It is a probabilistic classifier and is very efficient in supervised learning setting.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Logistic regression classifier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:It is a statistical model.It is a go to model for binary classification problems.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Then confusion matrix and f1 score for each model is computed. 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 txBox="1"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Confusion Matrix </a:t>
            </a: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:It summarizes the performance of a classifier for binary classification tasks.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Precision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 It is the fraction of relevant instances among the retrieved instances.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Precision = TP/(TP+FP)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675" y="978425"/>
            <a:ext cx="3857625" cy="23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Recall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 It is the fraction of relevant instances that have been retrieved over the total amount of relevant  instances 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Recall = TP/(TP+FN)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F1 score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 It considers both precision and recall to compute the final score.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F1 score is considered perfect when it is near to 1 ,while the model is a total failure when it is 0.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(precision * recall)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F1 score =      2 *  -------------------------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(Precision +recall)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Based on the F1 score nearest to 1 , a classifier model is chosen among the two model as the final model.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 fold  cross validation method (in this case 5 folds ) is used for partitioning the data set into complementary subsets for training and testing.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Prediction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 It takes a news article as input from user ,the selected model is used for final classification output (true/ false).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also gives the probability of truth.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/>
        </p:nvSpPr>
        <p:spPr>
          <a:xfrm>
            <a:off x="232275" y="132725"/>
            <a:ext cx="26547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51"/>
          <p:cNvSpPr txBox="1"/>
          <p:nvPr/>
        </p:nvSpPr>
        <p:spPr>
          <a:xfrm>
            <a:off x="165925" y="232275"/>
            <a:ext cx="254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erriweather"/>
                <a:ea typeface="Merriweather"/>
                <a:cs typeface="Merriweather"/>
                <a:sym typeface="Merriweather"/>
              </a:rPr>
              <a:t>TESTING</a:t>
            </a:r>
            <a:endParaRPr sz="24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3" name="Google Shape;2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675"/>
            <a:ext cx="8839200" cy="400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25" y="0"/>
            <a:ext cx="56910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 txBox="1"/>
          <p:nvPr/>
        </p:nvSpPr>
        <p:spPr>
          <a:xfrm>
            <a:off x="143800" y="77425"/>
            <a:ext cx="2455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24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4" name="Google Shape;2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00" y="163450"/>
            <a:ext cx="6239900" cy="445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68506" y="116508"/>
            <a:ext cx="9032587" cy="861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Logistic Regression                     Naïve Bayes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35" y="1884784"/>
            <a:ext cx="3354057" cy="2129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4" y="1724951"/>
            <a:ext cx="3400900" cy="2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5" y="326572"/>
            <a:ext cx="3439078" cy="457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0" y="1767057"/>
            <a:ext cx="3088433" cy="2935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930" y="392873"/>
            <a:ext cx="5770920" cy="8610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Naïve Bayes Classifier result</a:t>
            </a:r>
            <a:br>
              <a:rPr lang="en-I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on sample data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8" y="0"/>
            <a:ext cx="4507378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2081341"/>
            <a:ext cx="3738177" cy="259329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94514" y="230421"/>
            <a:ext cx="3737786" cy="1458420"/>
          </a:xfrm>
        </p:spPr>
        <p:txBody>
          <a:bodyPr/>
          <a:lstStyle/>
          <a:p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Logistic Regression Classifier Result on sample data</a:t>
            </a:r>
            <a:endParaRPr lang="en-IN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61600" y="77000"/>
            <a:ext cx="8747100" cy="48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329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APPROACH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TESTING AND RESULTS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REFERENCES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CONCLUSION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60" name="Google Shape;260;p56"/>
          <p:cNvSpPr txBox="1">
            <a:spLocks noGrp="1"/>
          </p:cNvSpPr>
          <p:nvPr>
            <p:ph type="body" idx="1"/>
          </p:nvPr>
        </p:nvSpPr>
        <p:spPr>
          <a:xfrm>
            <a:off x="367025" y="1362600"/>
            <a:ext cx="85206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Automatic fake news detection is a challenging problem in deception detection.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 has tremendous real world political and social impacts.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However, statistical approaches to combating fake news has been dramatically limited by </a:t>
            </a:r>
            <a:r>
              <a:rPr lang="en" sz="2400" dirty="0" smtClean="0">
                <a:solidFill>
                  <a:srgbClr val="FFFFFF"/>
                </a:solidFill>
              </a:rPr>
              <a:t>the </a:t>
            </a:r>
            <a:r>
              <a:rPr lang="en" sz="2400" dirty="0">
                <a:solidFill>
                  <a:srgbClr val="FFFFFF"/>
                </a:solidFill>
              </a:rPr>
              <a:t>lack of labeled benchmark datasets.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7"/>
          <p:cNvSpPr txBox="1">
            <a:spLocks noGrp="1"/>
          </p:cNvSpPr>
          <p:nvPr>
            <p:ph type="body" idx="1"/>
          </p:nvPr>
        </p:nvSpPr>
        <p:spPr>
          <a:xfrm>
            <a:off x="311700" y="370500"/>
            <a:ext cx="8520600" cy="4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Also many leading organisations like Google and facebook are taking  steps towards preventing the spread of fake news.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Our project takes input from a LIAR dataset and classifies it to be true or false.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also gives the truth probability.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To implement this, various NLP and ML techniques have been used.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REFERENCES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71" name="Google Shape;27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600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</a:t>
            </a:r>
            <a:r>
              <a:rPr lang="en" sz="16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://ieeexplore.ieee.org/document/8305411</a:t>
            </a:r>
            <a:endParaRPr sz="16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6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https://scikit-learn.org/stable/modules/feature_extraction.html</a:t>
            </a:r>
            <a:endParaRPr sz="16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6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https://www.geeksforgeeks.org/introduction-machine-learning-using-python/</a:t>
            </a:r>
            <a:endParaRPr sz="16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6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https://www.oreilly.com/library/view/feature-engineering-for/9781491953235/ch04.html</a:t>
            </a:r>
            <a:endParaRPr sz="16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9"/>
          <p:cNvSpPr txBox="1">
            <a:spLocks noGrp="1"/>
          </p:cNvSpPr>
          <p:nvPr>
            <p:ph type="body" idx="1"/>
          </p:nvPr>
        </p:nvSpPr>
        <p:spPr>
          <a:xfrm>
            <a:off x="355950" y="681300"/>
            <a:ext cx="85206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     </a:t>
            </a:r>
            <a:endParaRPr sz="6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       THANK YOU !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50100" y="12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INTRODUCTION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50100" y="380775"/>
            <a:ext cx="85206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 project uses NLP techniques and machine learning algorithms to classify fake news articles using Scikit libraries from Python 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63500" lvl="0" indent="-381000" algn="just" rtl="0">
              <a:lnSpc>
                <a:spcPct val="12708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LIAR dataset which is the benchmark dataset, is used in detecting fake news.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63500" lvl="0" indent="-381000" algn="just" rtl="0">
              <a:lnSpc>
                <a:spcPct val="12708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project focuses on automatic identification of fake news and also gives its probability of truth.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-100" y="358650"/>
            <a:ext cx="9144000" cy="4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contribution is twofold :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First, the model is trained using LIAR dataset.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Then followed by  testing the model using Testing dataset.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process starts with Data Preprocessing and then followed by Feature Selection.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These extracted features are fed into two classifiers : Naive-Bayes and  Logistic Regression.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508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fitting the model as per the trained data is done, Confusion Matrix and F1 score for both models are computed.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Based on the results , best model is selected.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class of the given article(true/false) and also the probability of truth is determined as the outcome.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t="8538" b="8720"/>
          <a:stretch/>
        </p:blipFill>
        <p:spPr>
          <a:xfrm>
            <a:off x="2231925" y="0"/>
            <a:ext cx="55958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76500" y="152400"/>
            <a:ext cx="2013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erriweather"/>
                <a:ea typeface="Merriweather"/>
                <a:cs typeface="Merriweather"/>
                <a:sym typeface="Merriweather"/>
              </a:rPr>
              <a:t>FLOW CHART</a:t>
            </a:r>
            <a:endParaRPr sz="18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87975" y="14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METHODOLOGY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246386" y="770896"/>
            <a:ext cx="8520600" cy="4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FFFFFF"/>
              </a:buClr>
              <a:buSzPts val="2400"/>
            </a:pPr>
            <a:r>
              <a:rPr lang="en-IN" sz="2400" dirty="0">
                <a:solidFill>
                  <a:srgbClr val="FFFFFF"/>
                </a:solidFill>
              </a:rPr>
              <a:t>The project is  implemented in python 3.7</a:t>
            </a:r>
            <a:r>
              <a:rPr lang="en-IN" sz="2400" dirty="0" smtClean="0">
                <a:solidFill>
                  <a:srgbClr val="FFFFFF"/>
                </a:solidFill>
              </a:rPr>
              <a:t>.</a:t>
            </a:r>
          </a:p>
          <a:p>
            <a:pPr lvl="0" indent="-381000">
              <a:buClr>
                <a:srgbClr val="FFFFFF"/>
              </a:buClr>
              <a:buSzPts val="2400"/>
            </a:pPr>
            <a:endParaRPr lang="en-IN" sz="2400" dirty="0">
              <a:solidFill>
                <a:srgbClr val="FFFFFF"/>
              </a:solidFill>
            </a:endParaRPr>
          </a:p>
          <a:p>
            <a:pPr lvl="0" indent="-381000">
              <a:buClr>
                <a:srgbClr val="FFFFFF"/>
              </a:buClr>
              <a:buSzPts val="2400"/>
            </a:pPr>
            <a:r>
              <a:rPr lang="en-IN" sz="2400" dirty="0">
                <a:solidFill>
                  <a:srgbClr val="FFFFFF"/>
                </a:solidFill>
              </a:rPr>
              <a:t>The major packages used are </a:t>
            </a:r>
            <a:r>
              <a:rPr lang="en-IN" sz="2400" dirty="0" err="1">
                <a:solidFill>
                  <a:srgbClr val="FFFFFF"/>
                </a:solidFill>
              </a:rPr>
              <a:t>Sklearn</a:t>
            </a:r>
            <a:r>
              <a:rPr lang="en-IN" sz="2400" dirty="0">
                <a:solidFill>
                  <a:srgbClr val="FFFFFF"/>
                </a:solidFill>
              </a:rPr>
              <a:t> (</a:t>
            </a:r>
            <a:r>
              <a:rPr lang="en-IN" sz="2400" dirty="0" err="1">
                <a:solidFill>
                  <a:srgbClr val="FFFFFF"/>
                </a:solidFill>
              </a:rPr>
              <a:t>scikit</a:t>
            </a:r>
            <a:r>
              <a:rPr lang="en-IN" sz="2400" dirty="0">
                <a:solidFill>
                  <a:srgbClr val="FFFFFF"/>
                </a:solidFill>
              </a:rPr>
              <a:t>-learn) , </a:t>
            </a:r>
            <a:r>
              <a:rPr lang="en-IN" sz="2400" dirty="0" err="1">
                <a:solidFill>
                  <a:srgbClr val="FFFFFF"/>
                </a:solidFill>
              </a:rPr>
              <a:t>Numpy</a:t>
            </a:r>
            <a:r>
              <a:rPr lang="en-IN" sz="2400" dirty="0">
                <a:solidFill>
                  <a:srgbClr val="FFFFFF"/>
                </a:solidFill>
              </a:rPr>
              <a:t> and </a:t>
            </a:r>
            <a:r>
              <a:rPr lang="en-IN" sz="2400" dirty="0" err="1">
                <a:solidFill>
                  <a:srgbClr val="FFFFFF"/>
                </a:solidFill>
              </a:rPr>
              <a:t>Scipy</a:t>
            </a:r>
            <a:r>
              <a:rPr lang="en-IN" sz="2400" dirty="0" smtClean="0">
                <a:solidFill>
                  <a:srgbClr val="FFFFFF"/>
                </a:solidFill>
              </a:rPr>
              <a:t>.</a:t>
            </a:r>
          </a:p>
          <a:p>
            <a:pPr lvl="0" indent="-381000">
              <a:buClr>
                <a:srgbClr val="FFFFFF"/>
              </a:buClr>
              <a:buSzPts val="2400"/>
            </a:pPr>
            <a:endParaRPr lang="en-IN" sz="2400" dirty="0">
              <a:solidFill>
                <a:srgbClr val="FFFFFF"/>
              </a:solidFill>
            </a:endParaRPr>
          </a:p>
          <a:p>
            <a:pPr lvl="0" indent="-381000">
              <a:buClr>
                <a:srgbClr val="FFFFFF"/>
              </a:buClr>
              <a:buSzPts val="2400"/>
            </a:pPr>
            <a:r>
              <a:rPr lang="en-IN" sz="2400" dirty="0">
                <a:solidFill>
                  <a:srgbClr val="FFFFFF"/>
                </a:solidFill>
              </a:rPr>
              <a:t>The dataset used is the LIAR dataset which contains 3 files for testing ,training and validation</a:t>
            </a:r>
            <a:r>
              <a:rPr lang="en-IN" sz="2400" dirty="0" smtClean="0">
                <a:solidFill>
                  <a:srgbClr val="FFFFFF"/>
                </a:solidFill>
              </a:rPr>
              <a:t>.</a:t>
            </a:r>
          </a:p>
          <a:p>
            <a:pPr lvl="0" indent="-381000">
              <a:buClr>
                <a:srgbClr val="FFFFFF"/>
              </a:buClr>
              <a:buSzPts val="2400"/>
            </a:pPr>
            <a:endParaRPr lang="en-IN" sz="2400" dirty="0">
              <a:solidFill>
                <a:srgbClr val="FFFFFF"/>
              </a:solidFill>
            </a:endParaRPr>
          </a:p>
          <a:p>
            <a:pPr lvl="0" indent="-381000">
              <a:buClr>
                <a:srgbClr val="FFFFFF"/>
              </a:buClr>
              <a:buSzPts val="2400"/>
            </a:pPr>
            <a:r>
              <a:rPr lang="en-IN" sz="2400" dirty="0">
                <a:solidFill>
                  <a:srgbClr val="FFFFFF"/>
                </a:solidFill>
              </a:rPr>
              <a:t>This contains 13 columns like the </a:t>
            </a:r>
            <a:r>
              <a:rPr lang="en-IN" sz="2400" dirty="0" err="1">
                <a:solidFill>
                  <a:srgbClr val="FFFFFF"/>
                </a:solidFill>
              </a:rPr>
              <a:t>label,the</a:t>
            </a:r>
            <a:r>
              <a:rPr lang="en-IN" sz="2400" dirty="0">
                <a:solidFill>
                  <a:srgbClr val="FFFFFF"/>
                </a:solidFill>
              </a:rPr>
              <a:t> statement, ID , the subject, the speaker etc</a:t>
            </a:r>
            <a:r>
              <a:rPr lang="en-IN" sz="2400" dirty="0" smtClean="0">
                <a:solidFill>
                  <a:srgbClr val="FFFFFF"/>
                </a:solidFill>
              </a:rPr>
              <a:t>.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project we use only 2 variables from the original data set ,the statement (news headline or text) and the  label(class : true/false).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 entire process includes preprocessing , feature selection , classifiers and prediction.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Preprocessing</a:t>
            </a:r>
            <a:r>
              <a:rPr lang="en" sz="2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The data files are read and the preprocessing methods are applied.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These methods include tokenizing and stemming.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analysis is performed like response variable distribution and data quality checks (null or missing values).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2CC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Feature Selection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: feature extraction and selection methods are performed with the help of scikit learn python libraries.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These methods include : bag of words, n-grams  and term frequency weighting.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Word2vec and POS tagging are also used to extract features.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2C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Classifier Selection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The extracted features are fed into 2 different classifiers, Naive-bayes and logistic regression.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757</Words>
  <Application>Microsoft Office PowerPoint</Application>
  <PresentationFormat>On-screen Show (16:9)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Merriweather Black</vt:lpstr>
      <vt:lpstr>Average</vt:lpstr>
      <vt:lpstr>Times New Roman</vt:lpstr>
      <vt:lpstr>Merriweather</vt:lpstr>
      <vt:lpstr>Georgia</vt:lpstr>
      <vt:lpstr>Arial</vt:lpstr>
      <vt:lpstr>Oswald</vt:lpstr>
      <vt:lpstr>Slate</vt:lpstr>
      <vt:lpstr>FAKE NEWS ARTICLE DETECTION  USING MACHINE LEARNING</vt:lpstr>
      <vt:lpstr>TABLE OF CONTENTS</vt:lpstr>
      <vt:lpstr>INTRODUCTION 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Logistic Regression                     Naïve Bayes</vt:lpstr>
      <vt:lpstr>Naïve Bayes Classifier result on sample data</vt:lpstr>
      <vt:lpstr>Logistic Regression Classifier Result on sample data</vt:lpstr>
      <vt:lpstr>CONCLUSION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ARTICLE DETECTION  USING MACHINE LEARNING</dc:title>
  <dc:creator>neha shaik786</dc:creator>
  <cp:lastModifiedBy>testpc</cp:lastModifiedBy>
  <cp:revision>9</cp:revision>
  <dcterms:modified xsi:type="dcterms:W3CDTF">2021-08-12T17:11:23Z</dcterms:modified>
</cp:coreProperties>
</file>