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kaggle.com/c/rsna-pneumonia-detection-challenge/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EF13-1B7A-416F-848C-04F8CA45B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Pneumonia Detection from Chest </a:t>
            </a:r>
            <a:r>
              <a:rPr lang="en-US" dirty="0" err="1"/>
              <a:t>Xrays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15105-3542-45AE-95BC-C3DFE6F44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Aishwarya Saad Shariff – May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908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CE780-7832-4CB7-BE38-00F54531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382772"/>
            <a:ext cx="4396338" cy="115894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Backstory – Pneumonia Study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6A3E9-08DE-4F73-93F4-DECF206B0F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is Pneumonia?</a:t>
            </a:r>
          </a:p>
          <a:p>
            <a:r>
              <a:rPr lang="en-CA" dirty="0"/>
              <a:t>Whom does it effect?</a:t>
            </a:r>
          </a:p>
          <a:p>
            <a:r>
              <a:rPr lang="en-CA" dirty="0"/>
              <a:t>Types of Pneumonia</a:t>
            </a:r>
          </a:p>
          <a:p>
            <a:r>
              <a:rPr lang="en-CA" dirty="0"/>
              <a:t>How is it diagnosed?</a:t>
            </a:r>
          </a:p>
          <a:p>
            <a:r>
              <a:rPr lang="en-CA" dirty="0"/>
              <a:t>Why should we be concerned?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8526-1015-412D-ABAB-0CFF8F60D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382772"/>
            <a:ext cx="4396339" cy="127590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Project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38FB6-FC8F-4CE8-B519-C9B7104FBC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Need of the study / project</a:t>
            </a:r>
          </a:p>
          <a:p>
            <a:r>
              <a:rPr lang="en-US" dirty="0"/>
              <a:t>Business / social opportunity</a:t>
            </a:r>
            <a:endParaRPr lang="en-C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E05925-DE4A-462D-996E-652E373D1361}"/>
              </a:ext>
            </a:extLst>
          </p:cNvPr>
          <p:cNvCxnSpPr>
            <a:cxnSpLocks/>
          </p:cNvCxnSpPr>
          <p:nvPr/>
        </p:nvCxnSpPr>
        <p:spPr>
          <a:xfrm>
            <a:off x="5209953" y="1137684"/>
            <a:ext cx="0" cy="46570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2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45F8-7747-446E-93D1-E12D1C3C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Report</a:t>
            </a:r>
            <a:br>
              <a:rPr lang="en-US" dirty="0"/>
            </a:br>
            <a:r>
              <a:rPr lang="en-US" sz="2000" dirty="0"/>
              <a:t>Data Source - study conducted by NIH Clinical Center, Maryland, USA </a:t>
            </a:r>
            <a:endParaRPr lang="en-CA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1DEC-0C7A-42DA-A46B-D0CF0BEA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463" y="2274301"/>
            <a:ext cx="2946866" cy="576262"/>
          </a:xfrm>
        </p:spPr>
        <p:txBody>
          <a:bodyPr/>
          <a:lstStyle/>
          <a:p>
            <a:r>
              <a:rPr lang="en-US" sz="2000" u="sng" dirty="0"/>
              <a:t>Data collected :</a:t>
            </a:r>
            <a:r>
              <a:rPr lang="en-US" sz="2000" dirty="0"/>
              <a:t> frequency</a:t>
            </a:r>
            <a:endParaRPr lang="en-CA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0426-61A9-47FA-BA18-F0372BE3504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3429000"/>
            <a:ext cx="2927350" cy="35893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/>
              <a:t>112,120 frontal-view X-ray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400" dirty="0"/>
              <a:t>51,708 with known pathologies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400" dirty="0"/>
              <a:t>Subset of this is used in this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8A374-64D6-40B7-9189-6317CDF3F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63015" y="2274301"/>
            <a:ext cx="2970914" cy="576262"/>
          </a:xfrm>
        </p:spPr>
        <p:txBody>
          <a:bodyPr/>
          <a:lstStyle/>
          <a:p>
            <a:r>
              <a:rPr lang="en-US" sz="2000" u="sng" dirty="0"/>
              <a:t>Data collected :    </a:t>
            </a:r>
            <a:r>
              <a:rPr lang="en-US" sz="2000" dirty="0"/>
              <a:t>time</a:t>
            </a:r>
            <a:endParaRPr lang="en-CA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1C1D55-5E24-4BE8-AA2B-A3A997B7544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90064" y="3429000"/>
            <a:ext cx="2946794" cy="35893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32,717  unique patients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Time period 1992 - 2015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F4CC9E-1D9F-419F-BB09-14659E3B9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2274301"/>
            <a:ext cx="2932113" cy="576262"/>
          </a:xfrm>
        </p:spPr>
        <p:txBody>
          <a:bodyPr/>
          <a:lstStyle/>
          <a:p>
            <a:r>
              <a:rPr lang="en-US" sz="2000" u="sng" dirty="0"/>
              <a:t>Data collected : </a:t>
            </a:r>
            <a:r>
              <a:rPr lang="en-US" sz="2000" dirty="0"/>
              <a:t>methodology</a:t>
            </a:r>
            <a:endParaRPr lang="en-CA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9ED73B-8A75-4647-B3BA-D13722C48EF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3424377"/>
            <a:ext cx="2932113" cy="35893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Image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Dicom</a:t>
            </a:r>
            <a:r>
              <a:rPr lang="en-US" dirty="0"/>
              <a:t> – 1024 * 1024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B-box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Radiologist identified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Labeling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CA" dirty="0"/>
              <a:t>NLP techniques</a:t>
            </a:r>
          </a:p>
        </p:txBody>
      </p:sp>
    </p:spTree>
    <p:extLst>
      <p:ext uri="{BB962C8B-B14F-4D97-AF65-F5344CB8AC3E}">
        <p14:creationId xmlns:p14="http://schemas.microsoft.com/office/powerpoint/2010/main" val="106663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82434-9C09-4141-9C8D-35D877E9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2C80-73D4-46FE-9D2D-6E9D61F0D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1717" y="109481"/>
            <a:ext cx="6879861" cy="6007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Dataset</a:t>
            </a:r>
            <a:r>
              <a:rPr lang="en-US" dirty="0"/>
              <a:t> : Kaggle RSNA Pneumonia detection challenge</a:t>
            </a:r>
          </a:p>
          <a:p>
            <a:r>
              <a:rPr lang="en-US" u="sng" dirty="0">
                <a:hlinkClick r:id="rId7"/>
              </a:rPr>
              <a:t>https://www.kaggle.com/c/rsna-pneumonia-detection-challenge/data</a:t>
            </a:r>
            <a:r>
              <a:rPr lang="en-US" dirty="0"/>
              <a:t>.</a:t>
            </a:r>
          </a:p>
          <a:p>
            <a:r>
              <a:rPr lang="en-US" b="1" dirty="0"/>
              <a:t>Structure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Folder 1</a:t>
            </a:r>
            <a:r>
              <a:rPr lang="en-US" dirty="0"/>
              <a:t> : Train Images (26,684)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Folder 2</a:t>
            </a:r>
            <a:r>
              <a:rPr lang="en-US" dirty="0"/>
              <a:t> : Test Images (3000)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CSV File 1</a:t>
            </a:r>
            <a:r>
              <a:rPr lang="en-US" dirty="0"/>
              <a:t> : Train Images </a:t>
            </a:r>
            <a:r>
              <a:rPr lang="en-US" dirty="0" err="1"/>
              <a:t>Bbox</a:t>
            </a:r>
            <a:r>
              <a:rPr lang="en-US" dirty="0"/>
              <a:t> info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CSV File 2</a:t>
            </a:r>
            <a:r>
              <a:rPr lang="en-US" dirty="0"/>
              <a:t> : Train Images Target class info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5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1F420-E3C5-45C4-AA3A-7307DCC8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8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041AE-055A-4A1D-9E99-70D67862C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742" y="2132668"/>
            <a:ext cx="3980139" cy="2592660"/>
          </a:xfrm>
          <a:prstGeom prst="rect">
            <a:avLst/>
          </a:prstGeom>
          <a:effectLst/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E61B-B768-4994-B406-68BA64F81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Renamed column</a:t>
            </a:r>
          </a:p>
          <a:p>
            <a:r>
              <a:rPr lang="en-US">
                <a:solidFill>
                  <a:srgbClr val="FFFFFF"/>
                </a:solidFill>
              </a:rPr>
              <a:t>Dropped Duplicate Patient info </a:t>
            </a:r>
          </a:p>
          <a:p>
            <a:r>
              <a:rPr lang="en-US">
                <a:solidFill>
                  <a:srgbClr val="FFFFFF"/>
                </a:solidFill>
              </a:rPr>
              <a:t>Replaced NaN from BBox coordinates</a:t>
            </a:r>
          </a:p>
          <a:p>
            <a:r>
              <a:rPr lang="en-US">
                <a:solidFill>
                  <a:srgbClr val="FFFFFF"/>
                </a:solidFill>
              </a:rPr>
              <a:t>Combined both CSV info into one Dataframe</a:t>
            </a:r>
          </a:p>
          <a:p>
            <a:r>
              <a:rPr lang="en-US">
                <a:solidFill>
                  <a:srgbClr val="FFFFFF"/>
                </a:solidFill>
              </a:rPr>
              <a:t>Descriptive Analysis - DICOM metadata</a:t>
            </a:r>
          </a:p>
          <a:p>
            <a:r>
              <a:rPr lang="en-US">
                <a:solidFill>
                  <a:srgbClr val="FFFFFF"/>
                </a:solidFill>
              </a:rPr>
              <a:t>Converted images from DCM to PNG</a:t>
            </a:r>
          </a:p>
          <a:p>
            <a:r>
              <a:rPr lang="en-US">
                <a:solidFill>
                  <a:srgbClr val="FFFFFF"/>
                </a:solidFill>
              </a:rPr>
              <a:t>Distribution of Target Classes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8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E1D3E-5793-42B3-9EF3-6E479B78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Modeling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F556-4AFD-403B-9178-36ECBB15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736254" cy="4685432"/>
          </a:xfrm>
        </p:spPr>
        <p:txBody>
          <a:bodyPr>
            <a:normAutofit/>
          </a:bodyPr>
          <a:lstStyle/>
          <a:p>
            <a:r>
              <a:rPr lang="en-US" dirty="0"/>
              <a:t>Define </a:t>
            </a:r>
            <a:r>
              <a:rPr lang="en-US" dirty="0" err="1"/>
              <a:t>DataGenerator</a:t>
            </a:r>
            <a:endParaRPr lang="en-US" dirty="0"/>
          </a:p>
          <a:p>
            <a:r>
              <a:rPr lang="en-US" dirty="0"/>
              <a:t>Define custom Loss </a:t>
            </a:r>
          </a:p>
          <a:p>
            <a:r>
              <a:rPr lang="en-US" dirty="0"/>
              <a:t>Create, Compile, Fit, Evaluate and Predict Model</a:t>
            </a:r>
          </a:p>
          <a:p>
            <a:pPr lvl="1"/>
            <a:r>
              <a:rPr lang="en-US" dirty="0"/>
              <a:t>MobileNetV2 – feature extractor (Encoder)</a:t>
            </a:r>
          </a:p>
          <a:p>
            <a:pPr lvl="1"/>
            <a:r>
              <a:rPr lang="en-US" dirty="0" err="1"/>
              <a:t>Skipnet</a:t>
            </a:r>
            <a:r>
              <a:rPr lang="en-US" dirty="0"/>
              <a:t> – decoding methodology (Decoder)</a:t>
            </a:r>
          </a:p>
          <a:p>
            <a:pPr lvl="1"/>
            <a:r>
              <a:rPr lang="en-US" dirty="0"/>
              <a:t>Optimizer – Adam</a:t>
            </a:r>
          </a:p>
          <a:p>
            <a:pPr lvl="1"/>
            <a:r>
              <a:rPr lang="en-US" dirty="0"/>
              <a:t>Metric - Accuracy</a:t>
            </a:r>
          </a:p>
        </p:txBody>
      </p:sp>
    </p:spTree>
    <p:extLst>
      <p:ext uri="{BB962C8B-B14F-4D97-AF65-F5344CB8AC3E}">
        <p14:creationId xmlns:p14="http://schemas.microsoft.com/office/powerpoint/2010/main" val="158503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642D-EA70-467E-98E7-FD34B3FD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98" y="435693"/>
            <a:ext cx="9404723" cy="1400530"/>
          </a:xfrm>
        </p:spPr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E270A-A4A9-42F7-B2C1-377FF3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798" y="1692173"/>
            <a:ext cx="4396338" cy="576262"/>
          </a:xfrm>
        </p:spPr>
        <p:txBody>
          <a:bodyPr/>
          <a:lstStyle/>
          <a:p>
            <a:r>
              <a:rPr lang="en-US" dirty="0"/>
              <a:t>Accuracy : 98.54%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97C65-6CBB-40CF-8990-35E53135D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15780" y="1690447"/>
            <a:ext cx="4396339" cy="576262"/>
          </a:xfrm>
        </p:spPr>
        <p:txBody>
          <a:bodyPr/>
          <a:lstStyle/>
          <a:p>
            <a:r>
              <a:rPr lang="en-US" dirty="0"/>
              <a:t>Recommendations :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3B375-AFE7-4839-B4DE-F2202D64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2832" y="2756481"/>
            <a:ext cx="4396339" cy="3741738"/>
          </a:xfrm>
        </p:spPr>
        <p:txBody>
          <a:bodyPr>
            <a:normAutofit/>
          </a:bodyPr>
          <a:lstStyle/>
          <a:p>
            <a:r>
              <a:rPr lang="en-US" sz="1600" dirty="0"/>
              <a:t>Less noisy dataset</a:t>
            </a:r>
          </a:p>
          <a:p>
            <a:r>
              <a:rPr lang="en-US" sz="1600" dirty="0"/>
              <a:t>More versatile library</a:t>
            </a:r>
          </a:p>
          <a:p>
            <a:r>
              <a:rPr lang="en-US" sz="1600" dirty="0"/>
              <a:t>More labeled data</a:t>
            </a:r>
          </a:p>
          <a:p>
            <a:r>
              <a:rPr lang="en-US" sz="1600" dirty="0"/>
              <a:t>Image augmentation</a:t>
            </a:r>
          </a:p>
          <a:p>
            <a:r>
              <a:rPr lang="en-US" sz="1600" dirty="0"/>
              <a:t>Balance the classes</a:t>
            </a:r>
          </a:p>
          <a:p>
            <a:endParaRPr lang="en-CA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096979-4644-49BB-BAFE-1DC50CA6B740}"/>
              </a:ext>
            </a:extLst>
          </p:cNvPr>
          <p:cNvCxnSpPr>
            <a:cxnSpLocks/>
          </p:cNvCxnSpPr>
          <p:nvPr/>
        </p:nvCxnSpPr>
        <p:spPr>
          <a:xfrm>
            <a:off x="5320316" y="2095825"/>
            <a:ext cx="0" cy="266756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2FF81E5-114D-4114-AECE-CD62CA4F30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26" y="2642171"/>
            <a:ext cx="2514600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468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Pneumonia Detection from Chest Xrays</vt:lpstr>
      <vt:lpstr>PowerPoint Presentation</vt:lpstr>
      <vt:lpstr>Data Report Data Source - study conducted by NIH Clinical Center, Maryland, USA </vt:lpstr>
      <vt:lpstr>Model Building</vt:lpstr>
      <vt:lpstr>Exploratory Data Analysis</vt:lpstr>
      <vt:lpstr>Modeling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from Chest Xrays</dc:title>
  <dc:creator>ayshu</dc:creator>
  <cp:lastModifiedBy>ayshu</cp:lastModifiedBy>
  <cp:revision>10</cp:revision>
  <dcterms:created xsi:type="dcterms:W3CDTF">2020-05-26T17:31:36Z</dcterms:created>
  <dcterms:modified xsi:type="dcterms:W3CDTF">2020-05-30T11:56:55Z</dcterms:modified>
</cp:coreProperties>
</file>