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Impact" panose="020B0806030902050204" pitchFamily="34" charset="0"/>
      <p:regular r:id="rId19"/>
    </p:embeddedFont>
    <p:embeddedFont>
      <p:font typeface="Nunito" panose="020B0604020202020204" pitchFamily="2" charset="0"/>
      <p:regular r:id="rId20"/>
      <p:bold r:id="rId21"/>
      <p:italic r:id="rId22"/>
      <p:boldItalic r:id="rId23"/>
    </p:embeddedFont>
    <p:embeddedFont>
      <p:font typeface="Nunito SemiBold" pitchFamily="2" charset="0"/>
      <p:regular r:id="rId24"/>
      <p:bold r:id="rId25"/>
      <p:italic r:id="rId26"/>
      <p:boldItalic r:id="rId27"/>
    </p:embeddedFont>
    <p:embeddedFont>
      <p:font typeface="Playfair Display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3CB84D-4F5B-4538-9202-79D726B70C62}">
  <a:tblStyle styleId="{BE3CB84D-4F5B-4538-9202-79D726B70C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80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34059fb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34059fb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c819fd3b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c819fd3b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c819fd3b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c819fd3b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c819fd3b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c819fd3b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059fb0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059fb0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4059fb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34059fb0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4059fb0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4059fb0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f2f1b129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f2f1b129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426cbf92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426cbf92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34059fb0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34059fb0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34059fb0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34059fb0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c819fd3b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c819fd3b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5700125" y="-3350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flipH="1">
            <a:off x="2584375" y="1735750"/>
            <a:ext cx="859500" cy="1665300"/>
          </a:xfrm>
          <a:prstGeom prst="flowChartDelay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 rot="-5400000" flipH="1">
            <a:off x="2217175" y="2322100"/>
            <a:ext cx="196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5700125" y="-3350"/>
            <a:ext cx="865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 flipH="1">
            <a:off x="2091775" y="1735750"/>
            <a:ext cx="859500" cy="1665300"/>
          </a:xfrm>
          <a:prstGeom prst="flowChartDelay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5400000" flipH="1">
            <a:off x="1966375" y="2328800"/>
            <a:ext cx="1477200" cy="492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5700125" y="-3350"/>
            <a:ext cx="8158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 flipH="1">
            <a:off x="1573675" y="1735750"/>
            <a:ext cx="885000" cy="1665300"/>
          </a:xfrm>
          <a:prstGeom prst="flowChartDelay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 rot="-5400000" flipH="1">
            <a:off x="1459134" y="2328800"/>
            <a:ext cx="1477200" cy="492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Literature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5986525" y="-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1077275" y="1735750"/>
            <a:ext cx="859500" cy="1665300"/>
          </a:xfrm>
          <a:prstGeom prst="flowChartDelay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/>
          <p:nvPr/>
        </p:nvSpPr>
        <p:spPr>
          <a:xfrm rot="-5400000" flipH="1">
            <a:off x="816725" y="2393350"/>
            <a:ext cx="1639800" cy="384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 Tools &amp; software</a:t>
            </a:r>
            <a:endParaRPr sz="13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6493775" y="-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flipH="1">
            <a:off x="570025" y="1735750"/>
            <a:ext cx="859500" cy="1665300"/>
          </a:xfrm>
          <a:prstGeom prst="flowChartDelay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/>
          <p:nvPr/>
        </p:nvSpPr>
        <p:spPr>
          <a:xfrm rot="-5400000" flipH="1">
            <a:off x="444625" y="2328800"/>
            <a:ext cx="14772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-7001025" y="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 flipH="1">
            <a:off x="62775" y="1742450"/>
            <a:ext cx="859500" cy="1665300"/>
          </a:xfrm>
          <a:prstGeom prst="flowChartDelay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/>
          <p:nvPr/>
        </p:nvSpPr>
        <p:spPr>
          <a:xfrm rot="-5400000" flipH="1">
            <a:off x="-62625" y="2335500"/>
            <a:ext cx="1477200" cy="492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921425" y="518925"/>
            <a:ext cx="4915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Eye Controlled Wheelchair</a:t>
            </a:r>
            <a:endParaRPr sz="5000"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980425" y="2390475"/>
            <a:ext cx="4915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-7508275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flipH="1">
            <a:off x="-444475" y="1739100"/>
            <a:ext cx="859500" cy="1665300"/>
          </a:xfrm>
          <a:prstGeom prst="flowChartDelay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/>
          <p:nvPr/>
        </p:nvSpPr>
        <p:spPr>
          <a:xfrm rot="-5400000" flipH="1">
            <a:off x="-569875" y="2332150"/>
            <a:ext cx="14772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" name="Google Shape;77;p13"/>
          <p:cNvSpPr/>
          <p:nvPr/>
        </p:nvSpPr>
        <p:spPr>
          <a:xfrm flipH="1">
            <a:off x="-937075" y="1752500"/>
            <a:ext cx="859500" cy="1665300"/>
          </a:xfrm>
          <a:prstGeom prst="flowChartDelay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/>
          <p:nvPr/>
        </p:nvSpPr>
        <p:spPr>
          <a:xfrm rot="-5400000" flipH="1">
            <a:off x="-1062475" y="2345550"/>
            <a:ext cx="14772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Title 8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/>
          <p:nvPr/>
        </p:nvSpPr>
        <p:spPr>
          <a:xfrm flipH="1">
            <a:off x="8284500" y="1739100"/>
            <a:ext cx="859500" cy="1665300"/>
          </a:xfrm>
          <a:prstGeom prst="flowChartDelay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"/>
          <p:cNvSpPr txBox="1"/>
          <p:nvPr/>
        </p:nvSpPr>
        <p:spPr>
          <a:xfrm rot="-5400000" flipH="1">
            <a:off x="7917300" y="2325450"/>
            <a:ext cx="196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0" y="0"/>
            <a:ext cx="865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2"/>
          <p:cNvSpPr/>
          <p:nvPr/>
        </p:nvSpPr>
        <p:spPr>
          <a:xfrm flipH="1">
            <a:off x="7791900" y="1739100"/>
            <a:ext cx="859500" cy="1665300"/>
          </a:xfrm>
          <a:prstGeom prst="flowChartDelay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"/>
          <p:cNvSpPr txBox="1"/>
          <p:nvPr/>
        </p:nvSpPr>
        <p:spPr>
          <a:xfrm rot="-5400000" flipH="1">
            <a:off x="7666500" y="2332150"/>
            <a:ext cx="1477200" cy="492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2"/>
          <p:cNvSpPr/>
          <p:nvPr/>
        </p:nvSpPr>
        <p:spPr>
          <a:xfrm>
            <a:off x="0" y="0"/>
            <a:ext cx="8158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2"/>
          <p:cNvSpPr/>
          <p:nvPr/>
        </p:nvSpPr>
        <p:spPr>
          <a:xfrm flipH="1">
            <a:off x="7273800" y="1739100"/>
            <a:ext cx="885000" cy="1665300"/>
          </a:xfrm>
          <a:prstGeom prst="flowChartDelay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2"/>
          <p:cNvSpPr txBox="1"/>
          <p:nvPr/>
        </p:nvSpPr>
        <p:spPr>
          <a:xfrm rot="-5400000" flipH="1">
            <a:off x="7159259" y="2332150"/>
            <a:ext cx="1477200" cy="492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Literature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-28640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"/>
          <p:cNvSpPr/>
          <p:nvPr/>
        </p:nvSpPr>
        <p:spPr>
          <a:xfrm flipH="1">
            <a:off x="6777400" y="1739100"/>
            <a:ext cx="859500" cy="1665300"/>
          </a:xfrm>
          <a:prstGeom prst="flowChartDelay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"/>
          <p:cNvSpPr txBox="1"/>
          <p:nvPr/>
        </p:nvSpPr>
        <p:spPr>
          <a:xfrm rot="-5400000" flipH="1">
            <a:off x="6582700" y="2401450"/>
            <a:ext cx="1477200" cy="354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 Tools &amp; software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-79365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"/>
          <p:cNvSpPr/>
          <p:nvPr/>
        </p:nvSpPr>
        <p:spPr>
          <a:xfrm flipH="1">
            <a:off x="6270150" y="1739100"/>
            <a:ext cx="859500" cy="1665300"/>
          </a:xfrm>
          <a:prstGeom prst="flowChartDelay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 txBox="1"/>
          <p:nvPr/>
        </p:nvSpPr>
        <p:spPr>
          <a:xfrm rot="-5400000" flipH="1">
            <a:off x="6144750" y="2332150"/>
            <a:ext cx="14772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-1300900" y="670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flipH="1">
            <a:off x="5762900" y="1745800"/>
            <a:ext cx="859500" cy="1665300"/>
          </a:xfrm>
          <a:prstGeom prst="flowChartDelay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 txBox="1"/>
          <p:nvPr/>
        </p:nvSpPr>
        <p:spPr>
          <a:xfrm rot="-5400000" flipH="1">
            <a:off x="5637500" y="2338850"/>
            <a:ext cx="1477200" cy="492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-180815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flipH="1">
            <a:off x="5255650" y="1739100"/>
            <a:ext cx="859500" cy="1665300"/>
          </a:xfrm>
          <a:prstGeom prst="flowChartDelay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 txBox="1"/>
          <p:nvPr/>
        </p:nvSpPr>
        <p:spPr>
          <a:xfrm rot="-5400000" flipH="1">
            <a:off x="5130250" y="2332150"/>
            <a:ext cx="14772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231540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flipH="1">
            <a:off x="4748400" y="1752500"/>
            <a:ext cx="859500" cy="1665300"/>
          </a:xfrm>
          <a:prstGeom prst="flowChartDelay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 txBox="1"/>
          <p:nvPr/>
        </p:nvSpPr>
        <p:spPr>
          <a:xfrm rot="-5400000" flipH="1">
            <a:off x="4623000" y="2345550"/>
            <a:ext cx="14772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Outcomes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257450" y="2010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flipH="1">
            <a:off x="-193650" y="1752500"/>
            <a:ext cx="859500" cy="1665300"/>
          </a:xfrm>
          <a:prstGeom prst="flowChartDelay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 txBox="1"/>
          <p:nvPr/>
        </p:nvSpPr>
        <p:spPr>
          <a:xfrm rot="-5400000" flipH="1">
            <a:off x="-422700" y="2382075"/>
            <a:ext cx="1638300" cy="4464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Future Scopes</a:t>
            </a:r>
            <a:endParaRPr sz="17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829300" y="2010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 flipH="1">
            <a:off x="-765500" y="1752500"/>
            <a:ext cx="859500" cy="1665300"/>
          </a:xfrm>
          <a:prstGeom prst="flowChartDelay">
            <a:avLst/>
          </a:prstGeom>
          <a:solidFill>
            <a:srgbClr val="99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 txBox="1"/>
          <p:nvPr/>
        </p:nvSpPr>
        <p:spPr>
          <a:xfrm rot="-5400000" flipH="1">
            <a:off x="-890900" y="2345550"/>
            <a:ext cx="1477200" cy="492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Title 10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832625" y="483450"/>
            <a:ext cx="3788100" cy="4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Nunito"/>
                <a:ea typeface="Nunito"/>
                <a:cs typeface="Nunito"/>
                <a:sym typeface="Nunito"/>
              </a:rPr>
              <a:t>Outcomes</a:t>
            </a:r>
            <a:endParaRPr sz="21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	The wheelchair should be able to perform tasks on the person’s eye motion.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	The project should perform satisfactory with performance accuracy of around 70-90%.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3.An Intelligent and Low-Cost wheelchair  System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 flipH="1">
            <a:off x="8284500" y="1739100"/>
            <a:ext cx="859500" cy="1665300"/>
          </a:xfrm>
          <a:prstGeom prst="flowChartDelay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 txBox="1"/>
          <p:nvPr/>
        </p:nvSpPr>
        <p:spPr>
          <a:xfrm rot="-5400000" flipH="1">
            <a:off x="7917300" y="2325450"/>
            <a:ext cx="196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0" y="0"/>
            <a:ext cx="865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flipH="1">
            <a:off x="7791900" y="1739100"/>
            <a:ext cx="859500" cy="1665300"/>
          </a:xfrm>
          <a:prstGeom prst="flowChartDelay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 txBox="1"/>
          <p:nvPr/>
        </p:nvSpPr>
        <p:spPr>
          <a:xfrm rot="-5400000" flipH="1">
            <a:off x="7666500" y="2332150"/>
            <a:ext cx="1477200" cy="492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0" y="0"/>
            <a:ext cx="8158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flipH="1">
            <a:off x="7273800" y="1739100"/>
            <a:ext cx="885000" cy="1665300"/>
          </a:xfrm>
          <a:prstGeom prst="flowChartDelay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3"/>
          <p:cNvSpPr txBox="1"/>
          <p:nvPr/>
        </p:nvSpPr>
        <p:spPr>
          <a:xfrm rot="-5400000" flipH="1">
            <a:off x="7159259" y="2332150"/>
            <a:ext cx="1477200" cy="492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Literature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-28640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3"/>
          <p:cNvSpPr/>
          <p:nvPr/>
        </p:nvSpPr>
        <p:spPr>
          <a:xfrm flipH="1">
            <a:off x="6777400" y="1739100"/>
            <a:ext cx="859500" cy="1665300"/>
          </a:xfrm>
          <a:prstGeom prst="flowChartDelay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3"/>
          <p:cNvSpPr txBox="1"/>
          <p:nvPr/>
        </p:nvSpPr>
        <p:spPr>
          <a:xfrm rot="-5400000" flipH="1">
            <a:off x="6510850" y="2379275"/>
            <a:ext cx="1651800" cy="384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lang="en" sz="1300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Tools &amp; software</a:t>
            </a:r>
            <a:endParaRPr sz="2200"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-79365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3"/>
          <p:cNvSpPr/>
          <p:nvPr/>
        </p:nvSpPr>
        <p:spPr>
          <a:xfrm flipH="1">
            <a:off x="6270150" y="1739100"/>
            <a:ext cx="859500" cy="1665300"/>
          </a:xfrm>
          <a:prstGeom prst="flowChartDelay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3"/>
          <p:cNvSpPr txBox="1"/>
          <p:nvPr/>
        </p:nvSpPr>
        <p:spPr>
          <a:xfrm rot="-5400000" flipH="1">
            <a:off x="6144750" y="2332150"/>
            <a:ext cx="14772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3"/>
          <p:cNvSpPr/>
          <p:nvPr/>
        </p:nvSpPr>
        <p:spPr>
          <a:xfrm>
            <a:off x="-1300900" y="670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3"/>
          <p:cNvSpPr/>
          <p:nvPr/>
        </p:nvSpPr>
        <p:spPr>
          <a:xfrm flipH="1">
            <a:off x="5762900" y="1745800"/>
            <a:ext cx="859500" cy="1665300"/>
          </a:xfrm>
          <a:prstGeom prst="flowChartDelay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3"/>
          <p:cNvSpPr txBox="1"/>
          <p:nvPr/>
        </p:nvSpPr>
        <p:spPr>
          <a:xfrm rot="-5400000" flipH="1">
            <a:off x="5637500" y="2338850"/>
            <a:ext cx="1477200" cy="492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-180815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3"/>
          <p:cNvSpPr/>
          <p:nvPr/>
        </p:nvSpPr>
        <p:spPr>
          <a:xfrm flipH="1">
            <a:off x="5255650" y="1739100"/>
            <a:ext cx="859500" cy="1665300"/>
          </a:xfrm>
          <a:prstGeom prst="flowChartDelay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"/>
          <p:cNvSpPr txBox="1"/>
          <p:nvPr/>
        </p:nvSpPr>
        <p:spPr>
          <a:xfrm rot="-5400000" flipH="1">
            <a:off x="5130250" y="2332150"/>
            <a:ext cx="14772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-231540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3"/>
          <p:cNvSpPr/>
          <p:nvPr/>
        </p:nvSpPr>
        <p:spPr>
          <a:xfrm flipH="1">
            <a:off x="4748400" y="1752500"/>
            <a:ext cx="859500" cy="1665300"/>
          </a:xfrm>
          <a:prstGeom prst="flowChartDelay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3"/>
          <p:cNvSpPr txBox="1"/>
          <p:nvPr/>
        </p:nvSpPr>
        <p:spPr>
          <a:xfrm rot="-5400000" flipH="1">
            <a:off x="4623000" y="2345550"/>
            <a:ext cx="14772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Outcomes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2822650" y="2010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"/>
          <p:cNvSpPr/>
          <p:nvPr/>
        </p:nvSpPr>
        <p:spPr>
          <a:xfrm flipH="1">
            <a:off x="4241150" y="1752500"/>
            <a:ext cx="859500" cy="1665300"/>
          </a:xfrm>
          <a:prstGeom prst="flowChartDelay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3"/>
          <p:cNvSpPr txBox="1"/>
          <p:nvPr/>
        </p:nvSpPr>
        <p:spPr>
          <a:xfrm rot="-5400000" flipH="1">
            <a:off x="3991850" y="2362025"/>
            <a:ext cx="1678800" cy="4464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Future Scopes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501500" y="2010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3"/>
          <p:cNvSpPr txBox="1"/>
          <p:nvPr/>
        </p:nvSpPr>
        <p:spPr>
          <a:xfrm>
            <a:off x="523750" y="711775"/>
            <a:ext cx="38139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Nunito"/>
                <a:ea typeface="Nunito"/>
                <a:cs typeface="Nunito"/>
                <a:sym typeface="Nunito"/>
              </a:rPr>
              <a:t>Future Scopes</a:t>
            </a:r>
            <a:endParaRPr sz="22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1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panic alarm can be added.</a:t>
            </a:r>
            <a:endParaRPr sz="21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51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unito"/>
              <a:buChar char="●"/>
            </a:pPr>
            <a:r>
              <a:rPr lang="en" sz="21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Reliability can be increased.</a:t>
            </a:r>
            <a:endParaRPr sz="21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51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unito"/>
              <a:buChar char="●"/>
            </a:pPr>
            <a:r>
              <a:rPr lang="en" sz="21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Face Recognition module can be included.</a:t>
            </a:r>
            <a:endParaRPr sz="21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/>
          <p:nvPr/>
        </p:nvSpPr>
        <p:spPr>
          <a:xfrm>
            <a:off x="492600" y="-10050"/>
            <a:ext cx="865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4"/>
          <p:cNvSpPr/>
          <p:nvPr/>
        </p:nvSpPr>
        <p:spPr>
          <a:xfrm flipH="1">
            <a:off x="8284500" y="1729050"/>
            <a:ext cx="859500" cy="1665300"/>
          </a:xfrm>
          <a:prstGeom prst="flowChartDelay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4"/>
          <p:cNvSpPr txBox="1"/>
          <p:nvPr/>
        </p:nvSpPr>
        <p:spPr>
          <a:xfrm rot="-5400000" flipH="1">
            <a:off x="8159100" y="2322100"/>
            <a:ext cx="1477200" cy="492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492600" y="-10050"/>
            <a:ext cx="8158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4"/>
          <p:cNvSpPr/>
          <p:nvPr/>
        </p:nvSpPr>
        <p:spPr>
          <a:xfrm flipH="1">
            <a:off x="7766400" y="1729050"/>
            <a:ext cx="885000" cy="1665300"/>
          </a:xfrm>
          <a:prstGeom prst="flowChartDelay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4"/>
          <p:cNvSpPr txBox="1"/>
          <p:nvPr/>
        </p:nvSpPr>
        <p:spPr>
          <a:xfrm rot="-5400000" flipH="1">
            <a:off x="7651859" y="2322100"/>
            <a:ext cx="1477200" cy="492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Literature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206200" y="-100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4"/>
          <p:cNvSpPr/>
          <p:nvPr/>
        </p:nvSpPr>
        <p:spPr>
          <a:xfrm flipH="1">
            <a:off x="7270000" y="1729050"/>
            <a:ext cx="859500" cy="1665300"/>
          </a:xfrm>
          <a:prstGeom prst="flowChartDelay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 txBox="1"/>
          <p:nvPr/>
        </p:nvSpPr>
        <p:spPr>
          <a:xfrm rot="-5400000" flipH="1">
            <a:off x="7075300" y="2391400"/>
            <a:ext cx="1477200" cy="354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 Tools &amp; software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-301050" y="-100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 flipH="1">
            <a:off x="6762750" y="1729050"/>
            <a:ext cx="859500" cy="1665300"/>
          </a:xfrm>
          <a:prstGeom prst="flowChartDelay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 txBox="1"/>
          <p:nvPr/>
        </p:nvSpPr>
        <p:spPr>
          <a:xfrm rot="-5400000" flipH="1">
            <a:off x="6637350" y="2322100"/>
            <a:ext cx="14772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-808300" y="-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4"/>
          <p:cNvSpPr/>
          <p:nvPr/>
        </p:nvSpPr>
        <p:spPr>
          <a:xfrm flipH="1">
            <a:off x="6255500" y="1735750"/>
            <a:ext cx="859500" cy="1665300"/>
          </a:xfrm>
          <a:prstGeom prst="flowChartDelay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4"/>
          <p:cNvSpPr txBox="1"/>
          <p:nvPr/>
        </p:nvSpPr>
        <p:spPr>
          <a:xfrm rot="-5400000" flipH="1">
            <a:off x="6130100" y="2328800"/>
            <a:ext cx="1477200" cy="492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-1315550" y="-100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4"/>
          <p:cNvSpPr/>
          <p:nvPr/>
        </p:nvSpPr>
        <p:spPr>
          <a:xfrm flipH="1">
            <a:off x="5748250" y="1729050"/>
            <a:ext cx="859500" cy="1665300"/>
          </a:xfrm>
          <a:prstGeom prst="flowChartDelay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 txBox="1"/>
          <p:nvPr/>
        </p:nvSpPr>
        <p:spPr>
          <a:xfrm rot="-5400000" flipH="1">
            <a:off x="5622850" y="2322100"/>
            <a:ext cx="14772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-1822800" y="-100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 flipH="1">
            <a:off x="5241000" y="1742450"/>
            <a:ext cx="859500" cy="1665300"/>
          </a:xfrm>
          <a:prstGeom prst="flowChartDelay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4"/>
          <p:cNvSpPr txBox="1"/>
          <p:nvPr/>
        </p:nvSpPr>
        <p:spPr>
          <a:xfrm rot="-5400000" flipH="1">
            <a:off x="5115600" y="2335500"/>
            <a:ext cx="14772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Outcomes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-2330050" y="100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 flipH="1">
            <a:off x="4733750" y="1742450"/>
            <a:ext cx="859500" cy="1665300"/>
          </a:xfrm>
          <a:prstGeom prst="flowChartDelay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 txBox="1"/>
          <p:nvPr/>
        </p:nvSpPr>
        <p:spPr>
          <a:xfrm rot="-5400000" flipH="1">
            <a:off x="4511300" y="2362050"/>
            <a:ext cx="1625100" cy="4464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Future Scopes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-2837300" y="100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670900" y="2220150"/>
            <a:ext cx="5186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Nunito SemiBold"/>
                <a:ea typeface="Nunito SemiBold"/>
                <a:cs typeface="Nunito SemiBold"/>
                <a:sym typeface="Nunito SemiBold"/>
              </a:rPr>
              <a:t>THANK YOU!</a:t>
            </a:r>
            <a:endParaRPr sz="35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0" y="-3350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 flipH="1">
            <a:off x="8284500" y="1735750"/>
            <a:ext cx="859500" cy="1665300"/>
          </a:xfrm>
          <a:prstGeom prst="flowChartDelay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/>
          <p:nvPr/>
        </p:nvSpPr>
        <p:spPr>
          <a:xfrm rot="-5400000" flipH="1">
            <a:off x="7917300" y="2322100"/>
            <a:ext cx="196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-5700125" y="-3350"/>
            <a:ext cx="865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2091775" y="1735750"/>
            <a:ext cx="859500" cy="1665300"/>
          </a:xfrm>
          <a:prstGeom prst="flowChartDelay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/>
          <p:nvPr/>
        </p:nvSpPr>
        <p:spPr>
          <a:xfrm rot="-5400000" flipH="1">
            <a:off x="1966375" y="2328800"/>
            <a:ext cx="1477200" cy="492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5700125" y="-3350"/>
            <a:ext cx="8158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 flipH="1">
            <a:off x="1573675" y="1735750"/>
            <a:ext cx="885000" cy="1665300"/>
          </a:xfrm>
          <a:prstGeom prst="flowChartDelay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/>
          <p:nvPr/>
        </p:nvSpPr>
        <p:spPr>
          <a:xfrm rot="-5400000" flipH="1">
            <a:off x="1459134" y="2328800"/>
            <a:ext cx="1477200" cy="492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Literature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5986525" y="-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flipH="1">
            <a:off x="1077275" y="1735750"/>
            <a:ext cx="859500" cy="1665300"/>
          </a:xfrm>
          <a:prstGeom prst="flowChartDelay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/>
          <p:nvPr/>
        </p:nvSpPr>
        <p:spPr>
          <a:xfrm rot="-5400000" flipH="1">
            <a:off x="824225" y="2365775"/>
            <a:ext cx="1624800" cy="384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lang="en" sz="13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Tools &amp; software</a:t>
            </a:r>
            <a:endParaRPr sz="22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6493775" y="-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 flipH="1">
            <a:off x="570025" y="1735750"/>
            <a:ext cx="859500" cy="1665300"/>
          </a:xfrm>
          <a:prstGeom prst="flowChartDelay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/>
          <p:nvPr/>
        </p:nvSpPr>
        <p:spPr>
          <a:xfrm rot="-5400000" flipH="1">
            <a:off x="444625" y="2328800"/>
            <a:ext cx="14772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7001025" y="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 flipH="1">
            <a:off x="62775" y="1742450"/>
            <a:ext cx="859500" cy="1665300"/>
          </a:xfrm>
          <a:prstGeom prst="flowChartDelay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/>
          <p:nvPr/>
        </p:nvSpPr>
        <p:spPr>
          <a:xfrm rot="-5400000" flipH="1">
            <a:off x="-62625" y="2335500"/>
            <a:ext cx="1477200" cy="492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236500" y="738625"/>
            <a:ext cx="49422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15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wheelchair is multi-functional. The chair can be used as panic alarm. If the person needs instant help, he/she can seek some help by moving to the place so that someone can help him/her immediately. 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-7508275" y="-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 flipH="1">
            <a:off x="-444475" y="1735750"/>
            <a:ext cx="859500" cy="1665300"/>
          </a:xfrm>
          <a:prstGeom prst="flowChartDelay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 txBox="1"/>
          <p:nvPr/>
        </p:nvSpPr>
        <p:spPr>
          <a:xfrm rot="-5400000" flipH="1">
            <a:off x="-569875" y="2328800"/>
            <a:ext cx="14772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4"/>
          <p:cNvSpPr/>
          <p:nvPr/>
        </p:nvSpPr>
        <p:spPr>
          <a:xfrm flipH="1">
            <a:off x="-937075" y="1749150"/>
            <a:ext cx="859500" cy="1665300"/>
          </a:xfrm>
          <a:prstGeom prst="flowChartDelay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/>
          <p:nvPr/>
        </p:nvSpPr>
        <p:spPr>
          <a:xfrm rot="-5400000" flipH="1">
            <a:off x="-1062475" y="2342200"/>
            <a:ext cx="14772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Outcomes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-3350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8284500" y="1588000"/>
            <a:ext cx="859500" cy="1960800"/>
            <a:chOff x="8284500" y="1588000"/>
            <a:chExt cx="859500" cy="1960800"/>
          </a:xfrm>
        </p:grpSpPr>
        <p:sp>
          <p:nvSpPr>
            <p:cNvPr id="113" name="Google Shape;113;p15"/>
            <p:cNvSpPr/>
            <p:nvPr/>
          </p:nvSpPr>
          <p:spPr>
            <a:xfrm flipH="1">
              <a:off x="8284500" y="1735750"/>
              <a:ext cx="859500" cy="1665300"/>
            </a:xfrm>
            <a:prstGeom prst="flowChartDelay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 rot="-5400000" flipH="1">
              <a:off x="7917300" y="2322100"/>
              <a:ext cx="1960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Introduction</a:t>
              </a:r>
              <a:endParaRPr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5" name="Google Shape;115;p15"/>
          <p:cNvSpPr/>
          <p:nvPr/>
        </p:nvSpPr>
        <p:spPr>
          <a:xfrm>
            <a:off x="0" y="-3350"/>
            <a:ext cx="865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7791900" y="1735750"/>
            <a:ext cx="859500" cy="1665300"/>
            <a:chOff x="2091775" y="1735750"/>
            <a:chExt cx="859500" cy="166530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2091775" y="1735750"/>
              <a:ext cx="859500" cy="1665300"/>
            </a:xfrm>
            <a:prstGeom prst="flowChartDelay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 txBox="1"/>
            <p:nvPr/>
          </p:nvSpPr>
          <p:spPr>
            <a:xfrm rot="-5400000" flipH="1">
              <a:off x="1966375" y="2328800"/>
              <a:ext cx="1477200" cy="4926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Objective</a:t>
              </a:r>
              <a:endParaRPr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9" name="Google Shape;119;p15"/>
          <p:cNvSpPr/>
          <p:nvPr/>
        </p:nvSpPr>
        <p:spPr>
          <a:xfrm>
            <a:off x="-5700125" y="-3350"/>
            <a:ext cx="8158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 flipH="1">
            <a:off x="1573675" y="1735750"/>
            <a:ext cx="885000" cy="1665300"/>
          </a:xfrm>
          <a:prstGeom prst="flowChartDelay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/>
          <p:nvPr/>
        </p:nvSpPr>
        <p:spPr>
          <a:xfrm rot="-5400000" flipH="1">
            <a:off x="1459134" y="2328800"/>
            <a:ext cx="1477200" cy="492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Literature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5986525" y="-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 flipH="1">
            <a:off x="1077275" y="1735750"/>
            <a:ext cx="859500" cy="1665300"/>
          </a:xfrm>
          <a:prstGeom prst="flowChartDelay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/>
          <p:nvPr/>
        </p:nvSpPr>
        <p:spPr>
          <a:xfrm rot="-5400000" flipH="1">
            <a:off x="882575" y="2398100"/>
            <a:ext cx="1477200" cy="354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 Tools &amp; software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6493775" y="-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 flipH="1">
            <a:off x="570025" y="1735750"/>
            <a:ext cx="859500" cy="1665300"/>
          </a:xfrm>
          <a:prstGeom prst="flowChartDelay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 txBox="1"/>
          <p:nvPr/>
        </p:nvSpPr>
        <p:spPr>
          <a:xfrm rot="-5400000" flipH="1">
            <a:off x="444625" y="2328800"/>
            <a:ext cx="14772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001025" y="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 flipH="1">
            <a:off x="62775" y="1742450"/>
            <a:ext cx="859500" cy="1665300"/>
          </a:xfrm>
          <a:prstGeom prst="flowChartDelay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/>
          <p:nvPr/>
        </p:nvSpPr>
        <p:spPr>
          <a:xfrm rot="-5400000" flipH="1">
            <a:off x="-62625" y="2335500"/>
            <a:ext cx="1477200" cy="492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2812350" y="686725"/>
            <a:ext cx="51294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 b="1">
                <a:latin typeface="Nunito"/>
                <a:ea typeface="Nunito"/>
                <a:cs typeface="Nunito"/>
                <a:sym typeface="Nunito"/>
              </a:rPr>
              <a:t>Objective </a:t>
            </a:r>
            <a:endParaRPr sz="215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2965925" y="1108975"/>
            <a:ext cx="46530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Objective is to create an Eye Monitored System which allows movement of the patient’s wheelchair depending on the eye movements.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Problem Statement:</a:t>
            </a:r>
            <a:endParaRPr sz="19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35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design a vision-based wheelchair system. Using the camera/webcam to acquire user images and analyzing user intent using eye gestures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7508275" y="100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flipH="1">
            <a:off x="-444475" y="1749150"/>
            <a:ext cx="859500" cy="1665300"/>
          </a:xfrm>
          <a:prstGeom prst="flowChartDelay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 txBox="1"/>
          <p:nvPr/>
        </p:nvSpPr>
        <p:spPr>
          <a:xfrm rot="-5400000" flipH="1">
            <a:off x="-569875" y="2342200"/>
            <a:ext cx="14772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15"/>
          <p:cNvSpPr/>
          <p:nvPr/>
        </p:nvSpPr>
        <p:spPr>
          <a:xfrm flipH="1">
            <a:off x="-937075" y="1762550"/>
            <a:ext cx="859500" cy="1665300"/>
          </a:xfrm>
          <a:prstGeom prst="flowChartDelay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 txBox="1"/>
          <p:nvPr/>
        </p:nvSpPr>
        <p:spPr>
          <a:xfrm rot="-5400000" flipH="1">
            <a:off x="-1062475" y="2355600"/>
            <a:ext cx="14772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Outcomes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0" y="-3350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16"/>
          <p:cNvGrpSpPr/>
          <p:nvPr/>
        </p:nvGrpSpPr>
        <p:grpSpPr>
          <a:xfrm>
            <a:off x="8284500" y="1588000"/>
            <a:ext cx="859500" cy="1960800"/>
            <a:chOff x="8284500" y="1588000"/>
            <a:chExt cx="859500" cy="1960800"/>
          </a:xfrm>
        </p:grpSpPr>
        <p:sp>
          <p:nvSpPr>
            <p:cNvPr id="144" name="Google Shape;144;p16"/>
            <p:cNvSpPr/>
            <p:nvPr/>
          </p:nvSpPr>
          <p:spPr>
            <a:xfrm flipH="1">
              <a:off x="8284500" y="1735750"/>
              <a:ext cx="859500" cy="1665300"/>
            </a:xfrm>
            <a:prstGeom prst="flowChartDelay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 rot="-5400000" flipH="1">
              <a:off x="7917300" y="2322100"/>
              <a:ext cx="1960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Introduction</a:t>
              </a:r>
              <a:endParaRPr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46" name="Google Shape;146;p16"/>
          <p:cNvSpPr/>
          <p:nvPr/>
        </p:nvSpPr>
        <p:spPr>
          <a:xfrm>
            <a:off x="0" y="-3350"/>
            <a:ext cx="865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6"/>
          <p:cNvGrpSpPr/>
          <p:nvPr/>
        </p:nvGrpSpPr>
        <p:grpSpPr>
          <a:xfrm>
            <a:off x="7791900" y="1735750"/>
            <a:ext cx="859500" cy="1665300"/>
            <a:chOff x="2091775" y="1735750"/>
            <a:chExt cx="859500" cy="1665300"/>
          </a:xfrm>
        </p:grpSpPr>
        <p:sp>
          <p:nvSpPr>
            <p:cNvPr id="148" name="Google Shape;148;p16"/>
            <p:cNvSpPr/>
            <p:nvPr/>
          </p:nvSpPr>
          <p:spPr>
            <a:xfrm flipH="1">
              <a:off x="2091775" y="1735750"/>
              <a:ext cx="859500" cy="1665300"/>
            </a:xfrm>
            <a:prstGeom prst="flowChartDelay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 txBox="1"/>
            <p:nvPr/>
          </p:nvSpPr>
          <p:spPr>
            <a:xfrm rot="-5400000" flipH="1">
              <a:off x="1966375" y="2328800"/>
              <a:ext cx="1477200" cy="4926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Objective</a:t>
              </a:r>
              <a:endParaRPr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0" y="-3350"/>
            <a:ext cx="8196000" cy="5143500"/>
            <a:chOff x="-5700125" y="-3350"/>
            <a:chExt cx="8196000" cy="5143500"/>
          </a:xfrm>
        </p:grpSpPr>
        <p:sp>
          <p:nvSpPr>
            <p:cNvPr id="151" name="Google Shape;151;p16"/>
            <p:cNvSpPr/>
            <p:nvPr/>
          </p:nvSpPr>
          <p:spPr>
            <a:xfrm>
              <a:off x="-5700125" y="-3350"/>
              <a:ext cx="8158800" cy="514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42888" dist="28575" algn="bl" rotWithShape="0">
                <a:schemeClr val="accent2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16"/>
            <p:cNvGrpSpPr/>
            <p:nvPr/>
          </p:nvGrpSpPr>
          <p:grpSpPr>
            <a:xfrm>
              <a:off x="1573675" y="1735750"/>
              <a:ext cx="922200" cy="1665300"/>
              <a:chOff x="1573675" y="1735750"/>
              <a:chExt cx="922200" cy="1665300"/>
            </a:xfrm>
          </p:grpSpPr>
          <p:sp>
            <p:nvSpPr>
              <p:cNvPr id="153" name="Google Shape;153;p16"/>
              <p:cNvSpPr/>
              <p:nvPr/>
            </p:nvSpPr>
            <p:spPr>
              <a:xfrm flipH="1">
                <a:off x="1573675" y="1735750"/>
                <a:ext cx="885000" cy="1665300"/>
              </a:xfrm>
              <a:prstGeom prst="flowChartDelay">
                <a:avLst/>
              </a:prstGeom>
              <a:solidFill>
                <a:srgbClr val="3C78D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6"/>
              <p:cNvSpPr txBox="1"/>
              <p:nvPr/>
            </p:nvSpPr>
            <p:spPr>
              <a:xfrm rot="-5400000" flipH="1">
                <a:off x="1459675" y="2207100"/>
                <a:ext cx="1302900" cy="769500"/>
              </a:xfrm>
              <a:prstGeom prst="rect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 b="1">
                    <a:solidFill>
                      <a:schemeClr val="lt2"/>
                    </a:solidFill>
                    <a:latin typeface="Nunito"/>
                    <a:ea typeface="Nunito"/>
                    <a:cs typeface="Nunito"/>
                    <a:sym typeface="Nunito"/>
                  </a:rPr>
                  <a:t>Literature Review</a:t>
                </a:r>
                <a:endParaRPr sz="19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  <p:sp>
        <p:nvSpPr>
          <p:cNvPr id="155" name="Google Shape;155;p16"/>
          <p:cNvSpPr/>
          <p:nvPr/>
        </p:nvSpPr>
        <p:spPr>
          <a:xfrm>
            <a:off x="-5986525" y="-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 flipH="1">
            <a:off x="1077275" y="1735750"/>
            <a:ext cx="859500" cy="1665300"/>
          </a:xfrm>
          <a:prstGeom prst="flowChartDelay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/>
          <p:nvPr/>
        </p:nvSpPr>
        <p:spPr>
          <a:xfrm rot="-5400000" flipH="1">
            <a:off x="882575" y="2398100"/>
            <a:ext cx="1477200" cy="354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 Tools &amp; software</a:t>
            </a:r>
            <a:endParaRPr sz="11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6493775" y="-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 flipH="1">
            <a:off x="570025" y="1735750"/>
            <a:ext cx="859500" cy="1665300"/>
          </a:xfrm>
          <a:prstGeom prst="flowChartDelay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 txBox="1"/>
          <p:nvPr/>
        </p:nvSpPr>
        <p:spPr>
          <a:xfrm rot="-5400000" flipH="1">
            <a:off x="444625" y="2328800"/>
            <a:ext cx="14772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001025" y="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 flipH="1">
            <a:off x="62775" y="1742450"/>
            <a:ext cx="859500" cy="1665300"/>
          </a:xfrm>
          <a:prstGeom prst="flowChartDelay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 txBox="1"/>
          <p:nvPr/>
        </p:nvSpPr>
        <p:spPr>
          <a:xfrm rot="-5400000" flipH="1">
            <a:off x="-62625" y="2335500"/>
            <a:ext cx="1477200" cy="492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2083550" y="154175"/>
            <a:ext cx="3672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2265750" y="1513625"/>
            <a:ext cx="482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2101963" y="669875"/>
            <a:ext cx="501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508275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 flipH="1">
            <a:off x="-444475" y="1739100"/>
            <a:ext cx="859500" cy="1665300"/>
          </a:xfrm>
          <a:prstGeom prst="flowChartDelay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/>
          <p:nvPr/>
        </p:nvSpPr>
        <p:spPr>
          <a:xfrm rot="-5400000" flipH="1">
            <a:off x="-569875" y="2332150"/>
            <a:ext cx="14772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16"/>
          <p:cNvSpPr/>
          <p:nvPr/>
        </p:nvSpPr>
        <p:spPr>
          <a:xfrm flipH="1">
            <a:off x="-937075" y="1752500"/>
            <a:ext cx="859500" cy="1665300"/>
          </a:xfrm>
          <a:prstGeom prst="flowChartDelay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 txBox="1"/>
          <p:nvPr/>
        </p:nvSpPr>
        <p:spPr>
          <a:xfrm rot="-5400000" flipH="1">
            <a:off x="-1062475" y="2345550"/>
            <a:ext cx="14772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Outcomes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2075325" y="154175"/>
            <a:ext cx="538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Nunito"/>
                <a:ea typeface="Nunito"/>
                <a:cs typeface="Nunito"/>
                <a:sym typeface="Nunito"/>
              </a:rPr>
              <a:t>Literature Review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2273925" y="745875"/>
            <a:ext cx="4992000" cy="4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1.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Eye-Controlled Wheelchair using Infrared Detection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Faculty College of Engineering, National University,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Manila, Philippines.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Eyeball Motion and Joystick Controlled Wheelchair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with Obstacle Detection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E&amp;TC, Sandip institute of engineering and management,</a:t>
            </a:r>
            <a:endParaRPr sz="12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Nashik, India</a:t>
            </a:r>
            <a:endParaRPr sz="12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3.</a:t>
            </a:r>
            <a:r>
              <a:rPr lang="en" sz="17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Voice And Vision Controlled Wheelchair For Disabled 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 Uday Kiran (A), N Nithesh Chakravarthi (B), K R Radhakrishnan © PSG College of Technology, Coimbatore.</a:t>
            </a:r>
            <a:endParaRPr sz="14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4.</a:t>
            </a:r>
            <a:r>
              <a:rPr lang="en" sz="17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Electric Wheelchair Control Mechanism Using Eye-mark Key Point Detection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Gusti Pangestu</a:t>
            </a:r>
            <a:r>
              <a:rPr lang="en" sz="8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* Fitri Utaminingrum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>
            <a:off x="0" y="-3350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7"/>
          <p:cNvGrpSpPr/>
          <p:nvPr/>
        </p:nvGrpSpPr>
        <p:grpSpPr>
          <a:xfrm>
            <a:off x="8284500" y="1588000"/>
            <a:ext cx="859500" cy="1960800"/>
            <a:chOff x="8284500" y="1588000"/>
            <a:chExt cx="859500" cy="1960800"/>
          </a:xfrm>
        </p:grpSpPr>
        <p:sp>
          <p:nvSpPr>
            <p:cNvPr id="180" name="Google Shape;180;p17"/>
            <p:cNvSpPr/>
            <p:nvPr/>
          </p:nvSpPr>
          <p:spPr>
            <a:xfrm flipH="1">
              <a:off x="8284500" y="1735750"/>
              <a:ext cx="859500" cy="1665300"/>
            </a:xfrm>
            <a:prstGeom prst="flowChartDelay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 txBox="1"/>
            <p:nvPr/>
          </p:nvSpPr>
          <p:spPr>
            <a:xfrm rot="-5400000" flipH="1">
              <a:off x="7917300" y="2322100"/>
              <a:ext cx="1960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Introduction</a:t>
              </a:r>
              <a:endParaRPr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82" name="Google Shape;182;p17"/>
          <p:cNvSpPr/>
          <p:nvPr/>
        </p:nvSpPr>
        <p:spPr>
          <a:xfrm>
            <a:off x="0" y="-3350"/>
            <a:ext cx="865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7"/>
          <p:cNvGrpSpPr/>
          <p:nvPr/>
        </p:nvGrpSpPr>
        <p:grpSpPr>
          <a:xfrm>
            <a:off x="7791900" y="1735750"/>
            <a:ext cx="859500" cy="1665300"/>
            <a:chOff x="2091775" y="1735750"/>
            <a:chExt cx="859500" cy="1665300"/>
          </a:xfrm>
        </p:grpSpPr>
        <p:sp>
          <p:nvSpPr>
            <p:cNvPr id="184" name="Google Shape;184;p17"/>
            <p:cNvSpPr/>
            <p:nvPr/>
          </p:nvSpPr>
          <p:spPr>
            <a:xfrm flipH="1">
              <a:off x="2091775" y="1735750"/>
              <a:ext cx="859500" cy="1665300"/>
            </a:xfrm>
            <a:prstGeom prst="flowChartDelay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 txBox="1"/>
            <p:nvPr/>
          </p:nvSpPr>
          <p:spPr>
            <a:xfrm rot="-5400000" flipH="1">
              <a:off x="1966375" y="2328800"/>
              <a:ext cx="1477200" cy="4926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Objective</a:t>
              </a:r>
              <a:endParaRPr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0" y="-3350"/>
            <a:ext cx="8196000" cy="5143500"/>
            <a:chOff x="-5700125" y="-3350"/>
            <a:chExt cx="8196000" cy="5143500"/>
          </a:xfrm>
        </p:grpSpPr>
        <p:sp>
          <p:nvSpPr>
            <p:cNvPr id="187" name="Google Shape;187;p17"/>
            <p:cNvSpPr/>
            <p:nvPr/>
          </p:nvSpPr>
          <p:spPr>
            <a:xfrm>
              <a:off x="-5700125" y="-3350"/>
              <a:ext cx="8158800" cy="514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42888" dist="28575" algn="bl" rotWithShape="0">
                <a:schemeClr val="accent2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17"/>
            <p:cNvGrpSpPr/>
            <p:nvPr/>
          </p:nvGrpSpPr>
          <p:grpSpPr>
            <a:xfrm>
              <a:off x="1573675" y="1735750"/>
              <a:ext cx="922200" cy="1665300"/>
              <a:chOff x="1573675" y="1735750"/>
              <a:chExt cx="922200" cy="1665300"/>
            </a:xfrm>
          </p:grpSpPr>
          <p:sp>
            <p:nvSpPr>
              <p:cNvPr id="189" name="Google Shape;189;p17"/>
              <p:cNvSpPr/>
              <p:nvPr/>
            </p:nvSpPr>
            <p:spPr>
              <a:xfrm flipH="1">
                <a:off x="1573675" y="1735750"/>
                <a:ext cx="885000" cy="1665300"/>
              </a:xfrm>
              <a:prstGeom prst="flowChartDelay">
                <a:avLst/>
              </a:prstGeom>
              <a:solidFill>
                <a:srgbClr val="3C78D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7"/>
              <p:cNvSpPr txBox="1"/>
              <p:nvPr/>
            </p:nvSpPr>
            <p:spPr>
              <a:xfrm rot="-5400000" flipH="1">
                <a:off x="1459675" y="2207100"/>
                <a:ext cx="1302900" cy="769500"/>
              </a:xfrm>
              <a:prstGeom prst="rect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 b="1">
                    <a:solidFill>
                      <a:schemeClr val="lt2"/>
                    </a:solidFill>
                    <a:latin typeface="Nunito"/>
                    <a:ea typeface="Nunito"/>
                    <a:cs typeface="Nunito"/>
                    <a:sym typeface="Nunito"/>
                  </a:rPr>
                  <a:t>Literature Review</a:t>
                </a:r>
                <a:endParaRPr sz="19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  <p:sp>
        <p:nvSpPr>
          <p:cNvPr id="191" name="Google Shape;191;p17"/>
          <p:cNvSpPr/>
          <p:nvPr/>
        </p:nvSpPr>
        <p:spPr>
          <a:xfrm>
            <a:off x="-6493775" y="-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flipH="1">
            <a:off x="570025" y="1735750"/>
            <a:ext cx="859500" cy="1665300"/>
          </a:xfrm>
          <a:prstGeom prst="flowChartDelay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 txBox="1"/>
          <p:nvPr/>
        </p:nvSpPr>
        <p:spPr>
          <a:xfrm rot="-5400000" flipH="1">
            <a:off x="444625" y="2328800"/>
            <a:ext cx="14772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-7001025" y="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 flipH="1">
            <a:off x="62775" y="1742450"/>
            <a:ext cx="859500" cy="1665300"/>
          </a:xfrm>
          <a:prstGeom prst="flowChartDelay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/>
          <p:nvPr/>
        </p:nvSpPr>
        <p:spPr>
          <a:xfrm rot="-5400000" flipH="1">
            <a:off x="-62625" y="2335500"/>
            <a:ext cx="1477200" cy="492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083550" y="154175"/>
            <a:ext cx="3672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2265750" y="1513625"/>
            <a:ext cx="482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2101963" y="669875"/>
            <a:ext cx="501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508275" y="100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-444475" y="1749150"/>
            <a:ext cx="859500" cy="1665300"/>
          </a:xfrm>
          <a:prstGeom prst="flowChartDelay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 txBox="1"/>
          <p:nvPr/>
        </p:nvSpPr>
        <p:spPr>
          <a:xfrm rot="-5400000" flipH="1">
            <a:off x="-569875" y="2342200"/>
            <a:ext cx="14772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3" name="Google Shape;2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00" y="942750"/>
            <a:ext cx="5749774" cy="3898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 txBox="1"/>
          <p:nvPr/>
        </p:nvSpPr>
        <p:spPr>
          <a:xfrm>
            <a:off x="1482200" y="288475"/>
            <a:ext cx="538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Nunito"/>
                <a:ea typeface="Nunito"/>
                <a:cs typeface="Nunito"/>
                <a:sym typeface="Nunito"/>
              </a:rPr>
              <a:t>Literature 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/>
          <p:nvPr/>
        </p:nvSpPr>
        <p:spPr>
          <a:xfrm>
            <a:off x="0" y="-3350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8"/>
          <p:cNvGrpSpPr/>
          <p:nvPr/>
        </p:nvGrpSpPr>
        <p:grpSpPr>
          <a:xfrm>
            <a:off x="8284500" y="1588000"/>
            <a:ext cx="859500" cy="1960800"/>
            <a:chOff x="8284500" y="1588000"/>
            <a:chExt cx="859500" cy="1960800"/>
          </a:xfrm>
        </p:grpSpPr>
        <p:sp>
          <p:nvSpPr>
            <p:cNvPr id="211" name="Google Shape;211;p18"/>
            <p:cNvSpPr/>
            <p:nvPr/>
          </p:nvSpPr>
          <p:spPr>
            <a:xfrm flipH="1">
              <a:off x="8284500" y="1735750"/>
              <a:ext cx="859500" cy="1665300"/>
            </a:xfrm>
            <a:prstGeom prst="flowChartDelay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 txBox="1"/>
            <p:nvPr/>
          </p:nvSpPr>
          <p:spPr>
            <a:xfrm rot="-5400000" flipH="1">
              <a:off x="7917300" y="2322100"/>
              <a:ext cx="1960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Introduction</a:t>
              </a:r>
              <a:endParaRPr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13" name="Google Shape;213;p18"/>
          <p:cNvSpPr/>
          <p:nvPr/>
        </p:nvSpPr>
        <p:spPr>
          <a:xfrm>
            <a:off x="0" y="-3350"/>
            <a:ext cx="865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8"/>
          <p:cNvGrpSpPr/>
          <p:nvPr/>
        </p:nvGrpSpPr>
        <p:grpSpPr>
          <a:xfrm>
            <a:off x="7791900" y="1735750"/>
            <a:ext cx="859500" cy="1665300"/>
            <a:chOff x="2091775" y="1735750"/>
            <a:chExt cx="859500" cy="1665300"/>
          </a:xfrm>
        </p:grpSpPr>
        <p:sp>
          <p:nvSpPr>
            <p:cNvPr id="215" name="Google Shape;215;p18"/>
            <p:cNvSpPr/>
            <p:nvPr/>
          </p:nvSpPr>
          <p:spPr>
            <a:xfrm flipH="1">
              <a:off x="2091775" y="1735750"/>
              <a:ext cx="859500" cy="1665300"/>
            </a:xfrm>
            <a:prstGeom prst="flowChartDelay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 txBox="1"/>
            <p:nvPr/>
          </p:nvSpPr>
          <p:spPr>
            <a:xfrm rot="-5400000" flipH="1">
              <a:off x="1966375" y="2328800"/>
              <a:ext cx="1477200" cy="4926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Objective</a:t>
              </a:r>
              <a:endParaRPr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0" y="-3350"/>
            <a:ext cx="8158800" cy="5143500"/>
            <a:chOff x="-5700125" y="-3350"/>
            <a:chExt cx="8158800" cy="5143500"/>
          </a:xfrm>
        </p:grpSpPr>
        <p:sp>
          <p:nvSpPr>
            <p:cNvPr id="218" name="Google Shape;218;p18"/>
            <p:cNvSpPr/>
            <p:nvPr/>
          </p:nvSpPr>
          <p:spPr>
            <a:xfrm>
              <a:off x="-5700125" y="-3350"/>
              <a:ext cx="8158800" cy="514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42888" dist="28575" algn="bl" rotWithShape="0">
                <a:schemeClr val="accent2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18"/>
            <p:cNvGrpSpPr/>
            <p:nvPr/>
          </p:nvGrpSpPr>
          <p:grpSpPr>
            <a:xfrm>
              <a:off x="1573675" y="1735750"/>
              <a:ext cx="885000" cy="1665300"/>
              <a:chOff x="1573675" y="1735750"/>
              <a:chExt cx="885000" cy="16653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1573675" y="1735750"/>
                <a:ext cx="885000" cy="1665300"/>
              </a:xfrm>
              <a:prstGeom prst="flowChartDelay">
                <a:avLst/>
              </a:prstGeom>
              <a:solidFill>
                <a:srgbClr val="3C78D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 rot="-5400000" flipH="1">
                <a:off x="1459134" y="2328800"/>
                <a:ext cx="1477200" cy="492600"/>
              </a:xfrm>
              <a:prstGeom prst="rect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 b="1">
                    <a:solidFill>
                      <a:schemeClr val="lt2"/>
                    </a:solidFill>
                    <a:latin typeface="Nunito"/>
                    <a:ea typeface="Nunito"/>
                    <a:cs typeface="Nunito"/>
                    <a:sym typeface="Nunito"/>
                  </a:rPr>
                  <a:t>Literature</a:t>
                </a:r>
                <a:endParaRPr sz="16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  <p:grpSp>
        <p:nvGrpSpPr>
          <p:cNvPr id="222" name="Google Shape;222;p18"/>
          <p:cNvGrpSpPr/>
          <p:nvPr/>
        </p:nvGrpSpPr>
        <p:grpSpPr>
          <a:xfrm>
            <a:off x="-292400" y="-3350"/>
            <a:ext cx="7923300" cy="5143500"/>
            <a:chOff x="-5986525" y="-3350"/>
            <a:chExt cx="7923300" cy="5143500"/>
          </a:xfrm>
        </p:grpSpPr>
        <p:sp>
          <p:nvSpPr>
            <p:cNvPr id="223" name="Google Shape;223;p18"/>
            <p:cNvSpPr/>
            <p:nvPr/>
          </p:nvSpPr>
          <p:spPr>
            <a:xfrm>
              <a:off x="-5986525" y="-3350"/>
              <a:ext cx="7923300" cy="514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42888" dist="28575" algn="bl" rotWithShape="0">
                <a:schemeClr val="accent2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 flipH="1">
              <a:off x="1077275" y="1735750"/>
              <a:ext cx="859500" cy="1665300"/>
            </a:xfrm>
            <a:prstGeom prst="flowChartDelay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 txBox="1"/>
            <p:nvPr/>
          </p:nvSpPr>
          <p:spPr>
            <a:xfrm rot="-5400000" flipH="1">
              <a:off x="899900" y="2305500"/>
              <a:ext cx="1414500" cy="6156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   Tools &amp; software</a:t>
              </a:r>
              <a:endParaRPr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26" name="Google Shape;226;p18"/>
          <p:cNvSpPr/>
          <p:nvPr/>
        </p:nvSpPr>
        <p:spPr>
          <a:xfrm>
            <a:off x="-6493775" y="-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570025" y="1735750"/>
            <a:ext cx="859500" cy="1665300"/>
          </a:xfrm>
          <a:prstGeom prst="flowChartDelay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 txBox="1"/>
          <p:nvPr/>
        </p:nvSpPr>
        <p:spPr>
          <a:xfrm rot="-5400000" flipH="1">
            <a:off x="444625" y="2328800"/>
            <a:ext cx="14772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001025" y="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62775" y="1742450"/>
            <a:ext cx="859500" cy="1665300"/>
          </a:xfrm>
          <a:prstGeom prst="flowChartDelay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 txBox="1"/>
          <p:nvPr/>
        </p:nvSpPr>
        <p:spPr>
          <a:xfrm rot="-5400000" flipH="1">
            <a:off x="-62625" y="2335500"/>
            <a:ext cx="1477200" cy="492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493650" y="100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-429850" y="1749150"/>
            <a:ext cx="859500" cy="1665300"/>
          </a:xfrm>
          <a:prstGeom prst="flowChartDelay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 txBox="1"/>
          <p:nvPr/>
        </p:nvSpPr>
        <p:spPr>
          <a:xfrm rot="-5400000" flipH="1">
            <a:off x="-555250" y="2342200"/>
            <a:ext cx="14772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18"/>
          <p:cNvSpPr/>
          <p:nvPr/>
        </p:nvSpPr>
        <p:spPr>
          <a:xfrm flipH="1">
            <a:off x="-922450" y="1762550"/>
            <a:ext cx="859500" cy="1665300"/>
          </a:xfrm>
          <a:prstGeom prst="flowChartDelay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 txBox="1"/>
          <p:nvPr/>
        </p:nvSpPr>
        <p:spPr>
          <a:xfrm rot="-5400000" flipH="1">
            <a:off x="-1047850" y="2355600"/>
            <a:ext cx="14772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Outcomes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1572000" y="84075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Tools and Software</a:t>
            </a:r>
            <a:endParaRPr sz="215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1429525" y="599775"/>
            <a:ext cx="26451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Tools/Software: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Matlab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Arduino IDE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Hardware: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Arduino Uno R3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DC Motor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H-bridge Motor Driver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9V Battery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635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525" y="2039425"/>
            <a:ext cx="1967792" cy="15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25" y="3548800"/>
            <a:ext cx="1588575" cy="15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525" y="3548800"/>
            <a:ext cx="1967800" cy="15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/>
          <p:nvPr/>
        </p:nvSpPr>
        <p:spPr>
          <a:xfrm>
            <a:off x="0" y="-3350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9"/>
          <p:cNvGrpSpPr/>
          <p:nvPr/>
        </p:nvGrpSpPr>
        <p:grpSpPr>
          <a:xfrm>
            <a:off x="8284500" y="1588000"/>
            <a:ext cx="859500" cy="1960800"/>
            <a:chOff x="8284500" y="1588000"/>
            <a:chExt cx="859500" cy="1960800"/>
          </a:xfrm>
        </p:grpSpPr>
        <p:sp>
          <p:nvSpPr>
            <p:cNvPr id="248" name="Google Shape;248;p19"/>
            <p:cNvSpPr/>
            <p:nvPr/>
          </p:nvSpPr>
          <p:spPr>
            <a:xfrm flipH="1">
              <a:off x="8284500" y="1735750"/>
              <a:ext cx="859500" cy="1665300"/>
            </a:xfrm>
            <a:prstGeom prst="flowChartDelay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 txBox="1"/>
            <p:nvPr/>
          </p:nvSpPr>
          <p:spPr>
            <a:xfrm rot="-5400000" flipH="1">
              <a:off x="7917300" y="2322100"/>
              <a:ext cx="1960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Introduction</a:t>
              </a:r>
              <a:endParaRPr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0" name="Google Shape;250;p19"/>
          <p:cNvSpPr/>
          <p:nvPr/>
        </p:nvSpPr>
        <p:spPr>
          <a:xfrm>
            <a:off x="0" y="-3350"/>
            <a:ext cx="865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9"/>
          <p:cNvGrpSpPr/>
          <p:nvPr/>
        </p:nvGrpSpPr>
        <p:grpSpPr>
          <a:xfrm>
            <a:off x="7791900" y="1735750"/>
            <a:ext cx="859500" cy="1665300"/>
            <a:chOff x="2091775" y="1735750"/>
            <a:chExt cx="859500" cy="1665300"/>
          </a:xfrm>
        </p:grpSpPr>
        <p:sp>
          <p:nvSpPr>
            <p:cNvPr id="252" name="Google Shape;252;p19"/>
            <p:cNvSpPr/>
            <p:nvPr/>
          </p:nvSpPr>
          <p:spPr>
            <a:xfrm flipH="1">
              <a:off x="2091775" y="1735750"/>
              <a:ext cx="859500" cy="1665300"/>
            </a:xfrm>
            <a:prstGeom prst="flowChartDelay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 txBox="1"/>
            <p:nvPr/>
          </p:nvSpPr>
          <p:spPr>
            <a:xfrm rot="-5400000" flipH="1">
              <a:off x="1966375" y="2328800"/>
              <a:ext cx="1477200" cy="4926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Objective</a:t>
              </a:r>
              <a:endParaRPr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0" y="-3350"/>
            <a:ext cx="8158800" cy="5143500"/>
            <a:chOff x="-5700125" y="-3350"/>
            <a:chExt cx="8158800" cy="5143500"/>
          </a:xfrm>
        </p:grpSpPr>
        <p:sp>
          <p:nvSpPr>
            <p:cNvPr id="255" name="Google Shape;255;p19"/>
            <p:cNvSpPr/>
            <p:nvPr/>
          </p:nvSpPr>
          <p:spPr>
            <a:xfrm>
              <a:off x="-5700125" y="-3350"/>
              <a:ext cx="8158800" cy="514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42888" dist="28575" algn="bl" rotWithShape="0">
                <a:schemeClr val="accent2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19"/>
            <p:cNvGrpSpPr/>
            <p:nvPr/>
          </p:nvGrpSpPr>
          <p:grpSpPr>
            <a:xfrm>
              <a:off x="1573675" y="1735750"/>
              <a:ext cx="885000" cy="1665300"/>
              <a:chOff x="1573675" y="1735750"/>
              <a:chExt cx="885000" cy="1665300"/>
            </a:xfrm>
          </p:grpSpPr>
          <p:sp>
            <p:nvSpPr>
              <p:cNvPr id="257" name="Google Shape;257;p19"/>
              <p:cNvSpPr/>
              <p:nvPr/>
            </p:nvSpPr>
            <p:spPr>
              <a:xfrm flipH="1">
                <a:off x="1573675" y="1735750"/>
                <a:ext cx="885000" cy="1665300"/>
              </a:xfrm>
              <a:prstGeom prst="flowChartDelay">
                <a:avLst/>
              </a:prstGeom>
              <a:solidFill>
                <a:srgbClr val="3C78D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 txBox="1"/>
              <p:nvPr/>
            </p:nvSpPr>
            <p:spPr>
              <a:xfrm rot="-5400000" flipH="1">
                <a:off x="1459134" y="2328800"/>
                <a:ext cx="1477200" cy="492600"/>
              </a:xfrm>
              <a:prstGeom prst="rect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 b="1">
                    <a:solidFill>
                      <a:schemeClr val="lt2"/>
                    </a:solidFill>
                    <a:latin typeface="Nunito"/>
                    <a:ea typeface="Nunito"/>
                    <a:cs typeface="Nunito"/>
                    <a:sym typeface="Nunito"/>
                  </a:rPr>
                  <a:t>Literature</a:t>
                </a:r>
                <a:endParaRPr sz="20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  <p:grpSp>
        <p:nvGrpSpPr>
          <p:cNvPr id="259" name="Google Shape;259;p19"/>
          <p:cNvGrpSpPr/>
          <p:nvPr/>
        </p:nvGrpSpPr>
        <p:grpSpPr>
          <a:xfrm>
            <a:off x="-292400" y="-3350"/>
            <a:ext cx="7923300" cy="5143500"/>
            <a:chOff x="-5986525" y="-3350"/>
            <a:chExt cx="7923300" cy="5143500"/>
          </a:xfrm>
        </p:grpSpPr>
        <p:sp>
          <p:nvSpPr>
            <p:cNvPr id="260" name="Google Shape;260;p19"/>
            <p:cNvSpPr/>
            <p:nvPr/>
          </p:nvSpPr>
          <p:spPr>
            <a:xfrm>
              <a:off x="-5986525" y="-3350"/>
              <a:ext cx="7923300" cy="514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42888" dist="28575" algn="bl" rotWithShape="0">
                <a:schemeClr val="accent2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 flipH="1">
              <a:off x="1077275" y="1735750"/>
              <a:ext cx="859500" cy="1665300"/>
            </a:xfrm>
            <a:prstGeom prst="flowChartDelay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 txBox="1"/>
            <p:nvPr/>
          </p:nvSpPr>
          <p:spPr>
            <a:xfrm rot="-5400000" flipH="1">
              <a:off x="823775" y="2386300"/>
              <a:ext cx="1625700" cy="3849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   Tools &amp; software</a:t>
              </a:r>
              <a:endParaRPr sz="13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-826525" y="-3350"/>
            <a:ext cx="7923300" cy="5143500"/>
            <a:chOff x="-6493775" y="-3350"/>
            <a:chExt cx="7923300" cy="5143500"/>
          </a:xfrm>
        </p:grpSpPr>
        <p:sp>
          <p:nvSpPr>
            <p:cNvPr id="264" name="Google Shape;264;p19"/>
            <p:cNvSpPr/>
            <p:nvPr/>
          </p:nvSpPr>
          <p:spPr>
            <a:xfrm>
              <a:off x="-6493775" y="-3350"/>
              <a:ext cx="7923300" cy="514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42888" dist="28575" algn="bl" rotWithShape="0">
                <a:schemeClr val="accent2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 flipH="1">
              <a:off x="570025" y="1735750"/>
              <a:ext cx="859500" cy="1665300"/>
            </a:xfrm>
            <a:prstGeom prst="flowChartDelay">
              <a:avLst/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 txBox="1"/>
            <p:nvPr/>
          </p:nvSpPr>
          <p:spPr>
            <a:xfrm rot="-5400000" flipH="1">
              <a:off x="444625" y="2328800"/>
              <a:ext cx="1477200" cy="4926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Workflow</a:t>
              </a:r>
              <a:endParaRPr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67" name="Google Shape;267;p19"/>
          <p:cNvSpPr/>
          <p:nvPr/>
        </p:nvSpPr>
        <p:spPr>
          <a:xfrm>
            <a:off x="-7001025" y="33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 flipH="1">
            <a:off x="62775" y="1742450"/>
            <a:ext cx="859500" cy="1665300"/>
          </a:xfrm>
          <a:prstGeom prst="flowChartDelay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 txBox="1"/>
          <p:nvPr/>
        </p:nvSpPr>
        <p:spPr>
          <a:xfrm rot="-5400000" flipH="1">
            <a:off x="-62625" y="2335500"/>
            <a:ext cx="1477200" cy="492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-7493625" y="1005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 flipH="1">
            <a:off x="-429825" y="1749150"/>
            <a:ext cx="859500" cy="1665300"/>
          </a:xfrm>
          <a:prstGeom prst="flowChartDelay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 txBox="1"/>
          <p:nvPr/>
        </p:nvSpPr>
        <p:spPr>
          <a:xfrm rot="-5400000" flipH="1">
            <a:off x="-555225" y="2342200"/>
            <a:ext cx="14772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19"/>
          <p:cNvSpPr/>
          <p:nvPr/>
        </p:nvSpPr>
        <p:spPr>
          <a:xfrm flipH="1">
            <a:off x="-922425" y="1762550"/>
            <a:ext cx="859500" cy="1665300"/>
          </a:xfrm>
          <a:prstGeom prst="flowChartDelay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 txBox="1"/>
          <p:nvPr/>
        </p:nvSpPr>
        <p:spPr>
          <a:xfrm rot="-5400000" flipH="1">
            <a:off x="-1047825" y="2355600"/>
            <a:ext cx="14772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Outcomes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5" name="Google Shape;2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988" y="117039"/>
            <a:ext cx="3849662" cy="502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0"/>
          <p:cNvSpPr/>
          <p:nvPr/>
        </p:nvSpPr>
        <p:spPr>
          <a:xfrm flipH="1">
            <a:off x="8284500" y="1739100"/>
            <a:ext cx="859500" cy="1665300"/>
          </a:xfrm>
          <a:prstGeom prst="flowChartDelay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"/>
          <p:cNvSpPr txBox="1"/>
          <p:nvPr/>
        </p:nvSpPr>
        <p:spPr>
          <a:xfrm rot="-5400000" flipH="1">
            <a:off x="7917300" y="2325450"/>
            <a:ext cx="196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0" y="0"/>
            <a:ext cx="865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0"/>
          <p:cNvSpPr/>
          <p:nvPr/>
        </p:nvSpPr>
        <p:spPr>
          <a:xfrm flipH="1">
            <a:off x="7791900" y="1739100"/>
            <a:ext cx="859500" cy="1665300"/>
          </a:xfrm>
          <a:prstGeom prst="flowChartDelay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"/>
          <p:cNvSpPr txBox="1"/>
          <p:nvPr/>
        </p:nvSpPr>
        <p:spPr>
          <a:xfrm rot="-5400000" flipH="1">
            <a:off x="7666500" y="2332150"/>
            <a:ext cx="1477200" cy="492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0" y="0"/>
            <a:ext cx="8158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"/>
          <p:cNvSpPr/>
          <p:nvPr/>
        </p:nvSpPr>
        <p:spPr>
          <a:xfrm flipH="1">
            <a:off x="7273800" y="1739100"/>
            <a:ext cx="885000" cy="1665300"/>
          </a:xfrm>
          <a:prstGeom prst="flowChartDelay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0"/>
          <p:cNvSpPr txBox="1"/>
          <p:nvPr/>
        </p:nvSpPr>
        <p:spPr>
          <a:xfrm rot="-5400000" flipH="1">
            <a:off x="7159259" y="2332150"/>
            <a:ext cx="1477200" cy="492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Literature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-28640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0"/>
          <p:cNvSpPr/>
          <p:nvPr/>
        </p:nvSpPr>
        <p:spPr>
          <a:xfrm flipH="1">
            <a:off x="6777400" y="1739100"/>
            <a:ext cx="859500" cy="1665300"/>
          </a:xfrm>
          <a:prstGeom prst="flowChartDelay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 txBox="1"/>
          <p:nvPr/>
        </p:nvSpPr>
        <p:spPr>
          <a:xfrm rot="-5400000" flipH="1">
            <a:off x="6524350" y="2365775"/>
            <a:ext cx="1624800" cy="384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3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Tools &amp; software</a:t>
            </a:r>
            <a:endParaRPr sz="22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-79365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"/>
          <p:cNvSpPr/>
          <p:nvPr/>
        </p:nvSpPr>
        <p:spPr>
          <a:xfrm flipH="1">
            <a:off x="6270150" y="1739100"/>
            <a:ext cx="859500" cy="1665300"/>
          </a:xfrm>
          <a:prstGeom prst="flowChartDelay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0"/>
          <p:cNvSpPr txBox="1"/>
          <p:nvPr/>
        </p:nvSpPr>
        <p:spPr>
          <a:xfrm rot="-5400000" flipH="1">
            <a:off x="6144750" y="2332150"/>
            <a:ext cx="14772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-1300900" y="670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0"/>
          <p:cNvSpPr/>
          <p:nvPr/>
        </p:nvSpPr>
        <p:spPr>
          <a:xfrm flipH="1">
            <a:off x="5762900" y="1745800"/>
            <a:ext cx="859500" cy="1665300"/>
          </a:xfrm>
          <a:prstGeom prst="flowChartDelay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 txBox="1"/>
          <p:nvPr/>
        </p:nvSpPr>
        <p:spPr>
          <a:xfrm rot="-5400000" flipH="1">
            <a:off x="5637500" y="2338850"/>
            <a:ext cx="1477200" cy="492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-697850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 flipH="1">
            <a:off x="85300" y="1739100"/>
            <a:ext cx="859500" cy="1665300"/>
          </a:xfrm>
          <a:prstGeom prst="flowChartDelay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"/>
          <p:cNvSpPr txBox="1"/>
          <p:nvPr/>
        </p:nvSpPr>
        <p:spPr>
          <a:xfrm rot="-5400000" flipH="1">
            <a:off x="-40100" y="2332150"/>
            <a:ext cx="14772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471100" y="1340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/>
          <p:nvPr/>
        </p:nvSpPr>
        <p:spPr>
          <a:xfrm flipH="1">
            <a:off x="-407300" y="1752500"/>
            <a:ext cx="859500" cy="1665300"/>
          </a:xfrm>
          <a:prstGeom prst="flowChartDelay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 txBox="1"/>
          <p:nvPr/>
        </p:nvSpPr>
        <p:spPr>
          <a:xfrm rot="-5400000" flipH="1">
            <a:off x="-532700" y="2345550"/>
            <a:ext cx="14772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Outcomes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-7963700" y="2010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/>
          <p:nvPr/>
        </p:nvSpPr>
        <p:spPr>
          <a:xfrm flipH="1">
            <a:off x="-899900" y="1752500"/>
            <a:ext cx="859500" cy="1665300"/>
          </a:xfrm>
          <a:prstGeom prst="flowChartDelay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"/>
          <p:cNvSpPr txBox="1"/>
          <p:nvPr/>
        </p:nvSpPr>
        <p:spPr>
          <a:xfrm rot="-5400000" flipH="1">
            <a:off x="-1025300" y="2345550"/>
            <a:ext cx="1477200" cy="4926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Title 9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20"/>
          <p:cNvPicPr preferRelativeResize="0"/>
          <p:nvPr/>
        </p:nvPicPr>
        <p:blipFill rotWithShape="1">
          <a:blip r:embed="rId3">
            <a:alphaModFix/>
          </a:blip>
          <a:srcRect b="-19474"/>
          <a:stretch/>
        </p:blipFill>
        <p:spPr>
          <a:xfrm>
            <a:off x="1031625" y="853450"/>
            <a:ext cx="1869826" cy="33241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</p:pic>
      <p:pic>
        <p:nvPicPr>
          <p:cNvPr id="308" name="Google Shape;3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138" y="151650"/>
            <a:ext cx="2485625" cy="22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1450" y="2268714"/>
            <a:ext cx="2636050" cy="242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7371F5-34D0-BF44-B477-D191B9C8D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128" y="654392"/>
            <a:ext cx="2383743" cy="38347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1"/>
          <p:cNvSpPr/>
          <p:nvPr/>
        </p:nvSpPr>
        <p:spPr>
          <a:xfrm flipH="1">
            <a:off x="8284500" y="1739100"/>
            <a:ext cx="859500" cy="1665300"/>
          </a:xfrm>
          <a:prstGeom prst="flowChartDelay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"/>
          <p:cNvSpPr txBox="1"/>
          <p:nvPr/>
        </p:nvSpPr>
        <p:spPr>
          <a:xfrm rot="-5400000" flipH="1">
            <a:off x="7917300" y="2325450"/>
            <a:ext cx="196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0" y="0"/>
            <a:ext cx="865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1"/>
          <p:cNvSpPr/>
          <p:nvPr/>
        </p:nvSpPr>
        <p:spPr>
          <a:xfrm flipH="1">
            <a:off x="7791900" y="1739100"/>
            <a:ext cx="859500" cy="1665300"/>
          </a:xfrm>
          <a:prstGeom prst="flowChartDelay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1"/>
          <p:cNvSpPr txBox="1"/>
          <p:nvPr/>
        </p:nvSpPr>
        <p:spPr>
          <a:xfrm rot="-5400000" flipH="1">
            <a:off x="7666500" y="2332150"/>
            <a:ext cx="1477200" cy="492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0" y="0"/>
            <a:ext cx="81588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1"/>
          <p:cNvSpPr/>
          <p:nvPr/>
        </p:nvSpPr>
        <p:spPr>
          <a:xfrm flipH="1">
            <a:off x="7273800" y="1739100"/>
            <a:ext cx="885000" cy="1665300"/>
          </a:xfrm>
          <a:prstGeom prst="flowChartDelay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"/>
          <p:cNvSpPr txBox="1"/>
          <p:nvPr/>
        </p:nvSpPr>
        <p:spPr>
          <a:xfrm rot="-5400000" flipH="1">
            <a:off x="7159259" y="2332150"/>
            <a:ext cx="1477200" cy="492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Literature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-28640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"/>
          <p:cNvSpPr/>
          <p:nvPr/>
        </p:nvSpPr>
        <p:spPr>
          <a:xfrm flipH="1">
            <a:off x="6777400" y="1739100"/>
            <a:ext cx="859500" cy="1665300"/>
          </a:xfrm>
          <a:prstGeom prst="flowChartDelay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"/>
          <p:cNvSpPr txBox="1"/>
          <p:nvPr/>
        </p:nvSpPr>
        <p:spPr>
          <a:xfrm rot="-5400000" flipH="1">
            <a:off x="6582700" y="2401450"/>
            <a:ext cx="1477200" cy="354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 Tools &amp; software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-79365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1"/>
          <p:cNvSpPr/>
          <p:nvPr/>
        </p:nvSpPr>
        <p:spPr>
          <a:xfrm flipH="1">
            <a:off x="6270150" y="1739100"/>
            <a:ext cx="859500" cy="1665300"/>
          </a:xfrm>
          <a:prstGeom prst="flowChartDelay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"/>
          <p:cNvSpPr txBox="1"/>
          <p:nvPr/>
        </p:nvSpPr>
        <p:spPr>
          <a:xfrm rot="-5400000" flipH="1">
            <a:off x="6144750" y="2332150"/>
            <a:ext cx="14772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-1300900" y="670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1"/>
          <p:cNvSpPr/>
          <p:nvPr/>
        </p:nvSpPr>
        <p:spPr>
          <a:xfrm flipH="1">
            <a:off x="5762900" y="1745800"/>
            <a:ext cx="859500" cy="1665300"/>
          </a:xfrm>
          <a:prstGeom prst="flowChartDelay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 txBox="1"/>
          <p:nvPr/>
        </p:nvSpPr>
        <p:spPr>
          <a:xfrm rot="-5400000" flipH="1">
            <a:off x="5637500" y="2338850"/>
            <a:ext cx="1477200" cy="492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-180815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"/>
          <p:cNvSpPr/>
          <p:nvPr/>
        </p:nvSpPr>
        <p:spPr>
          <a:xfrm flipH="1">
            <a:off x="5255650" y="1739100"/>
            <a:ext cx="859500" cy="1665300"/>
          </a:xfrm>
          <a:prstGeom prst="flowChartDelay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1"/>
          <p:cNvSpPr txBox="1"/>
          <p:nvPr/>
        </p:nvSpPr>
        <p:spPr>
          <a:xfrm rot="-5400000" flipH="1">
            <a:off x="5130250" y="2332150"/>
            <a:ext cx="14772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Timeline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-697850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85300" y="1739100"/>
            <a:ext cx="859500" cy="1665300"/>
          </a:xfrm>
          <a:prstGeom prst="flowChartDelay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 txBox="1"/>
          <p:nvPr/>
        </p:nvSpPr>
        <p:spPr>
          <a:xfrm rot="-5400000" flipH="1">
            <a:off x="-40100" y="2332150"/>
            <a:ext cx="14772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Outcomes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-7471100" y="0"/>
            <a:ext cx="7923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28575" algn="bl" rotWithShape="0">
              <a:schemeClr val="accent2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 flipH="1">
            <a:off x="-407300" y="1732400"/>
            <a:ext cx="859500" cy="1665300"/>
          </a:xfrm>
          <a:prstGeom prst="flowChartDelay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 txBox="1"/>
          <p:nvPr/>
        </p:nvSpPr>
        <p:spPr>
          <a:xfrm rot="-5400000" flipH="1">
            <a:off x="-643100" y="2361975"/>
            <a:ext cx="1651800" cy="4464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Future Scopes</a:t>
            </a:r>
            <a:endParaRPr sz="20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41" name="Google Shape;341;p21"/>
          <p:cNvGraphicFramePr/>
          <p:nvPr/>
        </p:nvGraphicFramePr>
        <p:xfrm>
          <a:off x="1091425" y="724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{BE3CB84D-4F5B-4538-9202-79D726B70C62}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 to be achieved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 a list of topics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Sept 21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the Problem Statement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Sept 27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Understand and practice the tools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 15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 the technology &amp; Design the System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 21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and Testing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Dec 21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Prototype / Product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Jan 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On-screen Show (16:9)</PresentationFormat>
  <Paragraphs>162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Playfair Display Medium</vt:lpstr>
      <vt:lpstr>Impact</vt:lpstr>
      <vt:lpstr>Nunito</vt:lpstr>
      <vt:lpstr>Nunito SemiBold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Satpute</dc:creator>
  <cp:lastModifiedBy>Aishwarya Satpute</cp:lastModifiedBy>
  <cp:revision>1</cp:revision>
  <dcterms:modified xsi:type="dcterms:W3CDTF">2023-03-16T11:34:52Z</dcterms:modified>
</cp:coreProperties>
</file>