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8" r:id="rId4"/>
    <p:sldId id="271" r:id="rId5"/>
    <p:sldId id="260" r:id="rId6"/>
    <p:sldId id="270" r:id="rId7"/>
    <p:sldId id="259" r:id="rId8"/>
    <p:sldId id="267" r:id="rId9"/>
    <p:sldId id="272" r:id="rId10"/>
    <p:sldId id="273" r:id="rId11"/>
    <p:sldId id="265" r:id="rId12"/>
    <p:sldId id="274" r:id="rId13"/>
    <p:sldId id="276" r:id="rId14"/>
    <p:sldId id="277"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p:cViewPr>
        <p:scale>
          <a:sx n="91" d="100"/>
          <a:sy n="91" d="100"/>
        </p:scale>
        <p:origin x="-58"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18EFE-7E77-4A92-A08F-15E03FE7BC3B}" type="datetimeFigureOut">
              <a:rPr lang="en-US" smtClean="0"/>
              <a:pPr/>
              <a:t>6/9/2022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1C3898-7DF9-472E-BE2F-0931674FD7D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1C3898-7DF9-472E-BE2F-0931674FD7D6}"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D48E4A6-35CC-48A7-ABCD-1C220940E1BE}" type="datetimeFigureOut">
              <a:rPr lang="en-US" smtClean="0"/>
              <a:pPr/>
              <a:t>6/9/2022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115DB5E-8120-4362-8590-3D299413C97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48E4A6-35CC-48A7-ABCD-1C220940E1BE}"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5DB5E-8120-4362-8590-3D299413C97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48E4A6-35CC-48A7-ABCD-1C220940E1BE}"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15DB5E-8120-4362-8590-3D299413C97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D48E4A6-35CC-48A7-ABCD-1C220940E1BE}" type="datetimeFigureOut">
              <a:rPr lang="en-US" smtClean="0"/>
              <a:pPr/>
              <a:t>6/9/2022</a:t>
            </a:fld>
            <a:endParaRPr lang="en-US" dirty="0"/>
          </a:p>
        </p:txBody>
      </p:sp>
      <p:sp>
        <p:nvSpPr>
          <p:cNvPr id="9" name="Slide Number Placeholder 8"/>
          <p:cNvSpPr>
            <a:spLocks noGrp="1"/>
          </p:cNvSpPr>
          <p:nvPr>
            <p:ph type="sldNum" sz="quarter" idx="15"/>
          </p:nvPr>
        </p:nvSpPr>
        <p:spPr/>
        <p:txBody>
          <a:bodyPr rtlCol="0"/>
          <a:lstStyle/>
          <a:p>
            <a:fld id="{7115DB5E-8120-4362-8590-3D299413C97D}"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D48E4A6-35CC-48A7-ABCD-1C220940E1BE}" type="datetimeFigureOut">
              <a:rPr lang="en-US" smtClean="0"/>
              <a:pPr/>
              <a:t>6/9/2022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7115DB5E-8120-4362-8590-3D299413C97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D48E4A6-35CC-48A7-ABCD-1C220940E1BE}"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15DB5E-8120-4362-8590-3D299413C97D}"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D48E4A6-35CC-48A7-ABCD-1C220940E1BE}"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15DB5E-8120-4362-8590-3D299413C97D}"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D48E4A6-35CC-48A7-ABCD-1C220940E1BE}" type="datetimeFigureOut">
              <a:rPr lang="en-US" smtClean="0"/>
              <a:pPr/>
              <a:t>6/9/2022</a:t>
            </a:fld>
            <a:endParaRPr lang="en-US" dirty="0"/>
          </a:p>
        </p:txBody>
      </p:sp>
      <p:sp>
        <p:nvSpPr>
          <p:cNvPr id="7" name="Slide Number Placeholder 6"/>
          <p:cNvSpPr>
            <a:spLocks noGrp="1"/>
          </p:cNvSpPr>
          <p:nvPr>
            <p:ph type="sldNum" sz="quarter" idx="11"/>
          </p:nvPr>
        </p:nvSpPr>
        <p:spPr/>
        <p:txBody>
          <a:bodyPr rtlCol="0"/>
          <a:lstStyle/>
          <a:p>
            <a:fld id="{7115DB5E-8120-4362-8590-3D299413C97D}"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8E4A6-35CC-48A7-ABCD-1C220940E1BE}" type="datetimeFigureOut">
              <a:rPr lang="en-US" smtClean="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15DB5E-8120-4362-8590-3D299413C97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D48E4A6-35CC-48A7-ABCD-1C220940E1BE}" type="datetimeFigureOut">
              <a:rPr lang="en-US" smtClean="0"/>
              <a:pPr/>
              <a:t>6/9/2022</a:t>
            </a:fld>
            <a:endParaRPr lang="en-US" dirty="0"/>
          </a:p>
        </p:txBody>
      </p:sp>
      <p:sp>
        <p:nvSpPr>
          <p:cNvPr id="22" name="Slide Number Placeholder 21"/>
          <p:cNvSpPr>
            <a:spLocks noGrp="1"/>
          </p:cNvSpPr>
          <p:nvPr>
            <p:ph type="sldNum" sz="quarter" idx="15"/>
          </p:nvPr>
        </p:nvSpPr>
        <p:spPr/>
        <p:txBody>
          <a:bodyPr rtlCol="0"/>
          <a:lstStyle/>
          <a:p>
            <a:fld id="{7115DB5E-8120-4362-8590-3D299413C97D}"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D48E4A6-35CC-48A7-ABCD-1C220940E1BE}" type="datetimeFigureOut">
              <a:rPr lang="en-US" smtClean="0"/>
              <a:pPr/>
              <a:t>6/9/2022</a:t>
            </a:fld>
            <a:endParaRPr lang="en-US" dirty="0"/>
          </a:p>
        </p:txBody>
      </p:sp>
      <p:sp>
        <p:nvSpPr>
          <p:cNvPr id="18" name="Slide Number Placeholder 17"/>
          <p:cNvSpPr>
            <a:spLocks noGrp="1"/>
          </p:cNvSpPr>
          <p:nvPr>
            <p:ph type="sldNum" sz="quarter" idx="11"/>
          </p:nvPr>
        </p:nvSpPr>
        <p:spPr/>
        <p:txBody>
          <a:bodyPr rtlCol="0"/>
          <a:lstStyle/>
          <a:p>
            <a:fld id="{7115DB5E-8120-4362-8590-3D299413C97D}"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D48E4A6-35CC-48A7-ABCD-1C220940E1BE}" type="datetimeFigureOut">
              <a:rPr lang="en-US" smtClean="0"/>
              <a:pPr/>
              <a:t>6/9/2022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115DB5E-8120-4362-8590-3D299413C97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142999"/>
          </a:xfrm>
        </p:spPr>
        <p:txBody>
          <a:bodyPr>
            <a:normAutofit fontScale="90000"/>
          </a:bodyPr>
          <a:lstStyle/>
          <a:p>
            <a:r>
              <a:rPr lang="en-US" sz="7200" dirty="0" smtClean="0">
                <a:latin typeface="Algerian" pitchFamily="82" charset="0"/>
              </a:rPr>
              <a:t>      </a:t>
            </a:r>
            <a:r>
              <a:rPr lang="en-US" sz="6700" dirty="0" smtClean="0">
                <a:solidFill>
                  <a:schemeClr val="accent1"/>
                </a:solidFill>
                <a:latin typeface="Algerian" pitchFamily="82" charset="0"/>
              </a:rPr>
              <a:t>E-AGRICULTURE</a:t>
            </a:r>
            <a:endParaRPr lang="en-US" sz="6700" dirty="0">
              <a:solidFill>
                <a:schemeClr val="accent1"/>
              </a:solidFill>
              <a:latin typeface="Algerian" pitchFamily="82" charset="0"/>
            </a:endParaRPr>
          </a:p>
        </p:txBody>
      </p:sp>
      <p:sp>
        <p:nvSpPr>
          <p:cNvPr id="3" name="Subtitle 2"/>
          <p:cNvSpPr>
            <a:spLocks noGrp="1"/>
          </p:cNvSpPr>
          <p:nvPr>
            <p:ph type="subTitle" idx="1"/>
          </p:nvPr>
        </p:nvSpPr>
        <p:spPr>
          <a:xfrm>
            <a:off x="2057400" y="3733800"/>
            <a:ext cx="6934200" cy="2667000"/>
          </a:xfrm>
        </p:spPr>
        <p:txBody>
          <a:bodyPr>
            <a:normAutofit fontScale="62500" lnSpcReduction="20000"/>
          </a:bodyPr>
          <a:lstStyle/>
          <a:p>
            <a:pPr algn="just"/>
            <a:r>
              <a:rPr lang="en-US" sz="2400" b="1" dirty="0" smtClean="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t>
            </a:r>
          </a:p>
          <a:p>
            <a:pPr algn="just"/>
            <a:r>
              <a:rPr lang="en-US" sz="2400" dirty="0" smtClean="0">
                <a:solidFill>
                  <a:srgbClr val="FF0000"/>
                </a:solidFill>
                <a:latin typeface="Times New Roman" pitchFamily="18" charset="0"/>
                <a:cs typeface="Times New Roman" pitchFamily="18" charset="0"/>
              </a:rPr>
              <a:t>                                                                                                  Guide:                                                                </a:t>
            </a:r>
            <a:r>
              <a:rPr lang="en-US" sz="2400" b="1" dirty="0" smtClean="0">
                <a:solidFill>
                  <a:srgbClr val="FF0000"/>
                </a:solidFill>
                <a:latin typeface="Times New Roman" pitchFamily="18" charset="0"/>
                <a:cs typeface="Times New Roman" pitchFamily="18" charset="0"/>
              </a:rPr>
              <a:t> </a:t>
            </a:r>
          </a:p>
          <a:p>
            <a:pPr algn="just"/>
            <a:r>
              <a:rPr lang="en-US" sz="2400" dirty="0" smtClean="0">
                <a:solidFill>
                  <a:srgbClr val="FF0000"/>
                </a:solidFill>
                <a:latin typeface="Times New Roman" pitchFamily="18" charset="0"/>
                <a:cs typeface="Times New Roman" pitchFamily="18" charset="0"/>
              </a:rPr>
              <a:t>                                                                                                  </a:t>
            </a:r>
            <a:r>
              <a:rPr lang="en-US" sz="2400" dirty="0" smtClean="0">
                <a:solidFill>
                  <a:schemeClr val="accent5">
                    <a:lumMod val="75000"/>
                  </a:schemeClr>
                </a:solidFill>
                <a:latin typeface="Times New Roman" pitchFamily="18" charset="0"/>
                <a:cs typeface="Times New Roman" pitchFamily="18" charset="0"/>
              </a:rPr>
              <a:t>Mr. M.M.Kulkarni</a:t>
            </a:r>
          </a:p>
          <a:p>
            <a:pPr algn="just"/>
            <a:endParaRPr lang="en-US" sz="2400" dirty="0" smtClean="0">
              <a:solidFill>
                <a:srgbClr val="FF0000"/>
              </a:solidFill>
              <a:latin typeface="Times New Roman" pitchFamily="18" charset="0"/>
              <a:cs typeface="Times New Roman" pitchFamily="18" charset="0"/>
            </a:endParaRPr>
          </a:p>
          <a:p>
            <a:pPr algn="just"/>
            <a:r>
              <a:rPr lang="en-US" sz="2400" b="1" dirty="0" smtClean="0">
                <a:solidFill>
                  <a:srgbClr val="FF0000"/>
                </a:solidFill>
                <a:latin typeface="Times New Roman" pitchFamily="18" charset="0"/>
                <a:cs typeface="Times New Roman" pitchFamily="18" charset="0"/>
              </a:rPr>
              <a:t>                                                                                                  Project Submitted:</a:t>
            </a:r>
            <a:endParaRPr lang="en-US" sz="1000" b="1" dirty="0" smtClean="0">
              <a:solidFill>
                <a:srgbClr val="FF0000"/>
              </a:solidFill>
              <a:latin typeface="Times New Roman" pitchFamily="18" charset="0"/>
              <a:cs typeface="Times New Roman" pitchFamily="18" charset="0"/>
            </a:endParaRPr>
          </a:p>
          <a:p>
            <a:pPr algn="just"/>
            <a:r>
              <a:rPr lang="en-US" sz="2600" dirty="0" smtClean="0">
                <a:solidFill>
                  <a:schemeClr val="accent5">
                    <a:lumMod val="75000"/>
                  </a:schemeClr>
                </a:solidFill>
                <a:latin typeface="Times New Roman" pitchFamily="18" charset="0"/>
                <a:cs typeface="Times New Roman" pitchFamily="18" charset="0"/>
              </a:rPr>
              <a:t>                                                                                            Ms. Aishwarya Savale </a:t>
            </a:r>
          </a:p>
          <a:p>
            <a:pPr algn="just"/>
            <a:r>
              <a:rPr lang="en-US" sz="2600" dirty="0" smtClean="0">
                <a:solidFill>
                  <a:schemeClr val="accent5">
                    <a:lumMod val="75000"/>
                  </a:schemeClr>
                </a:solidFill>
                <a:latin typeface="Times New Roman" pitchFamily="18" charset="0"/>
                <a:cs typeface="Times New Roman" pitchFamily="18" charset="0"/>
              </a:rPr>
              <a:t>                                                                                            Ms. Vidyashri Gaur</a:t>
            </a:r>
          </a:p>
          <a:p>
            <a:pPr algn="just"/>
            <a:r>
              <a:rPr lang="en-US" sz="2600" dirty="0" smtClean="0">
                <a:solidFill>
                  <a:schemeClr val="accent5">
                    <a:lumMod val="75000"/>
                  </a:schemeClr>
                </a:solidFill>
                <a:latin typeface="Times New Roman" pitchFamily="18" charset="0"/>
                <a:cs typeface="Times New Roman" pitchFamily="18" charset="0"/>
              </a:rPr>
              <a:t>                                                                                            Mr. Umesh Kumbhar</a:t>
            </a:r>
          </a:p>
          <a:p>
            <a:pPr algn="just"/>
            <a:r>
              <a:rPr lang="en-US" sz="2600" dirty="0" smtClean="0">
                <a:solidFill>
                  <a:schemeClr val="accent5">
                    <a:lumMod val="75000"/>
                  </a:schemeClr>
                </a:solidFill>
                <a:latin typeface="Times New Roman" pitchFamily="18" charset="0"/>
                <a:cs typeface="Times New Roman" pitchFamily="18" charset="0"/>
              </a:rPr>
              <a:t>                                                                                            Mr. Vinay Thisake</a:t>
            </a:r>
          </a:p>
          <a:p>
            <a:pPr algn="just"/>
            <a:r>
              <a:rPr lang="en-US" sz="2600" dirty="0" smtClean="0">
                <a:solidFill>
                  <a:schemeClr val="accent5">
                    <a:lumMod val="75000"/>
                  </a:schemeClr>
                </a:solidFill>
                <a:latin typeface="Times New Roman" pitchFamily="18" charset="0"/>
                <a:cs typeface="Times New Roman" pitchFamily="18" charset="0"/>
              </a:rPr>
              <a:t>                                                                                            Mr. Karan Hipale</a:t>
            </a:r>
          </a:p>
          <a:p>
            <a:pPr algn="just"/>
            <a:endParaRPr lang="en-US" sz="2400" b="1" dirty="0">
              <a:latin typeface="Times New Roman" pitchFamily="18" charset="0"/>
              <a:cs typeface="Times New Roman" pitchFamily="18" charset="0"/>
            </a:endParaRPr>
          </a:p>
        </p:txBody>
      </p:sp>
      <p:pic>
        <p:nvPicPr>
          <p:cNvPr id="4" name="Picture 3" descr="e market.jpg"/>
          <p:cNvPicPr>
            <a:picLocks noChangeAspect="1"/>
          </p:cNvPicPr>
          <p:nvPr/>
        </p:nvPicPr>
        <p:blipFill>
          <a:blip r:embed="rId3" cstate="print"/>
          <a:stretch>
            <a:fillRect/>
          </a:stretch>
        </p:blipFill>
        <p:spPr>
          <a:xfrm>
            <a:off x="2438400" y="1676400"/>
            <a:ext cx="4495800"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Output of User Home Page</a:t>
            </a:r>
            <a:r>
              <a:rPr lang="en-US" b="1" cap="none" spc="150" dirty="0" smtClean="0">
                <a:ln w="11430"/>
                <a:solidFill>
                  <a:srgbClr val="F8F8F8"/>
                </a:solidFill>
                <a:effectLst>
                  <a:outerShdw blurRad="25400" algn="tl" rotWithShape="0">
                    <a:srgbClr val="000000">
                      <a:alpha val="43000"/>
                    </a:srgbClr>
                  </a:outerShdw>
                </a:effectLst>
              </a:rPr>
              <a:t/>
            </a:r>
            <a:br>
              <a:rPr lang="en-US" b="1" cap="none" spc="150" dirty="0" smtClean="0">
                <a:ln w="11430"/>
                <a:solidFill>
                  <a:srgbClr val="F8F8F8"/>
                </a:solidFill>
                <a:effectLst>
                  <a:outerShdw blurRad="25400" algn="tl" rotWithShape="0">
                    <a:srgbClr val="000000">
                      <a:alpha val="43000"/>
                    </a:srgbClr>
                  </a:outerShdw>
                </a:effectLst>
              </a:rPr>
            </a:br>
            <a:endParaRPr lang="en-US" b="1" cap="none" spc="150" dirty="0">
              <a:ln w="11430"/>
              <a:solidFill>
                <a:srgbClr val="F8F8F8"/>
              </a:solidFill>
              <a:effectLst>
                <a:outerShdw blurRad="25400" algn="tl" rotWithShape="0">
                  <a:srgbClr val="000000">
                    <a:alpha val="43000"/>
                  </a:srgbClr>
                </a:outerShdw>
              </a:effectLst>
            </a:endParaRPr>
          </a:p>
        </p:txBody>
      </p:sp>
      <p:sp>
        <p:nvSpPr>
          <p:cNvPr id="3" name="Content Placeholder 2"/>
          <p:cNvSpPr>
            <a:spLocks noGrp="1"/>
          </p:cNvSpPr>
          <p:nvPr>
            <p:ph sz="quarter" idx="1"/>
          </p:nvPr>
        </p:nvSpPr>
        <p:spPr>
          <a:xfrm>
            <a:off x="457200" y="838200"/>
            <a:ext cx="7467600" cy="5635752"/>
          </a:xfrm>
        </p:spPr>
        <p:txBody>
          <a:bodyPr>
            <a:normAutofit/>
          </a:bodyPr>
          <a:lstStyle/>
          <a:p>
            <a:pPr algn="just">
              <a:buNone/>
            </a:pPr>
            <a:r>
              <a:rPr lang="en-US" sz="2200" dirty="0" smtClean="0">
                <a:latin typeface="Times New Roman" pitchFamily="18" charset="0"/>
                <a:cs typeface="Times New Roman" pitchFamily="18" charset="0"/>
              </a:rPr>
              <a:t> </a:t>
            </a:r>
          </a:p>
          <a:p>
            <a:pPr>
              <a:buNone/>
            </a:pPr>
            <a:endParaRPr lang="en-US" dirty="0"/>
          </a:p>
        </p:txBody>
      </p:sp>
      <p:pic>
        <p:nvPicPr>
          <p:cNvPr id="6" name="Picture 5" descr="as1.PNG"/>
          <p:cNvPicPr>
            <a:picLocks noChangeAspect="1"/>
          </p:cNvPicPr>
          <p:nvPr/>
        </p:nvPicPr>
        <p:blipFill>
          <a:blip r:embed="rId2" cstate="print"/>
          <a:stretch>
            <a:fillRect/>
          </a:stretch>
        </p:blipFill>
        <p:spPr>
          <a:xfrm>
            <a:off x="685800" y="1143000"/>
            <a:ext cx="7620000" cy="4857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Autofit/>
            <a:scene3d>
              <a:camera prst="orthographicFront"/>
              <a:lightRig rig="soft" dir="t">
                <a:rot lat="0" lon="0" rev="10800000"/>
              </a:lightRig>
            </a:scene3d>
            <a:sp3d>
              <a:bevelT w="27940" h="12700"/>
              <a:contourClr>
                <a:srgbClr val="DDDDDD"/>
              </a:contourClr>
            </a:sp3d>
          </a:bodyPr>
          <a:lstStyle/>
          <a:p>
            <a:r>
              <a:rPr lang="en-US" b="1" cap="none" spc="150" dirty="0" smtClean="0">
                <a:ln w="11430"/>
                <a:effectLst>
                  <a:outerShdw blurRad="25400" algn="tl" rotWithShape="0">
                    <a:srgbClr val="000000">
                      <a:alpha val="43000"/>
                    </a:srgbClr>
                  </a:outerShdw>
                </a:effectLst>
                <a:latin typeface="Times New Roman" pitchFamily="18" charset="0"/>
                <a:cs typeface="Times New Roman" pitchFamily="18" charset="0"/>
              </a:rPr>
              <a:t>Application</a:t>
            </a:r>
            <a:endParaRPr lang="en-US" b="1" cap="none" spc="150" dirty="0">
              <a:ln w="11430"/>
              <a:solidFill>
                <a:srgbClr val="F8F8F8"/>
              </a:solidFill>
              <a:effectLst>
                <a:outerShdw blurRad="25400" algn="tl" rotWithShape="0">
                  <a:srgbClr val="000000">
                    <a:alpha val="43000"/>
                  </a:srgbClr>
                </a:outerShdw>
              </a:effectLst>
            </a:endParaRPr>
          </a:p>
        </p:txBody>
      </p:sp>
      <p:sp>
        <p:nvSpPr>
          <p:cNvPr id="3" name="Content Placeholder 2"/>
          <p:cNvSpPr>
            <a:spLocks noGrp="1"/>
          </p:cNvSpPr>
          <p:nvPr>
            <p:ph sz="quarter" idx="1"/>
          </p:nvPr>
        </p:nvSpPr>
        <p:spPr>
          <a:xfrm>
            <a:off x="457200" y="1371600"/>
            <a:ext cx="7848600" cy="4343400"/>
          </a:xfrm>
        </p:spPr>
        <p:txBody>
          <a:bodyPr>
            <a:normAutofit/>
          </a:bodyPr>
          <a:lstStyle/>
          <a:p>
            <a:pPr>
              <a:buNone/>
            </a:pPr>
            <a:endParaRPr lang="en-US" sz="800" dirty="0" smtClean="0"/>
          </a:p>
          <a:p>
            <a:pPr lvl="0" algn="just"/>
            <a:r>
              <a:rPr lang="en-US" dirty="0" smtClean="0">
                <a:latin typeface="Times New Roman" pitchFamily="18" charset="0"/>
                <a:cs typeface="Times New Roman" pitchFamily="18" charset="0"/>
              </a:rPr>
              <a:t>Provides user friendly site for the marketing purpose.</a:t>
            </a:r>
          </a:p>
          <a:p>
            <a:pPr lvl="0" algn="just"/>
            <a:endParaRPr lang="en-US" sz="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Each channel has its own unique audience that sellers can reach. An  online site can help you reach a new customer. </a:t>
            </a:r>
          </a:p>
          <a:p>
            <a:pPr lvl="0" algn="just"/>
            <a:endParaRPr lang="en-US" sz="8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E-Agriculture allows them to visit the same store virtually, with just a few mouse clicks.</a:t>
            </a:r>
          </a:p>
          <a:p>
            <a:pPr algn="just"/>
            <a:endParaRPr lang="en-US" sz="8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This application is easy to operate and understood by the users.</a:t>
            </a:r>
          </a:p>
          <a:p>
            <a:pPr algn="just"/>
            <a:endParaRPr lang="en-US" dirty="0" smtClean="0">
              <a:latin typeface="Times New Roman" pitchFamily="18" charset="0"/>
              <a:cs typeface="Times New Roman" pitchFamily="18" charset="0"/>
            </a:endParaRPr>
          </a:p>
          <a:p>
            <a:pPr algn="just">
              <a:buNone/>
            </a:pPr>
            <a:endParaRPr lang="en-US" sz="9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838200"/>
          </a:xfrm>
        </p:spPr>
        <p:txBody>
          <a:bodyPr>
            <a:noAutofit/>
            <a:scene3d>
              <a:camera prst="orthographicFront"/>
              <a:lightRig rig="soft" dir="t">
                <a:rot lat="0" lon="0" rev="10800000"/>
              </a:lightRig>
            </a:scene3d>
            <a:sp3d>
              <a:bevelT w="27940" h="12700"/>
              <a:contourClr>
                <a:srgbClr val="DDDDDD"/>
              </a:contourClr>
            </a:sp3d>
          </a:bodyPr>
          <a:lstStyle/>
          <a:p>
            <a:r>
              <a:rPr lang="en-US" b="1" cap="none" spc="150" dirty="0" smtClean="0">
                <a:ln w="11430"/>
                <a:solidFill>
                  <a:srgbClr val="F8F8F8"/>
                </a:solidFill>
                <a:effectLst>
                  <a:outerShdw blurRad="25400" algn="tl" rotWithShape="0">
                    <a:srgbClr val="000000">
                      <a:alpha val="43000"/>
                    </a:srgbClr>
                  </a:outerShdw>
                </a:effectLst>
              </a:rPr>
              <a:t/>
            </a:r>
            <a:br>
              <a:rPr lang="en-US" b="1" cap="none" spc="150" dirty="0" smtClean="0">
                <a:ln w="11430"/>
                <a:solidFill>
                  <a:srgbClr val="F8F8F8"/>
                </a:solidFill>
                <a:effectLst>
                  <a:outerShdw blurRad="25400" algn="tl" rotWithShape="0">
                    <a:srgbClr val="000000">
                      <a:alpha val="43000"/>
                    </a:srgbClr>
                  </a:outerShdw>
                </a:effectLst>
              </a:rPr>
            </a:br>
            <a:r>
              <a:rPr lang="en-US" b="1" cap="none" spc="150" dirty="0" smtClean="0">
                <a:ln w="11430"/>
                <a:effectLst>
                  <a:outerShdw blurRad="25400" algn="tl" rotWithShape="0">
                    <a:srgbClr val="000000">
                      <a:alpha val="43000"/>
                    </a:srgbClr>
                  </a:outerShdw>
                </a:effectLst>
                <a:latin typeface="Times New Roman" pitchFamily="18" charset="0"/>
                <a:cs typeface="Times New Roman" pitchFamily="18" charset="0"/>
              </a:rPr>
              <a:t>Conclusion</a:t>
            </a:r>
            <a:endParaRPr lang="en-US" b="1" cap="none" spc="150" dirty="0">
              <a:ln w="11430"/>
              <a:solidFill>
                <a:srgbClr val="F8F8F8"/>
              </a:solidFill>
              <a:effectLst>
                <a:outerShdw blurRad="25400" algn="tl" rotWithShape="0">
                  <a:srgbClr val="000000">
                    <a:alpha val="43000"/>
                  </a:srgbClr>
                </a:outerShdw>
              </a:effectLst>
            </a:endParaRPr>
          </a:p>
        </p:txBody>
      </p:sp>
      <p:sp>
        <p:nvSpPr>
          <p:cNvPr id="3" name="Content Placeholder 2"/>
          <p:cNvSpPr>
            <a:spLocks noGrp="1"/>
          </p:cNvSpPr>
          <p:nvPr>
            <p:ph sz="quarter" idx="1"/>
          </p:nvPr>
        </p:nvSpPr>
        <p:spPr>
          <a:xfrm>
            <a:off x="457200" y="990600"/>
            <a:ext cx="7848600" cy="4724400"/>
          </a:xfrm>
        </p:spPr>
        <p:txBody>
          <a:bodyPr>
            <a:normAutofit/>
          </a:bodyPr>
          <a:lstStyle/>
          <a:p>
            <a:pPr>
              <a:buNone/>
            </a:pPr>
            <a:endParaRPr lang="en-US" dirty="0" smtClean="0"/>
          </a:p>
          <a:p>
            <a:pPr algn="just"/>
            <a:r>
              <a:rPr lang="en-US" dirty="0" smtClean="0">
                <a:latin typeface="Times New Roman" pitchFamily="18" charset="0"/>
                <a:cs typeface="Times New Roman" pitchFamily="18" charset="0"/>
              </a:rPr>
              <a:t>In our project the user can access all information about the Products and Order the required Products. </a:t>
            </a:r>
          </a:p>
          <a:p>
            <a:pPr algn="just"/>
            <a:endParaRPr lang="en-US" sz="9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develop this project, we have faced many problems but we hardly tried to develop this project. Our supervisor helps us by giving this valuable opinion, decision and time.</a:t>
            </a:r>
          </a:p>
          <a:p>
            <a:pPr algn="just">
              <a:buNone/>
            </a:pPr>
            <a:endParaRPr lang="en-US" sz="8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availability of online shopping has produced a more educated consumer that can shop around with relative ease without having to spend a large amount of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1.jpeg"/>
          <p:cNvPicPr>
            <a:picLocks noChangeAspect="1"/>
          </p:cNvPicPr>
          <p:nvPr/>
        </p:nvPicPr>
        <p:blipFill>
          <a:blip r:embed="rId2" cstate="print"/>
          <a:stretch>
            <a:fillRect/>
          </a:stretch>
        </p:blipFill>
        <p:spPr>
          <a:xfrm>
            <a:off x="228600" y="381000"/>
            <a:ext cx="4267200" cy="5860734"/>
          </a:xfrm>
          <a:prstGeom prst="rect">
            <a:avLst/>
          </a:prstGeom>
        </p:spPr>
      </p:pic>
      <p:pic>
        <p:nvPicPr>
          <p:cNvPr id="3" name="Picture 2" descr="WhatsApp Image 2022-05-31 at 12.35.58 PM.jpeg"/>
          <p:cNvPicPr>
            <a:picLocks noChangeAspect="1"/>
          </p:cNvPicPr>
          <p:nvPr/>
        </p:nvPicPr>
        <p:blipFill>
          <a:blip r:embed="rId3" cstate="print"/>
          <a:stretch>
            <a:fillRect/>
          </a:stretch>
        </p:blipFill>
        <p:spPr>
          <a:xfrm>
            <a:off x="4724400" y="381000"/>
            <a:ext cx="3748616" cy="5638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2.jpeg"/>
          <p:cNvPicPr>
            <a:picLocks noChangeAspect="1"/>
          </p:cNvPicPr>
          <p:nvPr/>
        </p:nvPicPr>
        <p:blipFill>
          <a:blip r:embed="rId2" cstate="print"/>
          <a:stretch>
            <a:fillRect/>
          </a:stretch>
        </p:blipFill>
        <p:spPr>
          <a:xfrm>
            <a:off x="381000" y="838200"/>
            <a:ext cx="3429000" cy="2971800"/>
          </a:xfrm>
          <a:prstGeom prst="rect">
            <a:avLst/>
          </a:prstGeom>
        </p:spPr>
      </p:pic>
      <p:pic>
        <p:nvPicPr>
          <p:cNvPr id="3" name="Picture 2" descr="what3.jpeg"/>
          <p:cNvPicPr>
            <a:picLocks noChangeAspect="1"/>
          </p:cNvPicPr>
          <p:nvPr/>
        </p:nvPicPr>
        <p:blipFill>
          <a:blip r:embed="rId3" cstate="print"/>
          <a:stretch>
            <a:fillRect/>
          </a:stretch>
        </p:blipFill>
        <p:spPr>
          <a:xfrm>
            <a:off x="4495800" y="762000"/>
            <a:ext cx="3542899" cy="3048000"/>
          </a:xfrm>
          <a:prstGeom prst="rect">
            <a:avLst/>
          </a:prstGeom>
        </p:spPr>
      </p:pic>
      <p:pic>
        <p:nvPicPr>
          <p:cNvPr id="4" name="Picture 3" descr="what4.jpeg"/>
          <p:cNvPicPr>
            <a:picLocks noChangeAspect="1"/>
          </p:cNvPicPr>
          <p:nvPr/>
        </p:nvPicPr>
        <p:blipFill>
          <a:blip r:embed="rId4" cstate="print"/>
          <a:stretch>
            <a:fillRect/>
          </a:stretch>
        </p:blipFill>
        <p:spPr>
          <a:xfrm>
            <a:off x="2438400" y="3963532"/>
            <a:ext cx="3733800" cy="24882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198"/>
            <a:ext cx="7467600" cy="1371602"/>
          </a:xfrm>
        </p:spPr>
        <p:txBody>
          <a:bodyPr>
            <a:normAutofit/>
          </a:bodyPr>
          <a:lstStyle/>
          <a:p>
            <a:r>
              <a:rPr lang="en-US" dirty="0" smtClean="0"/>
              <a:t>           </a:t>
            </a:r>
            <a:r>
              <a:rPr lang="en-US" sz="8000" b="1" dirty="0" smtClean="0">
                <a:solidFill>
                  <a:schemeClr val="accent1"/>
                </a:solidFill>
                <a:latin typeface="Algerian" pitchFamily="82" charset="0"/>
              </a:rPr>
              <a:t>THANK YOU</a:t>
            </a:r>
            <a:endParaRPr lang="en-US" sz="8000" b="1" dirty="0">
              <a:solidFill>
                <a:schemeClr val="accent1"/>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620000" cy="5559552"/>
          </a:xfrm>
        </p:spPr>
        <p:txBody>
          <a:bodyPr>
            <a:normAutofit fontScale="25000" lnSpcReduction="20000"/>
          </a:bodyPr>
          <a:lstStyle/>
          <a:p>
            <a:pPr marL="514350" indent="-514350" algn="just">
              <a:buSzPct val="90000"/>
              <a:buFont typeface="Courier New" pitchFamily="49" charset="0"/>
              <a:buChar char="o"/>
            </a:pPr>
            <a:r>
              <a:rPr lang="en-US" sz="8800" dirty="0" smtClean="0">
                <a:latin typeface="Times New Roman" pitchFamily="18" charset="0"/>
                <a:cs typeface="Times New Roman" pitchFamily="18" charset="0"/>
              </a:rPr>
              <a:t>E-Agriculture is web-based application which covers the services involved in moving an agriculture product from the farmer to the consumers. </a:t>
            </a:r>
          </a:p>
          <a:p>
            <a:pPr marL="514350" indent="-514350" algn="just">
              <a:buSzPct val="90000"/>
              <a:buFont typeface="Wingdings" pitchFamily="2" charset="2"/>
              <a:buChar char="§"/>
            </a:pPr>
            <a:endParaRPr lang="en-US" sz="3200" dirty="0" smtClean="0">
              <a:latin typeface="Times New Roman" pitchFamily="18" charset="0"/>
              <a:cs typeface="Times New Roman" pitchFamily="18" charset="0"/>
            </a:endParaRPr>
          </a:p>
          <a:p>
            <a:pPr marL="514350" indent="-514350" algn="just">
              <a:buSzPct val="90000"/>
              <a:buFont typeface="Courier New" pitchFamily="49" charset="0"/>
              <a:buChar char="o"/>
            </a:pPr>
            <a:r>
              <a:rPr lang="en-US" sz="8800" dirty="0" smtClean="0">
                <a:latin typeface="Times New Roman" pitchFamily="18" charset="0"/>
                <a:cs typeface="Times New Roman" pitchFamily="18" charset="0"/>
              </a:rPr>
              <a:t>E-Agriculture is referred to those strategies and techniques which use online ways to reach target customers. This service involves the planning, organizing, directing, and handling of agriculture produce in such a way as to satisfy farmer and customer.</a:t>
            </a:r>
          </a:p>
          <a:p>
            <a:pPr marL="514350" indent="-514350" algn="just">
              <a:buSzPct val="90000"/>
              <a:buFont typeface="Wingdings" pitchFamily="2" charset="2"/>
              <a:buChar char="§"/>
            </a:pPr>
            <a:endParaRPr lang="en-US" sz="3200" dirty="0" smtClean="0">
              <a:latin typeface="Times New Roman" pitchFamily="18" charset="0"/>
              <a:cs typeface="Times New Roman" pitchFamily="18" charset="0"/>
            </a:endParaRPr>
          </a:p>
          <a:p>
            <a:pPr marL="514350" indent="-514350" algn="just">
              <a:buClr>
                <a:schemeClr val="accent1">
                  <a:lumMod val="75000"/>
                </a:schemeClr>
              </a:buClr>
              <a:buSzPct val="90000"/>
              <a:buFont typeface="Courier New" pitchFamily="49" charset="0"/>
              <a:buChar char="o"/>
            </a:pPr>
            <a:r>
              <a:rPr lang="en-US" sz="8800" dirty="0" smtClean="0">
                <a:latin typeface="Times New Roman" pitchFamily="18" charset="0"/>
                <a:cs typeface="Times New Roman" pitchFamily="18" charset="0"/>
              </a:rPr>
              <a:t>This market also helps us to discover better price for the products and smooth marketing of agricultural products.</a:t>
            </a:r>
          </a:p>
          <a:p>
            <a:pPr marL="514350" indent="-514350" algn="just">
              <a:buNone/>
            </a:pPr>
            <a:endParaRPr lang="en-US" sz="3200" dirty="0" smtClean="0">
              <a:latin typeface="Times New Roman" pitchFamily="18" charset="0"/>
              <a:cs typeface="Times New Roman" pitchFamily="18" charset="0"/>
            </a:endParaRPr>
          </a:p>
          <a:p>
            <a:pPr marL="514350" indent="-514350" algn="just">
              <a:buClr>
                <a:schemeClr val="accent1">
                  <a:lumMod val="75000"/>
                </a:schemeClr>
              </a:buClr>
              <a:buSzPct val="90000"/>
              <a:buFont typeface="Courier New" pitchFamily="49" charset="0"/>
              <a:buChar char="o"/>
            </a:pPr>
            <a:r>
              <a:rPr lang="en-US" sz="8800" dirty="0" smtClean="0">
                <a:latin typeface="Times New Roman" pitchFamily="18" charset="0"/>
                <a:cs typeface="Times New Roman" pitchFamily="18" charset="0"/>
              </a:rPr>
              <a:t>In this application farmer(Admin) can add their produced products and consumers can see the products and make their orders by entering their information, the ordered product would be at their doorstep. This application is easy to operate and understood by the users.</a:t>
            </a:r>
          </a:p>
          <a:p>
            <a:pPr marL="514350" indent="-514350" algn="just">
              <a:buNone/>
            </a:pPr>
            <a:endParaRPr lang="en-US" sz="2800" dirty="0" smtClean="0">
              <a:latin typeface="Times New Roman" pitchFamily="18" charset="0"/>
              <a:cs typeface="Times New Roman" pitchFamily="18" charset="0"/>
            </a:endParaRPr>
          </a:p>
          <a:p>
            <a:pPr marL="514350" indent="-514350">
              <a:buNone/>
            </a:pPr>
            <a:endParaRPr lang="en-US" sz="2400" dirty="0" smtClean="0">
              <a:latin typeface="Times New Roman" pitchFamily="18" charset="0"/>
              <a:cs typeface="Times New Roman" pitchFamily="18" charset="0"/>
            </a:endParaRPr>
          </a:p>
        </p:txBody>
      </p:sp>
      <p:sp>
        <p:nvSpPr>
          <p:cNvPr id="4" name="Title 3"/>
          <p:cNvSpPr>
            <a:spLocks noGrp="1"/>
          </p:cNvSpPr>
          <p:nvPr>
            <p:ph type="title"/>
          </p:nvPr>
        </p:nvSpPr>
        <p:spPr>
          <a:xfrm>
            <a:off x="457200" y="152400"/>
            <a:ext cx="7467600" cy="685800"/>
          </a:xfrm>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What is E-Agriculture</a:t>
            </a:r>
            <a:endParaRPr lang="en-US" b="1" cap="none" spc="150" dirty="0">
              <a:ln w="1143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Features</a:t>
            </a:r>
            <a:r>
              <a:rPr lang="en-US" b="1" cap="none" spc="150" dirty="0" smtClean="0">
                <a:ln w="11430"/>
                <a:solidFill>
                  <a:srgbClr val="F8F8F8"/>
                </a:solidFill>
                <a:effectLst>
                  <a:outerShdw blurRad="25400" algn="tl" rotWithShape="0">
                    <a:srgbClr val="000000">
                      <a:alpha val="43000"/>
                    </a:srgbClr>
                  </a:outerShdw>
                </a:effectLst>
              </a:rPr>
              <a:t/>
            </a:r>
            <a:br>
              <a:rPr lang="en-US" b="1" cap="none" spc="150" dirty="0" smtClean="0">
                <a:ln w="11430"/>
                <a:solidFill>
                  <a:srgbClr val="F8F8F8"/>
                </a:solidFill>
                <a:effectLst>
                  <a:outerShdw blurRad="25400" algn="tl" rotWithShape="0">
                    <a:srgbClr val="000000">
                      <a:alpha val="43000"/>
                    </a:srgbClr>
                  </a:outerShdw>
                </a:effectLst>
              </a:rPr>
            </a:br>
            <a:endParaRPr lang="en-US" b="1" cap="none" spc="150" dirty="0">
              <a:ln w="11430"/>
              <a:solidFill>
                <a:srgbClr val="F8F8F8"/>
              </a:solidFill>
              <a:effectLst>
                <a:outerShdw blurRad="25400" algn="tl" rotWithShape="0">
                  <a:srgbClr val="000000">
                    <a:alpha val="43000"/>
                  </a:srgbClr>
                </a:outerShdw>
              </a:effectLst>
            </a:endParaRPr>
          </a:p>
        </p:txBody>
      </p:sp>
      <p:sp>
        <p:nvSpPr>
          <p:cNvPr id="3" name="Content Placeholder 2"/>
          <p:cNvSpPr>
            <a:spLocks noGrp="1"/>
          </p:cNvSpPr>
          <p:nvPr>
            <p:ph sz="quarter" idx="1"/>
          </p:nvPr>
        </p:nvSpPr>
        <p:spPr>
          <a:xfrm>
            <a:off x="457200" y="1143000"/>
            <a:ext cx="7467600" cy="5330952"/>
          </a:xfrm>
        </p:spPr>
        <p:txBody>
          <a:bodyPr>
            <a:normAutofit/>
          </a:bodyPr>
          <a:lstStyle/>
          <a:p>
            <a:pPr algn="just">
              <a:buNone/>
            </a:pPr>
            <a:endParaRPr lang="en-US" sz="400" dirty="0" smtClean="0">
              <a:latin typeface="Times New Roman" pitchFamily="18" charset="0"/>
              <a:cs typeface="Times New Roman" pitchFamily="18" charset="0"/>
            </a:endParaRPr>
          </a:p>
          <a:p>
            <a:pPr lvl="0" algn="just"/>
            <a:r>
              <a:rPr lang="en-US" dirty="0" smtClean="0"/>
              <a:t>Maintain records of variety of products. </a:t>
            </a:r>
          </a:p>
          <a:p>
            <a:pPr lvl="0" algn="just">
              <a:buNone/>
            </a:pPr>
            <a:endParaRPr lang="en-US" sz="500" dirty="0" smtClean="0"/>
          </a:p>
          <a:p>
            <a:pPr lvl="0" algn="just"/>
            <a:r>
              <a:rPr lang="en-US" dirty="0" smtClean="0"/>
              <a:t>Maintain customer details and orders.</a:t>
            </a:r>
          </a:p>
          <a:p>
            <a:pPr lvl="0" algn="just">
              <a:buNone/>
            </a:pPr>
            <a:endParaRPr lang="en-US" sz="500" dirty="0" smtClean="0"/>
          </a:p>
          <a:p>
            <a:pPr lvl="0" algn="just"/>
            <a:r>
              <a:rPr lang="en-US" dirty="0" smtClean="0"/>
              <a:t>Home delivery. </a:t>
            </a:r>
          </a:p>
          <a:p>
            <a:pPr lvl="0" algn="just">
              <a:buNone/>
            </a:pPr>
            <a:endParaRPr lang="en-US" sz="500" dirty="0" smtClean="0"/>
          </a:p>
          <a:p>
            <a:pPr lvl="0" algn="just"/>
            <a:r>
              <a:rPr lang="en-US" dirty="0" smtClean="0"/>
              <a:t>It is most useful to the farmers since benefits are high.</a:t>
            </a:r>
          </a:p>
          <a:p>
            <a:pPr lvl="0" algn="just"/>
            <a:endParaRPr lang="en-US" sz="500" dirty="0" smtClean="0"/>
          </a:p>
          <a:p>
            <a:pPr lvl="0" algn="just"/>
            <a:r>
              <a:rPr lang="en-US" dirty="0" smtClean="0"/>
              <a:t>It covers large number of customers of different states.  </a:t>
            </a:r>
          </a:p>
          <a:p>
            <a:pPr lvl="0" algn="just">
              <a:buNone/>
            </a:pPr>
            <a:endParaRPr lang="en-US" sz="500" dirty="0" smtClean="0"/>
          </a:p>
          <a:p>
            <a:pPr lvl="0" algn="just"/>
            <a:r>
              <a:rPr lang="en-US" dirty="0" smtClean="0"/>
              <a:t>Provides a user-friendly interface</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Technologies</a:t>
            </a:r>
            <a:r>
              <a:rPr lang="en-US" b="1" cap="none" spc="150" dirty="0" smtClean="0">
                <a:ln w="11430"/>
                <a:solidFill>
                  <a:srgbClr val="F8F8F8"/>
                </a:solidFill>
                <a:effectLst>
                  <a:outerShdw blurRad="25400" algn="tl" rotWithShape="0">
                    <a:srgbClr val="000000">
                      <a:alpha val="43000"/>
                    </a:srgbClr>
                  </a:outerShdw>
                </a:effectLst>
              </a:rPr>
              <a:t/>
            </a:r>
            <a:br>
              <a:rPr lang="en-US" b="1" cap="none" spc="150" dirty="0" smtClean="0">
                <a:ln w="11430"/>
                <a:solidFill>
                  <a:srgbClr val="F8F8F8"/>
                </a:solidFill>
                <a:effectLst>
                  <a:outerShdw blurRad="25400" algn="tl" rotWithShape="0">
                    <a:srgbClr val="000000">
                      <a:alpha val="43000"/>
                    </a:srgbClr>
                  </a:outerShdw>
                </a:effectLst>
              </a:rPr>
            </a:br>
            <a:endParaRPr lang="en-US" b="1" cap="none" spc="150" dirty="0">
              <a:ln w="11430"/>
              <a:solidFill>
                <a:srgbClr val="F8F8F8"/>
              </a:solidFill>
              <a:effectLst>
                <a:outerShdw blurRad="25400" algn="tl" rotWithShape="0">
                  <a:srgbClr val="000000">
                    <a:alpha val="43000"/>
                  </a:srgbClr>
                </a:outerShdw>
              </a:effectLst>
            </a:endParaRPr>
          </a:p>
        </p:txBody>
      </p:sp>
      <p:sp>
        <p:nvSpPr>
          <p:cNvPr id="3" name="Content Placeholder 2"/>
          <p:cNvSpPr>
            <a:spLocks noGrp="1"/>
          </p:cNvSpPr>
          <p:nvPr>
            <p:ph sz="quarter" idx="1"/>
          </p:nvPr>
        </p:nvSpPr>
        <p:spPr>
          <a:xfrm>
            <a:off x="457200" y="1143000"/>
            <a:ext cx="7467600" cy="5330952"/>
          </a:xfrm>
        </p:spPr>
        <p:txBody>
          <a:bodyPr>
            <a:normAutofit/>
          </a:bodyPr>
          <a:lstStyle/>
          <a:p>
            <a:pPr algn="just">
              <a:buNone/>
            </a:pPr>
            <a:r>
              <a:rPr lang="en-US" sz="2200" dirty="0" smtClean="0">
                <a:latin typeface="Times New Roman" pitchFamily="18" charset="0"/>
                <a:cs typeface="Times New Roman" pitchFamily="18" charset="0"/>
              </a:rPr>
              <a:t> </a:t>
            </a:r>
          </a:p>
          <a:p>
            <a:pPr lvl="0" algn="just"/>
            <a:r>
              <a:rPr lang="en-US" dirty="0" smtClean="0">
                <a:latin typeface="Times New Roman" pitchFamily="18" charset="0"/>
                <a:cs typeface="Times New Roman" pitchFamily="18" charset="0"/>
              </a:rPr>
              <a:t>Operating System : Windows 10 or above</a:t>
            </a:r>
          </a:p>
          <a:p>
            <a:pPr lvl="0" algn="just"/>
            <a:r>
              <a:rPr lang="en-US" dirty="0" smtClean="0">
                <a:latin typeface="Times New Roman" pitchFamily="18" charset="0"/>
                <a:cs typeface="Times New Roman" pitchFamily="18" charset="0"/>
              </a:rPr>
              <a:t>Programming language: ASP.net using C#</a:t>
            </a:r>
          </a:p>
          <a:p>
            <a:pPr lvl="0" algn="just"/>
            <a:r>
              <a:rPr lang="en-US" dirty="0" smtClean="0">
                <a:latin typeface="Times New Roman" pitchFamily="18" charset="0"/>
                <a:cs typeface="Times New Roman" pitchFamily="18" charset="0"/>
              </a:rPr>
              <a:t>Editor: Visual Studio 2022</a:t>
            </a:r>
          </a:p>
          <a:p>
            <a:pPr lvl="0" algn="just"/>
            <a:r>
              <a:rPr lang="en-US" dirty="0" smtClean="0">
                <a:latin typeface="Times New Roman" pitchFamily="18" charset="0"/>
                <a:cs typeface="Times New Roman" pitchFamily="18" charset="0"/>
              </a:rPr>
              <a:t>Backend Database: SQL Server 2018</a:t>
            </a:r>
          </a:p>
          <a:p>
            <a:pPr lvl="0" algn="just"/>
            <a:r>
              <a:rPr lang="en-US" dirty="0" smtClean="0">
                <a:latin typeface="Times New Roman" pitchFamily="18" charset="0"/>
                <a:cs typeface="Times New Roman" pitchFamily="18" charset="0"/>
              </a:rPr>
              <a:t>Processor: Intel core i3 or above</a:t>
            </a:r>
          </a:p>
          <a:p>
            <a:pPr lvl="0" algn="just"/>
            <a:r>
              <a:rPr lang="en-US" dirty="0" smtClean="0">
                <a:latin typeface="Times New Roman" pitchFamily="18" charset="0"/>
                <a:cs typeface="Times New Roman" pitchFamily="18" charset="0"/>
              </a:rPr>
              <a:t>Hard disk: 256GB or above</a:t>
            </a:r>
          </a:p>
          <a:p>
            <a:pPr lvl="0" algn="just"/>
            <a:r>
              <a:rPr lang="en-US" dirty="0" smtClean="0">
                <a:latin typeface="Times New Roman" pitchFamily="18" charset="0"/>
                <a:cs typeface="Times New Roman" pitchFamily="18" charset="0"/>
              </a:rPr>
              <a:t>RAM: 4GB or above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848600" cy="5559552"/>
          </a:xfrm>
          <a:ln>
            <a:solidFill>
              <a:schemeClr val="accent3">
                <a:lumMod val="60000"/>
                <a:lumOff val="40000"/>
              </a:schemeClr>
            </a:solidFill>
          </a:ln>
        </p:spPr>
        <p:txBody>
          <a:bodyPr>
            <a:normAutofit fontScale="85000" lnSpcReduction="10000"/>
            <a:scene3d>
              <a:camera prst="orthographicFront"/>
              <a:lightRig rig="soft" dir="t">
                <a:rot lat="0" lon="0" rev="10800000"/>
              </a:lightRig>
            </a:scene3d>
            <a:sp3d>
              <a:bevelT w="27940" h="12700"/>
              <a:contourClr>
                <a:srgbClr val="DDDDDD"/>
              </a:contourClr>
            </a:sp3d>
          </a:bodyPr>
          <a:lstStyle/>
          <a:p>
            <a:pPr algn="just">
              <a:buNone/>
            </a:pPr>
            <a:r>
              <a:rPr lang="en-US" sz="2600" spc="150" dirty="0" smtClean="0">
                <a:ln w="11430"/>
                <a:latin typeface="Times New Roman" pitchFamily="18" charset="0"/>
                <a:cs typeface="Times New Roman" pitchFamily="18" charset="0"/>
              </a:rPr>
              <a:t> </a:t>
            </a:r>
          </a:p>
          <a:p>
            <a:pPr algn="just"/>
            <a:r>
              <a:rPr lang="en-US" sz="2600" b="1" spc="150" dirty="0" smtClean="0">
                <a:ln w="11430"/>
                <a:solidFill>
                  <a:srgbClr val="FF0000"/>
                </a:solidFill>
                <a:latin typeface="Times New Roman" pitchFamily="18" charset="0"/>
                <a:cs typeface="Times New Roman" pitchFamily="18" charset="0"/>
              </a:rPr>
              <a:t>Admin: </a:t>
            </a:r>
            <a:r>
              <a:rPr lang="en-US" sz="2600" spc="150" dirty="0" smtClean="0">
                <a:ln w="11430"/>
                <a:latin typeface="Times New Roman" pitchFamily="18" charset="0"/>
                <a:cs typeface="Times New Roman" pitchFamily="18" charset="0"/>
              </a:rPr>
              <a:t>Admin is a Responsible person to run the whole system. Admin can add, delete, update all information related to the system like category, Product Information. </a:t>
            </a:r>
          </a:p>
          <a:p>
            <a:pPr marL="571500" indent="-571500">
              <a:buFont typeface="+mj-lt"/>
              <a:buAutoNum type="romanUcPeriod"/>
            </a:pPr>
            <a:r>
              <a:rPr lang="en-US" sz="2800" dirty="0" smtClean="0">
                <a:latin typeface="Times New Roman" pitchFamily="18" charset="0"/>
                <a:cs typeface="Times New Roman" pitchFamily="18" charset="0"/>
              </a:rPr>
              <a:t>Login </a:t>
            </a:r>
          </a:p>
          <a:p>
            <a:pPr marL="571500" indent="-571500">
              <a:buFont typeface="+mj-lt"/>
              <a:buAutoNum type="romanUcPeriod"/>
            </a:pPr>
            <a:r>
              <a:rPr lang="en-US" sz="2800" dirty="0" smtClean="0">
                <a:latin typeface="Times New Roman" pitchFamily="18" charset="0"/>
                <a:cs typeface="Times New Roman" pitchFamily="18" charset="0"/>
              </a:rPr>
              <a:t>Dashboard </a:t>
            </a:r>
          </a:p>
          <a:p>
            <a:pPr marL="571500" indent="-571500">
              <a:buFont typeface="+mj-lt"/>
              <a:buAutoNum type="romanUcPeriod"/>
            </a:pPr>
            <a:r>
              <a:rPr lang="en-US" sz="2800" dirty="0" smtClean="0">
                <a:latin typeface="Times New Roman" pitchFamily="18" charset="0"/>
                <a:cs typeface="Times New Roman" pitchFamily="18" charset="0"/>
              </a:rPr>
              <a:t>Manage </a:t>
            </a:r>
          </a:p>
          <a:p>
            <a:pPr marL="571500" indent="-571500">
              <a:buFont typeface="+mj-lt"/>
              <a:buAutoNum type="romanUcPeriod"/>
            </a:pPr>
            <a:r>
              <a:rPr lang="en-US" sz="2800" dirty="0" smtClean="0">
                <a:latin typeface="Times New Roman" pitchFamily="18" charset="0"/>
                <a:cs typeface="Times New Roman" pitchFamily="18" charset="0"/>
              </a:rPr>
              <a:t>Category </a:t>
            </a:r>
          </a:p>
          <a:p>
            <a:pPr marL="571500" indent="-571500">
              <a:buFont typeface="+mj-lt"/>
              <a:buAutoNum type="romanUcPeriod"/>
            </a:pPr>
            <a:r>
              <a:rPr lang="en-US" sz="2800" dirty="0" smtClean="0">
                <a:latin typeface="Times New Roman" pitchFamily="18" charset="0"/>
                <a:cs typeface="Times New Roman" pitchFamily="18" charset="0"/>
              </a:rPr>
              <a:t>Manage Products </a:t>
            </a:r>
          </a:p>
          <a:p>
            <a:pPr marL="571500" indent="-571500">
              <a:buFont typeface="+mj-lt"/>
              <a:buAutoNum type="romanUcPeriod"/>
            </a:pPr>
            <a:r>
              <a:rPr lang="en-US" sz="2800" dirty="0" smtClean="0">
                <a:latin typeface="Times New Roman" pitchFamily="18" charset="0"/>
                <a:cs typeface="Times New Roman" pitchFamily="18" charset="0"/>
              </a:rPr>
              <a:t>Manage Orders </a:t>
            </a:r>
          </a:p>
          <a:p>
            <a:pPr marL="571500" indent="-571500">
              <a:buFont typeface="+mj-lt"/>
              <a:buAutoNum type="romanUcPeriod"/>
            </a:pPr>
            <a:r>
              <a:rPr lang="en-US" sz="2800" dirty="0" smtClean="0">
                <a:latin typeface="Times New Roman" pitchFamily="18" charset="0"/>
                <a:cs typeface="Times New Roman" pitchFamily="18" charset="0"/>
              </a:rPr>
              <a:t>View Feedbacks </a:t>
            </a:r>
          </a:p>
          <a:p>
            <a:pPr marL="571500" indent="-571500">
              <a:buFont typeface="+mj-lt"/>
              <a:buAutoNum type="romanUcPeriod"/>
            </a:pPr>
            <a:r>
              <a:rPr lang="en-US" sz="2800" dirty="0" smtClean="0">
                <a:latin typeface="Times New Roman" pitchFamily="18" charset="0"/>
                <a:cs typeface="Times New Roman" pitchFamily="18" charset="0"/>
              </a:rPr>
              <a:t>Change Password</a:t>
            </a:r>
            <a:endParaRPr lang="en-US" sz="2600" spc="150" dirty="0" smtClean="0">
              <a:ln w="11430"/>
              <a:latin typeface="Times New Roman" pitchFamily="18" charset="0"/>
              <a:cs typeface="Times New Roman" pitchFamily="18" charset="0"/>
            </a:endParaRPr>
          </a:p>
          <a:p>
            <a:pPr algn="just">
              <a:buNone/>
            </a:pPr>
            <a:r>
              <a:rPr lang="en-US" sz="2600" b="1" spc="150" dirty="0" smtClean="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t> </a:t>
            </a:r>
          </a:p>
          <a:p>
            <a:pPr algn="just">
              <a:buNone/>
            </a:pPr>
            <a:r>
              <a:rPr lang="en-US" sz="3200" b="1" spc="150" dirty="0" smtClean="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t> </a:t>
            </a:r>
            <a:endParaRPr lang="en-US" sz="3000" b="1" spc="150" dirty="0">
              <a:ln w="11430"/>
              <a:solidFill>
                <a:schemeClr val="tx2"/>
              </a:solidFill>
              <a:effectLst>
                <a:outerShdw blurRad="25400" algn="tl" rotWithShape="0">
                  <a:srgbClr val="000000">
                    <a:alpha val="43000"/>
                  </a:srgbClr>
                </a:outerShdw>
              </a:effectLst>
              <a:latin typeface="Times New Roman" pitchFamily="18" charset="0"/>
              <a:cs typeface="Times New Roman" pitchFamily="18" charset="0"/>
            </a:endParaRPr>
          </a:p>
        </p:txBody>
      </p:sp>
      <p:sp>
        <p:nvSpPr>
          <p:cNvPr id="4" name="Title 3"/>
          <p:cNvSpPr>
            <a:spLocks noGrp="1"/>
          </p:cNvSpPr>
          <p:nvPr>
            <p:ph type="title"/>
          </p:nvPr>
        </p:nvSpPr>
        <p:spPr>
          <a:xfrm>
            <a:off x="457200" y="228600"/>
            <a:ext cx="7467600" cy="685800"/>
          </a:xfrm>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 Admin Site Modules</a:t>
            </a:r>
            <a:endParaRPr lang="en-US" b="1" cap="none" spc="150" dirty="0">
              <a:ln w="1143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848600" cy="5559552"/>
          </a:xfrm>
          <a:ln>
            <a:solidFill>
              <a:schemeClr val="accent3">
                <a:lumMod val="60000"/>
                <a:lumOff val="40000"/>
              </a:schemeClr>
            </a:solidFill>
          </a:ln>
        </p:spPr>
        <p:txBody>
          <a:bodyPr>
            <a:normAutofit/>
            <a:scene3d>
              <a:camera prst="orthographicFront"/>
              <a:lightRig rig="soft" dir="t">
                <a:rot lat="0" lon="0" rev="10800000"/>
              </a:lightRig>
            </a:scene3d>
            <a:sp3d>
              <a:bevelT w="27940" h="12700"/>
              <a:contourClr>
                <a:srgbClr val="DDDDDD"/>
              </a:contourClr>
            </a:sp3d>
          </a:bodyPr>
          <a:lstStyle/>
          <a:p>
            <a:pPr algn="just">
              <a:buNone/>
            </a:pPr>
            <a:r>
              <a:rPr lang="en-US" sz="2600" spc="150" dirty="0" smtClean="0">
                <a:ln w="11430"/>
                <a:latin typeface="Times New Roman" pitchFamily="18" charset="0"/>
                <a:cs typeface="Times New Roman" pitchFamily="18" charset="0"/>
              </a:rPr>
              <a:t> </a:t>
            </a:r>
          </a:p>
          <a:p>
            <a:r>
              <a:rPr lang="en-US" b="1" spc="150" dirty="0" smtClean="0">
                <a:ln w="11430"/>
                <a:solidFill>
                  <a:srgbClr val="FF0000"/>
                </a:solidFill>
                <a:latin typeface="Times New Roman" pitchFamily="18" charset="0"/>
                <a:cs typeface="Times New Roman" pitchFamily="18" charset="0"/>
              </a:rPr>
              <a:t>User/Customer: </a:t>
            </a:r>
            <a:r>
              <a:rPr lang="en-US" spc="150" dirty="0" smtClean="0">
                <a:ln w="11430"/>
                <a:latin typeface="Times New Roman" pitchFamily="18" charset="0"/>
                <a:cs typeface="Times New Roman" pitchFamily="18" charset="0"/>
              </a:rPr>
              <a:t>User is Visitor who visit the site and buy something from our website by making a payment (Cash on Delivery). </a:t>
            </a:r>
          </a:p>
          <a:p>
            <a:pPr marL="514350" indent="-514350">
              <a:buFont typeface="+mj-lt"/>
              <a:buAutoNum type="romanUcPeriod"/>
            </a:pPr>
            <a:r>
              <a:rPr lang="en-US" dirty="0" smtClean="0"/>
              <a:t>Registration </a:t>
            </a:r>
          </a:p>
          <a:p>
            <a:pPr marL="514350" indent="-514350">
              <a:buFont typeface="+mj-lt"/>
              <a:buAutoNum type="romanUcPeriod"/>
            </a:pPr>
            <a:r>
              <a:rPr lang="en-US" dirty="0" smtClean="0"/>
              <a:t>Login </a:t>
            </a:r>
          </a:p>
          <a:p>
            <a:pPr marL="514350" indent="-514350">
              <a:buFont typeface="+mj-lt"/>
              <a:buAutoNum type="romanUcPeriod"/>
            </a:pPr>
            <a:r>
              <a:rPr lang="en-US" dirty="0" smtClean="0"/>
              <a:t>View Products </a:t>
            </a:r>
          </a:p>
          <a:p>
            <a:pPr marL="514350" indent="-514350">
              <a:buFont typeface="+mj-lt"/>
              <a:buAutoNum type="romanUcPeriod"/>
            </a:pPr>
            <a:r>
              <a:rPr lang="en-US" dirty="0" smtClean="0"/>
              <a:t>Make Order  </a:t>
            </a:r>
          </a:p>
          <a:p>
            <a:pPr marL="514350" indent="-514350">
              <a:buFont typeface="+mj-lt"/>
              <a:buAutoNum type="romanUcPeriod"/>
            </a:pPr>
            <a:r>
              <a:rPr lang="en-US" dirty="0" smtClean="0"/>
              <a:t>Manage Profile </a:t>
            </a:r>
          </a:p>
          <a:p>
            <a:pPr marL="514350" indent="-514350">
              <a:buFont typeface="+mj-lt"/>
              <a:buAutoNum type="romanUcPeriod"/>
            </a:pPr>
            <a:r>
              <a:rPr lang="en-US" dirty="0" smtClean="0"/>
              <a:t>Give Feedback </a:t>
            </a:r>
          </a:p>
          <a:p>
            <a:pPr marL="514350" indent="-514350">
              <a:buFont typeface="+mj-lt"/>
              <a:buAutoNum type="romanUcPeriod"/>
            </a:pPr>
            <a:r>
              <a:rPr lang="en-US" dirty="0" smtClean="0"/>
              <a:t>Change Password</a:t>
            </a:r>
            <a:endParaRPr lang="en-US" sz="3000" b="1" spc="150" dirty="0">
              <a:ln w="11430"/>
              <a:solidFill>
                <a:schemeClr val="tx2"/>
              </a:solidFill>
              <a:effectLst>
                <a:outerShdw blurRad="25400" algn="tl" rotWithShape="0">
                  <a:srgbClr val="000000">
                    <a:alpha val="43000"/>
                  </a:srgbClr>
                </a:outerShdw>
              </a:effectLst>
              <a:latin typeface="Times New Roman" pitchFamily="18" charset="0"/>
              <a:cs typeface="Times New Roman" pitchFamily="18" charset="0"/>
            </a:endParaRPr>
          </a:p>
        </p:txBody>
      </p:sp>
      <p:sp>
        <p:nvSpPr>
          <p:cNvPr id="4" name="Title 3"/>
          <p:cNvSpPr>
            <a:spLocks noGrp="1"/>
          </p:cNvSpPr>
          <p:nvPr>
            <p:ph type="title"/>
          </p:nvPr>
        </p:nvSpPr>
        <p:spPr>
          <a:xfrm>
            <a:off x="457200" y="228600"/>
            <a:ext cx="7467600" cy="685800"/>
          </a:xfrm>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 User Site Modules</a:t>
            </a:r>
            <a:endParaRPr lang="en-US" b="1" cap="none" spc="150" dirty="0">
              <a:ln w="1143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Working</a:t>
            </a:r>
            <a:r>
              <a:rPr lang="en-US" b="1" cap="none" spc="150" dirty="0" smtClean="0">
                <a:ln w="11430"/>
                <a:solidFill>
                  <a:srgbClr val="F8F8F8"/>
                </a:solidFill>
                <a:effectLst>
                  <a:outerShdw blurRad="25400" algn="tl" rotWithShape="0">
                    <a:srgbClr val="000000">
                      <a:alpha val="43000"/>
                    </a:srgbClr>
                  </a:outerShdw>
                </a:effectLst>
              </a:rPr>
              <a:t/>
            </a:r>
            <a:br>
              <a:rPr lang="en-US" b="1" cap="none" spc="150" dirty="0" smtClean="0">
                <a:ln w="11430"/>
                <a:solidFill>
                  <a:srgbClr val="F8F8F8"/>
                </a:solidFill>
                <a:effectLst>
                  <a:outerShdw blurRad="25400" algn="tl" rotWithShape="0">
                    <a:srgbClr val="000000">
                      <a:alpha val="43000"/>
                    </a:srgbClr>
                  </a:outerShdw>
                </a:effectLst>
              </a:rPr>
            </a:br>
            <a:endParaRPr lang="en-US" b="1" cap="none" spc="150" dirty="0">
              <a:ln w="11430"/>
              <a:solidFill>
                <a:srgbClr val="F8F8F8"/>
              </a:solidFill>
              <a:effectLst>
                <a:outerShdw blurRad="25400" algn="tl" rotWithShape="0">
                  <a:srgbClr val="000000">
                    <a:alpha val="43000"/>
                  </a:srgbClr>
                </a:outerShdw>
              </a:effectLst>
            </a:endParaRPr>
          </a:p>
        </p:txBody>
      </p:sp>
      <p:sp>
        <p:nvSpPr>
          <p:cNvPr id="3" name="Content Placeholder 2"/>
          <p:cNvSpPr>
            <a:spLocks noGrp="1"/>
          </p:cNvSpPr>
          <p:nvPr>
            <p:ph sz="quarter" idx="1"/>
          </p:nvPr>
        </p:nvSpPr>
        <p:spPr>
          <a:xfrm>
            <a:off x="457200" y="1143000"/>
            <a:ext cx="7467600" cy="5330952"/>
          </a:xfrm>
        </p:spPr>
        <p:txBody>
          <a:bodyPr>
            <a:normAutofit/>
          </a:bodyPr>
          <a:lstStyle/>
          <a:p>
            <a:pPr algn="just">
              <a:buNone/>
            </a:pPr>
            <a:r>
              <a:rPr lang="en-US" sz="2200"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The working is as follows:</a:t>
            </a:r>
          </a:p>
          <a:p>
            <a:pPr lvl="0" algn="just"/>
            <a:r>
              <a:rPr lang="en-US" dirty="0" smtClean="0">
                <a:latin typeface="Times New Roman" pitchFamily="18" charset="0"/>
                <a:cs typeface="Times New Roman" pitchFamily="18" charset="0"/>
              </a:rPr>
              <a:t>Takes the necessary information from the UI/Front End</a:t>
            </a:r>
          </a:p>
          <a:p>
            <a:pPr lvl="0" algn="just"/>
            <a:r>
              <a:rPr lang="en-US" dirty="0" smtClean="0">
                <a:latin typeface="Times New Roman" pitchFamily="18" charset="0"/>
                <a:cs typeface="Times New Roman" pitchFamily="18" charset="0"/>
              </a:rPr>
              <a:t>Maintain records of variety of products. </a:t>
            </a:r>
          </a:p>
          <a:p>
            <a:pPr lvl="0" algn="just"/>
            <a:r>
              <a:rPr lang="en-US" dirty="0" smtClean="0">
                <a:latin typeface="Times New Roman" pitchFamily="18" charset="0"/>
                <a:cs typeface="Times New Roman" pitchFamily="18" charset="0"/>
              </a:rPr>
              <a:t>Maintain customer details and orders.</a:t>
            </a:r>
          </a:p>
          <a:p>
            <a:pPr lvl="0" algn="just"/>
            <a:r>
              <a:rPr lang="en-US" dirty="0" smtClean="0">
                <a:latin typeface="Times New Roman" pitchFamily="18" charset="0"/>
                <a:cs typeface="Times New Roman" pitchFamily="18" charset="0"/>
              </a:rPr>
              <a:t> Provides the output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Future Scope</a:t>
            </a:r>
            <a:r>
              <a:rPr lang="en-US" b="1" cap="none" spc="150" dirty="0" smtClean="0">
                <a:ln w="11430"/>
                <a:solidFill>
                  <a:srgbClr val="F8F8F8"/>
                </a:solidFill>
                <a:effectLst>
                  <a:outerShdw blurRad="25400" algn="tl" rotWithShape="0">
                    <a:srgbClr val="000000">
                      <a:alpha val="43000"/>
                    </a:srgbClr>
                  </a:outerShdw>
                </a:effectLst>
              </a:rPr>
              <a:t/>
            </a:r>
            <a:br>
              <a:rPr lang="en-US" b="1" cap="none" spc="150" dirty="0" smtClean="0">
                <a:ln w="11430"/>
                <a:solidFill>
                  <a:srgbClr val="F8F8F8"/>
                </a:solidFill>
                <a:effectLst>
                  <a:outerShdw blurRad="25400" algn="tl" rotWithShape="0">
                    <a:srgbClr val="000000">
                      <a:alpha val="43000"/>
                    </a:srgbClr>
                  </a:outerShdw>
                </a:effectLst>
              </a:rPr>
            </a:br>
            <a:endParaRPr lang="en-US" b="1" cap="none" spc="150" dirty="0">
              <a:ln w="11430"/>
              <a:solidFill>
                <a:srgbClr val="F8F8F8"/>
              </a:solidFill>
              <a:effectLst>
                <a:outerShdw blurRad="25400" algn="tl" rotWithShape="0">
                  <a:srgbClr val="000000">
                    <a:alpha val="43000"/>
                  </a:srgbClr>
                </a:outerShdw>
              </a:effectLst>
            </a:endParaRPr>
          </a:p>
        </p:txBody>
      </p:sp>
      <p:sp>
        <p:nvSpPr>
          <p:cNvPr id="3" name="Content Placeholder 2"/>
          <p:cNvSpPr>
            <a:spLocks noGrp="1"/>
          </p:cNvSpPr>
          <p:nvPr>
            <p:ph sz="quarter" idx="1"/>
          </p:nvPr>
        </p:nvSpPr>
        <p:spPr>
          <a:xfrm>
            <a:off x="457200" y="838200"/>
            <a:ext cx="7467600" cy="5635752"/>
          </a:xfrm>
        </p:spPr>
        <p:txBody>
          <a:bodyPr>
            <a:normAutofit/>
          </a:bodyPr>
          <a:lstStyle/>
          <a:p>
            <a:pPr algn="just">
              <a:buNone/>
            </a:pPr>
            <a:r>
              <a:rPr lang="en-US" sz="2200" dirty="0" smtClean="0">
                <a:latin typeface="Times New Roman" pitchFamily="18" charset="0"/>
                <a:cs typeface="Times New Roman" pitchFamily="18" charset="0"/>
              </a:rPr>
              <a:t> </a:t>
            </a:r>
          </a:p>
          <a:p>
            <a:pPr algn="just"/>
            <a:r>
              <a:rPr lang="en-US" b="1" dirty="0" smtClean="0">
                <a:solidFill>
                  <a:srgbClr val="FF0000"/>
                </a:solidFill>
                <a:latin typeface="Times New Roman" pitchFamily="18" charset="0"/>
                <a:cs typeface="Times New Roman" pitchFamily="18" charset="0"/>
              </a:rPr>
              <a:t>Implementation of Debit/Credit payment modes: </a:t>
            </a:r>
            <a:r>
              <a:rPr lang="en-US" dirty="0" smtClean="0">
                <a:latin typeface="Times New Roman" pitchFamily="18" charset="0"/>
                <a:cs typeface="Times New Roman" pitchFamily="18" charset="0"/>
              </a:rPr>
              <a:t>Debit and credit will be implemented in future.</a:t>
            </a:r>
          </a:p>
          <a:p>
            <a:pPr algn="just"/>
            <a:endParaRPr lang="en-US" sz="800" dirty="0" smtClean="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Payment Gateway</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The implementation of payment gateway is not possible right now, it will be implemented in future.</a:t>
            </a:r>
          </a:p>
          <a:p>
            <a:pPr algn="just">
              <a:buNone/>
            </a:pPr>
            <a:r>
              <a:rPr lang="en-US"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0800000"/>
              </a:lightRig>
            </a:scene3d>
            <a:sp3d>
              <a:bevelT w="27940" h="12700"/>
              <a:contourClr>
                <a:srgbClr val="DDDDDD"/>
              </a:contourClr>
            </a:sp3d>
          </a:bodyPr>
          <a:lstStyle/>
          <a:p>
            <a:r>
              <a:rPr lang="en-US" b="1" cap="none" spc="150" dirty="0" smtClean="0">
                <a:ln w="11430"/>
                <a:latin typeface="Times New Roman" pitchFamily="18" charset="0"/>
                <a:cs typeface="Times New Roman" pitchFamily="18" charset="0"/>
              </a:rPr>
              <a:t>Output of Admin Home Page</a:t>
            </a:r>
            <a:r>
              <a:rPr lang="en-US" b="1" cap="none" spc="150" dirty="0" smtClean="0">
                <a:ln w="11430"/>
                <a:solidFill>
                  <a:srgbClr val="F8F8F8"/>
                </a:solidFill>
                <a:effectLst>
                  <a:outerShdw blurRad="25400" algn="tl" rotWithShape="0">
                    <a:srgbClr val="000000">
                      <a:alpha val="43000"/>
                    </a:srgbClr>
                  </a:outerShdw>
                </a:effectLst>
              </a:rPr>
              <a:t/>
            </a:r>
            <a:br>
              <a:rPr lang="en-US" b="1" cap="none" spc="150" dirty="0" smtClean="0">
                <a:ln w="11430"/>
                <a:solidFill>
                  <a:srgbClr val="F8F8F8"/>
                </a:solidFill>
                <a:effectLst>
                  <a:outerShdw blurRad="25400" algn="tl" rotWithShape="0">
                    <a:srgbClr val="000000">
                      <a:alpha val="43000"/>
                    </a:srgbClr>
                  </a:outerShdw>
                </a:effectLst>
              </a:rPr>
            </a:br>
            <a:endParaRPr lang="en-US" b="1" cap="none" spc="150" dirty="0">
              <a:ln w="11430"/>
              <a:solidFill>
                <a:srgbClr val="F8F8F8"/>
              </a:solidFill>
              <a:effectLst>
                <a:outerShdw blurRad="25400" algn="tl" rotWithShape="0">
                  <a:srgbClr val="000000">
                    <a:alpha val="43000"/>
                  </a:srgbClr>
                </a:outerShdw>
              </a:effectLst>
            </a:endParaRPr>
          </a:p>
        </p:txBody>
      </p:sp>
      <p:sp>
        <p:nvSpPr>
          <p:cNvPr id="3" name="Content Placeholder 2"/>
          <p:cNvSpPr>
            <a:spLocks noGrp="1"/>
          </p:cNvSpPr>
          <p:nvPr>
            <p:ph sz="quarter" idx="1"/>
          </p:nvPr>
        </p:nvSpPr>
        <p:spPr>
          <a:xfrm>
            <a:off x="457200" y="838200"/>
            <a:ext cx="7467600" cy="5635752"/>
          </a:xfrm>
        </p:spPr>
        <p:txBody>
          <a:bodyPr>
            <a:normAutofit/>
          </a:bodyPr>
          <a:lstStyle/>
          <a:p>
            <a:pPr algn="just">
              <a:buNone/>
            </a:pPr>
            <a:r>
              <a:rPr lang="en-US" sz="2200" dirty="0" smtClean="0">
                <a:latin typeface="Times New Roman" pitchFamily="18" charset="0"/>
                <a:cs typeface="Times New Roman" pitchFamily="18" charset="0"/>
              </a:rPr>
              <a:t> </a:t>
            </a:r>
          </a:p>
          <a:p>
            <a:pPr>
              <a:buNone/>
            </a:pPr>
            <a:endParaRPr lang="en-US" dirty="0"/>
          </a:p>
        </p:txBody>
      </p:sp>
      <p:pic>
        <p:nvPicPr>
          <p:cNvPr id="5" name="Picture 4" descr="us1.PNG"/>
          <p:cNvPicPr>
            <a:picLocks noChangeAspect="1"/>
          </p:cNvPicPr>
          <p:nvPr/>
        </p:nvPicPr>
        <p:blipFill>
          <a:blip r:embed="rId2" cstate="print"/>
          <a:stretch>
            <a:fillRect/>
          </a:stretch>
        </p:blipFill>
        <p:spPr>
          <a:xfrm>
            <a:off x="609600" y="1295400"/>
            <a:ext cx="7543800" cy="478155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580</TotalTime>
  <Words>382</Words>
  <Application>Microsoft Office PowerPoint</Application>
  <PresentationFormat>On-screen Show (4:3)</PresentationFormat>
  <Paragraphs>99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      E-AGRICULTURE</vt:lpstr>
      <vt:lpstr>What is E-Agriculture</vt:lpstr>
      <vt:lpstr>Features </vt:lpstr>
      <vt:lpstr>Technologies </vt:lpstr>
      <vt:lpstr> Admin Site Modules</vt:lpstr>
      <vt:lpstr> User Site Modules</vt:lpstr>
      <vt:lpstr>Working </vt:lpstr>
      <vt:lpstr>Future Scope </vt:lpstr>
      <vt:lpstr>Output of Admin Home Page </vt:lpstr>
      <vt:lpstr>Output of User Home Page </vt:lpstr>
      <vt:lpstr>Application</vt:lpstr>
      <vt:lpstr> Conclusion</vt:lpstr>
      <vt:lpstr>Slide 13</vt:lpstr>
      <vt:lpstr>Slide 14</vt:lpstr>
      <vt:lpstr>           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E-Farming</dc:title>
  <dc:creator>Saundrya Savle</dc:creator>
  <cp:lastModifiedBy>Saundrya Savle</cp:lastModifiedBy>
  <cp:revision>53</cp:revision>
  <dcterms:created xsi:type="dcterms:W3CDTF">2022-05-13T09:32:06Z</dcterms:created>
  <dcterms:modified xsi:type="dcterms:W3CDTF">2022-06-09T13:06:43Z</dcterms:modified>
</cp:coreProperties>
</file>