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1.jpeg" ContentType="image/jpe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11760" y="410040"/>
            <a:ext cx="8520120" cy="607320"/>
          </a:xfrm>
          <a:prstGeom prst="rect">
            <a:avLst/>
          </a:prstGeom>
        </p:spPr>
        <p:txBody>
          <a:bodyPr lIns="0" rIns="0" tIns="0" bIns="0" anchor="ctr"/>
          <a:p>
            <a:endParaRPr b="0" lang="en-US" sz="1400" spc="-1" strike="noStrike">
              <a:solidFill>
                <a:srgbClr val="000000"/>
              </a:solidFill>
              <a:latin typeface="Arial"/>
            </a:endParaRPr>
          </a:p>
        </p:txBody>
      </p:sp>
      <p:sp>
        <p:nvSpPr>
          <p:cNvPr id="31" name="PlaceHolder 2"/>
          <p:cNvSpPr>
            <a:spLocks noGrp="1"/>
          </p:cNvSpPr>
          <p:nvPr>
            <p:ph type="body"/>
          </p:nvPr>
        </p:nvSpPr>
        <p:spPr>
          <a:xfrm>
            <a:off x="311760" y="1229760"/>
            <a:ext cx="852012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3"/>
          <p:cNvSpPr>
            <a:spLocks noGrp="1"/>
          </p:cNvSpPr>
          <p:nvPr>
            <p:ph type="body"/>
          </p:nvPr>
        </p:nvSpPr>
        <p:spPr>
          <a:xfrm>
            <a:off x="311760" y="2973600"/>
            <a:ext cx="8520120" cy="1592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11760" y="410040"/>
            <a:ext cx="8520120" cy="607320"/>
          </a:xfrm>
          <a:prstGeom prst="rect">
            <a:avLst/>
          </a:prstGeom>
        </p:spPr>
        <p:txBody>
          <a:bodyPr lIns="0" rIns="0" tIns="0" bIns="0" anchor="ctr"/>
          <a:p>
            <a:endParaRPr b="0" lang="en-US" sz="1400" spc="-1" strike="noStrike">
              <a:solidFill>
                <a:srgbClr val="000000"/>
              </a:solidFill>
              <a:latin typeface="Arial"/>
            </a:endParaRPr>
          </a:p>
        </p:txBody>
      </p:sp>
      <p:sp>
        <p:nvSpPr>
          <p:cNvPr id="34" name="PlaceHolder 2"/>
          <p:cNvSpPr>
            <a:spLocks noGrp="1"/>
          </p:cNvSpPr>
          <p:nvPr>
            <p:ph type="body"/>
          </p:nvPr>
        </p:nvSpPr>
        <p:spPr>
          <a:xfrm>
            <a:off x="311760" y="122976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3"/>
          <p:cNvSpPr>
            <a:spLocks noGrp="1"/>
          </p:cNvSpPr>
          <p:nvPr>
            <p:ph type="body"/>
          </p:nvPr>
        </p:nvSpPr>
        <p:spPr>
          <a:xfrm>
            <a:off x="4677840" y="122976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4"/>
          <p:cNvSpPr>
            <a:spLocks noGrp="1"/>
          </p:cNvSpPr>
          <p:nvPr>
            <p:ph type="body"/>
          </p:nvPr>
        </p:nvSpPr>
        <p:spPr>
          <a:xfrm>
            <a:off x="311760" y="297360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5"/>
          <p:cNvSpPr>
            <a:spLocks noGrp="1"/>
          </p:cNvSpPr>
          <p:nvPr>
            <p:ph type="body"/>
          </p:nvPr>
        </p:nvSpPr>
        <p:spPr>
          <a:xfrm>
            <a:off x="4677840" y="297360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410040"/>
            <a:ext cx="8520120" cy="607320"/>
          </a:xfrm>
          <a:prstGeom prst="rect">
            <a:avLst/>
          </a:prstGeom>
        </p:spPr>
        <p:txBody>
          <a:bodyPr lIns="0" rIns="0" tIns="0" bIns="0" anchor="ctr"/>
          <a:p>
            <a:endParaRPr b="0" lang="en-US" sz="1400" spc="-1" strike="noStrike">
              <a:solidFill>
                <a:srgbClr val="000000"/>
              </a:solidFill>
              <a:latin typeface="Arial"/>
            </a:endParaRPr>
          </a:p>
        </p:txBody>
      </p:sp>
      <p:sp>
        <p:nvSpPr>
          <p:cNvPr id="39" name="PlaceHolder 2"/>
          <p:cNvSpPr>
            <a:spLocks noGrp="1"/>
          </p:cNvSpPr>
          <p:nvPr>
            <p:ph type="body"/>
          </p:nvPr>
        </p:nvSpPr>
        <p:spPr>
          <a:xfrm>
            <a:off x="311760" y="1229760"/>
            <a:ext cx="274320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3"/>
          <p:cNvSpPr>
            <a:spLocks noGrp="1"/>
          </p:cNvSpPr>
          <p:nvPr>
            <p:ph type="body"/>
          </p:nvPr>
        </p:nvSpPr>
        <p:spPr>
          <a:xfrm>
            <a:off x="3192480" y="1229760"/>
            <a:ext cx="274320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4"/>
          <p:cNvSpPr>
            <a:spLocks noGrp="1"/>
          </p:cNvSpPr>
          <p:nvPr>
            <p:ph type="body"/>
          </p:nvPr>
        </p:nvSpPr>
        <p:spPr>
          <a:xfrm>
            <a:off x="6073200" y="1229760"/>
            <a:ext cx="274320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5"/>
          <p:cNvSpPr>
            <a:spLocks noGrp="1"/>
          </p:cNvSpPr>
          <p:nvPr>
            <p:ph type="body"/>
          </p:nvPr>
        </p:nvSpPr>
        <p:spPr>
          <a:xfrm>
            <a:off x="311760" y="2973600"/>
            <a:ext cx="274320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43" name="PlaceHolder 6"/>
          <p:cNvSpPr>
            <a:spLocks noGrp="1"/>
          </p:cNvSpPr>
          <p:nvPr>
            <p:ph type="body"/>
          </p:nvPr>
        </p:nvSpPr>
        <p:spPr>
          <a:xfrm>
            <a:off x="3192480" y="2973600"/>
            <a:ext cx="274320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44" name="PlaceHolder 7"/>
          <p:cNvSpPr>
            <a:spLocks noGrp="1"/>
          </p:cNvSpPr>
          <p:nvPr>
            <p:ph type="body"/>
          </p:nvPr>
        </p:nvSpPr>
        <p:spPr>
          <a:xfrm>
            <a:off x="6073200" y="2973600"/>
            <a:ext cx="2743200" cy="1592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311760" y="410040"/>
            <a:ext cx="8520120" cy="607320"/>
          </a:xfrm>
          <a:prstGeom prst="rect">
            <a:avLst/>
          </a:prstGeom>
        </p:spPr>
        <p:txBody>
          <a:bodyPr lIns="0" rIns="0" tIns="0" bIns="0" anchor="ctr"/>
          <a:p>
            <a:endParaRPr b="0" lang="en-US" sz="1400" spc="-1" strike="noStrike">
              <a:solidFill>
                <a:srgbClr val="000000"/>
              </a:solidFill>
              <a:latin typeface="Arial"/>
            </a:endParaRPr>
          </a:p>
        </p:txBody>
      </p:sp>
      <p:sp>
        <p:nvSpPr>
          <p:cNvPr id="55" name="PlaceHolder 2"/>
          <p:cNvSpPr>
            <a:spLocks noGrp="1"/>
          </p:cNvSpPr>
          <p:nvPr>
            <p:ph type="subTitle"/>
          </p:nvPr>
        </p:nvSpPr>
        <p:spPr>
          <a:xfrm>
            <a:off x="311760" y="1229760"/>
            <a:ext cx="8520120" cy="3338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11760" y="410040"/>
            <a:ext cx="8520120" cy="607320"/>
          </a:xfrm>
          <a:prstGeom prst="rect">
            <a:avLst/>
          </a:prstGeom>
        </p:spPr>
        <p:txBody>
          <a:bodyPr lIns="0" rIns="0" tIns="0" bIns="0" anchor="ctr"/>
          <a:p>
            <a:endParaRPr b="0" lang="en-US" sz="1400" spc="-1" strike="noStrike">
              <a:solidFill>
                <a:srgbClr val="000000"/>
              </a:solidFill>
              <a:latin typeface="Arial"/>
            </a:endParaRPr>
          </a:p>
        </p:txBody>
      </p:sp>
      <p:sp>
        <p:nvSpPr>
          <p:cNvPr id="57" name="PlaceHolder 2"/>
          <p:cNvSpPr>
            <a:spLocks noGrp="1"/>
          </p:cNvSpPr>
          <p:nvPr>
            <p:ph type="body"/>
          </p:nvPr>
        </p:nvSpPr>
        <p:spPr>
          <a:xfrm>
            <a:off x="311760" y="1229760"/>
            <a:ext cx="8520120" cy="3338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11760" y="410040"/>
            <a:ext cx="8520120" cy="607320"/>
          </a:xfrm>
          <a:prstGeom prst="rect">
            <a:avLst/>
          </a:prstGeom>
        </p:spPr>
        <p:txBody>
          <a:bodyPr lIns="0" rIns="0" tIns="0" bIns="0" anchor="ctr"/>
          <a:p>
            <a:endParaRPr b="0" lang="en-US" sz="1400" spc="-1" strike="noStrike">
              <a:solidFill>
                <a:srgbClr val="000000"/>
              </a:solidFill>
              <a:latin typeface="Arial"/>
            </a:endParaRPr>
          </a:p>
        </p:txBody>
      </p:sp>
      <p:sp>
        <p:nvSpPr>
          <p:cNvPr id="59" name="PlaceHolder 2"/>
          <p:cNvSpPr>
            <a:spLocks noGrp="1"/>
          </p:cNvSpPr>
          <p:nvPr>
            <p:ph type="body"/>
          </p:nvPr>
        </p:nvSpPr>
        <p:spPr>
          <a:xfrm>
            <a:off x="311760" y="1229760"/>
            <a:ext cx="4157640" cy="3338640"/>
          </a:xfrm>
          <a:prstGeom prst="rect">
            <a:avLst/>
          </a:prstGeom>
        </p:spPr>
        <p:txBody>
          <a:bodyPr lIns="0" rIns="0" tIns="0" bIns="0">
            <a:normAutofit/>
          </a:bodyPr>
          <a:p>
            <a:endParaRPr b="0" lang="en-US" sz="1400" spc="-1" strike="noStrike">
              <a:solidFill>
                <a:srgbClr val="000000"/>
              </a:solidFill>
              <a:latin typeface="Arial"/>
            </a:endParaRPr>
          </a:p>
        </p:txBody>
      </p:sp>
      <p:sp>
        <p:nvSpPr>
          <p:cNvPr id="60" name="PlaceHolder 3"/>
          <p:cNvSpPr>
            <a:spLocks noGrp="1"/>
          </p:cNvSpPr>
          <p:nvPr>
            <p:ph type="body"/>
          </p:nvPr>
        </p:nvSpPr>
        <p:spPr>
          <a:xfrm>
            <a:off x="4677840" y="1229760"/>
            <a:ext cx="4157640" cy="3338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10040"/>
            <a:ext cx="8520120" cy="60732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311760" y="410040"/>
            <a:ext cx="8520120" cy="2816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10040"/>
            <a:ext cx="8520120" cy="607320"/>
          </a:xfrm>
          <a:prstGeom prst="rect">
            <a:avLst/>
          </a:prstGeom>
        </p:spPr>
        <p:txBody>
          <a:bodyPr lIns="0" rIns="0" tIns="0" bIns="0" anchor="ctr"/>
          <a:p>
            <a:endParaRPr b="0" lang="en-US" sz="1400" spc="-1" strike="noStrike">
              <a:solidFill>
                <a:srgbClr val="000000"/>
              </a:solidFill>
              <a:latin typeface="Arial"/>
            </a:endParaRPr>
          </a:p>
        </p:txBody>
      </p:sp>
      <p:sp>
        <p:nvSpPr>
          <p:cNvPr id="64" name="PlaceHolder 2"/>
          <p:cNvSpPr>
            <a:spLocks noGrp="1"/>
          </p:cNvSpPr>
          <p:nvPr>
            <p:ph type="body"/>
          </p:nvPr>
        </p:nvSpPr>
        <p:spPr>
          <a:xfrm>
            <a:off x="311760" y="122976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4677840" y="1229760"/>
            <a:ext cx="4157640" cy="333864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4"/>
          <p:cNvSpPr>
            <a:spLocks noGrp="1"/>
          </p:cNvSpPr>
          <p:nvPr>
            <p:ph type="body"/>
          </p:nvPr>
        </p:nvSpPr>
        <p:spPr>
          <a:xfrm>
            <a:off x="311760" y="297360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10040"/>
            <a:ext cx="8520120" cy="607320"/>
          </a:xfrm>
          <a:prstGeom prst="rect">
            <a:avLst/>
          </a:prstGeom>
        </p:spPr>
        <p:txBody>
          <a:bodyPr lIns="0" rIns="0" tIns="0" bIns="0" anchor="ctr"/>
          <a:p>
            <a:endParaRPr b="0" lang="en-US" sz="1400" spc="-1" strike="noStrike">
              <a:solidFill>
                <a:srgbClr val="000000"/>
              </a:solidFill>
              <a:latin typeface="Arial"/>
            </a:endParaRPr>
          </a:p>
        </p:txBody>
      </p:sp>
      <p:sp>
        <p:nvSpPr>
          <p:cNvPr id="10" name="PlaceHolder 2"/>
          <p:cNvSpPr>
            <a:spLocks noGrp="1"/>
          </p:cNvSpPr>
          <p:nvPr>
            <p:ph type="subTitle"/>
          </p:nvPr>
        </p:nvSpPr>
        <p:spPr>
          <a:xfrm>
            <a:off x="311760" y="1229760"/>
            <a:ext cx="8520120" cy="3338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410040"/>
            <a:ext cx="8520120" cy="607320"/>
          </a:xfrm>
          <a:prstGeom prst="rect">
            <a:avLst/>
          </a:prstGeom>
        </p:spPr>
        <p:txBody>
          <a:bodyPr lIns="0" rIns="0" tIns="0" bIns="0" anchor="ctr"/>
          <a:p>
            <a:endParaRPr b="0" lang="en-US" sz="1400" spc="-1" strike="noStrike">
              <a:solidFill>
                <a:srgbClr val="000000"/>
              </a:solidFill>
              <a:latin typeface="Arial"/>
            </a:endParaRPr>
          </a:p>
        </p:txBody>
      </p:sp>
      <p:sp>
        <p:nvSpPr>
          <p:cNvPr id="68" name="PlaceHolder 2"/>
          <p:cNvSpPr>
            <a:spLocks noGrp="1"/>
          </p:cNvSpPr>
          <p:nvPr>
            <p:ph type="body"/>
          </p:nvPr>
        </p:nvSpPr>
        <p:spPr>
          <a:xfrm>
            <a:off x="311760" y="1229760"/>
            <a:ext cx="4157640" cy="333864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3"/>
          <p:cNvSpPr>
            <a:spLocks noGrp="1"/>
          </p:cNvSpPr>
          <p:nvPr>
            <p:ph type="body"/>
          </p:nvPr>
        </p:nvSpPr>
        <p:spPr>
          <a:xfrm>
            <a:off x="4677840" y="122976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4"/>
          <p:cNvSpPr>
            <a:spLocks noGrp="1"/>
          </p:cNvSpPr>
          <p:nvPr>
            <p:ph type="body"/>
          </p:nvPr>
        </p:nvSpPr>
        <p:spPr>
          <a:xfrm>
            <a:off x="4677840" y="297360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10040"/>
            <a:ext cx="8520120" cy="607320"/>
          </a:xfrm>
          <a:prstGeom prst="rect">
            <a:avLst/>
          </a:prstGeom>
        </p:spPr>
        <p:txBody>
          <a:bodyPr lIns="0" rIns="0" tIns="0" bIns="0" anchor="ctr"/>
          <a:p>
            <a:endParaRPr b="0" lang="en-US" sz="1400" spc="-1" strike="noStrike">
              <a:solidFill>
                <a:srgbClr val="000000"/>
              </a:solidFill>
              <a:latin typeface="Arial"/>
            </a:endParaRPr>
          </a:p>
        </p:txBody>
      </p:sp>
      <p:sp>
        <p:nvSpPr>
          <p:cNvPr id="72" name="PlaceHolder 2"/>
          <p:cNvSpPr>
            <a:spLocks noGrp="1"/>
          </p:cNvSpPr>
          <p:nvPr>
            <p:ph type="body"/>
          </p:nvPr>
        </p:nvSpPr>
        <p:spPr>
          <a:xfrm>
            <a:off x="311760" y="122976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4677840" y="122976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4"/>
          <p:cNvSpPr>
            <a:spLocks noGrp="1"/>
          </p:cNvSpPr>
          <p:nvPr>
            <p:ph type="body"/>
          </p:nvPr>
        </p:nvSpPr>
        <p:spPr>
          <a:xfrm>
            <a:off x="311760" y="2973600"/>
            <a:ext cx="8520120" cy="1592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11760" y="410040"/>
            <a:ext cx="8520120" cy="607320"/>
          </a:xfrm>
          <a:prstGeom prst="rect">
            <a:avLst/>
          </a:prstGeom>
        </p:spPr>
        <p:txBody>
          <a:bodyPr lIns="0" rIns="0" tIns="0" bIns="0" anchor="ctr"/>
          <a:p>
            <a:endParaRPr b="0" lang="en-US" sz="1400" spc="-1" strike="noStrike">
              <a:solidFill>
                <a:srgbClr val="000000"/>
              </a:solidFill>
              <a:latin typeface="Arial"/>
            </a:endParaRPr>
          </a:p>
        </p:txBody>
      </p:sp>
      <p:sp>
        <p:nvSpPr>
          <p:cNvPr id="76" name="PlaceHolder 2"/>
          <p:cNvSpPr>
            <a:spLocks noGrp="1"/>
          </p:cNvSpPr>
          <p:nvPr>
            <p:ph type="body"/>
          </p:nvPr>
        </p:nvSpPr>
        <p:spPr>
          <a:xfrm>
            <a:off x="311760" y="1229760"/>
            <a:ext cx="852012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3"/>
          <p:cNvSpPr>
            <a:spLocks noGrp="1"/>
          </p:cNvSpPr>
          <p:nvPr>
            <p:ph type="body"/>
          </p:nvPr>
        </p:nvSpPr>
        <p:spPr>
          <a:xfrm>
            <a:off x="311760" y="2973600"/>
            <a:ext cx="8520120" cy="1592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410040"/>
            <a:ext cx="8520120" cy="607320"/>
          </a:xfrm>
          <a:prstGeom prst="rect">
            <a:avLst/>
          </a:prstGeom>
        </p:spPr>
        <p:txBody>
          <a:bodyPr lIns="0" rIns="0" tIns="0" bIns="0" anchor="ctr"/>
          <a:p>
            <a:endParaRPr b="0" lang="en-US" sz="1400" spc="-1" strike="noStrike">
              <a:solidFill>
                <a:srgbClr val="000000"/>
              </a:solidFill>
              <a:latin typeface="Arial"/>
            </a:endParaRPr>
          </a:p>
        </p:txBody>
      </p:sp>
      <p:sp>
        <p:nvSpPr>
          <p:cNvPr id="79" name="PlaceHolder 2"/>
          <p:cNvSpPr>
            <a:spLocks noGrp="1"/>
          </p:cNvSpPr>
          <p:nvPr>
            <p:ph type="body"/>
          </p:nvPr>
        </p:nvSpPr>
        <p:spPr>
          <a:xfrm>
            <a:off x="311760" y="122976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3"/>
          <p:cNvSpPr>
            <a:spLocks noGrp="1"/>
          </p:cNvSpPr>
          <p:nvPr>
            <p:ph type="body"/>
          </p:nvPr>
        </p:nvSpPr>
        <p:spPr>
          <a:xfrm>
            <a:off x="4677840" y="122976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4"/>
          <p:cNvSpPr>
            <a:spLocks noGrp="1"/>
          </p:cNvSpPr>
          <p:nvPr>
            <p:ph type="body"/>
          </p:nvPr>
        </p:nvSpPr>
        <p:spPr>
          <a:xfrm>
            <a:off x="311760" y="297360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5"/>
          <p:cNvSpPr>
            <a:spLocks noGrp="1"/>
          </p:cNvSpPr>
          <p:nvPr>
            <p:ph type="body"/>
          </p:nvPr>
        </p:nvSpPr>
        <p:spPr>
          <a:xfrm>
            <a:off x="4677840" y="297360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11760" y="410040"/>
            <a:ext cx="8520120" cy="607320"/>
          </a:xfrm>
          <a:prstGeom prst="rect">
            <a:avLst/>
          </a:prstGeom>
        </p:spPr>
        <p:txBody>
          <a:bodyPr lIns="0" rIns="0" tIns="0" bIns="0" anchor="ctr"/>
          <a:p>
            <a:endParaRPr b="0" lang="en-US" sz="1400" spc="-1" strike="noStrike">
              <a:solidFill>
                <a:srgbClr val="000000"/>
              </a:solidFill>
              <a:latin typeface="Arial"/>
            </a:endParaRPr>
          </a:p>
        </p:txBody>
      </p:sp>
      <p:sp>
        <p:nvSpPr>
          <p:cNvPr id="84" name="PlaceHolder 2"/>
          <p:cNvSpPr>
            <a:spLocks noGrp="1"/>
          </p:cNvSpPr>
          <p:nvPr>
            <p:ph type="body"/>
          </p:nvPr>
        </p:nvSpPr>
        <p:spPr>
          <a:xfrm>
            <a:off x="311760" y="1229760"/>
            <a:ext cx="274320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3"/>
          <p:cNvSpPr>
            <a:spLocks noGrp="1"/>
          </p:cNvSpPr>
          <p:nvPr>
            <p:ph type="body"/>
          </p:nvPr>
        </p:nvSpPr>
        <p:spPr>
          <a:xfrm>
            <a:off x="3192480" y="1229760"/>
            <a:ext cx="274320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86" name="PlaceHolder 4"/>
          <p:cNvSpPr>
            <a:spLocks noGrp="1"/>
          </p:cNvSpPr>
          <p:nvPr>
            <p:ph type="body"/>
          </p:nvPr>
        </p:nvSpPr>
        <p:spPr>
          <a:xfrm>
            <a:off x="6073200" y="1229760"/>
            <a:ext cx="274320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87" name="PlaceHolder 5"/>
          <p:cNvSpPr>
            <a:spLocks noGrp="1"/>
          </p:cNvSpPr>
          <p:nvPr>
            <p:ph type="body"/>
          </p:nvPr>
        </p:nvSpPr>
        <p:spPr>
          <a:xfrm>
            <a:off x="311760" y="2973600"/>
            <a:ext cx="274320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88" name="PlaceHolder 6"/>
          <p:cNvSpPr>
            <a:spLocks noGrp="1"/>
          </p:cNvSpPr>
          <p:nvPr>
            <p:ph type="body"/>
          </p:nvPr>
        </p:nvSpPr>
        <p:spPr>
          <a:xfrm>
            <a:off x="3192480" y="2973600"/>
            <a:ext cx="274320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89" name="PlaceHolder 7"/>
          <p:cNvSpPr>
            <a:spLocks noGrp="1"/>
          </p:cNvSpPr>
          <p:nvPr>
            <p:ph type="body"/>
          </p:nvPr>
        </p:nvSpPr>
        <p:spPr>
          <a:xfrm>
            <a:off x="6073200" y="2973600"/>
            <a:ext cx="2743200" cy="1592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10040"/>
            <a:ext cx="8520120" cy="607320"/>
          </a:xfrm>
          <a:prstGeom prst="rect">
            <a:avLst/>
          </a:prstGeom>
        </p:spPr>
        <p:txBody>
          <a:bodyPr lIns="0" rIns="0" tIns="0" bIns="0" anchor="ctr"/>
          <a:p>
            <a:endParaRPr b="0" lang="en-US" sz="1400" spc="-1" strike="noStrike">
              <a:solidFill>
                <a:srgbClr val="000000"/>
              </a:solidFill>
              <a:latin typeface="Arial"/>
            </a:endParaRPr>
          </a:p>
        </p:txBody>
      </p:sp>
      <p:sp>
        <p:nvSpPr>
          <p:cNvPr id="12" name="PlaceHolder 2"/>
          <p:cNvSpPr>
            <a:spLocks noGrp="1"/>
          </p:cNvSpPr>
          <p:nvPr>
            <p:ph type="body"/>
          </p:nvPr>
        </p:nvSpPr>
        <p:spPr>
          <a:xfrm>
            <a:off x="311760" y="1229760"/>
            <a:ext cx="8520120" cy="3338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410040"/>
            <a:ext cx="8520120" cy="607320"/>
          </a:xfrm>
          <a:prstGeom prst="rect">
            <a:avLst/>
          </a:prstGeom>
        </p:spPr>
        <p:txBody>
          <a:bodyPr lIns="0" rIns="0" tIns="0" bIns="0" anchor="ctr"/>
          <a:p>
            <a:endParaRPr b="0" lang="en-US" sz="1400" spc="-1" strike="noStrike">
              <a:solidFill>
                <a:srgbClr val="000000"/>
              </a:solidFill>
              <a:latin typeface="Arial"/>
            </a:endParaRPr>
          </a:p>
        </p:txBody>
      </p:sp>
      <p:sp>
        <p:nvSpPr>
          <p:cNvPr id="14" name="PlaceHolder 2"/>
          <p:cNvSpPr>
            <a:spLocks noGrp="1"/>
          </p:cNvSpPr>
          <p:nvPr>
            <p:ph type="body"/>
          </p:nvPr>
        </p:nvSpPr>
        <p:spPr>
          <a:xfrm>
            <a:off x="311760" y="1229760"/>
            <a:ext cx="4157640" cy="333864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3"/>
          <p:cNvSpPr>
            <a:spLocks noGrp="1"/>
          </p:cNvSpPr>
          <p:nvPr>
            <p:ph type="body"/>
          </p:nvPr>
        </p:nvSpPr>
        <p:spPr>
          <a:xfrm>
            <a:off x="4677840" y="1229760"/>
            <a:ext cx="4157640" cy="3338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10040"/>
            <a:ext cx="8520120" cy="60732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11760" y="410040"/>
            <a:ext cx="8520120" cy="2816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410040"/>
            <a:ext cx="8520120" cy="607320"/>
          </a:xfrm>
          <a:prstGeom prst="rect">
            <a:avLst/>
          </a:prstGeom>
        </p:spPr>
        <p:txBody>
          <a:bodyPr lIns="0" rIns="0" tIns="0" bIns="0" anchor="ctr"/>
          <a:p>
            <a:endParaRPr b="0" lang="en-US" sz="1400" spc="-1" strike="noStrike">
              <a:solidFill>
                <a:srgbClr val="000000"/>
              </a:solidFill>
              <a:latin typeface="Arial"/>
            </a:endParaRPr>
          </a:p>
        </p:txBody>
      </p:sp>
      <p:sp>
        <p:nvSpPr>
          <p:cNvPr id="19" name="PlaceHolder 2"/>
          <p:cNvSpPr>
            <a:spLocks noGrp="1"/>
          </p:cNvSpPr>
          <p:nvPr>
            <p:ph type="body"/>
          </p:nvPr>
        </p:nvSpPr>
        <p:spPr>
          <a:xfrm>
            <a:off x="311760" y="122976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3"/>
          <p:cNvSpPr>
            <a:spLocks noGrp="1"/>
          </p:cNvSpPr>
          <p:nvPr>
            <p:ph type="body"/>
          </p:nvPr>
        </p:nvSpPr>
        <p:spPr>
          <a:xfrm>
            <a:off x="4677840" y="1229760"/>
            <a:ext cx="4157640" cy="333864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4"/>
          <p:cNvSpPr>
            <a:spLocks noGrp="1"/>
          </p:cNvSpPr>
          <p:nvPr>
            <p:ph type="body"/>
          </p:nvPr>
        </p:nvSpPr>
        <p:spPr>
          <a:xfrm>
            <a:off x="311760" y="297360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11760" y="410040"/>
            <a:ext cx="8520120" cy="607320"/>
          </a:xfrm>
          <a:prstGeom prst="rect">
            <a:avLst/>
          </a:prstGeom>
        </p:spPr>
        <p:txBody>
          <a:bodyPr lIns="0" rIns="0" tIns="0" bIns="0" anchor="ctr"/>
          <a:p>
            <a:endParaRPr b="0" lang="en-US" sz="1400" spc="-1" strike="noStrike">
              <a:solidFill>
                <a:srgbClr val="000000"/>
              </a:solidFill>
              <a:latin typeface="Arial"/>
            </a:endParaRPr>
          </a:p>
        </p:txBody>
      </p:sp>
      <p:sp>
        <p:nvSpPr>
          <p:cNvPr id="23" name="PlaceHolder 2"/>
          <p:cNvSpPr>
            <a:spLocks noGrp="1"/>
          </p:cNvSpPr>
          <p:nvPr>
            <p:ph type="body"/>
          </p:nvPr>
        </p:nvSpPr>
        <p:spPr>
          <a:xfrm>
            <a:off x="311760" y="1229760"/>
            <a:ext cx="4157640" cy="333864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3"/>
          <p:cNvSpPr>
            <a:spLocks noGrp="1"/>
          </p:cNvSpPr>
          <p:nvPr>
            <p:ph type="body"/>
          </p:nvPr>
        </p:nvSpPr>
        <p:spPr>
          <a:xfrm>
            <a:off x="4677840" y="122976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4"/>
          <p:cNvSpPr>
            <a:spLocks noGrp="1"/>
          </p:cNvSpPr>
          <p:nvPr>
            <p:ph type="body"/>
          </p:nvPr>
        </p:nvSpPr>
        <p:spPr>
          <a:xfrm>
            <a:off x="4677840" y="297360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10040"/>
            <a:ext cx="8520120" cy="607320"/>
          </a:xfrm>
          <a:prstGeom prst="rect">
            <a:avLst/>
          </a:prstGeom>
        </p:spPr>
        <p:txBody>
          <a:bodyPr lIns="0" rIns="0" tIns="0" bIns="0" anchor="ctr"/>
          <a:p>
            <a:endParaRPr b="0" lang="en-US" sz="1400" spc="-1" strike="noStrike">
              <a:solidFill>
                <a:srgbClr val="000000"/>
              </a:solidFill>
              <a:latin typeface="Arial"/>
            </a:endParaRPr>
          </a:p>
        </p:txBody>
      </p:sp>
      <p:sp>
        <p:nvSpPr>
          <p:cNvPr id="27" name="PlaceHolder 2"/>
          <p:cNvSpPr>
            <a:spLocks noGrp="1"/>
          </p:cNvSpPr>
          <p:nvPr>
            <p:ph type="body"/>
          </p:nvPr>
        </p:nvSpPr>
        <p:spPr>
          <a:xfrm>
            <a:off x="311760" y="122976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28" name="PlaceHolder 3"/>
          <p:cNvSpPr>
            <a:spLocks noGrp="1"/>
          </p:cNvSpPr>
          <p:nvPr>
            <p:ph type="body"/>
          </p:nvPr>
        </p:nvSpPr>
        <p:spPr>
          <a:xfrm>
            <a:off x="4677840" y="1229760"/>
            <a:ext cx="4157640" cy="159228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4"/>
          <p:cNvSpPr>
            <a:spLocks noGrp="1"/>
          </p:cNvSpPr>
          <p:nvPr>
            <p:ph type="body"/>
          </p:nvPr>
        </p:nvSpPr>
        <p:spPr>
          <a:xfrm>
            <a:off x="311760" y="2973600"/>
            <a:ext cx="8520120" cy="1592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a3990"/>
        </a:solidFill>
      </p:bgPr>
    </p:bg>
    <p:spTree>
      <p:nvGrpSpPr>
        <p:cNvPr id="1" name=""/>
        <p:cNvGrpSpPr/>
        <p:nvPr/>
      </p:nvGrpSpPr>
      <p:grpSpPr>
        <a:xfrm>
          <a:off x="0" y="0"/>
          <a:ext cx="0" cy="0"/>
          <a:chOff x="0" y="0"/>
          <a:chExt cx="0" cy="0"/>
        </a:xfrm>
      </p:grpSpPr>
      <p:grpSp>
        <p:nvGrpSpPr>
          <p:cNvPr id="0" name="Group 1"/>
          <p:cNvGrpSpPr/>
          <p:nvPr/>
        </p:nvGrpSpPr>
        <p:grpSpPr>
          <a:xfrm>
            <a:off x="6098760" y="0"/>
            <a:ext cx="3045240" cy="2030400"/>
            <a:chOff x="6098760" y="0"/>
            <a:chExt cx="3045240" cy="2030400"/>
          </a:xfrm>
        </p:grpSpPr>
        <p:sp>
          <p:nvSpPr>
            <p:cNvPr id="1" name="CustomShape 2"/>
            <p:cNvSpPr/>
            <p:nvPr/>
          </p:nvSpPr>
          <p:spPr>
            <a:xfrm>
              <a:off x="8128800" y="0"/>
              <a:ext cx="1014840" cy="1014840"/>
            </a:xfrm>
            <a:prstGeom prst="rect">
              <a:avLst/>
            </a:prstGeom>
            <a:solidFill>
              <a:schemeClr val="accent1"/>
            </a:solidFill>
            <a:ln>
              <a:noFill/>
            </a:ln>
          </p:spPr>
          <p:style>
            <a:lnRef idx="0"/>
            <a:fillRef idx="0"/>
            <a:effectRef idx="0"/>
            <a:fontRef idx="minor"/>
          </p:style>
        </p:sp>
        <p:sp>
          <p:nvSpPr>
            <p:cNvPr id="2" name="CustomShape 3"/>
            <p:cNvSpPr/>
            <p:nvPr/>
          </p:nvSpPr>
          <p:spPr>
            <a:xfrm flipH="1">
              <a:off x="7112880" y="0"/>
              <a:ext cx="1014840" cy="1014840"/>
            </a:xfrm>
            <a:prstGeom prst="rtTriangle">
              <a:avLst/>
            </a:prstGeom>
            <a:solidFill>
              <a:schemeClr val="accent2"/>
            </a:solidFill>
            <a:ln>
              <a:noFill/>
            </a:ln>
          </p:spPr>
          <p:style>
            <a:lnRef idx="0"/>
            <a:fillRef idx="0"/>
            <a:effectRef idx="0"/>
            <a:fontRef idx="minor"/>
          </p:style>
        </p:sp>
        <p:sp>
          <p:nvSpPr>
            <p:cNvPr id="3" name="CustomShape 4"/>
            <p:cNvSpPr/>
            <p:nvPr/>
          </p:nvSpPr>
          <p:spPr>
            <a:xfrm flipH="1" rot="10800000">
              <a:off x="7113240" y="1015200"/>
              <a:ext cx="1014840" cy="1014840"/>
            </a:xfrm>
            <a:prstGeom prst="rtTriangle">
              <a:avLst/>
            </a:prstGeom>
            <a:solidFill>
              <a:schemeClr val="accent6"/>
            </a:solidFill>
            <a:ln>
              <a:noFill/>
            </a:ln>
          </p:spPr>
          <p:style>
            <a:lnRef idx="0"/>
            <a:fillRef idx="0"/>
            <a:effectRef idx="0"/>
            <a:fontRef idx="minor"/>
          </p:style>
        </p:sp>
        <p:sp>
          <p:nvSpPr>
            <p:cNvPr id="4" name="CustomShape 5"/>
            <p:cNvSpPr/>
            <p:nvPr/>
          </p:nvSpPr>
          <p:spPr>
            <a:xfrm rot="10800000">
              <a:off x="6098760" y="360"/>
              <a:ext cx="1014840" cy="1014840"/>
            </a:xfrm>
            <a:prstGeom prst="rtTriangle">
              <a:avLst/>
            </a:prstGeom>
            <a:solidFill>
              <a:schemeClr val="accent1"/>
            </a:solidFill>
            <a:ln>
              <a:noFill/>
            </a:ln>
          </p:spPr>
          <p:style>
            <a:lnRef idx="0"/>
            <a:fillRef idx="0"/>
            <a:effectRef idx="0"/>
            <a:fontRef idx="minor"/>
          </p:style>
        </p:sp>
        <p:sp>
          <p:nvSpPr>
            <p:cNvPr id="5" name="CustomShape 6"/>
            <p:cNvSpPr/>
            <p:nvPr/>
          </p:nvSpPr>
          <p:spPr>
            <a:xfrm rot="10800000">
              <a:off x="8129160" y="1015560"/>
              <a:ext cx="1014840" cy="1014840"/>
            </a:xfrm>
            <a:prstGeom prst="rtTriangle">
              <a:avLst/>
            </a:prstGeom>
            <a:solidFill>
              <a:schemeClr val="accent6"/>
            </a:solidFill>
            <a:ln>
              <a:noFill/>
            </a:ln>
          </p:spPr>
          <p:style>
            <a:lnRef idx="0"/>
            <a:fillRef idx="0"/>
            <a:effectRef idx="0"/>
            <a:fontRef idx="minor"/>
          </p:style>
        </p:sp>
      </p:grpSp>
      <p:sp>
        <p:nvSpPr>
          <p:cNvPr id="6" name="PlaceHolder 7"/>
          <p:cNvSpPr>
            <a:spLocks noGrp="1"/>
          </p:cNvSpPr>
          <p:nvPr>
            <p:ph type="title"/>
          </p:nvPr>
        </p:nvSpPr>
        <p:spPr>
          <a:xfrm>
            <a:off x="597960" y="1775160"/>
            <a:ext cx="8221680" cy="838440"/>
          </a:xfrm>
          <a:prstGeom prst="rect">
            <a:avLst/>
          </a:prstGeom>
        </p:spPr>
        <p:txBody>
          <a:bodyPr tIns="91440" bIns="91440" anchor="b">
            <a:normAutofit/>
          </a:bodyPr>
          <a:p>
            <a:r>
              <a:rPr b="0" lang="en-US" sz="4200" spc="-1" strike="noStrike">
                <a:solidFill>
                  <a:srgbClr val="000000"/>
                </a:solidFill>
                <a:latin typeface="Arial"/>
              </a:rPr>
              <a:t>Click to edit the title text format</a:t>
            </a:r>
            <a:endParaRPr b="0" lang="en-US" sz="4200" spc="-1" strike="noStrike">
              <a:solidFill>
                <a:srgbClr val="000000"/>
              </a:solidFill>
              <a:latin typeface="Arial"/>
            </a:endParaRPr>
          </a:p>
        </p:txBody>
      </p:sp>
      <p:sp>
        <p:nvSpPr>
          <p:cNvPr id="7" name="PlaceHolder 8"/>
          <p:cNvSpPr>
            <a:spLocks noGrp="1"/>
          </p:cNvSpPr>
          <p:nvPr>
            <p:ph type="sldNum"/>
          </p:nvPr>
        </p:nvSpPr>
        <p:spPr>
          <a:xfrm>
            <a:off x="8460360" y="4651200"/>
            <a:ext cx="548280" cy="393120"/>
          </a:xfrm>
          <a:prstGeom prst="rect">
            <a:avLst/>
          </a:prstGeom>
        </p:spPr>
        <p:txBody>
          <a:bodyPr tIns="91440" bIns="91440" anchor="ctr">
            <a:normAutofit/>
          </a:bodyPr>
          <a:p>
            <a:pPr algn="r">
              <a:lnSpc>
                <a:spcPct val="100000"/>
              </a:lnSpc>
            </a:pPr>
            <a:fld id="{5F438C7B-3620-4202-A45A-36F581B7A1D7}" type="slidenum">
              <a:rPr b="0" lang="en-US" sz="1000" spc="-1" strike="noStrike">
                <a:solidFill>
                  <a:srgbClr val="ffffff"/>
                </a:solidFill>
                <a:latin typeface="Roboto"/>
                <a:ea typeface="Roboto"/>
              </a:rPr>
              <a:t>&lt;number&gt;</a:t>
            </a:fld>
            <a:endParaRPr b="0" lang="en-US" sz="1000" spc="-1" strike="noStrike">
              <a:latin typeface="Times New Roman"/>
            </a:endParaRPr>
          </a:p>
        </p:txBody>
      </p:sp>
      <p:sp>
        <p:nvSpPr>
          <p:cNvPr id="8" name="PlaceHolder 9"/>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5" name="Group 1"/>
          <p:cNvGrpSpPr/>
          <p:nvPr/>
        </p:nvGrpSpPr>
        <p:grpSpPr>
          <a:xfrm>
            <a:off x="0" y="3903840"/>
            <a:ext cx="9144000" cy="1239480"/>
            <a:chOff x="0" y="3903840"/>
            <a:chExt cx="9144000" cy="1239480"/>
          </a:xfrm>
        </p:grpSpPr>
        <p:sp>
          <p:nvSpPr>
            <p:cNvPr id="46" name="CustomShape 2"/>
            <p:cNvSpPr/>
            <p:nvPr/>
          </p:nvSpPr>
          <p:spPr>
            <a:xfrm>
              <a:off x="8154720" y="3903840"/>
              <a:ext cx="988920" cy="987480"/>
            </a:xfrm>
            <a:prstGeom prst="rtTriangle">
              <a:avLst/>
            </a:prstGeom>
            <a:solidFill>
              <a:schemeClr val="accent5"/>
            </a:solidFill>
            <a:ln>
              <a:noFill/>
            </a:ln>
          </p:spPr>
          <p:style>
            <a:lnRef idx="0"/>
            <a:fillRef idx="0"/>
            <a:effectRef idx="0"/>
            <a:fontRef idx="minor"/>
          </p:style>
        </p:sp>
        <p:sp>
          <p:nvSpPr>
            <p:cNvPr id="47" name="CustomShape 3"/>
            <p:cNvSpPr/>
            <p:nvPr/>
          </p:nvSpPr>
          <p:spPr>
            <a:xfrm flipH="1">
              <a:off x="6180480" y="3903840"/>
              <a:ext cx="988920" cy="987480"/>
            </a:xfrm>
            <a:prstGeom prst="rtTriangle">
              <a:avLst/>
            </a:prstGeom>
            <a:solidFill>
              <a:schemeClr val="accent5"/>
            </a:solidFill>
            <a:ln>
              <a:noFill/>
            </a:ln>
          </p:spPr>
          <p:style>
            <a:lnRef idx="0"/>
            <a:fillRef idx="0"/>
            <a:effectRef idx="0"/>
            <a:fontRef idx="minor"/>
          </p:style>
        </p:sp>
        <p:sp>
          <p:nvSpPr>
            <p:cNvPr id="48" name="CustomShape 4"/>
            <p:cNvSpPr/>
            <p:nvPr/>
          </p:nvSpPr>
          <p:spPr>
            <a:xfrm>
              <a:off x="7170120" y="3903840"/>
              <a:ext cx="988920" cy="987480"/>
            </a:xfrm>
            <a:prstGeom prst="rect">
              <a:avLst/>
            </a:prstGeom>
            <a:solidFill>
              <a:schemeClr val="accent4"/>
            </a:solidFill>
            <a:ln>
              <a:noFill/>
            </a:ln>
          </p:spPr>
          <p:style>
            <a:lnRef idx="0"/>
            <a:fillRef idx="0"/>
            <a:effectRef idx="0"/>
            <a:fontRef idx="minor"/>
          </p:style>
        </p:sp>
        <p:sp>
          <p:nvSpPr>
            <p:cNvPr id="49" name="CustomShape 5"/>
            <p:cNvSpPr/>
            <p:nvPr/>
          </p:nvSpPr>
          <p:spPr>
            <a:xfrm rot="10800000">
              <a:off x="8155080" y="3904200"/>
              <a:ext cx="988920" cy="987480"/>
            </a:xfrm>
            <a:prstGeom prst="rtTriangle">
              <a:avLst/>
            </a:prstGeom>
            <a:solidFill>
              <a:schemeClr val="accent3"/>
            </a:solidFill>
            <a:ln>
              <a:noFill/>
            </a:ln>
          </p:spPr>
          <p:style>
            <a:lnRef idx="0"/>
            <a:fillRef idx="0"/>
            <a:effectRef idx="0"/>
            <a:fontRef idx="minor"/>
          </p:style>
        </p:sp>
        <p:sp>
          <p:nvSpPr>
            <p:cNvPr id="50" name="CustomShape 6"/>
            <p:cNvSpPr/>
            <p:nvPr/>
          </p:nvSpPr>
          <p:spPr>
            <a:xfrm>
              <a:off x="0" y="4891680"/>
              <a:ext cx="9143640" cy="251640"/>
            </a:xfrm>
            <a:prstGeom prst="rect">
              <a:avLst/>
            </a:prstGeom>
            <a:solidFill>
              <a:schemeClr val="dk1"/>
            </a:solidFill>
            <a:ln>
              <a:noFill/>
            </a:ln>
          </p:spPr>
          <p:style>
            <a:lnRef idx="0"/>
            <a:fillRef idx="0"/>
            <a:effectRef idx="0"/>
            <a:fontRef idx="minor"/>
          </p:style>
        </p:sp>
      </p:grpSp>
      <p:sp>
        <p:nvSpPr>
          <p:cNvPr id="51" name="PlaceHolder 7"/>
          <p:cNvSpPr>
            <a:spLocks noGrp="1"/>
          </p:cNvSpPr>
          <p:nvPr>
            <p:ph type="title"/>
          </p:nvPr>
        </p:nvSpPr>
        <p:spPr>
          <a:xfrm>
            <a:off x="311760" y="410040"/>
            <a:ext cx="8520120" cy="607320"/>
          </a:xfrm>
          <a:prstGeom prst="rect">
            <a:avLst/>
          </a:prstGeom>
        </p:spPr>
        <p:txBody>
          <a:bodyPr tIns="91440" bIns="91440">
            <a:normAutofit/>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52" name="PlaceHolder 8"/>
          <p:cNvSpPr>
            <a:spLocks noGrp="1"/>
          </p:cNvSpPr>
          <p:nvPr>
            <p:ph type="body"/>
          </p:nvPr>
        </p:nvSpPr>
        <p:spPr>
          <a:xfrm>
            <a:off x="311760" y="1229760"/>
            <a:ext cx="8520120" cy="3338640"/>
          </a:xfrm>
          <a:prstGeom prst="rect">
            <a:avLst/>
          </a:prstGeom>
        </p:spPr>
        <p:txBody>
          <a:bodyPr tIns="91440" bIns="9144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3" name="PlaceHolder 9"/>
          <p:cNvSpPr>
            <a:spLocks noGrp="1"/>
          </p:cNvSpPr>
          <p:nvPr>
            <p:ph type="sldNum"/>
          </p:nvPr>
        </p:nvSpPr>
        <p:spPr>
          <a:xfrm>
            <a:off x="8460360" y="4651200"/>
            <a:ext cx="548280" cy="393120"/>
          </a:xfrm>
          <a:prstGeom prst="rect">
            <a:avLst/>
          </a:prstGeom>
        </p:spPr>
        <p:txBody>
          <a:bodyPr tIns="91440" bIns="91440" anchor="ctr">
            <a:normAutofit/>
          </a:bodyPr>
          <a:p>
            <a:pPr algn="r">
              <a:lnSpc>
                <a:spcPct val="100000"/>
              </a:lnSpc>
            </a:pPr>
            <a:fld id="{D9801880-7685-45B2-9226-12D01D06BE5B}" type="slidenum">
              <a:rPr b="0" lang="en-US" sz="1000" spc="-1" strike="noStrike">
                <a:solidFill>
                  <a:srgbClr val="ffffff"/>
                </a:solidFill>
                <a:latin typeface="Roboto"/>
                <a:ea typeface="Roboto"/>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hyperlink" Target="https://scikit-learn.org/stable/" TargetMode="External"/><Relationship Id="rId2" Type="http://schemas.openxmlformats.org/officeDocument/2006/relationships/hyperlink" Target="https://keras.io/" TargetMode="External"/><Relationship Id="rId3" Type="http://schemas.openxmlformats.org/officeDocument/2006/relationships/hyperlink" Target="https://towardsdatascience.com/xgboost-theory-and-practice-fb8912930ad6" TargetMode="External"/><Relationship Id="rId4" Type="http://schemas.openxmlformats.org/officeDocument/2006/relationships/hyperlink" Target="https://towardsdatascience.com/understanding-adaboost-2f94f22d5bfe" TargetMode="External"/><Relationship Id="rId5"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hyperlink" Target="https://www.kaggle.com/austinreese/craigslist-carstrucks-data" TargetMode="External"/><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hyperlink" Target="https://www.kaggle.com/ashmani999/preowned-car-price-prediction" TargetMode="External"/><Relationship Id="rId2" Type="http://schemas.openxmlformats.org/officeDocument/2006/relationships/hyperlink" Target="https://www.kaggle.com/mathiasleys/data-cleaning-ml-price-prediction" TargetMode="External"/><Relationship Id="rId3" Type="http://schemas.openxmlformats.org/officeDocument/2006/relationships/hyperlink" Target="https://www.kaggle.com/pranavpaldewar/used-car-price-predictions" TargetMode="External"/><Relationship Id="rId4"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38920" y="999000"/>
            <a:ext cx="8221680" cy="838440"/>
          </a:xfrm>
          <a:prstGeom prst="rect">
            <a:avLst/>
          </a:prstGeom>
          <a:noFill/>
          <a:ln>
            <a:noFill/>
          </a:ln>
        </p:spPr>
        <p:txBody>
          <a:bodyPr tIns="91440" bIns="91440" anchor="b">
            <a:normAutofit/>
          </a:bodyPr>
          <a:p>
            <a:pPr>
              <a:lnSpc>
                <a:spcPct val="100000"/>
              </a:lnSpc>
            </a:pPr>
            <a:r>
              <a:rPr b="0" lang="en-US" sz="4200" spc="-1" strike="noStrike">
                <a:solidFill>
                  <a:srgbClr val="ffffff"/>
                </a:solidFill>
                <a:latin typeface="Roboto"/>
                <a:ea typeface="Roboto"/>
              </a:rPr>
              <a:t>Used Car Price Prediction</a:t>
            </a:r>
            <a:endParaRPr b="0" lang="en-US" sz="4200" spc="-1" strike="noStrike">
              <a:solidFill>
                <a:srgbClr val="000000"/>
              </a:solidFill>
              <a:latin typeface="Arial"/>
            </a:endParaRPr>
          </a:p>
        </p:txBody>
      </p:sp>
      <p:sp>
        <p:nvSpPr>
          <p:cNvPr id="91" name="TextShape 2"/>
          <p:cNvSpPr txBox="1"/>
          <p:nvPr/>
        </p:nvSpPr>
        <p:spPr>
          <a:xfrm>
            <a:off x="583200" y="631440"/>
            <a:ext cx="8221680" cy="432720"/>
          </a:xfrm>
          <a:prstGeom prst="rect">
            <a:avLst/>
          </a:prstGeom>
          <a:noFill/>
          <a:ln>
            <a:noFill/>
          </a:ln>
        </p:spPr>
        <p:txBody>
          <a:bodyPr tIns="91440" bIns="91440">
            <a:normAutofit/>
          </a:bodyPr>
          <a:p>
            <a:pPr>
              <a:lnSpc>
                <a:spcPct val="100000"/>
              </a:lnSpc>
            </a:pPr>
            <a:r>
              <a:rPr b="0" lang="en-US" sz="2100" spc="-1" strike="noStrike">
                <a:solidFill>
                  <a:srgbClr val="ffffff"/>
                </a:solidFill>
                <a:latin typeface="Roboto"/>
                <a:ea typeface="Roboto"/>
              </a:rPr>
              <a:t>INFO6105 - Data Science Engineering Methods and Tools</a:t>
            </a:r>
            <a:endParaRPr b="0" lang="en-US" sz="2100" spc="-1" strike="noStrike">
              <a:latin typeface="Arial"/>
            </a:endParaRPr>
          </a:p>
        </p:txBody>
      </p:sp>
      <p:sp>
        <p:nvSpPr>
          <p:cNvPr id="92" name="TextShape 3"/>
          <p:cNvSpPr txBox="1"/>
          <p:nvPr/>
        </p:nvSpPr>
        <p:spPr>
          <a:xfrm>
            <a:off x="4419720" y="2661480"/>
            <a:ext cx="4385520" cy="1193040"/>
          </a:xfrm>
          <a:prstGeom prst="rect">
            <a:avLst/>
          </a:prstGeom>
          <a:noFill/>
          <a:ln>
            <a:noFill/>
          </a:ln>
        </p:spPr>
        <p:txBody>
          <a:bodyPr tIns="91440" bIns="91440"/>
          <a:p>
            <a:pPr>
              <a:lnSpc>
                <a:spcPct val="100000"/>
              </a:lnSpc>
            </a:pPr>
            <a:r>
              <a:rPr b="0" lang="en-US" sz="1600" spc="-1" strike="noStrike">
                <a:solidFill>
                  <a:srgbClr val="ffffff"/>
                </a:solidFill>
                <a:latin typeface="Roboto"/>
                <a:ea typeface="Roboto"/>
              </a:rPr>
              <a:t>Team members:</a:t>
            </a:r>
            <a:endParaRPr b="0" lang="en-US" sz="1600" spc="-1" strike="noStrike">
              <a:latin typeface="Arial"/>
            </a:endParaRPr>
          </a:p>
          <a:p>
            <a:pPr marL="457200" indent="-329760">
              <a:lnSpc>
                <a:spcPct val="100000"/>
              </a:lnSpc>
              <a:buClr>
                <a:srgbClr val="ffffff"/>
              </a:buClr>
              <a:buFont typeface="Roboto"/>
              <a:buChar char="-"/>
            </a:pPr>
            <a:r>
              <a:rPr b="0" lang="en-US" sz="1600" spc="-1" strike="noStrike">
                <a:solidFill>
                  <a:srgbClr val="ffffff"/>
                </a:solidFill>
                <a:latin typeface="Roboto"/>
                <a:ea typeface="Roboto"/>
              </a:rPr>
              <a:t>Aishwarya Sawant (NUID: 001059228)</a:t>
            </a:r>
            <a:endParaRPr b="0" lang="en-US" sz="1600" spc="-1" strike="noStrike">
              <a:latin typeface="Arial"/>
            </a:endParaRPr>
          </a:p>
        </p:txBody>
      </p:sp>
      <p:pic>
        <p:nvPicPr>
          <p:cNvPr id="93" name="Google Shape;88;p13" descr=""/>
          <p:cNvPicPr/>
          <p:nvPr/>
        </p:nvPicPr>
        <p:blipFill>
          <a:blip r:embed="rId1"/>
          <a:stretch/>
        </p:blipFill>
        <p:spPr>
          <a:xfrm>
            <a:off x="538920" y="1990440"/>
            <a:ext cx="3880440" cy="265788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311760" y="410040"/>
            <a:ext cx="8520120" cy="607320"/>
          </a:xfrm>
          <a:prstGeom prst="rect">
            <a:avLst/>
          </a:prstGeom>
          <a:noFill/>
          <a:ln>
            <a:noFill/>
          </a:ln>
        </p:spPr>
        <p:txBody>
          <a:bodyPr tIns="91440" bIns="91440">
            <a:normAutofit/>
          </a:bodyPr>
          <a:p>
            <a:pPr>
              <a:lnSpc>
                <a:spcPct val="115000"/>
              </a:lnSpc>
              <a:spcBef>
                <a:spcPts val="1199"/>
              </a:spcBef>
              <a:spcAft>
                <a:spcPts val="1199"/>
              </a:spcAft>
            </a:pPr>
            <a:r>
              <a:rPr b="1" lang="en-US" sz="1800" spc="-1" strike="noStrike">
                <a:solidFill>
                  <a:srgbClr val="2a3990"/>
                </a:solidFill>
                <a:latin typeface="Roboto"/>
                <a:ea typeface="Roboto"/>
              </a:rPr>
              <a:t>7. Future Scope</a:t>
            </a:r>
            <a:endParaRPr b="0" lang="en-US" sz="1800" spc="-1" strike="noStrike">
              <a:solidFill>
                <a:srgbClr val="000000"/>
              </a:solidFill>
              <a:latin typeface="Arial"/>
            </a:endParaRPr>
          </a:p>
        </p:txBody>
      </p:sp>
      <p:sp>
        <p:nvSpPr>
          <p:cNvPr id="114" name="TextShape 2"/>
          <p:cNvSpPr txBox="1"/>
          <p:nvPr/>
        </p:nvSpPr>
        <p:spPr>
          <a:xfrm>
            <a:off x="346320" y="966240"/>
            <a:ext cx="8520120" cy="2893320"/>
          </a:xfrm>
          <a:prstGeom prst="rect">
            <a:avLst/>
          </a:prstGeom>
          <a:noFill/>
          <a:ln>
            <a:noFill/>
          </a:ln>
        </p:spPr>
        <p:txBody>
          <a:bodyPr tIns="91440" bIns="91440">
            <a:normAutofit/>
          </a:bodyPr>
          <a:p>
            <a:pPr>
              <a:lnSpc>
                <a:spcPct val="115000"/>
              </a:lnSpc>
            </a:pPr>
            <a:endParaRPr b="0" lang="en-US" sz="1400" spc="-1" strike="noStrike">
              <a:solidFill>
                <a:srgbClr val="000000"/>
              </a:solidFill>
              <a:latin typeface="Arial"/>
            </a:endParaRPr>
          </a:p>
          <a:p>
            <a:pPr marL="457200" indent="-308160">
              <a:lnSpc>
                <a:spcPct val="115000"/>
              </a:lnSpc>
              <a:spcBef>
                <a:spcPts val="1199"/>
              </a:spcBef>
              <a:buClr>
                <a:srgbClr val="434343"/>
              </a:buClr>
              <a:buFont typeface="Roboto"/>
              <a:buChar char="❖"/>
            </a:pPr>
            <a:r>
              <a:rPr b="0" lang="en-US" sz="1800" spc="-1" strike="noStrike">
                <a:solidFill>
                  <a:srgbClr val="434343"/>
                </a:solidFill>
                <a:latin typeface="Roboto"/>
                <a:ea typeface="Roboto"/>
              </a:rPr>
              <a:t>To correct for overfitting in Random Forest, different selections of features and number of trees will be tested to check for change in performance</a:t>
            </a:r>
            <a:endParaRPr b="0" lang="en-US" sz="1800" spc="-1" strike="noStrike">
              <a:solidFill>
                <a:srgbClr val="000000"/>
              </a:solidFill>
              <a:latin typeface="Arial"/>
            </a:endParaRPr>
          </a:p>
          <a:p>
            <a:pPr marL="457200">
              <a:lnSpc>
                <a:spcPct val="115000"/>
              </a:lnSpc>
              <a:spcBef>
                <a:spcPts val="1199"/>
              </a:spcBef>
            </a:pPr>
            <a:endParaRPr b="0" lang="en-US" sz="1800" spc="-1" strike="noStrike">
              <a:solidFill>
                <a:srgbClr val="000000"/>
              </a:solidFill>
              <a:latin typeface="Arial"/>
            </a:endParaRPr>
          </a:p>
          <a:p>
            <a:pPr marL="457200" indent="-308160">
              <a:lnSpc>
                <a:spcPct val="115000"/>
              </a:lnSpc>
              <a:spcBef>
                <a:spcPts val="1199"/>
              </a:spcBef>
              <a:buClr>
                <a:srgbClr val="434343"/>
              </a:buClr>
              <a:buFont typeface="Roboto"/>
              <a:buChar char="❖"/>
            </a:pPr>
            <a:r>
              <a:rPr b="0" lang="en-US" sz="1800" spc="-1" strike="noStrike">
                <a:solidFill>
                  <a:srgbClr val="434343"/>
                </a:solidFill>
                <a:latin typeface="Roboto"/>
                <a:ea typeface="Roboto"/>
              </a:rPr>
              <a:t>There could be more features that can be good predictors. For example, here are some variables that might improve the model: number of doors, gas/mile (per gallon), color, mechanical and cosmetic reconditioning time, used-to-new ratio, appraisal-to-trade ratio</a:t>
            </a:r>
            <a:endParaRPr b="0" lang="en-US" sz="1800" spc="-1" strike="noStrike">
              <a:solidFill>
                <a:srgbClr val="000000"/>
              </a:solidFill>
              <a:latin typeface="Arial"/>
            </a:endParaRPr>
          </a:p>
          <a:p>
            <a:pPr>
              <a:lnSpc>
                <a:spcPct val="115000"/>
              </a:lnSpc>
              <a:spcBef>
                <a:spcPts val="1199"/>
              </a:spcBef>
            </a:pPr>
            <a:endParaRPr b="0" lang="en-US" sz="1800" spc="-1" strike="noStrike">
              <a:solidFill>
                <a:srgbClr val="000000"/>
              </a:solidFill>
              <a:latin typeface="Arial"/>
            </a:endParaRPr>
          </a:p>
          <a:p>
            <a:pPr marL="457200" indent="-308160">
              <a:lnSpc>
                <a:spcPct val="115000"/>
              </a:lnSpc>
              <a:spcBef>
                <a:spcPts val="1199"/>
              </a:spcBef>
              <a:buClr>
                <a:srgbClr val="434343"/>
              </a:buClr>
              <a:buFont typeface="Roboto"/>
              <a:buChar char="❖"/>
            </a:pPr>
            <a:r>
              <a:rPr b="0" lang="en-US" sz="1800" spc="-1" strike="noStrike">
                <a:solidFill>
                  <a:srgbClr val="434343"/>
                </a:solidFill>
                <a:latin typeface="Roboto"/>
                <a:ea typeface="Roboto"/>
              </a:rPr>
              <a:t>While pre-processing data, instead of using label encoder, one hot encoder method can be used. Thus, all non-numeric features can be converted to nominal data instead of ordinal data if that suits the dataset used.</a:t>
            </a:r>
            <a:endParaRPr b="0" lang="en-US" sz="1800" spc="-1" strike="noStrike">
              <a:solidFill>
                <a:srgbClr val="000000"/>
              </a:solidFill>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311760" y="410040"/>
            <a:ext cx="8520120" cy="607320"/>
          </a:xfrm>
          <a:prstGeom prst="rect">
            <a:avLst/>
          </a:prstGeom>
          <a:noFill/>
          <a:ln>
            <a:noFill/>
          </a:ln>
        </p:spPr>
        <p:txBody>
          <a:bodyPr tIns="91440" bIns="91440">
            <a:normAutofit/>
          </a:bodyPr>
          <a:p>
            <a:pPr>
              <a:lnSpc>
                <a:spcPct val="115000"/>
              </a:lnSpc>
              <a:spcBef>
                <a:spcPts val="1199"/>
              </a:spcBef>
              <a:spcAft>
                <a:spcPts val="1199"/>
              </a:spcAft>
            </a:pPr>
            <a:r>
              <a:rPr b="1" lang="en-US" sz="1800" spc="-1" strike="noStrike">
                <a:solidFill>
                  <a:srgbClr val="2a3990"/>
                </a:solidFill>
                <a:latin typeface="Roboto"/>
                <a:ea typeface="Roboto"/>
              </a:rPr>
              <a:t>8. References</a:t>
            </a:r>
            <a:endParaRPr b="0" lang="en-US" sz="1800" spc="-1" strike="noStrike">
              <a:solidFill>
                <a:srgbClr val="000000"/>
              </a:solidFill>
              <a:latin typeface="Arial"/>
            </a:endParaRPr>
          </a:p>
        </p:txBody>
      </p:sp>
      <p:sp>
        <p:nvSpPr>
          <p:cNvPr id="116" name="TextShape 2"/>
          <p:cNvSpPr txBox="1"/>
          <p:nvPr/>
        </p:nvSpPr>
        <p:spPr>
          <a:xfrm>
            <a:off x="311760" y="1085760"/>
            <a:ext cx="8520120" cy="3615120"/>
          </a:xfrm>
          <a:prstGeom prst="rect">
            <a:avLst/>
          </a:prstGeom>
          <a:noFill/>
          <a:ln>
            <a:noFill/>
          </a:ln>
        </p:spPr>
        <p:txBody>
          <a:bodyPr tIns="91440" bIns="91440">
            <a:normAutofit/>
          </a:bodyPr>
          <a:p>
            <a:pPr>
              <a:lnSpc>
                <a:spcPct val="115000"/>
              </a:lnSpc>
            </a:pPr>
            <a:r>
              <a:rPr b="0" lang="en-US" sz="1800" spc="-1" strike="noStrike">
                <a:solidFill>
                  <a:srgbClr val="434343"/>
                </a:solidFill>
                <a:latin typeface="Roboto"/>
                <a:ea typeface="Roboto"/>
              </a:rPr>
              <a:t>Few of the references for this project are as below :</a:t>
            </a:r>
            <a:endParaRPr b="0" lang="en-US" sz="1800" spc="-1" strike="noStrike">
              <a:solidFill>
                <a:srgbClr val="000000"/>
              </a:solidFill>
              <a:latin typeface="Arial"/>
            </a:endParaRPr>
          </a:p>
          <a:p>
            <a:pPr marL="457200" indent="-355320">
              <a:lnSpc>
                <a:spcPct val="115000"/>
              </a:lnSpc>
              <a:spcBef>
                <a:spcPts val="1199"/>
              </a:spcBef>
              <a:buClr>
                <a:srgbClr val="2a3990"/>
              </a:buClr>
              <a:buFont typeface="Times New Roman"/>
              <a:buChar char="❖"/>
            </a:pPr>
            <a:r>
              <a:rPr b="0" lang="en-US" sz="2000" spc="-1" strike="noStrike" u="sng">
                <a:solidFill>
                  <a:srgbClr val="f06292"/>
                </a:solidFill>
                <a:uFillTx/>
                <a:latin typeface="Times New Roman"/>
                <a:ea typeface="Times New Roman"/>
                <a:hlinkClick r:id="rId1"/>
              </a:rPr>
              <a:t>https://scikit-learn.org/stable/</a:t>
            </a:r>
            <a:r>
              <a:rPr b="0" lang="en-US" sz="2000" spc="-1" strike="noStrike">
                <a:solidFill>
                  <a:srgbClr val="2a3990"/>
                </a:solidFill>
                <a:latin typeface="Times New Roman"/>
                <a:ea typeface="Times New Roman"/>
              </a:rPr>
              <a:t> </a:t>
            </a:r>
            <a:endParaRPr b="0" lang="en-US" sz="2000" spc="-1" strike="noStrike">
              <a:solidFill>
                <a:srgbClr val="000000"/>
              </a:solidFill>
              <a:latin typeface="Arial"/>
            </a:endParaRPr>
          </a:p>
          <a:p>
            <a:pPr marL="457200" indent="-355320">
              <a:lnSpc>
                <a:spcPct val="115000"/>
              </a:lnSpc>
              <a:buClr>
                <a:srgbClr val="2a3990"/>
              </a:buClr>
              <a:buFont typeface="Times New Roman"/>
              <a:buChar char="❖"/>
            </a:pPr>
            <a:r>
              <a:rPr b="0" lang="en-US" sz="2000" spc="-1" strike="noStrike" u="sng">
                <a:solidFill>
                  <a:srgbClr val="f06292"/>
                </a:solidFill>
                <a:uFillTx/>
                <a:latin typeface="Times New Roman"/>
                <a:ea typeface="Times New Roman"/>
                <a:hlinkClick r:id="rId2"/>
              </a:rPr>
              <a:t>https://keras.io/</a:t>
            </a:r>
            <a:r>
              <a:rPr b="0" lang="en-US" sz="2000" spc="-1" strike="noStrike">
                <a:solidFill>
                  <a:srgbClr val="2a3990"/>
                </a:solidFill>
                <a:latin typeface="Times New Roman"/>
                <a:ea typeface="Times New Roman"/>
              </a:rPr>
              <a:t> </a:t>
            </a:r>
            <a:endParaRPr b="0" lang="en-US" sz="2000" spc="-1" strike="noStrike">
              <a:solidFill>
                <a:srgbClr val="000000"/>
              </a:solidFill>
              <a:latin typeface="Arial"/>
            </a:endParaRPr>
          </a:p>
          <a:p>
            <a:pPr marL="457200" indent="-355320">
              <a:lnSpc>
                <a:spcPct val="115000"/>
              </a:lnSpc>
              <a:buClr>
                <a:srgbClr val="2a3990"/>
              </a:buClr>
              <a:buFont typeface="Times New Roman"/>
              <a:buChar char="❖"/>
            </a:pPr>
            <a:r>
              <a:rPr b="0" lang="en-US" sz="2000" spc="-1" strike="noStrike" u="sng">
                <a:solidFill>
                  <a:srgbClr val="f06292"/>
                </a:solidFill>
                <a:uFillTx/>
                <a:latin typeface="Times New Roman"/>
                <a:ea typeface="Times New Roman"/>
                <a:hlinkClick r:id="rId3"/>
              </a:rPr>
              <a:t>https://towardsdatascience.com/xgboost-theory-and-practice-fb8912930ad6</a:t>
            </a:r>
            <a:r>
              <a:rPr b="0" lang="en-US" sz="2000" spc="-1" strike="noStrike">
                <a:solidFill>
                  <a:srgbClr val="2a3990"/>
                </a:solidFill>
                <a:latin typeface="Times New Roman"/>
                <a:ea typeface="Times New Roman"/>
              </a:rPr>
              <a:t> </a:t>
            </a:r>
            <a:endParaRPr b="0" lang="en-US" sz="2000" spc="-1" strike="noStrike">
              <a:solidFill>
                <a:srgbClr val="000000"/>
              </a:solidFill>
              <a:latin typeface="Arial"/>
            </a:endParaRPr>
          </a:p>
          <a:p>
            <a:pPr marL="457200" indent="-355320">
              <a:lnSpc>
                <a:spcPct val="115000"/>
              </a:lnSpc>
              <a:buClr>
                <a:srgbClr val="2a3990"/>
              </a:buClr>
              <a:buFont typeface="Times New Roman"/>
              <a:buChar char="❖"/>
            </a:pPr>
            <a:r>
              <a:rPr b="0" lang="en-US" sz="2000" spc="-1" strike="noStrike" u="sng">
                <a:solidFill>
                  <a:srgbClr val="f06292"/>
                </a:solidFill>
                <a:uFillTx/>
                <a:latin typeface="Times New Roman"/>
                <a:ea typeface="Times New Roman"/>
                <a:hlinkClick r:id="rId4"/>
              </a:rPr>
              <a:t>https://towardsdatascience.com/understanding-adaboost-2f94f22d5bfe</a:t>
            </a:r>
            <a:r>
              <a:rPr b="0" lang="en-US" sz="2000" spc="-1" strike="noStrike">
                <a:solidFill>
                  <a:srgbClr val="2a3990"/>
                </a:solidFill>
                <a:latin typeface="Times New Roman"/>
                <a:ea typeface="Times New Roman"/>
              </a:rPr>
              <a:t> </a:t>
            </a:r>
            <a:endParaRPr b="0" lang="en-US" sz="2000" spc="-1" strike="noStrike">
              <a:solidFill>
                <a:srgbClr val="000000"/>
              </a:solidFill>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311760" y="90360"/>
            <a:ext cx="8520120" cy="4478040"/>
          </a:xfrm>
          <a:prstGeom prst="rect">
            <a:avLst/>
          </a:prstGeom>
          <a:noFill/>
          <a:ln>
            <a:noFill/>
          </a:ln>
        </p:spPr>
        <p:txBody>
          <a:bodyPr tIns="91440" bIns="91440">
            <a:normAutofit/>
          </a:bodyPr>
          <a:p>
            <a:pPr marL="1371600" indent="457200">
              <a:lnSpc>
                <a:spcPct val="115000"/>
              </a:lnSpc>
            </a:pPr>
            <a:endParaRPr b="0" lang="en-US" sz="1400" spc="-1" strike="noStrike">
              <a:solidFill>
                <a:srgbClr val="000000"/>
              </a:solidFill>
              <a:latin typeface="Arial"/>
            </a:endParaRPr>
          </a:p>
          <a:p>
            <a:pPr marL="1371600">
              <a:lnSpc>
                <a:spcPct val="115000"/>
              </a:lnSpc>
              <a:spcBef>
                <a:spcPts val="1199"/>
              </a:spcBef>
              <a:spcAft>
                <a:spcPts val="1199"/>
              </a:spcAft>
            </a:pPr>
            <a:r>
              <a:rPr b="0" lang="en-US" sz="7500" spc="-1" strike="noStrike">
                <a:solidFill>
                  <a:srgbClr val="2a3990"/>
                </a:solidFill>
                <a:latin typeface="Roboto"/>
                <a:ea typeface="Roboto"/>
              </a:rPr>
              <a:t>Thank you !!!</a:t>
            </a:r>
            <a:endParaRPr b="0" lang="en-US" sz="7500" spc="-1" strike="noStrike">
              <a:solidFill>
                <a:srgbClr val="000000"/>
              </a:solidFill>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11760" y="410040"/>
            <a:ext cx="8520120" cy="607320"/>
          </a:xfrm>
          <a:prstGeom prst="rect">
            <a:avLst/>
          </a:prstGeom>
          <a:noFill/>
          <a:ln>
            <a:noFill/>
          </a:ln>
        </p:spPr>
        <p:txBody>
          <a:bodyPr tIns="91440" bIns="91440">
            <a:normAutofit/>
          </a:bodyPr>
          <a:p>
            <a:pPr>
              <a:lnSpc>
                <a:spcPct val="100000"/>
              </a:lnSpc>
            </a:pPr>
            <a:r>
              <a:rPr b="1" lang="en-US" sz="1800" spc="-1" strike="noStrike">
                <a:solidFill>
                  <a:srgbClr val="2a3990"/>
                </a:solidFill>
                <a:latin typeface="Roboto"/>
                <a:ea typeface="Roboto"/>
              </a:rPr>
              <a:t>Table of Contents</a:t>
            </a:r>
            <a:endParaRPr b="0" lang="en-US" sz="1800" spc="-1" strike="noStrike">
              <a:solidFill>
                <a:srgbClr val="000000"/>
              </a:solidFill>
              <a:latin typeface="Arial"/>
            </a:endParaRPr>
          </a:p>
        </p:txBody>
      </p:sp>
      <p:sp>
        <p:nvSpPr>
          <p:cNvPr id="95" name="TextShape 2"/>
          <p:cNvSpPr txBox="1"/>
          <p:nvPr/>
        </p:nvSpPr>
        <p:spPr>
          <a:xfrm>
            <a:off x="311760" y="1017720"/>
            <a:ext cx="8520120" cy="3338640"/>
          </a:xfrm>
          <a:prstGeom prst="rect">
            <a:avLst/>
          </a:prstGeom>
          <a:noFill/>
          <a:ln>
            <a:noFill/>
          </a:ln>
        </p:spPr>
        <p:txBody>
          <a:bodyPr tIns="91440" bIns="91440">
            <a:normAutofit/>
          </a:bodyPr>
          <a:p>
            <a:pPr>
              <a:lnSpc>
                <a:spcPct val="115000"/>
              </a:lnSpc>
              <a:spcBef>
                <a:spcPts val="1199"/>
              </a:spcBef>
            </a:pPr>
            <a:r>
              <a:rPr b="0" lang="en-US" sz="1800" spc="-1" strike="noStrike">
                <a:solidFill>
                  <a:srgbClr val="434343"/>
                </a:solidFill>
                <a:latin typeface="Roboto"/>
                <a:ea typeface="Roboto"/>
              </a:rPr>
              <a:t>1. Problem statement </a:t>
            </a:r>
            <a:endParaRPr b="0" lang="en-US" sz="1800" spc="-1" strike="noStrike">
              <a:solidFill>
                <a:srgbClr val="000000"/>
              </a:solidFill>
              <a:latin typeface="Arial"/>
            </a:endParaRPr>
          </a:p>
          <a:p>
            <a:pPr>
              <a:lnSpc>
                <a:spcPct val="115000"/>
              </a:lnSpc>
              <a:spcBef>
                <a:spcPts val="1199"/>
              </a:spcBef>
            </a:pPr>
            <a:r>
              <a:rPr b="0" lang="en-US" sz="1800" spc="-1" strike="noStrike">
                <a:solidFill>
                  <a:srgbClr val="434343"/>
                </a:solidFill>
                <a:latin typeface="Roboto"/>
                <a:ea typeface="Roboto"/>
              </a:rPr>
              <a:t>2. Data Source </a:t>
            </a:r>
            <a:endParaRPr b="0" lang="en-US" sz="1800" spc="-1" strike="noStrike">
              <a:solidFill>
                <a:srgbClr val="000000"/>
              </a:solidFill>
              <a:latin typeface="Arial"/>
            </a:endParaRPr>
          </a:p>
          <a:p>
            <a:pPr>
              <a:lnSpc>
                <a:spcPct val="115000"/>
              </a:lnSpc>
              <a:spcBef>
                <a:spcPts val="1199"/>
              </a:spcBef>
            </a:pPr>
            <a:r>
              <a:rPr b="0" lang="en-US" sz="1800" spc="-1" strike="noStrike">
                <a:solidFill>
                  <a:srgbClr val="434343"/>
                </a:solidFill>
                <a:latin typeface="Roboto"/>
                <a:ea typeface="Roboto"/>
              </a:rPr>
              <a:t>3. Existing solutions </a:t>
            </a:r>
            <a:endParaRPr b="0" lang="en-US" sz="1800" spc="-1" strike="noStrike">
              <a:solidFill>
                <a:srgbClr val="000000"/>
              </a:solidFill>
              <a:latin typeface="Arial"/>
            </a:endParaRPr>
          </a:p>
          <a:p>
            <a:pPr>
              <a:lnSpc>
                <a:spcPct val="115000"/>
              </a:lnSpc>
              <a:spcBef>
                <a:spcPts val="1199"/>
              </a:spcBef>
            </a:pPr>
            <a:r>
              <a:rPr b="0" lang="en-US" sz="1800" spc="-1" strike="noStrike">
                <a:solidFill>
                  <a:srgbClr val="434343"/>
                </a:solidFill>
                <a:latin typeface="Roboto"/>
                <a:ea typeface="Roboto"/>
              </a:rPr>
              <a:t>4. Idea </a:t>
            </a:r>
            <a:endParaRPr b="0" lang="en-US" sz="1800" spc="-1" strike="noStrike">
              <a:solidFill>
                <a:srgbClr val="000000"/>
              </a:solidFill>
              <a:latin typeface="Arial"/>
            </a:endParaRPr>
          </a:p>
          <a:p>
            <a:pPr>
              <a:lnSpc>
                <a:spcPct val="115000"/>
              </a:lnSpc>
              <a:spcBef>
                <a:spcPts val="1199"/>
              </a:spcBef>
            </a:pPr>
            <a:r>
              <a:rPr b="0" lang="en-US" sz="1800" spc="-1" strike="noStrike">
                <a:solidFill>
                  <a:srgbClr val="434343"/>
                </a:solidFill>
                <a:latin typeface="Roboto"/>
                <a:ea typeface="Roboto"/>
              </a:rPr>
              <a:t>5. Explain </a:t>
            </a:r>
            <a:endParaRPr b="0" lang="en-US" sz="1800" spc="-1" strike="noStrike">
              <a:solidFill>
                <a:srgbClr val="000000"/>
              </a:solidFill>
              <a:latin typeface="Arial"/>
            </a:endParaRPr>
          </a:p>
          <a:p>
            <a:pPr>
              <a:lnSpc>
                <a:spcPct val="115000"/>
              </a:lnSpc>
              <a:spcBef>
                <a:spcPts val="1199"/>
              </a:spcBef>
            </a:pPr>
            <a:r>
              <a:rPr b="0" lang="en-US" sz="1800" spc="-1" strike="noStrike">
                <a:solidFill>
                  <a:srgbClr val="434343"/>
                </a:solidFill>
                <a:latin typeface="Roboto"/>
                <a:ea typeface="Roboto"/>
              </a:rPr>
              <a:t>6. Results </a:t>
            </a:r>
            <a:endParaRPr b="0" lang="en-US" sz="1800" spc="-1" strike="noStrike">
              <a:solidFill>
                <a:srgbClr val="000000"/>
              </a:solidFill>
              <a:latin typeface="Arial"/>
            </a:endParaRPr>
          </a:p>
          <a:p>
            <a:pPr>
              <a:lnSpc>
                <a:spcPct val="115000"/>
              </a:lnSpc>
              <a:spcBef>
                <a:spcPts val="1199"/>
              </a:spcBef>
            </a:pPr>
            <a:r>
              <a:rPr b="0" lang="en-US" sz="1800" spc="-1" strike="noStrike">
                <a:solidFill>
                  <a:srgbClr val="434343"/>
                </a:solidFill>
                <a:latin typeface="Roboto"/>
                <a:ea typeface="Roboto"/>
              </a:rPr>
              <a:t>7. Future Scope </a:t>
            </a:r>
            <a:endParaRPr b="0" lang="en-US" sz="1800" spc="-1" strike="noStrike">
              <a:solidFill>
                <a:srgbClr val="000000"/>
              </a:solidFill>
              <a:latin typeface="Arial"/>
            </a:endParaRPr>
          </a:p>
          <a:p>
            <a:pPr>
              <a:lnSpc>
                <a:spcPct val="115000"/>
              </a:lnSpc>
              <a:spcBef>
                <a:spcPts val="1199"/>
              </a:spcBef>
              <a:spcAft>
                <a:spcPts val="1199"/>
              </a:spcAft>
            </a:pPr>
            <a:r>
              <a:rPr b="0" lang="en-US" sz="1800" spc="-1" strike="noStrike">
                <a:solidFill>
                  <a:srgbClr val="434343"/>
                </a:solidFill>
                <a:latin typeface="Roboto"/>
                <a:ea typeface="Roboto"/>
              </a:rPr>
              <a:t>8. References </a:t>
            </a:r>
            <a:endParaRPr b="0" lang="en-US" sz="1800" spc="-1" strike="noStrike">
              <a:solidFill>
                <a:srgbClr val="000000"/>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311760" y="410040"/>
            <a:ext cx="8520120" cy="607320"/>
          </a:xfrm>
          <a:prstGeom prst="rect">
            <a:avLst/>
          </a:prstGeom>
          <a:noFill/>
          <a:ln>
            <a:noFill/>
          </a:ln>
        </p:spPr>
        <p:txBody>
          <a:bodyPr tIns="91440" bIns="91440">
            <a:normAutofit/>
          </a:bodyPr>
          <a:p>
            <a:pPr>
              <a:lnSpc>
                <a:spcPct val="115000"/>
              </a:lnSpc>
              <a:spcBef>
                <a:spcPts val="1199"/>
              </a:spcBef>
              <a:spcAft>
                <a:spcPts val="1199"/>
              </a:spcAft>
            </a:pPr>
            <a:r>
              <a:rPr b="1" lang="en-US" sz="1800" spc="-1" strike="noStrike">
                <a:solidFill>
                  <a:srgbClr val="2a3990"/>
                </a:solidFill>
                <a:latin typeface="Roboto"/>
                <a:ea typeface="Roboto"/>
              </a:rPr>
              <a:t>1. Problem statement</a:t>
            </a:r>
            <a:endParaRPr b="0" lang="en-US" sz="1800" spc="-1" strike="noStrike">
              <a:solidFill>
                <a:srgbClr val="000000"/>
              </a:solidFill>
              <a:latin typeface="Arial"/>
            </a:endParaRPr>
          </a:p>
        </p:txBody>
      </p:sp>
      <p:sp>
        <p:nvSpPr>
          <p:cNvPr id="97" name="TextShape 2"/>
          <p:cNvSpPr txBox="1"/>
          <p:nvPr/>
        </p:nvSpPr>
        <p:spPr>
          <a:xfrm>
            <a:off x="311760" y="1017720"/>
            <a:ext cx="8520120" cy="3550680"/>
          </a:xfrm>
          <a:prstGeom prst="rect">
            <a:avLst/>
          </a:prstGeom>
          <a:noFill/>
          <a:ln>
            <a:noFill/>
          </a:ln>
        </p:spPr>
        <p:txBody>
          <a:bodyPr tIns="91440" bIns="91440">
            <a:normAutofit/>
          </a:bodyPr>
          <a:p>
            <a:pPr marL="457200" indent="-329760">
              <a:lnSpc>
                <a:spcPct val="115000"/>
              </a:lnSpc>
              <a:buClr>
                <a:srgbClr val="434343"/>
              </a:buClr>
              <a:buFont typeface="Roboto"/>
              <a:buChar char="❖"/>
            </a:pPr>
            <a:r>
              <a:rPr b="0" lang="en-US" sz="1600" spc="-1" strike="noStrike">
                <a:solidFill>
                  <a:srgbClr val="434343"/>
                </a:solidFill>
                <a:latin typeface="Roboto"/>
                <a:ea typeface="Roboto"/>
              </a:rPr>
              <a:t>The car's value depends on many factor including year of registration, manufacturer, model, mileage, horsepower, origin and several other specific informations such as type of fuel and braking system, condition of bodywork and interiors, interior materials (plastics of leather), safety index, type of change (manual, assisted, automatic, semi-automatic), number of doors.</a:t>
            </a:r>
            <a:endParaRPr b="0" lang="en-US" sz="1600" spc="-1" strike="noStrike">
              <a:solidFill>
                <a:srgbClr val="000000"/>
              </a:solidFill>
              <a:latin typeface="Arial"/>
            </a:endParaRPr>
          </a:p>
          <a:p>
            <a:pPr marL="457200" indent="-329760">
              <a:lnSpc>
                <a:spcPct val="115000"/>
              </a:lnSpc>
              <a:buClr>
                <a:srgbClr val="434343"/>
              </a:buClr>
              <a:buFont typeface="Roboto"/>
              <a:buChar char="❖"/>
            </a:pPr>
            <a:r>
              <a:rPr b="0" lang="en-US" sz="1600" spc="-1" strike="noStrike">
                <a:solidFill>
                  <a:srgbClr val="434343"/>
                </a:solidFill>
                <a:latin typeface="Roboto"/>
                <a:ea typeface="Roboto"/>
              </a:rPr>
              <a:t>For used car the other important features are number of previous owners, if it was previously owned by a private individual or by a company and the prestige of the manufacturer.</a:t>
            </a:r>
            <a:endParaRPr b="0" lang="en-US" sz="1600" spc="-1" strike="noStrike">
              <a:solidFill>
                <a:srgbClr val="000000"/>
              </a:solidFill>
              <a:latin typeface="Arial"/>
            </a:endParaRPr>
          </a:p>
          <a:p>
            <a:pPr marL="457200" indent="-329760">
              <a:lnSpc>
                <a:spcPct val="115000"/>
              </a:lnSpc>
              <a:buClr>
                <a:srgbClr val="434343"/>
              </a:buClr>
              <a:buFont typeface="Roboto"/>
              <a:buChar char="❖"/>
            </a:pPr>
            <a:r>
              <a:rPr b="0" lang="en-US" sz="1600" spc="-1" strike="noStrike">
                <a:solidFill>
                  <a:srgbClr val="434343"/>
                </a:solidFill>
                <a:latin typeface="Roboto"/>
                <a:ea typeface="Roboto"/>
              </a:rPr>
              <a:t>Therefore, all the above features should be considered to determine the price of the used car accurately.</a:t>
            </a:r>
            <a:endParaRPr b="0" lang="en-US" sz="1600" spc="-1" strike="noStrike">
              <a:solidFill>
                <a:srgbClr val="000000"/>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311760" y="410040"/>
            <a:ext cx="8520120" cy="607320"/>
          </a:xfrm>
          <a:prstGeom prst="rect">
            <a:avLst/>
          </a:prstGeom>
          <a:noFill/>
          <a:ln>
            <a:noFill/>
          </a:ln>
        </p:spPr>
        <p:txBody>
          <a:bodyPr tIns="91440" bIns="91440">
            <a:normAutofit/>
          </a:bodyPr>
          <a:p>
            <a:pPr>
              <a:lnSpc>
                <a:spcPct val="115000"/>
              </a:lnSpc>
              <a:spcBef>
                <a:spcPts val="1199"/>
              </a:spcBef>
              <a:spcAft>
                <a:spcPts val="1199"/>
              </a:spcAft>
            </a:pPr>
            <a:r>
              <a:rPr b="1" lang="en-US" sz="1800" spc="-1" strike="noStrike">
                <a:solidFill>
                  <a:srgbClr val="2a3990"/>
                </a:solidFill>
                <a:latin typeface="Roboto"/>
                <a:ea typeface="Roboto"/>
              </a:rPr>
              <a:t>2. Data Source</a:t>
            </a:r>
            <a:endParaRPr b="0" lang="en-US" sz="1800" spc="-1" strike="noStrike">
              <a:solidFill>
                <a:srgbClr val="000000"/>
              </a:solidFill>
              <a:latin typeface="Arial"/>
            </a:endParaRPr>
          </a:p>
        </p:txBody>
      </p:sp>
      <p:sp>
        <p:nvSpPr>
          <p:cNvPr id="99" name="TextShape 2"/>
          <p:cNvSpPr txBox="1"/>
          <p:nvPr/>
        </p:nvSpPr>
        <p:spPr>
          <a:xfrm>
            <a:off x="311760" y="1160640"/>
            <a:ext cx="8520120" cy="3356640"/>
          </a:xfrm>
          <a:prstGeom prst="rect">
            <a:avLst/>
          </a:prstGeom>
          <a:noFill/>
          <a:ln>
            <a:noFill/>
          </a:ln>
        </p:spPr>
        <p:txBody>
          <a:bodyPr tIns="91440" bIns="91440">
            <a:normAutofit/>
          </a:bodyPr>
          <a:p>
            <a:pPr marL="457200" indent="-348840">
              <a:lnSpc>
                <a:spcPct val="115000"/>
              </a:lnSpc>
              <a:buClr>
                <a:srgbClr val="434343"/>
              </a:buClr>
              <a:buFont typeface="Roboto"/>
              <a:buChar char="❖"/>
            </a:pPr>
            <a:r>
              <a:rPr b="0" lang="en-US" sz="1900" spc="-1" strike="noStrike" u="sng">
                <a:solidFill>
                  <a:srgbClr val="f06292"/>
                </a:solidFill>
                <a:uFillTx/>
                <a:latin typeface="Roboto"/>
                <a:ea typeface="Roboto"/>
                <a:hlinkClick r:id="rId1"/>
              </a:rPr>
              <a:t>https://www.kaggle.com/austinreese/craigslist-carstrucks-data</a:t>
            </a:r>
            <a:endParaRPr b="0" lang="en-US" sz="1900" spc="-1" strike="noStrike">
              <a:solidFill>
                <a:srgbClr val="000000"/>
              </a:solidFill>
              <a:latin typeface="Arial"/>
            </a:endParaRPr>
          </a:p>
          <a:p>
            <a:pPr marL="457200" indent="-348840">
              <a:lnSpc>
                <a:spcPct val="115000"/>
              </a:lnSpc>
              <a:buClr>
                <a:srgbClr val="434343"/>
              </a:buClr>
              <a:buFont typeface="Roboto"/>
              <a:buChar char="❖"/>
            </a:pPr>
            <a:r>
              <a:rPr b="0" lang="en-US" sz="1900" spc="-1" strike="noStrike">
                <a:solidFill>
                  <a:srgbClr val="434343"/>
                </a:solidFill>
                <a:latin typeface="Roboto"/>
                <a:ea typeface="Roboto"/>
              </a:rPr>
              <a:t>Size of the data is 1.34GB</a:t>
            </a:r>
            <a:endParaRPr b="0" lang="en-US" sz="1900" spc="-1" strike="noStrike">
              <a:solidFill>
                <a:srgbClr val="000000"/>
              </a:solidFill>
              <a:latin typeface="Arial"/>
            </a:endParaRPr>
          </a:p>
          <a:p>
            <a:pPr marL="457200" indent="-348840">
              <a:lnSpc>
                <a:spcPct val="115000"/>
              </a:lnSpc>
              <a:buClr>
                <a:srgbClr val="434343"/>
              </a:buClr>
              <a:buFont typeface="Roboto"/>
              <a:buChar char="❖"/>
            </a:pPr>
            <a:r>
              <a:rPr b="0" lang="en-US" sz="1900" spc="-1" strike="noStrike">
                <a:solidFill>
                  <a:srgbClr val="434343"/>
                </a:solidFill>
                <a:latin typeface="Roboto"/>
                <a:ea typeface="Roboto"/>
              </a:rPr>
              <a:t>It contains 458213 rows and 26 columns</a:t>
            </a:r>
            <a:endParaRPr b="0" lang="en-US" sz="1900" spc="-1" strike="noStrike">
              <a:solidFill>
                <a:srgbClr val="000000"/>
              </a:solidFill>
              <a:latin typeface="Arial"/>
            </a:endParaRPr>
          </a:p>
          <a:p>
            <a:pPr marL="457200" indent="-348840">
              <a:lnSpc>
                <a:spcPct val="115000"/>
              </a:lnSpc>
              <a:buClr>
                <a:srgbClr val="434343"/>
              </a:buClr>
              <a:buFont typeface="Roboto"/>
              <a:buChar char="❖"/>
            </a:pPr>
            <a:r>
              <a:rPr b="0" lang="en-US" sz="1900" spc="-1" strike="noStrike">
                <a:solidFill>
                  <a:srgbClr val="434343"/>
                </a:solidFill>
                <a:latin typeface="Roboto"/>
                <a:ea typeface="Roboto"/>
              </a:rPr>
              <a:t>The column ‘condition’ describes the condition of the car</a:t>
            </a:r>
            <a:endParaRPr b="0" lang="en-US" sz="1900" spc="-1" strike="noStrike">
              <a:solidFill>
                <a:srgbClr val="000000"/>
              </a:solidFill>
              <a:latin typeface="Arial"/>
            </a:endParaRPr>
          </a:p>
          <a:p>
            <a:pPr marL="457200" indent="-348840">
              <a:lnSpc>
                <a:spcPct val="115000"/>
              </a:lnSpc>
              <a:buClr>
                <a:srgbClr val="434343"/>
              </a:buClr>
              <a:buFont typeface="Roboto"/>
              <a:buChar char="❖"/>
            </a:pPr>
            <a:r>
              <a:rPr b="0" lang="en-US" sz="1900" spc="-1" strike="noStrike">
                <a:solidFill>
                  <a:srgbClr val="434343"/>
                </a:solidFill>
                <a:latin typeface="Roboto"/>
                <a:ea typeface="Roboto"/>
              </a:rPr>
              <a:t>There is an ‘odometer’ column describing the distance travelled by the car</a:t>
            </a:r>
            <a:endParaRPr b="0" lang="en-US" sz="1900" spc="-1" strike="noStrike">
              <a:solidFill>
                <a:srgbClr val="000000"/>
              </a:solidFill>
              <a:latin typeface="Arial"/>
            </a:endParaRPr>
          </a:p>
          <a:p>
            <a:pPr marL="457200" indent="-348840">
              <a:lnSpc>
                <a:spcPct val="115000"/>
              </a:lnSpc>
              <a:buClr>
                <a:srgbClr val="434343"/>
              </a:buClr>
              <a:buFont typeface="Roboto"/>
              <a:buChar char="❖"/>
            </a:pPr>
            <a:r>
              <a:rPr b="0" lang="en-US" sz="1900" spc="-1" strike="noStrike">
                <a:solidFill>
                  <a:srgbClr val="434343"/>
                </a:solidFill>
                <a:latin typeface="Roboto"/>
                <a:ea typeface="Roboto"/>
              </a:rPr>
              <a:t>There is manufacture column and other feature values for each car on the basis of which the ‘price’ column is calculated using different ML models</a:t>
            </a:r>
            <a:endParaRPr b="0" lang="en-US" sz="1900" spc="-1" strike="noStrike">
              <a:solidFill>
                <a:srgbClr val="000000"/>
              </a:solidFill>
              <a:latin typeface="Arial"/>
            </a:endParaRPr>
          </a:p>
          <a:p>
            <a:pPr>
              <a:lnSpc>
                <a:spcPct val="115000"/>
              </a:lnSpc>
              <a:spcBef>
                <a:spcPts val="1199"/>
              </a:spcBef>
              <a:spcAft>
                <a:spcPts val="1199"/>
              </a:spcAft>
            </a:pPr>
            <a:endParaRPr b="0" lang="en-US" sz="1900" spc="-1" strike="noStrike">
              <a:solidFill>
                <a:srgbClr val="000000"/>
              </a:solidFill>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311760" y="410040"/>
            <a:ext cx="8520120" cy="607320"/>
          </a:xfrm>
          <a:prstGeom prst="rect">
            <a:avLst/>
          </a:prstGeom>
          <a:noFill/>
          <a:ln>
            <a:noFill/>
          </a:ln>
        </p:spPr>
        <p:txBody>
          <a:bodyPr tIns="91440" bIns="91440">
            <a:normAutofit/>
          </a:bodyPr>
          <a:p>
            <a:pPr>
              <a:lnSpc>
                <a:spcPct val="115000"/>
              </a:lnSpc>
              <a:spcBef>
                <a:spcPts val="1199"/>
              </a:spcBef>
              <a:spcAft>
                <a:spcPts val="1199"/>
              </a:spcAft>
            </a:pPr>
            <a:r>
              <a:rPr b="1" lang="en-US" sz="1800" spc="-1" strike="noStrike">
                <a:solidFill>
                  <a:srgbClr val="2a3990"/>
                </a:solidFill>
                <a:latin typeface="Roboto"/>
                <a:ea typeface="Roboto"/>
              </a:rPr>
              <a:t>3. Existing solutions</a:t>
            </a:r>
            <a:endParaRPr b="0" lang="en-US" sz="1800" spc="-1" strike="noStrike">
              <a:solidFill>
                <a:srgbClr val="000000"/>
              </a:solidFill>
              <a:latin typeface="Arial"/>
            </a:endParaRPr>
          </a:p>
        </p:txBody>
      </p:sp>
      <p:sp>
        <p:nvSpPr>
          <p:cNvPr id="101" name="TextShape 2"/>
          <p:cNvSpPr txBox="1"/>
          <p:nvPr/>
        </p:nvSpPr>
        <p:spPr>
          <a:xfrm>
            <a:off x="311760" y="1307880"/>
            <a:ext cx="8520120" cy="3385800"/>
          </a:xfrm>
          <a:prstGeom prst="rect">
            <a:avLst/>
          </a:prstGeom>
          <a:noFill/>
          <a:ln>
            <a:noFill/>
          </a:ln>
        </p:spPr>
        <p:txBody>
          <a:bodyPr tIns="91440" bIns="91440"/>
          <a:p>
            <a:pPr marL="457200">
              <a:lnSpc>
                <a:spcPct val="115000"/>
              </a:lnSpc>
            </a:pPr>
            <a:r>
              <a:rPr b="0" lang="en-US" sz="2000" spc="-1" strike="noStrike">
                <a:solidFill>
                  <a:srgbClr val="434343"/>
                </a:solidFill>
                <a:latin typeface="Roboto"/>
                <a:ea typeface="Roboto"/>
              </a:rPr>
              <a:t>Some of the examples of existing solutions on kaggle dealing with the same dataset for used car price prediction are as below :</a:t>
            </a:r>
            <a:endParaRPr b="0" lang="en-US" sz="2000" spc="-1" strike="noStrike">
              <a:solidFill>
                <a:srgbClr val="000000"/>
              </a:solidFill>
              <a:latin typeface="Arial"/>
            </a:endParaRPr>
          </a:p>
          <a:p>
            <a:pPr marL="457200" indent="-348840">
              <a:lnSpc>
                <a:spcPct val="115000"/>
              </a:lnSpc>
              <a:spcBef>
                <a:spcPts val="1199"/>
              </a:spcBef>
              <a:buClr>
                <a:srgbClr val="2a3990"/>
              </a:buClr>
              <a:buFont typeface="Roboto"/>
              <a:buChar char="❖"/>
            </a:pPr>
            <a:r>
              <a:rPr b="0" lang="en-US" sz="1900" spc="-1" strike="noStrike" u="sng">
                <a:solidFill>
                  <a:srgbClr val="f06292"/>
                </a:solidFill>
                <a:uFillTx/>
                <a:latin typeface="Roboto"/>
                <a:ea typeface="Roboto"/>
                <a:hlinkClick r:id="rId1"/>
              </a:rPr>
              <a:t>https://www.kaggle.com/ashmani999/preowned-car-price-prediction</a:t>
            </a:r>
            <a:endParaRPr b="0" lang="en-US" sz="1900" spc="-1" strike="noStrike">
              <a:solidFill>
                <a:srgbClr val="000000"/>
              </a:solidFill>
              <a:latin typeface="Arial"/>
            </a:endParaRPr>
          </a:p>
          <a:p>
            <a:pPr marL="457200" indent="-348840">
              <a:lnSpc>
                <a:spcPct val="115000"/>
              </a:lnSpc>
              <a:buClr>
                <a:srgbClr val="2a3990"/>
              </a:buClr>
              <a:buFont typeface="Roboto"/>
              <a:buChar char="❖"/>
            </a:pPr>
            <a:r>
              <a:rPr b="0" lang="en-US" sz="1900" spc="-1" strike="noStrike" u="sng">
                <a:solidFill>
                  <a:srgbClr val="f06292"/>
                </a:solidFill>
                <a:uFillTx/>
                <a:latin typeface="Roboto"/>
                <a:ea typeface="Roboto"/>
                <a:hlinkClick r:id="rId2"/>
              </a:rPr>
              <a:t>https://www.kaggle.com/mathiasleys/data-cleaning-ml-price-prediction</a:t>
            </a:r>
            <a:r>
              <a:rPr b="0" lang="en-US" sz="1900" spc="-1" strike="noStrike">
                <a:solidFill>
                  <a:srgbClr val="2a3990"/>
                </a:solidFill>
                <a:latin typeface="Roboto"/>
                <a:ea typeface="Roboto"/>
              </a:rPr>
              <a:t> </a:t>
            </a:r>
            <a:endParaRPr b="0" lang="en-US" sz="1900" spc="-1" strike="noStrike">
              <a:solidFill>
                <a:srgbClr val="000000"/>
              </a:solidFill>
              <a:latin typeface="Arial"/>
            </a:endParaRPr>
          </a:p>
          <a:p>
            <a:pPr marL="457200" indent="-348840">
              <a:lnSpc>
                <a:spcPct val="115000"/>
              </a:lnSpc>
              <a:buClr>
                <a:srgbClr val="2a3990"/>
              </a:buClr>
              <a:buFont typeface="Roboto"/>
              <a:buChar char="❖"/>
            </a:pPr>
            <a:r>
              <a:rPr b="0" lang="en-US" sz="1900" spc="-1" strike="noStrike" u="sng">
                <a:solidFill>
                  <a:srgbClr val="f06292"/>
                </a:solidFill>
                <a:uFillTx/>
                <a:latin typeface="Roboto"/>
                <a:ea typeface="Roboto"/>
                <a:hlinkClick r:id="rId3"/>
              </a:rPr>
              <a:t>https://www.kaggle.com/pranavpaldewar/used-car-price-predictions</a:t>
            </a:r>
            <a:r>
              <a:rPr b="0" lang="en-US" sz="1900" spc="-1" strike="noStrike">
                <a:solidFill>
                  <a:srgbClr val="2a3990"/>
                </a:solidFill>
                <a:latin typeface="Roboto"/>
                <a:ea typeface="Roboto"/>
              </a:rPr>
              <a:t> </a:t>
            </a:r>
            <a:endParaRPr b="0" lang="en-US" sz="1900" spc="-1" strike="noStrike">
              <a:solidFill>
                <a:srgbClr val="000000"/>
              </a:solidFill>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311760" y="410040"/>
            <a:ext cx="8520120" cy="607320"/>
          </a:xfrm>
          <a:prstGeom prst="rect">
            <a:avLst/>
          </a:prstGeom>
          <a:noFill/>
          <a:ln>
            <a:noFill/>
          </a:ln>
        </p:spPr>
        <p:txBody>
          <a:bodyPr tIns="91440" bIns="91440">
            <a:normAutofit/>
          </a:bodyPr>
          <a:p>
            <a:pPr>
              <a:lnSpc>
                <a:spcPct val="115000"/>
              </a:lnSpc>
              <a:spcBef>
                <a:spcPts val="1199"/>
              </a:spcBef>
              <a:spcAft>
                <a:spcPts val="1199"/>
              </a:spcAft>
            </a:pPr>
            <a:r>
              <a:rPr b="1" lang="en-US" sz="1800" spc="-1" strike="noStrike">
                <a:solidFill>
                  <a:srgbClr val="2a3990"/>
                </a:solidFill>
                <a:latin typeface="Roboto"/>
                <a:ea typeface="Roboto"/>
              </a:rPr>
              <a:t>4. Idea</a:t>
            </a:r>
            <a:endParaRPr b="0" lang="en-US" sz="1800" spc="-1" strike="noStrike">
              <a:solidFill>
                <a:srgbClr val="000000"/>
              </a:solidFill>
              <a:latin typeface="Arial"/>
            </a:endParaRPr>
          </a:p>
        </p:txBody>
      </p:sp>
      <p:sp>
        <p:nvSpPr>
          <p:cNvPr id="103" name="TextShape 2"/>
          <p:cNvSpPr txBox="1"/>
          <p:nvPr/>
        </p:nvSpPr>
        <p:spPr>
          <a:xfrm>
            <a:off x="311760" y="1017720"/>
            <a:ext cx="8520120" cy="3550680"/>
          </a:xfrm>
          <a:prstGeom prst="rect">
            <a:avLst/>
          </a:prstGeom>
          <a:noFill/>
          <a:ln>
            <a:noFill/>
          </a:ln>
        </p:spPr>
        <p:txBody>
          <a:bodyPr tIns="91440" bIns="91440"/>
          <a:p>
            <a:pPr marL="457200" indent="-301320">
              <a:lnSpc>
                <a:spcPct val="115000"/>
              </a:lnSpc>
              <a:spcBef>
                <a:spcPts val="1100"/>
              </a:spcBef>
              <a:buClr>
                <a:srgbClr val="000000"/>
              </a:buClr>
              <a:buFont typeface="Roboto"/>
              <a:buChar char="❖"/>
            </a:pPr>
            <a:r>
              <a:rPr b="0" lang="en-US" sz="1150" spc="-1" strike="noStrike">
                <a:solidFill>
                  <a:srgbClr val="000000"/>
                </a:solidFill>
                <a:latin typeface="Roboto"/>
                <a:ea typeface="Roboto"/>
              </a:rPr>
              <a:t>The goal of the project is to find the best price for used cars depending on the numerous features</a:t>
            </a:r>
            <a:endParaRPr b="0" lang="en-US" sz="1150" spc="-1" strike="noStrike">
              <a:solidFill>
                <a:srgbClr val="000000"/>
              </a:solidFill>
              <a:latin typeface="Arial"/>
            </a:endParaRPr>
          </a:p>
          <a:p>
            <a:pPr marL="457200" indent="-301320">
              <a:lnSpc>
                <a:spcPct val="115000"/>
              </a:lnSpc>
              <a:buClr>
                <a:srgbClr val="000000"/>
              </a:buClr>
              <a:buFont typeface="Roboto"/>
              <a:buChar char="❖"/>
            </a:pPr>
            <a:r>
              <a:rPr b="0" lang="en-US" sz="1150" spc="-1" strike="noStrike">
                <a:solidFill>
                  <a:srgbClr val="000000"/>
                </a:solidFill>
                <a:latin typeface="Roboto"/>
                <a:ea typeface="Roboto"/>
              </a:rPr>
              <a:t>Data preprocessing is one of the most important step as the accuracy of ML models depends mainly on cleaning of data</a:t>
            </a:r>
            <a:endParaRPr b="0" lang="en-US" sz="1150" spc="-1" strike="noStrike">
              <a:solidFill>
                <a:srgbClr val="000000"/>
              </a:solidFill>
              <a:latin typeface="Arial"/>
            </a:endParaRPr>
          </a:p>
          <a:p>
            <a:pPr marL="457200" indent="-301320">
              <a:lnSpc>
                <a:spcPct val="115000"/>
              </a:lnSpc>
              <a:buClr>
                <a:srgbClr val="000000"/>
              </a:buClr>
              <a:buFont typeface="Roboto"/>
              <a:buChar char="❖"/>
            </a:pPr>
            <a:r>
              <a:rPr b="0" lang="en-US" sz="1150" spc="-1" strike="noStrike">
                <a:solidFill>
                  <a:srgbClr val="000000"/>
                </a:solidFill>
                <a:latin typeface="Roboto"/>
                <a:ea typeface="Roboto"/>
              </a:rPr>
              <a:t>We are using 7 different ML models and in the end we compare the R-square, MSE &amp; RMSE to obtain the best model</a:t>
            </a:r>
            <a:endParaRPr b="0" lang="en-US" sz="1150" spc="-1" strike="noStrike">
              <a:solidFill>
                <a:srgbClr val="000000"/>
              </a:solidFill>
              <a:latin typeface="Arial"/>
            </a:endParaRPr>
          </a:p>
          <a:p>
            <a:pPr marL="457200" indent="-301320">
              <a:lnSpc>
                <a:spcPct val="115000"/>
              </a:lnSpc>
              <a:buClr>
                <a:srgbClr val="000000"/>
              </a:buClr>
              <a:buFont typeface="Roboto"/>
              <a:buChar char="❖"/>
            </a:pPr>
            <a:r>
              <a:rPr b="0" lang="en-US" sz="1150" spc="-1" strike="noStrike">
                <a:solidFill>
                  <a:srgbClr val="000000"/>
                </a:solidFill>
                <a:latin typeface="Roboto"/>
                <a:ea typeface="Roboto"/>
              </a:rPr>
              <a:t>To achieve the goal, below are the steps that we are performing :</a:t>
            </a:r>
            <a:endParaRPr b="0" lang="en-US" sz="1150" spc="-1" strike="noStrike">
              <a:solidFill>
                <a:srgbClr val="000000"/>
              </a:solidFill>
              <a:latin typeface="Arial"/>
            </a:endParaRPr>
          </a:p>
          <a:p>
            <a:pPr lvl="1" marL="914400" indent="-301320">
              <a:lnSpc>
                <a:spcPct val="115000"/>
              </a:lnSpc>
              <a:buClr>
                <a:srgbClr val="000000"/>
              </a:buClr>
              <a:buFont typeface="Roboto"/>
              <a:buChar char="➢"/>
            </a:pPr>
            <a:r>
              <a:rPr b="0" lang="en-US" sz="1150" spc="-1" strike="noStrike">
                <a:solidFill>
                  <a:srgbClr val="000000"/>
                </a:solidFill>
                <a:latin typeface="Roboto"/>
                <a:ea typeface="Roboto"/>
              </a:rPr>
              <a:t>Data Preprocessing</a:t>
            </a:r>
            <a:endParaRPr b="0" lang="en-US" sz="1150" spc="-1" strike="noStrike">
              <a:solidFill>
                <a:srgbClr val="000000"/>
              </a:solidFill>
              <a:latin typeface="Arial"/>
            </a:endParaRPr>
          </a:p>
          <a:p>
            <a:pPr lvl="2" marL="1371600" indent="-301320">
              <a:lnSpc>
                <a:spcPct val="115000"/>
              </a:lnSpc>
              <a:buClr>
                <a:srgbClr val="000000"/>
              </a:buClr>
              <a:buFont typeface="Roboto"/>
              <a:buChar char="■"/>
            </a:pPr>
            <a:r>
              <a:rPr b="0" lang="en-US" sz="1150" spc="-1" strike="noStrike">
                <a:solidFill>
                  <a:srgbClr val="000000"/>
                </a:solidFill>
                <a:latin typeface="Roboto"/>
                <a:ea typeface="Roboto"/>
              </a:rPr>
              <a:t>Removing irrelevant features, missing value imputation using iterative imputer method, detecting and removing outliers using Z and IQR score, data normalization using Standard Scalar and MinMax Scalar functions</a:t>
            </a:r>
            <a:endParaRPr b="0" lang="en-US" sz="1150" spc="-1" strike="noStrike">
              <a:solidFill>
                <a:srgbClr val="000000"/>
              </a:solidFill>
              <a:latin typeface="Arial"/>
            </a:endParaRPr>
          </a:p>
          <a:p>
            <a:pPr lvl="1" marL="914400" indent="-301320">
              <a:lnSpc>
                <a:spcPct val="115000"/>
              </a:lnSpc>
              <a:buClr>
                <a:srgbClr val="000000"/>
              </a:buClr>
              <a:buFont typeface="Roboto"/>
              <a:buChar char="➢"/>
            </a:pPr>
            <a:r>
              <a:rPr b="0" lang="en-US" sz="1150" spc="-1" strike="noStrike">
                <a:solidFill>
                  <a:srgbClr val="000000"/>
                </a:solidFill>
                <a:latin typeface="Roboto"/>
                <a:ea typeface="Roboto"/>
              </a:rPr>
              <a:t>Data Visualization</a:t>
            </a:r>
            <a:endParaRPr b="0" lang="en-US" sz="1150" spc="-1" strike="noStrike">
              <a:solidFill>
                <a:srgbClr val="000000"/>
              </a:solidFill>
              <a:latin typeface="Arial"/>
            </a:endParaRPr>
          </a:p>
          <a:p>
            <a:pPr lvl="2" marL="1371600" indent="-301320">
              <a:lnSpc>
                <a:spcPct val="115000"/>
              </a:lnSpc>
              <a:buClr>
                <a:srgbClr val="000000"/>
              </a:buClr>
              <a:buFont typeface="Roboto"/>
              <a:buChar char="■"/>
            </a:pPr>
            <a:r>
              <a:rPr b="0" lang="en-US" sz="1150" spc="-1" strike="noStrike">
                <a:solidFill>
                  <a:srgbClr val="000000"/>
                </a:solidFill>
                <a:latin typeface="Roboto"/>
                <a:ea typeface="Roboto"/>
              </a:rPr>
              <a:t>Data visualization is important to understand the correlation of various features with the price of the car</a:t>
            </a:r>
            <a:endParaRPr b="0" lang="en-US" sz="1150" spc="-1" strike="noStrike">
              <a:solidFill>
                <a:srgbClr val="000000"/>
              </a:solidFill>
              <a:latin typeface="Arial"/>
            </a:endParaRPr>
          </a:p>
          <a:p>
            <a:pPr lvl="1" marL="914400" indent="-301320">
              <a:lnSpc>
                <a:spcPct val="115000"/>
              </a:lnSpc>
              <a:buClr>
                <a:srgbClr val="000000"/>
              </a:buClr>
              <a:buFont typeface="Roboto"/>
              <a:buChar char="➢"/>
            </a:pPr>
            <a:r>
              <a:rPr b="0" lang="en-US" sz="1150" spc="-1" strike="noStrike">
                <a:solidFill>
                  <a:srgbClr val="000000"/>
                </a:solidFill>
                <a:latin typeface="Roboto"/>
                <a:ea typeface="Roboto"/>
              </a:rPr>
              <a:t>Model Implementation</a:t>
            </a:r>
            <a:endParaRPr b="0" lang="en-US" sz="1150" spc="-1" strike="noStrike">
              <a:solidFill>
                <a:srgbClr val="000000"/>
              </a:solidFill>
              <a:latin typeface="Arial"/>
            </a:endParaRPr>
          </a:p>
          <a:p>
            <a:pPr lvl="2" marL="1371600" indent="-301320">
              <a:lnSpc>
                <a:spcPct val="115000"/>
              </a:lnSpc>
              <a:buClr>
                <a:srgbClr val="000000"/>
              </a:buClr>
              <a:buFont typeface="Roboto"/>
              <a:buChar char="■"/>
            </a:pPr>
            <a:r>
              <a:rPr b="0" lang="en-US" sz="1150" spc="-1" strike="noStrike">
                <a:solidFill>
                  <a:srgbClr val="000000"/>
                </a:solidFill>
                <a:latin typeface="Roboto"/>
                <a:ea typeface="Roboto"/>
              </a:rPr>
              <a:t>Training 7 different ML Regression Models</a:t>
            </a:r>
            <a:endParaRPr b="0" lang="en-US" sz="1150" spc="-1" strike="noStrike">
              <a:solidFill>
                <a:srgbClr val="000000"/>
              </a:solidFill>
              <a:latin typeface="Arial"/>
            </a:endParaRPr>
          </a:p>
          <a:p>
            <a:pPr lvl="2" marL="1371600" indent="-301320">
              <a:lnSpc>
                <a:spcPct val="115000"/>
              </a:lnSpc>
              <a:buClr>
                <a:srgbClr val="000000"/>
              </a:buClr>
              <a:buFont typeface="Roboto"/>
              <a:buChar char="■"/>
            </a:pPr>
            <a:r>
              <a:rPr b="0" lang="en-US" sz="1150" spc="-1" strike="noStrike">
                <a:solidFill>
                  <a:srgbClr val="000000"/>
                </a:solidFill>
                <a:latin typeface="Roboto"/>
                <a:ea typeface="Roboto"/>
              </a:rPr>
              <a:t>Hyper-parameter tuning is done to compute the best parameters for each model</a:t>
            </a:r>
            <a:endParaRPr b="0" lang="en-US" sz="1150" spc="-1" strike="noStrike">
              <a:solidFill>
                <a:srgbClr val="000000"/>
              </a:solidFill>
              <a:latin typeface="Arial"/>
            </a:endParaRPr>
          </a:p>
          <a:p>
            <a:pPr lvl="1" marL="914400" indent="-301320">
              <a:lnSpc>
                <a:spcPct val="115000"/>
              </a:lnSpc>
              <a:buClr>
                <a:srgbClr val="000000"/>
              </a:buClr>
              <a:buFont typeface="Roboto"/>
              <a:buChar char="➢"/>
            </a:pPr>
            <a:r>
              <a:rPr b="0" lang="en-US" sz="1150" spc="-1" strike="noStrike">
                <a:solidFill>
                  <a:srgbClr val="000000"/>
                </a:solidFill>
                <a:latin typeface="Roboto"/>
                <a:ea typeface="Roboto"/>
              </a:rPr>
              <a:t>Final Comparison Result</a:t>
            </a:r>
            <a:endParaRPr b="0" lang="en-US" sz="1150" spc="-1" strike="noStrike">
              <a:solidFill>
                <a:srgbClr val="000000"/>
              </a:solidFill>
              <a:latin typeface="Arial"/>
            </a:endParaRPr>
          </a:p>
          <a:p>
            <a:pPr lvl="2" marL="1371600" indent="-301320">
              <a:lnSpc>
                <a:spcPct val="115000"/>
              </a:lnSpc>
              <a:buClr>
                <a:srgbClr val="000000"/>
              </a:buClr>
              <a:buFont typeface="Roboto"/>
              <a:buChar char="■"/>
            </a:pPr>
            <a:r>
              <a:rPr b="0" lang="en-US" sz="1150" spc="-1" strike="noStrike">
                <a:solidFill>
                  <a:srgbClr val="000000"/>
                </a:solidFill>
                <a:latin typeface="Roboto"/>
                <a:ea typeface="Roboto"/>
              </a:rPr>
              <a:t>The MSE, RMSE, and R2 Scores of all the 7 ML models is compared to obtain the best model </a:t>
            </a:r>
            <a:endParaRPr b="0" lang="en-US" sz="1150" spc="-1" strike="noStrike">
              <a:solidFill>
                <a:srgbClr val="000000"/>
              </a:solidFill>
              <a:latin typeface="Arial"/>
            </a:endParaRPr>
          </a:p>
          <a:p>
            <a:pPr marL="914400">
              <a:lnSpc>
                <a:spcPct val="115000"/>
              </a:lnSpc>
              <a:spcBef>
                <a:spcPts val="1100"/>
              </a:spcBef>
            </a:pPr>
            <a:endParaRPr b="0" lang="en-US" sz="1150" spc="-1" strike="noStrike">
              <a:solidFill>
                <a:srgbClr val="000000"/>
              </a:solidFill>
              <a:latin typeface="Arial"/>
            </a:endParaRPr>
          </a:p>
          <a:p>
            <a:pPr>
              <a:lnSpc>
                <a:spcPct val="115000"/>
              </a:lnSpc>
              <a:spcBef>
                <a:spcPts val="700"/>
              </a:spcBef>
              <a:spcAft>
                <a:spcPts val="1199"/>
              </a:spcAft>
            </a:pPr>
            <a:endParaRPr b="0" lang="en-US" sz="1150" spc="-1" strike="noStrike">
              <a:solidFill>
                <a:srgbClr val="000000"/>
              </a:solid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311760" y="410040"/>
            <a:ext cx="8520120" cy="336240"/>
          </a:xfrm>
          <a:prstGeom prst="rect">
            <a:avLst/>
          </a:prstGeom>
          <a:noFill/>
          <a:ln>
            <a:noFill/>
          </a:ln>
        </p:spPr>
        <p:txBody>
          <a:bodyPr tIns="91440" bIns="91440"/>
          <a:p>
            <a:pPr>
              <a:lnSpc>
                <a:spcPct val="115000"/>
              </a:lnSpc>
              <a:spcBef>
                <a:spcPts val="1199"/>
              </a:spcBef>
              <a:spcAft>
                <a:spcPts val="1199"/>
              </a:spcAft>
            </a:pPr>
            <a:r>
              <a:rPr b="1" lang="en-US" sz="1800" spc="-1" strike="noStrike">
                <a:solidFill>
                  <a:srgbClr val="2a3990"/>
                </a:solidFill>
                <a:latin typeface="Roboto"/>
                <a:ea typeface="Roboto"/>
              </a:rPr>
              <a:t>5. Explain </a:t>
            </a:r>
            <a:endParaRPr b="0" lang="en-US" sz="1800" spc="-1" strike="noStrike">
              <a:solidFill>
                <a:srgbClr val="000000"/>
              </a:solidFill>
              <a:latin typeface="Arial"/>
            </a:endParaRPr>
          </a:p>
        </p:txBody>
      </p:sp>
      <p:sp>
        <p:nvSpPr>
          <p:cNvPr id="105" name="TextShape 2"/>
          <p:cNvSpPr txBox="1"/>
          <p:nvPr/>
        </p:nvSpPr>
        <p:spPr>
          <a:xfrm>
            <a:off x="311760" y="1036800"/>
            <a:ext cx="5873760" cy="3338640"/>
          </a:xfrm>
          <a:prstGeom prst="rect">
            <a:avLst/>
          </a:prstGeom>
          <a:noFill/>
          <a:ln>
            <a:noFill/>
          </a:ln>
        </p:spPr>
        <p:txBody>
          <a:bodyPr tIns="91440" bIns="91440">
            <a:normAutofit/>
          </a:bodyPr>
          <a:p>
            <a:pPr indent="-284040">
              <a:lnSpc>
                <a:spcPct val="200000"/>
              </a:lnSpc>
              <a:buClr>
                <a:srgbClr val="292929"/>
              </a:buClr>
              <a:buFont typeface="Roboto"/>
              <a:buChar char="❖"/>
            </a:pPr>
            <a:r>
              <a:rPr b="0" lang="en-US" sz="1600" spc="-1" strike="noStrike">
                <a:solidFill>
                  <a:srgbClr val="292929"/>
                </a:solidFill>
                <a:latin typeface="Roboto"/>
                <a:ea typeface="Roboto"/>
              </a:rPr>
              <a:t>Data preprocessing : Data preprocessing is a data mining technique which is used to transform the raw data into a useful and efficient format. </a:t>
            </a:r>
            <a:endParaRPr b="0" lang="en-US" sz="1600" spc="-1" strike="noStrike">
              <a:solidFill>
                <a:srgbClr val="000000"/>
              </a:solidFill>
              <a:latin typeface="Arial"/>
            </a:endParaRPr>
          </a:p>
          <a:p>
            <a:pPr lvl="1" marL="914400" indent="-284040">
              <a:lnSpc>
                <a:spcPct val="200000"/>
              </a:lnSpc>
              <a:buClr>
                <a:srgbClr val="292929"/>
              </a:buClr>
              <a:buFont typeface="Roboto"/>
              <a:buChar char="➢"/>
            </a:pPr>
            <a:r>
              <a:rPr b="0" lang="en-US" sz="1400" spc="-1" strike="noStrike">
                <a:solidFill>
                  <a:srgbClr val="292929"/>
                </a:solidFill>
                <a:latin typeface="Roboto"/>
                <a:ea typeface="Roboto"/>
              </a:rPr>
              <a:t>Using iterative imputer to obtain best imputer method</a:t>
            </a:r>
            <a:endParaRPr b="0" lang="en-US" sz="1400" spc="-1" strike="noStrike">
              <a:solidFill>
                <a:srgbClr val="000000"/>
              </a:solidFill>
              <a:latin typeface="Arial"/>
            </a:endParaRPr>
          </a:p>
          <a:p>
            <a:pPr lvl="1" marL="914400" indent="-284040">
              <a:lnSpc>
                <a:spcPct val="200000"/>
              </a:lnSpc>
              <a:buClr>
                <a:srgbClr val="292929"/>
              </a:buClr>
              <a:buFont typeface="Roboto"/>
              <a:buChar char="➢"/>
            </a:pPr>
            <a:r>
              <a:rPr b="0" lang="en-US" sz="1400" spc="-1" strike="noStrike">
                <a:solidFill>
                  <a:srgbClr val="292929"/>
                </a:solidFill>
                <a:latin typeface="Roboto"/>
                <a:ea typeface="Roboto"/>
              </a:rPr>
              <a:t>Performing missing value imputation using best imputer method</a:t>
            </a:r>
            <a:endParaRPr b="0" lang="en-US" sz="1400" spc="-1" strike="noStrike">
              <a:solidFill>
                <a:srgbClr val="000000"/>
              </a:solidFill>
              <a:latin typeface="Arial"/>
            </a:endParaRPr>
          </a:p>
          <a:p>
            <a:pPr lvl="1" marL="914400" indent="-284040">
              <a:lnSpc>
                <a:spcPct val="200000"/>
              </a:lnSpc>
              <a:buClr>
                <a:srgbClr val="292929"/>
              </a:buClr>
              <a:buFont typeface="Roboto"/>
              <a:buChar char="➢"/>
            </a:pPr>
            <a:r>
              <a:rPr b="0" lang="en-US" sz="1400" spc="-1" strike="noStrike">
                <a:solidFill>
                  <a:srgbClr val="292929"/>
                </a:solidFill>
                <a:latin typeface="Roboto"/>
                <a:ea typeface="Roboto"/>
              </a:rPr>
              <a:t>Detecting outliers using Box-Plot, Histogram and co-relation matrix and removing it using IQR</a:t>
            </a:r>
            <a:endParaRPr b="0" lang="en-US" sz="1400" spc="-1" strike="noStrike">
              <a:solidFill>
                <a:srgbClr val="000000"/>
              </a:solidFill>
              <a:latin typeface="Arial"/>
            </a:endParaRPr>
          </a:p>
          <a:p>
            <a:pPr lvl="1" marL="914400" indent="-284040">
              <a:lnSpc>
                <a:spcPct val="200000"/>
              </a:lnSpc>
              <a:buClr>
                <a:srgbClr val="292929"/>
              </a:buClr>
              <a:buFont typeface="Roboto"/>
              <a:buChar char="➢"/>
            </a:pPr>
            <a:r>
              <a:rPr b="0" lang="en-US" sz="1400" spc="-1" strike="noStrike">
                <a:solidFill>
                  <a:srgbClr val="292929"/>
                </a:solidFill>
                <a:latin typeface="Roboto"/>
                <a:ea typeface="Roboto"/>
              </a:rPr>
              <a:t>Transforming categorical columns to integer values</a:t>
            </a:r>
            <a:endParaRPr b="0" lang="en-US" sz="1400" spc="-1" strike="noStrike">
              <a:solidFill>
                <a:srgbClr val="000000"/>
              </a:solidFill>
              <a:latin typeface="Arial"/>
            </a:endParaRPr>
          </a:p>
          <a:p>
            <a:pPr lvl="1" marL="914400" indent="-284040">
              <a:lnSpc>
                <a:spcPct val="200000"/>
              </a:lnSpc>
              <a:buClr>
                <a:srgbClr val="292929"/>
              </a:buClr>
              <a:buFont typeface="Roboto"/>
              <a:buChar char="➢"/>
            </a:pPr>
            <a:r>
              <a:rPr b="0" lang="en-US" sz="1400" spc="-1" strike="noStrike">
                <a:solidFill>
                  <a:srgbClr val="292929"/>
                </a:solidFill>
                <a:latin typeface="Roboto"/>
                <a:ea typeface="Roboto"/>
              </a:rPr>
              <a:t>Scaling/Standardizing the data so that the data with random ranges for each feature is standardized to a particular range easier to compare using Standard &amp; MinMax Scaler</a:t>
            </a:r>
            <a:endParaRPr b="0" lang="en-US" sz="1400" spc="-1" strike="noStrike">
              <a:solidFill>
                <a:srgbClr val="000000"/>
              </a:solidFill>
              <a:latin typeface="Arial"/>
            </a:endParaRPr>
          </a:p>
          <a:p>
            <a:pPr marL="457200">
              <a:lnSpc>
                <a:spcPct val="200000"/>
              </a:lnSpc>
              <a:spcBef>
                <a:spcPts val="1400"/>
              </a:spcBef>
            </a:pPr>
            <a:endParaRPr b="0" lang="en-US" sz="1400" spc="-1" strike="noStrike">
              <a:solidFill>
                <a:srgbClr val="000000"/>
              </a:solidFill>
              <a:latin typeface="Arial"/>
            </a:endParaRPr>
          </a:p>
          <a:p>
            <a:pPr marL="457200">
              <a:lnSpc>
                <a:spcPct val="200000"/>
              </a:lnSpc>
              <a:spcBef>
                <a:spcPts val="1400"/>
              </a:spcBef>
            </a:pPr>
            <a:endParaRPr b="0" lang="en-US" sz="1400" spc="-1" strike="noStrike">
              <a:solidFill>
                <a:srgbClr val="000000"/>
              </a:solidFill>
              <a:latin typeface="Arial"/>
            </a:endParaRPr>
          </a:p>
          <a:p>
            <a:pPr>
              <a:lnSpc>
                <a:spcPct val="115000"/>
              </a:lnSpc>
            </a:pPr>
            <a:endParaRPr b="0" lang="en-US" sz="1400" spc="-1" strike="noStrike">
              <a:solidFill>
                <a:srgbClr val="000000"/>
              </a:solidFill>
              <a:latin typeface="Arial"/>
            </a:endParaRPr>
          </a:p>
          <a:p>
            <a:pPr>
              <a:lnSpc>
                <a:spcPct val="115000"/>
              </a:lnSpc>
            </a:pPr>
            <a:endParaRPr b="0" lang="en-US" sz="1400" spc="-1" strike="noStrike">
              <a:solidFill>
                <a:srgbClr val="000000"/>
              </a:solidFill>
              <a:latin typeface="Arial"/>
            </a:endParaRPr>
          </a:p>
          <a:p>
            <a:pPr>
              <a:lnSpc>
                <a:spcPct val="115000"/>
              </a:lnSpc>
              <a:spcBef>
                <a:spcPts val="1199"/>
              </a:spcBef>
              <a:spcAft>
                <a:spcPts val="1199"/>
              </a:spcAft>
            </a:pPr>
            <a:endParaRPr b="0" lang="en-US" sz="1400" spc="-1" strike="noStrike">
              <a:solidFill>
                <a:srgbClr val="000000"/>
              </a:solidFill>
              <a:latin typeface="Arial"/>
            </a:endParaRPr>
          </a:p>
        </p:txBody>
      </p:sp>
      <p:pic>
        <p:nvPicPr>
          <p:cNvPr id="106" name="Google Shape;125;p19" descr=""/>
          <p:cNvPicPr/>
          <p:nvPr/>
        </p:nvPicPr>
        <p:blipFill>
          <a:blip r:embed="rId1"/>
          <a:stretch/>
        </p:blipFill>
        <p:spPr>
          <a:xfrm>
            <a:off x="5808960" y="1343880"/>
            <a:ext cx="3144600" cy="218160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311760" y="473040"/>
            <a:ext cx="8520120" cy="4095720"/>
          </a:xfrm>
          <a:prstGeom prst="rect">
            <a:avLst/>
          </a:prstGeom>
          <a:noFill/>
          <a:ln>
            <a:noFill/>
          </a:ln>
        </p:spPr>
        <p:txBody>
          <a:bodyPr tIns="91440" bIns="91440">
            <a:normAutofit/>
          </a:bodyPr>
          <a:p>
            <a:pPr marL="457200" indent="-301680">
              <a:lnSpc>
                <a:spcPct val="100000"/>
              </a:lnSpc>
              <a:spcBef>
                <a:spcPts val="1400"/>
              </a:spcBef>
              <a:buClr>
                <a:srgbClr val="292929"/>
              </a:buClr>
              <a:buFont typeface="Roboto"/>
              <a:buChar char="❖"/>
            </a:pPr>
            <a:r>
              <a:rPr b="0" lang="en-US" sz="1250" spc="-1" strike="noStrike">
                <a:solidFill>
                  <a:srgbClr val="292929"/>
                </a:solidFill>
                <a:latin typeface="Roboto"/>
                <a:ea typeface="Roboto"/>
              </a:rPr>
              <a:t>Data Visualization : Data visualization is the process of creating interactive visuals to understand trends, variations, and derive meaningful insights from the data. </a:t>
            </a:r>
            <a:endParaRPr b="0" lang="en-US" sz="1250" spc="-1" strike="noStrike">
              <a:solidFill>
                <a:srgbClr val="000000"/>
              </a:solidFill>
              <a:latin typeface="Arial"/>
            </a:endParaRPr>
          </a:p>
          <a:p>
            <a:pPr lvl="1" marL="914400" indent="-301680">
              <a:lnSpc>
                <a:spcPct val="100000"/>
              </a:lnSpc>
              <a:buClr>
                <a:srgbClr val="292929"/>
              </a:buClr>
              <a:buFont typeface="Roboto"/>
              <a:buChar char="➢"/>
            </a:pPr>
            <a:r>
              <a:rPr b="0" lang="en-US" sz="1250" spc="-1" strike="noStrike">
                <a:solidFill>
                  <a:srgbClr val="292929"/>
                </a:solidFill>
                <a:latin typeface="Roboto"/>
                <a:ea typeface="Roboto"/>
              </a:rPr>
              <a:t>We plot different graphs for features vs the price to identify the most important features to decide the selling price of a used car</a:t>
            </a:r>
            <a:endParaRPr b="0" lang="en-US" sz="1250" spc="-1" strike="noStrike">
              <a:solidFill>
                <a:srgbClr val="000000"/>
              </a:solidFill>
              <a:latin typeface="Arial"/>
            </a:endParaRPr>
          </a:p>
          <a:p>
            <a:pPr>
              <a:lnSpc>
                <a:spcPct val="100000"/>
              </a:lnSpc>
              <a:spcBef>
                <a:spcPts val="1400"/>
              </a:spcBef>
            </a:pPr>
            <a:endParaRPr b="0" lang="en-US" sz="1250" spc="-1" strike="noStrike">
              <a:solidFill>
                <a:srgbClr val="000000"/>
              </a:solidFill>
              <a:latin typeface="Arial"/>
            </a:endParaRPr>
          </a:p>
          <a:p>
            <a:pPr>
              <a:lnSpc>
                <a:spcPct val="100000"/>
              </a:lnSpc>
              <a:spcBef>
                <a:spcPts val="1400"/>
              </a:spcBef>
            </a:pPr>
            <a:endParaRPr b="0" lang="en-US" sz="1250" spc="-1" strike="noStrike">
              <a:solidFill>
                <a:srgbClr val="000000"/>
              </a:solidFill>
              <a:latin typeface="Arial"/>
            </a:endParaRPr>
          </a:p>
          <a:p>
            <a:pPr>
              <a:lnSpc>
                <a:spcPct val="100000"/>
              </a:lnSpc>
              <a:spcBef>
                <a:spcPts val="1400"/>
              </a:spcBef>
            </a:pPr>
            <a:endParaRPr b="0" lang="en-US" sz="1250" spc="-1" strike="noStrike">
              <a:solidFill>
                <a:srgbClr val="000000"/>
              </a:solidFill>
              <a:latin typeface="Arial"/>
            </a:endParaRPr>
          </a:p>
          <a:p>
            <a:pPr>
              <a:lnSpc>
                <a:spcPct val="100000"/>
              </a:lnSpc>
              <a:spcBef>
                <a:spcPts val="1400"/>
              </a:spcBef>
            </a:pPr>
            <a:endParaRPr b="0" lang="en-US" sz="1250" spc="-1" strike="noStrike">
              <a:solidFill>
                <a:srgbClr val="000000"/>
              </a:solidFill>
              <a:latin typeface="Arial"/>
            </a:endParaRPr>
          </a:p>
          <a:p>
            <a:pPr marL="457200" indent="-301680">
              <a:lnSpc>
                <a:spcPct val="100000"/>
              </a:lnSpc>
              <a:spcBef>
                <a:spcPts val="1400"/>
              </a:spcBef>
              <a:buClr>
                <a:srgbClr val="292929"/>
              </a:buClr>
              <a:buFont typeface="Roboto"/>
              <a:buChar char="❖"/>
            </a:pPr>
            <a:r>
              <a:rPr b="0" lang="en-US" sz="1250" spc="-1" strike="noStrike">
                <a:solidFill>
                  <a:srgbClr val="292929"/>
                </a:solidFill>
                <a:latin typeface="Roboto"/>
                <a:ea typeface="Roboto"/>
              </a:rPr>
              <a:t>Models : Regressor models are used for training the dataset.</a:t>
            </a:r>
            <a:endParaRPr b="0" lang="en-US" sz="1250" spc="-1" strike="noStrike">
              <a:solidFill>
                <a:srgbClr val="000000"/>
              </a:solidFill>
              <a:latin typeface="Arial"/>
            </a:endParaRPr>
          </a:p>
          <a:p>
            <a:pPr lvl="1" marL="914400" indent="-301680">
              <a:lnSpc>
                <a:spcPct val="100000"/>
              </a:lnSpc>
              <a:buClr>
                <a:srgbClr val="292929"/>
              </a:buClr>
              <a:buFont typeface="Roboto"/>
              <a:buChar char="➢"/>
            </a:pPr>
            <a:r>
              <a:rPr b="0" lang="en-US" sz="1250" spc="-1" strike="noStrike">
                <a:solidFill>
                  <a:srgbClr val="292929"/>
                </a:solidFill>
                <a:latin typeface="Roboto"/>
                <a:ea typeface="Roboto"/>
              </a:rPr>
              <a:t>Linear Regression, KNN, Random Forest Regressor, Bagging Regressor, Adaboost Regressor, and XGBoost, DNN - Using ML models to determine the model which would give the highest accuracy for the prediction of price of a used car using the given dataset. </a:t>
            </a:r>
            <a:endParaRPr b="0" lang="en-US" sz="1250" spc="-1" strike="noStrike">
              <a:solidFill>
                <a:srgbClr val="000000"/>
              </a:solidFill>
              <a:latin typeface="Arial"/>
            </a:endParaRPr>
          </a:p>
          <a:p>
            <a:pPr lvl="1" marL="914400" indent="-301680">
              <a:lnSpc>
                <a:spcPct val="100000"/>
              </a:lnSpc>
              <a:buClr>
                <a:srgbClr val="292929"/>
              </a:buClr>
              <a:buFont typeface="Roboto"/>
              <a:buChar char="➢"/>
            </a:pPr>
            <a:r>
              <a:rPr b="0" lang="en-US" sz="1250" spc="-1" strike="noStrike">
                <a:solidFill>
                  <a:srgbClr val="292929"/>
                </a:solidFill>
                <a:latin typeface="Roboto"/>
                <a:ea typeface="Roboto"/>
              </a:rPr>
              <a:t>Hyper-parameter tuning is also performed to improve the accuracy of each of the model scores</a:t>
            </a:r>
            <a:endParaRPr b="0" lang="en-US" sz="1250" spc="-1" strike="noStrike">
              <a:solidFill>
                <a:srgbClr val="000000"/>
              </a:solidFill>
              <a:latin typeface="Arial"/>
            </a:endParaRPr>
          </a:p>
          <a:p>
            <a:pPr>
              <a:lnSpc>
                <a:spcPct val="100000"/>
              </a:lnSpc>
              <a:spcBef>
                <a:spcPts val="1400"/>
              </a:spcBef>
            </a:pPr>
            <a:endParaRPr b="0" lang="en-US" sz="1250" spc="-1" strike="noStrike">
              <a:solidFill>
                <a:srgbClr val="000000"/>
              </a:solidFill>
              <a:latin typeface="Arial"/>
            </a:endParaRPr>
          </a:p>
          <a:p>
            <a:pPr marL="457200" indent="-301680">
              <a:lnSpc>
                <a:spcPct val="100000"/>
              </a:lnSpc>
              <a:spcBef>
                <a:spcPts val="1100"/>
              </a:spcBef>
              <a:buClr>
                <a:srgbClr val="292929"/>
              </a:buClr>
              <a:buFont typeface="Roboto"/>
              <a:buChar char="❖"/>
            </a:pPr>
            <a:r>
              <a:rPr b="0" lang="en-US" sz="1250" spc="-1" strike="noStrike">
                <a:solidFill>
                  <a:srgbClr val="000000"/>
                </a:solidFill>
                <a:latin typeface="Roboto"/>
                <a:ea typeface="Roboto"/>
              </a:rPr>
              <a:t>Final Comparison Result : The MSE, RMSE and R2 Scores of all the 7 models are compared find the best model  with the highest scores for the most accurate price prediction of a used car.</a:t>
            </a:r>
            <a:endParaRPr b="0" lang="en-US" sz="1250" spc="-1" strike="noStrike">
              <a:solidFill>
                <a:srgbClr val="000000"/>
              </a:solidFill>
              <a:latin typeface="Arial"/>
            </a:endParaRPr>
          </a:p>
          <a:p>
            <a:pPr>
              <a:lnSpc>
                <a:spcPct val="115000"/>
              </a:lnSpc>
              <a:spcBef>
                <a:spcPts val="700"/>
              </a:spcBef>
              <a:spcAft>
                <a:spcPts val="1199"/>
              </a:spcAft>
            </a:pPr>
            <a:endParaRPr b="0" lang="en-US" sz="1250" spc="-1" strike="noStrike">
              <a:solidFill>
                <a:srgbClr val="000000"/>
              </a:solidFill>
              <a:latin typeface="Arial"/>
            </a:endParaRPr>
          </a:p>
        </p:txBody>
      </p:sp>
      <p:pic>
        <p:nvPicPr>
          <p:cNvPr id="108" name="Google Shape;131;p20" descr=""/>
          <p:cNvPicPr/>
          <p:nvPr/>
        </p:nvPicPr>
        <p:blipFill>
          <a:blip r:embed="rId1"/>
          <a:stretch/>
        </p:blipFill>
        <p:spPr>
          <a:xfrm>
            <a:off x="928800" y="1348560"/>
            <a:ext cx="5799240" cy="102852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311760" y="410040"/>
            <a:ext cx="8520120" cy="607320"/>
          </a:xfrm>
          <a:prstGeom prst="rect">
            <a:avLst/>
          </a:prstGeom>
          <a:noFill/>
          <a:ln>
            <a:noFill/>
          </a:ln>
        </p:spPr>
        <p:txBody>
          <a:bodyPr tIns="91440" bIns="91440">
            <a:normAutofit/>
          </a:bodyPr>
          <a:p>
            <a:pPr>
              <a:lnSpc>
                <a:spcPct val="115000"/>
              </a:lnSpc>
              <a:spcBef>
                <a:spcPts val="1199"/>
              </a:spcBef>
              <a:spcAft>
                <a:spcPts val="1199"/>
              </a:spcAft>
            </a:pPr>
            <a:r>
              <a:rPr b="1" lang="en-US" sz="1800" spc="-1" strike="noStrike">
                <a:solidFill>
                  <a:srgbClr val="2a3990"/>
                </a:solidFill>
                <a:latin typeface="Roboto"/>
                <a:ea typeface="Roboto"/>
              </a:rPr>
              <a:t>6. Results</a:t>
            </a:r>
            <a:endParaRPr b="0" lang="en-US" sz="1800" spc="-1" strike="noStrike">
              <a:solidFill>
                <a:srgbClr val="000000"/>
              </a:solidFill>
              <a:latin typeface="Arial"/>
            </a:endParaRPr>
          </a:p>
        </p:txBody>
      </p:sp>
      <p:sp>
        <p:nvSpPr>
          <p:cNvPr id="110" name="TextShape 2"/>
          <p:cNvSpPr txBox="1"/>
          <p:nvPr/>
        </p:nvSpPr>
        <p:spPr>
          <a:xfrm>
            <a:off x="311760" y="910440"/>
            <a:ext cx="8520120" cy="3657960"/>
          </a:xfrm>
          <a:prstGeom prst="rect">
            <a:avLst/>
          </a:prstGeom>
          <a:noFill/>
          <a:ln>
            <a:noFill/>
          </a:ln>
        </p:spPr>
        <p:txBody>
          <a:bodyPr tIns="91440" bIns="91440">
            <a:normAutofit/>
          </a:bodyPr>
          <a:p>
            <a:endParaRPr b="0" lang="en-US" sz="1400" spc="-1" strike="noStrike">
              <a:solidFill>
                <a:srgbClr val="000000"/>
              </a:solidFill>
              <a:latin typeface="Arial"/>
            </a:endParaRPr>
          </a:p>
        </p:txBody>
      </p:sp>
      <p:pic>
        <p:nvPicPr>
          <p:cNvPr id="111" name="Google Shape;138;p21" descr=""/>
          <p:cNvPicPr/>
          <p:nvPr/>
        </p:nvPicPr>
        <p:blipFill>
          <a:blip r:embed="rId1"/>
          <a:stretch/>
        </p:blipFill>
        <p:spPr>
          <a:xfrm>
            <a:off x="402840" y="1017720"/>
            <a:ext cx="8143560" cy="1218960"/>
          </a:xfrm>
          <a:prstGeom prst="rect">
            <a:avLst/>
          </a:prstGeom>
          <a:ln>
            <a:noFill/>
          </a:ln>
        </p:spPr>
      </p:pic>
      <p:pic>
        <p:nvPicPr>
          <p:cNvPr id="112" name="Google Shape;139;p21" descr=""/>
          <p:cNvPicPr/>
          <p:nvPr/>
        </p:nvPicPr>
        <p:blipFill>
          <a:blip r:embed="rId2"/>
          <a:stretch/>
        </p:blipFill>
        <p:spPr>
          <a:xfrm>
            <a:off x="481680" y="2414520"/>
            <a:ext cx="8124480" cy="210312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TotalTime>
  <Application>LibreOffice/6.0.7.3$Linux_X86_64 LibreOffice_project/00m0$Build-3</Application>
  <Words>925</Words>
  <Paragraphs>82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2021-08-12T11:42:51Z</dcterms:modified>
  <cp:revision>5</cp:revision>
  <dc:subject/>
  <dc:title>Used Car Price Prediction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12</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