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87" d="100"/>
          <a:sy n="87" d="100"/>
        </p:scale>
        <p:origin x="6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97D31B-DE28-4B9E-8B6A-774218898A36}" type="datetimeFigureOut">
              <a:rPr lang="en-US" smtClean="0"/>
              <a:t>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0FDBE-82C6-448B-AB38-861F062EE61F}" type="slidenum">
              <a:rPr lang="en-US" smtClean="0"/>
              <a:t>‹#›</a:t>
            </a:fld>
            <a:endParaRPr lang="en-US"/>
          </a:p>
        </p:txBody>
      </p:sp>
    </p:spTree>
    <p:extLst>
      <p:ext uri="{BB962C8B-B14F-4D97-AF65-F5344CB8AC3E}">
        <p14:creationId xmlns:p14="http://schemas.microsoft.com/office/powerpoint/2010/main" val="292289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97D31B-DE28-4B9E-8B6A-774218898A36}" type="datetimeFigureOut">
              <a:rPr lang="en-US" smtClean="0"/>
              <a:t>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0FDBE-82C6-448B-AB38-861F062EE61F}" type="slidenum">
              <a:rPr lang="en-US" smtClean="0"/>
              <a:t>‹#›</a:t>
            </a:fld>
            <a:endParaRPr lang="en-US"/>
          </a:p>
        </p:txBody>
      </p:sp>
    </p:spTree>
    <p:extLst>
      <p:ext uri="{BB962C8B-B14F-4D97-AF65-F5344CB8AC3E}">
        <p14:creationId xmlns:p14="http://schemas.microsoft.com/office/powerpoint/2010/main" val="2689145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97D31B-DE28-4B9E-8B6A-774218898A36}" type="datetimeFigureOut">
              <a:rPr lang="en-US" smtClean="0"/>
              <a:t>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0FDBE-82C6-448B-AB38-861F062EE61F}" type="slidenum">
              <a:rPr lang="en-US" smtClean="0"/>
              <a:t>‹#›</a:t>
            </a:fld>
            <a:endParaRPr lang="en-US"/>
          </a:p>
        </p:txBody>
      </p:sp>
    </p:spTree>
    <p:extLst>
      <p:ext uri="{BB962C8B-B14F-4D97-AF65-F5344CB8AC3E}">
        <p14:creationId xmlns:p14="http://schemas.microsoft.com/office/powerpoint/2010/main" val="1950206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97D31B-DE28-4B9E-8B6A-774218898A36}" type="datetimeFigureOut">
              <a:rPr lang="en-US" smtClean="0"/>
              <a:t>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0FDBE-82C6-448B-AB38-861F062EE61F}" type="slidenum">
              <a:rPr lang="en-US" smtClean="0"/>
              <a:t>‹#›</a:t>
            </a:fld>
            <a:endParaRPr lang="en-US"/>
          </a:p>
        </p:txBody>
      </p:sp>
    </p:spTree>
    <p:extLst>
      <p:ext uri="{BB962C8B-B14F-4D97-AF65-F5344CB8AC3E}">
        <p14:creationId xmlns:p14="http://schemas.microsoft.com/office/powerpoint/2010/main" val="781873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97D31B-DE28-4B9E-8B6A-774218898A36}" type="datetimeFigureOut">
              <a:rPr lang="en-US" smtClean="0"/>
              <a:t>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0FDBE-82C6-448B-AB38-861F062EE61F}" type="slidenum">
              <a:rPr lang="en-US" smtClean="0"/>
              <a:t>‹#›</a:t>
            </a:fld>
            <a:endParaRPr lang="en-US"/>
          </a:p>
        </p:txBody>
      </p:sp>
    </p:spTree>
    <p:extLst>
      <p:ext uri="{BB962C8B-B14F-4D97-AF65-F5344CB8AC3E}">
        <p14:creationId xmlns:p14="http://schemas.microsoft.com/office/powerpoint/2010/main" val="900181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97D31B-DE28-4B9E-8B6A-774218898A36}" type="datetimeFigureOut">
              <a:rPr lang="en-US" smtClean="0"/>
              <a:t>7/31/2018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0FDBE-82C6-448B-AB38-861F062EE61F}" type="slidenum">
              <a:rPr lang="en-US" smtClean="0"/>
              <a:t>‹#›</a:t>
            </a:fld>
            <a:endParaRPr lang="en-US"/>
          </a:p>
        </p:txBody>
      </p:sp>
    </p:spTree>
    <p:extLst>
      <p:ext uri="{BB962C8B-B14F-4D97-AF65-F5344CB8AC3E}">
        <p14:creationId xmlns:p14="http://schemas.microsoft.com/office/powerpoint/2010/main" val="699702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97D31B-DE28-4B9E-8B6A-774218898A36}" type="datetimeFigureOut">
              <a:rPr lang="en-US" smtClean="0"/>
              <a:t>7/31/2018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90FDBE-82C6-448B-AB38-861F062EE61F}" type="slidenum">
              <a:rPr lang="en-US" smtClean="0"/>
              <a:t>‹#›</a:t>
            </a:fld>
            <a:endParaRPr lang="en-US"/>
          </a:p>
        </p:txBody>
      </p:sp>
    </p:spTree>
    <p:extLst>
      <p:ext uri="{BB962C8B-B14F-4D97-AF65-F5344CB8AC3E}">
        <p14:creationId xmlns:p14="http://schemas.microsoft.com/office/powerpoint/2010/main" val="3087244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97D31B-DE28-4B9E-8B6A-774218898A36}" type="datetimeFigureOut">
              <a:rPr lang="en-US" smtClean="0"/>
              <a:t>7/31/2018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90FDBE-82C6-448B-AB38-861F062EE61F}" type="slidenum">
              <a:rPr lang="en-US" smtClean="0"/>
              <a:t>‹#›</a:t>
            </a:fld>
            <a:endParaRPr lang="en-US"/>
          </a:p>
        </p:txBody>
      </p:sp>
    </p:spTree>
    <p:extLst>
      <p:ext uri="{BB962C8B-B14F-4D97-AF65-F5344CB8AC3E}">
        <p14:creationId xmlns:p14="http://schemas.microsoft.com/office/powerpoint/2010/main" val="20666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97D31B-DE28-4B9E-8B6A-774218898A36}" type="datetimeFigureOut">
              <a:rPr lang="en-US" smtClean="0"/>
              <a:t>7/31/2018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90FDBE-82C6-448B-AB38-861F062EE61F}" type="slidenum">
              <a:rPr lang="en-US" smtClean="0"/>
              <a:t>‹#›</a:t>
            </a:fld>
            <a:endParaRPr lang="en-US"/>
          </a:p>
        </p:txBody>
      </p:sp>
    </p:spTree>
    <p:extLst>
      <p:ext uri="{BB962C8B-B14F-4D97-AF65-F5344CB8AC3E}">
        <p14:creationId xmlns:p14="http://schemas.microsoft.com/office/powerpoint/2010/main" val="663503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97D31B-DE28-4B9E-8B6A-774218898A36}" type="datetimeFigureOut">
              <a:rPr lang="en-US" smtClean="0"/>
              <a:t>7/31/2018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0FDBE-82C6-448B-AB38-861F062EE61F}" type="slidenum">
              <a:rPr lang="en-US" smtClean="0"/>
              <a:t>‹#›</a:t>
            </a:fld>
            <a:endParaRPr lang="en-US"/>
          </a:p>
        </p:txBody>
      </p:sp>
    </p:spTree>
    <p:extLst>
      <p:ext uri="{BB962C8B-B14F-4D97-AF65-F5344CB8AC3E}">
        <p14:creationId xmlns:p14="http://schemas.microsoft.com/office/powerpoint/2010/main" val="3472909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97D31B-DE28-4B9E-8B6A-774218898A36}" type="datetimeFigureOut">
              <a:rPr lang="en-US" smtClean="0"/>
              <a:t>7/31/2018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0FDBE-82C6-448B-AB38-861F062EE61F}" type="slidenum">
              <a:rPr lang="en-US" smtClean="0"/>
              <a:t>‹#›</a:t>
            </a:fld>
            <a:endParaRPr lang="en-US"/>
          </a:p>
        </p:txBody>
      </p:sp>
    </p:spTree>
    <p:extLst>
      <p:ext uri="{BB962C8B-B14F-4D97-AF65-F5344CB8AC3E}">
        <p14:creationId xmlns:p14="http://schemas.microsoft.com/office/powerpoint/2010/main" val="557598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97D31B-DE28-4B9E-8B6A-774218898A36}" type="datetimeFigureOut">
              <a:rPr lang="en-US" smtClean="0"/>
              <a:t>7/31/2018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90FDBE-82C6-448B-AB38-861F062EE61F}" type="slidenum">
              <a:rPr lang="en-US" smtClean="0"/>
              <a:t>‹#›</a:t>
            </a:fld>
            <a:endParaRPr lang="en-US"/>
          </a:p>
        </p:txBody>
      </p:sp>
    </p:spTree>
    <p:extLst>
      <p:ext uri="{BB962C8B-B14F-4D97-AF65-F5344CB8AC3E}">
        <p14:creationId xmlns:p14="http://schemas.microsoft.com/office/powerpoint/2010/main" val="331389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5705169"/>
          </a:xfrm>
          <a:ln w="57150">
            <a:solidFill>
              <a:schemeClr val="tx1"/>
            </a:solidFill>
            <a:prstDash val="solid"/>
          </a:ln>
        </p:spPr>
        <p:txBody>
          <a:bodyPr/>
          <a:lstStyle/>
          <a:p>
            <a:r>
              <a:rPr lang="en-US" b="1" dirty="0" smtClean="0"/>
              <a:t>                 PERFORMANCE TESTING </a:t>
            </a:r>
            <a:br>
              <a:rPr lang="en-US" b="1" dirty="0" smtClean="0"/>
            </a:br>
            <a:r>
              <a:rPr lang="en-US" b="1" dirty="0" smtClean="0"/>
              <a:t>                        TERMINOLOGIES</a:t>
            </a:r>
            <a:endParaRPr lang="en-US" b="1" dirty="0"/>
          </a:p>
        </p:txBody>
      </p:sp>
    </p:spTree>
    <p:extLst>
      <p:ext uri="{BB962C8B-B14F-4D97-AF65-F5344CB8AC3E}">
        <p14:creationId xmlns:p14="http://schemas.microsoft.com/office/powerpoint/2010/main" val="10744517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HEAP DUMP:</a:t>
            </a:r>
            <a:endParaRPr lang="en-US" sz="4000" b="1" dirty="0"/>
          </a:p>
        </p:txBody>
      </p:sp>
      <p:sp>
        <p:nvSpPr>
          <p:cNvPr id="3" name="Content Placeholder 2"/>
          <p:cNvSpPr>
            <a:spLocks noGrp="1"/>
          </p:cNvSpPr>
          <p:nvPr>
            <p:ph idx="1"/>
          </p:nvPr>
        </p:nvSpPr>
        <p:spPr/>
        <p:txBody>
          <a:bodyPr/>
          <a:lstStyle/>
          <a:p>
            <a:r>
              <a:rPr lang="en-US" dirty="0"/>
              <a:t>Heap Dumps are vital artifacts to diagnose memory-related problems such as slow memory leaks, Garbage Collection problems, and </a:t>
            </a:r>
            <a:r>
              <a:rPr lang="en-US" dirty="0" smtClean="0"/>
              <a:t>java.lang.OutOfMemoryError</a:t>
            </a:r>
            <a:r>
              <a:rPr lang="en-US" dirty="0"/>
              <a:t> </a:t>
            </a:r>
            <a:r>
              <a:rPr lang="en-US" dirty="0" smtClean="0"/>
              <a:t>and also helps </a:t>
            </a:r>
            <a:r>
              <a:rPr lang="en-US" dirty="0"/>
              <a:t>to optimize the memory consumption</a:t>
            </a:r>
            <a:r>
              <a:rPr lang="en-US" dirty="0" smtClean="0"/>
              <a:t>.</a:t>
            </a:r>
          </a:p>
          <a:p>
            <a:endParaRPr lang="en-US" dirty="0"/>
          </a:p>
          <a:p>
            <a:r>
              <a:rPr lang="en-US" dirty="0"/>
              <a:t>T</a:t>
            </a:r>
            <a:r>
              <a:rPr lang="en-US" dirty="0" smtClean="0"/>
              <a:t>ools </a:t>
            </a:r>
            <a:r>
              <a:rPr lang="en-US" dirty="0"/>
              <a:t>like Eclipse </a:t>
            </a:r>
            <a:r>
              <a:rPr lang="en-US" dirty="0" smtClean="0"/>
              <a:t>MAT and</a:t>
            </a:r>
            <a:r>
              <a:rPr lang="en-US" dirty="0"/>
              <a:t> Heap </a:t>
            </a:r>
            <a:r>
              <a:rPr lang="en-US" dirty="0" smtClean="0"/>
              <a:t>Hero are used</a:t>
            </a:r>
            <a:r>
              <a:rPr lang="en-US" dirty="0"/>
              <a:t> to analyze heap dumps.</a:t>
            </a:r>
          </a:p>
        </p:txBody>
      </p:sp>
    </p:spTree>
    <p:extLst>
      <p:ext uri="{BB962C8B-B14F-4D97-AF65-F5344CB8AC3E}">
        <p14:creationId xmlns:p14="http://schemas.microsoft.com/office/powerpoint/2010/main" val="2329823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THREAD DUMP:</a:t>
            </a:r>
            <a:endParaRPr lang="en-US" sz="4000" b="1" dirty="0"/>
          </a:p>
        </p:txBody>
      </p:sp>
      <p:sp>
        <p:nvSpPr>
          <p:cNvPr id="3" name="Content Placeholder 2"/>
          <p:cNvSpPr>
            <a:spLocks noGrp="1"/>
          </p:cNvSpPr>
          <p:nvPr>
            <p:ph idx="1"/>
          </p:nvPr>
        </p:nvSpPr>
        <p:spPr/>
        <p:txBody>
          <a:bodyPr/>
          <a:lstStyle/>
          <a:p>
            <a:r>
              <a:rPr lang="en-US" dirty="0"/>
              <a:t>A Java thread dump is a way of finding out what every thread in the JVM is doing at a particular point in time. </a:t>
            </a:r>
            <a:endParaRPr lang="en-US" dirty="0" smtClean="0"/>
          </a:p>
          <a:p>
            <a:endParaRPr lang="en-US" dirty="0"/>
          </a:p>
          <a:p>
            <a:r>
              <a:rPr lang="en-US" dirty="0" smtClean="0"/>
              <a:t>This </a:t>
            </a:r>
            <a:r>
              <a:rPr lang="en-US" dirty="0"/>
              <a:t>is especially useful if </a:t>
            </a:r>
            <a:r>
              <a:rPr lang="en-US" dirty="0" smtClean="0"/>
              <a:t>the </a:t>
            </a:r>
            <a:r>
              <a:rPr lang="en-US" dirty="0"/>
              <a:t>Java application sometimes seems to hang when running under load, as an analysis of the dump will show where the threads are stuck.</a:t>
            </a:r>
          </a:p>
        </p:txBody>
      </p:sp>
    </p:spTree>
    <p:extLst>
      <p:ext uri="{BB962C8B-B14F-4D97-AF65-F5344CB8AC3E}">
        <p14:creationId xmlns:p14="http://schemas.microsoft.com/office/powerpoint/2010/main" val="28753179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GARBAGE COLLECTION:</a:t>
            </a:r>
            <a:endParaRPr lang="en-US" sz="4000" b="1" dirty="0"/>
          </a:p>
        </p:txBody>
      </p:sp>
      <p:sp>
        <p:nvSpPr>
          <p:cNvPr id="6" name="Rectangle 3"/>
          <p:cNvSpPr>
            <a:spLocks noGrp="1" noChangeArrowheads="1"/>
          </p:cNvSpPr>
          <p:nvPr>
            <p:ph idx="1"/>
          </p:nvPr>
        </p:nvSpPr>
        <p:spPr bwMode="auto">
          <a:xfrm>
            <a:off x="649995" y="1314337"/>
            <a:ext cx="10295345"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lang="en-US" dirty="0" smtClean="0">
                <a:solidFill>
                  <a:srgbClr val="000000"/>
                </a:solidFill>
                <a:latin typeface="Calibri body"/>
                <a:cs typeface="Calibri Light" panose="020F0302020204030204" pitchFamily="34" charset="0"/>
              </a:rPr>
              <a:t>It </a:t>
            </a:r>
            <a:r>
              <a:rPr lang="en-US" dirty="0" smtClean="0"/>
              <a:t>is </a:t>
            </a:r>
            <a:r>
              <a:rPr lang="en-US" dirty="0"/>
              <a:t>the process of automatically freeing objects that are no longer referenced by the program. </a:t>
            </a:r>
            <a:endParaRPr lang="en-US" dirty="0" smtClean="0"/>
          </a:p>
          <a:p>
            <a:pPr>
              <a:lnSpc>
                <a:spcPct val="100000"/>
              </a:lnSpc>
            </a:pPr>
            <a:endParaRPr lang="en-US" dirty="0" smtClean="0"/>
          </a:p>
          <a:p>
            <a:pPr>
              <a:lnSpc>
                <a:spcPct val="100000"/>
              </a:lnSpc>
            </a:pPr>
            <a:r>
              <a:rPr lang="en-US" dirty="0" smtClean="0"/>
              <a:t>This </a:t>
            </a:r>
            <a:r>
              <a:rPr lang="en-US" dirty="0"/>
              <a:t>is carried out as the application creates many new objects and some of them are left undestroyed when not in use. So when new objects need to be created and there is not enough “contiguous” space for creating the objects, the application performance is </a:t>
            </a:r>
            <a:r>
              <a:rPr lang="en-US" dirty="0" smtClean="0"/>
              <a:t>hampered.</a:t>
            </a:r>
            <a:endParaRPr lang="en-US" altLang="en-US" dirty="0">
              <a:solidFill>
                <a:srgbClr val="000000"/>
              </a:solidFill>
              <a:latin typeface="Calibri Light" panose="020F0302020204030204" pitchFamily="34" charset="0"/>
              <a:cs typeface="Calibri Light" panose="020F03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000000"/>
              </a:solidFill>
              <a:effectLst/>
              <a:latin typeface="Calibri Light" panose="020F0302020204030204" pitchFamily="34" charset="0"/>
              <a:cs typeface="Calibri Light" panose="020F03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alibri Light" panose="020F0302020204030204" pitchFamily="34" charset="0"/>
              <a:cs typeface="Calibri Light" panose="020F03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419520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54355"/>
          </a:xfrm>
        </p:spPr>
        <p:txBody>
          <a:bodyPr>
            <a:normAutofit/>
          </a:bodyPr>
          <a:lstStyle/>
          <a:p>
            <a:r>
              <a:rPr lang="en-US" sz="4000" b="1" dirty="0" smtClean="0"/>
              <a:t>RESPONSE TIME:</a:t>
            </a:r>
            <a:endParaRPr lang="en-US" sz="4000" b="1" dirty="0"/>
          </a:p>
        </p:txBody>
      </p:sp>
      <p:sp>
        <p:nvSpPr>
          <p:cNvPr id="3" name="Content Placeholder 2"/>
          <p:cNvSpPr>
            <a:spLocks noGrp="1"/>
          </p:cNvSpPr>
          <p:nvPr>
            <p:ph idx="1"/>
          </p:nvPr>
        </p:nvSpPr>
        <p:spPr/>
        <p:txBody>
          <a:bodyPr>
            <a:normAutofit/>
          </a:bodyPr>
          <a:lstStyle/>
          <a:p>
            <a:r>
              <a:rPr lang="en-US" sz="3200" b="1" dirty="0"/>
              <a:t>Response Time</a:t>
            </a:r>
            <a:r>
              <a:rPr lang="en-US" sz="3200" dirty="0"/>
              <a:t> measures the performance of an individual </a:t>
            </a:r>
            <a:r>
              <a:rPr lang="en-US" sz="3200" dirty="0" smtClean="0"/>
              <a:t>transaction </a:t>
            </a:r>
            <a:r>
              <a:rPr lang="en-US" sz="3200" dirty="0"/>
              <a:t>or </a:t>
            </a:r>
            <a:r>
              <a:rPr lang="en-US" sz="3200" dirty="0" smtClean="0"/>
              <a:t>query.</a:t>
            </a:r>
          </a:p>
          <a:p>
            <a:pPr marL="0" indent="0">
              <a:buNone/>
            </a:pPr>
            <a:endParaRPr lang="en-US" sz="3200" dirty="0" smtClean="0"/>
          </a:p>
          <a:p>
            <a:r>
              <a:rPr lang="en-US" sz="3200" i="1" dirty="0" smtClean="0"/>
              <a:t>It</a:t>
            </a:r>
            <a:r>
              <a:rPr lang="en-US" sz="3200" dirty="0" smtClean="0"/>
              <a:t> </a:t>
            </a:r>
            <a:r>
              <a:rPr lang="en-US" sz="3200" dirty="0"/>
              <a:t>is the amount of time from the moment that a user sends a request until the time that the application indicates that the request has completed.</a:t>
            </a:r>
          </a:p>
        </p:txBody>
      </p:sp>
    </p:spTree>
    <p:extLst>
      <p:ext uri="{BB962C8B-B14F-4D97-AF65-F5344CB8AC3E}">
        <p14:creationId xmlns:p14="http://schemas.microsoft.com/office/powerpoint/2010/main" val="41661384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NETWORK LATENCY:</a:t>
            </a:r>
            <a:endParaRPr lang="en-US" sz="4000" b="1" dirty="0"/>
          </a:p>
        </p:txBody>
      </p:sp>
      <p:sp>
        <p:nvSpPr>
          <p:cNvPr id="3" name="Content Placeholder 2"/>
          <p:cNvSpPr>
            <a:spLocks noGrp="1"/>
          </p:cNvSpPr>
          <p:nvPr>
            <p:ph idx="1"/>
          </p:nvPr>
        </p:nvSpPr>
        <p:spPr/>
        <p:txBody>
          <a:bodyPr/>
          <a:lstStyle/>
          <a:p>
            <a:r>
              <a:rPr lang="en-US" dirty="0"/>
              <a:t>There is a certain time duration </a:t>
            </a:r>
            <a:r>
              <a:rPr lang="en-US" dirty="0" smtClean="0"/>
              <a:t>before a request from the browser </a:t>
            </a:r>
            <a:r>
              <a:rPr lang="en-US" dirty="0"/>
              <a:t>reaches the server and actual processing is started by the application server based on that request (say an API call) that time is latency or network latency. </a:t>
            </a:r>
            <a:endParaRPr lang="en-US" dirty="0" smtClean="0"/>
          </a:p>
          <a:p>
            <a:endParaRPr lang="en-US" dirty="0"/>
          </a:p>
          <a:p>
            <a:r>
              <a:rPr lang="en-US" dirty="0" smtClean="0"/>
              <a:t>The main </a:t>
            </a:r>
            <a:r>
              <a:rPr lang="en-US" dirty="0"/>
              <a:t>reasons for latency </a:t>
            </a:r>
            <a:r>
              <a:rPr lang="en-US" dirty="0" smtClean="0"/>
              <a:t> are </a:t>
            </a:r>
            <a:r>
              <a:rPr lang="en-US" dirty="0"/>
              <a:t>related to network configurations and geo-locations</a:t>
            </a:r>
            <a:r>
              <a:rPr lang="en-US" dirty="0" smtClean="0"/>
              <a:t>.</a:t>
            </a:r>
          </a:p>
          <a:p>
            <a:endParaRPr lang="en-US" dirty="0"/>
          </a:p>
          <a:p>
            <a:r>
              <a:rPr lang="en-US" dirty="0"/>
              <a:t>Response time of a request = Processing time + Latency</a:t>
            </a:r>
          </a:p>
        </p:txBody>
      </p:sp>
    </p:spTree>
    <p:extLst>
      <p:ext uri="{BB962C8B-B14F-4D97-AF65-F5344CB8AC3E}">
        <p14:creationId xmlns:p14="http://schemas.microsoft.com/office/powerpoint/2010/main" val="1467467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THROUGHPUT:</a:t>
            </a:r>
            <a:endParaRPr lang="en-US" sz="4000" b="1" dirty="0"/>
          </a:p>
        </p:txBody>
      </p:sp>
      <p:sp>
        <p:nvSpPr>
          <p:cNvPr id="3" name="Content Placeholder 2"/>
          <p:cNvSpPr>
            <a:spLocks noGrp="1"/>
          </p:cNvSpPr>
          <p:nvPr>
            <p:ph idx="1"/>
          </p:nvPr>
        </p:nvSpPr>
        <p:spPr/>
        <p:txBody>
          <a:bodyPr/>
          <a:lstStyle/>
          <a:p>
            <a:r>
              <a:rPr lang="en-US" dirty="0"/>
              <a:t> </a:t>
            </a:r>
            <a:r>
              <a:rPr lang="en-US" b="1" dirty="0"/>
              <a:t>Throughput</a:t>
            </a:r>
            <a:r>
              <a:rPr lang="en-US" dirty="0"/>
              <a:t> </a:t>
            </a:r>
            <a:r>
              <a:rPr lang="en-US" dirty="0" smtClean="0"/>
              <a:t> </a:t>
            </a:r>
            <a:r>
              <a:rPr lang="en-US" dirty="0"/>
              <a:t>indicates the number of transactions per second an application can handle, the amount of transactions produced over time during a test.</a:t>
            </a:r>
            <a:endParaRPr lang="en-US" dirty="0" smtClean="0"/>
          </a:p>
          <a:p>
            <a:endParaRPr lang="en-US" dirty="0"/>
          </a:p>
          <a:p>
            <a:r>
              <a:rPr lang="en-US" dirty="0"/>
              <a:t>B</a:t>
            </a:r>
            <a:r>
              <a:rPr lang="en-US" dirty="0" smtClean="0"/>
              <a:t>efore </a:t>
            </a:r>
            <a:r>
              <a:rPr lang="en-US" dirty="0"/>
              <a:t>starting a performance test it is common to have a throughput goal that the application needs to be able to handle a specific number of request per hr.</a:t>
            </a:r>
          </a:p>
        </p:txBody>
      </p:sp>
    </p:spTree>
    <p:extLst>
      <p:ext uri="{BB962C8B-B14F-4D97-AF65-F5344CB8AC3E}">
        <p14:creationId xmlns:p14="http://schemas.microsoft.com/office/powerpoint/2010/main" val="5575748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WORKLOAD DISTRIBUTION:</a:t>
            </a:r>
            <a:endParaRPr lang="en-US" sz="4000" b="1" dirty="0"/>
          </a:p>
        </p:txBody>
      </p:sp>
      <p:sp>
        <p:nvSpPr>
          <p:cNvPr id="3" name="Content Placeholder 2"/>
          <p:cNvSpPr>
            <a:spLocks noGrp="1"/>
          </p:cNvSpPr>
          <p:nvPr>
            <p:ph idx="1"/>
          </p:nvPr>
        </p:nvSpPr>
        <p:spPr/>
        <p:txBody>
          <a:bodyPr/>
          <a:lstStyle/>
          <a:p>
            <a:r>
              <a:rPr lang="en-US" dirty="0"/>
              <a:t>Before running a performance test, </a:t>
            </a:r>
            <a:r>
              <a:rPr lang="en-US" dirty="0" smtClean="0"/>
              <a:t>it is needed </a:t>
            </a:r>
            <a:r>
              <a:rPr lang="en-US" dirty="0"/>
              <a:t>to model </a:t>
            </a:r>
            <a:r>
              <a:rPr lang="en-US" dirty="0" smtClean="0"/>
              <a:t>the production </a:t>
            </a:r>
            <a:r>
              <a:rPr lang="en-US" dirty="0"/>
              <a:t>workload </a:t>
            </a:r>
            <a:r>
              <a:rPr lang="en-US" dirty="0" smtClean="0"/>
              <a:t>accurately.</a:t>
            </a:r>
          </a:p>
          <a:p>
            <a:pPr marL="0" indent="0">
              <a:buNone/>
            </a:pPr>
            <a:endParaRPr lang="en-US" dirty="0" smtClean="0"/>
          </a:p>
          <a:p>
            <a:r>
              <a:rPr lang="en-US" dirty="0"/>
              <a:t>An inaccurate workload model can lead to misguided optimization efforts in </a:t>
            </a:r>
            <a:r>
              <a:rPr lang="en-US" dirty="0" smtClean="0"/>
              <a:t>the </a:t>
            </a:r>
            <a:r>
              <a:rPr lang="en-US" dirty="0"/>
              <a:t>production system, delayed system deployment, outright failures, and an inability to meet service-level agreements (SLA) for the system.</a:t>
            </a:r>
          </a:p>
        </p:txBody>
      </p:sp>
    </p:spTree>
    <p:extLst>
      <p:ext uri="{BB962C8B-B14F-4D97-AF65-F5344CB8AC3E}">
        <p14:creationId xmlns:p14="http://schemas.microsoft.com/office/powerpoint/2010/main" val="1699713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VIRTUAL USER:</a:t>
            </a:r>
            <a:endParaRPr lang="en-US" sz="4000" b="1" dirty="0"/>
          </a:p>
        </p:txBody>
      </p:sp>
      <p:sp>
        <p:nvSpPr>
          <p:cNvPr id="3" name="Content Placeholder 2"/>
          <p:cNvSpPr>
            <a:spLocks noGrp="1"/>
          </p:cNvSpPr>
          <p:nvPr>
            <p:ph idx="1"/>
          </p:nvPr>
        </p:nvSpPr>
        <p:spPr/>
        <p:txBody>
          <a:bodyPr/>
          <a:lstStyle/>
          <a:p>
            <a:r>
              <a:rPr lang="en-US" dirty="0"/>
              <a:t>Virtual users (VUs) are concurrent users that are able to open multiple connections in parallel during a test. </a:t>
            </a:r>
            <a:r>
              <a:rPr lang="en-US" dirty="0" smtClean="0"/>
              <a:t>They </a:t>
            </a:r>
            <a:r>
              <a:rPr lang="en-US" dirty="0"/>
              <a:t>constantly iterate through their user scenario until the test is over. </a:t>
            </a:r>
            <a:endParaRPr lang="en-US" dirty="0" smtClean="0"/>
          </a:p>
          <a:p>
            <a:pPr marL="0" indent="0">
              <a:buNone/>
            </a:pPr>
            <a:endParaRPr lang="en-US" dirty="0" smtClean="0"/>
          </a:p>
          <a:p>
            <a:r>
              <a:rPr lang="en-US" dirty="0" smtClean="0"/>
              <a:t> They </a:t>
            </a:r>
            <a:r>
              <a:rPr lang="en-US" dirty="0"/>
              <a:t>will be opening multiple concurrent network connections and transferring resources in parallel. This results in faster page loads, more stress on the target server, and more realistic result data set. </a:t>
            </a:r>
          </a:p>
        </p:txBody>
      </p:sp>
    </p:spTree>
    <p:extLst>
      <p:ext uri="{BB962C8B-B14F-4D97-AF65-F5344CB8AC3E}">
        <p14:creationId xmlns:p14="http://schemas.microsoft.com/office/powerpoint/2010/main" val="16603025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THINK TIME:</a:t>
            </a:r>
            <a:endParaRPr lang="en-US" sz="4000" b="1" dirty="0"/>
          </a:p>
        </p:txBody>
      </p:sp>
      <p:sp>
        <p:nvSpPr>
          <p:cNvPr id="3" name="Content Placeholder 2"/>
          <p:cNvSpPr>
            <a:spLocks noGrp="1"/>
          </p:cNvSpPr>
          <p:nvPr>
            <p:ph idx="1"/>
          </p:nvPr>
        </p:nvSpPr>
        <p:spPr/>
        <p:txBody>
          <a:bodyPr/>
          <a:lstStyle/>
          <a:p>
            <a:r>
              <a:rPr lang="en-US" dirty="0"/>
              <a:t>It is defined as the time between the completion of one request and the start of the next request</a:t>
            </a:r>
            <a:r>
              <a:rPr lang="en-US" dirty="0" smtClean="0"/>
              <a:t>.</a:t>
            </a:r>
          </a:p>
          <a:p>
            <a:endParaRPr lang="en-US" dirty="0"/>
          </a:p>
          <a:p>
            <a:r>
              <a:rPr lang="en-US" dirty="0" smtClean="0"/>
              <a:t>Including </a:t>
            </a:r>
            <a:r>
              <a:rPr lang="en-US" dirty="0"/>
              <a:t>a think time in the performance test makes the performance test more realistic as it represents users’ actual </a:t>
            </a:r>
            <a:r>
              <a:rPr lang="en-US" dirty="0" smtClean="0"/>
              <a:t>behavior </a:t>
            </a:r>
            <a:r>
              <a:rPr lang="en-US" dirty="0"/>
              <a:t>in the system (more accurately).</a:t>
            </a:r>
          </a:p>
        </p:txBody>
      </p:sp>
    </p:spTree>
    <p:extLst>
      <p:ext uri="{BB962C8B-B14F-4D97-AF65-F5344CB8AC3E}">
        <p14:creationId xmlns:p14="http://schemas.microsoft.com/office/powerpoint/2010/main" val="7591186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PACING:</a:t>
            </a:r>
            <a:endParaRPr lang="en-US" sz="4000" b="1" dirty="0"/>
          </a:p>
        </p:txBody>
      </p:sp>
      <p:sp>
        <p:nvSpPr>
          <p:cNvPr id="3" name="Content Placeholder 2"/>
          <p:cNvSpPr>
            <a:spLocks noGrp="1"/>
          </p:cNvSpPr>
          <p:nvPr>
            <p:ph idx="1"/>
          </p:nvPr>
        </p:nvSpPr>
        <p:spPr/>
        <p:txBody>
          <a:bodyPr/>
          <a:lstStyle/>
          <a:p>
            <a:r>
              <a:rPr lang="en-US" dirty="0" smtClean="0"/>
              <a:t>It is the wait time between action iterations.</a:t>
            </a:r>
          </a:p>
          <a:p>
            <a:pPr marL="0" indent="0">
              <a:buNone/>
            </a:pPr>
            <a:endParaRPr lang="en-US" dirty="0" smtClean="0"/>
          </a:p>
          <a:p>
            <a:r>
              <a:rPr lang="en-US" dirty="0" smtClean="0"/>
              <a:t>By </a:t>
            </a:r>
            <a:r>
              <a:rPr lang="en-US" dirty="0"/>
              <a:t>using pacing in a</a:t>
            </a:r>
            <a:r>
              <a:rPr lang="en-US" dirty="0" smtClean="0"/>
              <a:t> </a:t>
            </a:r>
            <a:r>
              <a:rPr lang="en-US" dirty="0"/>
              <a:t>test, </a:t>
            </a:r>
            <a:r>
              <a:rPr lang="en-US" dirty="0" smtClean="0"/>
              <a:t>one will </a:t>
            </a:r>
            <a:r>
              <a:rPr lang="en-US" dirty="0"/>
              <a:t>be able to regulate the rate of requests that hit </a:t>
            </a:r>
            <a:r>
              <a:rPr lang="en-US" dirty="0" smtClean="0"/>
              <a:t>the </a:t>
            </a:r>
            <a:r>
              <a:rPr lang="en-US" dirty="0"/>
              <a:t>application and accurately achieve a desired load. This will allow </a:t>
            </a:r>
            <a:r>
              <a:rPr lang="en-US" dirty="0" smtClean="0"/>
              <a:t>us to </a:t>
            </a:r>
            <a:r>
              <a:rPr lang="en-US" dirty="0"/>
              <a:t>find out the exact load capacity your application can handle.</a:t>
            </a:r>
          </a:p>
        </p:txBody>
      </p:sp>
    </p:spTree>
    <p:extLst>
      <p:ext uri="{BB962C8B-B14F-4D97-AF65-F5344CB8AC3E}">
        <p14:creationId xmlns:p14="http://schemas.microsoft.com/office/powerpoint/2010/main" val="25126102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SCALABILITY:</a:t>
            </a:r>
            <a:endParaRPr lang="en-US" sz="4000" b="1" dirty="0"/>
          </a:p>
        </p:txBody>
      </p:sp>
      <p:sp>
        <p:nvSpPr>
          <p:cNvPr id="3" name="Content Placeholder 2"/>
          <p:cNvSpPr>
            <a:spLocks noGrp="1"/>
          </p:cNvSpPr>
          <p:nvPr>
            <p:ph idx="1"/>
          </p:nvPr>
        </p:nvSpPr>
        <p:spPr/>
        <p:txBody>
          <a:bodyPr/>
          <a:lstStyle/>
          <a:p>
            <a:r>
              <a:rPr lang="en-US" b="1" dirty="0"/>
              <a:t>Scalability</a:t>
            </a:r>
            <a:r>
              <a:rPr lang="en-US" dirty="0"/>
              <a:t> is the capability of a system, network, or process to handle a growing amount of work, or its potential to be enlarged to accommodate that </a:t>
            </a:r>
            <a:r>
              <a:rPr lang="en-US" dirty="0" smtClean="0"/>
              <a:t>growth.</a:t>
            </a:r>
          </a:p>
          <a:p>
            <a:pPr marL="0" indent="0">
              <a:buNone/>
            </a:pPr>
            <a:endParaRPr lang="en-US" dirty="0" smtClean="0"/>
          </a:p>
          <a:p>
            <a:r>
              <a:rPr lang="en-US" dirty="0" smtClean="0"/>
              <a:t>The </a:t>
            </a:r>
            <a:r>
              <a:rPr lang="en-US" dirty="0"/>
              <a:t>main goals of scalability testing are to determine the user limit for the web application and ensure end user experience, under a high load, is not compromised.</a:t>
            </a:r>
          </a:p>
        </p:txBody>
      </p:sp>
    </p:spTree>
    <p:extLst>
      <p:ext uri="{BB962C8B-B14F-4D97-AF65-F5344CB8AC3E}">
        <p14:creationId xmlns:p14="http://schemas.microsoft.com/office/powerpoint/2010/main" val="38917182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379</TotalTime>
  <Words>383</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body</vt:lpstr>
      <vt:lpstr>Calibri Light</vt:lpstr>
      <vt:lpstr>Office Theme</vt:lpstr>
      <vt:lpstr>                 PERFORMANCE TESTING                          TERMINOLOGIES</vt:lpstr>
      <vt:lpstr>RESPONSE TIME:</vt:lpstr>
      <vt:lpstr>NETWORK LATENCY:</vt:lpstr>
      <vt:lpstr>THROUGHPUT:</vt:lpstr>
      <vt:lpstr>WORKLOAD DISTRIBUTION:</vt:lpstr>
      <vt:lpstr>VIRTUAL USER:</vt:lpstr>
      <vt:lpstr>THINK TIME:</vt:lpstr>
      <vt:lpstr>PACING:</vt:lpstr>
      <vt:lpstr>SCALABILITY:</vt:lpstr>
      <vt:lpstr>HEAP DUMP:</vt:lpstr>
      <vt:lpstr>THREAD DUMP:</vt:lpstr>
      <vt:lpstr>GARBAGE COLLECTION: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PERFORMANCE TESTING                          TERMINOLOGIES</dc:title>
  <dc:creator>Aishwarya Shubhalaxmi</dc:creator>
  <cp:lastModifiedBy>Aishwarya Shubhalaxmi</cp:lastModifiedBy>
  <cp:revision>13</cp:revision>
  <dcterms:created xsi:type="dcterms:W3CDTF">2018-07-30T19:36:34Z</dcterms:created>
  <dcterms:modified xsi:type="dcterms:W3CDTF">2018-07-31T01:55:40Z</dcterms:modified>
</cp:coreProperties>
</file>