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FADF6F-5BBE-4A96-9350-68A1E3C2CD3F}"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959C5A82-2A5C-4429-BA4C-C9A0935AFF69}">
      <dgm:prSet/>
      <dgm:spPr/>
      <dgm:t>
        <a:bodyPr/>
        <a:lstStyle/>
        <a:p>
          <a:r>
            <a:rPr lang="en-US" b="1"/>
            <a:t>User: The username or ID of the person who made the post.</a:t>
          </a:r>
          <a:endParaRPr lang="en-US"/>
        </a:p>
      </dgm:t>
    </dgm:pt>
    <dgm:pt modelId="{A32F1AB7-A0F3-4292-B762-F82B88FDB19B}" type="parTrans" cxnId="{513E0E36-DF49-438C-BB70-C53666EDB568}">
      <dgm:prSet/>
      <dgm:spPr/>
      <dgm:t>
        <a:bodyPr/>
        <a:lstStyle/>
        <a:p>
          <a:endParaRPr lang="en-US"/>
        </a:p>
      </dgm:t>
    </dgm:pt>
    <dgm:pt modelId="{DAF4BAF9-D54F-4A9F-BD66-0838AD6F1F4A}" type="sibTrans" cxnId="{513E0E36-DF49-438C-BB70-C53666EDB568}">
      <dgm:prSet/>
      <dgm:spPr/>
      <dgm:t>
        <a:bodyPr/>
        <a:lstStyle/>
        <a:p>
          <a:endParaRPr lang="en-US"/>
        </a:p>
      </dgm:t>
    </dgm:pt>
    <dgm:pt modelId="{FC2B035F-7266-437D-8A5B-5D3519CCAFDF}">
      <dgm:prSet/>
      <dgm:spPr/>
      <dgm:t>
        <a:bodyPr/>
        <a:lstStyle/>
        <a:p>
          <a:r>
            <a:rPr lang="en-US" b="1"/>
            <a:t>Timestamp: The date and time when the post was created.</a:t>
          </a:r>
          <a:endParaRPr lang="en-US"/>
        </a:p>
      </dgm:t>
    </dgm:pt>
    <dgm:pt modelId="{EA7C50D6-ECB1-4D19-B065-38BD6021140E}" type="parTrans" cxnId="{F3A14666-C302-4A90-9560-216CE4DB4872}">
      <dgm:prSet/>
      <dgm:spPr/>
      <dgm:t>
        <a:bodyPr/>
        <a:lstStyle/>
        <a:p>
          <a:endParaRPr lang="en-US"/>
        </a:p>
      </dgm:t>
    </dgm:pt>
    <dgm:pt modelId="{5ED2F5F7-8A23-4D0C-97DE-31B6D3AC573C}" type="sibTrans" cxnId="{F3A14666-C302-4A90-9560-216CE4DB4872}">
      <dgm:prSet/>
      <dgm:spPr/>
      <dgm:t>
        <a:bodyPr/>
        <a:lstStyle/>
        <a:p>
          <a:endParaRPr lang="en-US"/>
        </a:p>
      </dgm:t>
    </dgm:pt>
    <dgm:pt modelId="{640FB073-3FD6-4EC4-8E3E-CABC736AE396}">
      <dgm:prSet/>
      <dgm:spPr/>
      <dgm:t>
        <a:bodyPr/>
        <a:lstStyle/>
        <a:p>
          <a:r>
            <a:rPr lang="en-US" b="1"/>
            <a:t>Content/Text: The actual text of the social media post.</a:t>
          </a:r>
          <a:endParaRPr lang="en-US"/>
        </a:p>
      </dgm:t>
    </dgm:pt>
    <dgm:pt modelId="{97EA10CB-AA6C-4328-BA9E-EA940E110FAA}" type="parTrans" cxnId="{F053A752-7B7B-4286-964E-BA25C083C301}">
      <dgm:prSet/>
      <dgm:spPr/>
      <dgm:t>
        <a:bodyPr/>
        <a:lstStyle/>
        <a:p>
          <a:endParaRPr lang="en-US"/>
        </a:p>
      </dgm:t>
    </dgm:pt>
    <dgm:pt modelId="{B2012517-DD83-4FD6-B424-9EE706105D8E}" type="sibTrans" cxnId="{F053A752-7B7B-4286-964E-BA25C083C301}">
      <dgm:prSet/>
      <dgm:spPr/>
      <dgm:t>
        <a:bodyPr/>
        <a:lstStyle/>
        <a:p>
          <a:endParaRPr lang="en-US"/>
        </a:p>
      </dgm:t>
    </dgm:pt>
    <dgm:pt modelId="{CD5E05CD-1DB0-4FE7-8148-A9B25791B172}">
      <dgm:prSet/>
      <dgm:spPr/>
      <dgm:t>
        <a:bodyPr/>
        <a:lstStyle/>
        <a:p>
          <a:r>
            <a:rPr lang="en-US" b="1"/>
            <a:t>Platform: The social media platform where the post was published.</a:t>
          </a:r>
          <a:endParaRPr lang="en-US"/>
        </a:p>
      </dgm:t>
    </dgm:pt>
    <dgm:pt modelId="{2E126AEC-42C5-49F6-9BCF-9ED180638C03}" type="parTrans" cxnId="{D8866B21-CCFC-4EBF-973A-61A0C6B17E9F}">
      <dgm:prSet/>
      <dgm:spPr/>
      <dgm:t>
        <a:bodyPr/>
        <a:lstStyle/>
        <a:p>
          <a:endParaRPr lang="en-US"/>
        </a:p>
      </dgm:t>
    </dgm:pt>
    <dgm:pt modelId="{001792D5-878D-4F34-91C7-33F0E71FA026}" type="sibTrans" cxnId="{D8866B21-CCFC-4EBF-973A-61A0C6B17E9F}">
      <dgm:prSet/>
      <dgm:spPr/>
      <dgm:t>
        <a:bodyPr/>
        <a:lstStyle/>
        <a:p>
          <a:endParaRPr lang="en-US"/>
        </a:p>
      </dgm:t>
    </dgm:pt>
    <dgm:pt modelId="{82E2B0B7-2F70-42A9-924E-90BC0F7EF598}">
      <dgm:prSet/>
      <dgm:spPr/>
      <dgm:t>
        <a:bodyPr/>
        <a:lstStyle/>
        <a:p>
          <a:r>
            <a:rPr lang="en-US" b="1"/>
            <a:t>Sentiment: The sentiment label assigned to the post. This can be categorical (e.g., positive, negative, neutral) or numerical.</a:t>
          </a:r>
          <a:endParaRPr lang="en-US"/>
        </a:p>
      </dgm:t>
    </dgm:pt>
    <dgm:pt modelId="{B3875D3F-D589-4539-B557-22B18AE7833F}" type="parTrans" cxnId="{9423C46A-B9C6-4B57-9927-2CA0F3D60CFF}">
      <dgm:prSet/>
      <dgm:spPr/>
      <dgm:t>
        <a:bodyPr/>
        <a:lstStyle/>
        <a:p>
          <a:endParaRPr lang="en-US"/>
        </a:p>
      </dgm:t>
    </dgm:pt>
    <dgm:pt modelId="{2537095B-2A7D-4365-9559-8639CCB50A58}" type="sibTrans" cxnId="{9423C46A-B9C6-4B57-9927-2CA0F3D60CFF}">
      <dgm:prSet/>
      <dgm:spPr/>
      <dgm:t>
        <a:bodyPr/>
        <a:lstStyle/>
        <a:p>
          <a:endParaRPr lang="en-US"/>
        </a:p>
      </dgm:t>
    </dgm:pt>
    <dgm:pt modelId="{A20A81BB-C9A8-49A5-ADF6-3F460CE7E9A6}">
      <dgm:prSet/>
      <dgm:spPr/>
      <dgm:t>
        <a:bodyPr/>
        <a:lstStyle/>
        <a:p>
          <a:r>
            <a:rPr lang="en-US" b="1"/>
            <a:t>Country (optional): The geographical location from where the post was made.</a:t>
          </a:r>
          <a:endParaRPr lang="en-US"/>
        </a:p>
      </dgm:t>
    </dgm:pt>
    <dgm:pt modelId="{66219790-06A7-440D-875D-D73BFFB09D3D}" type="parTrans" cxnId="{01DEA8B6-CBDF-4137-BD81-BBF4FD260CA7}">
      <dgm:prSet/>
      <dgm:spPr/>
      <dgm:t>
        <a:bodyPr/>
        <a:lstStyle/>
        <a:p>
          <a:endParaRPr lang="en-US"/>
        </a:p>
      </dgm:t>
    </dgm:pt>
    <dgm:pt modelId="{556DD7D2-4DA2-48D8-BC4A-C7763E000C62}" type="sibTrans" cxnId="{01DEA8B6-CBDF-4137-BD81-BBF4FD260CA7}">
      <dgm:prSet/>
      <dgm:spPr/>
      <dgm:t>
        <a:bodyPr/>
        <a:lstStyle/>
        <a:p>
          <a:endParaRPr lang="en-US"/>
        </a:p>
      </dgm:t>
    </dgm:pt>
    <dgm:pt modelId="{8D994AB2-135E-43F5-914A-AB26B743534F}">
      <dgm:prSet/>
      <dgm:spPr/>
      <dgm:t>
        <a:bodyPr/>
        <a:lstStyle/>
        <a:p>
          <a:r>
            <a:rPr lang="en-US" b="1"/>
            <a:t>Hashtags (optional): Hashtags used in the post.</a:t>
          </a:r>
          <a:endParaRPr lang="en-US"/>
        </a:p>
      </dgm:t>
    </dgm:pt>
    <dgm:pt modelId="{AE0315CC-AC9C-4A54-A4EA-D7B4D0885BCD}" type="parTrans" cxnId="{F651B276-A8D9-4EEF-9EC5-ECF05CB8F42A}">
      <dgm:prSet/>
      <dgm:spPr/>
      <dgm:t>
        <a:bodyPr/>
        <a:lstStyle/>
        <a:p>
          <a:endParaRPr lang="en-US"/>
        </a:p>
      </dgm:t>
    </dgm:pt>
    <dgm:pt modelId="{86720B29-316C-4C84-B7A0-78E98B4951C7}" type="sibTrans" cxnId="{F651B276-A8D9-4EEF-9EC5-ECF05CB8F42A}">
      <dgm:prSet/>
      <dgm:spPr/>
      <dgm:t>
        <a:bodyPr/>
        <a:lstStyle/>
        <a:p>
          <a:endParaRPr lang="en-US"/>
        </a:p>
      </dgm:t>
    </dgm:pt>
    <dgm:pt modelId="{9DC2BBB9-B9BE-410F-ABEC-02F7B20A3629}">
      <dgm:prSet/>
      <dgm:spPr/>
      <dgm:t>
        <a:bodyPr/>
        <a:lstStyle/>
        <a:p>
          <a:r>
            <a:rPr lang="en-US" b="1"/>
            <a:t>Likes (optional): The number of likes the post received.</a:t>
          </a:r>
          <a:endParaRPr lang="en-US"/>
        </a:p>
      </dgm:t>
    </dgm:pt>
    <dgm:pt modelId="{1105BD44-2879-4D49-9ED8-A6F2A7504B89}" type="parTrans" cxnId="{AEA38085-55D1-4BAD-AB74-A8C341B99157}">
      <dgm:prSet/>
      <dgm:spPr/>
      <dgm:t>
        <a:bodyPr/>
        <a:lstStyle/>
        <a:p>
          <a:endParaRPr lang="en-US"/>
        </a:p>
      </dgm:t>
    </dgm:pt>
    <dgm:pt modelId="{15AF6FAE-82A3-400D-86C8-2D5884CB1A49}" type="sibTrans" cxnId="{AEA38085-55D1-4BAD-AB74-A8C341B99157}">
      <dgm:prSet/>
      <dgm:spPr/>
      <dgm:t>
        <a:bodyPr/>
        <a:lstStyle/>
        <a:p>
          <a:endParaRPr lang="en-US"/>
        </a:p>
      </dgm:t>
    </dgm:pt>
    <dgm:pt modelId="{A4C2318E-7356-4A51-B81E-AF65408B03A4}">
      <dgm:prSet/>
      <dgm:spPr/>
      <dgm:t>
        <a:bodyPr/>
        <a:lstStyle/>
        <a:p>
          <a:r>
            <a:rPr lang="en-US" b="1"/>
            <a:t>Retweets/Shares (optional): The number of times the post was retweeted or shared.</a:t>
          </a:r>
          <a:endParaRPr lang="en-US"/>
        </a:p>
      </dgm:t>
    </dgm:pt>
    <dgm:pt modelId="{AE70AE45-EE36-4119-9410-ADC3F090E516}" type="parTrans" cxnId="{8933C340-6CC2-42E8-B0FC-4D46C3ABC26C}">
      <dgm:prSet/>
      <dgm:spPr/>
      <dgm:t>
        <a:bodyPr/>
        <a:lstStyle/>
        <a:p>
          <a:endParaRPr lang="en-US"/>
        </a:p>
      </dgm:t>
    </dgm:pt>
    <dgm:pt modelId="{A3948970-A686-4748-A307-EA589DAEAAF9}" type="sibTrans" cxnId="{8933C340-6CC2-42E8-B0FC-4D46C3ABC26C}">
      <dgm:prSet/>
      <dgm:spPr/>
      <dgm:t>
        <a:bodyPr/>
        <a:lstStyle/>
        <a:p>
          <a:endParaRPr lang="en-US"/>
        </a:p>
      </dgm:t>
    </dgm:pt>
    <dgm:pt modelId="{7DC7CBDC-0B1B-48DE-BD91-11F1B9F9474D}" type="pres">
      <dgm:prSet presAssocID="{F9FADF6F-5BBE-4A96-9350-68A1E3C2CD3F}" presName="CompostProcess" presStyleCnt="0">
        <dgm:presLayoutVars>
          <dgm:dir/>
          <dgm:resizeHandles val="exact"/>
        </dgm:presLayoutVars>
      </dgm:prSet>
      <dgm:spPr/>
    </dgm:pt>
    <dgm:pt modelId="{3EDD8714-6381-42C3-972A-2E4BF8DC818A}" type="pres">
      <dgm:prSet presAssocID="{F9FADF6F-5BBE-4A96-9350-68A1E3C2CD3F}" presName="arrow" presStyleLbl="bgShp" presStyleIdx="0" presStyleCnt="1"/>
      <dgm:spPr/>
    </dgm:pt>
    <dgm:pt modelId="{A65FAED0-D4D6-4D27-9B0E-ED30B84441B8}" type="pres">
      <dgm:prSet presAssocID="{F9FADF6F-5BBE-4A96-9350-68A1E3C2CD3F}" presName="linearProcess" presStyleCnt="0"/>
      <dgm:spPr/>
    </dgm:pt>
    <dgm:pt modelId="{DE0EEA24-D4B8-43BF-AEE2-439E40A435A5}" type="pres">
      <dgm:prSet presAssocID="{959C5A82-2A5C-4429-BA4C-C9A0935AFF69}" presName="textNode" presStyleLbl="node1" presStyleIdx="0" presStyleCnt="9">
        <dgm:presLayoutVars>
          <dgm:bulletEnabled val="1"/>
        </dgm:presLayoutVars>
      </dgm:prSet>
      <dgm:spPr/>
    </dgm:pt>
    <dgm:pt modelId="{A1FC7F19-55D0-4BC7-AEAE-170F2EC4D02F}" type="pres">
      <dgm:prSet presAssocID="{DAF4BAF9-D54F-4A9F-BD66-0838AD6F1F4A}" presName="sibTrans" presStyleCnt="0"/>
      <dgm:spPr/>
    </dgm:pt>
    <dgm:pt modelId="{1AA7D211-DB6E-4762-8115-B010772F6E01}" type="pres">
      <dgm:prSet presAssocID="{FC2B035F-7266-437D-8A5B-5D3519CCAFDF}" presName="textNode" presStyleLbl="node1" presStyleIdx="1" presStyleCnt="9">
        <dgm:presLayoutVars>
          <dgm:bulletEnabled val="1"/>
        </dgm:presLayoutVars>
      </dgm:prSet>
      <dgm:spPr/>
    </dgm:pt>
    <dgm:pt modelId="{589D44A9-7854-4BEC-845A-0AC2AA31366E}" type="pres">
      <dgm:prSet presAssocID="{5ED2F5F7-8A23-4D0C-97DE-31B6D3AC573C}" presName="sibTrans" presStyleCnt="0"/>
      <dgm:spPr/>
    </dgm:pt>
    <dgm:pt modelId="{33345D20-9D34-45C5-B1C4-11CABACE7C89}" type="pres">
      <dgm:prSet presAssocID="{640FB073-3FD6-4EC4-8E3E-CABC736AE396}" presName="textNode" presStyleLbl="node1" presStyleIdx="2" presStyleCnt="9">
        <dgm:presLayoutVars>
          <dgm:bulletEnabled val="1"/>
        </dgm:presLayoutVars>
      </dgm:prSet>
      <dgm:spPr/>
    </dgm:pt>
    <dgm:pt modelId="{E8F536F0-9C08-49D3-AA52-E605CD3ED2DD}" type="pres">
      <dgm:prSet presAssocID="{B2012517-DD83-4FD6-B424-9EE706105D8E}" presName="sibTrans" presStyleCnt="0"/>
      <dgm:spPr/>
    </dgm:pt>
    <dgm:pt modelId="{2B8E0DC5-9469-43D0-ADE6-A263E64975BF}" type="pres">
      <dgm:prSet presAssocID="{CD5E05CD-1DB0-4FE7-8148-A9B25791B172}" presName="textNode" presStyleLbl="node1" presStyleIdx="3" presStyleCnt="9">
        <dgm:presLayoutVars>
          <dgm:bulletEnabled val="1"/>
        </dgm:presLayoutVars>
      </dgm:prSet>
      <dgm:spPr/>
    </dgm:pt>
    <dgm:pt modelId="{389D5CBD-5844-40D5-BCEF-0AFA6EB1B0F4}" type="pres">
      <dgm:prSet presAssocID="{001792D5-878D-4F34-91C7-33F0E71FA026}" presName="sibTrans" presStyleCnt="0"/>
      <dgm:spPr/>
    </dgm:pt>
    <dgm:pt modelId="{2FE20BF6-A3B5-4182-BBA6-7E73798A86C2}" type="pres">
      <dgm:prSet presAssocID="{82E2B0B7-2F70-42A9-924E-90BC0F7EF598}" presName="textNode" presStyleLbl="node1" presStyleIdx="4" presStyleCnt="9">
        <dgm:presLayoutVars>
          <dgm:bulletEnabled val="1"/>
        </dgm:presLayoutVars>
      </dgm:prSet>
      <dgm:spPr/>
    </dgm:pt>
    <dgm:pt modelId="{FF0C866C-BB21-4EBF-A01A-D2DCCF465E2E}" type="pres">
      <dgm:prSet presAssocID="{2537095B-2A7D-4365-9559-8639CCB50A58}" presName="sibTrans" presStyleCnt="0"/>
      <dgm:spPr/>
    </dgm:pt>
    <dgm:pt modelId="{3851F2F1-0FED-44B3-BE1F-20CEA1BCA6DB}" type="pres">
      <dgm:prSet presAssocID="{A20A81BB-C9A8-49A5-ADF6-3F460CE7E9A6}" presName="textNode" presStyleLbl="node1" presStyleIdx="5" presStyleCnt="9">
        <dgm:presLayoutVars>
          <dgm:bulletEnabled val="1"/>
        </dgm:presLayoutVars>
      </dgm:prSet>
      <dgm:spPr/>
    </dgm:pt>
    <dgm:pt modelId="{701C069C-DDC2-414E-BEB7-4927C5662437}" type="pres">
      <dgm:prSet presAssocID="{556DD7D2-4DA2-48D8-BC4A-C7763E000C62}" presName="sibTrans" presStyleCnt="0"/>
      <dgm:spPr/>
    </dgm:pt>
    <dgm:pt modelId="{39A5C97D-0B98-412A-B5D9-7CABA6256A51}" type="pres">
      <dgm:prSet presAssocID="{8D994AB2-135E-43F5-914A-AB26B743534F}" presName="textNode" presStyleLbl="node1" presStyleIdx="6" presStyleCnt="9">
        <dgm:presLayoutVars>
          <dgm:bulletEnabled val="1"/>
        </dgm:presLayoutVars>
      </dgm:prSet>
      <dgm:spPr/>
    </dgm:pt>
    <dgm:pt modelId="{96A1735B-469D-4E91-8877-4F16A7748C76}" type="pres">
      <dgm:prSet presAssocID="{86720B29-316C-4C84-B7A0-78E98B4951C7}" presName="sibTrans" presStyleCnt="0"/>
      <dgm:spPr/>
    </dgm:pt>
    <dgm:pt modelId="{8340BA80-87F9-4089-950C-3B10F0476B74}" type="pres">
      <dgm:prSet presAssocID="{9DC2BBB9-B9BE-410F-ABEC-02F7B20A3629}" presName="textNode" presStyleLbl="node1" presStyleIdx="7" presStyleCnt="9">
        <dgm:presLayoutVars>
          <dgm:bulletEnabled val="1"/>
        </dgm:presLayoutVars>
      </dgm:prSet>
      <dgm:spPr/>
    </dgm:pt>
    <dgm:pt modelId="{123C6CF2-AE28-4A70-BE89-BDBD6C8AB376}" type="pres">
      <dgm:prSet presAssocID="{15AF6FAE-82A3-400D-86C8-2D5884CB1A49}" presName="sibTrans" presStyleCnt="0"/>
      <dgm:spPr/>
    </dgm:pt>
    <dgm:pt modelId="{4A74F844-0ED8-4BC6-BD71-96003C997DDA}" type="pres">
      <dgm:prSet presAssocID="{A4C2318E-7356-4A51-B81E-AF65408B03A4}" presName="textNode" presStyleLbl="node1" presStyleIdx="8" presStyleCnt="9">
        <dgm:presLayoutVars>
          <dgm:bulletEnabled val="1"/>
        </dgm:presLayoutVars>
      </dgm:prSet>
      <dgm:spPr/>
    </dgm:pt>
  </dgm:ptLst>
  <dgm:cxnLst>
    <dgm:cxn modelId="{696F9D09-6B34-42AF-A992-DFB108E955CA}" type="presOf" srcId="{9DC2BBB9-B9BE-410F-ABEC-02F7B20A3629}" destId="{8340BA80-87F9-4089-950C-3B10F0476B74}" srcOrd="0" destOrd="0" presId="urn:microsoft.com/office/officeart/2005/8/layout/hProcess9"/>
    <dgm:cxn modelId="{D8866B21-CCFC-4EBF-973A-61A0C6B17E9F}" srcId="{F9FADF6F-5BBE-4A96-9350-68A1E3C2CD3F}" destId="{CD5E05CD-1DB0-4FE7-8148-A9B25791B172}" srcOrd="3" destOrd="0" parTransId="{2E126AEC-42C5-49F6-9BCF-9ED180638C03}" sibTransId="{001792D5-878D-4F34-91C7-33F0E71FA026}"/>
    <dgm:cxn modelId="{513E0E36-DF49-438C-BB70-C53666EDB568}" srcId="{F9FADF6F-5BBE-4A96-9350-68A1E3C2CD3F}" destId="{959C5A82-2A5C-4429-BA4C-C9A0935AFF69}" srcOrd="0" destOrd="0" parTransId="{A32F1AB7-A0F3-4292-B762-F82B88FDB19B}" sibTransId="{DAF4BAF9-D54F-4A9F-BD66-0838AD6F1F4A}"/>
    <dgm:cxn modelId="{8933C340-6CC2-42E8-B0FC-4D46C3ABC26C}" srcId="{F9FADF6F-5BBE-4A96-9350-68A1E3C2CD3F}" destId="{A4C2318E-7356-4A51-B81E-AF65408B03A4}" srcOrd="8" destOrd="0" parTransId="{AE70AE45-EE36-4119-9410-ADC3F090E516}" sibTransId="{A3948970-A686-4748-A307-EA589DAEAAF9}"/>
    <dgm:cxn modelId="{BA154C64-B772-4084-A23A-FF422333D946}" type="presOf" srcId="{640FB073-3FD6-4EC4-8E3E-CABC736AE396}" destId="{33345D20-9D34-45C5-B1C4-11CABACE7C89}" srcOrd="0" destOrd="0" presId="urn:microsoft.com/office/officeart/2005/8/layout/hProcess9"/>
    <dgm:cxn modelId="{F3A14666-C302-4A90-9560-216CE4DB4872}" srcId="{F9FADF6F-5BBE-4A96-9350-68A1E3C2CD3F}" destId="{FC2B035F-7266-437D-8A5B-5D3519CCAFDF}" srcOrd="1" destOrd="0" parTransId="{EA7C50D6-ECB1-4D19-B065-38BD6021140E}" sibTransId="{5ED2F5F7-8A23-4D0C-97DE-31B6D3AC573C}"/>
    <dgm:cxn modelId="{9423C46A-B9C6-4B57-9927-2CA0F3D60CFF}" srcId="{F9FADF6F-5BBE-4A96-9350-68A1E3C2CD3F}" destId="{82E2B0B7-2F70-42A9-924E-90BC0F7EF598}" srcOrd="4" destOrd="0" parTransId="{B3875D3F-D589-4539-B557-22B18AE7833F}" sibTransId="{2537095B-2A7D-4365-9559-8639CCB50A58}"/>
    <dgm:cxn modelId="{F053A752-7B7B-4286-964E-BA25C083C301}" srcId="{F9FADF6F-5BBE-4A96-9350-68A1E3C2CD3F}" destId="{640FB073-3FD6-4EC4-8E3E-CABC736AE396}" srcOrd="2" destOrd="0" parTransId="{97EA10CB-AA6C-4328-BA9E-EA940E110FAA}" sibTransId="{B2012517-DD83-4FD6-B424-9EE706105D8E}"/>
    <dgm:cxn modelId="{F651B276-A8D9-4EEF-9EC5-ECF05CB8F42A}" srcId="{F9FADF6F-5BBE-4A96-9350-68A1E3C2CD3F}" destId="{8D994AB2-135E-43F5-914A-AB26B743534F}" srcOrd="6" destOrd="0" parTransId="{AE0315CC-AC9C-4A54-A4EA-D7B4D0885BCD}" sibTransId="{86720B29-316C-4C84-B7A0-78E98B4951C7}"/>
    <dgm:cxn modelId="{7BE05077-4AD4-41E3-8913-19E49418E166}" type="presOf" srcId="{959C5A82-2A5C-4429-BA4C-C9A0935AFF69}" destId="{DE0EEA24-D4B8-43BF-AEE2-439E40A435A5}" srcOrd="0" destOrd="0" presId="urn:microsoft.com/office/officeart/2005/8/layout/hProcess9"/>
    <dgm:cxn modelId="{A0D27858-71FB-4887-942E-FE2206742914}" type="presOf" srcId="{CD5E05CD-1DB0-4FE7-8148-A9B25791B172}" destId="{2B8E0DC5-9469-43D0-ADE6-A263E64975BF}" srcOrd="0" destOrd="0" presId="urn:microsoft.com/office/officeart/2005/8/layout/hProcess9"/>
    <dgm:cxn modelId="{15BC5482-A010-41F8-914D-914F171957D2}" type="presOf" srcId="{FC2B035F-7266-437D-8A5B-5D3519CCAFDF}" destId="{1AA7D211-DB6E-4762-8115-B010772F6E01}" srcOrd="0" destOrd="0" presId="urn:microsoft.com/office/officeart/2005/8/layout/hProcess9"/>
    <dgm:cxn modelId="{AEA38085-55D1-4BAD-AB74-A8C341B99157}" srcId="{F9FADF6F-5BBE-4A96-9350-68A1E3C2CD3F}" destId="{9DC2BBB9-B9BE-410F-ABEC-02F7B20A3629}" srcOrd="7" destOrd="0" parTransId="{1105BD44-2879-4D49-9ED8-A6F2A7504B89}" sibTransId="{15AF6FAE-82A3-400D-86C8-2D5884CB1A49}"/>
    <dgm:cxn modelId="{1216CF8D-C272-4C73-9BDC-0B13A508B6D6}" type="presOf" srcId="{82E2B0B7-2F70-42A9-924E-90BC0F7EF598}" destId="{2FE20BF6-A3B5-4182-BBA6-7E73798A86C2}" srcOrd="0" destOrd="0" presId="urn:microsoft.com/office/officeart/2005/8/layout/hProcess9"/>
    <dgm:cxn modelId="{01DEA8B6-CBDF-4137-BD81-BBF4FD260CA7}" srcId="{F9FADF6F-5BBE-4A96-9350-68A1E3C2CD3F}" destId="{A20A81BB-C9A8-49A5-ADF6-3F460CE7E9A6}" srcOrd="5" destOrd="0" parTransId="{66219790-06A7-440D-875D-D73BFFB09D3D}" sibTransId="{556DD7D2-4DA2-48D8-BC4A-C7763E000C62}"/>
    <dgm:cxn modelId="{8FF205C5-3B2C-40F8-A2CC-CA15501AD18D}" type="presOf" srcId="{A20A81BB-C9A8-49A5-ADF6-3F460CE7E9A6}" destId="{3851F2F1-0FED-44B3-BE1F-20CEA1BCA6DB}" srcOrd="0" destOrd="0" presId="urn:microsoft.com/office/officeart/2005/8/layout/hProcess9"/>
    <dgm:cxn modelId="{EE3A26D7-6967-4048-98BB-355C7D90D52E}" type="presOf" srcId="{A4C2318E-7356-4A51-B81E-AF65408B03A4}" destId="{4A74F844-0ED8-4BC6-BD71-96003C997DDA}" srcOrd="0" destOrd="0" presId="urn:microsoft.com/office/officeart/2005/8/layout/hProcess9"/>
    <dgm:cxn modelId="{FCB447D9-812A-4BFA-B833-2459CBB394F7}" type="presOf" srcId="{F9FADF6F-5BBE-4A96-9350-68A1E3C2CD3F}" destId="{7DC7CBDC-0B1B-48DE-BD91-11F1B9F9474D}" srcOrd="0" destOrd="0" presId="urn:microsoft.com/office/officeart/2005/8/layout/hProcess9"/>
    <dgm:cxn modelId="{7770CBDD-3388-4BF5-AC05-BC6FC6DB1107}" type="presOf" srcId="{8D994AB2-135E-43F5-914A-AB26B743534F}" destId="{39A5C97D-0B98-412A-B5D9-7CABA6256A51}" srcOrd="0" destOrd="0" presId="urn:microsoft.com/office/officeart/2005/8/layout/hProcess9"/>
    <dgm:cxn modelId="{A0DDB1A0-937C-4729-8AF7-BFAC44A57629}" type="presParOf" srcId="{7DC7CBDC-0B1B-48DE-BD91-11F1B9F9474D}" destId="{3EDD8714-6381-42C3-972A-2E4BF8DC818A}" srcOrd="0" destOrd="0" presId="urn:microsoft.com/office/officeart/2005/8/layout/hProcess9"/>
    <dgm:cxn modelId="{8F52D7A6-E4FB-4370-932A-32230E4D539C}" type="presParOf" srcId="{7DC7CBDC-0B1B-48DE-BD91-11F1B9F9474D}" destId="{A65FAED0-D4D6-4D27-9B0E-ED30B84441B8}" srcOrd="1" destOrd="0" presId="urn:microsoft.com/office/officeart/2005/8/layout/hProcess9"/>
    <dgm:cxn modelId="{60C788D3-92D4-475A-9D7A-877D266FA4C5}" type="presParOf" srcId="{A65FAED0-D4D6-4D27-9B0E-ED30B84441B8}" destId="{DE0EEA24-D4B8-43BF-AEE2-439E40A435A5}" srcOrd="0" destOrd="0" presId="urn:microsoft.com/office/officeart/2005/8/layout/hProcess9"/>
    <dgm:cxn modelId="{85662A63-38A1-4F76-B2C4-306823458CFE}" type="presParOf" srcId="{A65FAED0-D4D6-4D27-9B0E-ED30B84441B8}" destId="{A1FC7F19-55D0-4BC7-AEAE-170F2EC4D02F}" srcOrd="1" destOrd="0" presId="urn:microsoft.com/office/officeart/2005/8/layout/hProcess9"/>
    <dgm:cxn modelId="{1D1163CF-7521-4E83-8787-2DEA410565B4}" type="presParOf" srcId="{A65FAED0-D4D6-4D27-9B0E-ED30B84441B8}" destId="{1AA7D211-DB6E-4762-8115-B010772F6E01}" srcOrd="2" destOrd="0" presId="urn:microsoft.com/office/officeart/2005/8/layout/hProcess9"/>
    <dgm:cxn modelId="{3234DD89-4F52-4228-A3F3-5CA438E8BFCC}" type="presParOf" srcId="{A65FAED0-D4D6-4D27-9B0E-ED30B84441B8}" destId="{589D44A9-7854-4BEC-845A-0AC2AA31366E}" srcOrd="3" destOrd="0" presId="urn:microsoft.com/office/officeart/2005/8/layout/hProcess9"/>
    <dgm:cxn modelId="{54E86D95-D28D-4554-94F3-0B91EA4C40A3}" type="presParOf" srcId="{A65FAED0-D4D6-4D27-9B0E-ED30B84441B8}" destId="{33345D20-9D34-45C5-B1C4-11CABACE7C89}" srcOrd="4" destOrd="0" presId="urn:microsoft.com/office/officeart/2005/8/layout/hProcess9"/>
    <dgm:cxn modelId="{C69CD42A-B741-4352-8464-07E966560E6E}" type="presParOf" srcId="{A65FAED0-D4D6-4D27-9B0E-ED30B84441B8}" destId="{E8F536F0-9C08-49D3-AA52-E605CD3ED2DD}" srcOrd="5" destOrd="0" presId="urn:microsoft.com/office/officeart/2005/8/layout/hProcess9"/>
    <dgm:cxn modelId="{2CFB9D3F-A79F-4609-A8B7-FAD93CCCD7F9}" type="presParOf" srcId="{A65FAED0-D4D6-4D27-9B0E-ED30B84441B8}" destId="{2B8E0DC5-9469-43D0-ADE6-A263E64975BF}" srcOrd="6" destOrd="0" presId="urn:microsoft.com/office/officeart/2005/8/layout/hProcess9"/>
    <dgm:cxn modelId="{0DE4C669-E39C-4DFA-9B0F-B6D85AA0974A}" type="presParOf" srcId="{A65FAED0-D4D6-4D27-9B0E-ED30B84441B8}" destId="{389D5CBD-5844-40D5-BCEF-0AFA6EB1B0F4}" srcOrd="7" destOrd="0" presId="urn:microsoft.com/office/officeart/2005/8/layout/hProcess9"/>
    <dgm:cxn modelId="{271DF58A-9057-436A-999B-F6C721A80CC6}" type="presParOf" srcId="{A65FAED0-D4D6-4D27-9B0E-ED30B84441B8}" destId="{2FE20BF6-A3B5-4182-BBA6-7E73798A86C2}" srcOrd="8" destOrd="0" presId="urn:microsoft.com/office/officeart/2005/8/layout/hProcess9"/>
    <dgm:cxn modelId="{229DEFF8-6659-4436-B947-D94235B0911B}" type="presParOf" srcId="{A65FAED0-D4D6-4D27-9B0E-ED30B84441B8}" destId="{FF0C866C-BB21-4EBF-A01A-D2DCCF465E2E}" srcOrd="9" destOrd="0" presId="urn:microsoft.com/office/officeart/2005/8/layout/hProcess9"/>
    <dgm:cxn modelId="{22897F2C-647B-4146-8C75-24D6D43415E4}" type="presParOf" srcId="{A65FAED0-D4D6-4D27-9B0E-ED30B84441B8}" destId="{3851F2F1-0FED-44B3-BE1F-20CEA1BCA6DB}" srcOrd="10" destOrd="0" presId="urn:microsoft.com/office/officeart/2005/8/layout/hProcess9"/>
    <dgm:cxn modelId="{BF8590DC-AE4D-4767-9362-451742B875ED}" type="presParOf" srcId="{A65FAED0-D4D6-4D27-9B0E-ED30B84441B8}" destId="{701C069C-DDC2-414E-BEB7-4927C5662437}" srcOrd="11" destOrd="0" presId="urn:microsoft.com/office/officeart/2005/8/layout/hProcess9"/>
    <dgm:cxn modelId="{C5D6FE24-215F-41A8-B037-E569E3C5158B}" type="presParOf" srcId="{A65FAED0-D4D6-4D27-9B0E-ED30B84441B8}" destId="{39A5C97D-0B98-412A-B5D9-7CABA6256A51}" srcOrd="12" destOrd="0" presId="urn:microsoft.com/office/officeart/2005/8/layout/hProcess9"/>
    <dgm:cxn modelId="{7D68067C-B25D-4512-9E00-070D19BDE221}" type="presParOf" srcId="{A65FAED0-D4D6-4D27-9B0E-ED30B84441B8}" destId="{96A1735B-469D-4E91-8877-4F16A7748C76}" srcOrd="13" destOrd="0" presId="urn:microsoft.com/office/officeart/2005/8/layout/hProcess9"/>
    <dgm:cxn modelId="{1BDB3D4C-4263-400A-AA2C-77C888A7CCEA}" type="presParOf" srcId="{A65FAED0-D4D6-4D27-9B0E-ED30B84441B8}" destId="{8340BA80-87F9-4089-950C-3B10F0476B74}" srcOrd="14" destOrd="0" presId="urn:microsoft.com/office/officeart/2005/8/layout/hProcess9"/>
    <dgm:cxn modelId="{F2B71C28-E6FA-4E61-9E70-93E522FC91AD}" type="presParOf" srcId="{A65FAED0-D4D6-4D27-9B0E-ED30B84441B8}" destId="{123C6CF2-AE28-4A70-BE89-BDBD6C8AB376}" srcOrd="15" destOrd="0" presId="urn:microsoft.com/office/officeart/2005/8/layout/hProcess9"/>
    <dgm:cxn modelId="{AE64BFCE-3C0E-4126-BAD3-44D6A2D83735}" type="presParOf" srcId="{A65FAED0-D4D6-4D27-9B0E-ED30B84441B8}" destId="{4A74F844-0ED8-4BC6-BD71-96003C997DDA}"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D8714-6381-42C3-972A-2E4BF8DC818A}">
      <dsp:nvSpPr>
        <dsp:cNvPr id="0" name=""/>
        <dsp:cNvSpPr/>
      </dsp:nvSpPr>
      <dsp:spPr>
        <a:xfrm>
          <a:off x="851775" y="0"/>
          <a:ext cx="9653458" cy="289943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0EEA24-D4B8-43BF-AEE2-439E40A435A5}">
      <dsp:nvSpPr>
        <dsp:cNvPr id="0" name=""/>
        <dsp:cNvSpPr/>
      </dsp:nvSpPr>
      <dsp:spPr>
        <a:xfrm>
          <a:off x="3188"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User: The username or ID of the person who made the post.</a:t>
          </a:r>
          <a:endParaRPr lang="en-US" sz="800" kern="1200"/>
        </a:p>
      </dsp:txBody>
      <dsp:txXfrm>
        <a:off x="59803" y="926444"/>
        <a:ext cx="1094284" cy="1046543"/>
      </dsp:txXfrm>
    </dsp:sp>
    <dsp:sp modelId="{1AA7D211-DB6E-4762-8115-B010772F6E01}">
      <dsp:nvSpPr>
        <dsp:cNvPr id="0" name=""/>
        <dsp:cNvSpPr/>
      </dsp:nvSpPr>
      <dsp:spPr>
        <a:xfrm>
          <a:off x="1271078"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Timestamp: The date and time when the post was created.</a:t>
          </a:r>
          <a:endParaRPr lang="en-US" sz="800" kern="1200"/>
        </a:p>
      </dsp:txBody>
      <dsp:txXfrm>
        <a:off x="1327693" y="926444"/>
        <a:ext cx="1094284" cy="1046543"/>
      </dsp:txXfrm>
    </dsp:sp>
    <dsp:sp modelId="{33345D20-9D34-45C5-B1C4-11CABACE7C89}">
      <dsp:nvSpPr>
        <dsp:cNvPr id="0" name=""/>
        <dsp:cNvSpPr/>
      </dsp:nvSpPr>
      <dsp:spPr>
        <a:xfrm>
          <a:off x="2538968"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Content/Text: The actual text of the social media post.</a:t>
          </a:r>
          <a:endParaRPr lang="en-US" sz="800" kern="1200"/>
        </a:p>
      </dsp:txBody>
      <dsp:txXfrm>
        <a:off x="2595583" y="926444"/>
        <a:ext cx="1094284" cy="1046543"/>
      </dsp:txXfrm>
    </dsp:sp>
    <dsp:sp modelId="{2B8E0DC5-9469-43D0-ADE6-A263E64975BF}">
      <dsp:nvSpPr>
        <dsp:cNvPr id="0" name=""/>
        <dsp:cNvSpPr/>
      </dsp:nvSpPr>
      <dsp:spPr>
        <a:xfrm>
          <a:off x="3806858"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Platform: The social media platform where the post was published.</a:t>
          </a:r>
          <a:endParaRPr lang="en-US" sz="800" kern="1200"/>
        </a:p>
      </dsp:txBody>
      <dsp:txXfrm>
        <a:off x="3863473" y="926444"/>
        <a:ext cx="1094284" cy="1046543"/>
      </dsp:txXfrm>
    </dsp:sp>
    <dsp:sp modelId="{2FE20BF6-A3B5-4182-BBA6-7E73798A86C2}">
      <dsp:nvSpPr>
        <dsp:cNvPr id="0" name=""/>
        <dsp:cNvSpPr/>
      </dsp:nvSpPr>
      <dsp:spPr>
        <a:xfrm>
          <a:off x="5074747"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Sentiment: The sentiment label assigned to the post. This can be categorical (e.g., positive, negative, neutral) or numerical.</a:t>
          </a:r>
          <a:endParaRPr lang="en-US" sz="800" kern="1200"/>
        </a:p>
      </dsp:txBody>
      <dsp:txXfrm>
        <a:off x="5131362" y="926444"/>
        <a:ext cx="1094284" cy="1046543"/>
      </dsp:txXfrm>
    </dsp:sp>
    <dsp:sp modelId="{3851F2F1-0FED-44B3-BE1F-20CEA1BCA6DB}">
      <dsp:nvSpPr>
        <dsp:cNvPr id="0" name=""/>
        <dsp:cNvSpPr/>
      </dsp:nvSpPr>
      <dsp:spPr>
        <a:xfrm>
          <a:off x="6342637"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Country (optional): The geographical location from where the post was made.</a:t>
          </a:r>
          <a:endParaRPr lang="en-US" sz="800" kern="1200"/>
        </a:p>
      </dsp:txBody>
      <dsp:txXfrm>
        <a:off x="6399252" y="926444"/>
        <a:ext cx="1094284" cy="1046543"/>
      </dsp:txXfrm>
    </dsp:sp>
    <dsp:sp modelId="{39A5C97D-0B98-412A-B5D9-7CABA6256A51}">
      <dsp:nvSpPr>
        <dsp:cNvPr id="0" name=""/>
        <dsp:cNvSpPr/>
      </dsp:nvSpPr>
      <dsp:spPr>
        <a:xfrm>
          <a:off x="7610527"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Hashtags (optional): Hashtags used in the post.</a:t>
          </a:r>
          <a:endParaRPr lang="en-US" sz="800" kern="1200"/>
        </a:p>
      </dsp:txBody>
      <dsp:txXfrm>
        <a:off x="7667142" y="926444"/>
        <a:ext cx="1094284" cy="1046543"/>
      </dsp:txXfrm>
    </dsp:sp>
    <dsp:sp modelId="{8340BA80-87F9-4089-950C-3B10F0476B74}">
      <dsp:nvSpPr>
        <dsp:cNvPr id="0" name=""/>
        <dsp:cNvSpPr/>
      </dsp:nvSpPr>
      <dsp:spPr>
        <a:xfrm>
          <a:off x="8878417"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Likes (optional): The number of likes the post received.</a:t>
          </a:r>
          <a:endParaRPr lang="en-US" sz="800" kern="1200"/>
        </a:p>
      </dsp:txBody>
      <dsp:txXfrm>
        <a:off x="8935032" y="926444"/>
        <a:ext cx="1094284" cy="1046543"/>
      </dsp:txXfrm>
    </dsp:sp>
    <dsp:sp modelId="{4A74F844-0ED8-4BC6-BD71-96003C997DDA}">
      <dsp:nvSpPr>
        <dsp:cNvPr id="0" name=""/>
        <dsp:cNvSpPr/>
      </dsp:nvSpPr>
      <dsp:spPr>
        <a:xfrm>
          <a:off x="10146307" y="869829"/>
          <a:ext cx="1207514" cy="11597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b="1" kern="1200"/>
            <a:t>Retweets/Shares (optional): The number of times the post was retweeted or shared.</a:t>
          </a:r>
          <a:endParaRPr lang="en-US" sz="800" kern="1200"/>
        </a:p>
      </dsp:txBody>
      <dsp:txXfrm>
        <a:off x="10202922" y="926444"/>
        <a:ext cx="1094284" cy="10465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7/26/2024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146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7/26/2024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9456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7/26/2024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9500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7/26/2024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286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7/26/2024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748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7/26/2024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738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7/26/2024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99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7/26/2024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2778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7/26/2024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883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7/26/2024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1800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7/26/2024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1123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7/26/2024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79232547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loudy oil paint art">
            <a:extLst>
              <a:ext uri="{FF2B5EF4-FFF2-40B4-BE49-F238E27FC236}">
                <a16:creationId xmlns:a16="http://schemas.microsoft.com/office/drawing/2014/main" id="{BFFB1320-F532-70CB-E876-CC2023BC8FCC}"/>
              </a:ext>
            </a:extLst>
          </p:cNvPr>
          <p:cNvPicPr>
            <a:picLocks noChangeAspect="1"/>
          </p:cNvPicPr>
          <p:nvPr/>
        </p:nvPicPr>
        <p:blipFill>
          <a:blip r:embed="rId2"/>
          <a:srcRect r="21337"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6" name="Freeform: Shape 3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477981" y="1122363"/>
            <a:ext cx="4023360" cy="3204134"/>
          </a:xfrm>
        </p:spPr>
        <p:txBody>
          <a:bodyPr anchor="b">
            <a:normAutofit/>
          </a:bodyPr>
          <a:lstStyle/>
          <a:p>
            <a:r>
              <a:rPr lang="en-IN" sz="4800"/>
              <a:t>Sentiment Analysis</a:t>
            </a:r>
            <a:endParaRPr lang="en-IN" sz="4800" dirty="0"/>
          </a:p>
        </p:txBody>
      </p:sp>
      <p:sp>
        <p:nvSpPr>
          <p:cNvPr id="3" name="Subtitle 2">
            <a:extLst>
              <a:ext uri="{FF2B5EF4-FFF2-40B4-BE49-F238E27FC236}">
                <a16:creationId xmlns:a16="http://schemas.microsoft.com/office/drawing/2014/main" id="{4E0D0AD3-96A6-B9C5-8032-356982D50FAD}"/>
              </a:ext>
            </a:extLst>
          </p:cNvPr>
          <p:cNvSpPr>
            <a:spLocks noGrp="1"/>
          </p:cNvSpPr>
          <p:nvPr>
            <p:ph type="subTitle" idx="1"/>
          </p:nvPr>
        </p:nvSpPr>
        <p:spPr>
          <a:xfrm>
            <a:off x="477981" y="4872922"/>
            <a:ext cx="3933306" cy="1208141"/>
          </a:xfrm>
        </p:spPr>
        <p:txBody>
          <a:bodyPr>
            <a:normAutofit/>
          </a:bodyPr>
          <a:lstStyle/>
          <a:p>
            <a:r>
              <a:rPr lang="en-IN" sz="2000"/>
              <a:t>Aishwarya Sivacoumar</a:t>
            </a:r>
          </a:p>
          <a:p>
            <a:r>
              <a:rPr lang="en-IN" sz="2000"/>
              <a:t>200543267</a:t>
            </a:r>
            <a:endParaRPr lang="en-IN" sz="2000" dirty="0"/>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16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7" name="Rectangle 9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Rectangle 10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 name="Rectangle 10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5" name="Rectangle 10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r>
              <a:rPr lang="en-US" sz="4000"/>
              <a:t>CONCLUSION</a:t>
            </a:r>
          </a:p>
        </p:txBody>
      </p:sp>
      <p:sp>
        <p:nvSpPr>
          <p:cNvPr id="107" name="Rectangle 10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0E74014-F48A-98DF-9EC7-1F2F9FD1A0E2}"/>
              </a:ext>
            </a:extLst>
          </p:cNvPr>
          <p:cNvSpPr txBox="1"/>
          <p:nvPr/>
        </p:nvSpPr>
        <p:spPr>
          <a:xfrm>
            <a:off x="1115568" y="2481943"/>
            <a:ext cx="10168128" cy="3695020"/>
          </a:xfrm>
          <a:prstGeom prst="rect">
            <a:avLst/>
          </a:prstGeom>
        </p:spPr>
        <p:txBody>
          <a:bodyPr vert="horz" lIns="91440" tIns="45720" rIns="91440" bIns="45720" rtlCol="0">
            <a:normAutofit/>
          </a:bodyPr>
          <a:lstStyle/>
          <a:p>
            <a:pPr algn="just">
              <a:lnSpc>
                <a:spcPct val="110000"/>
              </a:lnSpc>
              <a:spcAft>
                <a:spcPts val="600"/>
              </a:spcAft>
            </a:pPr>
            <a:r>
              <a:rPr lang="en-US" sz="2000" dirty="0"/>
              <a:t>The sentiment analysis performed using </a:t>
            </a:r>
            <a:r>
              <a:rPr lang="en-US" sz="2000" dirty="0" err="1"/>
              <a:t>TextBlob</a:t>
            </a:r>
            <a:r>
              <a:rPr lang="en-US" sz="2000" dirty="0"/>
              <a:t> effectively categorizes textual data into positive, negative, and neutral sentiments, providing valuable insights into the overall sentiment trends. Power BI's visualizations, including word clouds, bar charts, and histograms, enable a clear interpretation of these trends and highlight key themes and patterns within the data. While </a:t>
            </a:r>
            <a:r>
              <a:rPr lang="en-US" sz="2000" dirty="0" err="1"/>
              <a:t>TextBlob</a:t>
            </a:r>
            <a:r>
              <a:rPr lang="en-US" sz="2000" dirty="0"/>
              <a:t> offers a robust baseline for sentiment analysis, incorporating advanced models or additional preprocessing could enhance accuracy. The solution demonstrates its effectiveness in analyzing and visualizing sentiment, making it scalable for larger datasets and adaptable for real-time analysis. The insights gained from this analysis can drive informed decisions and improvements based on sentiment trends and feedback.</a:t>
            </a:r>
          </a:p>
        </p:txBody>
      </p:sp>
    </p:spTree>
    <p:extLst>
      <p:ext uri="{BB962C8B-B14F-4D97-AF65-F5344CB8AC3E}">
        <p14:creationId xmlns:p14="http://schemas.microsoft.com/office/powerpoint/2010/main" val="86232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r>
              <a:rPr lang="en-US" sz="4800" dirty="0"/>
              <a:t>Thank You </a:t>
            </a:r>
          </a:p>
        </p:txBody>
      </p:sp>
      <p:sp>
        <p:nvSpPr>
          <p:cNvPr id="116" name="Rectangle 1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1" name="Graphic 110" descr="Smiling Face with No Fill">
            <a:extLst>
              <a:ext uri="{FF2B5EF4-FFF2-40B4-BE49-F238E27FC236}">
                <a16:creationId xmlns:a16="http://schemas.microsoft.com/office/drawing/2014/main" id="{6C96B03D-20A6-9AD3-D4F6-4BBAE9CA5A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74572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Rectangle 6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3" name="Rectangle 6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Sample being pipetted into a petri dish">
            <a:extLst>
              <a:ext uri="{FF2B5EF4-FFF2-40B4-BE49-F238E27FC236}">
                <a16:creationId xmlns:a16="http://schemas.microsoft.com/office/drawing/2014/main" id="{94AB9C7F-272F-1DA3-74BE-38D30D7C47D0}"/>
              </a:ext>
            </a:extLst>
          </p:cNvPr>
          <p:cNvPicPr>
            <a:picLocks noChangeAspect="1"/>
          </p:cNvPicPr>
          <p:nvPr/>
        </p:nvPicPr>
        <p:blipFill>
          <a:blip r:embed="rId2"/>
          <a:srcRect l="5516" r="-2" b="-2"/>
          <a:stretch/>
        </p:blipFill>
        <p:spPr>
          <a:xfrm>
            <a:off x="3523488" y="10"/>
            <a:ext cx="8668512" cy="6857990"/>
          </a:xfrm>
          <a:prstGeom prst="rect">
            <a:avLst/>
          </a:prstGeom>
        </p:spPr>
      </p:pic>
      <p:sp>
        <p:nvSpPr>
          <p:cNvPr id="64" name="Rectangle 6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351430" y="1379530"/>
            <a:ext cx="6098532" cy="839230"/>
          </a:xfrm>
        </p:spPr>
        <p:txBody>
          <a:bodyPr vert="horz" lIns="91440" tIns="45720" rIns="91440" bIns="45720" rtlCol="0" anchor="b">
            <a:noAutofit/>
          </a:bodyPr>
          <a:lstStyle/>
          <a:p>
            <a:r>
              <a:rPr lang="en-US" sz="6600" dirty="0"/>
              <a:t>Introduction</a:t>
            </a:r>
          </a:p>
        </p:txBody>
      </p:sp>
      <p:sp>
        <p:nvSpPr>
          <p:cNvPr id="65" name="Rectangle 6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4E0D0AD3-96A6-B9C5-8032-356982D50FAD}"/>
              </a:ext>
            </a:extLst>
          </p:cNvPr>
          <p:cNvSpPr>
            <a:spLocks noGrp="1"/>
          </p:cNvSpPr>
          <p:nvPr>
            <p:ph type="subTitle" idx="1"/>
          </p:nvPr>
        </p:nvSpPr>
        <p:spPr>
          <a:xfrm>
            <a:off x="424815" y="2660850"/>
            <a:ext cx="7543874" cy="3988924"/>
          </a:xfrm>
        </p:spPr>
        <p:txBody>
          <a:bodyPr vert="horz" lIns="91440" tIns="45720" rIns="91440" bIns="45720" rtlCol="0" anchor="t">
            <a:noAutofit/>
          </a:bodyPr>
          <a:lstStyle/>
          <a:p>
            <a:pPr>
              <a:lnSpc>
                <a:spcPct val="100000"/>
              </a:lnSpc>
            </a:pPr>
            <a:r>
              <a:rPr lang="en-US" sz="1400" dirty="0"/>
              <a:t>Sentiment analysis, also known as opinion mining, is a field within natural language processing (NLP) that focuses on determining the emotional tone behind a body of text. It involves classifying text as positive, negative, or neutral, and is commonly used to analyze customer reviews, social media posts, and other forms of user-generated content. The goal of sentiment analysis is to understand the sentiments expressed by individuals and to gain insights into public opinion, customer satisfaction, and other relevant metrics.</a:t>
            </a:r>
          </a:p>
          <a:p>
            <a:pPr>
              <a:lnSpc>
                <a:spcPct val="100000"/>
              </a:lnSpc>
            </a:pPr>
            <a:r>
              <a:rPr lang="en-US" sz="1800" b="1" dirty="0"/>
              <a:t>Applications of Sentiment Analysis</a:t>
            </a:r>
          </a:p>
          <a:p>
            <a:pPr indent="-228600">
              <a:lnSpc>
                <a:spcPct val="100000"/>
              </a:lnSpc>
              <a:buFont typeface="Arial" panose="020B0604020202020204" pitchFamily="34" charset="0"/>
              <a:buChar char="•"/>
            </a:pPr>
            <a:r>
              <a:rPr lang="en-US" sz="1400" b="1" dirty="0"/>
              <a:t>Customer Feedback:</a:t>
            </a:r>
            <a:r>
              <a:rPr lang="en-US" sz="1400" dirty="0"/>
              <a:t> Analyzing reviews and feedback to understand customer satisfaction and identify areas for improvement.</a:t>
            </a:r>
          </a:p>
          <a:p>
            <a:pPr indent="-228600">
              <a:lnSpc>
                <a:spcPct val="100000"/>
              </a:lnSpc>
              <a:buFont typeface="Arial" panose="020B0604020202020204" pitchFamily="34" charset="0"/>
              <a:buChar char="•"/>
            </a:pPr>
            <a:r>
              <a:rPr lang="en-US" sz="1400" b="1" dirty="0"/>
              <a:t>Market Research:</a:t>
            </a:r>
            <a:r>
              <a:rPr lang="en-US" sz="1400" dirty="0"/>
              <a:t> Gauging public opinion about products, services, or brands.</a:t>
            </a:r>
          </a:p>
          <a:p>
            <a:pPr indent="-228600">
              <a:lnSpc>
                <a:spcPct val="100000"/>
              </a:lnSpc>
              <a:buFont typeface="Arial" panose="020B0604020202020204" pitchFamily="34" charset="0"/>
              <a:buChar char="•"/>
            </a:pPr>
            <a:r>
              <a:rPr lang="en-US" sz="1400" b="1" dirty="0"/>
              <a:t>Social Media Monitoring:</a:t>
            </a:r>
            <a:r>
              <a:rPr lang="en-US" sz="1400" dirty="0"/>
              <a:t> Tracking sentiments around specific topics, events, or entities on social media platforms.</a:t>
            </a:r>
          </a:p>
          <a:p>
            <a:pPr indent="-228600">
              <a:lnSpc>
                <a:spcPct val="100000"/>
              </a:lnSpc>
              <a:buFont typeface="Arial" panose="020B0604020202020204" pitchFamily="34" charset="0"/>
              <a:buChar char="•"/>
            </a:pPr>
            <a:r>
              <a:rPr lang="en-US" sz="1400" b="1" dirty="0"/>
              <a:t>Financial Market Prediction:</a:t>
            </a:r>
            <a:r>
              <a:rPr lang="en-US" sz="1400" dirty="0"/>
              <a:t> Using sentiment trends to predict market movements and investment opportunities.</a:t>
            </a:r>
          </a:p>
          <a:p>
            <a:pPr indent="-228600">
              <a:lnSpc>
                <a:spcPct val="10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14558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par>
                                <p:cTn id="20" presetID="10" presetClass="entr" presetSubtype="0" fill="hold" grpId="0" nodeType="withEffect">
                                  <p:stCondLst>
                                    <p:cond delay="2000"/>
                                  </p:stCondLst>
                                  <p:iterate type="lt">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400"/>
                                        <p:tgtEl>
                                          <p:spTgt spid="3">
                                            <p:txEl>
                                              <p:pRg st="4" end="4"/>
                                            </p:txEl>
                                          </p:spTgt>
                                        </p:tgtEl>
                                      </p:cBhvr>
                                    </p:animEffect>
                                  </p:childTnLst>
                                </p:cTn>
                              </p:par>
                              <p:par>
                                <p:cTn id="23" presetID="10" presetClass="entr" presetSubtype="0" fill="hold" grpId="0" nodeType="withEffect">
                                  <p:stCondLst>
                                    <p:cond delay="2000"/>
                                  </p:stCondLst>
                                  <p:iterate type="lt">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4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blue and yellow wavy lines&#10;&#10;Description automatically generated">
            <a:extLst>
              <a:ext uri="{FF2B5EF4-FFF2-40B4-BE49-F238E27FC236}">
                <a16:creationId xmlns:a16="http://schemas.microsoft.com/office/drawing/2014/main" id="{A5E70DEA-FDED-D93A-B016-A1FC923C488A}"/>
              </a:ext>
            </a:extLst>
          </p:cNvPr>
          <p:cNvPicPr>
            <a:picLocks noChangeAspect="1"/>
          </p:cNvPicPr>
          <p:nvPr/>
        </p:nvPicPr>
        <p:blipFill>
          <a:blip r:embed="rId2"/>
          <a:srcRect l="14802" r="21998"/>
          <a:stretch/>
        </p:blipFill>
        <p:spPr>
          <a:xfrm>
            <a:off x="3523488" y="10"/>
            <a:ext cx="8668512" cy="6857990"/>
          </a:xfrm>
          <a:prstGeom prst="rect">
            <a:avLst/>
          </a:prstGeom>
        </p:spPr>
      </p:pic>
      <p:sp>
        <p:nvSpPr>
          <p:cNvPr id="90" name="Rectangle 8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ubtitle 6">
            <a:extLst>
              <a:ext uri="{FF2B5EF4-FFF2-40B4-BE49-F238E27FC236}">
                <a16:creationId xmlns:a16="http://schemas.microsoft.com/office/drawing/2014/main" id="{598D97B9-B38C-858D-F71C-A3D82FE864CA}"/>
              </a:ext>
            </a:extLst>
          </p:cNvPr>
          <p:cNvSpPr>
            <a:spLocks noGrp="1"/>
          </p:cNvSpPr>
          <p:nvPr>
            <p:ph type="subTitle" idx="1"/>
          </p:nvPr>
        </p:nvSpPr>
        <p:spPr>
          <a:xfrm>
            <a:off x="481029" y="1110178"/>
            <a:ext cx="9449552" cy="3158398"/>
          </a:xfrm>
        </p:spPr>
        <p:txBody>
          <a:bodyPr>
            <a:normAutofit lnSpcReduction="10000"/>
          </a:bodyPr>
          <a:lstStyle/>
          <a:p>
            <a:r>
              <a:rPr lang="en-US" sz="3200" b="1" dirty="0"/>
              <a:t>Dataset Overview</a:t>
            </a:r>
          </a:p>
          <a:p>
            <a:r>
              <a:rPr lang="en-US" sz="1600" dirty="0"/>
              <a:t>The dataset from Kaggle, titled "Social Media Sentiments Analysis Dataset," provides a comprehensive collection of social media posts annotated with sentiment labels. This dataset is ideal for training machine learning models to perform sentiment analysis and for conducting exploratory data analysis (EDA) to understand the sentiment distribution and patterns within the data.</a:t>
            </a:r>
          </a:p>
          <a:p>
            <a:endParaRPr lang="en-US" sz="1600" dirty="0"/>
          </a:p>
          <a:p>
            <a:r>
              <a:rPr lang="en-IN" sz="2000" dirty="0" err="1"/>
              <a:t>DataSet</a:t>
            </a:r>
            <a:r>
              <a:rPr lang="en-IN" sz="2000" dirty="0"/>
              <a:t> Link: </a:t>
            </a:r>
            <a:r>
              <a:rPr lang="en-IN" sz="1600" u="sng" dirty="0">
                <a:solidFill>
                  <a:schemeClr val="accent2">
                    <a:lumMod val="75000"/>
                  </a:schemeClr>
                </a:solidFill>
              </a:rPr>
              <a:t>https://www.kaggle.com/datasets/kashishparmar02/social-media-sentiments-analysis-dataset</a:t>
            </a:r>
          </a:p>
        </p:txBody>
      </p:sp>
      <p:sp>
        <p:nvSpPr>
          <p:cNvPr id="92" name="Rectangle 9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96" name="TextBox 7">
            <a:extLst>
              <a:ext uri="{FF2B5EF4-FFF2-40B4-BE49-F238E27FC236}">
                <a16:creationId xmlns:a16="http://schemas.microsoft.com/office/drawing/2014/main" id="{B8D85215-4407-10F6-D0CF-F61B2F9AA2D8}"/>
              </a:ext>
            </a:extLst>
          </p:cNvPr>
          <p:cNvGraphicFramePr/>
          <p:nvPr>
            <p:extLst>
              <p:ext uri="{D42A27DB-BD31-4B8C-83A1-F6EECF244321}">
                <p14:modId xmlns:p14="http://schemas.microsoft.com/office/powerpoint/2010/main" val="3396255630"/>
              </p:ext>
            </p:extLst>
          </p:nvPr>
        </p:nvGraphicFramePr>
        <p:xfrm>
          <a:off x="549855" y="3958567"/>
          <a:ext cx="11357010" cy="2899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791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white and blue plus signs&#10;&#10;Description automatically generated">
            <a:extLst>
              <a:ext uri="{FF2B5EF4-FFF2-40B4-BE49-F238E27FC236}">
                <a16:creationId xmlns:a16="http://schemas.microsoft.com/office/drawing/2014/main" id="{D79CB965-E68F-BA49-984A-61C6A8C14335}"/>
              </a:ext>
            </a:extLst>
          </p:cNvPr>
          <p:cNvPicPr>
            <a:picLocks noChangeAspect="1"/>
          </p:cNvPicPr>
          <p:nvPr/>
        </p:nvPicPr>
        <p:blipFill>
          <a:blip r:embed="rId2"/>
          <a:srcRect b="27653"/>
          <a:stretch/>
        </p:blipFill>
        <p:spPr>
          <a:xfrm>
            <a:off x="21" y="10"/>
            <a:ext cx="12191979" cy="6857990"/>
          </a:xfrm>
          <a:prstGeom prst="rect">
            <a:avLst/>
          </a:prstGeom>
        </p:spPr>
      </p:pic>
      <p:sp>
        <p:nvSpPr>
          <p:cNvPr id="34" name="Rectangle 3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7B9A3-8C57-4456-F71F-2363850763E4}"/>
              </a:ext>
            </a:extLst>
          </p:cNvPr>
          <p:cNvSpPr>
            <a:spLocks noGrp="1"/>
          </p:cNvSpPr>
          <p:nvPr>
            <p:ph type="ctrTitle"/>
          </p:nvPr>
        </p:nvSpPr>
        <p:spPr>
          <a:xfrm>
            <a:off x="643466" y="643467"/>
            <a:ext cx="6770057" cy="2227552"/>
          </a:xfrm>
        </p:spPr>
        <p:txBody>
          <a:bodyPr anchor="t">
            <a:normAutofit/>
          </a:bodyPr>
          <a:lstStyle/>
          <a:p>
            <a:r>
              <a:rPr lang="en-IN" sz="6000"/>
              <a:t>About Python Process</a:t>
            </a:r>
            <a:endParaRPr lang="en-IN" sz="6000" dirty="0"/>
          </a:p>
        </p:txBody>
      </p:sp>
      <p:sp>
        <p:nvSpPr>
          <p:cNvPr id="3" name="Subtitle 2">
            <a:extLst>
              <a:ext uri="{FF2B5EF4-FFF2-40B4-BE49-F238E27FC236}">
                <a16:creationId xmlns:a16="http://schemas.microsoft.com/office/drawing/2014/main" id="{E99607B7-CDC5-850A-0167-483262DC5E49}"/>
              </a:ext>
            </a:extLst>
          </p:cNvPr>
          <p:cNvSpPr>
            <a:spLocks noGrp="1"/>
          </p:cNvSpPr>
          <p:nvPr>
            <p:ph type="subTitle" idx="1"/>
          </p:nvPr>
        </p:nvSpPr>
        <p:spPr>
          <a:xfrm>
            <a:off x="643466" y="3986982"/>
            <a:ext cx="7817609" cy="1455175"/>
          </a:xfrm>
        </p:spPr>
        <p:txBody>
          <a:bodyPr anchor="b">
            <a:noAutofit/>
          </a:bodyPr>
          <a:lstStyle/>
          <a:p>
            <a:pPr algn="just">
              <a:lnSpc>
                <a:spcPct val="100000"/>
              </a:lnSpc>
            </a:pPr>
            <a:r>
              <a:rPr lang="en-US" sz="1600" dirty="0"/>
              <a:t>The process of sentiment analysis using the "Social Media Sentiments Analysis Dataset" involves several key steps in Python. We start by loading the dataset and cleaning the text data through preprocessing steps like removing URLs, special characters, and </a:t>
            </a:r>
            <a:r>
              <a:rPr lang="en-US" sz="1600" dirty="0" err="1"/>
              <a:t>stopwords</a:t>
            </a:r>
            <a:r>
              <a:rPr lang="en-US" sz="1600" dirty="0"/>
              <a:t>. Next, we perform exploratory data analysis (EDA) to visualize sentiment distributions and common words. Using the TF-IDF vectorizer, we convert the text into numerical features. A logistic regression model is then trained and evaluated on the data, using metrics such as accuracy and a confusion matrix to assess performance. This structured approach helps us effectively analyze and understand sentiments in social media posts.</a:t>
            </a:r>
            <a:endParaRPr lang="en-IN" sz="1600" dirty="0"/>
          </a:p>
        </p:txBody>
      </p:sp>
      <p:sp>
        <p:nvSpPr>
          <p:cNvPr id="36" name="Rectangle 3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43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descr="A blue and yellow wavy lines&#10;&#10;Description automatically generated">
            <a:extLst>
              <a:ext uri="{FF2B5EF4-FFF2-40B4-BE49-F238E27FC236}">
                <a16:creationId xmlns:a16="http://schemas.microsoft.com/office/drawing/2014/main" id="{A5E70DEA-FDED-D93A-B016-A1FC923C488A}"/>
              </a:ext>
            </a:extLst>
          </p:cNvPr>
          <p:cNvPicPr>
            <a:picLocks noChangeAspect="1"/>
          </p:cNvPicPr>
          <p:nvPr/>
        </p:nvPicPr>
        <p:blipFill>
          <a:blip r:embed="rId2"/>
          <a:srcRect l="14802" r="21998"/>
          <a:stretch/>
        </p:blipFill>
        <p:spPr>
          <a:xfrm>
            <a:off x="3523488" y="10"/>
            <a:ext cx="8668512" cy="6857990"/>
          </a:xfrm>
          <a:prstGeom prst="rect">
            <a:avLst/>
          </a:prstGeom>
        </p:spPr>
      </p:pic>
      <p:sp>
        <p:nvSpPr>
          <p:cNvPr id="90" name="Rectangle 8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11B4143B-F0ED-9E03-C6B8-2A031EA56FA1}"/>
              </a:ext>
            </a:extLst>
          </p:cNvPr>
          <p:cNvSpPr/>
          <p:nvPr/>
        </p:nvSpPr>
        <p:spPr>
          <a:xfrm>
            <a:off x="423326" y="2452606"/>
            <a:ext cx="2458064" cy="178101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Load the "Social Media Sentiments Analysis Dataset" from Kaggle and familiarize yourself with its structure and contents.</a:t>
            </a:r>
            <a:endParaRPr lang="en-IN" sz="1400" dirty="0"/>
          </a:p>
        </p:txBody>
      </p:sp>
      <p:sp>
        <p:nvSpPr>
          <p:cNvPr id="5" name="TextBox 4">
            <a:extLst>
              <a:ext uri="{FF2B5EF4-FFF2-40B4-BE49-F238E27FC236}">
                <a16:creationId xmlns:a16="http://schemas.microsoft.com/office/drawing/2014/main" id="{D0359060-223B-E584-1419-44A8F9BB485B}"/>
              </a:ext>
            </a:extLst>
          </p:cNvPr>
          <p:cNvSpPr txBox="1"/>
          <p:nvPr/>
        </p:nvSpPr>
        <p:spPr>
          <a:xfrm>
            <a:off x="599274" y="1934906"/>
            <a:ext cx="2497188" cy="338554"/>
          </a:xfrm>
          <a:prstGeom prst="rect">
            <a:avLst/>
          </a:prstGeom>
          <a:noFill/>
        </p:spPr>
        <p:txBody>
          <a:bodyPr wrap="square" rtlCol="0">
            <a:spAutoFit/>
          </a:bodyPr>
          <a:lstStyle/>
          <a:p>
            <a:r>
              <a:rPr lang="en-IN" sz="1600" b="1" dirty="0"/>
              <a:t>Understand the data</a:t>
            </a:r>
          </a:p>
        </p:txBody>
      </p:sp>
      <p:sp>
        <p:nvSpPr>
          <p:cNvPr id="9" name="Rectangle: Rounded Corners 8">
            <a:extLst>
              <a:ext uri="{FF2B5EF4-FFF2-40B4-BE49-F238E27FC236}">
                <a16:creationId xmlns:a16="http://schemas.microsoft.com/office/drawing/2014/main" id="{A956BA03-83EA-6453-766B-C0DDAF76D841}"/>
              </a:ext>
            </a:extLst>
          </p:cNvPr>
          <p:cNvSpPr/>
          <p:nvPr/>
        </p:nvSpPr>
        <p:spPr>
          <a:xfrm>
            <a:off x="3293721" y="2462438"/>
            <a:ext cx="2630128" cy="17613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Analyze the sentiment distribution within the dataset to gain preliminary insights into public opinions.</a:t>
            </a:r>
            <a:endParaRPr lang="en-IN" sz="1400" dirty="0"/>
          </a:p>
        </p:txBody>
      </p:sp>
      <p:sp>
        <p:nvSpPr>
          <p:cNvPr id="10" name="TextBox 9">
            <a:extLst>
              <a:ext uri="{FF2B5EF4-FFF2-40B4-BE49-F238E27FC236}">
                <a16:creationId xmlns:a16="http://schemas.microsoft.com/office/drawing/2014/main" id="{0A2C670E-2432-C32B-FFC1-D98F2ACDFA55}"/>
              </a:ext>
            </a:extLst>
          </p:cNvPr>
          <p:cNvSpPr txBox="1"/>
          <p:nvPr/>
        </p:nvSpPr>
        <p:spPr>
          <a:xfrm>
            <a:off x="6707347" y="1934906"/>
            <a:ext cx="1887793" cy="338554"/>
          </a:xfrm>
          <a:prstGeom prst="rect">
            <a:avLst/>
          </a:prstGeom>
          <a:noFill/>
        </p:spPr>
        <p:txBody>
          <a:bodyPr wrap="square" rtlCol="0">
            <a:spAutoFit/>
          </a:bodyPr>
          <a:lstStyle/>
          <a:p>
            <a:r>
              <a:rPr lang="en-IN" sz="1600" b="1" dirty="0"/>
              <a:t>Data Preparation</a:t>
            </a:r>
          </a:p>
        </p:txBody>
      </p:sp>
      <p:sp>
        <p:nvSpPr>
          <p:cNvPr id="11" name="Rectangle: Rounded Corners 10">
            <a:extLst>
              <a:ext uri="{FF2B5EF4-FFF2-40B4-BE49-F238E27FC236}">
                <a16:creationId xmlns:a16="http://schemas.microsoft.com/office/drawing/2014/main" id="{F815F040-CC01-32AE-BB73-63A5687EC1BB}"/>
              </a:ext>
            </a:extLst>
          </p:cNvPr>
          <p:cNvSpPr/>
          <p:nvPr/>
        </p:nvSpPr>
        <p:spPr>
          <a:xfrm>
            <a:off x="6336180" y="2487555"/>
            <a:ext cx="2630128" cy="17362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Transform the cleaned text data into numerical features using TF-IDF. Train a machine learning model to classify sentiment as positive, negative or neutral.</a:t>
            </a:r>
          </a:p>
        </p:txBody>
      </p:sp>
      <p:sp>
        <p:nvSpPr>
          <p:cNvPr id="12" name="TextBox 11">
            <a:extLst>
              <a:ext uri="{FF2B5EF4-FFF2-40B4-BE49-F238E27FC236}">
                <a16:creationId xmlns:a16="http://schemas.microsoft.com/office/drawing/2014/main" id="{08C5DF22-B846-D407-56AE-1061815B563F}"/>
              </a:ext>
            </a:extLst>
          </p:cNvPr>
          <p:cNvSpPr txBox="1"/>
          <p:nvPr/>
        </p:nvSpPr>
        <p:spPr>
          <a:xfrm>
            <a:off x="3843089" y="1944493"/>
            <a:ext cx="1887793" cy="338554"/>
          </a:xfrm>
          <a:prstGeom prst="rect">
            <a:avLst/>
          </a:prstGeom>
          <a:noFill/>
        </p:spPr>
        <p:txBody>
          <a:bodyPr wrap="square" rtlCol="0">
            <a:spAutoFit/>
          </a:bodyPr>
          <a:lstStyle/>
          <a:p>
            <a:r>
              <a:rPr lang="en-IN" sz="1600" b="1" dirty="0"/>
              <a:t>Initial Insights</a:t>
            </a:r>
          </a:p>
        </p:txBody>
      </p:sp>
      <p:sp>
        <p:nvSpPr>
          <p:cNvPr id="14" name="Rectangle: Rounded Corners 13">
            <a:extLst>
              <a:ext uri="{FF2B5EF4-FFF2-40B4-BE49-F238E27FC236}">
                <a16:creationId xmlns:a16="http://schemas.microsoft.com/office/drawing/2014/main" id="{BDE125C7-9F5C-1197-C2D5-3EC6912A589E}"/>
              </a:ext>
            </a:extLst>
          </p:cNvPr>
          <p:cNvSpPr/>
          <p:nvPr/>
        </p:nvSpPr>
        <p:spPr>
          <a:xfrm>
            <a:off x="9378639" y="2452606"/>
            <a:ext cx="2630127" cy="183282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300" dirty="0"/>
              <a:t>Use metrics like accuracy and confusion matrices to evaluate and visualize the model’s performance. Create visual representations such as work clouds to highlight </a:t>
            </a:r>
            <a:r>
              <a:rPr lang="en-IN" sz="1300" dirty="0" err="1"/>
              <a:t>commen</a:t>
            </a:r>
            <a:r>
              <a:rPr lang="en-IN" sz="1300" dirty="0"/>
              <a:t> themes within the sentiments</a:t>
            </a:r>
          </a:p>
        </p:txBody>
      </p:sp>
      <p:sp>
        <p:nvSpPr>
          <p:cNvPr id="18" name="TextBox 17">
            <a:extLst>
              <a:ext uri="{FF2B5EF4-FFF2-40B4-BE49-F238E27FC236}">
                <a16:creationId xmlns:a16="http://schemas.microsoft.com/office/drawing/2014/main" id="{000DBAAC-6800-8569-C1C3-5C845EEF950E}"/>
              </a:ext>
            </a:extLst>
          </p:cNvPr>
          <p:cNvSpPr txBox="1"/>
          <p:nvPr/>
        </p:nvSpPr>
        <p:spPr>
          <a:xfrm>
            <a:off x="9877544" y="1934906"/>
            <a:ext cx="1887793" cy="338554"/>
          </a:xfrm>
          <a:prstGeom prst="rect">
            <a:avLst/>
          </a:prstGeom>
          <a:noFill/>
        </p:spPr>
        <p:txBody>
          <a:bodyPr wrap="square" rtlCol="0">
            <a:spAutoFit/>
          </a:bodyPr>
          <a:lstStyle/>
          <a:p>
            <a:r>
              <a:rPr lang="en-IN" sz="1600" b="1" dirty="0"/>
              <a:t>Visualization</a:t>
            </a:r>
          </a:p>
        </p:txBody>
      </p:sp>
      <p:sp>
        <p:nvSpPr>
          <p:cNvPr id="22" name="TextBox 21">
            <a:extLst>
              <a:ext uri="{FF2B5EF4-FFF2-40B4-BE49-F238E27FC236}">
                <a16:creationId xmlns:a16="http://schemas.microsoft.com/office/drawing/2014/main" id="{E358A28B-8A79-1255-7093-5A9AA04ABC01}"/>
              </a:ext>
            </a:extLst>
          </p:cNvPr>
          <p:cNvSpPr txBox="1"/>
          <p:nvPr/>
        </p:nvSpPr>
        <p:spPr>
          <a:xfrm>
            <a:off x="3765756" y="350560"/>
            <a:ext cx="4584064" cy="923330"/>
          </a:xfrm>
          <a:prstGeom prst="rect">
            <a:avLst/>
          </a:prstGeom>
          <a:noFill/>
        </p:spPr>
        <p:txBody>
          <a:bodyPr wrap="square" rtlCol="0">
            <a:spAutoFit/>
          </a:bodyPr>
          <a:lstStyle/>
          <a:p>
            <a:pPr algn="just"/>
            <a:r>
              <a:rPr lang="en-IN" sz="5400" b="1" dirty="0"/>
              <a:t>OBJECTIVE</a:t>
            </a:r>
          </a:p>
        </p:txBody>
      </p:sp>
    </p:spTree>
    <p:extLst>
      <p:ext uri="{BB962C8B-B14F-4D97-AF65-F5344CB8AC3E}">
        <p14:creationId xmlns:p14="http://schemas.microsoft.com/office/powerpoint/2010/main" val="284450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Freeform: Shape 8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4" name="Freeform: Shape 8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r>
              <a:rPr lang="en-US" sz="4800"/>
              <a:t>Architecture</a:t>
            </a:r>
          </a:p>
        </p:txBody>
      </p:sp>
      <p:sp>
        <p:nvSpPr>
          <p:cNvPr id="86" name="Rectangle 8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B12971C-C4C3-DA8F-B984-90556F7AE900}"/>
              </a:ext>
            </a:extLst>
          </p:cNvPr>
          <p:cNvPicPr>
            <a:picLocks noChangeAspect="1"/>
          </p:cNvPicPr>
          <p:nvPr/>
        </p:nvPicPr>
        <p:blipFill>
          <a:blip r:embed="rId2"/>
          <a:stretch>
            <a:fillRect/>
          </a:stretch>
        </p:blipFill>
        <p:spPr>
          <a:xfrm>
            <a:off x="6272961" y="625684"/>
            <a:ext cx="4691626" cy="5455380"/>
          </a:xfrm>
          <a:prstGeom prst="rect">
            <a:avLst/>
          </a:prstGeom>
        </p:spPr>
      </p:pic>
    </p:spTree>
    <p:extLst>
      <p:ext uri="{BB962C8B-B14F-4D97-AF65-F5344CB8AC3E}">
        <p14:creationId xmlns:p14="http://schemas.microsoft.com/office/powerpoint/2010/main" val="18161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3" name="Rectangle 7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612648" y="787352"/>
            <a:ext cx="6268770" cy="704088"/>
          </a:xfrm>
        </p:spPr>
        <p:txBody>
          <a:bodyPr vert="horz" lIns="91440" tIns="45720" rIns="91440" bIns="45720" rtlCol="0" anchor="b">
            <a:normAutofit/>
          </a:bodyPr>
          <a:lstStyle/>
          <a:p>
            <a:r>
              <a:rPr lang="en-US" sz="3200" dirty="0"/>
              <a:t>Explanation of Architecture</a:t>
            </a:r>
          </a:p>
        </p:txBody>
      </p:sp>
      <p:sp>
        <p:nvSpPr>
          <p:cNvPr id="79" name="Rectangle 78">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6E5A7E27-1311-3599-A365-FB74FFA37EA2}"/>
              </a:ext>
            </a:extLst>
          </p:cNvPr>
          <p:cNvSpPr>
            <a:spLocks noGrp="1" noChangeArrowheads="1"/>
          </p:cNvSpPr>
          <p:nvPr>
            <p:ph type="subTitle" idx="1"/>
          </p:nvPr>
        </p:nvSpPr>
        <p:spPr bwMode="auto">
          <a:xfrm>
            <a:off x="612648" y="1727410"/>
            <a:ext cx="6876723" cy="513059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100000"/>
              </a:lnSpc>
              <a:spcBef>
                <a:spcPct val="0"/>
              </a:spcBef>
              <a:spcAft>
                <a:spcPts val="600"/>
              </a:spcAft>
              <a:buClrTx/>
              <a:buSzTx/>
              <a:tabLst/>
            </a:pPr>
            <a:r>
              <a:rPr kumimoji="0" lang="en-US" altLang="en-US" sz="1500" b="1" i="0" u="none" strike="noStrike" cap="none" normalizeH="0" baseline="0" dirty="0">
                <a:ln>
                  <a:noFill/>
                </a:ln>
                <a:effectLst/>
              </a:rPr>
              <a:t>Data Acquisition</a:t>
            </a:r>
            <a:r>
              <a:rPr kumimoji="0" lang="en-US" altLang="en-US" sz="1500" b="0" i="0" u="none" strike="noStrike" cap="none" normalizeH="0" baseline="0" dirty="0">
                <a:ln>
                  <a:noFill/>
                </a:ln>
                <a:effectLst/>
              </a:rPr>
              <a: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Collect raw text data from sources like CSV files, databases, or APIs.</a:t>
            </a:r>
          </a:p>
          <a:p>
            <a:pPr marR="0" lvl="0" fontAlgn="base">
              <a:lnSpc>
                <a:spcPct val="100000"/>
              </a:lnSpc>
              <a:spcBef>
                <a:spcPct val="0"/>
              </a:spcBef>
              <a:spcAft>
                <a:spcPts val="600"/>
              </a:spcAft>
              <a:buClrTx/>
              <a:buSzTx/>
              <a:tabLst/>
            </a:pPr>
            <a:r>
              <a:rPr kumimoji="0" lang="en-US" altLang="en-US" sz="1500" b="1" i="0" u="none" strike="noStrike" cap="none" normalizeH="0" baseline="0" dirty="0">
                <a:ln>
                  <a:noFill/>
                </a:ln>
                <a:effectLst/>
              </a:rPr>
              <a:t>Data Ingestion</a:t>
            </a:r>
            <a:r>
              <a:rPr kumimoji="0" lang="en-US" altLang="en-US" sz="1500" b="0" i="0" u="none" strike="noStrike" cap="none" normalizeH="0" baseline="0" dirty="0">
                <a:ln>
                  <a:noFill/>
                </a:ln>
                <a:effectLst/>
              </a:rPr>
              <a: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Load the text data into a </a:t>
            </a:r>
            <a:r>
              <a:rPr kumimoji="0" lang="en-US" altLang="en-US" sz="1500" b="0" i="0" u="none" strike="noStrike" cap="none" normalizeH="0" baseline="0" dirty="0" err="1">
                <a:ln>
                  <a:noFill/>
                </a:ln>
                <a:effectLst/>
              </a:rPr>
              <a:t>Jupyter</a:t>
            </a:r>
            <a:r>
              <a:rPr kumimoji="0" lang="en-US" altLang="en-US" sz="1500" b="0" i="0" u="none" strike="noStrike" cap="none" normalizeH="0" baseline="0" dirty="0">
                <a:ln>
                  <a:noFill/>
                </a:ln>
                <a:effectLst/>
              </a:rPr>
              <a:t> Notebook for processing.</a:t>
            </a:r>
          </a:p>
          <a:p>
            <a:pPr marR="0" lvl="0" fontAlgn="base">
              <a:lnSpc>
                <a:spcPct val="100000"/>
              </a:lnSpc>
              <a:spcBef>
                <a:spcPct val="0"/>
              </a:spcBef>
              <a:spcAft>
                <a:spcPts val="600"/>
              </a:spcAft>
              <a:buClrTx/>
              <a:buSzTx/>
              <a:tabLst/>
            </a:pPr>
            <a:r>
              <a:rPr kumimoji="0" lang="en-US" altLang="en-US" sz="1500" b="1" i="0" u="none" strike="noStrike" cap="none" normalizeH="0" baseline="0" dirty="0">
                <a:ln>
                  <a:noFill/>
                </a:ln>
                <a:effectLst/>
              </a:rPr>
              <a:t>Sentiment Analysis</a:t>
            </a:r>
            <a:r>
              <a:rPr kumimoji="0" lang="en-US" altLang="en-US" sz="1500" b="0" i="0" u="none" strike="noStrike" cap="none" normalizeH="0" baseline="0" dirty="0">
                <a:ln>
                  <a:noFill/>
                </a:ln>
                <a:effectLst/>
              </a:rPr>
              <a: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Use Python libraries (e.g., </a:t>
            </a:r>
            <a:r>
              <a:rPr kumimoji="0" lang="en-US" altLang="en-US" sz="1500" b="0" i="0" u="none" strike="noStrike" cap="none" normalizeH="0" baseline="0" dirty="0" err="1">
                <a:ln>
                  <a:noFill/>
                </a:ln>
                <a:effectLst/>
              </a:rPr>
              <a:t>TextBlob</a:t>
            </a:r>
            <a:r>
              <a:rPr kumimoji="0" lang="en-US" altLang="en-US" sz="1500" b="0" i="0" u="none" strike="noStrike" cap="none" normalizeH="0" baseline="0" dirty="0">
                <a:ln>
                  <a:noFill/>
                </a:ln>
                <a:effectLst/>
              </a:rPr>
              <a:t>) to analyze the sentiment of each text entry, calculating sentiment scores.</a:t>
            </a:r>
          </a:p>
          <a:p>
            <a:pPr marR="0" lvl="0" fontAlgn="base">
              <a:lnSpc>
                <a:spcPct val="100000"/>
              </a:lnSpc>
              <a:spcBef>
                <a:spcPct val="0"/>
              </a:spcBef>
              <a:spcAft>
                <a:spcPts val="600"/>
              </a:spcAft>
              <a:buClrTx/>
              <a:buSzTx/>
              <a:tabLst/>
            </a:pPr>
            <a:r>
              <a:rPr kumimoji="0" lang="en-US" altLang="en-US" sz="1500" b="1" i="0" u="none" strike="noStrike" cap="none" normalizeH="0" baseline="0" dirty="0">
                <a:ln>
                  <a:noFill/>
                </a:ln>
                <a:effectLst/>
              </a:rPr>
              <a:t>Data Storage</a:t>
            </a:r>
            <a:r>
              <a:rPr kumimoji="0" lang="en-US" altLang="en-US" sz="1500" b="0" i="0" u="none" strike="noStrike" cap="none" normalizeH="0" baseline="0" dirty="0">
                <a:ln>
                  <a:noFill/>
                </a:ln>
                <a:effectLst/>
              </a:rPr>
              <a: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Save the analyzed results, including sentiment scores, into a structured format like a CSV or Excel file.</a:t>
            </a:r>
          </a:p>
          <a:p>
            <a:pPr marR="0" lvl="0" fontAlgn="base">
              <a:lnSpc>
                <a:spcPct val="100000"/>
              </a:lnSpc>
              <a:spcBef>
                <a:spcPct val="0"/>
              </a:spcBef>
              <a:spcAft>
                <a:spcPts val="600"/>
              </a:spcAft>
              <a:buClrTx/>
              <a:buSzTx/>
              <a:tabLst/>
            </a:pPr>
            <a:r>
              <a:rPr kumimoji="0" lang="en-US" altLang="en-US" sz="1500" b="1" i="0" u="none" strike="noStrike" cap="none" normalizeH="0" baseline="0" dirty="0">
                <a:ln>
                  <a:noFill/>
                </a:ln>
                <a:effectLst/>
              </a:rPr>
              <a:t>Visualization</a:t>
            </a:r>
            <a:r>
              <a:rPr kumimoji="0" lang="en-US" altLang="en-US" sz="1500" b="0" i="0" u="none" strike="noStrike" cap="none" normalizeH="0" baseline="0" dirty="0">
                <a:ln>
                  <a:noFill/>
                </a:ln>
                <a:effectLst/>
              </a:rPr>
              <a: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Import the processed data into Power BI to create visualizations such as word clouds, bar charts, and histograms.</a:t>
            </a:r>
          </a:p>
          <a:p>
            <a:pPr marR="0" lvl="0" fontAlgn="base">
              <a:lnSpc>
                <a:spcPct val="100000"/>
              </a:lnSpc>
              <a:spcBef>
                <a:spcPct val="0"/>
              </a:spcBef>
              <a:spcAft>
                <a:spcPts val="600"/>
              </a:spcAft>
              <a:buClrTx/>
              <a:buSzTx/>
              <a:tabLst/>
            </a:pPr>
            <a:r>
              <a:rPr kumimoji="0" lang="en-US" altLang="en-US" sz="1500" b="1" i="0" u="none" strike="noStrike" cap="none" normalizeH="0" baseline="0" dirty="0">
                <a:ln>
                  <a:noFill/>
                </a:ln>
                <a:effectLst/>
              </a:rPr>
              <a:t>Insight Generation</a:t>
            </a:r>
            <a:r>
              <a:rPr kumimoji="0" lang="en-US" altLang="en-US" sz="1500" b="0" i="0" u="none" strike="noStrike" cap="none" normalizeH="0" baseline="0" dirty="0">
                <a:ln>
                  <a:noFill/>
                </a:ln>
                <a:effectLst/>
              </a:rPr>
              <a:t>:</a:t>
            </a:r>
          </a:p>
          <a:p>
            <a:pPr marL="0" marR="0" lvl="0" indent="-228600" fontAlgn="base">
              <a:lnSpc>
                <a:spcPct val="10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Review the visualizations to gain insights into sentiment trends and patterns, helping to understand overall sentiment and areas for improvement.</a:t>
            </a:r>
          </a:p>
          <a:p>
            <a:pPr marL="0" marR="0" lvl="0" indent="-228600" fontAlgn="base">
              <a:lnSpc>
                <a:spcPct val="10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p:txBody>
      </p:sp>
      <p:pic>
        <p:nvPicPr>
          <p:cNvPr id="31" name="Picture 30" descr="Sample being pipetted into a petri dish">
            <a:extLst>
              <a:ext uri="{FF2B5EF4-FFF2-40B4-BE49-F238E27FC236}">
                <a16:creationId xmlns:a16="http://schemas.microsoft.com/office/drawing/2014/main" id="{94AB9C7F-272F-1DA3-74BE-38D30D7C47D0}"/>
              </a:ext>
            </a:extLst>
          </p:cNvPr>
          <p:cNvPicPr>
            <a:picLocks noChangeAspect="1"/>
          </p:cNvPicPr>
          <p:nvPr/>
        </p:nvPicPr>
        <p:blipFill>
          <a:blip r:embed="rId2"/>
          <a:srcRect l="47649" r="3215" b="-2"/>
          <a:stretch/>
        </p:blipFill>
        <p:spPr>
          <a:xfrm>
            <a:off x="7684006" y="10"/>
            <a:ext cx="4507993" cy="6857990"/>
          </a:xfrm>
          <a:prstGeom prst="rect">
            <a:avLst/>
          </a:prstGeom>
        </p:spPr>
      </p:pic>
    </p:spTree>
    <p:extLst>
      <p:ext uri="{BB962C8B-B14F-4D97-AF65-F5344CB8AC3E}">
        <p14:creationId xmlns:p14="http://schemas.microsoft.com/office/powerpoint/2010/main" val="19367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2306685" y="702184"/>
            <a:ext cx="7690243" cy="773743"/>
          </a:xfrm>
        </p:spPr>
        <p:txBody>
          <a:bodyPr anchor="b">
            <a:normAutofit fontScale="90000"/>
          </a:bodyPr>
          <a:lstStyle/>
          <a:p>
            <a:pPr algn="ctr"/>
            <a:r>
              <a:rPr lang="en-IN" sz="6000" dirty="0"/>
              <a:t>Screenshots</a:t>
            </a:r>
          </a:p>
        </p:txBody>
      </p:sp>
      <p:sp>
        <p:nvSpPr>
          <p:cNvPr id="51" name="Rectangle 50">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FADD6721-511D-26AC-40A8-C0225C357F05}"/>
              </a:ext>
            </a:extLst>
          </p:cNvPr>
          <p:cNvPicPr>
            <a:picLocks noChangeAspect="1"/>
          </p:cNvPicPr>
          <p:nvPr/>
        </p:nvPicPr>
        <p:blipFill>
          <a:blip r:embed="rId2"/>
          <a:stretch>
            <a:fillRect/>
          </a:stretch>
        </p:blipFill>
        <p:spPr>
          <a:xfrm>
            <a:off x="682053" y="1539934"/>
            <a:ext cx="5266463" cy="4615881"/>
          </a:xfrm>
          <a:prstGeom prst="rect">
            <a:avLst/>
          </a:prstGeom>
        </p:spPr>
      </p:pic>
      <p:pic>
        <p:nvPicPr>
          <p:cNvPr id="9" name="Picture 8">
            <a:extLst>
              <a:ext uri="{FF2B5EF4-FFF2-40B4-BE49-F238E27FC236}">
                <a16:creationId xmlns:a16="http://schemas.microsoft.com/office/drawing/2014/main" id="{B58F28BB-B908-E315-9AE4-FBD0DB9956BE}"/>
              </a:ext>
            </a:extLst>
          </p:cNvPr>
          <p:cNvPicPr>
            <a:picLocks noChangeAspect="1"/>
          </p:cNvPicPr>
          <p:nvPr/>
        </p:nvPicPr>
        <p:blipFill>
          <a:blip r:embed="rId3"/>
          <a:stretch>
            <a:fillRect/>
          </a:stretch>
        </p:blipFill>
        <p:spPr>
          <a:xfrm>
            <a:off x="6096000" y="1539934"/>
            <a:ext cx="5519928" cy="4636313"/>
          </a:xfrm>
          <a:prstGeom prst="rect">
            <a:avLst/>
          </a:prstGeom>
        </p:spPr>
      </p:pic>
    </p:spTree>
    <p:extLst>
      <p:ext uri="{BB962C8B-B14F-4D97-AF65-F5344CB8AC3E}">
        <p14:creationId xmlns:p14="http://schemas.microsoft.com/office/powerpoint/2010/main" val="270318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8" name="Rectangle 8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Rectangle 8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1EF36-4EF2-E2BC-CBAE-401BD6BC6B0F}"/>
              </a:ext>
            </a:extLst>
          </p:cNvPr>
          <p:cNvSpPr>
            <a:spLocks noGrp="1"/>
          </p:cNvSpPr>
          <p:nvPr>
            <p:ph type="ctrTitle"/>
          </p:nvPr>
        </p:nvSpPr>
        <p:spPr>
          <a:xfrm>
            <a:off x="841246" y="978619"/>
            <a:ext cx="5991244" cy="1106424"/>
          </a:xfrm>
        </p:spPr>
        <p:txBody>
          <a:bodyPr vert="horz" lIns="91440" tIns="45720" rIns="91440" bIns="45720" rtlCol="0" anchor="ctr">
            <a:normAutofit/>
          </a:bodyPr>
          <a:lstStyle/>
          <a:p>
            <a:r>
              <a:rPr lang="en-US" sz="3200" dirty="0"/>
              <a:t>Scope and Design</a:t>
            </a:r>
          </a:p>
        </p:txBody>
      </p:sp>
      <p:sp>
        <p:nvSpPr>
          <p:cNvPr id="90" name="Rectangle 8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0E74014-F48A-98DF-9EC7-1F2F9FD1A0E2}"/>
              </a:ext>
            </a:extLst>
          </p:cNvPr>
          <p:cNvSpPr txBox="1"/>
          <p:nvPr/>
        </p:nvSpPr>
        <p:spPr>
          <a:xfrm>
            <a:off x="841248" y="2252870"/>
            <a:ext cx="5993892" cy="3560251"/>
          </a:xfrm>
          <a:prstGeom prst="rect">
            <a:avLst/>
          </a:prstGeom>
        </p:spPr>
        <p:txBody>
          <a:bodyPr vert="horz" lIns="91440" tIns="45720" rIns="91440" bIns="45720" rtlCol="0">
            <a:noAutofit/>
          </a:bodyPr>
          <a:lstStyle/>
          <a:p>
            <a:pPr algn="just">
              <a:spcAft>
                <a:spcPts val="600"/>
              </a:spcAft>
            </a:pPr>
            <a:r>
              <a:rPr lang="en-US" sz="1600" dirty="0"/>
              <a:t>This sentiment analysis solution aims to assess and interpret the sentiment expressed in textual data and present the findings through visualizations. The process starts with gathering data from sources such as CSV files, databases, or APIs. Using </a:t>
            </a:r>
            <a:r>
              <a:rPr lang="en-US" sz="1600" dirty="0" err="1"/>
              <a:t>Jupyter</a:t>
            </a:r>
            <a:r>
              <a:rPr lang="en-US" sz="1600" dirty="0"/>
              <a:t> Notebook, the data is ingested and processed with Python libraries, like </a:t>
            </a:r>
            <a:r>
              <a:rPr lang="en-US" sz="1600" dirty="0" err="1"/>
              <a:t>TextBlob</a:t>
            </a:r>
            <a:r>
              <a:rPr lang="en-US" sz="1600" dirty="0"/>
              <a:t>, to perform sentiment analysis. The analyzed results, including sentiment scores, are then saved in a structured format such as CSV or Excel. These results are imported into Power BI, where they are visualized through various charts—word clouds to display prominent terms, bar charts to show sentiment distribution, and histograms to represent sentiment score ranges. The design ensures a seamless flow from data collection to insightful visualization, facilitating a comprehensive analysis of sentiment trends.</a:t>
            </a:r>
          </a:p>
        </p:txBody>
      </p:sp>
      <p:pic>
        <p:nvPicPr>
          <p:cNvPr id="53" name="Picture 52">
            <a:extLst>
              <a:ext uri="{FF2B5EF4-FFF2-40B4-BE49-F238E27FC236}">
                <a16:creationId xmlns:a16="http://schemas.microsoft.com/office/drawing/2014/main" id="{968FFD29-266F-BE19-37A7-0C13C38E78C8}"/>
              </a:ext>
            </a:extLst>
          </p:cNvPr>
          <p:cNvPicPr>
            <a:picLocks noChangeAspect="1"/>
          </p:cNvPicPr>
          <p:nvPr/>
        </p:nvPicPr>
        <p:blipFill>
          <a:blip r:embed="rId2"/>
          <a:srcRect l="24509" r="33257" b="1"/>
          <a:stretch/>
        </p:blipFill>
        <p:spPr>
          <a:xfrm>
            <a:off x="7922407" y="630936"/>
            <a:ext cx="3612471" cy="5495544"/>
          </a:xfrm>
          <a:prstGeom prst="rect">
            <a:avLst/>
          </a:prstGeom>
        </p:spPr>
      </p:pic>
    </p:spTree>
    <p:extLst>
      <p:ext uri="{BB962C8B-B14F-4D97-AF65-F5344CB8AC3E}">
        <p14:creationId xmlns:p14="http://schemas.microsoft.com/office/powerpoint/2010/main" val="80160230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113</TotalTime>
  <Words>999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Neue Haas Grotesk Text Pro</vt:lpstr>
      <vt:lpstr>AccentBoxVTI</vt:lpstr>
      <vt:lpstr>Sentiment Analysis</vt:lpstr>
      <vt:lpstr>Introduction</vt:lpstr>
      <vt:lpstr>PowerPoint Presentation</vt:lpstr>
      <vt:lpstr>About Python Process</vt:lpstr>
      <vt:lpstr>PowerPoint Presentation</vt:lpstr>
      <vt:lpstr>Architecture</vt:lpstr>
      <vt:lpstr>Explanation of Architecture</vt:lpstr>
      <vt:lpstr>Screenshots</vt:lpstr>
      <vt:lpstr>Scope and Design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Sivacoumar</dc:creator>
  <cp:lastModifiedBy>Aishwarya Sivacoumar</cp:lastModifiedBy>
  <cp:revision>1</cp:revision>
  <dcterms:created xsi:type="dcterms:W3CDTF">2024-07-27T00:38:58Z</dcterms:created>
  <dcterms:modified xsi:type="dcterms:W3CDTF">2024-07-27T02:32:58Z</dcterms:modified>
</cp:coreProperties>
</file>