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310" r:id="rId3"/>
    <p:sldId id="257" r:id="rId4"/>
    <p:sldId id="260" r:id="rId5"/>
    <p:sldId id="261" r:id="rId6"/>
    <p:sldId id="262" r:id="rId7"/>
    <p:sldId id="263" r:id="rId8"/>
    <p:sldId id="320" r:id="rId9"/>
    <p:sldId id="264" r:id="rId10"/>
    <p:sldId id="270" r:id="rId11"/>
    <p:sldId id="266" r:id="rId12"/>
    <p:sldId id="311" r:id="rId13"/>
    <p:sldId id="316" r:id="rId14"/>
    <p:sldId id="312" r:id="rId15"/>
    <p:sldId id="318" r:id="rId16"/>
    <p:sldId id="313" r:id="rId17"/>
    <p:sldId id="317" r:id="rId18"/>
    <p:sldId id="315" r:id="rId19"/>
    <p:sldId id="319" r:id="rId20"/>
    <p:sldId id="314" r:id="rId21"/>
    <p:sldId id="273"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Trebuchet MS" panose="020B0603020202020204" pitchFamily="34" charset="0"/>
      <p:regular r:id="rId28"/>
      <p:bold r:id="rId29"/>
      <p:italic r:id="rId30"/>
      <p:boldItalic r:id="rId31"/>
    </p:embeddedFont>
    <p:embeddedFont>
      <p:font typeface="Wingdings 3" panose="05040102010807070707" pitchFamily="18" charset="2"/>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59" autoAdjust="0"/>
    <p:restoredTop sz="94660"/>
  </p:normalViewPr>
  <p:slideViewPr>
    <p:cSldViewPr snapToGrid="0">
      <p:cViewPr varScale="1">
        <p:scale>
          <a:sx n="103" d="100"/>
          <a:sy n="103" d="100"/>
        </p:scale>
        <p:origin x="883"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87dd51559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87dd51559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87dd51559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87dd5155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870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87dd51559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87dd51559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93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87dd51559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87dd5155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154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87dd51559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87dd51559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914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87dd51559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87dd5155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698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87dd51559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87dd51559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99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87dd51559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87dd5155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512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87dd51559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87dd51559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025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87dd51559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87dd5155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81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087dd5155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087dd5155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087dd51559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087dd51559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87dd51559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87dd51559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87dd5155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87dd5155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87dd51559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87dd51559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087dd5155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87dd5155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87dd51559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87dd5155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0087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87dd5155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87dd5155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87dd51559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87dd5155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92586790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3005811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21244938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2205767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17829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2691426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7933786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54863313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image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21544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7" name="Rectangle 16">
            <a:extLst>
              <a:ext uri="{FF2B5EF4-FFF2-40B4-BE49-F238E27FC236}">
                <a16:creationId xmlns:a16="http://schemas.microsoft.com/office/drawing/2014/main" id="{2C16816E-120B-4EE4-BA99-A3865910D1F9}"/>
              </a:ext>
            </a:extLst>
          </p:cNvPr>
          <p:cNvSpPr/>
          <p:nvPr userDrawn="1"/>
        </p:nvSpPr>
        <p:spPr>
          <a:xfrm>
            <a:off x="0" y="1283890"/>
            <a:ext cx="9144000" cy="16690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8" name="그림 개체 틀 2">
            <a:extLst>
              <a:ext uri="{FF2B5EF4-FFF2-40B4-BE49-F238E27FC236}">
                <a16:creationId xmlns:a16="http://schemas.microsoft.com/office/drawing/2014/main" id="{2F3F27EA-37A2-43EE-80BC-136B20FA7D8D}"/>
              </a:ext>
            </a:extLst>
          </p:cNvPr>
          <p:cNvSpPr>
            <a:spLocks noGrp="1"/>
          </p:cNvSpPr>
          <p:nvPr>
            <p:ph type="pic" sz="quarter" idx="14" hasCustomPrompt="1"/>
          </p:nvPr>
        </p:nvSpPr>
        <p:spPr>
          <a:xfrm>
            <a:off x="3265877" y="1393788"/>
            <a:ext cx="1557996" cy="1349596"/>
          </a:xfrm>
          <a:prstGeom prst="rect">
            <a:avLst/>
          </a:prstGeom>
          <a:solidFill>
            <a:schemeClr val="bg1">
              <a:lumMod val="95000"/>
            </a:schemeClr>
          </a:solidFill>
        </p:spPr>
        <p:txBody>
          <a:bodyPr anchor="ctr"/>
          <a:lstStyle>
            <a:lvl1pPr marL="0" indent="0" algn="ctr">
              <a:buNone/>
              <a:defRPr sz="900">
                <a:solidFill>
                  <a:schemeClr val="tx1">
                    <a:lumMod val="75000"/>
                    <a:lumOff val="25000"/>
                  </a:schemeClr>
                </a:solidFill>
              </a:defRPr>
            </a:lvl1pPr>
          </a:lstStyle>
          <a:p>
            <a:r>
              <a:rPr lang="en-US" altLang="ko-KR" dirty="0"/>
              <a:t>Place Your Picture Here</a:t>
            </a:r>
            <a:endParaRPr lang="ko-KR" altLang="en-US" dirty="0"/>
          </a:p>
        </p:txBody>
      </p:sp>
      <p:sp>
        <p:nvSpPr>
          <p:cNvPr id="19" name="그림 개체 틀 2">
            <a:extLst>
              <a:ext uri="{FF2B5EF4-FFF2-40B4-BE49-F238E27FC236}">
                <a16:creationId xmlns:a16="http://schemas.microsoft.com/office/drawing/2014/main" id="{D061F51E-0F7D-43E2-BFE9-8084F70025B7}"/>
              </a:ext>
            </a:extLst>
          </p:cNvPr>
          <p:cNvSpPr>
            <a:spLocks noGrp="1"/>
          </p:cNvSpPr>
          <p:nvPr>
            <p:ph type="pic" sz="quarter" idx="15" hasCustomPrompt="1"/>
          </p:nvPr>
        </p:nvSpPr>
        <p:spPr>
          <a:xfrm>
            <a:off x="5133916" y="1393788"/>
            <a:ext cx="1557996" cy="1349596"/>
          </a:xfrm>
          <a:prstGeom prst="rect">
            <a:avLst/>
          </a:prstGeom>
          <a:solidFill>
            <a:schemeClr val="bg1">
              <a:lumMod val="95000"/>
            </a:schemeClr>
          </a:solidFill>
        </p:spPr>
        <p:txBody>
          <a:bodyPr anchor="ctr"/>
          <a:lstStyle>
            <a:lvl1pPr marL="0" indent="0" algn="ctr">
              <a:buNone/>
              <a:defRPr sz="900">
                <a:solidFill>
                  <a:schemeClr val="tx1">
                    <a:lumMod val="75000"/>
                    <a:lumOff val="25000"/>
                  </a:schemeClr>
                </a:solidFill>
              </a:defRPr>
            </a:lvl1pPr>
          </a:lstStyle>
          <a:p>
            <a:r>
              <a:rPr lang="en-US" altLang="ko-KR" dirty="0"/>
              <a:t>Place Your Picture Here</a:t>
            </a:r>
            <a:endParaRPr lang="ko-KR" altLang="en-US" dirty="0"/>
          </a:p>
        </p:txBody>
      </p:sp>
      <p:sp>
        <p:nvSpPr>
          <p:cNvPr id="20" name="그림 개체 틀 2">
            <a:extLst>
              <a:ext uri="{FF2B5EF4-FFF2-40B4-BE49-F238E27FC236}">
                <a16:creationId xmlns:a16="http://schemas.microsoft.com/office/drawing/2014/main" id="{676CAC46-D06D-41EF-93D2-88C4B28D1871}"/>
              </a:ext>
            </a:extLst>
          </p:cNvPr>
          <p:cNvSpPr>
            <a:spLocks noGrp="1"/>
          </p:cNvSpPr>
          <p:nvPr>
            <p:ph type="pic" sz="quarter" idx="16" hasCustomPrompt="1"/>
          </p:nvPr>
        </p:nvSpPr>
        <p:spPr>
          <a:xfrm>
            <a:off x="7009229" y="1393788"/>
            <a:ext cx="1557996" cy="1349596"/>
          </a:xfrm>
          <a:prstGeom prst="rect">
            <a:avLst/>
          </a:prstGeom>
          <a:solidFill>
            <a:schemeClr val="bg1">
              <a:lumMod val="95000"/>
            </a:schemeClr>
          </a:solidFill>
        </p:spPr>
        <p:txBody>
          <a:bodyPr anchor="ctr"/>
          <a:lstStyle>
            <a:lvl1pPr marL="0" indent="0" algn="ctr">
              <a:buNone/>
              <a:defRPr sz="900">
                <a:solidFill>
                  <a:schemeClr val="tx1">
                    <a:lumMod val="75000"/>
                    <a:lumOff val="25000"/>
                  </a:schemeClr>
                </a:solidFill>
              </a:defRPr>
            </a:lvl1pPr>
          </a:lstStyle>
          <a:p>
            <a:r>
              <a:rPr lang="en-US" altLang="ko-KR" dirty="0"/>
              <a:t>Place Your Picture Here</a:t>
            </a:r>
            <a:endParaRPr lang="ko-KR" altLang="en-US" dirty="0"/>
          </a:p>
        </p:txBody>
      </p:sp>
      <p:grpSp>
        <p:nvGrpSpPr>
          <p:cNvPr id="21" name="그룹 2">
            <a:extLst>
              <a:ext uri="{FF2B5EF4-FFF2-40B4-BE49-F238E27FC236}">
                <a16:creationId xmlns:a16="http://schemas.microsoft.com/office/drawing/2014/main" id="{683784F2-CEBF-4D2D-AED0-CC5F6B943072}"/>
              </a:ext>
            </a:extLst>
          </p:cNvPr>
          <p:cNvGrpSpPr/>
          <p:nvPr userDrawn="1"/>
        </p:nvGrpSpPr>
        <p:grpSpPr>
          <a:xfrm>
            <a:off x="3265877" y="2743384"/>
            <a:ext cx="1557996" cy="702078"/>
            <a:chOff x="4446036" y="3296029"/>
            <a:chExt cx="1852059" cy="936104"/>
          </a:xfrm>
        </p:grpSpPr>
        <p:sp>
          <p:nvSpPr>
            <p:cNvPr id="22" name="Rectangle 21">
              <a:extLst>
                <a:ext uri="{FF2B5EF4-FFF2-40B4-BE49-F238E27FC236}">
                  <a16:creationId xmlns:a16="http://schemas.microsoft.com/office/drawing/2014/main" id="{5A1725A5-C318-4F03-8A70-9C8194C0D119}"/>
                </a:ext>
              </a:extLst>
            </p:cNvPr>
            <p:cNvSpPr/>
            <p:nvPr userDrawn="1"/>
          </p:nvSpPr>
          <p:spPr>
            <a:xfrm>
              <a:off x="4446036" y="3296029"/>
              <a:ext cx="1852059" cy="656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3" name="Rectangle 22">
              <a:extLst>
                <a:ext uri="{FF2B5EF4-FFF2-40B4-BE49-F238E27FC236}">
                  <a16:creationId xmlns:a16="http://schemas.microsoft.com/office/drawing/2014/main" id="{99125EB3-BF8C-46D5-BF53-C2D95A660A41}"/>
                </a:ext>
              </a:extLst>
            </p:cNvPr>
            <p:cNvSpPr/>
            <p:nvPr userDrawn="1"/>
          </p:nvSpPr>
          <p:spPr>
            <a:xfrm>
              <a:off x="4446036" y="3952485"/>
              <a:ext cx="1852059" cy="2796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nvGrpSpPr>
          <p:cNvPr id="24" name="그룹 3">
            <a:extLst>
              <a:ext uri="{FF2B5EF4-FFF2-40B4-BE49-F238E27FC236}">
                <a16:creationId xmlns:a16="http://schemas.microsoft.com/office/drawing/2014/main" id="{3E4851FF-0276-4DB9-9D79-C6FD78B81B2B}"/>
              </a:ext>
            </a:extLst>
          </p:cNvPr>
          <p:cNvGrpSpPr/>
          <p:nvPr userDrawn="1"/>
        </p:nvGrpSpPr>
        <p:grpSpPr>
          <a:xfrm>
            <a:off x="5133916" y="2743384"/>
            <a:ext cx="1557996" cy="702078"/>
            <a:chOff x="7046603" y="3303644"/>
            <a:chExt cx="1852059" cy="936104"/>
          </a:xfrm>
        </p:grpSpPr>
        <p:sp>
          <p:nvSpPr>
            <p:cNvPr id="25" name="Rectangle 24">
              <a:extLst>
                <a:ext uri="{FF2B5EF4-FFF2-40B4-BE49-F238E27FC236}">
                  <a16:creationId xmlns:a16="http://schemas.microsoft.com/office/drawing/2014/main" id="{ED1F80E7-4123-4268-A5C6-70DE48640135}"/>
                </a:ext>
              </a:extLst>
            </p:cNvPr>
            <p:cNvSpPr/>
            <p:nvPr userDrawn="1"/>
          </p:nvSpPr>
          <p:spPr>
            <a:xfrm>
              <a:off x="7046603" y="3303644"/>
              <a:ext cx="1852059" cy="656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6" name="Rectangle 25">
              <a:extLst>
                <a:ext uri="{FF2B5EF4-FFF2-40B4-BE49-F238E27FC236}">
                  <a16:creationId xmlns:a16="http://schemas.microsoft.com/office/drawing/2014/main" id="{8EF39642-9393-4A9C-894C-DBF916DA9CFC}"/>
                </a:ext>
              </a:extLst>
            </p:cNvPr>
            <p:cNvSpPr/>
            <p:nvPr userDrawn="1"/>
          </p:nvSpPr>
          <p:spPr>
            <a:xfrm>
              <a:off x="7046603" y="3960100"/>
              <a:ext cx="1852059" cy="2796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nvGrpSpPr>
          <p:cNvPr id="27" name="그룹 4">
            <a:extLst>
              <a:ext uri="{FF2B5EF4-FFF2-40B4-BE49-F238E27FC236}">
                <a16:creationId xmlns:a16="http://schemas.microsoft.com/office/drawing/2014/main" id="{CF3D58A7-D9A0-46D6-A473-550BA988535F}"/>
              </a:ext>
            </a:extLst>
          </p:cNvPr>
          <p:cNvGrpSpPr/>
          <p:nvPr userDrawn="1"/>
        </p:nvGrpSpPr>
        <p:grpSpPr>
          <a:xfrm>
            <a:off x="7009229" y="2743384"/>
            <a:ext cx="1557996" cy="702078"/>
            <a:chOff x="9446869" y="3311259"/>
            <a:chExt cx="1852059" cy="936104"/>
          </a:xfrm>
        </p:grpSpPr>
        <p:sp>
          <p:nvSpPr>
            <p:cNvPr id="28" name="Rectangle 27">
              <a:extLst>
                <a:ext uri="{FF2B5EF4-FFF2-40B4-BE49-F238E27FC236}">
                  <a16:creationId xmlns:a16="http://schemas.microsoft.com/office/drawing/2014/main" id="{A897FC37-915A-4007-ABB4-E2D5A1F7A924}"/>
                </a:ext>
              </a:extLst>
            </p:cNvPr>
            <p:cNvSpPr/>
            <p:nvPr userDrawn="1"/>
          </p:nvSpPr>
          <p:spPr>
            <a:xfrm>
              <a:off x="9446869" y="3311259"/>
              <a:ext cx="1852059" cy="656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9" name="Rectangle 28">
              <a:extLst>
                <a:ext uri="{FF2B5EF4-FFF2-40B4-BE49-F238E27FC236}">
                  <a16:creationId xmlns:a16="http://schemas.microsoft.com/office/drawing/2014/main" id="{704EC1E1-8DDF-4F6D-8F2A-3AB6E4F2E23B}"/>
                </a:ext>
              </a:extLst>
            </p:cNvPr>
            <p:cNvSpPr/>
            <p:nvPr userDrawn="1"/>
          </p:nvSpPr>
          <p:spPr>
            <a:xfrm>
              <a:off x="9446869" y="3967715"/>
              <a:ext cx="1852059" cy="2796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sp>
        <p:nvSpPr>
          <p:cNvPr id="30" name="Rectangle 29">
            <a:extLst>
              <a:ext uri="{FF2B5EF4-FFF2-40B4-BE49-F238E27FC236}">
                <a16:creationId xmlns:a16="http://schemas.microsoft.com/office/drawing/2014/main" id="{BD53399F-4B30-4CD5-AF8B-0759923C1817}"/>
              </a:ext>
            </a:extLst>
          </p:cNvPr>
          <p:cNvSpPr/>
          <p:nvPr userDrawn="1"/>
        </p:nvSpPr>
        <p:spPr>
          <a:xfrm>
            <a:off x="0" y="1136159"/>
            <a:ext cx="9144000"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extLst>
      <p:ext uri="{BB962C8B-B14F-4D97-AF65-F5344CB8AC3E}">
        <p14:creationId xmlns:p14="http://schemas.microsoft.com/office/powerpoint/2010/main" val="274507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1422658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250762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285067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2834914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1333754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35445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2333601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3442779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4/19/2023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048885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2"/>
        <p:cNvGrpSpPr/>
        <p:nvPr/>
      </p:nvGrpSpPr>
      <p:grpSpPr>
        <a:xfrm>
          <a:off x="0" y="0"/>
          <a:ext cx="0" cy="0"/>
          <a:chOff x="0" y="0"/>
          <a:chExt cx="0" cy="0"/>
        </a:xfrm>
      </p:grpSpPr>
      <p:pic>
        <p:nvPicPr>
          <p:cNvPr id="66" name="Picture 65" descr="Computer script on a screen">
            <a:extLst>
              <a:ext uri="{FF2B5EF4-FFF2-40B4-BE49-F238E27FC236}">
                <a16:creationId xmlns:a16="http://schemas.microsoft.com/office/drawing/2014/main" id="{6055621B-B444-70D2-0251-DE874EB06C06}"/>
              </a:ext>
            </a:extLst>
          </p:cNvPr>
          <p:cNvPicPr>
            <a:picLocks noChangeAspect="1"/>
          </p:cNvPicPr>
          <p:nvPr/>
        </p:nvPicPr>
        <p:blipFill rotWithShape="1">
          <a:blip r:embed="rId3"/>
          <a:srcRect l="5366" r="42124"/>
          <a:stretch/>
        </p:blipFill>
        <p:spPr>
          <a:xfrm>
            <a:off x="20" y="10"/>
            <a:ext cx="4046200" cy="5143490"/>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63" name="Google Shape;63;p13"/>
          <p:cNvSpPr txBox="1">
            <a:spLocks noGrp="1"/>
          </p:cNvSpPr>
          <p:nvPr>
            <p:ph type="ctrTitle"/>
          </p:nvPr>
        </p:nvSpPr>
        <p:spPr>
          <a:xfrm>
            <a:off x="4035422" y="1258998"/>
            <a:ext cx="2915879" cy="1779126"/>
          </a:xfrm>
          <a:prstGeom prst="rect">
            <a:avLst/>
          </a:prstGeom>
        </p:spPr>
        <p:txBody>
          <a:bodyPr spcFirstLastPara="1" lIns="91425" tIns="91425" rIns="91425" bIns="91425" anchorCtr="0">
            <a:normAutofit/>
          </a:bodyPr>
          <a:lstStyle/>
          <a:p>
            <a:pPr marL="0" lvl="0" indent="0" rtl="0">
              <a:lnSpc>
                <a:spcPct val="90000"/>
              </a:lnSpc>
              <a:spcBef>
                <a:spcPts val="0"/>
              </a:spcBef>
              <a:spcAft>
                <a:spcPts val="0"/>
              </a:spcAft>
              <a:buNone/>
            </a:pPr>
            <a:r>
              <a:rPr lang="en-CA" sz="3700" dirty="0">
                <a:latin typeface="Calibri" panose="020F0502020204030204" pitchFamily="34" charset="0"/>
                <a:ea typeface="Calibri" panose="020F0502020204030204" pitchFamily="34" charset="0"/>
                <a:cs typeface="Calibri" panose="020F0502020204030204" pitchFamily="34" charset="0"/>
              </a:rPr>
              <a:t>Data Programming</a:t>
            </a:r>
          </a:p>
          <a:p>
            <a:pPr marL="0" lvl="0" indent="0" rtl="0">
              <a:lnSpc>
                <a:spcPct val="90000"/>
              </a:lnSpc>
              <a:spcBef>
                <a:spcPts val="0"/>
              </a:spcBef>
              <a:spcAft>
                <a:spcPts val="0"/>
              </a:spcAft>
              <a:buNone/>
            </a:pPr>
            <a:r>
              <a:rPr lang="en-CA" sz="3700" dirty="0">
                <a:latin typeface="Calibri" panose="020F0502020204030204" pitchFamily="34" charset="0"/>
                <a:ea typeface="Calibri" panose="020F0502020204030204" pitchFamily="34" charset="0"/>
                <a:cs typeface="Calibri" panose="020F0502020204030204" pitchFamily="34" charset="0"/>
              </a:rPr>
              <a:t>Final Project</a:t>
            </a:r>
          </a:p>
        </p:txBody>
      </p:sp>
      <p:sp>
        <p:nvSpPr>
          <p:cNvPr id="64" name="Google Shape;64;p13"/>
          <p:cNvSpPr txBox="1">
            <a:spLocks noGrp="1"/>
          </p:cNvSpPr>
          <p:nvPr>
            <p:ph type="subTitle" idx="1"/>
          </p:nvPr>
        </p:nvSpPr>
        <p:spPr>
          <a:xfrm>
            <a:off x="4035422" y="3038124"/>
            <a:ext cx="2920080" cy="822675"/>
          </a:xfrm>
          <a:prstGeom prst="rect">
            <a:avLst/>
          </a:prstGeom>
        </p:spPr>
        <p:txBody>
          <a:bodyPr spcFirstLastPara="1" lIns="91425" tIns="91425" rIns="91425" bIns="91425" anchorCtr="0">
            <a:noAutofit/>
          </a:bodyPr>
          <a:lstStyle/>
          <a:p>
            <a:pPr marL="0" lvl="0" indent="0" rtl="0">
              <a:lnSpc>
                <a:spcPct val="90000"/>
              </a:lnSpc>
              <a:spcBef>
                <a:spcPts val="0"/>
              </a:spcBef>
              <a:spcAft>
                <a:spcPts val="600"/>
              </a:spcAft>
              <a:buNone/>
            </a:pPr>
            <a:r>
              <a:rPr lang="en-CA" sz="1400" b="1" dirty="0">
                <a:solidFill>
                  <a:schemeClr val="bg1"/>
                </a:solidFill>
                <a:latin typeface="Calibri" panose="020F0502020204030204" pitchFamily="34" charset="0"/>
                <a:ea typeface="Calibri" panose="020F0502020204030204" pitchFamily="34" charset="0"/>
                <a:cs typeface="Calibri" panose="020F0502020204030204" pitchFamily="34" charset="0"/>
              </a:rPr>
              <a:t>Submission by:</a:t>
            </a:r>
          </a:p>
          <a:p>
            <a:pPr marL="0" lvl="0" indent="0" rtl="0">
              <a:lnSpc>
                <a:spcPct val="90000"/>
              </a:lnSpc>
              <a:spcBef>
                <a:spcPts val="0"/>
              </a:spcBef>
              <a:spcAft>
                <a:spcPts val="600"/>
              </a:spcAft>
              <a:buNone/>
            </a:pPr>
            <a:r>
              <a:rPr lang="en-CA" sz="1400" b="1" dirty="0">
                <a:solidFill>
                  <a:schemeClr val="bg1"/>
                </a:solidFill>
                <a:latin typeface="Calibri" panose="020F0502020204030204" pitchFamily="34" charset="0"/>
                <a:ea typeface="Calibri" panose="020F0502020204030204" pitchFamily="34" charset="0"/>
                <a:cs typeface="Calibri" panose="020F0502020204030204" pitchFamily="34" charset="0"/>
              </a:rPr>
              <a:t>Yokesh Kalaialagan- 200543265</a:t>
            </a:r>
          </a:p>
          <a:p>
            <a:pPr marL="0" lvl="0" indent="0" rtl="0">
              <a:lnSpc>
                <a:spcPct val="90000"/>
              </a:lnSpc>
              <a:spcBef>
                <a:spcPts val="0"/>
              </a:spcBef>
              <a:spcAft>
                <a:spcPts val="600"/>
              </a:spcAft>
              <a:buNone/>
            </a:pPr>
            <a:r>
              <a:rPr lang="en-CA" sz="1400" b="1" dirty="0">
                <a:solidFill>
                  <a:schemeClr val="bg1"/>
                </a:solidFill>
                <a:latin typeface="Calibri" panose="020F0502020204030204" pitchFamily="34" charset="0"/>
                <a:ea typeface="Calibri" panose="020F0502020204030204" pitchFamily="34" charset="0"/>
                <a:cs typeface="Calibri" panose="020F0502020204030204" pitchFamily="34" charset="0"/>
              </a:rPr>
              <a:t>Harish Nagarajan – 200514391</a:t>
            </a:r>
          </a:p>
          <a:p>
            <a:pPr marL="0" lvl="0" indent="0" rtl="0">
              <a:lnSpc>
                <a:spcPct val="90000"/>
              </a:lnSpc>
              <a:spcBef>
                <a:spcPts val="0"/>
              </a:spcBef>
              <a:spcAft>
                <a:spcPts val="600"/>
              </a:spcAft>
              <a:buNone/>
            </a:pPr>
            <a:r>
              <a:rPr lang="en-CA" sz="1400" b="1" dirty="0">
                <a:solidFill>
                  <a:schemeClr val="bg1"/>
                </a:solidFill>
                <a:latin typeface="Calibri" panose="020F0502020204030204" pitchFamily="34" charset="0"/>
                <a:ea typeface="Calibri" panose="020F0502020204030204" pitchFamily="34" charset="0"/>
                <a:cs typeface="Calibri" panose="020F0502020204030204" pitchFamily="34" charset="0"/>
              </a:rPr>
              <a:t>Aishwarya </a:t>
            </a:r>
            <a:r>
              <a:rPr lang="en-CA"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Sivacoumar</a:t>
            </a:r>
            <a:r>
              <a:rPr lang="en-CA" sz="1400" b="1" dirty="0">
                <a:solidFill>
                  <a:schemeClr val="bg1"/>
                </a:solidFill>
                <a:latin typeface="Calibri" panose="020F0502020204030204" pitchFamily="34" charset="0"/>
                <a:ea typeface="Calibri" panose="020F0502020204030204" pitchFamily="34" charset="0"/>
                <a:cs typeface="Calibri" panose="020F0502020204030204" pitchFamily="34" charset="0"/>
              </a:rPr>
              <a:t> - 200543267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1"/>
        <p:cNvGrpSpPr/>
        <p:nvPr/>
      </p:nvGrpSpPr>
      <p:grpSpPr>
        <a:xfrm>
          <a:off x="0" y="0"/>
          <a:ext cx="0" cy="0"/>
          <a:chOff x="0" y="0"/>
          <a:chExt cx="0" cy="0"/>
        </a:xfrm>
      </p:grpSpPr>
      <p:sp>
        <p:nvSpPr>
          <p:cNvPr id="152" name="Google Shape;152;p27"/>
          <p:cNvSpPr txBox="1"/>
          <p:nvPr/>
        </p:nvSpPr>
        <p:spPr>
          <a:xfrm>
            <a:off x="261525" y="239750"/>
            <a:ext cx="68544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Output Charts</a:t>
            </a:r>
            <a:endParaRPr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pic>
        <p:nvPicPr>
          <p:cNvPr id="3" name="Picture 2" descr="Chart, bar chart&#10;&#10;Description automatically generated">
            <a:extLst>
              <a:ext uri="{FF2B5EF4-FFF2-40B4-BE49-F238E27FC236}">
                <a16:creationId xmlns:a16="http://schemas.microsoft.com/office/drawing/2014/main" id="{8360FCFD-DA99-F803-27FC-4555881EEEAB}"/>
              </a:ext>
            </a:extLst>
          </p:cNvPr>
          <p:cNvPicPr>
            <a:picLocks noChangeAspect="1"/>
          </p:cNvPicPr>
          <p:nvPr/>
        </p:nvPicPr>
        <p:blipFill>
          <a:blip r:embed="rId3"/>
          <a:stretch>
            <a:fillRect/>
          </a:stretch>
        </p:blipFill>
        <p:spPr>
          <a:xfrm>
            <a:off x="261525" y="936702"/>
            <a:ext cx="7843026" cy="38894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27"/>
        <p:cNvGrpSpPr/>
        <p:nvPr/>
      </p:nvGrpSpPr>
      <p:grpSpPr>
        <a:xfrm>
          <a:off x="0" y="0"/>
          <a:ext cx="0" cy="0"/>
          <a:chOff x="0" y="0"/>
          <a:chExt cx="0" cy="0"/>
        </a:xfrm>
      </p:grpSpPr>
      <p:sp>
        <p:nvSpPr>
          <p:cNvPr id="128" name="Google Shape;128;p23"/>
          <p:cNvSpPr txBox="1">
            <a:spLocks noGrp="1"/>
          </p:cNvSpPr>
          <p:nvPr>
            <p:ph type="subTitle" idx="4294967295"/>
          </p:nvPr>
        </p:nvSpPr>
        <p:spPr>
          <a:xfrm>
            <a:off x="514800" y="567163"/>
            <a:ext cx="8159750" cy="449263"/>
          </a:xfrm>
          <a:prstGeom prst="rect">
            <a:avLst/>
          </a:prstGeom>
          <a:noFill/>
        </p:spPr>
        <p:txBody>
          <a:bodyPr spcFirstLastPara="1" wrap="square" lIns="91425" tIns="91425" rIns="91425" bIns="91425" anchor="t" anchorCtr="0">
            <a:noAutofit/>
          </a:bodyPr>
          <a:lstStyle/>
          <a:p>
            <a:pPr marL="0" lvl="0" indent="0" algn="l" rtl="0">
              <a:spcBef>
                <a:spcPts val="0"/>
              </a:spcBef>
              <a:spcAft>
                <a:spcPts val="1200"/>
              </a:spcAft>
              <a:buNone/>
            </a:pPr>
            <a:r>
              <a:rPr lang="en-CA" sz="1800" dirty="0">
                <a:solidFill>
                  <a:schemeClr val="lt1"/>
                </a:solidFill>
                <a:latin typeface="Calibri" panose="020F0502020204030204" pitchFamily="34" charset="0"/>
                <a:ea typeface="Calibri" panose="020F0502020204030204" pitchFamily="34" charset="0"/>
                <a:cs typeface="Calibri" panose="020F0502020204030204" pitchFamily="34" charset="0"/>
              </a:rPr>
              <a:t>The project makes use of analytical tools to deploy 6 Charts.</a:t>
            </a: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Text&#10;&#10;Description automatically generated">
            <a:extLst>
              <a:ext uri="{FF2B5EF4-FFF2-40B4-BE49-F238E27FC236}">
                <a16:creationId xmlns:a16="http://schemas.microsoft.com/office/drawing/2014/main" id="{328ACD55-56A3-43EA-BABB-39111747ACDC}"/>
              </a:ext>
            </a:extLst>
          </p:cNvPr>
          <p:cNvPicPr>
            <a:picLocks noChangeAspect="1"/>
          </p:cNvPicPr>
          <p:nvPr/>
        </p:nvPicPr>
        <p:blipFill>
          <a:blip r:embed="rId3"/>
          <a:stretch>
            <a:fillRect/>
          </a:stretch>
        </p:blipFill>
        <p:spPr>
          <a:xfrm>
            <a:off x="514800" y="1422877"/>
            <a:ext cx="8137200" cy="32344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1"/>
        <p:cNvGrpSpPr/>
        <p:nvPr/>
      </p:nvGrpSpPr>
      <p:grpSpPr>
        <a:xfrm>
          <a:off x="0" y="0"/>
          <a:ext cx="0" cy="0"/>
          <a:chOff x="0" y="0"/>
          <a:chExt cx="0" cy="0"/>
        </a:xfrm>
      </p:grpSpPr>
      <p:sp>
        <p:nvSpPr>
          <p:cNvPr id="152" name="Google Shape;152;p27"/>
          <p:cNvSpPr txBox="1"/>
          <p:nvPr/>
        </p:nvSpPr>
        <p:spPr>
          <a:xfrm>
            <a:off x="261525" y="263342"/>
            <a:ext cx="6854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20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Output Charts</a:t>
            </a:r>
            <a:endParaRPr sz="20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pic>
        <p:nvPicPr>
          <p:cNvPr id="4" name="Picture 3" descr="Chart, bar chart&#10;&#10;Description automatically generated">
            <a:extLst>
              <a:ext uri="{FF2B5EF4-FFF2-40B4-BE49-F238E27FC236}">
                <a16:creationId xmlns:a16="http://schemas.microsoft.com/office/drawing/2014/main" id="{125F8DC2-D39F-0DD9-2246-EC36658C9527}"/>
              </a:ext>
            </a:extLst>
          </p:cNvPr>
          <p:cNvPicPr>
            <a:picLocks noChangeAspect="1"/>
          </p:cNvPicPr>
          <p:nvPr/>
        </p:nvPicPr>
        <p:blipFill>
          <a:blip r:embed="rId3"/>
          <a:stretch>
            <a:fillRect/>
          </a:stretch>
        </p:blipFill>
        <p:spPr>
          <a:xfrm>
            <a:off x="261525" y="877229"/>
            <a:ext cx="6854400" cy="3802829"/>
          </a:xfrm>
          <a:prstGeom prst="rect">
            <a:avLst/>
          </a:prstGeom>
        </p:spPr>
      </p:pic>
    </p:spTree>
    <p:extLst>
      <p:ext uri="{BB962C8B-B14F-4D97-AF65-F5344CB8AC3E}">
        <p14:creationId xmlns:p14="http://schemas.microsoft.com/office/powerpoint/2010/main" val="3169169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27"/>
        <p:cNvGrpSpPr/>
        <p:nvPr/>
      </p:nvGrpSpPr>
      <p:grpSpPr>
        <a:xfrm>
          <a:off x="0" y="0"/>
          <a:ext cx="0" cy="0"/>
          <a:chOff x="0" y="0"/>
          <a:chExt cx="0" cy="0"/>
        </a:xfrm>
      </p:grpSpPr>
      <p:sp>
        <p:nvSpPr>
          <p:cNvPr id="128" name="Google Shape;128;p23"/>
          <p:cNvSpPr txBox="1">
            <a:spLocks noGrp="1"/>
          </p:cNvSpPr>
          <p:nvPr>
            <p:ph type="subTitle" idx="4294967295"/>
          </p:nvPr>
        </p:nvSpPr>
        <p:spPr>
          <a:xfrm>
            <a:off x="492125" y="336705"/>
            <a:ext cx="8159750" cy="449263"/>
          </a:xfrm>
          <a:prstGeom prst="rect">
            <a:avLst/>
          </a:prstGeom>
          <a:noFill/>
        </p:spPr>
        <p:txBody>
          <a:bodyPr spcFirstLastPara="1" wrap="square" lIns="91425" tIns="91425" rIns="91425" bIns="91425" anchor="t" anchorCtr="0">
            <a:noAutofit/>
          </a:bodyPr>
          <a:lstStyle/>
          <a:p>
            <a:pPr marL="0" lvl="0" indent="0" algn="l" rtl="0">
              <a:spcBef>
                <a:spcPts val="0"/>
              </a:spcBef>
              <a:spcAft>
                <a:spcPts val="1200"/>
              </a:spcAft>
              <a:buNone/>
            </a:pPr>
            <a:r>
              <a:rPr lang="en-CA" sz="1800" dirty="0">
                <a:solidFill>
                  <a:schemeClr val="lt1"/>
                </a:solidFill>
                <a:latin typeface="Calibri" panose="020F0502020204030204" pitchFamily="34" charset="0"/>
                <a:ea typeface="Calibri" panose="020F0502020204030204" pitchFamily="34" charset="0"/>
                <a:cs typeface="Calibri" panose="020F0502020204030204" pitchFamily="34" charset="0"/>
              </a:rPr>
              <a:t>The project makes use of analytical tools to deploy 6 Charts.</a:t>
            </a: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38AAC987-D1E2-2117-FA95-0AF06F6C0EF6}"/>
              </a:ext>
            </a:extLst>
          </p:cNvPr>
          <p:cNvPicPr>
            <a:picLocks noChangeAspect="1"/>
          </p:cNvPicPr>
          <p:nvPr/>
        </p:nvPicPr>
        <p:blipFill>
          <a:blip r:embed="rId3"/>
          <a:stretch>
            <a:fillRect/>
          </a:stretch>
        </p:blipFill>
        <p:spPr>
          <a:xfrm>
            <a:off x="503400" y="1158771"/>
            <a:ext cx="8160000" cy="3770068"/>
          </a:xfrm>
          <a:prstGeom prst="rect">
            <a:avLst/>
          </a:prstGeom>
        </p:spPr>
      </p:pic>
    </p:spTree>
    <p:extLst>
      <p:ext uri="{BB962C8B-B14F-4D97-AF65-F5344CB8AC3E}">
        <p14:creationId xmlns:p14="http://schemas.microsoft.com/office/powerpoint/2010/main" val="3220596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1"/>
        <p:cNvGrpSpPr/>
        <p:nvPr/>
      </p:nvGrpSpPr>
      <p:grpSpPr>
        <a:xfrm>
          <a:off x="0" y="0"/>
          <a:ext cx="0" cy="0"/>
          <a:chOff x="0" y="0"/>
          <a:chExt cx="0" cy="0"/>
        </a:xfrm>
      </p:grpSpPr>
      <p:sp>
        <p:nvSpPr>
          <p:cNvPr id="152" name="Google Shape;152;p27"/>
          <p:cNvSpPr txBox="1"/>
          <p:nvPr/>
        </p:nvSpPr>
        <p:spPr>
          <a:xfrm>
            <a:off x="261524" y="239750"/>
            <a:ext cx="772274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Output Charts</a:t>
            </a:r>
            <a:endParaRPr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pic>
        <p:nvPicPr>
          <p:cNvPr id="3" name="Picture 2" descr="Chart, line chart&#10;&#10;Description automatically generated">
            <a:extLst>
              <a:ext uri="{FF2B5EF4-FFF2-40B4-BE49-F238E27FC236}">
                <a16:creationId xmlns:a16="http://schemas.microsoft.com/office/drawing/2014/main" id="{D0F42905-8F87-D0EA-6DC2-A63E6291D43E}"/>
              </a:ext>
            </a:extLst>
          </p:cNvPr>
          <p:cNvPicPr>
            <a:picLocks noChangeAspect="1"/>
          </p:cNvPicPr>
          <p:nvPr/>
        </p:nvPicPr>
        <p:blipFill>
          <a:blip r:embed="rId3"/>
          <a:stretch>
            <a:fillRect/>
          </a:stretch>
        </p:blipFill>
        <p:spPr>
          <a:xfrm>
            <a:off x="261525" y="765717"/>
            <a:ext cx="7722748" cy="3866714"/>
          </a:xfrm>
          <a:prstGeom prst="rect">
            <a:avLst/>
          </a:prstGeom>
        </p:spPr>
      </p:pic>
    </p:spTree>
    <p:extLst>
      <p:ext uri="{BB962C8B-B14F-4D97-AF65-F5344CB8AC3E}">
        <p14:creationId xmlns:p14="http://schemas.microsoft.com/office/powerpoint/2010/main" val="4101893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27"/>
        <p:cNvGrpSpPr/>
        <p:nvPr/>
      </p:nvGrpSpPr>
      <p:grpSpPr>
        <a:xfrm>
          <a:off x="0" y="0"/>
          <a:ext cx="0" cy="0"/>
          <a:chOff x="0" y="0"/>
          <a:chExt cx="0" cy="0"/>
        </a:xfrm>
      </p:grpSpPr>
      <p:sp>
        <p:nvSpPr>
          <p:cNvPr id="128" name="Google Shape;128;p23"/>
          <p:cNvSpPr txBox="1">
            <a:spLocks noGrp="1"/>
          </p:cNvSpPr>
          <p:nvPr>
            <p:ph type="subTitle" idx="4294967295"/>
          </p:nvPr>
        </p:nvSpPr>
        <p:spPr>
          <a:xfrm>
            <a:off x="492000" y="382588"/>
            <a:ext cx="7667750" cy="447675"/>
          </a:xfrm>
          <a:prstGeom prst="rect">
            <a:avLst/>
          </a:prstGeom>
          <a:noFill/>
        </p:spPr>
        <p:txBody>
          <a:bodyPr spcFirstLastPara="1" wrap="square" lIns="91425" tIns="91425" rIns="91425" bIns="91425" anchor="t" anchorCtr="0">
            <a:noAutofit/>
          </a:bodyPr>
          <a:lstStyle/>
          <a:p>
            <a:pPr marL="0" lvl="0" indent="0" algn="l" rtl="0">
              <a:spcBef>
                <a:spcPts val="0"/>
              </a:spcBef>
              <a:spcAft>
                <a:spcPts val="1200"/>
              </a:spcAft>
              <a:buNone/>
            </a:pPr>
            <a:r>
              <a:rPr lang="en-CA" sz="1800" dirty="0">
                <a:solidFill>
                  <a:schemeClr val="lt1"/>
                </a:solidFill>
                <a:latin typeface="Calibri" panose="020F0502020204030204" pitchFamily="34" charset="0"/>
                <a:ea typeface="Calibri" panose="020F0502020204030204" pitchFamily="34" charset="0"/>
                <a:cs typeface="Calibri" panose="020F0502020204030204" pitchFamily="34" charset="0"/>
              </a:rPr>
              <a:t>The project makes use of analytical tools to deploy 6 Charts.</a:t>
            </a: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D5A86DE5-B809-9183-CE6D-64F1A6DBA576}"/>
              </a:ext>
            </a:extLst>
          </p:cNvPr>
          <p:cNvPicPr>
            <a:picLocks noChangeAspect="1"/>
          </p:cNvPicPr>
          <p:nvPr/>
        </p:nvPicPr>
        <p:blipFill>
          <a:blip r:embed="rId3"/>
          <a:stretch>
            <a:fillRect/>
          </a:stretch>
        </p:blipFill>
        <p:spPr>
          <a:xfrm>
            <a:off x="492000" y="986582"/>
            <a:ext cx="8160000" cy="3853047"/>
          </a:xfrm>
          <a:prstGeom prst="rect">
            <a:avLst/>
          </a:prstGeom>
        </p:spPr>
      </p:pic>
    </p:spTree>
    <p:extLst>
      <p:ext uri="{BB962C8B-B14F-4D97-AF65-F5344CB8AC3E}">
        <p14:creationId xmlns:p14="http://schemas.microsoft.com/office/powerpoint/2010/main" val="1831743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1"/>
        <p:cNvGrpSpPr/>
        <p:nvPr/>
      </p:nvGrpSpPr>
      <p:grpSpPr>
        <a:xfrm>
          <a:off x="0" y="0"/>
          <a:ext cx="0" cy="0"/>
          <a:chOff x="0" y="0"/>
          <a:chExt cx="0" cy="0"/>
        </a:xfrm>
      </p:grpSpPr>
      <p:sp>
        <p:nvSpPr>
          <p:cNvPr id="152" name="Google Shape;152;p27"/>
          <p:cNvSpPr txBox="1"/>
          <p:nvPr/>
        </p:nvSpPr>
        <p:spPr>
          <a:xfrm>
            <a:off x="261524" y="239750"/>
            <a:ext cx="772274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Output Charts</a:t>
            </a:r>
            <a:endParaRPr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pic>
        <p:nvPicPr>
          <p:cNvPr id="4" name="Picture 3" descr="Chart, line chart&#10;&#10;Description automatically generated">
            <a:extLst>
              <a:ext uri="{FF2B5EF4-FFF2-40B4-BE49-F238E27FC236}">
                <a16:creationId xmlns:a16="http://schemas.microsoft.com/office/drawing/2014/main" id="{02B95343-6A3A-7BD8-48F0-C52DF5748FA6}"/>
              </a:ext>
            </a:extLst>
          </p:cNvPr>
          <p:cNvPicPr>
            <a:picLocks noChangeAspect="1"/>
          </p:cNvPicPr>
          <p:nvPr/>
        </p:nvPicPr>
        <p:blipFill>
          <a:blip r:embed="rId3"/>
          <a:stretch>
            <a:fillRect/>
          </a:stretch>
        </p:blipFill>
        <p:spPr>
          <a:xfrm>
            <a:off x="261524" y="744286"/>
            <a:ext cx="7722747" cy="4159464"/>
          </a:xfrm>
          <a:prstGeom prst="rect">
            <a:avLst/>
          </a:prstGeom>
        </p:spPr>
      </p:pic>
    </p:spTree>
    <p:extLst>
      <p:ext uri="{BB962C8B-B14F-4D97-AF65-F5344CB8AC3E}">
        <p14:creationId xmlns:p14="http://schemas.microsoft.com/office/powerpoint/2010/main" val="3567616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27"/>
        <p:cNvGrpSpPr/>
        <p:nvPr/>
      </p:nvGrpSpPr>
      <p:grpSpPr>
        <a:xfrm>
          <a:off x="0" y="0"/>
          <a:ext cx="0" cy="0"/>
          <a:chOff x="0" y="0"/>
          <a:chExt cx="0" cy="0"/>
        </a:xfrm>
      </p:grpSpPr>
      <p:sp>
        <p:nvSpPr>
          <p:cNvPr id="128" name="Google Shape;128;p23"/>
          <p:cNvSpPr txBox="1">
            <a:spLocks noGrp="1"/>
          </p:cNvSpPr>
          <p:nvPr>
            <p:ph type="subTitle" idx="4294967295"/>
          </p:nvPr>
        </p:nvSpPr>
        <p:spPr>
          <a:xfrm>
            <a:off x="492125" y="504593"/>
            <a:ext cx="8159750" cy="449263"/>
          </a:xfrm>
          <a:prstGeom prst="rect">
            <a:avLst/>
          </a:prstGeom>
          <a:noFill/>
        </p:spPr>
        <p:txBody>
          <a:bodyPr spcFirstLastPara="1" wrap="square" lIns="91425" tIns="91425" rIns="91425" bIns="91425" anchor="t" anchorCtr="0">
            <a:noAutofit/>
          </a:bodyPr>
          <a:lstStyle/>
          <a:p>
            <a:pPr marL="0" lvl="0" indent="0" algn="l" rtl="0">
              <a:spcBef>
                <a:spcPts val="0"/>
              </a:spcBef>
              <a:spcAft>
                <a:spcPts val="1200"/>
              </a:spcAft>
              <a:buNone/>
            </a:pPr>
            <a:r>
              <a:rPr lang="en-CA" sz="2000" dirty="0">
                <a:solidFill>
                  <a:schemeClr val="lt1"/>
                </a:solidFill>
                <a:latin typeface="Calibri" panose="020F0502020204030204" pitchFamily="34" charset="0"/>
                <a:ea typeface="Calibri" panose="020F0502020204030204" pitchFamily="34" charset="0"/>
                <a:cs typeface="Calibri" panose="020F0502020204030204" pitchFamily="34" charset="0"/>
              </a:rPr>
              <a:t>The project makes use of analytical tools to deploy 6 Charts.</a:t>
            </a:r>
            <a:endParaRPr sz="200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Graphical user interface, application&#10;&#10;Description automatically generated">
            <a:extLst>
              <a:ext uri="{FF2B5EF4-FFF2-40B4-BE49-F238E27FC236}">
                <a16:creationId xmlns:a16="http://schemas.microsoft.com/office/drawing/2014/main" id="{C3D547FF-7FB2-F5D5-C5EF-F19123178F4D}"/>
              </a:ext>
            </a:extLst>
          </p:cNvPr>
          <p:cNvPicPr>
            <a:picLocks noChangeAspect="1"/>
          </p:cNvPicPr>
          <p:nvPr/>
        </p:nvPicPr>
        <p:blipFill>
          <a:blip r:embed="rId3"/>
          <a:stretch>
            <a:fillRect/>
          </a:stretch>
        </p:blipFill>
        <p:spPr>
          <a:xfrm>
            <a:off x="503399" y="1139751"/>
            <a:ext cx="8160001" cy="3499156"/>
          </a:xfrm>
          <a:prstGeom prst="rect">
            <a:avLst/>
          </a:prstGeom>
        </p:spPr>
      </p:pic>
    </p:spTree>
    <p:extLst>
      <p:ext uri="{BB962C8B-B14F-4D97-AF65-F5344CB8AC3E}">
        <p14:creationId xmlns:p14="http://schemas.microsoft.com/office/powerpoint/2010/main" val="3660295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1"/>
        <p:cNvGrpSpPr/>
        <p:nvPr/>
      </p:nvGrpSpPr>
      <p:grpSpPr>
        <a:xfrm>
          <a:off x="0" y="0"/>
          <a:ext cx="0" cy="0"/>
          <a:chOff x="0" y="0"/>
          <a:chExt cx="0" cy="0"/>
        </a:xfrm>
      </p:grpSpPr>
      <p:sp>
        <p:nvSpPr>
          <p:cNvPr id="152" name="Google Shape;152;p27"/>
          <p:cNvSpPr txBox="1"/>
          <p:nvPr/>
        </p:nvSpPr>
        <p:spPr>
          <a:xfrm>
            <a:off x="261524" y="239750"/>
            <a:ext cx="772274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Output Charts</a:t>
            </a:r>
            <a:endParaRPr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pic>
        <p:nvPicPr>
          <p:cNvPr id="4" name="Picture 3" descr="Chart, scatter chart&#10;&#10;Description automatically generated">
            <a:extLst>
              <a:ext uri="{FF2B5EF4-FFF2-40B4-BE49-F238E27FC236}">
                <a16:creationId xmlns:a16="http://schemas.microsoft.com/office/drawing/2014/main" id="{C3F1AF6C-8B56-50DF-6BCF-0C74E5CB20DC}"/>
              </a:ext>
            </a:extLst>
          </p:cNvPr>
          <p:cNvPicPr>
            <a:picLocks noChangeAspect="1"/>
          </p:cNvPicPr>
          <p:nvPr/>
        </p:nvPicPr>
        <p:blipFill>
          <a:blip r:embed="rId3"/>
          <a:stretch>
            <a:fillRect/>
          </a:stretch>
        </p:blipFill>
        <p:spPr>
          <a:xfrm>
            <a:off x="261524" y="825189"/>
            <a:ext cx="7722748" cy="3873191"/>
          </a:xfrm>
          <a:prstGeom prst="rect">
            <a:avLst/>
          </a:prstGeom>
        </p:spPr>
      </p:pic>
    </p:spTree>
    <p:extLst>
      <p:ext uri="{BB962C8B-B14F-4D97-AF65-F5344CB8AC3E}">
        <p14:creationId xmlns:p14="http://schemas.microsoft.com/office/powerpoint/2010/main" val="3335415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27"/>
        <p:cNvGrpSpPr/>
        <p:nvPr/>
      </p:nvGrpSpPr>
      <p:grpSpPr>
        <a:xfrm>
          <a:off x="0" y="0"/>
          <a:ext cx="0" cy="0"/>
          <a:chOff x="0" y="0"/>
          <a:chExt cx="0" cy="0"/>
        </a:xfrm>
      </p:grpSpPr>
      <p:sp>
        <p:nvSpPr>
          <p:cNvPr id="128" name="Google Shape;128;p23"/>
          <p:cNvSpPr txBox="1">
            <a:spLocks noGrp="1"/>
          </p:cNvSpPr>
          <p:nvPr>
            <p:ph type="subTitle" idx="4294967295"/>
          </p:nvPr>
        </p:nvSpPr>
        <p:spPr>
          <a:xfrm>
            <a:off x="492125" y="306969"/>
            <a:ext cx="8413982" cy="652036"/>
          </a:xfrm>
          <a:prstGeom prst="rect">
            <a:avLst/>
          </a:prstGeom>
          <a:noFill/>
        </p:spPr>
        <p:txBody>
          <a:bodyPr spcFirstLastPara="1" wrap="square" lIns="91425" tIns="91425" rIns="91425" bIns="91425" anchor="t" anchorCtr="0">
            <a:noAutofit/>
          </a:bodyPr>
          <a:lstStyle/>
          <a:p>
            <a:pPr marL="0" lvl="0" indent="0" algn="l" rtl="0">
              <a:spcBef>
                <a:spcPts val="0"/>
              </a:spcBef>
              <a:spcAft>
                <a:spcPts val="1200"/>
              </a:spcAft>
              <a:buNone/>
            </a:pPr>
            <a:r>
              <a:rPr lang="en-CA" sz="2000" dirty="0">
                <a:solidFill>
                  <a:schemeClr val="lt1"/>
                </a:solidFill>
                <a:latin typeface="Calibri" panose="020F0502020204030204" pitchFamily="34" charset="0"/>
                <a:ea typeface="Calibri" panose="020F0502020204030204" pitchFamily="34" charset="0"/>
                <a:cs typeface="Calibri" panose="020F0502020204030204" pitchFamily="34" charset="0"/>
              </a:rPr>
              <a:t>The project makes use of analytical tools to deploy 6 Charts.</a:t>
            </a:r>
            <a:endParaRPr sz="200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Text&#10;&#10;Description automatically generated with medium confidence">
            <a:extLst>
              <a:ext uri="{FF2B5EF4-FFF2-40B4-BE49-F238E27FC236}">
                <a16:creationId xmlns:a16="http://schemas.microsoft.com/office/drawing/2014/main" id="{956E3E98-E2CF-4371-7ED2-0C6A90E8BDC8}"/>
              </a:ext>
            </a:extLst>
          </p:cNvPr>
          <p:cNvPicPr>
            <a:picLocks noChangeAspect="1"/>
          </p:cNvPicPr>
          <p:nvPr/>
        </p:nvPicPr>
        <p:blipFill>
          <a:blip r:embed="rId3"/>
          <a:stretch>
            <a:fillRect/>
          </a:stretch>
        </p:blipFill>
        <p:spPr>
          <a:xfrm>
            <a:off x="503400" y="1139751"/>
            <a:ext cx="8160000" cy="3588366"/>
          </a:xfrm>
          <a:prstGeom prst="rect">
            <a:avLst/>
          </a:prstGeom>
        </p:spPr>
      </p:pic>
    </p:spTree>
    <p:extLst>
      <p:ext uri="{BB962C8B-B14F-4D97-AF65-F5344CB8AC3E}">
        <p14:creationId xmlns:p14="http://schemas.microsoft.com/office/powerpoint/2010/main" val="402057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BEEEE87-7D2C-4BC6-AD29-F540009F5685}"/>
              </a:ext>
            </a:extLst>
          </p:cNvPr>
          <p:cNvSpPr>
            <a:spLocks noGrp="1"/>
          </p:cNvSpPr>
          <p:nvPr>
            <p:ph type="body" sz="quarter" idx="10"/>
          </p:nvPr>
        </p:nvSpPr>
        <p:spPr/>
        <p:txBody>
          <a:bodyPr>
            <a:normAutofit/>
          </a:bodyPr>
          <a:lstStyle/>
          <a:p>
            <a:r>
              <a:rPr lang="en-US" sz="2700"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p>
        </p:txBody>
      </p:sp>
      <p:pic>
        <p:nvPicPr>
          <p:cNvPr id="69" name="Picture Placeholder 68" descr="A person in a suit&#10;&#10;Description automatically generated with low confidence">
            <a:extLst>
              <a:ext uri="{FF2B5EF4-FFF2-40B4-BE49-F238E27FC236}">
                <a16:creationId xmlns:a16="http://schemas.microsoft.com/office/drawing/2014/main" id="{6A95664B-4BEF-F03A-B6C1-2BE5A59B4D59}"/>
              </a:ext>
            </a:extLst>
          </p:cNvPr>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6781" b="6781"/>
          <a:stretch>
            <a:fillRect/>
          </a:stretch>
        </p:blipFill>
        <p:spPr/>
      </p:pic>
      <p:sp>
        <p:nvSpPr>
          <p:cNvPr id="59" name="Picture Placeholder 58">
            <a:extLst>
              <a:ext uri="{FF2B5EF4-FFF2-40B4-BE49-F238E27FC236}">
                <a16:creationId xmlns:a16="http://schemas.microsoft.com/office/drawing/2014/main" id="{0EA5E0CA-C09B-B79F-3806-0C87D3992F7C}"/>
              </a:ext>
            </a:extLst>
          </p:cNvPr>
          <p:cNvSpPr>
            <a:spLocks noGrp="1"/>
          </p:cNvSpPr>
          <p:nvPr>
            <p:ph type="pic" sz="quarter" idx="15"/>
          </p:nvPr>
        </p:nvSpPr>
        <p:spPr/>
      </p:sp>
      <p:sp>
        <p:nvSpPr>
          <p:cNvPr id="55" name="Picture Placeholder 54">
            <a:extLst>
              <a:ext uri="{FF2B5EF4-FFF2-40B4-BE49-F238E27FC236}">
                <a16:creationId xmlns:a16="http://schemas.microsoft.com/office/drawing/2014/main" id="{E7CE1681-22E9-0087-952E-5440A6F62AE8}"/>
              </a:ext>
            </a:extLst>
          </p:cNvPr>
          <p:cNvSpPr>
            <a:spLocks noGrp="1"/>
          </p:cNvSpPr>
          <p:nvPr>
            <p:ph type="pic" sz="quarter" idx="16"/>
          </p:nvPr>
        </p:nvSpPr>
        <p:spPr/>
      </p:sp>
      <p:sp>
        <p:nvSpPr>
          <p:cNvPr id="22" name="Text Placeholder 2">
            <a:extLst>
              <a:ext uri="{FF2B5EF4-FFF2-40B4-BE49-F238E27FC236}">
                <a16:creationId xmlns:a16="http://schemas.microsoft.com/office/drawing/2014/main" id="{B3999627-7BD8-4AA0-91B7-16FB67477F7C}"/>
              </a:ext>
            </a:extLst>
          </p:cNvPr>
          <p:cNvSpPr txBox="1">
            <a:spLocks/>
          </p:cNvSpPr>
          <p:nvPr/>
        </p:nvSpPr>
        <p:spPr>
          <a:xfrm>
            <a:off x="454867" y="1700577"/>
            <a:ext cx="2729329" cy="871174"/>
          </a:xfrm>
          <a:prstGeom prst="rect">
            <a:avLst/>
          </a:prstGeom>
          <a:noFill/>
        </p:spPr>
        <p:txBody>
          <a:bodyPr anchor="t"/>
          <a:lstStyle>
            <a:lvl1pPr marL="0" marR="0" indent="0" algn="l" defTabSz="914400" rtl="0" eaLnBrk="1" fontAlgn="auto" latinLnBrk="1" hangingPunct="1">
              <a:lnSpc>
                <a:spcPct val="100000"/>
              </a:lnSpc>
              <a:spcBef>
                <a:spcPts val="0"/>
              </a:spcBef>
              <a:spcAft>
                <a:spcPts val="0"/>
              </a:spcAft>
              <a:buClrTx/>
              <a:buSzTx/>
              <a:buFont typeface="Arial" pitchFamily="34" charset="0"/>
              <a:buNone/>
              <a:tabLst/>
              <a:defRPr sz="48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3600" dirty="0">
                <a:solidFill>
                  <a:schemeClr val="tx1"/>
                </a:solidFill>
                <a:latin typeface="Calibri" panose="020F0502020204030204" pitchFamily="34" charset="0"/>
                <a:ea typeface="Calibri" panose="020F0502020204030204" pitchFamily="34" charset="0"/>
                <a:cs typeface="Calibri" panose="020F0502020204030204" pitchFamily="34" charset="0"/>
              </a:rPr>
              <a:t>OUR TEAM</a:t>
            </a:r>
            <a:endParaRPr lang="ko-KR" altLang="en-US" sz="3600" dirty="0">
              <a:solidFill>
                <a:schemeClr val="tx1"/>
              </a:solidFill>
              <a:latin typeface="Calibri" panose="020F0502020204030204" pitchFamily="34" charset="0"/>
              <a:cs typeface="Calibri" panose="020F0502020204030204" pitchFamily="34" charset="0"/>
            </a:endParaRPr>
          </a:p>
        </p:txBody>
      </p:sp>
      <p:sp>
        <p:nvSpPr>
          <p:cNvPr id="23" name="Content Placeholder 1">
            <a:extLst>
              <a:ext uri="{FF2B5EF4-FFF2-40B4-BE49-F238E27FC236}">
                <a16:creationId xmlns:a16="http://schemas.microsoft.com/office/drawing/2014/main" id="{6254BAC5-8EB6-4C43-8214-23E725E45B33}"/>
              </a:ext>
            </a:extLst>
          </p:cNvPr>
          <p:cNvSpPr txBox="1">
            <a:spLocks/>
          </p:cNvSpPr>
          <p:nvPr/>
        </p:nvSpPr>
        <p:spPr>
          <a:xfrm>
            <a:off x="3377931" y="2743384"/>
            <a:ext cx="1335137" cy="486054"/>
          </a:xfrm>
          <a:prstGeom prst="rect">
            <a:avLst/>
          </a:prstGeom>
          <a:noFill/>
        </p:spPr>
        <p:txBody>
          <a:bodyPr anchor="ctr"/>
          <a:lstStyle>
            <a:lvl1pPr marL="0" indent="0" algn="ctr" defTabSz="914400" rtl="0" eaLnBrk="1" latinLnBrk="1" hangingPunct="1">
              <a:spcBef>
                <a:spcPct val="20000"/>
              </a:spcBef>
              <a:buFont typeface="Arial" pitchFamily="34" charset="0"/>
              <a:buNone/>
              <a:defRPr sz="18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altLang="ko-KR" sz="1350" dirty="0">
                <a:solidFill>
                  <a:schemeClr val="tx1"/>
                </a:solidFill>
                <a:latin typeface="Calibri" panose="020F0502020204030204" pitchFamily="34" charset="0"/>
                <a:ea typeface="Calibri" panose="020F0502020204030204" pitchFamily="34" charset="0"/>
                <a:cs typeface="Calibri" panose="020F0502020204030204" pitchFamily="34" charset="0"/>
              </a:rPr>
              <a:t>Harish Nagarajan</a:t>
            </a:r>
          </a:p>
        </p:txBody>
      </p:sp>
      <p:sp>
        <p:nvSpPr>
          <p:cNvPr id="24" name="Content Placeholder 4">
            <a:extLst>
              <a:ext uri="{FF2B5EF4-FFF2-40B4-BE49-F238E27FC236}">
                <a16:creationId xmlns:a16="http://schemas.microsoft.com/office/drawing/2014/main" id="{89133BCF-ED6D-4008-9679-773B7D53BFD9}"/>
              </a:ext>
            </a:extLst>
          </p:cNvPr>
          <p:cNvSpPr txBox="1">
            <a:spLocks/>
          </p:cNvSpPr>
          <p:nvPr/>
        </p:nvSpPr>
        <p:spPr>
          <a:xfrm>
            <a:off x="3377931" y="3232570"/>
            <a:ext cx="1335137" cy="210596"/>
          </a:xfrm>
          <a:prstGeom prst="rect">
            <a:avLst/>
          </a:prstGeom>
          <a:noFill/>
        </p:spPr>
        <p:txBody>
          <a:bodyPr anchor="ctr"/>
          <a:lstStyle>
            <a:lvl1pPr marL="0" indent="0" algn="ctr" defTabSz="914400" rtl="0" eaLnBrk="1" latinLnBrk="1" hangingPunct="1">
              <a:spcBef>
                <a:spcPct val="20000"/>
              </a:spcBef>
              <a:buFont typeface="Arial" pitchFamily="34" charset="0"/>
              <a:buNone/>
              <a:defRPr sz="12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IN" altLang="ko-KR" dirty="0">
                <a:latin typeface="Calibri" panose="020F0502020204030204" pitchFamily="34" charset="0"/>
                <a:ea typeface="Calibri" panose="020F0502020204030204" pitchFamily="34" charset="0"/>
                <a:cs typeface="Calibri" panose="020F0502020204030204" pitchFamily="34" charset="0"/>
              </a:rPr>
              <a:t>PROJECT</a:t>
            </a:r>
            <a:r>
              <a:rPr lang="en-IN" altLang="ko-KR" sz="900" dirty="0">
                <a:latin typeface="Calibri" panose="020F0502020204030204" pitchFamily="34" charset="0"/>
                <a:ea typeface="Calibri" panose="020F0502020204030204" pitchFamily="34" charset="0"/>
                <a:cs typeface="Calibri" panose="020F0502020204030204" pitchFamily="34" charset="0"/>
              </a:rPr>
              <a:t> </a:t>
            </a:r>
            <a:r>
              <a:rPr lang="en-IN" altLang="ko-KR" dirty="0">
                <a:latin typeface="Calibri" panose="020F0502020204030204" pitchFamily="34" charset="0"/>
                <a:ea typeface="Calibri" panose="020F0502020204030204" pitchFamily="34" charset="0"/>
                <a:cs typeface="Calibri" panose="020F0502020204030204" pitchFamily="34" charset="0"/>
              </a:rPr>
              <a:t>HEAD</a:t>
            </a:r>
            <a:endParaRPr lang="ko-KR" altLang="en-US" dirty="0">
              <a:latin typeface="Calibri" panose="020F0502020204030204" pitchFamily="34" charset="0"/>
              <a:cs typeface="Calibri" panose="020F0502020204030204" pitchFamily="34" charset="0"/>
            </a:endParaRPr>
          </a:p>
        </p:txBody>
      </p:sp>
      <p:sp>
        <p:nvSpPr>
          <p:cNvPr id="25" name="Content Placeholder 5">
            <a:extLst>
              <a:ext uri="{FF2B5EF4-FFF2-40B4-BE49-F238E27FC236}">
                <a16:creationId xmlns:a16="http://schemas.microsoft.com/office/drawing/2014/main" id="{A6BB5EC5-9782-4BBC-96C5-D9E72F0118F8}"/>
              </a:ext>
            </a:extLst>
          </p:cNvPr>
          <p:cNvSpPr txBox="1">
            <a:spLocks/>
          </p:cNvSpPr>
          <p:nvPr/>
        </p:nvSpPr>
        <p:spPr>
          <a:xfrm>
            <a:off x="5252256" y="2753660"/>
            <a:ext cx="1335137" cy="486054"/>
          </a:xfrm>
          <a:prstGeom prst="rect">
            <a:avLst/>
          </a:prstGeom>
          <a:noFill/>
        </p:spPr>
        <p:txBody>
          <a:bodyPr anchor="ctr"/>
          <a:lstStyle>
            <a:lvl1pPr marL="0" indent="0" algn="ctr" defTabSz="914400" rtl="0" eaLnBrk="1" latinLnBrk="1" hangingPunct="1">
              <a:spcBef>
                <a:spcPct val="20000"/>
              </a:spcBef>
              <a:buFont typeface="Arial" pitchFamily="34" charset="0"/>
              <a:buNone/>
              <a:defRPr sz="18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altLang="ko-KR" sz="1350" dirty="0">
                <a:solidFill>
                  <a:schemeClr val="tx1"/>
                </a:solidFill>
                <a:latin typeface="Calibri" panose="020F0502020204030204" pitchFamily="34" charset="0"/>
                <a:ea typeface="Calibri" panose="020F0502020204030204" pitchFamily="34" charset="0"/>
                <a:cs typeface="Calibri" panose="020F0502020204030204" pitchFamily="34" charset="0"/>
              </a:rPr>
              <a:t>Yokesh Kalaialagan</a:t>
            </a:r>
            <a:endParaRPr lang="ko-KR" altLang="en-US" sz="1350" dirty="0">
              <a:solidFill>
                <a:schemeClr val="tx1"/>
              </a:solidFill>
              <a:latin typeface="Calibri" panose="020F0502020204030204" pitchFamily="34" charset="0"/>
              <a:cs typeface="Calibri" panose="020F0502020204030204" pitchFamily="34" charset="0"/>
            </a:endParaRPr>
          </a:p>
        </p:txBody>
      </p:sp>
      <p:sp>
        <p:nvSpPr>
          <p:cNvPr id="26" name="Content Placeholder 11">
            <a:extLst>
              <a:ext uri="{FF2B5EF4-FFF2-40B4-BE49-F238E27FC236}">
                <a16:creationId xmlns:a16="http://schemas.microsoft.com/office/drawing/2014/main" id="{4C7053DC-C4A2-45B0-8A79-B9AB5409BA3C}"/>
              </a:ext>
            </a:extLst>
          </p:cNvPr>
          <p:cNvSpPr txBox="1">
            <a:spLocks/>
          </p:cNvSpPr>
          <p:nvPr/>
        </p:nvSpPr>
        <p:spPr>
          <a:xfrm>
            <a:off x="7126581" y="2760803"/>
            <a:ext cx="1335137" cy="486054"/>
          </a:xfrm>
          <a:prstGeom prst="rect">
            <a:avLst/>
          </a:prstGeom>
          <a:noFill/>
        </p:spPr>
        <p:txBody>
          <a:bodyPr anchor="ctr"/>
          <a:lstStyle>
            <a:lvl1pPr marL="0" indent="0" algn="ctr" defTabSz="914400" rtl="0" eaLnBrk="1" latinLnBrk="1" hangingPunct="1">
              <a:spcBef>
                <a:spcPct val="20000"/>
              </a:spcBef>
              <a:buFont typeface="Arial" pitchFamily="34" charset="0"/>
              <a:buNone/>
              <a:defRPr sz="18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altLang="ko-KR" sz="1350" dirty="0">
                <a:solidFill>
                  <a:schemeClr val="tx1"/>
                </a:solidFill>
                <a:latin typeface="Calibri" panose="020F0502020204030204" pitchFamily="34" charset="0"/>
                <a:ea typeface="Calibri" panose="020F0502020204030204" pitchFamily="34" charset="0"/>
                <a:cs typeface="Calibri" panose="020F0502020204030204" pitchFamily="34" charset="0"/>
              </a:rPr>
              <a:t>Aishwarya Sivacoumar</a:t>
            </a:r>
            <a:endParaRPr lang="ko-KR" altLang="en-US" sz="1350" dirty="0">
              <a:solidFill>
                <a:schemeClr val="tx1"/>
              </a:solidFill>
              <a:latin typeface="Calibri" panose="020F0502020204030204" pitchFamily="34" charset="0"/>
              <a:cs typeface="Calibri" panose="020F0502020204030204" pitchFamily="34" charset="0"/>
            </a:endParaRPr>
          </a:p>
        </p:txBody>
      </p:sp>
      <p:sp>
        <p:nvSpPr>
          <p:cNvPr id="27" name="Content Placeholder 4">
            <a:extLst>
              <a:ext uri="{FF2B5EF4-FFF2-40B4-BE49-F238E27FC236}">
                <a16:creationId xmlns:a16="http://schemas.microsoft.com/office/drawing/2014/main" id="{959D513D-303D-48C7-8D1C-1E75FBC1FFE0}"/>
              </a:ext>
            </a:extLst>
          </p:cNvPr>
          <p:cNvSpPr txBox="1">
            <a:spLocks/>
          </p:cNvSpPr>
          <p:nvPr/>
        </p:nvSpPr>
        <p:spPr>
          <a:xfrm>
            <a:off x="5252256" y="3232570"/>
            <a:ext cx="1335137" cy="210596"/>
          </a:xfrm>
          <a:prstGeom prst="rect">
            <a:avLst/>
          </a:prstGeom>
          <a:noFill/>
        </p:spPr>
        <p:txBody>
          <a:bodyPr anchor="ctr"/>
          <a:lstStyle>
            <a:lvl1pPr marL="0" indent="0" algn="ctr" defTabSz="914400" rtl="0" eaLnBrk="1" latinLnBrk="1" hangingPunct="1">
              <a:spcBef>
                <a:spcPct val="20000"/>
              </a:spcBef>
              <a:buFont typeface="Arial" pitchFamily="34" charset="0"/>
              <a:buNone/>
              <a:defRPr sz="12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latin typeface="Calibri" panose="020F0502020204030204" pitchFamily="34" charset="0"/>
                <a:ea typeface="Calibri" panose="020F0502020204030204" pitchFamily="34" charset="0"/>
                <a:cs typeface="Calibri" panose="020F0502020204030204" pitchFamily="34" charset="0"/>
              </a:rPr>
              <a:t>DATA ANALYST</a:t>
            </a:r>
            <a:endParaRPr lang="ko-KR" altLang="en-US" dirty="0">
              <a:latin typeface="Calibri" panose="020F0502020204030204" pitchFamily="34" charset="0"/>
              <a:cs typeface="Calibri" panose="020F0502020204030204" pitchFamily="34" charset="0"/>
            </a:endParaRPr>
          </a:p>
        </p:txBody>
      </p:sp>
      <p:sp>
        <p:nvSpPr>
          <p:cNvPr id="28" name="Content Placeholder 4">
            <a:extLst>
              <a:ext uri="{FF2B5EF4-FFF2-40B4-BE49-F238E27FC236}">
                <a16:creationId xmlns:a16="http://schemas.microsoft.com/office/drawing/2014/main" id="{4FCC73D2-E4B7-46AE-AC7E-B781A4E3A3A0}"/>
              </a:ext>
            </a:extLst>
          </p:cNvPr>
          <p:cNvSpPr txBox="1">
            <a:spLocks/>
          </p:cNvSpPr>
          <p:nvPr/>
        </p:nvSpPr>
        <p:spPr>
          <a:xfrm>
            <a:off x="7126581" y="3232570"/>
            <a:ext cx="1335137" cy="210596"/>
          </a:xfrm>
          <a:prstGeom prst="rect">
            <a:avLst/>
          </a:prstGeom>
          <a:noFill/>
        </p:spPr>
        <p:txBody>
          <a:bodyPr anchor="ctr"/>
          <a:lstStyle>
            <a:lvl1pPr marL="0" indent="0" algn="ctr" defTabSz="914400" rtl="0" eaLnBrk="1" latinLnBrk="1" hangingPunct="1">
              <a:spcBef>
                <a:spcPct val="20000"/>
              </a:spcBef>
              <a:buFont typeface="Arial" pitchFamily="34" charset="0"/>
              <a:buNone/>
              <a:defRPr sz="12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latin typeface="Calibri" panose="020F0502020204030204" pitchFamily="34" charset="0"/>
                <a:ea typeface="Calibri" panose="020F0502020204030204" pitchFamily="34" charset="0"/>
                <a:cs typeface="Calibri" panose="020F0502020204030204" pitchFamily="34" charset="0"/>
              </a:rPr>
              <a:t>DEVELOPER</a:t>
            </a:r>
            <a:endParaRPr lang="ko-KR" altLang="en-US" dirty="0">
              <a:latin typeface="Calibri" panose="020F0502020204030204" pitchFamily="34" charset="0"/>
              <a:cs typeface="Calibri" panose="020F0502020204030204" pitchFamily="34" charset="0"/>
            </a:endParaRPr>
          </a:p>
        </p:txBody>
      </p:sp>
      <p:pic>
        <p:nvPicPr>
          <p:cNvPr id="57" name="Picture 56">
            <a:extLst>
              <a:ext uri="{FF2B5EF4-FFF2-40B4-BE49-F238E27FC236}">
                <a16:creationId xmlns:a16="http://schemas.microsoft.com/office/drawing/2014/main" id="{BEE01F50-F6CC-0CC7-EFF6-505E494F3F7A}"/>
              </a:ext>
            </a:extLst>
          </p:cNvPr>
          <p:cNvPicPr>
            <a:picLocks noChangeAspect="1"/>
          </p:cNvPicPr>
          <p:nvPr/>
        </p:nvPicPr>
        <p:blipFill>
          <a:blip r:embed="rId3"/>
          <a:stretch>
            <a:fillRect/>
          </a:stretch>
        </p:blipFill>
        <p:spPr>
          <a:xfrm>
            <a:off x="7001955" y="1393789"/>
            <a:ext cx="1565270" cy="1367015"/>
          </a:xfrm>
          <a:prstGeom prst="rect">
            <a:avLst/>
          </a:prstGeom>
        </p:spPr>
      </p:pic>
      <p:pic>
        <p:nvPicPr>
          <p:cNvPr id="63" name="Picture 62">
            <a:extLst>
              <a:ext uri="{FF2B5EF4-FFF2-40B4-BE49-F238E27FC236}">
                <a16:creationId xmlns:a16="http://schemas.microsoft.com/office/drawing/2014/main" id="{8E814ED5-D751-4D10-0105-CF0288EE908E}"/>
              </a:ext>
            </a:extLst>
          </p:cNvPr>
          <p:cNvPicPr>
            <a:picLocks noChangeAspect="1"/>
          </p:cNvPicPr>
          <p:nvPr/>
        </p:nvPicPr>
        <p:blipFill>
          <a:blip r:embed="rId4"/>
          <a:stretch>
            <a:fillRect/>
          </a:stretch>
        </p:blipFill>
        <p:spPr>
          <a:xfrm>
            <a:off x="5133917" y="1383513"/>
            <a:ext cx="1557995" cy="1377291"/>
          </a:xfrm>
          <a:prstGeom prst="rect">
            <a:avLst/>
          </a:prstGeom>
        </p:spPr>
      </p:pic>
    </p:spTree>
    <p:extLst>
      <p:ext uri="{BB962C8B-B14F-4D97-AF65-F5344CB8AC3E}">
        <p14:creationId xmlns:p14="http://schemas.microsoft.com/office/powerpoint/2010/main" val="773366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1"/>
        <p:cNvGrpSpPr/>
        <p:nvPr/>
      </p:nvGrpSpPr>
      <p:grpSpPr>
        <a:xfrm>
          <a:off x="0" y="0"/>
          <a:ext cx="0" cy="0"/>
          <a:chOff x="0" y="0"/>
          <a:chExt cx="0" cy="0"/>
        </a:xfrm>
      </p:grpSpPr>
      <p:sp>
        <p:nvSpPr>
          <p:cNvPr id="152" name="Google Shape;152;p27"/>
          <p:cNvSpPr txBox="1"/>
          <p:nvPr/>
        </p:nvSpPr>
        <p:spPr>
          <a:xfrm>
            <a:off x="261524" y="239750"/>
            <a:ext cx="772274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Output Charts</a:t>
            </a:r>
            <a:endParaRPr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pic>
        <p:nvPicPr>
          <p:cNvPr id="3" name="Picture 2" descr="Chart, scatter chart&#10;&#10;Description automatically generated">
            <a:extLst>
              <a:ext uri="{FF2B5EF4-FFF2-40B4-BE49-F238E27FC236}">
                <a16:creationId xmlns:a16="http://schemas.microsoft.com/office/drawing/2014/main" id="{A9C3EB66-93DA-33D0-E06F-E715ACB702E3}"/>
              </a:ext>
            </a:extLst>
          </p:cNvPr>
          <p:cNvPicPr>
            <a:picLocks noChangeAspect="1"/>
          </p:cNvPicPr>
          <p:nvPr/>
        </p:nvPicPr>
        <p:blipFill>
          <a:blip r:embed="rId3"/>
          <a:stretch>
            <a:fillRect/>
          </a:stretch>
        </p:blipFill>
        <p:spPr>
          <a:xfrm>
            <a:off x="261524" y="854927"/>
            <a:ext cx="7722748" cy="3863233"/>
          </a:xfrm>
          <a:prstGeom prst="rect">
            <a:avLst/>
          </a:prstGeom>
        </p:spPr>
      </p:pic>
    </p:spTree>
    <p:extLst>
      <p:ext uri="{BB962C8B-B14F-4D97-AF65-F5344CB8AC3E}">
        <p14:creationId xmlns:p14="http://schemas.microsoft.com/office/powerpoint/2010/main" val="3327860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73"/>
        <p:cNvGrpSpPr/>
        <p:nvPr/>
      </p:nvGrpSpPr>
      <p:grpSpPr>
        <a:xfrm>
          <a:off x="0" y="0"/>
          <a:ext cx="0" cy="0"/>
          <a:chOff x="0" y="0"/>
          <a:chExt cx="0" cy="0"/>
        </a:xfrm>
      </p:grpSpPr>
      <p:sp>
        <p:nvSpPr>
          <p:cNvPr id="174" name="Google Shape;174;p30"/>
          <p:cNvSpPr txBox="1"/>
          <p:nvPr/>
        </p:nvSpPr>
        <p:spPr>
          <a:xfrm>
            <a:off x="1785191" y="2371710"/>
            <a:ext cx="4972448"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5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Thank You!!!!</a:t>
            </a:r>
            <a:endParaRPr sz="5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175" name="Google Shape;175;p30"/>
          <p:cNvSpPr txBox="1"/>
          <p:nvPr/>
        </p:nvSpPr>
        <p:spPr>
          <a:xfrm>
            <a:off x="4805675" y="2146750"/>
            <a:ext cx="1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dirty="0">
                <a:latin typeface="Calibri" panose="020F0502020204030204" pitchFamily="34" charset="0"/>
                <a:ea typeface="Calibri" panose="020F0502020204030204" pitchFamily="34" charset="0"/>
                <a:cs typeface="Calibri" panose="020F0502020204030204" pitchFamily="34" charset="0"/>
              </a:rPr>
              <a:t>Introduction to the Project</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71" name="Google Shape;71;p14"/>
          <p:cNvSpPr txBox="1">
            <a:spLocks noGrp="1"/>
          </p:cNvSpPr>
          <p:nvPr>
            <p:ph type="subTitle" idx="4294967295"/>
          </p:nvPr>
        </p:nvSpPr>
        <p:spPr>
          <a:xfrm>
            <a:off x="163551" y="1345310"/>
            <a:ext cx="8175625" cy="3629025"/>
          </a:xfrm>
          <a:prstGeom prst="rect">
            <a:avLst/>
          </a:prstGeom>
          <a:noFill/>
        </p:spPr>
        <p:txBody>
          <a:bodyPr spcFirstLastPara="1" wrap="square" lIns="91425" tIns="91425" rIns="91425" bIns="91425" anchor="t" anchorCtr="0">
            <a:noAutofit/>
          </a:bodyPr>
          <a:lstStyle/>
          <a:p>
            <a:pPr marL="457200" lvl="0" indent="-342900" algn="just" rtl="0">
              <a:spcBef>
                <a:spcPts val="0"/>
              </a:spcBef>
              <a:spcAft>
                <a:spcPts val="0"/>
              </a:spcAft>
              <a:buClr>
                <a:schemeClr val="lt1"/>
              </a:buClr>
              <a:buSzPts val="1800"/>
              <a:buAutoNum type="arabicPeriod"/>
            </a:pPr>
            <a:r>
              <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rPr>
              <a:t>The world's population is growing rapidly, which is leading to increasing levels of chaos. To prevent this chaos from causing harm, our team has identified data analysis as a valuable asset for </a:t>
            </a:r>
            <a:r>
              <a:rPr lang="en-IN" sz="1800" dirty="0" err="1">
                <a:solidFill>
                  <a:schemeClr val="lt1"/>
                </a:solidFill>
                <a:latin typeface="Calibri" panose="020F0502020204030204" pitchFamily="34" charset="0"/>
                <a:ea typeface="Calibri" panose="020F0502020204030204" pitchFamily="34" charset="0"/>
                <a:cs typeface="Calibri" panose="020F0502020204030204" pitchFamily="34" charset="0"/>
              </a:rPr>
              <a:t>analyzing</a:t>
            </a:r>
            <a:r>
              <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rPr>
              <a:t> the current situation and planning for a better future.</a:t>
            </a:r>
          </a:p>
          <a:p>
            <a:pPr marL="457200" lvl="0" indent="-342900" algn="just" rtl="0">
              <a:spcBef>
                <a:spcPts val="0"/>
              </a:spcBef>
              <a:spcAft>
                <a:spcPts val="0"/>
              </a:spcAft>
              <a:buClr>
                <a:schemeClr val="lt1"/>
              </a:buClr>
              <a:buSzPts val="1800"/>
              <a:buAutoNum type="arabicPeriod"/>
            </a:pPr>
            <a:endPar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457200" lvl="0" indent="-342900" algn="just" rtl="0">
              <a:spcBef>
                <a:spcPts val="0"/>
              </a:spcBef>
              <a:spcAft>
                <a:spcPts val="0"/>
              </a:spcAft>
              <a:buClr>
                <a:schemeClr val="lt1"/>
              </a:buClr>
              <a:buSzPts val="1800"/>
              <a:buAutoNum type="arabicPeriod"/>
            </a:pPr>
            <a:r>
              <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rPr>
              <a:t>Our project focuses on </a:t>
            </a:r>
            <a:r>
              <a:rPr lang="en-IN" sz="1800" dirty="0" err="1">
                <a:solidFill>
                  <a:schemeClr val="lt1"/>
                </a:solidFill>
                <a:latin typeface="Calibri" panose="020F0502020204030204" pitchFamily="34" charset="0"/>
                <a:ea typeface="Calibri" panose="020F0502020204030204" pitchFamily="34" charset="0"/>
                <a:cs typeface="Calibri" panose="020F0502020204030204" pitchFamily="34" charset="0"/>
              </a:rPr>
              <a:t>analyzing</a:t>
            </a:r>
            <a:r>
              <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rPr>
              <a:t> a dataset that covers the years 1952 to 2007 and includes information about population, year of survey, and GDP for countries around the world. By using this dataset, we aim to predict the current situation for each country.</a:t>
            </a:r>
          </a:p>
          <a:p>
            <a:pPr marL="457200" lvl="0" indent="-342900" algn="just" rtl="0">
              <a:spcBef>
                <a:spcPts val="0"/>
              </a:spcBef>
              <a:spcAft>
                <a:spcPts val="0"/>
              </a:spcAft>
              <a:buClr>
                <a:schemeClr val="lt1"/>
              </a:buClr>
              <a:buSzPts val="1800"/>
              <a:buAutoNum type="arabicPeriod"/>
            </a:pPr>
            <a:endPar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457200" lvl="0" indent="-342900" algn="just" rtl="0">
              <a:spcBef>
                <a:spcPts val="0"/>
              </a:spcBef>
              <a:spcAft>
                <a:spcPts val="0"/>
              </a:spcAft>
              <a:buClr>
                <a:schemeClr val="lt1"/>
              </a:buClr>
              <a:buSzPts val="1800"/>
              <a:buAutoNum type="arabicPeriod"/>
            </a:pPr>
            <a:r>
              <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rPr>
              <a:t>To conduct our analysis, we have created six different charts to help us interpret the data. These charts are an essential part of our project and provide us with valuable insights into the trends and patterns in the dataset.</a:t>
            </a: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spTree>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dirty="0">
                <a:latin typeface="Calibri" panose="020F0502020204030204" pitchFamily="34" charset="0"/>
                <a:ea typeface="Calibri" panose="020F0502020204030204" pitchFamily="34" charset="0"/>
                <a:cs typeface="Calibri" panose="020F0502020204030204" pitchFamily="34" charset="0"/>
              </a:rPr>
              <a:t>Our Dataset</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1" name="Google Shape;91;p17"/>
          <p:cNvSpPr txBox="1">
            <a:spLocks noGrp="1"/>
          </p:cNvSpPr>
          <p:nvPr>
            <p:ph type="subTitle" idx="4294967295"/>
          </p:nvPr>
        </p:nvSpPr>
        <p:spPr>
          <a:xfrm>
            <a:off x="282498" y="1317277"/>
            <a:ext cx="7931150" cy="2759075"/>
          </a:xfrm>
          <a:prstGeom prst="rect">
            <a:avLst/>
          </a:prstGeom>
          <a:noFill/>
        </p:spPr>
        <p:txBody>
          <a:bodyPr spcFirstLastPara="1" wrap="square" lIns="91425" tIns="91425" rIns="91425" bIns="91425" anchor="t" anchorCtr="0">
            <a:normAutofit/>
          </a:bodyPr>
          <a:lstStyle/>
          <a:p>
            <a:pPr marL="0" lvl="0" indent="0" algn="just" rtl="0">
              <a:spcBef>
                <a:spcPts val="1200"/>
              </a:spcBef>
              <a:spcAft>
                <a:spcPts val="1200"/>
              </a:spcAft>
              <a:buNone/>
            </a:pPr>
            <a:r>
              <a:rPr lang="en-IN"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dataset we are using consists of six different variables: the name of the country, the year in which the survey was conducted, the country's population, the continent where the country is situated, the life expectancy of the country's inhabitants, and the GDP rate for that particular year.</a:t>
            </a:r>
            <a:endParaRPr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a:latin typeface="Calibri" panose="020F0502020204030204" pitchFamily="34" charset="0"/>
                <a:ea typeface="Calibri" panose="020F0502020204030204" pitchFamily="34" charset="0"/>
                <a:cs typeface="Calibri" panose="020F0502020204030204" pitchFamily="34" charset="0"/>
              </a:rPr>
              <a:t>The Project</a:t>
            </a:r>
            <a:endParaRPr>
              <a:latin typeface="Calibri" panose="020F0502020204030204" pitchFamily="34" charset="0"/>
              <a:ea typeface="Calibri" panose="020F0502020204030204" pitchFamily="34" charset="0"/>
              <a:cs typeface="Calibri" panose="020F0502020204030204" pitchFamily="34" charset="0"/>
            </a:endParaRPr>
          </a:p>
        </p:txBody>
      </p:sp>
      <p:sp>
        <p:nvSpPr>
          <p:cNvPr id="97" name="Google Shape;97;p18"/>
          <p:cNvSpPr txBox="1">
            <a:spLocks noGrp="1"/>
          </p:cNvSpPr>
          <p:nvPr>
            <p:ph type="subTitle" idx="4294967295"/>
          </p:nvPr>
        </p:nvSpPr>
        <p:spPr>
          <a:xfrm>
            <a:off x="0" y="1393825"/>
            <a:ext cx="7637463" cy="2790825"/>
          </a:xfrm>
          <a:prstGeom prst="rect">
            <a:avLst/>
          </a:prstGeom>
          <a:noFill/>
        </p:spPr>
        <p:txBody>
          <a:bodyPr spcFirstLastPara="1" wrap="square" lIns="91425" tIns="91425" rIns="91425" bIns="91425" anchor="t" anchorCtr="0">
            <a:normAutofit/>
          </a:bodyPr>
          <a:lstStyle/>
          <a:p>
            <a:pPr marL="457200" lvl="0" indent="-342900" algn="just" rtl="0">
              <a:spcBef>
                <a:spcPts val="0"/>
              </a:spcBef>
              <a:spcAft>
                <a:spcPts val="0"/>
              </a:spcAft>
              <a:buClr>
                <a:schemeClr val="lt1"/>
              </a:buClr>
              <a:buSzPts val="1800"/>
              <a:buAutoNum type="arabicPeriod"/>
            </a:pPr>
            <a:r>
              <a:rPr lang="en-IN" sz="1600" dirty="0">
                <a:solidFill>
                  <a:schemeClr val="lt1"/>
                </a:solidFill>
                <a:latin typeface="Calibri" panose="020F0502020204030204" pitchFamily="34" charset="0"/>
                <a:ea typeface="Calibri" panose="020F0502020204030204" pitchFamily="34" charset="0"/>
                <a:cs typeface="Calibri" panose="020F0502020204030204" pitchFamily="34" charset="0"/>
              </a:rPr>
              <a:t>The project is carried out on a </a:t>
            </a:r>
            <a:r>
              <a:rPr lang="en-IN" sz="1600" dirty="0" err="1">
                <a:solidFill>
                  <a:schemeClr val="lt1"/>
                </a:solidFill>
                <a:latin typeface="Calibri" panose="020F0502020204030204" pitchFamily="34" charset="0"/>
                <a:ea typeface="Calibri" panose="020F0502020204030204" pitchFamily="34" charset="0"/>
                <a:cs typeface="Calibri" panose="020F0502020204030204" pitchFamily="34" charset="0"/>
              </a:rPr>
              <a:t>Jupyter</a:t>
            </a:r>
            <a:r>
              <a:rPr lang="en-IN" sz="1600" dirty="0">
                <a:solidFill>
                  <a:schemeClr val="lt1"/>
                </a:solidFill>
                <a:latin typeface="Calibri" panose="020F0502020204030204" pitchFamily="34" charset="0"/>
                <a:ea typeface="Calibri" panose="020F0502020204030204" pitchFamily="34" charset="0"/>
                <a:cs typeface="Calibri" panose="020F0502020204030204" pitchFamily="34" charset="0"/>
              </a:rPr>
              <a:t> computing platform and involves the utilization of the Pandas Library, which provides access to a range of data analysis tools.</a:t>
            </a:r>
            <a:endParaRPr lang="en-CA" sz="16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457200" lvl="0" indent="0" algn="just" rtl="0">
              <a:spcBef>
                <a:spcPts val="1200"/>
              </a:spcBef>
              <a:spcAft>
                <a:spcPts val="1200"/>
              </a:spcAft>
              <a:buNone/>
            </a:pPr>
            <a:r>
              <a:rPr lang="en-IN" sz="1600" dirty="0">
                <a:solidFill>
                  <a:schemeClr val="lt1"/>
                </a:solidFill>
                <a:latin typeface="Calibri" panose="020F0502020204030204" pitchFamily="34" charset="0"/>
                <a:ea typeface="Calibri" panose="020F0502020204030204" pitchFamily="34" charset="0"/>
                <a:cs typeface="Calibri" panose="020F0502020204030204" pitchFamily="34" charset="0"/>
              </a:rPr>
              <a:t>The Pandas Library is a software package designed for the Python programming language that is used for data analysis and manipulation. It provides a range of tools and functions for managing numerical tables and time series data in particular.</a:t>
            </a:r>
          </a:p>
        </p:txBody>
      </p:sp>
      <p:pic>
        <p:nvPicPr>
          <p:cNvPr id="98" name="Google Shape;98;p18"/>
          <p:cNvPicPr preferRelativeResize="0"/>
          <p:nvPr/>
        </p:nvPicPr>
        <p:blipFill>
          <a:blip r:embed="rId3">
            <a:alphaModFix/>
          </a:blip>
          <a:stretch>
            <a:fillRect/>
          </a:stretch>
        </p:blipFill>
        <p:spPr>
          <a:xfrm>
            <a:off x="481599" y="3334425"/>
            <a:ext cx="7636801" cy="65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2"/>
        <p:cNvGrpSpPr/>
        <p:nvPr/>
      </p:nvGrpSpPr>
      <p:grpSpPr>
        <a:xfrm>
          <a:off x="0" y="0"/>
          <a:ext cx="0" cy="0"/>
          <a:chOff x="0" y="0"/>
          <a:chExt cx="0" cy="0"/>
        </a:xfrm>
      </p:grpSpPr>
      <p:sp>
        <p:nvSpPr>
          <p:cNvPr id="103" name="Google Shape;103;p19"/>
          <p:cNvSpPr txBox="1">
            <a:spLocks noGrp="1"/>
          </p:cNvSpPr>
          <p:nvPr>
            <p:ph type="subTitle" idx="4294967295"/>
          </p:nvPr>
        </p:nvSpPr>
        <p:spPr>
          <a:xfrm>
            <a:off x="557876" y="522481"/>
            <a:ext cx="8051100" cy="3819525"/>
          </a:xfrm>
          <a:prstGeom prst="rect">
            <a:avLst/>
          </a:prstGeom>
          <a:noFill/>
        </p:spPr>
        <p:txBody>
          <a:bodyPr spcFirstLastPara="1" wrap="square" lIns="91425" tIns="91425" rIns="91425" bIns="91425" anchor="t" anchorCtr="0">
            <a:normAutofit/>
          </a:bodyPr>
          <a:lstStyle/>
          <a:p>
            <a:pPr marL="0" lvl="0" indent="0" algn="just" rtl="0">
              <a:spcBef>
                <a:spcPts val="0"/>
              </a:spcBef>
              <a:spcAft>
                <a:spcPts val="0"/>
              </a:spcAft>
              <a:buNone/>
            </a:pPr>
            <a:r>
              <a:rPr lang="en-CA" sz="1800" dirty="0">
                <a:solidFill>
                  <a:schemeClr val="lt1"/>
                </a:solidFill>
                <a:latin typeface="Calibri" panose="020F0502020204030204" pitchFamily="34" charset="0"/>
                <a:ea typeface="Calibri" panose="020F0502020204030204" pitchFamily="34" charset="0"/>
                <a:cs typeface="Calibri" panose="020F0502020204030204" pitchFamily="34" charset="0"/>
              </a:rPr>
              <a:t>2. </a:t>
            </a:r>
            <a:r>
              <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rPr>
              <a:t>The project utilizes a </a:t>
            </a:r>
            <a:r>
              <a:rPr lang="en-IN" sz="1800" dirty="0" err="1">
                <a:solidFill>
                  <a:schemeClr val="lt1"/>
                </a:solidFill>
                <a:latin typeface="Calibri" panose="020F0502020204030204" pitchFamily="34" charset="0"/>
                <a:ea typeface="Calibri" panose="020F0502020204030204" pitchFamily="34" charset="0"/>
                <a:cs typeface="Calibri" panose="020F0502020204030204" pitchFamily="34" charset="0"/>
              </a:rPr>
              <a:t>sqlite</a:t>
            </a:r>
            <a:r>
              <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rPr>
              <a:t> Database to store both the dataset and the analytical graphs that are generated.</a:t>
            </a:r>
            <a:endParaRPr lang="en-CA"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spcBef>
                <a:spcPts val="1200"/>
              </a:spcBef>
              <a:spcAft>
                <a:spcPts val="0"/>
              </a:spcAft>
              <a:buNone/>
            </a:pPr>
            <a:endParaRPr lang="en-CA"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spcBef>
                <a:spcPts val="1200"/>
              </a:spcBef>
              <a:spcAft>
                <a:spcPts val="0"/>
              </a:spcAft>
              <a:buNone/>
            </a:pPr>
            <a:r>
              <a:rPr lang="en-CA" sz="1800" dirty="0">
                <a:solidFill>
                  <a:schemeClr val="lt1"/>
                </a:solidFill>
                <a:latin typeface="Calibri" panose="020F0502020204030204" pitchFamily="34" charset="0"/>
                <a:ea typeface="Calibri" panose="020F0502020204030204" pitchFamily="34" charset="0"/>
                <a:cs typeface="Calibri" panose="020F0502020204030204" pitchFamily="34" charset="0"/>
              </a:rPr>
              <a:t>3. </a:t>
            </a:r>
            <a:r>
              <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rPr>
              <a:t>In this project, </a:t>
            </a:r>
            <a:r>
              <a:rPr lang="en-IN" sz="1800" dirty="0" err="1">
                <a:solidFill>
                  <a:schemeClr val="lt1"/>
                </a:solidFill>
                <a:latin typeface="Calibri" panose="020F0502020204030204" pitchFamily="34" charset="0"/>
                <a:ea typeface="Calibri" panose="020F0502020204030204" pitchFamily="34" charset="0"/>
                <a:cs typeface="Calibri" panose="020F0502020204030204" pitchFamily="34" charset="0"/>
              </a:rPr>
              <a:t>Plotly</a:t>
            </a:r>
            <a:r>
              <a:rPr lang="en-IN" sz="1800" dirty="0">
                <a:solidFill>
                  <a:schemeClr val="lt1"/>
                </a:solidFill>
                <a:latin typeface="Calibri" panose="020F0502020204030204" pitchFamily="34" charset="0"/>
                <a:ea typeface="Calibri" panose="020F0502020204030204" pitchFamily="34" charset="0"/>
                <a:cs typeface="Calibri" panose="020F0502020204030204" pitchFamily="34" charset="0"/>
              </a:rPr>
              <a:t> is employed to create graphs that are both meaningful and useful in supporting the project's ideas and concepts.</a:t>
            </a: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spcBef>
                <a:spcPts val="1200"/>
              </a:spcBef>
              <a:spcAft>
                <a:spcPts val="0"/>
              </a:spcAft>
              <a:buNone/>
            </a:pP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spcBef>
                <a:spcPts val="1200"/>
              </a:spcBef>
              <a:spcAft>
                <a:spcPts val="0"/>
              </a:spcAft>
              <a:buNone/>
            </a:pP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spcBef>
                <a:spcPts val="1200"/>
              </a:spcBef>
              <a:spcAft>
                <a:spcPts val="0"/>
              </a:spcAft>
              <a:buNone/>
            </a:pP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spcBef>
                <a:spcPts val="1200"/>
              </a:spcBef>
              <a:spcAft>
                <a:spcPts val="1200"/>
              </a:spcAft>
              <a:buNone/>
            </a:pP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105" name="Google Shape;105;p19"/>
          <p:cNvPicPr preferRelativeResize="0"/>
          <p:nvPr/>
        </p:nvPicPr>
        <p:blipFill>
          <a:blip r:embed="rId3">
            <a:alphaModFix/>
          </a:blip>
          <a:stretch>
            <a:fillRect/>
          </a:stretch>
        </p:blipFill>
        <p:spPr>
          <a:xfrm>
            <a:off x="557875" y="3124871"/>
            <a:ext cx="8051100" cy="74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subTitle" idx="4294967295"/>
          </p:nvPr>
        </p:nvSpPr>
        <p:spPr>
          <a:xfrm>
            <a:off x="211098" y="262363"/>
            <a:ext cx="8159750" cy="2705100"/>
          </a:xfrm>
          <a:prstGeom prst="rect">
            <a:avLst/>
          </a:prstGeom>
          <a:noFill/>
        </p:spPr>
        <p:txBody>
          <a:bodyPr spcFirstLastPara="1" wrap="square" lIns="91425" tIns="91425" rIns="91425" bIns="91425" anchor="t" anchorCtr="0">
            <a:normAutofit/>
          </a:bodyPr>
          <a:lstStyle/>
          <a:p>
            <a:pPr marL="0" lvl="0" indent="0" algn="just" rtl="0">
              <a:spcBef>
                <a:spcPts val="0"/>
              </a:spcBef>
              <a:spcAft>
                <a:spcPts val="0"/>
              </a:spcAft>
              <a:buNone/>
            </a:pPr>
            <a:r>
              <a:rPr lang="en-CA" sz="1800" dirty="0">
                <a:solidFill>
                  <a:schemeClr val="lt1"/>
                </a:solidFill>
                <a:latin typeface="Calibri" panose="020F0502020204030204" pitchFamily="34" charset="0"/>
                <a:ea typeface="Calibri" panose="020F0502020204030204" pitchFamily="34" charset="0"/>
                <a:cs typeface="Calibri" panose="020F0502020204030204" pitchFamily="34" charset="0"/>
              </a:rPr>
              <a:t>4. Use of Flask</a:t>
            </a: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spcBef>
                <a:spcPts val="1200"/>
              </a:spcBef>
              <a:spcAft>
                <a:spcPts val="1200"/>
              </a:spcAft>
              <a:buNone/>
            </a:pPr>
            <a:r>
              <a:rPr lang="en-CA" sz="18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IN" sz="2000" dirty="0">
                <a:solidFill>
                  <a:schemeClr val="lt1"/>
                </a:solidFill>
                <a:latin typeface="Calibri" panose="020F0502020204030204" pitchFamily="34" charset="0"/>
                <a:ea typeface="Calibri" panose="020F0502020204030204" pitchFamily="34" charset="0"/>
                <a:cs typeface="Calibri" panose="020F0502020204030204" pitchFamily="34" charset="0"/>
              </a:rPr>
              <a:t>Flask is a Python web framework that is small in size and lightweight, making it easier for developers to create web applications using Python. It offers various useful tools and features, providing flexibility and accessibility to new developers who can build web applications quickly using just a single Python file.</a:t>
            </a:r>
            <a:endParaRPr sz="200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20"/>
          <p:cNvPicPr preferRelativeResize="0"/>
          <p:nvPr/>
        </p:nvPicPr>
        <p:blipFill>
          <a:blip r:embed="rId3">
            <a:alphaModFix/>
          </a:blip>
          <a:stretch>
            <a:fillRect/>
          </a:stretch>
        </p:blipFill>
        <p:spPr>
          <a:xfrm>
            <a:off x="211099" y="3156809"/>
            <a:ext cx="8159750" cy="11551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1"/>
        <p:cNvGrpSpPr/>
        <p:nvPr/>
      </p:nvGrpSpPr>
      <p:grpSpPr>
        <a:xfrm>
          <a:off x="0" y="0"/>
          <a:ext cx="0" cy="0"/>
          <a:chOff x="0" y="0"/>
          <a:chExt cx="0" cy="0"/>
        </a:xfrm>
      </p:grpSpPr>
      <p:sp>
        <p:nvSpPr>
          <p:cNvPr id="152" name="Google Shape;152;p27"/>
          <p:cNvSpPr txBox="1"/>
          <p:nvPr/>
        </p:nvSpPr>
        <p:spPr>
          <a:xfrm>
            <a:off x="261525" y="239750"/>
            <a:ext cx="68544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sym typeface="Roboto"/>
              </a:rPr>
              <a:t>Output of Flask</a:t>
            </a:r>
          </a:p>
        </p:txBody>
      </p:sp>
      <p:pic>
        <p:nvPicPr>
          <p:cNvPr id="4" name="Picture 3" descr="Text&#10;&#10;Description automatically generated">
            <a:extLst>
              <a:ext uri="{FF2B5EF4-FFF2-40B4-BE49-F238E27FC236}">
                <a16:creationId xmlns:a16="http://schemas.microsoft.com/office/drawing/2014/main" id="{866B12A9-58E3-B431-E95F-8C27BEC0A852}"/>
              </a:ext>
            </a:extLst>
          </p:cNvPr>
          <p:cNvPicPr>
            <a:picLocks noChangeAspect="1"/>
          </p:cNvPicPr>
          <p:nvPr/>
        </p:nvPicPr>
        <p:blipFill>
          <a:blip r:embed="rId3"/>
          <a:stretch>
            <a:fillRect/>
          </a:stretch>
        </p:blipFill>
        <p:spPr>
          <a:xfrm>
            <a:off x="261525" y="906966"/>
            <a:ext cx="6927296" cy="3569784"/>
          </a:xfrm>
          <a:prstGeom prst="rect">
            <a:avLst/>
          </a:prstGeom>
        </p:spPr>
      </p:pic>
    </p:spTree>
    <p:extLst>
      <p:ext uri="{BB962C8B-B14F-4D97-AF65-F5344CB8AC3E}">
        <p14:creationId xmlns:p14="http://schemas.microsoft.com/office/powerpoint/2010/main" val="2880110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15"/>
        <p:cNvGrpSpPr/>
        <p:nvPr/>
      </p:nvGrpSpPr>
      <p:grpSpPr>
        <a:xfrm>
          <a:off x="0" y="0"/>
          <a:ext cx="0" cy="0"/>
          <a:chOff x="0" y="0"/>
          <a:chExt cx="0" cy="0"/>
        </a:xfrm>
      </p:grpSpPr>
      <p:sp>
        <p:nvSpPr>
          <p:cNvPr id="116" name="Google Shape;116;p21"/>
          <p:cNvSpPr txBox="1">
            <a:spLocks noGrp="1"/>
          </p:cNvSpPr>
          <p:nvPr>
            <p:ph type="subTitle" idx="4294967295"/>
          </p:nvPr>
        </p:nvSpPr>
        <p:spPr>
          <a:xfrm>
            <a:off x="503399" y="355900"/>
            <a:ext cx="8277225" cy="560387"/>
          </a:xfrm>
          <a:prstGeom prst="rect">
            <a:avLst/>
          </a:prstGeom>
          <a:noFill/>
        </p:spPr>
        <p:txBody>
          <a:bodyPr spcFirstLastPara="1" wrap="square" lIns="91425" tIns="91425" rIns="91425" bIns="91425" anchor="t" anchorCtr="0">
            <a:noAutofit/>
          </a:bodyPr>
          <a:lstStyle/>
          <a:p>
            <a:pPr marL="0" lvl="0" indent="0" algn="l" rtl="0">
              <a:spcBef>
                <a:spcPts val="0"/>
              </a:spcBef>
              <a:spcAft>
                <a:spcPts val="1200"/>
              </a:spcAft>
              <a:buNone/>
            </a:pPr>
            <a:r>
              <a:rPr lang="en-CA" sz="2000" dirty="0">
                <a:solidFill>
                  <a:schemeClr val="lt1"/>
                </a:solidFill>
                <a:latin typeface="Calibri" panose="020F0502020204030204" pitchFamily="34" charset="0"/>
                <a:ea typeface="Calibri" panose="020F0502020204030204" pitchFamily="34" charset="0"/>
                <a:cs typeface="Calibri" panose="020F0502020204030204" pitchFamily="34" charset="0"/>
              </a:rPr>
              <a:t>The project makes use of analytical tools to deploy 6 Charts.</a:t>
            </a:r>
            <a:endParaRPr sz="2000"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Table&#10;&#10;Description automatically generated with medium confidence">
            <a:extLst>
              <a:ext uri="{FF2B5EF4-FFF2-40B4-BE49-F238E27FC236}">
                <a16:creationId xmlns:a16="http://schemas.microsoft.com/office/drawing/2014/main" id="{6BA682F2-7452-BB6D-44CC-09A9733CC9B9}"/>
              </a:ext>
            </a:extLst>
          </p:cNvPr>
          <p:cNvPicPr>
            <a:picLocks noChangeAspect="1"/>
          </p:cNvPicPr>
          <p:nvPr/>
        </p:nvPicPr>
        <p:blipFill>
          <a:blip r:embed="rId3"/>
          <a:stretch>
            <a:fillRect/>
          </a:stretch>
        </p:blipFill>
        <p:spPr>
          <a:xfrm>
            <a:off x="503399" y="1352073"/>
            <a:ext cx="8276327" cy="3435527"/>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58</TotalTime>
  <Words>499</Words>
  <Application>Microsoft Office PowerPoint</Application>
  <PresentationFormat>On-screen Show (16:9)</PresentationFormat>
  <Paragraphs>46</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Wingdings 3</vt:lpstr>
      <vt:lpstr>Trebuchet MS</vt:lpstr>
      <vt:lpstr>Arial</vt:lpstr>
      <vt:lpstr>Facet</vt:lpstr>
      <vt:lpstr>Data Programming Final Project</vt:lpstr>
      <vt:lpstr>PowerPoint Presentation</vt:lpstr>
      <vt:lpstr>Introduction to the Project</vt:lpstr>
      <vt:lpstr>Our Dataset</vt:lpstr>
      <vt:lpstr>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Programming Final Project</dc:title>
  <cp:lastModifiedBy>Yokesh K</cp:lastModifiedBy>
  <cp:revision>10</cp:revision>
  <dcterms:modified xsi:type="dcterms:W3CDTF">2023-04-19T04:34:55Z</dcterms:modified>
</cp:coreProperties>
</file>