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embeddedFontLst>
    <p:embeddedFont>
      <p:font typeface="Rosarivo"/>
      <p:regular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zkd6En797XmZcQwJsDuZP9hOf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F671AC-D5A1-454B-B7DF-B6EE60426657}">
  <a:tblStyle styleId="{88F671AC-D5A1-454B-B7DF-B6EE6042665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sarivo-italic.fntdata"/><Relationship Id="rId12" Type="http://schemas.openxmlformats.org/officeDocument/2006/relationships/font" Target="fonts/Rosariv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10f0e0ca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310f0e0ca0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10f0e0ca0_0_8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3310f0e0ca0_0_8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g3310f0e0ca0_0_8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3310f0e0ca0_0_8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3310f0e0ca0_0_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10f0e0ca0_0_9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3310f0e0ca0_0_9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g3310f0e0ca0_0_9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3310f0e0ca0_0_9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3310f0e0ca0_0_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10f0e0ca0_0_10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3310f0e0ca0_0_10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g3310f0e0ca0_0_10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3310f0e0ca0_0_10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3310f0e0ca0_0_1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10f0e0ca0_0_10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3310f0e0ca0_0_10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g3310f0e0ca0_0_10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3310f0e0ca0_0_10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3310f0e0ca0_0_10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3310f0e0ca0_0_10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10f0e0ca0_0_11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3310f0e0ca0_0_11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3310f0e0ca0_0_11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3310f0e0ca0_0_11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3310f0e0ca0_0_11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g3310f0e0ca0_0_1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3310f0e0ca0_0_1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3310f0e0ca0_0_1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10f0e0ca0_0_1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3310f0e0ca0_0_1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3310f0e0ca0_0_1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3310f0e0ca0_0_1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10f0e0ca0_0_12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3310f0e0ca0_0_1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3310f0e0ca0_0_1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10f0e0ca0_0_13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3310f0e0ca0_0_13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3310f0e0ca0_0_13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3310f0e0ca0_0_1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3310f0e0ca0_0_1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3310f0e0ca0_0_1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10f0e0ca0_0_13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3310f0e0ca0_0_13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3310f0e0ca0_0_13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3310f0e0ca0_0_13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3310f0e0ca0_0_1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3310f0e0ca0_0_1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10f0e0ca0_0_1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3310f0e0ca0_0_146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3310f0e0ca0_0_14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3310f0e0ca0_0_14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3310f0e0ca0_0_1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10f0e0ca0_0_15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3310f0e0ca0_0_15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3310f0e0ca0_0_1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3310f0e0ca0_0_1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3310f0e0ca0_0_1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10f0e0ca0_0_8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3310f0e0ca0_0_8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3310f0e0ca0_0_8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3310f0e0ca0_0_8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3310f0e0ca0_0_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/>
        </p:nvSpPr>
        <p:spPr>
          <a:xfrm>
            <a:off x="1239441" y="1807645"/>
            <a:ext cx="9713100" cy="3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Basic Terminologies </a:t>
            </a:r>
            <a:endParaRPr/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Related to Programming</a:t>
            </a:r>
            <a:endParaRPr b="0" i="0" sz="6600" u="none" cap="none" strike="noStrike">
              <a:solidFill>
                <a:srgbClr val="7F7F7F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p2"/>
          <p:cNvGraphicFramePr/>
          <p:nvPr/>
        </p:nvGraphicFramePr>
        <p:xfrm>
          <a:off x="757347" y="23164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{88F671AC-D5A1-454B-B7DF-B6EE60426657}</a:tableStyleId>
              </a:tblPr>
              <a:tblGrid>
                <a:gridCol w="2706125"/>
                <a:gridCol w="7971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Rosarivo"/>
                          <a:ea typeface="Rosarivo"/>
                          <a:cs typeface="Rosarivo"/>
                          <a:sym typeface="Rosarivo"/>
                        </a:rPr>
                        <a:t>TERMS</a:t>
                      </a:r>
                      <a:endParaRPr sz="1800">
                        <a:latin typeface="Rosarivo"/>
                        <a:ea typeface="Rosarivo"/>
                        <a:cs typeface="Rosarivo"/>
                        <a:sym typeface="Rosariv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sarivo"/>
                          <a:ea typeface="Rosarivo"/>
                          <a:cs typeface="Rosarivo"/>
                          <a:sym typeface="Rosarivo"/>
                        </a:rPr>
                        <a:t>MEANINGS</a:t>
                      </a:r>
                      <a:endParaRPr sz="1800">
                        <a:latin typeface="Rosarivo"/>
                        <a:ea typeface="Rosarivo"/>
                        <a:cs typeface="Rosarivo"/>
                        <a:sym typeface="Rosariv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Code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set of statements that are run/executed to get the output</a:t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The result of a code after running it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Execute/Run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perform/implement the code to get the result/output of the code</a:t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User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person who runs/executes a code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User input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The values of variables that we get from the user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1239441" y="1299743"/>
            <a:ext cx="9713100" cy="4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Basic Terminologies Related to </a:t>
            </a:r>
            <a:endParaRPr/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Python Programming Language</a:t>
            </a:r>
            <a:endParaRPr b="0" i="0" sz="6600" u="none" cap="none" strike="noStrike">
              <a:solidFill>
                <a:srgbClr val="7F7F7F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4"/>
          <p:cNvGraphicFramePr/>
          <p:nvPr/>
        </p:nvGraphicFramePr>
        <p:xfrm>
          <a:off x="757347" y="7670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{88F671AC-D5A1-454B-B7DF-B6EE60426657}</a:tableStyleId>
              </a:tblPr>
              <a:tblGrid>
                <a:gridCol w="2706125"/>
                <a:gridCol w="7971200"/>
              </a:tblGrid>
              <a:tr h="19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sarivo"/>
                          <a:ea typeface="Rosarivo"/>
                          <a:cs typeface="Rosarivo"/>
                          <a:sym typeface="Rosarivo"/>
                        </a:rPr>
                        <a:t>TERMS</a:t>
                      </a:r>
                      <a:endParaRPr sz="1800">
                        <a:latin typeface="Rosarivo"/>
                        <a:ea typeface="Rosarivo"/>
                        <a:cs typeface="Rosarivo"/>
                        <a:sym typeface="Rosariv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Rosarivo"/>
                          <a:ea typeface="Rosarivo"/>
                          <a:cs typeface="Rosarivo"/>
                          <a:sym typeface="Rosarivo"/>
                        </a:rPr>
                        <a:t>MEANINGS</a:t>
                      </a:r>
                      <a:endParaRPr sz="1800">
                        <a:latin typeface="Rosarivo"/>
                        <a:ea typeface="Rosarivo"/>
                        <a:cs typeface="Rosarivo"/>
                        <a:sym typeface="Rosariv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Variables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Named labels (can be considered as containers) which can hold values (data)</a:t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These are also called as DATA. These are constants and they cannot be changed or modified.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Operators 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Symbols that trigger/stimulate operation/action on data (value)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Operands  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The data (value) on which operation is being carried out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Expression 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 consists of operands and operators and gives/evaluates to a value. The value can be Boolean or of any other datatype.</a:t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Truth value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Boolean equivalent (Boolean value) of any datatype or variable or expression</a:t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Type-casting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Conversion/changing from one datatype to another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Functions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Codes which perform some work. They are followed by 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round brackets</a:t>
                      </a:r>
                      <a:r>
                        <a:rPr b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().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called as arguments can be passed/typed inside 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round brackets</a:t>
                      </a:r>
                      <a:r>
                        <a:rPr b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().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Arguments 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that can be passed/typed inside 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round brackets</a:t>
                      </a:r>
                      <a:r>
                        <a:rPr b="0" lang="en-US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() of a function.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10f0e0ca0_0_79"/>
          <p:cNvSpPr txBox="1"/>
          <p:nvPr/>
        </p:nvSpPr>
        <p:spPr>
          <a:xfrm>
            <a:off x="1239441" y="1905142"/>
            <a:ext cx="9713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600"/>
              <a:buFont typeface="Rosarivo"/>
              <a:buNone/>
            </a:pPr>
            <a:r>
              <a:rPr b="0" i="0" lang="en-US" sz="9600" u="none" cap="none" strike="noStrike">
                <a:solidFill>
                  <a:srgbClr val="7F7F7F"/>
                </a:solidFill>
                <a:latin typeface="Rosarivo"/>
                <a:ea typeface="Rosarivo"/>
                <a:cs typeface="Rosarivo"/>
                <a:sym typeface="Rosarivo"/>
              </a:rPr>
              <a:t>Happy Learning!</a:t>
            </a:r>
            <a:endParaRPr b="0" i="0" sz="9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2021-07-27T13:07:16Z</dcterms:created>
  <dc:creator>Aishwarya S</dc:creator>
</cp:coreProperties>
</file>