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Rosarivo"/>
      <p:regular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gDuAcVDOMRM9rGoCV4e9StgmM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sariv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Rosariv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53011628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3530116283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30116283_1_8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3530116283_1_8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33530116283_1_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3530116283_1_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3530116283_1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30116283_1_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3530116283_1_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33530116283_1_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3530116283_1_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33530116283_1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30116283_1_10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3530116283_1_10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33530116283_1_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33530116283_1_1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33530116283_1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30116283_1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3530116283_1_10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33530116283_1_10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33530116283_1_10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33530116283_1_10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3530116283_1_1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530116283_1_11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3530116283_1_11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33530116283_1_11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33530116283_1_11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33530116283_1_11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33530116283_1_1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3530116283_1_1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33530116283_1_1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530116283_1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3530116283_1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3530116283_1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33530116283_1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530116283_1_1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3530116283_1_1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3530116283_1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530116283_1_13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3530116283_1_13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33530116283_1_13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33530116283_1_1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3530116283_1_1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3530116283_1_1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30116283_1_13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3530116283_1_13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3530116283_1_13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33530116283_1_1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3530116283_1_1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3530116283_1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530116283_1_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3530116283_1_14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3530116283_1_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3530116283_1_1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3530116283_1_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530116283_1_15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3530116283_1_15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3530116283_1_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3530116283_1_1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3530116283_1_1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30116283_1_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33530116283_1_8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3530116283_1_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3530116283_1_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3530116283_1_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2235201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200"/>
              <a:buFont typeface="Rosarivo"/>
              <a:buNone/>
            </a:pPr>
            <a: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INTRODUCTION TO PYTHON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sarivo"/>
              <a:buNone/>
            </a:pPr>
            <a:r>
              <a:rPr lang="en-US" sz="48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VALID AND INVALID IDENTIFIERS</a:t>
            </a:r>
            <a:endParaRPr sz="4800"/>
          </a:p>
        </p:txBody>
      </p:sp>
      <p:pic>
        <p:nvPicPr>
          <p:cNvPr id="215" name="Google Shape;21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225" y="1937709"/>
            <a:ext cx="5745900" cy="4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838199" y="365125"/>
            <a:ext cx="102092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66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LITERALS</a:t>
            </a:r>
            <a:endParaRPr sz="6600"/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838200" y="1825625"/>
            <a:ext cx="64396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Literals are data items that have a fixed value.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types of literals in Python are: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Numeric literals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String literals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Boolean literals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Special literal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Literal collection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9395927" y="4543908"/>
            <a:ext cx="951722" cy="363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27556" r="27766" t="0"/>
          <a:stretch/>
        </p:blipFill>
        <p:spPr>
          <a:xfrm>
            <a:off x="7626773" y="1787200"/>
            <a:ext cx="28624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NUMERIC LITERALS</a:t>
            </a:r>
            <a:endParaRPr sz="5400"/>
          </a:p>
        </p:txBody>
      </p:sp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three types of numeric literals are: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(integers): They are positive or negative whole numbers with no decimal point.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(floating point real values) : They represent real numbers and are written with a decimal point representing the fractional parts.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(complex numbers) : They are of the form a + bj, where a and b are floats and J (or j) represents the square root of -1 (which is an imaginary number). The real part of the number is a, and the imaginary part is b.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838200" y="365125"/>
            <a:ext cx="105156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sarivo"/>
              <a:buNone/>
            </a:pPr>
            <a:r>
              <a:rPr lang="en-US" sz="48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NUMERIC LITERALS </a:t>
            </a:r>
            <a:endParaRPr sz="48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sarivo"/>
              <a:buNone/>
            </a:pPr>
            <a:r>
              <a:rPr lang="en-US" sz="48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EXAMPLES</a:t>
            </a:r>
            <a:endParaRPr sz="4800"/>
          </a:p>
        </p:txBody>
      </p:sp>
      <p:pic>
        <p:nvPicPr>
          <p:cNvPr id="235" name="Google Shape;23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8561" l="0" r="0" t="0"/>
          <a:stretch/>
        </p:blipFill>
        <p:spPr>
          <a:xfrm>
            <a:off x="2178697" y="2466546"/>
            <a:ext cx="7079100" cy="21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23956" l="0" r="0" t="63815"/>
          <a:stretch/>
        </p:blipFill>
        <p:spPr>
          <a:xfrm>
            <a:off x="2178697" y="4651448"/>
            <a:ext cx="7079075" cy="51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838200" y="2344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STRING LITERALS</a:t>
            </a:r>
            <a:endParaRPr sz="5400"/>
          </a:p>
        </p:txBody>
      </p:sp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838200" y="16763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String is an ordered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sequence of letters/characters.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They are enclosed in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single(‘ ’) or double(“ ”) quotes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The quotes are not part of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They can have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any character or sign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, including space in them.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These are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data types.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Noto Sans Symbols"/>
              <a:buChar char="⮚"/>
            </a:pPr>
            <a:r>
              <a:rPr lang="en-US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Single Line Strings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: “a”,  ‘Hello!’,  “How are you?”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Noto Sans Symbols"/>
              <a:buChar char="⮚"/>
            </a:pPr>
            <a:r>
              <a:rPr lang="en-US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Multi-line Strings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:  “Hello\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		       world!”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Backslash(\)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for Multi-line strings.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838200" y="5317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BOOLEAN LITERALS</a:t>
            </a:r>
            <a:endParaRPr sz="5400"/>
          </a:p>
        </p:txBody>
      </p:sp>
      <p:sp>
        <p:nvSpPr>
          <p:cNvPr id="248" name="Google Shape;248;p15"/>
          <p:cNvSpPr txBox="1"/>
          <p:nvPr>
            <p:ph idx="1" type="body"/>
          </p:nvPr>
        </p:nvSpPr>
        <p:spPr>
          <a:xfrm>
            <a:off x="838200" y="197491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Char char="•"/>
            </a:pPr>
            <a:r>
              <a:rPr b="0" i="0"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It's used to represent the truth value of an expression.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3200"/>
              <a:buChar char="•"/>
            </a:pPr>
            <a:r>
              <a:rPr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 Boolean literal is used to represent one of the two Boolean values: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SPECIAL LITERAL None</a:t>
            </a:r>
            <a:endParaRPr sz="5400"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1034143" y="19375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76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 is used to define a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null value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762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the same as an empty string, False, or a zero. </a:t>
            </a:r>
            <a:endParaRPr/>
          </a:p>
          <a:p>
            <a:pPr indent="-762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Assigning a value of 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 to a variable is one way to reset it to its original,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empty state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54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LITERAL COLLECTIONS</a:t>
            </a:r>
            <a:endParaRPr sz="5400"/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76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Char char="•"/>
            </a:pPr>
            <a:r>
              <a:rPr i="0"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 provides the four types of literal collections: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⮚"/>
            </a:pPr>
            <a:r>
              <a:rPr i="0"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List literals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⮚"/>
            </a:pPr>
            <a:r>
              <a:rPr i="0"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Tuple literals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⮚"/>
            </a:pPr>
            <a:r>
              <a:rPr i="0"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Dictionary literals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⮚"/>
            </a:pPr>
            <a:r>
              <a:rPr i="0"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Set literals</a:t>
            </a:r>
            <a:endParaRPr sz="28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OPERATORS</a:t>
            </a:r>
            <a:endParaRPr sz="5400"/>
          </a:p>
        </p:txBody>
      </p:sp>
      <p:sp>
        <p:nvSpPr>
          <p:cNvPr id="266" name="Google Shape;26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76200" lvl="0" marL="76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i="0"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Operators are tokens that allow computation/operation on variables.</a:t>
            </a:r>
            <a:endParaRPr i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variables on which operation is being done are called operands.</a:t>
            </a:r>
            <a:endParaRPr/>
          </a:p>
          <a:p>
            <a:pPr indent="-762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i="0"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There are two main types of operators based on the number of operands: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Noto Sans Symbols"/>
              <a:buChar char="⮚"/>
            </a:pPr>
            <a:r>
              <a:rPr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Unary </a:t>
            </a:r>
            <a:r>
              <a:rPr i="0"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Noto Sans Symbols"/>
              <a:buChar char="⮚"/>
            </a:pPr>
            <a:r>
              <a:rPr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Binary </a:t>
            </a:r>
            <a:r>
              <a:rPr i="0"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UNARY AND BINARY OPERATORS</a:t>
            </a:r>
            <a:endParaRPr/>
          </a:p>
        </p:txBody>
      </p: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278364" y="1859772"/>
            <a:ext cx="4648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76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Unary o</a:t>
            </a:r>
            <a:r>
              <a:rPr i="0"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perators include: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Unary plus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Unary minus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Bitwise complement</a:t>
            </a:r>
            <a:endParaRPr/>
          </a:p>
          <a:p>
            <a:pPr indent="-457200" lvl="1" marL="7620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Logical negation</a:t>
            </a:r>
            <a:endParaRPr/>
          </a:p>
          <a:p>
            <a:pPr indent="1016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0" sz="28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4987213" y="1859772"/>
            <a:ext cx="7204787" cy="48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533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b="0" i="0" lang="en-US" sz="18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operators are further classified as:</a:t>
            </a:r>
            <a:endParaRPr/>
          </a:p>
          <a:p>
            <a:pPr indent="-457200" lvl="1" marL="762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/>
          </a:p>
          <a:p>
            <a:pPr indent="-457200" lvl="1" marL="762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Assignment operators</a:t>
            </a:r>
            <a:endParaRPr/>
          </a:p>
          <a:p>
            <a:pPr indent="-457200" lvl="1" marL="762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endParaRPr/>
          </a:p>
          <a:p>
            <a:pPr indent="-457200" lvl="1" marL="762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/>
          </a:p>
          <a:p>
            <a:pPr indent="-457200" lvl="1" marL="762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Identity operators</a:t>
            </a:r>
            <a:endParaRPr/>
          </a:p>
          <a:p>
            <a:pPr indent="-457200" lvl="1" marL="762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Membership operators</a:t>
            </a:r>
            <a:endParaRPr/>
          </a:p>
          <a:p>
            <a:pPr indent="-457200" lvl="1" marL="7620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Bitwise operators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WHAT IS PYTHON LANGUAGE?</a:t>
            </a:r>
            <a:endParaRPr/>
          </a:p>
        </p:txBody>
      </p: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a language that can be understood by computers and machines.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an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easy to learn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, powerful programming language.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an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object-oriented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programming language.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has a lot of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libraries for scientific computing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Python’s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is similar to English language.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dynamically typed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an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interpreted language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was created by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Guido van Rossum in 1991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open source language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3">
            <a:alphaModFix/>
          </a:blip>
          <a:srcRect b="0" l="0" r="0" t="3203"/>
          <a:stretch/>
        </p:blipFill>
        <p:spPr>
          <a:xfrm>
            <a:off x="9996305" y="3240539"/>
            <a:ext cx="1752845" cy="152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388" y="842601"/>
            <a:ext cx="9307224" cy="517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1351" l="0" r="0" t="0"/>
          <a:stretch/>
        </p:blipFill>
        <p:spPr>
          <a:xfrm>
            <a:off x="1523836" y="1064401"/>
            <a:ext cx="8844300" cy="47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483" y="844371"/>
            <a:ext cx="10192016" cy="516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10" y="1371600"/>
            <a:ext cx="11025926" cy="427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440" y="1215037"/>
            <a:ext cx="11008567" cy="44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4" y="1632858"/>
            <a:ext cx="10341543" cy="376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94" y="1250302"/>
            <a:ext cx="10626012" cy="455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PUNCTUATORS</a:t>
            </a:r>
            <a:endParaRPr sz="5400"/>
          </a:p>
        </p:txBody>
      </p:sp>
      <p:sp>
        <p:nvSpPr>
          <p:cNvPr id="314" name="Google Shape;31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76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000"/>
              <a:buChar char="•"/>
            </a:pPr>
            <a:r>
              <a:rPr i="0"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Punctuators</a:t>
            </a: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are t</a:t>
            </a:r>
            <a:r>
              <a:rPr i="0"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he symbols that are used in programming languages to organize structures, statements, expressions, etc.</a:t>
            </a:r>
            <a:endParaRPr/>
          </a:p>
          <a:p>
            <a:pPr indent="-76200" lvl="0" marL="762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E75B5"/>
              </a:buClr>
              <a:buSzPts val="3000"/>
              <a:buChar char="•"/>
            </a:pP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most common punctuators used in Python are: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E75B5"/>
              </a:buClr>
              <a:buSzPts val="3000"/>
              <a:buNone/>
            </a:pPr>
            <a:r>
              <a:rPr i="0"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‘ “ # \ ( ) [ ] { } , : . = @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SUMMARY - Tokens</a:t>
            </a:r>
            <a:endParaRPr sz="5400"/>
          </a:p>
        </p:txBody>
      </p:sp>
      <p:grpSp>
        <p:nvGrpSpPr>
          <p:cNvPr id="320" name="Google Shape;320;p28"/>
          <p:cNvGrpSpPr/>
          <p:nvPr/>
        </p:nvGrpSpPr>
        <p:grpSpPr>
          <a:xfrm>
            <a:off x="747309" y="2108723"/>
            <a:ext cx="10066009" cy="2097150"/>
            <a:chOff x="860" y="1875458"/>
            <a:chExt cx="10066009" cy="2097150"/>
          </a:xfrm>
        </p:grpSpPr>
        <p:sp>
          <p:nvSpPr>
            <p:cNvPr id="321" name="Google Shape;321;p28"/>
            <p:cNvSpPr/>
            <p:nvPr/>
          </p:nvSpPr>
          <p:spPr>
            <a:xfrm>
              <a:off x="5033865" y="2737274"/>
              <a:ext cx="4171189" cy="37351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1856"/>
                  </a:lnTo>
                  <a:lnTo>
                    <a:pt x="120000" y="6185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2" name="Google Shape;322;p28"/>
            <p:cNvSpPr/>
            <p:nvPr/>
          </p:nvSpPr>
          <p:spPr>
            <a:xfrm>
              <a:off x="5033865" y="2737274"/>
              <a:ext cx="2085594" cy="37351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1856"/>
                  </a:lnTo>
                  <a:lnTo>
                    <a:pt x="120000" y="6185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3" name="Google Shape;323;p28"/>
            <p:cNvSpPr/>
            <p:nvPr/>
          </p:nvSpPr>
          <p:spPr>
            <a:xfrm>
              <a:off x="4988145" y="2737274"/>
              <a:ext cx="91440" cy="37351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4" name="Google Shape;324;p28"/>
            <p:cNvSpPr/>
            <p:nvPr/>
          </p:nvSpPr>
          <p:spPr>
            <a:xfrm>
              <a:off x="2948270" y="2737274"/>
              <a:ext cx="2085594" cy="37351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1856"/>
                  </a:lnTo>
                  <a:lnTo>
                    <a:pt x="0" y="6185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5" name="Google Shape;325;p28"/>
            <p:cNvSpPr/>
            <p:nvPr/>
          </p:nvSpPr>
          <p:spPr>
            <a:xfrm>
              <a:off x="862676" y="2737274"/>
              <a:ext cx="4171189" cy="37351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1856"/>
                  </a:lnTo>
                  <a:lnTo>
                    <a:pt x="0" y="6185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6" name="Google Shape;326;p28"/>
            <p:cNvSpPr/>
            <p:nvPr/>
          </p:nvSpPr>
          <p:spPr>
            <a:xfrm>
              <a:off x="4172049" y="1875458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 txBox="1"/>
            <p:nvPr/>
          </p:nvSpPr>
          <p:spPr>
            <a:xfrm>
              <a:off x="4172049" y="1875458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TOKENS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860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 txBox="1"/>
            <p:nvPr/>
          </p:nvSpPr>
          <p:spPr>
            <a:xfrm>
              <a:off x="860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Keywords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2086454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 txBox="1"/>
            <p:nvPr/>
          </p:nvSpPr>
          <p:spPr>
            <a:xfrm>
              <a:off x="2086454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Identifiers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172049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 txBox="1"/>
            <p:nvPr/>
          </p:nvSpPr>
          <p:spPr>
            <a:xfrm>
              <a:off x="4172049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Literals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6257644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 txBox="1"/>
            <p:nvPr/>
          </p:nvSpPr>
          <p:spPr>
            <a:xfrm>
              <a:off x="6257644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Operators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8343238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 txBox="1"/>
            <p:nvPr/>
          </p:nvSpPr>
          <p:spPr>
            <a:xfrm>
              <a:off x="8343238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Punctuators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SUMMARY - Literals</a:t>
            </a:r>
            <a:endParaRPr sz="5400"/>
          </a:p>
        </p:txBody>
      </p:sp>
      <p:grpSp>
        <p:nvGrpSpPr>
          <p:cNvPr id="343" name="Google Shape;343;p29"/>
          <p:cNvGrpSpPr/>
          <p:nvPr/>
        </p:nvGrpSpPr>
        <p:grpSpPr>
          <a:xfrm>
            <a:off x="747309" y="2108723"/>
            <a:ext cx="10066009" cy="2097150"/>
            <a:chOff x="860" y="1875458"/>
            <a:chExt cx="10066009" cy="2097150"/>
          </a:xfrm>
        </p:grpSpPr>
        <p:sp>
          <p:nvSpPr>
            <p:cNvPr id="344" name="Google Shape;344;p29"/>
            <p:cNvSpPr/>
            <p:nvPr/>
          </p:nvSpPr>
          <p:spPr>
            <a:xfrm>
              <a:off x="5033865" y="2737274"/>
              <a:ext cx="4171189" cy="37351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1856"/>
                  </a:lnTo>
                  <a:lnTo>
                    <a:pt x="120000" y="6185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5" name="Google Shape;345;p29"/>
            <p:cNvSpPr/>
            <p:nvPr/>
          </p:nvSpPr>
          <p:spPr>
            <a:xfrm>
              <a:off x="5033865" y="2737274"/>
              <a:ext cx="2085594" cy="37351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1856"/>
                  </a:lnTo>
                  <a:lnTo>
                    <a:pt x="120000" y="6185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6" name="Google Shape;346;p29"/>
            <p:cNvSpPr/>
            <p:nvPr/>
          </p:nvSpPr>
          <p:spPr>
            <a:xfrm>
              <a:off x="4988145" y="2737274"/>
              <a:ext cx="91440" cy="37351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7" name="Google Shape;347;p29"/>
            <p:cNvSpPr/>
            <p:nvPr/>
          </p:nvSpPr>
          <p:spPr>
            <a:xfrm>
              <a:off x="2948270" y="2737274"/>
              <a:ext cx="2085594" cy="37351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1856"/>
                  </a:lnTo>
                  <a:lnTo>
                    <a:pt x="0" y="6185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8" name="Google Shape;348;p29"/>
            <p:cNvSpPr/>
            <p:nvPr/>
          </p:nvSpPr>
          <p:spPr>
            <a:xfrm>
              <a:off x="862676" y="2737274"/>
              <a:ext cx="4171189" cy="37351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1856"/>
                  </a:lnTo>
                  <a:lnTo>
                    <a:pt x="0" y="6185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9" name="Google Shape;349;p29"/>
            <p:cNvSpPr/>
            <p:nvPr/>
          </p:nvSpPr>
          <p:spPr>
            <a:xfrm>
              <a:off x="4172049" y="1875458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 txBox="1"/>
            <p:nvPr/>
          </p:nvSpPr>
          <p:spPr>
            <a:xfrm>
              <a:off x="4172049" y="1875458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LITERALS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860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 txBox="1"/>
            <p:nvPr/>
          </p:nvSpPr>
          <p:spPr>
            <a:xfrm>
              <a:off x="860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String Literals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086454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 txBox="1"/>
            <p:nvPr/>
          </p:nvSpPr>
          <p:spPr>
            <a:xfrm>
              <a:off x="2086454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 Literals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172049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 txBox="1"/>
            <p:nvPr/>
          </p:nvSpPr>
          <p:spPr>
            <a:xfrm>
              <a:off x="4172049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Boolean Literals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257644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 txBox="1"/>
            <p:nvPr/>
          </p:nvSpPr>
          <p:spPr>
            <a:xfrm>
              <a:off x="6257644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Special Literal None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8343238" y="3110793"/>
              <a:ext cx="1723631" cy="861815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 txBox="1"/>
            <p:nvPr/>
          </p:nvSpPr>
          <p:spPr>
            <a:xfrm>
              <a:off x="8343238" y="3110793"/>
              <a:ext cx="1723631" cy="861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Literal Collections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ADVANTAGES OF PYTHON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has fewer lines of code as compared to other programming languages.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Python’s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is similar to English language.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easy to learn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simple to use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an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interpreted language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Hence, no compilation or linking is necessary.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dynamically typed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is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open source language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works on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different platforms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(Windows, Mac, Linux, Raspberry Pi, etc.)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SUMMARY - Operators</a:t>
            </a:r>
            <a:endParaRPr sz="5400"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124950" y="1634843"/>
            <a:ext cx="11719197" cy="3373708"/>
            <a:chOff x="5727" y="1634843"/>
            <a:chExt cx="11719197" cy="3373708"/>
          </a:xfrm>
        </p:grpSpPr>
        <p:sp>
          <p:nvSpPr>
            <p:cNvPr id="367" name="Google Shape;367;p30"/>
            <p:cNvSpPr/>
            <p:nvPr/>
          </p:nvSpPr>
          <p:spPr>
            <a:xfrm>
              <a:off x="4333840" y="1634843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 txBox="1"/>
            <p:nvPr/>
          </p:nvSpPr>
          <p:spPr>
            <a:xfrm>
              <a:off x="4359843" y="1660846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134081" y="2522661"/>
              <a:ext cx="865622" cy="35512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70" name="Google Shape;370;p30"/>
            <p:cNvSpPr/>
            <p:nvPr/>
          </p:nvSpPr>
          <p:spPr>
            <a:xfrm>
              <a:off x="3468217" y="2877789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 txBox="1"/>
            <p:nvPr/>
          </p:nvSpPr>
          <p:spPr>
            <a:xfrm>
              <a:off x="3494220" y="2903792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UNARY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999703" y="2522661"/>
              <a:ext cx="865622" cy="35512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73" name="Google Shape;373;p30"/>
            <p:cNvSpPr/>
            <p:nvPr/>
          </p:nvSpPr>
          <p:spPr>
            <a:xfrm>
              <a:off x="5199463" y="2877789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 txBox="1"/>
            <p:nvPr/>
          </p:nvSpPr>
          <p:spPr>
            <a:xfrm>
              <a:off x="5225466" y="2903792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BINARY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671591" y="3765606"/>
              <a:ext cx="5193735" cy="35512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76" name="Google Shape;376;p30"/>
            <p:cNvSpPr/>
            <p:nvPr/>
          </p:nvSpPr>
          <p:spPr>
            <a:xfrm>
              <a:off x="5727" y="4120734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 txBox="1"/>
            <p:nvPr/>
          </p:nvSpPr>
          <p:spPr>
            <a:xfrm>
              <a:off x="31730" y="4146737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402836" y="3765606"/>
              <a:ext cx="3462490" cy="35512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79" name="Google Shape;379;p30"/>
            <p:cNvSpPr/>
            <p:nvPr/>
          </p:nvSpPr>
          <p:spPr>
            <a:xfrm>
              <a:off x="1736972" y="4120734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 txBox="1"/>
            <p:nvPr/>
          </p:nvSpPr>
          <p:spPr>
            <a:xfrm>
              <a:off x="1762975" y="4146737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Assignment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134081" y="3765606"/>
              <a:ext cx="1731245" cy="35512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82" name="Google Shape;382;p30"/>
            <p:cNvSpPr/>
            <p:nvPr/>
          </p:nvSpPr>
          <p:spPr>
            <a:xfrm>
              <a:off x="3468217" y="4120734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 txBox="1"/>
            <p:nvPr/>
          </p:nvSpPr>
          <p:spPr>
            <a:xfrm>
              <a:off x="3494220" y="4146737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Comparison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5819606" y="3765606"/>
              <a:ext cx="91440" cy="35512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85" name="Google Shape;385;p30"/>
            <p:cNvSpPr/>
            <p:nvPr/>
          </p:nvSpPr>
          <p:spPr>
            <a:xfrm>
              <a:off x="5199463" y="4120734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 txBox="1"/>
            <p:nvPr/>
          </p:nvSpPr>
          <p:spPr>
            <a:xfrm>
              <a:off x="5225466" y="4146737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Logical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5865326" y="3765606"/>
              <a:ext cx="1731245" cy="35512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88" name="Google Shape;388;p30"/>
            <p:cNvSpPr/>
            <p:nvPr/>
          </p:nvSpPr>
          <p:spPr>
            <a:xfrm>
              <a:off x="6930708" y="4120734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 txBox="1"/>
            <p:nvPr/>
          </p:nvSpPr>
          <p:spPr>
            <a:xfrm>
              <a:off x="6956711" y="4146737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Identity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865326" y="3765606"/>
              <a:ext cx="3462490" cy="35512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91" name="Google Shape;391;p30"/>
            <p:cNvSpPr/>
            <p:nvPr/>
          </p:nvSpPr>
          <p:spPr>
            <a:xfrm>
              <a:off x="8661953" y="4120734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 txBox="1"/>
            <p:nvPr/>
          </p:nvSpPr>
          <p:spPr>
            <a:xfrm>
              <a:off x="8687956" y="4146737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Membership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865326" y="3765606"/>
              <a:ext cx="5193735" cy="35512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94" name="Google Shape;394;p30"/>
            <p:cNvSpPr/>
            <p:nvPr/>
          </p:nvSpPr>
          <p:spPr>
            <a:xfrm>
              <a:off x="10393198" y="4120734"/>
              <a:ext cx="1331726" cy="88781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 txBox="1"/>
            <p:nvPr/>
          </p:nvSpPr>
          <p:spPr>
            <a:xfrm>
              <a:off x="10419201" y="4146737"/>
              <a:ext cx="1279720" cy="835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Bitwise operators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530116283_1_79"/>
          <p:cNvSpPr txBox="1"/>
          <p:nvPr/>
        </p:nvSpPr>
        <p:spPr>
          <a:xfrm>
            <a:off x="1239450" y="1905157"/>
            <a:ext cx="971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Happy Learning!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APPLICATIONS OF PYTHON</a:t>
            </a:r>
            <a:endParaRPr/>
          </a:p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It is used for: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Software development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Web development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Big data analytics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/>
        </p:nvSpPr>
        <p:spPr>
          <a:xfrm>
            <a:off x="1524001" y="223520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200"/>
              <a:buFont typeface="Rosarivo"/>
              <a:buNone/>
            </a:pPr>
            <a:r>
              <a:rPr b="0" i="0" lang="en-US" sz="72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PROGRAMMING WITH PYTHON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sarivo"/>
              <a:buNone/>
            </a:pPr>
            <a:r>
              <a:rPr lang="en-US" sz="48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PYTHON CHARACTER SET</a:t>
            </a:r>
            <a:endParaRPr sz="4800"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838200" y="1690688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Character set is a set of valid characters that a language can recognize. Python supports the following characters: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t/>
            </a:r>
            <a:endParaRPr sz="2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Newline -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endParaRPr/>
          </a:p>
          <a:p>
            <a:pPr indent="457200" lvl="0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Tab -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\t</a:t>
            </a:r>
            <a:endParaRPr/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806" y="2730175"/>
            <a:ext cx="6814410" cy="255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TOKENS</a:t>
            </a:r>
            <a:endParaRPr sz="5400"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smallest individual unit in a program is called a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lexical unit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types of tokens are: 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∙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∙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Identifiers(names)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∙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Literals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∙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Noto Sans Symbols"/>
              <a:buChar char="∙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Punctuators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KEYWORDS</a:t>
            </a:r>
            <a:endParaRPr sz="5400"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 word having special meaning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by a programming language is called a keyword.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These words must not be used as identifier names.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All the Python keywords contain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lowercase letters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only.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037" y="3949700"/>
            <a:ext cx="59817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IDENTIFIERS (NAMES)</a:t>
            </a:r>
            <a:endParaRPr sz="5400"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Names of variables are called identifiers.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r>
              <a:rPr b="1" lang="en-US" u="sng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NAMING CONVENTIONS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Identifiers can consist of letters (A-Z and a-z) and numbers(0-9) and only one special symbol is allowed (underscore _).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An identifier cannot start with a number. It cannot contain any other special character other than underscore.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Identifiers are case-sensitive.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Identifiers must not be keywords.</a:t>
            </a:r>
            <a:endParaRPr b="1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2021-06-29T09:53:59Z</dcterms:created>
  <dc:creator>Aishwarya S</dc:creator>
</cp:coreProperties>
</file>