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10287000" cx="18288000"/>
  <p:notesSz cx="6858000" cy="9144000"/>
  <p:embeddedFontLst>
    <p:embeddedFont>
      <p:font typeface="Overlock"/>
      <p:regular r:id="rId38"/>
      <p:bold r:id="rId39"/>
      <p:italic r:id="rId40"/>
      <p:boldItalic r:id="rId41"/>
    </p:embeddedFont>
    <p:embeddedFont>
      <p:font typeface="Erica One"/>
      <p:regular r:id="rId42"/>
    </p:embeddedFont>
    <p:embeddedFont>
      <p:font typeface="Open Sans"/>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5" roundtripDataSignature="AMtx7mgj3IQYE5HnSOqLDS9W1ct+v7Y0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verlock-italic.fntdata"/><Relationship Id="rId20" Type="http://schemas.openxmlformats.org/officeDocument/2006/relationships/slide" Target="slides/slide14.xml"/><Relationship Id="rId42" Type="http://schemas.openxmlformats.org/officeDocument/2006/relationships/font" Target="fonts/EricaOne-regular.fntdata"/><Relationship Id="rId41" Type="http://schemas.openxmlformats.org/officeDocument/2006/relationships/font" Target="fonts/Overlock-boldItalic.fntdata"/><Relationship Id="rId22" Type="http://schemas.openxmlformats.org/officeDocument/2006/relationships/slide" Target="slides/slide16.xml"/><Relationship Id="rId44" Type="http://schemas.openxmlformats.org/officeDocument/2006/relationships/font" Target="fonts/OpenSans-bold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verlock-bold.fntdata"/><Relationship Id="rId16" Type="http://schemas.openxmlformats.org/officeDocument/2006/relationships/slide" Target="slides/slide10.xml"/><Relationship Id="rId38" Type="http://schemas.openxmlformats.org/officeDocument/2006/relationships/font" Target="fonts/Overlock-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353666a99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3353666a99f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53666a99f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353666a99f_1_3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53666a99f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353666a99f_1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53666a9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3353666a99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g3353666a99f_1_35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g3353666a99f_1_35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g3353666a99f_1_35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g3353666a99f_1_361"/>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g3353666a99f_1_36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3" name="Google Shape;93;g3353666a99f_1_36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g3353666a99f_1_36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g3353666a99f_1_36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g3353666a99f_1_3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g3353666a99f_1_36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g3353666a99f_1_36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g3353666a99f_1_36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g3353666a99f_1_36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g3353666a99f_1_37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g3353666a99f_1_37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5" name="Google Shape;105;g3353666a99f_1_37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g3353666a99f_1_37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g3353666a99f_1_37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g3353666a99f_1_3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g3353666a99f_1_37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1" name="Google Shape;111;g3353666a99f_1_379"/>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g3353666a99f_1_37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g3353666a99f_1_37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g3353666a99f_1_37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g3353666a99f_1_3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g3353666a99f_1_386"/>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g3353666a99f_1_38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9" name="Google Shape;119;g3353666a99f_1_386"/>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g3353666a99f_1_38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1" name="Google Shape;121;g3353666a99f_1_38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g3353666a99f_1_38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g3353666a99f_1_3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g3353666a99f_1_3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g3353666a99f_1_39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g3353666a99f_1_39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g3353666a99f_1_39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g3353666a99f_1_400"/>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g3353666a99f_1_400"/>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2" name="Google Shape;132;g3353666a99f_1_400"/>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3" name="Google Shape;133;g3353666a99f_1_40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g3353666a99f_1_40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g3353666a99f_1_4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g3353666a99f_1_40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g3353666a99f_1_407"/>
          <p:cNvSpPr/>
          <p:nvPr>
            <p:ph idx="2" type="pic"/>
          </p:nvPr>
        </p:nvSpPr>
        <p:spPr>
          <a:xfrm>
            <a:off x="1792288" y="612775"/>
            <a:ext cx="5486400" cy="4114800"/>
          </a:xfrm>
          <a:prstGeom prst="rect">
            <a:avLst/>
          </a:prstGeom>
          <a:noFill/>
          <a:ln>
            <a:noFill/>
          </a:ln>
        </p:spPr>
      </p:sp>
      <p:sp>
        <p:nvSpPr>
          <p:cNvPr id="139" name="Google Shape;139;g3353666a99f_1_40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0" name="Google Shape;140;g3353666a99f_1_40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g3353666a99f_1_40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g3353666a99f_1_40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g3353666a99f_1_4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g3353666a99f_1_414"/>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g3353666a99f_1_4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g3353666a99f_1_4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g3353666a99f_1_4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g3353666a99f_1_420"/>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g3353666a99f_1_420"/>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2" name="Google Shape;152;g3353666a99f_1_4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g3353666a99f_1_4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g3353666a99f_1_4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1792288" y="612775"/>
            <a:ext cx="5486400" cy="4114800"/>
          </a:xfrm>
          <a:prstGeom prst="rect">
            <a:avLst/>
          </a:prstGeom>
          <a:noFill/>
          <a:ln>
            <a:noFill/>
          </a:ln>
        </p:spPr>
      </p:sp>
      <p:sp>
        <p:nvSpPr>
          <p:cNvPr id="64" name="Google Shape;64;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g3353666a99f_1_3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g3353666a99f_1_3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g3353666a99f_1_35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g3353666a99f_1_35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g3353666a99f_1_3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15.png"/><Relationship Id="rId13" Type="http://schemas.openxmlformats.org/officeDocument/2006/relationships/image" Target="../media/image28.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5.png"/><Relationship Id="rId7" Type="http://schemas.openxmlformats.org/officeDocument/2006/relationships/image" Target="../media/image8.png"/><Relationship Id="rId8"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6.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43.png"/><Relationship Id="rId8"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0" Type="http://schemas.openxmlformats.org/officeDocument/2006/relationships/image" Target="../media/image57.png"/><Relationship Id="rId11" Type="http://schemas.openxmlformats.org/officeDocument/2006/relationships/image" Target="../media/image50.png"/><Relationship Id="rId10" Type="http://schemas.openxmlformats.org/officeDocument/2006/relationships/image" Target="../media/image12.png"/><Relationship Id="rId13" Type="http://schemas.openxmlformats.org/officeDocument/2006/relationships/image" Target="../media/image51.png"/><Relationship Id="rId12" Type="http://schemas.openxmlformats.org/officeDocument/2006/relationships/image" Target="../media/image49.png"/><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6.png"/><Relationship Id="rId4" Type="http://schemas.openxmlformats.org/officeDocument/2006/relationships/image" Target="../media/image54.png"/><Relationship Id="rId9" Type="http://schemas.openxmlformats.org/officeDocument/2006/relationships/image" Target="../media/image64.png"/><Relationship Id="rId15" Type="http://schemas.openxmlformats.org/officeDocument/2006/relationships/image" Target="../media/image55.png"/><Relationship Id="rId14" Type="http://schemas.openxmlformats.org/officeDocument/2006/relationships/image" Target="../media/image48.png"/><Relationship Id="rId17" Type="http://schemas.openxmlformats.org/officeDocument/2006/relationships/image" Target="../media/image62.png"/><Relationship Id="rId16" Type="http://schemas.openxmlformats.org/officeDocument/2006/relationships/image" Target="../media/image1.png"/><Relationship Id="rId5" Type="http://schemas.openxmlformats.org/officeDocument/2006/relationships/image" Target="../media/image30.png"/><Relationship Id="rId19" Type="http://schemas.openxmlformats.org/officeDocument/2006/relationships/image" Target="../media/image78.png"/><Relationship Id="rId6" Type="http://schemas.openxmlformats.org/officeDocument/2006/relationships/image" Target="../media/image40.png"/><Relationship Id="rId18" Type="http://schemas.openxmlformats.org/officeDocument/2006/relationships/image" Target="../media/image67.png"/><Relationship Id="rId7" Type="http://schemas.openxmlformats.org/officeDocument/2006/relationships/image" Target="../media/image70.png"/><Relationship Id="rId8"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10"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23.png"/><Relationship Id="rId7" Type="http://schemas.openxmlformats.org/officeDocument/2006/relationships/image" Target="../media/image29.png"/><Relationship Id="rId8"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80.png"/><Relationship Id="rId5" Type="http://schemas.openxmlformats.org/officeDocument/2006/relationships/image" Target="../media/image6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30.png"/><Relationship Id="rId6" Type="http://schemas.openxmlformats.org/officeDocument/2006/relationships/image" Target="../media/image19.png"/><Relationship Id="rId7" Type="http://schemas.openxmlformats.org/officeDocument/2006/relationships/image" Target="../media/image47.png"/><Relationship Id="rId8" Type="http://schemas.openxmlformats.org/officeDocument/2006/relationships/image" Target="../media/image5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72.png"/><Relationship Id="rId4" Type="http://schemas.openxmlformats.org/officeDocument/2006/relationships/image" Target="../media/image68.png"/><Relationship Id="rId5" Type="http://schemas.openxmlformats.org/officeDocument/2006/relationships/image" Target="../media/image75.png"/><Relationship Id="rId6" Type="http://schemas.openxmlformats.org/officeDocument/2006/relationships/image" Target="../media/image7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7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6.png"/><Relationship Id="rId9" Type="http://schemas.openxmlformats.org/officeDocument/2006/relationships/image" Target="../media/image34.jpg"/><Relationship Id="rId5" Type="http://schemas.openxmlformats.org/officeDocument/2006/relationships/image" Target="../media/image30.png"/><Relationship Id="rId6" Type="http://schemas.openxmlformats.org/officeDocument/2006/relationships/image" Target="../media/image19.png"/><Relationship Id="rId7" Type="http://schemas.openxmlformats.org/officeDocument/2006/relationships/image" Target="../media/image47.png"/><Relationship Id="rId8"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7E5"/>
        </a:solidFill>
      </p:bgPr>
    </p:bg>
    <p:spTree>
      <p:nvGrpSpPr>
        <p:cNvPr id="158" name="Shape 158"/>
        <p:cNvGrpSpPr/>
        <p:nvPr/>
      </p:nvGrpSpPr>
      <p:grpSpPr>
        <a:xfrm>
          <a:off x="0" y="0"/>
          <a:ext cx="0" cy="0"/>
          <a:chOff x="0" y="0"/>
          <a:chExt cx="0" cy="0"/>
        </a:xfrm>
      </p:grpSpPr>
      <p:pic>
        <p:nvPicPr>
          <p:cNvPr id="159" name="Google Shape;159;p1"/>
          <p:cNvPicPr preferRelativeResize="0"/>
          <p:nvPr/>
        </p:nvPicPr>
        <p:blipFill rotWithShape="1">
          <a:blip r:embed="rId3">
            <a:alphaModFix/>
          </a:blip>
          <a:srcRect b="30849" l="0" r="1499" t="0"/>
          <a:stretch/>
        </p:blipFill>
        <p:spPr>
          <a:xfrm rot="-1382617">
            <a:off x="1615147" y="3222468"/>
            <a:ext cx="4398805" cy="6766665"/>
          </a:xfrm>
          <a:prstGeom prst="rect">
            <a:avLst/>
          </a:prstGeom>
          <a:noFill/>
          <a:ln>
            <a:noFill/>
          </a:ln>
        </p:spPr>
      </p:pic>
      <p:pic>
        <p:nvPicPr>
          <p:cNvPr id="160" name="Google Shape;160;p1"/>
          <p:cNvPicPr preferRelativeResize="0"/>
          <p:nvPr/>
        </p:nvPicPr>
        <p:blipFill rotWithShape="1">
          <a:blip r:embed="rId4">
            <a:alphaModFix/>
          </a:blip>
          <a:srcRect b="0" l="0" r="0" t="0"/>
          <a:stretch/>
        </p:blipFill>
        <p:spPr>
          <a:xfrm rot="732364">
            <a:off x="12364205" y="933258"/>
            <a:ext cx="4622817" cy="4752429"/>
          </a:xfrm>
          <a:prstGeom prst="rect">
            <a:avLst/>
          </a:prstGeom>
          <a:noFill/>
          <a:ln>
            <a:noFill/>
          </a:ln>
        </p:spPr>
      </p:pic>
      <p:pic>
        <p:nvPicPr>
          <p:cNvPr id="161" name="Google Shape;161;p1"/>
          <p:cNvPicPr preferRelativeResize="0"/>
          <p:nvPr/>
        </p:nvPicPr>
        <p:blipFill rotWithShape="1">
          <a:blip r:embed="rId5">
            <a:alphaModFix/>
          </a:blip>
          <a:srcRect b="0" l="0" r="0" t="0"/>
          <a:stretch/>
        </p:blipFill>
        <p:spPr>
          <a:xfrm rot="-5400000">
            <a:off x="4640231" y="-524471"/>
            <a:ext cx="8725546" cy="10524233"/>
          </a:xfrm>
          <a:prstGeom prst="rect">
            <a:avLst/>
          </a:prstGeom>
          <a:noFill/>
          <a:ln>
            <a:noFill/>
          </a:ln>
        </p:spPr>
      </p:pic>
      <p:sp>
        <p:nvSpPr>
          <p:cNvPr id="162" name="Google Shape;162;p1"/>
          <p:cNvSpPr/>
          <p:nvPr/>
        </p:nvSpPr>
        <p:spPr>
          <a:xfrm>
            <a:off x="4661620" y="2815750"/>
            <a:ext cx="9081768" cy="5009621"/>
          </a:xfrm>
          <a:custGeom>
            <a:rect b="b" l="l" r="r" t="t"/>
            <a:pathLst>
              <a:path extrusionOk="0" h="1879496" w="3407273">
                <a:moveTo>
                  <a:pt x="278431" y="16918"/>
                </a:moveTo>
                <a:cubicBezTo>
                  <a:pt x="278431" y="16918"/>
                  <a:pt x="604014" y="12258"/>
                  <a:pt x="930760" y="12454"/>
                </a:cubicBezTo>
                <a:cubicBezTo>
                  <a:pt x="2337917" y="12671"/>
                  <a:pt x="3133206" y="0"/>
                  <a:pt x="3133206" y="0"/>
                </a:cubicBezTo>
                <a:cubicBezTo>
                  <a:pt x="3200669" y="0"/>
                  <a:pt x="3276606" y="0"/>
                  <a:pt x="3355379" y="85073"/>
                </a:cubicBezTo>
                <a:cubicBezTo>
                  <a:pt x="3398357" y="131488"/>
                  <a:pt x="3399426" y="240224"/>
                  <a:pt x="3399831" y="320281"/>
                </a:cubicBezTo>
                <a:cubicBezTo>
                  <a:pt x="3399831" y="320281"/>
                  <a:pt x="3398126" y="932605"/>
                  <a:pt x="3398126" y="1116912"/>
                </a:cubicBezTo>
                <a:cubicBezTo>
                  <a:pt x="3398126" y="1331071"/>
                  <a:pt x="3407274" y="1630250"/>
                  <a:pt x="3407274" y="1630250"/>
                </a:cubicBezTo>
                <a:cubicBezTo>
                  <a:pt x="3407274" y="1758918"/>
                  <a:pt x="3403105" y="1879496"/>
                  <a:pt x="3150267" y="1871362"/>
                </a:cubicBezTo>
                <a:cubicBezTo>
                  <a:pt x="3150267" y="1871362"/>
                  <a:pt x="2773794" y="1851063"/>
                  <a:pt x="2388311" y="1858662"/>
                </a:cubicBezTo>
                <a:cubicBezTo>
                  <a:pt x="1200217" y="1866796"/>
                  <a:pt x="304023" y="1879496"/>
                  <a:pt x="304023" y="1879496"/>
                </a:cubicBezTo>
                <a:cubicBezTo>
                  <a:pt x="132548" y="1879496"/>
                  <a:pt x="4213" y="1778427"/>
                  <a:pt x="8532" y="1575880"/>
                </a:cubicBezTo>
                <a:cubicBezTo>
                  <a:pt x="8532" y="1575880"/>
                  <a:pt x="9630" y="1077339"/>
                  <a:pt x="4815" y="932605"/>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
          <p:cNvSpPr txBox="1"/>
          <p:nvPr/>
        </p:nvSpPr>
        <p:spPr>
          <a:xfrm>
            <a:off x="5269194" y="3933105"/>
            <a:ext cx="7866620" cy="246221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D99593"/>
                </a:solidFill>
                <a:latin typeface="Erica One"/>
                <a:ea typeface="Erica One"/>
                <a:cs typeface="Erica One"/>
                <a:sym typeface="Erica One"/>
              </a:rPr>
              <a:t>TURTLE FEATURES</a:t>
            </a:r>
            <a:endParaRPr/>
          </a:p>
        </p:txBody>
      </p:sp>
      <p:pic>
        <p:nvPicPr>
          <p:cNvPr id="164" name="Google Shape;164;p1"/>
          <p:cNvPicPr preferRelativeResize="0"/>
          <p:nvPr/>
        </p:nvPicPr>
        <p:blipFill rotWithShape="1">
          <a:blip r:embed="rId6">
            <a:alphaModFix/>
          </a:blip>
          <a:srcRect b="0" l="0" r="0" t="0"/>
          <a:stretch/>
        </p:blipFill>
        <p:spPr>
          <a:xfrm rot="-1180231">
            <a:off x="2190417" y="2244404"/>
            <a:ext cx="831833" cy="831833"/>
          </a:xfrm>
          <a:prstGeom prst="rect">
            <a:avLst/>
          </a:prstGeom>
          <a:noFill/>
          <a:ln>
            <a:noFill/>
          </a:ln>
        </p:spPr>
      </p:pic>
      <p:pic>
        <p:nvPicPr>
          <p:cNvPr id="165" name="Google Shape;165;p1"/>
          <p:cNvPicPr preferRelativeResize="0"/>
          <p:nvPr/>
        </p:nvPicPr>
        <p:blipFill rotWithShape="1">
          <a:blip r:embed="rId7">
            <a:alphaModFix/>
          </a:blip>
          <a:srcRect b="0" l="0" r="0" t="0"/>
          <a:stretch/>
        </p:blipFill>
        <p:spPr>
          <a:xfrm rot="-1180231">
            <a:off x="3159205" y="1284245"/>
            <a:ext cx="1223634" cy="1250927"/>
          </a:xfrm>
          <a:prstGeom prst="rect">
            <a:avLst/>
          </a:prstGeom>
          <a:noFill/>
          <a:ln>
            <a:noFill/>
          </a:ln>
        </p:spPr>
      </p:pic>
      <p:pic>
        <p:nvPicPr>
          <p:cNvPr id="166" name="Google Shape;166;p1"/>
          <p:cNvPicPr preferRelativeResize="0"/>
          <p:nvPr/>
        </p:nvPicPr>
        <p:blipFill rotWithShape="1">
          <a:blip r:embed="rId8">
            <a:alphaModFix/>
          </a:blip>
          <a:srcRect b="0" l="0" r="0" t="0"/>
          <a:stretch/>
        </p:blipFill>
        <p:spPr>
          <a:xfrm rot="-2682344">
            <a:off x="900474" y="1213133"/>
            <a:ext cx="2348424" cy="768575"/>
          </a:xfrm>
          <a:prstGeom prst="rect">
            <a:avLst/>
          </a:prstGeom>
          <a:noFill/>
          <a:ln>
            <a:noFill/>
          </a:ln>
        </p:spPr>
      </p:pic>
      <p:pic>
        <p:nvPicPr>
          <p:cNvPr id="167" name="Google Shape;167;p1"/>
          <p:cNvPicPr preferRelativeResize="0"/>
          <p:nvPr/>
        </p:nvPicPr>
        <p:blipFill rotWithShape="1">
          <a:blip r:embed="rId9">
            <a:alphaModFix/>
          </a:blip>
          <a:srcRect b="0" l="0" r="0" t="0"/>
          <a:stretch/>
        </p:blipFill>
        <p:spPr>
          <a:xfrm>
            <a:off x="14958080" y="3247533"/>
            <a:ext cx="1110597" cy="1239003"/>
          </a:xfrm>
          <a:prstGeom prst="rect">
            <a:avLst/>
          </a:prstGeom>
          <a:noFill/>
          <a:ln>
            <a:noFill/>
          </a:ln>
        </p:spPr>
      </p:pic>
      <p:pic>
        <p:nvPicPr>
          <p:cNvPr id="168" name="Google Shape;168;p1"/>
          <p:cNvPicPr preferRelativeResize="0"/>
          <p:nvPr/>
        </p:nvPicPr>
        <p:blipFill rotWithShape="1">
          <a:blip r:embed="rId10">
            <a:alphaModFix/>
          </a:blip>
          <a:srcRect b="0" l="0" r="0" t="0"/>
          <a:stretch/>
        </p:blipFill>
        <p:spPr>
          <a:xfrm>
            <a:off x="16016542" y="4553394"/>
            <a:ext cx="831833" cy="831833"/>
          </a:xfrm>
          <a:prstGeom prst="rect">
            <a:avLst/>
          </a:prstGeom>
          <a:noFill/>
          <a:ln>
            <a:noFill/>
          </a:ln>
        </p:spPr>
      </p:pic>
      <p:pic>
        <p:nvPicPr>
          <p:cNvPr id="169" name="Google Shape;169;p1"/>
          <p:cNvPicPr preferRelativeResize="0"/>
          <p:nvPr/>
        </p:nvPicPr>
        <p:blipFill rotWithShape="1">
          <a:blip r:embed="rId11">
            <a:alphaModFix/>
          </a:blip>
          <a:srcRect b="0" l="0" r="0" t="0"/>
          <a:stretch/>
        </p:blipFill>
        <p:spPr>
          <a:xfrm rot="-10185448">
            <a:off x="1797196" y="6745508"/>
            <a:ext cx="2793450" cy="2793450"/>
          </a:xfrm>
          <a:prstGeom prst="rect">
            <a:avLst/>
          </a:prstGeom>
          <a:noFill/>
          <a:ln>
            <a:noFill/>
          </a:ln>
        </p:spPr>
      </p:pic>
      <p:pic>
        <p:nvPicPr>
          <p:cNvPr id="170" name="Google Shape;170;p1"/>
          <p:cNvPicPr preferRelativeResize="0"/>
          <p:nvPr/>
        </p:nvPicPr>
        <p:blipFill rotWithShape="1">
          <a:blip r:embed="rId12">
            <a:alphaModFix/>
          </a:blip>
          <a:srcRect b="0" l="0" r="0" t="0"/>
          <a:stretch/>
        </p:blipFill>
        <p:spPr>
          <a:xfrm rot="835503">
            <a:off x="13432875" y="6744518"/>
            <a:ext cx="3415912" cy="3260644"/>
          </a:xfrm>
          <a:prstGeom prst="rect">
            <a:avLst/>
          </a:prstGeom>
          <a:noFill/>
          <a:ln>
            <a:noFill/>
          </a:ln>
        </p:spPr>
      </p:pic>
      <p:pic>
        <p:nvPicPr>
          <p:cNvPr id="171" name="Google Shape;171;p1"/>
          <p:cNvPicPr preferRelativeResize="0"/>
          <p:nvPr/>
        </p:nvPicPr>
        <p:blipFill rotWithShape="1">
          <a:blip r:embed="rId13">
            <a:alphaModFix/>
          </a:blip>
          <a:srcRect b="0" l="0" r="0" t="0"/>
          <a:stretch/>
        </p:blipFill>
        <p:spPr>
          <a:xfrm rot="-8787215">
            <a:off x="15672146" y="5745507"/>
            <a:ext cx="793059" cy="366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278" name="Shape 278"/>
        <p:cNvGrpSpPr/>
        <p:nvPr/>
      </p:nvGrpSpPr>
      <p:grpSpPr>
        <a:xfrm>
          <a:off x="0" y="0"/>
          <a:ext cx="0" cy="0"/>
          <a:chOff x="0" y="0"/>
          <a:chExt cx="0" cy="0"/>
        </a:xfrm>
      </p:grpSpPr>
      <p:sp>
        <p:nvSpPr>
          <p:cNvPr id="279" name="Google Shape;279;p10"/>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0"/>
          <p:cNvGrpSpPr/>
          <p:nvPr/>
        </p:nvGrpSpPr>
        <p:grpSpPr>
          <a:xfrm>
            <a:off x="3952342" y="732326"/>
            <a:ext cx="13687328" cy="9068387"/>
            <a:chOff x="-6989" y="0"/>
            <a:chExt cx="18249771" cy="12091182"/>
          </a:xfrm>
        </p:grpSpPr>
        <p:sp>
          <p:nvSpPr>
            <p:cNvPr id="281" name="Google Shape;281;p10"/>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0"/>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10"/>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 name="Google Shape;284;p10"/>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285" name="Google Shape;285;p10"/>
          <p:cNvSpPr txBox="1"/>
          <p:nvPr/>
        </p:nvSpPr>
        <p:spPr>
          <a:xfrm>
            <a:off x="5037781" y="999917"/>
            <a:ext cx="1285424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TURN YOUR TURTLE</a:t>
            </a:r>
            <a:endParaRPr/>
          </a:p>
        </p:txBody>
      </p:sp>
      <p:sp>
        <p:nvSpPr>
          <p:cNvPr id="286" name="Google Shape;286;p10"/>
          <p:cNvSpPr txBox="1"/>
          <p:nvPr/>
        </p:nvSpPr>
        <p:spPr>
          <a:xfrm>
            <a:off x="5940883" y="2740644"/>
            <a:ext cx="11319861"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left() function </a:t>
            </a:r>
            <a:r>
              <a:rPr lang="en-US" sz="4800">
                <a:solidFill>
                  <a:srgbClr val="B2A0C7"/>
                </a:solidFill>
                <a:latin typeface="Overlock"/>
                <a:ea typeface="Overlock"/>
                <a:cs typeface="Overlock"/>
                <a:sym typeface="Overlock"/>
              </a:rPr>
              <a:t>t</a:t>
            </a:r>
            <a:r>
              <a:rPr b="0" i="0" lang="en-US" sz="4800">
                <a:solidFill>
                  <a:srgbClr val="B2A0C7"/>
                </a:solidFill>
                <a:latin typeface="Overlock"/>
                <a:ea typeface="Overlock"/>
                <a:cs typeface="Overlock"/>
                <a:sym typeface="Overlock"/>
              </a:rPr>
              <a:t>urns the turtle counter clockwise by the specified angle:</a:t>
            </a:r>
            <a:endParaRPr/>
          </a:p>
          <a:p>
            <a:pPr indent="0" lvl="0" marL="0" marR="0" rtl="0" algn="l">
              <a:spcBef>
                <a:spcPts val="0"/>
              </a:spcBef>
              <a:spcAft>
                <a:spcPts val="0"/>
              </a:spcAft>
              <a:buNone/>
            </a:pPr>
            <a:r>
              <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 left</a:t>
            </a:r>
            <a:r>
              <a:rPr lang="en-US" sz="4800">
                <a:solidFill>
                  <a:srgbClr val="B2A0C7"/>
                </a:solidFill>
                <a:latin typeface="Overlock"/>
                <a:ea typeface="Overlock"/>
                <a:cs typeface="Overlock"/>
                <a:sym typeface="Overlock"/>
              </a:rPr>
              <a:t>(90)</a:t>
            </a:r>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This command will turn the direction of your turtle </a:t>
            </a:r>
            <a:r>
              <a:rPr b="0" i="0" lang="en-US" sz="4800">
                <a:solidFill>
                  <a:srgbClr val="B2A0C7"/>
                </a:solidFill>
                <a:latin typeface="Overlock"/>
                <a:ea typeface="Overlock"/>
                <a:cs typeface="Overlock"/>
                <a:sym typeface="Overlock"/>
              </a:rPr>
              <a:t>to the left by the angle specified within the parentheses/ round brackets.</a:t>
            </a:r>
            <a:endParaRPr sz="4800">
              <a:solidFill>
                <a:srgbClr val="B2A0C7"/>
              </a:solidFill>
              <a:latin typeface="Overlock"/>
              <a:ea typeface="Overlock"/>
              <a:cs typeface="Overlock"/>
              <a:sym typeface="Overlock"/>
            </a:endParaRPr>
          </a:p>
        </p:txBody>
      </p:sp>
      <p:pic>
        <p:nvPicPr>
          <p:cNvPr id="287" name="Google Shape;287;p10"/>
          <p:cNvPicPr preferRelativeResize="0"/>
          <p:nvPr/>
        </p:nvPicPr>
        <p:blipFill rotWithShape="1">
          <a:blip r:embed="rId4">
            <a:alphaModFix/>
          </a:blip>
          <a:srcRect b="9869" l="0" r="6568" t="0"/>
          <a:stretch/>
        </p:blipFill>
        <p:spPr>
          <a:xfrm>
            <a:off x="990275" y="3996963"/>
            <a:ext cx="3994925" cy="322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291" name="Shape 291"/>
        <p:cNvGrpSpPr/>
        <p:nvPr/>
      </p:nvGrpSpPr>
      <p:grpSpPr>
        <a:xfrm>
          <a:off x="0" y="0"/>
          <a:ext cx="0" cy="0"/>
          <a:chOff x="0" y="0"/>
          <a:chExt cx="0" cy="0"/>
        </a:xfrm>
      </p:grpSpPr>
      <p:sp>
        <p:nvSpPr>
          <p:cNvPr id="292" name="Google Shape;292;p11"/>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11"/>
          <p:cNvGrpSpPr/>
          <p:nvPr/>
        </p:nvGrpSpPr>
        <p:grpSpPr>
          <a:xfrm>
            <a:off x="3952342" y="732326"/>
            <a:ext cx="13687328" cy="9068387"/>
            <a:chOff x="-6989" y="0"/>
            <a:chExt cx="18249771" cy="12091182"/>
          </a:xfrm>
        </p:grpSpPr>
        <p:sp>
          <p:nvSpPr>
            <p:cNvPr id="294" name="Google Shape;294;p11"/>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11"/>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11"/>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298" name="Google Shape;298;p11"/>
          <p:cNvSpPr txBox="1"/>
          <p:nvPr/>
        </p:nvSpPr>
        <p:spPr>
          <a:xfrm>
            <a:off x="5037781" y="999917"/>
            <a:ext cx="1285424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DRAW A CIRCLE</a:t>
            </a:r>
            <a:endParaRPr/>
          </a:p>
        </p:txBody>
      </p:sp>
      <p:sp>
        <p:nvSpPr>
          <p:cNvPr id="299" name="Google Shape;299;p11"/>
          <p:cNvSpPr txBox="1"/>
          <p:nvPr/>
        </p:nvSpPr>
        <p:spPr>
          <a:xfrm>
            <a:off x="5940883" y="2740644"/>
            <a:ext cx="11319861"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circle() function </a:t>
            </a:r>
            <a:r>
              <a:rPr lang="en-US" sz="4800">
                <a:solidFill>
                  <a:srgbClr val="B2A0C7"/>
                </a:solidFill>
                <a:latin typeface="Overlock"/>
                <a:ea typeface="Overlock"/>
                <a:cs typeface="Overlock"/>
                <a:sym typeface="Overlock"/>
              </a:rPr>
              <a:t>draws a circle with the </a:t>
            </a:r>
            <a:r>
              <a:rPr b="0" i="0" lang="en-US" sz="4800">
                <a:solidFill>
                  <a:srgbClr val="B2A0C7"/>
                </a:solidFill>
                <a:latin typeface="Overlock"/>
                <a:ea typeface="Overlock"/>
                <a:cs typeface="Overlock"/>
                <a:sym typeface="Overlock"/>
              </a:rPr>
              <a:t>specified radius (in pixels):</a:t>
            </a:r>
            <a:endParaRPr/>
          </a:p>
          <a:p>
            <a:pPr indent="0" lvl="0" marL="0" marR="0" rtl="0" algn="l">
              <a:spcBef>
                <a:spcPts val="0"/>
              </a:spcBef>
              <a:spcAft>
                <a:spcPts val="0"/>
              </a:spcAft>
              <a:buNone/>
            </a:pPr>
            <a:r>
              <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 circle</a:t>
            </a:r>
            <a:r>
              <a:rPr lang="en-US" sz="4800">
                <a:solidFill>
                  <a:srgbClr val="B2A0C7"/>
                </a:solidFill>
                <a:latin typeface="Overlock"/>
                <a:ea typeface="Overlock"/>
                <a:cs typeface="Overlock"/>
                <a:sym typeface="Overlock"/>
              </a:rPr>
              <a:t>(30)</a:t>
            </a:r>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This command will draw a circle in the direction the turtle is pointing to with</a:t>
            </a:r>
            <a:r>
              <a:rPr b="0" i="0" lang="en-US" sz="4800">
                <a:solidFill>
                  <a:srgbClr val="B2A0C7"/>
                </a:solidFill>
                <a:latin typeface="Overlock"/>
                <a:ea typeface="Overlock"/>
                <a:cs typeface="Overlock"/>
                <a:sym typeface="Overlock"/>
              </a:rPr>
              <a:t> the radius specified within the parentheses/ round brackets.</a:t>
            </a:r>
            <a:endParaRPr sz="4800">
              <a:solidFill>
                <a:srgbClr val="B2A0C7"/>
              </a:solidFill>
              <a:latin typeface="Overlock"/>
              <a:ea typeface="Overlock"/>
              <a:cs typeface="Overlock"/>
              <a:sym typeface="Overlock"/>
            </a:endParaRPr>
          </a:p>
        </p:txBody>
      </p:sp>
      <p:pic>
        <p:nvPicPr>
          <p:cNvPr id="300" name="Google Shape;300;p11"/>
          <p:cNvPicPr preferRelativeResize="0"/>
          <p:nvPr/>
        </p:nvPicPr>
        <p:blipFill rotWithShape="1">
          <a:blip r:embed="rId4">
            <a:alphaModFix/>
          </a:blip>
          <a:srcRect b="9633" l="0" r="11221" t="0"/>
          <a:stretch/>
        </p:blipFill>
        <p:spPr>
          <a:xfrm>
            <a:off x="1031388" y="3987788"/>
            <a:ext cx="3912700" cy="324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304" name="Shape 304"/>
        <p:cNvGrpSpPr/>
        <p:nvPr/>
      </p:nvGrpSpPr>
      <p:grpSpPr>
        <a:xfrm>
          <a:off x="0" y="0"/>
          <a:ext cx="0" cy="0"/>
          <a:chOff x="0" y="0"/>
          <a:chExt cx="0" cy="0"/>
        </a:xfrm>
      </p:grpSpPr>
      <p:sp>
        <p:nvSpPr>
          <p:cNvPr id="305" name="Google Shape;305;p12"/>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12"/>
          <p:cNvGrpSpPr/>
          <p:nvPr/>
        </p:nvGrpSpPr>
        <p:grpSpPr>
          <a:xfrm>
            <a:off x="3952342" y="732326"/>
            <a:ext cx="13687328" cy="9068387"/>
            <a:chOff x="-6989" y="0"/>
            <a:chExt cx="18249771" cy="12091182"/>
          </a:xfrm>
        </p:grpSpPr>
        <p:sp>
          <p:nvSpPr>
            <p:cNvPr id="307" name="Google Shape;307;p12"/>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12"/>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0" name="Google Shape;310;p12"/>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311" name="Google Shape;311;p12"/>
          <p:cNvSpPr txBox="1"/>
          <p:nvPr/>
        </p:nvSpPr>
        <p:spPr>
          <a:xfrm>
            <a:off x="5037781" y="999917"/>
            <a:ext cx="12854240" cy="2154436"/>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CHANGE THE SHAPE OF </a:t>
            </a:r>
            <a:endParaRPr/>
          </a:p>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YOUR TURTLE</a:t>
            </a:r>
            <a:endParaRPr/>
          </a:p>
        </p:txBody>
      </p:sp>
      <p:sp>
        <p:nvSpPr>
          <p:cNvPr id="312" name="Google Shape;312;p12"/>
          <p:cNvSpPr txBox="1"/>
          <p:nvPr/>
        </p:nvSpPr>
        <p:spPr>
          <a:xfrm>
            <a:off x="5890343" y="3425247"/>
            <a:ext cx="11319900" cy="5756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a:solidFill>
                  <a:srgbClr val="B2A0C7"/>
                </a:solidFill>
                <a:latin typeface="Overlock"/>
                <a:ea typeface="Overlock"/>
                <a:cs typeface="Overlock"/>
                <a:sym typeface="Overlock"/>
              </a:rPr>
              <a:t>shape() function </a:t>
            </a:r>
            <a:r>
              <a:rPr lang="en-US" sz="4400">
                <a:solidFill>
                  <a:srgbClr val="B2A0C7"/>
                </a:solidFill>
                <a:latin typeface="Overlock"/>
                <a:ea typeface="Overlock"/>
                <a:cs typeface="Overlock"/>
                <a:sym typeface="Overlock"/>
              </a:rPr>
              <a:t>changes the shape of your turtle depending upon what you specify inside </a:t>
            </a:r>
            <a:r>
              <a:rPr b="0" i="0" lang="en-US" sz="4400">
                <a:solidFill>
                  <a:srgbClr val="B2A0C7"/>
                </a:solidFill>
                <a:latin typeface="Overlock"/>
                <a:ea typeface="Overlock"/>
                <a:cs typeface="Overlock"/>
                <a:sym typeface="Overlock"/>
              </a:rPr>
              <a:t>the parentheses/ round brackets:</a:t>
            </a:r>
            <a:endParaRPr/>
          </a:p>
          <a:p>
            <a:pPr indent="0" lvl="0" marL="0" marR="0" rtl="0" algn="l">
              <a:spcBef>
                <a:spcPts val="0"/>
              </a:spcBef>
              <a:spcAft>
                <a:spcPts val="0"/>
              </a:spcAft>
              <a:buNone/>
            </a:pPr>
            <a:r>
              <a:t/>
            </a:r>
            <a:endParaRPr b="0" i="0" sz="30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400">
                <a:solidFill>
                  <a:srgbClr val="B2A0C7"/>
                </a:solidFill>
                <a:latin typeface="Overlock"/>
                <a:ea typeface="Overlock"/>
                <a:cs typeface="Overlock"/>
                <a:sym typeface="Overlock"/>
              </a:rPr>
              <a:t>my_turtle.</a:t>
            </a:r>
            <a:r>
              <a:rPr b="0" i="0" lang="en-US" sz="4400">
                <a:solidFill>
                  <a:srgbClr val="B2A0C7"/>
                </a:solidFill>
                <a:latin typeface="Overlock"/>
                <a:ea typeface="Overlock"/>
                <a:cs typeface="Overlock"/>
                <a:sym typeface="Overlock"/>
              </a:rPr>
              <a:t> shape</a:t>
            </a:r>
            <a:r>
              <a:rPr lang="en-US" sz="4400">
                <a:solidFill>
                  <a:srgbClr val="B2A0C7"/>
                </a:solidFill>
                <a:latin typeface="Overlock"/>
                <a:ea typeface="Overlock"/>
                <a:cs typeface="Overlock"/>
                <a:sym typeface="Overlock"/>
              </a:rPr>
              <a:t>(“turtle”)</a:t>
            </a:r>
            <a:endParaRPr/>
          </a:p>
          <a:p>
            <a:pPr indent="0" lvl="0" marL="0" marR="0" rtl="0" algn="l">
              <a:spcBef>
                <a:spcPts val="0"/>
              </a:spcBef>
              <a:spcAft>
                <a:spcPts val="0"/>
              </a:spcAft>
              <a:buNone/>
            </a:pPr>
            <a:r>
              <a:t/>
            </a:r>
            <a:endParaRPr sz="30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400">
                <a:solidFill>
                  <a:srgbClr val="B2A0C7"/>
                </a:solidFill>
                <a:latin typeface="Overlock"/>
                <a:ea typeface="Overlock"/>
                <a:cs typeface="Overlock"/>
                <a:sym typeface="Overlock"/>
              </a:rPr>
              <a:t>Here, the value you have specified inside </a:t>
            </a:r>
            <a:r>
              <a:rPr b="0" i="0" lang="en-US" sz="4400">
                <a:solidFill>
                  <a:srgbClr val="B2A0C7"/>
                </a:solidFill>
                <a:latin typeface="Overlock"/>
                <a:ea typeface="Overlock"/>
                <a:cs typeface="Overlock"/>
                <a:sym typeface="Overlock"/>
              </a:rPr>
              <a:t>the parentheses/ round brackets</a:t>
            </a:r>
            <a:r>
              <a:rPr lang="en-US" sz="4400">
                <a:solidFill>
                  <a:srgbClr val="B2A0C7"/>
                </a:solidFill>
                <a:latin typeface="Overlock"/>
                <a:ea typeface="Overlock"/>
                <a:cs typeface="Overlock"/>
                <a:sym typeface="Overlock"/>
              </a:rPr>
              <a:t> is called </a:t>
            </a:r>
            <a:r>
              <a:rPr lang="en-US" sz="4400">
                <a:solidFill>
                  <a:srgbClr val="5F497A"/>
                </a:solidFill>
                <a:latin typeface="Overlock"/>
                <a:ea typeface="Overlock"/>
                <a:cs typeface="Overlock"/>
                <a:sym typeface="Overlock"/>
              </a:rPr>
              <a:t>ARGUMENT</a:t>
            </a:r>
            <a:r>
              <a:rPr lang="en-US" sz="4400">
                <a:solidFill>
                  <a:srgbClr val="B2A0C7"/>
                </a:solidFill>
                <a:latin typeface="Overlock"/>
                <a:ea typeface="Overlock"/>
                <a:cs typeface="Overlock"/>
                <a:sym typeface="Overlock"/>
              </a:rPr>
              <a:t>.</a:t>
            </a:r>
            <a:endParaRPr sz="4800">
              <a:solidFill>
                <a:srgbClr val="B2A0C7"/>
              </a:solidFill>
              <a:latin typeface="Overlock"/>
              <a:ea typeface="Overlock"/>
              <a:cs typeface="Overlock"/>
              <a:sym typeface="Overlock"/>
            </a:endParaRPr>
          </a:p>
        </p:txBody>
      </p:sp>
      <p:pic>
        <p:nvPicPr>
          <p:cNvPr id="313" name="Google Shape;313;p12"/>
          <p:cNvPicPr preferRelativeResize="0"/>
          <p:nvPr/>
        </p:nvPicPr>
        <p:blipFill rotWithShape="1">
          <a:blip r:embed="rId4">
            <a:alphaModFix/>
          </a:blip>
          <a:srcRect b="5416" l="9437" r="14267" t="17429"/>
          <a:stretch/>
        </p:blipFill>
        <p:spPr>
          <a:xfrm>
            <a:off x="1231963" y="4048787"/>
            <a:ext cx="3511550" cy="312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317" name="Shape 317"/>
        <p:cNvGrpSpPr/>
        <p:nvPr/>
      </p:nvGrpSpPr>
      <p:grpSpPr>
        <a:xfrm>
          <a:off x="0" y="0"/>
          <a:ext cx="0" cy="0"/>
          <a:chOff x="0" y="0"/>
          <a:chExt cx="0" cy="0"/>
        </a:xfrm>
      </p:grpSpPr>
      <p:sp>
        <p:nvSpPr>
          <p:cNvPr id="318" name="Google Shape;318;p13"/>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3"/>
          <p:cNvGrpSpPr/>
          <p:nvPr/>
        </p:nvGrpSpPr>
        <p:grpSpPr>
          <a:xfrm>
            <a:off x="1273340" y="825969"/>
            <a:ext cx="16366330" cy="9068387"/>
            <a:chOff x="-6989" y="0"/>
            <a:chExt cx="18249771" cy="12091182"/>
          </a:xfrm>
        </p:grpSpPr>
        <p:sp>
          <p:nvSpPr>
            <p:cNvPr id="320" name="Google Shape;320;p13"/>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3"/>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13"/>
          <p:cNvSpPr txBox="1"/>
          <p:nvPr/>
        </p:nvSpPr>
        <p:spPr>
          <a:xfrm>
            <a:off x="2194103" y="2143271"/>
            <a:ext cx="14484300" cy="7357500"/>
          </a:xfrm>
          <a:prstGeom prst="rect">
            <a:avLst/>
          </a:prstGeom>
          <a:noFill/>
          <a:ln>
            <a:noFill/>
          </a:ln>
        </p:spPr>
        <p:txBody>
          <a:bodyPr anchorCtr="0" anchor="t" bIns="45700" lIns="91425" spcFirstLastPara="1" rIns="91425" wrap="square" tIns="45700">
            <a:spAutoFit/>
          </a:bodyPr>
          <a:lstStyle/>
          <a:p>
            <a:pPr indent="-685800" lvl="0" marL="685800" marR="0" rtl="0" algn="l">
              <a:spcBef>
                <a:spcPts val="0"/>
              </a:spcBef>
              <a:spcAft>
                <a:spcPts val="0"/>
              </a:spcAft>
              <a:buClr>
                <a:srgbClr val="B2A0C7"/>
              </a:buClr>
              <a:buSzPts val="4400"/>
              <a:buFont typeface="Arial"/>
              <a:buChar char="•"/>
            </a:pPr>
            <a:r>
              <a:rPr b="0" i="0" lang="en-US" sz="4400">
                <a:solidFill>
                  <a:srgbClr val="B2A0C7"/>
                </a:solidFill>
                <a:latin typeface="Overlock"/>
                <a:ea typeface="Overlock"/>
                <a:cs typeface="Overlock"/>
                <a:sym typeface="Overlock"/>
              </a:rPr>
              <a:t>We can type or pass information inside the round brackets of a function.</a:t>
            </a:r>
            <a:endParaRPr/>
          </a:p>
          <a:p>
            <a:pPr indent="-685800" lvl="0" marL="685800" marR="0" rtl="0" algn="l">
              <a:spcBef>
                <a:spcPts val="0"/>
              </a:spcBef>
              <a:spcAft>
                <a:spcPts val="0"/>
              </a:spcAft>
              <a:buClr>
                <a:srgbClr val="B2A0C7"/>
              </a:buClr>
              <a:buSzPts val="4400"/>
              <a:buFont typeface="Arial"/>
              <a:buChar char="•"/>
            </a:pPr>
            <a:r>
              <a:rPr b="0" i="0" lang="en-US" sz="4400">
                <a:solidFill>
                  <a:srgbClr val="B2A0C7"/>
                </a:solidFill>
                <a:latin typeface="Overlock"/>
                <a:ea typeface="Overlock"/>
                <a:cs typeface="Overlock"/>
                <a:sym typeface="Overlock"/>
              </a:rPr>
              <a:t>Whatever we type inside the parentheses/ round brackets</a:t>
            </a:r>
            <a:r>
              <a:rPr lang="en-US" sz="4400">
                <a:solidFill>
                  <a:srgbClr val="B2A0C7"/>
                </a:solidFill>
                <a:latin typeface="Overlock"/>
                <a:ea typeface="Overlock"/>
                <a:cs typeface="Overlock"/>
                <a:sym typeface="Overlock"/>
              </a:rPr>
              <a:t> is called the </a:t>
            </a:r>
            <a:r>
              <a:rPr lang="en-US" sz="4400">
                <a:solidFill>
                  <a:srgbClr val="5F497A"/>
                </a:solidFill>
                <a:latin typeface="Overlock"/>
                <a:ea typeface="Overlock"/>
                <a:cs typeface="Overlock"/>
                <a:sym typeface="Overlock"/>
              </a:rPr>
              <a:t>ARGUMENT </a:t>
            </a:r>
            <a:r>
              <a:rPr lang="en-US" sz="4400">
                <a:solidFill>
                  <a:srgbClr val="B2A0C7"/>
                </a:solidFill>
                <a:latin typeface="Overlock"/>
                <a:ea typeface="Overlock"/>
                <a:cs typeface="Overlock"/>
                <a:sym typeface="Overlock"/>
              </a:rPr>
              <a:t>of the function.</a:t>
            </a:r>
            <a:endParaRPr/>
          </a:p>
          <a:p>
            <a:pPr indent="-406400" lvl="0" marL="685800" marR="0" rtl="0" algn="l">
              <a:spcBef>
                <a:spcPts val="0"/>
              </a:spcBef>
              <a:spcAft>
                <a:spcPts val="0"/>
              </a:spcAft>
              <a:buClr>
                <a:schemeClr val="dk1"/>
              </a:buClr>
              <a:buSzPts val="4400"/>
              <a:buFont typeface="Arial"/>
              <a:buNone/>
            </a:pPr>
            <a:r>
              <a:t/>
            </a:r>
            <a:endParaRPr sz="44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000" u="sng">
                <a:solidFill>
                  <a:srgbClr val="5F497A"/>
                </a:solidFill>
                <a:latin typeface="Overlock"/>
                <a:ea typeface="Overlock"/>
                <a:cs typeface="Overlock"/>
                <a:sym typeface="Overlock"/>
              </a:rPr>
              <a:t>EXAMPLE</a:t>
            </a:r>
            <a:endParaRPr/>
          </a:p>
          <a:p>
            <a:pPr indent="0" lvl="0" marL="0" marR="0" rtl="0" algn="l">
              <a:spcBef>
                <a:spcPts val="0"/>
              </a:spcBef>
              <a:spcAft>
                <a:spcPts val="0"/>
              </a:spcAft>
              <a:buNone/>
            </a:pPr>
            <a:r>
              <a:rPr lang="en-US" sz="4000">
                <a:solidFill>
                  <a:srgbClr val="5F497A"/>
                </a:solidFill>
                <a:latin typeface="Overlock"/>
                <a:ea typeface="Overlock"/>
                <a:cs typeface="Overlock"/>
                <a:sym typeface="Overlock"/>
              </a:rPr>
              <a:t>	my_turtle.</a:t>
            </a:r>
            <a:r>
              <a:rPr b="0" i="0" lang="en-US" sz="4000">
                <a:solidFill>
                  <a:srgbClr val="5F497A"/>
                </a:solidFill>
                <a:latin typeface="Overlock"/>
                <a:ea typeface="Overlock"/>
                <a:cs typeface="Overlock"/>
                <a:sym typeface="Overlock"/>
              </a:rPr>
              <a:t> shape</a:t>
            </a:r>
            <a:r>
              <a:rPr lang="en-US" sz="4000">
                <a:solidFill>
                  <a:srgbClr val="5F497A"/>
                </a:solidFill>
                <a:latin typeface="Overlock"/>
                <a:ea typeface="Overlock"/>
                <a:cs typeface="Overlock"/>
                <a:sym typeface="Overlock"/>
              </a:rPr>
              <a:t>(“turtle”)</a:t>
            </a:r>
            <a:endParaRPr/>
          </a:p>
          <a:p>
            <a:pPr indent="0" lvl="0" marL="0" marR="0" rtl="0" algn="l">
              <a:spcBef>
                <a:spcPts val="0"/>
              </a:spcBef>
              <a:spcAft>
                <a:spcPts val="0"/>
              </a:spcAft>
              <a:buNone/>
            </a:pPr>
            <a:r>
              <a:rPr lang="en-US" sz="4000">
                <a:solidFill>
                  <a:srgbClr val="5F497A"/>
                </a:solidFill>
                <a:latin typeface="Overlock"/>
                <a:ea typeface="Overlock"/>
                <a:cs typeface="Overlock"/>
                <a:sym typeface="Overlock"/>
              </a:rPr>
              <a:t>Here, shape() is the function and “turtle” is the argument.</a:t>
            </a:r>
            <a:endParaRPr/>
          </a:p>
          <a:p>
            <a:pPr indent="0" lvl="0" marL="0" marR="0" rtl="0" algn="l">
              <a:spcBef>
                <a:spcPts val="0"/>
              </a:spcBef>
              <a:spcAft>
                <a:spcPts val="0"/>
              </a:spcAft>
              <a:buNone/>
            </a:pPr>
            <a:r>
              <a:t/>
            </a:r>
            <a:endParaRPr sz="4400">
              <a:solidFill>
                <a:srgbClr val="5F497A"/>
              </a:solidFill>
              <a:latin typeface="Overlock"/>
              <a:ea typeface="Overlock"/>
              <a:cs typeface="Overlock"/>
              <a:sym typeface="Overlock"/>
            </a:endParaRPr>
          </a:p>
          <a:p>
            <a:pPr indent="-685800" lvl="0" marL="685800" marR="0" rtl="0" algn="l">
              <a:spcBef>
                <a:spcPts val="0"/>
              </a:spcBef>
              <a:spcAft>
                <a:spcPts val="0"/>
              </a:spcAft>
              <a:buClr>
                <a:srgbClr val="B2A0C7"/>
              </a:buClr>
              <a:buSzPts val="4400"/>
              <a:buFont typeface="Arial"/>
              <a:buChar char="•"/>
            </a:pPr>
            <a:r>
              <a:rPr lang="en-US" sz="4400">
                <a:solidFill>
                  <a:srgbClr val="B2A0C7"/>
                </a:solidFill>
                <a:latin typeface="Overlock"/>
                <a:ea typeface="Overlock"/>
                <a:cs typeface="Overlock"/>
                <a:sym typeface="Overlock"/>
              </a:rPr>
              <a:t>To know more about Functions, k</a:t>
            </a:r>
            <a:r>
              <a:rPr b="0" i="0" lang="en-US" sz="4400">
                <a:solidFill>
                  <a:srgbClr val="B2A0C7"/>
                </a:solidFill>
                <a:latin typeface="Overlock"/>
                <a:ea typeface="Overlock"/>
                <a:cs typeface="Overlock"/>
                <a:sym typeface="Overlock"/>
              </a:rPr>
              <a:t>indly refer to PPT-5 on Variables and Assignments.</a:t>
            </a:r>
            <a:endParaRPr/>
          </a:p>
        </p:txBody>
      </p:sp>
      <p:sp>
        <p:nvSpPr>
          <p:cNvPr id="323" name="Google Shape;323;p13"/>
          <p:cNvSpPr txBox="1"/>
          <p:nvPr/>
        </p:nvSpPr>
        <p:spPr>
          <a:xfrm>
            <a:off x="1558325" y="989850"/>
            <a:ext cx="160815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000">
                <a:solidFill>
                  <a:srgbClr val="002060"/>
                </a:solidFill>
                <a:latin typeface="Erica One"/>
                <a:ea typeface="Erica One"/>
                <a:cs typeface="Erica One"/>
                <a:sym typeface="Erica One"/>
              </a:rPr>
              <a:t>CHANGE THE SHAPE OF YOUR TURTLE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327" name="Shape 327"/>
        <p:cNvGrpSpPr/>
        <p:nvPr/>
      </p:nvGrpSpPr>
      <p:grpSpPr>
        <a:xfrm>
          <a:off x="0" y="0"/>
          <a:ext cx="0" cy="0"/>
          <a:chOff x="0" y="0"/>
          <a:chExt cx="0" cy="0"/>
        </a:xfrm>
      </p:grpSpPr>
      <p:grpSp>
        <p:nvGrpSpPr>
          <p:cNvPr id="328" name="Google Shape;328;p14"/>
          <p:cNvGrpSpPr/>
          <p:nvPr/>
        </p:nvGrpSpPr>
        <p:grpSpPr>
          <a:xfrm>
            <a:off x="6999697" y="732326"/>
            <a:ext cx="10639616" cy="9068387"/>
            <a:chOff x="-6989" y="0"/>
            <a:chExt cx="18249771" cy="12091182"/>
          </a:xfrm>
        </p:grpSpPr>
        <p:sp>
          <p:nvSpPr>
            <p:cNvPr id="329" name="Google Shape;329;p14"/>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14"/>
          <p:cNvSpPr/>
          <p:nvPr/>
        </p:nvSpPr>
        <p:spPr>
          <a:xfrm>
            <a:off x="372121" y="2147180"/>
            <a:ext cx="7937500" cy="7713297"/>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2" name="Google Shape;332;p14"/>
          <p:cNvPicPr preferRelativeResize="0"/>
          <p:nvPr/>
        </p:nvPicPr>
        <p:blipFill rotWithShape="1">
          <a:blip r:embed="rId3">
            <a:alphaModFix/>
          </a:blip>
          <a:srcRect b="0" l="0" r="0" t="0"/>
          <a:stretch/>
        </p:blipFill>
        <p:spPr>
          <a:xfrm rot="-1024001">
            <a:off x="3673686" y="1157313"/>
            <a:ext cx="777725" cy="2117569"/>
          </a:xfrm>
          <a:prstGeom prst="rect">
            <a:avLst/>
          </a:prstGeom>
          <a:noFill/>
          <a:ln>
            <a:noFill/>
          </a:ln>
        </p:spPr>
      </p:pic>
      <p:sp>
        <p:nvSpPr>
          <p:cNvPr id="333" name="Google Shape;333;p14"/>
          <p:cNvSpPr txBox="1"/>
          <p:nvPr/>
        </p:nvSpPr>
        <p:spPr>
          <a:xfrm>
            <a:off x="7622150" y="999925"/>
            <a:ext cx="10097400" cy="2370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CHANGE THE SHAPE </a:t>
            </a:r>
            <a:endParaRPr sz="7000">
              <a:solidFill>
                <a:srgbClr val="002060"/>
              </a:solidFill>
              <a:latin typeface="Erica One"/>
              <a:ea typeface="Erica One"/>
              <a:cs typeface="Erica One"/>
              <a:sym typeface="Erica One"/>
            </a:endParaRPr>
          </a:p>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OF YOUR TURTLE</a:t>
            </a:r>
            <a:endParaRPr/>
          </a:p>
        </p:txBody>
      </p:sp>
      <p:sp>
        <p:nvSpPr>
          <p:cNvPr id="334" name="Google Shape;334;p14"/>
          <p:cNvSpPr txBox="1"/>
          <p:nvPr/>
        </p:nvSpPr>
        <p:spPr>
          <a:xfrm>
            <a:off x="9026584" y="4104383"/>
            <a:ext cx="8196900" cy="506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B2A0C7"/>
                </a:solidFill>
                <a:latin typeface="Overlock"/>
                <a:ea typeface="Overlock"/>
                <a:cs typeface="Overlock"/>
                <a:sym typeface="Overlock"/>
              </a:rPr>
              <a:t>Other shapes include:</a:t>
            </a:r>
            <a:endParaRPr/>
          </a:p>
          <a:p>
            <a:pPr indent="0" lvl="0" marL="0" marR="0" rtl="0" algn="l">
              <a:spcBef>
                <a:spcPts val="0"/>
              </a:spcBef>
              <a:spcAft>
                <a:spcPts val="0"/>
              </a:spcAft>
              <a:buNone/>
            </a:pPr>
            <a:r>
              <a:t/>
            </a:r>
            <a:endParaRPr sz="35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 shape</a:t>
            </a:r>
            <a:r>
              <a:rPr lang="en-US" sz="4800">
                <a:solidFill>
                  <a:srgbClr val="B2A0C7"/>
                </a:solidFill>
                <a:latin typeface="Overlock"/>
                <a:ea typeface="Overlock"/>
                <a:cs typeface="Overlock"/>
                <a:sym typeface="Overlock"/>
              </a:rPr>
              <a:t>(“classic”) </a:t>
            </a:r>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 shape</a:t>
            </a:r>
            <a:r>
              <a:rPr lang="en-US" sz="4800">
                <a:solidFill>
                  <a:srgbClr val="B2A0C7"/>
                </a:solidFill>
                <a:latin typeface="Overlock"/>
                <a:ea typeface="Overlock"/>
                <a:cs typeface="Overlock"/>
                <a:sym typeface="Overlock"/>
              </a:rPr>
              <a:t>(“circle”)</a:t>
            </a:r>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 shape</a:t>
            </a:r>
            <a:r>
              <a:rPr lang="en-US" sz="4800">
                <a:solidFill>
                  <a:srgbClr val="B2A0C7"/>
                </a:solidFill>
                <a:latin typeface="Overlock"/>
                <a:ea typeface="Overlock"/>
                <a:cs typeface="Overlock"/>
                <a:sym typeface="Overlock"/>
              </a:rPr>
              <a:t>(“square”)</a:t>
            </a:r>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 shape</a:t>
            </a:r>
            <a:r>
              <a:rPr lang="en-US" sz="4800">
                <a:solidFill>
                  <a:srgbClr val="B2A0C7"/>
                </a:solidFill>
                <a:latin typeface="Overlock"/>
                <a:ea typeface="Overlock"/>
                <a:cs typeface="Overlock"/>
                <a:sym typeface="Overlock"/>
              </a:rPr>
              <a:t>(“triangle”)</a:t>
            </a:r>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 shape</a:t>
            </a:r>
            <a:r>
              <a:rPr lang="en-US" sz="4800">
                <a:solidFill>
                  <a:srgbClr val="B2A0C7"/>
                </a:solidFill>
                <a:latin typeface="Overlock"/>
                <a:ea typeface="Overlock"/>
                <a:cs typeface="Overlock"/>
                <a:sym typeface="Overlock"/>
              </a:rPr>
              <a:t>(“arrow”)</a:t>
            </a:r>
            <a:endParaRPr sz="4800">
              <a:solidFill>
                <a:srgbClr val="B2A0C7"/>
              </a:solidFill>
              <a:latin typeface="Overlock"/>
              <a:ea typeface="Overlock"/>
              <a:cs typeface="Overlock"/>
              <a:sym typeface="Overlock"/>
            </a:endParaRPr>
          </a:p>
        </p:txBody>
      </p:sp>
      <p:pic>
        <p:nvPicPr>
          <p:cNvPr id="335" name="Google Shape;335;p14"/>
          <p:cNvPicPr preferRelativeResize="0"/>
          <p:nvPr/>
        </p:nvPicPr>
        <p:blipFill rotWithShape="1">
          <a:blip r:embed="rId4">
            <a:alphaModFix/>
          </a:blip>
          <a:srcRect b="22382" l="10887" r="24840" t="22200"/>
          <a:stretch/>
        </p:blipFill>
        <p:spPr>
          <a:xfrm>
            <a:off x="1453300" y="4603425"/>
            <a:ext cx="1230975" cy="1080141"/>
          </a:xfrm>
          <a:prstGeom prst="rect">
            <a:avLst/>
          </a:prstGeom>
          <a:noFill/>
          <a:ln>
            <a:noFill/>
          </a:ln>
        </p:spPr>
      </p:pic>
      <p:pic>
        <p:nvPicPr>
          <p:cNvPr id="336" name="Google Shape;336;p14"/>
          <p:cNvPicPr preferRelativeResize="0"/>
          <p:nvPr/>
        </p:nvPicPr>
        <p:blipFill rotWithShape="1">
          <a:blip r:embed="rId5">
            <a:alphaModFix/>
          </a:blip>
          <a:srcRect b="30710" l="0" r="20609" t="16128"/>
          <a:stretch/>
        </p:blipFill>
        <p:spPr>
          <a:xfrm>
            <a:off x="1524263" y="6053488"/>
            <a:ext cx="1089050" cy="860950"/>
          </a:xfrm>
          <a:prstGeom prst="rect">
            <a:avLst/>
          </a:prstGeom>
          <a:noFill/>
          <a:ln>
            <a:noFill/>
          </a:ln>
        </p:spPr>
      </p:pic>
      <p:pic>
        <p:nvPicPr>
          <p:cNvPr id="337" name="Google Shape;337;p14"/>
          <p:cNvPicPr preferRelativeResize="0"/>
          <p:nvPr/>
        </p:nvPicPr>
        <p:blipFill rotWithShape="1">
          <a:blip r:embed="rId6">
            <a:alphaModFix/>
          </a:blip>
          <a:srcRect b="31967" l="17154" r="6805" t="16146"/>
          <a:stretch/>
        </p:blipFill>
        <p:spPr>
          <a:xfrm>
            <a:off x="1532526" y="7261413"/>
            <a:ext cx="1089050" cy="947817"/>
          </a:xfrm>
          <a:prstGeom prst="rect">
            <a:avLst/>
          </a:prstGeom>
          <a:noFill/>
          <a:ln>
            <a:noFill/>
          </a:ln>
        </p:spPr>
      </p:pic>
      <p:pic>
        <p:nvPicPr>
          <p:cNvPr id="338" name="Google Shape;338;p14"/>
          <p:cNvPicPr preferRelativeResize="0"/>
          <p:nvPr/>
        </p:nvPicPr>
        <p:blipFill rotWithShape="1">
          <a:blip r:embed="rId7">
            <a:alphaModFix/>
          </a:blip>
          <a:srcRect b="40590" l="17744" r="39104" t="22019"/>
          <a:stretch/>
        </p:blipFill>
        <p:spPr>
          <a:xfrm>
            <a:off x="1461550" y="8464913"/>
            <a:ext cx="1230975" cy="1061924"/>
          </a:xfrm>
          <a:prstGeom prst="rect">
            <a:avLst/>
          </a:prstGeom>
          <a:noFill/>
          <a:ln>
            <a:noFill/>
          </a:ln>
        </p:spPr>
      </p:pic>
      <p:pic>
        <p:nvPicPr>
          <p:cNvPr id="339" name="Google Shape;339;p14"/>
          <p:cNvPicPr preferRelativeResize="0"/>
          <p:nvPr/>
        </p:nvPicPr>
        <p:blipFill rotWithShape="1">
          <a:blip r:embed="rId8">
            <a:alphaModFix/>
          </a:blip>
          <a:srcRect b="33412" l="31126" r="42576" t="37231"/>
          <a:stretch/>
        </p:blipFill>
        <p:spPr>
          <a:xfrm>
            <a:off x="1439375" y="3275400"/>
            <a:ext cx="1230975" cy="1119650"/>
          </a:xfrm>
          <a:prstGeom prst="rect">
            <a:avLst/>
          </a:prstGeom>
          <a:noFill/>
          <a:ln>
            <a:noFill/>
          </a:ln>
        </p:spPr>
      </p:pic>
      <p:sp>
        <p:nvSpPr>
          <p:cNvPr id="340" name="Google Shape;340;p14"/>
          <p:cNvSpPr txBox="1"/>
          <p:nvPr/>
        </p:nvSpPr>
        <p:spPr>
          <a:xfrm>
            <a:off x="3307375" y="3427800"/>
            <a:ext cx="4804800" cy="6003000"/>
          </a:xfrm>
          <a:prstGeom prst="rect">
            <a:avLst/>
          </a:prstGeom>
          <a:noFill/>
          <a:ln>
            <a:noFill/>
          </a:ln>
        </p:spPr>
        <p:txBody>
          <a:bodyPr anchorCtr="0" anchor="t" bIns="45700" lIns="91425" spcFirstLastPara="1" rIns="91425" wrap="square" tIns="45700">
            <a:spAutoFit/>
          </a:bodyPr>
          <a:lstStyle/>
          <a:p>
            <a:pPr indent="0" lvl="0" marL="0" marR="0" rtl="0" algn="l">
              <a:lnSpc>
                <a:spcPct val="175000"/>
              </a:lnSpc>
              <a:spcBef>
                <a:spcPts val="0"/>
              </a:spcBef>
              <a:spcAft>
                <a:spcPts val="0"/>
              </a:spcAft>
              <a:buNone/>
            </a:pPr>
            <a:r>
              <a:rPr b="1" lang="en-US" sz="4800">
                <a:solidFill>
                  <a:srgbClr val="002060"/>
                </a:solidFill>
                <a:latin typeface="Overlock"/>
                <a:ea typeface="Overlock"/>
                <a:cs typeface="Overlock"/>
                <a:sym typeface="Overlock"/>
              </a:rPr>
              <a:t>Default: “classic”</a:t>
            </a:r>
            <a:endParaRPr b="1">
              <a:solidFill>
                <a:srgbClr val="002060"/>
              </a:solidFill>
            </a:endParaRPr>
          </a:p>
          <a:p>
            <a:pPr indent="0" lvl="0" marL="0" marR="0" rtl="0" algn="l">
              <a:lnSpc>
                <a:spcPct val="175000"/>
              </a:lnSpc>
              <a:spcBef>
                <a:spcPts val="0"/>
              </a:spcBef>
              <a:spcAft>
                <a:spcPts val="0"/>
              </a:spcAft>
              <a:buNone/>
            </a:pPr>
            <a:r>
              <a:rPr b="1" lang="en-US" sz="4800">
                <a:solidFill>
                  <a:srgbClr val="002060"/>
                </a:solidFill>
                <a:latin typeface="Overlock"/>
                <a:ea typeface="Overlock"/>
                <a:cs typeface="Overlock"/>
                <a:sym typeface="Overlock"/>
              </a:rPr>
              <a:t>“circle”</a:t>
            </a:r>
            <a:endParaRPr b="1">
              <a:solidFill>
                <a:srgbClr val="002060"/>
              </a:solidFill>
            </a:endParaRPr>
          </a:p>
          <a:p>
            <a:pPr indent="0" lvl="0" marL="0" marR="0" rtl="0" algn="l">
              <a:lnSpc>
                <a:spcPct val="175000"/>
              </a:lnSpc>
              <a:spcBef>
                <a:spcPts val="0"/>
              </a:spcBef>
              <a:spcAft>
                <a:spcPts val="0"/>
              </a:spcAft>
              <a:buNone/>
            </a:pPr>
            <a:r>
              <a:rPr b="1" lang="en-US" sz="4800">
                <a:solidFill>
                  <a:srgbClr val="002060"/>
                </a:solidFill>
                <a:latin typeface="Overlock"/>
                <a:ea typeface="Overlock"/>
                <a:cs typeface="Overlock"/>
                <a:sym typeface="Overlock"/>
              </a:rPr>
              <a:t>“square”</a:t>
            </a:r>
            <a:endParaRPr b="1">
              <a:solidFill>
                <a:srgbClr val="002060"/>
              </a:solidFill>
            </a:endParaRPr>
          </a:p>
          <a:p>
            <a:pPr indent="0" lvl="0" marL="0" marR="0" rtl="0" algn="l">
              <a:lnSpc>
                <a:spcPct val="175000"/>
              </a:lnSpc>
              <a:spcBef>
                <a:spcPts val="0"/>
              </a:spcBef>
              <a:spcAft>
                <a:spcPts val="0"/>
              </a:spcAft>
              <a:buNone/>
            </a:pPr>
            <a:r>
              <a:rPr b="1" lang="en-US" sz="4800">
                <a:solidFill>
                  <a:srgbClr val="002060"/>
                </a:solidFill>
                <a:latin typeface="Overlock"/>
                <a:ea typeface="Overlock"/>
                <a:cs typeface="Overlock"/>
                <a:sym typeface="Overlock"/>
              </a:rPr>
              <a:t>“triangle”</a:t>
            </a:r>
            <a:endParaRPr b="1">
              <a:solidFill>
                <a:srgbClr val="002060"/>
              </a:solidFill>
            </a:endParaRPr>
          </a:p>
          <a:p>
            <a:pPr indent="0" lvl="0" marL="0" marR="0" rtl="0" algn="l">
              <a:lnSpc>
                <a:spcPct val="175000"/>
              </a:lnSpc>
              <a:spcBef>
                <a:spcPts val="0"/>
              </a:spcBef>
              <a:spcAft>
                <a:spcPts val="0"/>
              </a:spcAft>
              <a:buNone/>
            </a:pPr>
            <a:r>
              <a:rPr b="1" lang="en-US" sz="4800">
                <a:solidFill>
                  <a:srgbClr val="002060"/>
                </a:solidFill>
                <a:latin typeface="Overlock"/>
                <a:ea typeface="Overlock"/>
                <a:cs typeface="Overlock"/>
                <a:sym typeface="Overlock"/>
              </a:rPr>
              <a:t>“arrow”</a:t>
            </a:r>
            <a:endParaRPr b="1" sz="4800">
              <a:solidFill>
                <a:srgbClr val="002060"/>
              </a:solidFill>
              <a:latin typeface="Overlock"/>
              <a:ea typeface="Overlock"/>
              <a:cs typeface="Overlock"/>
              <a:sym typeface="Overlo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344" name="Shape 344"/>
        <p:cNvGrpSpPr/>
        <p:nvPr/>
      </p:nvGrpSpPr>
      <p:grpSpPr>
        <a:xfrm>
          <a:off x="0" y="0"/>
          <a:ext cx="0" cy="0"/>
          <a:chOff x="0" y="0"/>
          <a:chExt cx="0" cy="0"/>
        </a:xfrm>
      </p:grpSpPr>
      <p:sp>
        <p:nvSpPr>
          <p:cNvPr id="345" name="Google Shape;345;p15"/>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15"/>
          <p:cNvGrpSpPr/>
          <p:nvPr/>
        </p:nvGrpSpPr>
        <p:grpSpPr>
          <a:xfrm>
            <a:off x="3952342" y="732326"/>
            <a:ext cx="13687328" cy="9068387"/>
            <a:chOff x="-6989" y="0"/>
            <a:chExt cx="18249771" cy="12091182"/>
          </a:xfrm>
        </p:grpSpPr>
        <p:sp>
          <p:nvSpPr>
            <p:cNvPr id="347" name="Google Shape;347;p15"/>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15"/>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0" name="Google Shape;350;p15"/>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351" name="Google Shape;351;p15"/>
          <p:cNvSpPr txBox="1"/>
          <p:nvPr/>
        </p:nvSpPr>
        <p:spPr>
          <a:xfrm>
            <a:off x="5037781" y="999917"/>
            <a:ext cx="12854240" cy="2154436"/>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CHANGE THE SPEED OF </a:t>
            </a:r>
            <a:endParaRPr/>
          </a:p>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YOUR TURTLE</a:t>
            </a:r>
            <a:endParaRPr/>
          </a:p>
        </p:txBody>
      </p:sp>
      <p:sp>
        <p:nvSpPr>
          <p:cNvPr id="352" name="Google Shape;352;p15"/>
          <p:cNvSpPr txBox="1"/>
          <p:nvPr/>
        </p:nvSpPr>
        <p:spPr>
          <a:xfrm>
            <a:off x="5890343" y="3349047"/>
            <a:ext cx="11319900" cy="604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a:solidFill>
                  <a:srgbClr val="B2A0C7"/>
                </a:solidFill>
                <a:latin typeface="Overlock"/>
                <a:ea typeface="Overlock"/>
                <a:cs typeface="Overlock"/>
                <a:sym typeface="Overlock"/>
              </a:rPr>
              <a:t>We all know that turtle is one of the </a:t>
            </a:r>
            <a:r>
              <a:rPr b="1" i="0" lang="en-US" sz="4400">
                <a:solidFill>
                  <a:srgbClr val="B2A0C7"/>
                </a:solidFill>
                <a:latin typeface="Overlock"/>
                <a:ea typeface="Overlock"/>
                <a:cs typeface="Overlock"/>
                <a:sym typeface="Overlock"/>
              </a:rPr>
              <a:t>slowest</a:t>
            </a:r>
            <a:r>
              <a:rPr b="0" i="0" lang="en-US" sz="4400">
                <a:solidFill>
                  <a:srgbClr val="B2A0C7"/>
                </a:solidFill>
                <a:latin typeface="Overlock"/>
                <a:ea typeface="Overlock"/>
                <a:cs typeface="Overlock"/>
                <a:sym typeface="Overlock"/>
              </a:rPr>
              <a:t> animals on earth. But that is not the case with Python Turtle. </a:t>
            </a:r>
            <a:endParaRPr/>
          </a:p>
          <a:p>
            <a:pPr indent="0" lvl="0" marL="0" marR="0" rtl="0" algn="l">
              <a:spcBef>
                <a:spcPts val="0"/>
              </a:spcBef>
              <a:spcAft>
                <a:spcPts val="0"/>
              </a:spcAft>
              <a:buNone/>
            </a:pPr>
            <a:r>
              <a:rPr b="0" i="0" lang="en-US" sz="4400">
                <a:solidFill>
                  <a:srgbClr val="B2A0C7"/>
                </a:solidFill>
                <a:latin typeface="Overlock"/>
                <a:ea typeface="Overlock"/>
                <a:cs typeface="Overlock"/>
                <a:sym typeface="Overlock"/>
              </a:rPr>
              <a:t>You can increase/decrease the speed </a:t>
            </a:r>
            <a:r>
              <a:rPr lang="en-US" sz="4400">
                <a:solidFill>
                  <a:srgbClr val="B2A0C7"/>
                </a:solidFill>
                <a:latin typeface="Overlock"/>
                <a:ea typeface="Overlock"/>
                <a:cs typeface="Overlock"/>
                <a:sym typeface="Overlock"/>
              </a:rPr>
              <a:t>of your turtle using the </a:t>
            </a:r>
            <a:r>
              <a:rPr b="0" i="0" lang="en-US" sz="4400">
                <a:solidFill>
                  <a:srgbClr val="B2A0C7"/>
                </a:solidFill>
                <a:latin typeface="Overlock"/>
                <a:ea typeface="Overlock"/>
                <a:cs typeface="Overlock"/>
                <a:sym typeface="Overlock"/>
              </a:rPr>
              <a:t>speed() function.</a:t>
            </a:r>
            <a:endParaRPr/>
          </a:p>
          <a:p>
            <a:pPr indent="0" lvl="0" marL="0" marR="0" rtl="0" algn="l">
              <a:spcBef>
                <a:spcPts val="0"/>
              </a:spcBef>
              <a:spcAft>
                <a:spcPts val="0"/>
              </a:spcAft>
              <a:buNone/>
            </a:pPr>
            <a:r>
              <a:rPr b="0" i="0" lang="en-US" sz="4400">
                <a:solidFill>
                  <a:srgbClr val="B2A0C7"/>
                </a:solidFill>
                <a:latin typeface="Overlock"/>
                <a:ea typeface="Overlock"/>
                <a:cs typeface="Overlock"/>
                <a:sym typeface="Overlock"/>
              </a:rPr>
              <a:t>speed() function </a:t>
            </a:r>
            <a:r>
              <a:rPr lang="en-US" sz="4400">
                <a:solidFill>
                  <a:srgbClr val="B2A0C7"/>
                </a:solidFill>
                <a:latin typeface="Overlock"/>
                <a:ea typeface="Overlock"/>
                <a:cs typeface="Overlock"/>
                <a:sym typeface="Overlock"/>
              </a:rPr>
              <a:t>changes the </a:t>
            </a:r>
            <a:r>
              <a:rPr b="0" i="0" lang="en-US" sz="4400">
                <a:solidFill>
                  <a:srgbClr val="B2A0C7"/>
                </a:solidFill>
                <a:latin typeface="Overlock"/>
                <a:ea typeface="Overlock"/>
                <a:cs typeface="Overlock"/>
                <a:sym typeface="Overlock"/>
              </a:rPr>
              <a:t>speed</a:t>
            </a:r>
            <a:r>
              <a:rPr lang="en-US" sz="4400">
                <a:solidFill>
                  <a:srgbClr val="B2A0C7"/>
                </a:solidFill>
                <a:latin typeface="Overlock"/>
                <a:ea typeface="Overlock"/>
                <a:cs typeface="Overlock"/>
                <a:sym typeface="Overlock"/>
              </a:rPr>
              <a:t> of your turtle depending upon the argument.</a:t>
            </a:r>
            <a:endParaRPr/>
          </a:p>
          <a:p>
            <a:pPr indent="0" lvl="0" marL="0" marR="0" rtl="0" algn="l">
              <a:spcBef>
                <a:spcPts val="0"/>
              </a:spcBef>
              <a:spcAft>
                <a:spcPts val="0"/>
              </a:spcAft>
              <a:buNone/>
            </a:pPr>
            <a:r>
              <a:t/>
            </a:r>
            <a:endParaRPr b="0" i="0" sz="35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400">
                <a:solidFill>
                  <a:srgbClr val="B2A0C7"/>
                </a:solidFill>
                <a:latin typeface="Overlock"/>
                <a:ea typeface="Overlock"/>
                <a:cs typeface="Overlock"/>
                <a:sym typeface="Overlock"/>
              </a:rPr>
              <a:t>my_turtle.</a:t>
            </a:r>
            <a:r>
              <a:rPr b="0" i="0" lang="en-US" sz="4400">
                <a:solidFill>
                  <a:srgbClr val="B2A0C7"/>
                </a:solidFill>
                <a:latin typeface="Overlock"/>
                <a:ea typeface="Overlock"/>
                <a:cs typeface="Overlock"/>
                <a:sym typeface="Overlock"/>
              </a:rPr>
              <a:t> speed</a:t>
            </a:r>
            <a:r>
              <a:rPr lang="en-US" sz="4400">
                <a:solidFill>
                  <a:srgbClr val="B2A0C7"/>
                </a:solidFill>
                <a:latin typeface="Overlock"/>
                <a:ea typeface="Overlock"/>
                <a:cs typeface="Overlock"/>
                <a:sym typeface="Overlock"/>
              </a:rPr>
              <a:t>(5)</a:t>
            </a:r>
            <a:endParaRPr sz="4800">
              <a:solidFill>
                <a:srgbClr val="B2A0C7"/>
              </a:solidFill>
              <a:latin typeface="Overlock"/>
              <a:ea typeface="Overlock"/>
              <a:cs typeface="Overlock"/>
              <a:sym typeface="Overlock"/>
            </a:endParaRPr>
          </a:p>
        </p:txBody>
      </p:sp>
      <p:pic>
        <p:nvPicPr>
          <p:cNvPr id="353" name="Google Shape;353;p15"/>
          <p:cNvPicPr preferRelativeResize="0"/>
          <p:nvPr/>
        </p:nvPicPr>
        <p:blipFill rotWithShape="1">
          <a:blip r:embed="rId4">
            <a:alphaModFix/>
          </a:blip>
          <a:srcRect b="5123" l="0" r="10801" t="0"/>
          <a:stretch/>
        </p:blipFill>
        <p:spPr>
          <a:xfrm>
            <a:off x="934538" y="3579525"/>
            <a:ext cx="4106400" cy="4062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357" name="Shape 357"/>
        <p:cNvGrpSpPr/>
        <p:nvPr/>
      </p:nvGrpSpPr>
      <p:grpSpPr>
        <a:xfrm>
          <a:off x="0" y="0"/>
          <a:ext cx="0" cy="0"/>
          <a:chOff x="0" y="0"/>
          <a:chExt cx="0" cy="0"/>
        </a:xfrm>
      </p:grpSpPr>
      <p:sp>
        <p:nvSpPr>
          <p:cNvPr id="358" name="Google Shape;358;p16"/>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6"/>
          <p:cNvGrpSpPr/>
          <p:nvPr/>
        </p:nvGrpSpPr>
        <p:grpSpPr>
          <a:xfrm>
            <a:off x="1273340" y="825969"/>
            <a:ext cx="16366330" cy="9068387"/>
            <a:chOff x="-6989" y="0"/>
            <a:chExt cx="18249771" cy="12091182"/>
          </a:xfrm>
        </p:grpSpPr>
        <p:sp>
          <p:nvSpPr>
            <p:cNvPr id="360" name="Google Shape;360;p16"/>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6"/>
          <p:cNvSpPr txBox="1"/>
          <p:nvPr/>
        </p:nvSpPr>
        <p:spPr>
          <a:xfrm>
            <a:off x="2971800" y="1037200"/>
            <a:ext cx="13843800" cy="2370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CHANGE THE SPEED</a:t>
            </a:r>
            <a:r>
              <a:rPr lang="en-US"/>
              <a:t> </a:t>
            </a:r>
            <a:r>
              <a:rPr lang="en-US" sz="7000">
                <a:solidFill>
                  <a:srgbClr val="002060"/>
                </a:solidFill>
                <a:latin typeface="Erica One"/>
                <a:ea typeface="Erica One"/>
                <a:cs typeface="Erica One"/>
                <a:sym typeface="Erica One"/>
              </a:rPr>
              <a:t>OF </a:t>
            </a:r>
            <a:endParaRPr sz="7000">
              <a:solidFill>
                <a:srgbClr val="002060"/>
              </a:solidFill>
              <a:latin typeface="Erica One"/>
              <a:ea typeface="Erica One"/>
              <a:cs typeface="Erica One"/>
              <a:sym typeface="Erica One"/>
            </a:endParaRPr>
          </a:p>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YOUR TURTLE</a:t>
            </a:r>
            <a:endParaRPr sz="7000">
              <a:solidFill>
                <a:srgbClr val="002060"/>
              </a:solidFill>
              <a:latin typeface="Erica One"/>
              <a:ea typeface="Erica One"/>
              <a:cs typeface="Erica One"/>
              <a:sym typeface="Erica One"/>
            </a:endParaRPr>
          </a:p>
        </p:txBody>
      </p:sp>
      <p:sp>
        <p:nvSpPr>
          <p:cNvPr id="363" name="Google Shape;363;p16"/>
          <p:cNvSpPr txBox="1"/>
          <p:nvPr/>
        </p:nvSpPr>
        <p:spPr>
          <a:xfrm>
            <a:off x="2286001" y="4230758"/>
            <a:ext cx="9061800" cy="3786600"/>
          </a:xfrm>
          <a:prstGeom prst="rect">
            <a:avLst/>
          </a:prstGeom>
          <a:noFill/>
          <a:ln>
            <a:noFill/>
          </a:ln>
        </p:spPr>
        <p:txBody>
          <a:bodyPr anchorCtr="0" anchor="t" bIns="45700" lIns="91425" spcFirstLastPara="1" rIns="91425" wrap="square" tIns="45700">
            <a:spAutoFit/>
          </a:bodyPr>
          <a:lstStyle/>
          <a:p>
            <a:pPr indent="-254000" lvl="0" marL="0" marR="0" rtl="0" algn="l">
              <a:spcBef>
                <a:spcPts val="0"/>
              </a:spcBef>
              <a:spcAft>
                <a:spcPts val="0"/>
              </a:spcAft>
              <a:buClr>
                <a:srgbClr val="B2A0C7"/>
              </a:buClr>
              <a:buSzPts val="4000"/>
              <a:buFont typeface="Arial"/>
              <a:buChar char="•"/>
            </a:pPr>
            <a:r>
              <a:rPr b="0" i="0" lang="en-US" sz="4000">
                <a:solidFill>
                  <a:srgbClr val="B2A0C7"/>
                </a:solidFill>
                <a:latin typeface="Overlock"/>
                <a:ea typeface="Overlock"/>
                <a:cs typeface="Overlock"/>
                <a:sym typeface="Overlock"/>
              </a:rPr>
              <a:t>  We can give any value in the range 0-10 as argument for the speed() function.</a:t>
            </a:r>
            <a:endParaRPr/>
          </a:p>
          <a:p>
            <a:pPr indent="-254000" lvl="0" marL="0" marR="0" rtl="0" algn="l">
              <a:spcBef>
                <a:spcPts val="0"/>
              </a:spcBef>
              <a:spcAft>
                <a:spcPts val="0"/>
              </a:spcAft>
              <a:buClr>
                <a:srgbClr val="B2A0C7"/>
              </a:buClr>
              <a:buSzPts val="4000"/>
              <a:buFont typeface="Arial"/>
              <a:buChar char="•"/>
            </a:pPr>
            <a:r>
              <a:rPr b="0" i="0" lang="en-US" sz="4000">
                <a:solidFill>
                  <a:srgbClr val="B2A0C7"/>
                </a:solidFill>
                <a:latin typeface="Overlock"/>
                <a:ea typeface="Overlock"/>
                <a:cs typeface="Overlock"/>
                <a:sym typeface="Overlock"/>
              </a:rPr>
              <a:t>  If an argument does not lie in the given range, the speed is set to 0 (fastest).</a:t>
            </a:r>
            <a:endParaRPr/>
          </a:p>
          <a:p>
            <a:pPr indent="-254000" lvl="0" marL="0" marR="0" rtl="0" algn="l">
              <a:spcBef>
                <a:spcPts val="0"/>
              </a:spcBef>
              <a:spcAft>
                <a:spcPts val="0"/>
              </a:spcAft>
              <a:buClr>
                <a:srgbClr val="B2A0C7"/>
              </a:buClr>
              <a:buSzPts val="4000"/>
              <a:buFont typeface="Arial"/>
              <a:buChar char="•"/>
            </a:pPr>
            <a:r>
              <a:rPr b="0" i="0" lang="en-US" sz="4000">
                <a:solidFill>
                  <a:srgbClr val="B2A0C7"/>
                </a:solidFill>
                <a:latin typeface="Overlock"/>
                <a:ea typeface="Overlock"/>
                <a:cs typeface="Overlock"/>
                <a:sym typeface="Overlock"/>
              </a:rPr>
              <a:t>  The speed increases from 1 to 10.</a:t>
            </a:r>
            <a:endParaRPr/>
          </a:p>
          <a:p>
            <a:pPr indent="-254000" lvl="0" marL="0" marR="0" rtl="0" algn="l">
              <a:spcBef>
                <a:spcPts val="0"/>
              </a:spcBef>
              <a:spcAft>
                <a:spcPts val="0"/>
              </a:spcAft>
              <a:buClr>
                <a:srgbClr val="B2A0C7"/>
              </a:buClr>
              <a:buSzPts val="4000"/>
              <a:buFont typeface="Arial"/>
              <a:buChar char="•"/>
            </a:pPr>
            <a:r>
              <a:rPr lang="en-US" sz="4000">
                <a:solidFill>
                  <a:srgbClr val="B2A0C7"/>
                </a:solidFill>
                <a:latin typeface="Overlock"/>
                <a:ea typeface="Overlock"/>
                <a:cs typeface="Overlock"/>
                <a:sym typeface="Overlock"/>
              </a:rPr>
              <a:t>  0 is the </a:t>
            </a:r>
            <a:r>
              <a:rPr b="1" lang="en-US" sz="4000">
                <a:solidFill>
                  <a:srgbClr val="B2A0C7"/>
                </a:solidFill>
                <a:latin typeface="Overlock"/>
                <a:ea typeface="Overlock"/>
                <a:cs typeface="Overlock"/>
                <a:sym typeface="Overlock"/>
              </a:rPr>
              <a:t>fastest</a:t>
            </a:r>
            <a:r>
              <a:rPr lang="en-US" sz="4000">
                <a:solidFill>
                  <a:srgbClr val="B2A0C7"/>
                </a:solidFill>
                <a:latin typeface="Overlock"/>
                <a:ea typeface="Overlock"/>
                <a:cs typeface="Overlock"/>
                <a:sym typeface="Overlock"/>
              </a:rPr>
              <a:t> speed.</a:t>
            </a:r>
            <a:endParaRPr b="0" i="0" sz="4000">
              <a:solidFill>
                <a:srgbClr val="B2A0C7"/>
              </a:solidFill>
              <a:latin typeface="Overlock"/>
              <a:ea typeface="Overlock"/>
              <a:cs typeface="Overlock"/>
              <a:sym typeface="Overlock"/>
            </a:endParaRPr>
          </a:p>
        </p:txBody>
      </p:sp>
      <p:pic>
        <p:nvPicPr>
          <p:cNvPr id="364" name="Google Shape;364;p16"/>
          <p:cNvPicPr preferRelativeResize="0"/>
          <p:nvPr/>
        </p:nvPicPr>
        <p:blipFill rotWithShape="1">
          <a:blip r:embed="rId3">
            <a:alphaModFix/>
          </a:blip>
          <a:srcRect b="0" l="0" r="0" t="0"/>
          <a:stretch/>
        </p:blipFill>
        <p:spPr>
          <a:xfrm>
            <a:off x="11948701" y="4078341"/>
            <a:ext cx="4866873" cy="4022058"/>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368" name="Shape 368"/>
        <p:cNvGrpSpPr/>
        <p:nvPr/>
      </p:nvGrpSpPr>
      <p:grpSpPr>
        <a:xfrm>
          <a:off x="0" y="0"/>
          <a:ext cx="0" cy="0"/>
          <a:chOff x="0" y="0"/>
          <a:chExt cx="0" cy="0"/>
        </a:xfrm>
      </p:grpSpPr>
      <p:sp>
        <p:nvSpPr>
          <p:cNvPr id="369" name="Google Shape;369;p17"/>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17"/>
          <p:cNvGrpSpPr/>
          <p:nvPr/>
        </p:nvGrpSpPr>
        <p:grpSpPr>
          <a:xfrm>
            <a:off x="3952342" y="732326"/>
            <a:ext cx="13687328" cy="9068387"/>
            <a:chOff x="-6989" y="0"/>
            <a:chExt cx="18249771" cy="12091182"/>
          </a:xfrm>
        </p:grpSpPr>
        <p:sp>
          <p:nvSpPr>
            <p:cNvPr id="371" name="Google Shape;371;p17"/>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17"/>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4" name="Google Shape;374;p17"/>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375" name="Google Shape;375;p17"/>
          <p:cNvSpPr txBox="1"/>
          <p:nvPr/>
        </p:nvSpPr>
        <p:spPr>
          <a:xfrm>
            <a:off x="5037781" y="999917"/>
            <a:ext cx="1285424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MOVE YOUR TURTLE</a:t>
            </a:r>
            <a:endParaRPr/>
          </a:p>
        </p:txBody>
      </p:sp>
      <p:sp>
        <p:nvSpPr>
          <p:cNvPr id="376" name="Google Shape;376;p17"/>
          <p:cNvSpPr txBox="1"/>
          <p:nvPr/>
        </p:nvSpPr>
        <p:spPr>
          <a:xfrm>
            <a:off x="5940883" y="2740644"/>
            <a:ext cx="11319861"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B2A0C7"/>
                </a:solidFill>
                <a:latin typeface="Overlock"/>
                <a:ea typeface="Overlock"/>
                <a:cs typeface="Overlock"/>
                <a:sym typeface="Overlock"/>
              </a:rPr>
              <a:t>back</a:t>
            </a:r>
            <a:r>
              <a:rPr b="0" i="0" lang="en-US" sz="4800">
                <a:solidFill>
                  <a:srgbClr val="B2A0C7"/>
                </a:solidFill>
                <a:latin typeface="Overlock"/>
                <a:ea typeface="Overlock"/>
                <a:cs typeface="Overlock"/>
                <a:sym typeface="Overlock"/>
              </a:rPr>
              <a:t>ward() function/command </a:t>
            </a:r>
            <a:r>
              <a:rPr lang="en-US" sz="4800">
                <a:solidFill>
                  <a:srgbClr val="B2A0C7"/>
                </a:solidFill>
                <a:latin typeface="Overlock"/>
                <a:ea typeface="Overlock"/>
                <a:cs typeface="Overlock"/>
                <a:sym typeface="Overlock"/>
              </a:rPr>
              <a:t>m</a:t>
            </a:r>
            <a:r>
              <a:rPr b="0" i="0" lang="en-US" sz="4800">
                <a:solidFill>
                  <a:srgbClr val="B2A0C7"/>
                </a:solidFill>
                <a:latin typeface="Overlock"/>
                <a:ea typeface="Overlock"/>
                <a:cs typeface="Overlock"/>
                <a:sym typeface="Overlock"/>
              </a:rPr>
              <a:t>oves the turtle </a:t>
            </a:r>
            <a:r>
              <a:rPr lang="en-US" sz="4800">
                <a:solidFill>
                  <a:srgbClr val="B2A0C7"/>
                </a:solidFill>
                <a:latin typeface="Overlock"/>
                <a:ea typeface="Overlock"/>
                <a:cs typeface="Overlock"/>
                <a:sym typeface="Overlock"/>
              </a:rPr>
              <a:t>back</a:t>
            </a:r>
            <a:r>
              <a:rPr b="0" i="0" lang="en-US" sz="4800">
                <a:solidFill>
                  <a:srgbClr val="B2A0C7"/>
                </a:solidFill>
                <a:latin typeface="Overlock"/>
                <a:ea typeface="Overlock"/>
                <a:cs typeface="Overlock"/>
                <a:sym typeface="Overlock"/>
              </a:rPr>
              <a:t>ward by the specified amount:</a:t>
            </a:r>
            <a:endParaRPr/>
          </a:p>
          <a:p>
            <a:pPr indent="0" lvl="0" marL="0" marR="0" rtl="0" algn="l">
              <a:spcBef>
                <a:spcPts val="0"/>
              </a:spcBef>
              <a:spcAft>
                <a:spcPts val="0"/>
              </a:spcAft>
              <a:buNone/>
            </a:pPr>
            <a:r>
              <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my_turtle.back</a:t>
            </a:r>
            <a:r>
              <a:rPr b="0" i="0" lang="en-US" sz="4800">
                <a:solidFill>
                  <a:srgbClr val="B2A0C7"/>
                </a:solidFill>
                <a:latin typeface="Overlock"/>
                <a:ea typeface="Overlock"/>
                <a:cs typeface="Overlock"/>
                <a:sym typeface="Overlock"/>
              </a:rPr>
              <a:t>ward</a:t>
            </a:r>
            <a:r>
              <a:rPr lang="en-US" sz="4800">
                <a:solidFill>
                  <a:srgbClr val="B2A0C7"/>
                </a:solidFill>
                <a:latin typeface="Overlock"/>
                <a:ea typeface="Overlock"/>
                <a:cs typeface="Overlock"/>
                <a:sym typeface="Overlock"/>
              </a:rPr>
              <a:t>(100)</a:t>
            </a:r>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This command will move your turtle 100 pixels in the opposite direction it is pointing to.</a:t>
            </a:r>
            <a:endParaRPr/>
          </a:p>
        </p:txBody>
      </p:sp>
      <p:pic>
        <p:nvPicPr>
          <p:cNvPr id="377" name="Google Shape;377;p17"/>
          <p:cNvPicPr preferRelativeResize="0"/>
          <p:nvPr/>
        </p:nvPicPr>
        <p:blipFill rotWithShape="1">
          <a:blip r:embed="rId4">
            <a:alphaModFix/>
          </a:blip>
          <a:srcRect b="18916" l="16393" r="27600" t="24480"/>
          <a:stretch/>
        </p:blipFill>
        <p:spPr>
          <a:xfrm>
            <a:off x="1288250" y="4097225"/>
            <a:ext cx="3398976" cy="3027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7E5"/>
        </a:solidFill>
      </p:bgPr>
    </p:bg>
    <p:spTree>
      <p:nvGrpSpPr>
        <p:cNvPr id="381" name="Shape 381"/>
        <p:cNvGrpSpPr/>
        <p:nvPr/>
      </p:nvGrpSpPr>
      <p:grpSpPr>
        <a:xfrm>
          <a:off x="0" y="0"/>
          <a:ext cx="0" cy="0"/>
          <a:chOff x="0" y="0"/>
          <a:chExt cx="0" cy="0"/>
        </a:xfrm>
      </p:grpSpPr>
      <p:pic>
        <p:nvPicPr>
          <p:cNvPr id="382" name="Google Shape;382;p18"/>
          <p:cNvPicPr preferRelativeResize="0"/>
          <p:nvPr/>
        </p:nvPicPr>
        <p:blipFill rotWithShape="1">
          <a:blip r:embed="rId3">
            <a:alphaModFix/>
          </a:blip>
          <a:srcRect b="0" l="0" r="0" t="0"/>
          <a:stretch/>
        </p:blipFill>
        <p:spPr>
          <a:xfrm rot="1456560">
            <a:off x="17003228" y="1137670"/>
            <a:ext cx="760877" cy="1073032"/>
          </a:xfrm>
          <a:prstGeom prst="rect">
            <a:avLst/>
          </a:prstGeom>
          <a:noFill/>
          <a:ln>
            <a:noFill/>
          </a:ln>
        </p:spPr>
      </p:pic>
      <p:pic>
        <p:nvPicPr>
          <p:cNvPr id="383" name="Google Shape;383;p18"/>
          <p:cNvPicPr preferRelativeResize="0"/>
          <p:nvPr/>
        </p:nvPicPr>
        <p:blipFill rotWithShape="1">
          <a:blip r:embed="rId4">
            <a:alphaModFix/>
          </a:blip>
          <a:srcRect b="0" l="0" r="0" t="0"/>
          <a:stretch/>
        </p:blipFill>
        <p:spPr>
          <a:xfrm rot="1404847">
            <a:off x="517967" y="3803119"/>
            <a:ext cx="1122310" cy="1122310"/>
          </a:xfrm>
          <a:prstGeom prst="rect">
            <a:avLst/>
          </a:prstGeom>
          <a:noFill/>
          <a:ln>
            <a:noFill/>
          </a:ln>
        </p:spPr>
      </p:pic>
      <p:pic>
        <p:nvPicPr>
          <p:cNvPr id="384" name="Google Shape;384;p18"/>
          <p:cNvPicPr preferRelativeResize="0"/>
          <p:nvPr/>
        </p:nvPicPr>
        <p:blipFill rotWithShape="1">
          <a:blip r:embed="rId5">
            <a:alphaModFix/>
          </a:blip>
          <a:srcRect b="0" l="0" r="0" t="0"/>
          <a:stretch/>
        </p:blipFill>
        <p:spPr>
          <a:xfrm rot="-1461588">
            <a:off x="15678788" y="5514100"/>
            <a:ext cx="1221388" cy="1296841"/>
          </a:xfrm>
          <a:prstGeom prst="rect">
            <a:avLst/>
          </a:prstGeom>
          <a:noFill/>
          <a:ln>
            <a:noFill/>
          </a:ln>
        </p:spPr>
      </p:pic>
      <p:pic>
        <p:nvPicPr>
          <p:cNvPr id="385" name="Google Shape;385;p18"/>
          <p:cNvPicPr preferRelativeResize="0"/>
          <p:nvPr/>
        </p:nvPicPr>
        <p:blipFill rotWithShape="1">
          <a:blip r:embed="rId6">
            <a:alphaModFix/>
          </a:blip>
          <a:srcRect b="0" l="0" r="0" t="0"/>
          <a:stretch/>
        </p:blipFill>
        <p:spPr>
          <a:xfrm rot="-1646022">
            <a:off x="544691" y="476732"/>
            <a:ext cx="1303493" cy="1201584"/>
          </a:xfrm>
          <a:prstGeom prst="rect">
            <a:avLst/>
          </a:prstGeom>
          <a:noFill/>
          <a:ln>
            <a:noFill/>
          </a:ln>
        </p:spPr>
      </p:pic>
      <p:pic>
        <p:nvPicPr>
          <p:cNvPr id="386" name="Google Shape;386;p18"/>
          <p:cNvPicPr preferRelativeResize="0"/>
          <p:nvPr/>
        </p:nvPicPr>
        <p:blipFill rotWithShape="1">
          <a:blip r:embed="rId7">
            <a:alphaModFix/>
          </a:blip>
          <a:srcRect b="0" l="0" r="0" t="0"/>
          <a:stretch/>
        </p:blipFill>
        <p:spPr>
          <a:xfrm>
            <a:off x="16777506" y="3980342"/>
            <a:ext cx="1077413" cy="1288211"/>
          </a:xfrm>
          <a:prstGeom prst="rect">
            <a:avLst/>
          </a:prstGeom>
          <a:noFill/>
          <a:ln>
            <a:noFill/>
          </a:ln>
        </p:spPr>
      </p:pic>
      <p:pic>
        <p:nvPicPr>
          <p:cNvPr id="387" name="Google Shape;387;p18"/>
          <p:cNvPicPr preferRelativeResize="0"/>
          <p:nvPr/>
        </p:nvPicPr>
        <p:blipFill rotWithShape="1">
          <a:blip r:embed="rId8">
            <a:alphaModFix/>
          </a:blip>
          <a:srcRect b="0" l="0" r="0" t="0"/>
          <a:stretch/>
        </p:blipFill>
        <p:spPr>
          <a:xfrm>
            <a:off x="15138642" y="563362"/>
            <a:ext cx="1433059" cy="930675"/>
          </a:xfrm>
          <a:prstGeom prst="rect">
            <a:avLst/>
          </a:prstGeom>
          <a:noFill/>
          <a:ln>
            <a:noFill/>
          </a:ln>
        </p:spPr>
      </p:pic>
      <p:pic>
        <p:nvPicPr>
          <p:cNvPr id="388" name="Google Shape;388;p18"/>
          <p:cNvPicPr preferRelativeResize="0"/>
          <p:nvPr/>
        </p:nvPicPr>
        <p:blipFill rotWithShape="1">
          <a:blip r:embed="rId9">
            <a:alphaModFix/>
          </a:blip>
          <a:srcRect b="0" l="0" r="0" t="0"/>
          <a:stretch/>
        </p:blipFill>
        <p:spPr>
          <a:xfrm rot="8003586">
            <a:off x="16298884" y="2278356"/>
            <a:ext cx="545634" cy="1130375"/>
          </a:xfrm>
          <a:prstGeom prst="rect">
            <a:avLst/>
          </a:prstGeom>
          <a:noFill/>
          <a:ln>
            <a:noFill/>
          </a:ln>
        </p:spPr>
      </p:pic>
      <p:pic>
        <p:nvPicPr>
          <p:cNvPr id="389" name="Google Shape;389;p18"/>
          <p:cNvPicPr preferRelativeResize="0"/>
          <p:nvPr/>
        </p:nvPicPr>
        <p:blipFill rotWithShape="1">
          <a:blip r:embed="rId10">
            <a:alphaModFix/>
          </a:blip>
          <a:srcRect b="0" l="0" r="0" t="0"/>
          <a:stretch/>
        </p:blipFill>
        <p:spPr>
          <a:xfrm rot="1920968">
            <a:off x="691536" y="2688533"/>
            <a:ext cx="1935172" cy="633329"/>
          </a:xfrm>
          <a:prstGeom prst="rect">
            <a:avLst/>
          </a:prstGeom>
          <a:noFill/>
          <a:ln>
            <a:noFill/>
          </a:ln>
        </p:spPr>
      </p:pic>
      <p:pic>
        <p:nvPicPr>
          <p:cNvPr id="390" name="Google Shape;390;p18"/>
          <p:cNvPicPr preferRelativeResize="0"/>
          <p:nvPr/>
        </p:nvPicPr>
        <p:blipFill rotWithShape="1">
          <a:blip r:embed="rId11">
            <a:alphaModFix/>
          </a:blip>
          <a:srcRect b="0" l="0" r="0" t="0"/>
          <a:stretch/>
        </p:blipFill>
        <p:spPr>
          <a:xfrm rot="1129358">
            <a:off x="2016552" y="1617438"/>
            <a:ext cx="839734" cy="798511"/>
          </a:xfrm>
          <a:prstGeom prst="rect">
            <a:avLst/>
          </a:prstGeom>
          <a:noFill/>
          <a:ln>
            <a:noFill/>
          </a:ln>
        </p:spPr>
      </p:pic>
      <p:pic>
        <p:nvPicPr>
          <p:cNvPr id="391" name="Google Shape;391;p18"/>
          <p:cNvPicPr preferRelativeResize="0"/>
          <p:nvPr/>
        </p:nvPicPr>
        <p:blipFill rotWithShape="1">
          <a:blip r:embed="rId12">
            <a:alphaModFix/>
          </a:blip>
          <a:srcRect b="0" l="0" r="0" t="0"/>
          <a:stretch/>
        </p:blipFill>
        <p:spPr>
          <a:xfrm rot="-1453495">
            <a:off x="449009" y="6682804"/>
            <a:ext cx="1260226" cy="1426182"/>
          </a:xfrm>
          <a:prstGeom prst="rect">
            <a:avLst/>
          </a:prstGeom>
          <a:noFill/>
          <a:ln>
            <a:noFill/>
          </a:ln>
        </p:spPr>
      </p:pic>
      <p:pic>
        <p:nvPicPr>
          <p:cNvPr id="392" name="Google Shape;392;p18"/>
          <p:cNvPicPr preferRelativeResize="0"/>
          <p:nvPr/>
        </p:nvPicPr>
        <p:blipFill rotWithShape="1">
          <a:blip r:embed="rId13">
            <a:alphaModFix/>
          </a:blip>
          <a:srcRect b="0" l="0" r="0" t="0"/>
          <a:stretch/>
        </p:blipFill>
        <p:spPr>
          <a:xfrm rot="-10601344">
            <a:off x="1374128" y="4867178"/>
            <a:ext cx="1451981" cy="1451981"/>
          </a:xfrm>
          <a:prstGeom prst="rect">
            <a:avLst/>
          </a:prstGeom>
          <a:noFill/>
          <a:ln>
            <a:noFill/>
          </a:ln>
        </p:spPr>
      </p:pic>
      <p:pic>
        <p:nvPicPr>
          <p:cNvPr id="393" name="Google Shape;393;p18"/>
          <p:cNvPicPr preferRelativeResize="0"/>
          <p:nvPr/>
        </p:nvPicPr>
        <p:blipFill rotWithShape="1">
          <a:blip r:embed="rId14">
            <a:alphaModFix/>
          </a:blip>
          <a:srcRect b="0" l="0" r="0" t="0"/>
          <a:stretch/>
        </p:blipFill>
        <p:spPr>
          <a:xfrm rot="-9438273">
            <a:off x="17174152" y="6290540"/>
            <a:ext cx="399981" cy="1848650"/>
          </a:xfrm>
          <a:prstGeom prst="rect">
            <a:avLst/>
          </a:prstGeom>
          <a:noFill/>
          <a:ln>
            <a:noFill/>
          </a:ln>
        </p:spPr>
      </p:pic>
      <p:pic>
        <p:nvPicPr>
          <p:cNvPr id="394" name="Google Shape;394;p18"/>
          <p:cNvPicPr preferRelativeResize="0"/>
          <p:nvPr/>
        </p:nvPicPr>
        <p:blipFill rotWithShape="1">
          <a:blip r:embed="rId15">
            <a:alphaModFix/>
          </a:blip>
          <a:srcRect b="0" l="0" r="0" t="0"/>
          <a:stretch/>
        </p:blipFill>
        <p:spPr>
          <a:xfrm rot="-3659741">
            <a:off x="15516672" y="7933902"/>
            <a:ext cx="913813" cy="934195"/>
          </a:xfrm>
          <a:prstGeom prst="rect">
            <a:avLst/>
          </a:prstGeom>
          <a:noFill/>
          <a:ln>
            <a:noFill/>
          </a:ln>
        </p:spPr>
      </p:pic>
      <p:pic>
        <p:nvPicPr>
          <p:cNvPr id="395" name="Google Shape;395;p18"/>
          <p:cNvPicPr preferRelativeResize="0"/>
          <p:nvPr/>
        </p:nvPicPr>
        <p:blipFill rotWithShape="1">
          <a:blip r:embed="rId16">
            <a:alphaModFix/>
          </a:blip>
          <a:srcRect b="0" l="0" r="0" t="0"/>
          <a:stretch/>
        </p:blipFill>
        <p:spPr>
          <a:xfrm rot="1842453">
            <a:off x="16896164" y="8692004"/>
            <a:ext cx="876542" cy="977886"/>
          </a:xfrm>
          <a:prstGeom prst="rect">
            <a:avLst/>
          </a:prstGeom>
          <a:noFill/>
          <a:ln>
            <a:noFill/>
          </a:ln>
        </p:spPr>
      </p:pic>
      <p:pic>
        <p:nvPicPr>
          <p:cNvPr id="396" name="Google Shape;396;p18"/>
          <p:cNvPicPr preferRelativeResize="0"/>
          <p:nvPr/>
        </p:nvPicPr>
        <p:blipFill rotWithShape="1">
          <a:blip r:embed="rId17">
            <a:alphaModFix/>
          </a:blip>
          <a:srcRect b="0" l="0" r="0" t="0"/>
          <a:stretch/>
        </p:blipFill>
        <p:spPr>
          <a:xfrm rot="1045001">
            <a:off x="2122556" y="7316621"/>
            <a:ext cx="862233" cy="1618526"/>
          </a:xfrm>
          <a:prstGeom prst="rect">
            <a:avLst/>
          </a:prstGeom>
          <a:noFill/>
          <a:ln>
            <a:noFill/>
          </a:ln>
        </p:spPr>
      </p:pic>
      <p:pic>
        <p:nvPicPr>
          <p:cNvPr id="397" name="Google Shape;397;p18"/>
          <p:cNvPicPr preferRelativeResize="0"/>
          <p:nvPr/>
        </p:nvPicPr>
        <p:blipFill rotWithShape="1">
          <a:blip r:embed="rId18">
            <a:alphaModFix/>
          </a:blip>
          <a:srcRect b="0" l="0" r="0" t="0"/>
          <a:stretch/>
        </p:blipFill>
        <p:spPr>
          <a:xfrm rot="-4492633">
            <a:off x="1172670" y="8480136"/>
            <a:ext cx="616301" cy="1812650"/>
          </a:xfrm>
          <a:prstGeom prst="rect">
            <a:avLst/>
          </a:prstGeom>
          <a:noFill/>
          <a:ln>
            <a:noFill/>
          </a:ln>
        </p:spPr>
      </p:pic>
      <p:grpSp>
        <p:nvGrpSpPr>
          <p:cNvPr id="398" name="Google Shape;398;p18"/>
          <p:cNvGrpSpPr/>
          <p:nvPr/>
        </p:nvGrpSpPr>
        <p:grpSpPr>
          <a:xfrm>
            <a:off x="3701596" y="1028700"/>
            <a:ext cx="10906386" cy="7476228"/>
            <a:chOff x="0" y="0"/>
            <a:chExt cx="14541848" cy="4641143"/>
          </a:xfrm>
        </p:grpSpPr>
        <p:sp>
          <p:nvSpPr>
            <p:cNvPr id="399" name="Google Shape;399;p18"/>
            <p:cNvSpPr/>
            <p:nvPr/>
          </p:nvSpPr>
          <p:spPr>
            <a:xfrm>
              <a:off x="0" y="388137"/>
              <a:ext cx="14541848" cy="4253007"/>
            </a:xfrm>
            <a:custGeom>
              <a:rect b="b" l="l" r="r" t="t"/>
              <a:pathLst>
                <a:path extrusionOk="0" h="1144961" w="3914842">
                  <a:moveTo>
                    <a:pt x="2975943" y="1133773"/>
                  </a:moveTo>
                  <a:cubicBezTo>
                    <a:pt x="2975943" y="1133773"/>
                    <a:pt x="2556190" y="1144961"/>
                    <a:pt x="2093605" y="1142339"/>
                  </a:cubicBezTo>
                  <a:cubicBezTo>
                    <a:pt x="1711879" y="1140177"/>
                    <a:pt x="1057073" y="1132352"/>
                    <a:pt x="1057073" y="1132352"/>
                  </a:cubicBezTo>
                  <a:cubicBezTo>
                    <a:pt x="812931" y="1123518"/>
                    <a:pt x="565145" y="1106537"/>
                    <a:pt x="398404" y="1048359"/>
                  </a:cubicBezTo>
                  <a:cubicBezTo>
                    <a:pt x="120505" y="951398"/>
                    <a:pt x="0" y="773869"/>
                    <a:pt x="0" y="577261"/>
                  </a:cubicBezTo>
                  <a:lnTo>
                    <a:pt x="0" y="577259"/>
                  </a:lnTo>
                  <a:cubicBezTo>
                    <a:pt x="8536" y="440430"/>
                    <a:pt x="34263" y="311302"/>
                    <a:pt x="140291" y="225758"/>
                  </a:cubicBezTo>
                  <a:cubicBezTo>
                    <a:pt x="342602" y="62530"/>
                    <a:pt x="736658" y="7673"/>
                    <a:pt x="1155311" y="7673"/>
                  </a:cubicBezTo>
                  <a:cubicBezTo>
                    <a:pt x="1155311" y="7673"/>
                    <a:pt x="1551711" y="15681"/>
                    <a:pt x="1952851" y="7673"/>
                  </a:cubicBezTo>
                  <a:cubicBezTo>
                    <a:pt x="2337264" y="0"/>
                    <a:pt x="2801191" y="7673"/>
                    <a:pt x="2801191" y="7673"/>
                  </a:cubicBezTo>
                  <a:cubicBezTo>
                    <a:pt x="3169498" y="15152"/>
                    <a:pt x="3532811" y="84484"/>
                    <a:pt x="3730551" y="207066"/>
                  </a:cubicBezTo>
                  <a:cubicBezTo>
                    <a:pt x="3881568" y="300683"/>
                    <a:pt x="3914842" y="425358"/>
                    <a:pt x="3905702" y="577261"/>
                  </a:cubicBezTo>
                  <a:lnTo>
                    <a:pt x="3905702" y="577262"/>
                  </a:lnTo>
                  <a:cubicBezTo>
                    <a:pt x="3905702" y="891835"/>
                    <a:pt x="3622706" y="1105932"/>
                    <a:pt x="2975943" y="1133773"/>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0" name="Google Shape;400;p18"/>
            <p:cNvPicPr preferRelativeResize="0"/>
            <p:nvPr/>
          </p:nvPicPr>
          <p:blipFill rotWithShape="1">
            <a:blip r:embed="rId19">
              <a:alphaModFix/>
            </a:blip>
            <a:srcRect b="0" l="0" r="0" t="0"/>
            <a:stretch/>
          </p:blipFill>
          <p:spPr>
            <a:xfrm>
              <a:off x="5420420" y="0"/>
              <a:ext cx="4027218" cy="961150"/>
            </a:xfrm>
            <a:prstGeom prst="rect">
              <a:avLst/>
            </a:prstGeom>
            <a:noFill/>
            <a:ln>
              <a:noFill/>
            </a:ln>
          </p:spPr>
        </p:pic>
      </p:grpSp>
      <p:pic>
        <p:nvPicPr>
          <p:cNvPr id="401" name="Google Shape;401;p18"/>
          <p:cNvPicPr preferRelativeResize="0"/>
          <p:nvPr/>
        </p:nvPicPr>
        <p:blipFill rotWithShape="1">
          <a:blip r:embed="rId20">
            <a:alphaModFix/>
          </a:blip>
          <a:srcRect b="0" l="0" r="0" t="0"/>
          <a:stretch/>
        </p:blipFill>
        <p:spPr>
          <a:xfrm>
            <a:off x="15619574" y="3626338"/>
            <a:ext cx="708008" cy="708008"/>
          </a:xfrm>
          <a:prstGeom prst="rect">
            <a:avLst/>
          </a:prstGeom>
          <a:noFill/>
          <a:ln>
            <a:noFill/>
          </a:ln>
        </p:spPr>
      </p:pic>
      <p:sp>
        <p:nvSpPr>
          <p:cNvPr id="402" name="Google Shape;402;p18"/>
          <p:cNvSpPr txBox="1"/>
          <p:nvPr/>
        </p:nvSpPr>
        <p:spPr>
          <a:xfrm>
            <a:off x="3353825" y="3619650"/>
            <a:ext cx="11766900" cy="3047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9000">
                <a:solidFill>
                  <a:srgbClr val="272626"/>
                </a:solidFill>
                <a:latin typeface="Erica One"/>
                <a:ea typeface="Erica One"/>
                <a:cs typeface="Erica One"/>
                <a:sym typeface="Erica One"/>
              </a:rPr>
              <a:t>LET’S ADD SOME </a:t>
            </a:r>
            <a:r>
              <a:rPr lang="en-US" sz="9000">
                <a:solidFill>
                  <a:srgbClr val="FF0000"/>
                </a:solidFill>
                <a:latin typeface="Erica One"/>
                <a:ea typeface="Erica One"/>
                <a:cs typeface="Erica One"/>
                <a:sym typeface="Erica One"/>
              </a:rPr>
              <a:t>C</a:t>
            </a:r>
            <a:r>
              <a:rPr lang="en-US" sz="9000">
                <a:solidFill>
                  <a:srgbClr val="00B0F0"/>
                </a:solidFill>
                <a:latin typeface="Erica One"/>
                <a:ea typeface="Erica One"/>
                <a:cs typeface="Erica One"/>
                <a:sym typeface="Erica One"/>
              </a:rPr>
              <a:t>O</a:t>
            </a:r>
            <a:r>
              <a:rPr lang="en-US" sz="9000">
                <a:solidFill>
                  <a:srgbClr val="FFFF00"/>
                </a:solidFill>
                <a:latin typeface="Erica One"/>
                <a:ea typeface="Erica One"/>
                <a:cs typeface="Erica One"/>
                <a:sym typeface="Erica One"/>
              </a:rPr>
              <a:t>L</a:t>
            </a:r>
            <a:r>
              <a:rPr lang="en-US" sz="9000">
                <a:solidFill>
                  <a:srgbClr val="92D050"/>
                </a:solidFill>
                <a:latin typeface="Erica One"/>
                <a:ea typeface="Erica One"/>
                <a:cs typeface="Erica One"/>
                <a:sym typeface="Erica One"/>
              </a:rPr>
              <a:t>O</a:t>
            </a:r>
            <a:r>
              <a:rPr lang="en-US" sz="9000">
                <a:solidFill>
                  <a:srgbClr val="FFC000"/>
                </a:solidFill>
                <a:latin typeface="Erica One"/>
                <a:ea typeface="Erica One"/>
                <a:cs typeface="Erica One"/>
                <a:sym typeface="Erica One"/>
              </a:rPr>
              <a:t>R</a:t>
            </a:r>
            <a:r>
              <a:rPr lang="en-US" sz="9000">
                <a:solidFill>
                  <a:srgbClr val="7030A0"/>
                </a:solidFill>
                <a:latin typeface="Erica One"/>
                <a:ea typeface="Erica One"/>
                <a:cs typeface="Erica One"/>
                <a:sym typeface="Erica One"/>
              </a:rPr>
              <a:t>S</a:t>
            </a:r>
            <a:r>
              <a:rPr lang="en-US" sz="9000">
                <a:solidFill>
                  <a:srgbClr val="0070C0"/>
                </a:solidFill>
                <a:latin typeface="Erica One"/>
                <a:ea typeface="Erica One"/>
                <a:cs typeface="Erica One"/>
                <a:sym typeface="Erica One"/>
              </a:rPr>
              <a:t>!!!</a:t>
            </a:r>
            <a:endParaRPr sz="9000">
              <a:solidFill>
                <a:srgbClr val="0070C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406" name="Shape 406"/>
        <p:cNvGrpSpPr/>
        <p:nvPr/>
      </p:nvGrpSpPr>
      <p:grpSpPr>
        <a:xfrm>
          <a:off x="0" y="0"/>
          <a:ext cx="0" cy="0"/>
          <a:chOff x="0" y="0"/>
          <a:chExt cx="0" cy="0"/>
        </a:xfrm>
      </p:grpSpPr>
      <p:sp>
        <p:nvSpPr>
          <p:cNvPr id="407" name="Google Shape;407;p19"/>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19"/>
          <p:cNvGrpSpPr/>
          <p:nvPr/>
        </p:nvGrpSpPr>
        <p:grpSpPr>
          <a:xfrm>
            <a:off x="3952342" y="732326"/>
            <a:ext cx="13687328" cy="9068387"/>
            <a:chOff x="-6989" y="0"/>
            <a:chExt cx="18249771" cy="12091182"/>
          </a:xfrm>
        </p:grpSpPr>
        <p:sp>
          <p:nvSpPr>
            <p:cNvPr id="409" name="Google Shape;409;p19"/>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1" name="Google Shape;411;p19"/>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p19"/>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413" name="Google Shape;413;p19"/>
          <p:cNvSpPr txBox="1"/>
          <p:nvPr/>
        </p:nvSpPr>
        <p:spPr>
          <a:xfrm>
            <a:off x="4885381" y="999917"/>
            <a:ext cx="12854100" cy="1077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CHANGE YOUR INK COLOR</a:t>
            </a:r>
            <a:endParaRPr/>
          </a:p>
        </p:txBody>
      </p:sp>
      <p:sp>
        <p:nvSpPr>
          <p:cNvPr id="414" name="Google Shape;414;p19"/>
          <p:cNvSpPr txBox="1"/>
          <p:nvPr/>
        </p:nvSpPr>
        <p:spPr>
          <a:xfrm>
            <a:off x="5940883" y="2740644"/>
            <a:ext cx="11319861"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pencolor() function is used to change the color of the ink of the turtle drawing. </a:t>
            </a:r>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The </a:t>
            </a:r>
            <a:r>
              <a:rPr b="1" i="0" lang="en-US" sz="4800">
                <a:solidFill>
                  <a:srgbClr val="B2A0C7"/>
                </a:solidFill>
                <a:latin typeface="Overlock"/>
                <a:ea typeface="Overlock"/>
                <a:cs typeface="Overlock"/>
                <a:sym typeface="Overlock"/>
              </a:rPr>
              <a:t>default color is </a:t>
            </a:r>
            <a:r>
              <a:rPr b="1" i="0" lang="en-US" sz="4800">
                <a:solidFill>
                  <a:schemeClr val="dk1"/>
                </a:solidFill>
                <a:latin typeface="Overlock"/>
                <a:ea typeface="Overlock"/>
                <a:cs typeface="Overlock"/>
                <a:sym typeface="Overlock"/>
              </a:rPr>
              <a:t>black</a:t>
            </a:r>
            <a:r>
              <a:rPr b="0" i="0" lang="en-US" sz="4800">
                <a:solidFill>
                  <a:srgbClr val="B2A0C7"/>
                </a:solidFill>
                <a:latin typeface="Overlock"/>
                <a:ea typeface="Overlock"/>
                <a:cs typeface="Overlock"/>
                <a:sym typeface="Overlock"/>
              </a:rPr>
              <a:t>.</a:t>
            </a:r>
            <a:endParaRPr/>
          </a:p>
          <a:p>
            <a:pPr indent="0" lvl="0" marL="0" marR="0" rtl="0" algn="l">
              <a:spcBef>
                <a:spcPts val="0"/>
              </a:spcBef>
              <a:spcAft>
                <a:spcPts val="0"/>
              </a:spcAft>
              <a:buNone/>
            </a:pPr>
            <a:r>
              <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pencolor</a:t>
            </a:r>
            <a:r>
              <a:rPr lang="en-US" sz="4800">
                <a:solidFill>
                  <a:srgbClr val="B2A0C7"/>
                </a:solidFill>
                <a:latin typeface="Overlock"/>
                <a:ea typeface="Overlock"/>
                <a:cs typeface="Overlock"/>
                <a:sym typeface="Overlock"/>
              </a:rPr>
              <a:t>(“violet”)</a:t>
            </a:r>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p:txBody>
      </p:sp>
      <p:pic>
        <p:nvPicPr>
          <p:cNvPr id="415" name="Google Shape;415;p19"/>
          <p:cNvPicPr preferRelativeResize="0"/>
          <p:nvPr/>
        </p:nvPicPr>
        <p:blipFill rotWithShape="1">
          <a:blip r:embed="rId4">
            <a:alphaModFix/>
          </a:blip>
          <a:srcRect b="0" l="0" r="0" t="0"/>
          <a:stretch/>
        </p:blipFill>
        <p:spPr>
          <a:xfrm>
            <a:off x="829892" y="3514035"/>
            <a:ext cx="4315692" cy="4346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D"/>
        </a:solidFill>
      </p:bgPr>
    </p:bg>
    <p:spTree>
      <p:nvGrpSpPr>
        <p:cNvPr id="175" name="Shape 175"/>
        <p:cNvGrpSpPr/>
        <p:nvPr/>
      </p:nvGrpSpPr>
      <p:grpSpPr>
        <a:xfrm>
          <a:off x="0" y="0"/>
          <a:ext cx="0" cy="0"/>
          <a:chOff x="0" y="0"/>
          <a:chExt cx="0" cy="0"/>
        </a:xfrm>
      </p:grpSpPr>
      <p:pic>
        <p:nvPicPr>
          <p:cNvPr id="176" name="Google Shape;176;p2"/>
          <p:cNvPicPr preferRelativeResize="0"/>
          <p:nvPr/>
        </p:nvPicPr>
        <p:blipFill rotWithShape="1">
          <a:blip r:embed="rId3">
            <a:alphaModFix/>
          </a:blip>
          <a:srcRect b="0" l="0" r="0" t="0"/>
          <a:stretch/>
        </p:blipFill>
        <p:spPr>
          <a:xfrm rot="-1131074">
            <a:off x="13714283" y="421638"/>
            <a:ext cx="3772754" cy="5541244"/>
          </a:xfrm>
          <a:prstGeom prst="rect">
            <a:avLst/>
          </a:prstGeom>
          <a:noFill/>
          <a:ln>
            <a:noFill/>
          </a:ln>
        </p:spPr>
      </p:pic>
      <p:pic>
        <p:nvPicPr>
          <p:cNvPr id="177" name="Google Shape;177;p2"/>
          <p:cNvPicPr preferRelativeResize="0"/>
          <p:nvPr/>
        </p:nvPicPr>
        <p:blipFill rotWithShape="1">
          <a:blip r:embed="rId4">
            <a:alphaModFix/>
          </a:blip>
          <a:srcRect b="0" l="0" r="0" t="0"/>
          <a:stretch/>
        </p:blipFill>
        <p:spPr>
          <a:xfrm rot="755739">
            <a:off x="14370789" y="6367786"/>
            <a:ext cx="3484672" cy="3582373"/>
          </a:xfrm>
          <a:prstGeom prst="rect">
            <a:avLst/>
          </a:prstGeom>
          <a:noFill/>
          <a:ln>
            <a:noFill/>
          </a:ln>
        </p:spPr>
      </p:pic>
      <p:pic>
        <p:nvPicPr>
          <p:cNvPr id="178" name="Google Shape;178;p2"/>
          <p:cNvPicPr preferRelativeResize="0"/>
          <p:nvPr/>
        </p:nvPicPr>
        <p:blipFill rotWithShape="1">
          <a:blip r:embed="rId5">
            <a:alphaModFix/>
          </a:blip>
          <a:srcRect b="0" l="0" r="0" t="0"/>
          <a:stretch/>
        </p:blipFill>
        <p:spPr>
          <a:xfrm rot="-1361682">
            <a:off x="652977" y="5228030"/>
            <a:ext cx="3509747" cy="4673997"/>
          </a:xfrm>
          <a:prstGeom prst="rect">
            <a:avLst/>
          </a:prstGeom>
          <a:noFill/>
          <a:ln>
            <a:noFill/>
          </a:ln>
        </p:spPr>
      </p:pic>
      <p:pic>
        <p:nvPicPr>
          <p:cNvPr id="179" name="Google Shape;179;p2"/>
          <p:cNvPicPr preferRelativeResize="0"/>
          <p:nvPr/>
        </p:nvPicPr>
        <p:blipFill rotWithShape="1">
          <a:blip r:embed="rId6">
            <a:alphaModFix/>
          </a:blip>
          <a:srcRect b="0" l="0" r="0" t="0"/>
          <a:stretch/>
        </p:blipFill>
        <p:spPr>
          <a:xfrm rot="-7600926">
            <a:off x="4603720" y="92812"/>
            <a:ext cx="649589" cy="1345737"/>
          </a:xfrm>
          <a:prstGeom prst="rect">
            <a:avLst/>
          </a:prstGeom>
          <a:noFill/>
          <a:ln>
            <a:noFill/>
          </a:ln>
        </p:spPr>
      </p:pic>
      <p:pic>
        <p:nvPicPr>
          <p:cNvPr id="180" name="Google Shape;180;p2"/>
          <p:cNvPicPr preferRelativeResize="0"/>
          <p:nvPr/>
        </p:nvPicPr>
        <p:blipFill rotWithShape="1">
          <a:blip r:embed="rId7">
            <a:alphaModFix/>
          </a:blip>
          <a:srcRect b="0" l="0" r="0" t="0"/>
          <a:stretch/>
        </p:blipFill>
        <p:spPr>
          <a:xfrm rot="2334778">
            <a:off x="16166853" y="2640174"/>
            <a:ext cx="2173525" cy="711335"/>
          </a:xfrm>
          <a:prstGeom prst="rect">
            <a:avLst/>
          </a:prstGeom>
          <a:noFill/>
          <a:ln>
            <a:noFill/>
          </a:ln>
        </p:spPr>
      </p:pic>
      <p:pic>
        <p:nvPicPr>
          <p:cNvPr id="181" name="Google Shape;181;p2"/>
          <p:cNvPicPr preferRelativeResize="0"/>
          <p:nvPr/>
        </p:nvPicPr>
        <p:blipFill rotWithShape="1">
          <a:blip r:embed="rId8">
            <a:alphaModFix/>
          </a:blip>
          <a:srcRect b="0" l="0" r="0" t="0"/>
          <a:stretch/>
        </p:blipFill>
        <p:spPr>
          <a:xfrm rot="-9925695">
            <a:off x="394184" y="7952588"/>
            <a:ext cx="2203778" cy="2203778"/>
          </a:xfrm>
          <a:prstGeom prst="rect">
            <a:avLst/>
          </a:prstGeom>
          <a:noFill/>
          <a:ln>
            <a:noFill/>
          </a:ln>
        </p:spPr>
      </p:pic>
      <p:sp>
        <p:nvSpPr>
          <p:cNvPr id="182" name="Google Shape;182;p2"/>
          <p:cNvSpPr txBox="1"/>
          <p:nvPr/>
        </p:nvSpPr>
        <p:spPr>
          <a:xfrm>
            <a:off x="3764180" y="504074"/>
            <a:ext cx="10759640" cy="1085850"/>
          </a:xfrm>
          <a:prstGeom prst="rect">
            <a:avLst/>
          </a:prstGeom>
          <a:noFill/>
          <a:ln>
            <a:noFill/>
          </a:ln>
        </p:spPr>
        <p:txBody>
          <a:bodyPr anchorCtr="0" anchor="t" bIns="0" lIns="0" spcFirstLastPara="1" rIns="0" wrap="square" tIns="0">
            <a:spAutoFit/>
          </a:bodyPr>
          <a:lstStyle/>
          <a:p>
            <a:pPr indent="0" lvl="0" marL="0" marR="0" rtl="0" algn="ctr">
              <a:lnSpc>
                <a:spcPct val="104999"/>
              </a:lnSpc>
              <a:spcBef>
                <a:spcPts val="0"/>
              </a:spcBef>
              <a:spcAft>
                <a:spcPts val="0"/>
              </a:spcAft>
              <a:buNone/>
            </a:pPr>
            <a:r>
              <a:rPr b="0" i="0" lang="en-US" sz="8000" u="none" cap="none" strike="noStrike">
                <a:solidFill>
                  <a:srgbClr val="002060"/>
                </a:solidFill>
                <a:latin typeface="Erica One"/>
                <a:ea typeface="Erica One"/>
                <a:cs typeface="Erica One"/>
                <a:sym typeface="Erica One"/>
              </a:rPr>
              <a:t>WHAT IS TURTLE?</a:t>
            </a:r>
            <a:endParaRPr/>
          </a:p>
        </p:txBody>
      </p:sp>
      <p:pic>
        <p:nvPicPr>
          <p:cNvPr id="183" name="Google Shape;183;p2"/>
          <p:cNvPicPr preferRelativeResize="0"/>
          <p:nvPr/>
        </p:nvPicPr>
        <p:blipFill rotWithShape="1">
          <a:blip r:embed="rId9">
            <a:alphaModFix/>
          </a:blip>
          <a:srcRect b="0" l="0" r="0" t="0"/>
          <a:stretch/>
        </p:blipFill>
        <p:spPr>
          <a:xfrm rot="7840615">
            <a:off x="3090620" y="8276342"/>
            <a:ext cx="2348424" cy="768575"/>
          </a:xfrm>
          <a:prstGeom prst="rect">
            <a:avLst/>
          </a:prstGeom>
          <a:noFill/>
          <a:ln>
            <a:noFill/>
          </a:ln>
        </p:spPr>
      </p:pic>
      <p:pic>
        <p:nvPicPr>
          <p:cNvPr id="184" name="Google Shape;184;p2"/>
          <p:cNvPicPr preferRelativeResize="0"/>
          <p:nvPr/>
        </p:nvPicPr>
        <p:blipFill rotWithShape="1">
          <a:blip r:embed="rId10">
            <a:alphaModFix/>
          </a:blip>
          <a:srcRect b="0" l="0" r="0" t="0"/>
          <a:stretch/>
        </p:blipFill>
        <p:spPr>
          <a:xfrm rot="1397914">
            <a:off x="103173" y="531056"/>
            <a:ext cx="3661727" cy="3212828"/>
          </a:xfrm>
          <a:prstGeom prst="rect">
            <a:avLst/>
          </a:prstGeom>
          <a:noFill/>
          <a:ln>
            <a:noFill/>
          </a:ln>
        </p:spPr>
      </p:pic>
      <p:sp>
        <p:nvSpPr>
          <p:cNvPr id="185" name="Google Shape;185;p2"/>
          <p:cNvSpPr txBox="1"/>
          <p:nvPr/>
        </p:nvSpPr>
        <p:spPr>
          <a:xfrm>
            <a:off x="4365192" y="2134006"/>
            <a:ext cx="9610500" cy="591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400" u="none" cap="none" strike="noStrike">
                <a:solidFill>
                  <a:srgbClr val="92CCDC"/>
                </a:solidFill>
                <a:latin typeface="Overlock"/>
                <a:ea typeface="Overlock"/>
                <a:cs typeface="Overlock"/>
                <a:sym typeface="Overlock"/>
              </a:rPr>
              <a:t>“Turtle” is a Python feature like a drawing board, which lets us use a pen/turtle to draw all over it! </a:t>
            </a:r>
            <a:endParaRPr/>
          </a:p>
          <a:p>
            <a:pPr indent="0" lvl="0" marL="0" marR="0" rtl="0" algn="l">
              <a:spcBef>
                <a:spcPts val="0"/>
              </a:spcBef>
              <a:spcAft>
                <a:spcPts val="0"/>
              </a:spcAft>
              <a:buNone/>
            </a:pPr>
            <a:r>
              <a:rPr b="0" i="0" lang="en-US" sz="5400">
                <a:solidFill>
                  <a:srgbClr val="92CCDC"/>
                </a:solidFill>
                <a:latin typeface="Overlock"/>
                <a:ea typeface="Overlock"/>
                <a:cs typeface="Overlock"/>
                <a:sym typeface="Overlock"/>
              </a:rPr>
              <a:t>We can use </a:t>
            </a:r>
            <a:r>
              <a:rPr lang="en-US" sz="5400">
                <a:solidFill>
                  <a:srgbClr val="B2A0C7"/>
                </a:solidFill>
                <a:latin typeface="Overlock"/>
                <a:ea typeface="Overlock"/>
                <a:cs typeface="Overlock"/>
                <a:sym typeface="Overlock"/>
              </a:rPr>
              <a:t>F</a:t>
            </a:r>
            <a:r>
              <a:rPr b="0" i="0" lang="en-US" sz="5400">
                <a:solidFill>
                  <a:srgbClr val="B2A0C7"/>
                </a:solidFill>
                <a:latin typeface="Overlock"/>
                <a:ea typeface="Overlock"/>
                <a:cs typeface="Overlock"/>
                <a:sym typeface="Overlock"/>
              </a:rPr>
              <a:t>unctions</a:t>
            </a:r>
            <a:r>
              <a:rPr b="0" i="0" lang="en-US" sz="5400">
                <a:solidFill>
                  <a:srgbClr val="92CCDC"/>
                </a:solidFill>
                <a:latin typeface="Overlock"/>
                <a:ea typeface="Overlock"/>
                <a:cs typeface="Overlock"/>
                <a:sym typeface="Overlock"/>
              </a:rPr>
              <a:t> in Turtle to move the turtle around.</a:t>
            </a:r>
            <a:endParaRPr/>
          </a:p>
          <a:p>
            <a:pPr indent="0" lvl="0" marL="0" marR="0" rtl="0" algn="l">
              <a:spcBef>
                <a:spcPts val="0"/>
              </a:spcBef>
              <a:spcAft>
                <a:spcPts val="0"/>
              </a:spcAft>
              <a:buNone/>
            </a:pPr>
            <a:r>
              <a:rPr lang="en-US" sz="5400">
                <a:solidFill>
                  <a:srgbClr val="92CCDC"/>
                </a:solidFill>
                <a:latin typeface="Overlock"/>
                <a:ea typeface="Overlock"/>
                <a:cs typeface="Overlock"/>
                <a:sym typeface="Overlock"/>
              </a:rPr>
              <a:t>Let’s have a look at the functions available in Turtle:</a:t>
            </a:r>
            <a:endParaRPr b="0" i="0" sz="5400">
              <a:solidFill>
                <a:srgbClr val="92CCDC"/>
              </a:solidFill>
              <a:latin typeface="Overlock"/>
              <a:ea typeface="Overlock"/>
              <a:cs typeface="Overlock"/>
              <a:sym typeface="Overlock"/>
            </a:endParaRPr>
          </a:p>
        </p:txBody>
      </p:sp>
      <p:sp>
        <p:nvSpPr>
          <p:cNvPr id="186" name="Google Shape;186;p2"/>
          <p:cNvSpPr txBox="1"/>
          <p:nvPr/>
        </p:nvSpPr>
        <p:spPr>
          <a:xfrm rot="681254">
            <a:off x="14660594" y="6918917"/>
            <a:ext cx="3048000"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B2A0C7"/>
                </a:solidFill>
                <a:latin typeface="Overlock"/>
                <a:ea typeface="Overlock"/>
                <a:cs typeface="Overlock"/>
                <a:sym typeface="Overlock"/>
              </a:rPr>
              <a:t>To know more about Functions, k</a:t>
            </a:r>
            <a:r>
              <a:rPr b="0" i="0" lang="en-US" sz="2800">
                <a:solidFill>
                  <a:srgbClr val="B2A0C7"/>
                </a:solidFill>
                <a:latin typeface="Overlock"/>
                <a:ea typeface="Overlock"/>
                <a:cs typeface="Overlock"/>
                <a:sym typeface="Overlock"/>
              </a:rPr>
              <a:t>indly refer to PPT-5 on Variables and Assignments.</a:t>
            </a:r>
            <a:endParaRPr b="0" i="0" sz="2800">
              <a:solidFill>
                <a:srgbClr val="B2A0C7"/>
              </a:solidFill>
              <a:latin typeface="Overlock"/>
              <a:ea typeface="Overlock"/>
              <a:cs typeface="Overlock"/>
              <a:sym typeface="Overlock"/>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419" name="Shape 419"/>
        <p:cNvGrpSpPr/>
        <p:nvPr/>
      </p:nvGrpSpPr>
      <p:grpSpPr>
        <a:xfrm>
          <a:off x="0" y="0"/>
          <a:ext cx="0" cy="0"/>
          <a:chOff x="0" y="0"/>
          <a:chExt cx="0" cy="0"/>
        </a:xfrm>
      </p:grpSpPr>
      <p:sp>
        <p:nvSpPr>
          <p:cNvPr id="420" name="Google Shape;420;p20"/>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20"/>
          <p:cNvGrpSpPr/>
          <p:nvPr/>
        </p:nvGrpSpPr>
        <p:grpSpPr>
          <a:xfrm>
            <a:off x="3952342" y="732326"/>
            <a:ext cx="13687328" cy="9068387"/>
            <a:chOff x="-6989" y="0"/>
            <a:chExt cx="18249771" cy="12091182"/>
          </a:xfrm>
        </p:grpSpPr>
        <p:sp>
          <p:nvSpPr>
            <p:cNvPr id="422" name="Google Shape;422;p20"/>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20"/>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20"/>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426" name="Google Shape;426;p20"/>
          <p:cNvSpPr txBox="1"/>
          <p:nvPr/>
        </p:nvSpPr>
        <p:spPr>
          <a:xfrm>
            <a:off x="3952350" y="999928"/>
            <a:ext cx="13939800" cy="2216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000">
                <a:solidFill>
                  <a:srgbClr val="002060"/>
                </a:solidFill>
                <a:latin typeface="Erica One"/>
                <a:ea typeface="Erica One"/>
                <a:cs typeface="Erica One"/>
                <a:sym typeface="Erica One"/>
              </a:rPr>
              <a:t>CHANGE YOUR </a:t>
            </a:r>
            <a:endParaRPr sz="6000">
              <a:solidFill>
                <a:srgbClr val="002060"/>
              </a:solidFill>
              <a:latin typeface="Erica One"/>
              <a:ea typeface="Erica One"/>
              <a:cs typeface="Erica One"/>
              <a:sym typeface="Erica One"/>
            </a:endParaRPr>
          </a:p>
          <a:p>
            <a:pPr indent="0" lvl="0" marL="0" marR="0" rtl="0" algn="ctr">
              <a:lnSpc>
                <a:spcPct val="140000"/>
              </a:lnSpc>
              <a:spcBef>
                <a:spcPts val="0"/>
              </a:spcBef>
              <a:spcAft>
                <a:spcPts val="0"/>
              </a:spcAft>
              <a:buNone/>
            </a:pPr>
            <a:r>
              <a:rPr lang="en-US" sz="6000">
                <a:solidFill>
                  <a:srgbClr val="002060"/>
                </a:solidFill>
                <a:latin typeface="Erica One"/>
                <a:ea typeface="Erica One"/>
                <a:cs typeface="Erica One"/>
                <a:sym typeface="Erica One"/>
              </a:rPr>
              <a:t>BACKGROUND COLOR</a:t>
            </a:r>
            <a:endParaRPr/>
          </a:p>
        </p:txBody>
      </p:sp>
      <p:sp>
        <p:nvSpPr>
          <p:cNvPr id="427" name="Google Shape;427;p20"/>
          <p:cNvSpPr txBox="1"/>
          <p:nvPr/>
        </p:nvSpPr>
        <p:spPr>
          <a:xfrm>
            <a:off x="5940883" y="3731244"/>
            <a:ext cx="113199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B2A0C7"/>
                </a:solidFill>
                <a:latin typeface="Overlock"/>
                <a:ea typeface="Overlock"/>
                <a:cs typeface="Overlock"/>
                <a:sym typeface="Overlock"/>
              </a:rPr>
              <a:t>bg</a:t>
            </a:r>
            <a:r>
              <a:rPr b="0" i="0" lang="en-US" sz="4800">
                <a:solidFill>
                  <a:srgbClr val="B2A0C7"/>
                </a:solidFill>
                <a:latin typeface="Overlock"/>
                <a:ea typeface="Overlock"/>
                <a:cs typeface="Overlock"/>
                <a:sym typeface="Overlock"/>
              </a:rPr>
              <a:t>color() function is used to change the color of the background of the turtle drawing. </a:t>
            </a:r>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The </a:t>
            </a:r>
            <a:r>
              <a:rPr b="1" i="0" lang="en-US" sz="4800">
                <a:solidFill>
                  <a:srgbClr val="B2A0C7"/>
                </a:solidFill>
                <a:latin typeface="Overlock"/>
                <a:ea typeface="Overlock"/>
                <a:cs typeface="Overlock"/>
                <a:sym typeface="Overlock"/>
              </a:rPr>
              <a:t>default color is </a:t>
            </a:r>
            <a:r>
              <a:rPr b="1" i="0" lang="en-US" sz="4800">
                <a:solidFill>
                  <a:schemeClr val="lt1"/>
                </a:solidFill>
                <a:highlight>
                  <a:srgbClr val="000000"/>
                </a:highlight>
                <a:latin typeface="Overlock"/>
                <a:ea typeface="Overlock"/>
                <a:cs typeface="Overlock"/>
                <a:sym typeface="Overlock"/>
              </a:rPr>
              <a:t>white</a:t>
            </a:r>
            <a:r>
              <a:rPr b="0" i="0" lang="en-US" sz="4800">
                <a:solidFill>
                  <a:srgbClr val="B2A0C7"/>
                </a:solidFill>
                <a:latin typeface="Overlock"/>
                <a:ea typeface="Overlock"/>
                <a:cs typeface="Overlock"/>
                <a:sym typeface="Overlock"/>
              </a:rPr>
              <a:t>.</a:t>
            </a:r>
            <a:endParaRPr/>
          </a:p>
          <a:p>
            <a:pPr indent="0" lvl="0" marL="0" marR="0" rtl="0" algn="l">
              <a:spcBef>
                <a:spcPts val="0"/>
              </a:spcBef>
              <a:spcAft>
                <a:spcPts val="0"/>
              </a:spcAft>
              <a:buNone/>
            </a:pPr>
            <a:r>
              <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bg</a:t>
            </a:r>
            <a:r>
              <a:rPr b="0" i="0" lang="en-US" sz="4800">
                <a:solidFill>
                  <a:srgbClr val="B2A0C7"/>
                </a:solidFill>
                <a:latin typeface="Overlock"/>
                <a:ea typeface="Overlock"/>
                <a:cs typeface="Overlock"/>
                <a:sym typeface="Overlock"/>
              </a:rPr>
              <a:t>color</a:t>
            </a:r>
            <a:r>
              <a:rPr lang="en-US" sz="4800">
                <a:solidFill>
                  <a:srgbClr val="B2A0C7"/>
                </a:solidFill>
                <a:latin typeface="Overlock"/>
                <a:ea typeface="Overlock"/>
                <a:cs typeface="Overlock"/>
                <a:sym typeface="Overlock"/>
              </a:rPr>
              <a:t>(“black”)</a:t>
            </a:r>
            <a:endParaRPr sz="4800">
              <a:solidFill>
                <a:srgbClr val="B2A0C7"/>
              </a:solidFill>
              <a:latin typeface="Overlock"/>
              <a:ea typeface="Overlock"/>
              <a:cs typeface="Overlock"/>
              <a:sym typeface="Overlock"/>
            </a:endParaRPr>
          </a:p>
        </p:txBody>
      </p:sp>
      <p:pic>
        <p:nvPicPr>
          <p:cNvPr id="428" name="Google Shape;428;p20"/>
          <p:cNvPicPr preferRelativeResize="0"/>
          <p:nvPr/>
        </p:nvPicPr>
        <p:blipFill rotWithShape="1">
          <a:blip r:embed="rId4">
            <a:alphaModFix/>
          </a:blip>
          <a:srcRect b="0" l="0" r="0" t="0"/>
          <a:stretch/>
        </p:blipFill>
        <p:spPr>
          <a:xfrm>
            <a:off x="894642" y="3585471"/>
            <a:ext cx="4186202" cy="42032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432" name="Shape 432"/>
        <p:cNvGrpSpPr/>
        <p:nvPr/>
      </p:nvGrpSpPr>
      <p:grpSpPr>
        <a:xfrm>
          <a:off x="0" y="0"/>
          <a:ext cx="0" cy="0"/>
          <a:chOff x="0" y="0"/>
          <a:chExt cx="0" cy="0"/>
        </a:xfrm>
      </p:grpSpPr>
      <p:sp>
        <p:nvSpPr>
          <p:cNvPr id="433" name="Google Shape;433;p22"/>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22"/>
          <p:cNvGrpSpPr/>
          <p:nvPr/>
        </p:nvGrpSpPr>
        <p:grpSpPr>
          <a:xfrm>
            <a:off x="1273340" y="825969"/>
            <a:ext cx="16366330" cy="9068387"/>
            <a:chOff x="-6989" y="0"/>
            <a:chExt cx="18249771" cy="12091182"/>
          </a:xfrm>
        </p:grpSpPr>
        <p:sp>
          <p:nvSpPr>
            <p:cNvPr id="435" name="Google Shape;435;p22"/>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7" name="Google Shape;437;p22"/>
          <p:cNvPicPr preferRelativeResize="0"/>
          <p:nvPr/>
        </p:nvPicPr>
        <p:blipFill rotWithShape="1">
          <a:blip r:embed="rId3">
            <a:alphaModFix/>
          </a:blip>
          <a:srcRect b="9645" l="35426" r="47787" t="44428"/>
          <a:stretch/>
        </p:blipFill>
        <p:spPr>
          <a:xfrm>
            <a:off x="11650613" y="2280200"/>
            <a:ext cx="2099323" cy="6901457"/>
          </a:xfrm>
          <a:prstGeom prst="rect">
            <a:avLst/>
          </a:prstGeom>
          <a:noFill/>
          <a:ln>
            <a:noFill/>
          </a:ln>
        </p:spPr>
      </p:pic>
      <p:pic>
        <p:nvPicPr>
          <p:cNvPr id="438" name="Google Shape;438;p22"/>
          <p:cNvPicPr preferRelativeResize="0"/>
          <p:nvPr/>
        </p:nvPicPr>
        <p:blipFill rotWithShape="1">
          <a:blip r:embed="rId3">
            <a:alphaModFix/>
          </a:blip>
          <a:srcRect b="55653" l="35538" r="50068" t="0"/>
          <a:stretch/>
        </p:blipFill>
        <p:spPr>
          <a:xfrm>
            <a:off x="14772811" y="2007989"/>
            <a:ext cx="1922472" cy="7355686"/>
          </a:xfrm>
          <a:prstGeom prst="rect">
            <a:avLst/>
          </a:prstGeom>
          <a:noFill/>
          <a:ln>
            <a:noFill/>
          </a:ln>
        </p:spPr>
      </p:pic>
      <p:pic>
        <p:nvPicPr>
          <p:cNvPr id="439" name="Google Shape;439;p22"/>
          <p:cNvPicPr preferRelativeResize="0"/>
          <p:nvPr/>
        </p:nvPicPr>
        <p:blipFill rotWithShape="1">
          <a:blip r:embed="rId3">
            <a:alphaModFix/>
          </a:blip>
          <a:srcRect b="0" l="0" r="84646" t="66905"/>
          <a:stretch/>
        </p:blipFill>
        <p:spPr>
          <a:xfrm>
            <a:off x="8587000" y="2268083"/>
            <a:ext cx="2040753" cy="6925701"/>
          </a:xfrm>
          <a:prstGeom prst="rect">
            <a:avLst/>
          </a:prstGeom>
          <a:noFill/>
          <a:ln>
            <a:noFill/>
          </a:ln>
        </p:spPr>
      </p:pic>
      <p:sp>
        <p:nvSpPr>
          <p:cNvPr id="440" name="Google Shape;440;p22"/>
          <p:cNvSpPr txBox="1"/>
          <p:nvPr/>
        </p:nvSpPr>
        <p:spPr>
          <a:xfrm>
            <a:off x="2093420" y="2511122"/>
            <a:ext cx="6159600" cy="507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rgbClr val="B2A0C7"/>
                </a:solidFill>
                <a:latin typeface="Overlock"/>
                <a:ea typeface="Overlock"/>
                <a:cs typeface="Overlock"/>
                <a:sym typeface="Overlock"/>
              </a:rPr>
              <a:t>Use these colors as </a:t>
            </a:r>
            <a:r>
              <a:rPr b="1" lang="en-US" sz="5400">
                <a:solidFill>
                  <a:srgbClr val="B2A0C7"/>
                </a:solidFill>
                <a:latin typeface="Overlock"/>
                <a:ea typeface="Overlock"/>
                <a:cs typeface="Overlock"/>
                <a:sym typeface="Overlock"/>
              </a:rPr>
              <a:t>strings</a:t>
            </a:r>
            <a:r>
              <a:rPr lang="en-US" sz="5400">
                <a:solidFill>
                  <a:srgbClr val="B2A0C7"/>
                </a:solidFill>
                <a:latin typeface="Overlock"/>
                <a:ea typeface="Overlock"/>
                <a:cs typeface="Overlock"/>
                <a:sym typeface="Overlock"/>
              </a:rPr>
              <a:t> (text enclosed within double quotes) as arguments for pencolor()/ bgcolor().</a:t>
            </a:r>
            <a:endParaRPr sz="5400">
              <a:solidFill>
                <a:srgbClr val="B2A0C7"/>
              </a:solidFill>
              <a:latin typeface="Overlock"/>
              <a:ea typeface="Overlock"/>
              <a:cs typeface="Overlock"/>
              <a:sym typeface="Overlock"/>
            </a:endParaRPr>
          </a:p>
        </p:txBody>
      </p:sp>
      <p:sp>
        <p:nvSpPr>
          <p:cNvPr id="441" name="Google Shape;441;p22"/>
          <p:cNvSpPr txBox="1"/>
          <p:nvPr/>
        </p:nvSpPr>
        <p:spPr>
          <a:xfrm>
            <a:off x="2273443" y="992198"/>
            <a:ext cx="13741200" cy="1015800"/>
          </a:xfrm>
          <a:prstGeom prst="rect">
            <a:avLst/>
          </a:prstGeom>
          <a:noFill/>
          <a:ln>
            <a:noFill/>
          </a:ln>
        </p:spPr>
        <p:txBody>
          <a:bodyPr anchorCtr="0" anchor="t" bIns="0" lIns="0" spcFirstLastPara="1" rIns="0" wrap="square" tIns="0">
            <a:spAutoFit/>
          </a:bodyPr>
          <a:lstStyle/>
          <a:p>
            <a:pPr indent="0" lvl="0" marL="0" marR="0" rtl="0" algn="ctr">
              <a:lnSpc>
                <a:spcPct val="127272"/>
              </a:lnSpc>
              <a:spcBef>
                <a:spcPts val="0"/>
              </a:spcBef>
              <a:spcAft>
                <a:spcPts val="0"/>
              </a:spcAft>
              <a:buNone/>
            </a:pPr>
            <a:r>
              <a:rPr lang="en-US" sz="6600">
                <a:solidFill>
                  <a:srgbClr val="002060"/>
                </a:solidFill>
                <a:latin typeface="Erica One"/>
                <a:ea typeface="Erica One"/>
                <a:cs typeface="Erica One"/>
                <a:sym typeface="Erica One"/>
              </a:rPr>
              <a:t>AVAILABLE COLORS in turtle</a:t>
            </a:r>
            <a:endParaRPr sz="7000">
              <a:solidFill>
                <a:srgbClr val="002060"/>
              </a:solidFill>
              <a:latin typeface="Erica One"/>
              <a:ea typeface="Erica One"/>
              <a:cs typeface="Erica One"/>
              <a:sym typeface="Erica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445" name="Shape 445"/>
        <p:cNvGrpSpPr/>
        <p:nvPr/>
      </p:nvGrpSpPr>
      <p:grpSpPr>
        <a:xfrm>
          <a:off x="0" y="0"/>
          <a:ext cx="0" cy="0"/>
          <a:chOff x="0" y="0"/>
          <a:chExt cx="0" cy="0"/>
        </a:xfrm>
      </p:grpSpPr>
      <p:sp>
        <p:nvSpPr>
          <p:cNvPr id="446" name="Google Shape;446;p21"/>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 name="Google Shape;447;p21"/>
          <p:cNvGrpSpPr/>
          <p:nvPr/>
        </p:nvGrpSpPr>
        <p:grpSpPr>
          <a:xfrm>
            <a:off x="1273340" y="825969"/>
            <a:ext cx="16366330" cy="9068387"/>
            <a:chOff x="-6989" y="0"/>
            <a:chExt cx="18249771" cy="12091182"/>
          </a:xfrm>
        </p:grpSpPr>
        <p:sp>
          <p:nvSpPr>
            <p:cNvPr id="448" name="Google Shape;448;p21"/>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21"/>
          <p:cNvSpPr txBox="1"/>
          <p:nvPr/>
        </p:nvSpPr>
        <p:spPr>
          <a:xfrm>
            <a:off x="2273443" y="992198"/>
            <a:ext cx="13741200" cy="1015800"/>
          </a:xfrm>
          <a:prstGeom prst="rect">
            <a:avLst/>
          </a:prstGeom>
          <a:noFill/>
          <a:ln>
            <a:noFill/>
          </a:ln>
        </p:spPr>
        <p:txBody>
          <a:bodyPr anchorCtr="0" anchor="t" bIns="0" lIns="0" spcFirstLastPara="1" rIns="0" wrap="square" tIns="0">
            <a:spAutoFit/>
          </a:bodyPr>
          <a:lstStyle/>
          <a:p>
            <a:pPr indent="0" lvl="0" marL="0" marR="0" rtl="0" algn="ctr">
              <a:lnSpc>
                <a:spcPct val="127272"/>
              </a:lnSpc>
              <a:spcBef>
                <a:spcPts val="0"/>
              </a:spcBef>
              <a:spcAft>
                <a:spcPts val="0"/>
              </a:spcAft>
              <a:buNone/>
            </a:pPr>
            <a:r>
              <a:rPr lang="en-US" sz="6600">
                <a:solidFill>
                  <a:srgbClr val="002060"/>
                </a:solidFill>
                <a:latin typeface="Erica One"/>
                <a:ea typeface="Erica One"/>
                <a:cs typeface="Erica One"/>
                <a:sym typeface="Erica One"/>
              </a:rPr>
              <a:t>AVAILABLE COLORS in turtle</a:t>
            </a:r>
            <a:endParaRPr sz="7000">
              <a:solidFill>
                <a:srgbClr val="002060"/>
              </a:solidFill>
              <a:latin typeface="Erica One"/>
              <a:ea typeface="Erica One"/>
              <a:cs typeface="Erica One"/>
              <a:sym typeface="Erica One"/>
            </a:endParaRPr>
          </a:p>
        </p:txBody>
      </p:sp>
      <p:pic>
        <p:nvPicPr>
          <p:cNvPr id="451" name="Google Shape;451;p21"/>
          <p:cNvPicPr preferRelativeResize="0"/>
          <p:nvPr/>
        </p:nvPicPr>
        <p:blipFill rotWithShape="1">
          <a:blip r:embed="rId3">
            <a:alphaModFix/>
          </a:blip>
          <a:srcRect b="14765" l="69895" r="18416" t="66819"/>
          <a:stretch/>
        </p:blipFill>
        <p:spPr>
          <a:xfrm>
            <a:off x="5639140" y="2347843"/>
            <a:ext cx="2444651" cy="5719844"/>
          </a:xfrm>
          <a:prstGeom prst="rect">
            <a:avLst/>
          </a:prstGeom>
          <a:noFill/>
          <a:ln>
            <a:noFill/>
          </a:ln>
        </p:spPr>
      </p:pic>
      <p:pic>
        <p:nvPicPr>
          <p:cNvPr id="452" name="Google Shape;452;p21"/>
          <p:cNvPicPr preferRelativeResize="0"/>
          <p:nvPr/>
        </p:nvPicPr>
        <p:blipFill rotWithShape="1">
          <a:blip r:embed="rId3">
            <a:alphaModFix/>
          </a:blip>
          <a:srcRect b="33692" l="69903" r="16056" t="33423"/>
          <a:stretch/>
        </p:blipFill>
        <p:spPr>
          <a:xfrm>
            <a:off x="3128374" y="2315381"/>
            <a:ext cx="1926675" cy="6701440"/>
          </a:xfrm>
          <a:prstGeom prst="rect">
            <a:avLst/>
          </a:prstGeom>
          <a:noFill/>
          <a:ln>
            <a:noFill/>
          </a:ln>
        </p:spPr>
      </p:pic>
      <p:pic>
        <p:nvPicPr>
          <p:cNvPr id="453" name="Google Shape;453;p21"/>
          <p:cNvPicPr preferRelativeResize="0"/>
          <p:nvPr/>
        </p:nvPicPr>
        <p:blipFill rotWithShape="1">
          <a:blip r:embed="rId3">
            <a:alphaModFix/>
          </a:blip>
          <a:srcRect b="67233" l="69858" r="16450" t="0"/>
          <a:stretch/>
        </p:blipFill>
        <p:spPr>
          <a:xfrm>
            <a:off x="8863224" y="2347846"/>
            <a:ext cx="2388138" cy="6951459"/>
          </a:xfrm>
          <a:prstGeom prst="rect">
            <a:avLst/>
          </a:prstGeom>
          <a:noFill/>
          <a:ln>
            <a:noFill/>
          </a:ln>
        </p:spPr>
      </p:pic>
      <p:pic>
        <p:nvPicPr>
          <p:cNvPr id="454" name="Google Shape;454;p21"/>
          <p:cNvPicPr preferRelativeResize="0"/>
          <p:nvPr/>
        </p:nvPicPr>
        <p:blipFill rotWithShape="1">
          <a:blip r:embed="rId3">
            <a:alphaModFix/>
          </a:blip>
          <a:srcRect b="68857" l="0" r="84996" t="0"/>
          <a:stretch/>
        </p:blipFill>
        <p:spPr>
          <a:xfrm>
            <a:off x="11783150" y="2297470"/>
            <a:ext cx="2388138" cy="6821517"/>
          </a:xfrm>
          <a:prstGeom prst="rect">
            <a:avLst/>
          </a:prstGeom>
          <a:noFill/>
          <a:ln>
            <a:noFill/>
          </a:ln>
        </p:spPr>
      </p:pic>
      <p:pic>
        <p:nvPicPr>
          <p:cNvPr id="455" name="Google Shape;455;p21"/>
          <p:cNvPicPr preferRelativeResize="0"/>
          <p:nvPr/>
        </p:nvPicPr>
        <p:blipFill rotWithShape="1">
          <a:blip r:embed="rId3">
            <a:alphaModFix/>
          </a:blip>
          <a:srcRect b="33397" l="246" r="84403" t="31460"/>
          <a:stretch/>
        </p:blipFill>
        <p:spPr>
          <a:xfrm>
            <a:off x="14905691" y="1937548"/>
            <a:ext cx="2388138" cy="754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459" name="Shape 459"/>
        <p:cNvGrpSpPr/>
        <p:nvPr/>
      </p:nvGrpSpPr>
      <p:grpSpPr>
        <a:xfrm>
          <a:off x="0" y="0"/>
          <a:ext cx="0" cy="0"/>
          <a:chOff x="0" y="0"/>
          <a:chExt cx="0" cy="0"/>
        </a:xfrm>
      </p:grpSpPr>
      <p:sp>
        <p:nvSpPr>
          <p:cNvPr id="460" name="Google Shape;460;p23"/>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23"/>
          <p:cNvGrpSpPr/>
          <p:nvPr/>
        </p:nvGrpSpPr>
        <p:grpSpPr>
          <a:xfrm>
            <a:off x="3952342" y="732326"/>
            <a:ext cx="13687328" cy="9068387"/>
            <a:chOff x="-6989" y="0"/>
            <a:chExt cx="18249771" cy="12091182"/>
          </a:xfrm>
        </p:grpSpPr>
        <p:sp>
          <p:nvSpPr>
            <p:cNvPr id="462" name="Google Shape;462;p23"/>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3"/>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23"/>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466" name="Google Shape;466;p23"/>
          <p:cNvSpPr txBox="1"/>
          <p:nvPr/>
        </p:nvSpPr>
        <p:spPr>
          <a:xfrm>
            <a:off x="3952342" y="892872"/>
            <a:ext cx="13939679" cy="1077218"/>
          </a:xfrm>
          <a:prstGeom prst="rect">
            <a:avLst/>
          </a:prstGeom>
          <a:noFill/>
          <a:ln>
            <a:noFill/>
          </a:ln>
        </p:spPr>
        <p:txBody>
          <a:bodyPr anchorCtr="0" anchor="t" bIns="0" lIns="0" spcFirstLastPara="1" rIns="0" wrap="square" tIns="0">
            <a:spAutoFit/>
          </a:bodyPr>
          <a:lstStyle/>
          <a:p>
            <a:pPr indent="0" lvl="0" marL="0" marR="0" rtl="0" algn="ctr">
              <a:lnSpc>
                <a:spcPct val="116666"/>
              </a:lnSpc>
              <a:spcBef>
                <a:spcPts val="0"/>
              </a:spcBef>
              <a:spcAft>
                <a:spcPts val="0"/>
              </a:spcAft>
              <a:buNone/>
            </a:pPr>
            <a:r>
              <a:rPr lang="en-US" sz="7200">
                <a:solidFill>
                  <a:srgbClr val="002060"/>
                </a:solidFill>
                <a:latin typeface="Erica One"/>
                <a:ea typeface="Erica One"/>
                <a:cs typeface="Erica One"/>
                <a:sym typeface="Erica One"/>
              </a:rPr>
              <a:t>FILL</a:t>
            </a:r>
            <a:r>
              <a:rPr lang="en-US" sz="6000">
                <a:solidFill>
                  <a:srgbClr val="002060"/>
                </a:solidFill>
                <a:latin typeface="Erica One"/>
                <a:ea typeface="Erica One"/>
                <a:cs typeface="Erica One"/>
                <a:sym typeface="Erica One"/>
              </a:rPr>
              <a:t> </a:t>
            </a:r>
            <a:r>
              <a:rPr lang="en-US" sz="7200">
                <a:solidFill>
                  <a:srgbClr val="002060"/>
                </a:solidFill>
                <a:latin typeface="Erica One"/>
                <a:ea typeface="Erica One"/>
                <a:cs typeface="Erica One"/>
                <a:sym typeface="Erica One"/>
              </a:rPr>
              <a:t>COLOR</a:t>
            </a:r>
            <a:r>
              <a:rPr lang="en-US" sz="6000">
                <a:solidFill>
                  <a:srgbClr val="002060"/>
                </a:solidFill>
                <a:latin typeface="Erica One"/>
                <a:ea typeface="Erica One"/>
                <a:cs typeface="Erica One"/>
                <a:sym typeface="Erica One"/>
              </a:rPr>
              <a:t> </a:t>
            </a:r>
            <a:endParaRPr/>
          </a:p>
        </p:txBody>
      </p:sp>
      <p:sp>
        <p:nvSpPr>
          <p:cNvPr id="467" name="Google Shape;467;p23"/>
          <p:cNvSpPr txBox="1"/>
          <p:nvPr/>
        </p:nvSpPr>
        <p:spPr>
          <a:xfrm>
            <a:off x="6004170" y="2304304"/>
            <a:ext cx="11319900" cy="654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a:solidFill>
                  <a:srgbClr val="5F497A"/>
                </a:solidFill>
                <a:latin typeface="Overlock"/>
                <a:ea typeface="Overlock"/>
                <a:cs typeface="Overlock"/>
                <a:sym typeface="Overlock"/>
              </a:rPr>
              <a:t>begin_fill</a:t>
            </a:r>
            <a:r>
              <a:rPr b="0" i="0" lang="en-US" sz="4800">
                <a:solidFill>
                  <a:srgbClr val="B2A0C7"/>
                </a:solidFill>
                <a:latin typeface="Overlock"/>
                <a:ea typeface="Overlock"/>
                <a:cs typeface="Overlock"/>
                <a:sym typeface="Overlock"/>
              </a:rPr>
              <a:t>()</a:t>
            </a:r>
            <a:r>
              <a:rPr b="0" i="0" lang="en-US" sz="4800">
                <a:solidFill>
                  <a:srgbClr val="5F497A"/>
                </a:solidFill>
                <a:latin typeface="Overlock"/>
                <a:ea typeface="Overlock"/>
                <a:cs typeface="Overlock"/>
                <a:sym typeface="Overlock"/>
              </a:rPr>
              <a:t> </a:t>
            </a:r>
            <a:r>
              <a:rPr lang="en-US" sz="4800">
                <a:solidFill>
                  <a:srgbClr val="B2A0C7"/>
                </a:solidFill>
                <a:latin typeface="Overlock"/>
                <a:ea typeface="Overlock"/>
                <a:cs typeface="Overlock"/>
                <a:sym typeface="Overlock"/>
              </a:rPr>
              <a:t>and</a:t>
            </a:r>
            <a:r>
              <a:rPr lang="en-US" sz="4800">
                <a:solidFill>
                  <a:srgbClr val="5F497A"/>
                </a:solidFill>
                <a:latin typeface="Overlock"/>
                <a:ea typeface="Overlock"/>
                <a:cs typeface="Overlock"/>
                <a:sym typeface="Overlock"/>
              </a:rPr>
              <a:t> </a:t>
            </a:r>
            <a:r>
              <a:rPr b="0" i="0" lang="en-US" sz="4800">
                <a:solidFill>
                  <a:srgbClr val="5F497A"/>
                </a:solidFill>
                <a:latin typeface="Overlock"/>
                <a:ea typeface="Overlock"/>
                <a:cs typeface="Overlock"/>
                <a:sym typeface="Overlock"/>
              </a:rPr>
              <a:t>end_fill</a:t>
            </a:r>
            <a:r>
              <a:rPr b="0" i="0" lang="en-US" sz="4800">
                <a:solidFill>
                  <a:srgbClr val="B2A0C7"/>
                </a:solidFill>
                <a:latin typeface="Overlock"/>
                <a:ea typeface="Overlock"/>
                <a:cs typeface="Overlock"/>
                <a:sym typeface="Overlock"/>
              </a:rPr>
              <a:t>() functions are used to fill a closed shape in your turtle drawing. </a:t>
            </a:r>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The code to draw the closed shape must be written between the two functions.</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t/>
            </a:r>
            <a:endParaRPr b="0" i="0" sz="3500">
              <a:solidFill>
                <a:srgbClr val="B2A0C7"/>
              </a:solidFill>
              <a:latin typeface="Overlock"/>
              <a:ea typeface="Overlock"/>
              <a:cs typeface="Overlock"/>
              <a:sym typeface="Overlock"/>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color</a:t>
            </a:r>
            <a:r>
              <a:rPr b="0" i="0" lang="en-US" sz="4800">
                <a:solidFill>
                  <a:srgbClr val="B2A0C7"/>
                </a:solidFill>
                <a:latin typeface="Overlock"/>
                <a:ea typeface="Overlock"/>
                <a:cs typeface="Overlock"/>
                <a:sym typeface="Overlock"/>
              </a:rPr>
              <a:t>("violet")</a:t>
            </a:r>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begin_fill</a:t>
            </a:r>
            <a:r>
              <a:rPr b="0" i="0" lang="en-US" sz="4800">
                <a:solidFill>
                  <a:srgbClr val="B2A0C7"/>
                </a:solidFill>
                <a:latin typeface="Overlock"/>
                <a:ea typeface="Overlock"/>
                <a:cs typeface="Overlock"/>
                <a:sym typeface="Overlock"/>
              </a:rPr>
              <a:t>()</a:t>
            </a:r>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my_turtle.circle(90)       </a:t>
            </a:r>
            <a:r>
              <a:rPr b="0" i="0" lang="en-US" sz="4800">
                <a:solidFill>
                  <a:srgbClr val="FF0000"/>
                </a:solidFill>
                <a:latin typeface="Overlock"/>
                <a:ea typeface="Overlock"/>
                <a:cs typeface="Overlock"/>
                <a:sym typeface="Overlock"/>
              </a:rPr>
              <a:t>#Closed Shape</a:t>
            </a:r>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end_fill</a:t>
            </a:r>
            <a:r>
              <a:rPr b="0" i="0" lang="en-US" sz="4800">
                <a:solidFill>
                  <a:srgbClr val="B2A0C7"/>
                </a:solidFill>
                <a:latin typeface="Overlock"/>
                <a:ea typeface="Overlock"/>
                <a:cs typeface="Overlock"/>
                <a:sym typeface="Overlock"/>
              </a:rPr>
              <a:t>()</a:t>
            </a:r>
            <a:endParaRPr/>
          </a:p>
        </p:txBody>
      </p:sp>
      <p:pic>
        <p:nvPicPr>
          <p:cNvPr id="468" name="Google Shape;468;p23"/>
          <p:cNvPicPr preferRelativeResize="0"/>
          <p:nvPr/>
        </p:nvPicPr>
        <p:blipFill rotWithShape="1">
          <a:blip r:embed="rId4">
            <a:alphaModFix/>
          </a:blip>
          <a:srcRect b="0" l="0" r="0" t="0"/>
          <a:stretch/>
        </p:blipFill>
        <p:spPr>
          <a:xfrm>
            <a:off x="887029" y="3711191"/>
            <a:ext cx="4198405" cy="41400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472" name="Shape 472"/>
        <p:cNvGrpSpPr/>
        <p:nvPr/>
      </p:nvGrpSpPr>
      <p:grpSpPr>
        <a:xfrm>
          <a:off x="0" y="0"/>
          <a:ext cx="0" cy="0"/>
          <a:chOff x="0" y="0"/>
          <a:chExt cx="0" cy="0"/>
        </a:xfrm>
      </p:grpSpPr>
      <p:sp>
        <p:nvSpPr>
          <p:cNvPr id="473" name="Google Shape;473;p24"/>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24"/>
          <p:cNvGrpSpPr/>
          <p:nvPr/>
        </p:nvGrpSpPr>
        <p:grpSpPr>
          <a:xfrm>
            <a:off x="957581" y="732326"/>
            <a:ext cx="16682089" cy="9068387"/>
            <a:chOff x="-6989" y="0"/>
            <a:chExt cx="18249771" cy="12091182"/>
          </a:xfrm>
        </p:grpSpPr>
        <p:sp>
          <p:nvSpPr>
            <p:cNvPr id="475" name="Google Shape;475;p24"/>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24"/>
          <p:cNvSpPr txBox="1"/>
          <p:nvPr/>
        </p:nvSpPr>
        <p:spPr>
          <a:xfrm>
            <a:off x="2328726" y="1295677"/>
            <a:ext cx="13939800" cy="1108200"/>
          </a:xfrm>
          <a:prstGeom prst="rect">
            <a:avLst/>
          </a:prstGeom>
          <a:noFill/>
          <a:ln>
            <a:noFill/>
          </a:ln>
        </p:spPr>
        <p:txBody>
          <a:bodyPr anchorCtr="0" anchor="t" bIns="0" lIns="0" spcFirstLastPara="1" rIns="0" wrap="square" tIns="0">
            <a:spAutoFit/>
          </a:bodyPr>
          <a:lstStyle/>
          <a:p>
            <a:pPr indent="0" lvl="0" marL="0" marR="0" rtl="0" algn="ctr">
              <a:lnSpc>
                <a:spcPct val="104999"/>
              </a:lnSpc>
              <a:spcBef>
                <a:spcPts val="0"/>
              </a:spcBef>
              <a:spcAft>
                <a:spcPts val="0"/>
              </a:spcAft>
              <a:buNone/>
            </a:pPr>
            <a:r>
              <a:rPr lang="en-US" sz="7200">
                <a:solidFill>
                  <a:srgbClr val="002060"/>
                </a:solidFill>
                <a:latin typeface="Erica One"/>
                <a:ea typeface="Erica One"/>
                <a:cs typeface="Erica One"/>
                <a:sym typeface="Erica One"/>
              </a:rPr>
              <a:t>FILL COLOR </a:t>
            </a:r>
            <a:endParaRPr sz="7200"/>
          </a:p>
        </p:txBody>
      </p:sp>
      <p:sp>
        <p:nvSpPr>
          <p:cNvPr id="478" name="Google Shape;478;p24"/>
          <p:cNvSpPr txBox="1"/>
          <p:nvPr/>
        </p:nvSpPr>
        <p:spPr>
          <a:xfrm>
            <a:off x="2520988" y="2661154"/>
            <a:ext cx="14809500" cy="6741900"/>
          </a:xfrm>
          <a:prstGeom prst="rect">
            <a:avLst/>
          </a:prstGeom>
          <a:noFill/>
          <a:ln>
            <a:noFill/>
          </a:ln>
        </p:spPr>
        <p:txBody>
          <a:bodyPr anchorCtr="0" anchor="t" bIns="45700" lIns="91425" spcFirstLastPara="1" rIns="91425" wrap="square" tIns="45700">
            <a:spAutoFit/>
          </a:bodyPr>
          <a:lstStyle/>
          <a:p>
            <a:pPr indent="-685800" lvl="0" marL="685800" marR="0" rtl="0" algn="l">
              <a:spcBef>
                <a:spcPts val="0"/>
              </a:spcBef>
              <a:spcAft>
                <a:spcPts val="0"/>
              </a:spcAft>
              <a:buClr>
                <a:srgbClr val="B2A0C7"/>
              </a:buClr>
              <a:buSzPts val="4800"/>
              <a:buFont typeface="Arial"/>
              <a:buChar char="•"/>
            </a:pPr>
            <a:r>
              <a:rPr b="0" i="0" lang="en-US" sz="4800">
                <a:solidFill>
                  <a:srgbClr val="B2A0C7"/>
                </a:solidFill>
                <a:latin typeface="Overlock"/>
                <a:ea typeface="Overlock"/>
                <a:cs typeface="Overlock"/>
                <a:sym typeface="Overlock"/>
              </a:rPr>
              <a:t>When we use these </a:t>
            </a:r>
            <a:r>
              <a:rPr lang="en-US" sz="4800">
                <a:solidFill>
                  <a:srgbClr val="B2A0C7"/>
                </a:solidFill>
                <a:latin typeface="Overlock"/>
                <a:ea typeface="Overlock"/>
                <a:cs typeface="Overlock"/>
                <a:sym typeface="Overlock"/>
              </a:rPr>
              <a:t>two functions-</a:t>
            </a:r>
            <a:r>
              <a:rPr b="0" i="0" lang="en-US" sz="4800">
                <a:solidFill>
                  <a:srgbClr val="5F497A"/>
                </a:solidFill>
                <a:latin typeface="Overlock"/>
                <a:ea typeface="Overlock"/>
                <a:cs typeface="Overlock"/>
                <a:sym typeface="Overlock"/>
              </a:rPr>
              <a:t> begin_fill</a:t>
            </a:r>
            <a:r>
              <a:rPr b="0" i="0" lang="en-US" sz="4800">
                <a:solidFill>
                  <a:srgbClr val="B2A0C7"/>
                </a:solidFill>
                <a:latin typeface="Overlock"/>
                <a:ea typeface="Overlock"/>
                <a:cs typeface="Overlock"/>
                <a:sym typeface="Overlock"/>
              </a:rPr>
              <a:t>()</a:t>
            </a:r>
            <a:r>
              <a:rPr b="0" i="0" lang="en-US" sz="4800">
                <a:solidFill>
                  <a:srgbClr val="5F497A"/>
                </a:solidFill>
                <a:latin typeface="Overlock"/>
                <a:ea typeface="Overlock"/>
                <a:cs typeface="Overlock"/>
                <a:sym typeface="Overlock"/>
              </a:rPr>
              <a:t> </a:t>
            </a:r>
            <a:r>
              <a:rPr lang="en-US" sz="4800">
                <a:solidFill>
                  <a:srgbClr val="B2A0C7"/>
                </a:solidFill>
                <a:latin typeface="Overlock"/>
                <a:ea typeface="Overlock"/>
                <a:cs typeface="Overlock"/>
                <a:sym typeface="Overlock"/>
              </a:rPr>
              <a:t>and</a:t>
            </a:r>
            <a:r>
              <a:rPr lang="en-US" sz="4800">
                <a:solidFill>
                  <a:srgbClr val="5F497A"/>
                </a:solidFill>
                <a:latin typeface="Overlock"/>
                <a:ea typeface="Overlock"/>
                <a:cs typeface="Overlock"/>
                <a:sym typeface="Overlock"/>
              </a:rPr>
              <a:t> </a:t>
            </a:r>
            <a:r>
              <a:rPr b="0" i="0" lang="en-US" sz="4800">
                <a:solidFill>
                  <a:srgbClr val="5F497A"/>
                </a:solidFill>
                <a:latin typeface="Overlock"/>
                <a:ea typeface="Overlock"/>
                <a:cs typeface="Overlock"/>
                <a:sym typeface="Overlock"/>
              </a:rPr>
              <a:t>end_fill</a:t>
            </a:r>
            <a:r>
              <a:rPr b="0" i="0" lang="en-US" sz="4800">
                <a:solidFill>
                  <a:srgbClr val="B2A0C7"/>
                </a:solidFill>
                <a:latin typeface="Overlock"/>
                <a:ea typeface="Overlock"/>
                <a:cs typeface="Overlock"/>
                <a:sym typeface="Overlock"/>
              </a:rPr>
              <a:t>()</a:t>
            </a:r>
            <a:r>
              <a:rPr lang="en-US" sz="4800">
                <a:solidFill>
                  <a:srgbClr val="B2A0C7"/>
                </a:solidFill>
                <a:latin typeface="Overlock"/>
                <a:ea typeface="Overlock"/>
                <a:cs typeface="Overlock"/>
                <a:sym typeface="Overlock"/>
              </a:rPr>
              <a:t>, we have to specify which color we want to use. </a:t>
            </a:r>
            <a:endParaRPr/>
          </a:p>
          <a:p>
            <a:pPr indent="-685800" lvl="0" marL="685800" marR="0" rtl="0" algn="l">
              <a:spcBef>
                <a:spcPts val="0"/>
              </a:spcBef>
              <a:spcAft>
                <a:spcPts val="0"/>
              </a:spcAft>
              <a:buClr>
                <a:srgbClr val="5F497A"/>
              </a:buClr>
              <a:buSzPts val="4800"/>
              <a:buFont typeface="Arial"/>
              <a:buChar char="•"/>
            </a:pPr>
            <a:r>
              <a:rPr lang="en-US" sz="4800">
                <a:solidFill>
                  <a:srgbClr val="5F497A"/>
                </a:solidFill>
                <a:latin typeface="Overlock"/>
                <a:ea typeface="Overlock"/>
                <a:cs typeface="Overlock"/>
                <a:sym typeface="Overlock"/>
              </a:rPr>
              <a:t>color() </a:t>
            </a:r>
            <a:r>
              <a:rPr lang="en-US" sz="4800">
                <a:solidFill>
                  <a:srgbClr val="B2A0C7"/>
                </a:solidFill>
                <a:latin typeface="Overlock"/>
                <a:ea typeface="Overlock"/>
                <a:cs typeface="Overlock"/>
                <a:sym typeface="Overlock"/>
              </a:rPr>
              <a:t>function allows us to choose the color of our choice.</a:t>
            </a:r>
            <a:endParaRPr/>
          </a:p>
          <a:p>
            <a:pPr indent="-685800" lvl="0" marL="685800" marR="0" rtl="0" algn="l">
              <a:spcBef>
                <a:spcPts val="0"/>
              </a:spcBef>
              <a:spcAft>
                <a:spcPts val="0"/>
              </a:spcAft>
              <a:buClr>
                <a:srgbClr val="B2A0C7"/>
              </a:buClr>
              <a:buSzPts val="4800"/>
              <a:buFont typeface="Arial"/>
              <a:buChar char="•"/>
            </a:pPr>
            <a:r>
              <a:rPr lang="en-US" sz="4800">
                <a:solidFill>
                  <a:srgbClr val="B2A0C7"/>
                </a:solidFill>
                <a:latin typeface="Overlock"/>
                <a:ea typeface="Overlock"/>
                <a:cs typeface="Overlock"/>
                <a:sym typeface="Overlock"/>
              </a:rPr>
              <a:t>All the letters in color must be in </a:t>
            </a:r>
            <a:r>
              <a:rPr lang="en-US" sz="4800">
                <a:solidFill>
                  <a:srgbClr val="5F497A"/>
                </a:solidFill>
                <a:latin typeface="Overlock"/>
                <a:ea typeface="Overlock"/>
                <a:cs typeface="Overlock"/>
                <a:sym typeface="Overlock"/>
              </a:rPr>
              <a:t>lowercase</a:t>
            </a:r>
            <a:r>
              <a:rPr lang="en-US" sz="4800">
                <a:solidFill>
                  <a:srgbClr val="B2A0C7"/>
                </a:solidFill>
                <a:latin typeface="Overlock"/>
                <a:ea typeface="Overlock"/>
                <a:cs typeface="Overlock"/>
                <a:sym typeface="Overlock"/>
              </a:rPr>
              <a:t> (small letters). </a:t>
            </a:r>
            <a:endParaRPr/>
          </a:p>
          <a:p>
            <a:pPr indent="-685800" lvl="0" marL="685800" marR="0" rtl="0" algn="l">
              <a:spcBef>
                <a:spcPts val="0"/>
              </a:spcBef>
              <a:spcAft>
                <a:spcPts val="0"/>
              </a:spcAft>
              <a:buClr>
                <a:srgbClr val="B2A0C7"/>
              </a:buClr>
              <a:buSzPts val="4800"/>
              <a:buFont typeface="Arial"/>
              <a:buChar char="•"/>
            </a:pPr>
            <a:r>
              <a:rPr lang="en-US" sz="4800">
                <a:solidFill>
                  <a:srgbClr val="B2A0C7"/>
                </a:solidFill>
                <a:latin typeface="Overlock"/>
                <a:ea typeface="Overlock"/>
                <a:cs typeface="Overlock"/>
                <a:sym typeface="Overlock"/>
              </a:rPr>
              <a:t>The colors must be enclosed within double quotes (given as </a:t>
            </a:r>
            <a:r>
              <a:rPr lang="en-US" sz="4800">
                <a:solidFill>
                  <a:srgbClr val="5F497A"/>
                </a:solidFill>
                <a:latin typeface="Overlock"/>
                <a:ea typeface="Overlock"/>
                <a:cs typeface="Overlock"/>
                <a:sym typeface="Overlock"/>
              </a:rPr>
              <a:t>strings</a:t>
            </a:r>
            <a:r>
              <a:rPr lang="en-US" sz="4800">
                <a:solidFill>
                  <a:srgbClr val="B2A0C7"/>
                </a:solidFill>
                <a:latin typeface="Overlock"/>
                <a:ea typeface="Overlock"/>
                <a:cs typeface="Overlock"/>
                <a:sym typeface="Overlock"/>
              </a:rPr>
              <a:t>).</a:t>
            </a:r>
            <a:endParaRPr b="0" i="0" sz="4800">
              <a:solidFill>
                <a:srgbClr val="B2A0C7"/>
              </a:solidFill>
              <a:latin typeface="Overlock"/>
              <a:ea typeface="Overlock"/>
              <a:cs typeface="Overlock"/>
              <a:sym typeface="Overlock"/>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482" name="Shape 482"/>
        <p:cNvGrpSpPr/>
        <p:nvPr/>
      </p:nvGrpSpPr>
      <p:grpSpPr>
        <a:xfrm>
          <a:off x="0" y="0"/>
          <a:ext cx="0" cy="0"/>
          <a:chOff x="0" y="0"/>
          <a:chExt cx="0" cy="0"/>
        </a:xfrm>
      </p:grpSpPr>
      <p:sp>
        <p:nvSpPr>
          <p:cNvPr id="483" name="Google Shape;483;p25"/>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25"/>
          <p:cNvGrpSpPr/>
          <p:nvPr/>
        </p:nvGrpSpPr>
        <p:grpSpPr>
          <a:xfrm>
            <a:off x="3952342" y="732326"/>
            <a:ext cx="13687328" cy="9068387"/>
            <a:chOff x="-6989" y="0"/>
            <a:chExt cx="18249771" cy="12091182"/>
          </a:xfrm>
        </p:grpSpPr>
        <p:sp>
          <p:nvSpPr>
            <p:cNvPr id="485" name="Google Shape;485;p25"/>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25"/>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25"/>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489" name="Google Shape;489;p25"/>
          <p:cNvSpPr txBox="1"/>
          <p:nvPr/>
        </p:nvSpPr>
        <p:spPr>
          <a:xfrm>
            <a:off x="3952342" y="892872"/>
            <a:ext cx="13939679" cy="1077218"/>
          </a:xfrm>
          <a:prstGeom prst="rect">
            <a:avLst/>
          </a:prstGeom>
          <a:noFill/>
          <a:ln>
            <a:noFill/>
          </a:ln>
        </p:spPr>
        <p:txBody>
          <a:bodyPr anchorCtr="0" anchor="t" bIns="0" lIns="0" spcFirstLastPara="1" rIns="0" wrap="square" tIns="0">
            <a:spAutoFit/>
          </a:bodyPr>
          <a:lstStyle/>
          <a:p>
            <a:pPr indent="0" lvl="0" marL="0" marR="0" rtl="0" algn="ctr">
              <a:lnSpc>
                <a:spcPct val="116666"/>
              </a:lnSpc>
              <a:spcBef>
                <a:spcPts val="0"/>
              </a:spcBef>
              <a:spcAft>
                <a:spcPts val="0"/>
              </a:spcAft>
              <a:buNone/>
            </a:pPr>
            <a:r>
              <a:rPr lang="en-US" sz="7200">
                <a:solidFill>
                  <a:srgbClr val="002060"/>
                </a:solidFill>
                <a:latin typeface="Erica One"/>
                <a:ea typeface="Erica One"/>
                <a:cs typeface="Erica One"/>
                <a:sym typeface="Erica One"/>
              </a:rPr>
              <a:t>FILL</a:t>
            </a:r>
            <a:r>
              <a:rPr lang="en-US" sz="6000">
                <a:solidFill>
                  <a:srgbClr val="002060"/>
                </a:solidFill>
                <a:latin typeface="Erica One"/>
                <a:ea typeface="Erica One"/>
                <a:cs typeface="Erica One"/>
                <a:sym typeface="Erica One"/>
              </a:rPr>
              <a:t> </a:t>
            </a:r>
            <a:r>
              <a:rPr lang="en-US" sz="7200">
                <a:solidFill>
                  <a:srgbClr val="002060"/>
                </a:solidFill>
                <a:latin typeface="Erica One"/>
                <a:ea typeface="Erica One"/>
                <a:cs typeface="Erica One"/>
                <a:sym typeface="Erica One"/>
              </a:rPr>
              <a:t>COLOR</a:t>
            </a:r>
            <a:r>
              <a:rPr lang="en-US" sz="6000">
                <a:solidFill>
                  <a:srgbClr val="002060"/>
                </a:solidFill>
                <a:latin typeface="Erica One"/>
                <a:ea typeface="Erica One"/>
                <a:cs typeface="Erica One"/>
                <a:sym typeface="Erica One"/>
              </a:rPr>
              <a:t> </a:t>
            </a:r>
            <a:endParaRPr/>
          </a:p>
        </p:txBody>
      </p:sp>
      <p:sp>
        <p:nvSpPr>
          <p:cNvPr id="490" name="Google Shape;490;p25"/>
          <p:cNvSpPr txBox="1"/>
          <p:nvPr/>
        </p:nvSpPr>
        <p:spPr>
          <a:xfrm>
            <a:off x="6004170" y="2304304"/>
            <a:ext cx="11598600" cy="654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5F497A"/>
                </a:solidFill>
                <a:latin typeface="Overlock"/>
                <a:ea typeface="Overlock"/>
                <a:cs typeface="Overlock"/>
                <a:sym typeface="Overlock"/>
              </a:rPr>
              <a:t>color() </a:t>
            </a:r>
            <a:r>
              <a:rPr lang="en-US" sz="4800">
                <a:solidFill>
                  <a:srgbClr val="B2A0C7"/>
                </a:solidFill>
                <a:latin typeface="Overlock"/>
                <a:ea typeface="Overlock"/>
                <a:cs typeface="Overlock"/>
                <a:sym typeface="Overlock"/>
              </a:rPr>
              <a:t>function can take one/two arguments. </a:t>
            </a:r>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If it takes one argument, then it is used as pencolor and the same color will be filled within the shape. </a:t>
            </a:r>
            <a:endParaRPr/>
          </a:p>
          <a:p>
            <a:pPr indent="0" lvl="0" marL="0" marR="0" rtl="0" algn="l">
              <a:spcBef>
                <a:spcPts val="0"/>
              </a:spcBef>
              <a:spcAft>
                <a:spcPts val="0"/>
              </a:spcAft>
              <a:buNone/>
            </a:pPr>
            <a:r>
              <a:t/>
            </a:r>
            <a:endParaRPr b="0" i="0" sz="3500">
              <a:solidFill>
                <a:srgbClr val="B2A0C7"/>
              </a:solidFill>
              <a:latin typeface="Overlock"/>
              <a:ea typeface="Overlock"/>
              <a:cs typeface="Overlock"/>
              <a:sym typeface="Overlock"/>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color</a:t>
            </a:r>
            <a:r>
              <a:rPr b="0" i="0" lang="en-US" sz="4800">
                <a:solidFill>
                  <a:srgbClr val="B2A0C7"/>
                </a:solidFill>
                <a:latin typeface="Overlock"/>
                <a:ea typeface="Overlock"/>
                <a:cs typeface="Overlock"/>
                <a:sym typeface="Overlock"/>
              </a:rPr>
              <a:t>("violet")  </a:t>
            </a:r>
            <a:r>
              <a:rPr b="0" i="0" lang="en-US" sz="3200">
                <a:solidFill>
                  <a:srgbClr val="FF0000"/>
                </a:solidFill>
                <a:latin typeface="Overlock"/>
                <a:ea typeface="Overlock"/>
                <a:cs typeface="Overlock"/>
                <a:sym typeface="Overlock"/>
              </a:rPr>
              <a:t>#For Outline and Filling</a:t>
            </a:r>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begin_fill</a:t>
            </a:r>
            <a:r>
              <a:rPr b="0" i="0" lang="en-US" sz="4800">
                <a:solidFill>
                  <a:srgbClr val="B2A0C7"/>
                </a:solidFill>
                <a:latin typeface="Overlock"/>
                <a:ea typeface="Overlock"/>
                <a:cs typeface="Overlock"/>
                <a:sym typeface="Overlock"/>
              </a:rPr>
              <a:t>()</a:t>
            </a:r>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my_turtle.circle(90)       </a:t>
            </a:r>
            <a:r>
              <a:rPr b="0" i="0" lang="en-US" sz="4800">
                <a:solidFill>
                  <a:srgbClr val="FF0000"/>
                </a:solidFill>
                <a:latin typeface="Overlock"/>
                <a:ea typeface="Overlock"/>
                <a:cs typeface="Overlock"/>
                <a:sym typeface="Overlock"/>
              </a:rPr>
              <a:t>#Closed Shape</a:t>
            </a:r>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end_fill</a:t>
            </a:r>
            <a:r>
              <a:rPr b="0" i="0" lang="en-US" sz="4800">
                <a:solidFill>
                  <a:srgbClr val="B2A0C7"/>
                </a:solidFill>
                <a:latin typeface="Overlock"/>
                <a:ea typeface="Overlock"/>
                <a:cs typeface="Overlock"/>
                <a:sym typeface="Overlock"/>
              </a:rPr>
              <a:t>()</a:t>
            </a:r>
            <a:endParaRPr/>
          </a:p>
        </p:txBody>
      </p:sp>
      <p:pic>
        <p:nvPicPr>
          <p:cNvPr id="491" name="Google Shape;491;p25"/>
          <p:cNvPicPr preferRelativeResize="0"/>
          <p:nvPr/>
        </p:nvPicPr>
        <p:blipFill rotWithShape="1">
          <a:blip r:embed="rId4">
            <a:alphaModFix/>
          </a:blip>
          <a:srcRect b="0" l="0" r="0" t="0"/>
          <a:stretch/>
        </p:blipFill>
        <p:spPr>
          <a:xfrm>
            <a:off x="887029" y="3711191"/>
            <a:ext cx="4198405" cy="41400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495" name="Shape 495"/>
        <p:cNvGrpSpPr/>
        <p:nvPr/>
      </p:nvGrpSpPr>
      <p:grpSpPr>
        <a:xfrm>
          <a:off x="0" y="0"/>
          <a:ext cx="0" cy="0"/>
          <a:chOff x="0" y="0"/>
          <a:chExt cx="0" cy="0"/>
        </a:xfrm>
      </p:grpSpPr>
      <p:sp>
        <p:nvSpPr>
          <p:cNvPr id="496" name="Google Shape;496;p26"/>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7" name="Google Shape;497;p26"/>
          <p:cNvGrpSpPr/>
          <p:nvPr/>
        </p:nvGrpSpPr>
        <p:grpSpPr>
          <a:xfrm>
            <a:off x="3952342" y="732326"/>
            <a:ext cx="13687328" cy="9068387"/>
            <a:chOff x="-6989" y="0"/>
            <a:chExt cx="18249771" cy="12091182"/>
          </a:xfrm>
        </p:grpSpPr>
        <p:sp>
          <p:nvSpPr>
            <p:cNvPr id="498" name="Google Shape;498;p26"/>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6"/>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26"/>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1" name="Google Shape;501;p26"/>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502" name="Google Shape;502;p26"/>
          <p:cNvSpPr txBox="1"/>
          <p:nvPr/>
        </p:nvSpPr>
        <p:spPr>
          <a:xfrm>
            <a:off x="3952342" y="892872"/>
            <a:ext cx="13939679" cy="1077218"/>
          </a:xfrm>
          <a:prstGeom prst="rect">
            <a:avLst/>
          </a:prstGeom>
          <a:noFill/>
          <a:ln>
            <a:noFill/>
          </a:ln>
        </p:spPr>
        <p:txBody>
          <a:bodyPr anchorCtr="0" anchor="t" bIns="0" lIns="0" spcFirstLastPara="1" rIns="0" wrap="square" tIns="0">
            <a:spAutoFit/>
          </a:bodyPr>
          <a:lstStyle/>
          <a:p>
            <a:pPr indent="0" lvl="0" marL="0" marR="0" rtl="0" algn="ctr">
              <a:lnSpc>
                <a:spcPct val="116666"/>
              </a:lnSpc>
              <a:spcBef>
                <a:spcPts val="0"/>
              </a:spcBef>
              <a:spcAft>
                <a:spcPts val="0"/>
              </a:spcAft>
              <a:buNone/>
            </a:pPr>
            <a:r>
              <a:rPr lang="en-US" sz="7200">
                <a:solidFill>
                  <a:srgbClr val="002060"/>
                </a:solidFill>
                <a:latin typeface="Erica One"/>
                <a:ea typeface="Erica One"/>
                <a:cs typeface="Erica One"/>
                <a:sym typeface="Erica One"/>
              </a:rPr>
              <a:t>FILL</a:t>
            </a:r>
            <a:r>
              <a:rPr lang="en-US" sz="6000">
                <a:solidFill>
                  <a:srgbClr val="002060"/>
                </a:solidFill>
                <a:latin typeface="Erica One"/>
                <a:ea typeface="Erica One"/>
                <a:cs typeface="Erica One"/>
                <a:sym typeface="Erica One"/>
              </a:rPr>
              <a:t> </a:t>
            </a:r>
            <a:r>
              <a:rPr lang="en-US" sz="7200">
                <a:solidFill>
                  <a:srgbClr val="002060"/>
                </a:solidFill>
                <a:latin typeface="Erica One"/>
                <a:ea typeface="Erica One"/>
                <a:cs typeface="Erica One"/>
                <a:sym typeface="Erica One"/>
              </a:rPr>
              <a:t>COLOR</a:t>
            </a:r>
            <a:r>
              <a:rPr lang="en-US" sz="6000">
                <a:solidFill>
                  <a:srgbClr val="002060"/>
                </a:solidFill>
                <a:latin typeface="Erica One"/>
                <a:ea typeface="Erica One"/>
                <a:cs typeface="Erica One"/>
                <a:sym typeface="Erica One"/>
              </a:rPr>
              <a:t> </a:t>
            </a:r>
            <a:endParaRPr/>
          </a:p>
        </p:txBody>
      </p:sp>
      <p:sp>
        <p:nvSpPr>
          <p:cNvPr id="503" name="Google Shape;503;p26"/>
          <p:cNvSpPr txBox="1"/>
          <p:nvPr/>
        </p:nvSpPr>
        <p:spPr>
          <a:xfrm>
            <a:off x="6004170" y="2304304"/>
            <a:ext cx="11598600" cy="654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5F497A"/>
                </a:solidFill>
                <a:latin typeface="Overlock"/>
                <a:ea typeface="Overlock"/>
                <a:cs typeface="Overlock"/>
                <a:sym typeface="Overlock"/>
              </a:rPr>
              <a:t>color() </a:t>
            </a:r>
            <a:r>
              <a:rPr lang="en-US" sz="4800">
                <a:solidFill>
                  <a:srgbClr val="B2A0C7"/>
                </a:solidFill>
                <a:latin typeface="Overlock"/>
                <a:ea typeface="Overlock"/>
                <a:cs typeface="Overlock"/>
                <a:sym typeface="Overlock"/>
              </a:rPr>
              <a:t>function can take one/two arguments. </a:t>
            </a:r>
            <a:endParaRPr sz="4800"/>
          </a:p>
          <a:p>
            <a:pPr indent="0" lvl="0" marL="0" marR="0" rtl="0" algn="l">
              <a:spcBef>
                <a:spcPts val="0"/>
              </a:spcBef>
              <a:spcAft>
                <a:spcPts val="0"/>
              </a:spcAft>
              <a:buNone/>
            </a:pPr>
            <a:r>
              <a:rPr lang="en-US" sz="4800">
                <a:solidFill>
                  <a:srgbClr val="B2A0C7"/>
                </a:solidFill>
                <a:latin typeface="Overlock"/>
                <a:ea typeface="Overlock"/>
                <a:cs typeface="Overlock"/>
                <a:sym typeface="Overlock"/>
              </a:rPr>
              <a:t>If it takes two arguments, then the first argument is used as outline color and the second argument is used for filling the shape. </a:t>
            </a:r>
            <a:endParaRPr sz="4800"/>
          </a:p>
          <a:p>
            <a:pPr indent="0" lvl="0" marL="0" marR="0" rtl="0" algn="l">
              <a:spcBef>
                <a:spcPts val="0"/>
              </a:spcBef>
              <a:spcAft>
                <a:spcPts val="0"/>
              </a:spcAft>
              <a:buNone/>
            </a:pPr>
            <a:r>
              <a:t/>
            </a:r>
            <a:endParaRPr b="0" i="0" sz="3500">
              <a:solidFill>
                <a:srgbClr val="B2A0C7"/>
              </a:solidFill>
              <a:latin typeface="Overlock"/>
              <a:ea typeface="Overlock"/>
              <a:cs typeface="Overlock"/>
              <a:sym typeface="Overlock"/>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color</a:t>
            </a:r>
            <a:r>
              <a:rPr b="0" i="0" lang="en-US" sz="4800">
                <a:solidFill>
                  <a:srgbClr val="B2A0C7"/>
                </a:solidFill>
                <a:latin typeface="Overlock"/>
                <a:ea typeface="Overlock"/>
                <a:cs typeface="Overlock"/>
                <a:sym typeface="Overlock"/>
              </a:rPr>
              <a:t>("violet" , "cyan")  </a:t>
            </a:r>
            <a:r>
              <a:rPr b="0" i="0" lang="en-US" sz="3000">
                <a:solidFill>
                  <a:srgbClr val="FF0000"/>
                </a:solidFill>
                <a:latin typeface="Overlock"/>
                <a:ea typeface="Overlock"/>
                <a:cs typeface="Overlock"/>
                <a:sym typeface="Overlock"/>
              </a:rPr>
              <a:t>#(Outline, Filling)</a:t>
            </a:r>
            <a:endParaRPr sz="3000"/>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begin_fill</a:t>
            </a:r>
            <a:r>
              <a:rPr b="0" i="0" lang="en-US" sz="4800">
                <a:solidFill>
                  <a:srgbClr val="B2A0C7"/>
                </a:solidFill>
                <a:latin typeface="Overlock"/>
                <a:ea typeface="Overlock"/>
                <a:cs typeface="Overlock"/>
                <a:sym typeface="Overlock"/>
              </a:rPr>
              <a:t>()</a:t>
            </a:r>
            <a:endParaRPr sz="4800"/>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my_turtle.circle(90)       </a:t>
            </a:r>
            <a:r>
              <a:rPr b="0" i="0" lang="en-US" sz="4800">
                <a:solidFill>
                  <a:srgbClr val="FF0000"/>
                </a:solidFill>
                <a:latin typeface="Overlock"/>
                <a:ea typeface="Overlock"/>
                <a:cs typeface="Overlock"/>
                <a:sym typeface="Overlock"/>
              </a:rPr>
              <a:t>#Closed Shape</a:t>
            </a:r>
            <a:endParaRPr sz="4800"/>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end_fill</a:t>
            </a:r>
            <a:r>
              <a:rPr b="0" i="0" lang="en-US" sz="4800">
                <a:solidFill>
                  <a:srgbClr val="B2A0C7"/>
                </a:solidFill>
                <a:latin typeface="Overlock"/>
                <a:ea typeface="Overlock"/>
                <a:cs typeface="Overlock"/>
                <a:sym typeface="Overlock"/>
              </a:rPr>
              <a:t>()</a:t>
            </a:r>
            <a:endParaRPr sz="4800"/>
          </a:p>
        </p:txBody>
      </p:sp>
      <p:pic>
        <p:nvPicPr>
          <p:cNvPr id="504" name="Google Shape;504;p26"/>
          <p:cNvPicPr preferRelativeResize="0"/>
          <p:nvPr/>
        </p:nvPicPr>
        <p:blipFill rotWithShape="1">
          <a:blip r:embed="rId4">
            <a:alphaModFix/>
          </a:blip>
          <a:srcRect b="0" l="0" r="0" t="0"/>
          <a:stretch/>
        </p:blipFill>
        <p:spPr>
          <a:xfrm>
            <a:off x="990600" y="3797454"/>
            <a:ext cx="4189179" cy="38400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508" name="Shape 508"/>
        <p:cNvGrpSpPr/>
        <p:nvPr/>
      </p:nvGrpSpPr>
      <p:grpSpPr>
        <a:xfrm>
          <a:off x="0" y="0"/>
          <a:ext cx="0" cy="0"/>
          <a:chOff x="0" y="0"/>
          <a:chExt cx="0" cy="0"/>
        </a:xfrm>
      </p:grpSpPr>
      <p:sp>
        <p:nvSpPr>
          <p:cNvPr id="509" name="Google Shape;509;p27"/>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27"/>
          <p:cNvGrpSpPr/>
          <p:nvPr/>
        </p:nvGrpSpPr>
        <p:grpSpPr>
          <a:xfrm>
            <a:off x="3947101" y="723900"/>
            <a:ext cx="13687328" cy="9068387"/>
            <a:chOff x="-6989" y="0"/>
            <a:chExt cx="18249771" cy="12091182"/>
          </a:xfrm>
        </p:grpSpPr>
        <p:sp>
          <p:nvSpPr>
            <p:cNvPr id="511" name="Google Shape;511;p27"/>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7"/>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7"/>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4" name="Google Shape;514;p27"/>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515" name="Google Shape;515;p27"/>
          <p:cNvSpPr txBox="1"/>
          <p:nvPr/>
        </p:nvSpPr>
        <p:spPr>
          <a:xfrm>
            <a:off x="3952342" y="892872"/>
            <a:ext cx="13939679" cy="1077218"/>
          </a:xfrm>
          <a:prstGeom prst="rect">
            <a:avLst/>
          </a:prstGeom>
          <a:noFill/>
          <a:ln>
            <a:noFill/>
          </a:ln>
        </p:spPr>
        <p:txBody>
          <a:bodyPr anchorCtr="0" anchor="t" bIns="0" lIns="0" spcFirstLastPara="1" rIns="0" wrap="square" tIns="0">
            <a:spAutoFit/>
          </a:bodyPr>
          <a:lstStyle/>
          <a:p>
            <a:pPr indent="0" lvl="0" marL="0" marR="0" rtl="0" algn="ctr">
              <a:lnSpc>
                <a:spcPct val="116666"/>
              </a:lnSpc>
              <a:spcBef>
                <a:spcPts val="0"/>
              </a:spcBef>
              <a:spcAft>
                <a:spcPts val="0"/>
              </a:spcAft>
              <a:buNone/>
            </a:pPr>
            <a:r>
              <a:rPr lang="en-US" sz="7200">
                <a:solidFill>
                  <a:srgbClr val="002060"/>
                </a:solidFill>
                <a:latin typeface="Erica One"/>
                <a:ea typeface="Erica One"/>
                <a:cs typeface="Erica One"/>
                <a:sym typeface="Erica One"/>
              </a:rPr>
              <a:t>Hide and seek</a:t>
            </a:r>
            <a:endParaRPr sz="6000">
              <a:solidFill>
                <a:srgbClr val="002060"/>
              </a:solidFill>
              <a:latin typeface="Erica One"/>
              <a:ea typeface="Erica One"/>
              <a:cs typeface="Erica One"/>
              <a:sym typeface="Erica One"/>
            </a:endParaRPr>
          </a:p>
        </p:txBody>
      </p:sp>
      <p:sp>
        <p:nvSpPr>
          <p:cNvPr id="516" name="Google Shape;516;p27"/>
          <p:cNvSpPr txBox="1"/>
          <p:nvPr/>
        </p:nvSpPr>
        <p:spPr>
          <a:xfrm>
            <a:off x="6004170" y="2304304"/>
            <a:ext cx="11598600" cy="654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B2A0C7"/>
                </a:solidFill>
                <a:latin typeface="Overlock"/>
                <a:ea typeface="Overlock"/>
                <a:cs typeface="Overlock"/>
                <a:sym typeface="Overlock"/>
              </a:rPr>
              <a:t>If you don’t want your turtle on the screen after the completion of your drawing or if you don’t want to see your turtle moving while it draws, you can choose to hide your turtle. </a:t>
            </a:r>
            <a:r>
              <a:rPr b="0" i="0" lang="en-US" sz="4800">
                <a:solidFill>
                  <a:srgbClr val="5F497A"/>
                </a:solidFill>
                <a:latin typeface="Overlock"/>
                <a:ea typeface="Overlock"/>
                <a:cs typeface="Overlock"/>
                <a:sym typeface="Overlock"/>
              </a:rPr>
              <a:t>hideturtle</a:t>
            </a:r>
            <a:r>
              <a:rPr lang="en-US" sz="4800">
                <a:solidFill>
                  <a:srgbClr val="5F497A"/>
                </a:solidFill>
                <a:latin typeface="Overlock"/>
                <a:ea typeface="Overlock"/>
                <a:cs typeface="Overlock"/>
                <a:sym typeface="Overlock"/>
              </a:rPr>
              <a:t>() </a:t>
            </a:r>
            <a:r>
              <a:rPr lang="en-US" sz="4800">
                <a:solidFill>
                  <a:srgbClr val="B2A0C7"/>
                </a:solidFill>
                <a:latin typeface="Overlock"/>
                <a:ea typeface="Overlock"/>
                <a:cs typeface="Overlock"/>
                <a:sym typeface="Overlock"/>
              </a:rPr>
              <a:t>function can be used to camouflage your turtle so that it is not visible on the screen.</a:t>
            </a:r>
            <a:endParaRPr sz="4800"/>
          </a:p>
          <a:p>
            <a:pPr indent="0" lvl="0" marL="0" marR="0" rtl="0" algn="l">
              <a:spcBef>
                <a:spcPts val="0"/>
              </a:spcBef>
              <a:spcAft>
                <a:spcPts val="0"/>
              </a:spcAft>
              <a:buNone/>
            </a:pPr>
            <a:r>
              <a:t/>
            </a:r>
            <a:endParaRPr b="0" i="0" sz="3500">
              <a:solidFill>
                <a:srgbClr val="B2A0C7"/>
              </a:solidFill>
              <a:latin typeface="Overlock"/>
              <a:ea typeface="Overlock"/>
              <a:cs typeface="Overlock"/>
              <a:sym typeface="Overlock"/>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b="0" i="0" lang="en-US" sz="4800">
                <a:solidFill>
                  <a:srgbClr val="5F497A"/>
                </a:solidFill>
                <a:latin typeface="Overlock"/>
                <a:ea typeface="Overlock"/>
                <a:cs typeface="Overlock"/>
                <a:sym typeface="Overlock"/>
              </a:rPr>
              <a:t>hideturtle</a:t>
            </a:r>
            <a:r>
              <a:rPr b="0" i="0" lang="en-US" sz="4800">
                <a:solidFill>
                  <a:srgbClr val="B2A0C7"/>
                </a:solidFill>
                <a:latin typeface="Overlock"/>
                <a:ea typeface="Overlock"/>
                <a:cs typeface="Overlock"/>
                <a:sym typeface="Overlock"/>
              </a:rPr>
              <a:t>()</a:t>
            </a:r>
            <a:endParaRPr b="0" i="0" sz="4800">
              <a:solidFill>
                <a:srgbClr val="FF0000"/>
              </a:solidFill>
              <a:latin typeface="Overlock"/>
              <a:ea typeface="Overlock"/>
              <a:cs typeface="Overlock"/>
              <a:sym typeface="Overlock"/>
            </a:endParaRPr>
          </a:p>
        </p:txBody>
      </p:sp>
      <p:pic>
        <p:nvPicPr>
          <p:cNvPr id="517" name="Google Shape;517;p27"/>
          <p:cNvPicPr preferRelativeResize="0"/>
          <p:nvPr/>
        </p:nvPicPr>
        <p:blipFill rotWithShape="1">
          <a:blip r:embed="rId4">
            <a:alphaModFix/>
          </a:blip>
          <a:srcRect b="0" l="0" r="0" t="0"/>
          <a:stretch/>
        </p:blipFill>
        <p:spPr>
          <a:xfrm>
            <a:off x="1930560" y="3554891"/>
            <a:ext cx="1804823" cy="1820902"/>
          </a:xfrm>
          <a:prstGeom prst="rect">
            <a:avLst/>
          </a:prstGeom>
          <a:noFill/>
          <a:ln>
            <a:noFill/>
          </a:ln>
        </p:spPr>
      </p:pic>
      <p:pic>
        <p:nvPicPr>
          <p:cNvPr id="518" name="Google Shape;518;p27"/>
          <p:cNvPicPr preferRelativeResize="0"/>
          <p:nvPr/>
        </p:nvPicPr>
        <p:blipFill rotWithShape="1">
          <a:blip r:embed="rId5">
            <a:alphaModFix/>
          </a:blip>
          <a:srcRect b="0" l="0" r="7842" t="0"/>
          <a:stretch/>
        </p:blipFill>
        <p:spPr>
          <a:xfrm>
            <a:off x="2036536" y="6856251"/>
            <a:ext cx="1604919" cy="1625779"/>
          </a:xfrm>
          <a:prstGeom prst="rect">
            <a:avLst/>
          </a:prstGeom>
          <a:noFill/>
          <a:ln>
            <a:noFill/>
          </a:ln>
        </p:spPr>
      </p:pic>
      <p:sp>
        <p:nvSpPr>
          <p:cNvPr id="519" name="Google Shape;519;p27"/>
          <p:cNvSpPr/>
          <p:nvPr/>
        </p:nvSpPr>
        <p:spPr>
          <a:xfrm>
            <a:off x="2588924" y="5812541"/>
            <a:ext cx="488094" cy="602033"/>
          </a:xfrm>
          <a:prstGeom prst="downArrow">
            <a:avLst>
              <a:gd fmla="val 50000" name="adj1"/>
              <a:gd fmla="val 50000" name="adj2"/>
            </a:avLst>
          </a:prstGeom>
          <a:solidFill>
            <a:srgbClr val="B2A0C7"/>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E5B8B7"/>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523" name="Shape 523"/>
        <p:cNvGrpSpPr/>
        <p:nvPr/>
      </p:nvGrpSpPr>
      <p:grpSpPr>
        <a:xfrm>
          <a:off x="0" y="0"/>
          <a:ext cx="0" cy="0"/>
          <a:chOff x="0" y="0"/>
          <a:chExt cx="0" cy="0"/>
        </a:xfrm>
      </p:grpSpPr>
      <p:sp>
        <p:nvSpPr>
          <p:cNvPr id="524" name="Google Shape;524;p28"/>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28"/>
          <p:cNvGrpSpPr/>
          <p:nvPr/>
        </p:nvGrpSpPr>
        <p:grpSpPr>
          <a:xfrm>
            <a:off x="957581" y="732326"/>
            <a:ext cx="16682089" cy="9068387"/>
            <a:chOff x="-6989" y="0"/>
            <a:chExt cx="18249771" cy="12091182"/>
          </a:xfrm>
        </p:grpSpPr>
        <p:sp>
          <p:nvSpPr>
            <p:cNvPr id="526" name="Google Shape;526;p28"/>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28"/>
          <p:cNvSpPr txBox="1"/>
          <p:nvPr/>
        </p:nvSpPr>
        <p:spPr>
          <a:xfrm>
            <a:off x="2328726" y="1023588"/>
            <a:ext cx="13939800" cy="1108200"/>
          </a:xfrm>
          <a:prstGeom prst="rect">
            <a:avLst/>
          </a:prstGeom>
          <a:noFill/>
          <a:ln>
            <a:noFill/>
          </a:ln>
        </p:spPr>
        <p:txBody>
          <a:bodyPr anchorCtr="0" anchor="t" bIns="0" lIns="0" spcFirstLastPara="1" rIns="0" wrap="square" tIns="0">
            <a:spAutoFit/>
          </a:bodyPr>
          <a:lstStyle/>
          <a:p>
            <a:pPr indent="0" lvl="0" marL="0" marR="0" rtl="0" algn="ctr">
              <a:lnSpc>
                <a:spcPct val="104999"/>
              </a:lnSpc>
              <a:spcBef>
                <a:spcPts val="0"/>
              </a:spcBef>
              <a:spcAft>
                <a:spcPts val="0"/>
              </a:spcAft>
              <a:buNone/>
            </a:pPr>
            <a:r>
              <a:rPr lang="en-US" sz="7200">
                <a:solidFill>
                  <a:srgbClr val="002060"/>
                </a:solidFill>
                <a:latin typeface="Erica One"/>
                <a:ea typeface="Erica One"/>
                <a:cs typeface="Erica One"/>
                <a:sym typeface="Erica One"/>
              </a:rPr>
              <a:t>Hide and seek</a:t>
            </a:r>
            <a:endParaRPr sz="7200">
              <a:solidFill>
                <a:srgbClr val="002060"/>
              </a:solidFill>
              <a:latin typeface="Erica One"/>
              <a:ea typeface="Erica One"/>
              <a:cs typeface="Erica One"/>
              <a:sym typeface="Erica One"/>
            </a:endParaRPr>
          </a:p>
        </p:txBody>
      </p:sp>
      <p:sp>
        <p:nvSpPr>
          <p:cNvPr id="529" name="Google Shape;529;p28"/>
          <p:cNvSpPr txBox="1"/>
          <p:nvPr/>
        </p:nvSpPr>
        <p:spPr>
          <a:xfrm>
            <a:off x="1392450" y="2436600"/>
            <a:ext cx="16102800" cy="6495600"/>
          </a:xfrm>
          <a:prstGeom prst="rect">
            <a:avLst/>
          </a:prstGeom>
          <a:noFill/>
          <a:ln>
            <a:noFill/>
          </a:ln>
        </p:spPr>
        <p:txBody>
          <a:bodyPr anchorCtr="0" anchor="t" bIns="45700" lIns="91425" spcFirstLastPara="1" rIns="91425" wrap="square" tIns="45700">
            <a:spAutoFit/>
          </a:bodyPr>
          <a:lstStyle/>
          <a:p>
            <a:pPr indent="-685800" lvl="0" marL="685800" marR="0" rtl="0" algn="l">
              <a:spcBef>
                <a:spcPts val="0"/>
              </a:spcBef>
              <a:spcAft>
                <a:spcPts val="0"/>
              </a:spcAft>
              <a:buClr>
                <a:srgbClr val="B2A0C7"/>
              </a:buClr>
              <a:buSzPts val="4400"/>
              <a:buFont typeface="Arial"/>
              <a:buChar char="•"/>
            </a:pPr>
            <a:r>
              <a:rPr b="0" i="0" lang="en-US" sz="4400">
                <a:solidFill>
                  <a:srgbClr val="B2A0C7"/>
                </a:solidFill>
                <a:latin typeface="Overlock"/>
                <a:ea typeface="Overlock"/>
                <a:cs typeface="Overlock"/>
                <a:sym typeface="Overlock"/>
              </a:rPr>
              <a:t>There are two ways to hide your turtle: </a:t>
            </a:r>
            <a:endParaRPr/>
          </a:p>
          <a:p>
            <a:pPr indent="-685800" lvl="2" marL="1600200" marR="0" rtl="0" algn="l">
              <a:spcBef>
                <a:spcPts val="0"/>
              </a:spcBef>
              <a:spcAft>
                <a:spcPts val="0"/>
              </a:spcAft>
              <a:buClr>
                <a:srgbClr val="B2A0C7"/>
              </a:buClr>
              <a:buSzPts val="3600"/>
              <a:buFont typeface="Courier New"/>
              <a:buChar char="o"/>
            </a:pPr>
            <a:r>
              <a:rPr b="0" i="0" lang="en-US" sz="3600" u="none" cap="none" strike="noStrike">
                <a:solidFill>
                  <a:srgbClr val="B2A0C7"/>
                </a:solidFill>
                <a:latin typeface="Overlock"/>
                <a:ea typeface="Overlock"/>
                <a:cs typeface="Overlock"/>
                <a:sym typeface="Overlock"/>
              </a:rPr>
              <a:t>You can hide it after the completion of your drawing, so that you can see only what you have drawn.</a:t>
            </a:r>
            <a:endParaRPr/>
          </a:p>
          <a:p>
            <a:pPr indent="-685800" lvl="2" marL="1600200" marR="0" rtl="0" algn="l">
              <a:spcBef>
                <a:spcPts val="0"/>
              </a:spcBef>
              <a:spcAft>
                <a:spcPts val="0"/>
              </a:spcAft>
              <a:buClr>
                <a:srgbClr val="B2A0C7"/>
              </a:buClr>
              <a:buSzPts val="3600"/>
              <a:buFont typeface="Courier New"/>
              <a:buChar char="o"/>
            </a:pPr>
            <a:r>
              <a:rPr b="0" i="0" lang="en-US" sz="3600" u="none" cap="none" strike="noStrike">
                <a:solidFill>
                  <a:srgbClr val="B2A0C7"/>
                </a:solidFill>
                <a:latin typeface="Overlock"/>
                <a:ea typeface="Overlock"/>
                <a:cs typeface="Overlock"/>
                <a:sym typeface="Overlock"/>
              </a:rPr>
              <a:t>You can hide it if you don’t want to see your turtle moving while it draws.</a:t>
            </a:r>
            <a:endParaRPr/>
          </a:p>
          <a:p>
            <a:pPr indent="-685800" lvl="0" marL="685800" marR="0" rtl="0" algn="l">
              <a:spcBef>
                <a:spcPts val="0"/>
              </a:spcBef>
              <a:spcAft>
                <a:spcPts val="0"/>
              </a:spcAft>
              <a:buClr>
                <a:srgbClr val="B2A0C7"/>
              </a:buClr>
              <a:buSzPts val="4400"/>
              <a:buFont typeface="Arial"/>
              <a:buChar char="•"/>
            </a:pPr>
            <a:r>
              <a:rPr b="0" i="0" lang="en-US" sz="4400">
                <a:solidFill>
                  <a:srgbClr val="B2A0C7"/>
                </a:solidFill>
                <a:latin typeface="Overlock"/>
                <a:ea typeface="Overlock"/>
                <a:cs typeface="Overlock"/>
                <a:sym typeface="Overlock"/>
              </a:rPr>
              <a:t>If you </a:t>
            </a:r>
            <a:r>
              <a:rPr lang="en-US" sz="4400">
                <a:solidFill>
                  <a:srgbClr val="B2A0C7"/>
                </a:solidFill>
                <a:latin typeface="Overlock"/>
                <a:ea typeface="Overlock"/>
                <a:cs typeface="Overlock"/>
                <a:sym typeface="Overlock"/>
              </a:rPr>
              <a:t>want to see your turtle moving while it draws and hide it later, you have to use the </a:t>
            </a:r>
            <a:r>
              <a:rPr b="0" i="0" lang="en-US" sz="4400">
                <a:solidFill>
                  <a:srgbClr val="5F497A"/>
                </a:solidFill>
                <a:latin typeface="Overlock"/>
                <a:ea typeface="Overlock"/>
                <a:cs typeface="Overlock"/>
                <a:sym typeface="Overlock"/>
              </a:rPr>
              <a:t>hideturtle</a:t>
            </a:r>
            <a:r>
              <a:rPr lang="en-US" sz="4400">
                <a:solidFill>
                  <a:srgbClr val="5F497A"/>
                </a:solidFill>
                <a:latin typeface="Overlock"/>
                <a:ea typeface="Overlock"/>
                <a:cs typeface="Overlock"/>
                <a:sym typeface="Overlock"/>
              </a:rPr>
              <a:t>() </a:t>
            </a:r>
            <a:r>
              <a:rPr lang="en-US" sz="4400">
                <a:solidFill>
                  <a:srgbClr val="B2A0C7"/>
                </a:solidFill>
                <a:latin typeface="Overlock"/>
                <a:ea typeface="Overlock"/>
                <a:cs typeface="Overlock"/>
                <a:sym typeface="Overlock"/>
              </a:rPr>
              <a:t>function at the </a:t>
            </a:r>
            <a:r>
              <a:rPr lang="en-US" sz="4400">
                <a:solidFill>
                  <a:srgbClr val="5F497A"/>
                </a:solidFill>
                <a:latin typeface="Overlock"/>
                <a:ea typeface="Overlock"/>
                <a:cs typeface="Overlock"/>
                <a:sym typeface="Overlock"/>
              </a:rPr>
              <a:t>end</a:t>
            </a:r>
            <a:r>
              <a:rPr lang="en-US" sz="4400">
                <a:solidFill>
                  <a:srgbClr val="B2A0C7"/>
                </a:solidFill>
                <a:latin typeface="Overlock"/>
                <a:ea typeface="Overlock"/>
                <a:cs typeface="Overlock"/>
                <a:sym typeface="Overlock"/>
              </a:rPr>
              <a:t> of your code.</a:t>
            </a:r>
            <a:endParaRPr/>
          </a:p>
          <a:p>
            <a:pPr indent="-685800" lvl="0" marL="685800" marR="0" rtl="0" algn="l">
              <a:spcBef>
                <a:spcPts val="0"/>
              </a:spcBef>
              <a:spcAft>
                <a:spcPts val="0"/>
              </a:spcAft>
              <a:buClr>
                <a:srgbClr val="B2A0C7"/>
              </a:buClr>
              <a:buSzPts val="4400"/>
              <a:buFont typeface="Arial"/>
              <a:buChar char="•"/>
            </a:pPr>
            <a:r>
              <a:rPr b="0" i="0" lang="en-US" sz="4400">
                <a:solidFill>
                  <a:srgbClr val="B2A0C7"/>
                </a:solidFill>
                <a:latin typeface="Overlock"/>
                <a:ea typeface="Overlock"/>
                <a:cs typeface="Overlock"/>
                <a:sym typeface="Overlock"/>
              </a:rPr>
              <a:t>Bu</a:t>
            </a:r>
            <a:r>
              <a:rPr lang="en-US" sz="4400">
                <a:solidFill>
                  <a:srgbClr val="B2A0C7"/>
                </a:solidFill>
                <a:latin typeface="Overlock"/>
                <a:ea typeface="Overlock"/>
                <a:cs typeface="Overlock"/>
                <a:sym typeface="Overlock"/>
              </a:rPr>
              <a:t>t, if you don’t want to see your turtle at all while drawing, you can use the </a:t>
            </a:r>
            <a:r>
              <a:rPr b="0" i="0" lang="en-US" sz="4400">
                <a:solidFill>
                  <a:srgbClr val="5F497A"/>
                </a:solidFill>
                <a:latin typeface="Overlock"/>
                <a:ea typeface="Overlock"/>
                <a:cs typeface="Overlock"/>
                <a:sym typeface="Overlock"/>
              </a:rPr>
              <a:t>hideturtle</a:t>
            </a:r>
            <a:r>
              <a:rPr lang="en-US" sz="4400">
                <a:solidFill>
                  <a:srgbClr val="5F497A"/>
                </a:solidFill>
                <a:latin typeface="Overlock"/>
                <a:ea typeface="Overlock"/>
                <a:cs typeface="Overlock"/>
                <a:sym typeface="Overlock"/>
              </a:rPr>
              <a:t>() </a:t>
            </a:r>
            <a:r>
              <a:rPr lang="en-US" sz="4400">
                <a:solidFill>
                  <a:srgbClr val="B2A0C7"/>
                </a:solidFill>
                <a:latin typeface="Overlock"/>
                <a:ea typeface="Overlock"/>
                <a:cs typeface="Overlock"/>
                <a:sym typeface="Overlock"/>
              </a:rPr>
              <a:t>function as soon as you create and name your turtle (at the </a:t>
            </a:r>
            <a:r>
              <a:rPr lang="en-US" sz="4400">
                <a:solidFill>
                  <a:srgbClr val="5F497A"/>
                </a:solidFill>
                <a:latin typeface="Overlock"/>
                <a:ea typeface="Overlock"/>
                <a:cs typeface="Overlock"/>
                <a:sym typeface="Overlock"/>
              </a:rPr>
              <a:t>beginning</a:t>
            </a:r>
            <a:r>
              <a:rPr lang="en-US" sz="4400">
                <a:solidFill>
                  <a:srgbClr val="B2A0C7"/>
                </a:solidFill>
                <a:latin typeface="Overlock"/>
                <a:ea typeface="Overlock"/>
                <a:cs typeface="Overlock"/>
                <a:sym typeface="Overlock"/>
              </a:rPr>
              <a:t>).</a:t>
            </a:r>
            <a:endParaRPr b="0" i="0" sz="4400">
              <a:solidFill>
                <a:srgbClr val="B2A0C7"/>
              </a:solidFill>
              <a:latin typeface="Overlock"/>
              <a:ea typeface="Overlock"/>
              <a:cs typeface="Overlock"/>
              <a:sym typeface="Overlock"/>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533" name="Shape 533"/>
        <p:cNvGrpSpPr/>
        <p:nvPr/>
      </p:nvGrpSpPr>
      <p:grpSpPr>
        <a:xfrm>
          <a:off x="0" y="0"/>
          <a:ext cx="0" cy="0"/>
          <a:chOff x="0" y="0"/>
          <a:chExt cx="0" cy="0"/>
        </a:xfrm>
      </p:grpSpPr>
      <p:sp>
        <p:nvSpPr>
          <p:cNvPr id="534" name="Google Shape;534;p29"/>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29"/>
          <p:cNvGrpSpPr/>
          <p:nvPr/>
        </p:nvGrpSpPr>
        <p:grpSpPr>
          <a:xfrm>
            <a:off x="831766" y="723900"/>
            <a:ext cx="16802663" cy="9068387"/>
            <a:chOff x="-6989" y="0"/>
            <a:chExt cx="18249771" cy="12091182"/>
          </a:xfrm>
        </p:grpSpPr>
        <p:sp>
          <p:nvSpPr>
            <p:cNvPr id="536" name="Google Shape;536;p29"/>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29"/>
          <p:cNvSpPr txBox="1"/>
          <p:nvPr/>
        </p:nvSpPr>
        <p:spPr>
          <a:xfrm>
            <a:off x="1942533" y="2521721"/>
            <a:ext cx="155454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rgbClr val="B2A0C7"/>
                </a:solidFill>
                <a:latin typeface="Overlock"/>
                <a:ea typeface="Overlock"/>
                <a:cs typeface="Overlock"/>
                <a:sym typeface="Overlock"/>
              </a:rPr>
              <a:t>You can use the </a:t>
            </a:r>
            <a:r>
              <a:rPr lang="en-US" sz="4800">
                <a:solidFill>
                  <a:srgbClr val="5F497A"/>
                </a:solidFill>
                <a:latin typeface="Overlock"/>
                <a:ea typeface="Overlock"/>
                <a:cs typeface="Overlock"/>
                <a:sym typeface="Overlock"/>
              </a:rPr>
              <a:t>show</a:t>
            </a:r>
            <a:r>
              <a:rPr b="0" i="0" lang="en-US" sz="4800">
                <a:solidFill>
                  <a:srgbClr val="5F497A"/>
                </a:solidFill>
                <a:latin typeface="Overlock"/>
                <a:ea typeface="Overlock"/>
                <a:cs typeface="Overlock"/>
                <a:sym typeface="Overlock"/>
              </a:rPr>
              <a:t>turtle</a:t>
            </a:r>
            <a:r>
              <a:rPr lang="en-US" sz="4800">
                <a:solidFill>
                  <a:srgbClr val="5F497A"/>
                </a:solidFill>
                <a:latin typeface="Overlock"/>
                <a:ea typeface="Overlock"/>
                <a:cs typeface="Overlock"/>
                <a:sym typeface="Overlock"/>
              </a:rPr>
              <a:t>() </a:t>
            </a:r>
            <a:r>
              <a:rPr lang="en-US" sz="4800">
                <a:solidFill>
                  <a:srgbClr val="B2A0C7"/>
                </a:solidFill>
                <a:latin typeface="Overlock"/>
                <a:ea typeface="Overlock"/>
                <a:cs typeface="Overlock"/>
                <a:sym typeface="Overlock"/>
              </a:rPr>
              <a:t>function to bring your turtle back to the screen (provided you had hidden it earlier).</a:t>
            </a:r>
            <a:endParaRPr sz="4800"/>
          </a:p>
          <a:p>
            <a:pPr indent="0" lvl="0" marL="0" marR="0" rtl="0" algn="l">
              <a:spcBef>
                <a:spcPts val="0"/>
              </a:spcBef>
              <a:spcAft>
                <a:spcPts val="0"/>
              </a:spcAft>
              <a:buNone/>
            </a:pPr>
            <a:r>
              <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my_turtle.</a:t>
            </a:r>
            <a:r>
              <a:rPr lang="en-US" sz="4800">
                <a:solidFill>
                  <a:srgbClr val="5F497A"/>
                </a:solidFill>
                <a:latin typeface="Overlock"/>
                <a:ea typeface="Overlock"/>
                <a:cs typeface="Overlock"/>
                <a:sym typeface="Overlock"/>
              </a:rPr>
              <a:t> show</a:t>
            </a:r>
            <a:r>
              <a:rPr b="0" i="0" lang="en-US" sz="4800">
                <a:solidFill>
                  <a:srgbClr val="5F497A"/>
                </a:solidFill>
                <a:latin typeface="Overlock"/>
                <a:ea typeface="Overlock"/>
                <a:cs typeface="Overlock"/>
                <a:sym typeface="Overlock"/>
              </a:rPr>
              <a:t>turtle</a:t>
            </a:r>
            <a:r>
              <a:rPr b="0" i="0" lang="en-US" sz="4800">
                <a:solidFill>
                  <a:srgbClr val="B2A0C7"/>
                </a:solidFill>
                <a:latin typeface="Overlock"/>
                <a:ea typeface="Overlock"/>
                <a:cs typeface="Overlock"/>
                <a:sym typeface="Overlock"/>
              </a:rPr>
              <a:t>()</a:t>
            </a:r>
            <a:endParaRPr b="0" i="0" sz="4800">
              <a:solidFill>
                <a:srgbClr val="FF0000"/>
              </a:solidFill>
              <a:latin typeface="Overlock"/>
              <a:ea typeface="Overlock"/>
              <a:cs typeface="Overlock"/>
              <a:sym typeface="Overlock"/>
            </a:endParaRPr>
          </a:p>
        </p:txBody>
      </p:sp>
      <p:sp>
        <p:nvSpPr>
          <p:cNvPr id="539" name="Google Shape;539;p29"/>
          <p:cNvSpPr txBox="1"/>
          <p:nvPr/>
        </p:nvSpPr>
        <p:spPr>
          <a:xfrm>
            <a:off x="2328726" y="1023588"/>
            <a:ext cx="13939800" cy="1108200"/>
          </a:xfrm>
          <a:prstGeom prst="rect">
            <a:avLst/>
          </a:prstGeom>
          <a:noFill/>
          <a:ln>
            <a:noFill/>
          </a:ln>
        </p:spPr>
        <p:txBody>
          <a:bodyPr anchorCtr="0" anchor="t" bIns="0" lIns="0" spcFirstLastPara="1" rIns="0" wrap="square" tIns="0">
            <a:spAutoFit/>
          </a:bodyPr>
          <a:lstStyle/>
          <a:p>
            <a:pPr indent="0" lvl="0" marL="0" marR="0" rtl="0" algn="ctr">
              <a:lnSpc>
                <a:spcPct val="105000"/>
              </a:lnSpc>
              <a:spcBef>
                <a:spcPts val="0"/>
              </a:spcBef>
              <a:spcAft>
                <a:spcPts val="0"/>
              </a:spcAft>
              <a:buNone/>
            </a:pPr>
            <a:r>
              <a:rPr lang="en-US" sz="7200">
                <a:solidFill>
                  <a:srgbClr val="002060"/>
                </a:solidFill>
                <a:latin typeface="Erica One"/>
                <a:ea typeface="Erica One"/>
                <a:cs typeface="Erica One"/>
                <a:sym typeface="Erica One"/>
              </a:rPr>
              <a:t>Hide and seek</a:t>
            </a:r>
            <a:endParaRPr sz="7200">
              <a:solidFill>
                <a:srgbClr val="002060"/>
              </a:solidFill>
              <a:latin typeface="Erica One"/>
              <a:ea typeface="Erica One"/>
              <a:cs typeface="Erica One"/>
              <a:sym typeface="Eric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ED8FF"/>
        </a:solidFill>
      </p:bgPr>
    </p:bg>
    <p:spTree>
      <p:nvGrpSpPr>
        <p:cNvPr id="190" name="Shape 190"/>
        <p:cNvGrpSpPr/>
        <p:nvPr/>
      </p:nvGrpSpPr>
      <p:grpSpPr>
        <a:xfrm>
          <a:off x="0" y="0"/>
          <a:ext cx="0" cy="0"/>
          <a:chOff x="0" y="0"/>
          <a:chExt cx="0" cy="0"/>
        </a:xfrm>
      </p:grpSpPr>
      <p:pic>
        <p:nvPicPr>
          <p:cNvPr id="191" name="Google Shape;191;p3"/>
          <p:cNvPicPr preferRelativeResize="0"/>
          <p:nvPr/>
        </p:nvPicPr>
        <p:blipFill rotWithShape="1">
          <a:blip r:embed="rId3">
            <a:alphaModFix amt="19999"/>
          </a:blip>
          <a:srcRect b="43786" l="0" r="0" t="0"/>
          <a:stretch/>
        </p:blipFill>
        <p:spPr>
          <a:xfrm>
            <a:off x="0" y="6607"/>
            <a:ext cx="18288000" cy="10280393"/>
          </a:xfrm>
          <a:prstGeom prst="rect">
            <a:avLst/>
          </a:prstGeom>
          <a:noFill/>
          <a:ln>
            <a:noFill/>
          </a:ln>
        </p:spPr>
      </p:pic>
      <p:pic>
        <p:nvPicPr>
          <p:cNvPr id="192" name="Google Shape;192;p3"/>
          <p:cNvPicPr preferRelativeResize="0"/>
          <p:nvPr/>
        </p:nvPicPr>
        <p:blipFill rotWithShape="1">
          <a:blip r:embed="rId4">
            <a:alphaModFix/>
          </a:blip>
          <a:srcRect b="0" l="0" r="0" t="0"/>
          <a:stretch/>
        </p:blipFill>
        <p:spPr>
          <a:xfrm rot="1697473">
            <a:off x="10477011" y="-11777"/>
            <a:ext cx="1101434" cy="1079405"/>
          </a:xfrm>
          <a:prstGeom prst="rect">
            <a:avLst/>
          </a:prstGeom>
          <a:noFill/>
          <a:ln>
            <a:noFill/>
          </a:ln>
        </p:spPr>
      </p:pic>
      <p:sp>
        <p:nvSpPr>
          <p:cNvPr id="193" name="Google Shape;193;p3"/>
          <p:cNvSpPr/>
          <p:nvPr/>
        </p:nvSpPr>
        <p:spPr>
          <a:xfrm>
            <a:off x="0" y="0"/>
            <a:ext cx="1476150" cy="10287000"/>
          </a:xfrm>
          <a:prstGeom prst="rect">
            <a:avLst/>
          </a:prstGeom>
          <a:solidFill>
            <a:srgbClr val="FDF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txBox="1"/>
          <p:nvPr/>
        </p:nvSpPr>
        <p:spPr>
          <a:xfrm>
            <a:off x="3813723" y="412615"/>
            <a:ext cx="11769859" cy="153888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0000">
                <a:solidFill>
                  <a:srgbClr val="002060"/>
                </a:solidFill>
                <a:latin typeface="Erica One"/>
                <a:ea typeface="Erica One"/>
                <a:cs typeface="Erica One"/>
                <a:sym typeface="Erica One"/>
              </a:rPr>
              <a:t>ENABLE Turtle</a:t>
            </a:r>
            <a:endParaRPr sz="10000" u="none">
              <a:solidFill>
                <a:srgbClr val="002060"/>
              </a:solidFill>
              <a:latin typeface="Erica One"/>
              <a:ea typeface="Erica One"/>
              <a:cs typeface="Erica One"/>
              <a:sym typeface="Erica One"/>
            </a:endParaRPr>
          </a:p>
        </p:txBody>
      </p:sp>
      <p:pic>
        <p:nvPicPr>
          <p:cNvPr id="195" name="Google Shape;195;p3"/>
          <p:cNvPicPr preferRelativeResize="0"/>
          <p:nvPr/>
        </p:nvPicPr>
        <p:blipFill rotWithShape="1">
          <a:blip r:embed="rId5">
            <a:alphaModFix/>
          </a:blip>
          <a:srcRect b="0" l="0" r="0" t="0"/>
          <a:stretch/>
        </p:blipFill>
        <p:spPr>
          <a:xfrm rot="1487987">
            <a:off x="16030565" y="129330"/>
            <a:ext cx="1810452" cy="1922295"/>
          </a:xfrm>
          <a:prstGeom prst="rect">
            <a:avLst/>
          </a:prstGeom>
          <a:noFill/>
          <a:ln>
            <a:noFill/>
          </a:ln>
        </p:spPr>
      </p:pic>
      <p:sp>
        <p:nvSpPr>
          <p:cNvPr id="196" name="Google Shape;196;p3"/>
          <p:cNvSpPr/>
          <p:nvPr/>
        </p:nvSpPr>
        <p:spPr>
          <a:xfrm>
            <a:off x="1752599" y="3060858"/>
            <a:ext cx="13267531" cy="6959731"/>
          </a:xfrm>
          <a:custGeom>
            <a:rect b="b" l="l" r="r" t="t"/>
            <a:pathLst>
              <a:path extrusionOk="0" h="3510408" w="13136232">
                <a:moveTo>
                  <a:pt x="12629792" y="3493489"/>
                </a:moveTo>
                <a:cubicBezTo>
                  <a:pt x="12629792" y="3493489"/>
                  <a:pt x="12392796" y="3483520"/>
                  <a:pt x="12030657" y="3496964"/>
                </a:cubicBezTo>
                <a:cubicBezTo>
                  <a:pt x="11668519" y="3510408"/>
                  <a:pt x="490924" y="3510408"/>
                  <a:pt x="490924" y="3510408"/>
                </a:cubicBezTo>
                <a:cubicBezTo>
                  <a:pt x="245502" y="3510408"/>
                  <a:pt x="32509" y="3413140"/>
                  <a:pt x="31032" y="3253026"/>
                </a:cubicBezTo>
                <a:cubicBezTo>
                  <a:pt x="31032" y="3253026"/>
                  <a:pt x="0" y="195048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2583244" y="0"/>
                  <a:pt x="12583244" y="0"/>
                </a:cubicBezTo>
                <a:cubicBezTo>
                  <a:pt x="12895144" y="0"/>
                  <a:pt x="13128573" y="101069"/>
                  <a:pt x="13120715" y="303616"/>
                </a:cubicBezTo>
                <a:cubicBezTo>
                  <a:pt x="13120715" y="303616"/>
                  <a:pt x="13118720" y="1831002"/>
                  <a:pt x="13127476" y="2553439"/>
                </a:cubicBezTo>
                <a:cubicBezTo>
                  <a:pt x="13136232" y="2846740"/>
                  <a:pt x="13089683" y="3179812"/>
                  <a:pt x="13089683" y="3179812"/>
                </a:cubicBezTo>
                <a:cubicBezTo>
                  <a:pt x="13086718" y="3359837"/>
                  <a:pt x="12875214" y="3493489"/>
                  <a:pt x="12629792" y="3493489"/>
                </a:cubicBezTo>
                <a:close/>
              </a:path>
            </a:pathLst>
          </a:custGeom>
          <a:solidFill>
            <a:srgbClr val="FF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3"/>
          <p:cNvPicPr preferRelativeResize="0"/>
          <p:nvPr/>
        </p:nvPicPr>
        <p:blipFill rotWithShape="1">
          <a:blip r:embed="rId6">
            <a:alphaModFix/>
          </a:blip>
          <a:srcRect b="0" l="0" r="0" t="0"/>
          <a:stretch/>
        </p:blipFill>
        <p:spPr>
          <a:xfrm>
            <a:off x="3575255" y="1264175"/>
            <a:ext cx="1061203" cy="1061203"/>
          </a:xfrm>
          <a:prstGeom prst="rect">
            <a:avLst/>
          </a:prstGeom>
          <a:noFill/>
          <a:ln>
            <a:noFill/>
          </a:ln>
        </p:spPr>
      </p:pic>
      <p:pic>
        <p:nvPicPr>
          <p:cNvPr id="198" name="Google Shape;198;p3"/>
          <p:cNvPicPr preferRelativeResize="0"/>
          <p:nvPr/>
        </p:nvPicPr>
        <p:blipFill rotWithShape="1">
          <a:blip r:embed="rId7">
            <a:alphaModFix/>
          </a:blip>
          <a:srcRect b="0" l="0" r="0" t="0"/>
          <a:stretch/>
        </p:blipFill>
        <p:spPr>
          <a:xfrm rot="-2459455">
            <a:off x="784227" y="882930"/>
            <a:ext cx="2058223" cy="477318"/>
          </a:xfrm>
          <a:prstGeom prst="rect">
            <a:avLst/>
          </a:prstGeom>
          <a:noFill/>
          <a:ln>
            <a:noFill/>
          </a:ln>
        </p:spPr>
      </p:pic>
      <p:pic>
        <p:nvPicPr>
          <p:cNvPr id="199" name="Google Shape;199;p3"/>
          <p:cNvPicPr preferRelativeResize="0"/>
          <p:nvPr/>
        </p:nvPicPr>
        <p:blipFill rotWithShape="1">
          <a:blip r:embed="rId8">
            <a:alphaModFix/>
          </a:blip>
          <a:srcRect b="0" l="0" r="0" t="0"/>
          <a:stretch/>
        </p:blipFill>
        <p:spPr>
          <a:xfrm>
            <a:off x="15283397" y="3030006"/>
            <a:ext cx="2734793" cy="2373952"/>
          </a:xfrm>
          <a:prstGeom prst="rect">
            <a:avLst/>
          </a:prstGeom>
          <a:noFill/>
          <a:ln>
            <a:noFill/>
          </a:ln>
        </p:spPr>
      </p:pic>
      <p:sp>
        <p:nvSpPr>
          <p:cNvPr id="200" name="Google Shape;200;p3"/>
          <p:cNvSpPr txBox="1"/>
          <p:nvPr/>
        </p:nvSpPr>
        <p:spPr>
          <a:xfrm>
            <a:off x="1981200" y="3237799"/>
            <a:ext cx="11734800"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2A0C7"/>
              </a:buClr>
              <a:buSzPts val="6000"/>
              <a:buFont typeface="Overlock"/>
              <a:buNone/>
            </a:pPr>
            <a:r>
              <a:rPr b="0" i="0" lang="en-US" sz="6000" u="none" cap="none" strike="noStrike">
                <a:solidFill>
                  <a:srgbClr val="B2A0C7"/>
                </a:solidFill>
                <a:latin typeface="Overlock"/>
                <a:ea typeface="Overlock"/>
                <a:cs typeface="Overlock"/>
                <a:sym typeface="Overlock"/>
              </a:rPr>
              <a:t>To work with Turtle, it is necessary to enable scripting mode for Turtle in Python IDLE. To do so, kindly follow the instructions</a:t>
            </a:r>
            <a:r>
              <a:rPr lang="en-US" sz="6000">
                <a:solidFill>
                  <a:srgbClr val="B2A0C7"/>
                </a:solidFill>
                <a:latin typeface="Overlock"/>
                <a:ea typeface="Overlock"/>
                <a:cs typeface="Overlock"/>
                <a:sym typeface="Overlock"/>
              </a:rPr>
              <a:t> as given in PPT </a:t>
            </a:r>
            <a:r>
              <a:rPr b="1" lang="en-US" sz="6000">
                <a:solidFill>
                  <a:srgbClr val="B2A0C7"/>
                </a:solidFill>
                <a:latin typeface="Overlock"/>
                <a:ea typeface="Overlock"/>
                <a:cs typeface="Overlock"/>
                <a:sym typeface="Overlock"/>
              </a:rPr>
              <a:t>T1-Turtle Graphics.</a:t>
            </a:r>
            <a:endParaRPr b="1" i="0" sz="6000" u="none" cap="none" strike="noStrike">
              <a:solidFill>
                <a:srgbClr val="B2A0C7"/>
              </a:solidFill>
              <a:latin typeface="Overlock"/>
              <a:ea typeface="Overlock"/>
              <a:cs typeface="Overlock"/>
              <a:sym typeface="Overlock"/>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9EBA1"/>
        </a:solidFill>
      </p:bgPr>
    </p:bg>
    <p:spTree>
      <p:nvGrpSpPr>
        <p:cNvPr id="543" name="Shape 543"/>
        <p:cNvGrpSpPr/>
        <p:nvPr/>
      </p:nvGrpSpPr>
      <p:grpSpPr>
        <a:xfrm>
          <a:off x="0" y="0"/>
          <a:ext cx="0" cy="0"/>
          <a:chOff x="0" y="0"/>
          <a:chExt cx="0" cy="0"/>
        </a:xfrm>
      </p:grpSpPr>
      <p:sp>
        <p:nvSpPr>
          <p:cNvPr id="544" name="Google Shape;544;p30"/>
          <p:cNvSpPr/>
          <p:nvPr/>
        </p:nvSpPr>
        <p:spPr>
          <a:xfrm>
            <a:off x="923270" y="1023117"/>
            <a:ext cx="16442451" cy="8353414"/>
          </a:xfrm>
          <a:custGeom>
            <a:rect b="b" l="l" r="r" t="t"/>
            <a:pathLst>
              <a:path extrusionOk="0" h="1900663" w="3741172">
                <a:moveTo>
                  <a:pt x="3729742" y="27940"/>
                </a:moveTo>
                <a:cubicBezTo>
                  <a:pt x="3720852" y="24130"/>
                  <a:pt x="3711961" y="21590"/>
                  <a:pt x="3703072" y="21590"/>
                </a:cubicBezTo>
                <a:cubicBezTo>
                  <a:pt x="3676402" y="20320"/>
                  <a:pt x="3621115" y="20320"/>
                  <a:pt x="3560042" y="17780"/>
                </a:cubicBezTo>
                <a:cubicBezTo>
                  <a:pt x="3420444" y="12700"/>
                  <a:pt x="3283754" y="6350"/>
                  <a:pt x="3144156" y="3810"/>
                </a:cubicBezTo>
                <a:cubicBezTo>
                  <a:pt x="3030733" y="1270"/>
                  <a:pt x="2920218" y="3810"/>
                  <a:pt x="2806795" y="2540"/>
                </a:cubicBezTo>
                <a:cubicBezTo>
                  <a:pt x="2757354" y="2540"/>
                  <a:pt x="2707913" y="0"/>
                  <a:pt x="2658472" y="2540"/>
                </a:cubicBezTo>
                <a:cubicBezTo>
                  <a:pt x="2539232" y="10160"/>
                  <a:pt x="2419992" y="11430"/>
                  <a:pt x="2297844" y="8890"/>
                </a:cubicBezTo>
                <a:cubicBezTo>
                  <a:pt x="2236770" y="7620"/>
                  <a:pt x="2175696" y="7620"/>
                  <a:pt x="2114622" y="7620"/>
                </a:cubicBezTo>
                <a:cubicBezTo>
                  <a:pt x="2004107" y="7620"/>
                  <a:pt x="1893592" y="7620"/>
                  <a:pt x="1783077" y="6350"/>
                </a:cubicBezTo>
                <a:cubicBezTo>
                  <a:pt x="1666745" y="5080"/>
                  <a:pt x="520879" y="2540"/>
                  <a:pt x="407456" y="1270"/>
                </a:cubicBezTo>
                <a:cubicBezTo>
                  <a:pt x="314390" y="0"/>
                  <a:pt x="224233" y="1270"/>
                  <a:pt x="131168" y="1270"/>
                </a:cubicBezTo>
                <a:cubicBezTo>
                  <a:pt x="67186" y="1270"/>
                  <a:pt x="33020" y="3810"/>
                  <a:pt x="5080" y="5080"/>
                </a:cubicBezTo>
                <a:cubicBezTo>
                  <a:pt x="3810" y="5080"/>
                  <a:pt x="2540" y="7620"/>
                  <a:pt x="0" y="8890"/>
                </a:cubicBezTo>
                <a:cubicBezTo>
                  <a:pt x="1270" y="21590"/>
                  <a:pt x="3810" y="34290"/>
                  <a:pt x="5080" y="46990"/>
                </a:cubicBezTo>
                <a:cubicBezTo>
                  <a:pt x="15240" y="124476"/>
                  <a:pt x="16510" y="205692"/>
                  <a:pt x="17780" y="285483"/>
                </a:cubicBezTo>
                <a:cubicBezTo>
                  <a:pt x="19050" y="366700"/>
                  <a:pt x="17780" y="447916"/>
                  <a:pt x="16510" y="530557"/>
                </a:cubicBezTo>
                <a:cubicBezTo>
                  <a:pt x="15240" y="614622"/>
                  <a:pt x="2540" y="1496601"/>
                  <a:pt x="2540" y="1580667"/>
                </a:cubicBezTo>
                <a:cubicBezTo>
                  <a:pt x="2540" y="1663308"/>
                  <a:pt x="1270" y="1745949"/>
                  <a:pt x="0" y="1828589"/>
                </a:cubicBezTo>
                <a:cubicBezTo>
                  <a:pt x="0" y="1846053"/>
                  <a:pt x="3810" y="1856213"/>
                  <a:pt x="15240" y="1861293"/>
                </a:cubicBezTo>
                <a:cubicBezTo>
                  <a:pt x="22860" y="1865103"/>
                  <a:pt x="31750" y="1867643"/>
                  <a:pt x="40640" y="1868913"/>
                </a:cubicBezTo>
                <a:cubicBezTo>
                  <a:pt x="128260" y="1873993"/>
                  <a:pt x="238775" y="1877803"/>
                  <a:pt x="349290" y="1882882"/>
                </a:cubicBezTo>
                <a:cubicBezTo>
                  <a:pt x="410364" y="1885422"/>
                  <a:pt x="471438" y="1890503"/>
                  <a:pt x="532512" y="1891772"/>
                </a:cubicBezTo>
                <a:cubicBezTo>
                  <a:pt x="634302" y="1894313"/>
                  <a:pt x="1768535" y="1895582"/>
                  <a:pt x="1870325" y="1896853"/>
                </a:cubicBezTo>
                <a:cubicBezTo>
                  <a:pt x="1884867" y="1896853"/>
                  <a:pt x="1899408" y="1896853"/>
                  <a:pt x="1913949" y="1896853"/>
                </a:cubicBezTo>
                <a:cubicBezTo>
                  <a:pt x="1983748" y="1896853"/>
                  <a:pt x="2056456" y="1895582"/>
                  <a:pt x="2126255" y="1895582"/>
                </a:cubicBezTo>
                <a:cubicBezTo>
                  <a:pt x="2207687" y="1895582"/>
                  <a:pt x="2286211" y="1896853"/>
                  <a:pt x="2367643" y="1896853"/>
                </a:cubicBezTo>
                <a:cubicBezTo>
                  <a:pt x="2486883" y="1896853"/>
                  <a:pt x="2609031" y="1896853"/>
                  <a:pt x="2728271" y="1896853"/>
                </a:cubicBezTo>
                <a:cubicBezTo>
                  <a:pt x="2838786" y="1896853"/>
                  <a:pt x="2949301" y="1898122"/>
                  <a:pt x="3059816" y="1899393"/>
                </a:cubicBezTo>
                <a:cubicBezTo>
                  <a:pt x="3109257" y="1899393"/>
                  <a:pt x="3161606" y="1900663"/>
                  <a:pt x="3211047" y="1900663"/>
                </a:cubicBezTo>
                <a:cubicBezTo>
                  <a:pt x="3371002" y="1899393"/>
                  <a:pt x="3528050" y="1893043"/>
                  <a:pt x="3680211" y="1893043"/>
                </a:cubicBezTo>
                <a:cubicBezTo>
                  <a:pt x="3684022" y="1893043"/>
                  <a:pt x="3689102" y="1890503"/>
                  <a:pt x="3692911" y="1887963"/>
                </a:cubicBezTo>
                <a:cubicBezTo>
                  <a:pt x="3697992" y="1884153"/>
                  <a:pt x="3700531" y="1877803"/>
                  <a:pt x="3703072" y="1875263"/>
                </a:cubicBezTo>
                <a:cubicBezTo>
                  <a:pt x="3704342" y="1818616"/>
                  <a:pt x="3705611" y="1758772"/>
                  <a:pt x="3706881" y="1698929"/>
                </a:cubicBezTo>
                <a:cubicBezTo>
                  <a:pt x="3708152" y="1606314"/>
                  <a:pt x="3718311" y="717211"/>
                  <a:pt x="3719581" y="624596"/>
                </a:cubicBezTo>
                <a:cubicBezTo>
                  <a:pt x="3719581" y="569027"/>
                  <a:pt x="3720852" y="513458"/>
                  <a:pt x="3722122" y="457890"/>
                </a:cubicBezTo>
                <a:cubicBezTo>
                  <a:pt x="3723392" y="398046"/>
                  <a:pt x="3724661" y="338203"/>
                  <a:pt x="3727202" y="278359"/>
                </a:cubicBezTo>
                <a:cubicBezTo>
                  <a:pt x="3728472" y="242738"/>
                  <a:pt x="3728472" y="205692"/>
                  <a:pt x="3733552" y="170071"/>
                </a:cubicBezTo>
                <a:cubicBezTo>
                  <a:pt x="3738631" y="127326"/>
                  <a:pt x="3741172" y="86005"/>
                  <a:pt x="3739902" y="44450"/>
                </a:cubicBezTo>
                <a:cubicBezTo>
                  <a:pt x="3739902" y="38100"/>
                  <a:pt x="3736092" y="30480"/>
                  <a:pt x="3729742" y="27940"/>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txBox="1"/>
          <p:nvPr/>
        </p:nvSpPr>
        <p:spPr>
          <a:xfrm>
            <a:off x="2589860" y="1784051"/>
            <a:ext cx="13109400" cy="1077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u="none">
                <a:solidFill>
                  <a:srgbClr val="272626"/>
                </a:solidFill>
                <a:latin typeface="Erica One"/>
                <a:ea typeface="Erica One"/>
                <a:cs typeface="Erica One"/>
                <a:sym typeface="Erica One"/>
              </a:rPr>
              <a:t>TRY THESE OUT!!</a:t>
            </a:r>
            <a:endParaRPr/>
          </a:p>
        </p:txBody>
      </p:sp>
      <p:pic>
        <p:nvPicPr>
          <p:cNvPr id="546" name="Google Shape;546;p30"/>
          <p:cNvPicPr preferRelativeResize="0"/>
          <p:nvPr/>
        </p:nvPicPr>
        <p:blipFill rotWithShape="1">
          <a:blip r:embed="rId3">
            <a:alphaModFix/>
          </a:blip>
          <a:srcRect b="0" l="0" r="0" t="0"/>
          <a:stretch/>
        </p:blipFill>
        <p:spPr>
          <a:xfrm>
            <a:off x="1388302" y="198850"/>
            <a:ext cx="2402117" cy="1491070"/>
          </a:xfrm>
          <a:prstGeom prst="rect">
            <a:avLst/>
          </a:prstGeom>
          <a:noFill/>
          <a:ln>
            <a:noFill/>
          </a:ln>
        </p:spPr>
      </p:pic>
      <p:pic>
        <p:nvPicPr>
          <p:cNvPr id="547" name="Google Shape;547;p30"/>
          <p:cNvPicPr preferRelativeResize="0"/>
          <p:nvPr/>
        </p:nvPicPr>
        <p:blipFill rotWithShape="1">
          <a:blip r:embed="rId4">
            <a:alphaModFix/>
          </a:blip>
          <a:srcRect b="0" l="0" r="0" t="0"/>
          <a:stretch/>
        </p:blipFill>
        <p:spPr>
          <a:xfrm rot="-1837182">
            <a:off x="14742592" y="8133903"/>
            <a:ext cx="3508956" cy="1103726"/>
          </a:xfrm>
          <a:prstGeom prst="rect">
            <a:avLst/>
          </a:prstGeom>
          <a:noFill/>
          <a:ln>
            <a:noFill/>
          </a:ln>
        </p:spPr>
      </p:pic>
      <p:pic>
        <p:nvPicPr>
          <p:cNvPr id="548" name="Google Shape;548;p30"/>
          <p:cNvPicPr preferRelativeResize="0"/>
          <p:nvPr/>
        </p:nvPicPr>
        <p:blipFill rotWithShape="1">
          <a:blip r:embed="rId5">
            <a:alphaModFix/>
          </a:blip>
          <a:srcRect b="0" l="0" r="0" t="0"/>
          <a:stretch/>
        </p:blipFill>
        <p:spPr>
          <a:xfrm>
            <a:off x="3622900" y="3923006"/>
            <a:ext cx="4689956" cy="4602458"/>
          </a:xfrm>
          <a:prstGeom prst="rect">
            <a:avLst/>
          </a:prstGeom>
          <a:noFill/>
          <a:ln>
            <a:noFill/>
          </a:ln>
        </p:spPr>
      </p:pic>
      <p:sp>
        <p:nvSpPr>
          <p:cNvPr id="549" name="Google Shape;549;p30"/>
          <p:cNvSpPr/>
          <p:nvPr/>
        </p:nvSpPr>
        <p:spPr>
          <a:xfrm rot="115189">
            <a:off x="5095533" y="3625529"/>
            <a:ext cx="1752876" cy="593528"/>
          </a:xfrm>
          <a:custGeom>
            <a:rect b="b" l="l" r="r" t="t"/>
            <a:pathLst>
              <a:path extrusionOk="0" h="1325575" w="3914842">
                <a:moveTo>
                  <a:pt x="2975943" y="1314388"/>
                </a:moveTo>
                <a:cubicBezTo>
                  <a:pt x="2975943" y="1314388"/>
                  <a:pt x="2556190" y="1325575"/>
                  <a:pt x="2093605" y="1322954"/>
                </a:cubicBezTo>
                <a:cubicBezTo>
                  <a:pt x="1711879" y="1320791"/>
                  <a:pt x="1057073" y="1312967"/>
                  <a:pt x="1057073" y="1312967"/>
                </a:cubicBezTo>
                <a:cubicBezTo>
                  <a:pt x="812931" y="1304133"/>
                  <a:pt x="565145" y="1287151"/>
                  <a:pt x="398404" y="1228974"/>
                </a:cubicBezTo>
                <a:cubicBezTo>
                  <a:pt x="120505" y="1132012"/>
                  <a:pt x="0" y="954484"/>
                  <a:pt x="0" y="628801"/>
                </a:cubicBezTo>
                <a:lnTo>
                  <a:pt x="0" y="628798"/>
                </a:lnTo>
                <a:cubicBezTo>
                  <a:pt x="8536" y="440430"/>
                  <a:pt x="34263" y="311302"/>
                  <a:pt x="140291" y="225758"/>
                </a:cubicBezTo>
                <a:cubicBezTo>
                  <a:pt x="342602" y="62530"/>
                  <a:pt x="736658" y="7673"/>
                  <a:pt x="1155311" y="7673"/>
                </a:cubicBezTo>
                <a:cubicBezTo>
                  <a:pt x="1155311" y="7673"/>
                  <a:pt x="1551711" y="15681"/>
                  <a:pt x="1952851" y="7673"/>
                </a:cubicBezTo>
                <a:cubicBezTo>
                  <a:pt x="2337264" y="0"/>
                  <a:pt x="2801191" y="7673"/>
                  <a:pt x="2801191" y="7673"/>
                </a:cubicBezTo>
                <a:cubicBezTo>
                  <a:pt x="3169498" y="15152"/>
                  <a:pt x="3532811" y="84484"/>
                  <a:pt x="3730551" y="207066"/>
                </a:cubicBezTo>
                <a:cubicBezTo>
                  <a:pt x="3881568" y="300683"/>
                  <a:pt x="3914842" y="425358"/>
                  <a:pt x="3905702" y="628801"/>
                </a:cubicBezTo>
                <a:lnTo>
                  <a:pt x="3905702" y="628803"/>
                </a:lnTo>
                <a:cubicBezTo>
                  <a:pt x="3905702" y="1072449"/>
                  <a:pt x="3622706" y="1286547"/>
                  <a:pt x="2975943" y="1314388"/>
                </a:cubicBezTo>
                <a:close/>
              </a:path>
            </a:pathLst>
          </a:custGeom>
          <a:solidFill>
            <a:srgbClr val="A0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0" name="Google Shape;550;p30"/>
          <p:cNvPicPr preferRelativeResize="0"/>
          <p:nvPr/>
        </p:nvPicPr>
        <p:blipFill rotWithShape="1">
          <a:blip r:embed="rId6">
            <a:alphaModFix/>
          </a:blip>
          <a:srcRect b="62264" l="77072" r="0" t="4906"/>
          <a:stretch/>
        </p:blipFill>
        <p:spPr>
          <a:xfrm>
            <a:off x="9957728" y="3896995"/>
            <a:ext cx="4355375" cy="4628475"/>
          </a:xfrm>
          <a:prstGeom prst="rect">
            <a:avLst/>
          </a:prstGeom>
          <a:noFill/>
          <a:ln>
            <a:noFill/>
          </a:ln>
        </p:spPr>
      </p:pic>
      <p:sp>
        <p:nvSpPr>
          <p:cNvPr id="551" name="Google Shape;551;p30"/>
          <p:cNvSpPr/>
          <p:nvPr/>
        </p:nvSpPr>
        <p:spPr>
          <a:xfrm rot="874825">
            <a:off x="12152273" y="3639669"/>
            <a:ext cx="1749512" cy="592389"/>
          </a:xfrm>
          <a:custGeom>
            <a:rect b="b" l="l" r="r" t="t"/>
            <a:pathLst>
              <a:path extrusionOk="0" h="1325575" w="3914842">
                <a:moveTo>
                  <a:pt x="2975943" y="1314388"/>
                </a:moveTo>
                <a:cubicBezTo>
                  <a:pt x="2975943" y="1314388"/>
                  <a:pt x="2556190" y="1325575"/>
                  <a:pt x="2093605" y="1322954"/>
                </a:cubicBezTo>
                <a:cubicBezTo>
                  <a:pt x="1711879" y="1320791"/>
                  <a:pt x="1057073" y="1312967"/>
                  <a:pt x="1057073" y="1312967"/>
                </a:cubicBezTo>
                <a:cubicBezTo>
                  <a:pt x="812931" y="1304133"/>
                  <a:pt x="565145" y="1287151"/>
                  <a:pt x="398404" y="1228974"/>
                </a:cubicBezTo>
                <a:cubicBezTo>
                  <a:pt x="120505" y="1132012"/>
                  <a:pt x="0" y="954484"/>
                  <a:pt x="0" y="628801"/>
                </a:cubicBezTo>
                <a:lnTo>
                  <a:pt x="0" y="628798"/>
                </a:lnTo>
                <a:cubicBezTo>
                  <a:pt x="8536" y="440430"/>
                  <a:pt x="34263" y="311302"/>
                  <a:pt x="140291" y="225758"/>
                </a:cubicBezTo>
                <a:cubicBezTo>
                  <a:pt x="342602" y="62530"/>
                  <a:pt x="736658" y="7673"/>
                  <a:pt x="1155311" y="7673"/>
                </a:cubicBezTo>
                <a:cubicBezTo>
                  <a:pt x="1155311" y="7673"/>
                  <a:pt x="1551711" y="15681"/>
                  <a:pt x="1952851" y="7673"/>
                </a:cubicBezTo>
                <a:cubicBezTo>
                  <a:pt x="2337264" y="0"/>
                  <a:pt x="2801191" y="7673"/>
                  <a:pt x="2801191" y="7673"/>
                </a:cubicBezTo>
                <a:cubicBezTo>
                  <a:pt x="3169498" y="15152"/>
                  <a:pt x="3532811" y="84484"/>
                  <a:pt x="3730551" y="207066"/>
                </a:cubicBezTo>
                <a:cubicBezTo>
                  <a:pt x="3881568" y="300683"/>
                  <a:pt x="3914842" y="425358"/>
                  <a:pt x="3905702" y="628801"/>
                </a:cubicBezTo>
                <a:lnTo>
                  <a:pt x="3905702" y="628803"/>
                </a:lnTo>
                <a:cubicBezTo>
                  <a:pt x="3905702" y="1072449"/>
                  <a:pt x="3622706" y="1286547"/>
                  <a:pt x="2975943" y="1314388"/>
                </a:cubicBezTo>
                <a:close/>
              </a:path>
            </a:pathLst>
          </a:custGeom>
          <a:solidFill>
            <a:srgbClr val="A09B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ED8FF"/>
        </a:solidFill>
      </p:bgPr>
    </p:bg>
    <p:spTree>
      <p:nvGrpSpPr>
        <p:cNvPr id="555" name="Shape 555"/>
        <p:cNvGrpSpPr/>
        <p:nvPr/>
      </p:nvGrpSpPr>
      <p:grpSpPr>
        <a:xfrm>
          <a:off x="0" y="0"/>
          <a:ext cx="0" cy="0"/>
          <a:chOff x="0" y="0"/>
          <a:chExt cx="0" cy="0"/>
        </a:xfrm>
      </p:grpSpPr>
      <p:sp>
        <p:nvSpPr>
          <p:cNvPr id="556" name="Google Shape;556;g3353666a99f_0_83"/>
          <p:cNvSpPr/>
          <p:nvPr/>
        </p:nvSpPr>
        <p:spPr>
          <a:xfrm>
            <a:off x="1235788" y="1432155"/>
            <a:ext cx="15968824" cy="7968520"/>
          </a:xfrm>
          <a:custGeom>
            <a:rect b="b" l="l" r="r" t="t"/>
            <a:pathLst>
              <a:path extrusionOk="0" h="1708150" w="1802859">
                <a:moveTo>
                  <a:pt x="1791429" y="27940"/>
                </a:moveTo>
                <a:cubicBezTo>
                  <a:pt x="1782539" y="24130"/>
                  <a:pt x="1773649" y="21590"/>
                  <a:pt x="1764759" y="21590"/>
                </a:cubicBezTo>
                <a:cubicBezTo>
                  <a:pt x="1738089" y="20320"/>
                  <a:pt x="1711243" y="20320"/>
                  <a:pt x="1682909" y="17780"/>
                </a:cubicBezTo>
                <a:cubicBezTo>
                  <a:pt x="1618146" y="12700"/>
                  <a:pt x="1554731" y="6350"/>
                  <a:pt x="1489967" y="3810"/>
                </a:cubicBezTo>
                <a:cubicBezTo>
                  <a:pt x="1437347" y="1270"/>
                  <a:pt x="1386076" y="3810"/>
                  <a:pt x="1333455" y="2540"/>
                </a:cubicBezTo>
                <a:cubicBezTo>
                  <a:pt x="1310518" y="2540"/>
                  <a:pt x="1287581" y="0"/>
                  <a:pt x="1264644" y="2540"/>
                </a:cubicBezTo>
                <a:cubicBezTo>
                  <a:pt x="1209325" y="10160"/>
                  <a:pt x="1154006" y="11430"/>
                  <a:pt x="1097338" y="8890"/>
                </a:cubicBezTo>
                <a:cubicBezTo>
                  <a:pt x="1069004" y="7620"/>
                  <a:pt x="1040670" y="7620"/>
                  <a:pt x="1012336" y="7620"/>
                </a:cubicBezTo>
                <a:cubicBezTo>
                  <a:pt x="961065" y="7620"/>
                  <a:pt x="909794" y="7620"/>
                  <a:pt x="858522" y="6350"/>
                </a:cubicBezTo>
                <a:cubicBezTo>
                  <a:pt x="804553" y="5080"/>
                  <a:pt x="272951" y="2540"/>
                  <a:pt x="220331" y="1270"/>
                </a:cubicBezTo>
                <a:cubicBezTo>
                  <a:pt x="177155" y="0"/>
                  <a:pt x="135329" y="1270"/>
                  <a:pt x="92153" y="1270"/>
                </a:cubicBezTo>
                <a:cubicBezTo>
                  <a:pt x="62470" y="1270"/>
                  <a:pt x="33020" y="3810"/>
                  <a:pt x="5080" y="5080"/>
                </a:cubicBezTo>
                <a:cubicBezTo>
                  <a:pt x="3810" y="5080"/>
                  <a:pt x="2540" y="7620"/>
                  <a:pt x="0" y="8890"/>
                </a:cubicBezTo>
                <a:cubicBezTo>
                  <a:pt x="1270" y="21590"/>
                  <a:pt x="3810" y="34290"/>
                  <a:pt x="5080" y="46990"/>
                </a:cubicBezTo>
                <a:cubicBezTo>
                  <a:pt x="15240" y="118110"/>
                  <a:pt x="16510" y="190500"/>
                  <a:pt x="17780" y="261620"/>
                </a:cubicBezTo>
                <a:cubicBezTo>
                  <a:pt x="19050" y="334010"/>
                  <a:pt x="17780" y="406400"/>
                  <a:pt x="16510" y="480060"/>
                </a:cubicBezTo>
                <a:cubicBezTo>
                  <a:pt x="15240" y="554990"/>
                  <a:pt x="2540" y="1341120"/>
                  <a:pt x="2540" y="1416050"/>
                </a:cubicBezTo>
                <a:cubicBezTo>
                  <a:pt x="2540" y="1489710"/>
                  <a:pt x="1270" y="1563370"/>
                  <a:pt x="0" y="1637030"/>
                </a:cubicBezTo>
                <a:cubicBezTo>
                  <a:pt x="0" y="1653540"/>
                  <a:pt x="3810" y="1663700"/>
                  <a:pt x="15240" y="1668780"/>
                </a:cubicBezTo>
                <a:cubicBezTo>
                  <a:pt x="22860" y="1672590"/>
                  <a:pt x="31750" y="1675130"/>
                  <a:pt x="40640" y="1676400"/>
                </a:cubicBezTo>
                <a:cubicBezTo>
                  <a:pt x="90804" y="1681480"/>
                  <a:pt x="142075" y="1685290"/>
                  <a:pt x="193346" y="1690370"/>
                </a:cubicBezTo>
                <a:cubicBezTo>
                  <a:pt x="221680" y="1692910"/>
                  <a:pt x="250014" y="1697990"/>
                  <a:pt x="278348" y="1699260"/>
                </a:cubicBezTo>
                <a:cubicBezTo>
                  <a:pt x="325572" y="1701800"/>
                  <a:pt x="851776" y="1703070"/>
                  <a:pt x="899000" y="1704340"/>
                </a:cubicBezTo>
                <a:cubicBezTo>
                  <a:pt x="905746" y="1704340"/>
                  <a:pt x="912492" y="1704340"/>
                  <a:pt x="919238" y="1704340"/>
                </a:cubicBezTo>
                <a:cubicBezTo>
                  <a:pt x="951620" y="1704340"/>
                  <a:pt x="985351" y="1703070"/>
                  <a:pt x="1017733" y="1703070"/>
                </a:cubicBezTo>
                <a:cubicBezTo>
                  <a:pt x="1055512" y="1703070"/>
                  <a:pt x="1091941" y="1704340"/>
                  <a:pt x="1129720" y="1704340"/>
                </a:cubicBezTo>
                <a:cubicBezTo>
                  <a:pt x="1185039" y="1704340"/>
                  <a:pt x="1241707" y="1704340"/>
                  <a:pt x="1297026" y="1704340"/>
                </a:cubicBezTo>
                <a:cubicBezTo>
                  <a:pt x="1348297" y="1704340"/>
                  <a:pt x="1399568" y="1705610"/>
                  <a:pt x="1450839" y="1706880"/>
                </a:cubicBezTo>
                <a:cubicBezTo>
                  <a:pt x="1473777" y="1706880"/>
                  <a:pt x="1498063" y="1708150"/>
                  <a:pt x="1521000" y="1708150"/>
                </a:cubicBezTo>
                <a:cubicBezTo>
                  <a:pt x="1595208" y="1706880"/>
                  <a:pt x="1668067" y="1700530"/>
                  <a:pt x="1741899" y="1700530"/>
                </a:cubicBezTo>
                <a:cubicBezTo>
                  <a:pt x="1745709" y="1700530"/>
                  <a:pt x="1750789" y="1697990"/>
                  <a:pt x="1754599" y="1695450"/>
                </a:cubicBezTo>
                <a:cubicBezTo>
                  <a:pt x="1759679" y="1691640"/>
                  <a:pt x="1762219" y="1685290"/>
                  <a:pt x="1764759" y="1682750"/>
                </a:cubicBezTo>
                <a:cubicBezTo>
                  <a:pt x="1766029" y="1628140"/>
                  <a:pt x="1767299" y="1574800"/>
                  <a:pt x="1768569" y="1521460"/>
                </a:cubicBezTo>
                <a:cubicBezTo>
                  <a:pt x="1769839" y="1438910"/>
                  <a:pt x="1779999" y="646430"/>
                  <a:pt x="1781269" y="563880"/>
                </a:cubicBezTo>
                <a:cubicBezTo>
                  <a:pt x="1781269" y="514350"/>
                  <a:pt x="1782539" y="464820"/>
                  <a:pt x="1783809" y="415290"/>
                </a:cubicBezTo>
                <a:cubicBezTo>
                  <a:pt x="1785079" y="361950"/>
                  <a:pt x="1786349" y="308610"/>
                  <a:pt x="1788889" y="255270"/>
                </a:cubicBezTo>
                <a:cubicBezTo>
                  <a:pt x="1790159" y="223520"/>
                  <a:pt x="1790159" y="190500"/>
                  <a:pt x="1795239" y="158750"/>
                </a:cubicBezTo>
                <a:cubicBezTo>
                  <a:pt x="1800319" y="120650"/>
                  <a:pt x="1802859" y="83820"/>
                  <a:pt x="1801589" y="44450"/>
                </a:cubicBezTo>
                <a:cubicBezTo>
                  <a:pt x="1801589" y="38100"/>
                  <a:pt x="1797779" y="30480"/>
                  <a:pt x="1791429" y="27940"/>
                </a:cubicBezTo>
                <a:close/>
              </a:path>
            </a:pathLst>
          </a:custGeom>
          <a:solidFill>
            <a:srgbClr val="FFD7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3353666a99f_0_83"/>
          <p:cNvSpPr/>
          <p:nvPr/>
        </p:nvSpPr>
        <p:spPr>
          <a:xfrm rot="5400000">
            <a:off x="5278141" y="1816422"/>
            <a:ext cx="6804898" cy="7107158"/>
          </a:xfrm>
          <a:custGeom>
            <a:rect b="b" l="l" r="r" t="t"/>
            <a:pathLst>
              <a:path extrusionOk="0" h="6689090" w="6404610">
                <a:moveTo>
                  <a:pt x="4058920" y="645160"/>
                </a:moveTo>
                <a:cubicBezTo>
                  <a:pt x="5140960" y="523240"/>
                  <a:pt x="5530850" y="1365250"/>
                  <a:pt x="5530850" y="1365250"/>
                </a:cubicBezTo>
                <a:cubicBezTo>
                  <a:pt x="5530850" y="1365250"/>
                  <a:pt x="6325870" y="1554480"/>
                  <a:pt x="6365240" y="2411730"/>
                </a:cubicBezTo>
                <a:cubicBezTo>
                  <a:pt x="6404610" y="3268980"/>
                  <a:pt x="5963920" y="3547110"/>
                  <a:pt x="5963920" y="3547110"/>
                </a:cubicBezTo>
                <a:cubicBezTo>
                  <a:pt x="5963920" y="3547110"/>
                  <a:pt x="6220460" y="4083050"/>
                  <a:pt x="5985510" y="4803140"/>
                </a:cubicBezTo>
                <a:cubicBezTo>
                  <a:pt x="5750560" y="5523230"/>
                  <a:pt x="5247640" y="5610860"/>
                  <a:pt x="5247640" y="5610860"/>
                </a:cubicBezTo>
                <a:cubicBezTo>
                  <a:pt x="5247640" y="5610860"/>
                  <a:pt x="5129530" y="6126480"/>
                  <a:pt x="4212590" y="6408420"/>
                </a:cubicBezTo>
                <a:cubicBezTo>
                  <a:pt x="3295650" y="6689090"/>
                  <a:pt x="2987040" y="6186170"/>
                  <a:pt x="2987040" y="6186170"/>
                </a:cubicBezTo>
                <a:cubicBezTo>
                  <a:pt x="2987040" y="6186170"/>
                  <a:pt x="2194560" y="6305550"/>
                  <a:pt x="1450340" y="6106160"/>
                </a:cubicBezTo>
                <a:cubicBezTo>
                  <a:pt x="706120" y="5906770"/>
                  <a:pt x="642620" y="4909820"/>
                  <a:pt x="642620" y="4909820"/>
                </a:cubicBezTo>
                <a:cubicBezTo>
                  <a:pt x="642620" y="4909820"/>
                  <a:pt x="35560" y="4425950"/>
                  <a:pt x="19050" y="3544570"/>
                </a:cubicBezTo>
                <a:cubicBezTo>
                  <a:pt x="0" y="2536190"/>
                  <a:pt x="416560" y="2109470"/>
                  <a:pt x="416560" y="2109470"/>
                </a:cubicBezTo>
                <a:cubicBezTo>
                  <a:pt x="416560" y="2109470"/>
                  <a:pt x="151130" y="1360170"/>
                  <a:pt x="693420" y="826770"/>
                </a:cubicBezTo>
                <a:cubicBezTo>
                  <a:pt x="1478280" y="54610"/>
                  <a:pt x="1997710" y="407670"/>
                  <a:pt x="1997710" y="407670"/>
                </a:cubicBezTo>
                <a:cubicBezTo>
                  <a:pt x="1997710" y="407670"/>
                  <a:pt x="2462530" y="0"/>
                  <a:pt x="3036570" y="59690"/>
                </a:cubicBezTo>
                <a:cubicBezTo>
                  <a:pt x="3610610" y="119380"/>
                  <a:pt x="4058920" y="645160"/>
                  <a:pt x="4058920" y="645160"/>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g3353666a99f_0_83"/>
          <p:cNvSpPr txBox="1"/>
          <p:nvPr/>
        </p:nvSpPr>
        <p:spPr>
          <a:xfrm>
            <a:off x="6054724" y="4066282"/>
            <a:ext cx="5241300" cy="2370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HAPPY LEARNING!</a:t>
            </a:r>
            <a:endParaRPr/>
          </a:p>
        </p:txBody>
      </p:sp>
      <p:pic>
        <p:nvPicPr>
          <p:cNvPr id="559" name="Google Shape;559;g3353666a99f_0_83"/>
          <p:cNvPicPr preferRelativeResize="0"/>
          <p:nvPr/>
        </p:nvPicPr>
        <p:blipFill rotWithShape="1">
          <a:blip r:embed="rId3">
            <a:alphaModFix/>
          </a:blip>
          <a:srcRect b="0" l="0" r="0" t="0"/>
          <a:stretch/>
        </p:blipFill>
        <p:spPr>
          <a:xfrm>
            <a:off x="15640463" y="888147"/>
            <a:ext cx="1101434" cy="1079405"/>
          </a:xfrm>
          <a:prstGeom prst="rect">
            <a:avLst/>
          </a:prstGeom>
          <a:noFill/>
          <a:ln>
            <a:noFill/>
          </a:ln>
        </p:spPr>
      </p:pic>
      <p:pic>
        <p:nvPicPr>
          <p:cNvPr id="560" name="Google Shape;560;g3353666a99f_0_83"/>
          <p:cNvPicPr preferRelativeResize="0"/>
          <p:nvPr/>
        </p:nvPicPr>
        <p:blipFill rotWithShape="1">
          <a:blip r:embed="rId4">
            <a:alphaModFix/>
          </a:blip>
          <a:srcRect b="0" l="0" r="0" t="0"/>
          <a:stretch/>
        </p:blipFill>
        <p:spPr>
          <a:xfrm rot="1129358">
            <a:off x="1990116" y="8855579"/>
            <a:ext cx="1142641" cy="10865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ED8FF"/>
        </a:solidFill>
      </p:bgPr>
    </p:bg>
    <p:spTree>
      <p:nvGrpSpPr>
        <p:cNvPr id="204" name="Shape 204"/>
        <p:cNvGrpSpPr/>
        <p:nvPr/>
      </p:nvGrpSpPr>
      <p:grpSpPr>
        <a:xfrm>
          <a:off x="0" y="0"/>
          <a:ext cx="0" cy="0"/>
          <a:chOff x="0" y="0"/>
          <a:chExt cx="0" cy="0"/>
        </a:xfrm>
      </p:grpSpPr>
      <p:pic>
        <p:nvPicPr>
          <p:cNvPr id="205" name="Google Shape;205;p4"/>
          <p:cNvPicPr preferRelativeResize="0"/>
          <p:nvPr/>
        </p:nvPicPr>
        <p:blipFill rotWithShape="1">
          <a:blip r:embed="rId3">
            <a:alphaModFix amt="19999"/>
          </a:blip>
          <a:srcRect b="43786" l="0" r="0" t="0"/>
          <a:stretch/>
        </p:blipFill>
        <p:spPr>
          <a:xfrm>
            <a:off x="0" y="6607"/>
            <a:ext cx="18288000" cy="10280393"/>
          </a:xfrm>
          <a:prstGeom prst="rect">
            <a:avLst/>
          </a:prstGeom>
          <a:noFill/>
          <a:ln>
            <a:noFill/>
          </a:ln>
        </p:spPr>
      </p:pic>
      <p:pic>
        <p:nvPicPr>
          <p:cNvPr id="206" name="Google Shape;206;p4"/>
          <p:cNvPicPr preferRelativeResize="0"/>
          <p:nvPr/>
        </p:nvPicPr>
        <p:blipFill rotWithShape="1">
          <a:blip r:embed="rId4">
            <a:alphaModFix/>
          </a:blip>
          <a:srcRect b="0" l="0" r="0" t="0"/>
          <a:stretch/>
        </p:blipFill>
        <p:spPr>
          <a:xfrm rot="1697473">
            <a:off x="10477011" y="-11777"/>
            <a:ext cx="1101434" cy="1079405"/>
          </a:xfrm>
          <a:prstGeom prst="rect">
            <a:avLst/>
          </a:prstGeom>
          <a:noFill/>
          <a:ln>
            <a:noFill/>
          </a:ln>
        </p:spPr>
      </p:pic>
      <p:sp>
        <p:nvSpPr>
          <p:cNvPr id="207" name="Google Shape;207;p4"/>
          <p:cNvSpPr/>
          <p:nvPr/>
        </p:nvSpPr>
        <p:spPr>
          <a:xfrm>
            <a:off x="0" y="0"/>
            <a:ext cx="1476150" cy="10287000"/>
          </a:xfrm>
          <a:prstGeom prst="rect">
            <a:avLst/>
          </a:prstGeom>
          <a:solidFill>
            <a:srgbClr val="FDF5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txBox="1"/>
          <p:nvPr/>
        </p:nvSpPr>
        <p:spPr>
          <a:xfrm>
            <a:off x="3813723" y="412615"/>
            <a:ext cx="11769859" cy="1538883"/>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10000">
                <a:solidFill>
                  <a:srgbClr val="002060"/>
                </a:solidFill>
                <a:latin typeface="Erica One"/>
                <a:ea typeface="Erica One"/>
                <a:cs typeface="Erica One"/>
                <a:sym typeface="Erica One"/>
              </a:rPr>
              <a:t>Turtle FEATURES</a:t>
            </a:r>
            <a:endParaRPr sz="10000" u="none">
              <a:solidFill>
                <a:srgbClr val="002060"/>
              </a:solidFill>
              <a:latin typeface="Erica One"/>
              <a:ea typeface="Erica One"/>
              <a:cs typeface="Erica One"/>
              <a:sym typeface="Erica One"/>
            </a:endParaRPr>
          </a:p>
        </p:txBody>
      </p:sp>
      <p:pic>
        <p:nvPicPr>
          <p:cNvPr id="209" name="Google Shape;209;p4"/>
          <p:cNvPicPr preferRelativeResize="0"/>
          <p:nvPr/>
        </p:nvPicPr>
        <p:blipFill rotWithShape="1">
          <a:blip r:embed="rId5">
            <a:alphaModFix/>
          </a:blip>
          <a:srcRect b="0" l="0" r="0" t="0"/>
          <a:stretch/>
        </p:blipFill>
        <p:spPr>
          <a:xfrm rot="1487987">
            <a:off x="16030565" y="129330"/>
            <a:ext cx="1810452" cy="1922295"/>
          </a:xfrm>
          <a:prstGeom prst="rect">
            <a:avLst/>
          </a:prstGeom>
          <a:noFill/>
          <a:ln>
            <a:noFill/>
          </a:ln>
        </p:spPr>
      </p:pic>
      <p:sp>
        <p:nvSpPr>
          <p:cNvPr id="210" name="Google Shape;210;p4"/>
          <p:cNvSpPr/>
          <p:nvPr/>
        </p:nvSpPr>
        <p:spPr>
          <a:xfrm>
            <a:off x="1752599" y="3060858"/>
            <a:ext cx="13267531" cy="6959731"/>
          </a:xfrm>
          <a:custGeom>
            <a:rect b="b" l="l" r="r" t="t"/>
            <a:pathLst>
              <a:path extrusionOk="0" h="3510408" w="13136232">
                <a:moveTo>
                  <a:pt x="12629792" y="3493489"/>
                </a:moveTo>
                <a:cubicBezTo>
                  <a:pt x="12629792" y="3493489"/>
                  <a:pt x="12392796" y="3483520"/>
                  <a:pt x="12030657" y="3496964"/>
                </a:cubicBezTo>
                <a:cubicBezTo>
                  <a:pt x="11668519" y="3510408"/>
                  <a:pt x="490924" y="3510408"/>
                  <a:pt x="490924" y="3510408"/>
                </a:cubicBezTo>
                <a:cubicBezTo>
                  <a:pt x="245502" y="3510408"/>
                  <a:pt x="32509" y="3413140"/>
                  <a:pt x="31032" y="3253026"/>
                </a:cubicBezTo>
                <a:cubicBezTo>
                  <a:pt x="31032" y="3253026"/>
                  <a:pt x="0" y="1950484"/>
                  <a:pt x="0" y="606979"/>
                </a:cubicBezTo>
                <a:cubicBezTo>
                  <a:pt x="0" y="392820"/>
                  <a:pt x="15517" y="249246"/>
                  <a:pt x="15517" y="249246"/>
                </a:cubicBezTo>
                <a:cubicBezTo>
                  <a:pt x="15518" y="120578"/>
                  <a:pt x="1" y="0"/>
                  <a:pt x="459892" y="8134"/>
                </a:cubicBezTo>
                <a:cubicBezTo>
                  <a:pt x="459892" y="8134"/>
                  <a:pt x="1144663" y="28433"/>
                  <a:pt x="1627778" y="20834"/>
                </a:cubicBezTo>
                <a:cubicBezTo>
                  <a:pt x="2144992" y="12700"/>
                  <a:pt x="12583244" y="0"/>
                  <a:pt x="12583244" y="0"/>
                </a:cubicBezTo>
                <a:cubicBezTo>
                  <a:pt x="12895144" y="0"/>
                  <a:pt x="13128573" y="101069"/>
                  <a:pt x="13120715" y="303616"/>
                </a:cubicBezTo>
                <a:cubicBezTo>
                  <a:pt x="13120715" y="303616"/>
                  <a:pt x="13118720" y="1831002"/>
                  <a:pt x="13127476" y="2553439"/>
                </a:cubicBezTo>
                <a:cubicBezTo>
                  <a:pt x="13136232" y="2846740"/>
                  <a:pt x="13089683" y="3179812"/>
                  <a:pt x="13089683" y="3179812"/>
                </a:cubicBezTo>
                <a:cubicBezTo>
                  <a:pt x="13086718" y="3359837"/>
                  <a:pt x="12875214" y="3493489"/>
                  <a:pt x="12629792" y="3493489"/>
                </a:cubicBezTo>
                <a:close/>
              </a:path>
            </a:pathLst>
          </a:custGeom>
          <a:solidFill>
            <a:srgbClr val="FF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4"/>
          <p:cNvPicPr preferRelativeResize="0"/>
          <p:nvPr/>
        </p:nvPicPr>
        <p:blipFill rotWithShape="1">
          <a:blip r:embed="rId6">
            <a:alphaModFix/>
          </a:blip>
          <a:srcRect b="0" l="0" r="0" t="0"/>
          <a:stretch/>
        </p:blipFill>
        <p:spPr>
          <a:xfrm>
            <a:off x="3575255" y="1264175"/>
            <a:ext cx="1061203" cy="1061203"/>
          </a:xfrm>
          <a:prstGeom prst="rect">
            <a:avLst/>
          </a:prstGeom>
          <a:noFill/>
          <a:ln>
            <a:noFill/>
          </a:ln>
        </p:spPr>
      </p:pic>
      <p:pic>
        <p:nvPicPr>
          <p:cNvPr id="212" name="Google Shape;212;p4"/>
          <p:cNvPicPr preferRelativeResize="0"/>
          <p:nvPr/>
        </p:nvPicPr>
        <p:blipFill rotWithShape="1">
          <a:blip r:embed="rId7">
            <a:alphaModFix/>
          </a:blip>
          <a:srcRect b="0" l="0" r="0" t="0"/>
          <a:stretch/>
        </p:blipFill>
        <p:spPr>
          <a:xfrm rot="-2459455">
            <a:off x="784227" y="882930"/>
            <a:ext cx="2058223" cy="477318"/>
          </a:xfrm>
          <a:prstGeom prst="rect">
            <a:avLst/>
          </a:prstGeom>
          <a:noFill/>
          <a:ln>
            <a:noFill/>
          </a:ln>
        </p:spPr>
      </p:pic>
      <p:pic>
        <p:nvPicPr>
          <p:cNvPr id="213" name="Google Shape;213;p4"/>
          <p:cNvPicPr preferRelativeResize="0"/>
          <p:nvPr/>
        </p:nvPicPr>
        <p:blipFill rotWithShape="1">
          <a:blip r:embed="rId8">
            <a:alphaModFix/>
          </a:blip>
          <a:srcRect b="0" l="0" r="0" t="0"/>
          <a:stretch/>
        </p:blipFill>
        <p:spPr>
          <a:xfrm>
            <a:off x="15283397" y="3030006"/>
            <a:ext cx="2734793" cy="2373952"/>
          </a:xfrm>
          <a:prstGeom prst="rect">
            <a:avLst/>
          </a:prstGeom>
          <a:noFill/>
          <a:ln>
            <a:noFill/>
          </a:ln>
        </p:spPr>
      </p:pic>
      <p:sp>
        <p:nvSpPr>
          <p:cNvPr id="214" name="Google Shape;214;p4"/>
          <p:cNvSpPr txBox="1"/>
          <p:nvPr/>
        </p:nvSpPr>
        <p:spPr>
          <a:xfrm>
            <a:off x="1981200" y="3282196"/>
            <a:ext cx="1173480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2A0C7"/>
              </a:buClr>
              <a:buSzPts val="6000"/>
              <a:buFont typeface="Overlock"/>
              <a:buNone/>
            </a:pPr>
            <a:r>
              <a:rPr b="0" i="0" lang="en-US" sz="6000" u="none" cap="none" strike="noStrike">
                <a:solidFill>
                  <a:srgbClr val="B2A0C7"/>
                </a:solidFill>
                <a:latin typeface="Overlock"/>
                <a:ea typeface="Overlock"/>
                <a:cs typeface="Overlock"/>
                <a:sym typeface="Overlock"/>
              </a:rPr>
              <a:t>Turtle provides the following functions to draw, paint and create graphics designs:</a:t>
            </a:r>
            <a:endParaRPr b="1" i="0" sz="6000" u="none" cap="none" strike="noStrike">
              <a:solidFill>
                <a:srgbClr val="B2A0C7"/>
              </a:solidFill>
              <a:latin typeface="Overlock"/>
              <a:ea typeface="Overlock"/>
              <a:cs typeface="Overlock"/>
              <a:sym typeface="Overlock"/>
            </a:endParaRPr>
          </a:p>
        </p:txBody>
      </p:sp>
      <p:pic>
        <p:nvPicPr>
          <p:cNvPr descr="cute turtle - Clipart World" id="215" name="Google Shape;215;p4"/>
          <p:cNvPicPr preferRelativeResize="0"/>
          <p:nvPr/>
        </p:nvPicPr>
        <p:blipFill rotWithShape="1">
          <a:blip r:embed="rId9">
            <a:alphaModFix/>
          </a:blip>
          <a:srcRect b="0" l="0" r="0" t="0"/>
          <a:stretch/>
        </p:blipFill>
        <p:spPr>
          <a:xfrm>
            <a:off x="10439400" y="5905500"/>
            <a:ext cx="4327706" cy="352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219" name="Shape 219"/>
        <p:cNvGrpSpPr/>
        <p:nvPr/>
      </p:nvGrpSpPr>
      <p:grpSpPr>
        <a:xfrm>
          <a:off x="0" y="0"/>
          <a:ext cx="0" cy="0"/>
          <a:chOff x="0" y="0"/>
          <a:chExt cx="0" cy="0"/>
        </a:xfrm>
      </p:grpSpPr>
      <p:sp>
        <p:nvSpPr>
          <p:cNvPr id="220" name="Google Shape;220;g3353666a99f_1_342"/>
          <p:cNvSpPr/>
          <p:nvPr/>
        </p:nvSpPr>
        <p:spPr>
          <a:xfrm>
            <a:off x="4154153" y="864069"/>
            <a:ext cx="12852870" cy="8117620"/>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g3353666a99f_1_342"/>
          <p:cNvGrpSpPr/>
          <p:nvPr/>
        </p:nvGrpSpPr>
        <p:grpSpPr>
          <a:xfrm>
            <a:off x="1273340" y="825969"/>
            <a:ext cx="16368761" cy="9074758"/>
            <a:chOff x="-6989" y="0"/>
            <a:chExt cx="18252410" cy="12099678"/>
          </a:xfrm>
        </p:grpSpPr>
        <p:sp>
          <p:nvSpPr>
            <p:cNvPr id="222" name="Google Shape;222;g3353666a99f_1_342"/>
            <p:cNvSpPr/>
            <p:nvPr/>
          </p:nvSpPr>
          <p:spPr>
            <a:xfrm>
              <a:off x="-6989" y="281638"/>
              <a:ext cx="17944404" cy="11818040"/>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353666a99f_1_342"/>
            <p:cNvSpPr/>
            <p:nvPr/>
          </p:nvSpPr>
          <p:spPr>
            <a:xfrm>
              <a:off x="329481" y="0"/>
              <a:ext cx="17915941" cy="11729127"/>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g3353666a99f_1_342"/>
          <p:cNvSpPr txBox="1"/>
          <p:nvPr/>
        </p:nvSpPr>
        <p:spPr>
          <a:xfrm>
            <a:off x="2286000" y="999917"/>
            <a:ext cx="13487400" cy="2370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7000">
                <a:solidFill>
                  <a:srgbClr val="002060"/>
                </a:solidFill>
                <a:latin typeface="Erica One"/>
                <a:ea typeface="Erica One"/>
                <a:cs typeface="Erica One"/>
                <a:sym typeface="Erica One"/>
              </a:rPr>
              <a:t>              TELL THE IDLE </a:t>
            </a:r>
            <a:endParaRPr/>
          </a:p>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YOU WANT TO USE TURTLE</a:t>
            </a:r>
            <a:endParaRPr/>
          </a:p>
        </p:txBody>
      </p:sp>
      <p:sp>
        <p:nvSpPr>
          <p:cNvPr id="225" name="Google Shape;225;g3353666a99f_1_342"/>
          <p:cNvSpPr txBox="1"/>
          <p:nvPr/>
        </p:nvSpPr>
        <p:spPr>
          <a:xfrm>
            <a:off x="2743200" y="3816340"/>
            <a:ext cx="137160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400">
                <a:solidFill>
                  <a:srgbClr val="B2A0C7"/>
                </a:solidFill>
                <a:latin typeface="Overlock"/>
                <a:ea typeface="Overlock"/>
                <a:cs typeface="Overlock"/>
                <a:sym typeface="Overlock"/>
              </a:rPr>
              <a:t>It is mandatory to inform IDLE that you are using Turtle to get all the functionalities given in Turtle. You can type the following command to do so:</a:t>
            </a:r>
            <a:endParaRPr/>
          </a:p>
          <a:p>
            <a:pPr indent="0" lvl="0" marL="0" marR="0" rtl="0" algn="l">
              <a:spcBef>
                <a:spcPts val="0"/>
              </a:spcBef>
              <a:spcAft>
                <a:spcPts val="0"/>
              </a:spcAft>
              <a:buNone/>
            </a:pPr>
            <a:r>
              <a:t/>
            </a:r>
            <a:endParaRPr sz="54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5400">
                <a:solidFill>
                  <a:srgbClr val="7030A0"/>
                </a:solidFill>
                <a:latin typeface="Overlock"/>
                <a:ea typeface="Overlock"/>
                <a:cs typeface="Overlock"/>
                <a:sym typeface="Overlock"/>
              </a:rPr>
              <a:t>from turtle import </a:t>
            </a:r>
            <a:r>
              <a:rPr b="1" lang="en-US" sz="5400">
                <a:solidFill>
                  <a:srgbClr val="7030A0"/>
                </a:solidFill>
                <a:latin typeface="Open Sans"/>
                <a:ea typeface="Open Sans"/>
                <a:cs typeface="Open Sans"/>
                <a:sym typeface="Open Sans"/>
              </a:rPr>
              <a:t>*</a:t>
            </a:r>
            <a:endParaRPr>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229" name="Shape 229"/>
        <p:cNvGrpSpPr/>
        <p:nvPr/>
      </p:nvGrpSpPr>
      <p:grpSpPr>
        <a:xfrm>
          <a:off x="0" y="0"/>
          <a:ext cx="0" cy="0"/>
          <a:chOff x="0" y="0"/>
          <a:chExt cx="0" cy="0"/>
        </a:xfrm>
      </p:grpSpPr>
      <p:sp>
        <p:nvSpPr>
          <p:cNvPr id="230" name="Google Shape;230;g3353666a99f_1_171"/>
          <p:cNvSpPr/>
          <p:nvPr/>
        </p:nvSpPr>
        <p:spPr>
          <a:xfrm>
            <a:off x="4154153" y="864069"/>
            <a:ext cx="12852870" cy="8117620"/>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g3353666a99f_1_171"/>
          <p:cNvGrpSpPr/>
          <p:nvPr/>
        </p:nvGrpSpPr>
        <p:grpSpPr>
          <a:xfrm>
            <a:off x="3952342" y="732326"/>
            <a:ext cx="13689308" cy="9074758"/>
            <a:chOff x="-6989" y="0"/>
            <a:chExt cx="18252410" cy="12099678"/>
          </a:xfrm>
        </p:grpSpPr>
        <p:sp>
          <p:nvSpPr>
            <p:cNvPr id="232" name="Google Shape;232;g3353666a99f_1_171"/>
            <p:cNvSpPr/>
            <p:nvPr/>
          </p:nvSpPr>
          <p:spPr>
            <a:xfrm>
              <a:off x="-6989" y="281638"/>
              <a:ext cx="17944404" cy="11818040"/>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353666a99f_1_171"/>
            <p:cNvSpPr/>
            <p:nvPr/>
          </p:nvSpPr>
          <p:spPr>
            <a:xfrm>
              <a:off x="329481" y="0"/>
              <a:ext cx="17915941" cy="11729127"/>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g3353666a99f_1_171"/>
          <p:cNvSpPr/>
          <p:nvPr/>
        </p:nvSpPr>
        <p:spPr>
          <a:xfrm>
            <a:off x="457200" y="2336216"/>
            <a:ext cx="5064125" cy="6546580"/>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5" name="Google Shape;235;g3353666a99f_1_171"/>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236" name="Google Shape;236;g3353666a99f_1_171"/>
          <p:cNvSpPr txBox="1"/>
          <p:nvPr/>
        </p:nvSpPr>
        <p:spPr>
          <a:xfrm>
            <a:off x="5037775" y="999925"/>
            <a:ext cx="12997800" cy="23703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CREATE YOUR </a:t>
            </a:r>
            <a:endParaRPr sz="7000">
              <a:solidFill>
                <a:srgbClr val="002060"/>
              </a:solidFill>
              <a:latin typeface="Erica One"/>
              <a:ea typeface="Erica One"/>
              <a:cs typeface="Erica One"/>
              <a:sym typeface="Erica One"/>
            </a:endParaRPr>
          </a:p>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OWN TURTLE</a:t>
            </a:r>
            <a:endParaRPr/>
          </a:p>
        </p:txBody>
      </p:sp>
      <p:sp>
        <p:nvSpPr>
          <p:cNvPr id="237" name="Google Shape;237;g3353666a99f_1_171"/>
          <p:cNvSpPr txBox="1"/>
          <p:nvPr/>
        </p:nvSpPr>
        <p:spPr>
          <a:xfrm>
            <a:off x="5940883" y="3502644"/>
            <a:ext cx="11319900" cy="526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Turtle() function/command creates a new turtle which can be given a name:</a:t>
            </a:r>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 = Turtle()</a:t>
            </a:r>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This will open the Python Turtle Graphics window with your turtle at the centre.</a:t>
            </a:r>
            <a:endParaRPr/>
          </a:p>
        </p:txBody>
      </p:sp>
      <p:pic>
        <p:nvPicPr>
          <p:cNvPr id="238" name="Google Shape;238;g3353666a99f_1_171"/>
          <p:cNvPicPr preferRelativeResize="0"/>
          <p:nvPr/>
        </p:nvPicPr>
        <p:blipFill rotWithShape="1">
          <a:blip r:embed="rId4">
            <a:alphaModFix/>
          </a:blip>
          <a:srcRect b="9100" l="8057" r="20823" t="13511"/>
          <a:stretch/>
        </p:blipFill>
        <p:spPr>
          <a:xfrm>
            <a:off x="1566025" y="4350350"/>
            <a:ext cx="2843425" cy="2521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242" name="Shape 242"/>
        <p:cNvGrpSpPr/>
        <p:nvPr/>
      </p:nvGrpSpPr>
      <p:grpSpPr>
        <a:xfrm>
          <a:off x="0" y="0"/>
          <a:ext cx="0" cy="0"/>
          <a:chOff x="0" y="0"/>
          <a:chExt cx="0" cy="0"/>
        </a:xfrm>
      </p:grpSpPr>
      <p:sp>
        <p:nvSpPr>
          <p:cNvPr id="243" name="Google Shape;243;g3353666a99f_1_0"/>
          <p:cNvSpPr/>
          <p:nvPr/>
        </p:nvSpPr>
        <p:spPr>
          <a:xfrm>
            <a:off x="4154153" y="864069"/>
            <a:ext cx="12852870" cy="8117620"/>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g3353666a99f_1_0"/>
          <p:cNvGrpSpPr/>
          <p:nvPr/>
        </p:nvGrpSpPr>
        <p:grpSpPr>
          <a:xfrm>
            <a:off x="1273340" y="825969"/>
            <a:ext cx="16368761" cy="9074758"/>
            <a:chOff x="-6989" y="0"/>
            <a:chExt cx="18252410" cy="12099678"/>
          </a:xfrm>
        </p:grpSpPr>
        <p:sp>
          <p:nvSpPr>
            <p:cNvPr id="245" name="Google Shape;245;g3353666a99f_1_0"/>
            <p:cNvSpPr/>
            <p:nvPr/>
          </p:nvSpPr>
          <p:spPr>
            <a:xfrm>
              <a:off x="-6989" y="281638"/>
              <a:ext cx="17944404" cy="11818040"/>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3353666a99f_1_0"/>
            <p:cNvSpPr/>
            <p:nvPr/>
          </p:nvSpPr>
          <p:spPr>
            <a:xfrm>
              <a:off x="329481" y="0"/>
              <a:ext cx="17915941" cy="11729127"/>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g3353666a99f_1_0"/>
          <p:cNvSpPr txBox="1"/>
          <p:nvPr/>
        </p:nvSpPr>
        <p:spPr>
          <a:xfrm>
            <a:off x="2712838" y="1366616"/>
            <a:ext cx="13487400" cy="1077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Name your TURTLE</a:t>
            </a:r>
            <a:endParaRPr/>
          </a:p>
        </p:txBody>
      </p:sp>
      <p:sp>
        <p:nvSpPr>
          <p:cNvPr id="248" name="Google Shape;248;g3353666a99f_1_0"/>
          <p:cNvSpPr txBox="1"/>
          <p:nvPr/>
        </p:nvSpPr>
        <p:spPr>
          <a:xfrm>
            <a:off x="2749377" y="3009900"/>
            <a:ext cx="137160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400">
                <a:solidFill>
                  <a:srgbClr val="B2A0C7"/>
                </a:solidFill>
                <a:latin typeface="Overlock"/>
                <a:ea typeface="Overlock"/>
                <a:cs typeface="Overlock"/>
                <a:sym typeface="Overlock"/>
              </a:rPr>
              <a:t>It is mandatory to name your Turtle according to Variable Naming Rules. </a:t>
            </a:r>
            <a:endParaRPr sz="5400">
              <a:solidFill>
                <a:srgbClr val="B2A0C7"/>
              </a:solidFill>
              <a:latin typeface="Overlock"/>
              <a:ea typeface="Overlock"/>
              <a:cs typeface="Overlock"/>
              <a:sym typeface="Overlock"/>
            </a:endParaRPr>
          </a:p>
          <a:p>
            <a:pPr indent="0" lvl="0" marL="0" marR="0" rtl="0" algn="l">
              <a:spcBef>
                <a:spcPts val="0"/>
              </a:spcBef>
              <a:spcAft>
                <a:spcPts val="0"/>
              </a:spcAft>
              <a:buNone/>
            </a:pPr>
            <a:r>
              <a:rPr b="0" i="0" lang="en-US" sz="5400">
                <a:solidFill>
                  <a:srgbClr val="B2A0C7"/>
                </a:solidFill>
                <a:latin typeface="Overlock"/>
                <a:ea typeface="Overlock"/>
                <a:cs typeface="Overlock"/>
                <a:sym typeface="Overlock"/>
              </a:rPr>
              <a:t>Kindly refer to PPT-6 on Keywords and Identifiers</a:t>
            </a:r>
            <a:r>
              <a:rPr lang="en-US" sz="5400">
                <a:solidFill>
                  <a:srgbClr val="B2A0C7"/>
                </a:solidFill>
                <a:latin typeface="Overlock"/>
                <a:ea typeface="Overlock"/>
                <a:cs typeface="Overlock"/>
                <a:sym typeface="Overlock"/>
              </a:rPr>
              <a:t>.</a:t>
            </a:r>
            <a:endParaRPr b="0" i="0" sz="5400">
              <a:solidFill>
                <a:srgbClr val="B2A0C7"/>
              </a:solidFill>
              <a:latin typeface="Overlock"/>
              <a:ea typeface="Overlock"/>
              <a:cs typeface="Overlock"/>
              <a:sym typeface="Overlo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252" name="Shape 252"/>
        <p:cNvGrpSpPr/>
        <p:nvPr/>
      </p:nvGrpSpPr>
      <p:grpSpPr>
        <a:xfrm>
          <a:off x="0" y="0"/>
          <a:ext cx="0" cy="0"/>
          <a:chOff x="0" y="0"/>
          <a:chExt cx="0" cy="0"/>
        </a:xfrm>
      </p:grpSpPr>
      <p:sp>
        <p:nvSpPr>
          <p:cNvPr id="253" name="Google Shape;253;p8"/>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8"/>
          <p:cNvGrpSpPr/>
          <p:nvPr/>
        </p:nvGrpSpPr>
        <p:grpSpPr>
          <a:xfrm>
            <a:off x="3952342" y="732326"/>
            <a:ext cx="13687328" cy="9068387"/>
            <a:chOff x="-6989" y="0"/>
            <a:chExt cx="18249771" cy="12091182"/>
          </a:xfrm>
        </p:grpSpPr>
        <p:sp>
          <p:nvSpPr>
            <p:cNvPr id="255" name="Google Shape;255;p8"/>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8"/>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8"/>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259" name="Google Shape;259;p8"/>
          <p:cNvSpPr txBox="1"/>
          <p:nvPr/>
        </p:nvSpPr>
        <p:spPr>
          <a:xfrm>
            <a:off x="5037781" y="999917"/>
            <a:ext cx="1285424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MOVE YOUR TURTLE</a:t>
            </a:r>
            <a:endParaRPr/>
          </a:p>
        </p:txBody>
      </p:sp>
      <p:sp>
        <p:nvSpPr>
          <p:cNvPr id="260" name="Google Shape;260;p8"/>
          <p:cNvSpPr txBox="1"/>
          <p:nvPr/>
        </p:nvSpPr>
        <p:spPr>
          <a:xfrm>
            <a:off x="5940883" y="2740644"/>
            <a:ext cx="11319861"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forward() function/command </a:t>
            </a:r>
            <a:r>
              <a:rPr lang="en-US" sz="4800">
                <a:solidFill>
                  <a:srgbClr val="B2A0C7"/>
                </a:solidFill>
                <a:latin typeface="Overlock"/>
                <a:ea typeface="Overlock"/>
                <a:cs typeface="Overlock"/>
                <a:sym typeface="Overlock"/>
              </a:rPr>
              <a:t>m</a:t>
            </a:r>
            <a:r>
              <a:rPr b="0" i="0" lang="en-US" sz="4800">
                <a:solidFill>
                  <a:srgbClr val="B2A0C7"/>
                </a:solidFill>
                <a:latin typeface="Overlock"/>
                <a:ea typeface="Overlock"/>
                <a:cs typeface="Overlock"/>
                <a:sym typeface="Overlock"/>
              </a:rPr>
              <a:t>oves the turtle forward by the specified amount:</a:t>
            </a:r>
            <a:endParaRPr/>
          </a:p>
          <a:p>
            <a:pPr indent="0" lvl="0" marL="0" marR="0" rtl="0" algn="l">
              <a:spcBef>
                <a:spcPts val="0"/>
              </a:spcBef>
              <a:spcAft>
                <a:spcPts val="0"/>
              </a:spcAft>
              <a:buNone/>
            </a:pPr>
            <a:r>
              <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forward</a:t>
            </a:r>
            <a:r>
              <a:rPr lang="en-US" sz="4800">
                <a:solidFill>
                  <a:srgbClr val="B2A0C7"/>
                </a:solidFill>
                <a:latin typeface="Overlock"/>
                <a:ea typeface="Overlock"/>
                <a:cs typeface="Overlock"/>
                <a:sym typeface="Overlock"/>
              </a:rPr>
              <a:t>(100)</a:t>
            </a:r>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This command will move your turtle 100 pixels in the direction it is pointing to.</a:t>
            </a:r>
            <a:endParaRPr/>
          </a:p>
        </p:txBody>
      </p:sp>
      <p:pic>
        <p:nvPicPr>
          <p:cNvPr id="261" name="Google Shape;261;p8"/>
          <p:cNvPicPr preferRelativeResize="0"/>
          <p:nvPr/>
        </p:nvPicPr>
        <p:blipFill rotWithShape="1">
          <a:blip r:embed="rId4">
            <a:alphaModFix/>
          </a:blip>
          <a:srcRect b="8240" l="0" r="6994" t="0"/>
          <a:stretch/>
        </p:blipFill>
        <p:spPr>
          <a:xfrm>
            <a:off x="1004138" y="4002450"/>
            <a:ext cx="3967200" cy="3216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AE6FF"/>
        </a:solidFill>
      </p:bgPr>
    </p:bg>
    <p:spTree>
      <p:nvGrpSpPr>
        <p:cNvPr id="265" name="Shape 265"/>
        <p:cNvGrpSpPr/>
        <p:nvPr/>
      </p:nvGrpSpPr>
      <p:grpSpPr>
        <a:xfrm>
          <a:off x="0" y="0"/>
          <a:ext cx="0" cy="0"/>
          <a:chOff x="0" y="0"/>
          <a:chExt cx="0" cy="0"/>
        </a:xfrm>
      </p:grpSpPr>
      <p:sp>
        <p:nvSpPr>
          <p:cNvPr id="266" name="Google Shape;266;p9"/>
          <p:cNvSpPr/>
          <p:nvPr/>
        </p:nvSpPr>
        <p:spPr>
          <a:xfrm>
            <a:off x="4154153" y="864069"/>
            <a:ext cx="12854240" cy="8118486"/>
          </a:xfrm>
          <a:custGeom>
            <a:rect b="b" l="l" r="r" t="t"/>
            <a:pathLst>
              <a:path extrusionOk="0" h="6208505" w="9830111">
                <a:moveTo>
                  <a:pt x="278431" y="16918"/>
                </a:moveTo>
                <a:cubicBezTo>
                  <a:pt x="278431" y="16918"/>
                  <a:pt x="604014" y="12258"/>
                  <a:pt x="1045114" y="12454"/>
                </a:cubicBezTo>
                <a:cubicBezTo>
                  <a:pt x="7948380" y="12671"/>
                  <a:pt x="9556042" y="0"/>
                  <a:pt x="9556042" y="0"/>
                </a:cubicBezTo>
                <a:cubicBezTo>
                  <a:pt x="9623506" y="0"/>
                  <a:pt x="9699443" y="0"/>
                  <a:pt x="9778216" y="85073"/>
                </a:cubicBezTo>
                <a:cubicBezTo>
                  <a:pt x="9821194" y="131488"/>
                  <a:pt x="9822262" y="240224"/>
                  <a:pt x="9822667" y="320281"/>
                </a:cubicBezTo>
                <a:cubicBezTo>
                  <a:pt x="9822667" y="320281"/>
                  <a:pt x="9820963" y="4514342"/>
                  <a:pt x="9820963" y="5445921"/>
                </a:cubicBezTo>
                <a:cubicBezTo>
                  <a:pt x="9820963" y="5660080"/>
                  <a:pt x="9830111" y="5959259"/>
                  <a:pt x="9830111" y="5959259"/>
                </a:cubicBezTo>
                <a:cubicBezTo>
                  <a:pt x="9830111" y="6087927"/>
                  <a:pt x="9825941" y="6208505"/>
                  <a:pt x="9573103" y="6200371"/>
                </a:cubicBezTo>
                <a:cubicBezTo>
                  <a:pt x="9573103" y="6200371"/>
                  <a:pt x="9196631" y="6180072"/>
                  <a:pt x="8195606" y="6187671"/>
                </a:cubicBezTo>
                <a:cubicBezTo>
                  <a:pt x="2367023" y="6195805"/>
                  <a:pt x="304023" y="6208505"/>
                  <a:pt x="304023" y="6208505"/>
                </a:cubicBezTo>
                <a:cubicBezTo>
                  <a:pt x="132548" y="6208505"/>
                  <a:pt x="4213" y="6107436"/>
                  <a:pt x="8532" y="5904889"/>
                </a:cubicBezTo>
                <a:cubicBezTo>
                  <a:pt x="8532" y="5904889"/>
                  <a:pt x="9630" y="5406348"/>
                  <a:pt x="4815" y="1542526"/>
                </a:cubicBezTo>
                <a:cubicBezTo>
                  <a:pt x="0" y="663668"/>
                  <a:pt x="25592" y="330596"/>
                  <a:pt x="25592" y="330596"/>
                </a:cubicBezTo>
                <a:cubicBezTo>
                  <a:pt x="27224" y="150571"/>
                  <a:pt x="143504" y="16918"/>
                  <a:pt x="278431" y="16918"/>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9"/>
          <p:cNvGrpSpPr/>
          <p:nvPr/>
        </p:nvGrpSpPr>
        <p:grpSpPr>
          <a:xfrm>
            <a:off x="3952342" y="732326"/>
            <a:ext cx="13687328" cy="9068387"/>
            <a:chOff x="-6989" y="0"/>
            <a:chExt cx="18249771" cy="12091182"/>
          </a:xfrm>
        </p:grpSpPr>
        <p:sp>
          <p:nvSpPr>
            <p:cNvPr id="268" name="Google Shape;268;p9"/>
            <p:cNvSpPr/>
            <p:nvPr/>
          </p:nvSpPr>
          <p:spPr>
            <a:xfrm>
              <a:off x="-6989" y="281638"/>
              <a:ext cx="17931505" cy="11809544"/>
            </a:xfrm>
            <a:custGeom>
              <a:rect b="b" l="l" r="r" t="t"/>
              <a:pathLst>
                <a:path extrusionOk="0" h="7119301" w="10809882">
                  <a:moveTo>
                    <a:pt x="278431" y="16918"/>
                  </a:moveTo>
                  <a:cubicBezTo>
                    <a:pt x="278431" y="16918"/>
                    <a:pt x="604014" y="12258"/>
                    <a:pt x="1062558" y="12454"/>
                  </a:cubicBezTo>
                  <a:cubicBezTo>
                    <a:pt x="8804229" y="12671"/>
                    <a:pt x="10535814" y="0"/>
                    <a:pt x="10535814" y="0"/>
                  </a:cubicBezTo>
                  <a:cubicBezTo>
                    <a:pt x="10603278" y="0"/>
                    <a:pt x="10679215" y="0"/>
                    <a:pt x="10757988" y="85073"/>
                  </a:cubicBezTo>
                  <a:cubicBezTo>
                    <a:pt x="10800966" y="131488"/>
                    <a:pt x="10802035" y="240224"/>
                    <a:pt x="10802439" y="320281"/>
                  </a:cubicBezTo>
                  <a:cubicBezTo>
                    <a:pt x="10802439" y="320281"/>
                    <a:pt x="10800735" y="5267917"/>
                    <a:pt x="10800735" y="6356717"/>
                  </a:cubicBezTo>
                  <a:cubicBezTo>
                    <a:pt x="10800735" y="6570876"/>
                    <a:pt x="10809883" y="6870054"/>
                    <a:pt x="10809883" y="6870054"/>
                  </a:cubicBezTo>
                  <a:cubicBezTo>
                    <a:pt x="10809883" y="6998723"/>
                    <a:pt x="10805713" y="7119301"/>
                    <a:pt x="10552875" y="7111167"/>
                  </a:cubicBezTo>
                  <a:cubicBezTo>
                    <a:pt x="10552875" y="7111167"/>
                    <a:pt x="10176403" y="7090868"/>
                    <a:pt x="9081481" y="7098467"/>
                  </a:cubicBezTo>
                  <a:cubicBezTo>
                    <a:pt x="2545013" y="7106601"/>
                    <a:pt x="304023" y="7119301"/>
                    <a:pt x="304023" y="7119301"/>
                  </a:cubicBezTo>
                  <a:cubicBezTo>
                    <a:pt x="132548" y="7119301"/>
                    <a:pt x="4213" y="7018231"/>
                    <a:pt x="8532" y="6815685"/>
                  </a:cubicBezTo>
                  <a:cubicBezTo>
                    <a:pt x="8532" y="6815685"/>
                    <a:pt x="9630" y="6317143"/>
                    <a:pt x="4815" y="1670849"/>
                  </a:cubicBezTo>
                  <a:cubicBezTo>
                    <a:pt x="0" y="663668"/>
                    <a:pt x="25592" y="330596"/>
                    <a:pt x="25592" y="330596"/>
                  </a:cubicBezTo>
                  <a:cubicBezTo>
                    <a:pt x="27224" y="150571"/>
                    <a:pt x="143504" y="16918"/>
                    <a:pt x="278431" y="16918"/>
                  </a:cubicBezTo>
                  <a:close/>
                </a:path>
              </a:pathLst>
            </a:custGeom>
            <a:solidFill>
              <a:srgbClr val="D1B4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329481" y="0"/>
              <a:ext cx="17913301" cy="11727398"/>
            </a:xfrm>
            <a:custGeom>
              <a:rect b="b" l="l" r="r" t="t"/>
              <a:pathLst>
                <a:path extrusionOk="0" h="7087086" w="10825342">
                  <a:moveTo>
                    <a:pt x="278431" y="16918"/>
                  </a:moveTo>
                  <a:cubicBezTo>
                    <a:pt x="278431" y="16918"/>
                    <a:pt x="604014" y="12258"/>
                    <a:pt x="1062834" y="12454"/>
                  </a:cubicBezTo>
                  <a:cubicBezTo>
                    <a:pt x="8817733" y="12671"/>
                    <a:pt x="10551274" y="0"/>
                    <a:pt x="10551274" y="0"/>
                  </a:cubicBezTo>
                  <a:cubicBezTo>
                    <a:pt x="10618737" y="0"/>
                    <a:pt x="10694674" y="0"/>
                    <a:pt x="10773448" y="85073"/>
                  </a:cubicBezTo>
                  <a:cubicBezTo>
                    <a:pt x="10816426" y="131488"/>
                    <a:pt x="10817494" y="240224"/>
                    <a:pt x="10817899" y="320281"/>
                  </a:cubicBezTo>
                  <a:cubicBezTo>
                    <a:pt x="10817899" y="320281"/>
                    <a:pt x="10816195" y="5241263"/>
                    <a:pt x="10816195" y="6324502"/>
                  </a:cubicBezTo>
                  <a:cubicBezTo>
                    <a:pt x="10816195" y="6538661"/>
                    <a:pt x="10825342" y="6837839"/>
                    <a:pt x="10825342" y="6837839"/>
                  </a:cubicBezTo>
                  <a:cubicBezTo>
                    <a:pt x="10825342" y="6966508"/>
                    <a:pt x="10821173" y="7087086"/>
                    <a:pt x="10568335" y="7078952"/>
                  </a:cubicBezTo>
                  <a:cubicBezTo>
                    <a:pt x="10568335" y="7078952"/>
                    <a:pt x="10191862" y="7058653"/>
                    <a:pt x="9095459" y="7066252"/>
                  </a:cubicBezTo>
                  <a:cubicBezTo>
                    <a:pt x="2547822" y="7074386"/>
                    <a:pt x="304023" y="7087086"/>
                    <a:pt x="304023" y="7087086"/>
                  </a:cubicBezTo>
                  <a:cubicBezTo>
                    <a:pt x="132548" y="7087086"/>
                    <a:pt x="4213" y="6986016"/>
                    <a:pt x="8532" y="6783470"/>
                  </a:cubicBezTo>
                  <a:cubicBezTo>
                    <a:pt x="8532" y="6783470"/>
                    <a:pt x="9630" y="6284928"/>
                    <a:pt x="4815" y="1666310"/>
                  </a:cubicBezTo>
                  <a:cubicBezTo>
                    <a:pt x="0" y="663668"/>
                    <a:pt x="25592" y="330596"/>
                    <a:pt x="25592" y="330596"/>
                  </a:cubicBezTo>
                  <a:cubicBezTo>
                    <a:pt x="27224" y="150571"/>
                    <a:pt x="143504" y="16918"/>
                    <a:pt x="278431" y="16918"/>
                  </a:cubicBezTo>
                  <a:close/>
                </a:path>
              </a:pathLst>
            </a:custGeom>
            <a:solidFill>
              <a:srgbClr val="FFF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9"/>
          <p:cNvSpPr/>
          <p:nvPr/>
        </p:nvSpPr>
        <p:spPr>
          <a:xfrm>
            <a:off x="457200" y="2336216"/>
            <a:ext cx="5061081" cy="6549391"/>
          </a:xfrm>
          <a:custGeom>
            <a:rect b="b" l="l" r="r" t="t"/>
            <a:pathLst>
              <a:path extrusionOk="0" h="8642350" w="6350000">
                <a:moveTo>
                  <a:pt x="6350000" y="624840"/>
                </a:moveTo>
                <a:cubicBezTo>
                  <a:pt x="6350000" y="543560"/>
                  <a:pt x="6309360" y="472440"/>
                  <a:pt x="6247130" y="430530"/>
                </a:cubicBezTo>
                <a:cubicBezTo>
                  <a:pt x="6259830" y="422910"/>
                  <a:pt x="6271260" y="412750"/>
                  <a:pt x="6281420" y="402590"/>
                </a:cubicBezTo>
                <a:cubicBezTo>
                  <a:pt x="6324600" y="358140"/>
                  <a:pt x="6350000" y="298450"/>
                  <a:pt x="6350000" y="236220"/>
                </a:cubicBezTo>
                <a:cubicBezTo>
                  <a:pt x="6350000" y="173990"/>
                  <a:pt x="6324600" y="114300"/>
                  <a:pt x="6281420" y="69850"/>
                </a:cubicBezTo>
                <a:cubicBezTo>
                  <a:pt x="6236970" y="25400"/>
                  <a:pt x="6176010" y="0"/>
                  <a:pt x="6115050" y="0"/>
                </a:cubicBezTo>
                <a:cubicBezTo>
                  <a:pt x="6052820" y="0"/>
                  <a:pt x="5991860" y="25400"/>
                  <a:pt x="5948680" y="68580"/>
                </a:cubicBezTo>
                <a:cubicBezTo>
                  <a:pt x="5937250" y="80010"/>
                  <a:pt x="5927090" y="92710"/>
                  <a:pt x="5919470" y="105410"/>
                </a:cubicBezTo>
                <a:cubicBezTo>
                  <a:pt x="5877560" y="41910"/>
                  <a:pt x="5805170" y="0"/>
                  <a:pt x="5723890" y="0"/>
                </a:cubicBezTo>
                <a:cubicBezTo>
                  <a:pt x="5642610" y="0"/>
                  <a:pt x="5570220" y="41910"/>
                  <a:pt x="5528310" y="105410"/>
                </a:cubicBezTo>
                <a:cubicBezTo>
                  <a:pt x="5486400" y="41910"/>
                  <a:pt x="5414010" y="0"/>
                  <a:pt x="5332730" y="0"/>
                </a:cubicBezTo>
                <a:cubicBezTo>
                  <a:pt x="5250180" y="0"/>
                  <a:pt x="5179060" y="41910"/>
                  <a:pt x="5137150" y="105410"/>
                </a:cubicBezTo>
                <a:cubicBezTo>
                  <a:pt x="5095241" y="41910"/>
                  <a:pt x="5022850" y="0"/>
                  <a:pt x="4941570" y="0"/>
                </a:cubicBezTo>
                <a:cubicBezTo>
                  <a:pt x="4860291" y="0"/>
                  <a:pt x="4787900" y="41910"/>
                  <a:pt x="4745990" y="105410"/>
                </a:cubicBezTo>
                <a:cubicBezTo>
                  <a:pt x="4704080" y="41910"/>
                  <a:pt x="4631690" y="0"/>
                  <a:pt x="4550410" y="0"/>
                </a:cubicBezTo>
                <a:cubicBezTo>
                  <a:pt x="4469130" y="0"/>
                  <a:pt x="4396740" y="41910"/>
                  <a:pt x="4354830" y="105410"/>
                </a:cubicBezTo>
                <a:cubicBezTo>
                  <a:pt x="4312920" y="41910"/>
                  <a:pt x="4240530" y="0"/>
                  <a:pt x="4159250" y="0"/>
                </a:cubicBezTo>
                <a:cubicBezTo>
                  <a:pt x="4077970" y="0"/>
                  <a:pt x="4005580" y="41910"/>
                  <a:pt x="3963670" y="105410"/>
                </a:cubicBezTo>
                <a:cubicBezTo>
                  <a:pt x="3921761" y="41910"/>
                  <a:pt x="3849370" y="0"/>
                  <a:pt x="3768091" y="0"/>
                </a:cubicBezTo>
                <a:cubicBezTo>
                  <a:pt x="3686811" y="0"/>
                  <a:pt x="3614420" y="41910"/>
                  <a:pt x="3572511" y="105410"/>
                </a:cubicBezTo>
                <a:cubicBezTo>
                  <a:pt x="3530601" y="41910"/>
                  <a:pt x="3458211" y="0"/>
                  <a:pt x="3376931" y="0"/>
                </a:cubicBezTo>
                <a:cubicBezTo>
                  <a:pt x="3295651" y="0"/>
                  <a:pt x="3216910" y="41910"/>
                  <a:pt x="3175000" y="105410"/>
                </a:cubicBezTo>
                <a:cubicBezTo>
                  <a:pt x="3133090" y="41910"/>
                  <a:pt x="3060700" y="0"/>
                  <a:pt x="2979420" y="0"/>
                </a:cubicBezTo>
                <a:cubicBezTo>
                  <a:pt x="2898140" y="0"/>
                  <a:pt x="2825750" y="41910"/>
                  <a:pt x="2783840" y="105410"/>
                </a:cubicBezTo>
                <a:cubicBezTo>
                  <a:pt x="2741930" y="41910"/>
                  <a:pt x="2669540" y="0"/>
                  <a:pt x="2588260" y="0"/>
                </a:cubicBezTo>
                <a:cubicBezTo>
                  <a:pt x="2505710" y="0"/>
                  <a:pt x="2434590" y="41910"/>
                  <a:pt x="2392680" y="105410"/>
                </a:cubicBezTo>
                <a:cubicBezTo>
                  <a:pt x="2350770" y="41910"/>
                  <a:pt x="2278380" y="0"/>
                  <a:pt x="2197100" y="0"/>
                </a:cubicBezTo>
                <a:cubicBezTo>
                  <a:pt x="2115820" y="0"/>
                  <a:pt x="2043430" y="41910"/>
                  <a:pt x="2001520" y="105410"/>
                </a:cubicBezTo>
                <a:cubicBezTo>
                  <a:pt x="1959610" y="41910"/>
                  <a:pt x="1887220" y="0"/>
                  <a:pt x="1805941" y="0"/>
                </a:cubicBezTo>
                <a:cubicBezTo>
                  <a:pt x="1723391" y="0"/>
                  <a:pt x="1652270" y="41910"/>
                  <a:pt x="1610361" y="105410"/>
                </a:cubicBezTo>
                <a:cubicBezTo>
                  <a:pt x="1568450" y="41910"/>
                  <a:pt x="1496061" y="0"/>
                  <a:pt x="1414781" y="0"/>
                </a:cubicBezTo>
                <a:cubicBezTo>
                  <a:pt x="1329691" y="0"/>
                  <a:pt x="1257300" y="41910"/>
                  <a:pt x="1215391" y="105410"/>
                </a:cubicBezTo>
                <a:cubicBezTo>
                  <a:pt x="1173481" y="41910"/>
                  <a:pt x="1101091" y="0"/>
                  <a:pt x="1019811" y="0"/>
                </a:cubicBezTo>
                <a:cubicBezTo>
                  <a:pt x="937261" y="0"/>
                  <a:pt x="866141" y="41910"/>
                  <a:pt x="824231" y="105410"/>
                </a:cubicBezTo>
                <a:cubicBezTo>
                  <a:pt x="782321" y="41910"/>
                  <a:pt x="709931" y="0"/>
                  <a:pt x="628650" y="0"/>
                </a:cubicBezTo>
                <a:cubicBezTo>
                  <a:pt x="544830" y="0"/>
                  <a:pt x="473710" y="41910"/>
                  <a:pt x="431800" y="105410"/>
                </a:cubicBezTo>
                <a:cubicBezTo>
                  <a:pt x="422910" y="92710"/>
                  <a:pt x="412750" y="80010"/>
                  <a:pt x="402590" y="68580"/>
                </a:cubicBezTo>
                <a:cubicBezTo>
                  <a:pt x="358140" y="25400"/>
                  <a:pt x="297180" y="0"/>
                  <a:pt x="234950" y="0"/>
                </a:cubicBezTo>
                <a:cubicBezTo>
                  <a:pt x="172720" y="0"/>
                  <a:pt x="113030" y="25400"/>
                  <a:pt x="68580" y="68580"/>
                </a:cubicBezTo>
                <a:cubicBezTo>
                  <a:pt x="25400" y="113030"/>
                  <a:pt x="0" y="172720"/>
                  <a:pt x="0" y="234950"/>
                </a:cubicBezTo>
                <a:cubicBezTo>
                  <a:pt x="0" y="297180"/>
                  <a:pt x="25400" y="356870"/>
                  <a:pt x="68580" y="401320"/>
                </a:cubicBezTo>
                <a:cubicBezTo>
                  <a:pt x="78740" y="411480"/>
                  <a:pt x="90170" y="421640"/>
                  <a:pt x="102870" y="429260"/>
                </a:cubicBezTo>
                <a:cubicBezTo>
                  <a:pt x="40640" y="472440"/>
                  <a:pt x="0" y="543560"/>
                  <a:pt x="0" y="624840"/>
                </a:cubicBezTo>
                <a:cubicBezTo>
                  <a:pt x="0" y="706120"/>
                  <a:pt x="40640" y="777240"/>
                  <a:pt x="102870" y="819150"/>
                </a:cubicBezTo>
                <a:cubicBezTo>
                  <a:pt x="40640" y="861060"/>
                  <a:pt x="0" y="932180"/>
                  <a:pt x="0" y="1013460"/>
                </a:cubicBezTo>
                <a:cubicBezTo>
                  <a:pt x="0" y="1094740"/>
                  <a:pt x="40640" y="1165860"/>
                  <a:pt x="102870" y="1207770"/>
                </a:cubicBezTo>
                <a:cubicBezTo>
                  <a:pt x="40640" y="1249680"/>
                  <a:pt x="0" y="1322070"/>
                  <a:pt x="0" y="1402080"/>
                </a:cubicBezTo>
                <a:cubicBezTo>
                  <a:pt x="0" y="1483360"/>
                  <a:pt x="40640" y="1554480"/>
                  <a:pt x="102870" y="1596390"/>
                </a:cubicBezTo>
                <a:cubicBezTo>
                  <a:pt x="40640" y="1638300"/>
                  <a:pt x="0" y="1709420"/>
                  <a:pt x="0" y="1790700"/>
                </a:cubicBezTo>
                <a:cubicBezTo>
                  <a:pt x="0" y="1871980"/>
                  <a:pt x="40640" y="1943100"/>
                  <a:pt x="102870" y="1985010"/>
                </a:cubicBezTo>
                <a:cubicBezTo>
                  <a:pt x="40640" y="2026920"/>
                  <a:pt x="0" y="2099310"/>
                  <a:pt x="0" y="2179320"/>
                </a:cubicBezTo>
                <a:cubicBezTo>
                  <a:pt x="0" y="2260600"/>
                  <a:pt x="40640" y="2331720"/>
                  <a:pt x="102870" y="2373630"/>
                </a:cubicBezTo>
                <a:cubicBezTo>
                  <a:pt x="40640" y="2418080"/>
                  <a:pt x="0" y="2489200"/>
                  <a:pt x="0" y="2570480"/>
                </a:cubicBezTo>
                <a:cubicBezTo>
                  <a:pt x="0" y="2651760"/>
                  <a:pt x="40640" y="2722880"/>
                  <a:pt x="102870" y="2764790"/>
                </a:cubicBezTo>
                <a:cubicBezTo>
                  <a:pt x="40640" y="2806700"/>
                  <a:pt x="0" y="2879090"/>
                  <a:pt x="0" y="2959100"/>
                </a:cubicBezTo>
                <a:cubicBezTo>
                  <a:pt x="0" y="3040380"/>
                  <a:pt x="40640" y="3111500"/>
                  <a:pt x="102870" y="3153410"/>
                </a:cubicBezTo>
                <a:cubicBezTo>
                  <a:pt x="40640" y="3195320"/>
                  <a:pt x="0" y="3266440"/>
                  <a:pt x="0" y="3347720"/>
                </a:cubicBezTo>
                <a:cubicBezTo>
                  <a:pt x="0" y="3429000"/>
                  <a:pt x="40640" y="3500120"/>
                  <a:pt x="102870" y="3542030"/>
                </a:cubicBezTo>
                <a:cubicBezTo>
                  <a:pt x="40640" y="3583940"/>
                  <a:pt x="0" y="3655060"/>
                  <a:pt x="0" y="3736340"/>
                </a:cubicBezTo>
                <a:cubicBezTo>
                  <a:pt x="0" y="3817620"/>
                  <a:pt x="40640" y="3888740"/>
                  <a:pt x="102870" y="3930650"/>
                </a:cubicBezTo>
                <a:cubicBezTo>
                  <a:pt x="40640" y="3973830"/>
                  <a:pt x="0" y="4044950"/>
                  <a:pt x="0" y="4124959"/>
                </a:cubicBezTo>
                <a:cubicBezTo>
                  <a:pt x="0" y="4206239"/>
                  <a:pt x="40640" y="4277359"/>
                  <a:pt x="102870" y="4319269"/>
                </a:cubicBezTo>
                <a:cubicBezTo>
                  <a:pt x="40640" y="4361180"/>
                  <a:pt x="0" y="4432300"/>
                  <a:pt x="0" y="4513580"/>
                </a:cubicBezTo>
                <a:cubicBezTo>
                  <a:pt x="0" y="4594860"/>
                  <a:pt x="40640" y="4665980"/>
                  <a:pt x="102870" y="4707890"/>
                </a:cubicBezTo>
                <a:cubicBezTo>
                  <a:pt x="40640" y="4749800"/>
                  <a:pt x="0" y="4820920"/>
                  <a:pt x="0" y="4902200"/>
                </a:cubicBezTo>
                <a:cubicBezTo>
                  <a:pt x="0" y="4983480"/>
                  <a:pt x="40640" y="5054600"/>
                  <a:pt x="102870" y="5096510"/>
                </a:cubicBezTo>
                <a:cubicBezTo>
                  <a:pt x="40640" y="5138420"/>
                  <a:pt x="0" y="5210810"/>
                  <a:pt x="0" y="5290820"/>
                </a:cubicBezTo>
                <a:cubicBezTo>
                  <a:pt x="0" y="5372100"/>
                  <a:pt x="40640" y="5443220"/>
                  <a:pt x="102870" y="5485130"/>
                </a:cubicBezTo>
                <a:cubicBezTo>
                  <a:pt x="40640" y="5527039"/>
                  <a:pt x="0" y="5598159"/>
                  <a:pt x="0" y="5679439"/>
                </a:cubicBezTo>
                <a:cubicBezTo>
                  <a:pt x="0" y="5760719"/>
                  <a:pt x="40640" y="5831839"/>
                  <a:pt x="102870" y="5873749"/>
                </a:cubicBezTo>
                <a:cubicBezTo>
                  <a:pt x="40640" y="5915659"/>
                  <a:pt x="0" y="5986779"/>
                  <a:pt x="0" y="6068059"/>
                </a:cubicBezTo>
                <a:cubicBezTo>
                  <a:pt x="0" y="6149339"/>
                  <a:pt x="40640" y="6220459"/>
                  <a:pt x="102870" y="6262369"/>
                </a:cubicBezTo>
                <a:cubicBezTo>
                  <a:pt x="40640" y="6304280"/>
                  <a:pt x="0" y="6375400"/>
                  <a:pt x="0" y="6456680"/>
                </a:cubicBezTo>
                <a:cubicBezTo>
                  <a:pt x="0" y="6537960"/>
                  <a:pt x="40640" y="6609080"/>
                  <a:pt x="102870" y="6650990"/>
                </a:cubicBezTo>
                <a:cubicBezTo>
                  <a:pt x="40640" y="6692900"/>
                  <a:pt x="0" y="6764020"/>
                  <a:pt x="0" y="6845300"/>
                </a:cubicBezTo>
                <a:cubicBezTo>
                  <a:pt x="0" y="6926580"/>
                  <a:pt x="40640" y="6997700"/>
                  <a:pt x="102870" y="7039610"/>
                </a:cubicBezTo>
                <a:cubicBezTo>
                  <a:pt x="40640" y="7082790"/>
                  <a:pt x="0" y="7153910"/>
                  <a:pt x="0" y="7233920"/>
                </a:cubicBezTo>
                <a:cubicBezTo>
                  <a:pt x="0" y="7315200"/>
                  <a:pt x="40640" y="7386320"/>
                  <a:pt x="102870" y="7428230"/>
                </a:cubicBezTo>
                <a:cubicBezTo>
                  <a:pt x="40640" y="7470139"/>
                  <a:pt x="0" y="7541260"/>
                  <a:pt x="0" y="7622539"/>
                </a:cubicBezTo>
                <a:cubicBezTo>
                  <a:pt x="0" y="7703819"/>
                  <a:pt x="40640" y="7774939"/>
                  <a:pt x="102870" y="7816849"/>
                </a:cubicBezTo>
                <a:cubicBezTo>
                  <a:pt x="40640" y="7866380"/>
                  <a:pt x="0" y="7937500"/>
                  <a:pt x="0" y="8018780"/>
                </a:cubicBezTo>
                <a:cubicBezTo>
                  <a:pt x="0" y="8100061"/>
                  <a:pt x="40640" y="8171180"/>
                  <a:pt x="102870" y="8213090"/>
                </a:cubicBezTo>
                <a:cubicBezTo>
                  <a:pt x="90170" y="8220710"/>
                  <a:pt x="78740" y="8230870"/>
                  <a:pt x="68580" y="8241030"/>
                </a:cubicBezTo>
                <a:cubicBezTo>
                  <a:pt x="25400" y="8285480"/>
                  <a:pt x="0" y="8346440"/>
                  <a:pt x="0" y="8407400"/>
                </a:cubicBezTo>
                <a:cubicBezTo>
                  <a:pt x="0" y="8469630"/>
                  <a:pt x="25400" y="8529320"/>
                  <a:pt x="68580" y="8573770"/>
                </a:cubicBezTo>
                <a:cubicBezTo>
                  <a:pt x="111760" y="8616950"/>
                  <a:pt x="172720" y="8642350"/>
                  <a:pt x="234950" y="8642350"/>
                </a:cubicBezTo>
                <a:cubicBezTo>
                  <a:pt x="297180" y="8642350"/>
                  <a:pt x="356870" y="8616950"/>
                  <a:pt x="401320" y="8573770"/>
                </a:cubicBezTo>
                <a:cubicBezTo>
                  <a:pt x="412750" y="8562339"/>
                  <a:pt x="422910" y="8549639"/>
                  <a:pt x="430530" y="8536939"/>
                </a:cubicBezTo>
                <a:cubicBezTo>
                  <a:pt x="472440" y="8600439"/>
                  <a:pt x="544830" y="8642349"/>
                  <a:pt x="626110" y="8642349"/>
                </a:cubicBezTo>
                <a:cubicBezTo>
                  <a:pt x="707390" y="8642349"/>
                  <a:pt x="779780" y="8600439"/>
                  <a:pt x="821690" y="8536939"/>
                </a:cubicBezTo>
                <a:cubicBezTo>
                  <a:pt x="863600" y="8600439"/>
                  <a:pt x="935990" y="8642349"/>
                  <a:pt x="1017270" y="8642349"/>
                </a:cubicBezTo>
                <a:cubicBezTo>
                  <a:pt x="1099820" y="8642349"/>
                  <a:pt x="1172210" y="8600439"/>
                  <a:pt x="1212850" y="8536939"/>
                </a:cubicBezTo>
                <a:cubicBezTo>
                  <a:pt x="1254760" y="8600439"/>
                  <a:pt x="1327150" y="8642349"/>
                  <a:pt x="1408430" y="8642349"/>
                </a:cubicBezTo>
                <a:cubicBezTo>
                  <a:pt x="1489710" y="8642349"/>
                  <a:pt x="1562100" y="8600439"/>
                  <a:pt x="1604010" y="8536939"/>
                </a:cubicBezTo>
                <a:cubicBezTo>
                  <a:pt x="1645920" y="8600439"/>
                  <a:pt x="1718310" y="8642349"/>
                  <a:pt x="1799590" y="8642349"/>
                </a:cubicBezTo>
                <a:cubicBezTo>
                  <a:pt x="1880870" y="8642349"/>
                  <a:pt x="1953260" y="8600439"/>
                  <a:pt x="1995170" y="8536939"/>
                </a:cubicBezTo>
                <a:cubicBezTo>
                  <a:pt x="2037080" y="8600439"/>
                  <a:pt x="2109470" y="8642349"/>
                  <a:pt x="2190750" y="8642349"/>
                </a:cubicBezTo>
                <a:cubicBezTo>
                  <a:pt x="2273300" y="8642349"/>
                  <a:pt x="2344420" y="8600439"/>
                  <a:pt x="2386330" y="8536939"/>
                </a:cubicBezTo>
                <a:cubicBezTo>
                  <a:pt x="2428240" y="8600439"/>
                  <a:pt x="2500630" y="8642349"/>
                  <a:pt x="2581910" y="8642349"/>
                </a:cubicBezTo>
                <a:cubicBezTo>
                  <a:pt x="2663190" y="8642349"/>
                  <a:pt x="2735580" y="8600439"/>
                  <a:pt x="2777490" y="8536939"/>
                </a:cubicBezTo>
                <a:cubicBezTo>
                  <a:pt x="2819400" y="8600439"/>
                  <a:pt x="2891790" y="8642349"/>
                  <a:pt x="2973070" y="8642349"/>
                </a:cubicBezTo>
                <a:cubicBezTo>
                  <a:pt x="3055620" y="8642349"/>
                  <a:pt x="3126740" y="8600439"/>
                  <a:pt x="3168650" y="8536939"/>
                </a:cubicBezTo>
                <a:cubicBezTo>
                  <a:pt x="3210560" y="8600439"/>
                  <a:pt x="3282950" y="8642349"/>
                  <a:pt x="3364230" y="8642349"/>
                </a:cubicBezTo>
                <a:cubicBezTo>
                  <a:pt x="3445509" y="8642349"/>
                  <a:pt x="3517900" y="8600439"/>
                  <a:pt x="3559809" y="8536939"/>
                </a:cubicBezTo>
                <a:cubicBezTo>
                  <a:pt x="3601719" y="8600439"/>
                  <a:pt x="3674109" y="8642349"/>
                  <a:pt x="3755389" y="8642349"/>
                </a:cubicBezTo>
                <a:cubicBezTo>
                  <a:pt x="3837939" y="8642349"/>
                  <a:pt x="3909059" y="8600439"/>
                  <a:pt x="3950969" y="8536939"/>
                </a:cubicBezTo>
                <a:cubicBezTo>
                  <a:pt x="3992879" y="8600439"/>
                  <a:pt x="4065269" y="8642349"/>
                  <a:pt x="4146549" y="8642349"/>
                </a:cubicBezTo>
                <a:cubicBezTo>
                  <a:pt x="4227829" y="8642349"/>
                  <a:pt x="4300219" y="8600439"/>
                  <a:pt x="4342129" y="8536939"/>
                </a:cubicBezTo>
                <a:cubicBezTo>
                  <a:pt x="4384039" y="8600439"/>
                  <a:pt x="4456429" y="8642349"/>
                  <a:pt x="4537709" y="8642349"/>
                </a:cubicBezTo>
                <a:cubicBezTo>
                  <a:pt x="4618989" y="8642349"/>
                  <a:pt x="4691379" y="8600439"/>
                  <a:pt x="4733289" y="8536939"/>
                </a:cubicBezTo>
                <a:cubicBezTo>
                  <a:pt x="4775199" y="8600439"/>
                  <a:pt x="4847589" y="8642349"/>
                  <a:pt x="4928869" y="8642349"/>
                </a:cubicBezTo>
                <a:cubicBezTo>
                  <a:pt x="5010149" y="8642349"/>
                  <a:pt x="5082539" y="8600439"/>
                  <a:pt x="5124449" y="8536939"/>
                </a:cubicBezTo>
                <a:cubicBezTo>
                  <a:pt x="5166359" y="8600439"/>
                  <a:pt x="5238749" y="8642349"/>
                  <a:pt x="5320029" y="8642349"/>
                </a:cubicBezTo>
                <a:cubicBezTo>
                  <a:pt x="5401309" y="8642349"/>
                  <a:pt x="5473699" y="8600439"/>
                  <a:pt x="5515609" y="8536939"/>
                </a:cubicBezTo>
                <a:cubicBezTo>
                  <a:pt x="5557519" y="8600439"/>
                  <a:pt x="5629909" y="8642349"/>
                  <a:pt x="5711189" y="8642349"/>
                </a:cubicBezTo>
                <a:cubicBezTo>
                  <a:pt x="5793739" y="8642349"/>
                  <a:pt x="5864859" y="8600439"/>
                  <a:pt x="5906769" y="8536939"/>
                </a:cubicBezTo>
                <a:cubicBezTo>
                  <a:pt x="5915659" y="8549639"/>
                  <a:pt x="5925819" y="8562339"/>
                  <a:pt x="5935978" y="8573770"/>
                </a:cubicBezTo>
                <a:cubicBezTo>
                  <a:pt x="5979158" y="8616950"/>
                  <a:pt x="6040119" y="8642350"/>
                  <a:pt x="6102348" y="8642350"/>
                </a:cubicBezTo>
                <a:cubicBezTo>
                  <a:pt x="6163308" y="8642350"/>
                  <a:pt x="6224269" y="8616950"/>
                  <a:pt x="6268719" y="8573770"/>
                </a:cubicBezTo>
                <a:cubicBezTo>
                  <a:pt x="6311898" y="8529320"/>
                  <a:pt x="6337298" y="8469630"/>
                  <a:pt x="6337298" y="8407400"/>
                </a:cubicBezTo>
                <a:cubicBezTo>
                  <a:pt x="6337298" y="8345170"/>
                  <a:pt x="6311898" y="8285480"/>
                  <a:pt x="6268719" y="8241030"/>
                </a:cubicBezTo>
                <a:cubicBezTo>
                  <a:pt x="6258559" y="8230870"/>
                  <a:pt x="6247128" y="8220711"/>
                  <a:pt x="6234428" y="8213090"/>
                </a:cubicBezTo>
                <a:cubicBezTo>
                  <a:pt x="6296658" y="8171180"/>
                  <a:pt x="6337298" y="8098790"/>
                  <a:pt x="6337298" y="8018780"/>
                </a:cubicBezTo>
                <a:cubicBezTo>
                  <a:pt x="6337298" y="7937500"/>
                  <a:pt x="6296658" y="7866380"/>
                  <a:pt x="6234428" y="7824470"/>
                </a:cubicBezTo>
                <a:cubicBezTo>
                  <a:pt x="6296658" y="7782561"/>
                  <a:pt x="6337298" y="7711440"/>
                  <a:pt x="6337298" y="7630161"/>
                </a:cubicBezTo>
                <a:cubicBezTo>
                  <a:pt x="6337298" y="7548881"/>
                  <a:pt x="6296658" y="7477761"/>
                  <a:pt x="6234428" y="7435851"/>
                </a:cubicBezTo>
                <a:cubicBezTo>
                  <a:pt x="6296658" y="7393941"/>
                  <a:pt x="6337298" y="7321551"/>
                  <a:pt x="6337298" y="7241541"/>
                </a:cubicBezTo>
                <a:cubicBezTo>
                  <a:pt x="6337298" y="7160261"/>
                  <a:pt x="6296658" y="7089141"/>
                  <a:pt x="6234428" y="7047231"/>
                </a:cubicBezTo>
                <a:cubicBezTo>
                  <a:pt x="6296658" y="7005321"/>
                  <a:pt x="6337298" y="6934201"/>
                  <a:pt x="6337298" y="6852921"/>
                </a:cubicBezTo>
                <a:cubicBezTo>
                  <a:pt x="6337298" y="6771642"/>
                  <a:pt x="6296658" y="6700521"/>
                  <a:pt x="6234428" y="6658611"/>
                </a:cubicBezTo>
                <a:cubicBezTo>
                  <a:pt x="6296658" y="6615431"/>
                  <a:pt x="6337298" y="6544311"/>
                  <a:pt x="6337298" y="6464302"/>
                </a:cubicBezTo>
                <a:cubicBezTo>
                  <a:pt x="6337298" y="6383022"/>
                  <a:pt x="6296658" y="6311902"/>
                  <a:pt x="6234428" y="6269992"/>
                </a:cubicBezTo>
                <a:cubicBezTo>
                  <a:pt x="6296658" y="6228082"/>
                  <a:pt x="6337298" y="6156962"/>
                  <a:pt x="6337298" y="6075682"/>
                </a:cubicBezTo>
                <a:cubicBezTo>
                  <a:pt x="6337298" y="5994402"/>
                  <a:pt x="6296658" y="5923282"/>
                  <a:pt x="6234428" y="5881372"/>
                </a:cubicBezTo>
                <a:cubicBezTo>
                  <a:pt x="6296658" y="5839462"/>
                  <a:pt x="6337298" y="5768342"/>
                  <a:pt x="6337298" y="5687062"/>
                </a:cubicBezTo>
                <a:cubicBezTo>
                  <a:pt x="6337298" y="5605782"/>
                  <a:pt x="6296658" y="5534662"/>
                  <a:pt x="6234428" y="5492752"/>
                </a:cubicBezTo>
                <a:cubicBezTo>
                  <a:pt x="6296658" y="5449572"/>
                  <a:pt x="6337298" y="5378452"/>
                  <a:pt x="6337298" y="5298442"/>
                </a:cubicBezTo>
                <a:cubicBezTo>
                  <a:pt x="6337298" y="5217163"/>
                  <a:pt x="6296658" y="5146042"/>
                  <a:pt x="6234428" y="5104133"/>
                </a:cubicBezTo>
                <a:cubicBezTo>
                  <a:pt x="6296658" y="5062223"/>
                  <a:pt x="6337298" y="4991103"/>
                  <a:pt x="6337298" y="4909823"/>
                </a:cubicBezTo>
                <a:cubicBezTo>
                  <a:pt x="6337298" y="4828543"/>
                  <a:pt x="6296658" y="4757423"/>
                  <a:pt x="6234428" y="4715513"/>
                </a:cubicBezTo>
                <a:cubicBezTo>
                  <a:pt x="6296658" y="4672333"/>
                  <a:pt x="6337298" y="4601213"/>
                  <a:pt x="6337298" y="4521203"/>
                </a:cubicBezTo>
                <a:cubicBezTo>
                  <a:pt x="6337298" y="4439923"/>
                  <a:pt x="6296658" y="4368803"/>
                  <a:pt x="6234428" y="4326893"/>
                </a:cubicBezTo>
                <a:cubicBezTo>
                  <a:pt x="6296658" y="4284983"/>
                  <a:pt x="6337298" y="4213863"/>
                  <a:pt x="6337298" y="4132583"/>
                </a:cubicBezTo>
                <a:cubicBezTo>
                  <a:pt x="6337298" y="4051303"/>
                  <a:pt x="6296658" y="3980183"/>
                  <a:pt x="6234428" y="3938274"/>
                </a:cubicBezTo>
                <a:cubicBezTo>
                  <a:pt x="6296658" y="3896364"/>
                  <a:pt x="6337298" y="3825244"/>
                  <a:pt x="6337298" y="3743964"/>
                </a:cubicBezTo>
                <a:cubicBezTo>
                  <a:pt x="6337298" y="3662684"/>
                  <a:pt x="6296658" y="3591564"/>
                  <a:pt x="6234428" y="3549654"/>
                </a:cubicBezTo>
                <a:cubicBezTo>
                  <a:pt x="6296658" y="3506474"/>
                  <a:pt x="6337298" y="3435354"/>
                  <a:pt x="6337298" y="3355344"/>
                </a:cubicBezTo>
                <a:cubicBezTo>
                  <a:pt x="6337298" y="3274064"/>
                  <a:pt x="6296658" y="3202944"/>
                  <a:pt x="6234428" y="3161034"/>
                </a:cubicBezTo>
                <a:cubicBezTo>
                  <a:pt x="6296658" y="3119124"/>
                  <a:pt x="6337298" y="3048004"/>
                  <a:pt x="6337298" y="2966724"/>
                </a:cubicBezTo>
                <a:cubicBezTo>
                  <a:pt x="6337298" y="2885444"/>
                  <a:pt x="6296658" y="2814324"/>
                  <a:pt x="6234428" y="2772414"/>
                </a:cubicBezTo>
                <a:cubicBezTo>
                  <a:pt x="6296658" y="2730504"/>
                  <a:pt x="6337298" y="2659384"/>
                  <a:pt x="6337298" y="2578104"/>
                </a:cubicBezTo>
                <a:cubicBezTo>
                  <a:pt x="6337298" y="2496824"/>
                  <a:pt x="6296658" y="2425704"/>
                  <a:pt x="6234428" y="2383794"/>
                </a:cubicBezTo>
                <a:cubicBezTo>
                  <a:pt x="6296658" y="2341884"/>
                  <a:pt x="6337298" y="2270764"/>
                  <a:pt x="6337298" y="2189484"/>
                </a:cubicBezTo>
                <a:cubicBezTo>
                  <a:pt x="6337298" y="2108204"/>
                  <a:pt x="6296658" y="2037084"/>
                  <a:pt x="6234428" y="1995174"/>
                </a:cubicBezTo>
                <a:cubicBezTo>
                  <a:pt x="6296658" y="1953264"/>
                  <a:pt x="6337298" y="1882144"/>
                  <a:pt x="6337298" y="1800864"/>
                </a:cubicBezTo>
                <a:cubicBezTo>
                  <a:pt x="6337298" y="1719584"/>
                  <a:pt x="6296658" y="1648464"/>
                  <a:pt x="6234428" y="1606554"/>
                </a:cubicBezTo>
                <a:cubicBezTo>
                  <a:pt x="6296658" y="1563374"/>
                  <a:pt x="6337298" y="1492254"/>
                  <a:pt x="6337298" y="1412244"/>
                </a:cubicBezTo>
                <a:cubicBezTo>
                  <a:pt x="6337298" y="1330964"/>
                  <a:pt x="6296658" y="1259844"/>
                  <a:pt x="6234428" y="1217934"/>
                </a:cubicBezTo>
                <a:cubicBezTo>
                  <a:pt x="6296658" y="1176024"/>
                  <a:pt x="6337298" y="1104904"/>
                  <a:pt x="6337298" y="1023624"/>
                </a:cubicBezTo>
                <a:cubicBezTo>
                  <a:pt x="6337298" y="942344"/>
                  <a:pt x="6296658" y="871224"/>
                  <a:pt x="6234428" y="829314"/>
                </a:cubicBezTo>
                <a:cubicBezTo>
                  <a:pt x="6309358" y="775974"/>
                  <a:pt x="6349998" y="704854"/>
                  <a:pt x="6349998" y="624844"/>
                </a:cubicBezTo>
                <a:close/>
              </a:path>
            </a:pathLst>
          </a:custGeom>
          <a:solidFill>
            <a:srgbClr val="FFBD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9"/>
          <p:cNvPicPr preferRelativeResize="0"/>
          <p:nvPr/>
        </p:nvPicPr>
        <p:blipFill rotWithShape="1">
          <a:blip r:embed="rId3">
            <a:alphaModFix/>
          </a:blip>
          <a:srcRect b="0" l="0" r="0" t="0"/>
          <a:stretch/>
        </p:blipFill>
        <p:spPr>
          <a:xfrm rot="-1024001">
            <a:off x="2236303" y="1277431"/>
            <a:ext cx="777725" cy="2117569"/>
          </a:xfrm>
          <a:prstGeom prst="rect">
            <a:avLst/>
          </a:prstGeom>
          <a:noFill/>
          <a:ln>
            <a:noFill/>
          </a:ln>
        </p:spPr>
      </p:pic>
      <p:sp>
        <p:nvSpPr>
          <p:cNvPr id="272" name="Google Shape;272;p9"/>
          <p:cNvSpPr txBox="1"/>
          <p:nvPr/>
        </p:nvSpPr>
        <p:spPr>
          <a:xfrm>
            <a:off x="5037781" y="999917"/>
            <a:ext cx="12854240" cy="1077218"/>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US" sz="7000">
                <a:solidFill>
                  <a:srgbClr val="002060"/>
                </a:solidFill>
                <a:latin typeface="Erica One"/>
                <a:ea typeface="Erica One"/>
                <a:cs typeface="Erica One"/>
                <a:sym typeface="Erica One"/>
              </a:rPr>
              <a:t>TURN YOUR TURTLE</a:t>
            </a:r>
            <a:endParaRPr/>
          </a:p>
        </p:txBody>
      </p:sp>
      <p:sp>
        <p:nvSpPr>
          <p:cNvPr id="273" name="Google Shape;273;p9"/>
          <p:cNvSpPr txBox="1"/>
          <p:nvPr/>
        </p:nvSpPr>
        <p:spPr>
          <a:xfrm>
            <a:off x="5940883" y="2740644"/>
            <a:ext cx="11319861"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800">
                <a:solidFill>
                  <a:srgbClr val="B2A0C7"/>
                </a:solidFill>
                <a:latin typeface="Overlock"/>
                <a:ea typeface="Overlock"/>
                <a:cs typeface="Overlock"/>
                <a:sym typeface="Overlock"/>
              </a:rPr>
              <a:t>right() function </a:t>
            </a:r>
            <a:r>
              <a:rPr lang="en-US" sz="4800">
                <a:solidFill>
                  <a:srgbClr val="B2A0C7"/>
                </a:solidFill>
                <a:latin typeface="Overlock"/>
                <a:ea typeface="Overlock"/>
                <a:cs typeface="Overlock"/>
                <a:sym typeface="Overlock"/>
              </a:rPr>
              <a:t>t</a:t>
            </a:r>
            <a:r>
              <a:rPr b="0" i="0" lang="en-US" sz="4800">
                <a:solidFill>
                  <a:srgbClr val="B2A0C7"/>
                </a:solidFill>
                <a:latin typeface="Overlock"/>
                <a:ea typeface="Overlock"/>
                <a:cs typeface="Overlock"/>
                <a:sym typeface="Overlock"/>
              </a:rPr>
              <a:t>urns the turtle clockwise by the specified angle:</a:t>
            </a:r>
            <a:endParaRPr/>
          </a:p>
          <a:p>
            <a:pPr indent="0" lvl="0" marL="0" marR="0" rtl="0" algn="l">
              <a:spcBef>
                <a:spcPts val="0"/>
              </a:spcBef>
              <a:spcAft>
                <a:spcPts val="0"/>
              </a:spcAft>
              <a:buNone/>
            </a:pPr>
            <a:r>
              <a:t/>
            </a:r>
            <a:endParaRPr b="0" i="0"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my_turtle.</a:t>
            </a:r>
            <a:r>
              <a:rPr b="0" i="0" lang="en-US" sz="4800">
                <a:solidFill>
                  <a:srgbClr val="B2A0C7"/>
                </a:solidFill>
                <a:latin typeface="Overlock"/>
                <a:ea typeface="Overlock"/>
                <a:cs typeface="Overlock"/>
                <a:sym typeface="Overlock"/>
              </a:rPr>
              <a:t> right</a:t>
            </a:r>
            <a:r>
              <a:rPr lang="en-US" sz="4800">
                <a:solidFill>
                  <a:srgbClr val="B2A0C7"/>
                </a:solidFill>
                <a:latin typeface="Overlock"/>
                <a:ea typeface="Overlock"/>
                <a:cs typeface="Overlock"/>
                <a:sym typeface="Overlock"/>
              </a:rPr>
              <a:t>(90)</a:t>
            </a:r>
            <a:endParaRPr/>
          </a:p>
          <a:p>
            <a:pPr indent="0" lvl="0" marL="0" marR="0" rtl="0" algn="l">
              <a:spcBef>
                <a:spcPts val="0"/>
              </a:spcBef>
              <a:spcAft>
                <a:spcPts val="0"/>
              </a:spcAft>
              <a:buNone/>
            </a:pPr>
            <a:r>
              <a:t/>
            </a:r>
            <a:endParaRPr sz="4800">
              <a:solidFill>
                <a:srgbClr val="B2A0C7"/>
              </a:solidFill>
              <a:latin typeface="Overlock"/>
              <a:ea typeface="Overlock"/>
              <a:cs typeface="Overlock"/>
              <a:sym typeface="Overlock"/>
            </a:endParaRPr>
          </a:p>
          <a:p>
            <a:pPr indent="0" lvl="0" marL="0" marR="0" rtl="0" algn="l">
              <a:spcBef>
                <a:spcPts val="0"/>
              </a:spcBef>
              <a:spcAft>
                <a:spcPts val="0"/>
              </a:spcAft>
              <a:buNone/>
            </a:pPr>
            <a:r>
              <a:rPr lang="en-US" sz="4800">
                <a:solidFill>
                  <a:srgbClr val="B2A0C7"/>
                </a:solidFill>
                <a:latin typeface="Overlock"/>
                <a:ea typeface="Overlock"/>
                <a:cs typeface="Overlock"/>
                <a:sym typeface="Overlock"/>
              </a:rPr>
              <a:t>This command will turn the direction of your turtle </a:t>
            </a:r>
            <a:r>
              <a:rPr b="0" i="0" lang="en-US" sz="4800">
                <a:solidFill>
                  <a:srgbClr val="B2A0C7"/>
                </a:solidFill>
                <a:latin typeface="Overlock"/>
                <a:ea typeface="Overlock"/>
                <a:cs typeface="Overlock"/>
                <a:sym typeface="Overlock"/>
              </a:rPr>
              <a:t>to the right by the angle specified within the parentheses/ round brackets.</a:t>
            </a:r>
            <a:endParaRPr sz="4800">
              <a:solidFill>
                <a:srgbClr val="B2A0C7"/>
              </a:solidFill>
              <a:latin typeface="Overlock"/>
              <a:ea typeface="Overlock"/>
              <a:cs typeface="Overlock"/>
              <a:sym typeface="Overlock"/>
            </a:endParaRPr>
          </a:p>
        </p:txBody>
      </p:sp>
      <p:pic>
        <p:nvPicPr>
          <p:cNvPr id="274" name="Google Shape;274;p9"/>
          <p:cNvPicPr preferRelativeResize="0"/>
          <p:nvPr/>
        </p:nvPicPr>
        <p:blipFill rotWithShape="1">
          <a:blip r:embed="rId4">
            <a:alphaModFix/>
          </a:blip>
          <a:srcRect b="23487" l="20748" r="20871" t="7693"/>
          <a:stretch/>
        </p:blipFill>
        <p:spPr>
          <a:xfrm>
            <a:off x="1051100" y="3967200"/>
            <a:ext cx="3873274" cy="328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Aishwaryaa</dc:creator>
</cp:coreProperties>
</file>