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0287000" cx="18288000"/>
  <p:notesSz cx="6858000" cy="9144000"/>
  <p:embeddedFontLst>
    <p:embeddedFont>
      <p:font typeface="Overlock"/>
      <p:regular r:id="rId25"/>
      <p:bold r:id="rId26"/>
      <p:italic r:id="rId27"/>
      <p:boldItalic r:id="rId28"/>
    </p:embeddedFont>
    <p:embeddedFont>
      <p:font typeface="Erica One"/>
      <p:regular r:id="rId29"/>
    </p:embeddedFont>
    <p:embeddedFont>
      <p:font typeface="Open Sans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fOKjp2E4a8Z0mGjejiWy5f9Hc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verlock-bold.fntdata"/><Relationship Id="rId25" Type="http://schemas.openxmlformats.org/officeDocument/2006/relationships/font" Target="fonts/Overlock-regular.fntdata"/><Relationship Id="rId28" Type="http://schemas.openxmlformats.org/officeDocument/2006/relationships/font" Target="fonts/Overlock-boldItalic.fntdata"/><Relationship Id="rId27" Type="http://schemas.openxmlformats.org/officeDocument/2006/relationships/font" Target="fonts/Overloc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rica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537256d3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3537256d37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539e5a4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539e5a42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539e5a42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3539e5a429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39e5a429_0_3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539e5a429_0_3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3539e5a429_0_3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39e5a429_0_36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3539e5a429_0_36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3539e5a429_0_3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539e5a429_0_3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3539e5a429_0_3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539e5a429_0_3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3539e5a429_0_3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33539e5a429_0_3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3539e5a429_0_3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3539e5a429_0_3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539e5a429_0_37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3539e5a429_0_37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33539e5a429_0_3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3539e5a429_0_3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3539e5a429_0_3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39e5a429_0_3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539e5a429_0_37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33539e5a429_0_37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33539e5a429_0_3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3539e5a429_0_3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3539e5a429_0_3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39e5a429_0_3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3539e5a429_0_38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33539e5a429_0_38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33539e5a429_0_38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33539e5a429_0_38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33539e5a429_0_38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539e5a429_0_38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539e5a429_0_3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539e5a429_0_3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3539e5a429_0_39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539e5a429_0_39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3539e5a429_0_39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39e5a429_0_40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539e5a429_0_40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3539e5a429_0_40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33539e5a429_0_40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3539e5a429_0_4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539e5a429_0_4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39e5a429_0_40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539e5a429_0_40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3539e5a429_0_40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33539e5a429_0_40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3539e5a429_0_4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539e5a429_0_4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39e5a429_0_4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539e5a429_0_41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3539e5a429_0_4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3539e5a429_0_4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539e5a429_0_4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539e5a429_0_420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539e5a429_0_420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539e5a429_0_4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539e5a429_0_4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3539e5a429_0_4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39e5a429_0_3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33539e5a429_0_3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3539e5a429_0_3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3539e5a429_0_3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3539e5a429_0_3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3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37.png"/><Relationship Id="rId10" Type="http://schemas.openxmlformats.org/officeDocument/2006/relationships/image" Target="../media/image11.png"/><Relationship Id="rId13" Type="http://schemas.openxmlformats.org/officeDocument/2006/relationships/image" Target="../media/image36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5" Type="http://schemas.openxmlformats.org/officeDocument/2006/relationships/image" Target="../media/image38.png"/><Relationship Id="rId14" Type="http://schemas.openxmlformats.org/officeDocument/2006/relationships/image" Target="../media/image42.png"/><Relationship Id="rId17" Type="http://schemas.openxmlformats.org/officeDocument/2006/relationships/image" Target="../media/image43.png"/><Relationship Id="rId16" Type="http://schemas.openxmlformats.org/officeDocument/2006/relationships/image" Target="../media/image13.png"/><Relationship Id="rId5" Type="http://schemas.openxmlformats.org/officeDocument/2006/relationships/image" Target="../media/image15.png"/><Relationship Id="rId19" Type="http://schemas.openxmlformats.org/officeDocument/2006/relationships/image" Target="../media/image40.png"/><Relationship Id="rId6" Type="http://schemas.openxmlformats.org/officeDocument/2006/relationships/image" Target="../media/image28.png"/><Relationship Id="rId18" Type="http://schemas.openxmlformats.org/officeDocument/2006/relationships/image" Target="../media/image41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5.png"/><Relationship Id="rId5" Type="http://schemas.openxmlformats.org/officeDocument/2006/relationships/image" Target="../media/image58.png"/><Relationship Id="rId6" Type="http://schemas.openxmlformats.org/officeDocument/2006/relationships/image" Target="../media/image5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5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59.png"/><Relationship Id="rId6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19.jp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30849" l="0" r="1499" t="0"/>
          <a:stretch/>
        </p:blipFill>
        <p:spPr>
          <a:xfrm rot="-1382617">
            <a:off x="1615147" y="3222468"/>
            <a:ext cx="4398805" cy="676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32364">
            <a:off x="12364205" y="933258"/>
            <a:ext cx="4622817" cy="47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640231" y="-524471"/>
            <a:ext cx="8725546" cy="1052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/>
          <p:nvPr/>
        </p:nvSpPr>
        <p:spPr>
          <a:xfrm>
            <a:off x="4661620" y="2815750"/>
            <a:ext cx="9081768" cy="5009621"/>
          </a:xfrm>
          <a:custGeom>
            <a:rect b="b" l="l" r="r" t="t"/>
            <a:pathLst>
              <a:path extrusionOk="0" h="1879496" w="3407273">
                <a:moveTo>
                  <a:pt x="278431" y="16918"/>
                </a:moveTo>
                <a:cubicBezTo>
                  <a:pt x="278431" y="16918"/>
                  <a:pt x="604014" y="12258"/>
                  <a:pt x="930760" y="12454"/>
                </a:cubicBezTo>
                <a:cubicBezTo>
                  <a:pt x="2337917" y="12671"/>
                  <a:pt x="3133206" y="0"/>
                  <a:pt x="3133206" y="0"/>
                </a:cubicBezTo>
                <a:cubicBezTo>
                  <a:pt x="3200669" y="0"/>
                  <a:pt x="3276606" y="0"/>
                  <a:pt x="3355379" y="85073"/>
                </a:cubicBezTo>
                <a:cubicBezTo>
                  <a:pt x="3398357" y="131488"/>
                  <a:pt x="3399426" y="240224"/>
                  <a:pt x="3399831" y="320281"/>
                </a:cubicBezTo>
                <a:cubicBezTo>
                  <a:pt x="3399831" y="320281"/>
                  <a:pt x="3398126" y="932605"/>
                  <a:pt x="3398126" y="1116912"/>
                </a:cubicBezTo>
                <a:cubicBezTo>
                  <a:pt x="3398126" y="1331071"/>
                  <a:pt x="3407274" y="1630250"/>
                  <a:pt x="3407274" y="1630250"/>
                </a:cubicBezTo>
                <a:cubicBezTo>
                  <a:pt x="3407274" y="1758918"/>
                  <a:pt x="3403105" y="1879496"/>
                  <a:pt x="3150267" y="1871362"/>
                </a:cubicBezTo>
                <a:cubicBezTo>
                  <a:pt x="3150267" y="1871362"/>
                  <a:pt x="2773794" y="1851063"/>
                  <a:pt x="2388311" y="1858662"/>
                </a:cubicBezTo>
                <a:cubicBezTo>
                  <a:pt x="1200217" y="1866796"/>
                  <a:pt x="304023" y="1879496"/>
                  <a:pt x="304023" y="1879496"/>
                </a:cubicBezTo>
                <a:cubicBezTo>
                  <a:pt x="132548" y="1879496"/>
                  <a:pt x="4213" y="1778427"/>
                  <a:pt x="8532" y="1575880"/>
                </a:cubicBezTo>
                <a:cubicBezTo>
                  <a:pt x="8532" y="1575880"/>
                  <a:pt x="9630" y="1077339"/>
                  <a:pt x="4815" y="932605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80231">
            <a:off x="2190417" y="224440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80231">
            <a:off x="3159205" y="1284245"/>
            <a:ext cx="1223634" cy="125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682344">
            <a:off x="900474" y="1213133"/>
            <a:ext cx="2348424" cy="7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58080" y="3247533"/>
            <a:ext cx="1110597" cy="12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16542" y="455339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0185448">
            <a:off x="1797196" y="6745508"/>
            <a:ext cx="2793450" cy="2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835503">
            <a:off x="13432875" y="6744518"/>
            <a:ext cx="3415912" cy="326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8787215">
            <a:off x="15672146" y="5745507"/>
            <a:ext cx="793059" cy="3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5295034" y="3326790"/>
            <a:ext cx="7866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D99593"/>
                </a:solidFill>
                <a:latin typeface="Erica One"/>
                <a:ea typeface="Erica One"/>
                <a:cs typeface="Erica One"/>
                <a:sym typeface="Erica One"/>
              </a:rPr>
              <a:t>OTHER TURTLE FEATURES</a:t>
            </a:r>
            <a:endParaRPr sz="8000">
              <a:solidFill>
                <a:srgbClr val="D99593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560">
            <a:off x="17003228" y="1137670"/>
            <a:ext cx="760877" cy="10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4847">
            <a:off x="517967" y="3803119"/>
            <a:ext cx="1122310" cy="112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61588">
            <a:off x="15678788" y="5514100"/>
            <a:ext cx="1221388" cy="129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46022">
            <a:off x="544691" y="476732"/>
            <a:ext cx="1303493" cy="120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77506" y="3980342"/>
            <a:ext cx="1077413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38642" y="563362"/>
            <a:ext cx="1433059" cy="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03586">
            <a:off x="16298884" y="2278356"/>
            <a:ext cx="545634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920968">
            <a:off x="691536" y="2688533"/>
            <a:ext cx="1935172" cy="63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29358">
            <a:off x="2016552" y="1617438"/>
            <a:ext cx="839734" cy="7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453495">
            <a:off x="449009" y="6682804"/>
            <a:ext cx="1260226" cy="14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10601344">
            <a:off x="1374128" y="4867178"/>
            <a:ext cx="1451981" cy="14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9438273">
            <a:off x="17174152" y="6290540"/>
            <a:ext cx="399981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3659741">
            <a:off x="15516672" y="7933902"/>
            <a:ext cx="913813" cy="93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842453">
            <a:off x="16896164" y="8692004"/>
            <a:ext cx="876542" cy="9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45001">
            <a:off x="2122556" y="7316621"/>
            <a:ext cx="862233" cy="16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4492633">
            <a:off x="1172670" y="8480136"/>
            <a:ext cx="616301" cy="181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10"/>
          <p:cNvGrpSpPr/>
          <p:nvPr/>
        </p:nvGrpSpPr>
        <p:grpSpPr>
          <a:xfrm>
            <a:off x="3207236" y="110750"/>
            <a:ext cx="11878885" cy="10079882"/>
            <a:chOff x="0" y="-1635"/>
            <a:chExt cx="14541848" cy="4642778"/>
          </a:xfrm>
        </p:grpSpPr>
        <p:sp>
          <p:nvSpPr>
            <p:cNvPr id="292" name="Google Shape;292;p10"/>
            <p:cNvSpPr/>
            <p:nvPr/>
          </p:nvSpPr>
          <p:spPr>
            <a:xfrm>
              <a:off x="0" y="206837"/>
              <a:ext cx="14541848" cy="4434306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54036" y="-1635"/>
              <a:ext cx="4027218" cy="4961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Google Shape;294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619574" y="3626338"/>
            <a:ext cx="708008" cy="70800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0"/>
          <p:cNvSpPr txBox="1"/>
          <p:nvPr/>
        </p:nvSpPr>
        <p:spPr>
          <a:xfrm rot="-5400000">
            <a:off x="375757" y="3967611"/>
            <a:ext cx="10084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CONCENTRIC</a:t>
            </a:r>
            <a:r>
              <a:rPr lang="en-IN"/>
              <a:t> </a:t>
            </a: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SQUARES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7293458" y="1359965"/>
            <a:ext cx="7370223" cy="827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#Outer Square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t.color("black", "violet") </a:t>
            </a: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#(outline, fill)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t.begin_fill()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#Code to Draw a Square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t.end_fill()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#Moving to the Inner Square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t.penup()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t.forward(25)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t.left(90)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t.forward(25)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t.pendown()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#Inner Square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t.color("black", "misty rose") </a:t>
            </a: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#(outline, fill)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t.begin_fill()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#Code to Draw a Square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t.end_fill()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t.hideturtle()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303" name="Google Shape;303;p11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1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1"/>
          <p:cNvSpPr txBox="1"/>
          <p:nvPr/>
        </p:nvSpPr>
        <p:spPr>
          <a:xfrm>
            <a:off x="4504381" y="999917"/>
            <a:ext cx="12854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THROUGH THICK AND THIN</a:t>
            </a:r>
            <a:endParaRPr/>
          </a:p>
        </p:txBody>
      </p:sp>
      <p:sp>
        <p:nvSpPr>
          <p:cNvPr id="308" name="Google Shape;308;p11"/>
          <p:cNvSpPr txBox="1"/>
          <p:nvPr/>
        </p:nvSpPr>
        <p:spPr>
          <a:xfrm>
            <a:off x="5940883" y="2740644"/>
            <a:ext cx="1131986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pensize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 increases or decreases the thickness of the pen.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pensize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(1)		</a:t>
            </a:r>
            <a:r>
              <a:rPr lang="en-IN" sz="4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pensize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pensize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(40)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09" name="Google Shape;3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03" y="3587638"/>
            <a:ext cx="2067213" cy="208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9582" y="3573361"/>
            <a:ext cx="2133898" cy="211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9872" y="6063342"/>
            <a:ext cx="2438740" cy="240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1"/>
          <p:cNvSpPr txBox="1"/>
          <p:nvPr/>
        </p:nvSpPr>
        <p:spPr>
          <a:xfrm>
            <a:off x="1061830" y="4208923"/>
            <a:ext cx="141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DEFAULT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PENSIZE =  1</a:t>
            </a:r>
            <a:endParaRPr sz="18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3446675" y="4384850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PENSIZE =  10</a:t>
            </a:r>
            <a:endParaRPr sz="18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2388450" y="6978275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PENSIZE = 40</a:t>
            </a:r>
            <a:endParaRPr sz="18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12"/>
          <p:cNvGrpSpPr/>
          <p:nvPr/>
        </p:nvGrpSpPr>
        <p:grpSpPr>
          <a:xfrm>
            <a:off x="679304" y="732326"/>
            <a:ext cx="16960366" cy="9068387"/>
            <a:chOff x="-6989" y="0"/>
            <a:chExt cx="18249771" cy="12091182"/>
          </a:xfrm>
        </p:grpSpPr>
        <p:sp>
          <p:nvSpPr>
            <p:cNvPr id="321" name="Google Shape;321;p12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2"/>
          <p:cNvSpPr txBox="1"/>
          <p:nvPr/>
        </p:nvSpPr>
        <p:spPr>
          <a:xfrm>
            <a:off x="2716880" y="917292"/>
            <a:ext cx="128542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WRITE IT RIGHT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393000" y="2126253"/>
            <a:ext cx="1588914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write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allows us to add text in our Turtle Graphics Window.</a:t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write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("Hello everyone - Aditya, Madhu, Aadith, Priyanka, Shivani, Diya, Girish, Anagha, Atharva, Amritha")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25" name="Google Shape;3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430" y="6685801"/>
            <a:ext cx="9520887" cy="263564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2"/>
          <p:cNvSpPr txBox="1"/>
          <p:nvPr/>
        </p:nvSpPr>
        <p:spPr>
          <a:xfrm>
            <a:off x="4267200" y="7585896"/>
            <a:ext cx="24481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OUTPUT</a:t>
            </a:r>
            <a:endParaRPr sz="4400" u="sng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7010400" y="7801173"/>
            <a:ext cx="497279" cy="3595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334" name="Google Shape;334;p13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3"/>
          <p:cNvSpPr txBox="1"/>
          <p:nvPr/>
        </p:nvSpPr>
        <p:spPr>
          <a:xfrm>
            <a:off x="5037781" y="999917"/>
            <a:ext cx="128542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START WITH A DOT</a:t>
            </a:r>
            <a:endParaRPr/>
          </a:p>
        </p:txBody>
      </p:sp>
      <p:sp>
        <p:nvSpPr>
          <p:cNvPr id="339" name="Google Shape;339;p13"/>
          <p:cNvSpPr txBox="1"/>
          <p:nvPr/>
        </p:nvSpPr>
        <p:spPr>
          <a:xfrm>
            <a:off x="5940883" y="2740644"/>
            <a:ext cx="1131986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marks the current position of your turtle with a dot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dot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default dot size is </a:t>
            </a:r>
            <a:r>
              <a:rPr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5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that is, if you don’t specify anything inside the parentheses, the dot size is </a:t>
            </a:r>
            <a:r>
              <a:rPr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5.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40" name="Google Shape;340;p13"/>
          <p:cNvPicPr preferRelativeResize="0"/>
          <p:nvPr/>
        </p:nvPicPr>
        <p:blipFill rotWithShape="1">
          <a:blip r:embed="rId4">
            <a:alphaModFix/>
          </a:blip>
          <a:srcRect b="13149" l="0" r="0" t="0"/>
          <a:stretch/>
        </p:blipFill>
        <p:spPr>
          <a:xfrm>
            <a:off x="1925963" y="4629600"/>
            <a:ext cx="2123550" cy="196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14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347" name="Google Shape;347;p14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14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4"/>
          <p:cNvSpPr txBox="1"/>
          <p:nvPr/>
        </p:nvSpPr>
        <p:spPr>
          <a:xfrm>
            <a:off x="5037781" y="999917"/>
            <a:ext cx="128542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START WITH A DOT</a:t>
            </a:r>
            <a:endParaRPr/>
          </a:p>
        </p:txBody>
      </p:sp>
      <p:sp>
        <p:nvSpPr>
          <p:cNvPr id="352" name="Google Shape;352;p14"/>
          <p:cNvSpPr txBox="1"/>
          <p:nvPr/>
        </p:nvSpPr>
        <p:spPr>
          <a:xfrm>
            <a:off x="5940883" y="2740644"/>
            <a:ext cx="1131986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You can choose to have a number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inside the parentheses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of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 dot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dot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will increase the dot size to 50. </a:t>
            </a:r>
            <a:endParaRPr/>
          </a:p>
        </p:txBody>
      </p:sp>
      <p:pic>
        <p:nvPicPr>
          <p:cNvPr id="353" name="Google Shape;353;p14"/>
          <p:cNvPicPr preferRelativeResize="0"/>
          <p:nvPr/>
        </p:nvPicPr>
        <p:blipFill rotWithShape="1">
          <a:blip r:embed="rId4">
            <a:alphaModFix/>
          </a:blip>
          <a:srcRect b="0" l="0" r="12487" t="0"/>
          <a:stretch/>
        </p:blipFill>
        <p:spPr>
          <a:xfrm>
            <a:off x="1586213" y="4329663"/>
            <a:ext cx="2803050" cy="2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5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360" name="Google Shape;360;p15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5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5"/>
          <p:cNvSpPr txBox="1"/>
          <p:nvPr/>
        </p:nvSpPr>
        <p:spPr>
          <a:xfrm>
            <a:off x="5037781" y="999917"/>
            <a:ext cx="128542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START WITH A DOT</a:t>
            </a:r>
            <a:endParaRPr/>
          </a:p>
        </p:txBody>
      </p:sp>
      <p:sp>
        <p:nvSpPr>
          <p:cNvPr id="365" name="Google Shape;365;p15"/>
          <p:cNvSpPr txBox="1"/>
          <p:nvPr/>
        </p:nvSpPr>
        <p:spPr>
          <a:xfrm>
            <a:off x="5940883" y="2740644"/>
            <a:ext cx="1131986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You can also have dots of different colors. By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specifying color as string argument for the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 dot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(“</a:t>
            </a:r>
            <a:r>
              <a:rPr b="0" i="0" lang="en-IN" sz="4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red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will change the color of dot as </a:t>
            </a:r>
            <a:r>
              <a:rPr lang="en-IN" sz="4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red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 </a:t>
            </a:r>
            <a:endParaRPr/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4">
            <a:alphaModFix/>
          </a:blip>
          <a:srcRect b="26585" l="0" r="19354" t="19619"/>
          <a:stretch/>
        </p:blipFill>
        <p:spPr>
          <a:xfrm>
            <a:off x="1672663" y="4631738"/>
            <a:ext cx="2630150" cy="1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6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373" name="Google Shape;373;p16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6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 txBox="1"/>
          <p:nvPr/>
        </p:nvSpPr>
        <p:spPr>
          <a:xfrm>
            <a:off x="5037781" y="999917"/>
            <a:ext cx="128542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START WITH A DOT</a:t>
            </a:r>
            <a:endParaRPr/>
          </a:p>
        </p:txBody>
      </p:sp>
      <p:sp>
        <p:nvSpPr>
          <p:cNvPr id="378" name="Google Shape;378;p16"/>
          <p:cNvSpPr txBox="1"/>
          <p:nvPr/>
        </p:nvSpPr>
        <p:spPr>
          <a:xfrm>
            <a:off x="5940883" y="2740644"/>
            <a:ext cx="1131986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We can specify both the arguments- size and color for a dot in the same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(50, “</a:t>
            </a:r>
            <a:r>
              <a:rPr b="0" i="0" lang="en-IN" sz="4800">
                <a:solidFill>
                  <a:srgbClr val="0070C0"/>
                </a:solidFill>
                <a:latin typeface="Overlock"/>
                <a:ea typeface="Overlock"/>
                <a:cs typeface="Overlock"/>
                <a:sym typeface="Overlock"/>
              </a:rPr>
              <a:t>blue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will change the color of dot as </a:t>
            </a:r>
            <a:r>
              <a:rPr b="0" i="0" lang="en-IN" sz="4800">
                <a:solidFill>
                  <a:srgbClr val="0070C0"/>
                </a:solidFill>
                <a:latin typeface="Overlock"/>
                <a:ea typeface="Overlock"/>
                <a:cs typeface="Overlock"/>
                <a:sym typeface="Overlock"/>
              </a:rPr>
              <a:t>blue 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and size as 50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 </a:t>
            </a:r>
            <a:endParaRPr/>
          </a:p>
        </p:txBody>
      </p:sp>
      <p:pic>
        <p:nvPicPr>
          <p:cNvPr id="379" name="Google Shape;379;p16"/>
          <p:cNvPicPr preferRelativeResize="0"/>
          <p:nvPr/>
        </p:nvPicPr>
        <p:blipFill rotWithShape="1">
          <a:blip r:embed="rId4">
            <a:alphaModFix/>
          </a:blip>
          <a:srcRect b="7203" l="0" r="8833" t="5483"/>
          <a:stretch/>
        </p:blipFill>
        <p:spPr>
          <a:xfrm>
            <a:off x="1355163" y="3866400"/>
            <a:ext cx="3265150" cy="3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 txBox="1"/>
          <p:nvPr/>
        </p:nvSpPr>
        <p:spPr>
          <a:xfrm>
            <a:off x="2589360" y="1784051"/>
            <a:ext cx="13109279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TRY THESE OUT!!</a:t>
            </a:r>
            <a:endParaRPr/>
          </a:p>
        </p:txBody>
      </p:sp>
      <p:pic>
        <p:nvPicPr>
          <p:cNvPr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4773880"/>
            <a:ext cx="5824464" cy="25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5352" y="3939337"/>
            <a:ext cx="4286050" cy="437009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7"/>
          <p:cNvSpPr/>
          <p:nvPr/>
        </p:nvSpPr>
        <p:spPr>
          <a:xfrm rot="119374">
            <a:off x="4625659" y="3554440"/>
            <a:ext cx="1748926" cy="592191"/>
          </a:xfrm>
          <a:custGeom>
            <a:rect b="b" l="l" r="r" t="t"/>
            <a:pathLst>
              <a:path extrusionOk="0" h="1325575" w="3914842">
                <a:moveTo>
                  <a:pt x="2975943" y="1314388"/>
                </a:moveTo>
                <a:cubicBezTo>
                  <a:pt x="2975943" y="1314388"/>
                  <a:pt x="2556190" y="1325575"/>
                  <a:pt x="2093605" y="1322954"/>
                </a:cubicBezTo>
                <a:cubicBezTo>
                  <a:pt x="1711879" y="1320791"/>
                  <a:pt x="1057073" y="1312967"/>
                  <a:pt x="1057073" y="1312967"/>
                </a:cubicBezTo>
                <a:cubicBezTo>
                  <a:pt x="812931" y="1304133"/>
                  <a:pt x="565145" y="1287151"/>
                  <a:pt x="398404" y="1228974"/>
                </a:cubicBezTo>
                <a:cubicBezTo>
                  <a:pt x="120505" y="1132012"/>
                  <a:pt x="0" y="954484"/>
                  <a:pt x="0" y="628801"/>
                </a:cubicBezTo>
                <a:lnTo>
                  <a:pt x="0" y="628798"/>
                </a:ln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1952851" y="7673"/>
                </a:cubicBezTo>
                <a:cubicBezTo>
                  <a:pt x="2337264" y="0"/>
                  <a:pt x="2801191" y="7673"/>
                  <a:pt x="2801191" y="7673"/>
                </a:cubicBezTo>
                <a:cubicBezTo>
                  <a:pt x="3169498" y="15152"/>
                  <a:pt x="3532811" y="84484"/>
                  <a:pt x="3730551" y="207066"/>
                </a:cubicBezTo>
                <a:cubicBezTo>
                  <a:pt x="3881568" y="300683"/>
                  <a:pt x="3914842" y="425358"/>
                  <a:pt x="3905702" y="628801"/>
                </a:cubicBezTo>
                <a:lnTo>
                  <a:pt x="3905702" y="628803"/>
                </a:lnTo>
                <a:cubicBezTo>
                  <a:pt x="3905702" y="1072449"/>
                  <a:pt x="3622706" y="1286547"/>
                  <a:pt x="2975943" y="1314388"/>
                </a:cubicBezTo>
                <a:close/>
              </a:path>
            </a:pathLst>
          </a:custGeom>
          <a:solidFill>
            <a:srgbClr val="A09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884130">
            <a:off x="13788058" y="4456021"/>
            <a:ext cx="1748926" cy="592191"/>
          </a:xfrm>
          <a:custGeom>
            <a:rect b="b" l="l" r="r" t="t"/>
            <a:pathLst>
              <a:path extrusionOk="0" h="1325575" w="3914842">
                <a:moveTo>
                  <a:pt x="2975943" y="1314388"/>
                </a:moveTo>
                <a:cubicBezTo>
                  <a:pt x="2975943" y="1314388"/>
                  <a:pt x="2556190" y="1325575"/>
                  <a:pt x="2093605" y="1322954"/>
                </a:cubicBezTo>
                <a:cubicBezTo>
                  <a:pt x="1711879" y="1320791"/>
                  <a:pt x="1057073" y="1312967"/>
                  <a:pt x="1057073" y="1312967"/>
                </a:cubicBezTo>
                <a:cubicBezTo>
                  <a:pt x="812931" y="1304133"/>
                  <a:pt x="565145" y="1287151"/>
                  <a:pt x="398404" y="1228974"/>
                </a:cubicBezTo>
                <a:cubicBezTo>
                  <a:pt x="120505" y="1132012"/>
                  <a:pt x="0" y="954484"/>
                  <a:pt x="0" y="628801"/>
                </a:cubicBezTo>
                <a:lnTo>
                  <a:pt x="0" y="628798"/>
                </a:ln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1952851" y="7673"/>
                </a:cubicBezTo>
                <a:cubicBezTo>
                  <a:pt x="2337264" y="0"/>
                  <a:pt x="2801191" y="7673"/>
                  <a:pt x="2801191" y="7673"/>
                </a:cubicBezTo>
                <a:cubicBezTo>
                  <a:pt x="3169498" y="15152"/>
                  <a:pt x="3532811" y="84484"/>
                  <a:pt x="3730551" y="207066"/>
                </a:cubicBezTo>
                <a:cubicBezTo>
                  <a:pt x="3881568" y="300683"/>
                  <a:pt x="3914842" y="425358"/>
                  <a:pt x="3905702" y="628801"/>
                </a:cubicBezTo>
                <a:lnTo>
                  <a:pt x="3905702" y="628803"/>
                </a:lnTo>
                <a:cubicBezTo>
                  <a:pt x="3905702" y="1072449"/>
                  <a:pt x="3622706" y="1286547"/>
                  <a:pt x="2975943" y="1314388"/>
                </a:cubicBezTo>
                <a:close/>
              </a:path>
            </a:pathLst>
          </a:custGeom>
          <a:solidFill>
            <a:srgbClr val="A09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537256d37_0_89"/>
          <p:cNvSpPr/>
          <p:nvPr/>
        </p:nvSpPr>
        <p:spPr>
          <a:xfrm>
            <a:off x="1235788" y="1432155"/>
            <a:ext cx="15968824" cy="7968520"/>
          </a:xfrm>
          <a:custGeom>
            <a:rect b="b" l="l" r="r" t="t"/>
            <a:pathLst>
              <a:path extrusionOk="0" h="1708150" w="1802859">
                <a:moveTo>
                  <a:pt x="1791429" y="27940"/>
                </a:moveTo>
                <a:cubicBezTo>
                  <a:pt x="1782539" y="24130"/>
                  <a:pt x="1773649" y="21590"/>
                  <a:pt x="1764759" y="21590"/>
                </a:cubicBezTo>
                <a:cubicBezTo>
                  <a:pt x="1738089" y="20320"/>
                  <a:pt x="1711243" y="20320"/>
                  <a:pt x="1682909" y="17780"/>
                </a:cubicBezTo>
                <a:cubicBezTo>
                  <a:pt x="1618146" y="12700"/>
                  <a:pt x="1554731" y="6350"/>
                  <a:pt x="1489967" y="3810"/>
                </a:cubicBezTo>
                <a:cubicBezTo>
                  <a:pt x="1437347" y="1270"/>
                  <a:pt x="1386076" y="3810"/>
                  <a:pt x="1333455" y="2540"/>
                </a:cubicBezTo>
                <a:cubicBezTo>
                  <a:pt x="1310518" y="2540"/>
                  <a:pt x="1287581" y="0"/>
                  <a:pt x="1264644" y="2540"/>
                </a:cubicBezTo>
                <a:cubicBezTo>
                  <a:pt x="1209325" y="10160"/>
                  <a:pt x="1154006" y="11430"/>
                  <a:pt x="1097338" y="8890"/>
                </a:cubicBezTo>
                <a:cubicBezTo>
                  <a:pt x="1069004" y="7620"/>
                  <a:pt x="1040670" y="7620"/>
                  <a:pt x="1012336" y="7620"/>
                </a:cubicBezTo>
                <a:cubicBezTo>
                  <a:pt x="961065" y="7620"/>
                  <a:pt x="909794" y="7620"/>
                  <a:pt x="858522" y="6350"/>
                </a:cubicBezTo>
                <a:cubicBezTo>
                  <a:pt x="804553" y="5080"/>
                  <a:pt x="272951" y="2540"/>
                  <a:pt x="220331" y="1270"/>
                </a:cubicBezTo>
                <a:cubicBezTo>
                  <a:pt x="177155" y="0"/>
                  <a:pt x="135329" y="1270"/>
                  <a:pt x="92153" y="1270"/>
                </a:cubicBezTo>
                <a:cubicBezTo>
                  <a:pt x="62470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18110"/>
                  <a:pt x="16510" y="190500"/>
                  <a:pt x="17780" y="261620"/>
                </a:cubicBezTo>
                <a:cubicBezTo>
                  <a:pt x="19050" y="334010"/>
                  <a:pt x="17780" y="406400"/>
                  <a:pt x="16510" y="480060"/>
                </a:cubicBezTo>
                <a:cubicBezTo>
                  <a:pt x="15240" y="554990"/>
                  <a:pt x="2540" y="1341120"/>
                  <a:pt x="2540" y="1416050"/>
                </a:cubicBezTo>
                <a:cubicBezTo>
                  <a:pt x="2540" y="1489710"/>
                  <a:pt x="1270" y="1563370"/>
                  <a:pt x="0" y="1637030"/>
                </a:cubicBezTo>
                <a:cubicBezTo>
                  <a:pt x="0" y="1653540"/>
                  <a:pt x="3810" y="1663700"/>
                  <a:pt x="15240" y="1668780"/>
                </a:cubicBezTo>
                <a:cubicBezTo>
                  <a:pt x="22860" y="1672590"/>
                  <a:pt x="31750" y="1675130"/>
                  <a:pt x="40640" y="1676400"/>
                </a:cubicBezTo>
                <a:cubicBezTo>
                  <a:pt x="90804" y="1681480"/>
                  <a:pt x="142075" y="1685290"/>
                  <a:pt x="193346" y="1690370"/>
                </a:cubicBezTo>
                <a:cubicBezTo>
                  <a:pt x="221680" y="1692910"/>
                  <a:pt x="250014" y="1697990"/>
                  <a:pt x="278348" y="1699260"/>
                </a:cubicBezTo>
                <a:cubicBezTo>
                  <a:pt x="325572" y="1701800"/>
                  <a:pt x="851776" y="1703070"/>
                  <a:pt x="899000" y="1704340"/>
                </a:cubicBezTo>
                <a:cubicBezTo>
                  <a:pt x="905746" y="1704340"/>
                  <a:pt x="912492" y="1704340"/>
                  <a:pt x="919238" y="1704340"/>
                </a:cubicBezTo>
                <a:cubicBezTo>
                  <a:pt x="951620" y="1704340"/>
                  <a:pt x="985351" y="1703070"/>
                  <a:pt x="1017733" y="1703070"/>
                </a:cubicBezTo>
                <a:cubicBezTo>
                  <a:pt x="1055512" y="1703070"/>
                  <a:pt x="1091941" y="1704340"/>
                  <a:pt x="1129720" y="1704340"/>
                </a:cubicBezTo>
                <a:cubicBezTo>
                  <a:pt x="1185039" y="1704340"/>
                  <a:pt x="1241707" y="1704340"/>
                  <a:pt x="1297026" y="1704340"/>
                </a:cubicBezTo>
                <a:cubicBezTo>
                  <a:pt x="1348297" y="1704340"/>
                  <a:pt x="1399568" y="1705610"/>
                  <a:pt x="1450839" y="1706880"/>
                </a:cubicBezTo>
                <a:cubicBezTo>
                  <a:pt x="1473777" y="1706880"/>
                  <a:pt x="1498063" y="1708150"/>
                  <a:pt x="1521000" y="1708150"/>
                </a:cubicBezTo>
                <a:cubicBezTo>
                  <a:pt x="1595208" y="1706880"/>
                  <a:pt x="1668067" y="1700530"/>
                  <a:pt x="1741899" y="1700530"/>
                </a:cubicBezTo>
                <a:cubicBezTo>
                  <a:pt x="1745709" y="1700530"/>
                  <a:pt x="1750789" y="1697990"/>
                  <a:pt x="1754599" y="1695450"/>
                </a:cubicBezTo>
                <a:cubicBezTo>
                  <a:pt x="1759679" y="1691640"/>
                  <a:pt x="1762219" y="1685290"/>
                  <a:pt x="1764759" y="1682750"/>
                </a:cubicBezTo>
                <a:cubicBezTo>
                  <a:pt x="1766029" y="1628140"/>
                  <a:pt x="1767299" y="1574800"/>
                  <a:pt x="1768569" y="1521460"/>
                </a:cubicBezTo>
                <a:cubicBezTo>
                  <a:pt x="1769839" y="1438910"/>
                  <a:pt x="1779999" y="646430"/>
                  <a:pt x="1781269" y="563880"/>
                </a:cubicBezTo>
                <a:cubicBezTo>
                  <a:pt x="1781269" y="514350"/>
                  <a:pt x="1782539" y="464820"/>
                  <a:pt x="1783809" y="415290"/>
                </a:cubicBezTo>
                <a:cubicBezTo>
                  <a:pt x="1785079" y="361950"/>
                  <a:pt x="1786349" y="308610"/>
                  <a:pt x="1788889" y="255270"/>
                </a:cubicBezTo>
                <a:cubicBezTo>
                  <a:pt x="1790159" y="223520"/>
                  <a:pt x="1790159" y="190500"/>
                  <a:pt x="1795239" y="158750"/>
                </a:cubicBezTo>
                <a:cubicBezTo>
                  <a:pt x="1800319" y="120650"/>
                  <a:pt x="1802859" y="83820"/>
                  <a:pt x="1801589" y="44450"/>
                </a:cubicBezTo>
                <a:cubicBezTo>
                  <a:pt x="1801589" y="38100"/>
                  <a:pt x="1797779" y="30480"/>
                  <a:pt x="1791429" y="27940"/>
                </a:cubicBezTo>
                <a:close/>
              </a:path>
            </a:pathLst>
          </a:custGeom>
          <a:solidFill>
            <a:srgbClr val="FFD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3537256d37_0_89"/>
          <p:cNvSpPr/>
          <p:nvPr/>
        </p:nvSpPr>
        <p:spPr>
          <a:xfrm rot="5400000">
            <a:off x="5278141" y="1816422"/>
            <a:ext cx="6804898" cy="7107158"/>
          </a:xfrm>
          <a:custGeom>
            <a:rect b="b" l="l" r="r" t="t"/>
            <a:pathLst>
              <a:path extrusionOk="0" h="6689090" w="6404610">
                <a:moveTo>
                  <a:pt x="4058920" y="645160"/>
                </a:moveTo>
                <a:cubicBezTo>
                  <a:pt x="5140960" y="523240"/>
                  <a:pt x="5530850" y="1365250"/>
                  <a:pt x="5530850" y="1365250"/>
                </a:cubicBezTo>
                <a:cubicBezTo>
                  <a:pt x="5530850" y="1365250"/>
                  <a:pt x="6325870" y="1554480"/>
                  <a:pt x="6365240" y="2411730"/>
                </a:cubicBezTo>
                <a:cubicBezTo>
                  <a:pt x="6404610" y="3268980"/>
                  <a:pt x="5963920" y="3547110"/>
                  <a:pt x="5963920" y="3547110"/>
                </a:cubicBezTo>
                <a:cubicBezTo>
                  <a:pt x="5963920" y="3547110"/>
                  <a:pt x="6220460" y="4083050"/>
                  <a:pt x="5985510" y="4803140"/>
                </a:cubicBezTo>
                <a:cubicBezTo>
                  <a:pt x="5750560" y="5523230"/>
                  <a:pt x="5247640" y="5610860"/>
                  <a:pt x="5247640" y="5610860"/>
                </a:cubicBezTo>
                <a:cubicBezTo>
                  <a:pt x="5247640" y="5610860"/>
                  <a:pt x="5129530" y="6126480"/>
                  <a:pt x="4212590" y="6408420"/>
                </a:cubicBezTo>
                <a:cubicBezTo>
                  <a:pt x="3295650" y="6689090"/>
                  <a:pt x="2987040" y="6186170"/>
                  <a:pt x="2987040" y="6186170"/>
                </a:cubicBezTo>
                <a:cubicBezTo>
                  <a:pt x="2987040" y="6186170"/>
                  <a:pt x="2194560" y="6305550"/>
                  <a:pt x="1450340" y="6106160"/>
                </a:cubicBezTo>
                <a:cubicBezTo>
                  <a:pt x="706120" y="5906770"/>
                  <a:pt x="642620" y="4909820"/>
                  <a:pt x="642620" y="4909820"/>
                </a:cubicBezTo>
                <a:cubicBezTo>
                  <a:pt x="642620" y="4909820"/>
                  <a:pt x="35560" y="4425950"/>
                  <a:pt x="19050" y="3544570"/>
                </a:cubicBezTo>
                <a:cubicBezTo>
                  <a:pt x="0" y="2536190"/>
                  <a:pt x="416560" y="2109470"/>
                  <a:pt x="416560" y="2109470"/>
                </a:cubicBezTo>
                <a:cubicBezTo>
                  <a:pt x="416560" y="2109470"/>
                  <a:pt x="151130" y="1360170"/>
                  <a:pt x="693420" y="826770"/>
                </a:cubicBezTo>
                <a:cubicBezTo>
                  <a:pt x="1478280" y="54610"/>
                  <a:pt x="1997710" y="407670"/>
                  <a:pt x="1997710" y="407670"/>
                </a:cubicBezTo>
                <a:cubicBezTo>
                  <a:pt x="1997710" y="407670"/>
                  <a:pt x="2462530" y="0"/>
                  <a:pt x="3036570" y="59690"/>
                </a:cubicBezTo>
                <a:cubicBezTo>
                  <a:pt x="3610610" y="119380"/>
                  <a:pt x="4058920" y="645160"/>
                  <a:pt x="4058920" y="64516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3537256d37_0_89"/>
          <p:cNvSpPr txBox="1"/>
          <p:nvPr/>
        </p:nvSpPr>
        <p:spPr>
          <a:xfrm>
            <a:off x="6054724" y="4066282"/>
            <a:ext cx="5241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HAPPY LEARNING!</a:t>
            </a:r>
            <a:endParaRPr/>
          </a:p>
        </p:txBody>
      </p:sp>
      <p:pic>
        <p:nvPicPr>
          <p:cNvPr id="399" name="Google Shape;399;g33537256d37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0463" y="888147"/>
            <a:ext cx="1101434" cy="10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33537256d37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9358">
            <a:off x="1990116" y="8855579"/>
            <a:ext cx="1142641" cy="108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 amt="19999"/>
          </a:blip>
          <a:srcRect b="43786" l="0" r="0" t="0"/>
          <a:stretch/>
        </p:blipFill>
        <p:spPr>
          <a:xfrm>
            <a:off x="0" y="6607"/>
            <a:ext cx="18288000" cy="1028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97473">
            <a:off x="10477011" y="-11777"/>
            <a:ext cx="1101434" cy="10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/>
          <p:nvPr/>
        </p:nvSpPr>
        <p:spPr>
          <a:xfrm>
            <a:off x="0" y="0"/>
            <a:ext cx="1476150" cy="10287000"/>
          </a:xfrm>
          <a:prstGeom prst="rect">
            <a:avLst/>
          </a:prstGeom>
          <a:solidFill>
            <a:srgbClr val="FDF5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3813723" y="412615"/>
            <a:ext cx="11769859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ENABLE Turtle</a:t>
            </a:r>
            <a:endParaRPr b="0" i="0" sz="10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87987">
            <a:off x="16030565" y="129330"/>
            <a:ext cx="1810452" cy="192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1752599" y="3060858"/>
            <a:ext cx="13267531" cy="6959731"/>
          </a:xfrm>
          <a:custGeom>
            <a:rect b="b" l="l" r="r" t="t"/>
            <a:pathLst>
              <a:path extrusionOk="0" h="3510408" w="13136232">
                <a:moveTo>
                  <a:pt x="12629792" y="3493489"/>
                </a:moveTo>
                <a:cubicBezTo>
                  <a:pt x="12629792" y="3493489"/>
                  <a:pt x="12392796" y="3483520"/>
                  <a:pt x="12030657" y="3496964"/>
                </a:cubicBezTo>
                <a:cubicBezTo>
                  <a:pt x="11668519" y="3510408"/>
                  <a:pt x="490924" y="3510408"/>
                  <a:pt x="490924" y="3510408"/>
                </a:cubicBezTo>
                <a:cubicBezTo>
                  <a:pt x="245502" y="3510408"/>
                  <a:pt x="32509" y="3413140"/>
                  <a:pt x="31032" y="3253026"/>
                </a:cubicBezTo>
                <a:cubicBezTo>
                  <a:pt x="31032" y="3253026"/>
                  <a:pt x="0" y="1950484"/>
                  <a:pt x="0" y="606979"/>
                </a:cubicBezTo>
                <a:cubicBezTo>
                  <a:pt x="0" y="392820"/>
                  <a:pt x="15517" y="249246"/>
                  <a:pt x="15517" y="249246"/>
                </a:cubicBezTo>
                <a:cubicBezTo>
                  <a:pt x="15518" y="120578"/>
                  <a:pt x="1" y="0"/>
                  <a:pt x="459892" y="8134"/>
                </a:cubicBezTo>
                <a:cubicBezTo>
                  <a:pt x="459892" y="8134"/>
                  <a:pt x="1144663" y="28433"/>
                  <a:pt x="1627778" y="20834"/>
                </a:cubicBezTo>
                <a:cubicBezTo>
                  <a:pt x="2144992" y="12700"/>
                  <a:pt x="12583244" y="0"/>
                  <a:pt x="12583244" y="0"/>
                </a:cubicBezTo>
                <a:cubicBezTo>
                  <a:pt x="12895144" y="0"/>
                  <a:pt x="13128573" y="101069"/>
                  <a:pt x="13120715" y="303616"/>
                </a:cubicBezTo>
                <a:cubicBezTo>
                  <a:pt x="13120715" y="303616"/>
                  <a:pt x="13118720" y="1831002"/>
                  <a:pt x="13127476" y="2553439"/>
                </a:cubicBezTo>
                <a:cubicBezTo>
                  <a:pt x="13136232" y="2846740"/>
                  <a:pt x="13089683" y="3179812"/>
                  <a:pt x="13089683" y="3179812"/>
                </a:cubicBezTo>
                <a:cubicBezTo>
                  <a:pt x="13086718" y="3359837"/>
                  <a:pt x="12875214" y="3493489"/>
                  <a:pt x="12629792" y="3493489"/>
                </a:cubicBezTo>
                <a:close/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5255" y="1264175"/>
            <a:ext cx="1061203" cy="10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59455">
            <a:off x="784227" y="882930"/>
            <a:ext cx="2058223" cy="47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3397" y="3030006"/>
            <a:ext cx="2734793" cy="237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/>
        </p:nvSpPr>
        <p:spPr>
          <a:xfrm>
            <a:off x="1981200" y="3237799"/>
            <a:ext cx="11734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6000"/>
              <a:buFont typeface="Overlock"/>
              <a:buNone/>
            </a:pPr>
            <a:r>
              <a:rPr b="0" i="0" lang="en-IN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work with Turtle, it is necessary to enable scripting mode for Turtle in Python IDLE. To do so, kindly follow the instructions as given in PPT </a:t>
            </a:r>
            <a:r>
              <a:rPr b="1" i="0" lang="en-IN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T1-Turtle Graphics.</a:t>
            </a:r>
            <a:endParaRPr b="1" i="0" sz="60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 amt="19999"/>
          </a:blip>
          <a:srcRect b="43786" l="0" r="0" t="0"/>
          <a:stretch/>
        </p:blipFill>
        <p:spPr>
          <a:xfrm>
            <a:off x="0" y="6607"/>
            <a:ext cx="18288001" cy="1028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97473">
            <a:off x="10477011" y="-11777"/>
            <a:ext cx="1101434" cy="10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0" y="0"/>
            <a:ext cx="1476150" cy="10287000"/>
          </a:xfrm>
          <a:prstGeom prst="rect">
            <a:avLst/>
          </a:prstGeom>
          <a:solidFill>
            <a:srgbClr val="FDF5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3813723" y="412615"/>
            <a:ext cx="11769859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FEATURES</a:t>
            </a:r>
            <a:endParaRPr b="0" i="0" sz="10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87987">
            <a:off x="16030565" y="129330"/>
            <a:ext cx="1810452" cy="192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/>
          <p:nvPr/>
        </p:nvSpPr>
        <p:spPr>
          <a:xfrm>
            <a:off x="1752599" y="3060858"/>
            <a:ext cx="13267594" cy="6959384"/>
          </a:xfrm>
          <a:custGeom>
            <a:rect b="b" l="l" r="r" t="t"/>
            <a:pathLst>
              <a:path extrusionOk="0" h="3510408" w="13136232">
                <a:moveTo>
                  <a:pt x="12629792" y="3493489"/>
                </a:moveTo>
                <a:cubicBezTo>
                  <a:pt x="12629792" y="3493489"/>
                  <a:pt x="12392796" y="3483520"/>
                  <a:pt x="12030657" y="3496964"/>
                </a:cubicBezTo>
                <a:cubicBezTo>
                  <a:pt x="11668519" y="3510408"/>
                  <a:pt x="490924" y="3510408"/>
                  <a:pt x="490924" y="3510408"/>
                </a:cubicBezTo>
                <a:cubicBezTo>
                  <a:pt x="245502" y="3510408"/>
                  <a:pt x="32509" y="3413140"/>
                  <a:pt x="31032" y="3253026"/>
                </a:cubicBezTo>
                <a:cubicBezTo>
                  <a:pt x="31032" y="3253026"/>
                  <a:pt x="0" y="1950484"/>
                  <a:pt x="0" y="606979"/>
                </a:cubicBezTo>
                <a:cubicBezTo>
                  <a:pt x="0" y="392820"/>
                  <a:pt x="15517" y="249246"/>
                  <a:pt x="15517" y="249246"/>
                </a:cubicBezTo>
                <a:cubicBezTo>
                  <a:pt x="15518" y="120578"/>
                  <a:pt x="1" y="0"/>
                  <a:pt x="459892" y="8134"/>
                </a:cubicBezTo>
                <a:cubicBezTo>
                  <a:pt x="459892" y="8134"/>
                  <a:pt x="1144663" y="28433"/>
                  <a:pt x="1627778" y="20834"/>
                </a:cubicBezTo>
                <a:cubicBezTo>
                  <a:pt x="2144992" y="12700"/>
                  <a:pt x="12583244" y="0"/>
                  <a:pt x="12583244" y="0"/>
                </a:cubicBezTo>
                <a:cubicBezTo>
                  <a:pt x="12895144" y="0"/>
                  <a:pt x="13128573" y="101069"/>
                  <a:pt x="13120715" y="303616"/>
                </a:cubicBezTo>
                <a:cubicBezTo>
                  <a:pt x="13120715" y="303616"/>
                  <a:pt x="13118720" y="1831002"/>
                  <a:pt x="13127476" y="2553439"/>
                </a:cubicBezTo>
                <a:cubicBezTo>
                  <a:pt x="13136232" y="2846740"/>
                  <a:pt x="13089683" y="3179812"/>
                  <a:pt x="13089683" y="3179812"/>
                </a:cubicBezTo>
                <a:cubicBezTo>
                  <a:pt x="13086718" y="3359837"/>
                  <a:pt x="12875214" y="3493489"/>
                  <a:pt x="12629792" y="3493489"/>
                </a:cubicBezTo>
                <a:close/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5255" y="1264175"/>
            <a:ext cx="1061203" cy="10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59455">
            <a:off x="784227" y="882930"/>
            <a:ext cx="2058223" cy="47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1981200" y="3282196"/>
            <a:ext cx="117348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6000"/>
              <a:buFont typeface="Overlock"/>
              <a:buNone/>
            </a:pPr>
            <a:r>
              <a:rPr b="0" i="0" lang="en-IN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Turtle provides the following functions to draw, paint and create graphics designs:</a:t>
            </a:r>
            <a:endParaRPr b="1" i="0" sz="60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9" name="Google Shape;19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99935">
            <a:off x="14374809" y="5154902"/>
            <a:ext cx="3772754" cy="554124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 rot="1081414">
            <a:off x="14909065" y="5921906"/>
            <a:ext cx="3012527" cy="224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Kindly refer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PPT-T2 on Turtle Features before proceeding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one.</a:t>
            </a:r>
            <a:endParaRPr/>
          </a:p>
        </p:txBody>
      </p:sp>
      <p:pic>
        <p:nvPicPr>
          <p:cNvPr descr="cute turtle - Clipart World" id="201" name="Google Shape;20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77400" y="5905500"/>
            <a:ext cx="4327705" cy="35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539e5a429_0_84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g33539e5a429_0_84"/>
          <p:cNvGrpSpPr/>
          <p:nvPr/>
        </p:nvGrpSpPr>
        <p:grpSpPr>
          <a:xfrm>
            <a:off x="1273340" y="825969"/>
            <a:ext cx="16368761" cy="9074758"/>
            <a:chOff x="-6989" y="0"/>
            <a:chExt cx="18252410" cy="12099678"/>
          </a:xfrm>
        </p:grpSpPr>
        <p:sp>
          <p:nvSpPr>
            <p:cNvPr id="208" name="Google Shape;208;g33539e5a429_0_84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33539e5a429_0_84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g33539e5a429_0_84"/>
          <p:cNvSpPr txBox="1"/>
          <p:nvPr/>
        </p:nvSpPr>
        <p:spPr>
          <a:xfrm>
            <a:off x="2286000" y="999917"/>
            <a:ext cx="13487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             TELL THE IDLE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YOU WANT TO USE TURTLE</a:t>
            </a:r>
            <a:endParaRPr/>
          </a:p>
        </p:txBody>
      </p:sp>
      <p:sp>
        <p:nvSpPr>
          <p:cNvPr id="211" name="Google Shape;211;g33539e5a429_0_84"/>
          <p:cNvSpPr txBox="1"/>
          <p:nvPr/>
        </p:nvSpPr>
        <p:spPr>
          <a:xfrm>
            <a:off x="2743200" y="3816340"/>
            <a:ext cx="13716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is mandatory to inform IDLE that you are using Turtle to get all the functionalities given in Turtle. You can type the following command to do so: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from turtle import </a:t>
            </a:r>
            <a:r>
              <a:rPr b="1" lang="en-IN" sz="540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5"/>
          <p:cNvGrpSpPr/>
          <p:nvPr/>
        </p:nvGrpSpPr>
        <p:grpSpPr>
          <a:xfrm>
            <a:off x="1273340" y="825969"/>
            <a:ext cx="16366330" cy="9068387"/>
            <a:chOff x="-6989" y="0"/>
            <a:chExt cx="18249771" cy="12091182"/>
          </a:xfrm>
        </p:grpSpPr>
        <p:sp>
          <p:nvSpPr>
            <p:cNvPr id="218" name="Google Shape;218;p5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5"/>
          <p:cNvSpPr txBox="1"/>
          <p:nvPr/>
        </p:nvSpPr>
        <p:spPr>
          <a:xfrm>
            <a:off x="1567888" y="1344125"/>
            <a:ext cx="15777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THE NECESSITY TO INFORM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2749377" y="3009900"/>
            <a:ext cx="13716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is mandatory to have the above said statement as the </a:t>
            </a:r>
            <a:r>
              <a:rPr b="0" i="0" lang="en-IN" sz="54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first statement </a:t>
            </a:r>
            <a:r>
              <a:rPr b="0" i="0" lang="en-IN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of your Turtle Drawing in order to work with Turtle.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539e5a429_0_339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g33539e5a429_0_339"/>
          <p:cNvGrpSpPr/>
          <p:nvPr/>
        </p:nvGrpSpPr>
        <p:grpSpPr>
          <a:xfrm>
            <a:off x="3952342" y="732326"/>
            <a:ext cx="13689308" cy="9074758"/>
            <a:chOff x="-6989" y="0"/>
            <a:chExt cx="18252410" cy="12099678"/>
          </a:xfrm>
        </p:grpSpPr>
        <p:sp>
          <p:nvSpPr>
            <p:cNvPr id="228" name="Google Shape;228;g33539e5a429_0_339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33539e5a429_0_339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g33539e5a429_0_339"/>
          <p:cNvSpPr/>
          <p:nvPr/>
        </p:nvSpPr>
        <p:spPr>
          <a:xfrm>
            <a:off x="457200" y="2336216"/>
            <a:ext cx="5064125" cy="6546580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33539e5a429_0_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3539e5a429_0_339"/>
          <p:cNvSpPr txBox="1"/>
          <p:nvPr/>
        </p:nvSpPr>
        <p:spPr>
          <a:xfrm>
            <a:off x="5037775" y="999925"/>
            <a:ext cx="12997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CREATE YOUR 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OWN TURTLE</a:t>
            </a:r>
            <a:endParaRPr/>
          </a:p>
        </p:txBody>
      </p:sp>
      <p:sp>
        <p:nvSpPr>
          <p:cNvPr id="233" name="Google Shape;233;g33539e5a429_0_339"/>
          <p:cNvSpPr txBox="1"/>
          <p:nvPr/>
        </p:nvSpPr>
        <p:spPr>
          <a:xfrm>
            <a:off x="5940883" y="3502644"/>
            <a:ext cx="11319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Turtle() function/command creates a new turtle which can be given a name: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 = Turtle()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will open the Python Turtle Graphics window with your turtle at the centre.</a:t>
            </a:r>
            <a:endParaRPr/>
          </a:p>
        </p:txBody>
      </p:sp>
      <p:pic>
        <p:nvPicPr>
          <p:cNvPr id="234" name="Google Shape;234;g33539e5a429_0_339"/>
          <p:cNvPicPr preferRelativeResize="0"/>
          <p:nvPr/>
        </p:nvPicPr>
        <p:blipFill rotWithShape="1">
          <a:blip r:embed="rId4">
            <a:alphaModFix/>
          </a:blip>
          <a:srcRect b="9100" l="8057" r="20823" t="13511"/>
          <a:stretch/>
        </p:blipFill>
        <p:spPr>
          <a:xfrm>
            <a:off x="1566025" y="4350350"/>
            <a:ext cx="2843425" cy="2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>
            <a:off x="1273340" y="825969"/>
            <a:ext cx="16366330" cy="9068387"/>
            <a:chOff x="-6989" y="0"/>
            <a:chExt cx="18249771" cy="12091182"/>
          </a:xfrm>
        </p:grpSpPr>
        <p:sp>
          <p:nvSpPr>
            <p:cNvPr id="241" name="Google Shape;241;p7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7"/>
          <p:cNvSpPr txBox="1"/>
          <p:nvPr/>
        </p:nvSpPr>
        <p:spPr>
          <a:xfrm>
            <a:off x="2712838" y="1366616"/>
            <a:ext cx="13487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Name your TURTLE</a:t>
            </a:r>
            <a:endParaRPr/>
          </a:p>
        </p:txBody>
      </p:sp>
      <p:sp>
        <p:nvSpPr>
          <p:cNvPr id="244" name="Google Shape;244;p7"/>
          <p:cNvSpPr txBox="1"/>
          <p:nvPr/>
        </p:nvSpPr>
        <p:spPr>
          <a:xfrm>
            <a:off x="2749377" y="3009900"/>
            <a:ext cx="1371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is mandatory to name your Turtle according to Variable Naming Rules. </a:t>
            </a:r>
            <a:endParaRPr sz="54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Kindly refer to PPT-6 on Keywords and Identifiers</a:t>
            </a:r>
            <a:r>
              <a:rPr lang="en-IN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b="0" i="0" sz="54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8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251" name="Google Shape;251;p8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8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 txBox="1"/>
          <p:nvPr/>
        </p:nvSpPr>
        <p:spPr>
          <a:xfrm>
            <a:off x="4504381" y="999917"/>
            <a:ext cx="12854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PICK UP AND DROP DOWN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5940883" y="2740644"/>
            <a:ext cx="1131986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In order to draw two concentric squares (one inside the other) on paper, we have to lift our pen from the paper and keep it at a point inside the bigger square to draw the smaller 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implement the same in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urtle, if we use the forward() function, we get this image.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57" name="Google Shape;257;p8"/>
          <p:cNvPicPr preferRelativeResize="0"/>
          <p:nvPr/>
        </p:nvPicPr>
        <p:blipFill rotWithShape="1">
          <a:blip r:embed="rId4">
            <a:alphaModFix/>
          </a:blip>
          <a:srcRect b="7821" l="0" r="8307" t="6231"/>
          <a:stretch/>
        </p:blipFill>
        <p:spPr>
          <a:xfrm>
            <a:off x="1227425" y="3866400"/>
            <a:ext cx="3520625" cy="3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264" name="Google Shape;264;p9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9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9"/>
          <p:cNvSpPr txBox="1"/>
          <p:nvPr/>
        </p:nvSpPr>
        <p:spPr>
          <a:xfrm>
            <a:off x="5940883" y="2435844"/>
            <a:ext cx="113199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avoid having the extra line between the two squares, 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penup()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and</a:t>
            </a:r>
            <a:r>
              <a:rPr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IN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pendown()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functions are used.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code to </a:t>
            </a:r>
            <a:r>
              <a:rPr b="0" i="0"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cover the distance between the two squares, </a:t>
            </a: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must be written between the two functions.</a:t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code for drawing this image is attached below: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4">
            <a:alphaModFix/>
          </a:blip>
          <a:srcRect b="15006" l="5480" r="10074" t="5508"/>
          <a:stretch/>
        </p:blipFill>
        <p:spPr>
          <a:xfrm>
            <a:off x="1323338" y="3944613"/>
            <a:ext cx="3328800" cy="33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9"/>
          <p:cNvSpPr txBox="1"/>
          <p:nvPr/>
        </p:nvSpPr>
        <p:spPr>
          <a:xfrm>
            <a:off x="4504381" y="999917"/>
            <a:ext cx="12854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PICK UP AND DROP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Aishwaryaa</dc:creator>
</cp:coreProperties>
</file>