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10287000" cx="18288000"/>
  <p:notesSz cx="6858000" cy="9144000"/>
  <p:embeddedFontLst>
    <p:embeddedFont>
      <p:font typeface="Overlock"/>
      <p:regular r:id="rId27"/>
      <p:bold r:id="rId28"/>
      <p:italic r:id="rId29"/>
      <p:boldItalic r:id="rId30"/>
    </p:embeddedFont>
    <p:embeddedFont>
      <p:font typeface="Erica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y4N4bujxzt4ltB9OBe7W4cSnW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verlock-bold.fntdata"/><Relationship Id="rId27" Type="http://schemas.openxmlformats.org/officeDocument/2006/relationships/font" Target="fonts/Overlo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verlock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ricaOne-regular.fntdata"/><Relationship Id="rId30" Type="http://schemas.openxmlformats.org/officeDocument/2006/relationships/font" Target="fonts/Overloc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10ee23e6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310ee23e68_0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10ee23e68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310ee23e68_0_7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10ee23e68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310ee23e68_0_7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10ee23e68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310ee23e68_0_7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10ee23e6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310ee23e68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310ee23e68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310ee23e68_0_7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10ee23e6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10ee23e68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10ee23e6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310ee23e68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10ee23e6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310ee23e68_0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10ee23e68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310ee23e68_0_4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10ee23e6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310ee23e68_0_4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10ee23e6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310ee23e68_0_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10ee23e68_0_8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310ee23e68_0_8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310ee23e68_0_8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10ee23e68_0_87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310ee23e68_0_87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3310ee23e68_0_87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310ee23e68_0_8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310ee23e68_0_87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10ee23e68_0_8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3310ee23e68_0_88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3310ee23e68_0_88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310ee23e68_0_88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3310ee23e68_0_88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10ee23e68_0_89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3310ee23e68_0_89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3310ee23e68_0_89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3310ee23e68_0_89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310ee23e68_0_8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10ee23e68_0_8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3310ee23e68_0_89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g3310ee23e68_0_89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g3310ee23e68_0_89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310ee23e68_0_89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310ee23e68_0_89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10ee23e68_0_9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3310ee23e68_0_90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3310ee23e68_0_90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g3310ee23e68_0_90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3310ee23e68_0_90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g3310ee23e68_0_90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310ee23e68_0_90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3310ee23e68_0_90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10ee23e68_0_9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3310ee23e68_0_9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310ee23e68_0_9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3310ee23e68_0_9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10ee23e68_0_917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3310ee23e68_0_917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3310ee23e68_0_91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g3310ee23e68_0_9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310ee23e68_0_9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310ee23e68_0_9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10ee23e68_0_92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310ee23e68_0_9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3310ee23e68_0_92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g3310ee23e68_0_9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3310ee23e68_0_9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310ee23e68_0_9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10ee23e68_0_9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310ee23e68_0_93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310ee23e68_0_9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310ee23e68_0_9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310ee23e68_0_9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10ee23e68_0_93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310ee23e68_0_93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3310ee23e68_0_9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310ee23e68_0_9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3310ee23e68_0_9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10ee23e68_0_8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3310ee23e68_0_86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3310ee23e68_0_8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3310ee23e68_0_8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3310ee23e68_0_8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54.png"/><Relationship Id="rId6" Type="http://schemas.openxmlformats.org/officeDocument/2006/relationships/image" Target="../media/image23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55.png"/><Relationship Id="rId8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52.png"/><Relationship Id="rId6" Type="http://schemas.openxmlformats.org/officeDocument/2006/relationships/image" Target="../media/image33.png"/><Relationship Id="rId7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32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32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47.png"/><Relationship Id="rId9" Type="http://schemas.openxmlformats.org/officeDocument/2006/relationships/image" Target="../media/image9.png"/><Relationship Id="rId5" Type="http://schemas.openxmlformats.org/officeDocument/2006/relationships/image" Target="../media/image44.png"/><Relationship Id="rId6" Type="http://schemas.openxmlformats.org/officeDocument/2006/relationships/image" Target="../media/image39.png"/><Relationship Id="rId7" Type="http://schemas.openxmlformats.org/officeDocument/2006/relationships/image" Target="../media/image42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4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5" Type="http://schemas.openxmlformats.org/officeDocument/2006/relationships/image" Target="../media/image25.png"/><Relationship Id="rId6" Type="http://schemas.openxmlformats.org/officeDocument/2006/relationships/image" Target="../media/image55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3">
            <a:alphaModFix/>
          </a:blip>
          <a:srcRect b="30849" l="0" r="1499" t="0"/>
          <a:stretch/>
        </p:blipFill>
        <p:spPr>
          <a:xfrm rot="-1382617">
            <a:off x="1615147" y="3222468"/>
            <a:ext cx="4398805" cy="676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32364">
            <a:off x="12364205" y="933258"/>
            <a:ext cx="4622817" cy="475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640231" y="-524471"/>
            <a:ext cx="8725546" cy="1052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"/>
          <p:cNvSpPr/>
          <p:nvPr/>
        </p:nvSpPr>
        <p:spPr>
          <a:xfrm>
            <a:off x="4661620" y="2815750"/>
            <a:ext cx="9081768" cy="5009621"/>
          </a:xfrm>
          <a:custGeom>
            <a:rect b="b" l="l" r="r" t="t"/>
            <a:pathLst>
              <a:path extrusionOk="0" h="1879496" w="3407273">
                <a:moveTo>
                  <a:pt x="278431" y="16918"/>
                </a:moveTo>
                <a:cubicBezTo>
                  <a:pt x="278431" y="16918"/>
                  <a:pt x="604014" y="12258"/>
                  <a:pt x="930760" y="12454"/>
                </a:cubicBezTo>
                <a:cubicBezTo>
                  <a:pt x="2337917" y="12671"/>
                  <a:pt x="3133206" y="0"/>
                  <a:pt x="3133206" y="0"/>
                </a:cubicBezTo>
                <a:cubicBezTo>
                  <a:pt x="3200669" y="0"/>
                  <a:pt x="3276606" y="0"/>
                  <a:pt x="3355379" y="85073"/>
                </a:cubicBezTo>
                <a:cubicBezTo>
                  <a:pt x="3398357" y="131488"/>
                  <a:pt x="3399426" y="240224"/>
                  <a:pt x="3399831" y="320281"/>
                </a:cubicBezTo>
                <a:cubicBezTo>
                  <a:pt x="3399831" y="320281"/>
                  <a:pt x="3398126" y="932605"/>
                  <a:pt x="3398126" y="1116912"/>
                </a:cubicBezTo>
                <a:cubicBezTo>
                  <a:pt x="3398126" y="1331071"/>
                  <a:pt x="3407274" y="1630250"/>
                  <a:pt x="3407274" y="1630250"/>
                </a:cubicBezTo>
                <a:cubicBezTo>
                  <a:pt x="3407274" y="1758918"/>
                  <a:pt x="3403105" y="1879496"/>
                  <a:pt x="3150267" y="1871362"/>
                </a:cubicBezTo>
                <a:cubicBezTo>
                  <a:pt x="3150267" y="1871362"/>
                  <a:pt x="2773794" y="1851063"/>
                  <a:pt x="2388311" y="1858662"/>
                </a:cubicBezTo>
                <a:cubicBezTo>
                  <a:pt x="1200217" y="1866796"/>
                  <a:pt x="304023" y="1879496"/>
                  <a:pt x="304023" y="1879496"/>
                </a:cubicBezTo>
                <a:cubicBezTo>
                  <a:pt x="132548" y="1879496"/>
                  <a:pt x="4213" y="1778427"/>
                  <a:pt x="8532" y="1575880"/>
                </a:cubicBezTo>
                <a:cubicBezTo>
                  <a:pt x="8532" y="1575880"/>
                  <a:pt x="9630" y="1077339"/>
                  <a:pt x="4815" y="932605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"/>
          <p:cNvSpPr txBox="1"/>
          <p:nvPr/>
        </p:nvSpPr>
        <p:spPr>
          <a:xfrm>
            <a:off x="5269194" y="3933105"/>
            <a:ext cx="786662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D99593"/>
                </a:solidFill>
                <a:latin typeface="Erica One"/>
                <a:ea typeface="Erica One"/>
                <a:cs typeface="Erica One"/>
                <a:sym typeface="Erica One"/>
              </a:rPr>
              <a:t>PROJECT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D99593"/>
                </a:solidFill>
                <a:latin typeface="Erica One"/>
                <a:ea typeface="Erica One"/>
                <a:cs typeface="Erica One"/>
                <a:sym typeface="Erica One"/>
              </a:rPr>
              <a:t>IN  TURTLE</a:t>
            </a:r>
            <a:endParaRPr/>
          </a:p>
        </p:txBody>
      </p:sp>
      <p:pic>
        <p:nvPicPr>
          <p:cNvPr id="164" name="Google Shape;16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80231">
            <a:off x="2190417" y="2244404"/>
            <a:ext cx="831833" cy="83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80231">
            <a:off x="3159205" y="1284245"/>
            <a:ext cx="1223634" cy="125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682344">
            <a:off x="900474" y="1213133"/>
            <a:ext cx="2348424" cy="7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958080" y="3247533"/>
            <a:ext cx="1110597" cy="123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016542" y="4553394"/>
            <a:ext cx="831833" cy="83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10185448">
            <a:off x="1797196" y="6745508"/>
            <a:ext cx="2793450" cy="27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835503">
            <a:off x="13432875" y="6744518"/>
            <a:ext cx="3415912" cy="326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8787215">
            <a:off x="15672146" y="5745507"/>
            <a:ext cx="793059" cy="36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10ee23e68_0_471"/>
          <p:cNvSpPr/>
          <p:nvPr/>
        </p:nvSpPr>
        <p:spPr>
          <a:xfrm>
            <a:off x="4154153" y="864069"/>
            <a:ext cx="12852870" cy="8117620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g3310ee23e68_0_471"/>
          <p:cNvGrpSpPr/>
          <p:nvPr/>
        </p:nvGrpSpPr>
        <p:grpSpPr>
          <a:xfrm>
            <a:off x="3952342" y="732326"/>
            <a:ext cx="13689308" cy="9074758"/>
            <a:chOff x="-6989" y="0"/>
            <a:chExt cx="18252410" cy="12099678"/>
          </a:xfrm>
        </p:grpSpPr>
        <p:sp>
          <p:nvSpPr>
            <p:cNvPr id="272" name="Google Shape;272;g3310ee23e68_0_471"/>
            <p:cNvSpPr/>
            <p:nvPr/>
          </p:nvSpPr>
          <p:spPr>
            <a:xfrm>
              <a:off x="-6989" y="281638"/>
              <a:ext cx="17944404" cy="11818040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g3310ee23e68_0_471"/>
            <p:cNvSpPr/>
            <p:nvPr/>
          </p:nvSpPr>
          <p:spPr>
            <a:xfrm>
              <a:off x="329481" y="0"/>
              <a:ext cx="17915941" cy="11729127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g3310ee23e68_0_471"/>
          <p:cNvSpPr/>
          <p:nvPr/>
        </p:nvSpPr>
        <p:spPr>
          <a:xfrm>
            <a:off x="457200" y="2336216"/>
            <a:ext cx="5064125" cy="6546580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g3310ee23e68_0_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3310ee23e68_0_471"/>
          <p:cNvSpPr txBox="1"/>
          <p:nvPr/>
        </p:nvSpPr>
        <p:spPr>
          <a:xfrm>
            <a:off x="6131650" y="3462501"/>
            <a:ext cx="11319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The code for this Drawing has been attached. Use the same as a reference for your own creation.</a:t>
            </a:r>
            <a:endParaRPr/>
          </a:p>
        </p:txBody>
      </p:sp>
      <p:sp>
        <p:nvSpPr>
          <p:cNvPr id="277" name="Google Shape;277;g3310ee23e68_0_471"/>
          <p:cNvSpPr txBox="1"/>
          <p:nvPr/>
        </p:nvSpPr>
        <p:spPr>
          <a:xfrm>
            <a:off x="5518275" y="768325"/>
            <a:ext cx="12121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ELEMENTS IN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TURTLE DRAWING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g3310ee23e68_0_4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517" y="3856013"/>
            <a:ext cx="4158444" cy="350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11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285" name="Google Shape;285;p11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1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1"/>
          <p:cNvSpPr txBox="1"/>
          <p:nvPr/>
        </p:nvSpPr>
        <p:spPr>
          <a:xfrm>
            <a:off x="6176837" y="2947948"/>
            <a:ext cx="11319861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Identify the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coordinates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of your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elements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in your drawing.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First copy-paste the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COORDINATES CODE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 Then, position your elements using your imagination.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Now,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use the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goto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function and go to the required coordinates to draw your elements.</a:t>
            </a:r>
            <a:endParaRPr b="0" i="0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8128410" y="1090850"/>
            <a:ext cx="533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7030A0"/>
                </a:solidFill>
                <a:latin typeface="Erica One"/>
                <a:ea typeface="Erica One"/>
                <a:cs typeface="Erica One"/>
                <a:sym typeface="Erica One"/>
              </a:rPr>
              <a:t>STEP-2</a:t>
            </a:r>
            <a:endParaRPr sz="9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517" y="3856013"/>
            <a:ext cx="4158444" cy="350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12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298" name="Google Shape;298;p12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2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2"/>
          <p:cNvSpPr txBox="1"/>
          <p:nvPr/>
        </p:nvSpPr>
        <p:spPr>
          <a:xfrm>
            <a:off x="6176837" y="2947948"/>
            <a:ext cx="11319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Draw one element of your drawing at a 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time and comment other lines of code to check if it has come out well.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Follow the same for all the individual elements and finally execute the whole code to view the complete drawing.</a:t>
            </a:r>
            <a:endParaRPr/>
          </a:p>
        </p:txBody>
      </p:sp>
      <p:sp>
        <p:nvSpPr>
          <p:cNvPr id="303" name="Google Shape;303;p12"/>
          <p:cNvSpPr txBox="1"/>
          <p:nvPr/>
        </p:nvSpPr>
        <p:spPr>
          <a:xfrm>
            <a:off x="6787863" y="1090850"/>
            <a:ext cx="9845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7030A0"/>
                </a:solidFill>
                <a:latin typeface="Erica One"/>
                <a:ea typeface="Erica One"/>
                <a:cs typeface="Erica One"/>
                <a:sym typeface="Erica One"/>
              </a:rPr>
              <a:t>STEP-2 </a:t>
            </a:r>
            <a:r>
              <a:rPr lang="en-US" sz="7200">
                <a:solidFill>
                  <a:srgbClr val="7030A0"/>
                </a:solidFill>
                <a:latin typeface="Erica One"/>
                <a:ea typeface="Erica One"/>
                <a:cs typeface="Erica One"/>
                <a:sym typeface="Erica One"/>
              </a:rPr>
              <a:t>(Contd.)</a:t>
            </a:r>
            <a:endParaRPr sz="9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517" y="3856013"/>
            <a:ext cx="4158444" cy="350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311" name="Google Shape;311;p13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13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3"/>
          <p:cNvSpPr txBox="1"/>
          <p:nvPr/>
        </p:nvSpPr>
        <p:spPr>
          <a:xfrm>
            <a:off x="6110868" y="3081128"/>
            <a:ext cx="113198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Finally delete the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COORDINATES CODE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from your Turtle drawing as it is not needed anymore!</a:t>
            </a:r>
            <a:endParaRPr/>
          </a:p>
        </p:txBody>
      </p:sp>
      <p:sp>
        <p:nvSpPr>
          <p:cNvPr id="316" name="Google Shape;316;p13"/>
          <p:cNvSpPr txBox="1"/>
          <p:nvPr/>
        </p:nvSpPr>
        <p:spPr>
          <a:xfrm>
            <a:off x="8128410" y="1090850"/>
            <a:ext cx="533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7030A0"/>
                </a:solidFill>
                <a:latin typeface="Erica One"/>
                <a:ea typeface="Erica One"/>
                <a:cs typeface="Erica One"/>
                <a:sym typeface="Erica One"/>
              </a:rPr>
              <a:t>STEP-3</a:t>
            </a:r>
            <a:endParaRPr sz="9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517" y="3856013"/>
            <a:ext cx="4158444" cy="350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10ee23e68_0_755"/>
          <p:cNvSpPr/>
          <p:nvPr/>
        </p:nvSpPr>
        <p:spPr>
          <a:xfrm>
            <a:off x="923270" y="1023117"/>
            <a:ext cx="16442451" cy="8353414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310ee23e68_0_755"/>
          <p:cNvSpPr txBox="1"/>
          <p:nvPr/>
        </p:nvSpPr>
        <p:spPr>
          <a:xfrm>
            <a:off x="2589360" y="1784051"/>
            <a:ext cx="1310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USE THESE IMAGES </a:t>
            </a:r>
            <a:endParaRPr sz="7000" u="none">
              <a:solidFill>
                <a:srgbClr val="272626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AS REFERENCE</a:t>
            </a:r>
            <a:endParaRPr/>
          </a:p>
        </p:txBody>
      </p:sp>
      <p:pic>
        <p:nvPicPr>
          <p:cNvPr id="324" name="Google Shape;324;g3310ee23e68_0_7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302" y="198850"/>
            <a:ext cx="2402116" cy="149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3310ee23e68_0_7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3310ee23e68_0_7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850" y="4689846"/>
            <a:ext cx="3341653" cy="28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3310ee23e68_0_7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8084" y="4603191"/>
            <a:ext cx="3307418" cy="307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3310ee23e68_0_7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18965" y="4532803"/>
            <a:ext cx="3037471" cy="30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3310ee23e68_0_7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73754" y="4532803"/>
            <a:ext cx="3976859" cy="317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10ee23e68_0_766"/>
          <p:cNvSpPr/>
          <p:nvPr/>
        </p:nvSpPr>
        <p:spPr>
          <a:xfrm>
            <a:off x="923270" y="1023117"/>
            <a:ext cx="16442451" cy="8353414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g3310ee23e68_0_7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302" y="198850"/>
            <a:ext cx="2402116" cy="149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3310ee23e68_0_7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3310ee23e68_0_7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4640004"/>
            <a:ext cx="5548962" cy="3266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3310ee23e68_0_7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29460" y="4865299"/>
            <a:ext cx="7369178" cy="301016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3310ee23e68_0_766"/>
          <p:cNvSpPr txBox="1"/>
          <p:nvPr/>
        </p:nvSpPr>
        <p:spPr>
          <a:xfrm>
            <a:off x="2589360" y="1784051"/>
            <a:ext cx="1310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USE THESE IMAGES </a:t>
            </a:r>
            <a:endParaRPr sz="7000" u="none">
              <a:solidFill>
                <a:srgbClr val="272626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AS REFERENCE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10ee23e68_0_775"/>
          <p:cNvSpPr/>
          <p:nvPr/>
        </p:nvSpPr>
        <p:spPr>
          <a:xfrm>
            <a:off x="923270" y="1023117"/>
            <a:ext cx="16442451" cy="8353414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g3310ee23e68_0_7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302" y="198850"/>
            <a:ext cx="2402116" cy="149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3310ee23e68_0_7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3310ee23e68_0_775"/>
          <p:cNvSpPr txBox="1"/>
          <p:nvPr/>
        </p:nvSpPr>
        <p:spPr>
          <a:xfrm>
            <a:off x="1738400" y="2030075"/>
            <a:ext cx="14924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YOUR TURTLE DIAGRAM CAN BE </a:t>
            </a:r>
            <a:r>
              <a:rPr lang="en-US" sz="5400" u="none">
                <a:solidFill>
                  <a:srgbClr val="FF0000"/>
                </a:solidFill>
                <a:latin typeface="Erica One"/>
                <a:ea typeface="Erica One"/>
                <a:cs typeface="Erica One"/>
                <a:sym typeface="Erica One"/>
              </a:rPr>
              <a:t>SIMPLE</a:t>
            </a:r>
            <a:r>
              <a:rPr lang="en-US" sz="54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. BUT LET IT BE YOUR </a:t>
            </a:r>
            <a:r>
              <a:rPr lang="en-US" sz="5400" u="none">
                <a:solidFill>
                  <a:srgbClr val="FF0000"/>
                </a:solidFill>
                <a:latin typeface="Erica One"/>
                <a:ea typeface="Erica One"/>
                <a:cs typeface="Erica One"/>
                <a:sym typeface="Erica One"/>
              </a:rPr>
              <a:t>ORIGINAL</a:t>
            </a:r>
            <a:r>
              <a:rPr lang="en-US" sz="54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 WORK.</a:t>
            </a:r>
            <a:endParaRPr/>
          </a:p>
        </p:txBody>
      </p:sp>
      <p:pic>
        <p:nvPicPr>
          <p:cNvPr id="348" name="Google Shape;348;g3310ee23e68_0_7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15800" y="4662398"/>
            <a:ext cx="4178560" cy="3449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3310ee23e68_0_7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8302" y="4744448"/>
            <a:ext cx="3212303" cy="318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3310ee23e68_0_7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59588" y="4696126"/>
            <a:ext cx="6626540" cy="341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/>
          <p:nvPr/>
        </p:nvSpPr>
        <p:spPr>
          <a:xfrm>
            <a:off x="923270" y="1023117"/>
            <a:ext cx="16447044" cy="8355747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7"/>
          <p:cNvSpPr txBox="1"/>
          <p:nvPr/>
        </p:nvSpPr>
        <p:spPr>
          <a:xfrm>
            <a:off x="6061364" y="3553661"/>
            <a:ext cx="10972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C2D59B"/>
                </a:solidFill>
                <a:latin typeface="Erica One"/>
                <a:ea typeface="Erica One"/>
                <a:cs typeface="Erica One"/>
                <a:sym typeface="Erica One"/>
              </a:rPr>
              <a:t>Change </a:t>
            </a:r>
            <a:r>
              <a:rPr lang="en-US" sz="5400">
                <a:solidFill>
                  <a:srgbClr val="C2D59B"/>
                </a:solidFill>
                <a:highlight>
                  <a:srgbClr val="002060"/>
                </a:highlight>
                <a:latin typeface="Erica One"/>
                <a:ea typeface="Erica One"/>
                <a:cs typeface="Erica One"/>
                <a:sym typeface="Erica One"/>
              </a:rPr>
              <a:t>background</a:t>
            </a:r>
            <a:r>
              <a:rPr lang="en-US" sz="5400">
                <a:solidFill>
                  <a:srgbClr val="C2D59B"/>
                </a:solidFill>
                <a:latin typeface="Erica One"/>
                <a:ea typeface="Erica One"/>
                <a:cs typeface="Erica One"/>
                <a:sym typeface="Erica One"/>
              </a:rPr>
              <a:t> color.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none">
                <a:solidFill>
                  <a:srgbClr val="C2D59B"/>
                </a:solidFill>
                <a:latin typeface="Erica One"/>
                <a:ea typeface="Erica One"/>
                <a:cs typeface="Erica One"/>
                <a:sym typeface="Erica One"/>
              </a:rPr>
              <a:t>Change </a:t>
            </a:r>
            <a:r>
              <a:rPr lang="en-US" sz="5400" u="non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pen</a:t>
            </a:r>
            <a:r>
              <a:rPr lang="en-US" sz="5400" u="none">
                <a:solidFill>
                  <a:srgbClr val="C2D59B"/>
                </a:solidFill>
                <a:latin typeface="Erica One"/>
                <a:ea typeface="Erica One"/>
                <a:cs typeface="Erica One"/>
                <a:sym typeface="Erica One"/>
              </a:rPr>
              <a:t> color.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C2D59B"/>
                </a:solidFill>
                <a:latin typeface="Erica One"/>
                <a:ea typeface="Erica One"/>
                <a:cs typeface="Erica One"/>
                <a:sym typeface="Erica One"/>
              </a:rPr>
              <a:t>Change pen </a:t>
            </a:r>
            <a:r>
              <a:rPr lang="en-US" sz="6600">
                <a:solidFill>
                  <a:srgbClr val="C2D59B"/>
                </a:solidFill>
                <a:latin typeface="Erica One"/>
                <a:ea typeface="Erica One"/>
                <a:cs typeface="Erica One"/>
                <a:sym typeface="Erica One"/>
              </a:rPr>
              <a:t>size</a:t>
            </a:r>
            <a:r>
              <a:rPr lang="en-US" sz="5400">
                <a:solidFill>
                  <a:srgbClr val="C2D59B"/>
                </a:solidFill>
                <a:latin typeface="Erica One"/>
                <a:ea typeface="Erica One"/>
                <a:cs typeface="Erica One"/>
                <a:sym typeface="Erica One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none">
                <a:solidFill>
                  <a:srgbClr val="C2D59B"/>
                </a:solidFill>
                <a:latin typeface="Erica One"/>
                <a:ea typeface="Erica One"/>
                <a:cs typeface="Erica One"/>
                <a:sym typeface="Erica One"/>
              </a:rPr>
              <a:t>Draw different shapes.</a:t>
            </a:r>
            <a:endParaRPr sz="5400">
              <a:solidFill>
                <a:srgbClr val="C2D59B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C2D59B"/>
                </a:solidFill>
                <a:latin typeface="Erica One"/>
                <a:ea typeface="Erica One"/>
                <a:cs typeface="Erica One"/>
                <a:sym typeface="Erica One"/>
              </a:rPr>
              <a:t>Fill in your </a:t>
            </a:r>
            <a:r>
              <a:rPr lang="en-US" sz="5400">
                <a:solidFill>
                  <a:srgbClr val="953734"/>
                </a:solidFill>
                <a:latin typeface="Erica One"/>
                <a:ea typeface="Erica One"/>
                <a:cs typeface="Erica One"/>
                <a:sym typeface="Erica One"/>
              </a:rPr>
              <a:t>f</a:t>
            </a:r>
            <a:r>
              <a:rPr lang="en-US" sz="5400">
                <a:solidFill>
                  <a:srgbClr val="0000FF"/>
                </a:solidFill>
                <a:latin typeface="Erica One"/>
                <a:ea typeface="Erica One"/>
                <a:cs typeface="Erica One"/>
                <a:sym typeface="Erica One"/>
              </a:rPr>
              <a:t>a</a:t>
            </a:r>
            <a:r>
              <a:rPr lang="en-US" sz="5400">
                <a:solidFill>
                  <a:srgbClr val="FFBD6F"/>
                </a:solidFill>
                <a:latin typeface="Erica One"/>
                <a:ea typeface="Erica One"/>
                <a:cs typeface="Erica One"/>
                <a:sym typeface="Erica One"/>
              </a:rPr>
              <a:t>v</a:t>
            </a:r>
            <a:r>
              <a:rPr lang="en-US" sz="5400">
                <a:solidFill>
                  <a:srgbClr val="FF0000"/>
                </a:solidFill>
                <a:latin typeface="Erica One"/>
                <a:ea typeface="Erica One"/>
                <a:cs typeface="Erica One"/>
                <a:sym typeface="Erica One"/>
              </a:rPr>
              <a:t>o</a:t>
            </a:r>
            <a:r>
              <a:rPr lang="en-US" sz="5400">
                <a:solidFill>
                  <a:srgbClr val="953734"/>
                </a:solidFill>
                <a:latin typeface="Erica One"/>
                <a:ea typeface="Erica One"/>
                <a:cs typeface="Erica One"/>
                <a:sym typeface="Erica One"/>
              </a:rPr>
              <a:t>r</a:t>
            </a:r>
            <a:r>
              <a:rPr lang="en-US" sz="5400">
                <a:solidFill>
                  <a:srgbClr val="FF00FF"/>
                </a:solidFill>
                <a:latin typeface="Erica One"/>
                <a:ea typeface="Erica One"/>
                <a:cs typeface="Erica One"/>
                <a:sym typeface="Erica One"/>
              </a:rPr>
              <a:t>i</a:t>
            </a:r>
            <a:r>
              <a:rPr lang="en-US" sz="5400">
                <a:solidFill>
                  <a:srgbClr val="00FF00"/>
                </a:solidFill>
                <a:latin typeface="Erica One"/>
                <a:ea typeface="Erica One"/>
                <a:cs typeface="Erica One"/>
                <a:sym typeface="Erica One"/>
              </a:rPr>
              <a:t>t</a:t>
            </a:r>
            <a:r>
              <a:rPr lang="en-US" sz="5400">
                <a:solidFill>
                  <a:srgbClr val="999999"/>
                </a:solidFill>
                <a:latin typeface="Erica One"/>
                <a:ea typeface="Erica One"/>
                <a:cs typeface="Erica One"/>
                <a:sym typeface="Erica One"/>
              </a:rPr>
              <a:t>e</a:t>
            </a:r>
            <a:r>
              <a:rPr lang="en-US" sz="5400">
                <a:solidFill>
                  <a:srgbClr val="C2D59B"/>
                </a:solidFill>
                <a:latin typeface="Erica One"/>
                <a:ea typeface="Erica One"/>
                <a:cs typeface="Erica One"/>
                <a:sym typeface="Erica One"/>
              </a:rPr>
              <a:t> color.</a:t>
            </a:r>
            <a:endParaRPr sz="5400" u="none">
              <a:solidFill>
                <a:srgbClr val="272626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358" name="Google Shape;3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641" y="4188430"/>
            <a:ext cx="4158444" cy="350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9317" y="2960526"/>
            <a:ext cx="2402116" cy="149107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7"/>
          <p:cNvSpPr txBox="1"/>
          <p:nvPr/>
        </p:nvSpPr>
        <p:spPr>
          <a:xfrm>
            <a:off x="1040600" y="1455400"/>
            <a:ext cx="1632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u="none">
                <a:solidFill>
                  <a:srgbClr val="76923C"/>
                </a:solidFill>
                <a:latin typeface="Erica One"/>
                <a:ea typeface="Erica One"/>
                <a:cs typeface="Erica One"/>
                <a:sym typeface="Erica One"/>
              </a:rPr>
              <a:t>WHAT can YOU DO using turtle?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/>
          <p:nvPr/>
        </p:nvSpPr>
        <p:spPr>
          <a:xfrm>
            <a:off x="923270" y="1023117"/>
            <a:ext cx="16447044" cy="8355747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8"/>
          <p:cNvSpPr txBox="1"/>
          <p:nvPr/>
        </p:nvSpPr>
        <p:spPr>
          <a:xfrm>
            <a:off x="7083115" y="3897005"/>
            <a:ext cx="9413955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Present your theme and drawing to everyone in the next class.</a:t>
            </a:r>
            <a:endParaRPr/>
          </a:p>
        </p:txBody>
      </p:sp>
      <p:pic>
        <p:nvPicPr>
          <p:cNvPr id="368" name="Google Shape;3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691" y="3535533"/>
            <a:ext cx="4158445" cy="35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2324100"/>
            <a:ext cx="2402117" cy="14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8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/>
          <p:nvPr/>
        </p:nvSpPr>
        <p:spPr>
          <a:xfrm>
            <a:off x="9467850" y="1432431"/>
            <a:ext cx="8017984" cy="7596780"/>
          </a:xfrm>
          <a:custGeom>
            <a:rect b="b" l="l" r="r" t="t"/>
            <a:pathLst>
              <a:path extrusionOk="0" h="1708150" w="1802859">
                <a:moveTo>
                  <a:pt x="1791429" y="27940"/>
                </a:moveTo>
                <a:cubicBezTo>
                  <a:pt x="1782539" y="24130"/>
                  <a:pt x="1773649" y="21590"/>
                  <a:pt x="1764759" y="21590"/>
                </a:cubicBezTo>
                <a:cubicBezTo>
                  <a:pt x="1738089" y="20320"/>
                  <a:pt x="1711243" y="20320"/>
                  <a:pt x="1682909" y="17780"/>
                </a:cubicBezTo>
                <a:cubicBezTo>
                  <a:pt x="1618146" y="12700"/>
                  <a:pt x="1554731" y="6350"/>
                  <a:pt x="1489967" y="3810"/>
                </a:cubicBezTo>
                <a:cubicBezTo>
                  <a:pt x="1437347" y="1270"/>
                  <a:pt x="1386076" y="3810"/>
                  <a:pt x="1333455" y="2540"/>
                </a:cubicBezTo>
                <a:cubicBezTo>
                  <a:pt x="1310518" y="2540"/>
                  <a:pt x="1287581" y="0"/>
                  <a:pt x="1264644" y="2540"/>
                </a:cubicBezTo>
                <a:cubicBezTo>
                  <a:pt x="1209325" y="10160"/>
                  <a:pt x="1154006" y="11430"/>
                  <a:pt x="1097338" y="8890"/>
                </a:cubicBezTo>
                <a:cubicBezTo>
                  <a:pt x="1069004" y="7620"/>
                  <a:pt x="1040670" y="7620"/>
                  <a:pt x="1012336" y="7620"/>
                </a:cubicBezTo>
                <a:cubicBezTo>
                  <a:pt x="961065" y="7620"/>
                  <a:pt x="909794" y="7620"/>
                  <a:pt x="858522" y="6350"/>
                </a:cubicBezTo>
                <a:cubicBezTo>
                  <a:pt x="804553" y="5080"/>
                  <a:pt x="272951" y="2540"/>
                  <a:pt x="220331" y="1270"/>
                </a:cubicBezTo>
                <a:cubicBezTo>
                  <a:pt x="177155" y="0"/>
                  <a:pt x="135329" y="1270"/>
                  <a:pt x="92153" y="1270"/>
                </a:cubicBezTo>
                <a:cubicBezTo>
                  <a:pt x="62470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18110"/>
                  <a:pt x="16510" y="190500"/>
                  <a:pt x="17780" y="261620"/>
                </a:cubicBezTo>
                <a:cubicBezTo>
                  <a:pt x="19050" y="334010"/>
                  <a:pt x="17780" y="406400"/>
                  <a:pt x="16510" y="480060"/>
                </a:cubicBezTo>
                <a:cubicBezTo>
                  <a:pt x="15240" y="554990"/>
                  <a:pt x="2540" y="1341120"/>
                  <a:pt x="2540" y="1416050"/>
                </a:cubicBezTo>
                <a:cubicBezTo>
                  <a:pt x="2540" y="1489710"/>
                  <a:pt x="1270" y="1563370"/>
                  <a:pt x="0" y="1637030"/>
                </a:cubicBezTo>
                <a:cubicBezTo>
                  <a:pt x="0" y="1653540"/>
                  <a:pt x="3810" y="1663700"/>
                  <a:pt x="15240" y="1668780"/>
                </a:cubicBezTo>
                <a:cubicBezTo>
                  <a:pt x="22860" y="1672590"/>
                  <a:pt x="31750" y="1675130"/>
                  <a:pt x="40640" y="1676400"/>
                </a:cubicBezTo>
                <a:cubicBezTo>
                  <a:pt x="90804" y="1681480"/>
                  <a:pt x="142075" y="1685290"/>
                  <a:pt x="193346" y="1690370"/>
                </a:cubicBezTo>
                <a:cubicBezTo>
                  <a:pt x="221680" y="1692910"/>
                  <a:pt x="250014" y="1697990"/>
                  <a:pt x="278348" y="1699260"/>
                </a:cubicBezTo>
                <a:cubicBezTo>
                  <a:pt x="325572" y="1701800"/>
                  <a:pt x="851776" y="1703070"/>
                  <a:pt x="899000" y="1704340"/>
                </a:cubicBezTo>
                <a:cubicBezTo>
                  <a:pt x="905746" y="1704340"/>
                  <a:pt x="912492" y="1704340"/>
                  <a:pt x="919238" y="1704340"/>
                </a:cubicBezTo>
                <a:cubicBezTo>
                  <a:pt x="951620" y="1704340"/>
                  <a:pt x="985351" y="1703070"/>
                  <a:pt x="1017733" y="1703070"/>
                </a:cubicBezTo>
                <a:cubicBezTo>
                  <a:pt x="1055512" y="1703070"/>
                  <a:pt x="1091941" y="1704340"/>
                  <a:pt x="1129720" y="1704340"/>
                </a:cubicBezTo>
                <a:cubicBezTo>
                  <a:pt x="1185039" y="1704340"/>
                  <a:pt x="1241707" y="1704340"/>
                  <a:pt x="1297026" y="1704340"/>
                </a:cubicBezTo>
                <a:cubicBezTo>
                  <a:pt x="1348297" y="1704340"/>
                  <a:pt x="1399568" y="1705610"/>
                  <a:pt x="1450839" y="1706880"/>
                </a:cubicBezTo>
                <a:cubicBezTo>
                  <a:pt x="1473777" y="1706880"/>
                  <a:pt x="1498063" y="1708150"/>
                  <a:pt x="1521000" y="1708150"/>
                </a:cubicBezTo>
                <a:cubicBezTo>
                  <a:pt x="1595208" y="1706880"/>
                  <a:pt x="1668067" y="1700530"/>
                  <a:pt x="1741899" y="1700530"/>
                </a:cubicBezTo>
                <a:cubicBezTo>
                  <a:pt x="1745709" y="1700530"/>
                  <a:pt x="1750789" y="1697990"/>
                  <a:pt x="1754599" y="1695450"/>
                </a:cubicBezTo>
                <a:cubicBezTo>
                  <a:pt x="1759679" y="1691640"/>
                  <a:pt x="1762219" y="1685290"/>
                  <a:pt x="1764759" y="1682750"/>
                </a:cubicBezTo>
                <a:cubicBezTo>
                  <a:pt x="1766029" y="1628140"/>
                  <a:pt x="1767299" y="1574800"/>
                  <a:pt x="1768569" y="1521460"/>
                </a:cubicBezTo>
                <a:cubicBezTo>
                  <a:pt x="1769839" y="1438910"/>
                  <a:pt x="1779999" y="646430"/>
                  <a:pt x="1781269" y="563880"/>
                </a:cubicBezTo>
                <a:cubicBezTo>
                  <a:pt x="1781269" y="514350"/>
                  <a:pt x="1782539" y="464820"/>
                  <a:pt x="1783809" y="415290"/>
                </a:cubicBezTo>
                <a:cubicBezTo>
                  <a:pt x="1785079" y="361950"/>
                  <a:pt x="1786349" y="308610"/>
                  <a:pt x="1788889" y="255270"/>
                </a:cubicBezTo>
                <a:cubicBezTo>
                  <a:pt x="1790159" y="223520"/>
                  <a:pt x="1790159" y="190500"/>
                  <a:pt x="1795239" y="158750"/>
                </a:cubicBezTo>
                <a:cubicBezTo>
                  <a:pt x="1800319" y="120650"/>
                  <a:pt x="1802859" y="83820"/>
                  <a:pt x="1801589" y="44450"/>
                </a:cubicBezTo>
                <a:cubicBezTo>
                  <a:pt x="1801589" y="38100"/>
                  <a:pt x="1797779" y="30480"/>
                  <a:pt x="1791429" y="27940"/>
                </a:cubicBezTo>
                <a:close/>
              </a:path>
            </a:pathLst>
          </a:custGeom>
          <a:solidFill>
            <a:srgbClr val="FFD7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28" y="1652842"/>
            <a:ext cx="7083571" cy="7083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2077684"/>
            <a:ext cx="1101434" cy="107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129358">
            <a:off x="15558494" y="8358290"/>
            <a:ext cx="1142641" cy="108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90003" y="558872"/>
            <a:ext cx="1357016" cy="1507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846824">
            <a:off x="855651" y="8130819"/>
            <a:ext cx="1731416" cy="127747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9"/>
          <p:cNvSpPr txBox="1"/>
          <p:nvPr/>
        </p:nvSpPr>
        <p:spPr>
          <a:xfrm>
            <a:off x="3011370" y="3157089"/>
            <a:ext cx="38898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THINK OUTSIDE THE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BOX</a:t>
            </a:r>
            <a:endParaRPr/>
          </a:p>
        </p:txBody>
      </p:sp>
      <p:pic>
        <p:nvPicPr>
          <p:cNvPr id="381" name="Google Shape;38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10613" y="8203012"/>
            <a:ext cx="1110597" cy="123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180231">
            <a:off x="16634036" y="918820"/>
            <a:ext cx="1223634" cy="125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2682344">
            <a:off x="10579587" y="4272001"/>
            <a:ext cx="2348424" cy="7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9"/>
          <p:cNvSpPr txBox="1"/>
          <p:nvPr/>
        </p:nvSpPr>
        <p:spPr>
          <a:xfrm>
            <a:off x="10810398" y="2922909"/>
            <a:ext cx="5334000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>
                <a:solidFill>
                  <a:srgbClr val="953734"/>
                </a:solidFill>
                <a:latin typeface="Erica One"/>
                <a:ea typeface="Erica One"/>
                <a:cs typeface="Erica One"/>
                <a:sym typeface="Erica One"/>
              </a:rPr>
              <a:t>You can draw anything you like!</a:t>
            </a:r>
            <a:endParaRPr/>
          </a:p>
        </p:txBody>
      </p:sp>
      <p:pic>
        <p:nvPicPr>
          <p:cNvPr id="385" name="Google Shape;385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487987">
            <a:off x="194913" y="158294"/>
            <a:ext cx="1810452" cy="192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8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3310ee23e68_0_256"/>
          <p:cNvPicPr preferRelativeResize="0"/>
          <p:nvPr/>
        </p:nvPicPr>
        <p:blipFill rotWithShape="1">
          <a:blip r:embed="rId3">
            <a:alphaModFix amt="20000"/>
          </a:blip>
          <a:srcRect b="43785" l="0" r="0" t="0"/>
          <a:stretch/>
        </p:blipFill>
        <p:spPr>
          <a:xfrm>
            <a:off x="0" y="6607"/>
            <a:ext cx="18288001" cy="1028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310ee23e68_0_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97473">
            <a:off x="10477011" y="-11777"/>
            <a:ext cx="1101434" cy="107940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310ee23e68_0_256"/>
          <p:cNvSpPr/>
          <p:nvPr/>
        </p:nvSpPr>
        <p:spPr>
          <a:xfrm>
            <a:off x="0" y="0"/>
            <a:ext cx="1476300" cy="10287000"/>
          </a:xfrm>
          <a:prstGeom prst="rect">
            <a:avLst/>
          </a:prstGeom>
          <a:solidFill>
            <a:srgbClr val="FDF5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310ee23e68_0_256"/>
          <p:cNvSpPr txBox="1"/>
          <p:nvPr/>
        </p:nvSpPr>
        <p:spPr>
          <a:xfrm>
            <a:off x="3813723" y="412615"/>
            <a:ext cx="11769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ENABLE Turtle</a:t>
            </a:r>
            <a:endParaRPr b="0" i="0" sz="10000" u="none" cap="none" strike="noStrike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180" name="Google Shape;180;g3310ee23e68_0_2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487986">
            <a:off x="16030565" y="129330"/>
            <a:ext cx="1810452" cy="192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3310ee23e68_0_256"/>
          <p:cNvSpPr/>
          <p:nvPr/>
        </p:nvSpPr>
        <p:spPr>
          <a:xfrm>
            <a:off x="1752599" y="3060858"/>
            <a:ext cx="13267594" cy="6959384"/>
          </a:xfrm>
          <a:custGeom>
            <a:rect b="b" l="l" r="r" t="t"/>
            <a:pathLst>
              <a:path extrusionOk="0" h="3510408" w="13136232">
                <a:moveTo>
                  <a:pt x="12629792" y="3493489"/>
                </a:moveTo>
                <a:cubicBezTo>
                  <a:pt x="12629792" y="3493489"/>
                  <a:pt x="12392796" y="3483520"/>
                  <a:pt x="12030657" y="3496964"/>
                </a:cubicBezTo>
                <a:cubicBezTo>
                  <a:pt x="11668519" y="3510408"/>
                  <a:pt x="490924" y="3510408"/>
                  <a:pt x="490924" y="3510408"/>
                </a:cubicBezTo>
                <a:cubicBezTo>
                  <a:pt x="245502" y="3510408"/>
                  <a:pt x="32509" y="3413140"/>
                  <a:pt x="31032" y="3253026"/>
                </a:cubicBezTo>
                <a:cubicBezTo>
                  <a:pt x="31032" y="3253026"/>
                  <a:pt x="0" y="1950484"/>
                  <a:pt x="0" y="606979"/>
                </a:cubicBezTo>
                <a:cubicBezTo>
                  <a:pt x="0" y="392820"/>
                  <a:pt x="15517" y="249246"/>
                  <a:pt x="15517" y="249246"/>
                </a:cubicBezTo>
                <a:cubicBezTo>
                  <a:pt x="15518" y="120578"/>
                  <a:pt x="1" y="0"/>
                  <a:pt x="459892" y="8134"/>
                </a:cubicBezTo>
                <a:cubicBezTo>
                  <a:pt x="459892" y="8134"/>
                  <a:pt x="1144663" y="28433"/>
                  <a:pt x="1627778" y="20834"/>
                </a:cubicBezTo>
                <a:cubicBezTo>
                  <a:pt x="2144992" y="12700"/>
                  <a:pt x="12583244" y="0"/>
                  <a:pt x="12583244" y="0"/>
                </a:cubicBezTo>
                <a:cubicBezTo>
                  <a:pt x="12895144" y="0"/>
                  <a:pt x="13128573" y="101069"/>
                  <a:pt x="13120715" y="303616"/>
                </a:cubicBezTo>
                <a:cubicBezTo>
                  <a:pt x="13120715" y="303616"/>
                  <a:pt x="13118720" y="1831002"/>
                  <a:pt x="13127476" y="2553439"/>
                </a:cubicBezTo>
                <a:cubicBezTo>
                  <a:pt x="13136232" y="2846740"/>
                  <a:pt x="13089683" y="3179812"/>
                  <a:pt x="13089683" y="3179812"/>
                </a:cubicBezTo>
                <a:cubicBezTo>
                  <a:pt x="13086718" y="3359837"/>
                  <a:pt x="12875214" y="3493489"/>
                  <a:pt x="12629792" y="3493489"/>
                </a:cubicBezTo>
                <a:close/>
              </a:path>
            </a:pathLst>
          </a:custGeom>
          <a:solidFill>
            <a:srgbClr val="FF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3310ee23e68_0_2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5255" y="1264175"/>
            <a:ext cx="1061203" cy="106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3310ee23e68_0_2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459455">
            <a:off x="784227" y="882930"/>
            <a:ext cx="2058224" cy="47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310ee23e68_0_2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83397" y="3030006"/>
            <a:ext cx="2734793" cy="237395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310ee23e68_0_256"/>
          <p:cNvSpPr txBox="1"/>
          <p:nvPr/>
        </p:nvSpPr>
        <p:spPr>
          <a:xfrm>
            <a:off x="1981200" y="3237799"/>
            <a:ext cx="117348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6000"/>
              <a:buFont typeface="Overlock"/>
              <a:buNone/>
            </a:pPr>
            <a:r>
              <a:rPr b="0" i="0" lang="en-US" sz="60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To work with Turtle, it is necessary to enable scripting mode for Turtle in Python IDLE. To do so, kindly follow the instructions as given in PPT </a:t>
            </a:r>
            <a:r>
              <a:rPr b="1" i="0" lang="en-US" sz="60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T1-Turtle Graphics.</a:t>
            </a:r>
            <a:endParaRPr b="1" i="0" sz="6000" u="none" cap="none" strike="noStrike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8F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10ee23e68_0_785"/>
          <p:cNvSpPr/>
          <p:nvPr/>
        </p:nvSpPr>
        <p:spPr>
          <a:xfrm>
            <a:off x="1235788" y="1432155"/>
            <a:ext cx="15968824" cy="7968520"/>
          </a:xfrm>
          <a:custGeom>
            <a:rect b="b" l="l" r="r" t="t"/>
            <a:pathLst>
              <a:path extrusionOk="0" h="1708150" w="1802859">
                <a:moveTo>
                  <a:pt x="1791429" y="27940"/>
                </a:moveTo>
                <a:cubicBezTo>
                  <a:pt x="1782539" y="24130"/>
                  <a:pt x="1773649" y="21590"/>
                  <a:pt x="1764759" y="21590"/>
                </a:cubicBezTo>
                <a:cubicBezTo>
                  <a:pt x="1738089" y="20320"/>
                  <a:pt x="1711243" y="20320"/>
                  <a:pt x="1682909" y="17780"/>
                </a:cubicBezTo>
                <a:cubicBezTo>
                  <a:pt x="1618146" y="12700"/>
                  <a:pt x="1554731" y="6350"/>
                  <a:pt x="1489967" y="3810"/>
                </a:cubicBezTo>
                <a:cubicBezTo>
                  <a:pt x="1437347" y="1270"/>
                  <a:pt x="1386076" y="3810"/>
                  <a:pt x="1333455" y="2540"/>
                </a:cubicBezTo>
                <a:cubicBezTo>
                  <a:pt x="1310518" y="2540"/>
                  <a:pt x="1287581" y="0"/>
                  <a:pt x="1264644" y="2540"/>
                </a:cubicBezTo>
                <a:cubicBezTo>
                  <a:pt x="1209325" y="10160"/>
                  <a:pt x="1154006" y="11430"/>
                  <a:pt x="1097338" y="8890"/>
                </a:cubicBezTo>
                <a:cubicBezTo>
                  <a:pt x="1069004" y="7620"/>
                  <a:pt x="1040670" y="7620"/>
                  <a:pt x="1012336" y="7620"/>
                </a:cubicBezTo>
                <a:cubicBezTo>
                  <a:pt x="961065" y="7620"/>
                  <a:pt x="909794" y="7620"/>
                  <a:pt x="858522" y="6350"/>
                </a:cubicBezTo>
                <a:cubicBezTo>
                  <a:pt x="804553" y="5080"/>
                  <a:pt x="272951" y="2540"/>
                  <a:pt x="220331" y="1270"/>
                </a:cubicBezTo>
                <a:cubicBezTo>
                  <a:pt x="177155" y="0"/>
                  <a:pt x="135329" y="1270"/>
                  <a:pt x="92153" y="1270"/>
                </a:cubicBezTo>
                <a:cubicBezTo>
                  <a:pt x="62470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18110"/>
                  <a:pt x="16510" y="190500"/>
                  <a:pt x="17780" y="261620"/>
                </a:cubicBezTo>
                <a:cubicBezTo>
                  <a:pt x="19050" y="334010"/>
                  <a:pt x="17780" y="406400"/>
                  <a:pt x="16510" y="480060"/>
                </a:cubicBezTo>
                <a:cubicBezTo>
                  <a:pt x="15240" y="554990"/>
                  <a:pt x="2540" y="1341120"/>
                  <a:pt x="2540" y="1416050"/>
                </a:cubicBezTo>
                <a:cubicBezTo>
                  <a:pt x="2540" y="1489710"/>
                  <a:pt x="1270" y="1563370"/>
                  <a:pt x="0" y="1637030"/>
                </a:cubicBezTo>
                <a:cubicBezTo>
                  <a:pt x="0" y="1653540"/>
                  <a:pt x="3810" y="1663700"/>
                  <a:pt x="15240" y="1668780"/>
                </a:cubicBezTo>
                <a:cubicBezTo>
                  <a:pt x="22860" y="1672590"/>
                  <a:pt x="31750" y="1675130"/>
                  <a:pt x="40640" y="1676400"/>
                </a:cubicBezTo>
                <a:cubicBezTo>
                  <a:pt x="90804" y="1681480"/>
                  <a:pt x="142075" y="1685290"/>
                  <a:pt x="193346" y="1690370"/>
                </a:cubicBezTo>
                <a:cubicBezTo>
                  <a:pt x="221680" y="1692910"/>
                  <a:pt x="250014" y="1697990"/>
                  <a:pt x="278348" y="1699260"/>
                </a:cubicBezTo>
                <a:cubicBezTo>
                  <a:pt x="325572" y="1701800"/>
                  <a:pt x="851776" y="1703070"/>
                  <a:pt x="899000" y="1704340"/>
                </a:cubicBezTo>
                <a:cubicBezTo>
                  <a:pt x="905746" y="1704340"/>
                  <a:pt x="912492" y="1704340"/>
                  <a:pt x="919238" y="1704340"/>
                </a:cubicBezTo>
                <a:cubicBezTo>
                  <a:pt x="951620" y="1704340"/>
                  <a:pt x="985351" y="1703070"/>
                  <a:pt x="1017733" y="1703070"/>
                </a:cubicBezTo>
                <a:cubicBezTo>
                  <a:pt x="1055512" y="1703070"/>
                  <a:pt x="1091941" y="1704340"/>
                  <a:pt x="1129720" y="1704340"/>
                </a:cubicBezTo>
                <a:cubicBezTo>
                  <a:pt x="1185039" y="1704340"/>
                  <a:pt x="1241707" y="1704340"/>
                  <a:pt x="1297026" y="1704340"/>
                </a:cubicBezTo>
                <a:cubicBezTo>
                  <a:pt x="1348297" y="1704340"/>
                  <a:pt x="1399568" y="1705610"/>
                  <a:pt x="1450839" y="1706880"/>
                </a:cubicBezTo>
                <a:cubicBezTo>
                  <a:pt x="1473777" y="1706880"/>
                  <a:pt x="1498063" y="1708150"/>
                  <a:pt x="1521000" y="1708150"/>
                </a:cubicBezTo>
                <a:cubicBezTo>
                  <a:pt x="1595208" y="1706880"/>
                  <a:pt x="1668067" y="1700530"/>
                  <a:pt x="1741899" y="1700530"/>
                </a:cubicBezTo>
                <a:cubicBezTo>
                  <a:pt x="1745709" y="1700530"/>
                  <a:pt x="1750789" y="1697990"/>
                  <a:pt x="1754599" y="1695450"/>
                </a:cubicBezTo>
                <a:cubicBezTo>
                  <a:pt x="1759679" y="1691640"/>
                  <a:pt x="1762219" y="1685290"/>
                  <a:pt x="1764759" y="1682750"/>
                </a:cubicBezTo>
                <a:cubicBezTo>
                  <a:pt x="1766029" y="1628140"/>
                  <a:pt x="1767299" y="1574800"/>
                  <a:pt x="1768569" y="1521460"/>
                </a:cubicBezTo>
                <a:cubicBezTo>
                  <a:pt x="1769839" y="1438910"/>
                  <a:pt x="1779999" y="646430"/>
                  <a:pt x="1781269" y="563880"/>
                </a:cubicBezTo>
                <a:cubicBezTo>
                  <a:pt x="1781269" y="514350"/>
                  <a:pt x="1782539" y="464820"/>
                  <a:pt x="1783809" y="415290"/>
                </a:cubicBezTo>
                <a:cubicBezTo>
                  <a:pt x="1785079" y="361950"/>
                  <a:pt x="1786349" y="308610"/>
                  <a:pt x="1788889" y="255270"/>
                </a:cubicBezTo>
                <a:cubicBezTo>
                  <a:pt x="1790159" y="223520"/>
                  <a:pt x="1790159" y="190500"/>
                  <a:pt x="1795239" y="158750"/>
                </a:cubicBezTo>
                <a:cubicBezTo>
                  <a:pt x="1800319" y="120650"/>
                  <a:pt x="1802859" y="83820"/>
                  <a:pt x="1801589" y="44450"/>
                </a:cubicBezTo>
                <a:cubicBezTo>
                  <a:pt x="1801589" y="38100"/>
                  <a:pt x="1797779" y="30480"/>
                  <a:pt x="1791429" y="27940"/>
                </a:cubicBezTo>
                <a:close/>
              </a:path>
            </a:pathLst>
          </a:custGeom>
          <a:solidFill>
            <a:srgbClr val="FFD7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3310ee23e68_0_785"/>
          <p:cNvSpPr/>
          <p:nvPr/>
        </p:nvSpPr>
        <p:spPr>
          <a:xfrm rot="5400000">
            <a:off x="5278141" y="1816422"/>
            <a:ext cx="6804898" cy="7107158"/>
          </a:xfrm>
          <a:custGeom>
            <a:rect b="b" l="l" r="r" t="t"/>
            <a:pathLst>
              <a:path extrusionOk="0" h="6689090" w="6404610">
                <a:moveTo>
                  <a:pt x="4058920" y="645160"/>
                </a:moveTo>
                <a:cubicBezTo>
                  <a:pt x="5140960" y="523240"/>
                  <a:pt x="5530850" y="1365250"/>
                  <a:pt x="5530850" y="1365250"/>
                </a:cubicBezTo>
                <a:cubicBezTo>
                  <a:pt x="5530850" y="1365250"/>
                  <a:pt x="6325870" y="1554480"/>
                  <a:pt x="6365240" y="2411730"/>
                </a:cubicBezTo>
                <a:cubicBezTo>
                  <a:pt x="6404610" y="3268980"/>
                  <a:pt x="5963920" y="3547110"/>
                  <a:pt x="5963920" y="3547110"/>
                </a:cubicBezTo>
                <a:cubicBezTo>
                  <a:pt x="5963920" y="3547110"/>
                  <a:pt x="6220460" y="4083050"/>
                  <a:pt x="5985510" y="4803140"/>
                </a:cubicBezTo>
                <a:cubicBezTo>
                  <a:pt x="5750560" y="5523230"/>
                  <a:pt x="5247640" y="5610860"/>
                  <a:pt x="5247640" y="5610860"/>
                </a:cubicBezTo>
                <a:cubicBezTo>
                  <a:pt x="5247640" y="5610860"/>
                  <a:pt x="5129530" y="6126480"/>
                  <a:pt x="4212590" y="6408420"/>
                </a:cubicBezTo>
                <a:cubicBezTo>
                  <a:pt x="3295650" y="6689090"/>
                  <a:pt x="2987040" y="6186170"/>
                  <a:pt x="2987040" y="6186170"/>
                </a:cubicBezTo>
                <a:cubicBezTo>
                  <a:pt x="2987040" y="6186170"/>
                  <a:pt x="2194560" y="6305550"/>
                  <a:pt x="1450340" y="6106160"/>
                </a:cubicBezTo>
                <a:cubicBezTo>
                  <a:pt x="706120" y="5906770"/>
                  <a:pt x="642620" y="4909820"/>
                  <a:pt x="642620" y="4909820"/>
                </a:cubicBezTo>
                <a:cubicBezTo>
                  <a:pt x="642620" y="4909820"/>
                  <a:pt x="35560" y="4425950"/>
                  <a:pt x="19050" y="3544570"/>
                </a:cubicBezTo>
                <a:cubicBezTo>
                  <a:pt x="0" y="2536190"/>
                  <a:pt x="416560" y="2109470"/>
                  <a:pt x="416560" y="2109470"/>
                </a:cubicBezTo>
                <a:cubicBezTo>
                  <a:pt x="416560" y="2109470"/>
                  <a:pt x="151130" y="1360170"/>
                  <a:pt x="693420" y="826770"/>
                </a:cubicBezTo>
                <a:cubicBezTo>
                  <a:pt x="1478280" y="54610"/>
                  <a:pt x="1997710" y="407670"/>
                  <a:pt x="1997710" y="407670"/>
                </a:cubicBezTo>
                <a:cubicBezTo>
                  <a:pt x="1997710" y="407670"/>
                  <a:pt x="2462530" y="0"/>
                  <a:pt x="3036570" y="59690"/>
                </a:cubicBezTo>
                <a:cubicBezTo>
                  <a:pt x="3610610" y="119380"/>
                  <a:pt x="4058920" y="645160"/>
                  <a:pt x="4058920" y="64516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310ee23e68_0_785"/>
          <p:cNvSpPr txBox="1"/>
          <p:nvPr/>
        </p:nvSpPr>
        <p:spPr>
          <a:xfrm>
            <a:off x="6054724" y="4066282"/>
            <a:ext cx="5241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HAPPY LEARNING!</a:t>
            </a:r>
            <a:endParaRPr/>
          </a:p>
        </p:txBody>
      </p:sp>
      <p:pic>
        <p:nvPicPr>
          <p:cNvPr id="393" name="Google Shape;393;g3310ee23e68_0_7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0463" y="888147"/>
            <a:ext cx="1101434" cy="107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3310ee23e68_0_7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129358">
            <a:off x="1990116" y="8855579"/>
            <a:ext cx="1142641" cy="108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10ee23e68_0_84"/>
          <p:cNvSpPr/>
          <p:nvPr/>
        </p:nvSpPr>
        <p:spPr>
          <a:xfrm>
            <a:off x="4154153" y="864069"/>
            <a:ext cx="12852870" cy="8117620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g3310ee23e68_0_84"/>
          <p:cNvGrpSpPr/>
          <p:nvPr/>
        </p:nvGrpSpPr>
        <p:grpSpPr>
          <a:xfrm>
            <a:off x="1273340" y="732326"/>
            <a:ext cx="16368761" cy="9074758"/>
            <a:chOff x="-6989" y="0"/>
            <a:chExt cx="18252410" cy="12099678"/>
          </a:xfrm>
        </p:grpSpPr>
        <p:sp>
          <p:nvSpPr>
            <p:cNvPr id="192" name="Google Shape;192;g3310ee23e68_0_84"/>
            <p:cNvSpPr/>
            <p:nvPr/>
          </p:nvSpPr>
          <p:spPr>
            <a:xfrm>
              <a:off x="-6989" y="281638"/>
              <a:ext cx="17944404" cy="11818040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3310ee23e68_0_84"/>
            <p:cNvSpPr/>
            <p:nvPr/>
          </p:nvSpPr>
          <p:spPr>
            <a:xfrm>
              <a:off x="329481" y="0"/>
              <a:ext cx="17915941" cy="11729127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g3310ee23e68_0_84"/>
          <p:cNvSpPr txBox="1"/>
          <p:nvPr/>
        </p:nvSpPr>
        <p:spPr>
          <a:xfrm>
            <a:off x="1603350" y="1019025"/>
            <a:ext cx="16036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IDENTIFICATION OF COORDINATES</a:t>
            </a:r>
            <a:endParaRPr sz="7000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195" name="Google Shape;195;g3310ee23e68_0_84"/>
          <p:cNvSpPr txBox="1"/>
          <p:nvPr/>
        </p:nvSpPr>
        <p:spPr>
          <a:xfrm>
            <a:off x="2667000" y="3467100"/>
            <a:ext cx="145377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To identify the Coordinate of any point, first move </a:t>
            </a:r>
            <a:r>
              <a:rPr b="1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right/left along the X-axis </a:t>
            </a:r>
            <a:r>
              <a:rPr b="1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(sleeping line/horizontal line)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and then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move up/down along the </a:t>
            </a:r>
            <a:r>
              <a:rPr b="1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Y-axis</a:t>
            </a:r>
            <a:r>
              <a:rPr b="1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(standing/ vertical line).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10ee23e68_0_344"/>
          <p:cNvSpPr/>
          <p:nvPr/>
        </p:nvSpPr>
        <p:spPr>
          <a:xfrm>
            <a:off x="923270" y="1023117"/>
            <a:ext cx="16442451" cy="8353414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310ee23e68_0_344"/>
          <p:cNvSpPr txBox="1"/>
          <p:nvPr/>
        </p:nvSpPr>
        <p:spPr>
          <a:xfrm>
            <a:off x="2589360" y="1812469"/>
            <a:ext cx="13793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Using the Coordinates Code we can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 draw images and even complex drawings</a:t>
            </a:r>
            <a:endParaRPr sz="4800">
              <a:solidFill>
                <a:srgbClr val="272626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202" name="Google Shape;202;g3310ee23e68_0_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302" y="198850"/>
            <a:ext cx="2402116" cy="149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310ee23e68_0_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310ee23e68_0_3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4257" y="3819730"/>
            <a:ext cx="5981177" cy="50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310ee23e68_0_3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68417" y="3771900"/>
            <a:ext cx="5977277" cy="50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g3310ee23e68_0_428"/>
          <p:cNvGrpSpPr/>
          <p:nvPr/>
        </p:nvGrpSpPr>
        <p:grpSpPr>
          <a:xfrm>
            <a:off x="3701596" y="1028700"/>
            <a:ext cx="10907729" cy="7477261"/>
            <a:chOff x="0" y="0"/>
            <a:chExt cx="14543638" cy="4641667"/>
          </a:xfrm>
        </p:grpSpPr>
        <p:sp>
          <p:nvSpPr>
            <p:cNvPr id="211" name="Google Shape;211;g3310ee23e68_0_428"/>
            <p:cNvSpPr/>
            <p:nvPr/>
          </p:nvSpPr>
          <p:spPr>
            <a:xfrm>
              <a:off x="0" y="388137"/>
              <a:ext cx="14543638" cy="4253530"/>
            </a:xfrm>
            <a:custGeom>
              <a:rect b="b" l="l" r="r" t="t"/>
              <a:pathLst>
                <a:path extrusionOk="0" h="1144961" w="3914842">
                  <a:moveTo>
                    <a:pt x="2975943" y="1133773"/>
                  </a:moveTo>
                  <a:cubicBezTo>
                    <a:pt x="2975943" y="1133773"/>
                    <a:pt x="2556190" y="1144961"/>
                    <a:pt x="2093605" y="1142339"/>
                  </a:cubicBezTo>
                  <a:cubicBezTo>
                    <a:pt x="1711879" y="1140177"/>
                    <a:pt x="1057073" y="1132352"/>
                    <a:pt x="1057073" y="1132352"/>
                  </a:cubicBezTo>
                  <a:cubicBezTo>
                    <a:pt x="812931" y="1123518"/>
                    <a:pt x="565145" y="1106537"/>
                    <a:pt x="398404" y="1048359"/>
                  </a:cubicBezTo>
                  <a:cubicBezTo>
                    <a:pt x="120505" y="951398"/>
                    <a:pt x="0" y="773869"/>
                    <a:pt x="0" y="577261"/>
                  </a:cubicBezTo>
                  <a:lnTo>
                    <a:pt x="0" y="577259"/>
                  </a:ln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1952851" y="7673"/>
                  </a:cubicBezTo>
                  <a:cubicBezTo>
                    <a:pt x="2337264" y="0"/>
                    <a:pt x="2801191" y="7673"/>
                    <a:pt x="2801191" y="7673"/>
                  </a:cubicBezTo>
                  <a:cubicBezTo>
                    <a:pt x="3169498" y="15152"/>
                    <a:pt x="3532811" y="84484"/>
                    <a:pt x="3730551" y="207066"/>
                  </a:cubicBezTo>
                  <a:cubicBezTo>
                    <a:pt x="3881568" y="300683"/>
                    <a:pt x="3914842" y="425358"/>
                    <a:pt x="3905702" y="577261"/>
                  </a:cubicBezTo>
                  <a:lnTo>
                    <a:pt x="3905702" y="577262"/>
                  </a:lnTo>
                  <a:cubicBezTo>
                    <a:pt x="3905702" y="891835"/>
                    <a:pt x="3622706" y="1105932"/>
                    <a:pt x="2975943" y="1133773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2" name="Google Shape;212;g3310ee23e68_0_4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20420" y="0"/>
              <a:ext cx="4027219" cy="961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g3310ee23e68_0_428"/>
          <p:cNvSpPr txBox="1"/>
          <p:nvPr/>
        </p:nvSpPr>
        <p:spPr>
          <a:xfrm>
            <a:off x="3576594" y="3563328"/>
            <a:ext cx="11439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72626"/>
              </a:buClr>
              <a:buSzPts val="10000"/>
              <a:buFont typeface="Erica One"/>
              <a:buNone/>
            </a:pPr>
            <a:r>
              <a:rPr b="0" i="0" lang="en-US" sz="10000" u="none" cap="none" strike="noStrik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YOU’RE THE </a:t>
            </a:r>
            <a:r>
              <a:rPr b="0" i="0" lang="en-US" sz="10000" u="none" cap="none" strike="noStrike">
                <a:solidFill>
                  <a:srgbClr val="FF0000"/>
                </a:solidFill>
                <a:latin typeface="Erica One"/>
                <a:ea typeface="Erica One"/>
                <a:cs typeface="Erica One"/>
                <a:sym typeface="Erica One"/>
              </a:rPr>
              <a:t>A</a:t>
            </a:r>
            <a:r>
              <a:rPr b="0" i="0" lang="en-US" sz="10000" u="none" cap="none" strike="noStrike">
                <a:solidFill>
                  <a:srgbClr val="00B0F0"/>
                </a:solidFill>
                <a:latin typeface="Erica One"/>
                <a:ea typeface="Erica One"/>
                <a:cs typeface="Erica One"/>
                <a:sym typeface="Erica One"/>
              </a:rPr>
              <a:t>R</a:t>
            </a:r>
            <a:r>
              <a:rPr b="0" i="0" lang="en-US" sz="10000" u="none" cap="none" strike="noStrike">
                <a:solidFill>
                  <a:srgbClr val="FFFF00"/>
                </a:solidFill>
                <a:latin typeface="Erica One"/>
                <a:ea typeface="Erica One"/>
                <a:cs typeface="Erica One"/>
                <a:sym typeface="Erica One"/>
              </a:rPr>
              <a:t>T</a:t>
            </a:r>
            <a:r>
              <a:rPr b="0" i="0" lang="en-US" sz="10000" u="none" cap="none" strike="noStrike">
                <a:solidFill>
                  <a:srgbClr val="92D050"/>
                </a:solidFill>
                <a:latin typeface="Erica One"/>
                <a:ea typeface="Erica One"/>
                <a:cs typeface="Erica One"/>
                <a:sym typeface="Erica One"/>
              </a:rPr>
              <a:t>I</a:t>
            </a:r>
            <a:r>
              <a:rPr b="0" i="0" lang="en-US" sz="10000" u="none" cap="none" strike="noStrike">
                <a:solidFill>
                  <a:srgbClr val="7030A0"/>
                </a:solidFill>
                <a:latin typeface="Erica One"/>
                <a:ea typeface="Erica One"/>
                <a:cs typeface="Erica One"/>
                <a:sym typeface="Erica One"/>
              </a:rPr>
              <a:t>S</a:t>
            </a:r>
            <a:r>
              <a:rPr b="0" i="0" lang="en-US" sz="10000" u="none" cap="none" strike="noStrike">
                <a:solidFill>
                  <a:srgbClr val="FFC000"/>
                </a:solidFill>
                <a:latin typeface="Erica One"/>
                <a:ea typeface="Erica One"/>
                <a:cs typeface="Erica One"/>
                <a:sym typeface="Erica One"/>
              </a:rPr>
              <a:t>T</a:t>
            </a:r>
            <a:r>
              <a:rPr b="0" i="0" lang="en-US" sz="10000" u="none" cap="none" strike="noStrike">
                <a:solidFill>
                  <a:srgbClr val="0070C0"/>
                </a:solidFill>
                <a:latin typeface="Erica One"/>
                <a:ea typeface="Erica One"/>
                <a:cs typeface="Erica One"/>
                <a:sym typeface="Erica One"/>
              </a:rPr>
              <a:t>!!!</a:t>
            </a:r>
            <a:endParaRPr/>
          </a:p>
        </p:txBody>
      </p:sp>
      <p:pic>
        <p:nvPicPr>
          <p:cNvPr id="214" name="Google Shape;214;g3310ee23e68_0_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0653">
            <a:off x="10951527" y="7402689"/>
            <a:ext cx="7369180" cy="301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3310ee23e68_0_4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82394">
            <a:off x="-354300" y="114365"/>
            <a:ext cx="6873837" cy="404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310ee23e68_0_4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93770">
            <a:off x="13694001" y="3882047"/>
            <a:ext cx="3787467" cy="375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310ee23e68_0_4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759839">
            <a:off x="914765" y="3502215"/>
            <a:ext cx="3794785" cy="319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310ee23e68_0_4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00769">
            <a:off x="934303" y="6744556"/>
            <a:ext cx="3787467" cy="352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3310ee23e68_0_4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808943">
            <a:off x="13938985" y="952593"/>
            <a:ext cx="3779848" cy="301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3310ee23e68_0_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310ee23e68_0_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310ee23e68_0_441"/>
          <p:cNvSpPr txBox="1"/>
          <p:nvPr/>
        </p:nvSpPr>
        <p:spPr>
          <a:xfrm>
            <a:off x="3581400" y="2324100"/>
            <a:ext cx="128541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HOW TO USE THE “COORDINATES CODE” TO DRAW MULTIPLE ELEMENTS IN ONE SINGLE </a:t>
            </a:r>
            <a:endParaRPr sz="7000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TURTLE WINDOW?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7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233" name="Google Shape;233;p7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7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"/>
          <p:cNvSpPr txBox="1"/>
          <p:nvPr/>
        </p:nvSpPr>
        <p:spPr>
          <a:xfrm>
            <a:off x="8128410" y="1090850"/>
            <a:ext cx="533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7030A0"/>
                </a:solidFill>
                <a:latin typeface="Erica One"/>
                <a:ea typeface="Erica One"/>
                <a:cs typeface="Erica One"/>
                <a:sym typeface="Erica One"/>
              </a:rPr>
              <a:t>STEP-1</a:t>
            </a:r>
            <a:endParaRPr sz="9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6131650" y="3462501"/>
            <a:ext cx="11319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Identify the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elements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in your drawing.</a:t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39" name="Google Shape;2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517" y="3856013"/>
            <a:ext cx="4158444" cy="350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10ee23e68_0_447"/>
          <p:cNvSpPr/>
          <p:nvPr/>
        </p:nvSpPr>
        <p:spPr>
          <a:xfrm>
            <a:off x="4154153" y="864069"/>
            <a:ext cx="12852870" cy="8117620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g3310ee23e68_0_447"/>
          <p:cNvGrpSpPr/>
          <p:nvPr/>
        </p:nvGrpSpPr>
        <p:grpSpPr>
          <a:xfrm>
            <a:off x="3952342" y="732326"/>
            <a:ext cx="13689308" cy="9074758"/>
            <a:chOff x="-6989" y="0"/>
            <a:chExt cx="18252410" cy="12099678"/>
          </a:xfrm>
        </p:grpSpPr>
        <p:sp>
          <p:nvSpPr>
            <p:cNvPr id="246" name="Google Shape;246;g3310ee23e68_0_447"/>
            <p:cNvSpPr/>
            <p:nvPr/>
          </p:nvSpPr>
          <p:spPr>
            <a:xfrm>
              <a:off x="-6989" y="281638"/>
              <a:ext cx="17944404" cy="11818040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g3310ee23e68_0_447"/>
            <p:cNvSpPr/>
            <p:nvPr/>
          </p:nvSpPr>
          <p:spPr>
            <a:xfrm>
              <a:off x="329481" y="0"/>
              <a:ext cx="17915941" cy="11729127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g3310ee23e68_0_447"/>
          <p:cNvSpPr/>
          <p:nvPr/>
        </p:nvSpPr>
        <p:spPr>
          <a:xfrm>
            <a:off x="457200" y="2336216"/>
            <a:ext cx="5064125" cy="6546580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g3310ee23e68_0_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3310ee23e68_0_447"/>
          <p:cNvSpPr txBox="1"/>
          <p:nvPr/>
        </p:nvSpPr>
        <p:spPr>
          <a:xfrm>
            <a:off x="6131650" y="3462501"/>
            <a:ext cx="11319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In this diagram,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grass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sky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sun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cloud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roof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of the house,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window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chimney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door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and its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handle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are individual elements.</a:t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51" name="Google Shape;251;g3310ee23e68_0_4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517" y="3856013"/>
            <a:ext cx="4158444" cy="350979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310ee23e68_0_447"/>
          <p:cNvSpPr txBox="1"/>
          <p:nvPr/>
        </p:nvSpPr>
        <p:spPr>
          <a:xfrm>
            <a:off x="5518275" y="768325"/>
            <a:ext cx="12121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ELEMENTS IN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TURTLE DRAWING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10ee23e68_0_459"/>
          <p:cNvSpPr/>
          <p:nvPr/>
        </p:nvSpPr>
        <p:spPr>
          <a:xfrm>
            <a:off x="4154153" y="864069"/>
            <a:ext cx="12852870" cy="8117620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g3310ee23e68_0_459"/>
          <p:cNvGrpSpPr/>
          <p:nvPr/>
        </p:nvGrpSpPr>
        <p:grpSpPr>
          <a:xfrm>
            <a:off x="3952342" y="732326"/>
            <a:ext cx="13689308" cy="9074758"/>
            <a:chOff x="-6989" y="0"/>
            <a:chExt cx="18252410" cy="12099678"/>
          </a:xfrm>
        </p:grpSpPr>
        <p:sp>
          <p:nvSpPr>
            <p:cNvPr id="259" name="Google Shape;259;g3310ee23e68_0_459"/>
            <p:cNvSpPr/>
            <p:nvPr/>
          </p:nvSpPr>
          <p:spPr>
            <a:xfrm>
              <a:off x="-6989" y="281638"/>
              <a:ext cx="17944404" cy="11818040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g3310ee23e68_0_459"/>
            <p:cNvSpPr/>
            <p:nvPr/>
          </p:nvSpPr>
          <p:spPr>
            <a:xfrm>
              <a:off x="329481" y="0"/>
              <a:ext cx="17915941" cy="11729127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g3310ee23e68_0_459"/>
          <p:cNvSpPr/>
          <p:nvPr/>
        </p:nvSpPr>
        <p:spPr>
          <a:xfrm>
            <a:off x="457200" y="2336216"/>
            <a:ext cx="5064125" cy="6546580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g3310ee23e68_0_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310ee23e68_0_459"/>
          <p:cNvSpPr txBox="1"/>
          <p:nvPr/>
        </p:nvSpPr>
        <p:spPr>
          <a:xfrm>
            <a:off x="6131650" y="3462501"/>
            <a:ext cx="11319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We need to identify the coordinates of those elements in order to combine them and complete our Turtle Drawing.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We can combine the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“Coordinates Code” 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and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got</a:t>
            </a:r>
            <a:r>
              <a:rPr lang="en-US" sz="480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o()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function to find out the 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coordinates.</a:t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4" name="Google Shape;264;g3310ee23e68_0_459"/>
          <p:cNvSpPr txBox="1"/>
          <p:nvPr/>
        </p:nvSpPr>
        <p:spPr>
          <a:xfrm>
            <a:off x="5518275" y="768325"/>
            <a:ext cx="12121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ELEMENTS IN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TURTLE DRAWING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3310ee23e68_0_4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517" y="3856013"/>
            <a:ext cx="4158444" cy="350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Aishwaryaa</dc:creator>
</cp:coreProperties>
</file>