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9"/>
  </p:notesMasterIdLst>
  <p:sldIdLst>
    <p:sldId id="256" r:id="rId2"/>
    <p:sldId id="267" r:id="rId3"/>
    <p:sldId id="257" r:id="rId4"/>
    <p:sldId id="261" r:id="rId5"/>
    <p:sldId id="263" r:id="rId6"/>
    <p:sldId id="264" r:id="rId7"/>
    <p:sldId id="265" r:id="rId8"/>
    <p:sldId id="266" r:id="rId9"/>
    <p:sldId id="282" r:id="rId10"/>
    <p:sldId id="283"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4" r:id="rId26"/>
    <p:sldId id="285"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21F70D-7862-4213-8E73-D62EA36E3875}" type="datetimeFigureOut">
              <a:rPr lang="en-US" smtClean="0"/>
              <a:t>04/05/19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6730CD-0040-4917-AEEF-E580803C66A9}" type="slidenum">
              <a:rPr lang="en-US" smtClean="0"/>
              <a:t>‹#›</a:t>
            </a:fld>
            <a:endParaRPr lang="en-US"/>
          </a:p>
        </p:txBody>
      </p:sp>
    </p:spTree>
    <p:extLst>
      <p:ext uri="{BB962C8B-B14F-4D97-AF65-F5344CB8AC3E}">
        <p14:creationId xmlns:p14="http://schemas.microsoft.com/office/powerpoint/2010/main" val="160083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6730CD-0040-4917-AEEF-E580803C66A9}"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64A6E90A-1B7F-46E9-A2DB-9C3773D6CE37}" type="datetimeFigureOut">
              <a:rPr lang="en-US" smtClean="0"/>
              <a:pPr/>
              <a:t>04/05/19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9DDAEE8-10D7-4233-B363-2B9CBF4150A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A6E90A-1B7F-46E9-A2DB-9C3773D6CE37}" type="datetimeFigureOut">
              <a:rPr lang="en-US" smtClean="0"/>
              <a:pPr/>
              <a:t>04/05/19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DAEE8-10D7-4233-B363-2B9CBF4150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A6E90A-1B7F-46E9-A2DB-9C3773D6CE37}" type="datetimeFigureOut">
              <a:rPr lang="en-US" smtClean="0"/>
              <a:pPr/>
              <a:t>04/05/19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DAEE8-10D7-4233-B363-2B9CBF4150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A6E90A-1B7F-46E9-A2DB-9C3773D6CE37}" type="datetimeFigureOut">
              <a:rPr lang="en-US" smtClean="0"/>
              <a:pPr/>
              <a:t>04/05/19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DAEE8-10D7-4233-B363-2B9CBF4150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4A6E90A-1B7F-46E9-A2DB-9C3773D6CE37}" type="datetimeFigureOut">
              <a:rPr lang="en-US" smtClean="0"/>
              <a:pPr/>
              <a:t>04/05/19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DAEE8-10D7-4233-B363-2B9CBF4150A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A6E90A-1B7F-46E9-A2DB-9C3773D6CE37}" type="datetimeFigureOut">
              <a:rPr lang="en-US" smtClean="0"/>
              <a:pPr/>
              <a:t>04/05/19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DAEE8-10D7-4233-B363-2B9CBF4150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4A6E90A-1B7F-46E9-A2DB-9C3773D6CE37}" type="datetimeFigureOut">
              <a:rPr lang="en-US" smtClean="0"/>
              <a:pPr/>
              <a:t>04/05/19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DDAEE8-10D7-4233-B363-2B9CBF4150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64A6E90A-1B7F-46E9-A2DB-9C3773D6CE37}" type="datetimeFigureOut">
              <a:rPr lang="en-US" smtClean="0"/>
              <a:pPr/>
              <a:t>04/05/19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DDAEE8-10D7-4233-B363-2B9CBF4150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64A6E90A-1B7F-46E9-A2DB-9C3773D6CE37}" type="datetimeFigureOut">
              <a:rPr lang="en-US" smtClean="0"/>
              <a:pPr/>
              <a:t>04/05/19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DDAEE8-10D7-4233-B363-2B9CBF4150A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A6E90A-1B7F-46E9-A2DB-9C3773D6CE37}" type="datetimeFigureOut">
              <a:rPr lang="en-US" smtClean="0"/>
              <a:pPr/>
              <a:t>04/05/19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DAEE8-10D7-4233-B363-2B9CBF4150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64A6E90A-1B7F-46E9-A2DB-9C3773D6CE37}" type="datetimeFigureOut">
              <a:rPr lang="en-US" smtClean="0"/>
              <a:pPr/>
              <a:t>04/05/19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DAEE8-10D7-4233-B363-2B9CBF4150A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4A6E90A-1B7F-46E9-A2DB-9C3773D6CE37}" type="datetimeFigureOut">
              <a:rPr lang="en-US" smtClean="0"/>
              <a:pPr/>
              <a:t>04/05/19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9DDAEE8-10D7-4233-B363-2B9CBF4150A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pPr algn="ctr"/>
            <a:r>
              <a:rPr lang="en-US" sz="4400" dirty="0">
                <a:effectLst/>
                <a:latin typeface="Times New Roman" pitchFamily="18" charset="0"/>
                <a:cs typeface="Times New Roman" pitchFamily="18" charset="0"/>
              </a:rPr>
              <a:t>Payroll System</a:t>
            </a:r>
          </a:p>
        </p:txBody>
      </p:sp>
      <p:sp>
        <p:nvSpPr>
          <p:cNvPr id="3" name="Subtitle 2"/>
          <p:cNvSpPr>
            <a:spLocks noGrp="1"/>
          </p:cNvSpPr>
          <p:nvPr>
            <p:ph type="subTitle" idx="1"/>
          </p:nvPr>
        </p:nvSpPr>
        <p:spPr>
          <a:xfrm>
            <a:off x="0" y="1828800"/>
            <a:ext cx="9144000" cy="4876800"/>
          </a:xfrm>
          <a:ln>
            <a:solidFill>
              <a:schemeClr val="bg2"/>
            </a:solidFill>
          </a:ln>
        </p:spPr>
        <p:txBody>
          <a:bodyPr>
            <a:normAutofit/>
          </a:bodyPr>
          <a:lstStyle/>
          <a:p>
            <a:pPr algn="l"/>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	</a:t>
            </a:r>
            <a:r>
              <a:rPr lang="en-US" sz="3200" dirty="0">
                <a:solidFill>
                  <a:schemeClr val="tx1"/>
                </a:solidFill>
                <a:latin typeface="Times New Roman" pitchFamily="18" charset="0"/>
                <a:cs typeface="Times New Roman" pitchFamily="18" charset="0"/>
              </a:rPr>
              <a:t>   Prepared By:</a:t>
            </a:r>
            <a:r>
              <a:rPr lang="en-US" sz="2000" dirty="0">
                <a:solidFill>
                  <a:schemeClr val="tx1"/>
                </a:solidFill>
                <a:latin typeface="Times New Roman" pitchFamily="18" charset="0"/>
                <a:cs typeface="Times New Roman" pitchFamily="18" charset="0"/>
              </a:rPr>
              <a:t>		       </a:t>
            </a:r>
            <a:r>
              <a:rPr lang="en-US" sz="3200" dirty="0">
                <a:solidFill>
                  <a:schemeClr val="tx1"/>
                </a:solidFill>
                <a:latin typeface="Times New Roman" pitchFamily="18" charset="0"/>
                <a:cs typeface="Times New Roman" pitchFamily="18" charset="0"/>
              </a:rPr>
              <a:t> Guided By:</a:t>
            </a:r>
          </a:p>
          <a:p>
            <a:r>
              <a:rPr lang="en-US" sz="3200" dirty="0">
                <a:solidFill>
                  <a:schemeClr val="tx1"/>
                </a:solidFill>
                <a:latin typeface="Times New Roman" pitchFamily="18" charset="0"/>
                <a:cs typeface="Times New Roman" pitchFamily="18" charset="0"/>
              </a:rPr>
              <a:t>		</a:t>
            </a:r>
            <a:r>
              <a:rPr lang="en-US" sz="2000">
                <a:solidFill>
                  <a:schemeClr val="tx1"/>
                </a:solidFill>
                <a:latin typeface="Times New Roman" pitchFamily="18" charset="0"/>
                <a:cs typeface="Times New Roman" pitchFamily="18" charset="0"/>
              </a:rPr>
              <a:t>   AISHWARYA </a:t>
            </a:r>
            <a:r>
              <a:rPr lang="en-US" sz="2000" dirty="0">
                <a:solidFill>
                  <a:schemeClr val="tx1"/>
                </a:solidFill>
                <a:latin typeface="Times New Roman" pitchFamily="18" charset="0"/>
                <a:cs typeface="Times New Roman" pitchFamily="18" charset="0"/>
              </a:rPr>
              <a:t>TRIVEDI		  ALAUKIKA MATHU		</a:t>
            </a:r>
            <a:endParaRPr lang="en-US" sz="2000" u="sng" dirty="0">
              <a:solidFill>
                <a:schemeClr val="tx1"/>
              </a:solidFill>
              <a:latin typeface="Times New Roman" pitchFamily="18" charset="0"/>
              <a:cs typeface="Times New Roman" pitchFamily="18" charset="0"/>
            </a:endParaRPr>
          </a:p>
          <a:p>
            <a:endParaRPr lang="en-US" sz="3600" u="sng" dirty="0">
              <a:solidFill>
                <a:schemeClr val="tx1"/>
              </a:solidFill>
              <a:latin typeface="Times New Roman" pitchFamily="18" charset="0"/>
              <a:cs typeface="Times New Roman" pitchFamily="18" charset="0"/>
            </a:endParaRPr>
          </a:p>
          <a:p>
            <a:endParaRPr lang="en-US" sz="3600" u="sng" dirty="0">
              <a:solidFill>
                <a:schemeClr val="tx1"/>
              </a:solidFill>
              <a:latin typeface="Times New Roman" pitchFamily="18" charset="0"/>
              <a:cs typeface="Times New Roman" pitchFamily="18" charset="0"/>
            </a:endParaRPr>
          </a:p>
          <a:p>
            <a:endParaRPr lang="en-US" sz="3600" u="sng" dirty="0">
              <a:solidFill>
                <a:schemeClr val="tx1"/>
              </a:solidFill>
              <a:latin typeface="Times New Roman" pitchFamily="18" charset="0"/>
              <a:cs typeface="Times New Roman" pitchFamily="18" charset="0"/>
            </a:endParaRPr>
          </a:p>
          <a:p>
            <a:endParaRPr lang="en-US" sz="3600" u="sng" dirty="0">
              <a:solidFill>
                <a:schemeClr val="tx1"/>
              </a:solidFill>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Flow Diagram</a:t>
            </a:r>
          </a:p>
        </p:txBody>
      </p:sp>
      <p:sp>
        <p:nvSpPr>
          <p:cNvPr id="3" name="Content Placeholder 2"/>
          <p:cNvSpPr>
            <a:spLocks noGrp="1"/>
          </p:cNvSpPr>
          <p:nvPr>
            <p:ph idx="1"/>
          </p:nvPr>
        </p:nvSpPr>
        <p:spPr/>
        <p:txBody>
          <a:bodyPr/>
          <a:lstStyle/>
          <a:p>
            <a:pPr>
              <a:buNone/>
            </a:pPr>
            <a:endParaRPr lang="en-US" dirty="0"/>
          </a:p>
          <a:p>
            <a:pPr>
              <a:buNone/>
            </a:pPr>
            <a:endParaRPr lang="en-US" dirty="0"/>
          </a:p>
        </p:txBody>
      </p:sp>
      <p:sp>
        <p:nvSpPr>
          <p:cNvPr id="38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915" name="Object 3"/>
          <p:cNvGraphicFramePr>
            <a:graphicFrameLocks noChangeAspect="1"/>
          </p:cNvGraphicFramePr>
          <p:nvPr/>
        </p:nvGraphicFramePr>
        <p:xfrm>
          <a:off x="1371600" y="1143000"/>
          <a:ext cx="7467600" cy="5715000"/>
        </p:xfrm>
        <a:graphic>
          <a:graphicData uri="http://schemas.openxmlformats.org/presentationml/2006/ole">
            <mc:AlternateContent xmlns:mc="http://schemas.openxmlformats.org/markup-compatibility/2006">
              <mc:Choice xmlns:v="urn:schemas-microsoft-com:vml" Requires="v">
                <p:oleObj spid="_x0000_s38922" name="Visio" r:id="rId3" imgW="7451718" imgH="7807019" progId="Visio.Drawing.11">
                  <p:embed/>
                </p:oleObj>
              </mc:Choice>
              <mc:Fallback>
                <p:oleObj name="Visio" r:id="rId3" imgW="7451718" imgH="7807019"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143000"/>
                        <a:ext cx="7467600" cy="571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8080" cy="1143000"/>
          </a:xfrm>
        </p:spPr>
        <p:txBody>
          <a:bodyPr>
            <a:normAutofit fontScale="90000"/>
          </a:bodyPr>
          <a:lstStyle/>
          <a:p>
            <a:r>
              <a:rPr lang="en-US" dirty="0"/>
              <a:t>            </a:t>
            </a:r>
            <a:r>
              <a:rPr lang="en-US" sz="6000" dirty="0"/>
              <a:t>Screen Shots</a:t>
            </a:r>
            <a:br>
              <a:rPr lang="en-US" dirty="0"/>
            </a:br>
            <a:br>
              <a:rPr lang="en-US" dirty="0"/>
            </a:br>
            <a:r>
              <a:rPr lang="en-US" sz="3100" dirty="0"/>
              <a:t>Admin Login:</a:t>
            </a:r>
          </a:p>
        </p:txBody>
      </p:sp>
      <p:pic>
        <p:nvPicPr>
          <p:cNvPr id="4" name="Content Placeholder 3" descr="C:\Users\khushbu\Desktop\Report\final shots\admin login.jpg"/>
          <p:cNvPicPr>
            <a:picLocks noGrp="1"/>
          </p:cNvPicPr>
          <p:nvPr>
            <p:ph idx="1"/>
          </p:nvPr>
        </p:nvPicPr>
        <p:blipFill>
          <a:blip r:embed="rId2" cstate="print"/>
          <a:srcRect/>
          <a:stretch>
            <a:fillRect/>
          </a:stretch>
        </p:blipFill>
        <p:spPr bwMode="auto">
          <a:xfrm>
            <a:off x="1219200" y="1752600"/>
            <a:ext cx="7620000" cy="4953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8080" cy="1143000"/>
          </a:xfrm>
        </p:spPr>
        <p:txBody>
          <a:bodyPr>
            <a:normAutofit/>
          </a:bodyPr>
          <a:lstStyle/>
          <a:p>
            <a:r>
              <a:rPr lang="en-US" sz="2800" dirty="0"/>
              <a:t>Admin Home:</a:t>
            </a:r>
          </a:p>
        </p:txBody>
      </p:sp>
      <p:sp>
        <p:nvSpPr>
          <p:cNvPr id="3" name="Content Placeholder 2"/>
          <p:cNvSpPr>
            <a:spLocks noGrp="1"/>
          </p:cNvSpPr>
          <p:nvPr>
            <p:ph idx="1"/>
          </p:nvPr>
        </p:nvSpPr>
        <p:spPr/>
        <p:txBody>
          <a:bodyPr/>
          <a:lstStyle/>
          <a:p>
            <a:pPr>
              <a:buNone/>
            </a:pPr>
            <a:endParaRPr lang="en-US" dirty="0"/>
          </a:p>
          <a:p>
            <a:endParaRPr lang="en-US" dirty="0"/>
          </a:p>
        </p:txBody>
      </p:sp>
      <p:pic>
        <p:nvPicPr>
          <p:cNvPr id="1026" name="Picture 1" descr="admin home welcome"/>
          <p:cNvPicPr>
            <a:picLocks noChangeAspect="1" noChangeArrowheads="1"/>
          </p:cNvPicPr>
          <p:nvPr/>
        </p:nvPicPr>
        <p:blipFill>
          <a:blip r:embed="rId2"/>
          <a:srcRect/>
          <a:stretch>
            <a:fillRect/>
          </a:stretch>
        </p:blipFill>
        <p:spPr bwMode="auto">
          <a:xfrm>
            <a:off x="1143000" y="1219200"/>
            <a:ext cx="7848600" cy="421968"/>
          </a:xfrm>
          <a:prstGeom prst="rect">
            <a:avLst/>
          </a:prstGeom>
          <a:noFill/>
        </p:spPr>
      </p:pic>
      <p:pic>
        <p:nvPicPr>
          <p:cNvPr id="1025" name="Picture 3" descr="2nd"/>
          <p:cNvPicPr>
            <a:picLocks noChangeAspect="1" noChangeArrowheads="1"/>
          </p:cNvPicPr>
          <p:nvPr/>
        </p:nvPicPr>
        <p:blipFill>
          <a:blip r:embed="rId3"/>
          <a:srcRect/>
          <a:stretch>
            <a:fillRect/>
          </a:stretch>
        </p:blipFill>
        <p:spPr bwMode="auto">
          <a:xfrm>
            <a:off x="1143000" y="1590675"/>
            <a:ext cx="7761872" cy="4962525"/>
          </a:xfrm>
          <a:prstGeom prst="rect">
            <a:avLst/>
          </a:prstGeom>
          <a:noFill/>
        </p:spPr>
      </p:pic>
      <p:sp>
        <p:nvSpPr>
          <p:cNvPr id="1027" name="Rectangle 3"/>
          <p:cNvSpPr>
            <a:spLocks noChangeArrowheads="1"/>
          </p:cNvSpPr>
          <p:nvPr/>
        </p:nvSpPr>
        <p:spPr bwMode="auto">
          <a:xfrm>
            <a:off x="0" y="0"/>
            <a:ext cx="184731"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Department:</a:t>
            </a:r>
          </a:p>
        </p:txBody>
      </p:sp>
      <p:sp>
        <p:nvSpPr>
          <p:cNvPr id="3" name="Content Placeholder 2"/>
          <p:cNvSpPr>
            <a:spLocks noGrp="1"/>
          </p:cNvSpPr>
          <p:nvPr>
            <p:ph idx="1"/>
          </p:nvPr>
        </p:nvSpPr>
        <p:spPr/>
        <p:txBody>
          <a:bodyPr/>
          <a:lstStyle/>
          <a:p>
            <a:pPr marL="0" marR="0" algn="just">
              <a:lnSpc>
                <a:spcPct val="115000"/>
              </a:lnSpc>
              <a:spcBef>
                <a:spcPts val="0"/>
              </a:spcBef>
              <a:spcAft>
                <a:spcPts val="0"/>
              </a:spcAft>
              <a:buNone/>
            </a:pPr>
            <a:endParaRPr lang="en-US" dirty="0"/>
          </a:p>
          <a:p>
            <a:pPr>
              <a:buNone/>
            </a:pPr>
            <a:endParaRPr lang="en-US" dirty="0"/>
          </a:p>
        </p:txBody>
      </p:sp>
      <p:pic>
        <p:nvPicPr>
          <p:cNvPr id="4" name="Picture 3" descr="C:\Users\khushbu\Desktop\3.jpeg"/>
          <p:cNvPicPr/>
          <p:nvPr/>
        </p:nvPicPr>
        <p:blipFill>
          <a:blip r:embed="rId2" cstate="print"/>
          <a:srcRect/>
          <a:stretch>
            <a:fillRect/>
          </a:stretch>
        </p:blipFill>
        <p:spPr bwMode="auto">
          <a:xfrm>
            <a:off x="1524000" y="1613847"/>
            <a:ext cx="6400800" cy="4939353"/>
          </a:xfrm>
          <a:prstGeom prst="rect">
            <a:avLst/>
          </a:prstGeom>
          <a:noFill/>
          <a:ln w="9525">
            <a:noFill/>
            <a:miter lim="800000"/>
            <a:headEnd/>
            <a:tailEnd/>
          </a:ln>
        </p:spPr>
      </p:pic>
      <p:pic>
        <p:nvPicPr>
          <p:cNvPr id="5" name="Picture 4" descr="C:\Users\khushbu\AppData\Local\Microsoft\Windows\Temporary Internet Files\Content.Word\department.png"/>
          <p:cNvPicPr/>
          <p:nvPr/>
        </p:nvPicPr>
        <p:blipFill>
          <a:blip r:embed="rId3" cstate="print"/>
          <a:srcRect/>
          <a:stretch>
            <a:fillRect/>
          </a:stretch>
        </p:blipFill>
        <p:spPr bwMode="auto">
          <a:xfrm>
            <a:off x="1524000" y="1219200"/>
            <a:ext cx="6477000" cy="533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Designation:</a:t>
            </a:r>
          </a:p>
        </p:txBody>
      </p:sp>
      <p:pic>
        <p:nvPicPr>
          <p:cNvPr id="4" name="Content Placeholder 3" descr="C:\Users\khushbu\AppData\Local\Microsoft\Windows\Temporary Internet Files\Content.Word\desig.png"/>
          <p:cNvPicPr>
            <a:picLocks noGrp="1"/>
          </p:cNvPicPr>
          <p:nvPr>
            <p:ph idx="1"/>
          </p:nvPr>
        </p:nvPicPr>
        <p:blipFill>
          <a:blip r:embed="rId2" cstate="print"/>
          <a:srcRect/>
          <a:stretch>
            <a:fillRect/>
          </a:stretch>
        </p:blipFill>
        <p:spPr bwMode="auto">
          <a:xfrm>
            <a:off x="1371600" y="1295400"/>
            <a:ext cx="7499350" cy="381000"/>
          </a:xfrm>
          <a:prstGeom prst="rect">
            <a:avLst/>
          </a:prstGeom>
          <a:noFill/>
          <a:ln w="9525">
            <a:noFill/>
            <a:miter lim="800000"/>
            <a:headEnd/>
            <a:tailEnd/>
          </a:ln>
        </p:spPr>
      </p:pic>
      <p:pic>
        <p:nvPicPr>
          <p:cNvPr id="5" name="Picture 4" descr="C:\Users\khushbu\Desktop\4.jpeg"/>
          <p:cNvPicPr/>
          <p:nvPr/>
        </p:nvPicPr>
        <p:blipFill>
          <a:blip r:embed="rId3" cstate="print"/>
          <a:srcRect/>
          <a:stretch>
            <a:fillRect/>
          </a:stretch>
        </p:blipFill>
        <p:spPr bwMode="auto">
          <a:xfrm>
            <a:off x="1371600" y="1676400"/>
            <a:ext cx="7467600" cy="4876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Allowance:</a:t>
            </a:r>
          </a:p>
        </p:txBody>
      </p:sp>
      <p:pic>
        <p:nvPicPr>
          <p:cNvPr id="4" name="Content Placeholder 3" descr="C:\Users\khushbu\AppData\Local\Microsoft\Windows\Temporary Internet Files\Content.Word\allow.png"/>
          <p:cNvPicPr>
            <a:picLocks noGrp="1"/>
          </p:cNvPicPr>
          <p:nvPr>
            <p:ph idx="1"/>
          </p:nvPr>
        </p:nvPicPr>
        <p:blipFill>
          <a:blip r:embed="rId3" cstate="print"/>
          <a:srcRect/>
          <a:stretch>
            <a:fillRect/>
          </a:stretch>
        </p:blipFill>
        <p:spPr bwMode="auto">
          <a:xfrm>
            <a:off x="1295400" y="1295400"/>
            <a:ext cx="7499350" cy="304800"/>
          </a:xfrm>
          <a:prstGeom prst="rect">
            <a:avLst/>
          </a:prstGeom>
          <a:noFill/>
          <a:ln w="9525">
            <a:noFill/>
            <a:miter lim="800000"/>
            <a:headEnd/>
            <a:tailEnd/>
          </a:ln>
        </p:spPr>
      </p:pic>
      <p:pic>
        <p:nvPicPr>
          <p:cNvPr id="5" name="Picture 4" descr="C:\Users\khushbu\Desktop\5.jpeg"/>
          <p:cNvPicPr/>
          <p:nvPr/>
        </p:nvPicPr>
        <p:blipFill>
          <a:blip r:embed="rId4" cstate="print"/>
          <a:srcRect/>
          <a:stretch>
            <a:fillRect/>
          </a:stretch>
        </p:blipFill>
        <p:spPr bwMode="auto">
          <a:xfrm>
            <a:off x="1295400" y="1600200"/>
            <a:ext cx="7467600" cy="4800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Loan:</a:t>
            </a:r>
          </a:p>
        </p:txBody>
      </p:sp>
      <p:pic>
        <p:nvPicPr>
          <p:cNvPr id="4" name="Content Placeholder 3" descr="C:\Users\khushbu\AppData\Local\Microsoft\Windows\Temporary Internet Files\Content.Word\Loan apprv.png"/>
          <p:cNvPicPr>
            <a:picLocks noGrp="1"/>
          </p:cNvPicPr>
          <p:nvPr>
            <p:ph idx="1"/>
          </p:nvPr>
        </p:nvPicPr>
        <p:blipFill>
          <a:blip r:embed="rId2" cstate="print"/>
          <a:srcRect/>
          <a:stretch>
            <a:fillRect/>
          </a:stretch>
        </p:blipFill>
        <p:spPr bwMode="auto">
          <a:xfrm>
            <a:off x="1371600" y="1295400"/>
            <a:ext cx="7499350" cy="412170"/>
          </a:xfrm>
          <a:prstGeom prst="rect">
            <a:avLst/>
          </a:prstGeom>
          <a:noFill/>
          <a:ln w="9525">
            <a:noFill/>
            <a:miter lim="800000"/>
            <a:headEnd/>
            <a:tailEnd/>
          </a:ln>
        </p:spPr>
      </p:pic>
      <p:pic>
        <p:nvPicPr>
          <p:cNvPr id="5" name="Picture 4" descr="C:\Users\khushbu\Desktop\25.jpeg"/>
          <p:cNvPicPr/>
          <p:nvPr/>
        </p:nvPicPr>
        <p:blipFill>
          <a:blip r:embed="rId3" cstate="print"/>
          <a:srcRect/>
          <a:stretch>
            <a:fillRect/>
          </a:stretch>
        </p:blipFill>
        <p:spPr bwMode="auto">
          <a:xfrm>
            <a:off x="1371600" y="1600200"/>
            <a:ext cx="7315200" cy="5029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Loan Detail:</a:t>
            </a:r>
          </a:p>
        </p:txBody>
      </p:sp>
      <p:pic>
        <p:nvPicPr>
          <p:cNvPr id="4" name="Content Placeholder 3" descr="C:\Users\khushbu\AppData\Local\Microsoft\Windows\Temporary Internet Files\Content.Word\all loan.png"/>
          <p:cNvPicPr>
            <a:picLocks noGrp="1"/>
          </p:cNvPicPr>
          <p:nvPr>
            <p:ph idx="1"/>
          </p:nvPr>
        </p:nvPicPr>
        <p:blipFill>
          <a:blip r:embed="rId2" cstate="print"/>
          <a:srcRect/>
          <a:stretch>
            <a:fillRect/>
          </a:stretch>
        </p:blipFill>
        <p:spPr bwMode="auto">
          <a:xfrm>
            <a:off x="1371600" y="1371600"/>
            <a:ext cx="7499350" cy="365435"/>
          </a:xfrm>
          <a:prstGeom prst="rect">
            <a:avLst/>
          </a:prstGeom>
          <a:noFill/>
          <a:ln w="9525">
            <a:noFill/>
            <a:miter lim="800000"/>
            <a:headEnd/>
            <a:tailEnd/>
          </a:ln>
        </p:spPr>
      </p:pic>
      <p:pic>
        <p:nvPicPr>
          <p:cNvPr id="5" name="Picture 4" descr="C:\Users\khushbu\Desktop\11.jpeg"/>
          <p:cNvPicPr/>
          <p:nvPr/>
        </p:nvPicPr>
        <p:blipFill>
          <a:blip r:embed="rId3" cstate="print"/>
          <a:srcRect/>
          <a:stretch>
            <a:fillRect/>
          </a:stretch>
        </p:blipFill>
        <p:spPr bwMode="auto">
          <a:xfrm>
            <a:off x="1371600" y="1676400"/>
            <a:ext cx="7239000" cy="495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Leave Approval:</a:t>
            </a:r>
          </a:p>
        </p:txBody>
      </p:sp>
      <p:pic>
        <p:nvPicPr>
          <p:cNvPr id="4" name="Content Placeholder 3" descr="C:\Users\khushbu\AppData\Local\Microsoft\Windows\Temporary Internet Files\Content.Word\leave approval.png"/>
          <p:cNvPicPr>
            <a:picLocks noGrp="1"/>
          </p:cNvPicPr>
          <p:nvPr>
            <p:ph idx="1"/>
          </p:nvPr>
        </p:nvPicPr>
        <p:blipFill>
          <a:blip r:embed="rId2" cstate="print"/>
          <a:srcRect/>
          <a:stretch>
            <a:fillRect/>
          </a:stretch>
        </p:blipFill>
        <p:spPr bwMode="auto">
          <a:xfrm>
            <a:off x="1447800" y="1447800"/>
            <a:ext cx="7499350" cy="431617"/>
          </a:xfrm>
          <a:prstGeom prst="rect">
            <a:avLst/>
          </a:prstGeom>
          <a:noFill/>
          <a:ln w="9525">
            <a:noFill/>
            <a:miter lim="800000"/>
            <a:headEnd/>
            <a:tailEnd/>
          </a:ln>
        </p:spPr>
      </p:pic>
      <p:pic>
        <p:nvPicPr>
          <p:cNvPr id="5" name="Picture 4" descr="C:\Users\khushbu\Desktop\26.jpeg"/>
          <p:cNvPicPr/>
          <p:nvPr/>
        </p:nvPicPr>
        <p:blipFill>
          <a:blip r:embed="rId3" cstate="print"/>
          <a:srcRect/>
          <a:stretch>
            <a:fillRect/>
          </a:stretch>
        </p:blipFill>
        <p:spPr bwMode="auto">
          <a:xfrm>
            <a:off x="1447800" y="1752600"/>
            <a:ext cx="7391400" cy="4648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Change Password:</a:t>
            </a:r>
          </a:p>
        </p:txBody>
      </p:sp>
      <p:pic>
        <p:nvPicPr>
          <p:cNvPr id="4" name="Content Placeholder 3" descr="C:\Users\khushbu\AppData\Local\Microsoft\Windows\Temporary Internet Files\Content.Word\admin chng pwd.png"/>
          <p:cNvPicPr>
            <a:picLocks noGrp="1"/>
          </p:cNvPicPr>
          <p:nvPr>
            <p:ph idx="1"/>
          </p:nvPr>
        </p:nvPicPr>
        <p:blipFill>
          <a:blip r:embed="rId2" cstate="print"/>
          <a:srcRect/>
          <a:stretch>
            <a:fillRect/>
          </a:stretch>
        </p:blipFill>
        <p:spPr bwMode="auto">
          <a:xfrm>
            <a:off x="1371600" y="1371600"/>
            <a:ext cx="7543800" cy="378534"/>
          </a:xfrm>
          <a:prstGeom prst="rect">
            <a:avLst/>
          </a:prstGeom>
          <a:noFill/>
          <a:ln w="9525">
            <a:noFill/>
            <a:miter lim="800000"/>
            <a:headEnd/>
            <a:tailEnd/>
          </a:ln>
        </p:spPr>
      </p:pic>
      <p:pic>
        <p:nvPicPr>
          <p:cNvPr id="5" name="Picture 4" descr="C:\Users\khushbu\Desktop\27.jpeg"/>
          <p:cNvPicPr/>
          <p:nvPr/>
        </p:nvPicPr>
        <p:blipFill>
          <a:blip r:embed="rId3" cstate="print"/>
          <a:srcRect/>
          <a:stretch>
            <a:fillRect/>
          </a:stretch>
        </p:blipFill>
        <p:spPr bwMode="auto">
          <a:xfrm>
            <a:off x="1371600" y="1676400"/>
            <a:ext cx="7543800" cy="4800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effectLst/>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pPr algn="just"/>
            <a:r>
              <a:rPr lang="en-US" sz="2800" dirty="0">
                <a:latin typeface="Times New Roman" pitchFamily="18" charset="0"/>
                <a:cs typeface="Times New Roman" pitchFamily="18" charset="0"/>
              </a:rPr>
              <a:t>Project defination</a:t>
            </a:r>
          </a:p>
          <a:p>
            <a:pPr algn="just"/>
            <a:r>
              <a:rPr lang="en-US" sz="2800" dirty="0">
                <a:latin typeface="Times New Roman" pitchFamily="18" charset="0"/>
                <a:cs typeface="Times New Roman" pitchFamily="18" charset="0"/>
              </a:rPr>
              <a:t>Need for the new system</a:t>
            </a:r>
          </a:p>
          <a:p>
            <a:pPr algn="just"/>
            <a:r>
              <a:rPr lang="en-US" sz="2800" dirty="0">
                <a:latin typeface="Times New Roman" pitchFamily="18" charset="0"/>
                <a:cs typeface="Times New Roman" pitchFamily="18" charset="0"/>
              </a:rPr>
              <a:t>Proposed system</a:t>
            </a:r>
          </a:p>
          <a:p>
            <a:pPr algn="just"/>
            <a:r>
              <a:rPr lang="en-US" sz="2800" dirty="0">
                <a:latin typeface="Times New Roman" pitchFamily="18" charset="0"/>
                <a:cs typeface="Times New Roman" pitchFamily="18" charset="0"/>
              </a:rPr>
              <a:t>Features</a:t>
            </a:r>
          </a:p>
          <a:p>
            <a:pPr algn="just"/>
            <a:r>
              <a:rPr lang="en-US" sz="2800" dirty="0" err="1">
                <a:latin typeface="Times New Roman" pitchFamily="18" charset="0"/>
                <a:cs typeface="Times New Roman" pitchFamily="18" charset="0"/>
              </a:rPr>
              <a:t>Contex</a:t>
            </a:r>
            <a:r>
              <a:rPr lang="en-US" sz="2800" dirty="0">
                <a:latin typeface="Times New Roman" pitchFamily="18" charset="0"/>
                <a:cs typeface="Times New Roman" pitchFamily="18" charset="0"/>
              </a:rPr>
              <a:t> Level diagram</a:t>
            </a:r>
          </a:p>
          <a:p>
            <a:pPr algn="just"/>
            <a:r>
              <a:rPr lang="en-US" sz="2800" dirty="0">
                <a:latin typeface="Times New Roman" pitchFamily="18" charset="0"/>
                <a:cs typeface="Times New Roman" pitchFamily="18" charset="0"/>
              </a:rPr>
              <a:t>System Flow diagram</a:t>
            </a:r>
          </a:p>
          <a:p>
            <a:pPr algn="just"/>
            <a:r>
              <a:rPr lang="en-US" sz="2800" dirty="0">
                <a:latin typeface="Times New Roman" pitchFamily="18" charset="0"/>
                <a:cs typeface="Times New Roman" pitchFamily="18" charset="0"/>
              </a:rPr>
              <a:t>Screen Shots</a:t>
            </a:r>
          </a:p>
          <a:p>
            <a:pPr algn="just"/>
            <a:endParaRPr lang="en-US" sz="2800" dirty="0">
              <a:latin typeface="Times New Roman" pitchFamily="18" charset="0"/>
              <a:cs typeface="Times New Roman" pitchFamily="18" charset="0"/>
            </a:endParaRPr>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Employee Home Page:</a:t>
            </a:r>
          </a:p>
        </p:txBody>
      </p:sp>
      <p:pic>
        <p:nvPicPr>
          <p:cNvPr id="4" name="Content Placeholder 3" descr="C:\Users\khushbu\Desktop\Report\final shots\home.jpg"/>
          <p:cNvPicPr>
            <a:picLocks noGrp="1"/>
          </p:cNvPicPr>
          <p:nvPr>
            <p:ph idx="1"/>
          </p:nvPr>
        </p:nvPicPr>
        <p:blipFill>
          <a:blip r:embed="rId2" cstate="print"/>
          <a:srcRect/>
          <a:stretch>
            <a:fillRect/>
          </a:stretch>
        </p:blipFill>
        <p:spPr bwMode="auto">
          <a:xfrm>
            <a:off x="1295400" y="1295400"/>
            <a:ext cx="7639050" cy="5334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Employee Login:</a:t>
            </a:r>
          </a:p>
        </p:txBody>
      </p:sp>
      <p:pic>
        <p:nvPicPr>
          <p:cNvPr id="4" name="Content Placeholder 3" descr="C:\Users\khushbu\Desktop\Report\final shots\use login win.jpg"/>
          <p:cNvPicPr>
            <a:picLocks noGrp="1"/>
          </p:cNvPicPr>
          <p:nvPr>
            <p:ph idx="1"/>
          </p:nvPr>
        </p:nvPicPr>
        <p:blipFill>
          <a:blip r:embed="rId2" cstate="print"/>
          <a:srcRect/>
          <a:stretch>
            <a:fillRect/>
          </a:stretch>
        </p:blipFill>
        <p:spPr bwMode="auto">
          <a:xfrm>
            <a:off x="1435100" y="1295400"/>
            <a:ext cx="7499350" cy="51816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Employee Profile:</a:t>
            </a:r>
          </a:p>
        </p:txBody>
      </p:sp>
      <p:pic>
        <p:nvPicPr>
          <p:cNvPr id="6" name="Content Placeholder 5" descr="C:\Users\khushbu\Desktop\my profile.png"/>
          <p:cNvPicPr>
            <a:picLocks noGrp="1"/>
          </p:cNvPicPr>
          <p:nvPr>
            <p:ph idx="1"/>
          </p:nvPr>
        </p:nvPicPr>
        <p:blipFill>
          <a:blip r:embed="rId2" cstate="print"/>
          <a:srcRect/>
          <a:stretch>
            <a:fillRect/>
          </a:stretch>
        </p:blipFill>
        <p:spPr bwMode="auto">
          <a:xfrm>
            <a:off x="1295400" y="1447800"/>
            <a:ext cx="7499350" cy="382341"/>
          </a:xfrm>
          <a:prstGeom prst="rect">
            <a:avLst/>
          </a:prstGeom>
          <a:noFill/>
          <a:ln w="9525">
            <a:noFill/>
            <a:miter lim="800000"/>
            <a:headEnd/>
            <a:tailEnd/>
          </a:ln>
        </p:spPr>
      </p:pic>
      <p:pic>
        <p:nvPicPr>
          <p:cNvPr id="7" name="Picture 6" descr="C:\Users\khushbu\Desktop\20.jpeg"/>
          <p:cNvPicPr/>
          <p:nvPr/>
        </p:nvPicPr>
        <p:blipFill>
          <a:blip r:embed="rId3" cstate="print"/>
          <a:srcRect/>
          <a:stretch>
            <a:fillRect/>
          </a:stretch>
        </p:blipFill>
        <p:spPr bwMode="auto">
          <a:xfrm>
            <a:off x="1295400" y="1828800"/>
            <a:ext cx="7467600" cy="4724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Employee Request For Leave:</a:t>
            </a:r>
          </a:p>
        </p:txBody>
      </p:sp>
      <p:pic>
        <p:nvPicPr>
          <p:cNvPr id="4" name="Content Placeholder 3" descr="C:\Users\khushbu\Desktop\emp leave req.png"/>
          <p:cNvPicPr>
            <a:picLocks noGrp="1"/>
          </p:cNvPicPr>
          <p:nvPr>
            <p:ph idx="1"/>
          </p:nvPr>
        </p:nvPicPr>
        <p:blipFill>
          <a:blip r:embed="rId2" cstate="print"/>
          <a:srcRect/>
          <a:stretch>
            <a:fillRect/>
          </a:stretch>
        </p:blipFill>
        <p:spPr bwMode="auto">
          <a:xfrm>
            <a:off x="1447800" y="1295400"/>
            <a:ext cx="7543800" cy="384300"/>
          </a:xfrm>
          <a:prstGeom prst="rect">
            <a:avLst/>
          </a:prstGeom>
          <a:noFill/>
          <a:ln w="9525">
            <a:noFill/>
            <a:miter lim="800000"/>
            <a:headEnd/>
            <a:tailEnd/>
          </a:ln>
        </p:spPr>
      </p:pic>
      <p:pic>
        <p:nvPicPr>
          <p:cNvPr id="5" name="Picture 4" descr="C:\Users\khushbu\Desktop\21.jpeg"/>
          <p:cNvPicPr/>
          <p:nvPr/>
        </p:nvPicPr>
        <p:blipFill>
          <a:blip r:embed="rId3" cstate="print"/>
          <a:srcRect/>
          <a:stretch>
            <a:fillRect/>
          </a:stretch>
        </p:blipFill>
        <p:spPr bwMode="auto">
          <a:xfrm>
            <a:off x="1447800" y="1676400"/>
            <a:ext cx="7543800" cy="4953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Employee Request For Loan:</a:t>
            </a:r>
          </a:p>
        </p:txBody>
      </p:sp>
      <p:pic>
        <p:nvPicPr>
          <p:cNvPr id="4" name="Content Placeholder 3" descr="C:\Users\khushbu\Desktop\emp loan req.png"/>
          <p:cNvPicPr>
            <a:picLocks noGrp="1"/>
          </p:cNvPicPr>
          <p:nvPr>
            <p:ph idx="1"/>
          </p:nvPr>
        </p:nvPicPr>
        <p:blipFill>
          <a:blip r:embed="rId2" cstate="print"/>
          <a:srcRect/>
          <a:stretch>
            <a:fillRect/>
          </a:stretch>
        </p:blipFill>
        <p:spPr bwMode="auto">
          <a:xfrm>
            <a:off x="1371600" y="1295400"/>
            <a:ext cx="7499350" cy="337416"/>
          </a:xfrm>
          <a:prstGeom prst="rect">
            <a:avLst/>
          </a:prstGeom>
          <a:noFill/>
          <a:ln w="9525">
            <a:noFill/>
            <a:miter lim="800000"/>
            <a:headEnd/>
            <a:tailEnd/>
          </a:ln>
        </p:spPr>
      </p:pic>
      <p:pic>
        <p:nvPicPr>
          <p:cNvPr id="5" name="Picture 4" descr="C:\Users\khushbu\Desktop\22.jpeg"/>
          <p:cNvPicPr/>
          <p:nvPr/>
        </p:nvPicPr>
        <p:blipFill>
          <a:blip r:embed="rId3" cstate="print"/>
          <a:srcRect/>
          <a:stretch>
            <a:fillRect/>
          </a:stretch>
        </p:blipFill>
        <p:spPr bwMode="auto">
          <a:xfrm>
            <a:off x="1371600" y="1600200"/>
            <a:ext cx="7543800" cy="4953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a:t>
            </a:r>
          </a:p>
        </p:txBody>
      </p:sp>
      <p:sp>
        <p:nvSpPr>
          <p:cNvPr id="3" name="Content Placeholder 2"/>
          <p:cNvSpPr>
            <a:spLocks noGrp="1"/>
          </p:cNvSpPr>
          <p:nvPr>
            <p:ph idx="1"/>
          </p:nvPr>
        </p:nvSpPr>
        <p:spPr>
          <a:xfrm>
            <a:off x="1371600" y="1524000"/>
            <a:ext cx="7498080" cy="4800600"/>
          </a:xfrm>
        </p:spPr>
        <p:txBody>
          <a:bodyPr>
            <a:normAutofit fontScale="85000" lnSpcReduction="20000"/>
          </a:bodyPr>
          <a:lstStyle/>
          <a:p>
            <a:pPr>
              <a:buNone/>
            </a:pPr>
            <a:endParaRPr lang="en-US" dirty="0"/>
          </a:p>
          <a:p>
            <a:pPr lvl="0"/>
            <a:r>
              <a:rPr lang="en-US" dirty="0"/>
              <a:t>Multi-time wrong user id and password is entered  the system and never generate Multi-time password error.</a:t>
            </a:r>
          </a:p>
          <a:p>
            <a:pPr lvl="0"/>
            <a:r>
              <a:rPr lang="en-US" dirty="0"/>
              <a:t>Want to search Field or another searching method, then system have no advance search concept.</a:t>
            </a:r>
          </a:p>
          <a:p>
            <a:pPr lvl="0"/>
            <a:r>
              <a:rPr lang="en-US" dirty="0"/>
              <a:t>For loan report admin will not able to view individual employee loan report. </a:t>
            </a:r>
          </a:p>
          <a:p>
            <a:pPr lvl="0"/>
            <a:r>
              <a:rPr lang="en-US" dirty="0"/>
              <a:t>Security at admin side without any encryption method</a:t>
            </a:r>
          </a:p>
          <a:p>
            <a:pPr lvl="0"/>
            <a:r>
              <a:rPr lang="en-US" dirty="0"/>
              <a:t>Backup and restore method is not available.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p>
        </p:txBody>
      </p:sp>
      <p:sp>
        <p:nvSpPr>
          <p:cNvPr id="3" name="Content Placeholder 2"/>
          <p:cNvSpPr>
            <a:spLocks noGrp="1"/>
          </p:cNvSpPr>
          <p:nvPr>
            <p:ph idx="1"/>
          </p:nvPr>
        </p:nvSpPr>
        <p:spPr/>
        <p:txBody>
          <a:bodyPr/>
          <a:lstStyle/>
          <a:p>
            <a:pPr lvl="0"/>
            <a:r>
              <a:rPr lang="en-US" dirty="0"/>
              <a:t>Developing the system in proper designing format.</a:t>
            </a:r>
          </a:p>
          <a:p>
            <a:pPr lvl="0"/>
            <a:r>
              <a:rPr lang="en-US" dirty="0"/>
              <a:t>For handling the system user must be trained </a:t>
            </a:r>
          </a:p>
          <a:p>
            <a:pPr lvl="0"/>
            <a:r>
              <a:rPr lang="en-US" dirty="0"/>
              <a:t>Maintain the system periodically </a:t>
            </a:r>
          </a:p>
          <a:p>
            <a:pPr lvl="0"/>
            <a:r>
              <a:rPr lang="en-US" dirty="0"/>
              <a:t>Allow overtime and shift wise calculation.</a:t>
            </a:r>
          </a:p>
          <a:p>
            <a:pPr lvl="0"/>
            <a:r>
              <a:rPr lang="en-US" dirty="0"/>
              <a:t>Hour counting is also possible in new version.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From this project work we have got the practical experience where the business applications works and the efficiency and skill level required to cope-up with the movement in I.T. development switch is fast growing in the business areas.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a:effectLst/>
                <a:latin typeface="Times New Roman" pitchFamily="18" charset="0"/>
                <a:cs typeface="Times New Roman" pitchFamily="18" charset="0"/>
              </a:rPr>
              <a:t>PROJECT DEFINATION</a:t>
            </a:r>
            <a:br>
              <a:rPr lang="en-US" sz="4000" dirty="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a:latin typeface="Times New Roman" pitchFamily="18" charset="0"/>
                <a:cs typeface="Times New Roman" pitchFamily="18" charset="0"/>
              </a:rPr>
              <a:t>This system is useful for the Account Department(administrator) of the Company. By this the accentuating department of the company effortlessly able to generate employee payment slip.</a:t>
            </a:r>
          </a:p>
          <a:p>
            <a:pPr algn="just"/>
            <a:r>
              <a:rPr lang="en-IN" sz="2800" dirty="0">
                <a:latin typeface="Times New Roman" pitchFamily="18" charset="0"/>
                <a:cs typeface="Times New Roman" pitchFamily="18" charset="0"/>
              </a:rPr>
              <a:t>With the help of this intranet Payroll System admin can easily enter the new employee and assign wage to the employee. As well as they can edit or update the employee entry and wage assign to the employee.</a:t>
            </a:r>
          </a:p>
          <a:p>
            <a:pPr algn="just">
              <a:buNone/>
            </a:pP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effectLst/>
                <a:latin typeface="Times New Roman" pitchFamily="18" charset="0"/>
                <a:cs typeface="Times New Roman" pitchFamily="18" charset="0"/>
              </a:rPr>
              <a:t>Need for the new system</a:t>
            </a: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Editing of the data tedious job.</a:t>
            </a:r>
          </a:p>
          <a:p>
            <a:pPr algn="just"/>
            <a:r>
              <a:rPr lang="en-US" sz="2800" dirty="0">
                <a:latin typeface="Times New Roman" pitchFamily="18" charset="0"/>
                <a:cs typeface="Times New Roman" pitchFamily="18" charset="0"/>
              </a:rPr>
              <a:t>Several manual task leads to the unnecessary burden to the administrator and waste more time.</a:t>
            </a:r>
          </a:p>
          <a:p>
            <a:pPr algn="just"/>
            <a:r>
              <a:rPr lang="en-US" sz="2800" dirty="0">
                <a:latin typeface="Times New Roman" pitchFamily="18" charset="0"/>
                <a:cs typeface="Times New Roman" pitchFamily="18" charset="0"/>
              </a:rPr>
              <a:t>No security features in existing system.</a:t>
            </a:r>
          </a:p>
          <a:p>
            <a:pPr algn="just"/>
            <a:r>
              <a:rPr lang="en-US" sz="2800" dirty="0">
                <a:latin typeface="Times New Roman" pitchFamily="18" charset="0"/>
                <a:cs typeface="Times New Roman" pitchFamily="18" charset="0"/>
              </a:rPr>
              <a:t>Time-consuming pay-slip generation.</a:t>
            </a:r>
          </a:p>
          <a:p>
            <a:pPr algn="just"/>
            <a:r>
              <a:rPr lang="en-US" sz="2800" dirty="0">
                <a:latin typeface="Times New Roman" pitchFamily="18" charset="0"/>
                <a:cs typeface="Times New Roman" pitchFamily="18" charset="0"/>
              </a:rPr>
              <a:t>Problem in calculating income-tax and amount related loans.</a:t>
            </a:r>
          </a:p>
          <a:p>
            <a:pPr algn="just"/>
            <a:r>
              <a:rPr lang="en-US" sz="2800" dirty="0">
                <a:latin typeface="Times New Roman" pitchFamily="18" charset="0"/>
                <a:cs typeface="Times New Roman" pitchFamily="18" charset="0"/>
              </a:rPr>
              <a:t>Hard to maintain register.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effectLst/>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normAutofit lnSpcReduction="10000"/>
          </a:bodyPr>
          <a:lstStyle/>
          <a:p>
            <a:pPr algn="just"/>
            <a:r>
              <a:rPr lang="en-IN" sz="2800" dirty="0">
                <a:latin typeface="Times New Roman" pitchFamily="18" charset="0"/>
                <a:cs typeface="Times New Roman" pitchFamily="18" charset="0"/>
              </a:rPr>
              <a:t>After computerizing the system, the owner of the organization or the admin of the system can finish their work in least amount of time and efforts. </a:t>
            </a:r>
          </a:p>
          <a:p>
            <a:pPr algn="just"/>
            <a:r>
              <a:rPr lang="en-IN" sz="2800" dirty="0">
                <a:latin typeface="Times New Roman" pitchFamily="18" charset="0"/>
                <a:cs typeface="Times New Roman" pitchFamily="18" charset="0"/>
              </a:rPr>
              <a:t>The admin here have to see the current employee and their salary rate of the particular perks and deduction as there are constant fluctuations in the deductions.</a:t>
            </a:r>
          </a:p>
          <a:p>
            <a:pPr algn="just"/>
            <a:r>
              <a:rPr lang="en-IN" sz="2800" dirty="0">
                <a:latin typeface="Times New Roman" pitchFamily="18" charset="0"/>
                <a:cs typeface="Times New Roman" pitchFamily="18" charset="0"/>
              </a:rPr>
              <a:t>All the work done is automatically and the system itself is capable to calculate the Monthly Salary as per their attendance.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effectLst/>
                <a:latin typeface="Times New Roman" pitchFamily="18" charset="0"/>
                <a:cs typeface="Times New Roman" pitchFamily="18" charset="0"/>
              </a:rPr>
              <a:t>Continue</a:t>
            </a:r>
            <a:r>
              <a:rPr lang="en-IN" dirty="0">
                <a:effectLst/>
              </a:rPr>
              <a:t>..</a:t>
            </a:r>
          </a:p>
        </p:txBody>
      </p:sp>
      <p:sp>
        <p:nvSpPr>
          <p:cNvPr id="3" name="Content Placeholder 2"/>
          <p:cNvSpPr>
            <a:spLocks noGrp="1"/>
          </p:cNvSpPr>
          <p:nvPr>
            <p:ph idx="1"/>
          </p:nvPr>
        </p:nvSpPr>
        <p:spPr>
          <a:xfrm>
            <a:off x="1295400" y="1828800"/>
            <a:ext cx="7620000" cy="5029200"/>
          </a:xfrm>
        </p:spPr>
        <p:txBody>
          <a:bodyPr>
            <a:normAutofit fontScale="25000" lnSpcReduction="20000"/>
          </a:bodyPr>
          <a:lstStyle/>
          <a:p>
            <a:pPr algn="just"/>
            <a:r>
              <a:rPr lang="en-IN" sz="11200" dirty="0">
                <a:latin typeface="Times New Roman" pitchFamily="18" charset="0"/>
                <a:cs typeface="Times New Roman" pitchFamily="18" charset="0"/>
              </a:rPr>
              <a:t>This system helps the admin by providing the accounting details of the current time period and also provides the facility of producing the monthly reports.</a:t>
            </a:r>
          </a:p>
          <a:p>
            <a:pPr algn="just"/>
            <a:r>
              <a:rPr lang="en-IN" sz="11200" dirty="0">
                <a:latin typeface="Times New Roman" pitchFamily="18" charset="0"/>
                <a:cs typeface="Times New Roman" pitchFamily="18" charset="0"/>
              </a:rPr>
              <a:t>The new system will have the facility to sort data according to any specific type on the basis of what the employee wants in any order. </a:t>
            </a:r>
          </a:p>
          <a:p>
            <a:pPr algn="just"/>
            <a:r>
              <a:rPr lang="en-IN" sz="11200" dirty="0">
                <a:latin typeface="Times New Roman" pitchFamily="18" charset="0"/>
                <a:cs typeface="Times New Roman" pitchFamily="18" charset="0"/>
              </a:rPr>
              <a:t>Also with the help of this system if the employee wants to access any their data from many employees data he/she can automatically get the desired data.</a:t>
            </a:r>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effectLst/>
                <a:latin typeface="Times New Roman" pitchFamily="18" charset="0"/>
                <a:cs typeface="Times New Roman" pitchFamily="18" charset="0"/>
              </a:rPr>
              <a:t>Features</a:t>
            </a:r>
          </a:p>
        </p:txBody>
      </p:sp>
      <p:sp>
        <p:nvSpPr>
          <p:cNvPr id="3" name="Content Placeholder 2"/>
          <p:cNvSpPr>
            <a:spLocks noGrp="1"/>
          </p:cNvSpPr>
          <p:nvPr>
            <p:ph idx="1"/>
          </p:nvPr>
        </p:nvSpPr>
        <p:spPr/>
        <p:txBody>
          <a:bodyPr>
            <a:noAutofit/>
          </a:bodyPr>
          <a:lstStyle/>
          <a:p>
            <a:pPr lvl="0" algn="just"/>
            <a:r>
              <a:rPr lang="en-IN" sz="2800" dirty="0">
                <a:latin typeface="Times New Roman" pitchFamily="18" charset="0"/>
                <a:cs typeface="Times New Roman" pitchFamily="18" charset="0"/>
              </a:rPr>
              <a:t>Maintain Perks and Allowance Details.</a:t>
            </a:r>
          </a:p>
          <a:p>
            <a:pPr lvl="0" algn="just"/>
            <a:r>
              <a:rPr lang="en-IN" sz="2800" dirty="0">
                <a:latin typeface="Times New Roman" pitchFamily="18" charset="0"/>
                <a:cs typeface="Times New Roman" pitchFamily="18" charset="0"/>
              </a:rPr>
              <a:t>Removal of Data Redundancy.</a:t>
            </a:r>
          </a:p>
          <a:p>
            <a:pPr lvl="0" algn="just"/>
            <a:r>
              <a:rPr lang="en-IN" sz="2800" dirty="0">
                <a:latin typeface="Times New Roman" pitchFamily="18" charset="0"/>
                <a:cs typeface="Times New Roman" pitchFamily="18" charset="0"/>
              </a:rPr>
              <a:t>Data Consistency.</a:t>
            </a:r>
          </a:p>
          <a:p>
            <a:pPr lvl="0" algn="just"/>
            <a:r>
              <a:rPr lang="en-IN" sz="2800" dirty="0">
                <a:latin typeface="Times New Roman" pitchFamily="18" charset="0"/>
                <a:cs typeface="Times New Roman" pitchFamily="18" charset="0"/>
              </a:rPr>
              <a:t>Monthly Payslip.</a:t>
            </a:r>
          </a:p>
          <a:p>
            <a:pPr lvl="0" algn="just"/>
            <a:r>
              <a:rPr lang="en-IN" sz="2800" dirty="0">
                <a:latin typeface="Times New Roman" pitchFamily="18" charset="0"/>
                <a:cs typeface="Times New Roman" pitchFamily="18" charset="0"/>
              </a:rPr>
              <a:t>Attendance Details etc.</a:t>
            </a:r>
          </a:p>
          <a:p>
            <a:pPr algn="just"/>
            <a:r>
              <a:rPr lang="en-US" sz="2800" dirty="0">
                <a:latin typeface="Times New Roman" pitchFamily="18" charset="0"/>
                <a:cs typeface="Times New Roman" pitchFamily="18" charset="0"/>
              </a:rPr>
              <a:t>Data security.</a:t>
            </a:r>
            <a:endParaRPr lang="en-IN" sz="2800" dirty="0">
              <a:latin typeface="Times New Roman" pitchFamily="18" charset="0"/>
              <a:cs typeface="Times New Roman" pitchFamily="18" charset="0"/>
            </a:endParaRPr>
          </a:p>
          <a:p>
            <a:pPr lvl="0" algn="just">
              <a:buNone/>
            </a:pPr>
            <a:endParaRPr lang="en-IN" sz="2800" dirty="0">
              <a:latin typeface="Times New Roman" pitchFamily="18" charset="0"/>
              <a:cs typeface="Times New Roman" pitchFamily="18" charset="0"/>
            </a:endParaRPr>
          </a:p>
          <a:p>
            <a:pPr lvl="0" algn="just">
              <a:buNone/>
            </a:pPr>
            <a:endParaRPr lang="en-IN" sz="2800" dirty="0">
              <a:latin typeface="Times New Roman" pitchFamily="18" charset="0"/>
              <a:cs typeface="Times New Roman" pitchFamily="18" charset="0"/>
            </a:endParaRPr>
          </a:p>
          <a:p>
            <a:pPr lvl="0" algn="just">
              <a:buNone/>
            </a:pPr>
            <a:r>
              <a:rPr lang="en-US" sz="2800" dirty="0">
                <a:latin typeface="Times New Roman" pitchFamily="18" charset="0"/>
                <a:cs typeface="Times New Roman" pitchFamily="18" charset="0"/>
              </a:rPr>
              <a:t>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effectLst/>
                <a:latin typeface="Times New Roman" pitchFamily="18" charset="0"/>
                <a:cs typeface="Times New Roman" pitchFamily="18" charset="0"/>
              </a:rPr>
              <a:t>Continue..</a:t>
            </a:r>
          </a:p>
        </p:txBody>
      </p:sp>
      <p:sp>
        <p:nvSpPr>
          <p:cNvPr id="3" name="Content Placeholder 2"/>
          <p:cNvSpPr>
            <a:spLocks noGrp="1"/>
          </p:cNvSpPr>
          <p:nvPr>
            <p:ph idx="1"/>
          </p:nvPr>
        </p:nvSpPr>
        <p:spPr/>
        <p:txBody>
          <a:bodyPr>
            <a:normAutofit fontScale="85000" lnSpcReduction="20000"/>
          </a:bodyPr>
          <a:lstStyle/>
          <a:p>
            <a:pPr algn="just"/>
            <a:r>
              <a:rPr lang="en-US" sz="3300" dirty="0">
                <a:latin typeface="Times New Roman" pitchFamily="18" charset="0"/>
                <a:cs typeface="Times New Roman" pitchFamily="18" charset="0"/>
              </a:rPr>
              <a:t>User friendly.</a:t>
            </a:r>
          </a:p>
          <a:p>
            <a:pPr algn="just"/>
            <a:r>
              <a:rPr lang="en-US" sz="3300" dirty="0">
                <a:latin typeface="Times New Roman" pitchFamily="18" charset="0"/>
                <a:cs typeface="Times New Roman" pitchFamily="18" charset="0"/>
              </a:rPr>
              <a:t>Complete solution for employee salary handling.</a:t>
            </a:r>
          </a:p>
          <a:p>
            <a:pPr algn="just"/>
            <a:r>
              <a:rPr lang="en-US" sz="3300" dirty="0">
                <a:latin typeface="Times New Roman" pitchFamily="18" charset="0"/>
                <a:cs typeface="Times New Roman" pitchFamily="18" charset="0"/>
              </a:rPr>
              <a:t>Quick response to queries.</a:t>
            </a:r>
          </a:p>
          <a:p>
            <a:pPr algn="just"/>
            <a:r>
              <a:rPr lang="en-US" sz="3300" dirty="0">
                <a:latin typeface="Times New Roman" pitchFamily="18" charset="0"/>
                <a:cs typeface="Times New Roman" pitchFamily="18" charset="0"/>
              </a:rPr>
              <a:t>Reduce the laborious work.</a:t>
            </a:r>
          </a:p>
          <a:p>
            <a:pPr lvl="0" algn="just"/>
            <a:r>
              <a:rPr lang="en-US" sz="3300" dirty="0">
                <a:latin typeface="Times New Roman" pitchFamily="18" charset="0"/>
                <a:cs typeface="Times New Roman" pitchFamily="18" charset="0"/>
              </a:rPr>
              <a:t>Maintenance of is easy.</a:t>
            </a:r>
            <a:endParaRPr lang="en-IN" sz="3300" dirty="0">
              <a:latin typeface="Times New Roman" pitchFamily="18" charset="0"/>
              <a:cs typeface="Times New Roman" pitchFamily="18" charset="0"/>
            </a:endParaRPr>
          </a:p>
          <a:p>
            <a:pPr lvl="0" algn="just"/>
            <a:r>
              <a:rPr lang="en-US" sz="3300" dirty="0">
                <a:latin typeface="Times New Roman" pitchFamily="18" charset="0"/>
                <a:cs typeface="Times New Roman" pitchFamily="18" charset="0"/>
              </a:rPr>
              <a:t>Provide accurate and relevant information.</a:t>
            </a:r>
            <a:endParaRPr lang="en-IN" sz="3300" dirty="0">
              <a:latin typeface="Times New Roman" pitchFamily="18" charset="0"/>
              <a:cs typeface="Times New Roman" pitchFamily="18" charset="0"/>
            </a:endParaRPr>
          </a:p>
          <a:p>
            <a:pPr lvl="0" algn="just"/>
            <a:r>
              <a:rPr lang="en-US" sz="3300" dirty="0">
                <a:latin typeface="Times New Roman" pitchFamily="18" charset="0"/>
                <a:cs typeface="Times New Roman" pitchFamily="18" charset="0"/>
              </a:rPr>
              <a:t>Timely generation of Reports. </a:t>
            </a:r>
            <a:endParaRPr lang="en-IN" sz="3300" dirty="0">
              <a:latin typeface="Times New Roman" pitchFamily="18" charset="0"/>
              <a:cs typeface="Times New Roman" pitchFamily="18" charset="0"/>
            </a:endParaRPr>
          </a:p>
          <a:p>
            <a:pPr lvl="0" algn="just"/>
            <a:r>
              <a:rPr lang="en-US" sz="3300" dirty="0">
                <a:latin typeface="Times New Roman" pitchFamily="18" charset="0"/>
                <a:cs typeface="Times New Roman" pitchFamily="18" charset="0"/>
              </a:rPr>
              <a:t>Enhanced data integrity.</a:t>
            </a:r>
            <a:endParaRPr lang="en-IN" sz="3300" dirty="0">
              <a:latin typeface="Times New Roman" pitchFamily="18" charset="0"/>
              <a:cs typeface="Times New Roman" pitchFamily="18" charset="0"/>
            </a:endParaRPr>
          </a:p>
          <a:p>
            <a:pPr algn="just"/>
            <a:endParaRPr lang="en-US" sz="3300" dirty="0">
              <a:latin typeface="Times New Roman" pitchFamily="18" charset="0"/>
              <a:cs typeface="Times New Roman" pitchFamily="18" charset="0"/>
            </a:endParaRPr>
          </a:p>
          <a:p>
            <a:pPr algn="just">
              <a:buNone/>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Level Diagram</a:t>
            </a:r>
          </a:p>
        </p:txBody>
      </p:sp>
      <p:sp>
        <p:nvSpPr>
          <p:cNvPr id="3" name="Content Placeholder 2"/>
          <p:cNvSpPr>
            <a:spLocks noGrp="1"/>
          </p:cNvSpPr>
          <p:nvPr>
            <p:ph idx="1"/>
          </p:nvPr>
        </p:nvSpPr>
        <p:spPr/>
        <p:txBody>
          <a:bodyPr/>
          <a:lstStyle/>
          <a:p>
            <a:pPr marL="304800" marR="0" algn="just">
              <a:lnSpc>
                <a:spcPct val="150000"/>
              </a:lnSpc>
              <a:spcBef>
                <a:spcPts val="0"/>
              </a:spcBef>
              <a:spcAft>
                <a:spcPts val="0"/>
              </a:spcAft>
            </a:pPr>
            <a:endParaRPr lang="en-US" dirty="0">
              <a:latin typeface="Calibri"/>
              <a:ea typeface="Calibri"/>
              <a:cs typeface="Shruti"/>
            </a:endParaRPr>
          </a:p>
          <a:p>
            <a:pPr>
              <a:buNone/>
            </a:pPr>
            <a:endParaRPr lang="en-US" dirty="0"/>
          </a:p>
          <a:p>
            <a:pPr>
              <a:buNone/>
            </a:pPr>
            <a:endParaRPr lang="en-US" dirty="0"/>
          </a:p>
          <a:p>
            <a:pPr>
              <a:buNone/>
            </a:pPr>
            <a:endParaRPr lang="en-US"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553" name="Object 1"/>
          <p:cNvGraphicFramePr>
            <a:graphicFrameLocks noChangeAspect="1"/>
          </p:cNvGraphicFramePr>
          <p:nvPr/>
        </p:nvGraphicFramePr>
        <p:xfrm>
          <a:off x="1295400" y="1447800"/>
          <a:ext cx="7543800" cy="4800600"/>
        </p:xfrm>
        <a:graphic>
          <a:graphicData uri="http://schemas.openxmlformats.org/presentationml/2006/ole">
            <mc:AlternateContent xmlns:mc="http://schemas.openxmlformats.org/markup-compatibility/2006">
              <mc:Choice xmlns:v="urn:schemas-microsoft-com:vml" Requires="v">
                <p:oleObj spid="_x0000_s23560" name="Visio" r:id="rId3" imgW="6287463" imgH="3202762" progId="Visio.Drawing.11">
                  <p:embed/>
                </p:oleObj>
              </mc:Choice>
              <mc:Fallback>
                <p:oleObj name="Visio" r:id="rId3" imgW="6287463" imgH="3202762"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447800"/>
                        <a:ext cx="7543800" cy="480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Rectangle 3"/>
          <p:cNvSpPr>
            <a:spLocks noChangeArrowheads="1"/>
          </p:cNvSpPr>
          <p:nvPr/>
        </p:nvSpPr>
        <p:spPr bwMode="auto">
          <a:xfrm>
            <a:off x="304800" y="3467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306</TotalTime>
  <Words>541</Words>
  <Application>Microsoft Office PowerPoint</Application>
  <PresentationFormat>On-screen Show (4:3)</PresentationFormat>
  <Paragraphs>90</Paragraphs>
  <Slides>27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Gill Sans MT</vt:lpstr>
      <vt:lpstr>Shruti</vt:lpstr>
      <vt:lpstr>Times New Roman</vt:lpstr>
      <vt:lpstr>Verdana</vt:lpstr>
      <vt:lpstr>Wingdings 2</vt:lpstr>
      <vt:lpstr>Solstice</vt:lpstr>
      <vt:lpstr>Visio</vt:lpstr>
      <vt:lpstr>Payroll System</vt:lpstr>
      <vt:lpstr>Agenda</vt:lpstr>
      <vt:lpstr>PROJECT DEFINATION </vt:lpstr>
      <vt:lpstr>Need for the new system</vt:lpstr>
      <vt:lpstr>Proposed System</vt:lpstr>
      <vt:lpstr>Continue..</vt:lpstr>
      <vt:lpstr>Features</vt:lpstr>
      <vt:lpstr>Continue..</vt:lpstr>
      <vt:lpstr>Context Level Diagram</vt:lpstr>
      <vt:lpstr>System Flow Diagram</vt:lpstr>
      <vt:lpstr>            Screen Shots  Admin Login:</vt:lpstr>
      <vt:lpstr>Admin Home:</vt:lpstr>
      <vt:lpstr>Department:</vt:lpstr>
      <vt:lpstr>Designation:</vt:lpstr>
      <vt:lpstr>Allowance:</vt:lpstr>
      <vt:lpstr>Loan:</vt:lpstr>
      <vt:lpstr>Loan Detail:</vt:lpstr>
      <vt:lpstr>Leave Approval:</vt:lpstr>
      <vt:lpstr>Change Password:</vt:lpstr>
      <vt:lpstr>Employee Home Page:</vt:lpstr>
      <vt:lpstr>Employee Login:</vt:lpstr>
      <vt:lpstr>Employee Profile:</vt:lpstr>
      <vt:lpstr>Employee Request For Leave:</vt:lpstr>
      <vt:lpstr>Employee Request For Loan:</vt:lpstr>
      <vt:lpstr>Limitation</vt:lpstr>
      <vt:lpstr>Future Enhancement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 System</dc:title>
  <dc:creator>HP</dc:creator>
  <cp:lastModifiedBy>Aishwarya Trivedi</cp:lastModifiedBy>
  <cp:revision>91</cp:revision>
  <dcterms:created xsi:type="dcterms:W3CDTF">2012-10-18T03:39:11Z</dcterms:created>
  <dcterms:modified xsi:type="dcterms:W3CDTF">2019-04-05T22:26:36Z</dcterms:modified>
</cp:coreProperties>
</file>