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0" r:id="rId5"/>
    <p:sldId id="261" r:id="rId6"/>
    <p:sldId id="263" r:id="rId7"/>
    <p:sldId id="264" r:id="rId8"/>
    <p:sldId id="265" r:id="rId9"/>
    <p:sldId id="262"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68BD"/>
    <a:srgbClr val="8A6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FFB276-7917-4D0B-9B96-4B62783AAA6E}" v="987" dt="2022-12-07T00:10:07.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C4065-D7B1-4BF2-9F7C-A129803656C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851FDA5-F299-49C1-BB83-1EA3422F1C2E}">
      <dgm:prSet/>
      <dgm:spPr/>
      <dgm:t>
        <a:bodyPr/>
        <a:lstStyle/>
        <a:p>
          <a:pPr>
            <a:lnSpc>
              <a:spcPct val="100000"/>
            </a:lnSpc>
          </a:pPr>
          <a:r>
            <a:rPr lang="en-US" dirty="0"/>
            <a:t>You are working at a consultancy that implemented an app for a client to help them improve their delivery process and fulfilment from warehouses to store.</a:t>
          </a:r>
        </a:p>
      </dgm:t>
    </dgm:pt>
    <dgm:pt modelId="{038EAB9E-5801-4977-981D-5C7E03DB3AE0}" type="parTrans" cxnId="{D494B1FA-3BCB-4DE5-BA1E-2C45B8118A54}">
      <dgm:prSet/>
      <dgm:spPr/>
      <dgm:t>
        <a:bodyPr/>
        <a:lstStyle/>
        <a:p>
          <a:endParaRPr lang="en-US"/>
        </a:p>
      </dgm:t>
    </dgm:pt>
    <dgm:pt modelId="{610AF66E-771A-4A51-B603-C22C0AEFBCEC}" type="sibTrans" cxnId="{D494B1FA-3BCB-4DE5-BA1E-2C45B8118A54}">
      <dgm:prSet/>
      <dgm:spPr/>
      <dgm:t>
        <a:bodyPr/>
        <a:lstStyle/>
        <a:p>
          <a:pPr>
            <a:lnSpc>
              <a:spcPct val="100000"/>
            </a:lnSpc>
          </a:pPr>
          <a:endParaRPr lang="en-US"/>
        </a:p>
      </dgm:t>
    </dgm:pt>
    <dgm:pt modelId="{51ABBFDF-D96A-440D-9AA1-EC3C4F0CA9A9}">
      <dgm:prSet/>
      <dgm:spPr/>
      <dgm:t>
        <a:bodyPr/>
        <a:lstStyle/>
        <a:p>
          <a:pPr>
            <a:lnSpc>
              <a:spcPct val="100000"/>
            </a:lnSpc>
          </a:pPr>
          <a:r>
            <a:rPr lang="en-US" dirty="0"/>
            <a:t>The app was the created so that drivers could scan the label as opposed to entering it manually while also recording the time of arrival, the time they left the store and some other variables that the management were interested in improving.</a:t>
          </a:r>
        </a:p>
      </dgm:t>
    </dgm:pt>
    <dgm:pt modelId="{2895C350-CC05-4D6A-8D1E-A0B6FF47ED66}" type="parTrans" cxnId="{BEBFBB37-849D-4E50-B9DC-6D74AC0FA34E}">
      <dgm:prSet/>
      <dgm:spPr/>
      <dgm:t>
        <a:bodyPr/>
        <a:lstStyle/>
        <a:p>
          <a:endParaRPr lang="en-US"/>
        </a:p>
      </dgm:t>
    </dgm:pt>
    <dgm:pt modelId="{0DF1B05B-5314-4DE5-A905-3B7EF12775FA}" type="sibTrans" cxnId="{BEBFBB37-849D-4E50-B9DC-6D74AC0FA34E}">
      <dgm:prSet/>
      <dgm:spPr/>
      <dgm:t>
        <a:bodyPr/>
        <a:lstStyle/>
        <a:p>
          <a:pPr>
            <a:lnSpc>
              <a:spcPct val="100000"/>
            </a:lnSpc>
          </a:pPr>
          <a:endParaRPr lang="en-US"/>
        </a:p>
      </dgm:t>
    </dgm:pt>
    <dgm:pt modelId="{98C89EA6-6870-4884-8B89-C0EC2E359B2E}">
      <dgm:prSet/>
      <dgm:spPr/>
      <dgm:t>
        <a:bodyPr/>
        <a:lstStyle/>
        <a:p>
          <a:pPr>
            <a:lnSpc>
              <a:spcPct val="100000"/>
            </a:lnSpc>
          </a:pPr>
          <a:r>
            <a:rPr lang="en-US" dirty="0"/>
            <a:t>The management is now looking to evaluate how the business has reacted and how effective the app is.</a:t>
          </a:r>
        </a:p>
      </dgm:t>
    </dgm:pt>
    <dgm:pt modelId="{199CEEEC-B6B8-4718-8331-38CDE568E9C9}" type="parTrans" cxnId="{CC90928C-8970-47FA-A85A-D95BFE2EA62E}">
      <dgm:prSet/>
      <dgm:spPr/>
      <dgm:t>
        <a:bodyPr/>
        <a:lstStyle/>
        <a:p>
          <a:endParaRPr lang="en-US"/>
        </a:p>
      </dgm:t>
    </dgm:pt>
    <dgm:pt modelId="{1B9C4B1C-D3F1-4F7C-988C-0E49480E3FC1}" type="sibTrans" cxnId="{CC90928C-8970-47FA-A85A-D95BFE2EA62E}">
      <dgm:prSet/>
      <dgm:spPr/>
      <dgm:t>
        <a:bodyPr/>
        <a:lstStyle/>
        <a:p>
          <a:pPr>
            <a:lnSpc>
              <a:spcPct val="100000"/>
            </a:lnSpc>
          </a:pPr>
          <a:endParaRPr lang="en-US"/>
        </a:p>
      </dgm:t>
    </dgm:pt>
    <dgm:pt modelId="{95A47757-8C09-4F97-9453-1B7A2E345157}">
      <dgm:prSet/>
      <dgm:spPr/>
      <dgm:t>
        <a:bodyPr/>
        <a:lstStyle/>
        <a:p>
          <a:pPr>
            <a:lnSpc>
              <a:spcPct val="100000"/>
            </a:lnSpc>
          </a:pPr>
          <a:r>
            <a:rPr lang="en-US" dirty="0"/>
            <a:t>The senior consultant has extracted all data from the app and placed it into the file as below.</a:t>
          </a:r>
        </a:p>
      </dgm:t>
    </dgm:pt>
    <dgm:pt modelId="{828C8A63-049C-481C-84AF-021B4EAFECB2}" type="parTrans" cxnId="{BBEB98A1-CBA4-4546-8DA7-AD5D9B4D7A19}">
      <dgm:prSet/>
      <dgm:spPr/>
      <dgm:t>
        <a:bodyPr/>
        <a:lstStyle/>
        <a:p>
          <a:endParaRPr lang="en-US"/>
        </a:p>
      </dgm:t>
    </dgm:pt>
    <dgm:pt modelId="{DE312B81-5600-4B6A-8009-146CD6747546}" type="sibTrans" cxnId="{BBEB98A1-CBA4-4546-8DA7-AD5D9B4D7A19}">
      <dgm:prSet/>
      <dgm:spPr/>
      <dgm:t>
        <a:bodyPr/>
        <a:lstStyle/>
        <a:p>
          <a:pPr>
            <a:lnSpc>
              <a:spcPct val="100000"/>
            </a:lnSpc>
          </a:pPr>
          <a:endParaRPr lang="en-US"/>
        </a:p>
      </dgm:t>
    </dgm:pt>
    <dgm:pt modelId="{41BA66FB-360E-491B-AA82-426947A8B34F}">
      <dgm:prSet/>
      <dgm:spPr/>
      <dgm:t>
        <a:bodyPr/>
        <a:lstStyle/>
        <a:p>
          <a:pPr rtl="0">
            <a:lnSpc>
              <a:spcPct val="100000"/>
            </a:lnSpc>
          </a:pPr>
          <a:r>
            <a:rPr lang="en-US" dirty="0">
              <a:latin typeface="Calibri Light" panose="020F0302020204030204"/>
            </a:rPr>
            <a:t>You now</a:t>
          </a:r>
          <a:r>
            <a:rPr lang="en-US" dirty="0"/>
            <a:t> </a:t>
          </a:r>
          <a:r>
            <a:rPr lang="en-US" dirty="0">
              <a:latin typeface="Calibri Light" panose="020F0302020204030204"/>
            </a:rPr>
            <a:t>have you</a:t>
          </a:r>
          <a:r>
            <a:rPr lang="en-US" dirty="0"/>
            <a:t> to use this data and create a report or dashboard to help management </a:t>
          </a:r>
          <a:r>
            <a:rPr lang="en-US" dirty="0">
              <a:latin typeface="Calibri Light" panose="020F0302020204030204"/>
            </a:rPr>
            <a:t>visualize</a:t>
          </a:r>
          <a:r>
            <a:rPr lang="en-US" dirty="0"/>
            <a:t> what is happening so that we can decide what the next stage of the transformation is.</a:t>
          </a:r>
        </a:p>
      </dgm:t>
    </dgm:pt>
    <dgm:pt modelId="{39C4E489-9FE3-48E9-BBDA-491F578F523A}" type="parTrans" cxnId="{1568940E-6AAD-420F-9EB5-B7D95B63F9CC}">
      <dgm:prSet/>
      <dgm:spPr/>
      <dgm:t>
        <a:bodyPr/>
        <a:lstStyle/>
        <a:p>
          <a:endParaRPr lang="en-US"/>
        </a:p>
      </dgm:t>
    </dgm:pt>
    <dgm:pt modelId="{12EA84F9-BC0E-4506-8A0E-1FD4CFBECB20}" type="sibTrans" cxnId="{1568940E-6AAD-420F-9EB5-B7D95B63F9CC}">
      <dgm:prSet/>
      <dgm:spPr/>
      <dgm:t>
        <a:bodyPr/>
        <a:lstStyle/>
        <a:p>
          <a:pPr>
            <a:lnSpc>
              <a:spcPct val="100000"/>
            </a:lnSpc>
          </a:pPr>
          <a:endParaRPr lang="en-US"/>
        </a:p>
      </dgm:t>
    </dgm:pt>
    <dgm:pt modelId="{588D14BD-B528-42E5-8E82-ABD669700AD0}">
      <dgm:prSet/>
      <dgm:spPr/>
      <dgm:t>
        <a:bodyPr/>
        <a:lstStyle/>
        <a:p>
          <a:pPr>
            <a:lnSpc>
              <a:spcPct val="100000"/>
            </a:lnSpc>
          </a:pPr>
          <a:r>
            <a:rPr lang="en-US" dirty="0"/>
            <a:t>The management are particularly interested in any warehouse store combination that it’s not working well for.</a:t>
          </a:r>
        </a:p>
      </dgm:t>
    </dgm:pt>
    <dgm:pt modelId="{68709273-C7F9-44A2-ABAE-6B7C311F006B}" type="parTrans" cxnId="{57C31FAE-E130-45B6-8F86-468A47D41A56}">
      <dgm:prSet/>
      <dgm:spPr/>
      <dgm:t>
        <a:bodyPr/>
        <a:lstStyle/>
        <a:p>
          <a:endParaRPr lang="en-US"/>
        </a:p>
      </dgm:t>
    </dgm:pt>
    <dgm:pt modelId="{171DB9B7-62C4-47CF-AAA0-F24C906109F0}" type="sibTrans" cxnId="{57C31FAE-E130-45B6-8F86-468A47D41A56}">
      <dgm:prSet/>
      <dgm:spPr/>
      <dgm:t>
        <a:bodyPr/>
        <a:lstStyle/>
        <a:p>
          <a:endParaRPr lang="en-US"/>
        </a:p>
      </dgm:t>
    </dgm:pt>
    <dgm:pt modelId="{C5E234E0-929F-4B42-9B44-A8C9AE56ADBD}" type="pres">
      <dgm:prSet presAssocID="{AC3C4065-D7B1-4BF2-9F7C-A129803656C2}" presName="root" presStyleCnt="0">
        <dgm:presLayoutVars>
          <dgm:dir/>
          <dgm:resizeHandles val="exact"/>
        </dgm:presLayoutVars>
      </dgm:prSet>
      <dgm:spPr/>
    </dgm:pt>
    <dgm:pt modelId="{3B9ECBAB-AF7B-4819-9F86-0F42D63854C6}" type="pres">
      <dgm:prSet presAssocID="{AC3C4065-D7B1-4BF2-9F7C-A129803656C2}" presName="container" presStyleCnt="0">
        <dgm:presLayoutVars>
          <dgm:dir/>
          <dgm:resizeHandles val="exact"/>
        </dgm:presLayoutVars>
      </dgm:prSet>
      <dgm:spPr/>
    </dgm:pt>
    <dgm:pt modelId="{CF09AF1C-1334-4476-82FC-A802F5871D09}" type="pres">
      <dgm:prSet presAssocID="{D851FDA5-F299-49C1-BB83-1EA3422F1C2E}" presName="compNode" presStyleCnt="0"/>
      <dgm:spPr/>
    </dgm:pt>
    <dgm:pt modelId="{A620E93A-844D-41FD-923B-487748A8ED83}" type="pres">
      <dgm:prSet presAssocID="{D851FDA5-F299-49C1-BB83-1EA3422F1C2E}" presName="iconBgRect" presStyleLbl="bgShp" presStyleIdx="0" presStyleCnt="6"/>
      <dgm:spPr/>
    </dgm:pt>
    <dgm:pt modelId="{6D0CB1CB-916A-404B-BBE8-C9B28BDA4F58}" type="pres">
      <dgm:prSet presAssocID="{D851FDA5-F299-49C1-BB83-1EA3422F1C2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0453EC43-D888-4D3F-BB45-7278C84216EF}" type="pres">
      <dgm:prSet presAssocID="{D851FDA5-F299-49C1-BB83-1EA3422F1C2E}" presName="spaceRect" presStyleCnt="0"/>
      <dgm:spPr/>
    </dgm:pt>
    <dgm:pt modelId="{2BF73263-8196-4C5C-B69A-FF98F710D5C5}" type="pres">
      <dgm:prSet presAssocID="{D851FDA5-F299-49C1-BB83-1EA3422F1C2E}" presName="textRect" presStyleLbl="revTx" presStyleIdx="0" presStyleCnt="6">
        <dgm:presLayoutVars>
          <dgm:chMax val="1"/>
          <dgm:chPref val="1"/>
        </dgm:presLayoutVars>
      </dgm:prSet>
      <dgm:spPr/>
    </dgm:pt>
    <dgm:pt modelId="{E2B390A7-B7AD-40AE-9C91-B9EDDB9A5821}" type="pres">
      <dgm:prSet presAssocID="{610AF66E-771A-4A51-B603-C22C0AEFBCEC}" presName="sibTrans" presStyleLbl="sibTrans2D1" presStyleIdx="0" presStyleCnt="0"/>
      <dgm:spPr/>
    </dgm:pt>
    <dgm:pt modelId="{5FE6A2B1-A5EE-413E-A6CD-AB353CD228EB}" type="pres">
      <dgm:prSet presAssocID="{51ABBFDF-D96A-440D-9AA1-EC3C4F0CA9A9}" presName="compNode" presStyleCnt="0"/>
      <dgm:spPr/>
    </dgm:pt>
    <dgm:pt modelId="{6AF449B4-6638-4107-A30F-0CB131234ABB}" type="pres">
      <dgm:prSet presAssocID="{51ABBFDF-D96A-440D-9AA1-EC3C4F0CA9A9}" presName="iconBgRect" presStyleLbl="bgShp" presStyleIdx="1" presStyleCnt="6"/>
      <dgm:spPr/>
    </dgm:pt>
    <dgm:pt modelId="{F61EE125-B39C-4EFE-B42C-0DAFC05CAA12}" type="pres">
      <dgm:prSet presAssocID="{51ABBFDF-D96A-440D-9AA1-EC3C4F0CA9A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2FB5D3CC-40C3-4EAC-83E2-D3BD3E2C9053}" type="pres">
      <dgm:prSet presAssocID="{51ABBFDF-D96A-440D-9AA1-EC3C4F0CA9A9}" presName="spaceRect" presStyleCnt="0"/>
      <dgm:spPr/>
    </dgm:pt>
    <dgm:pt modelId="{337F3B7F-367F-43C2-89AA-C77322308EFD}" type="pres">
      <dgm:prSet presAssocID="{51ABBFDF-D96A-440D-9AA1-EC3C4F0CA9A9}" presName="textRect" presStyleLbl="revTx" presStyleIdx="1" presStyleCnt="6">
        <dgm:presLayoutVars>
          <dgm:chMax val="1"/>
          <dgm:chPref val="1"/>
        </dgm:presLayoutVars>
      </dgm:prSet>
      <dgm:spPr/>
    </dgm:pt>
    <dgm:pt modelId="{E1BA566B-96CC-4DF3-A6E0-403C2C720BE6}" type="pres">
      <dgm:prSet presAssocID="{0DF1B05B-5314-4DE5-A905-3B7EF12775FA}" presName="sibTrans" presStyleLbl="sibTrans2D1" presStyleIdx="0" presStyleCnt="0"/>
      <dgm:spPr/>
    </dgm:pt>
    <dgm:pt modelId="{1280CFB2-1F9C-489F-B5C7-F1F3BF2FC1CB}" type="pres">
      <dgm:prSet presAssocID="{98C89EA6-6870-4884-8B89-C0EC2E359B2E}" presName="compNode" presStyleCnt="0"/>
      <dgm:spPr/>
    </dgm:pt>
    <dgm:pt modelId="{86228EEB-5CC3-4D3A-967A-4C409E72329C}" type="pres">
      <dgm:prSet presAssocID="{98C89EA6-6870-4884-8B89-C0EC2E359B2E}" presName="iconBgRect" presStyleLbl="bgShp" presStyleIdx="2" presStyleCnt="6"/>
      <dgm:spPr/>
    </dgm:pt>
    <dgm:pt modelId="{606E34CD-A7F0-4EC2-995F-498A0C6467CF}" type="pres">
      <dgm:prSet presAssocID="{98C89EA6-6870-4884-8B89-C0EC2E359B2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ions"/>
        </a:ext>
      </dgm:extLst>
    </dgm:pt>
    <dgm:pt modelId="{C222423A-8851-4D76-81BF-F2CFC84FF35C}" type="pres">
      <dgm:prSet presAssocID="{98C89EA6-6870-4884-8B89-C0EC2E359B2E}" presName="spaceRect" presStyleCnt="0"/>
      <dgm:spPr/>
    </dgm:pt>
    <dgm:pt modelId="{B4E0787D-1C9B-46CA-99B9-3A5A5AF397A8}" type="pres">
      <dgm:prSet presAssocID="{98C89EA6-6870-4884-8B89-C0EC2E359B2E}" presName="textRect" presStyleLbl="revTx" presStyleIdx="2" presStyleCnt="6">
        <dgm:presLayoutVars>
          <dgm:chMax val="1"/>
          <dgm:chPref val="1"/>
        </dgm:presLayoutVars>
      </dgm:prSet>
      <dgm:spPr/>
    </dgm:pt>
    <dgm:pt modelId="{519C9D3F-C888-47D4-ADA2-D4D7003C4C4C}" type="pres">
      <dgm:prSet presAssocID="{1B9C4B1C-D3F1-4F7C-988C-0E49480E3FC1}" presName="sibTrans" presStyleLbl="sibTrans2D1" presStyleIdx="0" presStyleCnt="0"/>
      <dgm:spPr/>
    </dgm:pt>
    <dgm:pt modelId="{64056934-5661-412D-B31D-199A743ACE74}" type="pres">
      <dgm:prSet presAssocID="{95A47757-8C09-4F97-9453-1B7A2E345157}" presName="compNode" presStyleCnt="0"/>
      <dgm:spPr/>
    </dgm:pt>
    <dgm:pt modelId="{79435429-901D-4A42-8EE1-7574641E7FD9}" type="pres">
      <dgm:prSet presAssocID="{95A47757-8C09-4F97-9453-1B7A2E345157}" presName="iconBgRect" presStyleLbl="bgShp" presStyleIdx="3" presStyleCnt="6"/>
      <dgm:spPr/>
    </dgm:pt>
    <dgm:pt modelId="{1C0BB2E3-58CC-4B54-A736-B0B452A2FB5E}" type="pres">
      <dgm:prSet presAssocID="{95A47757-8C09-4F97-9453-1B7A2E34515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8B33924C-1492-469B-AD98-7BBBA9119CAE}" type="pres">
      <dgm:prSet presAssocID="{95A47757-8C09-4F97-9453-1B7A2E345157}" presName="spaceRect" presStyleCnt="0"/>
      <dgm:spPr/>
    </dgm:pt>
    <dgm:pt modelId="{C7BA22A1-879C-48F0-B7CD-7B42912D1371}" type="pres">
      <dgm:prSet presAssocID="{95A47757-8C09-4F97-9453-1B7A2E345157}" presName="textRect" presStyleLbl="revTx" presStyleIdx="3" presStyleCnt="6">
        <dgm:presLayoutVars>
          <dgm:chMax val="1"/>
          <dgm:chPref val="1"/>
        </dgm:presLayoutVars>
      </dgm:prSet>
      <dgm:spPr/>
    </dgm:pt>
    <dgm:pt modelId="{33F25927-B7A9-4AA5-AF5C-8F17F1A27D97}" type="pres">
      <dgm:prSet presAssocID="{DE312B81-5600-4B6A-8009-146CD6747546}" presName="sibTrans" presStyleLbl="sibTrans2D1" presStyleIdx="0" presStyleCnt="0"/>
      <dgm:spPr/>
    </dgm:pt>
    <dgm:pt modelId="{8F655EE8-D363-4CBC-AB33-3C8CA88F1F62}" type="pres">
      <dgm:prSet presAssocID="{41BA66FB-360E-491B-AA82-426947A8B34F}" presName="compNode" presStyleCnt="0"/>
      <dgm:spPr/>
    </dgm:pt>
    <dgm:pt modelId="{607B1762-5F34-43FD-A593-FA45C0998062}" type="pres">
      <dgm:prSet presAssocID="{41BA66FB-360E-491B-AA82-426947A8B34F}" presName="iconBgRect" presStyleLbl="bgShp" presStyleIdx="4" presStyleCnt="6"/>
      <dgm:spPr/>
    </dgm:pt>
    <dgm:pt modelId="{47832619-E100-4EB0-B802-276E7186E8DB}" type="pres">
      <dgm:prSet presAssocID="{41BA66FB-360E-491B-AA82-426947A8B34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14CB30CB-AEB6-4ECD-924E-5E00F3E6BF1A}" type="pres">
      <dgm:prSet presAssocID="{41BA66FB-360E-491B-AA82-426947A8B34F}" presName="spaceRect" presStyleCnt="0"/>
      <dgm:spPr/>
    </dgm:pt>
    <dgm:pt modelId="{B757D8E1-396E-474D-A32C-F5FCAEC3F019}" type="pres">
      <dgm:prSet presAssocID="{41BA66FB-360E-491B-AA82-426947A8B34F}" presName="textRect" presStyleLbl="revTx" presStyleIdx="4" presStyleCnt="6">
        <dgm:presLayoutVars>
          <dgm:chMax val="1"/>
          <dgm:chPref val="1"/>
        </dgm:presLayoutVars>
      </dgm:prSet>
      <dgm:spPr/>
    </dgm:pt>
    <dgm:pt modelId="{F39CA64B-87B0-4B47-ABF2-E03020F291B0}" type="pres">
      <dgm:prSet presAssocID="{12EA84F9-BC0E-4506-8A0E-1FD4CFBECB20}" presName="sibTrans" presStyleLbl="sibTrans2D1" presStyleIdx="0" presStyleCnt="0"/>
      <dgm:spPr/>
    </dgm:pt>
    <dgm:pt modelId="{24BAACD8-62EB-4ED1-A859-D5025A07A5DC}" type="pres">
      <dgm:prSet presAssocID="{588D14BD-B528-42E5-8E82-ABD669700AD0}" presName="compNode" presStyleCnt="0"/>
      <dgm:spPr/>
    </dgm:pt>
    <dgm:pt modelId="{96B0F744-7F03-46CF-90B5-17FA0C18B157}" type="pres">
      <dgm:prSet presAssocID="{588D14BD-B528-42E5-8E82-ABD669700AD0}" presName="iconBgRect" presStyleLbl="bgShp" presStyleIdx="5" presStyleCnt="6"/>
      <dgm:spPr/>
    </dgm:pt>
    <dgm:pt modelId="{51169C9B-AACC-4B1B-88C1-78EBD60C421F}" type="pres">
      <dgm:prSet presAssocID="{588D14BD-B528-42E5-8E82-ABD669700AD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actory"/>
        </a:ext>
      </dgm:extLst>
    </dgm:pt>
    <dgm:pt modelId="{DAFF3F0F-AC51-4828-956D-F45FC61ECE0D}" type="pres">
      <dgm:prSet presAssocID="{588D14BD-B528-42E5-8E82-ABD669700AD0}" presName="spaceRect" presStyleCnt="0"/>
      <dgm:spPr/>
    </dgm:pt>
    <dgm:pt modelId="{BE78D8DF-CD36-400B-845B-8E84D56CFEF3}" type="pres">
      <dgm:prSet presAssocID="{588D14BD-B528-42E5-8E82-ABD669700AD0}" presName="textRect" presStyleLbl="revTx" presStyleIdx="5" presStyleCnt="6">
        <dgm:presLayoutVars>
          <dgm:chMax val="1"/>
          <dgm:chPref val="1"/>
        </dgm:presLayoutVars>
      </dgm:prSet>
      <dgm:spPr/>
    </dgm:pt>
  </dgm:ptLst>
  <dgm:cxnLst>
    <dgm:cxn modelId="{4F407A02-1F55-41FF-81D6-F6AD1A5171FE}" type="presOf" srcId="{D851FDA5-F299-49C1-BB83-1EA3422F1C2E}" destId="{2BF73263-8196-4C5C-B69A-FF98F710D5C5}" srcOrd="0" destOrd="0" presId="urn:microsoft.com/office/officeart/2018/2/layout/IconCircleList"/>
    <dgm:cxn modelId="{1568940E-6AAD-420F-9EB5-B7D95B63F9CC}" srcId="{AC3C4065-D7B1-4BF2-9F7C-A129803656C2}" destId="{41BA66FB-360E-491B-AA82-426947A8B34F}" srcOrd="4" destOrd="0" parTransId="{39C4E489-9FE3-48E9-BBDA-491F578F523A}" sibTransId="{12EA84F9-BC0E-4506-8A0E-1FD4CFBECB20}"/>
    <dgm:cxn modelId="{2E799F11-7268-4389-8C4A-FA52FCB91F44}" type="presOf" srcId="{AC3C4065-D7B1-4BF2-9F7C-A129803656C2}" destId="{C5E234E0-929F-4B42-9B44-A8C9AE56ADBD}" srcOrd="0" destOrd="0" presId="urn:microsoft.com/office/officeart/2018/2/layout/IconCircleList"/>
    <dgm:cxn modelId="{BEBFBB37-849D-4E50-B9DC-6D74AC0FA34E}" srcId="{AC3C4065-D7B1-4BF2-9F7C-A129803656C2}" destId="{51ABBFDF-D96A-440D-9AA1-EC3C4F0CA9A9}" srcOrd="1" destOrd="0" parTransId="{2895C350-CC05-4D6A-8D1E-A0B6FF47ED66}" sibTransId="{0DF1B05B-5314-4DE5-A905-3B7EF12775FA}"/>
    <dgm:cxn modelId="{8D098B4F-2411-4F62-90F9-DE8720B3E836}" type="presOf" srcId="{588D14BD-B528-42E5-8E82-ABD669700AD0}" destId="{BE78D8DF-CD36-400B-845B-8E84D56CFEF3}" srcOrd="0" destOrd="0" presId="urn:microsoft.com/office/officeart/2018/2/layout/IconCircleList"/>
    <dgm:cxn modelId="{CF694C52-746E-4C78-B073-4F5F5EF07489}" type="presOf" srcId="{DE312B81-5600-4B6A-8009-146CD6747546}" destId="{33F25927-B7A9-4AA5-AF5C-8F17F1A27D97}" srcOrd="0" destOrd="0" presId="urn:microsoft.com/office/officeart/2018/2/layout/IconCircleList"/>
    <dgm:cxn modelId="{C07E6357-AC7B-468D-B83B-1C7392774256}" type="presOf" srcId="{1B9C4B1C-D3F1-4F7C-988C-0E49480E3FC1}" destId="{519C9D3F-C888-47D4-ADA2-D4D7003C4C4C}" srcOrd="0" destOrd="0" presId="urn:microsoft.com/office/officeart/2018/2/layout/IconCircleList"/>
    <dgm:cxn modelId="{CC90928C-8970-47FA-A85A-D95BFE2EA62E}" srcId="{AC3C4065-D7B1-4BF2-9F7C-A129803656C2}" destId="{98C89EA6-6870-4884-8B89-C0EC2E359B2E}" srcOrd="2" destOrd="0" parTransId="{199CEEEC-B6B8-4718-8331-38CDE568E9C9}" sibTransId="{1B9C4B1C-D3F1-4F7C-988C-0E49480E3FC1}"/>
    <dgm:cxn modelId="{BC24418F-DAA8-498A-B39C-421464DC6C28}" type="presOf" srcId="{41BA66FB-360E-491B-AA82-426947A8B34F}" destId="{B757D8E1-396E-474D-A32C-F5FCAEC3F019}" srcOrd="0" destOrd="0" presId="urn:microsoft.com/office/officeart/2018/2/layout/IconCircleList"/>
    <dgm:cxn modelId="{BBEB98A1-CBA4-4546-8DA7-AD5D9B4D7A19}" srcId="{AC3C4065-D7B1-4BF2-9F7C-A129803656C2}" destId="{95A47757-8C09-4F97-9453-1B7A2E345157}" srcOrd="3" destOrd="0" parTransId="{828C8A63-049C-481C-84AF-021B4EAFECB2}" sibTransId="{DE312B81-5600-4B6A-8009-146CD6747546}"/>
    <dgm:cxn modelId="{E278FDAD-56F0-48CC-BD8E-02F6E32B7739}" type="presOf" srcId="{12EA84F9-BC0E-4506-8A0E-1FD4CFBECB20}" destId="{F39CA64B-87B0-4B47-ABF2-E03020F291B0}" srcOrd="0" destOrd="0" presId="urn:microsoft.com/office/officeart/2018/2/layout/IconCircleList"/>
    <dgm:cxn modelId="{57C31FAE-E130-45B6-8F86-468A47D41A56}" srcId="{AC3C4065-D7B1-4BF2-9F7C-A129803656C2}" destId="{588D14BD-B528-42E5-8E82-ABD669700AD0}" srcOrd="5" destOrd="0" parTransId="{68709273-C7F9-44A2-ABAE-6B7C311F006B}" sibTransId="{171DB9B7-62C4-47CF-AAA0-F24C906109F0}"/>
    <dgm:cxn modelId="{8B28F5B0-20B2-4B9C-A9B2-EE1029F41B10}" type="presOf" srcId="{0DF1B05B-5314-4DE5-A905-3B7EF12775FA}" destId="{E1BA566B-96CC-4DF3-A6E0-403C2C720BE6}" srcOrd="0" destOrd="0" presId="urn:microsoft.com/office/officeart/2018/2/layout/IconCircleList"/>
    <dgm:cxn modelId="{A6A1F2CF-E6C0-478E-A216-6246670D04E3}" type="presOf" srcId="{95A47757-8C09-4F97-9453-1B7A2E345157}" destId="{C7BA22A1-879C-48F0-B7CD-7B42912D1371}" srcOrd="0" destOrd="0" presId="urn:microsoft.com/office/officeart/2018/2/layout/IconCircleList"/>
    <dgm:cxn modelId="{1558B2D6-6CE5-4E70-9CAB-E9C43A04603C}" type="presOf" srcId="{51ABBFDF-D96A-440D-9AA1-EC3C4F0CA9A9}" destId="{337F3B7F-367F-43C2-89AA-C77322308EFD}" srcOrd="0" destOrd="0" presId="urn:microsoft.com/office/officeart/2018/2/layout/IconCircleList"/>
    <dgm:cxn modelId="{920AC4EC-7107-4CA8-A6B8-549273F187B4}" type="presOf" srcId="{98C89EA6-6870-4884-8B89-C0EC2E359B2E}" destId="{B4E0787D-1C9B-46CA-99B9-3A5A5AF397A8}" srcOrd="0" destOrd="0" presId="urn:microsoft.com/office/officeart/2018/2/layout/IconCircleList"/>
    <dgm:cxn modelId="{9FFA14EF-89C7-42D3-800B-19705AFF00AE}" type="presOf" srcId="{610AF66E-771A-4A51-B603-C22C0AEFBCEC}" destId="{E2B390A7-B7AD-40AE-9C91-B9EDDB9A5821}" srcOrd="0" destOrd="0" presId="urn:microsoft.com/office/officeart/2018/2/layout/IconCircleList"/>
    <dgm:cxn modelId="{D494B1FA-3BCB-4DE5-BA1E-2C45B8118A54}" srcId="{AC3C4065-D7B1-4BF2-9F7C-A129803656C2}" destId="{D851FDA5-F299-49C1-BB83-1EA3422F1C2E}" srcOrd="0" destOrd="0" parTransId="{038EAB9E-5801-4977-981D-5C7E03DB3AE0}" sibTransId="{610AF66E-771A-4A51-B603-C22C0AEFBCEC}"/>
    <dgm:cxn modelId="{DFE9FC06-5FF7-4BDC-93B1-96F24C9633C0}" type="presParOf" srcId="{C5E234E0-929F-4B42-9B44-A8C9AE56ADBD}" destId="{3B9ECBAB-AF7B-4819-9F86-0F42D63854C6}" srcOrd="0" destOrd="0" presId="urn:microsoft.com/office/officeart/2018/2/layout/IconCircleList"/>
    <dgm:cxn modelId="{6B933EC5-A1CB-4EC3-B4D1-60714DA84ED0}" type="presParOf" srcId="{3B9ECBAB-AF7B-4819-9F86-0F42D63854C6}" destId="{CF09AF1C-1334-4476-82FC-A802F5871D09}" srcOrd="0" destOrd="0" presId="urn:microsoft.com/office/officeart/2018/2/layout/IconCircleList"/>
    <dgm:cxn modelId="{6183E3F9-F34D-4146-AE3C-1ED19C085E91}" type="presParOf" srcId="{CF09AF1C-1334-4476-82FC-A802F5871D09}" destId="{A620E93A-844D-41FD-923B-487748A8ED83}" srcOrd="0" destOrd="0" presId="urn:microsoft.com/office/officeart/2018/2/layout/IconCircleList"/>
    <dgm:cxn modelId="{AADF6BEB-6D75-4806-A692-A8E45F1EEC18}" type="presParOf" srcId="{CF09AF1C-1334-4476-82FC-A802F5871D09}" destId="{6D0CB1CB-916A-404B-BBE8-C9B28BDA4F58}" srcOrd="1" destOrd="0" presId="urn:microsoft.com/office/officeart/2018/2/layout/IconCircleList"/>
    <dgm:cxn modelId="{0DC2E076-9175-43B3-8DFC-E538083B2BA7}" type="presParOf" srcId="{CF09AF1C-1334-4476-82FC-A802F5871D09}" destId="{0453EC43-D888-4D3F-BB45-7278C84216EF}" srcOrd="2" destOrd="0" presId="urn:microsoft.com/office/officeart/2018/2/layout/IconCircleList"/>
    <dgm:cxn modelId="{31129099-D554-4DF3-80CC-87AFB217EF0F}" type="presParOf" srcId="{CF09AF1C-1334-4476-82FC-A802F5871D09}" destId="{2BF73263-8196-4C5C-B69A-FF98F710D5C5}" srcOrd="3" destOrd="0" presId="urn:microsoft.com/office/officeart/2018/2/layout/IconCircleList"/>
    <dgm:cxn modelId="{3FBE2496-5588-4F25-B86A-116E4A4E6002}" type="presParOf" srcId="{3B9ECBAB-AF7B-4819-9F86-0F42D63854C6}" destId="{E2B390A7-B7AD-40AE-9C91-B9EDDB9A5821}" srcOrd="1" destOrd="0" presId="urn:microsoft.com/office/officeart/2018/2/layout/IconCircleList"/>
    <dgm:cxn modelId="{6952AACD-0F00-4CF1-A34C-3E2BF1B92994}" type="presParOf" srcId="{3B9ECBAB-AF7B-4819-9F86-0F42D63854C6}" destId="{5FE6A2B1-A5EE-413E-A6CD-AB353CD228EB}" srcOrd="2" destOrd="0" presId="urn:microsoft.com/office/officeart/2018/2/layout/IconCircleList"/>
    <dgm:cxn modelId="{B12FF4B1-5FFA-41D9-AF5E-90C8B4304156}" type="presParOf" srcId="{5FE6A2B1-A5EE-413E-A6CD-AB353CD228EB}" destId="{6AF449B4-6638-4107-A30F-0CB131234ABB}" srcOrd="0" destOrd="0" presId="urn:microsoft.com/office/officeart/2018/2/layout/IconCircleList"/>
    <dgm:cxn modelId="{9CE8078B-C846-45D0-AEFD-8C7811F3B365}" type="presParOf" srcId="{5FE6A2B1-A5EE-413E-A6CD-AB353CD228EB}" destId="{F61EE125-B39C-4EFE-B42C-0DAFC05CAA12}" srcOrd="1" destOrd="0" presId="urn:microsoft.com/office/officeart/2018/2/layout/IconCircleList"/>
    <dgm:cxn modelId="{801A4B0A-8B78-4371-A8AE-D5DD42365001}" type="presParOf" srcId="{5FE6A2B1-A5EE-413E-A6CD-AB353CD228EB}" destId="{2FB5D3CC-40C3-4EAC-83E2-D3BD3E2C9053}" srcOrd="2" destOrd="0" presId="urn:microsoft.com/office/officeart/2018/2/layout/IconCircleList"/>
    <dgm:cxn modelId="{10B2A088-6A23-4360-BAA2-8F3289833563}" type="presParOf" srcId="{5FE6A2B1-A5EE-413E-A6CD-AB353CD228EB}" destId="{337F3B7F-367F-43C2-89AA-C77322308EFD}" srcOrd="3" destOrd="0" presId="urn:microsoft.com/office/officeart/2018/2/layout/IconCircleList"/>
    <dgm:cxn modelId="{BEE31EB0-1AED-4982-9353-50FDEDF5229E}" type="presParOf" srcId="{3B9ECBAB-AF7B-4819-9F86-0F42D63854C6}" destId="{E1BA566B-96CC-4DF3-A6E0-403C2C720BE6}" srcOrd="3" destOrd="0" presId="urn:microsoft.com/office/officeart/2018/2/layout/IconCircleList"/>
    <dgm:cxn modelId="{DD157FA7-E0B7-4CF3-907D-8317A39C7702}" type="presParOf" srcId="{3B9ECBAB-AF7B-4819-9F86-0F42D63854C6}" destId="{1280CFB2-1F9C-489F-B5C7-F1F3BF2FC1CB}" srcOrd="4" destOrd="0" presId="urn:microsoft.com/office/officeart/2018/2/layout/IconCircleList"/>
    <dgm:cxn modelId="{6FDDBBFB-AAC0-4112-A4F6-6436A7C20189}" type="presParOf" srcId="{1280CFB2-1F9C-489F-B5C7-F1F3BF2FC1CB}" destId="{86228EEB-5CC3-4D3A-967A-4C409E72329C}" srcOrd="0" destOrd="0" presId="urn:microsoft.com/office/officeart/2018/2/layout/IconCircleList"/>
    <dgm:cxn modelId="{B69944AF-0D83-4130-ABB3-7113A7957031}" type="presParOf" srcId="{1280CFB2-1F9C-489F-B5C7-F1F3BF2FC1CB}" destId="{606E34CD-A7F0-4EC2-995F-498A0C6467CF}" srcOrd="1" destOrd="0" presId="urn:microsoft.com/office/officeart/2018/2/layout/IconCircleList"/>
    <dgm:cxn modelId="{E3509545-E3C1-4DE6-A0D8-325289F773A0}" type="presParOf" srcId="{1280CFB2-1F9C-489F-B5C7-F1F3BF2FC1CB}" destId="{C222423A-8851-4D76-81BF-F2CFC84FF35C}" srcOrd="2" destOrd="0" presId="urn:microsoft.com/office/officeart/2018/2/layout/IconCircleList"/>
    <dgm:cxn modelId="{714D055B-52A6-41F4-B570-5DFFCCE2E905}" type="presParOf" srcId="{1280CFB2-1F9C-489F-B5C7-F1F3BF2FC1CB}" destId="{B4E0787D-1C9B-46CA-99B9-3A5A5AF397A8}" srcOrd="3" destOrd="0" presId="urn:microsoft.com/office/officeart/2018/2/layout/IconCircleList"/>
    <dgm:cxn modelId="{7F3A4009-1224-4A96-9D1C-2F91A5A4F67E}" type="presParOf" srcId="{3B9ECBAB-AF7B-4819-9F86-0F42D63854C6}" destId="{519C9D3F-C888-47D4-ADA2-D4D7003C4C4C}" srcOrd="5" destOrd="0" presId="urn:microsoft.com/office/officeart/2018/2/layout/IconCircleList"/>
    <dgm:cxn modelId="{802919DC-2EE7-4EA3-B3A3-D73DA0B69365}" type="presParOf" srcId="{3B9ECBAB-AF7B-4819-9F86-0F42D63854C6}" destId="{64056934-5661-412D-B31D-199A743ACE74}" srcOrd="6" destOrd="0" presId="urn:microsoft.com/office/officeart/2018/2/layout/IconCircleList"/>
    <dgm:cxn modelId="{6EAA9D88-6E3F-46F7-92B1-B0C4740CBA3D}" type="presParOf" srcId="{64056934-5661-412D-B31D-199A743ACE74}" destId="{79435429-901D-4A42-8EE1-7574641E7FD9}" srcOrd="0" destOrd="0" presId="urn:microsoft.com/office/officeart/2018/2/layout/IconCircleList"/>
    <dgm:cxn modelId="{7C675622-65F0-457D-B1B3-ACB44AEB1EE6}" type="presParOf" srcId="{64056934-5661-412D-B31D-199A743ACE74}" destId="{1C0BB2E3-58CC-4B54-A736-B0B452A2FB5E}" srcOrd="1" destOrd="0" presId="urn:microsoft.com/office/officeart/2018/2/layout/IconCircleList"/>
    <dgm:cxn modelId="{7117737F-D60B-42FA-81BB-0871E41F047E}" type="presParOf" srcId="{64056934-5661-412D-B31D-199A743ACE74}" destId="{8B33924C-1492-469B-AD98-7BBBA9119CAE}" srcOrd="2" destOrd="0" presId="urn:microsoft.com/office/officeart/2018/2/layout/IconCircleList"/>
    <dgm:cxn modelId="{78182534-4E7F-4F41-9BFF-D9B3E2DFE8F4}" type="presParOf" srcId="{64056934-5661-412D-B31D-199A743ACE74}" destId="{C7BA22A1-879C-48F0-B7CD-7B42912D1371}" srcOrd="3" destOrd="0" presId="urn:microsoft.com/office/officeart/2018/2/layout/IconCircleList"/>
    <dgm:cxn modelId="{420546A8-2F02-448A-ACA6-3927299411FF}" type="presParOf" srcId="{3B9ECBAB-AF7B-4819-9F86-0F42D63854C6}" destId="{33F25927-B7A9-4AA5-AF5C-8F17F1A27D97}" srcOrd="7" destOrd="0" presId="urn:microsoft.com/office/officeart/2018/2/layout/IconCircleList"/>
    <dgm:cxn modelId="{F5EC6F56-D46E-41BF-A851-47C07B7C2597}" type="presParOf" srcId="{3B9ECBAB-AF7B-4819-9F86-0F42D63854C6}" destId="{8F655EE8-D363-4CBC-AB33-3C8CA88F1F62}" srcOrd="8" destOrd="0" presId="urn:microsoft.com/office/officeart/2018/2/layout/IconCircleList"/>
    <dgm:cxn modelId="{7F8DB6B8-EA70-4E02-A9F8-E16398C15896}" type="presParOf" srcId="{8F655EE8-D363-4CBC-AB33-3C8CA88F1F62}" destId="{607B1762-5F34-43FD-A593-FA45C0998062}" srcOrd="0" destOrd="0" presId="urn:microsoft.com/office/officeart/2018/2/layout/IconCircleList"/>
    <dgm:cxn modelId="{7C09D856-054B-43E6-ABB8-9711C8CAB220}" type="presParOf" srcId="{8F655EE8-D363-4CBC-AB33-3C8CA88F1F62}" destId="{47832619-E100-4EB0-B802-276E7186E8DB}" srcOrd="1" destOrd="0" presId="urn:microsoft.com/office/officeart/2018/2/layout/IconCircleList"/>
    <dgm:cxn modelId="{575B7BC3-E32E-4D4A-912F-C6FDD964588E}" type="presParOf" srcId="{8F655EE8-D363-4CBC-AB33-3C8CA88F1F62}" destId="{14CB30CB-AEB6-4ECD-924E-5E00F3E6BF1A}" srcOrd="2" destOrd="0" presId="urn:microsoft.com/office/officeart/2018/2/layout/IconCircleList"/>
    <dgm:cxn modelId="{B78E07D5-26FB-4D46-8DCC-4BE08846A665}" type="presParOf" srcId="{8F655EE8-D363-4CBC-AB33-3C8CA88F1F62}" destId="{B757D8E1-396E-474D-A32C-F5FCAEC3F019}" srcOrd="3" destOrd="0" presId="urn:microsoft.com/office/officeart/2018/2/layout/IconCircleList"/>
    <dgm:cxn modelId="{137FFDDA-D680-487A-8717-BA9651016520}" type="presParOf" srcId="{3B9ECBAB-AF7B-4819-9F86-0F42D63854C6}" destId="{F39CA64B-87B0-4B47-ABF2-E03020F291B0}" srcOrd="9" destOrd="0" presId="urn:microsoft.com/office/officeart/2018/2/layout/IconCircleList"/>
    <dgm:cxn modelId="{9F8E0E9A-CDEF-4DC6-9896-50E15E24CB85}" type="presParOf" srcId="{3B9ECBAB-AF7B-4819-9F86-0F42D63854C6}" destId="{24BAACD8-62EB-4ED1-A859-D5025A07A5DC}" srcOrd="10" destOrd="0" presId="urn:microsoft.com/office/officeart/2018/2/layout/IconCircleList"/>
    <dgm:cxn modelId="{21F62789-52B1-4097-BC0B-6649573C9273}" type="presParOf" srcId="{24BAACD8-62EB-4ED1-A859-D5025A07A5DC}" destId="{96B0F744-7F03-46CF-90B5-17FA0C18B157}" srcOrd="0" destOrd="0" presId="urn:microsoft.com/office/officeart/2018/2/layout/IconCircleList"/>
    <dgm:cxn modelId="{16E4CC93-26EA-48A0-9940-51C6A4EE266A}" type="presParOf" srcId="{24BAACD8-62EB-4ED1-A859-D5025A07A5DC}" destId="{51169C9B-AACC-4B1B-88C1-78EBD60C421F}" srcOrd="1" destOrd="0" presId="urn:microsoft.com/office/officeart/2018/2/layout/IconCircleList"/>
    <dgm:cxn modelId="{6CD82D47-6DA0-4F92-810D-B03332335421}" type="presParOf" srcId="{24BAACD8-62EB-4ED1-A859-D5025A07A5DC}" destId="{DAFF3F0F-AC51-4828-956D-F45FC61ECE0D}" srcOrd="2" destOrd="0" presId="urn:microsoft.com/office/officeart/2018/2/layout/IconCircleList"/>
    <dgm:cxn modelId="{01C95710-6CF4-482B-8580-92B9D77F1577}" type="presParOf" srcId="{24BAACD8-62EB-4ED1-A859-D5025A07A5DC}" destId="{BE78D8DF-CD36-400B-845B-8E84D56CFEF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0E93A-844D-41FD-923B-487748A8ED83}">
      <dsp:nvSpPr>
        <dsp:cNvPr id="0" name=""/>
        <dsp:cNvSpPr/>
      </dsp:nvSpPr>
      <dsp:spPr>
        <a:xfrm>
          <a:off x="130026" y="936810"/>
          <a:ext cx="908968" cy="908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CB1CB-916A-404B-BBE8-C9B28BDA4F58}">
      <dsp:nvSpPr>
        <dsp:cNvPr id="0" name=""/>
        <dsp:cNvSpPr/>
      </dsp:nvSpPr>
      <dsp:spPr>
        <a:xfrm>
          <a:off x="320910" y="1127693"/>
          <a:ext cx="527201" cy="5272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73263-8196-4C5C-B69A-FF98F710D5C5}">
      <dsp:nvSpPr>
        <dsp:cNvPr id="0" name=""/>
        <dsp:cNvSpPr/>
      </dsp:nvSpPr>
      <dsp:spPr>
        <a:xfrm>
          <a:off x="1233773" y="936810"/>
          <a:ext cx="2142567" cy="90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You are working at a consultancy that implemented an app for a client to help them improve their delivery process and fulfilment from warehouses to store.</a:t>
          </a:r>
        </a:p>
      </dsp:txBody>
      <dsp:txXfrm>
        <a:off x="1233773" y="936810"/>
        <a:ext cx="2142567" cy="908968"/>
      </dsp:txXfrm>
    </dsp:sp>
    <dsp:sp modelId="{6AF449B4-6638-4107-A30F-0CB131234ABB}">
      <dsp:nvSpPr>
        <dsp:cNvPr id="0" name=""/>
        <dsp:cNvSpPr/>
      </dsp:nvSpPr>
      <dsp:spPr>
        <a:xfrm>
          <a:off x="3749667" y="936810"/>
          <a:ext cx="908968" cy="908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EE125-B39C-4EFE-B42C-0DAFC05CAA12}">
      <dsp:nvSpPr>
        <dsp:cNvPr id="0" name=""/>
        <dsp:cNvSpPr/>
      </dsp:nvSpPr>
      <dsp:spPr>
        <a:xfrm>
          <a:off x="3940550" y="1127693"/>
          <a:ext cx="527201" cy="5272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7F3B7F-367F-43C2-89AA-C77322308EFD}">
      <dsp:nvSpPr>
        <dsp:cNvPr id="0" name=""/>
        <dsp:cNvSpPr/>
      </dsp:nvSpPr>
      <dsp:spPr>
        <a:xfrm>
          <a:off x="4853414" y="936810"/>
          <a:ext cx="2142567" cy="90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app was the created so that drivers could scan the label as opposed to entering it manually while also recording the time of arrival, the time they left the store and some other variables that the management were interested in improving.</a:t>
          </a:r>
        </a:p>
      </dsp:txBody>
      <dsp:txXfrm>
        <a:off x="4853414" y="936810"/>
        <a:ext cx="2142567" cy="908968"/>
      </dsp:txXfrm>
    </dsp:sp>
    <dsp:sp modelId="{86228EEB-5CC3-4D3A-967A-4C409E72329C}">
      <dsp:nvSpPr>
        <dsp:cNvPr id="0" name=""/>
        <dsp:cNvSpPr/>
      </dsp:nvSpPr>
      <dsp:spPr>
        <a:xfrm>
          <a:off x="130026" y="3030761"/>
          <a:ext cx="908968" cy="908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E34CD-A7F0-4EC2-995F-498A0C6467CF}">
      <dsp:nvSpPr>
        <dsp:cNvPr id="0" name=""/>
        <dsp:cNvSpPr/>
      </dsp:nvSpPr>
      <dsp:spPr>
        <a:xfrm>
          <a:off x="320910" y="3221645"/>
          <a:ext cx="527201" cy="5272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E0787D-1C9B-46CA-99B9-3A5A5AF397A8}">
      <dsp:nvSpPr>
        <dsp:cNvPr id="0" name=""/>
        <dsp:cNvSpPr/>
      </dsp:nvSpPr>
      <dsp:spPr>
        <a:xfrm>
          <a:off x="1233773" y="3030761"/>
          <a:ext cx="2142567" cy="90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management is now looking to evaluate how the business has reacted and how effective the app is.</a:t>
          </a:r>
        </a:p>
      </dsp:txBody>
      <dsp:txXfrm>
        <a:off x="1233773" y="3030761"/>
        <a:ext cx="2142567" cy="908968"/>
      </dsp:txXfrm>
    </dsp:sp>
    <dsp:sp modelId="{79435429-901D-4A42-8EE1-7574641E7FD9}">
      <dsp:nvSpPr>
        <dsp:cNvPr id="0" name=""/>
        <dsp:cNvSpPr/>
      </dsp:nvSpPr>
      <dsp:spPr>
        <a:xfrm>
          <a:off x="3749667" y="3030761"/>
          <a:ext cx="908968" cy="908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BB2E3-58CC-4B54-A736-B0B452A2FB5E}">
      <dsp:nvSpPr>
        <dsp:cNvPr id="0" name=""/>
        <dsp:cNvSpPr/>
      </dsp:nvSpPr>
      <dsp:spPr>
        <a:xfrm>
          <a:off x="3940550" y="3221645"/>
          <a:ext cx="527201" cy="5272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A22A1-879C-48F0-B7CD-7B42912D1371}">
      <dsp:nvSpPr>
        <dsp:cNvPr id="0" name=""/>
        <dsp:cNvSpPr/>
      </dsp:nvSpPr>
      <dsp:spPr>
        <a:xfrm>
          <a:off x="4853414" y="3030761"/>
          <a:ext cx="2142567" cy="90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senior consultant has extracted all data from the app and placed it into the file as below.</a:t>
          </a:r>
        </a:p>
      </dsp:txBody>
      <dsp:txXfrm>
        <a:off x="4853414" y="3030761"/>
        <a:ext cx="2142567" cy="908968"/>
      </dsp:txXfrm>
    </dsp:sp>
    <dsp:sp modelId="{607B1762-5F34-43FD-A593-FA45C0998062}">
      <dsp:nvSpPr>
        <dsp:cNvPr id="0" name=""/>
        <dsp:cNvSpPr/>
      </dsp:nvSpPr>
      <dsp:spPr>
        <a:xfrm>
          <a:off x="130026" y="5124713"/>
          <a:ext cx="908968" cy="908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32619-E100-4EB0-B802-276E7186E8DB}">
      <dsp:nvSpPr>
        <dsp:cNvPr id="0" name=""/>
        <dsp:cNvSpPr/>
      </dsp:nvSpPr>
      <dsp:spPr>
        <a:xfrm>
          <a:off x="320910" y="5315596"/>
          <a:ext cx="527201" cy="5272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7D8E1-396E-474D-A32C-F5FCAEC3F019}">
      <dsp:nvSpPr>
        <dsp:cNvPr id="0" name=""/>
        <dsp:cNvSpPr/>
      </dsp:nvSpPr>
      <dsp:spPr>
        <a:xfrm>
          <a:off x="1233773" y="5124713"/>
          <a:ext cx="2142567" cy="90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rtl="0">
            <a:lnSpc>
              <a:spcPct val="100000"/>
            </a:lnSpc>
            <a:spcBef>
              <a:spcPct val="0"/>
            </a:spcBef>
            <a:spcAft>
              <a:spcPct val="35000"/>
            </a:spcAft>
            <a:buNone/>
          </a:pPr>
          <a:r>
            <a:rPr lang="en-US" sz="1100" kern="1200" dirty="0">
              <a:latin typeface="Calibri Light" panose="020F0302020204030204"/>
            </a:rPr>
            <a:t>You now</a:t>
          </a:r>
          <a:r>
            <a:rPr lang="en-US" sz="1100" kern="1200" dirty="0"/>
            <a:t> </a:t>
          </a:r>
          <a:r>
            <a:rPr lang="en-US" sz="1100" kern="1200" dirty="0">
              <a:latin typeface="Calibri Light" panose="020F0302020204030204"/>
            </a:rPr>
            <a:t>have you</a:t>
          </a:r>
          <a:r>
            <a:rPr lang="en-US" sz="1100" kern="1200" dirty="0"/>
            <a:t> to use this data and create a report or dashboard to help management </a:t>
          </a:r>
          <a:r>
            <a:rPr lang="en-US" sz="1100" kern="1200" dirty="0">
              <a:latin typeface="Calibri Light" panose="020F0302020204030204"/>
            </a:rPr>
            <a:t>visualize</a:t>
          </a:r>
          <a:r>
            <a:rPr lang="en-US" sz="1100" kern="1200" dirty="0"/>
            <a:t> what is happening so that we can decide what the next stage of the transformation is.</a:t>
          </a:r>
        </a:p>
      </dsp:txBody>
      <dsp:txXfrm>
        <a:off x="1233773" y="5124713"/>
        <a:ext cx="2142567" cy="908968"/>
      </dsp:txXfrm>
    </dsp:sp>
    <dsp:sp modelId="{96B0F744-7F03-46CF-90B5-17FA0C18B157}">
      <dsp:nvSpPr>
        <dsp:cNvPr id="0" name=""/>
        <dsp:cNvSpPr/>
      </dsp:nvSpPr>
      <dsp:spPr>
        <a:xfrm>
          <a:off x="3749667" y="5124713"/>
          <a:ext cx="908968" cy="908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69C9B-AACC-4B1B-88C1-78EBD60C421F}">
      <dsp:nvSpPr>
        <dsp:cNvPr id="0" name=""/>
        <dsp:cNvSpPr/>
      </dsp:nvSpPr>
      <dsp:spPr>
        <a:xfrm>
          <a:off x="3940550" y="5315596"/>
          <a:ext cx="527201" cy="5272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78D8DF-CD36-400B-845B-8E84D56CFEF3}">
      <dsp:nvSpPr>
        <dsp:cNvPr id="0" name=""/>
        <dsp:cNvSpPr/>
      </dsp:nvSpPr>
      <dsp:spPr>
        <a:xfrm>
          <a:off x="4853414" y="5124713"/>
          <a:ext cx="2142567" cy="90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management are particularly interested in any warehouse store combination that it’s not working well for.</a:t>
          </a:r>
        </a:p>
      </dsp:txBody>
      <dsp:txXfrm>
        <a:off x="4853414" y="5124713"/>
        <a:ext cx="2142567" cy="90896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661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73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14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576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878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104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186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24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7712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769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550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51107285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rum.enterprisedna.co/uploads/short-url/d3gx5M3e6uIYstkdfWHIBpQYcXa.xlsx"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ramakrishnanthiyagu/delivery-truck-trips-data"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picture containing icon&#10;&#10;Description automatically generated">
            <a:extLst>
              <a:ext uri="{FF2B5EF4-FFF2-40B4-BE49-F238E27FC236}">
                <a16:creationId xmlns:a16="http://schemas.microsoft.com/office/drawing/2014/main" id="{E3AF0B39-8F95-635C-EDF4-32899F487444}"/>
              </a:ext>
            </a:extLst>
          </p:cNvPr>
          <p:cNvPicPr>
            <a:picLocks noChangeAspect="1"/>
          </p:cNvPicPr>
          <p:nvPr/>
        </p:nvPicPr>
        <p:blipFill rotWithShape="1">
          <a:blip r:embed="rId2"/>
          <a:srcRect/>
          <a:stretch/>
        </p:blipFill>
        <p:spPr>
          <a:xfrm>
            <a:off x="20" y="10"/>
            <a:ext cx="12191980" cy="6857987"/>
          </a:xfrm>
          <a:prstGeom prst="rect">
            <a:avLst/>
          </a:prstGeom>
        </p:spPr>
      </p:pic>
      <p:sp>
        <p:nvSpPr>
          <p:cNvPr id="7" name="TextBox 6">
            <a:extLst>
              <a:ext uri="{FF2B5EF4-FFF2-40B4-BE49-F238E27FC236}">
                <a16:creationId xmlns:a16="http://schemas.microsoft.com/office/drawing/2014/main" id="{44834E13-5D36-DF77-0DC5-5C45C4B86712}"/>
              </a:ext>
            </a:extLst>
          </p:cNvPr>
          <p:cNvSpPr txBox="1"/>
          <p:nvPr/>
        </p:nvSpPr>
        <p:spPr>
          <a:xfrm>
            <a:off x="164224" y="972207"/>
            <a:ext cx="652659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n-GB" sz="7200" b="1" dirty="0">
                <a:solidFill>
                  <a:schemeClr val="bg1"/>
                </a:solidFill>
              </a:rPr>
              <a:t>Logistics Analytics</a:t>
            </a:r>
            <a:endParaRPr lang="en-US" b="1">
              <a:solidFill>
                <a:schemeClr val="bg1"/>
              </a:solidFill>
              <a:cs typeface="Calibri"/>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application&#10;&#10;Description automatically generated">
            <a:extLst>
              <a:ext uri="{FF2B5EF4-FFF2-40B4-BE49-F238E27FC236}">
                <a16:creationId xmlns:a16="http://schemas.microsoft.com/office/drawing/2014/main" id="{5CA0BED9-5683-A99F-8303-1981DBB197A4}"/>
              </a:ext>
            </a:extLst>
          </p:cNvPr>
          <p:cNvPicPr>
            <a:picLocks noChangeAspect="1"/>
          </p:cNvPicPr>
          <p:nvPr/>
        </p:nvPicPr>
        <p:blipFill>
          <a:blip r:embed="rId2"/>
          <a:stretch>
            <a:fillRect/>
          </a:stretch>
        </p:blipFill>
        <p:spPr>
          <a:xfrm>
            <a:off x="-5255" y="3613"/>
            <a:ext cx="12189372" cy="6863912"/>
          </a:xfrm>
          <a:prstGeom prst="rect">
            <a:avLst/>
          </a:prstGeom>
        </p:spPr>
      </p:pic>
      <p:sp>
        <p:nvSpPr>
          <p:cNvPr id="7" name="TextBox 6">
            <a:extLst>
              <a:ext uri="{FF2B5EF4-FFF2-40B4-BE49-F238E27FC236}">
                <a16:creationId xmlns:a16="http://schemas.microsoft.com/office/drawing/2014/main" id="{12900415-F3DB-B220-272B-4B3B8B26136A}"/>
              </a:ext>
            </a:extLst>
          </p:cNvPr>
          <p:cNvSpPr txBox="1"/>
          <p:nvPr/>
        </p:nvSpPr>
        <p:spPr>
          <a:xfrm flipH="1">
            <a:off x="6887888" y="1359776"/>
            <a:ext cx="42990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200" b="1" dirty="0">
                <a:solidFill>
                  <a:srgbClr val="7030A0"/>
                </a:solidFill>
              </a:rPr>
              <a:t>Introduction</a:t>
            </a:r>
          </a:p>
        </p:txBody>
      </p:sp>
      <p:sp>
        <p:nvSpPr>
          <p:cNvPr id="8" name="TextBox 7">
            <a:extLst>
              <a:ext uri="{FF2B5EF4-FFF2-40B4-BE49-F238E27FC236}">
                <a16:creationId xmlns:a16="http://schemas.microsoft.com/office/drawing/2014/main" id="{BFA60C56-5334-B6DD-889E-DC5C366FCBBD}"/>
              </a:ext>
            </a:extLst>
          </p:cNvPr>
          <p:cNvSpPr txBox="1"/>
          <p:nvPr/>
        </p:nvSpPr>
        <p:spPr>
          <a:xfrm flipH="1">
            <a:off x="6887888" y="2765534"/>
            <a:ext cx="42990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solidFill>
                  <a:srgbClr val="7030A0"/>
                </a:solidFill>
              </a:rPr>
              <a:t>Delivery App</a:t>
            </a:r>
          </a:p>
        </p:txBody>
      </p:sp>
      <p:sp>
        <p:nvSpPr>
          <p:cNvPr id="9" name="TextBox 8">
            <a:extLst>
              <a:ext uri="{FF2B5EF4-FFF2-40B4-BE49-F238E27FC236}">
                <a16:creationId xmlns:a16="http://schemas.microsoft.com/office/drawing/2014/main" id="{49F4F064-F9F3-D08B-F0A8-89A6549F0BE8}"/>
              </a:ext>
            </a:extLst>
          </p:cNvPr>
          <p:cNvSpPr txBox="1"/>
          <p:nvPr/>
        </p:nvSpPr>
        <p:spPr>
          <a:xfrm flipH="1">
            <a:off x="6835336" y="4184430"/>
            <a:ext cx="42990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solidFill>
                  <a:srgbClr val="7030A0"/>
                </a:solidFill>
              </a:rPr>
              <a:t>Truck Delivery </a:t>
            </a:r>
          </a:p>
        </p:txBody>
      </p:sp>
      <p:sp>
        <p:nvSpPr>
          <p:cNvPr id="10" name="TextBox 9">
            <a:extLst>
              <a:ext uri="{FF2B5EF4-FFF2-40B4-BE49-F238E27FC236}">
                <a16:creationId xmlns:a16="http://schemas.microsoft.com/office/drawing/2014/main" id="{BC4B53F6-514E-D151-1C2C-ECE722D5A883}"/>
              </a:ext>
            </a:extLst>
          </p:cNvPr>
          <p:cNvSpPr txBox="1"/>
          <p:nvPr/>
        </p:nvSpPr>
        <p:spPr>
          <a:xfrm flipH="1">
            <a:off x="6835336" y="5458809"/>
            <a:ext cx="42990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solidFill>
                  <a:srgbClr val="7030A0"/>
                </a:solidFill>
              </a:rPr>
              <a:t>ETL - Data Flow</a:t>
            </a:r>
          </a:p>
        </p:txBody>
      </p:sp>
    </p:spTree>
    <p:extLst>
      <p:ext uri="{BB962C8B-B14F-4D97-AF65-F5344CB8AC3E}">
        <p14:creationId xmlns:p14="http://schemas.microsoft.com/office/powerpoint/2010/main" val="91306046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2E327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9D4FC05-58FA-AC9A-FA36-F252C36211E5}"/>
              </a:ext>
            </a:extLst>
          </p:cNvPr>
          <p:cNvSpPr txBox="1"/>
          <p:nvPr/>
        </p:nvSpPr>
        <p:spPr>
          <a:xfrm>
            <a:off x="471704" y="4333520"/>
            <a:ext cx="6594189" cy="16252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4400">
                <a:solidFill>
                  <a:srgbClr val="FFFFFF"/>
                </a:solidFill>
                <a:latin typeface="+mj-lt"/>
                <a:ea typeface="+mj-ea"/>
                <a:cs typeface="+mj-cs"/>
              </a:rPr>
              <a:t>DELIVERY APP</a:t>
            </a:r>
          </a:p>
        </p:txBody>
      </p:sp>
      <p:pic>
        <p:nvPicPr>
          <p:cNvPr id="5" name="Picture 5" descr="Graphical user interface&#10;&#10;Description automatically generated">
            <a:extLst>
              <a:ext uri="{FF2B5EF4-FFF2-40B4-BE49-F238E27FC236}">
                <a16:creationId xmlns:a16="http://schemas.microsoft.com/office/drawing/2014/main" id="{31F188EC-2B0B-0E9E-22F4-4B63454EB0EB}"/>
              </a:ext>
            </a:extLst>
          </p:cNvPr>
          <p:cNvPicPr>
            <a:picLocks noChangeAspect="1"/>
          </p:cNvPicPr>
          <p:nvPr/>
        </p:nvPicPr>
        <p:blipFill rotWithShape="1">
          <a:blip r:embed="rId2"/>
          <a:srcRect r="2050" b="1"/>
          <a:stretch/>
        </p:blipFill>
        <p:spPr>
          <a:xfrm>
            <a:off x="327547" y="321733"/>
            <a:ext cx="7058306" cy="4107392"/>
          </a:xfrm>
          <a:prstGeom prst="rect">
            <a:avLst/>
          </a:prstGeom>
        </p:spPr>
      </p:pic>
      <p:sp>
        <p:nvSpPr>
          <p:cNvPr id="61" name="Rectangle 6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TextBox 6">
            <a:extLst>
              <a:ext uri="{FF2B5EF4-FFF2-40B4-BE49-F238E27FC236}">
                <a16:creationId xmlns:a16="http://schemas.microsoft.com/office/drawing/2014/main" id="{EDF4A2D7-A196-3947-1391-D19C5601F1CF}"/>
              </a:ext>
            </a:extLst>
          </p:cNvPr>
          <p:cNvSpPr txBox="1"/>
          <p:nvPr/>
        </p:nvSpPr>
        <p:spPr>
          <a:xfrm>
            <a:off x="7740285" y="983415"/>
            <a:ext cx="3648083" cy="540415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2000">
              <a:solidFill>
                <a:srgbClr val="FFFFFF"/>
              </a:solidFill>
            </a:endParaRPr>
          </a:p>
          <a:p>
            <a:pPr indent="-228600">
              <a:lnSpc>
                <a:spcPct val="90000"/>
              </a:lnSpc>
              <a:spcAft>
                <a:spcPts val="600"/>
              </a:spcAft>
              <a:buFont typeface="Arial" panose="020B0604020202020204" pitchFamily="34" charset="0"/>
              <a:buChar char="•"/>
            </a:pPr>
            <a:r>
              <a:rPr lang="en-US" sz="3200" dirty="0">
                <a:solidFill>
                  <a:srgbClr val="FFFFFF"/>
                </a:solidFill>
              </a:rPr>
              <a:t> A consultancy </a:t>
            </a:r>
            <a:endParaRPr lang="en-US" sz="3200" dirty="0">
              <a:solidFill>
                <a:srgbClr val="FFFFFF"/>
              </a:solidFill>
              <a:cs typeface="Calibri"/>
            </a:endParaRPr>
          </a:p>
          <a:p>
            <a:pPr indent="-228600">
              <a:lnSpc>
                <a:spcPct val="90000"/>
              </a:lnSpc>
              <a:spcAft>
                <a:spcPts val="600"/>
              </a:spcAft>
              <a:buFont typeface="Arial" panose="020B0604020202020204" pitchFamily="34" charset="0"/>
              <a:buChar char="•"/>
            </a:pPr>
            <a:endParaRPr lang="en-US" sz="3200" dirty="0">
              <a:solidFill>
                <a:srgbClr val="FFFFFF"/>
              </a:solidFill>
              <a:cs typeface="Calibri"/>
            </a:endParaRPr>
          </a:p>
          <a:p>
            <a:pPr indent="-228600">
              <a:lnSpc>
                <a:spcPct val="90000"/>
              </a:lnSpc>
              <a:spcAft>
                <a:spcPts val="600"/>
              </a:spcAft>
              <a:buFont typeface="Arial" panose="020B0604020202020204" pitchFamily="34" charset="0"/>
              <a:buChar char="•"/>
            </a:pPr>
            <a:r>
              <a:rPr lang="en-US" sz="3200" dirty="0">
                <a:solidFill>
                  <a:srgbClr val="FFFFFF"/>
                </a:solidFill>
              </a:rPr>
              <a:t> You ( As a Business Intelligence Analyst)</a:t>
            </a:r>
            <a:endParaRPr lang="en-US" sz="3200" dirty="0">
              <a:solidFill>
                <a:srgbClr val="FFFFFF"/>
              </a:solidFill>
              <a:cs typeface="Calibri"/>
            </a:endParaRPr>
          </a:p>
          <a:p>
            <a:pPr indent="-228600">
              <a:lnSpc>
                <a:spcPct val="90000"/>
              </a:lnSpc>
              <a:spcAft>
                <a:spcPts val="600"/>
              </a:spcAft>
              <a:buFont typeface="Arial" panose="020B0604020202020204" pitchFamily="34" charset="0"/>
              <a:buChar char="•"/>
            </a:pPr>
            <a:endParaRPr lang="en-US" sz="3200" dirty="0">
              <a:solidFill>
                <a:srgbClr val="FFFFFF"/>
              </a:solidFill>
              <a:cs typeface="Calibri"/>
            </a:endParaRPr>
          </a:p>
          <a:p>
            <a:pPr indent="-228600">
              <a:lnSpc>
                <a:spcPct val="90000"/>
              </a:lnSpc>
              <a:spcAft>
                <a:spcPts val="600"/>
              </a:spcAft>
              <a:buFont typeface="Arial" panose="020B0604020202020204" pitchFamily="34" charset="0"/>
              <a:buChar char="•"/>
            </a:pPr>
            <a:r>
              <a:rPr lang="en-US" sz="3200" dirty="0">
                <a:solidFill>
                  <a:srgbClr val="FFFFFF"/>
                </a:solidFill>
              </a:rPr>
              <a:t>Client </a:t>
            </a:r>
            <a:endParaRPr lang="en-US" sz="3200" dirty="0">
              <a:solidFill>
                <a:srgbClr val="FFFFFF"/>
              </a:solidFill>
              <a:cs typeface="Calibri"/>
            </a:endParaRPr>
          </a:p>
          <a:p>
            <a:pPr indent="-228600">
              <a:lnSpc>
                <a:spcPct val="90000"/>
              </a:lnSpc>
              <a:spcAft>
                <a:spcPts val="600"/>
              </a:spcAft>
              <a:buFont typeface="Arial" panose="020B0604020202020204" pitchFamily="34" charset="0"/>
              <a:buChar char="•"/>
            </a:pPr>
            <a:endParaRPr lang="en-US" sz="3200" dirty="0">
              <a:solidFill>
                <a:srgbClr val="FFFFFF"/>
              </a:solidFill>
              <a:cs typeface="Calibri"/>
            </a:endParaRPr>
          </a:p>
          <a:p>
            <a:pPr indent="-228600">
              <a:lnSpc>
                <a:spcPct val="90000"/>
              </a:lnSpc>
              <a:spcAft>
                <a:spcPts val="600"/>
              </a:spcAft>
              <a:buFont typeface="Arial" panose="020B0604020202020204" pitchFamily="34" charset="0"/>
              <a:buChar char="•"/>
            </a:pPr>
            <a:r>
              <a:rPr lang="en-US" sz="3200" dirty="0">
                <a:solidFill>
                  <a:srgbClr val="FFFFFF"/>
                </a:solidFill>
              </a:rPr>
              <a:t>Delivery App </a:t>
            </a:r>
            <a:endParaRPr lang="en-US" sz="3200" dirty="0">
              <a:solidFill>
                <a:srgbClr val="FFFFFF"/>
              </a:solidFill>
              <a:cs typeface="Calibri"/>
            </a:endParaRPr>
          </a:p>
          <a:p>
            <a:pPr indent="-228600">
              <a:lnSpc>
                <a:spcPct val="90000"/>
              </a:lnSpc>
              <a:spcAft>
                <a:spcPts val="600"/>
              </a:spcAft>
              <a:buFont typeface="Arial" panose="020B0604020202020204" pitchFamily="34" charset="0"/>
              <a:buChar char="•"/>
            </a:pPr>
            <a:endParaRPr lang="en-US" sz="2000">
              <a:solidFill>
                <a:srgbClr val="FFFFFF"/>
              </a:solidFill>
            </a:endParaRPr>
          </a:p>
          <a:p>
            <a:pPr indent="-228600">
              <a:lnSpc>
                <a:spcPct val="90000"/>
              </a:lnSpc>
              <a:spcAft>
                <a:spcPts val="600"/>
              </a:spcAft>
              <a:buFont typeface="Arial" panose="020B0604020202020204" pitchFamily="34" charset="0"/>
              <a:buChar char="•"/>
            </a:pPr>
            <a:endParaRPr lang="en-US" sz="2000">
              <a:solidFill>
                <a:srgbClr val="FFFFFF"/>
              </a:solidFill>
            </a:endParaRPr>
          </a:p>
          <a:p>
            <a:pPr marL="285750" indent="-228600">
              <a:lnSpc>
                <a:spcPct val="90000"/>
              </a:lnSpc>
              <a:spcAft>
                <a:spcPts val="600"/>
              </a:spcAft>
              <a:buFont typeface="Arial" panose="020B0604020202020204" pitchFamily="34" charset="0"/>
              <a:buChar char="•"/>
            </a:pPr>
            <a:endParaRPr lang="en-US" sz="2000">
              <a:solidFill>
                <a:srgbClr val="FFFFFF"/>
              </a:solidFill>
            </a:endParaRPr>
          </a:p>
        </p:txBody>
      </p:sp>
      <p:sp>
        <p:nvSpPr>
          <p:cNvPr id="54" name="TextBox 53">
            <a:extLst>
              <a:ext uri="{FF2B5EF4-FFF2-40B4-BE49-F238E27FC236}">
                <a16:creationId xmlns:a16="http://schemas.microsoft.com/office/drawing/2014/main" id="{BC81E3C6-F7B9-0A9F-FEB6-8705D070D75B}"/>
              </a:ext>
            </a:extLst>
          </p:cNvPr>
          <p:cNvSpPr txBox="1"/>
          <p:nvPr/>
        </p:nvSpPr>
        <p:spPr>
          <a:xfrm>
            <a:off x="677920" y="5446987"/>
            <a:ext cx="7078715" cy="10310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800" dirty="0">
                <a:solidFill>
                  <a:schemeClr val="bg1"/>
                </a:solidFill>
              </a:rPr>
              <a:t>Data Source : Enterprise DNA and Maps data</a:t>
            </a:r>
            <a:endParaRPr lang="en-US" sz="2800" b="1" dirty="0">
              <a:solidFill>
                <a:schemeClr val="bg1"/>
              </a:solidFill>
              <a:cs typeface="Calibri"/>
            </a:endParaRPr>
          </a:p>
          <a:p>
            <a:pPr lvl="8">
              <a:spcAft>
                <a:spcPts val="600"/>
              </a:spcAft>
            </a:pPr>
            <a:r>
              <a:rPr lang="en-US" sz="2800" b="1" dirty="0">
                <a:solidFill>
                  <a:schemeClr val="bg1"/>
                </a:solidFill>
                <a:cs typeface="Calibri"/>
              </a:rPr>
              <a:t>                           </a:t>
            </a:r>
            <a:r>
              <a:rPr lang="en-US" sz="2800" b="1" dirty="0">
                <a:solidFill>
                  <a:schemeClr val="bg1"/>
                </a:solidFill>
                <a:ea typeface="+mn-lt"/>
                <a:cs typeface="+mn-lt"/>
                <a:hlinkClick r:id="rId3">
                  <a:extLst>
                    <a:ext uri="{A12FA001-AC4F-418D-AE19-62706E023703}">
                      <ahyp:hlinkClr xmlns:ahyp="http://schemas.microsoft.com/office/drawing/2018/hyperlinkcolor" val="tx"/>
                    </a:ext>
                  </a:extLst>
                </a:hlinkClick>
              </a:rPr>
              <a:t>Link</a:t>
            </a:r>
            <a:endParaRPr lang="en-US" sz="2800" b="1" dirty="0">
              <a:solidFill>
                <a:schemeClr val="bg1"/>
              </a:solidFill>
              <a:ea typeface="+mn-lt"/>
              <a:cs typeface="+mn-lt"/>
            </a:endParaRPr>
          </a:p>
        </p:txBody>
      </p:sp>
    </p:spTree>
    <p:extLst>
      <p:ext uri="{BB962C8B-B14F-4D97-AF65-F5344CB8AC3E}">
        <p14:creationId xmlns:p14="http://schemas.microsoft.com/office/powerpoint/2010/main" val="68025645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Icon&#10;&#10;Description automatically generated">
            <a:extLst>
              <a:ext uri="{FF2B5EF4-FFF2-40B4-BE49-F238E27FC236}">
                <a16:creationId xmlns:a16="http://schemas.microsoft.com/office/drawing/2014/main" id="{D18676E0-CDEE-A02B-C535-75C7A0654421}"/>
              </a:ext>
            </a:extLst>
          </p:cNvPr>
          <p:cNvPicPr>
            <a:picLocks noChangeAspect="1"/>
          </p:cNvPicPr>
          <p:nvPr/>
        </p:nvPicPr>
        <p:blipFill rotWithShape="1">
          <a:blip r:embed="rId2"/>
          <a:srcRect l="22711" r="23774" b="-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graphicFrame>
        <p:nvGraphicFramePr>
          <p:cNvPr id="41" name="TextBox 4">
            <a:extLst>
              <a:ext uri="{FF2B5EF4-FFF2-40B4-BE49-F238E27FC236}">
                <a16:creationId xmlns:a16="http://schemas.microsoft.com/office/drawing/2014/main" id="{02167477-63A3-8953-1B3B-D1087A3CB35E}"/>
              </a:ext>
            </a:extLst>
          </p:cNvPr>
          <p:cNvGraphicFramePr/>
          <p:nvPr>
            <p:extLst>
              <p:ext uri="{D42A27DB-BD31-4B8C-83A1-F6EECF244321}">
                <p14:modId xmlns:p14="http://schemas.microsoft.com/office/powerpoint/2010/main" val="557554510"/>
              </p:ext>
            </p:extLst>
          </p:nvPr>
        </p:nvGraphicFramePr>
        <p:xfrm>
          <a:off x="4924099" y="-84082"/>
          <a:ext cx="7126009" cy="6970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0693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5" name="Freeform: Shape 8">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30093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 name="Picture 2">
            <a:extLst>
              <a:ext uri="{FF2B5EF4-FFF2-40B4-BE49-F238E27FC236}">
                <a16:creationId xmlns:a16="http://schemas.microsoft.com/office/drawing/2014/main" id="{D7CC04F8-75FF-F41E-36B6-11F8B2C3D234}"/>
              </a:ext>
            </a:extLst>
          </p:cNvPr>
          <p:cNvPicPr>
            <a:picLocks noChangeAspect="1"/>
          </p:cNvPicPr>
          <p:nvPr/>
        </p:nvPicPr>
        <p:blipFill rotWithShape="1">
          <a:blip r:embed="rId2"/>
          <a:srcRect r="3029" b="-2"/>
          <a:stretch/>
        </p:blipFill>
        <p:spPr>
          <a:xfrm>
            <a:off x="2354578" y="544297"/>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7023147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D7C50D6-8D43-3BE5-2847-39B48A8E3688}"/>
              </a:ext>
            </a:extLst>
          </p:cNvPr>
          <p:cNvPicPr>
            <a:picLocks noChangeAspect="1"/>
          </p:cNvPicPr>
          <p:nvPr/>
        </p:nvPicPr>
        <p:blipFill rotWithShape="1">
          <a:blip r:embed="rId2"/>
          <a:srcRect r="1499"/>
          <a:stretch/>
        </p:blipFill>
        <p:spPr>
          <a:xfrm>
            <a:off x="20" y="10"/>
            <a:ext cx="11930457" cy="6857990"/>
          </a:xfrm>
          <a:custGeom>
            <a:avLst/>
            <a:gdLst/>
            <a:ahLst/>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8" y="6858000"/>
                </a:lnTo>
                <a:lnTo>
                  <a:pt x="0" y="6858000"/>
                </a:lnTo>
                <a:close/>
              </a:path>
            </a:pathLst>
          </a:custGeom>
        </p:spPr>
      </p:pic>
      <p:sp>
        <p:nvSpPr>
          <p:cNvPr id="7" name="TextBox 6">
            <a:extLst>
              <a:ext uri="{FF2B5EF4-FFF2-40B4-BE49-F238E27FC236}">
                <a16:creationId xmlns:a16="http://schemas.microsoft.com/office/drawing/2014/main" id="{02B4D411-95D4-6AA3-A5E6-DD10CD43A89E}"/>
              </a:ext>
            </a:extLst>
          </p:cNvPr>
          <p:cNvSpPr txBox="1"/>
          <p:nvPr/>
        </p:nvSpPr>
        <p:spPr>
          <a:xfrm>
            <a:off x="4487917" y="1006366"/>
            <a:ext cx="54627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solidFill>
                  <a:schemeClr val="bg2"/>
                </a:solidFill>
              </a:rPr>
              <a:t>Delivery Truck Trip </a:t>
            </a:r>
            <a:endParaRPr lang="en-GB" sz="3600" dirty="0">
              <a:solidFill>
                <a:schemeClr val="bg2"/>
              </a:solidFill>
            </a:endParaRPr>
          </a:p>
        </p:txBody>
      </p:sp>
      <p:sp>
        <p:nvSpPr>
          <p:cNvPr id="8" name="TextBox 7">
            <a:extLst>
              <a:ext uri="{FF2B5EF4-FFF2-40B4-BE49-F238E27FC236}">
                <a16:creationId xmlns:a16="http://schemas.microsoft.com/office/drawing/2014/main" id="{842F59F4-5D29-B56D-5190-02CBCD5D0558}"/>
              </a:ext>
            </a:extLst>
          </p:cNvPr>
          <p:cNvSpPr txBox="1"/>
          <p:nvPr/>
        </p:nvSpPr>
        <p:spPr>
          <a:xfrm>
            <a:off x="6090745" y="1545021"/>
            <a:ext cx="36103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cs typeface="Segoe UI"/>
              </a:rPr>
              <a:t>Data Source : Kaggle</a:t>
            </a:r>
            <a:endParaRPr lang="en-US" dirty="0">
              <a:cs typeface="Segoe UI"/>
            </a:endParaRPr>
          </a:p>
          <a:p>
            <a:r>
              <a:rPr lang="en-US" b="1" dirty="0">
                <a:solidFill>
                  <a:srgbClr val="0563C1"/>
                </a:solidFill>
                <a:cs typeface="Segoe UI"/>
                <a:hlinkClick r:id="rId3"/>
              </a:rPr>
              <a:t>Link</a:t>
            </a:r>
            <a:r>
              <a:rPr lang="en-US" dirty="0">
                <a:cs typeface="Segoe UI"/>
                <a:hlinkClick r:id="rId3"/>
              </a:rPr>
              <a:t>​</a:t>
            </a:r>
          </a:p>
        </p:txBody>
      </p:sp>
    </p:spTree>
    <p:extLst>
      <p:ext uri="{BB962C8B-B14F-4D97-AF65-F5344CB8AC3E}">
        <p14:creationId xmlns:p14="http://schemas.microsoft.com/office/powerpoint/2010/main" val="180325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5" name="Freeform: Shape 8">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30093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 name="Picture 2">
            <a:extLst>
              <a:ext uri="{FF2B5EF4-FFF2-40B4-BE49-F238E27FC236}">
                <a16:creationId xmlns:a16="http://schemas.microsoft.com/office/drawing/2014/main" id="{D7CC04F8-75FF-F41E-36B6-11F8B2C3D234}"/>
              </a:ext>
            </a:extLst>
          </p:cNvPr>
          <p:cNvPicPr>
            <a:picLocks noChangeAspect="1"/>
          </p:cNvPicPr>
          <p:nvPr/>
        </p:nvPicPr>
        <p:blipFill rotWithShape="1">
          <a:blip r:embed="rId2"/>
          <a:srcRect r="3029" b="-2"/>
          <a:stretch/>
        </p:blipFill>
        <p:spPr>
          <a:xfrm>
            <a:off x="2354578" y="544297"/>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1475613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D4C516A3-38C0-4F58-9700-081CB0D1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0" cy="4286159"/>
            <a:chOff x="0" y="1"/>
            <a:chExt cx="12192000" cy="4286159"/>
          </a:xfrm>
          <a:effectLst>
            <a:outerShdw blurRad="381000" dir="5400000" algn="ctr" rotWithShape="0">
              <a:srgbClr val="000000">
                <a:alpha val="10000"/>
              </a:srgbClr>
            </a:outerShdw>
          </a:effectLst>
        </p:grpSpPr>
        <p:grpSp>
          <p:nvGrpSpPr>
            <p:cNvPr id="100" name="Group 99">
              <a:extLst>
                <a:ext uri="{FF2B5EF4-FFF2-40B4-BE49-F238E27FC236}">
                  <a16:creationId xmlns:a16="http://schemas.microsoft.com/office/drawing/2014/main" id="{031B548F-BAE0-4401-9139-6545BCD3C3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12192000" cy="4000975"/>
              <a:chOff x="0" y="1"/>
              <a:chExt cx="12192000" cy="4000975"/>
            </a:xfrm>
          </p:grpSpPr>
          <p:sp>
            <p:nvSpPr>
              <p:cNvPr id="104" name="Freeform: Shape 103">
                <a:extLst>
                  <a:ext uri="{FF2B5EF4-FFF2-40B4-BE49-F238E27FC236}">
                    <a16:creationId xmlns:a16="http://schemas.microsoft.com/office/drawing/2014/main" id="{E4511E12-8D97-4D29-97DA-824875B13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Shape 104">
                <a:extLst>
                  <a:ext uri="{FF2B5EF4-FFF2-40B4-BE49-F238E27FC236}">
                    <a16:creationId xmlns:a16="http://schemas.microsoft.com/office/drawing/2014/main" id="{2267ACB5-D743-4981-82A7-934D0A6BD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01" name="Group 100">
              <a:extLst>
                <a:ext uri="{FF2B5EF4-FFF2-40B4-BE49-F238E27FC236}">
                  <a16:creationId xmlns:a16="http://schemas.microsoft.com/office/drawing/2014/main" id="{13BB3ECA-2783-40C5-BE31-E5A2B62156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02" name="Freeform: Shape 101">
                <a:extLst>
                  <a:ext uri="{FF2B5EF4-FFF2-40B4-BE49-F238E27FC236}">
                    <a16:creationId xmlns:a16="http://schemas.microsoft.com/office/drawing/2014/main" id="{762FAB9C-1F29-451A-B39A-BDF325693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Shape 102">
                <a:extLst>
                  <a:ext uri="{FF2B5EF4-FFF2-40B4-BE49-F238E27FC236}">
                    <a16:creationId xmlns:a16="http://schemas.microsoft.com/office/drawing/2014/main" id="{14658BE9-BAE2-4EEF-94FE-33319BDCA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1" name="Picture 11">
            <a:extLst>
              <a:ext uri="{FF2B5EF4-FFF2-40B4-BE49-F238E27FC236}">
                <a16:creationId xmlns:a16="http://schemas.microsoft.com/office/drawing/2014/main" id="{EB61AEB3-EDC4-AC5D-E43E-4BD4F65A1600}"/>
              </a:ext>
            </a:extLst>
          </p:cNvPr>
          <p:cNvPicPr>
            <a:picLocks noChangeAspect="1"/>
          </p:cNvPicPr>
          <p:nvPr/>
        </p:nvPicPr>
        <p:blipFill rotWithShape="1">
          <a:blip r:embed="rId3"/>
          <a:srcRect t="-153" r="340" b="62651"/>
          <a:stretch/>
        </p:blipFill>
        <p:spPr>
          <a:xfrm>
            <a:off x="2180295" y="5285551"/>
            <a:ext cx="6864662" cy="1465724"/>
          </a:xfrm>
          <a:prstGeom prst="rect">
            <a:avLst/>
          </a:prstGeom>
        </p:spPr>
      </p:pic>
      <p:pic>
        <p:nvPicPr>
          <p:cNvPr id="5" name="Picture 5" descr="A picture containing graphical user interface&#10;&#10;Description automatically generated">
            <a:extLst>
              <a:ext uri="{FF2B5EF4-FFF2-40B4-BE49-F238E27FC236}">
                <a16:creationId xmlns:a16="http://schemas.microsoft.com/office/drawing/2014/main" id="{0D1F8D89-53E7-36DA-CE25-EC8D4557A3F5}"/>
              </a:ext>
            </a:extLst>
          </p:cNvPr>
          <p:cNvPicPr>
            <a:picLocks noChangeAspect="1"/>
          </p:cNvPicPr>
          <p:nvPr/>
        </p:nvPicPr>
        <p:blipFill rotWithShape="1">
          <a:blip r:embed="rId4"/>
          <a:srcRect t="1773" r="32768" b="11702"/>
          <a:stretch/>
        </p:blipFill>
        <p:spPr>
          <a:xfrm>
            <a:off x="258254" y="105496"/>
            <a:ext cx="5082278" cy="3220489"/>
          </a:xfrm>
          <a:prstGeom prst="rect">
            <a:avLst/>
          </a:prstGeom>
        </p:spPr>
      </p:pic>
      <p:pic>
        <p:nvPicPr>
          <p:cNvPr id="2" name="Picture 2" descr="Table&#10;&#10;Description automatically generated">
            <a:extLst>
              <a:ext uri="{FF2B5EF4-FFF2-40B4-BE49-F238E27FC236}">
                <a16:creationId xmlns:a16="http://schemas.microsoft.com/office/drawing/2014/main" id="{73087EE1-CD87-6F91-20AC-5275104EF7FD}"/>
              </a:ext>
            </a:extLst>
          </p:cNvPr>
          <p:cNvPicPr>
            <a:picLocks noChangeAspect="1"/>
          </p:cNvPicPr>
          <p:nvPr/>
        </p:nvPicPr>
        <p:blipFill rotWithShape="1">
          <a:blip r:embed="rId5"/>
          <a:srcRect t="1225" b="9581"/>
          <a:stretch/>
        </p:blipFill>
        <p:spPr>
          <a:xfrm>
            <a:off x="5461346" y="304714"/>
            <a:ext cx="6601903" cy="2808914"/>
          </a:xfrm>
          <a:prstGeom prst="rect">
            <a:avLst/>
          </a:prstGeom>
        </p:spPr>
      </p:pic>
      <p:sp>
        <p:nvSpPr>
          <p:cNvPr id="3" name="TextBox 2">
            <a:extLst>
              <a:ext uri="{FF2B5EF4-FFF2-40B4-BE49-F238E27FC236}">
                <a16:creationId xmlns:a16="http://schemas.microsoft.com/office/drawing/2014/main" id="{4A8F703F-1410-D762-8267-56A4E8667149}"/>
              </a:ext>
            </a:extLst>
          </p:cNvPr>
          <p:cNvSpPr txBox="1"/>
          <p:nvPr/>
        </p:nvSpPr>
        <p:spPr>
          <a:xfrm>
            <a:off x="317063" y="4280164"/>
            <a:ext cx="11145015" cy="88697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marL="685800" lvl="2">
              <a:lnSpc>
                <a:spcPct val="90000"/>
              </a:lnSpc>
              <a:spcAft>
                <a:spcPts val="600"/>
              </a:spcAft>
            </a:pPr>
            <a:r>
              <a:rPr lang="en-US" sz="3200" dirty="0">
                <a:solidFill>
                  <a:schemeClr val="bg1">
                    <a:alpha val="80000"/>
                  </a:schemeClr>
                </a:solidFill>
              </a:rPr>
              <a:t>Power BI provides analysts with industry leading data preparation capabilities using </a:t>
            </a:r>
            <a:r>
              <a:rPr lang="en-US" sz="3200" dirty="0">
                <a:solidFill>
                  <a:srgbClr val="FFC000"/>
                </a:solidFill>
              </a:rPr>
              <a:t>Power Query</a:t>
            </a:r>
            <a:r>
              <a:rPr lang="en-US" sz="3200" dirty="0">
                <a:solidFill>
                  <a:schemeClr val="bg1">
                    <a:alpha val="80000"/>
                  </a:schemeClr>
                </a:solidFill>
              </a:rPr>
              <a:t>(ETL) </a:t>
            </a:r>
            <a:endParaRPr lang="en-US" sz="3200" dirty="0">
              <a:solidFill>
                <a:schemeClr val="bg1">
                  <a:alpha val="80000"/>
                </a:schemeClr>
              </a:solidFill>
              <a:cs typeface="Calibri"/>
            </a:endParaRPr>
          </a:p>
        </p:txBody>
      </p:sp>
    </p:spTree>
    <p:extLst>
      <p:ext uri="{BB962C8B-B14F-4D97-AF65-F5344CB8AC3E}">
        <p14:creationId xmlns:p14="http://schemas.microsoft.com/office/powerpoint/2010/main" val="1867593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 person, screenshot&#10;&#10;Description automatically generated">
            <a:extLst>
              <a:ext uri="{FF2B5EF4-FFF2-40B4-BE49-F238E27FC236}">
                <a16:creationId xmlns:a16="http://schemas.microsoft.com/office/drawing/2014/main" id="{DAEAC912-CBFA-5926-8E9B-71457B246609}"/>
              </a:ext>
            </a:extLst>
          </p:cNvPr>
          <p:cNvPicPr>
            <a:picLocks noChangeAspect="1"/>
          </p:cNvPicPr>
          <p:nvPr/>
        </p:nvPicPr>
        <p:blipFill rotWithShape="1">
          <a:blip r:embed="rId2"/>
          <a:srcRect t="7884" b="17116"/>
          <a:stretch/>
        </p:blipFill>
        <p:spPr>
          <a:xfrm>
            <a:off x="20" y="10"/>
            <a:ext cx="12191980" cy="6857987"/>
          </a:xfrm>
          <a:prstGeom prst="rect">
            <a:avLst/>
          </a:prstGeom>
        </p:spPr>
      </p:pic>
    </p:spTree>
    <p:extLst>
      <p:ext uri="{BB962C8B-B14F-4D97-AF65-F5344CB8AC3E}">
        <p14:creationId xmlns:p14="http://schemas.microsoft.com/office/powerpoint/2010/main" val="33846493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373</cp:revision>
  <dcterms:created xsi:type="dcterms:W3CDTF">2022-12-06T19:32:24Z</dcterms:created>
  <dcterms:modified xsi:type="dcterms:W3CDTF">2022-12-10T23:50:14Z</dcterms:modified>
</cp:coreProperties>
</file>