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6" r:id="rId3"/>
    <p:sldId id="258" r:id="rId4"/>
    <p:sldId id="259" r:id="rId5"/>
    <p:sldId id="271" r:id="rId6"/>
    <p:sldId id="260" r:id="rId7"/>
    <p:sldId id="268" r:id="rId8"/>
    <p:sldId id="264" r:id="rId9"/>
    <p:sldId id="265" r:id="rId10"/>
    <p:sldId id="275" r:id="rId11"/>
    <p:sldId id="276" r:id="rId12"/>
    <p:sldId id="277" r:id="rId13"/>
    <p:sldId id="278" r:id="rId14"/>
    <p:sldId id="273" r:id="rId15"/>
    <p:sldId id="279" r:id="rId16"/>
    <p:sldId id="272"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0A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SPL\OneDrive\Desktop\gdp_data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dirty="0" smtClean="0"/>
              <a:t>GDP trend line</a:t>
            </a:r>
            <a:endParaRPr lang="en-US" dirty="0"/>
          </a:p>
        </c:rich>
      </c:tx>
      <c:layout/>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lineChart>
        <c:grouping val="standard"/>
        <c:varyColors val="0"/>
        <c:ser>
          <c:idx val="0"/>
          <c:order val="0"/>
          <c:tx>
            <c:strRef>
              <c:f>Sheet1!$I$1</c:f>
              <c:strCache>
                <c:ptCount val="1"/>
                <c:pt idx="0">
                  <c:v>GDP</c:v>
                </c:pt>
              </c:strCache>
            </c:strRef>
          </c:tx>
          <c:spPr>
            <a:ln w="34925" cap="rnd">
              <a:solidFill>
                <a:schemeClr val="lt1"/>
              </a:solidFill>
              <a:round/>
            </a:ln>
            <a:effectLst>
              <a:outerShdw dist="25400" dir="2700000" algn="tl" rotWithShape="0">
                <a:schemeClr val="accent1"/>
              </a:outerShdw>
            </a:effectLst>
          </c:spPr>
          <c:marker>
            <c:symbol val="none"/>
          </c:marker>
          <c:trendline>
            <c:spPr>
              <a:ln w="28575" cap="rnd">
                <a:solidFill>
                  <a:schemeClr val="lt1">
                    <a:alpha val="50000"/>
                  </a:schemeClr>
                </a:solidFill>
                <a:round/>
              </a:ln>
              <a:effectLst/>
            </c:spPr>
            <c:trendlineType val="linear"/>
            <c:dispRSqr val="1"/>
            <c:dispEq val="1"/>
            <c:trendlineLbl>
              <c:layout>
                <c:manualLayout>
                  <c:x val="-9.352165354330709E-2"/>
                  <c:y val="-6.5296004666083405E-3"/>
                </c:manualLayout>
              </c:layout>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trendlineLbl>
          </c:trendline>
          <c:cat>
            <c:strRef>
              <c:f>Sheet1!$A$2:$A$73</c:f>
              <c:strCache>
                <c:ptCount val="72"/>
                <c:pt idx="0">
                  <c:v>1950-51</c:v>
                </c:pt>
                <c:pt idx="1">
                  <c:v>1951-52</c:v>
                </c:pt>
                <c:pt idx="2">
                  <c:v>1952-53</c:v>
                </c:pt>
                <c:pt idx="3">
                  <c:v>1953-54</c:v>
                </c:pt>
                <c:pt idx="4">
                  <c:v>1954-55</c:v>
                </c:pt>
                <c:pt idx="5">
                  <c:v>1955-56</c:v>
                </c:pt>
                <c:pt idx="6">
                  <c:v>1956-57</c:v>
                </c:pt>
                <c:pt idx="7">
                  <c:v>1957-58</c:v>
                </c:pt>
                <c:pt idx="8">
                  <c:v>1958-59</c:v>
                </c:pt>
                <c:pt idx="9">
                  <c:v>1959-60</c:v>
                </c:pt>
                <c:pt idx="10">
                  <c:v>1960-61</c:v>
                </c:pt>
                <c:pt idx="11">
                  <c:v>1961-62</c:v>
                </c:pt>
                <c:pt idx="12">
                  <c:v>1962-63</c:v>
                </c:pt>
                <c:pt idx="13">
                  <c:v>1963-64</c:v>
                </c:pt>
                <c:pt idx="14">
                  <c:v>1964-65</c:v>
                </c:pt>
                <c:pt idx="15">
                  <c:v>1965-66</c:v>
                </c:pt>
                <c:pt idx="16">
                  <c:v>1966-67</c:v>
                </c:pt>
                <c:pt idx="17">
                  <c:v>1967-68</c:v>
                </c:pt>
                <c:pt idx="18">
                  <c:v>1968-69</c:v>
                </c:pt>
                <c:pt idx="19">
                  <c:v>1969-70</c:v>
                </c:pt>
                <c:pt idx="20">
                  <c:v>1970-71</c:v>
                </c:pt>
                <c:pt idx="21">
                  <c:v>1971-72</c:v>
                </c:pt>
                <c:pt idx="22">
                  <c:v>1972-73</c:v>
                </c:pt>
                <c:pt idx="23">
                  <c:v>1973-74</c:v>
                </c:pt>
                <c:pt idx="24">
                  <c:v>1974-75</c:v>
                </c:pt>
                <c:pt idx="25">
                  <c:v>1975-76</c:v>
                </c:pt>
                <c:pt idx="26">
                  <c:v>1976-77</c:v>
                </c:pt>
                <c:pt idx="27">
                  <c:v>1977-78</c:v>
                </c:pt>
                <c:pt idx="28">
                  <c:v>1978-79</c:v>
                </c:pt>
                <c:pt idx="29">
                  <c:v>1979-80</c:v>
                </c:pt>
                <c:pt idx="30">
                  <c:v>1980-81</c:v>
                </c:pt>
                <c:pt idx="31">
                  <c:v>1981-82</c:v>
                </c:pt>
                <c:pt idx="32">
                  <c:v>1982-83</c:v>
                </c:pt>
                <c:pt idx="33">
                  <c:v>1983-84</c:v>
                </c:pt>
                <c:pt idx="34">
                  <c:v>1984-85</c:v>
                </c:pt>
                <c:pt idx="35">
                  <c:v>1985-86</c:v>
                </c:pt>
                <c:pt idx="36">
                  <c:v>1986-87</c:v>
                </c:pt>
                <c:pt idx="37">
                  <c:v>1987-88</c:v>
                </c:pt>
                <c:pt idx="38">
                  <c:v>1988-89</c:v>
                </c:pt>
                <c:pt idx="39">
                  <c:v>1989-90</c:v>
                </c:pt>
                <c:pt idx="40">
                  <c:v>1990-91</c:v>
                </c:pt>
                <c:pt idx="41">
                  <c:v>1991-92</c:v>
                </c:pt>
                <c:pt idx="42">
                  <c:v>1992-93</c:v>
                </c:pt>
                <c:pt idx="43">
                  <c:v>1993-94</c:v>
                </c:pt>
                <c:pt idx="44">
                  <c:v>1994-95</c:v>
                </c:pt>
                <c:pt idx="45">
                  <c:v>1995-96</c:v>
                </c:pt>
                <c:pt idx="46">
                  <c:v>1996-97</c:v>
                </c:pt>
                <c:pt idx="47">
                  <c:v>1997-98</c:v>
                </c:pt>
                <c:pt idx="48">
                  <c:v>1998-99</c:v>
                </c:pt>
                <c:pt idx="49">
                  <c:v>1999-00</c:v>
                </c:pt>
                <c:pt idx="50">
                  <c:v>2000-01</c:v>
                </c:pt>
                <c:pt idx="51">
                  <c:v>2001-02</c:v>
                </c:pt>
                <c:pt idx="52">
                  <c:v>2002-03</c:v>
                </c:pt>
                <c:pt idx="53">
                  <c:v>2003-04</c:v>
                </c:pt>
                <c:pt idx="54">
                  <c:v>2004-05</c:v>
                </c:pt>
                <c:pt idx="55">
                  <c:v>2005-06</c:v>
                </c:pt>
                <c:pt idx="56">
                  <c:v>2006-07</c:v>
                </c:pt>
                <c:pt idx="57">
                  <c:v>2007-08</c:v>
                </c:pt>
                <c:pt idx="58">
                  <c:v>2008-09</c:v>
                </c:pt>
                <c:pt idx="59">
                  <c:v>2009-10</c:v>
                </c:pt>
                <c:pt idx="60">
                  <c:v>2010-11</c:v>
                </c:pt>
                <c:pt idx="61">
                  <c:v>2011-12</c:v>
                </c:pt>
                <c:pt idx="62">
                  <c:v>2012-13</c:v>
                </c:pt>
                <c:pt idx="63">
                  <c:v>2013-14</c:v>
                </c:pt>
                <c:pt idx="64">
                  <c:v>2014-15</c:v>
                </c:pt>
                <c:pt idx="65">
                  <c:v>2015-16</c:v>
                </c:pt>
                <c:pt idx="66">
                  <c:v>2016-17</c:v>
                </c:pt>
                <c:pt idx="67">
                  <c:v>2017-18</c:v>
                </c:pt>
                <c:pt idx="68">
                  <c:v>2018-19 (2nd RE)</c:v>
                </c:pt>
                <c:pt idx="69">
                  <c:v>2019-20 (1st RE)</c:v>
                </c:pt>
                <c:pt idx="70">
                  <c:v>2020-21 (PE)</c:v>
                </c:pt>
                <c:pt idx="71">
                  <c:v>2021-22 (1st AE)</c:v>
                </c:pt>
              </c:strCache>
            </c:strRef>
          </c:cat>
          <c:val>
            <c:numRef>
              <c:f>Sheet1!$I$2:$I$73</c:f>
              <c:numCache>
                <c:formatCode>0</c:formatCode>
                <c:ptCount val="72"/>
                <c:pt idx="0">
                  <c:v>496848</c:v>
                </c:pt>
                <c:pt idx="1">
                  <c:v>511489</c:v>
                </c:pt>
                <c:pt idx="2">
                  <c:v>524919</c:v>
                </c:pt>
                <c:pt idx="3">
                  <c:v>557203</c:v>
                </c:pt>
                <c:pt idx="4">
                  <c:v>584011</c:v>
                </c:pt>
                <c:pt idx="5">
                  <c:v>602911</c:v>
                </c:pt>
                <c:pt idx="6">
                  <c:v>636544</c:v>
                </c:pt>
                <c:pt idx="7">
                  <c:v>633927</c:v>
                </c:pt>
                <c:pt idx="8">
                  <c:v>680776</c:v>
                </c:pt>
                <c:pt idx="9">
                  <c:v>698644</c:v>
                </c:pt>
                <c:pt idx="10">
                  <c:v>737044</c:v>
                </c:pt>
                <c:pt idx="11">
                  <c:v>764482</c:v>
                </c:pt>
                <c:pt idx="12">
                  <c:v>786890</c:v>
                </c:pt>
                <c:pt idx="13">
                  <c:v>834059</c:v>
                </c:pt>
                <c:pt idx="14">
                  <c:v>896221</c:v>
                </c:pt>
                <c:pt idx="15">
                  <c:v>872598</c:v>
                </c:pt>
                <c:pt idx="16">
                  <c:v>872116</c:v>
                </c:pt>
                <c:pt idx="17">
                  <c:v>940367</c:v>
                </c:pt>
                <c:pt idx="18">
                  <c:v>972226</c:v>
                </c:pt>
                <c:pt idx="19">
                  <c:v>1035807</c:v>
                </c:pt>
                <c:pt idx="20">
                  <c:v>1089226</c:v>
                </c:pt>
                <c:pt idx="21">
                  <c:v>1107121</c:v>
                </c:pt>
                <c:pt idx="22">
                  <c:v>1100995</c:v>
                </c:pt>
                <c:pt idx="23">
                  <c:v>1137279</c:v>
                </c:pt>
                <c:pt idx="24">
                  <c:v>1150759</c:v>
                </c:pt>
                <c:pt idx="25">
                  <c:v>1256053</c:v>
                </c:pt>
                <c:pt idx="26">
                  <c:v>1276942</c:v>
                </c:pt>
                <c:pt idx="27">
                  <c:v>1369581</c:v>
                </c:pt>
                <c:pt idx="28">
                  <c:v>1447819</c:v>
                </c:pt>
                <c:pt idx="29">
                  <c:v>1371980</c:v>
                </c:pt>
                <c:pt idx="30">
                  <c:v>1464394</c:v>
                </c:pt>
                <c:pt idx="31">
                  <c:v>1552348</c:v>
                </c:pt>
                <c:pt idx="32">
                  <c:v>1606304</c:v>
                </c:pt>
                <c:pt idx="33">
                  <c:v>1723386</c:v>
                </c:pt>
                <c:pt idx="34">
                  <c:v>1789232</c:v>
                </c:pt>
                <c:pt idx="35">
                  <c:v>1883243</c:v>
                </c:pt>
                <c:pt idx="36">
                  <c:v>1973197</c:v>
                </c:pt>
                <c:pt idx="37">
                  <c:v>2051442</c:v>
                </c:pt>
                <c:pt idx="38">
                  <c:v>2248950</c:v>
                </c:pt>
                <c:pt idx="39">
                  <c:v>2382703</c:v>
                </c:pt>
                <c:pt idx="40">
                  <c:v>2514549</c:v>
                </c:pt>
                <c:pt idx="41">
                  <c:v>2541123</c:v>
                </c:pt>
                <c:pt idx="42">
                  <c:v>2680438</c:v>
                </c:pt>
                <c:pt idx="43">
                  <c:v>2807779</c:v>
                </c:pt>
                <c:pt idx="44">
                  <c:v>2994747</c:v>
                </c:pt>
                <c:pt idx="45">
                  <c:v>3221584</c:v>
                </c:pt>
                <c:pt idx="46">
                  <c:v>3464798</c:v>
                </c:pt>
                <c:pt idx="47">
                  <c:v>3605116</c:v>
                </c:pt>
                <c:pt idx="48">
                  <c:v>3828072</c:v>
                </c:pt>
                <c:pt idx="49">
                  <c:v>4166694</c:v>
                </c:pt>
                <c:pt idx="50">
                  <c:v>4326736</c:v>
                </c:pt>
                <c:pt idx="51">
                  <c:v>4535456</c:v>
                </c:pt>
                <c:pt idx="52">
                  <c:v>4707984</c:v>
                </c:pt>
                <c:pt idx="53">
                  <c:v>5078049</c:v>
                </c:pt>
                <c:pt idx="54">
                  <c:v>5480380</c:v>
                </c:pt>
                <c:pt idx="55">
                  <c:v>5914614</c:v>
                </c:pt>
                <c:pt idx="56">
                  <c:v>6391375</c:v>
                </c:pt>
                <c:pt idx="57">
                  <c:v>6881007</c:v>
                </c:pt>
                <c:pt idx="58">
                  <c:v>7093403</c:v>
                </c:pt>
                <c:pt idx="59">
                  <c:v>7651078</c:v>
                </c:pt>
                <c:pt idx="60">
                  <c:v>8301235</c:v>
                </c:pt>
                <c:pt idx="61">
                  <c:v>8736329</c:v>
                </c:pt>
                <c:pt idx="62">
                  <c:v>9213017</c:v>
                </c:pt>
                <c:pt idx="63">
                  <c:v>9801370</c:v>
                </c:pt>
                <c:pt idx="64">
                  <c:v>10527675</c:v>
                </c:pt>
                <c:pt idx="65">
                  <c:v>11369493</c:v>
                </c:pt>
                <c:pt idx="66">
                  <c:v>12308193</c:v>
                </c:pt>
                <c:pt idx="67">
                  <c:v>13144582</c:v>
                </c:pt>
                <c:pt idx="68">
                  <c:v>14003316</c:v>
                </c:pt>
                <c:pt idx="69">
                  <c:v>14569268</c:v>
                </c:pt>
                <c:pt idx="70">
                  <c:v>13512740</c:v>
                </c:pt>
                <c:pt idx="71">
                  <c:v>14753535</c:v>
                </c:pt>
              </c:numCache>
            </c:numRef>
          </c:val>
          <c:smooth val="0"/>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275104888"/>
        <c:axId val="275110872"/>
      </c:lineChart>
      <c:catAx>
        <c:axId val="275104888"/>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IN"/>
                  <a:t>Time</a:t>
                </a:r>
              </a:p>
            </c:rich>
          </c:tx>
          <c:layout/>
          <c:overlay val="0"/>
          <c:spPr>
            <a:noFill/>
            <a:ln>
              <a:noFill/>
            </a:ln>
            <a:effectLst/>
          </c:spPr>
          <c:txPr>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1197" b="0" i="0" u="none" strike="noStrike" kern="1200" spc="100" baseline="0">
                <a:solidFill>
                  <a:schemeClr val="lt1"/>
                </a:solidFill>
                <a:latin typeface="+mn-lt"/>
                <a:ea typeface="+mn-ea"/>
                <a:cs typeface="+mn-cs"/>
              </a:defRPr>
            </a:pPr>
            <a:endParaRPr lang="en-US"/>
          </a:p>
        </c:txPr>
        <c:crossAx val="275110872"/>
        <c:crosses val="autoZero"/>
        <c:auto val="1"/>
        <c:lblAlgn val="ctr"/>
        <c:lblOffset val="100"/>
        <c:noMultiLvlLbl val="0"/>
      </c:catAx>
      <c:valAx>
        <c:axId val="275110872"/>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IN"/>
                  <a:t>Gross Domestic Product(in crore)</a:t>
                </a:r>
              </a:p>
            </c:rich>
          </c:tx>
          <c:layout/>
          <c:overlay val="0"/>
          <c:spPr>
            <a:noFill/>
            <a:ln>
              <a:noFill/>
            </a:ln>
            <a:effectLst/>
          </c:spPr>
          <c:txPr>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275104888"/>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solidFill>
        <a:round/>
      </a:ln>
    </cs:spPr>
    <cs:defRPr sz="1197"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C88150-AF6F-46BC-A847-85412D6C1897}"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CD7F29A-73DE-4CE1-98F1-1649091FA581}" type="slidenum">
              <a:rPr lang="en-IN" smtClean="0"/>
              <a:t>‹#›</a:t>
            </a:fld>
            <a:endParaRPr lang="en-IN"/>
          </a:p>
        </p:txBody>
      </p:sp>
    </p:spTree>
    <p:extLst>
      <p:ext uri="{BB962C8B-B14F-4D97-AF65-F5344CB8AC3E}">
        <p14:creationId xmlns:p14="http://schemas.microsoft.com/office/powerpoint/2010/main" val="20982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88150-AF6F-46BC-A847-85412D6C1897}"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CD7F29A-73DE-4CE1-98F1-1649091FA581}" type="slidenum">
              <a:rPr lang="en-IN" smtClean="0"/>
              <a:t>‹#›</a:t>
            </a:fld>
            <a:endParaRPr lang="en-IN"/>
          </a:p>
        </p:txBody>
      </p:sp>
    </p:spTree>
    <p:extLst>
      <p:ext uri="{BB962C8B-B14F-4D97-AF65-F5344CB8AC3E}">
        <p14:creationId xmlns:p14="http://schemas.microsoft.com/office/powerpoint/2010/main" val="2651798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88150-AF6F-46BC-A847-85412D6C1897}"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CD7F29A-73DE-4CE1-98F1-1649091FA581}" type="slidenum">
              <a:rPr lang="en-IN" smtClean="0"/>
              <a:t>‹#›</a:t>
            </a:fld>
            <a:endParaRPr lang="en-I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91389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C88150-AF6F-46BC-A847-85412D6C1897}"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CD7F29A-73DE-4CE1-98F1-1649091FA581}" type="slidenum">
              <a:rPr lang="en-IN" smtClean="0"/>
              <a:t>‹#›</a:t>
            </a:fld>
            <a:endParaRPr lang="en-IN"/>
          </a:p>
        </p:txBody>
      </p:sp>
    </p:spTree>
    <p:extLst>
      <p:ext uri="{BB962C8B-B14F-4D97-AF65-F5344CB8AC3E}">
        <p14:creationId xmlns:p14="http://schemas.microsoft.com/office/powerpoint/2010/main" val="2939931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C88150-AF6F-46BC-A847-85412D6C1897}"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CD7F29A-73DE-4CE1-98F1-1649091FA581}" type="slidenum">
              <a:rPr lang="en-IN" smtClean="0"/>
              <a:t>‹#›</a:t>
            </a:fld>
            <a:endParaRPr lang="en-I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50922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C88150-AF6F-46BC-A847-85412D6C1897}"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CD7F29A-73DE-4CE1-98F1-1649091FA581}" type="slidenum">
              <a:rPr lang="en-IN" smtClean="0"/>
              <a:t>‹#›</a:t>
            </a:fld>
            <a:endParaRPr lang="en-IN"/>
          </a:p>
        </p:txBody>
      </p:sp>
    </p:spTree>
    <p:extLst>
      <p:ext uri="{BB962C8B-B14F-4D97-AF65-F5344CB8AC3E}">
        <p14:creationId xmlns:p14="http://schemas.microsoft.com/office/powerpoint/2010/main" val="1188243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8150-AF6F-46BC-A847-85412D6C1897}"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D7F29A-73DE-4CE1-98F1-1649091FA581}" type="slidenum">
              <a:rPr lang="en-IN" smtClean="0"/>
              <a:t>‹#›</a:t>
            </a:fld>
            <a:endParaRPr lang="en-IN"/>
          </a:p>
        </p:txBody>
      </p:sp>
    </p:spTree>
    <p:extLst>
      <p:ext uri="{BB962C8B-B14F-4D97-AF65-F5344CB8AC3E}">
        <p14:creationId xmlns:p14="http://schemas.microsoft.com/office/powerpoint/2010/main" val="1729593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8150-AF6F-46BC-A847-85412D6C1897}"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D7F29A-73DE-4CE1-98F1-1649091FA581}" type="slidenum">
              <a:rPr lang="en-IN" smtClean="0"/>
              <a:t>‹#›</a:t>
            </a:fld>
            <a:endParaRPr lang="en-IN"/>
          </a:p>
        </p:txBody>
      </p:sp>
    </p:spTree>
    <p:extLst>
      <p:ext uri="{BB962C8B-B14F-4D97-AF65-F5344CB8AC3E}">
        <p14:creationId xmlns:p14="http://schemas.microsoft.com/office/powerpoint/2010/main" val="1668080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8150-AF6F-46BC-A847-85412D6C1897}"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D7F29A-73DE-4CE1-98F1-1649091FA581}" type="slidenum">
              <a:rPr lang="en-IN" smtClean="0"/>
              <a:t>‹#›</a:t>
            </a:fld>
            <a:endParaRPr lang="en-IN"/>
          </a:p>
        </p:txBody>
      </p:sp>
    </p:spTree>
    <p:extLst>
      <p:ext uri="{BB962C8B-B14F-4D97-AF65-F5344CB8AC3E}">
        <p14:creationId xmlns:p14="http://schemas.microsoft.com/office/powerpoint/2010/main" val="56184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88150-AF6F-46BC-A847-85412D6C1897}"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CD7F29A-73DE-4CE1-98F1-1649091FA581}" type="slidenum">
              <a:rPr lang="en-IN" smtClean="0"/>
              <a:t>‹#›</a:t>
            </a:fld>
            <a:endParaRPr lang="en-IN"/>
          </a:p>
        </p:txBody>
      </p:sp>
    </p:spTree>
    <p:extLst>
      <p:ext uri="{BB962C8B-B14F-4D97-AF65-F5344CB8AC3E}">
        <p14:creationId xmlns:p14="http://schemas.microsoft.com/office/powerpoint/2010/main" val="1511336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C88150-AF6F-46BC-A847-85412D6C1897}"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CD7F29A-73DE-4CE1-98F1-1649091FA581}" type="slidenum">
              <a:rPr lang="en-IN" smtClean="0"/>
              <a:t>‹#›</a:t>
            </a:fld>
            <a:endParaRPr lang="en-IN"/>
          </a:p>
        </p:txBody>
      </p:sp>
    </p:spTree>
    <p:extLst>
      <p:ext uri="{BB962C8B-B14F-4D97-AF65-F5344CB8AC3E}">
        <p14:creationId xmlns:p14="http://schemas.microsoft.com/office/powerpoint/2010/main" val="288571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C88150-AF6F-46BC-A847-85412D6C1897}" type="datetimeFigureOut">
              <a:rPr lang="en-IN" smtClean="0"/>
              <a:t>24-02-2023</a:t>
            </a:fld>
            <a:endParaRPr lang="en-IN"/>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CD7F29A-73DE-4CE1-98F1-1649091FA581}" type="slidenum">
              <a:rPr lang="en-IN" smtClean="0"/>
              <a:t>‹#›</a:t>
            </a:fld>
            <a:endParaRPr lang="en-IN"/>
          </a:p>
        </p:txBody>
      </p:sp>
    </p:spTree>
    <p:extLst>
      <p:ext uri="{BB962C8B-B14F-4D97-AF65-F5344CB8AC3E}">
        <p14:creationId xmlns:p14="http://schemas.microsoft.com/office/powerpoint/2010/main" val="1959778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C88150-AF6F-46BC-A847-85412D6C1897}" type="datetimeFigureOut">
              <a:rPr lang="en-IN" smtClean="0"/>
              <a:t>24-02-2023</a:t>
            </a:fld>
            <a:endParaRPr lang="en-IN"/>
          </a:p>
        </p:txBody>
      </p:sp>
      <p:sp>
        <p:nvSpPr>
          <p:cNvPr id="4" name="Footer Placeholder 3"/>
          <p:cNvSpPr>
            <a:spLocks noGrp="1"/>
          </p:cNvSpPr>
          <p:nvPr>
            <p:ph type="ftr" sz="quarter" idx="11"/>
          </p:nvPr>
        </p:nvSpPr>
        <p:spPr/>
        <p:txBody>
          <a:bodyPr/>
          <a:lstStyle/>
          <a:p>
            <a:endParaRPr lang="en-I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CD7F29A-73DE-4CE1-98F1-1649091FA581}" type="slidenum">
              <a:rPr lang="en-IN" smtClean="0"/>
              <a:t>‹#›</a:t>
            </a:fld>
            <a:endParaRPr lang="en-IN"/>
          </a:p>
        </p:txBody>
      </p:sp>
    </p:spTree>
    <p:extLst>
      <p:ext uri="{BB962C8B-B14F-4D97-AF65-F5344CB8AC3E}">
        <p14:creationId xmlns:p14="http://schemas.microsoft.com/office/powerpoint/2010/main" val="604868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88150-AF6F-46BC-A847-85412D6C1897}" type="datetimeFigureOut">
              <a:rPr lang="en-IN" smtClean="0"/>
              <a:t>24-02-2023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CD7F29A-73DE-4CE1-98F1-1649091FA581}" type="slidenum">
              <a:rPr lang="en-IN" smtClean="0"/>
              <a:t>‹#›</a:t>
            </a:fld>
            <a:endParaRPr lang="en-IN"/>
          </a:p>
        </p:txBody>
      </p:sp>
    </p:spTree>
    <p:extLst>
      <p:ext uri="{BB962C8B-B14F-4D97-AF65-F5344CB8AC3E}">
        <p14:creationId xmlns:p14="http://schemas.microsoft.com/office/powerpoint/2010/main" val="3546322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C88150-AF6F-46BC-A847-85412D6C1897}"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CD7F29A-73DE-4CE1-98F1-1649091FA581}" type="slidenum">
              <a:rPr lang="en-IN" smtClean="0"/>
              <a:t>‹#›</a:t>
            </a:fld>
            <a:endParaRPr lang="en-IN"/>
          </a:p>
        </p:txBody>
      </p:sp>
    </p:spTree>
    <p:extLst>
      <p:ext uri="{BB962C8B-B14F-4D97-AF65-F5344CB8AC3E}">
        <p14:creationId xmlns:p14="http://schemas.microsoft.com/office/powerpoint/2010/main" val="3066945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C88150-AF6F-46BC-A847-85412D6C1897}"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CD7F29A-73DE-4CE1-98F1-1649091FA581}" type="slidenum">
              <a:rPr lang="en-IN" smtClean="0"/>
              <a:t>‹#›</a:t>
            </a:fld>
            <a:endParaRPr lang="en-IN"/>
          </a:p>
        </p:txBody>
      </p:sp>
    </p:spTree>
    <p:extLst>
      <p:ext uri="{BB962C8B-B14F-4D97-AF65-F5344CB8AC3E}">
        <p14:creationId xmlns:p14="http://schemas.microsoft.com/office/powerpoint/2010/main" val="2761071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63C88150-AF6F-46BC-A847-85412D6C1897}" type="datetimeFigureOut">
              <a:rPr lang="en-IN" smtClean="0"/>
              <a:t>24-02-2023</a:t>
            </a:fld>
            <a:endParaRPr lang="en-I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6CD7F29A-73DE-4CE1-98F1-1649091FA581}" type="slidenum">
              <a:rPr lang="en-IN" smtClean="0"/>
              <a:t>‹#›</a:t>
            </a:fld>
            <a:endParaRPr lang="en-IN"/>
          </a:p>
        </p:txBody>
      </p:sp>
    </p:spTree>
    <p:extLst>
      <p:ext uri="{BB962C8B-B14F-4D97-AF65-F5344CB8AC3E}">
        <p14:creationId xmlns:p14="http://schemas.microsoft.com/office/powerpoint/2010/main" val="16894945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D73F0981-5A72-48E7-88CC-1D44CDCEACB4}"/>
              </a:ext>
            </a:extLst>
          </p:cNvPr>
          <p:cNvSpPr txBox="1"/>
          <p:nvPr/>
        </p:nvSpPr>
        <p:spPr>
          <a:xfrm>
            <a:off x="3059832" y="3131676"/>
            <a:ext cx="3384376" cy="400110"/>
          </a:xfrm>
          <a:prstGeom prst="rect">
            <a:avLst/>
          </a:prstGeom>
          <a:noFill/>
        </p:spPr>
        <p:txBody>
          <a:bodyPr wrap="square" rtlCol="0">
            <a:spAutoFit/>
          </a:bodyPr>
          <a:lstStyle/>
          <a:p>
            <a:pPr algn="ctr"/>
            <a:r>
              <a:rPr lang="en-US" sz="2000" b="1" dirty="0">
                <a:solidFill>
                  <a:srgbClr val="002060"/>
                </a:solidFill>
                <a:latin typeface="Times New Roman" panose="02020603050405020304" pitchFamily="18" charset="0"/>
                <a:cs typeface="Times New Roman" panose="02020603050405020304" pitchFamily="18" charset="0"/>
              </a:rPr>
              <a:t>Presented by</a:t>
            </a:r>
            <a:endParaRPr lang="en-IN" sz="2000" b="1" dirty="0">
              <a:solidFill>
                <a:srgbClr val="00206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 xmlns:a16="http://schemas.microsoft.com/office/drawing/2014/main" id="{196BED7A-6ED7-448D-AC17-65C15CDE9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908720"/>
            <a:ext cx="2952328" cy="2222956"/>
          </a:xfrm>
          <a:prstGeom prst="rect">
            <a:avLst/>
          </a:prstGeom>
        </p:spPr>
      </p:pic>
      <p:sp>
        <p:nvSpPr>
          <p:cNvPr id="9" name="TextBox 8">
            <a:extLst>
              <a:ext uri="{FF2B5EF4-FFF2-40B4-BE49-F238E27FC236}">
                <a16:creationId xmlns="" xmlns:a16="http://schemas.microsoft.com/office/drawing/2014/main" id="{0E7196CF-88B3-471E-86FE-4A55FDE75510}"/>
              </a:ext>
            </a:extLst>
          </p:cNvPr>
          <p:cNvSpPr txBox="1"/>
          <p:nvPr/>
        </p:nvSpPr>
        <p:spPr>
          <a:xfrm>
            <a:off x="1691680" y="3645024"/>
            <a:ext cx="6120680" cy="1138773"/>
          </a:xfrm>
          <a:prstGeom prst="rect">
            <a:avLst/>
          </a:prstGeom>
          <a:noFill/>
        </p:spPr>
        <p:txBody>
          <a:bodyPr wrap="square" rtlCol="0">
            <a:spAutoFit/>
          </a:bodyPr>
          <a:lstStyle/>
          <a:p>
            <a:pPr algn="ctr"/>
            <a:r>
              <a:rPr lang="en-IN" sz="2000" b="1" i="1" dirty="0">
                <a:solidFill>
                  <a:srgbClr val="7030A0"/>
                </a:solidFill>
                <a:latin typeface="Times New Roman" panose="02020603050405020304" pitchFamily="18" charset="0"/>
                <a:cs typeface="Times New Roman" panose="02020603050405020304" pitchFamily="18" charset="0"/>
              </a:rPr>
              <a:t>Miss. Desai Aishwarya </a:t>
            </a:r>
            <a:r>
              <a:rPr lang="en-IN" sz="2000" b="1" i="1" dirty="0" err="1">
                <a:solidFill>
                  <a:srgbClr val="7030A0"/>
                </a:solidFill>
                <a:latin typeface="Times New Roman" panose="02020603050405020304" pitchFamily="18" charset="0"/>
                <a:cs typeface="Times New Roman" panose="02020603050405020304" pitchFamily="18" charset="0"/>
              </a:rPr>
              <a:t>Ganapat</a:t>
            </a:r>
            <a:r>
              <a:rPr lang="en-IN" sz="2000" b="1" i="1" dirty="0">
                <a:solidFill>
                  <a:srgbClr val="7030A0"/>
                </a:solidFill>
                <a:latin typeface="Times New Roman" panose="02020603050405020304" pitchFamily="18" charset="0"/>
                <a:cs typeface="Times New Roman" panose="02020603050405020304" pitchFamily="18" charset="0"/>
              </a:rPr>
              <a:t> </a:t>
            </a:r>
          </a:p>
          <a:p>
            <a:pPr algn="ctr"/>
            <a:r>
              <a:rPr lang="en-US" sz="1600" b="1" dirty="0">
                <a:latin typeface="Times New Roman" panose="02020603050405020304" pitchFamily="18" charset="0"/>
                <a:cs typeface="Times New Roman" panose="02020603050405020304" pitchFamily="18" charset="0"/>
              </a:rPr>
              <a:t>M</a:t>
            </a:r>
            <a:r>
              <a:rPr lang="en-IN" sz="1600" b="1" dirty="0">
                <a:latin typeface="Times New Roman" panose="02020603050405020304" pitchFamily="18" charset="0"/>
                <a:cs typeface="Times New Roman" panose="02020603050405020304" pitchFamily="18" charset="0"/>
              </a:rPr>
              <a:t>.Sc. </a:t>
            </a:r>
            <a:r>
              <a:rPr lang="en-IN" sz="1600" b="1" dirty="0" smtClean="0">
                <a:latin typeface="Times New Roman" panose="02020603050405020304" pitchFamily="18" charset="0"/>
                <a:cs typeface="Times New Roman" panose="02020603050405020304" pitchFamily="18" charset="0"/>
              </a:rPr>
              <a:t>II</a:t>
            </a:r>
            <a:endParaRPr lang="en-IN" sz="1600" b="1" dirty="0">
              <a:latin typeface="Times New Roman" panose="02020603050405020304" pitchFamily="18" charset="0"/>
              <a:cs typeface="Times New Roman" panose="02020603050405020304" pitchFamily="18" charset="0"/>
            </a:endParaRPr>
          </a:p>
          <a:p>
            <a:pPr algn="ctr"/>
            <a:r>
              <a:rPr lang="en-US" sz="1600" b="1" dirty="0">
                <a:latin typeface="Times New Roman" panose="02020603050405020304" pitchFamily="18" charset="0"/>
                <a:cs typeface="Times New Roman" panose="02020603050405020304" pitchFamily="18" charset="0"/>
              </a:rPr>
              <a:t>Department of Statistics</a:t>
            </a:r>
          </a:p>
          <a:p>
            <a:pPr algn="ctr"/>
            <a:r>
              <a:rPr lang="en-US" sz="1600" b="1" dirty="0">
                <a:latin typeface="Times New Roman" panose="02020603050405020304" pitchFamily="18" charset="0"/>
                <a:cs typeface="Times New Roman" panose="02020603050405020304" pitchFamily="18" charset="0"/>
              </a:rPr>
              <a:t>S.G.M. College, </a:t>
            </a:r>
            <a:r>
              <a:rPr lang="en-US" sz="1600" b="1" dirty="0" err="1">
                <a:latin typeface="Times New Roman" panose="02020603050405020304" pitchFamily="18" charset="0"/>
                <a:cs typeface="Times New Roman" panose="02020603050405020304" pitchFamily="18" charset="0"/>
              </a:rPr>
              <a:t>Karad</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A0511CD8-E84E-4401-9B28-711BE9E74D68}"/>
              </a:ext>
            </a:extLst>
          </p:cNvPr>
          <p:cNvSpPr txBox="1"/>
          <p:nvPr/>
        </p:nvSpPr>
        <p:spPr>
          <a:xfrm>
            <a:off x="1043608" y="313492"/>
            <a:ext cx="7560840" cy="400110"/>
          </a:xfrm>
          <a:prstGeom prst="rect">
            <a:avLst/>
          </a:prstGeom>
          <a:noFill/>
        </p:spPr>
        <p:txBody>
          <a:bodyPr wrap="square" rtlCol="0">
            <a:spAutoFit/>
          </a:bodyPr>
          <a:lstStyle/>
          <a:p>
            <a:r>
              <a:rPr lang="en-IN" sz="2000" b="1" i="1" dirty="0">
                <a:solidFill>
                  <a:schemeClr val="accent1">
                    <a:lumMod val="60000"/>
                    <a:lumOff val="40000"/>
                  </a:schemeClr>
                </a:solidFill>
                <a:latin typeface="Times New Roman" panose="02020603050405020304" pitchFamily="18" charset="0"/>
                <a:cs typeface="Times New Roman" panose="02020603050405020304" pitchFamily="18" charset="0"/>
              </a:rPr>
              <a:t>“A Statistical Study of Analysis of </a:t>
            </a:r>
            <a:r>
              <a:rPr lang="en-IN" sz="2000" b="1" i="1" dirty="0" smtClean="0">
                <a:solidFill>
                  <a:schemeClr val="accent1">
                    <a:lumMod val="60000"/>
                    <a:lumOff val="40000"/>
                  </a:schemeClr>
                </a:solidFill>
                <a:latin typeface="Times New Roman" panose="02020603050405020304" pitchFamily="18" charset="0"/>
                <a:cs typeface="Times New Roman" panose="02020603050405020304" pitchFamily="18" charset="0"/>
              </a:rPr>
              <a:t> India’s Gross </a:t>
            </a:r>
            <a:r>
              <a:rPr lang="en-IN" sz="2000" b="1" i="1" dirty="0">
                <a:solidFill>
                  <a:schemeClr val="accent1">
                    <a:lumMod val="60000"/>
                    <a:lumOff val="40000"/>
                  </a:schemeClr>
                </a:solidFill>
                <a:latin typeface="Times New Roman" panose="02020603050405020304" pitchFamily="18" charset="0"/>
                <a:cs typeface="Times New Roman" panose="02020603050405020304" pitchFamily="18" charset="0"/>
              </a:rPr>
              <a:t>Domestic Product”</a:t>
            </a:r>
            <a:endParaRPr lang="en-IN" sz="20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582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79612" y="196267"/>
            <a:ext cx="7274768" cy="1280890"/>
          </a:xfrm>
        </p:spPr>
        <p:txBody>
          <a:bodyPr>
            <a:normAutofit/>
          </a:bodyPr>
          <a:lstStyle/>
          <a:p>
            <a:r>
              <a:rPr lang="en-US" sz="1600" dirty="0" smtClean="0">
                <a:latin typeface="Times New Roman" panose="02020603050405020304" pitchFamily="18" charset="0"/>
                <a:cs typeface="Times New Roman" panose="02020603050405020304" pitchFamily="18" charset="0"/>
              </a:rPr>
              <a:t>2. PACF plot:</a:t>
            </a:r>
            <a:endParaRPr lang="en-IN" sz="1600"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899593" y="836712"/>
            <a:ext cx="7634807" cy="5688632"/>
          </a:xfrm>
        </p:spPr>
        <p:txBody>
          <a:bodyPr>
            <a:normAutofit fontScale="92500" lnSpcReduction="20000"/>
          </a:bodyPr>
          <a:lstStyle/>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sz="1700" dirty="0" smtClean="0">
              <a:latin typeface="Times New Roman" panose="02020603050405020304" pitchFamily="18" charset="0"/>
              <a:cs typeface="Times New Roman" panose="02020603050405020304" pitchFamily="18" charset="0"/>
            </a:endParaRPr>
          </a:p>
          <a:p>
            <a:pPr marL="0" indent="0">
              <a:buNone/>
            </a:pPr>
            <a:r>
              <a:rPr lang="en-US" sz="1700" dirty="0" smtClean="0">
                <a:latin typeface="Times New Roman" panose="02020603050405020304" pitchFamily="18" charset="0"/>
                <a:cs typeface="Times New Roman" panose="02020603050405020304" pitchFamily="18" charset="0"/>
              </a:rPr>
              <a:t>Conclusion:</a:t>
            </a:r>
          </a:p>
          <a:p>
            <a:pPr marL="0" indent="0">
              <a:buNone/>
            </a:pPr>
            <a:r>
              <a:rPr lang="en-US" sz="1700" dirty="0" smtClean="0">
                <a:latin typeface="Times New Roman" panose="02020603050405020304" pitchFamily="18" charset="0"/>
                <a:cs typeface="Times New Roman" panose="02020603050405020304" pitchFamily="18" charset="0"/>
              </a:rPr>
              <a:t>Here PACF shows slow decay(decrease). And again observing PACF it increases and later gradually drops after two significant lags. Hence for GDP series we can say it having alternative </a:t>
            </a:r>
            <a:r>
              <a:rPr lang="en-US" sz="1700" dirty="0">
                <a:latin typeface="Times New Roman" panose="02020603050405020304" pitchFamily="18" charset="0"/>
                <a:cs typeface="Times New Roman" panose="02020603050405020304" pitchFamily="18" charset="0"/>
              </a:rPr>
              <a:t>exponential decline with a positive peak PACF(1) </a:t>
            </a:r>
            <a:endParaRPr lang="en-US" sz="1700" dirty="0" smtClean="0">
              <a:latin typeface="Times New Roman" panose="02020603050405020304" pitchFamily="18" charset="0"/>
              <a:cs typeface="Times New Roman" panose="02020603050405020304" pitchFamily="18" charset="0"/>
            </a:endParaRPr>
          </a:p>
          <a:p>
            <a:pPr marL="0" indent="0">
              <a:buNone/>
            </a:pPr>
            <a:r>
              <a:rPr lang="en-US" sz="1700" dirty="0" smtClean="0">
                <a:latin typeface="Times New Roman" panose="02020603050405020304" pitchFamily="18" charset="0"/>
                <a:cs typeface="Times New Roman" panose="02020603050405020304" pitchFamily="18" charset="0"/>
              </a:rPr>
              <a:t> It indicates </a:t>
            </a:r>
            <a:r>
              <a:rPr lang="en-US" sz="1700" dirty="0">
                <a:latin typeface="Times New Roman" panose="02020603050405020304" pitchFamily="18" charset="0"/>
                <a:cs typeface="Times New Roman" panose="02020603050405020304" pitchFamily="18" charset="0"/>
              </a:rPr>
              <a:t>that an MA </a:t>
            </a:r>
            <a:r>
              <a:rPr lang="en-US" sz="1700" dirty="0" smtClean="0">
                <a:latin typeface="Times New Roman" panose="02020603050405020304" pitchFamily="18" charset="0"/>
                <a:cs typeface="Times New Roman" panose="02020603050405020304" pitchFamily="18" charset="0"/>
              </a:rPr>
              <a:t>(1) </a:t>
            </a:r>
            <a:r>
              <a:rPr lang="en-US" sz="1700" dirty="0">
                <a:latin typeface="Times New Roman" panose="02020603050405020304" pitchFamily="18" charset="0"/>
                <a:cs typeface="Times New Roman" panose="02020603050405020304" pitchFamily="18" charset="0"/>
              </a:rPr>
              <a:t>would be a good </a:t>
            </a:r>
            <a:r>
              <a:rPr lang="en-US" sz="1700" dirty="0" smtClean="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model for the process. Therefore, we should </a:t>
            </a:r>
            <a:r>
              <a:rPr lang="en-US" sz="1700" dirty="0" smtClean="0">
                <a:latin typeface="Times New Roman" panose="02020603050405020304" pitchFamily="18" charset="0"/>
                <a:cs typeface="Times New Roman" panose="02020603050405020304" pitchFamily="18" charset="0"/>
              </a:rPr>
              <a:t>consider and work </a:t>
            </a:r>
            <a:r>
              <a:rPr lang="en-US" sz="1700" dirty="0">
                <a:latin typeface="Times New Roman" panose="02020603050405020304" pitchFamily="18" charset="0"/>
                <a:cs typeface="Times New Roman" panose="02020603050405020304" pitchFamily="18" charset="0"/>
              </a:rPr>
              <a:t>with both ARMA (1,1) and MA </a:t>
            </a:r>
            <a:r>
              <a:rPr lang="en-US" sz="1700" dirty="0" smtClean="0">
                <a:latin typeface="Times New Roman" panose="02020603050405020304" pitchFamily="18" charset="0"/>
                <a:cs typeface="Times New Roman" panose="02020603050405020304" pitchFamily="18" charset="0"/>
              </a:rPr>
              <a:t>(1) </a:t>
            </a:r>
            <a:r>
              <a:rPr lang="en-US" sz="1700" dirty="0">
                <a:latin typeface="Times New Roman" panose="02020603050405020304" pitchFamily="18" charset="0"/>
                <a:cs typeface="Times New Roman" panose="02020603050405020304" pitchFamily="18" charset="0"/>
              </a:rPr>
              <a:t>for the process and later select the optimal model based on a performance metric like AIC (</a:t>
            </a:r>
            <a:r>
              <a:rPr lang="en-US" sz="1700" dirty="0" err="1">
                <a:latin typeface="Times New Roman" panose="02020603050405020304" pitchFamily="18" charset="0"/>
                <a:cs typeface="Times New Roman" panose="02020603050405020304" pitchFamily="18" charset="0"/>
              </a:rPr>
              <a:t>Akaike</a:t>
            </a:r>
            <a:r>
              <a:rPr lang="en-US" sz="1700" dirty="0">
                <a:latin typeface="Times New Roman" panose="02020603050405020304" pitchFamily="18" charset="0"/>
                <a:cs typeface="Times New Roman" panose="02020603050405020304" pitchFamily="18" charset="0"/>
              </a:rPr>
              <a:t> Information Criteria).</a:t>
            </a:r>
            <a:r>
              <a:rPr lang="en-US" sz="1700" dirty="0" smtClean="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p:txBody>
      </p:sp>
      <p:pic>
        <p:nvPicPr>
          <p:cNvPr id="8" name="Content Placeholder 4"/>
          <p:cNvPicPr>
            <a:picLocks/>
          </p:cNvPicPr>
          <p:nvPr/>
        </p:nvPicPr>
        <p:blipFill>
          <a:blip r:embed="rId2">
            <a:extLst>
              <a:ext uri="{28A0092B-C50C-407E-A947-70E740481C1C}">
                <a14:useLocalDpi xmlns:a14="http://schemas.microsoft.com/office/drawing/2010/main" val="0"/>
              </a:ext>
            </a:extLst>
          </a:blip>
          <a:stretch>
            <a:fillRect/>
          </a:stretch>
        </p:blipFill>
        <p:spPr>
          <a:xfrm>
            <a:off x="833808" y="620688"/>
            <a:ext cx="7488831" cy="3778250"/>
          </a:xfrm>
          <a:prstGeom prst="rect">
            <a:avLst/>
          </a:prstGeom>
        </p:spPr>
      </p:pic>
    </p:spTree>
    <p:extLst>
      <p:ext uri="{BB962C8B-B14F-4D97-AF65-F5344CB8AC3E}">
        <p14:creationId xmlns:p14="http://schemas.microsoft.com/office/powerpoint/2010/main" val="41951230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88640"/>
            <a:ext cx="7920880" cy="1296144"/>
          </a:xfrm>
        </p:spPr>
        <p:txBody>
          <a:bodyPr>
            <a:normAutofit fontScale="90000"/>
          </a:bodyPr>
          <a:lstStyle/>
          <a:p>
            <a:r>
              <a:rPr lang="en-IN" b="1" dirty="0" smtClean="0">
                <a:solidFill>
                  <a:srgbClr val="C00000"/>
                </a:solidFill>
                <a:latin typeface="Times New Roman" panose="02020603050405020304" pitchFamily="18" charset="0"/>
                <a:cs typeface="Times New Roman" panose="02020603050405020304" pitchFamily="18" charset="0"/>
              </a:rPr>
              <a:t>Results and Discussion</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Table </a:t>
            </a:r>
            <a:r>
              <a:rPr lang="en-IN" sz="1800" dirty="0">
                <a:latin typeface="Times New Roman" panose="02020603050405020304" pitchFamily="18" charset="0"/>
                <a:cs typeface="Times New Roman" panose="02020603050405020304" pitchFamily="18" charset="0"/>
              </a:rPr>
              <a:t>1. Different ARIMA(</a:t>
            </a:r>
            <a:r>
              <a:rPr lang="en-IN" sz="1800" dirty="0" err="1">
                <a:latin typeface="Times New Roman" panose="02020603050405020304" pitchFamily="18" charset="0"/>
                <a:cs typeface="Times New Roman" panose="02020603050405020304" pitchFamily="18" charset="0"/>
              </a:rPr>
              <a:t>p,d,q</a:t>
            </a:r>
            <a:r>
              <a:rPr lang="en-IN" sz="1800" dirty="0">
                <a:latin typeface="Times New Roman" panose="02020603050405020304" pitchFamily="18" charset="0"/>
                <a:cs typeface="Times New Roman" panose="02020603050405020304" pitchFamily="18" charset="0"/>
              </a:rPr>
              <a:t>) models for Forecasting comparisons for GDP parameters </a:t>
            </a:r>
            <a:r>
              <a:rPr lang="en-IN" sz="1800" dirty="0" smtClean="0">
                <a:latin typeface="Times New Roman" panose="02020603050405020304" pitchFamily="18" charset="0"/>
                <a:cs typeface="Times New Roman" panose="02020603050405020304" pitchFamily="18" charset="0"/>
              </a:rPr>
              <a:t>    with </a:t>
            </a:r>
            <a:r>
              <a:rPr lang="en-IN" sz="1800" dirty="0">
                <a:latin typeface="Times New Roman" panose="02020603050405020304" pitchFamily="18" charset="0"/>
                <a:cs typeface="Times New Roman" panose="02020603050405020304" pitchFamily="18" charset="0"/>
              </a:rPr>
              <a:t>minimum AIC measures</a:t>
            </a:r>
            <a:r>
              <a:rPr lang="en-IN" sz="2000" dirty="0"/>
              <a:t/>
            </a:r>
            <a:br>
              <a:rPr lang="en-IN" sz="2000" dirty="0"/>
            </a:br>
            <a:endParaRPr lang="en-IN" sz="20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571073514"/>
              </p:ext>
            </p:extLst>
          </p:nvPr>
        </p:nvGraphicFramePr>
        <p:xfrm>
          <a:off x="1979712" y="1556792"/>
          <a:ext cx="5424264" cy="5199711"/>
        </p:xfrm>
        <a:graphic>
          <a:graphicData uri="http://schemas.openxmlformats.org/drawingml/2006/table">
            <a:tbl>
              <a:tblPr firstRow="1" bandRow="1">
                <a:tableStyleId>{5C22544A-7EE6-4342-B048-85BDC9FD1C3A}</a:tableStyleId>
              </a:tblPr>
              <a:tblGrid>
                <a:gridCol w="2712132"/>
                <a:gridCol w="2712132"/>
              </a:tblGrid>
              <a:tr h="467575">
                <a:tc>
                  <a:txBody>
                    <a:bodyPr/>
                    <a:lstStyle/>
                    <a:p>
                      <a:pPr algn="ctr"/>
                      <a:r>
                        <a:rPr lang="en-US" sz="1600" dirty="0" smtClean="0">
                          <a:latin typeface="Times New Roman" panose="02020603050405020304" pitchFamily="18" charset="0"/>
                          <a:cs typeface="Times New Roman" panose="02020603050405020304" pitchFamily="18" charset="0"/>
                        </a:rPr>
                        <a:t>Model</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AIC</a:t>
                      </a:r>
                      <a:endParaRPr lang="en-IN" sz="1600" dirty="0">
                        <a:latin typeface="Times New Roman" panose="02020603050405020304" pitchFamily="18" charset="0"/>
                        <a:cs typeface="Times New Roman" panose="02020603050405020304" pitchFamily="18" charset="0"/>
                      </a:endParaRPr>
                    </a:p>
                  </a:txBody>
                  <a:tcPr/>
                </a:tc>
              </a:tr>
              <a:tr h="467575">
                <a:tc>
                  <a:txBody>
                    <a:bodyPr/>
                    <a:lstStyle/>
                    <a:p>
                      <a:pPr algn="ctr">
                        <a:lnSpc>
                          <a:spcPct val="150000"/>
                        </a:lnSpc>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ARIMA(0,1,0)</a:t>
                      </a:r>
                    </a:p>
                  </a:txBody>
                  <a:tcPr marL="68580" marR="68580" marT="0" marB="0"/>
                </a:tc>
                <a:tc>
                  <a:txBody>
                    <a:bodyPr/>
                    <a:lstStyle/>
                    <a:p>
                      <a:pPr algn="ctr">
                        <a:lnSpc>
                          <a:spcPct val="150000"/>
                        </a:lnSpc>
                        <a:spcAft>
                          <a:spcPts val="0"/>
                        </a:spcAft>
                      </a:pPr>
                      <a:r>
                        <a:rPr lang="en-IN" sz="1600" dirty="0">
                          <a:solidFill>
                            <a:srgbClr val="000000"/>
                          </a:solidFill>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158.92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67575">
                <a:tc>
                  <a:txBody>
                    <a:bodyPr/>
                    <a:lstStyle/>
                    <a:p>
                      <a:pPr algn="ctr">
                        <a:lnSpc>
                          <a:spcPct val="150000"/>
                        </a:lnSpc>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ARIMA(1,1,0)</a:t>
                      </a:r>
                    </a:p>
                  </a:txBody>
                  <a:tcPr marL="68580" marR="68580" marT="0" marB="0"/>
                </a:tc>
                <a:tc>
                  <a:txBody>
                    <a:bodyPr/>
                    <a:lstStyle/>
                    <a:p>
                      <a:pPr algn="ctr"/>
                      <a:r>
                        <a:rPr lang="en-IN" sz="1600" dirty="0" smtClean="0">
                          <a:solidFill>
                            <a:srgbClr val="000000"/>
                          </a:solidFill>
                          <a:effectLst/>
                          <a:latin typeface="Times New Roman" panose="02020603050405020304" pitchFamily="18" charset="0"/>
                          <a:cs typeface="Times New Roman" panose="02020603050405020304" pitchFamily="18" charset="0"/>
                        </a:rPr>
                        <a:t> </a:t>
                      </a:r>
                      <a:r>
                        <a:rPr lang="en-IN" sz="1600" dirty="0">
                          <a:solidFill>
                            <a:srgbClr val="000000"/>
                          </a:solidFill>
                          <a:effectLst/>
                          <a:latin typeface="Times New Roman" panose="02020603050405020304" pitchFamily="18" charset="0"/>
                          <a:cs typeface="Times New Roman" panose="02020603050405020304" pitchFamily="18" charset="0"/>
                        </a:rPr>
                        <a:t>-193.08</a:t>
                      </a:r>
                      <a:endParaRPr lang="en-IN" sz="1600" dirty="0">
                        <a:effectLst/>
                        <a:latin typeface="Times New Roman" panose="02020603050405020304" pitchFamily="18" charset="0"/>
                        <a:cs typeface="Times New Roman" panose="02020603050405020304" pitchFamily="18" charset="0"/>
                      </a:endParaRPr>
                    </a:p>
                  </a:txBody>
                  <a:tcPr marL="68580" marR="68580" marT="0" marB="0"/>
                </a:tc>
              </a:tr>
              <a:tr h="467575">
                <a:tc>
                  <a:txBody>
                    <a:bodyPr/>
                    <a:lstStyle/>
                    <a:p>
                      <a:pPr algn="ctr">
                        <a:lnSpc>
                          <a:spcPct val="150000"/>
                        </a:lnSpc>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ARIMA(2,1,1)</a:t>
                      </a:r>
                    </a:p>
                  </a:txBody>
                  <a:tcPr marL="68580" marR="68580" marT="0" marB="0"/>
                </a:tc>
                <a:tc>
                  <a:txBody>
                    <a:bodyPr/>
                    <a:lstStyle/>
                    <a:p>
                      <a:pPr algn="ctr"/>
                      <a:r>
                        <a:rPr lang="en-IN" sz="1600" baseline="0" dirty="0" smtClean="0">
                          <a:solidFill>
                            <a:srgbClr val="000000"/>
                          </a:solidFill>
                          <a:effectLst/>
                          <a:latin typeface="Times New Roman" panose="02020603050405020304" pitchFamily="18" charset="0"/>
                          <a:cs typeface="Times New Roman" panose="02020603050405020304" pitchFamily="18" charset="0"/>
                        </a:rPr>
                        <a:t> </a:t>
                      </a:r>
                      <a:r>
                        <a:rPr lang="en-IN" sz="1600" dirty="0" smtClean="0">
                          <a:solidFill>
                            <a:srgbClr val="000000"/>
                          </a:solidFill>
                          <a:effectLst/>
                          <a:latin typeface="Times New Roman" panose="02020603050405020304" pitchFamily="18" charset="0"/>
                          <a:cs typeface="Times New Roman" panose="02020603050405020304" pitchFamily="18" charset="0"/>
                        </a:rPr>
                        <a:t>-</a:t>
                      </a:r>
                      <a:r>
                        <a:rPr lang="en-IN" sz="1600" dirty="0">
                          <a:solidFill>
                            <a:srgbClr val="000000"/>
                          </a:solidFill>
                          <a:effectLst/>
                          <a:latin typeface="Times New Roman" panose="02020603050405020304" pitchFamily="18" charset="0"/>
                          <a:cs typeface="Times New Roman" panose="02020603050405020304" pitchFamily="18" charset="0"/>
                        </a:rPr>
                        <a:t>253.38</a:t>
                      </a:r>
                      <a:endParaRPr lang="en-IN" sz="1600" dirty="0">
                        <a:effectLst/>
                        <a:latin typeface="Times New Roman" panose="02020603050405020304" pitchFamily="18" charset="0"/>
                        <a:cs typeface="Times New Roman" panose="02020603050405020304" pitchFamily="18" charset="0"/>
                      </a:endParaRPr>
                    </a:p>
                  </a:txBody>
                  <a:tcPr marL="68580" marR="68580" marT="0" marB="0"/>
                </a:tc>
              </a:tr>
              <a:tr h="467575">
                <a:tc>
                  <a:txBody>
                    <a:bodyPr/>
                    <a:lstStyle/>
                    <a:p>
                      <a:pPr algn="ctr">
                        <a:lnSpc>
                          <a:spcPct val="150000"/>
                        </a:lnSpc>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ARIMA(1,0,0)</a:t>
                      </a:r>
                    </a:p>
                  </a:txBody>
                  <a:tcPr marL="68580" marR="68580" marT="0" marB="0"/>
                </a:tc>
                <a:tc>
                  <a:txBody>
                    <a:bodyPr/>
                    <a:lstStyle/>
                    <a:p>
                      <a:pPr algn="ctr">
                        <a:lnSpc>
                          <a:spcPct val="150000"/>
                        </a:lnSpc>
                        <a:spcAft>
                          <a:spcPts val="0"/>
                        </a:spcAft>
                      </a:pPr>
                      <a:r>
                        <a:rPr lang="en-IN" sz="1600" dirty="0">
                          <a:solidFill>
                            <a:srgbClr val="000000"/>
                          </a:solidFill>
                          <a:effectLst/>
                          <a:latin typeface="Times New Roman" panose="02020603050405020304" pitchFamily="18" charset="0"/>
                          <a:cs typeface="Times New Roman" panose="02020603050405020304" pitchFamily="18" charset="0"/>
                        </a:rPr>
                        <a:t>-253.49</a:t>
                      </a:r>
                      <a:r>
                        <a:rPr lang="en-IN" sz="1600"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r>
              <a:tr h="467575">
                <a:tc>
                  <a:txBody>
                    <a:bodyPr/>
                    <a:lstStyle/>
                    <a:p>
                      <a:pPr algn="ctr">
                        <a:lnSpc>
                          <a:spcPct val="150000"/>
                        </a:lnSpc>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ARIMA(0,0,1)</a:t>
                      </a:r>
                    </a:p>
                  </a:txBody>
                  <a:tcPr marL="68580" marR="68580" marT="0" marB="0"/>
                </a:tc>
                <a:tc>
                  <a:txBody>
                    <a:bodyPr/>
                    <a:lstStyle/>
                    <a:p>
                      <a:pPr algn="ctr">
                        <a:lnSpc>
                          <a:spcPct val="150000"/>
                        </a:lnSpc>
                        <a:spcAft>
                          <a:spcPts val="0"/>
                        </a:spcAft>
                      </a:pPr>
                      <a:r>
                        <a:rPr lang="en-IN" sz="1600">
                          <a:solidFill>
                            <a:srgbClr val="000000"/>
                          </a:solidFill>
                          <a:effectLst/>
                          <a:latin typeface="Times New Roman" panose="02020603050405020304" pitchFamily="18" charset="0"/>
                          <a:cs typeface="Times New Roman" panose="02020603050405020304" pitchFamily="18" charset="0"/>
                        </a:rPr>
                        <a:t>-281.46</a:t>
                      </a:r>
                      <a:r>
                        <a:rPr lang="en-IN" sz="1600">
                          <a:effectLst/>
                          <a:latin typeface="Times New Roman" panose="02020603050405020304" pitchFamily="18" charset="0"/>
                          <a:cs typeface="Times New Roman" panose="02020603050405020304" pitchFamily="18" charset="0"/>
                        </a:rPr>
                        <a:t> </a:t>
                      </a:r>
                      <a:r>
                        <a:rPr lang="en-IN" sz="16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r>
              <a:tr h="467575">
                <a:tc>
                  <a:txBody>
                    <a:bodyPr/>
                    <a:lstStyle/>
                    <a:p>
                      <a:pPr algn="ctr">
                        <a:lnSpc>
                          <a:spcPct val="150000"/>
                        </a:lnSpc>
                        <a:spcAft>
                          <a:spcPts val="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ARIMA(1,2,1)</a:t>
                      </a:r>
                    </a:p>
                  </a:txBody>
                  <a:tcPr marL="68580" marR="68580" marT="0" marB="0"/>
                </a:tc>
                <a:tc>
                  <a:txBody>
                    <a:bodyPr/>
                    <a:lstStyle/>
                    <a:p>
                      <a:pPr algn="ctr">
                        <a:lnSpc>
                          <a:spcPct val="150000"/>
                        </a:lnSpc>
                        <a:spcAft>
                          <a:spcPts val="0"/>
                        </a:spcAft>
                      </a:pPr>
                      <a:r>
                        <a:rPr lang="en-IN" sz="1600" dirty="0">
                          <a:solidFill>
                            <a:srgbClr val="000000"/>
                          </a:solidFill>
                          <a:effectLst/>
                          <a:latin typeface="Times New Roman" panose="02020603050405020304" pitchFamily="18" charset="0"/>
                          <a:cs typeface="Times New Roman" panose="02020603050405020304" pitchFamily="18" charset="0"/>
                        </a:rPr>
                        <a:t>-181.95</a:t>
                      </a:r>
                      <a:r>
                        <a:rPr lang="en-IN" sz="1600"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r>
              <a:tr h="467575">
                <a:tc>
                  <a:txBody>
                    <a:bodyPr/>
                    <a:lstStyle/>
                    <a:p>
                      <a:pPr algn="ctr">
                        <a:lnSpc>
                          <a:spcPct val="150000"/>
                        </a:lnSpc>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ARIMA(1,1,2)</a:t>
                      </a:r>
                    </a:p>
                  </a:txBody>
                  <a:tcPr marL="68580" marR="68580" marT="0" marB="0"/>
                </a:tc>
                <a:tc>
                  <a:txBody>
                    <a:bodyPr/>
                    <a:lstStyle/>
                    <a:p>
                      <a:pPr algn="ctr">
                        <a:lnSpc>
                          <a:spcPct val="150000"/>
                        </a:lnSpc>
                        <a:spcAft>
                          <a:spcPts val="0"/>
                        </a:spcAft>
                      </a:pPr>
                      <a:r>
                        <a:rPr lang="en-IN" sz="1600" dirty="0">
                          <a:solidFill>
                            <a:srgbClr val="000000"/>
                          </a:solidFill>
                          <a:effectLst/>
                          <a:latin typeface="Times New Roman" panose="02020603050405020304" pitchFamily="18" charset="0"/>
                          <a:cs typeface="Times New Roman" panose="02020603050405020304" pitchFamily="18" charset="0"/>
                        </a:rPr>
                        <a:t>-267.31</a:t>
                      </a:r>
                      <a:r>
                        <a:rPr lang="en-IN" sz="1600"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r>
              <a:tr h="467575">
                <a:tc>
                  <a:txBody>
                    <a:bodyPr/>
                    <a:lstStyle/>
                    <a:p>
                      <a:pPr algn="ctr">
                        <a:lnSpc>
                          <a:spcPct val="150000"/>
                        </a:lnSpc>
                        <a:spcAft>
                          <a:spcPts val="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ARIMA(1,0,2)</a:t>
                      </a:r>
                    </a:p>
                  </a:txBody>
                  <a:tcPr marL="68580" marR="68580" marT="0" marB="0"/>
                </a:tc>
                <a:tc>
                  <a:txBody>
                    <a:bodyPr/>
                    <a:lstStyle/>
                    <a:p>
                      <a:pPr algn="ctr">
                        <a:lnSpc>
                          <a:spcPct val="150000"/>
                        </a:lnSpc>
                        <a:spcAft>
                          <a:spcPts val="0"/>
                        </a:spcAft>
                      </a:pPr>
                      <a:r>
                        <a:rPr lang="en-IN" sz="1600" dirty="0">
                          <a:solidFill>
                            <a:srgbClr val="000000"/>
                          </a:solidFill>
                          <a:effectLst/>
                          <a:latin typeface="Times New Roman" panose="02020603050405020304" pitchFamily="18" charset="0"/>
                          <a:cs typeface="Times New Roman" panose="02020603050405020304" pitchFamily="18" charset="0"/>
                        </a:rPr>
                        <a:t>-279.23</a:t>
                      </a:r>
                      <a:r>
                        <a:rPr lang="en-IN" sz="1600"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r>
              <a:tr h="467575">
                <a:tc>
                  <a:txBody>
                    <a:bodyPr/>
                    <a:lstStyle/>
                    <a:p>
                      <a:pPr algn="ctr">
                        <a:lnSpc>
                          <a:spcPct val="150000"/>
                        </a:lnSpc>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ARIMA(2,2,2)</a:t>
                      </a:r>
                    </a:p>
                  </a:txBody>
                  <a:tcPr marL="68580" marR="68580" marT="0" marB="0"/>
                </a:tc>
                <a:tc>
                  <a:txBody>
                    <a:bodyPr/>
                    <a:lstStyle/>
                    <a:p>
                      <a:pPr algn="ctr">
                        <a:lnSpc>
                          <a:spcPct val="150000"/>
                        </a:lnSpc>
                        <a:spcAft>
                          <a:spcPts val="0"/>
                        </a:spcAft>
                      </a:pPr>
                      <a:r>
                        <a:rPr lang="en-IN" sz="1600" dirty="0">
                          <a:solidFill>
                            <a:srgbClr val="000000"/>
                          </a:solidFill>
                          <a:effectLst/>
                          <a:latin typeface="Times New Roman" panose="02020603050405020304" pitchFamily="18" charset="0"/>
                          <a:cs typeface="Times New Roman" panose="02020603050405020304" pitchFamily="18" charset="0"/>
                        </a:rPr>
                        <a:t>-236.84</a:t>
                      </a:r>
                      <a:r>
                        <a:rPr lang="en-IN" sz="1600"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r>
              <a:tr h="52396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             </a:t>
                      </a:r>
                      <a:r>
                        <a:rPr lang="en-IN" sz="1600" dirty="0" smtClean="0">
                          <a:effectLst/>
                          <a:latin typeface="Times New Roman" panose="02020603050405020304" pitchFamily="18" charset="0"/>
                          <a:ea typeface="Calibri" panose="020F0502020204030204" pitchFamily="34" charset="0"/>
                          <a:cs typeface="Times New Roman" panose="02020603050405020304" pitchFamily="18" charset="0"/>
                        </a:rPr>
                        <a:t>ARIMA(2,2,1)</a:t>
                      </a:r>
                    </a:p>
                    <a:p>
                      <a:endParaRPr lang="en-IN" sz="1600" dirty="0">
                        <a:latin typeface="Times New Roman" panose="02020603050405020304" pitchFamily="18" charset="0"/>
                        <a:cs typeface="Times New Roman" panose="02020603050405020304" pitchFamily="18" charset="0"/>
                      </a:endParaRPr>
                    </a:p>
                  </a:txBody>
                  <a:tcPr marL="68580" marR="68580" marT="0" marB="0"/>
                </a:tc>
                <a:tc>
                  <a:txBody>
                    <a:bodyPr/>
                    <a:lstStyle/>
                    <a:p>
                      <a:r>
                        <a:rPr lang="en-US" sz="1600" dirty="0" smtClean="0">
                          <a:latin typeface="Times New Roman" panose="02020603050405020304" pitchFamily="18" charset="0"/>
                          <a:cs typeface="Times New Roman" panose="02020603050405020304" pitchFamily="18" charset="0"/>
                        </a:rPr>
                        <a:t>                   -208</a:t>
                      </a:r>
                      <a:endParaRPr lang="en-IN"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179667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548680"/>
            <a:ext cx="7418785" cy="5472608"/>
          </a:xfrm>
        </p:spPr>
        <p:txBody>
          <a:bodyPr>
            <a:normAutofit/>
          </a:bodyPr>
          <a:lstStyle/>
          <a:p>
            <a:r>
              <a:rPr lang="en-IN" sz="1600" dirty="0" smtClean="0">
                <a:latin typeface="Times New Roman" panose="02020603050405020304" pitchFamily="18" charset="0"/>
                <a:cs typeface="Times New Roman" panose="02020603050405020304" pitchFamily="18" charset="0"/>
              </a:rPr>
              <a:t>        Result </a:t>
            </a:r>
            <a:r>
              <a:rPr lang="en-IN" sz="1600" dirty="0">
                <a:latin typeface="Times New Roman" panose="02020603050405020304" pitchFamily="18" charset="0"/>
                <a:cs typeface="Times New Roman" panose="02020603050405020304" pitchFamily="18" charset="0"/>
              </a:rPr>
              <a:t>of best fit model: </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995178"/>
              </p:ext>
            </p:extLst>
          </p:nvPr>
        </p:nvGraphicFramePr>
        <p:xfrm>
          <a:off x="899592" y="1340768"/>
          <a:ext cx="7312396" cy="1080119"/>
        </p:xfrm>
        <a:graphic>
          <a:graphicData uri="http://schemas.openxmlformats.org/drawingml/2006/table">
            <a:tbl>
              <a:tblPr firstRow="1" firstCol="1" bandRow="1">
                <a:tableStyleId>{5C22544A-7EE6-4342-B048-85BDC9FD1C3A}</a:tableStyleId>
              </a:tblPr>
              <a:tblGrid>
                <a:gridCol w="1828099"/>
                <a:gridCol w="1828099"/>
                <a:gridCol w="1828099"/>
                <a:gridCol w="1828099"/>
              </a:tblGrid>
              <a:tr h="539919">
                <a:tc>
                  <a:txBody>
                    <a:bodyPr/>
                    <a:lstStyle/>
                    <a:p>
                      <a:pPr>
                        <a:lnSpc>
                          <a:spcPct val="150000"/>
                        </a:lnSpc>
                        <a:spcAft>
                          <a:spcPts val="0"/>
                        </a:spcAft>
                      </a:pPr>
                      <a:r>
                        <a:rPr lang="en-IN" sz="1600" dirty="0">
                          <a:effectLst/>
                        </a:rPr>
                        <a:t>Series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9795" marR="59795" marT="0" marB="0">
                    <a:solidFill>
                      <a:schemeClr val="bg1">
                        <a:lumMod val="50000"/>
                      </a:schemeClr>
                    </a:solidFill>
                  </a:tcPr>
                </a:tc>
                <a:tc>
                  <a:txBody>
                    <a:bodyPr/>
                    <a:lstStyle/>
                    <a:p>
                      <a:pPr>
                        <a:lnSpc>
                          <a:spcPct val="150000"/>
                        </a:lnSpc>
                        <a:spcAft>
                          <a:spcPts val="0"/>
                        </a:spcAft>
                      </a:pPr>
                      <a:r>
                        <a:rPr lang="en-IN" sz="1600" dirty="0">
                          <a:effectLst/>
                        </a:rPr>
                        <a:t>Best Model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9795" marR="59795" marT="0" marB="0">
                    <a:solidFill>
                      <a:schemeClr val="bg1">
                        <a:lumMod val="50000"/>
                      </a:schemeClr>
                    </a:solidFill>
                  </a:tcPr>
                </a:tc>
                <a:tc>
                  <a:txBody>
                    <a:bodyPr/>
                    <a:lstStyle/>
                    <a:p>
                      <a:pPr>
                        <a:lnSpc>
                          <a:spcPct val="150000"/>
                        </a:lnSpc>
                        <a:spcAft>
                          <a:spcPts val="0"/>
                        </a:spcAft>
                      </a:pPr>
                      <a:r>
                        <a:rPr lang="en-IN" sz="1600" dirty="0">
                          <a:effectLst/>
                        </a:rPr>
                        <a:t>MAPE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9795" marR="59795" marT="0" marB="0">
                    <a:solidFill>
                      <a:schemeClr val="bg1">
                        <a:lumMod val="50000"/>
                      </a:schemeClr>
                    </a:solidFill>
                  </a:tcPr>
                </a:tc>
                <a:tc>
                  <a:txBody>
                    <a:bodyPr/>
                    <a:lstStyle/>
                    <a:p>
                      <a:pPr>
                        <a:lnSpc>
                          <a:spcPct val="150000"/>
                        </a:lnSpc>
                        <a:spcAft>
                          <a:spcPts val="0"/>
                        </a:spcAft>
                      </a:pPr>
                      <a:r>
                        <a:rPr lang="en-IN" sz="1600" dirty="0">
                          <a:effectLst/>
                        </a:rPr>
                        <a:t>RMSE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9795" marR="59795" marT="0" marB="0">
                    <a:solidFill>
                      <a:schemeClr val="bg1">
                        <a:lumMod val="50000"/>
                      </a:schemeClr>
                    </a:solidFill>
                  </a:tcPr>
                </a:tc>
              </a:tr>
              <a:tr h="540200">
                <a:tc>
                  <a:txBody>
                    <a:bodyPr/>
                    <a:lstStyle/>
                    <a:p>
                      <a:pPr>
                        <a:lnSpc>
                          <a:spcPct val="150000"/>
                        </a:lnSpc>
                        <a:spcAft>
                          <a:spcPts val="0"/>
                        </a:spcAft>
                      </a:pPr>
                      <a:r>
                        <a:rPr lang="en-IN" sz="1600" dirty="0" smtClean="0">
                          <a:effectLst/>
                        </a:rPr>
                        <a:t>GDP</a:t>
                      </a:r>
                      <a:r>
                        <a:rPr lang="en-IN" sz="1600" baseline="0" dirty="0" smtClean="0">
                          <a:effectLst/>
                        </a:rPr>
                        <a:t> </a:t>
                      </a:r>
                      <a:r>
                        <a:rPr lang="en-IN" sz="1600" dirty="0" smtClean="0">
                          <a:effectLst/>
                        </a:rPr>
                        <a:t>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9795" marR="59795" marT="0" marB="0">
                    <a:solidFill>
                      <a:schemeClr val="bg1">
                        <a:lumMod val="50000"/>
                      </a:schemeClr>
                    </a:solidFill>
                  </a:tcPr>
                </a:tc>
                <a:tc>
                  <a:txBody>
                    <a:bodyPr/>
                    <a:lstStyle/>
                    <a:p>
                      <a:pPr>
                        <a:lnSpc>
                          <a:spcPct val="150000"/>
                        </a:lnSpc>
                        <a:spcAft>
                          <a:spcPts val="0"/>
                        </a:spcAft>
                      </a:pPr>
                      <a:r>
                        <a:rPr lang="en-IN" sz="1600" dirty="0">
                          <a:effectLst/>
                        </a:rPr>
                        <a:t>ARIMA(0,0,1)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9795" marR="59795" marT="0" marB="0"/>
                </a:tc>
                <a:tc>
                  <a:txBody>
                    <a:bodyPr/>
                    <a:lstStyle/>
                    <a:p>
                      <a:pPr>
                        <a:lnSpc>
                          <a:spcPct val="150000"/>
                        </a:lnSpc>
                        <a:spcAft>
                          <a:spcPts val="0"/>
                        </a:spcAft>
                      </a:pPr>
                      <a:r>
                        <a:rPr lang="en-IN" sz="1600">
                          <a:effectLst/>
                        </a:rPr>
                        <a:t>5490.81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9795" marR="59795" marT="0" marB="0"/>
                </a:tc>
                <a:tc>
                  <a:txBody>
                    <a:bodyPr/>
                    <a:lstStyle/>
                    <a:p>
                      <a:pPr>
                        <a:lnSpc>
                          <a:spcPct val="150000"/>
                        </a:lnSpc>
                        <a:spcAft>
                          <a:spcPts val="0"/>
                        </a:spcAft>
                      </a:pPr>
                      <a:r>
                        <a:rPr lang="en-IN" sz="1600" dirty="0">
                          <a:effectLst/>
                        </a:rPr>
                        <a:t>0.0255666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9795" marR="59795" marT="0" marB="0"/>
                </a:tc>
              </a:tr>
            </a:tbl>
          </a:graphicData>
        </a:graphic>
      </p:graphicFrame>
      <p:sp>
        <p:nvSpPr>
          <p:cNvPr id="6" name="Rectangle 5"/>
          <p:cNvSpPr/>
          <p:nvPr/>
        </p:nvSpPr>
        <p:spPr>
          <a:xfrm>
            <a:off x="899592" y="2583293"/>
            <a:ext cx="7312396" cy="6268383"/>
          </a:xfrm>
          <a:prstGeom prst="rect">
            <a:avLst/>
          </a:prstGeom>
        </p:spPr>
        <p:txBody>
          <a:bodyPr wrap="square">
            <a:spAutoFit/>
          </a:bodyPr>
          <a:lstStyle/>
          <a:p>
            <a:r>
              <a:rPr lang="en-IN" sz="1600" dirty="0">
                <a:latin typeface="Times New Roman" panose="02020603050405020304" pitchFamily="18" charset="0"/>
                <a:cs typeface="Times New Roman" panose="02020603050405020304" pitchFamily="18" charset="0"/>
              </a:rPr>
              <a:t> </a:t>
            </a:r>
            <a:endParaRPr lang="en-IN" sz="1600" dirty="0" smtClean="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From </a:t>
            </a:r>
            <a:r>
              <a:rPr lang="en-IN" sz="1600" dirty="0">
                <a:latin typeface="Times New Roman" panose="02020603050405020304" pitchFamily="18" charset="0"/>
                <a:cs typeface="Times New Roman" panose="02020603050405020304" pitchFamily="18" charset="0"/>
              </a:rPr>
              <a:t>table 1. we conclude following things:</a:t>
            </a:r>
          </a:p>
          <a:p>
            <a:r>
              <a:rPr lang="en-IN" sz="1600" dirty="0">
                <a:latin typeface="Times New Roman" panose="02020603050405020304" pitchFamily="18" charset="0"/>
                <a:cs typeface="Times New Roman" panose="02020603050405020304" pitchFamily="18" charset="0"/>
              </a:rPr>
              <a:t> </a:t>
            </a:r>
            <a:endParaRPr lang="en-IN" sz="1600" dirty="0" smtClean="0">
              <a:latin typeface="Times New Roman" panose="02020603050405020304" pitchFamily="18" charset="0"/>
              <a:cs typeface="Times New Roman" panose="02020603050405020304" pitchFamily="18" charset="0"/>
            </a:endParaRPr>
          </a:p>
          <a:p>
            <a:pPr marL="342900" indent="-342900">
              <a:buAutoNum type="arabicParenR"/>
            </a:pPr>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model with lowest AIC values are considered to be the best model. Hence, it can be concluded that ARIMA (0, 0, 1) is the best model for GDP </a:t>
            </a:r>
            <a:r>
              <a:rPr lang="en-IN" sz="1600" dirty="0" smtClean="0">
                <a:latin typeface="Times New Roman" panose="02020603050405020304" pitchFamily="18" charset="0"/>
                <a:cs typeface="Times New Roman" panose="02020603050405020304" pitchFamily="18" charset="0"/>
              </a:rPr>
              <a:t>data.</a:t>
            </a:r>
          </a:p>
          <a:p>
            <a:pPr marL="342900" indent="-342900">
              <a:buAutoNum type="arabicParenR"/>
            </a:pPr>
            <a:r>
              <a:rPr lang="en-IN" sz="1600" dirty="0" smtClean="0">
                <a:latin typeface="Times New Roman" panose="02020603050405020304" pitchFamily="18" charset="0"/>
                <a:cs typeface="Times New Roman" panose="02020603050405020304" pitchFamily="18" charset="0"/>
              </a:rPr>
              <a:t> here  </a:t>
            </a:r>
            <a:r>
              <a:rPr lang="en-IN" sz="1600" dirty="0">
                <a:latin typeface="Times New Roman" panose="02020603050405020304" pitchFamily="18" charset="0"/>
                <a:cs typeface="Times New Roman" panose="02020603050405020304" pitchFamily="18" charset="0"/>
              </a:rPr>
              <a:t>AIC, MAPE and RMSE values are -281.46, 5490.81 and 0.0255666 respectively. </a:t>
            </a:r>
            <a:endParaRPr lang="en-IN" sz="1600" dirty="0" smtClean="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3) </a:t>
            </a:r>
            <a:r>
              <a:rPr lang="en-US" sz="1600" dirty="0">
                <a:latin typeface="Times New Roman" panose="02020603050405020304" pitchFamily="18" charset="0"/>
                <a:cs typeface="Times New Roman" panose="02020603050405020304" pitchFamily="18" charset="0"/>
              </a:rPr>
              <a:t>For an ARIMA (0,0,1) model, </a:t>
            </a:r>
            <a:r>
              <a:rPr lang="en-US" sz="1600" dirty="0" err="1">
                <a:latin typeface="Times New Roman" panose="02020603050405020304" pitchFamily="18" charset="0"/>
                <a:cs typeface="Times New Roman" panose="02020603050405020304" pitchFamily="18" charset="0"/>
              </a:rPr>
              <a:t>Yt</a:t>
            </a:r>
            <a:r>
              <a:rPr lang="en-US" sz="1600" dirty="0">
                <a:latin typeface="Times New Roman" panose="02020603050405020304" pitchFamily="18" charset="0"/>
                <a:cs typeface="Times New Roman" panose="02020603050405020304" pitchFamily="18" charset="0"/>
              </a:rPr>
              <a:t> is statistically independent </a:t>
            </a:r>
            <a:r>
              <a:rPr lang="en-US" sz="1600" dirty="0" smtClean="0">
                <a:latin typeface="Times New Roman" panose="02020603050405020304" pitchFamily="18" charset="0"/>
                <a:cs typeface="Times New Roman" panose="02020603050405020304" pitchFamily="18" charset="0"/>
              </a:rPr>
              <a:t>of  </a:t>
            </a:r>
            <a:r>
              <a:rPr lang="en-US" sz="1600" dirty="0" err="1">
                <a:latin typeface="Times New Roman" panose="02020603050405020304" pitchFamily="18" charset="0"/>
                <a:cs typeface="Times New Roman" panose="02020603050405020304" pitchFamily="18" charset="0"/>
              </a:rPr>
              <a:t>Yt</a:t>
            </a:r>
            <a:r>
              <a:rPr lang="en-US" sz="1600" dirty="0">
                <a:latin typeface="Times New Roman" panose="02020603050405020304" pitchFamily="18" charset="0"/>
                <a:cs typeface="Times New Roman" panose="02020603050405020304" pitchFamily="18" charset="0"/>
              </a:rPr>
              <a:t>-k.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Also</a:t>
            </a:r>
            <a:r>
              <a:rPr lang="en-US" sz="1600" dirty="0">
                <a:latin typeface="Times New Roman" panose="02020603050405020304" pitchFamily="18" charset="0"/>
                <a:cs typeface="Times New Roman" panose="02020603050405020304" pitchFamily="18" charset="0"/>
              </a:rPr>
              <a:t>, because of white noise et and et-k are statistically independent.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model is</a:t>
            </a:r>
            <a:r>
              <a:rPr lang="en-US" sz="1600" dirty="0" smtClean="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Yt</a:t>
            </a:r>
            <a:r>
              <a:rPr lang="en-IN" sz="1600" dirty="0">
                <a:latin typeface="Times New Roman" panose="02020603050405020304" pitchFamily="18" charset="0"/>
                <a:cs typeface="Times New Roman" panose="02020603050405020304" pitchFamily="18" charset="0"/>
              </a:rPr>
              <a:t> = et + </a:t>
            </a:r>
            <a:r>
              <a:rPr lang="el-GR" sz="1200" dirty="0"/>
              <a:t>θ</a:t>
            </a:r>
            <a:r>
              <a:rPr lang="en-IN" sz="1600" dirty="0" smtClean="0">
                <a:latin typeface="Times New Roman" panose="02020603050405020304" pitchFamily="18" charset="0"/>
                <a:cs typeface="Times New Roman" panose="02020603050405020304" pitchFamily="18" charset="0"/>
              </a:rPr>
              <a:t>et-1 </a:t>
            </a:r>
            <a:r>
              <a:rPr lang="en-US" sz="1600" dirty="0" smtClean="0">
                <a:latin typeface="Times New Roman" panose="02020603050405020304" pitchFamily="18" charset="0"/>
                <a:cs typeface="Times New Roman" panose="02020603050405020304" pitchFamily="18" charset="0"/>
              </a:rPr>
              <a:t> </a:t>
            </a:r>
          </a:p>
          <a:p>
            <a:r>
              <a:rPr lang="en-US" sz="1600" smtClean="0">
                <a:latin typeface="Times New Roman" panose="02020603050405020304" pitchFamily="18" charset="0"/>
                <a:cs typeface="Times New Roman" panose="02020603050405020304" pitchFamily="18" charset="0"/>
              </a:rPr>
              <a:t>Hence,</a:t>
            </a:r>
            <a:endParaRPr lang="en-IN" sz="1600" dirty="0" smtClean="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equation for ARIMA(0,0,1) is given as:</a:t>
            </a:r>
          </a:p>
          <a:p>
            <a:r>
              <a:rPr lang="en-IN" sz="1600" dirty="0" smtClean="0">
                <a:latin typeface="Times New Roman" panose="02020603050405020304" pitchFamily="18" charset="0"/>
                <a:cs typeface="Times New Roman" panose="02020603050405020304" pitchFamily="18" charset="0"/>
              </a:rPr>
              <a:t>      GDP=0.0001-0.9289et-1</a:t>
            </a:r>
            <a:endParaRPr lang="en-IN" sz="1600" dirty="0" smtClean="0">
              <a:latin typeface="Times New Roman" panose="02020603050405020304" pitchFamily="18" charset="0"/>
              <a:ea typeface="Calibri" panose="020F0502020204030204" pitchFamily="34"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p>
          <a:p>
            <a:pPr>
              <a:lnSpc>
                <a:spcPct val="150000"/>
              </a:lnSpc>
              <a:spcAft>
                <a:spcPts val="800"/>
              </a:spcAft>
              <a:tabLst>
                <a:tab pos="714375" algn="l"/>
              </a:tabLs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tabLst>
                <a:tab pos="714375" algn="l"/>
              </a:tabLst>
            </a:pPr>
            <a:endParaRPr 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tabLst>
                <a:tab pos="714375" algn="l"/>
              </a:tabLs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tabLst>
                <a:tab pos="714375" algn="l"/>
              </a:tabLst>
            </a:pPr>
            <a:endParaRPr 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tabLst>
                <a:tab pos="714375" algn="l"/>
              </a:tabLs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tabLst>
                <a:tab pos="714375" algn="l"/>
              </a:tabLst>
            </a:pPr>
            <a:endParaRPr lang="en-US" sz="1600" dirty="0" smtClean="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0267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31640" y="476672"/>
            <a:ext cx="7346776" cy="5325170"/>
          </a:xfrm>
        </p:spPr>
        <p:txBody>
          <a:bodyPr>
            <a:normAutofit fontScale="90000"/>
          </a:bodyPr>
          <a:lstStyle/>
          <a:p>
            <a:r>
              <a:rPr lang="en-IN" sz="2200" b="1" dirty="0" smtClean="0">
                <a:solidFill>
                  <a:schemeClr val="tx1">
                    <a:lumMod val="95000"/>
                    <a:lumOff val="5000"/>
                  </a:schemeClr>
                </a:solidFill>
                <a:latin typeface="Times New Roman" panose="02020603050405020304" pitchFamily="18" charset="0"/>
                <a:cs typeface="Times New Roman" panose="02020603050405020304" pitchFamily="18" charset="0"/>
              </a:rPr>
              <a:t>Interpretation of ARIMA(0,0,1) model:</a:t>
            </a:r>
            <a:r>
              <a:rPr lang="en-IN" sz="2200" dirty="0">
                <a:solidFill>
                  <a:schemeClr val="tx1">
                    <a:lumMod val="95000"/>
                    <a:lumOff val="5000"/>
                  </a:schemeClr>
                </a:solidFill>
              </a:rPr>
              <a:t/>
            </a:r>
            <a:br>
              <a:rPr lang="en-IN" sz="2200" dirty="0">
                <a:solidFill>
                  <a:schemeClr val="tx1">
                    <a:lumMod val="95000"/>
                    <a:lumOff val="5000"/>
                  </a:schemeClr>
                </a:solidFill>
              </a:rPr>
            </a:br>
            <a:r>
              <a:rPr lang="en-IN" sz="2200" dirty="0">
                <a:solidFill>
                  <a:schemeClr val="tx1">
                    <a:lumMod val="95000"/>
                    <a:lumOff val="5000"/>
                  </a:schemeClr>
                </a:solidFill>
                <a:latin typeface="Times New Roman" panose="02020603050405020304" pitchFamily="18" charset="0"/>
                <a:cs typeface="Times New Roman" panose="02020603050405020304" pitchFamily="18" charset="0"/>
              </a:rPr>
              <a:t/>
            </a:r>
            <a:br>
              <a:rPr lang="en-IN" sz="22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1) Here </a:t>
            </a:r>
            <a:r>
              <a:rPr lang="en-IN" sz="1800" dirty="0">
                <a:latin typeface="Times New Roman" panose="02020603050405020304" pitchFamily="18" charset="0"/>
                <a:cs typeface="Times New Roman" panose="02020603050405020304" pitchFamily="18" charset="0"/>
              </a:rPr>
              <a:t>the PACF value is 0 i.e. p=0</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Basically </a:t>
            </a:r>
            <a:r>
              <a:rPr lang="en-IN" sz="1800" dirty="0" smtClean="0">
                <a:latin typeface="Times New Roman" panose="02020603050405020304" pitchFamily="18" charset="0"/>
                <a:cs typeface="Times New Roman" panose="02020603050405020304" pitchFamily="18" charset="0"/>
              </a:rPr>
              <a:t>it </a:t>
            </a:r>
            <a:r>
              <a:rPr lang="en-IN" sz="1800" dirty="0">
                <a:latin typeface="Times New Roman" panose="02020603050405020304" pitchFamily="18" charset="0"/>
                <a:cs typeface="Times New Roman" panose="02020603050405020304" pitchFamily="18" charset="0"/>
              </a:rPr>
              <a:t>means that the lags value in the PACF graph are not to be significant and it can be interpreted as trend components does not play a significant role for the given time series data.</a:t>
            </a:r>
            <a:br>
              <a:rPr lang="en-IN" sz="1800" dirty="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2) d=0</a:t>
            </a: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It indicates that the given time series data is stationary and it does not need check nonseasnal differences</a:t>
            </a:r>
            <a:r>
              <a:rPr lang="en-IN" sz="1800" dirty="0" smtClean="0">
                <a:latin typeface="Times New Roman" panose="02020603050405020304" pitchFamily="18" charset="0"/>
                <a:cs typeface="Times New Roman" panose="02020603050405020304" pitchFamily="18" charset="0"/>
              </a:rPr>
              <a:t>.</a:t>
            </a:r>
            <a:br>
              <a:rPr lang="en-IN" sz="1800" dirty="0" smtClean="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3) q=1</a:t>
            </a: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It indicates that ACF value is 1. Which is nothing but the lag after which the ACF value will becomes a zero in the graph is 1. It suggest that our time series has a randomness component and the ACF after the lag 2 becomes 0. It is because of the reason that the first small pick in ACF plot is because of the correlation of the variable with itself.</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12444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03894"/>
            <a:ext cx="6589199" cy="1280890"/>
          </a:xfrm>
        </p:spPr>
        <p:txBody>
          <a:bodyPr/>
          <a:lstStyle/>
          <a:p>
            <a:r>
              <a:rPr lang="en-IN" sz="4000" b="1" dirty="0">
                <a:solidFill>
                  <a:srgbClr val="C00000"/>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827584" y="1484784"/>
            <a:ext cx="7992888" cy="4536504"/>
          </a:xfrm>
        </p:spPr>
        <p:txBody>
          <a:bodyPr>
            <a:normAutofit/>
          </a:bodyPr>
          <a:lstStyle/>
          <a:p>
            <a:pPr lvl="0" algn="just">
              <a:lnSpc>
                <a:spcPct val="150000"/>
              </a:lnSpc>
            </a:pPr>
            <a:r>
              <a:rPr lang="en-IN" sz="1600" dirty="0">
                <a:latin typeface="Times New Roman" panose="02020603050405020304" pitchFamily="18" charset="0"/>
                <a:cs typeface="Times New Roman" panose="02020603050405020304" pitchFamily="18" charset="0"/>
              </a:rPr>
              <a:t> GDP </a:t>
            </a:r>
            <a:r>
              <a:rPr lang="en-IN" sz="1600" dirty="0" smtClean="0">
                <a:latin typeface="Times New Roman" panose="02020603050405020304" pitchFamily="18" charset="0"/>
                <a:cs typeface="Times New Roman" panose="02020603050405020304" pitchFamily="18" charset="0"/>
              </a:rPr>
              <a:t>series has </a:t>
            </a:r>
            <a:r>
              <a:rPr lang="en-IN" sz="1600" dirty="0">
                <a:latin typeface="Times New Roman" panose="02020603050405020304" pitchFamily="18" charset="0"/>
                <a:cs typeface="Times New Roman" panose="02020603050405020304" pitchFamily="18" charset="0"/>
              </a:rPr>
              <a:t>increasing trend with </a:t>
            </a:r>
            <a:r>
              <a:rPr lang="en-IN" sz="1600" dirty="0" smtClean="0">
                <a:latin typeface="Times New Roman" panose="02020603050405020304" pitchFamily="18" charset="0"/>
                <a:cs typeface="Times New Roman" panose="02020603050405020304" pitchFamily="18" charset="0"/>
              </a:rPr>
              <a:t>time and shows no seasonal or cyclical effects.</a:t>
            </a:r>
          </a:p>
          <a:p>
            <a:pPr lvl="0" algn="just">
              <a:lnSpc>
                <a:spcPct val="150000"/>
              </a:lnSpc>
            </a:pPr>
            <a:r>
              <a:rPr lang="en-IN" sz="1600" dirty="0" smtClean="0">
                <a:latin typeface="Times New Roman" panose="02020603050405020304" pitchFamily="18" charset="0"/>
                <a:cs typeface="Times New Roman" panose="02020603050405020304" pitchFamily="18" charset="0"/>
              </a:rPr>
              <a:t>ARIMA </a:t>
            </a:r>
            <a:r>
              <a:rPr lang="en-IN" sz="1600" dirty="0">
                <a:latin typeface="Times New Roman" panose="02020603050405020304" pitchFamily="18" charset="0"/>
                <a:cs typeface="Times New Roman" panose="02020603050405020304" pitchFamily="18" charset="0"/>
              </a:rPr>
              <a:t>(0, 0, 1) is the best model for GDP data. </a:t>
            </a:r>
            <a:endParaRPr lang="en-IN" sz="1600" dirty="0" smtClean="0">
              <a:latin typeface="Times New Roman" panose="02020603050405020304" pitchFamily="18" charset="0"/>
              <a:cs typeface="Times New Roman" panose="02020603050405020304" pitchFamily="18" charset="0"/>
            </a:endParaRPr>
          </a:p>
          <a:p>
            <a:pPr lvl="0" algn="just">
              <a:lnSpc>
                <a:spcPct val="150000"/>
              </a:lnSpc>
            </a:pPr>
            <a:r>
              <a:rPr lang="en-IN" sz="1600" dirty="0">
                <a:latin typeface="Times New Roman" panose="02020603050405020304" pitchFamily="18" charset="0"/>
                <a:cs typeface="Times New Roman" panose="02020603050405020304" pitchFamily="18" charset="0"/>
              </a:rPr>
              <a:t>AIC, MAPE and RMSE values </a:t>
            </a:r>
            <a:r>
              <a:rPr lang="en-IN" sz="1600" dirty="0" smtClean="0">
                <a:latin typeface="Times New Roman" panose="02020603050405020304" pitchFamily="18" charset="0"/>
                <a:cs typeface="Times New Roman" panose="02020603050405020304" pitchFamily="18" charset="0"/>
              </a:rPr>
              <a:t>of ARIMA model are </a:t>
            </a:r>
            <a:r>
              <a:rPr lang="en-IN" sz="1600" dirty="0">
                <a:latin typeface="Times New Roman" panose="02020603050405020304" pitchFamily="18" charset="0"/>
                <a:cs typeface="Times New Roman" panose="02020603050405020304" pitchFamily="18" charset="0"/>
              </a:rPr>
              <a:t>-281.46, 5490.81 and 0.0255666 respectively</a:t>
            </a:r>
            <a:r>
              <a:rPr lang="en-IN" sz="1600" dirty="0" smtClean="0">
                <a:latin typeface="Times New Roman" panose="02020603050405020304" pitchFamily="18" charset="0"/>
                <a:cs typeface="Times New Roman" panose="02020603050405020304" pitchFamily="18" charset="0"/>
              </a:rPr>
              <a:t>.</a:t>
            </a:r>
          </a:p>
          <a:p>
            <a:pPr algn="just">
              <a:lnSpc>
                <a:spcPct val="150000"/>
              </a:lnSpc>
            </a:pPr>
            <a:r>
              <a:rPr lang="en-IN" sz="1600" dirty="0" smtClean="0">
                <a:latin typeface="Times New Roman" panose="02020603050405020304" pitchFamily="18" charset="0"/>
                <a:cs typeface="Times New Roman" panose="02020603050405020304" pitchFamily="18" charset="0"/>
              </a:rPr>
              <a:t>ARIMA models equation for GDP data is : GDP=0.0001-0.9289et-1</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6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474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476672"/>
            <a:ext cx="8136904" cy="5400600"/>
          </a:xfrm>
        </p:spPr>
        <p:txBody>
          <a:bodyPr>
            <a:normAutofit fontScale="47500" lnSpcReduction="20000"/>
          </a:bodyPr>
          <a:lstStyle/>
          <a:p>
            <a:pPr marL="0" indent="0">
              <a:lnSpc>
                <a:spcPct val="150000"/>
              </a:lnSpc>
              <a:buNone/>
            </a:pPr>
            <a:r>
              <a:rPr lang="en-IN" sz="3400" dirty="0" smtClean="0">
                <a:latin typeface="Times New Roman" panose="02020603050405020304" pitchFamily="18" charset="0"/>
                <a:cs typeface="Times New Roman" panose="02020603050405020304" pitchFamily="18" charset="0"/>
              </a:rPr>
              <a:t>    </a:t>
            </a:r>
          </a:p>
          <a:p>
            <a:pPr marL="0" indent="0">
              <a:lnSpc>
                <a:spcPct val="150000"/>
              </a:lnSpc>
              <a:buNone/>
            </a:pPr>
            <a:r>
              <a:rPr lang="en-IN" sz="3400" dirty="0" smtClean="0">
                <a:latin typeface="Times New Roman" panose="02020603050405020304" pitchFamily="18" charset="0"/>
                <a:cs typeface="Times New Roman" panose="02020603050405020304" pitchFamily="18" charset="0"/>
              </a:rPr>
              <a:t> </a:t>
            </a:r>
            <a:r>
              <a:rPr lang="en-IN" sz="6500" b="1" dirty="0">
                <a:solidFill>
                  <a:srgbClr val="C00000"/>
                </a:solidFill>
                <a:latin typeface="Times New Roman" panose="02020603050405020304" pitchFamily="18" charset="0"/>
                <a:cs typeface="Times New Roman" panose="02020603050405020304" pitchFamily="18" charset="0"/>
              </a:rPr>
              <a:t>Limitations:</a:t>
            </a:r>
          </a:p>
          <a:p>
            <a:pPr marL="0" indent="0">
              <a:lnSpc>
                <a:spcPct val="150000"/>
              </a:lnSpc>
              <a:buNone/>
            </a:pPr>
            <a:r>
              <a:rPr lang="en-IN" sz="3400" dirty="0">
                <a:latin typeface="Times New Roman" panose="02020603050405020304" pitchFamily="18" charset="0"/>
                <a:cs typeface="Times New Roman" panose="02020603050405020304" pitchFamily="18" charset="0"/>
              </a:rPr>
              <a:t>For the study purpose the data which have been used, that consist only 72 records.</a:t>
            </a:r>
          </a:p>
          <a:p>
            <a:pPr marL="0" indent="0">
              <a:lnSpc>
                <a:spcPct val="150000"/>
              </a:lnSpc>
              <a:buNone/>
            </a:pPr>
            <a:r>
              <a:rPr lang="en-IN" sz="3400" dirty="0">
                <a:latin typeface="Times New Roman" panose="02020603050405020304" pitchFamily="18" charset="0"/>
                <a:cs typeface="Times New Roman" panose="02020603050405020304" pitchFamily="18" charset="0"/>
              </a:rPr>
              <a:t>which are not enough for further study and analysis.</a:t>
            </a:r>
          </a:p>
          <a:p>
            <a:pPr marL="0" indent="0">
              <a:lnSpc>
                <a:spcPct val="150000"/>
              </a:lnSpc>
              <a:buNone/>
            </a:pPr>
            <a:r>
              <a:rPr lang="en-IN" sz="3400" dirty="0">
                <a:latin typeface="Times New Roman" panose="02020603050405020304" pitchFamily="18" charset="0"/>
                <a:cs typeface="Times New Roman" panose="02020603050405020304" pitchFamily="18" charset="0"/>
              </a:rPr>
              <a:t>Hence I limit my research till building ARIMA model only</a:t>
            </a:r>
            <a:r>
              <a:rPr lang="en-IN" sz="3400" dirty="0" smtClean="0">
                <a:latin typeface="Times New Roman" panose="02020603050405020304" pitchFamily="18" charset="0"/>
                <a:cs typeface="Times New Roman" panose="02020603050405020304" pitchFamily="18" charset="0"/>
              </a:rPr>
              <a:t>.</a:t>
            </a:r>
            <a:endParaRPr lang="en-IN" sz="3400" dirty="0">
              <a:latin typeface="Times New Roman" panose="02020603050405020304" pitchFamily="18" charset="0"/>
              <a:cs typeface="Times New Roman" panose="02020603050405020304" pitchFamily="18" charset="0"/>
            </a:endParaRPr>
          </a:p>
          <a:p>
            <a:pPr marL="0" indent="0">
              <a:lnSpc>
                <a:spcPct val="150000"/>
              </a:lnSpc>
              <a:buNone/>
            </a:pPr>
            <a:r>
              <a:rPr lang="en-IN" sz="6500" b="1" dirty="0">
                <a:solidFill>
                  <a:srgbClr val="C00000"/>
                </a:solidFill>
                <a:latin typeface="Times New Roman" panose="02020603050405020304" pitchFamily="18" charset="0"/>
                <a:cs typeface="Times New Roman" panose="02020603050405020304" pitchFamily="18" charset="0"/>
              </a:rPr>
              <a:t>Future scope:</a:t>
            </a:r>
            <a:endParaRPr lang="en-IN" sz="6500" dirty="0" smtClean="0">
              <a:latin typeface="Times New Roman" panose="02020603050405020304" pitchFamily="18" charset="0"/>
              <a:cs typeface="Times New Roman" panose="02020603050405020304" pitchFamily="18" charset="0"/>
            </a:endParaRPr>
          </a:p>
          <a:p>
            <a:pPr marL="0" indent="0">
              <a:lnSpc>
                <a:spcPct val="150000"/>
              </a:lnSpc>
              <a:buNone/>
            </a:pPr>
            <a:r>
              <a:rPr lang="en-IN" sz="3400" dirty="0" smtClean="0">
                <a:latin typeface="Times New Roman" panose="02020603050405020304" pitchFamily="18" charset="0"/>
                <a:cs typeface="Times New Roman" panose="02020603050405020304" pitchFamily="18" charset="0"/>
              </a:rPr>
              <a:t> 1.  From above results and conclusion we have got the ARIMA(0,0,1) model and later after  we can   perform ArchTest to see the presence of ARCH effect. If we could get an ARCH effect is  to be present in the series ,</a:t>
            </a:r>
          </a:p>
          <a:p>
            <a:pPr marL="0" indent="0">
              <a:lnSpc>
                <a:spcPct val="150000"/>
              </a:lnSpc>
              <a:buNone/>
            </a:pPr>
            <a:r>
              <a:rPr lang="en-IN" sz="3400" dirty="0" smtClean="0">
                <a:latin typeface="Times New Roman" panose="02020603050405020304" pitchFamily="18" charset="0"/>
                <a:cs typeface="Times New Roman" panose="02020603050405020304" pitchFamily="18" charset="0"/>
              </a:rPr>
              <a:t>2.  Then study can continued to fit ARCH and GARCH models on the GDP series for forecasting the series of next 10 years.</a:t>
            </a:r>
          </a:p>
          <a:p>
            <a:pPr marL="0" indent="0">
              <a:buNone/>
            </a:pPr>
            <a:endParaRPr lang="en-IN" sz="2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77572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6444F0A-6100-46F3-82E4-447CF9F18A6B}"/>
              </a:ext>
            </a:extLst>
          </p:cNvPr>
          <p:cNvSpPr txBox="1"/>
          <p:nvPr/>
        </p:nvSpPr>
        <p:spPr>
          <a:xfrm>
            <a:off x="1331640" y="0"/>
            <a:ext cx="3240360" cy="707886"/>
          </a:xfrm>
          <a:prstGeom prst="rect">
            <a:avLst/>
          </a:prstGeom>
          <a:noFill/>
        </p:spPr>
        <p:txBody>
          <a:bodyPr wrap="square" rtlCol="0">
            <a:spAutoFit/>
          </a:bodyPr>
          <a:lstStyle/>
          <a:p>
            <a:r>
              <a:rPr lang="en-US" sz="4000" b="1" dirty="0" smtClean="0">
                <a:solidFill>
                  <a:srgbClr val="C00000"/>
                </a:solidFill>
                <a:latin typeface="Times New Roman" panose="02020603050405020304" pitchFamily="18" charset="0"/>
                <a:cs typeface="Times New Roman" panose="02020603050405020304" pitchFamily="18" charset="0"/>
              </a:rPr>
              <a:t>References</a:t>
            </a:r>
            <a:r>
              <a:rPr lang="en-US" sz="3600" b="1" dirty="0" smtClean="0">
                <a:solidFill>
                  <a:srgbClr val="C00000"/>
                </a:solidFill>
                <a:latin typeface="Times New Roman" panose="02020603050405020304" pitchFamily="18" charset="0"/>
                <a:cs typeface="Times New Roman" panose="02020603050405020304" pitchFamily="18" charset="0"/>
              </a:rPr>
              <a:t> :</a:t>
            </a:r>
            <a:endParaRPr lang="en-IN" sz="3600" b="1" dirty="0">
              <a:solidFill>
                <a:srgbClr val="C0000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346714" y="404664"/>
            <a:ext cx="8784976" cy="5728903"/>
          </a:xfrm>
        </p:spPr>
        <p:txBody>
          <a:bodyPr>
            <a:noAutofit/>
          </a:bodyPr>
          <a:lstStyle/>
          <a:p>
            <a:pPr marL="0" lvl="0" indent="0">
              <a:buNone/>
            </a:pPr>
            <a:endParaRPr lang="en-IN" sz="1400" dirty="0" smtClean="0">
              <a:latin typeface="Times New Roman" panose="02020603050405020304" pitchFamily="18" charset="0"/>
              <a:cs typeface="Times New Roman" panose="02020603050405020304" pitchFamily="18" charset="0"/>
            </a:endParaRPr>
          </a:p>
          <a:p>
            <a:pPr lvl="0">
              <a:lnSpc>
                <a:spcPct val="170000"/>
              </a:lnSpc>
            </a:pPr>
            <a:r>
              <a:rPr lang="en-IN" sz="1600" dirty="0" smtClean="0">
                <a:latin typeface="Times New Roman" panose="02020603050405020304" pitchFamily="18" charset="0"/>
                <a:cs typeface="Times New Roman" panose="02020603050405020304" pitchFamily="18" charset="0"/>
              </a:rPr>
              <a:t>GDP </a:t>
            </a:r>
            <a:r>
              <a:rPr lang="en-IN" sz="1600" dirty="0">
                <a:latin typeface="Times New Roman" panose="02020603050405020304" pitchFamily="18" charset="0"/>
                <a:cs typeface="Times New Roman" panose="02020603050405020304" pitchFamily="18" charset="0"/>
              </a:rPr>
              <a:t>modelling and forecasting using ARIMA: an empirical study from </a:t>
            </a:r>
            <a:r>
              <a:rPr lang="en-IN" sz="1600" dirty="0" smtClean="0">
                <a:latin typeface="Times New Roman" panose="02020603050405020304" pitchFamily="18" charset="0"/>
                <a:cs typeface="Times New Roman" panose="02020603050405020304" pitchFamily="18" charset="0"/>
              </a:rPr>
              <a:t>India By </a:t>
            </a:r>
            <a:r>
              <a:rPr lang="en-IN" sz="1600" dirty="0">
                <a:latin typeface="Times New Roman" panose="02020603050405020304" pitchFamily="18" charset="0"/>
                <a:cs typeface="Times New Roman" panose="02020603050405020304" pitchFamily="18" charset="0"/>
              </a:rPr>
              <a:t>Varun Agrawal; Budapest, Hungary (2018</a:t>
            </a:r>
            <a:r>
              <a:rPr lang="en-IN" sz="1600" dirty="0" smtClean="0">
                <a:latin typeface="Times New Roman" panose="02020603050405020304" pitchFamily="18" charset="0"/>
                <a:cs typeface="Times New Roman" panose="02020603050405020304" pitchFamily="18" charset="0"/>
              </a:rPr>
              <a:t>)</a:t>
            </a:r>
          </a:p>
          <a:p>
            <a:pPr lvl="0">
              <a:lnSpc>
                <a:spcPct val="170000"/>
              </a:lnSpc>
            </a:pPr>
            <a:r>
              <a:rPr lang="en-IN" sz="1600" dirty="0" smtClean="0">
                <a:latin typeface="Times New Roman" panose="02020603050405020304" pitchFamily="18" charset="0"/>
                <a:cs typeface="Times New Roman" panose="02020603050405020304" pitchFamily="18" charset="0"/>
              </a:rPr>
              <a:t>Comparative </a:t>
            </a:r>
            <a:r>
              <a:rPr lang="en-IN" sz="1600" dirty="0">
                <a:latin typeface="Times New Roman" panose="02020603050405020304" pitchFamily="18" charset="0"/>
                <a:cs typeface="Times New Roman" panose="02020603050405020304" pitchFamily="18" charset="0"/>
              </a:rPr>
              <a:t>Performance of ARIMA and GARCH Models in Modelling </a:t>
            </a:r>
            <a:r>
              <a:rPr lang="en-IN" sz="1600" dirty="0" smtClean="0">
                <a:latin typeface="Times New Roman" panose="02020603050405020304" pitchFamily="18" charset="0"/>
                <a:cs typeface="Times New Roman" panose="02020603050405020304" pitchFamily="18" charset="0"/>
              </a:rPr>
              <a:t>and forecasting volatility </a:t>
            </a:r>
            <a:r>
              <a:rPr lang="en-IN" sz="1600" dirty="0">
                <a:latin typeface="Times New Roman" panose="02020603050405020304" pitchFamily="18" charset="0"/>
                <a:cs typeface="Times New Roman" panose="02020603050405020304" pitchFamily="18" charset="0"/>
              </a:rPr>
              <a:t>of Malaysia Market Properties and Shares Nor </a:t>
            </a:r>
            <a:r>
              <a:rPr lang="en-IN" sz="1600" dirty="0" err="1">
                <a:latin typeface="Times New Roman" panose="02020603050405020304" pitchFamily="18" charset="0"/>
                <a:cs typeface="Times New Roman" panose="02020603050405020304" pitchFamily="18" charset="0"/>
              </a:rPr>
              <a:t>Hamizah</a:t>
            </a:r>
            <a:r>
              <a:rPr lang="en-IN" sz="1600" dirty="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MiswanNor</a:t>
            </a:r>
            <a:r>
              <a:rPr lang="en-IN" sz="1600" dirty="0" smtClean="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Azazi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Ngatiman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Khairum</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Hamzah</a:t>
            </a:r>
            <a:r>
              <a:rPr lang="en-IN" sz="1600" dirty="0">
                <a:latin typeface="Times New Roman" panose="02020603050405020304" pitchFamily="18" charset="0"/>
                <a:cs typeface="Times New Roman" panose="02020603050405020304" pitchFamily="18" charset="0"/>
              </a:rPr>
              <a:t> and </a:t>
            </a:r>
            <a:r>
              <a:rPr lang="en-IN" sz="1600" dirty="0" err="1">
                <a:latin typeface="Times New Roman" panose="02020603050405020304" pitchFamily="18" charset="0"/>
                <a:cs typeface="Times New Roman" panose="02020603050405020304" pitchFamily="18" charset="0"/>
              </a:rPr>
              <a:t>Zaminor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Zamzamir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Zamzamin</a:t>
            </a:r>
            <a:r>
              <a:rPr lang="en-IN" sz="1600" dirty="0">
                <a:latin typeface="Times New Roman" panose="02020603050405020304" pitchFamily="18" charset="0"/>
                <a:cs typeface="Times New Roman" panose="02020603050405020304" pitchFamily="18" charset="0"/>
              </a:rPr>
              <a:t>(2014</a:t>
            </a:r>
            <a:r>
              <a:rPr lang="en-IN" sz="1600" dirty="0" smtClean="0">
                <a:latin typeface="Times New Roman" panose="02020603050405020304" pitchFamily="18" charset="0"/>
                <a:cs typeface="Times New Roman" panose="02020603050405020304" pitchFamily="18" charset="0"/>
              </a:rPr>
              <a:t>)</a:t>
            </a:r>
          </a:p>
          <a:p>
            <a:pPr lvl="0">
              <a:lnSpc>
                <a:spcPct val="170000"/>
              </a:lnSpc>
            </a:pPr>
            <a:r>
              <a:rPr lang="en-IN" sz="1600" dirty="0" err="1">
                <a:latin typeface="Times New Roman" panose="02020603050405020304" pitchFamily="18" charset="0"/>
                <a:cs typeface="Times New Roman" panose="02020603050405020304" pitchFamily="18" charset="0"/>
              </a:rPr>
              <a:t>Modeling</a:t>
            </a:r>
            <a:r>
              <a:rPr lang="en-IN" sz="1600" dirty="0">
                <a:latin typeface="Times New Roman" panose="02020603050405020304" pitchFamily="18" charset="0"/>
                <a:cs typeface="Times New Roman" panose="02020603050405020304" pitchFamily="18" charset="0"/>
              </a:rPr>
              <a:t> the Volatility of Real GDP Growth: The Case of Japan Revisited </a:t>
            </a:r>
            <a:r>
              <a:rPr lang="en-IN" sz="1600" dirty="0" err="1" smtClean="0">
                <a:latin typeface="Times New Roman" panose="02020603050405020304" pitchFamily="18" charset="0"/>
                <a:cs typeface="Times New Roman" panose="02020603050405020304" pitchFamily="18" charset="0"/>
              </a:rPr>
              <a:t>WenShwo</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Fang University of Connecticut (2008)</a:t>
            </a:r>
          </a:p>
          <a:p>
            <a:pPr lvl="0">
              <a:lnSpc>
                <a:spcPct val="170000"/>
              </a:lnSpc>
            </a:pPr>
            <a:r>
              <a:rPr lang="en-IN" sz="1600" dirty="0">
                <a:latin typeface="Times New Roman" panose="02020603050405020304" pitchFamily="18" charset="0"/>
                <a:cs typeface="Times New Roman" panose="02020603050405020304" pitchFamily="18" charset="0"/>
              </a:rPr>
              <a:t>An </a:t>
            </a:r>
            <a:r>
              <a:rPr lang="en-IN" sz="1600" dirty="0" err="1">
                <a:latin typeface="Times New Roman" panose="02020603050405020304" pitchFamily="18" charset="0"/>
                <a:cs typeface="Times New Roman" panose="02020603050405020304" pitchFamily="18" charset="0"/>
              </a:rPr>
              <a:t>Emperical</a:t>
            </a:r>
            <a:r>
              <a:rPr lang="en-IN" sz="1600" dirty="0">
                <a:latin typeface="Times New Roman" panose="02020603050405020304" pitchFamily="18" charset="0"/>
                <a:cs typeface="Times New Roman" panose="02020603050405020304" pitchFamily="18" charset="0"/>
              </a:rPr>
              <a:t> Study of GDP in Indian Economy on Inflation and Population </a:t>
            </a:r>
            <a:r>
              <a:rPr lang="en-IN" sz="1600" dirty="0" smtClean="0">
                <a:latin typeface="Times New Roman" panose="02020603050405020304" pitchFamily="18" charset="0"/>
                <a:cs typeface="Times New Roman" panose="02020603050405020304" pitchFamily="18" charset="0"/>
              </a:rPr>
              <a:t>Article, </a:t>
            </a:r>
            <a:r>
              <a:rPr lang="en-IN" sz="1600" dirty="0" err="1" smtClean="0">
                <a:latin typeface="Times New Roman" panose="02020603050405020304" pitchFamily="18" charset="0"/>
                <a:cs typeface="Times New Roman" panose="02020603050405020304" pitchFamily="18" charset="0"/>
              </a:rPr>
              <a:t>Palvi</a:t>
            </a: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Jearth</a:t>
            </a: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Shikhil</a:t>
            </a: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Munjal</a:t>
            </a:r>
            <a:r>
              <a:rPr lang="en-IN" sz="1600" dirty="0" smtClean="0">
                <a:latin typeface="Times New Roman" panose="02020603050405020304" pitchFamily="18" charset="0"/>
                <a:cs typeface="Times New Roman" panose="02020603050405020304" pitchFamily="18" charset="0"/>
              </a:rPr>
              <a:t>, Patiala 7 </a:t>
            </a:r>
            <a:r>
              <a:rPr lang="en-IN" sz="1600" dirty="0" err="1" smtClean="0">
                <a:latin typeface="Times New Roman" panose="02020603050405020304" pitchFamily="18" charset="0"/>
                <a:cs typeface="Times New Roman" panose="02020603050405020304" pitchFamily="18" charset="0"/>
              </a:rPr>
              <a:t>Gurcharan</a:t>
            </a: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Singh,Punjabi</a:t>
            </a:r>
            <a:r>
              <a:rPr lang="en-IN" sz="1600" dirty="0" smtClean="0">
                <a:latin typeface="Times New Roman" panose="02020603050405020304" pitchFamily="18" charset="0"/>
                <a:cs typeface="Times New Roman" panose="02020603050405020304" pitchFamily="18" charset="0"/>
              </a:rPr>
              <a:t> University (2019)</a:t>
            </a:r>
          </a:p>
          <a:p>
            <a:pPr lvl="0">
              <a:lnSpc>
                <a:spcPct val="170000"/>
              </a:lnSpc>
            </a:pPr>
            <a:r>
              <a:rPr lang="en-IN" sz="1600" dirty="0" smtClean="0">
                <a:latin typeface="Times New Roman" panose="02020603050405020304" pitchFamily="18" charset="0"/>
                <a:cs typeface="Times New Roman" panose="02020603050405020304" pitchFamily="18" charset="0"/>
              </a:rPr>
              <a:t>Analysis </a:t>
            </a:r>
            <a:r>
              <a:rPr lang="en-IN" sz="1600" dirty="0">
                <a:latin typeface="Times New Roman" panose="02020603050405020304" pitchFamily="18" charset="0"/>
                <a:cs typeface="Times New Roman" panose="02020603050405020304" pitchFamily="18" charset="0"/>
              </a:rPr>
              <a:t>and comparison of overall GDP depending only on three major sectors in Indian </a:t>
            </a:r>
            <a:r>
              <a:rPr lang="en-IN" sz="1600" dirty="0" smtClean="0">
                <a:latin typeface="Times New Roman" panose="02020603050405020304" pitchFamily="18" charset="0"/>
                <a:cs typeface="Times New Roman" panose="02020603050405020304" pitchFamily="18" charset="0"/>
              </a:rPr>
              <a:t>economy </a:t>
            </a:r>
            <a:r>
              <a:rPr lang="en-IN" sz="1600" dirty="0" err="1" smtClean="0">
                <a:latin typeface="Times New Roman" panose="02020603050405020304" pitchFamily="18" charset="0"/>
                <a:cs typeface="Times New Roman" panose="02020603050405020304" pitchFamily="18" charset="0"/>
              </a:rPr>
              <a:t>Dr</a:t>
            </a:r>
            <a:r>
              <a:rPr lang="en-IN" sz="1600" dirty="0" err="1">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 Konda Hari Prasad Reddy Associate </a:t>
            </a:r>
            <a:r>
              <a:rPr lang="en-IN" sz="1600" dirty="0" smtClean="0">
                <a:latin typeface="Times New Roman" panose="02020603050405020304" pitchFamily="18" charset="0"/>
                <a:cs typeface="Times New Roman" panose="02020603050405020304" pitchFamily="18" charset="0"/>
              </a:rPr>
              <a:t>Professor, </a:t>
            </a:r>
            <a:r>
              <a:rPr lang="en-IN" sz="1600" dirty="0">
                <a:latin typeface="Times New Roman" panose="02020603050405020304" pitchFamily="18" charset="0"/>
                <a:cs typeface="Times New Roman" panose="02020603050405020304" pitchFamily="18" charset="0"/>
              </a:rPr>
              <a:t>Jain University </a:t>
            </a:r>
            <a:r>
              <a:rPr lang="en-IN" sz="1600" dirty="0" err="1">
                <a:latin typeface="Times New Roman" panose="02020603050405020304" pitchFamily="18" charset="0"/>
                <a:cs typeface="Times New Roman" panose="02020603050405020304" pitchFamily="18" charset="0"/>
              </a:rPr>
              <a:t>Lalbagh</a:t>
            </a:r>
            <a:r>
              <a:rPr lang="en-IN" sz="1600" dirty="0">
                <a:latin typeface="Times New Roman" panose="02020603050405020304" pitchFamily="18" charset="0"/>
                <a:cs typeface="Times New Roman" panose="02020603050405020304" pitchFamily="18" charset="0"/>
              </a:rPr>
              <a:t> Road, </a:t>
            </a:r>
            <a:r>
              <a:rPr lang="en-IN" sz="1600" dirty="0" smtClean="0">
                <a:latin typeface="Times New Roman" panose="02020603050405020304" pitchFamily="18" charset="0"/>
                <a:cs typeface="Times New Roman" panose="02020603050405020304" pitchFamily="18" charset="0"/>
              </a:rPr>
              <a:t>Bengaluru.</a:t>
            </a:r>
            <a:endParaRPr lang="en-IN" sz="1400" dirty="0">
              <a:latin typeface="Times New Roman" panose="02020603050405020304" pitchFamily="18" charset="0"/>
              <a:cs typeface="Times New Roman" panose="02020603050405020304" pitchFamily="18" charset="0"/>
            </a:endParaRPr>
          </a:p>
          <a:p>
            <a:pPr lvl="0"/>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53785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F2F4F6-F0A7-85DE-2310-0206DFBA428C}"/>
              </a:ext>
            </a:extLst>
          </p:cNvPr>
          <p:cNvSpPr>
            <a:spLocks noGrp="1"/>
          </p:cNvSpPr>
          <p:nvPr>
            <p:ph type="title"/>
          </p:nvPr>
        </p:nvSpPr>
        <p:spPr>
          <a:xfrm>
            <a:off x="1259632" y="2636912"/>
            <a:ext cx="5688632" cy="1512168"/>
          </a:xfrm>
        </p:spPr>
        <p:txBody>
          <a:bodyPr>
            <a:normAutofit/>
          </a:bodyPr>
          <a:lstStyle/>
          <a:p>
            <a:pPr algn="ctr"/>
            <a:r>
              <a:rPr lang="en-US" sz="6000" b="1" dirty="0" smtClean="0">
                <a:solidFill>
                  <a:srgbClr val="C00000"/>
                </a:solidFill>
                <a:latin typeface="Times New Roman" panose="02020603050405020304" pitchFamily="18" charset="0"/>
                <a:cs typeface="Times New Roman" panose="02020603050405020304" pitchFamily="18" charset="0"/>
              </a:rPr>
              <a:t>Thank You</a:t>
            </a:r>
            <a:endParaRPr lang="en-IN" sz="60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67542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197621-E187-05D0-5178-EDA4050CE7B8}"/>
              </a:ext>
            </a:extLst>
          </p:cNvPr>
          <p:cNvSpPr>
            <a:spLocks noGrp="1"/>
          </p:cNvSpPr>
          <p:nvPr>
            <p:ph type="ctrTitle"/>
          </p:nvPr>
        </p:nvSpPr>
        <p:spPr>
          <a:xfrm>
            <a:off x="467544" y="476672"/>
            <a:ext cx="7056784" cy="864096"/>
          </a:xfrm>
        </p:spPr>
        <p:txBody>
          <a:bodyPr>
            <a:normAutofit/>
          </a:bodyPr>
          <a:lstStyle/>
          <a:p>
            <a:r>
              <a:rPr lang="en-IN" sz="3600" b="1" dirty="0" smtClean="0">
                <a:solidFill>
                  <a:srgbClr val="C00000"/>
                </a:solidFill>
                <a:latin typeface="Times New Roman" panose="02020603050405020304" pitchFamily="18" charset="0"/>
                <a:cs typeface="Times New Roman" panose="02020603050405020304" pitchFamily="18" charset="0"/>
              </a:rPr>
              <a:t>Contents:</a:t>
            </a:r>
            <a:endParaRPr lang="en-IN" sz="3600" b="1" dirty="0">
              <a:ln w="12700">
                <a:solidFill>
                  <a:schemeClr val="accent1"/>
                </a:solidFill>
                <a:prstDash val="solid"/>
              </a:ln>
              <a:solidFill>
                <a:schemeClr val="accent5">
                  <a:lumMod val="75000"/>
                </a:schemeClr>
              </a:solidFill>
              <a:effectLst>
                <a:outerShdw dist="38100" dir="2640000" algn="bl" rotWithShape="0">
                  <a:schemeClr val="accent1"/>
                </a:outerShdw>
              </a:effectLst>
            </a:endParaRPr>
          </a:p>
        </p:txBody>
      </p:sp>
      <p:sp>
        <p:nvSpPr>
          <p:cNvPr id="3" name="Content Placeholder 2">
            <a:extLst>
              <a:ext uri="{FF2B5EF4-FFF2-40B4-BE49-F238E27FC236}">
                <a16:creationId xmlns="" xmlns:a16="http://schemas.microsoft.com/office/drawing/2014/main" id="{8DAC6C24-4070-C736-7CE4-642426C9064B}"/>
              </a:ext>
            </a:extLst>
          </p:cNvPr>
          <p:cNvSpPr>
            <a:spLocks noGrp="1"/>
          </p:cNvSpPr>
          <p:nvPr>
            <p:ph type="subTitle" idx="1"/>
          </p:nvPr>
        </p:nvSpPr>
        <p:spPr>
          <a:xfrm>
            <a:off x="1115616" y="1484784"/>
            <a:ext cx="7416824" cy="4392488"/>
          </a:xfrm>
        </p:spPr>
        <p:txBody>
          <a:bodyPr>
            <a:normAutofit/>
          </a:bodyPr>
          <a:lstStyle/>
          <a:p>
            <a:endParaRPr lang="en-IN"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900" dirty="0">
                <a:latin typeface="Times New Roman" panose="02020603050405020304" pitchFamily="18" charset="0"/>
                <a:cs typeface="Times New Roman" panose="02020603050405020304" pitchFamily="18" charset="0"/>
              </a:rPr>
              <a:t>    Introduction</a:t>
            </a:r>
          </a:p>
          <a:p>
            <a:pPr>
              <a:buFont typeface="Wingdings" panose="05000000000000000000" pitchFamily="2" charset="2"/>
              <a:buChar char="Ø"/>
            </a:pPr>
            <a:r>
              <a:rPr lang="en-IN" sz="1900" dirty="0">
                <a:latin typeface="Times New Roman" panose="02020603050405020304" pitchFamily="18" charset="0"/>
                <a:cs typeface="Times New Roman" panose="02020603050405020304" pitchFamily="18" charset="0"/>
              </a:rPr>
              <a:t>    Objectives of study</a:t>
            </a:r>
          </a:p>
          <a:p>
            <a:pPr>
              <a:buFont typeface="Wingdings" panose="05000000000000000000" pitchFamily="2" charset="2"/>
              <a:buChar char="Ø"/>
            </a:pPr>
            <a:r>
              <a:rPr lang="en-IN" sz="1900" dirty="0">
                <a:latin typeface="Times New Roman" panose="02020603050405020304" pitchFamily="18" charset="0"/>
                <a:cs typeface="Times New Roman" panose="02020603050405020304" pitchFamily="18" charset="0"/>
              </a:rPr>
              <a:t>    Data </a:t>
            </a:r>
            <a:r>
              <a:rPr lang="en-IN" sz="1900" dirty="0" smtClean="0">
                <a:latin typeface="Times New Roman" panose="02020603050405020304" pitchFamily="18" charset="0"/>
                <a:cs typeface="Times New Roman" panose="02020603050405020304" pitchFamily="18" charset="0"/>
              </a:rPr>
              <a:t>source </a:t>
            </a:r>
            <a:endParaRPr lang="en-IN"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900" dirty="0">
                <a:latin typeface="Times New Roman" panose="02020603050405020304" pitchFamily="18" charset="0"/>
                <a:cs typeface="Times New Roman" panose="02020603050405020304" pitchFamily="18" charset="0"/>
              </a:rPr>
              <a:t>    </a:t>
            </a:r>
            <a:r>
              <a:rPr lang="en-IN" sz="1900" dirty="0" smtClean="0">
                <a:latin typeface="Times New Roman" panose="02020603050405020304" pitchFamily="18" charset="0"/>
                <a:cs typeface="Times New Roman" panose="02020603050405020304" pitchFamily="18" charset="0"/>
              </a:rPr>
              <a:t>Methodology  </a:t>
            </a:r>
            <a:r>
              <a:rPr lang="en-IN" sz="1900" dirty="0">
                <a:latin typeface="Times New Roman" panose="02020603050405020304" pitchFamily="18" charset="0"/>
                <a:cs typeface="Times New Roman" panose="02020603050405020304" pitchFamily="18" charset="0"/>
              </a:rPr>
              <a:t>: 1) Graphical representation</a:t>
            </a:r>
          </a:p>
          <a:p>
            <a:r>
              <a:rPr lang="en-IN" sz="1900" dirty="0">
                <a:latin typeface="Times New Roman" panose="02020603050405020304" pitchFamily="18" charset="0"/>
                <a:cs typeface="Times New Roman" panose="02020603050405020304" pitchFamily="18" charset="0"/>
              </a:rPr>
              <a:t>                                 2)Data analysis</a:t>
            </a:r>
          </a:p>
          <a:p>
            <a:r>
              <a:rPr lang="en-IN" sz="1900" dirty="0">
                <a:latin typeface="Times New Roman" panose="02020603050405020304" pitchFamily="18" charset="0"/>
                <a:cs typeface="Times New Roman" panose="02020603050405020304" pitchFamily="18" charset="0"/>
              </a:rPr>
              <a:t>                                 3) </a:t>
            </a:r>
            <a:r>
              <a:rPr lang="en-IN" sz="1900" dirty="0" smtClean="0">
                <a:latin typeface="Times New Roman" panose="02020603050405020304" pitchFamily="18" charset="0"/>
                <a:cs typeface="Times New Roman" panose="02020603050405020304" pitchFamily="18" charset="0"/>
              </a:rPr>
              <a:t>ARIMA model</a:t>
            </a:r>
          </a:p>
          <a:p>
            <a:pPr marL="342900" indent="-342900">
              <a:buFont typeface="Wingdings" panose="05000000000000000000" pitchFamily="2" charset="2"/>
              <a:buChar char="Ø"/>
            </a:pPr>
            <a:r>
              <a:rPr lang="en-IN" sz="1900" dirty="0" smtClean="0">
                <a:latin typeface="Times New Roman" panose="02020603050405020304" pitchFamily="18" charset="0"/>
                <a:cs typeface="Times New Roman" panose="02020603050405020304" pitchFamily="18" charset="0"/>
              </a:rPr>
              <a:t>  Results and Discussion</a:t>
            </a:r>
            <a:endParaRPr lang="en-IN"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900" dirty="0">
                <a:latin typeface="Times New Roman" panose="02020603050405020304" pitchFamily="18" charset="0"/>
                <a:cs typeface="Times New Roman" panose="02020603050405020304" pitchFamily="18" charset="0"/>
              </a:rPr>
              <a:t>    </a:t>
            </a:r>
            <a:r>
              <a:rPr lang="en-IN" sz="1900" dirty="0" smtClean="0">
                <a:latin typeface="Times New Roman" panose="02020603050405020304" pitchFamily="18" charset="0"/>
                <a:cs typeface="Times New Roman" panose="02020603050405020304" pitchFamily="18" charset="0"/>
              </a:rPr>
              <a:t>Conclusion</a:t>
            </a:r>
            <a:endParaRPr lang="en-IN"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900" dirty="0">
                <a:latin typeface="Times New Roman" panose="02020603050405020304" pitchFamily="18" charset="0"/>
                <a:cs typeface="Times New Roman" panose="02020603050405020304" pitchFamily="18" charset="0"/>
              </a:rPr>
              <a:t>    </a:t>
            </a:r>
            <a:r>
              <a:rPr lang="en-IN" sz="1900" dirty="0" smtClean="0">
                <a:latin typeface="Times New Roman" panose="02020603050405020304" pitchFamily="18" charset="0"/>
                <a:cs typeface="Times New Roman" panose="02020603050405020304" pitchFamily="18" charset="0"/>
              </a:rPr>
              <a:t>Reference</a:t>
            </a:r>
            <a:endParaRPr lang="en-IN" sz="1900" dirty="0">
              <a:latin typeface="Times New Roman" panose="02020603050405020304" pitchFamily="18" charset="0"/>
              <a:cs typeface="Times New Roman" panose="02020603050405020304" pitchFamily="18" charset="0"/>
            </a:endParaRPr>
          </a:p>
          <a:p>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4126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A729FD34-D8AD-4249-AF16-486E74F10B14}"/>
              </a:ext>
            </a:extLst>
          </p:cNvPr>
          <p:cNvSpPr txBox="1"/>
          <p:nvPr/>
        </p:nvSpPr>
        <p:spPr>
          <a:xfrm>
            <a:off x="503040" y="621923"/>
            <a:ext cx="8640960" cy="4524315"/>
          </a:xfrm>
          <a:prstGeom prst="rect">
            <a:avLst/>
          </a:prstGeom>
          <a:noFill/>
        </p:spPr>
        <p:txBody>
          <a:bodyPr wrap="square" rtlCol="0">
            <a:spAutoFit/>
          </a:bodyPr>
          <a:lstStyle/>
          <a:p>
            <a:pPr algn="just">
              <a:lnSpc>
                <a:spcPct val="200000"/>
              </a:lnSpc>
            </a:pPr>
            <a:r>
              <a:rPr lang="en-IN" sz="1600" dirty="0" smtClean="0">
                <a:latin typeface="Times New Roman" panose="02020603050405020304" pitchFamily="18" charset="0"/>
                <a:cs typeface="Times New Roman" panose="02020603050405020304" pitchFamily="18" charset="0"/>
              </a:rPr>
              <a:t>                      In </a:t>
            </a:r>
            <a:r>
              <a:rPr lang="en-IN" sz="1600" dirty="0">
                <a:latin typeface="Times New Roman" panose="02020603050405020304" pitchFamily="18" charset="0"/>
                <a:cs typeface="Times New Roman" panose="02020603050405020304" pitchFamily="18" charset="0"/>
              </a:rPr>
              <a:t>today’s vision of 2023 it is seen that many of the businesses, companies, manufacturing industries and agricultural welfares, etc. are the main factors which leads to the growth of economy. The Gross Domestic Product (GDP) is the monitory value of all finished goods and services made within a country during a specific period and it tells us how’s the performance of a country’s current aggregate production of goods and services and based on that, GDP is often considered the best measure of how well the economy is performing. </a:t>
            </a:r>
          </a:p>
          <a:p>
            <a:pPr algn="just">
              <a:lnSpc>
                <a:spcPct val="200000"/>
              </a:lnSpc>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This paper is work of model implementation of the time series data which is GDP of India at constant price and </a:t>
            </a:r>
            <a:r>
              <a:rPr lang="en-IN" sz="1600" dirty="0" smtClean="0">
                <a:latin typeface="Times New Roman" panose="02020603050405020304" pitchFamily="18" charset="0"/>
                <a:cs typeface="Times New Roman" panose="02020603050405020304" pitchFamily="18" charset="0"/>
              </a:rPr>
              <a:t>in time series </a:t>
            </a:r>
            <a:r>
              <a:rPr lang="en-IN" sz="1600" dirty="0">
                <a:latin typeface="Times New Roman" panose="02020603050405020304" pitchFamily="18" charset="0"/>
                <a:cs typeface="Times New Roman" panose="02020603050405020304" pitchFamily="18" charset="0"/>
              </a:rPr>
              <a:t>models it gives snapshot of an Indian economy with its sub sequential development.</a:t>
            </a:r>
          </a:p>
        </p:txBody>
      </p:sp>
      <p:sp>
        <p:nvSpPr>
          <p:cNvPr id="5" name="TextBox 4">
            <a:extLst>
              <a:ext uri="{FF2B5EF4-FFF2-40B4-BE49-F238E27FC236}">
                <a16:creationId xmlns="" xmlns:a16="http://schemas.microsoft.com/office/drawing/2014/main" id="{3A351FA6-45FD-4F54-989D-2DA56EE6AE34}"/>
              </a:ext>
            </a:extLst>
          </p:cNvPr>
          <p:cNvSpPr txBox="1"/>
          <p:nvPr/>
        </p:nvSpPr>
        <p:spPr>
          <a:xfrm>
            <a:off x="1619672" y="2458"/>
            <a:ext cx="3024336" cy="646331"/>
          </a:xfrm>
          <a:prstGeom prst="rect">
            <a:avLst/>
          </a:prstGeom>
          <a:noFill/>
        </p:spPr>
        <p:txBody>
          <a:bodyPr wrap="square" rtlCol="0">
            <a:spAutoFit/>
          </a:bodyPr>
          <a:lstStyle/>
          <a:p>
            <a:r>
              <a:rPr lang="en-IN" sz="3600" b="1" dirty="0">
                <a:solidFill>
                  <a:srgbClr val="C00000"/>
                </a:solidFill>
                <a:latin typeface="Times New Roman" panose="02020603050405020304" pitchFamily="18" charset="0"/>
                <a:cs typeface="Times New Roman" panose="02020603050405020304" pitchFamily="18" charset="0"/>
              </a:rPr>
              <a:t>Introduction</a:t>
            </a:r>
            <a:endParaRPr lang="en-IN" sz="2800" b="1" dirty="0">
              <a:solidFill>
                <a:srgbClr val="C00000"/>
              </a:solidFill>
            </a:endParaRPr>
          </a:p>
        </p:txBody>
      </p:sp>
    </p:spTree>
    <p:extLst>
      <p:ext uri="{BB962C8B-B14F-4D97-AF65-F5344CB8AC3E}">
        <p14:creationId xmlns:p14="http://schemas.microsoft.com/office/powerpoint/2010/main" val="1363966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142" y="332656"/>
            <a:ext cx="6589199" cy="1280890"/>
          </a:xfrm>
        </p:spPr>
        <p:txBody>
          <a:bodyPr>
            <a:normAutofit/>
          </a:bodyPr>
          <a:lstStyle/>
          <a:p>
            <a:r>
              <a:rPr lang="en-IN" sz="3200" dirty="0"/>
              <a:t> </a:t>
            </a:r>
            <a:r>
              <a:rPr lang="en-IN" sz="3200" b="1" dirty="0">
                <a:solidFill>
                  <a:srgbClr val="C00000"/>
                </a:solidFill>
                <a:latin typeface="Times New Roman" panose="02020603050405020304" pitchFamily="18" charset="0"/>
                <a:cs typeface="Times New Roman" panose="02020603050405020304" pitchFamily="18" charset="0"/>
              </a:rPr>
              <a:t>Objectives of study</a:t>
            </a:r>
          </a:p>
        </p:txBody>
      </p:sp>
      <p:sp>
        <p:nvSpPr>
          <p:cNvPr id="3" name="Content Placeholder 2"/>
          <p:cNvSpPr>
            <a:spLocks noGrp="1"/>
          </p:cNvSpPr>
          <p:nvPr>
            <p:ph idx="1"/>
          </p:nvPr>
        </p:nvSpPr>
        <p:spPr>
          <a:xfrm>
            <a:off x="840353" y="1634267"/>
            <a:ext cx="7346776" cy="3777622"/>
          </a:xfrm>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The purpose and objectives of this research </a:t>
            </a:r>
            <a:r>
              <a:rPr lang="en-IN" sz="1600" dirty="0" smtClean="0">
                <a:latin typeface="Times New Roman" panose="02020603050405020304" pitchFamily="18" charset="0"/>
                <a:cs typeface="Times New Roman" panose="02020603050405020304" pitchFamily="18" charset="0"/>
              </a:rPr>
              <a:t>is:                                                                       </a:t>
            </a:r>
            <a:endParaRPr lang="en-IN" sz="1600" dirty="0">
              <a:latin typeface="Times New Roman" panose="02020603050405020304" pitchFamily="18" charset="0"/>
              <a:cs typeface="Times New Roman" panose="02020603050405020304" pitchFamily="18" charset="0"/>
            </a:endParaRPr>
          </a:p>
          <a:p>
            <a:pPr lvl="0"/>
            <a:r>
              <a:rPr lang="en-IN" sz="1600" dirty="0">
                <a:latin typeface="Times New Roman" panose="02020603050405020304" pitchFamily="18" charset="0"/>
                <a:cs typeface="Times New Roman" panose="02020603050405020304" pitchFamily="18" charset="0"/>
              </a:rPr>
              <a:t>To analyse GDP at </a:t>
            </a:r>
            <a:r>
              <a:rPr lang="en-IN" sz="1600" dirty="0" smtClean="0">
                <a:latin typeface="Times New Roman" panose="02020603050405020304" pitchFamily="18" charset="0"/>
                <a:cs typeface="Times New Roman" panose="02020603050405020304" pitchFamily="18" charset="0"/>
              </a:rPr>
              <a:t>current prices.</a:t>
            </a:r>
          </a:p>
          <a:p>
            <a:pPr lvl="0"/>
            <a:r>
              <a:rPr lang="en-IN" sz="1600" dirty="0" smtClean="0">
                <a:latin typeface="Times New Roman" panose="02020603050405020304" pitchFamily="18" charset="0"/>
                <a:cs typeface="Times New Roman" panose="02020603050405020304" pitchFamily="18" charset="0"/>
              </a:rPr>
              <a:t>To study the trend of GDP data and examine the trend line.</a:t>
            </a:r>
          </a:p>
          <a:p>
            <a:pPr lvl="0"/>
            <a:r>
              <a:rPr lang="en-IN" sz="1600" dirty="0" smtClean="0">
                <a:latin typeface="Times New Roman" panose="02020603050405020304" pitchFamily="18" charset="0"/>
                <a:cs typeface="Times New Roman" panose="02020603050405020304" pitchFamily="18" charset="0"/>
              </a:rPr>
              <a:t>To study stationarity of GDP</a:t>
            </a:r>
          </a:p>
          <a:p>
            <a:pPr lvl="0"/>
            <a:r>
              <a:rPr lang="en-IN" sz="1600" dirty="0" smtClean="0">
                <a:latin typeface="Times New Roman" panose="02020603050405020304" pitchFamily="18" charset="0"/>
                <a:cs typeface="Times New Roman" panose="02020603050405020304" pitchFamily="18" charset="0"/>
              </a:rPr>
              <a:t>To fit ARIMA model and forecast future values.</a:t>
            </a: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p>
        </p:txBody>
      </p:sp>
    </p:spTree>
    <p:extLst>
      <p:ext uri="{BB962C8B-B14F-4D97-AF65-F5344CB8AC3E}">
        <p14:creationId xmlns:p14="http://schemas.microsoft.com/office/powerpoint/2010/main" val="3524829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0"/>
            <a:ext cx="6408712" cy="864096"/>
          </a:xfrm>
        </p:spPr>
        <p:txBody>
          <a:bodyPr/>
          <a:lstStyle/>
          <a:p>
            <a:r>
              <a:rPr lang="en-IN" sz="4000" b="1" dirty="0">
                <a:solidFill>
                  <a:srgbClr val="C00000"/>
                </a:solidFill>
                <a:latin typeface="Times New Roman" panose="02020603050405020304" pitchFamily="18" charset="0"/>
                <a:cs typeface="Times New Roman" panose="02020603050405020304" pitchFamily="18" charset="0"/>
              </a:rPr>
              <a:t>Data</a:t>
            </a:r>
            <a:r>
              <a:rPr lang="en-IN" b="1" dirty="0">
                <a:solidFill>
                  <a:srgbClr val="C00000"/>
                </a:solidFill>
                <a:latin typeface="Times New Roman" panose="02020603050405020304" pitchFamily="18" charset="0"/>
                <a:cs typeface="Times New Roman" panose="02020603050405020304" pitchFamily="18" charset="0"/>
              </a:rPr>
              <a:t> </a:t>
            </a:r>
            <a:r>
              <a:rPr lang="en-IN" b="1" dirty="0" smtClean="0">
                <a:solidFill>
                  <a:srgbClr val="C00000"/>
                </a:solidFill>
                <a:latin typeface="Times New Roman" panose="02020603050405020304" pitchFamily="18" charset="0"/>
                <a:cs typeface="Times New Roman" panose="02020603050405020304" pitchFamily="18" charset="0"/>
              </a:rPr>
              <a:t>source</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1560" y="620688"/>
            <a:ext cx="8424936" cy="5760640"/>
          </a:xfrm>
        </p:spPr>
        <p:txBody>
          <a:bodyPr>
            <a:normAutofit fontScale="55000" lnSpcReduction="20000"/>
          </a:bodyPr>
          <a:lstStyle/>
          <a:p>
            <a:pPr marL="0" indent="0">
              <a:buNone/>
            </a:pPr>
            <a:endParaRPr lang="en-IN" b="1" dirty="0">
              <a:latin typeface="Times New Roman" panose="02020603050405020304" pitchFamily="18" charset="0"/>
              <a:cs typeface="Times New Roman" panose="02020603050405020304" pitchFamily="18" charset="0"/>
            </a:endParaRPr>
          </a:p>
          <a:p>
            <a:pPr>
              <a:lnSpc>
                <a:spcPct val="160000"/>
              </a:lnSpc>
            </a:pPr>
            <a:r>
              <a:rPr lang="en-GB" sz="2600" dirty="0">
                <a:latin typeface="Times New Roman" pitchFamily="18" charset="0"/>
                <a:cs typeface="Times New Roman" pitchFamily="18" charset="0"/>
              </a:rPr>
              <a:t>Government of India publishes every year the data on economic variables in Economic Survey. </a:t>
            </a:r>
            <a:r>
              <a:rPr lang="en-GB" sz="2600" dirty="0" smtClean="0">
                <a:latin typeface="Times New Roman" pitchFamily="18" charset="0"/>
                <a:cs typeface="Times New Roman" pitchFamily="18" charset="0"/>
              </a:rPr>
              <a:t>Here I </a:t>
            </a:r>
            <a:r>
              <a:rPr lang="en-GB" sz="2600" dirty="0">
                <a:latin typeface="Times New Roman" pitchFamily="18" charset="0"/>
                <a:cs typeface="Times New Roman" pitchFamily="18" charset="0"/>
              </a:rPr>
              <a:t>have taken the time series data on GDP </a:t>
            </a:r>
            <a:r>
              <a:rPr lang="en-GB" sz="2600" dirty="0" smtClean="0">
                <a:latin typeface="Times New Roman" pitchFamily="18" charset="0"/>
                <a:cs typeface="Times New Roman" pitchFamily="18" charset="0"/>
              </a:rPr>
              <a:t>at constant price and it </a:t>
            </a:r>
            <a:r>
              <a:rPr lang="en-IN" sz="2600" dirty="0">
                <a:latin typeface="Times New Roman" panose="02020603050405020304" pitchFamily="18" charset="0"/>
                <a:cs typeface="Times New Roman" panose="02020603050405020304" pitchFamily="18" charset="0"/>
              </a:rPr>
              <a:t>consists of 72 </a:t>
            </a:r>
            <a:r>
              <a:rPr lang="en-IN" sz="2600" dirty="0" smtClean="0">
                <a:latin typeface="Times New Roman" panose="02020603050405020304" pitchFamily="18" charset="0"/>
                <a:cs typeface="Times New Roman" panose="02020603050405020304" pitchFamily="18" charset="0"/>
              </a:rPr>
              <a:t>records and </a:t>
            </a:r>
            <a:r>
              <a:rPr lang="en-IN" sz="2600" dirty="0">
                <a:latin typeface="Times New Roman" panose="02020603050405020304" pitchFamily="18" charset="0"/>
                <a:cs typeface="Times New Roman" panose="02020603050405020304" pitchFamily="18" charset="0"/>
              </a:rPr>
              <a:t>each record has 9 attribute </a:t>
            </a:r>
            <a:r>
              <a:rPr lang="en-IN" sz="2600" dirty="0" smtClean="0">
                <a:latin typeface="Times New Roman" panose="02020603050405020304" pitchFamily="18" charset="0"/>
                <a:cs typeface="Times New Roman" panose="02020603050405020304" pitchFamily="18" charset="0"/>
              </a:rPr>
              <a:t>values </a:t>
            </a:r>
            <a:r>
              <a:rPr lang="en-IN" sz="2600" dirty="0">
                <a:latin typeface="Times New Roman" panose="02020603050405020304" pitchFamily="18" charset="0"/>
                <a:cs typeface="Times New Roman" panose="02020603050405020304" pitchFamily="18" charset="0"/>
              </a:rPr>
              <a:t>(</a:t>
            </a:r>
            <a:r>
              <a:rPr lang="en-IN" sz="2600" dirty="0" smtClean="0">
                <a:latin typeface="Times New Roman" panose="02020603050405020304" pitchFamily="18" charset="0"/>
                <a:cs typeface="Times New Roman" panose="02020603050405020304" pitchFamily="18" charset="0"/>
              </a:rPr>
              <a:t>features)as follows:</a:t>
            </a:r>
            <a:endParaRPr lang="en-GB" sz="2600" dirty="0">
              <a:latin typeface="Times New Roman" pitchFamily="18" charset="0"/>
              <a:cs typeface="Times New Roman" pitchFamily="18" charset="0"/>
            </a:endParaRPr>
          </a:p>
          <a:p>
            <a:pPr marL="0" indent="0">
              <a:lnSpc>
                <a:spcPct val="160000"/>
              </a:lnSpc>
              <a:buNone/>
            </a:pPr>
            <a:r>
              <a:rPr lang="en-GB" sz="2600" dirty="0" smtClean="0">
                <a:solidFill>
                  <a:srgbClr val="000000"/>
                </a:solidFill>
                <a:latin typeface="Times New Roman" pitchFamily="18" charset="0"/>
                <a:ea typeface="Calibri" panose="020F0502020204030204" pitchFamily="34" charset="0"/>
                <a:cs typeface="Times New Roman" pitchFamily="18" charset="0"/>
              </a:rPr>
              <a:t>a) </a:t>
            </a:r>
            <a:r>
              <a:rPr lang="en-IN" sz="2600" dirty="0" smtClean="0">
                <a:latin typeface="Times New Roman" panose="02020603050405020304" pitchFamily="18" charset="0"/>
                <a:cs typeface="Times New Roman" panose="02020603050405020304" pitchFamily="18" charset="0"/>
              </a:rPr>
              <a:t>Year</a:t>
            </a:r>
          </a:p>
          <a:p>
            <a:pPr marL="0" indent="0">
              <a:lnSpc>
                <a:spcPct val="160000"/>
              </a:lnSpc>
              <a:buNone/>
            </a:pPr>
            <a:r>
              <a:rPr lang="en-IN" sz="2600" dirty="0" smtClean="0">
                <a:solidFill>
                  <a:srgbClr val="000000"/>
                </a:solidFill>
                <a:latin typeface="Times New Roman" panose="02020603050405020304" pitchFamily="18" charset="0"/>
                <a:ea typeface="Calibri" panose="020F0502020204030204" pitchFamily="34" charset="0"/>
                <a:cs typeface="Times New Roman" pitchFamily="18" charset="0"/>
              </a:rPr>
              <a:t>b</a:t>
            </a:r>
            <a:r>
              <a:rPr lang="en-IN" sz="2600" dirty="0">
                <a:solidFill>
                  <a:srgbClr val="000000"/>
                </a:solidFill>
                <a:latin typeface="Times New Roman" panose="02020603050405020304" pitchFamily="18" charset="0"/>
                <a:ea typeface="Calibri" panose="020F0502020204030204" pitchFamily="34" charset="0"/>
                <a:cs typeface="Times New Roman" pitchFamily="18" charset="0"/>
              </a:rPr>
              <a:t>) </a:t>
            </a:r>
            <a:r>
              <a:rPr lang="en-IN" sz="2600" dirty="0">
                <a:latin typeface="Times New Roman" panose="02020603050405020304" pitchFamily="18" charset="0"/>
                <a:cs typeface="Times New Roman" panose="02020603050405020304" pitchFamily="18" charset="0"/>
              </a:rPr>
              <a:t>PFCE: Private Final Consumption </a:t>
            </a:r>
            <a:r>
              <a:rPr lang="en-IN" sz="2600" dirty="0" smtClean="0">
                <a:latin typeface="Times New Roman" panose="02020603050405020304" pitchFamily="18" charset="0"/>
                <a:cs typeface="Times New Roman" panose="02020603050405020304" pitchFamily="18" charset="0"/>
              </a:rPr>
              <a:t>Expenditure </a:t>
            </a:r>
          </a:p>
          <a:p>
            <a:pPr marL="0" indent="0">
              <a:lnSpc>
                <a:spcPct val="160000"/>
              </a:lnSpc>
              <a:buNone/>
            </a:pPr>
            <a:r>
              <a:rPr lang="en-IN" sz="2600" dirty="0" smtClean="0">
                <a:solidFill>
                  <a:srgbClr val="000000"/>
                </a:solidFill>
                <a:latin typeface="Times New Roman" panose="02020603050405020304" pitchFamily="18" charset="0"/>
                <a:ea typeface="Calibri" panose="020F0502020204030204" pitchFamily="34" charset="0"/>
                <a:cs typeface="Times New Roman" pitchFamily="18" charset="0"/>
              </a:rPr>
              <a:t>c) </a:t>
            </a:r>
            <a:r>
              <a:rPr lang="en-IN" sz="2600" dirty="0" smtClean="0">
                <a:latin typeface="Times New Roman" panose="02020603050405020304" pitchFamily="18" charset="0"/>
                <a:cs typeface="Times New Roman" panose="02020603050405020304" pitchFamily="18" charset="0"/>
              </a:rPr>
              <a:t>GFCE</a:t>
            </a:r>
            <a:r>
              <a:rPr lang="en-IN" sz="2600" dirty="0">
                <a:latin typeface="Times New Roman" panose="02020603050405020304" pitchFamily="18" charset="0"/>
                <a:cs typeface="Times New Roman" panose="02020603050405020304" pitchFamily="18" charset="0"/>
              </a:rPr>
              <a:t>: Government Final Consumption </a:t>
            </a:r>
            <a:r>
              <a:rPr lang="en-IN" sz="2600" dirty="0" smtClean="0">
                <a:latin typeface="Times New Roman" panose="02020603050405020304" pitchFamily="18" charset="0"/>
                <a:cs typeface="Times New Roman" panose="02020603050405020304" pitchFamily="18" charset="0"/>
              </a:rPr>
              <a:t>Expenditure </a:t>
            </a:r>
          </a:p>
          <a:p>
            <a:pPr marL="0" indent="0">
              <a:lnSpc>
                <a:spcPct val="160000"/>
              </a:lnSpc>
              <a:buNone/>
            </a:pPr>
            <a:r>
              <a:rPr lang="en-IN" sz="2600" dirty="0" smtClean="0">
                <a:solidFill>
                  <a:srgbClr val="000000"/>
                </a:solidFill>
                <a:latin typeface="Times New Roman" panose="02020603050405020304" pitchFamily="18" charset="0"/>
                <a:ea typeface="Calibri" panose="020F0502020204030204" pitchFamily="34" charset="0"/>
                <a:cs typeface="Times New Roman" pitchFamily="18" charset="0"/>
              </a:rPr>
              <a:t>d</a:t>
            </a:r>
            <a:r>
              <a:rPr lang="en-IN" sz="2600" dirty="0">
                <a:solidFill>
                  <a:srgbClr val="000000"/>
                </a:solidFill>
                <a:latin typeface="Times New Roman" panose="02020603050405020304" pitchFamily="18" charset="0"/>
                <a:ea typeface="Calibri" panose="020F0502020204030204" pitchFamily="34" charset="0"/>
                <a:cs typeface="Times New Roman" pitchFamily="18" charset="0"/>
              </a:rPr>
              <a:t>) </a:t>
            </a:r>
            <a:r>
              <a:rPr lang="en-IN" sz="2600" dirty="0">
                <a:latin typeface="Times New Roman" panose="02020603050405020304" pitchFamily="18" charset="0"/>
                <a:cs typeface="Times New Roman" panose="02020603050405020304" pitchFamily="18" charset="0"/>
              </a:rPr>
              <a:t>GFCF: Gross Fixed Capital </a:t>
            </a:r>
            <a:r>
              <a:rPr lang="en-IN" sz="2600" dirty="0" smtClean="0">
                <a:latin typeface="Times New Roman" panose="02020603050405020304" pitchFamily="18" charset="0"/>
                <a:cs typeface="Times New Roman" panose="02020603050405020304" pitchFamily="18" charset="0"/>
              </a:rPr>
              <a:t>Formation </a:t>
            </a:r>
          </a:p>
          <a:p>
            <a:pPr marL="0" indent="0">
              <a:lnSpc>
                <a:spcPct val="160000"/>
              </a:lnSpc>
              <a:buNone/>
            </a:pPr>
            <a:r>
              <a:rPr lang="en-IN" sz="2600" dirty="0" smtClean="0">
                <a:solidFill>
                  <a:srgbClr val="000000"/>
                </a:solidFill>
                <a:latin typeface="Times New Roman" panose="02020603050405020304" pitchFamily="18" charset="0"/>
                <a:ea typeface="Calibri" panose="020F0502020204030204" pitchFamily="34" charset="0"/>
                <a:cs typeface="Times New Roman" pitchFamily="18" charset="0"/>
              </a:rPr>
              <a:t>e</a:t>
            </a:r>
            <a:r>
              <a:rPr lang="en-IN" sz="2600" dirty="0">
                <a:solidFill>
                  <a:srgbClr val="000000"/>
                </a:solidFill>
                <a:latin typeface="Times New Roman" panose="02020603050405020304" pitchFamily="18" charset="0"/>
                <a:ea typeface="Calibri" panose="020F0502020204030204" pitchFamily="34" charset="0"/>
                <a:cs typeface="Times New Roman" pitchFamily="18" charset="0"/>
              </a:rPr>
              <a:t>) </a:t>
            </a:r>
            <a:r>
              <a:rPr lang="en-IN" sz="2600" dirty="0">
                <a:latin typeface="Times New Roman" panose="02020603050405020304" pitchFamily="18" charset="0"/>
                <a:cs typeface="Times New Roman" panose="02020603050405020304" pitchFamily="18" charset="0"/>
              </a:rPr>
              <a:t>CIS: Change in </a:t>
            </a:r>
            <a:r>
              <a:rPr lang="en-IN" sz="2600" dirty="0" smtClean="0">
                <a:latin typeface="Times New Roman" panose="02020603050405020304" pitchFamily="18" charset="0"/>
                <a:cs typeface="Times New Roman" panose="02020603050405020304" pitchFamily="18" charset="0"/>
              </a:rPr>
              <a:t>Stocks</a:t>
            </a:r>
            <a:r>
              <a:rPr lang="en-IN" sz="2600" dirty="0" smtClean="0">
                <a:solidFill>
                  <a:srgbClr val="000000"/>
                </a:solidFill>
                <a:latin typeface="Times New Roman" panose="02020603050405020304" pitchFamily="18" charset="0"/>
                <a:ea typeface="Calibri" panose="020F0502020204030204" pitchFamily="34" charset="0"/>
                <a:cs typeface="Times New Roman" pitchFamily="18" charset="0"/>
              </a:rPr>
              <a:t> </a:t>
            </a:r>
          </a:p>
          <a:p>
            <a:pPr marL="0" indent="0">
              <a:lnSpc>
                <a:spcPct val="160000"/>
              </a:lnSpc>
              <a:buNone/>
            </a:pPr>
            <a:r>
              <a:rPr lang="en-IN" sz="2600" dirty="0" smtClean="0">
                <a:solidFill>
                  <a:srgbClr val="000000"/>
                </a:solidFill>
                <a:latin typeface="Times New Roman" panose="02020603050405020304" pitchFamily="18" charset="0"/>
                <a:ea typeface="Calibri" panose="020F0502020204030204" pitchFamily="34" charset="0"/>
                <a:cs typeface="Times New Roman" pitchFamily="18" charset="0"/>
              </a:rPr>
              <a:t>f) </a:t>
            </a:r>
            <a:r>
              <a:rPr lang="en-IN" sz="2600" dirty="0" smtClean="0">
                <a:latin typeface="Times New Roman" panose="02020603050405020304" pitchFamily="18" charset="0"/>
                <a:cs typeface="Times New Roman" panose="02020603050405020304" pitchFamily="18" charset="0"/>
              </a:rPr>
              <a:t>Valuables </a:t>
            </a:r>
          </a:p>
          <a:p>
            <a:pPr marL="0" indent="0">
              <a:lnSpc>
                <a:spcPct val="160000"/>
              </a:lnSpc>
              <a:buNone/>
            </a:pPr>
            <a:r>
              <a:rPr lang="en-IN" sz="2600" dirty="0" smtClean="0">
                <a:solidFill>
                  <a:srgbClr val="000000"/>
                </a:solidFill>
                <a:latin typeface="Times New Roman" panose="02020603050405020304" pitchFamily="18" charset="0"/>
                <a:ea typeface="Calibri" panose="020F0502020204030204" pitchFamily="34" charset="0"/>
                <a:cs typeface="Times New Roman" pitchFamily="18" charset="0"/>
              </a:rPr>
              <a:t>g</a:t>
            </a:r>
            <a:r>
              <a:rPr lang="en-IN" sz="2600" dirty="0">
                <a:solidFill>
                  <a:srgbClr val="000000"/>
                </a:solidFill>
                <a:latin typeface="Times New Roman" panose="02020603050405020304" pitchFamily="18" charset="0"/>
                <a:ea typeface="Calibri" panose="020F0502020204030204" pitchFamily="34" charset="0"/>
                <a:cs typeface="Times New Roman" pitchFamily="18" charset="0"/>
              </a:rPr>
              <a:t>) </a:t>
            </a:r>
            <a:r>
              <a:rPr lang="en-IN" sz="2600" dirty="0">
                <a:latin typeface="Times New Roman" panose="02020603050405020304" pitchFamily="18" charset="0"/>
                <a:cs typeface="Times New Roman" panose="02020603050405020304" pitchFamily="18" charset="0"/>
              </a:rPr>
              <a:t>Export of goods and cervices </a:t>
            </a:r>
          </a:p>
          <a:p>
            <a:pPr marL="0" indent="0">
              <a:lnSpc>
                <a:spcPct val="160000"/>
              </a:lnSpc>
              <a:buNone/>
            </a:pPr>
            <a:r>
              <a:rPr lang="en-IN" sz="2600" dirty="0" smtClean="0">
                <a:solidFill>
                  <a:srgbClr val="000000"/>
                </a:solidFill>
                <a:latin typeface="Times New Roman" panose="02020603050405020304" pitchFamily="18" charset="0"/>
                <a:ea typeface="Calibri" panose="020F0502020204030204" pitchFamily="34" charset="0"/>
                <a:cs typeface="Times New Roman" pitchFamily="18" charset="0"/>
              </a:rPr>
              <a:t>h) </a:t>
            </a:r>
            <a:r>
              <a:rPr lang="en-IN" sz="2600" dirty="0" smtClean="0">
                <a:latin typeface="Times New Roman" panose="02020603050405020304" pitchFamily="18" charset="0"/>
                <a:cs typeface="Times New Roman" panose="02020603050405020304" pitchFamily="18" charset="0"/>
              </a:rPr>
              <a:t>Import </a:t>
            </a:r>
            <a:r>
              <a:rPr lang="en-IN" sz="2600" dirty="0">
                <a:latin typeface="Times New Roman" panose="02020603050405020304" pitchFamily="18" charset="0"/>
                <a:cs typeface="Times New Roman" panose="02020603050405020304" pitchFamily="18" charset="0"/>
              </a:rPr>
              <a:t>of goods and services, these are independent variables, </a:t>
            </a:r>
            <a:r>
              <a:rPr lang="en-IN" sz="2600" dirty="0" smtClean="0">
                <a:latin typeface="Times New Roman" panose="02020603050405020304" pitchFamily="18" charset="0"/>
                <a:cs typeface="Times New Roman" panose="02020603050405020304" pitchFamily="18" charset="0"/>
              </a:rPr>
              <a:t>and </a:t>
            </a:r>
          </a:p>
          <a:p>
            <a:pPr marL="0" indent="0">
              <a:lnSpc>
                <a:spcPct val="160000"/>
              </a:lnSpc>
              <a:buNone/>
            </a:pPr>
            <a:r>
              <a:rPr lang="en-IN" sz="2600" dirty="0" err="1" smtClean="0">
                <a:latin typeface="Times New Roman" panose="02020603050405020304" pitchFamily="18" charset="0"/>
                <a:cs typeface="Times New Roman" panose="02020603050405020304" pitchFamily="18" charset="0"/>
              </a:rPr>
              <a:t>i</a:t>
            </a:r>
            <a:r>
              <a:rPr lang="en-IN" sz="2600" dirty="0" smtClean="0">
                <a:latin typeface="Times New Roman" panose="02020603050405020304" pitchFamily="18" charset="0"/>
                <a:cs typeface="Times New Roman" panose="02020603050405020304" pitchFamily="18" charset="0"/>
              </a:rPr>
              <a:t>) GDP</a:t>
            </a:r>
            <a:r>
              <a:rPr lang="en-GB" sz="2600" dirty="0" smtClean="0">
                <a:latin typeface="Times New Roman" pitchFamily="18" charset="0"/>
                <a:cs typeface="Times New Roman" pitchFamily="18" charset="0"/>
              </a:rPr>
              <a:t> is dependent variable.</a:t>
            </a:r>
          </a:p>
          <a:p>
            <a:pPr marL="0" indent="0">
              <a:lnSpc>
                <a:spcPct val="160000"/>
              </a:lnSpc>
              <a:buNone/>
            </a:pPr>
            <a:r>
              <a:rPr lang="en-GB" sz="2600" dirty="0" smtClean="0">
                <a:latin typeface="Times New Roman" pitchFamily="18" charset="0"/>
                <a:cs typeface="Times New Roman" pitchFamily="18" charset="0"/>
              </a:rPr>
              <a:t>This </a:t>
            </a:r>
            <a:r>
              <a:rPr lang="en-GB" sz="2600" dirty="0">
                <a:latin typeface="Times New Roman" pitchFamily="18" charset="0"/>
                <a:cs typeface="Times New Roman" pitchFamily="18" charset="0"/>
              </a:rPr>
              <a:t>data is  secondary and </a:t>
            </a:r>
            <a:r>
              <a:rPr lang="en-GB" sz="2600" dirty="0" smtClean="0">
                <a:latin typeface="Times New Roman" pitchFamily="18" charset="0"/>
                <a:cs typeface="Times New Roman" pitchFamily="18" charset="0"/>
              </a:rPr>
              <a:t>is collected  from the period 1950-51 </a:t>
            </a:r>
            <a:r>
              <a:rPr lang="en-GB" sz="2600" dirty="0">
                <a:latin typeface="Times New Roman" pitchFamily="18" charset="0"/>
                <a:cs typeface="Times New Roman" pitchFamily="18" charset="0"/>
              </a:rPr>
              <a:t>to </a:t>
            </a:r>
            <a:r>
              <a:rPr lang="en-GB" sz="2600" dirty="0" smtClean="0">
                <a:latin typeface="Times New Roman" pitchFamily="18" charset="0"/>
                <a:cs typeface="Times New Roman" pitchFamily="18" charset="0"/>
              </a:rPr>
              <a:t>2021-2022.</a:t>
            </a:r>
            <a:endParaRPr lang="en-GB" sz="2600" dirty="0">
              <a:latin typeface="Times New Roman" pitchFamily="18" charset="0"/>
              <a:cs typeface="Times New Roman"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1333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216" y="32395"/>
            <a:ext cx="8229600" cy="562074"/>
          </a:xfrm>
        </p:spPr>
        <p:txBody>
          <a:bodyPr>
            <a:noAutofit/>
          </a:bodyPr>
          <a:lstStyle/>
          <a:p>
            <a:r>
              <a:rPr lang="en-IN" sz="3600" b="1" dirty="0">
                <a:solidFill>
                  <a:srgbClr val="C00000"/>
                </a:solidFill>
                <a:latin typeface="Times New Roman" panose="02020603050405020304" pitchFamily="18" charset="0"/>
                <a:cs typeface="Times New Roman" panose="02020603050405020304" pitchFamily="18" charset="0"/>
              </a:rPr>
              <a:t>Graphical Representation</a:t>
            </a:r>
          </a:p>
        </p:txBody>
      </p:sp>
      <p:sp>
        <p:nvSpPr>
          <p:cNvPr id="5" name="Rectangle 1"/>
          <p:cNvSpPr>
            <a:spLocks noChangeArrowheads="1"/>
          </p:cNvSpPr>
          <p:nvPr/>
        </p:nvSpPr>
        <p:spPr bwMode="auto">
          <a:xfrm>
            <a:off x="1331640" y="646048"/>
            <a:ext cx="6480720" cy="81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ysClr val="windowText" lastClr="000000"/>
                </a:solidFill>
                <a:effectLst/>
                <a:latin typeface="Times New Roman" pitchFamily="18" charset="0"/>
                <a:ea typeface="Calibri" pitchFamily="34" charset="0"/>
                <a:cs typeface="Times New Roman" pitchFamily="18" charset="0"/>
              </a:rPr>
              <a:t>1.1. </a:t>
            </a:r>
            <a:r>
              <a:rPr lang="en-US" sz="1600" b="1" dirty="0" smtClean="0">
                <a:solidFill>
                  <a:sysClr val="windowText" lastClr="000000"/>
                </a:solidFill>
                <a:latin typeface="Times New Roman" pitchFamily="18" charset="0"/>
                <a:ea typeface="Calibri" pitchFamily="34" charset="0"/>
                <a:cs typeface="Times New Roman" pitchFamily="18" charset="0"/>
              </a:rPr>
              <a:t>Trend line:</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kumimoji="0" lang="en-US" sz="1600" b="0" i="0" u="none" strike="noStrike" cap="none" normalizeH="0" baseline="0" dirty="0">
                <a:ln>
                  <a:noFill/>
                </a:ln>
                <a:effectLst/>
                <a:latin typeface="Times New Roman" pitchFamily="18" charset="0"/>
                <a:ea typeface="Calibri" pitchFamily="34" charset="0"/>
                <a:cs typeface="Times New Roman" pitchFamily="18" charset="0"/>
              </a:rPr>
              <a:t>Table </a:t>
            </a:r>
            <a:r>
              <a:rPr kumimoji="0" lang="en-US" sz="1600" b="0" i="0" u="none" strike="noStrike" cap="none" normalizeH="0" baseline="0" dirty="0" smtClean="0">
                <a:ln>
                  <a:noFill/>
                </a:ln>
                <a:effectLst/>
                <a:latin typeface="Times New Roman" pitchFamily="18" charset="0"/>
                <a:ea typeface="Calibri" pitchFamily="34" charset="0"/>
                <a:cs typeface="Times New Roman" pitchFamily="18" charset="0"/>
              </a:rPr>
              <a:t>1. </a:t>
            </a:r>
            <a:r>
              <a:rPr lang="en-IN" sz="1600" dirty="0" smtClean="0">
                <a:latin typeface="Times New Roman" panose="02020603050405020304" pitchFamily="18" charset="0"/>
                <a:cs typeface="Times New Roman" panose="02020603050405020304" pitchFamily="18" charset="0"/>
              </a:rPr>
              <a:t>Year </a:t>
            </a:r>
            <a:r>
              <a:rPr lang="en-IN" sz="1600" dirty="0">
                <a:latin typeface="Times New Roman" panose="02020603050405020304" pitchFamily="18" charset="0"/>
                <a:cs typeface="Times New Roman" panose="02020603050405020304" pitchFamily="18" charset="0"/>
              </a:rPr>
              <a:t>wise </a:t>
            </a:r>
            <a:r>
              <a:rPr lang="en-US" sz="1600" dirty="0">
                <a:latin typeface="Times New Roman" panose="02020603050405020304" pitchFamily="18" charset="0"/>
                <a:cs typeface="Times New Roman" panose="02020603050405020304" pitchFamily="18" charset="0"/>
              </a:rPr>
              <a:t>Gross Domestic product at </a:t>
            </a:r>
            <a:r>
              <a:rPr lang="en-US" sz="1600" dirty="0" smtClean="0">
                <a:latin typeface="Times New Roman" panose="02020603050405020304" pitchFamily="18" charset="0"/>
                <a:cs typeface="Times New Roman" panose="02020603050405020304" pitchFamily="18" charset="0"/>
              </a:rPr>
              <a:t>constant prices </a:t>
            </a:r>
            <a:r>
              <a:rPr lang="en-US" sz="1600" dirty="0">
                <a:latin typeface="Times New Roman" panose="02020603050405020304" pitchFamily="18" charset="0"/>
                <a:cs typeface="Times New Roman" panose="02020603050405020304" pitchFamily="18" charset="0"/>
              </a:rPr>
              <a:t>(in crore)</a:t>
            </a:r>
            <a:endParaRPr lang="en-IN"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8" name="Rectangle 7"/>
          <p:cNvSpPr/>
          <p:nvPr/>
        </p:nvSpPr>
        <p:spPr>
          <a:xfrm>
            <a:off x="561864" y="5478440"/>
            <a:ext cx="8568952" cy="1077218"/>
          </a:xfrm>
          <a:prstGeom prst="rect">
            <a:avLst/>
          </a:prstGeom>
        </p:spPr>
        <p:txBody>
          <a:bodyPr wrap="square">
            <a:spAutoFit/>
          </a:bodyPr>
          <a:lstStyle/>
          <a:p>
            <a:r>
              <a:rPr lang="en-IN" sz="1600" b="1" dirty="0">
                <a:latin typeface="Times New Roman" panose="02020603050405020304" pitchFamily="18" charset="0"/>
                <a:cs typeface="Times New Roman" panose="02020603050405020304" pitchFamily="18" charset="0"/>
              </a:rPr>
              <a:t> Conclusion:</a:t>
            </a:r>
            <a:r>
              <a:rPr lang="en-IN" sz="1600" dirty="0">
                <a:latin typeface="Times New Roman" panose="02020603050405020304" pitchFamily="18" charset="0"/>
                <a:cs typeface="Times New Roman" panose="02020603050405020304" pitchFamily="18" charset="0"/>
              </a:rPr>
              <a:t>   From the above </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we conclude that                     </a:t>
            </a:r>
          </a:p>
          <a:p>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1) GDP </a:t>
            </a:r>
            <a:r>
              <a:rPr lang="en-IN" sz="1600" dirty="0">
                <a:latin typeface="Times New Roman" panose="02020603050405020304" pitchFamily="18" charset="0"/>
                <a:cs typeface="Times New Roman" panose="02020603050405020304" pitchFamily="18" charset="0"/>
              </a:rPr>
              <a:t>of India is showing an increasing trend with </a:t>
            </a:r>
            <a:r>
              <a:rPr lang="en-IN" sz="1600" dirty="0" smtClean="0">
                <a:latin typeface="Times New Roman" panose="02020603050405020304" pitchFamily="18" charset="0"/>
                <a:cs typeface="Times New Roman" panose="02020603050405020304" pitchFamily="18" charset="0"/>
              </a:rPr>
              <a:t>time. </a:t>
            </a:r>
          </a:p>
          <a:p>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2) As </a:t>
            </a:r>
            <a:r>
              <a:rPr lang="en-IN" sz="1600" dirty="0">
                <a:latin typeface="Times New Roman" panose="02020603050405020304" pitchFamily="18" charset="0"/>
                <a:cs typeface="Times New Roman" panose="02020603050405020304" pitchFamily="18" charset="0"/>
              </a:rPr>
              <a:t>there are some little fluctuations in the line, </a:t>
            </a:r>
            <a:r>
              <a:rPr lang="en-IN" sz="1600" dirty="0" smtClean="0">
                <a:latin typeface="Times New Roman" panose="02020603050405020304" pitchFamily="18" charset="0"/>
                <a:cs typeface="Times New Roman" panose="02020603050405020304" pitchFamily="18" charset="0"/>
              </a:rPr>
              <a:t>which indicates absence of </a:t>
            </a:r>
            <a:r>
              <a:rPr lang="en-IN" sz="1600" dirty="0">
                <a:latin typeface="Times New Roman" panose="02020603050405020304" pitchFamily="18" charset="0"/>
                <a:cs typeface="Times New Roman" panose="02020603050405020304" pitchFamily="18" charset="0"/>
              </a:rPr>
              <a:t>cyclical </a:t>
            </a:r>
            <a:r>
              <a:rPr lang="en-IN" sz="1600" dirty="0" smtClean="0">
                <a:latin typeface="Times New Roman" panose="02020603050405020304" pitchFamily="18" charset="0"/>
                <a:cs typeface="Times New Roman" panose="02020603050405020304" pitchFamily="18" charset="0"/>
              </a:rPr>
              <a:t> and seasonal variation </a:t>
            </a:r>
            <a:r>
              <a:rPr lang="en-IN" sz="1600" dirty="0">
                <a:latin typeface="Times New Roman" panose="02020603050405020304" pitchFamily="18" charset="0"/>
                <a:cs typeface="Times New Roman" panose="02020603050405020304" pitchFamily="18" charset="0"/>
              </a:rPr>
              <a:t>in the </a:t>
            </a:r>
            <a:r>
              <a:rPr lang="en-IN" sz="1600" dirty="0" smtClean="0">
                <a:latin typeface="Times New Roman" panose="02020603050405020304" pitchFamily="18" charset="0"/>
                <a:cs typeface="Times New Roman" panose="02020603050405020304" pitchFamily="18" charset="0"/>
              </a:rPr>
              <a:t>data.   </a:t>
            </a:r>
            <a:endParaRPr lang="en-IN" sz="1600" dirty="0">
              <a:latin typeface="Times New Roman" panose="02020603050405020304" pitchFamily="18" charset="0"/>
              <a:cs typeface="Times New Roman" panose="02020603050405020304" pitchFamily="18"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82408101"/>
              </p:ext>
            </p:extLst>
          </p:nvPr>
        </p:nvGraphicFramePr>
        <p:xfrm>
          <a:off x="755650" y="1512888"/>
          <a:ext cx="7920038" cy="39925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26137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A77946-0139-7C0E-C5EE-0A98C333A1FC}"/>
              </a:ext>
            </a:extLst>
          </p:cNvPr>
          <p:cNvSpPr>
            <a:spLocks noGrp="1"/>
          </p:cNvSpPr>
          <p:nvPr>
            <p:ph type="title"/>
          </p:nvPr>
        </p:nvSpPr>
        <p:spPr>
          <a:xfrm>
            <a:off x="755576" y="0"/>
            <a:ext cx="7093255" cy="1613546"/>
          </a:xfrm>
        </p:spPr>
        <p:txBody>
          <a:bodyPr>
            <a:normAutofit/>
          </a:bodyPr>
          <a:lstStyle/>
          <a:p>
            <a:r>
              <a:rPr lang="en-IN" b="1" dirty="0" smtClean="0">
                <a:solidFill>
                  <a:srgbClr val="C00000"/>
                </a:solidFill>
                <a:latin typeface="Times New Roman" panose="02020603050405020304" pitchFamily="18" charset="0"/>
                <a:cs typeface="Times New Roman" panose="02020603050405020304" pitchFamily="18" charset="0"/>
              </a:rPr>
              <a:t>Methodology</a:t>
            </a:r>
            <a:r>
              <a:rPr lang="en-IN" sz="3200" b="1" dirty="0" smtClean="0">
                <a:solidFill>
                  <a:srgbClr val="C00000"/>
                </a:solidFill>
                <a:latin typeface="Times New Roman" panose="02020603050405020304" pitchFamily="18" charset="0"/>
                <a:cs typeface="Times New Roman" panose="02020603050405020304" pitchFamily="18" charset="0"/>
              </a:rPr>
              <a:t> </a:t>
            </a:r>
            <a:r>
              <a:rPr lang="en-IN" sz="1600" b="1" dirty="0" smtClean="0">
                <a:latin typeface="Times New Roman" panose="02020603050405020304" pitchFamily="18" charset="0"/>
                <a:ea typeface="Calibri" panose="020F0502020204030204" pitchFamily="34" charset="0"/>
                <a:cs typeface="Mangal" panose="02040503050203030202" pitchFamily="18" charset="0"/>
              </a:rPr>
              <a:t/>
            </a:r>
            <a:br>
              <a:rPr lang="en-IN" sz="1600" b="1" dirty="0" smtClean="0">
                <a:latin typeface="Times New Roman" panose="02020603050405020304" pitchFamily="18" charset="0"/>
                <a:ea typeface="Calibri" panose="020F0502020204030204" pitchFamily="34" charset="0"/>
                <a:cs typeface="Mangal" panose="02040503050203030202" pitchFamily="18" charset="0"/>
              </a:rPr>
            </a:br>
            <a:r>
              <a:rPr lang="en-IN" sz="1600" b="1" dirty="0" smtClean="0">
                <a:latin typeface="Times New Roman" panose="02020603050405020304" pitchFamily="18" charset="0"/>
                <a:ea typeface="Calibri" panose="020F0502020204030204" pitchFamily="34" charset="0"/>
                <a:cs typeface="Mangal" panose="02040503050203030202" pitchFamily="18" charset="0"/>
              </a:rPr>
              <a:t>         </a:t>
            </a:r>
            <a:r>
              <a:rPr lang="en-US" sz="1600" dirty="0" smtClean="0">
                <a:latin typeface="Times New Roman" panose="02020603050405020304" pitchFamily="18" charset="0"/>
                <a:cs typeface="Times New Roman" panose="02020603050405020304" pitchFamily="18" charset="0"/>
              </a:rPr>
              <a:t>Time </a:t>
            </a:r>
            <a:r>
              <a:rPr lang="en-US" sz="1600" dirty="0">
                <a:latin typeface="Times New Roman" panose="02020603050405020304" pitchFamily="18" charset="0"/>
                <a:cs typeface="Times New Roman" panose="02020603050405020304" pitchFamily="18" charset="0"/>
              </a:rPr>
              <a:t>series analysis can be done by using  following steps:</a:t>
            </a:r>
            <a:r>
              <a:rPr lang="en-US" sz="1600" dirty="0"/>
              <a:t/>
            </a:r>
            <a:br>
              <a:rPr lang="en-US" sz="1600" dirty="0"/>
            </a:br>
            <a:r>
              <a:rPr lang="en-IN" sz="1600" dirty="0">
                <a:effectLst/>
                <a:latin typeface="Calibri" panose="020F0502020204030204" pitchFamily="34" charset="0"/>
                <a:ea typeface="Calibri" panose="020F0502020204030204" pitchFamily="34" charset="0"/>
                <a:cs typeface="Mangal" panose="02040503050203030202" pitchFamily="18" charset="0"/>
              </a:rPr>
              <a:t/>
            </a:r>
            <a:br>
              <a:rPr lang="en-IN" sz="1600" dirty="0">
                <a:effectLst/>
                <a:latin typeface="Calibri" panose="020F0502020204030204" pitchFamily="34" charset="0"/>
                <a:ea typeface="Calibri" panose="020F0502020204030204" pitchFamily="34" charset="0"/>
                <a:cs typeface="Mangal" panose="02040503050203030202" pitchFamily="18" charset="0"/>
              </a:rPr>
            </a:br>
            <a:endParaRPr lang="en-IN" sz="1600" dirty="0"/>
          </a:p>
        </p:txBody>
      </p:sp>
      <p:pic>
        <p:nvPicPr>
          <p:cNvPr id="11" name="Content Placeholder 6"/>
          <p:cNvPicPr>
            <a:picLocks noGrp="1" noChangeAspect="1"/>
          </p:cNvPicPr>
          <p:nvPr>
            <p:ph idx="1"/>
          </p:nvPr>
        </p:nvPicPr>
        <p:blipFill>
          <a:blip r:embed="rId2"/>
          <a:stretch>
            <a:fillRect/>
          </a:stretch>
        </p:blipFill>
        <p:spPr>
          <a:xfrm>
            <a:off x="755576" y="1052736"/>
            <a:ext cx="7632848" cy="5688632"/>
          </a:xfrm>
          <a:prstGeom prst="rect">
            <a:avLst/>
          </a:prstGeom>
          <a:ln>
            <a:noFill/>
          </a:ln>
          <a:effectLst>
            <a:softEdge rad="112500"/>
          </a:effectLst>
        </p:spPr>
      </p:pic>
    </p:spTree>
    <p:extLst>
      <p:ext uri="{BB962C8B-B14F-4D97-AF65-F5344CB8AC3E}">
        <p14:creationId xmlns:p14="http://schemas.microsoft.com/office/powerpoint/2010/main" val="1504018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5783" y="188640"/>
            <a:ext cx="8604448" cy="2077492"/>
          </a:xfrm>
          <a:prstGeom prst="rect">
            <a:avLst/>
          </a:prstGeom>
        </p:spPr>
        <p:txBody>
          <a:bodyPr wrap="square">
            <a:spAutoFit/>
          </a:bodyPr>
          <a:lstStyle/>
          <a:p>
            <a:pPr marL="342900" lvl="0" indent="-342900">
              <a:lnSpc>
                <a:spcPct val="150000"/>
              </a:lnSpc>
              <a:spcAft>
                <a:spcPts val="0"/>
              </a:spcAft>
              <a:buFont typeface="+mj-lt"/>
              <a:buAutoNum type="arabicParenR"/>
            </a:pP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Stationarity: </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150000"/>
              </a:lnSpc>
              <a:spcAft>
                <a:spcPts val="800"/>
              </a:spcAft>
            </a:pPr>
            <a:r>
              <a:rPr lang="en-IN" sz="1600" spc="-5" dirty="0" smtClean="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          Stationarity </a:t>
            </a:r>
            <a:r>
              <a:rPr lang="en-IN" sz="1600" spc="-5"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is the most important concept in every time series analysis. Stationarity </a:t>
            </a:r>
            <a:r>
              <a:rPr lang="en-IN" sz="1600" spc="-5" dirty="0" smtClean="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refers </a:t>
            </a:r>
            <a:r>
              <a:rPr lang="en-IN" sz="1600" spc="-5"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to the concept that the statistical </a:t>
            </a:r>
            <a:r>
              <a:rPr lang="en-IN" sz="1600" spc="-5" dirty="0" smtClean="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properties like mean, variance and covariance of series data </a:t>
            </a:r>
            <a:r>
              <a:rPr lang="en-IN" sz="1600" spc="-5"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are </a:t>
            </a:r>
            <a:r>
              <a:rPr lang="en-IN" sz="1600" spc="-5" dirty="0" smtClean="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constant i.e. do not change over </a:t>
            </a:r>
            <a:r>
              <a:rPr lang="en-IN" sz="1600" spc="-5"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time. And it is very useful because our results rely on </a:t>
            </a:r>
            <a:r>
              <a:rPr lang="en-IN" sz="1600" spc="-5" dirty="0" smtClean="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the series which is without trend or seasonal components</a:t>
            </a:r>
            <a:r>
              <a:rPr lang="en-IN" spc="-5" dirty="0" smtClean="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969791" y="2340470"/>
            <a:ext cx="7564609" cy="3086759"/>
          </a:xfrm>
          <a:prstGeom prst="rect">
            <a:avLst/>
          </a:prstGeom>
        </p:spPr>
      </p:pic>
      <p:sp>
        <p:nvSpPr>
          <p:cNvPr id="5" name="Content Placeholder 4"/>
          <p:cNvSpPr>
            <a:spLocks noGrp="1"/>
          </p:cNvSpPr>
          <p:nvPr>
            <p:ph idx="1"/>
          </p:nvPr>
        </p:nvSpPr>
        <p:spPr>
          <a:xfrm>
            <a:off x="969791" y="5229200"/>
            <a:ext cx="7922689" cy="1628800"/>
          </a:xfrm>
        </p:spPr>
        <p:txBody>
          <a:bodyPr>
            <a:normAutofit/>
          </a:bodyPr>
          <a:lstStyle/>
          <a:p>
            <a:pPr marL="0" indent="0">
              <a:buNone/>
            </a:pPr>
            <a:r>
              <a:rPr lang="en-US" sz="1600" b="1" dirty="0" smtClean="0">
                <a:latin typeface="Times New Roman" panose="02020603050405020304" pitchFamily="18" charset="0"/>
                <a:cs typeface="Times New Roman" panose="02020603050405020304" pitchFamily="18" charset="0"/>
              </a:rPr>
              <a:t>Conclusion:</a:t>
            </a:r>
          </a:p>
          <a:p>
            <a:pPr marL="0" indent="0">
              <a:buNone/>
            </a:pPr>
            <a:r>
              <a:rPr lang="en-US" sz="1600" dirty="0" smtClean="0">
                <a:latin typeface="Times New Roman" panose="02020603050405020304" pitchFamily="18" charset="0"/>
                <a:cs typeface="Times New Roman" panose="02020603050405020304" pitchFamily="18" charset="0"/>
              </a:rPr>
              <a:t>                From above fig. we can say, after performing ADF test on  second differenced data our series became stationary. Its mean and variance seems to be constant. But further we need to study for the covariance effects.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91024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B85FC06-D7B9-DF0D-DC24-18733C203377}"/>
              </a:ext>
            </a:extLst>
          </p:cNvPr>
          <p:cNvSpPr txBox="1"/>
          <p:nvPr/>
        </p:nvSpPr>
        <p:spPr>
          <a:xfrm>
            <a:off x="899592" y="260648"/>
            <a:ext cx="8100392" cy="1400383"/>
          </a:xfrm>
          <a:prstGeom prst="rect">
            <a:avLst/>
          </a:prstGeom>
          <a:noFill/>
        </p:spPr>
        <p:txBody>
          <a:bodyPr wrap="square">
            <a:spAutoFit/>
          </a:bodyPr>
          <a:lstStyle/>
          <a:p>
            <a:r>
              <a:rPr lang="en-IN" sz="2000" b="1" dirty="0" smtClean="0">
                <a:latin typeface="Times New Roman" panose="02020603050405020304" pitchFamily="18" charset="0"/>
                <a:cs typeface="Times New Roman" panose="02020603050405020304" pitchFamily="18" charset="0"/>
              </a:rPr>
              <a:t>2) Identifying </a:t>
            </a:r>
            <a:r>
              <a:rPr lang="en-IN" sz="2000" b="1" dirty="0">
                <a:latin typeface="Times New Roman" panose="02020603050405020304" pitchFamily="18" charset="0"/>
                <a:cs typeface="Times New Roman" panose="02020603050405020304" pitchFamily="18" charset="0"/>
              </a:rPr>
              <a:t>AR and MA </a:t>
            </a:r>
            <a:r>
              <a:rPr lang="en-IN" sz="2000" b="1" dirty="0" smtClean="0">
                <a:latin typeface="Times New Roman" panose="02020603050405020304" pitchFamily="18" charset="0"/>
                <a:cs typeface="Times New Roman" panose="02020603050405020304" pitchFamily="18" charset="0"/>
              </a:rPr>
              <a:t>terms using Autocorrelation function(ACF) </a:t>
            </a:r>
            <a:r>
              <a:rPr lang="en-IN" sz="2000" b="1" dirty="0">
                <a:latin typeface="Times New Roman" panose="02020603050405020304" pitchFamily="18" charset="0"/>
                <a:cs typeface="Times New Roman" panose="02020603050405020304" pitchFamily="18" charset="0"/>
              </a:rPr>
              <a:t>and </a:t>
            </a:r>
            <a:r>
              <a:rPr lang="en-IN" sz="2000" b="1" dirty="0" smtClean="0">
                <a:latin typeface="Times New Roman" panose="02020603050405020304" pitchFamily="18" charset="0"/>
                <a:cs typeface="Times New Roman" panose="02020603050405020304" pitchFamily="18" charset="0"/>
              </a:rPr>
              <a:t>Partial autocorrelation function(PACF) </a:t>
            </a:r>
            <a:r>
              <a:rPr lang="en-IN" sz="2000" b="1" dirty="0">
                <a:latin typeface="Times New Roman" panose="02020603050405020304" pitchFamily="18" charset="0"/>
                <a:cs typeface="Times New Roman" panose="02020603050405020304" pitchFamily="18" charset="0"/>
              </a:rPr>
              <a:t>Plots:</a:t>
            </a:r>
            <a:endParaRPr lang="en-IN" sz="2000" dirty="0">
              <a:latin typeface="Times New Roman" panose="02020603050405020304" pitchFamily="18" charset="0"/>
              <a:cs typeface="Times New Roman" panose="02020603050405020304" pitchFamily="18" charset="0"/>
            </a:endParaRPr>
          </a:p>
          <a:p>
            <a:r>
              <a:rPr lang="en-IN" dirty="0"/>
              <a:t> </a:t>
            </a:r>
            <a:endParaRPr lang="en-IN" b="1" dirty="0"/>
          </a:p>
          <a:p>
            <a:pPr marL="457200" algn="just">
              <a:lnSpc>
                <a:spcPct val="150000"/>
              </a:lnSpc>
              <a:spcAft>
                <a:spcPts val="800"/>
              </a:spcAft>
            </a:pPr>
            <a:r>
              <a:rPr lang="en-IN" sz="1600" b="1" dirty="0">
                <a:effectLst/>
                <a:latin typeface="Times New Roman" panose="02020603050405020304" pitchFamily="18" charset="0"/>
                <a:ea typeface="Calibri" panose="020F0502020204030204" pitchFamily="34" charset="0"/>
                <a:cs typeface="Mangal" panose="02040503050203030202" pitchFamily="18" charset="0"/>
              </a:rPr>
              <a:t> </a:t>
            </a:r>
            <a:r>
              <a:rPr lang="en-IN" sz="1600" b="1" dirty="0" smtClean="0">
                <a:effectLst/>
                <a:latin typeface="Times New Roman" panose="02020603050405020304" pitchFamily="18" charset="0"/>
                <a:ea typeface="Calibri" panose="020F0502020204030204" pitchFamily="34" charset="0"/>
                <a:cs typeface="Mangal" panose="02040503050203030202" pitchFamily="18" charset="0"/>
              </a:rPr>
              <a:t>1. ACF plot:</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p:txBody>
      </p:sp>
      <p:sp>
        <p:nvSpPr>
          <p:cNvPr id="8" name="TextBox 7">
            <a:extLst>
              <a:ext uri="{FF2B5EF4-FFF2-40B4-BE49-F238E27FC236}">
                <a16:creationId xmlns="" xmlns:a16="http://schemas.microsoft.com/office/drawing/2014/main" id="{6D7B41A5-566E-2557-572E-6F97BA3C3FD6}"/>
              </a:ext>
            </a:extLst>
          </p:cNvPr>
          <p:cNvSpPr txBox="1"/>
          <p:nvPr/>
        </p:nvSpPr>
        <p:spPr>
          <a:xfrm>
            <a:off x="1187624" y="2295019"/>
            <a:ext cx="6264696" cy="355803"/>
          </a:xfrm>
          <a:prstGeom prst="rect">
            <a:avLst/>
          </a:prstGeom>
          <a:noFill/>
        </p:spPr>
        <p:txBody>
          <a:bodyPr wrap="square">
            <a:spAutoFit/>
          </a:bodyPr>
          <a:lstStyle/>
          <a:p>
            <a:pPr algn="just">
              <a:lnSpc>
                <a:spcPct val="107000"/>
              </a:lnSpc>
              <a:spcAft>
                <a:spcPts val="800"/>
              </a:spcAft>
            </a:pPr>
            <a:r>
              <a:rPr lang="en-IN" sz="16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755576" y="1661031"/>
            <a:ext cx="7344816" cy="3496161"/>
          </a:xfrm>
          <a:prstGeom prst="rect">
            <a:avLst/>
          </a:prstGeom>
        </p:spPr>
      </p:pic>
      <p:sp>
        <p:nvSpPr>
          <p:cNvPr id="11" name="Title 10"/>
          <p:cNvSpPr>
            <a:spLocks noGrp="1"/>
          </p:cNvSpPr>
          <p:nvPr>
            <p:ph type="title"/>
          </p:nvPr>
        </p:nvSpPr>
        <p:spPr>
          <a:xfrm>
            <a:off x="723910" y="5276685"/>
            <a:ext cx="8168570" cy="1280890"/>
          </a:xfrm>
        </p:spPr>
        <p:txBody>
          <a:bodyPr>
            <a:normAutofit/>
          </a:bodyPr>
          <a:lstStyle/>
          <a:p>
            <a:r>
              <a:rPr lang="en-IN" sz="1600" b="1" dirty="0" smtClean="0"/>
              <a:t>Conclusion</a:t>
            </a:r>
            <a:r>
              <a:rPr lang="en-IN" sz="1600" dirty="0" smtClean="0">
                <a:latin typeface="Times New Roman" panose="02020603050405020304" pitchFamily="18" charset="0"/>
                <a:cs typeface="Times New Roman" panose="02020603050405020304" pitchFamily="18" charset="0"/>
              </a:rPr>
              <a:t>:   This ACF plot explains how the present value of given time series is correlated with the past values. Here y-axis </a:t>
            </a:r>
            <a:r>
              <a:rPr lang="en-IN" sz="1600" dirty="0">
                <a:latin typeface="Times New Roman" panose="02020603050405020304" pitchFamily="18" charset="0"/>
                <a:cs typeface="Times New Roman" panose="02020603050405020304" pitchFamily="18" charset="0"/>
              </a:rPr>
              <a:t>expresses the correlation coefficient </a:t>
            </a:r>
            <a:r>
              <a:rPr lang="en-IN" sz="1600" dirty="0" smtClean="0">
                <a:latin typeface="Times New Roman" panose="02020603050405020304" pitchFamily="18" charset="0"/>
                <a:cs typeface="Times New Roman" panose="02020603050405020304" pitchFamily="18" charset="0"/>
              </a:rPr>
              <a:t>and x-axis explains the number of lags. Here for GDP data ACF  has only single significant positive peak and it smoothly cuts after 1 particular lag.</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1434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1219</TotalTime>
  <Words>1214</Words>
  <Application>Microsoft Office PowerPoint</Application>
  <PresentationFormat>On-screen Show (4:3)</PresentationFormat>
  <Paragraphs>143</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Century Gothic</vt:lpstr>
      <vt:lpstr>Mangal</vt:lpstr>
      <vt:lpstr>Times New Roman</vt:lpstr>
      <vt:lpstr>Wingdings</vt:lpstr>
      <vt:lpstr>Wingdings 3</vt:lpstr>
      <vt:lpstr>Wisp</vt:lpstr>
      <vt:lpstr>PowerPoint Presentation</vt:lpstr>
      <vt:lpstr>Contents:</vt:lpstr>
      <vt:lpstr>PowerPoint Presentation</vt:lpstr>
      <vt:lpstr> Objectives of study</vt:lpstr>
      <vt:lpstr>Data source</vt:lpstr>
      <vt:lpstr>Graphical Representation</vt:lpstr>
      <vt:lpstr>Methodology           Time series analysis can be done by using  following steps:  </vt:lpstr>
      <vt:lpstr>PowerPoint Presentation</vt:lpstr>
      <vt:lpstr>Conclusion:   This ACF plot explains how the present value of given time series is correlated with the past values. Here y-axis expresses the correlation coefficient and x-axis explains the number of lags. Here for GDP data ACF  has only single significant positive peak and it smoothly cuts after 1 particular lag.</vt:lpstr>
      <vt:lpstr>2. PACF plot:</vt:lpstr>
      <vt:lpstr>Results and Discussion  Table 1. Different ARIMA(p,d,q) models for Forecasting comparisons for GDP parameters     with minimum AIC measures </vt:lpstr>
      <vt:lpstr>        Result of best fit model:   </vt:lpstr>
      <vt:lpstr>Interpretation of ARIMA(0,0,1) model:  1) Here the PACF value is 0 i.e. p=0 Basically it means that the lags value in the PACF graph are not to be significant and it can be interpreted as trend components does not play a significant role for the given time series data.  2) d=0 It indicates that the given time series data is stationary and it does not need check nonseasnal differences.  3) q=1 It indicates that ACF value is 1. Which is nothing but the lag after which the ACF value will becomes a zero in the graph is 1. It suggest that our time series has a randomness component and the ACF after the lag 2 becomes 0. It is because of the reason that the first small pick in ACF plot is because of the correlation of the variable with itself.   </vt:lpstr>
      <vt:lpstr>Conclusion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Microsoft account</cp:lastModifiedBy>
  <cp:revision>108</cp:revision>
  <dcterms:created xsi:type="dcterms:W3CDTF">2022-08-14T05:14:03Z</dcterms:created>
  <dcterms:modified xsi:type="dcterms:W3CDTF">2023-02-24T02:03:04Z</dcterms:modified>
</cp:coreProperties>
</file>