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349" y="1841863"/>
            <a:ext cx="10185263" cy="1867988"/>
          </a:xfrm>
        </p:spPr>
        <p:txBody>
          <a:bodyPr>
            <a:normAutofit fontScale="90000"/>
          </a:bodyPr>
          <a:lstStyle/>
          <a:p>
            <a:r>
              <a:rPr lang="en-US" sz="4800" b="1" dirty="0"/>
              <a:t>Project : Instagram User </a:t>
            </a:r>
            <a:r>
              <a:rPr lang="en-US" sz="4800" b="1" dirty="0" smtClean="0"/>
              <a:t>Analytics</a:t>
            </a:r>
            <a:r>
              <a:rPr lang="en-US" sz="4800" dirty="0"/>
              <a:t/>
            </a:r>
            <a:br>
              <a:rPr lang="en-US" sz="4800" dirty="0"/>
            </a:br>
            <a:r>
              <a:rPr lang="en-US" sz="1600" dirty="0"/>
              <a:t> </a:t>
            </a:r>
            <a:br>
              <a:rPr lang="en-US" sz="1600" dirty="0"/>
            </a:br>
            <a:endParaRPr lang="en-US" dirty="0"/>
          </a:p>
        </p:txBody>
      </p:sp>
      <p:sp>
        <p:nvSpPr>
          <p:cNvPr id="3" name="Subtitle 2"/>
          <p:cNvSpPr>
            <a:spLocks noGrp="1"/>
          </p:cNvSpPr>
          <p:nvPr>
            <p:ph type="subTitle" idx="1"/>
          </p:nvPr>
        </p:nvSpPr>
        <p:spPr>
          <a:xfrm>
            <a:off x="3435531" y="3030582"/>
            <a:ext cx="8216538" cy="3435531"/>
          </a:xfrm>
        </p:spPr>
        <p:txBody>
          <a:bodyPr>
            <a:normAutofit/>
          </a:bodyPr>
          <a:lstStyle/>
          <a:p>
            <a:r>
              <a:rPr lang="en-US" sz="2400" dirty="0"/>
              <a:t>Submitted By : Miss </a:t>
            </a:r>
            <a:r>
              <a:rPr lang="en-US" sz="2400" dirty="0" err="1"/>
              <a:t>Aishwarya</a:t>
            </a:r>
            <a:r>
              <a:rPr lang="en-US" sz="2400" dirty="0"/>
              <a:t> </a:t>
            </a:r>
            <a:r>
              <a:rPr lang="en-US" sz="2400" dirty="0" err="1"/>
              <a:t>Ganapat</a:t>
            </a:r>
            <a:r>
              <a:rPr lang="en-US" sz="2400" dirty="0"/>
              <a:t> Desai</a:t>
            </a:r>
            <a:r>
              <a:rPr lang="en-US" sz="2400" dirty="0" smtClean="0"/>
              <a:t>.</a:t>
            </a:r>
          </a:p>
          <a:p>
            <a:endParaRPr lang="en-US" sz="2400" dirty="0"/>
          </a:p>
        </p:txBody>
      </p:sp>
      <p:pic>
        <p:nvPicPr>
          <p:cNvPr id="1028" name="Picture 4" descr="instagram icon. instagram logo. instagram download Stock Illustration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4" y="3937329"/>
            <a:ext cx="5107576" cy="2228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8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2228" y="287383"/>
            <a:ext cx="10319657" cy="6283233"/>
          </a:xfrm>
        </p:spPr>
        <p:txBody>
          <a:bodyPr/>
          <a:lstStyle/>
          <a:p>
            <a:pPr marL="0" indent="0">
              <a:buNone/>
            </a:pPr>
            <a:r>
              <a:rPr lang="en-US" dirty="0" smtClean="0"/>
              <a:t>4. </a:t>
            </a:r>
            <a:r>
              <a:rPr lang="en-US" dirty="0">
                <a:latin typeface="Times New Roman" panose="02020603050405020304" pitchFamily="18" charset="0"/>
                <a:cs typeface="Times New Roman" panose="02020603050405020304" pitchFamily="18" charset="0"/>
              </a:rPr>
              <a:t>Hashtag Research: </a:t>
            </a:r>
            <a:r>
              <a:rPr lang="en-US" dirty="0" smtClean="0">
                <a:latin typeface="Times New Roman" panose="02020603050405020304" pitchFamily="18" charset="0"/>
                <a:cs typeface="Times New Roman" panose="02020603050405020304" pitchFamily="18" charset="0"/>
              </a:rPr>
              <a:t>To identify </a:t>
            </a:r>
            <a:r>
              <a:rPr lang="en-US" dirty="0">
                <a:latin typeface="Times New Roman" panose="02020603050405020304" pitchFamily="18" charset="0"/>
                <a:cs typeface="Times New Roman" panose="02020603050405020304" pitchFamily="18" charset="0"/>
              </a:rPr>
              <a:t>and suggest the top five most commonly used hashtags on the platform.</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above result gives the top five mostly used </a:t>
            </a:r>
            <a:r>
              <a:rPr lang="en-US" dirty="0" smtClean="0">
                <a:latin typeface="Times New Roman" panose="02020603050405020304" pitchFamily="18" charset="0"/>
                <a:cs typeface="Times New Roman" panose="02020603050405020304" pitchFamily="18" charset="0"/>
              </a:rPr>
              <a:t>hashtags, which are smile, beach, party, fun, and concert </a:t>
            </a:r>
            <a:r>
              <a:rPr lang="en-US" dirty="0" smtClean="0">
                <a:latin typeface="Times New Roman" panose="02020603050405020304" pitchFamily="18" charset="0"/>
                <a:cs typeface="Times New Roman" panose="02020603050405020304" pitchFamily="18" charset="0"/>
              </a:rPr>
              <a:t>and their respective counts.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16" t="20759" r="24675" b="27498"/>
          <a:stretch/>
        </p:blipFill>
        <p:spPr>
          <a:xfrm>
            <a:off x="1685110" y="862148"/>
            <a:ext cx="9235440" cy="3735978"/>
          </a:xfrm>
          <a:prstGeom prst="rect">
            <a:avLst/>
          </a:prstGeom>
        </p:spPr>
      </p:pic>
    </p:spTree>
    <p:extLst>
      <p:ext uri="{BB962C8B-B14F-4D97-AF65-F5344CB8AC3E}">
        <p14:creationId xmlns:p14="http://schemas.microsoft.com/office/powerpoint/2010/main" val="95190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1417" y="339633"/>
            <a:ext cx="9963195" cy="6139543"/>
          </a:xfrm>
        </p:spPr>
        <p:txBody>
          <a:bodyPr/>
          <a:lstStyle/>
          <a:p>
            <a:pPr marL="0" indent="0">
              <a:buNone/>
            </a:pPr>
            <a:r>
              <a:rPr lang="en-US" dirty="0" smtClean="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Ad Campaign Launch: </a:t>
            </a:r>
            <a:r>
              <a:rPr lang="en-US" dirty="0" smtClean="0">
                <a:latin typeface="Times New Roman" panose="02020603050405020304" pitchFamily="18" charset="0"/>
                <a:cs typeface="Times New Roman" panose="02020603050405020304" pitchFamily="18" charset="0"/>
              </a:rPr>
              <a:t> To determine </a:t>
            </a:r>
            <a:r>
              <a:rPr lang="en-US" dirty="0">
                <a:latin typeface="Times New Roman" panose="02020603050405020304" pitchFamily="18" charset="0"/>
                <a:cs typeface="Times New Roman" panose="02020603050405020304" pitchFamily="18" charset="0"/>
              </a:rPr>
              <a:t>the day of the week when most users register on Instagram. Provide insights on when to schedule an ad </a:t>
            </a:r>
            <a:r>
              <a:rPr lang="en-US" dirty="0" smtClean="0">
                <a:latin typeface="Times New Roman" panose="02020603050405020304" pitchFamily="18" charset="0"/>
                <a:cs typeface="Times New Roman" panose="02020603050405020304" pitchFamily="18" charset="0"/>
              </a:rPr>
              <a:t>campaign.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From the above result we can say that among the all days Thursday and Sunday  are the days on which the registration is higher. And hence we can schedule an ad campaign on both these days.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418" t="19958" r="24117" b="28839"/>
          <a:stretch/>
        </p:blipFill>
        <p:spPr>
          <a:xfrm>
            <a:off x="1541417" y="1168400"/>
            <a:ext cx="9741903" cy="3924300"/>
          </a:xfrm>
          <a:prstGeom prst="rect">
            <a:avLst/>
          </a:prstGeom>
        </p:spPr>
      </p:pic>
    </p:spTree>
    <p:extLst>
      <p:ext uri="{BB962C8B-B14F-4D97-AF65-F5344CB8AC3E}">
        <p14:creationId xmlns:p14="http://schemas.microsoft.com/office/powerpoint/2010/main" val="172524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1" y="365761"/>
            <a:ext cx="8098970" cy="822960"/>
          </a:xfrm>
        </p:spPr>
        <p:txBody>
          <a:bodyPr>
            <a:normAutofit/>
          </a:bodyPr>
          <a:lstStyle/>
          <a:p>
            <a:r>
              <a:rPr lang="en-US" sz="3200" b="1" dirty="0">
                <a:latin typeface="Times New Roman" panose="02020603050405020304" pitchFamily="18" charset="0"/>
                <a:cs typeface="Times New Roman" panose="02020603050405020304" pitchFamily="18" charset="0"/>
              </a:rPr>
              <a:t>B) Investor Metrics</a:t>
            </a:r>
            <a:r>
              <a:rPr lang="en-US" sz="3200" b="1"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Insights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9166" y="1084217"/>
            <a:ext cx="10015446" cy="5107577"/>
          </a:xfrm>
        </p:spPr>
        <p:txBody>
          <a:bodyPr/>
          <a:lstStyle/>
          <a:p>
            <a:pPr marL="0" indent="0">
              <a:buNone/>
            </a:pPr>
            <a:r>
              <a:rPr lang="en-US" b="1" dirty="0" smtClean="0">
                <a:latin typeface="Times New Roman" panose="02020603050405020304" pitchFamily="18" charset="0"/>
                <a:cs typeface="Times New Roman" panose="02020603050405020304" pitchFamily="18" charset="0"/>
              </a:rPr>
              <a:t>1. User </a:t>
            </a:r>
            <a:r>
              <a:rPr lang="en-US" b="1" dirty="0">
                <a:latin typeface="Times New Roman" panose="02020603050405020304" pitchFamily="18" charset="0"/>
                <a:cs typeface="Times New Roman" panose="02020603050405020304" pitchFamily="18" charset="0"/>
              </a:rPr>
              <a:t>Engagement: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Calculate </a:t>
            </a:r>
            <a:r>
              <a:rPr lang="en-US" dirty="0">
                <a:latin typeface="Times New Roman" panose="02020603050405020304" pitchFamily="18" charset="0"/>
                <a:cs typeface="Times New Roman" panose="02020603050405020304" pitchFamily="18" charset="0"/>
              </a:rPr>
              <a:t>the average number of posts per user on Instagram. Also,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total number of photos on Instagram divided by the total number of users.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From above result we can see that there are total 257 photos have been uploaded by100 users. So the photos per user would be 2.57</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415" t="19836" r="21688" b="33504"/>
          <a:stretch/>
        </p:blipFill>
        <p:spPr>
          <a:xfrm>
            <a:off x="1489165" y="1802675"/>
            <a:ext cx="9797143" cy="3478072"/>
          </a:xfrm>
          <a:prstGeom prst="rect">
            <a:avLst/>
          </a:prstGeom>
        </p:spPr>
      </p:pic>
    </p:spTree>
    <p:extLst>
      <p:ext uri="{BB962C8B-B14F-4D97-AF65-F5344CB8AC3E}">
        <p14:creationId xmlns:p14="http://schemas.microsoft.com/office/powerpoint/2010/main" val="112159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4" y="444137"/>
            <a:ext cx="10202092" cy="6178732"/>
          </a:xfrm>
        </p:spPr>
        <p:txBody>
          <a:bodyPr/>
          <a:lstStyle/>
          <a:p>
            <a:pPr marL="0" indent="0">
              <a:buNone/>
            </a:pPr>
            <a:r>
              <a:rPr lang="en-US" b="1" dirty="0" smtClean="0">
                <a:latin typeface="Times New Roman" panose="02020603050405020304" pitchFamily="18" charset="0"/>
                <a:cs typeface="Times New Roman" panose="02020603050405020304" pitchFamily="18" charset="0"/>
              </a:rPr>
              <a:t>2. Bots </a:t>
            </a:r>
            <a:r>
              <a:rPr lang="en-US" b="1" dirty="0">
                <a:latin typeface="Times New Roman" panose="02020603050405020304" pitchFamily="18" charset="0"/>
                <a:cs typeface="Times New Roman" panose="02020603050405020304" pitchFamily="18" charset="0"/>
              </a:rPr>
              <a:t>&amp; Fake Accounts: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identify </a:t>
            </a:r>
            <a:r>
              <a:rPr lang="en-US" dirty="0">
                <a:latin typeface="Times New Roman" panose="02020603050405020304" pitchFamily="18" charset="0"/>
                <a:cs typeface="Times New Roman" panose="02020603050405020304" pitchFamily="18" charset="0"/>
              </a:rPr>
              <a:t>users (potential bots) who have liked every single photo on the site, as this is not typically possible for a normal user</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From above result we can say, there are total 13 users, who are fake based on their number of likes on photos.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771" t="20067" r="20910" b="30501"/>
          <a:stretch/>
        </p:blipFill>
        <p:spPr>
          <a:xfrm>
            <a:off x="1489167" y="1267096"/>
            <a:ext cx="7654834" cy="395804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675" t="39239" r="81819" b="26805"/>
          <a:stretch/>
        </p:blipFill>
        <p:spPr>
          <a:xfrm>
            <a:off x="9196253" y="1267095"/>
            <a:ext cx="2677883" cy="3958047"/>
          </a:xfrm>
          <a:prstGeom prst="rect">
            <a:avLst/>
          </a:prstGeom>
        </p:spPr>
      </p:pic>
    </p:spTree>
    <p:extLst>
      <p:ext uri="{BB962C8B-B14F-4D97-AF65-F5344CB8AC3E}">
        <p14:creationId xmlns:p14="http://schemas.microsoft.com/office/powerpoint/2010/main" val="85060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583" y="104504"/>
            <a:ext cx="6505303" cy="692330"/>
          </a:xfrm>
        </p:spPr>
        <p:txBody>
          <a:bodyPr/>
          <a:lstStyle/>
          <a:p>
            <a:pPr algn="ctr"/>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4663" y="796834"/>
            <a:ext cx="10620103" cy="5799910"/>
          </a:xfrm>
        </p:spPr>
        <p:txBody>
          <a:bodyPr>
            <a:normAutofit/>
          </a:bodyPr>
          <a:lstStyle/>
          <a:p>
            <a:r>
              <a:rPr lang="en-US" dirty="0" smtClean="0">
                <a:latin typeface="Times New Roman" panose="02020603050405020304" pitchFamily="18" charset="0"/>
                <a:cs typeface="Times New Roman" panose="02020603050405020304" pitchFamily="18" charset="0"/>
              </a:rPr>
              <a:t>I found this project very helpful to better understand, how to work on data and get useful insights from it using MY SQL.</a:t>
            </a:r>
          </a:p>
          <a:p>
            <a:r>
              <a:rPr lang="en-US" dirty="0" smtClean="0">
                <a:latin typeface="Times New Roman" panose="02020603050405020304" pitchFamily="18" charset="0"/>
                <a:cs typeface="Times New Roman" panose="02020603050405020304" pitchFamily="18" charset="0"/>
              </a:rPr>
              <a:t>All the requirements got satisfied and the insights which drawn from it are as follows:</a:t>
            </a:r>
          </a:p>
          <a:p>
            <a:pPr marL="0" indent="0">
              <a:buNone/>
            </a:pPr>
            <a:r>
              <a:rPr lang="en-US" dirty="0" smtClean="0">
                <a:latin typeface="Times New Roman" panose="02020603050405020304" pitchFamily="18" charset="0"/>
                <a:cs typeface="Times New Roman" panose="02020603050405020304" pitchFamily="18" charset="0"/>
              </a:rPr>
              <a:t>	A) Marketing </a:t>
            </a:r>
            <a:r>
              <a:rPr lang="en-US" dirty="0" err="1" smtClean="0">
                <a:latin typeface="Times New Roman" panose="02020603050405020304" pitchFamily="18" charset="0"/>
                <a:cs typeface="Times New Roman" panose="02020603050405020304" pitchFamily="18" charset="0"/>
              </a:rPr>
              <a:t>Anlysis</a:t>
            </a: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We </a:t>
            </a:r>
            <a:r>
              <a:rPr lang="en-US" dirty="0">
                <a:latin typeface="Times New Roman" panose="02020603050405020304" pitchFamily="18" charset="0"/>
                <a:cs typeface="Times New Roman" panose="02020603050405020304" pitchFamily="18" charset="0"/>
              </a:rPr>
              <a:t>identified the top five oldest users to consider for the Loyal User Reward program.</a:t>
            </a:r>
          </a:p>
          <a:p>
            <a:pPr marL="0" indent="0">
              <a:buNone/>
            </a:pPr>
            <a:r>
              <a:rPr lang="en-US" dirty="0" smtClean="0">
                <a:latin typeface="Times New Roman" panose="02020603050405020304" pitchFamily="18" charset="0"/>
                <a:cs typeface="Times New Roman" panose="02020603050405020304" pitchFamily="18" charset="0"/>
              </a:rPr>
              <a:t>		2. There </a:t>
            </a:r>
            <a:r>
              <a:rPr lang="en-US" dirty="0">
                <a:latin typeface="Times New Roman" panose="02020603050405020304" pitchFamily="18" charset="0"/>
                <a:cs typeface="Times New Roman" panose="02020603050405020304" pitchFamily="18" charset="0"/>
              </a:rPr>
              <a:t>are 26 users who have never posted a single photo on the platform, and we plan to encourage </a:t>
            </a:r>
            <a:r>
              <a:rPr lang="en-US" dirty="0" smtClean="0">
                <a:latin typeface="Times New Roman" panose="02020603050405020304" pitchFamily="18" charset="0"/>
                <a:cs typeface="Times New Roman" panose="02020603050405020304" pitchFamily="18" charset="0"/>
              </a:rPr>
              <a:t>			them </a:t>
            </a:r>
            <a:r>
              <a:rPr lang="en-US" dirty="0">
                <a:latin typeface="Times New Roman" panose="02020603050405020304" pitchFamily="18" charset="0"/>
                <a:cs typeface="Times New Roman" panose="02020603050405020304" pitchFamily="18" charset="0"/>
              </a:rPr>
              <a:t>to start posting by sending promotional emails.</a:t>
            </a:r>
          </a:p>
          <a:p>
            <a:pPr marL="0" indent="0">
              <a:buNone/>
            </a:pPr>
            <a:r>
              <a:rPr lang="en-US" dirty="0" smtClean="0">
                <a:latin typeface="Times New Roman" panose="02020603050405020304" pitchFamily="18" charset="0"/>
                <a:cs typeface="Times New Roman" panose="02020603050405020304" pitchFamily="18" charset="0"/>
              </a:rPr>
              <a:t>		3. The </a:t>
            </a:r>
            <a:r>
              <a:rPr lang="en-US" dirty="0">
                <a:latin typeface="Times New Roman" panose="02020603050405020304" pitchFamily="18" charset="0"/>
                <a:cs typeface="Times New Roman" panose="02020603050405020304" pitchFamily="18" charset="0"/>
              </a:rPr>
              <a:t>user "Zack_Kemmer93" has the highest number of likes among the top 7 users, making him </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contest winner for the highest likes.</a:t>
            </a:r>
          </a:p>
          <a:p>
            <a:pPr marL="0" indent="0">
              <a:buNone/>
            </a:pPr>
            <a:r>
              <a:rPr lang="en-US" dirty="0" smtClean="0">
                <a:latin typeface="Times New Roman" panose="02020603050405020304" pitchFamily="18" charset="0"/>
                <a:cs typeface="Times New Roman" panose="02020603050405020304" pitchFamily="18" charset="0"/>
              </a:rPr>
              <a:t>		4. The </a:t>
            </a:r>
            <a:r>
              <a:rPr lang="en-US" dirty="0">
                <a:latin typeface="Times New Roman" panose="02020603050405020304" pitchFamily="18" charset="0"/>
                <a:cs typeface="Times New Roman" panose="02020603050405020304" pitchFamily="18" charset="0"/>
              </a:rPr>
              <a:t>top five mostly used hashtags are "smile," "beach," "party," "fun," and "concert," along with </a:t>
            </a:r>
            <a:r>
              <a:rPr lang="en-US" dirty="0" smtClean="0">
                <a:latin typeface="Times New Roman" panose="02020603050405020304" pitchFamily="18" charset="0"/>
                <a:cs typeface="Times New Roman" panose="02020603050405020304" pitchFamily="18" charset="0"/>
              </a:rPr>
              <a:t>				their </a:t>
            </a:r>
            <a:r>
              <a:rPr lang="en-US" dirty="0">
                <a:latin typeface="Times New Roman" panose="02020603050405020304" pitchFamily="18" charset="0"/>
                <a:cs typeface="Times New Roman" panose="02020603050405020304" pitchFamily="18" charset="0"/>
              </a:rPr>
              <a:t>respective counts.</a:t>
            </a:r>
          </a:p>
          <a:p>
            <a:pPr marL="0" indent="0">
              <a:buNone/>
            </a:pPr>
            <a:r>
              <a:rPr lang="en-US" dirty="0" smtClean="0">
                <a:latin typeface="Times New Roman" panose="02020603050405020304" pitchFamily="18" charset="0"/>
                <a:cs typeface="Times New Roman" panose="02020603050405020304" pitchFamily="18" charset="0"/>
              </a:rPr>
              <a:t>		5. Thursday </a:t>
            </a:r>
            <a:r>
              <a:rPr lang="en-US" dirty="0">
                <a:latin typeface="Times New Roman" panose="02020603050405020304" pitchFamily="18" charset="0"/>
                <a:cs typeface="Times New Roman" panose="02020603050405020304" pitchFamily="18" charset="0"/>
              </a:rPr>
              <a:t>and Sunday have the highest registration rates, suggesting that scheduling ad campaigns </a:t>
            </a:r>
            <a:r>
              <a:rPr lang="en-US" dirty="0" smtClean="0">
                <a:latin typeface="Times New Roman" panose="02020603050405020304" pitchFamily="18" charset="0"/>
                <a:cs typeface="Times New Roman" panose="02020603050405020304" pitchFamily="18" charset="0"/>
              </a:rPr>
              <a:t>			on </a:t>
            </a:r>
            <a:r>
              <a:rPr lang="en-US" dirty="0">
                <a:latin typeface="Times New Roman" panose="02020603050405020304" pitchFamily="18" charset="0"/>
                <a:cs typeface="Times New Roman" panose="02020603050405020304" pitchFamily="18" charset="0"/>
              </a:rPr>
              <a:t>these days may lead to higher user acquisition.</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 </a:t>
            </a:r>
            <a:r>
              <a:rPr lang="en-US" dirty="0" smtClean="0">
                <a:latin typeface="Times New Roman" panose="02020603050405020304" pitchFamily="18" charset="0"/>
                <a:cs typeface="Times New Roman" panose="02020603050405020304" pitchFamily="18" charset="0"/>
              </a:rPr>
              <a:t>Investor Metrics:</a:t>
            </a:r>
          </a:p>
          <a:p>
            <a:pPr marL="0" indent="0">
              <a:buNone/>
            </a:pPr>
            <a:r>
              <a:rPr lang="en-US" dirty="0" smtClean="0">
                <a:latin typeface="Times New Roman" panose="02020603050405020304" pitchFamily="18" charset="0"/>
                <a:cs typeface="Times New Roman" panose="02020603050405020304" pitchFamily="18" charset="0"/>
              </a:rPr>
              <a:t>		1. A </a:t>
            </a:r>
            <a:r>
              <a:rPr lang="en-US" dirty="0">
                <a:latin typeface="Times New Roman" panose="02020603050405020304" pitchFamily="18" charset="0"/>
                <a:cs typeface="Times New Roman" panose="02020603050405020304" pitchFamily="18" charset="0"/>
              </a:rPr>
              <a:t>total of 257 photos have been uploaded by 100 users.</a:t>
            </a:r>
          </a:p>
          <a:p>
            <a:pPr marL="0" indent="0">
              <a:buNone/>
            </a:pPr>
            <a:r>
              <a:rPr lang="en-US" dirty="0" smtClean="0">
                <a:latin typeface="Times New Roman" panose="02020603050405020304" pitchFamily="18" charset="0"/>
                <a:cs typeface="Times New Roman" panose="02020603050405020304" pitchFamily="18" charset="0"/>
              </a:rPr>
              <a:t>		2. We </a:t>
            </a:r>
            <a:r>
              <a:rPr lang="en-US" dirty="0">
                <a:latin typeface="Times New Roman" panose="02020603050405020304" pitchFamily="18" charset="0"/>
                <a:cs typeface="Times New Roman" panose="02020603050405020304" pitchFamily="18" charset="0"/>
              </a:rPr>
              <a:t>have identified 13 users who are potentially fake based on their patterns of liking photos.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smtClean="0"/>
          </a:p>
          <a:p>
            <a:endParaRPr lang="en-US" dirty="0"/>
          </a:p>
        </p:txBody>
      </p:sp>
    </p:spTree>
    <p:extLst>
      <p:ext uri="{BB962C8B-B14F-4D97-AF65-F5344CB8AC3E}">
        <p14:creationId xmlns:p14="http://schemas.microsoft.com/office/powerpoint/2010/main" val="416772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4640" y="624110"/>
            <a:ext cx="6884126" cy="682176"/>
          </a:xfrm>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9795" y="1528354"/>
            <a:ext cx="9884818" cy="2952206"/>
          </a:xfrm>
        </p:spPr>
        <p:txBody>
          <a:bodyPr/>
          <a:lstStyle/>
          <a:p>
            <a:pPr marL="457200" indent="-457200">
              <a:buAutoNum type="arabicPeriod"/>
            </a:pPr>
            <a:r>
              <a:rPr lang="en-US" sz="2000" dirty="0" smtClean="0">
                <a:latin typeface="Times New Roman" panose="02020603050405020304" pitchFamily="18" charset="0"/>
                <a:cs typeface="Times New Roman" panose="02020603050405020304" pitchFamily="18" charset="0"/>
              </a:rPr>
              <a:t>Based </a:t>
            </a:r>
            <a:r>
              <a:rPr lang="en-US" sz="2000" dirty="0">
                <a:latin typeface="Times New Roman" panose="02020603050405020304" pitchFamily="18" charset="0"/>
                <a:cs typeface="Times New Roman" panose="02020603050405020304" pitchFamily="18" charset="0"/>
              </a:rPr>
              <a:t>on </a:t>
            </a:r>
            <a:r>
              <a:rPr lang="en-US" sz="2000" dirty="0" smtClean="0">
                <a:latin typeface="Times New Roman" panose="02020603050405020304" pitchFamily="18" charset="0"/>
                <a:cs typeface="Times New Roman" panose="02020603050405020304" pitchFamily="18" charset="0"/>
              </a:rPr>
              <a:t>the insights and results we have got in analysis, </a:t>
            </a:r>
            <a:r>
              <a:rPr lang="en-US" sz="2000" dirty="0">
                <a:latin typeface="Times New Roman" panose="02020603050405020304" pitchFamily="18" charset="0"/>
                <a:cs typeface="Times New Roman" panose="02020603050405020304" pitchFamily="18" charset="0"/>
              </a:rPr>
              <a:t>we have a clear understanding of user behavior and platform metrics. </a:t>
            </a:r>
            <a:endParaRPr lang="en-US" sz="2000" dirty="0" smtClean="0">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can use this information to shape our marketing strategies, content creation, and ad campaign scheduling. </a:t>
            </a:r>
            <a:endParaRPr lang="en-US" sz="2000" dirty="0" smtClean="0">
              <a:latin typeface="Times New Roman" panose="02020603050405020304" pitchFamily="18" charset="0"/>
              <a:cs typeface="Times New Roman" panose="02020603050405020304" pitchFamily="18" charset="0"/>
            </a:endParaRPr>
          </a:p>
          <a:p>
            <a:pPr marL="457200" indent="-457200">
              <a:buAutoNum type="arabicPeriod"/>
            </a:pPr>
            <a:r>
              <a:rPr lang="en-US" sz="2000" dirty="0" smtClean="0">
                <a:latin typeface="Times New Roman" panose="02020603050405020304" pitchFamily="18" charset="0"/>
                <a:cs typeface="Times New Roman" panose="02020603050405020304" pitchFamily="18" charset="0"/>
              </a:rPr>
              <a:t>Additionally</a:t>
            </a:r>
            <a:r>
              <a:rPr lang="en-US" sz="2000" dirty="0">
                <a:latin typeface="Times New Roman" panose="02020603050405020304" pitchFamily="18" charset="0"/>
                <a:cs typeface="Times New Roman" panose="02020603050405020304" pitchFamily="18" charset="0"/>
              </a:rPr>
              <a:t>, we have taken steps to address fake users, ensuring the integrity of our user community. These efforts are aimed at driving the growth and success of our platform.</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6944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Contents:</a:t>
            </a:r>
            <a:r>
              <a:rPr lang="en-US" dirty="0"/>
              <a:t/>
            </a:r>
            <a:br>
              <a:rPr lang="en-US" dirty="0"/>
            </a:br>
            <a:endParaRPr lang="en-US" dirty="0"/>
          </a:p>
        </p:txBody>
      </p:sp>
      <p:sp>
        <p:nvSpPr>
          <p:cNvPr id="3" name="Content Placeholder 2"/>
          <p:cNvSpPr>
            <a:spLocks noGrp="1"/>
          </p:cNvSpPr>
          <p:nvPr>
            <p:ph idx="1"/>
          </p:nvPr>
        </p:nvSpPr>
        <p:spPr>
          <a:xfrm>
            <a:off x="3317965" y="1711234"/>
            <a:ext cx="7860075" cy="4990012"/>
          </a:xfrm>
        </p:spPr>
        <p:txBody>
          <a:bodyPr>
            <a:normAutofit/>
          </a:bodyPr>
          <a:lstStyle/>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Project Overview</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Project Description</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Approach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Tech-Stack Used</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Insights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Result</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Drive Link</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3600" dirty="0"/>
          </a:p>
        </p:txBody>
      </p:sp>
    </p:spTree>
    <p:extLst>
      <p:ext uri="{BB962C8B-B14F-4D97-AF65-F5344CB8AC3E}">
        <p14:creationId xmlns:p14="http://schemas.microsoft.com/office/powerpoint/2010/main" val="367420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83326"/>
            <a:ext cx="8911687" cy="1058092"/>
          </a:xfrm>
        </p:spPr>
        <p:txBody>
          <a:bodyPr/>
          <a:lstStyle/>
          <a:p>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Overview:</a:t>
            </a:r>
            <a:endParaRPr lang="en-US" dirty="0"/>
          </a:p>
        </p:txBody>
      </p:sp>
      <p:sp>
        <p:nvSpPr>
          <p:cNvPr id="3" name="Content Placeholder 2"/>
          <p:cNvSpPr>
            <a:spLocks noGrp="1"/>
          </p:cNvSpPr>
          <p:nvPr>
            <p:ph idx="1"/>
          </p:nvPr>
        </p:nvSpPr>
        <p:spPr>
          <a:xfrm>
            <a:off x="2142309" y="1685108"/>
            <a:ext cx="9362303" cy="3526971"/>
          </a:xfrm>
        </p:spPr>
        <p:txBody>
          <a:bodyPr/>
          <a:lstStyle/>
          <a:p>
            <a:r>
              <a:rPr lang="en-US" dirty="0">
                <a:latin typeface="Times New Roman" panose="02020603050405020304" pitchFamily="18" charset="0"/>
                <a:cs typeface="Times New Roman" panose="02020603050405020304" pitchFamily="18" charset="0"/>
              </a:rPr>
              <a:t>Project Overview: Exploring Instagram User Interactions for Informed </a:t>
            </a:r>
            <a:r>
              <a:rPr lang="en-US" dirty="0" smtClean="0">
                <a:latin typeface="Times New Roman" panose="02020603050405020304" pitchFamily="18" charset="0"/>
                <a:cs typeface="Times New Roman" panose="02020603050405020304" pitchFamily="18" charset="0"/>
              </a:rPr>
              <a:t>Decision-Making</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this project, </a:t>
            </a:r>
            <a:r>
              <a:rPr lang="en-US" dirty="0">
                <a:latin typeface="Times New Roman" panose="02020603050405020304" pitchFamily="18" charset="0"/>
                <a:cs typeface="Times New Roman" panose="02020603050405020304" pitchFamily="18" charset="0"/>
              </a:rPr>
              <a:t>my role as a data analyst </a:t>
            </a:r>
            <a:r>
              <a:rPr lang="en-US" dirty="0" smtClean="0">
                <a:latin typeface="Times New Roman" panose="02020603050405020304" pitchFamily="18" charset="0"/>
                <a:cs typeface="Times New Roman" panose="02020603050405020304" pitchFamily="18" charset="0"/>
              </a:rPr>
              <a:t>is like collaborating </a:t>
            </a:r>
            <a:r>
              <a:rPr lang="en-US" dirty="0">
                <a:latin typeface="Times New Roman" panose="02020603050405020304" pitchFamily="18" charset="0"/>
                <a:cs typeface="Times New Roman" panose="02020603050405020304" pitchFamily="18" charset="0"/>
              </a:rPr>
              <a:t>closely with Instagram's product </a:t>
            </a:r>
            <a:r>
              <a:rPr lang="en-US" dirty="0" smtClean="0">
                <a:latin typeface="Times New Roman" panose="02020603050405020304" pitchFamily="18" charset="0"/>
                <a:cs typeface="Times New Roman" panose="02020603050405020304" pitchFamily="18" charset="0"/>
              </a:rPr>
              <a:t>team. </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core goal of this project revolves around deriving meaningful insights from user interactions and engagement data within the Instagram application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Leveraging MySQL Workbench, the project strives to reveal underlying patterns, emerging trends, and user behaviors, ultimately furnishing actionable intelligence to inform and steer the company's strategies for sustainable growth.</a:t>
            </a:r>
          </a:p>
        </p:txBody>
      </p:sp>
    </p:spTree>
    <p:extLst>
      <p:ext uri="{BB962C8B-B14F-4D97-AF65-F5344CB8AC3E}">
        <p14:creationId xmlns:p14="http://schemas.microsoft.com/office/powerpoint/2010/main" val="369379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435" y="587829"/>
            <a:ext cx="9336178" cy="979713"/>
          </a:xfrm>
        </p:spPr>
        <p:txBody>
          <a:bodyPr>
            <a:normAutofit fontScale="90000"/>
          </a:bodyPr>
          <a:lstStyle/>
          <a:p>
            <a:r>
              <a:rPr lang="en-US" sz="4000" dirty="0">
                <a:latin typeface="Times New Roman" panose="02020603050405020304" pitchFamily="18" charset="0"/>
                <a:cs typeface="Times New Roman" panose="02020603050405020304" pitchFamily="18" charset="0"/>
              </a:rPr>
              <a:t>Project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050869" y="1763485"/>
            <a:ext cx="9453743" cy="3918857"/>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1. Purpose:</a:t>
            </a:r>
          </a:p>
          <a:p>
            <a:pPr marL="0" indent="0">
              <a:buNone/>
            </a:pPr>
            <a:r>
              <a:rPr lang="en-US" sz="1900"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central aim of this project is to harness the power of data analysis techniques and SQL expertise to delve into the intricacies of user interactions and engagement with the Instagram application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Our overarching goal is to cultivate a profound understanding of user behavior, thereby furnishing invaluable insights that will serve as a compass for decision-making across various organizational departments, encompassing marketing, product development, and the enhancement of user experience. Through meticulous scrutiny of the data, our endeavor is to unearth underlying patterns, emergent trends, and user preferences that will play an instrumental role in steering the strategic growth and continual refinement of the Instagram app.</a:t>
            </a:r>
            <a:endParaRPr lang="en-US" sz="2800" b="1" dirty="0" smtClean="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5554" y="705393"/>
            <a:ext cx="9519058" cy="4794069"/>
          </a:xfrm>
        </p:spPr>
        <p:txBody>
          <a:bodyPr/>
          <a:lstStyle/>
          <a:p>
            <a:pPr marL="0" indent="0">
              <a:buNone/>
            </a:pPr>
            <a:r>
              <a:rPr lang="en-US" sz="2800" b="1" dirty="0" smtClean="0">
                <a:latin typeface="Times New Roman" panose="02020603050405020304" pitchFamily="18" charset="0"/>
                <a:cs typeface="Times New Roman" panose="02020603050405020304" pitchFamily="18" charset="0"/>
              </a:rPr>
              <a:t>2. Approach :</a:t>
            </a: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key components of this project involves following things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1. Data Collection and Preparation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2. Database Design </a:t>
            </a:r>
          </a:p>
          <a:p>
            <a:pPr marL="0" indent="0">
              <a:buNone/>
            </a:pPr>
            <a:r>
              <a:rPr lang="en-US" dirty="0">
                <a:latin typeface="Times New Roman" panose="02020603050405020304" pitchFamily="18" charset="0"/>
                <a:cs typeface="Times New Roman" panose="02020603050405020304" pitchFamily="18" charset="0"/>
              </a:rPr>
              <a:t>	3.SQL Querying and Analysis </a:t>
            </a:r>
          </a:p>
          <a:p>
            <a:pPr marL="0" indent="0">
              <a:buNone/>
            </a:pPr>
            <a:r>
              <a:rPr lang="en-US" dirty="0">
                <a:latin typeface="Times New Roman" panose="02020603050405020304" pitchFamily="18" charset="0"/>
                <a:cs typeface="Times New Roman" panose="02020603050405020304" pitchFamily="18" charset="0"/>
              </a:rPr>
              <a:t>	4.User Behavior Patterns </a:t>
            </a:r>
          </a:p>
          <a:p>
            <a:pPr marL="0" indent="0">
              <a:buNone/>
            </a:pPr>
            <a:r>
              <a:rPr lang="en-US" dirty="0">
                <a:latin typeface="Times New Roman" panose="02020603050405020304" pitchFamily="18" charset="0"/>
                <a:cs typeface="Times New Roman" panose="02020603050405020304" pitchFamily="18" charset="0"/>
              </a:rPr>
              <a:t>	5.User Experience Improvement </a:t>
            </a:r>
          </a:p>
          <a:p>
            <a:pPr marL="0" indent="0">
              <a:buNone/>
            </a:pPr>
            <a:r>
              <a:rPr lang="en-US" dirty="0">
                <a:latin typeface="Times New Roman" panose="02020603050405020304" pitchFamily="18" charset="0"/>
                <a:cs typeface="Times New Roman" panose="02020603050405020304" pitchFamily="18" charset="0"/>
              </a:rPr>
              <a:t>	6.Data Reporting </a:t>
            </a:r>
          </a:p>
          <a:p>
            <a:pPr marL="0" indent="0">
              <a:buNone/>
            </a:pPr>
            <a:r>
              <a:rPr lang="en-US" dirty="0">
                <a:latin typeface="Times New Roman" panose="02020603050405020304" pitchFamily="18" charset="0"/>
                <a:cs typeface="Times New Roman" panose="02020603050405020304" pitchFamily="18" charset="0"/>
              </a:rPr>
              <a:t>	7.Strategic Decision-Making</a:t>
            </a:r>
          </a:p>
          <a:p>
            <a:endParaRPr lang="en-US" dirty="0"/>
          </a:p>
        </p:txBody>
      </p:sp>
    </p:spTree>
    <p:extLst>
      <p:ext uri="{BB962C8B-B14F-4D97-AF65-F5344CB8AC3E}">
        <p14:creationId xmlns:p14="http://schemas.microsoft.com/office/powerpoint/2010/main" val="162275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Tech-Stack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98617" y="1371600"/>
            <a:ext cx="9183189" cy="4539622"/>
          </a:xfrm>
        </p:spPr>
        <p:txBody>
          <a:bodyPr>
            <a:normAutofit/>
          </a:bodyPr>
          <a:lstStyle/>
          <a:p>
            <a:pPr marL="0" indent="0">
              <a:buNone/>
            </a:pPr>
            <a:r>
              <a:rPr lang="en-US" sz="2000" dirty="0"/>
              <a:t/>
            </a:r>
            <a:br>
              <a:rPr lang="en-US" sz="2000" dirty="0"/>
            </a:br>
            <a:r>
              <a:rPr lang="en-US" sz="2000" dirty="0" smtClean="0"/>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entire project was executed meticulously within MySQL Workbench, with a specific focus on version 8.0.34. MySQL Workbench stands as the designated and user-friendly graphical user interface (GUI) tool for proficiently managing MySQL databases, rendering it the optimal selection for this project.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This </a:t>
            </a:r>
            <a:r>
              <a:rPr lang="en-US" dirty="0">
                <a:latin typeface="Times New Roman" panose="02020603050405020304" pitchFamily="18" charset="0"/>
                <a:cs typeface="Times New Roman" panose="02020603050405020304" pitchFamily="18" charset="0"/>
              </a:rPr>
              <a:t>robust tool streamlined the processes of data extraction, SQL query composition, and data visualization, thereby facilitating a comprehensive exploration of user engagement patterns. Leveraging its intuitive interface, the project team effectively harnessed the capabilities of MySQL Workbench to extract and distill meaningful insights. These insights, in turn, played a pivotal role in guiding strategic decisions aimed at enhancing the user experience of the Instagram app and fostering its growth.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74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744" y="209005"/>
            <a:ext cx="8033656" cy="679269"/>
          </a:xfrm>
        </p:spPr>
        <p:txBody>
          <a:bodyPr>
            <a:normAutofit fontScale="90000"/>
          </a:bodyPr>
          <a:lstStyle/>
          <a:p>
            <a:r>
              <a:rPr lang="en-US" sz="3100" b="1" dirty="0">
                <a:latin typeface="Times New Roman" panose="02020603050405020304" pitchFamily="18" charset="0"/>
                <a:cs typeface="Times New Roman" panose="02020603050405020304" pitchFamily="18" charset="0"/>
              </a:rPr>
              <a:t>A) Marketing Analysis</a:t>
            </a:r>
            <a:r>
              <a:rPr lang="en-US" sz="3100"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Insights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528353" y="888274"/>
            <a:ext cx="9976259" cy="5747657"/>
          </a:xfrm>
        </p:spPr>
        <p:txBody>
          <a:bodyPr/>
          <a:lstStyle/>
          <a:p>
            <a:pPr>
              <a:buAutoNum type="arabicPeriod"/>
            </a:pP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Loyal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User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Reward for those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who have been using the platform for the longest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time.</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That is to identify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the five oldest users on Instagram from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database</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dirty="0"/>
              <a:t> </a:t>
            </a:r>
            <a:r>
              <a:rPr lang="en-US" dirty="0" smtClean="0"/>
              <a:t>   </a:t>
            </a:r>
            <a:r>
              <a:rPr lang="en-US" dirty="0" smtClean="0">
                <a:latin typeface="Times New Roman" panose="02020603050405020304" pitchFamily="18" charset="0"/>
                <a:cs typeface="Times New Roman" panose="02020603050405020304" pitchFamily="18" charset="0"/>
              </a:rPr>
              <a:t>Here we have got top five oldest user information, And the names of users are: 	</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Darby_Herzog</a:t>
            </a:r>
            <a:r>
              <a:rPr lang="en-US" dirty="0">
                <a:latin typeface="Times New Roman" panose="02020603050405020304" pitchFamily="18" charset="0"/>
                <a:cs typeface="Times New Roman" panose="02020603050405020304" pitchFamily="18" charset="0"/>
              </a:rPr>
              <a:t>, Emilio_Bernier52, Elenor88, Nicole71 and </a:t>
            </a:r>
            <a:r>
              <a:rPr lang="en-US" dirty="0" smtClean="0">
                <a:latin typeface="Times New Roman" panose="02020603050405020304" pitchFamily="18" charset="0"/>
                <a:cs typeface="Times New Roman" panose="02020603050405020304" pitchFamily="18" charset="0"/>
              </a:rPr>
              <a:t>Jordyn.Jacobson2.</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755" t="20909" r="29483" b="32009"/>
          <a:stretch/>
        </p:blipFill>
        <p:spPr>
          <a:xfrm>
            <a:off x="1619795" y="1879628"/>
            <a:ext cx="9418319" cy="30973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86452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09" y="169816"/>
            <a:ext cx="10459583" cy="6387738"/>
          </a:xfrm>
        </p:spPr>
        <p:txBody>
          <a:bodyPr/>
          <a:lstStyle/>
          <a:p>
            <a:pPr marL="0" indent="0">
              <a:buNone/>
            </a:pPr>
            <a:r>
              <a:rPr lang="en-US" dirty="0" smtClean="0">
                <a:latin typeface="Times New Roman" panose="02020603050405020304" pitchFamily="18" charset="0"/>
                <a:cs typeface="Times New Roman" panose="02020603050405020304" pitchFamily="18" charset="0"/>
              </a:rPr>
              <a:t>2. Inactive </a:t>
            </a:r>
            <a:r>
              <a:rPr lang="en-US" dirty="0">
                <a:latin typeface="Times New Roman" panose="02020603050405020304" pitchFamily="18" charset="0"/>
                <a:cs typeface="Times New Roman" panose="02020603050405020304" pitchFamily="18" charset="0"/>
              </a:rPr>
              <a:t>User Engagement</a:t>
            </a:r>
            <a:r>
              <a:rPr lang="en-US" dirty="0" smtClean="0">
                <a:latin typeface="Times New Roman" panose="02020603050405020304" pitchFamily="18" charset="0"/>
                <a:cs typeface="Times New Roman" panose="02020603050405020304" pitchFamily="18" charset="0"/>
              </a:rPr>
              <a:t>: To</a:t>
            </a:r>
            <a:r>
              <a:rPr lang="en-US" dirty="0">
                <a:latin typeface="Times New Roman" panose="02020603050405020304" pitchFamily="18" charset="0"/>
                <a:cs typeface="Times New Roman" panose="02020603050405020304" pitchFamily="18" charset="0"/>
              </a:rPr>
              <a:t> i</a:t>
            </a:r>
            <a:r>
              <a:rPr lang="en-US" dirty="0" smtClean="0">
                <a:latin typeface="Times New Roman" panose="02020603050405020304" pitchFamily="18" charset="0"/>
                <a:cs typeface="Times New Roman" panose="02020603050405020304" pitchFamily="18" charset="0"/>
              </a:rPr>
              <a:t>dentify </a:t>
            </a:r>
            <a:r>
              <a:rPr lang="en-US" dirty="0">
                <a:latin typeface="Times New Roman" panose="02020603050405020304" pitchFamily="18" charset="0"/>
                <a:cs typeface="Times New Roman" panose="02020603050405020304" pitchFamily="18" charset="0"/>
              </a:rPr>
              <a:t>users who have never posted a single photo on Instagram</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Here we have total 26 users and their names who </a:t>
            </a:r>
            <a:r>
              <a:rPr lang="en-US" dirty="0">
                <a:latin typeface="Times New Roman" panose="02020603050405020304" pitchFamily="18" charset="0"/>
                <a:cs typeface="Times New Roman" panose="02020603050405020304" pitchFamily="18" charset="0"/>
              </a:rPr>
              <a:t>have never posted a </a:t>
            </a:r>
            <a:r>
              <a:rPr lang="en-US" dirty="0" smtClean="0">
                <a:latin typeface="Times New Roman" panose="02020603050405020304" pitchFamily="18" charset="0"/>
                <a:cs typeface="Times New Roman" panose="02020603050405020304" pitchFamily="18" charset="0"/>
              </a:rPr>
              <a:t>single</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photo on Instagram</a:t>
            </a:r>
            <a:r>
              <a:rPr lang="en-US" dirty="0" smtClean="0">
                <a:latin typeface="Times New Roman" panose="02020603050405020304" pitchFamily="18" charset="0"/>
                <a:cs typeface="Times New Roman" panose="02020603050405020304" pitchFamily="18" charset="0"/>
              </a:rPr>
              <a:t>. So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using this information, the team can encourage these </a:t>
            </a:r>
          </a:p>
          <a:p>
            <a:pPr marL="0" indent="0">
              <a:buNone/>
            </a:pPr>
            <a:r>
              <a:rPr lang="en-US" dirty="0" smtClean="0">
                <a:latin typeface="Times New Roman" panose="02020603050405020304" pitchFamily="18" charset="0"/>
                <a:cs typeface="Times New Roman" panose="02020603050405020304" pitchFamily="18" charset="0"/>
              </a:rPr>
              <a:t>inactive </a:t>
            </a:r>
            <a:r>
              <a:rPr lang="en-US" dirty="0">
                <a:latin typeface="Times New Roman" panose="02020603050405020304" pitchFamily="18" charset="0"/>
                <a:cs typeface="Times New Roman" panose="02020603050405020304" pitchFamily="18" charset="0"/>
              </a:rPr>
              <a:t>users to start posting by sending them </a:t>
            </a:r>
            <a:r>
              <a:rPr lang="en-US" dirty="0" smtClean="0">
                <a:latin typeface="Times New Roman" panose="02020603050405020304" pitchFamily="18" charset="0"/>
                <a:cs typeface="Times New Roman" panose="02020603050405020304" pitchFamily="18" charset="0"/>
              </a:rPr>
              <a:t>promotional emails very easily.</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688" t="27921" r="82858" b="12946"/>
          <a:stretch/>
        </p:blipFill>
        <p:spPr>
          <a:xfrm>
            <a:off x="9078686" y="809898"/>
            <a:ext cx="2899954" cy="5747656"/>
          </a:xfrm>
          <a:prstGeom prst="rect">
            <a:avLst/>
          </a:prstGeom>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673" t="19734" r="28074" b="28389"/>
          <a:stretch/>
        </p:blipFill>
        <p:spPr>
          <a:xfrm>
            <a:off x="1227909" y="809898"/>
            <a:ext cx="7559629" cy="3546202"/>
          </a:xfrm>
          <a:prstGeom prst="rect">
            <a:avLst/>
          </a:prstGeom>
        </p:spPr>
      </p:pic>
    </p:spTree>
    <p:extLst>
      <p:ext uri="{BB962C8B-B14F-4D97-AF65-F5344CB8AC3E}">
        <p14:creationId xmlns:p14="http://schemas.microsoft.com/office/powerpoint/2010/main" val="118282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9166" y="522513"/>
            <a:ext cx="10149840" cy="598278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3. Contest </a:t>
            </a:r>
            <a:r>
              <a:rPr lang="en-US" dirty="0" smtClean="0">
                <a:latin typeface="Times New Roman" panose="02020603050405020304" pitchFamily="18" charset="0"/>
                <a:cs typeface="Times New Roman" panose="02020603050405020304" pitchFamily="18" charset="0"/>
              </a:rPr>
              <a:t>Winner </a:t>
            </a:r>
            <a:r>
              <a:rPr lang="en-US" dirty="0">
                <a:latin typeface="Times New Roman" panose="02020603050405020304" pitchFamily="18" charset="0"/>
                <a:cs typeface="Times New Roman" panose="02020603050405020304" pitchFamily="18" charset="0"/>
              </a:rPr>
              <a:t>Declaration: To Determine the winner of the contest based on most likes on single photo.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Here we have the top 7 users who has most likes on their single photo with respective count of their likes.</a:t>
            </a:r>
          </a:p>
          <a:p>
            <a:pPr marL="0" indent="0">
              <a:buNone/>
            </a:pPr>
            <a:r>
              <a:rPr lang="en-US" dirty="0" err="1" smtClean="0">
                <a:latin typeface="Times New Roman" panose="02020603050405020304" pitchFamily="18" charset="0"/>
                <a:cs typeface="Times New Roman" panose="02020603050405020304" pitchFamily="18" charset="0"/>
              </a:rPr>
              <a:t>Amoung</a:t>
            </a:r>
            <a:r>
              <a:rPr lang="en-US" dirty="0" smtClean="0">
                <a:latin typeface="Times New Roman" panose="02020603050405020304" pitchFamily="18" charset="0"/>
                <a:cs typeface="Times New Roman" panose="02020603050405020304" pitchFamily="18" charset="0"/>
              </a:rPr>
              <a:t> these 7 </a:t>
            </a:r>
            <a:r>
              <a:rPr lang="en-US" dirty="0">
                <a:latin typeface="Times New Roman" panose="02020603050405020304" pitchFamily="18" charset="0"/>
                <a:cs typeface="Times New Roman" panose="02020603050405020304" pitchFamily="18" charset="0"/>
              </a:rPr>
              <a:t>users The </a:t>
            </a:r>
            <a:r>
              <a:rPr lang="en-US" dirty="0" smtClean="0">
                <a:latin typeface="Times New Roman" panose="02020603050405020304" pitchFamily="18" charset="0"/>
                <a:cs typeface="Times New Roman" panose="02020603050405020304" pitchFamily="18" charset="0"/>
              </a:rPr>
              <a:t>Zack_Kemmer93 has highest likes. So we can say that he must be the contest winner for having highest likes.</a:t>
            </a:r>
          </a:p>
          <a:p>
            <a:pPr marL="0" indent="0">
              <a:buNone/>
            </a:pPr>
            <a:endParaRPr lang="en-US"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805" t="19245" r="22677" b="26451"/>
          <a:stretch/>
        </p:blipFill>
        <p:spPr>
          <a:xfrm>
            <a:off x="1606733" y="1045029"/>
            <a:ext cx="8974181" cy="4193177"/>
          </a:xfrm>
          <a:prstGeom prst="rect">
            <a:avLst/>
          </a:prstGeom>
        </p:spPr>
      </p:pic>
    </p:spTree>
    <p:extLst>
      <p:ext uri="{BB962C8B-B14F-4D97-AF65-F5344CB8AC3E}">
        <p14:creationId xmlns:p14="http://schemas.microsoft.com/office/powerpoint/2010/main" val="16423301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4187872</TotalTime>
  <Words>417</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Project : Instagram User Analytics   </vt:lpstr>
      <vt:lpstr>Contents: </vt:lpstr>
      <vt:lpstr>Project Overview:</vt:lpstr>
      <vt:lpstr>Project Description: </vt:lpstr>
      <vt:lpstr>PowerPoint Presentation</vt:lpstr>
      <vt:lpstr>Tech-Stack Used:</vt:lpstr>
      <vt:lpstr>A) Marketing Analysis: Insights  </vt:lpstr>
      <vt:lpstr>PowerPoint Presentation</vt:lpstr>
      <vt:lpstr>PowerPoint Presentation</vt:lpstr>
      <vt:lpstr>PowerPoint Presentation</vt:lpstr>
      <vt:lpstr>PowerPoint Presentation</vt:lpstr>
      <vt:lpstr>B) Investor Metrics: Insights</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Instagram User Analytics</dc:title>
  <dc:creator>hp</dc:creator>
  <cp:lastModifiedBy>hp</cp:lastModifiedBy>
  <cp:revision>32</cp:revision>
  <dcterms:created xsi:type="dcterms:W3CDTF">2023-08-31T05:47:38Z</dcterms:created>
  <dcterms:modified xsi:type="dcterms:W3CDTF">2023-09-02T06:12:58Z</dcterms:modified>
</cp:coreProperties>
</file>