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821"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B055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756"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ts val="1240"/>
              </a:lnSpc>
            </a:pPr>
            <a:fld id="{81D60167-4931-47E6-BA6A-407CBD079E47}" type="slidenum">
              <a:rPr lang="en-US" smtClean="0"/>
              <a:t>‹#›</a:t>
            </a:fld>
            <a:endParaRPr lang="en-US" dirty="0"/>
          </a:p>
        </p:txBody>
      </p:sp>
    </p:spTree>
    <p:extLst>
      <p:ext uri="{BB962C8B-B14F-4D97-AF65-F5344CB8AC3E}">
        <p14:creationId xmlns:p14="http://schemas.microsoft.com/office/powerpoint/2010/main" val="6762443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ts val="1240"/>
              </a:lnSpc>
            </a:pPr>
            <a:fld id="{81D60167-4931-47E6-BA6A-407CBD079E47}" type="slidenum">
              <a:rPr lang="en-US" smtClean="0"/>
              <a:t>‹#›</a:t>
            </a:fld>
            <a:endParaRPr lang="en-US" dirty="0"/>
          </a:p>
        </p:txBody>
      </p:sp>
    </p:spTree>
    <p:extLst>
      <p:ext uri="{BB962C8B-B14F-4D97-AF65-F5344CB8AC3E}">
        <p14:creationId xmlns:p14="http://schemas.microsoft.com/office/powerpoint/2010/main" val="15830986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ts val="1240"/>
              </a:lnSpc>
            </a:pPr>
            <a:fld id="{81D60167-4931-47E6-BA6A-407CBD079E47}" type="slidenum">
              <a:rPr lang="en-US" smtClean="0"/>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1581533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ts val="1240"/>
              </a:lnSpc>
            </a:pPr>
            <a:fld id="{81D60167-4931-47E6-BA6A-407CBD079E47}" type="slidenum">
              <a:rPr lang="en-US" smtClean="0"/>
              <a:t>‹#›</a:t>
            </a:fld>
            <a:endParaRPr lang="en-US" dirty="0"/>
          </a:p>
        </p:txBody>
      </p:sp>
    </p:spTree>
    <p:extLst>
      <p:ext uri="{BB962C8B-B14F-4D97-AF65-F5344CB8AC3E}">
        <p14:creationId xmlns:p14="http://schemas.microsoft.com/office/powerpoint/2010/main" val="41434580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ts val="1240"/>
              </a:lnSpc>
            </a:pPr>
            <a:fld id="{81D60167-4931-47E6-BA6A-407CBD079E47}" type="slidenum">
              <a:rPr lang="en-US" smtClean="0"/>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556805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ts val="1240"/>
              </a:lnSpc>
            </a:pPr>
            <a:fld id="{81D60167-4931-47E6-BA6A-407CBD079E47}" type="slidenum">
              <a:rPr lang="en-US" smtClean="0"/>
              <a:t>‹#›</a:t>
            </a:fld>
            <a:endParaRPr lang="en-US" dirty="0"/>
          </a:p>
        </p:txBody>
      </p:sp>
    </p:spTree>
    <p:extLst>
      <p:ext uri="{BB962C8B-B14F-4D97-AF65-F5344CB8AC3E}">
        <p14:creationId xmlns:p14="http://schemas.microsoft.com/office/powerpoint/2010/main" val="17624463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ts val="1240"/>
              </a:lnSpc>
            </a:pPr>
            <a:fld id="{81D60167-4931-47E6-BA6A-407CBD079E47}" type="slidenum">
              <a:rPr lang="en-US" smtClean="0"/>
              <a:t>‹#›</a:t>
            </a:fld>
            <a:endParaRPr lang="en-US" dirty="0"/>
          </a:p>
        </p:txBody>
      </p:sp>
    </p:spTree>
    <p:extLst>
      <p:ext uri="{BB962C8B-B14F-4D97-AF65-F5344CB8AC3E}">
        <p14:creationId xmlns:p14="http://schemas.microsoft.com/office/powerpoint/2010/main" val="17854303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ts val="1240"/>
              </a:lnSpc>
            </a:pPr>
            <a:fld id="{81D60167-4931-47E6-BA6A-407CBD079E47}" type="slidenum">
              <a:rPr lang="en-US" smtClean="0"/>
              <a:t>‹#›</a:t>
            </a:fld>
            <a:endParaRPr lang="en-US" dirty="0"/>
          </a:p>
        </p:txBody>
      </p:sp>
    </p:spTree>
    <p:extLst>
      <p:ext uri="{BB962C8B-B14F-4D97-AF65-F5344CB8AC3E}">
        <p14:creationId xmlns:p14="http://schemas.microsoft.com/office/powerpoint/2010/main" val="15360684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ts val="1240"/>
              </a:lnSpc>
            </a:pPr>
            <a:fld id="{81D60167-4931-47E6-BA6A-407CBD079E47}" type="slidenum">
              <a:rPr lang="en-US" smtClean="0"/>
              <a:t>‹#›</a:t>
            </a:fld>
            <a:endParaRPr lang="en-US" dirty="0"/>
          </a:p>
        </p:txBody>
      </p:sp>
    </p:spTree>
    <p:extLst>
      <p:ext uri="{BB962C8B-B14F-4D97-AF65-F5344CB8AC3E}">
        <p14:creationId xmlns:p14="http://schemas.microsoft.com/office/powerpoint/2010/main" val="6757027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ts val="1240"/>
              </a:lnSpc>
            </a:pPr>
            <a:fld id="{81D60167-4931-47E6-BA6A-407CBD079E47}" type="slidenum">
              <a:rPr lang="en-US" smtClean="0"/>
              <a:t>‹#›</a:t>
            </a:fld>
            <a:endParaRPr lang="en-US" dirty="0"/>
          </a:p>
        </p:txBody>
      </p:sp>
    </p:spTree>
    <p:extLst>
      <p:ext uri="{BB962C8B-B14F-4D97-AF65-F5344CB8AC3E}">
        <p14:creationId xmlns:p14="http://schemas.microsoft.com/office/powerpoint/2010/main" val="8659736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9/2/2023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38100">
              <a:lnSpc>
                <a:spcPts val="1240"/>
              </a:lnSpc>
            </a:pPr>
            <a:fld id="{81D60167-4931-47E6-BA6A-407CBD079E47}" type="slidenum">
              <a:rPr lang="en-US" smtClean="0"/>
              <a:t>‹#›</a:t>
            </a:fld>
            <a:endParaRPr lang="en-US" dirty="0"/>
          </a:p>
        </p:txBody>
      </p:sp>
    </p:spTree>
    <p:extLst>
      <p:ext uri="{BB962C8B-B14F-4D97-AF65-F5344CB8AC3E}">
        <p14:creationId xmlns:p14="http://schemas.microsoft.com/office/powerpoint/2010/main" val="1917881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9/2/2023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38100">
              <a:lnSpc>
                <a:spcPts val="1240"/>
              </a:lnSpc>
            </a:pPr>
            <a:fld id="{81D60167-4931-47E6-BA6A-407CBD079E47}" type="slidenum">
              <a:rPr lang="en-US" smtClean="0"/>
              <a:t>‹#›</a:t>
            </a:fld>
            <a:endParaRPr lang="en-US" dirty="0"/>
          </a:p>
        </p:txBody>
      </p:sp>
    </p:spTree>
    <p:extLst>
      <p:ext uri="{BB962C8B-B14F-4D97-AF65-F5344CB8AC3E}">
        <p14:creationId xmlns:p14="http://schemas.microsoft.com/office/powerpoint/2010/main" val="6359798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9/2/2023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38100">
              <a:lnSpc>
                <a:spcPts val="1240"/>
              </a:lnSpc>
            </a:pPr>
            <a:fld id="{81D60167-4931-47E6-BA6A-407CBD079E47}" type="slidenum">
              <a:rPr lang="en-US" smtClean="0"/>
              <a:t>‹#›</a:t>
            </a:fld>
            <a:endParaRPr lang="en-US" dirty="0"/>
          </a:p>
        </p:txBody>
      </p:sp>
    </p:spTree>
    <p:extLst>
      <p:ext uri="{BB962C8B-B14F-4D97-AF65-F5344CB8AC3E}">
        <p14:creationId xmlns:p14="http://schemas.microsoft.com/office/powerpoint/2010/main" val="41160737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9/2/2023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marL="38100">
              <a:lnSpc>
                <a:spcPts val="1240"/>
              </a:lnSpc>
            </a:pPr>
            <a:fld id="{81D60167-4931-47E6-BA6A-407CBD079E47}" type="slidenum">
              <a:rPr lang="en-US" smtClean="0"/>
              <a:t>‹#›</a:t>
            </a:fld>
            <a:endParaRPr lang="en-US" dirty="0"/>
          </a:p>
        </p:txBody>
      </p:sp>
    </p:spTree>
    <p:extLst>
      <p:ext uri="{BB962C8B-B14F-4D97-AF65-F5344CB8AC3E}">
        <p14:creationId xmlns:p14="http://schemas.microsoft.com/office/powerpoint/2010/main" val="35535064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38100">
              <a:lnSpc>
                <a:spcPts val="1240"/>
              </a:lnSpc>
            </a:pPr>
            <a:fld id="{81D60167-4931-47E6-BA6A-407CBD079E47}" type="slidenum">
              <a:rPr lang="en-US" smtClean="0"/>
              <a:t>‹#›</a:t>
            </a:fld>
            <a:endParaRPr lang="en-US" dirty="0"/>
          </a:p>
        </p:txBody>
      </p:sp>
    </p:spTree>
    <p:extLst>
      <p:ext uri="{BB962C8B-B14F-4D97-AF65-F5344CB8AC3E}">
        <p14:creationId xmlns:p14="http://schemas.microsoft.com/office/powerpoint/2010/main" val="38081082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38100">
              <a:lnSpc>
                <a:spcPts val="1240"/>
              </a:lnSpc>
            </a:pPr>
            <a:fld id="{81D60167-4931-47E6-BA6A-407CBD079E47}" type="slidenum">
              <a:rPr lang="en-US" smtClean="0"/>
              <a:t>‹#›</a:t>
            </a:fld>
            <a:endParaRPr lang="en-US" dirty="0"/>
          </a:p>
        </p:txBody>
      </p:sp>
    </p:spTree>
    <p:extLst>
      <p:ext uri="{BB962C8B-B14F-4D97-AF65-F5344CB8AC3E}">
        <p14:creationId xmlns:p14="http://schemas.microsoft.com/office/powerpoint/2010/main" val="18515207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D8BD707-D9CF-40AE-B4C6-C98DA3205C09}" type="datetimeFigureOut">
              <a:rPr lang="en-US" smtClean="0"/>
              <a:t>9/2/2023</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pPr marL="38100">
              <a:lnSpc>
                <a:spcPts val="1240"/>
              </a:lnSpc>
            </a:pPr>
            <a:fld id="{81D60167-4931-47E6-BA6A-407CBD079E47}" type="slidenum">
              <a:rPr lang="en-US" smtClean="0"/>
              <a:t>‹#›</a:t>
            </a:fld>
            <a:endParaRPr lang="en-US" dirty="0"/>
          </a:p>
        </p:txBody>
      </p:sp>
    </p:spTree>
    <p:extLst>
      <p:ext uri="{BB962C8B-B14F-4D97-AF65-F5344CB8AC3E}">
        <p14:creationId xmlns:p14="http://schemas.microsoft.com/office/powerpoint/2010/main" val="635533597"/>
      </p:ext>
    </p:extLst>
  </p:cSld>
  <p:clrMap bg1="lt1" tx1="dk1" bg2="lt2" tx2="dk2" accent1="accent1" accent2="accent2" accent3="accent3" accent4="accent4" accent5="accent5" accent6="accent6" hlink="hlink" folHlink="folHlink"/>
  <p:sldLayoutIdLst>
    <p:sldLayoutId id="2147483822" r:id="rId1"/>
    <p:sldLayoutId id="2147483823" r:id="rId2"/>
    <p:sldLayoutId id="2147483824" r:id="rId3"/>
    <p:sldLayoutId id="2147483825" r:id="rId4"/>
    <p:sldLayoutId id="2147483826" r:id="rId5"/>
    <p:sldLayoutId id="2147483827" r:id="rId6"/>
    <p:sldLayoutId id="2147483828" r:id="rId7"/>
    <p:sldLayoutId id="2147483829" r:id="rId8"/>
    <p:sldLayoutId id="2147483830" r:id="rId9"/>
    <p:sldLayoutId id="2147483831" r:id="rId10"/>
    <p:sldLayoutId id="2147483832" r:id="rId11"/>
    <p:sldLayoutId id="2147483833" r:id="rId12"/>
    <p:sldLayoutId id="2147483834" r:id="rId13"/>
    <p:sldLayoutId id="2147483835" r:id="rId14"/>
    <p:sldLayoutId id="2147483836" r:id="rId15"/>
    <p:sldLayoutId id="2147483837"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685800" y="2056911"/>
            <a:ext cx="11201400" cy="2618024"/>
          </a:xfrm>
          <a:prstGeom prst="rect">
            <a:avLst/>
          </a:prstGeom>
        </p:spPr>
        <p:txBody>
          <a:bodyPr vert="horz" wrap="square" lIns="0" tIns="116205" rIns="0" bIns="0" rtlCol="0">
            <a:spAutoFit/>
          </a:bodyPr>
          <a:lstStyle/>
          <a:p>
            <a:pPr marL="12700" marR="168275" indent="337820">
              <a:lnSpc>
                <a:spcPts val="6480"/>
              </a:lnSpc>
              <a:spcBef>
                <a:spcPts val="915"/>
              </a:spcBef>
              <a:tabLst>
                <a:tab pos="7080884" algn="l"/>
              </a:tabLst>
            </a:pPr>
            <a:r>
              <a:rPr lang="en-US" sz="3600" spc="-5" dirty="0" smtClean="0">
                <a:solidFill>
                  <a:srgbClr val="5B0555"/>
                </a:solidFill>
                <a:latin typeface="Times New Roman"/>
                <a:cs typeface="Times New Roman"/>
              </a:rPr>
              <a:t>Project :</a:t>
            </a:r>
            <a:br>
              <a:rPr lang="en-US" sz="3600" spc="-5" dirty="0" smtClean="0">
                <a:solidFill>
                  <a:srgbClr val="5B0555"/>
                </a:solidFill>
                <a:latin typeface="Times New Roman"/>
                <a:cs typeface="Times New Roman"/>
              </a:rPr>
            </a:br>
            <a:r>
              <a:rPr lang="en-US" sz="3600" spc="-5" dirty="0" smtClean="0">
                <a:solidFill>
                  <a:srgbClr val="5B0555"/>
                </a:solidFill>
                <a:latin typeface="Times New Roman"/>
                <a:cs typeface="Times New Roman"/>
              </a:rPr>
              <a:t>“Operation</a:t>
            </a:r>
            <a:r>
              <a:rPr lang="en-US" sz="3600" spc="-310" dirty="0" smtClean="0">
                <a:solidFill>
                  <a:srgbClr val="5B0555"/>
                </a:solidFill>
                <a:latin typeface="Times New Roman"/>
                <a:cs typeface="Times New Roman"/>
              </a:rPr>
              <a:t>  </a:t>
            </a:r>
            <a:r>
              <a:rPr lang="en-US" sz="3600" spc="-5" dirty="0" smtClean="0">
                <a:solidFill>
                  <a:srgbClr val="5B0555"/>
                </a:solidFill>
                <a:latin typeface="Times New Roman"/>
                <a:cs typeface="Times New Roman"/>
              </a:rPr>
              <a:t>Analytics </a:t>
            </a:r>
            <a:r>
              <a:rPr lang="en-US" sz="3600" spc="-5" dirty="0">
                <a:solidFill>
                  <a:srgbClr val="5B0555"/>
                </a:solidFill>
                <a:latin typeface="Times New Roman"/>
                <a:cs typeface="Times New Roman"/>
              </a:rPr>
              <a:t>and </a:t>
            </a:r>
            <a:r>
              <a:rPr lang="en-US" sz="3600" dirty="0">
                <a:solidFill>
                  <a:srgbClr val="5B0555"/>
                </a:solidFill>
                <a:latin typeface="Times New Roman"/>
                <a:cs typeface="Times New Roman"/>
              </a:rPr>
              <a:t> Investigating</a:t>
            </a:r>
            <a:r>
              <a:rPr lang="en-US" sz="3600" spc="-45" dirty="0">
                <a:solidFill>
                  <a:srgbClr val="5B0555"/>
                </a:solidFill>
                <a:latin typeface="Times New Roman"/>
                <a:cs typeface="Times New Roman"/>
              </a:rPr>
              <a:t> </a:t>
            </a:r>
            <a:r>
              <a:rPr lang="en-US" sz="3600" dirty="0">
                <a:solidFill>
                  <a:srgbClr val="5B0555"/>
                </a:solidFill>
                <a:latin typeface="Times New Roman"/>
                <a:cs typeface="Times New Roman"/>
              </a:rPr>
              <a:t>Metric</a:t>
            </a:r>
            <a:r>
              <a:rPr lang="en-US" sz="3600" spc="-70" dirty="0">
                <a:solidFill>
                  <a:srgbClr val="5B0555"/>
                </a:solidFill>
                <a:latin typeface="Times New Roman"/>
                <a:cs typeface="Times New Roman"/>
              </a:rPr>
              <a:t> </a:t>
            </a:r>
            <a:r>
              <a:rPr lang="en-US" sz="3600" dirty="0" err="1" smtClean="0">
                <a:solidFill>
                  <a:srgbClr val="5B0555"/>
                </a:solidFill>
                <a:latin typeface="Times New Roman"/>
                <a:cs typeface="Times New Roman"/>
              </a:rPr>
              <a:t>Spik</a:t>
            </a:r>
            <a:r>
              <a:rPr lang="en-US" sz="3600" dirty="0" smtClean="0">
                <a:solidFill>
                  <a:srgbClr val="5B0555"/>
                </a:solidFill>
                <a:latin typeface="Times New Roman"/>
                <a:cs typeface="Times New Roman"/>
              </a:rPr>
              <a:t>”  </a:t>
            </a:r>
            <a:r>
              <a:rPr lang="en-US" sz="3600" b="1" dirty="0" smtClean="0">
                <a:solidFill>
                  <a:srgbClr val="001F5F"/>
                </a:solidFill>
              </a:rPr>
              <a:t>                    </a:t>
            </a:r>
            <a:r>
              <a:rPr lang="en-US" sz="5400" b="1" dirty="0">
                <a:solidFill>
                  <a:srgbClr val="001F5F"/>
                </a:solidFill>
              </a:rPr>
              <a:t/>
            </a:r>
            <a:br>
              <a:rPr lang="en-US" sz="5400" b="1" dirty="0">
                <a:solidFill>
                  <a:srgbClr val="001F5F"/>
                </a:solidFill>
              </a:rPr>
            </a:br>
            <a:r>
              <a:rPr lang="en-US" sz="5400" b="1" dirty="0" smtClean="0">
                <a:solidFill>
                  <a:srgbClr val="001F5F"/>
                </a:solidFill>
              </a:rPr>
              <a:t>                          </a:t>
            </a:r>
            <a:r>
              <a:rPr lang="en-US" sz="2400" spc="-5" dirty="0" smtClean="0"/>
              <a:t>Submitted</a:t>
            </a:r>
            <a:r>
              <a:rPr lang="en-US" sz="2400" spc="-10" dirty="0" smtClean="0"/>
              <a:t> </a:t>
            </a:r>
            <a:r>
              <a:rPr lang="en-US" sz="2400" spc="-5" dirty="0"/>
              <a:t>by</a:t>
            </a:r>
            <a:r>
              <a:rPr lang="en-US" sz="2400" spc="-160" dirty="0"/>
              <a:t> </a:t>
            </a:r>
            <a:r>
              <a:rPr lang="en-US" sz="2400" spc="-5" dirty="0" err="1"/>
              <a:t>Aishwarya</a:t>
            </a:r>
            <a:r>
              <a:rPr lang="en-US" sz="2400" spc="-5" dirty="0"/>
              <a:t> </a:t>
            </a:r>
            <a:r>
              <a:rPr lang="en-US" sz="2400" spc="-5" dirty="0" err="1"/>
              <a:t>Ganapat</a:t>
            </a:r>
            <a:r>
              <a:rPr lang="en-US" sz="2400" spc="-5" dirty="0"/>
              <a:t> Desai</a:t>
            </a:r>
            <a:endParaRPr sz="28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14934" y="294513"/>
            <a:ext cx="6931659" cy="566420"/>
          </a:xfrm>
          <a:prstGeom prst="rect">
            <a:avLst/>
          </a:prstGeom>
        </p:spPr>
        <p:txBody>
          <a:bodyPr vert="horz" wrap="square" lIns="0" tIns="12700" rIns="0" bIns="0" rtlCol="0">
            <a:spAutoFit/>
          </a:bodyPr>
          <a:lstStyle/>
          <a:p>
            <a:pPr marL="12700">
              <a:lnSpc>
                <a:spcPts val="2130"/>
              </a:lnSpc>
              <a:spcBef>
                <a:spcPts val="100"/>
              </a:spcBef>
            </a:pPr>
            <a:r>
              <a:rPr b="1" dirty="0">
                <a:latin typeface="Times New Roman"/>
                <a:cs typeface="Times New Roman"/>
              </a:rPr>
              <a:t>4.</a:t>
            </a:r>
            <a:r>
              <a:rPr b="1" spc="-45" dirty="0">
                <a:latin typeface="Times New Roman"/>
                <a:cs typeface="Times New Roman"/>
              </a:rPr>
              <a:t> </a:t>
            </a:r>
            <a:r>
              <a:rPr b="1" spc="-20" dirty="0">
                <a:latin typeface="Times New Roman"/>
                <a:cs typeface="Times New Roman"/>
              </a:rPr>
              <a:t>Weekly</a:t>
            </a:r>
            <a:r>
              <a:rPr b="1" spc="-15" dirty="0">
                <a:latin typeface="Times New Roman"/>
                <a:cs typeface="Times New Roman"/>
              </a:rPr>
              <a:t> </a:t>
            </a:r>
            <a:r>
              <a:rPr b="1" spc="-5" dirty="0">
                <a:latin typeface="Times New Roman"/>
                <a:cs typeface="Times New Roman"/>
              </a:rPr>
              <a:t>Engagement</a:t>
            </a:r>
            <a:r>
              <a:rPr b="1" dirty="0">
                <a:latin typeface="Times New Roman"/>
                <a:cs typeface="Times New Roman"/>
              </a:rPr>
              <a:t> </a:t>
            </a:r>
            <a:r>
              <a:rPr b="1" spc="-10" dirty="0">
                <a:latin typeface="Times New Roman"/>
                <a:cs typeface="Times New Roman"/>
              </a:rPr>
              <a:t>per</a:t>
            </a:r>
            <a:r>
              <a:rPr b="1" spc="-30" dirty="0">
                <a:latin typeface="Times New Roman"/>
                <a:cs typeface="Times New Roman"/>
              </a:rPr>
              <a:t> </a:t>
            </a:r>
            <a:r>
              <a:rPr b="1" dirty="0">
                <a:latin typeface="Times New Roman"/>
                <a:cs typeface="Times New Roman"/>
              </a:rPr>
              <a:t>Device:</a:t>
            </a:r>
            <a:endParaRPr>
              <a:latin typeface="Times New Roman"/>
              <a:cs typeface="Times New Roman"/>
            </a:endParaRPr>
          </a:p>
          <a:p>
            <a:pPr marL="927100">
              <a:lnSpc>
                <a:spcPts val="2130"/>
              </a:lnSpc>
            </a:pPr>
            <a:r>
              <a:rPr spc="-80" dirty="0">
                <a:latin typeface="Calibri"/>
                <a:cs typeface="Calibri"/>
              </a:rPr>
              <a:t>To</a:t>
            </a:r>
            <a:r>
              <a:rPr spc="-5" dirty="0">
                <a:latin typeface="Calibri"/>
                <a:cs typeface="Calibri"/>
              </a:rPr>
              <a:t> Measure</a:t>
            </a:r>
            <a:r>
              <a:rPr spc="5" dirty="0">
                <a:latin typeface="Calibri"/>
                <a:cs typeface="Calibri"/>
              </a:rPr>
              <a:t> </a:t>
            </a:r>
            <a:r>
              <a:rPr dirty="0">
                <a:latin typeface="Calibri"/>
                <a:cs typeface="Calibri"/>
              </a:rPr>
              <a:t>the</a:t>
            </a:r>
            <a:r>
              <a:rPr spc="10" dirty="0">
                <a:latin typeface="Calibri"/>
                <a:cs typeface="Calibri"/>
              </a:rPr>
              <a:t> </a:t>
            </a:r>
            <a:r>
              <a:rPr spc="-5" dirty="0">
                <a:latin typeface="Calibri"/>
                <a:cs typeface="Calibri"/>
              </a:rPr>
              <a:t>activeness</a:t>
            </a:r>
            <a:r>
              <a:rPr spc="-10" dirty="0">
                <a:latin typeface="Calibri"/>
                <a:cs typeface="Calibri"/>
              </a:rPr>
              <a:t> </a:t>
            </a:r>
            <a:r>
              <a:rPr spc="-5" dirty="0">
                <a:latin typeface="Calibri"/>
                <a:cs typeface="Calibri"/>
              </a:rPr>
              <a:t>of </a:t>
            </a:r>
            <a:r>
              <a:rPr spc="-10" dirty="0">
                <a:latin typeface="Calibri"/>
                <a:cs typeface="Calibri"/>
              </a:rPr>
              <a:t>users</a:t>
            </a:r>
            <a:r>
              <a:rPr spc="5" dirty="0">
                <a:latin typeface="Calibri"/>
                <a:cs typeface="Calibri"/>
              </a:rPr>
              <a:t> </a:t>
            </a:r>
            <a:r>
              <a:rPr spc="-5" dirty="0">
                <a:latin typeface="Calibri"/>
                <a:cs typeface="Calibri"/>
              </a:rPr>
              <a:t>on</a:t>
            </a:r>
            <a:r>
              <a:rPr spc="10" dirty="0">
                <a:latin typeface="Calibri"/>
                <a:cs typeface="Calibri"/>
              </a:rPr>
              <a:t> </a:t>
            </a:r>
            <a:r>
              <a:rPr dirty="0">
                <a:latin typeface="Calibri"/>
                <a:cs typeface="Calibri"/>
              </a:rPr>
              <a:t>a</a:t>
            </a:r>
            <a:r>
              <a:rPr spc="-5" dirty="0">
                <a:latin typeface="Calibri"/>
                <a:cs typeface="Calibri"/>
              </a:rPr>
              <a:t> weekly</a:t>
            </a:r>
            <a:r>
              <a:rPr dirty="0">
                <a:latin typeface="Calibri"/>
                <a:cs typeface="Calibri"/>
              </a:rPr>
              <a:t> </a:t>
            </a:r>
            <a:r>
              <a:rPr spc="-5" dirty="0">
                <a:latin typeface="Calibri"/>
                <a:cs typeface="Calibri"/>
              </a:rPr>
              <a:t>basis </a:t>
            </a:r>
            <a:r>
              <a:rPr dirty="0">
                <a:latin typeface="Calibri"/>
                <a:cs typeface="Calibri"/>
              </a:rPr>
              <a:t>per </a:t>
            </a:r>
            <a:r>
              <a:rPr spc="-5" dirty="0">
                <a:latin typeface="Calibri"/>
                <a:cs typeface="Calibri"/>
              </a:rPr>
              <a:t>device.</a:t>
            </a:r>
            <a:endParaRPr>
              <a:latin typeface="Calibri"/>
              <a:cs typeface="Calibri"/>
            </a:endParaRPr>
          </a:p>
        </p:txBody>
      </p:sp>
      <p:sp>
        <p:nvSpPr>
          <p:cNvPr id="6" name="object 6"/>
          <p:cNvSpPr txBox="1">
            <a:spLocks noGrp="1"/>
          </p:cNvSpPr>
          <p:nvPr>
            <p:ph type="sldNum" sz="quarter" idx="12"/>
          </p:nvPr>
        </p:nvSpPr>
        <p:spPr>
          <a:prstGeom prst="rect">
            <a:avLst/>
          </a:prstGeom>
        </p:spPr>
        <p:txBody>
          <a:bodyPr vert="horz" wrap="square" lIns="0" tIns="0" rIns="0" bIns="0" rtlCol="0" anchor="ctr">
            <a:spAutoFit/>
          </a:bodyPr>
          <a:lstStyle/>
          <a:p>
            <a:pPr marL="38100">
              <a:lnSpc>
                <a:spcPts val="1240"/>
              </a:lnSpc>
            </a:pPr>
            <a:fld id="{81D60167-4931-47E6-BA6A-407CBD079E47}" type="slidenum">
              <a:rPr dirty="0"/>
              <a:pPr marL="38100">
                <a:lnSpc>
                  <a:spcPts val="1240"/>
                </a:lnSpc>
              </a:pPr>
              <a:t>10</a:t>
            </a:fld>
            <a:endParaRPr dirty="0"/>
          </a:p>
        </p:txBody>
      </p:sp>
      <p:sp>
        <p:nvSpPr>
          <p:cNvPr id="4" name="object 4"/>
          <p:cNvSpPr txBox="1"/>
          <p:nvPr/>
        </p:nvSpPr>
        <p:spPr>
          <a:xfrm>
            <a:off x="656945" y="3576320"/>
            <a:ext cx="6308725" cy="566420"/>
          </a:xfrm>
          <a:prstGeom prst="rect">
            <a:avLst/>
          </a:prstGeom>
        </p:spPr>
        <p:txBody>
          <a:bodyPr vert="horz" wrap="square" lIns="0" tIns="12700" rIns="0" bIns="0" rtlCol="0">
            <a:spAutoFit/>
          </a:bodyPr>
          <a:lstStyle/>
          <a:p>
            <a:pPr marL="12700">
              <a:lnSpc>
                <a:spcPts val="2130"/>
              </a:lnSpc>
              <a:spcBef>
                <a:spcPts val="100"/>
              </a:spcBef>
            </a:pPr>
            <a:r>
              <a:rPr b="1" dirty="0">
                <a:latin typeface="Times New Roman"/>
                <a:cs typeface="Times New Roman"/>
              </a:rPr>
              <a:t>5.</a:t>
            </a:r>
            <a:r>
              <a:rPr b="1" spc="-5" dirty="0">
                <a:latin typeface="Times New Roman"/>
                <a:cs typeface="Times New Roman"/>
              </a:rPr>
              <a:t> </a:t>
            </a:r>
            <a:r>
              <a:rPr b="1" dirty="0">
                <a:latin typeface="Times New Roman"/>
                <a:cs typeface="Times New Roman"/>
              </a:rPr>
              <a:t>Email </a:t>
            </a:r>
            <a:r>
              <a:rPr b="1" spc="-5" dirty="0">
                <a:latin typeface="Times New Roman"/>
                <a:cs typeface="Times New Roman"/>
              </a:rPr>
              <a:t>E</a:t>
            </a:r>
            <a:r>
              <a:rPr b="1" spc="-15" dirty="0">
                <a:latin typeface="Times New Roman"/>
                <a:cs typeface="Times New Roman"/>
              </a:rPr>
              <a:t>n</a:t>
            </a:r>
            <a:r>
              <a:rPr b="1" dirty="0">
                <a:latin typeface="Times New Roman"/>
                <a:cs typeface="Times New Roman"/>
              </a:rPr>
              <a:t>gagem</a:t>
            </a:r>
            <a:r>
              <a:rPr b="1" spc="-5" dirty="0">
                <a:latin typeface="Times New Roman"/>
                <a:cs typeface="Times New Roman"/>
              </a:rPr>
              <a:t>ent</a:t>
            </a:r>
            <a:r>
              <a:rPr b="1" spc="-105" dirty="0">
                <a:latin typeface="Times New Roman"/>
                <a:cs typeface="Times New Roman"/>
              </a:rPr>
              <a:t> </a:t>
            </a:r>
            <a:r>
              <a:rPr b="1" spc="-5" dirty="0">
                <a:latin typeface="Times New Roman"/>
                <a:cs typeface="Times New Roman"/>
              </a:rPr>
              <a:t>A</a:t>
            </a:r>
            <a:r>
              <a:rPr b="1" spc="-15" dirty="0">
                <a:latin typeface="Times New Roman"/>
                <a:cs typeface="Times New Roman"/>
              </a:rPr>
              <a:t>n</a:t>
            </a:r>
            <a:r>
              <a:rPr b="1" dirty="0">
                <a:latin typeface="Times New Roman"/>
                <a:cs typeface="Times New Roman"/>
              </a:rPr>
              <a:t>al</a:t>
            </a:r>
            <a:r>
              <a:rPr b="1" spc="10" dirty="0">
                <a:latin typeface="Times New Roman"/>
                <a:cs typeface="Times New Roman"/>
              </a:rPr>
              <a:t>y</a:t>
            </a:r>
            <a:r>
              <a:rPr b="1" spc="-5" dirty="0">
                <a:latin typeface="Times New Roman"/>
                <a:cs typeface="Times New Roman"/>
              </a:rPr>
              <a:t>sis:</a:t>
            </a:r>
            <a:endParaRPr>
              <a:latin typeface="Times New Roman"/>
              <a:cs typeface="Times New Roman"/>
            </a:endParaRPr>
          </a:p>
          <a:p>
            <a:pPr marL="927100">
              <a:lnSpc>
                <a:spcPts val="2130"/>
              </a:lnSpc>
            </a:pPr>
            <a:r>
              <a:rPr spc="-80" dirty="0">
                <a:latin typeface="Calibri"/>
                <a:cs typeface="Calibri"/>
              </a:rPr>
              <a:t>To</a:t>
            </a:r>
            <a:r>
              <a:rPr spc="-10" dirty="0">
                <a:latin typeface="Calibri"/>
                <a:cs typeface="Calibri"/>
              </a:rPr>
              <a:t> Analyze</a:t>
            </a:r>
            <a:r>
              <a:rPr dirty="0">
                <a:latin typeface="Calibri"/>
                <a:cs typeface="Calibri"/>
              </a:rPr>
              <a:t> </a:t>
            </a:r>
            <a:r>
              <a:rPr spc="-5" dirty="0">
                <a:latin typeface="Calibri"/>
                <a:cs typeface="Calibri"/>
              </a:rPr>
              <a:t>how</a:t>
            </a:r>
            <a:r>
              <a:rPr dirty="0">
                <a:latin typeface="Calibri"/>
                <a:cs typeface="Calibri"/>
              </a:rPr>
              <a:t> </a:t>
            </a:r>
            <a:r>
              <a:rPr spc="-10" dirty="0">
                <a:latin typeface="Calibri"/>
                <a:cs typeface="Calibri"/>
              </a:rPr>
              <a:t>users</a:t>
            </a:r>
            <a:r>
              <a:rPr dirty="0">
                <a:latin typeface="Calibri"/>
                <a:cs typeface="Calibri"/>
              </a:rPr>
              <a:t> </a:t>
            </a:r>
            <a:r>
              <a:rPr spc="-10" dirty="0">
                <a:latin typeface="Calibri"/>
                <a:cs typeface="Calibri"/>
              </a:rPr>
              <a:t>are</a:t>
            </a:r>
            <a:r>
              <a:rPr spc="-5" dirty="0">
                <a:latin typeface="Calibri"/>
                <a:cs typeface="Calibri"/>
              </a:rPr>
              <a:t> engaging</a:t>
            </a:r>
            <a:r>
              <a:rPr spc="10" dirty="0">
                <a:latin typeface="Calibri"/>
                <a:cs typeface="Calibri"/>
              </a:rPr>
              <a:t> </a:t>
            </a:r>
            <a:r>
              <a:rPr spc="-5" dirty="0">
                <a:latin typeface="Calibri"/>
                <a:cs typeface="Calibri"/>
              </a:rPr>
              <a:t>with</a:t>
            </a:r>
            <a:r>
              <a:rPr spc="5" dirty="0">
                <a:latin typeface="Calibri"/>
                <a:cs typeface="Calibri"/>
              </a:rPr>
              <a:t> </a:t>
            </a:r>
            <a:r>
              <a:rPr dirty="0">
                <a:latin typeface="Calibri"/>
                <a:cs typeface="Calibri"/>
              </a:rPr>
              <a:t>the</a:t>
            </a:r>
            <a:r>
              <a:rPr spc="10" dirty="0">
                <a:latin typeface="Calibri"/>
                <a:cs typeface="Calibri"/>
              </a:rPr>
              <a:t> </a:t>
            </a:r>
            <a:r>
              <a:rPr dirty="0">
                <a:latin typeface="Calibri"/>
                <a:cs typeface="Calibri"/>
              </a:rPr>
              <a:t>email </a:t>
            </a:r>
            <a:r>
              <a:rPr spc="-5" dirty="0">
                <a:latin typeface="Calibri"/>
                <a:cs typeface="Calibri"/>
              </a:rPr>
              <a:t>service.</a:t>
            </a:r>
            <a:endParaRPr>
              <a:latin typeface="Calibri"/>
              <a:cs typeface="Calibri"/>
            </a:endParaRPr>
          </a:p>
        </p:txBody>
      </p:sp>
      <p:grpSp>
        <p:nvGrpSpPr>
          <p:cNvPr id="7" name="Group 2"/>
          <p:cNvGrpSpPr>
            <a:grpSpLocks/>
          </p:cNvGrpSpPr>
          <p:nvPr/>
        </p:nvGrpSpPr>
        <p:grpSpPr bwMode="auto">
          <a:xfrm>
            <a:off x="1219200" y="1045146"/>
            <a:ext cx="6248400" cy="2307654"/>
            <a:chOff x="2203" y="317"/>
            <a:chExt cx="7494" cy="2633"/>
          </a:xfrm>
        </p:grpSpPr>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18" y="332"/>
              <a:ext cx="7464" cy="26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4"/>
            <p:cNvSpPr>
              <a:spLocks noChangeArrowheads="1"/>
            </p:cNvSpPr>
            <p:nvPr/>
          </p:nvSpPr>
          <p:spPr bwMode="auto">
            <a:xfrm>
              <a:off x="2210" y="324"/>
              <a:ext cx="7479" cy="261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9" name="Group 5"/>
          <p:cNvGrpSpPr>
            <a:grpSpLocks/>
          </p:cNvGrpSpPr>
          <p:nvPr/>
        </p:nvGrpSpPr>
        <p:grpSpPr bwMode="auto">
          <a:xfrm>
            <a:off x="2877462" y="4373272"/>
            <a:ext cx="2685138" cy="1189328"/>
            <a:chOff x="3577" y="9330"/>
            <a:chExt cx="3160" cy="1119"/>
          </a:xfrm>
        </p:grpSpPr>
        <p:pic>
          <p:nvPicPr>
            <p:cNvPr id="5126"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92" y="9345"/>
              <a:ext cx="3130" cy="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7"/>
            <p:cNvSpPr>
              <a:spLocks noChangeArrowheads="1"/>
            </p:cNvSpPr>
            <p:nvPr/>
          </p:nvSpPr>
          <p:spPr bwMode="auto">
            <a:xfrm>
              <a:off x="3584" y="9337"/>
              <a:ext cx="3145" cy="1104"/>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77334" y="1362937"/>
            <a:ext cx="8596668" cy="567463"/>
          </a:xfrm>
          <a:prstGeom prst="rect">
            <a:avLst/>
          </a:prstGeom>
        </p:spPr>
        <p:txBody>
          <a:bodyPr vert="horz" wrap="square" lIns="0" tIns="13335" rIns="0" bIns="0" rtlCol="0" anchor="b">
            <a:spAutoFit/>
          </a:bodyPr>
          <a:lstStyle/>
          <a:p>
            <a:pPr marL="14604" algn="ctr">
              <a:lnSpc>
                <a:spcPct val="100000"/>
              </a:lnSpc>
              <a:spcBef>
                <a:spcPts val="105"/>
              </a:spcBef>
            </a:pPr>
            <a:r>
              <a:rPr dirty="0">
                <a:latin typeface="Times New Roman" panose="02020603050405020304" pitchFamily="18" charset="0"/>
                <a:cs typeface="Times New Roman" panose="02020603050405020304" pitchFamily="18" charset="0"/>
              </a:rPr>
              <a:t>Res</a:t>
            </a:r>
            <a:r>
              <a:rPr spc="5" dirty="0">
                <a:latin typeface="Times New Roman" panose="02020603050405020304" pitchFamily="18" charset="0"/>
                <a:cs typeface="Times New Roman" panose="02020603050405020304" pitchFamily="18" charset="0"/>
              </a:rPr>
              <a:t>u</a:t>
            </a:r>
            <a:r>
              <a:rPr dirty="0">
                <a:latin typeface="Times New Roman" panose="02020603050405020304" pitchFamily="18" charset="0"/>
                <a:cs typeface="Times New Roman" panose="02020603050405020304" pitchFamily="18" charset="0"/>
              </a:rPr>
              <a:t>lt</a:t>
            </a:r>
          </a:p>
        </p:txBody>
      </p:sp>
      <p:sp>
        <p:nvSpPr>
          <p:cNvPr id="4" name="object 4"/>
          <p:cNvSpPr txBox="1">
            <a:spLocks noGrp="1"/>
          </p:cNvSpPr>
          <p:nvPr>
            <p:ph type="sldNum" sz="quarter" idx="12"/>
          </p:nvPr>
        </p:nvSpPr>
        <p:spPr>
          <a:prstGeom prst="rect">
            <a:avLst/>
          </a:prstGeom>
        </p:spPr>
        <p:txBody>
          <a:bodyPr vert="horz" wrap="square" lIns="0" tIns="0" rIns="0" bIns="0" rtlCol="0" anchor="ctr">
            <a:spAutoFit/>
          </a:bodyPr>
          <a:lstStyle/>
          <a:p>
            <a:pPr marL="38100">
              <a:lnSpc>
                <a:spcPts val="1240"/>
              </a:lnSpc>
            </a:pPr>
            <a:fld id="{81D60167-4931-47E6-BA6A-407CBD079E47}" type="slidenum">
              <a:rPr dirty="0"/>
              <a:pPr marL="38100">
                <a:lnSpc>
                  <a:spcPts val="1240"/>
                </a:lnSpc>
              </a:pPr>
              <a:t>11</a:t>
            </a:fld>
            <a:endParaRPr dirty="0"/>
          </a:p>
        </p:txBody>
      </p:sp>
      <p:sp>
        <p:nvSpPr>
          <p:cNvPr id="3" name="object 3"/>
          <p:cNvSpPr txBox="1"/>
          <p:nvPr/>
        </p:nvSpPr>
        <p:spPr>
          <a:xfrm>
            <a:off x="677334" y="1916544"/>
            <a:ext cx="10905066" cy="3109184"/>
          </a:xfrm>
          <a:prstGeom prst="rect">
            <a:avLst/>
          </a:prstGeom>
        </p:spPr>
        <p:txBody>
          <a:bodyPr vert="horz" wrap="square" lIns="0" tIns="102235" rIns="0" bIns="0" rtlCol="0">
            <a:spAutoFit/>
          </a:bodyPr>
          <a:lstStyle/>
          <a:p>
            <a:pPr marL="635000" indent="-572135">
              <a:spcBef>
                <a:spcPts val="805"/>
              </a:spcBef>
              <a:buAutoNum type="romanLcPeriod"/>
              <a:tabLst>
                <a:tab pos="635000" algn="l"/>
                <a:tab pos="635635" algn="l"/>
              </a:tabLst>
            </a:pPr>
            <a:r>
              <a:rPr lang="en-US" dirty="0">
                <a:latin typeface="Times New Roman" panose="02020603050405020304" pitchFamily="18" charset="0"/>
                <a:cs typeface="Times New Roman" panose="02020603050405020304" pitchFamily="18" charset="0"/>
              </a:rPr>
              <a:t>On November 28, 2020, the highest number of job reviews recorded was </a:t>
            </a:r>
            <a:r>
              <a:rPr lang="en-US" dirty="0" smtClean="0">
                <a:latin typeface="Times New Roman" panose="02020603050405020304" pitchFamily="18" charset="0"/>
                <a:cs typeface="Times New Roman" panose="02020603050405020304" pitchFamily="18" charset="0"/>
              </a:rPr>
              <a:t>218.</a:t>
            </a:r>
          </a:p>
          <a:p>
            <a:pPr marL="635000" indent="-572135">
              <a:spcBef>
                <a:spcPts val="805"/>
              </a:spcBef>
              <a:buAutoNum type="romanLcPeriod"/>
              <a:tabLst>
                <a:tab pos="635000" algn="l"/>
                <a:tab pos="635635" algn="l"/>
              </a:tabLst>
            </a:pPr>
            <a:r>
              <a:rPr lang="en-US" dirty="0" smtClean="0">
                <a:latin typeface="Times New Roman" panose="02020603050405020304" pitchFamily="18" charset="0"/>
                <a:cs typeface="Times New Roman" panose="02020603050405020304" pitchFamily="18" charset="0"/>
              </a:rPr>
              <a:t>When </a:t>
            </a:r>
            <a:r>
              <a:rPr lang="en-US" dirty="0">
                <a:latin typeface="Times New Roman" panose="02020603050405020304" pitchFamily="18" charset="0"/>
                <a:cs typeface="Times New Roman" panose="02020603050405020304" pitchFamily="18" charset="0"/>
              </a:rPr>
              <a:t>evaluating throughput, a 7-day rolling average of 0.03 is preferred. </a:t>
            </a:r>
            <a:endParaRPr lang="en-US" dirty="0" smtClean="0">
              <a:latin typeface="Times New Roman" panose="02020603050405020304" pitchFamily="18" charset="0"/>
              <a:cs typeface="Times New Roman" panose="02020603050405020304" pitchFamily="18" charset="0"/>
            </a:endParaRPr>
          </a:p>
          <a:p>
            <a:pPr marL="635000" indent="-572135">
              <a:spcBef>
                <a:spcPts val="805"/>
              </a:spcBef>
              <a:buAutoNum type="romanLcPeriod"/>
              <a:tabLst>
                <a:tab pos="635000" algn="l"/>
                <a:tab pos="635635" algn="l"/>
              </a:tabLst>
            </a:pPr>
            <a:r>
              <a:rPr lang="en-US" dirty="0" smtClean="0">
                <a:latin typeface="Times New Roman" panose="02020603050405020304" pitchFamily="18" charset="0"/>
                <a:cs typeface="Times New Roman" panose="02020603050405020304" pitchFamily="18" charset="0"/>
              </a:rPr>
              <a:t>It </a:t>
            </a:r>
            <a:r>
              <a:rPr lang="en-US" dirty="0">
                <a:latin typeface="Times New Roman" panose="02020603050405020304" pitchFamily="18" charset="0"/>
                <a:cs typeface="Times New Roman" panose="02020603050405020304" pitchFamily="18" charset="0"/>
              </a:rPr>
              <a:t>provides a more comprehensive representation, as opposed to the daily metric, which reached its peak at 0.06 on November 28, </a:t>
            </a:r>
            <a:r>
              <a:rPr lang="en-US" dirty="0" smtClean="0">
                <a:latin typeface="Times New Roman" panose="02020603050405020304" pitchFamily="18" charset="0"/>
                <a:cs typeface="Times New Roman" panose="02020603050405020304" pitchFamily="18" charset="0"/>
              </a:rPr>
              <a:t>2020. Persian </a:t>
            </a:r>
            <a:r>
              <a:rPr lang="en-US" dirty="0">
                <a:latin typeface="Times New Roman" panose="02020603050405020304" pitchFamily="18" charset="0"/>
                <a:cs typeface="Times New Roman" panose="02020603050405020304" pitchFamily="18" charset="0"/>
              </a:rPr>
              <a:t>language stands out with the largest share, accounting for 37.5% of all languages </a:t>
            </a:r>
            <a:r>
              <a:rPr lang="en-US" dirty="0" smtClean="0">
                <a:latin typeface="Times New Roman" panose="02020603050405020304" pitchFamily="18" charset="0"/>
                <a:cs typeface="Times New Roman" panose="02020603050405020304" pitchFamily="18" charset="0"/>
              </a:rPr>
              <a:t>used.</a:t>
            </a:r>
          </a:p>
          <a:p>
            <a:pPr marL="635000" indent="-572135">
              <a:spcBef>
                <a:spcPts val="805"/>
              </a:spcBef>
              <a:buAutoNum type="romanLcPeriod"/>
              <a:tabLst>
                <a:tab pos="635000" algn="l"/>
                <a:tab pos="635635" algn="l"/>
              </a:tabLst>
            </a:pPr>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31st week stands as the pinnacle of weekly user </a:t>
            </a:r>
            <a:r>
              <a:rPr lang="en-US" dirty="0" smtClean="0">
                <a:latin typeface="Times New Roman" panose="02020603050405020304" pitchFamily="18" charset="0"/>
                <a:cs typeface="Times New Roman" panose="02020603050405020304" pitchFamily="18" charset="0"/>
              </a:rPr>
              <a:t>engagement.</a:t>
            </a:r>
          </a:p>
          <a:p>
            <a:pPr marL="635000" indent="-572135">
              <a:spcBef>
                <a:spcPts val="805"/>
              </a:spcBef>
              <a:buAutoNum type="romanLcPeriod"/>
              <a:tabLst>
                <a:tab pos="635000" algn="l"/>
                <a:tab pos="635635" algn="l"/>
              </a:tabLst>
            </a:pPr>
            <a:r>
              <a:rPr lang="en-US" dirty="0" smtClean="0">
                <a:latin typeface="Times New Roman" panose="02020603050405020304" pitchFamily="18" charset="0"/>
                <a:cs typeface="Times New Roman" panose="02020603050405020304" pitchFamily="18" charset="0"/>
              </a:rPr>
              <a:t>Notably</a:t>
            </a:r>
            <a:r>
              <a:rPr lang="en-US" dirty="0">
                <a:latin typeface="Times New Roman" panose="02020603050405020304" pitchFamily="18" charset="0"/>
                <a:cs typeface="Times New Roman" panose="02020603050405020304" pitchFamily="18" charset="0"/>
              </a:rPr>
              <a:t>, the 33rd week of 2014 witnessed the highest user engagement, while the lowest engagement was observed during the 35th week of the same </a:t>
            </a:r>
            <a:r>
              <a:rPr lang="en-US" dirty="0" smtClean="0">
                <a:latin typeface="Times New Roman" panose="02020603050405020304" pitchFamily="18" charset="0"/>
                <a:cs typeface="Times New Roman" panose="02020603050405020304" pitchFamily="18" charset="0"/>
              </a:rPr>
              <a:t>year.</a:t>
            </a:r>
          </a:p>
          <a:p>
            <a:pPr marL="635000" indent="-572135">
              <a:spcBef>
                <a:spcPts val="805"/>
              </a:spcBef>
              <a:buAutoNum type="romanLcPeriod"/>
              <a:tabLst>
                <a:tab pos="635000" algn="l"/>
                <a:tab pos="635635" algn="l"/>
              </a:tabLst>
            </a:pPr>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month of August consistently records the highest number of weekly digest emails received by users.</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2546985" y="2530639"/>
            <a:ext cx="6643370" cy="1028487"/>
          </a:xfrm>
          <a:prstGeom prst="rect">
            <a:avLst/>
          </a:prstGeom>
        </p:spPr>
        <p:txBody>
          <a:bodyPr vert="horz" wrap="square" lIns="0" tIns="12700" rIns="0" bIns="0" rtlCol="0" anchor="b">
            <a:spAutoFit/>
          </a:bodyPr>
          <a:lstStyle/>
          <a:p>
            <a:pPr marL="12700" algn="ctr">
              <a:lnSpc>
                <a:spcPct val="100000"/>
              </a:lnSpc>
              <a:spcBef>
                <a:spcPts val="100"/>
              </a:spcBef>
            </a:pPr>
            <a:r>
              <a:rPr lang="en-US" sz="6600" dirty="0" smtClean="0">
                <a:solidFill>
                  <a:srgbClr val="92D050"/>
                </a:solidFill>
              </a:rPr>
              <a:t>Thank-You</a:t>
            </a:r>
            <a:endParaRPr sz="6600" dirty="0">
              <a:solidFill>
                <a:srgbClr val="92D050"/>
              </a:solidFill>
            </a:endParaRPr>
          </a:p>
        </p:txBody>
      </p:sp>
      <p:sp>
        <p:nvSpPr>
          <p:cNvPr id="4" name="object 4"/>
          <p:cNvSpPr txBox="1">
            <a:spLocks noGrp="1"/>
          </p:cNvSpPr>
          <p:nvPr>
            <p:ph type="sldNum" sz="quarter" idx="12"/>
          </p:nvPr>
        </p:nvSpPr>
        <p:spPr>
          <a:prstGeom prst="rect">
            <a:avLst/>
          </a:prstGeom>
        </p:spPr>
        <p:txBody>
          <a:bodyPr vert="horz" wrap="square" lIns="0" tIns="0" rIns="0" bIns="0" rtlCol="0" anchor="ctr">
            <a:spAutoFit/>
          </a:bodyPr>
          <a:lstStyle/>
          <a:p>
            <a:pPr marL="38100">
              <a:lnSpc>
                <a:spcPts val="1240"/>
              </a:lnSpc>
            </a:pPr>
            <a:fld id="{81D60167-4931-47E6-BA6A-407CBD079E47}" type="slidenum">
              <a:rPr dirty="0"/>
              <a:pPr marL="38100">
                <a:lnSpc>
                  <a:spcPts val="1240"/>
                </a:lnSpc>
              </a:pPr>
              <a:t>12</a:t>
            </a:fld>
            <a:endParaRPr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86200" y="1380530"/>
            <a:ext cx="4953000" cy="567463"/>
          </a:xfrm>
          <a:prstGeom prst="rect">
            <a:avLst/>
          </a:prstGeom>
        </p:spPr>
        <p:txBody>
          <a:bodyPr vert="horz" wrap="square" lIns="0" tIns="13335" rIns="0" bIns="0" rtlCol="0" anchor="b">
            <a:spAutoFit/>
          </a:bodyPr>
          <a:lstStyle/>
          <a:p>
            <a:pPr marL="12700" algn="l">
              <a:lnSpc>
                <a:spcPct val="100000"/>
              </a:lnSpc>
              <a:spcBef>
                <a:spcPts val="105"/>
              </a:spcBef>
            </a:pPr>
            <a:r>
              <a:rPr dirty="0"/>
              <a:t>Content</a:t>
            </a:r>
          </a:p>
        </p:txBody>
      </p:sp>
      <p:sp>
        <p:nvSpPr>
          <p:cNvPr id="4" name="object 4"/>
          <p:cNvSpPr txBox="1">
            <a:spLocks noGrp="1"/>
          </p:cNvSpPr>
          <p:nvPr>
            <p:ph type="sldNum" sz="quarter" idx="12"/>
          </p:nvPr>
        </p:nvSpPr>
        <p:spPr>
          <a:prstGeom prst="rect">
            <a:avLst/>
          </a:prstGeom>
        </p:spPr>
        <p:txBody>
          <a:bodyPr vert="horz" wrap="square" lIns="0" tIns="0" rIns="0" bIns="0" rtlCol="0" anchor="ctr">
            <a:spAutoFit/>
          </a:bodyPr>
          <a:lstStyle/>
          <a:p>
            <a:pPr marL="38100">
              <a:lnSpc>
                <a:spcPts val="1240"/>
              </a:lnSpc>
            </a:pPr>
            <a:fld id="{81D60167-4931-47E6-BA6A-407CBD079E47}" type="slidenum">
              <a:rPr dirty="0"/>
              <a:pPr marL="38100">
                <a:lnSpc>
                  <a:spcPts val="1240"/>
                </a:lnSpc>
              </a:pPr>
              <a:t>2</a:t>
            </a:fld>
            <a:endParaRPr dirty="0"/>
          </a:p>
        </p:txBody>
      </p:sp>
      <p:sp>
        <p:nvSpPr>
          <p:cNvPr id="3" name="object 3"/>
          <p:cNvSpPr txBox="1"/>
          <p:nvPr/>
        </p:nvSpPr>
        <p:spPr>
          <a:xfrm>
            <a:off x="1828800" y="1718586"/>
            <a:ext cx="7848600" cy="4720523"/>
          </a:xfrm>
          <a:prstGeom prst="rect">
            <a:avLst/>
          </a:prstGeom>
        </p:spPr>
        <p:txBody>
          <a:bodyPr vert="horz" wrap="square" lIns="0" tIns="97790" rIns="0" bIns="0" rtlCol="0">
            <a:spAutoFit/>
          </a:bodyPr>
          <a:lstStyle/>
          <a:p>
            <a:pPr marL="329565" indent="-317500">
              <a:spcBef>
                <a:spcPts val="770"/>
              </a:spcBef>
              <a:buSzPct val="96428"/>
              <a:buFont typeface="Wingdings"/>
              <a:buChar char=""/>
              <a:tabLst>
                <a:tab pos="330200" algn="l"/>
              </a:tabLst>
            </a:pPr>
            <a:endParaRPr lang="en-US" sz="2800" b="1" spc="-5" dirty="0" smtClean="0">
              <a:latin typeface="Times New Roman" panose="02020603050405020304" pitchFamily="18" charset="0"/>
              <a:cs typeface="Times New Roman" panose="02020603050405020304" pitchFamily="18" charset="0"/>
            </a:endParaRPr>
          </a:p>
          <a:p>
            <a:pPr marL="329565" indent="-317500">
              <a:spcBef>
                <a:spcPts val="770"/>
              </a:spcBef>
              <a:buSzPct val="96428"/>
              <a:buFont typeface="Wingdings"/>
              <a:buChar char=""/>
              <a:tabLst>
                <a:tab pos="330200" algn="l"/>
              </a:tabLst>
            </a:pPr>
            <a:r>
              <a:rPr sz="2800" b="1" spc="-5" dirty="0" smtClean="0">
                <a:latin typeface="Times New Roman" panose="02020603050405020304" pitchFamily="18" charset="0"/>
                <a:cs typeface="Times New Roman" panose="02020603050405020304" pitchFamily="18" charset="0"/>
              </a:rPr>
              <a:t>Case</a:t>
            </a:r>
            <a:r>
              <a:rPr sz="2800" b="1" spc="-10" dirty="0" smtClean="0">
                <a:latin typeface="Times New Roman" panose="02020603050405020304" pitchFamily="18" charset="0"/>
                <a:cs typeface="Times New Roman" panose="02020603050405020304" pitchFamily="18" charset="0"/>
              </a:rPr>
              <a:t> </a:t>
            </a:r>
            <a:r>
              <a:rPr sz="2800" b="1" spc="-5" dirty="0" smtClean="0">
                <a:latin typeface="Times New Roman" panose="02020603050405020304" pitchFamily="18" charset="0"/>
                <a:cs typeface="Times New Roman" panose="02020603050405020304" pitchFamily="18" charset="0"/>
              </a:rPr>
              <a:t>Study</a:t>
            </a:r>
            <a:r>
              <a:rPr sz="2800" b="1" spc="5" dirty="0" smtClean="0">
                <a:latin typeface="Times New Roman" panose="02020603050405020304" pitchFamily="18" charset="0"/>
                <a:cs typeface="Times New Roman" panose="02020603050405020304" pitchFamily="18" charset="0"/>
              </a:rPr>
              <a:t> </a:t>
            </a:r>
            <a:r>
              <a:rPr sz="2800" b="1" spc="-5" dirty="0" smtClean="0">
                <a:latin typeface="Times New Roman" panose="02020603050405020304" pitchFamily="18" charset="0"/>
                <a:cs typeface="Times New Roman" panose="02020603050405020304" pitchFamily="18" charset="0"/>
              </a:rPr>
              <a:t>I </a:t>
            </a:r>
            <a:r>
              <a:rPr sz="2800" b="1" dirty="0" smtClean="0">
                <a:latin typeface="Times New Roman" panose="02020603050405020304" pitchFamily="18" charset="0"/>
                <a:cs typeface="Times New Roman" panose="02020603050405020304" pitchFamily="18" charset="0"/>
              </a:rPr>
              <a:t>and</a:t>
            </a:r>
            <a:r>
              <a:rPr sz="2800" b="1" spc="5" dirty="0" smtClean="0">
                <a:latin typeface="Times New Roman" panose="02020603050405020304" pitchFamily="18" charset="0"/>
                <a:cs typeface="Times New Roman" panose="02020603050405020304" pitchFamily="18" charset="0"/>
              </a:rPr>
              <a:t> </a:t>
            </a:r>
            <a:r>
              <a:rPr sz="2800" b="1" spc="-5" dirty="0" smtClean="0">
                <a:latin typeface="Times New Roman" panose="02020603050405020304" pitchFamily="18" charset="0"/>
                <a:cs typeface="Times New Roman" panose="02020603050405020304" pitchFamily="18" charset="0"/>
              </a:rPr>
              <a:t>II</a:t>
            </a:r>
            <a:endParaRPr lang="en-US" sz="2800" b="1" spc="-5" dirty="0" smtClean="0">
              <a:latin typeface="Times New Roman" panose="02020603050405020304" pitchFamily="18" charset="0"/>
              <a:cs typeface="Times New Roman" panose="02020603050405020304" pitchFamily="18" charset="0"/>
            </a:endParaRPr>
          </a:p>
          <a:p>
            <a:pPr marL="12065">
              <a:spcBef>
                <a:spcPts val="770"/>
              </a:spcBef>
              <a:buSzPct val="96428"/>
              <a:tabLst>
                <a:tab pos="330200" algn="l"/>
              </a:tabLst>
            </a:pPr>
            <a:endParaRPr sz="2800" dirty="0">
              <a:latin typeface="Times New Roman" panose="02020603050405020304" pitchFamily="18" charset="0"/>
              <a:cs typeface="Times New Roman" panose="02020603050405020304" pitchFamily="18" charset="0"/>
            </a:endParaRPr>
          </a:p>
          <a:p>
            <a:pPr marL="527685" indent="-515620">
              <a:spcBef>
                <a:spcPts val="670"/>
              </a:spcBef>
              <a:buAutoNum type="arabicPeriod"/>
              <a:tabLst>
                <a:tab pos="527685" algn="l"/>
                <a:tab pos="528320" algn="l"/>
              </a:tabLst>
            </a:pPr>
            <a:r>
              <a:rPr sz="2800" spc="-5" dirty="0" smtClean="0">
                <a:latin typeface="Times New Roman" panose="02020603050405020304" pitchFamily="18" charset="0"/>
                <a:cs typeface="Times New Roman" panose="02020603050405020304" pitchFamily="18" charset="0"/>
              </a:rPr>
              <a:t>Project</a:t>
            </a:r>
            <a:r>
              <a:rPr sz="2800" spc="-20" dirty="0" smtClean="0">
                <a:latin typeface="Times New Roman" panose="02020603050405020304" pitchFamily="18" charset="0"/>
                <a:cs typeface="Times New Roman" panose="02020603050405020304" pitchFamily="18" charset="0"/>
              </a:rPr>
              <a:t> </a:t>
            </a:r>
            <a:r>
              <a:rPr sz="2800" spc="-5" dirty="0">
                <a:latin typeface="Times New Roman" panose="02020603050405020304" pitchFamily="18" charset="0"/>
                <a:cs typeface="Times New Roman" panose="02020603050405020304" pitchFamily="18" charset="0"/>
              </a:rPr>
              <a:t>Description</a:t>
            </a:r>
            <a:endParaRPr sz="2800" dirty="0">
              <a:latin typeface="Times New Roman" panose="02020603050405020304" pitchFamily="18" charset="0"/>
              <a:cs typeface="Times New Roman" panose="02020603050405020304" pitchFamily="18" charset="0"/>
            </a:endParaRPr>
          </a:p>
          <a:p>
            <a:pPr marL="527685" indent="-515620">
              <a:spcBef>
                <a:spcPts val="665"/>
              </a:spcBef>
              <a:buAutoNum type="arabicPeriod"/>
              <a:tabLst>
                <a:tab pos="527685" algn="l"/>
                <a:tab pos="528320" algn="l"/>
              </a:tabLst>
            </a:pPr>
            <a:r>
              <a:rPr sz="2800" spc="-5" dirty="0">
                <a:latin typeface="Times New Roman" panose="02020603050405020304" pitchFamily="18" charset="0"/>
                <a:cs typeface="Times New Roman" panose="02020603050405020304" pitchFamily="18" charset="0"/>
              </a:rPr>
              <a:t>Approach</a:t>
            </a:r>
            <a:endParaRPr sz="2800" dirty="0">
              <a:latin typeface="Times New Roman" panose="02020603050405020304" pitchFamily="18" charset="0"/>
              <a:cs typeface="Times New Roman" panose="02020603050405020304" pitchFamily="18" charset="0"/>
            </a:endParaRPr>
          </a:p>
          <a:p>
            <a:pPr marL="527685" indent="-515620">
              <a:spcBef>
                <a:spcPts val="660"/>
              </a:spcBef>
              <a:buAutoNum type="arabicPeriod"/>
              <a:tabLst>
                <a:tab pos="527685" algn="l"/>
                <a:tab pos="528320" algn="l"/>
              </a:tabLst>
            </a:pPr>
            <a:r>
              <a:rPr sz="2800" spc="-25" dirty="0">
                <a:latin typeface="Times New Roman" panose="02020603050405020304" pitchFamily="18" charset="0"/>
                <a:cs typeface="Times New Roman" panose="02020603050405020304" pitchFamily="18" charset="0"/>
              </a:rPr>
              <a:t>Tech-Stack </a:t>
            </a:r>
            <a:r>
              <a:rPr sz="2800" spc="-5" dirty="0">
                <a:latin typeface="Times New Roman" panose="02020603050405020304" pitchFamily="18" charset="0"/>
                <a:cs typeface="Times New Roman" panose="02020603050405020304" pitchFamily="18" charset="0"/>
              </a:rPr>
              <a:t>Used</a:t>
            </a:r>
            <a:endParaRPr sz="2800" dirty="0">
              <a:latin typeface="Times New Roman" panose="02020603050405020304" pitchFamily="18" charset="0"/>
              <a:cs typeface="Times New Roman" panose="02020603050405020304" pitchFamily="18" charset="0"/>
            </a:endParaRPr>
          </a:p>
          <a:p>
            <a:pPr marL="527685" indent="-515620">
              <a:spcBef>
                <a:spcPts val="670"/>
              </a:spcBef>
              <a:buAutoNum type="arabicPeriod"/>
              <a:tabLst>
                <a:tab pos="527685" algn="l"/>
                <a:tab pos="528320" algn="l"/>
              </a:tabLst>
            </a:pPr>
            <a:r>
              <a:rPr sz="2800" dirty="0">
                <a:latin typeface="Times New Roman" panose="02020603050405020304" pitchFamily="18" charset="0"/>
                <a:cs typeface="Times New Roman" panose="02020603050405020304" pitchFamily="18" charset="0"/>
              </a:rPr>
              <a:t>Insights</a:t>
            </a:r>
          </a:p>
          <a:p>
            <a:pPr marL="527685" indent="-515620">
              <a:spcBef>
                <a:spcPts val="660"/>
              </a:spcBef>
              <a:buAutoNum type="arabicPeriod"/>
              <a:tabLst>
                <a:tab pos="527685" algn="l"/>
                <a:tab pos="528320" algn="l"/>
              </a:tabLst>
            </a:pPr>
            <a:r>
              <a:rPr sz="2800" spc="-5" dirty="0">
                <a:latin typeface="Times New Roman" panose="02020603050405020304" pitchFamily="18" charset="0"/>
                <a:cs typeface="Times New Roman" panose="02020603050405020304" pitchFamily="18" charset="0"/>
              </a:rPr>
              <a:t>Result</a:t>
            </a:r>
            <a:endParaRPr sz="2800" dirty="0">
              <a:latin typeface="Times New Roman" panose="02020603050405020304" pitchFamily="18" charset="0"/>
              <a:cs typeface="Times New Roman" panose="02020603050405020304" pitchFamily="18" charset="0"/>
            </a:endParaRPr>
          </a:p>
          <a:p>
            <a:pPr marL="527685" indent="-515620">
              <a:spcBef>
                <a:spcPts val="660"/>
              </a:spcBef>
              <a:buAutoNum type="arabicPeriod"/>
              <a:tabLst>
                <a:tab pos="527685" algn="l"/>
                <a:tab pos="528320" algn="l"/>
              </a:tabLst>
            </a:pPr>
            <a:r>
              <a:rPr sz="2800" spc="-5" dirty="0">
                <a:latin typeface="Times New Roman" panose="02020603050405020304" pitchFamily="18" charset="0"/>
                <a:cs typeface="Times New Roman" panose="02020603050405020304" pitchFamily="18" charset="0"/>
              </a:rPr>
              <a:t>Drive</a:t>
            </a:r>
            <a:r>
              <a:rPr sz="2800" spc="-35" dirty="0">
                <a:latin typeface="Times New Roman" panose="02020603050405020304" pitchFamily="18" charset="0"/>
                <a:cs typeface="Times New Roman" panose="02020603050405020304" pitchFamily="18" charset="0"/>
              </a:rPr>
              <a:t> </a:t>
            </a:r>
            <a:r>
              <a:rPr sz="2800" spc="-5" dirty="0">
                <a:latin typeface="Times New Roman" panose="02020603050405020304" pitchFamily="18" charset="0"/>
                <a:cs typeface="Times New Roman" panose="02020603050405020304" pitchFamily="18" charset="0"/>
              </a:rPr>
              <a:t>Link</a:t>
            </a:r>
            <a:endParaRPr sz="28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720846" y="591390"/>
            <a:ext cx="4751070" cy="757555"/>
          </a:xfrm>
          <a:prstGeom prst="rect">
            <a:avLst/>
          </a:prstGeom>
        </p:spPr>
        <p:txBody>
          <a:bodyPr vert="horz" wrap="square" lIns="0" tIns="12700" rIns="0" bIns="0" rtlCol="0" anchor="b">
            <a:spAutoFit/>
          </a:bodyPr>
          <a:lstStyle/>
          <a:p>
            <a:pPr marL="12700">
              <a:lnSpc>
                <a:spcPct val="100000"/>
              </a:lnSpc>
              <a:spcBef>
                <a:spcPts val="100"/>
              </a:spcBef>
            </a:pPr>
            <a:r>
              <a:rPr dirty="0"/>
              <a:t>Project</a:t>
            </a:r>
            <a:r>
              <a:rPr spc="-80" dirty="0"/>
              <a:t> </a:t>
            </a:r>
            <a:r>
              <a:rPr dirty="0"/>
              <a:t>Description</a:t>
            </a:r>
            <a:endParaRPr/>
          </a:p>
        </p:txBody>
      </p:sp>
      <p:sp>
        <p:nvSpPr>
          <p:cNvPr id="4" name="object 4"/>
          <p:cNvSpPr txBox="1">
            <a:spLocks noGrp="1"/>
          </p:cNvSpPr>
          <p:nvPr>
            <p:ph type="sldNum" sz="quarter" idx="12"/>
          </p:nvPr>
        </p:nvSpPr>
        <p:spPr>
          <a:prstGeom prst="rect">
            <a:avLst/>
          </a:prstGeom>
        </p:spPr>
        <p:txBody>
          <a:bodyPr vert="horz" wrap="square" lIns="0" tIns="0" rIns="0" bIns="0" rtlCol="0" anchor="ctr">
            <a:spAutoFit/>
          </a:bodyPr>
          <a:lstStyle/>
          <a:p>
            <a:pPr marL="38100">
              <a:lnSpc>
                <a:spcPts val="1240"/>
              </a:lnSpc>
            </a:pPr>
            <a:fld id="{81D60167-4931-47E6-BA6A-407CBD079E47}" type="slidenum">
              <a:rPr dirty="0"/>
              <a:pPr marL="38100">
                <a:lnSpc>
                  <a:spcPts val="1240"/>
                </a:lnSpc>
              </a:pPr>
              <a:t>3</a:t>
            </a:fld>
            <a:endParaRPr dirty="0"/>
          </a:p>
        </p:txBody>
      </p:sp>
      <p:sp>
        <p:nvSpPr>
          <p:cNvPr id="3" name="object 3"/>
          <p:cNvSpPr txBox="1"/>
          <p:nvPr/>
        </p:nvSpPr>
        <p:spPr>
          <a:xfrm>
            <a:off x="990600" y="1981200"/>
            <a:ext cx="9296400" cy="2542363"/>
          </a:xfrm>
          <a:prstGeom prst="rect">
            <a:avLst/>
          </a:prstGeom>
        </p:spPr>
        <p:txBody>
          <a:bodyPr vert="horz" wrap="square" lIns="0" tIns="48895" rIns="0" bIns="0" rtlCol="0">
            <a:spAutoFit/>
          </a:bodyPr>
          <a:lstStyle/>
          <a:p>
            <a:r>
              <a:rPr lang="en-US" dirty="0" smtClean="0">
                <a:latin typeface="Times New Roman" panose="02020603050405020304" pitchFamily="18" charset="0"/>
                <a:cs typeface="Times New Roman" panose="02020603050405020304" pitchFamily="18" charset="0"/>
              </a:rPr>
              <a:t>	This  project mainly </a:t>
            </a:r>
            <a:r>
              <a:rPr lang="en-US" dirty="0">
                <a:latin typeface="Times New Roman" panose="02020603050405020304" pitchFamily="18" charset="0"/>
                <a:cs typeface="Times New Roman" panose="02020603050405020304" pitchFamily="18" charset="0"/>
              </a:rPr>
              <a:t>focuses on analyzing job data provided by a specific company with the aim of assisting the company in identifying areas for improvement. The objective is to uncover solutions to specific questions that can provide valuable insights to the operations, support, and marketing teams based on the gathered data</a:t>
            </a:r>
            <a:r>
              <a:rPr lang="en-US" dirty="0" smtClean="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	Operational </a:t>
            </a:r>
            <a:r>
              <a:rPr lang="en-US" dirty="0">
                <a:latin typeface="Times New Roman" panose="02020603050405020304" pitchFamily="18" charset="0"/>
                <a:cs typeface="Times New Roman" panose="02020603050405020304" pitchFamily="18" charset="0"/>
              </a:rPr>
              <a:t>Analysis: Operational analysis involves the utilization of real-time data to inform the company's daily decision-making processes. This entails comprehending and elucidating abrupt shifts in critical performance indicators, such as drop in daily user engagement or a reduction in sales.</a:t>
            </a:r>
            <a:endParaRPr sz="24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429000" y="663016"/>
            <a:ext cx="4191000" cy="635000"/>
          </a:xfrm>
          <a:prstGeom prst="rect">
            <a:avLst/>
          </a:prstGeom>
        </p:spPr>
        <p:txBody>
          <a:bodyPr vert="horz" wrap="square" lIns="0" tIns="12065" rIns="0" bIns="0" rtlCol="0" anchor="b">
            <a:spAutoFit/>
          </a:bodyPr>
          <a:lstStyle/>
          <a:p>
            <a:pPr marL="12700" algn="ctr">
              <a:lnSpc>
                <a:spcPct val="100000"/>
              </a:lnSpc>
              <a:spcBef>
                <a:spcPts val="95"/>
              </a:spcBef>
            </a:pPr>
            <a:r>
              <a:rPr sz="4000" spc="-5" dirty="0"/>
              <a:t>Approach</a:t>
            </a:r>
            <a:endParaRPr sz="4000" dirty="0"/>
          </a:p>
        </p:txBody>
      </p:sp>
      <p:sp>
        <p:nvSpPr>
          <p:cNvPr id="4" name="object 4"/>
          <p:cNvSpPr txBox="1">
            <a:spLocks noGrp="1"/>
          </p:cNvSpPr>
          <p:nvPr>
            <p:ph type="sldNum" sz="quarter" idx="12"/>
          </p:nvPr>
        </p:nvSpPr>
        <p:spPr>
          <a:prstGeom prst="rect">
            <a:avLst/>
          </a:prstGeom>
        </p:spPr>
        <p:txBody>
          <a:bodyPr vert="horz" wrap="square" lIns="0" tIns="0" rIns="0" bIns="0" rtlCol="0" anchor="ctr">
            <a:spAutoFit/>
          </a:bodyPr>
          <a:lstStyle/>
          <a:p>
            <a:pPr marL="38100">
              <a:lnSpc>
                <a:spcPts val="1240"/>
              </a:lnSpc>
            </a:pPr>
            <a:fld id="{81D60167-4931-47E6-BA6A-407CBD079E47}" type="slidenum">
              <a:rPr dirty="0"/>
              <a:pPr marL="38100">
                <a:lnSpc>
                  <a:spcPts val="1240"/>
                </a:lnSpc>
              </a:pPr>
              <a:t>4</a:t>
            </a:fld>
            <a:endParaRPr dirty="0"/>
          </a:p>
        </p:txBody>
      </p:sp>
      <p:sp>
        <p:nvSpPr>
          <p:cNvPr id="3" name="object 3"/>
          <p:cNvSpPr txBox="1"/>
          <p:nvPr/>
        </p:nvSpPr>
        <p:spPr>
          <a:xfrm>
            <a:off x="762000" y="1819401"/>
            <a:ext cx="10512044" cy="4272323"/>
          </a:xfrm>
          <a:prstGeom prst="rect">
            <a:avLst/>
          </a:prstGeom>
        </p:spPr>
        <p:txBody>
          <a:bodyPr vert="horz" wrap="square" lIns="0" tIns="47625" rIns="0" bIns="0" rtlCol="0">
            <a:spAutoFit/>
          </a:bodyPr>
          <a:lstStyle/>
          <a:p>
            <a:pPr marL="241300" marR="5080" indent="-228600">
              <a:lnSpc>
                <a:spcPts val="2160"/>
              </a:lnSpc>
              <a:spcBef>
                <a:spcPts val="375"/>
              </a:spcBef>
              <a:buFont typeface="Arial MT"/>
              <a:buChar char="•"/>
              <a:tabLst>
                <a:tab pos="240665" algn="l"/>
                <a:tab pos="241300" algn="l"/>
              </a:tabLst>
            </a:pPr>
            <a:r>
              <a:rPr lang="en-US" dirty="0">
                <a:latin typeface="Times New Roman" panose="02020603050405020304" pitchFamily="18" charset="0"/>
                <a:cs typeface="Times New Roman" panose="02020603050405020304" pitchFamily="18" charset="0"/>
              </a:rPr>
              <a:t>After a thorough examination of the data, the initial step involved extracting meaningful insights to </a:t>
            </a:r>
            <a:endParaRPr lang="en-US" dirty="0" smtClean="0">
              <a:latin typeface="Times New Roman" panose="02020603050405020304" pitchFamily="18" charset="0"/>
              <a:cs typeface="Times New Roman" panose="02020603050405020304" pitchFamily="18" charset="0"/>
            </a:endParaRPr>
          </a:p>
          <a:p>
            <a:pPr marL="12700" marR="5080">
              <a:lnSpc>
                <a:spcPts val="2160"/>
              </a:lnSpc>
              <a:spcBef>
                <a:spcPts val="375"/>
              </a:spcBef>
              <a:tabLst>
                <a:tab pos="240665" algn="l"/>
                <a:tab pos="241300" algn="l"/>
              </a:tabLst>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facilitate </a:t>
            </a:r>
            <a:r>
              <a:rPr lang="en-US" dirty="0">
                <a:latin typeface="Times New Roman" panose="02020603050405020304" pitchFamily="18" charset="0"/>
                <a:cs typeface="Times New Roman" panose="02020603050405020304" pitchFamily="18" charset="0"/>
              </a:rPr>
              <a:t>subsequent analysis</a:t>
            </a:r>
            <a:r>
              <a:rPr lang="en-US" dirty="0" smtClean="0">
                <a:latin typeface="Times New Roman" panose="02020603050405020304" pitchFamily="18" charset="0"/>
                <a:cs typeface="Times New Roman" panose="02020603050405020304" pitchFamily="18" charset="0"/>
              </a:rPr>
              <a:t>.</a:t>
            </a:r>
          </a:p>
          <a:p>
            <a:pPr marL="241300" marR="5080" indent="-228600">
              <a:lnSpc>
                <a:spcPts val="2160"/>
              </a:lnSpc>
              <a:spcBef>
                <a:spcPts val="375"/>
              </a:spcBef>
              <a:buFont typeface="Arial MT"/>
              <a:buChar char="•"/>
              <a:tabLst>
                <a:tab pos="240665" algn="l"/>
                <a:tab pos="241300" algn="l"/>
              </a:tabLst>
            </a:pP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Employing MySQL proved instrumental in swiftly obtaining answers to pertinent questions through straightforward queries</a:t>
            </a:r>
            <a:endParaRPr sz="2200" dirty="0">
              <a:latin typeface="Times New Roman" panose="02020603050405020304" pitchFamily="18" charset="0"/>
              <a:cs typeface="Times New Roman" panose="02020603050405020304" pitchFamily="18" charset="0"/>
            </a:endParaRPr>
          </a:p>
          <a:p>
            <a:pPr marR="82550" algn="ctr">
              <a:spcBef>
                <a:spcPts val="1460"/>
              </a:spcBef>
            </a:pPr>
            <a:r>
              <a:rPr sz="4000" spc="-75" dirty="0">
                <a:solidFill>
                  <a:srgbClr val="00B050"/>
                </a:solidFill>
                <a:latin typeface="Times New Roman"/>
                <a:cs typeface="Times New Roman"/>
              </a:rPr>
              <a:t>Tech</a:t>
            </a:r>
            <a:r>
              <a:rPr sz="4000" spc="-25" dirty="0">
                <a:solidFill>
                  <a:srgbClr val="00B050"/>
                </a:solidFill>
                <a:latin typeface="Times New Roman"/>
                <a:cs typeface="Times New Roman"/>
              </a:rPr>
              <a:t> </a:t>
            </a:r>
            <a:r>
              <a:rPr sz="4000" spc="-5" dirty="0">
                <a:solidFill>
                  <a:srgbClr val="00B050"/>
                </a:solidFill>
                <a:latin typeface="Times New Roman"/>
                <a:cs typeface="Times New Roman"/>
              </a:rPr>
              <a:t>Stack</a:t>
            </a:r>
            <a:r>
              <a:rPr sz="4000" spc="-20" dirty="0">
                <a:solidFill>
                  <a:srgbClr val="00B050"/>
                </a:solidFill>
                <a:latin typeface="Times New Roman"/>
                <a:cs typeface="Times New Roman"/>
              </a:rPr>
              <a:t> </a:t>
            </a:r>
            <a:r>
              <a:rPr sz="4000" spc="-5" dirty="0">
                <a:solidFill>
                  <a:srgbClr val="00B050"/>
                </a:solidFill>
                <a:latin typeface="Times New Roman"/>
                <a:cs typeface="Times New Roman"/>
              </a:rPr>
              <a:t>Used</a:t>
            </a:r>
            <a:endParaRPr sz="4000" dirty="0">
              <a:solidFill>
                <a:srgbClr val="00B050"/>
              </a:solidFill>
              <a:latin typeface="Times New Roman"/>
              <a:cs typeface="Times New Roman"/>
            </a:endParaRPr>
          </a:p>
          <a:p>
            <a:pPr marL="633095" marR="714375" lvl="1" indent="-343535">
              <a:spcBef>
                <a:spcPts val="2750"/>
              </a:spcBef>
              <a:buFont typeface="Arial MT"/>
              <a:buChar char="•"/>
              <a:tabLst>
                <a:tab pos="633095" algn="l"/>
                <a:tab pos="633730" algn="l"/>
              </a:tabLst>
            </a:pPr>
            <a:r>
              <a:rPr lang="en-US" dirty="0" smtClean="0">
                <a:latin typeface="Times New Roman" panose="02020603050405020304" pitchFamily="18" charset="0"/>
                <a:cs typeface="Times New Roman" panose="02020603050405020304" pitchFamily="18" charset="0"/>
              </a:rPr>
              <a:t>I </a:t>
            </a:r>
            <a:r>
              <a:rPr lang="en-US" dirty="0">
                <a:latin typeface="Times New Roman" panose="02020603050405020304" pitchFamily="18" charset="0"/>
                <a:cs typeface="Times New Roman" panose="02020603050405020304" pitchFamily="18" charset="0"/>
              </a:rPr>
              <a:t>chose to utilize MySQL Workbench </a:t>
            </a:r>
            <a:r>
              <a:rPr lang="en-US" dirty="0" smtClean="0">
                <a:latin typeface="Times New Roman" panose="02020603050405020304" pitchFamily="18" charset="0"/>
                <a:cs typeface="Times New Roman" panose="02020603050405020304" pitchFamily="18" charset="0"/>
              </a:rPr>
              <a:t>8.0.34  </a:t>
            </a:r>
            <a:r>
              <a:rPr lang="en-US" dirty="0">
                <a:latin typeface="Times New Roman" panose="02020603050405020304" pitchFamily="18" charset="0"/>
                <a:cs typeface="Times New Roman" panose="02020603050405020304" pitchFamily="18" charset="0"/>
              </a:rPr>
              <a:t>for conducting the project's analysis</a:t>
            </a:r>
            <a:r>
              <a:rPr lang="en-US" dirty="0" smtClean="0">
                <a:latin typeface="Times New Roman" panose="02020603050405020304" pitchFamily="18" charset="0"/>
                <a:cs typeface="Times New Roman" panose="02020603050405020304" pitchFamily="18" charset="0"/>
              </a:rPr>
              <a:t>.</a:t>
            </a:r>
          </a:p>
          <a:p>
            <a:pPr marL="633095" marR="714375" lvl="1" indent="-343535">
              <a:spcBef>
                <a:spcPts val="2750"/>
              </a:spcBef>
              <a:buFont typeface="Arial MT"/>
              <a:buChar char="•"/>
              <a:tabLst>
                <a:tab pos="633095" algn="l"/>
                <a:tab pos="633730" algn="l"/>
              </a:tabLst>
            </a:pP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This decision was influenced by the simplicity and efficiency of SQL queries within the tool, making it straightforward to execute queries and obtain the desired results. </a:t>
            </a:r>
            <a:endParaRPr lang="en-US" dirty="0" smtClean="0">
              <a:latin typeface="Times New Roman" panose="02020603050405020304" pitchFamily="18" charset="0"/>
              <a:cs typeface="Times New Roman" panose="02020603050405020304" pitchFamily="18" charset="0"/>
            </a:endParaRPr>
          </a:p>
          <a:p>
            <a:pPr marL="633095" marR="714375" lvl="1" indent="-343535">
              <a:spcBef>
                <a:spcPts val="2750"/>
              </a:spcBef>
              <a:buFont typeface="Arial MT"/>
              <a:buChar char="•"/>
              <a:tabLst>
                <a:tab pos="633095" algn="l"/>
                <a:tab pos="633730" algn="l"/>
              </a:tabLst>
            </a:pPr>
            <a:r>
              <a:rPr lang="en-US" dirty="0" smtClean="0">
                <a:latin typeface="Times New Roman" panose="02020603050405020304" pitchFamily="18" charset="0"/>
                <a:cs typeface="Times New Roman" panose="02020603050405020304" pitchFamily="18" charset="0"/>
              </a:rPr>
              <a:t>Additionally</a:t>
            </a:r>
            <a:r>
              <a:rPr lang="en-US" dirty="0">
                <a:latin typeface="Times New Roman" panose="02020603050405020304" pitchFamily="18" charset="0"/>
                <a:cs typeface="Times New Roman" panose="02020603050405020304" pitchFamily="18" charset="0"/>
              </a:rPr>
              <a:t>, the query language itself is user-friendly and not overly complex.</a:t>
            </a:r>
            <a:endParaRPr sz="20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996946" y="2882264"/>
            <a:ext cx="4313555" cy="1321516"/>
          </a:xfrm>
          <a:prstGeom prst="rect">
            <a:avLst/>
          </a:prstGeom>
        </p:spPr>
        <p:txBody>
          <a:bodyPr vert="horz" wrap="square" lIns="0" tIns="89535" rIns="0" bIns="0" rtlCol="0">
            <a:spAutoFit/>
          </a:bodyPr>
          <a:lstStyle/>
          <a:p>
            <a:pPr marL="12700" marR="5080" indent="497840">
              <a:lnSpc>
                <a:spcPts val="4750"/>
              </a:lnSpc>
              <a:spcBef>
                <a:spcPts val="705"/>
              </a:spcBef>
            </a:pPr>
            <a:r>
              <a:rPr sz="4000" b="1" dirty="0">
                <a:solidFill>
                  <a:srgbClr val="7030A0"/>
                </a:solidFill>
                <a:latin typeface="Times New Roman"/>
                <a:cs typeface="Times New Roman"/>
              </a:rPr>
              <a:t>Case </a:t>
            </a:r>
            <a:r>
              <a:rPr sz="4000" b="1" spc="-5" dirty="0">
                <a:solidFill>
                  <a:srgbClr val="7030A0"/>
                </a:solidFill>
                <a:latin typeface="Times New Roman"/>
                <a:cs typeface="Times New Roman"/>
              </a:rPr>
              <a:t>Study </a:t>
            </a:r>
            <a:r>
              <a:rPr sz="4000" b="1" dirty="0">
                <a:solidFill>
                  <a:srgbClr val="7030A0"/>
                </a:solidFill>
                <a:latin typeface="Times New Roman"/>
                <a:cs typeface="Times New Roman"/>
              </a:rPr>
              <a:t>1: </a:t>
            </a:r>
            <a:r>
              <a:rPr sz="4000" b="1" spc="5" dirty="0">
                <a:solidFill>
                  <a:srgbClr val="7030A0"/>
                </a:solidFill>
                <a:latin typeface="Times New Roman"/>
                <a:cs typeface="Times New Roman"/>
              </a:rPr>
              <a:t> </a:t>
            </a:r>
            <a:r>
              <a:rPr sz="4000" b="1" dirty="0">
                <a:solidFill>
                  <a:srgbClr val="7030A0"/>
                </a:solidFill>
                <a:latin typeface="Times New Roman"/>
                <a:cs typeface="Times New Roman"/>
              </a:rPr>
              <a:t>Job</a:t>
            </a:r>
            <a:r>
              <a:rPr sz="4000" b="1" spc="-15" dirty="0">
                <a:solidFill>
                  <a:srgbClr val="7030A0"/>
                </a:solidFill>
                <a:latin typeface="Times New Roman"/>
                <a:cs typeface="Times New Roman"/>
              </a:rPr>
              <a:t> </a:t>
            </a:r>
            <a:r>
              <a:rPr sz="4000" b="1" dirty="0">
                <a:solidFill>
                  <a:srgbClr val="7030A0"/>
                </a:solidFill>
                <a:latin typeface="Times New Roman"/>
                <a:cs typeface="Times New Roman"/>
              </a:rPr>
              <a:t>Data</a:t>
            </a:r>
            <a:r>
              <a:rPr sz="4000" b="1" spc="-254" dirty="0">
                <a:solidFill>
                  <a:srgbClr val="7030A0"/>
                </a:solidFill>
                <a:latin typeface="Times New Roman"/>
                <a:cs typeface="Times New Roman"/>
              </a:rPr>
              <a:t> </a:t>
            </a:r>
            <a:r>
              <a:rPr sz="4000" b="1" dirty="0">
                <a:solidFill>
                  <a:srgbClr val="7030A0"/>
                </a:solidFill>
                <a:latin typeface="Times New Roman"/>
                <a:cs typeface="Times New Roman"/>
              </a:rPr>
              <a:t>Analysis</a:t>
            </a:r>
          </a:p>
        </p:txBody>
      </p:sp>
      <p:sp>
        <p:nvSpPr>
          <p:cNvPr id="4" name="object 4"/>
          <p:cNvSpPr txBox="1">
            <a:spLocks noGrp="1"/>
          </p:cNvSpPr>
          <p:nvPr>
            <p:ph type="sldNum" sz="quarter" idx="12"/>
          </p:nvPr>
        </p:nvSpPr>
        <p:spPr>
          <a:prstGeom prst="rect">
            <a:avLst/>
          </a:prstGeom>
        </p:spPr>
        <p:txBody>
          <a:bodyPr vert="horz" wrap="square" lIns="0" tIns="0" rIns="0" bIns="0" rtlCol="0" anchor="ctr">
            <a:spAutoFit/>
          </a:bodyPr>
          <a:lstStyle/>
          <a:p>
            <a:pPr marL="38100">
              <a:lnSpc>
                <a:spcPts val="1240"/>
              </a:lnSpc>
            </a:pPr>
            <a:fld id="{81D60167-4931-47E6-BA6A-407CBD079E47}" type="slidenum">
              <a:rPr dirty="0"/>
              <a:pPr marL="38100">
                <a:lnSpc>
                  <a:spcPts val="1240"/>
                </a:lnSpc>
              </a:pPr>
              <a:t>5</a:t>
            </a:fld>
            <a:endParaRPr dirty="0"/>
          </a:p>
        </p:txBody>
      </p:sp>
      <p:sp>
        <p:nvSpPr>
          <p:cNvPr id="3" name="object 3"/>
          <p:cNvSpPr txBox="1"/>
          <p:nvPr/>
        </p:nvSpPr>
        <p:spPr>
          <a:xfrm>
            <a:off x="4764785" y="302770"/>
            <a:ext cx="1798320" cy="696595"/>
          </a:xfrm>
          <a:prstGeom prst="rect">
            <a:avLst/>
          </a:prstGeom>
        </p:spPr>
        <p:txBody>
          <a:bodyPr vert="horz" wrap="square" lIns="0" tIns="12700" rIns="0" bIns="0" rtlCol="0">
            <a:spAutoFit/>
          </a:bodyPr>
          <a:lstStyle/>
          <a:p>
            <a:pPr marL="12700">
              <a:spcBef>
                <a:spcPts val="100"/>
              </a:spcBef>
            </a:pPr>
            <a:r>
              <a:rPr sz="4400" dirty="0">
                <a:solidFill>
                  <a:srgbClr val="6F2F9F"/>
                </a:solidFill>
                <a:latin typeface="Times New Roman"/>
                <a:cs typeface="Times New Roman"/>
              </a:rPr>
              <a:t>Insig</a:t>
            </a:r>
            <a:r>
              <a:rPr sz="4400" spc="10" dirty="0">
                <a:solidFill>
                  <a:srgbClr val="6F2F9F"/>
                </a:solidFill>
                <a:latin typeface="Times New Roman"/>
                <a:cs typeface="Times New Roman"/>
              </a:rPr>
              <a:t>h</a:t>
            </a:r>
            <a:r>
              <a:rPr sz="4400" dirty="0">
                <a:solidFill>
                  <a:srgbClr val="6F2F9F"/>
                </a:solidFill>
                <a:latin typeface="Times New Roman"/>
                <a:cs typeface="Times New Roman"/>
              </a:rPr>
              <a:t>ts</a:t>
            </a:r>
            <a:endParaRPr sz="4400">
              <a:latin typeface="Times New Roman"/>
              <a:cs typeface="Times New Roman"/>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4072" y="291075"/>
            <a:ext cx="2991485" cy="289823"/>
          </a:xfrm>
          <a:prstGeom prst="rect">
            <a:avLst/>
          </a:prstGeom>
        </p:spPr>
        <p:txBody>
          <a:bodyPr vert="horz" wrap="square" lIns="0" tIns="12700" rIns="0" bIns="0" rtlCol="0" anchor="b">
            <a:spAutoFit/>
          </a:bodyPr>
          <a:lstStyle/>
          <a:p>
            <a:pPr marL="12700">
              <a:lnSpc>
                <a:spcPct val="100000"/>
              </a:lnSpc>
              <a:spcBef>
                <a:spcPts val="100"/>
              </a:spcBef>
              <a:tabLst>
                <a:tab pos="354965" algn="l"/>
              </a:tabLst>
            </a:pPr>
            <a:r>
              <a:rPr sz="1800" b="1" dirty="0">
                <a:latin typeface="Times New Roman"/>
                <a:cs typeface="Times New Roman"/>
              </a:rPr>
              <a:t>1.	</a:t>
            </a:r>
            <a:r>
              <a:rPr sz="1800" b="1" spc="-5" dirty="0">
                <a:latin typeface="Times New Roman"/>
                <a:cs typeface="Times New Roman"/>
              </a:rPr>
              <a:t>Jobs</a:t>
            </a:r>
            <a:r>
              <a:rPr sz="1800" b="1" spc="-25" dirty="0">
                <a:latin typeface="Times New Roman"/>
                <a:cs typeface="Times New Roman"/>
              </a:rPr>
              <a:t> </a:t>
            </a:r>
            <a:r>
              <a:rPr sz="1800" b="1" dirty="0">
                <a:latin typeface="Times New Roman"/>
                <a:cs typeface="Times New Roman"/>
              </a:rPr>
              <a:t>Reviewed </a:t>
            </a:r>
            <a:r>
              <a:rPr sz="1800" b="1" dirty="0" smtClean="0">
                <a:latin typeface="Times New Roman"/>
                <a:cs typeface="Times New Roman"/>
              </a:rPr>
              <a:t>Over</a:t>
            </a:r>
            <a:r>
              <a:rPr sz="1800" b="1" spc="-75" dirty="0" smtClean="0">
                <a:latin typeface="Times New Roman"/>
                <a:cs typeface="Times New Roman"/>
              </a:rPr>
              <a:t> </a:t>
            </a:r>
            <a:r>
              <a:rPr sz="1800" b="1" spc="-10" dirty="0" smtClean="0">
                <a:latin typeface="Times New Roman"/>
                <a:cs typeface="Times New Roman"/>
              </a:rPr>
              <a:t>Time</a:t>
            </a:r>
            <a:r>
              <a:rPr sz="1800" b="1" spc="-10" dirty="0">
                <a:latin typeface="Times New Roman"/>
                <a:cs typeface="Times New Roman"/>
              </a:rPr>
              <a:t>:</a:t>
            </a:r>
            <a:endParaRPr sz="1800" dirty="0">
              <a:latin typeface="Times New Roman"/>
              <a:cs typeface="Times New Roman"/>
            </a:endParaRPr>
          </a:p>
        </p:txBody>
      </p:sp>
      <p:sp>
        <p:nvSpPr>
          <p:cNvPr id="5" name="object 5"/>
          <p:cNvSpPr txBox="1">
            <a:spLocks noGrp="1"/>
          </p:cNvSpPr>
          <p:nvPr>
            <p:ph type="sldNum" sz="quarter" idx="12"/>
          </p:nvPr>
        </p:nvSpPr>
        <p:spPr>
          <a:prstGeom prst="rect">
            <a:avLst/>
          </a:prstGeom>
        </p:spPr>
        <p:txBody>
          <a:bodyPr vert="horz" wrap="square" lIns="0" tIns="0" rIns="0" bIns="0" rtlCol="0" anchor="ctr">
            <a:spAutoFit/>
          </a:bodyPr>
          <a:lstStyle/>
          <a:p>
            <a:pPr marL="38100">
              <a:lnSpc>
                <a:spcPts val="1240"/>
              </a:lnSpc>
            </a:pPr>
            <a:fld id="{81D60167-4931-47E6-BA6A-407CBD079E47}" type="slidenum">
              <a:rPr dirty="0"/>
              <a:pPr marL="38100">
                <a:lnSpc>
                  <a:spcPts val="1240"/>
                </a:lnSpc>
              </a:pPr>
              <a:t>6</a:t>
            </a:fld>
            <a:endParaRPr dirty="0"/>
          </a:p>
        </p:txBody>
      </p:sp>
      <p:sp>
        <p:nvSpPr>
          <p:cNvPr id="3" name="object 3"/>
          <p:cNvSpPr txBox="1"/>
          <p:nvPr/>
        </p:nvSpPr>
        <p:spPr>
          <a:xfrm>
            <a:off x="516807" y="970656"/>
            <a:ext cx="10444480" cy="3372718"/>
          </a:xfrm>
          <a:prstGeom prst="rect">
            <a:avLst/>
          </a:prstGeom>
        </p:spPr>
        <p:txBody>
          <a:bodyPr vert="horz" wrap="square" lIns="0" tIns="12700" rIns="0" bIns="0" rtlCol="0">
            <a:spAutoFit/>
          </a:bodyPr>
          <a:lstStyle/>
          <a:p>
            <a:pPr marL="926465">
              <a:spcBef>
                <a:spcPts val="100"/>
              </a:spcBef>
            </a:pPr>
            <a:r>
              <a:rPr lang="en-US" dirty="0" smtClean="0"/>
              <a:t/>
            </a:r>
            <a:br>
              <a:rPr lang="en-US" dirty="0" smtClean="0"/>
            </a:br>
            <a:r>
              <a:rPr lang="en-US" dirty="0" smtClean="0"/>
              <a:t>1. </a:t>
            </a:r>
            <a:r>
              <a:rPr lang="en-US" dirty="0" smtClean="0">
                <a:latin typeface="Times New Roman" panose="02020603050405020304" pitchFamily="18" charset="0"/>
                <a:cs typeface="Times New Roman" panose="02020603050405020304" pitchFamily="18" charset="0"/>
              </a:rPr>
              <a:t>To determine the job review rate per hour for each day in November 2020,</a:t>
            </a:r>
          </a:p>
          <a:p>
            <a:pPr marL="926465">
              <a:spcBef>
                <a:spcPts val="100"/>
              </a:spcBef>
            </a:pPr>
            <a:r>
              <a:rPr lang="en-US" dirty="0" err="1" smtClean="0">
                <a:latin typeface="Times New Roman" panose="02020603050405020304" pitchFamily="18" charset="0"/>
                <a:cs typeface="Times New Roman" panose="02020603050405020304" pitchFamily="18" charset="0"/>
              </a:rPr>
              <a:t>Ans</a:t>
            </a:r>
            <a:r>
              <a:rPr lang="en-US" dirty="0" smtClean="0">
                <a:latin typeface="Times New Roman" panose="02020603050405020304" pitchFamily="18" charset="0"/>
                <a:cs typeface="Times New Roman" panose="02020603050405020304" pitchFamily="18" charset="0"/>
              </a:rPr>
              <a:t>:  It was noticed that the highest number of jobs reviewed, reaching a peak of 218, occurred on November 28, 2020.</a:t>
            </a:r>
          </a:p>
          <a:p>
            <a:pPr marL="926465">
              <a:spcBef>
                <a:spcPts val="100"/>
              </a:spcBef>
            </a:pPr>
            <a:endParaRPr sz="1850" dirty="0">
              <a:latin typeface="Times New Roman"/>
              <a:cs typeface="Times New Roman"/>
            </a:endParaRPr>
          </a:p>
          <a:p>
            <a:pPr marL="355600" indent="-342900">
              <a:buAutoNum type="arabicPeriod" startAt="2"/>
              <a:tabLst>
                <a:tab pos="354965" algn="l"/>
                <a:tab pos="355600" algn="l"/>
              </a:tabLst>
            </a:pPr>
            <a:r>
              <a:rPr b="1" dirty="0">
                <a:latin typeface="Times New Roman"/>
                <a:cs typeface="Times New Roman"/>
              </a:rPr>
              <a:t>T</a:t>
            </a:r>
            <a:r>
              <a:rPr b="1" spc="-10" dirty="0">
                <a:latin typeface="Times New Roman"/>
                <a:cs typeface="Times New Roman"/>
              </a:rPr>
              <a:t>h</a:t>
            </a:r>
            <a:r>
              <a:rPr b="1" spc="-35" dirty="0">
                <a:latin typeface="Times New Roman"/>
                <a:cs typeface="Times New Roman"/>
              </a:rPr>
              <a:t>r</a:t>
            </a:r>
            <a:r>
              <a:rPr b="1" dirty="0">
                <a:latin typeface="Times New Roman"/>
                <a:cs typeface="Times New Roman"/>
              </a:rPr>
              <a:t>o</a:t>
            </a:r>
            <a:r>
              <a:rPr b="1" spc="-10" dirty="0">
                <a:latin typeface="Times New Roman"/>
                <a:cs typeface="Times New Roman"/>
              </a:rPr>
              <a:t>u</a:t>
            </a:r>
            <a:r>
              <a:rPr b="1" dirty="0">
                <a:latin typeface="Times New Roman"/>
                <a:cs typeface="Times New Roman"/>
              </a:rPr>
              <a:t>g</a:t>
            </a:r>
            <a:r>
              <a:rPr b="1" spc="-10" dirty="0">
                <a:latin typeface="Times New Roman"/>
                <a:cs typeface="Times New Roman"/>
              </a:rPr>
              <a:t>pu</a:t>
            </a:r>
            <a:r>
              <a:rPr b="1" dirty="0">
                <a:latin typeface="Times New Roman"/>
                <a:cs typeface="Times New Roman"/>
              </a:rPr>
              <a:t>t</a:t>
            </a:r>
            <a:r>
              <a:rPr b="1" spc="-95" dirty="0">
                <a:latin typeface="Times New Roman"/>
                <a:cs typeface="Times New Roman"/>
              </a:rPr>
              <a:t> </a:t>
            </a:r>
            <a:r>
              <a:rPr b="1" dirty="0">
                <a:latin typeface="Times New Roman"/>
                <a:cs typeface="Times New Roman"/>
              </a:rPr>
              <a:t>A</a:t>
            </a:r>
            <a:r>
              <a:rPr b="1" spc="-15" dirty="0">
                <a:latin typeface="Times New Roman"/>
                <a:cs typeface="Times New Roman"/>
              </a:rPr>
              <a:t>n</a:t>
            </a:r>
            <a:r>
              <a:rPr b="1" dirty="0">
                <a:latin typeface="Times New Roman"/>
                <a:cs typeface="Times New Roman"/>
              </a:rPr>
              <a:t>al</a:t>
            </a:r>
            <a:r>
              <a:rPr b="1" spc="10" dirty="0">
                <a:latin typeface="Times New Roman"/>
                <a:cs typeface="Times New Roman"/>
              </a:rPr>
              <a:t>y</a:t>
            </a:r>
            <a:r>
              <a:rPr b="1" dirty="0">
                <a:latin typeface="Times New Roman"/>
                <a:cs typeface="Times New Roman"/>
              </a:rPr>
              <a:t>si</a:t>
            </a:r>
            <a:r>
              <a:rPr b="1" spc="-10" dirty="0">
                <a:latin typeface="Times New Roman"/>
                <a:cs typeface="Times New Roman"/>
              </a:rPr>
              <a:t>s</a:t>
            </a:r>
            <a:r>
              <a:rPr b="1" dirty="0">
                <a:latin typeface="Times New Roman"/>
                <a:cs typeface="Times New Roman"/>
              </a:rPr>
              <a:t>:</a:t>
            </a:r>
            <a:endParaRPr dirty="0">
              <a:latin typeface="Times New Roman"/>
              <a:cs typeface="Times New Roman"/>
            </a:endParaRPr>
          </a:p>
          <a:p>
            <a:pPr marL="469900" marR="5080" indent="456565">
              <a:lnSpc>
                <a:spcPts val="2150"/>
              </a:lnSpc>
            </a:pPr>
            <a:r>
              <a:rPr spc="-60" dirty="0" smtClean="0">
                <a:latin typeface="Times New Roman"/>
                <a:cs typeface="Times New Roman"/>
              </a:rPr>
              <a:t>To</a:t>
            </a:r>
            <a:r>
              <a:rPr spc="-10" dirty="0" smtClean="0">
                <a:latin typeface="Times New Roman"/>
                <a:cs typeface="Times New Roman"/>
              </a:rPr>
              <a:t> </a:t>
            </a:r>
            <a:r>
              <a:rPr spc="-10" dirty="0">
                <a:latin typeface="Calibri"/>
                <a:cs typeface="Calibri"/>
              </a:rPr>
              <a:t>Calculate</a:t>
            </a:r>
            <a:r>
              <a:rPr spc="25" dirty="0">
                <a:latin typeface="Calibri"/>
                <a:cs typeface="Calibri"/>
              </a:rPr>
              <a:t> </a:t>
            </a:r>
            <a:r>
              <a:rPr dirty="0">
                <a:latin typeface="Calibri"/>
                <a:cs typeface="Calibri"/>
              </a:rPr>
              <a:t>the</a:t>
            </a:r>
            <a:r>
              <a:rPr spc="15" dirty="0">
                <a:latin typeface="Calibri"/>
                <a:cs typeface="Calibri"/>
              </a:rPr>
              <a:t> </a:t>
            </a:r>
            <a:r>
              <a:rPr spc="-10" dirty="0">
                <a:latin typeface="Calibri"/>
                <a:cs typeface="Calibri"/>
              </a:rPr>
              <a:t>7-day</a:t>
            </a:r>
            <a:r>
              <a:rPr dirty="0">
                <a:latin typeface="Calibri"/>
                <a:cs typeface="Calibri"/>
              </a:rPr>
              <a:t> </a:t>
            </a:r>
            <a:r>
              <a:rPr spc="-10" dirty="0">
                <a:latin typeface="Calibri"/>
                <a:cs typeface="Calibri"/>
              </a:rPr>
              <a:t>rolling</a:t>
            </a:r>
            <a:r>
              <a:rPr spc="30" dirty="0">
                <a:latin typeface="Calibri"/>
                <a:cs typeface="Calibri"/>
              </a:rPr>
              <a:t> </a:t>
            </a:r>
            <a:r>
              <a:rPr spc="-15" dirty="0">
                <a:latin typeface="Calibri"/>
                <a:cs typeface="Calibri"/>
              </a:rPr>
              <a:t>average</a:t>
            </a:r>
            <a:r>
              <a:rPr spc="-20" dirty="0">
                <a:latin typeface="Calibri"/>
                <a:cs typeface="Calibri"/>
              </a:rPr>
              <a:t> </a:t>
            </a:r>
            <a:r>
              <a:rPr spc="-5" dirty="0">
                <a:latin typeface="Calibri"/>
                <a:cs typeface="Calibri"/>
              </a:rPr>
              <a:t>of</a:t>
            </a:r>
            <a:r>
              <a:rPr dirty="0">
                <a:latin typeface="Calibri"/>
                <a:cs typeface="Calibri"/>
              </a:rPr>
              <a:t> </a:t>
            </a:r>
            <a:r>
              <a:rPr spc="-5" dirty="0">
                <a:latin typeface="Calibri"/>
                <a:cs typeface="Calibri"/>
              </a:rPr>
              <a:t>throughput</a:t>
            </a:r>
            <a:r>
              <a:rPr spc="10" dirty="0">
                <a:latin typeface="Calibri"/>
                <a:cs typeface="Calibri"/>
              </a:rPr>
              <a:t> </a:t>
            </a:r>
            <a:r>
              <a:rPr spc="-5" dirty="0">
                <a:latin typeface="Calibri"/>
                <a:cs typeface="Calibri"/>
              </a:rPr>
              <a:t>(number</a:t>
            </a:r>
            <a:r>
              <a:rPr spc="20" dirty="0">
                <a:latin typeface="Calibri"/>
                <a:cs typeface="Calibri"/>
              </a:rPr>
              <a:t> </a:t>
            </a:r>
            <a:r>
              <a:rPr spc="-5" dirty="0">
                <a:latin typeface="Calibri"/>
                <a:cs typeface="Calibri"/>
              </a:rPr>
              <a:t>of</a:t>
            </a:r>
            <a:r>
              <a:rPr dirty="0">
                <a:latin typeface="Calibri"/>
                <a:cs typeface="Calibri"/>
              </a:rPr>
              <a:t> </a:t>
            </a:r>
            <a:r>
              <a:rPr spc="-5" dirty="0">
                <a:latin typeface="Calibri"/>
                <a:cs typeface="Calibri"/>
              </a:rPr>
              <a:t>events per</a:t>
            </a:r>
            <a:r>
              <a:rPr spc="5" dirty="0">
                <a:latin typeface="Calibri"/>
                <a:cs typeface="Calibri"/>
              </a:rPr>
              <a:t> </a:t>
            </a:r>
            <a:r>
              <a:rPr spc="-5" dirty="0">
                <a:latin typeface="Calibri"/>
                <a:cs typeface="Calibri"/>
              </a:rPr>
              <a:t>second).</a:t>
            </a:r>
            <a:r>
              <a:rPr spc="15" dirty="0">
                <a:latin typeface="Calibri"/>
                <a:cs typeface="Calibri"/>
              </a:rPr>
              <a:t> </a:t>
            </a:r>
            <a:r>
              <a:rPr spc="-80" dirty="0">
                <a:latin typeface="Calibri"/>
                <a:cs typeface="Calibri"/>
              </a:rPr>
              <a:t>To</a:t>
            </a:r>
            <a:r>
              <a:rPr spc="-5" dirty="0">
                <a:latin typeface="Calibri"/>
                <a:cs typeface="Calibri"/>
              </a:rPr>
              <a:t> </a:t>
            </a:r>
            <a:r>
              <a:rPr dirty="0">
                <a:latin typeface="Calibri"/>
                <a:cs typeface="Calibri"/>
              </a:rPr>
              <a:t>check</a:t>
            </a:r>
            <a:r>
              <a:rPr spc="5" dirty="0">
                <a:latin typeface="Calibri"/>
                <a:cs typeface="Calibri"/>
              </a:rPr>
              <a:t> </a:t>
            </a:r>
            <a:r>
              <a:rPr spc="-5" dirty="0">
                <a:latin typeface="Calibri"/>
                <a:cs typeface="Calibri"/>
              </a:rPr>
              <a:t>whether </a:t>
            </a:r>
            <a:r>
              <a:rPr spc="-390" dirty="0">
                <a:latin typeface="Calibri"/>
                <a:cs typeface="Calibri"/>
              </a:rPr>
              <a:t> </a:t>
            </a:r>
            <a:r>
              <a:rPr lang="en-US" spc="-390" dirty="0" smtClean="0">
                <a:latin typeface="Calibri"/>
                <a:cs typeface="Calibri"/>
              </a:rPr>
              <a:t>	</a:t>
            </a:r>
            <a:r>
              <a:rPr spc="-20" dirty="0" smtClean="0">
                <a:latin typeface="Calibri"/>
                <a:cs typeface="Calibri"/>
              </a:rPr>
              <a:t>prefer</a:t>
            </a:r>
            <a:r>
              <a:rPr dirty="0" smtClean="0">
                <a:latin typeface="Calibri"/>
                <a:cs typeface="Calibri"/>
              </a:rPr>
              <a:t> </a:t>
            </a:r>
            <a:r>
              <a:rPr spc="-5" dirty="0">
                <a:latin typeface="Calibri"/>
                <a:cs typeface="Calibri"/>
              </a:rPr>
              <a:t>using</a:t>
            </a:r>
            <a:r>
              <a:rPr spc="15" dirty="0">
                <a:latin typeface="Calibri"/>
                <a:cs typeface="Calibri"/>
              </a:rPr>
              <a:t> </a:t>
            </a:r>
            <a:r>
              <a:rPr dirty="0">
                <a:latin typeface="Calibri"/>
                <a:cs typeface="Calibri"/>
              </a:rPr>
              <a:t>the </a:t>
            </a:r>
            <a:r>
              <a:rPr spc="-5" dirty="0">
                <a:latin typeface="Calibri"/>
                <a:cs typeface="Calibri"/>
              </a:rPr>
              <a:t>daily</a:t>
            </a:r>
            <a:r>
              <a:rPr spc="10" dirty="0">
                <a:latin typeface="Calibri"/>
                <a:cs typeface="Calibri"/>
              </a:rPr>
              <a:t> </a:t>
            </a:r>
            <a:r>
              <a:rPr spc="-5" dirty="0">
                <a:latin typeface="Calibri"/>
                <a:cs typeface="Calibri"/>
              </a:rPr>
              <a:t>metric</a:t>
            </a:r>
            <a:r>
              <a:rPr spc="15" dirty="0">
                <a:latin typeface="Calibri"/>
                <a:cs typeface="Calibri"/>
              </a:rPr>
              <a:t> </a:t>
            </a:r>
            <a:r>
              <a:rPr spc="-5" dirty="0">
                <a:latin typeface="Calibri"/>
                <a:cs typeface="Calibri"/>
              </a:rPr>
              <a:t>or the</a:t>
            </a:r>
            <a:r>
              <a:rPr spc="15" dirty="0">
                <a:latin typeface="Calibri"/>
                <a:cs typeface="Calibri"/>
              </a:rPr>
              <a:t> </a:t>
            </a:r>
            <a:r>
              <a:rPr spc="-5" dirty="0">
                <a:latin typeface="Calibri"/>
                <a:cs typeface="Calibri"/>
              </a:rPr>
              <a:t>7-day</a:t>
            </a:r>
            <a:r>
              <a:rPr spc="5" dirty="0">
                <a:latin typeface="Calibri"/>
                <a:cs typeface="Calibri"/>
              </a:rPr>
              <a:t> </a:t>
            </a:r>
            <a:r>
              <a:rPr spc="-10" dirty="0">
                <a:latin typeface="Calibri"/>
                <a:cs typeface="Calibri"/>
              </a:rPr>
              <a:t>rolling</a:t>
            </a:r>
            <a:r>
              <a:rPr spc="15" dirty="0">
                <a:latin typeface="Calibri"/>
                <a:cs typeface="Calibri"/>
              </a:rPr>
              <a:t> </a:t>
            </a:r>
            <a:r>
              <a:rPr spc="-15" dirty="0">
                <a:latin typeface="Calibri"/>
                <a:cs typeface="Calibri"/>
              </a:rPr>
              <a:t>average</a:t>
            </a:r>
            <a:r>
              <a:rPr spc="-10" dirty="0">
                <a:latin typeface="Calibri"/>
                <a:cs typeface="Calibri"/>
              </a:rPr>
              <a:t> </a:t>
            </a:r>
            <a:r>
              <a:rPr spc="-15" dirty="0">
                <a:latin typeface="Calibri"/>
                <a:cs typeface="Calibri"/>
              </a:rPr>
              <a:t>for</a:t>
            </a:r>
            <a:r>
              <a:rPr spc="-5" dirty="0">
                <a:latin typeface="Calibri"/>
                <a:cs typeface="Calibri"/>
              </a:rPr>
              <a:t> </a:t>
            </a:r>
            <a:r>
              <a:rPr spc="-10" dirty="0">
                <a:latin typeface="Calibri"/>
                <a:cs typeface="Calibri"/>
              </a:rPr>
              <a:t>throughput,</a:t>
            </a:r>
            <a:r>
              <a:rPr dirty="0">
                <a:latin typeface="Calibri"/>
                <a:cs typeface="Calibri"/>
              </a:rPr>
              <a:t> and</a:t>
            </a:r>
            <a:r>
              <a:rPr spc="40" dirty="0">
                <a:latin typeface="Calibri"/>
                <a:cs typeface="Calibri"/>
              </a:rPr>
              <a:t> </a:t>
            </a:r>
            <a:r>
              <a:rPr spc="-10" dirty="0">
                <a:latin typeface="Calibri"/>
                <a:cs typeface="Calibri"/>
              </a:rPr>
              <a:t>why?</a:t>
            </a:r>
            <a:endParaRPr dirty="0">
              <a:latin typeface="Calibri"/>
              <a:cs typeface="Calibri"/>
            </a:endParaRPr>
          </a:p>
          <a:p>
            <a:pPr lvl="2">
              <a:spcBef>
                <a:spcPts val="10"/>
              </a:spcBef>
            </a:pPr>
            <a:endParaRPr sz="1750" dirty="0">
              <a:latin typeface="Times New Roman" panose="02020603050405020304" pitchFamily="18" charset="0"/>
              <a:cs typeface="Times New Roman" panose="02020603050405020304" pitchFamily="18" charset="0"/>
            </a:endParaRPr>
          </a:p>
          <a:p>
            <a:pPr lvl="2"/>
            <a:r>
              <a:rPr lang="en-US" dirty="0" err="1" smtClean="0">
                <a:latin typeface="Times New Roman" panose="02020603050405020304" pitchFamily="18" charset="0"/>
                <a:cs typeface="Times New Roman" panose="02020603050405020304" pitchFamily="18" charset="0"/>
              </a:rPr>
              <a:t>Ans</a:t>
            </a:r>
            <a:r>
              <a:rPr lang="en-US" dirty="0" smtClean="0">
                <a:latin typeface="Times New Roman" panose="02020603050405020304" pitchFamily="18" charset="0"/>
                <a:cs typeface="Times New Roman" panose="02020603050405020304" pitchFamily="18" charset="0"/>
              </a:rPr>
              <a:t>: The </a:t>
            </a:r>
            <a:r>
              <a:rPr lang="en-US" dirty="0">
                <a:latin typeface="Times New Roman" panose="02020603050405020304" pitchFamily="18" charset="0"/>
                <a:cs typeface="Times New Roman" panose="02020603050405020304" pitchFamily="18" charset="0"/>
              </a:rPr>
              <a:t>7-day rolling average for throughput currently stands at 0.03.</a:t>
            </a:r>
          </a:p>
          <a:p>
            <a:pPr lvl="2"/>
            <a:r>
              <a:rPr lang="en-US" dirty="0">
                <a:latin typeface="Times New Roman" panose="02020603050405020304" pitchFamily="18" charset="0"/>
                <a:cs typeface="Times New Roman" panose="02020603050405020304" pitchFamily="18" charset="0"/>
              </a:rPr>
              <a:t>When employing the daily metric, the highest throughput, at 0.06, occurred on November 28, 2020.</a:t>
            </a:r>
          </a:p>
          <a:p>
            <a:pPr marL="754380">
              <a:spcBef>
                <a:spcPts val="5"/>
              </a:spcBef>
            </a:pPr>
            <a:r>
              <a:rPr spc="-5" dirty="0" smtClean="0">
                <a:latin typeface="Times New Roman"/>
                <a:cs typeface="Times New Roman"/>
              </a:rPr>
              <a:t>.</a:t>
            </a:r>
            <a:endParaRPr dirty="0">
              <a:latin typeface="Times New Roman"/>
              <a:cs typeface="Times New Roman"/>
            </a:endParaRPr>
          </a:p>
        </p:txBody>
      </p:sp>
      <p:grpSp>
        <p:nvGrpSpPr>
          <p:cNvPr id="6" name="Group 2"/>
          <p:cNvGrpSpPr>
            <a:grpSpLocks/>
          </p:cNvGrpSpPr>
          <p:nvPr/>
        </p:nvGrpSpPr>
        <p:grpSpPr bwMode="auto">
          <a:xfrm>
            <a:off x="2133600" y="4191001"/>
            <a:ext cx="6629400" cy="2215486"/>
            <a:chOff x="3711" y="304"/>
            <a:chExt cx="3213" cy="2051"/>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26" y="319"/>
              <a:ext cx="3183" cy="20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4"/>
            <p:cNvSpPr>
              <a:spLocks noChangeArrowheads="1"/>
            </p:cNvSpPr>
            <p:nvPr/>
          </p:nvSpPr>
          <p:spPr bwMode="auto">
            <a:xfrm>
              <a:off x="3718" y="311"/>
              <a:ext cx="3198" cy="203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85800" y="381000"/>
            <a:ext cx="9753600" cy="4729500"/>
          </a:xfrm>
          <a:prstGeom prst="rect">
            <a:avLst/>
          </a:prstGeom>
        </p:spPr>
        <p:txBody>
          <a:bodyPr vert="horz" wrap="square" lIns="0" tIns="12700" rIns="0" bIns="0" rtlCol="0">
            <a:spAutoFit/>
          </a:bodyPr>
          <a:lstStyle/>
          <a:p>
            <a:pPr marL="12700">
              <a:spcBef>
                <a:spcPts val="100"/>
              </a:spcBef>
            </a:pPr>
            <a:r>
              <a:rPr b="1" dirty="0">
                <a:solidFill>
                  <a:schemeClr val="accent1">
                    <a:lumMod val="75000"/>
                  </a:schemeClr>
                </a:solidFill>
                <a:latin typeface="Times New Roman"/>
                <a:cs typeface="Times New Roman"/>
              </a:rPr>
              <a:t>3. </a:t>
            </a:r>
            <a:r>
              <a:rPr b="1" dirty="0">
                <a:solidFill>
                  <a:schemeClr val="accent1">
                    <a:lumMod val="75000"/>
                  </a:schemeClr>
                </a:solidFill>
                <a:latin typeface="Times New Roman"/>
                <a:cs typeface="Times New Roman"/>
              </a:rPr>
              <a:t>Langua</a:t>
            </a:r>
            <a:r>
              <a:rPr b="1" spc="5" dirty="0">
                <a:solidFill>
                  <a:schemeClr val="accent1">
                    <a:lumMod val="75000"/>
                  </a:schemeClr>
                </a:solidFill>
                <a:latin typeface="Times New Roman"/>
                <a:cs typeface="Times New Roman"/>
              </a:rPr>
              <a:t>g</a:t>
            </a:r>
            <a:r>
              <a:rPr b="1" dirty="0">
                <a:solidFill>
                  <a:schemeClr val="accent1">
                    <a:lumMod val="75000"/>
                  </a:schemeClr>
                </a:solidFill>
                <a:latin typeface="Times New Roman"/>
                <a:cs typeface="Times New Roman"/>
              </a:rPr>
              <a:t>e</a:t>
            </a:r>
            <a:r>
              <a:rPr b="1" spc="5" dirty="0">
                <a:solidFill>
                  <a:schemeClr val="accent1">
                    <a:lumMod val="75000"/>
                  </a:schemeClr>
                </a:solidFill>
                <a:latin typeface="Times New Roman"/>
                <a:cs typeface="Times New Roman"/>
              </a:rPr>
              <a:t> </a:t>
            </a:r>
            <a:r>
              <a:rPr b="1" spc="-5" dirty="0">
                <a:solidFill>
                  <a:schemeClr val="accent1">
                    <a:lumMod val="75000"/>
                  </a:schemeClr>
                </a:solidFill>
                <a:latin typeface="Times New Roman"/>
                <a:cs typeface="Times New Roman"/>
              </a:rPr>
              <a:t>Sha</a:t>
            </a:r>
            <a:r>
              <a:rPr b="1" spc="-40" dirty="0">
                <a:solidFill>
                  <a:schemeClr val="accent1">
                    <a:lumMod val="75000"/>
                  </a:schemeClr>
                </a:solidFill>
                <a:latin typeface="Times New Roman"/>
                <a:cs typeface="Times New Roman"/>
              </a:rPr>
              <a:t>r</a:t>
            </a:r>
            <a:r>
              <a:rPr b="1" dirty="0">
                <a:solidFill>
                  <a:schemeClr val="accent1">
                    <a:lumMod val="75000"/>
                  </a:schemeClr>
                </a:solidFill>
                <a:latin typeface="Times New Roman"/>
                <a:cs typeface="Times New Roman"/>
              </a:rPr>
              <a:t>e</a:t>
            </a:r>
            <a:r>
              <a:rPr b="1" spc="-100" dirty="0">
                <a:solidFill>
                  <a:schemeClr val="accent1">
                    <a:lumMod val="75000"/>
                  </a:schemeClr>
                </a:solidFill>
                <a:latin typeface="Times New Roman"/>
                <a:cs typeface="Times New Roman"/>
              </a:rPr>
              <a:t> </a:t>
            </a:r>
            <a:r>
              <a:rPr b="1" spc="-5" dirty="0">
                <a:solidFill>
                  <a:schemeClr val="accent1">
                    <a:lumMod val="75000"/>
                  </a:schemeClr>
                </a:solidFill>
                <a:latin typeface="Times New Roman"/>
                <a:cs typeface="Times New Roman"/>
              </a:rPr>
              <a:t>Anal</a:t>
            </a:r>
            <a:r>
              <a:rPr b="1" spc="5" dirty="0">
                <a:solidFill>
                  <a:schemeClr val="accent1">
                    <a:lumMod val="75000"/>
                  </a:schemeClr>
                </a:solidFill>
                <a:latin typeface="Times New Roman"/>
                <a:cs typeface="Times New Roman"/>
              </a:rPr>
              <a:t>y</a:t>
            </a:r>
            <a:r>
              <a:rPr b="1" spc="-5" dirty="0">
                <a:solidFill>
                  <a:schemeClr val="accent1">
                    <a:lumMod val="75000"/>
                  </a:schemeClr>
                </a:solidFill>
                <a:latin typeface="Times New Roman"/>
                <a:cs typeface="Times New Roman"/>
              </a:rPr>
              <a:t>sis:</a:t>
            </a:r>
            <a:endParaRPr dirty="0">
              <a:solidFill>
                <a:schemeClr val="accent1">
                  <a:lumMod val="75000"/>
                </a:schemeClr>
              </a:solidFill>
              <a:latin typeface="Times New Roman"/>
              <a:cs typeface="Times New Roman"/>
            </a:endParaRPr>
          </a:p>
          <a:p>
            <a:pPr marL="927100"/>
            <a:r>
              <a:rPr spc="-60" dirty="0">
                <a:latin typeface="Times New Roman"/>
                <a:cs typeface="Times New Roman"/>
              </a:rPr>
              <a:t>To</a:t>
            </a:r>
            <a:r>
              <a:rPr spc="-15" dirty="0">
                <a:latin typeface="Times New Roman"/>
                <a:cs typeface="Times New Roman"/>
              </a:rPr>
              <a:t> </a:t>
            </a:r>
            <a:r>
              <a:rPr dirty="0">
                <a:latin typeface="Times New Roman"/>
                <a:cs typeface="Times New Roman"/>
              </a:rPr>
              <a:t>Calculate</a:t>
            </a:r>
            <a:r>
              <a:rPr spc="-30" dirty="0">
                <a:latin typeface="Times New Roman"/>
                <a:cs typeface="Times New Roman"/>
              </a:rPr>
              <a:t> </a:t>
            </a:r>
            <a:r>
              <a:rPr dirty="0">
                <a:latin typeface="Times New Roman"/>
                <a:cs typeface="Times New Roman"/>
              </a:rPr>
              <a:t>the percentage</a:t>
            </a:r>
            <a:r>
              <a:rPr spc="-35" dirty="0">
                <a:latin typeface="Times New Roman"/>
                <a:cs typeface="Times New Roman"/>
              </a:rPr>
              <a:t> </a:t>
            </a:r>
            <a:r>
              <a:rPr dirty="0">
                <a:latin typeface="Times New Roman"/>
                <a:cs typeface="Times New Roman"/>
              </a:rPr>
              <a:t>share</a:t>
            </a:r>
            <a:r>
              <a:rPr spc="-5" dirty="0">
                <a:latin typeface="Times New Roman"/>
                <a:cs typeface="Times New Roman"/>
              </a:rPr>
              <a:t> </a:t>
            </a:r>
            <a:r>
              <a:rPr dirty="0">
                <a:latin typeface="Times New Roman"/>
                <a:cs typeface="Times New Roman"/>
              </a:rPr>
              <a:t>of each</a:t>
            </a:r>
            <a:r>
              <a:rPr spc="-15" dirty="0">
                <a:latin typeface="Times New Roman"/>
                <a:cs typeface="Times New Roman"/>
              </a:rPr>
              <a:t> </a:t>
            </a:r>
            <a:r>
              <a:rPr dirty="0">
                <a:latin typeface="Times New Roman"/>
                <a:cs typeface="Times New Roman"/>
              </a:rPr>
              <a:t>language</a:t>
            </a:r>
            <a:r>
              <a:rPr spc="-5" dirty="0">
                <a:latin typeface="Times New Roman"/>
                <a:cs typeface="Times New Roman"/>
              </a:rPr>
              <a:t> </a:t>
            </a:r>
            <a:r>
              <a:rPr dirty="0">
                <a:latin typeface="Times New Roman"/>
                <a:cs typeface="Times New Roman"/>
              </a:rPr>
              <a:t>in</a:t>
            </a:r>
            <a:r>
              <a:rPr spc="-5" dirty="0">
                <a:latin typeface="Times New Roman"/>
                <a:cs typeface="Times New Roman"/>
              </a:rPr>
              <a:t> </a:t>
            </a:r>
            <a:r>
              <a:rPr dirty="0">
                <a:latin typeface="Times New Roman"/>
                <a:cs typeface="Times New Roman"/>
              </a:rPr>
              <a:t>the</a:t>
            </a:r>
            <a:r>
              <a:rPr spc="-5" dirty="0">
                <a:latin typeface="Times New Roman"/>
                <a:cs typeface="Times New Roman"/>
              </a:rPr>
              <a:t> </a:t>
            </a:r>
            <a:r>
              <a:rPr dirty="0">
                <a:latin typeface="Times New Roman"/>
                <a:cs typeface="Times New Roman"/>
              </a:rPr>
              <a:t>last</a:t>
            </a:r>
            <a:r>
              <a:rPr spc="-25" dirty="0">
                <a:latin typeface="Times New Roman"/>
                <a:cs typeface="Times New Roman"/>
              </a:rPr>
              <a:t> </a:t>
            </a:r>
            <a:r>
              <a:rPr dirty="0">
                <a:latin typeface="Times New Roman"/>
                <a:cs typeface="Times New Roman"/>
              </a:rPr>
              <a:t>30 </a:t>
            </a:r>
            <a:r>
              <a:rPr spc="5" dirty="0">
                <a:latin typeface="Times New Roman"/>
                <a:cs typeface="Times New Roman"/>
              </a:rPr>
              <a:t>days.</a:t>
            </a:r>
            <a:endParaRPr dirty="0">
              <a:latin typeface="Times New Roman"/>
              <a:cs typeface="Times New Roman"/>
            </a:endParaRPr>
          </a:p>
          <a:p>
            <a:pPr>
              <a:spcBef>
                <a:spcPts val="30"/>
              </a:spcBef>
            </a:pPr>
            <a:endParaRPr sz="1850" dirty="0">
              <a:latin typeface="Times New Roman"/>
              <a:cs typeface="Times New Roman"/>
            </a:endParaRPr>
          </a:p>
          <a:p>
            <a:pPr marL="12700"/>
            <a:r>
              <a:rPr dirty="0">
                <a:latin typeface="Times New Roman"/>
                <a:cs typeface="Times New Roman"/>
              </a:rPr>
              <a:t>The percentage</a:t>
            </a:r>
            <a:r>
              <a:rPr spc="-25" dirty="0">
                <a:latin typeface="Times New Roman"/>
                <a:cs typeface="Times New Roman"/>
              </a:rPr>
              <a:t> </a:t>
            </a:r>
            <a:r>
              <a:rPr dirty="0">
                <a:latin typeface="Times New Roman"/>
                <a:cs typeface="Times New Roman"/>
              </a:rPr>
              <a:t>share</a:t>
            </a:r>
            <a:r>
              <a:rPr spc="10" dirty="0">
                <a:latin typeface="Times New Roman"/>
                <a:cs typeface="Times New Roman"/>
              </a:rPr>
              <a:t> </a:t>
            </a:r>
            <a:r>
              <a:rPr dirty="0">
                <a:latin typeface="Times New Roman"/>
                <a:cs typeface="Times New Roman"/>
              </a:rPr>
              <a:t>for each language</a:t>
            </a:r>
            <a:r>
              <a:rPr spc="-15" dirty="0">
                <a:latin typeface="Times New Roman"/>
                <a:cs typeface="Times New Roman"/>
              </a:rPr>
              <a:t> </a:t>
            </a:r>
            <a:r>
              <a:rPr dirty="0">
                <a:latin typeface="Times New Roman"/>
                <a:cs typeface="Times New Roman"/>
              </a:rPr>
              <a:t>in</a:t>
            </a:r>
            <a:r>
              <a:rPr spc="-5" dirty="0">
                <a:latin typeface="Times New Roman"/>
                <a:cs typeface="Times New Roman"/>
              </a:rPr>
              <a:t> </a:t>
            </a:r>
            <a:r>
              <a:rPr dirty="0">
                <a:latin typeface="Times New Roman"/>
                <a:cs typeface="Times New Roman"/>
              </a:rPr>
              <a:t>last 30</a:t>
            </a:r>
            <a:r>
              <a:rPr spc="-10" dirty="0">
                <a:latin typeface="Times New Roman"/>
                <a:cs typeface="Times New Roman"/>
              </a:rPr>
              <a:t> </a:t>
            </a:r>
            <a:r>
              <a:rPr spc="5" dirty="0">
                <a:latin typeface="Times New Roman"/>
                <a:cs typeface="Times New Roman"/>
              </a:rPr>
              <a:t>days</a:t>
            </a:r>
            <a:r>
              <a:rPr spc="-20" dirty="0">
                <a:latin typeface="Times New Roman"/>
                <a:cs typeface="Times New Roman"/>
              </a:rPr>
              <a:t> </a:t>
            </a:r>
            <a:r>
              <a:rPr spc="-5" dirty="0">
                <a:latin typeface="Times New Roman"/>
                <a:cs typeface="Times New Roman"/>
              </a:rPr>
              <a:t>is</a:t>
            </a:r>
            <a:r>
              <a:rPr dirty="0">
                <a:latin typeface="Times New Roman"/>
                <a:cs typeface="Times New Roman"/>
              </a:rPr>
              <a:t> </a:t>
            </a:r>
            <a:r>
              <a:rPr spc="-5" dirty="0">
                <a:latin typeface="Times New Roman"/>
                <a:cs typeface="Times New Roman"/>
              </a:rPr>
              <a:t>as</a:t>
            </a:r>
            <a:r>
              <a:rPr spc="5" dirty="0">
                <a:latin typeface="Times New Roman"/>
                <a:cs typeface="Times New Roman"/>
              </a:rPr>
              <a:t> </a:t>
            </a:r>
            <a:r>
              <a:rPr dirty="0">
                <a:latin typeface="Times New Roman"/>
                <a:cs typeface="Times New Roman"/>
              </a:rPr>
              <a:t>below</a:t>
            </a:r>
            <a:r>
              <a:rPr spc="-10" dirty="0">
                <a:latin typeface="Times New Roman"/>
                <a:cs typeface="Times New Roman"/>
              </a:rPr>
              <a:t> </a:t>
            </a:r>
            <a:r>
              <a:rPr dirty="0">
                <a:latin typeface="Times New Roman"/>
                <a:cs typeface="Times New Roman"/>
              </a:rPr>
              <a:t>table</a:t>
            </a:r>
            <a:r>
              <a:rPr dirty="0" smtClean="0">
                <a:latin typeface="Times New Roman"/>
                <a:cs typeface="Times New Roman"/>
              </a:rPr>
              <a:t>:</a:t>
            </a:r>
            <a:endParaRPr lang="en-US" dirty="0" smtClean="0">
              <a:latin typeface="Times New Roman"/>
              <a:cs typeface="Times New Roman"/>
            </a:endParaRPr>
          </a:p>
          <a:p>
            <a:pPr marL="12700"/>
            <a:endParaRPr lang="en-US" dirty="0">
              <a:latin typeface="Times New Roman"/>
              <a:cs typeface="Times New Roman"/>
            </a:endParaRPr>
          </a:p>
          <a:p>
            <a:pPr marL="12700"/>
            <a:endParaRPr lang="en-US" dirty="0" smtClean="0">
              <a:latin typeface="Times New Roman"/>
              <a:cs typeface="Times New Roman"/>
            </a:endParaRPr>
          </a:p>
          <a:p>
            <a:pPr marL="12700"/>
            <a:endParaRPr lang="en-US" dirty="0">
              <a:latin typeface="Times New Roman"/>
              <a:cs typeface="Times New Roman"/>
            </a:endParaRPr>
          </a:p>
          <a:p>
            <a:pPr marL="12700"/>
            <a:endParaRPr lang="en-US" dirty="0" smtClean="0">
              <a:latin typeface="Times New Roman"/>
              <a:cs typeface="Times New Roman"/>
            </a:endParaRPr>
          </a:p>
          <a:p>
            <a:pPr marL="12700"/>
            <a:endParaRPr lang="en-US" dirty="0">
              <a:latin typeface="Times New Roman"/>
              <a:cs typeface="Times New Roman"/>
            </a:endParaRPr>
          </a:p>
          <a:p>
            <a:pPr marL="12700"/>
            <a:endParaRPr lang="en-US" dirty="0" smtClean="0">
              <a:latin typeface="Times New Roman"/>
              <a:cs typeface="Times New Roman"/>
            </a:endParaRPr>
          </a:p>
          <a:p>
            <a:pPr marL="12700"/>
            <a:endParaRPr lang="en-US" dirty="0">
              <a:latin typeface="Times New Roman"/>
              <a:cs typeface="Times New Roman"/>
            </a:endParaRPr>
          </a:p>
          <a:p>
            <a:pPr marL="12700"/>
            <a:endParaRPr lang="en-US" dirty="0" smtClean="0">
              <a:latin typeface="Times New Roman"/>
              <a:cs typeface="Times New Roman"/>
            </a:endParaRPr>
          </a:p>
          <a:p>
            <a:pPr marL="12700"/>
            <a:endParaRPr lang="en-US" dirty="0">
              <a:latin typeface="Times New Roman"/>
              <a:cs typeface="Times New Roman"/>
            </a:endParaRPr>
          </a:p>
          <a:p>
            <a:pPr marL="12700"/>
            <a:endParaRPr lang="en-US" dirty="0" smtClean="0">
              <a:latin typeface="Times New Roman"/>
              <a:cs typeface="Times New Roman"/>
            </a:endParaRPr>
          </a:p>
          <a:p>
            <a:pPr marL="12700"/>
            <a:endParaRPr lang="en-US" dirty="0">
              <a:latin typeface="Times New Roman"/>
              <a:cs typeface="Times New Roman"/>
            </a:endParaRPr>
          </a:p>
          <a:p>
            <a:pPr marL="12700"/>
            <a:endParaRPr lang="en-US" dirty="0" smtClean="0">
              <a:latin typeface="Times New Roman"/>
              <a:cs typeface="Times New Roman"/>
            </a:endParaRPr>
          </a:p>
          <a:p>
            <a:pPr marL="12700"/>
            <a:endParaRPr dirty="0">
              <a:latin typeface="Times New Roman"/>
              <a:cs typeface="Times New Roman"/>
            </a:endParaRPr>
          </a:p>
        </p:txBody>
      </p:sp>
      <p:sp>
        <p:nvSpPr>
          <p:cNvPr id="6" name="object 6"/>
          <p:cNvSpPr txBox="1">
            <a:spLocks noGrp="1"/>
          </p:cNvSpPr>
          <p:nvPr>
            <p:ph type="sldNum" sz="quarter" idx="12"/>
          </p:nvPr>
        </p:nvSpPr>
        <p:spPr>
          <a:prstGeom prst="rect">
            <a:avLst/>
          </a:prstGeom>
        </p:spPr>
        <p:txBody>
          <a:bodyPr vert="horz" wrap="square" lIns="0" tIns="0" rIns="0" bIns="0" rtlCol="0" anchor="ctr">
            <a:spAutoFit/>
          </a:bodyPr>
          <a:lstStyle/>
          <a:p>
            <a:pPr marL="38100">
              <a:lnSpc>
                <a:spcPts val="1240"/>
              </a:lnSpc>
            </a:pPr>
            <a:fld id="{81D60167-4931-47E6-BA6A-407CBD079E47}" type="slidenum">
              <a:rPr dirty="0"/>
              <a:pPr marL="38100">
                <a:lnSpc>
                  <a:spcPts val="1240"/>
                </a:lnSpc>
              </a:pPr>
              <a:t>7</a:t>
            </a:fld>
            <a:endParaRPr dirty="0"/>
          </a:p>
        </p:txBody>
      </p:sp>
      <p:sp>
        <p:nvSpPr>
          <p:cNvPr id="4" name="object 4"/>
          <p:cNvSpPr txBox="1"/>
          <p:nvPr/>
        </p:nvSpPr>
        <p:spPr>
          <a:xfrm>
            <a:off x="1066800" y="4343400"/>
            <a:ext cx="9372600" cy="1397819"/>
          </a:xfrm>
          <a:prstGeom prst="rect">
            <a:avLst/>
          </a:prstGeom>
        </p:spPr>
        <p:txBody>
          <a:bodyPr vert="horz" wrap="square" lIns="0" tIns="12700" rIns="0" bIns="0" rtlCol="0">
            <a:spAutoFit/>
          </a:bodyPr>
          <a:lstStyle/>
          <a:p>
            <a:pPr marL="12700">
              <a:lnSpc>
                <a:spcPts val="2135"/>
              </a:lnSpc>
              <a:spcBef>
                <a:spcPts val="100"/>
              </a:spcBef>
            </a:pPr>
            <a:r>
              <a:rPr b="1" dirty="0">
                <a:solidFill>
                  <a:schemeClr val="accent1">
                    <a:lumMod val="75000"/>
                  </a:schemeClr>
                </a:solidFill>
                <a:latin typeface="Times New Roman"/>
                <a:cs typeface="Times New Roman"/>
              </a:rPr>
              <a:t>4.</a:t>
            </a:r>
            <a:r>
              <a:rPr b="1" spc="-15" dirty="0">
                <a:solidFill>
                  <a:schemeClr val="accent1">
                    <a:lumMod val="75000"/>
                  </a:schemeClr>
                </a:solidFill>
                <a:latin typeface="Times New Roman"/>
                <a:cs typeface="Times New Roman"/>
              </a:rPr>
              <a:t> </a:t>
            </a:r>
            <a:r>
              <a:rPr b="1" spc="-5" dirty="0">
                <a:solidFill>
                  <a:schemeClr val="accent1">
                    <a:lumMod val="75000"/>
                  </a:schemeClr>
                </a:solidFill>
                <a:latin typeface="Times New Roman"/>
                <a:cs typeface="Times New Roman"/>
              </a:rPr>
              <a:t>Duplicate</a:t>
            </a:r>
            <a:r>
              <a:rPr b="1" spc="-15" dirty="0">
                <a:solidFill>
                  <a:schemeClr val="accent1">
                    <a:lumMod val="75000"/>
                  </a:schemeClr>
                </a:solidFill>
                <a:latin typeface="Times New Roman"/>
                <a:cs typeface="Times New Roman"/>
              </a:rPr>
              <a:t> </a:t>
            </a:r>
            <a:r>
              <a:rPr b="1" dirty="0">
                <a:solidFill>
                  <a:schemeClr val="accent1">
                    <a:lumMod val="75000"/>
                  </a:schemeClr>
                </a:solidFill>
                <a:latin typeface="Times New Roman"/>
                <a:cs typeface="Times New Roman"/>
              </a:rPr>
              <a:t>Rows</a:t>
            </a:r>
            <a:r>
              <a:rPr b="1" spc="-25" dirty="0">
                <a:solidFill>
                  <a:schemeClr val="accent1">
                    <a:lumMod val="75000"/>
                  </a:schemeClr>
                </a:solidFill>
                <a:latin typeface="Times New Roman"/>
                <a:cs typeface="Times New Roman"/>
              </a:rPr>
              <a:t> </a:t>
            </a:r>
            <a:r>
              <a:rPr b="1" dirty="0">
                <a:solidFill>
                  <a:schemeClr val="accent1">
                    <a:lumMod val="75000"/>
                  </a:schemeClr>
                </a:solidFill>
                <a:latin typeface="Times New Roman"/>
                <a:cs typeface="Times New Roman"/>
              </a:rPr>
              <a:t>Detection:</a:t>
            </a:r>
            <a:endParaRPr dirty="0">
              <a:solidFill>
                <a:schemeClr val="accent1">
                  <a:lumMod val="75000"/>
                </a:schemeClr>
              </a:solidFill>
              <a:latin typeface="Times New Roman"/>
              <a:cs typeface="Times New Roman"/>
            </a:endParaRPr>
          </a:p>
          <a:p>
            <a:pPr marL="926465">
              <a:lnSpc>
                <a:spcPts val="2135"/>
              </a:lnSpc>
            </a:pPr>
            <a:r>
              <a:rPr spc="-60" dirty="0">
                <a:latin typeface="Times New Roman"/>
                <a:cs typeface="Times New Roman"/>
              </a:rPr>
              <a:t>To</a:t>
            </a:r>
            <a:r>
              <a:rPr spc="-10" dirty="0">
                <a:latin typeface="Times New Roman"/>
                <a:cs typeface="Times New Roman"/>
              </a:rPr>
              <a:t> </a:t>
            </a:r>
            <a:r>
              <a:rPr dirty="0">
                <a:latin typeface="Times New Roman"/>
                <a:cs typeface="Times New Roman"/>
              </a:rPr>
              <a:t>identify</a:t>
            </a:r>
            <a:r>
              <a:rPr spc="-25" dirty="0">
                <a:latin typeface="Times New Roman"/>
                <a:cs typeface="Times New Roman"/>
              </a:rPr>
              <a:t> </a:t>
            </a:r>
            <a:r>
              <a:rPr dirty="0">
                <a:latin typeface="Times New Roman"/>
                <a:cs typeface="Times New Roman"/>
              </a:rPr>
              <a:t>duplicate</a:t>
            </a:r>
            <a:r>
              <a:rPr spc="-30" dirty="0">
                <a:latin typeface="Times New Roman"/>
                <a:cs typeface="Times New Roman"/>
              </a:rPr>
              <a:t> </a:t>
            </a:r>
            <a:r>
              <a:rPr dirty="0">
                <a:latin typeface="Times New Roman"/>
                <a:cs typeface="Times New Roman"/>
              </a:rPr>
              <a:t>rows in</a:t>
            </a:r>
            <a:r>
              <a:rPr spc="-5" dirty="0">
                <a:latin typeface="Times New Roman"/>
                <a:cs typeface="Times New Roman"/>
              </a:rPr>
              <a:t> </a:t>
            </a:r>
            <a:r>
              <a:rPr dirty="0">
                <a:latin typeface="Times New Roman"/>
                <a:cs typeface="Times New Roman"/>
              </a:rPr>
              <a:t>the</a:t>
            </a:r>
            <a:r>
              <a:rPr spc="-10" dirty="0">
                <a:latin typeface="Times New Roman"/>
                <a:cs typeface="Times New Roman"/>
              </a:rPr>
              <a:t> </a:t>
            </a:r>
            <a:r>
              <a:rPr dirty="0">
                <a:latin typeface="Times New Roman"/>
                <a:cs typeface="Times New Roman"/>
              </a:rPr>
              <a:t>data.</a:t>
            </a:r>
          </a:p>
          <a:p>
            <a:pPr>
              <a:spcBef>
                <a:spcPts val="25"/>
              </a:spcBef>
            </a:pPr>
            <a:endParaRPr sz="1900" dirty="0">
              <a:latin typeface="Times New Roman"/>
              <a:cs typeface="Times New Roman"/>
            </a:endParaRPr>
          </a:p>
          <a:p>
            <a:pPr marL="12700"/>
            <a:r>
              <a:rPr dirty="0">
                <a:latin typeface="Times New Roman"/>
                <a:cs typeface="Times New Roman"/>
              </a:rPr>
              <a:t>It</a:t>
            </a:r>
            <a:r>
              <a:rPr spc="-5" dirty="0">
                <a:latin typeface="Times New Roman"/>
                <a:cs typeface="Times New Roman"/>
              </a:rPr>
              <a:t> is </a:t>
            </a:r>
            <a:r>
              <a:rPr dirty="0">
                <a:latin typeface="Times New Roman"/>
                <a:cs typeface="Times New Roman"/>
              </a:rPr>
              <a:t>observed</a:t>
            </a:r>
            <a:r>
              <a:rPr spc="-15" dirty="0">
                <a:latin typeface="Times New Roman"/>
                <a:cs typeface="Times New Roman"/>
              </a:rPr>
              <a:t> </a:t>
            </a:r>
            <a:r>
              <a:rPr dirty="0">
                <a:latin typeface="Times New Roman"/>
                <a:cs typeface="Times New Roman"/>
              </a:rPr>
              <a:t>that</a:t>
            </a:r>
            <a:r>
              <a:rPr spc="-15" dirty="0">
                <a:latin typeface="Times New Roman"/>
                <a:cs typeface="Times New Roman"/>
              </a:rPr>
              <a:t> </a:t>
            </a:r>
            <a:r>
              <a:rPr dirty="0">
                <a:latin typeface="Times New Roman"/>
                <a:cs typeface="Times New Roman"/>
              </a:rPr>
              <a:t>only single</a:t>
            </a:r>
            <a:r>
              <a:rPr spc="-20" dirty="0">
                <a:latin typeface="Times New Roman"/>
                <a:cs typeface="Times New Roman"/>
              </a:rPr>
              <a:t> </a:t>
            </a:r>
            <a:r>
              <a:rPr spc="-5" dirty="0">
                <a:latin typeface="Times New Roman"/>
                <a:cs typeface="Times New Roman"/>
              </a:rPr>
              <a:t>row </a:t>
            </a:r>
            <a:r>
              <a:rPr dirty="0">
                <a:latin typeface="Times New Roman"/>
                <a:cs typeface="Times New Roman"/>
              </a:rPr>
              <a:t>is duplicated</a:t>
            </a:r>
            <a:r>
              <a:rPr spc="-30" dirty="0">
                <a:latin typeface="Times New Roman"/>
                <a:cs typeface="Times New Roman"/>
              </a:rPr>
              <a:t> </a:t>
            </a:r>
            <a:r>
              <a:rPr dirty="0">
                <a:latin typeface="Times New Roman"/>
                <a:cs typeface="Times New Roman"/>
              </a:rPr>
              <a:t>in</a:t>
            </a:r>
            <a:r>
              <a:rPr spc="-5" dirty="0">
                <a:latin typeface="Times New Roman"/>
                <a:cs typeface="Times New Roman"/>
              </a:rPr>
              <a:t> </a:t>
            </a:r>
            <a:r>
              <a:rPr dirty="0">
                <a:latin typeface="Times New Roman"/>
                <a:cs typeface="Times New Roman"/>
              </a:rPr>
              <a:t>the</a:t>
            </a:r>
            <a:r>
              <a:rPr spc="-10" dirty="0">
                <a:latin typeface="Times New Roman"/>
                <a:cs typeface="Times New Roman"/>
              </a:rPr>
              <a:t> </a:t>
            </a:r>
            <a:r>
              <a:rPr dirty="0">
                <a:latin typeface="Times New Roman"/>
                <a:cs typeface="Times New Roman"/>
              </a:rPr>
              <a:t>whole data</a:t>
            </a:r>
            <a:r>
              <a:rPr dirty="0" smtClean="0">
                <a:latin typeface="Times New Roman"/>
                <a:cs typeface="Times New Roman"/>
              </a:rPr>
              <a:t>.</a:t>
            </a:r>
            <a:endParaRPr lang="en-US" dirty="0" smtClean="0">
              <a:latin typeface="Times New Roman"/>
              <a:cs typeface="Times New Roman"/>
            </a:endParaRPr>
          </a:p>
          <a:p>
            <a:pPr marL="12700"/>
            <a:endParaRPr dirty="0">
              <a:latin typeface="Times New Roman"/>
              <a:cs typeface="Times New Roman"/>
            </a:endParaRPr>
          </a:p>
        </p:txBody>
      </p:sp>
      <p:grpSp>
        <p:nvGrpSpPr>
          <p:cNvPr id="10" name="Group 2"/>
          <p:cNvGrpSpPr>
            <a:grpSpLocks/>
          </p:cNvGrpSpPr>
          <p:nvPr/>
        </p:nvGrpSpPr>
        <p:grpSpPr bwMode="auto">
          <a:xfrm>
            <a:off x="2133600" y="1737792"/>
            <a:ext cx="4267200" cy="2453208"/>
            <a:chOff x="3534" y="160"/>
            <a:chExt cx="3261" cy="2263"/>
          </a:xfrm>
        </p:grpSpPr>
        <p:pic>
          <p:nvPicPr>
            <p:cNvPr id="1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9" y="174"/>
              <a:ext cx="3231" cy="2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Rectangle 4"/>
            <p:cNvSpPr>
              <a:spLocks noChangeArrowheads="1"/>
            </p:cNvSpPr>
            <p:nvPr/>
          </p:nvSpPr>
          <p:spPr bwMode="auto">
            <a:xfrm>
              <a:off x="3541" y="167"/>
              <a:ext cx="3246" cy="224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20" name="Group 11"/>
          <p:cNvGrpSpPr>
            <a:grpSpLocks/>
          </p:cNvGrpSpPr>
          <p:nvPr/>
        </p:nvGrpSpPr>
        <p:grpSpPr bwMode="auto">
          <a:xfrm>
            <a:off x="3071813" y="5639724"/>
            <a:ext cx="3309358" cy="835156"/>
            <a:chOff x="3838" y="361"/>
            <a:chExt cx="4223" cy="1266"/>
          </a:xfrm>
        </p:grpSpPr>
        <p:pic>
          <p:nvPicPr>
            <p:cNvPr id="2060"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53" y="376"/>
              <a:ext cx="4193" cy="1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Rectangle 13"/>
            <p:cNvSpPr>
              <a:spLocks noChangeArrowheads="1"/>
            </p:cNvSpPr>
            <p:nvPr/>
          </p:nvSpPr>
          <p:spPr bwMode="auto">
            <a:xfrm>
              <a:off x="3845" y="368"/>
              <a:ext cx="4208" cy="125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26083" y="352805"/>
            <a:ext cx="8390255" cy="635000"/>
          </a:xfrm>
          <a:prstGeom prst="rect">
            <a:avLst/>
          </a:prstGeom>
        </p:spPr>
        <p:txBody>
          <a:bodyPr vert="horz" wrap="square" lIns="0" tIns="12065" rIns="0" bIns="0" rtlCol="0" anchor="b">
            <a:spAutoFit/>
          </a:bodyPr>
          <a:lstStyle/>
          <a:p>
            <a:pPr marL="12700">
              <a:lnSpc>
                <a:spcPct val="100000"/>
              </a:lnSpc>
              <a:spcBef>
                <a:spcPts val="95"/>
              </a:spcBef>
            </a:pPr>
            <a:r>
              <a:rPr sz="4000" spc="-5" dirty="0">
                <a:latin typeface="Times New Roman" panose="02020603050405020304" pitchFamily="18" charset="0"/>
                <a:cs typeface="Times New Roman" panose="02020603050405020304" pitchFamily="18" charset="0"/>
              </a:rPr>
              <a:t>Case </a:t>
            </a:r>
            <a:r>
              <a:rPr sz="4000" dirty="0">
                <a:latin typeface="Times New Roman" panose="02020603050405020304" pitchFamily="18" charset="0"/>
                <a:cs typeface="Times New Roman" panose="02020603050405020304" pitchFamily="18" charset="0"/>
              </a:rPr>
              <a:t>Study</a:t>
            </a:r>
            <a:r>
              <a:rPr sz="4000" spc="5" dirty="0">
                <a:latin typeface="Times New Roman" panose="02020603050405020304" pitchFamily="18" charset="0"/>
                <a:cs typeface="Times New Roman" panose="02020603050405020304" pitchFamily="18" charset="0"/>
              </a:rPr>
              <a:t> </a:t>
            </a:r>
            <a:r>
              <a:rPr sz="4000" spc="-5" dirty="0">
                <a:latin typeface="Times New Roman" panose="02020603050405020304" pitchFamily="18" charset="0"/>
                <a:cs typeface="Times New Roman" panose="02020603050405020304" pitchFamily="18" charset="0"/>
              </a:rPr>
              <a:t>2: Investigating</a:t>
            </a:r>
            <a:r>
              <a:rPr sz="4000" spc="-25" dirty="0">
                <a:latin typeface="Times New Roman" panose="02020603050405020304" pitchFamily="18" charset="0"/>
                <a:cs typeface="Times New Roman" panose="02020603050405020304" pitchFamily="18" charset="0"/>
              </a:rPr>
              <a:t> </a:t>
            </a:r>
            <a:r>
              <a:rPr sz="4000" spc="-5" dirty="0">
                <a:latin typeface="Times New Roman" panose="02020603050405020304" pitchFamily="18" charset="0"/>
                <a:cs typeface="Times New Roman" panose="02020603050405020304" pitchFamily="18" charset="0"/>
              </a:rPr>
              <a:t>Metric </a:t>
            </a:r>
            <a:r>
              <a:rPr sz="4000" dirty="0">
                <a:latin typeface="Times New Roman" panose="02020603050405020304" pitchFamily="18" charset="0"/>
                <a:cs typeface="Times New Roman" panose="02020603050405020304" pitchFamily="18" charset="0"/>
              </a:rPr>
              <a:t>Spike</a:t>
            </a:r>
          </a:p>
        </p:txBody>
      </p:sp>
      <p:sp>
        <p:nvSpPr>
          <p:cNvPr id="5" name="object 5"/>
          <p:cNvSpPr txBox="1">
            <a:spLocks noGrp="1"/>
          </p:cNvSpPr>
          <p:nvPr>
            <p:ph type="sldNum" sz="quarter" idx="12"/>
          </p:nvPr>
        </p:nvSpPr>
        <p:spPr>
          <a:prstGeom prst="rect">
            <a:avLst/>
          </a:prstGeom>
        </p:spPr>
        <p:txBody>
          <a:bodyPr vert="horz" wrap="square" lIns="0" tIns="0" rIns="0" bIns="0" rtlCol="0" anchor="ctr">
            <a:spAutoFit/>
          </a:bodyPr>
          <a:lstStyle/>
          <a:p>
            <a:pPr marL="38100">
              <a:lnSpc>
                <a:spcPts val="1240"/>
              </a:lnSpc>
            </a:pPr>
            <a:fld id="{81D60167-4931-47E6-BA6A-407CBD079E47}" type="slidenum">
              <a:rPr dirty="0"/>
              <a:pPr marL="38100">
                <a:lnSpc>
                  <a:spcPts val="1240"/>
                </a:lnSpc>
              </a:pPr>
              <a:t>8</a:t>
            </a:fld>
            <a:endParaRPr dirty="0"/>
          </a:p>
        </p:txBody>
      </p:sp>
      <p:sp>
        <p:nvSpPr>
          <p:cNvPr id="3" name="object 3"/>
          <p:cNvSpPr txBox="1"/>
          <p:nvPr/>
        </p:nvSpPr>
        <p:spPr>
          <a:xfrm>
            <a:off x="926083" y="1245870"/>
            <a:ext cx="5981700" cy="848360"/>
          </a:xfrm>
          <a:prstGeom prst="rect">
            <a:avLst/>
          </a:prstGeom>
        </p:spPr>
        <p:txBody>
          <a:bodyPr vert="horz" wrap="square" lIns="0" tIns="12700" rIns="0" bIns="0" rtlCol="0">
            <a:spAutoFit/>
          </a:bodyPr>
          <a:lstStyle/>
          <a:p>
            <a:pPr marL="12700">
              <a:lnSpc>
                <a:spcPts val="2135"/>
              </a:lnSpc>
              <a:spcBef>
                <a:spcPts val="100"/>
              </a:spcBef>
              <a:tabLst>
                <a:tab pos="354965" algn="l"/>
              </a:tabLst>
            </a:pPr>
            <a:r>
              <a:rPr b="1" dirty="0">
                <a:latin typeface="Times New Roman"/>
                <a:cs typeface="Times New Roman"/>
              </a:rPr>
              <a:t>1.	</a:t>
            </a:r>
            <a:r>
              <a:rPr b="1" spc="-20" dirty="0">
                <a:latin typeface="Times New Roman"/>
                <a:cs typeface="Times New Roman"/>
              </a:rPr>
              <a:t>Weekly</a:t>
            </a:r>
            <a:r>
              <a:rPr b="1" spc="-15" dirty="0">
                <a:latin typeface="Times New Roman"/>
                <a:cs typeface="Times New Roman"/>
              </a:rPr>
              <a:t> </a:t>
            </a:r>
            <a:r>
              <a:rPr b="1" spc="-5" dirty="0">
                <a:latin typeface="Times New Roman"/>
                <a:cs typeface="Times New Roman"/>
              </a:rPr>
              <a:t>User</a:t>
            </a:r>
            <a:r>
              <a:rPr b="1" spc="-40" dirty="0">
                <a:latin typeface="Times New Roman"/>
                <a:cs typeface="Times New Roman"/>
              </a:rPr>
              <a:t> </a:t>
            </a:r>
            <a:r>
              <a:rPr b="1" spc="-5" dirty="0">
                <a:latin typeface="Times New Roman"/>
                <a:cs typeface="Times New Roman"/>
              </a:rPr>
              <a:t>Engagement</a:t>
            </a:r>
            <a:r>
              <a:rPr spc="-5" dirty="0">
                <a:latin typeface="Times New Roman"/>
                <a:cs typeface="Times New Roman"/>
              </a:rPr>
              <a:t>:</a:t>
            </a:r>
            <a:endParaRPr dirty="0">
              <a:latin typeface="Times New Roman"/>
              <a:cs typeface="Times New Roman"/>
            </a:endParaRPr>
          </a:p>
          <a:p>
            <a:pPr marL="980440">
              <a:lnSpc>
                <a:spcPts val="2135"/>
              </a:lnSpc>
            </a:pPr>
            <a:r>
              <a:rPr spc="-60" dirty="0">
                <a:latin typeface="Times New Roman"/>
                <a:cs typeface="Times New Roman"/>
              </a:rPr>
              <a:t>To</a:t>
            </a:r>
            <a:r>
              <a:rPr spc="-25" dirty="0">
                <a:latin typeface="Times New Roman"/>
                <a:cs typeface="Times New Roman"/>
              </a:rPr>
              <a:t> </a:t>
            </a:r>
            <a:r>
              <a:rPr spc="-5" dirty="0">
                <a:latin typeface="Times New Roman"/>
                <a:cs typeface="Times New Roman"/>
              </a:rPr>
              <a:t>m</a:t>
            </a:r>
            <a:r>
              <a:rPr spc="-5" dirty="0">
                <a:latin typeface="Calibri"/>
                <a:cs typeface="Calibri"/>
              </a:rPr>
              <a:t>easure</a:t>
            </a:r>
            <a:r>
              <a:rPr spc="5" dirty="0">
                <a:latin typeface="Calibri"/>
                <a:cs typeface="Calibri"/>
              </a:rPr>
              <a:t> </a:t>
            </a:r>
            <a:r>
              <a:rPr dirty="0">
                <a:latin typeface="Calibri"/>
                <a:cs typeface="Calibri"/>
              </a:rPr>
              <a:t>the</a:t>
            </a:r>
            <a:r>
              <a:rPr spc="10" dirty="0">
                <a:latin typeface="Calibri"/>
                <a:cs typeface="Calibri"/>
              </a:rPr>
              <a:t> </a:t>
            </a:r>
            <a:r>
              <a:rPr spc="-5" dirty="0">
                <a:latin typeface="Calibri"/>
                <a:cs typeface="Calibri"/>
              </a:rPr>
              <a:t>activeness</a:t>
            </a:r>
            <a:r>
              <a:rPr spc="-15" dirty="0">
                <a:latin typeface="Calibri"/>
                <a:cs typeface="Calibri"/>
              </a:rPr>
              <a:t> </a:t>
            </a:r>
            <a:r>
              <a:rPr spc="-5" dirty="0">
                <a:latin typeface="Calibri"/>
                <a:cs typeface="Calibri"/>
              </a:rPr>
              <a:t>of </a:t>
            </a:r>
            <a:r>
              <a:rPr spc="-10" dirty="0">
                <a:latin typeface="Calibri"/>
                <a:cs typeface="Calibri"/>
              </a:rPr>
              <a:t>users</a:t>
            </a:r>
            <a:r>
              <a:rPr spc="-5" dirty="0">
                <a:latin typeface="Calibri"/>
                <a:cs typeface="Calibri"/>
              </a:rPr>
              <a:t> on</a:t>
            </a:r>
            <a:r>
              <a:rPr spc="10" dirty="0">
                <a:latin typeface="Calibri"/>
                <a:cs typeface="Calibri"/>
              </a:rPr>
              <a:t> </a:t>
            </a:r>
            <a:r>
              <a:rPr dirty="0">
                <a:latin typeface="Calibri"/>
                <a:cs typeface="Calibri"/>
              </a:rPr>
              <a:t>a</a:t>
            </a:r>
            <a:r>
              <a:rPr spc="-10" dirty="0">
                <a:latin typeface="Calibri"/>
                <a:cs typeface="Calibri"/>
              </a:rPr>
              <a:t> </a:t>
            </a:r>
            <a:r>
              <a:rPr spc="-5" dirty="0">
                <a:latin typeface="Calibri"/>
                <a:cs typeface="Calibri"/>
              </a:rPr>
              <a:t>weekly</a:t>
            </a:r>
            <a:r>
              <a:rPr dirty="0">
                <a:latin typeface="Calibri"/>
                <a:cs typeface="Calibri"/>
              </a:rPr>
              <a:t> basis.</a:t>
            </a:r>
          </a:p>
          <a:p>
            <a:pPr marL="299085" indent="-287020">
              <a:spcBef>
                <a:spcPts val="45"/>
              </a:spcBef>
              <a:buFont typeface="Wingdings"/>
              <a:buChar char=""/>
              <a:tabLst>
                <a:tab pos="299720" algn="l"/>
              </a:tabLst>
            </a:pPr>
            <a:r>
              <a:rPr dirty="0">
                <a:latin typeface="Times New Roman"/>
                <a:cs typeface="Times New Roman"/>
              </a:rPr>
              <a:t>The activeness</a:t>
            </a:r>
            <a:r>
              <a:rPr spc="-30" dirty="0">
                <a:latin typeface="Times New Roman"/>
                <a:cs typeface="Times New Roman"/>
              </a:rPr>
              <a:t> </a:t>
            </a:r>
            <a:r>
              <a:rPr dirty="0">
                <a:latin typeface="Times New Roman"/>
                <a:cs typeface="Times New Roman"/>
              </a:rPr>
              <a:t>of</a:t>
            </a:r>
            <a:r>
              <a:rPr spc="5" dirty="0">
                <a:latin typeface="Times New Roman"/>
                <a:cs typeface="Times New Roman"/>
              </a:rPr>
              <a:t> </a:t>
            </a:r>
            <a:r>
              <a:rPr dirty="0">
                <a:latin typeface="Times New Roman"/>
                <a:cs typeface="Times New Roman"/>
              </a:rPr>
              <a:t>the</a:t>
            </a:r>
            <a:r>
              <a:rPr spc="-15" dirty="0">
                <a:latin typeface="Times New Roman"/>
                <a:cs typeface="Times New Roman"/>
              </a:rPr>
              <a:t> </a:t>
            </a:r>
            <a:r>
              <a:rPr spc="-5" dirty="0">
                <a:latin typeface="Times New Roman"/>
                <a:cs typeface="Times New Roman"/>
              </a:rPr>
              <a:t>users</a:t>
            </a:r>
            <a:r>
              <a:rPr spc="5" dirty="0">
                <a:latin typeface="Times New Roman"/>
                <a:cs typeface="Times New Roman"/>
              </a:rPr>
              <a:t> </a:t>
            </a:r>
            <a:r>
              <a:rPr dirty="0">
                <a:latin typeface="Times New Roman"/>
                <a:cs typeface="Times New Roman"/>
              </a:rPr>
              <a:t>on</a:t>
            </a:r>
            <a:r>
              <a:rPr spc="5" dirty="0">
                <a:latin typeface="Times New Roman"/>
                <a:cs typeface="Times New Roman"/>
              </a:rPr>
              <a:t> </a:t>
            </a:r>
            <a:r>
              <a:rPr dirty="0">
                <a:latin typeface="Times New Roman"/>
                <a:cs typeface="Times New Roman"/>
              </a:rPr>
              <a:t>weekly</a:t>
            </a:r>
            <a:r>
              <a:rPr spc="-10" dirty="0">
                <a:latin typeface="Times New Roman"/>
                <a:cs typeface="Times New Roman"/>
              </a:rPr>
              <a:t> </a:t>
            </a:r>
            <a:r>
              <a:rPr spc="-5" dirty="0">
                <a:latin typeface="Times New Roman"/>
                <a:cs typeface="Times New Roman"/>
              </a:rPr>
              <a:t>basis</a:t>
            </a:r>
            <a:r>
              <a:rPr spc="-10" dirty="0">
                <a:latin typeface="Times New Roman"/>
                <a:cs typeface="Times New Roman"/>
              </a:rPr>
              <a:t> </a:t>
            </a:r>
            <a:r>
              <a:rPr spc="-5" dirty="0">
                <a:latin typeface="Times New Roman"/>
                <a:cs typeface="Times New Roman"/>
              </a:rPr>
              <a:t>is</a:t>
            </a:r>
            <a:r>
              <a:rPr dirty="0">
                <a:latin typeface="Times New Roman"/>
                <a:cs typeface="Times New Roman"/>
              </a:rPr>
              <a:t> as</a:t>
            </a:r>
            <a:r>
              <a:rPr spc="-10" dirty="0">
                <a:latin typeface="Times New Roman"/>
                <a:cs typeface="Times New Roman"/>
              </a:rPr>
              <a:t> </a:t>
            </a:r>
            <a:r>
              <a:rPr spc="-5" dirty="0">
                <a:latin typeface="Times New Roman"/>
                <a:cs typeface="Times New Roman"/>
              </a:rPr>
              <a:t>follows:</a:t>
            </a:r>
            <a:endParaRPr dirty="0">
              <a:latin typeface="Times New Roman"/>
              <a:cs typeface="Times New Roman"/>
            </a:endParaRPr>
          </a:p>
        </p:txBody>
      </p:sp>
      <p:grpSp>
        <p:nvGrpSpPr>
          <p:cNvPr id="6" name="Group 2"/>
          <p:cNvGrpSpPr>
            <a:grpSpLocks/>
          </p:cNvGrpSpPr>
          <p:nvPr/>
        </p:nvGrpSpPr>
        <p:grpSpPr bwMode="auto">
          <a:xfrm>
            <a:off x="2792348" y="2352295"/>
            <a:ext cx="3837052" cy="4054192"/>
            <a:chOff x="4123" y="3448"/>
            <a:chExt cx="3666" cy="4494"/>
          </a:xfrm>
        </p:grpSpPr>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38" y="3463"/>
              <a:ext cx="3636" cy="44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4"/>
            <p:cNvSpPr>
              <a:spLocks noChangeArrowheads="1"/>
            </p:cNvSpPr>
            <p:nvPr/>
          </p:nvSpPr>
          <p:spPr bwMode="auto">
            <a:xfrm>
              <a:off x="4130" y="3455"/>
              <a:ext cx="3651" cy="447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91667" y="321309"/>
            <a:ext cx="5783580" cy="1115695"/>
          </a:xfrm>
          <a:prstGeom prst="rect">
            <a:avLst/>
          </a:prstGeom>
        </p:spPr>
        <p:txBody>
          <a:bodyPr vert="horz" wrap="square" lIns="0" tIns="12700" rIns="0" bIns="0" rtlCol="0">
            <a:spAutoFit/>
          </a:bodyPr>
          <a:lstStyle/>
          <a:p>
            <a:pPr marL="12700">
              <a:lnSpc>
                <a:spcPts val="2130"/>
              </a:lnSpc>
              <a:spcBef>
                <a:spcPts val="100"/>
              </a:spcBef>
            </a:pPr>
            <a:r>
              <a:rPr b="1" dirty="0">
                <a:latin typeface="Times New Roman"/>
                <a:cs typeface="Times New Roman"/>
              </a:rPr>
              <a:t>2.</a:t>
            </a:r>
            <a:r>
              <a:rPr b="1" spc="-5" dirty="0">
                <a:latin typeface="Times New Roman"/>
                <a:cs typeface="Times New Roman"/>
              </a:rPr>
              <a:t> U</a:t>
            </a:r>
            <a:r>
              <a:rPr b="1" spc="-15" dirty="0">
                <a:latin typeface="Times New Roman"/>
                <a:cs typeface="Times New Roman"/>
              </a:rPr>
              <a:t>s</a:t>
            </a:r>
            <a:r>
              <a:rPr b="1" dirty="0">
                <a:latin typeface="Times New Roman"/>
                <a:cs typeface="Times New Roman"/>
              </a:rPr>
              <a:t>er</a:t>
            </a:r>
            <a:r>
              <a:rPr b="1" spc="-25" dirty="0">
                <a:latin typeface="Times New Roman"/>
                <a:cs typeface="Times New Roman"/>
              </a:rPr>
              <a:t> </a:t>
            </a:r>
            <a:r>
              <a:rPr b="1" dirty="0">
                <a:latin typeface="Times New Roman"/>
                <a:cs typeface="Times New Roman"/>
              </a:rPr>
              <a:t>G</a:t>
            </a:r>
            <a:r>
              <a:rPr b="1" spc="-30" dirty="0">
                <a:latin typeface="Times New Roman"/>
                <a:cs typeface="Times New Roman"/>
              </a:rPr>
              <a:t>r</a:t>
            </a:r>
            <a:r>
              <a:rPr b="1" spc="-5" dirty="0">
                <a:latin typeface="Times New Roman"/>
                <a:cs typeface="Times New Roman"/>
              </a:rPr>
              <a:t>o</a:t>
            </a:r>
            <a:r>
              <a:rPr b="1" spc="10" dirty="0">
                <a:latin typeface="Times New Roman"/>
                <a:cs typeface="Times New Roman"/>
              </a:rPr>
              <a:t>w</a:t>
            </a:r>
            <a:r>
              <a:rPr b="1" spc="-5" dirty="0">
                <a:latin typeface="Times New Roman"/>
                <a:cs typeface="Times New Roman"/>
              </a:rPr>
              <a:t>th</a:t>
            </a:r>
            <a:r>
              <a:rPr b="1" spc="-130" dirty="0">
                <a:latin typeface="Times New Roman"/>
                <a:cs typeface="Times New Roman"/>
              </a:rPr>
              <a:t> </a:t>
            </a:r>
            <a:r>
              <a:rPr b="1" spc="-5" dirty="0">
                <a:latin typeface="Times New Roman"/>
                <a:cs typeface="Times New Roman"/>
              </a:rPr>
              <a:t>A</a:t>
            </a:r>
            <a:r>
              <a:rPr b="1" spc="-15" dirty="0">
                <a:latin typeface="Times New Roman"/>
                <a:cs typeface="Times New Roman"/>
              </a:rPr>
              <a:t>n</a:t>
            </a:r>
            <a:r>
              <a:rPr b="1" dirty="0">
                <a:latin typeface="Times New Roman"/>
                <a:cs typeface="Times New Roman"/>
              </a:rPr>
              <a:t>al</a:t>
            </a:r>
            <a:r>
              <a:rPr b="1" spc="10" dirty="0">
                <a:latin typeface="Times New Roman"/>
                <a:cs typeface="Times New Roman"/>
              </a:rPr>
              <a:t>y</a:t>
            </a:r>
            <a:r>
              <a:rPr b="1" spc="-5" dirty="0">
                <a:latin typeface="Times New Roman"/>
                <a:cs typeface="Times New Roman"/>
              </a:rPr>
              <a:t>sis:</a:t>
            </a:r>
            <a:endParaRPr>
              <a:latin typeface="Times New Roman"/>
              <a:cs typeface="Times New Roman"/>
            </a:endParaRPr>
          </a:p>
          <a:p>
            <a:pPr marL="927100">
              <a:lnSpc>
                <a:spcPts val="2130"/>
              </a:lnSpc>
            </a:pPr>
            <a:r>
              <a:rPr spc="-10" dirty="0">
                <a:latin typeface="Calibri"/>
                <a:cs typeface="Calibri"/>
              </a:rPr>
              <a:t>Analyze</a:t>
            </a:r>
            <a:r>
              <a:rPr spc="-5" dirty="0">
                <a:latin typeface="Calibri"/>
                <a:cs typeface="Calibri"/>
              </a:rPr>
              <a:t> </a:t>
            </a:r>
            <a:r>
              <a:rPr dirty="0">
                <a:latin typeface="Calibri"/>
                <a:cs typeface="Calibri"/>
              </a:rPr>
              <a:t>the </a:t>
            </a:r>
            <a:r>
              <a:rPr spc="-10" dirty="0">
                <a:latin typeface="Calibri"/>
                <a:cs typeface="Calibri"/>
              </a:rPr>
              <a:t>growth</a:t>
            </a:r>
            <a:r>
              <a:rPr spc="10" dirty="0">
                <a:latin typeface="Calibri"/>
                <a:cs typeface="Calibri"/>
              </a:rPr>
              <a:t> </a:t>
            </a:r>
            <a:r>
              <a:rPr spc="-5" dirty="0">
                <a:latin typeface="Calibri"/>
                <a:cs typeface="Calibri"/>
              </a:rPr>
              <a:t>of</a:t>
            </a:r>
            <a:r>
              <a:rPr spc="5" dirty="0">
                <a:latin typeface="Calibri"/>
                <a:cs typeface="Calibri"/>
              </a:rPr>
              <a:t> </a:t>
            </a:r>
            <a:r>
              <a:rPr spc="-10" dirty="0">
                <a:latin typeface="Calibri"/>
                <a:cs typeface="Calibri"/>
              </a:rPr>
              <a:t>users</a:t>
            </a:r>
            <a:r>
              <a:rPr spc="-5" dirty="0">
                <a:latin typeface="Calibri"/>
                <a:cs typeface="Calibri"/>
              </a:rPr>
              <a:t> </a:t>
            </a:r>
            <a:r>
              <a:rPr spc="-10" dirty="0">
                <a:latin typeface="Calibri"/>
                <a:cs typeface="Calibri"/>
              </a:rPr>
              <a:t>over</a:t>
            </a:r>
            <a:r>
              <a:rPr dirty="0">
                <a:latin typeface="Calibri"/>
                <a:cs typeface="Calibri"/>
              </a:rPr>
              <a:t> </a:t>
            </a:r>
            <a:r>
              <a:rPr spc="-5" dirty="0">
                <a:latin typeface="Calibri"/>
                <a:cs typeface="Calibri"/>
              </a:rPr>
              <a:t>time</a:t>
            </a:r>
            <a:r>
              <a:rPr dirty="0">
                <a:latin typeface="Calibri"/>
                <a:cs typeface="Calibri"/>
              </a:rPr>
              <a:t> </a:t>
            </a:r>
            <a:r>
              <a:rPr spc="-15" dirty="0">
                <a:latin typeface="Calibri"/>
                <a:cs typeface="Calibri"/>
              </a:rPr>
              <a:t>for</a:t>
            </a:r>
            <a:r>
              <a:rPr dirty="0">
                <a:latin typeface="Calibri"/>
                <a:cs typeface="Calibri"/>
              </a:rPr>
              <a:t> a</a:t>
            </a:r>
            <a:r>
              <a:rPr spc="-5" dirty="0">
                <a:latin typeface="Calibri"/>
                <a:cs typeface="Calibri"/>
              </a:rPr>
              <a:t> product.</a:t>
            </a:r>
            <a:endParaRPr>
              <a:latin typeface="Calibri"/>
              <a:cs typeface="Calibri"/>
            </a:endParaRPr>
          </a:p>
          <a:p>
            <a:pPr>
              <a:spcBef>
                <a:spcPts val="25"/>
              </a:spcBef>
            </a:pPr>
            <a:endParaRPr sz="1750">
              <a:latin typeface="Calibri"/>
              <a:cs typeface="Calibri"/>
            </a:endParaRPr>
          </a:p>
          <a:p>
            <a:pPr marL="12700"/>
            <a:r>
              <a:rPr spc="-5" dirty="0">
                <a:latin typeface="Calibri"/>
                <a:cs typeface="Calibri"/>
              </a:rPr>
              <a:t>The observed</a:t>
            </a:r>
            <a:r>
              <a:rPr spc="15" dirty="0">
                <a:latin typeface="Calibri"/>
                <a:cs typeface="Calibri"/>
              </a:rPr>
              <a:t> </a:t>
            </a:r>
            <a:r>
              <a:rPr spc="-10" dirty="0">
                <a:latin typeface="Calibri"/>
                <a:cs typeface="Calibri"/>
              </a:rPr>
              <a:t>growth</a:t>
            </a:r>
            <a:r>
              <a:rPr spc="10" dirty="0">
                <a:latin typeface="Calibri"/>
                <a:cs typeface="Calibri"/>
              </a:rPr>
              <a:t> </a:t>
            </a:r>
            <a:r>
              <a:rPr spc="-5" dirty="0">
                <a:latin typeface="Calibri"/>
                <a:cs typeface="Calibri"/>
              </a:rPr>
              <a:t>of </a:t>
            </a:r>
            <a:r>
              <a:rPr spc="-10" dirty="0">
                <a:latin typeface="Calibri"/>
                <a:cs typeface="Calibri"/>
              </a:rPr>
              <a:t>users</a:t>
            </a:r>
            <a:r>
              <a:rPr dirty="0">
                <a:latin typeface="Calibri"/>
                <a:cs typeface="Calibri"/>
              </a:rPr>
              <a:t> </a:t>
            </a:r>
            <a:r>
              <a:rPr spc="-10" dirty="0">
                <a:latin typeface="Calibri"/>
                <a:cs typeface="Calibri"/>
              </a:rPr>
              <a:t>over</a:t>
            </a:r>
            <a:r>
              <a:rPr dirty="0">
                <a:latin typeface="Calibri"/>
                <a:cs typeface="Calibri"/>
              </a:rPr>
              <a:t> </a:t>
            </a:r>
            <a:r>
              <a:rPr spc="-5" dirty="0">
                <a:latin typeface="Calibri"/>
                <a:cs typeface="Calibri"/>
              </a:rPr>
              <a:t>time</a:t>
            </a:r>
            <a:r>
              <a:rPr spc="15" dirty="0">
                <a:latin typeface="Calibri"/>
                <a:cs typeface="Calibri"/>
              </a:rPr>
              <a:t> </a:t>
            </a:r>
            <a:r>
              <a:rPr spc="-15" dirty="0">
                <a:latin typeface="Calibri"/>
                <a:cs typeface="Calibri"/>
              </a:rPr>
              <a:t>for</a:t>
            </a:r>
            <a:r>
              <a:rPr spc="-5" dirty="0">
                <a:latin typeface="Calibri"/>
                <a:cs typeface="Calibri"/>
              </a:rPr>
              <a:t> </a:t>
            </a:r>
            <a:r>
              <a:rPr dirty="0">
                <a:latin typeface="Calibri"/>
                <a:cs typeface="Calibri"/>
              </a:rPr>
              <a:t>a</a:t>
            </a:r>
            <a:r>
              <a:rPr spc="-5" dirty="0">
                <a:latin typeface="Calibri"/>
                <a:cs typeface="Calibri"/>
              </a:rPr>
              <a:t> </a:t>
            </a:r>
            <a:r>
              <a:rPr spc="-10" dirty="0">
                <a:latin typeface="Calibri"/>
                <a:cs typeface="Calibri"/>
              </a:rPr>
              <a:t>product</a:t>
            </a:r>
            <a:r>
              <a:rPr spc="5" dirty="0">
                <a:latin typeface="Calibri"/>
                <a:cs typeface="Calibri"/>
              </a:rPr>
              <a:t> </a:t>
            </a:r>
            <a:r>
              <a:rPr spc="-5" dirty="0">
                <a:latin typeface="Calibri"/>
                <a:cs typeface="Calibri"/>
              </a:rPr>
              <a:t>is:</a:t>
            </a:r>
            <a:endParaRPr>
              <a:latin typeface="Calibri"/>
              <a:cs typeface="Calibri"/>
            </a:endParaRPr>
          </a:p>
        </p:txBody>
      </p:sp>
      <p:sp>
        <p:nvSpPr>
          <p:cNvPr id="6" name="object 6"/>
          <p:cNvSpPr txBox="1">
            <a:spLocks noGrp="1"/>
          </p:cNvSpPr>
          <p:nvPr>
            <p:ph type="sldNum" sz="quarter" idx="12"/>
          </p:nvPr>
        </p:nvSpPr>
        <p:spPr>
          <a:prstGeom prst="rect">
            <a:avLst/>
          </a:prstGeom>
        </p:spPr>
        <p:txBody>
          <a:bodyPr vert="horz" wrap="square" lIns="0" tIns="0" rIns="0" bIns="0" rtlCol="0" anchor="ctr">
            <a:spAutoFit/>
          </a:bodyPr>
          <a:lstStyle/>
          <a:p>
            <a:pPr marL="38100">
              <a:lnSpc>
                <a:spcPts val="1240"/>
              </a:lnSpc>
            </a:pPr>
            <a:fld id="{81D60167-4931-47E6-BA6A-407CBD079E47}" type="slidenum">
              <a:rPr dirty="0"/>
              <a:pPr marL="38100">
                <a:lnSpc>
                  <a:spcPts val="1240"/>
                </a:lnSpc>
              </a:pPr>
              <a:t>9</a:t>
            </a:fld>
            <a:endParaRPr dirty="0"/>
          </a:p>
        </p:txBody>
      </p:sp>
      <p:sp>
        <p:nvSpPr>
          <p:cNvPr id="4" name="object 4"/>
          <p:cNvSpPr txBox="1"/>
          <p:nvPr/>
        </p:nvSpPr>
        <p:spPr>
          <a:xfrm>
            <a:off x="899261" y="4652264"/>
            <a:ext cx="8200390" cy="566420"/>
          </a:xfrm>
          <a:prstGeom prst="rect">
            <a:avLst/>
          </a:prstGeom>
        </p:spPr>
        <p:txBody>
          <a:bodyPr vert="horz" wrap="square" lIns="0" tIns="12700" rIns="0" bIns="0" rtlCol="0">
            <a:spAutoFit/>
          </a:bodyPr>
          <a:lstStyle/>
          <a:p>
            <a:pPr marL="12700">
              <a:lnSpc>
                <a:spcPts val="2130"/>
              </a:lnSpc>
              <a:spcBef>
                <a:spcPts val="100"/>
              </a:spcBef>
            </a:pPr>
            <a:r>
              <a:rPr b="1" dirty="0">
                <a:latin typeface="Times New Roman"/>
                <a:cs typeface="Times New Roman"/>
              </a:rPr>
              <a:t>3.</a:t>
            </a:r>
            <a:r>
              <a:rPr b="1" spc="-40" dirty="0">
                <a:latin typeface="Times New Roman"/>
                <a:cs typeface="Times New Roman"/>
              </a:rPr>
              <a:t> </a:t>
            </a:r>
            <a:r>
              <a:rPr b="1" spc="-100" dirty="0">
                <a:latin typeface="Times New Roman"/>
                <a:cs typeface="Times New Roman"/>
              </a:rPr>
              <a:t>W</a:t>
            </a:r>
            <a:r>
              <a:rPr b="1" dirty="0">
                <a:latin typeface="Times New Roman"/>
                <a:cs typeface="Times New Roman"/>
              </a:rPr>
              <a:t>e</a:t>
            </a:r>
            <a:r>
              <a:rPr b="1" spc="5" dirty="0">
                <a:latin typeface="Times New Roman"/>
                <a:cs typeface="Times New Roman"/>
              </a:rPr>
              <a:t>e</a:t>
            </a:r>
            <a:r>
              <a:rPr b="1" spc="-5" dirty="0">
                <a:latin typeface="Times New Roman"/>
                <a:cs typeface="Times New Roman"/>
              </a:rPr>
              <a:t>kly</a:t>
            </a:r>
            <a:r>
              <a:rPr b="1" spc="-10" dirty="0">
                <a:latin typeface="Times New Roman"/>
                <a:cs typeface="Times New Roman"/>
              </a:rPr>
              <a:t> </a:t>
            </a:r>
            <a:r>
              <a:rPr b="1" dirty="0">
                <a:latin typeface="Times New Roman"/>
                <a:cs typeface="Times New Roman"/>
              </a:rPr>
              <a:t>Ret</a:t>
            </a:r>
            <a:r>
              <a:rPr b="1" spc="5" dirty="0">
                <a:latin typeface="Times New Roman"/>
                <a:cs typeface="Times New Roman"/>
              </a:rPr>
              <a:t>e</a:t>
            </a:r>
            <a:r>
              <a:rPr b="1" spc="-5" dirty="0">
                <a:latin typeface="Times New Roman"/>
                <a:cs typeface="Times New Roman"/>
              </a:rPr>
              <a:t>ntion</a:t>
            </a:r>
            <a:r>
              <a:rPr b="1" spc="-110" dirty="0">
                <a:latin typeface="Times New Roman"/>
                <a:cs typeface="Times New Roman"/>
              </a:rPr>
              <a:t> </a:t>
            </a:r>
            <a:r>
              <a:rPr b="1" spc="-5" dirty="0">
                <a:latin typeface="Times New Roman"/>
                <a:cs typeface="Times New Roman"/>
              </a:rPr>
              <a:t>A</a:t>
            </a:r>
            <a:r>
              <a:rPr b="1" spc="-15" dirty="0">
                <a:latin typeface="Times New Roman"/>
                <a:cs typeface="Times New Roman"/>
              </a:rPr>
              <a:t>n</a:t>
            </a:r>
            <a:r>
              <a:rPr b="1" dirty="0">
                <a:latin typeface="Times New Roman"/>
                <a:cs typeface="Times New Roman"/>
              </a:rPr>
              <a:t>al</a:t>
            </a:r>
            <a:r>
              <a:rPr b="1" spc="10" dirty="0">
                <a:latin typeface="Times New Roman"/>
                <a:cs typeface="Times New Roman"/>
              </a:rPr>
              <a:t>y</a:t>
            </a:r>
            <a:r>
              <a:rPr b="1" spc="-5" dirty="0">
                <a:latin typeface="Times New Roman"/>
                <a:cs typeface="Times New Roman"/>
              </a:rPr>
              <a:t>sis:</a:t>
            </a:r>
            <a:endParaRPr>
              <a:latin typeface="Times New Roman"/>
              <a:cs typeface="Times New Roman"/>
            </a:endParaRPr>
          </a:p>
          <a:p>
            <a:pPr marL="927100">
              <a:lnSpc>
                <a:spcPts val="2130"/>
              </a:lnSpc>
            </a:pPr>
            <a:r>
              <a:rPr spc="-10" dirty="0">
                <a:latin typeface="Calibri"/>
                <a:cs typeface="Calibri"/>
              </a:rPr>
              <a:t>Analyze</a:t>
            </a:r>
            <a:r>
              <a:rPr spc="-5" dirty="0">
                <a:latin typeface="Calibri"/>
                <a:cs typeface="Calibri"/>
              </a:rPr>
              <a:t> </a:t>
            </a:r>
            <a:r>
              <a:rPr dirty="0">
                <a:latin typeface="Calibri"/>
                <a:cs typeface="Calibri"/>
              </a:rPr>
              <a:t>the</a:t>
            </a:r>
            <a:r>
              <a:rPr spc="5" dirty="0">
                <a:latin typeface="Calibri"/>
                <a:cs typeface="Calibri"/>
              </a:rPr>
              <a:t> </a:t>
            </a:r>
            <a:r>
              <a:rPr spc="-10" dirty="0">
                <a:latin typeface="Calibri"/>
                <a:cs typeface="Calibri"/>
              </a:rPr>
              <a:t>retention</a:t>
            </a:r>
            <a:r>
              <a:rPr spc="20" dirty="0">
                <a:latin typeface="Calibri"/>
                <a:cs typeface="Calibri"/>
              </a:rPr>
              <a:t> </a:t>
            </a:r>
            <a:r>
              <a:rPr spc="-5" dirty="0">
                <a:latin typeface="Calibri"/>
                <a:cs typeface="Calibri"/>
              </a:rPr>
              <a:t>of </a:t>
            </a:r>
            <a:r>
              <a:rPr spc="-10" dirty="0">
                <a:latin typeface="Calibri"/>
                <a:cs typeface="Calibri"/>
              </a:rPr>
              <a:t>users</a:t>
            </a:r>
            <a:r>
              <a:rPr dirty="0">
                <a:latin typeface="Calibri"/>
                <a:cs typeface="Calibri"/>
              </a:rPr>
              <a:t> </a:t>
            </a:r>
            <a:r>
              <a:rPr spc="-5" dirty="0">
                <a:latin typeface="Calibri"/>
                <a:cs typeface="Calibri"/>
              </a:rPr>
              <a:t>on</a:t>
            </a:r>
            <a:r>
              <a:rPr spc="10" dirty="0">
                <a:latin typeface="Calibri"/>
                <a:cs typeface="Calibri"/>
              </a:rPr>
              <a:t> </a:t>
            </a:r>
            <a:r>
              <a:rPr dirty="0">
                <a:latin typeface="Calibri"/>
                <a:cs typeface="Calibri"/>
              </a:rPr>
              <a:t>a</a:t>
            </a:r>
            <a:r>
              <a:rPr spc="-5" dirty="0">
                <a:latin typeface="Calibri"/>
                <a:cs typeface="Calibri"/>
              </a:rPr>
              <a:t> weekly</a:t>
            </a:r>
            <a:r>
              <a:rPr dirty="0">
                <a:latin typeface="Calibri"/>
                <a:cs typeface="Calibri"/>
              </a:rPr>
              <a:t> </a:t>
            </a:r>
            <a:r>
              <a:rPr spc="-5" dirty="0">
                <a:latin typeface="Calibri"/>
                <a:cs typeface="Calibri"/>
              </a:rPr>
              <a:t>basis</a:t>
            </a:r>
            <a:r>
              <a:rPr spc="-10" dirty="0">
                <a:latin typeface="Calibri"/>
                <a:cs typeface="Calibri"/>
              </a:rPr>
              <a:t> after</a:t>
            </a:r>
            <a:r>
              <a:rPr spc="10" dirty="0">
                <a:latin typeface="Calibri"/>
                <a:cs typeface="Calibri"/>
              </a:rPr>
              <a:t> </a:t>
            </a:r>
            <a:r>
              <a:rPr spc="-5" dirty="0">
                <a:latin typeface="Calibri"/>
                <a:cs typeface="Calibri"/>
              </a:rPr>
              <a:t>signing</a:t>
            </a:r>
            <a:r>
              <a:rPr spc="15" dirty="0">
                <a:latin typeface="Calibri"/>
                <a:cs typeface="Calibri"/>
              </a:rPr>
              <a:t> </a:t>
            </a:r>
            <a:r>
              <a:rPr spc="-5" dirty="0">
                <a:latin typeface="Calibri"/>
                <a:cs typeface="Calibri"/>
              </a:rPr>
              <a:t>up</a:t>
            </a:r>
            <a:r>
              <a:rPr dirty="0">
                <a:latin typeface="Calibri"/>
                <a:cs typeface="Calibri"/>
              </a:rPr>
              <a:t> </a:t>
            </a:r>
            <a:r>
              <a:rPr spc="-15" dirty="0">
                <a:latin typeface="Calibri"/>
                <a:cs typeface="Calibri"/>
              </a:rPr>
              <a:t>for</a:t>
            </a:r>
            <a:r>
              <a:rPr spc="5" dirty="0">
                <a:latin typeface="Calibri"/>
                <a:cs typeface="Calibri"/>
              </a:rPr>
              <a:t> </a:t>
            </a:r>
            <a:r>
              <a:rPr dirty="0">
                <a:latin typeface="Calibri"/>
                <a:cs typeface="Calibri"/>
              </a:rPr>
              <a:t>a</a:t>
            </a:r>
            <a:r>
              <a:rPr spc="-5" dirty="0">
                <a:latin typeface="Calibri"/>
                <a:cs typeface="Calibri"/>
              </a:rPr>
              <a:t> </a:t>
            </a:r>
            <a:r>
              <a:rPr spc="-10" dirty="0">
                <a:latin typeface="Calibri"/>
                <a:cs typeface="Calibri"/>
              </a:rPr>
              <a:t>product.</a:t>
            </a:r>
            <a:endParaRPr>
              <a:latin typeface="Calibri"/>
              <a:cs typeface="Calibri"/>
            </a:endParaRPr>
          </a:p>
        </p:txBody>
      </p:sp>
      <p:sp>
        <p:nvSpPr>
          <p:cNvPr id="7" name="Rectangle 4"/>
          <p:cNvSpPr>
            <a:spLocks noChangeArrowheads="1"/>
          </p:cNvSpPr>
          <p:nvPr/>
        </p:nvSpPr>
        <p:spPr bwMode="auto">
          <a:xfrm>
            <a:off x="2426124" y="1600200"/>
            <a:ext cx="16814645" cy="61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grpSp>
        <p:nvGrpSpPr>
          <p:cNvPr id="8" name="Group 1"/>
          <p:cNvGrpSpPr>
            <a:grpSpLocks/>
          </p:cNvGrpSpPr>
          <p:nvPr/>
        </p:nvGrpSpPr>
        <p:grpSpPr bwMode="auto">
          <a:xfrm>
            <a:off x="2426124" y="1600200"/>
            <a:ext cx="3746076" cy="2954959"/>
            <a:chOff x="0" y="0"/>
            <a:chExt cx="4278" cy="3270"/>
          </a:xfrm>
        </p:grpSpPr>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 y="14"/>
              <a:ext cx="4248" cy="324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2"/>
            <p:cNvSpPr>
              <a:spLocks noChangeArrowheads="1"/>
            </p:cNvSpPr>
            <p:nvPr/>
          </p:nvSpPr>
          <p:spPr bwMode="auto">
            <a:xfrm>
              <a:off x="7" y="7"/>
              <a:ext cx="4263" cy="325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0" name="Group 5"/>
          <p:cNvGrpSpPr>
            <a:grpSpLocks/>
          </p:cNvGrpSpPr>
          <p:nvPr/>
        </p:nvGrpSpPr>
        <p:grpSpPr bwMode="auto">
          <a:xfrm>
            <a:off x="2238831" y="5330249"/>
            <a:ext cx="3920233" cy="893676"/>
            <a:chOff x="3160" y="169"/>
            <a:chExt cx="4550" cy="719"/>
          </a:xfrm>
        </p:grpSpPr>
        <p:pic>
          <p:nvPicPr>
            <p:cNvPr id="4102"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75" y="183"/>
              <a:ext cx="4520" cy="6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7"/>
            <p:cNvSpPr>
              <a:spLocks noChangeArrowheads="1"/>
            </p:cNvSpPr>
            <p:nvPr/>
          </p:nvSpPr>
          <p:spPr bwMode="auto">
            <a:xfrm>
              <a:off x="3167" y="176"/>
              <a:ext cx="4535" cy="704"/>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Tree>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155</TotalTime>
  <Words>350</Words>
  <Application>Microsoft Office PowerPoint</Application>
  <PresentationFormat>Widescreen</PresentationFormat>
  <Paragraphs>87</Paragraphs>
  <Slides>12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Arial MT</vt:lpstr>
      <vt:lpstr>Calibri</vt:lpstr>
      <vt:lpstr>Times New Roman</vt:lpstr>
      <vt:lpstr>Trebuchet MS</vt:lpstr>
      <vt:lpstr>Wingdings</vt:lpstr>
      <vt:lpstr>Wingdings 3</vt:lpstr>
      <vt:lpstr>Facet</vt:lpstr>
      <vt:lpstr>Project : “Operation  Analytics and  Investigating Metric Spik”                                                 Submitted by Aishwarya Ganapat Desai</vt:lpstr>
      <vt:lpstr>Content</vt:lpstr>
      <vt:lpstr>Project Description</vt:lpstr>
      <vt:lpstr>Approach</vt:lpstr>
      <vt:lpstr>PowerPoint Presentation</vt:lpstr>
      <vt:lpstr>1. Jobs Reviewed Over Time:</vt:lpstr>
      <vt:lpstr>PowerPoint Presentation</vt:lpstr>
      <vt:lpstr>Case Study 2: Investigating Metric Spike</vt:lpstr>
      <vt:lpstr>PowerPoint Presentation</vt:lpstr>
      <vt:lpstr>PowerPoint Presentation</vt:lpstr>
      <vt:lpstr>Result</vt:lpstr>
      <vt:lpstr>Thank-You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Operation Analytics and Investigating Metric Spike</dc:title>
  <dc:creator>Netizens</dc:creator>
  <cp:lastModifiedBy>hp</cp:lastModifiedBy>
  <cp:revision>9</cp:revision>
  <dcterms:created xsi:type="dcterms:W3CDTF">2023-09-02T08:44:53Z</dcterms:created>
  <dcterms:modified xsi:type="dcterms:W3CDTF">2023-09-02T11:20:44Z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2023-08-16T00:00:00Z</vt:filetime>
  </property>
  <property fmtid="{D5CDD505-2E9C-101B-9397-08002B2CF9AE}" pid="3" name="Creator">
    <vt:lpwstr>Microsoft® PowerPoint® 2013</vt:lpwstr>
  </property>
  <property fmtid="{D5CDD505-2E9C-101B-9397-08002B2CF9AE}" pid="4" name="LastSaved">
    <vt:filetime>2023-09-02T00:00:00Z</vt:filetime>
  </property>
</Properties>
</file>