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256" r:id="rId2"/>
    <p:sldId id="257" r:id="rId3"/>
    <p:sldId id="267" r:id="rId4"/>
    <p:sldId id="258" r:id="rId5"/>
    <p:sldId id="259" r:id="rId6"/>
    <p:sldId id="263" r:id="rId7"/>
    <p:sldId id="264" r:id="rId8"/>
    <p:sldId id="260" r:id="rId9"/>
    <p:sldId id="262" r:id="rId10"/>
    <p:sldId id="265" r:id="rId11"/>
    <p:sldId id="268"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Dynamic Dashboard-Placements for Mba students</a:t>
            </a: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DCA0BA-548D-41EC-8562-AF71229E838C}" type="datetimeFigureOut">
              <a:rPr lang="en-IN" smtClean="0"/>
              <a:t>14-06-2020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089534-4292-4CA2-A522-7BDEDE95A8A5}" type="slidenum">
              <a:rPr lang="en-IN" smtClean="0"/>
              <a:t>‹#›</a:t>
            </a:fld>
            <a:endParaRPr lang="en-IN"/>
          </a:p>
        </p:txBody>
      </p:sp>
    </p:spTree>
    <p:extLst>
      <p:ext uri="{BB962C8B-B14F-4D97-AF65-F5344CB8AC3E}">
        <p14:creationId xmlns:p14="http://schemas.microsoft.com/office/powerpoint/2010/main" val="148779904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Dynamic Dashboard-Placements for Mba students</a:t>
            </a: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9A0B57-4B92-4150-9156-FDB31AAE3B01}" type="datetimeFigureOut">
              <a:rPr lang="en-IN" smtClean="0"/>
              <a:t>14-06-2020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597BC1-9D8F-4C93-99DB-3185695604BF}" type="slidenum">
              <a:rPr lang="en-IN" smtClean="0"/>
              <a:t>‹#›</a:t>
            </a:fld>
            <a:endParaRPr lang="en-IN"/>
          </a:p>
        </p:txBody>
      </p:sp>
    </p:spTree>
    <p:extLst>
      <p:ext uri="{BB962C8B-B14F-4D97-AF65-F5344CB8AC3E}">
        <p14:creationId xmlns:p14="http://schemas.microsoft.com/office/powerpoint/2010/main" val="87395136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E597BC1-9D8F-4C93-99DB-3185695604BF}" type="slidenum">
              <a:rPr lang="en-IN" smtClean="0"/>
              <a:t>2</a:t>
            </a:fld>
            <a:endParaRPr lang="en-IN"/>
          </a:p>
        </p:txBody>
      </p:sp>
      <p:sp>
        <p:nvSpPr>
          <p:cNvPr id="5" name="Header Placeholder 4"/>
          <p:cNvSpPr>
            <a:spLocks noGrp="1"/>
          </p:cNvSpPr>
          <p:nvPr>
            <p:ph type="hdr" sz="quarter" idx="11"/>
          </p:nvPr>
        </p:nvSpPr>
        <p:spPr/>
        <p:txBody>
          <a:bodyPr/>
          <a:lstStyle/>
          <a:p>
            <a:r>
              <a:rPr lang="en-IN" smtClean="0"/>
              <a:t>Dynamic Dashboard-Placements for Mba students</a:t>
            </a:r>
            <a:endParaRPr lang="en-IN"/>
          </a:p>
        </p:txBody>
      </p:sp>
    </p:spTree>
    <p:extLst>
      <p:ext uri="{BB962C8B-B14F-4D97-AF65-F5344CB8AC3E}">
        <p14:creationId xmlns:p14="http://schemas.microsoft.com/office/powerpoint/2010/main" val="1025104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9031E55-BB7D-455E-950A-F0FB5BD45F04}" type="datetimeFigureOut">
              <a:rPr lang="en-IN" smtClean="0"/>
              <a:t>14-06-2020</a:t>
            </a:fld>
            <a:endParaRPr lang="en-IN" dirty="0"/>
          </a:p>
        </p:txBody>
      </p:sp>
      <p:sp>
        <p:nvSpPr>
          <p:cNvPr id="17" name="Footer Placeholder 16"/>
          <p:cNvSpPr>
            <a:spLocks noGrp="1"/>
          </p:cNvSpPr>
          <p:nvPr>
            <p:ph type="ftr" sz="quarter" idx="11"/>
          </p:nvPr>
        </p:nvSpPr>
        <p:spPr>
          <a:xfrm>
            <a:off x="5410200" y="4205288"/>
            <a:ext cx="1295400" cy="457200"/>
          </a:xfrm>
        </p:spPr>
        <p:txBody>
          <a:bodyPr/>
          <a:lstStyle/>
          <a:p>
            <a:endParaRPr lang="en-IN"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5BFBB9E-B09A-4B31-BB65-CF4B6F46CBA6}"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031E55-BB7D-455E-950A-F0FB5BD45F04}" type="datetimeFigureOut">
              <a:rPr lang="en-IN" smtClean="0"/>
              <a:t>14-06-2020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BFBB9E-B09A-4B31-BB65-CF4B6F46CBA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031E55-BB7D-455E-950A-F0FB5BD45F04}" type="datetimeFigureOut">
              <a:rPr lang="en-IN" smtClean="0"/>
              <a:t>14-06-2020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BFBB9E-B09A-4B31-BB65-CF4B6F46CBA6}"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031E55-BB7D-455E-950A-F0FB5BD45F04}" type="datetimeFigureOut">
              <a:rPr lang="en-IN" smtClean="0"/>
              <a:t>14-06-2020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BFBB9E-B09A-4B31-BB65-CF4B6F46CBA6}"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9031E55-BB7D-455E-950A-F0FB5BD45F04}" type="datetimeFigureOut">
              <a:rPr lang="en-IN" smtClean="0"/>
              <a:t>14-06-2020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5BFBB9E-B09A-4B31-BB65-CF4B6F46CBA6}"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031E55-BB7D-455E-950A-F0FB5BD45F04}" type="datetimeFigureOut">
              <a:rPr lang="en-IN" smtClean="0"/>
              <a:t>14-06-2020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BFBB9E-B09A-4B31-BB65-CF4B6F46CBA6}"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9031E55-BB7D-455E-950A-F0FB5BD45F04}" type="datetimeFigureOut">
              <a:rPr lang="en-IN" smtClean="0"/>
              <a:t>14-06-2020</a:t>
            </a:fld>
            <a:endParaRPr lang="en-IN" dirty="0"/>
          </a:p>
        </p:txBody>
      </p:sp>
      <p:sp>
        <p:nvSpPr>
          <p:cNvPr id="27" name="Slide Number Placeholder 26"/>
          <p:cNvSpPr>
            <a:spLocks noGrp="1"/>
          </p:cNvSpPr>
          <p:nvPr>
            <p:ph type="sldNum" sz="quarter" idx="11"/>
          </p:nvPr>
        </p:nvSpPr>
        <p:spPr/>
        <p:txBody>
          <a:bodyPr rtlCol="0"/>
          <a:lstStyle/>
          <a:p>
            <a:fld id="{15BFBB9E-B09A-4B31-BB65-CF4B6F46CBA6}" type="slidenum">
              <a:rPr lang="en-IN" smtClean="0"/>
              <a:t>‹#›</a:t>
            </a:fld>
            <a:endParaRPr lang="en-IN" dirty="0"/>
          </a:p>
        </p:txBody>
      </p:sp>
      <p:sp>
        <p:nvSpPr>
          <p:cNvPr id="28" name="Footer Placeholder 27"/>
          <p:cNvSpPr>
            <a:spLocks noGrp="1"/>
          </p:cNvSpPr>
          <p:nvPr>
            <p:ph type="ftr" sz="quarter" idx="12"/>
          </p:nvPr>
        </p:nvSpPr>
        <p:spPr/>
        <p:txBody>
          <a:bodyPr rtlCol="0"/>
          <a:lstStyle/>
          <a:p>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9031E55-BB7D-455E-950A-F0FB5BD45F04}" type="datetimeFigureOut">
              <a:rPr lang="en-IN" smtClean="0"/>
              <a:t>14-06-2020</a:t>
            </a:fld>
            <a:endParaRPr lang="en-IN" dirty="0"/>
          </a:p>
        </p:txBody>
      </p:sp>
      <p:sp>
        <p:nvSpPr>
          <p:cNvPr id="4" name="Footer Placeholder 3"/>
          <p:cNvSpPr>
            <a:spLocks noGrp="1"/>
          </p:cNvSpPr>
          <p:nvPr>
            <p:ph type="ftr" sz="quarter" idx="11"/>
          </p:nvPr>
        </p:nvSpPr>
        <p:spPr>
          <a:xfrm>
            <a:off x="5257800" y="612648"/>
            <a:ext cx="1325880" cy="457200"/>
          </a:xfrm>
        </p:spPr>
        <p:txBody>
          <a:bodyPr/>
          <a:lstStyle/>
          <a:p>
            <a:endParaRPr lang="en-IN" dirty="0"/>
          </a:p>
        </p:txBody>
      </p:sp>
      <p:sp>
        <p:nvSpPr>
          <p:cNvPr id="5" name="Slide Number Placeholder 4"/>
          <p:cNvSpPr>
            <a:spLocks noGrp="1"/>
          </p:cNvSpPr>
          <p:nvPr>
            <p:ph type="sldNum" sz="quarter" idx="12"/>
          </p:nvPr>
        </p:nvSpPr>
        <p:spPr>
          <a:xfrm>
            <a:off x="8174736" y="2272"/>
            <a:ext cx="762000" cy="365760"/>
          </a:xfrm>
        </p:spPr>
        <p:txBody>
          <a:bodyPr/>
          <a:lstStyle/>
          <a:p>
            <a:fld id="{15BFBB9E-B09A-4B31-BB65-CF4B6F46CBA6}"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31E55-BB7D-455E-950A-F0FB5BD45F04}" type="datetimeFigureOut">
              <a:rPr lang="en-IN" smtClean="0"/>
              <a:t>14-06-2020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5BFBB9E-B09A-4B31-BB65-CF4B6F46CBA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031E55-BB7D-455E-950A-F0FB5BD45F04}" type="datetimeFigureOut">
              <a:rPr lang="en-IN" smtClean="0"/>
              <a:t>14-06-2020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BFBB9E-B09A-4B31-BB65-CF4B6F46CBA6}"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9031E55-BB7D-455E-950A-F0FB5BD45F04}" type="datetimeFigureOut">
              <a:rPr lang="en-IN" smtClean="0"/>
              <a:t>14-06-2020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5BFBB9E-B09A-4B31-BB65-CF4B6F46CBA6}"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9031E55-BB7D-455E-950A-F0FB5BD45F04}" type="datetimeFigureOut">
              <a:rPr lang="en-IN" smtClean="0"/>
              <a:t>14-06-2020</a:t>
            </a:fld>
            <a:endParaRPr lang="en-IN"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5BFBB9E-B09A-4B31-BB65-CF4B6F46CBA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file/d/1_pa6McZqAHddqq2vkNe9NJa-UKIBaHug/vie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412776"/>
            <a:ext cx="8458200" cy="1470025"/>
          </a:xfrm>
        </p:spPr>
        <p:txBody>
          <a:bodyPr>
            <a:normAutofit fontScale="90000"/>
          </a:bodyPr>
          <a:lstStyle/>
          <a:p>
            <a:pPr algn="r"/>
            <a:r>
              <a:rPr lang="en-IN" dirty="0" smtClean="0"/>
              <a:t>Dynamic dashboard on the topic</a:t>
            </a:r>
            <a:br>
              <a:rPr lang="en-IN" dirty="0" smtClean="0"/>
            </a:br>
            <a:r>
              <a:rPr lang="en-IN" dirty="0" smtClean="0"/>
              <a:t>-Placement status of </a:t>
            </a:r>
            <a:r>
              <a:rPr lang="en-IN" dirty="0"/>
              <a:t>M</a:t>
            </a:r>
            <a:r>
              <a:rPr lang="en-IN" dirty="0" smtClean="0"/>
              <a:t>ba candidates </a:t>
            </a:r>
            <a:endParaRPr lang="en-IN" dirty="0"/>
          </a:p>
        </p:txBody>
      </p:sp>
      <p:sp>
        <p:nvSpPr>
          <p:cNvPr id="3" name="Subtitle 2"/>
          <p:cNvSpPr>
            <a:spLocks noGrp="1"/>
          </p:cNvSpPr>
          <p:nvPr>
            <p:ph type="subTitle" idx="1"/>
          </p:nvPr>
        </p:nvSpPr>
        <p:spPr>
          <a:xfrm>
            <a:off x="3419872" y="4869160"/>
            <a:ext cx="5544616" cy="855386"/>
          </a:xfrm>
        </p:spPr>
        <p:txBody>
          <a:bodyPr/>
          <a:lstStyle/>
          <a:p>
            <a:pPr algn="r"/>
            <a:r>
              <a:rPr lang="en-IN" dirty="0" smtClean="0"/>
              <a:t>By </a:t>
            </a:r>
            <a:r>
              <a:rPr lang="en-IN" dirty="0" err="1" smtClean="0"/>
              <a:t>Aishwarya</a:t>
            </a:r>
            <a:r>
              <a:rPr lang="en-IN" dirty="0" smtClean="0"/>
              <a:t> H Y</a:t>
            </a:r>
            <a:endParaRPr lang="en-IN" dirty="0"/>
          </a:p>
        </p:txBody>
      </p:sp>
    </p:spTree>
    <p:extLst>
      <p:ext uri="{BB962C8B-B14F-4D97-AF65-F5344CB8AC3E}">
        <p14:creationId xmlns:p14="http://schemas.microsoft.com/office/powerpoint/2010/main" val="53156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229600" cy="1066800"/>
          </a:xfrm>
        </p:spPr>
        <p:txBody>
          <a:bodyPr/>
          <a:lstStyle/>
          <a:p>
            <a:r>
              <a:rPr lang="en-IN" dirty="0" smtClean="0"/>
              <a:t>Conclusions</a:t>
            </a:r>
            <a:endParaRPr lang="en-IN" dirty="0"/>
          </a:p>
        </p:txBody>
      </p:sp>
      <p:sp>
        <p:nvSpPr>
          <p:cNvPr id="3" name="Content Placeholder 2"/>
          <p:cNvSpPr>
            <a:spLocks noGrp="1"/>
          </p:cNvSpPr>
          <p:nvPr>
            <p:ph idx="1"/>
          </p:nvPr>
        </p:nvSpPr>
        <p:spPr>
          <a:xfrm>
            <a:off x="467544" y="2060848"/>
            <a:ext cx="8229600" cy="4325112"/>
          </a:xfrm>
        </p:spPr>
        <p:txBody>
          <a:bodyPr>
            <a:normAutofit/>
          </a:bodyPr>
          <a:lstStyle/>
          <a:p>
            <a:r>
              <a:rPr lang="en-IN" dirty="0" smtClean="0">
                <a:latin typeface="Times New Roman" pitchFamily="18" charset="0"/>
                <a:cs typeface="Times New Roman" pitchFamily="18" charset="0"/>
              </a:rPr>
              <a:t>From the obtained results we can derive to the conclusion that most of the corporate world requires major of its candidates from the marketing and finance background.</a:t>
            </a:r>
          </a:p>
          <a:p>
            <a:r>
              <a:rPr lang="en-IN" dirty="0" smtClean="0">
                <a:latin typeface="Times New Roman" pitchFamily="18" charset="0"/>
                <a:cs typeface="Times New Roman" pitchFamily="18" charset="0"/>
              </a:rPr>
              <a:t>The placeme</a:t>
            </a:r>
            <a:r>
              <a:rPr lang="en-IN" dirty="0">
                <a:latin typeface="Times New Roman" pitchFamily="18" charset="0"/>
                <a:cs typeface="Times New Roman" pitchFamily="18" charset="0"/>
              </a:rPr>
              <a:t>n</a:t>
            </a:r>
            <a:r>
              <a:rPr lang="en-IN" dirty="0" smtClean="0">
                <a:latin typeface="Times New Roman" pitchFamily="18" charset="0"/>
                <a:cs typeface="Times New Roman" pitchFamily="18" charset="0"/>
              </a:rPr>
              <a:t>ts depend on various criteria such as the secondary board branch and percentage, the higher secondary board and percentage, the under-graduation brand and percentage similarly work experience and the mba percentage and branch </a:t>
            </a:r>
            <a:r>
              <a:rPr lang="en-IN"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29559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1584176"/>
          </a:xfrm>
        </p:spPr>
        <p:txBody>
          <a:bodyPr>
            <a:normAutofit/>
          </a:bodyPr>
          <a:lstStyle/>
          <a:p>
            <a:r>
              <a:rPr lang="en-IN" dirty="0">
                <a:latin typeface="Times New Roman" pitchFamily="18" charset="0"/>
                <a:cs typeface="Times New Roman" pitchFamily="18" charset="0"/>
              </a:rPr>
              <a:t>In other words a candidate should have a decent scoring through out education in order to get a good placement</a:t>
            </a:r>
            <a:r>
              <a:rPr lang="en-IN" dirty="0" smtClean="0">
                <a:latin typeface="Times New Roman" pitchFamily="18" charset="0"/>
                <a:cs typeface="Times New Roman" pitchFamily="18" charset="0"/>
              </a:rPr>
              <a:t>.</a:t>
            </a:r>
          </a:p>
          <a:p>
            <a:endParaRPr lang="en-IN" dirty="0">
              <a:latin typeface="Times New Roman" pitchFamily="18" charset="0"/>
              <a:cs typeface="Times New Roman" pitchFamily="18" charset="0"/>
            </a:endParaRPr>
          </a:p>
        </p:txBody>
      </p:sp>
      <p:sp>
        <p:nvSpPr>
          <p:cNvPr id="4" name="TextBox 3"/>
          <p:cNvSpPr txBox="1"/>
          <p:nvPr/>
        </p:nvSpPr>
        <p:spPr>
          <a:xfrm>
            <a:off x="323528" y="2276872"/>
            <a:ext cx="8136904" cy="646331"/>
          </a:xfrm>
          <a:prstGeom prst="rect">
            <a:avLst/>
          </a:prstGeom>
          <a:noFill/>
        </p:spPr>
        <p:txBody>
          <a:bodyPr wrap="square" rtlCol="0">
            <a:spAutoFit/>
          </a:bodyPr>
          <a:lstStyle/>
          <a:p>
            <a:pPr algn="ctr"/>
            <a:r>
              <a:rPr lang="en-IN" dirty="0"/>
              <a:t>Link</a:t>
            </a:r>
            <a:r>
              <a:rPr lang="en-IN" dirty="0" smtClean="0"/>
              <a:t>: </a:t>
            </a:r>
            <a:r>
              <a:rPr lang="en-IN" dirty="0">
                <a:hlinkClick r:id="rId2"/>
              </a:rPr>
              <a:t>https://drive.google.com/file/d/1_pa6McZqAHddqq2vkNe9NJa-UKIBaHug/view</a:t>
            </a:r>
            <a:endParaRPr lang="en-IN" dirty="0"/>
          </a:p>
        </p:txBody>
      </p:sp>
    </p:spTree>
    <p:extLst>
      <p:ext uri="{BB962C8B-B14F-4D97-AF65-F5344CB8AC3E}">
        <p14:creationId xmlns:p14="http://schemas.microsoft.com/office/powerpoint/2010/main" val="4242676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99992" y="5517232"/>
            <a:ext cx="4320480" cy="1107996"/>
          </a:xfrm>
          <a:prstGeom prst="rect">
            <a:avLst/>
          </a:prstGeom>
          <a:noFill/>
        </p:spPr>
        <p:txBody>
          <a:bodyPr wrap="square" rtlCol="0">
            <a:spAutoFit/>
          </a:bodyPr>
          <a:lstStyle/>
          <a:p>
            <a:pPr algn="r"/>
            <a:r>
              <a:rPr lang="en-IN" sz="6600" dirty="0" smtClean="0">
                <a:latin typeface="Forte" pitchFamily="66" charset="0"/>
              </a:rPr>
              <a:t>Thank You</a:t>
            </a:r>
            <a:endParaRPr lang="en-IN" sz="6600" dirty="0">
              <a:latin typeface="Forte" pitchFamily="66" charset="0"/>
            </a:endParaRPr>
          </a:p>
        </p:txBody>
      </p:sp>
    </p:spTree>
    <p:extLst>
      <p:ext uri="{BB962C8B-B14F-4D97-AF65-F5344CB8AC3E}">
        <p14:creationId xmlns:p14="http://schemas.microsoft.com/office/powerpoint/2010/main" val="495842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066800"/>
          </a:xfrm>
        </p:spPr>
        <p:txBody>
          <a:bodyPr/>
          <a:lstStyle/>
          <a:p>
            <a:r>
              <a:rPr lang="en-IN" dirty="0" smtClean="0"/>
              <a:t>Introduction</a:t>
            </a:r>
            <a:endParaRPr lang="en-IN" dirty="0"/>
          </a:p>
        </p:txBody>
      </p:sp>
      <p:sp>
        <p:nvSpPr>
          <p:cNvPr id="3" name="Content Placeholder 2"/>
          <p:cNvSpPr>
            <a:spLocks noGrp="1"/>
          </p:cNvSpPr>
          <p:nvPr>
            <p:ph idx="1"/>
          </p:nvPr>
        </p:nvSpPr>
        <p:spPr>
          <a:xfrm>
            <a:off x="467544" y="1844824"/>
            <a:ext cx="8229600" cy="4325112"/>
          </a:xfrm>
        </p:spPr>
        <p:txBody>
          <a:bodyPr>
            <a:normAutofit lnSpcReduction="10000"/>
          </a:bodyPr>
          <a:lstStyle/>
          <a:p>
            <a:r>
              <a:rPr lang="en-IN" sz="2000" b="1" dirty="0">
                <a:latin typeface="Times New Roman" pitchFamily="18" charset="0"/>
                <a:cs typeface="Times New Roman" pitchFamily="18" charset="0"/>
              </a:rPr>
              <a:t>Campus placement</a:t>
            </a:r>
            <a:r>
              <a:rPr lang="en-IN" sz="2000" dirty="0">
                <a:latin typeface="Times New Roman" pitchFamily="18" charset="0"/>
                <a:cs typeface="Times New Roman" pitchFamily="18" charset="0"/>
              </a:rPr>
              <a:t> or </a:t>
            </a:r>
            <a:r>
              <a:rPr lang="en-IN" sz="2000" b="1" dirty="0">
                <a:latin typeface="Times New Roman" pitchFamily="18" charset="0"/>
                <a:cs typeface="Times New Roman" pitchFamily="18" charset="0"/>
              </a:rPr>
              <a:t>campus recruiting</a:t>
            </a:r>
            <a:r>
              <a:rPr lang="en-IN" sz="2000" dirty="0">
                <a:latin typeface="Times New Roman" pitchFamily="18" charset="0"/>
                <a:cs typeface="Times New Roman" pitchFamily="18" charset="0"/>
              </a:rPr>
              <a:t> is a program conducted within universities or other educational institutions to provide jobs to students nearing completion of their studies. In this type of program, the educational institutions partner with corporations who wish to recruit from the student population</a:t>
            </a:r>
            <a:r>
              <a:rPr lang="en-IN" sz="2000" dirty="0" smtClean="0">
                <a:latin typeface="Times New Roman" pitchFamily="18" charset="0"/>
                <a:cs typeface="Times New Roman" pitchFamily="18" charset="0"/>
              </a:rPr>
              <a:t>.</a:t>
            </a:r>
          </a:p>
          <a:p>
            <a:pPr marL="109728" indent="0">
              <a:buNone/>
            </a:pP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My project is based on this kind of a recruitment on a campus in </a:t>
            </a:r>
            <a:r>
              <a:rPr lang="en-IN" sz="2000" dirty="0">
                <a:latin typeface="Times New Roman" pitchFamily="18" charset="0"/>
                <a:cs typeface="Times New Roman" pitchFamily="18" charset="0"/>
              </a:rPr>
              <a:t>D</a:t>
            </a:r>
            <a:r>
              <a:rPr lang="en-IN" sz="2000" dirty="0" smtClean="0">
                <a:latin typeface="Times New Roman" pitchFamily="18" charset="0"/>
                <a:cs typeface="Times New Roman" pitchFamily="18" charset="0"/>
              </a:rPr>
              <a:t>elhi which shows us the basic data of the placement data of the mba students.</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criteria for the selection is not available but we can look into the major aspects by which a student gets placed in a company.</a:t>
            </a:r>
          </a:p>
          <a:p>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We have data of each and every student regarding their education background with specifics like percentage ,board etc</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276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Tool used:</a:t>
            </a:r>
            <a:br>
              <a:rPr lang="en-IN" dirty="0" smtClean="0"/>
            </a:br>
            <a:endParaRPr lang="en-IN" dirty="0"/>
          </a:p>
        </p:txBody>
      </p:sp>
      <p:sp>
        <p:nvSpPr>
          <p:cNvPr id="3" name="Content Placeholder 2"/>
          <p:cNvSpPr>
            <a:spLocks noGrp="1"/>
          </p:cNvSpPr>
          <p:nvPr>
            <p:ph idx="1"/>
          </p:nvPr>
        </p:nvSpPr>
        <p:spPr>
          <a:xfrm>
            <a:off x="467544" y="2132856"/>
            <a:ext cx="8229600" cy="4325112"/>
          </a:xfrm>
        </p:spPr>
        <p:txBody>
          <a:bodyPr>
            <a:normAutofit/>
          </a:bodyPr>
          <a:lstStyle/>
          <a:p>
            <a:r>
              <a:rPr lang="en-IN" sz="2400" b="1" dirty="0">
                <a:latin typeface="Times New Roman" pitchFamily="18" charset="0"/>
                <a:cs typeface="Times New Roman" pitchFamily="18" charset="0"/>
              </a:rPr>
              <a:t>Microsoft Excel</a:t>
            </a:r>
            <a:r>
              <a:rPr lang="en-IN" sz="2400" dirty="0">
                <a:latin typeface="Times New Roman" pitchFamily="18" charset="0"/>
                <a:cs typeface="Times New Roman" pitchFamily="18" charset="0"/>
              </a:rPr>
              <a:t> is a </a:t>
            </a:r>
            <a:r>
              <a:rPr lang="en-IN" sz="2400" dirty="0" smtClean="0">
                <a:latin typeface="Times New Roman" pitchFamily="18" charset="0"/>
                <a:cs typeface="Times New Roman" pitchFamily="18" charset="0"/>
              </a:rPr>
              <a:t>spread sheet</a:t>
            </a:r>
            <a:r>
              <a:rPr lang="en-IN" sz="2400" dirty="0">
                <a:latin typeface="Times New Roman" pitchFamily="18" charset="0"/>
                <a:cs typeface="Times New Roman" pitchFamily="18" charset="0"/>
              </a:rPr>
              <a:t> developed by </a:t>
            </a:r>
            <a:r>
              <a:rPr lang="en-IN" sz="2400" dirty="0" smtClean="0">
                <a:latin typeface="Times New Roman" pitchFamily="18" charset="0"/>
                <a:cs typeface="Times New Roman" pitchFamily="18" charset="0"/>
              </a:rPr>
              <a:t>Microsoft</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for Windows,</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macOS, Android</a:t>
            </a:r>
            <a:r>
              <a:rPr lang="en-IN" sz="2400" dirty="0">
                <a:latin typeface="Times New Roman" pitchFamily="18" charset="0"/>
                <a:cs typeface="Times New Roman" pitchFamily="18" charset="0"/>
              </a:rPr>
              <a:t> and </a:t>
            </a:r>
            <a:r>
              <a:rPr lang="en-IN" sz="2400" dirty="0" err="1" smtClean="0">
                <a:latin typeface="Times New Roman" pitchFamily="18" charset="0"/>
                <a:cs typeface="Times New Roman" pitchFamily="18" charset="0"/>
              </a:rPr>
              <a:t>iOS</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features calculation, graphing tools, </a:t>
            </a:r>
            <a:r>
              <a:rPr lang="en-IN" sz="2400" dirty="0" smtClean="0">
                <a:latin typeface="Times New Roman" pitchFamily="18" charset="0"/>
                <a:cs typeface="Times New Roman" pitchFamily="18" charset="0"/>
              </a:rPr>
              <a:t>pivot Tables, </a:t>
            </a:r>
            <a:r>
              <a:rPr lang="en-IN" sz="2400" dirty="0">
                <a:latin typeface="Times New Roman" pitchFamily="18" charset="0"/>
                <a:cs typeface="Times New Roman" pitchFamily="18" charset="0"/>
              </a:rPr>
              <a:t>and a </a:t>
            </a:r>
            <a:r>
              <a:rPr lang="en-IN" sz="2400" dirty="0" smtClean="0">
                <a:latin typeface="Times New Roman" pitchFamily="18" charset="0"/>
                <a:cs typeface="Times New Roman" pitchFamily="18" charset="0"/>
              </a:rPr>
              <a:t>macro</a:t>
            </a:r>
            <a:r>
              <a:rPr lang="en-IN" sz="2400" dirty="0">
                <a:latin typeface="Times New Roman" pitchFamily="18" charset="0"/>
                <a:cs typeface="Times New Roman" pitchFamily="18" charset="0"/>
              </a:rPr>
              <a:t> programming language called </a:t>
            </a:r>
            <a:r>
              <a:rPr lang="en-IN" sz="2400" dirty="0" smtClean="0">
                <a:latin typeface="Times New Roman" pitchFamily="18" charset="0"/>
                <a:cs typeface="Times New Roman" pitchFamily="18" charset="0"/>
              </a:rPr>
              <a:t>Visual Basic Applications.</a:t>
            </a:r>
          </a:p>
          <a:p>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It has been a very widely applied </a:t>
            </a:r>
            <a:r>
              <a:rPr lang="en-IN" sz="2400" dirty="0" smtClean="0">
                <a:latin typeface="Times New Roman" pitchFamily="18" charset="0"/>
                <a:cs typeface="Times New Roman" pitchFamily="18" charset="0"/>
              </a:rPr>
              <a:t>spread sheet </a:t>
            </a:r>
            <a:r>
              <a:rPr lang="en-IN" sz="2400" dirty="0">
                <a:latin typeface="Times New Roman" pitchFamily="18" charset="0"/>
                <a:cs typeface="Times New Roman" pitchFamily="18" charset="0"/>
              </a:rPr>
              <a:t>for these platforms, especially since version 5 in </a:t>
            </a:r>
            <a:r>
              <a:rPr lang="en-IN" sz="2400" dirty="0" smtClean="0">
                <a:latin typeface="Times New Roman" pitchFamily="18" charset="0"/>
                <a:cs typeface="Times New Roman" pitchFamily="18" charset="0"/>
              </a:rPr>
              <a:t>1993.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736744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6"/>
            <a:ext cx="8229600" cy="917848"/>
          </a:xfrm>
        </p:spPr>
        <p:txBody>
          <a:bodyPr/>
          <a:lstStyle/>
          <a:p>
            <a:r>
              <a:rPr lang="en-IN" dirty="0" smtClean="0"/>
              <a:t>Problem statements</a:t>
            </a:r>
            <a:endParaRPr lang="en-IN" dirty="0"/>
          </a:p>
        </p:txBody>
      </p:sp>
      <p:sp>
        <p:nvSpPr>
          <p:cNvPr id="3" name="Content Placeholder 2"/>
          <p:cNvSpPr>
            <a:spLocks noGrp="1"/>
          </p:cNvSpPr>
          <p:nvPr>
            <p:ph idx="1"/>
          </p:nvPr>
        </p:nvSpPr>
        <p:spPr>
          <a:xfrm>
            <a:off x="323528" y="1916832"/>
            <a:ext cx="8229600" cy="4325112"/>
          </a:xfrm>
        </p:spPr>
        <p:txBody>
          <a:bodyPr>
            <a:normAutofit fontScale="92500"/>
          </a:bodyPr>
          <a:lstStyle/>
          <a:p>
            <a:pPr>
              <a:lnSpc>
                <a:spcPct val="150000"/>
              </a:lnSpc>
            </a:pPr>
            <a:r>
              <a:rPr lang="en-IN" sz="2400" dirty="0" smtClean="0">
                <a:latin typeface="Times New Roman" pitchFamily="18" charset="0"/>
                <a:cs typeface="Times New Roman" pitchFamily="18" charset="0"/>
              </a:rPr>
              <a:t>Comparison of placements with respect to secondary board.</a:t>
            </a:r>
            <a:r>
              <a:rPr lang="en-IN" sz="2400" dirty="0">
                <a:latin typeface="Times New Roman" pitchFamily="18" charset="0"/>
                <a:cs typeface="Times New Roman" pitchFamily="18" charset="0"/>
              </a:rPr>
              <a:t> </a:t>
            </a:r>
            <a:endParaRPr lang="en-IN" sz="2400" dirty="0" smtClean="0">
              <a:latin typeface="Times New Roman" pitchFamily="18" charset="0"/>
              <a:cs typeface="Times New Roman" pitchFamily="18" charset="0"/>
            </a:endParaRPr>
          </a:p>
          <a:p>
            <a:pPr>
              <a:lnSpc>
                <a:spcPct val="150000"/>
              </a:lnSpc>
            </a:pPr>
            <a:r>
              <a:rPr lang="en-IN" sz="2400" dirty="0" smtClean="0">
                <a:latin typeface="Times New Roman" pitchFamily="18" charset="0"/>
                <a:cs typeface="Times New Roman" pitchFamily="18" charset="0"/>
              </a:rPr>
              <a:t>Comparison </a:t>
            </a:r>
            <a:r>
              <a:rPr lang="en-IN" sz="2400" dirty="0">
                <a:latin typeface="Times New Roman" pitchFamily="18" charset="0"/>
                <a:cs typeface="Times New Roman" pitchFamily="18" charset="0"/>
              </a:rPr>
              <a:t>of placements </a:t>
            </a:r>
            <a:r>
              <a:rPr lang="en-IN" sz="2400" dirty="0" smtClean="0">
                <a:latin typeface="Times New Roman" pitchFamily="18" charset="0"/>
                <a:cs typeface="Times New Roman" pitchFamily="18" charset="0"/>
              </a:rPr>
              <a:t>with </a:t>
            </a:r>
            <a:r>
              <a:rPr lang="en-IN" sz="2400" dirty="0">
                <a:latin typeface="Times New Roman" pitchFamily="18" charset="0"/>
                <a:cs typeface="Times New Roman" pitchFamily="18" charset="0"/>
              </a:rPr>
              <a:t>respect to </a:t>
            </a:r>
            <a:r>
              <a:rPr lang="en-IN" sz="2400" dirty="0" smtClean="0">
                <a:latin typeface="Times New Roman" pitchFamily="18" charset="0"/>
                <a:cs typeface="Times New Roman" pitchFamily="18" charset="0"/>
              </a:rPr>
              <a:t>higher secondary education board.</a:t>
            </a:r>
          </a:p>
          <a:p>
            <a:pPr>
              <a:lnSpc>
                <a:spcPct val="150000"/>
              </a:lnSpc>
            </a:pPr>
            <a:r>
              <a:rPr lang="en-IN" sz="2400" dirty="0" smtClean="0">
                <a:latin typeface="Times New Roman" pitchFamily="18" charset="0"/>
                <a:cs typeface="Times New Roman" pitchFamily="18" charset="0"/>
              </a:rPr>
              <a:t>Comparison of placements with respect to the branches in under-graduation.</a:t>
            </a:r>
          </a:p>
          <a:p>
            <a:pPr>
              <a:lnSpc>
                <a:spcPct val="150000"/>
              </a:lnSpc>
            </a:pPr>
            <a:r>
              <a:rPr lang="en-IN" sz="2400" dirty="0" smtClean="0">
                <a:latin typeface="Times New Roman" pitchFamily="18" charset="0"/>
                <a:cs typeface="Times New Roman" pitchFamily="18" charset="0"/>
              </a:rPr>
              <a:t>Comparison of placements with respect to the specialization in mba.</a:t>
            </a:r>
          </a:p>
          <a:p>
            <a:pPr>
              <a:lnSpc>
                <a:spcPct val="150000"/>
              </a:lnSpc>
            </a:pPr>
            <a:r>
              <a:rPr lang="en-IN" sz="2400" dirty="0" smtClean="0">
                <a:latin typeface="Times New Roman" pitchFamily="18" charset="0"/>
                <a:cs typeface="Times New Roman" pitchFamily="18" charset="0"/>
              </a:rPr>
              <a:t>How placements depend on the work experience.</a:t>
            </a:r>
          </a:p>
        </p:txBody>
      </p:sp>
    </p:spTree>
    <p:extLst>
      <p:ext uri="{BB962C8B-B14F-4D97-AF65-F5344CB8AC3E}">
        <p14:creationId xmlns:p14="http://schemas.microsoft.com/office/powerpoint/2010/main" val="30706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80728"/>
            <a:ext cx="8424936" cy="3888432"/>
          </a:xfrm>
        </p:spPr>
        <p:txBody>
          <a:bodyPr>
            <a:normAutofit fontScale="92500"/>
          </a:bodyPr>
          <a:lstStyle/>
          <a:p>
            <a:pPr>
              <a:lnSpc>
                <a:spcPct val="150000"/>
              </a:lnSpc>
            </a:pPr>
            <a:r>
              <a:rPr lang="en-IN" dirty="0" smtClean="0">
                <a:latin typeface="Times New Roman" pitchFamily="18" charset="0"/>
                <a:cs typeface="Times New Roman" pitchFamily="18" charset="0"/>
              </a:rPr>
              <a:t>Average salary based on the percentage in mba.</a:t>
            </a:r>
          </a:p>
          <a:p>
            <a:pPr>
              <a:lnSpc>
                <a:spcPct val="150000"/>
              </a:lnSpc>
            </a:pPr>
            <a:r>
              <a:rPr lang="en-IN" dirty="0" smtClean="0">
                <a:latin typeface="Times New Roman" pitchFamily="18" charset="0"/>
                <a:cs typeface="Times New Roman" pitchFamily="18" charset="0"/>
              </a:rPr>
              <a:t>Salary comparisons with different specialization in mba.</a:t>
            </a:r>
          </a:p>
          <a:p>
            <a:pPr>
              <a:lnSpc>
                <a:spcPct val="150000"/>
              </a:lnSpc>
            </a:pPr>
            <a:r>
              <a:rPr lang="en-IN" dirty="0" smtClean="0">
                <a:latin typeface="Times New Roman" pitchFamily="18" charset="0"/>
                <a:cs typeface="Times New Roman" pitchFamily="18" charset="0"/>
              </a:rPr>
              <a:t>Placement with respect to the gender.</a:t>
            </a:r>
          </a:p>
          <a:p>
            <a:pPr>
              <a:lnSpc>
                <a:spcPct val="150000"/>
              </a:lnSpc>
            </a:pPr>
            <a:r>
              <a:rPr lang="en-IN" dirty="0" smtClean="0">
                <a:latin typeface="Times New Roman" pitchFamily="18" charset="0"/>
                <a:cs typeface="Times New Roman" pitchFamily="18" charset="0"/>
              </a:rPr>
              <a:t>First twenty highest performers differentiated based on the gender.</a:t>
            </a:r>
          </a:p>
          <a:p>
            <a:pPr>
              <a:lnSpc>
                <a:spcPct val="150000"/>
              </a:lnSpc>
            </a:pPr>
            <a:r>
              <a:rPr lang="en-IN" dirty="0" smtClean="0">
                <a:latin typeface="Times New Roman" pitchFamily="18" charset="0"/>
                <a:cs typeface="Times New Roman" pitchFamily="18" charset="0"/>
              </a:rPr>
              <a:t>Total placement count based on the specializations.</a:t>
            </a:r>
          </a:p>
          <a:p>
            <a:endParaRPr lang="en-IN" dirty="0"/>
          </a:p>
        </p:txBody>
      </p:sp>
      <p:sp>
        <p:nvSpPr>
          <p:cNvPr id="4" name="TextBox 3"/>
          <p:cNvSpPr txBox="1"/>
          <p:nvPr/>
        </p:nvSpPr>
        <p:spPr>
          <a:xfrm>
            <a:off x="539552" y="5609565"/>
            <a:ext cx="7704856" cy="461665"/>
          </a:xfrm>
          <a:prstGeom prst="rect">
            <a:avLst/>
          </a:prstGeom>
          <a:noFill/>
        </p:spPr>
        <p:txBody>
          <a:bodyPr wrap="square" rtlCol="0">
            <a:spAutoFit/>
          </a:bodyPr>
          <a:lstStyle/>
          <a:p>
            <a:pPr algn="r"/>
            <a:r>
              <a:rPr lang="en-IN" sz="2400" dirty="0" smtClean="0">
                <a:latin typeface="Times New Roman" pitchFamily="18" charset="0"/>
                <a:cs typeface="Times New Roman" pitchFamily="18" charset="0"/>
              </a:rPr>
              <a:t>Source of the data set: </a:t>
            </a:r>
            <a:r>
              <a:rPr lang="en-IN" sz="2400" dirty="0" err="1" smtClean="0">
                <a:latin typeface="Times New Roman" pitchFamily="18" charset="0"/>
                <a:cs typeface="Times New Roman" pitchFamily="18" charset="0"/>
              </a:rPr>
              <a:t>kaggle</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8427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92696"/>
            <a:ext cx="8496944" cy="792088"/>
          </a:xfrm>
        </p:spPr>
        <p:txBody>
          <a:bodyPr/>
          <a:lstStyle/>
          <a:p>
            <a:r>
              <a:rPr lang="en-IN" dirty="0" smtClean="0"/>
              <a:t>Outcomes</a:t>
            </a:r>
            <a:endParaRPr lang="en-IN" dirty="0"/>
          </a:p>
        </p:txBody>
      </p:sp>
      <p:sp>
        <p:nvSpPr>
          <p:cNvPr id="3" name="Content Placeholder 2"/>
          <p:cNvSpPr>
            <a:spLocks noGrp="1"/>
          </p:cNvSpPr>
          <p:nvPr>
            <p:ph idx="1"/>
          </p:nvPr>
        </p:nvSpPr>
        <p:spPr>
          <a:xfrm>
            <a:off x="395536" y="1844824"/>
            <a:ext cx="8229600" cy="4325112"/>
          </a:xfrm>
        </p:spPr>
        <p:txBody>
          <a:bodyPr>
            <a:normAutofit/>
          </a:bodyPr>
          <a:lstStyle/>
          <a:p>
            <a:r>
              <a:rPr lang="en-IN" sz="2400" dirty="0" smtClean="0">
                <a:latin typeface="Times New Roman" pitchFamily="18" charset="0"/>
                <a:cs typeface="Times New Roman" pitchFamily="18" charset="0"/>
              </a:rPr>
              <a:t>Placements with respect to secondary education board from the graph we can easily conclude that central board has more value and plays an important criteria.</a:t>
            </a:r>
          </a:p>
          <a:p>
            <a:r>
              <a:rPr lang="en-IN" sz="2400" dirty="0" smtClean="0">
                <a:latin typeface="Times New Roman" pitchFamily="18" charset="0"/>
                <a:cs typeface="Times New Roman" pitchFamily="18" charset="0"/>
              </a:rPr>
              <a:t>In higher secondary education board, the boards other than the central one have greater criteria.</a:t>
            </a:r>
          </a:p>
          <a:p>
            <a:r>
              <a:rPr lang="en-IN" sz="2400" dirty="0" smtClean="0">
                <a:latin typeface="Times New Roman" pitchFamily="18" charset="0"/>
                <a:cs typeface="Times New Roman" pitchFamily="18" charset="0"/>
              </a:rPr>
              <a:t>Candidates with work experience get easily placed than the other candidates.</a:t>
            </a:r>
          </a:p>
          <a:p>
            <a:r>
              <a:rPr lang="en-IN" sz="2400" dirty="0" smtClean="0">
                <a:latin typeface="Times New Roman" pitchFamily="18" charset="0"/>
                <a:cs typeface="Times New Roman" pitchFamily="18" charset="0"/>
              </a:rPr>
              <a:t>Commerce and management branch in </a:t>
            </a:r>
            <a:r>
              <a:rPr lang="en-IN" sz="2400" dirty="0" err="1" smtClean="0">
                <a:latin typeface="Times New Roman" pitchFamily="18" charset="0"/>
                <a:cs typeface="Times New Roman" pitchFamily="18" charset="0"/>
              </a:rPr>
              <a:t>ug</a:t>
            </a:r>
            <a:r>
              <a:rPr lang="en-IN" sz="2400" dirty="0" smtClean="0">
                <a:latin typeface="Times New Roman" pitchFamily="18" charset="0"/>
                <a:cs typeface="Times New Roman" pitchFamily="18" charset="0"/>
              </a:rPr>
              <a:t> have greater placements when compared to other branches.</a:t>
            </a:r>
          </a:p>
          <a:p>
            <a:r>
              <a:rPr lang="en-IN" sz="2400" dirty="0" smtClean="0">
                <a:latin typeface="Times New Roman" pitchFamily="18" charset="0"/>
                <a:cs typeface="Times New Roman" pitchFamily="18" charset="0"/>
              </a:rPr>
              <a:t>Candidates in marketing and finance have greater salary.</a:t>
            </a:r>
          </a:p>
          <a:p>
            <a:endParaRPr lang="en-IN" sz="2400" dirty="0">
              <a:latin typeface="Times New Roman" pitchFamily="18" charset="0"/>
              <a:cs typeface="Times New Roman" pitchFamily="18" charset="0"/>
            </a:endParaRPr>
          </a:p>
          <a:p>
            <a:pPr marL="109728" indent="0">
              <a:buNone/>
            </a:pPr>
            <a:endParaRPr lang="en-IN" sz="2400"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51094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229600" cy="4325112"/>
          </a:xfrm>
        </p:spPr>
        <p:txBody>
          <a:bodyPr>
            <a:normAutofit/>
          </a:bodyPr>
          <a:lstStyle/>
          <a:p>
            <a:pPr>
              <a:lnSpc>
                <a:spcPct val="150000"/>
              </a:lnSpc>
            </a:pPr>
            <a:r>
              <a:rPr lang="en-IN" sz="2400" dirty="0" smtClean="0">
                <a:latin typeface="Times New Roman" pitchFamily="18" charset="0"/>
                <a:cs typeface="Times New Roman" pitchFamily="18" charset="0"/>
              </a:rPr>
              <a:t>Placement ratio for males is higher than the females.</a:t>
            </a:r>
          </a:p>
          <a:p>
            <a:pPr>
              <a:lnSpc>
                <a:spcPct val="150000"/>
              </a:lnSpc>
            </a:pPr>
            <a:r>
              <a:rPr lang="en-IN" sz="2400" dirty="0" smtClean="0">
                <a:latin typeface="Times New Roman" pitchFamily="18" charset="0"/>
                <a:cs typeface="Times New Roman" pitchFamily="18" charset="0"/>
              </a:rPr>
              <a:t>Among the top 20 highest scorers in mba,14 of them are male and the remaining 6 are female.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17900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92696"/>
            <a:ext cx="8229600" cy="1066800"/>
          </a:xfrm>
        </p:spPr>
        <p:txBody>
          <a:bodyPr>
            <a:normAutofit/>
          </a:bodyPr>
          <a:lstStyle/>
          <a:p>
            <a:r>
              <a:rPr lang="en-IN" sz="3600" dirty="0" smtClean="0"/>
              <a:t>Basic Analysis</a:t>
            </a:r>
            <a:endParaRPr lang="en-IN" sz="3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844824"/>
            <a:ext cx="5112568" cy="3279274"/>
          </a:xfrm>
        </p:spPr>
      </p:pic>
      <p:sp>
        <p:nvSpPr>
          <p:cNvPr id="6" name="TextBox 5"/>
          <p:cNvSpPr txBox="1"/>
          <p:nvPr/>
        </p:nvSpPr>
        <p:spPr>
          <a:xfrm>
            <a:off x="323528" y="5507940"/>
            <a:ext cx="8064896" cy="923330"/>
          </a:xfrm>
          <a:prstGeom prst="rect">
            <a:avLst/>
          </a:prstGeom>
          <a:noFill/>
        </p:spPr>
        <p:txBody>
          <a:bodyPr wrap="square" rtlCol="0">
            <a:spAutoFit/>
          </a:bodyPr>
          <a:lstStyle/>
          <a:p>
            <a:r>
              <a:rPr lang="en-IN" dirty="0" smtClean="0">
                <a:latin typeface="Times New Roman" pitchFamily="18" charset="0"/>
                <a:cs typeface="Times New Roman" pitchFamily="18" charset="0"/>
              </a:rPr>
              <a:t>From the above graph ,we can notice that the number of people who have been placed from the department of Marketing and Finance are quite high when compared to that of the number of candidates from the department of Marketing and Human resource.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2132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268760"/>
            <a:ext cx="5659173" cy="3744416"/>
          </a:xfrm>
        </p:spPr>
      </p:pic>
      <p:sp>
        <p:nvSpPr>
          <p:cNvPr id="5" name="TextBox 4"/>
          <p:cNvSpPr txBox="1"/>
          <p:nvPr/>
        </p:nvSpPr>
        <p:spPr>
          <a:xfrm>
            <a:off x="755576" y="5410090"/>
            <a:ext cx="7704856" cy="1200329"/>
          </a:xfrm>
          <a:prstGeom prst="rect">
            <a:avLst/>
          </a:prstGeom>
          <a:noFill/>
        </p:spPr>
        <p:txBody>
          <a:bodyPr wrap="square" rtlCol="0">
            <a:spAutoFit/>
          </a:bodyPr>
          <a:lstStyle/>
          <a:p>
            <a:r>
              <a:rPr lang="en-IN" dirty="0" smtClean="0"/>
              <a:t>The above graph shows us the summation of the salary of candidates from Marketing and Finance v/s Marketing and Human resource, which clearly again depicts that the value for the branch Marketing and Finance is quite high.</a:t>
            </a:r>
            <a:endParaRPr lang="en-IN" dirty="0"/>
          </a:p>
        </p:txBody>
      </p:sp>
    </p:spTree>
    <p:extLst>
      <p:ext uri="{BB962C8B-B14F-4D97-AF65-F5344CB8AC3E}">
        <p14:creationId xmlns:p14="http://schemas.microsoft.com/office/powerpoint/2010/main" val="417055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518</TotalTime>
  <Words>414</Words>
  <Application>Microsoft Office PowerPoint</Application>
  <PresentationFormat>On-screen Show (4:3)</PresentationFormat>
  <Paragraphs>46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vt:lpstr>
      <vt:lpstr>Dynamic dashboard on the topic -Placement status of Mba candidates </vt:lpstr>
      <vt:lpstr>Introduction</vt:lpstr>
      <vt:lpstr>Tool used: </vt:lpstr>
      <vt:lpstr>Problem statements</vt:lpstr>
      <vt:lpstr>PowerPoint Presentation</vt:lpstr>
      <vt:lpstr>Outcomes</vt:lpstr>
      <vt:lpstr>PowerPoint Presentation</vt:lpstr>
      <vt:lpstr>Basic Analysis</vt:lpstr>
      <vt:lpstr>PowerPoint Presentation</vt:lpstr>
      <vt:lpstr>Conclusions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c:creator>
  <cp:lastModifiedBy>win</cp:lastModifiedBy>
  <cp:revision>19</cp:revision>
  <dcterms:created xsi:type="dcterms:W3CDTF">2020-06-13T13:33:02Z</dcterms:created>
  <dcterms:modified xsi:type="dcterms:W3CDTF">2020-06-14T07:19:14Z</dcterms:modified>
</cp:coreProperties>
</file>