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2" r:id="rId15"/>
    <p:sldId id="274" r:id="rId16"/>
    <p:sldId id="287" r:id="rId17"/>
    <p:sldId id="282" r:id="rId18"/>
  </p:sldIdLst>
  <p:sldSz cx="9144000" cy="5143500" type="screen16x9"/>
  <p:notesSz cx="6858000" cy="9144000"/>
  <p:embeddedFontLst>
    <p:embeddedFont>
      <p:font typeface="Arvo" charset="0"/>
      <p:regular r:id="rId20"/>
      <p:bold r:id="rId21"/>
      <p:italic r:id="rId22"/>
      <p:boldItalic r:id="rId23"/>
    </p:embeddedFont>
    <p:embeddedFont>
      <p:font typeface="Muli" charset="0"/>
      <p:regular r:id="rId24"/>
      <p:bold r:id="rId25"/>
      <p:italic r:id="rId26"/>
      <p:boldItalic r:id="rId27"/>
    </p:embeddedFont>
    <p:embeddedFont>
      <p:font typeface="Montserra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7601348-278F-49E2-A743-0DCA94DC3F77}">
  <a:tblStyle styleId="{17601348-278F-49E2-A743-0DCA94DC3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5220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65ad4b0a4c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65ad4b0a4c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yoIkx3wJ-M36t7wPYHuU3OeUmHK7IVp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ublic.tableau.com/profile/aishwarya.anand#!/vizhome/Tableau_Project1_15933654547050/Story1" TargetMode="External"/><Relationship Id="rId4" Type="http://schemas.openxmlformats.org/officeDocument/2006/relationships/hyperlink" Target="https://www.kaggle.com/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051720" y="1059582"/>
            <a:ext cx="3456384" cy="1515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b="1" dirty="0"/>
              <a:t>World </a:t>
            </a:r>
            <a:r>
              <a:rPr lang="en-US" b="1" dirty="0" smtClean="0"/>
              <a:t>Education Ranking Data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278777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</a:t>
            </a:r>
            <a:r>
              <a:rPr lang="en-IN" dirty="0" smtClean="0">
                <a:solidFill>
                  <a:schemeClr val="tx1"/>
                </a:solidFill>
              </a:rPr>
              <a:t>A simple Tableau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372387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By : Aishwarya H Y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7056784" cy="4752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 smtClean="0"/>
              <a:t>-Sum of patents and sum of socres of the first </a:t>
            </a:r>
            <a:br>
              <a:rPr lang="en" sz="2000" dirty="0" smtClean="0"/>
            </a:br>
            <a:r>
              <a:rPr lang="en" sz="2000" dirty="0" smtClean="0"/>
              <a:t>ten countries with respect to world rank have </a:t>
            </a:r>
            <a:br>
              <a:rPr lang="en" sz="2000" dirty="0" smtClean="0"/>
            </a:br>
            <a:r>
              <a:rPr lang="en" sz="2000" dirty="0" smtClean="0"/>
              <a:t>been analysed.</a:t>
            </a:r>
            <a:br>
              <a:rPr lang="en" sz="2000" dirty="0" smtClean="0"/>
            </a:br>
            <a:r>
              <a:rPr lang="en" sz="2000" dirty="0" smtClean="0"/>
              <a:t>-Top most citations and broad impact have been   analysed.</a:t>
            </a:r>
            <a:br>
              <a:rPr lang="en" sz="2000" dirty="0" smtClean="0"/>
            </a:br>
            <a:r>
              <a:rPr lang="en" sz="2000" dirty="0" smtClean="0"/>
              <a:t>-Average alumni placements have been analysed.</a:t>
            </a:r>
            <a:br>
              <a:rPr lang="en" sz="2000" dirty="0" smtClean="0"/>
            </a:br>
            <a:r>
              <a:rPr lang="en" sz="2000" dirty="0" smtClean="0"/>
              <a:t>-Variance of quality of education through out the years 	have been found.</a:t>
            </a:r>
            <a:br>
              <a:rPr lang="en" sz="2000" dirty="0" smtClean="0"/>
            </a:br>
            <a:r>
              <a:rPr lang="en" sz="2000" dirty="0" smtClean="0"/>
              <a:t>	-</a:t>
            </a:r>
            <a:r>
              <a:rPr lang="en-IN" sz="2000" dirty="0" smtClean="0"/>
              <a:t>D</a:t>
            </a:r>
            <a:r>
              <a:rPr lang="en" sz="2000" dirty="0" smtClean="0"/>
              <a:t>ependency chart with respect to publications and faculty quality has been analysed.</a:t>
            </a:r>
            <a:endParaRPr sz="2000" dirty="0"/>
          </a:p>
        </p:txBody>
      </p:sp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76056" y="34193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rgbClr val="FF6600"/>
                </a:solidFill>
                <a:latin typeface="Arvo" charset="0"/>
              </a:rPr>
              <a:t>Basic Analysis</a:t>
            </a:r>
            <a:endParaRPr lang="en-IN" sz="5400" b="1" dirty="0">
              <a:solidFill>
                <a:srgbClr val="FF6600"/>
              </a:solidFill>
              <a:latin typeface="Arv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7494"/>
            <a:ext cx="6840759" cy="3542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408391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1">
                    <a:lumMod val="50000"/>
                  </a:schemeClr>
                </a:solidFill>
                <a:latin typeface="Muli" charset="0"/>
              </a:rPr>
              <a:t>Highest Average of a country’s scores based on  World ranks</a:t>
            </a:r>
            <a:endParaRPr lang="en-IN" b="1" dirty="0">
              <a:solidFill>
                <a:schemeClr val="tx1">
                  <a:lumMod val="50000"/>
                </a:schemeClr>
              </a:solidFill>
              <a:latin typeface="Mul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6552728" cy="396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9512" y="339502"/>
            <a:ext cx="6984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Arvo" charset="0"/>
              </a:rPr>
              <a:t>Conclusion</a:t>
            </a:r>
            <a:endParaRPr lang="en-IN" sz="1600" dirty="0" smtClean="0">
              <a:solidFill>
                <a:schemeClr val="tx1"/>
              </a:solidFill>
              <a:latin typeface="Arvo" charset="0"/>
            </a:endParaRPr>
          </a:p>
          <a:p>
            <a:endParaRPr lang="en-IN" sz="2800" dirty="0" smtClean="0">
              <a:solidFill>
                <a:schemeClr val="tx1"/>
              </a:solidFill>
              <a:latin typeface="Arvo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From the charts created :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The highest average scores with respect to national ranks is: USA (56,034).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USA stands in top1 position with respect to sum of scores having the value of 11,475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Romania stands first for the average alumni employment with the score of 537.3.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USA has highest number of patents of 549.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  <a:latin typeface="Arvo" charset="0"/>
              </a:rPr>
              <a:t>The number of publications depends on the quality      	          </a:t>
            </a:r>
            <a:r>
              <a:rPr lang="en-IN" sz="2000" smtClean="0">
                <a:solidFill>
                  <a:schemeClr val="tx1"/>
                </a:solidFill>
                <a:latin typeface="Arvo" charset="0"/>
              </a:rPr>
              <a:t>of faculty..</a:t>
            </a:r>
            <a:endParaRPr lang="en-IN" sz="2000" dirty="0" smtClean="0">
              <a:solidFill>
                <a:schemeClr val="tx1"/>
              </a:solidFill>
              <a:latin typeface="Arvo" charset="0"/>
            </a:endParaRPr>
          </a:p>
          <a:p>
            <a:endParaRPr lang="en-IN" sz="3600" dirty="0">
              <a:solidFill>
                <a:schemeClr val="tx1"/>
              </a:solidFill>
              <a:latin typeface="Arv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3608" y="195486"/>
            <a:ext cx="5832648" cy="4752528"/>
          </a:xfrm>
        </p:spPr>
        <p:txBody>
          <a:bodyPr/>
          <a:lstStyle/>
          <a:p>
            <a:pPr marL="514350" indent="-285750">
              <a:buFont typeface="Wingdings" pitchFamily="2" charset="2"/>
              <a:buChar char="Ø"/>
            </a:pPr>
            <a:r>
              <a:rPr lang="en-IN" sz="1800" dirty="0" smtClean="0"/>
              <a:t>With respect to sum of citations and broad impact USA stands in the first position.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en-IN" sz="1800" dirty="0" smtClean="0"/>
              <a:t>The ranks show their dependency on the variance of quality of education.</a:t>
            </a:r>
          </a:p>
          <a:p>
            <a:pPr marL="514350" indent="-285750">
              <a:buFont typeface="Wingdings" pitchFamily="2" charset="2"/>
              <a:buChar char="Ø"/>
            </a:pPr>
            <a:r>
              <a:rPr lang="en-IN" sz="1800" dirty="0" smtClean="0"/>
              <a:t>USA has the highest alumni employment with 1,47,556.</a:t>
            </a:r>
          </a:p>
          <a:p>
            <a:pPr marL="514350" indent="-285750">
              <a:buFont typeface="Wingdings" pitchFamily="2" charset="2"/>
              <a:buChar char="Ø"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5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45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2643758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dirty="0" smtClean="0">
                <a:solidFill>
                  <a:schemeClr val="tx1">
                    <a:lumMod val="75000"/>
                  </a:schemeClr>
                </a:solidFill>
                <a:latin typeface="Tekton Pro Ext" pitchFamily="34" charset="0"/>
              </a:rPr>
              <a:t>Thank you</a:t>
            </a:r>
          </a:p>
          <a:p>
            <a:pPr algn="r"/>
            <a:endParaRPr lang="en-IN" dirty="0">
              <a:solidFill>
                <a:schemeClr val="tx1">
                  <a:lumMod val="75000"/>
                </a:schemeClr>
              </a:solidFill>
              <a:latin typeface="Tekton Pro Ex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>
            <a:spLocks noGrp="1"/>
          </p:cNvSpPr>
          <p:nvPr>
            <p:ph type="title" idx="4294967295"/>
          </p:nvPr>
        </p:nvSpPr>
        <p:spPr>
          <a:xfrm>
            <a:off x="3059832" y="411510"/>
            <a:ext cx="4115400" cy="1053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Muli" charset="0"/>
              </a:rPr>
              <a:t>Links</a:t>
            </a:r>
            <a:endParaRPr sz="6000" dirty="0">
              <a:latin typeface="Muli" charset="0"/>
            </a:endParaRPr>
          </a:p>
        </p:txBody>
      </p:sp>
      <p:sp>
        <p:nvSpPr>
          <p:cNvPr id="504" name="Google Shape;504;p40"/>
          <p:cNvSpPr txBox="1">
            <a:spLocks noGrp="1"/>
          </p:cNvSpPr>
          <p:nvPr>
            <p:ph type="body" idx="4294967295"/>
          </p:nvPr>
        </p:nvSpPr>
        <p:spPr>
          <a:xfrm>
            <a:off x="107504" y="1707654"/>
            <a:ext cx="7128792" cy="2837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2000" b="1" dirty="0" smtClean="0"/>
              <a:t>Video</a:t>
            </a:r>
            <a:r>
              <a:rPr lang="en-IN" sz="2000" b="1" dirty="0" smtClean="0"/>
              <a:t>: </a:t>
            </a:r>
            <a:r>
              <a:rPr lang="en-IN" dirty="0">
                <a:hlinkClick r:id="rId3"/>
              </a:rPr>
              <a:t>https://drive.google.com/file/d/1dyoIkx3wJ-M36t7wPYHuU3OeUmHK7IVp/view 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 smtClean="0"/>
              <a:t>Source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://www.kaggle.com/datasets</a:t>
            </a: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Project : </a:t>
            </a:r>
            <a:r>
              <a:rPr lang="en-IN" dirty="0">
                <a:hlinkClick r:id="rId5"/>
              </a:rPr>
              <a:t>https://public.tableau.com/profile/aishwarya.anand#!/vizhome/Tableau_Project1_15933654547050/Story1</a:t>
            </a:r>
            <a:endParaRPr dirty="0"/>
          </a:p>
        </p:txBody>
      </p:sp>
      <p:sp>
        <p:nvSpPr>
          <p:cNvPr id="505" name="Google Shape;505;p4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6336704" cy="57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400" dirty="0" smtClean="0"/>
              <a:t>Introduction-  </a:t>
            </a:r>
            <a:r>
              <a:rPr lang="en-US" sz="24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World </a:t>
            </a:r>
            <a:r>
              <a:rPr lang="en-US" sz="24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Ranking Data</a:t>
            </a:r>
            <a:endParaRPr sz="24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5576" y="987574"/>
            <a:ext cx="72728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The 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data explains the education through out the </a:t>
            </a:r>
            <a:endParaRPr lang="en-IN" sz="1800" dirty="0" smtClean="0">
              <a:solidFill>
                <a:schemeClr val="tx1"/>
              </a:solidFill>
              <a:latin typeface="Arvo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world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This 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data deals with around 2000+ rows and 13 </a:t>
            </a:r>
            <a:endParaRPr lang="en-IN" sz="1800" dirty="0" smtClean="0">
              <a:solidFill>
                <a:schemeClr val="tx1"/>
              </a:solidFill>
              <a:latin typeface="Arvo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columns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It consists of data such as world ranks , </a:t>
            </a: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university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names, country ,citation, broadcast, national ranks, quality of faculty , quality of education, alumni employment </a:t>
            </a: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,publications       , 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influences , </a:t>
            </a: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patents ,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scores and </a:t>
            </a: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years.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The year </a:t>
            </a:r>
            <a:r>
              <a:rPr lang="en-IN" sz="1800" dirty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ranges from </a:t>
            </a:r>
            <a:r>
              <a:rPr lang="en-IN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2012-2015</a:t>
            </a:r>
            <a:r>
              <a:rPr lang="en-US" sz="1800" dirty="0" smtClean="0">
                <a:solidFill>
                  <a:schemeClr val="tx1"/>
                </a:solidFill>
                <a:latin typeface="Arvo" charset="0"/>
                <a:cs typeface="Times New Roman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899592" y="483518"/>
            <a:ext cx="5086435" cy="756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 smtClean="0"/>
              <a:t>Platform Used:</a:t>
            </a:r>
            <a:r>
              <a:rPr lang="en-IN" sz="2800" b="1" dirty="0" smtClean="0"/>
              <a:t>Tableau</a:t>
            </a:r>
            <a:endParaRPr sz="2800"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827584" y="1347614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>
                <a:solidFill>
                  <a:schemeClr val="bg2"/>
                </a:solidFill>
                <a:latin typeface="Muli" charset="0"/>
                <a:cs typeface="Times New Roman" pitchFamily="18" charset="0"/>
              </a:rPr>
              <a:t>Tableau is a powerful and fastest growing data visualization tool used in the Business Intelligence Industry. </a:t>
            </a: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  <a:latin typeface="Muli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dirty="0">
                <a:solidFill>
                  <a:schemeClr val="bg2"/>
                </a:solidFill>
                <a:latin typeface="Muli" charset="0"/>
                <a:cs typeface="Times New Roman" pitchFamily="18" charset="0"/>
              </a:rPr>
              <a:t> It is the most powerful, secure, and  flexible end-to-end analytics platform for your data.</a:t>
            </a: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  <a:latin typeface="Muli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dirty="0">
                <a:solidFill>
                  <a:schemeClr val="bg2"/>
                </a:solidFill>
                <a:latin typeface="Muli" charset="0"/>
                <a:cs typeface="Times New Roman" pitchFamily="18" charset="0"/>
              </a:rPr>
              <a:t> Data analysis is very fast with Tableau and the visualizations created are in the form of dashboards and worksheets.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Problem Statements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59716" y="483518"/>
            <a:ext cx="46805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Arvo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Retrieve the highest Average world ranks among the years.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 Retrieve the highest Average national ranks among the years.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Sum of scores of  top 10 countries with respect to years.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Sum of the alumni employment through out the years.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Retrieve the average count of patent score with respect to years</a:t>
            </a:r>
          </a:p>
          <a:p>
            <a:endParaRPr lang="en-IN" dirty="0">
              <a:latin typeface="Arvo" charset="0"/>
              <a:cs typeface="Times New Roman" pitchFamily="18" charset="0"/>
            </a:endParaRPr>
          </a:p>
          <a:p>
            <a:endParaRPr lang="en-IN" dirty="0">
              <a:latin typeface="Arv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1043608" y="627534"/>
            <a:ext cx="5832648" cy="363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Retrieve the sum of patent and sum of scores of the top most countries in world rank.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Top most citations and broad impacts of top 20 countries.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The average of alumni placements.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Variance of quality of education through out the years.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chemeClr val="bg2"/>
                </a:solidFill>
                <a:latin typeface="Arvo" charset="0"/>
                <a:cs typeface="Times New Roman" pitchFamily="18" charset="0"/>
              </a:rPr>
              <a:t>Show the dependency of publications with respect to the quality of faculty.</a:t>
            </a: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637585" y="2283718"/>
            <a:ext cx="6034221" cy="1691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/>
              <a:t>Story Explanation</a:t>
            </a:r>
            <a:endParaRPr sz="5400" b="1" dirty="0"/>
          </a:p>
        </p:txBody>
      </p:sp>
      <p:sp>
        <p:nvSpPr>
          <p:cNvPr id="315" name="Google Shape;315;p20"/>
          <p:cNvSpPr/>
          <p:nvPr/>
        </p:nvSpPr>
        <p:spPr>
          <a:xfrm>
            <a:off x="2655236" y="1877092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20" name="Google Shape;320;p2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27" name="Google Shape;327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30" name="Google Shape;330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2778432" y="584492"/>
            <a:ext cx="190685" cy="18203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 rot="1735981">
            <a:off x="3689067" y="1509746"/>
            <a:ext cx="203906" cy="1946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3779912" y="3147814"/>
            <a:ext cx="4362114" cy="1995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 smtClean="0"/>
              <a:t>Outcomes of the project</a:t>
            </a:r>
            <a:endParaRPr sz="4800" b="1" dirty="0"/>
          </a:p>
        </p:txBody>
      </p:sp>
      <p:pic>
        <p:nvPicPr>
          <p:cNvPr id="360" name="Google Shape;360;p23" descr="Death_to_stock_communicate_hands_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16391" y="411510"/>
            <a:ext cx="81369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- The average rankings based on the world ranks have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been found.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- The average rankings based on national ranks have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 been obtained.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- Sum of the scores with respect to years have been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 found.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- Sum of the alumni employment through out the years have been analysed.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Arvo" charset="0"/>
              </a:rPr>
              <a:t>             -Count of patents with respect to years have been found.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447</Words>
  <Application>Microsoft Office PowerPoint</Application>
  <PresentationFormat>On-screen Show 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Arvo</vt:lpstr>
      <vt:lpstr>Times New Roman</vt:lpstr>
      <vt:lpstr>Muli</vt:lpstr>
      <vt:lpstr>Tekton Pro Ext</vt:lpstr>
      <vt:lpstr>Wingdings</vt:lpstr>
      <vt:lpstr>Montserrat</vt:lpstr>
      <vt:lpstr>Titania template</vt:lpstr>
      <vt:lpstr>World Education Ranking Data</vt:lpstr>
      <vt:lpstr>Introduction-  The World Ranking Data</vt:lpstr>
      <vt:lpstr>Platform Used:Tableau</vt:lpstr>
      <vt:lpstr>Problem Statements</vt:lpstr>
      <vt:lpstr>PowerPoint Presentation</vt:lpstr>
      <vt:lpstr>PowerPoint Presentation</vt:lpstr>
      <vt:lpstr>Story Explanation</vt:lpstr>
      <vt:lpstr>Outcomes of the project</vt:lpstr>
      <vt:lpstr>PowerPoint Presentation</vt:lpstr>
      <vt:lpstr>-Sum of patents and sum of socres of the first  ten countries with respect to world rank have  been analysed. -Top most citations and broad impact have been   analysed. -Average alumni placements have been analysed. -Variance of quality of education through out the years  have been found.  -Dependency chart with respect to publications and faculty quality has been analysed.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Education Ranking Data</dc:title>
  <dc:creator>Aish!</dc:creator>
  <cp:lastModifiedBy>win</cp:lastModifiedBy>
  <cp:revision>22</cp:revision>
  <dcterms:modified xsi:type="dcterms:W3CDTF">2020-06-28T20:25:27Z</dcterms:modified>
</cp:coreProperties>
</file>