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3"/>
  </p:sldMasterIdLst>
  <p:notesMasterIdLst>
    <p:notesMasterId r:id="rId24"/>
  </p:notesMasterIdLst>
  <p:sldIdLst>
    <p:sldId id="256" r:id="rId4"/>
    <p:sldId id="257" r:id="rId5"/>
    <p:sldId id="258" r:id="rId6"/>
    <p:sldId id="269" r:id="rId7"/>
    <p:sldId id="259" r:id="rId8"/>
    <p:sldId id="267" r:id="rId9"/>
    <p:sldId id="268" r:id="rId10"/>
    <p:sldId id="260" r:id="rId11"/>
    <p:sldId id="261" r:id="rId12"/>
    <p:sldId id="271" r:id="rId13"/>
    <p:sldId id="272" r:id="rId14"/>
    <p:sldId id="274" r:id="rId15"/>
    <p:sldId id="276" r:id="rId16"/>
    <p:sldId id="277" r:id="rId17"/>
    <p:sldId id="280" r:id="rId18"/>
    <p:sldId id="281" r:id="rId19"/>
    <p:sldId id="282" r:id="rId20"/>
    <p:sldId id="275" r:id="rId21"/>
    <p:sldId id="283" r:id="rId22"/>
    <p:sldId id="265" r:id="rId23"/>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B5ED9A-4846-497C-8867-5A8829D86078}" v="25" dt="2024-03-18T20:45:10.145"/>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DEEF"/>
          </a:solidFill>
        </a:fill>
      </a:tcStyle>
    </a:wholeTbl>
    <a:band2H>
      <a:tcTxStyle/>
      <a:tcStyle>
        <a:tcBdr/>
        <a:fill>
          <a:solidFill>
            <a:srgbClr val="E9EFF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6576" autoAdjust="0"/>
  </p:normalViewPr>
  <p:slideViewPr>
    <p:cSldViewPr snapToGrid="0">
      <p:cViewPr varScale="1">
        <p:scale>
          <a:sx n="77" d="100"/>
          <a:sy n="77" d="100"/>
        </p:scale>
        <p:origin x="24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viewProps" Target="viewProps.xml"/><Relationship Id="rId3" Type="http://schemas.openxmlformats.org/officeDocument/2006/relationships/slideMaster" Target="slideMasters/slideMaster1.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slide" Target="slides/slide17.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1" name="Shape 91"/>
          <p:cNvSpPr>
            <a:spLocks noGrp="1" noRot="1" noChangeAspect="1"/>
          </p:cNvSpPr>
          <p:nvPr>
            <p:ph type="sldImg"/>
          </p:nvPr>
        </p:nvSpPr>
        <p:spPr>
          <a:xfrm>
            <a:off x="1143000" y="685800"/>
            <a:ext cx="4572000" cy="3429000"/>
          </a:xfrm>
          <a:prstGeom prst="rect">
            <a:avLst/>
          </a:prstGeom>
        </p:spPr>
        <p:txBody>
          <a:bodyPr/>
          <a:lstStyle/>
          <a:p>
            <a:endParaRPr/>
          </a:p>
        </p:txBody>
      </p:sp>
      <p:sp>
        <p:nvSpPr>
          <p:cNvPr id="92" name="Shape 92"/>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524000" y="1122362"/>
            <a:ext cx="9144000" cy="2387601"/>
          </a:xfrm>
          <a:prstGeom prst="rect">
            <a:avLst/>
          </a:prstGeom>
        </p:spPr>
        <p:txBody>
          <a:bodyPr anchor="b"/>
          <a:lstStyle>
            <a:lvl1pPr algn="ctr">
              <a:defRPr sz="6000"/>
            </a:lvl1pPr>
          </a:lstStyle>
          <a:p>
            <a:r>
              <a:t>Title Text</a:t>
            </a:r>
          </a:p>
        </p:txBody>
      </p:sp>
      <p:sp>
        <p:nvSpPr>
          <p:cNvPr id="12" name="Body Level One…"/>
          <p:cNvSpPr txBox="1">
            <a:spLocks noGrp="1"/>
          </p:cNvSpPr>
          <p:nvPr>
            <p:ph type="body" sz="quarter" idx="1"/>
          </p:nvPr>
        </p:nvSpPr>
        <p:spPr>
          <a:xfrm>
            <a:off x="1524000" y="3602037"/>
            <a:ext cx="9144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0" name="Title Text"/>
          <p:cNvSpPr txBox="1">
            <a:spLocks noGrp="1"/>
          </p:cNvSpPr>
          <p:nvPr>
            <p:ph type="title"/>
          </p:nvPr>
        </p:nvSpPr>
        <p:spPr>
          <a:prstGeom prst="rect">
            <a:avLst/>
          </a:prstGeom>
        </p:spPr>
        <p:txBody>
          <a:bodyPr/>
          <a:lstStyle/>
          <a:p>
            <a:r>
              <a:t>Title Text</a:t>
            </a:r>
          </a:p>
        </p:txBody>
      </p:sp>
      <p:sp>
        <p:nvSpPr>
          <p:cNvPr id="21"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29" name="Title Text"/>
          <p:cNvSpPr txBox="1">
            <a:spLocks noGrp="1"/>
          </p:cNvSpPr>
          <p:nvPr>
            <p:ph type="title"/>
          </p:nvPr>
        </p:nvSpPr>
        <p:spPr>
          <a:xfrm>
            <a:off x="831850" y="1709738"/>
            <a:ext cx="10515600" cy="2852737"/>
          </a:xfrm>
          <a:prstGeom prst="rect">
            <a:avLst/>
          </a:prstGeom>
        </p:spPr>
        <p:txBody>
          <a:bodyPr anchor="b"/>
          <a:lstStyle>
            <a:lvl1pPr>
              <a:defRPr sz="6000"/>
            </a:lvl1pPr>
          </a:lstStyle>
          <a:p>
            <a:r>
              <a:t>Title Text</a:t>
            </a:r>
          </a:p>
        </p:txBody>
      </p:sp>
      <p:sp>
        <p:nvSpPr>
          <p:cNvPr id="30" name="Body Level One…"/>
          <p:cNvSpPr txBox="1">
            <a:spLocks noGrp="1"/>
          </p:cNvSpPr>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38" name="Title Text"/>
          <p:cNvSpPr txBox="1">
            <a:spLocks noGrp="1"/>
          </p:cNvSpPr>
          <p:nvPr>
            <p:ph type="title"/>
          </p:nvPr>
        </p:nvSpPr>
        <p:spPr>
          <a:prstGeom prst="rect">
            <a:avLst/>
          </a:prstGeom>
        </p:spPr>
        <p:txBody>
          <a:bodyPr/>
          <a:lstStyle/>
          <a:p>
            <a:r>
              <a:t>Title Text</a:t>
            </a:r>
          </a:p>
        </p:txBody>
      </p:sp>
      <p:sp>
        <p:nvSpPr>
          <p:cNvPr id="39" name="Body Level One…"/>
          <p:cNvSpPr txBox="1">
            <a:spLocks noGrp="1"/>
          </p:cNvSpPr>
          <p:nvPr>
            <p:ph type="body" sz="half" idx="1"/>
          </p:nvPr>
        </p:nvSpPr>
        <p:spPr>
          <a:xfrm>
            <a:off x="838200" y="1825625"/>
            <a:ext cx="5181600" cy="435133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47" name="Title Text"/>
          <p:cNvSpPr txBox="1">
            <a:spLocks noGrp="1"/>
          </p:cNvSpPr>
          <p:nvPr>
            <p:ph type="title"/>
          </p:nvPr>
        </p:nvSpPr>
        <p:spPr>
          <a:xfrm>
            <a:off x="839787" y="365125"/>
            <a:ext cx="10515601" cy="1325563"/>
          </a:xfrm>
          <a:prstGeom prst="rect">
            <a:avLst/>
          </a:prstGeom>
        </p:spPr>
        <p:txBody>
          <a:bodyPr/>
          <a:lstStyle/>
          <a:p>
            <a:r>
              <a:t>Title Text</a:t>
            </a:r>
          </a:p>
        </p:txBody>
      </p:sp>
      <p:sp>
        <p:nvSpPr>
          <p:cNvPr id="48" name="Body Level One…"/>
          <p:cNvSpPr txBox="1">
            <a:spLocks noGrp="1"/>
          </p:cNvSpPr>
          <p:nvPr>
            <p:ph type="body" sz="quarter" idx="1"/>
          </p:nvPr>
        </p:nvSpPr>
        <p:spPr>
          <a:xfrm>
            <a:off x="839787" y="1681163"/>
            <a:ext cx="5157789" cy="823913"/>
          </a:xfrm>
          <a:prstGeom prst="rect">
            <a:avLst/>
          </a:prstGeom>
        </p:spPr>
        <p:txBody>
          <a:bodyPr anchor="b"/>
          <a:lstStyle>
            <a:lvl1pPr marL="0" indent="0">
              <a:buSzTx/>
              <a:buFontTx/>
              <a:buNone/>
              <a:defRPr sz="2400" b="1"/>
            </a:lvl1pPr>
            <a:lvl2pPr marL="0" indent="457200">
              <a:buSzTx/>
              <a:buFontTx/>
              <a:buNone/>
              <a:defRPr sz="2400" b="1"/>
            </a:lvl2pPr>
            <a:lvl3pPr marL="0" indent="914400">
              <a:buSzTx/>
              <a:buFontTx/>
              <a:buNone/>
              <a:defRPr sz="2400" b="1"/>
            </a:lvl3pPr>
            <a:lvl4pPr marL="0" indent="1371600">
              <a:buSzTx/>
              <a:buFontTx/>
              <a:buNone/>
              <a:defRPr sz="2400" b="1"/>
            </a:lvl4pPr>
            <a:lvl5pPr marL="0" indent="1828800">
              <a:buSzTx/>
              <a:buFont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49" name="Text Placeholder 4"/>
          <p:cNvSpPr>
            <a:spLocks noGrp="1"/>
          </p:cNvSpPr>
          <p:nvPr>
            <p:ph type="body" sz="quarter" idx="21"/>
          </p:nvPr>
        </p:nvSpPr>
        <p:spPr>
          <a:xfrm>
            <a:off x="6172200" y="1681163"/>
            <a:ext cx="5183188" cy="823913"/>
          </a:xfrm>
          <a:prstGeom prst="rect">
            <a:avLst/>
          </a:prstGeom>
        </p:spPr>
        <p:txBody>
          <a:bodyPr anchor="b"/>
          <a:lstStyle/>
          <a:p>
            <a:pPr marL="0" indent="0">
              <a:buSzTx/>
              <a:buFontTx/>
              <a:buNone/>
              <a:defRPr sz="2400" b="1"/>
            </a:pPr>
            <a:endParaRPr/>
          </a:p>
        </p:txBody>
      </p:sp>
      <p:sp>
        <p:nvSpPr>
          <p:cNvPr id="5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57" name="Title Text"/>
          <p:cNvSpPr txBox="1">
            <a:spLocks noGrp="1"/>
          </p:cNvSpPr>
          <p:nvPr>
            <p:ph type="title"/>
          </p:nvPr>
        </p:nvSpPr>
        <p:spPr>
          <a:prstGeom prst="rect">
            <a:avLst/>
          </a:prstGeom>
        </p:spPr>
        <p:txBody>
          <a:bodyPr/>
          <a:lstStyle/>
          <a:p>
            <a:r>
              <a:t>Title Text</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6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72" name="Title Text"/>
          <p:cNvSpPr txBox="1">
            <a:spLocks noGrp="1"/>
          </p:cNvSpPr>
          <p:nvPr>
            <p:ph type="title"/>
          </p:nvPr>
        </p:nvSpPr>
        <p:spPr>
          <a:xfrm>
            <a:off x="839787" y="457200"/>
            <a:ext cx="3932239" cy="1600200"/>
          </a:xfrm>
          <a:prstGeom prst="rect">
            <a:avLst/>
          </a:prstGeom>
        </p:spPr>
        <p:txBody>
          <a:bodyPr anchor="b"/>
          <a:lstStyle>
            <a:lvl1pPr>
              <a:defRPr sz="3200"/>
            </a:lvl1pPr>
          </a:lstStyle>
          <a:p>
            <a:r>
              <a:t>Title Text</a:t>
            </a:r>
          </a:p>
        </p:txBody>
      </p:sp>
      <p:sp>
        <p:nvSpPr>
          <p:cNvPr id="73" name="Body Level One…"/>
          <p:cNvSpPr txBox="1">
            <a:spLocks noGrp="1"/>
          </p:cNvSpPr>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r>
              <a:t>Body Level One</a:t>
            </a:r>
          </a:p>
          <a:p>
            <a:pPr lvl="1"/>
            <a:r>
              <a:t>Body Level Two</a:t>
            </a:r>
          </a:p>
          <a:p>
            <a:pPr lvl="2"/>
            <a:r>
              <a:t>Body Level Three</a:t>
            </a:r>
          </a:p>
          <a:p>
            <a:pPr lvl="3"/>
            <a:r>
              <a:t>Body Level Four</a:t>
            </a:r>
          </a:p>
          <a:p>
            <a:pPr lvl="4"/>
            <a:r>
              <a:t>Body Level Five</a:t>
            </a:r>
          </a:p>
        </p:txBody>
      </p:sp>
      <p:sp>
        <p:nvSpPr>
          <p:cNvPr id="74" name="Text Placeholder 3"/>
          <p:cNvSpPr>
            <a:spLocks noGrp="1"/>
          </p:cNvSpPr>
          <p:nvPr>
            <p:ph type="body" sz="quarter" idx="21"/>
          </p:nvPr>
        </p:nvSpPr>
        <p:spPr>
          <a:xfrm>
            <a:off x="839787" y="2057400"/>
            <a:ext cx="3932238" cy="3811588"/>
          </a:xfrm>
          <a:prstGeom prst="rect">
            <a:avLst/>
          </a:prstGeom>
        </p:spPr>
        <p:txBody>
          <a:bodyPr/>
          <a:lstStyle/>
          <a:p>
            <a:pPr marL="0" indent="0">
              <a:buSzTx/>
              <a:buFontTx/>
              <a:buNone/>
              <a:defRPr sz="1600"/>
            </a:pPr>
            <a:endParaRPr/>
          </a:p>
        </p:txBody>
      </p:sp>
      <p:sp>
        <p:nvSpPr>
          <p:cNvPr id="7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82" name="Title Text"/>
          <p:cNvSpPr txBox="1">
            <a:spLocks noGrp="1"/>
          </p:cNvSpPr>
          <p:nvPr>
            <p:ph type="title"/>
          </p:nvPr>
        </p:nvSpPr>
        <p:spPr>
          <a:xfrm>
            <a:off x="839787" y="457200"/>
            <a:ext cx="3932239" cy="1600200"/>
          </a:xfrm>
          <a:prstGeom prst="rect">
            <a:avLst/>
          </a:prstGeom>
        </p:spPr>
        <p:txBody>
          <a:bodyPr anchor="b"/>
          <a:lstStyle>
            <a:lvl1pPr>
              <a:defRPr sz="3200"/>
            </a:lvl1pPr>
          </a:lstStyle>
          <a:p>
            <a:r>
              <a:t>Title Text</a:t>
            </a:r>
          </a:p>
        </p:txBody>
      </p:sp>
      <p:sp>
        <p:nvSpPr>
          <p:cNvPr id="83" name="Picture Placeholder 2"/>
          <p:cNvSpPr>
            <a:spLocks noGrp="1"/>
          </p:cNvSpPr>
          <p:nvPr>
            <p:ph type="pic" sz="half" idx="21"/>
          </p:nvPr>
        </p:nvSpPr>
        <p:spPr>
          <a:xfrm>
            <a:off x="5183187" y="987425"/>
            <a:ext cx="6172201" cy="4873625"/>
          </a:xfrm>
          <a:prstGeom prst="rect">
            <a:avLst/>
          </a:prstGeom>
        </p:spPr>
        <p:txBody>
          <a:bodyPr lIns="91439" rIns="91439">
            <a:noAutofit/>
          </a:bodyPr>
          <a:lstStyle/>
          <a:p>
            <a:endParaRPr/>
          </a:p>
        </p:txBody>
      </p:sp>
      <p:sp>
        <p:nvSpPr>
          <p:cNvPr id="84" name="Body Level One…"/>
          <p:cNvSpPr txBox="1">
            <a:spLocks noGrp="1"/>
          </p:cNvSpPr>
          <p:nvPr>
            <p:ph type="body" sz="quarter" idx="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r>
              <a:t>Body Level One</a:t>
            </a:r>
          </a:p>
          <a:p>
            <a:pPr lvl="1"/>
            <a:r>
              <a:t>Body Level Two</a:t>
            </a:r>
          </a:p>
          <a:p>
            <a:pPr lvl="2"/>
            <a:r>
              <a:t>Body Level Three</a:t>
            </a:r>
          </a:p>
          <a:p>
            <a:pPr lvl="3"/>
            <a:r>
              <a:t>Body Level Four</a:t>
            </a:r>
          </a:p>
          <a:p>
            <a:pPr lvl="4"/>
            <a:r>
              <a:t>Body Level Five</a:t>
            </a:r>
          </a:p>
        </p:txBody>
      </p:sp>
      <p:sp>
        <p:nvSpPr>
          <p:cNvPr id="8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838200" y="365125"/>
            <a:ext cx="10515600" cy="13255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rmAutofit/>
          </a:bodyPr>
          <a:lstStyle/>
          <a:p>
            <a:r>
              <a:t>Title Text</a:t>
            </a:r>
          </a:p>
        </p:txBody>
      </p:sp>
      <p:sp>
        <p:nvSpPr>
          <p:cNvPr id="3" name="Body Level One…"/>
          <p:cNvSpPr txBox="1">
            <a:spLocks noGrp="1"/>
          </p:cNvSpPr>
          <p:nvPr>
            <p:ph type="body" idx="1"/>
          </p:nvPr>
        </p:nvSpPr>
        <p:spPr>
          <a:xfrm>
            <a:off x="838200" y="1825625"/>
            <a:ext cx="10515600" cy="435133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11095176" y="6414760"/>
            <a:ext cx="258624" cy="248305"/>
          </a:xfrm>
          <a:prstGeom prst="rect">
            <a:avLst/>
          </a:prstGeom>
          <a:ln w="12700">
            <a:miter lim="400000"/>
          </a:ln>
        </p:spPr>
        <p:txBody>
          <a:bodyPr wrap="none" lIns="45719" rIns="45719" anchor="ctr">
            <a:spAutoFit/>
          </a:bodyPr>
          <a:lstStyle>
            <a:lvl1pPr algn="r">
              <a:defRPr sz="1200">
                <a:solidFill>
                  <a:srgbClr val="888888"/>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spd="med"/>
  <p:txStyles>
    <p:titleStyle>
      <a:lvl1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mlg.ulb.ac.be/"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Google Shape;65;p15"/>
          <p:cNvSpPr txBox="1">
            <a:spLocks noGrp="1"/>
          </p:cNvSpPr>
          <p:nvPr>
            <p:ph type="ctrTitle"/>
          </p:nvPr>
        </p:nvSpPr>
        <p:spPr>
          <a:xfrm>
            <a:off x="415599" y="2647236"/>
            <a:ext cx="11360802" cy="1988401"/>
          </a:xfrm>
          <a:prstGeom prst="rect">
            <a:avLst/>
          </a:prstGeom>
        </p:spPr>
        <p:txBody>
          <a:bodyPr lIns="121899" tIns="121899" rIns="121899" bIns="121899" anchor="ctr"/>
          <a:lstStyle/>
          <a:p>
            <a:pPr>
              <a:defRPr sz="4000"/>
            </a:pPr>
            <a:endParaRPr/>
          </a:p>
        </p:txBody>
      </p:sp>
      <p:pic>
        <p:nvPicPr>
          <p:cNvPr id="95" name="Picture 5" descr="Picture 5"/>
          <p:cNvPicPr>
            <a:picLocks noChangeAspect="1"/>
          </p:cNvPicPr>
          <p:nvPr/>
        </p:nvPicPr>
        <p:blipFill>
          <a:blip r:embed="rId2"/>
          <a:stretch>
            <a:fillRect/>
          </a:stretch>
        </p:blipFill>
        <p:spPr>
          <a:xfrm>
            <a:off x="0" y="0"/>
            <a:ext cx="12192000" cy="6858000"/>
          </a:xfrm>
          <a:prstGeom prst="rect">
            <a:avLst/>
          </a:prstGeom>
          <a:ln w="12700">
            <a:miter lim="400000"/>
          </a:ln>
        </p:spPr>
      </p:pic>
      <p:sp>
        <p:nvSpPr>
          <p:cNvPr id="96" name="Google Shape;65;p15"/>
          <p:cNvSpPr txBox="1"/>
          <p:nvPr/>
        </p:nvSpPr>
        <p:spPr>
          <a:xfrm>
            <a:off x="415599" y="1690794"/>
            <a:ext cx="11001678" cy="434099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nchor="ctr">
            <a:normAutofit/>
          </a:bodyPr>
          <a:lstStyle/>
          <a:p>
            <a:pPr algn="ctr" defTabSz="868680">
              <a:lnSpc>
                <a:spcPct val="90000"/>
              </a:lnSpc>
              <a:defRPr sz="3230">
                <a:latin typeface="Times New Roman"/>
                <a:ea typeface="Times New Roman"/>
                <a:cs typeface="Times New Roman"/>
                <a:sym typeface="Times New Roman"/>
              </a:defRPr>
            </a:pPr>
            <a:r>
              <a:rPr dirty="0"/>
              <a:t>Data Analysis &amp; Modeling Techniques</a:t>
            </a:r>
            <a:br>
              <a:rPr dirty="0"/>
            </a:br>
            <a:br>
              <a:rPr dirty="0"/>
            </a:br>
            <a:r>
              <a:rPr lang="en-US" sz="3200" b="1" dirty="0">
                <a:solidFill>
                  <a:schemeClr val="tx1"/>
                </a:solidFill>
                <a:effectLst/>
                <a:latin typeface="Arial" panose="020B0604020202020204" pitchFamily="34" charset="0"/>
                <a:ea typeface="Arial MT"/>
                <a:cs typeface="Arial MT"/>
              </a:rPr>
              <a:t>Credit</a:t>
            </a:r>
            <a:r>
              <a:rPr lang="en-US" sz="3200" b="1" spc="-10" dirty="0">
                <a:solidFill>
                  <a:schemeClr val="tx1"/>
                </a:solidFill>
                <a:effectLst/>
                <a:latin typeface="Arial" panose="020B0604020202020204" pitchFamily="34" charset="0"/>
                <a:ea typeface="Arial MT"/>
                <a:cs typeface="Arial MT"/>
              </a:rPr>
              <a:t> </a:t>
            </a:r>
            <a:r>
              <a:rPr lang="en-US" sz="3200" b="1" dirty="0">
                <a:solidFill>
                  <a:schemeClr val="tx1"/>
                </a:solidFill>
                <a:effectLst/>
                <a:latin typeface="Arial" panose="020B0604020202020204" pitchFamily="34" charset="0"/>
                <a:ea typeface="Arial MT"/>
                <a:cs typeface="Arial MT"/>
              </a:rPr>
              <a:t>Card</a:t>
            </a:r>
            <a:r>
              <a:rPr lang="en-US" sz="3200" b="1" spc="-10" dirty="0">
                <a:solidFill>
                  <a:schemeClr val="tx1"/>
                </a:solidFill>
                <a:effectLst/>
                <a:latin typeface="Arial" panose="020B0604020202020204" pitchFamily="34" charset="0"/>
                <a:ea typeface="Arial MT"/>
                <a:cs typeface="Arial MT"/>
              </a:rPr>
              <a:t> </a:t>
            </a:r>
            <a:r>
              <a:rPr lang="en-US" sz="3200" b="1" dirty="0">
                <a:solidFill>
                  <a:schemeClr val="tx1"/>
                </a:solidFill>
                <a:effectLst/>
                <a:latin typeface="Arial" panose="020B0604020202020204" pitchFamily="34" charset="0"/>
                <a:ea typeface="Arial MT"/>
                <a:cs typeface="Arial MT"/>
              </a:rPr>
              <a:t>Fraud</a:t>
            </a:r>
            <a:r>
              <a:rPr lang="en-US" sz="3200" b="1" spc="-10" dirty="0">
                <a:solidFill>
                  <a:schemeClr val="tx1"/>
                </a:solidFill>
                <a:effectLst/>
                <a:latin typeface="Arial" panose="020B0604020202020204" pitchFamily="34" charset="0"/>
                <a:ea typeface="Arial MT"/>
                <a:cs typeface="Arial MT"/>
              </a:rPr>
              <a:t> </a:t>
            </a:r>
            <a:r>
              <a:rPr lang="en-US" sz="3200" b="1" dirty="0">
                <a:solidFill>
                  <a:schemeClr val="tx1"/>
                </a:solidFill>
                <a:effectLst/>
                <a:latin typeface="Arial" panose="020B0604020202020204" pitchFamily="34" charset="0"/>
                <a:ea typeface="Arial MT"/>
                <a:cs typeface="Arial MT"/>
              </a:rPr>
              <a:t>Detection</a:t>
            </a:r>
            <a:br>
              <a:rPr sz="2850" dirty="0"/>
            </a:br>
            <a:br>
              <a:rPr sz="2850" dirty="0"/>
            </a:br>
            <a:r>
              <a:rPr lang="en-US" sz="2470" b="1">
                <a:solidFill>
                  <a:srgbClr val="808080"/>
                </a:solidFill>
              </a:rPr>
              <a:t>Fall 2024 </a:t>
            </a:r>
            <a:r>
              <a:rPr sz="2470" b="1" dirty="0">
                <a:solidFill>
                  <a:srgbClr val="808080"/>
                </a:solidFill>
              </a:rPr>
              <a:t>- Project </a:t>
            </a:r>
            <a:r>
              <a:rPr sz="2470" b="1">
                <a:solidFill>
                  <a:srgbClr val="808080"/>
                </a:solidFill>
              </a:rPr>
              <a:t>group </a:t>
            </a:r>
            <a:r>
              <a:rPr lang="en-US" sz="2470" b="1">
                <a:solidFill>
                  <a:srgbClr val="808080"/>
                </a:solidFill>
              </a:rPr>
              <a:t>10</a:t>
            </a:r>
            <a:br>
              <a:rPr sz="2470" b="1" dirty="0">
                <a:solidFill>
                  <a:srgbClr val="808080"/>
                </a:solidFill>
              </a:rPr>
            </a:br>
            <a:endParaRPr lang="en-US" sz="2470" b="1" dirty="0">
              <a:solidFill>
                <a:srgbClr val="808080"/>
              </a:solidFill>
            </a:endParaRPr>
          </a:p>
          <a:p>
            <a:pPr algn="ctr" defTabSz="868680">
              <a:lnSpc>
                <a:spcPct val="90000"/>
              </a:lnSpc>
              <a:defRPr sz="3230">
                <a:latin typeface="Times New Roman"/>
                <a:ea typeface="Times New Roman"/>
                <a:cs typeface="Times New Roman"/>
                <a:sym typeface="Times New Roman"/>
              </a:defRPr>
            </a:pPr>
            <a:endParaRPr lang="en-US" sz="2470" b="1" dirty="0">
              <a:solidFill>
                <a:srgbClr val="808080"/>
              </a:solidFill>
              <a:latin typeface="Times New Roman"/>
              <a:ea typeface="Arial MT"/>
              <a:cs typeface="Times New Roman"/>
            </a:endParaRPr>
          </a:p>
          <a:p>
            <a:pPr algn="ctr" defTabSz="868680">
              <a:lnSpc>
                <a:spcPct val="90000"/>
              </a:lnSpc>
              <a:defRPr sz="3230">
                <a:latin typeface="Times New Roman"/>
                <a:ea typeface="Times New Roman"/>
                <a:cs typeface="Times New Roman"/>
                <a:sym typeface="Times New Roman"/>
              </a:defRPr>
            </a:pPr>
            <a:r>
              <a:rPr lang="en-US" sz="2400" dirty="0">
                <a:solidFill>
                  <a:srgbClr val="000000"/>
                </a:solidFill>
                <a:effectLst/>
                <a:latin typeface="Arial MT"/>
                <a:ea typeface="Arial MT"/>
                <a:cs typeface="Arial MT"/>
              </a:rPr>
              <a:t>Bhargav Boyapati</a:t>
            </a:r>
            <a:r>
              <a:rPr lang="en-IN" sz="2280" dirty="0"/>
              <a:t> 	 </a:t>
            </a:r>
            <a:r>
              <a:rPr lang="en-US" sz="2400" dirty="0">
                <a:solidFill>
                  <a:srgbClr val="000000"/>
                </a:solidFill>
                <a:effectLst/>
                <a:latin typeface="Arial MT"/>
                <a:ea typeface="Arial MT"/>
                <a:cs typeface="Arial MT"/>
              </a:rPr>
              <a:t>                1002258105</a:t>
            </a:r>
            <a:endParaRPr lang="en-IN" sz="2280" dirty="0"/>
          </a:p>
          <a:p>
            <a:pPr algn="ctr" defTabSz="868680">
              <a:lnSpc>
                <a:spcPct val="90000"/>
              </a:lnSpc>
              <a:defRPr sz="3230">
                <a:latin typeface="Times New Roman"/>
                <a:ea typeface="Times New Roman"/>
                <a:cs typeface="Times New Roman"/>
                <a:sym typeface="Times New Roman"/>
              </a:defRPr>
            </a:pPr>
            <a:r>
              <a:rPr lang="en-US" sz="2400" dirty="0">
                <a:solidFill>
                  <a:srgbClr val="000000"/>
                </a:solidFill>
                <a:effectLst/>
                <a:latin typeface="Arial MT"/>
                <a:ea typeface="Arial MT"/>
                <a:cs typeface="Arial MT"/>
              </a:rPr>
              <a:t>Abhishek Karthik </a:t>
            </a:r>
            <a:r>
              <a:rPr lang="en-US" sz="2400" dirty="0" err="1">
                <a:solidFill>
                  <a:srgbClr val="000000"/>
                </a:solidFill>
                <a:effectLst/>
                <a:latin typeface="Arial MT"/>
                <a:ea typeface="Arial MT"/>
                <a:cs typeface="Arial MT"/>
              </a:rPr>
              <a:t>Akunuru</a:t>
            </a:r>
            <a:r>
              <a:rPr lang="en-IN" sz="2280" dirty="0"/>
              <a:t>       </a:t>
            </a:r>
            <a:r>
              <a:rPr lang="en-US" sz="2400" dirty="0">
                <a:solidFill>
                  <a:srgbClr val="000000"/>
                </a:solidFill>
                <a:effectLst/>
                <a:latin typeface="Arial MT"/>
                <a:ea typeface="Arial MT"/>
                <a:cs typeface="Arial MT"/>
              </a:rPr>
              <a:t>1002251254</a:t>
            </a:r>
            <a:endParaRPr lang="en-IN" sz="2280" dirty="0"/>
          </a:p>
          <a:p>
            <a:pPr algn="ctr" defTabSz="868680">
              <a:lnSpc>
                <a:spcPct val="90000"/>
              </a:lnSpc>
              <a:defRPr sz="3230">
                <a:latin typeface="Times New Roman"/>
                <a:ea typeface="Times New Roman"/>
                <a:cs typeface="Times New Roman"/>
                <a:sym typeface="Times New Roman"/>
              </a:defRPr>
            </a:pPr>
            <a:r>
              <a:rPr lang="en-US" sz="2400" dirty="0">
                <a:solidFill>
                  <a:srgbClr val="000000"/>
                </a:solidFill>
                <a:effectLst/>
                <a:latin typeface="Arial MT"/>
                <a:ea typeface="Arial MT"/>
                <a:cs typeface="Arial MT"/>
              </a:rPr>
              <a:t>Aishwarya</a:t>
            </a:r>
            <a:r>
              <a:rPr lang="en-US" sz="2400" spc="-40" dirty="0">
                <a:solidFill>
                  <a:srgbClr val="000000"/>
                </a:solidFill>
                <a:effectLst/>
                <a:latin typeface="Arial MT"/>
                <a:ea typeface="Arial MT"/>
                <a:cs typeface="Arial MT"/>
              </a:rPr>
              <a:t> </a:t>
            </a:r>
            <a:r>
              <a:rPr lang="en-US" sz="2400" dirty="0">
                <a:solidFill>
                  <a:srgbClr val="000000"/>
                </a:solidFill>
                <a:effectLst/>
                <a:latin typeface="Arial MT"/>
                <a:ea typeface="Arial MT"/>
                <a:cs typeface="Arial MT"/>
              </a:rPr>
              <a:t>Subhash</a:t>
            </a:r>
            <a:r>
              <a:rPr lang="en-US" sz="2400" spc="-40" dirty="0">
                <a:solidFill>
                  <a:srgbClr val="000000"/>
                </a:solidFill>
                <a:effectLst/>
                <a:latin typeface="Arial MT"/>
                <a:ea typeface="Arial MT"/>
                <a:cs typeface="Arial MT"/>
              </a:rPr>
              <a:t> </a:t>
            </a:r>
            <a:r>
              <a:rPr lang="en-US" sz="2400" dirty="0">
                <a:solidFill>
                  <a:srgbClr val="000000"/>
                </a:solidFill>
                <a:effectLst/>
                <a:latin typeface="Arial MT"/>
                <a:ea typeface="Arial MT"/>
                <a:cs typeface="Arial MT"/>
              </a:rPr>
              <a:t>Kadam</a:t>
            </a:r>
            <a:r>
              <a:rPr lang="en-IN" sz="2280" dirty="0"/>
              <a:t>     </a:t>
            </a:r>
            <a:r>
              <a:rPr lang="en-US" sz="2400" dirty="0">
                <a:solidFill>
                  <a:srgbClr val="000000"/>
                </a:solidFill>
                <a:effectLst/>
                <a:latin typeface="Arial MT"/>
                <a:ea typeface="Arial MT"/>
                <a:cs typeface="Arial MT"/>
              </a:rPr>
              <a:t>1002199035</a:t>
            </a:r>
            <a:endParaRPr lang="en-IN" sz="2280" dirty="0"/>
          </a:p>
          <a:p>
            <a:pPr algn="ctr" defTabSz="868680">
              <a:lnSpc>
                <a:spcPct val="90000"/>
              </a:lnSpc>
              <a:defRPr sz="3230">
                <a:latin typeface="Times New Roman"/>
                <a:ea typeface="Times New Roman"/>
                <a:cs typeface="Times New Roman"/>
                <a:sym typeface="Times New Roman"/>
              </a:defRPr>
            </a:pPr>
            <a:endParaRPr lang="en-IN" sz="2280" dirty="0"/>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31A7754-2115-0D6C-4EB7-A9F34D0A4987}"/>
              </a:ext>
            </a:extLst>
          </p:cNvPr>
          <p:cNvSpPr/>
          <p:nvPr/>
        </p:nvSpPr>
        <p:spPr>
          <a:xfrm>
            <a:off x="0" y="1213471"/>
            <a:ext cx="12192000" cy="5621379"/>
          </a:xfrm>
          <a:prstGeom prst="rect">
            <a:avLst/>
          </a:prstGeom>
          <a:solidFill>
            <a:schemeClr val="accent1">
              <a:lumMod val="50000"/>
            </a:schemeClr>
          </a:solidFill>
          <a:ln w="12700" cap="flat">
            <a:solidFill>
              <a:schemeClr val="accent1">
                <a:lumMod val="50000"/>
              </a:schemeClr>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IN" sz="1800" b="0" i="0" u="none" strike="noStrike" cap="none" spc="0" normalizeH="0" baseline="0">
              <a:ln>
                <a:noFill/>
              </a:ln>
              <a:solidFill>
                <a:srgbClr val="000000"/>
              </a:solidFill>
              <a:effectLst/>
              <a:uFillTx/>
              <a:latin typeface="+mj-lt"/>
              <a:ea typeface="+mj-ea"/>
              <a:cs typeface="+mj-cs"/>
              <a:sym typeface="Calibri"/>
            </a:endParaRPr>
          </a:p>
        </p:txBody>
      </p:sp>
      <p:sp>
        <p:nvSpPr>
          <p:cNvPr id="2" name="Title 1">
            <a:extLst>
              <a:ext uri="{FF2B5EF4-FFF2-40B4-BE49-F238E27FC236}">
                <a16:creationId xmlns:a16="http://schemas.microsoft.com/office/drawing/2014/main" id="{64FFD99A-0B49-B285-BD74-7B95427ACCE0}"/>
              </a:ext>
            </a:extLst>
          </p:cNvPr>
          <p:cNvSpPr>
            <a:spLocks noGrp="1"/>
          </p:cNvSpPr>
          <p:nvPr>
            <p:ph type="title"/>
          </p:nvPr>
        </p:nvSpPr>
        <p:spPr>
          <a:xfrm>
            <a:off x="639607" y="260756"/>
            <a:ext cx="10515600" cy="688367"/>
          </a:xfrm>
        </p:spPr>
        <p:txBody>
          <a:bodyPr>
            <a:normAutofit/>
          </a:bodyPr>
          <a:lstStyle/>
          <a:p>
            <a:r>
              <a:rPr lang="en-US" sz="3200">
                <a:solidFill>
                  <a:schemeClr val="accent1">
                    <a:lumMod val="50000"/>
                  </a:schemeClr>
                </a:solidFill>
                <a:latin typeface="Times New Roman" panose="02020603050405020304" pitchFamily="18" charset="0"/>
                <a:cs typeface="Times New Roman" panose="02020603050405020304" pitchFamily="18" charset="0"/>
              </a:rPr>
              <a:t>Data set before pre-processing</a:t>
            </a:r>
          </a:p>
        </p:txBody>
      </p:sp>
      <p:sp>
        <p:nvSpPr>
          <p:cNvPr id="3" name="Text Placeholder 2">
            <a:extLst>
              <a:ext uri="{FF2B5EF4-FFF2-40B4-BE49-F238E27FC236}">
                <a16:creationId xmlns:a16="http://schemas.microsoft.com/office/drawing/2014/main" id="{A733ACEF-3068-005A-365D-E7B5BCDD5A52}"/>
              </a:ext>
            </a:extLst>
          </p:cNvPr>
          <p:cNvSpPr>
            <a:spLocks noGrp="1"/>
          </p:cNvSpPr>
          <p:nvPr>
            <p:ph type="body" idx="1"/>
          </p:nvPr>
        </p:nvSpPr>
        <p:spPr>
          <a:xfrm>
            <a:off x="838200" y="914400"/>
            <a:ext cx="10515600" cy="5262563"/>
          </a:xfrm>
        </p:spPr>
        <p:txBody>
          <a:bodyPr>
            <a:normAutofit/>
          </a:bodyPr>
          <a:lstStyle/>
          <a:p>
            <a:pPr marL="0" indent="0">
              <a:buNone/>
            </a:pPr>
            <a:endParaRPr lang="en-US" sz="2400" i="0">
              <a:solidFill>
                <a:schemeClr val="tx1"/>
              </a:solidFill>
              <a:effectLst/>
              <a:latin typeface="Times New Roman" panose="02020603050405020304" pitchFamily="18" charset="0"/>
              <a:cs typeface="Times New Roman" panose="02020603050405020304" pitchFamily="18" charset="0"/>
            </a:endParaRPr>
          </a:p>
          <a:p>
            <a:pPr marL="0" indent="0">
              <a:buNone/>
            </a:pPr>
            <a:endParaRPr lang="en-US" sz="2400">
              <a:solidFill>
                <a:schemeClr val="tx1"/>
              </a:solidFill>
              <a:latin typeface="Times New Roman" panose="02020603050405020304" pitchFamily="18" charset="0"/>
              <a:cs typeface="Times New Roman" panose="02020603050405020304" pitchFamily="18" charset="0"/>
            </a:endParaRPr>
          </a:p>
          <a:p>
            <a:pPr marL="0" indent="0">
              <a:buNone/>
            </a:pPr>
            <a:endParaRPr lang="en-US" sz="2400">
              <a:solidFill>
                <a:schemeClr val="tx1"/>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691D8C76-EBD2-E9A8-AEC6-9726315C0B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8314" y="1763486"/>
            <a:ext cx="9560379" cy="4833758"/>
          </a:xfrm>
          <a:prstGeom prst="rect">
            <a:avLst/>
          </a:prstGeom>
        </p:spPr>
      </p:pic>
    </p:spTree>
    <p:extLst>
      <p:ext uri="{BB962C8B-B14F-4D97-AF65-F5344CB8AC3E}">
        <p14:creationId xmlns:p14="http://schemas.microsoft.com/office/powerpoint/2010/main" val="1557606614"/>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FD99A-0B49-B285-BD74-7B95427ACCE0}"/>
              </a:ext>
            </a:extLst>
          </p:cNvPr>
          <p:cNvSpPr>
            <a:spLocks noGrp="1"/>
          </p:cNvSpPr>
          <p:nvPr>
            <p:ph type="title"/>
          </p:nvPr>
        </p:nvSpPr>
        <p:spPr>
          <a:xfrm>
            <a:off x="838200" y="288246"/>
            <a:ext cx="10515600" cy="785581"/>
          </a:xfrm>
        </p:spPr>
        <p:txBody>
          <a:bodyPr>
            <a:normAutofit/>
          </a:bodyPr>
          <a:lstStyle/>
          <a:p>
            <a:r>
              <a:rPr lang="en-US" sz="3200" dirty="0">
                <a:solidFill>
                  <a:schemeClr val="accent1">
                    <a:lumMod val="50000"/>
                  </a:schemeClr>
                </a:solidFill>
                <a:latin typeface="Times New Roman" panose="02020603050405020304" pitchFamily="18" charset="0"/>
                <a:cs typeface="Times New Roman" panose="02020603050405020304" pitchFamily="18" charset="0"/>
              </a:rPr>
              <a:t>Models to implement:</a:t>
            </a:r>
          </a:p>
        </p:txBody>
      </p:sp>
      <p:sp>
        <p:nvSpPr>
          <p:cNvPr id="3" name="Text Placeholder 2">
            <a:extLst>
              <a:ext uri="{FF2B5EF4-FFF2-40B4-BE49-F238E27FC236}">
                <a16:creationId xmlns:a16="http://schemas.microsoft.com/office/drawing/2014/main" id="{A733ACEF-3068-005A-365D-E7B5BCDD5A52}"/>
              </a:ext>
            </a:extLst>
          </p:cNvPr>
          <p:cNvSpPr>
            <a:spLocks noGrp="1"/>
          </p:cNvSpPr>
          <p:nvPr>
            <p:ph type="body" idx="1"/>
          </p:nvPr>
        </p:nvSpPr>
        <p:spPr>
          <a:xfrm>
            <a:off x="838200" y="1222625"/>
            <a:ext cx="10515600" cy="4954338"/>
          </a:xfrm>
        </p:spPr>
        <p:txBody>
          <a:bodyPr>
            <a:normAutofit/>
          </a:bodyPr>
          <a:lstStyle/>
          <a:p>
            <a:pPr marL="457200" indent="-457200">
              <a:buFont typeface="+mj-lt"/>
              <a:buAutoNum type="arabicPeriod"/>
            </a:pPr>
            <a:r>
              <a:rPr lang="en-IN" sz="1800" b="1" dirty="0">
                <a:latin typeface="Times New Roman" panose="02020603050405020304" pitchFamily="18" charset="0"/>
                <a:cs typeface="Times New Roman" panose="02020603050405020304" pitchFamily="18" charset="0"/>
              </a:rPr>
              <a:t>Logistic Regression</a:t>
            </a:r>
            <a:r>
              <a:rPr lang="en-US" sz="1900" b="1" dirty="0">
                <a:solidFill>
                  <a:schemeClr val="tx1"/>
                </a:solidFill>
                <a:latin typeface="Times New Roman" panose="02020603050405020304" pitchFamily="18" charset="0"/>
                <a:cs typeface="Times New Roman" panose="02020603050405020304" pitchFamily="18" charset="0"/>
              </a:rPr>
              <a:t>:</a:t>
            </a:r>
          </a:p>
          <a:p>
            <a:pPr marL="952500" lvl="1" indent="-457200"/>
            <a:r>
              <a:rPr lang="en-US" sz="1800" b="0" i="0" dirty="0">
                <a:solidFill>
                  <a:srgbClr val="1F1F1F"/>
                </a:solidFill>
                <a:effectLst/>
                <a:latin typeface="Times New Roman" panose="02020603050405020304" pitchFamily="18" charset="0"/>
                <a:cs typeface="Times New Roman" panose="02020603050405020304" pitchFamily="18" charset="0"/>
              </a:rPr>
              <a:t>Logistic regression is </a:t>
            </a:r>
            <a:r>
              <a:rPr lang="en-US" sz="1800" b="0" i="0" dirty="0">
                <a:solidFill>
                  <a:srgbClr val="040C28"/>
                </a:solidFill>
                <a:effectLst/>
                <a:latin typeface="Times New Roman" panose="02020603050405020304" pitchFamily="18" charset="0"/>
                <a:cs typeface="Times New Roman" panose="02020603050405020304" pitchFamily="18" charset="0"/>
              </a:rPr>
              <a:t>a data analysis technique that uses mathematics to find the relationships between two data factors</a:t>
            </a:r>
            <a:r>
              <a:rPr lang="en-US" sz="1800" b="0" i="0" dirty="0">
                <a:solidFill>
                  <a:srgbClr val="1F1F1F"/>
                </a:solidFill>
                <a:effectLst/>
                <a:latin typeface="Times New Roman" panose="02020603050405020304" pitchFamily="18" charset="0"/>
                <a:cs typeface="Times New Roman" panose="02020603050405020304" pitchFamily="18" charset="0"/>
              </a:rPr>
              <a:t>. It then uses this relationship to predict the value of one of those factors based on the other</a:t>
            </a:r>
            <a:r>
              <a:rPr lang="en-US" sz="1800" dirty="0">
                <a:solidFill>
                  <a:schemeClr val="tx1"/>
                </a:solidFill>
                <a:latin typeface="Times New Roman" panose="02020603050405020304" pitchFamily="18" charset="0"/>
                <a:cs typeface="Times New Roman" panose="02020603050405020304" pitchFamily="18" charset="0"/>
              </a:rPr>
              <a:t>.</a:t>
            </a:r>
          </a:p>
          <a:p>
            <a:pPr marL="457200" indent="-457200">
              <a:buFont typeface="+mj-lt"/>
              <a:buAutoNum type="arabicPeriod"/>
            </a:pPr>
            <a:r>
              <a:rPr lang="en-US" sz="1900" b="1" i="0" dirty="0">
                <a:solidFill>
                  <a:schemeClr val="tx1"/>
                </a:solidFill>
                <a:effectLst/>
                <a:latin typeface="Times New Roman" panose="02020603050405020304" pitchFamily="18" charset="0"/>
                <a:cs typeface="Times New Roman" panose="02020603050405020304" pitchFamily="18" charset="0"/>
              </a:rPr>
              <a:t>SVM:</a:t>
            </a:r>
          </a:p>
          <a:p>
            <a:pPr marL="952500" lvl="1" indent="-457200"/>
            <a:r>
              <a:rPr lang="en-US" sz="1900" i="0" dirty="0">
                <a:solidFill>
                  <a:schemeClr val="tx1"/>
                </a:solidFill>
                <a:effectLst/>
                <a:latin typeface="Times New Roman" panose="02020603050405020304" pitchFamily="18" charset="0"/>
                <a:cs typeface="Times New Roman" panose="02020603050405020304" pitchFamily="18" charset="0"/>
              </a:rPr>
              <a:t>SVM seeks to find the hyperplane that maximizes the margin between different classes, making it effective for binary classification tasks.</a:t>
            </a:r>
          </a:p>
          <a:p>
            <a:pPr marL="952500" lvl="1" indent="-457200"/>
            <a:r>
              <a:rPr lang="en-US" sz="1900" i="0" dirty="0">
                <a:solidFill>
                  <a:schemeClr val="tx1"/>
                </a:solidFill>
                <a:effectLst/>
                <a:latin typeface="Times New Roman" panose="02020603050405020304" pitchFamily="18" charset="0"/>
                <a:cs typeface="Times New Roman" panose="02020603050405020304" pitchFamily="18" charset="0"/>
              </a:rPr>
              <a:t>SVM can be extended to handle classification tasks with multiple attributes (features) by finding the hyperplane that best separates data points in a high-dimensional space, aiming to maximize the margin between classes while minimizing classification errors.</a:t>
            </a:r>
          </a:p>
          <a:p>
            <a:pPr marL="457200" indent="-457200">
              <a:buFont typeface="+mj-lt"/>
              <a:buAutoNum type="arabicPeriod"/>
            </a:pPr>
            <a:r>
              <a:rPr lang="en-US" sz="1900" b="1" dirty="0">
                <a:solidFill>
                  <a:schemeClr val="tx1"/>
                </a:solidFill>
                <a:latin typeface="Times New Roman" panose="02020603050405020304" pitchFamily="18" charset="0"/>
                <a:cs typeface="Times New Roman" panose="02020603050405020304" pitchFamily="18" charset="0"/>
              </a:rPr>
              <a:t>Random Forest:</a:t>
            </a:r>
          </a:p>
          <a:p>
            <a:pPr marL="952500" lvl="1" indent="-457200"/>
            <a:r>
              <a:rPr lang="en-US" sz="1900" i="0" dirty="0">
                <a:solidFill>
                  <a:schemeClr val="tx1"/>
                </a:solidFill>
                <a:effectLst/>
                <a:latin typeface="Times New Roman" panose="02020603050405020304" pitchFamily="18" charset="0"/>
                <a:cs typeface="Times New Roman" panose="02020603050405020304" pitchFamily="18" charset="0"/>
              </a:rPr>
              <a:t>Random Forest is a learning method that constructs multiple decision trees during training and outputs the mode of the classes (classification) or the mean prediction (regression) of the individual trees.</a:t>
            </a:r>
          </a:p>
        </p:txBody>
      </p:sp>
      <p:sp>
        <p:nvSpPr>
          <p:cNvPr id="4" name="Rectangle 1">
            <a:extLst>
              <a:ext uri="{FF2B5EF4-FFF2-40B4-BE49-F238E27FC236}">
                <a16:creationId xmlns:a16="http://schemas.microsoft.com/office/drawing/2014/main" id="{E4249F6C-490C-556B-C2DA-95CC6C97757D}"/>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67118408"/>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31A7754-2115-0D6C-4EB7-A9F34D0A4987}"/>
              </a:ext>
            </a:extLst>
          </p:cNvPr>
          <p:cNvSpPr/>
          <p:nvPr/>
        </p:nvSpPr>
        <p:spPr>
          <a:xfrm>
            <a:off x="0" y="1213471"/>
            <a:ext cx="12192000" cy="5621379"/>
          </a:xfrm>
          <a:prstGeom prst="rect">
            <a:avLst/>
          </a:prstGeom>
          <a:solidFill>
            <a:schemeClr val="accent1">
              <a:lumMod val="50000"/>
            </a:schemeClr>
          </a:solidFill>
          <a:ln w="12700" cap="flat">
            <a:solidFill>
              <a:schemeClr val="accent1">
                <a:lumMod val="50000"/>
              </a:schemeClr>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IN" sz="1800" b="0" i="0" u="none" strike="noStrike" cap="none" spc="0" normalizeH="0" baseline="0">
              <a:ln>
                <a:noFill/>
              </a:ln>
              <a:solidFill>
                <a:srgbClr val="000000"/>
              </a:solidFill>
              <a:effectLst/>
              <a:uFillTx/>
              <a:latin typeface="+mj-lt"/>
              <a:ea typeface="+mj-ea"/>
              <a:cs typeface="+mj-cs"/>
              <a:sym typeface="Calibri"/>
            </a:endParaRPr>
          </a:p>
        </p:txBody>
      </p:sp>
      <p:sp>
        <p:nvSpPr>
          <p:cNvPr id="2" name="Title 1">
            <a:extLst>
              <a:ext uri="{FF2B5EF4-FFF2-40B4-BE49-F238E27FC236}">
                <a16:creationId xmlns:a16="http://schemas.microsoft.com/office/drawing/2014/main" id="{64FFD99A-0B49-B285-BD74-7B95427ACCE0}"/>
              </a:ext>
            </a:extLst>
          </p:cNvPr>
          <p:cNvSpPr>
            <a:spLocks noGrp="1"/>
          </p:cNvSpPr>
          <p:nvPr>
            <p:ph type="title"/>
          </p:nvPr>
        </p:nvSpPr>
        <p:spPr>
          <a:xfrm>
            <a:off x="639607" y="260756"/>
            <a:ext cx="10515600" cy="688367"/>
          </a:xfrm>
        </p:spPr>
        <p:txBody>
          <a:bodyPr>
            <a:normAutofit/>
          </a:bodyPr>
          <a:lstStyle/>
          <a:p>
            <a:r>
              <a:rPr lang="en-US" sz="3200" dirty="0">
                <a:solidFill>
                  <a:schemeClr val="accent1">
                    <a:lumMod val="50000"/>
                  </a:schemeClr>
                </a:solidFill>
                <a:latin typeface="Times New Roman" panose="02020603050405020304" pitchFamily="18" charset="0"/>
                <a:cs typeface="Times New Roman" panose="02020603050405020304" pitchFamily="18" charset="0"/>
              </a:rPr>
              <a:t>Proposed Program Flow</a:t>
            </a:r>
          </a:p>
        </p:txBody>
      </p:sp>
      <p:sp>
        <p:nvSpPr>
          <p:cNvPr id="11" name="Rectangle: Rounded Corners 10">
            <a:extLst>
              <a:ext uri="{FF2B5EF4-FFF2-40B4-BE49-F238E27FC236}">
                <a16:creationId xmlns:a16="http://schemas.microsoft.com/office/drawing/2014/main" id="{D1E78168-03D7-D9B0-DDA0-4F192EC92F7B}"/>
              </a:ext>
            </a:extLst>
          </p:cNvPr>
          <p:cNvSpPr/>
          <p:nvPr/>
        </p:nvSpPr>
        <p:spPr>
          <a:xfrm>
            <a:off x="526858" y="5449465"/>
            <a:ext cx="2392960" cy="856527"/>
          </a:xfrm>
          <a:prstGeom prst="round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IN" sz="1800" b="0" i="0" u="none" strike="noStrike" cap="none" spc="0" normalizeH="0" baseline="0">
              <a:ln>
                <a:noFill/>
              </a:ln>
              <a:solidFill>
                <a:srgbClr val="000000"/>
              </a:solidFill>
              <a:effectLst/>
              <a:uFillTx/>
              <a:latin typeface="+mj-lt"/>
              <a:ea typeface="+mj-ea"/>
              <a:cs typeface="+mj-cs"/>
              <a:sym typeface="Calibri"/>
            </a:endParaRPr>
          </a:p>
        </p:txBody>
      </p:sp>
      <p:sp>
        <p:nvSpPr>
          <p:cNvPr id="12" name="Arrow: Down 11">
            <a:extLst>
              <a:ext uri="{FF2B5EF4-FFF2-40B4-BE49-F238E27FC236}">
                <a16:creationId xmlns:a16="http://schemas.microsoft.com/office/drawing/2014/main" id="{9D31C355-A896-DE21-B19A-B25029D59240}"/>
              </a:ext>
            </a:extLst>
          </p:cNvPr>
          <p:cNvSpPr/>
          <p:nvPr/>
        </p:nvSpPr>
        <p:spPr>
          <a:xfrm>
            <a:off x="1539433" y="2284808"/>
            <a:ext cx="231494" cy="469966"/>
          </a:xfrm>
          <a:prstGeom prst="downArrow">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IN" sz="1800" b="0" i="0" u="none" strike="noStrike" cap="none" spc="0" normalizeH="0" baseline="0">
              <a:ln>
                <a:noFill/>
              </a:ln>
              <a:solidFill>
                <a:srgbClr val="000000"/>
              </a:solidFill>
              <a:effectLst/>
              <a:uFillTx/>
              <a:latin typeface="+mj-lt"/>
              <a:ea typeface="+mj-ea"/>
              <a:cs typeface="+mj-cs"/>
              <a:sym typeface="Calibri"/>
            </a:endParaRPr>
          </a:p>
        </p:txBody>
      </p:sp>
      <p:sp>
        <p:nvSpPr>
          <p:cNvPr id="13" name="Arrow: Down 12">
            <a:extLst>
              <a:ext uri="{FF2B5EF4-FFF2-40B4-BE49-F238E27FC236}">
                <a16:creationId xmlns:a16="http://schemas.microsoft.com/office/drawing/2014/main" id="{49D4B2A6-C11D-6473-CA74-AA97C07D02A9}"/>
              </a:ext>
            </a:extLst>
          </p:cNvPr>
          <p:cNvSpPr/>
          <p:nvPr/>
        </p:nvSpPr>
        <p:spPr>
          <a:xfrm>
            <a:off x="1539433" y="3605687"/>
            <a:ext cx="231494" cy="469966"/>
          </a:xfrm>
          <a:prstGeom prst="downArrow">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IN" sz="1800" b="0" i="0" u="none" strike="noStrike" cap="none" spc="0" normalizeH="0" baseline="0">
              <a:ln>
                <a:noFill/>
              </a:ln>
              <a:solidFill>
                <a:srgbClr val="000000"/>
              </a:solidFill>
              <a:effectLst/>
              <a:uFillTx/>
              <a:latin typeface="+mj-lt"/>
              <a:ea typeface="+mj-ea"/>
              <a:cs typeface="+mj-cs"/>
              <a:sym typeface="Calibri"/>
            </a:endParaRPr>
          </a:p>
        </p:txBody>
      </p:sp>
      <p:sp>
        <p:nvSpPr>
          <p:cNvPr id="14" name="Arrow: Down 13">
            <a:extLst>
              <a:ext uri="{FF2B5EF4-FFF2-40B4-BE49-F238E27FC236}">
                <a16:creationId xmlns:a16="http://schemas.microsoft.com/office/drawing/2014/main" id="{EE0A56F3-1CE1-F905-26B0-A1C5DA24FC1F}"/>
              </a:ext>
            </a:extLst>
          </p:cNvPr>
          <p:cNvSpPr/>
          <p:nvPr/>
        </p:nvSpPr>
        <p:spPr>
          <a:xfrm>
            <a:off x="1539433" y="4920607"/>
            <a:ext cx="231494" cy="469966"/>
          </a:xfrm>
          <a:prstGeom prst="downArrow">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IN" sz="1800" b="0" i="0" u="none" strike="noStrike" cap="none" spc="0" normalizeH="0" baseline="0">
              <a:ln>
                <a:noFill/>
              </a:ln>
              <a:solidFill>
                <a:srgbClr val="000000"/>
              </a:solidFill>
              <a:effectLst/>
              <a:uFillTx/>
              <a:latin typeface="+mj-lt"/>
              <a:ea typeface="+mj-ea"/>
              <a:cs typeface="+mj-cs"/>
              <a:sym typeface="Calibri"/>
            </a:endParaRPr>
          </a:p>
        </p:txBody>
      </p:sp>
      <p:sp>
        <p:nvSpPr>
          <p:cNvPr id="10" name="Rectangle: Rounded Corners 9">
            <a:extLst>
              <a:ext uri="{FF2B5EF4-FFF2-40B4-BE49-F238E27FC236}">
                <a16:creationId xmlns:a16="http://schemas.microsoft.com/office/drawing/2014/main" id="{6C95DCEF-70CA-A8A5-7E0F-E17BF9ECABD0}"/>
              </a:ext>
            </a:extLst>
          </p:cNvPr>
          <p:cNvSpPr/>
          <p:nvPr/>
        </p:nvSpPr>
        <p:spPr>
          <a:xfrm>
            <a:off x="526858" y="4122971"/>
            <a:ext cx="2392960" cy="856527"/>
          </a:xfrm>
          <a:prstGeom prst="round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IN" sz="1800" b="0" i="0" u="none" strike="noStrike" cap="none" spc="0" normalizeH="0" baseline="0">
              <a:ln>
                <a:noFill/>
              </a:ln>
              <a:solidFill>
                <a:srgbClr val="000000"/>
              </a:solidFill>
              <a:effectLst/>
              <a:uFillTx/>
              <a:latin typeface="+mj-lt"/>
              <a:ea typeface="+mj-ea"/>
              <a:cs typeface="+mj-cs"/>
              <a:sym typeface="Calibri"/>
            </a:endParaRPr>
          </a:p>
        </p:txBody>
      </p:sp>
      <p:sp>
        <p:nvSpPr>
          <p:cNvPr id="9" name="Rectangle: Rounded Corners 8">
            <a:extLst>
              <a:ext uri="{FF2B5EF4-FFF2-40B4-BE49-F238E27FC236}">
                <a16:creationId xmlns:a16="http://schemas.microsoft.com/office/drawing/2014/main" id="{7E38EBBD-E22B-164B-21E3-5F9D67DD3D2E}"/>
              </a:ext>
            </a:extLst>
          </p:cNvPr>
          <p:cNvSpPr/>
          <p:nvPr/>
        </p:nvSpPr>
        <p:spPr>
          <a:xfrm>
            <a:off x="526858" y="2796477"/>
            <a:ext cx="2392960" cy="856527"/>
          </a:xfrm>
          <a:prstGeom prst="round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IN" sz="1800" b="0" i="0" u="none" strike="noStrike" cap="none" spc="0" normalizeH="0" baseline="0">
              <a:ln>
                <a:noFill/>
              </a:ln>
              <a:solidFill>
                <a:srgbClr val="000000"/>
              </a:solidFill>
              <a:effectLst/>
              <a:uFillTx/>
              <a:latin typeface="+mj-lt"/>
              <a:ea typeface="+mj-ea"/>
              <a:cs typeface="+mj-cs"/>
              <a:sym typeface="Calibri"/>
            </a:endParaRPr>
          </a:p>
        </p:txBody>
      </p:sp>
      <p:sp>
        <p:nvSpPr>
          <p:cNvPr id="7" name="Rectangle: Rounded Corners 6">
            <a:extLst>
              <a:ext uri="{FF2B5EF4-FFF2-40B4-BE49-F238E27FC236}">
                <a16:creationId xmlns:a16="http://schemas.microsoft.com/office/drawing/2014/main" id="{EDDEEA82-9224-3992-6160-521A3DCBD6C5}"/>
              </a:ext>
            </a:extLst>
          </p:cNvPr>
          <p:cNvSpPr/>
          <p:nvPr/>
        </p:nvSpPr>
        <p:spPr>
          <a:xfrm>
            <a:off x="526858" y="1469984"/>
            <a:ext cx="2392960" cy="856527"/>
          </a:xfrm>
          <a:prstGeom prst="round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IN" sz="1800" b="0" i="0" u="none" strike="noStrike" cap="none" spc="0" normalizeH="0" baseline="0">
              <a:ln>
                <a:noFill/>
              </a:ln>
              <a:solidFill>
                <a:srgbClr val="000000"/>
              </a:solidFill>
              <a:effectLst/>
              <a:uFillTx/>
              <a:latin typeface="+mj-lt"/>
              <a:ea typeface="+mj-ea"/>
              <a:cs typeface="+mj-cs"/>
              <a:sym typeface="Calibri"/>
            </a:endParaRPr>
          </a:p>
        </p:txBody>
      </p:sp>
      <p:sp>
        <p:nvSpPr>
          <p:cNvPr id="16" name="TextBox 15">
            <a:extLst>
              <a:ext uri="{FF2B5EF4-FFF2-40B4-BE49-F238E27FC236}">
                <a16:creationId xmlns:a16="http://schemas.microsoft.com/office/drawing/2014/main" id="{BC3816D8-CB26-3182-DD9F-F901C5D8B7D2}"/>
              </a:ext>
            </a:extLst>
          </p:cNvPr>
          <p:cNvSpPr txBox="1"/>
          <p:nvPr/>
        </p:nvSpPr>
        <p:spPr>
          <a:xfrm>
            <a:off x="743830" y="1550568"/>
            <a:ext cx="1959016"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lang="en-IN" dirty="0"/>
              <a:t>Data Preprocessing and Exploration</a:t>
            </a:r>
            <a:endParaRPr kumimoji="0" lang="en-IN" sz="1800" b="0" i="0" u="none" strike="noStrike" cap="none" spc="0" normalizeH="0" baseline="0" dirty="0">
              <a:ln>
                <a:noFill/>
              </a:ln>
              <a:solidFill>
                <a:srgbClr val="000000"/>
              </a:solidFill>
              <a:effectLst/>
              <a:uFillTx/>
              <a:latin typeface="+mj-lt"/>
              <a:ea typeface="+mj-ea"/>
              <a:cs typeface="+mj-cs"/>
              <a:sym typeface="Calibri"/>
            </a:endParaRPr>
          </a:p>
        </p:txBody>
      </p:sp>
      <p:sp>
        <p:nvSpPr>
          <p:cNvPr id="17" name="TextBox 16">
            <a:extLst>
              <a:ext uri="{FF2B5EF4-FFF2-40B4-BE49-F238E27FC236}">
                <a16:creationId xmlns:a16="http://schemas.microsoft.com/office/drawing/2014/main" id="{B77B1CB5-36B4-3C6E-3F81-C44DCAB7B2BB}"/>
              </a:ext>
            </a:extLst>
          </p:cNvPr>
          <p:cNvSpPr txBox="1"/>
          <p:nvPr/>
        </p:nvSpPr>
        <p:spPr>
          <a:xfrm>
            <a:off x="574446" y="2900466"/>
            <a:ext cx="2161466"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lang="en-IN" dirty="0"/>
              <a:t>Model Selection and Training</a:t>
            </a:r>
            <a:endParaRPr kumimoji="0" lang="en-IN" sz="1800" b="0" i="0" u="none" strike="noStrike" cap="none" spc="0" normalizeH="0" baseline="0" dirty="0">
              <a:ln>
                <a:noFill/>
              </a:ln>
              <a:solidFill>
                <a:srgbClr val="000000"/>
              </a:solidFill>
              <a:effectLst/>
              <a:uFillTx/>
              <a:latin typeface="+mj-lt"/>
              <a:ea typeface="+mj-ea"/>
              <a:cs typeface="+mj-cs"/>
              <a:sym typeface="Calibri"/>
            </a:endParaRPr>
          </a:p>
        </p:txBody>
      </p:sp>
      <p:sp>
        <p:nvSpPr>
          <p:cNvPr id="18" name="TextBox 17">
            <a:extLst>
              <a:ext uri="{FF2B5EF4-FFF2-40B4-BE49-F238E27FC236}">
                <a16:creationId xmlns:a16="http://schemas.microsoft.com/office/drawing/2014/main" id="{5743DBFD-7D07-94B3-9F65-BF6E23EE8501}"/>
              </a:ext>
            </a:extLst>
          </p:cNvPr>
          <p:cNvSpPr txBox="1"/>
          <p:nvPr/>
        </p:nvSpPr>
        <p:spPr>
          <a:xfrm>
            <a:off x="562665" y="4226960"/>
            <a:ext cx="2319223"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lang="en-IN" dirty="0"/>
              <a:t>Model Evaluation and Validation</a:t>
            </a:r>
            <a:endParaRPr kumimoji="0" lang="en-IN" sz="1800" b="0" i="0" u="none" strike="noStrike" cap="none" spc="0" normalizeH="0" baseline="0" dirty="0">
              <a:ln>
                <a:noFill/>
              </a:ln>
              <a:solidFill>
                <a:srgbClr val="000000"/>
              </a:solidFill>
              <a:effectLst/>
              <a:uFillTx/>
              <a:latin typeface="+mj-lt"/>
              <a:ea typeface="+mj-ea"/>
              <a:cs typeface="+mj-cs"/>
              <a:sym typeface="Calibri"/>
            </a:endParaRPr>
          </a:p>
        </p:txBody>
      </p:sp>
      <p:sp>
        <p:nvSpPr>
          <p:cNvPr id="19" name="TextBox 18">
            <a:extLst>
              <a:ext uri="{FF2B5EF4-FFF2-40B4-BE49-F238E27FC236}">
                <a16:creationId xmlns:a16="http://schemas.microsoft.com/office/drawing/2014/main" id="{214E2DB8-FB63-4E87-AE7C-2F7A81E237ED}"/>
              </a:ext>
            </a:extLst>
          </p:cNvPr>
          <p:cNvSpPr txBox="1"/>
          <p:nvPr/>
        </p:nvSpPr>
        <p:spPr>
          <a:xfrm>
            <a:off x="726235" y="5537375"/>
            <a:ext cx="1992082"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lang="en-IN" dirty="0"/>
              <a:t>Prediction and Deployment</a:t>
            </a:r>
            <a:endParaRPr kumimoji="0" lang="en-IN" sz="1800" i="0" u="none" strike="noStrike" cap="none" spc="0" normalizeH="0" baseline="0" dirty="0">
              <a:ln>
                <a:noFill/>
              </a:ln>
              <a:solidFill>
                <a:srgbClr val="000000"/>
              </a:solidFill>
              <a:effectLst/>
              <a:uFillTx/>
              <a:latin typeface="+mj-lt"/>
              <a:ea typeface="+mj-ea"/>
              <a:cs typeface="+mj-cs"/>
              <a:sym typeface="Calibri"/>
            </a:endParaRPr>
          </a:p>
        </p:txBody>
      </p:sp>
      <p:sp>
        <p:nvSpPr>
          <p:cNvPr id="20" name="TextBox 19">
            <a:extLst>
              <a:ext uri="{FF2B5EF4-FFF2-40B4-BE49-F238E27FC236}">
                <a16:creationId xmlns:a16="http://schemas.microsoft.com/office/drawing/2014/main" id="{A4CC84D5-DD62-93AB-F957-AFAC9FD582BC}"/>
              </a:ext>
            </a:extLst>
          </p:cNvPr>
          <p:cNvSpPr txBox="1"/>
          <p:nvPr/>
        </p:nvSpPr>
        <p:spPr>
          <a:xfrm>
            <a:off x="3599727" y="1478951"/>
            <a:ext cx="8368496"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a:t>Clean and prepare the data for modeling by handling missing values, outliers, scaling, and encoding.</a:t>
            </a:r>
            <a:endParaRPr kumimoji="0" lang="en-US" sz="1800" b="0" i="0" u="none" strike="noStrike" cap="none" spc="0" normalizeH="0" baseline="0" dirty="0">
              <a:ln>
                <a:noFill/>
              </a:ln>
              <a:solidFill>
                <a:srgbClr val="000000"/>
              </a:solidFill>
              <a:effectLst/>
              <a:uFillTx/>
              <a:latin typeface="+mj-lt"/>
              <a:ea typeface="+mj-ea"/>
              <a:cs typeface="+mj-cs"/>
              <a:sym typeface="Calibri"/>
            </a:endParaRPr>
          </a:p>
        </p:txBody>
      </p:sp>
      <p:sp>
        <p:nvSpPr>
          <p:cNvPr id="21" name="TextBox 20">
            <a:extLst>
              <a:ext uri="{FF2B5EF4-FFF2-40B4-BE49-F238E27FC236}">
                <a16:creationId xmlns:a16="http://schemas.microsoft.com/office/drawing/2014/main" id="{A20375FE-C996-A014-6588-C6985E034522}"/>
              </a:ext>
            </a:extLst>
          </p:cNvPr>
          <p:cNvSpPr txBox="1"/>
          <p:nvPr/>
        </p:nvSpPr>
        <p:spPr>
          <a:xfrm>
            <a:off x="3599727" y="2717177"/>
            <a:ext cx="8368496" cy="923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IN" dirty="0"/>
              <a:t>Train multiple machine learning models like Logistic Regression, Random Forest, </a:t>
            </a:r>
            <a:r>
              <a:rPr lang="en-IN" dirty="0" err="1"/>
              <a:t>XGBoost</a:t>
            </a:r>
            <a:r>
              <a:rPr lang="en-IN" dirty="0"/>
              <a:t>, and Neural Networks, using cross-validation to avoid overfitting and optimize hyperparameters with </a:t>
            </a:r>
            <a:r>
              <a:rPr lang="en-IN" dirty="0" err="1"/>
              <a:t>GridSearchCV</a:t>
            </a:r>
            <a:r>
              <a:rPr lang="en-IN" dirty="0"/>
              <a:t> or </a:t>
            </a:r>
            <a:r>
              <a:rPr lang="en-IN" dirty="0" err="1"/>
              <a:t>RandomizedSearchCV</a:t>
            </a:r>
            <a:r>
              <a:rPr lang="en-IN" dirty="0"/>
              <a:t>.</a:t>
            </a:r>
            <a:r>
              <a:rPr kumimoji="0" lang="en-US" sz="1800" b="0" i="0" u="none" strike="noStrike" cap="none" spc="0" normalizeH="0" baseline="0" dirty="0">
                <a:ln>
                  <a:noFill/>
                </a:ln>
                <a:solidFill>
                  <a:srgbClr val="000000"/>
                </a:solidFill>
                <a:effectLst/>
                <a:uFillTx/>
                <a:latin typeface="+mj-lt"/>
                <a:ea typeface="+mj-ea"/>
                <a:cs typeface="+mj-cs"/>
                <a:sym typeface="Calibri"/>
              </a:rPr>
              <a:t> </a:t>
            </a:r>
          </a:p>
        </p:txBody>
      </p:sp>
      <p:sp>
        <p:nvSpPr>
          <p:cNvPr id="22" name="TextBox 21">
            <a:extLst>
              <a:ext uri="{FF2B5EF4-FFF2-40B4-BE49-F238E27FC236}">
                <a16:creationId xmlns:a16="http://schemas.microsoft.com/office/drawing/2014/main" id="{E2E15A8B-0DFD-9014-E653-0C8A65BFD761}"/>
              </a:ext>
            </a:extLst>
          </p:cNvPr>
          <p:cNvSpPr txBox="1"/>
          <p:nvPr/>
        </p:nvSpPr>
        <p:spPr>
          <a:xfrm>
            <a:off x="3599727" y="4028755"/>
            <a:ext cx="8368496"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dirty="0"/>
              <a:t>Evaluate the performance of the trained models on the test set and ensure robustness.</a:t>
            </a:r>
            <a:endParaRPr kumimoji="0" lang="en-US" sz="1800" b="0" i="0" u="none" strike="noStrike" cap="none" spc="0" normalizeH="0" baseline="0" dirty="0">
              <a:ln>
                <a:noFill/>
              </a:ln>
              <a:solidFill>
                <a:srgbClr val="000000"/>
              </a:solidFill>
              <a:effectLst/>
              <a:uFillTx/>
              <a:latin typeface="+mj-lt"/>
              <a:ea typeface="+mj-ea"/>
              <a:cs typeface="+mj-cs"/>
              <a:sym typeface="Calibri"/>
            </a:endParaRPr>
          </a:p>
        </p:txBody>
      </p:sp>
      <p:sp>
        <p:nvSpPr>
          <p:cNvPr id="23" name="TextBox 22">
            <a:extLst>
              <a:ext uri="{FF2B5EF4-FFF2-40B4-BE49-F238E27FC236}">
                <a16:creationId xmlns:a16="http://schemas.microsoft.com/office/drawing/2014/main" id="{87747163-B8A1-D7E8-E9DF-BCFED8C16D4F}"/>
              </a:ext>
            </a:extLst>
          </p:cNvPr>
          <p:cNvSpPr txBox="1"/>
          <p:nvPr/>
        </p:nvSpPr>
        <p:spPr>
          <a:xfrm>
            <a:off x="3599727" y="5431807"/>
            <a:ext cx="8368496"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dirty="0"/>
              <a:t>Use the trained model to predict fraudulent transactions and deploy the model in a real-world environment.</a:t>
            </a:r>
            <a:endParaRPr kumimoji="0" lang="en-US" sz="1800" b="0" i="0" u="none" strike="noStrike" cap="none" spc="0" normalizeH="0" baseline="0" dirty="0">
              <a:ln>
                <a:noFill/>
              </a:ln>
              <a:solidFill>
                <a:srgbClr val="000000"/>
              </a:solidFill>
              <a:effectLst/>
              <a:uFillTx/>
              <a:latin typeface="+mj-lt"/>
              <a:ea typeface="+mj-ea"/>
              <a:cs typeface="+mj-cs"/>
              <a:sym typeface="Calibri"/>
            </a:endParaRPr>
          </a:p>
        </p:txBody>
      </p:sp>
    </p:spTree>
    <p:extLst>
      <p:ext uri="{BB962C8B-B14F-4D97-AF65-F5344CB8AC3E}">
        <p14:creationId xmlns:p14="http://schemas.microsoft.com/office/powerpoint/2010/main" val="2142585213"/>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468F6D-B531-0AB2-E641-C94DA68F47DC}"/>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8F60EBFA-0B52-BD5E-B478-131B357E69A4}"/>
              </a:ext>
            </a:extLst>
          </p:cNvPr>
          <p:cNvSpPr/>
          <p:nvPr/>
        </p:nvSpPr>
        <p:spPr>
          <a:xfrm>
            <a:off x="0" y="0"/>
            <a:ext cx="12192000" cy="6858000"/>
          </a:xfrm>
          <a:prstGeom prst="rect">
            <a:avLst/>
          </a:prstGeom>
          <a:solidFill>
            <a:schemeClr val="accent1">
              <a:lumMod val="50000"/>
            </a:schemeClr>
          </a:solidFill>
          <a:ln w="12700" cap="flat">
            <a:solidFill>
              <a:schemeClr val="accent1">
                <a:lumMod val="50000"/>
              </a:schemeClr>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IN" sz="1800" b="0" i="0" u="none" strike="noStrike" cap="none" spc="0" normalizeH="0" baseline="0">
              <a:ln>
                <a:noFill/>
              </a:ln>
              <a:solidFill>
                <a:srgbClr val="000000"/>
              </a:solidFill>
              <a:effectLst/>
              <a:uFillTx/>
              <a:latin typeface="+mj-lt"/>
              <a:ea typeface="+mj-ea"/>
              <a:cs typeface="+mj-cs"/>
              <a:sym typeface="Calibri"/>
            </a:endParaRPr>
          </a:p>
        </p:txBody>
      </p:sp>
      <p:sp>
        <p:nvSpPr>
          <p:cNvPr id="2" name="Title 1">
            <a:extLst>
              <a:ext uri="{FF2B5EF4-FFF2-40B4-BE49-F238E27FC236}">
                <a16:creationId xmlns:a16="http://schemas.microsoft.com/office/drawing/2014/main" id="{D7249DD2-D218-CC0F-F83B-FEE5B5216148}"/>
              </a:ext>
            </a:extLst>
          </p:cNvPr>
          <p:cNvSpPr>
            <a:spLocks noGrp="1"/>
          </p:cNvSpPr>
          <p:nvPr>
            <p:ph type="title"/>
          </p:nvPr>
        </p:nvSpPr>
        <p:spPr>
          <a:xfrm>
            <a:off x="685800" y="3031072"/>
            <a:ext cx="10515600" cy="795855"/>
          </a:xfrm>
        </p:spPr>
        <p:txBody>
          <a:bodyPr>
            <a:noAutofit/>
          </a:bodyPr>
          <a:lstStyle/>
          <a:p>
            <a:pPr algn="ctr"/>
            <a:r>
              <a:rPr lang="en-US" sz="6000" dirty="0">
                <a:solidFill>
                  <a:schemeClr val="bg1"/>
                </a:solidFill>
                <a:latin typeface="Times New Roman" panose="02020603050405020304" pitchFamily="18" charset="0"/>
                <a:cs typeface="Times New Roman" panose="02020603050405020304" pitchFamily="18" charset="0"/>
              </a:rPr>
              <a:t>Results</a:t>
            </a:r>
            <a:endParaRPr lang="en-US" sz="6000" dirty="0">
              <a:solidFill>
                <a:schemeClr val="bg1"/>
              </a:solidFill>
            </a:endParaRPr>
          </a:p>
        </p:txBody>
      </p:sp>
      <p:sp>
        <p:nvSpPr>
          <p:cNvPr id="4" name="AutoShape 2">
            <a:extLst>
              <a:ext uri="{FF2B5EF4-FFF2-40B4-BE49-F238E27FC236}">
                <a16:creationId xmlns:a16="http://schemas.microsoft.com/office/drawing/2014/main" id="{A952B3E6-A9FA-F9EF-752A-8555CE82E4D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097700148"/>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AC1C1-3FB2-A095-BF76-D3E5BDC47B5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80AC1AA-7076-A57A-7CE7-24B053C62AFE}"/>
              </a:ext>
            </a:extLst>
          </p:cNvPr>
          <p:cNvSpPr>
            <a:spLocks noGrp="1"/>
          </p:cNvSpPr>
          <p:nvPr>
            <p:ph type="title"/>
          </p:nvPr>
        </p:nvSpPr>
        <p:spPr>
          <a:xfrm>
            <a:off x="838200" y="365125"/>
            <a:ext cx="10515600" cy="795855"/>
          </a:xfrm>
        </p:spPr>
        <p:txBody>
          <a:bodyPr>
            <a:normAutofit/>
          </a:bodyPr>
          <a:lstStyle/>
          <a:p>
            <a:r>
              <a:rPr lang="en-US" sz="1800" u="sng" dirty="0">
                <a:effectLst/>
                <a:latin typeface="Cambria" panose="02040503050406030204" pitchFamily="18" charset="0"/>
                <a:ea typeface="MS Mincho" panose="02020609040205080304" pitchFamily="49" charset="-128"/>
                <a:cs typeface="Times New Roman" panose="02020603050405020304" pitchFamily="18" charset="0"/>
              </a:rPr>
              <a:t>Random</a:t>
            </a:r>
            <a:r>
              <a:rPr lang="en-US" sz="1800" u="sng" spc="-15" dirty="0">
                <a:effectLst/>
                <a:latin typeface="Cambria" panose="02040503050406030204" pitchFamily="18" charset="0"/>
                <a:ea typeface="MS Mincho" panose="02020609040205080304" pitchFamily="49" charset="-128"/>
                <a:cs typeface="Times New Roman" panose="02020603050405020304" pitchFamily="18" charset="0"/>
              </a:rPr>
              <a:t> </a:t>
            </a:r>
            <a:r>
              <a:rPr lang="en-US" sz="1800" u="sng" dirty="0">
                <a:effectLst/>
                <a:latin typeface="Cambria" panose="02040503050406030204" pitchFamily="18" charset="0"/>
                <a:ea typeface="MS Mincho" panose="02020609040205080304" pitchFamily="49" charset="-128"/>
                <a:cs typeface="Times New Roman" panose="02020603050405020304" pitchFamily="18" charset="0"/>
              </a:rPr>
              <a:t>Forest:</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endParaRPr lang="en-US" sz="3230" dirty="0">
              <a:solidFill>
                <a:schemeClr val="accent1">
                  <a:lumMod val="50000"/>
                </a:schemeClr>
              </a:solidFill>
            </a:endParaRPr>
          </a:p>
        </p:txBody>
      </p:sp>
      <p:sp>
        <p:nvSpPr>
          <p:cNvPr id="3" name="Text Placeholder 2">
            <a:extLst>
              <a:ext uri="{FF2B5EF4-FFF2-40B4-BE49-F238E27FC236}">
                <a16:creationId xmlns:a16="http://schemas.microsoft.com/office/drawing/2014/main" id="{FB12288A-0DF8-CC33-92FF-65AA140D3881}"/>
              </a:ext>
            </a:extLst>
          </p:cNvPr>
          <p:cNvSpPr>
            <a:spLocks noGrp="1"/>
          </p:cNvSpPr>
          <p:nvPr>
            <p:ph type="body" idx="1"/>
          </p:nvPr>
        </p:nvSpPr>
        <p:spPr>
          <a:xfrm>
            <a:off x="838199" y="1129767"/>
            <a:ext cx="10235084" cy="4310333"/>
          </a:xfrm>
        </p:spPr>
        <p:txBody>
          <a:bodyPr>
            <a:noAutofit/>
          </a:bodyPr>
          <a:lstStyle/>
          <a:p>
            <a:pPr marL="0" indent="0">
              <a:buNone/>
            </a:pPr>
            <a:endParaRPr lang="en-US" dirty="0"/>
          </a:p>
          <a:p>
            <a:endParaRPr lang="en-US" dirty="0"/>
          </a:p>
          <a:p>
            <a:endParaRPr lang="en-US" sz="1800" dirty="0"/>
          </a:p>
          <a:p>
            <a:endParaRPr lang="en-US" sz="1800" dirty="0"/>
          </a:p>
          <a:p>
            <a:endParaRPr lang="en-US" sz="1800" dirty="0"/>
          </a:p>
          <a:p>
            <a:endParaRPr lang="en-US" sz="1800" dirty="0"/>
          </a:p>
        </p:txBody>
      </p:sp>
      <p:sp>
        <p:nvSpPr>
          <p:cNvPr id="4" name="AutoShape 2">
            <a:extLst>
              <a:ext uri="{FF2B5EF4-FFF2-40B4-BE49-F238E27FC236}">
                <a16:creationId xmlns:a16="http://schemas.microsoft.com/office/drawing/2014/main" id="{BD2DEABF-F786-74E0-EE72-517F3B578AF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a:extLst>
              <a:ext uri="{FF2B5EF4-FFF2-40B4-BE49-F238E27FC236}">
                <a16:creationId xmlns:a16="http://schemas.microsoft.com/office/drawing/2014/main" id="{07568857-3A17-B62B-A6C1-C2ED7FC037B5}"/>
              </a:ext>
            </a:extLst>
          </p:cNvPr>
          <p:cNvSpPr txBox="1"/>
          <p:nvPr/>
        </p:nvSpPr>
        <p:spPr>
          <a:xfrm>
            <a:off x="731520" y="1129767"/>
            <a:ext cx="6096000" cy="473418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63500" algn="just">
              <a:lnSpc>
                <a:spcPct val="115000"/>
              </a:lnSpc>
              <a:spcAft>
                <a:spcPts val="600"/>
              </a:spcAft>
            </a:pPr>
            <a:endParaRPr lang="en-US" sz="1800" u="sng" dirty="0">
              <a:effectLst/>
              <a:latin typeface="Cambria" panose="02040503050406030204" pitchFamily="18" charset="0"/>
              <a:ea typeface="MS Mincho" panose="02020609040205080304" pitchFamily="49" charset="-128"/>
              <a:cs typeface="Times New Roman" panose="02020603050405020304" pitchFamily="18" charset="0"/>
            </a:endParaRPr>
          </a:p>
          <a:p>
            <a:pPr marL="63500" algn="just">
              <a:lnSpc>
                <a:spcPct val="115000"/>
              </a:lnSpc>
              <a:spcAft>
                <a:spcPts val="600"/>
              </a:spcAft>
            </a:pPr>
            <a:endParaRPr lang="en-US" u="sng" dirty="0">
              <a:latin typeface="Cambria" panose="02040503050406030204" pitchFamily="18" charset="0"/>
              <a:ea typeface="MS Mincho" panose="02020609040205080304" pitchFamily="49" charset="-128"/>
              <a:cs typeface="Times New Roman" panose="02020603050405020304" pitchFamily="18" charset="0"/>
            </a:endParaRPr>
          </a:p>
          <a:p>
            <a:pPr marL="63500" algn="just">
              <a:lnSpc>
                <a:spcPct val="115000"/>
              </a:lnSpc>
              <a:spcAft>
                <a:spcPts val="600"/>
              </a:spcAft>
            </a:pPr>
            <a:endParaRPr lang="en-US" sz="1800" u="sng" dirty="0">
              <a:effectLst/>
              <a:latin typeface="Cambria" panose="02040503050406030204" pitchFamily="18" charset="0"/>
              <a:ea typeface="MS Mincho" panose="02020609040205080304" pitchFamily="49" charset="-128"/>
              <a:cs typeface="Times New Roman" panose="02020603050405020304" pitchFamily="18" charset="0"/>
            </a:endParaRPr>
          </a:p>
          <a:p>
            <a:pPr marL="63500" algn="just">
              <a:lnSpc>
                <a:spcPct val="115000"/>
              </a:lnSpc>
              <a:spcAft>
                <a:spcPts val="600"/>
              </a:spcAft>
            </a:pPr>
            <a:endParaRPr lang="en-US" u="sng" dirty="0">
              <a:latin typeface="Cambria" panose="02040503050406030204" pitchFamily="18" charset="0"/>
              <a:ea typeface="MS Mincho" panose="02020609040205080304" pitchFamily="49" charset="-128"/>
              <a:cs typeface="Times New Roman" panose="02020603050405020304" pitchFamily="18" charset="0"/>
            </a:endParaRPr>
          </a:p>
          <a:p>
            <a:pPr marL="63500" algn="just">
              <a:lnSpc>
                <a:spcPct val="115000"/>
              </a:lnSpc>
              <a:spcAft>
                <a:spcPts val="600"/>
              </a:spcAft>
            </a:pPr>
            <a:endParaRPr lang="en-US" sz="1800" u="sng" dirty="0">
              <a:effectLst/>
              <a:latin typeface="Cambria" panose="02040503050406030204" pitchFamily="18" charset="0"/>
              <a:ea typeface="MS Mincho" panose="02020609040205080304" pitchFamily="49" charset="-128"/>
              <a:cs typeface="Times New Roman" panose="02020603050405020304" pitchFamily="18" charset="0"/>
            </a:endParaRPr>
          </a:p>
          <a:p>
            <a:pPr marL="63500" algn="just">
              <a:lnSpc>
                <a:spcPct val="115000"/>
              </a:lnSpc>
              <a:spcAft>
                <a:spcPts val="600"/>
              </a:spcAft>
            </a:pPr>
            <a:endParaRPr lang="en-US" u="sng" dirty="0">
              <a:latin typeface="Cambria" panose="02040503050406030204" pitchFamily="18" charset="0"/>
              <a:ea typeface="MS Mincho" panose="02020609040205080304" pitchFamily="49" charset="-128"/>
              <a:cs typeface="Times New Roman" panose="02020603050405020304" pitchFamily="18" charset="0"/>
            </a:endParaRPr>
          </a:p>
          <a:p>
            <a:pPr marL="63500" algn="just">
              <a:lnSpc>
                <a:spcPct val="115000"/>
              </a:lnSpc>
              <a:spcAft>
                <a:spcPts val="600"/>
              </a:spcAft>
            </a:pPr>
            <a:endParaRPr lang="en-US" sz="1800" u="sng" dirty="0">
              <a:effectLst/>
              <a:latin typeface="Cambria" panose="02040503050406030204" pitchFamily="18" charset="0"/>
              <a:ea typeface="MS Mincho" panose="02020609040205080304" pitchFamily="49" charset="-128"/>
              <a:cs typeface="Times New Roman" panose="02020603050405020304" pitchFamily="18" charset="0"/>
            </a:endParaRPr>
          </a:p>
          <a:p>
            <a:pPr marL="63500" algn="just">
              <a:lnSpc>
                <a:spcPct val="115000"/>
              </a:lnSpc>
              <a:spcAft>
                <a:spcPts val="600"/>
              </a:spcAft>
            </a:pPr>
            <a:endParaRPr lang="en-US" u="sng" dirty="0">
              <a:latin typeface="Cambria" panose="02040503050406030204" pitchFamily="18" charset="0"/>
              <a:ea typeface="MS Mincho" panose="02020609040205080304" pitchFamily="49" charset="-128"/>
              <a:cs typeface="Times New Roman" panose="02020603050405020304" pitchFamily="18" charset="0"/>
            </a:endParaRPr>
          </a:p>
          <a:p>
            <a:pPr marL="63500" algn="just">
              <a:lnSpc>
                <a:spcPct val="115000"/>
              </a:lnSpc>
              <a:spcAft>
                <a:spcPts val="600"/>
              </a:spcAft>
            </a:pPr>
            <a:endParaRPr lang="en-US" sz="1800" u="sng" dirty="0">
              <a:effectLst/>
              <a:latin typeface="Cambria" panose="02040503050406030204" pitchFamily="18" charset="0"/>
              <a:ea typeface="MS Mincho" panose="02020609040205080304" pitchFamily="49" charset="-128"/>
              <a:cs typeface="Times New Roman" panose="02020603050405020304" pitchFamily="18" charset="0"/>
            </a:endParaRPr>
          </a:p>
          <a:p>
            <a:pPr marL="63500" algn="just">
              <a:lnSpc>
                <a:spcPct val="115000"/>
              </a:lnSpc>
              <a:spcAft>
                <a:spcPts val="600"/>
              </a:spcAft>
            </a:pPr>
            <a:endParaRPr lang="en-US" u="sng" dirty="0">
              <a:latin typeface="Cambria" panose="02040503050406030204" pitchFamily="18" charset="0"/>
              <a:ea typeface="MS Mincho" panose="02020609040205080304" pitchFamily="49" charset="-128"/>
              <a:cs typeface="Times New Roman" panose="02020603050405020304" pitchFamily="18" charset="0"/>
            </a:endParaRPr>
          </a:p>
          <a:p>
            <a:pPr marL="63500" algn="just">
              <a:lnSpc>
                <a:spcPct val="115000"/>
              </a:lnSpc>
              <a:spcAft>
                <a:spcPts val="600"/>
              </a:spcAft>
            </a:pPr>
            <a:endParaRPr lang="en-US" sz="1800" u="sng" dirty="0">
              <a:effectLst/>
              <a:latin typeface="Cambria" panose="02040503050406030204" pitchFamily="18" charset="0"/>
              <a:ea typeface="MS Mincho" panose="02020609040205080304" pitchFamily="49" charset="-128"/>
              <a:cs typeface="Times New Roman" panose="02020603050405020304" pitchFamily="18" charset="0"/>
            </a:endParaRPr>
          </a:p>
          <a:p>
            <a:pPr marL="63500" algn="just">
              <a:lnSpc>
                <a:spcPct val="115000"/>
              </a:lnSpc>
              <a:spcAft>
                <a:spcPts val="600"/>
              </a:spcAft>
            </a:pPr>
            <a:endParaRPr lang="en-US" sz="1800" dirty="0">
              <a:effectLst/>
              <a:latin typeface="Cambria" panose="02040503050406030204" pitchFamily="18" charset="0"/>
              <a:ea typeface="MS Mincho" panose="02020609040205080304" pitchFamily="49" charset="-128"/>
              <a:cs typeface="Times New Roman" panose="02020603050405020304" pitchFamily="18" charset="0"/>
            </a:endParaRPr>
          </a:p>
        </p:txBody>
      </p:sp>
      <p:pic>
        <p:nvPicPr>
          <p:cNvPr id="7" name="Picture 6">
            <a:extLst>
              <a:ext uri="{FF2B5EF4-FFF2-40B4-BE49-F238E27FC236}">
                <a16:creationId xmlns:a16="http://schemas.microsoft.com/office/drawing/2014/main" id="{D06B02E9-7BBA-D0C2-0114-D6145470EA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8717" y="1964381"/>
            <a:ext cx="3459700" cy="3475719"/>
          </a:xfrm>
          <a:prstGeom prst="rect">
            <a:avLst/>
          </a:prstGeom>
        </p:spPr>
      </p:pic>
      <p:pic>
        <p:nvPicPr>
          <p:cNvPr id="8" name="Picture 7">
            <a:extLst>
              <a:ext uri="{FF2B5EF4-FFF2-40B4-BE49-F238E27FC236}">
                <a16:creationId xmlns:a16="http://schemas.microsoft.com/office/drawing/2014/main" id="{08FF5807-A9C6-E063-D726-A30B79409CC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10311" y="1964381"/>
            <a:ext cx="4114936" cy="3490959"/>
          </a:xfrm>
          <a:prstGeom prst="rect">
            <a:avLst/>
          </a:prstGeom>
        </p:spPr>
      </p:pic>
    </p:spTree>
    <p:extLst>
      <p:ext uri="{BB962C8B-B14F-4D97-AF65-F5344CB8AC3E}">
        <p14:creationId xmlns:p14="http://schemas.microsoft.com/office/powerpoint/2010/main" val="4005587856"/>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0EFA24-14E9-3D75-F18A-C969E050938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81BECC-0C62-B228-491E-5F3A73486DCD}"/>
              </a:ext>
            </a:extLst>
          </p:cNvPr>
          <p:cNvSpPr>
            <a:spLocks noGrp="1"/>
          </p:cNvSpPr>
          <p:nvPr>
            <p:ph type="title"/>
          </p:nvPr>
        </p:nvSpPr>
        <p:spPr>
          <a:xfrm>
            <a:off x="838200" y="365125"/>
            <a:ext cx="10515600" cy="795855"/>
          </a:xfrm>
        </p:spPr>
        <p:txBody>
          <a:bodyPr>
            <a:normAutofit fontScale="90000"/>
          </a:bodyPr>
          <a:lstStyle/>
          <a:p>
            <a:r>
              <a:rPr lang="en-IN" sz="2700" u="sng" dirty="0">
                <a:effectLst/>
                <a:latin typeface="Cambria" panose="02040503050406030204" pitchFamily="18" charset="0"/>
                <a:ea typeface="MS Mincho" panose="02020609040205080304" pitchFamily="49" charset="-128"/>
                <a:cs typeface="Times New Roman" panose="02020603050405020304" pitchFamily="18" charset="0"/>
              </a:rPr>
              <a:t>Logistic regression model:</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endParaRPr lang="en-US" sz="3230" dirty="0">
              <a:solidFill>
                <a:schemeClr val="accent1">
                  <a:lumMod val="50000"/>
                </a:schemeClr>
              </a:solidFill>
            </a:endParaRPr>
          </a:p>
        </p:txBody>
      </p:sp>
      <p:sp>
        <p:nvSpPr>
          <p:cNvPr id="3" name="Text Placeholder 2">
            <a:extLst>
              <a:ext uri="{FF2B5EF4-FFF2-40B4-BE49-F238E27FC236}">
                <a16:creationId xmlns:a16="http://schemas.microsoft.com/office/drawing/2014/main" id="{808C5E82-6061-A330-58CD-85565AC71F58}"/>
              </a:ext>
            </a:extLst>
          </p:cNvPr>
          <p:cNvSpPr>
            <a:spLocks noGrp="1"/>
          </p:cNvSpPr>
          <p:nvPr>
            <p:ph type="body" idx="1"/>
          </p:nvPr>
        </p:nvSpPr>
        <p:spPr>
          <a:xfrm>
            <a:off x="838199" y="1129767"/>
            <a:ext cx="10235084" cy="4310333"/>
          </a:xfrm>
        </p:spPr>
        <p:txBody>
          <a:bodyPr>
            <a:noAutofit/>
          </a:bodyPr>
          <a:lstStyle/>
          <a:p>
            <a:pPr marL="0" indent="0">
              <a:buNone/>
            </a:pPr>
            <a:endParaRPr lang="en-US" dirty="0"/>
          </a:p>
          <a:p>
            <a:endParaRPr lang="en-US" dirty="0"/>
          </a:p>
          <a:p>
            <a:endParaRPr lang="en-US" sz="1800" dirty="0"/>
          </a:p>
          <a:p>
            <a:endParaRPr lang="en-US" sz="1800" dirty="0"/>
          </a:p>
          <a:p>
            <a:endParaRPr lang="en-US" sz="1800" dirty="0"/>
          </a:p>
          <a:p>
            <a:endParaRPr lang="en-US" sz="1800" dirty="0"/>
          </a:p>
        </p:txBody>
      </p:sp>
      <p:sp>
        <p:nvSpPr>
          <p:cNvPr id="4" name="AutoShape 2">
            <a:extLst>
              <a:ext uri="{FF2B5EF4-FFF2-40B4-BE49-F238E27FC236}">
                <a16:creationId xmlns:a16="http://schemas.microsoft.com/office/drawing/2014/main" id="{E712F922-18EA-52BA-B9C3-33F631DD48CD}"/>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a:extLst>
              <a:ext uri="{FF2B5EF4-FFF2-40B4-BE49-F238E27FC236}">
                <a16:creationId xmlns:a16="http://schemas.microsoft.com/office/drawing/2014/main" id="{33CFC6FF-9176-A18C-FFE3-46CC8080D1B1}"/>
              </a:ext>
            </a:extLst>
          </p:cNvPr>
          <p:cNvSpPr txBox="1"/>
          <p:nvPr/>
        </p:nvSpPr>
        <p:spPr>
          <a:xfrm>
            <a:off x="731520" y="1129767"/>
            <a:ext cx="6096000" cy="473418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63500" algn="just">
              <a:lnSpc>
                <a:spcPct val="115000"/>
              </a:lnSpc>
              <a:spcAft>
                <a:spcPts val="600"/>
              </a:spcAft>
            </a:pPr>
            <a:endParaRPr lang="en-US" sz="1800" u="sng" dirty="0">
              <a:effectLst/>
              <a:latin typeface="Cambria" panose="02040503050406030204" pitchFamily="18" charset="0"/>
              <a:ea typeface="MS Mincho" panose="02020609040205080304" pitchFamily="49" charset="-128"/>
              <a:cs typeface="Times New Roman" panose="02020603050405020304" pitchFamily="18" charset="0"/>
            </a:endParaRPr>
          </a:p>
          <a:p>
            <a:pPr marL="63500" algn="just">
              <a:lnSpc>
                <a:spcPct val="115000"/>
              </a:lnSpc>
              <a:spcAft>
                <a:spcPts val="600"/>
              </a:spcAft>
            </a:pPr>
            <a:endParaRPr lang="en-US" u="sng" dirty="0">
              <a:latin typeface="Cambria" panose="02040503050406030204" pitchFamily="18" charset="0"/>
              <a:ea typeface="MS Mincho" panose="02020609040205080304" pitchFamily="49" charset="-128"/>
              <a:cs typeface="Times New Roman" panose="02020603050405020304" pitchFamily="18" charset="0"/>
            </a:endParaRPr>
          </a:p>
          <a:p>
            <a:pPr marL="63500" algn="just">
              <a:lnSpc>
                <a:spcPct val="115000"/>
              </a:lnSpc>
              <a:spcAft>
                <a:spcPts val="600"/>
              </a:spcAft>
            </a:pPr>
            <a:endParaRPr lang="en-US" sz="1800" u="sng" dirty="0">
              <a:effectLst/>
              <a:latin typeface="Cambria" panose="02040503050406030204" pitchFamily="18" charset="0"/>
              <a:ea typeface="MS Mincho" panose="02020609040205080304" pitchFamily="49" charset="-128"/>
              <a:cs typeface="Times New Roman" panose="02020603050405020304" pitchFamily="18" charset="0"/>
            </a:endParaRPr>
          </a:p>
          <a:p>
            <a:pPr marL="63500" algn="just">
              <a:lnSpc>
                <a:spcPct val="115000"/>
              </a:lnSpc>
              <a:spcAft>
                <a:spcPts val="600"/>
              </a:spcAft>
            </a:pPr>
            <a:endParaRPr lang="en-US" u="sng" dirty="0">
              <a:latin typeface="Cambria" panose="02040503050406030204" pitchFamily="18" charset="0"/>
              <a:ea typeface="MS Mincho" panose="02020609040205080304" pitchFamily="49" charset="-128"/>
              <a:cs typeface="Times New Roman" panose="02020603050405020304" pitchFamily="18" charset="0"/>
            </a:endParaRPr>
          </a:p>
          <a:p>
            <a:pPr marL="63500" algn="just">
              <a:lnSpc>
                <a:spcPct val="115000"/>
              </a:lnSpc>
              <a:spcAft>
                <a:spcPts val="600"/>
              </a:spcAft>
            </a:pPr>
            <a:endParaRPr lang="en-US" sz="1800" u="sng" dirty="0">
              <a:effectLst/>
              <a:latin typeface="Cambria" panose="02040503050406030204" pitchFamily="18" charset="0"/>
              <a:ea typeface="MS Mincho" panose="02020609040205080304" pitchFamily="49" charset="-128"/>
              <a:cs typeface="Times New Roman" panose="02020603050405020304" pitchFamily="18" charset="0"/>
            </a:endParaRPr>
          </a:p>
          <a:p>
            <a:pPr marL="63500" algn="just">
              <a:lnSpc>
                <a:spcPct val="115000"/>
              </a:lnSpc>
              <a:spcAft>
                <a:spcPts val="600"/>
              </a:spcAft>
            </a:pPr>
            <a:endParaRPr lang="en-US" u="sng" dirty="0">
              <a:latin typeface="Cambria" panose="02040503050406030204" pitchFamily="18" charset="0"/>
              <a:ea typeface="MS Mincho" panose="02020609040205080304" pitchFamily="49" charset="-128"/>
              <a:cs typeface="Times New Roman" panose="02020603050405020304" pitchFamily="18" charset="0"/>
            </a:endParaRPr>
          </a:p>
          <a:p>
            <a:pPr marL="63500" algn="just">
              <a:lnSpc>
                <a:spcPct val="115000"/>
              </a:lnSpc>
              <a:spcAft>
                <a:spcPts val="600"/>
              </a:spcAft>
            </a:pPr>
            <a:endParaRPr lang="en-US" sz="1800" u="sng" dirty="0">
              <a:effectLst/>
              <a:latin typeface="Cambria" panose="02040503050406030204" pitchFamily="18" charset="0"/>
              <a:ea typeface="MS Mincho" panose="02020609040205080304" pitchFamily="49" charset="-128"/>
              <a:cs typeface="Times New Roman" panose="02020603050405020304" pitchFamily="18" charset="0"/>
            </a:endParaRPr>
          </a:p>
          <a:p>
            <a:pPr marL="63500" algn="just">
              <a:lnSpc>
                <a:spcPct val="115000"/>
              </a:lnSpc>
              <a:spcAft>
                <a:spcPts val="600"/>
              </a:spcAft>
            </a:pPr>
            <a:endParaRPr lang="en-US" u="sng" dirty="0">
              <a:latin typeface="Cambria" panose="02040503050406030204" pitchFamily="18" charset="0"/>
              <a:ea typeface="MS Mincho" panose="02020609040205080304" pitchFamily="49" charset="-128"/>
              <a:cs typeface="Times New Roman" panose="02020603050405020304" pitchFamily="18" charset="0"/>
            </a:endParaRPr>
          </a:p>
          <a:p>
            <a:pPr marL="63500" algn="just">
              <a:lnSpc>
                <a:spcPct val="115000"/>
              </a:lnSpc>
              <a:spcAft>
                <a:spcPts val="600"/>
              </a:spcAft>
            </a:pPr>
            <a:endParaRPr lang="en-US" sz="1800" u="sng" dirty="0">
              <a:effectLst/>
              <a:latin typeface="Cambria" panose="02040503050406030204" pitchFamily="18" charset="0"/>
              <a:ea typeface="MS Mincho" panose="02020609040205080304" pitchFamily="49" charset="-128"/>
              <a:cs typeface="Times New Roman" panose="02020603050405020304" pitchFamily="18" charset="0"/>
            </a:endParaRPr>
          </a:p>
          <a:p>
            <a:pPr marL="63500" algn="just">
              <a:lnSpc>
                <a:spcPct val="115000"/>
              </a:lnSpc>
              <a:spcAft>
                <a:spcPts val="600"/>
              </a:spcAft>
            </a:pPr>
            <a:endParaRPr lang="en-US" u="sng" dirty="0">
              <a:latin typeface="Cambria" panose="02040503050406030204" pitchFamily="18" charset="0"/>
              <a:ea typeface="MS Mincho" panose="02020609040205080304" pitchFamily="49" charset="-128"/>
              <a:cs typeface="Times New Roman" panose="02020603050405020304" pitchFamily="18" charset="0"/>
            </a:endParaRPr>
          </a:p>
          <a:p>
            <a:pPr marL="63500" algn="just">
              <a:lnSpc>
                <a:spcPct val="115000"/>
              </a:lnSpc>
              <a:spcAft>
                <a:spcPts val="600"/>
              </a:spcAft>
            </a:pPr>
            <a:endParaRPr lang="en-US" sz="1800" u="sng" dirty="0">
              <a:effectLst/>
              <a:latin typeface="Cambria" panose="02040503050406030204" pitchFamily="18" charset="0"/>
              <a:ea typeface="MS Mincho" panose="02020609040205080304" pitchFamily="49" charset="-128"/>
              <a:cs typeface="Times New Roman" panose="02020603050405020304" pitchFamily="18" charset="0"/>
            </a:endParaRPr>
          </a:p>
          <a:p>
            <a:pPr marL="63500" algn="just">
              <a:lnSpc>
                <a:spcPct val="115000"/>
              </a:lnSpc>
              <a:spcAft>
                <a:spcPts val="600"/>
              </a:spcAft>
            </a:pPr>
            <a:endParaRPr lang="en-US" sz="1800" dirty="0">
              <a:effectLst/>
              <a:latin typeface="Cambria" panose="02040503050406030204" pitchFamily="18" charset="0"/>
              <a:ea typeface="MS Mincho" panose="02020609040205080304" pitchFamily="49" charset="-128"/>
              <a:cs typeface="Times New Roman" panose="02020603050405020304" pitchFamily="18" charset="0"/>
            </a:endParaRPr>
          </a:p>
        </p:txBody>
      </p:sp>
      <p:pic>
        <p:nvPicPr>
          <p:cNvPr id="8" name="Picture 7">
            <a:extLst>
              <a:ext uri="{FF2B5EF4-FFF2-40B4-BE49-F238E27FC236}">
                <a16:creationId xmlns:a16="http://schemas.microsoft.com/office/drawing/2014/main" id="{60977F12-2EFB-1EA2-5E94-74402A4D4BC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11220" y="1964381"/>
            <a:ext cx="4269659" cy="3490959"/>
          </a:xfrm>
          <a:prstGeom prst="rect">
            <a:avLst/>
          </a:prstGeom>
        </p:spPr>
      </p:pic>
      <p:pic>
        <p:nvPicPr>
          <p:cNvPr id="5" name="Picture 4">
            <a:extLst>
              <a:ext uri="{FF2B5EF4-FFF2-40B4-BE49-F238E27FC236}">
                <a16:creationId xmlns:a16="http://schemas.microsoft.com/office/drawing/2014/main" id="{239CCCE8-552D-D77F-324A-6F95D771BEA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8717" y="1964381"/>
            <a:ext cx="3911986" cy="3135939"/>
          </a:xfrm>
          <a:prstGeom prst="rect">
            <a:avLst/>
          </a:prstGeom>
        </p:spPr>
      </p:pic>
    </p:spTree>
    <p:extLst>
      <p:ext uri="{BB962C8B-B14F-4D97-AF65-F5344CB8AC3E}">
        <p14:creationId xmlns:p14="http://schemas.microsoft.com/office/powerpoint/2010/main" val="3031529008"/>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793B86-229F-CA78-F589-921FD1FD576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23F74D8-31CF-ECFD-139D-C1BE165F484E}"/>
              </a:ext>
            </a:extLst>
          </p:cNvPr>
          <p:cNvSpPr>
            <a:spLocks noGrp="1"/>
          </p:cNvSpPr>
          <p:nvPr>
            <p:ph type="title"/>
          </p:nvPr>
        </p:nvSpPr>
        <p:spPr>
          <a:xfrm>
            <a:off x="838199" y="105681"/>
            <a:ext cx="10622280" cy="1055299"/>
          </a:xfrm>
        </p:spPr>
        <p:txBody>
          <a:bodyPr>
            <a:normAutofit fontScale="90000"/>
          </a:bodyPr>
          <a:lstStyle/>
          <a:p>
            <a:br>
              <a:rPr lang="en-US" sz="1800" dirty="0">
                <a:effectLst/>
                <a:latin typeface="Cambria" panose="02040503050406030204" pitchFamily="18" charset="0"/>
                <a:ea typeface="MS Mincho" panose="02020609040205080304" pitchFamily="49" charset="-128"/>
                <a:cs typeface="Times New Roman" panose="02020603050405020304" pitchFamily="18" charset="0"/>
              </a:rPr>
            </a:br>
            <a:r>
              <a:rPr lang="en-US" sz="2700" u="sng" dirty="0">
                <a:latin typeface="Cambria" panose="02040503050406030204" pitchFamily="18" charset="0"/>
                <a:ea typeface="MS Mincho" panose="02020609040205080304" pitchFamily="49" charset="-128"/>
                <a:cs typeface="Times New Roman" panose="02020603050405020304" pitchFamily="18" charset="0"/>
              </a:rPr>
              <a:t>Support</a:t>
            </a:r>
            <a:r>
              <a:rPr lang="en-US" sz="2700" u="sng" spc="-30" dirty="0">
                <a:latin typeface="Cambria" panose="02040503050406030204" pitchFamily="18" charset="0"/>
                <a:ea typeface="MS Mincho" panose="02020609040205080304" pitchFamily="49" charset="-128"/>
                <a:cs typeface="Times New Roman" panose="02020603050405020304" pitchFamily="18" charset="0"/>
              </a:rPr>
              <a:t> </a:t>
            </a:r>
            <a:r>
              <a:rPr lang="en-US" sz="2700" u="sng" dirty="0">
                <a:latin typeface="Cambria" panose="02040503050406030204" pitchFamily="18" charset="0"/>
                <a:ea typeface="MS Mincho" panose="02020609040205080304" pitchFamily="49" charset="-128"/>
                <a:cs typeface="Times New Roman" panose="02020603050405020304" pitchFamily="18" charset="0"/>
              </a:rPr>
              <a:t>Vector</a:t>
            </a:r>
            <a:r>
              <a:rPr lang="en-US" sz="2700" u="sng" spc="-25" dirty="0">
                <a:latin typeface="Cambria" panose="02040503050406030204" pitchFamily="18" charset="0"/>
                <a:ea typeface="MS Mincho" panose="02020609040205080304" pitchFamily="49" charset="-128"/>
                <a:cs typeface="Times New Roman" panose="02020603050405020304" pitchFamily="18" charset="0"/>
              </a:rPr>
              <a:t> </a:t>
            </a:r>
            <a:r>
              <a:rPr lang="en-US" sz="2700" u="sng" dirty="0">
                <a:latin typeface="Cambria" panose="02040503050406030204" pitchFamily="18" charset="0"/>
                <a:ea typeface="MS Mincho" panose="02020609040205080304" pitchFamily="49" charset="-128"/>
                <a:cs typeface="Times New Roman" panose="02020603050405020304" pitchFamily="18" charset="0"/>
              </a:rPr>
              <a:t>Machines</a:t>
            </a:r>
            <a:r>
              <a:rPr lang="en-US" sz="2700" u="sng" spc="-25" dirty="0">
                <a:latin typeface="Cambria" panose="02040503050406030204" pitchFamily="18" charset="0"/>
                <a:ea typeface="MS Mincho" panose="02020609040205080304" pitchFamily="49" charset="-128"/>
                <a:cs typeface="Times New Roman" panose="02020603050405020304" pitchFamily="18" charset="0"/>
              </a:rPr>
              <a:t> </a:t>
            </a:r>
            <a:r>
              <a:rPr lang="en-US" sz="2700" u="sng" dirty="0">
                <a:latin typeface="Cambria" panose="02040503050406030204" pitchFamily="18" charset="0"/>
                <a:ea typeface="MS Mincho" panose="02020609040205080304" pitchFamily="49" charset="-128"/>
                <a:cs typeface="Times New Roman" panose="02020603050405020304" pitchFamily="18" charset="0"/>
              </a:rPr>
              <a:t>(SVM):</a:t>
            </a: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br>
              <a:rPr lang="en-US" sz="1800" dirty="0">
                <a:effectLst/>
                <a:latin typeface="Cambria" panose="02040503050406030204" pitchFamily="18" charset="0"/>
                <a:ea typeface="MS Mincho" panose="02020609040205080304" pitchFamily="49" charset="-128"/>
                <a:cs typeface="Times New Roman" panose="02020603050405020304" pitchFamily="18" charset="0"/>
              </a:rPr>
            </a:br>
            <a:endParaRPr lang="en-US" sz="3230" dirty="0">
              <a:solidFill>
                <a:schemeClr val="accent1">
                  <a:lumMod val="50000"/>
                </a:schemeClr>
              </a:solidFill>
            </a:endParaRPr>
          </a:p>
        </p:txBody>
      </p:sp>
      <p:sp>
        <p:nvSpPr>
          <p:cNvPr id="3" name="Text Placeholder 2">
            <a:extLst>
              <a:ext uri="{FF2B5EF4-FFF2-40B4-BE49-F238E27FC236}">
                <a16:creationId xmlns:a16="http://schemas.microsoft.com/office/drawing/2014/main" id="{FECF4E2B-374A-FFD4-4D75-8EAF0A91BEEE}"/>
              </a:ext>
            </a:extLst>
          </p:cNvPr>
          <p:cNvSpPr>
            <a:spLocks noGrp="1"/>
          </p:cNvSpPr>
          <p:nvPr>
            <p:ph type="body" idx="1"/>
          </p:nvPr>
        </p:nvSpPr>
        <p:spPr>
          <a:xfrm>
            <a:off x="838199" y="1129767"/>
            <a:ext cx="10235084" cy="4310333"/>
          </a:xfrm>
        </p:spPr>
        <p:txBody>
          <a:bodyPr>
            <a:noAutofit/>
          </a:bodyPr>
          <a:lstStyle/>
          <a:p>
            <a:pPr marL="0" indent="0">
              <a:buNone/>
            </a:pPr>
            <a:endParaRPr lang="en-US" dirty="0"/>
          </a:p>
          <a:p>
            <a:endParaRPr lang="en-US" dirty="0"/>
          </a:p>
          <a:p>
            <a:endParaRPr lang="en-US" sz="1800" dirty="0"/>
          </a:p>
          <a:p>
            <a:endParaRPr lang="en-US" sz="1800" dirty="0"/>
          </a:p>
          <a:p>
            <a:endParaRPr lang="en-US" sz="1800" dirty="0"/>
          </a:p>
          <a:p>
            <a:endParaRPr lang="en-US" sz="1800" dirty="0"/>
          </a:p>
        </p:txBody>
      </p:sp>
      <p:sp>
        <p:nvSpPr>
          <p:cNvPr id="4" name="AutoShape 2">
            <a:extLst>
              <a:ext uri="{FF2B5EF4-FFF2-40B4-BE49-F238E27FC236}">
                <a16:creationId xmlns:a16="http://schemas.microsoft.com/office/drawing/2014/main" id="{85091F8C-8E46-1A4A-9C3A-9AE1B370A76A}"/>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a:extLst>
              <a:ext uri="{FF2B5EF4-FFF2-40B4-BE49-F238E27FC236}">
                <a16:creationId xmlns:a16="http://schemas.microsoft.com/office/drawing/2014/main" id="{9D6E289B-9D28-FF48-67D4-7181D0080544}"/>
              </a:ext>
            </a:extLst>
          </p:cNvPr>
          <p:cNvSpPr txBox="1"/>
          <p:nvPr/>
        </p:nvSpPr>
        <p:spPr>
          <a:xfrm>
            <a:off x="731520" y="1129767"/>
            <a:ext cx="6096000" cy="473418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63500" algn="just">
              <a:lnSpc>
                <a:spcPct val="115000"/>
              </a:lnSpc>
              <a:spcAft>
                <a:spcPts val="600"/>
              </a:spcAft>
            </a:pPr>
            <a:endParaRPr lang="en-US" sz="1800" u="sng" dirty="0">
              <a:effectLst/>
              <a:latin typeface="Cambria" panose="02040503050406030204" pitchFamily="18" charset="0"/>
              <a:ea typeface="MS Mincho" panose="02020609040205080304" pitchFamily="49" charset="-128"/>
              <a:cs typeface="Times New Roman" panose="02020603050405020304" pitchFamily="18" charset="0"/>
            </a:endParaRPr>
          </a:p>
          <a:p>
            <a:pPr marL="63500" algn="just">
              <a:lnSpc>
                <a:spcPct val="115000"/>
              </a:lnSpc>
              <a:spcAft>
                <a:spcPts val="600"/>
              </a:spcAft>
            </a:pPr>
            <a:endParaRPr lang="en-US" u="sng" dirty="0">
              <a:latin typeface="Cambria" panose="02040503050406030204" pitchFamily="18" charset="0"/>
              <a:ea typeface="MS Mincho" panose="02020609040205080304" pitchFamily="49" charset="-128"/>
              <a:cs typeface="Times New Roman" panose="02020603050405020304" pitchFamily="18" charset="0"/>
            </a:endParaRPr>
          </a:p>
          <a:p>
            <a:pPr marL="63500" algn="just">
              <a:lnSpc>
                <a:spcPct val="115000"/>
              </a:lnSpc>
              <a:spcAft>
                <a:spcPts val="600"/>
              </a:spcAft>
            </a:pPr>
            <a:endParaRPr lang="en-US" sz="1800" u="sng" dirty="0">
              <a:effectLst/>
              <a:latin typeface="Cambria" panose="02040503050406030204" pitchFamily="18" charset="0"/>
              <a:ea typeface="MS Mincho" panose="02020609040205080304" pitchFamily="49" charset="-128"/>
              <a:cs typeface="Times New Roman" panose="02020603050405020304" pitchFamily="18" charset="0"/>
            </a:endParaRPr>
          </a:p>
          <a:p>
            <a:pPr marL="63500" algn="just">
              <a:lnSpc>
                <a:spcPct val="115000"/>
              </a:lnSpc>
              <a:spcAft>
                <a:spcPts val="600"/>
              </a:spcAft>
            </a:pPr>
            <a:endParaRPr lang="en-US" u="sng" dirty="0">
              <a:latin typeface="Cambria" panose="02040503050406030204" pitchFamily="18" charset="0"/>
              <a:ea typeface="MS Mincho" panose="02020609040205080304" pitchFamily="49" charset="-128"/>
              <a:cs typeface="Times New Roman" panose="02020603050405020304" pitchFamily="18" charset="0"/>
            </a:endParaRPr>
          </a:p>
          <a:p>
            <a:pPr marL="63500" algn="just">
              <a:lnSpc>
                <a:spcPct val="115000"/>
              </a:lnSpc>
              <a:spcAft>
                <a:spcPts val="600"/>
              </a:spcAft>
            </a:pPr>
            <a:endParaRPr lang="en-US" sz="1800" u="sng" dirty="0">
              <a:effectLst/>
              <a:latin typeface="Cambria" panose="02040503050406030204" pitchFamily="18" charset="0"/>
              <a:ea typeface="MS Mincho" panose="02020609040205080304" pitchFamily="49" charset="-128"/>
              <a:cs typeface="Times New Roman" panose="02020603050405020304" pitchFamily="18" charset="0"/>
            </a:endParaRPr>
          </a:p>
          <a:p>
            <a:pPr marL="63500" algn="just">
              <a:lnSpc>
                <a:spcPct val="115000"/>
              </a:lnSpc>
              <a:spcAft>
                <a:spcPts val="600"/>
              </a:spcAft>
            </a:pPr>
            <a:endParaRPr lang="en-US" u="sng" dirty="0">
              <a:latin typeface="Cambria" panose="02040503050406030204" pitchFamily="18" charset="0"/>
              <a:ea typeface="MS Mincho" panose="02020609040205080304" pitchFamily="49" charset="-128"/>
              <a:cs typeface="Times New Roman" panose="02020603050405020304" pitchFamily="18" charset="0"/>
            </a:endParaRPr>
          </a:p>
          <a:p>
            <a:pPr marL="63500" algn="just">
              <a:lnSpc>
                <a:spcPct val="115000"/>
              </a:lnSpc>
              <a:spcAft>
                <a:spcPts val="600"/>
              </a:spcAft>
            </a:pPr>
            <a:endParaRPr lang="en-US" sz="1800" u="sng" dirty="0">
              <a:effectLst/>
              <a:latin typeface="Cambria" panose="02040503050406030204" pitchFamily="18" charset="0"/>
              <a:ea typeface="MS Mincho" panose="02020609040205080304" pitchFamily="49" charset="-128"/>
              <a:cs typeface="Times New Roman" panose="02020603050405020304" pitchFamily="18" charset="0"/>
            </a:endParaRPr>
          </a:p>
          <a:p>
            <a:pPr marL="63500" algn="just">
              <a:lnSpc>
                <a:spcPct val="115000"/>
              </a:lnSpc>
              <a:spcAft>
                <a:spcPts val="600"/>
              </a:spcAft>
            </a:pPr>
            <a:endParaRPr lang="en-US" u="sng" dirty="0">
              <a:latin typeface="Cambria" panose="02040503050406030204" pitchFamily="18" charset="0"/>
              <a:ea typeface="MS Mincho" panose="02020609040205080304" pitchFamily="49" charset="-128"/>
              <a:cs typeface="Times New Roman" panose="02020603050405020304" pitchFamily="18" charset="0"/>
            </a:endParaRPr>
          </a:p>
          <a:p>
            <a:pPr marL="63500" algn="just">
              <a:lnSpc>
                <a:spcPct val="115000"/>
              </a:lnSpc>
              <a:spcAft>
                <a:spcPts val="600"/>
              </a:spcAft>
            </a:pPr>
            <a:endParaRPr lang="en-US" sz="1800" u="sng" dirty="0">
              <a:effectLst/>
              <a:latin typeface="Cambria" panose="02040503050406030204" pitchFamily="18" charset="0"/>
              <a:ea typeface="MS Mincho" panose="02020609040205080304" pitchFamily="49" charset="-128"/>
              <a:cs typeface="Times New Roman" panose="02020603050405020304" pitchFamily="18" charset="0"/>
            </a:endParaRPr>
          </a:p>
          <a:p>
            <a:pPr marL="63500" algn="just">
              <a:lnSpc>
                <a:spcPct val="115000"/>
              </a:lnSpc>
              <a:spcAft>
                <a:spcPts val="600"/>
              </a:spcAft>
            </a:pPr>
            <a:endParaRPr lang="en-US" u="sng" dirty="0">
              <a:latin typeface="Cambria" panose="02040503050406030204" pitchFamily="18" charset="0"/>
              <a:ea typeface="MS Mincho" panose="02020609040205080304" pitchFamily="49" charset="-128"/>
              <a:cs typeface="Times New Roman" panose="02020603050405020304" pitchFamily="18" charset="0"/>
            </a:endParaRPr>
          </a:p>
          <a:p>
            <a:pPr marL="63500" algn="just">
              <a:lnSpc>
                <a:spcPct val="115000"/>
              </a:lnSpc>
              <a:spcAft>
                <a:spcPts val="600"/>
              </a:spcAft>
            </a:pPr>
            <a:endParaRPr lang="en-US" sz="1800" u="sng" dirty="0">
              <a:effectLst/>
              <a:latin typeface="Cambria" panose="02040503050406030204" pitchFamily="18" charset="0"/>
              <a:ea typeface="MS Mincho" panose="02020609040205080304" pitchFamily="49" charset="-128"/>
              <a:cs typeface="Times New Roman" panose="02020603050405020304" pitchFamily="18" charset="0"/>
            </a:endParaRPr>
          </a:p>
          <a:p>
            <a:pPr marL="63500" algn="just">
              <a:lnSpc>
                <a:spcPct val="115000"/>
              </a:lnSpc>
              <a:spcAft>
                <a:spcPts val="600"/>
              </a:spcAft>
            </a:pPr>
            <a:endParaRPr lang="en-US" sz="1800" dirty="0">
              <a:effectLst/>
              <a:latin typeface="Cambria" panose="02040503050406030204" pitchFamily="18" charset="0"/>
              <a:ea typeface="MS Mincho" panose="02020609040205080304" pitchFamily="49" charset="-128"/>
              <a:cs typeface="Times New Roman" panose="02020603050405020304" pitchFamily="18" charset="0"/>
            </a:endParaRPr>
          </a:p>
        </p:txBody>
      </p:sp>
      <p:pic>
        <p:nvPicPr>
          <p:cNvPr id="8" name="Picture 7">
            <a:extLst>
              <a:ext uri="{FF2B5EF4-FFF2-40B4-BE49-F238E27FC236}">
                <a16:creationId xmlns:a16="http://schemas.microsoft.com/office/drawing/2014/main" id="{35162EE9-BB68-5F0E-6148-3FF643EEBF6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11220" y="1964381"/>
            <a:ext cx="4269659" cy="3490959"/>
          </a:xfrm>
          <a:prstGeom prst="rect">
            <a:avLst/>
          </a:prstGeom>
        </p:spPr>
      </p:pic>
      <p:pic>
        <p:nvPicPr>
          <p:cNvPr id="7" name="Picture 6">
            <a:extLst>
              <a:ext uri="{FF2B5EF4-FFF2-40B4-BE49-F238E27FC236}">
                <a16:creationId xmlns:a16="http://schemas.microsoft.com/office/drawing/2014/main" id="{A0759B95-39FC-221C-4AC5-8E0268C72A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1520" y="1964381"/>
            <a:ext cx="4269659" cy="3475719"/>
          </a:xfrm>
          <a:prstGeom prst="rect">
            <a:avLst/>
          </a:prstGeom>
        </p:spPr>
      </p:pic>
    </p:spTree>
    <p:extLst>
      <p:ext uri="{BB962C8B-B14F-4D97-AF65-F5344CB8AC3E}">
        <p14:creationId xmlns:p14="http://schemas.microsoft.com/office/powerpoint/2010/main" val="25432356"/>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831856" y="2355850"/>
          <a:ext cx="10512423" cy="2123437"/>
        </p:xfrm>
        <a:graphic>
          <a:graphicData uri="http://schemas.openxmlformats.org/drawingml/2006/table">
            <a:tbl>
              <a:tblPr firstRow="1" bandRow="1">
                <a:tableStyleId>{2D5ABB26-0587-4C30-8999-92F81FD0307C}</a:tableStyleId>
              </a:tblPr>
              <a:tblGrid>
                <a:gridCol w="956944">
                  <a:extLst>
                    <a:ext uri="{9D8B030D-6E8A-4147-A177-3AD203B41FA5}">
                      <a16:colId xmlns:a16="http://schemas.microsoft.com/office/drawing/2014/main" val="20000"/>
                    </a:ext>
                  </a:extLst>
                </a:gridCol>
                <a:gridCol w="2046605">
                  <a:extLst>
                    <a:ext uri="{9D8B030D-6E8A-4147-A177-3AD203B41FA5}">
                      <a16:colId xmlns:a16="http://schemas.microsoft.com/office/drawing/2014/main" val="20001"/>
                    </a:ext>
                  </a:extLst>
                </a:gridCol>
                <a:gridCol w="1501775">
                  <a:extLst>
                    <a:ext uri="{9D8B030D-6E8A-4147-A177-3AD203B41FA5}">
                      <a16:colId xmlns:a16="http://schemas.microsoft.com/office/drawing/2014/main" val="20002"/>
                    </a:ext>
                  </a:extLst>
                </a:gridCol>
                <a:gridCol w="1501775">
                  <a:extLst>
                    <a:ext uri="{9D8B030D-6E8A-4147-A177-3AD203B41FA5}">
                      <a16:colId xmlns:a16="http://schemas.microsoft.com/office/drawing/2014/main" val="20003"/>
                    </a:ext>
                  </a:extLst>
                </a:gridCol>
                <a:gridCol w="1501775">
                  <a:extLst>
                    <a:ext uri="{9D8B030D-6E8A-4147-A177-3AD203B41FA5}">
                      <a16:colId xmlns:a16="http://schemas.microsoft.com/office/drawing/2014/main" val="20004"/>
                    </a:ext>
                  </a:extLst>
                </a:gridCol>
                <a:gridCol w="1255395">
                  <a:extLst>
                    <a:ext uri="{9D8B030D-6E8A-4147-A177-3AD203B41FA5}">
                      <a16:colId xmlns:a16="http://schemas.microsoft.com/office/drawing/2014/main" val="20005"/>
                    </a:ext>
                  </a:extLst>
                </a:gridCol>
                <a:gridCol w="1748154">
                  <a:extLst>
                    <a:ext uri="{9D8B030D-6E8A-4147-A177-3AD203B41FA5}">
                      <a16:colId xmlns:a16="http://schemas.microsoft.com/office/drawing/2014/main" val="20006"/>
                    </a:ext>
                  </a:extLst>
                </a:gridCol>
              </a:tblGrid>
              <a:tr h="640080">
                <a:tc>
                  <a:txBody>
                    <a:bodyPr/>
                    <a:lstStyle/>
                    <a:p>
                      <a:pPr marL="154305">
                        <a:lnSpc>
                          <a:spcPct val="100000"/>
                        </a:lnSpc>
                        <a:spcBef>
                          <a:spcPts val="310"/>
                        </a:spcBef>
                      </a:pPr>
                      <a:r>
                        <a:rPr sz="1800" b="1" dirty="0">
                          <a:solidFill>
                            <a:srgbClr val="FFFFFF"/>
                          </a:solidFill>
                          <a:latin typeface="Arial"/>
                          <a:cs typeface="Arial"/>
                        </a:rPr>
                        <a:t>S.</a:t>
                      </a:r>
                      <a:r>
                        <a:rPr sz="1800" b="1" spc="-50" dirty="0">
                          <a:solidFill>
                            <a:srgbClr val="FFFFFF"/>
                          </a:solidFill>
                          <a:latin typeface="Arial"/>
                          <a:cs typeface="Arial"/>
                        </a:rPr>
                        <a:t> </a:t>
                      </a:r>
                      <a:r>
                        <a:rPr sz="1800" b="1" spc="-5" dirty="0">
                          <a:solidFill>
                            <a:srgbClr val="FFFFFF"/>
                          </a:solidFill>
                          <a:latin typeface="Arial"/>
                          <a:cs typeface="Arial"/>
                        </a:rPr>
                        <a:t>No.</a:t>
                      </a:r>
                      <a:endParaRPr sz="1800">
                        <a:latin typeface="Arial"/>
                        <a:cs typeface="Arial"/>
                      </a:endParaRPr>
                    </a:p>
                  </a:txBody>
                  <a:tcPr marL="0" marR="0" marT="3937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1F497D"/>
                    </a:solidFill>
                  </a:tcPr>
                </a:tc>
                <a:tc>
                  <a:txBody>
                    <a:bodyPr/>
                    <a:lstStyle/>
                    <a:p>
                      <a:pPr algn="ctr">
                        <a:lnSpc>
                          <a:spcPct val="100000"/>
                        </a:lnSpc>
                        <a:spcBef>
                          <a:spcPts val="310"/>
                        </a:spcBef>
                      </a:pPr>
                      <a:r>
                        <a:rPr sz="1800" b="1" dirty="0">
                          <a:solidFill>
                            <a:srgbClr val="FFFFFF"/>
                          </a:solidFill>
                          <a:latin typeface="Arial"/>
                          <a:cs typeface="Arial"/>
                        </a:rPr>
                        <a:t>Model</a:t>
                      </a:r>
                      <a:endParaRPr sz="1800">
                        <a:latin typeface="Arial"/>
                        <a:cs typeface="Arial"/>
                      </a:endParaRPr>
                    </a:p>
                  </a:txBody>
                  <a:tcPr marL="0" marR="0" marT="3937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1F497D"/>
                    </a:solidFill>
                  </a:tcPr>
                </a:tc>
                <a:tc>
                  <a:txBody>
                    <a:bodyPr/>
                    <a:lstStyle/>
                    <a:p>
                      <a:pPr algn="ctr">
                        <a:lnSpc>
                          <a:spcPct val="100000"/>
                        </a:lnSpc>
                        <a:spcBef>
                          <a:spcPts val="310"/>
                        </a:spcBef>
                      </a:pPr>
                      <a:r>
                        <a:rPr sz="1800" b="1" spc="-5" dirty="0">
                          <a:solidFill>
                            <a:srgbClr val="FFFFFF"/>
                          </a:solidFill>
                          <a:latin typeface="Arial"/>
                          <a:cs typeface="Arial"/>
                        </a:rPr>
                        <a:t>Accuracy</a:t>
                      </a:r>
                      <a:endParaRPr sz="1800">
                        <a:latin typeface="Arial"/>
                        <a:cs typeface="Arial"/>
                      </a:endParaRPr>
                    </a:p>
                  </a:txBody>
                  <a:tcPr marL="0" marR="0" marT="3937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1F497D"/>
                    </a:solidFill>
                  </a:tcPr>
                </a:tc>
                <a:tc>
                  <a:txBody>
                    <a:bodyPr/>
                    <a:lstStyle/>
                    <a:p>
                      <a:pPr marL="13335" algn="ctr">
                        <a:lnSpc>
                          <a:spcPct val="100000"/>
                        </a:lnSpc>
                        <a:spcBef>
                          <a:spcPts val="310"/>
                        </a:spcBef>
                      </a:pPr>
                      <a:r>
                        <a:rPr sz="1800" b="1" dirty="0">
                          <a:solidFill>
                            <a:srgbClr val="FFFFFF"/>
                          </a:solidFill>
                          <a:latin typeface="Arial"/>
                          <a:cs typeface="Arial"/>
                        </a:rPr>
                        <a:t>Precision</a:t>
                      </a:r>
                      <a:endParaRPr sz="1800">
                        <a:latin typeface="Arial"/>
                        <a:cs typeface="Arial"/>
                      </a:endParaRPr>
                    </a:p>
                  </a:txBody>
                  <a:tcPr marL="0" marR="0" marT="3937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1F497D"/>
                    </a:solidFill>
                  </a:tcPr>
                </a:tc>
                <a:tc>
                  <a:txBody>
                    <a:bodyPr/>
                    <a:lstStyle/>
                    <a:p>
                      <a:pPr marL="635" algn="ctr">
                        <a:lnSpc>
                          <a:spcPct val="100000"/>
                        </a:lnSpc>
                        <a:spcBef>
                          <a:spcPts val="310"/>
                        </a:spcBef>
                      </a:pPr>
                      <a:r>
                        <a:rPr sz="1800" b="1" dirty="0">
                          <a:solidFill>
                            <a:srgbClr val="FFFFFF"/>
                          </a:solidFill>
                          <a:latin typeface="Arial"/>
                          <a:cs typeface="Arial"/>
                        </a:rPr>
                        <a:t>F1-score</a:t>
                      </a:r>
                      <a:endParaRPr sz="1800">
                        <a:latin typeface="Arial"/>
                        <a:cs typeface="Arial"/>
                      </a:endParaRPr>
                    </a:p>
                  </a:txBody>
                  <a:tcPr marL="0" marR="0" marT="3937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1F497D"/>
                    </a:solidFill>
                  </a:tcPr>
                </a:tc>
                <a:tc>
                  <a:txBody>
                    <a:bodyPr/>
                    <a:lstStyle/>
                    <a:p>
                      <a:pPr algn="ctr">
                        <a:lnSpc>
                          <a:spcPct val="100000"/>
                        </a:lnSpc>
                        <a:spcBef>
                          <a:spcPts val="310"/>
                        </a:spcBef>
                      </a:pPr>
                      <a:r>
                        <a:rPr sz="1800" b="1" spc="-5" dirty="0">
                          <a:solidFill>
                            <a:srgbClr val="FFFFFF"/>
                          </a:solidFill>
                          <a:latin typeface="Arial"/>
                          <a:cs typeface="Arial"/>
                        </a:rPr>
                        <a:t>Recall</a:t>
                      </a:r>
                      <a:endParaRPr sz="1800">
                        <a:latin typeface="Arial"/>
                        <a:cs typeface="Arial"/>
                      </a:endParaRPr>
                    </a:p>
                  </a:txBody>
                  <a:tcPr marL="0" marR="0" marT="3937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1F497D"/>
                    </a:solidFill>
                  </a:tcPr>
                </a:tc>
                <a:tc>
                  <a:txBody>
                    <a:bodyPr/>
                    <a:lstStyle/>
                    <a:p>
                      <a:pPr algn="ctr">
                        <a:lnSpc>
                          <a:spcPct val="100000"/>
                        </a:lnSpc>
                        <a:spcBef>
                          <a:spcPts val="310"/>
                        </a:spcBef>
                      </a:pPr>
                      <a:r>
                        <a:rPr sz="1800" b="1" spc="-20" dirty="0">
                          <a:solidFill>
                            <a:srgbClr val="FFFFFF"/>
                          </a:solidFill>
                          <a:latin typeface="Arial"/>
                          <a:cs typeface="Arial"/>
                        </a:rPr>
                        <a:t>Training</a:t>
                      </a:r>
                      <a:r>
                        <a:rPr sz="1800" b="1" spc="-35" dirty="0">
                          <a:solidFill>
                            <a:srgbClr val="FFFFFF"/>
                          </a:solidFill>
                          <a:latin typeface="Arial"/>
                          <a:cs typeface="Arial"/>
                        </a:rPr>
                        <a:t> </a:t>
                      </a:r>
                      <a:r>
                        <a:rPr sz="1800" b="1" spc="-10" dirty="0">
                          <a:solidFill>
                            <a:srgbClr val="FFFFFF"/>
                          </a:solidFill>
                          <a:latin typeface="Arial"/>
                          <a:cs typeface="Arial"/>
                        </a:rPr>
                        <a:t>Time</a:t>
                      </a:r>
                      <a:endParaRPr sz="1800">
                        <a:latin typeface="Arial"/>
                        <a:cs typeface="Arial"/>
                      </a:endParaRPr>
                    </a:p>
                    <a:p>
                      <a:pPr algn="ctr">
                        <a:lnSpc>
                          <a:spcPct val="100000"/>
                        </a:lnSpc>
                      </a:pPr>
                      <a:r>
                        <a:rPr sz="1800" b="1" dirty="0">
                          <a:solidFill>
                            <a:srgbClr val="FFFFFF"/>
                          </a:solidFill>
                          <a:latin typeface="Arial"/>
                          <a:cs typeface="Arial"/>
                        </a:rPr>
                        <a:t>(sec)</a:t>
                      </a:r>
                      <a:endParaRPr sz="1800">
                        <a:latin typeface="Arial"/>
                        <a:cs typeface="Arial"/>
                      </a:endParaRPr>
                    </a:p>
                  </a:txBody>
                  <a:tcPr marL="0" marR="0" marT="3937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1F497D"/>
                    </a:solidFill>
                  </a:tcPr>
                </a:tc>
                <a:extLst>
                  <a:ext uri="{0D108BD9-81ED-4DB2-BD59-A6C34878D82A}">
                    <a16:rowId xmlns:a16="http://schemas.microsoft.com/office/drawing/2014/main" val="10000"/>
                  </a:ext>
                </a:extLst>
              </a:tr>
              <a:tr h="370839">
                <a:tc>
                  <a:txBody>
                    <a:bodyPr/>
                    <a:lstStyle/>
                    <a:p>
                      <a:pPr algn="ctr">
                        <a:lnSpc>
                          <a:spcPct val="100000"/>
                        </a:lnSpc>
                        <a:spcBef>
                          <a:spcPts val="310"/>
                        </a:spcBef>
                      </a:pPr>
                      <a:r>
                        <a:rPr sz="1800" dirty="0">
                          <a:latin typeface="Arial MT"/>
                          <a:cs typeface="Arial MT"/>
                        </a:rPr>
                        <a:t>1</a:t>
                      </a:r>
                      <a:endParaRPr sz="1800">
                        <a:latin typeface="Arial MT"/>
                        <a:cs typeface="Arial MT"/>
                      </a:endParaRPr>
                    </a:p>
                  </a:txBody>
                  <a:tcPr marL="0" marR="0" marT="3937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6D9F1"/>
                    </a:solidFill>
                  </a:tcPr>
                </a:tc>
                <a:tc>
                  <a:txBody>
                    <a:bodyPr/>
                    <a:lstStyle/>
                    <a:p>
                      <a:pPr algn="ctr">
                        <a:lnSpc>
                          <a:spcPct val="100000"/>
                        </a:lnSpc>
                        <a:spcBef>
                          <a:spcPts val="310"/>
                        </a:spcBef>
                      </a:pPr>
                      <a:r>
                        <a:rPr sz="1800" spc="-5" dirty="0">
                          <a:latin typeface="Arial MT"/>
                          <a:cs typeface="Arial MT"/>
                        </a:rPr>
                        <a:t>Decision</a:t>
                      </a:r>
                      <a:r>
                        <a:rPr sz="1800" spc="-75" dirty="0">
                          <a:latin typeface="Arial MT"/>
                          <a:cs typeface="Arial MT"/>
                        </a:rPr>
                        <a:t> </a:t>
                      </a:r>
                      <a:r>
                        <a:rPr sz="1800" spc="-20" dirty="0">
                          <a:latin typeface="Arial MT"/>
                          <a:cs typeface="Arial MT"/>
                        </a:rPr>
                        <a:t>Tree</a:t>
                      </a:r>
                      <a:endParaRPr sz="1800">
                        <a:latin typeface="Arial MT"/>
                        <a:cs typeface="Arial MT"/>
                      </a:endParaRPr>
                    </a:p>
                  </a:txBody>
                  <a:tcPr marL="0" marR="0" marT="3937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6D9F1"/>
                    </a:solidFill>
                  </a:tcPr>
                </a:tc>
                <a:tc>
                  <a:txBody>
                    <a:bodyPr/>
                    <a:lstStyle/>
                    <a:p>
                      <a:pPr algn="ctr">
                        <a:lnSpc>
                          <a:spcPct val="100000"/>
                        </a:lnSpc>
                        <a:spcBef>
                          <a:spcPts val="310"/>
                        </a:spcBef>
                      </a:pPr>
                      <a:r>
                        <a:rPr sz="1800" spc="-5" dirty="0">
                          <a:latin typeface="Arial MT"/>
                          <a:cs typeface="Arial MT"/>
                        </a:rPr>
                        <a:t>0.943</a:t>
                      </a:r>
                      <a:endParaRPr sz="1800">
                        <a:latin typeface="Arial MT"/>
                        <a:cs typeface="Arial MT"/>
                      </a:endParaRPr>
                    </a:p>
                  </a:txBody>
                  <a:tcPr marL="0" marR="0" marT="3937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6D9F1"/>
                    </a:solidFill>
                  </a:tcPr>
                </a:tc>
                <a:tc>
                  <a:txBody>
                    <a:bodyPr/>
                    <a:lstStyle/>
                    <a:p>
                      <a:pPr marL="13335" algn="ctr">
                        <a:lnSpc>
                          <a:spcPct val="100000"/>
                        </a:lnSpc>
                        <a:spcBef>
                          <a:spcPts val="310"/>
                        </a:spcBef>
                      </a:pPr>
                      <a:r>
                        <a:rPr sz="1800" spc="-5" dirty="0">
                          <a:latin typeface="Arial MT"/>
                          <a:cs typeface="Arial MT"/>
                        </a:rPr>
                        <a:t>0.94</a:t>
                      </a:r>
                      <a:endParaRPr sz="1800">
                        <a:latin typeface="Arial MT"/>
                        <a:cs typeface="Arial MT"/>
                      </a:endParaRPr>
                    </a:p>
                  </a:txBody>
                  <a:tcPr marL="0" marR="0" marT="3937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6D9F1"/>
                    </a:solidFill>
                  </a:tcPr>
                </a:tc>
                <a:tc>
                  <a:txBody>
                    <a:bodyPr/>
                    <a:lstStyle/>
                    <a:p>
                      <a:pPr algn="ctr">
                        <a:lnSpc>
                          <a:spcPct val="100000"/>
                        </a:lnSpc>
                        <a:spcBef>
                          <a:spcPts val="310"/>
                        </a:spcBef>
                      </a:pPr>
                      <a:r>
                        <a:rPr sz="1800" spc="-5" dirty="0">
                          <a:latin typeface="Arial MT"/>
                          <a:cs typeface="Arial MT"/>
                        </a:rPr>
                        <a:t>0.94</a:t>
                      </a:r>
                      <a:endParaRPr sz="1800">
                        <a:latin typeface="Arial MT"/>
                        <a:cs typeface="Arial MT"/>
                      </a:endParaRPr>
                    </a:p>
                  </a:txBody>
                  <a:tcPr marL="0" marR="0" marT="3937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6D9F1"/>
                    </a:solidFill>
                  </a:tcPr>
                </a:tc>
                <a:tc>
                  <a:txBody>
                    <a:bodyPr/>
                    <a:lstStyle/>
                    <a:p>
                      <a:pPr algn="ctr">
                        <a:lnSpc>
                          <a:spcPct val="100000"/>
                        </a:lnSpc>
                        <a:spcBef>
                          <a:spcPts val="310"/>
                        </a:spcBef>
                      </a:pPr>
                      <a:r>
                        <a:rPr sz="1800" spc="-5" dirty="0">
                          <a:latin typeface="Arial MT"/>
                          <a:cs typeface="Arial MT"/>
                        </a:rPr>
                        <a:t>0.94</a:t>
                      </a:r>
                      <a:endParaRPr sz="1800">
                        <a:latin typeface="Arial MT"/>
                        <a:cs typeface="Arial MT"/>
                      </a:endParaRPr>
                    </a:p>
                  </a:txBody>
                  <a:tcPr marL="0" marR="0" marT="3937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6D9F1"/>
                    </a:solidFill>
                  </a:tcPr>
                </a:tc>
                <a:tc>
                  <a:txBody>
                    <a:bodyPr/>
                    <a:lstStyle/>
                    <a:p>
                      <a:pPr marR="643890" algn="r">
                        <a:lnSpc>
                          <a:spcPct val="100000"/>
                        </a:lnSpc>
                        <a:spcBef>
                          <a:spcPts val="310"/>
                        </a:spcBef>
                      </a:pPr>
                      <a:r>
                        <a:rPr sz="1800" spc="-5" dirty="0">
                          <a:latin typeface="Arial MT"/>
                          <a:cs typeface="Arial MT"/>
                        </a:rPr>
                        <a:t>0.02</a:t>
                      </a:r>
                      <a:endParaRPr sz="1800">
                        <a:latin typeface="Arial MT"/>
                        <a:cs typeface="Arial MT"/>
                      </a:endParaRPr>
                    </a:p>
                  </a:txBody>
                  <a:tcPr marL="0" marR="0" marT="3937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C6D9F1"/>
                    </a:solidFill>
                  </a:tcPr>
                </a:tc>
                <a:extLst>
                  <a:ext uri="{0D108BD9-81ED-4DB2-BD59-A6C34878D82A}">
                    <a16:rowId xmlns:a16="http://schemas.microsoft.com/office/drawing/2014/main" val="10001"/>
                  </a:ext>
                </a:extLst>
              </a:tr>
              <a:tr h="370840">
                <a:tc>
                  <a:txBody>
                    <a:bodyPr/>
                    <a:lstStyle/>
                    <a:p>
                      <a:pPr algn="ctr">
                        <a:lnSpc>
                          <a:spcPct val="100000"/>
                        </a:lnSpc>
                        <a:spcBef>
                          <a:spcPts val="310"/>
                        </a:spcBef>
                      </a:pPr>
                      <a:r>
                        <a:rPr sz="1800" dirty="0">
                          <a:latin typeface="Arial MT"/>
                          <a:cs typeface="Arial MT"/>
                        </a:rPr>
                        <a:t>2</a:t>
                      </a:r>
                      <a:endParaRPr sz="1800">
                        <a:latin typeface="Arial MT"/>
                        <a:cs typeface="Arial MT"/>
                      </a:endParaRPr>
                    </a:p>
                  </a:txBody>
                  <a:tcPr marL="0" marR="0" marT="3937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8EB4E3"/>
                    </a:solidFill>
                  </a:tcPr>
                </a:tc>
                <a:tc>
                  <a:txBody>
                    <a:bodyPr/>
                    <a:lstStyle/>
                    <a:p>
                      <a:pPr algn="ctr">
                        <a:lnSpc>
                          <a:spcPct val="100000"/>
                        </a:lnSpc>
                        <a:spcBef>
                          <a:spcPts val="310"/>
                        </a:spcBef>
                      </a:pPr>
                      <a:r>
                        <a:rPr sz="1800" spc="-5" dirty="0">
                          <a:latin typeface="Arial MT"/>
                          <a:cs typeface="Arial MT"/>
                        </a:rPr>
                        <a:t>Random</a:t>
                      </a:r>
                      <a:r>
                        <a:rPr sz="1800" spc="-50" dirty="0">
                          <a:latin typeface="Arial MT"/>
                          <a:cs typeface="Arial MT"/>
                        </a:rPr>
                        <a:t> </a:t>
                      </a:r>
                      <a:r>
                        <a:rPr sz="1800" dirty="0">
                          <a:latin typeface="Arial MT"/>
                          <a:cs typeface="Arial MT"/>
                        </a:rPr>
                        <a:t>Forest</a:t>
                      </a:r>
                      <a:endParaRPr sz="1800">
                        <a:latin typeface="Arial MT"/>
                        <a:cs typeface="Arial MT"/>
                      </a:endParaRPr>
                    </a:p>
                  </a:txBody>
                  <a:tcPr marL="0" marR="0" marT="3937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8EB4E3"/>
                    </a:solidFill>
                  </a:tcPr>
                </a:tc>
                <a:tc>
                  <a:txBody>
                    <a:bodyPr/>
                    <a:lstStyle/>
                    <a:p>
                      <a:pPr algn="ctr">
                        <a:lnSpc>
                          <a:spcPct val="100000"/>
                        </a:lnSpc>
                        <a:spcBef>
                          <a:spcPts val="310"/>
                        </a:spcBef>
                      </a:pPr>
                      <a:r>
                        <a:rPr sz="1800" spc="-5" dirty="0">
                          <a:latin typeface="Arial MT"/>
                          <a:cs typeface="Arial MT"/>
                        </a:rPr>
                        <a:t>0.957</a:t>
                      </a:r>
                      <a:endParaRPr sz="1800">
                        <a:latin typeface="Arial MT"/>
                        <a:cs typeface="Arial MT"/>
                      </a:endParaRPr>
                    </a:p>
                  </a:txBody>
                  <a:tcPr marL="0" marR="0" marT="3937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8EB4E3"/>
                    </a:solidFill>
                  </a:tcPr>
                </a:tc>
                <a:tc>
                  <a:txBody>
                    <a:bodyPr/>
                    <a:lstStyle/>
                    <a:p>
                      <a:pPr marL="13335" algn="ctr">
                        <a:lnSpc>
                          <a:spcPct val="100000"/>
                        </a:lnSpc>
                        <a:spcBef>
                          <a:spcPts val="310"/>
                        </a:spcBef>
                      </a:pPr>
                      <a:r>
                        <a:rPr sz="1800" spc="-5" dirty="0">
                          <a:latin typeface="Arial MT"/>
                          <a:cs typeface="Arial MT"/>
                        </a:rPr>
                        <a:t>0.96</a:t>
                      </a:r>
                      <a:endParaRPr sz="1800">
                        <a:latin typeface="Arial MT"/>
                        <a:cs typeface="Arial MT"/>
                      </a:endParaRPr>
                    </a:p>
                  </a:txBody>
                  <a:tcPr marL="0" marR="0" marT="3937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8EB4E3"/>
                    </a:solidFill>
                  </a:tcPr>
                </a:tc>
                <a:tc>
                  <a:txBody>
                    <a:bodyPr/>
                    <a:lstStyle/>
                    <a:p>
                      <a:pPr algn="ctr">
                        <a:lnSpc>
                          <a:spcPct val="100000"/>
                        </a:lnSpc>
                        <a:spcBef>
                          <a:spcPts val="310"/>
                        </a:spcBef>
                      </a:pPr>
                      <a:r>
                        <a:rPr sz="1800" spc="-5" dirty="0">
                          <a:latin typeface="Arial MT"/>
                          <a:cs typeface="Arial MT"/>
                        </a:rPr>
                        <a:t>0.96</a:t>
                      </a:r>
                      <a:endParaRPr sz="1800">
                        <a:latin typeface="Arial MT"/>
                        <a:cs typeface="Arial MT"/>
                      </a:endParaRPr>
                    </a:p>
                  </a:txBody>
                  <a:tcPr marL="0" marR="0" marT="3937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8EB4E3"/>
                    </a:solidFill>
                  </a:tcPr>
                </a:tc>
                <a:tc>
                  <a:txBody>
                    <a:bodyPr/>
                    <a:lstStyle/>
                    <a:p>
                      <a:pPr algn="ctr">
                        <a:lnSpc>
                          <a:spcPct val="100000"/>
                        </a:lnSpc>
                        <a:spcBef>
                          <a:spcPts val="310"/>
                        </a:spcBef>
                      </a:pPr>
                      <a:r>
                        <a:rPr sz="1800" spc="-5" dirty="0">
                          <a:latin typeface="Arial MT"/>
                          <a:cs typeface="Arial MT"/>
                        </a:rPr>
                        <a:t>0.96</a:t>
                      </a:r>
                      <a:endParaRPr sz="1800">
                        <a:latin typeface="Arial MT"/>
                        <a:cs typeface="Arial MT"/>
                      </a:endParaRPr>
                    </a:p>
                  </a:txBody>
                  <a:tcPr marL="0" marR="0" marT="3937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8EB4E3"/>
                    </a:solidFill>
                  </a:tcPr>
                </a:tc>
                <a:tc>
                  <a:txBody>
                    <a:bodyPr/>
                    <a:lstStyle/>
                    <a:p>
                      <a:pPr marR="643890" algn="r">
                        <a:lnSpc>
                          <a:spcPct val="100000"/>
                        </a:lnSpc>
                        <a:spcBef>
                          <a:spcPts val="310"/>
                        </a:spcBef>
                      </a:pPr>
                      <a:r>
                        <a:rPr sz="1800" spc="-5" dirty="0">
                          <a:latin typeface="Arial MT"/>
                          <a:cs typeface="Arial MT"/>
                        </a:rPr>
                        <a:t>0.77</a:t>
                      </a:r>
                      <a:endParaRPr sz="1800">
                        <a:latin typeface="Arial MT"/>
                        <a:cs typeface="Arial MT"/>
                      </a:endParaRPr>
                    </a:p>
                  </a:txBody>
                  <a:tcPr marL="0" marR="0" marT="3937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8EB4E3"/>
                    </a:solidFill>
                  </a:tcPr>
                </a:tc>
                <a:extLst>
                  <a:ext uri="{0D108BD9-81ED-4DB2-BD59-A6C34878D82A}">
                    <a16:rowId xmlns:a16="http://schemas.microsoft.com/office/drawing/2014/main" val="10002"/>
                  </a:ext>
                </a:extLst>
              </a:tr>
              <a:tr h="370839">
                <a:tc>
                  <a:txBody>
                    <a:bodyPr/>
                    <a:lstStyle/>
                    <a:p>
                      <a:pPr algn="ctr">
                        <a:lnSpc>
                          <a:spcPct val="100000"/>
                        </a:lnSpc>
                        <a:spcBef>
                          <a:spcPts val="310"/>
                        </a:spcBef>
                      </a:pPr>
                      <a:r>
                        <a:rPr sz="1800" dirty="0">
                          <a:latin typeface="Arial MT"/>
                          <a:cs typeface="Arial MT"/>
                        </a:rPr>
                        <a:t>3</a:t>
                      </a:r>
                      <a:endParaRPr sz="1800">
                        <a:latin typeface="Arial MT"/>
                        <a:cs typeface="Arial MT"/>
                      </a:endParaRPr>
                    </a:p>
                  </a:txBody>
                  <a:tcPr marL="0" marR="0" marT="3937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6D9F1"/>
                    </a:solidFill>
                  </a:tcPr>
                </a:tc>
                <a:tc>
                  <a:txBody>
                    <a:bodyPr/>
                    <a:lstStyle/>
                    <a:p>
                      <a:pPr algn="ctr">
                        <a:lnSpc>
                          <a:spcPct val="100000"/>
                        </a:lnSpc>
                        <a:spcBef>
                          <a:spcPts val="310"/>
                        </a:spcBef>
                      </a:pPr>
                      <a:r>
                        <a:rPr sz="1800" dirty="0">
                          <a:latin typeface="Arial MT"/>
                          <a:cs typeface="Arial MT"/>
                        </a:rPr>
                        <a:t>KNN</a:t>
                      </a:r>
                      <a:endParaRPr sz="1800">
                        <a:latin typeface="Arial MT"/>
                        <a:cs typeface="Arial MT"/>
                      </a:endParaRPr>
                    </a:p>
                  </a:txBody>
                  <a:tcPr marL="0" marR="0" marT="3937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6D9F1"/>
                    </a:solidFill>
                  </a:tcPr>
                </a:tc>
                <a:tc>
                  <a:txBody>
                    <a:bodyPr/>
                    <a:lstStyle/>
                    <a:p>
                      <a:pPr algn="ctr">
                        <a:lnSpc>
                          <a:spcPct val="100000"/>
                        </a:lnSpc>
                        <a:spcBef>
                          <a:spcPts val="310"/>
                        </a:spcBef>
                      </a:pPr>
                      <a:r>
                        <a:rPr sz="1800" spc="-5" dirty="0">
                          <a:latin typeface="Arial MT"/>
                          <a:cs typeface="Arial MT"/>
                        </a:rPr>
                        <a:t>0.879</a:t>
                      </a:r>
                      <a:endParaRPr sz="1800">
                        <a:latin typeface="Arial MT"/>
                        <a:cs typeface="Arial MT"/>
                      </a:endParaRPr>
                    </a:p>
                  </a:txBody>
                  <a:tcPr marL="0" marR="0" marT="3937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6D9F1"/>
                    </a:solidFill>
                  </a:tcPr>
                </a:tc>
                <a:tc>
                  <a:txBody>
                    <a:bodyPr/>
                    <a:lstStyle/>
                    <a:p>
                      <a:pPr marL="13335" algn="ctr">
                        <a:lnSpc>
                          <a:spcPct val="100000"/>
                        </a:lnSpc>
                        <a:spcBef>
                          <a:spcPts val="310"/>
                        </a:spcBef>
                      </a:pPr>
                      <a:r>
                        <a:rPr sz="1800" spc="-5" dirty="0">
                          <a:latin typeface="Arial MT"/>
                          <a:cs typeface="Arial MT"/>
                        </a:rPr>
                        <a:t>0.88</a:t>
                      </a:r>
                      <a:endParaRPr sz="1800">
                        <a:latin typeface="Arial MT"/>
                        <a:cs typeface="Arial MT"/>
                      </a:endParaRPr>
                    </a:p>
                  </a:txBody>
                  <a:tcPr marL="0" marR="0" marT="3937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6D9F1"/>
                    </a:solidFill>
                  </a:tcPr>
                </a:tc>
                <a:tc>
                  <a:txBody>
                    <a:bodyPr/>
                    <a:lstStyle/>
                    <a:p>
                      <a:pPr algn="ctr">
                        <a:lnSpc>
                          <a:spcPct val="100000"/>
                        </a:lnSpc>
                        <a:spcBef>
                          <a:spcPts val="310"/>
                        </a:spcBef>
                      </a:pPr>
                      <a:r>
                        <a:rPr sz="1800" spc="-5" dirty="0">
                          <a:latin typeface="Arial MT"/>
                          <a:cs typeface="Arial MT"/>
                        </a:rPr>
                        <a:t>0.87</a:t>
                      </a:r>
                      <a:endParaRPr sz="1800">
                        <a:latin typeface="Arial MT"/>
                        <a:cs typeface="Arial MT"/>
                      </a:endParaRPr>
                    </a:p>
                  </a:txBody>
                  <a:tcPr marL="0" marR="0" marT="3937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6D9F1"/>
                    </a:solidFill>
                  </a:tcPr>
                </a:tc>
                <a:tc>
                  <a:txBody>
                    <a:bodyPr/>
                    <a:lstStyle/>
                    <a:p>
                      <a:pPr algn="ctr">
                        <a:lnSpc>
                          <a:spcPct val="100000"/>
                        </a:lnSpc>
                        <a:spcBef>
                          <a:spcPts val="310"/>
                        </a:spcBef>
                      </a:pPr>
                      <a:r>
                        <a:rPr sz="1800" spc="-5" dirty="0">
                          <a:latin typeface="Arial MT"/>
                          <a:cs typeface="Arial MT"/>
                        </a:rPr>
                        <a:t>0.88</a:t>
                      </a:r>
                      <a:endParaRPr sz="1800">
                        <a:latin typeface="Arial MT"/>
                        <a:cs typeface="Arial MT"/>
                      </a:endParaRPr>
                    </a:p>
                  </a:txBody>
                  <a:tcPr marL="0" marR="0" marT="3937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6D9F1"/>
                    </a:solidFill>
                  </a:tcPr>
                </a:tc>
                <a:tc>
                  <a:txBody>
                    <a:bodyPr/>
                    <a:lstStyle/>
                    <a:p>
                      <a:pPr marR="643890" algn="r">
                        <a:lnSpc>
                          <a:spcPct val="100000"/>
                        </a:lnSpc>
                        <a:spcBef>
                          <a:spcPts val="310"/>
                        </a:spcBef>
                      </a:pPr>
                      <a:r>
                        <a:rPr sz="1800" spc="-5" dirty="0">
                          <a:latin typeface="Arial MT"/>
                          <a:cs typeface="Arial MT"/>
                        </a:rPr>
                        <a:t>0.87</a:t>
                      </a:r>
                      <a:endParaRPr sz="1800">
                        <a:latin typeface="Arial MT"/>
                        <a:cs typeface="Arial MT"/>
                      </a:endParaRPr>
                    </a:p>
                  </a:txBody>
                  <a:tcPr marL="0" marR="0" marT="3937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6D9F1"/>
                    </a:solidFill>
                  </a:tcPr>
                </a:tc>
                <a:extLst>
                  <a:ext uri="{0D108BD9-81ED-4DB2-BD59-A6C34878D82A}">
                    <a16:rowId xmlns:a16="http://schemas.microsoft.com/office/drawing/2014/main" val="10003"/>
                  </a:ext>
                </a:extLst>
              </a:tr>
              <a:tr h="370839">
                <a:tc>
                  <a:txBody>
                    <a:bodyPr/>
                    <a:lstStyle/>
                    <a:p>
                      <a:pPr algn="ctr">
                        <a:lnSpc>
                          <a:spcPct val="100000"/>
                        </a:lnSpc>
                        <a:spcBef>
                          <a:spcPts val="310"/>
                        </a:spcBef>
                      </a:pPr>
                      <a:r>
                        <a:rPr sz="1800" dirty="0">
                          <a:latin typeface="Arial MT"/>
                          <a:cs typeface="Arial MT"/>
                        </a:rPr>
                        <a:t>4</a:t>
                      </a:r>
                      <a:endParaRPr sz="1800">
                        <a:latin typeface="Arial MT"/>
                        <a:cs typeface="Arial MT"/>
                      </a:endParaRPr>
                    </a:p>
                  </a:txBody>
                  <a:tcPr marL="0" marR="0" marT="3937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8EB4E3"/>
                    </a:solidFill>
                  </a:tcPr>
                </a:tc>
                <a:tc>
                  <a:txBody>
                    <a:bodyPr/>
                    <a:lstStyle/>
                    <a:p>
                      <a:pPr algn="ctr">
                        <a:lnSpc>
                          <a:spcPct val="100000"/>
                        </a:lnSpc>
                        <a:spcBef>
                          <a:spcPts val="310"/>
                        </a:spcBef>
                      </a:pPr>
                      <a:r>
                        <a:rPr sz="1800" dirty="0">
                          <a:latin typeface="Arial MT"/>
                          <a:cs typeface="Arial MT"/>
                        </a:rPr>
                        <a:t>SVM</a:t>
                      </a:r>
                      <a:endParaRPr sz="1800">
                        <a:latin typeface="Arial MT"/>
                        <a:cs typeface="Arial MT"/>
                      </a:endParaRPr>
                    </a:p>
                  </a:txBody>
                  <a:tcPr marL="0" marR="0" marT="3937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8EB4E3"/>
                    </a:solidFill>
                  </a:tcPr>
                </a:tc>
                <a:tc>
                  <a:txBody>
                    <a:bodyPr/>
                    <a:lstStyle/>
                    <a:p>
                      <a:pPr algn="ctr">
                        <a:lnSpc>
                          <a:spcPct val="100000"/>
                        </a:lnSpc>
                        <a:spcBef>
                          <a:spcPts val="310"/>
                        </a:spcBef>
                      </a:pPr>
                      <a:r>
                        <a:rPr sz="1800" spc="-5" dirty="0">
                          <a:latin typeface="Arial MT"/>
                          <a:cs typeface="Arial MT"/>
                        </a:rPr>
                        <a:t>0.862</a:t>
                      </a:r>
                      <a:endParaRPr sz="1800">
                        <a:latin typeface="Arial MT"/>
                        <a:cs typeface="Arial MT"/>
                      </a:endParaRPr>
                    </a:p>
                  </a:txBody>
                  <a:tcPr marL="0" marR="0" marT="3937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8EB4E3"/>
                    </a:solidFill>
                  </a:tcPr>
                </a:tc>
                <a:tc>
                  <a:txBody>
                    <a:bodyPr/>
                    <a:lstStyle/>
                    <a:p>
                      <a:pPr marL="13335" algn="ctr">
                        <a:lnSpc>
                          <a:spcPct val="100000"/>
                        </a:lnSpc>
                        <a:spcBef>
                          <a:spcPts val="310"/>
                        </a:spcBef>
                      </a:pPr>
                      <a:r>
                        <a:rPr sz="1800" spc="-5" dirty="0">
                          <a:latin typeface="Arial MT"/>
                          <a:cs typeface="Arial MT"/>
                        </a:rPr>
                        <a:t>0.87</a:t>
                      </a:r>
                      <a:endParaRPr sz="1800">
                        <a:latin typeface="Arial MT"/>
                        <a:cs typeface="Arial MT"/>
                      </a:endParaRPr>
                    </a:p>
                  </a:txBody>
                  <a:tcPr marL="0" marR="0" marT="3937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8EB4E3"/>
                    </a:solidFill>
                  </a:tcPr>
                </a:tc>
                <a:tc>
                  <a:txBody>
                    <a:bodyPr/>
                    <a:lstStyle/>
                    <a:p>
                      <a:pPr algn="ctr">
                        <a:lnSpc>
                          <a:spcPct val="100000"/>
                        </a:lnSpc>
                        <a:spcBef>
                          <a:spcPts val="310"/>
                        </a:spcBef>
                      </a:pPr>
                      <a:r>
                        <a:rPr sz="1800" spc="-5" dirty="0">
                          <a:latin typeface="Arial MT"/>
                          <a:cs typeface="Arial MT"/>
                        </a:rPr>
                        <a:t>0.86</a:t>
                      </a:r>
                      <a:endParaRPr sz="1800">
                        <a:latin typeface="Arial MT"/>
                        <a:cs typeface="Arial MT"/>
                      </a:endParaRPr>
                    </a:p>
                  </a:txBody>
                  <a:tcPr marL="0" marR="0" marT="3937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8EB4E3"/>
                    </a:solidFill>
                  </a:tcPr>
                </a:tc>
                <a:tc>
                  <a:txBody>
                    <a:bodyPr/>
                    <a:lstStyle/>
                    <a:p>
                      <a:pPr algn="ctr">
                        <a:lnSpc>
                          <a:spcPct val="100000"/>
                        </a:lnSpc>
                        <a:spcBef>
                          <a:spcPts val="310"/>
                        </a:spcBef>
                      </a:pPr>
                      <a:r>
                        <a:rPr sz="1800" spc="-5" dirty="0">
                          <a:latin typeface="Arial MT"/>
                          <a:cs typeface="Arial MT"/>
                        </a:rPr>
                        <a:t>0.86</a:t>
                      </a:r>
                      <a:endParaRPr sz="1800">
                        <a:latin typeface="Arial MT"/>
                        <a:cs typeface="Arial MT"/>
                      </a:endParaRPr>
                    </a:p>
                  </a:txBody>
                  <a:tcPr marL="0" marR="0" marT="3937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8EB4E3"/>
                    </a:solidFill>
                  </a:tcPr>
                </a:tc>
                <a:tc>
                  <a:txBody>
                    <a:bodyPr/>
                    <a:lstStyle/>
                    <a:p>
                      <a:pPr marR="643890" algn="r">
                        <a:lnSpc>
                          <a:spcPct val="100000"/>
                        </a:lnSpc>
                        <a:spcBef>
                          <a:spcPts val="310"/>
                        </a:spcBef>
                      </a:pPr>
                      <a:r>
                        <a:rPr sz="1800" spc="-5" dirty="0">
                          <a:latin typeface="Arial MT"/>
                          <a:cs typeface="Arial MT"/>
                        </a:rPr>
                        <a:t>0.33</a:t>
                      </a:r>
                      <a:endParaRPr sz="1800">
                        <a:latin typeface="Arial MT"/>
                        <a:cs typeface="Arial MT"/>
                      </a:endParaRPr>
                    </a:p>
                  </a:txBody>
                  <a:tcPr marL="0" marR="0" marT="3937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8EB4E3"/>
                    </a:solidFill>
                  </a:tcPr>
                </a:tc>
                <a:extLst>
                  <a:ext uri="{0D108BD9-81ED-4DB2-BD59-A6C34878D82A}">
                    <a16:rowId xmlns:a16="http://schemas.microsoft.com/office/drawing/2014/main" val="10004"/>
                  </a:ext>
                </a:extLst>
              </a:tr>
            </a:tbl>
          </a:graphicData>
        </a:graphic>
      </p:graphicFrame>
      <p:sp>
        <p:nvSpPr>
          <p:cNvPr id="3" name="object 3"/>
          <p:cNvSpPr txBox="1">
            <a:spLocks noGrp="1"/>
          </p:cNvSpPr>
          <p:nvPr>
            <p:ph type="title"/>
          </p:nvPr>
        </p:nvSpPr>
        <p:spPr>
          <a:xfrm>
            <a:off x="685800" y="519423"/>
            <a:ext cx="3752850" cy="513080"/>
          </a:xfrm>
          <a:prstGeom prst="rect">
            <a:avLst/>
          </a:prstGeom>
        </p:spPr>
        <p:txBody>
          <a:bodyPr vert="horz" wrap="square" lIns="0" tIns="12700" rIns="0" bIns="0" rtlCol="0">
            <a:spAutoFit/>
          </a:bodyPr>
          <a:lstStyle/>
          <a:p>
            <a:pPr marL="12700">
              <a:lnSpc>
                <a:spcPct val="100000"/>
              </a:lnSpc>
              <a:spcBef>
                <a:spcPts val="100"/>
              </a:spcBef>
            </a:pPr>
            <a:r>
              <a:rPr sz="3200" spc="-45" dirty="0">
                <a:solidFill>
                  <a:srgbClr val="1F4E79"/>
                </a:solidFill>
              </a:rPr>
              <a:t>Comparison</a:t>
            </a:r>
            <a:r>
              <a:rPr sz="3200" spc="-150" dirty="0">
                <a:solidFill>
                  <a:srgbClr val="1F4E79"/>
                </a:solidFill>
              </a:rPr>
              <a:t> </a:t>
            </a:r>
            <a:r>
              <a:rPr sz="3200" spc="-25" dirty="0">
                <a:solidFill>
                  <a:srgbClr val="1F4E79"/>
                </a:solidFill>
              </a:rPr>
              <a:t>of</a:t>
            </a:r>
            <a:r>
              <a:rPr sz="3200" spc="-145" dirty="0">
                <a:solidFill>
                  <a:srgbClr val="1F4E79"/>
                </a:solidFill>
              </a:rPr>
              <a:t> </a:t>
            </a:r>
            <a:r>
              <a:rPr sz="3200" spc="-55" dirty="0">
                <a:solidFill>
                  <a:srgbClr val="1F4E79"/>
                </a:solidFill>
              </a:rPr>
              <a:t>Models:</a:t>
            </a:r>
            <a:endParaRPr sz="3200"/>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6858000"/>
                </a:moveTo>
                <a:lnTo>
                  <a:pt x="0" y="6858000"/>
                </a:lnTo>
                <a:lnTo>
                  <a:pt x="0" y="0"/>
                </a:lnTo>
                <a:lnTo>
                  <a:pt x="12192000" y="0"/>
                </a:lnTo>
                <a:lnTo>
                  <a:pt x="12192000" y="6858000"/>
                </a:lnTo>
                <a:close/>
              </a:path>
            </a:pathLst>
          </a:custGeom>
          <a:solidFill>
            <a:srgbClr val="1F4E79"/>
          </a:solidFill>
        </p:spPr>
        <p:txBody>
          <a:bodyPr wrap="square" lIns="0" tIns="0" rIns="0" bIns="0" rtlCol="0"/>
          <a:lstStyle/>
          <a:p>
            <a:endParaRPr/>
          </a:p>
        </p:txBody>
      </p:sp>
      <p:sp>
        <p:nvSpPr>
          <p:cNvPr id="3" name="object 3"/>
          <p:cNvSpPr txBox="1">
            <a:spLocks noGrp="1"/>
          </p:cNvSpPr>
          <p:nvPr>
            <p:ph type="title"/>
          </p:nvPr>
        </p:nvSpPr>
        <p:spPr>
          <a:xfrm>
            <a:off x="4209154" y="2878826"/>
            <a:ext cx="3433445" cy="939800"/>
          </a:xfrm>
          <a:prstGeom prst="rect">
            <a:avLst/>
          </a:prstGeom>
        </p:spPr>
        <p:txBody>
          <a:bodyPr vert="horz" wrap="square" lIns="0" tIns="12700" rIns="0" bIns="0" rtlCol="0">
            <a:spAutoFit/>
          </a:bodyPr>
          <a:lstStyle/>
          <a:p>
            <a:pPr marL="12700">
              <a:lnSpc>
                <a:spcPct val="100000"/>
              </a:lnSpc>
              <a:spcBef>
                <a:spcPts val="100"/>
              </a:spcBef>
            </a:pPr>
            <a:r>
              <a:rPr sz="6000" spc="-50" dirty="0">
                <a:solidFill>
                  <a:srgbClr val="FFFFFF"/>
                </a:solidFill>
              </a:rPr>
              <a:t>Conclusion</a:t>
            </a:r>
            <a:endParaRPr sz="6000"/>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350" y="1066800"/>
            <a:ext cx="12204700" cy="5774690"/>
            <a:chOff x="-6350" y="1066800"/>
            <a:chExt cx="12204700" cy="5774690"/>
          </a:xfrm>
        </p:grpSpPr>
        <p:sp>
          <p:nvSpPr>
            <p:cNvPr id="3" name="object 3"/>
            <p:cNvSpPr/>
            <p:nvPr/>
          </p:nvSpPr>
          <p:spPr>
            <a:xfrm>
              <a:off x="0" y="1066800"/>
              <a:ext cx="12192000" cy="5768340"/>
            </a:xfrm>
            <a:custGeom>
              <a:avLst/>
              <a:gdLst/>
              <a:ahLst/>
              <a:cxnLst/>
              <a:rect l="l" t="t" r="r" b="b"/>
              <a:pathLst>
                <a:path w="12192000" h="5768340">
                  <a:moveTo>
                    <a:pt x="12192000" y="5768043"/>
                  </a:moveTo>
                  <a:lnTo>
                    <a:pt x="0" y="5768043"/>
                  </a:lnTo>
                  <a:lnTo>
                    <a:pt x="0" y="0"/>
                  </a:lnTo>
                  <a:lnTo>
                    <a:pt x="12192000" y="0"/>
                  </a:lnTo>
                  <a:lnTo>
                    <a:pt x="12192000" y="5768043"/>
                  </a:lnTo>
                  <a:close/>
                </a:path>
              </a:pathLst>
            </a:custGeom>
            <a:solidFill>
              <a:srgbClr val="1F4E79"/>
            </a:solidFill>
          </p:spPr>
          <p:txBody>
            <a:bodyPr wrap="square" lIns="0" tIns="0" rIns="0" bIns="0" rtlCol="0"/>
            <a:lstStyle/>
            <a:p>
              <a:endParaRPr/>
            </a:p>
          </p:txBody>
        </p:sp>
        <p:sp>
          <p:nvSpPr>
            <p:cNvPr id="4" name="object 4"/>
            <p:cNvSpPr/>
            <p:nvPr/>
          </p:nvSpPr>
          <p:spPr>
            <a:xfrm>
              <a:off x="0" y="1213471"/>
              <a:ext cx="12192000" cy="5621655"/>
            </a:xfrm>
            <a:custGeom>
              <a:avLst/>
              <a:gdLst/>
              <a:ahLst/>
              <a:cxnLst/>
              <a:rect l="l" t="t" r="r" b="b"/>
              <a:pathLst>
                <a:path w="12192000" h="5621655">
                  <a:moveTo>
                    <a:pt x="0" y="0"/>
                  </a:moveTo>
                  <a:lnTo>
                    <a:pt x="12192000" y="0"/>
                  </a:lnTo>
                  <a:lnTo>
                    <a:pt x="12192000" y="5621379"/>
                  </a:lnTo>
                  <a:lnTo>
                    <a:pt x="0" y="5621379"/>
                  </a:lnTo>
                  <a:lnTo>
                    <a:pt x="0" y="0"/>
                  </a:lnTo>
                  <a:close/>
                </a:path>
              </a:pathLst>
            </a:custGeom>
            <a:ln w="12700">
              <a:solidFill>
                <a:srgbClr val="1F4E79"/>
              </a:solidFill>
            </a:ln>
          </p:spPr>
          <p:txBody>
            <a:bodyPr wrap="square" lIns="0" tIns="0" rIns="0" bIns="0" rtlCol="0"/>
            <a:lstStyle/>
            <a:p>
              <a:endParaRPr/>
            </a:p>
          </p:txBody>
        </p:sp>
      </p:grpSp>
      <p:sp>
        <p:nvSpPr>
          <p:cNvPr id="5" name="object 5"/>
          <p:cNvSpPr txBox="1">
            <a:spLocks noGrp="1"/>
          </p:cNvSpPr>
          <p:nvPr>
            <p:ph type="title"/>
          </p:nvPr>
        </p:nvSpPr>
        <p:spPr>
          <a:xfrm>
            <a:off x="672625" y="309083"/>
            <a:ext cx="3509645" cy="513080"/>
          </a:xfrm>
          <a:prstGeom prst="rect">
            <a:avLst/>
          </a:prstGeom>
        </p:spPr>
        <p:txBody>
          <a:bodyPr vert="horz" wrap="square" lIns="0" tIns="12700" rIns="0" bIns="0" rtlCol="0">
            <a:spAutoFit/>
          </a:bodyPr>
          <a:lstStyle/>
          <a:p>
            <a:pPr marL="12700">
              <a:lnSpc>
                <a:spcPct val="100000"/>
              </a:lnSpc>
              <a:spcBef>
                <a:spcPts val="100"/>
              </a:spcBef>
            </a:pPr>
            <a:r>
              <a:rPr sz="3200" spc="-40" dirty="0">
                <a:solidFill>
                  <a:srgbClr val="1F4E79"/>
                </a:solidFill>
              </a:rPr>
              <a:t>Best</a:t>
            </a:r>
            <a:r>
              <a:rPr sz="3200" spc="-135" dirty="0">
                <a:solidFill>
                  <a:srgbClr val="1F4E79"/>
                </a:solidFill>
              </a:rPr>
              <a:t> </a:t>
            </a:r>
            <a:r>
              <a:rPr sz="3200" spc="-50" dirty="0">
                <a:solidFill>
                  <a:srgbClr val="1F4E79"/>
                </a:solidFill>
              </a:rPr>
              <a:t>Proposed</a:t>
            </a:r>
            <a:r>
              <a:rPr sz="3200" spc="-140" dirty="0">
                <a:solidFill>
                  <a:srgbClr val="1F4E79"/>
                </a:solidFill>
              </a:rPr>
              <a:t> </a:t>
            </a:r>
            <a:r>
              <a:rPr sz="3200" spc="-55" dirty="0">
                <a:solidFill>
                  <a:srgbClr val="1F4E79"/>
                </a:solidFill>
              </a:rPr>
              <a:t>Model:</a:t>
            </a:r>
            <a:endParaRPr sz="3200" dirty="0"/>
          </a:p>
        </p:txBody>
      </p:sp>
      <p:sp>
        <p:nvSpPr>
          <p:cNvPr id="6" name="object 6"/>
          <p:cNvSpPr txBox="1"/>
          <p:nvPr/>
        </p:nvSpPr>
        <p:spPr>
          <a:xfrm>
            <a:off x="355600" y="1066800"/>
            <a:ext cx="10945167" cy="5865708"/>
          </a:xfrm>
          <a:prstGeom prst="rect">
            <a:avLst/>
          </a:prstGeom>
        </p:spPr>
        <p:txBody>
          <a:bodyPr vert="horz" wrap="square" lIns="0" tIns="12700" rIns="0" bIns="0" rtlCol="0">
            <a:spAutoFit/>
          </a:bodyPr>
          <a:lstStyle/>
          <a:p>
            <a:pPr marL="12700" marR="469900">
              <a:lnSpc>
                <a:spcPct val="100000"/>
              </a:lnSpc>
              <a:spcBef>
                <a:spcPts val="100"/>
              </a:spcBef>
            </a:pPr>
            <a:r>
              <a:rPr lang="en-US" sz="2400" dirty="0">
                <a:solidFill>
                  <a:schemeClr val="bg1"/>
                </a:solidFill>
              </a:rPr>
              <a:t>The Random Forest model is the best choice for this project, as it outperforms other models in terms of accuracy, precision, recall, and F1-score.</a:t>
            </a:r>
            <a:endParaRPr lang="en-US" sz="2200" spc="-15" dirty="0">
              <a:solidFill>
                <a:schemeClr val="bg1"/>
              </a:solidFill>
              <a:latin typeface="Calibri"/>
              <a:cs typeface="Calibri"/>
            </a:endParaRPr>
          </a:p>
          <a:p>
            <a:r>
              <a:rPr lang="en-US" sz="2400" dirty="0">
                <a:solidFill>
                  <a:schemeClr val="bg1"/>
                </a:solidFill>
              </a:rPr>
              <a:t>Key highlights of why Random Forest is the best proposed model:</a:t>
            </a:r>
          </a:p>
          <a:p>
            <a:pPr>
              <a:buFont typeface="+mj-lt"/>
              <a:buAutoNum type="arabicPeriod"/>
            </a:pPr>
            <a:r>
              <a:rPr lang="en-US" sz="2400" b="1" u="sng" dirty="0">
                <a:solidFill>
                  <a:schemeClr val="bg1"/>
                </a:solidFill>
              </a:rPr>
              <a:t>Highest Accuracy</a:t>
            </a:r>
            <a:r>
              <a:rPr lang="en-US" sz="2400" u="sng" dirty="0">
                <a:solidFill>
                  <a:schemeClr val="bg1"/>
                </a:solidFill>
              </a:rPr>
              <a:t>: </a:t>
            </a:r>
            <a:r>
              <a:rPr lang="en-US" sz="2400" dirty="0">
                <a:solidFill>
                  <a:schemeClr val="bg1"/>
                </a:solidFill>
              </a:rPr>
              <a:t>Achieved an accuracy of </a:t>
            </a:r>
            <a:r>
              <a:rPr lang="en-US" sz="2400" b="1" dirty="0">
                <a:solidFill>
                  <a:schemeClr val="bg1"/>
                </a:solidFill>
              </a:rPr>
              <a:t>95.7%</a:t>
            </a:r>
            <a:r>
              <a:rPr lang="en-US" sz="2400" dirty="0">
                <a:solidFill>
                  <a:schemeClr val="bg1"/>
                </a:solidFill>
              </a:rPr>
              <a:t>, making it the most reliable model for detecting fraudulent transactions.</a:t>
            </a:r>
          </a:p>
          <a:p>
            <a:pPr>
              <a:buFont typeface="+mj-lt"/>
              <a:buAutoNum type="arabicPeriod"/>
            </a:pPr>
            <a:r>
              <a:rPr lang="en-US" sz="2400" b="1" u="sng" dirty="0">
                <a:solidFill>
                  <a:schemeClr val="bg1"/>
                </a:solidFill>
              </a:rPr>
              <a:t>Robustness</a:t>
            </a:r>
            <a:r>
              <a:rPr lang="en-US" sz="2400" u="sng" dirty="0">
                <a:solidFill>
                  <a:schemeClr val="bg1"/>
                </a:solidFill>
              </a:rPr>
              <a:t>: </a:t>
            </a:r>
            <a:r>
              <a:rPr lang="en-US" sz="2400" dirty="0">
                <a:solidFill>
                  <a:schemeClr val="bg1"/>
                </a:solidFill>
              </a:rPr>
              <a:t>Random Forest is highly effective at handling imbalanced datasets, as it aggregates the results of multiple decision trees, reducing the risk of overfitting.</a:t>
            </a:r>
          </a:p>
          <a:p>
            <a:pPr>
              <a:buFont typeface="+mj-lt"/>
              <a:buAutoNum type="arabicPeriod"/>
            </a:pPr>
            <a:r>
              <a:rPr lang="en-US" sz="2400" b="1" u="sng" dirty="0">
                <a:solidFill>
                  <a:schemeClr val="bg1"/>
                </a:solidFill>
              </a:rPr>
              <a:t>Performance Metrics</a:t>
            </a:r>
            <a:r>
              <a:rPr lang="en-US" sz="2400" dirty="0">
                <a:solidFill>
                  <a:schemeClr val="bg1"/>
                </a:solidFill>
              </a:rPr>
              <a:t>: It maintained strong metrics across all classes (fraudulent and non-fraudulent), ensuring minimal false positives and false negatives.</a:t>
            </a:r>
          </a:p>
          <a:p>
            <a:pPr>
              <a:buFont typeface="+mj-lt"/>
              <a:buAutoNum type="arabicPeriod"/>
            </a:pPr>
            <a:r>
              <a:rPr lang="en-US" sz="2400" b="1" u="sng" dirty="0">
                <a:solidFill>
                  <a:schemeClr val="bg1"/>
                </a:solidFill>
              </a:rPr>
              <a:t>Feature Importance</a:t>
            </a:r>
            <a:r>
              <a:rPr lang="en-US" sz="2400" u="sng" dirty="0">
                <a:solidFill>
                  <a:schemeClr val="bg1"/>
                </a:solidFill>
              </a:rPr>
              <a:t>: </a:t>
            </a:r>
            <a:r>
              <a:rPr lang="en-US" sz="2400" dirty="0">
                <a:solidFill>
                  <a:schemeClr val="bg1"/>
                </a:solidFill>
              </a:rPr>
              <a:t>Random Forest inherently provides feature importance, helping to identify which transaction attributes contribute the most to fraud detection.</a:t>
            </a:r>
          </a:p>
          <a:p>
            <a:pPr>
              <a:buFont typeface="+mj-lt"/>
              <a:buAutoNum type="arabicPeriod"/>
            </a:pPr>
            <a:r>
              <a:rPr lang="en-US" sz="2400" b="1" u="sng" dirty="0">
                <a:solidFill>
                  <a:schemeClr val="bg1"/>
                </a:solidFill>
              </a:rPr>
              <a:t>Scalability</a:t>
            </a:r>
            <a:r>
              <a:rPr lang="en-US" sz="2400" u="sng" dirty="0">
                <a:solidFill>
                  <a:schemeClr val="bg1"/>
                </a:solidFill>
              </a:rPr>
              <a:t>: </a:t>
            </a:r>
            <a:r>
              <a:rPr lang="en-US" sz="2400" dirty="0">
                <a:solidFill>
                  <a:schemeClr val="bg1"/>
                </a:solidFill>
              </a:rPr>
              <a:t>Although its training time (0.77 seconds) is slightly higher compared to other models like Decision Tree or Logistic Regression, it remains efficient for large datasets.</a:t>
            </a:r>
          </a:p>
          <a:p>
            <a:pPr marL="12700" marR="469900">
              <a:lnSpc>
                <a:spcPct val="100000"/>
              </a:lnSpc>
              <a:spcBef>
                <a:spcPts val="100"/>
              </a:spcBef>
            </a:pPr>
            <a:endParaRPr sz="2200" dirty="0">
              <a:latin typeface="Calibri"/>
              <a:cs typeface="Calibri"/>
            </a:endParaRPr>
          </a:p>
          <a:p>
            <a:pPr>
              <a:lnSpc>
                <a:spcPct val="100000"/>
              </a:lnSpc>
              <a:spcBef>
                <a:spcPts val="15"/>
              </a:spcBef>
            </a:pPr>
            <a:endParaRPr sz="2150" dirty="0">
              <a:latin typeface="Calibri"/>
              <a:cs typeface="Calibri"/>
            </a:endParaRP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AEEFD94D-F4A7-CF28-62AA-316A7A96BFCF}"/>
              </a:ext>
            </a:extLst>
          </p:cNvPr>
          <p:cNvGraphicFramePr>
            <a:graphicFrameLocks noGrp="1"/>
          </p:cNvGraphicFramePr>
          <p:nvPr>
            <p:extLst>
              <p:ext uri="{D42A27DB-BD31-4B8C-83A1-F6EECF244321}">
                <p14:modId xmlns:p14="http://schemas.microsoft.com/office/powerpoint/2010/main" val="2686020978"/>
              </p:ext>
            </p:extLst>
          </p:nvPr>
        </p:nvGraphicFramePr>
        <p:xfrm>
          <a:off x="101600" y="497467"/>
          <a:ext cx="11949723" cy="6122164"/>
        </p:xfrm>
        <a:graphic>
          <a:graphicData uri="http://schemas.openxmlformats.org/drawingml/2006/table">
            <a:tbl>
              <a:tblPr firstRow="1" bandRow="1">
                <a:tableStyleId>{5C22544A-7EE6-4342-B048-85BDC9FD1C3A}</a:tableStyleId>
              </a:tblPr>
              <a:tblGrid>
                <a:gridCol w="4867278">
                  <a:extLst>
                    <a:ext uri="{9D8B030D-6E8A-4147-A177-3AD203B41FA5}">
                      <a16:colId xmlns:a16="http://schemas.microsoft.com/office/drawing/2014/main" val="4124991841"/>
                    </a:ext>
                  </a:extLst>
                </a:gridCol>
                <a:gridCol w="7082445">
                  <a:extLst>
                    <a:ext uri="{9D8B030D-6E8A-4147-A177-3AD203B41FA5}">
                      <a16:colId xmlns:a16="http://schemas.microsoft.com/office/drawing/2014/main" val="1402830837"/>
                    </a:ext>
                  </a:extLst>
                </a:gridCol>
              </a:tblGrid>
              <a:tr h="533969">
                <a:tc>
                  <a:txBody>
                    <a:bodyPr/>
                    <a:lstStyle/>
                    <a:p>
                      <a:pPr marL="52070" algn="l">
                        <a:spcBef>
                          <a:spcPts val="315"/>
                        </a:spcBef>
                      </a:pPr>
                      <a:r>
                        <a:rPr lang="en-US" sz="1400" b="1" dirty="0">
                          <a:solidFill>
                            <a:srgbClr val="FFFFFF"/>
                          </a:solidFill>
                          <a:effectLst/>
                          <a:latin typeface="Arial" panose="020B0604020202020204" pitchFamily="34" charset="0"/>
                          <a:ea typeface="Arial MT"/>
                          <a:cs typeface="Arial MT"/>
                        </a:rPr>
                        <a:t>Project</a:t>
                      </a:r>
                      <a:r>
                        <a:rPr lang="en-US" sz="1400" b="1" spc="-15" dirty="0">
                          <a:solidFill>
                            <a:srgbClr val="FFFFFF"/>
                          </a:solidFill>
                          <a:effectLst/>
                          <a:latin typeface="Arial" panose="020B0604020202020204" pitchFamily="34" charset="0"/>
                          <a:ea typeface="Arial MT"/>
                          <a:cs typeface="Arial MT"/>
                        </a:rPr>
                        <a:t> </a:t>
                      </a:r>
                      <a:r>
                        <a:rPr lang="en-US" sz="1400" b="1" dirty="0">
                          <a:solidFill>
                            <a:srgbClr val="FFFFFF"/>
                          </a:solidFill>
                          <a:effectLst/>
                          <a:latin typeface="Arial" panose="020B0604020202020204" pitchFamily="34" charset="0"/>
                          <a:ea typeface="Arial MT"/>
                          <a:cs typeface="Arial MT"/>
                        </a:rPr>
                        <a:t>Name</a:t>
                      </a:r>
                      <a:r>
                        <a:rPr lang="en-US" sz="1400" b="1" spc="-5" dirty="0">
                          <a:solidFill>
                            <a:srgbClr val="FFFFFF"/>
                          </a:solidFill>
                          <a:effectLst/>
                          <a:latin typeface="Arial" panose="020B0604020202020204" pitchFamily="34" charset="0"/>
                          <a:ea typeface="Arial MT"/>
                          <a:cs typeface="Arial MT"/>
                        </a:rPr>
                        <a:t> </a:t>
                      </a:r>
                      <a:r>
                        <a:rPr lang="en-US" sz="1400" b="1" dirty="0">
                          <a:solidFill>
                            <a:srgbClr val="FFFFFF"/>
                          </a:solidFill>
                          <a:effectLst/>
                          <a:latin typeface="Arial" panose="020B0604020202020204" pitchFamily="34" charset="0"/>
                          <a:ea typeface="Arial MT"/>
                          <a:cs typeface="Arial MT"/>
                        </a:rPr>
                        <a:t>:</a:t>
                      </a:r>
                      <a:r>
                        <a:rPr lang="en-US" sz="1400" b="1" spc="-10" dirty="0">
                          <a:solidFill>
                            <a:srgbClr val="FFFFFF"/>
                          </a:solidFill>
                          <a:effectLst/>
                          <a:latin typeface="Arial" panose="020B0604020202020204" pitchFamily="34" charset="0"/>
                          <a:ea typeface="Arial MT"/>
                          <a:cs typeface="Arial MT"/>
                        </a:rPr>
                        <a:t> </a:t>
                      </a:r>
                      <a:r>
                        <a:rPr lang="en-US" sz="1400" b="1" dirty="0">
                          <a:solidFill>
                            <a:srgbClr val="FFFFFF"/>
                          </a:solidFill>
                          <a:effectLst/>
                          <a:latin typeface="Arial" panose="020B0604020202020204" pitchFamily="34" charset="0"/>
                          <a:ea typeface="Arial MT"/>
                          <a:cs typeface="Arial MT"/>
                        </a:rPr>
                        <a:t>Credit</a:t>
                      </a:r>
                      <a:r>
                        <a:rPr lang="en-US" sz="1400" b="1" spc="-10" dirty="0">
                          <a:solidFill>
                            <a:srgbClr val="FFFFFF"/>
                          </a:solidFill>
                          <a:effectLst/>
                          <a:latin typeface="Arial" panose="020B0604020202020204" pitchFamily="34" charset="0"/>
                          <a:ea typeface="Arial MT"/>
                          <a:cs typeface="Arial MT"/>
                        </a:rPr>
                        <a:t> </a:t>
                      </a:r>
                      <a:r>
                        <a:rPr lang="en-US" sz="1400" b="1" dirty="0">
                          <a:solidFill>
                            <a:srgbClr val="FFFFFF"/>
                          </a:solidFill>
                          <a:effectLst/>
                          <a:latin typeface="Arial" panose="020B0604020202020204" pitchFamily="34" charset="0"/>
                          <a:ea typeface="Arial MT"/>
                          <a:cs typeface="Arial MT"/>
                        </a:rPr>
                        <a:t>Card</a:t>
                      </a:r>
                      <a:r>
                        <a:rPr lang="en-US" sz="1400" b="1" spc="-10" dirty="0">
                          <a:solidFill>
                            <a:srgbClr val="FFFFFF"/>
                          </a:solidFill>
                          <a:effectLst/>
                          <a:latin typeface="Arial" panose="020B0604020202020204" pitchFamily="34" charset="0"/>
                          <a:ea typeface="Arial MT"/>
                          <a:cs typeface="Arial MT"/>
                        </a:rPr>
                        <a:t> </a:t>
                      </a:r>
                      <a:r>
                        <a:rPr lang="en-US" sz="1400" b="1" dirty="0">
                          <a:solidFill>
                            <a:srgbClr val="FFFFFF"/>
                          </a:solidFill>
                          <a:effectLst/>
                          <a:latin typeface="Arial" panose="020B0604020202020204" pitchFamily="34" charset="0"/>
                          <a:ea typeface="Arial MT"/>
                          <a:cs typeface="Arial MT"/>
                        </a:rPr>
                        <a:t>Fraud</a:t>
                      </a:r>
                      <a:r>
                        <a:rPr lang="en-US" sz="1400" b="1" spc="-10" dirty="0">
                          <a:solidFill>
                            <a:srgbClr val="FFFFFF"/>
                          </a:solidFill>
                          <a:effectLst/>
                          <a:latin typeface="Arial" panose="020B0604020202020204" pitchFamily="34" charset="0"/>
                          <a:ea typeface="Arial MT"/>
                          <a:cs typeface="Arial MT"/>
                        </a:rPr>
                        <a:t> </a:t>
                      </a:r>
                      <a:r>
                        <a:rPr lang="en-US" sz="1400" b="1" dirty="0">
                          <a:solidFill>
                            <a:srgbClr val="FFFFFF"/>
                          </a:solidFill>
                          <a:effectLst/>
                          <a:latin typeface="Arial" panose="020B0604020202020204" pitchFamily="34" charset="0"/>
                          <a:ea typeface="Arial MT"/>
                          <a:cs typeface="Arial MT"/>
                        </a:rPr>
                        <a:t>Detection</a:t>
                      </a:r>
                      <a:endParaRPr lang="en-IN" sz="1400" dirty="0">
                        <a:effectLst/>
                        <a:latin typeface="Arial MT"/>
                        <a:ea typeface="Arial MT"/>
                        <a:cs typeface="Arial MT"/>
                      </a:endParaRPr>
                    </a:p>
                  </a:txBody>
                  <a:tcPr marL="0" marR="0" marT="0" marB="0"/>
                </a:tc>
                <a:tc>
                  <a:txBody>
                    <a:bodyPr/>
                    <a:lstStyle/>
                    <a:p>
                      <a:pPr marL="51435" algn="l">
                        <a:spcBef>
                          <a:spcPts val="315"/>
                        </a:spcBef>
                      </a:pPr>
                      <a:r>
                        <a:rPr lang="en-US" sz="1400" b="1">
                          <a:solidFill>
                            <a:srgbClr val="FFFFFF"/>
                          </a:solidFill>
                          <a:effectLst/>
                          <a:latin typeface="Arial" panose="020B0604020202020204" pitchFamily="34" charset="0"/>
                          <a:ea typeface="Arial MT"/>
                          <a:cs typeface="Arial MT"/>
                        </a:rPr>
                        <a:t>Champion:</a:t>
                      </a:r>
                      <a:endParaRPr lang="en-IN" sz="1400">
                        <a:effectLst/>
                        <a:latin typeface="Arial MT"/>
                        <a:ea typeface="Arial MT"/>
                        <a:cs typeface="Arial MT"/>
                      </a:endParaRPr>
                    </a:p>
                  </a:txBody>
                  <a:tcPr marL="0" marR="0" marT="0" marB="0"/>
                </a:tc>
                <a:extLst>
                  <a:ext uri="{0D108BD9-81ED-4DB2-BD59-A6C34878D82A}">
                    <a16:rowId xmlns:a16="http://schemas.microsoft.com/office/drawing/2014/main" val="451069304"/>
                  </a:ext>
                </a:extLst>
              </a:tr>
              <a:tr h="309140">
                <a:tc>
                  <a:txBody>
                    <a:bodyPr/>
                    <a:lstStyle/>
                    <a:p>
                      <a:pPr marL="52070" algn="l">
                        <a:spcBef>
                          <a:spcPts val="315"/>
                        </a:spcBef>
                      </a:pPr>
                      <a:r>
                        <a:rPr lang="en-US" sz="1400" dirty="0">
                          <a:solidFill>
                            <a:srgbClr val="000000"/>
                          </a:solidFill>
                          <a:effectLst/>
                          <a:latin typeface="Arial MT"/>
                          <a:ea typeface="Arial MT"/>
                          <a:cs typeface="Arial MT"/>
                        </a:rPr>
                        <a:t>Business</a:t>
                      </a:r>
                      <a:r>
                        <a:rPr lang="en-US" sz="1400" spc="-10" dirty="0">
                          <a:solidFill>
                            <a:srgbClr val="000000"/>
                          </a:solidFill>
                          <a:effectLst/>
                          <a:latin typeface="Arial MT"/>
                          <a:ea typeface="Arial MT"/>
                          <a:cs typeface="Arial MT"/>
                        </a:rPr>
                        <a:t> </a:t>
                      </a:r>
                      <a:r>
                        <a:rPr lang="en-US" sz="1400" dirty="0">
                          <a:solidFill>
                            <a:srgbClr val="000000"/>
                          </a:solidFill>
                          <a:effectLst/>
                          <a:latin typeface="Arial MT"/>
                          <a:ea typeface="Arial MT"/>
                          <a:cs typeface="Arial MT"/>
                        </a:rPr>
                        <a:t>or</a:t>
                      </a:r>
                      <a:r>
                        <a:rPr lang="en-US" sz="1400" spc="-5" dirty="0">
                          <a:solidFill>
                            <a:srgbClr val="000000"/>
                          </a:solidFill>
                          <a:effectLst/>
                          <a:latin typeface="Arial MT"/>
                          <a:ea typeface="Arial MT"/>
                          <a:cs typeface="Arial MT"/>
                        </a:rPr>
                        <a:t> </a:t>
                      </a:r>
                      <a:r>
                        <a:rPr lang="en-US" sz="1400" dirty="0">
                          <a:solidFill>
                            <a:srgbClr val="000000"/>
                          </a:solidFill>
                          <a:effectLst/>
                          <a:latin typeface="Arial MT"/>
                          <a:ea typeface="Arial MT"/>
                          <a:cs typeface="Arial MT"/>
                        </a:rPr>
                        <a:t>Process</a:t>
                      </a:r>
                      <a:r>
                        <a:rPr lang="en-US" sz="1400" spc="-5" dirty="0">
                          <a:solidFill>
                            <a:srgbClr val="000000"/>
                          </a:solidFill>
                          <a:effectLst/>
                          <a:latin typeface="Arial MT"/>
                          <a:ea typeface="Arial MT"/>
                          <a:cs typeface="Arial MT"/>
                        </a:rPr>
                        <a:t> </a:t>
                      </a:r>
                      <a:r>
                        <a:rPr lang="en-US" sz="1400" dirty="0">
                          <a:solidFill>
                            <a:srgbClr val="000000"/>
                          </a:solidFill>
                          <a:effectLst/>
                          <a:latin typeface="Arial MT"/>
                          <a:ea typeface="Arial MT"/>
                          <a:cs typeface="Arial MT"/>
                        </a:rPr>
                        <a:t>Owner:</a:t>
                      </a:r>
                      <a:r>
                        <a:rPr lang="en-US" sz="1400" spc="-10" dirty="0">
                          <a:solidFill>
                            <a:srgbClr val="000000"/>
                          </a:solidFill>
                          <a:effectLst/>
                          <a:latin typeface="Arial MT"/>
                          <a:ea typeface="Arial MT"/>
                          <a:cs typeface="Arial MT"/>
                        </a:rPr>
                        <a:t> </a:t>
                      </a:r>
                      <a:r>
                        <a:rPr lang="en-US" sz="1400" dirty="0">
                          <a:solidFill>
                            <a:srgbClr val="000000"/>
                          </a:solidFill>
                          <a:effectLst/>
                          <a:latin typeface="Arial MT"/>
                          <a:ea typeface="Arial MT"/>
                          <a:cs typeface="Arial MT"/>
                        </a:rPr>
                        <a:t>Group 10</a:t>
                      </a:r>
                      <a:endParaRPr lang="en-IN" sz="1400" dirty="0">
                        <a:effectLst/>
                        <a:latin typeface="Arial MT"/>
                        <a:ea typeface="Arial MT"/>
                        <a:cs typeface="Arial MT"/>
                      </a:endParaRPr>
                    </a:p>
                  </a:txBody>
                  <a:tcPr marL="0" marR="0" marT="0" marB="0"/>
                </a:tc>
                <a:tc>
                  <a:txBody>
                    <a:bodyPr/>
                    <a:lstStyle/>
                    <a:p>
                      <a:pPr marL="51435" algn="l">
                        <a:spcBef>
                          <a:spcPts val="315"/>
                        </a:spcBef>
                      </a:pPr>
                      <a:r>
                        <a:rPr lang="en-US" sz="1400">
                          <a:solidFill>
                            <a:srgbClr val="000000"/>
                          </a:solidFill>
                          <a:effectLst/>
                          <a:latin typeface="Arial MT"/>
                          <a:ea typeface="Arial MT"/>
                          <a:cs typeface="Arial MT"/>
                        </a:rPr>
                        <a:t>Project</a:t>
                      </a:r>
                      <a:r>
                        <a:rPr lang="en-US" sz="1400" spc="-10">
                          <a:solidFill>
                            <a:srgbClr val="000000"/>
                          </a:solidFill>
                          <a:effectLst/>
                          <a:latin typeface="Arial MT"/>
                          <a:ea typeface="Arial MT"/>
                          <a:cs typeface="Arial MT"/>
                        </a:rPr>
                        <a:t> </a:t>
                      </a:r>
                      <a:r>
                        <a:rPr lang="en-US" sz="1400">
                          <a:solidFill>
                            <a:srgbClr val="000000"/>
                          </a:solidFill>
                          <a:effectLst/>
                          <a:latin typeface="Arial MT"/>
                          <a:ea typeface="Arial MT"/>
                          <a:cs typeface="Arial MT"/>
                        </a:rPr>
                        <a:t>Leader:</a:t>
                      </a:r>
                      <a:r>
                        <a:rPr lang="en-US" sz="1400" spc="-5">
                          <a:solidFill>
                            <a:srgbClr val="000000"/>
                          </a:solidFill>
                          <a:effectLst/>
                          <a:latin typeface="Arial MT"/>
                          <a:ea typeface="Arial MT"/>
                          <a:cs typeface="Arial MT"/>
                        </a:rPr>
                        <a:t> </a:t>
                      </a:r>
                      <a:r>
                        <a:rPr lang="en-US" sz="1400">
                          <a:solidFill>
                            <a:srgbClr val="000000"/>
                          </a:solidFill>
                          <a:effectLst/>
                          <a:latin typeface="Arial MT"/>
                          <a:ea typeface="Arial MT"/>
                          <a:cs typeface="Arial MT"/>
                        </a:rPr>
                        <a:t>Bhargav</a:t>
                      </a:r>
                      <a:r>
                        <a:rPr lang="en-US" sz="1400" spc="-5">
                          <a:solidFill>
                            <a:srgbClr val="000000"/>
                          </a:solidFill>
                          <a:effectLst/>
                          <a:latin typeface="Arial MT"/>
                          <a:ea typeface="Arial MT"/>
                          <a:cs typeface="Arial MT"/>
                        </a:rPr>
                        <a:t> </a:t>
                      </a:r>
                      <a:r>
                        <a:rPr lang="en-US" sz="1400">
                          <a:solidFill>
                            <a:srgbClr val="000000"/>
                          </a:solidFill>
                          <a:effectLst/>
                          <a:latin typeface="Arial MT"/>
                          <a:ea typeface="Arial MT"/>
                          <a:cs typeface="Arial MT"/>
                        </a:rPr>
                        <a:t>Boyapati</a:t>
                      </a:r>
                      <a:endParaRPr lang="en-IN" sz="1400">
                        <a:effectLst/>
                        <a:latin typeface="Arial MT"/>
                        <a:ea typeface="Arial MT"/>
                        <a:cs typeface="Arial MT"/>
                      </a:endParaRPr>
                    </a:p>
                  </a:txBody>
                  <a:tcPr marL="0" marR="0" marT="0" marB="0"/>
                </a:tc>
                <a:extLst>
                  <a:ext uri="{0D108BD9-81ED-4DB2-BD59-A6C34878D82A}">
                    <a16:rowId xmlns:a16="http://schemas.microsoft.com/office/drawing/2014/main" val="2336214662"/>
                  </a:ext>
                </a:extLst>
              </a:tr>
              <a:tr h="1259641">
                <a:tc>
                  <a:txBody>
                    <a:bodyPr/>
                    <a:lstStyle/>
                    <a:p>
                      <a:pPr marL="52070" marR="194310" algn="l">
                        <a:lnSpc>
                          <a:spcPct val="97000"/>
                        </a:lnSpc>
                        <a:spcBef>
                          <a:spcPts val="345"/>
                        </a:spcBef>
                        <a:spcAft>
                          <a:spcPts val="0"/>
                        </a:spcAft>
                      </a:pPr>
                      <a:r>
                        <a:rPr lang="en-US" sz="1400" dirty="0">
                          <a:solidFill>
                            <a:srgbClr val="000000"/>
                          </a:solidFill>
                          <a:effectLst/>
                          <a:latin typeface="Arial MT"/>
                          <a:ea typeface="Arial MT"/>
                          <a:cs typeface="Arial MT"/>
                        </a:rPr>
                        <a:t>Problem</a:t>
                      </a:r>
                      <a:r>
                        <a:rPr lang="en-US" sz="1400" spc="-20" dirty="0">
                          <a:solidFill>
                            <a:srgbClr val="000000"/>
                          </a:solidFill>
                          <a:effectLst/>
                          <a:latin typeface="Arial MT"/>
                          <a:ea typeface="Arial MT"/>
                          <a:cs typeface="Arial MT"/>
                        </a:rPr>
                        <a:t> </a:t>
                      </a:r>
                      <a:r>
                        <a:rPr lang="en-US" sz="1400" dirty="0">
                          <a:solidFill>
                            <a:srgbClr val="000000"/>
                          </a:solidFill>
                          <a:effectLst/>
                          <a:latin typeface="Arial MT"/>
                          <a:ea typeface="Arial MT"/>
                          <a:cs typeface="Arial MT"/>
                        </a:rPr>
                        <a:t>Statement:</a:t>
                      </a:r>
                      <a:r>
                        <a:rPr lang="en-US" sz="1400" spc="-40" dirty="0">
                          <a:solidFill>
                            <a:srgbClr val="000000"/>
                          </a:solidFill>
                          <a:effectLst/>
                          <a:latin typeface="Arial MT"/>
                          <a:ea typeface="Arial MT"/>
                          <a:cs typeface="Arial MT"/>
                        </a:rPr>
                        <a:t> </a:t>
                      </a:r>
                      <a:r>
                        <a:rPr lang="en-US" sz="1400" dirty="0">
                          <a:solidFill>
                            <a:srgbClr val="000000"/>
                          </a:solidFill>
                          <a:effectLst/>
                          <a:latin typeface="Arial MT"/>
                          <a:ea typeface="Arial MT"/>
                          <a:cs typeface="Arial MT"/>
                        </a:rPr>
                        <a:t>The</a:t>
                      </a:r>
                      <a:r>
                        <a:rPr lang="en-US" sz="1400" spc="-10" dirty="0">
                          <a:solidFill>
                            <a:srgbClr val="000000"/>
                          </a:solidFill>
                          <a:effectLst/>
                          <a:latin typeface="Arial MT"/>
                          <a:ea typeface="Arial MT"/>
                          <a:cs typeface="Arial MT"/>
                        </a:rPr>
                        <a:t> </a:t>
                      </a:r>
                      <a:r>
                        <a:rPr lang="en-US" sz="1400" dirty="0">
                          <a:solidFill>
                            <a:srgbClr val="000000"/>
                          </a:solidFill>
                          <a:effectLst/>
                          <a:latin typeface="Arial MT"/>
                          <a:ea typeface="Arial MT"/>
                          <a:cs typeface="Arial MT"/>
                        </a:rPr>
                        <a:t>increasing</a:t>
                      </a:r>
                      <a:r>
                        <a:rPr lang="en-US" sz="1400" spc="-15" dirty="0">
                          <a:solidFill>
                            <a:srgbClr val="000000"/>
                          </a:solidFill>
                          <a:effectLst/>
                          <a:latin typeface="Arial MT"/>
                          <a:ea typeface="Arial MT"/>
                          <a:cs typeface="Arial MT"/>
                        </a:rPr>
                        <a:t> </a:t>
                      </a:r>
                      <a:r>
                        <a:rPr lang="en-US" sz="1400" dirty="0">
                          <a:solidFill>
                            <a:srgbClr val="000000"/>
                          </a:solidFill>
                          <a:effectLst/>
                          <a:latin typeface="Arial MT"/>
                          <a:ea typeface="Arial MT"/>
                          <a:cs typeface="Arial MT"/>
                        </a:rPr>
                        <a:t>prevalence</a:t>
                      </a:r>
                      <a:r>
                        <a:rPr lang="en-US" sz="1400" spc="-10" dirty="0">
                          <a:solidFill>
                            <a:srgbClr val="000000"/>
                          </a:solidFill>
                          <a:effectLst/>
                          <a:latin typeface="Arial MT"/>
                          <a:ea typeface="Arial MT"/>
                          <a:cs typeface="Arial MT"/>
                        </a:rPr>
                        <a:t> </a:t>
                      </a:r>
                      <a:r>
                        <a:rPr lang="en-US" sz="1400" dirty="0">
                          <a:solidFill>
                            <a:srgbClr val="000000"/>
                          </a:solidFill>
                          <a:effectLst/>
                          <a:latin typeface="Arial MT"/>
                          <a:ea typeface="Arial MT"/>
                          <a:cs typeface="Arial MT"/>
                        </a:rPr>
                        <a:t>of</a:t>
                      </a:r>
                      <a:r>
                        <a:rPr lang="en-US" sz="1400" spc="-15" dirty="0">
                          <a:solidFill>
                            <a:srgbClr val="000000"/>
                          </a:solidFill>
                          <a:effectLst/>
                          <a:latin typeface="Arial MT"/>
                          <a:ea typeface="Arial MT"/>
                          <a:cs typeface="Arial MT"/>
                        </a:rPr>
                        <a:t> </a:t>
                      </a:r>
                      <a:r>
                        <a:rPr lang="en-US" sz="1400" dirty="0">
                          <a:solidFill>
                            <a:srgbClr val="000000"/>
                          </a:solidFill>
                          <a:effectLst/>
                          <a:latin typeface="Arial MT"/>
                          <a:ea typeface="Arial MT"/>
                          <a:cs typeface="Arial MT"/>
                        </a:rPr>
                        <a:t>credit</a:t>
                      </a:r>
                      <a:r>
                        <a:rPr lang="en-US" sz="1400" spc="-430" dirty="0">
                          <a:solidFill>
                            <a:srgbClr val="000000"/>
                          </a:solidFill>
                          <a:effectLst/>
                          <a:latin typeface="Arial MT"/>
                          <a:ea typeface="Arial MT"/>
                          <a:cs typeface="Arial MT"/>
                        </a:rPr>
                        <a:t> </a:t>
                      </a:r>
                      <a:r>
                        <a:rPr lang="en-US" sz="1400" dirty="0">
                          <a:solidFill>
                            <a:srgbClr val="000000"/>
                          </a:solidFill>
                          <a:effectLst/>
                          <a:latin typeface="Arial MT"/>
                          <a:ea typeface="Arial MT"/>
                          <a:cs typeface="Arial MT"/>
                        </a:rPr>
                        <a:t>card fraud in the digital age poses significant financial</a:t>
                      </a:r>
                      <a:r>
                        <a:rPr lang="en-US" sz="1400" spc="5" dirty="0">
                          <a:solidFill>
                            <a:srgbClr val="000000"/>
                          </a:solidFill>
                          <a:effectLst/>
                          <a:latin typeface="Arial MT"/>
                          <a:ea typeface="Arial MT"/>
                          <a:cs typeface="Arial MT"/>
                        </a:rPr>
                        <a:t> </a:t>
                      </a:r>
                      <a:r>
                        <a:rPr lang="en-US" sz="1400" dirty="0">
                          <a:solidFill>
                            <a:srgbClr val="000000"/>
                          </a:solidFill>
                          <a:effectLst/>
                          <a:latin typeface="Arial MT"/>
                          <a:ea typeface="Arial MT"/>
                          <a:cs typeface="Arial MT"/>
                        </a:rPr>
                        <a:t>risks to individuals and institutions, necessitating the</a:t>
                      </a:r>
                      <a:r>
                        <a:rPr lang="en-US" sz="1400" spc="5" dirty="0">
                          <a:solidFill>
                            <a:srgbClr val="000000"/>
                          </a:solidFill>
                          <a:effectLst/>
                          <a:latin typeface="Arial MT"/>
                          <a:ea typeface="Arial MT"/>
                          <a:cs typeface="Arial MT"/>
                        </a:rPr>
                        <a:t> </a:t>
                      </a:r>
                      <a:r>
                        <a:rPr lang="en-US" sz="1400" dirty="0">
                          <a:solidFill>
                            <a:srgbClr val="000000"/>
                          </a:solidFill>
                          <a:effectLst/>
                          <a:latin typeface="Arial MT"/>
                          <a:ea typeface="Arial MT"/>
                          <a:cs typeface="Arial MT"/>
                        </a:rPr>
                        <a:t>development of real-time detection systems to prevent</a:t>
                      </a:r>
                      <a:r>
                        <a:rPr lang="en-US" sz="1400" spc="5" dirty="0">
                          <a:solidFill>
                            <a:srgbClr val="000000"/>
                          </a:solidFill>
                          <a:effectLst/>
                          <a:latin typeface="Arial MT"/>
                          <a:ea typeface="Arial MT"/>
                          <a:cs typeface="Arial MT"/>
                        </a:rPr>
                        <a:t> </a:t>
                      </a:r>
                      <a:r>
                        <a:rPr lang="en-US" sz="1400" dirty="0">
                          <a:solidFill>
                            <a:srgbClr val="000000"/>
                          </a:solidFill>
                          <a:effectLst/>
                          <a:latin typeface="Arial MT"/>
                          <a:ea typeface="Arial MT"/>
                          <a:cs typeface="Arial MT"/>
                        </a:rPr>
                        <a:t>fraudulent</a:t>
                      </a:r>
                      <a:r>
                        <a:rPr lang="en-US" sz="1400" spc="-10" dirty="0">
                          <a:solidFill>
                            <a:srgbClr val="000000"/>
                          </a:solidFill>
                          <a:effectLst/>
                          <a:latin typeface="Arial MT"/>
                          <a:ea typeface="Arial MT"/>
                          <a:cs typeface="Arial MT"/>
                        </a:rPr>
                        <a:t> </a:t>
                      </a:r>
                      <a:r>
                        <a:rPr lang="en-US" sz="1400" dirty="0">
                          <a:solidFill>
                            <a:srgbClr val="000000"/>
                          </a:solidFill>
                          <a:effectLst/>
                          <a:latin typeface="Arial MT"/>
                          <a:ea typeface="Arial MT"/>
                          <a:cs typeface="Arial MT"/>
                        </a:rPr>
                        <a:t>transactions</a:t>
                      </a:r>
                      <a:r>
                        <a:rPr lang="en-US" sz="1400" spc="-5" dirty="0">
                          <a:solidFill>
                            <a:srgbClr val="000000"/>
                          </a:solidFill>
                          <a:effectLst/>
                          <a:latin typeface="Arial MT"/>
                          <a:ea typeface="Arial MT"/>
                          <a:cs typeface="Arial MT"/>
                        </a:rPr>
                        <a:t> </a:t>
                      </a:r>
                      <a:r>
                        <a:rPr lang="en-US" sz="1400" dirty="0">
                          <a:solidFill>
                            <a:srgbClr val="000000"/>
                          </a:solidFill>
                          <a:effectLst/>
                          <a:latin typeface="Arial MT"/>
                          <a:ea typeface="Arial MT"/>
                          <a:cs typeface="Arial MT"/>
                        </a:rPr>
                        <a:t>and mitigate losses.</a:t>
                      </a:r>
                      <a:endParaRPr lang="en-IN" sz="1400" dirty="0">
                        <a:effectLst/>
                        <a:latin typeface="Arial MT"/>
                        <a:ea typeface="Arial MT"/>
                        <a:cs typeface="Arial MT"/>
                      </a:endParaRPr>
                    </a:p>
                  </a:txBody>
                  <a:tcPr marL="0" marR="0" marT="0" marB="0"/>
                </a:tc>
                <a:tc>
                  <a:txBody>
                    <a:bodyPr/>
                    <a:lstStyle/>
                    <a:p>
                      <a:pPr marL="51435" marR="306705" algn="l">
                        <a:lnSpc>
                          <a:spcPct val="97000"/>
                        </a:lnSpc>
                        <a:spcBef>
                          <a:spcPts val="345"/>
                        </a:spcBef>
                        <a:spcAft>
                          <a:spcPts val="0"/>
                        </a:spcAft>
                      </a:pPr>
                      <a:r>
                        <a:rPr lang="en-US" sz="1400">
                          <a:solidFill>
                            <a:srgbClr val="000000"/>
                          </a:solidFill>
                          <a:effectLst/>
                          <a:latin typeface="Arial MT"/>
                          <a:ea typeface="Arial MT"/>
                          <a:cs typeface="Arial MT"/>
                        </a:rPr>
                        <a:t>Project Goal: The goal is to develop a machine learning model that</a:t>
                      </a:r>
                      <a:r>
                        <a:rPr lang="en-US" sz="1400" spc="5">
                          <a:solidFill>
                            <a:srgbClr val="000000"/>
                          </a:solidFill>
                          <a:effectLst/>
                          <a:latin typeface="Arial MT"/>
                          <a:ea typeface="Arial MT"/>
                          <a:cs typeface="Arial MT"/>
                        </a:rPr>
                        <a:t> </a:t>
                      </a:r>
                      <a:r>
                        <a:rPr lang="en-US" sz="1400">
                          <a:solidFill>
                            <a:srgbClr val="000000"/>
                          </a:solidFill>
                          <a:effectLst/>
                          <a:latin typeface="Arial MT"/>
                          <a:ea typeface="Arial MT"/>
                          <a:cs typeface="Arial MT"/>
                        </a:rPr>
                        <a:t>accurately detects fraudulent credit card transactions in real-time,</a:t>
                      </a:r>
                      <a:r>
                        <a:rPr lang="en-US" sz="1400" spc="5">
                          <a:solidFill>
                            <a:srgbClr val="000000"/>
                          </a:solidFill>
                          <a:effectLst/>
                          <a:latin typeface="Arial MT"/>
                          <a:ea typeface="Arial MT"/>
                          <a:cs typeface="Arial MT"/>
                        </a:rPr>
                        <a:t> </a:t>
                      </a:r>
                      <a:r>
                        <a:rPr lang="en-US" sz="1400">
                          <a:solidFill>
                            <a:srgbClr val="000000"/>
                          </a:solidFill>
                          <a:effectLst/>
                          <a:latin typeface="Arial MT"/>
                          <a:ea typeface="Arial MT"/>
                          <a:cs typeface="Arial MT"/>
                        </a:rPr>
                        <a:t>minimizing</a:t>
                      </a:r>
                      <a:r>
                        <a:rPr lang="en-US" sz="1400" spc="-5">
                          <a:solidFill>
                            <a:srgbClr val="000000"/>
                          </a:solidFill>
                          <a:effectLst/>
                          <a:latin typeface="Arial MT"/>
                          <a:ea typeface="Arial MT"/>
                          <a:cs typeface="Arial MT"/>
                        </a:rPr>
                        <a:t> </a:t>
                      </a:r>
                      <a:r>
                        <a:rPr lang="en-US" sz="1400">
                          <a:solidFill>
                            <a:srgbClr val="000000"/>
                          </a:solidFill>
                          <a:effectLst/>
                          <a:latin typeface="Arial MT"/>
                          <a:ea typeface="Arial MT"/>
                          <a:cs typeface="Arial MT"/>
                        </a:rPr>
                        <a:t>false</a:t>
                      </a:r>
                      <a:r>
                        <a:rPr lang="en-US" sz="1400" spc="-5">
                          <a:solidFill>
                            <a:srgbClr val="000000"/>
                          </a:solidFill>
                          <a:effectLst/>
                          <a:latin typeface="Arial MT"/>
                          <a:ea typeface="Arial MT"/>
                          <a:cs typeface="Arial MT"/>
                        </a:rPr>
                        <a:t> </a:t>
                      </a:r>
                      <a:r>
                        <a:rPr lang="en-US" sz="1400">
                          <a:solidFill>
                            <a:srgbClr val="000000"/>
                          </a:solidFill>
                          <a:effectLst/>
                          <a:latin typeface="Arial MT"/>
                          <a:ea typeface="Arial MT"/>
                          <a:cs typeface="Arial MT"/>
                        </a:rPr>
                        <a:t>positives</a:t>
                      </a:r>
                      <a:r>
                        <a:rPr lang="en-US" sz="1400" spc="-10">
                          <a:solidFill>
                            <a:srgbClr val="000000"/>
                          </a:solidFill>
                          <a:effectLst/>
                          <a:latin typeface="Arial MT"/>
                          <a:ea typeface="Arial MT"/>
                          <a:cs typeface="Arial MT"/>
                        </a:rPr>
                        <a:t> </a:t>
                      </a:r>
                      <a:r>
                        <a:rPr lang="en-US" sz="1400">
                          <a:solidFill>
                            <a:srgbClr val="000000"/>
                          </a:solidFill>
                          <a:effectLst/>
                          <a:latin typeface="Arial MT"/>
                          <a:ea typeface="Arial MT"/>
                          <a:cs typeface="Arial MT"/>
                        </a:rPr>
                        <a:t>and</a:t>
                      </a:r>
                      <a:r>
                        <a:rPr lang="en-US" sz="1400" spc="-5">
                          <a:solidFill>
                            <a:srgbClr val="000000"/>
                          </a:solidFill>
                          <a:effectLst/>
                          <a:latin typeface="Arial MT"/>
                          <a:ea typeface="Arial MT"/>
                          <a:cs typeface="Arial MT"/>
                        </a:rPr>
                        <a:t> </a:t>
                      </a:r>
                      <a:r>
                        <a:rPr lang="en-US" sz="1400">
                          <a:solidFill>
                            <a:srgbClr val="000000"/>
                          </a:solidFill>
                          <a:effectLst/>
                          <a:latin typeface="Arial MT"/>
                          <a:ea typeface="Arial MT"/>
                          <a:cs typeface="Arial MT"/>
                        </a:rPr>
                        <a:t>reducing</a:t>
                      </a:r>
                      <a:r>
                        <a:rPr lang="en-US" sz="1400" spc="-5">
                          <a:solidFill>
                            <a:srgbClr val="000000"/>
                          </a:solidFill>
                          <a:effectLst/>
                          <a:latin typeface="Arial MT"/>
                          <a:ea typeface="Arial MT"/>
                          <a:cs typeface="Arial MT"/>
                        </a:rPr>
                        <a:t> </a:t>
                      </a:r>
                      <a:r>
                        <a:rPr lang="en-US" sz="1400">
                          <a:solidFill>
                            <a:srgbClr val="000000"/>
                          </a:solidFill>
                          <a:effectLst/>
                          <a:latin typeface="Arial MT"/>
                          <a:ea typeface="Arial MT"/>
                          <a:cs typeface="Arial MT"/>
                        </a:rPr>
                        <a:t>financial</a:t>
                      </a:r>
                      <a:r>
                        <a:rPr lang="en-US" sz="1400" spc="-5">
                          <a:solidFill>
                            <a:srgbClr val="000000"/>
                          </a:solidFill>
                          <a:effectLst/>
                          <a:latin typeface="Arial MT"/>
                          <a:ea typeface="Arial MT"/>
                          <a:cs typeface="Arial MT"/>
                        </a:rPr>
                        <a:t> </a:t>
                      </a:r>
                      <a:r>
                        <a:rPr lang="en-US" sz="1400">
                          <a:solidFill>
                            <a:srgbClr val="000000"/>
                          </a:solidFill>
                          <a:effectLst/>
                          <a:latin typeface="Arial MT"/>
                          <a:ea typeface="Arial MT"/>
                          <a:cs typeface="Arial MT"/>
                        </a:rPr>
                        <a:t>losses</a:t>
                      </a:r>
                      <a:r>
                        <a:rPr lang="en-US" sz="1400" spc="-5">
                          <a:solidFill>
                            <a:srgbClr val="000000"/>
                          </a:solidFill>
                          <a:effectLst/>
                          <a:latin typeface="Arial MT"/>
                          <a:ea typeface="Arial MT"/>
                          <a:cs typeface="Arial MT"/>
                        </a:rPr>
                        <a:t> </a:t>
                      </a:r>
                      <a:r>
                        <a:rPr lang="en-US" sz="1400">
                          <a:solidFill>
                            <a:srgbClr val="000000"/>
                          </a:solidFill>
                          <a:effectLst/>
                          <a:latin typeface="Arial MT"/>
                          <a:ea typeface="Arial MT"/>
                          <a:cs typeface="Arial MT"/>
                        </a:rPr>
                        <a:t>for</a:t>
                      </a:r>
                      <a:r>
                        <a:rPr lang="en-US" sz="1400" spc="-10">
                          <a:solidFill>
                            <a:srgbClr val="000000"/>
                          </a:solidFill>
                          <a:effectLst/>
                          <a:latin typeface="Arial MT"/>
                          <a:ea typeface="Arial MT"/>
                          <a:cs typeface="Arial MT"/>
                        </a:rPr>
                        <a:t> </a:t>
                      </a:r>
                      <a:r>
                        <a:rPr lang="en-US" sz="1400">
                          <a:solidFill>
                            <a:srgbClr val="000000"/>
                          </a:solidFill>
                          <a:effectLst/>
                          <a:latin typeface="Arial MT"/>
                          <a:ea typeface="Arial MT"/>
                          <a:cs typeface="Arial MT"/>
                        </a:rPr>
                        <a:t>institutions.</a:t>
                      </a:r>
                      <a:endParaRPr lang="en-IN" sz="1400">
                        <a:effectLst/>
                        <a:latin typeface="Arial MT"/>
                        <a:ea typeface="Arial MT"/>
                        <a:cs typeface="Arial MT"/>
                      </a:endParaRPr>
                    </a:p>
                  </a:txBody>
                  <a:tcPr marL="0" marR="0" marT="0" marB="0"/>
                </a:tc>
                <a:extLst>
                  <a:ext uri="{0D108BD9-81ED-4DB2-BD59-A6C34878D82A}">
                    <a16:rowId xmlns:a16="http://schemas.microsoft.com/office/drawing/2014/main" val="3870620251"/>
                  </a:ext>
                </a:extLst>
              </a:tr>
              <a:tr h="1808675">
                <a:tc>
                  <a:txBody>
                    <a:bodyPr/>
                    <a:lstStyle/>
                    <a:p>
                      <a:pPr marL="52070" marR="197485" algn="l">
                        <a:lnSpc>
                          <a:spcPct val="97000"/>
                        </a:lnSpc>
                        <a:spcBef>
                          <a:spcPts val="345"/>
                        </a:spcBef>
                        <a:spcAft>
                          <a:spcPts val="0"/>
                        </a:spcAft>
                      </a:pPr>
                      <a:r>
                        <a:rPr lang="en-US" sz="1400">
                          <a:solidFill>
                            <a:srgbClr val="000000"/>
                          </a:solidFill>
                          <a:effectLst/>
                          <a:latin typeface="Arial MT"/>
                          <a:ea typeface="Arial MT"/>
                          <a:cs typeface="Arial MT"/>
                        </a:rPr>
                        <a:t>Business Case: The cost of credit card fraud is</a:t>
                      </a:r>
                      <a:r>
                        <a:rPr lang="en-US" sz="1400" spc="5">
                          <a:solidFill>
                            <a:srgbClr val="000000"/>
                          </a:solidFill>
                          <a:effectLst/>
                          <a:latin typeface="Arial MT"/>
                          <a:ea typeface="Arial MT"/>
                          <a:cs typeface="Arial MT"/>
                        </a:rPr>
                        <a:t> </a:t>
                      </a:r>
                      <a:r>
                        <a:rPr lang="en-US" sz="1400">
                          <a:solidFill>
                            <a:srgbClr val="000000"/>
                          </a:solidFill>
                          <a:effectLst/>
                          <a:latin typeface="Arial MT"/>
                          <a:ea typeface="Arial MT"/>
                          <a:cs typeface="Arial MT"/>
                        </a:rPr>
                        <a:t>escalating annually, and traditional rule-based systems</a:t>
                      </a:r>
                      <a:r>
                        <a:rPr lang="en-US" sz="1400" spc="5">
                          <a:solidFill>
                            <a:srgbClr val="000000"/>
                          </a:solidFill>
                          <a:effectLst/>
                          <a:latin typeface="Arial MT"/>
                          <a:ea typeface="Arial MT"/>
                          <a:cs typeface="Arial MT"/>
                        </a:rPr>
                        <a:t> </a:t>
                      </a:r>
                      <a:r>
                        <a:rPr lang="en-US" sz="1400">
                          <a:solidFill>
                            <a:srgbClr val="000000"/>
                          </a:solidFill>
                          <a:effectLst/>
                          <a:latin typeface="Arial MT"/>
                          <a:ea typeface="Arial MT"/>
                          <a:cs typeface="Arial MT"/>
                        </a:rPr>
                        <a:t>are often inadequate for detecting complex fraud</a:t>
                      </a:r>
                      <a:r>
                        <a:rPr lang="en-US" sz="1400" spc="5">
                          <a:solidFill>
                            <a:srgbClr val="000000"/>
                          </a:solidFill>
                          <a:effectLst/>
                          <a:latin typeface="Arial MT"/>
                          <a:ea typeface="Arial MT"/>
                          <a:cs typeface="Arial MT"/>
                        </a:rPr>
                        <a:t> </a:t>
                      </a:r>
                      <a:r>
                        <a:rPr lang="en-US" sz="1400">
                          <a:solidFill>
                            <a:srgbClr val="000000"/>
                          </a:solidFill>
                          <a:effectLst/>
                          <a:latin typeface="Arial MT"/>
                          <a:ea typeface="Arial MT"/>
                          <a:cs typeface="Arial MT"/>
                        </a:rPr>
                        <a:t>patterns. By implementing a data-driven fraud detection</a:t>
                      </a:r>
                      <a:r>
                        <a:rPr lang="en-US" sz="1400" spc="-430">
                          <a:solidFill>
                            <a:srgbClr val="000000"/>
                          </a:solidFill>
                          <a:effectLst/>
                          <a:latin typeface="Arial MT"/>
                          <a:ea typeface="Arial MT"/>
                          <a:cs typeface="Arial MT"/>
                        </a:rPr>
                        <a:t> </a:t>
                      </a:r>
                      <a:r>
                        <a:rPr lang="en-US" sz="1400">
                          <a:solidFill>
                            <a:srgbClr val="000000"/>
                          </a:solidFill>
                          <a:effectLst/>
                          <a:latin typeface="Arial MT"/>
                          <a:ea typeface="Arial MT"/>
                          <a:cs typeface="Arial MT"/>
                        </a:rPr>
                        <a:t>model, financial institutions can significantly reduce</a:t>
                      </a:r>
                      <a:r>
                        <a:rPr lang="en-US" sz="1400" spc="5">
                          <a:solidFill>
                            <a:srgbClr val="000000"/>
                          </a:solidFill>
                          <a:effectLst/>
                          <a:latin typeface="Arial MT"/>
                          <a:ea typeface="Arial MT"/>
                          <a:cs typeface="Arial MT"/>
                        </a:rPr>
                        <a:t> </a:t>
                      </a:r>
                      <a:r>
                        <a:rPr lang="en-US" sz="1400">
                          <a:solidFill>
                            <a:srgbClr val="000000"/>
                          </a:solidFill>
                          <a:effectLst/>
                          <a:latin typeface="Arial MT"/>
                          <a:ea typeface="Arial MT"/>
                          <a:cs typeface="Arial MT"/>
                        </a:rPr>
                        <a:t>financial losses, improve operational efficiency, and</a:t>
                      </a:r>
                      <a:r>
                        <a:rPr lang="en-US" sz="1400" spc="5">
                          <a:solidFill>
                            <a:srgbClr val="000000"/>
                          </a:solidFill>
                          <a:effectLst/>
                          <a:latin typeface="Arial MT"/>
                          <a:ea typeface="Arial MT"/>
                          <a:cs typeface="Arial MT"/>
                        </a:rPr>
                        <a:t> </a:t>
                      </a:r>
                      <a:r>
                        <a:rPr lang="en-US" sz="1400">
                          <a:solidFill>
                            <a:srgbClr val="000000"/>
                          </a:solidFill>
                          <a:effectLst/>
                          <a:latin typeface="Arial MT"/>
                          <a:ea typeface="Arial MT"/>
                          <a:cs typeface="Arial MT"/>
                        </a:rPr>
                        <a:t>enhance</a:t>
                      </a:r>
                      <a:r>
                        <a:rPr lang="en-US" sz="1400" spc="-5">
                          <a:solidFill>
                            <a:srgbClr val="000000"/>
                          </a:solidFill>
                          <a:effectLst/>
                          <a:latin typeface="Arial MT"/>
                          <a:ea typeface="Arial MT"/>
                          <a:cs typeface="Arial MT"/>
                        </a:rPr>
                        <a:t> </a:t>
                      </a:r>
                      <a:r>
                        <a:rPr lang="en-US" sz="1400">
                          <a:solidFill>
                            <a:srgbClr val="000000"/>
                          </a:solidFill>
                          <a:effectLst/>
                          <a:latin typeface="Arial MT"/>
                          <a:ea typeface="Arial MT"/>
                          <a:cs typeface="Arial MT"/>
                        </a:rPr>
                        <a:t>customer</a:t>
                      </a:r>
                      <a:r>
                        <a:rPr lang="en-US" sz="1400" spc="-10">
                          <a:solidFill>
                            <a:srgbClr val="000000"/>
                          </a:solidFill>
                          <a:effectLst/>
                          <a:latin typeface="Arial MT"/>
                          <a:ea typeface="Arial MT"/>
                          <a:cs typeface="Arial MT"/>
                        </a:rPr>
                        <a:t> </a:t>
                      </a:r>
                      <a:r>
                        <a:rPr lang="en-US" sz="1400">
                          <a:solidFill>
                            <a:srgbClr val="000000"/>
                          </a:solidFill>
                          <a:effectLst/>
                          <a:latin typeface="Arial MT"/>
                          <a:ea typeface="Arial MT"/>
                          <a:cs typeface="Arial MT"/>
                        </a:rPr>
                        <a:t>trust</a:t>
                      </a:r>
                      <a:r>
                        <a:rPr lang="en-US" sz="1400" spc="-10">
                          <a:solidFill>
                            <a:srgbClr val="000000"/>
                          </a:solidFill>
                          <a:effectLst/>
                          <a:latin typeface="Arial MT"/>
                          <a:ea typeface="Arial MT"/>
                          <a:cs typeface="Arial MT"/>
                        </a:rPr>
                        <a:t> </a:t>
                      </a:r>
                      <a:r>
                        <a:rPr lang="en-US" sz="1400">
                          <a:solidFill>
                            <a:srgbClr val="000000"/>
                          </a:solidFill>
                          <a:effectLst/>
                          <a:latin typeface="Arial MT"/>
                          <a:ea typeface="Arial MT"/>
                          <a:cs typeface="Arial MT"/>
                        </a:rPr>
                        <a:t>by</a:t>
                      </a:r>
                      <a:r>
                        <a:rPr lang="en-US" sz="1400" spc="-10">
                          <a:solidFill>
                            <a:srgbClr val="000000"/>
                          </a:solidFill>
                          <a:effectLst/>
                          <a:latin typeface="Arial MT"/>
                          <a:ea typeface="Arial MT"/>
                          <a:cs typeface="Arial MT"/>
                        </a:rPr>
                        <a:t> </a:t>
                      </a:r>
                      <a:r>
                        <a:rPr lang="en-US" sz="1400">
                          <a:solidFill>
                            <a:srgbClr val="000000"/>
                          </a:solidFill>
                          <a:effectLst/>
                          <a:latin typeface="Arial MT"/>
                          <a:ea typeface="Arial MT"/>
                          <a:cs typeface="Arial MT"/>
                        </a:rPr>
                        <a:t>proactively</a:t>
                      </a:r>
                      <a:r>
                        <a:rPr lang="en-US" sz="1400" spc="-10">
                          <a:solidFill>
                            <a:srgbClr val="000000"/>
                          </a:solidFill>
                          <a:effectLst/>
                          <a:latin typeface="Arial MT"/>
                          <a:ea typeface="Arial MT"/>
                          <a:cs typeface="Arial MT"/>
                        </a:rPr>
                        <a:t> </a:t>
                      </a:r>
                      <a:r>
                        <a:rPr lang="en-US" sz="1400">
                          <a:solidFill>
                            <a:srgbClr val="000000"/>
                          </a:solidFill>
                          <a:effectLst/>
                          <a:latin typeface="Arial MT"/>
                          <a:ea typeface="Arial MT"/>
                          <a:cs typeface="Arial MT"/>
                        </a:rPr>
                        <a:t>preventing fraud.</a:t>
                      </a:r>
                      <a:endParaRPr lang="en-IN" sz="1400">
                        <a:effectLst/>
                        <a:latin typeface="Arial MT"/>
                        <a:ea typeface="Arial MT"/>
                        <a:cs typeface="Arial MT"/>
                      </a:endParaRPr>
                    </a:p>
                  </a:txBody>
                  <a:tcPr marL="0" marR="0" marT="0" marB="0"/>
                </a:tc>
                <a:tc>
                  <a:txBody>
                    <a:bodyPr/>
                    <a:lstStyle/>
                    <a:p>
                      <a:pPr marL="51435" marR="232410" algn="l">
                        <a:lnSpc>
                          <a:spcPct val="97000"/>
                        </a:lnSpc>
                        <a:spcBef>
                          <a:spcPts val="345"/>
                        </a:spcBef>
                        <a:spcAft>
                          <a:spcPts val="0"/>
                        </a:spcAft>
                      </a:pPr>
                      <a:r>
                        <a:rPr lang="en-US" sz="1400">
                          <a:solidFill>
                            <a:srgbClr val="000000"/>
                          </a:solidFill>
                          <a:effectLst/>
                          <a:latin typeface="Arial MT"/>
                          <a:ea typeface="Arial MT"/>
                          <a:cs typeface="Arial MT"/>
                        </a:rPr>
                        <a:t>Project Scope: This project will involve collecting a dataset of historical</a:t>
                      </a:r>
                      <a:r>
                        <a:rPr lang="en-US" sz="1400" spc="5">
                          <a:solidFill>
                            <a:srgbClr val="000000"/>
                          </a:solidFill>
                          <a:effectLst/>
                          <a:latin typeface="Arial MT"/>
                          <a:ea typeface="Arial MT"/>
                          <a:cs typeface="Arial MT"/>
                        </a:rPr>
                        <a:t> </a:t>
                      </a:r>
                      <a:r>
                        <a:rPr lang="en-US" sz="1400">
                          <a:solidFill>
                            <a:srgbClr val="000000"/>
                          </a:solidFill>
                          <a:effectLst/>
                          <a:latin typeface="Arial MT"/>
                          <a:ea typeface="Arial MT"/>
                          <a:cs typeface="Arial MT"/>
                        </a:rPr>
                        <a:t>credit card transactions and building a machine learning model that</a:t>
                      </a:r>
                      <a:r>
                        <a:rPr lang="en-US" sz="1400" spc="5">
                          <a:solidFill>
                            <a:srgbClr val="000000"/>
                          </a:solidFill>
                          <a:effectLst/>
                          <a:latin typeface="Arial MT"/>
                          <a:ea typeface="Arial MT"/>
                          <a:cs typeface="Arial MT"/>
                        </a:rPr>
                        <a:t> </a:t>
                      </a:r>
                      <a:r>
                        <a:rPr lang="en-US" sz="1400">
                          <a:solidFill>
                            <a:srgbClr val="000000"/>
                          </a:solidFill>
                          <a:effectLst/>
                          <a:latin typeface="Arial MT"/>
                          <a:ea typeface="Arial MT"/>
                          <a:cs typeface="Arial MT"/>
                        </a:rPr>
                        <a:t>detects fraud based on transaction features such as time, location,</a:t>
                      </a:r>
                      <a:r>
                        <a:rPr lang="en-US" sz="1400" spc="5">
                          <a:solidFill>
                            <a:srgbClr val="000000"/>
                          </a:solidFill>
                          <a:effectLst/>
                          <a:latin typeface="Arial MT"/>
                          <a:ea typeface="Arial MT"/>
                          <a:cs typeface="Arial MT"/>
                        </a:rPr>
                        <a:t> </a:t>
                      </a:r>
                      <a:r>
                        <a:rPr lang="en-US" sz="1400">
                          <a:solidFill>
                            <a:srgbClr val="000000"/>
                          </a:solidFill>
                          <a:effectLst/>
                          <a:latin typeface="Arial MT"/>
                          <a:ea typeface="Arial MT"/>
                          <a:cs typeface="Arial MT"/>
                        </a:rPr>
                        <a:t>amount, and merchant details. We will evaluate various algorithms,</a:t>
                      </a:r>
                      <a:r>
                        <a:rPr lang="en-US" sz="1400" spc="5">
                          <a:solidFill>
                            <a:srgbClr val="000000"/>
                          </a:solidFill>
                          <a:effectLst/>
                          <a:latin typeface="Arial MT"/>
                          <a:ea typeface="Arial MT"/>
                          <a:cs typeface="Arial MT"/>
                        </a:rPr>
                        <a:t> </a:t>
                      </a:r>
                      <a:r>
                        <a:rPr lang="en-US" sz="1400">
                          <a:solidFill>
                            <a:srgbClr val="000000"/>
                          </a:solidFill>
                          <a:effectLst/>
                          <a:latin typeface="Arial MT"/>
                          <a:ea typeface="Arial MT"/>
                          <a:cs typeface="Arial MT"/>
                        </a:rPr>
                        <a:t>including decision trees, logistic regression, random forests, and neural</a:t>
                      </a:r>
                      <a:r>
                        <a:rPr lang="en-US" sz="1400" spc="-430">
                          <a:solidFill>
                            <a:srgbClr val="000000"/>
                          </a:solidFill>
                          <a:effectLst/>
                          <a:latin typeface="Arial MT"/>
                          <a:ea typeface="Arial MT"/>
                          <a:cs typeface="Arial MT"/>
                        </a:rPr>
                        <a:t> </a:t>
                      </a:r>
                      <a:r>
                        <a:rPr lang="en-US" sz="1400">
                          <a:solidFill>
                            <a:srgbClr val="000000"/>
                          </a:solidFill>
                          <a:effectLst/>
                          <a:latin typeface="Arial MT"/>
                          <a:ea typeface="Arial MT"/>
                          <a:cs typeface="Arial MT"/>
                        </a:rPr>
                        <a:t>networks, to determine the most effective model. The model will be</a:t>
                      </a:r>
                      <a:r>
                        <a:rPr lang="en-US" sz="1400" spc="5">
                          <a:solidFill>
                            <a:srgbClr val="000000"/>
                          </a:solidFill>
                          <a:effectLst/>
                          <a:latin typeface="Arial MT"/>
                          <a:ea typeface="Arial MT"/>
                          <a:cs typeface="Arial MT"/>
                        </a:rPr>
                        <a:t> </a:t>
                      </a:r>
                      <a:r>
                        <a:rPr lang="en-US" sz="1400">
                          <a:solidFill>
                            <a:srgbClr val="000000"/>
                          </a:solidFill>
                          <a:effectLst/>
                          <a:latin typeface="Arial MT"/>
                          <a:ea typeface="Arial MT"/>
                          <a:cs typeface="Arial MT"/>
                        </a:rPr>
                        <a:t>deployed in a real-time system capable of flagging potential fraudulent</a:t>
                      </a:r>
                      <a:r>
                        <a:rPr lang="en-US" sz="1400" spc="5">
                          <a:solidFill>
                            <a:srgbClr val="000000"/>
                          </a:solidFill>
                          <a:effectLst/>
                          <a:latin typeface="Arial MT"/>
                          <a:ea typeface="Arial MT"/>
                          <a:cs typeface="Arial MT"/>
                        </a:rPr>
                        <a:t> </a:t>
                      </a:r>
                      <a:r>
                        <a:rPr lang="en-US" sz="1400">
                          <a:solidFill>
                            <a:srgbClr val="000000"/>
                          </a:solidFill>
                          <a:effectLst/>
                          <a:latin typeface="Arial MT"/>
                          <a:ea typeface="Arial MT"/>
                          <a:cs typeface="Arial MT"/>
                        </a:rPr>
                        <a:t>transactions.</a:t>
                      </a:r>
                      <a:endParaRPr lang="en-IN" sz="1400">
                        <a:effectLst/>
                        <a:latin typeface="Arial MT"/>
                        <a:ea typeface="Arial MT"/>
                        <a:cs typeface="Arial MT"/>
                      </a:endParaRPr>
                    </a:p>
                  </a:txBody>
                  <a:tcPr marL="0" marR="0" marT="0" marB="0"/>
                </a:tc>
                <a:extLst>
                  <a:ext uri="{0D108BD9-81ED-4DB2-BD59-A6C34878D82A}">
                    <a16:rowId xmlns:a16="http://schemas.microsoft.com/office/drawing/2014/main" val="1677297188"/>
                  </a:ext>
                </a:extLst>
              </a:tr>
              <a:tr h="904338">
                <a:tc rowSpan="2">
                  <a:txBody>
                    <a:bodyPr/>
                    <a:lstStyle/>
                    <a:p>
                      <a:pPr marL="52070" algn="l">
                        <a:lnSpc>
                          <a:spcPts val="1820"/>
                        </a:lnSpc>
                        <a:spcBef>
                          <a:spcPts val="315"/>
                        </a:spcBef>
                      </a:pPr>
                      <a:r>
                        <a:rPr lang="en-US" sz="1400" dirty="0">
                          <a:solidFill>
                            <a:srgbClr val="000000"/>
                          </a:solidFill>
                          <a:effectLst/>
                          <a:latin typeface="Arial MT"/>
                          <a:ea typeface="Arial MT"/>
                          <a:cs typeface="Arial MT"/>
                        </a:rPr>
                        <a:t>Team</a:t>
                      </a:r>
                      <a:r>
                        <a:rPr lang="en-US" sz="1400" spc="-90" dirty="0">
                          <a:solidFill>
                            <a:srgbClr val="000000"/>
                          </a:solidFill>
                          <a:effectLst/>
                          <a:latin typeface="Arial MT"/>
                          <a:ea typeface="Arial MT"/>
                          <a:cs typeface="Arial MT"/>
                        </a:rPr>
                        <a:t> </a:t>
                      </a:r>
                      <a:r>
                        <a:rPr lang="en-US" sz="1400" dirty="0">
                          <a:solidFill>
                            <a:srgbClr val="000000"/>
                          </a:solidFill>
                          <a:effectLst/>
                          <a:latin typeface="Arial MT"/>
                          <a:ea typeface="Arial MT"/>
                          <a:cs typeface="Arial MT"/>
                        </a:rPr>
                        <a:t>Members:</a:t>
                      </a:r>
                      <a:endParaRPr lang="en-IN" sz="1400" dirty="0">
                        <a:effectLst/>
                        <a:latin typeface="Arial MT"/>
                        <a:ea typeface="Arial MT"/>
                        <a:cs typeface="Arial MT"/>
                      </a:endParaRPr>
                    </a:p>
                    <a:p>
                      <a:pPr marL="52070" marR="1444625" algn="l">
                        <a:lnSpc>
                          <a:spcPct val="97000"/>
                        </a:lnSpc>
                        <a:spcBef>
                          <a:spcPts val="10"/>
                        </a:spcBef>
                        <a:spcAft>
                          <a:spcPts val="0"/>
                        </a:spcAft>
                      </a:pPr>
                      <a:r>
                        <a:rPr lang="en-US" sz="1400" dirty="0">
                          <a:solidFill>
                            <a:srgbClr val="000000"/>
                          </a:solidFill>
                          <a:effectLst/>
                          <a:latin typeface="Arial MT"/>
                          <a:ea typeface="Arial MT"/>
                          <a:cs typeface="Arial MT"/>
                        </a:rPr>
                        <a:t>Bhargav Boyapati</a:t>
                      </a:r>
                      <a:r>
                        <a:rPr lang="en-US" sz="1400" spc="10" dirty="0">
                          <a:solidFill>
                            <a:srgbClr val="000000"/>
                          </a:solidFill>
                          <a:effectLst/>
                          <a:latin typeface="Arial MT"/>
                          <a:ea typeface="Arial MT"/>
                          <a:cs typeface="Arial MT"/>
                        </a:rPr>
                        <a:t> </a:t>
                      </a:r>
                      <a:r>
                        <a:rPr lang="en-US" sz="1400" dirty="0">
                          <a:solidFill>
                            <a:srgbClr val="000000"/>
                          </a:solidFill>
                          <a:effectLst/>
                          <a:latin typeface="Arial MT"/>
                          <a:ea typeface="Arial MT"/>
                          <a:cs typeface="Arial MT"/>
                        </a:rPr>
                        <a:t>(1002258105)</a:t>
                      </a:r>
                    </a:p>
                    <a:p>
                      <a:pPr marL="52070" marR="1444625" algn="l">
                        <a:lnSpc>
                          <a:spcPct val="97000"/>
                        </a:lnSpc>
                        <a:spcBef>
                          <a:spcPts val="10"/>
                        </a:spcBef>
                        <a:spcAft>
                          <a:spcPts val="0"/>
                        </a:spcAft>
                      </a:pPr>
                      <a:r>
                        <a:rPr lang="en-US" sz="1400" spc="5" dirty="0">
                          <a:solidFill>
                            <a:srgbClr val="000000"/>
                          </a:solidFill>
                          <a:effectLst/>
                          <a:latin typeface="Arial MT"/>
                          <a:ea typeface="Arial MT"/>
                          <a:cs typeface="Arial MT"/>
                        </a:rPr>
                        <a:t> </a:t>
                      </a:r>
                      <a:r>
                        <a:rPr lang="en-US" sz="1400" dirty="0">
                          <a:solidFill>
                            <a:srgbClr val="000000"/>
                          </a:solidFill>
                          <a:effectLst/>
                          <a:latin typeface="Arial MT"/>
                          <a:ea typeface="Arial MT"/>
                          <a:cs typeface="Arial MT"/>
                        </a:rPr>
                        <a:t>Abhishek Karthik </a:t>
                      </a:r>
                      <a:r>
                        <a:rPr lang="en-US" sz="1400" dirty="0" err="1">
                          <a:solidFill>
                            <a:srgbClr val="000000"/>
                          </a:solidFill>
                          <a:effectLst/>
                          <a:latin typeface="Arial MT"/>
                          <a:ea typeface="Arial MT"/>
                          <a:cs typeface="Arial MT"/>
                        </a:rPr>
                        <a:t>Akunuru</a:t>
                      </a:r>
                      <a:r>
                        <a:rPr lang="en-US" sz="1400" dirty="0">
                          <a:solidFill>
                            <a:srgbClr val="000000"/>
                          </a:solidFill>
                          <a:effectLst/>
                          <a:latin typeface="Arial MT"/>
                          <a:ea typeface="Arial MT"/>
                          <a:cs typeface="Arial MT"/>
                        </a:rPr>
                        <a:t>(1002251254)</a:t>
                      </a:r>
                      <a:r>
                        <a:rPr lang="en-US" sz="1400" spc="5" dirty="0">
                          <a:solidFill>
                            <a:srgbClr val="000000"/>
                          </a:solidFill>
                          <a:effectLst/>
                          <a:latin typeface="Arial MT"/>
                          <a:ea typeface="Arial MT"/>
                          <a:cs typeface="Arial MT"/>
                        </a:rPr>
                        <a:t> </a:t>
                      </a:r>
                    </a:p>
                    <a:p>
                      <a:pPr marL="52070" marR="1444625" algn="l">
                        <a:lnSpc>
                          <a:spcPct val="97000"/>
                        </a:lnSpc>
                        <a:spcBef>
                          <a:spcPts val="10"/>
                        </a:spcBef>
                        <a:spcAft>
                          <a:spcPts val="0"/>
                        </a:spcAft>
                      </a:pPr>
                      <a:r>
                        <a:rPr lang="en-US" sz="1400" dirty="0">
                          <a:solidFill>
                            <a:srgbClr val="000000"/>
                          </a:solidFill>
                          <a:effectLst/>
                          <a:latin typeface="Arial MT"/>
                          <a:ea typeface="Arial MT"/>
                          <a:cs typeface="Arial MT"/>
                        </a:rPr>
                        <a:t>Aishwarya</a:t>
                      </a:r>
                      <a:r>
                        <a:rPr lang="en-US" sz="1400" spc="-40" dirty="0">
                          <a:solidFill>
                            <a:srgbClr val="000000"/>
                          </a:solidFill>
                          <a:effectLst/>
                          <a:latin typeface="Arial MT"/>
                          <a:ea typeface="Arial MT"/>
                          <a:cs typeface="Arial MT"/>
                        </a:rPr>
                        <a:t> </a:t>
                      </a:r>
                      <a:r>
                        <a:rPr lang="en-US" sz="1400" dirty="0">
                          <a:solidFill>
                            <a:srgbClr val="000000"/>
                          </a:solidFill>
                          <a:effectLst/>
                          <a:latin typeface="Arial MT"/>
                          <a:ea typeface="Arial MT"/>
                          <a:cs typeface="Arial MT"/>
                        </a:rPr>
                        <a:t>Subhash</a:t>
                      </a:r>
                      <a:r>
                        <a:rPr lang="en-US" sz="1400" spc="-40" dirty="0">
                          <a:solidFill>
                            <a:srgbClr val="000000"/>
                          </a:solidFill>
                          <a:effectLst/>
                          <a:latin typeface="Arial MT"/>
                          <a:ea typeface="Arial MT"/>
                          <a:cs typeface="Arial MT"/>
                        </a:rPr>
                        <a:t> </a:t>
                      </a:r>
                      <a:r>
                        <a:rPr lang="en-US" sz="1400" dirty="0">
                          <a:solidFill>
                            <a:srgbClr val="000000"/>
                          </a:solidFill>
                          <a:effectLst/>
                          <a:latin typeface="Arial MT"/>
                          <a:ea typeface="Arial MT"/>
                          <a:cs typeface="Arial MT"/>
                        </a:rPr>
                        <a:t>Kadam(1002199035)</a:t>
                      </a:r>
                      <a:endParaRPr lang="en-IN" sz="1400" dirty="0">
                        <a:effectLst/>
                        <a:latin typeface="Arial MT"/>
                        <a:ea typeface="Arial MT"/>
                        <a:cs typeface="Arial MT"/>
                      </a:endParaRPr>
                    </a:p>
                  </a:txBody>
                  <a:tcPr marL="0" marR="0" marT="0" marB="0"/>
                </a:tc>
                <a:tc>
                  <a:txBody>
                    <a:bodyPr/>
                    <a:lstStyle/>
                    <a:p>
                      <a:pPr marL="51435" marR="74930" algn="l">
                        <a:lnSpc>
                          <a:spcPct val="97000"/>
                        </a:lnSpc>
                        <a:spcBef>
                          <a:spcPts val="345"/>
                        </a:spcBef>
                        <a:spcAft>
                          <a:spcPts val="0"/>
                        </a:spcAft>
                      </a:pPr>
                      <a:r>
                        <a:rPr lang="en-US" sz="1400">
                          <a:solidFill>
                            <a:srgbClr val="000000"/>
                          </a:solidFill>
                          <a:effectLst/>
                          <a:latin typeface="Arial MT"/>
                          <a:ea typeface="Arial MT"/>
                          <a:cs typeface="Arial MT"/>
                        </a:rPr>
                        <a:t>Benefits: The solution will reduce financial losses, enhance customer</a:t>
                      </a:r>
                      <a:r>
                        <a:rPr lang="en-US" sz="1400" spc="5">
                          <a:solidFill>
                            <a:srgbClr val="000000"/>
                          </a:solidFill>
                          <a:effectLst/>
                          <a:latin typeface="Arial MT"/>
                          <a:ea typeface="Arial MT"/>
                          <a:cs typeface="Arial MT"/>
                        </a:rPr>
                        <a:t> </a:t>
                      </a:r>
                      <a:r>
                        <a:rPr lang="en-US" sz="1400">
                          <a:solidFill>
                            <a:srgbClr val="000000"/>
                          </a:solidFill>
                          <a:effectLst/>
                          <a:latin typeface="Arial MT"/>
                          <a:ea typeface="Arial MT"/>
                          <a:cs typeface="Arial MT"/>
                        </a:rPr>
                        <a:t>satisfaction by minimizing legitimate transaction denials, streamline fraud</a:t>
                      </a:r>
                      <a:r>
                        <a:rPr lang="en-US" sz="1400" spc="-430">
                          <a:solidFill>
                            <a:srgbClr val="000000"/>
                          </a:solidFill>
                          <a:effectLst/>
                          <a:latin typeface="Arial MT"/>
                          <a:ea typeface="Arial MT"/>
                          <a:cs typeface="Arial MT"/>
                        </a:rPr>
                        <a:t> </a:t>
                      </a:r>
                      <a:r>
                        <a:rPr lang="en-US" sz="1400">
                          <a:solidFill>
                            <a:srgbClr val="000000"/>
                          </a:solidFill>
                          <a:effectLst/>
                          <a:latin typeface="Arial MT"/>
                          <a:ea typeface="Arial MT"/>
                          <a:cs typeface="Arial MT"/>
                        </a:rPr>
                        <a:t>detection through automation, and provide scalable risk management</a:t>
                      </a:r>
                      <a:r>
                        <a:rPr lang="en-US" sz="1400" spc="5">
                          <a:solidFill>
                            <a:srgbClr val="000000"/>
                          </a:solidFill>
                          <a:effectLst/>
                          <a:latin typeface="Arial MT"/>
                          <a:ea typeface="Arial MT"/>
                          <a:cs typeface="Arial MT"/>
                        </a:rPr>
                        <a:t> </a:t>
                      </a:r>
                      <a:r>
                        <a:rPr lang="en-US" sz="1400">
                          <a:solidFill>
                            <a:srgbClr val="000000"/>
                          </a:solidFill>
                          <a:effectLst/>
                          <a:latin typeface="Arial MT"/>
                          <a:ea typeface="Arial MT"/>
                          <a:cs typeface="Arial MT"/>
                        </a:rPr>
                        <a:t>across</a:t>
                      </a:r>
                      <a:r>
                        <a:rPr lang="en-US" sz="1400" spc="-10">
                          <a:solidFill>
                            <a:srgbClr val="000000"/>
                          </a:solidFill>
                          <a:effectLst/>
                          <a:latin typeface="Arial MT"/>
                          <a:ea typeface="Arial MT"/>
                          <a:cs typeface="Arial MT"/>
                        </a:rPr>
                        <a:t> </a:t>
                      </a:r>
                      <a:r>
                        <a:rPr lang="en-US" sz="1400">
                          <a:solidFill>
                            <a:srgbClr val="000000"/>
                          </a:solidFill>
                          <a:effectLst/>
                          <a:latin typeface="Arial MT"/>
                          <a:ea typeface="Arial MT"/>
                          <a:cs typeface="Arial MT"/>
                        </a:rPr>
                        <a:t>various</a:t>
                      </a:r>
                      <a:r>
                        <a:rPr lang="en-US" sz="1400" spc="-5">
                          <a:solidFill>
                            <a:srgbClr val="000000"/>
                          </a:solidFill>
                          <a:effectLst/>
                          <a:latin typeface="Arial MT"/>
                          <a:ea typeface="Arial MT"/>
                          <a:cs typeface="Arial MT"/>
                        </a:rPr>
                        <a:t> </a:t>
                      </a:r>
                      <a:r>
                        <a:rPr lang="en-US" sz="1400">
                          <a:solidFill>
                            <a:srgbClr val="000000"/>
                          </a:solidFill>
                          <a:effectLst/>
                          <a:latin typeface="Arial MT"/>
                          <a:ea typeface="Arial MT"/>
                          <a:cs typeface="Arial MT"/>
                        </a:rPr>
                        <a:t>regions</a:t>
                      </a:r>
                      <a:r>
                        <a:rPr lang="en-US" sz="1400" spc="-5">
                          <a:solidFill>
                            <a:srgbClr val="000000"/>
                          </a:solidFill>
                          <a:effectLst/>
                          <a:latin typeface="Arial MT"/>
                          <a:ea typeface="Arial MT"/>
                          <a:cs typeface="Arial MT"/>
                        </a:rPr>
                        <a:t> </a:t>
                      </a:r>
                      <a:r>
                        <a:rPr lang="en-US" sz="1400">
                          <a:solidFill>
                            <a:srgbClr val="000000"/>
                          </a:solidFill>
                          <a:effectLst/>
                          <a:latin typeface="Arial MT"/>
                          <a:ea typeface="Arial MT"/>
                          <a:cs typeface="Arial MT"/>
                        </a:rPr>
                        <a:t>and transaction types.</a:t>
                      </a:r>
                      <a:endParaRPr lang="en-IN" sz="1400">
                        <a:effectLst/>
                        <a:latin typeface="Arial MT"/>
                        <a:ea typeface="Arial MT"/>
                        <a:cs typeface="Arial MT"/>
                      </a:endParaRPr>
                    </a:p>
                  </a:txBody>
                  <a:tcPr marL="0" marR="0" marT="0" marB="0"/>
                </a:tc>
                <a:extLst>
                  <a:ext uri="{0D108BD9-81ED-4DB2-BD59-A6C34878D82A}">
                    <a16:rowId xmlns:a16="http://schemas.microsoft.com/office/drawing/2014/main" val="2968365323"/>
                  </a:ext>
                </a:extLst>
              </a:tr>
              <a:tr h="1306401">
                <a:tc vMerge="1">
                  <a:txBody>
                    <a:bodyPr/>
                    <a:lstStyle/>
                    <a:p>
                      <a:endParaRPr lang="en-IN"/>
                    </a:p>
                  </a:txBody>
                  <a:tcPr/>
                </a:tc>
                <a:tc>
                  <a:txBody>
                    <a:bodyPr/>
                    <a:lstStyle/>
                    <a:p>
                      <a:pPr marL="51435" algn="l">
                        <a:lnSpc>
                          <a:spcPts val="1820"/>
                        </a:lnSpc>
                        <a:spcBef>
                          <a:spcPts val="315"/>
                        </a:spcBef>
                      </a:pPr>
                      <a:r>
                        <a:rPr lang="en-US" sz="1400" dirty="0">
                          <a:solidFill>
                            <a:srgbClr val="000000"/>
                          </a:solidFill>
                          <a:effectLst/>
                          <a:latin typeface="Arial MT"/>
                          <a:ea typeface="Arial MT"/>
                          <a:cs typeface="Arial MT"/>
                        </a:rPr>
                        <a:t>Timeline:</a:t>
                      </a:r>
                      <a:endParaRPr lang="en-IN" sz="1400" dirty="0">
                        <a:effectLst/>
                        <a:latin typeface="Arial MT"/>
                        <a:ea typeface="Arial MT"/>
                        <a:cs typeface="Arial MT"/>
                      </a:endParaRPr>
                    </a:p>
                    <a:p>
                      <a:pPr marL="342900" lvl="0" indent="-342900" algn="l">
                        <a:lnSpc>
                          <a:spcPts val="1800"/>
                        </a:lnSpc>
                        <a:spcBef>
                          <a:spcPts val="315"/>
                        </a:spcBef>
                        <a:spcAft>
                          <a:spcPts val="0"/>
                        </a:spcAft>
                        <a:buSzPts val="1600"/>
                        <a:buFont typeface="Arial MT"/>
                        <a:buAutoNum type="arabicPeriod"/>
                        <a:tabLst>
                          <a:tab pos="394335" algn="l"/>
                          <a:tab pos="394970" algn="l"/>
                        </a:tabLst>
                      </a:pPr>
                      <a:r>
                        <a:rPr lang="en-US" sz="1400" dirty="0">
                          <a:solidFill>
                            <a:srgbClr val="000000"/>
                          </a:solidFill>
                          <a:effectLst/>
                          <a:latin typeface="Arial MT"/>
                          <a:ea typeface="Arial MT"/>
                          <a:cs typeface="Arial MT"/>
                        </a:rPr>
                        <a:t>Proposal</a:t>
                      </a:r>
                      <a:r>
                        <a:rPr lang="en-US" sz="1400" spc="-5" dirty="0">
                          <a:solidFill>
                            <a:srgbClr val="000000"/>
                          </a:solidFill>
                          <a:effectLst/>
                          <a:latin typeface="Arial MT"/>
                          <a:ea typeface="Arial MT"/>
                          <a:cs typeface="Arial MT"/>
                        </a:rPr>
                        <a:t> </a:t>
                      </a:r>
                      <a:r>
                        <a:rPr lang="en-US" sz="1400" dirty="0">
                          <a:solidFill>
                            <a:srgbClr val="000000"/>
                          </a:solidFill>
                          <a:effectLst/>
                          <a:latin typeface="Arial MT"/>
                          <a:ea typeface="Arial MT"/>
                          <a:cs typeface="Arial MT"/>
                        </a:rPr>
                        <a:t>(Problem</a:t>
                      </a:r>
                      <a:r>
                        <a:rPr lang="en-US" sz="1400" spc="-5" dirty="0">
                          <a:solidFill>
                            <a:srgbClr val="000000"/>
                          </a:solidFill>
                          <a:effectLst/>
                          <a:latin typeface="Arial MT"/>
                          <a:ea typeface="Arial MT"/>
                          <a:cs typeface="Arial MT"/>
                        </a:rPr>
                        <a:t> </a:t>
                      </a:r>
                      <a:r>
                        <a:rPr lang="en-US" sz="1400" dirty="0">
                          <a:solidFill>
                            <a:srgbClr val="000000"/>
                          </a:solidFill>
                          <a:effectLst/>
                          <a:latin typeface="Arial MT"/>
                          <a:ea typeface="Arial MT"/>
                          <a:cs typeface="Arial MT"/>
                        </a:rPr>
                        <a:t>Identification-</a:t>
                      </a:r>
                      <a:r>
                        <a:rPr lang="en-US" sz="1400" spc="-5" dirty="0">
                          <a:solidFill>
                            <a:srgbClr val="000000"/>
                          </a:solidFill>
                          <a:effectLst/>
                          <a:latin typeface="Arial MT"/>
                          <a:ea typeface="Arial MT"/>
                          <a:cs typeface="Arial MT"/>
                        </a:rPr>
                        <a:t> </a:t>
                      </a:r>
                      <a:r>
                        <a:rPr lang="en-US" sz="1400" dirty="0">
                          <a:solidFill>
                            <a:srgbClr val="000000"/>
                          </a:solidFill>
                          <a:effectLst/>
                          <a:latin typeface="Arial MT"/>
                          <a:ea typeface="Arial MT"/>
                          <a:cs typeface="Arial MT"/>
                        </a:rPr>
                        <a:t>)</a:t>
                      </a:r>
                      <a:r>
                        <a:rPr lang="en-US" sz="1400" spc="435" dirty="0">
                          <a:solidFill>
                            <a:srgbClr val="000000"/>
                          </a:solidFill>
                          <a:effectLst/>
                          <a:latin typeface="Arial MT"/>
                          <a:ea typeface="Arial MT"/>
                          <a:cs typeface="Arial MT"/>
                        </a:rPr>
                        <a:t> </a:t>
                      </a:r>
                      <a:r>
                        <a:rPr lang="en-US" sz="1400" dirty="0">
                          <a:solidFill>
                            <a:srgbClr val="000000"/>
                          </a:solidFill>
                          <a:effectLst/>
                          <a:latin typeface="Arial MT"/>
                          <a:ea typeface="Arial MT"/>
                          <a:cs typeface="Arial MT"/>
                        </a:rPr>
                        <a:t>– Sept</a:t>
                      </a:r>
                      <a:r>
                        <a:rPr lang="en-US" sz="1400" spc="-5" dirty="0">
                          <a:solidFill>
                            <a:srgbClr val="000000"/>
                          </a:solidFill>
                          <a:effectLst/>
                          <a:latin typeface="Arial MT"/>
                          <a:ea typeface="Arial MT"/>
                          <a:cs typeface="Arial MT"/>
                        </a:rPr>
                        <a:t> </a:t>
                      </a:r>
                      <a:r>
                        <a:rPr lang="en-US" sz="1400" dirty="0">
                          <a:solidFill>
                            <a:srgbClr val="000000"/>
                          </a:solidFill>
                          <a:effectLst/>
                          <a:latin typeface="Arial MT"/>
                          <a:ea typeface="Arial MT"/>
                          <a:cs typeface="Arial MT"/>
                        </a:rPr>
                        <a:t>10th</a:t>
                      </a:r>
                      <a:endParaRPr lang="en-IN" sz="1400" dirty="0">
                        <a:effectLst/>
                        <a:latin typeface="Arial MT"/>
                        <a:ea typeface="Arial MT"/>
                        <a:cs typeface="Arial MT"/>
                      </a:endParaRPr>
                    </a:p>
                    <a:p>
                      <a:pPr marL="342900" lvl="0" indent="-342900" algn="l">
                        <a:lnSpc>
                          <a:spcPts val="1800"/>
                        </a:lnSpc>
                        <a:spcBef>
                          <a:spcPts val="315"/>
                        </a:spcBef>
                        <a:spcAft>
                          <a:spcPts val="0"/>
                        </a:spcAft>
                        <a:buSzPts val="1600"/>
                        <a:buFont typeface="Arial MT"/>
                        <a:buAutoNum type="arabicPeriod"/>
                        <a:tabLst>
                          <a:tab pos="394335" algn="l"/>
                          <a:tab pos="394970" algn="l"/>
                        </a:tabLst>
                      </a:pPr>
                      <a:r>
                        <a:rPr lang="en-US" sz="1400" dirty="0">
                          <a:solidFill>
                            <a:srgbClr val="000000"/>
                          </a:solidFill>
                          <a:effectLst/>
                          <a:latin typeface="Arial MT"/>
                          <a:ea typeface="Arial MT"/>
                          <a:cs typeface="Arial MT"/>
                        </a:rPr>
                        <a:t>Model Development</a:t>
                      </a:r>
                      <a:r>
                        <a:rPr lang="en-US" sz="1400" spc="440" dirty="0">
                          <a:solidFill>
                            <a:srgbClr val="000000"/>
                          </a:solidFill>
                          <a:effectLst/>
                          <a:latin typeface="Arial MT"/>
                          <a:ea typeface="Arial MT"/>
                          <a:cs typeface="Arial MT"/>
                        </a:rPr>
                        <a:t> </a:t>
                      </a:r>
                      <a:r>
                        <a:rPr lang="en-US" sz="1400" dirty="0">
                          <a:solidFill>
                            <a:srgbClr val="000000"/>
                          </a:solidFill>
                          <a:effectLst/>
                          <a:latin typeface="Arial MT"/>
                          <a:ea typeface="Arial MT"/>
                          <a:cs typeface="Arial MT"/>
                        </a:rPr>
                        <a:t>-</a:t>
                      </a:r>
                      <a:r>
                        <a:rPr lang="en-US" sz="1400" spc="-5" dirty="0">
                          <a:solidFill>
                            <a:srgbClr val="000000"/>
                          </a:solidFill>
                          <a:effectLst/>
                          <a:latin typeface="Arial MT"/>
                          <a:ea typeface="Arial MT"/>
                          <a:cs typeface="Arial MT"/>
                        </a:rPr>
                        <a:t> </a:t>
                      </a:r>
                      <a:r>
                        <a:rPr lang="en-US" sz="1400" dirty="0">
                          <a:solidFill>
                            <a:srgbClr val="000000"/>
                          </a:solidFill>
                          <a:effectLst/>
                          <a:latin typeface="Arial MT"/>
                          <a:ea typeface="Arial MT"/>
                          <a:cs typeface="Arial MT"/>
                        </a:rPr>
                        <a:t>Oct</a:t>
                      </a:r>
                      <a:r>
                        <a:rPr lang="en-US" sz="1400" spc="-5" dirty="0">
                          <a:solidFill>
                            <a:srgbClr val="000000"/>
                          </a:solidFill>
                          <a:effectLst/>
                          <a:latin typeface="Arial MT"/>
                          <a:ea typeface="Arial MT"/>
                          <a:cs typeface="Arial MT"/>
                        </a:rPr>
                        <a:t> </a:t>
                      </a:r>
                      <a:r>
                        <a:rPr lang="en-US" sz="1400" dirty="0">
                          <a:solidFill>
                            <a:srgbClr val="000000"/>
                          </a:solidFill>
                          <a:effectLst/>
                          <a:latin typeface="Arial MT"/>
                          <a:ea typeface="Arial MT"/>
                          <a:cs typeface="Arial MT"/>
                        </a:rPr>
                        <a:t>10th</a:t>
                      </a:r>
                      <a:endParaRPr lang="en-IN" sz="1400" dirty="0">
                        <a:effectLst/>
                        <a:latin typeface="Arial MT"/>
                        <a:ea typeface="Arial MT"/>
                        <a:cs typeface="Arial MT"/>
                      </a:endParaRPr>
                    </a:p>
                    <a:p>
                      <a:pPr marL="342900" lvl="0" indent="-342900" algn="l">
                        <a:lnSpc>
                          <a:spcPts val="1800"/>
                        </a:lnSpc>
                        <a:spcBef>
                          <a:spcPts val="315"/>
                        </a:spcBef>
                        <a:spcAft>
                          <a:spcPts val="0"/>
                        </a:spcAft>
                        <a:buSzPts val="1600"/>
                        <a:buFont typeface="Arial MT"/>
                        <a:buAutoNum type="arabicPeriod"/>
                        <a:tabLst>
                          <a:tab pos="394335" algn="l"/>
                          <a:tab pos="394970" algn="l"/>
                        </a:tabLst>
                      </a:pPr>
                      <a:r>
                        <a:rPr lang="en-US" sz="1400" dirty="0">
                          <a:solidFill>
                            <a:srgbClr val="000000"/>
                          </a:solidFill>
                          <a:effectLst/>
                          <a:latin typeface="Arial MT"/>
                          <a:ea typeface="Arial MT"/>
                          <a:cs typeface="Arial MT"/>
                        </a:rPr>
                        <a:t>Analysis</a:t>
                      </a:r>
                      <a:r>
                        <a:rPr lang="en-US" sz="1400" spc="-5" dirty="0">
                          <a:solidFill>
                            <a:srgbClr val="000000"/>
                          </a:solidFill>
                          <a:effectLst/>
                          <a:latin typeface="Arial MT"/>
                          <a:ea typeface="Arial MT"/>
                          <a:cs typeface="Arial MT"/>
                        </a:rPr>
                        <a:t> </a:t>
                      </a:r>
                      <a:r>
                        <a:rPr lang="en-US" sz="1400" dirty="0">
                          <a:solidFill>
                            <a:srgbClr val="000000"/>
                          </a:solidFill>
                          <a:effectLst/>
                          <a:latin typeface="Arial MT"/>
                          <a:ea typeface="Arial MT"/>
                          <a:cs typeface="Arial MT"/>
                        </a:rPr>
                        <a:t>– Nov 10th</a:t>
                      </a:r>
                      <a:endParaRPr lang="en-IN" sz="1400" dirty="0">
                        <a:effectLst/>
                        <a:latin typeface="Arial MT"/>
                        <a:ea typeface="Arial MT"/>
                        <a:cs typeface="Arial MT"/>
                      </a:endParaRPr>
                    </a:p>
                    <a:p>
                      <a:pPr marL="342900" lvl="0" indent="-342900" algn="l">
                        <a:lnSpc>
                          <a:spcPts val="1820"/>
                        </a:lnSpc>
                        <a:spcBef>
                          <a:spcPts val="315"/>
                        </a:spcBef>
                        <a:spcAft>
                          <a:spcPts val="0"/>
                        </a:spcAft>
                        <a:buSzPts val="1600"/>
                        <a:buFont typeface="Arial MT"/>
                        <a:buAutoNum type="arabicPeriod"/>
                        <a:tabLst>
                          <a:tab pos="394335" algn="l"/>
                          <a:tab pos="394970" algn="l"/>
                        </a:tabLst>
                      </a:pPr>
                      <a:r>
                        <a:rPr lang="en-US" sz="1400" dirty="0">
                          <a:solidFill>
                            <a:srgbClr val="000000"/>
                          </a:solidFill>
                          <a:effectLst/>
                          <a:latin typeface="Arial MT"/>
                          <a:ea typeface="Arial MT"/>
                          <a:cs typeface="Arial MT"/>
                        </a:rPr>
                        <a:t>Final</a:t>
                      </a:r>
                      <a:r>
                        <a:rPr lang="en-US" sz="1400" spc="-5" dirty="0">
                          <a:solidFill>
                            <a:srgbClr val="000000"/>
                          </a:solidFill>
                          <a:effectLst/>
                          <a:latin typeface="Arial MT"/>
                          <a:ea typeface="Arial MT"/>
                          <a:cs typeface="Arial MT"/>
                        </a:rPr>
                        <a:t> </a:t>
                      </a:r>
                      <a:r>
                        <a:rPr lang="en-US" sz="1400" dirty="0">
                          <a:solidFill>
                            <a:srgbClr val="000000"/>
                          </a:solidFill>
                          <a:effectLst/>
                          <a:latin typeface="Arial MT"/>
                          <a:ea typeface="Arial MT"/>
                          <a:cs typeface="Arial MT"/>
                        </a:rPr>
                        <a:t>report-</a:t>
                      </a:r>
                      <a:r>
                        <a:rPr lang="en-US" sz="1400" spc="-5" dirty="0">
                          <a:solidFill>
                            <a:srgbClr val="000000"/>
                          </a:solidFill>
                          <a:effectLst/>
                          <a:latin typeface="Arial MT"/>
                          <a:ea typeface="Arial MT"/>
                          <a:cs typeface="Arial MT"/>
                        </a:rPr>
                        <a:t> </a:t>
                      </a:r>
                      <a:r>
                        <a:rPr lang="en-US" sz="1400" dirty="0">
                          <a:solidFill>
                            <a:srgbClr val="000000"/>
                          </a:solidFill>
                          <a:effectLst/>
                          <a:latin typeface="Arial MT"/>
                          <a:ea typeface="Arial MT"/>
                          <a:cs typeface="Arial MT"/>
                        </a:rPr>
                        <a:t>Dec</a:t>
                      </a:r>
                      <a:r>
                        <a:rPr lang="en-US" sz="1400" spc="-5" dirty="0">
                          <a:solidFill>
                            <a:srgbClr val="000000"/>
                          </a:solidFill>
                          <a:effectLst/>
                          <a:latin typeface="Arial MT"/>
                          <a:ea typeface="Arial MT"/>
                          <a:cs typeface="Arial MT"/>
                        </a:rPr>
                        <a:t> </a:t>
                      </a:r>
                      <a:r>
                        <a:rPr lang="en-US" sz="1400" dirty="0">
                          <a:solidFill>
                            <a:srgbClr val="000000"/>
                          </a:solidFill>
                          <a:effectLst/>
                          <a:latin typeface="Arial MT"/>
                          <a:ea typeface="Arial MT"/>
                          <a:cs typeface="Arial MT"/>
                        </a:rPr>
                        <a:t>5th</a:t>
                      </a:r>
                      <a:endParaRPr lang="en-IN" sz="1400" dirty="0">
                        <a:effectLst/>
                        <a:latin typeface="Arial MT"/>
                        <a:ea typeface="Arial MT"/>
                        <a:cs typeface="Arial MT"/>
                      </a:endParaRPr>
                    </a:p>
                  </a:txBody>
                  <a:tcPr marL="0" marR="0" marT="0" marB="0"/>
                </a:tc>
                <a:extLst>
                  <a:ext uri="{0D108BD9-81ED-4DB2-BD59-A6C34878D82A}">
                    <a16:rowId xmlns:a16="http://schemas.microsoft.com/office/drawing/2014/main" val="3128204458"/>
                  </a:ext>
                </a:extLst>
              </a:tr>
            </a:tbl>
          </a:graphicData>
        </a:graphic>
      </p:graphicFrame>
      <p:sp>
        <p:nvSpPr>
          <p:cNvPr id="3" name="TextBox 2">
            <a:extLst>
              <a:ext uri="{FF2B5EF4-FFF2-40B4-BE49-F238E27FC236}">
                <a16:creationId xmlns:a16="http://schemas.microsoft.com/office/drawing/2014/main" id="{9143C449-407C-85D4-8B22-394819A9E37D}"/>
              </a:ext>
            </a:extLst>
          </p:cNvPr>
          <p:cNvSpPr txBox="1"/>
          <p:nvPr/>
        </p:nvSpPr>
        <p:spPr>
          <a:xfrm>
            <a:off x="1331595" y="5024"/>
            <a:ext cx="9755505" cy="492443"/>
          </a:xfrm>
          <a:prstGeom prst="rect">
            <a:avLst/>
          </a:prstGeom>
          <a:noFill/>
        </p:spPr>
        <p:txBody>
          <a:bodyPr wrap="square" rtlCol="0">
            <a:spAutoFit/>
          </a:bodyPr>
          <a:lstStyle/>
          <a:p>
            <a:r>
              <a:rPr lang="en-US" sz="2400"/>
              <a:t>Project Charter for DAMT</a:t>
            </a:r>
            <a:r>
              <a:rPr lang="en-US" sz="2600"/>
              <a:t>	</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Google Shape;65;p15"/>
          <p:cNvSpPr txBox="1">
            <a:spLocks noGrp="1"/>
          </p:cNvSpPr>
          <p:nvPr>
            <p:ph type="ctrTitle"/>
          </p:nvPr>
        </p:nvSpPr>
        <p:spPr>
          <a:xfrm>
            <a:off x="415599" y="2647236"/>
            <a:ext cx="11360802" cy="1988401"/>
          </a:xfrm>
          <a:prstGeom prst="rect">
            <a:avLst/>
          </a:prstGeom>
        </p:spPr>
        <p:txBody>
          <a:bodyPr lIns="121899" tIns="121899" rIns="121899" bIns="121899" anchor="ctr"/>
          <a:lstStyle/>
          <a:p>
            <a:pPr>
              <a:defRPr sz="4000"/>
            </a:pPr>
            <a:endParaRPr/>
          </a:p>
        </p:txBody>
      </p:sp>
      <p:pic>
        <p:nvPicPr>
          <p:cNvPr id="95" name="Picture 5" descr="Picture 5"/>
          <p:cNvPicPr>
            <a:picLocks noChangeAspect="1"/>
          </p:cNvPicPr>
          <p:nvPr/>
        </p:nvPicPr>
        <p:blipFill>
          <a:blip r:embed="rId2"/>
          <a:stretch>
            <a:fillRect/>
          </a:stretch>
        </p:blipFill>
        <p:spPr>
          <a:xfrm>
            <a:off x="0" y="0"/>
            <a:ext cx="12192000" cy="6858000"/>
          </a:xfrm>
          <a:prstGeom prst="rect">
            <a:avLst/>
          </a:prstGeom>
          <a:ln w="12700">
            <a:miter lim="400000"/>
          </a:ln>
        </p:spPr>
      </p:pic>
      <p:sp>
        <p:nvSpPr>
          <p:cNvPr id="96" name="Google Shape;65;p15"/>
          <p:cNvSpPr txBox="1"/>
          <p:nvPr/>
        </p:nvSpPr>
        <p:spPr>
          <a:xfrm>
            <a:off x="415599" y="1690794"/>
            <a:ext cx="11001678" cy="434099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91424" tIns="91424" rIns="91424" bIns="91424" anchor="ctr">
            <a:normAutofit/>
          </a:bodyPr>
          <a:lstStyle/>
          <a:p>
            <a:pPr algn="ctr" defTabSz="868680">
              <a:lnSpc>
                <a:spcPct val="90000"/>
              </a:lnSpc>
              <a:defRPr sz="3230">
                <a:latin typeface="Times New Roman"/>
                <a:ea typeface="Times New Roman"/>
                <a:cs typeface="Times New Roman"/>
                <a:sym typeface="Times New Roman"/>
              </a:defRPr>
            </a:pPr>
            <a:r>
              <a:rPr lang="en-US" sz="4000"/>
              <a:t>Thank You</a:t>
            </a:r>
          </a:p>
        </p:txBody>
      </p:sp>
    </p:spTree>
    <p:extLst>
      <p:ext uri="{BB962C8B-B14F-4D97-AF65-F5344CB8AC3E}">
        <p14:creationId xmlns:p14="http://schemas.microsoft.com/office/powerpoint/2010/main" val="387209660"/>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FD99A-0B49-B285-BD74-7B95427ACCE0}"/>
              </a:ext>
            </a:extLst>
          </p:cNvPr>
          <p:cNvSpPr>
            <a:spLocks noGrp="1"/>
          </p:cNvSpPr>
          <p:nvPr>
            <p:ph type="title"/>
          </p:nvPr>
        </p:nvSpPr>
        <p:spPr/>
        <p:txBody>
          <a:bodyPr>
            <a:normAutofit/>
          </a:bodyPr>
          <a:lstStyle/>
          <a:p>
            <a:r>
              <a:rPr lang="en-US" sz="3200">
                <a:solidFill>
                  <a:schemeClr val="accent1">
                    <a:lumMod val="50000"/>
                  </a:schemeClr>
                </a:solidFill>
                <a:latin typeface="Times New Roman" panose="02020603050405020304" pitchFamily="18" charset="0"/>
                <a:cs typeface="Times New Roman" panose="02020603050405020304" pitchFamily="18" charset="0"/>
              </a:rPr>
              <a:t>Introduction:</a:t>
            </a:r>
            <a:endParaRPr lang="en-US" sz="3200">
              <a:solidFill>
                <a:schemeClr val="accent1">
                  <a:lumMod val="50000"/>
                </a:schemeClr>
              </a:solidFill>
            </a:endParaRPr>
          </a:p>
        </p:txBody>
      </p:sp>
      <p:sp>
        <p:nvSpPr>
          <p:cNvPr id="3" name="Text Placeholder 2">
            <a:extLst>
              <a:ext uri="{FF2B5EF4-FFF2-40B4-BE49-F238E27FC236}">
                <a16:creationId xmlns:a16="http://schemas.microsoft.com/office/drawing/2014/main" id="{A733ACEF-3068-005A-365D-E7B5BCDD5A52}"/>
              </a:ext>
            </a:extLst>
          </p:cNvPr>
          <p:cNvSpPr>
            <a:spLocks noGrp="1"/>
          </p:cNvSpPr>
          <p:nvPr>
            <p:ph type="body" idx="1"/>
          </p:nvPr>
        </p:nvSpPr>
        <p:spPr>
          <a:xfrm>
            <a:off x="838200" y="1489753"/>
            <a:ext cx="10515600" cy="4687210"/>
          </a:xfrm>
        </p:spPr>
        <p:txBody>
          <a:bodyPr>
            <a:normAutofit/>
          </a:bodyPr>
          <a:lstStyle/>
          <a:p>
            <a:pPr algn="l"/>
            <a:r>
              <a:rPr lang="en-US" sz="2400" dirty="0">
                <a:solidFill>
                  <a:srgbClr val="000000"/>
                </a:solidFill>
                <a:effectLst/>
                <a:latin typeface="Arial MT"/>
                <a:ea typeface="Arial MT"/>
                <a:cs typeface="Arial MT"/>
              </a:rPr>
              <a:t>The</a:t>
            </a:r>
            <a:r>
              <a:rPr lang="en-US" sz="2400" spc="-10" dirty="0">
                <a:solidFill>
                  <a:srgbClr val="000000"/>
                </a:solidFill>
                <a:effectLst/>
                <a:latin typeface="Arial MT"/>
                <a:ea typeface="Arial MT"/>
                <a:cs typeface="Arial MT"/>
              </a:rPr>
              <a:t> </a:t>
            </a:r>
            <a:r>
              <a:rPr lang="en-US" sz="2400" dirty="0">
                <a:solidFill>
                  <a:srgbClr val="000000"/>
                </a:solidFill>
                <a:effectLst/>
                <a:latin typeface="Arial MT"/>
                <a:ea typeface="Arial MT"/>
                <a:cs typeface="Arial MT"/>
              </a:rPr>
              <a:t>increasing</a:t>
            </a:r>
            <a:r>
              <a:rPr lang="en-US" sz="2400" spc="-15" dirty="0">
                <a:solidFill>
                  <a:srgbClr val="000000"/>
                </a:solidFill>
                <a:effectLst/>
                <a:latin typeface="Arial MT"/>
                <a:ea typeface="Arial MT"/>
                <a:cs typeface="Arial MT"/>
              </a:rPr>
              <a:t> </a:t>
            </a:r>
            <a:r>
              <a:rPr lang="en-US" sz="2400" dirty="0">
                <a:solidFill>
                  <a:srgbClr val="000000"/>
                </a:solidFill>
                <a:effectLst/>
                <a:latin typeface="Arial MT"/>
                <a:ea typeface="Arial MT"/>
                <a:cs typeface="Arial MT"/>
              </a:rPr>
              <a:t>prevalence</a:t>
            </a:r>
            <a:r>
              <a:rPr lang="en-US" sz="2400" spc="-10" dirty="0">
                <a:solidFill>
                  <a:srgbClr val="000000"/>
                </a:solidFill>
                <a:effectLst/>
                <a:latin typeface="Arial MT"/>
                <a:ea typeface="Arial MT"/>
                <a:cs typeface="Arial MT"/>
              </a:rPr>
              <a:t> </a:t>
            </a:r>
            <a:r>
              <a:rPr lang="en-US" sz="2400" dirty="0">
                <a:solidFill>
                  <a:srgbClr val="000000"/>
                </a:solidFill>
                <a:effectLst/>
                <a:latin typeface="Arial MT"/>
                <a:ea typeface="Arial MT"/>
                <a:cs typeface="Arial MT"/>
              </a:rPr>
              <a:t>of</a:t>
            </a:r>
            <a:r>
              <a:rPr lang="en-US" sz="2400" spc="-15" dirty="0">
                <a:solidFill>
                  <a:srgbClr val="000000"/>
                </a:solidFill>
                <a:effectLst/>
                <a:latin typeface="Arial MT"/>
                <a:ea typeface="Arial MT"/>
                <a:cs typeface="Arial MT"/>
              </a:rPr>
              <a:t> </a:t>
            </a:r>
            <a:r>
              <a:rPr lang="en-US" sz="2400" dirty="0">
                <a:solidFill>
                  <a:srgbClr val="000000"/>
                </a:solidFill>
                <a:effectLst/>
                <a:latin typeface="Arial MT"/>
                <a:ea typeface="Arial MT"/>
                <a:cs typeface="Arial MT"/>
              </a:rPr>
              <a:t>credit</a:t>
            </a:r>
            <a:r>
              <a:rPr lang="en-US" sz="2400" spc="-430" dirty="0">
                <a:solidFill>
                  <a:srgbClr val="000000"/>
                </a:solidFill>
                <a:effectLst/>
                <a:latin typeface="Arial MT"/>
                <a:ea typeface="Arial MT"/>
                <a:cs typeface="Arial MT"/>
              </a:rPr>
              <a:t> </a:t>
            </a:r>
            <a:r>
              <a:rPr lang="en-US" sz="2400" dirty="0">
                <a:solidFill>
                  <a:srgbClr val="000000"/>
                </a:solidFill>
                <a:effectLst/>
                <a:latin typeface="Arial MT"/>
                <a:ea typeface="Arial MT"/>
                <a:cs typeface="Arial MT"/>
              </a:rPr>
              <a:t>card fraud in the digital age poses significant financial</a:t>
            </a:r>
            <a:r>
              <a:rPr lang="en-US" sz="2400" spc="5" dirty="0">
                <a:solidFill>
                  <a:srgbClr val="000000"/>
                </a:solidFill>
                <a:effectLst/>
                <a:latin typeface="Arial MT"/>
                <a:ea typeface="Arial MT"/>
                <a:cs typeface="Arial MT"/>
              </a:rPr>
              <a:t> </a:t>
            </a:r>
            <a:r>
              <a:rPr lang="en-US" sz="2400" dirty="0">
                <a:solidFill>
                  <a:srgbClr val="000000"/>
                </a:solidFill>
                <a:effectLst/>
                <a:latin typeface="Arial MT"/>
                <a:ea typeface="Arial MT"/>
                <a:cs typeface="Arial MT"/>
              </a:rPr>
              <a:t>risks to individuals and institutions, necessitating the</a:t>
            </a:r>
            <a:r>
              <a:rPr lang="en-US" sz="2400" spc="5" dirty="0">
                <a:solidFill>
                  <a:srgbClr val="000000"/>
                </a:solidFill>
                <a:effectLst/>
                <a:latin typeface="Arial MT"/>
                <a:ea typeface="Arial MT"/>
                <a:cs typeface="Arial MT"/>
              </a:rPr>
              <a:t> </a:t>
            </a:r>
            <a:r>
              <a:rPr lang="en-US" sz="2400" dirty="0">
                <a:solidFill>
                  <a:srgbClr val="000000"/>
                </a:solidFill>
                <a:effectLst/>
                <a:latin typeface="Arial MT"/>
                <a:ea typeface="Arial MT"/>
                <a:cs typeface="Arial MT"/>
              </a:rPr>
              <a:t>development of real-time detection systems to prevent</a:t>
            </a:r>
            <a:r>
              <a:rPr lang="en-US" sz="2400" spc="5" dirty="0">
                <a:solidFill>
                  <a:srgbClr val="000000"/>
                </a:solidFill>
                <a:effectLst/>
                <a:latin typeface="Arial MT"/>
                <a:ea typeface="Arial MT"/>
                <a:cs typeface="Arial MT"/>
              </a:rPr>
              <a:t> </a:t>
            </a:r>
            <a:r>
              <a:rPr lang="en-US" sz="2400" dirty="0">
                <a:solidFill>
                  <a:srgbClr val="000000"/>
                </a:solidFill>
                <a:effectLst/>
                <a:latin typeface="Arial MT"/>
                <a:ea typeface="Arial MT"/>
                <a:cs typeface="Arial MT"/>
              </a:rPr>
              <a:t>fraudulent</a:t>
            </a:r>
            <a:r>
              <a:rPr lang="en-US" sz="2400" spc="-10" dirty="0">
                <a:solidFill>
                  <a:srgbClr val="000000"/>
                </a:solidFill>
                <a:effectLst/>
                <a:latin typeface="Arial MT"/>
                <a:ea typeface="Arial MT"/>
                <a:cs typeface="Arial MT"/>
              </a:rPr>
              <a:t> </a:t>
            </a:r>
            <a:r>
              <a:rPr lang="en-US" sz="2400" dirty="0">
                <a:solidFill>
                  <a:srgbClr val="000000"/>
                </a:solidFill>
                <a:effectLst/>
                <a:latin typeface="Arial MT"/>
                <a:ea typeface="Arial MT"/>
                <a:cs typeface="Arial MT"/>
              </a:rPr>
              <a:t>transactions</a:t>
            </a:r>
            <a:r>
              <a:rPr lang="en-US" sz="2400" spc="-5" dirty="0">
                <a:solidFill>
                  <a:srgbClr val="000000"/>
                </a:solidFill>
                <a:effectLst/>
                <a:latin typeface="Arial MT"/>
                <a:ea typeface="Arial MT"/>
                <a:cs typeface="Arial MT"/>
              </a:rPr>
              <a:t> </a:t>
            </a:r>
            <a:r>
              <a:rPr lang="en-US" sz="2400" dirty="0">
                <a:solidFill>
                  <a:srgbClr val="000000"/>
                </a:solidFill>
                <a:effectLst/>
                <a:latin typeface="Arial MT"/>
                <a:ea typeface="Arial MT"/>
                <a:cs typeface="Arial MT"/>
              </a:rPr>
              <a:t>and mitigate losses.</a:t>
            </a:r>
            <a:endParaRPr lang="en-US" dirty="0"/>
          </a:p>
          <a:p>
            <a:pPr marL="0" indent="0">
              <a:buNone/>
            </a:pPr>
            <a:endParaRPr lang="en-US" dirty="0"/>
          </a:p>
          <a:p>
            <a:endParaRPr lang="en-US" dirty="0"/>
          </a:p>
          <a:p>
            <a:endParaRPr lang="en-US" dirty="0"/>
          </a:p>
        </p:txBody>
      </p:sp>
      <p:sp>
        <p:nvSpPr>
          <p:cNvPr id="4" name="AutoShape 2">
            <a:extLst>
              <a:ext uri="{FF2B5EF4-FFF2-40B4-BE49-F238E27FC236}">
                <a16:creationId xmlns:a16="http://schemas.microsoft.com/office/drawing/2014/main" id="{BE945AD3-E5E7-E916-21A8-31D5E7EF3855}"/>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a:extLst>
              <a:ext uri="{FF2B5EF4-FFF2-40B4-BE49-F238E27FC236}">
                <a16:creationId xmlns:a16="http://schemas.microsoft.com/office/drawing/2014/main" id="{E3480234-3609-75A0-7EB6-37B2E0941EC4}"/>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300566949"/>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F87166D-7969-0587-ED7F-BF88320A4398}"/>
              </a:ext>
            </a:extLst>
          </p:cNvPr>
          <p:cNvSpPr/>
          <p:nvPr/>
        </p:nvSpPr>
        <p:spPr>
          <a:xfrm>
            <a:off x="0" y="0"/>
            <a:ext cx="12192000" cy="6858000"/>
          </a:xfrm>
          <a:prstGeom prst="rect">
            <a:avLst/>
          </a:prstGeom>
          <a:solidFill>
            <a:schemeClr val="accent1">
              <a:lumMod val="50000"/>
            </a:schemeClr>
          </a:solidFill>
          <a:ln w="12700" cap="flat">
            <a:solidFill>
              <a:schemeClr val="accent1">
                <a:lumMod val="50000"/>
              </a:schemeClr>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IN" sz="1800" b="0" i="0" u="none" strike="noStrike" cap="none" spc="0" normalizeH="0" baseline="0">
              <a:ln>
                <a:noFill/>
              </a:ln>
              <a:solidFill>
                <a:srgbClr val="000000"/>
              </a:solidFill>
              <a:effectLst/>
              <a:uFillTx/>
              <a:latin typeface="+mj-lt"/>
              <a:ea typeface="+mj-ea"/>
              <a:cs typeface="+mj-cs"/>
              <a:sym typeface="Calibri"/>
            </a:endParaRPr>
          </a:p>
        </p:txBody>
      </p:sp>
      <p:sp>
        <p:nvSpPr>
          <p:cNvPr id="2" name="Title 1">
            <a:extLst>
              <a:ext uri="{FF2B5EF4-FFF2-40B4-BE49-F238E27FC236}">
                <a16:creationId xmlns:a16="http://schemas.microsoft.com/office/drawing/2014/main" id="{64FFD99A-0B49-B285-BD74-7B95427ACCE0}"/>
              </a:ext>
            </a:extLst>
          </p:cNvPr>
          <p:cNvSpPr>
            <a:spLocks noGrp="1"/>
          </p:cNvSpPr>
          <p:nvPr>
            <p:ph type="title"/>
          </p:nvPr>
        </p:nvSpPr>
        <p:spPr>
          <a:xfrm>
            <a:off x="838200" y="2766218"/>
            <a:ext cx="10515600" cy="1325563"/>
          </a:xfrm>
        </p:spPr>
        <p:txBody>
          <a:bodyPr>
            <a:normAutofit/>
          </a:bodyPr>
          <a:lstStyle/>
          <a:p>
            <a:pPr algn="ctr"/>
            <a:r>
              <a:rPr lang="en-US" sz="6000">
                <a:solidFill>
                  <a:schemeClr val="bg1"/>
                </a:solidFill>
              </a:rPr>
              <a:t>Data Set</a:t>
            </a:r>
          </a:p>
        </p:txBody>
      </p:sp>
      <p:sp>
        <p:nvSpPr>
          <p:cNvPr id="4" name="AutoShape 2">
            <a:extLst>
              <a:ext uri="{FF2B5EF4-FFF2-40B4-BE49-F238E27FC236}">
                <a16:creationId xmlns:a16="http://schemas.microsoft.com/office/drawing/2014/main" id="{BE945AD3-E5E7-E916-21A8-31D5E7EF3855}"/>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a:extLst>
              <a:ext uri="{FF2B5EF4-FFF2-40B4-BE49-F238E27FC236}">
                <a16:creationId xmlns:a16="http://schemas.microsoft.com/office/drawing/2014/main" id="{E3480234-3609-75A0-7EB6-37B2E0941EC4}"/>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601796816"/>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9C5820C-9E26-8800-0E11-45C8FC3EC0C9}"/>
              </a:ext>
            </a:extLst>
          </p:cNvPr>
          <p:cNvSpPr/>
          <p:nvPr/>
        </p:nvSpPr>
        <p:spPr>
          <a:xfrm>
            <a:off x="6248400" y="0"/>
            <a:ext cx="5943600" cy="6858000"/>
          </a:xfrm>
          <a:prstGeom prst="rect">
            <a:avLst/>
          </a:prstGeom>
          <a:solidFill>
            <a:schemeClr val="accent1">
              <a:lumMod val="5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IN" sz="1800" b="0" i="0" u="none" strike="noStrike" cap="none" spc="0" normalizeH="0" baseline="0">
              <a:ln>
                <a:noFill/>
              </a:ln>
              <a:solidFill>
                <a:srgbClr val="000000"/>
              </a:solidFill>
              <a:effectLst/>
              <a:uFillTx/>
              <a:latin typeface="+mj-lt"/>
              <a:ea typeface="+mj-ea"/>
              <a:cs typeface="+mj-cs"/>
              <a:sym typeface="Calibri"/>
            </a:endParaRPr>
          </a:p>
        </p:txBody>
      </p:sp>
      <p:sp>
        <p:nvSpPr>
          <p:cNvPr id="2" name="Title 1">
            <a:extLst>
              <a:ext uri="{FF2B5EF4-FFF2-40B4-BE49-F238E27FC236}">
                <a16:creationId xmlns:a16="http://schemas.microsoft.com/office/drawing/2014/main" id="{64FFD99A-0B49-B285-BD74-7B95427ACCE0}"/>
              </a:ext>
            </a:extLst>
          </p:cNvPr>
          <p:cNvSpPr>
            <a:spLocks noGrp="1"/>
          </p:cNvSpPr>
          <p:nvPr>
            <p:ph type="title"/>
          </p:nvPr>
        </p:nvSpPr>
        <p:spPr>
          <a:xfrm>
            <a:off x="838200" y="365125"/>
            <a:ext cx="10515600" cy="795855"/>
          </a:xfrm>
        </p:spPr>
        <p:txBody>
          <a:bodyPr>
            <a:normAutofit/>
          </a:bodyPr>
          <a:lstStyle/>
          <a:p>
            <a:r>
              <a:rPr lang="en-US" sz="3230" dirty="0">
                <a:solidFill>
                  <a:schemeClr val="accent1">
                    <a:lumMod val="50000"/>
                  </a:schemeClr>
                </a:solidFill>
                <a:latin typeface="Times New Roman" panose="02020603050405020304" pitchFamily="18" charset="0"/>
                <a:cs typeface="Times New Roman" panose="02020603050405020304" pitchFamily="18" charset="0"/>
              </a:rPr>
              <a:t>Data Set:</a:t>
            </a:r>
            <a:endParaRPr lang="en-US" sz="3230" dirty="0">
              <a:solidFill>
                <a:schemeClr val="accent1">
                  <a:lumMod val="50000"/>
                </a:schemeClr>
              </a:solidFill>
            </a:endParaRPr>
          </a:p>
        </p:txBody>
      </p:sp>
      <p:sp>
        <p:nvSpPr>
          <p:cNvPr id="3" name="Text Placeholder 2">
            <a:extLst>
              <a:ext uri="{FF2B5EF4-FFF2-40B4-BE49-F238E27FC236}">
                <a16:creationId xmlns:a16="http://schemas.microsoft.com/office/drawing/2014/main" id="{A733ACEF-3068-005A-365D-E7B5BCDD5A52}"/>
              </a:ext>
            </a:extLst>
          </p:cNvPr>
          <p:cNvSpPr>
            <a:spLocks noGrp="1"/>
          </p:cNvSpPr>
          <p:nvPr>
            <p:ph type="body" idx="1"/>
          </p:nvPr>
        </p:nvSpPr>
        <p:spPr>
          <a:xfrm>
            <a:off x="838200" y="1243173"/>
            <a:ext cx="5257800" cy="4933790"/>
          </a:xfrm>
        </p:spPr>
        <p:txBody>
          <a:bodyPr lIns="45719" tIns="45720" rIns="45719" bIns="45720" anchor="t">
            <a:normAutofit fontScale="92500" lnSpcReduction="20000"/>
          </a:bodyPr>
          <a:lstStyle/>
          <a:p>
            <a:r>
              <a:rPr lang="en-US" sz="2000" b="0" i="0" dirty="0">
                <a:solidFill>
                  <a:srgbClr val="3C4043"/>
                </a:solidFill>
                <a:effectLst/>
                <a:latin typeface="Times New Roman" panose="02020603050405020304" pitchFamily="18" charset="0"/>
                <a:cs typeface="Times New Roman" panose="02020603050405020304" pitchFamily="18" charset="0"/>
              </a:rPr>
              <a:t>The dataset has been collected and </a:t>
            </a:r>
            <a:r>
              <a:rPr lang="en-US" sz="2000" b="0" i="0" dirty="0" err="1">
                <a:solidFill>
                  <a:srgbClr val="3C4043"/>
                </a:solidFill>
                <a:effectLst/>
                <a:latin typeface="Times New Roman" panose="02020603050405020304" pitchFamily="18" charset="0"/>
                <a:cs typeface="Times New Roman" panose="02020603050405020304" pitchFamily="18" charset="0"/>
              </a:rPr>
              <a:t>analysed</a:t>
            </a:r>
            <a:r>
              <a:rPr lang="en-US" sz="2000" b="0" i="0" dirty="0">
                <a:solidFill>
                  <a:srgbClr val="3C4043"/>
                </a:solidFill>
                <a:effectLst/>
                <a:latin typeface="Times New Roman" panose="02020603050405020304" pitchFamily="18" charset="0"/>
                <a:cs typeface="Times New Roman" panose="02020603050405020304" pitchFamily="18" charset="0"/>
              </a:rPr>
              <a:t> during a research collaboration of Worldline and the Machine Learning Group (</a:t>
            </a:r>
            <a:r>
              <a:rPr lang="en-US" sz="2000" b="0" i="0" u="none" strike="noStrike" dirty="0">
                <a:solidFill>
                  <a:srgbClr val="202124"/>
                </a:solidFill>
                <a:effectLst/>
                <a:latin typeface="Times New Roman" panose="02020603050405020304" pitchFamily="18" charset="0"/>
                <a:cs typeface="Times New Roman" panose="02020603050405020304" pitchFamily="18" charset="0"/>
                <a:hlinkClick r:id="rId2"/>
              </a:rPr>
              <a:t>http://mlg.ulb.ac.be</a:t>
            </a:r>
            <a:r>
              <a:rPr lang="en-US" sz="2000" b="0" i="0" dirty="0">
                <a:solidFill>
                  <a:srgbClr val="3C4043"/>
                </a:solidFill>
                <a:effectLst/>
                <a:latin typeface="Times New Roman" panose="02020603050405020304" pitchFamily="18" charset="0"/>
                <a:cs typeface="Times New Roman" panose="02020603050405020304" pitchFamily="18" charset="0"/>
              </a:rPr>
              <a:t>) of ULB (Université Libre de </a:t>
            </a:r>
            <a:r>
              <a:rPr lang="en-US" sz="2000" b="0" i="0" dirty="0" err="1">
                <a:solidFill>
                  <a:srgbClr val="3C4043"/>
                </a:solidFill>
                <a:effectLst/>
                <a:latin typeface="Times New Roman" panose="02020603050405020304" pitchFamily="18" charset="0"/>
                <a:cs typeface="Times New Roman" panose="02020603050405020304" pitchFamily="18" charset="0"/>
              </a:rPr>
              <a:t>Bruxelles</a:t>
            </a:r>
            <a:r>
              <a:rPr lang="en-US" sz="2000" b="0" i="0" dirty="0">
                <a:solidFill>
                  <a:srgbClr val="3C4043"/>
                </a:solidFill>
                <a:effectLst/>
                <a:latin typeface="Times New Roman" panose="02020603050405020304" pitchFamily="18" charset="0"/>
                <a:cs typeface="Times New Roman" panose="02020603050405020304" pitchFamily="18" charset="0"/>
              </a:rPr>
              <a:t>) on big data mining and fraud detection. </a:t>
            </a:r>
          </a:p>
          <a:p>
            <a:r>
              <a:rPr lang="en-US" sz="2000" dirty="0">
                <a:latin typeface="Times New Roman" panose="02020603050405020304" pitchFamily="18" charset="0"/>
                <a:cs typeface="Times New Roman" panose="02020603050405020304" pitchFamily="18" charset="0"/>
              </a:rPr>
              <a:t>It includes data of estimation of Total Transactions 284,807 transactions across two days.</a:t>
            </a:r>
          </a:p>
          <a:p>
            <a:r>
              <a:rPr lang="en-US" sz="2000" dirty="0">
                <a:latin typeface="Times New Roman" panose="02020603050405020304" pitchFamily="18" charset="0"/>
                <a:cs typeface="Times New Roman" panose="02020603050405020304" pitchFamily="18" charset="0"/>
              </a:rPr>
              <a:t>The dataset includes 28 numerical PCA-transformed features (V1 to V28) and two non-PCA features: </a:t>
            </a:r>
            <a:r>
              <a:rPr lang="en-US" sz="2000" b="1" dirty="0">
                <a:latin typeface="Times New Roman" panose="02020603050405020304" pitchFamily="18" charset="0"/>
                <a:cs typeface="Times New Roman" panose="02020603050405020304" pitchFamily="18" charset="0"/>
              </a:rPr>
              <a:t>Time</a:t>
            </a:r>
            <a:r>
              <a:rPr lang="en-US" sz="2000" dirty="0">
                <a:latin typeface="Times New Roman" panose="02020603050405020304" pitchFamily="18" charset="0"/>
                <a:cs typeface="Times New Roman" panose="02020603050405020304" pitchFamily="18" charset="0"/>
              </a:rPr>
              <a:t>, representing the seconds elapsed between each transaction and the first, and </a:t>
            </a:r>
            <a:r>
              <a:rPr lang="en-US" sz="2000" b="1" dirty="0">
                <a:latin typeface="Times New Roman" panose="02020603050405020304" pitchFamily="18" charset="0"/>
                <a:cs typeface="Times New Roman" panose="02020603050405020304" pitchFamily="18" charset="0"/>
              </a:rPr>
              <a:t>Amount</a:t>
            </a:r>
            <a:r>
              <a:rPr lang="en-US" sz="2000" dirty="0">
                <a:latin typeface="Times New Roman" panose="02020603050405020304" pitchFamily="18" charset="0"/>
                <a:cs typeface="Times New Roman" panose="02020603050405020304" pitchFamily="18" charset="0"/>
              </a:rPr>
              <a:t>, indicating the transaction value. The target variable, </a:t>
            </a:r>
            <a:r>
              <a:rPr lang="en-US" sz="2000" b="1" dirty="0">
                <a:latin typeface="Times New Roman" panose="02020603050405020304" pitchFamily="18" charset="0"/>
                <a:cs typeface="Times New Roman" panose="02020603050405020304" pitchFamily="18" charset="0"/>
              </a:rPr>
              <a:t>Class</a:t>
            </a:r>
            <a:r>
              <a:rPr lang="en-US" sz="2000" dirty="0">
                <a:latin typeface="Times New Roman" panose="02020603050405020304" pitchFamily="18" charset="0"/>
                <a:cs typeface="Times New Roman" panose="02020603050405020304" pitchFamily="18" charset="0"/>
              </a:rPr>
              <a:t>, is binary, where 1 denotes fraud and 0 denotes non-fraud. </a:t>
            </a:r>
          </a:p>
          <a:p>
            <a:r>
              <a:rPr lang="en-US" sz="2200" dirty="0">
                <a:latin typeface="Times New Roman" panose="02020603050405020304" pitchFamily="18" charset="0"/>
                <a:cs typeface="Times New Roman" panose="02020603050405020304" pitchFamily="18" charset="0"/>
              </a:rPr>
              <a:t>The dataset's imbalance challenges make traditional accuracy metrics less useful, so the Area Under Precision-Recall Curve (AUPRC) is recommended, with PCA transformation ensuring data anonymization and limiting interpretability.</a:t>
            </a:r>
          </a:p>
          <a:p>
            <a:endParaRPr lang="en-US" dirty="0"/>
          </a:p>
          <a:p>
            <a:endParaRPr lang="en-US" dirty="0"/>
          </a:p>
        </p:txBody>
      </p:sp>
      <p:sp>
        <p:nvSpPr>
          <p:cNvPr id="4" name="AutoShape 2">
            <a:extLst>
              <a:ext uri="{FF2B5EF4-FFF2-40B4-BE49-F238E27FC236}">
                <a16:creationId xmlns:a16="http://schemas.microsoft.com/office/drawing/2014/main" id="{0AB6832F-E3F3-76A7-DD0E-BA741740917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8">
            <a:extLst>
              <a:ext uri="{FF2B5EF4-FFF2-40B4-BE49-F238E27FC236}">
                <a16:creationId xmlns:a16="http://schemas.microsoft.com/office/drawing/2014/main" id="{8D5E9C44-4DD0-4E99-78E2-06ACE3D226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8118" y="365126"/>
            <a:ext cx="5117529" cy="2431806"/>
          </a:xfrm>
          <a:prstGeom prst="rect">
            <a:avLst/>
          </a:prstGeom>
        </p:spPr>
      </p:pic>
      <p:pic>
        <p:nvPicPr>
          <p:cNvPr id="11" name="Picture 10">
            <a:extLst>
              <a:ext uri="{FF2B5EF4-FFF2-40B4-BE49-F238E27FC236}">
                <a16:creationId xmlns:a16="http://schemas.microsoft.com/office/drawing/2014/main" id="{2DDE8DA4-C144-C8B1-B14D-E74AF83C040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28117" y="3162057"/>
            <a:ext cx="5117529" cy="3449757"/>
          </a:xfrm>
          <a:prstGeom prst="rect">
            <a:avLst/>
          </a:prstGeom>
        </p:spPr>
      </p:pic>
    </p:spTree>
    <p:extLst>
      <p:ext uri="{BB962C8B-B14F-4D97-AF65-F5344CB8AC3E}">
        <p14:creationId xmlns:p14="http://schemas.microsoft.com/office/powerpoint/2010/main" val="1449224989"/>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FD99A-0B49-B285-BD74-7B95427ACCE0}"/>
              </a:ext>
            </a:extLst>
          </p:cNvPr>
          <p:cNvSpPr>
            <a:spLocks noGrp="1"/>
          </p:cNvSpPr>
          <p:nvPr>
            <p:ph type="title"/>
          </p:nvPr>
        </p:nvSpPr>
        <p:spPr>
          <a:xfrm>
            <a:off x="838200" y="365125"/>
            <a:ext cx="10515600" cy="795855"/>
          </a:xfrm>
        </p:spPr>
        <p:txBody>
          <a:bodyPr>
            <a:normAutofit/>
          </a:bodyPr>
          <a:lstStyle/>
          <a:p>
            <a:r>
              <a:rPr lang="en-US" sz="3230">
                <a:solidFill>
                  <a:schemeClr val="accent1">
                    <a:lumMod val="50000"/>
                  </a:schemeClr>
                </a:solidFill>
                <a:latin typeface="Times New Roman" panose="02020603050405020304" pitchFamily="18" charset="0"/>
                <a:cs typeface="Times New Roman" panose="02020603050405020304" pitchFamily="18" charset="0"/>
              </a:rPr>
              <a:t>Data Set: Attributes </a:t>
            </a:r>
            <a:endParaRPr lang="en-US" sz="3230">
              <a:solidFill>
                <a:schemeClr val="accent1">
                  <a:lumMod val="50000"/>
                </a:schemeClr>
              </a:solidFill>
            </a:endParaRPr>
          </a:p>
        </p:txBody>
      </p:sp>
      <p:sp>
        <p:nvSpPr>
          <p:cNvPr id="3" name="Text Placeholder 2">
            <a:extLst>
              <a:ext uri="{FF2B5EF4-FFF2-40B4-BE49-F238E27FC236}">
                <a16:creationId xmlns:a16="http://schemas.microsoft.com/office/drawing/2014/main" id="{A733ACEF-3068-005A-365D-E7B5BCDD5A52}"/>
              </a:ext>
            </a:extLst>
          </p:cNvPr>
          <p:cNvSpPr>
            <a:spLocks noGrp="1"/>
          </p:cNvSpPr>
          <p:nvPr>
            <p:ph type="body" idx="1"/>
          </p:nvPr>
        </p:nvSpPr>
        <p:spPr>
          <a:xfrm>
            <a:off x="838199" y="1129767"/>
            <a:ext cx="10235084" cy="4310333"/>
          </a:xfrm>
        </p:spPr>
        <p:txBody>
          <a:bodyPr>
            <a:noAutofit/>
          </a:bodyPr>
          <a:lstStyle/>
          <a:p>
            <a:r>
              <a:rPr lang="en-US" sz="2000" dirty="0">
                <a:solidFill>
                  <a:srgbClr val="CCCCCC"/>
                </a:solidFill>
                <a:effectLst/>
                <a:latin typeface="Times New Roman" panose="02020603050405020304" pitchFamily="18" charset="0"/>
                <a:cs typeface="Times New Roman" panose="02020603050405020304" pitchFamily="18" charset="0"/>
              </a:rPr>
              <a:t> </a:t>
            </a:r>
            <a:r>
              <a:rPr lang="en-US" sz="2000" b="1" dirty="0">
                <a:solidFill>
                  <a:schemeClr val="tx1"/>
                </a:solidFill>
                <a:effectLst/>
                <a:latin typeface="Times New Roman" panose="02020603050405020304" pitchFamily="18" charset="0"/>
                <a:cs typeface="Times New Roman" panose="02020603050405020304" pitchFamily="18" charset="0"/>
              </a:rPr>
              <a:t>PCA Transformation: </a:t>
            </a:r>
            <a:r>
              <a:rPr lang="en-US" sz="2000" dirty="0">
                <a:solidFill>
                  <a:schemeClr val="tx1"/>
                </a:solidFill>
                <a:effectLst/>
                <a:latin typeface="Times New Roman" panose="02020603050405020304" pitchFamily="18" charset="0"/>
                <a:cs typeface="Times New Roman" panose="02020603050405020304" pitchFamily="18" charset="0"/>
              </a:rPr>
              <a:t>The description of the data says that all the features went through a PCA transformation (Dimensionality Reduction technique</a:t>
            </a:r>
          </a:p>
          <a:p>
            <a:r>
              <a:rPr lang="en-US" sz="2000" dirty="0">
                <a:solidFill>
                  <a:schemeClr val="tx1"/>
                </a:solidFill>
                <a:effectLst/>
                <a:latin typeface="Times New Roman" panose="02020603050405020304" pitchFamily="18" charset="0"/>
                <a:cs typeface="Times New Roman" panose="02020603050405020304" pitchFamily="18" charset="0"/>
              </a:rPr>
              <a:t> </a:t>
            </a:r>
            <a:r>
              <a:rPr lang="en-US" sz="2000" b="1" dirty="0">
                <a:solidFill>
                  <a:schemeClr val="tx1"/>
                </a:solidFill>
                <a:effectLst/>
                <a:latin typeface="Times New Roman" panose="02020603050405020304" pitchFamily="18" charset="0"/>
                <a:cs typeface="Times New Roman" panose="02020603050405020304" pitchFamily="18" charset="0"/>
              </a:rPr>
              <a:t>Scaling: </a:t>
            </a:r>
            <a:r>
              <a:rPr lang="en-US" sz="2000" dirty="0">
                <a:solidFill>
                  <a:schemeClr val="tx1"/>
                </a:solidFill>
                <a:effectLst/>
                <a:latin typeface="Times New Roman" panose="02020603050405020304" pitchFamily="18" charset="0"/>
                <a:cs typeface="Times New Roman" panose="02020603050405020304" pitchFamily="18" charset="0"/>
              </a:rPr>
              <a:t>Keep in mind that in order to implement a PCA transformation features need to be previously scaled. </a:t>
            </a:r>
          </a:p>
          <a:p>
            <a:r>
              <a:rPr lang="en-US" sz="2000" b="1" dirty="0">
                <a:latin typeface="Times New Roman" panose="02020603050405020304" pitchFamily="18" charset="0"/>
                <a:cs typeface="Times New Roman" panose="02020603050405020304" pitchFamily="18" charset="0"/>
              </a:rPr>
              <a:t>V1 to V28</a:t>
            </a:r>
            <a:r>
              <a:rPr lang="en-US" sz="2000" dirty="0">
                <a:latin typeface="Times New Roman" panose="02020603050405020304" pitchFamily="18" charset="0"/>
                <a:cs typeface="Times New Roman" panose="02020603050405020304" pitchFamily="18" charset="0"/>
              </a:rPr>
              <a:t>:Principal Component Analysis (PCA)-transformed features to protect the privacy of the original dataset. These features are scaled, anonymized, and do not have specific descriptions.</a:t>
            </a:r>
          </a:p>
          <a:p>
            <a:r>
              <a:rPr lang="en-US" sz="2000" b="1" dirty="0" err="1">
                <a:latin typeface="Times New Roman" panose="02020603050405020304" pitchFamily="18" charset="0"/>
                <a:cs typeface="Times New Roman" panose="02020603050405020304" pitchFamily="18" charset="0"/>
              </a:rPr>
              <a:t>Amount</a:t>
            </a:r>
            <a:r>
              <a:rPr lang="en-US" sz="2000" dirty="0" err="1">
                <a:latin typeface="Times New Roman" panose="02020603050405020304" pitchFamily="18" charset="0"/>
                <a:cs typeface="Times New Roman" panose="02020603050405020304" pitchFamily="18" charset="0"/>
              </a:rPr>
              <a:t>:The</a:t>
            </a:r>
            <a:r>
              <a:rPr lang="en-US" sz="2000" dirty="0">
                <a:latin typeface="Times New Roman" panose="02020603050405020304" pitchFamily="18" charset="0"/>
                <a:cs typeface="Times New Roman" panose="02020603050405020304" pitchFamily="18" charset="0"/>
              </a:rPr>
              <a:t> transaction amount in USD (or local currency). Used to analyze the magnitude of each transaction.</a:t>
            </a:r>
          </a:p>
          <a:p>
            <a:r>
              <a:rPr lang="en-US" sz="2000" b="1" dirty="0">
                <a:latin typeface="Times New Roman" panose="02020603050405020304" pitchFamily="18" charset="0"/>
                <a:cs typeface="Times New Roman" panose="02020603050405020304" pitchFamily="18" charset="0"/>
              </a:rPr>
              <a:t>Time</a:t>
            </a:r>
            <a:r>
              <a:rPr lang="en-US" sz="2000" dirty="0">
                <a:latin typeface="Times New Roman" panose="02020603050405020304" pitchFamily="18" charset="0"/>
                <a:cs typeface="Times New Roman" panose="02020603050405020304" pitchFamily="18" charset="0"/>
              </a:rPr>
              <a:t>: Represents the time difference between this transaction and the first transaction in the dataset. Unit: Seconds.</a:t>
            </a:r>
          </a:p>
          <a:p>
            <a:pPr>
              <a:buFont typeface="Arial" panose="020B0604020202020204" pitchFamily="34" charset="0"/>
              <a:buChar char="•"/>
            </a:pPr>
            <a:endParaRPr lang="en-US" dirty="0"/>
          </a:p>
          <a:p>
            <a:endParaRPr lang="en-US" dirty="0"/>
          </a:p>
          <a:p>
            <a:endParaRPr lang="en-US" sz="1800" dirty="0"/>
          </a:p>
          <a:p>
            <a:endParaRPr lang="en-US" sz="1800" dirty="0"/>
          </a:p>
          <a:p>
            <a:endParaRPr lang="en-US" sz="1800" dirty="0"/>
          </a:p>
          <a:p>
            <a:endParaRPr lang="en-US" sz="1800" dirty="0"/>
          </a:p>
        </p:txBody>
      </p:sp>
      <p:sp>
        <p:nvSpPr>
          <p:cNvPr id="4" name="AutoShape 2">
            <a:extLst>
              <a:ext uri="{FF2B5EF4-FFF2-40B4-BE49-F238E27FC236}">
                <a16:creationId xmlns:a16="http://schemas.microsoft.com/office/drawing/2014/main" id="{0AB6832F-E3F3-76A7-DD0E-BA741740917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952734026"/>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0D94110-837F-5A46-79D4-C1749268811B}"/>
              </a:ext>
            </a:extLst>
          </p:cNvPr>
          <p:cNvSpPr/>
          <p:nvPr/>
        </p:nvSpPr>
        <p:spPr>
          <a:xfrm>
            <a:off x="0" y="0"/>
            <a:ext cx="12192000" cy="6858000"/>
          </a:xfrm>
          <a:prstGeom prst="rect">
            <a:avLst/>
          </a:prstGeom>
          <a:solidFill>
            <a:schemeClr val="accent1">
              <a:lumMod val="50000"/>
            </a:schemeClr>
          </a:solidFill>
          <a:ln w="12700" cap="flat">
            <a:solidFill>
              <a:schemeClr val="accent1">
                <a:lumMod val="50000"/>
              </a:schemeClr>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IN" sz="1800" b="0" i="0" u="none" strike="noStrike" cap="none" spc="0" normalizeH="0" baseline="0">
              <a:ln>
                <a:noFill/>
              </a:ln>
              <a:solidFill>
                <a:srgbClr val="000000"/>
              </a:solidFill>
              <a:effectLst/>
              <a:uFillTx/>
              <a:latin typeface="+mj-lt"/>
              <a:ea typeface="+mj-ea"/>
              <a:cs typeface="+mj-cs"/>
              <a:sym typeface="Calibri"/>
            </a:endParaRPr>
          </a:p>
        </p:txBody>
      </p:sp>
      <p:sp>
        <p:nvSpPr>
          <p:cNvPr id="2" name="Title 1">
            <a:extLst>
              <a:ext uri="{FF2B5EF4-FFF2-40B4-BE49-F238E27FC236}">
                <a16:creationId xmlns:a16="http://schemas.microsoft.com/office/drawing/2014/main" id="{64FFD99A-0B49-B285-BD74-7B95427ACCE0}"/>
              </a:ext>
            </a:extLst>
          </p:cNvPr>
          <p:cNvSpPr>
            <a:spLocks noGrp="1"/>
          </p:cNvSpPr>
          <p:nvPr>
            <p:ph type="title"/>
          </p:nvPr>
        </p:nvSpPr>
        <p:spPr>
          <a:xfrm>
            <a:off x="685800" y="3031072"/>
            <a:ext cx="10515600" cy="795855"/>
          </a:xfrm>
        </p:spPr>
        <p:txBody>
          <a:bodyPr>
            <a:noAutofit/>
          </a:bodyPr>
          <a:lstStyle/>
          <a:p>
            <a:pPr algn="ctr"/>
            <a:r>
              <a:rPr lang="en-US" sz="6000">
                <a:solidFill>
                  <a:schemeClr val="bg1"/>
                </a:solidFill>
                <a:latin typeface="Times New Roman" panose="02020603050405020304" pitchFamily="18" charset="0"/>
                <a:cs typeface="Times New Roman" panose="02020603050405020304" pitchFamily="18" charset="0"/>
              </a:rPr>
              <a:t>Analysis and Modeling</a:t>
            </a:r>
            <a:endParaRPr lang="en-US" sz="6000">
              <a:solidFill>
                <a:schemeClr val="bg1"/>
              </a:solidFill>
            </a:endParaRPr>
          </a:p>
        </p:txBody>
      </p:sp>
      <p:sp>
        <p:nvSpPr>
          <p:cNvPr id="4" name="AutoShape 2">
            <a:extLst>
              <a:ext uri="{FF2B5EF4-FFF2-40B4-BE49-F238E27FC236}">
                <a16:creationId xmlns:a16="http://schemas.microsoft.com/office/drawing/2014/main" id="{0AB6832F-E3F3-76A7-DD0E-BA741740917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179721883"/>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FD99A-0B49-B285-BD74-7B95427ACCE0}"/>
              </a:ext>
            </a:extLst>
          </p:cNvPr>
          <p:cNvSpPr>
            <a:spLocks noGrp="1"/>
          </p:cNvSpPr>
          <p:nvPr>
            <p:ph type="title"/>
          </p:nvPr>
        </p:nvSpPr>
        <p:spPr>
          <a:xfrm>
            <a:off x="838200" y="365125"/>
            <a:ext cx="10515600" cy="785581"/>
          </a:xfrm>
        </p:spPr>
        <p:txBody>
          <a:bodyPr>
            <a:normAutofit/>
          </a:bodyPr>
          <a:lstStyle/>
          <a:p>
            <a:r>
              <a:rPr lang="en-US" sz="3200">
                <a:solidFill>
                  <a:schemeClr val="accent1">
                    <a:lumMod val="50000"/>
                  </a:schemeClr>
                </a:solidFill>
                <a:latin typeface="Times New Roman" panose="02020603050405020304" pitchFamily="18" charset="0"/>
                <a:cs typeface="Times New Roman" panose="02020603050405020304" pitchFamily="18" charset="0"/>
              </a:rPr>
              <a:t>Data Preprocessing:</a:t>
            </a:r>
          </a:p>
        </p:txBody>
      </p:sp>
      <p:sp>
        <p:nvSpPr>
          <p:cNvPr id="6" name="Rectangle 2">
            <a:extLst>
              <a:ext uri="{FF2B5EF4-FFF2-40B4-BE49-F238E27FC236}">
                <a16:creationId xmlns:a16="http://schemas.microsoft.com/office/drawing/2014/main" id="{CD0770FC-544F-C39E-7C83-27A84B6DE5E3}"/>
              </a:ext>
            </a:extLst>
          </p:cNvPr>
          <p:cNvSpPr>
            <a:spLocks noGrp="1" noChangeArrowheads="1"/>
          </p:cNvSpPr>
          <p:nvPr>
            <p:ph type="body" idx="1"/>
          </p:nvPr>
        </p:nvSpPr>
        <p:spPr bwMode="auto">
          <a:xfrm>
            <a:off x="482165" y="1150706"/>
            <a:ext cx="10752365" cy="50731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00000"/>
              </a:lnSpc>
              <a:spcBef>
                <a:spcPct val="0"/>
              </a:spcBef>
              <a:spcAft>
                <a:spcPct val="0"/>
              </a:spcAft>
              <a:buSzTx/>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Feature Scaling:</a:t>
            </a:r>
            <a:r>
              <a:rPr lang="en-US" altLang="en-US" sz="2000" b="1" dirty="0">
                <a:solidFill>
                  <a:schemeClr val="tx1"/>
                </a:solidFill>
                <a:latin typeface="Times New Roman" panose="02020603050405020304" pitchFamily="18" charset="0"/>
                <a:cs typeface="Times New Roman" panose="02020603050405020304" pitchFamily="18" charset="0"/>
              </a:rPr>
              <a:t> </a:t>
            </a: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Standardization or normalization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is essential because models like logistic regression or neural networks perform better when numerical features are on a similar scale. In this case, the Amount and Time features are scaled, often using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StandardScaler</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:standardizes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features by removing the mean and scaling to unit variance.</a:t>
            </a:r>
          </a:p>
          <a:p>
            <a:pPr marL="0" marR="0" lvl="0" indent="0" algn="l" defTabSz="914400" rtl="0" eaLnBrk="0" fontAlgn="base" latinLnBrk="0" hangingPunct="0">
              <a:lnSpc>
                <a:spcPct val="100000"/>
              </a:lnSpc>
              <a:spcBef>
                <a:spcPct val="0"/>
              </a:spcBef>
              <a:spcAft>
                <a:spcPct val="0"/>
              </a:spcAft>
              <a:buClrTx/>
              <a:buSzTx/>
              <a:buNone/>
              <a:tabLst/>
            </a:pPr>
            <a:endParaRPr lang="en-US" altLang="en-US" sz="2000" dirty="0">
              <a:solidFill>
                <a:schemeClr val="tx1"/>
              </a:solidFill>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Dimensionality </a:t>
            </a:r>
            <a:r>
              <a:rPr lang="en-US" sz="2000" b="1" dirty="0" err="1">
                <a:latin typeface="Times New Roman" panose="02020603050405020304" pitchFamily="18" charset="0"/>
                <a:cs typeface="Times New Roman" panose="02020603050405020304" pitchFamily="18" charset="0"/>
              </a:rPr>
              <a:t>Reduction:Principal</a:t>
            </a:r>
            <a:r>
              <a:rPr lang="en-US" sz="2000" b="1" dirty="0">
                <a:latin typeface="Times New Roman" panose="02020603050405020304" pitchFamily="18" charset="0"/>
                <a:cs typeface="Times New Roman" panose="02020603050405020304" pitchFamily="18" charset="0"/>
              </a:rPr>
              <a:t> Component Analysis (PCA)</a:t>
            </a:r>
            <a:r>
              <a:rPr lang="en-US" sz="2000" dirty="0">
                <a:latin typeface="Times New Roman" panose="02020603050405020304" pitchFamily="18" charset="0"/>
                <a:cs typeface="Times New Roman" panose="02020603050405020304" pitchFamily="18" charset="0"/>
              </a:rPr>
              <a:t> might have already been applied to this dataset, so no additional PCA is usually needed. However, this depends on the dataset’s specific needs. Reducing dimensions can help improve model performance and reduce overfitting.</a:t>
            </a:r>
          </a:p>
          <a:p>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Handling Missing Data: </a:t>
            </a:r>
            <a:r>
              <a:rPr lang="en-US" sz="2000" dirty="0">
                <a:latin typeface="Times New Roman" panose="02020603050405020304" pitchFamily="18" charset="0"/>
                <a:cs typeface="Times New Roman" panose="02020603050405020304" pitchFamily="18" charset="0"/>
              </a:rPr>
              <a:t>In the credit card fraud detection dataset, there are generally no missing values. However, if there were any, the typical strategies would involve</a:t>
            </a:r>
          </a:p>
          <a:p>
            <a:pPr marL="742950" lvl="1" indent="-28575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Removing rows</a:t>
            </a:r>
            <a:r>
              <a:rPr lang="en-US" sz="2000" dirty="0">
                <a:latin typeface="Times New Roman" panose="02020603050405020304" pitchFamily="18" charset="0"/>
                <a:cs typeface="Times New Roman" panose="02020603050405020304" pitchFamily="18" charset="0"/>
              </a:rPr>
              <a:t> with missing data.</a:t>
            </a:r>
          </a:p>
          <a:p>
            <a:pPr marL="742950" lvl="1" indent="-28575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Imputation</a:t>
            </a:r>
            <a:r>
              <a:rPr lang="en-US" sz="2000" dirty="0">
                <a:latin typeface="Times New Roman" panose="02020603050405020304" pitchFamily="18" charset="0"/>
                <a:cs typeface="Times New Roman" panose="02020603050405020304" pitchFamily="18" charset="0"/>
              </a:rPr>
              <a:t>, filling missing values with mean, median, or mode.</a:t>
            </a:r>
          </a:p>
          <a:p>
            <a:pPr marL="457200" marR="0" lvl="1"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41891599"/>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31A7754-2115-0D6C-4EB7-A9F34D0A4987}"/>
              </a:ext>
            </a:extLst>
          </p:cNvPr>
          <p:cNvSpPr/>
          <p:nvPr/>
        </p:nvSpPr>
        <p:spPr>
          <a:xfrm>
            <a:off x="0" y="1236621"/>
            <a:ext cx="12192000" cy="5621379"/>
          </a:xfrm>
          <a:prstGeom prst="rect">
            <a:avLst/>
          </a:prstGeom>
          <a:solidFill>
            <a:schemeClr val="accent1">
              <a:lumMod val="50000"/>
            </a:schemeClr>
          </a:solidFill>
          <a:ln w="12700" cap="flat">
            <a:solidFill>
              <a:schemeClr val="accent1">
                <a:lumMod val="50000"/>
              </a:schemeClr>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IN" sz="1800" b="0" i="0" u="none" strike="noStrike" cap="none" spc="0" normalizeH="0" baseline="0">
              <a:ln>
                <a:noFill/>
              </a:ln>
              <a:solidFill>
                <a:srgbClr val="000000"/>
              </a:solidFill>
              <a:effectLst/>
              <a:uFillTx/>
              <a:latin typeface="+mj-lt"/>
              <a:ea typeface="+mj-ea"/>
              <a:cs typeface="+mj-cs"/>
              <a:sym typeface="Calibri"/>
            </a:endParaRPr>
          </a:p>
        </p:txBody>
      </p:sp>
      <p:sp>
        <p:nvSpPr>
          <p:cNvPr id="2" name="Title 1">
            <a:extLst>
              <a:ext uri="{FF2B5EF4-FFF2-40B4-BE49-F238E27FC236}">
                <a16:creationId xmlns:a16="http://schemas.microsoft.com/office/drawing/2014/main" id="{64FFD99A-0B49-B285-BD74-7B95427ACCE0}"/>
              </a:ext>
            </a:extLst>
          </p:cNvPr>
          <p:cNvSpPr>
            <a:spLocks noGrp="1"/>
          </p:cNvSpPr>
          <p:nvPr>
            <p:ph type="title"/>
          </p:nvPr>
        </p:nvSpPr>
        <p:spPr>
          <a:xfrm>
            <a:off x="639607" y="260756"/>
            <a:ext cx="10515600" cy="688367"/>
          </a:xfrm>
        </p:spPr>
        <p:txBody>
          <a:bodyPr>
            <a:normAutofit/>
          </a:bodyPr>
          <a:lstStyle/>
          <a:p>
            <a:r>
              <a:rPr lang="en-US" sz="3200">
                <a:solidFill>
                  <a:schemeClr val="accent1">
                    <a:lumMod val="50000"/>
                  </a:schemeClr>
                </a:solidFill>
                <a:latin typeface="Times New Roman" panose="02020603050405020304" pitchFamily="18" charset="0"/>
                <a:cs typeface="Times New Roman" panose="02020603050405020304" pitchFamily="18" charset="0"/>
              </a:rPr>
              <a:t>Data set before pre-processing</a:t>
            </a:r>
          </a:p>
        </p:txBody>
      </p:sp>
      <p:sp>
        <p:nvSpPr>
          <p:cNvPr id="3" name="Text Placeholder 2">
            <a:extLst>
              <a:ext uri="{FF2B5EF4-FFF2-40B4-BE49-F238E27FC236}">
                <a16:creationId xmlns:a16="http://schemas.microsoft.com/office/drawing/2014/main" id="{A733ACEF-3068-005A-365D-E7B5BCDD5A52}"/>
              </a:ext>
            </a:extLst>
          </p:cNvPr>
          <p:cNvSpPr>
            <a:spLocks noGrp="1"/>
          </p:cNvSpPr>
          <p:nvPr>
            <p:ph type="body" idx="1"/>
          </p:nvPr>
        </p:nvSpPr>
        <p:spPr>
          <a:xfrm>
            <a:off x="838200" y="914400"/>
            <a:ext cx="10515600" cy="5262563"/>
          </a:xfrm>
        </p:spPr>
        <p:txBody>
          <a:bodyPr>
            <a:normAutofit/>
          </a:bodyPr>
          <a:lstStyle/>
          <a:p>
            <a:pPr marL="0" indent="0">
              <a:buNone/>
            </a:pPr>
            <a:endParaRPr lang="en-US" sz="2400" i="0">
              <a:solidFill>
                <a:schemeClr val="tx1"/>
              </a:solidFill>
              <a:effectLst/>
              <a:latin typeface="Times New Roman" panose="02020603050405020304" pitchFamily="18" charset="0"/>
              <a:cs typeface="Times New Roman" panose="02020603050405020304" pitchFamily="18" charset="0"/>
            </a:endParaRPr>
          </a:p>
          <a:p>
            <a:pPr marL="0" indent="0">
              <a:buNone/>
            </a:pPr>
            <a:endParaRPr lang="en-US" sz="2400">
              <a:solidFill>
                <a:schemeClr val="tx1"/>
              </a:solidFill>
              <a:latin typeface="Times New Roman" panose="02020603050405020304" pitchFamily="18" charset="0"/>
              <a:cs typeface="Times New Roman" panose="02020603050405020304" pitchFamily="18" charset="0"/>
            </a:endParaRPr>
          </a:p>
          <a:p>
            <a:pPr marL="0" indent="0">
              <a:buNone/>
            </a:pPr>
            <a:endParaRPr lang="en-US" sz="2400">
              <a:solidFill>
                <a:schemeClr val="tx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302036B-7BF9-7ADB-7F96-7D3CF51A72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9136" y="1692021"/>
            <a:ext cx="9544050" cy="4684286"/>
          </a:xfrm>
          <a:prstGeom prst="rect">
            <a:avLst/>
          </a:prstGeom>
        </p:spPr>
      </p:pic>
    </p:spTree>
    <p:extLst>
      <p:ext uri="{BB962C8B-B14F-4D97-AF65-F5344CB8AC3E}">
        <p14:creationId xmlns:p14="http://schemas.microsoft.com/office/powerpoint/2010/main" val="4272603826"/>
      </p:ext>
    </p:extLst>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63CE13C8087344E981A736344148FE9" ma:contentTypeVersion="4" ma:contentTypeDescription="Create a new document." ma:contentTypeScope="" ma:versionID="fa55bc4905352ad5f9964a12a251f291">
  <xsd:schema xmlns:xsd="http://www.w3.org/2001/XMLSchema" xmlns:xs="http://www.w3.org/2001/XMLSchema" xmlns:p="http://schemas.microsoft.com/office/2006/metadata/properties" xmlns:ns2="be2e74d4-abc7-4fac-8ef1-82b31e84eeb8" targetNamespace="http://schemas.microsoft.com/office/2006/metadata/properties" ma:root="true" ma:fieldsID="c3caf36d21c124e7bc401f00db0a2fdb" ns2:_="">
    <xsd:import namespace="be2e74d4-abc7-4fac-8ef1-82b31e84eeb8"/>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e2e74d4-abc7-4fac-8ef1-82b31e84eeb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C9C1ABD-15B1-4F61-87D3-45B99D75ADEB}">
  <ds:schemaRefs>
    <ds:schemaRef ds:uri="http://schemas.microsoft.com/sharepoint/v3/contenttype/forms"/>
  </ds:schemaRefs>
</ds:datastoreItem>
</file>

<file path=customXml/itemProps2.xml><?xml version="1.0" encoding="utf-8"?>
<ds:datastoreItem xmlns:ds="http://schemas.openxmlformats.org/officeDocument/2006/customXml" ds:itemID="{67A9D0D1-2786-49E5-80C2-F617260590D7}">
  <ds:schemaRefs>
    <ds:schemaRef ds:uri="be2e74d4-abc7-4fac-8ef1-82b31e84eeb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1351</TotalTime>
  <Words>1318</Words>
  <Application>Microsoft Office PowerPoint</Application>
  <PresentationFormat>Widescreen</PresentationFormat>
  <Paragraphs>167</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Arial MT</vt:lpstr>
      <vt:lpstr>Calibri</vt:lpstr>
      <vt:lpstr>Calibri Light</vt:lpstr>
      <vt:lpstr>Cambria</vt:lpstr>
      <vt:lpstr>Times New Roman</vt:lpstr>
      <vt:lpstr>Office Theme</vt:lpstr>
      <vt:lpstr>PowerPoint Presentation</vt:lpstr>
      <vt:lpstr>PowerPoint Presentation</vt:lpstr>
      <vt:lpstr>Introduction:</vt:lpstr>
      <vt:lpstr>Data Set</vt:lpstr>
      <vt:lpstr>Data Set:</vt:lpstr>
      <vt:lpstr>Data Set: Attributes </vt:lpstr>
      <vt:lpstr>Analysis and Modeling</vt:lpstr>
      <vt:lpstr>Data Preprocessing:</vt:lpstr>
      <vt:lpstr>Data set before pre-processing</vt:lpstr>
      <vt:lpstr>Data set before pre-processing</vt:lpstr>
      <vt:lpstr>Models to implement:</vt:lpstr>
      <vt:lpstr>Proposed Program Flow</vt:lpstr>
      <vt:lpstr>Results</vt:lpstr>
      <vt:lpstr>Random Forest: </vt:lpstr>
      <vt:lpstr>Logistic regression model:  </vt:lpstr>
      <vt:lpstr> Support Vector Machines (SVM):  </vt:lpstr>
      <vt:lpstr>Comparison of Models:</vt:lpstr>
      <vt:lpstr>Conclusion</vt:lpstr>
      <vt:lpstr>Best Proposed Model:</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Konduru Rupesh</dc:creator>
  <cp:lastModifiedBy>Aishwarya Kadam</cp:lastModifiedBy>
  <cp:revision>9</cp:revision>
  <dcterms:modified xsi:type="dcterms:W3CDTF">2024-11-25T21:45:23Z</dcterms:modified>
</cp:coreProperties>
</file>