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4" r:id="rId2"/>
    <p:sldId id="263" r:id="rId3"/>
    <p:sldId id="256" r:id="rId4"/>
    <p:sldId id="257" r:id="rId5"/>
    <p:sldId id="264" r:id="rId6"/>
    <p:sldId id="258" r:id="rId7"/>
    <p:sldId id="259" r:id="rId8"/>
    <p:sldId id="260" r:id="rId9"/>
    <p:sldId id="261" r:id="rId10"/>
    <p:sldId id="262" r:id="rId11"/>
    <p:sldId id="266" r:id="rId12"/>
    <p:sldId id="267" r:id="rId13"/>
    <p:sldId id="273" r:id="rId14"/>
    <p:sldId id="272" r:id="rId15"/>
    <p:sldId id="270" r:id="rId16"/>
    <p:sldId id="271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18" autoAdjust="0"/>
  </p:normalViewPr>
  <p:slideViewPr>
    <p:cSldViewPr>
      <p:cViewPr varScale="1">
        <p:scale>
          <a:sx n="66" d="100"/>
          <a:sy n="66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E9C51-0B48-4108-9AEC-E6CA09D27157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21F31-FC05-4EB9-97A0-07F120FC2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600" dirty="0" err="1" smtClean="0"/>
              <a:t>port_dict</a:t>
            </a:r>
            <a:r>
              <a:rPr lang="en-US" sz="600" dirty="0" smtClean="0"/>
              <a:t> = </a:t>
            </a:r>
            <a:r>
              <a:rPr lang="en-US" sz="600" dirty="0" err="1" smtClean="0"/>
              <a:t>dict</a:t>
            </a:r>
            <a:r>
              <a:rPr lang="en-US" sz="600" dirty="0" smtClean="0"/>
              <a:t>(</a:t>
            </a:r>
          </a:p>
          <a:p>
            <a:r>
              <a:rPr lang="en-US" sz="600" dirty="0" smtClean="0"/>
              <a:t>                name='',</a:t>
            </a:r>
          </a:p>
          <a:p>
            <a:r>
              <a:rPr lang="en-US" sz="600" dirty="0" smtClean="0"/>
              <a:t>                </a:t>
            </a:r>
            <a:r>
              <a:rPr lang="en-US" sz="600" dirty="0" err="1" smtClean="0"/>
              <a:t>admin_state_up</a:t>
            </a:r>
            <a:r>
              <a:rPr lang="en-US" sz="600" dirty="0" smtClean="0"/>
              <a:t>=True,</a:t>
            </a:r>
          </a:p>
          <a:p>
            <a:r>
              <a:rPr lang="en-US" sz="600" dirty="0" smtClean="0"/>
              <a:t>                </a:t>
            </a:r>
            <a:r>
              <a:rPr lang="en-US" sz="600" dirty="0" err="1" smtClean="0"/>
              <a:t>device_id</a:t>
            </a:r>
            <a:r>
              <a:rPr lang="en-US" sz="600" dirty="0" smtClean="0"/>
              <a:t>=</a:t>
            </a:r>
            <a:r>
              <a:rPr lang="en-US" sz="600" dirty="0" err="1" smtClean="0"/>
              <a:t>device_id</a:t>
            </a:r>
            <a:r>
              <a:rPr lang="en-US" sz="600" dirty="0" smtClean="0"/>
              <a:t>,</a:t>
            </a:r>
          </a:p>
          <a:p>
            <a:r>
              <a:rPr lang="en-US" sz="600" dirty="0" smtClean="0"/>
              <a:t>                </a:t>
            </a:r>
            <a:r>
              <a:rPr lang="en-US" sz="600" dirty="0" err="1" smtClean="0"/>
              <a:t>network_id</a:t>
            </a:r>
            <a:r>
              <a:rPr lang="en-US" sz="600" dirty="0" smtClean="0"/>
              <a:t>=network.id,</a:t>
            </a:r>
          </a:p>
          <a:p>
            <a:r>
              <a:rPr lang="en-US" sz="600" dirty="0" smtClean="0"/>
              <a:t>                </a:t>
            </a:r>
            <a:r>
              <a:rPr lang="en-US" sz="600" dirty="0" err="1" smtClean="0"/>
              <a:t>tenant_id</a:t>
            </a:r>
            <a:r>
              <a:rPr lang="en-US" sz="600" dirty="0" smtClean="0"/>
              <a:t>=</a:t>
            </a:r>
            <a:r>
              <a:rPr lang="en-US" sz="600" dirty="0" err="1" smtClean="0"/>
              <a:t>network.tenant_id</a:t>
            </a:r>
            <a:r>
              <a:rPr lang="en-US" sz="600" dirty="0" smtClean="0"/>
              <a:t>,</a:t>
            </a:r>
          </a:p>
          <a:p>
            <a:r>
              <a:rPr lang="en-US" sz="600" dirty="0" smtClean="0"/>
              <a:t>                </a:t>
            </a:r>
            <a:r>
              <a:rPr lang="en-US" sz="600" dirty="0" err="1" smtClean="0"/>
              <a:t>fixed_ips</a:t>
            </a:r>
            <a:r>
              <a:rPr lang="en-US" sz="600" dirty="0" smtClean="0"/>
              <a:t>=[</a:t>
            </a:r>
            <a:r>
              <a:rPr lang="en-US" sz="600" dirty="0" err="1" smtClean="0"/>
              <a:t>dict</a:t>
            </a:r>
            <a:r>
              <a:rPr lang="en-US" sz="600" dirty="0" smtClean="0"/>
              <a:t>(</a:t>
            </a:r>
            <a:r>
              <a:rPr lang="en-US" sz="600" dirty="0" err="1" smtClean="0"/>
              <a:t>subnet_id</a:t>
            </a:r>
            <a:r>
              <a:rPr lang="en-US" sz="600" dirty="0" smtClean="0"/>
              <a:t>=s) for s in </a:t>
            </a:r>
            <a:r>
              <a:rPr lang="en-US" sz="600" dirty="0" err="1" smtClean="0"/>
              <a:t>dhcp_enabled_subnet_ids</a:t>
            </a:r>
            <a:r>
              <a:rPr lang="en-US" sz="600" dirty="0" smtClean="0"/>
              <a:t>])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----------------------------------------------------</a:t>
            </a:r>
          </a:p>
          <a:p>
            <a:r>
              <a:rPr lang="en-US" dirty="0" smtClean="0"/>
              <a:t>The network namespace that </a:t>
            </a:r>
            <a:r>
              <a:rPr lang="en-US" dirty="0" err="1" smtClean="0"/>
              <a:t>dnsmasq</a:t>
            </a:r>
            <a:r>
              <a:rPr lang="en-US" dirty="0" smtClean="0"/>
              <a:t> runs in should have a default route on creation (to the router for that network) to support</a:t>
            </a:r>
            <a:r>
              <a:rPr lang="en-US" baseline="0" dirty="0" smtClean="0"/>
              <a:t> </a:t>
            </a:r>
            <a:r>
              <a:rPr lang="en-US" dirty="0" smtClean="0"/>
              <a:t>upstream name</a:t>
            </a:r>
            <a:r>
              <a:rPr lang="en-US" baseline="0" dirty="0" smtClean="0"/>
              <a:t> resolution.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    Adds default route to DHCP namespace for upstream name resolution.</a:t>
            </a:r>
          </a:p>
          <a:p>
            <a:endParaRPr lang="en-US" dirty="0" smtClean="0"/>
          </a:p>
          <a:p>
            <a:r>
              <a:rPr lang="en-US" dirty="0" smtClean="0"/>
              <a:t>    Any time the DHCP server is updated this code will maintain a default</a:t>
            </a:r>
            <a:br>
              <a:rPr lang="en-US" dirty="0" smtClean="0"/>
            </a:br>
            <a:r>
              <a:rPr lang="en-US" dirty="0" smtClean="0"/>
              <a:t>    route in the DHCP namespace using the </a:t>
            </a:r>
            <a:r>
              <a:rPr lang="en-US" dirty="0" err="1" smtClean="0"/>
              <a:t>gateway_ip</a:t>
            </a:r>
            <a:r>
              <a:rPr lang="en-US" dirty="0" smtClean="0"/>
              <a:t> attribute of the</a:t>
            </a:r>
            <a:br>
              <a:rPr lang="en-US" dirty="0" smtClean="0"/>
            </a:br>
            <a:r>
              <a:rPr lang="en-US" dirty="0" smtClean="0"/>
              <a:t>    first DHCP-enabled IPV4 subnet in the list of subnets where </a:t>
            </a:r>
            <a:r>
              <a:rPr lang="en-US" dirty="0" err="1" smtClean="0"/>
              <a:t>gateway_ip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is not None. This strategy uses the same gateway </a:t>
            </a:r>
            <a:r>
              <a:rPr lang="en-US" dirty="0" err="1" smtClean="0"/>
              <a:t>ip</a:t>
            </a:r>
            <a:r>
              <a:rPr lang="en-US" dirty="0" smtClean="0"/>
              <a:t> that the DHCP</a:t>
            </a:r>
            <a:br>
              <a:rPr lang="en-US" dirty="0" smtClean="0"/>
            </a:br>
            <a:r>
              <a:rPr lang="en-US" dirty="0" smtClean="0"/>
              <a:t>    server hands to the VMs on the network.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21F31-FC05-4EB9-97A0-07F120FC20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80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21F31-FC05-4EB9-97A0-07F120FC20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Openstack Neutron: DHCP Agent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Sridhar K. N. </a:t>
            </a:r>
            <a:r>
              <a:rPr lang="en-US" smtClean="0"/>
              <a:t>Rao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04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457700" y="2019300"/>
            <a:ext cx="8229600" cy="1143000"/>
          </a:xfrm>
        </p:spPr>
        <p:txBody>
          <a:bodyPr/>
          <a:lstStyle/>
          <a:p>
            <a:r>
              <a:rPr lang="en-US" dirty="0" smtClean="0"/>
              <a:t>Linux/dhcp.py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67000" y="1"/>
            <a:ext cx="2741645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5" y="270588"/>
            <a:ext cx="2514600" cy="1939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19399" y="3182512"/>
            <a:ext cx="2514600" cy="3294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441" y="2819400"/>
            <a:ext cx="25146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61045" y="3665376"/>
            <a:ext cx="25146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62600" y="304800"/>
            <a:ext cx="25146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37849" y="533400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DictModel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67922" y="3852370"/>
            <a:ext cx="1134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NetModel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326127" y="348734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DhcpBase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3632" y="2990070"/>
            <a:ext cx="1857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DhcpLocalProcess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47839" y="3411112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Dnsmasq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838570" y="24492"/>
            <a:ext cx="165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DeviceManager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>
          <a:xfrm flipV="1">
            <a:off x="6818345" y="3124200"/>
            <a:ext cx="1555" cy="541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2"/>
            <a:endCxn id="7" idx="2"/>
          </p:cNvCxnSpPr>
          <p:nvPr/>
        </p:nvCxnSpPr>
        <p:spPr>
          <a:xfrm rot="5400000" flipH="1">
            <a:off x="2406520" y="4806821"/>
            <a:ext cx="533400" cy="2806958"/>
          </a:xfrm>
          <a:prstGeom prst="bentConnector3">
            <a:avLst>
              <a:gd name="adj1" fmla="val -428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0"/>
          </p:cNvCxnSpPr>
          <p:nvPr/>
        </p:nvCxnSpPr>
        <p:spPr>
          <a:xfrm flipV="1">
            <a:off x="1269741" y="2209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66614" y="1563469"/>
            <a:ext cx="15604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APIs are mostly </a:t>
            </a:r>
          </a:p>
          <a:p>
            <a:r>
              <a:rPr lang="en-US" sz="1200" dirty="0" smtClean="0"/>
              <a:t>Not-Implemented.</a:t>
            </a:r>
          </a:p>
          <a:p>
            <a:r>
              <a:rPr lang="en-US" sz="1200" dirty="0" smtClean="0"/>
              <a:t>Left of derived classes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-13594" y="476253"/>
            <a:ext cx="2286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conf</a:t>
            </a:r>
            <a:endParaRPr lang="en-US" sz="1400" dirty="0"/>
          </a:p>
          <a:p>
            <a:r>
              <a:rPr lang="en-US" sz="1400" dirty="0"/>
              <a:t>network</a:t>
            </a:r>
          </a:p>
          <a:p>
            <a:r>
              <a:rPr lang="en-US" sz="1400" dirty="0" err="1"/>
              <a:t>root_helper</a:t>
            </a:r>
            <a:endParaRPr lang="en-US" sz="1400" dirty="0"/>
          </a:p>
          <a:p>
            <a:r>
              <a:rPr lang="en-US" sz="1400" dirty="0" err="1"/>
              <a:t>device_manager</a:t>
            </a:r>
            <a:r>
              <a:rPr lang="en-US" sz="1400" dirty="0"/>
              <a:t> </a:t>
            </a:r>
          </a:p>
          <a:p>
            <a:r>
              <a:rPr lang="en-US" sz="1400" dirty="0"/>
              <a:t>version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34238" y="3495861"/>
            <a:ext cx="1664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interface_name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49042" y="4236475"/>
            <a:ext cx="23014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nable &amp; disable  </a:t>
            </a:r>
            <a:r>
              <a:rPr lang="en-US" dirty="0" err="1" smtClean="0"/>
              <a:t>dhcp</a:t>
            </a:r>
            <a:r>
              <a:rPr lang="en-US" dirty="0" smtClean="0"/>
              <a:t> operations, apart from</a:t>
            </a:r>
          </a:p>
          <a:p>
            <a:r>
              <a:rPr lang="en-US" dirty="0" smtClean="0"/>
              <a:t>Other </a:t>
            </a:r>
            <a:r>
              <a:rPr lang="en-US" dirty="0" err="1" smtClean="0"/>
              <a:t>config</a:t>
            </a:r>
            <a:r>
              <a:rPr lang="en-US" dirty="0" smtClean="0"/>
              <a:t>-file operations (get file, or get value from file)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819400" y="3852370"/>
            <a:ext cx="27479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IMP. OPERATIONS:</a:t>
            </a:r>
          </a:p>
          <a:p>
            <a:r>
              <a:rPr lang="en-US" dirty="0" smtClean="0"/>
              <a:t>Spawn </a:t>
            </a:r>
            <a:r>
              <a:rPr lang="en-US" dirty="0" err="1" smtClean="0"/>
              <a:t>dnsmasq</a:t>
            </a:r>
            <a:r>
              <a:rPr lang="en-US" dirty="0" smtClean="0"/>
              <a:t> process,</a:t>
            </a:r>
          </a:p>
          <a:p>
            <a:r>
              <a:rPr lang="en-US" dirty="0" smtClean="0"/>
              <a:t>Manage </a:t>
            </a:r>
            <a:r>
              <a:rPr lang="en-US" dirty="0" err="1" smtClean="0"/>
              <a:t>dhcp</a:t>
            </a:r>
            <a:r>
              <a:rPr lang="en-US" dirty="0" smtClean="0"/>
              <a:t> leases</a:t>
            </a:r>
          </a:p>
          <a:p>
            <a:r>
              <a:rPr lang="en-US" dirty="0" smtClean="0"/>
              <a:t>Write to </a:t>
            </a:r>
            <a:r>
              <a:rPr lang="en-US" dirty="0" err="1" smtClean="0"/>
              <a:t>dhcp_hosts</a:t>
            </a:r>
            <a:r>
              <a:rPr lang="en-US" dirty="0" smtClean="0"/>
              <a:t> , </a:t>
            </a:r>
            <a:r>
              <a:rPr lang="en-US" dirty="0" err="1" smtClean="0"/>
              <a:t>addn_hosts</a:t>
            </a:r>
            <a:r>
              <a:rPr lang="en-US" dirty="0" smtClean="0"/>
              <a:t>, options files</a:t>
            </a:r>
          </a:p>
          <a:p>
            <a:r>
              <a:rPr lang="en-US" dirty="0" err="1" smtClean="0"/>
              <a:t>Get_isolated</a:t>
            </a:r>
            <a:r>
              <a:rPr lang="en-US" dirty="0" smtClean="0"/>
              <a:t> subnets</a:t>
            </a:r>
          </a:p>
          <a:p>
            <a:r>
              <a:rPr lang="en-US" dirty="0" smtClean="0"/>
              <a:t>Format </a:t>
            </a:r>
            <a:r>
              <a:rPr lang="en-US" dirty="0" err="1" smtClean="0"/>
              <a:t>dhcp_option</a:t>
            </a:r>
            <a:endParaRPr lang="en-US" dirty="0" smtClean="0"/>
          </a:p>
          <a:p>
            <a:r>
              <a:rPr lang="en-US" dirty="0" smtClean="0"/>
              <a:t>Should enable metadata?</a:t>
            </a:r>
          </a:p>
          <a:p>
            <a:r>
              <a:rPr lang="en-US" dirty="0" smtClean="0"/>
              <a:t>Reload </a:t>
            </a:r>
            <a:r>
              <a:rPr lang="en-US" dirty="0" err="1" smtClean="0"/>
              <a:t>dhcp</a:t>
            </a:r>
            <a:r>
              <a:rPr lang="en-US" dirty="0" smtClean="0"/>
              <a:t> allocations</a:t>
            </a:r>
          </a:p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695768" y="377140"/>
            <a:ext cx="28652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IMP. OPERATIONS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get interface name and device id.</a:t>
            </a:r>
          </a:p>
          <a:p>
            <a:r>
              <a:rPr lang="en-US" dirty="0" smtClean="0"/>
              <a:t>Set default route</a:t>
            </a:r>
          </a:p>
          <a:p>
            <a:r>
              <a:rPr lang="en-US" dirty="0" smtClean="0"/>
              <a:t>Setup </a:t>
            </a:r>
            <a:r>
              <a:rPr lang="en-US" dirty="0" err="1" smtClean="0"/>
              <a:t>dhcp</a:t>
            </a:r>
            <a:r>
              <a:rPr lang="en-US" dirty="0" smtClean="0"/>
              <a:t> port</a:t>
            </a:r>
          </a:p>
          <a:p>
            <a:r>
              <a:rPr lang="en-US" dirty="0" smtClean="0"/>
              <a:t>Update, &amp;destroy, </a:t>
            </a:r>
          </a:p>
          <a:p>
            <a:r>
              <a:rPr lang="en-US" b="1" dirty="0" smtClean="0"/>
              <a:t>Setup</a:t>
            </a:r>
            <a:r>
              <a:rPr lang="en-US" dirty="0" smtClean="0"/>
              <a:t>: </a:t>
            </a:r>
            <a:r>
              <a:rPr lang="en-US" dirty="0"/>
              <a:t>Create and initialize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device for network's </a:t>
            </a:r>
            <a:endParaRPr lang="en-US" dirty="0" smtClean="0"/>
          </a:p>
          <a:p>
            <a:r>
              <a:rPr lang="en-US" dirty="0" smtClean="0"/>
              <a:t>DHCP </a:t>
            </a:r>
            <a:r>
              <a:rPr lang="en-US" dirty="0"/>
              <a:t>on this host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2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941100"/>
            <a:ext cx="1716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enable(self):</a:t>
            </a:r>
          </a:p>
        </p:txBody>
      </p:sp>
      <p:sp>
        <p:nvSpPr>
          <p:cNvPr id="3" name="Rectangle 2"/>
          <p:cNvSpPr/>
          <p:nvPr/>
        </p:nvSpPr>
        <p:spPr>
          <a:xfrm>
            <a:off x="5029200" y="1997791"/>
            <a:ext cx="137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self.restart</a:t>
            </a:r>
            <a:r>
              <a:rPr lang="en-US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2626900"/>
            <a:ext cx="2204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Else </a:t>
            </a:r>
            <a:r>
              <a:rPr lang="en-US" dirty="0" err="1" smtClean="0"/>
              <a:t>if_enable_dhcp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1200" y="3084100"/>
            <a:ext cx="2874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ensure_network_conf_dir</a:t>
            </a:r>
            <a:r>
              <a:rPr lang="en-US" dirty="0"/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2013155" y="3580769"/>
            <a:ext cx="3692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interface_name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device_manager.setup</a:t>
            </a:r>
            <a:r>
              <a:rPr lang="en-US" dirty="0" smtClean="0"/>
              <a:t>(</a:t>
            </a:r>
            <a:r>
              <a:rPr lang="en-US" dirty="0" err="1" smtClean="0"/>
              <a:t>self.network</a:t>
            </a:r>
            <a:r>
              <a:rPr lang="en-US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1981200" y="4848368"/>
            <a:ext cx="1761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spawn_process</a:t>
            </a:r>
            <a:r>
              <a:rPr lang="en-US" dirty="0"/>
              <a:t>()</a:t>
            </a:r>
          </a:p>
        </p:txBody>
      </p:sp>
      <p:cxnSp>
        <p:nvCxnSpPr>
          <p:cNvPr id="13" name="Elbow Connector 12"/>
          <p:cNvCxnSpPr>
            <a:stCxn id="4" idx="1"/>
            <a:endCxn id="5" idx="1"/>
          </p:cNvCxnSpPr>
          <p:nvPr/>
        </p:nvCxnSpPr>
        <p:spPr>
          <a:xfrm rot="10800000" flipH="1" flipV="1">
            <a:off x="1371600" y="2811566"/>
            <a:ext cx="609600" cy="457200"/>
          </a:xfrm>
          <a:prstGeom prst="bentConnector3">
            <a:avLst>
              <a:gd name="adj1" fmla="val -37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76050" y="26547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- subnet in </a:t>
            </a:r>
            <a:r>
              <a:rPr lang="en-US" sz="1200" dirty="0" err="1"/>
              <a:t>self.network.subnets</a:t>
            </a:r>
            <a:r>
              <a:rPr lang="en-US" sz="1200" dirty="0"/>
              <a:t> and  </a:t>
            </a:r>
            <a:r>
              <a:rPr lang="en-US" sz="1200" dirty="0" err="1"/>
              <a:t>subnet.enable_dhcp</a:t>
            </a:r>
            <a:r>
              <a:rPr lang="en-US" sz="1200" dirty="0"/>
              <a:t> is set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508268" y="1747224"/>
            <a:ext cx="2135563" cy="619899"/>
            <a:chOff x="3520010" y="3057832"/>
            <a:chExt cx="2135563" cy="870466"/>
          </a:xfrm>
        </p:grpSpPr>
        <p:sp>
          <p:nvSpPr>
            <p:cNvPr id="22" name="Flowchart: Decision 21"/>
            <p:cNvSpPr/>
            <p:nvPr/>
          </p:nvSpPr>
          <p:spPr>
            <a:xfrm>
              <a:off x="3520010" y="3057832"/>
              <a:ext cx="2135563" cy="87046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96943" y="3244334"/>
              <a:ext cx="1350113" cy="5186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if </a:t>
              </a:r>
              <a:r>
                <a:rPr lang="en-US" dirty="0" err="1">
                  <a:solidFill>
                    <a:schemeClr val="bg1"/>
                  </a:solidFill>
                </a:rPr>
                <a:t>self.active</a:t>
              </a:r>
              <a:r>
                <a:rPr lang="en-US" dirty="0">
                  <a:solidFill>
                    <a:schemeClr val="bg1"/>
                  </a:solidFill>
                </a:rPr>
                <a:t>:</a:t>
              </a:r>
            </a:p>
          </p:txBody>
        </p:sp>
      </p:grpSp>
      <p:cxnSp>
        <p:nvCxnSpPr>
          <p:cNvPr id="26" name="Elbow Connector 25"/>
          <p:cNvCxnSpPr>
            <a:stCxn id="2" idx="3"/>
            <a:endCxn id="22" idx="1"/>
          </p:cNvCxnSpPr>
          <p:nvPr/>
        </p:nvCxnSpPr>
        <p:spPr>
          <a:xfrm flipV="1">
            <a:off x="2097880" y="2057174"/>
            <a:ext cx="410388" cy="685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2" idx="3"/>
            <a:endCxn id="3" idx="1"/>
          </p:cNvCxnSpPr>
          <p:nvPr/>
        </p:nvCxnSpPr>
        <p:spPr>
          <a:xfrm>
            <a:off x="4643831" y="2057174"/>
            <a:ext cx="385369" cy="12528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2" idx="2"/>
            <a:endCxn id="4" idx="0"/>
          </p:cNvCxnSpPr>
          <p:nvPr/>
        </p:nvCxnSpPr>
        <p:spPr>
          <a:xfrm rot="5400000">
            <a:off x="2895050" y="1945899"/>
            <a:ext cx="259777" cy="110222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81200" y="4314968"/>
            <a:ext cx="3737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self.interface_name</a:t>
            </a:r>
            <a:r>
              <a:rPr lang="en-US" dirty="0"/>
              <a:t> = </a:t>
            </a:r>
            <a:r>
              <a:rPr lang="en-US" dirty="0" err="1"/>
              <a:t>interface_name</a:t>
            </a:r>
            <a:endParaRPr lang="en-US" dirty="0"/>
          </a:p>
        </p:txBody>
      </p:sp>
      <p:cxnSp>
        <p:nvCxnSpPr>
          <p:cNvPr id="34" name="Elbow Connector 33"/>
          <p:cNvCxnSpPr>
            <a:stCxn id="4" idx="1"/>
            <a:endCxn id="6" idx="1"/>
          </p:cNvCxnSpPr>
          <p:nvPr/>
        </p:nvCxnSpPr>
        <p:spPr>
          <a:xfrm rot="10800000" flipH="1" flipV="1">
            <a:off x="1371599" y="2811565"/>
            <a:ext cx="641555" cy="1092369"/>
          </a:xfrm>
          <a:prstGeom prst="bentConnector3">
            <a:avLst>
              <a:gd name="adj1" fmla="val -356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4" idx="1"/>
            <a:endCxn id="32" idx="1"/>
          </p:cNvCxnSpPr>
          <p:nvPr/>
        </p:nvCxnSpPr>
        <p:spPr>
          <a:xfrm rot="10800000" flipH="1" flipV="1">
            <a:off x="1371600" y="2811566"/>
            <a:ext cx="609600" cy="1688068"/>
          </a:xfrm>
          <a:prstGeom prst="bentConnector3">
            <a:avLst>
              <a:gd name="adj1" fmla="val -37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4" idx="1"/>
            <a:endCxn id="7" idx="1"/>
          </p:cNvCxnSpPr>
          <p:nvPr/>
        </p:nvCxnSpPr>
        <p:spPr>
          <a:xfrm rot="10800000" flipH="1" flipV="1">
            <a:off x="1371600" y="2811566"/>
            <a:ext cx="609600" cy="2221468"/>
          </a:xfrm>
          <a:prstGeom prst="bentConnector3">
            <a:avLst>
              <a:gd name="adj1" fmla="val -37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705168" y="3655600"/>
            <a:ext cx="3438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Create and initialize a device for network's DHCP on this host.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DHCP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0108" y="221848"/>
            <a:ext cx="4627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device_manager.setup</a:t>
            </a:r>
            <a:r>
              <a:rPr lang="en-US" sz="2400" dirty="0"/>
              <a:t>(</a:t>
            </a:r>
            <a:r>
              <a:rPr lang="en-US" sz="2400" dirty="0" err="1"/>
              <a:t>self.network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82180" y="956498"/>
            <a:ext cx="3720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port = </a:t>
            </a:r>
            <a:r>
              <a:rPr lang="en-US" dirty="0" err="1"/>
              <a:t>self.setup_dhcp_port</a:t>
            </a:r>
            <a:r>
              <a:rPr lang="en-US" dirty="0"/>
              <a:t>(network)</a:t>
            </a:r>
          </a:p>
        </p:txBody>
      </p:sp>
      <p:sp>
        <p:nvSpPr>
          <p:cNvPr id="4" name="Rectangle 3"/>
          <p:cNvSpPr/>
          <p:nvPr/>
        </p:nvSpPr>
        <p:spPr>
          <a:xfrm>
            <a:off x="738101" y="1910358"/>
            <a:ext cx="272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self.driver.plug</a:t>
            </a:r>
            <a:r>
              <a:rPr lang="en-US" dirty="0" smtClean="0"/>
              <a:t> (</a:t>
            </a:r>
            <a:r>
              <a:rPr lang="en-US" dirty="0" err="1" smtClean="0"/>
              <a:t>dhcp_port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2180" y="3259394"/>
            <a:ext cx="1785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self.driver.init_l3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2179" y="5029200"/>
            <a:ext cx="1985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set_default_route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7151" y="4114800"/>
            <a:ext cx="4256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device.route.pullup_route</a:t>
            </a:r>
            <a:r>
              <a:rPr lang="en-US" dirty="0"/>
              <a:t>(</a:t>
            </a:r>
            <a:r>
              <a:rPr lang="en-US" dirty="0" err="1"/>
              <a:t>interface_name</a:t>
            </a:r>
            <a:r>
              <a:rPr lang="en-US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35180" y="37493"/>
            <a:ext cx="2581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plugin.update_dhcp_port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35180" y="587166"/>
            <a:ext cx="35850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plugin.create_dhcp_port</a:t>
            </a:r>
            <a:r>
              <a:rPr lang="en-US" dirty="0" smtClean="0"/>
              <a:t> (send port </a:t>
            </a:r>
          </a:p>
          <a:p>
            <a:r>
              <a:rPr lang="en-US" dirty="0" smtClean="0"/>
              <a:t>Dictionary as input)</a:t>
            </a:r>
            <a:endParaRPr lang="en-US" dirty="0"/>
          </a:p>
        </p:txBody>
      </p:sp>
      <p:cxnSp>
        <p:nvCxnSpPr>
          <p:cNvPr id="14" name="Elbow Connector 13"/>
          <p:cNvCxnSpPr>
            <a:stCxn id="3" idx="3"/>
            <a:endCxn id="10" idx="1"/>
          </p:cNvCxnSpPr>
          <p:nvPr/>
        </p:nvCxnSpPr>
        <p:spPr>
          <a:xfrm flipV="1">
            <a:off x="4402429" y="222159"/>
            <a:ext cx="1232751" cy="91900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11" idx="1"/>
          </p:cNvCxnSpPr>
          <p:nvPr/>
        </p:nvCxnSpPr>
        <p:spPr>
          <a:xfrm flipV="1">
            <a:off x="4402429" y="910332"/>
            <a:ext cx="1232751" cy="2308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55130" y="1910358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succeeding slides.</a:t>
            </a:r>
            <a:endParaRPr lang="en-US" dirty="0"/>
          </a:p>
        </p:txBody>
      </p:sp>
      <p:cxnSp>
        <p:nvCxnSpPr>
          <p:cNvPr id="19" name="Elbow Connector 18"/>
          <p:cNvCxnSpPr>
            <a:stCxn id="4" idx="3"/>
            <a:endCxn id="17" idx="1"/>
          </p:cNvCxnSpPr>
          <p:nvPr/>
        </p:nvCxnSpPr>
        <p:spPr>
          <a:xfrm>
            <a:off x="3459615" y="2095024"/>
            <a:ext cx="199551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66392" y="2520730"/>
            <a:ext cx="464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Create array of IP_CIDRs.</a:t>
            </a:r>
          </a:p>
          <a:p>
            <a:r>
              <a:rPr lang="en-US" sz="1600" dirty="0"/>
              <a:t>For each of the </a:t>
            </a:r>
            <a:r>
              <a:rPr lang="en-US" sz="1600" dirty="0" err="1" smtClean="0"/>
              <a:t>fixed_IP</a:t>
            </a:r>
            <a:r>
              <a:rPr lang="en-US" sz="1600" dirty="0" smtClean="0"/>
              <a:t> in </a:t>
            </a:r>
            <a:r>
              <a:rPr lang="en-US" sz="1600" dirty="0" err="1" smtClean="0"/>
              <a:t>port.fixed_ips</a:t>
            </a:r>
            <a:endParaRPr lang="en-US" sz="1600" dirty="0" smtClean="0"/>
          </a:p>
          <a:p>
            <a:r>
              <a:rPr lang="en-US" sz="1600" dirty="0" smtClean="0"/>
              <a:t>Get the subnet and net, create </a:t>
            </a:r>
            <a:r>
              <a:rPr lang="en-US" sz="1600" dirty="0" err="1" smtClean="0"/>
              <a:t>ip_cidr</a:t>
            </a:r>
            <a:r>
              <a:rPr lang="en-US" sz="1600" dirty="0" smtClean="0"/>
              <a:t> using the </a:t>
            </a:r>
            <a:r>
              <a:rPr lang="en-US" sz="1600" dirty="0" err="1" smtClean="0"/>
              <a:t>floating_ip</a:t>
            </a:r>
            <a:r>
              <a:rPr lang="en-US" sz="1600" dirty="0" smtClean="0"/>
              <a:t> and the </a:t>
            </a:r>
            <a:r>
              <a:rPr lang="en-US" sz="1600" dirty="0" err="1" smtClean="0"/>
              <a:t>net.prefixlen</a:t>
            </a:r>
            <a:r>
              <a:rPr lang="en-US" sz="1600" dirty="0" smtClean="0"/>
              <a:t>. Append into </a:t>
            </a:r>
            <a:r>
              <a:rPr lang="en-US" sz="1600" dirty="0" err="1" smtClean="0"/>
              <a:t>ip_cidrs</a:t>
            </a:r>
            <a:r>
              <a:rPr lang="en-US" sz="1600" dirty="0" smtClean="0"/>
              <a:t> array.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2885169" y="3124200"/>
            <a:ext cx="981223" cy="504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stCxn id="2" idx="1"/>
            <a:endCxn id="3" idx="1"/>
          </p:cNvCxnSpPr>
          <p:nvPr/>
        </p:nvCxnSpPr>
        <p:spPr>
          <a:xfrm rot="10800000" flipH="1" flipV="1">
            <a:off x="260108" y="452680"/>
            <a:ext cx="422072" cy="688483"/>
          </a:xfrm>
          <a:prstGeom prst="bentConnector3">
            <a:avLst>
              <a:gd name="adj1" fmla="val -541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2" idx="1"/>
            <a:endCxn id="4" idx="1"/>
          </p:cNvCxnSpPr>
          <p:nvPr/>
        </p:nvCxnSpPr>
        <p:spPr>
          <a:xfrm rot="10800000" flipH="1" flipV="1">
            <a:off x="260107" y="452680"/>
            <a:ext cx="477993" cy="1642343"/>
          </a:xfrm>
          <a:prstGeom prst="bentConnector3">
            <a:avLst>
              <a:gd name="adj1" fmla="val -478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" idx="1"/>
            <a:endCxn id="5" idx="1"/>
          </p:cNvCxnSpPr>
          <p:nvPr/>
        </p:nvCxnSpPr>
        <p:spPr>
          <a:xfrm rot="10800000" flipH="1" flipV="1">
            <a:off x="260108" y="452680"/>
            <a:ext cx="422072" cy="2991379"/>
          </a:xfrm>
          <a:prstGeom prst="bentConnector3">
            <a:avLst>
              <a:gd name="adj1" fmla="val -541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" idx="1"/>
            <a:endCxn id="7" idx="1"/>
          </p:cNvCxnSpPr>
          <p:nvPr/>
        </p:nvCxnSpPr>
        <p:spPr>
          <a:xfrm rot="10800000" flipH="1" flipV="1">
            <a:off x="260107" y="452680"/>
            <a:ext cx="497043" cy="3846785"/>
          </a:xfrm>
          <a:prstGeom prst="bentConnector3">
            <a:avLst>
              <a:gd name="adj1" fmla="val -459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1"/>
          </p:cNvCxnSpPr>
          <p:nvPr/>
        </p:nvCxnSpPr>
        <p:spPr>
          <a:xfrm rot="10800000" flipH="1" flipV="1">
            <a:off x="260107" y="452680"/>
            <a:ext cx="422071" cy="4761185"/>
          </a:xfrm>
          <a:prstGeom prst="bentConnector3">
            <a:avLst>
              <a:gd name="adj1" fmla="val -541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410200" y="4045982"/>
            <a:ext cx="381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Ensures that the route entry for the interface is before </a:t>
            </a:r>
            <a:r>
              <a:rPr lang="en-US" sz="1600" dirty="0" smtClean="0"/>
              <a:t>all  </a:t>
            </a:r>
            <a:r>
              <a:rPr lang="en-US" sz="1600" dirty="0"/>
              <a:t>others on the same subnet</a:t>
            </a:r>
          </a:p>
        </p:txBody>
      </p:sp>
      <p:sp>
        <p:nvSpPr>
          <p:cNvPr id="29" name="Left Brace 28"/>
          <p:cNvSpPr/>
          <p:nvPr/>
        </p:nvSpPr>
        <p:spPr>
          <a:xfrm>
            <a:off x="260108" y="4045982"/>
            <a:ext cx="497043" cy="15166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7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5360" y="870466"/>
            <a:ext cx="258263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LinuxInterfaceDriver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2057400"/>
            <a:ext cx="373615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NullDriver</a:t>
            </a:r>
            <a:r>
              <a:rPr lang="en-US" dirty="0"/>
              <a:t>(</a:t>
            </a:r>
            <a:r>
              <a:rPr lang="en-US" dirty="0" err="1"/>
              <a:t>LinuxInterfaceDriver</a:t>
            </a:r>
            <a:r>
              <a:rPr lang="en-US" dirty="0"/>
              <a:t>):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2869168"/>
            <a:ext cx="467621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/>
              <a:t>class </a:t>
            </a:r>
            <a:r>
              <a:rPr lang="en-US" b="1" dirty="0" err="1"/>
              <a:t>OVSInterfaceDriver</a:t>
            </a:r>
            <a:r>
              <a:rPr lang="en-US" b="1" dirty="0"/>
              <a:t>(</a:t>
            </a:r>
            <a:r>
              <a:rPr lang="en-US" b="1" dirty="0" err="1"/>
              <a:t>LinuxInterfaceDriver</a:t>
            </a:r>
            <a:r>
              <a:rPr lang="en-US" b="1" dirty="0"/>
              <a:t>):</a:t>
            </a:r>
          </a:p>
        </p:txBody>
      </p:sp>
      <p:sp>
        <p:nvSpPr>
          <p:cNvPr id="5" name="Rectangle 4"/>
          <p:cNvSpPr/>
          <p:nvPr/>
        </p:nvSpPr>
        <p:spPr>
          <a:xfrm>
            <a:off x="238688" y="3752166"/>
            <a:ext cx="509531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MidonetInterfaceDriver</a:t>
            </a:r>
            <a:r>
              <a:rPr lang="en-US" dirty="0"/>
              <a:t>(</a:t>
            </a:r>
            <a:r>
              <a:rPr lang="en-US" dirty="0" err="1"/>
              <a:t>LinuxInterfaceDriver</a:t>
            </a:r>
            <a:r>
              <a:rPr lang="en-US" dirty="0"/>
              <a:t>):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356" y="4495800"/>
            <a:ext cx="449033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IVSInterfaceDriver</a:t>
            </a:r>
            <a:r>
              <a:rPr lang="en-US" dirty="0"/>
              <a:t>(</a:t>
            </a:r>
            <a:r>
              <a:rPr lang="en-US" dirty="0" err="1"/>
              <a:t>LinuxInterfaceDriver</a:t>
            </a:r>
            <a:r>
              <a:rPr lang="en-US" dirty="0"/>
              <a:t>):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521" y="5181600"/>
            <a:ext cx="490207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BridgeInterfaceDriver</a:t>
            </a:r>
            <a:r>
              <a:rPr lang="en-US" dirty="0"/>
              <a:t>(</a:t>
            </a:r>
            <a:r>
              <a:rPr lang="en-US" dirty="0" err="1"/>
              <a:t>LinuxInterfaceDriver</a:t>
            </a:r>
            <a:r>
              <a:rPr lang="en-US" dirty="0"/>
              <a:t>):</a:t>
            </a:r>
          </a:p>
        </p:txBody>
      </p:sp>
      <p:sp>
        <p:nvSpPr>
          <p:cNvPr id="8" name="Rectangle 7"/>
          <p:cNvSpPr/>
          <p:nvPr/>
        </p:nvSpPr>
        <p:spPr>
          <a:xfrm>
            <a:off x="280708" y="5943600"/>
            <a:ext cx="490089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MetaInterfaceDriver</a:t>
            </a:r>
            <a:r>
              <a:rPr lang="en-US" dirty="0"/>
              <a:t>(</a:t>
            </a:r>
            <a:r>
              <a:rPr lang="en-US" dirty="0" err="1"/>
              <a:t>LinuxInterfaceDriver</a:t>
            </a:r>
            <a:r>
              <a:rPr lang="en-US" dirty="0"/>
              <a:t>):</a:t>
            </a:r>
          </a:p>
        </p:txBody>
      </p:sp>
      <p:sp>
        <p:nvSpPr>
          <p:cNvPr id="9" name="Rectangle 8"/>
          <p:cNvSpPr/>
          <p:nvPr/>
        </p:nvSpPr>
        <p:spPr>
          <a:xfrm>
            <a:off x="4749097" y="436483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init_l3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01275" y="524351"/>
            <a:ext cx="2393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delete_conntrack_state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31413" y="893683"/>
            <a:ext cx="2069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check_bridge_exists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29400" y="893683"/>
            <a:ext cx="1852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get_device_name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019" y="1752600"/>
            <a:ext cx="5474649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2096675" y="1239798"/>
            <a:ext cx="468847" cy="5128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8456" y="22741"/>
            <a:ext cx="332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Neutron/agent/linux/interface.py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28600" y="436483"/>
            <a:ext cx="8534400" cy="826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57975" y="2286000"/>
            <a:ext cx="1667892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_</a:t>
            </a:r>
            <a:r>
              <a:rPr lang="en-US" dirty="0" err="1" smtClean="0"/>
              <a:t>init</a:t>
            </a:r>
            <a:r>
              <a:rPr lang="en-US" dirty="0" smtClean="0"/>
              <a:t>_</a:t>
            </a:r>
          </a:p>
          <a:p>
            <a:r>
              <a:rPr lang="en-US" dirty="0"/>
              <a:t>_</a:t>
            </a:r>
            <a:r>
              <a:rPr lang="en-US" dirty="0" err="1"/>
              <a:t>get_tap_name</a:t>
            </a:r>
            <a:endParaRPr lang="en-US" dirty="0" smtClean="0"/>
          </a:p>
          <a:p>
            <a:r>
              <a:rPr lang="en-US" dirty="0" smtClean="0"/>
              <a:t>_</a:t>
            </a:r>
            <a:r>
              <a:rPr lang="en-US" dirty="0" err="1" smtClean="0"/>
              <a:t>ovs_add_port</a:t>
            </a:r>
            <a:endParaRPr lang="en-US" dirty="0" smtClean="0"/>
          </a:p>
          <a:p>
            <a:r>
              <a:rPr lang="en-US" b="1" dirty="0" smtClean="0"/>
              <a:t>plug</a:t>
            </a:r>
          </a:p>
          <a:p>
            <a:r>
              <a:rPr lang="en-US" dirty="0" smtClean="0"/>
              <a:t>unplug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4" idx="3"/>
            <a:endCxn id="17" idx="1"/>
          </p:cNvCxnSpPr>
          <p:nvPr/>
        </p:nvCxnSpPr>
        <p:spPr>
          <a:xfrm flipV="1">
            <a:off x="4904817" y="3024664"/>
            <a:ext cx="1753158" cy="29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581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9050" y="323165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plug(self, </a:t>
            </a:r>
            <a:r>
              <a:rPr lang="en-US" dirty="0" err="1"/>
              <a:t>network_id</a:t>
            </a:r>
            <a:r>
              <a:rPr lang="en-US" dirty="0"/>
              <a:t>, </a:t>
            </a:r>
            <a:r>
              <a:rPr lang="en-US" dirty="0" err="1"/>
              <a:t>port_id</a:t>
            </a:r>
            <a:r>
              <a:rPr lang="en-US" dirty="0"/>
              <a:t>, </a:t>
            </a:r>
            <a:r>
              <a:rPr lang="en-US" dirty="0" err="1"/>
              <a:t>device_name</a:t>
            </a:r>
            <a:r>
              <a:rPr lang="en-US" dirty="0"/>
              <a:t>, </a:t>
            </a:r>
            <a:r>
              <a:rPr lang="en-US" dirty="0" err="1"/>
              <a:t>mac_address</a:t>
            </a:r>
            <a:r>
              <a:rPr lang="en-US" dirty="0"/>
              <a:t>,</a:t>
            </a:r>
          </a:p>
          <a:p>
            <a:r>
              <a:rPr lang="en-US" dirty="0"/>
              <a:t>             bridge=None, namespace=None, prefix=None):</a:t>
            </a:r>
          </a:p>
          <a:p>
            <a:r>
              <a:rPr lang="en-US" dirty="0"/>
              <a:t>        """Plug in the interface."""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Ensure the device already does not exist and the integration bridge exists.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#Create a Tap Name: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tap_name</a:t>
            </a:r>
            <a:r>
              <a:rPr lang="en-US" dirty="0" smtClean="0"/>
              <a:t> </a:t>
            </a:r>
            <a:r>
              <a:rPr lang="en-US" dirty="0"/>
              <a:t>= self._</a:t>
            </a:r>
            <a:r>
              <a:rPr lang="en-US" dirty="0" err="1"/>
              <a:t>get_tap_name</a:t>
            </a:r>
            <a:r>
              <a:rPr lang="en-US" dirty="0"/>
              <a:t>(</a:t>
            </a:r>
            <a:r>
              <a:rPr lang="en-US" dirty="0" err="1"/>
              <a:t>device_name</a:t>
            </a:r>
            <a:r>
              <a:rPr lang="en-US" dirty="0"/>
              <a:t>, prefix)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             # </a:t>
            </a:r>
            <a:r>
              <a:rPr lang="en-US" dirty="0">
                <a:solidFill>
                  <a:srgbClr val="FF0000"/>
                </a:solidFill>
              </a:rPr>
              <a:t>Create </a:t>
            </a:r>
            <a:r>
              <a:rPr lang="en-US" dirty="0" err="1">
                <a:solidFill>
                  <a:srgbClr val="FF0000"/>
                </a:solidFill>
              </a:rPr>
              <a:t>ns_dev</a:t>
            </a:r>
            <a:r>
              <a:rPr lang="en-US" dirty="0">
                <a:solidFill>
                  <a:srgbClr val="FF0000"/>
                </a:solidFill>
              </a:rPr>
              <a:t> in a </a:t>
            </a:r>
            <a:r>
              <a:rPr lang="en-US" dirty="0" smtClean="0">
                <a:solidFill>
                  <a:srgbClr val="FF0000"/>
                </a:solidFill>
              </a:rPr>
              <a:t>namespace.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           </a:t>
            </a:r>
            <a:r>
              <a:rPr lang="en-US" dirty="0" err="1" smtClean="0"/>
              <a:t>root_dev</a:t>
            </a:r>
            <a:r>
              <a:rPr lang="en-US" dirty="0"/>
              <a:t>, </a:t>
            </a:r>
            <a:r>
              <a:rPr lang="en-US" dirty="0" err="1"/>
              <a:t>ns_dev</a:t>
            </a:r>
            <a:r>
              <a:rPr lang="en-US" dirty="0"/>
              <a:t> = </a:t>
            </a:r>
            <a:r>
              <a:rPr lang="en-US" dirty="0" err="1"/>
              <a:t>ip.add_veth</a:t>
            </a:r>
            <a:r>
              <a:rPr lang="en-US" dirty="0"/>
              <a:t>(</a:t>
            </a:r>
            <a:r>
              <a:rPr lang="en-US" dirty="0" err="1"/>
              <a:t>tap_name</a:t>
            </a:r>
            <a:r>
              <a:rPr lang="en-US" dirty="0" smtClean="0"/>
              <a:t>, </a:t>
            </a:r>
            <a:r>
              <a:rPr lang="en-US" dirty="0" err="1" smtClean="0"/>
              <a:t>device_name</a:t>
            </a:r>
            <a:r>
              <a:rPr lang="en-US" dirty="0" smtClean="0"/>
              <a:t>,  namespace2=namespace)</a:t>
            </a:r>
          </a:p>
          <a:p>
            <a:r>
              <a:rPr lang="en-US" dirty="0" smtClean="0"/>
              <a:t>     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# Add it to the OVS.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            </a:t>
            </a:r>
            <a:r>
              <a:rPr lang="en-US" dirty="0"/>
              <a:t>self._</a:t>
            </a:r>
            <a:r>
              <a:rPr lang="en-US" dirty="0" err="1"/>
              <a:t>ovs_add_port</a:t>
            </a:r>
            <a:r>
              <a:rPr lang="en-US" dirty="0"/>
              <a:t>(bridge, </a:t>
            </a:r>
            <a:r>
              <a:rPr lang="en-US" dirty="0" err="1"/>
              <a:t>tap_name</a:t>
            </a:r>
            <a:r>
              <a:rPr lang="en-US" dirty="0"/>
              <a:t>, </a:t>
            </a:r>
            <a:r>
              <a:rPr lang="en-US" dirty="0" err="1"/>
              <a:t>port_id</a:t>
            </a:r>
            <a:r>
              <a:rPr lang="en-US" dirty="0"/>
              <a:t>, </a:t>
            </a:r>
            <a:r>
              <a:rPr lang="en-US" dirty="0" err="1"/>
              <a:t>mac_address</a:t>
            </a:r>
            <a:r>
              <a:rPr lang="en-US" dirty="0" smtClean="0"/>
              <a:t>,  </a:t>
            </a:r>
            <a:r>
              <a:rPr lang="en-US" dirty="0"/>
              <a:t>internal=internal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            # Perform necessary configuration.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            </a:t>
            </a:r>
            <a:r>
              <a:rPr lang="en-US" dirty="0" err="1" smtClean="0"/>
              <a:t>ns_dev.link.set_address</a:t>
            </a:r>
            <a:r>
              <a:rPr lang="en-US" dirty="0" smtClean="0"/>
              <a:t>(</a:t>
            </a:r>
            <a:r>
              <a:rPr lang="en-US" dirty="0" err="1" smtClean="0"/>
              <a:t>mac_address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ns_dev.link.set_mtu</a:t>
            </a:r>
            <a:r>
              <a:rPr lang="en-US" dirty="0" smtClean="0"/>
              <a:t>(</a:t>
            </a:r>
            <a:r>
              <a:rPr lang="en-US" dirty="0" err="1" smtClean="0"/>
              <a:t>self.conf.network_device_mtu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ns_dev.link.set_up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            </a:t>
            </a:r>
            <a:r>
              <a:rPr lang="en-US" dirty="0">
                <a:solidFill>
                  <a:srgbClr val="FF0000"/>
                </a:solidFill>
              </a:rPr>
              <a:t># Add an interface created by </a:t>
            </a:r>
            <a:r>
              <a:rPr lang="en-US" dirty="0" err="1">
                <a:solidFill>
                  <a:srgbClr val="FF0000"/>
                </a:solidFill>
              </a:rPr>
              <a:t>ovs</a:t>
            </a:r>
            <a:r>
              <a:rPr lang="en-US" dirty="0">
                <a:solidFill>
                  <a:srgbClr val="FF0000"/>
                </a:solidFill>
              </a:rPr>
              <a:t> to the namespace.</a:t>
            </a:r>
          </a:p>
          <a:p>
            <a:r>
              <a:rPr lang="en-US" dirty="0"/>
              <a:t>            if not </a:t>
            </a:r>
            <a:r>
              <a:rPr lang="en-US" dirty="0" err="1"/>
              <a:t>self.conf.ovs_use_veth</a:t>
            </a:r>
            <a:r>
              <a:rPr lang="en-US" dirty="0"/>
              <a:t> and namespace:</a:t>
            </a:r>
          </a:p>
          <a:p>
            <a:r>
              <a:rPr lang="en-US" dirty="0"/>
              <a:t>                </a:t>
            </a:r>
            <a:r>
              <a:rPr lang="en-US" dirty="0" err="1"/>
              <a:t>namespace_obj</a:t>
            </a:r>
            <a:r>
              <a:rPr lang="en-US" dirty="0"/>
              <a:t> = </a:t>
            </a:r>
            <a:r>
              <a:rPr lang="en-US" dirty="0" err="1"/>
              <a:t>ip.ensure_namespace</a:t>
            </a:r>
            <a:r>
              <a:rPr lang="en-US" dirty="0"/>
              <a:t>(namespace)</a:t>
            </a:r>
          </a:p>
          <a:p>
            <a:r>
              <a:rPr lang="en-US" dirty="0"/>
              <a:t>                </a:t>
            </a:r>
            <a:r>
              <a:rPr lang="en-US" dirty="0" err="1"/>
              <a:t>namespace_obj.add_device_to_namespace</a:t>
            </a:r>
            <a:r>
              <a:rPr lang="en-US" dirty="0"/>
              <a:t>(</a:t>
            </a:r>
            <a:r>
              <a:rPr lang="en-US" dirty="0" err="1"/>
              <a:t>ns_dev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11897" y="0"/>
            <a:ext cx="2532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self.conf.ovs_use_veth</a:t>
            </a:r>
            <a:r>
              <a:rPr lang="en-US" dirty="0" smtClean="0"/>
              <a:t>:</a:t>
            </a:r>
          </a:p>
          <a:p>
            <a:r>
              <a:rPr lang="en-US" dirty="0" smtClean="0"/>
              <a:t>Is true!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6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Neutron Server-Side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6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789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DhcpAgentNotifyApi</a:t>
            </a:r>
            <a:r>
              <a:rPr lang="en-US" dirty="0" smtClean="0"/>
              <a:t> </a:t>
            </a:r>
            <a:r>
              <a:rPr lang="en-US" sz="1800" dirty="0" smtClean="0"/>
              <a:t>api/rpc/agentnotifiers/dhcp_rpc_agent_api.py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84058" y="1392704"/>
            <a:ext cx="396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VALID_RESOURCES = ['network', 'subnet', 'port']</a:t>
            </a:r>
          </a:p>
          <a:p>
            <a:r>
              <a:rPr lang="en-US" sz="1200" dirty="0" smtClean="0"/>
              <a:t>VALID_METHOD_NAMES </a:t>
            </a:r>
            <a:r>
              <a:rPr lang="en-US" sz="1200" dirty="0"/>
              <a:t>= ['</a:t>
            </a:r>
            <a:r>
              <a:rPr lang="en-US" sz="1200" dirty="0" err="1"/>
              <a:t>network.create.end</a:t>
            </a:r>
            <a:r>
              <a:rPr lang="en-US" sz="1200" dirty="0"/>
              <a:t>',</a:t>
            </a:r>
          </a:p>
          <a:p>
            <a:r>
              <a:rPr lang="en-US" sz="1200" dirty="0"/>
              <a:t>                          '</a:t>
            </a:r>
            <a:r>
              <a:rPr lang="en-US" sz="1200" dirty="0" err="1"/>
              <a:t>network.update.end</a:t>
            </a:r>
            <a:r>
              <a:rPr lang="en-US" sz="1200" dirty="0"/>
              <a:t>',</a:t>
            </a:r>
          </a:p>
          <a:p>
            <a:r>
              <a:rPr lang="en-US" sz="1200" dirty="0"/>
              <a:t>                          '</a:t>
            </a:r>
            <a:r>
              <a:rPr lang="en-US" sz="1200" dirty="0" err="1"/>
              <a:t>network.delete.end</a:t>
            </a:r>
            <a:r>
              <a:rPr lang="en-US" sz="1200" dirty="0"/>
              <a:t>',</a:t>
            </a:r>
          </a:p>
          <a:p>
            <a:r>
              <a:rPr lang="en-US" sz="1200" dirty="0"/>
              <a:t>                          '</a:t>
            </a:r>
            <a:r>
              <a:rPr lang="en-US" sz="1200" dirty="0" err="1"/>
              <a:t>subnet.create.end</a:t>
            </a:r>
            <a:r>
              <a:rPr lang="en-US" sz="1200" dirty="0"/>
              <a:t>',</a:t>
            </a:r>
          </a:p>
          <a:p>
            <a:r>
              <a:rPr lang="en-US" sz="1200" dirty="0"/>
              <a:t>                          '</a:t>
            </a:r>
            <a:r>
              <a:rPr lang="en-US" sz="1200" dirty="0" err="1"/>
              <a:t>subnet.update.end</a:t>
            </a:r>
            <a:r>
              <a:rPr lang="en-US" sz="1200" dirty="0"/>
              <a:t>',</a:t>
            </a:r>
          </a:p>
          <a:p>
            <a:r>
              <a:rPr lang="en-US" sz="1200" dirty="0"/>
              <a:t>                          '</a:t>
            </a:r>
            <a:r>
              <a:rPr lang="en-US" sz="1200" dirty="0" err="1"/>
              <a:t>subnet.delete.end</a:t>
            </a:r>
            <a:r>
              <a:rPr lang="en-US" sz="1200" dirty="0"/>
              <a:t>',</a:t>
            </a:r>
          </a:p>
          <a:p>
            <a:r>
              <a:rPr lang="en-US" sz="1200" dirty="0"/>
              <a:t>                          '</a:t>
            </a:r>
            <a:r>
              <a:rPr lang="en-US" sz="1200" dirty="0" err="1"/>
              <a:t>port.create.end</a:t>
            </a:r>
            <a:r>
              <a:rPr lang="en-US" sz="1200" dirty="0"/>
              <a:t>',</a:t>
            </a:r>
          </a:p>
          <a:p>
            <a:r>
              <a:rPr lang="en-US" sz="1200" dirty="0"/>
              <a:t>                          '</a:t>
            </a:r>
            <a:r>
              <a:rPr lang="en-US" sz="1200" dirty="0" err="1"/>
              <a:t>port.update.end</a:t>
            </a:r>
            <a:r>
              <a:rPr lang="en-US" sz="1200" dirty="0"/>
              <a:t>',</a:t>
            </a:r>
          </a:p>
          <a:p>
            <a:r>
              <a:rPr lang="en-US" sz="1200" dirty="0"/>
              <a:t>                          '</a:t>
            </a:r>
            <a:r>
              <a:rPr lang="en-US" sz="1200" dirty="0" err="1"/>
              <a:t>port.delete.end</a:t>
            </a:r>
            <a:r>
              <a:rPr lang="en-US" sz="1200" dirty="0"/>
              <a:t>']</a:t>
            </a:r>
          </a:p>
        </p:txBody>
      </p:sp>
      <p:sp>
        <p:nvSpPr>
          <p:cNvPr id="5" name="Rectangle 4"/>
          <p:cNvSpPr/>
          <p:nvPr/>
        </p:nvSpPr>
        <p:spPr>
          <a:xfrm>
            <a:off x="258097" y="2529348"/>
            <a:ext cx="398743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__</a:t>
            </a:r>
            <a:r>
              <a:rPr lang="en-US" sz="1400" dirty="0" err="1"/>
              <a:t>init</a:t>
            </a:r>
            <a:r>
              <a:rPr lang="en-US" sz="1400" dirty="0" smtClean="0"/>
              <a:t>__</a:t>
            </a:r>
          </a:p>
          <a:p>
            <a:r>
              <a:rPr lang="en-US" sz="1400" dirty="0" err="1"/>
              <a:t>self._plugin</a:t>
            </a:r>
            <a:r>
              <a:rPr lang="en-US" sz="1400" dirty="0"/>
              <a:t> = plugin</a:t>
            </a:r>
          </a:p>
          <a:p>
            <a:r>
              <a:rPr lang="en-US" sz="1400" dirty="0" smtClean="0"/>
              <a:t>target </a:t>
            </a:r>
            <a:r>
              <a:rPr lang="en-US" sz="1400" dirty="0"/>
              <a:t>= </a:t>
            </a:r>
            <a:r>
              <a:rPr lang="en-US" sz="1400" dirty="0" err="1"/>
              <a:t>messaging.Target</a:t>
            </a:r>
            <a:r>
              <a:rPr lang="en-US" sz="1400" dirty="0"/>
              <a:t>(topic=topic, version='1.0')</a:t>
            </a:r>
          </a:p>
          <a:p>
            <a:r>
              <a:rPr lang="en-US" sz="1400" dirty="0" err="1" smtClean="0"/>
              <a:t>self.client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/>
              <a:t>n_rpc.get_client</a:t>
            </a:r>
            <a:r>
              <a:rPr lang="en-US" sz="1400" dirty="0"/>
              <a:t>(target)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524000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In function  </a:t>
            </a:r>
            <a:r>
              <a:rPr lang="en-US" sz="1200" dirty="0"/>
              <a:t>_</a:t>
            </a:r>
            <a:r>
              <a:rPr lang="en-US" sz="1200" dirty="0" err="1"/>
              <a:t>setup_rpc</a:t>
            </a:r>
            <a:r>
              <a:rPr lang="en-US" sz="1200" dirty="0"/>
              <a:t>(self</a:t>
            </a:r>
            <a:r>
              <a:rPr lang="en-US" sz="1200" dirty="0" smtClean="0"/>
              <a:t>) in plugin.py (ml2)</a:t>
            </a:r>
          </a:p>
          <a:p>
            <a:r>
              <a:rPr lang="en-US" sz="1200" dirty="0" err="1" smtClean="0"/>
              <a:t>self.agent_notifiers</a:t>
            </a:r>
            <a:r>
              <a:rPr lang="en-US" sz="1200" dirty="0" smtClean="0"/>
              <a:t>[</a:t>
            </a:r>
            <a:r>
              <a:rPr lang="en-US" sz="1200" dirty="0" err="1" smtClean="0"/>
              <a:t>const.AGENT_TYPE_DHCP</a:t>
            </a:r>
            <a:r>
              <a:rPr lang="en-US" sz="1200" dirty="0"/>
              <a:t>] = (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dhcp_rpc_agent_api.DhcpAgentNotifyAPI</a:t>
            </a:r>
            <a:r>
              <a:rPr lang="en-US" sz="1200" dirty="0" smtClean="0"/>
              <a:t>() )</a:t>
            </a:r>
            <a:endParaRPr lang="en-US" sz="1200" dirty="0"/>
          </a:p>
        </p:txBody>
      </p:sp>
      <p:cxnSp>
        <p:nvCxnSpPr>
          <p:cNvPr id="8" name="Elbow Connector 7"/>
          <p:cNvCxnSpPr>
            <a:stCxn id="6" idx="3"/>
            <a:endCxn id="5" idx="0"/>
          </p:cNvCxnSpPr>
          <p:nvPr/>
        </p:nvCxnSpPr>
        <p:spPr>
          <a:xfrm flipH="1">
            <a:off x="2251816" y="1847166"/>
            <a:ext cx="1100984" cy="682182"/>
          </a:xfrm>
          <a:prstGeom prst="bentConnector4">
            <a:avLst>
              <a:gd name="adj1" fmla="val -20763"/>
              <a:gd name="adj2" fmla="val 736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94737" y="3939590"/>
            <a:ext cx="2726108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_</a:t>
            </a:r>
            <a:r>
              <a:rPr lang="en-US" dirty="0" err="1" smtClean="0"/>
              <a:t>schedule_network</a:t>
            </a:r>
            <a:endParaRPr lang="en-US" dirty="0" smtClean="0"/>
          </a:p>
          <a:p>
            <a:r>
              <a:rPr lang="en-US" dirty="0"/>
              <a:t>_</a:t>
            </a:r>
            <a:r>
              <a:rPr lang="en-US" dirty="0" err="1" smtClean="0"/>
              <a:t>get_enabled_agents</a:t>
            </a:r>
            <a:endParaRPr lang="en-US" dirty="0" smtClean="0"/>
          </a:p>
          <a:p>
            <a:r>
              <a:rPr lang="en-US" dirty="0"/>
              <a:t>_</a:t>
            </a:r>
            <a:r>
              <a:rPr lang="en-US" dirty="0" err="1" smtClean="0"/>
              <a:t>is_reserved_dhcp_port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0" y="6469003"/>
            <a:ext cx="727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 All the functions in the file are called from the plugin.. Lets consider ML2.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04542" y="3662591"/>
            <a:ext cx="3132845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 smtClean="0"/>
              <a:t>network_added_to_agent</a:t>
            </a:r>
            <a:endParaRPr lang="en-US" dirty="0" smtClean="0"/>
          </a:p>
          <a:p>
            <a:r>
              <a:rPr lang="en-US" dirty="0" err="1"/>
              <a:t>network_removed_from_agent</a:t>
            </a:r>
            <a:endParaRPr lang="en-US" dirty="0" smtClean="0"/>
          </a:p>
          <a:p>
            <a:r>
              <a:rPr lang="en-US" dirty="0" err="1" smtClean="0"/>
              <a:t>agent_updated</a:t>
            </a:r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352800" y="5007622"/>
            <a:ext cx="158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notify_agents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548216" y="5027604"/>
            <a:ext cx="1598515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cast_message</a:t>
            </a:r>
            <a:endParaRPr lang="en-US" dirty="0"/>
          </a:p>
        </p:txBody>
      </p:sp>
      <p:cxnSp>
        <p:nvCxnSpPr>
          <p:cNvPr id="19" name="Elbow Connector 18"/>
          <p:cNvCxnSpPr>
            <a:stCxn id="20" idx="1"/>
            <a:endCxn id="16" idx="2"/>
          </p:cNvCxnSpPr>
          <p:nvPr/>
        </p:nvCxnSpPr>
        <p:spPr>
          <a:xfrm rot="10800000" flipH="1">
            <a:off x="3352800" y="5376955"/>
            <a:ext cx="792203" cy="685941"/>
          </a:xfrm>
          <a:prstGeom prst="bentConnector4">
            <a:avLst>
              <a:gd name="adj1" fmla="val -28856"/>
              <a:gd name="adj2" fmla="val 634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352801" y="5878229"/>
            <a:ext cx="73404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notify</a:t>
            </a:r>
          </a:p>
        </p:txBody>
      </p:sp>
      <p:cxnSp>
        <p:nvCxnSpPr>
          <p:cNvPr id="29" name="Elbow Connector 28"/>
          <p:cNvCxnSpPr>
            <a:stCxn id="16" idx="1"/>
            <a:endCxn id="9" idx="2"/>
          </p:cNvCxnSpPr>
          <p:nvPr/>
        </p:nvCxnSpPr>
        <p:spPr>
          <a:xfrm rot="10800000">
            <a:off x="1957792" y="4862920"/>
            <a:ext cx="1395009" cy="3293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423984" y="5867590"/>
            <a:ext cx="184698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fanout_message</a:t>
            </a:r>
            <a:endParaRPr lang="en-US" dirty="0"/>
          </a:p>
        </p:txBody>
      </p:sp>
      <p:cxnSp>
        <p:nvCxnSpPr>
          <p:cNvPr id="39" name="Elbow Connector 38"/>
          <p:cNvCxnSpPr>
            <a:stCxn id="16" idx="3"/>
            <a:endCxn id="17" idx="1"/>
          </p:cNvCxnSpPr>
          <p:nvPr/>
        </p:nvCxnSpPr>
        <p:spPr>
          <a:xfrm>
            <a:off x="4937208" y="5192288"/>
            <a:ext cx="611008" cy="1326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6" idx="3"/>
            <a:endCxn id="30" idx="1"/>
          </p:cNvCxnSpPr>
          <p:nvPr/>
        </p:nvCxnSpPr>
        <p:spPr>
          <a:xfrm>
            <a:off x="4937208" y="5192288"/>
            <a:ext cx="486776" cy="8599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1" idx="2"/>
            <a:endCxn id="17" idx="0"/>
          </p:cNvCxnSpPr>
          <p:nvPr/>
        </p:nvCxnSpPr>
        <p:spPr>
          <a:xfrm rot="5400000">
            <a:off x="6588379" y="4345017"/>
            <a:ext cx="441683" cy="9234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99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" y="228600"/>
            <a:ext cx="50223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class </a:t>
            </a:r>
            <a:r>
              <a:rPr lang="en-US" b="1" dirty="0" err="1"/>
              <a:t>DhcpRpcCallback</a:t>
            </a:r>
            <a:r>
              <a:rPr lang="en-US" b="1" dirty="0"/>
              <a:t>(object</a:t>
            </a:r>
            <a:r>
              <a:rPr lang="en-US" b="1" dirty="0" smtClean="0"/>
              <a:t>):</a:t>
            </a:r>
          </a:p>
          <a:p>
            <a:r>
              <a:rPr lang="en-US" dirty="0"/>
              <a:t>DHCP agent RPC callback in plugin implementations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066800"/>
            <a:ext cx="293330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/>
              <a:t>get_active_networks_info</a:t>
            </a:r>
            <a:endParaRPr lang="en-US" sz="1600" b="1" dirty="0" smtClean="0"/>
          </a:p>
          <a:p>
            <a:r>
              <a:rPr lang="en-US" sz="1600" dirty="0"/>
              <a:t>self._</a:t>
            </a:r>
            <a:r>
              <a:rPr lang="en-US" sz="1600" dirty="0" err="1" smtClean="0"/>
              <a:t>get_active_networks</a:t>
            </a:r>
            <a:endParaRPr lang="en-US" sz="1600" dirty="0" smtClean="0"/>
          </a:p>
          <a:p>
            <a:r>
              <a:rPr lang="en-US" sz="1600" dirty="0" err="1"/>
              <a:t>manager.NeutronManager.get_plugin</a:t>
            </a:r>
            <a:r>
              <a:rPr lang="en-US" sz="1600" dirty="0" smtClean="0"/>
              <a:t>()</a:t>
            </a:r>
          </a:p>
          <a:p>
            <a:r>
              <a:rPr lang="en-US" sz="1600" dirty="0" err="1"/>
              <a:t>plugin.get_ports</a:t>
            </a:r>
            <a:r>
              <a:rPr lang="en-US" sz="1600" dirty="0" smtClean="0"/>
              <a:t>()</a:t>
            </a:r>
          </a:p>
          <a:p>
            <a:r>
              <a:rPr lang="en-US" sz="1600" dirty="0" err="1"/>
              <a:t>plugin.get_subnets</a:t>
            </a:r>
            <a:r>
              <a:rPr lang="en-US" sz="1600" dirty="0" smtClean="0"/>
              <a:t>()</a:t>
            </a:r>
          </a:p>
          <a:p>
            <a:r>
              <a:rPr lang="en-US" sz="1600" dirty="0" smtClean="0"/>
              <a:t>Group the subnets and ports</a:t>
            </a:r>
          </a:p>
          <a:p>
            <a:r>
              <a:rPr lang="en-US" sz="1600" dirty="0" smtClean="0"/>
              <a:t>by network ID.</a:t>
            </a:r>
          </a:p>
          <a:p>
            <a:r>
              <a:rPr lang="en-US" sz="1600" dirty="0" smtClean="0"/>
              <a:t>Add the grouped subnet and ports to the network and return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066800"/>
            <a:ext cx="29718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get_network_info</a:t>
            </a:r>
            <a:endParaRPr lang="en-US" b="1" dirty="0" smtClean="0"/>
          </a:p>
          <a:p>
            <a:r>
              <a:rPr lang="en-US" dirty="0" err="1"/>
              <a:t>manager.NeutronManager.get_plugin</a:t>
            </a:r>
            <a:r>
              <a:rPr lang="en-US" dirty="0" smtClean="0"/>
              <a:t>()</a:t>
            </a:r>
          </a:p>
          <a:p>
            <a:r>
              <a:rPr lang="en-US" dirty="0" err="1"/>
              <a:t>plugin.get_network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plugin.get_subnets</a:t>
            </a:r>
            <a:r>
              <a:rPr lang="en-US" dirty="0" smtClean="0"/>
              <a:t>(of that n/w)</a:t>
            </a:r>
          </a:p>
          <a:p>
            <a:r>
              <a:rPr lang="en-US" dirty="0" err="1" smtClean="0"/>
              <a:t>plugin.get_ports</a:t>
            </a:r>
            <a:r>
              <a:rPr lang="en-US" dirty="0" smtClean="0"/>
              <a:t>(of that n/w)</a:t>
            </a:r>
          </a:p>
          <a:p>
            <a:r>
              <a:rPr lang="en-US" dirty="0" smtClean="0"/>
              <a:t>Add those to the n/w</a:t>
            </a:r>
          </a:p>
          <a:p>
            <a:r>
              <a:rPr lang="en-US" dirty="0" smtClean="0"/>
              <a:t>And return.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73481" y="526553"/>
            <a:ext cx="2743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get_dhcp_port</a:t>
            </a:r>
            <a:endParaRPr lang="en-US" b="1" dirty="0" smtClean="0"/>
          </a:p>
          <a:p>
            <a:r>
              <a:rPr lang="en-US" dirty="0" err="1"/>
              <a:t>manager.NeutronManager.get_plugin</a:t>
            </a:r>
            <a:r>
              <a:rPr lang="en-US" dirty="0" smtClean="0"/>
              <a:t>()</a:t>
            </a:r>
          </a:p>
          <a:p>
            <a:r>
              <a:rPr lang="en-US" dirty="0" err="1"/>
              <a:t>plugin.get_subnets</a:t>
            </a:r>
            <a:r>
              <a:rPr lang="en-US" dirty="0" smtClean="0"/>
              <a:t>(</a:t>
            </a:r>
          </a:p>
          <a:p>
            <a:r>
              <a:rPr lang="en-US" dirty="0" smtClean="0"/>
              <a:t>Check for </a:t>
            </a:r>
            <a:r>
              <a:rPr lang="en-US" dirty="0" err="1" smtClean="0"/>
              <a:t>dhcp</a:t>
            </a:r>
            <a:r>
              <a:rPr lang="en-US" dirty="0" smtClean="0"/>
              <a:t> enabled in those subnets.</a:t>
            </a:r>
          </a:p>
          <a:p>
            <a:r>
              <a:rPr lang="en-US" dirty="0" err="1"/>
              <a:t>plugin.get_ports</a:t>
            </a:r>
            <a:r>
              <a:rPr lang="en-US" dirty="0" smtClean="0"/>
              <a:t>( matching network and device)</a:t>
            </a:r>
          </a:p>
          <a:p>
            <a:r>
              <a:rPr lang="en-US" dirty="0" err="1" smtClean="0"/>
              <a:t>plugin.update_port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11581" y="3505200"/>
            <a:ext cx="27800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release_dhcp_port</a:t>
            </a:r>
            <a:endParaRPr lang="en-US" b="1" dirty="0" smtClean="0"/>
          </a:p>
          <a:p>
            <a:r>
              <a:rPr lang="en-US" dirty="0"/>
              <a:t>Release the port currently being used by a DHCP agent.</a:t>
            </a:r>
            <a:endParaRPr lang="en-US" dirty="0" smtClean="0"/>
          </a:p>
          <a:p>
            <a:r>
              <a:rPr lang="en-US" b="1" dirty="0" err="1" smtClean="0"/>
              <a:t>release_port_fixed_ip</a:t>
            </a:r>
            <a:endParaRPr lang="en-US" b="1" dirty="0" smtClean="0"/>
          </a:p>
          <a:p>
            <a:r>
              <a:rPr lang="en-US" dirty="0"/>
              <a:t>Release the </a:t>
            </a:r>
            <a:r>
              <a:rPr lang="en-US" dirty="0" err="1"/>
              <a:t>fixed_ip</a:t>
            </a:r>
            <a:r>
              <a:rPr lang="en-US" dirty="0"/>
              <a:t> associated the subnet on a port.</a:t>
            </a:r>
          </a:p>
        </p:txBody>
      </p:sp>
      <p:sp>
        <p:nvSpPr>
          <p:cNvPr id="9" name="Rectangle 8"/>
          <p:cNvSpPr/>
          <p:nvPr/>
        </p:nvSpPr>
        <p:spPr>
          <a:xfrm>
            <a:off x="74423" y="3930878"/>
            <a:ext cx="26687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create_dhcp_port</a:t>
            </a:r>
            <a:endParaRPr lang="en-US" b="1" dirty="0" smtClean="0"/>
          </a:p>
          <a:p>
            <a:endParaRPr lang="en-US" dirty="0"/>
          </a:p>
          <a:p>
            <a:r>
              <a:rPr lang="en-US" dirty="0" err="1"/>
              <a:t>manager.NeutronManager.get_plugin</a:t>
            </a:r>
            <a:r>
              <a:rPr lang="en-US" dirty="0" smtClean="0"/>
              <a:t>()</a:t>
            </a:r>
          </a:p>
          <a:p>
            <a:r>
              <a:rPr lang="fr-FR" dirty="0"/>
              <a:t>self._</a:t>
            </a:r>
            <a:r>
              <a:rPr lang="fr-FR" dirty="0" err="1"/>
              <a:t>port_action</a:t>
            </a:r>
            <a:r>
              <a:rPr lang="fr-FR" dirty="0"/>
              <a:t>(plugin, </a:t>
            </a:r>
            <a:r>
              <a:rPr lang="fr-FR" dirty="0" err="1"/>
              <a:t>context</a:t>
            </a:r>
            <a:r>
              <a:rPr lang="fr-FR" dirty="0"/>
              <a:t>, port, '</a:t>
            </a:r>
            <a:r>
              <a:rPr lang="fr-FR" dirty="0" err="1"/>
              <a:t>create_port</a:t>
            </a:r>
            <a:r>
              <a:rPr lang="fr-FR" dirty="0"/>
              <a:t>')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33303" y="3908286"/>
            <a:ext cx="30864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update_dhcp_port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err="1" smtClean="0"/>
              <a:t>manager.NeutronManager.get_plugin</a:t>
            </a:r>
            <a:r>
              <a:rPr lang="en-US" dirty="0"/>
              <a:t>()</a:t>
            </a:r>
          </a:p>
          <a:p>
            <a:r>
              <a:rPr lang="fr-FR" dirty="0"/>
              <a:t>self._</a:t>
            </a:r>
            <a:r>
              <a:rPr lang="fr-FR" dirty="0" err="1"/>
              <a:t>port_action</a:t>
            </a:r>
            <a:r>
              <a:rPr lang="fr-FR" dirty="0"/>
              <a:t>(plugin, </a:t>
            </a:r>
            <a:r>
              <a:rPr lang="fr-FR" dirty="0" err="1"/>
              <a:t>context</a:t>
            </a:r>
            <a:r>
              <a:rPr lang="fr-FR" dirty="0"/>
              <a:t>, port, '</a:t>
            </a:r>
            <a:r>
              <a:rPr lang="fr-FR" dirty="0" err="1"/>
              <a:t>update_port</a:t>
            </a:r>
            <a:r>
              <a:rPr lang="fr-FR" dirty="0"/>
              <a:t>')</a:t>
            </a:r>
            <a:endParaRPr lang="en-US" dirty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75916" y="6211669"/>
            <a:ext cx="56955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_</a:t>
            </a:r>
            <a:r>
              <a:rPr lang="fr-FR" b="1" dirty="0" err="1" smtClean="0"/>
              <a:t>port_action</a:t>
            </a:r>
            <a:r>
              <a:rPr lang="fr-FR" b="1" dirty="0" smtClean="0"/>
              <a:t>  (</a:t>
            </a:r>
            <a:r>
              <a:rPr lang="fr-FR" b="1" dirty="0" err="1" smtClean="0"/>
              <a:t>next</a:t>
            </a:r>
            <a:r>
              <a:rPr lang="fr-FR" b="1" dirty="0" smtClean="0"/>
              <a:t> </a:t>
            </a:r>
            <a:r>
              <a:rPr lang="fr-FR" b="1" dirty="0" err="1" smtClean="0"/>
              <a:t>slide</a:t>
            </a:r>
            <a:r>
              <a:rPr lang="fr-FR" b="1" dirty="0" smtClean="0"/>
              <a:t> for </a:t>
            </a:r>
            <a:r>
              <a:rPr lang="fr-FR" b="1" dirty="0" err="1" smtClean="0"/>
              <a:t>create</a:t>
            </a:r>
            <a:r>
              <a:rPr lang="fr-FR" b="1" dirty="0" smtClean="0"/>
              <a:t> </a:t>
            </a:r>
            <a:r>
              <a:rPr lang="fr-FR" b="1" dirty="0" err="1" smtClean="0"/>
              <a:t>operation</a:t>
            </a:r>
            <a:r>
              <a:rPr lang="fr-FR" b="1" dirty="0" smtClean="0"/>
              <a:t>)</a:t>
            </a:r>
          </a:p>
          <a:p>
            <a:r>
              <a:rPr lang="en-US" b="1" dirty="0"/>
              <a:t>Perform port operations taking care of concurrency issues</a:t>
            </a:r>
          </a:p>
        </p:txBody>
      </p:sp>
      <p:cxnSp>
        <p:nvCxnSpPr>
          <p:cNvPr id="14" name="Straight Arrow Connector 13"/>
          <p:cNvCxnSpPr>
            <a:endCxn id="12" idx="0"/>
          </p:cNvCxnSpPr>
          <p:nvPr/>
        </p:nvCxnSpPr>
        <p:spPr>
          <a:xfrm>
            <a:off x="4533900" y="5813524"/>
            <a:ext cx="689815" cy="398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2" idx="1"/>
          </p:cNvCxnSpPr>
          <p:nvPr/>
        </p:nvCxnSpPr>
        <p:spPr>
          <a:xfrm>
            <a:off x="1408812" y="5962203"/>
            <a:ext cx="967104" cy="572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775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600200"/>
            <a:ext cx="8504188" cy="41549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 err="1"/>
              <a:t>create_port</a:t>
            </a:r>
            <a:r>
              <a:rPr lang="en-US" sz="2400" dirty="0"/>
              <a:t>(self, context, port</a:t>
            </a:r>
            <a:r>
              <a:rPr lang="en-US" sz="2400" dirty="0" smtClean="0"/>
              <a:t>):</a:t>
            </a:r>
          </a:p>
          <a:p>
            <a:endParaRPr lang="en-US" sz="2400" dirty="0"/>
          </a:p>
          <a:p>
            <a:r>
              <a:rPr lang="en-US" sz="2400" dirty="0" err="1"/>
              <a:t>mech_context</a:t>
            </a:r>
            <a:r>
              <a:rPr lang="en-US" sz="2400" dirty="0"/>
              <a:t> = self._</a:t>
            </a:r>
            <a:r>
              <a:rPr lang="en-US" sz="2400" dirty="0" err="1"/>
              <a:t>create_port_db</a:t>
            </a:r>
            <a:r>
              <a:rPr lang="en-US" sz="2400" dirty="0"/>
              <a:t>(context, port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/>
              <a:t>self._</a:t>
            </a:r>
            <a:r>
              <a:rPr lang="en-US" sz="2400" dirty="0" err="1"/>
              <a:t>get_host_port_if_changed</a:t>
            </a:r>
            <a:r>
              <a:rPr lang="en-US" sz="2400" dirty="0"/>
              <a:t>(</a:t>
            </a:r>
            <a:r>
              <a:rPr lang="en-US" sz="2400" dirty="0" err="1"/>
              <a:t>mech_context</a:t>
            </a:r>
            <a:r>
              <a:rPr lang="en-US" sz="2400" dirty="0"/>
              <a:t>, </a:t>
            </a:r>
            <a:r>
              <a:rPr lang="en-US" sz="2400" dirty="0" err="1"/>
              <a:t>attrs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/>
              <a:t>self._notify_l3_agent_new_port(context, </a:t>
            </a:r>
            <a:r>
              <a:rPr lang="en-US" sz="2400" dirty="0" err="1"/>
              <a:t>new_host_port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err="1"/>
              <a:t>self.mechanism_manager.create_port_postcommit</a:t>
            </a:r>
            <a:r>
              <a:rPr lang="en-US" sz="2400" dirty="0"/>
              <a:t>(</a:t>
            </a:r>
            <a:r>
              <a:rPr lang="en-US" sz="2400" dirty="0" err="1"/>
              <a:t>mech_context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err="1"/>
              <a:t>bound_context</a:t>
            </a:r>
            <a:r>
              <a:rPr lang="en-US" sz="2400" dirty="0"/>
              <a:t> = self._</a:t>
            </a:r>
            <a:r>
              <a:rPr lang="en-US" sz="2400" dirty="0" err="1"/>
              <a:t>bind_port_if_needed</a:t>
            </a:r>
            <a:r>
              <a:rPr lang="en-US" sz="2400" dirty="0"/>
              <a:t>(</a:t>
            </a:r>
            <a:r>
              <a:rPr lang="en-US" sz="2400" dirty="0" err="1"/>
              <a:t>mech_context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311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Things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1. How DHCP agent starts and tries periodic re-sync with Neutron server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/>
              <a:t>How Network create complete t</a:t>
            </a:r>
            <a:r>
              <a:rPr lang="en-US" dirty="0" smtClean="0"/>
              <a:t>riggers </a:t>
            </a:r>
            <a:r>
              <a:rPr lang="en-US" dirty="0"/>
              <a:t>the </a:t>
            </a:r>
            <a:r>
              <a:rPr lang="en-US" dirty="0" err="1"/>
              <a:t>dhcp</a:t>
            </a:r>
            <a:r>
              <a:rPr lang="en-US" dirty="0"/>
              <a:t> port creation</a:t>
            </a:r>
          </a:p>
          <a:p>
            <a:pPr marL="0" indent="0">
              <a:buNone/>
            </a:pPr>
            <a:r>
              <a:rPr lang="en-US" dirty="0"/>
              <a:t>3. How DHCP agent creates DHCP port and attaches it to </a:t>
            </a:r>
            <a:r>
              <a:rPr lang="en-US" dirty="0" err="1"/>
              <a:t>int-br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How it interacts with Neutron during this process.</a:t>
            </a:r>
          </a:p>
          <a:p>
            <a:pPr marL="0" indent="0">
              <a:buNone/>
            </a:pPr>
            <a:r>
              <a:rPr lang="en-US" dirty="0"/>
              <a:t>5. The Process of OVS_NEUTRON_AGENT is exactly same as the one we have see in compute node.</a:t>
            </a:r>
          </a:p>
          <a:p>
            <a:pPr marL="0" indent="0">
              <a:buNone/>
            </a:pPr>
            <a:r>
              <a:rPr lang="en-US" dirty="0"/>
              <a:t>6. Notify DHCP of new </a:t>
            </a:r>
            <a:r>
              <a:rPr lang="en-US" dirty="0" smtClean="0"/>
              <a:t>PORT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7. </a:t>
            </a:r>
            <a:r>
              <a:rPr lang="en-US" dirty="0"/>
              <a:t>There could be more than one </a:t>
            </a:r>
            <a:r>
              <a:rPr lang="en-US" dirty="0" err="1"/>
              <a:t>dhcp</a:t>
            </a:r>
            <a:r>
              <a:rPr lang="en-US" dirty="0"/>
              <a:t> server per network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4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Dhcp</a:t>
            </a:r>
            <a:r>
              <a:rPr lang="en-US" dirty="0" smtClean="0"/>
              <a:t>-agent (agent/dhcp_agent.py)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78468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92833" y="1078467"/>
            <a:ext cx="1911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register_options</a:t>
            </a:r>
            <a:r>
              <a:rPr lang="en-US" dirty="0" smtClean="0"/>
              <a:t>()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92833" y="1676400"/>
            <a:ext cx="2204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common_config.init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50875" y="2943964"/>
            <a:ext cx="6844759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neutron_service.Service.create</a:t>
            </a:r>
            <a:r>
              <a:rPr lang="en-US" dirty="0"/>
              <a:t>(binary='neutron-</a:t>
            </a:r>
            <a:r>
              <a:rPr lang="en-US" dirty="0" err="1"/>
              <a:t>dhcp</a:t>
            </a:r>
            <a:r>
              <a:rPr lang="en-US" dirty="0"/>
              <a:t>-agent',</a:t>
            </a:r>
          </a:p>
          <a:p>
            <a:r>
              <a:rPr lang="en-US" dirty="0"/>
              <a:t>        topic=</a:t>
            </a:r>
            <a:r>
              <a:rPr lang="en-US" dirty="0" err="1"/>
              <a:t>topics.DHCP_AGENT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report_interval</a:t>
            </a:r>
            <a:r>
              <a:rPr lang="en-US" dirty="0"/>
              <a:t>=</a:t>
            </a:r>
            <a:r>
              <a:rPr lang="en-US" dirty="0" err="1"/>
              <a:t>cfg.CONF.AGENT.report_interval</a:t>
            </a:r>
            <a:r>
              <a:rPr lang="en-US" dirty="0"/>
              <a:t>,</a:t>
            </a:r>
          </a:p>
          <a:p>
            <a:r>
              <a:rPr lang="en-US" dirty="0"/>
              <a:t>        manager='</a:t>
            </a:r>
            <a:r>
              <a:rPr lang="en-US" dirty="0" err="1"/>
              <a:t>neutron.agent.dhcp.agent.DhcpAgentWithStateReport</a:t>
            </a:r>
            <a:r>
              <a:rPr lang="en-US" dirty="0"/>
              <a:t>')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5755" y="6324600"/>
            <a:ext cx="2899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service.launch</a:t>
            </a:r>
            <a:r>
              <a:rPr lang="en-US" dirty="0"/>
              <a:t>(server).wait()</a:t>
            </a:r>
          </a:p>
        </p:txBody>
      </p:sp>
      <p:cxnSp>
        <p:nvCxnSpPr>
          <p:cNvPr id="10" name="Elbow Connector 9"/>
          <p:cNvCxnSpPr>
            <a:stCxn id="6" idx="3"/>
            <a:endCxn id="11" idx="1"/>
          </p:cNvCxnSpPr>
          <p:nvPr/>
        </p:nvCxnSpPr>
        <p:spPr>
          <a:xfrm>
            <a:off x="3796898" y="1861066"/>
            <a:ext cx="448273" cy="6672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5171" y="2374463"/>
            <a:ext cx="223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Neutron/common/config.py</a:t>
            </a:r>
            <a:endParaRPr lang="en-US" sz="1400" dirty="0"/>
          </a:p>
        </p:txBody>
      </p:sp>
      <p:cxnSp>
        <p:nvCxnSpPr>
          <p:cNvPr id="13" name="Elbow Connector 12"/>
          <p:cNvCxnSpPr>
            <a:stCxn id="4" idx="2"/>
            <a:endCxn id="5" idx="1"/>
          </p:cNvCxnSpPr>
          <p:nvPr/>
        </p:nvCxnSpPr>
        <p:spPr>
          <a:xfrm rot="5400000" flipH="1" flipV="1">
            <a:off x="1058541" y="913509"/>
            <a:ext cx="184667" cy="883915"/>
          </a:xfrm>
          <a:prstGeom prst="bentConnector4">
            <a:avLst>
              <a:gd name="adj1" fmla="val -123790"/>
              <a:gd name="adj2" fmla="val 728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2"/>
            <a:endCxn id="6" idx="1"/>
          </p:cNvCxnSpPr>
          <p:nvPr/>
        </p:nvCxnSpPr>
        <p:spPr>
          <a:xfrm rot="16200000" flipH="1">
            <a:off x="944242" y="1212475"/>
            <a:ext cx="413266" cy="8839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2"/>
            <a:endCxn id="7" idx="1"/>
          </p:cNvCxnSpPr>
          <p:nvPr/>
        </p:nvCxnSpPr>
        <p:spPr>
          <a:xfrm rot="16200000" flipH="1">
            <a:off x="-118268" y="2274985"/>
            <a:ext cx="2096329" cy="4419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2"/>
            <a:endCxn id="8" idx="1"/>
          </p:cNvCxnSpPr>
          <p:nvPr/>
        </p:nvCxnSpPr>
        <p:spPr>
          <a:xfrm rot="16200000" flipH="1">
            <a:off x="-1488397" y="3645114"/>
            <a:ext cx="5061466" cy="6668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800600" y="984854"/>
            <a:ext cx="49691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register_interface_driver_opts_helper</a:t>
            </a:r>
            <a:r>
              <a:rPr lang="en-US" sz="1400" dirty="0" smtClean="0"/>
              <a:t>(</a:t>
            </a:r>
            <a:r>
              <a:rPr lang="en-US" sz="1400" dirty="0" err="1" smtClean="0"/>
              <a:t>cfg.CONF</a:t>
            </a:r>
            <a:r>
              <a:rPr lang="en-US" sz="1400" dirty="0"/>
              <a:t>)</a:t>
            </a:r>
          </a:p>
          <a:p>
            <a:r>
              <a:rPr lang="en-US" sz="1400" dirty="0" err="1" smtClean="0"/>
              <a:t>register_use_namespaces_opts_helper</a:t>
            </a:r>
            <a:r>
              <a:rPr lang="en-US" sz="1400" dirty="0" smtClean="0"/>
              <a:t>(</a:t>
            </a:r>
            <a:r>
              <a:rPr lang="en-US" sz="1400" dirty="0" err="1" smtClean="0"/>
              <a:t>cfg.CONF</a:t>
            </a:r>
            <a:r>
              <a:rPr lang="en-US" sz="1400" dirty="0"/>
              <a:t>)</a:t>
            </a:r>
          </a:p>
          <a:p>
            <a:r>
              <a:rPr lang="en-US" sz="1400" dirty="0" err="1" smtClean="0"/>
              <a:t>register_agent_state_opts_helper</a:t>
            </a:r>
            <a:r>
              <a:rPr lang="en-US" sz="1400" dirty="0" smtClean="0"/>
              <a:t>(</a:t>
            </a:r>
            <a:r>
              <a:rPr lang="en-US" sz="1400" dirty="0" err="1" smtClean="0"/>
              <a:t>cfg.CONF</a:t>
            </a:r>
            <a:r>
              <a:rPr lang="en-US" sz="1400" dirty="0"/>
              <a:t>)</a:t>
            </a:r>
          </a:p>
          <a:p>
            <a:r>
              <a:rPr lang="en-US" sz="1400" dirty="0" err="1" smtClean="0"/>
              <a:t>register_root_helper</a:t>
            </a:r>
            <a:r>
              <a:rPr lang="en-US" sz="1400" dirty="0" smtClean="0"/>
              <a:t>(</a:t>
            </a:r>
            <a:r>
              <a:rPr lang="en-US" sz="1400" dirty="0" err="1" smtClean="0"/>
              <a:t>cfg.CONF</a:t>
            </a:r>
            <a:r>
              <a:rPr lang="en-US" sz="1400" dirty="0" smtClean="0"/>
              <a:t>)</a:t>
            </a:r>
          </a:p>
          <a:p>
            <a:r>
              <a:rPr lang="en-US" sz="1400" dirty="0" err="1" smtClean="0"/>
              <a:t>register_opts</a:t>
            </a:r>
            <a:r>
              <a:rPr lang="en-US" sz="1400" dirty="0"/>
              <a:t>(DHCP_AGENT_OPTS, DHCP_OPTS, DNSMASQ_OPTS, </a:t>
            </a:r>
            <a:r>
              <a:rPr lang="en-US" sz="1400" dirty="0" smtClean="0"/>
              <a:t>OPTS)</a:t>
            </a:r>
            <a:endParaRPr lang="en-US" sz="1400" dirty="0"/>
          </a:p>
        </p:txBody>
      </p:sp>
      <p:cxnSp>
        <p:nvCxnSpPr>
          <p:cNvPr id="25" name="Elbow Connector 24"/>
          <p:cNvCxnSpPr>
            <a:stCxn id="5" idx="3"/>
            <a:endCxn id="20" idx="1"/>
          </p:cNvCxnSpPr>
          <p:nvPr/>
        </p:nvCxnSpPr>
        <p:spPr>
          <a:xfrm>
            <a:off x="3504447" y="1263133"/>
            <a:ext cx="1296153" cy="4142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15212" y="4463533"/>
            <a:ext cx="199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Neutron/service.py</a:t>
            </a:r>
            <a:endParaRPr lang="en-US" dirty="0"/>
          </a:p>
        </p:txBody>
      </p:sp>
      <p:cxnSp>
        <p:nvCxnSpPr>
          <p:cNvPr id="33" name="Elbow Connector 32"/>
          <p:cNvCxnSpPr>
            <a:stCxn id="7" idx="2"/>
            <a:endCxn id="31" idx="0"/>
          </p:cNvCxnSpPr>
          <p:nvPr/>
        </p:nvCxnSpPr>
        <p:spPr>
          <a:xfrm rot="16200000" flipH="1">
            <a:off x="5133035" y="3584512"/>
            <a:ext cx="319240" cy="14388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077200" y="3371981"/>
            <a:ext cx="106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'</a:t>
            </a:r>
            <a:r>
              <a:rPr lang="en-US" sz="1200" dirty="0" err="1"/>
              <a:t>dhcp_agent</a:t>
            </a:r>
            <a:r>
              <a:rPr lang="en-US" sz="1200" dirty="0"/>
              <a:t>'</a:t>
            </a:r>
          </a:p>
        </p:txBody>
      </p:sp>
      <p:cxnSp>
        <p:nvCxnSpPr>
          <p:cNvPr id="12" name="Straight Arrow Connector 11"/>
          <p:cNvCxnSpPr>
            <a:endCxn id="3" idx="1"/>
          </p:cNvCxnSpPr>
          <p:nvPr/>
        </p:nvCxnSpPr>
        <p:spPr>
          <a:xfrm>
            <a:off x="4275651" y="3371981"/>
            <a:ext cx="3801549" cy="13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552335" y="50292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Service object for binaries running on hosts.</a:t>
            </a:r>
          </a:p>
          <a:p>
            <a:r>
              <a:rPr lang="en-US" sz="1400" dirty="0" smtClean="0"/>
              <a:t>A </a:t>
            </a:r>
            <a:r>
              <a:rPr lang="en-US" sz="1400" dirty="0"/>
              <a:t>service takes a manager and enables </a:t>
            </a:r>
            <a:r>
              <a:rPr lang="en-US" sz="1400" dirty="0" err="1"/>
              <a:t>rpc</a:t>
            </a:r>
            <a:r>
              <a:rPr lang="en-US" sz="1400" dirty="0"/>
              <a:t> by listening to queues </a:t>
            </a:r>
            <a:r>
              <a:rPr lang="en-US" sz="1400" dirty="0" smtClean="0"/>
              <a:t>based on </a:t>
            </a:r>
            <a:r>
              <a:rPr lang="en-US" sz="1400" dirty="0"/>
              <a:t>topic. It also periodically runs tasks on the manager.</a:t>
            </a:r>
          </a:p>
        </p:txBody>
      </p:sp>
    </p:spTree>
    <p:extLst>
      <p:ext uri="{BB962C8B-B14F-4D97-AF65-F5344CB8AC3E}">
        <p14:creationId xmlns:p14="http://schemas.microsoft.com/office/powerpoint/2010/main" val="223311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437" y="-152400"/>
            <a:ext cx="6096000" cy="1173162"/>
          </a:xfrm>
        </p:spPr>
        <p:txBody>
          <a:bodyPr/>
          <a:lstStyle/>
          <a:p>
            <a:r>
              <a:rPr lang="en-US" dirty="0" smtClean="0"/>
              <a:t>agent/dhcp/agent.py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34200" y="1752600"/>
            <a:ext cx="2057400" cy="487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NetworkCache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8200" y="1747935"/>
            <a:ext cx="2133600" cy="487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DhcpPluginApi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4151" y="4827814"/>
            <a:ext cx="4267199" cy="1889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599" y="914400"/>
            <a:ext cx="42672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16446" y="1099066"/>
            <a:ext cx="136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DhcpAgent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81118" y="5029200"/>
            <a:ext cx="2793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DhcpAgentWithStateReport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15000" y="152400"/>
            <a:ext cx="3276600" cy="9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manager.Manager</a:t>
            </a:r>
            <a:endParaRPr lang="en-US" dirty="0"/>
          </a:p>
        </p:txBody>
      </p:sp>
      <p:cxnSp>
        <p:nvCxnSpPr>
          <p:cNvPr id="12" name="Elbow Connector 11"/>
          <p:cNvCxnSpPr>
            <a:endCxn id="10" idx="2"/>
          </p:cNvCxnSpPr>
          <p:nvPr/>
        </p:nvCxnSpPr>
        <p:spPr>
          <a:xfrm flipV="1">
            <a:off x="4511351" y="1099066"/>
            <a:ext cx="2841949" cy="3693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7" idx="2"/>
          </p:cNvCxnSpPr>
          <p:nvPr/>
        </p:nvCxnSpPr>
        <p:spPr>
          <a:xfrm flipH="1" flipV="1">
            <a:off x="2362199" y="4343400"/>
            <a:ext cx="15552" cy="484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n 16"/>
          <p:cNvSpPr/>
          <p:nvPr/>
        </p:nvSpPr>
        <p:spPr>
          <a:xfrm>
            <a:off x="2590800" y="1981200"/>
            <a:ext cx="1676400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NetworkCache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8791" y="1563269"/>
            <a:ext cx="13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root_helper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28791" y="2069068"/>
            <a:ext cx="1935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dhcp_driver_cls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Conf.dhcp_driver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45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004" y="5170"/>
            <a:ext cx="20567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/>
              <a:t>DhcpAgent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116817" y="1278223"/>
            <a:ext cx="3376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__(self, host=None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61978" y="1850252"/>
            <a:ext cx="1402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run(self):</a:t>
            </a:r>
          </a:p>
        </p:txBody>
      </p:sp>
      <p:sp>
        <p:nvSpPr>
          <p:cNvPr id="5" name="Rectangle 4"/>
          <p:cNvSpPr/>
          <p:nvPr/>
        </p:nvSpPr>
        <p:spPr>
          <a:xfrm>
            <a:off x="3877756" y="1975861"/>
            <a:ext cx="207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after_start</a:t>
            </a:r>
            <a:r>
              <a:rPr lang="en-US" dirty="0"/>
              <a:t>(self):</a:t>
            </a:r>
          </a:p>
        </p:txBody>
      </p:sp>
      <p:sp>
        <p:nvSpPr>
          <p:cNvPr id="6" name="Rectangle 5"/>
          <p:cNvSpPr/>
          <p:nvPr/>
        </p:nvSpPr>
        <p:spPr>
          <a:xfrm>
            <a:off x="6821977" y="3096556"/>
            <a:ext cx="2202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periodic_resync</a:t>
            </a:r>
            <a:r>
              <a:rPr lang="en-US" dirty="0"/>
              <a:t>(self):</a:t>
            </a:r>
          </a:p>
        </p:txBody>
      </p:sp>
      <p:sp>
        <p:nvSpPr>
          <p:cNvPr id="7" name="Rectangle 6"/>
          <p:cNvSpPr/>
          <p:nvPr/>
        </p:nvSpPr>
        <p:spPr>
          <a:xfrm>
            <a:off x="5410200" y="2515417"/>
            <a:ext cx="17485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sync_state</a:t>
            </a:r>
            <a:r>
              <a:rPr lang="en-US" dirty="0"/>
              <a:t>(self, </a:t>
            </a:r>
            <a:endParaRPr lang="en-US" dirty="0" smtClean="0"/>
          </a:p>
          <a:p>
            <a:r>
              <a:rPr lang="en-US" dirty="0" smtClean="0"/>
              <a:t>networks=None</a:t>
            </a:r>
            <a:r>
              <a:rPr lang="en-US" dirty="0"/>
              <a:t>)</a:t>
            </a:r>
          </a:p>
        </p:txBody>
      </p:sp>
      <p:cxnSp>
        <p:nvCxnSpPr>
          <p:cNvPr id="8" name="Elbow Connector 7"/>
          <p:cNvCxnSpPr>
            <a:stCxn id="9" idx="3"/>
            <a:endCxn id="5" idx="0"/>
          </p:cNvCxnSpPr>
          <p:nvPr/>
        </p:nvCxnSpPr>
        <p:spPr>
          <a:xfrm flipV="1">
            <a:off x="3311089" y="1975861"/>
            <a:ext cx="1603233" cy="724222"/>
          </a:xfrm>
          <a:prstGeom prst="bentConnector4">
            <a:avLst>
              <a:gd name="adj1" fmla="val 17673"/>
              <a:gd name="adj2" fmla="val 1315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6817" y="2515417"/>
            <a:ext cx="3194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neutron/</a:t>
            </a:r>
            <a:r>
              <a:rPr lang="en-US" dirty="0" err="1" smtClean="0"/>
              <a:t>service.py:Service:start</a:t>
            </a:r>
            <a:endParaRPr lang="en-US" dirty="0"/>
          </a:p>
        </p:txBody>
      </p:sp>
      <p:cxnSp>
        <p:nvCxnSpPr>
          <p:cNvPr id="10" name="Elbow Connector 9"/>
          <p:cNvCxnSpPr>
            <a:stCxn id="4" idx="2"/>
            <a:endCxn id="6" idx="0"/>
          </p:cNvCxnSpPr>
          <p:nvPr/>
        </p:nvCxnSpPr>
        <p:spPr>
          <a:xfrm rot="5400000">
            <a:off x="7704732" y="2437964"/>
            <a:ext cx="876972" cy="4402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2"/>
            <a:endCxn id="7" idx="0"/>
          </p:cNvCxnSpPr>
          <p:nvPr/>
        </p:nvCxnSpPr>
        <p:spPr>
          <a:xfrm rot="5400000">
            <a:off x="7175985" y="1328077"/>
            <a:ext cx="295833" cy="20788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047959" y="362039"/>
            <a:ext cx="37278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_</a:t>
            </a:r>
            <a:r>
              <a:rPr lang="en-US" dirty="0" err="1"/>
              <a:t>populate_networks_cache</a:t>
            </a:r>
            <a:r>
              <a:rPr lang="en-US" dirty="0"/>
              <a:t>(self</a:t>
            </a:r>
            <a:r>
              <a:rPr lang="en-US" dirty="0" smtClean="0"/>
              <a:t>):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dhcp_driver_cls</a:t>
            </a:r>
            <a:r>
              <a:rPr lang="en-US" dirty="0" smtClean="0"/>
              <a:t> and </a:t>
            </a:r>
            <a:r>
              <a:rPr lang="en-US" dirty="0" err="1" smtClean="0"/>
              <a:t>linux</a:t>
            </a:r>
            <a:r>
              <a:rPr lang="en-US" dirty="0" smtClean="0"/>
              <a:t>/</a:t>
            </a:r>
            <a:r>
              <a:rPr lang="en-US" dirty="0" err="1" smtClean="0"/>
              <a:t>dhcp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NetModel</a:t>
            </a:r>
            <a:r>
              <a:rPr lang="en-US" dirty="0" smtClean="0"/>
              <a:t>  to populate the cache</a:t>
            </a:r>
            <a:endParaRPr lang="en-US" dirty="0"/>
          </a:p>
        </p:txBody>
      </p:sp>
      <p:cxnSp>
        <p:nvCxnSpPr>
          <p:cNvPr id="13" name="Elbow Connector 12"/>
          <p:cNvCxnSpPr>
            <a:stCxn id="3" idx="3"/>
            <a:endCxn id="12" idx="1"/>
          </p:cNvCxnSpPr>
          <p:nvPr/>
        </p:nvCxnSpPr>
        <p:spPr>
          <a:xfrm flipV="1">
            <a:off x="3493773" y="823704"/>
            <a:ext cx="1554186" cy="6391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092320" y="3651214"/>
            <a:ext cx="3040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periodic_resync_helper</a:t>
            </a:r>
            <a:r>
              <a:rPr lang="en-US" dirty="0"/>
              <a:t>(self):</a:t>
            </a:r>
          </a:p>
        </p:txBody>
      </p:sp>
      <p:cxnSp>
        <p:nvCxnSpPr>
          <p:cNvPr id="15" name="Straight Arrow Connector 14"/>
          <p:cNvCxnSpPr>
            <a:stCxn id="6" idx="2"/>
            <a:endCxn id="14" idx="0"/>
          </p:cNvCxnSpPr>
          <p:nvPr/>
        </p:nvCxnSpPr>
        <p:spPr>
          <a:xfrm flipH="1">
            <a:off x="7612641" y="3465888"/>
            <a:ext cx="310471" cy="185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4" idx="1"/>
            <a:endCxn id="7" idx="2"/>
          </p:cNvCxnSpPr>
          <p:nvPr/>
        </p:nvCxnSpPr>
        <p:spPr>
          <a:xfrm rot="10800000" flipH="1">
            <a:off x="6092320" y="3161748"/>
            <a:ext cx="192158" cy="674132"/>
          </a:xfrm>
          <a:prstGeom prst="bentConnector4">
            <a:avLst>
              <a:gd name="adj1" fmla="val -118965"/>
              <a:gd name="adj2" fmla="val 636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130706" y="3669268"/>
            <a:ext cx="3494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safe_configure_dhcp_for_network</a:t>
            </a:r>
            <a:r>
              <a:rPr lang="en-US" dirty="0"/>
              <a:t>(</a:t>
            </a:r>
          </a:p>
        </p:txBody>
      </p:sp>
      <p:cxnSp>
        <p:nvCxnSpPr>
          <p:cNvPr id="18" name="Elbow Connector 17"/>
          <p:cNvCxnSpPr>
            <a:stCxn id="7" idx="1"/>
            <a:endCxn id="17" idx="0"/>
          </p:cNvCxnSpPr>
          <p:nvPr/>
        </p:nvCxnSpPr>
        <p:spPr>
          <a:xfrm rot="10800000" flipV="1">
            <a:off x="3877756" y="2838582"/>
            <a:ext cx="1532445" cy="8306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4" idx="0"/>
          </p:cNvCxnSpPr>
          <p:nvPr/>
        </p:nvCxnSpPr>
        <p:spPr>
          <a:xfrm flipV="1">
            <a:off x="5881750" y="1850252"/>
            <a:ext cx="2481574" cy="310276"/>
          </a:xfrm>
          <a:prstGeom prst="bentConnector4">
            <a:avLst>
              <a:gd name="adj1" fmla="val 35869"/>
              <a:gd name="adj2" fmla="val 1736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</p:cNvCxnSpPr>
          <p:nvPr/>
        </p:nvCxnSpPr>
        <p:spPr>
          <a:xfrm>
            <a:off x="3877755" y="4038600"/>
            <a:ext cx="1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95289" y="4495800"/>
            <a:ext cx="533400" cy="502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2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09600" y="1634296"/>
            <a:ext cx="2145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network_create_end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09600" y="2001300"/>
            <a:ext cx="2291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network_update_end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09600" y="2395905"/>
            <a:ext cx="2150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network_delete_end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09600" y="2765237"/>
            <a:ext cx="2084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subnet_update_end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09600" y="3217588"/>
            <a:ext cx="2015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subnet_delete_end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09600" y="3624243"/>
            <a:ext cx="1839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port_update_end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40702" y="3993575"/>
            <a:ext cx="1769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port_delete_end</a:t>
            </a:r>
            <a:endParaRPr lang="en-US" dirty="0"/>
          </a:p>
        </p:txBody>
      </p:sp>
      <p:sp>
        <p:nvSpPr>
          <p:cNvPr id="28" name="Left Brace 27"/>
          <p:cNvSpPr/>
          <p:nvPr/>
        </p:nvSpPr>
        <p:spPr>
          <a:xfrm>
            <a:off x="234669" y="1675739"/>
            <a:ext cx="457200" cy="28239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37033" y="762000"/>
            <a:ext cx="162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NOTIFICATIONS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194180" y="1634296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enable_dhcp_helper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194180" y="2370632"/>
            <a:ext cx="2151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disable_dhcp_helper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194180" y="2961021"/>
            <a:ext cx="2222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refresh_dhcp_helper</a:t>
            </a:r>
            <a:r>
              <a:rPr lang="en-US" dirty="0"/>
              <a:t>(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194180" y="3875421"/>
            <a:ext cx="1652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call_driver</a:t>
            </a:r>
            <a:r>
              <a:rPr lang="en-US" dirty="0" smtClean="0"/>
              <a:t>()***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1" idx="3"/>
            <a:endCxn id="30" idx="1"/>
          </p:cNvCxnSpPr>
          <p:nvPr/>
        </p:nvCxnSpPr>
        <p:spPr>
          <a:xfrm>
            <a:off x="2754996" y="1818962"/>
            <a:ext cx="439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3" idx="3"/>
            <a:endCxn id="31" idx="1"/>
          </p:cNvCxnSpPr>
          <p:nvPr/>
        </p:nvCxnSpPr>
        <p:spPr>
          <a:xfrm flipV="1">
            <a:off x="2760510" y="2555298"/>
            <a:ext cx="433670" cy="2527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2" idx="3"/>
            <a:endCxn id="30" idx="1"/>
          </p:cNvCxnSpPr>
          <p:nvPr/>
        </p:nvCxnSpPr>
        <p:spPr>
          <a:xfrm flipV="1">
            <a:off x="2900676" y="1818962"/>
            <a:ext cx="293504" cy="367004"/>
          </a:xfrm>
          <a:prstGeom prst="bentConnector3">
            <a:avLst>
              <a:gd name="adj1" fmla="val 650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2" idx="3"/>
            <a:endCxn id="31" idx="1"/>
          </p:cNvCxnSpPr>
          <p:nvPr/>
        </p:nvCxnSpPr>
        <p:spPr>
          <a:xfrm>
            <a:off x="2900676" y="2185966"/>
            <a:ext cx="293504" cy="369332"/>
          </a:xfrm>
          <a:prstGeom prst="bentConnector3">
            <a:avLst>
              <a:gd name="adj1" fmla="val 349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4" idx="3"/>
            <a:endCxn id="32" idx="1"/>
          </p:cNvCxnSpPr>
          <p:nvPr/>
        </p:nvCxnSpPr>
        <p:spPr>
          <a:xfrm>
            <a:off x="2694401" y="2949903"/>
            <a:ext cx="499779" cy="19578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5" idx="3"/>
            <a:endCxn id="32" idx="1"/>
          </p:cNvCxnSpPr>
          <p:nvPr/>
        </p:nvCxnSpPr>
        <p:spPr>
          <a:xfrm flipV="1">
            <a:off x="2624767" y="3145687"/>
            <a:ext cx="569413" cy="25656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6" idx="3"/>
            <a:endCxn id="33" idx="1"/>
          </p:cNvCxnSpPr>
          <p:nvPr/>
        </p:nvCxnSpPr>
        <p:spPr>
          <a:xfrm>
            <a:off x="2448758" y="3808909"/>
            <a:ext cx="745422" cy="25117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7" idx="3"/>
            <a:endCxn id="33" idx="1"/>
          </p:cNvCxnSpPr>
          <p:nvPr/>
        </p:nvCxnSpPr>
        <p:spPr>
          <a:xfrm flipV="1">
            <a:off x="2410225" y="4060087"/>
            <a:ext cx="783955" cy="1181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821045" y="2034138"/>
            <a:ext cx="2474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safe_get_network_info</a:t>
            </a:r>
            <a:r>
              <a:rPr lang="en-US" dirty="0"/>
              <a:t>(</a:t>
            </a:r>
          </a:p>
        </p:txBody>
      </p:sp>
      <p:cxnSp>
        <p:nvCxnSpPr>
          <p:cNvPr id="71" name="Elbow Connector 70"/>
          <p:cNvCxnSpPr>
            <a:stCxn id="30" idx="3"/>
            <a:endCxn id="68" idx="1"/>
          </p:cNvCxnSpPr>
          <p:nvPr/>
        </p:nvCxnSpPr>
        <p:spPr>
          <a:xfrm>
            <a:off x="5389012" y="1818962"/>
            <a:ext cx="432033" cy="39984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31" idx="3"/>
            <a:endCxn id="33" idx="3"/>
          </p:cNvCxnSpPr>
          <p:nvPr/>
        </p:nvCxnSpPr>
        <p:spPr>
          <a:xfrm flipH="1">
            <a:off x="4846235" y="2555298"/>
            <a:ext cx="499496" cy="1504789"/>
          </a:xfrm>
          <a:prstGeom prst="bentConnector3">
            <a:avLst>
              <a:gd name="adj1" fmla="val -457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32" idx="2"/>
            <a:endCxn id="33" idx="0"/>
          </p:cNvCxnSpPr>
          <p:nvPr/>
        </p:nvCxnSpPr>
        <p:spPr>
          <a:xfrm rot="5400000">
            <a:off x="3890165" y="3460396"/>
            <a:ext cx="545068" cy="28498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29" idx="2"/>
          </p:cNvCxnSpPr>
          <p:nvPr/>
        </p:nvCxnSpPr>
        <p:spPr>
          <a:xfrm rot="5400000">
            <a:off x="-274588" y="1786921"/>
            <a:ext cx="1881600" cy="570423"/>
          </a:xfrm>
          <a:prstGeom prst="bentConnector4">
            <a:avLst>
              <a:gd name="adj1" fmla="val 12480"/>
              <a:gd name="adj2" fmla="val 1400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215004" y="5170"/>
            <a:ext cx="20567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/>
              <a:t>DhcpAgent</a:t>
            </a:r>
            <a:endParaRPr lang="en-US" sz="3200" b="1" dirty="0"/>
          </a:p>
        </p:txBody>
      </p:sp>
      <p:cxnSp>
        <p:nvCxnSpPr>
          <p:cNvPr id="4" name="Elbow Connector 3"/>
          <p:cNvCxnSpPr>
            <a:stCxn id="68" idx="2"/>
          </p:cNvCxnSpPr>
          <p:nvPr/>
        </p:nvCxnSpPr>
        <p:spPr>
          <a:xfrm rot="16200000" flipH="1">
            <a:off x="7138195" y="2323709"/>
            <a:ext cx="361767" cy="5212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7579722" y="2490757"/>
            <a:ext cx="948622" cy="631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</a:p>
          <a:p>
            <a:pPr algn="ctr"/>
            <a:r>
              <a:rPr lang="en-US" dirty="0" smtClean="0"/>
              <a:t>slide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091266" y="4826126"/>
            <a:ext cx="2928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configure_dhcp_for_network</a:t>
            </a:r>
            <a:endParaRPr lang="en-US" dirty="0"/>
          </a:p>
        </p:txBody>
      </p:sp>
      <p:cxnSp>
        <p:nvCxnSpPr>
          <p:cNvPr id="36" name="Elbow Connector 35"/>
          <p:cNvCxnSpPr>
            <a:stCxn id="60" idx="0"/>
            <a:endCxn id="33" idx="2"/>
          </p:cNvCxnSpPr>
          <p:nvPr/>
        </p:nvCxnSpPr>
        <p:spPr>
          <a:xfrm rot="5400000" flipH="1" flipV="1">
            <a:off x="2997287" y="3803205"/>
            <a:ext cx="581373" cy="14644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2" idx="6"/>
            <a:endCxn id="60" idx="1"/>
          </p:cNvCxnSpPr>
          <p:nvPr/>
        </p:nvCxnSpPr>
        <p:spPr>
          <a:xfrm>
            <a:off x="609600" y="5010792"/>
            <a:ext cx="4816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0" idx="0"/>
          </p:cNvCxnSpPr>
          <p:nvPr/>
        </p:nvCxnSpPr>
        <p:spPr>
          <a:xfrm rot="5400000" flipH="1" flipV="1">
            <a:off x="4986250" y="676946"/>
            <a:ext cx="262696" cy="16520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943600" y="1131332"/>
            <a:ext cx="533400" cy="502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76200" y="4759310"/>
            <a:ext cx="533400" cy="502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774631" y="3808909"/>
            <a:ext cx="23693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Driver (</a:t>
            </a:r>
            <a:r>
              <a:rPr lang="en-US" dirty="0" err="1" smtClean="0"/>
              <a:t>dnsmasq</a:t>
            </a:r>
            <a:r>
              <a:rPr lang="en-US" dirty="0" smtClean="0"/>
              <a:t>) is called with following operations: </a:t>
            </a:r>
          </a:p>
          <a:p>
            <a:r>
              <a:rPr lang="en-US" dirty="0" smtClean="0"/>
              <a:t>enable</a:t>
            </a:r>
          </a:p>
          <a:p>
            <a:r>
              <a:rPr lang="en-US" dirty="0"/>
              <a:t>d</a:t>
            </a:r>
            <a:r>
              <a:rPr lang="en-US" dirty="0" smtClean="0"/>
              <a:t>isable</a:t>
            </a:r>
          </a:p>
          <a:p>
            <a:r>
              <a:rPr lang="en-US" dirty="0" err="1" smtClean="0"/>
              <a:t>reload_allocations</a:t>
            </a:r>
            <a:endParaRPr lang="en-US" dirty="0" smtClean="0"/>
          </a:p>
          <a:p>
            <a:r>
              <a:rPr lang="en-US" dirty="0"/>
              <a:t>restart</a:t>
            </a:r>
          </a:p>
        </p:txBody>
      </p:sp>
      <p:cxnSp>
        <p:nvCxnSpPr>
          <p:cNvPr id="52" name="Straight Arrow Connector 51"/>
          <p:cNvCxnSpPr>
            <a:endCxn id="48" idx="1"/>
          </p:cNvCxnSpPr>
          <p:nvPr/>
        </p:nvCxnSpPr>
        <p:spPr>
          <a:xfrm>
            <a:off x="4419600" y="4178241"/>
            <a:ext cx="2355031" cy="646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24767" y="3798477"/>
            <a:ext cx="5517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reload</a:t>
            </a:r>
            <a:endParaRPr lang="en-US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2715380" y="4362907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enable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5310716" y="3419460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disable</a:t>
            </a:r>
            <a:endParaRPr 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3458196" y="3362633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reload or restart</a:t>
            </a:r>
            <a:endParaRPr lang="en-US" sz="1100" dirty="0"/>
          </a:p>
        </p:txBody>
      </p:sp>
      <p:sp>
        <p:nvSpPr>
          <p:cNvPr id="70" name="Rectangle 69"/>
          <p:cNvSpPr/>
          <p:nvPr/>
        </p:nvSpPr>
        <p:spPr>
          <a:xfrm>
            <a:off x="24357" y="5903893"/>
            <a:ext cx="64526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Before calling an operation, </a:t>
            </a:r>
            <a:r>
              <a:rPr lang="en-US" sz="1400" dirty="0" err="1" smtClean="0"/>
              <a:t>call_driver</a:t>
            </a:r>
            <a:r>
              <a:rPr lang="en-US" sz="1400" dirty="0" smtClean="0"/>
              <a:t> first creates an object of the </a:t>
            </a:r>
          </a:p>
          <a:p>
            <a:r>
              <a:rPr lang="en-US" sz="1400" dirty="0" smtClean="0"/>
              <a:t>Driver class (</a:t>
            </a:r>
            <a:r>
              <a:rPr lang="en-US" sz="1400" dirty="0" err="1" smtClean="0"/>
              <a:t>DhcpBase</a:t>
            </a:r>
            <a:r>
              <a:rPr lang="en-US" sz="1400" dirty="0" smtClean="0"/>
              <a:t>/</a:t>
            </a:r>
            <a:r>
              <a:rPr lang="en-US" sz="1400" dirty="0" err="1" smtClean="0"/>
              <a:t>DhcpLocalProcess</a:t>
            </a:r>
            <a:r>
              <a:rPr lang="en-US" sz="1400" dirty="0" smtClean="0"/>
              <a:t>/</a:t>
            </a:r>
            <a:r>
              <a:rPr lang="en-US" sz="1400" dirty="0" err="1" smtClean="0"/>
              <a:t>Dnsmasq</a:t>
            </a:r>
            <a:r>
              <a:rPr lang="en-US" sz="1400" dirty="0" smtClean="0"/>
              <a:t> – defined in </a:t>
            </a:r>
            <a:r>
              <a:rPr lang="en-US" sz="1400" dirty="0" err="1" smtClean="0"/>
              <a:t>linux</a:t>
            </a:r>
            <a:r>
              <a:rPr lang="en-US" sz="1400" dirty="0" smtClean="0"/>
              <a:t>/dhcp.py) :</a:t>
            </a:r>
          </a:p>
          <a:p>
            <a:r>
              <a:rPr lang="en-US" sz="1400" dirty="0" smtClean="0"/>
              <a:t>driver </a:t>
            </a:r>
            <a:r>
              <a:rPr lang="en-US" sz="1400" dirty="0"/>
              <a:t>= </a:t>
            </a:r>
            <a:r>
              <a:rPr lang="en-US" sz="1400" dirty="0" err="1"/>
              <a:t>self.dhcp_driver_cls</a:t>
            </a:r>
            <a:r>
              <a:rPr lang="en-US" sz="1400" dirty="0"/>
              <a:t>(</a:t>
            </a:r>
            <a:r>
              <a:rPr lang="en-US" sz="1400" dirty="0" err="1"/>
              <a:t>self.conf</a:t>
            </a:r>
            <a:r>
              <a:rPr lang="en-US" sz="1400" dirty="0" smtClean="0"/>
              <a:t>, </a:t>
            </a:r>
            <a:r>
              <a:rPr lang="en-US" sz="1400" b="1" dirty="0" smtClean="0">
                <a:solidFill>
                  <a:srgbClr val="FF0000"/>
                </a:solidFill>
              </a:rPr>
              <a:t>network</a:t>
            </a:r>
            <a:r>
              <a:rPr lang="en-US" sz="1400" dirty="0" smtClean="0"/>
              <a:t>, </a:t>
            </a:r>
            <a:r>
              <a:rPr lang="en-US" sz="1400" dirty="0" err="1" smtClean="0"/>
              <a:t>self.root_helper</a:t>
            </a:r>
            <a:r>
              <a:rPr lang="en-US" sz="1400" dirty="0" smtClean="0"/>
              <a:t>, </a:t>
            </a:r>
            <a:r>
              <a:rPr lang="en-US" sz="1400" dirty="0" err="1" smtClean="0"/>
              <a:t>self.dhcp_version</a:t>
            </a:r>
            <a:r>
              <a:rPr lang="en-US" sz="1400" dirty="0" smtClean="0"/>
              <a:t>, </a:t>
            </a:r>
            <a:r>
              <a:rPr lang="en-US" sz="1400" dirty="0" err="1"/>
              <a:t>self.plugin_rpc</a:t>
            </a:r>
            <a:r>
              <a:rPr lang="en-US" sz="1400" dirty="0"/>
              <a:t>)</a:t>
            </a:r>
          </a:p>
        </p:txBody>
      </p:sp>
      <p:cxnSp>
        <p:nvCxnSpPr>
          <p:cNvPr id="86" name="Elbow Connector 85"/>
          <p:cNvCxnSpPr/>
          <p:nvPr/>
        </p:nvCxnSpPr>
        <p:spPr>
          <a:xfrm rot="16200000" flipH="1">
            <a:off x="3669915" y="4927926"/>
            <a:ext cx="1661993" cy="16262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77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796665" y="4038600"/>
            <a:ext cx="4122667" cy="92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DHCP Agent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3372" y="2394466"/>
            <a:ext cx="4122667" cy="92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DHCP Agent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33372" y="4105667"/>
            <a:ext cx="4122667" cy="1110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NEUTRON PLUGIN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0" y="2394466"/>
            <a:ext cx="4572000" cy="1110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NEUTRON SERVER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495800" y="990600"/>
            <a:ext cx="0" cy="5867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04257" y="1018648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CLIENT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324599" y="962665"/>
            <a:ext cx="1446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SERVER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33372" y="2765167"/>
            <a:ext cx="4122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neutron.agent.dhcp.agent.DhcpPluginAPI</a:t>
            </a:r>
            <a:r>
              <a:rPr lang="en-US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323107" y="0"/>
            <a:ext cx="24014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DHCP agent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4572000" y="28588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neutron.api.rpc.handlers.dhcp_rpc.DhcpRpcCallback</a:t>
            </a:r>
            <a:r>
              <a:rPr lang="en-US" dirty="0"/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039" y="4486667"/>
            <a:ext cx="4347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neutron.api.rpc.agentnotifiers.dhcp_rpc_agent_api.DhcpAgentNotifyApi.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63795" y="4498717"/>
            <a:ext cx="3788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neutron.agent.dhcp.agent.DhcpAgent</a:t>
            </a:r>
            <a:r>
              <a:rPr lang="en-US" dirty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3455515" y="646331"/>
            <a:ext cx="2080570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get_active_networks_info</a:t>
            </a:r>
            <a:endParaRPr lang="en-US" sz="1400" dirty="0" smtClean="0"/>
          </a:p>
          <a:p>
            <a:r>
              <a:rPr lang="en-US" sz="1400" dirty="0" err="1" smtClean="0"/>
              <a:t>get_network_info</a:t>
            </a:r>
            <a:endParaRPr lang="en-US" sz="1400" dirty="0" smtClean="0"/>
          </a:p>
          <a:p>
            <a:r>
              <a:rPr lang="en-US" sz="1400" dirty="0" err="1" smtClean="0"/>
              <a:t>get_dhcp_port</a:t>
            </a:r>
            <a:endParaRPr lang="en-US" sz="1400" dirty="0" smtClean="0"/>
          </a:p>
          <a:p>
            <a:r>
              <a:rPr lang="en-US" sz="1400" dirty="0" err="1" smtClean="0"/>
              <a:t>create_dhcp_port</a:t>
            </a:r>
            <a:endParaRPr lang="en-US" sz="1400" dirty="0" smtClean="0"/>
          </a:p>
          <a:p>
            <a:r>
              <a:rPr lang="en-US" sz="1400" dirty="0" err="1" smtClean="0"/>
              <a:t>update_dhcp_port</a:t>
            </a:r>
            <a:endParaRPr lang="en-US" sz="1400" dirty="0" smtClean="0"/>
          </a:p>
          <a:p>
            <a:r>
              <a:rPr lang="en-US" sz="1400" dirty="0" err="1" smtClean="0"/>
              <a:t>release_dhcp_port</a:t>
            </a:r>
            <a:endParaRPr lang="en-US" sz="1400" dirty="0" smtClean="0"/>
          </a:p>
          <a:p>
            <a:r>
              <a:rPr lang="en-US" sz="1400" dirty="0" err="1"/>
              <a:t>release_port_fixed_ip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3581400" y="5257562"/>
            <a:ext cx="1770228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network_create_end</a:t>
            </a:r>
            <a:endParaRPr lang="en-US" sz="1400" dirty="0" smtClean="0"/>
          </a:p>
          <a:p>
            <a:r>
              <a:rPr lang="en-US" sz="1400" dirty="0" err="1" smtClean="0"/>
              <a:t>network_update_end</a:t>
            </a:r>
            <a:endParaRPr lang="en-US" sz="1400" dirty="0" smtClean="0"/>
          </a:p>
          <a:p>
            <a:r>
              <a:rPr lang="en-US" sz="1400" dirty="0" err="1"/>
              <a:t>network_delete_end</a:t>
            </a:r>
            <a:endParaRPr lang="en-US" sz="1400" dirty="0"/>
          </a:p>
          <a:p>
            <a:r>
              <a:rPr lang="en-US" sz="1400" dirty="0" err="1"/>
              <a:t>subnet_update_end</a:t>
            </a:r>
            <a:endParaRPr lang="en-US" sz="1400" dirty="0"/>
          </a:p>
          <a:p>
            <a:r>
              <a:rPr lang="en-US" sz="1400" dirty="0" err="1" smtClean="0"/>
              <a:t>subnet_delete_end</a:t>
            </a:r>
            <a:endParaRPr lang="en-US" sz="1400" dirty="0" smtClean="0"/>
          </a:p>
          <a:p>
            <a:r>
              <a:rPr lang="en-US" sz="1400" dirty="0" err="1"/>
              <a:t>port_update_end</a:t>
            </a:r>
            <a:endParaRPr lang="en-US" sz="1400" dirty="0"/>
          </a:p>
          <a:p>
            <a:r>
              <a:rPr lang="en-US" sz="1400" dirty="0" err="1"/>
              <a:t>port_delete_end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595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53265"/>
            <a:ext cx="2743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/>
              <a:t>DhcpPluginApi</a:t>
            </a:r>
            <a:endParaRPr lang="en-US" sz="3200" b="1" dirty="0" smtClean="0"/>
          </a:p>
          <a:p>
            <a:r>
              <a:rPr lang="en-US" sz="1600" dirty="0"/>
              <a:t>Agent side of the </a:t>
            </a:r>
            <a:r>
              <a:rPr lang="en-US" sz="1600" dirty="0" err="1"/>
              <a:t>dhcp</a:t>
            </a:r>
            <a:r>
              <a:rPr lang="en-US" sz="1600" dirty="0"/>
              <a:t> </a:t>
            </a:r>
            <a:r>
              <a:rPr lang="en-US" sz="1600" dirty="0" err="1"/>
              <a:t>rpc</a:t>
            </a:r>
            <a:r>
              <a:rPr lang="en-US" sz="1600" dirty="0"/>
              <a:t> </a:t>
            </a:r>
            <a:r>
              <a:rPr lang="en-US" sz="1600" dirty="0" smtClean="0"/>
              <a:t>API</a:t>
            </a:r>
          </a:p>
          <a:p>
            <a:r>
              <a:rPr lang="en-US" sz="1600" dirty="0"/>
              <a:t>This class implements the client side of an </a:t>
            </a:r>
            <a:r>
              <a:rPr lang="en-US" sz="1600" dirty="0" err="1"/>
              <a:t>rpc</a:t>
            </a:r>
            <a:r>
              <a:rPr lang="en-US" sz="1600" dirty="0"/>
              <a:t> interface.  The server </a:t>
            </a:r>
            <a:r>
              <a:rPr lang="en-US" sz="1600" dirty="0" smtClean="0"/>
              <a:t>side  </a:t>
            </a:r>
            <a:r>
              <a:rPr lang="en-US" sz="1600" dirty="0"/>
              <a:t>of this interface can be found </a:t>
            </a:r>
            <a:r>
              <a:rPr lang="en-US" sz="1600" dirty="0" smtClean="0"/>
              <a:t>in    </a:t>
            </a:r>
            <a:r>
              <a:rPr lang="en-US" sz="1600" dirty="0" err="1"/>
              <a:t>neutron.api.rpc.handlers.dhcp_rpc.DhcpRpcCallback</a:t>
            </a:r>
            <a:r>
              <a:rPr lang="en-US" sz="1600" dirty="0"/>
              <a:t>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467208"/>
              </p:ext>
            </p:extLst>
          </p:nvPr>
        </p:nvGraphicFramePr>
        <p:xfrm>
          <a:off x="3505200" y="53265"/>
          <a:ext cx="5105400" cy="6882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0611"/>
                <a:gridCol w="3034789"/>
              </a:tblGrid>
              <a:tr h="137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API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cntxt.call()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b"/>
                </a:tc>
              </a:tr>
              <a:tr h="411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get_active_networks_info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self.context, 'get_active_networks_info', host=self.host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b"/>
                </a:tc>
              </a:tr>
              <a:tr h="548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get_network_info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self.context,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'get_network_info',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network_id=network_id,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host=self.host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b"/>
                </a:tc>
              </a:tr>
              <a:tr h="6857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get_dhcp_port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self.context,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'get_dhcp_port',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network_id=network_id,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device_id=device_id,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host=self.host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b"/>
                </a:tc>
              </a:tr>
              <a:tr h="548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create_dhcp_port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self.context,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'create_dhcp_port', 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port=port,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host=self.host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b"/>
                </a:tc>
              </a:tr>
              <a:tr h="6857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update_dhcp_port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self.context,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'update_dhcp_port',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port_id=port_id,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port=port,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host=self.host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b"/>
                </a:tc>
              </a:tr>
              <a:tr h="6857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release_dhcp_port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self.context</a:t>
                      </a:r>
                      <a:r>
                        <a:rPr lang="en-US" sz="1400" u="none" strike="noStrike" dirty="0">
                          <a:effectLst/>
                        </a:rPr>
                        <a:t>,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'</a:t>
                      </a:r>
                      <a:r>
                        <a:rPr lang="en-US" sz="1400" u="none" strike="noStrike" dirty="0" err="1">
                          <a:effectLst/>
                        </a:rPr>
                        <a:t>release_dhcp_port</a:t>
                      </a:r>
                      <a:r>
                        <a:rPr lang="en-US" sz="1400" u="none" strike="noStrike" dirty="0">
                          <a:effectLst/>
                        </a:rPr>
                        <a:t>',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 err="1">
                          <a:effectLst/>
                        </a:rPr>
                        <a:t>network_id</a:t>
                      </a:r>
                      <a:r>
                        <a:rPr lang="en-US" sz="1400" u="none" strike="noStrike" dirty="0">
                          <a:effectLst/>
                        </a:rPr>
                        <a:t>=</a:t>
                      </a:r>
                      <a:r>
                        <a:rPr lang="en-US" sz="1400" u="none" strike="noStrike" dirty="0" err="1">
                          <a:effectLst/>
                        </a:rPr>
                        <a:t>network_id</a:t>
                      </a:r>
                      <a:r>
                        <a:rPr lang="en-US" sz="1400" u="none" strike="noStrike" dirty="0">
                          <a:effectLst/>
                        </a:rPr>
                        <a:t>,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 err="1">
                          <a:effectLst/>
                        </a:rPr>
                        <a:t>device_id</a:t>
                      </a:r>
                      <a:r>
                        <a:rPr lang="en-US" sz="1400" u="none" strike="noStrike" dirty="0">
                          <a:effectLst/>
                        </a:rPr>
                        <a:t>=</a:t>
                      </a:r>
                      <a:r>
                        <a:rPr lang="en-US" sz="1400" u="none" strike="noStrike" dirty="0" err="1">
                          <a:effectLst/>
                        </a:rPr>
                        <a:t>device_id</a:t>
                      </a:r>
                      <a:r>
                        <a:rPr lang="en-US" sz="1400" u="none" strike="noStrike" dirty="0">
                          <a:effectLst/>
                        </a:rPr>
                        <a:t>,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host=</a:t>
                      </a:r>
                      <a:r>
                        <a:rPr lang="en-US" sz="1400" u="none" strike="noStrike" dirty="0" err="1">
                          <a:effectLst/>
                        </a:rPr>
                        <a:t>self.host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b"/>
                </a:tc>
              </a:tr>
              <a:tr h="822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release_port_fixed_ip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self.context</a:t>
                      </a:r>
                      <a:r>
                        <a:rPr lang="en-US" sz="1400" u="none" strike="noStrike" dirty="0">
                          <a:effectLst/>
                        </a:rPr>
                        <a:t>,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'</a:t>
                      </a:r>
                      <a:r>
                        <a:rPr lang="en-US" sz="1400" u="none" strike="noStrike" dirty="0" err="1">
                          <a:effectLst/>
                        </a:rPr>
                        <a:t>release_port_fixed_ip</a:t>
                      </a:r>
                      <a:r>
                        <a:rPr lang="en-US" sz="1400" u="none" strike="noStrike" dirty="0">
                          <a:effectLst/>
                        </a:rPr>
                        <a:t>',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 err="1">
                          <a:effectLst/>
                        </a:rPr>
                        <a:t>subnet_id</a:t>
                      </a:r>
                      <a:r>
                        <a:rPr lang="en-US" sz="1400" u="none" strike="noStrike" dirty="0">
                          <a:effectLst/>
                        </a:rPr>
                        <a:t>=</a:t>
                      </a:r>
                      <a:r>
                        <a:rPr lang="en-US" sz="1400" u="none" strike="noStrike" dirty="0" err="1">
                          <a:effectLst/>
                        </a:rPr>
                        <a:t>subnet_id</a:t>
                      </a:r>
                      <a:r>
                        <a:rPr lang="en-US" sz="1400" u="none" strike="noStrike" dirty="0">
                          <a:effectLst/>
                        </a:rPr>
                        <a:t>,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 err="1">
                          <a:effectLst/>
                        </a:rPr>
                        <a:t>network_id</a:t>
                      </a:r>
                      <a:r>
                        <a:rPr lang="en-US" sz="1400" u="none" strike="noStrike" dirty="0">
                          <a:effectLst/>
                        </a:rPr>
                        <a:t>=</a:t>
                      </a:r>
                      <a:r>
                        <a:rPr lang="en-US" sz="1400" u="none" strike="noStrike" dirty="0" err="1">
                          <a:effectLst/>
                        </a:rPr>
                        <a:t>network_id</a:t>
                      </a:r>
                      <a:r>
                        <a:rPr lang="en-US" sz="1400" u="none" strike="noStrike" dirty="0">
                          <a:effectLst/>
                        </a:rPr>
                        <a:t>,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 err="1">
                          <a:effectLst/>
                        </a:rPr>
                        <a:t>device_id</a:t>
                      </a:r>
                      <a:r>
                        <a:rPr lang="en-US" sz="1400" u="none" strike="noStrike" dirty="0">
                          <a:effectLst/>
                        </a:rPr>
                        <a:t>=</a:t>
                      </a:r>
                      <a:r>
                        <a:rPr lang="en-US" sz="1400" u="none" strike="noStrike" dirty="0" err="1">
                          <a:effectLst/>
                        </a:rPr>
                        <a:t>device_id</a:t>
                      </a:r>
                      <a:r>
                        <a:rPr lang="en-US" sz="1400" u="none" strike="noStrike" dirty="0">
                          <a:effectLst/>
                        </a:rPr>
                        <a:t>,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host=</a:t>
                      </a:r>
                      <a:r>
                        <a:rPr lang="en-US" sz="1400" u="none" strike="noStrike" dirty="0" err="1">
                          <a:effectLst/>
                        </a:rPr>
                        <a:t>self.host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b"/>
                </a:tc>
              </a:tr>
            </a:tbl>
          </a:graphicData>
        </a:graphic>
      </p:graphicFrame>
      <p:sp>
        <p:nvSpPr>
          <p:cNvPr id="7" name="Left Brace 6"/>
          <p:cNvSpPr/>
          <p:nvPr/>
        </p:nvSpPr>
        <p:spPr>
          <a:xfrm>
            <a:off x="2781300" y="228600"/>
            <a:ext cx="685800" cy="6400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" y="3429000"/>
            <a:ext cx="21878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Called from either </a:t>
            </a:r>
          </a:p>
          <a:p>
            <a:r>
              <a:rPr lang="en-US" dirty="0" smtClean="0"/>
              <a:t>Agent/dhcp/agent.py</a:t>
            </a:r>
          </a:p>
          <a:p>
            <a:r>
              <a:rPr lang="en-US" dirty="0" smtClean="0"/>
              <a:t>Or </a:t>
            </a:r>
          </a:p>
          <a:p>
            <a:r>
              <a:rPr lang="en-US" dirty="0" smtClean="0"/>
              <a:t>Agent/linux/dhcp.py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76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NetworkCache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524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self.cache</a:t>
            </a:r>
            <a:r>
              <a:rPr lang="en-US" dirty="0"/>
              <a:t> = {}</a:t>
            </a:r>
          </a:p>
          <a:p>
            <a:r>
              <a:rPr lang="en-US" dirty="0"/>
              <a:t> </a:t>
            </a:r>
            <a:r>
              <a:rPr lang="en-US" dirty="0" err="1" smtClean="0"/>
              <a:t>self.subnet_lookup</a:t>
            </a:r>
            <a:r>
              <a:rPr lang="en-US" dirty="0" smtClean="0"/>
              <a:t> </a:t>
            </a:r>
            <a:r>
              <a:rPr lang="en-US" dirty="0"/>
              <a:t>= {}</a:t>
            </a:r>
          </a:p>
          <a:p>
            <a:r>
              <a:rPr lang="en-US" dirty="0"/>
              <a:t> </a:t>
            </a:r>
            <a:r>
              <a:rPr lang="en-US" dirty="0" err="1" smtClean="0"/>
              <a:t>self.port_lookup</a:t>
            </a:r>
            <a:r>
              <a:rPr lang="en-US" dirty="0" smtClean="0"/>
              <a:t> </a:t>
            </a:r>
            <a:r>
              <a:rPr lang="en-US" dirty="0"/>
              <a:t>= {}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1169437" y="2467546"/>
            <a:ext cx="2057400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3810000" y="2447330"/>
            <a:ext cx="2057400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subnet_lookup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6553200" y="2387835"/>
            <a:ext cx="2057400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port_lookup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4191001" y="243173"/>
            <a:ext cx="1066800" cy="77723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76296" y="4662773"/>
            <a:ext cx="331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Bunch of Set and Get Operations: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1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1101</Words>
  <Application>Microsoft Office PowerPoint</Application>
  <PresentationFormat>On-screen Show (4:3)</PresentationFormat>
  <Paragraphs>336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Openstack Neutron: DHCP Agent</vt:lpstr>
      <vt:lpstr>Things covered</vt:lpstr>
      <vt:lpstr>Dhcp-agent (agent/dhcp_agent.py)</vt:lpstr>
      <vt:lpstr>agent/dhcp/agent.py</vt:lpstr>
      <vt:lpstr>PowerPoint Presentation</vt:lpstr>
      <vt:lpstr>PowerPoint Presentation</vt:lpstr>
      <vt:lpstr>PowerPoint Presentation</vt:lpstr>
      <vt:lpstr>PowerPoint Presentation</vt:lpstr>
      <vt:lpstr>NetworkCache</vt:lpstr>
      <vt:lpstr>Linux/dhcp.py</vt:lpstr>
      <vt:lpstr>Enable DHCP Process</vt:lpstr>
      <vt:lpstr>PowerPoint Presentation</vt:lpstr>
      <vt:lpstr>PowerPoint Presentation</vt:lpstr>
      <vt:lpstr>PowerPoint Presentation</vt:lpstr>
      <vt:lpstr>Neutron Server-Side </vt:lpstr>
      <vt:lpstr>DhcpAgentNotifyApi api/rpc/agentnotifiers/dhcp_rpc_agent_api.py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Dhcp-agent (agent/dhcp_agent.py)</dc:title>
  <dc:creator>Sridhar K.N Rao</dc:creator>
  <cp:lastModifiedBy>Sridhar K.N Rao</cp:lastModifiedBy>
  <cp:revision>49</cp:revision>
  <dcterms:created xsi:type="dcterms:W3CDTF">2006-08-16T00:00:00Z</dcterms:created>
  <dcterms:modified xsi:type="dcterms:W3CDTF">2015-08-07T06:36:14Z</dcterms:modified>
</cp:coreProperties>
</file>