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0"/>
  </p:notesMasterIdLst>
  <p:sldIdLst>
    <p:sldId id="256" r:id="rId2"/>
    <p:sldId id="257" r:id="rId3"/>
    <p:sldId id="264" r:id="rId4"/>
    <p:sldId id="265" r:id="rId5"/>
    <p:sldId id="266" r:id="rId6"/>
    <p:sldId id="272" r:id="rId7"/>
    <p:sldId id="273" r:id="rId8"/>
    <p:sldId id="274" r:id="rId9"/>
    <p:sldId id="275" r:id="rId10"/>
    <p:sldId id="276" r:id="rId11"/>
    <p:sldId id="277" r:id="rId12"/>
    <p:sldId id="278" r:id="rId13"/>
    <p:sldId id="279" r:id="rId14"/>
    <p:sldId id="281" r:id="rId15"/>
    <p:sldId id="282" r:id="rId16"/>
    <p:sldId id="293" r:id="rId17"/>
    <p:sldId id="294" r:id="rId18"/>
    <p:sldId id="295" r:id="rId19"/>
    <p:sldId id="283" r:id="rId20"/>
    <p:sldId id="284" r:id="rId21"/>
    <p:sldId id="285" r:id="rId22"/>
    <p:sldId id="286" r:id="rId23"/>
    <p:sldId id="287" r:id="rId24"/>
    <p:sldId id="288" r:id="rId25"/>
    <p:sldId id="289" r:id="rId26"/>
    <p:sldId id="290" r:id="rId27"/>
    <p:sldId id="291" r:id="rId28"/>
    <p:sldId id="292" r:id="rId29"/>
  </p:sldIdLst>
  <p:sldSz cx="9144000" cy="5715000" type="screen16x1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xmlns="">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C54C2ED-7B0B-4DB9-AFC5-7797E6890988}">
  <a:tblStyle styleId="{3C54C2ED-7B0B-4DB9-AFC5-7797E6890988}"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F37DE42-08B1-481C-81B1-35A90FC2854A}"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98" autoAdjust="0"/>
    <p:restoredTop sz="95673"/>
  </p:normalViewPr>
  <p:slideViewPr>
    <p:cSldViewPr snapToGrid="0" snapToObjects="1">
      <p:cViewPr>
        <p:scale>
          <a:sx n="131" d="100"/>
          <a:sy n="131" d="100"/>
        </p:scale>
        <p:origin x="-18" y="1914"/>
      </p:cViewPr>
      <p:guideLst>
        <p:guide orient="horz" pos="180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37434404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60313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85560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2724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93209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94953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1012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91698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3170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98777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55179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9" name="Shape 3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24872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77171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5" name="Shape 3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7254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72276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9455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8409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3" name="Shape 3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15530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13258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18502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52392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7461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03570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87926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60260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59997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759269"/>
            <a:ext cx="7772400" cy="1288800"/>
          </a:xfrm>
          <a:prstGeom prst="rect">
            <a:avLst/>
          </a:prstGeom>
        </p:spPr>
        <p:txBody>
          <a:bodyPr lIns="91425" tIns="91425" rIns="91425" bIns="91425" anchor="b" anchorCtr="0"/>
          <a:lstStyle>
            <a:lvl1pPr algn="ctr">
              <a:spcBef>
                <a:spcPts val="0"/>
              </a:spcBef>
              <a:buSzPct val="100000"/>
              <a:defRPr sz="30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3155615"/>
            <a:ext cx="7772400" cy="871800"/>
          </a:xfrm>
          <a:prstGeom prst="rect">
            <a:avLst/>
          </a:prstGeom>
        </p:spPr>
        <p:txBody>
          <a:bodyPr lIns="91425" tIns="91425" rIns="91425" bIns="91425" anchor="t" anchorCtr="0"/>
          <a:lstStyle>
            <a:lvl1pPr algn="ctr">
              <a:spcBef>
                <a:spcPts val="0"/>
              </a:spcBef>
              <a:buClr>
                <a:schemeClr val="dk2"/>
              </a:buClr>
              <a:buSzPct val="100000"/>
              <a:buNone/>
              <a:defRPr sz="2400">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2" y="5277614"/>
            <a:ext cx="548699" cy="437099"/>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72701" y="228863"/>
            <a:ext cx="8951100" cy="556799"/>
          </a:xfrm>
          <a:prstGeom prst="rect">
            <a:avLst/>
          </a:prstGeom>
        </p:spPr>
        <p:txBody>
          <a:bodyPr lIns="91425" tIns="91425" rIns="91425" bIns="91425" anchor="b" anchorCtr="0"/>
          <a:lstStyle>
            <a:lvl1pPr>
              <a:spcBef>
                <a:spcPts val="0"/>
              </a:spcBef>
              <a:buSzPct val="100000"/>
              <a:defRPr sz="24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72701" y="785527"/>
            <a:ext cx="8951100" cy="4687800"/>
          </a:xfrm>
          <a:prstGeom prst="rect">
            <a:avLst/>
          </a:prstGeom>
        </p:spPr>
        <p:txBody>
          <a:bodyPr lIns="91425" tIns="91425" rIns="91425" bIns="91425" anchor="t" anchorCtr="0"/>
          <a:lstStyle>
            <a:lvl1pPr>
              <a:spcBef>
                <a:spcPts val="0"/>
              </a:spcBef>
              <a:buSzPct val="100000"/>
              <a:defRPr sz="2000"/>
            </a:lvl1pPr>
            <a:lvl2pPr>
              <a:spcBef>
                <a:spcPts val="0"/>
              </a:spcBef>
              <a:buSzPct val="100000"/>
              <a:defRPr sz="1800"/>
            </a:lvl2pPr>
            <a:lvl3pPr>
              <a:spcBef>
                <a:spcPts val="0"/>
              </a:spcBef>
              <a:buSzPct val="100000"/>
              <a:defRPr sz="1600"/>
            </a:lvl3pPr>
            <a:lvl4pPr>
              <a:spcBef>
                <a:spcPts val="0"/>
              </a:spcBef>
              <a:buSzPct val="100000"/>
              <a:defRPr sz="1400"/>
            </a:lvl4pPr>
            <a:lvl5pPr>
              <a:spcBef>
                <a:spcPts val="0"/>
              </a:spcBef>
              <a:buSzPct val="100000"/>
              <a:defRPr sz="1200"/>
            </a:lvl5pPr>
            <a:lvl6pPr>
              <a:spcBef>
                <a:spcPts val="0"/>
              </a:spcBef>
              <a:buSzPct val="100000"/>
              <a:defRPr sz="1000"/>
            </a:lvl6pPr>
            <a:lvl7pPr>
              <a:spcBef>
                <a:spcPts val="0"/>
              </a:spcBef>
              <a:buSzPct val="100000"/>
              <a:defRPr sz="1000"/>
            </a:lvl7pPr>
            <a:lvl8pPr>
              <a:spcBef>
                <a:spcPts val="0"/>
              </a:spcBef>
              <a:buSzPct val="100000"/>
              <a:defRPr sz="1000"/>
            </a:lvl8pPr>
            <a:lvl9pPr>
              <a:spcBef>
                <a:spcPts val="0"/>
              </a:spcBef>
              <a:buSzPct val="100000"/>
              <a:defRPr sz="800"/>
            </a:lvl9pPr>
          </a:lstStyle>
          <a:p>
            <a:endParaRPr/>
          </a:p>
        </p:txBody>
      </p:sp>
      <p:sp>
        <p:nvSpPr>
          <p:cNvPr id="15" name="Shape 15"/>
          <p:cNvSpPr txBox="1">
            <a:spLocks noGrp="1"/>
          </p:cNvSpPr>
          <p:nvPr>
            <p:ph type="sldNum" idx="12"/>
          </p:nvPr>
        </p:nvSpPr>
        <p:spPr>
          <a:xfrm>
            <a:off x="8556792" y="5277614"/>
            <a:ext cx="548699" cy="437099"/>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28866"/>
            <a:ext cx="8229600" cy="952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333502"/>
            <a:ext cx="3994500" cy="4139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4" y="1333502"/>
            <a:ext cx="3994500" cy="4139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2" y="5277614"/>
            <a:ext cx="548699" cy="437099"/>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28866"/>
            <a:ext cx="8229600" cy="952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2" y="5277614"/>
            <a:ext cx="548699" cy="437099"/>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895901"/>
            <a:ext cx="8229600" cy="577199"/>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2" y="5277614"/>
            <a:ext cx="548699" cy="437099"/>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2" y="5277614"/>
            <a:ext cx="548699" cy="437099"/>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28866"/>
            <a:ext cx="8229600" cy="952499"/>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333502"/>
            <a:ext cx="8229600" cy="4139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5277614"/>
            <a:ext cx="548699" cy="437099"/>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iki.openstack.org/wiki/Neutron/LBaaS/AP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iki.openstack.org/wiki/Neutron/LBaaS/Glossar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events.linuxfoundation.jp/sites/events/files/slides/advanced-network-sercie-framework-cloudopen-japan-published_0.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iki.openstack.org/wiki/Neutron/ServiceAgen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iki.openstack.org/wiki/Neutron/LBaaS/Agen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slide=previou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slide=id.g8ce800745_0121"/><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docs.openstack.org/admin-guide-cloud/content/section_lbaas-overview.html" TargetMode="External"/><Relationship Id="rId13" Type="http://schemas.openxmlformats.org/officeDocument/2006/relationships/hyperlink" Target="https://wiki.openstack.org/wiki/Neutron/LBaaS" TargetMode="External"/><Relationship Id="rId18" Type="http://schemas.openxmlformats.org/officeDocument/2006/relationships/hyperlink" Target="https://wiki.openstack.org/wiki/Neutron/LBaaS/Architecture" TargetMode="External"/><Relationship Id="rId3" Type="http://schemas.openxmlformats.org/officeDocument/2006/relationships/hyperlink" Target="https://github.com/openstack/neutron/blob/master/HACKING.rst" TargetMode="External"/><Relationship Id="rId7" Type="http://schemas.openxmlformats.org/officeDocument/2006/relationships/hyperlink" Target="http://goo.gl/Vzni6E" TargetMode="External"/><Relationship Id="rId12" Type="http://schemas.openxmlformats.org/officeDocument/2006/relationships/hyperlink" Target="http://www.slideshare.net/gongys2004/inside-neutron-2" TargetMode="External"/><Relationship Id="rId17" Type="http://schemas.openxmlformats.org/officeDocument/2006/relationships/hyperlink" Target="https://wiki.openstack.org/wiki/Neutron/LBaaS/Agent" TargetMode="External"/><Relationship Id="rId2" Type="http://schemas.openxmlformats.org/officeDocument/2006/relationships/notesSlide" Target="../notesSlides/notesSlide25.xml"/><Relationship Id="rId16" Type="http://schemas.openxmlformats.org/officeDocument/2006/relationships/hyperlink" Target="https://wiki.openstack.org/wiki/Neutron/ServiceAgent" TargetMode="External"/><Relationship Id="rId1" Type="http://schemas.openxmlformats.org/officeDocument/2006/relationships/slideLayout" Target="../slideLayouts/slideLayout2.xml"/><Relationship Id="rId6" Type="http://schemas.openxmlformats.org/officeDocument/2006/relationships/hyperlink" Target="https://onedrive.live.com/view.aspx?resid=8F95A76243630FB1!127&amp;app=PowerPoint&amp;authkey=!AK0Y3KWzD6o3WVI" TargetMode="External"/><Relationship Id="rId11" Type="http://schemas.openxmlformats.org/officeDocument/2006/relationships/hyperlink" Target="http://docs.openstack.org/developer/neutron/devref/index.html" TargetMode="External"/><Relationship Id="rId5" Type="http://schemas.openxmlformats.org/officeDocument/2006/relationships/hyperlink" Target="http://docs.openstack.org/api/openstack-network/2.0/content/index.html" TargetMode="External"/><Relationship Id="rId15" Type="http://schemas.openxmlformats.org/officeDocument/2006/relationships/hyperlink" Target="https://wiki.openstack.org/wiki/Neutron/LBaaS/requirements" TargetMode="External"/><Relationship Id="rId10" Type="http://schemas.openxmlformats.org/officeDocument/2006/relationships/hyperlink" Target="https://www.openstack.org/assets/presentation-media/ML2-Past-Present-and-Future.pptx" TargetMode="External"/><Relationship Id="rId19" Type="http://schemas.openxmlformats.org/officeDocument/2006/relationships/hyperlink" Target="https://wiki.openstack.org/wiki/Neutron/ServiceInsertion" TargetMode="External"/><Relationship Id="rId4" Type="http://schemas.openxmlformats.org/officeDocument/2006/relationships/hyperlink" Target="https://wiki.openstack.org/wiki/NeutronDevelopment" TargetMode="External"/><Relationship Id="rId9" Type="http://schemas.openxmlformats.org/officeDocument/2006/relationships/hyperlink" Target="https://wiki.openstack.org/wiki/Neutron/ServiceTypeFramework" TargetMode="External"/><Relationship Id="rId14" Type="http://schemas.openxmlformats.org/officeDocument/2006/relationships/hyperlink" Target="https://wiki.openstack.org/wiki/Neutron/LBaaS/Architecture/Schedul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cs.openstack.org/admin-guide-cloud/content/section_lbaas-overview.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prstGeom prst="rect">
            <a:avLst/>
          </a:prstGeom>
        </p:spPr>
        <p:txBody>
          <a:bodyPr lIns="91425" tIns="91425" rIns="91425" bIns="91425" anchor="b" anchorCtr="0">
            <a:noAutofit/>
          </a:bodyPr>
          <a:lstStyle/>
          <a:p>
            <a:r>
              <a:rPr lang="en" dirty="0"/>
              <a:t>Understanding </a:t>
            </a:r>
            <a:r>
              <a:rPr lang="en" dirty="0" smtClean="0"/>
              <a:t>Neutron</a:t>
            </a:r>
            <a:r>
              <a:rPr lang="en-US" dirty="0" smtClean="0"/>
              <a:t> Advanced Services</a:t>
            </a:r>
            <a:endParaRPr lang="en" dirty="0"/>
          </a:p>
        </p:txBody>
      </p:sp>
      <p:sp>
        <p:nvSpPr>
          <p:cNvPr id="31" name="Shape 31"/>
          <p:cNvSpPr txBox="1">
            <a:spLocks noGrp="1"/>
          </p:cNvSpPr>
          <p:nvPr>
            <p:ph type="subTitle" idx="1"/>
          </p:nvPr>
        </p:nvSpPr>
        <p:spPr>
          <a:prstGeom prst="rect">
            <a:avLst/>
          </a:prstGeom>
        </p:spPr>
        <p:txBody>
          <a:bodyPr lIns="91425" tIns="91425" rIns="91425" bIns="91425" anchor="t" anchorCtr="0">
            <a:noAutofit/>
          </a:bodyPr>
          <a:lstStyle/>
          <a:p>
            <a:r>
              <a:rPr lang="en" dirty="0"/>
              <a:t>Basics, Services and Random </a:t>
            </a:r>
            <a:r>
              <a:rPr lang="en" dirty="0" smtClean="0"/>
              <a:t>Topics</a:t>
            </a:r>
          </a:p>
          <a:p>
            <a:endParaRPr lang="en" dirty="0"/>
          </a:p>
          <a:p>
            <a:r>
              <a:rPr lang="en" smtClean="0"/>
              <a:t>Shreyansh Jain</a:t>
            </a:r>
            <a:endParaRPr lang="en"/>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LoadBalancer of a HA-Proxy</a:t>
            </a:r>
          </a:p>
        </p:txBody>
      </p:sp>
      <p:sp>
        <p:nvSpPr>
          <p:cNvPr id="183" name="Shape 183"/>
          <p:cNvSpPr txBox="1">
            <a:spLocks noGrp="1"/>
          </p:cNvSpPr>
          <p:nvPr>
            <p:ph type="body" idx="1"/>
          </p:nvPr>
        </p:nvSpPr>
        <p:spPr>
          <a:xfrm>
            <a:off x="72700" y="785527"/>
            <a:ext cx="8951100" cy="4687800"/>
          </a:xfrm>
          <a:prstGeom prst="rect">
            <a:avLst/>
          </a:prstGeom>
        </p:spPr>
        <p:txBody>
          <a:bodyPr lIns="91425" tIns="91425" rIns="91425" bIns="91425" anchor="t" anchorCtr="0">
            <a:noAutofit/>
          </a:bodyPr>
          <a:lstStyle/>
          <a:p>
            <a:pPr marL="457200" indent="-317500">
              <a:buFont typeface="Arial"/>
              <a:buChar char="●"/>
            </a:pPr>
            <a:r>
              <a:rPr lang="en" sz="1400" dirty="0"/>
              <a:t>HA-Proxy or High Availability Proxy is category of </a:t>
            </a:r>
            <a:r>
              <a:rPr lang="en" sz="1400" dirty="0" err="1"/>
              <a:t>LoadBalancer</a:t>
            </a:r>
            <a:r>
              <a:rPr lang="en" sz="1400" dirty="0"/>
              <a:t> which can divide load (or requests) across multiple </a:t>
            </a:r>
            <a:r>
              <a:rPr lang="en" sz="1400" dirty="0" err="1"/>
              <a:t>backends</a:t>
            </a:r>
            <a:r>
              <a:rPr lang="en" sz="1400" dirty="0"/>
              <a:t> (or server, server-pool) by exposing a set of IP Addresses (called Virtual IP or </a:t>
            </a:r>
            <a:r>
              <a:rPr lang="en" sz="1400" dirty="0" err="1"/>
              <a:t>vip</a:t>
            </a:r>
            <a:r>
              <a:rPr lang="en" sz="1400" dirty="0"/>
              <a:t>).</a:t>
            </a:r>
          </a:p>
          <a:p>
            <a:pPr marL="914400" lvl="1" indent="-317500">
              <a:buFont typeface="Courier New"/>
              <a:buChar char="o"/>
            </a:pPr>
            <a:r>
              <a:rPr lang="en" sz="1400" dirty="0"/>
              <a:t>A </a:t>
            </a:r>
            <a:r>
              <a:rPr lang="en" sz="1400" dirty="0" err="1"/>
              <a:t>HAProxy</a:t>
            </a:r>
            <a:r>
              <a:rPr lang="en" sz="1400" dirty="0"/>
              <a:t> supports one or many Pools of Backend servers, serviced by Frontends</a:t>
            </a:r>
          </a:p>
          <a:p>
            <a:pPr marL="914400" lvl="1" indent="-317500">
              <a:buFont typeface="Courier New"/>
              <a:buChar char="o"/>
            </a:pPr>
            <a:r>
              <a:rPr lang="en" sz="1400" dirty="0"/>
              <a:t>Pools are the real request handling machines and Frontends are essentially VIPs</a:t>
            </a:r>
          </a:p>
          <a:p>
            <a:pPr marL="914400" lvl="1" indent="-317500">
              <a:buFont typeface="Courier New"/>
              <a:buChar char="o"/>
            </a:pPr>
            <a:r>
              <a:rPr lang="en" sz="1400" dirty="0" err="1"/>
              <a:t>HAProxy</a:t>
            </a:r>
            <a:r>
              <a:rPr lang="en" sz="1400" dirty="0"/>
              <a:t> has a </a:t>
            </a:r>
            <a:r>
              <a:rPr lang="en" sz="1400" dirty="0" err="1"/>
              <a:t>HealthCheck</a:t>
            </a:r>
            <a:r>
              <a:rPr lang="en" sz="1400" dirty="0"/>
              <a:t> function which uses mechanisms like ping to check the health of individual backend servers belonging to a pool</a:t>
            </a:r>
          </a:p>
          <a:p>
            <a:pPr marL="1371600" lvl="2" indent="-317500">
              <a:buFont typeface="Wingdings"/>
              <a:buChar char="§"/>
            </a:pPr>
            <a:r>
              <a:rPr lang="en" sz="1400" dirty="0"/>
              <a:t>if a backend server is not available, it is removed from the pool</a:t>
            </a:r>
          </a:p>
          <a:p>
            <a:pPr marL="914400" lvl="1" indent="-317500">
              <a:buFont typeface="Courier New"/>
              <a:buChar char="o"/>
            </a:pPr>
            <a:r>
              <a:rPr lang="en" sz="1400" dirty="0"/>
              <a:t>Scheduler is a part of </a:t>
            </a:r>
            <a:r>
              <a:rPr lang="en" sz="1400" dirty="0" err="1"/>
              <a:t>HAProxy</a:t>
            </a:r>
            <a:r>
              <a:rPr lang="en" sz="1400" dirty="0"/>
              <a:t> which is used for scheduling the requests received by frontend to the </a:t>
            </a:r>
            <a:r>
              <a:rPr lang="en" sz="1400" dirty="0" err="1"/>
              <a:t>backends</a:t>
            </a:r>
            <a:r>
              <a:rPr lang="en" sz="1400" dirty="0"/>
              <a:t> belonging to a particular pool</a:t>
            </a:r>
          </a:p>
          <a:p>
            <a:pPr marL="457200" indent="-317500">
              <a:buFont typeface="Arial"/>
              <a:buChar char="●"/>
            </a:pPr>
            <a:r>
              <a:rPr lang="en" sz="1400" dirty="0"/>
              <a:t>For example,</a:t>
            </a:r>
            <a:r>
              <a:rPr lang="en-US" sz="1400" dirty="0"/>
              <a:t> a SaaS provider </a:t>
            </a:r>
            <a:r>
              <a:rPr lang="en" sz="1400" dirty="0"/>
              <a:t>has three services Blogging, Mails and Chats</a:t>
            </a:r>
          </a:p>
          <a:p>
            <a:pPr marL="914400" lvl="1" indent="-317500">
              <a:buFont typeface="Courier New"/>
              <a:buChar char="o"/>
            </a:pPr>
            <a:r>
              <a:rPr lang="en" sz="1400" dirty="0"/>
              <a:t>Each service is served by 100 servers; thus, we have 3 pools of 100 servers each</a:t>
            </a:r>
          </a:p>
          <a:p>
            <a:pPr marL="914400" lvl="1" indent="-317500">
              <a:buFont typeface="Courier New"/>
              <a:buChar char="o"/>
            </a:pPr>
            <a:r>
              <a:rPr lang="en" sz="1400" dirty="0"/>
              <a:t>Each service has 10 IP addresses publically available; thus, we have 10 VIP for each pool of 100 servers</a:t>
            </a:r>
          </a:p>
          <a:p>
            <a:pPr marL="914400" lvl="1" indent="-317500">
              <a:buFont typeface="Courier New"/>
              <a:buChar char="o"/>
            </a:pPr>
            <a:r>
              <a:rPr lang="en" sz="1400" dirty="0"/>
              <a:t>For each pool, there exists a Health Monitor for dynamically managing servers, using only servers which are healthy</a:t>
            </a:r>
            <a:endParaRPr lang="en-US" sz="1400" dirty="0"/>
          </a:p>
          <a:p>
            <a:pPr marL="1371600" lvl="2" indent="-317500">
              <a:buFont typeface="Wingdings"/>
              <a:buChar char="§"/>
            </a:pPr>
            <a:r>
              <a:rPr lang="en-US" sz="1400" dirty="0"/>
              <a:t>Healthy servers at the receiving end of the Scheduled requests</a:t>
            </a:r>
            <a:endParaRPr lang="en" sz="1400" dirty="0"/>
          </a:p>
          <a:p>
            <a:pPr marL="914400" lvl="1" indent="-317500">
              <a:buFont typeface="Courier New"/>
              <a:buChar char="o"/>
            </a:pPr>
            <a:r>
              <a:rPr lang="en" sz="1400" dirty="0"/>
              <a:t>Scheduler for each Pool (? one instance or many?) is responsible for selecting an algorithm for dividing requests to the pools</a:t>
            </a:r>
            <a:r>
              <a:rPr lang="en-US" sz="1400" dirty="0"/>
              <a:t>; For example, </a:t>
            </a:r>
            <a:endParaRPr lang="en" sz="1400" dirty="0"/>
          </a:p>
          <a:p>
            <a:pPr marL="1371600" lvl="2" indent="-317500">
              <a:buFont typeface="Wingdings"/>
              <a:buChar char="§"/>
            </a:pPr>
            <a:r>
              <a:rPr lang="en" sz="1400" dirty="0"/>
              <a:t>For Blogging, </a:t>
            </a:r>
            <a:r>
              <a:rPr lang="en" sz="1400" dirty="0" err="1"/>
              <a:t>algo</a:t>
            </a:r>
            <a:r>
              <a:rPr lang="en" sz="1400" dirty="0"/>
              <a:t> is </a:t>
            </a:r>
            <a:r>
              <a:rPr lang="en" sz="1400" dirty="0" err="1"/>
              <a:t>roundrobin</a:t>
            </a:r>
            <a:endParaRPr lang="en" sz="1400" dirty="0"/>
          </a:p>
          <a:p>
            <a:pPr marL="1371600" lvl="2" indent="-317500">
              <a:buFont typeface="Wingdings"/>
              <a:buChar char="§"/>
            </a:pPr>
            <a:r>
              <a:rPr lang="en" sz="1400" dirty="0"/>
              <a:t>For Mail, </a:t>
            </a:r>
            <a:r>
              <a:rPr lang="en" sz="1400" dirty="0" err="1"/>
              <a:t>algo</a:t>
            </a:r>
            <a:r>
              <a:rPr lang="en" sz="1400" dirty="0"/>
              <a:t> is least recently used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LoadBalancer Model</a:t>
            </a:r>
          </a:p>
        </p:txBody>
      </p:sp>
      <p:sp>
        <p:nvSpPr>
          <p:cNvPr id="189" name="Shape 189"/>
          <p:cNvSpPr/>
          <p:nvPr/>
        </p:nvSpPr>
        <p:spPr>
          <a:xfrm>
            <a:off x="3066975" y="1924777"/>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LoadBalancer Pool</a:t>
            </a:r>
          </a:p>
        </p:txBody>
      </p:sp>
      <p:sp>
        <p:nvSpPr>
          <p:cNvPr id="190" name="Shape 190"/>
          <p:cNvSpPr/>
          <p:nvPr/>
        </p:nvSpPr>
        <p:spPr>
          <a:xfrm>
            <a:off x="4629000" y="2914327"/>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VIP</a:t>
            </a:r>
          </a:p>
        </p:txBody>
      </p:sp>
      <p:sp>
        <p:nvSpPr>
          <p:cNvPr id="191" name="Shape 191"/>
          <p:cNvSpPr/>
          <p:nvPr/>
        </p:nvSpPr>
        <p:spPr>
          <a:xfrm>
            <a:off x="1617075" y="2914327"/>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Members</a:t>
            </a:r>
          </a:p>
        </p:txBody>
      </p:sp>
      <p:sp>
        <p:nvSpPr>
          <p:cNvPr id="192" name="Shape 192"/>
          <p:cNvSpPr/>
          <p:nvPr/>
        </p:nvSpPr>
        <p:spPr>
          <a:xfrm>
            <a:off x="1514275" y="1307502"/>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HealthMonitor</a:t>
            </a:r>
          </a:p>
        </p:txBody>
      </p:sp>
      <p:sp>
        <p:nvSpPr>
          <p:cNvPr id="193" name="Shape 193"/>
          <p:cNvSpPr/>
          <p:nvPr/>
        </p:nvSpPr>
        <p:spPr>
          <a:xfrm>
            <a:off x="2281275" y="2158627"/>
            <a:ext cx="767000" cy="748275"/>
          </a:xfrm>
          <a:custGeom>
            <a:avLst/>
            <a:gdLst/>
            <a:ahLst/>
            <a:cxnLst/>
            <a:rect l="0" t="0" r="0" b="0"/>
            <a:pathLst>
              <a:path w="30680" h="29931" extrusionOk="0">
                <a:moveTo>
                  <a:pt x="0" y="29931"/>
                </a:moveTo>
                <a:cubicBezTo>
                  <a:pt x="5017" y="16553"/>
                  <a:pt x="16392" y="0"/>
                  <a:pt x="30680" y="0"/>
                </a:cubicBezTo>
              </a:path>
            </a:pathLst>
          </a:custGeom>
          <a:noFill/>
          <a:ln w="19050" cap="flat">
            <a:solidFill>
              <a:schemeClr val="dk2"/>
            </a:solidFill>
            <a:prstDash val="solid"/>
            <a:round/>
            <a:headEnd type="none" w="lg" len="lg"/>
            <a:tailEnd type="stealth" w="lg" len="lg"/>
          </a:ln>
        </p:spPr>
      </p:sp>
      <p:sp>
        <p:nvSpPr>
          <p:cNvPr id="194" name="Shape 194"/>
          <p:cNvSpPr txBox="1"/>
          <p:nvPr/>
        </p:nvSpPr>
        <p:spPr>
          <a:xfrm>
            <a:off x="1813575" y="2643125"/>
            <a:ext cx="4677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195" name="Shape 195"/>
          <p:cNvSpPr txBox="1"/>
          <p:nvPr/>
        </p:nvSpPr>
        <p:spPr>
          <a:xfrm>
            <a:off x="2767675" y="1880000"/>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196" name="Shape 196"/>
          <p:cNvSpPr/>
          <p:nvPr/>
        </p:nvSpPr>
        <p:spPr>
          <a:xfrm>
            <a:off x="4535477" y="2158627"/>
            <a:ext cx="823125" cy="738925"/>
          </a:xfrm>
          <a:custGeom>
            <a:avLst/>
            <a:gdLst/>
            <a:ahLst/>
            <a:cxnLst/>
            <a:rect l="0" t="0" r="0" b="0"/>
            <a:pathLst>
              <a:path w="32925" h="29557" extrusionOk="0">
                <a:moveTo>
                  <a:pt x="32925" y="29557"/>
                </a:moveTo>
                <a:cubicBezTo>
                  <a:pt x="28016" y="15649"/>
                  <a:pt x="14748" y="0"/>
                  <a:pt x="0" y="0"/>
                </a:cubicBezTo>
              </a:path>
            </a:pathLst>
          </a:custGeom>
          <a:noFill/>
          <a:ln w="19050" cap="flat">
            <a:solidFill>
              <a:schemeClr val="dk2"/>
            </a:solidFill>
            <a:prstDash val="solid"/>
            <a:round/>
            <a:headEnd type="none" w="lg" len="lg"/>
            <a:tailEnd type="stealth" w="lg" len="lg"/>
          </a:ln>
        </p:spPr>
      </p:sp>
      <p:sp>
        <p:nvSpPr>
          <p:cNvPr id="197" name="Shape 197"/>
          <p:cNvSpPr txBox="1"/>
          <p:nvPr/>
        </p:nvSpPr>
        <p:spPr>
          <a:xfrm>
            <a:off x="4535475" y="1870650"/>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198" name="Shape 198"/>
          <p:cNvSpPr txBox="1"/>
          <p:nvPr/>
        </p:nvSpPr>
        <p:spPr>
          <a:xfrm>
            <a:off x="5302450" y="2680550"/>
            <a:ext cx="4677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199" name="Shape 199"/>
          <p:cNvSpPr/>
          <p:nvPr/>
        </p:nvSpPr>
        <p:spPr>
          <a:xfrm flipH="1">
            <a:off x="2936065" y="1468426"/>
            <a:ext cx="823087" cy="493728"/>
          </a:xfrm>
          <a:custGeom>
            <a:avLst/>
            <a:gdLst/>
            <a:ahLst/>
            <a:cxnLst/>
            <a:rect l="0" t="0" r="0" b="0"/>
            <a:pathLst>
              <a:path w="35543" h="27687" extrusionOk="0">
                <a:moveTo>
                  <a:pt x="35543" y="0"/>
                </a:moveTo>
                <a:cubicBezTo>
                  <a:pt x="25426" y="2108"/>
                  <a:pt x="13875" y="2679"/>
                  <a:pt x="5986" y="9354"/>
                </a:cubicBezTo>
                <a:cubicBezTo>
                  <a:pt x="1078" y="13506"/>
                  <a:pt x="1558" y="21450"/>
                  <a:pt x="0" y="27687"/>
                </a:cubicBezTo>
              </a:path>
            </a:pathLst>
          </a:custGeom>
          <a:noFill/>
          <a:ln w="19050" cap="flat">
            <a:solidFill>
              <a:schemeClr val="dk2"/>
            </a:solidFill>
            <a:prstDash val="solid"/>
            <a:round/>
            <a:headEnd type="none" w="lg" len="lg"/>
            <a:tailEnd type="stealth" w="lg" len="lg"/>
          </a:ln>
        </p:spPr>
      </p:sp>
      <p:sp>
        <p:nvSpPr>
          <p:cNvPr id="200" name="Shape 200"/>
          <p:cNvSpPr txBox="1"/>
          <p:nvPr/>
        </p:nvSpPr>
        <p:spPr>
          <a:xfrm>
            <a:off x="2964175" y="1197225"/>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201" name="Shape 201"/>
          <p:cNvSpPr txBox="1"/>
          <p:nvPr/>
        </p:nvSpPr>
        <p:spPr>
          <a:xfrm>
            <a:off x="3693775" y="1653575"/>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202" name="Shape 202"/>
          <p:cNvSpPr/>
          <p:nvPr/>
        </p:nvSpPr>
        <p:spPr>
          <a:xfrm>
            <a:off x="1626550" y="1765777"/>
            <a:ext cx="177700" cy="1131775"/>
          </a:xfrm>
          <a:custGeom>
            <a:avLst/>
            <a:gdLst/>
            <a:ahLst/>
            <a:cxnLst/>
            <a:rect l="0" t="0" r="0" b="0"/>
            <a:pathLst>
              <a:path w="7108" h="45271" extrusionOk="0">
                <a:moveTo>
                  <a:pt x="0" y="0"/>
                </a:moveTo>
                <a:cubicBezTo>
                  <a:pt x="0" y="15275"/>
                  <a:pt x="3405" y="30451"/>
                  <a:pt x="7108" y="45271"/>
                </a:cubicBezTo>
              </a:path>
            </a:pathLst>
          </a:custGeom>
          <a:noFill/>
          <a:ln w="19050" cap="flat">
            <a:solidFill>
              <a:schemeClr val="dk2"/>
            </a:solidFill>
            <a:prstDash val="solid"/>
            <a:round/>
            <a:headEnd type="none" w="lg" len="lg"/>
            <a:tailEnd type="stealth" w="lg" len="lg"/>
          </a:ln>
        </p:spPr>
      </p:sp>
      <p:sp>
        <p:nvSpPr>
          <p:cNvPr id="203" name="Shape 203"/>
          <p:cNvSpPr txBox="1"/>
          <p:nvPr/>
        </p:nvSpPr>
        <p:spPr>
          <a:xfrm>
            <a:off x="1279769" y="2091483"/>
            <a:ext cx="9354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Monitors</a:t>
            </a:r>
          </a:p>
        </p:txBody>
      </p:sp>
      <p:sp>
        <p:nvSpPr>
          <p:cNvPr id="205" name="Shape 205"/>
          <p:cNvSpPr/>
          <p:nvPr/>
        </p:nvSpPr>
        <p:spPr>
          <a:xfrm>
            <a:off x="4535475" y="667977"/>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Listener</a:t>
            </a:r>
          </a:p>
        </p:txBody>
      </p:sp>
      <p:sp>
        <p:nvSpPr>
          <p:cNvPr id="206" name="Shape 206"/>
          <p:cNvSpPr/>
          <p:nvPr/>
        </p:nvSpPr>
        <p:spPr>
          <a:xfrm rot="-5553718">
            <a:off x="4083029" y="1153145"/>
            <a:ext cx="823124" cy="738924"/>
          </a:xfrm>
          <a:custGeom>
            <a:avLst/>
            <a:gdLst/>
            <a:ahLst/>
            <a:cxnLst/>
            <a:rect l="0" t="0" r="0" b="0"/>
            <a:pathLst>
              <a:path w="32925" h="29557" extrusionOk="0">
                <a:moveTo>
                  <a:pt x="32925" y="29557"/>
                </a:moveTo>
                <a:cubicBezTo>
                  <a:pt x="28016" y="15649"/>
                  <a:pt x="14748" y="0"/>
                  <a:pt x="0" y="0"/>
                </a:cubicBezTo>
              </a:path>
            </a:pathLst>
          </a:custGeom>
          <a:noFill/>
          <a:ln w="19050" cap="flat">
            <a:solidFill>
              <a:schemeClr val="dk2"/>
            </a:solidFill>
            <a:prstDash val="solid"/>
            <a:round/>
            <a:headEnd type="none" w="lg" len="lg"/>
            <a:tailEnd type="stealth" w="lg" len="lg"/>
          </a:ln>
        </p:spPr>
      </p:sp>
      <p:sp>
        <p:nvSpPr>
          <p:cNvPr id="207" name="Shape 207"/>
          <p:cNvSpPr txBox="1"/>
          <p:nvPr/>
        </p:nvSpPr>
        <p:spPr>
          <a:xfrm>
            <a:off x="4729100" y="1094950"/>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208" name="Shape 208"/>
          <p:cNvSpPr txBox="1"/>
          <p:nvPr/>
        </p:nvSpPr>
        <p:spPr>
          <a:xfrm>
            <a:off x="4159677" y="1653575"/>
            <a:ext cx="656399" cy="271200"/>
          </a:xfrm>
          <a:prstGeom prst="rect">
            <a:avLst/>
          </a:prstGeom>
          <a:noFill/>
          <a:ln>
            <a:noFill/>
          </a:ln>
        </p:spPr>
        <p:txBody>
          <a:bodyPr lIns="91425" tIns="91425" rIns="91425" bIns="91425" anchor="t" anchorCtr="0">
            <a:noAutofit/>
          </a:bodyPr>
          <a:lstStyle/>
          <a:p>
            <a:r>
              <a:rPr lang="en" sz="800" dirty="0" smtClean="0">
                <a:latin typeface="Courier New"/>
                <a:ea typeface="Courier New"/>
                <a:cs typeface="Courier New"/>
                <a:sym typeface="Courier New"/>
              </a:rPr>
              <a:t>1..*</a:t>
            </a:r>
            <a:endParaRPr lang="en" sz="800" dirty="0">
              <a:latin typeface="Courier New"/>
              <a:ea typeface="Courier New"/>
              <a:cs typeface="Courier New"/>
              <a:sym typeface="Courier New"/>
            </a:endParaRPr>
          </a:p>
        </p:txBody>
      </p:sp>
      <p:sp>
        <p:nvSpPr>
          <p:cNvPr id="209" name="Shape 209"/>
          <p:cNvSpPr txBox="1"/>
          <p:nvPr/>
        </p:nvSpPr>
        <p:spPr>
          <a:xfrm>
            <a:off x="5744500" y="1307500"/>
            <a:ext cx="3054600" cy="1018500"/>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r>
              <a:rPr lang="en" sz="1000"/>
              <a:t>A Listener is defined for each LoadBalancer instance. A Listener has many pools. Each pool has one or more members. Each Pool has one or more VIPs. Each Pool has a Health Monitor. Each HealthMonitor monitors all members in the Pool</a:t>
            </a:r>
          </a:p>
        </p:txBody>
      </p:sp>
      <p:sp>
        <p:nvSpPr>
          <p:cNvPr id="210" name="Shape 210"/>
          <p:cNvSpPr txBox="1"/>
          <p:nvPr/>
        </p:nvSpPr>
        <p:spPr>
          <a:xfrm>
            <a:off x="990577" y="4846650"/>
            <a:ext cx="7808525" cy="388274"/>
          </a:xfrm>
          <a:prstGeom prst="rect">
            <a:avLst/>
          </a:prstGeom>
          <a:noFill/>
          <a:ln>
            <a:noFill/>
          </a:ln>
        </p:spPr>
        <p:txBody>
          <a:bodyPr lIns="91425" tIns="91425" rIns="91425" bIns="91425" anchor="t" anchorCtr="0">
            <a:noAutofit/>
          </a:bodyPr>
          <a:lstStyle/>
          <a:p>
            <a:r>
              <a:rPr lang="en" sz="800" dirty="0"/>
              <a:t>More information here: </a:t>
            </a:r>
            <a:r>
              <a:rPr lang="en" sz="800" u="sng" dirty="0">
                <a:solidFill>
                  <a:schemeClr val="hlink"/>
                </a:solidFill>
                <a:hlinkClick r:id="rId3"/>
              </a:rPr>
              <a:t>https://wiki.openstack.org/wiki/Neutron/LBaaS/API</a:t>
            </a:r>
          </a:p>
          <a:p>
            <a:r>
              <a:rPr lang="en" sz="800" u="sng" dirty="0">
                <a:solidFill>
                  <a:schemeClr val="hlink"/>
                </a:solidFill>
                <a:hlinkClick r:id="rId4"/>
              </a:rPr>
              <a:t>https://wiki.openstack.org/wiki/Neutron/LBaaS/Glossary</a:t>
            </a:r>
          </a:p>
        </p:txBody>
      </p:sp>
      <p:sp>
        <p:nvSpPr>
          <p:cNvPr id="25" name="Shape 194"/>
          <p:cNvSpPr txBox="1"/>
          <p:nvPr/>
        </p:nvSpPr>
        <p:spPr>
          <a:xfrm>
            <a:off x="2286926" y="2631062"/>
            <a:ext cx="4677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LBaaS: How does LoadBalancer Work </a:t>
            </a:r>
          </a:p>
        </p:txBody>
      </p:sp>
      <p:sp>
        <p:nvSpPr>
          <p:cNvPr id="216" name="Shape 216"/>
          <p:cNvSpPr txBox="1">
            <a:spLocks noGrp="1"/>
          </p:cNvSpPr>
          <p:nvPr>
            <p:ph type="body" idx="1"/>
          </p:nvPr>
        </p:nvSpPr>
        <p:spPr>
          <a:xfrm>
            <a:off x="72700" y="785527"/>
            <a:ext cx="8951100" cy="4687800"/>
          </a:xfrm>
          <a:prstGeom prst="rect">
            <a:avLst/>
          </a:prstGeom>
        </p:spPr>
        <p:txBody>
          <a:bodyPr lIns="91425" tIns="91425" rIns="91425" bIns="91425" anchor="t" anchorCtr="0">
            <a:noAutofit/>
          </a:bodyPr>
          <a:lstStyle/>
          <a:p>
            <a:r>
              <a:rPr lang="en"/>
              <a:t>Workflow of deploying a LBaaS</a:t>
            </a:r>
          </a:p>
          <a:p>
            <a:pPr>
              <a:lnSpc>
                <a:spcPct val="136363"/>
              </a:lnSpc>
              <a:spcAft>
                <a:spcPts val="800"/>
              </a:spcAft>
            </a:pPr>
            <a:r>
              <a:rPr lang="en" sz="1100">
                <a:solidFill>
                  <a:srgbClr val="333333"/>
                </a:solidFill>
              </a:rPr>
              <a:t>Details:</a:t>
            </a:r>
          </a:p>
          <a:p>
            <a:pPr marL="685800" indent="-298450">
              <a:lnSpc>
                <a:spcPct val="136363"/>
              </a:lnSpc>
              <a:spcBef>
                <a:spcPts val="300"/>
              </a:spcBef>
              <a:buClr>
                <a:srgbClr val="333333"/>
              </a:buClr>
              <a:buFont typeface="Arial"/>
              <a:buChar char="●"/>
            </a:pPr>
            <a:r>
              <a:rPr lang="en" sz="1100">
                <a:solidFill>
                  <a:srgbClr val="333333"/>
                </a:solidFill>
              </a:rPr>
              <a:t>The request to create pool is is received by LBaaS Plugin</a:t>
            </a:r>
          </a:p>
          <a:p>
            <a:pPr marL="685800" indent="-298450">
              <a:lnSpc>
                <a:spcPct val="136363"/>
              </a:lnSpc>
              <a:spcBef>
                <a:spcPts val="300"/>
              </a:spcBef>
              <a:buClr>
                <a:srgbClr val="333333"/>
              </a:buClr>
              <a:buFont typeface="Arial"/>
              <a:buChar char="●"/>
            </a:pPr>
            <a:r>
              <a:rPr lang="en" sz="1100">
                <a:solidFill>
                  <a:srgbClr val="333333"/>
                </a:solidFill>
              </a:rPr>
              <a:t>LBaaS Plugin calls DB plugin to create model and store it to DB, pool_id is returned</a:t>
            </a:r>
          </a:p>
          <a:p>
            <a:pPr marL="685800" indent="-298450">
              <a:lnSpc>
                <a:spcPct val="136363"/>
              </a:lnSpc>
              <a:spcBef>
                <a:spcPts val="300"/>
              </a:spcBef>
              <a:buClr>
                <a:srgbClr val="333333"/>
              </a:buClr>
              <a:buFont typeface="Arial"/>
              <a:buChar char="●"/>
            </a:pPr>
            <a:r>
              <a:rPr lang="en" sz="1100">
                <a:solidFill>
                  <a:srgbClr val="333333"/>
                </a:solidFill>
              </a:rPr>
              <a:t>LBaaS Plugin calls Scheduler and passes it service_type, pool_id, pool and other optional parameters.</a:t>
            </a:r>
          </a:p>
          <a:p>
            <a:pPr marL="685800" indent="-298450">
              <a:lnSpc>
                <a:spcPct val="136363"/>
              </a:lnSpc>
              <a:spcBef>
                <a:spcPts val="300"/>
              </a:spcBef>
              <a:buClr>
                <a:srgbClr val="333333"/>
              </a:buClr>
              <a:buFont typeface="Arial"/>
              <a:buChar char="●"/>
            </a:pPr>
            <a:r>
              <a:rPr lang="en" sz="1100">
                <a:solidFill>
                  <a:srgbClr val="333333"/>
                </a:solidFill>
              </a:rPr>
              <a:t>Scheduler finds device that satisfies service_type and parameters, including those specified in pool.</a:t>
            </a:r>
          </a:p>
          <a:p>
            <a:pPr marL="685800" indent="-298450">
              <a:lnSpc>
                <a:spcPct val="136363"/>
              </a:lnSpc>
              <a:spcBef>
                <a:spcPts val="300"/>
              </a:spcBef>
              <a:buClr>
                <a:srgbClr val="333333"/>
              </a:buClr>
              <a:buFont typeface="Arial"/>
              <a:buChar char="●"/>
            </a:pPr>
            <a:r>
              <a:rPr lang="en" sz="1100">
                <a:solidFill>
                  <a:srgbClr val="333333"/>
                </a:solidFill>
              </a:rPr>
              <a:t> If no device could be found, scheduler creates new DB object representing tenant's private virtual HAProxy</a:t>
            </a:r>
          </a:p>
          <a:p>
            <a:pPr marL="685800" indent="-298450">
              <a:lnSpc>
                <a:spcPct val="136363"/>
              </a:lnSpc>
              <a:spcBef>
                <a:spcPts val="300"/>
              </a:spcBef>
              <a:buClr>
                <a:srgbClr val="333333"/>
              </a:buClr>
              <a:buFont typeface="Arial"/>
              <a:buChar char="●"/>
            </a:pPr>
            <a:r>
              <a:rPr lang="en" sz="1100">
                <a:solidFill>
                  <a:srgbClr val="333333"/>
                </a:solidFill>
              </a:rPr>
              <a:t>Scheduler stores mapping between device_id and pool_id in its DB. This mapping will be used in latter requests</a:t>
            </a:r>
          </a:p>
          <a:p>
            <a:pPr marL="685800" indent="-298450">
              <a:lnSpc>
                <a:spcPct val="136363"/>
              </a:lnSpc>
              <a:spcBef>
                <a:spcPts val="300"/>
              </a:spcBef>
              <a:buClr>
                <a:srgbClr val="333333"/>
              </a:buClr>
              <a:buFont typeface="Arial"/>
              <a:buChar char="●"/>
            </a:pPr>
            <a:r>
              <a:rPr lang="en" sz="1100">
                <a:solidFill>
                  <a:srgbClr val="333333"/>
                </a:solidFill>
              </a:rPr>
              <a:t>Scheduler returns device_info to LBaaS plugin</a:t>
            </a:r>
          </a:p>
          <a:p>
            <a:pPr marL="685800" indent="-298450">
              <a:lnSpc>
                <a:spcPct val="136363"/>
              </a:lnSpc>
              <a:spcBef>
                <a:spcPts val="300"/>
              </a:spcBef>
              <a:buClr>
                <a:srgbClr val="333333"/>
              </a:buClr>
              <a:buFont typeface="Arial"/>
              <a:buChar char="●"/>
            </a:pPr>
            <a:r>
              <a:rPr lang="en" sz="1100">
                <a:solidFill>
                  <a:srgbClr val="333333"/>
                </a:solidFill>
              </a:rPr>
              <a:t>LBaaS Plugin responds to API with "HTTP 202 Accepted". The rest of process is done asynchronously</a:t>
            </a:r>
          </a:p>
          <a:p>
            <a:pPr marL="685800" indent="-298450">
              <a:lnSpc>
                <a:spcPct val="136363"/>
              </a:lnSpc>
              <a:spcBef>
                <a:spcPts val="300"/>
              </a:spcBef>
              <a:buClr>
                <a:srgbClr val="333333"/>
              </a:buClr>
              <a:buFont typeface="Arial"/>
              <a:buChar char="●"/>
            </a:pPr>
            <a:r>
              <a:rPr lang="en" sz="1100">
                <a:solidFill>
                  <a:srgbClr val="333333"/>
                </a:solidFill>
              </a:rPr>
              <a:t>LBaaS plugin sends rpc message to Agent, specifying command, service_type, logical object (pool) and physical object (device parameters)</a:t>
            </a:r>
          </a:p>
          <a:p>
            <a:pPr marL="685800" indent="-298450">
              <a:lnSpc>
                <a:spcPct val="136363"/>
              </a:lnSpc>
              <a:spcBef>
                <a:spcPts val="300"/>
              </a:spcBef>
              <a:buClr>
                <a:srgbClr val="333333"/>
              </a:buClr>
              <a:buFont typeface="Arial"/>
              <a:buChar char="●"/>
            </a:pPr>
            <a:r>
              <a:rPr lang="en" sz="1100">
                <a:solidFill>
                  <a:srgbClr val="333333"/>
                </a:solidFill>
              </a:rPr>
              <a:t>Agent reads message and forwards it to driver.</a:t>
            </a:r>
          </a:p>
          <a:p>
            <a:pPr marL="685800" indent="-298450">
              <a:lnSpc>
                <a:spcPct val="136363"/>
              </a:lnSpc>
              <a:spcBef>
                <a:spcPts val="300"/>
              </a:spcBef>
              <a:buClr>
                <a:srgbClr val="333333"/>
              </a:buClr>
              <a:buFont typeface="Arial"/>
              <a:buChar char="●"/>
            </a:pPr>
            <a:r>
              <a:rPr lang="en" sz="1100">
                <a:solidFill>
                  <a:srgbClr val="333333"/>
                </a:solidFill>
              </a:rPr>
              <a:t>Driver is responsible for booting up new device in case it is on-demand HAProxy</a:t>
            </a:r>
          </a:p>
          <a:p>
            <a:pPr marL="685800" indent="-298450">
              <a:lnSpc>
                <a:spcPct val="136363"/>
              </a:lnSpc>
              <a:spcBef>
                <a:spcPts val="300"/>
              </a:spcBef>
              <a:buClr>
                <a:srgbClr val="333333"/>
              </a:buClr>
              <a:buFont typeface="Arial"/>
              <a:buChar char="●"/>
            </a:pPr>
            <a:r>
              <a:rPr lang="en" sz="1100">
                <a:solidFill>
                  <a:srgbClr val="333333"/>
                </a:solidFill>
              </a:rPr>
              <a:t>Driver is responsible to wire device to tenant network according to service insertion mode and deploy logical object to the device</a:t>
            </a:r>
          </a:p>
          <a:p>
            <a:pPr marL="685800" indent="-298450">
              <a:lnSpc>
                <a:spcPct val="136363"/>
              </a:lnSpc>
              <a:spcBef>
                <a:spcPts val="300"/>
              </a:spcBef>
              <a:buClr>
                <a:srgbClr val="333333"/>
              </a:buClr>
              <a:buFont typeface="Arial"/>
              <a:buChar char="●"/>
            </a:pPr>
            <a:r>
              <a:rPr lang="en" sz="1100">
                <a:solidFill>
                  <a:srgbClr val="333333"/>
                </a:solidFill>
              </a:rPr>
              <a:t>Agent returns result to LBaaS plugin which updates state of corresponding DB object: pool, resource association and device</a:t>
            </a:r>
          </a:p>
          <a:p>
            <a:endParaRPr/>
          </a:p>
        </p:txBody>
      </p:sp>
      <p:sp>
        <p:nvSpPr>
          <p:cNvPr id="217" name="Shape 217"/>
          <p:cNvSpPr txBox="1"/>
          <p:nvPr/>
        </p:nvSpPr>
        <p:spPr>
          <a:xfrm>
            <a:off x="3657603" y="5322879"/>
            <a:ext cx="5366199" cy="300899"/>
          </a:xfrm>
          <a:prstGeom prst="rect">
            <a:avLst/>
          </a:prstGeom>
          <a:noFill/>
          <a:ln>
            <a:noFill/>
          </a:ln>
        </p:spPr>
        <p:txBody>
          <a:bodyPr lIns="91425" tIns="91425" rIns="91425" bIns="91425" anchor="t" anchorCtr="0">
            <a:noAutofit/>
          </a:bodyPr>
          <a:lstStyle/>
          <a:p>
            <a:r>
              <a:rPr lang="en" sz="1000" dirty="0"/>
              <a:t>From: https://</a:t>
            </a:r>
            <a:r>
              <a:rPr lang="en" sz="1000" dirty="0" err="1"/>
              <a:t>wiki.openstack.org</a:t>
            </a:r>
            <a:r>
              <a:rPr lang="en" sz="1000" dirty="0"/>
              <a:t>/wiki/Neutron/</a:t>
            </a:r>
            <a:r>
              <a:rPr lang="en" sz="1000" dirty="0" err="1"/>
              <a:t>LBaaS</a:t>
            </a:r>
            <a:r>
              <a:rPr lang="en" sz="1000" dirty="0"/>
              <a:t>/Architecture/Scheduler</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LBaaS Architecture</a:t>
            </a:r>
          </a:p>
        </p:txBody>
      </p:sp>
      <p:pic>
        <p:nvPicPr>
          <p:cNvPr id="223" name="Shape 223"/>
          <p:cNvPicPr preferRelativeResize="0"/>
          <p:nvPr/>
        </p:nvPicPr>
        <p:blipFill>
          <a:blip r:embed="rId3">
            <a:alphaModFix/>
          </a:blip>
          <a:stretch>
            <a:fillRect/>
          </a:stretch>
        </p:blipFill>
        <p:spPr>
          <a:xfrm>
            <a:off x="3653673" y="785651"/>
            <a:ext cx="5317153" cy="4742025"/>
          </a:xfrm>
          <a:prstGeom prst="rect">
            <a:avLst/>
          </a:prstGeom>
          <a:noFill/>
          <a:ln>
            <a:noFill/>
          </a:ln>
        </p:spPr>
      </p:pic>
      <p:sp>
        <p:nvSpPr>
          <p:cNvPr id="224" name="Shape 224"/>
          <p:cNvSpPr txBox="1"/>
          <p:nvPr/>
        </p:nvSpPr>
        <p:spPr>
          <a:xfrm>
            <a:off x="72702" y="5226777"/>
            <a:ext cx="4376999" cy="300899"/>
          </a:xfrm>
          <a:prstGeom prst="rect">
            <a:avLst/>
          </a:prstGeom>
          <a:noFill/>
          <a:ln>
            <a:noFill/>
          </a:ln>
        </p:spPr>
        <p:txBody>
          <a:bodyPr lIns="91425" tIns="91425" rIns="91425" bIns="91425" anchor="t" anchorCtr="0">
            <a:noAutofit/>
          </a:bodyPr>
          <a:lstStyle/>
          <a:p>
            <a:r>
              <a:rPr lang="en" sz="1000"/>
              <a:t>From: https://wiki.openstack.org/wiki/Neutron/LBaaS/Architecture/Scheduler</a:t>
            </a:r>
          </a:p>
        </p:txBody>
      </p:sp>
      <p:sp>
        <p:nvSpPr>
          <p:cNvPr id="225" name="Shape 225"/>
          <p:cNvSpPr txBox="1"/>
          <p:nvPr/>
        </p:nvSpPr>
        <p:spPr>
          <a:xfrm>
            <a:off x="164827" y="3359525"/>
            <a:ext cx="4376999" cy="17943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spcBef>
                <a:spcPts val="600"/>
              </a:spcBef>
            </a:pPr>
            <a:r>
              <a:rPr lang="en" sz="800">
                <a:solidFill>
                  <a:schemeClr val="dk1"/>
                </a:solidFill>
                <a:latin typeface="Courier New"/>
                <a:ea typeface="Courier New"/>
                <a:cs typeface="Courier New"/>
                <a:sym typeface="Courier New"/>
              </a:rPr>
              <a:t>From file: neutron-lbaas/etc/neutron-lbaas.conf</a:t>
            </a:r>
          </a:p>
          <a:p>
            <a:endParaRPr sz="800">
              <a:latin typeface="Courier New"/>
              <a:ea typeface="Courier New"/>
              <a:cs typeface="Courier New"/>
              <a:sym typeface="Courier New"/>
            </a:endParaRPr>
          </a:p>
          <a:p>
            <a:pPr>
              <a:buClr>
                <a:schemeClr val="dk1"/>
              </a:buClr>
              <a:buSzPct val="137500"/>
            </a:pPr>
            <a:r>
              <a:rPr lang="en" sz="800">
                <a:latin typeface="Courier New"/>
                <a:ea typeface="Courier New"/>
                <a:cs typeface="Courier New"/>
                <a:sym typeface="Courier New"/>
              </a:rPr>
              <a:t> 46 [service_providers]</a:t>
            </a:r>
          </a:p>
          <a:p>
            <a:pPr>
              <a:buClr>
                <a:schemeClr val="dk1"/>
              </a:buClr>
              <a:buSzPct val="137500"/>
            </a:pPr>
            <a:r>
              <a:rPr lang="en" sz="800">
                <a:latin typeface="Courier New"/>
                <a:ea typeface="Courier New"/>
                <a:cs typeface="Courier New"/>
                <a:sym typeface="Courier New"/>
              </a:rPr>
              <a:t> 47 # Must be in form:</a:t>
            </a:r>
          </a:p>
          <a:p>
            <a:r>
              <a:rPr lang="en" sz="800">
                <a:latin typeface="Courier New"/>
                <a:ea typeface="Courier New"/>
                <a:cs typeface="Courier New"/>
                <a:sym typeface="Courier New"/>
              </a:rPr>
              <a:t> 48 # service_provider=&lt;service_type&gt;:&lt;name&gt;:&lt;driver&gt;[:default]</a:t>
            </a:r>
          </a:p>
          <a:p>
            <a:r>
              <a:rPr lang="en" sz="800">
                <a:latin typeface="Courier New"/>
                <a:ea typeface="Courier New"/>
                <a:cs typeface="Courier New"/>
                <a:sym typeface="Courier New"/>
              </a:rPr>
              <a:t> …</a:t>
            </a:r>
          </a:p>
          <a:p>
            <a:r>
              <a:rPr lang="en" sz="800">
                <a:latin typeface="Courier New"/>
                <a:ea typeface="Courier New"/>
                <a:cs typeface="Courier New"/>
                <a:sym typeface="Courier New"/>
              </a:rPr>
              <a:t> 53 service_provider= LOADBALANCER:Haproxy:neutron_lbaas.services.loadbalancer.drivers.haproxy.plugin_driver.HaproxyOnHostPluginDriver:default</a:t>
            </a:r>
          </a:p>
          <a:p>
            <a:endParaRPr sz="1000">
              <a:latin typeface="Courier New"/>
              <a:ea typeface="Courier New"/>
              <a:cs typeface="Courier New"/>
              <a:sym typeface="Courier New"/>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LBaaS Architecture - How it is called from Controller</a:t>
            </a:r>
          </a:p>
        </p:txBody>
      </p:sp>
      <p:sp>
        <p:nvSpPr>
          <p:cNvPr id="240" name="Shape 240"/>
          <p:cNvSpPr txBox="1">
            <a:spLocks noGrp="1"/>
          </p:cNvSpPr>
          <p:nvPr>
            <p:ph type="body" idx="1"/>
          </p:nvPr>
        </p:nvSpPr>
        <p:spPr>
          <a:xfrm>
            <a:off x="72700" y="785529"/>
            <a:ext cx="8951100" cy="463799"/>
          </a:xfrm>
          <a:prstGeom prst="rect">
            <a:avLst/>
          </a:prstGeom>
        </p:spPr>
        <p:txBody>
          <a:bodyPr lIns="91425" tIns="91425" rIns="91425" bIns="91425" anchor="t" anchorCtr="0">
            <a:noAutofit/>
          </a:bodyPr>
          <a:lstStyle/>
          <a:p>
            <a:r>
              <a:rPr lang="en"/>
              <a:t>This is the Plugin-Agent Architecture for advanced service:</a:t>
            </a:r>
          </a:p>
        </p:txBody>
      </p:sp>
      <p:pic>
        <p:nvPicPr>
          <p:cNvPr id="241" name="Shape 241"/>
          <p:cNvPicPr preferRelativeResize="0"/>
          <p:nvPr/>
        </p:nvPicPr>
        <p:blipFill rotWithShape="1">
          <a:blip r:embed="rId3">
            <a:alphaModFix/>
          </a:blip>
          <a:srcRect l="7476" t="14720" r="8334" b="14678"/>
          <a:stretch/>
        </p:blipFill>
        <p:spPr>
          <a:xfrm>
            <a:off x="242227" y="1249300"/>
            <a:ext cx="4193825" cy="1736824"/>
          </a:xfrm>
          <a:prstGeom prst="rect">
            <a:avLst/>
          </a:prstGeom>
          <a:noFill/>
          <a:ln>
            <a:noFill/>
          </a:ln>
        </p:spPr>
      </p:pic>
      <p:sp>
        <p:nvSpPr>
          <p:cNvPr id="242" name="Shape 242"/>
          <p:cNvSpPr txBox="1"/>
          <p:nvPr/>
        </p:nvSpPr>
        <p:spPr>
          <a:xfrm>
            <a:off x="72702" y="2967325"/>
            <a:ext cx="2983799" cy="280500"/>
          </a:xfrm>
          <a:prstGeom prst="rect">
            <a:avLst/>
          </a:prstGeom>
          <a:noFill/>
          <a:ln>
            <a:noFill/>
          </a:ln>
        </p:spPr>
        <p:txBody>
          <a:bodyPr lIns="91425" tIns="91425" rIns="91425" bIns="91425" anchor="t" anchorCtr="0">
            <a:noAutofit/>
          </a:bodyPr>
          <a:lstStyle/>
          <a:p>
            <a:r>
              <a:rPr lang="en" sz="800"/>
              <a:t>From: </a:t>
            </a:r>
            <a:r>
              <a:rPr lang="en" sz="800" u="sng">
                <a:solidFill>
                  <a:schemeClr val="hlink"/>
                </a:solidFill>
                <a:hlinkClick r:id="rId4"/>
              </a:rPr>
              <a:t>https://wiki.openstack.org/wiki/Neutron/ServiceAgent</a:t>
            </a:r>
          </a:p>
        </p:txBody>
      </p:sp>
      <p:pic>
        <p:nvPicPr>
          <p:cNvPr id="243" name="Shape 243"/>
          <p:cNvPicPr preferRelativeResize="0"/>
          <p:nvPr/>
        </p:nvPicPr>
        <p:blipFill rotWithShape="1">
          <a:blip r:embed="rId5">
            <a:alphaModFix/>
          </a:blip>
          <a:srcRect l="972" t="15207" r="35487" b="14126"/>
          <a:stretch/>
        </p:blipFill>
        <p:spPr>
          <a:xfrm>
            <a:off x="4436052" y="1349677"/>
            <a:ext cx="2983799" cy="1638831"/>
          </a:xfrm>
          <a:prstGeom prst="rect">
            <a:avLst/>
          </a:prstGeom>
          <a:noFill/>
          <a:ln>
            <a:noFill/>
          </a:ln>
        </p:spPr>
      </p:pic>
      <p:cxnSp>
        <p:nvCxnSpPr>
          <p:cNvPr id="244" name="Shape 244"/>
          <p:cNvCxnSpPr/>
          <p:nvPr/>
        </p:nvCxnSpPr>
        <p:spPr>
          <a:xfrm>
            <a:off x="2679175" y="1501425"/>
            <a:ext cx="3147000" cy="9300"/>
          </a:xfrm>
          <a:prstGeom prst="straightConnector1">
            <a:avLst/>
          </a:prstGeom>
          <a:noFill/>
          <a:ln w="19050" cap="flat">
            <a:solidFill>
              <a:schemeClr val="dk2"/>
            </a:solidFill>
            <a:prstDash val="solid"/>
            <a:round/>
            <a:headEnd type="none" w="lg" len="lg"/>
            <a:tailEnd type="triangle" w="lg" len="lg"/>
          </a:ln>
        </p:spPr>
      </p:cxnSp>
      <p:cxnSp>
        <p:nvCxnSpPr>
          <p:cNvPr id="245" name="Shape 245"/>
          <p:cNvCxnSpPr/>
          <p:nvPr/>
        </p:nvCxnSpPr>
        <p:spPr>
          <a:xfrm>
            <a:off x="3921152" y="2108402"/>
            <a:ext cx="1129799" cy="382799"/>
          </a:xfrm>
          <a:prstGeom prst="straightConnector1">
            <a:avLst/>
          </a:prstGeom>
          <a:noFill/>
          <a:ln w="19050" cap="flat">
            <a:solidFill>
              <a:schemeClr val="dk2"/>
            </a:solidFill>
            <a:prstDash val="solid"/>
            <a:round/>
            <a:headEnd type="none" w="lg" len="lg"/>
            <a:tailEnd type="triangle" w="lg" len="lg"/>
          </a:ln>
        </p:spPr>
      </p:cxnSp>
      <p:pic>
        <p:nvPicPr>
          <p:cNvPr id="246" name="Shape 246"/>
          <p:cNvPicPr preferRelativeResize="0"/>
          <p:nvPr/>
        </p:nvPicPr>
        <p:blipFill>
          <a:blip r:embed="rId6">
            <a:alphaModFix/>
          </a:blip>
          <a:stretch>
            <a:fillRect/>
          </a:stretch>
        </p:blipFill>
        <p:spPr>
          <a:xfrm>
            <a:off x="3226035" y="3088850"/>
            <a:ext cx="2766988" cy="2576474"/>
          </a:xfrm>
          <a:prstGeom prst="rect">
            <a:avLst/>
          </a:prstGeom>
          <a:noFill/>
          <a:ln>
            <a:noFill/>
          </a:ln>
        </p:spPr>
      </p:pic>
      <p:sp>
        <p:nvSpPr>
          <p:cNvPr id="247" name="Shape 247"/>
          <p:cNvSpPr/>
          <p:nvPr/>
        </p:nvSpPr>
        <p:spPr>
          <a:xfrm>
            <a:off x="2739292" y="2998393"/>
            <a:ext cx="3661375" cy="1737525"/>
          </a:xfrm>
          <a:custGeom>
            <a:avLst/>
            <a:gdLst/>
            <a:ahLst/>
            <a:cxnLst/>
            <a:rect l="0" t="0" r="0" b="0"/>
            <a:pathLst>
              <a:path w="146455" h="69501" extrusionOk="0">
                <a:moveTo>
                  <a:pt x="30092" y="4368"/>
                </a:moveTo>
                <a:cubicBezTo>
                  <a:pt x="16659" y="7983"/>
                  <a:pt x="4241" y="20455"/>
                  <a:pt x="583" y="33876"/>
                </a:cubicBezTo>
                <a:cubicBezTo>
                  <a:pt x="-2850" y="46472"/>
                  <a:pt x="11317" y="60160"/>
                  <a:pt x="22995" y="66000"/>
                </a:cubicBezTo>
                <a:cubicBezTo>
                  <a:pt x="37042" y="73024"/>
                  <a:pt x="54397" y="67065"/>
                  <a:pt x="70059" y="68241"/>
                </a:cubicBezTo>
                <a:cubicBezTo>
                  <a:pt x="97252" y="70281"/>
                  <a:pt x="138524" y="62199"/>
                  <a:pt x="145139" y="35744"/>
                </a:cubicBezTo>
                <a:cubicBezTo>
                  <a:pt x="146802" y="29090"/>
                  <a:pt x="147245" y="21251"/>
                  <a:pt x="144018" y="15200"/>
                </a:cubicBezTo>
                <a:cubicBezTo>
                  <a:pt x="140260" y="8153"/>
                  <a:pt x="131436" y="3485"/>
                  <a:pt x="123474" y="2873"/>
                </a:cubicBezTo>
                <a:cubicBezTo>
                  <a:pt x="113133" y="2077"/>
                  <a:pt x="102787" y="4421"/>
                  <a:pt x="92471" y="5488"/>
                </a:cubicBezTo>
                <a:cubicBezTo>
                  <a:pt x="77904" y="6994"/>
                  <a:pt x="63339" y="2463"/>
                  <a:pt x="48768" y="1006"/>
                </a:cubicBezTo>
                <a:cubicBezTo>
                  <a:pt x="45420" y="671"/>
                  <a:pt x="41745" y="-760"/>
                  <a:pt x="38683" y="632"/>
                </a:cubicBezTo>
                <a:cubicBezTo>
                  <a:pt x="35707" y="1984"/>
                  <a:pt x="32268" y="5081"/>
                  <a:pt x="29345" y="3621"/>
                </a:cubicBezTo>
              </a:path>
            </a:pathLst>
          </a:custGeom>
          <a:noFill/>
          <a:ln w="19050" cap="flat">
            <a:solidFill>
              <a:schemeClr val="dk2"/>
            </a:solidFill>
            <a:prstDash val="solid"/>
            <a:round/>
            <a:headEnd type="none" w="lg" len="lg"/>
            <a:tailEnd type="none" w="lg" len="lg"/>
          </a:ln>
        </p:spPr>
      </p:sp>
      <p:sp>
        <p:nvSpPr>
          <p:cNvPr id="248" name="Shape 248"/>
          <p:cNvSpPr/>
          <p:nvPr/>
        </p:nvSpPr>
        <p:spPr>
          <a:xfrm>
            <a:off x="6395775" y="1548102"/>
            <a:ext cx="1801150" cy="2250525"/>
          </a:xfrm>
          <a:custGeom>
            <a:avLst/>
            <a:gdLst/>
            <a:ahLst/>
            <a:cxnLst/>
            <a:rect l="0" t="0" r="0" b="0"/>
            <a:pathLst>
              <a:path w="72046" h="90021" extrusionOk="0">
                <a:moveTo>
                  <a:pt x="0" y="90021"/>
                </a:moveTo>
                <a:cubicBezTo>
                  <a:pt x="11953" y="83235"/>
                  <a:pt x="67609" y="64309"/>
                  <a:pt x="71718" y="49306"/>
                </a:cubicBezTo>
                <a:cubicBezTo>
                  <a:pt x="75826" y="34302"/>
                  <a:pt x="32497" y="8217"/>
                  <a:pt x="24653" y="0"/>
                </a:cubicBezTo>
              </a:path>
            </a:pathLst>
          </a:custGeom>
          <a:noFill/>
          <a:ln w="19050" cap="flat">
            <a:solidFill>
              <a:schemeClr val="dk2"/>
            </a:solidFill>
            <a:prstDash val="solid"/>
            <a:round/>
            <a:headEnd type="none" w="lg" len="lg"/>
            <a:tailEnd type="stealth" w="lg" len="lg"/>
          </a:ln>
        </p:spPr>
      </p:sp>
      <p:sp>
        <p:nvSpPr>
          <p:cNvPr id="249" name="Shape 249"/>
          <p:cNvSpPr/>
          <p:nvPr/>
        </p:nvSpPr>
        <p:spPr>
          <a:xfrm>
            <a:off x="2974859" y="4704425"/>
            <a:ext cx="2948100" cy="998250"/>
          </a:xfrm>
          <a:custGeom>
            <a:avLst/>
            <a:gdLst/>
            <a:ahLst/>
            <a:cxnLst/>
            <a:rect l="0" t="0" r="0" b="0"/>
            <a:pathLst>
              <a:path w="117924" h="39930" extrusionOk="0">
                <a:moveTo>
                  <a:pt x="18802" y="1121"/>
                </a:moveTo>
                <a:cubicBezTo>
                  <a:pt x="14801" y="1787"/>
                  <a:pt x="10090" y="1987"/>
                  <a:pt x="7223" y="4856"/>
                </a:cubicBezTo>
                <a:cubicBezTo>
                  <a:pt x="3004" y="9076"/>
                  <a:pt x="914" y="15376"/>
                  <a:pt x="126" y="21291"/>
                </a:cubicBezTo>
                <a:cubicBezTo>
                  <a:pt x="-878" y="28828"/>
                  <a:pt x="7478" y="36442"/>
                  <a:pt x="14693" y="38847"/>
                </a:cubicBezTo>
                <a:cubicBezTo>
                  <a:pt x="23462" y="41769"/>
                  <a:pt x="33174" y="37855"/>
                  <a:pt x="42334" y="36606"/>
                </a:cubicBezTo>
                <a:cubicBezTo>
                  <a:pt x="52215" y="35258"/>
                  <a:pt x="62249" y="34755"/>
                  <a:pt x="72217" y="35112"/>
                </a:cubicBezTo>
                <a:cubicBezTo>
                  <a:pt x="80399" y="35404"/>
                  <a:pt x="88455" y="40392"/>
                  <a:pt x="96496" y="38847"/>
                </a:cubicBezTo>
                <a:cubicBezTo>
                  <a:pt x="104910" y="37229"/>
                  <a:pt x="114704" y="32035"/>
                  <a:pt x="117414" y="23906"/>
                </a:cubicBezTo>
                <a:cubicBezTo>
                  <a:pt x="121628" y="11258"/>
                  <a:pt x="97039" y="3768"/>
                  <a:pt x="83796" y="2241"/>
                </a:cubicBezTo>
                <a:cubicBezTo>
                  <a:pt x="70647" y="724"/>
                  <a:pt x="57294" y="3290"/>
                  <a:pt x="44202" y="5230"/>
                </a:cubicBezTo>
                <a:cubicBezTo>
                  <a:pt x="40139" y="5831"/>
                  <a:pt x="36330" y="8672"/>
                  <a:pt x="32249" y="8218"/>
                </a:cubicBezTo>
                <a:cubicBezTo>
                  <a:pt x="27028" y="7637"/>
                  <a:pt x="23173" y="2913"/>
                  <a:pt x="18802" y="0"/>
                </a:cubicBezTo>
              </a:path>
            </a:pathLst>
          </a:custGeom>
          <a:noFill/>
          <a:ln w="19050" cap="flat">
            <a:solidFill>
              <a:schemeClr val="dk2"/>
            </a:solidFill>
            <a:prstDash val="solid"/>
            <a:round/>
            <a:headEnd type="none" w="lg" len="lg"/>
            <a:tailEnd type="none" w="lg" len="lg"/>
          </a:ln>
        </p:spPr>
      </p:sp>
      <p:sp>
        <p:nvSpPr>
          <p:cNvPr id="250" name="Shape 250"/>
          <p:cNvSpPr/>
          <p:nvPr/>
        </p:nvSpPr>
        <p:spPr>
          <a:xfrm>
            <a:off x="5938200" y="2575302"/>
            <a:ext cx="2538350" cy="2652075"/>
          </a:xfrm>
          <a:custGeom>
            <a:avLst/>
            <a:gdLst/>
            <a:ahLst/>
            <a:cxnLst/>
            <a:rect l="0" t="0" r="0" b="0"/>
            <a:pathLst>
              <a:path w="101534" h="106083" extrusionOk="0">
                <a:moveTo>
                  <a:pt x="0" y="106083"/>
                </a:moveTo>
                <a:cubicBezTo>
                  <a:pt x="16684" y="92449"/>
                  <a:pt x="90394" y="41960"/>
                  <a:pt x="100106" y="24280"/>
                </a:cubicBezTo>
                <a:cubicBezTo>
                  <a:pt x="109817" y="6599"/>
                  <a:pt x="65243" y="4046"/>
                  <a:pt x="58271" y="0"/>
                </a:cubicBezTo>
              </a:path>
            </a:pathLst>
          </a:custGeom>
          <a:noFill/>
          <a:ln w="19050" cap="flat">
            <a:solidFill>
              <a:schemeClr val="dk2"/>
            </a:solidFill>
            <a:prstDash val="solid"/>
            <a:round/>
            <a:headEnd type="none" w="lg" len="lg"/>
            <a:tailEnd type="stealth" w="lg" len="lg"/>
          </a:ln>
        </p:spPr>
      </p:sp>
      <p:sp>
        <p:nvSpPr>
          <p:cNvPr id="251" name="Shape 251"/>
          <p:cNvSpPr txBox="1"/>
          <p:nvPr/>
        </p:nvSpPr>
        <p:spPr>
          <a:xfrm>
            <a:off x="37614" y="4384099"/>
            <a:ext cx="3207900" cy="556799"/>
          </a:xfrm>
          <a:prstGeom prst="rect">
            <a:avLst/>
          </a:prstGeom>
          <a:noFill/>
          <a:ln>
            <a:noFill/>
          </a:ln>
        </p:spPr>
        <p:txBody>
          <a:bodyPr lIns="91425" tIns="91425" rIns="91425" bIns="91425" anchor="t" anchorCtr="0">
            <a:noAutofit/>
          </a:bodyPr>
          <a:lstStyle/>
          <a:p>
            <a:r>
              <a:rPr lang="en" sz="800"/>
              <a:t>From: </a:t>
            </a:r>
            <a:r>
              <a:rPr lang="en" sz="800" u="sng">
                <a:solidFill>
                  <a:schemeClr val="hlink"/>
                </a:solidFill>
                <a:hlinkClick r:id="rId7"/>
              </a:rPr>
              <a:t>http://events.linuxfoundation.jp/sites/events/files/slides/advanced-network-sercie-framework-cloudopen-japan-published_0.pdf</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LBaaS Architecture</a:t>
            </a:r>
          </a:p>
        </p:txBody>
      </p:sp>
      <p:pic>
        <p:nvPicPr>
          <p:cNvPr id="257" name="Shape 257"/>
          <p:cNvPicPr preferRelativeResize="0"/>
          <p:nvPr/>
        </p:nvPicPr>
        <p:blipFill rotWithShape="1">
          <a:blip r:embed="rId3">
            <a:alphaModFix/>
          </a:blip>
          <a:srcRect l="8734"/>
          <a:stretch/>
        </p:blipFill>
        <p:spPr>
          <a:xfrm>
            <a:off x="2875277" y="651652"/>
            <a:ext cx="6148525" cy="4251349"/>
          </a:xfrm>
          <a:prstGeom prst="rect">
            <a:avLst/>
          </a:prstGeom>
          <a:noFill/>
          <a:ln>
            <a:noFill/>
          </a:ln>
        </p:spPr>
      </p:pic>
      <p:sp>
        <p:nvSpPr>
          <p:cNvPr id="258" name="Shape 258"/>
          <p:cNvSpPr txBox="1"/>
          <p:nvPr/>
        </p:nvSpPr>
        <p:spPr>
          <a:xfrm>
            <a:off x="6134327" y="4903000"/>
            <a:ext cx="2889599" cy="345000"/>
          </a:xfrm>
          <a:prstGeom prst="rect">
            <a:avLst/>
          </a:prstGeom>
          <a:noFill/>
          <a:ln>
            <a:noFill/>
          </a:ln>
        </p:spPr>
        <p:txBody>
          <a:bodyPr lIns="91425" tIns="91425" rIns="91425" bIns="91425" anchor="t" anchorCtr="0">
            <a:noAutofit/>
          </a:bodyPr>
          <a:lstStyle/>
          <a:p>
            <a:r>
              <a:rPr lang="en" sz="800"/>
              <a:t>From: </a:t>
            </a:r>
            <a:r>
              <a:rPr lang="en" sz="800" u="sng">
                <a:solidFill>
                  <a:schemeClr val="hlink"/>
                </a:solidFill>
                <a:hlinkClick r:id="rId4"/>
              </a:rPr>
              <a:t>https://wiki.openstack.org/wiki/Neutron/LBaaS/Agent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Down Arrow 113"/>
          <p:cNvSpPr/>
          <p:nvPr/>
        </p:nvSpPr>
        <p:spPr>
          <a:xfrm rot="3679460">
            <a:off x="2535306" y="378933"/>
            <a:ext cx="617055" cy="2477205"/>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3" name="Down Arrow 112"/>
          <p:cNvSpPr/>
          <p:nvPr/>
        </p:nvSpPr>
        <p:spPr>
          <a:xfrm>
            <a:off x="1419225" y="422742"/>
            <a:ext cx="617055" cy="508270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Rectangle 31"/>
          <p:cNvSpPr/>
          <p:nvPr/>
        </p:nvSpPr>
        <p:spPr>
          <a:xfrm>
            <a:off x="3865374" y="422742"/>
            <a:ext cx="4935726" cy="142297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0" name="TextBox 99"/>
          <p:cNvSpPr txBox="1"/>
          <p:nvPr/>
        </p:nvSpPr>
        <p:spPr>
          <a:xfrm>
            <a:off x="129210" y="4041646"/>
            <a:ext cx="3545328" cy="55399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smtClean="0">
                <a:latin typeface="Courier New" charset="0"/>
                <a:ea typeface="Courier New" charset="0"/>
                <a:cs typeface="Courier New" charset="0"/>
              </a:rPr>
              <a:t>LoadBalancerv2.get_resources()</a:t>
            </a:r>
          </a:p>
          <a:p>
            <a:r>
              <a:rPr lang="en-US" sz="1000" dirty="0">
                <a:latin typeface="Courier New" charset="0"/>
                <a:ea typeface="Courier New" charset="0"/>
                <a:cs typeface="Courier New" charset="0"/>
              </a:rPr>
              <a:t> </a:t>
            </a:r>
            <a:r>
              <a:rPr lang="en-US" sz="1000" dirty="0" smtClean="0">
                <a:latin typeface="Courier New" charset="0"/>
                <a:ea typeface="Courier New" charset="0"/>
                <a:cs typeface="Courier New" charset="0"/>
              </a:rPr>
              <a:t>   </a:t>
            </a:r>
            <a:r>
              <a:rPr lang="en-US" sz="1000" dirty="0" err="1" smtClean="0">
                <a:latin typeface="Courier New" charset="0"/>
                <a:ea typeface="Courier New" charset="0"/>
                <a:cs typeface="Courier New" charset="0"/>
              </a:rPr>
              <a:t>base.create_resource</a:t>
            </a:r>
            <a:r>
              <a:rPr lang="en-US" sz="1000" dirty="0" smtClean="0">
                <a:latin typeface="Courier New" charset="0"/>
                <a:ea typeface="Courier New" charset="0"/>
                <a:cs typeface="Courier New" charset="0"/>
              </a:rPr>
              <a:t>(...)</a:t>
            </a:r>
          </a:p>
          <a:p>
            <a:r>
              <a:rPr lang="en-US" sz="1000" dirty="0">
                <a:latin typeface="Courier New" charset="0"/>
                <a:ea typeface="Courier New" charset="0"/>
                <a:cs typeface="Courier New" charset="0"/>
              </a:rPr>
              <a:t> </a:t>
            </a:r>
            <a:r>
              <a:rPr lang="en-US" sz="1000" dirty="0" smtClean="0">
                <a:latin typeface="Courier New" charset="0"/>
                <a:ea typeface="Courier New" charset="0"/>
                <a:cs typeface="Courier New" charset="0"/>
              </a:rPr>
              <a:t>   </a:t>
            </a:r>
            <a:r>
              <a:rPr lang="en-US" sz="1000" dirty="0" err="1" smtClean="0">
                <a:latin typeface="Courier New" charset="0"/>
                <a:ea typeface="Courier New" charset="0"/>
                <a:cs typeface="Courier New" charset="0"/>
              </a:rPr>
              <a:t>resource.ResourceExtension</a:t>
            </a:r>
            <a:r>
              <a:rPr lang="en-US" sz="1000" dirty="0" smtClean="0">
                <a:latin typeface="Courier New" charset="0"/>
                <a:ea typeface="Courier New" charset="0"/>
                <a:cs typeface="Courier New" charset="0"/>
              </a:rPr>
              <a:t>(...) </a:t>
            </a:r>
            <a:endParaRPr lang="en-US" sz="1000" dirty="0">
              <a:latin typeface="Courier New" charset="0"/>
              <a:ea typeface="Courier New" charset="0"/>
              <a:cs typeface="Courier New" charset="0"/>
            </a:endParaRPr>
          </a:p>
        </p:txBody>
      </p:sp>
      <p:sp>
        <p:nvSpPr>
          <p:cNvPr id="2" name="Title 1"/>
          <p:cNvSpPr>
            <a:spLocks noGrp="1"/>
          </p:cNvSpPr>
          <p:nvPr>
            <p:ph type="title"/>
          </p:nvPr>
        </p:nvSpPr>
        <p:spPr>
          <a:xfrm>
            <a:off x="0" y="0"/>
            <a:ext cx="4166755" cy="344227"/>
          </a:xfrm>
        </p:spPr>
        <p:txBody>
          <a:bodyPr>
            <a:normAutofit fontScale="90000"/>
          </a:bodyPr>
          <a:lstStyle/>
          <a:p>
            <a:r>
              <a:rPr lang="en-US" sz="1800" dirty="0" smtClean="0"/>
              <a:t>Extension Initialization: </a:t>
            </a:r>
            <a:r>
              <a:rPr lang="en-US" sz="1800" dirty="0" err="1" smtClean="0"/>
              <a:t>LBaaS</a:t>
            </a:r>
            <a:r>
              <a:rPr lang="en-US" sz="1800" dirty="0" smtClean="0"/>
              <a:t> Example</a:t>
            </a:r>
            <a:endParaRPr lang="en-US" sz="1800" dirty="0"/>
          </a:p>
        </p:txBody>
      </p:sp>
      <p:sp>
        <p:nvSpPr>
          <p:cNvPr id="4" name="Rectangle 3"/>
          <p:cNvSpPr/>
          <p:nvPr/>
        </p:nvSpPr>
        <p:spPr>
          <a:xfrm>
            <a:off x="129210" y="915404"/>
            <a:ext cx="854765" cy="3081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APIRouter</a:t>
            </a:r>
            <a:endParaRPr lang="en-US" sz="1100" dirty="0"/>
          </a:p>
        </p:txBody>
      </p:sp>
      <p:sp>
        <p:nvSpPr>
          <p:cNvPr id="6" name="TextBox 5"/>
          <p:cNvSpPr txBox="1"/>
          <p:nvPr/>
        </p:nvSpPr>
        <p:spPr>
          <a:xfrm>
            <a:off x="168966" y="704905"/>
            <a:ext cx="775251" cy="261610"/>
          </a:xfrm>
          <a:prstGeom prst="rect">
            <a:avLst/>
          </a:prstGeom>
          <a:solidFill>
            <a:schemeClr val="bg1"/>
          </a:solidFill>
          <a:ln>
            <a:solidFill>
              <a:schemeClr val="tx1"/>
            </a:solidFill>
          </a:ln>
        </p:spPr>
        <p:txBody>
          <a:bodyPr wrap="square" rtlCol="0">
            <a:spAutoFit/>
          </a:bodyPr>
          <a:lstStyle/>
          <a:p>
            <a:r>
              <a:rPr lang="en-US" sz="1050" dirty="0" err="1" smtClean="0"/>
              <a:t>router.py</a:t>
            </a:r>
            <a:endParaRPr lang="en-US" sz="1050" dirty="0"/>
          </a:p>
        </p:txBody>
      </p:sp>
      <p:sp>
        <p:nvSpPr>
          <p:cNvPr id="8" name="TextBox 7"/>
          <p:cNvSpPr txBox="1"/>
          <p:nvPr/>
        </p:nvSpPr>
        <p:spPr>
          <a:xfrm>
            <a:off x="692634" y="1982947"/>
            <a:ext cx="2949888" cy="55399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err="1">
                <a:latin typeface="Courier New" charset="0"/>
                <a:ea typeface="Courier New" charset="0"/>
                <a:cs typeface="Courier New" charset="0"/>
              </a:rPr>
              <a:t>ext_mgr</a:t>
            </a:r>
            <a:r>
              <a:rPr lang="en-US" sz="1000" dirty="0">
                <a:latin typeface="Courier New" charset="0"/>
                <a:ea typeface="Courier New" charset="0"/>
                <a:cs typeface="Courier New" charset="0"/>
              </a:rPr>
              <a:t> = </a:t>
            </a:r>
            <a:r>
              <a:rPr lang="en-US" sz="1000" dirty="0" err="1">
                <a:latin typeface="Courier New" charset="0"/>
                <a:ea typeface="Courier New" charset="0"/>
                <a:cs typeface="Courier New" charset="0"/>
              </a:rPr>
              <a:t>extensions.PluginAwareExtensionManager.get_instance</a:t>
            </a:r>
            <a:r>
              <a:rPr lang="en-US" sz="1000" dirty="0">
                <a:latin typeface="Courier New" charset="0"/>
                <a:ea typeface="Courier New" charset="0"/>
                <a:cs typeface="Courier New" charset="0"/>
              </a:rPr>
              <a:t>()</a:t>
            </a:r>
          </a:p>
        </p:txBody>
      </p:sp>
      <p:cxnSp>
        <p:nvCxnSpPr>
          <p:cNvPr id="10" name="Elbow Connector 9"/>
          <p:cNvCxnSpPr>
            <a:stCxn id="4" idx="2"/>
            <a:endCxn id="8" idx="1"/>
          </p:cNvCxnSpPr>
          <p:nvPr/>
        </p:nvCxnSpPr>
        <p:spPr>
          <a:xfrm rot="16200000" flipH="1">
            <a:off x="106399" y="1673710"/>
            <a:ext cx="1036429" cy="1360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8117" y="1334816"/>
            <a:ext cx="775251" cy="261610"/>
          </a:xfrm>
          <a:prstGeom prst="rect">
            <a:avLst/>
          </a:prstGeom>
          <a:noFill/>
          <a:ln>
            <a:noFill/>
          </a:ln>
        </p:spPr>
        <p:txBody>
          <a:bodyPr wrap="square" rtlCol="0">
            <a:spAutoFit/>
          </a:bodyPr>
          <a:lstStyle/>
          <a:p>
            <a:r>
              <a:rPr lang="en-US" sz="1050" dirty="0" smtClean="0"/>
              <a:t>__</a:t>
            </a:r>
            <a:r>
              <a:rPr lang="en-US" sz="1050" dirty="0" err="1" smtClean="0"/>
              <a:t>init</a:t>
            </a:r>
            <a:r>
              <a:rPr lang="en-US" sz="1050" dirty="0" smtClean="0"/>
              <a:t>__()</a:t>
            </a:r>
            <a:endParaRPr lang="en-US" sz="1050" dirty="0"/>
          </a:p>
        </p:txBody>
      </p:sp>
      <p:sp>
        <p:nvSpPr>
          <p:cNvPr id="16" name="Rectangle 15"/>
          <p:cNvSpPr/>
          <p:nvPr/>
        </p:nvSpPr>
        <p:spPr>
          <a:xfrm>
            <a:off x="4016751" y="704905"/>
            <a:ext cx="2236761" cy="2302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ExtensionManager</a:t>
            </a:r>
            <a:endParaRPr lang="en-US" sz="1100" dirty="0"/>
          </a:p>
        </p:txBody>
      </p:sp>
      <p:cxnSp>
        <p:nvCxnSpPr>
          <p:cNvPr id="18" name="Straight Arrow Connector 17"/>
          <p:cNvCxnSpPr>
            <a:stCxn id="16" idx="2"/>
            <a:endCxn id="13" idx="0"/>
          </p:cNvCxnSpPr>
          <p:nvPr/>
        </p:nvCxnSpPr>
        <p:spPr>
          <a:xfrm flipH="1">
            <a:off x="5133788" y="935120"/>
            <a:ext cx="1344" cy="191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3" idx="1"/>
            <a:endCxn id="8" idx="0"/>
          </p:cNvCxnSpPr>
          <p:nvPr/>
        </p:nvCxnSpPr>
        <p:spPr>
          <a:xfrm rot="10800000" flipV="1">
            <a:off x="2167579" y="1252127"/>
            <a:ext cx="1847829" cy="73081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083100" y="590862"/>
            <a:ext cx="1653829" cy="2309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RequestExtension</a:t>
            </a:r>
            <a:endParaRPr lang="en-US" sz="1100" dirty="0"/>
          </a:p>
        </p:txBody>
      </p:sp>
      <p:sp>
        <p:nvSpPr>
          <p:cNvPr id="27" name="Rectangle 26"/>
          <p:cNvSpPr/>
          <p:nvPr/>
        </p:nvSpPr>
        <p:spPr>
          <a:xfrm>
            <a:off x="7083100" y="929775"/>
            <a:ext cx="1653829" cy="2263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ResourceExtension</a:t>
            </a:r>
            <a:endParaRPr lang="en-US" sz="1100" dirty="0"/>
          </a:p>
        </p:txBody>
      </p:sp>
      <p:sp>
        <p:nvSpPr>
          <p:cNvPr id="28" name="Rectangle 27"/>
          <p:cNvSpPr/>
          <p:nvPr/>
        </p:nvSpPr>
        <p:spPr>
          <a:xfrm>
            <a:off x="7083100" y="1264140"/>
            <a:ext cx="1653829" cy="2268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ActionExtension</a:t>
            </a:r>
            <a:endParaRPr lang="en-US" sz="1100" dirty="0"/>
          </a:p>
        </p:txBody>
      </p:sp>
      <p:sp>
        <p:nvSpPr>
          <p:cNvPr id="30" name="Rectangle 29"/>
          <p:cNvSpPr/>
          <p:nvPr/>
        </p:nvSpPr>
        <p:spPr>
          <a:xfrm>
            <a:off x="1168806" y="569368"/>
            <a:ext cx="1248797" cy="26061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t>WSGI Router</a:t>
            </a:r>
            <a:endParaRPr lang="en-US" sz="1100" dirty="0"/>
          </a:p>
        </p:txBody>
      </p:sp>
      <p:cxnSp>
        <p:nvCxnSpPr>
          <p:cNvPr id="7" name="Elbow Connector 6"/>
          <p:cNvCxnSpPr>
            <a:stCxn id="30" idx="2"/>
            <a:endCxn id="4" idx="3"/>
          </p:cNvCxnSpPr>
          <p:nvPr/>
        </p:nvCxnSpPr>
        <p:spPr>
          <a:xfrm rot="5400000">
            <a:off x="1268852" y="545108"/>
            <a:ext cx="239476" cy="8092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4203" y="856950"/>
            <a:ext cx="1436830" cy="246221"/>
          </a:xfrm>
          <a:prstGeom prst="rect">
            <a:avLst/>
          </a:prstGeom>
          <a:noFill/>
        </p:spPr>
        <p:txBody>
          <a:bodyPr wrap="square" rtlCol="0">
            <a:spAutoFit/>
          </a:bodyPr>
          <a:lstStyle/>
          <a:p>
            <a:r>
              <a:rPr lang="en-US" sz="1000" dirty="0" smtClean="0"/>
              <a:t>Inherits </a:t>
            </a:r>
            <a:r>
              <a:rPr lang="en-US" sz="1000" dirty="0" err="1" smtClean="0"/>
              <a:t>wsgi.Router</a:t>
            </a:r>
            <a:endParaRPr lang="en-US" sz="1000" dirty="0"/>
          </a:p>
        </p:txBody>
      </p:sp>
      <p:sp>
        <p:nvSpPr>
          <p:cNvPr id="29" name="TextBox 28"/>
          <p:cNvSpPr txBox="1"/>
          <p:nvPr/>
        </p:nvSpPr>
        <p:spPr>
          <a:xfrm>
            <a:off x="1510752" y="1354760"/>
            <a:ext cx="5158408" cy="400110"/>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err="1">
                <a:latin typeface="Courier New" charset="0"/>
                <a:ea typeface="Courier New" charset="0"/>
                <a:cs typeface="Courier New" charset="0"/>
              </a:rPr>
              <a:t>cls</a:t>
            </a:r>
            <a:r>
              <a:rPr lang="en-US" sz="1000" dirty="0">
                <a:latin typeface="Courier New" charset="0"/>
                <a:ea typeface="Courier New" charset="0"/>
                <a:cs typeface="Courier New" charset="0"/>
              </a:rPr>
              <a:t>._instance = </a:t>
            </a:r>
            <a:r>
              <a:rPr lang="en-US" sz="1000" dirty="0" err="1">
                <a:latin typeface="Courier New" charset="0"/>
                <a:ea typeface="Courier New" charset="0"/>
                <a:cs typeface="Courier New" charset="0"/>
              </a:rPr>
              <a:t>cls</a:t>
            </a:r>
            <a:r>
              <a:rPr lang="en-US" sz="1000" dirty="0">
                <a:latin typeface="Courier New" charset="0"/>
                <a:ea typeface="Courier New" charset="0"/>
                <a:cs typeface="Courier New" charset="0"/>
              </a:rPr>
              <a:t>(</a:t>
            </a:r>
            <a:r>
              <a:rPr lang="en-US" sz="1000" dirty="0" err="1">
                <a:latin typeface="Courier New" charset="0"/>
                <a:ea typeface="Courier New" charset="0"/>
                <a:cs typeface="Courier New" charset="0"/>
              </a:rPr>
              <a:t>get_extensions_path</a:t>
            </a:r>
            <a:r>
              <a:rPr lang="en-US" sz="1000" dirty="0" smtClean="0">
                <a:latin typeface="Courier New" charset="0"/>
                <a:ea typeface="Courier New" charset="0"/>
                <a:cs typeface="Courier New" charset="0"/>
              </a:rPr>
              <a:t>(), </a:t>
            </a:r>
          </a:p>
          <a:p>
            <a:r>
              <a:rPr lang="en-US" sz="1000" dirty="0" smtClean="0">
                <a:latin typeface="Courier New" charset="0"/>
                <a:ea typeface="Courier New" charset="0"/>
                <a:cs typeface="Courier New" charset="0"/>
              </a:rPr>
              <a:t>                   </a:t>
            </a:r>
            <a:r>
              <a:rPr lang="en-US" sz="1000" dirty="0" err="1" smtClean="0">
                <a:latin typeface="Courier New" charset="0"/>
                <a:ea typeface="Courier New" charset="0"/>
                <a:cs typeface="Courier New" charset="0"/>
              </a:rPr>
              <a:t>manager.NeutronManager.get_service_plugins</a:t>
            </a:r>
            <a:r>
              <a:rPr lang="en-US" sz="1000" dirty="0">
                <a:latin typeface="Courier New" charset="0"/>
                <a:ea typeface="Courier New" charset="0"/>
                <a:cs typeface="Courier New" charset="0"/>
              </a:rPr>
              <a:t>())</a:t>
            </a:r>
          </a:p>
        </p:txBody>
      </p:sp>
      <p:sp>
        <p:nvSpPr>
          <p:cNvPr id="41" name="Rectangle 2"/>
          <p:cNvSpPr>
            <a:spLocks noChangeArrowheads="1"/>
          </p:cNvSpPr>
          <p:nvPr/>
        </p:nvSpPr>
        <p:spPr bwMode="auto">
          <a:xfrm>
            <a:off x="3695255" y="2120444"/>
            <a:ext cx="5275963" cy="507831"/>
          </a:xfrm>
          <a:prstGeom prst="rect">
            <a:avLst/>
          </a:prstGeom>
          <a:ln>
            <a:no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neutron.service_plugins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a:t>
            </a:r>
            <a:r>
              <a:rPr lang="en-US" sz="900" dirty="0" err="1">
                <a:solidFill>
                  <a:srgbClr val="000000"/>
                </a:solidFill>
                <a:latin typeface="Courier New" panose="02070309020205020404" pitchFamily="49" charset="0"/>
                <a:cs typeface="Courier New" panose="02070309020205020404" pitchFamily="49" charset="0"/>
              </a:rPr>
              <a:t>neutron.services.loadbalancer.plugin.LoadBalancerPlugin</a:t>
            </a:r>
            <a:r>
              <a:rPr lang="en-US" sz="900" dirty="0">
                <a:solidFill>
                  <a:srgbClr val="000000"/>
                </a:solidFill>
                <a:latin typeface="Courier New" panose="02070309020205020404" pitchFamily="49" charset="0"/>
                <a:cs typeface="Courier New" panose="02070309020205020404" pitchFamily="49" charset="0"/>
              </a:rPr>
              <a:t> = </a:t>
            </a:r>
            <a:r>
              <a:rPr lang="en-US" sz="900" dirty="0" err="1" smtClean="0">
                <a:solidFill>
                  <a:srgbClr val="000000"/>
                </a:solidFill>
                <a:latin typeface="Courier New" panose="02070309020205020404" pitchFamily="49" charset="0"/>
                <a:cs typeface="Courier New" panose="02070309020205020404" pitchFamily="49" charset="0"/>
              </a:rPr>
              <a:t>neutron_lbaas.services.loadbalancer.plugin:LoadBalancerPlugin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TextBox 14"/>
          <p:cNvSpPr txBox="1"/>
          <p:nvPr/>
        </p:nvSpPr>
        <p:spPr>
          <a:xfrm>
            <a:off x="7684703" y="1924236"/>
            <a:ext cx="1286515" cy="253916"/>
          </a:xfrm>
          <a:prstGeom prst="rect">
            <a:avLst/>
          </a:prstGeom>
          <a:solidFill>
            <a:schemeClr val="bg1"/>
          </a:solidFill>
          <a:ln>
            <a:solidFill>
              <a:schemeClr val="tx1"/>
            </a:solidFill>
          </a:ln>
        </p:spPr>
        <p:txBody>
          <a:bodyPr wrap="square" rtlCol="0">
            <a:spAutoFit/>
          </a:bodyPr>
          <a:lstStyle/>
          <a:p>
            <a:r>
              <a:rPr lang="en-US" sz="1050" dirty="0" smtClean="0"/>
              <a:t>neutron/</a:t>
            </a:r>
            <a:r>
              <a:rPr lang="en-US" sz="1050" dirty="0" err="1" smtClean="0"/>
              <a:t>setup.cfg</a:t>
            </a:r>
            <a:endParaRPr lang="en-US" sz="1050" dirty="0"/>
          </a:p>
        </p:txBody>
      </p:sp>
      <p:sp>
        <p:nvSpPr>
          <p:cNvPr id="42" name="TextBox 41"/>
          <p:cNvSpPr txBox="1"/>
          <p:nvPr/>
        </p:nvSpPr>
        <p:spPr>
          <a:xfrm>
            <a:off x="5674134" y="416604"/>
            <a:ext cx="1286515" cy="253916"/>
          </a:xfrm>
          <a:prstGeom prst="rect">
            <a:avLst/>
          </a:prstGeom>
          <a:solidFill>
            <a:schemeClr val="bg1"/>
          </a:solidFill>
          <a:ln>
            <a:solidFill>
              <a:schemeClr val="tx1"/>
            </a:solidFill>
          </a:ln>
        </p:spPr>
        <p:txBody>
          <a:bodyPr wrap="square" rtlCol="0">
            <a:spAutoFit/>
          </a:bodyPr>
          <a:lstStyle/>
          <a:p>
            <a:r>
              <a:rPr lang="en-US" sz="1050" dirty="0" smtClean="0"/>
              <a:t>extensions.py</a:t>
            </a:r>
            <a:endParaRPr lang="en-US" sz="1050" dirty="0"/>
          </a:p>
        </p:txBody>
      </p:sp>
      <p:sp>
        <p:nvSpPr>
          <p:cNvPr id="13" name="Rectangle 12"/>
          <p:cNvSpPr/>
          <p:nvPr/>
        </p:nvSpPr>
        <p:spPr>
          <a:xfrm>
            <a:off x="4015407" y="1126683"/>
            <a:ext cx="2236761" cy="2508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PluginAwareExtensionManager</a:t>
            </a:r>
            <a:endParaRPr lang="en-US" sz="1100" dirty="0"/>
          </a:p>
        </p:txBody>
      </p:sp>
      <p:cxnSp>
        <p:nvCxnSpPr>
          <p:cNvPr id="57" name="Straight Arrow Connector 56"/>
          <p:cNvCxnSpPr>
            <a:stCxn id="41" idx="0"/>
          </p:cNvCxnSpPr>
          <p:nvPr/>
        </p:nvCxnSpPr>
        <p:spPr>
          <a:xfrm flipH="1" flipV="1">
            <a:off x="5915025" y="1704975"/>
            <a:ext cx="418212" cy="415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8" idx="2"/>
            <a:endCxn id="67" idx="0"/>
          </p:cNvCxnSpPr>
          <p:nvPr/>
        </p:nvCxnSpPr>
        <p:spPr>
          <a:xfrm>
            <a:off x="2167578" y="2536945"/>
            <a:ext cx="0" cy="2044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692634" y="2741416"/>
            <a:ext cx="2949888" cy="55399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err="1" smtClean="0">
                <a:latin typeface="Courier New" charset="0"/>
                <a:ea typeface="Courier New" charset="0"/>
                <a:cs typeface="Courier New" charset="0"/>
              </a:rPr>
              <a:t>ExtensionManager</a:t>
            </a:r>
            <a:r>
              <a:rPr lang="en-US" sz="1000" dirty="0" smtClean="0">
                <a:latin typeface="Courier New" charset="0"/>
                <a:ea typeface="Courier New" charset="0"/>
                <a:cs typeface="Courier New" charset="0"/>
              </a:rPr>
              <a:t>.__</a:t>
            </a:r>
            <a:r>
              <a:rPr lang="en-US" sz="1000" dirty="0" err="1" smtClean="0">
                <a:latin typeface="Courier New" charset="0"/>
                <a:ea typeface="Courier New" charset="0"/>
                <a:cs typeface="Courier New" charset="0"/>
              </a:rPr>
              <a:t>load_all_extensions_from_path</a:t>
            </a:r>
            <a:r>
              <a:rPr lang="en-US" sz="1000" dirty="0" smtClean="0">
                <a:latin typeface="Courier New" charset="0"/>
                <a:ea typeface="Courier New" charset="0"/>
                <a:cs typeface="Courier New" charset="0"/>
              </a:rPr>
              <a:t>()</a:t>
            </a:r>
          </a:p>
          <a:p>
            <a:r>
              <a:rPr lang="en-US" sz="1000" dirty="0">
                <a:latin typeface="Courier New" charset="0"/>
                <a:ea typeface="Courier New" charset="0"/>
                <a:cs typeface="Courier New" charset="0"/>
              </a:rPr>
              <a:t> </a:t>
            </a:r>
            <a:r>
              <a:rPr lang="en-US" sz="1000" dirty="0" smtClean="0">
                <a:latin typeface="Courier New" charset="0"/>
                <a:ea typeface="Courier New" charset="0"/>
                <a:cs typeface="Courier New" charset="0"/>
              </a:rPr>
              <a:t>.</a:t>
            </a:r>
            <a:r>
              <a:rPr lang="en-US" sz="1000" dirty="0" err="1" smtClean="0">
                <a:latin typeface="Courier New" charset="0"/>
                <a:ea typeface="Courier New" charset="0"/>
                <a:cs typeface="Courier New" charset="0"/>
              </a:rPr>
              <a:t>add_extension</a:t>
            </a:r>
            <a:r>
              <a:rPr lang="en-US" sz="1000" dirty="0" smtClean="0">
                <a:latin typeface="Courier New" charset="0"/>
                <a:ea typeface="Courier New" charset="0"/>
                <a:cs typeface="Courier New" charset="0"/>
              </a:rPr>
              <a:t>()</a:t>
            </a:r>
            <a:endParaRPr lang="en-US" sz="1000" dirty="0">
              <a:latin typeface="Courier New" charset="0"/>
              <a:ea typeface="Courier New" charset="0"/>
              <a:cs typeface="Courier New" charset="0"/>
            </a:endParaRPr>
          </a:p>
        </p:txBody>
      </p:sp>
      <p:sp>
        <p:nvSpPr>
          <p:cNvPr id="71" name="Rectangle 2"/>
          <p:cNvSpPr>
            <a:spLocks noChangeArrowheads="1"/>
          </p:cNvSpPr>
          <p:nvPr/>
        </p:nvSpPr>
        <p:spPr bwMode="auto">
          <a:xfrm>
            <a:off x="6669161" y="2902999"/>
            <a:ext cx="2281940" cy="230832"/>
          </a:xfrm>
          <a:prstGeom prst="rect">
            <a:avLst/>
          </a:prstGeom>
          <a:ln>
            <a:no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900" dirty="0" err="1" smtClean="0">
                <a:solidFill>
                  <a:srgbClr val="000000"/>
                </a:solidFill>
                <a:latin typeface="Courier New" panose="02070309020205020404" pitchFamily="49" charset="0"/>
                <a:cs typeface="Courier New" panose="02070309020205020404" pitchFamily="49" charset="0"/>
              </a:rPr>
              <a:t>api_extensions_path</a:t>
            </a:r>
            <a:r>
              <a:rPr lang="en-US" sz="900" dirty="0" smtClean="0">
                <a:solidFill>
                  <a:srgbClr val="000000"/>
                </a:solidFill>
                <a:latin typeface="Courier New" panose="02070309020205020404" pitchFamily="49" charset="0"/>
                <a:cs typeface="Courier New" panose="02070309020205020404" pitchFamily="49" charset="0"/>
              </a:rPr>
              <a:t>=extension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2" name="TextBox 71"/>
          <p:cNvSpPr txBox="1"/>
          <p:nvPr/>
        </p:nvSpPr>
        <p:spPr>
          <a:xfrm>
            <a:off x="7486651" y="2696887"/>
            <a:ext cx="1464450" cy="253916"/>
          </a:xfrm>
          <a:prstGeom prst="rect">
            <a:avLst/>
          </a:prstGeom>
          <a:solidFill>
            <a:schemeClr val="bg1"/>
          </a:solidFill>
          <a:ln>
            <a:solidFill>
              <a:schemeClr val="tx1"/>
            </a:solidFill>
          </a:ln>
        </p:spPr>
        <p:txBody>
          <a:bodyPr wrap="square" rtlCol="0">
            <a:spAutoFit/>
          </a:bodyPr>
          <a:lstStyle/>
          <a:p>
            <a:r>
              <a:rPr lang="en-US" sz="1050" dirty="0" smtClean="0"/>
              <a:t>neutron/</a:t>
            </a:r>
            <a:r>
              <a:rPr lang="en-US" sz="1050" dirty="0" err="1" smtClean="0"/>
              <a:t>neutron.conf</a:t>
            </a:r>
            <a:endParaRPr lang="en-US" sz="1050" dirty="0"/>
          </a:p>
        </p:txBody>
      </p:sp>
      <p:cxnSp>
        <p:nvCxnSpPr>
          <p:cNvPr id="79" name="Straight Arrow Connector 78"/>
          <p:cNvCxnSpPr>
            <a:stCxn id="78" idx="0"/>
            <a:endCxn id="67" idx="2"/>
          </p:cNvCxnSpPr>
          <p:nvPr/>
        </p:nvCxnSpPr>
        <p:spPr>
          <a:xfrm flipV="1">
            <a:off x="2036280" y="3295414"/>
            <a:ext cx="131298" cy="264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Rectangle 85"/>
          <p:cNvSpPr/>
          <p:nvPr/>
        </p:nvSpPr>
        <p:spPr>
          <a:xfrm>
            <a:off x="1926634" y="3753245"/>
            <a:ext cx="1248797" cy="26061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t>LoadBalancerV2</a:t>
            </a:r>
            <a:endParaRPr lang="en-US" sz="1100" dirty="0"/>
          </a:p>
        </p:txBody>
      </p:sp>
      <p:sp>
        <p:nvSpPr>
          <p:cNvPr id="78" name="TextBox 77"/>
          <p:cNvSpPr txBox="1"/>
          <p:nvPr/>
        </p:nvSpPr>
        <p:spPr>
          <a:xfrm>
            <a:off x="129210" y="3560176"/>
            <a:ext cx="3814140" cy="253916"/>
          </a:xfrm>
          <a:prstGeom prst="rect">
            <a:avLst/>
          </a:prstGeom>
          <a:solidFill>
            <a:schemeClr val="bg1"/>
          </a:solidFill>
          <a:ln>
            <a:solidFill>
              <a:schemeClr val="tx1"/>
            </a:solidFill>
          </a:ln>
        </p:spPr>
        <p:txBody>
          <a:bodyPr wrap="square" rtlCol="0">
            <a:spAutoFit/>
          </a:bodyPr>
          <a:lstStyle>
            <a:defPPr marR="0" algn="l" rtl="0">
              <a:lnSpc>
                <a:spcPct val="100000"/>
              </a:lnSpc>
              <a:spcBef>
                <a:spcPts val="0"/>
              </a:spcBef>
              <a:spcAft>
                <a:spcPts val="0"/>
              </a:spcAft>
            </a:defPPr>
            <a:lvl1pPr>
              <a:defRPr sz="1050">
                <a:solidFill>
                  <a:srgbClr val="000000"/>
                </a:solidFill>
                <a:latin typeface="Arial"/>
                <a:ea typeface="Arial"/>
                <a:cs typeface="Arial"/>
              </a:defRPr>
            </a:lvl1pPr>
            <a:lvl2pPr>
              <a:defRPr>
                <a:solidFill>
                  <a:srgbClr val="000000"/>
                </a:solidFill>
                <a:latin typeface="Arial"/>
                <a:ea typeface="Arial"/>
                <a:cs typeface="Arial"/>
              </a:defRPr>
            </a:lvl2pPr>
            <a:lvl3pPr>
              <a:defRPr>
                <a:solidFill>
                  <a:srgbClr val="000000"/>
                </a:solidFill>
                <a:latin typeface="Arial"/>
                <a:ea typeface="Arial"/>
                <a:cs typeface="Arial"/>
              </a:defRPr>
            </a:lvl3pPr>
            <a:lvl4pPr>
              <a:defRPr>
                <a:solidFill>
                  <a:srgbClr val="000000"/>
                </a:solidFill>
                <a:latin typeface="Arial"/>
                <a:ea typeface="Arial"/>
                <a:cs typeface="Arial"/>
              </a:defRPr>
            </a:lvl4pPr>
            <a:lvl5pPr>
              <a:defRPr>
                <a:solidFill>
                  <a:srgbClr val="000000"/>
                </a:solidFill>
                <a:latin typeface="Arial"/>
                <a:ea typeface="Arial"/>
                <a:cs typeface="Arial"/>
              </a:defRPr>
            </a:lvl5pPr>
            <a:lvl6pPr>
              <a:defRPr>
                <a:solidFill>
                  <a:srgbClr val="000000"/>
                </a:solidFill>
                <a:latin typeface="Arial"/>
                <a:ea typeface="Arial"/>
                <a:cs typeface="Arial"/>
              </a:defRPr>
            </a:lvl6pPr>
            <a:lvl7pPr>
              <a:defRPr>
                <a:solidFill>
                  <a:srgbClr val="000000"/>
                </a:solidFill>
                <a:latin typeface="Arial"/>
                <a:ea typeface="Arial"/>
                <a:cs typeface="Arial"/>
              </a:defRPr>
            </a:lvl7pPr>
            <a:lvl8pPr>
              <a:defRPr>
                <a:solidFill>
                  <a:srgbClr val="000000"/>
                </a:solidFill>
                <a:latin typeface="Arial"/>
                <a:ea typeface="Arial"/>
                <a:cs typeface="Arial"/>
              </a:defRPr>
            </a:lvl8pPr>
            <a:lvl9pPr>
              <a:defRPr>
                <a:solidFill>
                  <a:srgbClr val="000000"/>
                </a:solidFill>
                <a:latin typeface="Arial"/>
                <a:ea typeface="Arial"/>
                <a:cs typeface="Arial"/>
              </a:defRPr>
            </a:lvl9pPr>
          </a:lstStyle>
          <a:p>
            <a:r>
              <a:rPr lang="en-US" dirty="0" smtClean="0"/>
              <a:t>neutron-lbaas/neutron-lbaas/extensions/loadbalancerv2.py</a:t>
            </a:r>
            <a:endParaRPr lang="en-US" dirty="0"/>
          </a:p>
        </p:txBody>
      </p:sp>
      <p:cxnSp>
        <p:nvCxnSpPr>
          <p:cNvPr id="89" name="Straight Arrow Connector 88"/>
          <p:cNvCxnSpPr>
            <a:stCxn id="71" idx="1"/>
            <a:endCxn id="67" idx="3"/>
          </p:cNvCxnSpPr>
          <p:nvPr/>
        </p:nvCxnSpPr>
        <p:spPr>
          <a:xfrm flipH="1">
            <a:off x="3642522" y="3018415"/>
            <a:ext cx="30266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82"/>
          <p:cNvSpPr/>
          <p:nvPr/>
        </p:nvSpPr>
        <p:spPr>
          <a:xfrm>
            <a:off x="3807205" y="3200713"/>
            <a:ext cx="1866930" cy="14496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800" dirty="0" smtClean="0">
                <a:latin typeface="Courier New" panose="02070309020205020404" pitchFamily="49" charset="0"/>
                <a:cs typeface="Courier New" panose="02070309020205020404" pitchFamily="49" charset="0"/>
              </a:rPr>
              <a:t>RESOURCE_ATTRIBUTE_MAP =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loadbalancers</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vip_address</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‘listeners’: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‘pool’: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healthmonitors</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a:t>
            </a:r>
            <a:r>
              <a:rPr lang="en-US" sz="800" dirty="0" smtClean="0">
                <a:latin typeface="Courier New" panose="02070309020205020404" pitchFamily="49" charset="0"/>
                <a:cs typeface="Courier New" panose="02070309020205020404" pitchFamily="49" charset="0"/>
              </a:rPr>
              <a:t>    </a:t>
            </a:r>
            <a:endParaRPr lang="en-US" sz="800" dirty="0">
              <a:latin typeface="Courier New" panose="02070309020205020404" pitchFamily="49" charset="0"/>
              <a:cs typeface="Courier New" panose="02070309020205020404" pitchFamily="49" charset="0"/>
            </a:endParaRPr>
          </a:p>
        </p:txBody>
      </p:sp>
      <p:cxnSp>
        <p:nvCxnSpPr>
          <p:cNvPr id="101" name="Straight Arrow Connector 100"/>
          <p:cNvCxnSpPr>
            <a:stCxn id="83" idx="1"/>
          </p:cNvCxnSpPr>
          <p:nvPr/>
        </p:nvCxnSpPr>
        <p:spPr>
          <a:xfrm flipH="1">
            <a:off x="2417605" y="3925559"/>
            <a:ext cx="1389600" cy="393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83" idx="1"/>
          </p:cNvCxnSpPr>
          <p:nvPr/>
        </p:nvCxnSpPr>
        <p:spPr>
          <a:xfrm flipH="1">
            <a:off x="2677249" y="3925559"/>
            <a:ext cx="1129956" cy="520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Rectangular Callout 111"/>
          <p:cNvSpPr/>
          <p:nvPr/>
        </p:nvSpPr>
        <p:spPr>
          <a:xfrm>
            <a:off x="692634" y="4705166"/>
            <a:ext cx="1984614" cy="468089"/>
          </a:xfrm>
          <a:prstGeom prst="wedgeRectCallout">
            <a:avLst>
              <a:gd name="adj1" fmla="val -8588"/>
              <a:gd name="adj2" fmla="val -81299"/>
            </a:avLst>
          </a:prstGeom>
          <a:noFill/>
          <a:ln w="3175"/>
        </p:spPr>
        <p:style>
          <a:lnRef idx="2">
            <a:schemeClr val="dk1"/>
          </a:lnRef>
          <a:fillRef idx="1">
            <a:schemeClr val="lt1"/>
          </a:fillRef>
          <a:effectRef idx="0">
            <a:schemeClr val="dk1"/>
          </a:effectRef>
          <a:fontRef idx="minor">
            <a:schemeClr val="dk1"/>
          </a:fontRef>
        </p:style>
        <p:txBody>
          <a:bodyPr rtlCol="0" anchor="ctr"/>
          <a:lstStyle/>
          <a:p>
            <a:r>
              <a:rPr lang="en-US" sz="1000" dirty="0" smtClean="0"/>
              <a:t>Resources are added for handling Neutron API calls</a:t>
            </a:r>
            <a:endParaRPr lang="en-US" sz="1000" dirty="0"/>
          </a:p>
        </p:txBody>
      </p:sp>
      <p:sp>
        <p:nvSpPr>
          <p:cNvPr id="43" name="Rectangle 42"/>
          <p:cNvSpPr/>
          <p:nvPr/>
        </p:nvSpPr>
        <p:spPr>
          <a:xfrm>
            <a:off x="722511" y="5331633"/>
            <a:ext cx="2014981" cy="251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AgentDriverBase</a:t>
            </a:r>
            <a:endParaRPr lang="en-US" sz="1100" dirty="0"/>
          </a:p>
        </p:txBody>
      </p:sp>
      <p:sp>
        <p:nvSpPr>
          <p:cNvPr id="44" name="Rectangle 43"/>
          <p:cNvSpPr/>
          <p:nvPr/>
        </p:nvSpPr>
        <p:spPr>
          <a:xfrm>
            <a:off x="3163299" y="5327307"/>
            <a:ext cx="2170702" cy="255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HaproxyOnHostPluginDriver</a:t>
            </a:r>
            <a:endParaRPr lang="en-US" sz="1100" dirty="0"/>
          </a:p>
        </p:txBody>
      </p:sp>
      <p:sp>
        <p:nvSpPr>
          <p:cNvPr id="45" name="TextBox 44"/>
          <p:cNvSpPr txBox="1"/>
          <p:nvPr/>
        </p:nvSpPr>
        <p:spPr>
          <a:xfrm>
            <a:off x="-21461" y="5350779"/>
            <a:ext cx="1168806" cy="338554"/>
          </a:xfrm>
          <a:prstGeom prst="rect">
            <a:avLst/>
          </a:prstGeom>
          <a:solidFill>
            <a:schemeClr val="bg1"/>
          </a:solidFill>
          <a:ln>
            <a:solidFill>
              <a:schemeClr val="tx1"/>
            </a:solidFill>
          </a:ln>
        </p:spPr>
        <p:txBody>
          <a:bodyPr wrap="square" rtlCol="0">
            <a:spAutoFit/>
          </a:bodyPr>
          <a:lstStyle/>
          <a:p>
            <a:r>
              <a:rPr lang="en-US" sz="800" dirty="0" smtClean="0"/>
              <a:t>Neutron-</a:t>
            </a:r>
            <a:r>
              <a:rPr lang="en-US" sz="800" dirty="0" err="1" smtClean="0"/>
              <a:t>lbaas</a:t>
            </a:r>
            <a:r>
              <a:rPr lang="en-US" sz="800" dirty="0" smtClean="0"/>
              <a:t>/driver/common</a:t>
            </a:r>
            <a:endParaRPr lang="en-US" sz="800" dirty="0"/>
          </a:p>
        </p:txBody>
      </p:sp>
      <p:sp>
        <p:nvSpPr>
          <p:cNvPr id="46" name="TextBox 45"/>
          <p:cNvSpPr txBox="1"/>
          <p:nvPr/>
        </p:nvSpPr>
        <p:spPr>
          <a:xfrm>
            <a:off x="5155841" y="5114082"/>
            <a:ext cx="1644765" cy="369332"/>
          </a:xfrm>
          <a:prstGeom prst="rect">
            <a:avLst/>
          </a:prstGeom>
          <a:solidFill>
            <a:schemeClr val="bg1"/>
          </a:solidFill>
          <a:ln>
            <a:solidFill>
              <a:schemeClr val="tx1"/>
            </a:solidFill>
          </a:ln>
        </p:spPr>
        <p:txBody>
          <a:bodyPr wrap="square" rtlCol="0">
            <a:spAutoFit/>
          </a:bodyPr>
          <a:lstStyle/>
          <a:p>
            <a:r>
              <a:rPr lang="en-US" sz="900" dirty="0" smtClean="0"/>
              <a:t>Neutron-</a:t>
            </a:r>
            <a:r>
              <a:rPr lang="en-US" sz="900" dirty="0" err="1" smtClean="0"/>
              <a:t>lbaas</a:t>
            </a:r>
            <a:r>
              <a:rPr lang="en-US" sz="900" dirty="0" smtClean="0"/>
              <a:t>/driver/ </a:t>
            </a:r>
            <a:r>
              <a:rPr lang="en-US" sz="900" dirty="0" err="1" smtClean="0"/>
              <a:t>haproxy</a:t>
            </a:r>
            <a:r>
              <a:rPr lang="en-US" sz="900" dirty="0" smtClean="0"/>
              <a:t>/</a:t>
            </a:r>
            <a:r>
              <a:rPr lang="en-US" sz="900" dirty="0" err="1" smtClean="0"/>
              <a:t>plugin_driver.py</a:t>
            </a:r>
            <a:endParaRPr lang="en-US" sz="900" dirty="0"/>
          </a:p>
        </p:txBody>
      </p:sp>
      <p:cxnSp>
        <p:nvCxnSpPr>
          <p:cNvPr id="47" name="Straight Arrow Connector 46"/>
          <p:cNvCxnSpPr>
            <a:stCxn id="43" idx="3"/>
            <a:endCxn id="44" idx="1"/>
          </p:cNvCxnSpPr>
          <p:nvPr/>
        </p:nvCxnSpPr>
        <p:spPr>
          <a:xfrm flipV="1">
            <a:off x="2737492" y="5454996"/>
            <a:ext cx="425807" cy="2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p:cNvSpPr/>
          <p:nvPr/>
        </p:nvSpPr>
        <p:spPr>
          <a:xfrm>
            <a:off x="6132627" y="4273818"/>
            <a:ext cx="2818473" cy="6913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800" dirty="0" smtClean="0">
                <a:latin typeface="Courier New" panose="02070309020205020404" pitchFamily="49" charset="0"/>
                <a:cs typeface="Courier New" panose="02070309020205020404" pitchFamily="49" charset="0"/>
              </a:rPr>
              <a:t>{</a:t>
            </a:r>
            <a:r>
              <a:rPr lang="en-US" sz="800" dirty="0" err="1" smtClean="0">
                <a:latin typeface="Courier New" panose="02070309020205020404" pitchFamily="49" charset="0"/>
                <a:cs typeface="Courier New" panose="02070309020205020404" pitchFamily="49" charset="0"/>
              </a:rPr>
              <a:t>create,update,delete</a:t>
            </a:r>
            <a:r>
              <a:rPr lang="en-US" sz="800" dirty="0" smtClean="0">
                <a:latin typeface="Courier New" panose="02070309020205020404" pitchFamily="49" charset="0"/>
                <a:cs typeface="Courier New" panose="02070309020205020404" pitchFamily="49" charset="0"/>
              </a:rPr>
              <a:t>}_</a:t>
            </a:r>
            <a:r>
              <a:rPr lang="en-US" sz="800" dirty="0" err="1" smtClean="0">
                <a:latin typeface="Courier New" panose="02070309020205020404" pitchFamily="49" charset="0"/>
                <a:cs typeface="Courier New" panose="02070309020205020404" pitchFamily="49" charset="0"/>
              </a:rPr>
              <a:t>vip</a:t>
            </a:r>
            <a:endParaRPr lang="en-US" sz="800" dirty="0" smtClean="0">
              <a:latin typeface="Courier New" panose="02070309020205020404" pitchFamily="49" charset="0"/>
              <a:cs typeface="Courier New" panose="02070309020205020404" pitchFamily="49" charset="0"/>
            </a:endParaRPr>
          </a:p>
          <a:p>
            <a:r>
              <a:rPr lang="en-US" sz="800" dirty="0" smtClean="0">
                <a:latin typeface="Courier New" panose="02070309020205020404" pitchFamily="49" charset="0"/>
                <a:cs typeface="Courier New" panose="02070309020205020404" pitchFamily="49" charset="0"/>
              </a:rPr>
              <a:t>{</a:t>
            </a:r>
            <a:r>
              <a:rPr lang="en-US" sz="800" dirty="0" err="1" smtClean="0">
                <a:latin typeface="Courier New" panose="02070309020205020404" pitchFamily="49" charset="0"/>
                <a:cs typeface="Courier New" panose="02070309020205020404" pitchFamily="49" charset="0"/>
              </a:rPr>
              <a:t>create,update,delete</a:t>
            </a:r>
            <a:r>
              <a:rPr lang="en-US" sz="800" dirty="0" smtClean="0">
                <a:latin typeface="Courier New" panose="02070309020205020404" pitchFamily="49" charset="0"/>
                <a:cs typeface="Courier New" panose="02070309020205020404" pitchFamily="49" charset="0"/>
              </a:rPr>
              <a:t>}_pool</a:t>
            </a:r>
          </a:p>
          <a:p>
            <a:r>
              <a:rPr lang="en-US" sz="800" dirty="0" smtClean="0">
                <a:latin typeface="Courier New" panose="02070309020205020404" pitchFamily="49" charset="0"/>
                <a:cs typeface="Courier New" panose="02070309020205020404" pitchFamily="49" charset="0"/>
              </a:rPr>
              <a:t>{</a:t>
            </a:r>
            <a:r>
              <a:rPr lang="en-US" sz="800" dirty="0" err="1" smtClean="0">
                <a:latin typeface="Courier New" panose="02070309020205020404" pitchFamily="49" charset="0"/>
                <a:cs typeface="Courier New" panose="02070309020205020404" pitchFamily="49" charset="0"/>
              </a:rPr>
              <a:t>create,update,delete</a:t>
            </a:r>
            <a:r>
              <a:rPr lang="en-US" sz="800" dirty="0" smtClean="0">
                <a:latin typeface="Courier New" panose="02070309020205020404" pitchFamily="49" charset="0"/>
                <a:cs typeface="Courier New" panose="02070309020205020404" pitchFamily="49" charset="0"/>
              </a:rPr>
              <a:t>}_member</a:t>
            </a:r>
          </a:p>
          <a:p>
            <a:r>
              <a:rPr lang="en-US" sz="800" dirty="0" smtClean="0">
                <a:latin typeface="Courier New" panose="02070309020205020404" pitchFamily="49" charset="0"/>
                <a:cs typeface="Courier New" panose="02070309020205020404" pitchFamily="49" charset="0"/>
              </a:rPr>
              <a:t>{</a:t>
            </a:r>
            <a:r>
              <a:rPr lang="en-US" sz="800" dirty="0" err="1" smtClean="0">
                <a:latin typeface="Courier New" panose="02070309020205020404" pitchFamily="49" charset="0"/>
                <a:cs typeface="Courier New" panose="02070309020205020404" pitchFamily="49" charset="0"/>
              </a:rPr>
              <a:t>create,update,delete</a:t>
            </a:r>
            <a:r>
              <a:rPr lang="en-US" sz="800" dirty="0" smtClean="0">
                <a:latin typeface="Courier New" panose="02070309020205020404" pitchFamily="49" charset="0"/>
                <a:cs typeface="Courier New" panose="02070309020205020404" pitchFamily="49" charset="0"/>
              </a:rPr>
              <a:t>}_</a:t>
            </a:r>
            <a:r>
              <a:rPr lang="en-US" sz="800" dirty="0" err="1" smtClean="0">
                <a:latin typeface="Courier New" panose="02070309020205020404" pitchFamily="49" charset="0"/>
                <a:cs typeface="Courier New" panose="02070309020205020404" pitchFamily="49" charset="0"/>
              </a:rPr>
              <a:t>pool_health_monitor</a:t>
            </a:r>
            <a:endParaRPr lang="en-US" sz="800" dirty="0">
              <a:latin typeface="Courier New" panose="02070309020205020404" pitchFamily="49" charset="0"/>
              <a:cs typeface="Courier New" panose="02070309020205020404" pitchFamily="49" charset="0"/>
            </a:endParaRPr>
          </a:p>
        </p:txBody>
      </p:sp>
      <p:cxnSp>
        <p:nvCxnSpPr>
          <p:cNvPr id="51" name="Straight Arrow Connector 50"/>
          <p:cNvCxnSpPr>
            <a:stCxn id="50" idx="1"/>
          </p:cNvCxnSpPr>
          <p:nvPr/>
        </p:nvCxnSpPr>
        <p:spPr>
          <a:xfrm flipH="1">
            <a:off x="2732994" y="4619470"/>
            <a:ext cx="3399633" cy="707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64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a:xfrm>
            <a:off x="213984" y="381568"/>
            <a:ext cx="617055" cy="61897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ectangle 28"/>
          <p:cNvSpPr/>
          <p:nvPr/>
        </p:nvSpPr>
        <p:spPr>
          <a:xfrm>
            <a:off x="55701" y="3619394"/>
            <a:ext cx="5209982" cy="1373020"/>
          </a:xfrm>
          <a:prstGeom prst="rect">
            <a:avLst/>
          </a:prstGeom>
          <a:ln>
            <a:noFill/>
          </a:ln>
        </p:spPr>
        <p:style>
          <a:lnRef idx="1">
            <a:schemeClr val="accent3"/>
          </a:lnRef>
          <a:fillRef idx="2">
            <a:schemeClr val="accent3"/>
          </a:fillRef>
          <a:effectRef idx="1">
            <a:schemeClr val="accent3"/>
          </a:effectRef>
          <a:fontRef idx="minor">
            <a:schemeClr val="dk1"/>
          </a:fontRef>
        </p:style>
        <p:txBody>
          <a:bodyPr lIns="3600" tIns="3600" rIns="3600" bIns="3600" rtlCol="0" anchor="ctr"/>
          <a:lstStyle/>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a:t>
            </a:r>
            <a:r>
              <a:rPr lang="en-US" sz="1000" dirty="0" err="1" smtClean="0">
                <a:latin typeface="Courier New" panose="02070309020205020404" pitchFamily="49" charset="0"/>
                <a:cs typeface="Courier New" panose="02070309020205020404" pitchFamily="49" charset="0"/>
              </a:rPr>
              <a:t>loadbalancer</a:t>
            </a:r>
            <a:r>
              <a:rPr lang="en-US" sz="1000" dirty="0" smtClean="0">
                <a:latin typeface="Courier New" panose="02070309020205020404" pitchFamily="49" charset="0"/>
                <a:cs typeface="Courier New" panose="02070309020205020404" pitchFamily="49" charset="0"/>
              </a:rPr>
              <a:t> -&gt; </a:t>
            </a:r>
            <a:r>
              <a:rPr lang="en-US" sz="1000" dirty="0" err="1" smtClean="0">
                <a:latin typeface="Courier New" panose="02070309020205020404" pitchFamily="49" charset="0"/>
                <a:cs typeface="Courier New" panose="02070309020205020404" pitchFamily="49" charset="0"/>
              </a:rPr>
              <a:t>driver.loadbalancer</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}_listener -&gt; </a:t>
            </a:r>
            <a:r>
              <a:rPr lang="en-US" sz="1000" dirty="0" err="1" smtClean="0">
                <a:latin typeface="Courier New" panose="02070309020205020404" pitchFamily="49" charset="0"/>
                <a:cs typeface="Courier New" panose="02070309020205020404" pitchFamily="49" charset="0"/>
              </a:rPr>
              <a:t>driver.listener</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}_pool -&gt; </a:t>
            </a:r>
            <a:r>
              <a:rPr lang="en-US" sz="1000" dirty="0" err="1" smtClean="0">
                <a:latin typeface="Courier New" panose="02070309020205020404" pitchFamily="49" charset="0"/>
                <a:cs typeface="Courier New" panose="02070309020205020404" pitchFamily="49" charset="0"/>
              </a:rPr>
              <a:t>driver.pool</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}_member -&gt; </a:t>
            </a:r>
            <a:r>
              <a:rPr lang="en-US" sz="1000" dirty="0" err="1" smtClean="0">
                <a:latin typeface="Courier New" panose="02070309020205020404" pitchFamily="49" charset="0"/>
                <a:cs typeface="Courier New" panose="02070309020205020404" pitchFamily="49" charset="0"/>
              </a:rPr>
              <a:t>driver.member</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a:t>
            </a:r>
            <a:r>
              <a:rPr lang="en-US" sz="1000" dirty="0" err="1" smtClean="0">
                <a:latin typeface="Courier New" panose="02070309020205020404" pitchFamily="49" charset="0"/>
                <a:cs typeface="Courier New" panose="02070309020205020404" pitchFamily="49" charset="0"/>
              </a:rPr>
              <a:t>healthmonitor</a:t>
            </a:r>
            <a:r>
              <a:rPr lang="en-US" sz="1000" dirty="0" smtClean="0">
                <a:latin typeface="Courier New" panose="02070309020205020404" pitchFamily="49" charset="0"/>
                <a:cs typeface="Courier New" panose="02070309020205020404" pitchFamily="49" charset="0"/>
              </a:rPr>
              <a:t> -&gt; </a:t>
            </a:r>
            <a:r>
              <a:rPr lang="en-US" sz="1000" dirty="0" err="1" smtClean="0">
                <a:latin typeface="Courier New" panose="02070309020205020404" pitchFamily="49" charset="0"/>
                <a:cs typeface="Courier New" panose="02070309020205020404" pitchFamily="49" charset="0"/>
              </a:rPr>
              <a:t>driver.healthmonitor</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1" y="0"/>
            <a:ext cx="7295103" cy="344227"/>
          </a:xfrm>
        </p:spPr>
        <p:txBody>
          <a:bodyPr>
            <a:normAutofit fontScale="90000"/>
          </a:bodyPr>
          <a:lstStyle/>
          <a:p>
            <a:r>
              <a:rPr lang="en-US" sz="1800" dirty="0" smtClean="0"/>
              <a:t>Extension/Advanced Services: </a:t>
            </a:r>
            <a:r>
              <a:rPr lang="en-US" sz="1800" dirty="0" err="1" smtClean="0"/>
              <a:t>Lbaas</a:t>
            </a:r>
            <a:r>
              <a:rPr lang="en-US" sz="1800" dirty="0" smtClean="0"/>
              <a:t> Agent API Handling</a:t>
            </a:r>
            <a:endParaRPr lang="en-US" sz="1800" dirty="0"/>
          </a:p>
        </p:txBody>
      </p:sp>
      <p:sp>
        <p:nvSpPr>
          <p:cNvPr id="5" name="Rectangle 4"/>
          <p:cNvSpPr/>
          <p:nvPr/>
        </p:nvSpPr>
        <p:spPr>
          <a:xfrm>
            <a:off x="3376246" y="344228"/>
            <a:ext cx="5576835" cy="48978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lvl="0" eaLnBrk="0" fontAlgn="base" hangingPunct="0">
              <a:spcBef>
                <a:spcPct val="0"/>
              </a:spcBef>
              <a:spcAft>
                <a:spcPct val="0"/>
              </a:spcAft>
            </a:pPr>
            <a:r>
              <a:rPr lang="en-US" sz="900" dirty="0" err="1">
                <a:solidFill>
                  <a:srgbClr val="000000"/>
                </a:solidFill>
                <a:latin typeface="Courier New" panose="02070309020205020404" pitchFamily="49" charset="0"/>
                <a:cs typeface="Courier New" panose="02070309020205020404" pitchFamily="49" charset="0"/>
              </a:rPr>
              <a:t>console_scripts</a:t>
            </a:r>
            <a:r>
              <a:rPr lang="en-US" sz="900" dirty="0">
                <a:solidFill>
                  <a:srgbClr val="000000"/>
                </a:solidFill>
                <a:latin typeface="Courier New" panose="02070309020205020404" pitchFamily="49" charset="0"/>
                <a:cs typeface="Courier New" panose="02070309020205020404" pitchFamily="49" charset="0"/>
              </a:rPr>
              <a:t> =</a:t>
            </a:r>
            <a:br>
              <a:rPr lang="en-US" sz="9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neutron-</a:t>
            </a:r>
            <a:r>
              <a:rPr lang="en-US" sz="900" dirty="0" err="1">
                <a:solidFill>
                  <a:srgbClr val="000000"/>
                </a:solidFill>
                <a:latin typeface="Courier New" panose="02070309020205020404" pitchFamily="49" charset="0"/>
                <a:cs typeface="Courier New" panose="02070309020205020404" pitchFamily="49" charset="0"/>
              </a:rPr>
              <a:t>lbaas</a:t>
            </a:r>
            <a:r>
              <a:rPr lang="en-US" sz="900" dirty="0">
                <a:solidFill>
                  <a:srgbClr val="000000"/>
                </a:solidFill>
                <a:latin typeface="Courier New" panose="02070309020205020404" pitchFamily="49" charset="0"/>
                <a:cs typeface="Courier New" panose="02070309020205020404" pitchFamily="49" charset="0"/>
              </a:rPr>
              <a:t>-agent = </a:t>
            </a:r>
            <a:r>
              <a:rPr lang="en-US" sz="900" dirty="0" err="1">
                <a:solidFill>
                  <a:srgbClr val="000000"/>
                </a:solidFill>
                <a:latin typeface="Courier New" panose="02070309020205020404" pitchFamily="49" charset="0"/>
                <a:cs typeface="Courier New" panose="02070309020205020404" pitchFamily="49" charset="0"/>
              </a:rPr>
              <a:t>neutron_lbaas.services.loadbalancer.agent.agent:main</a:t>
            </a:r>
            <a:r>
              <a:rPr lang="en-US" sz="900" dirty="0">
                <a:solidFill>
                  <a:srgbClr val="000000"/>
                </a:solidFill>
                <a:latin typeface="Courier New" panose="02070309020205020404" pitchFamily="49" charset="0"/>
                <a:cs typeface="Courier New" panose="02070309020205020404" pitchFamily="49" charset="0"/>
              </a:rPr>
              <a:t/>
            </a:r>
            <a:br>
              <a:rPr lang="en-US" sz="9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neutron-lbaasv2-agent = </a:t>
            </a:r>
            <a:r>
              <a:rPr lang="en-US" sz="900" dirty="0" err="1">
                <a:solidFill>
                  <a:srgbClr val="000000"/>
                </a:solidFill>
                <a:latin typeface="Courier New" panose="02070309020205020404" pitchFamily="49" charset="0"/>
                <a:cs typeface="Courier New" panose="02070309020205020404" pitchFamily="49" charset="0"/>
              </a:rPr>
              <a:t>neutron_lbaas.agent.agent:main</a:t>
            </a:r>
            <a:endParaRPr lang="en-US" sz="1800" dirty="0">
              <a:solidFill>
                <a:srgbClr val="000000"/>
              </a:solidFill>
              <a:latin typeface="Arial" panose="020B0604020202020204" pitchFamily="34" charset="0"/>
              <a:cs typeface="Arial"/>
            </a:endParaRPr>
          </a:p>
        </p:txBody>
      </p:sp>
      <p:cxnSp>
        <p:nvCxnSpPr>
          <p:cNvPr id="9" name="Elbow Connector 8"/>
          <p:cNvCxnSpPr>
            <a:endCxn id="7" idx="0"/>
          </p:cNvCxnSpPr>
          <p:nvPr/>
        </p:nvCxnSpPr>
        <p:spPr>
          <a:xfrm rot="10800000" flipV="1">
            <a:off x="2034793" y="733529"/>
            <a:ext cx="1663001" cy="27130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4345913" y="1183429"/>
            <a:ext cx="2170444" cy="2512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a:solidFill>
                  <a:schemeClr val="dk1"/>
                </a:solidFill>
              </a:rPr>
              <a:t>LbaasAgentManager</a:t>
            </a:r>
          </a:p>
        </p:txBody>
      </p:sp>
      <p:sp>
        <p:nvSpPr>
          <p:cNvPr id="11" name="TextBox 10"/>
          <p:cNvSpPr txBox="1"/>
          <p:nvPr/>
        </p:nvSpPr>
        <p:spPr>
          <a:xfrm>
            <a:off x="7295104" y="224599"/>
            <a:ext cx="1657978" cy="253916"/>
          </a:xfrm>
          <a:prstGeom prst="rect">
            <a:avLst/>
          </a:prstGeom>
          <a:solidFill>
            <a:schemeClr val="bg1"/>
          </a:solidFill>
          <a:ln>
            <a:solidFill>
              <a:schemeClr val="tx1"/>
            </a:solidFill>
          </a:ln>
        </p:spPr>
        <p:txBody>
          <a:bodyPr wrap="square" rtlCol="0">
            <a:spAutoFit/>
          </a:bodyPr>
          <a:lstStyle/>
          <a:p>
            <a:r>
              <a:rPr lang="en-US" sz="1050" dirty="0" smtClean="0"/>
              <a:t>neutron-</a:t>
            </a:r>
            <a:r>
              <a:rPr lang="en-US" sz="1050" dirty="0" err="1" smtClean="0"/>
              <a:t>lbaas</a:t>
            </a:r>
            <a:r>
              <a:rPr lang="en-US" sz="1050" dirty="0" smtClean="0"/>
              <a:t>/</a:t>
            </a:r>
            <a:r>
              <a:rPr lang="en-US" sz="1050" dirty="0" err="1" smtClean="0"/>
              <a:t>setup.cfg</a:t>
            </a:r>
            <a:endParaRPr lang="en-US" sz="1050" dirty="0"/>
          </a:p>
        </p:txBody>
      </p:sp>
      <p:sp>
        <p:nvSpPr>
          <p:cNvPr id="12" name="TextBox 11"/>
          <p:cNvSpPr txBox="1"/>
          <p:nvPr/>
        </p:nvSpPr>
        <p:spPr>
          <a:xfrm>
            <a:off x="2130251" y="921739"/>
            <a:ext cx="1949380" cy="253916"/>
          </a:xfrm>
          <a:prstGeom prst="rect">
            <a:avLst/>
          </a:prstGeom>
          <a:solidFill>
            <a:schemeClr val="bg1"/>
          </a:solidFill>
          <a:ln>
            <a:solidFill>
              <a:schemeClr val="tx1"/>
            </a:solidFill>
          </a:ln>
        </p:spPr>
        <p:txBody>
          <a:bodyPr wrap="square" rtlCol="0">
            <a:spAutoFit/>
          </a:bodyPr>
          <a:lstStyle/>
          <a:p>
            <a:r>
              <a:rPr lang="en-US" sz="1050" dirty="0" smtClean="0"/>
              <a:t>neutron-lbaas/agent/agent.py</a:t>
            </a:r>
            <a:endParaRPr lang="en-US" sz="1050" dirty="0"/>
          </a:p>
        </p:txBody>
      </p:sp>
      <p:sp>
        <p:nvSpPr>
          <p:cNvPr id="13" name="TextBox 12"/>
          <p:cNvSpPr txBox="1"/>
          <p:nvPr/>
        </p:nvSpPr>
        <p:spPr>
          <a:xfrm>
            <a:off x="4235380" y="983409"/>
            <a:ext cx="2190541" cy="230832"/>
          </a:xfrm>
          <a:prstGeom prst="rect">
            <a:avLst/>
          </a:prstGeom>
          <a:solidFill>
            <a:schemeClr val="bg1"/>
          </a:solidFill>
          <a:ln>
            <a:solidFill>
              <a:schemeClr val="tx1"/>
            </a:solidFill>
          </a:ln>
        </p:spPr>
        <p:txBody>
          <a:bodyPr wrap="square" rtlCol="0">
            <a:spAutoFit/>
          </a:bodyPr>
          <a:lstStyle/>
          <a:p>
            <a:r>
              <a:rPr lang="en-US" sz="900" dirty="0" smtClean="0"/>
              <a:t>neutron-lbaas/agent/agent_manager.py</a:t>
            </a:r>
            <a:endParaRPr lang="en-US" sz="900" dirty="0"/>
          </a:p>
        </p:txBody>
      </p:sp>
      <p:sp>
        <p:nvSpPr>
          <p:cNvPr id="16" name="Rectangle 15"/>
          <p:cNvSpPr/>
          <p:nvPr/>
        </p:nvSpPr>
        <p:spPr>
          <a:xfrm>
            <a:off x="4034412" y="1994595"/>
            <a:ext cx="3687745" cy="1366855"/>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err="1" smtClean="0">
                <a:latin typeface="Courier New" panose="02070309020205020404" pitchFamily="49" charset="0"/>
                <a:cs typeface="Courier New" panose="02070309020205020404" pitchFamily="49" charset="0"/>
              </a:rPr>
              <a:t>def</a:t>
            </a:r>
            <a:r>
              <a:rPr lang="en-US" sz="1000" dirty="0" smtClean="0">
                <a:latin typeface="Courier New" panose="02070309020205020404" pitchFamily="49" charset="0"/>
                <a:cs typeface="Courier New" panose="02070309020205020404" pitchFamily="49" charset="0"/>
              </a:rPr>
              <a:t> __</a:t>
            </a:r>
            <a:r>
              <a:rPr lang="en-US" sz="1000" dirty="0" err="1" smtClean="0">
                <a:latin typeface="Courier New" panose="02070309020205020404" pitchFamily="49" charset="0"/>
                <a:cs typeface="Courier New" panose="02070309020205020404" pitchFamily="49" charset="0"/>
              </a:rPr>
              <a:t>init</a:t>
            </a:r>
            <a:r>
              <a:rPr lang="en-US" sz="1000" dirty="0" smtClean="0">
                <a:latin typeface="Courier New" panose="02070309020205020404" pitchFamily="49" charset="0"/>
                <a:cs typeface="Courier New" panose="02070309020205020404" pitchFamily="49" charset="0"/>
              </a:rPr>
              <a:t>__(</a:t>
            </a:r>
            <a:r>
              <a:rPr lang="en-US" sz="1000" dirty="0" err="1" smtClean="0">
                <a:latin typeface="Courier New" panose="02070309020205020404" pitchFamily="49" charset="0"/>
                <a:cs typeface="Courier New" panose="02070309020205020404" pitchFamily="49" charset="0"/>
              </a:rPr>
              <a:t>self,conf</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self.plugin_rpc</a:t>
            </a: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agent_api.LbaasAgentApi</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lb_const.LOADBALANCER_PLUGINV2,</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self.context</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self.conf.host</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self._</a:t>
            </a:r>
            <a:r>
              <a:rPr lang="en-US" sz="1000" dirty="0" err="1">
                <a:latin typeface="Courier New" panose="02070309020205020404" pitchFamily="49" charset="0"/>
                <a:cs typeface="Courier New" panose="02070309020205020404" pitchFamily="49" charset="0"/>
              </a:rPr>
              <a:t>load_drivers</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self</a:t>
            </a:r>
            <a:r>
              <a:rPr lang="en-US" sz="1000" dirty="0">
                <a:latin typeface="Courier New" panose="02070309020205020404" pitchFamily="49" charset="0"/>
                <a:cs typeface="Courier New" panose="02070309020205020404" pitchFamily="49" charset="0"/>
              </a:rPr>
              <a:t>._</a:t>
            </a:r>
            <a:r>
              <a:rPr lang="en-US" sz="1000" dirty="0" err="1">
                <a:latin typeface="Courier New" panose="02070309020205020404" pitchFamily="49" charset="0"/>
                <a:cs typeface="Courier New" panose="02070309020205020404" pitchFamily="49" charset="0"/>
              </a:rPr>
              <a:t>setup_state_rpc</a:t>
            </a:r>
            <a:r>
              <a:rPr lang="en-US" sz="1000" dirty="0">
                <a:latin typeface="Courier New" panose="02070309020205020404" pitchFamily="49" charset="0"/>
                <a:cs typeface="Courier New" panose="02070309020205020404" pitchFamily="49" charset="0"/>
              </a:rPr>
              <a:t>()</a:t>
            </a:r>
          </a:p>
        </p:txBody>
      </p:sp>
      <p:sp>
        <p:nvSpPr>
          <p:cNvPr id="17" name="Rectangle 16"/>
          <p:cNvSpPr/>
          <p:nvPr/>
        </p:nvSpPr>
        <p:spPr>
          <a:xfrm>
            <a:off x="6782638" y="1108739"/>
            <a:ext cx="2170444" cy="2512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PluginReportStateAPI</a:t>
            </a:r>
            <a:endParaRPr lang="en-US" sz="1100" dirty="0">
              <a:solidFill>
                <a:schemeClr val="dk1"/>
              </a:solidFill>
            </a:endParaRPr>
          </a:p>
        </p:txBody>
      </p:sp>
      <p:sp>
        <p:nvSpPr>
          <p:cNvPr id="18" name="TextBox 17"/>
          <p:cNvSpPr txBox="1"/>
          <p:nvPr/>
        </p:nvSpPr>
        <p:spPr>
          <a:xfrm>
            <a:off x="7310174" y="926858"/>
            <a:ext cx="1642908" cy="230832"/>
          </a:xfrm>
          <a:prstGeom prst="rect">
            <a:avLst/>
          </a:prstGeom>
          <a:solidFill>
            <a:schemeClr val="bg1"/>
          </a:solidFill>
          <a:ln>
            <a:solidFill>
              <a:schemeClr val="tx1"/>
            </a:solidFill>
          </a:ln>
        </p:spPr>
        <p:txBody>
          <a:bodyPr wrap="square" rtlCol="0">
            <a:spAutoFit/>
          </a:bodyPr>
          <a:lstStyle/>
          <a:p>
            <a:r>
              <a:rPr lang="en-US" sz="900" dirty="0" smtClean="0"/>
              <a:t>neutron/agent/agent_rpc.py</a:t>
            </a:r>
            <a:endParaRPr lang="en-US" sz="900" dirty="0"/>
          </a:p>
        </p:txBody>
      </p:sp>
      <p:cxnSp>
        <p:nvCxnSpPr>
          <p:cNvPr id="20" name="Elbow Connector 19"/>
          <p:cNvCxnSpPr>
            <a:stCxn id="17" idx="2"/>
          </p:cNvCxnSpPr>
          <p:nvPr/>
        </p:nvCxnSpPr>
        <p:spPr>
          <a:xfrm rot="5400000">
            <a:off x="6025697" y="1463747"/>
            <a:ext cx="1945963" cy="1738365"/>
          </a:xfrm>
          <a:prstGeom prst="bentConnector3">
            <a:avLst>
              <a:gd name="adj1" fmla="val 100088"/>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898190" y="1634673"/>
            <a:ext cx="2170444" cy="2512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LbaasAgentApi</a:t>
            </a:r>
            <a:endParaRPr lang="en-US" sz="1100" dirty="0">
              <a:solidFill>
                <a:schemeClr val="dk1"/>
              </a:solidFill>
            </a:endParaRPr>
          </a:p>
        </p:txBody>
      </p:sp>
      <p:sp>
        <p:nvSpPr>
          <p:cNvPr id="27" name="TextBox 26"/>
          <p:cNvSpPr txBox="1"/>
          <p:nvPr/>
        </p:nvSpPr>
        <p:spPr>
          <a:xfrm>
            <a:off x="7094136" y="1452792"/>
            <a:ext cx="1974498" cy="230832"/>
          </a:xfrm>
          <a:prstGeom prst="rect">
            <a:avLst/>
          </a:prstGeom>
          <a:solidFill>
            <a:schemeClr val="bg1"/>
          </a:solidFill>
          <a:ln>
            <a:solidFill>
              <a:schemeClr val="tx1"/>
            </a:solidFill>
          </a:ln>
        </p:spPr>
        <p:txBody>
          <a:bodyPr wrap="square" rtlCol="0">
            <a:spAutoFit/>
          </a:bodyPr>
          <a:lstStyle/>
          <a:p>
            <a:r>
              <a:rPr lang="en-US" sz="900" dirty="0" smtClean="0"/>
              <a:t>Neutron-lbaas/agent/agent_api.py</a:t>
            </a:r>
            <a:endParaRPr lang="en-US" sz="900" dirty="0"/>
          </a:p>
        </p:txBody>
      </p:sp>
      <p:cxnSp>
        <p:nvCxnSpPr>
          <p:cNvPr id="28" name="Elbow Connector 27"/>
          <p:cNvCxnSpPr>
            <a:stCxn id="26" idx="2"/>
          </p:cNvCxnSpPr>
          <p:nvPr/>
        </p:nvCxnSpPr>
        <p:spPr>
          <a:xfrm rot="5400000">
            <a:off x="7497391" y="1874513"/>
            <a:ext cx="474652" cy="4973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380889" y="3482430"/>
            <a:ext cx="3687745" cy="1366855"/>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smtClean="0">
                <a:latin typeface="Courier New" panose="02070309020205020404" pitchFamily="49" charset="0"/>
                <a:cs typeface="Courier New" panose="02070309020205020404" pitchFamily="49" charset="0"/>
              </a:rPr>
              <a:t>Agent -&gt; Plugin API</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get_loadbalancer</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loadbalancer_deployed</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update_status</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loadbalancer_destroyed</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plug_vip_port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unplug_vip_port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update_loadbalancer_stats</a:t>
            </a:r>
            <a:endParaRPr lang="en-US" sz="1000" dirty="0" smtClean="0">
              <a:latin typeface="Courier New" panose="02070309020205020404" pitchFamily="49" charset="0"/>
              <a:cs typeface="Courier New" panose="02070309020205020404" pitchFamily="49" charset="0"/>
            </a:endParaRPr>
          </a:p>
        </p:txBody>
      </p:sp>
      <p:cxnSp>
        <p:nvCxnSpPr>
          <p:cNvPr id="45" name="Straight Arrow Connector 44"/>
          <p:cNvCxnSpPr>
            <a:stCxn id="10" idx="2"/>
            <a:endCxn id="16" idx="0"/>
          </p:cNvCxnSpPr>
          <p:nvPr/>
        </p:nvCxnSpPr>
        <p:spPr>
          <a:xfrm>
            <a:off x="5431135" y="1434638"/>
            <a:ext cx="447150" cy="559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10" idx="1"/>
          </p:cNvCxnSpPr>
          <p:nvPr/>
        </p:nvCxnSpPr>
        <p:spPr>
          <a:xfrm flipH="1">
            <a:off x="3697794" y="1309034"/>
            <a:ext cx="648119" cy="65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5004328" y="1563946"/>
            <a:ext cx="873957" cy="230832"/>
          </a:xfrm>
          <a:prstGeom prst="rect">
            <a:avLst/>
          </a:prstGeom>
          <a:noFill/>
        </p:spPr>
        <p:txBody>
          <a:bodyPr wrap="none" rtlCol="0">
            <a:spAutoFit/>
          </a:bodyPr>
          <a:lstStyle/>
          <a:p>
            <a:r>
              <a:rPr lang="en-US" sz="900" dirty="0" smtClean="0">
                <a:latin typeface="Courier New" panose="02070309020205020404" pitchFamily="49" charset="0"/>
                <a:cs typeface="Courier New" panose="02070309020205020404" pitchFamily="49" charset="0"/>
              </a:rPr>
              <a:t>__</a:t>
            </a:r>
            <a:r>
              <a:rPr lang="en-US" sz="900" dirty="0" err="1" smtClean="0">
                <a:latin typeface="Courier New" panose="02070309020205020404" pitchFamily="49" charset="0"/>
                <a:cs typeface="Courier New" panose="02070309020205020404" pitchFamily="49" charset="0"/>
              </a:rPr>
              <a:t>init</a:t>
            </a:r>
            <a:r>
              <a:rPr lang="en-US" sz="900" dirty="0" smtClean="0">
                <a:latin typeface="Courier New" panose="02070309020205020404" pitchFamily="49" charset="0"/>
                <a:cs typeface="Courier New" panose="02070309020205020404" pitchFamily="49" charset="0"/>
              </a:rPr>
              <a:t>__()</a:t>
            </a:r>
            <a:endParaRPr lang="en-US" sz="900" dirty="0">
              <a:latin typeface="Courier New" panose="02070309020205020404" pitchFamily="49" charset="0"/>
              <a:cs typeface="Courier New" panose="02070309020205020404" pitchFamily="49" charset="0"/>
            </a:endParaRPr>
          </a:p>
        </p:txBody>
      </p:sp>
      <p:sp>
        <p:nvSpPr>
          <p:cNvPr id="58" name="TextBox 57"/>
          <p:cNvSpPr txBox="1"/>
          <p:nvPr/>
        </p:nvSpPr>
        <p:spPr>
          <a:xfrm>
            <a:off x="291402" y="2102097"/>
            <a:ext cx="1743392" cy="230832"/>
          </a:xfrm>
          <a:prstGeom prst="rect">
            <a:avLst/>
          </a:prstGeom>
          <a:solidFill>
            <a:schemeClr val="bg1"/>
          </a:solidFill>
          <a:ln>
            <a:solidFill>
              <a:schemeClr val="tx1"/>
            </a:solidFill>
          </a:ln>
        </p:spPr>
        <p:txBody>
          <a:bodyPr wrap="square" rtlCol="0">
            <a:spAutoFit/>
          </a:bodyPr>
          <a:lstStyle/>
          <a:p>
            <a:r>
              <a:rPr lang="en-US" sz="900" dirty="0" smtClean="0"/>
              <a:t>neutron-lbaas/agent/agent.py</a:t>
            </a:r>
            <a:endParaRPr lang="en-US" sz="900" dirty="0"/>
          </a:p>
        </p:txBody>
      </p:sp>
      <p:sp>
        <p:nvSpPr>
          <p:cNvPr id="59" name="Freeform 58"/>
          <p:cNvSpPr/>
          <p:nvPr/>
        </p:nvSpPr>
        <p:spPr>
          <a:xfrm>
            <a:off x="95990" y="1563946"/>
            <a:ext cx="466718" cy="898105"/>
          </a:xfrm>
          <a:custGeom>
            <a:avLst/>
            <a:gdLst>
              <a:gd name="connsiteX0" fmla="*/ 466718 w 466718"/>
              <a:gd name="connsiteY0" fmla="*/ 0 h 1095475"/>
              <a:gd name="connsiteX1" fmla="*/ 54735 w 466718"/>
              <a:gd name="connsiteY1" fmla="*/ 371789 h 1095475"/>
              <a:gd name="connsiteX2" fmla="*/ 44687 w 466718"/>
              <a:gd name="connsiteY2" fmla="*/ 984738 h 1095475"/>
              <a:gd name="connsiteX3" fmla="*/ 426524 w 466718"/>
              <a:gd name="connsiteY3" fmla="*/ 1095270 h 1095475"/>
            </a:gdLst>
            <a:ahLst/>
            <a:cxnLst>
              <a:cxn ang="0">
                <a:pos x="connsiteX0" y="connsiteY0"/>
              </a:cxn>
              <a:cxn ang="0">
                <a:pos x="connsiteX1" y="connsiteY1"/>
              </a:cxn>
              <a:cxn ang="0">
                <a:pos x="connsiteX2" y="connsiteY2"/>
              </a:cxn>
              <a:cxn ang="0">
                <a:pos x="connsiteX3" y="connsiteY3"/>
              </a:cxn>
            </a:cxnLst>
            <a:rect l="l" t="t" r="r" b="b"/>
            <a:pathLst>
              <a:path w="466718" h="1095475">
                <a:moveTo>
                  <a:pt x="466718" y="0"/>
                </a:moveTo>
                <a:cubicBezTo>
                  <a:pt x="295895" y="103833"/>
                  <a:pt x="125073" y="207666"/>
                  <a:pt x="54735" y="371789"/>
                </a:cubicBezTo>
                <a:cubicBezTo>
                  <a:pt x="-15603" y="535912"/>
                  <a:pt x="-17278" y="864158"/>
                  <a:pt x="44687" y="984738"/>
                </a:cubicBezTo>
                <a:cubicBezTo>
                  <a:pt x="106652" y="1105318"/>
                  <a:pt x="426524" y="1095270"/>
                  <a:pt x="426524" y="1095270"/>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solidFill>
            </a:endParaRPr>
          </a:p>
        </p:txBody>
      </p:sp>
      <p:sp>
        <p:nvSpPr>
          <p:cNvPr id="2" name="Freeform 1"/>
          <p:cNvSpPr/>
          <p:nvPr/>
        </p:nvSpPr>
        <p:spPr>
          <a:xfrm>
            <a:off x="2688385" y="1452792"/>
            <a:ext cx="2240338" cy="2183037"/>
          </a:xfrm>
          <a:custGeom>
            <a:avLst/>
            <a:gdLst>
              <a:gd name="connsiteX0" fmla="*/ 1546158 w 1546158"/>
              <a:gd name="connsiteY0" fmla="*/ 0 h 2405743"/>
              <a:gd name="connsiteX1" fmla="*/ 250758 w 1546158"/>
              <a:gd name="connsiteY1" fmla="*/ 925285 h 2405743"/>
              <a:gd name="connsiteX2" fmla="*/ 386 w 1546158"/>
              <a:gd name="connsiteY2" fmla="*/ 2405743 h 2405743"/>
            </a:gdLst>
            <a:ahLst/>
            <a:cxnLst>
              <a:cxn ang="0">
                <a:pos x="connsiteX0" y="connsiteY0"/>
              </a:cxn>
              <a:cxn ang="0">
                <a:pos x="connsiteX1" y="connsiteY1"/>
              </a:cxn>
              <a:cxn ang="0">
                <a:pos x="connsiteX2" y="connsiteY2"/>
              </a:cxn>
            </a:cxnLst>
            <a:rect l="l" t="t" r="r" b="b"/>
            <a:pathLst>
              <a:path w="1546158" h="2405743">
                <a:moveTo>
                  <a:pt x="1546158" y="0"/>
                </a:moveTo>
                <a:cubicBezTo>
                  <a:pt x="1027272" y="262164"/>
                  <a:pt x="508387" y="524328"/>
                  <a:pt x="250758" y="925285"/>
                </a:cubicBezTo>
                <a:cubicBezTo>
                  <a:pt x="-6871" y="1326242"/>
                  <a:pt x="-1428" y="2189843"/>
                  <a:pt x="386" y="2405743"/>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solidFill>
            </a:endParaRPr>
          </a:p>
        </p:txBody>
      </p:sp>
      <p:sp>
        <p:nvSpPr>
          <p:cNvPr id="56" name="Rectangle 55"/>
          <p:cNvSpPr/>
          <p:nvPr/>
        </p:nvSpPr>
        <p:spPr>
          <a:xfrm>
            <a:off x="522512" y="2307808"/>
            <a:ext cx="2542236" cy="2512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LbaasAgentService</a:t>
            </a:r>
            <a:r>
              <a:rPr lang="en-US" sz="1100" dirty="0" smtClean="0">
                <a:solidFill>
                  <a:schemeClr val="dk1"/>
                </a:solidFill>
              </a:rPr>
              <a:t>(</a:t>
            </a:r>
            <a:r>
              <a:rPr lang="en-US" sz="1100" dirty="0" err="1" smtClean="0">
                <a:solidFill>
                  <a:schemeClr val="dk1"/>
                </a:solidFill>
              </a:rPr>
              <a:t>n_rpc.Service</a:t>
            </a:r>
            <a:r>
              <a:rPr lang="en-US" sz="1100" dirty="0" smtClean="0">
                <a:solidFill>
                  <a:schemeClr val="dk1"/>
                </a:solidFill>
              </a:rPr>
              <a:t>)</a:t>
            </a:r>
            <a:endParaRPr lang="en-US" sz="1100" dirty="0">
              <a:solidFill>
                <a:schemeClr val="dk1"/>
              </a:solidFill>
            </a:endParaRPr>
          </a:p>
        </p:txBody>
      </p:sp>
      <p:sp>
        <p:nvSpPr>
          <p:cNvPr id="7" name="Rectangle 6"/>
          <p:cNvSpPr/>
          <p:nvPr/>
        </p:nvSpPr>
        <p:spPr>
          <a:xfrm>
            <a:off x="190919" y="1004835"/>
            <a:ext cx="3687745" cy="1045029"/>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 main():</a:t>
            </a:r>
          </a:p>
          <a:p>
            <a:r>
              <a:rPr lang="en-US" sz="1000" dirty="0" smtClean="0">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mgr</a:t>
            </a: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manager.LbaasAgentManager</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cfg.CONF</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svc = </a:t>
            </a:r>
            <a:r>
              <a:rPr lang="en-US" sz="1000" dirty="0" err="1">
                <a:latin typeface="Courier New" panose="02070309020205020404" pitchFamily="49" charset="0"/>
                <a:cs typeface="Courier New" panose="02070309020205020404" pitchFamily="49" charset="0"/>
              </a:rPr>
              <a:t>LbaasAgentService</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host=</a:t>
            </a:r>
            <a:r>
              <a:rPr lang="en-US" sz="1000" dirty="0" err="1">
                <a:latin typeface="Courier New" panose="02070309020205020404" pitchFamily="49" charset="0"/>
                <a:cs typeface="Courier New" panose="02070309020205020404" pitchFamily="49" charset="0"/>
              </a:rPr>
              <a:t>cfg.CONF.host</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topic=constants.LOADBALANCER_AGENTV2,</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manager=</a:t>
            </a:r>
            <a:r>
              <a:rPr lang="en-US" sz="1000" dirty="0" err="1" smtClean="0">
                <a:latin typeface="Courier New" panose="02070309020205020404" pitchFamily="49" charset="0"/>
                <a:cs typeface="Courier New" panose="02070309020205020404" pitchFamily="49" charset="0"/>
              </a:rPr>
              <a:t>mgr</a:t>
            </a:r>
            <a:endParaRPr lang="en-US" sz="1000" dirty="0">
              <a:latin typeface="Courier New" panose="02070309020205020404" pitchFamily="49" charset="0"/>
              <a:cs typeface="Courier New" panose="02070309020205020404" pitchFamily="49" charset="0"/>
            </a:endParaRPr>
          </a:p>
        </p:txBody>
      </p:sp>
      <p:sp>
        <p:nvSpPr>
          <p:cNvPr id="30" name="TextBox 29"/>
          <p:cNvSpPr txBox="1"/>
          <p:nvPr/>
        </p:nvSpPr>
        <p:spPr>
          <a:xfrm>
            <a:off x="971098" y="2610066"/>
            <a:ext cx="2750737" cy="707886"/>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LbaasAgentService</a:t>
            </a:r>
            <a:r>
              <a:rPr lang="en-US" sz="1000" dirty="0" smtClean="0">
                <a:latin typeface="Courier New" panose="02070309020205020404" pitchFamily="49" charset="0"/>
                <a:cs typeface="Courier New" panose="02070309020205020404" pitchFamily="49" charset="0"/>
              </a:rPr>
              <a:t> spawns a RPC instance of </a:t>
            </a:r>
            <a:r>
              <a:rPr lang="en-US" sz="1000" dirty="0" err="1" smtClean="0">
                <a:latin typeface="Courier New" panose="02070309020205020404" pitchFamily="49" charset="0"/>
                <a:cs typeface="Courier New" panose="02070309020205020404" pitchFamily="49" charset="0"/>
              </a:rPr>
              <a:t>LbaasAgentManager</a:t>
            </a:r>
            <a:r>
              <a:rPr lang="en-US" sz="1000" dirty="0" smtClean="0">
                <a:latin typeface="Courier New" panose="02070309020205020404" pitchFamily="49" charset="0"/>
                <a:cs typeface="Courier New" panose="02070309020205020404" pitchFamily="49" charset="0"/>
              </a:rPr>
              <a:t>, listening to WSGI Requests from Neutron Plugin</a:t>
            </a:r>
            <a:endParaRPr lang="en-US" sz="1000" dirty="0">
              <a:latin typeface="Courier New" panose="02070309020205020404" pitchFamily="49" charset="0"/>
              <a:cs typeface="Courier New" panose="02070309020205020404" pitchFamily="49" charset="0"/>
            </a:endParaRPr>
          </a:p>
        </p:txBody>
      </p:sp>
      <p:sp>
        <p:nvSpPr>
          <p:cNvPr id="32" name="Rectangle 31"/>
          <p:cNvSpPr/>
          <p:nvPr/>
        </p:nvSpPr>
        <p:spPr>
          <a:xfrm>
            <a:off x="6310205" y="5171931"/>
            <a:ext cx="2752561" cy="3603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HaproxyNSDriver</a:t>
            </a:r>
            <a:r>
              <a:rPr lang="en-US" sz="1100" dirty="0" smtClean="0">
                <a:solidFill>
                  <a:schemeClr val="dk1"/>
                </a:solidFill>
              </a:rPr>
              <a:t>(</a:t>
            </a:r>
            <a:r>
              <a:rPr lang="en-US" sz="1100" dirty="0" err="1" smtClean="0"/>
              <a:t>agent_device_driver.AgentDeviceDriver</a:t>
            </a:r>
            <a:r>
              <a:rPr lang="en-US" sz="1100" dirty="0" smtClean="0"/>
              <a:t>)</a:t>
            </a:r>
            <a:endParaRPr lang="en-US" sz="1100" dirty="0">
              <a:solidFill>
                <a:schemeClr val="dk1"/>
              </a:solidFill>
            </a:endParaRPr>
          </a:p>
        </p:txBody>
      </p:sp>
      <p:sp>
        <p:nvSpPr>
          <p:cNvPr id="33" name="Rectangle 32"/>
          <p:cNvSpPr/>
          <p:nvPr/>
        </p:nvSpPr>
        <p:spPr>
          <a:xfrm>
            <a:off x="55701" y="5107229"/>
            <a:ext cx="5576835" cy="48978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eaLnBrk="0" fontAlgn="base" hangingPunct="0">
              <a:spcBef>
                <a:spcPct val="0"/>
              </a:spcBef>
              <a:spcAft>
                <a:spcPct val="0"/>
              </a:spcAft>
            </a:pPr>
            <a:r>
              <a:rPr lang="en-US" sz="900" dirty="0" err="1" smtClean="0">
                <a:solidFill>
                  <a:srgbClr val="000000"/>
                </a:solidFill>
                <a:latin typeface="Courier New" panose="02070309020205020404" pitchFamily="49" charset="0"/>
                <a:cs typeface="Courier New" panose="02070309020205020404" pitchFamily="49" charset="0"/>
              </a:rPr>
              <a:t>d</a:t>
            </a:r>
            <a:r>
              <a:rPr lang="en-US" sz="900" dirty="0" err="1">
                <a:solidFill>
                  <a:srgbClr val="000000"/>
                </a:solidFill>
                <a:latin typeface="Courier New" panose="02070309020205020404" pitchFamily="49" charset="0"/>
                <a:cs typeface="Courier New" panose="02070309020205020404" pitchFamily="49" charset="0"/>
              </a:rPr>
              <a:t>evice_driver</a:t>
            </a:r>
            <a:r>
              <a:rPr lang="en-US" sz="900" dirty="0" smtClean="0">
                <a:solidFill>
                  <a:srgbClr val="000000"/>
                </a:solidFill>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sz="900" dirty="0" smtClean="0">
                <a:solidFill>
                  <a:srgbClr val="000000"/>
                </a:solidFill>
                <a:latin typeface="Courier New" panose="02070309020205020404" pitchFamily="49" charset="0"/>
                <a:cs typeface="Courier New" panose="02070309020205020404" pitchFamily="49" charset="0"/>
              </a:rPr>
              <a:t>neutron.services.loadbalancer.drivers.haproxy.namespace_driver.HaproxyNSDriver =neutron_lbaas.services.loadbalancer.drivers.haproxy.namespace_driver:HaproxyNSDriver</a:t>
            </a:r>
            <a:endParaRPr lang="en-US" sz="1800" dirty="0">
              <a:solidFill>
                <a:srgbClr val="000000"/>
              </a:solidFill>
              <a:latin typeface="Arial" panose="020B0604020202020204" pitchFamily="34" charset="0"/>
              <a:cs typeface="Arial"/>
            </a:endParaRPr>
          </a:p>
        </p:txBody>
      </p:sp>
      <p:cxnSp>
        <p:nvCxnSpPr>
          <p:cNvPr id="6" name="Straight Arrow Connector 5"/>
          <p:cNvCxnSpPr/>
          <p:nvPr/>
        </p:nvCxnSpPr>
        <p:spPr>
          <a:xfrm>
            <a:off x="329349" y="4992414"/>
            <a:ext cx="65672" cy="114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3" idx="3"/>
            <a:endCxn id="32" idx="1"/>
          </p:cNvCxnSpPr>
          <p:nvPr/>
        </p:nvCxnSpPr>
        <p:spPr>
          <a:xfrm>
            <a:off x="5632536" y="5352122"/>
            <a:ext cx="677669" cy="0"/>
          </a:xfrm>
          <a:prstGeom prst="straightConnector1">
            <a:avLst/>
          </a:prstGeom>
          <a:ln>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88735" y="4974372"/>
            <a:ext cx="2809037" cy="230832"/>
          </a:xfrm>
          <a:prstGeom prst="rect">
            <a:avLst/>
          </a:prstGeom>
          <a:solidFill>
            <a:schemeClr val="bg1"/>
          </a:solidFill>
          <a:ln>
            <a:solidFill>
              <a:schemeClr val="tx1"/>
            </a:solidFill>
          </a:ln>
        </p:spPr>
        <p:txBody>
          <a:bodyPr wrap="square" rtlCol="0">
            <a:spAutoFit/>
          </a:bodyPr>
          <a:lstStyle/>
          <a:p>
            <a:r>
              <a:rPr lang="en-US" sz="900" dirty="0" smtClean="0"/>
              <a:t>neutron-</a:t>
            </a:r>
            <a:r>
              <a:rPr lang="en-US" sz="900" dirty="0" err="1" smtClean="0"/>
              <a:t>lbaas</a:t>
            </a:r>
            <a:r>
              <a:rPr lang="en-US" sz="900" dirty="0" smtClean="0"/>
              <a:t>/driver/</a:t>
            </a:r>
            <a:r>
              <a:rPr lang="en-US" sz="900" dirty="0" err="1" smtClean="0"/>
              <a:t>haproxy</a:t>
            </a:r>
            <a:r>
              <a:rPr lang="en-US" sz="900" dirty="0" smtClean="0"/>
              <a:t>/</a:t>
            </a:r>
            <a:r>
              <a:rPr lang="en-US" sz="900" dirty="0" err="1" smtClean="0"/>
              <a:t>namespace_driver.py</a:t>
            </a:r>
            <a:endParaRPr lang="en-US" sz="900" dirty="0"/>
          </a:p>
        </p:txBody>
      </p:sp>
      <p:sp>
        <p:nvSpPr>
          <p:cNvPr id="15" name="Rectangle 14"/>
          <p:cNvSpPr/>
          <p:nvPr/>
        </p:nvSpPr>
        <p:spPr>
          <a:xfrm>
            <a:off x="7686485" y="3619394"/>
            <a:ext cx="1266596" cy="374537"/>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Notifications to Neutron Server</a:t>
            </a:r>
            <a:endParaRPr lang="en-US" sz="1000" dirty="0"/>
          </a:p>
        </p:txBody>
      </p:sp>
      <p:sp>
        <p:nvSpPr>
          <p:cNvPr id="38" name="TextBox 37"/>
          <p:cNvSpPr txBox="1"/>
          <p:nvPr/>
        </p:nvSpPr>
        <p:spPr>
          <a:xfrm>
            <a:off x="4073683" y="5012061"/>
            <a:ext cx="1657978" cy="253916"/>
          </a:xfrm>
          <a:prstGeom prst="rect">
            <a:avLst/>
          </a:prstGeom>
          <a:solidFill>
            <a:schemeClr val="bg1"/>
          </a:solidFill>
          <a:ln>
            <a:solidFill>
              <a:schemeClr val="tx1"/>
            </a:solidFill>
          </a:ln>
        </p:spPr>
        <p:txBody>
          <a:bodyPr wrap="square" rtlCol="0">
            <a:spAutoFit/>
          </a:bodyPr>
          <a:lstStyle/>
          <a:p>
            <a:r>
              <a:rPr lang="en-US" sz="1050" dirty="0" smtClean="0"/>
              <a:t>neutron-</a:t>
            </a:r>
            <a:r>
              <a:rPr lang="en-US" sz="1050" dirty="0" err="1" smtClean="0"/>
              <a:t>lbaas</a:t>
            </a:r>
            <a:r>
              <a:rPr lang="en-US" sz="1050" dirty="0" smtClean="0"/>
              <a:t>/</a:t>
            </a:r>
            <a:r>
              <a:rPr lang="en-US" sz="1050" dirty="0" err="1" smtClean="0"/>
              <a:t>setup.cfg</a:t>
            </a:r>
            <a:endParaRPr lang="en-US" sz="1050" dirty="0"/>
          </a:p>
        </p:txBody>
      </p:sp>
      <p:sp>
        <p:nvSpPr>
          <p:cNvPr id="39" name="TextBox 38"/>
          <p:cNvSpPr txBox="1"/>
          <p:nvPr/>
        </p:nvSpPr>
        <p:spPr>
          <a:xfrm>
            <a:off x="3092870" y="3500165"/>
            <a:ext cx="2190541" cy="230832"/>
          </a:xfrm>
          <a:prstGeom prst="rect">
            <a:avLst/>
          </a:prstGeom>
          <a:solidFill>
            <a:schemeClr val="bg1"/>
          </a:solidFill>
          <a:ln>
            <a:solidFill>
              <a:schemeClr val="tx1"/>
            </a:solidFill>
          </a:ln>
        </p:spPr>
        <p:txBody>
          <a:bodyPr wrap="square" rtlCol="0">
            <a:spAutoFit/>
          </a:bodyPr>
          <a:lstStyle/>
          <a:p>
            <a:r>
              <a:rPr lang="en-US" sz="900" dirty="0" smtClean="0"/>
              <a:t>neutron-lbaas/agent/agent_manager.py</a:t>
            </a:r>
            <a:endParaRPr lang="en-US" sz="900" dirty="0"/>
          </a:p>
        </p:txBody>
      </p:sp>
      <p:sp>
        <p:nvSpPr>
          <p:cNvPr id="19" name="Freeform 18"/>
          <p:cNvSpPr/>
          <p:nvPr/>
        </p:nvSpPr>
        <p:spPr>
          <a:xfrm>
            <a:off x="3929387" y="2406869"/>
            <a:ext cx="1683137" cy="1219200"/>
          </a:xfrm>
          <a:custGeom>
            <a:avLst/>
            <a:gdLst>
              <a:gd name="connsiteX0" fmla="*/ 390365 w 1683137"/>
              <a:gd name="connsiteY0" fmla="*/ 0 h 1219200"/>
              <a:gd name="connsiteX1" fmla="*/ 1482 w 1683137"/>
              <a:gd name="connsiteY1" fmla="*/ 367862 h 1219200"/>
              <a:gd name="connsiteX2" fmla="*/ 306282 w 1683137"/>
              <a:gd name="connsiteY2" fmla="*/ 998483 h 1219200"/>
              <a:gd name="connsiteX3" fmla="*/ 1409868 w 1683137"/>
              <a:gd name="connsiteY3" fmla="*/ 1019503 h 1219200"/>
              <a:gd name="connsiteX4" fmla="*/ 1683137 w 1683137"/>
              <a:gd name="connsiteY4" fmla="*/ 121920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137" h="1219200">
                <a:moveTo>
                  <a:pt x="390365" y="0"/>
                </a:moveTo>
                <a:cubicBezTo>
                  <a:pt x="202930" y="100724"/>
                  <a:pt x="15496" y="201448"/>
                  <a:pt x="1482" y="367862"/>
                </a:cubicBezTo>
                <a:cubicBezTo>
                  <a:pt x="-12532" y="534276"/>
                  <a:pt x="71551" y="889876"/>
                  <a:pt x="306282" y="998483"/>
                </a:cubicBezTo>
                <a:cubicBezTo>
                  <a:pt x="541013" y="1107090"/>
                  <a:pt x="1180392" y="982717"/>
                  <a:pt x="1409868" y="1019503"/>
                </a:cubicBezTo>
                <a:cubicBezTo>
                  <a:pt x="1639344" y="1056289"/>
                  <a:pt x="1683137" y="1219200"/>
                  <a:pt x="1683137" y="1219200"/>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2715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4593" y="965555"/>
            <a:ext cx="4708635" cy="85163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err="1">
                <a:latin typeface="Courier New" panose="02070309020205020404" pitchFamily="49" charset="0"/>
                <a:cs typeface="Courier New" panose="02070309020205020404" pitchFamily="49" charset="0"/>
              </a:rPr>
              <a:t>d</a:t>
            </a:r>
            <a:r>
              <a:rPr lang="en-US" sz="1000" dirty="0" err="1" smtClean="0">
                <a:latin typeface="Courier New" panose="02070309020205020404" pitchFamily="49" charset="0"/>
                <a:cs typeface="Courier New" panose="02070309020205020404" pitchFamily="49" charset="0"/>
              </a:rPr>
              <a:t>eploy_instance</a:t>
            </a:r>
            <a:r>
              <a:rPr lang="en-US"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sym typeface="Wingdings"/>
              </a:rPr>
              <a:t> </a:t>
            </a:r>
            <a:r>
              <a:rPr lang="en-US" sz="1000" dirty="0" err="1" smtClean="0">
                <a:latin typeface="Courier New" panose="02070309020205020404" pitchFamily="49" charset="0"/>
                <a:cs typeface="Courier New" panose="02070309020205020404" pitchFamily="49" charset="0"/>
                <a:sym typeface="Wingdings"/>
              </a:rPr>
              <a:t>LbaasAgentManager.sync_state</a:t>
            </a:r>
            <a:r>
              <a:rPr lang="en-US" sz="1000" dirty="0" smtClean="0">
                <a:latin typeface="Courier New" panose="02070309020205020404" pitchFamily="49" charset="0"/>
                <a:cs typeface="Courier New" panose="02070309020205020404" pitchFamily="49" charset="0"/>
                <a:sym typeface="Wingdings"/>
              </a:rPr>
              <a:t>()</a:t>
            </a:r>
            <a:endParaRPr lang="en-US" sz="1000" dirty="0" smtClean="0">
              <a:latin typeface="Courier New" panose="02070309020205020404" pitchFamily="49" charset="0"/>
              <a:cs typeface="Courier New" panose="02070309020205020404" pitchFamily="49" charset="0"/>
            </a:endParaRPr>
          </a:p>
          <a:p>
            <a:r>
              <a:rPr lang="en-US" sz="1000" dirty="0" err="1" smtClean="0">
                <a:latin typeface="Courier New" panose="02070309020205020404" pitchFamily="49" charset="0"/>
                <a:cs typeface="Courier New" panose="02070309020205020404" pitchFamily="49" charset="0"/>
              </a:rPr>
              <a:t>undeploy_instance</a:t>
            </a:r>
            <a:r>
              <a:rPr lang="en-US" sz="1000" dirty="0" smtClean="0">
                <a:latin typeface="Courier New" panose="02070309020205020404" pitchFamily="49" charset="0"/>
                <a:cs typeface="Courier New" panose="02070309020205020404" pitchFamily="49" charset="0"/>
              </a:rPr>
              <a:t>()</a:t>
            </a:r>
            <a:r>
              <a:rPr lang="en-US" sz="1000" dirty="0" smtClean="0">
                <a:latin typeface="Courier New" panose="02070309020205020404" pitchFamily="49" charset="0"/>
                <a:cs typeface="Courier New" panose="02070309020205020404" pitchFamily="49" charset="0"/>
                <a:sym typeface="Wingdings"/>
              </a:rPr>
              <a:t> </a:t>
            </a:r>
            <a:r>
              <a:rPr lang="en-US" sz="1000" dirty="0" err="1">
                <a:latin typeface="Courier New" panose="02070309020205020404" pitchFamily="49" charset="0"/>
                <a:cs typeface="Courier New" panose="02070309020205020404" pitchFamily="49" charset="0"/>
                <a:sym typeface="Wingdings"/>
              </a:rPr>
              <a:t>LbaasAgentManager.sync_state</a:t>
            </a:r>
            <a:r>
              <a:rPr lang="en-US" sz="1000" dirty="0" smtClean="0">
                <a:latin typeface="Courier New" panose="02070309020205020404" pitchFamily="49" charset="0"/>
                <a:cs typeface="Courier New" panose="02070309020205020404" pitchFamily="49" charset="0"/>
                <a:sym typeface="Wingdings"/>
              </a:rPr>
              <a:t>()</a:t>
            </a:r>
            <a:endParaRPr lang="en-US" sz="1000" dirty="0" smtClean="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g</a:t>
            </a:r>
            <a:r>
              <a:rPr lang="en-US" sz="1000" dirty="0" err="1" smtClean="0">
                <a:latin typeface="Courier New" panose="02070309020205020404" pitchFamily="49" charset="0"/>
                <a:cs typeface="Courier New" panose="02070309020205020404" pitchFamily="49" charset="0"/>
              </a:rPr>
              <a:t>et_stats</a:t>
            </a:r>
            <a:r>
              <a:rPr lang="en-US"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sym typeface="Wingdings"/>
              </a:rPr>
              <a:t> </a:t>
            </a:r>
            <a:r>
              <a:rPr lang="en-US" sz="1000" dirty="0" err="1" smtClean="0">
                <a:latin typeface="Courier New" panose="02070309020205020404" pitchFamily="49" charset="0"/>
                <a:cs typeface="Courier New" panose="02070309020205020404" pitchFamily="49" charset="0"/>
                <a:sym typeface="Wingdings"/>
              </a:rPr>
              <a:t>LbaasAgentManager.collect_stats</a:t>
            </a:r>
            <a:r>
              <a:rPr lang="en-US" sz="1000" dirty="0" smtClean="0">
                <a:latin typeface="Courier New" panose="02070309020205020404" pitchFamily="49" charset="0"/>
                <a:cs typeface="Courier New" panose="02070309020205020404" pitchFamily="49" charset="0"/>
                <a:sym typeface="Wingdings"/>
              </a:rPr>
              <a:t>()</a:t>
            </a:r>
          </a:p>
          <a:p>
            <a:r>
              <a:rPr lang="en-US" sz="1000" dirty="0" smtClean="0">
                <a:latin typeface="Courier New" panose="02070309020205020404" pitchFamily="49" charset="0"/>
                <a:cs typeface="Courier New" panose="02070309020205020404" pitchFamily="49" charset="0"/>
              </a:rPr>
              <a:t>&lt;Other create/update/delete API have already been explained previously&gt;</a:t>
            </a:r>
            <a:endParaRPr lang="en-US" sz="1000" dirty="0">
              <a:latin typeface="Courier New" panose="02070309020205020404" pitchFamily="49" charset="0"/>
              <a:cs typeface="Courier New" panose="02070309020205020404" pitchFamily="49" charset="0"/>
            </a:endParaRPr>
          </a:p>
        </p:txBody>
      </p:sp>
      <p:sp>
        <p:nvSpPr>
          <p:cNvPr id="30" name="Rectangle 29"/>
          <p:cNvSpPr/>
          <p:nvPr/>
        </p:nvSpPr>
        <p:spPr>
          <a:xfrm>
            <a:off x="5076497" y="84083"/>
            <a:ext cx="4035972" cy="3026979"/>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Title 1"/>
          <p:cNvSpPr>
            <a:spLocks noGrp="1"/>
          </p:cNvSpPr>
          <p:nvPr>
            <p:ph type="title"/>
          </p:nvPr>
        </p:nvSpPr>
        <p:spPr>
          <a:xfrm>
            <a:off x="-1" y="0"/>
            <a:ext cx="7295103" cy="344227"/>
          </a:xfrm>
        </p:spPr>
        <p:txBody>
          <a:bodyPr>
            <a:normAutofit fontScale="90000"/>
          </a:bodyPr>
          <a:lstStyle/>
          <a:p>
            <a:r>
              <a:rPr lang="en-US" sz="1800" dirty="0" smtClean="0"/>
              <a:t>Extension/Advanced Services: HA Proxy Driver</a:t>
            </a:r>
            <a:endParaRPr lang="en-US" sz="1800" dirty="0"/>
          </a:p>
        </p:txBody>
      </p:sp>
      <p:sp>
        <p:nvSpPr>
          <p:cNvPr id="5" name="Rectangle 4"/>
          <p:cNvSpPr/>
          <p:nvPr/>
        </p:nvSpPr>
        <p:spPr>
          <a:xfrm>
            <a:off x="529515" y="541786"/>
            <a:ext cx="3842788" cy="2675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HaproxyNSDriver</a:t>
            </a:r>
            <a:r>
              <a:rPr lang="en-US" sz="1100" dirty="0" smtClean="0">
                <a:solidFill>
                  <a:schemeClr val="dk1"/>
                </a:solidFill>
              </a:rPr>
              <a:t>(</a:t>
            </a:r>
            <a:r>
              <a:rPr lang="en-US" sz="1100" dirty="0" err="1" smtClean="0"/>
              <a:t>agent_device_driver.AgentDeviceDriver</a:t>
            </a:r>
            <a:r>
              <a:rPr lang="en-US" sz="1100" dirty="0" smtClean="0"/>
              <a:t>)</a:t>
            </a:r>
            <a:endParaRPr lang="en-US" sz="1100" dirty="0">
              <a:solidFill>
                <a:schemeClr val="dk1"/>
              </a:solidFill>
            </a:endParaRPr>
          </a:p>
        </p:txBody>
      </p:sp>
      <p:sp>
        <p:nvSpPr>
          <p:cNvPr id="6" name="TextBox 5"/>
          <p:cNvSpPr txBox="1"/>
          <p:nvPr/>
        </p:nvSpPr>
        <p:spPr>
          <a:xfrm>
            <a:off x="529515" y="344227"/>
            <a:ext cx="2782300" cy="230832"/>
          </a:xfrm>
          <a:prstGeom prst="rect">
            <a:avLst/>
          </a:prstGeom>
          <a:solidFill>
            <a:schemeClr val="bg1"/>
          </a:solidFill>
          <a:ln>
            <a:solidFill>
              <a:schemeClr val="tx1"/>
            </a:solidFill>
          </a:ln>
        </p:spPr>
        <p:txBody>
          <a:bodyPr wrap="square" rtlCol="0">
            <a:spAutoFit/>
          </a:bodyPr>
          <a:lstStyle/>
          <a:p>
            <a:r>
              <a:rPr lang="en-US" sz="900" dirty="0" smtClean="0"/>
              <a:t>neutron-</a:t>
            </a:r>
            <a:r>
              <a:rPr lang="en-US" sz="900" dirty="0" err="1" smtClean="0"/>
              <a:t>lbaas</a:t>
            </a:r>
            <a:r>
              <a:rPr lang="en-US" sz="900" dirty="0" smtClean="0"/>
              <a:t>/driver/</a:t>
            </a:r>
            <a:r>
              <a:rPr lang="en-US" sz="900" dirty="0" err="1" smtClean="0"/>
              <a:t>haproxy</a:t>
            </a:r>
            <a:r>
              <a:rPr lang="en-US" sz="900" dirty="0" smtClean="0"/>
              <a:t>/</a:t>
            </a:r>
            <a:r>
              <a:rPr lang="en-US" sz="900" dirty="0" err="1" smtClean="0"/>
              <a:t>namespace_driver.py</a:t>
            </a:r>
            <a:endParaRPr lang="en-US" sz="900" dirty="0"/>
          </a:p>
        </p:txBody>
      </p:sp>
      <p:sp>
        <p:nvSpPr>
          <p:cNvPr id="7" name="Rectangle 6"/>
          <p:cNvSpPr/>
          <p:nvPr/>
        </p:nvSpPr>
        <p:spPr>
          <a:xfrm>
            <a:off x="5213131" y="192132"/>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LoadBalancerManager</a:t>
            </a:r>
            <a:r>
              <a:rPr lang="en-US" sz="1100" dirty="0" smtClean="0"/>
              <a:t>() {create/update/delete)</a:t>
            </a:r>
            <a:endParaRPr lang="en-US" sz="1100" dirty="0">
              <a:solidFill>
                <a:schemeClr val="dk1"/>
              </a:solidFill>
            </a:endParaRPr>
          </a:p>
        </p:txBody>
      </p:sp>
      <p:sp>
        <p:nvSpPr>
          <p:cNvPr id="9" name="Rectangle 8"/>
          <p:cNvSpPr/>
          <p:nvPr/>
        </p:nvSpPr>
        <p:spPr>
          <a:xfrm>
            <a:off x="5213131" y="675541"/>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ListenerManager</a:t>
            </a:r>
            <a:r>
              <a:rPr lang="en-US" sz="1100" dirty="0" smtClean="0"/>
              <a:t>() </a:t>
            </a:r>
            <a:r>
              <a:rPr lang="en-US" sz="1100" dirty="0"/>
              <a:t>{create/update/delete</a:t>
            </a:r>
            <a:r>
              <a:rPr lang="en-US" sz="1100" dirty="0" smtClean="0"/>
              <a:t>)</a:t>
            </a:r>
            <a:endParaRPr lang="en-US" sz="1100" dirty="0"/>
          </a:p>
        </p:txBody>
      </p:sp>
      <p:sp>
        <p:nvSpPr>
          <p:cNvPr id="10" name="Rectangle 9"/>
          <p:cNvSpPr/>
          <p:nvPr/>
        </p:nvSpPr>
        <p:spPr>
          <a:xfrm>
            <a:off x="5213131" y="1158950"/>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PoolManager</a:t>
            </a:r>
            <a:r>
              <a:rPr lang="en-US" sz="1100" dirty="0" smtClean="0"/>
              <a:t>() </a:t>
            </a:r>
            <a:r>
              <a:rPr lang="en-US" sz="1100" dirty="0"/>
              <a:t>{create/update/delete</a:t>
            </a:r>
            <a:r>
              <a:rPr lang="en-US" sz="1100" dirty="0" smtClean="0"/>
              <a:t>)</a:t>
            </a:r>
            <a:endParaRPr lang="en-US" sz="1100" dirty="0"/>
          </a:p>
        </p:txBody>
      </p:sp>
      <p:sp>
        <p:nvSpPr>
          <p:cNvPr id="11" name="Rectangle 10"/>
          <p:cNvSpPr/>
          <p:nvPr/>
        </p:nvSpPr>
        <p:spPr>
          <a:xfrm>
            <a:off x="5213131" y="1642359"/>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MemberManager</a:t>
            </a:r>
            <a:r>
              <a:rPr lang="en-US" sz="1100" dirty="0" smtClean="0"/>
              <a:t>() </a:t>
            </a:r>
            <a:r>
              <a:rPr lang="en-US" sz="1100" dirty="0"/>
              <a:t>{create/update/delete</a:t>
            </a:r>
            <a:r>
              <a:rPr lang="en-US" sz="1100" dirty="0" smtClean="0"/>
              <a:t>)</a:t>
            </a:r>
            <a:endParaRPr lang="en-US" sz="1100" dirty="0"/>
          </a:p>
        </p:txBody>
      </p:sp>
      <p:cxnSp>
        <p:nvCxnSpPr>
          <p:cNvPr id="13" name="Straight Arrow Connector 12"/>
          <p:cNvCxnSpPr>
            <a:stCxn id="7" idx="1"/>
            <a:endCxn id="5" idx="3"/>
          </p:cNvCxnSpPr>
          <p:nvPr/>
        </p:nvCxnSpPr>
        <p:spPr>
          <a:xfrm flipH="1">
            <a:off x="4372303" y="366959"/>
            <a:ext cx="840828" cy="308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a:endCxn id="5" idx="3"/>
          </p:cNvCxnSpPr>
          <p:nvPr/>
        </p:nvCxnSpPr>
        <p:spPr>
          <a:xfrm flipH="1" flipV="1">
            <a:off x="4372303" y="675542"/>
            <a:ext cx="840828" cy="17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1"/>
            <a:endCxn id="5" idx="3"/>
          </p:cNvCxnSpPr>
          <p:nvPr/>
        </p:nvCxnSpPr>
        <p:spPr>
          <a:xfrm flipH="1" flipV="1">
            <a:off x="4372303" y="675542"/>
            <a:ext cx="840828" cy="65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1"/>
            <a:endCxn id="5" idx="3"/>
          </p:cNvCxnSpPr>
          <p:nvPr/>
        </p:nvCxnSpPr>
        <p:spPr>
          <a:xfrm flipH="1" flipV="1">
            <a:off x="4372303" y="675542"/>
            <a:ext cx="840828" cy="1141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213131" y="2125768"/>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HealthMonitorManager</a:t>
            </a:r>
            <a:r>
              <a:rPr lang="en-US" sz="1100" dirty="0" smtClean="0"/>
              <a:t>() </a:t>
            </a:r>
            <a:r>
              <a:rPr lang="en-US" sz="1100" dirty="0"/>
              <a:t>{create/update/delete</a:t>
            </a:r>
            <a:r>
              <a:rPr lang="en-US" sz="1100" dirty="0" smtClean="0"/>
              <a:t>)</a:t>
            </a:r>
            <a:endParaRPr lang="en-US" sz="1100" dirty="0"/>
          </a:p>
        </p:txBody>
      </p:sp>
      <p:cxnSp>
        <p:nvCxnSpPr>
          <p:cNvPr id="26" name="Straight Arrow Connector 25"/>
          <p:cNvCxnSpPr>
            <a:stCxn id="25" idx="1"/>
            <a:endCxn id="5" idx="3"/>
          </p:cNvCxnSpPr>
          <p:nvPr/>
        </p:nvCxnSpPr>
        <p:spPr>
          <a:xfrm flipH="1" flipV="1">
            <a:off x="4372303" y="675542"/>
            <a:ext cx="840828" cy="1625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64166" y="2831692"/>
            <a:ext cx="2790495" cy="230832"/>
          </a:xfrm>
          <a:prstGeom prst="rect">
            <a:avLst/>
          </a:prstGeom>
          <a:solidFill>
            <a:schemeClr val="bg1"/>
          </a:solidFill>
          <a:ln>
            <a:solidFill>
              <a:schemeClr val="tx1"/>
            </a:solidFill>
          </a:ln>
        </p:spPr>
        <p:txBody>
          <a:bodyPr wrap="square" rtlCol="0">
            <a:spAutoFit/>
          </a:bodyPr>
          <a:lstStyle/>
          <a:p>
            <a:r>
              <a:rPr lang="en-US" sz="900" dirty="0" smtClean="0"/>
              <a:t>neutron-</a:t>
            </a:r>
            <a:r>
              <a:rPr lang="en-US" sz="900" dirty="0" err="1" smtClean="0"/>
              <a:t>lbaas</a:t>
            </a:r>
            <a:r>
              <a:rPr lang="en-US" sz="900" dirty="0" smtClean="0"/>
              <a:t>/driver/</a:t>
            </a:r>
            <a:r>
              <a:rPr lang="en-US" sz="900" dirty="0" err="1" smtClean="0"/>
              <a:t>haproxy</a:t>
            </a:r>
            <a:r>
              <a:rPr lang="en-US" sz="900" dirty="0" smtClean="0"/>
              <a:t>/</a:t>
            </a:r>
            <a:r>
              <a:rPr lang="en-US" sz="900" dirty="0" err="1" smtClean="0"/>
              <a:t>namespace_driver.py</a:t>
            </a:r>
            <a:endParaRPr lang="en-US" sz="900" dirty="0"/>
          </a:p>
        </p:txBody>
      </p:sp>
    </p:spTree>
    <p:extLst>
      <p:ext uri="{BB962C8B-B14F-4D97-AF65-F5344CB8AC3E}">
        <p14:creationId xmlns:p14="http://schemas.microsoft.com/office/powerpoint/2010/main" val="1386214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p:nvPr/>
        </p:nvSpPr>
        <p:spPr>
          <a:xfrm>
            <a:off x="292302" y="870613"/>
            <a:ext cx="2976899" cy="4667099"/>
          </a:xfrm>
          <a:prstGeom prst="rect">
            <a:avLst/>
          </a:prstGeom>
          <a:noFill/>
          <a:ln>
            <a:noFill/>
          </a:ln>
        </p:spPr>
        <p:txBody>
          <a:bodyPr lIns="91425" tIns="91425" rIns="91425" bIns="91425" anchor="t" anchorCtr="0">
            <a:noAutofit/>
          </a:bodyPr>
          <a:lstStyle/>
          <a:p>
            <a:pPr>
              <a:buClr>
                <a:schemeClr val="dk1"/>
              </a:buClr>
              <a:buSzPct val="137500"/>
            </a:pPr>
            <a:r>
              <a:rPr lang="en" sz="800">
                <a:latin typeface="Courier New"/>
                <a:ea typeface="Courier New"/>
                <a:cs typeface="Courier New"/>
                <a:sym typeface="Courier New"/>
              </a:rPr>
              <a:t>.</a:t>
            </a:r>
          </a:p>
          <a:p>
            <a:pPr>
              <a:buClr>
                <a:schemeClr val="dk1"/>
              </a:buClr>
              <a:buSzPct val="137500"/>
            </a:pPr>
            <a:r>
              <a:rPr lang="en" sz="800">
                <a:latin typeface="Courier New"/>
                <a:ea typeface="Courier New"/>
                <a:cs typeface="Courier New"/>
                <a:sym typeface="Courier New"/>
              </a:rPr>
              <a:t>├── agent</a:t>
            </a:r>
          </a:p>
          <a:p>
            <a:pPr>
              <a:buClr>
                <a:schemeClr val="dk1"/>
              </a:buClr>
              <a:buSzPct val="137500"/>
            </a:pPr>
            <a:r>
              <a:rPr lang="en" sz="800">
                <a:latin typeface="Courier New"/>
                <a:ea typeface="Courier New"/>
                <a:cs typeface="Courier New"/>
                <a:sym typeface="Courier New"/>
              </a:rPr>
              <a:t>│   ├── agent_api.py</a:t>
            </a:r>
          </a:p>
          <a:p>
            <a:pPr>
              <a:buClr>
                <a:schemeClr val="dk1"/>
              </a:buClr>
              <a:buSzPct val="137500"/>
            </a:pPr>
            <a:r>
              <a:rPr lang="en" sz="800">
                <a:latin typeface="Courier New"/>
                <a:ea typeface="Courier New"/>
                <a:cs typeface="Courier New"/>
                <a:sym typeface="Courier New"/>
              </a:rPr>
              <a:t>│   ├── agent_device_driver.py</a:t>
            </a:r>
          </a:p>
          <a:p>
            <a:pPr>
              <a:buClr>
                <a:schemeClr val="dk1"/>
              </a:buClr>
              <a:buSzPct val="137500"/>
            </a:pPr>
            <a:r>
              <a:rPr lang="en" sz="800">
                <a:latin typeface="Courier New"/>
                <a:ea typeface="Courier New"/>
                <a:cs typeface="Courier New"/>
                <a:sym typeface="Courier New"/>
              </a:rPr>
              <a:t>│   ├── agent_manager.py</a:t>
            </a:r>
          </a:p>
          <a:p>
            <a:pPr>
              <a:buClr>
                <a:schemeClr val="dk1"/>
              </a:buClr>
              <a:buSzPct val="137500"/>
            </a:pPr>
            <a:r>
              <a:rPr lang="en" sz="800">
                <a:latin typeface="Courier New"/>
                <a:ea typeface="Courier New"/>
                <a:cs typeface="Courier New"/>
                <a:sym typeface="Courier New"/>
              </a:rPr>
              <a:t>│   ├── agent.py</a:t>
            </a:r>
          </a:p>
          <a:p>
            <a:pPr>
              <a:buClr>
                <a:schemeClr val="dk1"/>
              </a:buClr>
              <a:buSzPct val="137500"/>
            </a:pPr>
            <a:r>
              <a:rPr lang="en" sz="800">
                <a:latin typeface="Courier New"/>
                <a:ea typeface="Courier New"/>
                <a:cs typeface="Courier New"/>
                <a:sym typeface="Courier New"/>
              </a:rPr>
              <a:t>│   └── __init__.py</a:t>
            </a:r>
          </a:p>
          <a:p>
            <a:pPr>
              <a:buClr>
                <a:schemeClr val="dk1"/>
              </a:buClr>
              <a:buSzPct val="137500"/>
            </a:pPr>
            <a:r>
              <a:rPr lang="en" sz="800">
                <a:latin typeface="Courier New"/>
                <a:ea typeface="Courier New"/>
                <a:cs typeface="Courier New"/>
                <a:sym typeface="Courier New"/>
              </a:rPr>
              <a:t>├── agent_scheduler.py</a:t>
            </a:r>
          </a:p>
          <a:p>
            <a:pPr>
              <a:buClr>
                <a:schemeClr val="dk1"/>
              </a:buClr>
              <a:buSzPct val="137500"/>
            </a:pPr>
            <a:r>
              <a:rPr lang="en" sz="800">
                <a:latin typeface="Courier New"/>
                <a:ea typeface="Courier New"/>
                <a:cs typeface="Courier New"/>
                <a:sym typeface="Courier New"/>
              </a:rPr>
              <a:t>├── common</a:t>
            </a:r>
          </a:p>
          <a:p>
            <a:pPr>
              <a:buClr>
                <a:schemeClr val="dk1"/>
              </a:buClr>
              <a:buSzPct val="137500"/>
            </a:pPr>
            <a:r>
              <a:rPr lang="en" sz="800">
                <a:latin typeface="Courier New"/>
                <a:ea typeface="Courier New"/>
                <a:cs typeface="Courier New"/>
                <a:sym typeface="Courier New"/>
              </a:rPr>
              <a:t>│   ├── cert_manager</a:t>
            </a:r>
          </a:p>
          <a:p>
            <a:pPr>
              <a:buClr>
                <a:schemeClr val="dk1"/>
              </a:buClr>
              <a:buSzPct val="137500"/>
            </a:pPr>
            <a:r>
              <a:rPr lang="en" sz="800">
                <a:latin typeface="Courier New"/>
                <a:ea typeface="Courier New"/>
                <a:cs typeface="Courier New"/>
                <a:sym typeface="Courier New"/>
              </a:rPr>
              <a:t>│   └── tls_utils</a:t>
            </a:r>
          </a:p>
          <a:p>
            <a:pPr>
              <a:buClr>
                <a:schemeClr val="dk1"/>
              </a:buClr>
              <a:buSzPct val="137500"/>
            </a:pPr>
            <a:r>
              <a:rPr lang="en" sz="800">
                <a:latin typeface="Courier New"/>
                <a:ea typeface="Courier New"/>
                <a:cs typeface="Courier New"/>
                <a:sym typeface="Courier New"/>
              </a:rPr>
              <a:t>├── db</a:t>
            </a:r>
          </a:p>
          <a:p>
            <a:pPr>
              <a:buClr>
                <a:schemeClr val="dk1"/>
              </a:buClr>
              <a:buSzPct val="137500"/>
            </a:pPr>
            <a:r>
              <a:rPr lang="en" sz="800">
                <a:latin typeface="Courier New"/>
                <a:ea typeface="Courier New"/>
                <a:cs typeface="Courier New"/>
                <a:sym typeface="Courier New"/>
              </a:rPr>
              <a:t>├── drivers</a:t>
            </a:r>
          </a:p>
          <a:p>
            <a:pPr>
              <a:buClr>
                <a:schemeClr val="dk1"/>
              </a:buClr>
              <a:buSzPct val="137500"/>
            </a:pPr>
            <a:r>
              <a:rPr lang="en" sz="800">
                <a:latin typeface="Courier New"/>
                <a:ea typeface="Courier New"/>
                <a:cs typeface="Courier New"/>
                <a:sym typeface="Courier New"/>
              </a:rPr>
              <a:t>│   ├── common</a:t>
            </a:r>
          </a:p>
          <a:p>
            <a:pPr>
              <a:buClr>
                <a:schemeClr val="dk1"/>
              </a:buClr>
              <a:buSzPct val="137500"/>
            </a:pPr>
            <a:r>
              <a:rPr lang="en" sz="800">
                <a:latin typeface="Courier New"/>
                <a:ea typeface="Courier New"/>
                <a:cs typeface="Courier New"/>
                <a:sym typeface="Courier New"/>
              </a:rPr>
              <a:t>│   │   ├── agent_callbacks.py</a:t>
            </a:r>
          </a:p>
          <a:p>
            <a:pPr>
              <a:buClr>
                <a:schemeClr val="dk1"/>
              </a:buClr>
              <a:buSzPct val="137500"/>
            </a:pPr>
            <a:r>
              <a:rPr lang="en" sz="800">
                <a:latin typeface="Courier New"/>
                <a:ea typeface="Courier New"/>
                <a:cs typeface="Courier New"/>
                <a:sym typeface="Courier New"/>
              </a:rPr>
              <a:t>│   │   ├── agent_driver_base.py</a:t>
            </a:r>
          </a:p>
          <a:p>
            <a:pPr>
              <a:buClr>
                <a:schemeClr val="dk1"/>
              </a:buClr>
              <a:buSzPct val="137500"/>
            </a:pPr>
            <a:r>
              <a:rPr lang="en" sz="800">
                <a:latin typeface="Courier New"/>
                <a:ea typeface="Courier New"/>
                <a:cs typeface="Courier New"/>
                <a:sym typeface="Courier New"/>
              </a:rPr>
              <a:t>│   │   └── __init__.py</a:t>
            </a:r>
          </a:p>
          <a:p>
            <a:pPr>
              <a:buClr>
                <a:schemeClr val="dk1"/>
              </a:buClr>
              <a:buSzPct val="137500"/>
            </a:pPr>
            <a:r>
              <a:rPr lang="en" sz="800">
                <a:latin typeface="Courier New"/>
                <a:ea typeface="Courier New"/>
                <a:cs typeface="Courier New"/>
                <a:sym typeface="Courier New"/>
              </a:rPr>
              <a:t>│   ├── driver_base.py</a:t>
            </a:r>
          </a:p>
          <a:p>
            <a:pPr>
              <a:buClr>
                <a:schemeClr val="dk1"/>
              </a:buClr>
              <a:buSzPct val="137500"/>
            </a:pPr>
            <a:r>
              <a:rPr lang="en" sz="800">
                <a:latin typeface="Courier New"/>
                <a:ea typeface="Courier New"/>
                <a:cs typeface="Courier New"/>
                <a:sym typeface="Courier New"/>
              </a:rPr>
              <a:t>│   ├── driver_mixins.py</a:t>
            </a:r>
          </a:p>
          <a:p>
            <a:pPr>
              <a:buClr>
                <a:schemeClr val="dk1"/>
              </a:buClr>
              <a:buSzPct val="137500"/>
            </a:pPr>
            <a:r>
              <a:rPr lang="en" sz="800">
                <a:latin typeface="Courier New"/>
                <a:ea typeface="Courier New"/>
                <a:cs typeface="Courier New"/>
                <a:sym typeface="Courier New"/>
              </a:rPr>
              <a:t>│   ├── haproxy</a:t>
            </a:r>
          </a:p>
          <a:p>
            <a:pPr>
              <a:buClr>
                <a:schemeClr val="dk1"/>
              </a:buClr>
              <a:buSzPct val="137500"/>
            </a:pPr>
            <a:r>
              <a:rPr lang="en" sz="800">
                <a:latin typeface="Courier New"/>
                <a:ea typeface="Courier New"/>
                <a:cs typeface="Courier New"/>
                <a:sym typeface="Courier New"/>
              </a:rPr>
              <a:t>│   │   ├── __init__.py</a:t>
            </a:r>
          </a:p>
          <a:p>
            <a:pPr>
              <a:buClr>
                <a:schemeClr val="dk1"/>
              </a:buClr>
              <a:buSzPct val="137500"/>
            </a:pPr>
            <a:r>
              <a:rPr lang="en" sz="800">
                <a:latin typeface="Courier New"/>
                <a:ea typeface="Courier New"/>
                <a:cs typeface="Courier New"/>
                <a:sym typeface="Courier New"/>
              </a:rPr>
              <a:t>│   │   ├── namespace_driver.py</a:t>
            </a:r>
          </a:p>
          <a:p>
            <a:pPr>
              <a:buClr>
                <a:schemeClr val="dk1"/>
              </a:buClr>
              <a:buSzPct val="137500"/>
            </a:pPr>
            <a:r>
              <a:rPr lang="en" sz="800">
                <a:latin typeface="Courier New"/>
                <a:ea typeface="Courier New"/>
                <a:cs typeface="Courier New"/>
                <a:sym typeface="Courier New"/>
              </a:rPr>
              <a:t>│   │   ├── plugin_driver.py</a:t>
            </a:r>
          </a:p>
          <a:p>
            <a:pPr>
              <a:buClr>
                <a:schemeClr val="dk1"/>
              </a:buClr>
              <a:buSzPct val="137500"/>
            </a:pPr>
            <a:r>
              <a:rPr lang="en" sz="800">
                <a:latin typeface="Courier New"/>
                <a:ea typeface="Courier New"/>
                <a:cs typeface="Courier New"/>
                <a:sym typeface="Courier New"/>
              </a:rPr>
              <a:t>│   │   └── synchronous_namespace_driver.py</a:t>
            </a:r>
          </a:p>
          <a:p>
            <a:pPr>
              <a:buClr>
                <a:schemeClr val="dk1"/>
              </a:buClr>
              <a:buSzPct val="137500"/>
            </a:pPr>
            <a:r>
              <a:rPr lang="en" sz="800">
                <a:latin typeface="Courier New"/>
                <a:ea typeface="Courier New"/>
                <a:cs typeface="Courier New"/>
                <a:sym typeface="Courier New"/>
              </a:rPr>
              <a:t>│   ├── __init__.py</a:t>
            </a:r>
          </a:p>
          <a:p>
            <a:pPr>
              <a:buClr>
                <a:schemeClr val="dk1"/>
              </a:buClr>
              <a:buSzPct val="137500"/>
            </a:pPr>
            <a:r>
              <a:rPr lang="en" sz="800">
                <a:latin typeface="Courier New"/>
                <a:ea typeface="Courier New"/>
                <a:cs typeface="Courier New"/>
                <a:sym typeface="Courier New"/>
              </a:rPr>
              <a:t>│   └── logging_noop</a:t>
            </a:r>
          </a:p>
          <a:p>
            <a:pPr>
              <a:buClr>
                <a:schemeClr val="dk1"/>
              </a:buClr>
              <a:buSzPct val="137500"/>
            </a:pPr>
            <a:r>
              <a:rPr lang="en" sz="800">
                <a:latin typeface="Courier New"/>
                <a:ea typeface="Courier New"/>
                <a:cs typeface="Courier New"/>
                <a:sym typeface="Courier New"/>
              </a:rPr>
              <a:t>│       ├── driver.py</a:t>
            </a:r>
          </a:p>
          <a:p>
            <a:pPr>
              <a:buClr>
                <a:schemeClr val="dk1"/>
              </a:buClr>
              <a:buSzPct val="137500"/>
            </a:pPr>
            <a:r>
              <a:rPr lang="en" sz="800">
                <a:latin typeface="Courier New"/>
                <a:ea typeface="Courier New"/>
                <a:cs typeface="Courier New"/>
                <a:sym typeface="Courier New"/>
              </a:rPr>
              <a:t>│       └── __init__.py</a:t>
            </a:r>
          </a:p>
        </p:txBody>
      </p:sp>
      <p:sp>
        <p:nvSpPr>
          <p:cNvPr id="264" name="Shape 264"/>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Neutron: LBaaS</a:t>
            </a:r>
          </a:p>
        </p:txBody>
      </p:sp>
      <p:sp>
        <p:nvSpPr>
          <p:cNvPr id="265" name="Shape 265"/>
          <p:cNvSpPr txBox="1"/>
          <p:nvPr/>
        </p:nvSpPr>
        <p:spPr>
          <a:xfrm>
            <a:off x="3269202" y="870613"/>
            <a:ext cx="2976899" cy="46670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 extensions</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lbaas_agentscheduler.py</a:t>
            </a:r>
          </a:p>
          <a:p>
            <a:r>
              <a:rPr lang="en" sz="800">
                <a:latin typeface="Courier New"/>
                <a:ea typeface="Courier New"/>
                <a:cs typeface="Courier New"/>
                <a:sym typeface="Courier New"/>
              </a:rPr>
              <a:t>│   ├── lbaas_agentschedulerv2.py</a:t>
            </a:r>
          </a:p>
          <a:p>
            <a:r>
              <a:rPr lang="en" sz="800">
                <a:latin typeface="Courier New"/>
                <a:ea typeface="Courier New"/>
                <a:cs typeface="Courier New"/>
                <a:sym typeface="Courier New"/>
              </a:rPr>
              <a:t>│   ├── loadbalancer.py</a:t>
            </a:r>
          </a:p>
          <a:p>
            <a:r>
              <a:rPr lang="en" sz="800">
                <a:latin typeface="Courier New"/>
                <a:ea typeface="Courier New"/>
                <a:cs typeface="Courier New"/>
                <a:sym typeface="Courier New"/>
              </a:rPr>
              <a:t>│   ├── loadbalancerv2.py</a:t>
            </a:r>
          </a:p>
          <a:p>
            <a:r>
              <a:rPr lang="en" sz="800">
                <a:latin typeface="Courier New"/>
                <a:ea typeface="Courier New"/>
                <a:cs typeface="Courier New"/>
                <a:sym typeface="Courier New"/>
              </a:rPr>
              <a:t>├── __init__.py</a:t>
            </a:r>
          </a:p>
          <a:p>
            <a:r>
              <a:rPr lang="en" sz="800">
                <a:latin typeface="Courier New"/>
                <a:ea typeface="Courier New"/>
                <a:cs typeface="Courier New"/>
                <a:sym typeface="Courier New"/>
              </a:rPr>
              <a:t>├── services</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loadbalancer</a:t>
            </a:r>
          </a:p>
          <a:p>
            <a:r>
              <a:rPr lang="en" sz="800">
                <a:latin typeface="Courier New"/>
                <a:ea typeface="Courier New"/>
                <a:cs typeface="Courier New"/>
                <a:sym typeface="Courier New"/>
              </a:rPr>
              <a:t>│       ├── agent</a:t>
            </a:r>
          </a:p>
          <a:p>
            <a:r>
              <a:rPr lang="en" sz="800">
                <a:latin typeface="Courier New"/>
                <a:ea typeface="Courier New"/>
                <a:cs typeface="Courier New"/>
                <a:sym typeface="Courier New"/>
              </a:rPr>
              <a:t>│       │   ├── agent_api.py</a:t>
            </a:r>
          </a:p>
          <a:p>
            <a:r>
              <a:rPr lang="en" sz="800">
                <a:latin typeface="Courier New"/>
                <a:ea typeface="Courier New"/>
                <a:cs typeface="Courier New"/>
                <a:sym typeface="Courier New"/>
              </a:rPr>
              <a:t>│       │   ├── agent_device_driver.py</a:t>
            </a:r>
          </a:p>
          <a:p>
            <a:r>
              <a:rPr lang="en" sz="800">
                <a:latin typeface="Courier New"/>
                <a:ea typeface="Courier New"/>
                <a:cs typeface="Courier New"/>
                <a:sym typeface="Courier New"/>
              </a:rPr>
              <a:t>│       │   ├── agent_manager.py</a:t>
            </a:r>
          </a:p>
          <a:p>
            <a:r>
              <a:rPr lang="en" sz="800">
                <a:latin typeface="Courier New"/>
                <a:ea typeface="Courier New"/>
                <a:cs typeface="Courier New"/>
                <a:sym typeface="Courier New"/>
              </a:rPr>
              <a:t>│       │   ├── agent.py</a:t>
            </a:r>
          </a:p>
          <a:p>
            <a:r>
              <a:rPr lang="en" sz="800">
                <a:latin typeface="Courier New"/>
                <a:ea typeface="Courier New"/>
                <a:cs typeface="Courier New"/>
                <a:sym typeface="Courier New"/>
              </a:rPr>
              <a:t>│       │   ├── __init__.py</a:t>
            </a:r>
          </a:p>
          <a:p>
            <a:r>
              <a:rPr lang="en" sz="800">
                <a:latin typeface="Courier New"/>
                <a:ea typeface="Courier New"/>
                <a:cs typeface="Courier New"/>
                <a:sym typeface="Courier New"/>
              </a:rPr>
              <a:t>│       ├── agent_scheduler.py</a:t>
            </a:r>
          </a:p>
          <a:p>
            <a:r>
              <a:rPr lang="en" sz="800">
                <a:latin typeface="Courier New"/>
                <a:ea typeface="Courier New"/>
                <a:cs typeface="Courier New"/>
                <a:sym typeface="Courier New"/>
              </a:rPr>
              <a:t>│       ├── constants.py</a:t>
            </a:r>
          </a:p>
          <a:p>
            <a:r>
              <a:rPr lang="en" sz="800">
                <a:latin typeface="Courier New"/>
                <a:ea typeface="Courier New"/>
                <a:cs typeface="Courier New"/>
                <a:sym typeface="Courier New"/>
              </a:rPr>
              <a:t>│       ├── data_models.py</a:t>
            </a:r>
          </a:p>
          <a:p>
            <a:endParaRPr sz="800">
              <a:latin typeface="Courier New"/>
              <a:ea typeface="Courier New"/>
              <a:cs typeface="Courier New"/>
              <a:sym typeface="Courier New"/>
            </a:endParaRPr>
          </a:p>
        </p:txBody>
      </p:sp>
      <p:sp>
        <p:nvSpPr>
          <p:cNvPr id="266" name="Shape 266"/>
          <p:cNvSpPr txBox="1"/>
          <p:nvPr/>
        </p:nvSpPr>
        <p:spPr>
          <a:xfrm>
            <a:off x="6091502" y="870613"/>
            <a:ext cx="2976899" cy="46670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       ├── drivers</a:t>
            </a:r>
          </a:p>
          <a:p>
            <a:r>
              <a:rPr lang="en" sz="800">
                <a:latin typeface="Courier New"/>
                <a:ea typeface="Courier New"/>
                <a:cs typeface="Courier New"/>
                <a:sym typeface="Courier New"/>
              </a:rPr>
              <a:t>│       │   ├── a10networks</a:t>
            </a:r>
          </a:p>
          <a:p>
            <a:r>
              <a:rPr lang="en" sz="800">
                <a:latin typeface="Courier New"/>
                <a:ea typeface="Courier New"/>
                <a:cs typeface="Courier New"/>
                <a:sym typeface="Courier New"/>
              </a:rPr>
              <a:t>│       │   ├── abstract_driver.py</a:t>
            </a:r>
          </a:p>
          <a:p>
            <a:r>
              <a:rPr lang="en" sz="800">
                <a:latin typeface="Courier New"/>
                <a:ea typeface="Courier New"/>
                <a:cs typeface="Courier New"/>
                <a:sym typeface="Courier New"/>
              </a:rPr>
              <a:t>│       │   ├── common</a:t>
            </a:r>
          </a:p>
          <a:p>
            <a:r>
              <a:rPr lang="en" sz="800">
                <a:latin typeface="Courier New"/>
                <a:ea typeface="Courier New"/>
                <a:cs typeface="Courier New"/>
                <a:sym typeface="Courier New"/>
              </a:rPr>
              <a:t>│       │   │   ├── agent_driver_base.py</a:t>
            </a:r>
          </a:p>
          <a:p>
            <a:r>
              <a:rPr lang="en" sz="800">
                <a:latin typeface="Courier New"/>
                <a:ea typeface="Courier New"/>
                <a:cs typeface="Courier New"/>
                <a:sym typeface="Courier New"/>
              </a:rPr>
              <a:t>│       │   │   ├── __init__.py</a:t>
            </a:r>
          </a:p>
          <a:p>
            <a:r>
              <a:rPr lang="en" sz="800">
                <a:latin typeface="Courier New"/>
                <a:ea typeface="Courier New"/>
                <a:cs typeface="Courier New"/>
                <a:sym typeface="Courier New"/>
              </a:rPr>
              <a:t>│       │   ├── embrane</a:t>
            </a:r>
          </a:p>
          <a:p>
            <a:r>
              <a:rPr lang="en" sz="800">
                <a:latin typeface="Courier New"/>
                <a:ea typeface="Courier New"/>
                <a:cs typeface="Courier New"/>
                <a:sym typeface="Courier New"/>
              </a:rPr>
              <a:t>│       │   ├── haproxy</a:t>
            </a:r>
          </a:p>
          <a:p>
            <a:r>
              <a:rPr lang="en" sz="800">
                <a:latin typeface="Courier New"/>
                <a:ea typeface="Courier New"/>
                <a:cs typeface="Courier New"/>
                <a:sym typeface="Courier New"/>
              </a:rPr>
              <a:t>│       │   ├── __init__.py</a:t>
            </a:r>
          </a:p>
          <a:p>
            <a:r>
              <a:rPr lang="en" sz="800">
                <a:latin typeface="Courier New"/>
                <a:ea typeface="Courier New"/>
                <a:cs typeface="Courier New"/>
                <a:sym typeface="Courier New"/>
              </a:rPr>
              <a:t>│       │   ├── logging_noop</a:t>
            </a:r>
          </a:p>
          <a:p>
            <a:r>
              <a:rPr lang="en" sz="800">
                <a:latin typeface="Courier New"/>
                <a:ea typeface="Courier New"/>
                <a:cs typeface="Courier New"/>
                <a:sym typeface="Courier New"/>
              </a:rPr>
              <a:t>│       │   │   └── __init__.py</a:t>
            </a:r>
          </a:p>
          <a:p>
            <a:r>
              <a:rPr lang="en" sz="800">
                <a:latin typeface="Courier New"/>
                <a:ea typeface="Courier New"/>
                <a:cs typeface="Courier New"/>
                <a:sym typeface="Courier New"/>
              </a:rPr>
              <a:t>│       │   ├── netscaler</a:t>
            </a:r>
          </a:p>
          <a:p>
            <a:r>
              <a:rPr lang="en" sz="800">
                <a:latin typeface="Courier New"/>
                <a:ea typeface="Courier New"/>
                <a:cs typeface="Courier New"/>
                <a:sym typeface="Courier New"/>
              </a:rPr>
              <a:t>│       │   │   ├── __init__.py</a:t>
            </a:r>
          </a:p>
          <a:p>
            <a:r>
              <a:rPr lang="en" sz="800">
                <a:latin typeface="Courier New"/>
                <a:ea typeface="Courier New"/>
                <a:cs typeface="Courier New"/>
                <a:sym typeface="Courier New"/>
              </a:rPr>
              <a:t>│       │   │   ├── ncc_client.py</a:t>
            </a:r>
          </a:p>
          <a:p>
            <a:r>
              <a:rPr lang="en" sz="800">
                <a:latin typeface="Courier New"/>
                <a:ea typeface="Courier New"/>
                <a:cs typeface="Courier New"/>
                <a:sym typeface="Courier New"/>
              </a:rPr>
              <a:t>│       │   │   └── netscaler_driver.py</a:t>
            </a:r>
          </a:p>
          <a:p>
            <a:r>
              <a:rPr lang="en" sz="800">
                <a:latin typeface="Courier New"/>
                <a:ea typeface="Courier New"/>
                <a:cs typeface="Courier New"/>
                <a:sym typeface="Courier New"/>
              </a:rPr>
              <a:t>│       │   └── radware</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plugin.py</a:t>
            </a:r>
          </a:p>
          <a:p>
            <a:r>
              <a:rPr lang="en" sz="800">
                <a:latin typeface="Courier New"/>
                <a:ea typeface="Courier New"/>
                <a:cs typeface="Courier New"/>
                <a:sym typeface="Courier New"/>
              </a:rPr>
              <a:t>└── version.py</a:t>
            </a:r>
          </a:p>
          <a:p>
            <a:endParaRPr sz="800">
              <a:latin typeface="Courier New"/>
              <a:ea typeface="Courier New"/>
              <a:cs typeface="Courier New"/>
              <a:sym typeface="Courier New"/>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US" dirty="0" smtClean="0"/>
              <a:t>Agenda</a:t>
            </a:r>
            <a:endParaRPr lang="en" dirty="0"/>
          </a:p>
        </p:txBody>
      </p:sp>
      <p:sp>
        <p:nvSpPr>
          <p:cNvPr id="37" name="Shape 37"/>
          <p:cNvSpPr txBox="1">
            <a:spLocks noGrp="1"/>
          </p:cNvSpPr>
          <p:nvPr>
            <p:ph type="body" idx="1"/>
          </p:nvPr>
        </p:nvSpPr>
        <p:spPr>
          <a:xfrm>
            <a:off x="72700" y="785527"/>
            <a:ext cx="8951100" cy="4687800"/>
          </a:xfrm>
          <a:prstGeom prst="rect">
            <a:avLst/>
          </a:prstGeom>
        </p:spPr>
        <p:txBody>
          <a:bodyPr lIns="91425" tIns="91425" rIns="91425" bIns="91425" anchor="t" anchorCtr="0">
            <a:noAutofit/>
          </a:bodyPr>
          <a:lstStyle/>
          <a:p>
            <a:pPr marL="457200" indent="-355600">
              <a:buFont typeface="Arial"/>
              <a:buChar char="-"/>
            </a:pPr>
            <a:r>
              <a:rPr lang="en" dirty="0"/>
              <a:t>Collection of </a:t>
            </a:r>
            <a:r>
              <a:rPr lang="en-US" dirty="0" smtClean="0"/>
              <a:t>Neutron </a:t>
            </a:r>
            <a:r>
              <a:rPr lang="en-US" dirty="0"/>
              <a:t>S</a:t>
            </a:r>
            <a:r>
              <a:rPr lang="en" dirty="0" err="1" smtClean="0"/>
              <a:t>ervices</a:t>
            </a:r>
            <a:endParaRPr lang="en" dirty="0"/>
          </a:p>
          <a:p>
            <a:pPr marL="914400" lvl="1" indent="-342900">
              <a:buSzPct val="90000"/>
              <a:buFont typeface="Arial"/>
              <a:buChar char="-"/>
            </a:pPr>
            <a:r>
              <a:rPr lang="en" dirty="0" smtClean="0"/>
              <a:t>To </a:t>
            </a:r>
            <a:r>
              <a:rPr lang="en" dirty="0"/>
              <a:t>touch upon various services provided by Neutron</a:t>
            </a:r>
          </a:p>
          <a:p>
            <a:pPr marL="1371600" lvl="2" indent="-330200">
              <a:buSzPct val="80000"/>
              <a:buFont typeface="Arial"/>
              <a:buChar char="-"/>
            </a:pPr>
            <a:r>
              <a:rPr lang="en" dirty="0" err="1" smtClean="0"/>
              <a:t>Lbaas</a:t>
            </a:r>
            <a:r>
              <a:rPr lang="en-US" dirty="0" smtClean="0"/>
              <a:t> as an example of Services</a:t>
            </a:r>
            <a:endParaRPr lang="en" dirty="0"/>
          </a:p>
          <a:p>
            <a:pPr marL="914400" lvl="1" indent="-342900">
              <a:buSzPct val="90000"/>
              <a:buFont typeface="Arial"/>
              <a:buChar char="-"/>
            </a:pPr>
            <a:r>
              <a:rPr lang="en" dirty="0" smtClean="0"/>
              <a:t>For </a:t>
            </a:r>
            <a:r>
              <a:rPr lang="en" dirty="0"/>
              <a:t>each of the above</a:t>
            </a:r>
          </a:p>
          <a:p>
            <a:pPr marL="1371600" lvl="2" indent="-330200">
              <a:buSzPct val="80000"/>
              <a:buFont typeface="Arial"/>
              <a:buChar char="-"/>
            </a:pPr>
            <a:r>
              <a:rPr lang="en" dirty="0"/>
              <a:t>Architecture</a:t>
            </a:r>
          </a:p>
          <a:p>
            <a:pPr marL="1371600" lvl="2" indent="-330200">
              <a:buSzPct val="80000"/>
              <a:buFont typeface="Arial"/>
              <a:buChar char="-"/>
            </a:pPr>
            <a:r>
              <a:rPr lang="en" dirty="0" smtClean="0"/>
              <a:t>Code</a:t>
            </a:r>
            <a:r>
              <a:rPr lang="en-US" dirty="0" smtClean="0"/>
              <a:t> References</a:t>
            </a:r>
            <a:endParaRPr lang="en" dirty="0"/>
          </a:p>
          <a:p>
            <a:pPr marL="914400" lvl="1" indent="-342900">
              <a:buSzPct val="90000"/>
              <a:buFont typeface="Arial"/>
              <a:buChar char="-"/>
            </a:pPr>
            <a:r>
              <a:rPr lang="en" dirty="0" smtClean="0"/>
              <a:t>References</a:t>
            </a:r>
            <a:endParaRPr lang="en"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Neutron: Common</a:t>
            </a:r>
          </a:p>
        </p:txBody>
      </p:sp>
      <p:sp>
        <p:nvSpPr>
          <p:cNvPr id="272" name="Shape 272"/>
          <p:cNvSpPr txBox="1"/>
          <p:nvPr/>
        </p:nvSpPr>
        <p:spPr>
          <a:xfrm>
            <a:off x="180352" y="754800"/>
            <a:ext cx="3050699" cy="12054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./neutron/neutron/db/model_base.py</a:t>
            </a:r>
          </a:p>
          <a:p>
            <a:endParaRPr sz="800">
              <a:latin typeface="Courier New"/>
              <a:ea typeface="Courier New"/>
              <a:cs typeface="Courier New"/>
              <a:sym typeface="Courier New"/>
            </a:endParaRPr>
          </a:p>
        </p:txBody>
      </p:sp>
      <p:sp>
        <p:nvSpPr>
          <p:cNvPr id="273" name="Shape 273"/>
          <p:cNvSpPr txBox="1"/>
          <p:nvPr/>
        </p:nvSpPr>
        <p:spPr>
          <a:xfrm>
            <a:off x="235452" y="1067350"/>
            <a:ext cx="2876699" cy="3699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NeutronBase</a:t>
            </a:r>
            <a:r>
              <a:rPr lang="en" sz="800">
                <a:latin typeface="Courier New"/>
                <a:ea typeface="Courier New"/>
                <a:cs typeface="Courier New"/>
                <a:sym typeface="Courier New"/>
              </a:rPr>
              <a:t>(models.ModelBase)</a:t>
            </a:r>
          </a:p>
          <a:p>
            <a:r>
              <a:rPr lang="en" sz="800" i="1">
                <a:latin typeface="Courier New"/>
                <a:ea typeface="Courier New"/>
                <a:cs typeface="Courier New"/>
                <a:sym typeface="Courier New"/>
              </a:rPr>
              <a:t>*Base class for Neutron Models*</a:t>
            </a:r>
          </a:p>
          <a:p>
            <a:endParaRPr sz="800">
              <a:latin typeface="Courier New"/>
              <a:ea typeface="Courier New"/>
              <a:cs typeface="Courier New"/>
              <a:sym typeface="Courier New"/>
            </a:endParaRPr>
          </a:p>
        </p:txBody>
      </p:sp>
      <p:sp>
        <p:nvSpPr>
          <p:cNvPr id="274" name="Shape 274"/>
          <p:cNvSpPr txBox="1"/>
          <p:nvPr/>
        </p:nvSpPr>
        <p:spPr>
          <a:xfrm>
            <a:off x="235452" y="1507450"/>
            <a:ext cx="2876699" cy="3699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NeutronBaseV2</a:t>
            </a:r>
            <a:r>
              <a:rPr lang="en" sz="800">
                <a:latin typeface="Courier New"/>
                <a:ea typeface="Courier New"/>
                <a:cs typeface="Courier New"/>
                <a:sym typeface="Courier New"/>
              </a:rPr>
              <a:t>(NeutronBase)</a:t>
            </a:r>
          </a:p>
          <a:p>
            <a:r>
              <a:rPr lang="en" sz="800" i="1">
                <a:latin typeface="Courier New"/>
                <a:ea typeface="Courier New"/>
                <a:cs typeface="Courier New"/>
                <a:sym typeface="Courier New"/>
              </a:rPr>
              <a:t>*Derived Version2 Base for Neutron*</a:t>
            </a:r>
          </a:p>
          <a:p>
            <a:endParaRPr sz="800">
              <a:latin typeface="Courier New"/>
              <a:ea typeface="Courier New"/>
              <a:cs typeface="Courier New"/>
              <a:sym typeface="Courier New"/>
            </a:endParaRPr>
          </a:p>
        </p:txBody>
      </p:sp>
      <p:sp>
        <p:nvSpPr>
          <p:cNvPr id="275" name="Shape 275"/>
          <p:cNvSpPr txBox="1"/>
          <p:nvPr/>
        </p:nvSpPr>
        <p:spPr>
          <a:xfrm>
            <a:off x="3331252" y="754800"/>
            <a:ext cx="3050699" cy="25833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./neutron/neutron/common/rpc.py</a:t>
            </a:r>
          </a:p>
          <a:p>
            <a:pPr>
              <a:buClr>
                <a:schemeClr val="dk1"/>
              </a:buClr>
              <a:buSzPct val="137500"/>
            </a:pPr>
            <a:r>
              <a:rPr lang="en" sz="800">
                <a:latin typeface="Courier New"/>
                <a:ea typeface="Courier New"/>
                <a:cs typeface="Courier New"/>
                <a:sym typeface="Courier New"/>
              </a:rPr>
              <a:t>def init()</a:t>
            </a:r>
          </a:p>
          <a:p>
            <a:pPr>
              <a:buClr>
                <a:schemeClr val="dk1"/>
              </a:buClr>
              <a:buSzPct val="137500"/>
            </a:pPr>
            <a:r>
              <a:rPr lang="en" sz="800">
                <a:latin typeface="Courier New"/>
                <a:ea typeface="Courier New"/>
                <a:cs typeface="Courier New"/>
                <a:sym typeface="Courier New"/>
              </a:rPr>
              <a:t>def cleanup()</a:t>
            </a:r>
          </a:p>
          <a:p>
            <a:pPr>
              <a:buClr>
                <a:schemeClr val="dk1"/>
              </a:buClr>
              <a:buSzPct val="137500"/>
            </a:pPr>
            <a:r>
              <a:rPr lang="en" sz="800">
                <a:latin typeface="Courier New"/>
                <a:ea typeface="Courier New"/>
                <a:cs typeface="Courier New"/>
                <a:sym typeface="Courier New"/>
              </a:rPr>
              <a:t>def add_extra_exmods()</a:t>
            </a:r>
          </a:p>
          <a:p>
            <a:pPr>
              <a:buClr>
                <a:schemeClr val="dk1"/>
              </a:buClr>
              <a:buSzPct val="137500"/>
            </a:pPr>
            <a:r>
              <a:rPr lang="en" sz="800">
                <a:latin typeface="Courier New"/>
                <a:ea typeface="Courier New"/>
                <a:cs typeface="Courier New"/>
                <a:sym typeface="Courier New"/>
              </a:rPr>
              <a:t>def get_allowed_exmods()</a:t>
            </a:r>
          </a:p>
          <a:p>
            <a:pPr>
              <a:buClr>
                <a:schemeClr val="dk1"/>
              </a:buClr>
              <a:buSzPct val="137500"/>
            </a:pPr>
            <a:r>
              <a:rPr lang="en" sz="800">
                <a:latin typeface="Courier New"/>
                <a:ea typeface="Courier New"/>
                <a:cs typeface="Courier New"/>
                <a:sym typeface="Courier New"/>
              </a:rPr>
              <a:t>def get_client()</a:t>
            </a:r>
          </a:p>
          <a:p>
            <a:pPr>
              <a:buClr>
                <a:schemeClr val="dk1"/>
              </a:buClr>
              <a:buSzPct val="137500"/>
            </a:pPr>
            <a:r>
              <a:rPr lang="en" sz="800">
                <a:latin typeface="Courier New"/>
                <a:ea typeface="Courier New"/>
                <a:cs typeface="Courier New"/>
                <a:sym typeface="Courier New"/>
              </a:rPr>
              <a:t>def get_server()</a:t>
            </a:r>
          </a:p>
          <a:p>
            <a:pPr>
              <a:buClr>
                <a:schemeClr val="dk1"/>
              </a:buClr>
              <a:buSzPct val="137500"/>
            </a:pPr>
            <a:r>
              <a:rPr lang="en" sz="800">
                <a:latin typeface="Courier New"/>
                <a:ea typeface="Courier New"/>
                <a:cs typeface="Courier New"/>
                <a:sym typeface="Courier New"/>
              </a:rPr>
              <a:t>def get_notifier()</a:t>
            </a:r>
          </a:p>
          <a:p>
            <a:pPr>
              <a:buClr>
                <a:schemeClr val="dk1"/>
              </a:buClr>
              <a:buSzPct val="137500"/>
            </a:pPr>
            <a:r>
              <a:rPr lang="en" sz="800">
                <a:latin typeface="Courier New"/>
                <a:ea typeface="Courier New"/>
                <a:cs typeface="Courier New"/>
                <a:sym typeface="Courier New"/>
              </a:rPr>
              <a:t>class RequestContextSerializer()</a:t>
            </a:r>
          </a:p>
          <a:p>
            <a:pPr>
              <a:buClr>
                <a:schemeClr val="dk1"/>
              </a:buClr>
              <a:buSzPct val="137500"/>
            </a:pPr>
            <a:r>
              <a:rPr lang="en" sz="800">
                <a:latin typeface="Courier New"/>
                <a:ea typeface="Courier New"/>
                <a:cs typeface="Courier New"/>
                <a:sym typeface="Courier New"/>
              </a:rPr>
              <a:t>  def serialize_entity() </a:t>
            </a:r>
          </a:p>
          <a:p>
            <a:pPr>
              <a:buClr>
                <a:schemeClr val="dk1"/>
              </a:buClr>
              <a:buSzPct val="137500"/>
            </a:pPr>
            <a:r>
              <a:rPr lang="en" sz="800">
                <a:latin typeface="Courier New"/>
                <a:ea typeface="Courier New"/>
                <a:cs typeface="Courier New"/>
                <a:sym typeface="Courier New"/>
              </a:rPr>
              <a:t>  def deserialize_entity()</a:t>
            </a:r>
          </a:p>
          <a:p>
            <a:pPr>
              <a:buClr>
                <a:schemeClr val="dk1"/>
              </a:buClr>
              <a:buSzPct val="137500"/>
            </a:pPr>
            <a:r>
              <a:rPr lang="en" sz="800">
                <a:latin typeface="Courier New"/>
                <a:ea typeface="Courier New"/>
                <a:cs typeface="Courier New"/>
                <a:sym typeface="Courier New"/>
              </a:rPr>
              <a:t>  def serialize_context()</a:t>
            </a:r>
          </a:p>
          <a:p>
            <a:pPr>
              <a:buClr>
                <a:schemeClr val="dk1"/>
              </a:buClr>
              <a:buSzPct val="137500"/>
            </a:pPr>
            <a:r>
              <a:rPr lang="en" sz="800">
                <a:latin typeface="Courier New"/>
                <a:ea typeface="Courier New"/>
                <a:cs typeface="Courier New"/>
                <a:sym typeface="Courier New"/>
              </a:rPr>
              <a:t>  def deserialize_context()</a:t>
            </a:r>
          </a:p>
          <a:p>
            <a:pPr>
              <a:buClr>
                <a:schemeClr val="dk1"/>
              </a:buClr>
              <a:buSzPct val="137500"/>
            </a:pPr>
            <a:r>
              <a:rPr lang="en" sz="800">
                <a:latin typeface="Courier New"/>
                <a:ea typeface="Courier New"/>
                <a:cs typeface="Courier New"/>
                <a:sym typeface="Courier New"/>
              </a:rPr>
              <a:t>class Service()</a:t>
            </a:r>
          </a:p>
          <a:p>
            <a:pPr>
              <a:buClr>
                <a:schemeClr val="dk1"/>
              </a:buClr>
              <a:buSzPct val="137500"/>
            </a:pPr>
            <a:r>
              <a:rPr lang="en" sz="800">
                <a:latin typeface="Courier New"/>
                <a:ea typeface="Courier New"/>
                <a:cs typeface="Courier New"/>
                <a:sym typeface="Courier New"/>
              </a:rPr>
              <a:t>  def start()</a:t>
            </a:r>
          </a:p>
          <a:p>
            <a:pPr>
              <a:buClr>
                <a:schemeClr val="dk1"/>
              </a:buClr>
              <a:buSzPct val="137500"/>
            </a:pPr>
            <a:r>
              <a:rPr lang="en" sz="800">
                <a:latin typeface="Courier New"/>
                <a:ea typeface="Courier New"/>
                <a:cs typeface="Courier New"/>
                <a:sym typeface="Courier New"/>
              </a:rPr>
              <a:t>  def stop()</a:t>
            </a:r>
          </a:p>
          <a:p>
            <a:pPr>
              <a:buClr>
                <a:schemeClr val="dk1"/>
              </a:buClr>
              <a:buSzPct val="137500"/>
            </a:pPr>
            <a:r>
              <a:rPr lang="en" sz="800">
                <a:latin typeface="Courier New"/>
                <a:ea typeface="Courier New"/>
                <a:cs typeface="Courier New"/>
                <a:sym typeface="Courier New"/>
              </a:rPr>
              <a:t>class Connection():</a:t>
            </a:r>
          </a:p>
          <a:p>
            <a:pPr>
              <a:buClr>
                <a:schemeClr val="dk1"/>
              </a:buClr>
              <a:buSzPct val="137500"/>
            </a:pPr>
            <a:r>
              <a:rPr lang="en" sz="800">
                <a:latin typeface="Courier New"/>
                <a:ea typeface="Courier New"/>
                <a:cs typeface="Courier New"/>
                <a:sym typeface="Courier New"/>
              </a:rPr>
              <a:t>  def create_consumer()</a:t>
            </a:r>
          </a:p>
          <a:p>
            <a:pPr>
              <a:buClr>
                <a:schemeClr val="dk1"/>
              </a:buClr>
              <a:buSzPct val="137500"/>
            </a:pPr>
            <a:r>
              <a:rPr lang="en" sz="800">
                <a:latin typeface="Courier New"/>
                <a:ea typeface="Courier New"/>
                <a:cs typeface="Courier New"/>
                <a:sym typeface="Courier New"/>
              </a:rPr>
              <a:t>  def consume_in_threads()</a:t>
            </a:r>
          </a:p>
          <a:p>
            <a:pPr>
              <a:buClr>
                <a:schemeClr val="dk1"/>
              </a:buClr>
              <a:buSzPct val="137500"/>
            </a:pPr>
            <a:r>
              <a:rPr lang="en" sz="800">
                <a:latin typeface="Courier New"/>
                <a:ea typeface="Courier New"/>
                <a:cs typeface="Courier New"/>
                <a:sym typeface="Courier New"/>
              </a:rPr>
              <a:t>  def close()</a:t>
            </a:r>
          </a:p>
          <a:p>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2" name="TextBox 1"/>
          <p:cNvSpPr txBox="1"/>
          <p:nvPr/>
        </p:nvSpPr>
        <p:spPr>
          <a:xfrm>
            <a:off x="877824" y="2194560"/>
            <a:ext cx="2234327" cy="430887"/>
          </a:xfrm>
          <a:prstGeom prst="rect">
            <a:avLst/>
          </a:prstGeom>
          <a:noFill/>
          <a:ln>
            <a:solidFill>
              <a:schemeClr val="tx1"/>
            </a:solidFill>
          </a:ln>
        </p:spPr>
        <p:txBody>
          <a:bodyPr wrap="square" rtlCol="0">
            <a:spAutoFit/>
          </a:bodyPr>
          <a:lstStyle/>
          <a:p>
            <a:r>
              <a:rPr lang="en-US" sz="1100" dirty="0" smtClean="0"/>
              <a:t>Inherited by </a:t>
            </a:r>
            <a:r>
              <a:rPr lang="en-US" sz="1100" dirty="0" err="1" smtClean="0">
                <a:latin typeface="Courier New" charset="0"/>
                <a:ea typeface="Courier New" charset="0"/>
                <a:cs typeface="Courier New" charset="0"/>
              </a:rPr>
              <a:t>LoadBalancerAgentBinding</a:t>
            </a:r>
            <a:endParaRPr lang="en-US" sz="1100" dirty="0">
              <a:latin typeface="Courier New" charset="0"/>
              <a:ea typeface="Courier New" charset="0"/>
              <a:cs typeface="Courier New" charset="0"/>
            </a:endParaRPr>
          </a:p>
        </p:txBody>
      </p:sp>
      <p:cxnSp>
        <p:nvCxnSpPr>
          <p:cNvPr id="4" name="Straight Arrow Connector 3"/>
          <p:cNvCxnSpPr>
            <a:stCxn id="2" idx="0"/>
            <a:endCxn id="272" idx="2"/>
          </p:cNvCxnSpPr>
          <p:nvPr/>
        </p:nvCxnSpPr>
        <p:spPr>
          <a:xfrm flipH="1" flipV="1">
            <a:off x="1705702" y="1960200"/>
            <a:ext cx="289286" cy="234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66300" y="254388"/>
            <a:ext cx="8951100" cy="556799"/>
          </a:xfrm>
          <a:prstGeom prst="rect">
            <a:avLst/>
          </a:prstGeom>
        </p:spPr>
        <p:txBody>
          <a:bodyPr lIns="91425" tIns="91425" rIns="91425" bIns="91425" anchor="b" anchorCtr="0">
            <a:noAutofit/>
          </a:bodyPr>
          <a:lstStyle/>
          <a:p>
            <a:r>
              <a:rPr lang="en"/>
              <a:t>Neutron: LBaaS</a:t>
            </a:r>
          </a:p>
        </p:txBody>
      </p:sp>
      <p:sp>
        <p:nvSpPr>
          <p:cNvPr id="281" name="Shape 281"/>
          <p:cNvSpPr txBox="1"/>
          <p:nvPr/>
        </p:nvSpPr>
        <p:spPr>
          <a:xfrm>
            <a:off x="218602" y="1360727"/>
            <a:ext cx="3050699" cy="21170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a:t>
            </a:r>
            <a:r>
              <a:rPr lang="en" sz="800" b="1">
                <a:latin typeface="Courier New"/>
                <a:ea typeface="Courier New"/>
                <a:cs typeface="Courier New"/>
                <a:sym typeface="Courier New"/>
              </a:rPr>
              <a:t>/agent_scheduler.py</a:t>
            </a:r>
          </a:p>
          <a:p>
            <a:pPr>
              <a:buClr>
                <a:schemeClr val="dk1"/>
              </a:buClr>
              <a:buSzPct val="137500"/>
            </a:pPr>
            <a:r>
              <a:rPr lang="en" sz="800">
                <a:latin typeface="Courier New"/>
                <a:ea typeface="Courier New"/>
                <a:cs typeface="Courier New"/>
                <a:sym typeface="Courier New"/>
              </a:rPr>
              <a:t>from neutron.db import agents_db</a:t>
            </a:r>
          </a:p>
          <a:p>
            <a:pPr>
              <a:buClr>
                <a:schemeClr val="dk1"/>
              </a:buClr>
              <a:buSzPct val="137500"/>
            </a:pPr>
            <a:r>
              <a:rPr lang="en" sz="800">
                <a:latin typeface="Courier New"/>
                <a:ea typeface="Courier New"/>
                <a:cs typeface="Courier New"/>
                <a:sym typeface="Courier New"/>
              </a:rPr>
              <a:t>from neutron.db import agentschedulers_db</a:t>
            </a:r>
          </a:p>
          <a:p>
            <a:r>
              <a:rPr lang="en" sz="800">
                <a:latin typeface="Courier New"/>
                <a:ea typeface="Courier New"/>
                <a:cs typeface="Courier New"/>
                <a:sym typeface="Courier New"/>
              </a:rPr>
              <a:t>from neutron.db import model_base</a:t>
            </a:r>
          </a:p>
          <a:p>
            <a:endParaRPr sz="800">
              <a:latin typeface="Courier New"/>
              <a:ea typeface="Courier New"/>
              <a:cs typeface="Courier New"/>
              <a:sym typeface="Courier New"/>
            </a:endParaRPr>
          </a:p>
          <a:p>
            <a:r>
              <a:rPr lang="en" sz="800" b="1">
                <a:solidFill>
                  <a:schemeClr val="dk1"/>
                </a:solidFill>
                <a:latin typeface="Courier New"/>
                <a:ea typeface="Courier New"/>
                <a:cs typeface="Courier New"/>
                <a:sym typeface="Courier New"/>
              </a:rPr>
              <a:t>LoadbalancerAgentBinding</a:t>
            </a:r>
            <a:r>
              <a:rPr lang="en" sz="800">
                <a:solidFill>
                  <a:schemeClr val="dk1"/>
                </a:solidFill>
                <a:latin typeface="Courier New"/>
                <a:ea typeface="Courier New"/>
                <a:cs typeface="Courier New"/>
                <a:sym typeface="Courier New"/>
              </a:rPr>
              <a:t>(model.base.BASEV2)</a:t>
            </a:r>
          </a:p>
          <a:p>
            <a:r>
              <a:rPr lang="en" sz="800" i="1">
                <a:solidFill>
                  <a:schemeClr val="dk1"/>
                </a:solidFill>
                <a:latin typeface="Courier New"/>
                <a:ea typeface="Courier New"/>
                <a:cs typeface="Courier New"/>
                <a:sym typeface="Courier New"/>
              </a:rPr>
              <a:t>*Represents binding between Neutron Loadbalancer and the Agents*</a:t>
            </a:r>
          </a:p>
          <a:p>
            <a:endParaRPr sz="800">
              <a:solidFill>
                <a:schemeClr val="dk1"/>
              </a:solidFill>
              <a:latin typeface="Courier New"/>
              <a:ea typeface="Courier New"/>
              <a:cs typeface="Courier New"/>
              <a:sym typeface="Courier New"/>
            </a:endParaRPr>
          </a:p>
          <a:p>
            <a:r>
              <a:rPr lang="en" sz="800" b="1">
                <a:solidFill>
                  <a:schemeClr val="dk1"/>
                </a:solidFill>
                <a:latin typeface="Courier New"/>
                <a:ea typeface="Courier New"/>
                <a:cs typeface="Courier New"/>
                <a:sym typeface="Courier New"/>
              </a:rPr>
              <a:t>LbaasAgentSchedulerDbMixin</a:t>
            </a:r>
            <a:r>
              <a:rPr lang="en" sz="800">
                <a:solidFill>
                  <a:schemeClr val="dk1"/>
                </a:solidFill>
                <a:latin typeface="Courier New"/>
                <a:ea typeface="Courier New"/>
                <a:cs typeface="Courier New"/>
                <a:sym typeface="Courier New"/>
              </a:rPr>
              <a:t>(agentschedulers_db.AgentSchedulerDbMixin,lbaas_agentschedulerv2.LbaasAgentSchedulerPluginBase)</a:t>
            </a:r>
          </a:p>
          <a:p>
            <a:endParaRPr sz="800">
              <a:solidFill>
                <a:schemeClr val="dk1"/>
              </a:solidFill>
              <a:latin typeface="Courier New"/>
              <a:ea typeface="Courier New"/>
              <a:cs typeface="Courier New"/>
              <a:sym typeface="Courier New"/>
            </a:endParaRPr>
          </a:p>
          <a:p>
            <a:r>
              <a:rPr lang="en" sz="800" b="1">
                <a:solidFill>
                  <a:schemeClr val="dk1"/>
                </a:solidFill>
                <a:latin typeface="Courier New"/>
                <a:ea typeface="Courier New"/>
                <a:cs typeface="Courier New"/>
                <a:sym typeface="Courier New"/>
              </a:rPr>
              <a:t>ChanceScheduler</a:t>
            </a:r>
            <a:r>
              <a:rPr lang="en" sz="800">
                <a:solidFill>
                  <a:schemeClr val="dk1"/>
                </a:solidFill>
                <a:latin typeface="Courier New"/>
                <a:ea typeface="Courier New"/>
                <a:cs typeface="Courier New"/>
                <a:sym typeface="Courier New"/>
              </a:rPr>
              <a:t>(object)</a:t>
            </a:r>
          </a:p>
          <a:p>
            <a:r>
              <a:rPr lang="en" sz="800" i="1">
                <a:solidFill>
                  <a:schemeClr val="dk1"/>
                </a:solidFill>
                <a:latin typeface="Courier New"/>
                <a:ea typeface="Courier New"/>
                <a:cs typeface="Courier New"/>
                <a:sym typeface="Courier New"/>
              </a:rPr>
              <a:t>*Allocating a loadbalancer agent randomly for a single VIP*</a:t>
            </a:r>
          </a:p>
        </p:txBody>
      </p:sp>
      <p:sp>
        <p:nvSpPr>
          <p:cNvPr id="282" name="Shape 282"/>
          <p:cNvSpPr/>
          <p:nvPr/>
        </p:nvSpPr>
        <p:spPr>
          <a:xfrm>
            <a:off x="1499375" y="838652"/>
            <a:ext cx="2360100" cy="3188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r>
              <a:rPr lang="en" sz="800" u="sng">
                <a:solidFill>
                  <a:schemeClr val="hlink"/>
                </a:solidFill>
                <a:latin typeface="Courier New"/>
                <a:ea typeface="Courier New"/>
                <a:cs typeface="Courier New"/>
                <a:sym typeface="Courier New"/>
                <a:hlinkClick r:id="rId3"/>
              </a:rPr>
              <a:t>./neutron/neutron/db/model_base.py</a:t>
            </a:r>
          </a:p>
        </p:txBody>
      </p:sp>
      <p:cxnSp>
        <p:nvCxnSpPr>
          <p:cNvPr id="283" name="Shape 283"/>
          <p:cNvCxnSpPr>
            <a:stCxn id="282" idx="2"/>
          </p:cNvCxnSpPr>
          <p:nvPr/>
        </p:nvCxnSpPr>
        <p:spPr>
          <a:xfrm>
            <a:off x="2679425" y="1157549"/>
            <a:ext cx="39600" cy="928800"/>
          </a:xfrm>
          <a:prstGeom prst="straightConnector1">
            <a:avLst/>
          </a:prstGeom>
          <a:noFill/>
          <a:ln w="19050" cap="flat">
            <a:solidFill>
              <a:schemeClr val="dk2"/>
            </a:solidFill>
            <a:prstDash val="solid"/>
            <a:round/>
            <a:headEnd type="none" w="lg" len="lg"/>
            <a:tailEnd type="triangle" w="lg" len="lg"/>
          </a:ln>
        </p:spPr>
      </p:cxnSp>
      <p:cxnSp>
        <p:nvCxnSpPr>
          <p:cNvPr id="284" name="Shape 284"/>
          <p:cNvCxnSpPr>
            <a:stCxn id="282" idx="2"/>
          </p:cNvCxnSpPr>
          <p:nvPr/>
        </p:nvCxnSpPr>
        <p:spPr>
          <a:xfrm flipH="1">
            <a:off x="1607525" y="1157549"/>
            <a:ext cx="1071900" cy="339300"/>
          </a:xfrm>
          <a:prstGeom prst="straightConnector1">
            <a:avLst/>
          </a:prstGeom>
          <a:noFill/>
          <a:ln w="19050" cap="flat">
            <a:solidFill>
              <a:schemeClr val="dk2"/>
            </a:solidFill>
            <a:prstDash val="solid"/>
            <a:round/>
            <a:headEnd type="none" w="lg" len="lg"/>
            <a:tailEnd type="triangle" w="lg" len="lg"/>
          </a:ln>
        </p:spPr>
      </p:cxnSp>
      <p:sp>
        <p:nvSpPr>
          <p:cNvPr id="285" name="Shape 285"/>
          <p:cNvSpPr txBox="1"/>
          <p:nvPr/>
        </p:nvSpPr>
        <p:spPr>
          <a:xfrm>
            <a:off x="3442175" y="1665527"/>
            <a:ext cx="3886800" cy="15881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a:t>
            </a:r>
            <a:r>
              <a:rPr lang="en" sz="800" b="1">
                <a:latin typeface="Courier New"/>
                <a:ea typeface="Courier New"/>
                <a:cs typeface="Courier New"/>
                <a:sym typeface="Courier New"/>
              </a:rPr>
              <a:t>/agent/agent.py</a:t>
            </a:r>
          </a:p>
          <a:p>
            <a:r>
              <a:rPr lang="en" sz="800">
                <a:latin typeface="Courier New"/>
                <a:ea typeface="Courier New"/>
                <a:cs typeface="Courier New"/>
                <a:sym typeface="Courier New"/>
              </a:rPr>
              <a:t>from neutron_lbaas.agent import agent_manager as manager</a:t>
            </a:r>
          </a:p>
          <a:p>
            <a:r>
              <a:rPr lang="en" sz="800">
                <a:latin typeface="Courier New"/>
                <a:ea typeface="Courier New"/>
                <a:cs typeface="Courier New"/>
                <a:sym typeface="Courier New"/>
              </a:rPr>
              <a:t>from neutron_lbaas.services.loadbalancer import constants</a:t>
            </a:r>
          </a:p>
          <a:p>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286" name="Shape 286"/>
          <p:cNvSpPr txBox="1"/>
          <p:nvPr/>
        </p:nvSpPr>
        <p:spPr>
          <a:xfrm>
            <a:off x="3547002" y="2193746"/>
            <a:ext cx="2925299" cy="556799"/>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class LbaasAgentService(n_rpc.Service)</a:t>
            </a:r>
          </a:p>
          <a:p>
            <a:r>
              <a:rPr lang="en" sz="800" i="1">
                <a:latin typeface="Courier New"/>
                <a:ea typeface="Courier New"/>
                <a:cs typeface="Courier New"/>
                <a:sym typeface="Courier New"/>
              </a:rPr>
              <a:t>*RPC service Agent for listening to API requests*</a:t>
            </a:r>
          </a:p>
        </p:txBody>
      </p:sp>
      <p:sp>
        <p:nvSpPr>
          <p:cNvPr id="287" name="Shape 287"/>
          <p:cNvSpPr txBox="1"/>
          <p:nvPr/>
        </p:nvSpPr>
        <p:spPr>
          <a:xfrm>
            <a:off x="3547002" y="2818823"/>
            <a:ext cx="2925299" cy="3648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solidFill>
                  <a:srgbClr val="FF0000"/>
                </a:solidFill>
                <a:latin typeface="Courier New"/>
                <a:ea typeface="Courier New"/>
                <a:cs typeface="Courier New"/>
                <a:sym typeface="Courier New"/>
              </a:rPr>
              <a:t>main()</a:t>
            </a:r>
          </a:p>
          <a:p>
            <a:r>
              <a:rPr lang="en" sz="800" i="1">
                <a:latin typeface="Courier New"/>
                <a:ea typeface="Courier New"/>
                <a:cs typeface="Courier New"/>
                <a:sym typeface="Courier New"/>
              </a:rPr>
              <a:t>*Entry point for LBaaS Agent*</a:t>
            </a:r>
          </a:p>
        </p:txBody>
      </p:sp>
      <p:sp>
        <p:nvSpPr>
          <p:cNvPr id="288" name="Shape 288"/>
          <p:cNvSpPr txBox="1"/>
          <p:nvPr/>
        </p:nvSpPr>
        <p:spPr>
          <a:xfrm>
            <a:off x="218602" y="3529377"/>
            <a:ext cx="3050699" cy="15881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a:t>
            </a:r>
            <a:r>
              <a:rPr lang="en" sz="800" b="1">
                <a:latin typeface="Courier New"/>
                <a:ea typeface="Courier New"/>
                <a:cs typeface="Courier New"/>
                <a:sym typeface="Courier New"/>
              </a:rPr>
              <a:t>/agent/agent_api.py</a:t>
            </a:r>
          </a:p>
          <a:p>
            <a:r>
              <a:rPr lang="en" sz="800">
                <a:latin typeface="Courier New"/>
                <a:ea typeface="Courier New"/>
                <a:cs typeface="Courier New"/>
                <a:sym typeface="Courier New"/>
              </a:rPr>
              <a:t>from neutron.common import rpc as n_rpc</a:t>
            </a:r>
          </a:p>
          <a:p>
            <a:endParaRPr sz="800">
              <a:latin typeface="Courier New"/>
              <a:ea typeface="Courier New"/>
              <a:cs typeface="Courier New"/>
              <a:sym typeface="Courier New"/>
            </a:endParaRPr>
          </a:p>
          <a:p>
            <a:pPr marL="457200" indent="-279400">
              <a:buClr>
                <a:srgbClr val="000000"/>
              </a:buClr>
              <a:buSzPct val="100000"/>
              <a:buFont typeface="Courier New"/>
              <a:buChar char="-"/>
            </a:pPr>
            <a:r>
              <a:rPr lang="en" sz="800" b="1">
                <a:latin typeface="Courier New"/>
                <a:ea typeface="Courier New"/>
                <a:cs typeface="Courier New"/>
                <a:sym typeface="Courier New"/>
              </a:rPr>
              <a:t>get_ready_devices</a:t>
            </a:r>
          </a:p>
          <a:p>
            <a:pPr marL="457200" indent="-279400">
              <a:buClr>
                <a:srgbClr val="000000"/>
              </a:buClr>
              <a:buSzPct val="100000"/>
              <a:buFont typeface="Courier New"/>
              <a:buChar char="-"/>
            </a:pPr>
            <a:r>
              <a:rPr lang="en" sz="800" b="1">
                <a:latin typeface="Courier New"/>
                <a:ea typeface="Courier New"/>
                <a:cs typeface="Courier New"/>
                <a:sym typeface="Courier New"/>
              </a:rPr>
              <a:t>get_loadbalancer</a:t>
            </a:r>
          </a:p>
          <a:p>
            <a:pPr marL="457200" indent="-279400">
              <a:buClr>
                <a:srgbClr val="000000"/>
              </a:buClr>
              <a:buSzPct val="100000"/>
              <a:buFont typeface="Courier New"/>
              <a:buChar char="-"/>
            </a:pPr>
            <a:r>
              <a:rPr lang="en" sz="800" b="1">
                <a:latin typeface="Courier New"/>
                <a:ea typeface="Courier New"/>
                <a:cs typeface="Courier New"/>
                <a:sym typeface="Courier New"/>
              </a:rPr>
              <a:t>loadbalancer_deployed</a:t>
            </a:r>
          </a:p>
          <a:p>
            <a:pPr marL="457200" indent="-279400">
              <a:buClr>
                <a:srgbClr val="000000"/>
              </a:buClr>
              <a:buSzPct val="100000"/>
              <a:buFont typeface="Courier New"/>
              <a:buChar char="-"/>
            </a:pPr>
            <a:r>
              <a:rPr lang="en" sz="800" b="1">
                <a:latin typeface="Courier New"/>
                <a:ea typeface="Courier New"/>
                <a:cs typeface="Courier New"/>
                <a:sym typeface="Courier New"/>
              </a:rPr>
              <a:t>update_status</a:t>
            </a:r>
          </a:p>
          <a:p>
            <a:pPr marL="457200" indent="-279400">
              <a:buClr>
                <a:srgbClr val="000000"/>
              </a:buClr>
              <a:buSzPct val="100000"/>
              <a:buFont typeface="Courier New"/>
              <a:buChar char="-"/>
            </a:pPr>
            <a:r>
              <a:rPr lang="en" sz="800" b="1">
                <a:latin typeface="Courier New"/>
                <a:ea typeface="Courier New"/>
                <a:cs typeface="Courier New"/>
                <a:sym typeface="Courier New"/>
              </a:rPr>
              <a:t>loadbalancer_destroyed</a:t>
            </a:r>
          </a:p>
          <a:p>
            <a:pPr marL="457200" indent="-279400">
              <a:buClr>
                <a:srgbClr val="000000"/>
              </a:buClr>
              <a:buSzPct val="100000"/>
              <a:buFont typeface="Courier New"/>
              <a:buChar char="-"/>
            </a:pPr>
            <a:r>
              <a:rPr lang="en" sz="800" b="1">
                <a:latin typeface="Courier New"/>
                <a:ea typeface="Courier New"/>
                <a:cs typeface="Courier New"/>
                <a:sym typeface="Courier New"/>
              </a:rPr>
              <a:t>plug_vip_port</a:t>
            </a:r>
          </a:p>
          <a:p>
            <a:pPr marL="457200" indent="-279400">
              <a:buClr>
                <a:srgbClr val="000000"/>
              </a:buClr>
              <a:buSzPct val="100000"/>
              <a:buFont typeface="Courier New"/>
              <a:buChar char="-"/>
            </a:pPr>
            <a:r>
              <a:rPr lang="en" sz="800" b="1">
                <a:latin typeface="Courier New"/>
                <a:ea typeface="Courier New"/>
                <a:cs typeface="Courier New"/>
                <a:sym typeface="Courier New"/>
              </a:rPr>
              <a:t>unplug_vip_port</a:t>
            </a:r>
          </a:p>
          <a:p>
            <a:pPr marL="457200" indent="-279400">
              <a:buClr>
                <a:srgbClr val="000000"/>
              </a:buClr>
              <a:buSzPct val="100000"/>
              <a:buFont typeface="Courier New"/>
              <a:buChar char="-"/>
            </a:pPr>
            <a:r>
              <a:rPr lang="en" sz="800" b="1">
                <a:latin typeface="Courier New"/>
                <a:ea typeface="Courier New"/>
                <a:cs typeface="Courier New"/>
                <a:sym typeface="Courier New"/>
              </a:rPr>
              <a:t>update_loadbalancer_stats</a:t>
            </a:r>
          </a:p>
          <a:p>
            <a:endParaRPr sz="800">
              <a:latin typeface="Courier New"/>
              <a:ea typeface="Courier New"/>
              <a:cs typeface="Courier New"/>
              <a:sym typeface="Courier New"/>
            </a:endParaRPr>
          </a:p>
        </p:txBody>
      </p:sp>
      <p:sp>
        <p:nvSpPr>
          <p:cNvPr id="289" name="Shape 289"/>
          <p:cNvSpPr txBox="1"/>
          <p:nvPr/>
        </p:nvSpPr>
        <p:spPr>
          <a:xfrm rot="2216">
            <a:off x="2138093" y="3426866"/>
            <a:ext cx="930600" cy="210600"/>
          </a:xfrm>
          <a:prstGeom prst="rect">
            <a:avLst/>
          </a:prstGeom>
          <a:noFill/>
          <a:ln>
            <a:noFill/>
          </a:ln>
        </p:spPr>
        <p:txBody>
          <a:bodyPr lIns="91425" tIns="91425" rIns="91425" bIns="91425" anchor="t" anchorCtr="0">
            <a:noAutofit/>
          </a:bodyPr>
          <a:lstStyle/>
          <a:p>
            <a:r>
              <a:rPr lang="en" sz="800">
                <a:solidFill>
                  <a:srgbClr val="0000FF"/>
                </a:solidFill>
                <a:latin typeface="Courier New"/>
                <a:ea typeface="Courier New"/>
                <a:cs typeface="Courier New"/>
                <a:sym typeface="Courier New"/>
              </a:rPr>
              <a:t>Initialized</a:t>
            </a:r>
          </a:p>
        </p:txBody>
      </p:sp>
      <p:sp>
        <p:nvSpPr>
          <p:cNvPr id="290" name="Shape 290"/>
          <p:cNvSpPr txBox="1"/>
          <p:nvPr/>
        </p:nvSpPr>
        <p:spPr>
          <a:xfrm>
            <a:off x="3442175" y="3292002"/>
            <a:ext cx="3886800" cy="15881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./neutron_lbaas/agent/agent_manager.py</a:t>
            </a:r>
          </a:p>
          <a:p>
            <a:r>
              <a:rPr lang="en" sz="800">
                <a:latin typeface="Courier New"/>
                <a:ea typeface="Courier New"/>
                <a:cs typeface="Courier New"/>
                <a:sym typeface="Courier New"/>
              </a:rPr>
              <a:t>from neutron_lbaas.agent import agent_api</a:t>
            </a:r>
          </a:p>
          <a:p>
            <a:endParaRPr sz="800" b="1">
              <a:latin typeface="Courier New"/>
              <a:ea typeface="Courier New"/>
              <a:cs typeface="Courier New"/>
              <a:sym typeface="Courier New"/>
            </a:endParaRPr>
          </a:p>
          <a:p>
            <a:r>
              <a:rPr lang="en" sz="800" b="1">
                <a:latin typeface="Courier New"/>
                <a:ea typeface="Courier New"/>
                <a:cs typeface="Courier New"/>
                <a:sym typeface="Courier New"/>
              </a:rPr>
              <a:t>class LbaasAgentManager(periodic_task.PeriodicTasks):</a:t>
            </a:r>
          </a:p>
          <a:p>
            <a:r>
              <a:rPr lang="en" sz="800">
                <a:latin typeface="Courier New"/>
                <a:ea typeface="Courier New"/>
                <a:cs typeface="Courier New"/>
                <a:sym typeface="Courier New"/>
              </a:rPr>
              <a:t>  </a:t>
            </a:r>
            <a:r>
              <a:rPr lang="en" sz="800" b="1">
                <a:solidFill>
                  <a:schemeClr val="dk1"/>
                </a:solidFill>
                <a:latin typeface="Courier New"/>
                <a:ea typeface="Courier New"/>
                <a:cs typeface="Courier New"/>
                <a:sym typeface="Courier New"/>
              </a:rPr>
              <a:t>__init__()</a:t>
            </a:r>
          </a:p>
        </p:txBody>
      </p:sp>
      <p:cxnSp>
        <p:nvCxnSpPr>
          <p:cNvPr id="291" name="Shape 291"/>
          <p:cNvCxnSpPr/>
          <p:nvPr/>
        </p:nvCxnSpPr>
        <p:spPr>
          <a:xfrm flipH="1">
            <a:off x="1605152" y="3637777"/>
            <a:ext cx="1996499" cy="31799"/>
          </a:xfrm>
          <a:prstGeom prst="straightConnector1">
            <a:avLst/>
          </a:prstGeom>
          <a:noFill/>
          <a:ln w="19050" cap="flat">
            <a:solidFill>
              <a:schemeClr val="dk2"/>
            </a:solidFill>
            <a:prstDash val="solid"/>
            <a:round/>
            <a:headEnd type="none" w="lg" len="lg"/>
            <a:tailEnd type="triangle" w="lg" len="lg"/>
          </a:ln>
        </p:spPr>
      </p:cxnSp>
      <p:sp>
        <p:nvSpPr>
          <p:cNvPr id="292" name="Shape 292"/>
          <p:cNvSpPr/>
          <p:nvPr/>
        </p:nvSpPr>
        <p:spPr>
          <a:xfrm>
            <a:off x="6580325" y="2360925"/>
            <a:ext cx="2506800" cy="892800"/>
          </a:xfrm>
          <a:prstGeom prst="wedgeRectCallout">
            <a:avLst>
              <a:gd name="adj1" fmla="val -60130"/>
              <a:gd name="adj2" fmla="val 11191"/>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r>
              <a:rPr lang="en" sz="700">
                <a:latin typeface="Courier New"/>
                <a:ea typeface="Courier New"/>
                <a:cs typeface="Courier New"/>
                <a:sym typeface="Courier New"/>
              </a:rPr>
              <a:t>Service Launched from here</a:t>
            </a:r>
          </a:p>
          <a:p>
            <a:pPr>
              <a:buClr>
                <a:schemeClr val="dk1"/>
              </a:buClr>
              <a:buSzPct val="157142"/>
            </a:pPr>
            <a:r>
              <a:rPr lang="en" sz="700" b="1">
                <a:latin typeface="Courier New"/>
                <a:ea typeface="Courier New"/>
                <a:cs typeface="Courier New"/>
                <a:sym typeface="Courier New"/>
              </a:rPr>
              <a:t>mgr = manager.LbaasAgentManager(cfg.CONF)</a:t>
            </a:r>
          </a:p>
          <a:p>
            <a:pPr>
              <a:buClr>
                <a:schemeClr val="dk1"/>
              </a:buClr>
              <a:buSzPct val="157142"/>
            </a:pPr>
            <a:r>
              <a:rPr lang="en" sz="700">
                <a:latin typeface="Courier New"/>
                <a:ea typeface="Courier New"/>
                <a:cs typeface="Courier New"/>
                <a:sym typeface="Courier New"/>
              </a:rPr>
              <a:t>svc = LbaasAgentService(</a:t>
            </a:r>
          </a:p>
          <a:p>
            <a:pPr>
              <a:buClr>
                <a:schemeClr val="dk1"/>
              </a:buClr>
              <a:buSzPct val="157142"/>
            </a:pPr>
            <a:r>
              <a:rPr lang="en" sz="700">
                <a:latin typeface="Courier New"/>
                <a:ea typeface="Courier New"/>
                <a:cs typeface="Courier New"/>
                <a:sym typeface="Courier New"/>
              </a:rPr>
              <a:t>      host=cfg.CONF.host,</a:t>
            </a:r>
          </a:p>
          <a:p>
            <a:pPr>
              <a:buClr>
                <a:schemeClr val="dk1"/>
              </a:buClr>
              <a:buSzPct val="157142"/>
            </a:pPr>
            <a:r>
              <a:rPr lang="en" sz="700">
                <a:latin typeface="Courier New"/>
                <a:ea typeface="Courier New"/>
                <a:cs typeface="Courier New"/>
                <a:sym typeface="Courier New"/>
              </a:rPr>
              <a:t>      topic=constants.LOADBALANCER_AGENTV2,</a:t>
            </a:r>
          </a:p>
          <a:p>
            <a:pPr>
              <a:buClr>
                <a:schemeClr val="dk1"/>
              </a:buClr>
              <a:buSzPct val="157142"/>
            </a:pPr>
            <a:r>
              <a:rPr lang="en" sz="700">
                <a:latin typeface="Courier New"/>
                <a:ea typeface="Courier New"/>
                <a:cs typeface="Courier New"/>
                <a:sym typeface="Courier New"/>
              </a:rPr>
              <a:t>      manager=</a:t>
            </a:r>
            <a:r>
              <a:rPr lang="en" sz="700" b="1">
                <a:latin typeface="Courier New"/>
                <a:ea typeface="Courier New"/>
                <a:cs typeface="Courier New"/>
                <a:sym typeface="Courier New"/>
              </a:rPr>
              <a:t>mgr</a:t>
            </a:r>
          </a:p>
          <a:p>
            <a:pPr>
              <a:buClr>
                <a:schemeClr val="dk1"/>
              </a:buClr>
              <a:buSzPct val="157142"/>
            </a:pPr>
            <a:r>
              <a:rPr lang="en" sz="700">
                <a:latin typeface="Courier New"/>
                <a:ea typeface="Courier New"/>
                <a:cs typeface="Courier New"/>
                <a:sym typeface="Courier New"/>
              </a:rPr>
              <a:t>      )</a:t>
            </a:r>
          </a:p>
          <a:p>
            <a:r>
              <a:rPr lang="en" sz="700">
                <a:latin typeface="Courier New"/>
                <a:ea typeface="Courier New"/>
                <a:cs typeface="Courier New"/>
                <a:sym typeface="Courier New"/>
              </a:rPr>
              <a:t>service.launch(svc).wait()</a:t>
            </a:r>
          </a:p>
        </p:txBody>
      </p:sp>
      <p:cxnSp>
        <p:nvCxnSpPr>
          <p:cNvPr id="293" name="Shape 293"/>
          <p:cNvCxnSpPr/>
          <p:nvPr/>
        </p:nvCxnSpPr>
        <p:spPr>
          <a:xfrm flipH="1">
            <a:off x="4883574" y="2564850"/>
            <a:ext cx="1798800" cy="1205400"/>
          </a:xfrm>
          <a:prstGeom prst="straightConnector1">
            <a:avLst/>
          </a:prstGeom>
          <a:noFill/>
          <a:ln w="19050" cap="flat">
            <a:solidFill>
              <a:schemeClr val="dk2"/>
            </a:solidFill>
            <a:prstDash val="solid"/>
            <a:round/>
            <a:headEnd type="none" w="lg" len="lg"/>
            <a:tailEnd type="triangle" w="lg" len="lg"/>
          </a:ln>
        </p:spPr>
      </p:cxnSp>
      <p:cxnSp>
        <p:nvCxnSpPr>
          <p:cNvPr id="294" name="Shape 294"/>
          <p:cNvCxnSpPr/>
          <p:nvPr/>
        </p:nvCxnSpPr>
        <p:spPr>
          <a:xfrm rot="10800000">
            <a:off x="6051024" y="2335199"/>
            <a:ext cx="618600" cy="3381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LBaaS</a:t>
            </a:r>
          </a:p>
        </p:txBody>
      </p:sp>
      <p:sp>
        <p:nvSpPr>
          <p:cNvPr id="300" name="Shape 300"/>
          <p:cNvSpPr txBox="1"/>
          <p:nvPr/>
        </p:nvSpPr>
        <p:spPr>
          <a:xfrm>
            <a:off x="1317302" y="124440"/>
            <a:ext cx="7674299" cy="10154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From setup.cfg in openstack base:</a:t>
            </a:r>
          </a:p>
          <a:p>
            <a:r>
              <a:rPr lang="en" sz="800">
                <a:latin typeface="Courier New"/>
                <a:ea typeface="Courier New"/>
                <a:cs typeface="Courier New"/>
                <a:sym typeface="Courier New"/>
              </a:rPr>
              <a:t>lbaas = neutron_lbaas.services.loadbalancer.plugin:LoadBalancerPlugin</a:t>
            </a:r>
          </a:p>
          <a:p>
            <a:r>
              <a:rPr lang="en" sz="800">
                <a:latin typeface="Courier New"/>
                <a:ea typeface="Courier New"/>
                <a:cs typeface="Courier New"/>
                <a:sym typeface="Courier New"/>
              </a:rPr>
              <a:t>vpnaas = neutron_vpnaas.services.vpn.plugin:VPNDriverPlugin</a:t>
            </a:r>
          </a:p>
          <a:p>
            <a:r>
              <a:rPr lang="en" sz="800">
                <a:latin typeface="Courier New"/>
                <a:ea typeface="Courier New"/>
                <a:cs typeface="Courier New"/>
                <a:sym typeface="Courier New"/>
              </a:rPr>
              <a:t>metering = neutron.services.metering.metering_plugin:MeteringPlugin</a:t>
            </a:r>
          </a:p>
          <a:p>
            <a:r>
              <a:rPr lang="en" sz="800">
                <a:latin typeface="Courier New"/>
                <a:ea typeface="Courier New"/>
                <a:cs typeface="Courier New"/>
                <a:sym typeface="Courier New"/>
              </a:rPr>
              <a:t>neutron.services.firewall.fwaas_plugin.FirewallPlugin = neutron_fwaas.services.firewall.fwaas_plugin:FirewallPlugin</a:t>
            </a:r>
          </a:p>
          <a:p>
            <a:r>
              <a:rPr lang="en" sz="800" b="1">
                <a:latin typeface="Courier New"/>
                <a:ea typeface="Courier New"/>
                <a:cs typeface="Courier New"/>
                <a:sym typeface="Courier New"/>
              </a:rPr>
              <a:t>neutron.services.loadbalancer.plugin.LoadBalancerPlugin = neutron_lbaas.services.loadbalancer.plugin:LoadBalancerPlugin</a:t>
            </a:r>
          </a:p>
          <a:p>
            <a:r>
              <a:rPr lang="en" sz="800">
                <a:latin typeface="Courier New"/>
                <a:ea typeface="Courier New"/>
                <a:cs typeface="Courier New"/>
                <a:sym typeface="Courier New"/>
              </a:rPr>
              <a:t>neutron.services.vpn.plugin.VPNDriverPlugin = neutron_vpnaas.services.vpn.plugin:VPNDriverPlugin</a:t>
            </a:r>
          </a:p>
          <a:p>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301" name="Shape 301"/>
          <p:cNvSpPr txBox="1"/>
          <p:nvPr/>
        </p:nvSpPr>
        <p:spPr>
          <a:xfrm>
            <a:off x="218602" y="1360727"/>
            <a:ext cx="5252099" cy="14945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services/loadbalancer/plugin.py</a:t>
            </a:r>
          </a:p>
          <a:p>
            <a:r>
              <a:rPr lang="en" sz="800">
                <a:latin typeface="Courier New"/>
                <a:ea typeface="Courier New"/>
                <a:cs typeface="Courier New"/>
                <a:sym typeface="Courier New"/>
              </a:rPr>
              <a:t>from neutron_lbaas import agent_scheduler as agent_scheduler_v2</a:t>
            </a:r>
          </a:p>
          <a:p>
            <a:r>
              <a:rPr lang="en" sz="800">
                <a:latin typeface="Courier New"/>
                <a:ea typeface="Courier New"/>
                <a:cs typeface="Courier New"/>
                <a:sym typeface="Courier New"/>
              </a:rPr>
              <a:t>from neutron_lbaas.db.loadbalancer import loadbalancer_db as ldb </a:t>
            </a:r>
          </a:p>
          <a:p>
            <a:r>
              <a:rPr lang="en" sz="800">
                <a:latin typeface="Courier New"/>
                <a:ea typeface="Courier New"/>
                <a:cs typeface="Courier New"/>
                <a:sym typeface="Courier New"/>
              </a:rPr>
              <a:t>from neutron_lbaas.db.loadbalancer import models</a:t>
            </a:r>
          </a:p>
          <a:p>
            <a:r>
              <a:rPr lang="en" sz="800">
                <a:latin typeface="Courier New"/>
                <a:ea typeface="Courier New"/>
                <a:cs typeface="Courier New"/>
                <a:sym typeface="Courier New"/>
              </a:rPr>
              <a:t>from neutron_lbaas.extensions import lbaas_agentschedulerv2</a:t>
            </a:r>
          </a:p>
          <a:p>
            <a:r>
              <a:rPr lang="en" sz="800">
                <a:latin typeface="Courier New"/>
                <a:ea typeface="Courier New"/>
                <a:cs typeface="Courier New"/>
                <a:sym typeface="Courier New"/>
              </a:rPr>
              <a:t>from neutron_lbaas.extensions import loadbalancer as lb_ext</a:t>
            </a:r>
          </a:p>
          <a:p>
            <a:r>
              <a:rPr lang="en" sz="800">
                <a:latin typeface="Courier New"/>
                <a:ea typeface="Courier New"/>
                <a:cs typeface="Courier New"/>
                <a:sym typeface="Courier New"/>
              </a:rPr>
              <a:t>from neutron_lbaas.extensions import loadbalancerv2</a:t>
            </a:r>
          </a:p>
          <a:p>
            <a:r>
              <a:rPr lang="en" sz="800">
                <a:latin typeface="Courier New"/>
                <a:ea typeface="Courier New"/>
                <a:cs typeface="Courier New"/>
                <a:sym typeface="Courier New"/>
              </a:rPr>
              <a:t>from neutron_lbaas.services.loadbalancer import agent_scheduler</a:t>
            </a:r>
          </a:p>
          <a:p>
            <a:r>
              <a:rPr lang="en" sz="800">
                <a:latin typeface="Courier New"/>
                <a:ea typeface="Courier New"/>
                <a:cs typeface="Courier New"/>
                <a:sym typeface="Courier New"/>
              </a:rPr>
              <a:t>…</a:t>
            </a:r>
          </a:p>
          <a:p>
            <a:r>
              <a:rPr lang="en" sz="800" b="1">
                <a:latin typeface="Courier New"/>
                <a:ea typeface="Courier New"/>
                <a:cs typeface="Courier New"/>
                <a:sym typeface="Courier New"/>
              </a:rPr>
              <a:t>class LoadBalancerPlugin</a:t>
            </a:r>
            <a:r>
              <a:rPr lang="en" sz="800">
                <a:latin typeface="Courier New"/>
                <a:ea typeface="Courier New"/>
                <a:cs typeface="Courier New"/>
                <a:sym typeface="Courier New"/>
              </a:rPr>
              <a:t>(ldb.LoadBalancerPluginDb,</a:t>
            </a:r>
          </a:p>
          <a:p>
            <a:r>
              <a:rPr lang="en" sz="800">
                <a:latin typeface="Courier New"/>
                <a:ea typeface="Courier New"/>
                <a:cs typeface="Courier New"/>
                <a:sym typeface="Courier New"/>
              </a:rPr>
              <a:t>                         agent_scheduler.LbaasAgentSchedulerDbMixin):</a:t>
            </a:r>
          </a:p>
          <a:p>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302" name="Shape 302"/>
          <p:cNvSpPr/>
          <p:nvPr/>
        </p:nvSpPr>
        <p:spPr>
          <a:xfrm>
            <a:off x="1033125" y="901352"/>
            <a:ext cx="360374" cy="1656355"/>
          </a:xfrm>
          <a:custGeom>
            <a:avLst/>
            <a:gdLst/>
            <a:ahLst/>
            <a:cxnLst/>
            <a:rect l="0" t="0" r="0" b="0"/>
            <a:pathLst>
              <a:path w="19655" h="68943" extrusionOk="0">
                <a:moveTo>
                  <a:pt x="19655" y="0"/>
                </a:moveTo>
                <a:cubicBezTo>
                  <a:pt x="12892" y="1267"/>
                  <a:pt x="3610" y="4168"/>
                  <a:pt x="2117" y="10885"/>
                </a:cubicBezTo>
                <a:cubicBezTo>
                  <a:pt x="257" y="19249"/>
                  <a:pt x="2724" y="28025"/>
                  <a:pt x="2419" y="36588"/>
                </a:cubicBezTo>
                <a:cubicBezTo>
                  <a:pt x="2033" y="47396"/>
                  <a:pt x="0" y="58127"/>
                  <a:pt x="0" y="68943"/>
                </a:cubicBezTo>
              </a:path>
            </a:pathLst>
          </a:custGeom>
          <a:noFill/>
          <a:ln w="19050" cap="flat">
            <a:solidFill>
              <a:schemeClr val="dk2"/>
            </a:solidFill>
            <a:prstDash val="solid"/>
            <a:round/>
            <a:headEnd type="none" w="lg" len="lg"/>
            <a:tailEnd type="stealth" w="lg" len="lg"/>
          </a:ln>
        </p:spPr>
      </p:sp>
      <p:sp>
        <p:nvSpPr>
          <p:cNvPr id="303" name="Shape 303"/>
          <p:cNvSpPr/>
          <p:nvPr/>
        </p:nvSpPr>
        <p:spPr>
          <a:xfrm>
            <a:off x="3421950" y="1771452"/>
            <a:ext cx="1000594" cy="829047"/>
          </a:xfrm>
          <a:custGeom>
            <a:avLst/>
            <a:gdLst/>
            <a:ahLst/>
            <a:cxnLst/>
            <a:rect l="0" t="0" r="0" b="0"/>
            <a:pathLst>
              <a:path w="44560" h="31448" extrusionOk="0">
                <a:moveTo>
                  <a:pt x="42031" y="0"/>
                </a:moveTo>
                <a:cubicBezTo>
                  <a:pt x="49022" y="4993"/>
                  <a:pt x="40039" y="20045"/>
                  <a:pt x="32355" y="23888"/>
                </a:cubicBezTo>
                <a:cubicBezTo>
                  <a:pt x="22448" y="28841"/>
                  <a:pt x="11075" y="31448"/>
                  <a:pt x="0" y="31448"/>
                </a:cubicBezTo>
              </a:path>
            </a:pathLst>
          </a:custGeom>
          <a:noFill/>
          <a:ln w="19050" cap="flat">
            <a:solidFill>
              <a:schemeClr val="dk2"/>
            </a:solidFill>
            <a:prstDash val="solid"/>
            <a:round/>
            <a:headEnd type="none" w="lg" len="lg"/>
            <a:tailEnd type="stealth" w="lg" len="lg"/>
          </a:ln>
        </p:spPr>
      </p:sp>
      <p:sp>
        <p:nvSpPr>
          <p:cNvPr id="304" name="Shape 304"/>
          <p:cNvSpPr txBox="1"/>
          <p:nvPr/>
        </p:nvSpPr>
        <p:spPr>
          <a:xfrm>
            <a:off x="5531052" y="1391375"/>
            <a:ext cx="3537899" cy="22827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./neutron_lbaas/db/loadbalancer/loadbalancer_db.py</a:t>
            </a:r>
          </a:p>
          <a:p>
            <a:r>
              <a:rPr lang="en" sz="800">
                <a:latin typeface="Courier New"/>
                <a:ea typeface="Courier New"/>
                <a:cs typeface="Courier New"/>
                <a:sym typeface="Courier New"/>
              </a:rPr>
              <a:t>- class SessionPersistence(model_base.BASEV2):</a:t>
            </a:r>
          </a:p>
          <a:p>
            <a:r>
              <a:rPr lang="en" sz="800">
                <a:latin typeface="Courier New"/>
                <a:ea typeface="Courier New"/>
                <a:cs typeface="Courier New"/>
                <a:sym typeface="Courier New"/>
              </a:rPr>
              <a:t>- class SessionPersistence(model_base.BASEV2):</a:t>
            </a:r>
          </a:p>
          <a:p>
            <a:r>
              <a:rPr lang="en" sz="800">
                <a:latin typeface="Courier New"/>
                <a:ea typeface="Courier New"/>
                <a:cs typeface="Courier New"/>
                <a:sym typeface="Courier New"/>
              </a:rPr>
              <a:t>- class Vip(...)</a:t>
            </a:r>
          </a:p>
          <a:p>
            <a:r>
              <a:rPr lang="en" sz="800">
                <a:latin typeface="Courier New"/>
                <a:ea typeface="Courier New"/>
                <a:cs typeface="Courier New"/>
                <a:sym typeface="Courier New"/>
              </a:rPr>
              <a:t>- class Member(...)</a:t>
            </a:r>
          </a:p>
          <a:p>
            <a:r>
              <a:rPr lang="en" sz="800">
                <a:latin typeface="Courier New"/>
                <a:ea typeface="Courier New"/>
                <a:cs typeface="Courier New"/>
                <a:sym typeface="Courier New"/>
              </a:rPr>
              <a:t>- class Pool(...)</a:t>
            </a:r>
          </a:p>
          <a:p>
            <a:r>
              <a:rPr lang="en" sz="800">
                <a:latin typeface="Courier New"/>
                <a:ea typeface="Courier New"/>
                <a:cs typeface="Courier New"/>
                <a:sym typeface="Courier New"/>
              </a:rPr>
              <a:t>- class HealthMonitor(...)</a:t>
            </a:r>
          </a:p>
          <a:p>
            <a:r>
              <a:rPr lang="en" sz="800">
                <a:latin typeface="Courier New"/>
                <a:ea typeface="Courier New"/>
                <a:cs typeface="Courier New"/>
                <a:sym typeface="Courier New"/>
              </a:rPr>
              <a:t>- class PoolMonitorAssociation(...)</a:t>
            </a:r>
          </a:p>
          <a:p>
            <a:r>
              <a:rPr lang="en" sz="800">
                <a:latin typeface="Courier New"/>
                <a:ea typeface="Courier New"/>
                <a:cs typeface="Courier New"/>
                <a:sym typeface="Courier New"/>
              </a:rPr>
              <a:t>-  c</a:t>
            </a:r>
            <a:r>
              <a:rPr lang="en" sz="800" b="1">
                <a:latin typeface="Courier New"/>
                <a:ea typeface="Courier New"/>
                <a:cs typeface="Courier New"/>
                <a:sym typeface="Courier New"/>
              </a:rPr>
              <a:t>lass LoadBalancerPluginDb (loadbalancer.LoadBalancerPluginBase,base_db.CommonDbMixin) </a:t>
            </a:r>
          </a:p>
          <a:p>
            <a:pPr>
              <a:buClr>
                <a:schemeClr val="dk1"/>
              </a:buClr>
              <a:buSzPct val="137500"/>
            </a:pPr>
            <a:r>
              <a:rPr lang="en" sz="800">
                <a:latin typeface="Courier New"/>
                <a:ea typeface="Courier New"/>
                <a:cs typeface="Courier New"/>
                <a:sym typeface="Courier New"/>
              </a:rPr>
              <a:t>  - def update_status</a:t>
            </a:r>
          </a:p>
          <a:p>
            <a:pPr>
              <a:buClr>
                <a:schemeClr val="dk1"/>
              </a:buClr>
              <a:buSzPct val="137500"/>
            </a:pPr>
            <a:r>
              <a:rPr lang="en" sz="800">
                <a:latin typeface="Courier New"/>
                <a:ea typeface="Courier New"/>
                <a:cs typeface="Courier New"/>
                <a:sym typeface="Courier New"/>
              </a:rPr>
              <a:t>  - CRUD VIP</a:t>
            </a:r>
          </a:p>
          <a:p>
            <a:pPr>
              <a:buClr>
                <a:schemeClr val="dk1"/>
              </a:buClr>
              <a:buSzPct val="137500"/>
            </a:pPr>
            <a:r>
              <a:rPr lang="en" sz="800">
                <a:latin typeface="Courier New"/>
                <a:ea typeface="Courier New"/>
                <a:cs typeface="Courier New"/>
                <a:sym typeface="Courier New"/>
              </a:rPr>
              <a:t>  - CRUD Pool</a:t>
            </a:r>
          </a:p>
          <a:p>
            <a:pPr>
              <a:buClr>
                <a:schemeClr val="dk1"/>
              </a:buClr>
              <a:buSzPct val="137500"/>
            </a:pPr>
            <a:r>
              <a:rPr lang="en" sz="800">
                <a:latin typeface="Courier New"/>
                <a:ea typeface="Courier New"/>
                <a:cs typeface="Courier New"/>
                <a:sym typeface="Courier New"/>
              </a:rPr>
              <a:t>  - CRUD Pool Health Monitor</a:t>
            </a:r>
          </a:p>
          <a:p>
            <a:pPr>
              <a:buClr>
                <a:schemeClr val="dk1"/>
              </a:buClr>
              <a:buSzPct val="137500"/>
            </a:pPr>
            <a:r>
              <a:rPr lang="en" sz="800">
                <a:latin typeface="Courier New"/>
                <a:ea typeface="Courier New"/>
                <a:cs typeface="Courier New"/>
                <a:sym typeface="Courier New"/>
              </a:rPr>
              <a:t>  - CRUD Member</a:t>
            </a:r>
          </a:p>
          <a:p>
            <a:pPr>
              <a:buClr>
                <a:schemeClr val="dk1"/>
              </a:buClr>
              <a:buSzPct val="137500"/>
            </a:pPr>
            <a:r>
              <a:rPr lang="en" sz="800">
                <a:latin typeface="Courier New"/>
                <a:ea typeface="Courier New"/>
                <a:cs typeface="Courier New"/>
                <a:sym typeface="Courier New"/>
              </a:rPr>
              <a:t>  - CRUD Member Health Monitor</a:t>
            </a:r>
          </a:p>
          <a:p>
            <a:pPr>
              <a:buClr>
                <a:schemeClr val="dk1"/>
              </a:buClr>
            </a:pPr>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305" name="Shape 305"/>
          <p:cNvSpPr/>
          <p:nvPr/>
        </p:nvSpPr>
        <p:spPr>
          <a:xfrm>
            <a:off x="3459752" y="2600477"/>
            <a:ext cx="2162025" cy="68025"/>
          </a:xfrm>
          <a:custGeom>
            <a:avLst/>
            <a:gdLst/>
            <a:ahLst/>
            <a:cxnLst/>
            <a:rect l="0" t="0" r="0" b="0"/>
            <a:pathLst>
              <a:path w="86481" h="2721" extrusionOk="0">
                <a:moveTo>
                  <a:pt x="86481" y="2721"/>
                </a:moveTo>
                <a:cubicBezTo>
                  <a:pt x="57739" y="326"/>
                  <a:pt x="28841" y="0"/>
                  <a:pt x="0" y="0"/>
                </a:cubicBezTo>
              </a:path>
            </a:pathLst>
          </a:custGeom>
          <a:noFill/>
          <a:ln w="19050" cap="flat">
            <a:solidFill>
              <a:schemeClr val="dk2"/>
            </a:solidFill>
            <a:prstDash val="solid"/>
            <a:round/>
            <a:headEnd type="none" w="lg" len="lg"/>
            <a:tailEnd type="stealth" w="lg" len="lg"/>
          </a:ln>
        </p:spPr>
      </p:sp>
      <p:sp>
        <p:nvSpPr>
          <p:cNvPr id="306" name="Shape 306"/>
          <p:cNvSpPr/>
          <p:nvPr/>
        </p:nvSpPr>
        <p:spPr>
          <a:xfrm>
            <a:off x="4397125" y="1490230"/>
            <a:ext cx="1270000" cy="278700"/>
          </a:xfrm>
          <a:custGeom>
            <a:avLst/>
            <a:gdLst/>
            <a:ahLst/>
            <a:cxnLst/>
            <a:rect l="0" t="0" r="0" b="0"/>
            <a:pathLst>
              <a:path w="50800" h="11148" extrusionOk="0">
                <a:moveTo>
                  <a:pt x="0" y="11148"/>
                </a:moveTo>
                <a:cubicBezTo>
                  <a:pt x="15291" y="8598"/>
                  <a:pt x="30378" y="-3128"/>
                  <a:pt x="45357" y="867"/>
                </a:cubicBezTo>
                <a:cubicBezTo>
                  <a:pt x="47152" y="1346"/>
                  <a:pt x="49485" y="762"/>
                  <a:pt x="50800" y="2077"/>
                </a:cubicBezTo>
              </a:path>
            </a:pathLst>
          </a:custGeom>
          <a:noFill/>
          <a:ln w="19050" cap="flat">
            <a:solidFill>
              <a:schemeClr val="dk2"/>
            </a:solidFill>
            <a:prstDash val="solid"/>
            <a:round/>
            <a:headEnd type="none" w="lg" len="lg"/>
            <a:tailEnd type="stealth" w="lg" len="lg"/>
          </a:ln>
        </p:spPr>
      </p:sp>
      <p:sp>
        <p:nvSpPr>
          <p:cNvPr id="307" name="Shape 307"/>
          <p:cNvSpPr/>
          <p:nvPr/>
        </p:nvSpPr>
        <p:spPr>
          <a:xfrm>
            <a:off x="3414377" y="2686150"/>
            <a:ext cx="360373" cy="360568"/>
          </a:xfrm>
          <a:custGeom>
            <a:avLst/>
            <a:gdLst/>
            <a:ahLst/>
            <a:cxnLst/>
            <a:rect l="0" t="0" r="0" b="0"/>
            <a:pathLst>
              <a:path w="8748" h="39612" extrusionOk="0">
                <a:moveTo>
                  <a:pt x="0" y="0"/>
                </a:moveTo>
                <a:cubicBezTo>
                  <a:pt x="5129" y="5732"/>
                  <a:pt x="9975" y="13925"/>
                  <a:pt x="8467" y="21469"/>
                </a:cubicBezTo>
                <a:cubicBezTo>
                  <a:pt x="7158" y="28013"/>
                  <a:pt x="1833" y="33195"/>
                  <a:pt x="0" y="39612"/>
                </a:cubicBezTo>
              </a:path>
            </a:pathLst>
          </a:custGeom>
          <a:noFill/>
          <a:ln w="19050" cap="flat">
            <a:solidFill>
              <a:schemeClr val="dk2"/>
            </a:solidFill>
            <a:prstDash val="solid"/>
            <a:round/>
            <a:headEnd type="none" w="lg" len="lg"/>
            <a:tailEnd type="stealth" w="lg" len="lg"/>
          </a:ln>
        </p:spPr>
      </p:sp>
      <p:sp>
        <p:nvSpPr>
          <p:cNvPr id="308" name="Shape 308"/>
          <p:cNvSpPr txBox="1"/>
          <p:nvPr/>
        </p:nvSpPr>
        <p:spPr>
          <a:xfrm>
            <a:off x="3230250" y="2913325"/>
            <a:ext cx="1073400" cy="204000"/>
          </a:xfrm>
          <a:prstGeom prst="rect">
            <a:avLst/>
          </a:prstGeom>
          <a:noFill/>
          <a:ln>
            <a:noFill/>
          </a:ln>
        </p:spPr>
        <p:txBody>
          <a:bodyPr lIns="91425" tIns="91425" rIns="91425" bIns="91425" anchor="t" anchorCtr="0">
            <a:noAutofit/>
          </a:bodyPr>
          <a:lstStyle/>
          <a:p>
            <a:r>
              <a:rPr lang="en" sz="800" u="sng">
                <a:solidFill>
                  <a:schemeClr val="hlink"/>
                </a:solidFill>
                <a:hlinkClick r:id="rId3"/>
              </a:rPr>
              <a:t>on Next Slide</a:t>
            </a:r>
          </a:p>
        </p:txBody>
      </p:sp>
      <p:sp>
        <p:nvSpPr>
          <p:cNvPr id="309" name="Shape 309"/>
          <p:cNvSpPr txBox="1"/>
          <p:nvPr/>
        </p:nvSpPr>
        <p:spPr>
          <a:xfrm>
            <a:off x="4714750" y="3790300"/>
            <a:ext cx="4354200" cy="8289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a:buClr>
                <a:schemeClr val="dk1"/>
              </a:buClr>
              <a:buSzPct val="137500"/>
            </a:pPr>
            <a:r>
              <a:rPr lang="en" sz="800">
                <a:latin typeface="Courier New"/>
                <a:ea typeface="Courier New"/>
                <a:cs typeface="Courier New"/>
                <a:sym typeface="Courier New"/>
              </a:rPr>
              <a:t>From: </a:t>
            </a:r>
            <a:r>
              <a:rPr lang="en" sz="800" b="1">
                <a:latin typeface="Courier New"/>
                <a:ea typeface="Courier New"/>
                <a:cs typeface="Courier New"/>
                <a:sym typeface="Courier New"/>
              </a:rPr>
              <a:t>horizon/openstack_dashboard/api/lbaas.py</a:t>
            </a:r>
          </a:p>
          <a:p>
            <a:pPr>
              <a:buClr>
                <a:schemeClr val="dk1"/>
              </a:buClr>
              <a:buSzPct val="137500"/>
            </a:pPr>
            <a:r>
              <a:rPr lang="en" sz="800">
                <a:latin typeface="Courier New"/>
                <a:ea typeface="Courier New"/>
                <a:cs typeface="Courier New"/>
                <a:sym typeface="Courier New"/>
              </a:rPr>
              <a:t>  After parsing a HTTP request:</a:t>
            </a:r>
          </a:p>
          <a:p>
            <a:r>
              <a:rPr lang="en" sz="800">
                <a:latin typeface="Courier New"/>
                <a:ea typeface="Courier New"/>
                <a:cs typeface="Courier New"/>
                <a:sym typeface="Courier New"/>
              </a:rPr>
              <a:t>  def vip_create():</a:t>
            </a:r>
          </a:p>
          <a:p>
            <a:pPr>
              <a:buClr>
                <a:schemeClr val="dk1"/>
              </a:buClr>
              <a:buSzPct val="137500"/>
            </a:pPr>
            <a:r>
              <a:rPr lang="en" sz="800">
                <a:latin typeface="Courier New"/>
                <a:ea typeface="Courier New"/>
                <a:cs typeface="Courier New"/>
                <a:sym typeface="Courier New"/>
              </a:rPr>
              <a:t>    ...</a:t>
            </a:r>
          </a:p>
          <a:p>
            <a:pPr>
              <a:buClr>
                <a:schemeClr val="dk1"/>
              </a:buClr>
              <a:buSzPct val="137500"/>
            </a:pPr>
            <a:r>
              <a:rPr lang="en" sz="800">
                <a:latin typeface="Courier New"/>
                <a:ea typeface="Courier New"/>
                <a:cs typeface="Courier New"/>
                <a:sym typeface="Courier New"/>
              </a:rPr>
              <a:t>    vip = neutronclient(request).create_vip(body).get('vip')</a:t>
            </a:r>
          </a:p>
          <a:p>
            <a:r>
              <a:rPr lang="en" sz="800">
                <a:latin typeface="Courier New"/>
                <a:ea typeface="Courier New"/>
                <a:cs typeface="Courier New"/>
                <a:sym typeface="Courier New"/>
              </a:rPr>
              <a:t>    return Vip(vip)</a:t>
            </a:r>
          </a:p>
        </p:txBody>
      </p:sp>
      <p:sp>
        <p:nvSpPr>
          <p:cNvPr id="310" name="Shape 310"/>
          <p:cNvSpPr/>
          <p:nvPr/>
        </p:nvSpPr>
        <p:spPr>
          <a:xfrm>
            <a:off x="4393200" y="3043976"/>
            <a:ext cx="1357018" cy="1398421"/>
          </a:xfrm>
          <a:custGeom>
            <a:avLst/>
            <a:gdLst/>
            <a:ahLst/>
            <a:cxnLst/>
            <a:rect l="0" t="0" r="0" b="0"/>
            <a:pathLst>
              <a:path w="49445" h="41124" extrusionOk="0">
                <a:moveTo>
                  <a:pt x="22533" y="41124"/>
                </a:moveTo>
                <a:cubicBezTo>
                  <a:pt x="15651" y="38542"/>
                  <a:pt x="8280" y="36384"/>
                  <a:pt x="2576" y="31750"/>
                </a:cubicBezTo>
                <a:cubicBezTo>
                  <a:pt x="-646" y="29131"/>
                  <a:pt x="-490" y="23066"/>
                  <a:pt x="1366" y="19352"/>
                </a:cubicBezTo>
                <a:cubicBezTo>
                  <a:pt x="9090" y="3899"/>
                  <a:pt x="32169" y="0"/>
                  <a:pt x="49445" y="0"/>
                </a:cubicBezTo>
              </a:path>
            </a:pathLst>
          </a:custGeom>
          <a:noFill/>
          <a:ln w="19050" cap="flat">
            <a:solidFill>
              <a:schemeClr val="dk2"/>
            </a:solidFill>
            <a:prstDash val="solid"/>
            <a:round/>
            <a:headEnd type="none" w="lg" len="lg"/>
            <a:tailEnd type="stealth" w="lg" len="lg"/>
          </a:ln>
        </p:spPr>
      </p:sp>
      <p:sp>
        <p:nvSpPr>
          <p:cNvPr id="311" name="Shape 311"/>
          <p:cNvSpPr txBox="1"/>
          <p:nvPr/>
        </p:nvSpPr>
        <p:spPr>
          <a:xfrm>
            <a:off x="5895252" y="4677050"/>
            <a:ext cx="3173699" cy="8289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create_pool() → create_member() → create_vip()</a:t>
            </a:r>
          </a:p>
        </p:txBody>
      </p:sp>
      <p:sp>
        <p:nvSpPr>
          <p:cNvPr id="312" name="Shape 312"/>
          <p:cNvSpPr txBox="1"/>
          <p:nvPr/>
        </p:nvSpPr>
        <p:spPr>
          <a:xfrm>
            <a:off x="72702" y="3528002"/>
            <a:ext cx="4471499" cy="17615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buClr>
                <a:schemeClr val="dk1"/>
              </a:buClr>
              <a:buSzPct val="137500"/>
            </a:pPr>
            <a:r>
              <a:rPr lang="en" sz="800">
                <a:latin typeface="Courier New"/>
                <a:ea typeface="Courier New"/>
                <a:cs typeface="Courier New"/>
                <a:sym typeface="Courier New"/>
              </a:rPr>
              <a:t># (ListOpt) List of service plugin entrypoints to be loaded from the</a:t>
            </a:r>
          </a:p>
          <a:p>
            <a:r>
              <a:rPr lang="en" sz="800">
                <a:latin typeface="Courier New"/>
                <a:ea typeface="Courier New"/>
                <a:cs typeface="Courier New"/>
                <a:sym typeface="Courier New"/>
              </a:rPr>
              <a:t># neutron.service_plugins namespace. See setup.cfg for the </a:t>
            </a:r>
          </a:p>
          <a:p>
            <a:r>
              <a:rPr lang="en" sz="800">
                <a:latin typeface="Courier New"/>
                <a:ea typeface="Courier New"/>
                <a:cs typeface="Courier New"/>
                <a:sym typeface="Courier New"/>
              </a:rPr>
              <a:t># entrypoint names of the plugins included in the neutron source </a:t>
            </a:r>
          </a:p>
          <a:p>
            <a:r>
              <a:rPr lang="en" sz="800">
                <a:latin typeface="Courier New"/>
                <a:ea typeface="Courier New"/>
                <a:cs typeface="Courier New"/>
                <a:sym typeface="Courier New"/>
              </a:rPr>
              <a:t># distribution. For compatibility with previous versions, the class </a:t>
            </a:r>
          </a:p>
          <a:p>
            <a:pPr>
              <a:buClr>
                <a:schemeClr val="dk1"/>
              </a:buClr>
              <a:buSzPct val="137500"/>
            </a:pPr>
            <a:r>
              <a:rPr lang="en" sz="800">
                <a:latin typeface="Courier New"/>
                <a:ea typeface="Courier New"/>
                <a:cs typeface="Courier New"/>
                <a:sym typeface="Courier New"/>
              </a:rPr>
              <a:t># name of a plugin can be specified instead of its entrypoint name.</a:t>
            </a:r>
          </a:p>
          <a:p>
            <a:pPr>
              <a:buClr>
                <a:schemeClr val="dk1"/>
              </a:buClr>
              <a:buSzPct val="137500"/>
            </a:pPr>
            <a:r>
              <a:rPr lang="en" sz="800">
                <a:latin typeface="Courier New"/>
                <a:ea typeface="Courier New"/>
                <a:cs typeface="Courier New"/>
                <a:sym typeface="Courier New"/>
              </a:rPr>
              <a:t>#</a:t>
            </a:r>
          </a:p>
          <a:p>
            <a:pPr>
              <a:buClr>
                <a:schemeClr val="dk1"/>
              </a:buClr>
              <a:buSzPct val="137500"/>
            </a:pPr>
            <a:r>
              <a:rPr lang="en" sz="800">
                <a:latin typeface="Courier New"/>
                <a:ea typeface="Courier New"/>
                <a:cs typeface="Courier New"/>
                <a:sym typeface="Courier New"/>
              </a:rPr>
              <a:t># service_plugins =</a:t>
            </a:r>
          </a:p>
          <a:p>
            <a:r>
              <a:rPr lang="en" sz="800">
                <a:latin typeface="Courier New"/>
                <a:ea typeface="Courier New"/>
                <a:cs typeface="Courier New"/>
                <a:sym typeface="Courier New"/>
              </a:rPr>
              <a:t># Example: service_plugins = router,firewall,lbaas,vpnaas,metering</a:t>
            </a:r>
          </a:p>
          <a:p>
            <a:r>
              <a:rPr lang="en" sz="800">
                <a:latin typeface="Courier New"/>
                <a:ea typeface="Courier New"/>
                <a:cs typeface="Courier New"/>
                <a:sym typeface="Courier New"/>
              </a:rPr>
              <a:t>service_plugins =  neutron.services.l3_router.l3_router_plugin.L3RouterPlugin,</a:t>
            </a:r>
            <a:r>
              <a:rPr lang="en" sz="800" b="1">
                <a:latin typeface="Courier New"/>
                <a:ea typeface="Courier New"/>
                <a:cs typeface="Courier New"/>
                <a:sym typeface="Courier New"/>
              </a:rPr>
              <a:t>neutron_lbaas.services.loadbalancer.plugin.LoadBalancerPlugin</a:t>
            </a:r>
            <a:r>
              <a:rPr lang="en" sz="800">
                <a:latin typeface="Courier New"/>
                <a:ea typeface="Courier New"/>
                <a:cs typeface="Courier New"/>
                <a:sym typeface="Courier New"/>
              </a:rPr>
              <a:t>,neutron_vpnaas.services.vpn.plugin.VPNDriverPlugin,neutron_fwaas.services.firewall.fwaas_plugin.FirewallPlugin</a:t>
            </a:r>
          </a:p>
        </p:txBody>
      </p:sp>
      <p:sp>
        <p:nvSpPr>
          <p:cNvPr id="313" name="Shape 313"/>
          <p:cNvSpPr txBox="1"/>
          <p:nvPr/>
        </p:nvSpPr>
        <p:spPr>
          <a:xfrm>
            <a:off x="72702" y="3249287"/>
            <a:ext cx="1269899" cy="2787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From neutron.conf</a:t>
            </a:r>
          </a:p>
        </p:txBody>
      </p:sp>
      <p:sp>
        <p:nvSpPr>
          <p:cNvPr id="314" name="Shape 314"/>
          <p:cNvSpPr/>
          <p:nvPr/>
        </p:nvSpPr>
        <p:spPr>
          <a:xfrm>
            <a:off x="2403225" y="3258087"/>
            <a:ext cx="497100" cy="360600"/>
          </a:xfrm>
          <a:prstGeom prst="down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15" name="Shape 315"/>
          <p:cNvSpPr txBox="1"/>
          <p:nvPr/>
        </p:nvSpPr>
        <p:spPr>
          <a:xfrm>
            <a:off x="1250550" y="2928712"/>
            <a:ext cx="1760100" cy="556799"/>
          </a:xfrm>
          <a:prstGeom prst="rect">
            <a:avLst/>
          </a:prstGeom>
          <a:noFill/>
          <a:ln>
            <a:noFill/>
          </a:ln>
        </p:spPr>
        <p:txBody>
          <a:bodyPr lIns="91425" tIns="91425" rIns="91425" bIns="91425" anchor="t" anchorCtr="0">
            <a:noAutofit/>
          </a:bodyPr>
          <a:lstStyle/>
          <a:p>
            <a:r>
              <a:rPr lang="en" sz="800" b="1">
                <a:solidFill>
                  <a:srgbClr val="FF0000"/>
                </a:solidFill>
                <a:latin typeface="Courier New"/>
                <a:ea typeface="Courier New"/>
                <a:cs typeface="Courier New"/>
                <a:sym typeface="Courier New"/>
              </a:rPr>
              <a:t>This is where Neutron knows about the advanced services available.</a:t>
            </a:r>
          </a:p>
        </p:txBody>
      </p:sp>
      <p:sp>
        <p:nvSpPr>
          <p:cNvPr id="316" name="Shape 316"/>
          <p:cNvSpPr txBox="1"/>
          <p:nvPr/>
        </p:nvSpPr>
        <p:spPr>
          <a:xfrm rot="1729766">
            <a:off x="4083056" y="3208327"/>
            <a:ext cx="1898159" cy="36065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using python-neutronclient Neutron API Library</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LBaaS: LoadBalancerPluginDb</a:t>
            </a:r>
          </a:p>
        </p:txBody>
      </p:sp>
      <p:pic>
        <p:nvPicPr>
          <p:cNvPr id="322" name="Shape 322"/>
          <p:cNvPicPr preferRelativeResize="0"/>
          <p:nvPr/>
        </p:nvPicPr>
        <p:blipFill>
          <a:blip r:embed="rId3">
            <a:alphaModFix/>
          </a:blip>
          <a:stretch>
            <a:fillRect/>
          </a:stretch>
        </p:blipFill>
        <p:spPr>
          <a:xfrm>
            <a:off x="72700" y="706772"/>
            <a:ext cx="6503099" cy="4433925"/>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Entering into LBaaS</a:t>
            </a:r>
          </a:p>
        </p:txBody>
      </p:sp>
      <p:sp>
        <p:nvSpPr>
          <p:cNvPr id="328" name="Shape 328"/>
          <p:cNvSpPr txBox="1"/>
          <p:nvPr/>
        </p:nvSpPr>
        <p:spPr>
          <a:xfrm>
            <a:off x="330800" y="901350"/>
            <a:ext cx="5974200" cy="4284600"/>
          </a:xfrm>
          <a:prstGeom prst="rect">
            <a:avLst/>
          </a:prstGeom>
          <a:noFill/>
          <a:ln>
            <a:noFill/>
          </a:ln>
        </p:spPr>
        <p:txBody>
          <a:bodyPr lIns="91425" tIns="91425" rIns="91425" bIns="91425" anchor="t" anchorCtr="0">
            <a:noAutofit/>
          </a:bodyPr>
          <a:lstStyle/>
          <a:p>
            <a:r>
              <a:rPr lang="en" sz="1000">
                <a:latin typeface="Courier New"/>
                <a:ea typeface="Courier New"/>
                <a:cs typeface="Courier New"/>
                <a:sym typeface="Courier New"/>
              </a:rPr>
              <a:t>In the file </a:t>
            </a:r>
            <a:r>
              <a:rPr lang="en" sz="1000">
                <a:solidFill>
                  <a:srgbClr val="FF0000"/>
                </a:solidFill>
                <a:latin typeface="Courier New"/>
                <a:ea typeface="Courier New"/>
                <a:cs typeface="Courier New"/>
                <a:sym typeface="Courier New"/>
              </a:rPr>
              <a:t>horizon/openstack_dashboard/api/lbaas.py </a:t>
            </a:r>
            <a:r>
              <a:rPr lang="en" sz="1000">
                <a:latin typeface="Courier New"/>
                <a:ea typeface="Courier New"/>
                <a:cs typeface="Courier New"/>
                <a:sym typeface="Courier New"/>
              </a:rPr>
              <a:t>following are defined:</a:t>
            </a:r>
          </a:p>
          <a:p>
            <a:pPr marL="457200" indent="-292100">
              <a:buClr>
                <a:srgbClr val="000000"/>
              </a:buClr>
              <a:buSzPct val="100000"/>
              <a:buFont typeface="Courier New"/>
              <a:buChar char="-"/>
            </a:pPr>
            <a:r>
              <a:rPr lang="en" sz="1000">
                <a:latin typeface="Courier New"/>
                <a:ea typeface="Courier New"/>
                <a:cs typeface="Courier New"/>
                <a:sym typeface="Courier New"/>
              </a:rPr>
              <a:t>class Vip</a:t>
            </a:r>
          </a:p>
          <a:p>
            <a:pPr marL="457200" indent="-292100">
              <a:buClr>
                <a:srgbClr val="000000"/>
              </a:buClr>
              <a:buSzPct val="100000"/>
              <a:buFont typeface="Courier New"/>
              <a:buChar char="-"/>
            </a:pPr>
            <a:r>
              <a:rPr lang="en" sz="1000">
                <a:latin typeface="Courier New"/>
                <a:ea typeface="Courier New"/>
                <a:cs typeface="Courier New"/>
                <a:sym typeface="Courier New"/>
              </a:rPr>
              <a:t>class Member</a:t>
            </a:r>
          </a:p>
          <a:p>
            <a:pPr marL="457200" indent="-292100">
              <a:buClr>
                <a:srgbClr val="000000"/>
              </a:buClr>
              <a:buSzPct val="100000"/>
              <a:buFont typeface="Courier New"/>
              <a:buChar char="-"/>
            </a:pPr>
            <a:r>
              <a:rPr lang="en" sz="1000">
                <a:latin typeface="Courier New"/>
                <a:ea typeface="Courier New"/>
                <a:cs typeface="Courier New"/>
                <a:sym typeface="Courier New"/>
              </a:rPr>
              <a:t>class Pool</a:t>
            </a:r>
          </a:p>
          <a:p>
            <a:pPr marL="457200" indent="-292100">
              <a:buClr>
                <a:srgbClr val="000000"/>
              </a:buClr>
              <a:buSzPct val="100000"/>
              <a:buFont typeface="Courier New"/>
              <a:buChar char="-"/>
            </a:pPr>
            <a:r>
              <a:rPr lang="en" sz="1000">
                <a:latin typeface="Courier New"/>
                <a:ea typeface="Courier New"/>
                <a:cs typeface="Courier New"/>
                <a:sym typeface="Courier New"/>
              </a:rPr>
              <a:t>class PoolStats</a:t>
            </a:r>
          </a:p>
          <a:p>
            <a:pPr marL="457200" indent="-292100">
              <a:buClr>
                <a:srgbClr val="000000"/>
              </a:buClr>
              <a:buSzPct val="100000"/>
              <a:buFont typeface="Courier New"/>
              <a:buChar char="-"/>
            </a:pPr>
            <a:r>
              <a:rPr lang="en" sz="1000">
                <a:latin typeface="Courier New"/>
                <a:ea typeface="Courier New"/>
                <a:cs typeface="Courier New"/>
                <a:sym typeface="Courier New"/>
              </a:rPr>
              <a:t>class PoolMonitor</a:t>
            </a:r>
          </a:p>
          <a:p>
            <a:pPr marL="457200" indent="-292100">
              <a:buClr>
                <a:srgbClr val="000000"/>
              </a:buClr>
              <a:buSzPct val="100000"/>
              <a:buFont typeface="Courier New"/>
              <a:buChar char="-"/>
            </a:pPr>
            <a:r>
              <a:rPr lang="en" sz="1000">
                <a:latin typeface="Courier New"/>
                <a:ea typeface="Courier New"/>
                <a:cs typeface="Courier New"/>
                <a:sym typeface="Courier New"/>
              </a:rPr>
              <a:t>Various functions to create the LBaaS resources like</a:t>
            </a:r>
          </a:p>
          <a:p>
            <a:pPr marL="914400" lvl="1" indent="-292100">
              <a:buClr>
                <a:srgbClr val="000000"/>
              </a:buClr>
              <a:buSzPct val="100000"/>
              <a:buFont typeface="Courier New"/>
              <a:buChar char="-"/>
            </a:pPr>
            <a:r>
              <a:rPr lang="en" sz="1000">
                <a:latin typeface="Courier New"/>
                <a:ea typeface="Courier New"/>
                <a:cs typeface="Courier New"/>
                <a:sym typeface="Courier New"/>
              </a:rPr>
              <a:t>def vip</a:t>
            </a:r>
          </a:p>
          <a:p>
            <a:pPr marL="914400" lvl="1" indent="-292100">
              <a:buClr>
                <a:srgbClr val="000000"/>
              </a:buClr>
              <a:buSzPct val="100000"/>
              <a:buFont typeface="Courier New"/>
              <a:buChar char="-"/>
            </a:pPr>
            <a:r>
              <a:rPr lang="en" sz="1000">
                <a:latin typeface="Courier New"/>
                <a:ea typeface="Courier New"/>
                <a:cs typeface="Courier New"/>
                <a:sym typeface="Courier New"/>
              </a:rPr>
              <a:t>def member</a:t>
            </a:r>
          </a:p>
          <a:p>
            <a:pPr marL="914400" lvl="1" indent="-292100">
              <a:buClr>
                <a:srgbClr val="000000"/>
              </a:buClr>
              <a:buSzPct val="100000"/>
              <a:buFont typeface="Courier New"/>
              <a:buChar char="-"/>
            </a:pPr>
            <a:r>
              <a:rPr lang="en" sz="1000">
                <a:latin typeface="Courier New"/>
                <a:ea typeface="Courier New"/>
                <a:cs typeface="Courier New"/>
                <a:sym typeface="Courier New"/>
              </a:rPr>
              <a:t>def pool</a:t>
            </a:r>
          </a:p>
          <a:p>
            <a:pPr marL="914400" lvl="1" indent="-292100">
              <a:buClr>
                <a:srgbClr val="000000"/>
              </a:buClr>
              <a:buSzPct val="100000"/>
              <a:buFont typeface="Courier New"/>
              <a:buChar char="-"/>
            </a:pPr>
            <a:r>
              <a:rPr lang="en" sz="1000">
                <a:latin typeface="Courier New"/>
                <a:ea typeface="Courier New"/>
                <a:cs typeface="Courier New"/>
                <a:sym typeface="Courier New"/>
              </a:rPr>
              <a:t>...</a:t>
            </a:r>
          </a:p>
          <a:p>
            <a:r>
              <a:rPr lang="en" sz="1000">
                <a:latin typeface="Courier New"/>
                <a:ea typeface="Courier New"/>
                <a:cs typeface="Courier New"/>
                <a:sym typeface="Courier New"/>
              </a:rPr>
              <a:t>These functions are called when Dashboard events are initiated with user action. These functions in turn use the python-neutronclient API library (installed along with other Python Libraries) to access the resources within Neutron.</a:t>
            </a:r>
          </a:p>
          <a:p>
            <a:pPr marL="457200" indent="-292100">
              <a:buClr>
                <a:srgbClr val="000000"/>
              </a:buClr>
              <a:buSzPct val="100000"/>
              <a:buFont typeface="Courier New"/>
              <a:buChar char="-"/>
            </a:pPr>
            <a:r>
              <a:rPr lang="en" sz="1000">
                <a:latin typeface="Courier New"/>
                <a:ea typeface="Courier New"/>
                <a:cs typeface="Courier New"/>
                <a:sym typeface="Courier New"/>
              </a:rPr>
              <a:t>So, Call from Dashboard would hit the above functions, from where it would be routed to neutronclient library, from where, after handling the HTTP, calls would be routed to Neutron plugin for lbaas based on neutron.conf configuration.</a:t>
            </a:r>
          </a:p>
          <a:p>
            <a:pPr marL="457200" indent="-292100">
              <a:buClr>
                <a:srgbClr val="FF0000"/>
              </a:buClr>
              <a:buSzPct val="100000"/>
              <a:buFont typeface="Courier New"/>
              <a:buChar char="-"/>
            </a:pPr>
            <a:r>
              <a:rPr lang="en" sz="1000">
                <a:solidFill>
                  <a:srgbClr val="FF0000"/>
                </a:solidFill>
                <a:latin typeface="Courier New"/>
                <a:ea typeface="Courier New"/>
                <a:cs typeface="Courier New"/>
                <a:sym typeface="Courier New"/>
              </a:rPr>
              <a:t>&lt;Pending - routing from Neutron to Neutron-lbaas for each unit function. At present, it can be seen how neutron-lbaas is defined as plugin, but wrappers for neutron to neutron-lbaas are missing&gt;</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dirty="0" err="1"/>
              <a:t>LBaaS</a:t>
            </a:r>
            <a:r>
              <a:rPr lang="en" dirty="0"/>
              <a:t>: </a:t>
            </a:r>
            <a:r>
              <a:rPr lang="en-US" dirty="0" smtClean="0"/>
              <a:t>Code dependency</a:t>
            </a:r>
            <a:endParaRPr lang="en" dirty="0"/>
          </a:p>
        </p:txBody>
      </p:sp>
      <p:sp>
        <p:nvSpPr>
          <p:cNvPr id="334" name="Shape 334"/>
          <p:cNvSpPr txBox="1"/>
          <p:nvPr/>
        </p:nvSpPr>
        <p:spPr>
          <a:xfrm>
            <a:off x="154250" y="858325"/>
            <a:ext cx="1760100" cy="16359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In Folder neutron-lbaas</a:t>
            </a:r>
          </a:p>
          <a:p>
            <a:pPr>
              <a:buClr>
                <a:schemeClr val="dk1"/>
              </a:buClr>
              <a:buSzPct val="137500"/>
            </a:pPr>
            <a:r>
              <a:rPr lang="en" sz="800">
                <a:latin typeface="Courier New"/>
                <a:ea typeface="Courier New"/>
                <a:cs typeface="Courier New"/>
                <a:sym typeface="Courier New"/>
              </a:rPr>
              <a:t>├── agent/</a:t>
            </a:r>
          </a:p>
          <a:p>
            <a:pPr>
              <a:buClr>
                <a:schemeClr val="dk1"/>
              </a:buClr>
              <a:buSzPct val="137500"/>
            </a:pPr>
            <a:r>
              <a:rPr lang="en" sz="800">
                <a:latin typeface="Courier New"/>
                <a:ea typeface="Courier New"/>
                <a:cs typeface="Courier New"/>
                <a:sym typeface="Courier New"/>
              </a:rPr>
              <a:t>├── agent_scheduler.py</a:t>
            </a:r>
          </a:p>
          <a:p>
            <a:pPr>
              <a:buClr>
                <a:schemeClr val="dk1"/>
              </a:buClr>
              <a:buSzPct val="137500"/>
            </a:pPr>
            <a:r>
              <a:rPr lang="en" sz="800">
                <a:latin typeface="Courier New"/>
                <a:ea typeface="Courier New"/>
                <a:cs typeface="Courier New"/>
                <a:sym typeface="Courier New"/>
              </a:rPr>
              <a:t>├── common/</a:t>
            </a:r>
          </a:p>
          <a:p>
            <a:pPr>
              <a:buClr>
                <a:schemeClr val="dk1"/>
              </a:buClr>
              <a:buSzPct val="137500"/>
            </a:pPr>
            <a:r>
              <a:rPr lang="en" sz="800">
                <a:latin typeface="Courier New"/>
                <a:ea typeface="Courier New"/>
                <a:cs typeface="Courier New"/>
                <a:sym typeface="Courier New"/>
              </a:rPr>
              <a:t>├── db/</a:t>
            </a:r>
          </a:p>
          <a:p>
            <a:pPr>
              <a:buClr>
                <a:schemeClr val="dk1"/>
              </a:buClr>
              <a:buSzPct val="137500"/>
            </a:pPr>
            <a:r>
              <a:rPr lang="en" sz="800">
                <a:latin typeface="Courier New"/>
                <a:ea typeface="Courier New"/>
                <a:cs typeface="Courier New"/>
                <a:sym typeface="Courier New"/>
              </a:rPr>
              <a:t>├── drivers/</a:t>
            </a:r>
          </a:p>
          <a:p>
            <a:pPr>
              <a:buClr>
                <a:schemeClr val="dk1"/>
              </a:buClr>
              <a:buSzPct val="137500"/>
            </a:pPr>
            <a:r>
              <a:rPr lang="en" sz="800">
                <a:latin typeface="Courier New"/>
                <a:ea typeface="Courier New"/>
                <a:cs typeface="Courier New"/>
                <a:sym typeface="Courier New"/>
              </a:rPr>
              <a:t>├── extensions/</a:t>
            </a:r>
          </a:p>
          <a:p>
            <a:pPr>
              <a:buClr>
                <a:schemeClr val="dk1"/>
              </a:buClr>
              <a:buSzPct val="137500"/>
            </a:pPr>
            <a:r>
              <a:rPr lang="en" sz="800">
                <a:latin typeface="Courier New"/>
                <a:ea typeface="Courier New"/>
                <a:cs typeface="Courier New"/>
                <a:sym typeface="Courier New"/>
              </a:rPr>
              <a:t>├── __init__.py</a:t>
            </a:r>
          </a:p>
          <a:p>
            <a:pPr>
              <a:buClr>
                <a:schemeClr val="dk1"/>
              </a:buClr>
              <a:buSzPct val="137500"/>
            </a:pPr>
            <a:r>
              <a:rPr lang="en" sz="800">
                <a:latin typeface="Courier New"/>
                <a:ea typeface="Courier New"/>
                <a:cs typeface="Courier New"/>
                <a:sym typeface="Courier New"/>
              </a:rPr>
              <a:t>├── __init__.pyc</a:t>
            </a:r>
          </a:p>
          <a:p>
            <a:pPr>
              <a:buClr>
                <a:schemeClr val="dk1"/>
              </a:buClr>
              <a:buSzPct val="137500"/>
            </a:pPr>
            <a:r>
              <a:rPr lang="en" sz="800">
                <a:latin typeface="Courier New"/>
                <a:ea typeface="Courier New"/>
                <a:cs typeface="Courier New"/>
                <a:sym typeface="Courier New"/>
              </a:rPr>
              <a:t>├── services/</a:t>
            </a:r>
          </a:p>
          <a:p>
            <a:pPr>
              <a:buClr>
                <a:schemeClr val="dk1"/>
              </a:buClr>
              <a:buSzPct val="137500"/>
            </a:pPr>
            <a:r>
              <a:rPr lang="en" sz="800">
                <a:latin typeface="Courier New"/>
                <a:ea typeface="Courier New"/>
                <a:cs typeface="Courier New"/>
                <a:sym typeface="Courier New"/>
              </a:rPr>
              <a:t>├── tests/</a:t>
            </a:r>
          </a:p>
          <a:p>
            <a:r>
              <a:rPr lang="en" sz="800">
                <a:latin typeface="Courier New"/>
                <a:ea typeface="Courier New"/>
                <a:cs typeface="Courier New"/>
                <a:sym typeface="Courier New"/>
              </a:rPr>
              <a:t>└── version.py</a:t>
            </a:r>
          </a:p>
        </p:txBody>
      </p:sp>
      <p:sp>
        <p:nvSpPr>
          <p:cNvPr id="335" name="Shape 335"/>
          <p:cNvSpPr txBox="1"/>
          <p:nvPr/>
        </p:nvSpPr>
        <p:spPr>
          <a:xfrm>
            <a:off x="2649377" y="785650"/>
            <a:ext cx="2329499" cy="994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agent/</a:t>
            </a:r>
          </a:p>
          <a:p>
            <a:r>
              <a:rPr lang="en" sz="800">
                <a:latin typeface="Courier New"/>
                <a:ea typeface="Courier New"/>
                <a:cs typeface="Courier New"/>
                <a:sym typeface="Courier New"/>
              </a:rPr>
              <a:t>├── agent_api.py</a:t>
            </a:r>
          </a:p>
          <a:p>
            <a:r>
              <a:rPr lang="en" sz="800">
                <a:latin typeface="Courier New"/>
                <a:ea typeface="Courier New"/>
                <a:cs typeface="Courier New"/>
                <a:sym typeface="Courier New"/>
              </a:rPr>
              <a:t>├── agent_device_driver.py</a:t>
            </a:r>
          </a:p>
          <a:p>
            <a:r>
              <a:rPr lang="en" sz="800">
                <a:latin typeface="Courier New"/>
                <a:ea typeface="Courier New"/>
                <a:cs typeface="Courier New"/>
                <a:sym typeface="Courier New"/>
              </a:rPr>
              <a:t>├── agent_manager.py</a:t>
            </a:r>
          </a:p>
          <a:p>
            <a:r>
              <a:rPr lang="en" sz="800">
                <a:latin typeface="Courier New"/>
                <a:ea typeface="Courier New"/>
                <a:cs typeface="Courier New"/>
                <a:sym typeface="Courier New"/>
              </a:rPr>
              <a:t>├── agent.py</a:t>
            </a:r>
          </a:p>
          <a:p>
            <a:r>
              <a:rPr lang="en" sz="800">
                <a:latin typeface="Courier New"/>
                <a:ea typeface="Courier New"/>
                <a:cs typeface="Courier New"/>
                <a:sym typeface="Courier New"/>
              </a:rPr>
              <a:t>└── __init__.py</a:t>
            </a:r>
          </a:p>
          <a:p>
            <a:endParaRPr sz="800">
              <a:latin typeface="Courier New"/>
              <a:ea typeface="Courier New"/>
              <a:cs typeface="Courier New"/>
              <a:sym typeface="Courier New"/>
            </a:endParaRPr>
          </a:p>
        </p:txBody>
      </p:sp>
      <p:sp>
        <p:nvSpPr>
          <p:cNvPr id="336" name="Shape 336"/>
          <p:cNvSpPr txBox="1"/>
          <p:nvPr/>
        </p:nvSpPr>
        <p:spPr>
          <a:xfrm>
            <a:off x="5413702" y="1127302"/>
            <a:ext cx="2246699" cy="9113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services/loadbalancer/agent</a:t>
            </a:r>
          </a:p>
          <a:p>
            <a:r>
              <a:rPr lang="en" sz="800">
                <a:latin typeface="Courier New"/>
                <a:ea typeface="Courier New"/>
                <a:cs typeface="Courier New"/>
                <a:sym typeface="Courier New"/>
              </a:rPr>
              <a:t>├── agent_api.py</a:t>
            </a:r>
          </a:p>
          <a:p>
            <a:r>
              <a:rPr lang="en" sz="800">
                <a:latin typeface="Courier New"/>
                <a:ea typeface="Courier New"/>
                <a:cs typeface="Courier New"/>
                <a:sym typeface="Courier New"/>
              </a:rPr>
              <a:t>├── agent_device_driver.py</a:t>
            </a:r>
          </a:p>
          <a:p>
            <a:r>
              <a:rPr lang="en" sz="800">
                <a:latin typeface="Courier New"/>
                <a:ea typeface="Courier New"/>
                <a:cs typeface="Courier New"/>
                <a:sym typeface="Courier New"/>
              </a:rPr>
              <a:t>├── agent_manager.py</a:t>
            </a:r>
          </a:p>
          <a:p>
            <a:r>
              <a:rPr lang="en" sz="800">
                <a:latin typeface="Courier New"/>
                <a:ea typeface="Courier New"/>
                <a:cs typeface="Courier New"/>
                <a:sym typeface="Courier New"/>
              </a:rPr>
              <a:t>├── agent.py</a:t>
            </a:r>
          </a:p>
          <a:p>
            <a:r>
              <a:rPr lang="en" sz="800">
                <a:latin typeface="Courier New"/>
                <a:ea typeface="Courier New"/>
                <a:cs typeface="Courier New"/>
                <a:sym typeface="Courier New"/>
              </a:rPr>
              <a:t>├── __init__.py</a:t>
            </a:r>
          </a:p>
          <a:p>
            <a:endParaRPr sz="800">
              <a:latin typeface="Courier New"/>
              <a:ea typeface="Courier New"/>
              <a:cs typeface="Courier New"/>
              <a:sym typeface="Courier New"/>
            </a:endParaRPr>
          </a:p>
        </p:txBody>
      </p:sp>
      <p:sp>
        <p:nvSpPr>
          <p:cNvPr id="337" name="Shape 337"/>
          <p:cNvSpPr txBox="1"/>
          <p:nvPr/>
        </p:nvSpPr>
        <p:spPr>
          <a:xfrm>
            <a:off x="5413700" y="2317927"/>
            <a:ext cx="2629800" cy="5567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services/loadbalancer/drivers/common/</a:t>
            </a:r>
          </a:p>
          <a:p>
            <a:r>
              <a:rPr lang="en" sz="800">
                <a:latin typeface="Courier New"/>
                <a:ea typeface="Courier New"/>
                <a:cs typeface="Courier New"/>
                <a:sym typeface="Courier New"/>
              </a:rPr>
              <a:t>├── agent_driver_base.py</a:t>
            </a:r>
          </a:p>
          <a:p>
            <a:r>
              <a:rPr lang="en" sz="800">
                <a:latin typeface="Courier New"/>
                <a:ea typeface="Courier New"/>
                <a:cs typeface="Courier New"/>
                <a:sym typeface="Courier New"/>
              </a:rPr>
              <a:t>├── __init__.py</a:t>
            </a:r>
          </a:p>
        </p:txBody>
      </p:sp>
      <p:sp>
        <p:nvSpPr>
          <p:cNvPr id="338" name="Shape 338"/>
          <p:cNvSpPr txBox="1"/>
          <p:nvPr/>
        </p:nvSpPr>
        <p:spPr>
          <a:xfrm>
            <a:off x="2721852" y="4782002"/>
            <a:ext cx="2329499" cy="8699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extensions/</a:t>
            </a:r>
          </a:p>
          <a:p>
            <a:r>
              <a:rPr lang="en" sz="800">
                <a:latin typeface="Courier New"/>
                <a:ea typeface="Courier New"/>
                <a:cs typeface="Courier New"/>
                <a:sym typeface="Courier New"/>
              </a:rPr>
              <a:t>├── __init__.py</a:t>
            </a:r>
          </a:p>
          <a:p>
            <a:r>
              <a:rPr lang="en" sz="800">
                <a:latin typeface="Courier New"/>
                <a:ea typeface="Courier New"/>
                <a:cs typeface="Courier New"/>
                <a:sym typeface="Courier New"/>
              </a:rPr>
              <a:t>├── lbaas_agentscheduler.py</a:t>
            </a:r>
          </a:p>
          <a:p>
            <a:r>
              <a:rPr lang="en" sz="800">
                <a:latin typeface="Courier New"/>
                <a:ea typeface="Courier New"/>
                <a:cs typeface="Courier New"/>
                <a:sym typeface="Courier New"/>
              </a:rPr>
              <a:t>├── lbaas_agentschedulerv2.py</a:t>
            </a:r>
          </a:p>
          <a:p>
            <a:r>
              <a:rPr lang="en" sz="800">
                <a:latin typeface="Courier New"/>
                <a:ea typeface="Courier New"/>
                <a:cs typeface="Courier New"/>
                <a:sym typeface="Courier New"/>
              </a:rPr>
              <a:t>├── loadbalancer.py</a:t>
            </a:r>
          </a:p>
          <a:p>
            <a:r>
              <a:rPr lang="en" sz="800">
                <a:latin typeface="Courier New"/>
                <a:ea typeface="Courier New"/>
                <a:cs typeface="Courier New"/>
                <a:sym typeface="Courier New"/>
              </a:rPr>
              <a:t>├── loadbalancerv2.py</a:t>
            </a:r>
          </a:p>
          <a:p>
            <a:endParaRPr sz="800">
              <a:latin typeface="Courier New"/>
              <a:ea typeface="Courier New"/>
              <a:cs typeface="Courier New"/>
              <a:sym typeface="Courier New"/>
            </a:endParaRPr>
          </a:p>
        </p:txBody>
      </p:sp>
      <p:sp>
        <p:nvSpPr>
          <p:cNvPr id="339" name="Shape 339"/>
          <p:cNvSpPr txBox="1"/>
          <p:nvPr/>
        </p:nvSpPr>
        <p:spPr>
          <a:xfrm>
            <a:off x="2649377" y="2874727"/>
            <a:ext cx="2329499" cy="17552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drivers/</a:t>
            </a:r>
          </a:p>
          <a:p>
            <a:r>
              <a:rPr lang="en" sz="800">
                <a:latin typeface="Courier New"/>
                <a:ea typeface="Courier New"/>
                <a:cs typeface="Courier New"/>
                <a:sym typeface="Courier New"/>
              </a:rPr>
              <a:t>├── a10networks/</a:t>
            </a:r>
          </a:p>
          <a:p>
            <a:r>
              <a:rPr lang="en" sz="800">
                <a:latin typeface="Courier New"/>
                <a:ea typeface="Courier New"/>
                <a:cs typeface="Courier New"/>
                <a:sym typeface="Courier New"/>
              </a:rPr>
              <a:t>│   ├── driver_v2.py</a:t>
            </a:r>
          </a:p>
          <a:p>
            <a:r>
              <a:rPr lang="en" sz="800">
                <a:latin typeface="Courier New"/>
                <a:ea typeface="Courier New"/>
                <a:cs typeface="Courier New"/>
                <a:sym typeface="Courier New"/>
              </a:rPr>
              <a:t>├── common/</a:t>
            </a:r>
          </a:p>
          <a:p>
            <a:r>
              <a:rPr lang="en" sz="800">
                <a:latin typeface="Courier New"/>
                <a:ea typeface="Courier New"/>
                <a:cs typeface="Courier New"/>
                <a:sym typeface="Courier New"/>
              </a:rPr>
              <a:t>│   ├── agent_callbacks.py</a:t>
            </a:r>
          </a:p>
          <a:p>
            <a:r>
              <a:rPr lang="en" sz="800">
                <a:latin typeface="Courier New"/>
                <a:ea typeface="Courier New"/>
                <a:cs typeface="Courier New"/>
                <a:sym typeface="Courier New"/>
              </a:rPr>
              <a:t>│   ├── agent_driver_base.py</a:t>
            </a:r>
          </a:p>
          <a:p>
            <a:r>
              <a:rPr lang="en" sz="800">
                <a:latin typeface="Courier New"/>
                <a:ea typeface="Courier New"/>
                <a:cs typeface="Courier New"/>
                <a:sym typeface="Courier New"/>
              </a:rPr>
              <a:t>├── driver_base.py</a:t>
            </a:r>
          </a:p>
          <a:p>
            <a:r>
              <a:rPr lang="en" sz="800">
                <a:latin typeface="Courier New"/>
                <a:ea typeface="Courier New"/>
                <a:cs typeface="Courier New"/>
                <a:sym typeface="Courier New"/>
              </a:rPr>
              <a:t>├── driver_mixins.py</a:t>
            </a:r>
          </a:p>
          <a:p>
            <a:r>
              <a:rPr lang="en" sz="800">
                <a:latin typeface="Courier New"/>
                <a:ea typeface="Courier New"/>
                <a:cs typeface="Courier New"/>
                <a:sym typeface="Courier New"/>
              </a:rPr>
              <a:t>├── haproxy/</a:t>
            </a:r>
          </a:p>
          <a:p>
            <a:r>
              <a:rPr lang="en" sz="800">
                <a:latin typeface="Courier New"/>
                <a:ea typeface="Courier New"/>
                <a:cs typeface="Courier New"/>
                <a:sym typeface="Courier New"/>
              </a:rPr>
              <a:t>│   ├── namespace_driver.py</a:t>
            </a:r>
          </a:p>
          <a:p>
            <a:r>
              <a:rPr lang="en" sz="800">
                <a:latin typeface="Courier New"/>
                <a:ea typeface="Courier New"/>
                <a:cs typeface="Courier New"/>
                <a:sym typeface="Courier New"/>
              </a:rPr>
              <a:t>│   ├── plugin_driver.py</a:t>
            </a:r>
          </a:p>
          <a:p>
            <a:r>
              <a:rPr lang="en" sz="800">
                <a:latin typeface="Courier New"/>
                <a:ea typeface="Courier New"/>
                <a:cs typeface="Courier New"/>
                <a:sym typeface="Courier New"/>
              </a:rPr>
              <a:t>│   └── synchronous_namespace_driver.py</a:t>
            </a:r>
          </a:p>
        </p:txBody>
      </p:sp>
      <p:sp>
        <p:nvSpPr>
          <p:cNvPr id="340" name="Shape 340"/>
          <p:cNvSpPr txBox="1"/>
          <p:nvPr/>
        </p:nvSpPr>
        <p:spPr>
          <a:xfrm>
            <a:off x="2649377" y="1779850"/>
            <a:ext cx="2329499" cy="994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db/</a:t>
            </a:r>
          </a:p>
          <a:p>
            <a:r>
              <a:rPr lang="en" sz="800">
                <a:latin typeface="Courier New"/>
                <a:ea typeface="Courier New"/>
                <a:cs typeface="Courier New"/>
                <a:sym typeface="Courier New"/>
              </a:rPr>
              <a:t>├── __init__.py</a:t>
            </a:r>
          </a:p>
          <a:p>
            <a:r>
              <a:rPr lang="en" sz="800">
                <a:latin typeface="Courier New"/>
                <a:ea typeface="Courier New"/>
                <a:cs typeface="Courier New"/>
                <a:sym typeface="Courier New"/>
              </a:rPr>
              <a:t>├── loadbalancer/</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loadbalancer_db.py</a:t>
            </a:r>
          </a:p>
          <a:p>
            <a:r>
              <a:rPr lang="en" sz="800">
                <a:latin typeface="Courier New"/>
                <a:ea typeface="Courier New"/>
                <a:cs typeface="Courier New"/>
                <a:sym typeface="Courier New"/>
              </a:rPr>
              <a:t>│   ├── loadbalancer_dbv2.py</a:t>
            </a:r>
          </a:p>
          <a:p>
            <a:r>
              <a:rPr lang="en" sz="800">
                <a:latin typeface="Courier New"/>
                <a:ea typeface="Courier New"/>
                <a:cs typeface="Courier New"/>
                <a:sym typeface="Courier New"/>
              </a:rPr>
              <a:t>│   ├── models.py</a:t>
            </a:r>
          </a:p>
        </p:txBody>
      </p:sp>
      <p:cxnSp>
        <p:nvCxnSpPr>
          <p:cNvPr id="341" name="Shape 341"/>
          <p:cNvCxnSpPr/>
          <p:nvPr/>
        </p:nvCxnSpPr>
        <p:spPr>
          <a:xfrm rot="10800000" flipH="1">
            <a:off x="930750" y="972277"/>
            <a:ext cx="1739400" cy="206999"/>
          </a:xfrm>
          <a:prstGeom prst="straightConnector1">
            <a:avLst/>
          </a:prstGeom>
          <a:noFill/>
          <a:ln w="19050" cap="flat">
            <a:solidFill>
              <a:schemeClr val="dk2"/>
            </a:solidFill>
            <a:prstDash val="solid"/>
            <a:round/>
            <a:headEnd type="none" w="lg" len="lg"/>
            <a:tailEnd type="triangle" w="lg" len="lg"/>
          </a:ln>
        </p:spPr>
      </p:cxnSp>
      <p:cxnSp>
        <p:nvCxnSpPr>
          <p:cNvPr id="342" name="Shape 342"/>
          <p:cNvCxnSpPr/>
          <p:nvPr/>
        </p:nvCxnSpPr>
        <p:spPr>
          <a:xfrm>
            <a:off x="734052" y="1489875"/>
            <a:ext cx="2008499" cy="455400"/>
          </a:xfrm>
          <a:prstGeom prst="straightConnector1">
            <a:avLst/>
          </a:prstGeom>
          <a:noFill/>
          <a:ln w="19050" cap="flat">
            <a:solidFill>
              <a:schemeClr val="dk2"/>
            </a:solidFill>
            <a:prstDash val="solid"/>
            <a:round/>
            <a:headEnd type="none" w="lg" len="lg"/>
            <a:tailEnd type="triangle" w="lg" len="lg"/>
          </a:ln>
        </p:spPr>
      </p:cxnSp>
      <p:cxnSp>
        <p:nvCxnSpPr>
          <p:cNvPr id="343" name="Shape 343"/>
          <p:cNvCxnSpPr/>
          <p:nvPr/>
        </p:nvCxnSpPr>
        <p:spPr>
          <a:xfrm>
            <a:off x="868627" y="1624450"/>
            <a:ext cx="1853099" cy="1387500"/>
          </a:xfrm>
          <a:prstGeom prst="straightConnector1">
            <a:avLst/>
          </a:prstGeom>
          <a:noFill/>
          <a:ln w="19050" cap="flat">
            <a:solidFill>
              <a:schemeClr val="dk2"/>
            </a:solidFill>
            <a:prstDash val="solid"/>
            <a:round/>
            <a:headEnd type="none" w="lg" len="lg"/>
            <a:tailEnd type="triangle" w="lg" len="lg"/>
          </a:ln>
        </p:spPr>
      </p:cxnSp>
      <p:cxnSp>
        <p:nvCxnSpPr>
          <p:cNvPr id="344" name="Shape 344"/>
          <p:cNvCxnSpPr/>
          <p:nvPr/>
        </p:nvCxnSpPr>
        <p:spPr>
          <a:xfrm>
            <a:off x="765102" y="1759052"/>
            <a:ext cx="2039699" cy="3167999"/>
          </a:xfrm>
          <a:prstGeom prst="straightConnector1">
            <a:avLst/>
          </a:prstGeom>
          <a:noFill/>
          <a:ln w="19050" cap="flat">
            <a:solidFill>
              <a:schemeClr val="dk2"/>
            </a:solidFill>
            <a:prstDash val="solid"/>
            <a:round/>
            <a:headEnd type="none" w="lg" len="lg"/>
            <a:tailEnd type="triangle" w="lg" len="lg"/>
          </a:ln>
        </p:spPr>
      </p:cxnSp>
      <p:sp>
        <p:nvSpPr>
          <p:cNvPr id="345" name="Shape 345"/>
          <p:cNvSpPr txBox="1"/>
          <p:nvPr/>
        </p:nvSpPr>
        <p:spPr>
          <a:xfrm>
            <a:off x="154252" y="3760027"/>
            <a:ext cx="2329499" cy="14465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services/</a:t>
            </a:r>
          </a:p>
          <a:p>
            <a:r>
              <a:rPr lang="en" sz="800">
                <a:latin typeface="Courier New"/>
                <a:ea typeface="Courier New"/>
                <a:cs typeface="Courier New"/>
                <a:sym typeface="Courier New"/>
              </a:rPr>
              <a:t>├── __init__.py</a:t>
            </a:r>
          </a:p>
          <a:p>
            <a:r>
              <a:rPr lang="en" sz="800">
                <a:latin typeface="Courier New"/>
                <a:ea typeface="Courier New"/>
                <a:cs typeface="Courier New"/>
                <a:sym typeface="Courier New"/>
              </a:rPr>
              <a:t>└── loadbalancer/</a:t>
            </a:r>
          </a:p>
          <a:p>
            <a:r>
              <a:rPr lang="en" sz="800">
                <a:latin typeface="Courier New"/>
                <a:ea typeface="Courier New"/>
                <a:cs typeface="Courier New"/>
                <a:sym typeface="Courier New"/>
              </a:rPr>
              <a:t>    ├── agent/</a:t>
            </a:r>
          </a:p>
          <a:p>
            <a:r>
              <a:rPr lang="en" sz="800">
                <a:latin typeface="Courier New"/>
                <a:ea typeface="Courier New"/>
                <a:cs typeface="Courier New"/>
                <a:sym typeface="Courier New"/>
              </a:rPr>
              <a:t>    ├── agent_scheduler.py</a:t>
            </a:r>
          </a:p>
          <a:p>
            <a:r>
              <a:rPr lang="en" sz="800">
                <a:latin typeface="Courier New"/>
                <a:ea typeface="Courier New"/>
                <a:cs typeface="Courier New"/>
                <a:sym typeface="Courier New"/>
              </a:rPr>
              <a:t>    ├── constants.py</a:t>
            </a:r>
          </a:p>
          <a:p>
            <a:r>
              <a:rPr lang="en" sz="800">
                <a:latin typeface="Courier New"/>
                <a:ea typeface="Courier New"/>
                <a:cs typeface="Courier New"/>
                <a:sym typeface="Courier New"/>
              </a:rPr>
              <a:t>    ├── data_models.py</a:t>
            </a:r>
          </a:p>
          <a:p>
            <a:r>
              <a:rPr lang="en" sz="800">
                <a:latin typeface="Courier New"/>
                <a:ea typeface="Courier New"/>
                <a:cs typeface="Courier New"/>
                <a:sym typeface="Courier New"/>
              </a:rPr>
              <a:t>    ├── drivers/</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plugin.py</a:t>
            </a:r>
          </a:p>
          <a:p>
            <a:endParaRPr sz="800">
              <a:latin typeface="Courier New"/>
              <a:ea typeface="Courier New"/>
              <a:cs typeface="Courier New"/>
              <a:sym typeface="Courier New"/>
            </a:endParaRPr>
          </a:p>
        </p:txBody>
      </p:sp>
      <p:cxnSp>
        <p:nvCxnSpPr>
          <p:cNvPr id="346" name="Shape 346"/>
          <p:cNvCxnSpPr/>
          <p:nvPr/>
        </p:nvCxnSpPr>
        <p:spPr>
          <a:xfrm flipH="1">
            <a:off x="599299" y="2142125"/>
            <a:ext cx="10500" cy="1687500"/>
          </a:xfrm>
          <a:prstGeom prst="straightConnector1">
            <a:avLst/>
          </a:prstGeom>
          <a:noFill/>
          <a:ln w="19050" cap="flat">
            <a:solidFill>
              <a:schemeClr val="dk2"/>
            </a:solidFill>
            <a:prstDash val="solid"/>
            <a:round/>
            <a:headEnd type="none" w="lg" len="lg"/>
            <a:tailEnd type="triangle" w="lg" len="lg"/>
          </a:ln>
        </p:spPr>
      </p:cxnSp>
      <p:cxnSp>
        <p:nvCxnSpPr>
          <p:cNvPr id="347" name="Shape 347"/>
          <p:cNvCxnSpPr/>
          <p:nvPr/>
        </p:nvCxnSpPr>
        <p:spPr>
          <a:xfrm rot="10800000" flipH="1">
            <a:off x="837577" y="1324124"/>
            <a:ext cx="4607099" cy="2609100"/>
          </a:xfrm>
          <a:prstGeom prst="straightConnector1">
            <a:avLst/>
          </a:prstGeom>
          <a:noFill/>
          <a:ln w="19050" cap="flat">
            <a:solidFill>
              <a:schemeClr val="dk2"/>
            </a:solidFill>
            <a:prstDash val="solid"/>
            <a:round/>
            <a:headEnd type="none" w="lg" len="lg"/>
            <a:tailEnd type="triangle" w="lg" len="lg"/>
          </a:ln>
        </p:spPr>
      </p:cxnSp>
      <p:cxnSp>
        <p:nvCxnSpPr>
          <p:cNvPr id="348" name="Shape 348"/>
          <p:cNvCxnSpPr/>
          <p:nvPr/>
        </p:nvCxnSpPr>
        <p:spPr>
          <a:xfrm>
            <a:off x="3146352" y="951502"/>
            <a:ext cx="2246699" cy="351899"/>
          </a:xfrm>
          <a:prstGeom prst="straightConnector1">
            <a:avLst/>
          </a:prstGeom>
          <a:noFill/>
          <a:ln w="19050" cap="flat">
            <a:solidFill>
              <a:schemeClr val="dk2"/>
            </a:solidFill>
            <a:prstDash val="solid"/>
            <a:round/>
            <a:headEnd type="none" w="lg" len="lg"/>
            <a:tailEnd type="triangle" w="lg" len="lg"/>
          </a:ln>
        </p:spPr>
      </p:cxnSp>
      <p:cxnSp>
        <p:nvCxnSpPr>
          <p:cNvPr id="349" name="Shape 349"/>
          <p:cNvCxnSpPr>
            <a:endCxn id="337" idx="1"/>
          </p:cNvCxnSpPr>
          <p:nvPr/>
        </p:nvCxnSpPr>
        <p:spPr>
          <a:xfrm rot="10800000" flipH="1">
            <a:off x="899600" y="2596324"/>
            <a:ext cx="4514100" cy="1347300"/>
          </a:xfrm>
          <a:prstGeom prst="straightConnector1">
            <a:avLst/>
          </a:prstGeom>
          <a:noFill/>
          <a:ln w="19050" cap="flat">
            <a:solidFill>
              <a:schemeClr val="dk2"/>
            </a:solidFill>
            <a:prstDash val="solid"/>
            <a:round/>
            <a:headEnd type="none" w="lg" len="lg"/>
            <a:tailEnd type="triangle" w="lg" len="lg"/>
          </a:ln>
        </p:spPr>
      </p:cxnSp>
      <p:cxnSp>
        <p:nvCxnSpPr>
          <p:cNvPr id="350" name="Shape 350"/>
          <p:cNvCxnSpPr>
            <a:endCxn id="337" idx="1"/>
          </p:cNvCxnSpPr>
          <p:nvPr/>
        </p:nvCxnSpPr>
        <p:spPr>
          <a:xfrm rot="10800000" flipH="1">
            <a:off x="3260299" y="2596325"/>
            <a:ext cx="2153400" cy="425700"/>
          </a:xfrm>
          <a:prstGeom prst="straightConnector1">
            <a:avLst/>
          </a:prstGeom>
          <a:noFill/>
          <a:ln w="19050" cap="flat">
            <a:solidFill>
              <a:schemeClr val="dk2"/>
            </a:solidFill>
            <a:prstDash val="solid"/>
            <a:round/>
            <a:headEnd type="none" w="lg" len="lg"/>
            <a:tailEnd type="triangle" w="lg" len="lg"/>
          </a:ln>
        </p:spPr>
      </p:cxnSp>
      <p:cxnSp>
        <p:nvCxnSpPr>
          <p:cNvPr id="351" name="Shape 351"/>
          <p:cNvCxnSpPr/>
          <p:nvPr/>
        </p:nvCxnSpPr>
        <p:spPr>
          <a:xfrm flipH="1">
            <a:off x="692527" y="2028227"/>
            <a:ext cx="2039699" cy="1770299"/>
          </a:xfrm>
          <a:prstGeom prst="straightConnector1">
            <a:avLst/>
          </a:prstGeom>
          <a:noFill/>
          <a:ln w="19050" cap="flat">
            <a:solidFill>
              <a:schemeClr val="dk2"/>
            </a:solidFill>
            <a:prstDash val="solid"/>
            <a:round/>
            <a:headEnd type="none" w="lg" len="lg"/>
            <a:tailEnd type="triangle" w="lg" len="lg"/>
          </a:ln>
        </p:spPr>
      </p:cxnSp>
      <p:cxnSp>
        <p:nvCxnSpPr>
          <p:cNvPr id="352" name="Shape 352"/>
          <p:cNvCxnSpPr/>
          <p:nvPr/>
        </p:nvCxnSpPr>
        <p:spPr>
          <a:xfrm rot="10800000" flipH="1">
            <a:off x="1627300" y="1668827"/>
            <a:ext cx="3910200" cy="2997599"/>
          </a:xfrm>
          <a:prstGeom prst="straightConnector1">
            <a:avLst/>
          </a:prstGeom>
          <a:noFill/>
          <a:ln w="19050" cap="flat">
            <a:solidFill>
              <a:schemeClr val="dk2"/>
            </a:solidFill>
            <a:prstDash val="solid"/>
            <a:round/>
            <a:headEnd type="none" w="lg" len="lg"/>
            <a:tailEnd type="triangle" w="lg" len="lg"/>
          </a:ln>
        </p:spPr>
      </p:cxnSp>
      <p:cxnSp>
        <p:nvCxnSpPr>
          <p:cNvPr id="353" name="Shape 353"/>
          <p:cNvCxnSpPr/>
          <p:nvPr/>
        </p:nvCxnSpPr>
        <p:spPr>
          <a:xfrm rot="10800000" flipH="1">
            <a:off x="1648052" y="3421852"/>
            <a:ext cx="1358699" cy="1234199"/>
          </a:xfrm>
          <a:prstGeom prst="straightConnector1">
            <a:avLst/>
          </a:prstGeom>
          <a:noFill/>
          <a:ln w="19050" cap="flat">
            <a:solidFill>
              <a:schemeClr val="dk2"/>
            </a:solidFill>
            <a:prstDash val="solid"/>
            <a:round/>
            <a:headEnd type="none" w="lg" len="lg"/>
            <a:tailEnd type="triangle" w="lg" len="lg"/>
          </a:ln>
        </p:spPr>
      </p:cxnSp>
      <p:sp>
        <p:nvSpPr>
          <p:cNvPr id="354" name="Shape 354"/>
          <p:cNvSpPr/>
          <p:nvPr/>
        </p:nvSpPr>
        <p:spPr>
          <a:xfrm>
            <a:off x="6305100" y="1658527"/>
            <a:ext cx="1090800" cy="114075"/>
          </a:xfrm>
          <a:custGeom>
            <a:avLst/>
            <a:gdLst/>
            <a:ahLst/>
            <a:cxnLst/>
            <a:rect l="0" t="0" r="0" b="0"/>
            <a:pathLst>
              <a:path w="43632" h="4563" extrusionOk="0">
                <a:moveTo>
                  <a:pt x="21159" y="0"/>
                </a:moveTo>
                <a:cubicBezTo>
                  <a:pt x="24823" y="207"/>
                  <a:pt x="46673" y="483"/>
                  <a:pt x="43147" y="1244"/>
                </a:cubicBezTo>
                <a:cubicBezTo>
                  <a:pt x="39620" y="2004"/>
                  <a:pt x="7191" y="4009"/>
                  <a:pt x="0" y="4563"/>
                </a:cubicBezTo>
              </a:path>
            </a:pathLst>
          </a:custGeom>
          <a:noFill/>
          <a:ln w="19050" cap="flat">
            <a:solidFill>
              <a:schemeClr val="dk2"/>
            </a:solidFill>
            <a:prstDash val="solid"/>
            <a:round/>
            <a:headEnd type="none" w="lg" len="lg"/>
            <a:tailEnd type="stealth" w="lg" len="lg"/>
          </a:ln>
        </p:spPr>
      </p:sp>
      <p:sp>
        <p:nvSpPr>
          <p:cNvPr id="355" name="Shape 355"/>
          <p:cNvSpPr/>
          <p:nvPr/>
        </p:nvSpPr>
        <p:spPr>
          <a:xfrm>
            <a:off x="4489975" y="1554802"/>
            <a:ext cx="3845950" cy="2572275"/>
          </a:xfrm>
          <a:custGeom>
            <a:avLst/>
            <a:gdLst/>
            <a:ahLst/>
            <a:cxnLst/>
            <a:rect l="0" t="0" r="0" b="0"/>
            <a:pathLst>
              <a:path w="153838" h="102891" extrusionOk="0">
                <a:moveTo>
                  <a:pt x="108284" y="0"/>
                </a:moveTo>
                <a:cubicBezTo>
                  <a:pt x="114438" y="2558"/>
                  <a:pt x="139953" y="5670"/>
                  <a:pt x="145209" y="15351"/>
                </a:cubicBezTo>
                <a:cubicBezTo>
                  <a:pt x="150464" y="25031"/>
                  <a:pt x="164016" y="43493"/>
                  <a:pt x="139815" y="58083"/>
                </a:cubicBezTo>
                <a:cubicBezTo>
                  <a:pt x="115613" y="72673"/>
                  <a:pt x="23302" y="95423"/>
                  <a:pt x="0" y="102891"/>
                </a:cubicBezTo>
              </a:path>
            </a:pathLst>
          </a:custGeom>
          <a:noFill/>
          <a:ln w="19050" cap="flat">
            <a:solidFill>
              <a:schemeClr val="dk2"/>
            </a:solidFill>
            <a:prstDash val="solid"/>
            <a:round/>
            <a:headEnd type="none" w="lg" len="lg"/>
            <a:tailEnd type="stealth" w="lg" len="lg"/>
          </a:ln>
        </p:spPr>
      </p:sp>
      <p:sp>
        <p:nvSpPr>
          <p:cNvPr id="356" name="Shape 356"/>
          <p:cNvSpPr/>
          <p:nvPr/>
        </p:nvSpPr>
        <p:spPr>
          <a:xfrm>
            <a:off x="4669075" y="1762250"/>
            <a:ext cx="3846058" cy="2779642"/>
          </a:xfrm>
          <a:custGeom>
            <a:avLst/>
            <a:gdLst/>
            <a:ahLst/>
            <a:cxnLst/>
            <a:rect l="0" t="0" r="0" b="0"/>
            <a:pathLst>
              <a:path w="160587" h="95422" extrusionOk="0">
                <a:moveTo>
                  <a:pt x="78413" y="0"/>
                </a:moveTo>
                <a:cubicBezTo>
                  <a:pt x="89614" y="2281"/>
                  <a:pt x="134145" y="4840"/>
                  <a:pt x="145624" y="13691"/>
                </a:cubicBezTo>
                <a:cubicBezTo>
                  <a:pt x="157102" y="22541"/>
                  <a:pt x="171553" y="39483"/>
                  <a:pt x="147283" y="53105"/>
                </a:cubicBezTo>
                <a:cubicBezTo>
                  <a:pt x="123012" y="66726"/>
                  <a:pt x="24547" y="88369"/>
                  <a:pt x="0" y="95422"/>
                </a:cubicBezTo>
              </a:path>
            </a:pathLst>
          </a:custGeom>
          <a:noFill/>
          <a:ln w="19050" cap="flat">
            <a:solidFill>
              <a:schemeClr val="dk2"/>
            </a:solidFill>
            <a:prstDash val="solid"/>
            <a:round/>
            <a:headEnd type="none" w="lg" len="lg"/>
            <a:tailEnd type="stealth" w="lg" len="lg"/>
          </a:ln>
        </p:spPr>
      </p:sp>
      <p:sp>
        <p:nvSpPr>
          <p:cNvPr id="357" name="Shape 357"/>
          <p:cNvSpPr/>
          <p:nvPr/>
        </p:nvSpPr>
        <p:spPr>
          <a:xfrm>
            <a:off x="6585125" y="1388850"/>
            <a:ext cx="1601850" cy="259300"/>
          </a:xfrm>
          <a:custGeom>
            <a:avLst/>
            <a:gdLst/>
            <a:ahLst/>
            <a:cxnLst/>
            <a:rect l="0" t="0" r="0" b="0"/>
            <a:pathLst>
              <a:path w="64074" h="10372" extrusionOk="0">
                <a:moveTo>
                  <a:pt x="0" y="0"/>
                </a:moveTo>
                <a:cubicBezTo>
                  <a:pt x="10648" y="553"/>
                  <a:pt x="62439" y="1590"/>
                  <a:pt x="63892" y="3319"/>
                </a:cubicBezTo>
                <a:cubicBezTo>
                  <a:pt x="65344" y="5047"/>
                  <a:pt x="17909" y="9196"/>
                  <a:pt x="8713" y="10372"/>
                </a:cubicBezTo>
              </a:path>
            </a:pathLst>
          </a:custGeom>
          <a:noFill/>
          <a:ln w="19050" cap="flat">
            <a:solidFill>
              <a:schemeClr val="dk2"/>
            </a:solidFill>
            <a:prstDash val="solid"/>
            <a:round/>
            <a:headEnd type="none" w="lg" len="lg"/>
            <a:tailEnd type="stealth" w="lg" len="lg"/>
          </a:ln>
        </p:spPr>
      </p:sp>
      <p:sp>
        <p:nvSpPr>
          <p:cNvPr id="358" name="Shape 358"/>
          <p:cNvSpPr txBox="1"/>
          <p:nvPr/>
        </p:nvSpPr>
        <p:spPr>
          <a:xfrm>
            <a:off x="7660400" y="858327"/>
            <a:ext cx="1233000" cy="3518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r>
              <a:rPr lang="en" sz="800"/>
              <a:t>Just an abstract class</a:t>
            </a:r>
          </a:p>
        </p:txBody>
      </p:sp>
      <p:cxnSp>
        <p:nvCxnSpPr>
          <p:cNvPr id="359" name="Shape 359"/>
          <p:cNvCxnSpPr>
            <a:stCxn id="358" idx="1"/>
          </p:cNvCxnSpPr>
          <p:nvPr/>
        </p:nvCxnSpPr>
        <p:spPr>
          <a:xfrm flipH="1">
            <a:off x="7145300" y="1034274"/>
            <a:ext cx="515100" cy="4791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72700" y="576733"/>
            <a:ext cx="3295734" cy="556799"/>
          </a:xfrm>
          <a:prstGeom prst="rect">
            <a:avLst/>
          </a:prstGeom>
        </p:spPr>
        <p:txBody>
          <a:bodyPr lIns="91425" tIns="91425" rIns="91425" bIns="91425" anchor="b" anchorCtr="0">
            <a:noAutofit/>
          </a:bodyPr>
          <a:lstStyle/>
          <a:p>
            <a:r>
              <a:rPr lang="en" dirty="0"/>
              <a:t>How </a:t>
            </a:r>
            <a:r>
              <a:rPr lang="en" dirty="0" err="1"/>
              <a:t>LBaaS</a:t>
            </a:r>
            <a:r>
              <a:rPr lang="en" dirty="0"/>
              <a:t> is Deployed</a:t>
            </a:r>
          </a:p>
        </p:txBody>
      </p:sp>
      <p:pic>
        <p:nvPicPr>
          <p:cNvPr id="365" name="Shape 365"/>
          <p:cNvPicPr preferRelativeResize="0"/>
          <p:nvPr/>
        </p:nvPicPr>
        <p:blipFill>
          <a:blip r:embed="rId3">
            <a:alphaModFix/>
          </a:blip>
          <a:stretch>
            <a:fillRect/>
          </a:stretch>
        </p:blipFill>
        <p:spPr>
          <a:xfrm>
            <a:off x="3368434" y="318053"/>
            <a:ext cx="5655366" cy="5128592"/>
          </a:xfrm>
          <a:prstGeom prst="rect">
            <a:avLst/>
          </a:prstGeom>
          <a:noFill/>
          <a:ln>
            <a:noFill/>
          </a:ln>
        </p:spPr>
      </p:pic>
      <p:sp>
        <p:nvSpPr>
          <p:cNvPr id="2" name="TextBox 1"/>
          <p:cNvSpPr txBox="1"/>
          <p:nvPr/>
        </p:nvSpPr>
        <p:spPr>
          <a:xfrm>
            <a:off x="16007" y="2543795"/>
            <a:ext cx="3409121" cy="338554"/>
          </a:xfrm>
          <a:prstGeom prst="rect">
            <a:avLst/>
          </a:prstGeom>
          <a:noFill/>
        </p:spPr>
        <p:txBody>
          <a:bodyPr wrap="square" rtlCol="0">
            <a:spAutoFit/>
          </a:bodyPr>
          <a:lstStyle/>
          <a:p>
            <a:r>
              <a:rPr lang="en-US" sz="800" dirty="0"/>
              <a:t>From: https://</a:t>
            </a:r>
            <a:r>
              <a:rPr lang="en-US" sz="800" dirty="0" err="1"/>
              <a:t>wiki.openstack.org</a:t>
            </a:r>
            <a:r>
              <a:rPr lang="en-US" sz="800" dirty="0"/>
              <a:t>/wiki/Neutron/</a:t>
            </a:r>
            <a:r>
              <a:rPr lang="en-US" sz="800" dirty="0" err="1"/>
              <a:t>LBaaS</a:t>
            </a:r>
            <a:r>
              <a:rPr lang="en-US" sz="800" dirty="0"/>
              <a:t>/Architecture/Scheduler</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subTitle" idx="1"/>
          </p:nvPr>
        </p:nvSpPr>
        <p:spPr>
          <a:xfrm>
            <a:off x="685800" y="3155616"/>
            <a:ext cx="7772400" cy="872099"/>
          </a:xfrm>
          <a:prstGeom prst="rect">
            <a:avLst/>
          </a:prstGeom>
        </p:spPr>
        <p:txBody>
          <a:bodyPr lIns="91425" tIns="91425" rIns="91425" bIns="91425" anchor="t" anchorCtr="0">
            <a:noAutofit/>
          </a:bodyPr>
          <a:lstStyle/>
          <a:p>
            <a:r>
              <a:rPr lang="en"/>
              <a:t>References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References</a:t>
            </a:r>
          </a:p>
        </p:txBody>
      </p:sp>
      <p:sp>
        <p:nvSpPr>
          <p:cNvPr id="376" name="Shape 376"/>
          <p:cNvSpPr txBox="1">
            <a:spLocks noGrp="1"/>
          </p:cNvSpPr>
          <p:nvPr>
            <p:ph type="body" idx="1"/>
          </p:nvPr>
        </p:nvSpPr>
        <p:spPr>
          <a:xfrm>
            <a:off x="72700" y="785527"/>
            <a:ext cx="8951100" cy="4687800"/>
          </a:xfrm>
          <a:prstGeom prst="rect">
            <a:avLst/>
          </a:prstGeom>
        </p:spPr>
        <p:txBody>
          <a:bodyPr lIns="91425" tIns="91425" rIns="91425" bIns="91425" anchor="t" anchorCtr="0">
            <a:noAutofit/>
          </a:bodyPr>
          <a:lstStyle/>
          <a:p>
            <a:pPr marL="457200" indent="-304800">
              <a:buFont typeface="Arial"/>
              <a:buAutoNum type="arabicPeriod"/>
            </a:pPr>
            <a:r>
              <a:rPr lang="en" sz="1200"/>
              <a:t>Neutron Hacking: </a:t>
            </a:r>
            <a:r>
              <a:rPr lang="en" sz="1200" u="sng">
                <a:solidFill>
                  <a:schemeClr val="hlink"/>
                </a:solidFill>
                <a:hlinkClick r:id="rId3"/>
              </a:rPr>
              <a:t>https://github.com/openstack/neutron/blob/master/HACKING.rst</a:t>
            </a:r>
          </a:p>
          <a:p>
            <a:pPr marL="457200" indent="-304800">
              <a:buFont typeface="Arial"/>
              <a:buAutoNum type="arabicPeriod"/>
            </a:pPr>
            <a:r>
              <a:rPr lang="en" sz="1200"/>
              <a:t>Starting point for Neutron code study: </a:t>
            </a:r>
            <a:r>
              <a:rPr lang="en" sz="1200" u="sng">
                <a:solidFill>
                  <a:schemeClr val="hlink"/>
                </a:solidFill>
                <a:hlinkClick r:id="rId4"/>
              </a:rPr>
              <a:t>https://wiki.openstack.org/wiki/NeutronDevelopment</a:t>
            </a:r>
          </a:p>
          <a:p>
            <a:pPr marL="457200" indent="-304800">
              <a:buFont typeface="Arial"/>
              <a:buAutoNum type="arabicPeriod"/>
            </a:pPr>
            <a:r>
              <a:rPr lang="en" sz="1200"/>
              <a:t>Neutron API Documentation: </a:t>
            </a:r>
            <a:r>
              <a:rPr lang="en" sz="1200" u="sng">
                <a:solidFill>
                  <a:schemeClr val="hlink"/>
                </a:solidFill>
                <a:hlinkClick r:id="rId5"/>
              </a:rPr>
              <a:t>http://docs.openstack.org/api/openstack-network/2.0/content/index.html</a:t>
            </a:r>
          </a:p>
          <a:p>
            <a:pPr marL="457200" indent="-304800">
              <a:buFont typeface="Arial"/>
              <a:buAutoNum type="arabicPeriod"/>
            </a:pPr>
            <a:r>
              <a:rPr lang="en" sz="1200"/>
              <a:t>Neutron Architecture details: </a:t>
            </a:r>
            <a:r>
              <a:rPr lang="en" sz="1200" u="sng">
                <a:solidFill>
                  <a:schemeClr val="hlink"/>
                </a:solidFill>
                <a:hlinkClick r:id="rId6"/>
              </a:rPr>
              <a:t>https://onedrive.live.com/view.aspx?resid=8F95A76243630FB1!127&amp;app=PowerPoint&amp;authkey=!AK0Y3KWzD6o3WVI</a:t>
            </a:r>
          </a:p>
          <a:p>
            <a:pPr marL="457200" indent="-304800">
              <a:buFont typeface="Arial"/>
              <a:buAutoNum type="arabicPeriod"/>
            </a:pPr>
            <a:r>
              <a:rPr lang="en" sz="1200"/>
              <a:t>Slide 19 of 32 from </a:t>
            </a:r>
            <a:r>
              <a:rPr lang="en" sz="1200" u="sng">
                <a:solidFill>
                  <a:schemeClr val="hlink"/>
                </a:solidFill>
                <a:hlinkClick r:id="rId7"/>
              </a:rPr>
              <a:t>http://goo.gl/Vzni6E</a:t>
            </a:r>
            <a:r>
              <a:rPr lang="en" sz="1200"/>
              <a:t> contains details about LBaaS</a:t>
            </a:r>
          </a:p>
          <a:p>
            <a:pPr marL="457200" indent="-304800">
              <a:buFont typeface="Arial"/>
              <a:buAutoNum type="arabicPeriod"/>
            </a:pPr>
            <a:r>
              <a:rPr lang="en" sz="1200"/>
              <a:t>LBaaS: From API Documentation: </a:t>
            </a:r>
            <a:r>
              <a:rPr lang="en" sz="1200" u="sng">
                <a:solidFill>
                  <a:schemeClr val="hlink"/>
                </a:solidFill>
                <a:hlinkClick r:id="rId8"/>
              </a:rPr>
              <a:t>http://docs.openstack.org/admin-guide-cloud/content/section_lbaas-overview.html</a:t>
            </a:r>
          </a:p>
          <a:p>
            <a:pPr marL="457200" indent="-304800">
              <a:buFont typeface="Arial"/>
              <a:buAutoNum type="arabicPeriod"/>
            </a:pPr>
            <a:r>
              <a:rPr lang="en" sz="1200"/>
              <a:t>Neutron Service Types: </a:t>
            </a:r>
            <a:r>
              <a:rPr lang="en" sz="1200" u="sng">
                <a:solidFill>
                  <a:schemeClr val="hlink"/>
                </a:solidFill>
                <a:hlinkClick r:id="rId9"/>
              </a:rPr>
              <a:t>https://wiki.openstack.org/wiki/Neutron/ServiceTypeFramework</a:t>
            </a:r>
          </a:p>
          <a:p>
            <a:pPr marL="457200" indent="-304800">
              <a:buFont typeface="Arial"/>
              <a:buAutoNum type="arabicPeriod"/>
            </a:pPr>
            <a:r>
              <a:rPr lang="en" sz="1200"/>
              <a:t>Neutron Deep Dive: </a:t>
            </a:r>
            <a:r>
              <a:rPr lang="en" sz="1200" u="sng">
                <a:solidFill>
                  <a:schemeClr val="hlink"/>
                </a:solidFill>
                <a:hlinkClick r:id="rId10"/>
              </a:rPr>
              <a:t>https://www.openstack.org/assets/presentation-media/ML2-Past-Present-and-Future.pptx</a:t>
            </a:r>
          </a:p>
          <a:p>
            <a:pPr marL="457200" indent="-304800">
              <a:buFont typeface="Arial"/>
              <a:buAutoNum type="arabicPeriod"/>
            </a:pPr>
            <a:r>
              <a:rPr lang="en" sz="1200"/>
              <a:t>Neutron Developer Guide: </a:t>
            </a:r>
            <a:r>
              <a:rPr lang="en" sz="1200" u="sng">
                <a:solidFill>
                  <a:schemeClr val="hlink"/>
                </a:solidFill>
                <a:hlinkClick r:id="rId11"/>
              </a:rPr>
              <a:t>http://docs.openstack.org/developer/neutron/devref/index.html</a:t>
            </a:r>
          </a:p>
          <a:p>
            <a:pPr marL="457200" indent="-304800">
              <a:buFont typeface="Arial"/>
              <a:buAutoNum type="arabicPeriod"/>
            </a:pPr>
            <a:r>
              <a:rPr lang="en" sz="1200"/>
              <a:t>Deep Dive into Neutron (Excellent Code reference): </a:t>
            </a:r>
            <a:r>
              <a:rPr lang="en" sz="1200" u="sng">
                <a:solidFill>
                  <a:schemeClr val="hlink"/>
                </a:solidFill>
                <a:hlinkClick r:id="rId12"/>
              </a:rPr>
              <a:t>http://www.slideshare.net/gongys2004/inside-neutron-2</a:t>
            </a:r>
          </a:p>
          <a:p>
            <a:r>
              <a:rPr lang="en" sz="1200"/>
              <a:t>LBaaS related</a:t>
            </a:r>
          </a:p>
          <a:p>
            <a:pPr marL="457200" indent="-304800">
              <a:buFont typeface="Arial"/>
              <a:buAutoNum type="arabicPeriod"/>
            </a:pPr>
            <a:r>
              <a:rPr lang="en" sz="1200"/>
              <a:t>OpenStack Wiki Page for LBaaS: </a:t>
            </a:r>
            <a:r>
              <a:rPr lang="en" sz="1200" u="sng">
                <a:solidFill>
                  <a:schemeClr val="hlink"/>
                </a:solidFill>
                <a:hlinkClick r:id="rId13"/>
              </a:rPr>
              <a:t>https://wiki.openstack.org/wiki/Neutron/LBaaS</a:t>
            </a:r>
          </a:p>
          <a:p>
            <a:pPr marL="457200" indent="-304800">
              <a:buFont typeface="Arial"/>
              <a:buAutoNum type="arabicPeriod"/>
            </a:pPr>
            <a:r>
              <a:rPr lang="en" sz="1200"/>
              <a:t>LBaaS Architecture: </a:t>
            </a:r>
            <a:r>
              <a:rPr lang="en" sz="1200" u="sng">
                <a:solidFill>
                  <a:schemeClr val="hlink"/>
                </a:solidFill>
                <a:hlinkClick r:id="rId14"/>
              </a:rPr>
              <a:t>https://wiki.openstack.org/wiki/Neutron/LBaaS/Architecture/Scheduler</a:t>
            </a:r>
          </a:p>
          <a:p>
            <a:pPr marL="457200" indent="-304800">
              <a:buFont typeface="Arial"/>
              <a:buAutoNum type="arabicPeriod"/>
            </a:pPr>
            <a:r>
              <a:rPr lang="en" sz="1200"/>
              <a:t>Requirements, which also helps understand the architectural components: </a:t>
            </a:r>
            <a:r>
              <a:rPr lang="en" sz="1200" u="sng">
                <a:solidFill>
                  <a:schemeClr val="hlink"/>
                </a:solidFill>
                <a:hlinkClick r:id="rId15"/>
              </a:rPr>
              <a:t>https://wiki.openstack.org/wiki/Neutron/LBaaS/requirements</a:t>
            </a:r>
          </a:p>
          <a:p>
            <a:pPr marL="457200" indent="-304800">
              <a:buFont typeface="Arial"/>
              <a:buAutoNum type="arabicPeriod"/>
            </a:pPr>
            <a:r>
              <a:rPr lang="en" sz="1200"/>
              <a:t>Service Agent Architecture: </a:t>
            </a:r>
            <a:r>
              <a:rPr lang="en" sz="1200" u="sng">
                <a:solidFill>
                  <a:schemeClr val="hlink"/>
                </a:solidFill>
                <a:hlinkClick r:id="rId16"/>
              </a:rPr>
              <a:t>https://wiki.openstack.org/wiki/Neutron/ServiceAgent</a:t>
            </a:r>
          </a:p>
          <a:p>
            <a:pPr marL="457200" indent="-304800">
              <a:buFont typeface="Arial"/>
              <a:buAutoNum type="arabicPeriod"/>
            </a:pPr>
            <a:r>
              <a:rPr lang="en" sz="1200"/>
              <a:t>LBaaS Agent Architecture: </a:t>
            </a:r>
            <a:r>
              <a:rPr lang="en" sz="1200" u="sng">
                <a:solidFill>
                  <a:schemeClr val="hlink"/>
                </a:solidFill>
                <a:hlinkClick r:id="rId17"/>
              </a:rPr>
              <a:t>https://wiki.openstack.org/wiki/Neutron/LBaaS/Agent</a:t>
            </a:r>
          </a:p>
          <a:p>
            <a:pPr marL="457200" indent="-304800">
              <a:buFont typeface="Arial"/>
              <a:buAutoNum type="arabicPeriod"/>
            </a:pPr>
            <a:r>
              <a:rPr lang="en" sz="1200"/>
              <a:t>Lbaas Agent: </a:t>
            </a:r>
            <a:r>
              <a:rPr lang="en" sz="1200" u="sng">
                <a:solidFill>
                  <a:schemeClr val="hlink"/>
                </a:solidFill>
                <a:hlinkClick r:id="rId18"/>
              </a:rPr>
              <a:t>https://wiki.openstack.org/wiki/Neutron/LBaaS/Architecture</a:t>
            </a:r>
          </a:p>
          <a:p>
            <a:r>
              <a:rPr lang="en" sz="1200"/>
              <a:t>Service Insertion Framework</a:t>
            </a:r>
          </a:p>
          <a:p>
            <a:pPr marL="457200" indent="-304800">
              <a:buFont typeface="Arial"/>
              <a:buAutoNum type="arabicPeriod"/>
            </a:pPr>
            <a:r>
              <a:rPr lang="en" sz="1200"/>
              <a:t>Service Insertion Framework for L4-L7 Services in Neutron: </a:t>
            </a:r>
            <a:r>
              <a:rPr lang="en" sz="1200" u="sng">
                <a:solidFill>
                  <a:schemeClr val="hlink"/>
                </a:solidFill>
                <a:hlinkClick r:id="rId19"/>
              </a:rPr>
              <a:t>https://wiki.openstack.org/wiki/Neutron/ServiceInsertion</a:t>
            </a:r>
          </a:p>
          <a:p>
            <a:pPr marL="457200" indent="-304800">
              <a:buFont typeface="Arial"/>
              <a:buAutoNum type="arabicPeriod"/>
            </a:pPr>
            <a:endParaRPr sz="12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subTitle" idx="1"/>
          </p:nvPr>
        </p:nvSpPr>
        <p:spPr>
          <a:xfrm>
            <a:off x="685800" y="3155616"/>
            <a:ext cx="7772400" cy="872099"/>
          </a:xfrm>
          <a:prstGeom prst="rect">
            <a:avLst/>
          </a:prstGeom>
        </p:spPr>
        <p:txBody>
          <a:bodyPr lIns="91425" tIns="91425" rIns="91425" bIns="91425" anchor="t" anchorCtr="0">
            <a:noAutofit/>
          </a:bodyPr>
          <a:lstStyle/>
          <a:p>
            <a:r>
              <a:rPr lang="en" sz="3000" b="1">
                <a:solidFill>
                  <a:schemeClr val="dk1"/>
                </a:solidFill>
              </a:rPr>
              <a:t>LBaaS</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dirty="0"/>
              <a:t>Load Balancer as a Service</a:t>
            </a:r>
          </a:p>
        </p:txBody>
      </p:sp>
      <p:sp>
        <p:nvSpPr>
          <p:cNvPr id="99" name="Shape 99"/>
          <p:cNvSpPr txBox="1">
            <a:spLocks noGrp="1"/>
          </p:cNvSpPr>
          <p:nvPr>
            <p:ph type="body" idx="1"/>
          </p:nvPr>
        </p:nvSpPr>
        <p:spPr>
          <a:xfrm>
            <a:off x="72700" y="785527"/>
            <a:ext cx="8951100" cy="4687800"/>
          </a:xfrm>
          <a:prstGeom prst="rect">
            <a:avLst/>
          </a:prstGeom>
        </p:spPr>
        <p:txBody>
          <a:bodyPr lIns="91425" tIns="91425" rIns="91425" bIns="91425" anchor="t" anchorCtr="0">
            <a:noAutofit/>
          </a:bodyPr>
          <a:lstStyle/>
          <a:p>
            <a:pPr marL="457200" indent="-355600">
              <a:buFont typeface="Arial"/>
              <a:buChar char="●"/>
            </a:pPr>
            <a:r>
              <a:rPr lang="en" dirty="0"/>
              <a:t>Evenly distribute incoming requests to configured </a:t>
            </a:r>
            <a:r>
              <a:rPr lang="en" dirty="0" smtClean="0"/>
              <a:t>instances</a:t>
            </a:r>
            <a:endParaRPr lang="en-US" dirty="0" smtClean="0"/>
          </a:p>
          <a:p>
            <a:pPr marL="915988" indent="-292100">
              <a:buFont typeface="Courier New" charset="0"/>
              <a:buChar char="o"/>
            </a:pPr>
            <a:r>
              <a:rPr lang="en-US" sz="1800" dirty="0"/>
              <a:t>Configured instances are made part of a ‘Pool’ which is services by some global IP addresses called ‘VIP’</a:t>
            </a:r>
            <a:endParaRPr lang="en" sz="1800" dirty="0"/>
          </a:p>
          <a:p>
            <a:pPr marL="457200" indent="-355600">
              <a:buFont typeface="Arial"/>
              <a:buChar char="●"/>
            </a:pPr>
            <a:r>
              <a:rPr lang="en" dirty="0" smtClean="0"/>
              <a:t>Distribution </a:t>
            </a:r>
            <a:r>
              <a:rPr lang="en-US" dirty="0" smtClean="0"/>
              <a:t>of incoming requests </a:t>
            </a:r>
            <a:r>
              <a:rPr lang="en" dirty="0" smtClean="0"/>
              <a:t>is </a:t>
            </a:r>
            <a:r>
              <a:rPr lang="en" dirty="0"/>
              <a:t>round robin</a:t>
            </a:r>
          </a:p>
          <a:p>
            <a:pPr marL="914400" lvl="1" indent="-342900">
              <a:buSzPct val="90000"/>
              <a:buFont typeface="Courier New"/>
              <a:buChar char="o"/>
            </a:pPr>
            <a:r>
              <a:rPr lang="en" dirty="0"/>
              <a:t>Existing connection always go to same instance - state of connections is stored by </a:t>
            </a:r>
            <a:r>
              <a:rPr lang="en" dirty="0" err="1"/>
              <a:t>LBaaS</a:t>
            </a:r>
            <a:r>
              <a:rPr lang="en" dirty="0"/>
              <a:t> to enable this</a:t>
            </a:r>
          </a:p>
          <a:p>
            <a:pPr marL="914400" lvl="1" indent="-342900">
              <a:buSzPct val="90000"/>
              <a:buFont typeface="Courier New"/>
              <a:buChar char="o"/>
            </a:pPr>
            <a:r>
              <a:rPr lang="en" dirty="0" smtClean="0"/>
              <a:t>An </a:t>
            </a:r>
            <a:r>
              <a:rPr lang="en" dirty="0"/>
              <a:t>instance with least number of connections is </a:t>
            </a:r>
            <a:r>
              <a:rPr lang="en" dirty="0" smtClean="0"/>
              <a:t>selected</a:t>
            </a:r>
            <a:endParaRPr lang="en"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Load Balancer as a Service - Features</a:t>
            </a:r>
          </a:p>
        </p:txBody>
      </p:sp>
      <p:graphicFrame>
        <p:nvGraphicFramePr>
          <p:cNvPr id="105" name="Shape 105"/>
          <p:cNvGraphicFramePr/>
          <p:nvPr/>
        </p:nvGraphicFramePr>
        <p:xfrm>
          <a:off x="221727" y="1058333"/>
          <a:ext cx="8611525" cy="2991036"/>
        </p:xfrm>
        <a:graphic>
          <a:graphicData uri="http://schemas.openxmlformats.org/drawingml/2006/table">
            <a:tbl>
              <a:tblPr>
                <a:noFill/>
                <a:tableStyleId>{3C54C2ED-7B0B-4DB9-AFC5-7797E6890988}</a:tableStyleId>
              </a:tblPr>
              <a:tblGrid>
                <a:gridCol w="2096050"/>
                <a:gridCol w="6515475"/>
              </a:tblGrid>
              <a:tr h="440225">
                <a:tc>
                  <a:txBody>
                    <a:bodyPr/>
                    <a:lstStyle/>
                    <a:p>
                      <a:pPr>
                        <a:spcBef>
                          <a:spcPts val="0"/>
                        </a:spcBef>
                        <a:buNone/>
                      </a:pPr>
                      <a:r>
                        <a:rPr lang="en" sz="1600"/>
                        <a:t>Function</a:t>
                      </a:r>
                    </a:p>
                  </a:txBody>
                  <a:tcPr marL="91425" marR="91425" marT="101575" marB="101575"/>
                </a:tc>
                <a:tc>
                  <a:txBody>
                    <a:bodyPr/>
                    <a:lstStyle/>
                    <a:p>
                      <a:pPr>
                        <a:spcBef>
                          <a:spcPts val="0"/>
                        </a:spcBef>
                        <a:buNone/>
                      </a:pPr>
                      <a:r>
                        <a:rPr lang="en" sz="1600" dirty="0"/>
                        <a:t>Description</a:t>
                      </a:r>
                    </a:p>
                  </a:txBody>
                  <a:tcPr marL="91425" marR="91425" marT="101575" marB="101575"/>
                </a:tc>
              </a:tr>
              <a:tr h="423325">
                <a:tc>
                  <a:txBody>
                    <a:bodyPr/>
                    <a:lstStyle/>
                    <a:p>
                      <a:pPr lvl="0" rtl="0">
                        <a:lnSpc>
                          <a:spcPct val="115000"/>
                        </a:lnSpc>
                        <a:spcBef>
                          <a:spcPts val="0"/>
                        </a:spcBef>
                        <a:spcAft>
                          <a:spcPts val="1700"/>
                        </a:spcAft>
                        <a:buNone/>
                      </a:pPr>
                      <a:r>
                        <a:rPr lang="en" sz="1100" b="1">
                          <a:latin typeface="Verdana"/>
                          <a:ea typeface="Verdana"/>
                          <a:cs typeface="Verdana"/>
                          <a:sym typeface="Verdana"/>
                        </a:rPr>
                        <a:t>Monitors</a:t>
                      </a:r>
                    </a:p>
                  </a:txBody>
                  <a:tcPr marL="47625" marR="47625" marT="52925" marB="52925"/>
                </a:tc>
                <a:tc>
                  <a:txBody>
                    <a:bodyPr/>
                    <a:lstStyle/>
                    <a:p>
                      <a:pPr lvl="0" rtl="0">
                        <a:lnSpc>
                          <a:spcPct val="115000"/>
                        </a:lnSpc>
                        <a:spcBef>
                          <a:spcPts val="0"/>
                        </a:spcBef>
                        <a:spcAft>
                          <a:spcPts val="1700"/>
                        </a:spcAft>
                        <a:buNone/>
                      </a:pPr>
                      <a:r>
                        <a:rPr lang="en" sz="1100" dirty="0" err="1">
                          <a:latin typeface="Verdana"/>
                          <a:ea typeface="Verdana"/>
                          <a:cs typeface="Verdana"/>
                          <a:sym typeface="Verdana"/>
                        </a:rPr>
                        <a:t>LBaaS</a:t>
                      </a:r>
                      <a:r>
                        <a:rPr lang="en" sz="1100" dirty="0">
                          <a:latin typeface="Verdana"/>
                          <a:ea typeface="Verdana"/>
                          <a:cs typeface="Verdana"/>
                          <a:sym typeface="Verdana"/>
                        </a:rPr>
                        <a:t> provides availability monitoring with the </a:t>
                      </a:r>
                      <a:r>
                        <a:rPr lang="en" sz="1100" b="1" dirty="0">
                          <a:latin typeface="Verdana"/>
                          <a:ea typeface="Verdana"/>
                          <a:cs typeface="Verdana"/>
                          <a:sym typeface="Verdana"/>
                        </a:rPr>
                        <a:t>ping</a:t>
                      </a:r>
                      <a:r>
                        <a:rPr lang="en" sz="1100" dirty="0">
                          <a:latin typeface="Verdana"/>
                          <a:ea typeface="Verdana"/>
                          <a:cs typeface="Verdana"/>
                          <a:sym typeface="Verdana"/>
                        </a:rPr>
                        <a:t>, TCP, HTTP and HTTPS GET methods. </a:t>
                      </a:r>
                      <a:r>
                        <a:rPr lang="en" sz="1100" dirty="0">
                          <a:latin typeface="Verdana"/>
                          <a:ea typeface="Verdana"/>
                          <a:cs typeface="Verdana"/>
                          <a:sym typeface="Verdana"/>
                          <a:hlinkClick r:id="rId3"/>
                        </a:rPr>
                        <a:t>Monitors</a:t>
                      </a:r>
                      <a:r>
                        <a:rPr lang="en" sz="1100" dirty="0">
                          <a:latin typeface="Verdana"/>
                          <a:ea typeface="Verdana"/>
                          <a:cs typeface="Verdana"/>
                          <a:sym typeface="Verdana"/>
                        </a:rPr>
                        <a:t> are implemented to determine whether pool members are available to handle requests.</a:t>
                      </a:r>
                    </a:p>
                  </a:txBody>
                  <a:tcPr marL="47625" marR="47625" marT="52925" marB="52925"/>
                </a:tc>
              </a:tr>
              <a:tr h="423325">
                <a:tc>
                  <a:txBody>
                    <a:bodyPr/>
                    <a:lstStyle/>
                    <a:p>
                      <a:pPr lvl="0" rtl="0">
                        <a:lnSpc>
                          <a:spcPct val="115000"/>
                        </a:lnSpc>
                        <a:spcBef>
                          <a:spcPts val="0"/>
                        </a:spcBef>
                        <a:spcAft>
                          <a:spcPts val="1700"/>
                        </a:spcAft>
                        <a:buNone/>
                      </a:pPr>
                      <a:r>
                        <a:rPr lang="en" sz="1100" b="1">
                          <a:latin typeface="Verdana"/>
                          <a:ea typeface="Verdana"/>
                          <a:cs typeface="Verdana"/>
                          <a:sym typeface="Verdana"/>
                        </a:rPr>
                        <a:t>Management</a:t>
                      </a:r>
                    </a:p>
                  </a:txBody>
                  <a:tcPr marL="47625" marR="47625" marT="52925" marB="52925"/>
                </a:tc>
                <a:tc>
                  <a:txBody>
                    <a:bodyPr/>
                    <a:lstStyle/>
                    <a:p>
                      <a:pPr lvl="0" rtl="0">
                        <a:lnSpc>
                          <a:spcPct val="115000"/>
                        </a:lnSpc>
                        <a:spcBef>
                          <a:spcPts val="0"/>
                        </a:spcBef>
                        <a:spcAft>
                          <a:spcPts val="1700"/>
                        </a:spcAft>
                        <a:buNone/>
                      </a:pPr>
                      <a:r>
                        <a:rPr lang="en" sz="1100">
                          <a:latin typeface="Verdana"/>
                          <a:ea typeface="Verdana"/>
                          <a:cs typeface="Verdana"/>
                          <a:sym typeface="Verdana"/>
                        </a:rPr>
                        <a:t>LBaaS is managed using a variety of tool sets. The REST API is available for programmatic administration and scripting. Users perform administrative management of load balancers through either the CLI (</a:t>
                      </a:r>
                      <a:r>
                        <a:rPr lang="en" sz="1100" b="1">
                          <a:latin typeface="Verdana"/>
                          <a:ea typeface="Verdana"/>
                          <a:cs typeface="Verdana"/>
                          <a:sym typeface="Verdana"/>
                        </a:rPr>
                        <a:t>neutron</a:t>
                      </a:r>
                      <a:r>
                        <a:rPr lang="en" sz="1100">
                          <a:latin typeface="Verdana"/>
                          <a:ea typeface="Verdana"/>
                          <a:cs typeface="Verdana"/>
                          <a:sym typeface="Verdana"/>
                        </a:rPr>
                        <a:t>) or the OpenStack dashboard.</a:t>
                      </a:r>
                    </a:p>
                  </a:txBody>
                  <a:tcPr marL="47625" marR="47625" marT="52925" marB="52925"/>
                </a:tc>
              </a:tr>
              <a:tr h="423325">
                <a:tc>
                  <a:txBody>
                    <a:bodyPr/>
                    <a:lstStyle/>
                    <a:p>
                      <a:pPr lvl="0" rtl="0">
                        <a:lnSpc>
                          <a:spcPct val="115000"/>
                        </a:lnSpc>
                        <a:spcBef>
                          <a:spcPts val="0"/>
                        </a:spcBef>
                        <a:spcAft>
                          <a:spcPts val="1700"/>
                        </a:spcAft>
                        <a:buNone/>
                      </a:pPr>
                      <a:r>
                        <a:rPr lang="en" sz="1100" b="1">
                          <a:latin typeface="Verdana"/>
                          <a:ea typeface="Verdana"/>
                          <a:cs typeface="Verdana"/>
                          <a:sym typeface="Verdana"/>
                        </a:rPr>
                        <a:t>Connection limits</a:t>
                      </a:r>
                    </a:p>
                  </a:txBody>
                  <a:tcPr marL="47625" marR="47625" marT="52925" marB="52925"/>
                </a:tc>
                <a:tc>
                  <a:txBody>
                    <a:bodyPr/>
                    <a:lstStyle/>
                    <a:p>
                      <a:pPr lvl="0" rtl="0">
                        <a:lnSpc>
                          <a:spcPct val="115000"/>
                        </a:lnSpc>
                        <a:spcBef>
                          <a:spcPts val="0"/>
                        </a:spcBef>
                        <a:spcAft>
                          <a:spcPts val="1700"/>
                        </a:spcAft>
                        <a:buNone/>
                      </a:pPr>
                      <a:r>
                        <a:rPr lang="en" sz="1100">
                          <a:latin typeface="Verdana"/>
                          <a:ea typeface="Verdana"/>
                          <a:cs typeface="Verdana"/>
                          <a:sym typeface="Verdana"/>
                        </a:rPr>
                        <a:t>Ingress traffic can be shaped with </a:t>
                      </a:r>
                      <a:r>
                        <a:rPr lang="en" sz="1100" i="1">
                          <a:latin typeface="Verdana"/>
                          <a:ea typeface="Verdana"/>
                          <a:cs typeface="Verdana"/>
                          <a:sym typeface="Verdana"/>
                        </a:rPr>
                        <a:t>connection limits</a:t>
                      </a:r>
                      <a:r>
                        <a:rPr lang="en" sz="1100">
                          <a:latin typeface="Verdana"/>
                          <a:ea typeface="Verdana"/>
                          <a:cs typeface="Verdana"/>
                          <a:sym typeface="Verdana"/>
                        </a:rPr>
                        <a:t>. This feature allows workload control, and can also assist with mitigating DoS (Denial of Service) attacks.</a:t>
                      </a:r>
                    </a:p>
                  </a:txBody>
                  <a:tcPr marL="47625" marR="47625" marT="52925" marB="52925"/>
                </a:tc>
              </a:tr>
              <a:tr h="423325">
                <a:tc>
                  <a:txBody>
                    <a:bodyPr/>
                    <a:lstStyle/>
                    <a:p>
                      <a:pPr lvl="0" rtl="0">
                        <a:lnSpc>
                          <a:spcPct val="115000"/>
                        </a:lnSpc>
                        <a:spcBef>
                          <a:spcPts val="0"/>
                        </a:spcBef>
                        <a:spcAft>
                          <a:spcPts val="1700"/>
                        </a:spcAft>
                        <a:buNone/>
                      </a:pPr>
                      <a:r>
                        <a:rPr lang="en" sz="1100" b="1">
                          <a:latin typeface="Verdana"/>
                          <a:ea typeface="Verdana"/>
                          <a:cs typeface="Verdana"/>
                          <a:sym typeface="Verdana"/>
                        </a:rPr>
                        <a:t>Session persistence</a:t>
                      </a:r>
                    </a:p>
                  </a:txBody>
                  <a:tcPr marL="47625" marR="47625" marT="52925" marB="52925"/>
                </a:tc>
                <a:tc>
                  <a:txBody>
                    <a:bodyPr/>
                    <a:lstStyle/>
                    <a:p>
                      <a:pPr lvl="0" rtl="0">
                        <a:lnSpc>
                          <a:spcPct val="115000"/>
                        </a:lnSpc>
                        <a:spcBef>
                          <a:spcPts val="0"/>
                        </a:spcBef>
                        <a:spcAft>
                          <a:spcPts val="1700"/>
                        </a:spcAft>
                        <a:buNone/>
                      </a:pPr>
                      <a:r>
                        <a:rPr lang="en" sz="1100" dirty="0" err="1">
                          <a:latin typeface="Verdana"/>
                          <a:ea typeface="Verdana"/>
                          <a:cs typeface="Verdana"/>
                          <a:sym typeface="Verdana"/>
                        </a:rPr>
                        <a:t>LBaaS</a:t>
                      </a:r>
                      <a:r>
                        <a:rPr lang="en" sz="1100" dirty="0">
                          <a:latin typeface="Verdana"/>
                          <a:ea typeface="Verdana"/>
                          <a:cs typeface="Verdana"/>
                          <a:sym typeface="Verdana"/>
                        </a:rPr>
                        <a:t> supports session persistence by ensuring incoming requests are routed to the same instance within a pool of multiple instances. </a:t>
                      </a:r>
                      <a:r>
                        <a:rPr lang="en" sz="1100" dirty="0" err="1">
                          <a:latin typeface="Verdana"/>
                          <a:ea typeface="Verdana"/>
                          <a:cs typeface="Verdana"/>
                          <a:sym typeface="Verdana"/>
                        </a:rPr>
                        <a:t>LBaaS</a:t>
                      </a:r>
                      <a:r>
                        <a:rPr lang="en" sz="1100" dirty="0">
                          <a:latin typeface="Verdana"/>
                          <a:ea typeface="Verdana"/>
                          <a:cs typeface="Verdana"/>
                          <a:sym typeface="Verdana"/>
                        </a:rPr>
                        <a:t> supports routing decisions based on cookies and source IP address.</a:t>
                      </a:r>
                    </a:p>
                  </a:txBody>
                  <a:tcPr marL="47625" marR="47625" marT="52925" marB="52925"/>
                </a:tc>
              </a:tr>
            </a:tbl>
          </a:graphicData>
        </a:graphic>
      </p:graphicFrame>
      <p:sp>
        <p:nvSpPr>
          <p:cNvPr id="106" name="Shape 106"/>
          <p:cNvSpPr txBox="1"/>
          <p:nvPr/>
        </p:nvSpPr>
        <p:spPr>
          <a:xfrm>
            <a:off x="168652" y="4308668"/>
            <a:ext cx="4309499" cy="332099"/>
          </a:xfrm>
          <a:prstGeom prst="rect">
            <a:avLst/>
          </a:prstGeom>
          <a:noFill/>
          <a:ln>
            <a:noFill/>
          </a:ln>
        </p:spPr>
        <p:txBody>
          <a:bodyPr lIns="91425" tIns="91425" rIns="91425" bIns="91425" anchor="t" anchorCtr="0">
            <a:noAutofit/>
          </a:bodyPr>
          <a:lstStyle/>
          <a:p>
            <a:r>
              <a:rPr lang="en" sz="800"/>
              <a:t>From: </a:t>
            </a:r>
            <a:r>
              <a:rPr lang="en" sz="800" u="sng">
                <a:solidFill>
                  <a:schemeClr val="hlink"/>
                </a:solidFill>
                <a:hlinkClick r:id="rId3"/>
              </a:rPr>
              <a:t>http://docs.openstack.org/admin-guide-cloud/content/section_lbaas-overview.html</a:t>
            </a:r>
          </a:p>
          <a:p>
            <a:endParaRPr sz="8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US" dirty="0" smtClean="0"/>
              <a:t>Code Layout for Services in neutron/neutron</a:t>
            </a:r>
            <a:endParaRPr lang="en" dirty="0"/>
          </a:p>
        </p:txBody>
      </p:sp>
      <p:sp>
        <p:nvSpPr>
          <p:cNvPr id="156" name="Shape 156"/>
          <p:cNvSpPr txBox="1"/>
          <p:nvPr/>
        </p:nvSpPr>
        <p:spPr>
          <a:xfrm>
            <a:off x="72702" y="785529"/>
            <a:ext cx="2872499" cy="4213193"/>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 server</a:t>
            </a:r>
          </a:p>
          <a:p>
            <a:r>
              <a:rPr lang="en" sz="800" dirty="0">
                <a:latin typeface="Courier New"/>
                <a:ea typeface="Courier New"/>
                <a:cs typeface="Courier New"/>
                <a:sym typeface="Courier New"/>
              </a:rPr>
              <a:t>│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a:t>
            </a:r>
            <a:r>
              <a:rPr lang="en" sz="800" dirty="0" err="1">
                <a:solidFill>
                  <a:srgbClr val="FF0000"/>
                </a:solidFill>
                <a:latin typeface="Courier New"/>
                <a:ea typeface="Courier New"/>
                <a:cs typeface="Courier New"/>
                <a:sym typeface="Courier New"/>
              </a:rPr>
              <a:t>service.py</a:t>
            </a:r>
            <a:endParaRPr lang="en" sz="800" dirty="0">
              <a:solidFill>
                <a:srgbClr val="FF0000"/>
              </a:solidFill>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services</a:t>
            </a:r>
          </a:p>
          <a:p>
            <a:r>
              <a:rPr lang="en" sz="800" dirty="0">
                <a:solidFill>
                  <a:srgbClr val="FF0000"/>
                </a:solidFill>
                <a:latin typeface="Courier New"/>
                <a:ea typeface="Courier New"/>
                <a:cs typeface="Courier New"/>
                <a:sym typeface="Courier New"/>
              </a:rPr>
              <a:t>│   ├── </a:t>
            </a:r>
            <a:r>
              <a:rPr lang="en" sz="800" dirty="0" err="1">
                <a:solidFill>
                  <a:srgbClr val="FF0000"/>
                </a:solidFill>
                <a:latin typeface="Courier New"/>
                <a:ea typeface="Courier New"/>
                <a:cs typeface="Courier New"/>
                <a:sym typeface="Courier New"/>
              </a:rPr>
              <a:t>advanced_service.py</a:t>
            </a:r>
            <a:endParaRPr lang="en" sz="800" dirty="0">
              <a:solidFill>
                <a:srgbClr val="FF0000"/>
              </a:solidFill>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 firewall</a:t>
            </a:r>
          </a:p>
          <a:p>
            <a:r>
              <a:rPr lang="en" sz="800" dirty="0">
                <a:latin typeface="Courier New"/>
                <a:ea typeface="Courier New"/>
                <a:cs typeface="Courier New"/>
                <a:sym typeface="Courier New"/>
              </a:rPr>
              <a:t>│   │   ├── agents</a:t>
            </a: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firewall_agent_api.py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l3reference</a:t>
            </a:r>
          </a:p>
          <a:p>
            <a:r>
              <a:rPr lang="en" sz="800" dirty="0">
                <a:latin typeface="Courier New"/>
                <a:ea typeface="Courier New"/>
                <a:cs typeface="Courier New"/>
                <a:sym typeface="Courier New"/>
              </a:rPr>
              <a:t>│   │   │       ├── firewall_l3_agent.py</a:t>
            </a: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 l3_router</a:t>
            </a:r>
          </a:p>
          <a:p>
            <a:r>
              <a:rPr lang="en" sz="800" dirty="0">
                <a:latin typeface="Courier New"/>
                <a:ea typeface="Courier New"/>
                <a:cs typeface="Courier New"/>
                <a:sym typeface="Courier New"/>
              </a:rPr>
              <a:t>│   │   ├── brocade</a:t>
            </a: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l3_router_plugin.py</a:t>
            </a:r>
          </a:p>
          <a:p>
            <a:r>
              <a:rPr lang="en" sz="800" dirty="0">
                <a:latin typeface="Courier New"/>
                <a:ea typeface="Courier New"/>
                <a:cs typeface="Courier New"/>
                <a:sym typeface="Courier New"/>
              </a:rPr>
              <a:t>│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l3_apic.py</a:t>
            </a:r>
          </a:p>
          <a:p>
            <a:r>
              <a:rPr lang="en" sz="800" dirty="0">
                <a:latin typeface="Courier New"/>
                <a:ea typeface="Courier New"/>
                <a:cs typeface="Courier New"/>
                <a:sym typeface="Courier New"/>
              </a:rPr>
              <a:t>│   │   ├── l3_arista.py</a:t>
            </a:r>
          </a:p>
          <a:p>
            <a:r>
              <a:rPr lang="en" sz="800" dirty="0">
                <a:latin typeface="Courier New"/>
                <a:ea typeface="Courier New"/>
                <a:cs typeface="Courier New"/>
                <a:sym typeface="Courier New"/>
              </a:rPr>
              <a:t>│   │   ├── l3_router_plugin.py</a:t>
            </a:r>
          </a:p>
          <a:p>
            <a:r>
              <a:rPr lang="en" sz="800" dirty="0">
                <a:latin typeface="Courier New"/>
                <a:ea typeface="Courier New"/>
                <a:cs typeface="Courier New"/>
                <a:sym typeface="Courier New"/>
              </a:rPr>
              <a:t>│   │   └── README</a:t>
            </a:r>
          </a:p>
          <a:p>
            <a:r>
              <a:rPr lang="en" sz="800" dirty="0">
                <a:solidFill>
                  <a:srgbClr val="FF0000"/>
                </a:solidFill>
                <a:latin typeface="Courier New"/>
                <a:ea typeface="Courier New"/>
                <a:cs typeface="Courier New"/>
                <a:sym typeface="Courier New"/>
              </a:rPr>
              <a:t>│   ├── </a:t>
            </a:r>
            <a:r>
              <a:rPr lang="en" sz="800" dirty="0" err="1">
                <a:solidFill>
                  <a:srgbClr val="FF0000"/>
                </a:solidFill>
                <a:latin typeface="Courier New"/>
                <a:ea typeface="Courier New"/>
                <a:cs typeface="Courier New"/>
                <a:sym typeface="Courier New"/>
              </a:rPr>
              <a:t>loadbalancer</a:t>
            </a:r>
            <a:endParaRPr lang="en" sz="800" dirty="0">
              <a:solidFill>
                <a:srgbClr val="FF0000"/>
              </a:solidFill>
              <a:latin typeface="Courier New"/>
              <a:ea typeface="Courier New"/>
              <a:cs typeface="Courier New"/>
              <a:sym typeface="Courier New"/>
            </a:endParaRPr>
          </a:p>
          <a:p>
            <a:r>
              <a:rPr lang="en" sz="800" dirty="0">
                <a:latin typeface="Courier New"/>
                <a:ea typeface="Courier New"/>
                <a:cs typeface="Courier New"/>
                <a:sym typeface="Courier New"/>
              </a:rPr>
              <a:t>│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 metering</a:t>
            </a:r>
          </a:p>
          <a:p>
            <a:r>
              <a:rPr lang="en" sz="800" dirty="0">
                <a:latin typeface="Courier New"/>
                <a:ea typeface="Courier New"/>
                <a:cs typeface="Courier New"/>
                <a:sym typeface="Courier New"/>
              </a:rPr>
              <a:t>│   │   ├── agents</a:t>
            </a: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metering_agent.py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drivers</a:t>
            </a: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abstract_driver.py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p:txBody>
      </p:sp>
      <p:sp>
        <p:nvSpPr>
          <p:cNvPr id="157" name="Shape 157"/>
          <p:cNvSpPr txBox="1"/>
          <p:nvPr/>
        </p:nvSpPr>
        <p:spPr>
          <a:xfrm>
            <a:off x="2945202" y="785529"/>
            <a:ext cx="2872499" cy="2018633"/>
          </a:xfrm>
          <a:prstGeom prst="rect">
            <a:avLst/>
          </a:prstGeom>
          <a:noFill/>
          <a:ln>
            <a:noFill/>
          </a:ln>
        </p:spPr>
        <p:txBody>
          <a:bodyPr lIns="91425" tIns="91425" rIns="91425" bIns="91425" anchor="t" anchorCtr="0">
            <a:noAutofit/>
          </a:bodyPr>
          <a:lstStyle/>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iptables</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 </a:t>
            </a:r>
            <a:r>
              <a:rPr lang="en" sz="800" dirty="0" err="1">
                <a:latin typeface="Courier New"/>
                <a:ea typeface="Courier New"/>
                <a:cs typeface="Courier New"/>
                <a:sym typeface="Courier New"/>
              </a:rPr>
              <a:t>iptables_driver.py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noop</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noop_driver.py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a:t>
            </a:r>
            <a:r>
              <a:rPr lang="en" sz="800" dirty="0" err="1">
                <a:latin typeface="Courier New"/>
                <a:ea typeface="Courier New"/>
                <a:cs typeface="Courier New"/>
                <a:sym typeface="Courier New"/>
              </a:rPr>
              <a:t>metering_plugin.py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a:t>
            </a:r>
            <a:r>
              <a:rPr lang="en" sz="800" dirty="0" err="1">
                <a:latin typeface="Courier New"/>
                <a:ea typeface="Courier New"/>
                <a:cs typeface="Courier New"/>
                <a:sym typeface="Courier New"/>
              </a:rPr>
              <a:t>provider_configuration.py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a:t>
            </a:r>
            <a:r>
              <a:rPr lang="en" sz="800" dirty="0" err="1">
                <a:latin typeface="Courier New"/>
                <a:ea typeface="Courier New"/>
                <a:cs typeface="Courier New"/>
                <a:sym typeface="Courier New"/>
              </a:rPr>
              <a:t>service_base.py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a:t>
            </a:r>
            <a:r>
              <a:rPr lang="en" sz="800" dirty="0" err="1">
                <a:latin typeface="Courier New"/>
                <a:ea typeface="Courier New"/>
                <a:cs typeface="Courier New"/>
                <a:sym typeface="Courier New"/>
              </a:rPr>
              <a:t>vpn</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tests</a:t>
            </a:r>
          </a:p>
          <a:p>
            <a:r>
              <a:rPr lang="en" sz="800" dirty="0">
                <a:latin typeface="Courier New"/>
                <a:ea typeface="Courier New"/>
                <a:cs typeface="Courier New"/>
                <a:sym typeface="Courier New"/>
              </a:rPr>
              <a:t>├── </a:t>
            </a:r>
            <a:r>
              <a:rPr lang="en" sz="800" dirty="0" err="1">
                <a:latin typeface="Courier New"/>
                <a:ea typeface="Courier New"/>
                <a:cs typeface="Courier New"/>
                <a:sym typeface="Courier New"/>
              </a:rPr>
              <a:t>version.py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a:t>
            </a:r>
            <a:r>
              <a:rPr lang="en" sz="800" dirty="0" err="1">
                <a:latin typeface="Courier New"/>
                <a:ea typeface="Courier New"/>
                <a:cs typeface="Courier New"/>
                <a:sym typeface="Courier New"/>
              </a:rPr>
              <a:t>wsgi.py</a:t>
            </a:r>
            <a:endParaRPr lang="en" sz="800" dirty="0">
              <a:latin typeface="Courier New"/>
              <a:ea typeface="Courier New"/>
              <a:cs typeface="Courier New"/>
              <a:sym typeface="Courier New"/>
            </a:endParaRPr>
          </a:p>
          <a:p>
            <a:endParaRPr sz="800" dirty="0">
              <a:latin typeface="Courier New"/>
              <a:ea typeface="Courier New"/>
              <a:cs typeface="Courier New"/>
              <a:sym typeface="Courier New"/>
            </a:endParaRPr>
          </a:p>
        </p:txBody>
      </p:sp>
      <p:cxnSp>
        <p:nvCxnSpPr>
          <p:cNvPr id="158" name="Shape 158"/>
          <p:cNvCxnSpPr>
            <a:stCxn id="156" idx="2"/>
            <a:endCxn id="157" idx="2"/>
          </p:cNvCxnSpPr>
          <p:nvPr/>
        </p:nvCxnSpPr>
        <p:spPr>
          <a:xfrm rot="5400000" flipH="1" flipV="1">
            <a:off x="1847920" y="2465190"/>
            <a:ext cx="2194560" cy="2872500"/>
          </a:xfrm>
          <a:prstGeom prst="bentConnector3">
            <a:avLst>
              <a:gd name="adj1" fmla="val -10417"/>
            </a:avLst>
          </a:prstGeom>
          <a:noFill/>
          <a:ln w="19050" cap="flat">
            <a:solidFill>
              <a:srgbClr val="CC0000"/>
            </a:solidFill>
            <a:prstDash val="solid"/>
            <a:round/>
            <a:headEnd type="none" w="lg" len="lg"/>
            <a:tailEnd type="stealth" w="lg" len="lg"/>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xfrm>
            <a:off x="685800" y="1759269"/>
            <a:ext cx="7772400" cy="1288800"/>
          </a:xfrm>
          <a:prstGeom prst="rect">
            <a:avLst/>
          </a:prstGeom>
        </p:spPr>
        <p:txBody>
          <a:bodyPr lIns="91425" tIns="91425" rIns="91425" bIns="91425" anchor="b" anchorCtr="0">
            <a:noAutofit/>
          </a:bodyPr>
          <a:lstStyle/>
          <a:p>
            <a:r>
              <a:rPr lang="en"/>
              <a:t>Loadbalancer</a:t>
            </a:r>
          </a:p>
        </p:txBody>
      </p:sp>
      <p:sp>
        <p:nvSpPr>
          <p:cNvPr id="164" name="Shape 164"/>
          <p:cNvSpPr txBox="1">
            <a:spLocks noGrp="1"/>
          </p:cNvSpPr>
          <p:nvPr>
            <p:ph type="subTitle" idx="1"/>
          </p:nvPr>
        </p:nvSpPr>
        <p:spPr>
          <a:xfrm>
            <a:off x="685800" y="3155617"/>
            <a:ext cx="7772400" cy="872099"/>
          </a:xfrm>
          <a:prstGeom prst="rect">
            <a:avLst/>
          </a:prstGeom>
        </p:spPr>
        <p:txBody>
          <a:bodyPr lIns="91425" tIns="91425" rIns="91425" bIns="91425" anchor="t" anchorCtr="0">
            <a:noAutofit/>
          </a:bodyPr>
          <a:lstStyle/>
          <a:p>
            <a:r>
              <a:rPr lang="en" dirty="0" smtClean="0"/>
              <a:t>Understand</a:t>
            </a:r>
            <a:r>
              <a:rPr lang="en-US" dirty="0" err="1" smtClean="0"/>
              <a:t>ing</a:t>
            </a:r>
            <a:r>
              <a:rPr lang="en" dirty="0" smtClean="0"/>
              <a:t> </a:t>
            </a:r>
            <a:r>
              <a:rPr lang="en" dirty="0"/>
              <a:t>the Code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Places where loadbalancer is mentioned (conf)</a:t>
            </a:r>
          </a:p>
        </p:txBody>
      </p:sp>
      <p:sp>
        <p:nvSpPr>
          <p:cNvPr id="170" name="Shape 170"/>
          <p:cNvSpPr txBox="1">
            <a:spLocks noGrp="1"/>
          </p:cNvSpPr>
          <p:nvPr>
            <p:ph type="body" idx="1"/>
          </p:nvPr>
        </p:nvSpPr>
        <p:spPr>
          <a:xfrm>
            <a:off x="72700" y="785527"/>
            <a:ext cx="8951100" cy="4687800"/>
          </a:xfrm>
          <a:prstGeom prst="rect">
            <a:avLst/>
          </a:prstGeom>
        </p:spPr>
        <p:txBody>
          <a:bodyPr lIns="91425" tIns="91425" rIns="91425" bIns="91425" anchor="t" anchorCtr="0">
            <a:noAutofit/>
          </a:bodyPr>
          <a:lstStyle/>
          <a:p>
            <a:pPr marL="457200" indent="-317500">
              <a:buFont typeface="Arial"/>
              <a:buChar char="●"/>
            </a:pPr>
            <a:r>
              <a:rPr lang="en" sz="1400" dirty="0"/>
              <a:t>neutron/</a:t>
            </a:r>
            <a:r>
              <a:rPr lang="en" sz="1400" dirty="0" err="1"/>
              <a:t>etc</a:t>
            </a:r>
            <a:r>
              <a:rPr lang="en" sz="1400" dirty="0"/>
              <a:t>/</a:t>
            </a:r>
            <a:r>
              <a:rPr lang="en" sz="1400" dirty="0" err="1"/>
              <a:t>neutron.conf</a:t>
            </a:r>
            <a:endParaRPr lang="en" sz="1400" dirty="0"/>
          </a:p>
          <a:p>
            <a:pPr marL="914400" lvl="1" indent="-317500">
              <a:buFont typeface="Courier New"/>
              <a:buChar char="o"/>
            </a:pPr>
            <a:r>
              <a:rPr lang="en" sz="1400" dirty="0"/>
              <a:t>configuration for number of </a:t>
            </a:r>
            <a:r>
              <a:rPr lang="en" sz="1400" dirty="0" err="1"/>
              <a:t>loadbalancer</a:t>
            </a:r>
            <a:r>
              <a:rPr lang="en" sz="1400" dirty="0"/>
              <a:t> allowed</a:t>
            </a:r>
          </a:p>
          <a:p>
            <a:pPr marL="914400" lvl="1" indent="-317500">
              <a:buFont typeface="Courier New"/>
              <a:buChar char="o"/>
            </a:pPr>
            <a:r>
              <a:rPr lang="en" sz="1400" dirty="0"/>
              <a:t>configuration for </a:t>
            </a:r>
            <a:r>
              <a:rPr lang="en" sz="1400" dirty="0" err="1"/>
              <a:t>loadbalancer</a:t>
            </a:r>
            <a:r>
              <a:rPr lang="en" sz="1400" dirty="0"/>
              <a:t> scheduler to use</a:t>
            </a:r>
          </a:p>
          <a:p>
            <a:pPr marL="457200" indent="-317500">
              <a:buFont typeface="Arial"/>
              <a:buChar char="●"/>
            </a:pPr>
            <a:r>
              <a:rPr lang="en" sz="1400" dirty="0"/>
              <a:t>neutron/neutron/</a:t>
            </a:r>
            <a:r>
              <a:rPr lang="en" sz="1400" dirty="0" err="1"/>
              <a:t>db</a:t>
            </a:r>
            <a:r>
              <a:rPr lang="en" sz="1400" dirty="0"/>
              <a:t>/migration/models/</a:t>
            </a:r>
            <a:r>
              <a:rPr lang="en" sz="1400" dirty="0" err="1"/>
              <a:t>frozen.py</a:t>
            </a:r>
            <a:r>
              <a:rPr lang="en" sz="1400" dirty="0"/>
              <a:t> - ??</a:t>
            </a:r>
          </a:p>
          <a:p>
            <a:pPr marL="914400" lvl="1" indent="-317500">
              <a:buFont typeface="Courier New"/>
              <a:buChar char="o"/>
            </a:pPr>
            <a:r>
              <a:rPr lang="en" sz="1400" dirty="0"/>
              <a:t>Multiple references for various classes of </a:t>
            </a:r>
            <a:r>
              <a:rPr lang="en" sz="1400" dirty="0" err="1"/>
              <a:t>Loadbalancer</a:t>
            </a:r>
            <a:r>
              <a:rPr lang="en" sz="1400" dirty="0"/>
              <a:t> functions (probably DB migration)</a:t>
            </a:r>
          </a:p>
          <a:p>
            <a:pPr marL="457200" indent="-317500">
              <a:buFont typeface="Arial"/>
              <a:buChar char="●"/>
            </a:pPr>
            <a:r>
              <a:rPr lang="en" sz="1400" dirty="0"/>
              <a:t>neutron-</a:t>
            </a:r>
            <a:r>
              <a:rPr lang="en" sz="1400" dirty="0" err="1"/>
              <a:t>lbaas</a:t>
            </a:r>
            <a:r>
              <a:rPr lang="en" sz="1400" dirty="0"/>
              <a:t>/</a:t>
            </a:r>
            <a:r>
              <a:rPr lang="en" sz="1400" dirty="0" err="1"/>
              <a:t>neutron_lbaas</a:t>
            </a:r>
            <a:r>
              <a:rPr lang="en" sz="1400" dirty="0"/>
              <a:t>/services/*</a:t>
            </a:r>
          </a:p>
          <a:p>
            <a:pPr marL="914400" lvl="1" indent="-317500">
              <a:buFont typeface="Courier New"/>
              <a:buChar char="o"/>
            </a:pPr>
            <a:r>
              <a:rPr lang="en" sz="1400" dirty="0"/>
              <a:t>Most of the </a:t>
            </a:r>
            <a:r>
              <a:rPr lang="en" sz="1400" dirty="0" err="1"/>
              <a:t>loadbalancer</a:t>
            </a:r>
            <a:r>
              <a:rPr lang="en" sz="1400" dirty="0"/>
              <a:t> code seems to be here. In the previous releases (prior to Juno), the code was placed in neutron/services, but it has been moved out</a:t>
            </a:r>
            <a:r>
              <a:rPr lang="en-US" sz="1400" dirty="0"/>
              <a:t> from Kilo onwards</a:t>
            </a:r>
            <a:r>
              <a:rPr lang="en" sz="1400" dirty="0"/>
              <a:t>: Refer 25986774972ea6ab56359c6b9370acd6cfd7fb97 commit in the </a:t>
            </a:r>
            <a:r>
              <a:rPr lang="en" sz="1400" dirty="0" err="1"/>
              <a:t>git</a:t>
            </a:r>
            <a:r>
              <a:rPr lang="en" sz="1400" dirty="0"/>
              <a:t> for tracking this change</a:t>
            </a:r>
          </a:p>
          <a:p>
            <a:pPr marL="457200" indent="-317500">
              <a:buClr>
                <a:srgbClr val="000000"/>
              </a:buClr>
              <a:buFont typeface="Arial"/>
              <a:buChar char="●"/>
            </a:pPr>
            <a:r>
              <a:rPr lang="en" sz="1400" dirty="0">
                <a:solidFill>
                  <a:srgbClr val="000000"/>
                </a:solidFill>
              </a:rPr>
              <a:t>neutron/</a:t>
            </a:r>
            <a:r>
              <a:rPr lang="en" sz="1400" dirty="0" err="1">
                <a:solidFill>
                  <a:srgbClr val="000000"/>
                </a:solidFill>
              </a:rPr>
              <a:t>neutron.egg</a:t>
            </a:r>
            <a:r>
              <a:rPr lang="en" sz="1400" dirty="0">
                <a:solidFill>
                  <a:srgbClr val="000000"/>
                </a:solidFill>
              </a:rPr>
              <a:t>-info/</a:t>
            </a:r>
            <a:r>
              <a:rPr lang="en" sz="1400" dirty="0" err="1">
                <a:solidFill>
                  <a:srgbClr val="000000"/>
                </a:solidFill>
              </a:rPr>
              <a:t>entry_points.txt</a:t>
            </a:r>
            <a:r>
              <a:rPr lang="en" sz="1400" dirty="0">
                <a:solidFill>
                  <a:srgbClr val="000000"/>
                </a:solidFill>
              </a:rPr>
              <a:t> - lists various code entry points for all neutron services</a:t>
            </a:r>
          </a:p>
          <a:p>
            <a:pPr marL="914400" lvl="1" indent="-317500">
              <a:spcBef>
                <a:spcPts val="480"/>
              </a:spcBef>
              <a:buSzPct val="140000"/>
              <a:buFont typeface="Courier New"/>
              <a:buChar char="o"/>
            </a:pPr>
            <a:r>
              <a:rPr lang="en" sz="1000" dirty="0" err="1">
                <a:latin typeface="Courier New"/>
                <a:ea typeface="Courier New"/>
                <a:cs typeface="Courier New"/>
                <a:sym typeface="Courier New"/>
              </a:rPr>
              <a:t>neutron.services.loadbalancer.plugin.LoadBalancerPlugin</a:t>
            </a:r>
            <a:r>
              <a:rPr lang="en" sz="1000" dirty="0">
                <a:latin typeface="Courier New"/>
                <a:ea typeface="Courier New"/>
                <a:cs typeface="Courier New"/>
                <a:sym typeface="Courier New"/>
              </a:rPr>
              <a:t> = </a:t>
            </a:r>
            <a:r>
              <a:rPr lang="en" sz="1000" dirty="0" err="1">
                <a:latin typeface="Courier New"/>
                <a:ea typeface="Courier New"/>
                <a:cs typeface="Courier New"/>
                <a:sym typeface="Courier New"/>
              </a:rPr>
              <a:t>neutron_lbaas.services.loadbalancer.plugin:LoadBalancerPlugin</a:t>
            </a:r>
            <a:endParaRPr lang="en" sz="1000" dirty="0">
              <a:latin typeface="Courier New"/>
              <a:ea typeface="Courier New"/>
              <a:cs typeface="Courier New"/>
              <a:sym typeface="Courier New"/>
            </a:endParaRPr>
          </a:p>
          <a:p>
            <a:pPr marL="914400" lvl="1" indent="-317500">
              <a:spcBef>
                <a:spcPts val="480"/>
              </a:spcBef>
              <a:buSzPct val="140000"/>
              <a:buFont typeface="Courier New"/>
              <a:buChar char="o"/>
            </a:pPr>
            <a:r>
              <a:rPr lang="en" sz="1000" dirty="0" err="1">
                <a:latin typeface="Courier New"/>
                <a:ea typeface="Courier New"/>
                <a:cs typeface="Courier New"/>
                <a:sym typeface="Courier New"/>
              </a:rPr>
              <a:t>neutron.services.vpn.plugin.VPNDriverPlugin</a:t>
            </a:r>
            <a:r>
              <a:rPr lang="en" sz="1000" dirty="0">
                <a:latin typeface="Courier New"/>
                <a:ea typeface="Courier New"/>
                <a:cs typeface="Courier New"/>
                <a:sym typeface="Courier New"/>
              </a:rPr>
              <a:t> = </a:t>
            </a:r>
            <a:r>
              <a:rPr lang="en" sz="1000" dirty="0" err="1">
                <a:latin typeface="Courier New"/>
                <a:ea typeface="Courier New"/>
                <a:cs typeface="Courier New"/>
                <a:sym typeface="Courier New"/>
              </a:rPr>
              <a:t>neutron_vpnaas.services.vpn.plugin:VPNDriverPlugin</a:t>
            </a:r>
            <a:endParaRPr lang="en" sz="1000" dirty="0">
              <a:latin typeface="Courier New"/>
              <a:ea typeface="Courier New"/>
              <a:cs typeface="Courier New"/>
              <a:sym typeface="Courier New"/>
            </a:endParaRPr>
          </a:p>
          <a:p>
            <a:pPr marL="914400" lvl="1" indent="-317500">
              <a:spcBef>
                <a:spcPts val="480"/>
              </a:spcBef>
              <a:buSzPct val="140000"/>
              <a:buFont typeface="Courier New"/>
              <a:buChar char="o"/>
            </a:pPr>
            <a:r>
              <a:rPr lang="en" sz="1000" dirty="0" err="1">
                <a:latin typeface="Courier New"/>
                <a:ea typeface="Courier New"/>
                <a:cs typeface="Courier New"/>
                <a:sym typeface="Courier New"/>
              </a:rPr>
              <a:t>neutron.services.firewall.fwaas_plugin.FirewallPlugin</a:t>
            </a:r>
            <a:r>
              <a:rPr lang="en" sz="1000" dirty="0">
                <a:latin typeface="Courier New"/>
                <a:ea typeface="Courier New"/>
                <a:cs typeface="Courier New"/>
                <a:sym typeface="Courier New"/>
              </a:rPr>
              <a:t> = </a:t>
            </a:r>
            <a:r>
              <a:rPr lang="en" sz="1000" dirty="0" err="1">
                <a:latin typeface="Courier New"/>
                <a:ea typeface="Courier New"/>
                <a:cs typeface="Courier New"/>
                <a:sym typeface="Courier New"/>
              </a:rPr>
              <a:t>neutron_fwaas.services.firewall.fwaas_plugin:FirewallPlugin</a:t>
            </a:r>
            <a:endParaRPr lang="en" sz="1000" dirty="0">
              <a:latin typeface="Courier New"/>
              <a:ea typeface="Courier New"/>
              <a:cs typeface="Courier New"/>
              <a:sym typeface="Courier New"/>
            </a:endParaRPr>
          </a:p>
          <a:p>
            <a:pPr>
              <a:spcBef>
                <a:spcPts val="480"/>
              </a:spcBef>
            </a:pPr>
            <a:endParaRPr sz="1000" dirty="0">
              <a:latin typeface="Courier New"/>
              <a:ea typeface="Courier New"/>
              <a:cs typeface="Courier New"/>
              <a:sym typeface="Courier New"/>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72700" y="228863"/>
            <a:ext cx="8951100" cy="556799"/>
          </a:xfrm>
          <a:prstGeom prst="rect">
            <a:avLst/>
          </a:prstGeom>
        </p:spPr>
        <p:txBody>
          <a:bodyPr lIns="91425" tIns="91425" rIns="91425" bIns="91425" anchor="b" anchorCtr="0">
            <a:noAutofit/>
          </a:bodyPr>
          <a:lstStyle/>
          <a:p>
            <a:r>
              <a:rPr lang="en"/>
              <a:t>openstack/neutron_lbaas</a:t>
            </a:r>
          </a:p>
        </p:txBody>
      </p:sp>
      <p:sp>
        <p:nvSpPr>
          <p:cNvPr id="176" name="Shape 176"/>
          <p:cNvSpPr txBox="1">
            <a:spLocks noGrp="1"/>
          </p:cNvSpPr>
          <p:nvPr>
            <p:ph type="body" idx="1"/>
          </p:nvPr>
        </p:nvSpPr>
        <p:spPr>
          <a:xfrm>
            <a:off x="72700" y="785527"/>
            <a:ext cx="8951100" cy="4687800"/>
          </a:xfrm>
          <a:prstGeom prst="rect">
            <a:avLst/>
          </a:prstGeom>
        </p:spPr>
        <p:txBody>
          <a:bodyPr lIns="91425" tIns="91425" rIns="91425" bIns="91425" anchor="t" anchorCtr="0">
            <a:noAutofit/>
          </a:bodyPr>
          <a:lstStyle/>
          <a:p>
            <a:pPr marL="457200" indent="-355600">
              <a:buFont typeface="Arial"/>
              <a:buChar char="●"/>
            </a:pPr>
            <a:r>
              <a:rPr lang="en"/>
              <a:t>Folder layout </a:t>
            </a:r>
          </a:p>
        </p:txBody>
      </p:sp>
      <p:graphicFrame>
        <p:nvGraphicFramePr>
          <p:cNvPr id="177" name="Shape 177"/>
          <p:cNvGraphicFramePr/>
          <p:nvPr/>
        </p:nvGraphicFramePr>
        <p:xfrm>
          <a:off x="620700" y="1286527"/>
          <a:ext cx="7239000" cy="2478790"/>
        </p:xfrm>
        <a:graphic>
          <a:graphicData uri="http://schemas.openxmlformats.org/drawingml/2006/table">
            <a:tbl>
              <a:tblPr>
                <a:noFill/>
                <a:tableStyleId>{3F37DE42-08B1-481C-81B1-35A90FC2854A}</a:tableStyleId>
              </a:tblPr>
              <a:tblGrid>
                <a:gridCol w="1603175"/>
                <a:gridCol w="5635825"/>
              </a:tblGrid>
              <a:tr h="423325">
                <a:tc>
                  <a:txBody>
                    <a:bodyPr/>
                    <a:lstStyle/>
                    <a:p>
                      <a:pPr>
                        <a:spcBef>
                          <a:spcPts val="0"/>
                        </a:spcBef>
                        <a:buNone/>
                      </a:pPr>
                      <a:r>
                        <a:rPr lang="en" sz="1600"/>
                        <a:t>common/</a:t>
                      </a:r>
                    </a:p>
                  </a:txBody>
                  <a:tcPr marL="91425" marR="91425" marT="101575" marB="101575"/>
                </a:tc>
                <a:tc>
                  <a:txBody>
                    <a:bodyPr/>
                    <a:lstStyle/>
                    <a:p>
                      <a:pPr>
                        <a:spcBef>
                          <a:spcPts val="0"/>
                        </a:spcBef>
                        <a:buNone/>
                      </a:pPr>
                      <a:r>
                        <a:rPr lang="en" sz="1600"/>
                        <a:t>Contains certification and TLS code</a:t>
                      </a:r>
                    </a:p>
                  </a:txBody>
                  <a:tcPr marL="91425" marR="91425" marT="101575" marB="101575"/>
                </a:tc>
              </a:tr>
              <a:tr h="423325">
                <a:tc>
                  <a:txBody>
                    <a:bodyPr/>
                    <a:lstStyle/>
                    <a:p>
                      <a:pPr>
                        <a:spcBef>
                          <a:spcPts val="0"/>
                        </a:spcBef>
                        <a:buNone/>
                      </a:pPr>
                      <a:r>
                        <a:rPr lang="en" sz="1600"/>
                        <a:t>db/</a:t>
                      </a:r>
                    </a:p>
                  </a:txBody>
                  <a:tcPr marL="91425" marR="91425" marT="101575" marB="101575"/>
                </a:tc>
                <a:tc>
                  <a:txBody>
                    <a:bodyPr/>
                    <a:lstStyle/>
                    <a:p>
                      <a:pPr rtl="0">
                        <a:spcBef>
                          <a:spcPts val="0"/>
                        </a:spcBef>
                        <a:buNone/>
                      </a:pPr>
                      <a:r>
                        <a:rPr lang="en" sz="1600"/>
                        <a:t>Contains the load balancer database model files</a:t>
                      </a:r>
                    </a:p>
                    <a:p>
                      <a:pPr>
                        <a:spcBef>
                          <a:spcPts val="0"/>
                        </a:spcBef>
                        <a:buNone/>
                      </a:pPr>
                      <a:r>
                        <a:rPr lang="en" sz="1600"/>
                        <a:t>(migration ??)</a:t>
                      </a:r>
                    </a:p>
                  </a:txBody>
                  <a:tcPr marL="91425" marR="91425" marT="101575" marB="101575"/>
                </a:tc>
              </a:tr>
              <a:tr h="423325">
                <a:tc>
                  <a:txBody>
                    <a:bodyPr/>
                    <a:lstStyle/>
                    <a:p>
                      <a:pPr>
                        <a:spcBef>
                          <a:spcPts val="0"/>
                        </a:spcBef>
                        <a:buNone/>
                      </a:pPr>
                      <a:r>
                        <a:rPr lang="en" sz="1600"/>
                        <a:t>extensions/</a:t>
                      </a:r>
                    </a:p>
                  </a:txBody>
                  <a:tcPr marL="91425" marR="91425" marT="101575" marB="101575"/>
                </a:tc>
                <a:tc>
                  <a:txBody>
                    <a:bodyPr/>
                    <a:lstStyle/>
                    <a:p>
                      <a:pPr>
                        <a:spcBef>
                          <a:spcPts val="0"/>
                        </a:spcBef>
                        <a:buNone/>
                      </a:pPr>
                      <a:r>
                        <a:rPr lang="en" sz="1600"/>
                        <a:t>(**) Abstract classes for the loadbalancer</a:t>
                      </a:r>
                    </a:p>
                  </a:txBody>
                  <a:tcPr marL="91425" marR="91425" marT="101575" marB="101575"/>
                </a:tc>
              </a:tr>
              <a:tr h="423325">
                <a:tc>
                  <a:txBody>
                    <a:bodyPr/>
                    <a:lstStyle/>
                    <a:p>
                      <a:pPr>
                        <a:spcBef>
                          <a:spcPts val="0"/>
                        </a:spcBef>
                        <a:buNone/>
                      </a:pPr>
                      <a:r>
                        <a:rPr lang="en" sz="1600"/>
                        <a:t>services/</a:t>
                      </a:r>
                    </a:p>
                  </a:txBody>
                  <a:tcPr marL="91425" marR="91425" marT="101575" marB="101575"/>
                </a:tc>
                <a:tc>
                  <a:txBody>
                    <a:bodyPr/>
                    <a:lstStyle/>
                    <a:p>
                      <a:pPr>
                        <a:spcBef>
                          <a:spcPts val="0"/>
                        </a:spcBef>
                        <a:buNone/>
                      </a:pPr>
                      <a:r>
                        <a:rPr lang="en" sz="1600"/>
                        <a:t>Base code for the loadbalancer</a:t>
                      </a:r>
                    </a:p>
                  </a:txBody>
                  <a:tcPr marL="91425" marR="91425" marT="101575" marB="101575"/>
                </a:tc>
              </a:tr>
              <a:tr h="423325">
                <a:tc>
                  <a:txBody>
                    <a:bodyPr/>
                    <a:lstStyle/>
                    <a:p>
                      <a:pPr rtl="0">
                        <a:spcBef>
                          <a:spcPts val="0"/>
                        </a:spcBef>
                        <a:buNone/>
                      </a:pPr>
                      <a:r>
                        <a:rPr lang="en" sz="1600"/>
                        <a:t>tests/</a:t>
                      </a:r>
                    </a:p>
                  </a:txBody>
                  <a:tcPr marL="91425" marR="91425" marT="101575" marB="101575"/>
                </a:tc>
                <a:tc>
                  <a:txBody>
                    <a:bodyPr/>
                    <a:lstStyle/>
                    <a:p>
                      <a:pPr rtl="0">
                        <a:spcBef>
                          <a:spcPts val="0"/>
                        </a:spcBef>
                        <a:buNone/>
                      </a:pPr>
                      <a:r>
                        <a:rPr lang="en" sz="1600"/>
                        <a:t>Tempest test files</a:t>
                      </a:r>
                    </a:p>
                  </a:txBody>
                  <a:tcPr marL="91425" marR="91425" marT="101575" marB="101575"/>
                </a:tc>
              </a:tr>
            </a:tbl>
          </a:graphicData>
        </a:graphic>
      </p:graphicFrame>
    </p:spTree>
  </p:cSld>
  <p:clrMapOvr>
    <a:masterClrMapping/>
  </p:clrMapOvr>
  <p:transitio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2918</Words>
  <Application>Microsoft Office PowerPoint</Application>
  <PresentationFormat>On-screen Show (16:10)</PresentationFormat>
  <Paragraphs>578</Paragraphs>
  <Slides>28</Slides>
  <Notes>25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simple-light</vt:lpstr>
      <vt:lpstr>Understanding Neutron Advanced Services</vt:lpstr>
      <vt:lpstr>Agenda</vt:lpstr>
      <vt:lpstr>PowerPoint Presentation</vt:lpstr>
      <vt:lpstr>Load Balancer as a Service</vt:lpstr>
      <vt:lpstr>Load Balancer as a Service - Features</vt:lpstr>
      <vt:lpstr>Code Layout for Services in neutron/neutron</vt:lpstr>
      <vt:lpstr>Loadbalancer</vt:lpstr>
      <vt:lpstr>Places where loadbalancer is mentioned (conf)</vt:lpstr>
      <vt:lpstr>openstack/neutron_lbaas</vt:lpstr>
      <vt:lpstr>LoadBalancer of a HA-Proxy</vt:lpstr>
      <vt:lpstr>LoadBalancer Model</vt:lpstr>
      <vt:lpstr>LBaaS: How does LoadBalancer Work </vt:lpstr>
      <vt:lpstr>LBaaS Architecture</vt:lpstr>
      <vt:lpstr>LBaaS Architecture - How it is called from Controller</vt:lpstr>
      <vt:lpstr>LBaaS Architecture</vt:lpstr>
      <vt:lpstr>Extension Initialization: LBaaS Example</vt:lpstr>
      <vt:lpstr>Extension/Advanced Services: Lbaas Agent API Handling</vt:lpstr>
      <vt:lpstr>Extension/Advanced Services: HA Proxy Driver</vt:lpstr>
      <vt:lpstr>Neutron: LBaaS</vt:lpstr>
      <vt:lpstr>Neutron: Common</vt:lpstr>
      <vt:lpstr>Neutron: LBaaS</vt:lpstr>
      <vt:lpstr>LBaaS</vt:lpstr>
      <vt:lpstr>LBaaS: LoadBalancerPluginDb</vt:lpstr>
      <vt:lpstr>Entering into LBaaS</vt:lpstr>
      <vt:lpstr>LBaaS: Code dependency</vt:lpstr>
      <vt:lpstr>How LBaaS is Deployed</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Neutron</dc:title>
  <cp:lastModifiedBy>Sridhar K.N Rao</cp:lastModifiedBy>
  <cp:revision>40</cp:revision>
  <dcterms:modified xsi:type="dcterms:W3CDTF">2015-08-07T06:36:58Z</dcterms:modified>
</cp:coreProperties>
</file>