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2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25" r:id="rId34"/>
    <p:sldId id="326" r:id="rId35"/>
    <p:sldId id="327" r:id="rId36"/>
    <p:sldId id="328"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7CE2E-C7C9-464F-83E0-12EE2A227BF4}" type="datetimeFigureOut">
              <a:rPr lang="en-US" smtClean="0"/>
              <a:t>8/7/2015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90B33-EABE-4E4B-844E-9DC777CFE9C0}" type="slidenum">
              <a:rPr lang="en-US" smtClean="0"/>
              <a:t>‹#›</a:t>
            </a:fld>
            <a:endParaRPr lang="en-US"/>
          </a:p>
        </p:txBody>
      </p:sp>
    </p:spTree>
    <p:extLst>
      <p:ext uri="{BB962C8B-B14F-4D97-AF65-F5344CB8AC3E}">
        <p14:creationId xmlns:p14="http://schemas.microsoft.com/office/powerpoint/2010/main" val="371258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it.openstack.org/cgit/openstack/neutron/tree/neutron/common/config.py" TargetMode="External"/><Relationship Id="rId7" Type="http://schemas.openxmlformats.org/officeDocument/2006/relationships/hyperlink" Target="http://git.openstack.org/cgit/openstack/neutron/tree/neutron/api/v2/router.p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pythonpaste.org/deploy/" TargetMode="External"/><Relationship Id="rId5" Type="http://schemas.openxmlformats.org/officeDocument/2006/relationships/hyperlink" Target="http://pythonpaste.org/" TargetMode="External"/><Relationship Id="rId4" Type="http://schemas.openxmlformats.org/officeDocument/2006/relationships/hyperlink" Target="http://git.openstack.org/cgit/openstack/neutron/tree/etc/api-paste.ini"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building of the </a:t>
            </a:r>
            <a:r>
              <a:rPr lang="en-US" dirty="0" err="1" smtClean="0"/>
              <a:t>NeutronApiService</a:t>
            </a:r>
            <a:r>
              <a:rPr lang="en-US" dirty="0" smtClean="0"/>
              <a:t>, the </a:t>
            </a:r>
            <a:r>
              <a:rPr lang="en-US" i="1" dirty="0" smtClean="0"/>
              <a:t>_</a:t>
            </a:r>
            <a:r>
              <a:rPr lang="en-US" i="1" dirty="0" err="1" smtClean="0"/>
              <a:t>run_wsgi</a:t>
            </a:r>
            <a:r>
              <a:rPr lang="en-US" dirty="0" smtClean="0"/>
              <a:t> function creates a WSGI application using the </a:t>
            </a:r>
            <a:r>
              <a:rPr lang="en-US" i="1" dirty="0" err="1" smtClean="0"/>
              <a:t>load_paste_app</a:t>
            </a:r>
            <a:r>
              <a:rPr lang="en-US" dirty="0" smtClean="0"/>
              <a:t> function inside </a:t>
            </a:r>
            <a:r>
              <a:rPr lang="en-US" dirty="0" smtClean="0">
                <a:hlinkClick r:id="rId3"/>
              </a:rPr>
              <a:t>config.py</a:t>
            </a:r>
            <a:r>
              <a:rPr lang="en-US" dirty="0" smtClean="0"/>
              <a:t> - which parses </a:t>
            </a:r>
            <a:r>
              <a:rPr lang="en-US" dirty="0" smtClean="0">
                <a:hlinkClick r:id="rId4"/>
              </a:rPr>
              <a:t>api-paste.ini</a:t>
            </a:r>
            <a:r>
              <a:rPr lang="en-US" dirty="0" smtClean="0"/>
              <a:t> - in order to create a WSGI app using </a:t>
            </a:r>
            <a:r>
              <a:rPr lang="en-US" dirty="0" smtClean="0">
                <a:hlinkClick r:id="rId5"/>
              </a:rPr>
              <a:t>Paste</a:t>
            </a:r>
            <a:r>
              <a:rPr lang="en-US" dirty="0" smtClean="0"/>
              <a:t>‘s </a:t>
            </a:r>
            <a:r>
              <a:rPr lang="en-US" dirty="0" smtClean="0">
                <a:hlinkClick r:id="rId6"/>
              </a:rPr>
              <a:t>deploy</a:t>
            </a:r>
            <a:r>
              <a:rPr lang="en-US" dirty="0" smtClean="0"/>
              <a:t>.</a:t>
            </a:r>
          </a:p>
          <a:p>
            <a:r>
              <a:rPr lang="en-US" dirty="0" smtClean="0"/>
              <a:t>The api-paste.ini file defines the WSGI applications and routes - using the </a:t>
            </a:r>
            <a:r>
              <a:rPr lang="en-US" dirty="0" smtClean="0">
                <a:hlinkClick r:id="rId6"/>
              </a:rPr>
              <a:t>Paste INI file format</a:t>
            </a:r>
            <a:r>
              <a:rPr lang="en-US" dirty="0" smtClean="0"/>
              <a:t>.</a:t>
            </a:r>
          </a:p>
          <a:p>
            <a:r>
              <a:rPr lang="en-US" dirty="0" smtClean="0"/>
              <a:t>The INI file directs paste to instantiate the </a:t>
            </a:r>
            <a:r>
              <a:rPr lang="en-US" dirty="0" err="1" smtClean="0">
                <a:hlinkClick r:id="rId7"/>
              </a:rPr>
              <a:t>APIRouter</a:t>
            </a:r>
            <a:r>
              <a:rPr lang="en-US" dirty="0" smtClean="0"/>
              <a:t> class of Neutron, which contains several methods that map Neutron resources (such as Ports, Networks, Subnets) to URLs, and the controller for each resource.</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5</a:t>
            </a:fld>
            <a:endParaRPr lang="en-US"/>
          </a:p>
        </p:txBody>
      </p:sp>
    </p:spTree>
    <p:extLst>
      <p:ext uri="{BB962C8B-B14F-4D97-AF65-F5344CB8AC3E}">
        <p14:creationId xmlns:p14="http://schemas.microsoft.com/office/powerpoint/2010/main" val="258533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class wraps </a:t>
            </a:r>
            <a:r>
              <a:rPr lang="en-US" dirty="0" err="1" smtClean="0"/>
              <a:t>add_flow</a:t>
            </a:r>
            <a:r>
              <a:rPr lang="en-US" dirty="0" smtClean="0"/>
              <a:t>, </a:t>
            </a:r>
            <a:r>
              <a:rPr lang="en-US" dirty="0" err="1" smtClean="0"/>
              <a:t>mod_flow</a:t>
            </a:r>
            <a:r>
              <a:rPr lang="en-US" dirty="0" smtClean="0"/>
              <a:t> and </a:t>
            </a:r>
            <a:r>
              <a:rPr lang="en-US" dirty="0" err="1" smtClean="0"/>
              <a:t>delete_flows</a:t>
            </a:r>
            <a:r>
              <a:rPr lang="en-US" dirty="0" smtClean="0"/>
              <a:t> calls to an </a:t>
            </a:r>
            <a:r>
              <a:rPr lang="en-US" dirty="0" err="1" smtClean="0"/>
              <a:t>OVSBridge</a:t>
            </a:r>
            <a:endParaRPr lang="en-US" dirty="0" smtClean="0"/>
          </a:p>
          <a:p>
            <a:r>
              <a:rPr lang="en-US" dirty="0" smtClean="0"/>
              <a:t>    and defers their application until </a:t>
            </a:r>
            <a:r>
              <a:rPr lang="en-US" dirty="0" err="1" smtClean="0"/>
              <a:t>apply_flows</a:t>
            </a:r>
            <a:r>
              <a:rPr lang="en-US" dirty="0" smtClean="0"/>
              <a:t> call in order to perform</a:t>
            </a:r>
          </a:p>
          <a:p>
            <a:r>
              <a:rPr lang="en-US" dirty="0" smtClean="0"/>
              <a:t>    bulk calls. It wraps also ALLOWED_PASSTHROUGHS calls to avoid mixing</a:t>
            </a:r>
          </a:p>
          <a:p>
            <a:r>
              <a:rPr lang="en-US" dirty="0" smtClean="0"/>
              <a:t>    </a:t>
            </a:r>
            <a:r>
              <a:rPr lang="en-US" dirty="0" err="1" smtClean="0"/>
              <a:t>OVSBridge</a:t>
            </a:r>
            <a:r>
              <a:rPr lang="en-US" dirty="0" smtClean="0"/>
              <a:t> and </a:t>
            </a:r>
            <a:r>
              <a:rPr lang="en-US" dirty="0" err="1" smtClean="0"/>
              <a:t>DeferredOVSBridge</a:t>
            </a:r>
            <a:r>
              <a:rPr lang="en-US" dirty="0" smtClean="0"/>
              <a:t> uses.</a:t>
            </a:r>
          </a:p>
          <a:p>
            <a:r>
              <a:rPr lang="en-US" dirty="0" smtClean="0"/>
              <a:t>    This class can be used as a context, in such case </a:t>
            </a:r>
            <a:r>
              <a:rPr lang="en-US" dirty="0" err="1" smtClean="0"/>
              <a:t>apply_flows</a:t>
            </a:r>
            <a:r>
              <a:rPr lang="en-US" dirty="0" smtClean="0"/>
              <a:t> is called on</a:t>
            </a:r>
          </a:p>
          <a:p>
            <a:r>
              <a:rPr lang="en-US" dirty="0" smtClean="0"/>
              <a:t>    __exit__ except if an exception is raised.</a:t>
            </a:r>
          </a:p>
          <a:p>
            <a:r>
              <a:rPr lang="en-US" dirty="0" smtClean="0"/>
              <a:t>    This class is not thread-safe, that's why for every use a new instance</a:t>
            </a:r>
          </a:p>
          <a:p>
            <a:r>
              <a:rPr lang="en-US" dirty="0" smtClean="0"/>
              <a:t>    must be implemented.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44</a:t>
            </a:fld>
            <a:endParaRPr lang="en-US"/>
          </a:p>
        </p:txBody>
      </p:sp>
    </p:spTree>
    <p:extLst>
      <p:ext uri="{BB962C8B-B14F-4D97-AF65-F5344CB8AC3E}">
        <p14:creationId xmlns:p14="http://schemas.microsoft.com/office/powerpoint/2010/main" val="163038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Polling is required regardless of whether updates have been detected.</a:t>
            </a:r>
          </a:p>
          <a:p>
            <a:r>
              <a:rPr lang="en-US" dirty="0" smtClean="0"/>
              <a:t> # Polling is required if not yet done for previously detected updates.</a:t>
            </a:r>
          </a:p>
          <a:p>
            <a:r>
              <a:rPr lang="en-US" dirty="0" smtClean="0"/>
              <a:t>If Polling Required:</a:t>
            </a:r>
          </a:p>
          <a:p>
            <a:r>
              <a:rPr lang="en-US" dirty="0" smtClean="0"/>
              <a:t> # Track whether polling has been completed to ensure that polling can be required until the caller indicates via a call to </a:t>
            </a:r>
            <a:r>
              <a:rPr lang="en-US" dirty="0" err="1" smtClean="0"/>
              <a:t>polling_completed</a:t>
            </a:r>
            <a:r>
              <a:rPr lang="en-US" dirty="0" smtClean="0"/>
              <a:t>() that polling has been successfully performed.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48</a:t>
            </a:fld>
            <a:endParaRPr lang="en-US"/>
          </a:p>
        </p:txBody>
      </p:sp>
    </p:spTree>
    <p:extLst>
      <p:ext uri="{BB962C8B-B14F-4D97-AF65-F5344CB8AC3E}">
        <p14:creationId xmlns:p14="http://schemas.microsoft.com/office/powerpoint/2010/main" val="278121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More sophisticated scheduler (similar to filter scheduler in nova?)</a:t>
            </a:r>
          </a:p>
          <a:p>
            <a:r>
              <a:rPr lang="en-US" smtClean="0"/>
              <a:t>    can be introduced later.</a:t>
            </a:r>
            <a:endParaRPr lang="en-US"/>
          </a:p>
        </p:txBody>
      </p:sp>
      <p:sp>
        <p:nvSpPr>
          <p:cNvPr id="4" name="Slide Number Placeholder 3"/>
          <p:cNvSpPr>
            <a:spLocks noGrp="1"/>
          </p:cNvSpPr>
          <p:nvPr>
            <p:ph type="sldNum" sz="quarter" idx="10"/>
          </p:nvPr>
        </p:nvSpPr>
        <p:spPr/>
        <p:txBody>
          <a:bodyPr/>
          <a:lstStyle/>
          <a:p>
            <a:fld id="{D1E1AD8F-6658-4E09-8CD3-0A74F307F3D3}" type="slidenum">
              <a:rPr lang="en-US" smtClean="0"/>
              <a:t>55</a:t>
            </a:fld>
            <a:endParaRPr lang="en-US"/>
          </a:p>
        </p:txBody>
      </p:sp>
    </p:spTree>
    <p:extLst>
      <p:ext uri="{BB962C8B-B14F-4D97-AF65-F5344CB8AC3E}">
        <p14:creationId xmlns:p14="http://schemas.microsoft.com/office/powerpoint/2010/main" val="1135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Countable resources are those resources which directly</a:t>
            </a:r>
          </a:p>
          <a:p>
            <a:r>
              <a:rPr lang="en-US" dirty="0" smtClean="0"/>
              <a:t>        correspond to objects in the database, i.e., </a:t>
            </a:r>
            <a:r>
              <a:rPr lang="en-US" dirty="0" err="1" smtClean="0"/>
              <a:t>netowk</a:t>
            </a:r>
            <a:r>
              <a:rPr lang="en-US" dirty="0" smtClean="0"/>
              <a:t>, subnet,</a:t>
            </a:r>
          </a:p>
          <a:p>
            <a:r>
              <a:rPr lang="en-US" dirty="0" smtClean="0"/>
              <a:t>        etc.,.  A </a:t>
            </a:r>
            <a:r>
              <a:rPr lang="en-US" dirty="0" err="1" smtClean="0"/>
              <a:t>CountableResource</a:t>
            </a:r>
            <a:r>
              <a:rPr lang="en-US" dirty="0" smtClean="0"/>
              <a:t> must be constructed with a counting</a:t>
            </a:r>
          </a:p>
          <a:p>
            <a:r>
              <a:rPr lang="en-US" dirty="0" smtClean="0"/>
              <a:t>        function, which will be called to determine the current counts</a:t>
            </a:r>
          </a:p>
          <a:p>
            <a:r>
              <a:rPr lang="en-US" dirty="0" smtClean="0"/>
              <a:t>        of the resource.</a:t>
            </a:r>
          </a:p>
          <a:p>
            <a:endParaRPr lang="en-US" dirty="0" smtClean="0"/>
          </a:p>
          <a:p>
            <a:r>
              <a:rPr lang="en-US" dirty="0" smtClean="0"/>
              <a:t>        The counting function will be passed the context, along with</a:t>
            </a:r>
          </a:p>
          <a:p>
            <a:r>
              <a:rPr lang="en-US" dirty="0" smtClean="0"/>
              <a:t>        the extra positional and keyword arguments that are passed to</a:t>
            </a:r>
          </a:p>
          <a:p>
            <a:r>
              <a:rPr lang="en-US" dirty="0" smtClean="0"/>
              <a:t>        </a:t>
            </a:r>
            <a:r>
              <a:rPr lang="en-US" dirty="0" err="1" smtClean="0"/>
              <a:t>Quota.count</a:t>
            </a:r>
            <a:r>
              <a:rPr lang="en-US" dirty="0" smtClean="0"/>
              <a:t>().  It should return an integer specifying the</a:t>
            </a:r>
          </a:p>
          <a:p>
            <a:r>
              <a:rPr lang="en-US" dirty="0" smtClean="0"/>
              <a:t>        count.</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23</a:t>
            </a:fld>
            <a:endParaRPr lang="en-US"/>
          </a:p>
        </p:txBody>
      </p:sp>
    </p:spTree>
    <p:extLst>
      <p:ext uri="{BB962C8B-B14F-4D97-AF65-F5344CB8AC3E}">
        <p14:creationId xmlns:p14="http://schemas.microsoft.com/office/powerpoint/2010/main" val="107258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driver.</a:t>
            </a:r>
          </a:p>
          <a:p>
            <a:r>
              <a:rPr lang="en-US" dirty="0" smtClean="0"/>
              <a:t>    Driver to perform necessary checks to enforce quotas and obtain</a:t>
            </a:r>
          </a:p>
          <a:p>
            <a:r>
              <a:rPr lang="en-US" dirty="0" smtClean="0"/>
              <a:t>    quota information. The default driver utilizes the default values</a:t>
            </a:r>
          </a:p>
          <a:p>
            <a:r>
              <a:rPr lang="en-US" dirty="0" smtClean="0"/>
              <a:t>    in </a:t>
            </a:r>
            <a:r>
              <a:rPr lang="en-US" dirty="0" err="1" smtClean="0"/>
              <a:t>neutron.conf</a:t>
            </a:r>
            <a:r>
              <a:rPr lang="en-US" dirty="0" smtClean="0"/>
              <a:t>.</a:t>
            </a:r>
          </a:p>
          <a:p>
            <a:endParaRPr lang="en-US" dirty="0" smtClean="0"/>
          </a:p>
          <a:p>
            <a:r>
              <a:rPr lang="en-US" dirty="0" smtClean="0"/>
              <a:t>"""Get quotas.</a:t>
            </a:r>
          </a:p>
          <a:p>
            <a:endParaRPr lang="en-US" dirty="0" smtClean="0"/>
          </a:p>
          <a:p>
            <a:r>
              <a:rPr lang="en-US" dirty="0" smtClean="0"/>
              <a:t>        A helper method which retrieves the quotas for the specific</a:t>
            </a:r>
          </a:p>
          <a:p>
            <a:r>
              <a:rPr lang="en-US" dirty="0" smtClean="0"/>
              <a:t>        resources identified by keys, and which apply to the current</a:t>
            </a:r>
          </a:p>
          <a:p>
            <a:r>
              <a:rPr lang="en-US" dirty="0" smtClean="0"/>
              <a:t>        context.</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keys: A list of the desired quotas to retrieve.</a:t>
            </a:r>
          </a:p>
          <a:p>
            <a:endParaRPr lang="en-US" dirty="0" smtClean="0"/>
          </a:p>
          <a:p>
            <a:endParaRPr lang="en-US" dirty="0" smtClean="0"/>
          </a:p>
          <a:p>
            <a:r>
              <a:rPr lang="en-US" dirty="0" smtClean="0"/>
              <a:t> """Check simple quota limits.</a:t>
            </a:r>
          </a:p>
          <a:p>
            <a:endParaRPr lang="en-US" dirty="0" smtClean="0"/>
          </a:p>
          <a:p>
            <a:r>
              <a:rPr lang="en-US" dirty="0" smtClean="0"/>
              <a:t>        For limits--those quotas for which there is no usage</a:t>
            </a:r>
          </a:p>
          <a:p>
            <a:r>
              <a:rPr lang="en-US" dirty="0" smtClean="0"/>
              <a:t>        synchronization function--this method checks that a set of</a:t>
            </a:r>
          </a:p>
          <a:p>
            <a:r>
              <a:rPr lang="en-US" dirty="0" smtClean="0"/>
              <a:t>        proposed values are permitted by the limit restriction.</a:t>
            </a:r>
          </a:p>
          <a:p>
            <a:endParaRPr lang="en-US" dirty="0" smtClean="0"/>
          </a:p>
          <a:p>
            <a:r>
              <a:rPr lang="en-US" dirty="0" smtClean="0"/>
              <a:t>        This method will raise a </a:t>
            </a:r>
            <a:r>
              <a:rPr lang="en-US" dirty="0" err="1" smtClean="0"/>
              <a:t>QuotaResourceUnknown</a:t>
            </a:r>
            <a:r>
              <a:rPr lang="en-US" dirty="0" smtClean="0"/>
              <a:t> exception if a</a:t>
            </a:r>
          </a:p>
          <a:p>
            <a:r>
              <a:rPr lang="en-US" dirty="0" smtClean="0"/>
              <a:t>        given resource is unknown or if it is not a simple limit</a:t>
            </a:r>
          </a:p>
          <a:p>
            <a:r>
              <a:rPr lang="en-US" dirty="0" smtClean="0"/>
              <a:t>        resource.</a:t>
            </a:r>
          </a:p>
          <a:p>
            <a:endParaRPr lang="en-US" dirty="0" smtClean="0"/>
          </a:p>
          <a:p>
            <a:r>
              <a:rPr lang="en-US" dirty="0" smtClean="0"/>
              <a:t>        If any of the proposed values is over the defined quota, an</a:t>
            </a:r>
          </a:p>
          <a:p>
            <a:r>
              <a:rPr lang="en-US" dirty="0" smtClean="0"/>
              <a:t>        </a:t>
            </a:r>
            <a:r>
              <a:rPr lang="en-US" dirty="0" err="1" smtClean="0"/>
              <a:t>OverQuota</a:t>
            </a:r>
            <a:r>
              <a:rPr lang="en-US" dirty="0" smtClean="0"/>
              <a:t> exception will be raised with the sorted list of the</a:t>
            </a:r>
          </a:p>
          <a:p>
            <a:r>
              <a:rPr lang="en-US" dirty="0" smtClean="0"/>
              <a:t>        resources which are too high.  Otherwise, the method returns</a:t>
            </a:r>
          </a:p>
          <a:p>
            <a:r>
              <a:rPr lang="en-US" dirty="0" smtClean="0"/>
              <a:t>        nothing.</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a:t>
            </a:r>
            <a:r>
              <a:rPr lang="en-US" dirty="0" err="1" smtClean="0"/>
              <a:t>tennant_id</a:t>
            </a:r>
            <a:r>
              <a:rPr lang="en-US" dirty="0" smtClean="0"/>
              <a:t>: The </a:t>
            </a:r>
            <a:r>
              <a:rPr lang="en-US" dirty="0" err="1" smtClean="0"/>
              <a:t>tenant_id</a:t>
            </a:r>
            <a:r>
              <a:rPr lang="en-US" dirty="0" smtClean="0"/>
              <a:t> to check quota.</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values: A dictionary of the values to check against the</a:t>
            </a:r>
          </a:p>
          <a:p>
            <a:r>
              <a:rPr lang="en-US" dirty="0" smtClean="0"/>
              <a:t>                       quota.</a:t>
            </a:r>
          </a:p>
          <a:p>
            <a:r>
              <a:rPr lang="en-US" smtClean="0"/>
              <a:t>        """</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24</a:t>
            </a:fld>
            <a:endParaRPr lang="en-US"/>
          </a:p>
        </p:txBody>
      </p:sp>
    </p:spTree>
    <p:extLst>
      <p:ext uri="{BB962C8B-B14F-4D97-AF65-F5344CB8AC3E}">
        <p14:creationId xmlns:p14="http://schemas.microsoft.com/office/powerpoint/2010/main" val="46194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26</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 a named chain to the table. The chain name is wrapped to be unique for the component creating it, so different components of Nova can safely create identically named chains without interfering with one another. At the moment, its wrapped name is &lt;binary name&gt;-&lt;chain name&gt;, So, if neutron-</a:t>
            </a:r>
            <a:r>
              <a:rPr lang="en-US" dirty="0" err="1" smtClean="0"/>
              <a:t>openvswitch</a:t>
            </a:r>
            <a:r>
              <a:rPr lang="en-US" dirty="0" smtClean="0"/>
              <a:t>-agent creates a chain named 'OUTPUT',  it'll actually end up being named 'neutron-</a:t>
            </a:r>
            <a:r>
              <a:rPr lang="en-US" dirty="0" err="1" smtClean="0"/>
              <a:t>openvswi</a:t>
            </a:r>
            <a:r>
              <a:rPr lang="en-US" dirty="0" smtClean="0"/>
              <a:t>-OUTPUT'.</a:t>
            </a:r>
          </a:p>
          <a:p>
            <a:endParaRPr lang="en-US" dirty="0" smtClean="0"/>
          </a:p>
          <a:p>
            <a:endParaRPr lang="en-US" dirty="0" smtClean="0"/>
          </a:p>
          <a:p>
            <a:r>
              <a:rPr lang="en-US" dirty="0" smtClean="0"/>
              <a:t>"Add a rule to the table. This is just like what you'd feed to </a:t>
            </a:r>
            <a:r>
              <a:rPr lang="en-US" dirty="0" err="1" smtClean="0"/>
              <a:t>iptables</a:t>
            </a:r>
            <a:r>
              <a:rPr lang="en-US" dirty="0" smtClean="0"/>
              <a:t>, just without the '-A &lt;chain name&gt;' bit at the start. However, if you need to jump to one of your wrapped chains, prepend its name with a '$' which will ensure the wrapping is applied correctly.</a:t>
            </a:r>
          </a:p>
          <a:p>
            <a:endParaRPr lang="en-US" dirty="0" smtClean="0"/>
          </a:p>
          <a:p>
            <a:endParaRPr lang="en-US" dirty="0" smtClean="0"/>
          </a:p>
          <a:p>
            <a:r>
              <a:rPr lang="en-US" dirty="0" smtClean="0"/>
              <a:t> """Remove a rule from a chain. Note: The rule must be exactly identical to the one that was added. You cannot switch arguments around like you can with the </a:t>
            </a:r>
            <a:r>
              <a:rPr lang="en-US" dirty="0" err="1" smtClean="0"/>
              <a:t>iptables</a:t>
            </a:r>
            <a:r>
              <a:rPr lang="en-US" dirty="0" smtClean="0"/>
              <a:t> CLI tool.</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27</a:t>
            </a:fld>
            <a:endParaRPr lang="en-US"/>
          </a:p>
        </p:txBody>
      </p:sp>
    </p:spTree>
    <p:extLst>
      <p:ext uri="{BB962C8B-B14F-4D97-AF65-F5344CB8AC3E}">
        <p14:creationId xmlns:p14="http://schemas.microsoft.com/office/powerpoint/2010/main" val="2986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IptablesTable</a:t>
            </a:r>
            <a:r>
              <a:rPr lang="en-US" dirty="0" smtClean="0"/>
              <a:t> for some usage docs</a:t>
            </a:r>
          </a:p>
          <a:p>
            <a:endParaRPr lang="en-US" dirty="0" smtClean="0"/>
          </a:p>
          <a:p>
            <a:r>
              <a:rPr lang="en-US" dirty="0" smtClean="0"/>
              <a:t>    A number of chains are set up to begin with.</a:t>
            </a:r>
          </a:p>
          <a:p>
            <a:endParaRPr lang="en-US" dirty="0" smtClean="0"/>
          </a:p>
          <a:p>
            <a:r>
              <a:rPr lang="en-US" dirty="0" smtClean="0"/>
              <a:t>    First, neutron-filter-top. It's added at the top of FORWARD and OUTPUT.</a:t>
            </a:r>
          </a:p>
          <a:p>
            <a:r>
              <a:rPr lang="en-US" dirty="0" smtClean="0"/>
              <a:t>    Its name is not wrapped, so it's shared between the various neutron</a:t>
            </a:r>
          </a:p>
          <a:p>
            <a:r>
              <a:rPr lang="en-US" dirty="0" smtClean="0"/>
              <a:t>    workers. It's intended for rules that need to live at the top of the</a:t>
            </a:r>
          </a:p>
          <a:p>
            <a:r>
              <a:rPr lang="en-US" dirty="0" smtClean="0"/>
              <a:t>    FORWARD and OUTPUT chains. It's in both the ipv4 and ipv6 set of tables.</a:t>
            </a:r>
          </a:p>
          <a:p>
            <a:endParaRPr lang="en-US" dirty="0" smtClean="0"/>
          </a:p>
          <a:p>
            <a:r>
              <a:rPr lang="en-US" dirty="0" smtClean="0"/>
              <a:t>    For ipv4 and ipv6, the built-in INPUT, OUTPUT, and FORWARD filter chains</a:t>
            </a:r>
          </a:p>
          <a:p>
            <a:r>
              <a:rPr lang="en-US" dirty="0" smtClean="0"/>
              <a:t>    are wrapped, meaning that the "real" INPUT chain has a rule that jumps to</a:t>
            </a:r>
          </a:p>
          <a:p>
            <a:r>
              <a:rPr lang="en-US" dirty="0" smtClean="0"/>
              <a:t>    the wrapped INPUT chain, etc. Additionally, there's a wrapped chain named</a:t>
            </a:r>
          </a:p>
          <a:p>
            <a:r>
              <a:rPr lang="en-US" dirty="0" smtClean="0"/>
              <a:t>    "local" which is jumped to from neutron-filter-top.</a:t>
            </a:r>
          </a:p>
          <a:p>
            <a:endParaRPr lang="en-US" dirty="0" smtClean="0"/>
          </a:p>
          <a:p>
            <a:r>
              <a:rPr lang="en-US" dirty="0" smtClean="0"/>
              <a:t>    For ipv4, the built-in PREROUTING, OUTPUT, and POSTROUTING </a:t>
            </a:r>
            <a:r>
              <a:rPr lang="en-US" dirty="0" err="1" smtClean="0"/>
              <a:t>nat</a:t>
            </a:r>
            <a:r>
              <a:rPr lang="en-US" dirty="0" smtClean="0"/>
              <a:t> chains are</a:t>
            </a:r>
          </a:p>
          <a:p>
            <a:r>
              <a:rPr lang="en-US" dirty="0" smtClean="0"/>
              <a:t>    wrapped in the same was as the built-in filter chains. Additionally,</a:t>
            </a:r>
          </a:p>
          <a:p>
            <a:r>
              <a:rPr lang="en-US" dirty="0" smtClean="0"/>
              <a:t>    there's a </a:t>
            </a:r>
            <a:r>
              <a:rPr lang="en-US" dirty="0" err="1" smtClean="0"/>
              <a:t>snat</a:t>
            </a:r>
            <a:r>
              <a:rPr lang="en-US" dirty="0" smtClean="0"/>
              <a:t> chain that is applied after the POSTROUTING chain.</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28</a:t>
            </a:fld>
            <a:endParaRPr lang="en-US"/>
          </a:p>
        </p:txBody>
      </p:sp>
    </p:spTree>
    <p:extLst>
      <p:ext uri="{BB962C8B-B14F-4D97-AF65-F5344CB8AC3E}">
        <p14:creationId xmlns:p14="http://schemas.microsoft.com/office/powerpoint/2010/main" val="145169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30</a:t>
            </a:fld>
            <a:endParaRPr lang="en-US"/>
          </a:p>
        </p:txBody>
      </p:sp>
    </p:spTree>
    <p:extLst>
      <p:ext uri="{BB962C8B-B14F-4D97-AF65-F5344CB8AC3E}">
        <p14:creationId xmlns:p14="http://schemas.microsoft.com/office/powerpoint/2010/main" val="412094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31</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32</a:t>
            </a:fld>
            <a:endParaRPr lang="en-US"/>
          </a:p>
        </p:txBody>
      </p:sp>
    </p:spTree>
    <p:extLst>
      <p:ext uri="{BB962C8B-B14F-4D97-AF65-F5344CB8AC3E}">
        <p14:creationId xmlns:p14="http://schemas.microsoft.com/office/powerpoint/2010/main" val="145169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openstack.org/cgit/openstack/neutron/tree/etc/api-paste.in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pythonpaste.org/deploy/" TargetMode="External"/><Relationship Id="rId4" Type="http://schemas.openxmlformats.org/officeDocument/2006/relationships/hyperlink" Target="http://pythonpaste.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Utilities and Support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428570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809" y="381000"/>
            <a:ext cx="2696379" cy="369332"/>
          </a:xfrm>
          <a:prstGeom prst="rect">
            <a:avLst/>
          </a:prstGeom>
        </p:spPr>
        <p:txBody>
          <a:bodyPr wrap="none">
            <a:spAutoFit/>
          </a:bodyPr>
          <a:lstStyle/>
          <a:p>
            <a:r>
              <a:rPr lang="en-US" dirty="0"/>
              <a:t>launch(service, workers=1)</a:t>
            </a:r>
          </a:p>
        </p:txBody>
      </p:sp>
      <p:sp>
        <p:nvSpPr>
          <p:cNvPr id="3" name="Rectangle 2"/>
          <p:cNvSpPr/>
          <p:nvPr/>
        </p:nvSpPr>
        <p:spPr>
          <a:xfrm>
            <a:off x="2290444" y="990600"/>
            <a:ext cx="1866729" cy="369332"/>
          </a:xfrm>
          <a:prstGeom prst="rect">
            <a:avLst/>
          </a:prstGeom>
        </p:spPr>
        <p:txBody>
          <a:bodyPr wrap="none">
            <a:spAutoFit/>
          </a:bodyPr>
          <a:lstStyle/>
          <a:p>
            <a:r>
              <a:rPr lang="en-US" dirty="0" err="1"/>
              <a:t>ServiceLauncher</a:t>
            </a:r>
            <a:r>
              <a:rPr lang="en-US" dirty="0"/>
              <a:t>()</a:t>
            </a:r>
          </a:p>
        </p:txBody>
      </p:sp>
      <p:sp>
        <p:nvSpPr>
          <p:cNvPr id="4" name="Rectangle 3"/>
          <p:cNvSpPr/>
          <p:nvPr/>
        </p:nvSpPr>
        <p:spPr>
          <a:xfrm>
            <a:off x="5181600" y="990600"/>
            <a:ext cx="1902572" cy="369332"/>
          </a:xfrm>
          <a:prstGeom prst="rect">
            <a:avLst/>
          </a:prstGeom>
        </p:spPr>
        <p:txBody>
          <a:bodyPr wrap="none">
            <a:spAutoFit/>
          </a:bodyPr>
          <a:lstStyle/>
          <a:p>
            <a:r>
              <a:rPr lang="en-US" dirty="0" err="1"/>
              <a:t>ProcessLauncher</a:t>
            </a:r>
            <a:r>
              <a:rPr lang="en-US" dirty="0"/>
              <a:t>()</a:t>
            </a:r>
          </a:p>
        </p:txBody>
      </p:sp>
      <p:sp>
        <p:nvSpPr>
          <p:cNvPr id="5" name="Rectangle 4"/>
          <p:cNvSpPr/>
          <p:nvPr/>
        </p:nvSpPr>
        <p:spPr>
          <a:xfrm>
            <a:off x="2360975" y="1752600"/>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6" name="Rectangle 5"/>
          <p:cNvSpPr/>
          <p:nvPr/>
        </p:nvSpPr>
        <p:spPr>
          <a:xfrm>
            <a:off x="5270053" y="1752911"/>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7" name="Rectangle 6"/>
          <p:cNvSpPr/>
          <p:nvPr/>
        </p:nvSpPr>
        <p:spPr>
          <a:xfrm>
            <a:off x="2152327" y="2590800"/>
            <a:ext cx="2142959" cy="369332"/>
          </a:xfrm>
          <a:prstGeom prst="rect">
            <a:avLst/>
          </a:prstGeom>
        </p:spPr>
        <p:txBody>
          <a:bodyPr wrap="none">
            <a:spAutoFit/>
          </a:bodyPr>
          <a:lstStyle/>
          <a:p>
            <a:r>
              <a:rPr lang="en-US" dirty="0" err="1"/>
              <a:t>services.add</a:t>
            </a:r>
            <a:r>
              <a:rPr lang="en-US" dirty="0"/>
              <a:t>(service)</a:t>
            </a:r>
          </a:p>
        </p:txBody>
      </p:sp>
      <p:sp>
        <p:nvSpPr>
          <p:cNvPr id="8" name="Rectangle 7"/>
          <p:cNvSpPr/>
          <p:nvPr/>
        </p:nvSpPr>
        <p:spPr>
          <a:xfrm>
            <a:off x="5181600" y="2590800"/>
            <a:ext cx="1905778" cy="369332"/>
          </a:xfrm>
          <a:prstGeom prst="rect">
            <a:avLst/>
          </a:prstGeom>
        </p:spPr>
        <p:txBody>
          <a:bodyPr wrap="none">
            <a:spAutoFit/>
          </a:bodyPr>
          <a:lstStyle/>
          <a:p>
            <a:r>
              <a:rPr lang="en-US" dirty="0"/>
              <a:t>_</a:t>
            </a:r>
            <a:r>
              <a:rPr lang="en-US" dirty="0" err="1"/>
              <a:t>start_child</a:t>
            </a:r>
            <a:r>
              <a:rPr lang="en-US" dirty="0"/>
              <a:t>(wrap)</a:t>
            </a:r>
          </a:p>
        </p:txBody>
      </p:sp>
      <p:sp>
        <p:nvSpPr>
          <p:cNvPr id="9" name="Rectangle 8"/>
          <p:cNvSpPr/>
          <p:nvPr/>
        </p:nvSpPr>
        <p:spPr>
          <a:xfrm>
            <a:off x="457200" y="3244334"/>
            <a:ext cx="2502032" cy="369332"/>
          </a:xfrm>
          <a:prstGeom prst="rect">
            <a:avLst/>
          </a:prstGeom>
        </p:spPr>
        <p:txBody>
          <a:bodyPr wrap="none">
            <a:spAutoFit/>
          </a:bodyPr>
          <a:lstStyle/>
          <a:p>
            <a:r>
              <a:rPr lang="en-US" dirty="0" err="1"/>
              <a:t>services.append</a:t>
            </a:r>
            <a:r>
              <a:rPr lang="en-US" dirty="0"/>
              <a:t>(service)</a:t>
            </a:r>
          </a:p>
        </p:txBody>
      </p:sp>
      <p:sp>
        <p:nvSpPr>
          <p:cNvPr id="10" name="Rectangle 9"/>
          <p:cNvSpPr/>
          <p:nvPr/>
        </p:nvSpPr>
        <p:spPr>
          <a:xfrm>
            <a:off x="457200" y="3886200"/>
            <a:ext cx="2286000" cy="923330"/>
          </a:xfrm>
          <a:prstGeom prst="rect">
            <a:avLst/>
          </a:prstGeom>
        </p:spPr>
        <p:txBody>
          <a:bodyPr wrap="square">
            <a:spAutoFit/>
          </a:bodyPr>
          <a:lstStyle/>
          <a:p>
            <a:r>
              <a:rPr lang="en-US" dirty="0" err="1"/>
              <a:t>add_thread</a:t>
            </a:r>
            <a:r>
              <a:rPr lang="en-US" dirty="0" smtClean="0"/>
              <a:t>(</a:t>
            </a:r>
          </a:p>
          <a:p>
            <a:r>
              <a:rPr lang="en-US" dirty="0" err="1" smtClean="0"/>
              <a:t>self.run_service</a:t>
            </a:r>
            <a:r>
              <a:rPr lang="en-US" dirty="0"/>
              <a:t>, service, </a:t>
            </a:r>
            <a:r>
              <a:rPr lang="en-US" dirty="0" err="1"/>
              <a:t>self.done</a:t>
            </a:r>
            <a:r>
              <a:rPr lang="en-US" dirty="0"/>
              <a:t>)</a:t>
            </a:r>
          </a:p>
        </p:txBody>
      </p:sp>
      <p:sp>
        <p:nvSpPr>
          <p:cNvPr id="11" name="Rectangle 10"/>
          <p:cNvSpPr/>
          <p:nvPr/>
        </p:nvSpPr>
        <p:spPr>
          <a:xfrm>
            <a:off x="457200" y="5181600"/>
            <a:ext cx="1503008" cy="1200329"/>
          </a:xfrm>
          <a:prstGeom prst="rect">
            <a:avLst/>
          </a:prstGeom>
        </p:spPr>
        <p:txBody>
          <a:bodyPr wrap="square">
            <a:spAutoFit/>
          </a:bodyPr>
          <a:lstStyle/>
          <a:p>
            <a:r>
              <a:rPr lang="en-US" dirty="0" err="1"/>
              <a:t>service.start</a:t>
            </a:r>
            <a:r>
              <a:rPr lang="en-US" dirty="0" smtClean="0"/>
              <a:t>()</a:t>
            </a:r>
          </a:p>
          <a:p>
            <a:r>
              <a:rPr lang="en-US" dirty="0"/>
              <a:t>Neutron\Service.py\start(self</a:t>
            </a:r>
            <a:r>
              <a:rPr lang="en-US" dirty="0" smtClean="0"/>
              <a:t>)</a:t>
            </a:r>
            <a:endParaRPr lang="en-US" dirty="0"/>
          </a:p>
        </p:txBody>
      </p:sp>
      <p:cxnSp>
        <p:nvCxnSpPr>
          <p:cNvPr id="13" name="Elbow Connector 12"/>
          <p:cNvCxnSpPr>
            <a:stCxn id="7" idx="2"/>
            <a:endCxn id="9" idx="3"/>
          </p:cNvCxnSpPr>
          <p:nvPr/>
        </p:nvCxnSpPr>
        <p:spPr>
          <a:xfrm rot="5400000">
            <a:off x="2857086" y="3062279"/>
            <a:ext cx="468868" cy="264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10" idx="3"/>
          </p:cNvCxnSpPr>
          <p:nvPr/>
        </p:nvCxnSpPr>
        <p:spPr>
          <a:xfrm rot="5400000">
            <a:off x="2289638" y="3413695"/>
            <a:ext cx="1387733" cy="4806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11" idx="1"/>
          </p:cNvCxnSpPr>
          <p:nvPr/>
        </p:nvCxnSpPr>
        <p:spPr>
          <a:xfrm rot="10800000" flipV="1">
            <a:off x="457200" y="4347865"/>
            <a:ext cx="12700" cy="14339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71674" y="5536494"/>
            <a:ext cx="2184509" cy="369332"/>
          </a:xfrm>
          <a:prstGeom prst="rect">
            <a:avLst/>
          </a:prstGeom>
        </p:spPr>
        <p:txBody>
          <a:bodyPr wrap="none">
            <a:spAutoFit/>
          </a:bodyPr>
          <a:lstStyle/>
          <a:p>
            <a:r>
              <a:rPr lang="en-US" dirty="0" err="1" smtClean="0"/>
              <a:t>manager.after_start</a:t>
            </a:r>
            <a:r>
              <a:rPr lang="en-US" dirty="0"/>
              <a:t>()</a:t>
            </a:r>
          </a:p>
        </p:txBody>
      </p:sp>
      <p:cxnSp>
        <p:nvCxnSpPr>
          <p:cNvPr id="25" name="Elbow Connector 24"/>
          <p:cNvCxnSpPr>
            <a:stCxn id="11" idx="3"/>
            <a:endCxn id="23" idx="1"/>
          </p:cNvCxnSpPr>
          <p:nvPr/>
        </p:nvCxnSpPr>
        <p:spPr>
          <a:xfrm flipV="1">
            <a:off x="1960208" y="5721160"/>
            <a:ext cx="711466" cy="606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2"/>
            <a:endCxn id="3" idx="0"/>
          </p:cNvCxnSpPr>
          <p:nvPr/>
        </p:nvCxnSpPr>
        <p:spPr>
          <a:xfrm rot="5400000">
            <a:off x="3777770" y="196371"/>
            <a:ext cx="240268" cy="1348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 idx="2"/>
            <a:endCxn id="4" idx="0"/>
          </p:cNvCxnSpPr>
          <p:nvPr/>
        </p:nvCxnSpPr>
        <p:spPr>
          <a:xfrm rot="16200000" flipH="1">
            <a:off x="5232308" y="90022"/>
            <a:ext cx="240268" cy="15608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5" idx="0"/>
          </p:cNvCxnSpPr>
          <p:nvPr/>
        </p:nvCxnSpPr>
        <p:spPr>
          <a:xfrm rot="5400000">
            <a:off x="3027475" y="1556266"/>
            <a:ext cx="392668"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6" idx="0"/>
          </p:cNvCxnSpPr>
          <p:nvPr/>
        </p:nvCxnSpPr>
        <p:spPr>
          <a:xfrm>
            <a:off x="6132886" y="1359932"/>
            <a:ext cx="0" cy="3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2"/>
            <a:endCxn id="7" idx="0"/>
          </p:cNvCxnSpPr>
          <p:nvPr/>
        </p:nvCxnSpPr>
        <p:spPr>
          <a:xfrm flipH="1">
            <a:off x="3223807" y="2121932"/>
            <a:ext cx="1"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2"/>
            <a:endCxn id="8" idx="0"/>
          </p:cNvCxnSpPr>
          <p:nvPr/>
        </p:nvCxnSpPr>
        <p:spPr>
          <a:xfrm>
            <a:off x="6132886" y="2122243"/>
            <a:ext cx="1603" cy="468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6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819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OpenStack</a:t>
            </a:r>
            <a:r>
              <a:rPr lang="en-US" dirty="0"/>
              <a:t> has a set of style guidelines for clarity. </a:t>
            </a:r>
            <a:endParaRPr lang="en-US" dirty="0" smtClean="0"/>
          </a:p>
          <a:p>
            <a:pPr lvl="1"/>
            <a:r>
              <a:rPr lang="en-US" dirty="0" smtClean="0"/>
              <a:t>PEP </a:t>
            </a:r>
            <a:r>
              <a:rPr lang="en-US" dirty="0"/>
              <a:t>8 - Style Guide for Python </a:t>
            </a:r>
            <a:r>
              <a:rPr lang="en-US" dirty="0" smtClean="0"/>
              <a:t>Code</a:t>
            </a:r>
          </a:p>
          <a:p>
            <a:pPr lvl="2"/>
            <a:r>
              <a:rPr lang="en-US" dirty="0"/>
              <a:t>https://www.python.org/dev/peps/pep-0008/</a:t>
            </a:r>
          </a:p>
          <a:p>
            <a:endParaRPr lang="en-US" dirty="0"/>
          </a:p>
        </p:txBody>
      </p:sp>
    </p:spTree>
    <p:extLst>
      <p:ext uri="{BB962C8B-B14F-4D97-AF65-F5344CB8AC3E}">
        <p14:creationId xmlns:p14="http://schemas.microsoft.com/office/powerpoint/2010/main" val="1146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Neutron Specific Commandments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[N319] Validate that debug level logs are not translated</a:t>
            </a:r>
          </a:p>
          <a:p>
            <a:r>
              <a:rPr lang="en-US" dirty="0"/>
              <a:t>- [N320] Validate that LOG messages, except debug ones, have translations</a:t>
            </a:r>
          </a:p>
          <a:p>
            <a:r>
              <a:rPr lang="en-US" dirty="0"/>
              <a:t>- [N321] Validate that </a:t>
            </a:r>
            <a:r>
              <a:rPr lang="en-US" dirty="0" err="1"/>
              <a:t>jsonutils</a:t>
            </a:r>
            <a:r>
              <a:rPr lang="en-US" dirty="0"/>
              <a:t> module is used instead of </a:t>
            </a:r>
            <a:r>
              <a:rPr lang="en-US" dirty="0" err="1"/>
              <a:t>json</a:t>
            </a:r>
            <a:endParaRPr lang="en-US" dirty="0"/>
          </a:p>
          <a:p>
            <a:r>
              <a:rPr lang="en-US" dirty="0"/>
              <a:t>- [N322] Detect common errors with </a:t>
            </a:r>
            <a:r>
              <a:rPr lang="en-US" dirty="0" err="1"/>
              <a:t>assert_called_once_with</a:t>
            </a:r>
            <a:endParaRPr lang="en-US" dirty="0"/>
          </a:p>
        </p:txBody>
      </p:sp>
    </p:spTree>
    <p:extLst>
      <p:ext uri="{BB962C8B-B14F-4D97-AF65-F5344CB8AC3E}">
        <p14:creationId xmlns:p14="http://schemas.microsoft.com/office/powerpoint/2010/main" val="121402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28599"/>
            <a:ext cx="6324600" cy="3139321"/>
          </a:xfrm>
          <a:prstGeom prst="rect">
            <a:avLst/>
          </a:prstGeom>
        </p:spPr>
        <p:txBody>
          <a:bodyPr wrap="square">
            <a:spAutoFit/>
          </a:bodyPr>
          <a:lstStyle/>
          <a:p>
            <a:r>
              <a:rPr lang="en-US" dirty="0"/>
              <a:t># Guidelines for writing new hacking checks</a:t>
            </a:r>
          </a:p>
          <a:p>
            <a:r>
              <a:rPr lang="en-US" dirty="0"/>
              <a:t>#</a:t>
            </a:r>
          </a:p>
          <a:p>
            <a:r>
              <a:rPr lang="en-US" dirty="0"/>
              <a:t>#  - Use only for Neutron specific tests. </a:t>
            </a:r>
            <a:r>
              <a:rPr lang="en-US" dirty="0" err="1"/>
              <a:t>OpenStack</a:t>
            </a:r>
            <a:r>
              <a:rPr lang="en-US" dirty="0"/>
              <a:t> general tests</a:t>
            </a:r>
          </a:p>
          <a:p>
            <a:r>
              <a:rPr lang="en-US" dirty="0"/>
              <a:t>#    should be submitted to the common 'hacking' module.</a:t>
            </a:r>
          </a:p>
          <a:p>
            <a:r>
              <a:rPr lang="en-US" dirty="0"/>
              <a:t>#  - Pick numbers in the range N3xx. Find the current test with</a:t>
            </a:r>
          </a:p>
          <a:p>
            <a:r>
              <a:rPr lang="en-US" dirty="0"/>
              <a:t>#    the highest allocated number and then pick the next value.</a:t>
            </a:r>
          </a:p>
          <a:p>
            <a:r>
              <a:rPr lang="en-US" dirty="0"/>
              <a:t>#  - Keep the test method code in the source file ordered based</a:t>
            </a:r>
          </a:p>
          <a:p>
            <a:r>
              <a:rPr lang="en-US" dirty="0"/>
              <a:t>#    on the N3xx value.</a:t>
            </a:r>
          </a:p>
          <a:p>
            <a:r>
              <a:rPr lang="en-US" dirty="0"/>
              <a:t>#  - List the new rule in the top level </a:t>
            </a:r>
            <a:r>
              <a:rPr lang="en-US" dirty="0" err="1"/>
              <a:t>HACKING.rst</a:t>
            </a:r>
            <a:r>
              <a:rPr lang="en-US" dirty="0"/>
              <a:t> file</a:t>
            </a:r>
          </a:p>
          <a:p>
            <a:r>
              <a:rPr lang="en-US" dirty="0"/>
              <a:t>#  - Add test cases for each new rule to</a:t>
            </a:r>
          </a:p>
          <a:p>
            <a:r>
              <a:rPr lang="en-US" dirty="0"/>
              <a:t>#    neutron/tests/unit/test_hacking.py</a:t>
            </a:r>
          </a:p>
        </p:txBody>
      </p:sp>
      <p:sp>
        <p:nvSpPr>
          <p:cNvPr id="3" name="Rectangle 2"/>
          <p:cNvSpPr/>
          <p:nvPr/>
        </p:nvSpPr>
        <p:spPr>
          <a:xfrm>
            <a:off x="1676400" y="3701473"/>
            <a:ext cx="4572000" cy="3139321"/>
          </a:xfrm>
          <a:prstGeom prst="rect">
            <a:avLst/>
          </a:prstGeom>
        </p:spPr>
        <p:txBody>
          <a:bodyPr>
            <a:spAutoFit/>
          </a:bodyPr>
          <a:lstStyle/>
          <a:p>
            <a:r>
              <a:rPr lang="en-US" dirty="0"/>
              <a:t>_</a:t>
            </a:r>
            <a:r>
              <a:rPr lang="en-US" dirty="0" err="1"/>
              <a:t>all_log_levels</a:t>
            </a:r>
            <a:r>
              <a:rPr lang="en-US" dirty="0"/>
              <a:t> = {</a:t>
            </a:r>
          </a:p>
          <a:p>
            <a:r>
              <a:rPr lang="en-US" dirty="0"/>
              <a:t>    # NOTE(</a:t>
            </a:r>
            <a:r>
              <a:rPr lang="en-US" dirty="0" err="1"/>
              <a:t>yamamoto</a:t>
            </a:r>
            <a:r>
              <a:rPr lang="en-US" dirty="0"/>
              <a:t>): Following nova which uses _() for audit.</a:t>
            </a:r>
          </a:p>
          <a:p>
            <a:r>
              <a:rPr lang="en-US" dirty="0"/>
              <a:t>    'audit': '_',</a:t>
            </a:r>
          </a:p>
          <a:p>
            <a:r>
              <a:rPr lang="en-US" dirty="0"/>
              <a:t>    'error': '_LE',</a:t>
            </a:r>
          </a:p>
          <a:p>
            <a:r>
              <a:rPr lang="en-US" dirty="0"/>
              <a:t>    'info': '_LI',</a:t>
            </a:r>
          </a:p>
          <a:p>
            <a:r>
              <a:rPr lang="en-US" dirty="0"/>
              <a:t>    'warn': '_LW',</a:t>
            </a:r>
          </a:p>
          <a:p>
            <a:r>
              <a:rPr lang="en-US" dirty="0"/>
              <a:t>    'warning': '_LW',</a:t>
            </a:r>
          </a:p>
          <a:p>
            <a:r>
              <a:rPr lang="en-US" dirty="0"/>
              <a:t>    'critical': '_LC',</a:t>
            </a:r>
          </a:p>
          <a:p>
            <a:r>
              <a:rPr lang="en-US" dirty="0"/>
              <a:t>    'exception': '_LE',</a:t>
            </a:r>
          </a:p>
          <a:p>
            <a:r>
              <a:rPr lang="en-US" dirty="0"/>
              <a:t>}</a:t>
            </a:r>
          </a:p>
        </p:txBody>
      </p:sp>
    </p:spTree>
    <p:extLst>
      <p:ext uri="{BB962C8B-B14F-4D97-AF65-F5344CB8AC3E}">
        <p14:creationId xmlns:p14="http://schemas.microsoft.com/office/powerpoint/2010/main" val="242507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4572000" cy="1477328"/>
          </a:xfrm>
          <a:prstGeom prst="rect">
            <a:avLst/>
          </a:prstGeom>
        </p:spPr>
        <p:txBody>
          <a:bodyPr>
            <a:spAutoFit/>
          </a:bodyPr>
          <a:lstStyle/>
          <a:p>
            <a:r>
              <a:rPr lang="en-US" dirty="0" err="1"/>
              <a:t>def</a:t>
            </a:r>
            <a:r>
              <a:rPr lang="en-US" dirty="0"/>
              <a:t> factory(register):</a:t>
            </a:r>
          </a:p>
          <a:p>
            <a:r>
              <a:rPr lang="en-US" dirty="0"/>
              <a:t>    register(</a:t>
            </a:r>
            <a:r>
              <a:rPr lang="en-US" dirty="0" err="1"/>
              <a:t>validate_log_translations</a:t>
            </a:r>
            <a:r>
              <a:rPr lang="en-US" dirty="0"/>
              <a:t>)</a:t>
            </a:r>
          </a:p>
          <a:p>
            <a:r>
              <a:rPr lang="en-US" dirty="0"/>
              <a:t>    register(</a:t>
            </a:r>
            <a:r>
              <a:rPr lang="en-US" dirty="0" err="1"/>
              <a:t>use_jsonutils</a:t>
            </a:r>
            <a:r>
              <a:rPr lang="en-US" dirty="0"/>
              <a:t>)</a:t>
            </a:r>
          </a:p>
          <a:p>
            <a:r>
              <a:rPr lang="en-US" dirty="0"/>
              <a:t>    register(</a:t>
            </a:r>
            <a:r>
              <a:rPr lang="en-US" dirty="0" err="1"/>
              <a:t>check_assert_called_once_with</a:t>
            </a:r>
            <a:r>
              <a:rPr lang="en-US" dirty="0"/>
              <a:t>)</a:t>
            </a:r>
          </a:p>
          <a:p>
            <a:r>
              <a:rPr lang="en-US" dirty="0"/>
              <a:t>    register(</a:t>
            </a:r>
            <a:r>
              <a:rPr lang="en-US" dirty="0" err="1"/>
              <a:t>no_translate_debug_logs</a:t>
            </a:r>
            <a:r>
              <a:rPr lang="en-US" dirty="0"/>
              <a:t>)</a:t>
            </a:r>
          </a:p>
        </p:txBody>
      </p:sp>
    </p:spTree>
    <p:extLst>
      <p:ext uri="{BB962C8B-B14F-4D97-AF65-F5344CB8AC3E}">
        <p14:creationId xmlns:p14="http://schemas.microsoft.com/office/powerpoint/2010/main" val="141709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16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endParaRPr lang="en-US" dirty="0"/>
          </a:p>
        </p:txBody>
      </p:sp>
      <p:sp>
        <p:nvSpPr>
          <p:cNvPr id="4" name="Content Placeholder 3"/>
          <p:cNvSpPr>
            <a:spLocks noGrp="1"/>
          </p:cNvSpPr>
          <p:nvPr>
            <p:ph idx="1"/>
          </p:nvPr>
        </p:nvSpPr>
        <p:spPr/>
        <p:txBody>
          <a:bodyPr>
            <a:normAutofit lnSpcReduction="10000"/>
          </a:bodyPr>
          <a:lstStyle/>
          <a:p>
            <a:r>
              <a:rPr lang="en-US" dirty="0"/>
              <a:t>To prevent system capacities from being exhausted without notification, you can set up quotas. Quotas are operational limits</a:t>
            </a:r>
            <a:r>
              <a:rPr lang="en-US" dirty="0" smtClean="0"/>
              <a:t>.</a:t>
            </a:r>
          </a:p>
          <a:p>
            <a:r>
              <a:rPr lang="en-US" dirty="0"/>
              <a:t> Quotas can be enforced at both the tenant (or project) and the tenant-user level</a:t>
            </a:r>
            <a:r>
              <a:rPr lang="en-US" dirty="0" smtClean="0"/>
              <a:t>.</a:t>
            </a:r>
          </a:p>
          <a:p>
            <a:r>
              <a:rPr lang="en-US" dirty="0"/>
              <a:t>Using the command-line interface, you can manage quotas for the </a:t>
            </a:r>
            <a:r>
              <a:rPr lang="en-US" dirty="0" err="1"/>
              <a:t>OpenStack</a:t>
            </a:r>
            <a:r>
              <a:rPr lang="en-US" dirty="0"/>
              <a:t> Compute service, the </a:t>
            </a:r>
            <a:r>
              <a:rPr lang="en-US" dirty="0" err="1"/>
              <a:t>OpenStack</a:t>
            </a:r>
            <a:r>
              <a:rPr lang="en-US" dirty="0"/>
              <a:t> Block Storage service, and the </a:t>
            </a:r>
            <a:r>
              <a:rPr lang="en-US" dirty="0" err="1"/>
              <a:t>OpenStack</a:t>
            </a:r>
            <a:r>
              <a:rPr lang="en-US" dirty="0"/>
              <a:t> Networking service</a:t>
            </a:r>
            <a:r>
              <a:rPr lang="en-US" dirty="0" smtClean="0"/>
              <a:t>.</a:t>
            </a:r>
          </a:p>
          <a:p>
            <a:endParaRPr lang="en-US" dirty="0"/>
          </a:p>
        </p:txBody>
      </p:sp>
    </p:spTree>
    <p:extLst>
      <p:ext uri="{BB962C8B-B14F-4D97-AF65-F5344CB8AC3E}">
        <p14:creationId xmlns:p14="http://schemas.microsoft.com/office/powerpoint/2010/main" val="129050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t>Manage Networking service </a:t>
            </a:r>
            <a:r>
              <a:rPr lang="en-US" b="1" dirty="0" smtClean="0"/>
              <a:t>quotas</a:t>
            </a:r>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r>
              <a:rPr lang="en-US" dirty="0"/>
              <a:t>A quota limits the number of available resources. </a:t>
            </a:r>
            <a:endParaRPr lang="en-US" dirty="0" smtClean="0"/>
          </a:p>
          <a:p>
            <a:pPr lvl="1"/>
            <a:r>
              <a:rPr lang="en-US" dirty="0" smtClean="0"/>
              <a:t>A </a:t>
            </a:r>
            <a:r>
              <a:rPr lang="en-US" dirty="0"/>
              <a:t>default quota might be enforced for all tenants. When you try to create more resources than the quota allows, an error occurs</a:t>
            </a:r>
            <a:r>
              <a:rPr lang="en-US" dirty="0" smtClean="0"/>
              <a:t>:</a:t>
            </a:r>
          </a:p>
          <a:p>
            <a:r>
              <a:rPr lang="en-US" dirty="0"/>
              <a:t>Per-tenant quota configuration is also supported by the quota extension API</a:t>
            </a:r>
            <a:r>
              <a:rPr lang="en-US" dirty="0" smtClean="0"/>
              <a:t>.</a:t>
            </a:r>
          </a:p>
          <a:p>
            <a:r>
              <a:rPr lang="en-US" dirty="0"/>
              <a:t>The quota value is defined in the </a:t>
            </a:r>
            <a:r>
              <a:rPr lang="en-US" dirty="0" err="1"/>
              <a:t>OpenStack</a:t>
            </a:r>
            <a:r>
              <a:rPr lang="en-US" dirty="0"/>
              <a:t> Networking </a:t>
            </a:r>
            <a:r>
              <a:rPr lang="en-US" dirty="0" err="1"/>
              <a:t>neutron.conf</a:t>
            </a:r>
            <a:r>
              <a:rPr lang="en-US" dirty="0"/>
              <a:t> configuration file. To disable quotas for a specific resource, such as </a:t>
            </a:r>
            <a:r>
              <a:rPr lang="en-US" b="1" dirty="0"/>
              <a:t>network, subnet, or port</a:t>
            </a:r>
            <a:r>
              <a:rPr lang="en-US" dirty="0"/>
              <a:t>, remove a corresponding item from </a:t>
            </a:r>
            <a:r>
              <a:rPr lang="en-US" dirty="0" err="1"/>
              <a:t>quota_items</a:t>
            </a:r>
            <a:r>
              <a:rPr lang="en-US" dirty="0"/>
              <a:t>. </a:t>
            </a:r>
          </a:p>
        </p:txBody>
      </p:sp>
    </p:spTree>
    <p:extLst>
      <p:ext uri="{BB962C8B-B14F-4D97-AF65-F5344CB8AC3E}">
        <p14:creationId xmlns:p14="http://schemas.microsoft.com/office/powerpoint/2010/main" val="56536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455"/>
            <a:ext cx="7924800" cy="4247317"/>
          </a:xfrm>
          <a:prstGeom prst="rect">
            <a:avLst/>
          </a:prstGeom>
        </p:spPr>
        <p:txBody>
          <a:bodyPr wrap="square">
            <a:spAutoFit/>
          </a:bodyPr>
          <a:lstStyle/>
          <a:p>
            <a:r>
              <a:rPr lang="en-US" dirty="0"/>
              <a:t>[quotas]</a:t>
            </a:r>
          </a:p>
          <a:p>
            <a:r>
              <a:rPr lang="en-US" dirty="0"/>
              <a:t># resource name(s) that are supported in quota features</a:t>
            </a:r>
          </a:p>
          <a:p>
            <a:r>
              <a:rPr lang="en-US" dirty="0" err="1"/>
              <a:t>quota_items</a:t>
            </a:r>
            <a:r>
              <a:rPr lang="en-US" dirty="0"/>
              <a:t> = </a:t>
            </a:r>
            <a:r>
              <a:rPr lang="en-US" dirty="0" err="1"/>
              <a:t>network,subnet,port</a:t>
            </a:r>
            <a:endParaRPr lang="en-US" dirty="0"/>
          </a:p>
          <a:p>
            <a:r>
              <a:rPr lang="en-US" dirty="0"/>
              <a:t> </a:t>
            </a:r>
          </a:p>
          <a:p>
            <a:r>
              <a:rPr lang="en-US" dirty="0"/>
              <a:t># number of networks allowed per tenant, and minus means unlimited</a:t>
            </a:r>
          </a:p>
          <a:p>
            <a:r>
              <a:rPr lang="en-US" dirty="0" err="1"/>
              <a:t>quota_network</a:t>
            </a:r>
            <a:r>
              <a:rPr lang="en-US" dirty="0"/>
              <a:t> = 10</a:t>
            </a:r>
          </a:p>
          <a:p>
            <a:r>
              <a:rPr lang="en-US" dirty="0"/>
              <a:t> </a:t>
            </a:r>
          </a:p>
          <a:p>
            <a:r>
              <a:rPr lang="en-US" dirty="0"/>
              <a:t># number of subnets allowed per tenant, and minus means unlimited</a:t>
            </a:r>
          </a:p>
          <a:p>
            <a:r>
              <a:rPr lang="en-US" dirty="0" err="1"/>
              <a:t>quota_subnet</a:t>
            </a:r>
            <a:r>
              <a:rPr lang="en-US" dirty="0"/>
              <a:t> = 10</a:t>
            </a:r>
          </a:p>
          <a:p>
            <a:r>
              <a:rPr lang="en-US" dirty="0"/>
              <a:t> </a:t>
            </a:r>
          </a:p>
          <a:p>
            <a:r>
              <a:rPr lang="en-US" dirty="0"/>
              <a:t># number of ports allowed per tenant, and minus means unlimited</a:t>
            </a:r>
          </a:p>
          <a:p>
            <a:r>
              <a:rPr lang="en-US" dirty="0" err="1"/>
              <a:t>quota_port</a:t>
            </a:r>
            <a:r>
              <a:rPr lang="en-US" dirty="0"/>
              <a:t> = 50</a:t>
            </a:r>
          </a:p>
          <a:p>
            <a:r>
              <a:rPr lang="en-US" dirty="0"/>
              <a:t> </a:t>
            </a:r>
          </a:p>
          <a:p>
            <a:r>
              <a:rPr lang="en-US" dirty="0"/>
              <a:t># default driver to use for quota checks</a:t>
            </a:r>
          </a:p>
          <a:p>
            <a:r>
              <a:rPr lang="en-US" dirty="0" err="1"/>
              <a:t>quota_driver</a:t>
            </a:r>
            <a:r>
              <a:rPr lang="en-US" dirty="0"/>
              <a:t> = </a:t>
            </a:r>
            <a:r>
              <a:rPr lang="en-US" dirty="0" err="1"/>
              <a:t>neutron.quota.ConfDriver</a:t>
            </a:r>
            <a:endParaRPr lang="en-US" dirty="0"/>
          </a:p>
        </p:txBody>
      </p:sp>
      <p:sp>
        <p:nvSpPr>
          <p:cNvPr id="3" name="Rectangle 1"/>
          <p:cNvSpPr>
            <a:spLocks noChangeArrowheads="1"/>
          </p:cNvSpPr>
          <p:nvPr/>
        </p:nvSpPr>
        <p:spPr bwMode="auto">
          <a:xfrm>
            <a:off x="-15239" y="4358645"/>
            <a:ext cx="9159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L3 resources: router and floating IP.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258" y="5103674"/>
            <a:ext cx="9144000" cy="1754326"/>
          </a:xfrm>
          <a:prstGeom prst="rect">
            <a:avLst/>
          </a:prstGeom>
        </p:spPr>
        <p:txBody>
          <a:bodyPr wrap="square">
            <a:spAutoFit/>
          </a:bodyPr>
          <a:lstStyle/>
          <a:p>
            <a:r>
              <a:rPr lang="en-US" dirty="0"/>
              <a:t>[quotas]</a:t>
            </a:r>
          </a:p>
          <a:p>
            <a:r>
              <a:rPr lang="en-US" dirty="0"/>
              <a:t># number of routers allowed per tenant, and minus means unlimited</a:t>
            </a:r>
          </a:p>
          <a:p>
            <a:r>
              <a:rPr lang="en-US" dirty="0" err="1"/>
              <a:t>quota_router</a:t>
            </a:r>
            <a:r>
              <a:rPr lang="en-US" dirty="0"/>
              <a:t> = 10</a:t>
            </a:r>
          </a:p>
          <a:p>
            <a:r>
              <a:rPr lang="en-US" dirty="0"/>
              <a:t> </a:t>
            </a:r>
          </a:p>
          <a:p>
            <a:r>
              <a:rPr lang="en-US" dirty="0"/>
              <a:t># number of floating IPs allowed per tenant, and minus means unlimited</a:t>
            </a:r>
          </a:p>
          <a:p>
            <a:r>
              <a:rPr lang="en-US" dirty="0" err="1"/>
              <a:t>quota_floatingip</a:t>
            </a:r>
            <a:r>
              <a:rPr lang="en-US" dirty="0"/>
              <a:t> = 50</a:t>
            </a:r>
          </a:p>
        </p:txBody>
      </p:sp>
    </p:spTree>
    <p:extLst>
      <p:ext uri="{BB962C8B-B14F-4D97-AF65-F5344CB8AC3E}">
        <p14:creationId xmlns:p14="http://schemas.microsoft.com/office/powerpoint/2010/main" val="236954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1022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4541"/>
            <a:ext cx="81934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security group resources: number of security groups and the number of rules for each security group.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04800" y="845538"/>
            <a:ext cx="9144000" cy="1754326"/>
          </a:xfrm>
          <a:prstGeom prst="rect">
            <a:avLst/>
          </a:prstGeom>
        </p:spPr>
        <p:txBody>
          <a:bodyPr wrap="square">
            <a:spAutoFit/>
          </a:bodyPr>
          <a:lstStyle/>
          <a:p>
            <a:r>
              <a:rPr lang="en-US" dirty="0"/>
              <a:t>[quotas]</a:t>
            </a:r>
          </a:p>
          <a:p>
            <a:r>
              <a:rPr lang="en-US" dirty="0"/>
              <a:t># number of security groups per tenant, and minus means unlimited</a:t>
            </a:r>
          </a:p>
          <a:p>
            <a:r>
              <a:rPr lang="en-US" dirty="0" err="1"/>
              <a:t>quota_security_group</a:t>
            </a:r>
            <a:r>
              <a:rPr lang="en-US" dirty="0"/>
              <a:t> = 10</a:t>
            </a:r>
          </a:p>
          <a:p>
            <a:r>
              <a:rPr lang="en-US" dirty="0"/>
              <a:t> </a:t>
            </a:r>
          </a:p>
          <a:p>
            <a:r>
              <a:rPr lang="en-US" dirty="0"/>
              <a:t># number of security rules allowed per tenant, and minus means unlimited</a:t>
            </a:r>
          </a:p>
          <a:p>
            <a:r>
              <a:rPr lang="en-US" dirty="0" err="1"/>
              <a:t>quota_security_group_rule</a:t>
            </a:r>
            <a:r>
              <a:rPr lang="en-US" dirty="0"/>
              <a:t> = 100</a:t>
            </a:r>
          </a:p>
        </p:txBody>
      </p:sp>
      <p:sp>
        <p:nvSpPr>
          <p:cNvPr id="4" name="Rectangle 2"/>
          <p:cNvSpPr>
            <a:spLocks noChangeArrowheads="1"/>
          </p:cNvSpPr>
          <p:nvPr/>
        </p:nvSpPr>
        <p:spPr bwMode="auto">
          <a:xfrm>
            <a:off x="76201" y="2895600"/>
            <a:ext cx="8763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200" b="0" i="0" u="none" strike="noStrike" cap="none" normalizeH="0" baseline="0" dirty="0" smtClean="0">
                <a:ln>
                  <a:noFill/>
                </a:ln>
                <a:solidFill>
                  <a:srgbClr val="000000"/>
                </a:solidFill>
                <a:effectLst/>
                <a:latin typeface="Verdana" pitchFamily="34" charset="0"/>
                <a:cs typeface="Arial" pitchFamily="34" charset="0"/>
              </a:rPr>
              <a:t> Networking also supports per-tenant quota limit by quota extension API.</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Use these commands to manage per-tenant quotas: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quota-delete</a:t>
            </a:r>
            <a:r>
              <a:rPr kumimoji="0" lang="en-US" sz="1200" b="0" i="0" u="none" strike="noStrike" cap="none" normalizeH="0" baseline="0" dirty="0" smtClean="0">
                <a:ln>
                  <a:noFill/>
                </a:ln>
                <a:solidFill>
                  <a:srgbClr val="000000"/>
                </a:solidFill>
                <a:effectLst/>
                <a:latin typeface="Verdana" pitchFamily="34" charset="0"/>
                <a:cs typeface="Arial" pitchFamily="34" charset="0"/>
              </a:rPr>
              <a:t>. Deletes defined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quota-list</a:t>
            </a:r>
            <a:r>
              <a:rPr kumimoji="0" lang="en-US" sz="1200" b="0" i="0" u="none" strike="noStrike" cap="none" normalizeH="0" baseline="0" dirty="0" smtClean="0">
                <a:ln>
                  <a:noFill/>
                </a:ln>
                <a:solidFill>
                  <a:srgbClr val="000000"/>
                </a:solidFill>
                <a:effectLst/>
                <a:latin typeface="Verdana" pitchFamily="34" charset="0"/>
                <a:cs typeface="Arial" pitchFamily="34" charset="0"/>
              </a:rPr>
              <a:t>. Lists defined quotas for all tenants.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quota-show</a:t>
            </a:r>
            <a:r>
              <a:rPr kumimoji="0" lang="en-US" sz="1200" b="0" i="0" u="none" strike="noStrike" cap="none" normalizeH="0" baseline="0" dirty="0" smtClean="0">
                <a:ln>
                  <a:noFill/>
                </a:ln>
                <a:solidFill>
                  <a:srgbClr val="000000"/>
                </a:solidFill>
                <a:effectLst/>
                <a:latin typeface="Verdana" pitchFamily="34" charset="0"/>
                <a:cs typeface="Arial" pitchFamily="34" charset="0"/>
              </a:rPr>
              <a:t>. Shows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quota-update</a:t>
            </a:r>
            <a:r>
              <a:rPr kumimoji="0" lang="en-US" sz="1200" b="0" i="0" u="none" strike="noStrike" cap="none" normalizeH="0" baseline="0" dirty="0" smtClean="0">
                <a:ln>
                  <a:noFill/>
                </a:ln>
                <a:solidFill>
                  <a:srgbClr val="000000"/>
                </a:solidFill>
                <a:effectLst/>
                <a:latin typeface="Verdana" pitchFamily="34" charset="0"/>
                <a:cs typeface="Arial" pitchFamily="34" charset="0"/>
              </a:rPr>
              <a:t>. Updates quotas for a specified tenant.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Only users with the </a:t>
            </a:r>
            <a:r>
              <a:rPr kumimoji="0" lang="en-US" sz="1200" b="0" i="0" u="none" strike="noStrike" cap="none" normalizeH="0" baseline="0" dirty="0" smtClean="0">
                <a:ln>
                  <a:noFill/>
                </a:ln>
                <a:solidFill>
                  <a:srgbClr val="000000"/>
                </a:solidFill>
                <a:effectLst/>
                <a:latin typeface="Arial Unicode MS" pitchFamily="34" charset="-128"/>
                <a:cs typeface="Arial" pitchFamily="34" charset="0"/>
              </a:rPr>
              <a:t>admin</a:t>
            </a:r>
            <a:r>
              <a:rPr kumimoji="0" lang="en-US" sz="1200" b="0" i="0" u="none" strike="noStrike" cap="none" normalizeH="0" baseline="0" dirty="0" smtClean="0">
                <a:ln>
                  <a:noFill/>
                </a:ln>
                <a:solidFill>
                  <a:srgbClr val="000000"/>
                </a:solidFill>
                <a:effectLst/>
                <a:latin typeface="Verdana" pitchFamily="34" charset="0"/>
                <a:cs typeface="Arial" pitchFamily="34" charset="0"/>
              </a:rPr>
              <a:t> role can change a quota value. By default, the default set of quotas are enforced for all tenants, so no </a:t>
            </a:r>
            <a:r>
              <a:rPr kumimoji="0" lang="en-US" sz="1200" b="1" i="0" u="none" strike="noStrike" cap="none" normalizeH="0" baseline="0" dirty="0" smtClean="0">
                <a:ln>
                  <a:noFill/>
                </a:ln>
                <a:solidFill>
                  <a:srgbClr val="000000"/>
                </a:solidFill>
                <a:effectLst/>
                <a:latin typeface="Verdana" pitchFamily="34" charset="0"/>
                <a:cs typeface="Arial" pitchFamily="34" charset="0"/>
              </a:rPr>
              <a:t>quota-</a:t>
            </a:r>
            <a:r>
              <a:rPr kumimoji="0" lang="en-US" sz="1200" b="1" i="0" u="none" strike="noStrike" cap="none" normalizeH="0" baseline="0" dirty="0" err="1" smtClean="0">
                <a:ln>
                  <a:noFill/>
                </a:ln>
                <a:solidFill>
                  <a:srgbClr val="000000"/>
                </a:solidFill>
                <a:effectLst/>
                <a:latin typeface="Verdana" pitchFamily="34" charset="0"/>
                <a:cs typeface="Arial" pitchFamily="34" charset="0"/>
              </a:rPr>
              <a:t>create</a:t>
            </a:r>
            <a:r>
              <a:rPr kumimoji="0" lang="en-US" sz="1200" b="0" i="0" u="none" strike="noStrike" cap="none" normalizeH="0" baseline="0" dirty="0" err="1" smtClean="0">
                <a:ln>
                  <a:noFill/>
                </a:ln>
                <a:solidFill>
                  <a:srgbClr val="000000"/>
                </a:solidFill>
                <a:effectLst/>
                <a:latin typeface="Verdana" pitchFamily="34" charset="0"/>
                <a:cs typeface="Arial" pitchFamily="34" charset="0"/>
              </a:rPr>
              <a:t>command</a:t>
            </a:r>
            <a:r>
              <a:rPr kumimoji="0" lang="en-US" sz="1200" b="0" i="0" u="none" strike="noStrike" cap="none" normalizeH="0" baseline="0" dirty="0" smtClean="0">
                <a:ln>
                  <a:noFill/>
                </a:ln>
                <a:solidFill>
                  <a:srgbClr val="000000"/>
                </a:solidFill>
                <a:effectLst/>
                <a:latin typeface="Verdana" pitchFamily="34" charset="0"/>
                <a:cs typeface="Arial" pitchFamily="34" charset="0"/>
              </a:rPr>
              <a:t> exists.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76201" y="4752203"/>
            <a:ext cx="51475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Configure Networking to show per-tenant quotas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Set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quota_driver</a:t>
            </a:r>
            <a:r>
              <a:rPr kumimoji="0" lang="en-US" sz="1400" b="0" i="0" u="none" strike="noStrike" cap="none" normalizeH="0" baseline="0" dirty="0" smtClean="0">
                <a:ln>
                  <a:noFill/>
                </a:ln>
                <a:solidFill>
                  <a:srgbClr val="000000"/>
                </a:solidFill>
                <a:effectLst/>
                <a:latin typeface="Verdana" pitchFamily="34" charset="0"/>
                <a:cs typeface="Arial" pitchFamily="34" charset="0"/>
              </a:rPr>
              <a:t> option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651764" y="5486400"/>
            <a:ext cx="7577836" cy="646331"/>
          </a:xfrm>
          <a:prstGeom prst="rect">
            <a:avLst/>
          </a:prstGeom>
        </p:spPr>
        <p:txBody>
          <a:bodyPr wrap="square">
            <a:spAutoFit/>
          </a:bodyPr>
          <a:lstStyle/>
          <a:p>
            <a:r>
              <a:rPr lang="en-US" dirty="0" err="1"/>
              <a:t>quota_driver</a:t>
            </a:r>
            <a:r>
              <a:rPr lang="en-US" dirty="0"/>
              <a:t> = </a:t>
            </a:r>
            <a:r>
              <a:rPr lang="en-US" dirty="0" err="1" smtClean="0"/>
              <a:t>neutron.db.quota_db.DbQuotaDriver</a:t>
            </a:r>
            <a:endParaRPr lang="en-US" dirty="0" smtClean="0"/>
          </a:p>
          <a:p>
            <a:r>
              <a:rPr lang="en-US" dirty="0"/>
              <a:t>When you set this option, the output for Networking commands shows quotas.</a:t>
            </a:r>
          </a:p>
        </p:txBody>
      </p:sp>
    </p:spTree>
    <p:extLst>
      <p:ext uri="{BB962C8B-B14F-4D97-AF65-F5344CB8AC3E}">
        <p14:creationId xmlns:p14="http://schemas.microsoft.com/office/powerpoint/2010/main" val="100327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3479"/>
            <a:ext cx="5545172" cy="10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Verdana" pitchFamily="34" charset="0"/>
                <a:cs typeface="Arial" pitchFamily="34" charset="0"/>
              </a:rPr>
              <a:t>List Networking extensions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pitchFamily="34" charset="0"/>
              </a:rPr>
              <a:t>To list the Networking extensions, run this command:</a:t>
            </a:r>
            <a:endParaRPr kumimoji="0" lang="en-US" sz="1600" b="0" i="0" u="none" strike="noStrike" cap="none" normalizeH="0" baseline="0" smtClean="0">
              <a:ln>
                <a:noFill/>
              </a:ln>
              <a:solidFill>
                <a:srgbClr val="23302D"/>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3302D"/>
                </a:solidFill>
                <a:effectLst/>
                <a:latin typeface="Monaco"/>
                <a:cs typeface="Arial" pitchFamily="34" charset="0"/>
              </a:rPr>
              <a:t>$ neutron ext-list -c alias -c name</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3810000" y="838200"/>
            <a:ext cx="4572000" cy="2893100"/>
          </a:xfrm>
          <a:prstGeom prst="rect">
            <a:avLst/>
          </a:prstGeom>
        </p:spPr>
        <p:txBody>
          <a:bodyPr>
            <a:spAutoFit/>
          </a:bodyPr>
          <a:lstStyle/>
          <a:p>
            <a:r>
              <a:rPr lang="en-US" sz="1400" dirty="0"/>
              <a:t>+-----------------+--------------------------+</a:t>
            </a:r>
          </a:p>
          <a:p>
            <a:r>
              <a:rPr lang="en-US" sz="1400" dirty="0"/>
              <a:t>| alias          </a:t>
            </a:r>
            <a:r>
              <a:rPr lang="en-US" sz="1400" dirty="0" smtClean="0"/>
              <a:t>             </a:t>
            </a:r>
            <a:r>
              <a:rPr lang="en-US" sz="1400" dirty="0"/>
              <a:t>| name                     |</a:t>
            </a:r>
          </a:p>
          <a:p>
            <a:r>
              <a:rPr lang="en-US" sz="1400" dirty="0"/>
              <a:t>+-----------------+--------------------------+</a:t>
            </a:r>
          </a:p>
          <a:p>
            <a:r>
              <a:rPr lang="en-US" sz="1400" dirty="0"/>
              <a:t>| </a:t>
            </a:r>
            <a:r>
              <a:rPr lang="en-US" sz="1400" dirty="0" err="1"/>
              <a:t>agent_scheduler</a:t>
            </a:r>
            <a:r>
              <a:rPr lang="en-US" sz="1400" dirty="0"/>
              <a:t> | Agent Schedulers         |</a:t>
            </a:r>
          </a:p>
          <a:p>
            <a:r>
              <a:rPr lang="en-US" sz="1400" dirty="0"/>
              <a:t>| security-group  </a:t>
            </a:r>
            <a:r>
              <a:rPr lang="en-US" sz="1400" dirty="0" smtClean="0"/>
              <a:t>   | </a:t>
            </a:r>
            <a:r>
              <a:rPr lang="en-US" sz="1400" dirty="0"/>
              <a:t>security-group           |</a:t>
            </a:r>
          </a:p>
          <a:p>
            <a:r>
              <a:rPr lang="en-US" sz="1400" dirty="0"/>
              <a:t>| binding         </a:t>
            </a:r>
            <a:r>
              <a:rPr lang="en-US" sz="1400" dirty="0" smtClean="0"/>
              <a:t>         | </a:t>
            </a:r>
            <a:r>
              <a:rPr lang="en-US" sz="1400" dirty="0"/>
              <a:t>Port Binding             |</a:t>
            </a:r>
          </a:p>
          <a:p>
            <a:r>
              <a:rPr lang="en-US" sz="1400" dirty="0">
                <a:solidFill>
                  <a:srgbClr val="FF0000"/>
                </a:solidFill>
              </a:rPr>
              <a:t>| quotas          </a:t>
            </a:r>
            <a:r>
              <a:rPr lang="en-US" sz="1400" dirty="0" smtClean="0">
                <a:solidFill>
                  <a:srgbClr val="FF0000"/>
                </a:solidFill>
              </a:rPr>
              <a:t>         | </a:t>
            </a:r>
            <a:r>
              <a:rPr lang="en-US" sz="1400" dirty="0">
                <a:solidFill>
                  <a:srgbClr val="FF0000"/>
                </a:solidFill>
              </a:rPr>
              <a:t>Quota management support |</a:t>
            </a:r>
          </a:p>
          <a:p>
            <a:r>
              <a:rPr lang="en-US" sz="1400" dirty="0"/>
              <a:t>| agent           </a:t>
            </a:r>
            <a:r>
              <a:rPr lang="en-US" sz="1400" dirty="0" smtClean="0"/>
              <a:t>          | </a:t>
            </a:r>
            <a:r>
              <a:rPr lang="en-US" sz="1400" dirty="0"/>
              <a:t>agent                    |</a:t>
            </a:r>
          </a:p>
          <a:p>
            <a:r>
              <a:rPr lang="en-US" sz="1400" dirty="0"/>
              <a:t>| provider        </a:t>
            </a:r>
            <a:r>
              <a:rPr lang="en-US" sz="1400" dirty="0" smtClean="0"/>
              <a:t>        | </a:t>
            </a:r>
            <a:r>
              <a:rPr lang="en-US" sz="1400" dirty="0"/>
              <a:t>Provider Network         |</a:t>
            </a:r>
          </a:p>
          <a:p>
            <a:r>
              <a:rPr lang="en-US" sz="1400" dirty="0"/>
              <a:t>| router         </a:t>
            </a:r>
            <a:r>
              <a:rPr lang="en-US" sz="1400" dirty="0" smtClean="0"/>
              <a:t>           </a:t>
            </a:r>
            <a:r>
              <a:rPr lang="en-US" sz="1400" dirty="0"/>
              <a:t>| Neutron L3 Router        |</a:t>
            </a:r>
          </a:p>
          <a:p>
            <a:r>
              <a:rPr lang="en-US" sz="1400" dirty="0"/>
              <a:t>| </a:t>
            </a:r>
            <a:r>
              <a:rPr lang="en-US" sz="1400" dirty="0" err="1"/>
              <a:t>lbaas</a:t>
            </a:r>
            <a:r>
              <a:rPr lang="en-US" sz="1400" dirty="0"/>
              <a:t>          </a:t>
            </a:r>
            <a:r>
              <a:rPr lang="en-US" sz="1400" dirty="0" smtClean="0"/>
              <a:t>            </a:t>
            </a:r>
            <a:r>
              <a:rPr lang="en-US" sz="1400" dirty="0"/>
              <a:t>| </a:t>
            </a:r>
            <a:r>
              <a:rPr lang="en-US" sz="1400" dirty="0" err="1"/>
              <a:t>LoadBalancing</a:t>
            </a:r>
            <a:r>
              <a:rPr lang="en-US" sz="1400" dirty="0"/>
              <a:t> service    |</a:t>
            </a:r>
          </a:p>
          <a:p>
            <a:r>
              <a:rPr lang="en-US" sz="1400" dirty="0"/>
              <a:t>| </a:t>
            </a:r>
            <a:r>
              <a:rPr lang="en-US" sz="1400" dirty="0" err="1"/>
              <a:t>extraroute</a:t>
            </a:r>
            <a:r>
              <a:rPr lang="en-US" sz="1400" dirty="0"/>
              <a:t>     </a:t>
            </a:r>
            <a:r>
              <a:rPr lang="en-US" sz="1400" dirty="0" smtClean="0"/>
              <a:t>       </a:t>
            </a:r>
            <a:r>
              <a:rPr lang="en-US" sz="1400" dirty="0"/>
              <a:t>| Neutron Extra Route      |</a:t>
            </a:r>
          </a:p>
          <a:p>
            <a:r>
              <a:rPr lang="en-US" sz="1400" dirty="0"/>
              <a:t>+-----------------+--------------------------+</a:t>
            </a:r>
          </a:p>
        </p:txBody>
      </p:sp>
      <p:sp>
        <p:nvSpPr>
          <p:cNvPr id="9" name="Rectangle 8"/>
          <p:cNvSpPr/>
          <p:nvPr/>
        </p:nvSpPr>
        <p:spPr>
          <a:xfrm>
            <a:off x="14748" y="3731611"/>
            <a:ext cx="9144000" cy="3139321"/>
          </a:xfrm>
          <a:prstGeom prst="rect">
            <a:avLst/>
          </a:prstGeom>
        </p:spPr>
        <p:txBody>
          <a:bodyPr wrap="square">
            <a:spAutoFit/>
          </a:bodyPr>
          <a:lstStyle/>
          <a:p>
            <a:r>
              <a:rPr lang="en-US" dirty="0"/>
              <a:t>$ neutron </a:t>
            </a:r>
            <a:r>
              <a:rPr lang="en-US" dirty="0" err="1"/>
              <a:t>ext</a:t>
            </a:r>
            <a:r>
              <a:rPr lang="en-US" dirty="0"/>
              <a:t>-show quotas</a:t>
            </a:r>
          </a:p>
          <a:p>
            <a:r>
              <a:rPr lang="en-US" dirty="0"/>
              <a:t>+-------------+------------------------------------------------------------+</a:t>
            </a:r>
          </a:p>
          <a:p>
            <a:r>
              <a:rPr lang="en-US" dirty="0"/>
              <a:t>| Field       | Value                                                      |</a:t>
            </a:r>
          </a:p>
          <a:p>
            <a:r>
              <a:rPr lang="en-US" dirty="0"/>
              <a:t>+-------------+------------------------------------------------------------+</a:t>
            </a:r>
          </a:p>
          <a:p>
            <a:r>
              <a:rPr lang="en-US" dirty="0"/>
              <a:t>| alias       </a:t>
            </a:r>
            <a:r>
              <a:rPr lang="en-US" dirty="0" smtClean="0"/>
              <a:t>         | </a:t>
            </a:r>
            <a:r>
              <a:rPr lang="en-US" dirty="0"/>
              <a:t>quotas                                                     |</a:t>
            </a:r>
          </a:p>
          <a:p>
            <a:r>
              <a:rPr lang="en-US" dirty="0"/>
              <a:t>| description </a:t>
            </a:r>
            <a:r>
              <a:rPr lang="en-US" dirty="0" smtClean="0"/>
              <a:t>   | </a:t>
            </a:r>
            <a:r>
              <a:rPr lang="en-US" dirty="0"/>
              <a:t>Expose functions for quotas management per tenant          |</a:t>
            </a:r>
          </a:p>
          <a:p>
            <a:r>
              <a:rPr lang="en-US" dirty="0"/>
              <a:t>| links       </a:t>
            </a:r>
            <a:r>
              <a:rPr lang="en-US" dirty="0" smtClean="0"/>
              <a:t>         |                                                            </a:t>
            </a:r>
            <a:r>
              <a:rPr lang="en-US" dirty="0"/>
              <a:t>|</a:t>
            </a:r>
          </a:p>
          <a:p>
            <a:r>
              <a:rPr lang="en-US" dirty="0"/>
              <a:t>| name       </a:t>
            </a:r>
            <a:r>
              <a:rPr lang="en-US" dirty="0" smtClean="0"/>
              <a:t>       | </a:t>
            </a:r>
            <a:r>
              <a:rPr lang="en-US" dirty="0"/>
              <a:t>Quota management support                                   |</a:t>
            </a:r>
          </a:p>
          <a:p>
            <a:r>
              <a:rPr lang="en-US" dirty="0"/>
              <a:t>| namespace   </a:t>
            </a:r>
            <a:r>
              <a:rPr lang="en-US" dirty="0" smtClean="0"/>
              <a:t> | </a:t>
            </a:r>
            <a:r>
              <a:rPr lang="en-US" dirty="0"/>
              <a:t>http://docs.openstack.org/network/ext/quotas-sets/api/v2.0 |</a:t>
            </a:r>
          </a:p>
          <a:p>
            <a:r>
              <a:rPr lang="en-US" dirty="0"/>
              <a:t>| updated     </a:t>
            </a:r>
            <a:r>
              <a:rPr lang="en-US" dirty="0" smtClean="0"/>
              <a:t>     | </a:t>
            </a:r>
            <a:r>
              <a:rPr lang="en-US" dirty="0"/>
              <a:t>2012-07-29T10:00:00-00:00                                  |</a:t>
            </a:r>
          </a:p>
          <a:p>
            <a:r>
              <a:rPr lang="en-US" dirty="0"/>
              <a:t>+-------------+------------------------------------------------------------+</a:t>
            </a:r>
          </a:p>
        </p:txBody>
      </p:sp>
    </p:spTree>
    <p:extLst>
      <p:ext uri="{BB962C8B-B14F-4D97-AF65-F5344CB8AC3E}">
        <p14:creationId xmlns:p14="http://schemas.microsoft.com/office/powerpoint/2010/main" val="401932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4572000" cy="1200329"/>
          </a:xfrm>
          <a:prstGeom prst="rect">
            <a:avLst/>
          </a:prstGeom>
        </p:spPr>
        <p:txBody>
          <a:bodyPr>
            <a:spAutoFit/>
          </a:bodyPr>
          <a:lstStyle/>
          <a:p>
            <a:endParaRPr lang="en-US" dirty="0"/>
          </a:p>
          <a:p>
            <a:r>
              <a:rPr lang="en-US" dirty="0" err="1"/>
              <a:t>quota_opts</a:t>
            </a:r>
            <a:r>
              <a:rPr lang="en-US" dirty="0"/>
              <a:t> = [</a:t>
            </a:r>
          </a:p>
          <a:p>
            <a:r>
              <a:rPr lang="en-US" dirty="0"/>
              <a:t>    </a:t>
            </a:r>
            <a:r>
              <a:rPr lang="en-US" dirty="0" err="1"/>
              <a:t>cfg.ListOpt</a:t>
            </a:r>
            <a:r>
              <a:rPr lang="en-US" dirty="0"/>
              <a:t>('</a:t>
            </a:r>
            <a:r>
              <a:rPr lang="en-US" dirty="0" err="1"/>
              <a:t>quota_items</a:t>
            </a:r>
            <a:r>
              <a:rPr lang="en-US" dirty="0"/>
              <a:t>',</a:t>
            </a:r>
          </a:p>
          <a:p>
            <a:r>
              <a:rPr lang="en-US" dirty="0"/>
              <a:t>                default=['network', 'subnet', 'port'],</a:t>
            </a:r>
          </a:p>
        </p:txBody>
      </p:sp>
      <p:sp>
        <p:nvSpPr>
          <p:cNvPr id="3" name="Rectangle 2"/>
          <p:cNvSpPr/>
          <p:nvPr/>
        </p:nvSpPr>
        <p:spPr>
          <a:xfrm>
            <a:off x="685800" y="1200329"/>
            <a:ext cx="4572000" cy="2308324"/>
          </a:xfrm>
          <a:prstGeom prst="rect">
            <a:avLst/>
          </a:prstGeom>
        </p:spPr>
        <p:txBody>
          <a:bodyPr>
            <a:spAutoFit/>
          </a:bodyPr>
          <a:lstStyle/>
          <a:p>
            <a:r>
              <a:rPr lang="en-US" dirty="0" err="1"/>
              <a:t>cfg.IntOpt</a:t>
            </a:r>
            <a:r>
              <a:rPr lang="en-US" dirty="0"/>
              <a:t>('</a:t>
            </a:r>
            <a:r>
              <a:rPr lang="en-US" dirty="0" err="1"/>
              <a:t>default_quota</a:t>
            </a:r>
            <a:r>
              <a:rPr lang="en-US" dirty="0"/>
              <a:t>',</a:t>
            </a:r>
          </a:p>
          <a:p>
            <a:r>
              <a:rPr lang="en-US" dirty="0"/>
              <a:t>               default=-1,</a:t>
            </a:r>
          </a:p>
          <a:p>
            <a:r>
              <a:rPr lang="en-US" dirty="0" err="1" smtClean="0"/>
              <a:t>cfg.IntOpt</a:t>
            </a:r>
            <a:r>
              <a:rPr lang="en-US" dirty="0"/>
              <a:t>('</a:t>
            </a:r>
            <a:r>
              <a:rPr lang="en-US" dirty="0" err="1"/>
              <a:t>quota_network</a:t>
            </a:r>
            <a:r>
              <a:rPr lang="en-US" dirty="0"/>
              <a:t>',</a:t>
            </a:r>
          </a:p>
          <a:p>
            <a:r>
              <a:rPr lang="en-US" dirty="0"/>
              <a:t>               default=10</a:t>
            </a:r>
            <a:r>
              <a:rPr lang="en-US" dirty="0" smtClean="0"/>
              <a:t>,</a:t>
            </a:r>
          </a:p>
          <a:p>
            <a:r>
              <a:rPr lang="en-US" dirty="0" err="1"/>
              <a:t>cfg.IntOpt</a:t>
            </a:r>
            <a:r>
              <a:rPr lang="en-US" dirty="0"/>
              <a:t>('</a:t>
            </a:r>
            <a:r>
              <a:rPr lang="en-US" dirty="0" err="1"/>
              <a:t>quota_subnet</a:t>
            </a:r>
            <a:r>
              <a:rPr lang="en-US" dirty="0"/>
              <a:t>',</a:t>
            </a:r>
          </a:p>
          <a:p>
            <a:r>
              <a:rPr lang="en-US" dirty="0"/>
              <a:t>               default=10</a:t>
            </a:r>
            <a:r>
              <a:rPr lang="en-US" dirty="0" smtClean="0"/>
              <a:t>,</a:t>
            </a:r>
          </a:p>
          <a:p>
            <a:r>
              <a:rPr lang="en-US" dirty="0" err="1"/>
              <a:t>cfg.IntOpt</a:t>
            </a:r>
            <a:r>
              <a:rPr lang="en-US" dirty="0"/>
              <a:t>('</a:t>
            </a:r>
            <a:r>
              <a:rPr lang="en-US" dirty="0" err="1"/>
              <a:t>quota_port</a:t>
            </a:r>
            <a:r>
              <a:rPr lang="en-US" dirty="0"/>
              <a:t>',</a:t>
            </a:r>
          </a:p>
          <a:p>
            <a:r>
              <a:rPr lang="en-US" dirty="0"/>
              <a:t>               default=50,</a:t>
            </a:r>
          </a:p>
        </p:txBody>
      </p:sp>
      <p:sp>
        <p:nvSpPr>
          <p:cNvPr id="4" name="Rectangle 3"/>
          <p:cNvSpPr/>
          <p:nvPr/>
        </p:nvSpPr>
        <p:spPr>
          <a:xfrm>
            <a:off x="621890" y="3478721"/>
            <a:ext cx="4572000" cy="646331"/>
          </a:xfrm>
          <a:prstGeom prst="rect">
            <a:avLst/>
          </a:prstGeom>
        </p:spPr>
        <p:txBody>
          <a:bodyPr>
            <a:spAutoFit/>
          </a:bodyPr>
          <a:lstStyle/>
          <a:p>
            <a:r>
              <a:rPr lang="en-US" dirty="0" err="1"/>
              <a:t>cfg.StrOpt</a:t>
            </a:r>
            <a:r>
              <a:rPr lang="en-US" dirty="0"/>
              <a:t>('</a:t>
            </a:r>
            <a:r>
              <a:rPr lang="en-US" dirty="0" err="1"/>
              <a:t>quota_driver</a:t>
            </a:r>
            <a:r>
              <a:rPr lang="en-US" dirty="0"/>
              <a:t>',</a:t>
            </a:r>
          </a:p>
          <a:p>
            <a:r>
              <a:rPr lang="en-US" dirty="0"/>
              <a:t>               default=QUOTA_DB_DRIVER,</a:t>
            </a:r>
          </a:p>
        </p:txBody>
      </p:sp>
      <p:sp>
        <p:nvSpPr>
          <p:cNvPr id="5" name="Rectangle 4"/>
          <p:cNvSpPr/>
          <p:nvPr/>
        </p:nvSpPr>
        <p:spPr>
          <a:xfrm>
            <a:off x="580296" y="4507468"/>
            <a:ext cx="3313086" cy="369332"/>
          </a:xfrm>
          <a:prstGeom prst="rect">
            <a:avLst/>
          </a:prstGeom>
        </p:spPr>
        <p:txBody>
          <a:bodyPr wrap="none">
            <a:spAutoFit/>
          </a:bodyPr>
          <a:lstStyle/>
          <a:p>
            <a:r>
              <a:rPr lang="en-US" dirty="0" err="1"/>
              <a:t>register_resources_from_config</a:t>
            </a:r>
            <a:r>
              <a:rPr lang="en-US" dirty="0"/>
              <a:t>()</a:t>
            </a:r>
          </a:p>
        </p:txBody>
      </p:sp>
      <p:sp>
        <p:nvSpPr>
          <p:cNvPr id="11" name="Rectangle 10"/>
          <p:cNvSpPr/>
          <p:nvPr/>
        </p:nvSpPr>
        <p:spPr>
          <a:xfrm>
            <a:off x="580296" y="4876800"/>
            <a:ext cx="6315804" cy="1477328"/>
          </a:xfrm>
          <a:prstGeom prst="rect">
            <a:avLst/>
          </a:prstGeom>
        </p:spPr>
        <p:txBody>
          <a:bodyPr wrap="square">
            <a:spAutoFit/>
          </a:bodyPr>
          <a:lstStyle/>
          <a:p>
            <a:r>
              <a:rPr lang="en-US" dirty="0"/>
              <a:t>resources = []</a:t>
            </a:r>
          </a:p>
          <a:p>
            <a:r>
              <a:rPr lang="en-US" dirty="0"/>
              <a:t>    for </a:t>
            </a:r>
            <a:r>
              <a:rPr lang="en-US" dirty="0" err="1"/>
              <a:t>resource_item</a:t>
            </a:r>
            <a:r>
              <a:rPr lang="en-US" dirty="0"/>
              <a:t> in </a:t>
            </a:r>
            <a:r>
              <a:rPr lang="en-US" dirty="0" err="1"/>
              <a:t>cfg.CONF.QUOTAS.quota_items</a:t>
            </a:r>
            <a:r>
              <a:rPr lang="en-US" dirty="0"/>
              <a:t>:</a:t>
            </a:r>
          </a:p>
          <a:p>
            <a:r>
              <a:rPr lang="en-US" dirty="0"/>
              <a:t>        </a:t>
            </a:r>
            <a:r>
              <a:rPr lang="en-US" dirty="0" err="1"/>
              <a:t>resources.append</a:t>
            </a:r>
            <a:r>
              <a:rPr lang="en-US" dirty="0"/>
              <a:t>(</a:t>
            </a:r>
            <a:r>
              <a:rPr lang="en-US" dirty="0" err="1"/>
              <a:t>CountableResource</a:t>
            </a:r>
            <a:r>
              <a:rPr lang="en-US" dirty="0"/>
              <a:t>(</a:t>
            </a:r>
            <a:r>
              <a:rPr lang="en-US" dirty="0" err="1"/>
              <a:t>resource_item</a:t>
            </a:r>
            <a:r>
              <a:rPr lang="en-US" dirty="0"/>
              <a:t>, _</a:t>
            </a:r>
            <a:r>
              <a:rPr lang="en-US" dirty="0" err="1"/>
              <a:t>count_resource</a:t>
            </a:r>
            <a:r>
              <a:rPr lang="en-US" dirty="0" smtClean="0"/>
              <a:t>, </a:t>
            </a:r>
            <a:r>
              <a:rPr lang="en-US" dirty="0"/>
              <a:t>'quota_' + </a:t>
            </a:r>
            <a:r>
              <a:rPr lang="en-US" dirty="0" err="1"/>
              <a:t>resource_item</a:t>
            </a:r>
            <a:r>
              <a:rPr lang="en-US" dirty="0" smtClean="0"/>
              <a:t>))</a:t>
            </a:r>
          </a:p>
          <a:p>
            <a:r>
              <a:rPr lang="en-US" dirty="0" err="1"/>
              <a:t>QuotaEngine</a:t>
            </a:r>
            <a:r>
              <a:rPr lang="en-US" dirty="0"/>
              <a:t>(): </a:t>
            </a:r>
            <a:r>
              <a:rPr lang="en-US" dirty="0" err="1"/>
              <a:t>register_resources</a:t>
            </a:r>
            <a:r>
              <a:rPr lang="en-US" dirty="0"/>
              <a:t>(resources</a:t>
            </a:r>
            <a:r>
              <a:rPr lang="en-US" dirty="0" smtClean="0"/>
              <a:t>)</a:t>
            </a:r>
            <a:endParaRPr lang="en-US" dirty="0"/>
          </a:p>
        </p:txBody>
      </p:sp>
      <p:cxnSp>
        <p:nvCxnSpPr>
          <p:cNvPr id="13" name="Elbow Connector 12"/>
          <p:cNvCxnSpPr>
            <a:endCxn id="5" idx="0"/>
          </p:cNvCxnSpPr>
          <p:nvPr/>
        </p:nvCxnSpPr>
        <p:spPr>
          <a:xfrm>
            <a:off x="457200" y="4267200"/>
            <a:ext cx="1779639" cy="24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893382" y="1200329"/>
            <a:ext cx="1516818" cy="4133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4651791" y="4876800"/>
            <a:ext cx="3577809"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229600" y="4507468"/>
            <a:ext cx="762000"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1" name="Elbow Connector 20"/>
          <p:cNvCxnSpPr/>
          <p:nvPr/>
        </p:nvCxnSpPr>
        <p:spPr>
          <a:xfrm>
            <a:off x="3505200" y="6172200"/>
            <a:ext cx="4343400" cy="181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848600" y="594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9997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7238" y="533400"/>
            <a:ext cx="4274362"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47800" y="533400"/>
            <a:ext cx="3048000"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69838" y="137963"/>
            <a:ext cx="1979003" cy="369332"/>
          </a:xfrm>
          <a:prstGeom prst="rect">
            <a:avLst/>
          </a:prstGeom>
        </p:spPr>
        <p:txBody>
          <a:bodyPr wrap="none">
            <a:spAutoFit/>
          </a:bodyPr>
          <a:lstStyle/>
          <a:p>
            <a:r>
              <a:rPr lang="en-US" dirty="0"/>
              <a:t>class </a:t>
            </a:r>
            <a:r>
              <a:rPr lang="en-US" dirty="0" err="1"/>
              <a:t>BaseResource</a:t>
            </a:r>
            <a:endParaRPr lang="en-US" dirty="0"/>
          </a:p>
        </p:txBody>
      </p:sp>
      <p:sp>
        <p:nvSpPr>
          <p:cNvPr id="5" name="Rectangle 4"/>
          <p:cNvSpPr/>
          <p:nvPr/>
        </p:nvSpPr>
        <p:spPr>
          <a:xfrm>
            <a:off x="1253613" y="-95553"/>
            <a:ext cx="3650438" cy="646331"/>
          </a:xfrm>
          <a:prstGeom prst="rect">
            <a:avLst/>
          </a:prstGeom>
        </p:spPr>
        <p:txBody>
          <a:bodyPr wrap="square">
            <a:spAutoFit/>
          </a:bodyPr>
          <a:lstStyle/>
          <a:p>
            <a:r>
              <a:rPr lang="en-US" dirty="0"/>
              <a:t>class </a:t>
            </a:r>
            <a:r>
              <a:rPr lang="en-US" dirty="0" err="1"/>
              <a:t>CountableResource</a:t>
            </a:r>
            <a:r>
              <a:rPr lang="en-US" dirty="0"/>
              <a:t>(</a:t>
            </a:r>
            <a:r>
              <a:rPr lang="en-US" dirty="0" err="1"/>
              <a:t>BaseResource</a:t>
            </a:r>
            <a:r>
              <a:rPr lang="en-US" dirty="0"/>
              <a:t>):</a:t>
            </a:r>
          </a:p>
        </p:txBody>
      </p:sp>
      <p:sp>
        <p:nvSpPr>
          <p:cNvPr id="6" name="Rectangle 5"/>
          <p:cNvSpPr/>
          <p:nvPr/>
        </p:nvSpPr>
        <p:spPr>
          <a:xfrm>
            <a:off x="4869638" y="685800"/>
            <a:ext cx="1881669" cy="923330"/>
          </a:xfrm>
          <a:prstGeom prst="rect">
            <a:avLst/>
          </a:prstGeom>
        </p:spPr>
        <p:txBody>
          <a:bodyPr wrap="none">
            <a:spAutoFit/>
          </a:bodyPr>
          <a:lstStyle/>
          <a:p>
            <a:r>
              <a:rPr lang="en-US" dirty="0"/>
              <a:t>__</a:t>
            </a:r>
            <a:r>
              <a:rPr lang="en-US" dirty="0" err="1"/>
              <a:t>init</a:t>
            </a:r>
            <a:r>
              <a:rPr lang="en-US" dirty="0" smtClean="0"/>
              <a:t>__():</a:t>
            </a:r>
          </a:p>
          <a:p>
            <a:r>
              <a:rPr lang="en-US" dirty="0"/>
              <a:t>self.name = name</a:t>
            </a:r>
          </a:p>
          <a:p>
            <a:r>
              <a:rPr lang="en-US" dirty="0" err="1" smtClean="0"/>
              <a:t>self.flag</a:t>
            </a:r>
            <a:r>
              <a:rPr lang="en-US" dirty="0" smtClean="0"/>
              <a:t> </a:t>
            </a:r>
            <a:r>
              <a:rPr lang="en-US" dirty="0"/>
              <a:t>= flag</a:t>
            </a:r>
          </a:p>
        </p:txBody>
      </p:sp>
      <p:sp>
        <p:nvSpPr>
          <p:cNvPr id="7" name="Rectangle 6"/>
          <p:cNvSpPr/>
          <p:nvPr/>
        </p:nvSpPr>
        <p:spPr>
          <a:xfrm>
            <a:off x="4877012" y="1796192"/>
            <a:ext cx="4114588" cy="830997"/>
          </a:xfrm>
          <a:prstGeom prst="rect">
            <a:avLst/>
          </a:prstGeom>
        </p:spPr>
        <p:txBody>
          <a:bodyPr wrap="none">
            <a:spAutoFit/>
          </a:bodyPr>
          <a:lstStyle/>
          <a:p>
            <a:endParaRPr lang="en-US" sz="1600" dirty="0" smtClean="0"/>
          </a:p>
          <a:p>
            <a:r>
              <a:rPr lang="en-US" sz="1600" dirty="0" smtClean="0"/>
              <a:t>return </a:t>
            </a:r>
            <a:r>
              <a:rPr lang="en-US" sz="1600" dirty="0" err="1"/>
              <a:t>getattr</a:t>
            </a:r>
            <a:r>
              <a:rPr lang="en-US" sz="1600" dirty="0"/>
              <a:t>(</a:t>
            </a:r>
            <a:r>
              <a:rPr lang="en-US" sz="1600" dirty="0" err="1"/>
              <a:t>cfg.CONF.QUOTAS</a:t>
            </a:r>
            <a:r>
              <a:rPr lang="en-US" sz="1600" dirty="0" smtClean="0"/>
              <a:t>,  </a:t>
            </a:r>
            <a:r>
              <a:rPr lang="en-US" sz="1600" dirty="0" err="1"/>
              <a:t>self.flag</a:t>
            </a:r>
            <a:r>
              <a:rPr lang="en-US" sz="1600" dirty="0"/>
              <a:t>,</a:t>
            </a:r>
          </a:p>
          <a:p>
            <a:r>
              <a:rPr lang="en-US" sz="1600" dirty="0"/>
              <a:t>                       </a:t>
            </a:r>
            <a:r>
              <a:rPr lang="en-US" sz="1600" dirty="0" err="1"/>
              <a:t>cfg.CONF.QUOTAS.default_quota</a:t>
            </a:r>
            <a:r>
              <a:rPr lang="en-US" sz="1600" dirty="0"/>
              <a:t>)</a:t>
            </a:r>
          </a:p>
        </p:txBody>
      </p:sp>
      <p:sp>
        <p:nvSpPr>
          <p:cNvPr id="8" name="Rectangle 7"/>
          <p:cNvSpPr/>
          <p:nvPr/>
        </p:nvSpPr>
        <p:spPr>
          <a:xfrm>
            <a:off x="4793438" y="1752600"/>
            <a:ext cx="1436675" cy="369332"/>
          </a:xfrm>
          <a:prstGeom prst="rect">
            <a:avLst/>
          </a:prstGeom>
        </p:spPr>
        <p:txBody>
          <a:bodyPr wrap="none">
            <a:spAutoFit/>
          </a:bodyPr>
          <a:lstStyle/>
          <a:p>
            <a:r>
              <a:rPr lang="en-US" dirty="0"/>
              <a:t> default(self):</a:t>
            </a:r>
          </a:p>
        </p:txBody>
      </p:sp>
      <p:sp>
        <p:nvSpPr>
          <p:cNvPr id="9" name="Rectangle 8"/>
          <p:cNvSpPr/>
          <p:nvPr/>
        </p:nvSpPr>
        <p:spPr>
          <a:xfrm>
            <a:off x="1526571" y="685800"/>
            <a:ext cx="950901" cy="369332"/>
          </a:xfrm>
          <a:prstGeom prst="rect">
            <a:avLst/>
          </a:prstGeom>
        </p:spPr>
        <p:txBody>
          <a:bodyPr wrap="none">
            <a:spAutoFit/>
          </a:bodyPr>
          <a:lstStyle/>
          <a:p>
            <a:r>
              <a:rPr lang="en-US" dirty="0"/>
              <a:t>__</a:t>
            </a:r>
            <a:r>
              <a:rPr lang="en-US" dirty="0" err="1"/>
              <a:t>init</a:t>
            </a:r>
            <a:r>
              <a:rPr lang="en-US" dirty="0"/>
              <a:t>__</a:t>
            </a:r>
          </a:p>
        </p:txBody>
      </p:sp>
      <p:sp>
        <p:nvSpPr>
          <p:cNvPr id="10" name="Rectangle 9"/>
          <p:cNvSpPr/>
          <p:nvPr/>
        </p:nvSpPr>
        <p:spPr>
          <a:xfrm>
            <a:off x="1447800" y="1072381"/>
            <a:ext cx="2978962" cy="861774"/>
          </a:xfrm>
          <a:prstGeom prst="rect">
            <a:avLst/>
          </a:prstGeom>
        </p:spPr>
        <p:txBody>
          <a:bodyPr wrap="square">
            <a:spAutoFit/>
          </a:bodyPr>
          <a:lstStyle/>
          <a:p>
            <a:r>
              <a:rPr lang="en-US" sz="1600" dirty="0"/>
              <a:t>super(</a:t>
            </a:r>
            <a:r>
              <a:rPr lang="en-US" sz="1600" dirty="0" err="1"/>
              <a:t>CountableResource</a:t>
            </a:r>
            <a:r>
              <a:rPr lang="en-US" sz="1600" dirty="0"/>
              <a:t>, self).__</a:t>
            </a:r>
            <a:r>
              <a:rPr lang="en-US" sz="1600" dirty="0" err="1"/>
              <a:t>init</a:t>
            </a:r>
            <a:r>
              <a:rPr lang="en-US" sz="1600" dirty="0"/>
              <a:t>__(name, flag=flag)</a:t>
            </a:r>
          </a:p>
          <a:p>
            <a:r>
              <a:rPr lang="en-US" sz="1600" dirty="0"/>
              <a:t>        </a:t>
            </a:r>
            <a:r>
              <a:rPr lang="en-US" sz="1600" dirty="0" err="1"/>
              <a:t>self.count</a:t>
            </a:r>
            <a:r>
              <a:rPr lang="en-US" sz="1600" dirty="0"/>
              <a:t> = count</a:t>
            </a:r>
          </a:p>
        </p:txBody>
      </p:sp>
      <p:cxnSp>
        <p:nvCxnSpPr>
          <p:cNvPr id="12" name="Elbow Connector 11"/>
          <p:cNvCxnSpPr>
            <a:endCxn id="6" idx="1"/>
          </p:cNvCxnSpPr>
          <p:nvPr/>
        </p:nvCxnSpPr>
        <p:spPr>
          <a:xfrm flipV="1">
            <a:off x="4004045" y="1147465"/>
            <a:ext cx="865593" cy="3558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flipV="1">
            <a:off x="228600" y="870466"/>
            <a:ext cx="1297971" cy="2019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200" y="870466"/>
            <a:ext cx="533400" cy="45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TextBox 18"/>
          <p:cNvSpPr txBox="1"/>
          <p:nvPr/>
        </p:nvSpPr>
        <p:spPr>
          <a:xfrm>
            <a:off x="1439112" y="2091139"/>
            <a:ext cx="2564933" cy="646331"/>
          </a:xfrm>
          <a:prstGeom prst="rect">
            <a:avLst/>
          </a:prstGeom>
          <a:noFill/>
        </p:spPr>
        <p:txBody>
          <a:bodyPr wrap="none" rtlCol="0">
            <a:spAutoFit/>
          </a:bodyPr>
          <a:lstStyle/>
          <a:p>
            <a:r>
              <a:rPr lang="en-US" dirty="0" smtClean="0"/>
              <a:t>See comments below for </a:t>
            </a:r>
          </a:p>
          <a:p>
            <a:r>
              <a:rPr lang="en-US" dirty="0" smtClean="0"/>
              <a:t>description</a:t>
            </a:r>
            <a:endParaRPr lang="en-US" dirty="0"/>
          </a:p>
        </p:txBody>
      </p:sp>
      <p:sp>
        <p:nvSpPr>
          <p:cNvPr id="20" name="Rectangle 19"/>
          <p:cNvSpPr/>
          <p:nvPr/>
        </p:nvSpPr>
        <p:spPr>
          <a:xfrm>
            <a:off x="76200" y="3124200"/>
            <a:ext cx="9067800" cy="3733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45" y="2762116"/>
            <a:ext cx="1895455" cy="369332"/>
          </a:xfrm>
          <a:prstGeom prst="rect">
            <a:avLst/>
          </a:prstGeom>
        </p:spPr>
        <p:txBody>
          <a:bodyPr wrap="none">
            <a:spAutoFit/>
          </a:bodyPr>
          <a:lstStyle/>
          <a:p>
            <a:r>
              <a:rPr lang="en-US" dirty="0"/>
              <a:t>class </a:t>
            </a:r>
            <a:r>
              <a:rPr lang="en-US" dirty="0" err="1"/>
              <a:t>QuotaEngine</a:t>
            </a:r>
            <a:endParaRPr lang="en-US" dirty="0"/>
          </a:p>
        </p:txBody>
      </p:sp>
      <p:sp>
        <p:nvSpPr>
          <p:cNvPr id="22" name="Rectangle 21"/>
          <p:cNvSpPr/>
          <p:nvPr/>
        </p:nvSpPr>
        <p:spPr>
          <a:xfrm>
            <a:off x="145238" y="3433465"/>
            <a:ext cx="4572000" cy="923330"/>
          </a:xfrm>
          <a:prstGeom prst="rect">
            <a:avLst/>
          </a:prstGeom>
        </p:spPr>
        <p:txBody>
          <a:bodyPr>
            <a:spAutoFit/>
          </a:bodyPr>
          <a:lstStyle/>
          <a:p>
            <a:r>
              <a:rPr lang="en-US" dirty="0"/>
              <a:t> </a:t>
            </a:r>
            <a:r>
              <a:rPr lang="en-US" dirty="0" err="1"/>
              <a:t>self._resources</a:t>
            </a:r>
            <a:r>
              <a:rPr lang="en-US" dirty="0"/>
              <a:t> = {}</a:t>
            </a:r>
          </a:p>
          <a:p>
            <a:r>
              <a:rPr lang="en-US" dirty="0"/>
              <a:t> </a:t>
            </a:r>
            <a:r>
              <a:rPr lang="en-US" dirty="0" err="1" smtClean="0"/>
              <a:t>self</a:t>
            </a:r>
            <a:r>
              <a:rPr lang="en-US" dirty="0" err="1"/>
              <a:t>._driver</a:t>
            </a:r>
            <a:r>
              <a:rPr lang="en-US" dirty="0"/>
              <a:t> = None</a:t>
            </a:r>
          </a:p>
          <a:p>
            <a:r>
              <a:rPr lang="en-US" dirty="0"/>
              <a:t> </a:t>
            </a:r>
            <a:r>
              <a:rPr lang="en-US" dirty="0" smtClean="0"/>
              <a:t>elf</a:t>
            </a:r>
            <a:r>
              <a:rPr lang="en-US" dirty="0"/>
              <a:t>._</a:t>
            </a:r>
            <a:r>
              <a:rPr lang="en-US" dirty="0" err="1"/>
              <a:t>driver_class</a:t>
            </a:r>
            <a:r>
              <a:rPr lang="en-US" dirty="0"/>
              <a:t> = </a:t>
            </a:r>
            <a:r>
              <a:rPr lang="en-US" dirty="0" err="1"/>
              <a:t>quota_driver_class</a:t>
            </a:r>
            <a:endParaRPr lang="en-US" dirty="0"/>
          </a:p>
        </p:txBody>
      </p:sp>
      <p:sp>
        <p:nvSpPr>
          <p:cNvPr id="23" name="Rectangle 22"/>
          <p:cNvSpPr/>
          <p:nvPr/>
        </p:nvSpPr>
        <p:spPr>
          <a:xfrm>
            <a:off x="228600" y="3131448"/>
            <a:ext cx="962123" cy="369332"/>
          </a:xfrm>
          <a:prstGeom prst="rect">
            <a:avLst/>
          </a:prstGeom>
        </p:spPr>
        <p:txBody>
          <a:bodyPr wrap="none">
            <a:spAutoFit/>
          </a:bodyPr>
          <a:lstStyle/>
          <a:p>
            <a:r>
              <a:rPr lang="en-US" b="1" dirty="0"/>
              <a:t>__</a:t>
            </a:r>
            <a:r>
              <a:rPr lang="en-US" b="1" dirty="0" err="1"/>
              <a:t>init</a:t>
            </a:r>
            <a:r>
              <a:rPr lang="en-US" b="1" dirty="0"/>
              <a:t>__</a:t>
            </a:r>
          </a:p>
        </p:txBody>
      </p:sp>
      <p:sp>
        <p:nvSpPr>
          <p:cNvPr id="24" name="Rectangle 23"/>
          <p:cNvSpPr/>
          <p:nvPr/>
        </p:nvSpPr>
        <p:spPr>
          <a:xfrm>
            <a:off x="5140104" y="4079796"/>
            <a:ext cx="2590133" cy="646331"/>
          </a:xfrm>
          <a:prstGeom prst="rect">
            <a:avLst/>
          </a:prstGeom>
        </p:spPr>
        <p:txBody>
          <a:bodyPr wrap="none">
            <a:spAutoFit/>
          </a:bodyPr>
          <a:lstStyle/>
          <a:p>
            <a:r>
              <a:rPr lang="en-US" b="1" dirty="0" err="1" smtClean="0"/>
              <a:t>get_driver</a:t>
            </a:r>
            <a:r>
              <a:rPr lang="en-US" b="1" dirty="0" smtClean="0"/>
              <a:t>(self):</a:t>
            </a:r>
          </a:p>
          <a:p>
            <a:r>
              <a:rPr lang="en-US" dirty="0" smtClean="0"/>
              <a:t>Get the configured driver</a:t>
            </a:r>
            <a:endParaRPr lang="en-US" dirty="0"/>
          </a:p>
        </p:txBody>
      </p:sp>
      <p:sp>
        <p:nvSpPr>
          <p:cNvPr id="25" name="Rectangle 24"/>
          <p:cNvSpPr/>
          <p:nvPr/>
        </p:nvSpPr>
        <p:spPr>
          <a:xfrm>
            <a:off x="4495800" y="4796970"/>
            <a:ext cx="4160819" cy="646331"/>
          </a:xfrm>
          <a:prstGeom prst="rect">
            <a:avLst/>
          </a:prstGeom>
        </p:spPr>
        <p:txBody>
          <a:bodyPr wrap="none">
            <a:spAutoFit/>
          </a:bodyPr>
          <a:lstStyle/>
          <a:p>
            <a:r>
              <a:rPr lang="en-US" b="1" dirty="0" err="1"/>
              <a:t>register_resource</a:t>
            </a:r>
            <a:r>
              <a:rPr lang="en-US" b="1" dirty="0"/>
              <a:t>(self, resource</a:t>
            </a:r>
            <a:r>
              <a:rPr lang="en-US" b="1" dirty="0" smtClean="0"/>
              <a:t>):</a:t>
            </a:r>
          </a:p>
          <a:p>
            <a:r>
              <a:rPr lang="en-US" dirty="0" err="1"/>
              <a:t>self._resources</a:t>
            </a:r>
            <a:r>
              <a:rPr lang="en-US" dirty="0"/>
              <a:t>[resource.name] = resource</a:t>
            </a:r>
          </a:p>
        </p:txBody>
      </p:sp>
      <p:cxnSp>
        <p:nvCxnSpPr>
          <p:cNvPr id="27" name="Elbow Connector 26"/>
          <p:cNvCxnSpPr>
            <a:endCxn id="32" idx="1"/>
          </p:cNvCxnSpPr>
          <p:nvPr/>
        </p:nvCxnSpPr>
        <p:spPr>
          <a:xfrm rot="16200000" flipH="1">
            <a:off x="-1090948" y="3505223"/>
            <a:ext cx="2753396" cy="114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545" y="1724010"/>
            <a:ext cx="732347" cy="61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Rectangle 28"/>
          <p:cNvSpPr/>
          <p:nvPr/>
        </p:nvSpPr>
        <p:spPr>
          <a:xfrm>
            <a:off x="4495800" y="5661602"/>
            <a:ext cx="4572000" cy="923330"/>
          </a:xfrm>
          <a:prstGeom prst="rect">
            <a:avLst/>
          </a:prstGeom>
        </p:spPr>
        <p:txBody>
          <a:bodyPr>
            <a:spAutoFit/>
          </a:bodyPr>
          <a:lstStyle/>
          <a:p>
            <a:r>
              <a:rPr lang="en-US" b="1" dirty="0" err="1" smtClean="0"/>
              <a:t>register_resource_by_name</a:t>
            </a:r>
            <a:r>
              <a:rPr lang="en-US" b="1" dirty="0" smtClean="0"/>
              <a:t>():</a:t>
            </a:r>
          </a:p>
          <a:p>
            <a:r>
              <a:rPr lang="en-US" dirty="0"/>
              <a:t> resource = </a:t>
            </a:r>
            <a:r>
              <a:rPr lang="en-US" dirty="0" err="1"/>
              <a:t>CountableResource</a:t>
            </a:r>
            <a:r>
              <a:rPr lang="en-US" dirty="0"/>
              <a:t>(</a:t>
            </a:r>
            <a:r>
              <a:rPr lang="en-US" dirty="0" err="1"/>
              <a:t>resourcename</a:t>
            </a:r>
            <a:r>
              <a:rPr lang="en-US" dirty="0"/>
              <a:t>, _</a:t>
            </a:r>
            <a:r>
              <a:rPr lang="en-US" dirty="0" err="1" smtClean="0"/>
              <a:t>count_resource</a:t>
            </a:r>
            <a:r>
              <a:rPr lang="en-US" dirty="0" smtClean="0"/>
              <a:t>, ‘quota</a:t>
            </a:r>
            <a:r>
              <a:rPr lang="en-US" dirty="0"/>
              <a:t>_' + </a:t>
            </a:r>
            <a:r>
              <a:rPr lang="en-US" dirty="0" err="1"/>
              <a:t>resourcename</a:t>
            </a:r>
            <a:r>
              <a:rPr lang="en-US" dirty="0"/>
              <a:t>)</a:t>
            </a:r>
          </a:p>
        </p:txBody>
      </p:sp>
      <p:cxnSp>
        <p:nvCxnSpPr>
          <p:cNvPr id="31" name="Elbow Connector 30"/>
          <p:cNvCxnSpPr>
            <a:stCxn id="29" idx="0"/>
            <a:endCxn id="25" idx="2"/>
          </p:cNvCxnSpPr>
          <p:nvPr/>
        </p:nvCxnSpPr>
        <p:spPr>
          <a:xfrm rot="16200000" flipV="1">
            <a:off x="6569855" y="5449657"/>
            <a:ext cx="218301" cy="2055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42900" y="4477406"/>
            <a:ext cx="3790461" cy="923330"/>
          </a:xfrm>
          <a:prstGeom prst="rect">
            <a:avLst/>
          </a:prstGeom>
        </p:spPr>
        <p:txBody>
          <a:bodyPr wrap="none">
            <a:spAutoFit/>
          </a:bodyPr>
          <a:lstStyle/>
          <a:p>
            <a:r>
              <a:rPr lang="en-US" dirty="0" err="1"/>
              <a:t>register_resources</a:t>
            </a:r>
            <a:r>
              <a:rPr lang="en-US" dirty="0"/>
              <a:t>(self, resources</a:t>
            </a:r>
            <a:r>
              <a:rPr lang="en-US" dirty="0" smtClean="0"/>
              <a:t>):</a:t>
            </a:r>
          </a:p>
          <a:p>
            <a:r>
              <a:rPr lang="en-US" dirty="0" smtClean="0"/>
              <a:t>for </a:t>
            </a:r>
            <a:r>
              <a:rPr lang="en-US" dirty="0"/>
              <a:t>resource in resources:</a:t>
            </a:r>
          </a:p>
          <a:p>
            <a:r>
              <a:rPr lang="en-US" dirty="0"/>
              <a:t>            </a:t>
            </a:r>
            <a:r>
              <a:rPr lang="en-US" dirty="0" err="1"/>
              <a:t>self.register_resource</a:t>
            </a:r>
            <a:r>
              <a:rPr lang="en-US" dirty="0"/>
              <a:t>(resource)</a:t>
            </a:r>
          </a:p>
        </p:txBody>
      </p:sp>
      <p:cxnSp>
        <p:nvCxnSpPr>
          <p:cNvPr id="35" name="Elbow Connector 34"/>
          <p:cNvCxnSpPr>
            <a:stCxn id="32" idx="2"/>
            <a:endCxn id="25" idx="1"/>
          </p:cNvCxnSpPr>
          <p:nvPr/>
        </p:nvCxnSpPr>
        <p:spPr>
          <a:xfrm rot="5400000" flipH="1" flipV="1">
            <a:off x="3226665" y="4131601"/>
            <a:ext cx="280600" cy="2257669"/>
          </a:xfrm>
          <a:prstGeom prst="bentConnector4">
            <a:avLst>
              <a:gd name="adj1" fmla="val -81468"/>
              <a:gd name="adj2" fmla="val 9197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086985" y="3171967"/>
            <a:ext cx="3859775" cy="646331"/>
          </a:xfrm>
          <a:prstGeom prst="rect">
            <a:avLst/>
          </a:prstGeom>
        </p:spPr>
        <p:txBody>
          <a:bodyPr wrap="none">
            <a:spAutoFit/>
          </a:bodyPr>
          <a:lstStyle/>
          <a:p>
            <a:r>
              <a:rPr lang="en-US" dirty="0"/>
              <a:t> </a:t>
            </a:r>
            <a:r>
              <a:rPr lang="en-US" b="1" dirty="0" err="1" smtClean="0"/>
              <a:t>limit_check</a:t>
            </a:r>
            <a:r>
              <a:rPr lang="en-US" dirty="0" smtClean="0"/>
              <a:t>:</a:t>
            </a:r>
          </a:p>
          <a:p>
            <a:r>
              <a:rPr lang="en-US" dirty="0"/>
              <a:t>	</a:t>
            </a:r>
            <a:r>
              <a:rPr lang="en-US" dirty="0" err="1"/>
              <a:t>self.get_driver</a:t>
            </a:r>
            <a:r>
              <a:rPr lang="en-US" dirty="0"/>
              <a:t>().</a:t>
            </a:r>
            <a:r>
              <a:rPr lang="en-US" dirty="0" err="1"/>
              <a:t>limit_check</a:t>
            </a:r>
            <a:r>
              <a:rPr lang="en-US" dirty="0" smtClean="0"/>
              <a:t>()</a:t>
            </a:r>
            <a:endParaRPr lang="en-US" dirty="0"/>
          </a:p>
        </p:txBody>
      </p:sp>
      <p:cxnSp>
        <p:nvCxnSpPr>
          <p:cNvPr id="38" name="Elbow Connector 37"/>
          <p:cNvCxnSpPr>
            <a:stCxn id="36" idx="2"/>
            <a:endCxn id="24" idx="0"/>
          </p:cNvCxnSpPr>
          <p:nvPr/>
        </p:nvCxnSpPr>
        <p:spPr>
          <a:xfrm rot="5400000">
            <a:off x="6595273" y="3658196"/>
            <a:ext cx="261498" cy="581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66242" y="5729648"/>
            <a:ext cx="3395738" cy="923330"/>
          </a:xfrm>
          <a:prstGeom prst="rect">
            <a:avLst/>
          </a:prstGeom>
        </p:spPr>
        <p:txBody>
          <a:bodyPr wrap="none">
            <a:spAutoFit/>
          </a:bodyPr>
          <a:lstStyle/>
          <a:p>
            <a:r>
              <a:rPr lang="en-US" b="1" dirty="0"/>
              <a:t>count</a:t>
            </a:r>
            <a:r>
              <a:rPr lang="en-US" b="1" dirty="0" smtClean="0"/>
              <a:t>():</a:t>
            </a:r>
          </a:p>
          <a:p>
            <a:r>
              <a:rPr lang="en-US" dirty="0"/>
              <a:t>res = self._</a:t>
            </a:r>
            <a:r>
              <a:rPr lang="en-US" dirty="0" err="1"/>
              <a:t>resources.get</a:t>
            </a:r>
            <a:r>
              <a:rPr lang="en-US" dirty="0"/>
              <a:t>(resource</a:t>
            </a:r>
            <a:r>
              <a:rPr lang="en-US" dirty="0" smtClean="0"/>
              <a:t>)</a:t>
            </a:r>
          </a:p>
          <a:p>
            <a:r>
              <a:rPr lang="en-US" dirty="0"/>
              <a:t> return </a:t>
            </a:r>
            <a:r>
              <a:rPr lang="en-US" dirty="0" err="1"/>
              <a:t>res.count</a:t>
            </a:r>
            <a:r>
              <a:rPr lang="en-US" dirty="0" smtClean="0"/>
              <a:t>()</a:t>
            </a:r>
            <a:endParaRPr lang="en-US" dirty="0"/>
          </a:p>
        </p:txBody>
      </p:sp>
    </p:spTree>
    <p:extLst>
      <p:ext uri="{BB962C8B-B14F-4D97-AF65-F5344CB8AC3E}">
        <p14:creationId xmlns:p14="http://schemas.microsoft.com/office/powerpoint/2010/main" val="245967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2479781" cy="369332"/>
          </a:xfrm>
          <a:prstGeom prst="rect">
            <a:avLst/>
          </a:prstGeom>
        </p:spPr>
        <p:txBody>
          <a:bodyPr wrap="none">
            <a:spAutoFit/>
          </a:bodyPr>
          <a:lstStyle/>
          <a:p>
            <a:r>
              <a:rPr lang="en-US" dirty="0"/>
              <a:t>class </a:t>
            </a:r>
            <a:r>
              <a:rPr lang="en-US" dirty="0" err="1"/>
              <a:t>ConfDriver</a:t>
            </a:r>
            <a:r>
              <a:rPr lang="en-US" dirty="0"/>
              <a:t>(object):</a:t>
            </a:r>
          </a:p>
        </p:txBody>
      </p:sp>
      <p:sp>
        <p:nvSpPr>
          <p:cNvPr id="5" name="Rectangle 4"/>
          <p:cNvSpPr/>
          <p:nvPr/>
        </p:nvSpPr>
        <p:spPr>
          <a:xfrm>
            <a:off x="228600" y="1143000"/>
            <a:ext cx="4764702" cy="1477328"/>
          </a:xfrm>
          <a:prstGeom prst="rect">
            <a:avLst/>
          </a:prstGeom>
        </p:spPr>
        <p:txBody>
          <a:bodyPr wrap="none">
            <a:spAutoFit/>
          </a:bodyPr>
          <a:lstStyle/>
          <a:p>
            <a:r>
              <a:rPr lang="en-US" dirty="0" err="1"/>
              <a:t>def</a:t>
            </a:r>
            <a:r>
              <a:rPr lang="en-US" dirty="0"/>
              <a:t> _</a:t>
            </a:r>
            <a:r>
              <a:rPr lang="en-US" dirty="0" err="1" smtClean="0"/>
              <a:t>get_quotas</a:t>
            </a:r>
            <a:endParaRPr lang="en-US" dirty="0" smtClean="0"/>
          </a:p>
          <a:p>
            <a:r>
              <a:rPr lang="en-US" dirty="0"/>
              <a:t> quotas = {}</a:t>
            </a:r>
          </a:p>
          <a:p>
            <a:r>
              <a:rPr lang="en-US" dirty="0"/>
              <a:t>        for resource in </a:t>
            </a:r>
            <a:r>
              <a:rPr lang="en-US" dirty="0" err="1"/>
              <a:t>sub_resources.values</a:t>
            </a:r>
            <a:r>
              <a:rPr lang="en-US" dirty="0"/>
              <a:t>():</a:t>
            </a:r>
          </a:p>
          <a:p>
            <a:r>
              <a:rPr lang="en-US" dirty="0"/>
              <a:t>            quotas[resource.name] = </a:t>
            </a:r>
            <a:r>
              <a:rPr lang="en-US" dirty="0" err="1"/>
              <a:t>resource.default</a:t>
            </a:r>
            <a:endParaRPr lang="en-US" dirty="0"/>
          </a:p>
          <a:p>
            <a:r>
              <a:rPr lang="en-US" dirty="0"/>
              <a:t>        return quotas</a:t>
            </a:r>
          </a:p>
        </p:txBody>
      </p:sp>
      <p:sp>
        <p:nvSpPr>
          <p:cNvPr id="6" name="Rectangle 5"/>
          <p:cNvSpPr/>
          <p:nvPr/>
        </p:nvSpPr>
        <p:spPr>
          <a:xfrm>
            <a:off x="259080" y="2662476"/>
            <a:ext cx="6911123" cy="2308324"/>
          </a:xfrm>
          <a:prstGeom prst="rect">
            <a:avLst/>
          </a:prstGeom>
        </p:spPr>
        <p:txBody>
          <a:bodyPr wrap="none">
            <a:spAutoFit/>
          </a:bodyPr>
          <a:lstStyle/>
          <a:p>
            <a:r>
              <a:rPr lang="en-US" dirty="0"/>
              <a:t> </a:t>
            </a:r>
            <a:r>
              <a:rPr lang="en-US" dirty="0" err="1"/>
              <a:t>def</a:t>
            </a:r>
            <a:r>
              <a:rPr lang="en-US" dirty="0"/>
              <a:t> </a:t>
            </a:r>
            <a:r>
              <a:rPr lang="en-US" dirty="0" err="1"/>
              <a:t>limit_check</a:t>
            </a:r>
            <a:r>
              <a:rPr lang="en-US" dirty="0" smtClean="0"/>
              <a:t>()</a:t>
            </a:r>
          </a:p>
          <a:p>
            <a:endParaRPr lang="en-US" dirty="0"/>
          </a:p>
          <a:p>
            <a:r>
              <a:rPr lang="en-US" dirty="0"/>
              <a:t>quotas = self._</a:t>
            </a:r>
            <a:r>
              <a:rPr lang="en-US" dirty="0" err="1"/>
              <a:t>get_quotas</a:t>
            </a:r>
            <a:r>
              <a:rPr lang="en-US" dirty="0"/>
              <a:t>(context, resources, </a:t>
            </a:r>
            <a:r>
              <a:rPr lang="en-US" dirty="0" err="1"/>
              <a:t>values.keys</a:t>
            </a:r>
            <a:r>
              <a:rPr lang="en-US" dirty="0" smtClean="0"/>
              <a:t>())</a:t>
            </a:r>
          </a:p>
          <a:p>
            <a:r>
              <a:rPr lang="en-US" dirty="0"/>
              <a:t>overs = [key for key, </a:t>
            </a:r>
            <a:r>
              <a:rPr lang="en-US" dirty="0" err="1"/>
              <a:t>val</a:t>
            </a:r>
            <a:r>
              <a:rPr lang="en-US" dirty="0"/>
              <a:t> in </a:t>
            </a:r>
            <a:r>
              <a:rPr lang="en-US" dirty="0" err="1"/>
              <a:t>values.items</a:t>
            </a:r>
            <a:r>
              <a:rPr lang="en-US" dirty="0"/>
              <a:t>()</a:t>
            </a:r>
          </a:p>
          <a:p>
            <a:r>
              <a:rPr lang="en-US" dirty="0"/>
              <a:t>                 if quotas[key] &gt;= 0 and quotas[key] &lt; </a:t>
            </a:r>
            <a:r>
              <a:rPr lang="en-US" dirty="0" err="1"/>
              <a:t>val</a:t>
            </a:r>
            <a:r>
              <a:rPr lang="en-US" dirty="0"/>
              <a:t>]</a:t>
            </a:r>
          </a:p>
          <a:p>
            <a:r>
              <a:rPr lang="en-US" dirty="0"/>
              <a:t>        if overs:</a:t>
            </a:r>
          </a:p>
          <a:p>
            <a:r>
              <a:rPr lang="en-US" dirty="0"/>
              <a:t>            raise </a:t>
            </a:r>
            <a:r>
              <a:rPr lang="en-US" dirty="0" err="1"/>
              <a:t>exceptions.OverQuota</a:t>
            </a:r>
            <a:r>
              <a:rPr lang="en-US" dirty="0"/>
              <a:t>(overs=sorted(overs), quotas=quotas,</a:t>
            </a:r>
          </a:p>
          <a:p>
            <a:r>
              <a:rPr lang="en-US" dirty="0"/>
              <a:t>                                       usages={})</a:t>
            </a:r>
          </a:p>
        </p:txBody>
      </p:sp>
      <p:sp>
        <p:nvSpPr>
          <p:cNvPr id="7" name="Rectangle 6"/>
          <p:cNvSpPr/>
          <p:nvPr/>
        </p:nvSpPr>
        <p:spPr>
          <a:xfrm>
            <a:off x="2595711" y="5373410"/>
            <a:ext cx="2113720" cy="923330"/>
          </a:xfrm>
          <a:prstGeom prst="rect">
            <a:avLst/>
          </a:prstGeom>
        </p:spPr>
        <p:txBody>
          <a:bodyPr wrap="none">
            <a:spAutoFit/>
          </a:bodyPr>
          <a:lstStyle/>
          <a:p>
            <a:r>
              <a:rPr lang="en-US" dirty="0" err="1"/>
              <a:t>get_tenant_quotas</a:t>
            </a:r>
            <a:r>
              <a:rPr lang="en-US" dirty="0" smtClean="0"/>
              <a:t>()</a:t>
            </a:r>
          </a:p>
          <a:p>
            <a:r>
              <a:rPr lang="en-US" dirty="0" err="1"/>
              <a:t>get_all_quotas</a:t>
            </a:r>
            <a:r>
              <a:rPr lang="en-US" dirty="0" smtClean="0"/>
              <a:t>()</a:t>
            </a:r>
          </a:p>
          <a:p>
            <a:endParaRPr lang="en-US" dirty="0"/>
          </a:p>
        </p:txBody>
      </p:sp>
    </p:spTree>
    <p:extLst>
      <p:ext uri="{BB962C8B-B14F-4D97-AF65-F5344CB8AC3E}">
        <p14:creationId xmlns:p14="http://schemas.microsoft.com/office/powerpoint/2010/main" val="143422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Agent-Linux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0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Manager</a:t>
            </a:r>
            <a:endParaRPr lang="en-US" dirty="0"/>
          </a:p>
        </p:txBody>
      </p:sp>
    </p:spTree>
    <p:extLst>
      <p:ext uri="{BB962C8B-B14F-4D97-AF65-F5344CB8AC3E}">
        <p14:creationId xmlns:p14="http://schemas.microsoft.com/office/powerpoint/2010/main" val="355215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52468"/>
            <a:ext cx="1422762" cy="369332"/>
          </a:xfrm>
          <a:prstGeom prst="rect">
            <a:avLst/>
          </a:prstGeom>
        </p:spPr>
        <p:txBody>
          <a:bodyPr wrap="none">
            <a:spAutoFit/>
          </a:bodyPr>
          <a:lstStyle/>
          <a:p>
            <a:r>
              <a:rPr lang="en-US" dirty="0" err="1" smtClean="0"/>
              <a:t>IptablesTable</a:t>
            </a:r>
            <a:endParaRPr lang="en-US" dirty="0"/>
          </a:p>
        </p:txBody>
      </p:sp>
      <p:sp>
        <p:nvSpPr>
          <p:cNvPr id="3" name="Rectangle 2"/>
          <p:cNvSpPr/>
          <p:nvPr/>
        </p:nvSpPr>
        <p:spPr>
          <a:xfrm>
            <a:off x="457200" y="3138268"/>
            <a:ext cx="2590800" cy="1754326"/>
          </a:xfrm>
          <a:prstGeom prst="rect">
            <a:avLst/>
          </a:prstGeom>
        </p:spPr>
        <p:txBody>
          <a:bodyPr wrap="square">
            <a:spAutoFit/>
          </a:bodyPr>
          <a:lstStyle/>
          <a:p>
            <a:r>
              <a:rPr lang="en-US" dirty="0"/>
              <a:t> </a:t>
            </a:r>
            <a:r>
              <a:rPr lang="en-US" dirty="0" err="1" smtClean="0"/>
              <a:t>self.rules</a:t>
            </a:r>
            <a:endParaRPr lang="en-US" dirty="0"/>
          </a:p>
          <a:p>
            <a:r>
              <a:rPr lang="en-US" dirty="0"/>
              <a:t> </a:t>
            </a:r>
            <a:r>
              <a:rPr lang="en-US" dirty="0" err="1" smtClean="0"/>
              <a:t>self.remove_rules</a:t>
            </a:r>
            <a:endParaRPr lang="en-US" dirty="0"/>
          </a:p>
          <a:p>
            <a:r>
              <a:rPr lang="en-US" dirty="0"/>
              <a:t> </a:t>
            </a:r>
            <a:r>
              <a:rPr lang="en-US" dirty="0" err="1" smtClean="0"/>
              <a:t>self.chains</a:t>
            </a:r>
            <a:endParaRPr lang="en-US" dirty="0"/>
          </a:p>
          <a:p>
            <a:r>
              <a:rPr lang="en-US" dirty="0"/>
              <a:t> </a:t>
            </a:r>
            <a:r>
              <a:rPr lang="en-US" dirty="0" err="1" smtClean="0"/>
              <a:t>self.unwrapped_chains</a:t>
            </a:r>
            <a:endParaRPr lang="en-US" dirty="0"/>
          </a:p>
          <a:p>
            <a:r>
              <a:rPr lang="en-US" dirty="0"/>
              <a:t> </a:t>
            </a:r>
            <a:r>
              <a:rPr lang="en-US" dirty="0" err="1" smtClean="0"/>
              <a:t>self.remove_chains</a:t>
            </a:r>
            <a:r>
              <a:rPr lang="en-US" dirty="0" smtClean="0"/>
              <a:t> </a:t>
            </a:r>
            <a:endParaRPr lang="en-US" dirty="0"/>
          </a:p>
          <a:p>
            <a:r>
              <a:rPr lang="en-US" dirty="0"/>
              <a:t> </a:t>
            </a:r>
            <a:r>
              <a:rPr lang="en-US" dirty="0" err="1" smtClean="0"/>
              <a:t>self.wrap_name</a:t>
            </a:r>
            <a:endParaRPr lang="en-US" dirty="0"/>
          </a:p>
        </p:txBody>
      </p:sp>
      <p:sp>
        <p:nvSpPr>
          <p:cNvPr id="4" name="Rectangle 3"/>
          <p:cNvSpPr/>
          <p:nvPr/>
        </p:nvSpPr>
        <p:spPr>
          <a:xfrm>
            <a:off x="3634152" y="2300068"/>
            <a:ext cx="2235612" cy="646331"/>
          </a:xfrm>
          <a:prstGeom prst="rect">
            <a:avLst/>
          </a:prstGeom>
        </p:spPr>
        <p:txBody>
          <a:bodyPr wrap="none">
            <a:spAutoFit/>
          </a:bodyPr>
          <a:lstStyle/>
          <a:p>
            <a:r>
              <a:rPr lang="en-US" dirty="0" err="1" smtClean="0"/>
              <a:t>add_chain</a:t>
            </a:r>
            <a:r>
              <a:rPr lang="en-US" dirty="0" smtClean="0"/>
              <a:t>:</a:t>
            </a:r>
          </a:p>
          <a:p>
            <a:r>
              <a:rPr lang="en-US" dirty="0" err="1"/>
              <a:t>self.chains.add</a:t>
            </a:r>
            <a:r>
              <a:rPr lang="en-US" dirty="0"/>
              <a:t>(name)</a:t>
            </a:r>
          </a:p>
        </p:txBody>
      </p:sp>
      <p:sp>
        <p:nvSpPr>
          <p:cNvPr id="5" name="Rectangle 4"/>
          <p:cNvSpPr/>
          <p:nvPr/>
        </p:nvSpPr>
        <p:spPr>
          <a:xfrm>
            <a:off x="7086600" y="2083136"/>
            <a:ext cx="2068771" cy="1477328"/>
          </a:xfrm>
          <a:prstGeom prst="rect">
            <a:avLst/>
          </a:prstGeom>
        </p:spPr>
        <p:txBody>
          <a:bodyPr wrap="none">
            <a:spAutoFit/>
          </a:bodyPr>
          <a:lstStyle/>
          <a:p>
            <a:r>
              <a:rPr lang="en-US" dirty="0"/>
              <a:t>_</a:t>
            </a:r>
            <a:r>
              <a:rPr lang="en-US" dirty="0" err="1" smtClean="0"/>
              <a:t>select_chain_set</a:t>
            </a:r>
            <a:endParaRPr lang="en-US" dirty="0" smtClean="0"/>
          </a:p>
          <a:p>
            <a:r>
              <a:rPr lang="en-US" dirty="0"/>
              <a:t>_</a:t>
            </a:r>
            <a:r>
              <a:rPr lang="en-US" dirty="0" err="1" smtClean="0"/>
              <a:t>wrap_target_chain</a:t>
            </a:r>
            <a:endParaRPr lang="en-US" dirty="0" smtClean="0"/>
          </a:p>
          <a:p>
            <a:r>
              <a:rPr lang="en-US" dirty="0" err="1" smtClean="0"/>
              <a:t>get_chain_rules</a:t>
            </a:r>
            <a:endParaRPr lang="en-US" dirty="0" smtClean="0"/>
          </a:p>
          <a:p>
            <a:r>
              <a:rPr lang="en-US" dirty="0" err="1" smtClean="0"/>
              <a:t>empty_chain</a:t>
            </a:r>
            <a:endParaRPr lang="en-US" dirty="0" smtClean="0"/>
          </a:p>
          <a:p>
            <a:r>
              <a:rPr lang="en-US" dirty="0" err="1"/>
              <a:t>clear_rules_by_tag</a:t>
            </a:r>
            <a:endParaRPr lang="en-US" dirty="0"/>
          </a:p>
        </p:txBody>
      </p:sp>
      <p:sp>
        <p:nvSpPr>
          <p:cNvPr id="6" name="Rectangle 5"/>
          <p:cNvSpPr/>
          <p:nvPr/>
        </p:nvSpPr>
        <p:spPr>
          <a:xfrm>
            <a:off x="3634152" y="3149599"/>
            <a:ext cx="3071448" cy="1200329"/>
          </a:xfrm>
          <a:prstGeom prst="rect">
            <a:avLst/>
          </a:prstGeom>
        </p:spPr>
        <p:txBody>
          <a:bodyPr wrap="square">
            <a:spAutoFit/>
          </a:bodyPr>
          <a:lstStyle/>
          <a:p>
            <a:r>
              <a:rPr lang="en-US" dirty="0" err="1" smtClean="0"/>
              <a:t>remove_chain</a:t>
            </a:r>
            <a:endParaRPr lang="en-US" dirty="0" smtClean="0"/>
          </a:p>
          <a:p>
            <a:r>
              <a:rPr lang="en-US" dirty="0" err="1"/>
              <a:t>chain_set</a:t>
            </a:r>
            <a:r>
              <a:rPr lang="en-US" dirty="0"/>
              <a:t> = self._</a:t>
            </a:r>
            <a:r>
              <a:rPr lang="en-US" dirty="0" err="1"/>
              <a:t>select_chain_set</a:t>
            </a:r>
            <a:r>
              <a:rPr lang="en-US" dirty="0"/>
              <a:t>(wrap</a:t>
            </a:r>
            <a:r>
              <a:rPr lang="en-US" dirty="0" smtClean="0"/>
              <a:t>)</a:t>
            </a:r>
          </a:p>
          <a:p>
            <a:r>
              <a:rPr lang="en-US" dirty="0" err="1"/>
              <a:t>chain_set.remove</a:t>
            </a:r>
            <a:r>
              <a:rPr lang="en-US" dirty="0"/>
              <a:t>(name)</a:t>
            </a:r>
          </a:p>
        </p:txBody>
      </p:sp>
      <p:sp>
        <p:nvSpPr>
          <p:cNvPr id="7" name="Rectangle 6"/>
          <p:cNvSpPr/>
          <p:nvPr/>
        </p:nvSpPr>
        <p:spPr>
          <a:xfrm>
            <a:off x="3634152" y="4787036"/>
            <a:ext cx="3272114" cy="923330"/>
          </a:xfrm>
          <a:prstGeom prst="rect">
            <a:avLst/>
          </a:prstGeom>
        </p:spPr>
        <p:txBody>
          <a:bodyPr wrap="none">
            <a:spAutoFit/>
          </a:bodyPr>
          <a:lstStyle/>
          <a:p>
            <a:r>
              <a:rPr lang="en-US" dirty="0" err="1" smtClean="0"/>
              <a:t>add_rule</a:t>
            </a:r>
            <a:endParaRPr lang="en-US" dirty="0" smtClean="0"/>
          </a:p>
          <a:p>
            <a:r>
              <a:rPr lang="en-US" dirty="0"/>
              <a:t>"Add a rule to the table</a:t>
            </a:r>
            <a:r>
              <a:rPr lang="en-US" dirty="0" smtClean="0"/>
              <a:t>.</a:t>
            </a:r>
          </a:p>
          <a:p>
            <a:r>
              <a:rPr lang="en-US" dirty="0" err="1"/>
              <a:t>self.rules.append</a:t>
            </a:r>
            <a:r>
              <a:rPr lang="en-US" dirty="0"/>
              <a:t>(</a:t>
            </a:r>
            <a:r>
              <a:rPr lang="en-US" dirty="0" err="1"/>
              <a:t>IptablesRule</a:t>
            </a:r>
            <a:r>
              <a:rPr lang="en-US" dirty="0" smtClean="0"/>
              <a:t>(..)</a:t>
            </a:r>
            <a:endParaRPr lang="en-US" dirty="0"/>
          </a:p>
        </p:txBody>
      </p:sp>
      <p:sp>
        <p:nvSpPr>
          <p:cNvPr id="8" name="Rectangle 7"/>
          <p:cNvSpPr/>
          <p:nvPr/>
        </p:nvSpPr>
        <p:spPr>
          <a:xfrm>
            <a:off x="3634152" y="5879068"/>
            <a:ext cx="1438342" cy="369332"/>
          </a:xfrm>
          <a:prstGeom prst="rect">
            <a:avLst/>
          </a:prstGeom>
        </p:spPr>
        <p:txBody>
          <a:bodyPr wrap="none">
            <a:spAutoFit/>
          </a:bodyPr>
          <a:lstStyle/>
          <a:p>
            <a:r>
              <a:rPr lang="en-US" dirty="0"/>
              <a:t> </a:t>
            </a:r>
            <a:r>
              <a:rPr lang="en-US" dirty="0" err="1"/>
              <a:t>remove_rule</a:t>
            </a:r>
            <a:endParaRPr lang="en-US" dirty="0"/>
          </a:p>
        </p:txBody>
      </p:sp>
      <p:sp>
        <p:nvSpPr>
          <p:cNvPr id="9" name="Title 8"/>
          <p:cNvSpPr>
            <a:spLocks noGrp="1"/>
          </p:cNvSpPr>
          <p:nvPr>
            <p:ph type="title"/>
          </p:nvPr>
        </p:nvSpPr>
        <p:spPr/>
        <p:txBody>
          <a:bodyPr/>
          <a:lstStyle/>
          <a:p>
            <a:r>
              <a:rPr lang="en-US" dirty="0" smtClean="0"/>
              <a:t>Class </a:t>
            </a:r>
            <a:r>
              <a:rPr lang="en-US" dirty="0" err="1" smtClean="0"/>
              <a:t>IptablesTable</a:t>
            </a:r>
            <a:endParaRPr lang="en-US" dirty="0"/>
          </a:p>
        </p:txBody>
      </p:sp>
    </p:spTree>
    <p:extLst>
      <p:ext uri="{BB962C8B-B14F-4D97-AF65-F5344CB8AC3E}">
        <p14:creationId xmlns:p14="http://schemas.microsoft.com/office/powerpoint/2010/main" val="196577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126460"/>
            <a:ext cx="5867400" cy="1143000"/>
          </a:xfrm>
        </p:spPr>
        <p:txBody>
          <a:bodyPr>
            <a:normAutofit/>
          </a:bodyPr>
          <a:lstStyle/>
          <a:p>
            <a:r>
              <a:rPr lang="en-US" dirty="0" err="1" smtClean="0"/>
              <a:t>IptablesManager</a:t>
            </a:r>
            <a:r>
              <a:rPr lang="en-US" dirty="0" smtClean="0"/>
              <a:t>: _</a:t>
            </a:r>
            <a:r>
              <a:rPr lang="en-US" dirty="0" err="1" smtClean="0"/>
              <a:t>init</a:t>
            </a:r>
            <a:r>
              <a:rPr lang="en-US" dirty="0" smtClean="0"/>
              <a:t>_</a:t>
            </a:r>
            <a:endParaRPr lang="en-US" dirty="0"/>
          </a:p>
        </p:txBody>
      </p:sp>
      <p:sp>
        <p:nvSpPr>
          <p:cNvPr id="7" name="Rectangle 6"/>
          <p:cNvSpPr/>
          <p:nvPr/>
        </p:nvSpPr>
        <p:spPr>
          <a:xfrm>
            <a:off x="0" y="1518077"/>
            <a:ext cx="5029200" cy="5339923"/>
          </a:xfrm>
          <a:prstGeom prst="rect">
            <a:avLst/>
          </a:prstGeom>
        </p:spPr>
        <p:txBody>
          <a:bodyPr wrap="square">
            <a:spAutoFit/>
          </a:bodyPr>
          <a:lstStyle/>
          <a:p>
            <a:r>
              <a:rPr lang="en-US" sz="1100" dirty="0" err="1"/>
              <a:t>config.register_iptables_opts</a:t>
            </a:r>
            <a:r>
              <a:rPr lang="en-US" sz="1100" dirty="0"/>
              <a:t>(</a:t>
            </a:r>
            <a:r>
              <a:rPr lang="en-US" sz="1100" dirty="0" err="1"/>
              <a:t>cfg.CONF</a:t>
            </a:r>
            <a:r>
              <a:rPr lang="en-US" sz="1100" dirty="0"/>
              <a:t>)</a:t>
            </a:r>
          </a:p>
          <a:p>
            <a:r>
              <a:rPr lang="en-US" sz="1100" dirty="0" smtClean="0"/>
              <a:t>self.ipv4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self.ipv6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 </a:t>
            </a:r>
            <a:r>
              <a:rPr lang="en-US" sz="1100" dirty="0"/>
              <a:t>Add a neutron-filter-top chain. It's intended to be </a:t>
            </a:r>
            <a:r>
              <a:rPr lang="en-US" sz="1100" dirty="0" smtClean="0"/>
              <a:t>shared among </a:t>
            </a:r>
            <a:r>
              <a:rPr lang="en-US" sz="1100" dirty="0"/>
              <a:t>the various neutron components. It sits at the very </a:t>
            </a:r>
            <a:r>
              <a:rPr lang="en-US" sz="1100" dirty="0" smtClean="0"/>
              <a:t>top </a:t>
            </a:r>
            <a:r>
              <a:rPr lang="en-US" sz="1100" dirty="0"/>
              <a:t>of FORWARD and OUTPUT</a:t>
            </a:r>
            <a:r>
              <a:rPr lang="en-US" sz="1100" dirty="0" smtClean="0"/>
              <a:t>.</a:t>
            </a:r>
          </a:p>
          <a:p>
            <a:endParaRPr lang="en-US" sz="1100" dirty="0"/>
          </a:p>
          <a:p>
            <a:r>
              <a:rPr lang="en-US" sz="1100" dirty="0"/>
              <a:t>        for tables in [self.ipv4, self.ipv6]:</a:t>
            </a:r>
          </a:p>
          <a:p>
            <a:r>
              <a:rPr lang="en-US" sz="1100" dirty="0" smtClean="0"/>
              <a:t>tables</a:t>
            </a:r>
            <a:r>
              <a:rPr lang="en-US" sz="1100" dirty="0"/>
              <a:t>['filter'].</a:t>
            </a:r>
            <a:r>
              <a:rPr lang="en-US" sz="1100" dirty="0" err="1"/>
              <a:t>add_chain</a:t>
            </a:r>
            <a:r>
              <a:rPr lang="en-US" sz="1100" dirty="0"/>
              <a:t>('neutron-filter-top', </a:t>
            </a:r>
            <a:r>
              <a:rPr lang="en-US" sz="1100" dirty="0" smtClean="0"/>
              <a:t>wrap=False)</a:t>
            </a:r>
          </a:p>
          <a:p>
            <a:r>
              <a:rPr lang="en-US" sz="1100" dirty="0" smtClean="0"/>
              <a:t>tables</a:t>
            </a:r>
            <a:r>
              <a:rPr lang="en-US" sz="1100" dirty="0"/>
              <a:t>['filter'].</a:t>
            </a:r>
            <a:r>
              <a:rPr lang="en-US" sz="1100" dirty="0" err="1"/>
              <a:t>add_rule</a:t>
            </a:r>
            <a:r>
              <a:rPr lang="en-US" sz="1100" dirty="0"/>
              <a:t>('FORWARD', '-j neutron-filter-top</a:t>
            </a:r>
            <a:r>
              <a:rPr lang="en-US" sz="1100" dirty="0" smtClean="0"/>
              <a:t>', wrap=False</a:t>
            </a:r>
            <a:r>
              <a:rPr lang="en-US" sz="1100" dirty="0"/>
              <a:t>, top=True)</a:t>
            </a:r>
          </a:p>
          <a:p>
            <a:r>
              <a:rPr lang="en-US" sz="1100" dirty="0" smtClean="0"/>
              <a:t>tables</a:t>
            </a:r>
            <a:r>
              <a:rPr lang="en-US" sz="1100" dirty="0"/>
              <a:t>['filter'].</a:t>
            </a:r>
            <a:r>
              <a:rPr lang="en-US" sz="1100" dirty="0" err="1"/>
              <a:t>add_rule</a:t>
            </a:r>
            <a:r>
              <a:rPr lang="en-US" sz="1100" dirty="0"/>
              <a:t>('OUTPUT', '-j neutron-filter-top</a:t>
            </a:r>
            <a:r>
              <a:rPr lang="en-US" sz="1100" dirty="0" smtClean="0"/>
              <a:t>', wrap=False</a:t>
            </a:r>
            <a:r>
              <a:rPr lang="en-US" sz="1100" dirty="0"/>
              <a:t>, top=True)</a:t>
            </a:r>
          </a:p>
          <a:p>
            <a:r>
              <a:rPr lang="en-US" sz="1100" dirty="0" smtClean="0"/>
              <a:t>tables</a:t>
            </a:r>
            <a:r>
              <a:rPr lang="en-US" sz="1100" dirty="0"/>
              <a:t>['filter'].</a:t>
            </a:r>
            <a:r>
              <a:rPr lang="en-US" sz="1100" dirty="0" err="1"/>
              <a:t>add_chain</a:t>
            </a:r>
            <a:r>
              <a:rPr lang="en-US" sz="1100" dirty="0"/>
              <a:t>('local')</a:t>
            </a:r>
          </a:p>
          <a:p>
            <a:r>
              <a:rPr lang="en-US" sz="1100" dirty="0" smtClean="0"/>
              <a:t>tables</a:t>
            </a:r>
            <a:r>
              <a:rPr lang="en-US" sz="1100" dirty="0"/>
              <a:t>['filter'].</a:t>
            </a:r>
            <a:r>
              <a:rPr lang="en-US" sz="1100" dirty="0" err="1"/>
              <a:t>add_rule</a:t>
            </a:r>
            <a:r>
              <a:rPr lang="en-US" sz="1100" dirty="0"/>
              <a:t>('neutron-filter-top', '-j $local</a:t>
            </a:r>
            <a:r>
              <a:rPr lang="en-US" sz="1100" dirty="0" smtClean="0"/>
              <a:t>',  </a:t>
            </a:r>
            <a:r>
              <a:rPr lang="en-US" sz="1100" dirty="0"/>
              <a:t>wrap=False)</a:t>
            </a:r>
          </a:p>
          <a:p>
            <a:endParaRPr lang="en-US" sz="1100" dirty="0"/>
          </a:p>
          <a:p>
            <a:r>
              <a:rPr lang="en-US" sz="1100" dirty="0"/>
              <a:t>        # Wrap the built-in </a:t>
            </a:r>
            <a:r>
              <a:rPr lang="en-US" sz="1100" dirty="0" smtClean="0"/>
              <a:t>chains</a:t>
            </a:r>
          </a:p>
          <a:p>
            <a:r>
              <a:rPr lang="en-US" sz="1100" dirty="0" err="1" smtClean="0"/>
              <a:t>builtin_chains</a:t>
            </a:r>
            <a:r>
              <a:rPr lang="en-US" sz="1100" dirty="0" smtClean="0"/>
              <a:t> = {4: {'filter': ['INPUT', 'OUTPUT', 'FORWARD']},</a:t>
            </a:r>
          </a:p>
          <a:p>
            <a:r>
              <a:rPr lang="en-US" sz="1100" dirty="0" smtClean="0"/>
              <a:t>                          </a:t>
            </a:r>
            <a:r>
              <a:rPr lang="en-US" sz="1100" dirty="0"/>
              <a:t>6: {'filter': ['INPUT', 'OUTPUT', 'FORWARD']}}</a:t>
            </a:r>
          </a:p>
          <a:p>
            <a:endParaRPr lang="en-US" sz="1100" dirty="0"/>
          </a:p>
          <a:p>
            <a:r>
              <a:rPr lang="en-US" sz="1100" dirty="0"/>
              <a:t>        if not </a:t>
            </a:r>
            <a:r>
              <a:rPr lang="en-US" sz="1100" dirty="0" err="1"/>
              <a:t>state_less</a:t>
            </a:r>
            <a:r>
              <a:rPr lang="en-US" sz="1100" dirty="0"/>
              <a:t>:</a:t>
            </a:r>
          </a:p>
          <a:p>
            <a:r>
              <a:rPr lang="en-US" sz="1100" dirty="0"/>
              <a:t>            self.ipv4.update(</a:t>
            </a:r>
          </a:p>
          <a:p>
            <a:r>
              <a:rPr lang="en-US" sz="1100" dirty="0"/>
              <a:t>                {'mangle':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p>
          <a:p>
            <a:r>
              <a:rPr lang="en-US" sz="1100" dirty="0"/>
              <a:t>                {'mangle': ['PREROUTING', 'INPUT', 'FORWARD', 'OUTPUT',</a:t>
            </a:r>
          </a:p>
          <a:p>
            <a:r>
              <a:rPr lang="en-US" sz="1100" dirty="0"/>
              <a:t>                            'POSTROUTING']})</a:t>
            </a:r>
          </a:p>
          <a:p>
            <a:r>
              <a:rPr lang="en-US" sz="1100" dirty="0"/>
              <a:t>            self.ipv4.update(</a:t>
            </a:r>
          </a:p>
          <a:p>
            <a:r>
              <a:rPr lang="en-US" sz="1100" dirty="0"/>
              <a:t>                {'</a:t>
            </a:r>
            <a:r>
              <a:rPr lang="en-US" sz="1100" dirty="0" err="1"/>
              <a:t>nat</a:t>
            </a:r>
            <a:r>
              <a:rPr lang="en-US" sz="1100" dirty="0"/>
              <a:t>':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r>
              <a:rPr lang="en-US" sz="1100" dirty="0" err="1"/>
              <a:t>nat</a:t>
            </a:r>
            <a:r>
              <a:rPr lang="en-US" sz="1100" dirty="0"/>
              <a:t>': ['PREROUTING',</a:t>
            </a:r>
          </a:p>
          <a:p>
            <a:r>
              <a:rPr lang="en-US" sz="1100" dirty="0"/>
              <a:t>                                      'OUTPUT', 'POSTROUTING']})</a:t>
            </a:r>
          </a:p>
          <a:p>
            <a:r>
              <a:rPr lang="en-US" sz="1100" dirty="0"/>
              <a:t>            self.ipv4.update(</a:t>
            </a:r>
          </a:p>
          <a:p>
            <a:r>
              <a:rPr lang="en-US" sz="1100" dirty="0"/>
              <a:t>                {'raw':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[4].update({'raw': ['PREROUTING',</a:t>
            </a:r>
          </a:p>
          <a:p>
            <a:r>
              <a:rPr lang="en-US" sz="1100" dirty="0"/>
              <a:t>                                      'OUTPUT</a:t>
            </a:r>
            <a:r>
              <a:rPr lang="en-US" sz="1100" dirty="0" smtClean="0"/>
              <a:t>']})</a:t>
            </a:r>
            <a:endParaRPr lang="en-US" sz="1100" dirty="0"/>
          </a:p>
        </p:txBody>
      </p:sp>
      <p:sp>
        <p:nvSpPr>
          <p:cNvPr id="8" name="Rectangle 7"/>
          <p:cNvSpPr/>
          <p:nvPr/>
        </p:nvSpPr>
        <p:spPr>
          <a:xfrm>
            <a:off x="4800600" y="1179522"/>
            <a:ext cx="4806950" cy="5678478"/>
          </a:xfrm>
          <a:prstGeom prst="rect">
            <a:avLst/>
          </a:prstGeom>
        </p:spPr>
        <p:txBody>
          <a:bodyPr wrap="square">
            <a:spAutoFit/>
          </a:bodyPr>
          <a:lstStyle/>
          <a:p>
            <a:r>
              <a:rPr lang="en-US" sz="1100" dirty="0"/>
              <a:t> for </a:t>
            </a:r>
            <a:r>
              <a:rPr lang="en-US" sz="1100" dirty="0" err="1"/>
              <a:t>ip_version</a:t>
            </a:r>
            <a:r>
              <a:rPr lang="en-US" sz="1100" dirty="0"/>
              <a:t> in </a:t>
            </a:r>
            <a:r>
              <a:rPr lang="en-US" sz="1100" dirty="0" err="1"/>
              <a:t>builtin_chains</a:t>
            </a:r>
            <a:r>
              <a:rPr lang="en-US" sz="1100" dirty="0"/>
              <a:t>:</a:t>
            </a:r>
          </a:p>
          <a:p>
            <a:r>
              <a:rPr lang="en-US" sz="1100" dirty="0"/>
              <a:t>            if </a:t>
            </a:r>
            <a:r>
              <a:rPr lang="en-US" sz="1100" dirty="0" err="1"/>
              <a:t>ip_version</a:t>
            </a:r>
            <a:r>
              <a:rPr lang="en-US" sz="1100" dirty="0"/>
              <a:t> == 4:</a:t>
            </a:r>
          </a:p>
          <a:p>
            <a:r>
              <a:rPr lang="en-US" sz="1100" dirty="0"/>
              <a:t>                tables = self.ipv4</a:t>
            </a:r>
          </a:p>
          <a:p>
            <a:r>
              <a:rPr lang="en-US" sz="1100" dirty="0"/>
              <a:t>            </a:t>
            </a:r>
            <a:r>
              <a:rPr lang="en-US" sz="1100" dirty="0" err="1"/>
              <a:t>elif</a:t>
            </a:r>
            <a:r>
              <a:rPr lang="en-US" sz="1100" dirty="0"/>
              <a:t> </a:t>
            </a:r>
            <a:r>
              <a:rPr lang="en-US" sz="1100" dirty="0" err="1"/>
              <a:t>ip_version</a:t>
            </a:r>
            <a:r>
              <a:rPr lang="en-US" sz="1100" dirty="0"/>
              <a:t> == 6:</a:t>
            </a:r>
          </a:p>
          <a:p>
            <a:r>
              <a:rPr lang="en-US" sz="1100" dirty="0"/>
              <a:t>                tables = self.ipv6</a:t>
            </a:r>
          </a:p>
          <a:p>
            <a:endParaRPr lang="en-US" sz="1100" dirty="0"/>
          </a:p>
          <a:p>
            <a:r>
              <a:rPr lang="en-US" sz="1100" dirty="0"/>
              <a:t>            for table, chains in </a:t>
            </a:r>
            <a:r>
              <a:rPr lang="en-US" sz="1100" dirty="0" err="1"/>
              <a:t>builtin_chains</a:t>
            </a:r>
            <a:r>
              <a:rPr lang="en-US" sz="1100" dirty="0"/>
              <a:t>[</a:t>
            </a:r>
            <a:r>
              <a:rPr lang="en-US" sz="1100" dirty="0" err="1"/>
              <a:t>ip_version</a:t>
            </a:r>
            <a:r>
              <a:rPr lang="en-US" sz="1100" dirty="0"/>
              <a:t>].</a:t>
            </a:r>
            <a:r>
              <a:rPr lang="en-US" sz="1100" dirty="0" err="1"/>
              <a:t>iteritems</a:t>
            </a:r>
            <a:r>
              <a:rPr lang="en-US" sz="1100" dirty="0"/>
              <a:t>():</a:t>
            </a:r>
          </a:p>
          <a:p>
            <a:r>
              <a:rPr lang="en-US" sz="1100" dirty="0"/>
              <a:t>                for chain in chains:</a:t>
            </a:r>
          </a:p>
          <a:p>
            <a:r>
              <a:rPr lang="en-US" sz="1100" dirty="0"/>
              <a:t>                    tables[table].</a:t>
            </a:r>
            <a:r>
              <a:rPr lang="en-US" sz="1100" dirty="0" err="1"/>
              <a:t>add_chain</a:t>
            </a:r>
            <a:r>
              <a:rPr lang="en-US" sz="1100" dirty="0"/>
              <a:t>(chain)</a:t>
            </a:r>
          </a:p>
          <a:p>
            <a:r>
              <a:rPr lang="en-US" sz="1100" dirty="0"/>
              <a:t>                    tables[table].</a:t>
            </a:r>
            <a:r>
              <a:rPr lang="en-US" sz="1100" dirty="0" err="1"/>
              <a:t>add_rule</a:t>
            </a:r>
            <a:r>
              <a:rPr lang="en-US" sz="1100" dirty="0"/>
              <a:t>(chain, '-j $%s' %</a:t>
            </a:r>
          </a:p>
          <a:p>
            <a:r>
              <a:rPr lang="en-US" sz="1100" dirty="0"/>
              <a:t>                                           (chain), wrap=False)</a:t>
            </a:r>
          </a:p>
          <a:p>
            <a:endParaRPr lang="en-US" sz="1100" dirty="0"/>
          </a:p>
          <a:p>
            <a:r>
              <a:rPr lang="en-US" sz="1100" dirty="0"/>
              <a:t>        if not </a:t>
            </a:r>
            <a:r>
              <a:rPr lang="en-US" sz="1100" dirty="0" err="1"/>
              <a:t>state_less</a:t>
            </a:r>
            <a:r>
              <a:rPr lang="en-US" sz="1100" dirty="0"/>
              <a:t>:</a:t>
            </a:r>
          </a:p>
          <a:p>
            <a:r>
              <a:rPr lang="en-US" sz="1100" dirty="0"/>
              <a:t>            # Add a neutron-</a:t>
            </a:r>
            <a:r>
              <a:rPr lang="en-US" sz="1100" dirty="0" err="1"/>
              <a:t>postrouting</a:t>
            </a:r>
            <a:r>
              <a:rPr lang="en-US" sz="1100" dirty="0"/>
              <a:t>-bottom chain. It's intended to be</a:t>
            </a:r>
          </a:p>
          <a:p>
            <a:r>
              <a:rPr lang="en-US" sz="1100" dirty="0"/>
              <a:t>            # shared among the various neutron components. We set it as the</a:t>
            </a:r>
          </a:p>
          <a:p>
            <a:r>
              <a:rPr lang="en-US" sz="1100" dirty="0"/>
              <a:t>            # last chain of POSTROUTING chain.</a:t>
            </a:r>
          </a:p>
          <a:p>
            <a:r>
              <a:rPr lang="en-US" sz="1100" dirty="0"/>
              <a:t>            self.ipv4['</a:t>
            </a:r>
            <a:r>
              <a:rPr lang="en-US" sz="1100" dirty="0" err="1"/>
              <a:t>nat</a:t>
            </a:r>
            <a:r>
              <a:rPr lang="en-US" sz="1100" dirty="0"/>
              <a:t>'].</a:t>
            </a:r>
            <a:r>
              <a:rPr lang="en-US" sz="1100" dirty="0" err="1"/>
              <a:t>add_chain</a:t>
            </a:r>
            <a:r>
              <a:rPr lang="en-US" sz="1100" dirty="0"/>
              <a:t>('neutron-</a:t>
            </a:r>
            <a:r>
              <a:rPr lang="en-US" sz="1100" dirty="0" err="1"/>
              <a:t>postrouting</a:t>
            </a:r>
            <a:r>
              <a:rPr lang="en-US" sz="1100" dirty="0"/>
              <a:t>-bottom',</a:t>
            </a:r>
          </a:p>
          <a:p>
            <a:r>
              <a:rPr lang="en-US" sz="1100" dirty="0"/>
              <a:t>                                       wrap=False)</a:t>
            </a:r>
          </a:p>
          <a:p>
            <a:r>
              <a:rPr lang="en-US" sz="1100" dirty="0"/>
              <a:t>            self.ipv4['</a:t>
            </a:r>
            <a:r>
              <a:rPr lang="en-US" sz="1100" dirty="0" err="1"/>
              <a:t>nat</a:t>
            </a:r>
            <a:r>
              <a:rPr lang="en-US" sz="1100" dirty="0"/>
              <a:t>'].</a:t>
            </a:r>
            <a:r>
              <a:rPr lang="en-US" sz="1100" dirty="0" err="1"/>
              <a:t>add_rule</a:t>
            </a:r>
            <a:r>
              <a:rPr lang="en-US" sz="1100" dirty="0"/>
              <a:t>('POSTROUTING',</a:t>
            </a:r>
          </a:p>
          <a:p>
            <a:r>
              <a:rPr lang="en-US" sz="1100" dirty="0"/>
              <a:t>                                      '-j neutron-</a:t>
            </a:r>
            <a:r>
              <a:rPr lang="en-US" sz="1100" dirty="0" err="1"/>
              <a:t>postrouting</a:t>
            </a:r>
            <a:r>
              <a:rPr lang="en-US" sz="1100" dirty="0"/>
              <a:t>-bottom',</a:t>
            </a:r>
          </a:p>
          <a:p>
            <a:r>
              <a:rPr lang="en-US" sz="1100" dirty="0"/>
              <a:t>                                      wrap=False)</a:t>
            </a:r>
          </a:p>
          <a:p>
            <a:endParaRPr lang="en-US" sz="1100" dirty="0"/>
          </a:p>
          <a:p>
            <a:r>
              <a:rPr lang="en-US" sz="1100" dirty="0"/>
              <a:t>            # We add a </a:t>
            </a:r>
            <a:r>
              <a:rPr lang="en-US" sz="1100" dirty="0" err="1"/>
              <a:t>snat</a:t>
            </a:r>
            <a:r>
              <a:rPr lang="en-US" sz="1100" dirty="0"/>
              <a:t> chain to the shared neutron-</a:t>
            </a:r>
            <a:r>
              <a:rPr lang="en-US" sz="1100" dirty="0" err="1"/>
              <a:t>postrouting</a:t>
            </a:r>
            <a:r>
              <a:rPr lang="en-US" sz="1100" dirty="0"/>
              <a:t>-bottom</a:t>
            </a:r>
          </a:p>
          <a:p>
            <a:r>
              <a:rPr lang="en-US" sz="1100" dirty="0"/>
              <a:t>            # chain so that it's applied last.</a:t>
            </a:r>
          </a:p>
          <a:p>
            <a:r>
              <a:rPr lang="en-US" sz="1100" dirty="0"/>
              <a:t>            self.ipv4['</a:t>
            </a:r>
            <a:r>
              <a:rPr lang="en-US" sz="1100" dirty="0" err="1"/>
              <a:t>nat</a:t>
            </a:r>
            <a:r>
              <a:rPr lang="en-US" sz="1100" dirty="0"/>
              <a:t>'].</a:t>
            </a:r>
            <a:r>
              <a:rPr lang="en-US" sz="1100" dirty="0" err="1"/>
              <a:t>add_chain</a:t>
            </a:r>
            <a:r>
              <a:rPr lang="en-US" sz="1100" dirty="0"/>
              <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('neutron-</a:t>
            </a:r>
            <a:r>
              <a:rPr lang="en-US" sz="1100" dirty="0" err="1"/>
              <a:t>postrouting</a:t>
            </a:r>
            <a:r>
              <a:rPr lang="en-US" sz="1100" dirty="0"/>
              <a:t>-bottom',</a:t>
            </a:r>
          </a:p>
          <a:p>
            <a:r>
              <a:rPr lang="en-US" sz="1100" dirty="0"/>
              <a:t>                                      '-j $</a:t>
            </a:r>
            <a:r>
              <a:rPr lang="en-US" sz="1100" dirty="0" err="1"/>
              <a:t>snat</a:t>
            </a:r>
            <a:r>
              <a:rPr lang="en-US" sz="1100" dirty="0"/>
              <a:t>', wrap=False,</a:t>
            </a:r>
          </a:p>
          <a:p>
            <a:r>
              <a:rPr lang="en-US" sz="1100" dirty="0"/>
              <a:t>                                      comment=</a:t>
            </a:r>
            <a:r>
              <a:rPr lang="en-US" sz="1100" dirty="0" err="1"/>
              <a:t>ic.SNAT_OUT</a:t>
            </a:r>
            <a:r>
              <a:rPr lang="en-US" sz="1100" dirty="0"/>
              <a:t>)</a:t>
            </a:r>
          </a:p>
          <a:p>
            <a:endParaRPr lang="en-US" sz="1100" dirty="0"/>
          </a:p>
          <a:p>
            <a:r>
              <a:rPr lang="en-US" sz="1100" dirty="0"/>
              <a:t>            # And then we add a float-</a:t>
            </a:r>
            <a:r>
              <a:rPr lang="en-US" sz="1100" dirty="0" err="1"/>
              <a:t>snat</a:t>
            </a:r>
            <a:r>
              <a:rPr lang="en-US" sz="1100" dirty="0"/>
              <a:t> chain and jump to first thing in</a:t>
            </a:r>
          </a:p>
          <a:p>
            <a:r>
              <a:rPr lang="en-US" sz="1100" dirty="0"/>
              <a:t>            # the </a:t>
            </a:r>
            <a:r>
              <a:rPr lang="en-US" sz="1100" dirty="0" err="1"/>
              <a:t>snat</a:t>
            </a:r>
            <a:r>
              <a:rPr lang="en-US" sz="1100" dirty="0"/>
              <a:t> chain.</a:t>
            </a:r>
          </a:p>
          <a:p>
            <a:r>
              <a:rPr lang="en-US" sz="1100" dirty="0"/>
              <a:t>            self.ipv4['</a:t>
            </a:r>
            <a:r>
              <a:rPr lang="en-US" sz="1100" dirty="0" err="1"/>
              <a:t>nat</a:t>
            </a:r>
            <a:r>
              <a:rPr lang="en-US" sz="1100" dirty="0"/>
              <a:t>'].</a:t>
            </a:r>
            <a:r>
              <a:rPr lang="en-US" sz="1100" dirty="0" err="1"/>
              <a:t>add_chain</a:t>
            </a:r>
            <a:r>
              <a:rPr lang="en-US" sz="1100" dirty="0"/>
              <a:t>('float-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a:t>
            </a:r>
            <a:r>
              <a:rPr lang="en-US" sz="1100" dirty="0" err="1"/>
              <a:t>snat</a:t>
            </a:r>
            <a:r>
              <a:rPr lang="en-US" sz="1100" dirty="0"/>
              <a:t>', '-j $float-</a:t>
            </a:r>
            <a:r>
              <a:rPr lang="en-US" sz="1100" dirty="0" err="1"/>
              <a:t>snat</a:t>
            </a:r>
            <a:r>
              <a:rPr lang="en-US" sz="1100" dirty="0"/>
              <a:t>')</a:t>
            </a:r>
          </a:p>
        </p:txBody>
      </p:sp>
      <p:sp>
        <p:nvSpPr>
          <p:cNvPr id="9" name="Rectangle 8"/>
          <p:cNvSpPr/>
          <p:nvPr/>
        </p:nvSpPr>
        <p:spPr>
          <a:xfrm>
            <a:off x="228600" y="445040"/>
            <a:ext cx="2590800" cy="938719"/>
          </a:xfrm>
          <a:prstGeom prst="rect">
            <a:avLst/>
          </a:prstGeom>
        </p:spPr>
        <p:txBody>
          <a:bodyPr wrap="square">
            <a:spAutoFit/>
          </a:bodyPr>
          <a:lstStyle/>
          <a:p>
            <a:r>
              <a:rPr lang="en-US" sz="1100" dirty="0"/>
              <a:t> self.use_ipv6 = use_ipv6</a:t>
            </a:r>
          </a:p>
          <a:p>
            <a:r>
              <a:rPr lang="en-US" sz="1100" dirty="0"/>
              <a:t> </a:t>
            </a:r>
            <a:r>
              <a:rPr lang="en-US" sz="1100" dirty="0" err="1" smtClean="0"/>
              <a:t>self.root_helper</a:t>
            </a:r>
            <a:r>
              <a:rPr lang="en-US" sz="1100" dirty="0" smtClean="0"/>
              <a:t> </a:t>
            </a:r>
            <a:r>
              <a:rPr lang="en-US" sz="1100" dirty="0"/>
              <a:t>= </a:t>
            </a:r>
            <a:r>
              <a:rPr lang="en-US" sz="1100" dirty="0" err="1"/>
              <a:t>root_helper</a:t>
            </a:r>
            <a:endParaRPr lang="en-US" sz="1100" dirty="0"/>
          </a:p>
          <a:p>
            <a:r>
              <a:rPr lang="en-US" sz="1100" dirty="0"/>
              <a:t> </a:t>
            </a:r>
            <a:r>
              <a:rPr lang="en-US" sz="1100" dirty="0" err="1" smtClean="0"/>
              <a:t>self.namespace</a:t>
            </a:r>
            <a:r>
              <a:rPr lang="en-US" sz="1100" dirty="0" smtClean="0"/>
              <a:t> </a:t>
            </a:r>
            <a:r>
              <a:rPr lang="en-US" sz="1100" dirty="0"/>
              <a:t>= namespace</a:t>
            </a:r>
          </a:p>
          <a:p>
            <a:r>
              <a:rPr lang="en-US" sz="1100" dirty="0"/>
              <a:t> </a:t>
            </a:r>
            <a:r>
              <a:rPr lang="en-US" sz="1100" dirty="0" err="1" smtClean="0"/>
              <a:t>self.iptables_apply_deferred</a:t>
            </a:r>
            <a:r>
              <a:rPr lang="en-US" sz="1100" dirty="0" smtClean="0"/>
              <a:t> </a:t>
            </a:r>
            <a:r>
              <a:rPr lang="en-US" sz="1100" dirty="0"/>
              <a:t>= False</a:t>
            </a:r>
          </a:p>
          <a:p>
            <a:r>
              <a:rPr lang="en-US" sz="1100" dirty="0"/>
              <a:t> </a:t>
            </a:r>
            <a:r>
              <a:rPr lang="en-US" sz="1100" dirty="0" err="1" smtClean="0"/>
              <a:t>self.wrap_name</a:t>
            </a:r>
            <a:r>
              <a:rPr lang="en-US" sz="1100" dirty="0" smtClean="0"/>
              <a:t> </a:t>
            </a:r>
            <a:r>
              <a:rPr lang="en-US" sz="1100" dirty="0"/>
              <a:t>= </a:t>
            </a:r>
            <a:r>
              <a:rPr lang="en-US" sz="1100" dirty="0" err="1"/>
              <a:t>binary_name</a:t>
            </a:r>
            <a:r>
              <a:rPr lang="en-US" sz="1100" dirty="0"/>
              <a:t>[:16]</a:t>
            </a:r>
          </a:p>
        </p:txBody>
      </p:sp>
    </p:spTree>
    <p:extLst>
      <p:ext uri="{BB962C8B-B14F-4D97-AF65-F5344CB8AC3E}">
        <p14:creationId xmlns:p14="http://schemas.microsoft.com/office/powerpoint/2010/main" val="65470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457200" y="1981200"/>
            <a:ext cx="2154501" cy="369332"/>
          </a:xfrm>
          <a:prstGeom prst="rect">
            <a:avLst/>
          </a:prstGeom>
        </p:spPr>
        <p:txBody>
          <a:bodyPr wrap="none">
            <a:spAutoFit/>
          </a:bodyPr>
          <a:lstStyle/>
          <a:p>
            <a:r>
              <a:rPr lang="en-US" dirty="0"/>
              <a:t>_</a:t>
            </a:r>
            <a:r>
              <a:rPr lang="en-US" dirty="0" err="1"/>
              <a:t>apply_synchronized</a:t>
            </a:r>
            <a:endParaRPr lang="en-US" dirty="0"/>
          </a:p>
        </p:txBody>
      </p:sp>
      <p:sp>
        <p:nvSpPr>
          <p:cNvPr id="5" name="Rectangle 4"/>
          <p:cNvSpPr/>
          <p:nvPr/>
        </p:nvSpPr>
        <p:spPr>
          <a:xfrm>
            <a:off x="2819400" y="1750367"/>
            <a:ext cx="6324600" cy="1200329"/>
          </a:xfrm>
          <a:prstGeom prst="rect">
            <a:avLst/>
          </a:prstGeom>
        </p:spPr>
        <p:txBody>
          <a:bodyPr wrap="square">
            <a:spAutoFit/>
          </a:bodyPr>
          <a:lstStyle/>
          <a:p>
            <a:r>
              <a:rPr lang="en-US" dirty="0"/>
              <a:t>"""Apply the current in-memory set of </a:t>
            </a:r>
            <a:r>
              <a:rPr lang="en-US" dirty="0" err="1"/>
              <a:t>iptables</a:t>
            </a:r>
            <a:r>
              <a:rPr lang="en-US" dirty="0"/>
              <a:t> </a:t>
            </a:r>
            <a:r>
              <a:rPr lang="en-US" dirty="0" smtClean="0"/>
              <a:t>rules. This </a:t>
            </a:r>
            <a:r>
              <a:rPr lang="en-US" dirty="0"/>
              <a:t>will blow away any rules left over from previous runs of </a:t>
            </a:r>
            <a:r>
              <a:rPr lang="en-US" dirty="0" smtClean="0"/>
              <a:t>the same </a:t>
            </a:r>
            <a:r>
              <a:rPr lang="en-US" dirty="0"/>
              <a:t>component of Nova, and replace them with our current set </a:t>
            </a:r>
            <a:r>
              <a:rPr lang="en-US" dirty="0" smtClean="0"/>
              <a:t>of rules. </a:t>
            </a:r>
            <a:r>
              <a:rPr lang="en-US" dirty="0"/>
              <a:t>This happens atomically, thanks to </a:t>
            </a:r>
            <a:r>
              <a:rPr lang="en-US" dirty="0" err="1"/>
              <a:t>iptables</a:t>
            </a:r>
            <a:r>
              <a:rPr lang="en-US" dirty="0"/>
              <a:t>-restore.</a:t>
            </a:r>
          </a:p>
        </p:txBody>
      </p:sp>
      <p:sp>
        <p:nvSpPr>
          <p:cNvPr id="6" name="Rectangle 5"/>
          <p:cNvSpPr/>
          <p:nvPr/>
        </p:nvSpPr>
        <p:spPr>
          <a:xfrm>
            <a:off x="442332" y="4724400"/>
            <a:ext cx="3394712" cy="1754326"/>
          </a:xfrm>
          <a:prstGeom prst="rect">
            <a:avLst/>
          </a:prstGeom>
        </p:spPr>
        <p:txBody>
          <a:bodyPr wrap="none">
            <a:spAutoFit/>
          </a:bodyPr>
          <a:lstStyle/>
          <a:p>
            <a:r>
              <a:rPr lang="en-US" dirty="0"/>
              <a:t>_</a:t>
            </a:r>
            <a:r>
              <a:rPr lang="en-US" dirty="0" err="1" smtClean="0"/>
              <a:t>find_table</a:t>
            </a:r>
            <a:endParaRPr lang="en-US" dirty="0" smtClean="0"/>
          </a:p>
          <a:p>
            <a:r>
              <a:rPr lang="en-US" dirty="0"/>
              <a:t>_</a:t>
            </a:r>
            <a:r>
              <a:rPr lang="en-US" dirty="0" err="1" smtClean="0"/>
              <a:t>find_rules_index</a:t>
            </a:r>
            <a:endParaRPr lang="en-US" dirty="0" smtClean="0"/>
          </a:p>
          <a:p>
            <a:r>
              <a:rPr lang="en-US" dirty="0"/>
              <a:t> _</a:t>
            </a:r>
            <a:r>
              <a:rPr lang="en-US" dirty="0" err="1" smtClean="0"/>
              <a:t>find_last_entry</a:t>
            </a:r>
            <a:endParaRPr lang="en-US" dirty="0" smtClean="0"/>
          </a:p>
          <a:p>
            <a:r>
              <a:rPr lang="en-US" dirty="0"/>
              <a:t>_</a:t>
            </a:r>
            <a:r>
              <a:rPr lang="en-US" dirty="0" err="1" smtClean="0"/>
              <a:t>modify_rules</a:t>
            </a:r>
            <a:endParaRPr lang="en-US" dirty="0" smtClean="0"/>
          </a:p>
          <a:p>
            <a:r>
              <a:rPr lang="en-US" dirty="0"/>
              <a:t>_</a:t>
            </a:r>
            <a:r>
              <a:rPr lang="en-US" dirty="0" err="1" smtClean="0"/>
              <a:t>get_traffic_counters_cmd_tables</a:t>
            </a:r>
            <a:endParaRPr lang="en-US" dirty="0" smtClean="0"/>
          </a:p>
          <a:p>
            <a:r>
              <a:rPr lang="en-US" dirty="0"/>
              <a:t> </a:t>
            </a:r>
            <a:r>
              <a:rPr lang="en-US" dirty="0" err="1"/>
              <a:t>get_traffic_counters</a:t>
            </a:r>
            <a:endParaRPr lang="en-US" dirty="0"/>
          </a:p>
        </p:txBody>
      </p:sp>
      <p:sp>
        <p:nvSpPr>
          <p:cNvPr id="7" name="Right Arrow 6"/>
          <p:cNvSpPr/>
          <p:nvPr/>
        </p:nvSpPr>
        <p:spPr>
          <a:xfrm>
            <a:off x="4419600" y="4876800"/>
            <a:ext cx="11430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5301734"/>
            <a:ext cx="1942135" cy="369332"/>
          </a:xfrm>
          <a:prstGeom prst="rect">
            <a:avLst/>
          </a:prstGeom>
        </p:spPr>
        <p:txBody>
          <a:bodyPr wrap="none">
            <a:spAutoFit/>
          </a:bodyPr>
          <a:lstStyle/>
          <a:p>
            <a:r>
              <a:rPr lang="en-US" dirty="0"/>
              <a:t>Class </a:t>
            </a:r>
            <a:r>
              <a:rPr lang="en-US" dirty="0" err="1"/>
              <a:t>IptablesTable</a:t>
            </a:r>
            <a:endParaRPr lang="en-US" dirty="0"/>
          </a:p>
        </p:txBody>
      </p:sp>
    </p:spTree>
    <p:extLst>
      <p:ext uri="{BB962C8B-B14F-4D97-AF65-F5344CB8AC3E}">
        <p14:creationId xmlns:p14="http://schemas.microsoft.com/office/powerpoint/2010/main" val="24112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Constants</a:t>
            </a:r>
            <a:endParaRPr lang="en-US" dirty="0"/>
          </a:p>
        </p:txBody>
      </p:sp>
      <p:sp>
        <p:nvSpPr>
          <p:cNvPr id="4" name="Rectangle 3"/>
          <p:cNvSpPr/>
          <p:nvPr/>
        </p:nvSpPr>
        <p:spPr>
          <a:xfrm>
            <a:off x="22860" y="-167761"/>
            <a:ext cx="2103120" cy="3477875"/>
          </a:xfrm>
          <a:prstGeom prst="rect">
            <a:avLst/>
          </a:prstGeom>
        </p:spPr>
        <p:txBody>
          <a:bodyPr wrap="square">
            <a:spAutoFit/>
          </a:bodyPr>
          <a:lstStyle/>
          <a:p>
            <a:endParaRPr lang="en-US" sz="1000" dirty="0"/>
          </a:p>
          <a:p>
            <a:endParaRPr lang="en-US" sz="1000" dirty="0"/>
          </a:p>
          <a:p>
            <a:endParaRPr lang="en-US" sz="1000" dirty="0"/>
          </a:p>
          <a:p>
            <a:r>
              <a:rPr lang="en-US" sz="1000" dirty="0" smtClean="0"/>
              <a:t>IPv4 </a:t>
            </a:r>
            <a:r>
              <a:rPr lang="en-US" sz="1000" dirty="0"/>
              <a:t>= 'IPv4'</a:t>
            </a:r>
          </a:p>
          <a:p>
            <a:r>
              <a:rPr lang="en-US" sz="1000" dirty="0"/>
              <a:t>IPv6 = 'IPv6'</a:t>
            </a:r>
          </a:p>
          <a:p>
            <a:r>
              <a:rPr lang="en-US" sz="1000" dirty="0"/>
              <a:t>IPv4_BITS = 32</a:t>
            </a:r>
          </a:p>
          <a:p>
            <a:r>
              <a:rPr lang="en-US" sz="1000" dirty="0"/>
              <a:t>IPv6_BITS = 128</a:t>
            </a:r>
          </a:p>
          <a:p>
            <a:r>
              <a:rPr lang="en-US" sz="1000" dirty="0" smtClean="0"/>
              <a:t>DHCP_RESPONSE_PORT </a:t>
            </a:r>
            <a:r>
              <a:rPr lang="en-US" sz="1000" dirty="0"/>
              <a:t>= 68</a:t>
            </a:r>
          </a:p>
          <a:p>
            <a:r>
              <a:rPr lang="en-US" sz="1000" dirty="0" smtClean="0"/>
              <a:t>MIN_VLAN_TAG </a:t>
            </a:r>
            <a:r>
              <a:rPr lang="en-US" sz="1000" dirty="0"/>
              <a:t>= 1</a:t>
            </a:r>
          </a:p>
          <a:p>
            <a:r>
              <a:rPr lang="en-US" sz="1000" dirty="0"/>
              <a:t>MAX_VLAN_TAG = 4094</a:t>
            </a:r>
          </a:p>
          <a:p>
            <a:r>
              <a:rPr lang="en-US" sz="1000" dirty="0" smtClean="0"/>
              <a:t># </a:t>
            </a:r>
            <a:r>
              <a:rPr lang="en-US" sz="1000" dirty="0"/>
              <a:t>For GRE Tunnel</a:t>
            </a:r>
          </a:p>
          <a:p>
            <a:r>
              <a:rPr lang="en-US" sz="1000" dirty="0"/>
              <a:t>MIN_GRE_ID = 1</a:t>
            </a:r>
          </a:p>
          <a:p>
            <a:r>
              <a:rPr lang="en-US" sz="1000" dirty="0"/>
              <a:t>MAX_GRE_ID = 2 ** 32 - 1</a:t>
            </a:r>
          </a:p>
          <a:p>
            <a:r>
              <a:rPr lang="en-US" sz="1000" dirty="0" smtClean="0"/>
              <a:t># </a:t>
            </a:r>
            <a:r>
              <a:rPr lang="en-US" sz="1000" dirty="0"/>
              <a:t>For VXLAN Tunnel</a:t>
            </a:r>
          </a:p>
          <a:p>
            <a:r>
              <a:rPr lang="en-US" sz="1000" dirty="0"/>
              <a:t>MIN_VXLAN_VNI = 1</a:t>
            </a:r>
          </a:p>
          <a:p>
            <a:r>
              <a:rPr lang="en-US" sz="1000" dirty="0"/>
              <a:t>MAX_VXLAN_VNI = 2 ** 24 - 1</a:t>
            </a:r>
          </a:p>
          <a:p>
            <a:r>
              <a:rPr lang="en-US" sz="1000" dirty="0" smtClean="0"/>
              <a:t>FLOODING_ENTRY </a:t>
            </a:r>
            <a:r>
              <a:rPr lang="en-US" sz="1000" dirty="0"/>
              <a:t>= </a:t>
            </a:r>
            <a:endParaRPr lang="en-US" sz="1000" dirty="0" smtClean="0"/>
          </a:p>
          <a:p>
            <a:r>
              <a:rPr lang="en-US" sz="1000" dirty="0" smtClean="0"/>
              <a:t>(</a:t>
            </a:r>
            <a:r>
              <a:rPr lang="en-US" sz="1000" dirty="0"/>
              <a:t>'00:00:00:00:00:00', '0.0.0.0')</a:t>
            </a:r>
          </a:p>
          <a:p>
            <a:r>
              <a:rPr lang="en-US" sz="1000" dirty="0" smtClean="0"/>
              <a:t>PAGINATION_INFINITE </a:t>
            </a:r>
            <a:r>
              <a:rPr lang="en-US" sz="1000" dirty="0"/>
              <a:t>= 'infinite'</a:t>
            </a:r>
          </a:p>
          <a:p>
            <a:r>
              <a:rPr lang="en-US" sz="1000" dirty="0" smtClean="0"/>
              <a:t>SORT_DIRECTION_ASC </a:t>
            </a:r>
            <a:r>
              <a:rPr lang="en-US" sz="1000" dirty="0"/>
              <a:t>= '</a:t>
            </a:r>
            <a:r>
              <a:rPr lang="en-US" sz="1000" dirty="0" err="1"/>
              <a:t>asc</a:t>
            </a:r>
            <a:r>
              <a:rPr lang="en-US" sz="1000" dirty="0"/>
              <a:t>'</a:t>
            </a:r>
          </a:p>
          <a:p>
            <a:r>
              <a:rPr lang="en-US" sz="1000" dirty="0"/>
              <a:t>SORT_DIRECTION_DESC = '</a:t>
            </a:r>
            <a:r>
              <a:rPr lang="en-US" sz="1000" dirty="0" err="1"/>
              <a:t>desc</a:t>
            </a:r>
            <a:r>
              <a:rPr lang="en-US" sz="1000" dirty="0"/>
              <a:t>'</a:t>
            </a:r>
          </a:p>
          <a:p>
            <a:endParaRPr lang="en-US" sz="1000" dirty="0"/>
          </a:p>
        </p:txBody>
      </p:sp>
      <p:sp>
        <p:nvSpPr>
          <p:cNvPr id="5" name="Rectangle 4"/>
          <p:cNvSpPr/>
          <p:nvPr/>
        </p:nvSpPr>
        <p:spPr>
          <a:xfrm>
            <a:off x="6019800" y="14288"/>
            <a:ext cx="3505200" cy="1477328"/>
          </a:xfrm>
          <a:prstGeom prst="rect">
            <a:avLst/>
          </a:prstGeom>
        </p:spPr>
        <p:txBody>
          <a:bodyPr wrap="square">
            <a:spAutoFit/>
          </a:bodyPr>
          <a:lstStyle/>
          <a:p>
            <a:r>
              <a:rPr lang="en-US" sz="1000" dirty="0"/>
              <a:t># Protocol names and numbers for Security Groups/Firewalls</a:t>
            </a:r>
          </a:p>
          <a:p>
            <a:r>
              <a:rPr lang="en-US" sz="1000" dirty="0"/>
              <a:t>PROTO_NAME_TCP = '</a:t>
            </a:r>
            <a:r>
              <a:rPr lang="en-US" sz="1000" dirty="0" err="1"/>
              <a:t>tcp</a:t>
            </a:r>
            <a:r>
              <a:rPr lang="en-US" sz="1000" dirty="0"/>
              <a:t>'</a:t>
            </a:r>
          </a:p>
          <a:p>
            <a:r>
              <a:rPr lang="en-US" sz="1000" dirty="0"/>
              <a:t>PROTO_NAME_ICMP = '</a:t>
            </a:r>
            <a:r>
              <a:rPr lang="en-US" sz="1000" dirty="0" err="1"/>
              <a:t>icmp</a:t>
            </a:r>
            <a:r>
              <a:rPr lang="en-US" sz="1000" dirty="0"/>
              <a:t>'</a:t>
            </a:r>
          </a:p>
          <a:p>
            <a:r>
              <a:rPr lang="en-US" sz="1000" dirty="0"/>
              <a:t>PROTO_NAME_ICMP_V6 = 'icmpv6'</a:t>
            </a:r>
          </a:p>
          <a:p>
            <a:r>
              <a:rPr lang="en-US" sz="1000" dirty="0"/>
              <a:t>PROTO_NAME_UDP = '</a:t>
            </a:r>
            <a:r>
              <a:rPr lang="en-US" sz="1000" dirty="0" err="1"/>
              <a:t>udp</a:t>
            </a:r>
            <a:r>
              <a:rPr lang="en-US" sz="1000" dirty="0"/>
              <a:t>'</a:t>
            </a:r>
          </a:p>
          <a:p>
            <a:r>
              <a:rPr lang="en-US" sz="1000" dirty="0"/>
              <a:t>PROTO_NUM_TCP = 6</a:t>
            </a:r>
          </a:p>
          <a:p>
            <a:r>
              <a:rPr lang="en-US" sz="1000" dirty="0"/>
              <a:t>PROTO_NUM_ICMP = 1</a:t>
            </a:r>
          </a:p>
          <a:p>
            <a:r>
              <a:rPr lang="en-US" sz="1000" dirty="0"/>
              <a:t>PROTO_NUM_ICMP_V6 = 58</a:t>
            </a:r>
          </a:p>
          <a:p>
            <a:r>
              <a:rPr lang="en-US" sz="1000" dirty="0"/>
              <a:t>PROTO_NUM_UDP = 17</a:t>
            </a:r>
          </a:p>
        </p:txBody>
      </p:sp>
      <p:sp>
        <p:nvSpPr>
          <p:cNvPr id="6" name="Rectangle 5"/>
          <p:cNvSpPr/>
          <p:nvPr/>
        </p:nvSpPr>
        <p:spPr>
          <a:xfrm>
            <a:off x="6019800" y="1488519"/>
            <a:ext cx="3124200" cy="2092881"/>
          </a:xfrm>
          <a:prstGeom prst="rect">
            <a:avLst/>
          </a:prstGeom>
        </p:spPr>
        <p:txBody>
          <a:bodyPr wrap="square">
            <a:spAutoFit/>
          </a:bodyPr>
          <a:lstStyle/>
          <a:p>
            <a:r>
              <a:rPr lang="en-US" sz="1000" dirty="0"/>
              <a:t>NET_STATUS_ACTIVE = 'ACTIVE'</a:t>
            </a:r>
          </a:p>
          <a:p>
            <a:r>
              <a:rPr lang="en-US" sz="1000" dirty="0"/>
              <a:t>NET_STATUS_BUILD = 'BUILD'</a:t>
            </a:r>
          </a:p>
          <a:p>
            <a:r>
              <a:rPr lang="en-US" sz="1000" dirty="0"/>
              <a:t>NET_STATUS_DOWN = 'DOWN'</a:t>
            </a:r>
          </a:p>
          <a:p>
            <a:r>
              <a:rPr lang="en-US" sz="1000" dirty="0"/>
              <a:t>NET_STATUS_ERROR = 'ERROR'</a:t>
            </a:r>
          </a:p>
          <a:p>
            <a:endParaRPr lang="en-US" sz="1000" dirty="0"/>
          </a:p>
          <a:p>
            <a:r>
              <a:rPr lang="en-US" sz="1000" dirty="0"/>
              <a:t>PORT_STATUS_ACTIVE = 'ACTIVE'</a:t>
            </a:r>
          </a:p>
          <a:p>
            <a:r>
              <a:rPr lang="en-US" sz="1000" dirty="0"/>
              <a:t>PORT_STATUS_BUILD = 'BUILD'</a:t>
            </a:r>
          </a:p>
          <a:p>
            <a:r>
              <a:rPr lang="en-US" sz="1000" dirty="0"/>
              <a:t>PORT_STATUS_DOWN = 'DOWN'</a:t>
            </a:r>
          </a:p>
          <a:p>
            <a:r>
              <a:rPr lang="en-US" sz="1000" dirty="0"/>
              <a:t>PORT_STATUS_ERROR = 'ERROR'</a:t>
            </a:r>
          </a:p>
          <a:p>
            <a:endParaRPr lang="en-US" sz="1000" dirty="0"/>
          </a:p>
          <a:p>
            <a:r>
              <a:rPr lang="en-US" sz="1000" dirty="0"/>
              <a:t>FLOATINGIP_STATUS_ACTIVE = 'ACTIVE'</a:t>
            </a:r>
          </a:p>
          <a:p>
            <a:r>
              <a:rPr lang="en-US" sz="1000" dirty="0"/>
              <a:t>FLOATINGIP_STATUS_DOWN = 'DOWN'</a:t>
            </a:r>
          </a:p>
          <a:p>
            <a:r>
              <a:rPr lang="en-US" sz="1000" dirty="0"/>
              <a:t>FLOATINGIP_STATUS_ERROR = 'ERROR'</a:t>
            </a:r>
          </a:p>
        </p:txBody>
      </p:sp>
      <p:sp>
        <p:nvSpPr>
          <p:cNvPr id="7" name="Rectangle 6"/>
          <p:cNvSpPr/>
          <p:nvPr/>
        </p:nvSpPr>
        <p:spPr>
          <a:xfrm>
            <a:off x="6019800" y="3505200"/>
            <a:ext cx="3093720" cy="2246769"/>
          </a:xfrm>
          <a:prstGeom prst="rect">
            <a:avLst/>
          </a:prstGeom>
        </p:spPr>
        <p:txBody>
          <a:bodyPr wrap="square">
            <a:spAutoFit/>
          </a:bodyPr>
          <a:lstStyle/>
          <a:p>
            <a:r>
              <a:rPr lang="en-US" sz="1000" dirty="0"/>
              <a:t>AGENT_TYPE_DHCP = 'DHCP agent'</a:t>
            </a:r>
          </a:p>
          <a:p>
            <a:r>
              <a:rPr lang="en-US" sz="1000" dirty="0"/>
              <a:t>AGENT_TYPE_OVS = 'Open </a:t>
            </a:r>
            <a:r>
              <a:rPr lang="en-US" sz="1000" dirty="0" err="1"/>
              <a:t>vSwitch</a:t>
            </a:r>
            <a:r>
              <a:rPr lang="en-US" sz="1000" dirty="0"/>
              <a:t> agent'</a:t>
            </a:r>
          </a:p>
          <a:p>
            <a:r>
              <a:rPr lang="en-US" sz="1000" dirty="0"/>
              <a:t>AGENT_TYPE_LINUXBRIDGE = 'Linux bridge agent'</a:t>
            </a:r>
          </a:p>
          <a:p>
            <a:r>
              <a:rPr lang="en-US" sz="1000" dirty="0"/>
              <a:t>AGENT_TYPE_HYPERV = '</a:t>
            </a:r>
            <a:r>
              <a:rPr lang="en-US" sz="1000" dirty="0" err="1"/>
              <a:t>HyperV</a:t>
            </a:r>
            <a:r>
              <a:rPr lang="en-US" sz="1000" dirty="0"/>
              <a:t> agent'</a:t>
            </a:r>
          </a:p>
          <a:p>
            <a:r>
              <a:rPr lang="en-US" sz="1000" dirty="0"/>
              <a:t>AGENT_TYPE_NEC = 'NEC plugin agent'</a:t>
            </a:r>
          </a:p>
          <a:p>
            <a:r>
              <a:rPr lang="en-US" sz="1000" dirty="0"/>
              <a:t>AGENT_TYPE_OFA = 'OFA driver agent'</a:t>
            </a:r>
          </a:p>
          <a:p>
            <a:r>
              <a:rPr lang="en-US" sz="1000" dirty="0"/>
              <a:t>AGENT_TYPE_L3 = 'L3 agent'</a:t>
            </a:r>
          </a:p>
          <a:p>
            <a:r>
              <a:rPr lang="en-US" sz="1000" dirty="0"/>
              <a:t>AGENT_TYPE_LOADBALANCER = '</a:t>
            </a:r>
            <a:r>
              <a:rPr lang="en-US" sz="1000" dirty="0" err="1"/>
              <a:t>Loadbalancer</a:t>
            </a:r>
            <a:r>
              <a:rPr lang="en-US" sz="1000" dirty="0"/>
              <a:t> agent'</a:t>
            </a:r>
          </a:p>
          <a:p>
            <a:r>
              <a:rPr lang="en-US" sz="1000" dirty="0"/>
              <a:t>AGENT_TYPE_MLNX = '</a:t>
            </a:r>
            <a:r>
              <a:rPr lang="en-US" sz="1000" dirty="0" err="1"/>
              <a:t>Mellanox</a:t>
            </a:r>
            <a:r>
              <a:rPr lang="en-US" sz="1000" dirty="0"/>
              <a:t> plugin agent'</a:t>
            </a:r>
          </a:p>
          <a:p>
            <a:r>
              <a:rPr lang="en-US" sz="1000" dirty="0"/>
              <a:t>AGENT_TYPE_METERING = 'Metering agent'</a:t>
            </a:r>
          </a:p>
          <a:p>
            <a:r>
              <a:rPr lang="en-US" sz="1000" dirty="0"/>
              <a:t>AGENT_TYPE_METADATA = 'Metadata agent'</a:t>
            </a:r>
          </a:p>
          <a:p>
            <a:r>
              <a:rPr lang="en-US" sz="1000" dirty="0"/>
              <a:t>AGENT_TYPE_SDNVE = 'IBM SDN-VE agent'</a:t>
            </a:r>
          </a:p>
          <a:p>
            <a:r>
              <a:rPr lang="en-US" sz="1000" dirty="0"/>
              <a:t>AGENT_TYPE_NIC_SWITCH = 'NIC Switch agent'</a:t>
            </a:r>
          </a:p>
          <a:p>
            <a:r>
              <a:rPr lang="en-US" sz="1000" dirty="0"/>
              <a:t>L2_AGENT_TOPIC = 'N/A'</a:t>
            </a:r>
          </a:p>
        </p:txBody>
      </p:sp>
      <p:sp>
        <p:nvSpPr>
          <p:cNvPr id="8" name="Rectangle 7"/>
          <p:cNvSpPr/>
          <p:nvPr/>
        </p:nvSpPr>
        <p:spPr>
          <a:xfrm>
            <a:off x="2110740" y="817273"/>
            <a:ext cx="4114800" cy="1477328"/>
          </a:xfrm>
          <a:prstGeom prst="rect">
            <a:avLst/>
          </a:prstGeom>
        </p:spPr>
        <p:txBody>
          <a:bodyPr wrap="square">
            <a:spAutoFit/>
          </a:bodyPr>
          <a:lstStyle/>
          <a:p>
            <a:r>
              <a:rPr lang="en-US" sz="1000" dirty="0"/>
              <a:t>DEVICE_OWNER_ROUTER_HA_INTF = "</a:t>
            </a:r>
            <a:r>
              <a:rPr lang="en-US" sz="1000" dirty="0" err="1"/>
              <a:t>network:router_ha_interface</a:t>
            </a:r>
            <a:r>
              <a:rPr lang="en-US" sz="1000" dirty="0"/>
              <a:t>"</a:t>
            </a:r>
          </a:p>
          <a:p>
            <a:r>
              <a:rPr lang="en-US" sz="1000" dirty="0"/>
              <a:t>DEVICE_OWNER_ROUTER_INTF = "</a:t>
            </a:r>
            <a:r>
              <a:rPr lang="en-US" sz="1000" dirty="0" err="1"/>
              <a:t>network:router_interface</a:t>
            </a:r>
            <a:r>
              <a:rPr lang="en-US" sz="1000" dirty="0"/>
              <a:t>"</a:t>
            </a:r>
          </a:p>
          <a:p>
            <a:r>
              <a:rPr lang="en-US" sz="1000" dirty="0"/>
              <a:t>DEVICE_OWNER_ROUTER_GW = "</a:t>
            </a:r>
            <a:r>
              <a:rPr lang="en-US" sz="1000" dirty="0" err="1"/>
              <a:t>network:router_gateway</a:t>
            </a:r>
            <a:r>
              <a:rPr lang="en-US" sz="1000" dirty="0"/>
              <a:t>"</a:t>
            </a:r>
          </a:p>
          <a:p>
            <a:r>
              <a:rPr lang="en-US" sz="1000" dirty="0"/>
              <a:t>DEVICE_OWNER_FLOATINGIP = "</a:t>
            </a:r>
            <a:r>
              <a:rPr lang="en-US" sz="1000" dirty="0" err="1"/>
              <a:t>network:floatingip</a:t>
            </a:r>
            <a:r>
              <a:rPr lang="en-US" sz="1000" dirty="0"/>
              <a:t>"</a:t>
            </a:r>
          </a:p>
          <a:p>
            <a:r>
              <a:rPr lang="en-US" sz="1000" dirty="0"/>
              <a:t>DEVICE_OWNER_DHCP = "</a:t>
            </a:r>
            <a:r>
              <a:rPr lang="en-US" sz="1000" dirty="0" err="1"/>
              <a:t>network:dhcp</a:t>
            </a:r>
            <a:r>
              <a:rPr lang="en-US" sz="1000" dirty="0"/>
              <a:t>"</a:t>
            </a:r>
          </a:p>
          <a:p>
            <a:r>
              <a:rPr lang="en-US" sz="1000" dirty="0"/>
              <a:t>DEVICE_OWNER_DVR_INTERFACE = "</a:t>
            </a:r>
            <a:r>
              <a:rPr lang="en-US" sz="1000" dirty="0" err="1"/>
              <a:t>network:router_interface_distributed</a:t>
            </a:r>
            <a:r>
              <a:rPr lang="en-US" sz="1000" dirty="0"/>
              <a:t>"</a:t>
            </a:r>
          </a:p>
          <a:p>
            <a:r>
              <a:rPr lang="en-US" sz="1000" dirty="0"/>
              <a:t>DEVICE_OWNER_AGENT_GW = "</a:t>
            </a:r>
            <a:r>
              <a:rPr lang="en-US" sz="1000" dirty="0" err="1"/>
              <a:t>network:floatingip_agent_gateway</a:t>
            </a:r>
            <a:r>
              <a:rPr lang="en-US" sz="1000" dirty="0"/>
              <a:t>"</a:t>
            </a:r>
          </a:p>
          <a:p>
            <a:r>
              <a:rPr lang="en-US" sz="1000" dirty="0"/>
              <a:t>DEVICE_OWNER_ROUTER_SNAT = "</a:t>
            </a:r>
            <a:r>
              <a:rPr lang="en-US" sz="1000" dirty="0" err="1"/>
              <a:t>network:router_centralized_snat</a:t>
            </a:r>
            <a:r>
              <a:rPr lang="en-US" sz="1000" dirty="0"/>
              <a:t>"</a:t>
            </a:r>
          </a:p>
          <a:p>
            <a:r>
              <a:rPr lang="en-US" sz="1000" dirty="0"/>
              <a:t>DEVICE_OWNER_LOADBALANCER = "</a:t>
            </a:r>
            <a:r>
              <a:rPr lang="en-US" sz="1000" dirty="0" err="1"/>
              <a:t>neutron:LOADBALANCER</a:t>
            </a:r>
            <a:r>
              <a:rPr lang="en-US" sz="1000" dirty="0"/>
              <a:t>"</a:t>
            </a:r>
          </a:p>
        </p:txBody>
      </p:sp>
      <p:sp>
        <p:nvSpPr>
          <p:cNvPr id="9" name="Rectangle 8"/>
          <p:cNvSpPr/>
          <p:nvPr/>
        </p:nvSpPr>
        <p:spPr>
          <a:xfrm>
            <a:off x="3703320" y="4924188"/>
            <a:ext cx="2286000" cy="1015663"/>
          </a:xfrm>
          <a:prstGeom prst="rect">
            <a:avLst/>
          </a:prstGeom>
        </p:spPr>
        <p:txBody>
          <a:bodyPr wrap="square">
            <a:spAutoFit/>
          </a:bodyPr>
          <a:lstStyle/>
          <a:p>
            <a:r>
              <a:rPr lang="en-US" sz="1000" dirty="0"/>
              <a:t>DHCPV6_STATEFUL = 'dhcpv6-stateful'</a:t>
            </a:r>
          </a:p>
          <a:p>
            <a:r>
              <a:rPr lang="en-US" sz="1000" dirty="0"/>
              <a:t>DHCPV6_STATELESS = 'dhcpv6-stateless'</a:t>
            </a:r>
          </a:p>
          <a:p>
            <a:r>
              <a:rPr lang="en-US" sz="1000" dirty="0"/>
              <a:t>IPV6_SLAAC = '</a:t>
            </a:r>
            <a:r>
              <a:rPr lang="en-US" sz="1000" dirty="0" err="1"/>
              <a:t>slaac</a:t>
            </a:r>
            <a:r>
              <a:rPr lang="en-US" sz="1000" dirty="0"/>
              <a:t>'</a:t>
            </a:r>
          </a:p>
          <a:p>
            <a:r>
              <a:rPr lang="en-US" sz="1000" dirty="0"/>
              <a:t>IPV6_MODES = [DHCPV6_STATEFUL, DHCPV6_STATELESS, IPV6_SLAAC]</a:t>
            </a:r>
          </a:p>
          <a:p>
            <a:r>
              <a:rPr lang="en-US" sz="1000" dirty="0" smtClean="0"/>
              <a:t>IPV6_LLA_PREFIX </a:t>
            </a:r>
            <a:r>
              <a:rPr lang="en-US" sz="1000" dirty="0"/>
              <a:t>= 'fe80::/64'</a:t>
            </a:r>
          </a:p>
        </p:txBody>
      </p:sp>
      <p:sp>
        <p:nvSpPr>
          <p:cNvPr id="10" name="Rectangle 9"/>
          <p:cNvSpPr/>
          <p:nvPr/>
        </p:nvSpPr>
        <p:spPr>
          <a:xfrm>
            <a:off x="76200" y="6073914"/>
            <a:ext cx="4069080" cy="707886"/>
          </a:xfrm>
          <a:prstGeom prst="rect">
            <a:avLst/>
          </a:prstGeom>
        </p:spPr>
        <p:txBody>
          <a:bodyPr wrap="square">
            <a:spAutoFit/>
          </a:bodyPr>
          <a:lstStyle/>
          <a:p>
            <a:r>
              <a:rPr lang="en-US" sz="1000" dirty="0"/>
              <a:t># RPC Interface for agents to call DHCP API implemented on the plugin side</a:t>
            </a:r>
          </a:p>
          <a:p>
            <a:r>
              <a:rPr lang="en-US" sz="1000" dirty="0"/>
              <a:t>RPC_NAMESPACE_DHCP_PLUGIN = '</a:t>
            </a:r>
            <a:r>
              <a:rPr lang="en-US" sz="1000" dirty="0" err="1"/>
              <a:t>dhcp</a:t>
            </a:r>
            <a:r>
              <a:rPr lang="en-US" sz="1000" dirty="0"/>
              <a:t>'</a:t>
            </a:r>
          </a:p>
          <a:p>
            <a:r>
              <a:rPr lang="en-US" sz="1000" dirty="0"/>
              <a:t># RPC interface for the metadata service to get info from the plugin side</a:t>
            </a:r>
          </a:p>
          <a:p>
            <a:r>
              <a:rPr lang="en-US" sz="1000" dirty="0"/>
              <a:t>RPC_NAMESPACE_METADATA = 'metadata'</a:t>
            </a:r>
          </a:p>
        </p:txBody>
      </p:sp>
      <p:sp>
        <p:nvSpPr>
          <p:cNvPr id="11" name="Rectangle 10"/>
          <p:cNvSpPr/>
          <p:nvPr/>
        </p:nvSpPr>
        <p:spPr>
          <a:xfrm>
            <a:off x="6019800" y="5712738"/>
            <a:ext cx="2849880" cy="1169551"/>
          </a:xfrm>
          <a:prstGeom prst="rect">
            <a:avLst/>
          </a:prstGeom>
        </p:spPr>
        <p:txBody>
          <a:bodyPr wrap="square">
            <a:spAutoFit/>
          </a:bodyPr>
          <a:lstStyle/>
          <a:p>
            <a:r>
              <a:rPr lang="en-US" sz="1000" dirty="0"/>
              <a:t># Linux interface max length</a:t>
            </a:r>
          </a:p>
          <a:p>
            <a:r>
              <a:rPr lang="en-US" sz="1000" dirty="0"/>
              <a:t>DEVICE_NAME_MAX_LEN = 15</a:t>
            </a:r>
          </a:p>
          <a:p>
            <a:r>
              <a:rPr lang="en-US" sz="1000" dirty="0" smtClean="0"/>
              <a:t># </a:t>
            </a:r>
            <a:r>
              <a:rPr lang="en-US" sz="1000" dirty="0"/>
              <a:t>Device names start with "tap"</a:t>
            </a:r>
          </a:p>
          <a:p>
            <a:r>
              <a:rPr lang="en-US" sz="1000" dirty="0"/>
              <a:t>TAP_DEVICE_PREFIX = 'tap'</a:t>
            </a:r>
          </a:p>
          <a:p>
            <a:r>
              <a:rPr lang="en-US" sz="1000" dirty="0" smtClean="0"/>
              <a:t>ATTRIBUTES_TO_UPDATE </a:t>
            </a:r>
            <a:r>
              <a:rPr lang="en-US" sz="1000" dirty="0"/>
              <a:t>= '</a:t>
            </a:r>
            <a:r>
              <a:rPr lang="en-US" sz="1000" dirty="0" err="1"/>
              <a:t>attributes_to_update</a:t>
            </a:r>
            <a:r>
              <a:rPr lang="en-US" sz="1000" dirty="0"/>
              <a:t>'</a:t>
            </a:r>
          </a:p>
          <a:p>
            <a:r>
              <a:rPr lang="en-US" sz="1000" dirty="0" smtClean="0"/>
              <a:t># </a:t>
            </a:r>
            <a:r>
              <a:rPr lang="en-US" sz="1000" dirty="0"/>
              <a:t>Maximum value integer can take in MySQL </a:t>
            </a:r>
            <a:endParaRPr lang="en-US" sz="1000" dirty="0" smtClean="0"/>
          </a:p>
          <a:p>
            <a:r>
              <a:rPr lang="en-US" sz="1000" dirty="0" smtClean="0"/>
              <a:t>DB_INTEGER_MAX_VALUE </a:t>
            </a:r>
            <a:r>
              <a:rPr lang="en-US" sz="1000" dirty="0"/>
              <a:t>= 2 ** 31 - 1</a:t>
            </a:r>
          </a:p>
        </p:txBody>
      </p:sp>
      <p:sp>
        <p:nvSpPr>
          <p:cNvPr id="12" name="Rectangle 11"/>
          <p:cNvSpPr/>
          <p:nvPr/>
        </p:nvSpPr>
        <p:spPr>
          <a:xfrm>
            <a:off x="2971800" y="3581400"/>
            <a:ext cx="3124200" cy="1323439"/>
          </a:xfrm>
          <a:prstGeom prst="rect">
            <a:avLst/>
          </a:prstGeom>
        </p:spPr>
        <p:txBody>
          <a:bodyPr wrap="square">
            <a:spAutoFit/>
          </a:bodyPr>
          <a:lstStyle/>
          <a:p>
            <a:r>
              <a:rPr lang="en-US" sz="1000" dirty="0"/>
              <a:t># List of ICMPv6 types that should be allowed by default:</a:t>
            </a:r>
          </a:p>
          <a:p>
            <a:r>
              <a:rPr lang="en-US" sz="1000" dirty="0"/>
              <a:t># Multicast Listener Query (130),</a:t>
            </a:r>
          </a:p>
          <a:p>
            <a:r>
              <a:rPr lang="en-US" sz="1000" dirty="0"/>
              <a:t># Multicast Listener Report (131),</a:t>
            </a:r>
          </a:p>
          <a:p>
            <a:r>
              <a:rPr lang="en-US" sz="1000" dirty="0"/>
              <a:t># Multicast Listener Done (132),</a:t>
            </a:r>
          </a:p>
          <a:p>
            <a:r>
              <a:rPr lang="en-US" sz="1000" dirty="0"/>
              <a:t># Neighbor Solicitation (135),</a:t>
            </a:r>
          </a:p>
          <a:p>
            <a:r>
              <a:rPr lang="en-US" sz="1000" dirty="0"/>
              <a:t># Neighbor Advertisement (136)</a:t>
            </a:r>
          </a:p>
          <a:p>
            <a:r>
              <a:rPr lang="en-US" sz="1000" dirty="0"/>
              <a:t>ICMPV6_ALLOWED_TYPES = [130, 131, 132, 135, 136]</a:t>
            </a:r>
          </a:p>
          <a:p>
            <a:r>
              <a:rPr lang="en-US" sz="1000" dirty="0"/>
              <a:t>ICMPV6_TYPE_RA = 134</a:t>
            </a:r>
          </a:p>
        </p:txBody>
      </p:sp>
      <p:sp>
        <p:nvSpPr>
          <p:cNvPr id="13" name="Rectangle 12"/>
          <p:cNvSpPr/>
          <p:nvPr/>
        </p:nvSpPr>
        <p:spPr>
          <a:xfrm>
            <a:off x="2247900" y="2294601"/>
            <a:ext cx="3733800" cy="1015663"/>
          </a:xfrm>
          <a:prstGeom prst="rect">
            <a:avLst/>
          </a:prstGeom>
        </p:spPr>
        <p:txBody>
          <a:bodyPr wrap="square">
            <a:spAutoFit/>
          </a:bodyPr>
          <a:lstStyle/>
          <a:p>
            <a:r>
              <a:rPr lang="en-US" sz="1000" dirty="0"/>
              <a:t>PORT_BINDING_EXT_ALIAS = 'binding'</a:t>
            </a:r>
          </a:p>
          <a:p>
            <a:r>
              <a:rPr lang="en-US" sz="1000" dirty="0"/>
              <a:t>L3_AGENT_SCHEDULER_EXT_ALIAS = 'l3_agent_scheduler'</a:t>
            </a:r>
          </a:p>
          <a:p>
            <a:r>
              <a:rPr lang="en-US" sz="1000" dirty="0"/>
              <a:t>DHCP_AGENT_SCHEDULER_EXT_ALIAS = '</a:t>
            </a:r>
            <a:r>
              <a:rPr lang="en-US" sz="1000" dirty="0" err="1"/>
              <a:t>dhcp_agent_scheduler</a:t>
            </a:r>
            <a:r>
              <a:rPr lang="en-US" sz="1000" dirty="0"/>
              <a:t>'</a:t>
            </a:r>
          </a:p>
          <a:p>
            <a:r>
              <a:rPr lang="en-US" sz="1000" dirty="0"/>
              <a:t>LBAAS_AGENT_SCHEDULER_EXT_ALIAS = '</a:t>
            </a:r>
            <a:r>
              <a:rPr lang="en-US" sz="1000" dirty="0" err="1"/>
              <a:t>lbaas_agent_scheduler</a:t>
            </a:r>
            <a:r>
              <a:rPr lang="en-US" sz="1000" dirty="0"/>
              <a:t>'</a:t>
            </a:r>
          </a:p>
          <a:p>
            <a:r>
              <a:rPr lang="en-US" sz="1000" dirty="0"/>
              <a:t>L3_DISTRIBUTED_EXT_ALIAS = '</a:t>
            </a:r>
            <a:r>
              <a:rPr lang="en-US" sz="1000" dirty="0" err="1"/>
              <a:t>dvr</a:t>
            </a:r>
            <a:r>
              <a:rPr lang="en-US" sz="1000" dirty="0"/>
              <a:t>'</a:t>
            </a:r>
          </a:p>
          <a:p>
            <a:r>
              <a:rPr lang="en-US" sz="1000" dirty="0"/>
              <a:t>L3_HA_MODE_EXT_ALIAS = 'l3-ha'</a:t>
            </a:r>
          </a:p>
        </p:txBody>
      </p:sp>
      <p:sp>
        <p:nvSpPr>
          <p:cNvPr id="14" name="Rectangle 13"/>
          <p:cNvSpPr/>
          <p:nvPr/>
        </p:nvSpPr>
        <p:spPr>
          <a:xfrm>
            <a:off x="7620" y="5471637"/>
            <a:ext cx="3726180" cy="553998"/>
          </a:xfrm>
          <a:prstGeom prst="rect">
            <a:avLst/>
          </a:prstGeom>
        </p:spPr>
        <p:txBody>
          <a:bodyPr wrap="square">
            <a:spAutoFit/>
          </a:bodyPr>
          <a:lstStyle/>
          <a:p>
            <a:r>
              <a:rPr lang="en-US" sz="1000" dirty="0"/>
              <a:t># Collection used to identify devices owned by router interfaces.</a:t>
            </a:r>
          </a:p>
          <a:p>
            <a:r>
              <a:rPr lang="en-US" sz="1000" dirty="0" smtClean="0"/>
              <a:t>ROUTER_INTERFACE_OWNERS </a:t>
            </a:r>
            <a:r>
              <a:rPr lang="en-US" sz="1000" dirty="0"/>
              <a:t>= (DEVICE_OWNER_ROUTER_INTF,</a:t>
            </a:r>
          </a:p>
          <a:p>
            <a:r>
              <a:rPr lang="en-US" sz="1000" dirty="0"/>
              <a:t>                           DEVICE_OWNER_DVR_INTERFACE)</a:t>
            </a:r>
          </a:p>
        </p:txBody>
      </p:sp>
      <p:sp>
        <p:nvSpPr>
          <p:cNvPr id="15" name="Rectangle 14"/>
          <p:cNvSpPr/>
          <p:nvPr/>
        </p:nvSpPr>
        <p:spPr>
          <a:xfrm>
            <a:off x="-38100" y="4191000"/>
            <a:ext cx="4572000" cy="1169551"/>
          </a:xfrm>
          <a:prstGeom prst="rect">
            <a:avLst/>
          </a:prstGeom>
        </p:spPr>
        <p:txBody>
          <a:bodyPr>
            <a:spAutoFit/>
          </a:bodyPr>
          <a:lstStyle/>
          <a:p>
            <a:r>
              <a:rPr lang="en-US" sz="1000" dirty="0"/>
              <a:t>FLOATINGIP_KEY = '_</a:t>
            </a:r>
            <a:r>
              <a:rPr lang="en-US" sz="1000" dirty="0" err="1"/>
              <a:t>floatingips</a:t>
            </a:r>
            <a:r>
              <a:rPr lang="en-US" sz="1000" dirty="0"/>
              <a:t>'</a:t>
            </a:r>
          </a:p>
          <a:p>
            <a:r>
              <a:rPr lang="en-US" sz="1000" dirty="0"/>
              <a:t>INTERFACE_KEY = '_interfaces'</a:t>
            </a:r>
          </a:p>
          <a:p>
            <a:r>
              <a:rPr lang="en-US" sz="1000" dirty="0"/>
              <a:t>HA_INTERFACE_KEY = '_</a:t>
            </a:r>
            <a:r>
              <a:rPr lang="en-US" sz="1000" dirty="0" err="1"/>
              <a:t>ha_interface</a:t>
            </a:r>
            <a:r>
              <a:rPr lang="en-US" sz="1000" dirty="0"/>
              <a:t>'</a:t>
            </a:r>
          </a:p>
          <a:p>
            <a:r>
              <a:rPr lang="en-US" sz="1000" dirty="0"/>
              <a:t>HA_ROUTER_STATE_KEY = '_</a:t>
            </a:r>
            <a:r>
              <a:rPr lang="en-US" sz="1000" dirty="0" err="1"/>
              <a:t>ha_state</a:t>
            </a:r>
            <a:r>
              <a:rPr lang="en-US" sz="1000" dirty="0"/>
              <a:t>'</a:t>
            </a:r>
          </a:p>
          <a:p>
            <a:r>
              <a:rPr lang="en-US" sz="1000" dirty="0"/>
              <a:t>METERING_LABEL_KEY = '_</a:t>
            </a:r>
            <a:r>
              <a:rPr lang="en-US" sz="1000" dirty="0" err="1"/>
              <a:t>metering_labels</a:t>
            </a:r>
            <a:r>
              <a:rPr lang="en-US" sz="1000" dirty="0"/>
              <a:t>'</a:t>
            </a:r>
          </a:p>
          <a:p>
            <a:r>
              <a:rPr lang="en-US" sz="1000" dirty="0"/>
              <a:t>FLOATINGIP_AGENT_INTF_KEY = '_</a:t>
            </a:r>
            <a:r>
              <a:rPr lang="en-US" sz="1000" dirty="0" err="1"/>
              <a:t>floatingip_agent_interfaces</a:t>
            </a:r>
            <a:r>
              <a:rPr lang="en-US" sz="1000" dirty="0"/>
              <a:t>'</a:t>
            </a:r>
          </a:p>
          <a:p>
            <a:r>
              <a:rPr lang="en-US" sz="1000" dirty="0"/>
              <a:t>SNAT_ROUTER_INTF_KEY = '_</a:t>
            </a:r>
            <a:r>
              <a:rPr lang="en-US" sz="1000" dirty="0" err="1"/>
              <a:t>snat_router_interfaces</a:t>
            </a:r>
            <a:r>
              <a:rPr lang="en-US" sz="1000" dirty="0"/>
              <a:t>'</a:t>
            </a:r>
          </a:p>
        </p:txBody>
      </p:sp>
      <p:sp>
        <p:nvSpPr>
          <p:cNvPr id="16" name="Rectangle 15"/>
          <p:cNvSpPr/>
          <p:nvPr/>
        </p:nvSpPr>
        <p:spPr>
          <a:xfrm>
            <a:off x="7620" y="3329226"/>
            <a:ext cx="4572000" cy="861774"/>
          </a:xfrm>
          <a:prstGeom prst="rect">
            <a:avLst/>
          </a:prstGeom>
        </p:spPr>
        <p:txBody>
          <a:bodyPr>
            <a:spAutoFit/>
          </a:bodyPr>
          <a:lstStyle/>
          <a:p>
            <a:r>
              <a:rPr lang="en-US" sz="1000" dirty="0"/>
              <a:t>DEVICE_ID_RESERVED_DHCP_PORT = "</a:t>
            </a:r>
            <a:r>
              <a:rPr lang="en-US" sz="1000" dirty="0" err="1"/>
              <a:t>reserved_dhcp_port</a:t>
            </a:r>
            <a:r>
              <a:rPr lang="en-US" sz="1000" dirty="0"/>
              <a:t>"</a:t>
            </a:r>
          </a:p>
          <a:p>
            <a:r>
              <a:rPr lang="en-US" sz="1000" dirty="0" smtClean="0"/>
              <a:t>HA_NETWORK_NAME </a:t>
            </a:r>
            <a:r>
              <a:rPr lang="en-US" sz="1000" dirty="0"/>
              <a:t>= 'HA network tenant %s'</a:t>
            </a:r>
          </a:p>
          <a:p>
            <a:r>
              <a:rPr lang="en-US" sz="1000" dirty="0"/>
              <a:t>HA_SUBNET_NAME = 'HA subnet tenant %s'</a:t>
            </a:r>
          </a:p>
          <a:p>
            <a:r>
              <a:rPr lang="en-US" sz="1000" dirty="0"/>
              <a:t>HA_PORT_NAME = 'HA port tenant %s'</a:t>
            </a:r>
          </a:p>
          <a:p>
            <a:r>
              <a:rPr lang="en-US" sz="1000" dirty="0"/>
              <a:t>MINIMUM_AGENTS_FOR_HA = 2</a:t>
            </a:r>
          </a:p>
        </p:txBody>
      </p:sp>
    </p:spTree>
    <p:extLst>
      <p:ext uri="{BB962C8B-B14F-4D97-AF65-F5344CB8AC3E}">
        <p14:creationId xmlns:p14="http://schemas.microsoft.com/office/powerpoint/2010/main" val="921383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839200" cy="646331"/>
          </a:xfrm>
          <a:prstGeom prst="rect">
            <a:avLst/>
          </a:prstGeom>
        </p:spPr>
        <p:txBody>
          <a:bodyPr wrap="square">
            <a:spAutoFit/>
          </a:bodyPr>
          <a:lstStyle/>
          <a:p>
            <a:r>
              <a:rPr lang="en-US" dirty="0" err="1" smtClean="0"/>
              <a:t>IptablesRule</a:t>
            </a:r>
            <a:endParaRPr lang="en-US" dirty="0" smtClean="0"/>
          </a:p>
          <a:p>
            <a:r>
              <a:rPr lang="en-US" dirty="0" smtClean="0"/>
              <a:t>It is </a:t>
            </a:r>
            <a:r>
              <a:rPr lang="en-US" dirty="0"/>
              <a:t>only used </a:t>
            </a:r>
            <a:r>
              <a:rPr lang="en-US" dirty="0" smtClean="0"/>
              <a:t>by  </a:t>
            </a:r>
            <a:r>
              <a:rPr lang="en-US" dirty="0" err="1"/>
              <a:t>IptablesManager</a:t>
            </a:r>
            <a:r>
              <a:rPr lang="en-US" dirty="0"/>
              <a:t>.</a:t>
            </a:r>
          </a:p>
        </p:txBody>
      </p:sp>
      <p:sp>
        <p:nvSpPr>
          <p:cNvPr id="5" name="Rectangle 4"/>
          <p:cNvSpPr/>
          <p:nvPr/>
        </p:nvSpPr>
        <p:spPr>
          <a:xfrm>
            <a:off x="279400" y="1397338"/>
            <a:ext cx="4572000" cy="2031325"/>
          </a:xfrm>
          <a:prstGeom prst="rect">
            <a:avLst/>
          </a:prstGeom>
        </p:spPr>
        <p:txBody>
          <a:bodyPr>
            <a:spAutoFit/>
          </a:bodyPr>
          <a:lstStyle/>
          <a:p>
            <a:r>
              <a:rPr lang="en-US" dirty="0"/>
              <a:t> </a:t>
            </a:r>
            <a:r>
              <a:rPr lang="en-US" dirty="0" err="1"/>
              <a:t>self.chain</a:t>
            </a:r>
            <a:r>
              <a:rPr lang="en-US" dirty="0"/>
              <a:t> </a:t>
            </a:r>
            <a:endParaRPr lang="en-US" dirty="0" smtClean="0"/>
          </a:p>
          <a:p>
            <a:r>
              <a:rPr lang="en-US" dirty="0" err="1" smtClean="0"/>
              <a:t>self.rule</a:t>
            </a:r>
            <a:r>
              <a:rPr lang="en-US" dirty="0" smtClean="0"/>
              <a:t> </a:t>
            </a:r>
            <a:endParaRPr lang="en-US" dirty="0"/>
          </a:p>
          <a:p>
            <a:r>
              <a:rPr lang="en-US" dirty="0" err="1" smtClean="0"/>
              <a:t>self.wrap</a:t>
            </a:r>
            <a:endParaRPr lang="en-US" dirty="0"/>
          </a:p>
          <a:p>
            <a:r>
              <a:rPr lang="en-US" dirty="0" err="1" smtClean="0"/>
              <a:t>self.top</a:t>
            </a:r>
            <a:r>
              <a:rPr lang="en-US" dirty="0" smtClean="0"/>
              <a:t> </a:t>
            </a:r>
            <a:endParaRPr lang="en-US" dirty="0"/>
          </a:p>
          <a:p>
            <a:r>
              <a:rPr lang="en-US" dirty="0" err="1" smtClean="0"/>
              <a:t>self.wrap_name</a:t>
            </a:r>
            <a:endParaRPr lang="en-US" dirty="0"/>
          </a:p>
          <a:p>
            <a:r>
              <a:rPr lang="en-US" dirty="0" err="1" smtClean="0"/>
              <a:t>self.tag</a:t>
            </a:r>
            <a:r>
              <a:rPr lang="en-US" dirty="0" smtClean="0"/>
              <a:t> </a:t>
            </a:r>
            <a:endParaRPr lang="en-US" dirty="0"/>
          </a:p>
          <a:p>
            <a:r>
              <a:rPr lang="en-US" dirty="0" err="1" smtClean="0"/>
              <a:t>self.comment</a:t>
            </a:r>
            <a:r>
              <a:rPr lang="en-US" dirty="0" smtClean="0"/>
              <a:t> </a:t>
            </a:r>
            <a:endParaRPr lang="en-US" dirty="0"/>
          </a:p>
        </p:txBody>
      </p:sp>
      <p:sp>
        <p:nvSpPr>
          <p:cNvPr id="6" name="Rectangle 5"/>
          <p:cNvSpPr/>
          <p:nvPr/>
        </p:nvSpPr>
        <p:spPr>
          <a:xfrm>
            <a:off x="254000" y="1034872"/>
            <a:ext cx="950901" cy="369332"/>
          </a:xfrm>
          <a:prstGeom prst="rect">
            <a:avLst/>
          </a:prstGeom>
        </p:spPr>
        <p:txBody>
          <a:bodyPr wrap="none">
            <a:spAutoFit/>
          </a:bodyPr>
          <a:lstStyle/>
          <a:p>
            <a:r>
              <a:rPr lang="en-US" dirty="0"/>
              <a:t>__</a:t>
            </a:r>
            <a:r>
              <a:rPr lang="en-US" dirty="0" err="1"/>
              <a:t>init</a:t>
            </a:r>
            <a:r>
              <a:rPr lang="en-US" dirty="0"/>
              <a:t>__</a:t>
            </a:r>
          </a:p>
        </p:txBody>
      </p:sp>
      <p:sp>
        <p:nvSpPr>
          <p:cNvPr id="7" name="Rectangle 6"/>
          <p:cNvSpPr/>
          <p:nvPr/>
        </p:nvSpPr>
        <p:spPr>
          <a:xfrm>
            <a:off x="2823024" y="1067138"/>
            <a:ext cx="2028376" cy="923330"/>
          </a:xfrm>
          <a:prstGeom prst="rect">
            <a:avLst/>
          </a:prstGeom>
        </p:spPr>
        <p:txBody>
          <a:bodyPr wrap="none">
            <a:spAutoFit/>
          </a:bodyPr>
          <a:lstStyle/>
          <a:p>
            <a:r>
              <a:rPr lang="en-US" dirty="0"/>
              <a:t>__</a:t>
            </a:r>
            <a:r>
              <a:rPr lang="en-US" dirty="0" err="1"/>
              <a:t>eq</a:t>
            </a:r>
            <a:r>
              <a:rPr lang="en-US" dirty="0"/>
              <a:t>__(self, other</a:t>
            </a:r>
            <a:r>
              <a:rPr lang="en-US" dirty="0" smtClean="0"/>
              <a:t>):</a:t>
            </a:r>
          </a:p>
          <a:p>
            <a:r>
              <a:rPr lang="en-US" dirty="0"/>
              <a:t>__ne__(self, other</a:t>
            </a:r>
            <a:r>
              <a:rPr lang="en-US" dirty="0" smtClean="0"/>
              <a:t>):</a:t>
            </a:r>
          </a:p>
          <a:p>
            <a:r>
              <a:rPr lang="en-US" dirty="0"/>
              <a:t>__</a:t>
            </a:r>
            <a:r>
              <a:rPr lang="en-US" dirty="0" err="1"/>
              <a:t>str</a:t>
            </a:r>
            <a:r>
              <a:rPr lang="en-US" dirty="0"/>
              <a:t>__(self):</a:t>
            </a:r>
          </a:p>
        </p:txBody>
      </p:sp>
    </p:spTree>
    <p:extLst>
      <p:ext uri="{BB962C8B-B14F-4D97-AF65-F5344CB8AC3E}">
        <p14:creationId xmlns:p14="http://schemas.microsoft.com/office/powerpoint/2010/main" val="289225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Firewall</a:t>
            </a:r>
            <a:endParaRPr lang="en-US" dirty="0"/>
          </a:p>
        </p:txBody>
      </p:sp>
    </p:spTree>
    <p:extLst>
      <p:ext uri="{BB962C8B-B14F-4D97-AF65-F5344CB8AC3E}">
        <p14:creationId xmlns:p14="http://schemas.microsoft.com/office/powerpoint/2010/main" val="264796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5032"/>
            <a:ext cx="8229600" cy="1143000"/>
          </a:xfrm>
        </p:spPr>
        <p:txBody>
          <a:bodyPr/>
          <a:lstStyle/>
          <a:p>
            <a:r>
              <a:rPr lang="en-US" dirty="0" err="1" smtClean="0"/>
              <a:t>IptablesFirewall</a:t>
            </a:r>
            <a:endParaRPr lang="en-US" dirty="0"/>
          </a:p>
        </p:txBody>
      </p:sp>
    </p:spTree>
    <p:extLst>
      <p:ext uri="{BB962C8B-B14F-4D97-AF65-F5344CB8AC3E}">
        <p14:creationId xmlns:p14="http://schemas.microsoft.com/office/powerpoint/2010/main" val="143359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8230717"/>
              </p:ext>
            </p:extLst>
          </p:nvPr>
        </p:nvGraphicFramePr>
        <p:xfrm>
          <a:off x="-14748" y="0"/>
          <a:ext cx="9158748" cy="6857999"/>
        </p:xfrm>
        <a:graphic>
          <a:graphicData uri="http://schemas.openxmlformats.org/drawingml/2006/table">
            <a:tbl>
              <a:tblPr>
                <a:tableStyleId>{5C22544A-7EE6-4342-B048-85BDC9FD1C3A}</a:tableStyleId>
              </a:tblPr>
              <a:tblGrid>
                <a:gridCol w="1155157"/>
                <a:gridCol w="4043051"/>
                <a:gridCol w="3960540"/>
              </a:tblGrid>
              <a:tr h="1346810">
                <a:tc rowSpan="7">
                  <a:txBody>
                    <a:bodyPr/>
                    <a:lstStyle/>
                    <a:p>
                      <a:pPr algn="ctr" fontAlgn="ctr"/>
                      <a:r>
                        <a:rPr lang="en-US" sz="2000" u="none" strike="noStrike" dirty="0" err="1">
                          <a:effectLst/>
                        </a:rPr>
                        <a:t>Utils</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l" fontAlgn="b"/>
                      <a:r>
                        <a:rPr lang="en-US" sz="2000" u="none" strike="noStrike">
                          <a:effectLst/>
                        </a:rPr>
                        <a:t>create_process : Create a process object for the given command. </a:t>
                      </a:r>
                      <a:br>
                        <a:rPr lang="en-US" sz="2000" u="none" strike="noStrike">
                          <a:effectLst/>
                        </a:rPr>
                      </a:br>
                      <a:r>
                        <a:rPr lang="en-US" sz="2000" u="none" strike="noStrike">
                          <a:effectLst/>
                        </a:rPr>
                        <a:t>subprocess.Popen().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Commands can be any linux commands.</a:t>
                      </a:r>
                      <a:br>
                        <a:rPr lang="en-US" sz="2000" u="none" strike="noStrike">
                          <a:effectLst/>
                        </a:rPr>
                      </a:br>
                      <a:r>
                        <a:rPr lang="en-US" sz="2000" u="none" strike="noStrike">
                          <a:effectLst/>
                        </a:rPr>
                        <a:t>Uses Pythons eventlet\green\subprocess</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execute: calls create_process to execute a command.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336702">
                <a:tc vMerge="1">
                  <a:txBody>
                    <a:bodyPr/>
                    <a:lstStyle/>
                    <a:p>
                      <a:endParaRPr lang="en-US"/>
                    </a:p>
                  </a:txBody>
                  <a:tcPr/>
                </a:tc>
                <a:tc>
                  <a:txBody>
                    <a:bodyPr/>
                    <a:lstStyle/>
                    <a:p>
                      <a:pPr algn="l" fontAlgn="b"/>
                      <a:r>
                        <a:rPr lang="en-US" sz="2000" u="none" strike="noStrike">
                          <a:effectLst/>
                        </a:rPr>
                        <a:t>get_interface_mac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replace_file : Replaces the contents of file with a data in a safe manner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find_child_pids: Retrieve a list of the pids of child processes of the given pid.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get_conf_file_name: returns the file name for a given kind of config 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908893">
                <a:tc vMerge="1">
                  <a:txBody>
                    <a:bodyPr/>
                    <a:lstStyle/>
                    <a:p>
                      <a:endParaRPr lang="en-US"/>
                    </a:p>
                  </a:txBody>
                  <a:tcPr/>
                </a:tc>
                <a:tc>
                  <a:txBody>
                    <a:bodyPr/>
                    <a:lstStyle/>
                    <a:p>
                      <a:pPr algn="l" fontAlgn="b"/>
                      <a:r>
                        <a:rPr lang="en-US" sz="2000" u="none" strike="noStrike" dirty="0">
                          <a:effectLst/>
                        </a:rPr>
                        <a:t> </a:t>
                      </a:r>
                      <a:r>
                        <a:rPr lang="en-US" sz="2000" u="none" strike="noStrike" dirty="0" err="1">
                          <a:effectLst/>
                        </a:rPr>
                        <a:t>get_root_helper_child_pid</a:t>
                      </a:r>
                      <a:r>
                        <a:rPr lang="en-US" sz="2000" u="none" strike="noStrike" dirty="0">
                          <a:effectLst/>
                        </a:rPr>
                        <a:t>: Get the lowest child </a:t>
                      </a:r>
                      <a:r>
                        <a:rPr lang="en-US" sz="2000" u="none" strike="noStrike" dirty="0" err="1">
                          <a:effectLst/>
                        </a:rPr>
                        <a:t>pid</a:t>
                      </a:r>
                      <a:r>
                        <a:rPr lang="en-US" sz="2000" u="none" strike="noStrike" dirty="0">
                          <a:effectLst/>
                        </a:rPr>
                        <a:t> in the process hierarchy. If root helper was used, two or more processes would be created:</a:t>
                      </a:r>
                      <a:br>
                        <a:rPr lang="en-US" sz="2000" u="none" strike="noStrike" dirty="0">
                          <a:effectLst/>
                        </a:rPr>
                      </a:b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2 or more processes with root helper: - a root helper process (e.g. </a:t>
                      </a:r>
                      <a:r>
                        <a:rPr lang="en-US" sz="2000" u="none" strike="noStrike" dirty="0" err="1">
                          <a:effectLst/>
                        </a:rPr>
                        <a:t>sudo</a:t>
                      </a:r>
                      <a:r>
                        <a:rPr lang="en-US" sz="2000" u="none" strike="noStrike" dirty="0">
                          <a:effectLst/>
                        </a:rPr>
                        <a:t> </a:t>
                      </a:r>
                      <a:r>
                        <a:rPr lang="en-US" sz="2000" u="none" strike="noStrike" dirty="0" err="1">
                          <a:effectLst/>
                        </a:rPr>
                        <a:t>myscript</a:t>
                      </a:r>
                      <a:r>
                        <a:rPr lang="en-US" sz="2000" u="none" strike="noStrike" dirty="0">
                          <a:effectLst/>
                        </a:rPr>
                        <a:t>), - possibly a </a:t>
                      </a:r>
                      <a:r>
                        <a:rPr lang="en-US" sz="2000" u="none" strike="noStrike" dirty="0" err="1">
                          <a:effectLst/>
                        </a:rPr>
                        <a:t>rootwrap</a:t>
                      </a:r>
                      <a:r>
                        <a:rPr lang="en-US" sz="2000" u="none" strike="noStrike" dirty="0">
                          <a:effectLst/>
                        </a:rPr>
                        <a:t> script (e.g. neutron-</a:t>
                      </a:r>
                      <a:r>
                        <a:rPr lang="en-US" sz="2000" u="none" strike="noStrike" dirty="0" err="1">
                          <a:effectLst/>
                        </a:rPr>
                        <a:t>rootwrap</a:t>
                      </a:r>
                      <a:r>
                        <a:rPr lang="en-US" sz="2000" u="none" strike="noStrike" dirty="0">
                          <a:effectLst/>
                        </a:rPr>
                        <a:t>) - a child process (e.g. </a:t>
                      </a:r>
                      <a:r>
                        <a:rPr lang="en-US" sz="2000" u="none" strike="noStrike" dirty="0" err="1">
                          <a:effectLst/>
                        </a:rPr>
                        <a:t>myscript</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95825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7334977"/>
              </p:ext>
            </p:extLst>
          </p:nvPr>
        </p:nvGraphicFramePr>
        <p:xfrm>
          <a:off x="0" y="31955"/>
          <a:ext cx="9144001" cy="6794051"/>
        </p:xfrm>
        <a:graphic>
          <a:graphicData uri="http://schemas.openxmlformats.org/drawingml/2006/table">
            <a:tbl>
              <a:tblPr>
                <a:tableStyleId>{5C22544A-7EE6-4342-B048-85BDC9FD1C3A}</a:tableStyleId>
              </a:tblPr>
              <a:tblGrid>
                <a:gridCol w="979715"/>
                <a:gridCol w="4491054"/>
                <a:gridCol w="3673232"/>
              </a:tblGrid>
              <a:tr h="710301">
                <a:tc>
                  <a:txBody>
                    <a:bodyPr/>
                    <a:lstStyle/>
                    <a:p>
                      <a:pPr algn="l" fontAlgn="b"/>
                      <a:r>
                        <a:rPr lang="en-US" sz="2000" u="none" strike="noStrike">
                          <a:effectLst/>
                        </a:rPr>
                        <a:t>Daemon-pub.</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setuid, setgid and drop_privileges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Use Python's OS library that  exports all functions from posix, nt or ce.</a:t>
                      </a:r>
                      <a:endParaRPr lang="en-US" sz="2000" b="0" i="0" u="none" strike="noStrike">
                        <a:solidFill>
                          <a:srgbClr val="000000"/>
                        </a:solidFill>
                        <a:effectLst/>
                        <a:latin typeface="Calibri"/>
                      </a:endParaRPr>
                    </a:p>
                  </a:txBody>
                  <a:tcPr marL="9525" marR="9525" marT="9525" marB="0" anchor="b"/>
                </a:tc>
              </a:tr>
              <a:tr h="355151">
                <a:tc>
                  <a:txBody>
                    <a:bodyPr/>
                    <a:lstStyle/>
                    <a:p>
                      <a:pPr algn="l" fontAlgn="b"/>
                      <a:r>
                        <a:rPr lang="en-US" sz="2000" u="none" strike="noStrike">
                          <a:effectLst/>
                        </a:rPr>
                        <a:t>Pidfile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write, read,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420602">
                <a:tc>
                  <a:txBody>
                    <a:bodyPr/>
                    <a:lstStyle/>
                    <a:p>
                      <a:pPr algn="l" fontAlgn="b"/>
                      <a:r>
                        <a:rPr lang="en-US" sz="2000" u="none" strike="noStrike">
                          <a:effectLst/>
                        </a:rPr>
                        <a:t>daemon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__init__, _fork, daemonize, start, delete_pid, handle_sigterm and run. Start calls daemonize and run.  Daemonize calls _fork (twice). _init_, start and daemonize use Pidfile class function.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A generic daemon class - to use subclass the Daemon class and override the run() method. Daemonize process by doing Stevens double fork.</a:t>
                      </a:r>
                      <a:endParaRPr lang="en-US" sz="2000" b="0" i="0" u="none" strike="noStrike">
                        <a:solidFill>
                          <a:srgbClr val="000000"/>
                        </a:solidFill>
                        <a:effectLst/>
                        <a:latin typeface="Calibri"/>
                      </a:endParaRPr>
                    </a:p>
                  </a:txBody>
                  <a:tcPr marL="9525" marR="9525" marT="9525" marB="0" anchor="b"/>
                </a:tc>
              </a:tr>
              <a:tr h="1402843">
                <a:tc>
                  <a:txBody>
                    <a:bodyPr/>
                    <a:lstStyle/>
                    <a:p>
                      <a:pPr algn="l" fontAlgn="b"/>
                      <a:r>
                        <a:rPr lang="en-US" sz="2000" u="none" strike="noStrike">
                          <a:effectLst/>
                        </a:rPr>
                        <a:t>process Manager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__</a:t>
                      </a:r>
                      <a:r>
                        <a:rPr lang="en-US" sz="2000" u="none" strike="noStrike" dirty="0" err="1">
                          <a:effectLst/>
                        </a:rPr>
                        <a:t>init</a:t>
                      </a:r>
                      <a:r>
                        <a:rPr lang="en-US" sz="2000" u="none" strike="noStrike" dirty="0">
                          <a:effectLst/>
                        </a:rPr>
                        <a:t>__, enable, </a:t>
                      </a:r>
                      <a:r>
                        <a:rPr lang="en-US" sz="2000" u="none" strike="noStrike" dirty="0" err="1">
                          <a:effectLst/>
                        </a:rPr>
                        <a:t>reload_cfg</a:t>
                      </a:r>
                      <a:r>
                        <a:rPr lang="en-US" sz="2000" u="none" strike="noStrike" dirty="0">
                          <a:effectLst/>
                        </a:rPr>
                        <a:t>, disable, </a:t>
                      </a:r>
                      <a:r>
                        <a:rPr lang="en-US" sz="2000" u="none" strike="noStrike" dirty="0" err="1">
                          <a:effectLst/>
                        </a:rPr>
                        <a:t>get_pid_file_name</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An external process manager for Neutron spawned processes. The manager expects uuid to be in cmdline.</a:t>
                      </a:r>
                      <a:br>
                        <a:rPr lang="en-US" sz="2000" u="none" strike="noStrike">
                          <a:effectLst/>
                        </a:rPr>
                      </a:br>
                      <a:r>
                        <a:rPr lang="en-US" sz="2000" u="none" strike="noStrike">
                          <a:effectLst/>
                        </a:rPr>
                        <a:t>USES UTILS.</a:t>
                      </a:r>
                      <a:endParaRPr lang="en-US" sz="2000" b="0" i="0" u="none" strike="noStrike">
                        <a:solidFill>
                          <a:srgbClr val="000000"/>
                        </a:solidFill>
                        <a:effectLst/>
                        <a:latin typeface="Calibri"/>
                      </a:endParaRPr>
                    </a:p>
                  </a:txBody>
                  <a:tcPr marL="9525" marR="9525" marT="9525" marB="0" anchor="b"/>
                </a:tc>
              </a:tr>
              <a:tr h="2130902">
                <a:tc>
                  <a:txBody>
                    <a:bodyPr/>
                    <a:lstStyle/>
                    <a:p>
                      <a:pPr algn="l" fontAlgn="b"/>
                      <a:r>
                        <a:rPr lang="en-US" sz="2000" u="none" strike="noStrike">
                          <a:effectLst/>
                        </a:rPr>
                        <a:t>Process Monitor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enable: Creates a process and ensures that it is monitored.  Create a new ProcessManager and tie it to the uuid/service.</a:t>
                      </a:r>
                      <a:br>
                        <a:rPr lang="en-US" sz="2000" u="none" strike="noStrike">
                          <a:effectLst/>
                        </a:rPr>
                      </a:br>
                      <a:r>
                        <a:rPr lang="en-US" sz="2000" u="none" strike="noStrike">
                          <a:effectLst/>
                        </a:rPr>
                        <a:t>_check_child_processes, _periodic_checking_thread</a:t>
                      </a:r>
                      <a:br>
                        <a:rPr lang="en-US" sz="2000" u="none" strike="noStrike">
                          <a:effectLst/>
                        </a:rPr>
                      </a:br>
                      <a:r>
                        <a:rPr lang="en-US" sz="2000" u="none" strike="noStrike">
                          <a:effectLst/>
                        </a:rPr>
                        <a:t>get_process_manager, is_active, get_pid, etc.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Handle multiple process managers and watch over all of them. </a:t>
                      </a:r>
                      <a:br>
                        <a:rPr lang="en-US" sz="2000" u="none" strike="noStrike" dirty="0">
                          <a:effectLst/>
                        </a:rPr>
                      </a:br>
                      <a:r>
                        <a:rPr lang="en-US" sz="2000" u="none" strike="noStrike" dirty="0">
                          <a:effectLst/>
                        </a:rPr>
                        <a:t>Stores the following: Array of process managers, </a:t>
                      </a:r>
                      <a:r>
                        <a:rPr lang="en-US" sz="2000" u="none" strike="noStrike" dirty="0" err="1">
                          <a:effectLst/>
                        </a:rPr>
                        <a:t>config</a:t>
                      </a:r>
                      <a:r>
                        <a:rPr lang="en-US" sz="2000" u="none" strike="noStrike" dirty="0">
                          <a:effectLst/>
                        </a:rPr>
                        <a:t>, </a:t>
                      </a:r>
                      <a:r>
                        <a:rPr lang="en-US" sz="2000" u="none" strike="noStrike" dirty="0" err="1">
                          <a:effectLst/>
                        </a:rPr>
                        <a:t>resource_type</a:t>
                      </a:r>
                      <a:r>
                        <a:rPr lang="en-US" sz="2000" u="none" strike="noStrike" dirty="0">
                          <a:effectLst/>
                        </a:rPr>
                        <a:t>, and </a:t>
                      </a:r>
                      <a:r>
                        <a:rPr lang="en-US" sz="2000" u="none" strike="noStrike" dirty="0" err="1">
                          <a:effectLst/>
                        </a:rPr>
                        <a:t>exit_handler</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196617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0318293"/>
              </p:ext>
            </p:extLst>
          </p:nvPr>
        </p:nvGraphicFramePr>
        <p:xfrm>
          <a:off x="0" y="-2"/>
          <a:ext cx="9144000" cy="6858001"/>
        </p:xfrm>
        <a:graphic>
          <a:graphicData uri="http://schemas.openxmlformats.org/drawingml/2006/table">
            <a:tbl>
              <a:tblPr>
                <a:tableStyleId>{5C22544A-7EE6-4342-B048-85BDC9FD1C3A}</a:tableStyleId>
              </a:tblPr>
              <a:tblGrid>
                <a:gridCol w="1371600"/>
                <a:gridCol w="4724400"/>
                <a:gridCol w="3048000"/>
              </a:tblGrid>
              <a:tr h="1524000">
                <a:tc>
                  <a:txBody>
                    <a:bodyPr/>
                    <a:lstStyle/>
                    <a:p>
                      <a:pPr algn="l" fontAlgn="b"/>
                      <a:r>
                        <a:rPr lang="en-US" sz="1600" u="none" strike="noStrike" dirty="0">
                          <a:effectLst/>
                        </a:rPr>
                        <a:t>interface</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configration</a:t>
                      </a:r>
                      <a:r>
                        <a:rPr lang="en-US" sz="1600" u="none" strike="noStrike" dirty="0">
                          <a:effectLst/>
                        </a:rPr>
                        <a:t> string-opt: </a:t>
                      </a:r>
                      <a:r>
                        <a:rPr lang="en-US" sz="1600" u="none" strike="noStrike" dirty="0" err="1">
                          <a:effectLst/>
                        </a:rPr>
                        <a:t>ovs_integration_bridge</a:t>
                      </a:r>
                      <a:r>
                        <a:rPr lang="en-US" sz="1600" u="none" strike="noStrike" dirty="0">
                          <a:effectLst/>
                        </a:rPr>
                        <a:t>, </a:t>
                      </a:r>
                      <a:r>
                        <a:rPr lang="en-US" sz="1600" u="none" strike="noStrike" dirty="0" err="1">
                          <a:effectLst/>
                        </a:rPr>
                        <a:t>meta_flavor_driver_mappings</a:t>
                      </a:r>
                      <a:r>
                        <a:rPr lang="en-US" sz="1600" u="none" strike="noStrike" dirty="0">
                          <a:effectLst/>
                        </a:rPr>
                        <a:t>, </a:t>
                      </a:r>
                      <a:r>
                        <a:rPr lang="en-US" sz="1600" u="none" strike="noStrike" dirty="0" err="1">
                          <a:effectLst/>
                        </a:rPr>
                        <a:t>admin_user</a:t>
                      </a:r>
                      <a:r>
                        <a:rPr lang="en-US" sz="1600" u="none" strike="noStrike" dirty="0">
                          <a:effectLst/>
                        </a:rPr>
                        <a:t>/</a:t>
                      </a:r>
                      <a:r>
                        <a:rPr lang="en-US" sz="1600" u="none" strike="noStrike" dirty="0" err="1">
                          <a:effectLst/>
                        </a:rPr>
                        <a:t>pwd</a:t>
                      </a:r>
                      <a:r>
                        <a:rPr lang="en-US" sz="1600" u="none" strike="noStrike" dirty="0">
                          <a:effectLst/>
                        </a:rPr>
                        <a:t>, </a:t>
                      </a:r>
                      <a:r>
                        <a:rPr lang="en-US" sz="1600" u="none" strike="noStrike" dirty="0" err="1">
                          <a:effectLst/>
                        </a:rPr>
                        <a:t>admin_tenant_name</a:t>
                      </a:r>
                      <a:r>
                        <a:rPr lang="en-US" sz="1600" u="none" strike="noStrike" dirty="0">
                          <a:effectLst/>
                        </a:rPr>
                        <a:t>, </a:t>
                      </a:r>
                      <a:r>
                        <a:rPr lang="en-US" sz="1600" u="none" strike="noStrike" dirty="0" err="1">
                          <a:effectLst/>
                        </a:rPr>
                        <a:t>auth_url</a:t>
                      </a:r>
                      <a:r>
                        <a:rPr lang="en-US" sz="1600" u="none" strike="noStrike" dirty="0">
                          <a:effectLst/>
                        </a:rPr>
                        <a:t>/strategy/region and </a:t>
                      </a:r>
                      <a:r>
                        <a:rPr lang="en-US" sz="1600" u="none" strike="noStrike" dirty="0" err="1" smtClean="0">
                          <a:effectLst/>
                        </a:rPr>
                        <a:t>endpoint_type</a:t>
                      </a:r>
                      <a:r>
                        <a:rPr lang="en-US" sz="1600" u="none" strike="noStrike" dirty="0" smtClean="0">
                          <a:effectLst/>
                        </a:rPr>
                        <a:t>. </a:t>
                      </a:r>
                      <a:r>
                        <a:rPr lang="en-US" sz="1600" u="none" strike="noStrike" dirty="0">
                          <a:effectLst/>
                        </a:rPr>
                        <a:t/>
                      </a:r>
                      <a:br>
                        <a:rPr lang="en-US" sz="1600" u="none" strike="noStrike" dirty="0">
                          <a:effectLst/>
                        </a:rPr>
                      </a:br>
                      <a:r>
                        <a:rPr lang="en-US" sz="1600" u="none" strike="noStrike" dirty="0">
                          <a:effectLst/>
                        </a:rPr>
                        <a:t>configuration bool </a:t>
                      </a:r>
                      <a:r>
                        <a:rPr lang="en-US" sz="1600" u="none" strike="noStrike" dirty="0" err="1">
                          <a:effectLst/>
                        </a:rPr>
                        <a:t>opt:ovs_use_veth</a:t>
                      </a:r>
                      <a:r>
                        <a:rPr lang="en-US" sz="1600" u="none" strike="noStrike" dirty="0">
                          <a:effectLst/>
                        </a:rPr>
                        <a:t/>
                      </a:r>
                      <a:br>
                        <a:rPr lang="en-US" sz="1600" u="none" strike="noStrike" dirty="0">
                          <a:effectLst/>
                        </a:rPr>
                      </a:br>
                      <a:r>
                        <a:rPr lang="en-US" sz="1600" u="none" strike="noStrike" dirty="0">
                          <a:effectLst/>
                        </a:rPr>
                        <a:t>configuration </a:t>
                      </a:r>
                      <a:r>
                        <a:rPr lang="en-US" sz="1600" u="none" strike="noStrike" dirty="0" err="1">
                          <a:effectLst/>
                        </a:rPr>
                        <a:t>int</a:t>
                      </a:r>
                      <a:r>
                        <a:rPr lang="en-US" sz="1600" u="none" strike="noStrike" dirty="0">
                          <a:effectLst/>
                        </a:rPr>
                        <a:t> opt: </a:t>
                      </a:r>
                      <a:r>
                        <a:rPr lang="en-US" sz="1600" u="none" strike="noStrike" dirty="0" err="1">
                          <a:effectLst/>
                        </a:rPr>
                        <a:t>network_device_mtu</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8381" marR="8381" marT="8381" marB="0" anchor="b"/>
                </a:tc>
              </a:tr>
              <a:tr h="1524000">
                <a:tc>
                  <a:txBody>
                    <a:bodyPr/>
                    <a:lstStyle/>
                    <a:p>
                      <a:pPr algn="l" fontAlgn="b"/>
                      <a:r>
                        <a:rPr lang="en-US" sz="1600" u="none" strike="noStrike">
                          <a:effectLst/>
                        </a:rPr>
                        <a:t>LinuxInterfaceDriver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init_l3: Set the L3 settings for the interface using data from the port - add addresses, gateway, add/delete onlink routes. </a:t>
                      </a:r>
                      <a:br>
                        <a:rPr lang="en-US" sz="1600" u="none" strike="noStrike">
                          <a:effectLst/>
                        </a:rPr>
                      </a:br>
                      <a:r>
                        <a:rPr lang="en-US" sz="1600" u="none" strike="noStrike">
                          <a:effectLst/>
                        </a:rPr>
                        <a:t>delete_conntrack_state:Delete conntrack state associated with an IP address</a:t>
                      </a:r>
                      <a:br>
                        <a:rPr lang="en-US" sz="1600" u="none" strike="noStrike">
                          <a:effectLst/>
                        </a:rPr>
                      </a:br>
                      <a:r>
                        <a:rPr lang="en-US" sz="1600" u="none" strike="noStrike">
                          <a:effectLst/>
                        </a:rPr>
                        <a:t>check_bridge_exists, plug and unplug, </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uses </a:t>
                      </a:r>
                      <a:r>
                        <a:rPr lang="en-US" sz="1600" u="none" strike="noStrike" dirty="0" err="1">
                          <a:effectLst/>
                        </a:rPr>
                        <a:t>ip_lib</a:t>
                      </a:r>
                      <a:r>
                        <a:rPr lang="en-US" sz="1600" u="none" strike="noStrike" dirty="0">
                          <a:effectLst/>
                        </a:rPr>
                        <a:t>. Operations. For ex: </a:t>
                      </a:r>
                      <a:r>
                        <a:rPr lang="en-US" sz="1600" u="none" strike="noStrike" dirty="0" err="1">
                          <a:effectLst/>
                        </a:rPr>
                        <a:t>init</a:t>
                      </a:r>
                      <a:r>
                        <a:rPr lang="en-US" sz="1600" u="none" strike="noStrike" dirty="0">
                          <a:effectLst/>
                        </a:rPr>
                        <a:t> uses </a:t>
                      </a:r>
                      <a:r>
                        <a:rPr lang="en-US" sz="1600" u="none" strike="noStrike" dirty="0" err="1">
                          <a:effectLst/>
                        </a:rPr>
                        <a:t>ip_lib.IPDevice</a:t>
                      </a:r>
                      <a:r>
                        <a:rPr lang="en-US" sz="1600" u="none" strike="noStrike" dirty="0">
                          <a:effectLst/>
                        </a:rPr>
                        <a:t>() to get the device.</a:t>
                      </a:r>
                      <a:endParaRPr lang="en-US" sz="1600" b="0" i="0" u="none" strike="noStrike" dirty="0">
                        <a:solidFill>
                          <a:srgbClr val="000000"/>
                        </a:solidFill>
                        <a:effectLst/>
                        <a:latin typeface="Calibri"/>
                      </a:endParaRPr>
                    </a:p>
                  </a:txBody>
                  <a:tcPr marL="8381" marR="8381" marT="8381" marB="0" anchor="b"/>
                </a:tc>
              </a:tr>
              <a:tr h="1016000">
                <a:tc>
                  <a:txBody>
                    <a:bodyPr/>
                    <a:lstStyle/>
                    <a:p>
                      <a:pPr algn="l" fontAlgn="b"/>
                      <a:r>
                        <a:rPr lang="en-US" sz="1600" u="none" strike="noStrike">
                          <a:effectLst/>
                        </a:rPr>
                        <a:t>OVSInterfaceDriver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 self.DEV_NAME_PREFIX = 'ns-'</a:t>
                      </a:r>
                      <a:br>
                        <a:rPr lang="en-US" sz="1600" u="none" strike="noStrike">
                          <a:effectLst/>
                        </a:rPr>
                      </a:br>
                      <a:r>
                        <a:rPr lang="en-US" sz="1600" u="none" strike="noStrike">
                          <a:effectLst/>
                        </a:rPr>
                        <a:t>_ovs_add_port().</a:t>
                      </a:r>
                      <a:br>
                        <a:rPr lang="en-US" sz="1600" u="none" strike="noStrike">
                          <a:effectLst/>
                        </a:rPr>
                      </a:br>
                      <a:r>
                        <a:rPr lang="en-US" sz="1600" u="none" strike="noStrike">
                          <a:effectLst/>
                        </a:rPr>
                        <a:t>important operations: plug and unplug.</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using </a:t>
                      </a:r>
                      <a:r>
                        <a:rPr lang="en-US" sz="1600" u="none" strike="noStrike" dirty="0" err="1">
                          <a:effectLst/>
                        </a:rPr>
                        <a:t>ip</a:t>
                      </a:r>
                      <a:r>
                        <a:rPr lang="en-US" sz="1600" u="none" strike="noStrike" dirty="0">
                          <a:effectLst/>
                        </a:rPr>
                        <a:t> and </a:t>
                      </a:r>
                      <a:r>
                        <a:rPr lang="en-US" sz="1600" u="none" strike="noStrike" dirty="0" err="1">
                          <a:effectLst/>
                        </a:rPr>
                        <a:t>ip_lib</a:t>
                      </a:r>
                      <a:r>
                        <a:rPr lang="en-US" sz="1600" u="none" strike="noStrike" dirty="0">
                          <a:effectLst/>
                        </a:rPr>
                        <a:t>. If </a:t>
                      </a:r>
                      <a:r>
                        <a:rPr lang="en-US" sz="1600" u="none" strike="noStrike" dirty="0" err="1">
                          <a:effectLst/>
                        </a:rPr>
                        <a:t>veth</a:t>
                      </a:r>
                      <a:r>
                        <a:rPr lang="en-US" sz="1600" u="none" strike="noStrike" dirty="0">
                          <a:effectLst/>
                        </a:rPr>
                        <a:t> then uses </a:t>
                      </a:r>
                      <a:r>
                        <a:rPr lang="en-US" sz="1600" u="none" strike="noStrike" dirty="0" err="1">
                          <a:effectLst/>
                        </a:rPr>
                        <a:t>ip.add_veth</a:t>
                      </a:r>
                      <a:r>
                        <a:rPr lang="en-US" sz="1600" u="none" strike="noStrike" dirty="0">
                          <a:effectLst/>
                        </a:rPr>
                        <a:t> else </a:t>
                      </a:r>
                      <a:r>
                        <a:rPr lang="en-US" sz="1600" u="none" strike="noStrike" dirty="0" err="1">
                          <a:effectLst/>
                        </a:rPr>
                        <a:t>ip.device</a:t>
                      </a:r>
                      <a:r>
                        <a:rPr lang="en-US" sz="1600" u="none" strike="noStrike" dirty="0">
                          <a:effectLst/>
                        </a:rPr>
                        <a:t>() - which crease </a:t>
                      </a:r>
                      <a:r>
                        <a:rPr lang="en-US" sz="1600" u="none" strike="noStrike" dirty="0" smtClean="0">
                          <a:effectLst/>
                        </a:rPr>
                        <a:t>ns-dev. Also </a:t>
                      </a:r>
                      <a:r>
                        <a:rPr lang="en-US" sz="1600" u="none" strike="noStrike" dirty="0">
                          <a:effectLst/>
                        </a:rPr>
                        <a:t>uses </a:t>
                      </a:r>
                      <a:r>
                        <a:rPr lang="en-US" sz="1600" u="none" strike="noStrike" dirty="0" err="1">
                          <a:effectLst/>
                        </a:rPr>
                        <a:t>ovs_lib</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BridgeInterfaceDriver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Has only plug and unplug uses ip and ip_lib.</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bridge interfaces.</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MetaInterfaceDriver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Inherits from Linux Interface 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TODO</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IVSInterfaceDriver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Similar to OVS.. Plug and unplug are crucial ops.</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an internal interface on an IVS bridge.</a:t>
                      </a:r>
                      <a:endParaRPr lang="en-US" sz="1600" b="0" i="0" u="none" strike="noStrike">
                        <a:solidFill>
                          <a:srgbClr val="000000"/>
                        </a:solidFill>
                        <a:effectLst/>
                        <a:latin typeface="Calibri"/>
                      </a:endParaRPr>
                    </a:p>
                  </a:txBody>
                  <a:tcPr marL="8381" marR="8381" marT="8381" marB="0" anchor="b"/>
                </a:tc>
              </a:tr>
              <a:tr h="1270001">
                <a:tc>
                  <a:txBody>
                    <a:bodyPr/>
                    <a:lstStyle/>
                    <a:p>
                      <a:pPr algn="l" fontAlgn="b"/>
                      <a:r>
                        <a:rPr lang="en-US" sz="1600" u="none" strike="noStrike">
                          <a:effectLst/>
                        </a:rPr>
                        <a:t>AsyncProcess</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Manages an asynchronous process - spawns a new process via </a:t>
                      </a:r>
                      <a:r>
                        <a:rPr lang="en-US" sz="1600" u="none" strike="noStrike" dirty="0" err="1">
                          <a:effectLst/>
                        </a:rPr>
                        <a:t>subprocess</a:t>
                      </a:r>
                      <a:r>
                        <a:rPr lang="en-US" sz="1600" u="none" strike="noStrike" dirty="0">
                          <a:effectLst/>
                        </a:rPr>
                        <a:t> and uses </a:t>
                      </a:r>
                      <a:r>
                        <a:rPr lang="en-US" sz="1600" u="none" strike="noStrike" dirty="0" err="1">
                          <a:effectLst/>
                        </a:rPr>
                        <a:t>greenthreads</a:t>
                      </a:r>
                      <a:r>
                        <a:rPr lang="en-US" sz="1600" u="none" strike="noStrike" dirty="0">
                          <a:effectLst/>
                        </a:rPr>
                        <a:t> to read </a:t>
                      </a:r>
                      <a:r>
                        <a:rPr lang="en-US" sz="1600" u="none" strike="noStrike" dirty="0" err="1">
                          <a:effectLst/>
                        </a:rPr>
                        <a:t>stderr</a:t>
                      </a:r>
                      <a:r>
                        <a:rPr lang="en-US" sz="1600" u="none" strike="noStrike" dirty="0">
                          <a:effectLst/>
                        </a:rPr>
                        <a:t> and </a:t>
                      </a:r>
                      <a:r>
                        <a:rPr lang="en-US" sz="1600" u="none" strike="noStrike" dirty="0" err="1">
                          <a:effectLst/>
                        </a:rPr>
                        <a:t>stdout</a:t>
                      </a:r>
                      <a:r>
                        <a:rPr lang="en-US" sz="1600" u="none" strike="noStrike" dirty="0">
                          <a:effectLst/>
                        </a:rPr>
                        <a:t> asynchronously into queues that can be read via repeatedly calling </a:t>
                      </a:r>
                      <a:r>
                        <a:rPr lang="en-US" sz="1600" u="none" strike="noStrike" dirty="0" err="1">
                          <a:effectLst/>
                        </a:rPr>
                        <a:t>iter_stdout</a:t>
                      </a:r>
                      <a:r>
                        <a:rPr lang="en-US" sz="1600" u="none" strike="noStrike" dirty="0">
                          <a:effectLst/>
                        </a:rPr>
                        <a:t>() and </a:t>
                      </a:r>
                      <a:r>
                        <a:rPr lang="en-US" sz="1600" u="none" strike="noStrike" dirty="0" err="1">
                          <a:effectLst/>
                        </a:rPr>
                        <a:t>iter_stderr</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utils.create_process</a:t>
                      </a:r>
                      <a:r>
                        <a:rPr lang="en-US" sz="1600" u="none" strike="noStrike" dirty="0">
                          <a:effectLst/>
                        </a:rPr>
                        <a:t>()</a:t>
                      </a:r>
                      <a:br>
                        <a:rPr lang="en-US" sz="1600" u="none" strike="noStrike" dirty="0">
                          <a:effectLst/>
                        </a:rPr>
                      </a:br>
                      <a:r>
                        <a:rPr lang="en-US" sz="1600" u="none" strike="noStrike" dirty="0" err="1">
                          <a:effectLst/>
                        </a:rPr>
                        <a:t>eventlet.event.Event</a:t>
                      </a:r>
                      <a:r>
                        <a:rPr lang="en-US" sz="1600" u="none" strike="noStrike" dirty="0">
                          <a:effectLst/>
                        </a:rPr>
                        <a:t>() and </a:t>
                      </a:r>
                      <a:r>
                        <a:rPr lang="en-US" sz="1600" u="none" strike="noStrike" dirty="0" err="1">
                          <a:effectLst/>
                        </a:rPr>
                        <a:t>eventlet.spawn</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bl>
          </a:graphicData>
        </a:graphic>
      </p:graphicFrame>
    </p:spTree>
    <p:extLst>
      <p:ext uri="{BB962C8B-B14F-4D97-AF65-F5344CB8AC3E}">
        <p14:creationId xmlns:p14="http://schemas.microsoft.com/office/powerpoint/2010/main" val="3974834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0055666"/>
              </p:ext>
            </p:extLst>
          </p:nvPr>
        </p:nvGraphicFramePr>
        <p:xfrm>
          <a:off x="0" y="0"/>
          <a:ext cx="9144000" cy="6778942"/>
        </p:xfrm>
        <a:graphic>
          <a:graphicData uri="http://schemas.openxmlformats.org/drawingml/2006/table">
            <a:tbl>
              <a:tblPr>
                <a:tableStyleId>{5C22544A-7EE6-4342-B048-85BDC9FD1C3A}</a:tableStyleId>
              </a:tblPr>
              <a:tblGrid>
                <a:gridCol w="838200"/>
                <a:gridCol w="5334000"/>
                <a:gridCol w="2971800"/>
              </a:tblGrid>
              <a:tr h="145968">
                <a:tc>
                  <a:txBody>
                    <a:bodyPr/>
                    <a:lstStyle/>
                    <a:p>
                      <a:pPr algn="l" fontAlgn="b"/>
                      <a:r>
                        <a:rPr lang="en-US" sz="1400" u="none" strike="noStrike" dirty="0" err="1">
                          <a:effectLst/>
                        </a:rPr>
                        <a:t>IPWrapper</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IpRule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IPDevice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IpDeviceCommandBase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return self._parent.name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just has a property name</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IpLinkCommand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get operations on : 'link/ether', 'state', 'mtu', 'qdisc', 'qlen', 'alias'</a:t>
                      </a:r>
                      <a:br>
                        <a:rPr lang="en-US" sz="1400" u="none" strike="noStrike">
                          <a:effectLst/>
                        </a:rPr>
                      </a:br>
                      <a:r>
                        <a:rPr lang="en-US" sz="1400" u="none" strike="noStrike">
                          <a:effectLst/>
                        </a:rPr>
                        <a:t>self._as_root .. as set-operation on :</a:t>
                      </a:r>
                      <a:br>
                        <a:rPr lang="en-US" sz="1400" u="none" strike="noStrike">
                          <a:effectLst/>
                        </a:rPr>
                      </a:br>
                      <a:r>
                        <a:rPr lang="en-US" sz="1400" u="none" strike="noStrike">
                          <a:effectLst/>
                        </a:rPr>
                        <a:t>'address', 'mtu',  'up', 'down', 'netns', 'name', 'alias',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r>
                      <a:br>
                        <a:rPr lang="en-US" sz="1400" u="none" strike="noStrike">
                          <a:effectLst/>
                        </a:rPr>
                      </a:br>
                      <a:r>
                        <a:rPr lang="en-US" sz="1400" u="none" strike="noStrike">
                          <a:effectLst/>
                        </a:rPr>
                        <a:t>COMMAND = 'link'</a:t>
                      </a:r>
                      <a:br>
                        <a:rPr lang="en-US" sz="1400" u="none" strike="noStrike">
                          <a:effectLst/>
                        </a:rPr>
                      </a:br>
                      <a:r>
                        <a:rPr lang="en-US" sz="1400" u="none" strike="noStrike">
                          <a:effectLst/>
                        </a:rPr>
                        <a:t>A set of attributes and corresponding set operations.</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IpAddrCommand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operations add, del and flush uses self._as_root(...)</a:t>
                      </a:r>
                      <a:br>
                        <a:rPr lang="en-US" sz="1400" u="none" strike="noStrike">
                          <a:effectLst/>
                        </a:rPr>
                      </a:b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'addr'</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IpRouteCommand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add/del/get_gateway, pullup/add/del_route, list/add/delete_onlink_route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COMMAND = 'route'</a:t>
                      </a:r>
                      <a:br>
                        <a:rPr lang="en-US" sz="1400" u="none" strike="noStrike" dirty="0">
                          <a:effectLst/>
                        </a:rPr>
                      </a:br>
                      <a:r>
                        <a:rPr lang="en-US" sz="1400" u="none" strike="noStrike" dirty="0">
                          <a:effectLst/>
                        </a:rPr>
                        <a:t>all the functions mainly invoke self._</a:t>
                      </a:r>
                      <a:r>
                        <a:rPr lang="en-US" sz="1400" u="none" strike="noStrike" dirty="0" err="1">
                          <a:effectLst/>
                        </a:rPr>
                        <a:t>as_root</a:t>
                      </a:r>
                      <a:r>
                        <a:rPr lang="en-US" sz="1400" u="none" strike="noStrike" dirty="0">
                          <a:effectLst/>
                        </a:rPr>
                        <a:t>(..) function.</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IpNeighCommand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add: self._as_root('replace',…) </a:t>
                      </a:r>
                      <a:br>
                        <a:rPr lang="en-US" sz="1400" u="none" strike="noStrike">
                          <a:effectLst/>
                        </a:rPr>
                      </a:br>
                      <a:r>
                        <a:rPr lang="en-US" sz="1400" u="none" strike="noStrike">
                          <a:effectLst/>
                        </a:rPr>
                        <a:t>del: self._as_root('del',…)</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'neigh'</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IpNetnsCommand(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 delete, execute and exists. </a:t>
                      </a:r>
                      <a:br>
                        <a:rPr lang="en-US" sz="1400" u="none" strike="noStrike">
                          <a:effectLst/>
                        </a:rPr>
                      </a:br>
                      <a:r>
                        <a:rPr lang="en-US" sz="1400" u="none" strike="noStrike">
                          <a:effectLst/>
                        </a:rPr>
                        <a:t>Add: create IPWrapper, and invoke 'sysctl' command via wrapper.netns.execute().</a:t>
                      </a:r>
                      <a:br>
                        <a:rPr lang="en-US" sz="1400" u="none" strike="noStrike">
                          <a:effectLst/>
                        </a:rPr>
                      </a:br>
                      <a:r>
                        <a:rPr lang="en-US" sz="1400" u="none" strike="noStrike">
                          <a:effectLst/>
                        </a:rPr>
                        <a:t>Execute ops gets ns_params and env_params and invokes util.execute()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Derived from IpCommandBase</a:t>
                      </a:r>
                      <a:br>
                        <a:rPr lang="en-US" sz="1400" u="none" strike="noStrike">
                          <a:effectLst/>
                        </a:rPr>
                      </a:br>
                      <a:r>
                        <a:rPr lang="en-US" sz="1400" u="none" strike="noStrike">
                          <a:effectLst/>
                        </a:rPr>
                        <a:t>uses utils.execute() for execution.</a:t>
                      </a:r>
                      <a:endParaRPr lang="en-US" sz="1400" b="0" i="0" u="none" strike="noStrike">
                        <a:solidFill>
                          <a:srgbClr val="000000"/>
                        </a:solidFill>
                        <a:effectLst/>
                        <a:latin typeface="Calibri"/>
                      </a:endParaRPr>
                    </a:p>
                  </a:txBody>
                  <a:tcPr marL="5803" marR="5803" marT="5803" marB="0" anchor="b"/>
                </a:tc>
              </a:tr>
              <a:tr h="441604">
                <a:tc>
                  <a:txBody>
                    <a:bodyPr/>
                    <a:lstStyle/>
                    <a:p>
                      <a:pPr algn="l" fontAlgn="b"/>
                      <a:r>
                        <a:rPr lang="en-US" sz="1400" u="none" strike="noStrike">
                          <a:effectLst/>
                        </a:rPr>
                        <a:t>ip_lib_funcs</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err="1">
                          <a:effectLst/>
                        </a:rPr>
                        <a:t>device_exists</a:t>
                      </a:r>
                      <a:r>
                        <a:rPr lang="en-US" sz="1400" u="none" strike="noStrike" dirty="0" smtClean="0">
                          <a:effectLst/>
                        </a:rPr>
                        <a:t>(), </a:t>
                      </a:r>
                      <a:r>
                        <a:rPr lang="en-US" sz="1400" u="none" strike="noStrike" dirty="0" err="1" smtClean="0">
                          <a:effectLst/>
                        </a:rPr>
                        <a:t>device_exists_with_ip_mac</a:t>
                      </a:r>
                      <a:r>
                        <a:rPr lang="en-US" sz="1400" u="none" strike="noStrike" dirty="0">
                          <a:effectLst/>
                        </a:rPr>
                        <a:t>()</a:t>
                      </a:r>
                      <a:br>
                        <a:rPr lang="en-US" sz="1400" u="none" strike="noStrike" dirty="0">
                          <a:effectLst/>
                        </a:rPr>
                      </a:br>
                      <a:r>
                        <a:rPr lang="en-US" sz="1400" u="none" strike="noStrike" dirty="0" err="1">
                          <a:effectLst/>
                        </a:rPr>
                        <a:t>ensure_device_is_ready</a:t>
                      </a:r>
                      <a:r>
                        <a:rPr lang="en-US" sz="1400" u="none" strike="noStrike" dirty="0" smtClean="0">
                          <a:effectLst/>
                        </a:rPr>
                        <a:t>(), </a:t>
                      </a:r>
                      <a:r>
                        <a:rPr lang="en-US" sz="1400" u="none" strike="noStrike" dirty="0" err="1" smtClean="0">
                          <a:effectLst/>
                        </a:rPr>
                        <a:t>iproute_arg_supported</a:t>
                      </a:r>
                      <a:r>
                        <a:rPr lang="en-US" sz="1400" u="none" strike="noStrike" dirty="0">
                          <a:effectLst/>
                        </a:rPr>
                        <a:t>()</a:t>
                      </a:r>
                      <a:br>
                        <a:rPr lang="en-US" sz="1400" u="none" strike="noStrike" dirty="0">
                          <a:effectLst/>
                        </a:rPr>
                      </a:br>
                      <a:r>
                        <a:rPr lang="en-US" sz="1400" u="none" strike="noStrike" dirty="0">
                          <a:effectLst/>
                        </a:rPr>
                        <a:t>_</a:t>
                      </a:r>
                      <a:r>
                        <a:rPr lang="en-US" sz="1400" u="none" strike="noStrike" dirty="0" err="1">
                          <a:effectLst/>
                        </a:rPr>
                        <a:t>arping</a:t>
                      </a:r>
                      <a:r>
                        <a:rPr lang="en-US" sz="1400" u="none" strike="noStrike" dirty="0" smtClean="0">
                          <a:effectLst/>
                        </a:rPr>
                        <a:t>(), </a:t>
                      </a:r>
                      <a:r>
                        <a:rPr lang="en-US" sz="1400" u="none" strike="noStrike" dirty="0" err="1" smtClean="0">
                          <a:effectLst/>
                        </a:rPr>
                        <a:t>send_gratuitous_arp</a:t>
                      </a:r>
                      <a:r>
                        <a:rPr lang="en-US" sz="1400" u="none" strike="noStrike" dirty="0" smtClean="0">
                          <a:effectLst/>
                        </a:rPr>
                        <a:t>(), </a:t>
                      </a:r>
                      <a:r>
                        <a:rPr lang="en-US" sz="1400" u="none" strike="noStrike" dirty="0" err="1" smtClean="0">
                          <a:effectLst/>
                        </a:rPr>
                        <a:t>send_garp_for_proxyarp</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IpLinkSupport</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_</a:t>
                      </a:r>
                      <a:r>
                        <a:rPr lang="en-US" sz="1400" u="none" strike="noStrike" dirty="0" err="1">
                          <a:effectLst/>
                        </a:rPr>
                        <a:t>get_ip_link_output</a:t>
                      </a:r>
                      <a:r>
                        <a:rPr lang="en-US" sz="1400" u="none" strike="noStrike" dirty="0">
                          <a:effectLst/>
                        </a:rPr>
                        <a:t>: Gets the output of the </a:t>
                      </a:r>
                      <a:r>
                        <a:rPr lang="en-US" sz="1400" u="none" strike="noStrike" dirty="0" err="1">
                          <a:effectLst/>
                        </a:rPr>
                        <a:t>ip</a:t>
                      </a:r>
                      <a:r>
                        <a:rPr lang="en-US" sz="1400" u="none" strike="noStrike" dirty="0">
                          <a:effectLst/>
                        </a:rPr>
                        <a:t> link help command</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support ip link help - command.</a:t>
                      </a:r>
                      <a:br>
                        <a:rPr lang="en-US" sz="1400" u="none" strike="noStrike">
                          <a:effectLst/>
                        </a:rPr>
                      </a:br>
                      <a:r>
                        <a:rPr lang="en-US" sz="1400" u="none" strike="noStrike">
                          <a:effectLst/>
                        </a:rPr>
                        <a:t>It uses 4 supporting classes.</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IpsetManager</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important - </a:t>
                      </a:r>
                      <a:r>
                        <a:rPr lang="en-US" sz="1400" u="none" strike="noStrike" dirty="0" err="1">
                          <a:effectLst/>
                        </a:rPr>
                        <a:t>set_members</a:t>
                      </a:r>
                      <a:r>
                        <a:rPr lang="en-US" sz="1400" u="none" strike="noStrike" dirty="0">
                          <a:effectLst/>
                        </a:rPr>
                        <a:t>() - Create or update a specific set by name and </a:t>
                      </a:r>
                      <a:r>
                        <a:rPr lang="en-US" sz="1400" u="none" strike="noStrike" dirty="0" err="1">
                          <a:effectLst/>
                        </a:rPr>
                        <a:t>ethertype</a:t>
                      </a:r>
                      <a:r>
                        <a:rPr lang="en-US" sz="1400" u="none" strike="noStrike" dirty="0">
                          <a:effectLst/>
                        </a:rPr>
                        <a:t>. Other functions are - </a:t>
                      </a:r>
                      <a:r>
                        <a:rPr lang="en-US" sz="1400" u="none" strike="noStrike" dirty="0" err="1">
                          <a:effectLst/>
                        </a:rPr>
                        <a:t>init</a:t>
                      </a:r>
                      <a:r>
                        <a:rPr lang="en-US" sz="1400" u="none" strike="noStrike" dirty="0">
                          <a:effectLst/>
                        </a:rPr>
                        <a:t>, </a:t>
                      </a:r>
                      <a:r>
                        <a:rPr lang="en-US" sz="1400" u="none" strike="noStrike" dirty="0" err="1">
                          <a:effectLst/>
                        </a:rPr>
                        <a:t>get_name</a:t>
                      </a:r>
                      <a:r>
                        <a:rPr lang="en-US" sz="1400" u="none" strike="noStrike" dirty="0">
                          <a:effectLst/>
                        </a:rPr>
                        <a:t>, </a:t>
                      </a:r>
                      <a:r>
                        <a:rPr lang="en-US" sz="1400" u="none" strike="noStrike" dirty="0" err="1">
                          <a:effectLst/>
                        </a:rPr>
                        <a:t>set_exists</a:t>
                      </a:r>
                      <a:r>
                        <a:rPr lang="en-US" sz="1400" u="none" strike="noStrike" dirty="0">
                          <a:effectLst/>
                        </a:rPr>
                        <a:t>, add/</a:t>
                      </a:r>
                      <a:r>
                        <a:rPr lang="en-US" sz="1400" u="none" strike="noStrike" dirty="0" err="1">
                          <a:effectLst/>
                        </a:rPr>
                        <a:t>del_member_to</a:t>
                      </a:r>
                      <a:r>
                        <a:rPr lang="en-US" sz="1400" u="none" strike="noStrike" dirty="0">
                          <a:effectLst/>
                        </a:rPr>
                        <a:t>/</a:t>
                      </a:r>
                      <a:r>
                        <a:rPr lang="en-US" sz="1400" u="none" strike="noStrike" dirty="0" err="1">
                          <a:effectLst/>
                        </a:rPr>
                        <a:t>from_set</a:t>
                      </a:r>
                      <a:r>
                        <a:rPr lang="en-US" sz="1400" u="none" strike="noStrike" dirty="0">
                          <a:effectLst/>
                        </a:rPr>
                        <a:t>, destroy, </a:t>
                      </a:r>
                      <a:r>
                        <a:rPr lang="en-US" sz="1400" u="none" strike="noStrike" dirty="0" err="1">
                          <a:effectLst/>
                        </a:rPr>
                        <a:t>refresh_set</a:t>
                      </a:r>
                      <a:r>
                        <a:rPr lang="en-US" sz="1400" u="none" strike="noStrike" dirty="0">
                          <a:effectLst/>
                        </a:rPr>
                        <a:t>, _</a:t>
                      </a:r>
                      <a:r>
                        <a:rPr lang="en-US" sz="1400" u="none" strike="noStrike" dirty="0" err="1">
                          <a:effectLst/>
                        </a:rPr>
                        <a:t>create_set</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Smart wrapper for </a:t>
                      </a:r>
                      <a:r>
                        <a:rPr lang="en-US" sz="1400" u="none" strike="noStrike" dirty="0" err="1">
                          <a:effectLst/>
                        </a:rPr>
                        <a:t>ipset</a:t>
                      </a:r>
                      <a:r>
                        <a:rPr lang="en-US" sz="1400" u="none" strike="noStrike" dirty="0">
                          <a:effectLst/>
                        </a:rPr>
                        <a:t>. Keeps track of </a:t>
                      </a:r>
                      <a:r>
                        <a:rPr lang="en-US" sz="1400" u="none" strike="noStrike" dirty="0" err="1">
                          <a:effectLst/>
                        </a:rPr>
                        <a:t>ip</a:t>
                      </a:r>
                      <a:r>
                        <a:rPr lang="en-US" sz="1400" u="none" strike="noStrike" dirty="0">
                          <a:effectLst/>
                        </a:rPr>
                        <a:t> addresses per set, using bulk  or single </a:t>
                      </a:r>
                      <a:r>
                        <a:rPr lang="en-US" sz="1400" u="none" strike="noStrike" dirty="0" err="1">
                          <a:effectLst/>
                        </a:rPr>
                        <a:t>ip</a:t>
                      </a:r>
                      <a:r>
                        <a:rPr lang="en-US" sz="1400" u="none" strike="noStrike" dirty="0">
                          <a:effectLst/>
                        </a:rPr>
                        <a:t> add/remove for smaller changes.</a:t>
                      </a:r>
                      <a:endParaRPr lang="en-US" sz="1400" b="0" i="0" u="none" strike="noStrike" dirty="0">
                        <a:solidFill>
                          <a:srgbClr val="000000"/>
                        </a:solidFill>
                        <a:effectLst/>
                        <a:latin typeface="Calibri"/>
                      </a:endParaRPr>
                    </a:p>
                  </a:txBody>
                  <a:tcPr marL="5803" marR="5803" marT="5803" marB="0" anchor="b"/>
                </a:tc>
              </a:tr>
            </a:tbl>
          </a:graphicData>
        </a:graphic>
      </p:graphicFrame>
    </p:spTree>
    <p:extLst>
      <p:ext uri="{BB962C8B-B14F-4D97-AF65-F5344CB8AC3E}">
        <p14:creationId xmlns:p14="http://schemas.microsoft.com/office/powerpoint/2010/main" val="3455956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a:t>
            </a:r>
            <a:r>
              <a:rPr lang="en-US" dirty="0" smtClean="0"/>
              <a:t>-lib</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1831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81000"/>
            <a:ext cx="1504579" cy="369332"/>
          </a:xfrm>
          <a:prstGeom prst="rect">
            <a:avLst/>
          </a:prstGeom>
        </p:spPr>
        <p:txBody>
          <a:bodyPr wrap="none">
            <a:spAutoFit/>
          </a:bodyPr>
          <a:lstStyle/>
          <a:p>
            <a:r>
              <a:rPr lang="en-US" dirty="0" smtClean="0"/>
              <a:t>class </a:t>
            </a:r>
            <a:r>
              <a:rPr lang="en-US" dirty="0" err="1" smtClean="0"/>
              <a:t>BaseOVS</a:t>
            </a:r>
            <a:endParaRPr lang="en-US" dirty="0"/>
          </a:p>
        </p:txBody>
      </p:sp>
      <p:sp>
        <p:nvSpPr>
          <p:cNvPr id="5" name="Rectangle 4"/>
          <p:cNvSpPr/>
          <p:nvPr/>
        </p:nvSpPr>
        <p:spPr>
          <a:xfrm>
            <a:off x="228600" y="1295400"/>
            <a:ext cx="2695931" cy="369332"/>
          </a:xfrm>
          <a:prstGeom prst="rect">
            <a:avLst/>
          </a:prstGeom>
        </p:spPr>
        <p:txBody>
          <a:bodyPr wrap="none">
            <a:spAutoFit/>
          </a:bodyPr>
          <a:lstStyle/>
          <a:p>
            <a:r>
              <a:rPr lang="en-US" dirty="0"/>
              <a:t>class </a:t>
            </a:r>
            <a:r>
              <a:rPr lang="en-US" dirty="0" err="1"/>
              <a:t>OVSBridge</a:t>
            </a:r>
            <a:r>
              <a:rPr lang="en-US" dirty="0"/>
              <a:t>(</a:t>
            </a:r>
            <a:r>
              <a:rPr lang="en-US" dirty="0" err="1"/>
              <a:t>BaseOVS</a:t>
            </a:r>
            <a:r>
              <a:rPr lang="en-US" dirty="0"/>
              <a:t>):</a:t>
            </a:r>
          </a:p>
        </p:txBody>
      </p:sp>
      <p:sp>
        <p:nvSpPr>
          <p:cNvPr id="6" name="Rectangle 5"/>
          <p:cNvSpPr/>
          <p:nvPr/>
        </p:nvSpPr>
        <p:spPr>
          <a:xfrm>
            <a:off x="3908899" y="482340"/>
            <a:ext cx="1326197" cy="369332"/>
          </a:xfrm>
          <a:prstGeom prst="rect">
            <a:avLst/>
          </a:prstGeom>
        </p:spPr>
        <p:txBody>
          <a:bodyPr wrap="none">
            <a:spAutoFit/>
          </a:bodyPr>
          <a:lstStyle/>
          <a:p>
            <a:r>
              <a:rPr lang="en-US" dirty="0"/>
              <a:t>class </a:t>
            </a:r>
            <a:r>
              <a:rPr lang="en-US" dirty="0" err="1"/>
              <a:t>VifPort</a:t>
            </a:r>
            <a:endParaRPr lang="en-US" dirty="0"/>
          </a:p>
        </p:txBody>
      </p:sp>
      <p:sp>
        <p:nvSpPr>
          <p:cNvPr id="7" name="Rectangle 6"/>
          <p:cNvSpPr/>
          <p:nvPr/>
        </p:nvSpPr>
        <p:spPr>
          <a:xfrm>
            <a:off x="3505200" y="1221004"/>
            <a:ext cx="2496902" cy="369332"/>
          </a:xfrm>
          <a:prstGeom prst="rect">
            <a:avLst/>
          </a:prstGeom>
        </p:spPr>
        <p:txBody>
          <a:bodyPr wrap="none">
            <a:spAutoFit/>
          </a:bodyPr>
          <a:lstStyle/>
          <a:p>
            <a:r>
              <a:rPr lang="en-US" dirty="0"/>
              <a:t>class </a:t>
            </a:r>
            <a:r>
              <a:rPr lang="en-US" dirty="0" err="1"/>
              <a:t>DeferredOVSBridge</a:t>
            </a:r>
            <a:endParaRPr lang="en-US" dirty="0"/>
          </a:p>
        </p:txBody>
      </p:sp>
      <p:cxnSp>
        <p:nvCxnSpPr>
          <p:cNvPr id="9" name="Straight Arrow Connector 8"/>
          <p:cNvCxnSpPr>
            <a:stCxn id="5" idx="0"/>
            <a:endCxn id="4" idx="2"/>
          </p:cNvCxnSpPr>
          <p:nvPr/>
        </p:nvCxnSpPr>
        <p:spPr>
          <a:xfrm flipV="1">
            <a:off x="1576566" y="750332"/>
            <a:ext cx="13924"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382859"/>
            <a:ext cx="2667000" cy="2585323"/>
          </a:xfrm>
          <a:prstGeom prst="rect">
            <a:avLst/>
          </a:prstGeom>
        </p:spPr>
        <p:txBody>
          <a:bodyPr wrap="square">
            <a:spAutoFit/>
          </a:bodyPr>
          <a:lstStyle/>
          <a:p>
            <a:r>
              <a:rPr lang="en-US" dirty="0" err="1"/>
              <a:t>def</a:t>
            </a:r>
            <a:r>
              <a:rPr lang="en-US" dirty="0"/>
              <a:t> _</a:t>
            </a:r>
            <a:r>
              <a:rPr lang="en-US" dirty="0" err="1"/>
              <a:t>ofport_result_pending</a:t>
            </a:r>
            <a:r>
              <a:rPr lang="en-US" dirty="0"/>
              <a:t>(result</a:t>
            </a:r>
            <a:r>
              <a:rPr lang="en-US" dirty="0" smtClean="0"/>
              <a:t>):</a:t>
            </a:r>
          </a:p>
          <a:p>
            <a:r>
              <a:rPr lang="en-US" dirty="0"/>
              <a:t>Return True if </a:t>
            </a:r>
            <a:r>
              <a:rPr lang="en-US" dirty="0" err="1"/>
              <a:t>ovs-vsctl</a:t>
            </a:r>
            <a:r>
              <a:rPr lang="en-US" dirty="0"/>
              <a:t> indicates the result is still pending</a:t>
            </a:r>
            <a:r>
              <a:rPr lang="en-US" dirty="0" smtClean="0"/>
              <a:t>.“</a:t>
            </a:r>
          </a:p>
          <a:p>
            <a:r>
              <a:rPr lang="en-US" dirty="0" err="1" smtClean="0"/>
              <a:t>ovs-vsctl</a:t>
            </a:r>
            <a:r>
              <a:rPr lang="en-US" dirty="0" smtClean="0"/>
              <a:t> </a:t>
            </a:r>
            <a:r>
              <a:rPr lang="en-US" dirty="0"/>
              <a:t>can return '[]' for an </a:t>
            </a:r>
            <a:r>
              <a:rPr lang="en-US" dirty="0" err="1"/>
              <a:t>ofport</a:t>
            </a:r>
            <a:r>
              <a:rPr lang="en-US" dirty="0"/>
              <a:t> that has not yet been assigned</a:t>
            </a:r>
          </a:p>
        </p:txBody>
      </p:sp>
      <p:sp>
        <p:nvSpPr>
          <p:cNvPr id="11" name="Rectangle 10"/>
          <p:cNvSpPr/>
          <p:nvPr/>
        </p:nvSpPr>
        <p:spPr>
          <a:xfrm>
            <a:off x="6276762" y="3542931"/>
            <a:ext cx="2887682" cy="2862322"/>
          </a:xfrm>
          <a:prstGeom prst="rect">
            <a:avLst/>
          </a:prstGeom>
        </p:spPr>
        <p:txBody>
          <a:bodyPr wrap="square">
            <a:spAutoFit/>
          </a:bodyPr>
          <a:lstStyle/>
          <a:p>
            <a:r>
              <a:rPr lang="en-US" dirty="0" err="1"/>
              <a:t>def</a:t>
            </a:r>
            <a:r>
              <a:rPr lang="en-US" dirty="0"/>
              <a:t> _</a:t>
            </a:r>
            <a:r>
              <a:rPr lang="en-US" dirty="0" err="1"/>
              <a:t>ofport_retry</a:t>
            </a:r>
            <a:r>
              <a:rPr lang="en-US" dirty="0"/>
              <a:t>(</a:t>
            </a:r>
            <a:r>
              <a:rPr lang="en-US" dirty="0" err="1"/>
              <a:t>fn</a:t>
            </a:r>
            <a:r>
              <a:rPr lang="en-US" dirty="0" smtClean="0"/>
              <a:t>)</a:t>
            </a:r>
          </a:p>
          <a:p>
            <a:r>
              <a:rPr lang="en-US" dirty="0"/>
              <a:t>Decorator for retrying when OVS has yet to assign an </a:t>
            </a:r>
            <a:r>
              <a:rPr lang="en-US" dirty="0" err="1" smtClean="0"/>
              <a:t>ofport</a:t>
            </a:r>
            <a:endParaRPr lang="en-US" dirty="0" smtClean="0"/>
          </a:p>
          <a:p>
            <a:r>
              <a:rPr lang="en-US" dirty="0"/>
              <a:t>The instance's </a:t>
            </a:r>
            <a:r>
              <a:rPr lang="en-US" dirty="0" err="1"/>
              <a:t>vsctl_timeout</a:t>
            </a:r>
            <a:r>
              <a:rPr lang="en-US" dirty="0"/>
              <a:t> is used as the max waiting time. This </a:t>
            </a:r>
            <a:r>
              <a:rPr lang="en-US" dirty="0" smtClean="0"/>
              <a:t>relies on </a:t>
            </a:r>
            <a:r>
              <a:rPr lang="en-US" dirty="0"/>
              <a:t>the fact that instance methods receive self as the first argument</a:t>
            </a:r>
            <a:r>
              <a:rPr lang="en-US" dirty="0" smtClean="0"/>
              <a:t>.</a:t>
            </a:r>
            <a:endParaRPr lang="en-US" dirty="0"/>
          </a:p>
        </p:txBody>
      </p:sp>
      <p:sp>
        <p:nvSpPr>
          <p:cNvPr id="12" name="Rectangle 11"/>
          <p:cNvSpPr/>
          <p:nvPr/>
        </p:nvSpPr>
        <p:spPr>
          <a:xfrm>
            <a:off x="0" y="2286000"/>
            <a:ext cx="5029200" cy="646331"/>
          </a:xfrm>
          <a:prstGeom prst="rect">
            <a:avLst/>
          </a:prstGeom>
        </p:spPr>
        <p:txBody>
          <a:bodyPr wrap="square">
            <a:spAutoFit/>
          </a:bodyPr>
          <a:lstStyle/>
          <a:p>
            <a:r>
              <a:rPr lang="en-US" dirty="0" err="1"/>
              <a:t>def</a:t>
            </a:r>
            <a:r>
              <a:rPr lang="en-US" dirty="0"/>
              <a:t> _</a:t>
            </a:r>
            <a:r>
              <a:rPr lang="en-US" dirty="0" err="1"/>
              <a:t>build_flow_expr_str</a:t>
            </a:r>
            <a:r>
              <a:rPr lang="en-US" dirty="0"/>
              <a:t>(</a:t>
            </a:r>
            <a:r>
              <a:rPr lang="en-US" dirty="0" err="1"/>
              <a:t>flow_dict</a:t>
            </a:r>
            <a:r>
              <a:rPr lang="en-US" dirty="0"/>
              <a:t>, </a:t>
            </a:r>
            <a:r>
              <a:rPr lang="en-US" dirty="0" err="1"/>
              <a:t>cmd</a:t>
            </a:r>
            <a:r>
              <a:rPr lang="en-US" dirty="0" smtClean="0"/>
              <a:t>)</a:t>
            </a:r>
          </a:p>
          <a:p>
            <a:endParaRPr lang="en-US" dirty="0"/>
          </a:p>
        </p:txBody>
      </p:sp>
    </p:spTree>
    <p:extLst>
      <p:ext uri="{BB962C8B-B14F-4D97-AF65-F5344CB8AC3E}">
        <p14:creationId xmlns:p14="http://schemas.microsoft.com/office/powerpoint/2010/main" val="3089428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200400" cy="3970318"/>
          </a:xfrm>
          <a:prstGeom prst="rect">
            <a:avLst/>
          </a:prstGeom>
        </p:spPr>
        <p:txBody>
          <a:bodyPr wrap="square">
            <a:spAutoFit/>
          </a:bodyPr>
          <a:lstStyle/>
          <a:p>
            <a:r>
              <a:rPr lang="en-US" b="1" dirty="0"/>
              <a:t>class </a:t>
            </a:r>
            <a:r>
              <a:rPr lang="en-US" b="1" dirty="0" err="1"/>
              <a:t>VifPort</a:t>
            </a:r>
            <a:r>
              <a:rPr lang="en-US" b="1" dirty="0"/>
              <a:t>(object</a:t>
            </a:r>
            <a:r>
              <a:rPr lang="en-US" b="1" dirty="0" smtClean="0"/>
              <a:t>)</a:t>
            </a:r>
          </a:p>
          <a:p>
            <a:endParaRPr lang="en-US" dirty="0"/>
          </a:p>
          <a:p>
            <a:r>
              <a:rPr lang="en-US" dirty="0"/>
              <a:t>__</a:t>
            </a:r>
            <a:r>
              <a:rPr lang="en-US" dirty="0" err="1"/>
              <a:t>init</a:t>
            </a:r>
            <a:r>
              <a:rPr lang="en-US" dirty="0" smtClean="0"/>
              <a:t>__:</a:t>
            </a:r>
          </a:p>
          <a:p>
            <a:r>
              <a:rPr lang="en-US" dirty="0" err="1"/>
              <a:t>self.port_name</a:t>
            </a:r>
            <a:r>
              <a:rPr lang="en-US" dirty="0"/>
              <a:t> = </a:t>
            </a:r>
            <a:r>
              <a:rPr lang="en-US" dirty="0" err="1"/>
              <a:t>port_name</a:t>
            </a:r>
            <a:endParaRPr lang="en-US" dirty="0"/>
          </a:p>
          <a:p>
            <a:r>
              <a:rPr lang="en-US" dirty="0" err="1" smtClean="0"/>
              <a:t>self.ofport</a:t>
            </a:r>
            <a:r>
              <a:rPr lang="en-US" dirty="0" smtClean="0"/>
              <a:t> </a:t>
            </a:r>
            <a:r>
              <a:rPr lang="en-US" dirty="0"/>
              <a:t>= </a:t>
            </a:r>
            <a:r>
              <a:rPr lang="en-US" dirty="0" err="1"/>
              <a:t>ofport</a:t>
            </a:r>
            <a:endParaRPr lang="en-US" dirty="0"/>
          </a:p>
          <a:p>
            <a:r>
              <a:rPr lang="en-US" dirty="0" err="1" smtClean="0"/>
              <a:t>self.vif_id</a:t>
            </a:r>
            <a:r>
              <a:rPr lang="en-US" dirty="0" smtClean="0"/>
              <a:t> </a:t>
            </a:r>
            <a:r>
              <a:rPr lang="en-US" dirty="0"/>
              <a:t>= </a:t>
            </a:r>
            <a:r>
              <a:rPr lang="en-US" dirty="0" err="1"/>
              <a:t>vif_id</a:t>
            </a:r>
            <a:endParaRPr lang="en-US" dirty="0"/>
          </a:p>
          <a:p>
            <a:r>
              <a:rPr lang="en-US" dirty="0" err="1" smtClean="0"/>
              <a:t>self.vif_mac</a:t>
            </a:r>
            <a:r>
              <a:rPr lang="en-US" dirty="0" smtClean="0"/>
              <a:t> </a:t>
            </a:r>
            <a:r>
              <a:rPr lang="en-US" dirty="0"/>
              <a:t>= </a:t>
            </a:r>
            <a:r>
              <a:rPr lang="en-US" dirty="0" err="1"/>
              <a:t>vif_mac</a:t>
            </a:r>
            <a:endParaRPr lang="en-US" dirty="0"/>
          </a:p>
          <a:p>
            <a:r>
              <a:rPr lang="en-US" dirty="0" err="1" smtClean="0"/>
              <a:t>self.switch</a:t>
            </a:r>
            <a:r>
              <a:rPr lang="en-US" dirty="0" smtClean="0"/>
              <a:t> </a:t>
            </a:r>
            <a:r>
              <a:rPr lang="en-US" dirty="0"/>
              <a:t>= </a:t>
            </a:r>
            <a:r>
              <a:rPr lang="en-US" dirty="0" smtClean="0"/>
              <a:t>switch</a:t>
            </a:r>
          </a:p>
          <a:p>
            <a:endParaRPr lang="en-US" dirty="0"/>
          </a:p>
          <a:p>
            <a:endParaRPr lang="en-US" dirty="0" smtClean="0"/>
          </a:p>
          <a:p>
            <a:r>
              <a:rPr lang="en-US" dirty="0" err="1"/>
              <a:t>def</a:t>
            </a:r>
            <a:r>
              <a:rPr lang="en-US" dirty="0"/>
              <a:t> __</a:t>
            </a:r>
            <a:r>
              <a:rPr lang="en-US" dirty="0" err="1"/>
              <a:t>str</a:t>
            </a:r>
            <a:r>
              <a:rPr lang="en-US" dirty="0"/>
              <a:t>__(self</a:t>
            </a:r>
            <a:r>
              <a:rPr lang="en-US" dirty="0" smtClean="0"/>
              <a:t>):</a:t>
            </a:r>
          </a:p>
          <a:p>
            <a:r>
              <a:rPr lang="en-US" dirty="0" err="1" smtClean="0"/>
              <a:t>iface</a:t>
            </a:r>
            <a:r>
              <a:rPr lang="en-US" dirty="0" smtClean="0"/>
              <a:t>-id=%</a:t>
            </a:r>
            <a:r>
              <a:rPr lang="en-US" dirty="0" err="1" smtClean="0"/>
              <a:t>s,vif</a:t>
            </a:r>
            <a:r>
              <a:rPr lang="en-US" dirty="0" smtClean="0"/>
              <a:t>-mac=%s, </a:t>
            </a:r>
            <a:r>
              <a:rPr lang="en-US" dirty="0" err="1" smtClean="0"/>
              <a:t>port_name</a:t>
            </a:r>
            <a:r>
              <a:rPr lang="en-US" dirty="0" smtClean="0"/>
              <a:t>=%</a:t>
            </a:r>
            <a:r>
              <a:rPr lang="en-US" dirty="0" err="1" smtClean="0"/>
              <a:t>s,ofport</a:t>
            </a:r>
            <a:r>
              <a:rPr lang="en-US" dirty="0" smtClean="0"/>
              <a:t>=%s,</a:t>
            </a:r>
          </a:p>
          <a:p>
            <a:r>
              <a:rPr lang="en-US" dirty="0" err="1" smtClean="0"/>
              <a:t>Bridge_name</a:t>
            </a:r>
            <a:r>
              <a:rPr lang="en-US" dirty="0" smtClean="0"/>
              <a:t>=%s</a:t>
            </a:r>
            <a:endParaRPr lang="en-US" dirty="0"/>
          </a:p>
        </p:txBody>
      </p:sp>
      <p:sp>
        <p:nvSpPr>
          <p:cNvPr id="3" name="Rectangle 2"/>
          <p:cNvSpPr/>
          <p:nvPr/>
        </p:nvSpPr>
        <p:spPr>
          <a:xfrm>
            <a:off x="3429000" y="326146"/>
            <a:ext cx="5715000" cy="6186309"/>
          </a:xfrm>
          <a:prstGeom prst="rect">
            <a:avLst/>
          </a:prstGeom>
        </p:spPr>
        <p:txBody>
          <a:bodyPr wrap="square">
            <a:spAutoFit/>
          </a:bodyPr>
          <a:lstStyle/>
          <a:p>
            <a:r>
              <a:rPr lang="en-US" b="1" dirty="0"/>
              <a:t>class </a:t>
            </a:r>
            <a:r>
              <a:rPr lang="en-US" b="1" dirty="0" err="1" smtClean="0"/>
              <a:t>DeferredOVSBridge</a:t>
            </a:r>
            <a:endParaRPr lang="en-US" b="1" dirty="0" smtClean="0"/>
          </a:p>
          <a:p>
            <a:r>
              <a:rPr lang="en-US" dirty="0"/>
              <a:t>This class wraps </a:t>
            </a:r>
            <a:r>
              <a:rPr lang="en-US" dirty="0" err="1"/>
              <a:t>add_flow</a:t>
            </a:r>
            <a:r>
              <a:rPr lang="en-US" dirty="0"/>
              <a:t>, </a:t>
            </a:r>
            <a:r>
              <a:rPr lang="en-US" dirty="0" err="1"/>
              <a:t>mod_flow</a:t>
            </a:r>
            <a:r>
              <a:rPr lang="en-US" dirty="0"/>
              <a:t> </a:t>
            </a:r>
            <a:r>
              <a:rPr lang="en-US" dirty="0" smtClean="0"/>
              <a:t>and </a:t>
            </a:r>
            <a:r>
              <a:rPr lang="en-US" dirty="0" err="1" smtClean="0"/>
              <a:t>delete_flows</a:t>
            </a:r>
            <a:r>
              <a:rPr lang="en-US" dirty="0" smtClean="0"/>
              <a:t> </a:t>
            </a:r>
            <a:r>
              <a:rPr lang="en-US" dirty="0"/>
              <a:t>calls to an </a:t>
            </a:r>
            <a:r>
              <a:rPr lang="en-US" dirty="0" err="1" smtClean="0"/>
              <a:t>OVSBridge</a:t>
            </a:r>
            <a:r>
              <a:rPr lang="en-US" dirty="0" smtClean="0"/>
              <a:t> and </a:t>
            </a:r>
            <a:r>
              <a:rPr lang="en-US" dirty="0"/>
              <a:t>defers their application until </a:t>
            </a:r>
            <a:r>
              <a:rPr lang="en-US" dirty="0" err="1"/>
              <a:t>apply_flows</a:t>
            </a:r>
            <a:r>
              <a:rPr lang="en-US" dirty="0"/>
              <a:t> call in order to </a:t>
            </a:r>
            <a:r>
              <a:rPr lang="en-US" dirty="0" smtClean="0"/>
              <a:t>perform bulk </a:t>
            </a:r>
            <a:r>
              <a:rPr lang="en-US" dirty="0"/>
              <a:t>calls. It wraps also </a:t>
            </a:r>
            <a:r>
              <a:rPr lang="en-US" dirty="0" smtClean="0"/>
              <a:t>ALLOWED_PASSTHROUGHS </a:t>
            </a:r>
            <a:r>
              <a:rPr lang="en-US" dirty="0"/>
              <a:t>calls to avoid </a:t>
            </a:r>
            <a:r>
              <a:rPr lang="en-US" dirty="0" smtClean="0"/>
              <a:t>mixing </a:t>
            </a:r>
            <a:r>
              <a:rPr lang="en-US" dirty="0" err="1" smtClean="0"/>
              <a:t>OVSBridge</a:t>
            </a:r>
            <a:r>
              <a:rPr lang="en-US" dirty="0" smtClean="0"/>
              <a:t> </a:t>
            </a:r>
            <a:r>
              <a:rPr lang="en-US" dirty="0"/>
              <a:t>and </a:t>
            </a:r>
            <a:r>
              <a:rPr lang="en-US" dirty="0" err="1"/>
              <a:t>DeferredOVSBridge</a:t>
            </a:r>
            <a:r>
              <a:rPr lang="en-US" dirty="0"/>
              <a:t> </a:t>
            </a:r>
            <a:r>
              <a:rPr lang="en-US" dirty="0" smtClean="0"/>
              <a:t>uses. This </a:t>
            </a:r>
            <a:r>
              <a:rPr lang="en-US" dirty="0"/>
              <a:t>class can be used as a context, in such case </a:t>
            </a:r>
            <a:r>
              <a:rPr lang="en-US" dirty="0" err="1"/>
              <a:t>apply_flows</a:t>
            </a:r>
            <a:r>
              <a:rPr lang="en-US" dirty="0"/>
              <a:t> is called </a:t>
            </a:r>
            <a:r>
              <a:rPr lang="en-US" dirty="0" smtClean="0"/>
              <a:t>on  </a:t>
            </a:r>
            <a:r>
              <a:rPr lang="en-US" dirty="0"/>
              <a:t>__exit__ except if an exception is </a:t>
            </a:r>
            <a:r>
              <a:rPr lang="en-US" dirty="0" smtClean="0"/>
              <a:t>raised. This </a:t>
            </a:r>
            <a:r>
              <a:rPr lang="en-US" dirty="0"/>
              <a:t>class is not thread-safe, that's why for every use a new </a:t>
            </a:r>
            <a:r>
              <a:rPr lang="en-US" dirty="0" smtClean="0"/>
              <a:t>instance must </a:t>
            </a:r>
            <a:r>
              <a:rPr lang="en-US" dirty="0"/>
              <a:t>be implemented</a:t>
            </a:r>
            <a:r>
              <a:rPr lang="en-US" dirty="0" smtClean="0"/>
              <a:t>.</a:t>
            </a:r>
          </a:p>
          <a:p>
            <a:r>
              <a:rPr lang="en-US" dirty="0"/>
              <a:t>__</a:t>
            </a:r>
            <a:r>
              <a:rPr lang="en-US" dirty="0" err="1"/>
              <a:t>init</a:t>
            </a:r>
            <a:r>
              <a:rPr lang="en-US" dirty="0" smtClean="0"/>
              <a:t>__: self.br,  </a:t>
            </a:r>
            <a:r>
              <a:rPr lang="en-US" dirty="0" err="1" smtClean="0"/>
              <a:t>self.full_ordered</a:t>
            </a:r>
            <a:r>
              <a:rPr lang="en-US" dirty="0" smtClean="0"/>
              <a:t>, </a:t>
            </a:r>
            <a:r>
              <a:rPr lang="en-US" dirty="0" err="1" smtClean="0"/>
              <a:t>self.order</a:t>
            </a:r>
            <a:r>
              <a:rPr lang="en-US" dirty="0" smtClean="0"/>
              <a:t> , </a:t>
            </a:r>
            <a:r>
              <a:rPr lang="en-US" dirty="0" err="1" smtClean="0"/>
              <a:t>self.weights</a:t>
            </a:r>
            <a:endParaRPr lang="en-US" dirty="0"/>
          </a:p>
          <a:p>
            <a:r>
              <a:rPr lang="en-US" dirty="0" err="1"/>
              <a:t>self.action_flow_tuples</a:t>
            </a:r>
            <a:endParaRPr lang="en-US" dirty="0" smtClean="0"/>
          </a:p>
          <a:p>
            <a:endParaRPr lang="en-US" dirty="0"/>
          </a:p>
          <a:p>
            <a:r>
              <a:rPr lang="en-US" dirty="0"/>
              <a:t> </a:t>
            </a:r>
            <a:r>
              <a:rPr lang="en-US" dirty="0" err="1"/>
              <a:t>def</a:t>
            </a:r>
            <a:r>
              <a:rPr lang="en-US" dirty="0"/>
              <a:t> </a:t>
            </a:r>
            <a:r>
              <a:rPr lang="en-US" dirty="0" smtClean="0"/>
              <a:t>add/mod/</a:t>
            </a:r>
            <a:r>
              <a:rPr lang="en-US" dirty="0" err="1" smtClean="0"/>
              <a:t>delete_flow</a:t>
            </a:r>
            <a:r>
              <a:rPr lang="en-US" dirty="0" smtClean="0"/>
              <a:t>(self</a:t>
            </a:r>
            <a:r>
              <a:rPr lang="en-US" dirty="0"/>
              <a:t>, **</a:t>
            </a:r>
            <a:r>
              <a:rPr lang="en-US" dirty="0" err="1"/>
              <a:t>kwargs</a:t>
            </a:r>
            <a:r>
              <a:rPr lang="en-US" dirty="0"/>
              <a:t>):</a:t>
            </a:r>
          </a:p>
          <a:p>
            <a:r>
              <a:rPr lang="en-US" dirty="0"/>
              <a:t>  </a:t>
            </a:r>
            <a:r>
              <a:rPr lang="en-US" dirty="0" err="1" smtClean="0"/>
              <a:t>self.action_flow_tuples.append</a:t>
            </a:r>
            <a:r>
              <a:rPr lang="en-US" dirty="0"/>
              <a:t>((</a:t>
            </a:r>
            <a:r>
              <a:rPr lang="en-US" dirty="0" smtClean="0"/>
              <a:t>'add/mod/del', </a:t>
            </a:r>
            <a:r>
              <a:rPr lang="en-US" dirty="0" err="1"/>
              <a:t>kwargs</a:t>
            </a:r>
            <a:r>
              <a:rPr lang="en-US" dirty="0" smtClean="0"/>
              <a:t>))</a:t>
            </a:r>
          </a:p>
          <a:p>
            <a:endParaRPr lang="en-US" dirty="0"/>
          </a:p>
          <a:p>
            <a:r>
              <a:rPr lang="en-US" dirty="0" err="1"/>
              <a:t>def</a:t>
            </a:r>
            <a:r>
              <a:rPr lang="en-US" dirty="0"/>
              <a:t> </a:t>
            </a:r>
            <a:r>
              <a:rPr lang="en-US" dirty="0" err="1"/>
              <a:t>apply_flows</a:t>
            </a:r>
            <a:r>
              <a:rPr lang="en-US" dirty="0"/>
              <a:t>(self</a:t>
            </a:r>
            <a:r>
              <a:rPr lang="en-US" dirty="0" smtClean="0"/>
              <a:t>):</a:t>
            </a:r>
          </a:p>
          <a:p>
            <a:r>
              <a:rPr lang="en-US" dirty="0" smtClean="0"/>
              <a:t> </a:t>
            </a:r>
            <a:r>
              <a:rPr lang="en-US" dirty="0"/>
              <a:t>for action, </a:t>
            </a:r>
            <a:r>
              <a:rPr lang="en-US" dirty="0" err="1"/>
              <a:t>action_flow_list</a:t>
            </a:r>
            <a:r>
              <a:rPr lang="en-US" dirty="0"/>
              <a:t> in grouped</a:t>
            </a:r>
            <a:r>
              <a:rPr lang="en-US" dirty="0" smtClean="0"/>
              <a:t>:</a:t>
            </a:r>
          </a:p>
          <a:p>
            <a:r>
              <a:rPr lang="en-US" dirty="0" err="1"/>
              <a:t>self.br.do_action_flows</a:t>
            </a:r>
            <a:r>
              <a:rPr lang="en-US" dirty="0"/>
              <a:t>(action, flows</a:t>
            </a:r>
            <a:r>
              <a:rPr lang="en-US" dirty="0" smtClean="0"/>
              <a:t>)</a:t>
            </a:r>
          </a:p>
          <a:p>
            <a:endParaRPr lang="en-US" dirty="0"/>
          </a:p>
          <a:p>
            <a:r>
              <a:rPr lang="en-US" dirty="0"/>
              <a:t>__exit</a:t>
            </a:r>
            <a:r>
              <a:rPr lang="en-US" dirty="0" smtClean="0"/>
              <a:t>__()</a:t>
            </a:r>
          </a:p>
          <a:p>
            <a:r>
              <a:rPr lang="en-US" dirty="0"/>
              <a:t>	</a:t>
            </a:r>
          </a:p>
        </p:txBody>
      </p:sp>
      <p:cxnSp>
        <p:nvCxnSpPr>
          <p:cNvPr id="5" name="Elbow Connector 4"/>
          <p:cNvCxnSpPr/>
          <p:nvPr/>
        </p:nvCxnSpPr>
        <p:spPr>
          <a:xfrm rot="5400000" flipH="1" flipV="1">
            <a:off x="3695700" y="5295900"/>
            <a:ext cx="914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69141"/>
            <a:ext cx="8229600" cy="1143000"/>
          </a:xfrm>
        </p:spPr>
        <p:txBody>
          <a:bodyPr/>
          <a:lstStyle/>
          <a:p>
            <a:r>
              <a:rPr lang="en-US" dirty="0" smtClean="0"/>
              <a:t>Exceptions</a:t>
            </a:r>
            <a:endParaRPr lang="en-US" dirty="0"/>
          </a:p>
        </p:txBody>
      </p:sp>
      <p:sp>
        <p:nvSpPr>
          <p:cNvPr id="5" name="TextBox 4"/>
          <p:cNvSpPr txBox="1"/>
          <p:nvPr/>
        </p:nvSpPr>
        <p:spPr>
          <a:xfrm>
            <a:off x="0" y="685800"/>
            <a:ext cx="3657600" cy="1077218"/>
          </a:xfrm>
          <a:prstGeom prst="rect">
            <a:avLst/>
          </a:prstGeom>
          <a:noFill/>
        </p:spPr>
        <p:txBody>
          <a:bodyPr wrap="square" rtlCol="0">
            <a:spAutoFit/>
          </a:bodyPr>
          <a:lstStyle/>
          <a:p>
            <a:r>
              <a:rPr lang="en-US" sz="2000" b="1" dirty="0" err="1" smtClean="0"/>
              <a:t>NeutronException</a:t>
            </a:r>
            <a:endParaRPr lang="en-US" sz="2000" b="1" dirty="0" smtClean="0"/>
          </a:p>
          <a:p>
            <a:r>
              <a:rPr lang="en-US" sz="1100" dirty="0"/>
              <a:t>Base Neutron Exception</a:t>
            </a:r>
            <a:r>
              <a:rPr lang="en-US" sz="1100" dirty="0" smtClean="0"/>
              <a:t>.  </a:t>
            </a:r>
            <a:r>
              <a:rPr lang="en-US" sz="1100" dirty="0"/>
              <a:t>To correctly use this class, inherit from it and </a:t>
            </a:r>
            <a:r>
              <a:rPr lang="en-US" sz="1100" dirty="0" smtClean="0"/>
              <a:t>define a </a:t>
            </a:r>
            <a:r>
              <a:rPr lang="en-US" sz="1100" dirty="0"/>
              <a:t>'message' property. That message will get </a:t>
            </a:r>
            <a:r>
              <a:rPr lang="en-US" sz="1100" dirty="0" err="1" smtClean="0"/>
              <a:t>printf'd</a:t>
            </a:r>
            <a:r>
              <a:rPr lang="en-US" sz="1100" dirty="0" smtClean="0"/>
              <a:t> with </a:t>
            </a:r>
            <a:r>
              <a:rPr lang="en-US" sz="1100" dirty="0"/>
              <a:t>the keyword arguments provided to the constructor.</a:t>
            </a:r>
          </a:p>
        </p:txBody>
      </p:sp>
      <p:sp>
        <p:nvSpPr>
          <p:cNvPr id="6" name="Rectangle 5"/>
          <p:cNvSpPr/>
          <p:nvPr/>
        </p:nvSpPr>
        <p:spPr>
          <a:xfrm>
            <a:off x="0" y="2590800"/>
            <a:ext cx="3886200" cy="3970318"/>
          </a:xfrm>
          <a:prstGeom prst="rect">
            <a:avLst/>
          </a:prstGeom>
        </p:spPr>
        <p:txBody>
          <a:bodyPr wrap="square">
            <a:spAutoFit/>
          </a:bodyPr>
          <a:lstStyle/>
          <a:p>
            <a:r>
              <a:rPr lang="en-US" sz="1200" dirty="0" smtClean="0"/>
              <a:t>class </a:t>
            </a:r>
            <a:r>
              <a:rPr lang="en-US" sz="1200" dirty="0" err="1"/>
              <a:t>NotAuthorized</a:t>
            </a:r>
            <a:r>
              <a:rPr lang="en-US" sz="1200" dirty="0"/>
              <a:t>(</a:t>
            </a:r>
            <a:r>
              <a:rPr lang="en-US" sz="1200" dirty="0" err="1"/>
              <a:t>NeutronException</a:t>
            </a:r>
            <a:r>
              <a:rPr lang="en-US" sz="1200" dirty="0"/>
              <a:t>):</a:t>
            </a:r>
          </a:p>
          <a:p>
            <a:r>
              <a:rPr lang="en-US" sz="1200" dirty="0" smtClean="0"/>
              <a:t>class </a:t>
            </a:r>
            <a:r>
              <a:rPr lang="en-US" sz="1200" dirty="0" err="1"/>
              <a:t>PolicyInitError</a:t>
            </a:r>
            <a:r>
              <a:rPr lang="en-US" sz="1200" dirty="0"/>
              <a:t>(</a:t>
            </a:r>
            <a:r>
              <a:rPr lang="en-US" sz="1200" dirty="0" err="1"/>
              <a:t>NeutronException</a:t>
            </a:r>
            <a:r>
              <a:rPr lang="en-US" sz="1200" dirty="0"/>
              <a:t>):</a:t>
            </a:r>
          </a:p>
          <a:p>
            <a:r>
              <a:rPr lang="en-US" sz="1200" dirty="0"/>
              <a:t>class </a:t>
            </a:r>
            <a:r>
              <a:rPr lang="en-US" sz="1200" dirty="0" err="1"/>
              <a:t>PolicyCheckError</a:t>
            </a:r>
            <a:r>
              <a:rPr lang="en-US" sz="1200" dirty="0"/>
              <a:t>(</a:t>
            </a:r>
            <a:r>
              <a:rPr lang="en-US" sz="1200" dirty="0" err="1"/>
              <a:t>NeutronException</a:t>
            </a:r>
            <a:r>
              <a:rPr lang="en-US" sz="1200" dirty="0" smtClean="0"/>
              <a:t>):</a:t>
            </a:r>
          </a:p>
          <a:p>
            <a:r>
              <a:rPr lang="en-US" sz="1200" dirty="0" smtClean="0"/>
              <a:t>class </a:t>
            </a:r>
            <a:r>
              <a:rPr lang="en-US" sz="1200" dirty="0"/>
              <a:t>Invalid(</a:t>
            </a:r>
            <a:r>
              <a:rPr lang="en-US" sz="1200" dirty="0" err="1"/>
              <a:t>NeutronException</a:t>
            </a:r>
            <a:r>
              <a:rPr lang="en-US" sz="1200" dirty="0" smtClean="0"/>
              <a:t>):</a:t>
            </a:r>
          </a:p>
          <a:p>
            <a:r>
              <a:rPr lang="en-US" sz="1200" dirty="0"/>
              <a:t>class </a:t>
            </a:r>
            <a:r>
              <a:rPr lang="en-US" sz="1200" dirty="0" err="1"/>
              <a:t>BridgeDoesNotExist</a:t>
            </a:r>
            <a:r>
              <a:rPr lang="en-US" sz="1200" dirty="0"/>
              <a:t>(</a:t>
            </a:r>
            <a:r>
              <a:rPr lang="en-US" sz="1200" dirty="0" err="1"/>
              <a:t>NeutronException</a:t>
            </a:r>
            <a:r>
              <a:rPr lang="en-US" sz="1200" dirty="0"/>
              <a:t>):</a:t>
            </a:r>
          </a:p>
          <a:p>
            <a:r>
              <a:rPr lang="en-US" sz="1200" dirty="0"/>
              <a:t>class </a:t>
            </a:r>
            <a:r>
              <a:rPr lang="en-US" sz="1200" dirty="0" err="1"/>
              <a:t>PreexistingDeviceFailure</a:t>
            </a:r>
            <a:r>
              <a:rPr lang="en-US" sz="1200" dirty="0"/>
              <a:t>(</a:t>
            </a:r>
            <a:r>
              <a:rPr lang="en-US" sz="1200" dirty="0" err="1"/>
              <a:t>NeutronException</a:t>
            </a:r>
            <a:r>
              <a:rPr lang="en-US" sz="1200" dirty="0"/>
              <a:t>):</a:t>
            </a:r>
          </a:p>
          <a:p>
            <a:r>
              <a:rPr lang="en-US" sz="1200" dirty="0"/>
              <a:t>class </a:t>
            </a:r>
            <a:r>
              <a:rPr lang="en-US" sz="1200" dirty="0" err="1"/>
              <a:t>SudoRequired</a:t>
            </a:r>
            <a:r>
              <a:rPr lang="en-US" sz="1200" dirty="0"/>
              <a:t>(</a:t>
            </a:r>
            <a:r>
              <a:rPr lang="en-US" sz="1200" dirty="0" err="1"/>
              <a:t>NeutronException</a:t>
            </a:r>
            <a:r>
              <a:rPr lang="en-US" sz="1200" dirty="0" smtClean="0"/>
              <a:t>):</a:t>
            </a:r>
          </a:p>
          <a:p>
            <a:r>
              <a:rPr lang="en-US" sz="1200" dirty="0"/>
              <a:t>class </a:t>
            </a:r>
            <a:r>
              <a:rPr lang="en-US" sz="1200" dirty="0" err="1"/>
              <a:t>InvalidContentType</a:t>
            </a:r>
            <a:r>
              <a:rPr lang="en-US" sz="1200" dirty="0"/>
              <a:t>(</a:t>
            </a:r>
            <a:r>
              <a:rPr lang="en-US" sz="1200" dirty="0" err="1"/>
              <a:t>NeutronException</a:t>
            </a:r>
            <a:r>
              <a:rPr lang="en-US" sz="1200" dirty="0" smtClean="0"/>
              <a:t>):</a:t>
            </a:r>
          </a:p>
          <a:p>
            <a:endParaRPr lang="en-US" sz="1200" dirty="0" smtClean="0"/>
          </a:p>
          <a:p>
            <a:r>
              <a:rPr lang="en-US" sz="1200" dirty="0"/>
              <a:t>class </a:t>
            </a:r>
            <a:r>
              <a:rPr lang="en-US" sz="1200" dirty="0" err="1"/>
              <a:t>TooManyExternalNetworks</a:t>
            </a:r>
            <a:r>
              <a:rPr lang="en-US" sz="1200" dirty="0"/>
              <a:t>(</a:t>
            </a:r>
            <a:r>
              <a:rPr lang="en-US" sz="1200" dirty="0" err="1"/>
              <a:t>NeutronException</a:t>
            </a:r>
            <a:r>
              <a:rPr lang="en-US" sz="1200" dirty="0"/>
              <a:t>):</a:t>
            </a:r>
          </a:p>
          <a:p>
            <a:r>
              <a:rPr lang="en-US" sz="1200" dirty="0"/>
              <a:t>class </a:t>
            </a:r>
            <a:r>
              <a:rPr lang="en-US" sz="1200" dirty="0" err="1"/>
              <a:t>InvalidConfigurationOption</a:t>
            </a:r>
            <a:r>
              <a:rPr lang="en-US" sz="1200" dirty="0"/>
              <a:t>(</a:t>
            </a:r>
            <a:r>
              <a:rPr lang="en-US" sz="1200" dirty="0" err="1"/>
              <a:t>NeutronException</a:t>
            </a:r>
            <a:r>
              <a:rPr lang="en-US" sz="1200" dirty="0" smtClean="0"/>
              <a:t>):</a:t>
            </a:r>
          </a:p>
          <a:p>
            <a:r>
              <a:rPr lang="en-US" sz="1200" dirty="0"/>
              <a:t>class </a:t>
            </a:r>
            <a:r>
              <a:rPr lang="en-US" sz="1200" dirty="0" err="1"/>
              <a:t>FloatingIpSetupException</a:t>
            </a:r>
            <a:r>
              <a:rPr lang="en-US" sz="1200" dirty="0"/>
              <a:t>(</a:t>
            </a:r>
            <a:r>
              <a:rPr lang="en-US" sz="1200" dirty="0" err="1"/>
              <a:t>NeutronException</a:t>
            </a:r>
            <a:r>
              <a:rPr lang="en-US" sz="1200" dirty="0"/>
              <a:t>):</a:t>
            </a:r>
          </a:p>
          <a:p>
            <a:r>
              <a:rPr lang="en-US" sz="1200" dirty="0"/>
              <a:t>class </a:t>
            </a:r>
            <a:r>
              <a:rPr lang="en-US" sz="1200" dirty="0" err="1"/>
              <a:t>IpTablesApplyException</a:t>
            </a:r>
            <a:r>
              <a:rPr lang="en-US" sz="1200" dirty="0"/>
              <a:t>(</a:t>
            </a:r>
            <a:r>
              <a:rPr lang="en-US" sz="1200" dirty="0" err="1"/>
              <a:t>NeutronException</a:t>
            </a:r>
            <a:r>
              <a:rPr lang="en-US" sz="1200" dirty="0" smtClean="0"/>
              <a:t>):</a:t>
            </a:r>
          </a:p>
          <a:p>
            <a:r>
              <a:rPr lang="en-US" sz="1200" dirty="0"/>
              <a:t>class </a:t>
            </a:r>
            <a:r>
              <a:rPr lang="en-US" sz="1200" dirty="0" err="1"/>
              <a:t>RouterNotCompatibleWithAgent</a:t>
            </a:r>
            <a:r>
              <a:rPr lang="en-US" sz="1200" dirty="0"/>
              <a:t>(</a:t>
            </a:r>
            <a:r>
              <a:rPr lang="en-US" sz="1200" dirty="0" err="1"/>
              <a:t>NeutronException</a:t>
            </a:r>
            <a:r>
              <a:rPr lang="en-US" sz="1200" dirty="0"/>
              <a:t>):</a:t>
            </a:r>
          </a:p>
          <a:p>
            <a:r>
              <a:rPr lang="en-US" sz="1200" dirty="0"/>
              <a:t>class </a:t>
            </a:r>
            <a:r>
              <a:rPr lang="en-US" sz="1200" dirty="0" err="1"/>
              <a:t>DvrHaRouterNotSupported</a:t>
            </a:r>
            <a:r>
              <a:rPr lang="en-US" sz="1200" dirty="0"/>
              <a:t>(</a:t>
            </a:r>
            <a:r>
              <a:rPr lang="en-US" sz="1200" dirty="0" err="1"/>
              <a:t>NeutronException</a:t>
            </a:r>
            <a:r>
              <a:rPr lang="en-US" sz="1200" dirty="0" smtClean="0"/>
              <a:t>):</a:t>
            </a:r>
          </a:p>
          <a:p>
            <a:r>
              <a:rPr lang="en-US" sz="1200" dirty="0"/>
              <a:t>class </a:t>
            </a:r>
            <a:r>
              <a:rPr lang="en-US" sz="1200" dirty="0" err="1"/>
              <a:t>NetworkVlanRangeError</a:t>
            </a:r>
            <a:r>
              <a:rPr lang="en-US" sz="1200" dirty="0"/>
              <a:t>(</a:t>
            </a:r>
            <a:r>
              <a:rPr lang="en-US" sz="1200" dirty="0" err="1"/>
              <a:t>NeutronException</a:t>
            </a:r>
            <a:r>
              <a:rPr lang="en-US" sz="1200" dirty="0"/>
              <a:t>):</a:t>
            </a:r>
          </a:p>
          <a:p>
            <a:r>
              <a:rPr lang="en-US" sz="1200" dirty="0"/>
              <a:t>class </a:t>
            </a:r>
            <a:r>
              <a:rPr lang="en-US" sz="1200" dirty="0" err="1"/>
              <a:t>PhysicalNetworkNameError</a:t>
            </a:r>
            <a:r>
              <a:rPr lang="en-US" sz="1200" dirty="0"/>
              <a:t>(</a:t>
            </a:r>
            <a:r>
              <a:rPr lang="en-US" sz="1200" dirty="0" err="1"/>
              <a:t>NeutronException</a:t>
            </a:r>
            <a:r>
              <a:rPr lang="en-US" sz="1200" dirty="0"/>
              <a:t>):</a:t>
            </a:r>
          </a:p>
          <a:p>
            <a:r>
              <a:rPr lang="en-US" sz="1200" dirty="0"/>
              <a:t>class </a:t>
            </a:r>
            <a:r>
              <a:rPr lang="en-US" sz="1200" dirty="0" err="1"/>
              <a:t>NetworkTunnelRangeError</a:t>
            </a:r>
            <a:r>
              <a:rPr lang="en-US" sz="1200" dirty="0"/>
              <a:t>(</a:t>
            </a:r>
            <a:r>
              <a:rPr lang="en-US" sz="1200" dirty="0" err="1"/>
              <a:t>NeutronException</a:t>
            </a:r>
            <a:r>
              <a:rPr lang="en-US" sz="1200" dirty="0"/>
              <a:t>):</a:t>
            </a:r>
          </a:p>
          <a:p>
            <a:r>
              <a:rPr lang="en-US" sz="1200" dirty="0"/>
              <a:t>class </a:t>
            </a:r>
            <a:r>
              <a:rPr lang="en-US" sz="1200" dirty="0" err="1"/>
              <a:t>NetworkVxlanPortRangeError</a:t>
            </a:r>
            <a:r>
              <a:rPr lang="en-US" sz="1200" dirty="0"/>
              <a:t>(</a:t>
            </a:r>
            <a:r>
              <a:rPr lang="en-US" sz="1200" dirty="0" err="1"/>
              <a:t>NeutronException</a:t>
            </a:r>
            <a:r>
              <a:rPr lang="en-US" sz="1200" dirty="0"/>
              <a:t>):</a:t>
            </a:r>
          </a:p>
          <a:p>
            <a:r>
              <a:rPr lang="en-US" sz="1200" dirty="0"/>
              <a:t>class </a:t>
            </a:r>
            <a:r>
              <a:rPr lang="en-US" sz="1200" dirty="0" err="1"/>
              <a:t>VxlanNetworkUnsupported</a:t>
            </a:r>
            <a:r>
              <a:rPr lang="en-US" sz="1200" dirty="0"/>
              <a:t>(</a:t>
            </a:r>
            <a:r>
              <a:rPr lang="en-US" sz="1200" dirty="0" err="1"/>
              <a:t>NeutronException</a:t>
            </a:r>
            <a:r>
              <a:rPr lang="en-US" sz="1200" dirty="0"/>
              <a:t>):</a:t>
            </a:r>
          </a:p>
          <a:p>
            <a:r>
              <a:rPr lang="en-US" sz="1200" dirty="0"/>
              <a:t>class </a:t>
            </a:r>
            <a:r>
              <a:rPr lang="en-US" sz="1200" dirty="0" err="1"/>
              <a:t>DuplicatedExtension</a:t>
            </a:r>
            <a:r>
              <a:rPr lang="en-US" sz="1200" dirty="0"/>
              <a:t>(</a:t>
            </a:r>
            <a:r>
              <a:rPr lang="en-US" sz="1200" dirty="0" err="1"/>
              <a:t>NeutronException</a:t>
            </a:r>
            <a:r>
              <a:rPr lang="en-US" sz="1200" dirty="0"/>
              <a:t>):</a:t>
            </a:r>
          </a:p>
        </p:txBody>
      </p:sp>
      <p:sp>
        <p:nvSpPr>
          <p:cNvPr id="7" name="Rectangle 6"/>
          <p:cNvSpPr/>
          <p:nvPr/>
        </p:nvSpPr>
        <p:spPr>
          <a:xfrm>
            <a:off x="4729263" y="6238216"/>
            <a:ext cx="4572000" cy="246221"/>
          </a:xfrm>
          <a:prstGeom prst="rect">
            <a:avLst/>
          </a:prstGeom>
        </p:spPr>
        <p:txBody>
          <a:bodyPr wrap="square">
            <a:spAutoFit/>
          </a:bodyPr>
          <a:lstStyle/>
          <a:p>
            <a:r>
              <a:rPr lang="en-US" sz="1000" dirty="0" smtClean="0"/>
              <a:t>class </a:t>
            </a:r>
            <a:r>
              <a:rPr lang="en-US" sz="1000" dirty="0" err="1"/>
              <a:t>FailToDropPrivilegesExit</a:t>
            </a:r>
            <a:r>
              <a:rPr lang="en-US" sz="1000" dirty="0"/>
              <a:t>(</a:t>
            </a:r>
            <a:r>
              <a:rPr lang="en-US" sz="1000" dirty="0" err="1"/>
              <a:t>SystemExit</a:t>
            </a:r>
            <a:r>
              <a:rPr lang="en-US" sz="1000" dirty="0"/>
              <a:t>):</a:t>
            </a:r>
          </a:p>
        </p:txBody>
      </p:sp>
      <p:sp>
        <p:nvSpPr>
          <p:cNvPr id="8" name="Rectangle 7"/>
          <p:cNvSpPr/>
          <p:nvPr/>
        </p:nvSpPr>
        <p:spPr>
          <a:xfrm>
            <a:off x="6324600" y="914400"/>
            <a:ext cx="2819400" cy="1323439"/>
          </a:xfrm>
          <a:prstGeom prst="rect">
            <a:avLst/>
          </a:prstGeom>
        </p:spPr>
        <p:txBody>
          <a:bodyPr wrap="square">
            <a:spAutoFit/>
          </a:bodyPr>
          <a:lstStyle/>
          <a:p>
            <a:r>
              <a:rPr lang="en-US" sz="1000" dirty="0"/>
              <a:t>class </a:t>
            </a:r>
            <a:r>
              <a:rPr lang="en-US" sz="1000" dirty="0" err="1"/>
              <a:t>NetworkNotFound</a:t>
            </a:r>
            <a:r>
              <a:rPr lang="en-US" sz="1000" dirty="0"/>
              <a:t>(</a:t>
            </a:r>
            <a:r>
              <a:rPr lang="en-US" sz="1000" dirty="0" err="1"/>
              <a:t>NotFound</a:t>
            </a:r>
            <a:r>
              <a:rPr lang="en-US" sz="1000" dirty="0"/>
              <a:t>):</a:t>
            </a:r>
          </a:p>
          <a:p>
            <a:r>
              <a:rPr lang="en-US" sz="1000" dirty="0"/>
              <a:t>class </a:t>
            </a:r>
            <a:r>
              <a:rPr lang="en-US" sz="1000" dirty="0" err="1"/>
              <a:t>SubnetNotFound</a:t>
            </a:r>
            <a:r>
              <a:rPr lang="en-US" sz="1000" dirty="0"/>
              <a:t>(</a:t>
            </a:r>
            <a:r>
              <a:rPr lang="en-US" sz="1000" dirty="0" err="1"/>
              <a:t>NotFound</a:t>
            </a:r>
            <a:r>
              <a:rPr lang="en-US" sz="1000" dirty="0"/>
              <a:t>):</a:t>
            </a:r>
          </a:p>
          <a:p>
            <a:r>
              <a:rPr lang="en-US" sz="1000" dirty="0"/>
              <a:t>class </a:t>
            </a:r>
            <a:r>
              <a:rPr lang="en-US" sz="1000" dirty="0" err="1"/>
              <a:t>PortNotFound</a:t>
            </a:r>
            <a:r>
              <a:rPr lang="en-US" sz="1000" dirty="0"/>
              <a:t>(</a:t>
            </a:r>
            <a:r>
              <a:rPr lang="en-US" sz="1000" dirty="0" err="1"/>
              <a:t>NotFound</a:t>
            </a:r>
            <a:r>
              <a:rPr lang="en-US" sz="1000" dirty="0"/>
              <a:t>):</a:t>
            </a:r>
          </a:p>
          <a:p>
            <a:r>
              <a:rPr lang="en-US" sz="1000" dirty="0"/>
              <a:t>class </a:t>
            </a:r>
            <a:r>
              <a:rPr lang="en-US" sz="1000" dirty="0" err="1"/>
              <a:t>PortNotFoundOnNetwork</a:t>
            </a:r>
            <a:r>
              <a:rPr lang="en-US" sz="1000" dirty="0"/>
              <a:t>(</a:t>
            </a:r>
            <a:r>
              <a:rPr lang="en-US" sz="1000" dirty="0" err="1"/>
              <a:t>NotFound</a:t>
            </a:r>
            <a:r>
              <a:rPr lang="en-US" sz="1000" dirty="0"/>
              <a:t>):</a:t>
            </a:r>
          </a:p>
          <a:p>
            <a:r>
              <a:rPr lang="en-US" sz="1000" dirty="0"/>
              <a:t>class </a:t>
            </a:r>
            <a:r>
              <a:rPr lang="en-US" sz="1000" dirty="0" err="1"/>
              <a:t>PolicyFileNotFound</a:t>
            </a:r>
            <a:r>
              <a:rPr lang="en-US" sz="1000" dirty="0"/>
              <a:t>(</a:t>
            </a:r>
            <a:r>
              <a:rPr lang="en-US" sz="1000" dirty="0" err="1"/>
              <a:t>NotFound</a:t>
            </a:r>
            <a:r>
              <a:rPr lang="en-US" sz="1000" dirty="0" smtClean="0"/>
              <a:t>):</a:t>
            </a:r>
          </a:p>
          <a:p>
            <a:r>
              <a:rPr lang="en-US" sz="1000" dirty="0"/>
              <a:t>class </a:t>
            </a:r>
            <a:r>
              <a:rPr lang="en-US" sz="1000" dirty="0" err="1"/>
              <a:t>QuotaResourceUnknown</a:t>
            </a:r>
            <a:r>
              <a:rPr lang="en-US" sz="1000" dirty="0"/>
              <a:t>(</a:t>
            </a:r>
            <a:r>
              <a:rPr lang="en-US" sz="1000" dirty="0" err="1"/>
              <a:t>NotFound</a:t>
            </a:r>
            <a:r>
              <a:rPr lang="en-US" sz="1000" dirty="0"/>
              <a:t>):</a:t>
            </a:r>
          </a:p>
          <a:p>
            <a:r>
              <a:rPr lang="en-US" sz="1000" dirty="0"/>
              <a:t>class </a:t>
            </a:r>
            <a:r>
              <a:rPr lang="en-US" sz="1000" dirty="0" err="1"/>
              <a:t>ExtensionsNotFound</a:t>
            </a:r>
            <a:r>
              <a:rPr lang="en-US" sz="1000" dirty="0"/>
              <a:t>(</a:t>
            </a:r>
            <a:r>
              <a:rPr lang="en-US" sz="1000" dirty="0" err="1"/>
              <a:t>NotFound</a:t>
            </a:r>
            <a:r>
              <a:rPr lang="en-US" sz="1000" dirty="0"/>
              <a:t>):</a:t>
            </a:r>
          </a:p>
          <a:p>
            <a:endParaRPr lang="en-US" sz="1000" dirty="0"/>
          </a:p>
        </p:txBody>
      </p:sp>
      <p:sp>
        <p:nvSpPr>
          <p:cNvPr id="9" name="Rectangle 8"/>
          <p:cNvSpPr/>
          <p:nvPr/>
        </p:nvSpPr>
        <p:spPr>
          <a:xfrm>
            <a:off x="4724400" y="4158496"/>
            <a:ext cx="2996119" cy="1785104"/>
          </a:xfrm>
          <a:prstGeom prst="rect">
            <a:avLst/>
          </a:prstGeom>
        </p:spPr>
        <p:txBody>
          <a:bodyPr wrap="square">
            <a:spAutoFit/>
          </a:bodyPr>
          <a:lstStyle/>
          <a:p>
            <a:r>
              <a:rPr lang="en-US" sz="1000" dirty="0"/>
              <a:t>class </a:t>
            </a:r>
            <a:r>
              <a:rPr lang="en-US" sz="1000" dirty="0" err="1"/>
              <a:t>NetworkInUse</a:t>
            </a:r>
            <a:r>
              <a:rPr lang="en-US" sz="1000" dirty="0"/>
              <a:t>(</a:t>
            </a:r>
            <a:r>
              <a:rPr lang="en-US" sz="1000" dirty="0" err="1"/>
              <a:t>InUse</a:t>
            </a:r>
            <a:r>
              <a:rPr lang="en-US" sz="1000" dirty="0"/>
              <a:t>):</a:t>
            </a:r>
          </a:p>
          <a:p>
            <a:r>
              <a:rPr lang="en-US" sz="1000" dirty="0"/>
              <a:t>class </a:t>
            </a:r>
            <a:r>
              <a:rPr lang="en-US" sz="1000" dirty="0" err="1"/>
              <a:t>SubnetInUse</a:t>
            </a:r>
            <a:r>
              <a:rPr lang="en-US" sz="1000" dirty="0"/>
              <a:t>(</a:t>
            </a:r>
            <a:r>
              <a:rPr lang="en-US" sz="1000" dirty="0" err="1"/>
              <a:t>InUse</a:t>
            </a:r>
            <a:r>
              <a:rPr lang="en-US" sz="1000" dirty="0"/>
              <a:t>):</a:t>
            </a:r>
          </a:p>
          <a:p>
            <a:r>
              <a:rPr lang="en-US" sz="1000" dirty="0"/>
              <a:t>class </a:t>
            </a:r>
            <a:r>
              <a:rPr lang="en-US" sz="1000" dirty="0" err="1"/>
              <a:t>PortInUse</a:t>
            </a:r>
            <a:r>
              <a:rPr lang="en-US" sz="1000" dirty="0"/>
              <a:t>(</a:t>
            </a:r>
            <a:r>
              <a:rPr lang="en-US" sz="1000" dirty="0" err="1"/>
              <a:t>InUse</a:t>
            </a:r>
            <a:r>
              <a:rPr lang="en-US" sz="1000" dirty="0"/>
              <a:t>):</a:t>
            </a:r>
          </a:p>
          <a:p>
            <a:r>
              <a:rPr lang="en-US" sz="1000" dirty="0"/>
              <a:t>class </a:t>
            </a:r>
            <a:r>
              <a:rPr lang="en-US" sz="1000" dirty="0" err="1"/>
              <a:t>MacAddressInUse</a:t>
            </a:r>
            <a:r>
              <a:rPr lang="en-US" sz="1000" dirty="0"/>
              <a:t>(</a:t>
            </a:r>
            <a:r>
              <a:rPr lang="en-US" sz="1000" dirty="0" err="1"/>
              <a:t>InUse</a:t>
            </a:r>
            <a:r>
              <a:rPr lang="en-US" sz="1000" dirty="0"/>
              <a:t>):</a:t>
            </a:r>
          </a:p>
          <a:p>
            <a:r>
              <a:rPr lang="en-US" sz="1000" dirty="0"/>
              <a:t>class </a:t>
            </a:r>
            <a:r>
              <a:rPr lang="en-US" sz="1000" dirty="0" err="1"/>
              <a:t>IpAddressInUse</a:t>
            </a:r>
            <a:r>
              <a:rPr lang="en-US" sz="1000" dirty="0"/>
              <a:t>(</a:t>
            </a:r>
            <a:r>
              <a:rPr lang="en-US" sz="1000" dirty="0" err="1"/>
              <a:t>InUse</a:t>
            </a:r>
            <a:r>
              <a:rPr lang="en-US" sz="1000" dirty="0"/>
              <a:t>):</a:t>
            </a:r>
          </a:p>
          <a:p>
            <a:r>
              <a:rPr lang="en-US" sz="1000" dirty="0"/>
              <a:t>class </a:t>
            </a:r>
            <a:r>
              <a:rPr lang="en-US" sz="1000" dirty="0" err="1"/>
              <a:t>VlanIdInUse</a:t>
            </a:r>
            <a:r>
              <a:rPr lang="en-US" sz="1000" dirty="0"/>
              <a:t>(</a:t>
            </a:r>
            <a:r>
              <a:rPr lang="en-US" sz="1000" dirty="0" err="1"/>
              <a:t>InUse</a:t>
            </a:r>
            <a:r>
              <a:rPr lang="en-US" sz="1000" dirty="0"/>
              <a:t>):</a:t>
            </a:r>
          </a:p>
          <a:p>
            <a:r>
              <a:rPr lang="en-US" sz="1000" dirty="0"/>
              <a:t>class </a:t>
            </a:r>
            <a:r>
              <a:rPr lang="en-US" sz="1000" dirty="0" err="1"/>
              <a:t>FlatNetworkInUse</a:t>
            </a:r>
            <a:r>
              <a:rPr lang="en-US" sz="1000" dirty="0"/>
              <a:t>(</a:t>
            </a:r>
            <a:r>
              <a:rPr lang="en-US" sz="1000" dirty="0" err="1"/>
              <a:t>InUse</a:t>
            </a:r>
            <a:r>
              <a:rPr lang="en-US" sz="1000" dirty="0"/>
              <a:t>):</a:t>
            </a:r>
          </a:p>
          <a:p>
            <a:r>
              <a:rPr lang="en-US" sz="1000" dirty="0"/>
              <a:t>class </a:t>
            </a:r>
            <a:r>
              <a:rPr lang="en-US" sz="1000" dirty="0" err="1"/>
              <a:t>TunnelIdInUse</a:t>
            </a:r>
            <a:r>
              <a:rPr lang="en-US" sz="1000" dirty="0"/>
              <a:t>(</a:t>
            </a:r>
            <a:r>
              <a:rPr lang="en-US" sz="1000" dirty="0" err="1"/>
              <a:t>InUse</a:t>
            </a:r>
            <a:r>
              <a:rPr lang="en-US" sz="1000" dirty="0" smtClean="0"/>
              <a:t>):</a:t>
            </a:r>
          </a:p>
          <a:p>
            <a:r>
              <a:rPr lang="en-US" sz="1000" dirty="0"/>
              <a:t>class </a:t>
            </a:r>
            <a:r>
              <a:rPr lang="en-US" sz="1000" dirty="0" err="1"/>
              <a:t>GatewayConflictWithAllocationPools</a:t>
            </a:r>
            <a:r>
              <a:rPr lang="en-US" sz="1000" dirty="0"/>
              <a:t>(</a:t>
            </a:r>
            <a:r>
              <a:rPr lang="en-US" sz="1000" dirty="0" err="1"/>
              <a:t>InUse</a:t>
            </a:r>
            <a:r>
              <a:rPr lang="en-US" sz="1000" dirty="0"/>
              <a:t>):</a:t>
            </a:r>
          </a:p>
          <a:p>
            <a:r>
              <a:rPr lang="en-US" sz="1000" dirty="0"/>
              <a:t>class </a:t>
            </a:r>
            <a:r>
              <a:rPr lang="en-US" sz="1000" dirty="0" err="1"/>
              <a:t>GatewayIpInUse</a:t>
            </a:r>
            <a:r>
              <a:rPr lang="en-US" sz="1000" dirty="0"/>
              <a:t>(</a:t>
            </a:r>
            <a:r>
              <a:rPr lang="en-US" sz="1000" dirty="0" err="1"/>
              <a:t>InUse</a:t>
            </a:r>
            <a:r>
              <a:rPr lang="en-US" sz="1000" dirty="0"/>
              <a:t>):</a:t>
            </a:r>
          </a:p>
          <a:p>
            <a:endParaRPr lang="en-US" sz="1000" dirty="0"/>
          </a:p>
        </p:txBody>
      </p:sp>
      <p:sp>
        <p:nvSpPr>
          <p:cNvPr id="10" name="Rectangle 9"/>
          <p:cNvSpPr/>
          <p:nvPr/>
        </p:nvSpPr>
        <p:spPr>
          <a:xfrm>
            <a:off x="3657600" y="26162"/>
            <a:ext cx="2667000" cy="2092881"/>
          </a:xfrm>
          <a:prstGeom prst="rect">
            <a:avLst/>
          </a:prstGeom>
        </p:spPr>
        <p:txBody>
          <a:bodyPr wrap="square">
            <a:spAutoFit/>
          </a:bodyPr>
          <a:lstStyle/>
          <a:p>
            <a:r>
              <a:rPr lang="en-US" sz="1000" dirty="0"/>
              <a:t>class </a:t>
            </a:r>
            <a:r>
              <a:rPr lang="en-US" sz="1000" dirty="0" err="1"/>
              <a:t>AdminRequired</a:t>
            </a:r>
            <a:r>
              <a:rPr lang="en-US" sz="1000" dirty="0"/>
              <a:t>(</a:t>
            </a:r>
            <a:r>
              <a:rPr lang="en-US" sz="1000" dirty="0" err="1"/>
              <a:t>NotAuthorized</a:t>
            </a:r>
            <a:r>
              <a:rPr lang="en-US" sz="1000" dirty="0"/>
              <a:t>):</a:t>
            </a:r>
          </a:p>
          <a:p>
            <a:r>
              <a:rPr lang="en-US" sz="1000" dirty="0"/>
              <a:t>class </a:t>
            </a:r>
            <a:r>
              <a:rPr lang="en-US" sz="1000" dirty="0" err="1"/>
              <a:t>StateInvalid</a:t>
            </a:r>
            <a:r>
              <a:rPr lang="en-US" sz="1000" dirty="0"/>
              <a:t>(</a:t>
            </a:r>
            <a:r>
              <a:rPr lang="en-US" sz="1000" dirty="0" err="1"/>
              <a:t>BadRequest</a:t>
            </a:r>
            <a:r>
              <a:rPr lang="en-US" sz="1000" dirty="0"/>
              <a:t>):</a:t>
            </a:r>
          </a:p>
          <a:p>
            <a:r>
              <a:rPr lang="en-US" sz="1000" dirty="0"/>
              <a:t>class </a:t>
            </a:r>
            <a:r>
              <a:rPr lang="en-US" sz="1000" dirty="0" err="1"/>
              <a:t>HostRoutesExhausted</a:t>
            </a:r>
            <a:r>
              <a:rPr lang="en-US" sz="1000" dirty="0"/>
              <a:t>(</a:t>
            </a:r>
            <a:r>
              <a:rPr lang="en-US" sz="1000" dirty="0" err="1"/>
              <a:t>BadRequest</a:t>
            </a:r>
            <a:r>
              <a:rPr lang="en-US" sz="1000" dirty="0"/>
              <a:t>):</a:t>
            </a:r>
          </a:p>
          <a:p>
            <a:r>
              <a:rPr lang="en-US" sz="1000" dirty="0"/>
              <a:t>class </a:t>
            </a:r>
            <a:r>
              <a:rPr lang="en-US" sz="1000" dirty="0" err="1"/>
              <a:t>DNSNameServersExhausted</a:t>
            </a:r>
            <a:r>
              <a:rPr lang="en-US" sz="1000" dirty="0"/>
              <a:t>(</a:t>
            </a:r>
            <a:r>
              <a:rPr lang="en-US" sz="1000" dirty="0" err="1"/>
              <a:t>BadRequest</a:t>
            </a:r>
            <a:r>
              <a:rPr lang="en-US" sz="1000" dirty="0"/>
              <a:t>):</a:t>
            </a:r>
          </a:p>
          <a:p>
            <a:r>
              <a:rPr lang="en-US" sz="1000" dirty="0"/>
              <a:t>class </a:t>
            </a:r>
            <a:r>
              <a:rPr lang="en-US" sz="1000" dirty="0" err="1"/>
              <a:t>SubnetMismatchForPort</a:t>
            </a:r>
            <a:r>
              <a:rPr lang="en-US" sz="1000" dirty="0"/>
              <a:t>(</a:t>
            </a:r>
            <a:r>
              <a:rPr lang="en-US" sz="1000" dirty="0" err="1"/>
              <a:t>BadRequest</a:t>
            </a:r>
            <a:r>
              <a:rPr lang="en-US" sz="1000" dirty="0"/>
              <a:t>):</a:t>
            </a:r>
          </a:p>
          <a:p>
            <a:r>
              <a:rPr lang="en-US" sz="1000" dirty="0"/>
              <a:t>class </a:t>
            </a:r>
            <a:r>
              <a:rPr lang="en-US" sz="1000" dirty="0" err="1"/>
              <a:t>MalformedRequestBody</a:t>
            </a:r>
            <a:r>
              <a:rPr lang="en-US" sz="1000" dirty="0"/>
              <a:t>(</a:t>
            </a:r>
            <a:r>
              <a:rPr lang="en-US" sz="1000" dirty="0" err="1"/>
              <a:t>BadRequest</a:t>
            </a:r>
            <a:r>
              <a:rPr lang="en-US" sz="1000" dirty="0"/>
              <a:t>):</a:t>
            </a:r>
          </a:p>
          <a:p>
            <a:r>
              <a:rPr lang="en-US" sz="1000" dirty="0"/>
              <a:t>class </a:t>
            </a:r>
            <a:r>
              <a:rPr lang="en-US" sz="1000" dirty="0" err="1"/>
              <a:t>InvalidInput</a:t>
            </a:r>
            <a:r>
              <a:rPr lang="en-US" sz="1000" dirty="0"/>
              <a:t>(</a:t>
            </a:r>
            <a:r>
              <a:rPr lang="en-US" sz="1000" dirty="0" err="1"/>
              <a:t>BadRequest</a:t>
            </a:r>
            <a:r>
              <a:rPr lang="en-US" sz="1000" dirty="0"/>
              <a:t>):</a:t>
            </a:r>
          </a:p>
          <a:p>
            <a:r>
              <a:rPr lang="en-US" sz="1000" dirty="0"/>
              <a:t>class </a:t>
            </a:r>
            <a:r>
              <a:rPr lang="en-US" sz="1000" dirty="0" err="1"/>
              <a:t>InvalidAllocationPool</a:t>
            </a:r>
            <a:r>
              <a:rPr lang="en-US" sz="1000" dirty="0"/>
              <a:t>(</a:t>
            </a:r>
            <a:r>
              <a:rPr lang="en-US" sz="1000" dirty="0" err="1"/>
              <a:t>BadRequest</a:t>
            </a:r>
            <a:r>
              <a:rPr lang="en-US" sz="1000" dirty="0"/>
              <a:t>):</a:t>
            </a:r>
          </a:p>
          <a:p>
            <a:r>
              <a:rPr lang="en-US" sz="1000" dirty="0"/>
              <a:t>class </a:t>
            </a:r>
            <a:r>
              <a:rPr lang="en-US" sz="1000" dirty="0" err="1"/>
              <a:t>OutOfBoundsAllocationPool</a:t>
            </a:r>
            <a:r>
              <a:rPr lang="en-US" sz="1000" dirty="0"/>
              <a:t>(</a:t>
            </a:r>
            <a:r>
              <a:rPr lang="en-US" sz="1000" dirty="0" err="1"/>
              <a:t>BadRequest</a:t>
            </a:r>
            <a:r>
              <a:rPr lang="en-US" sz="1000" dirty="0"/>
              <a:t>):</a:t>
            </a:r>
          </a:p>
          <a:p>
            <a:r>
              <a:rPr lang="en-US" sz="1000" dirty="0"/>
              <a:t>class </a:t>
            </a:r>
            <a:r>
              <a:rPr lang="en-US" sz="1000" dirty="0" err="1"/>
              <a:t>InvalidExtensionEnv</a:t>
            </a:r>
            <a:r>
              <a:rPr lang="en-US" sz="1000" dirty="0"/>
              <a:t>(</a:t>
            </a:r>
            <a:r>
              <a:rPr lang="en-US" sz="1000" dirty="0" err="1"/>
              <a:t>BadRequest</a:t>
            </a:r>
            <a:r>
              <a:rPr lang="en-US" sz="1000" dirty="0"/>
              <a:t>):</a:t>
            </a:r>
          </a:p>
          <a:p>
            <a:r>
              <a:rPr lang="en-US" sz="1000" dirty="0"/>
              <a:t>class </a:t>
            </a:r>
            <a:r>
              <a:rPr lang="en-US" sz="1000" dirty="0" err="1"/>
              <a:t>QuotaMissingTenant</a:t>
            </a:r>
            <a:r>
              <a:rPr lang="en-US" sz="1000" dirty="0"/>
              <a:t>(</a:t>
            </a:r>
            <a:r>
              <a:rPr lang="en-US" sz="1000" dirty="0" err="1"/>
              <a:t>BadRequest</a:t>
            </a:r>
            <a:r>
              <a:rPr lang="en-US" sz="1000" dirty="0"/>
              <a:t>):</a:t>
            </a:r>
          </a:p>
          <a:p>
            <a:r>
              <a:rPr lang="en-US" sz="1000" dirty="0"/>
              <a:t>class </a:t>
            </a:r>
            <a:r>
              <a:rPr lang="en-US" sz="1000" dirty="0" err="1"/>
              <a:t>ExternalIpAddressExhausted</a:t>
            </a:r>
            <a:r>
              <a:rPr lang="en-US" sz="1000" dirty="0"/>
              <a:t>(</a:t>
            </a:r>
            <a:r>
              <a:rPr lang="en-US" sz="1000" dirty="0" err="1"/>
              <a:t>BadRequest</a:t>
            </a:r>
            <a:r>
              <a:rPr lang="en-US" sz="1000" dirty="0"/>
              <a:t>):</a:t>
            </a:r>
          </a:p>
          <a:p>
            <a:r>
              <a:rPr lang="en-US" sz="1000" dirty="0"/>
              <a:t>class </a:t>
            </a:r>
            <a:r>
              <a:rPr lang="en-US" sz="1000" dirty="0" err="1"/>
              <a:t>InvalidCIDR</a:t>
            </a:r>
            <a:r>
              <a:rPr lang="en-US" sz="1000" dirty="0"/>
              <a:t>(</a:t>
            </a:r>
            <a:r>
              <a:rPr lang="en-US" sz="1000" dirty="0" err="1"/>
              <a:t>BadRequest</a:t>
            </a:r>
            <a:r>
              <a:rPr lang="en-US" sz="1000" dirty="0"/>
              <a:t>):</a:t>
            </a:r>
          </a:p>
        </p:txBody>
      </p:sp>
      <p:sp>
        <p:nvSpPr>
          <p:cNvPr id="11" name="Rectangle 10"/>
          <p:cNvSpPr/>
          <p:nvPr/>
        </p:nvSpPr>
        <p:spPr>
          <a:xfrm>
            <a:off x="4724400" y="3505200"/>
            <a:ext cx="4572000" cy="553998"/>
          </a:xfrm>
          <a:prstGeom prst="rect">
            <a:avLst/>
          </a:prstGeom>
        </p:spPr>
        <p:txBody>
          <a:bodyPr>
            <a:spAutoFit/>
          </a:bodyPr>
          <a:lstStyle/>
          <a:p>
            <a:r>
              <a:rPr lang="en-US" sz="1000" dirty="0"/>
              <a:t>class </a:t>
            </a:r>
            <a:r>
              <a:rPr lang="en-US" sz="1000" dirty="0" err="1"/>
              <a:t>TenantNetworksDisabled</a:t>
            </a:r>
            <a:r>
              <a:rPr lang="en-US" sz="1000" dirty="0"/>
              <a:t>(</a:t>
            </a:r>
            <a:r>
              <a:rPr lang="en-US" sz="1000" dirty="0" err="1"/>
              <a:t>ServiceUnavailable</a:t>
            </a:r>
            <a:r>
              <a:rPr lang="en-US" sz="1000" dirty="0"/>
              <a:t>):</a:t>
            </a:r>
          </a:p>
          <a:p>
            <a:r>
              <a:rPr lang="en-US" sz="1000" dirty="0" smtClean="0"/>
              <a:t>class </a:t>
            </a:r>
            <a:r>
              <a:rPr lang="en-US" sz="1000" dirty="0" err="1"/>
              <a:t>MacAddressGenerationFailure</a:t>
            </a:r>
            <a:r>
              <a:rPr lang="en-US" sz="1000" dirty="0"/>
              <a:t>(</a:t>
            </a:r>
            <a:r>
              <a:rPr lang="en-US" sz="1000" dirty="0" err="1"/>
              <a:t>ServiceUnavailable</a:t>
            </a:r>
            <a:r>
              <a:rPr lang="en-US" sz="1000" dirty="0"/>
              <a:t>):</a:t>
            </a:r>
          </a:p>
          <a:p>
            <a:r>
              <a:rPr lang="en-US" sz="1000" dirty="0"/>
              <a:t>class </a:t>
            </a:r>
            <a:r>
              <a:rPr lang="en-US" sz="1000" dirty="0" err="1"/>
              <a:t>NoNetworkFoundInMaximumAllowedAttempts</a:t>
            </a:r>
            <a:r>
              <a:rPr lang="en-US" sz="1000" dirty="0"/>
              <a:t>(</a:t>
            </a:r>
            <a:r>
              <a:rPr lang="en-US" sz="1000" dirty="0" err="1"/>
              <a:t>ServiceUnavailable</a:t>
            </a:r>
            <a:r>
              <a:rPr lang="en-US" sz="1000" dirty="0"/>
              <a:t>):</a:t>
            </a:r>
          </a:p>
        </p:txBody>
      </p:sp>
      <p:sp>
        <p:nvSpPr>
          <p:cNvPr id="12" name="Rectangle 11"/>
          <p:cNvSpPr/>
          <p:nvPr/>
        </p:nvSpPr>
        <p:spPr>
          <a:xfrm>
            <a:off x="0" y="1763018"/>
            <a:ext cx="2481898" cy="276999"/>
          </a:xfrm>
          <a:prstGeom prst="rect">
            <a:avLst/>
          </a:prstGeom>
        </p:spPr>
        <p:txBody>
          <a:bodyPr wrap="none">
            <a:spAutoFit/>
          </a:bodyPr>
          <a:lstStyle/>
          <a:p>
            <a:r>
              <a:rPr lang="en-US" sz="1200" dirty="0"/>
              <a:t>class </a:t>
            </a:r>
            <a:r>
              <a:rPr lang="en-US" sz="1200" dirty="0" err="1"/>
              <a:t>BadRequest</a:t>
            </a:r>
            <a:r>
              <a:rPr lang="en-US" sz="1200" dirty="0"/>
              <a:t>(</a:t>
            </a:r>
            <a:r>
              <a:rPr lang="en-US" sz="1200" dirty="0" err="1"/>
              <a:t>NeutronException</a:t>
            </a:r>
            <a:r>
              <a:rPr lang="en-US" sz="1200" dirty="0"/>
              <a:t>)</a:t>
            </a:r>
          </a:p>
        </p:txBody>
      </p:sp>
      <p:sp>
        <p:nvSpPr>
          <p:cNvPr id="13" name="Rectangle 12"/>
          <p:cNvSpPr/>
          <p:nvPr/>
        </p:nvSpPr>
        <p:spPr>
          <a:xfrm>
            <a:off x="0" y="1980543"/>
            <a:ext cx="2362378" cy="276999"/>
          </a:xfrm>
          <a:prstGeom prst="rect">
            <a:avLst/>
          </a:prstGeom>
        </p:spPr>
        <p:txBody>
          <a:bodyPr wrap="none">
            <a:spAutoFit/>
          </a:bodyPr>
          <a:lstStyle/>
          <a:p>
            <a:r>
              <a:rPr lang="en-US" sz="1200" dirty="0"/>
              <a:t>class </a:t>
            </a:r>
            <a:r>
              <a:rPr lang="en-US" sz="1200" dirty="0" err="1"/>
              <a:t>NotFound</a:t>
            </a:r>
            <a:r>
              <a:rPr lang="en-US" sz="1200" dirty="0"/>
              <a:t>(</a:t>
            </a:r>
            <a:r>
              <a:rPr lang="en-US" sz="1200" dirty="0" err="1"/>
              <a:t>NeutronException</a:t>
            </a:r>
            <a:r>
              <a:rPr lang="en-US" sz="1200" dirty="0"/>
              <a:t>)</a:t>
            </a:r>
          </a:p>
        </p:txBody>
      </p:sp>
      <p:sp>
        <p:nvSpPr>
          <p:cNvPr id="14" name="Rectangle 13"/>
          <p:cNvSpPr/>
          <p:nvPr/>
        </p:nvSpPr>
        <p:spPr>
          <a:xfrm>
            <a:off x="0" y="2161401"/>
            <a:ext cx="2257798" cy="276999"/>
          </a:xfrm>
          <a:prstGeom prst="rect">
            <a:avLst/>
          </a:prstGeom>
        </p:spPr>
        <p:txBody>
          <a:bodyPr wrap="none">
            <a:spAutoFit/>
          </a:bodyPr>
          <a:lstStyle/>
          <a:p>
            <a:r>
              <a:rPr lang="en-US" sz="1200" dirty="0"/>
              <a:t>class Conflict(</a:t>
            </a:r>
            <a:r>
              <a:rPr lang="en-US" sz="1200" dirty="0" err="1"/>
              <a:t>NeutronException</a:t>
            </a:r>
            <a:r>
              <a:rPr lang="en-US" sz="1200" dirty="0"/>
              <a:t>):</a:t>
            </a:r>
          </a:p>
        </p:txBody>
      </p:sp>
      <p:cxnSp>
        <p:nvCxnSpPr>
          <p:cNvPr id="18" name="Elbow Connector 17"/>
          <p:cNvCxnSpPr>
            <a:endCxn id="12" idx="3"/>
          </p:cNvCxnSpPr>
          <p:nvPr/>
        </p:nvCxnSpPr>
        <p:spPr>
          <a:xfrm rot="10800000" flipV="1">
            <a:off x="2481898" y="1224408"/>
            <a:ext cx="1175702" cy="677109"/>
          </a:xfrm>
          <a:prstGeom prst="bentConnector3">
            <a:avLst>
              <a:gd name="adj1" fmla="val 111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3" idx="3"/>
          </p:cNvCxnSpPr>
          <p:nvPr/>
        </p:nvCxnSpPr>
        <p:spPr>
          <a:xfrm rot="5400000" flipH="1">
            <a:off x="4988941" y="-507520"/>
            <a:ext cx="118796" cy="5371922"/>
          </a:xfrm>
          <a:prstGeom prst="bentConnector4">
            <a:avLst>
              <a:gd name="adj1" fmla="val -192431"/>
              <a:gd name="adj2" fmla="val 6312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375968"/>
            <a:ext cx="2957413" cy="276999"/>
          </a:xfrm>
          <a:prstGeom prst="rect">
            <a:avLst/>
          </a:prstGeom>
        </p:spPr>
        <p:txBody>
          <a:bodyPr wrap="none">
            <a:spAutoFit/>
          </a:bodyPr>
          <a:lstStyle/>
          <a:p>
            <a:r>
              <a:rPr lang="en-US" sz="1200" dirty="0"/>
              <a:t>class </a:t>
            </a:r>
            <a:r>
              <a:rPr lang="en-US" sz="1200" dirty="0" err="1"/>
              <a:t>ServiceUnavailable</a:t>
            </a:r>
            <a:r>
              <a:rPr lang="en-US" sz="1200" dirty="0"/>
              <a:t>(</a:t>
            </a:r>
            <a:r>
              <a:rPr lang="en-US" sz="1200" dirty="0" err="1"/>
              <a:t>NeutronException</a:t>
            </a:r>
            <a:r>
              <a:rPr lang="en-US" sz="1200" dirty="0"/>
              <a:t>):</a:t>
            </a:r>
          </a:p>
        </p:txBody>
      </p:sp>
      <p:sp>
        <p:nvSpPr>
          <p:cNvPr id="25" name="Rectangle 24"/>
          <p:cNvSpPr/>
          <p:nvPr/>
        </p:nvSpPr>
        <p:spPr>
          <a:xfrm>
            <a:off x="4698459" y="2514600"/>
            <a:ext cx="4572000" cy="1015663"/>
          </a:xfrm>
          <a:prstGeom prst="rect">
            <a:avLst/>
          </a:prstGeom>
        </p:spPr>
        <p:txBody>
          <a:bodyPr>
            <a:spAutoFit/>
          </a:bodyPr>
          <a:lstStyle/>
          <a:p>
            <a:r>
              <a:rPr lang="en-US" sz="1000" dirty="0"/>
              <a:t>class </a:t>
            </a:r>
            <a:r>
              <a:rPr lang="en-US" sz="1000" dirty="0" err="1"/>
              <a:t>OverlappingAllocationPools</a:t>
            </a:r>
            <a:r>
              <a:rPr lang="en-US" sz="1000" dirty="0"/>
              <a:t>(Conflict):</a:t>
            </a:r>
          </a:p>
          <a:p>
            <a:r>
              <a:rPr lang="en-US" sz="1000" dirty="0"/>
              <a:t>class </a:t>
            </a:r>
            <a:r>
              <a:rPr lang="en-US" sz="1000" dirty="0" err="1"/>
              <a:t>IpAddressGenerationFailure</a:t>
            </a:r>
            <a:r>
              <a:rPr lang="en-US" sz="1000" dirty="0"/>
              <a:t>(Conflict):</a:t>
            </a:r>
          </a:p>
          <a:p>
            <a:r>
              <a:rPr lang="en-US" sz="1000" dirty="0"/>
              <a:t>class </a:t>
            </a:r>
            <a:r>
              <a:rPr lang="en-US" sz="1000" dirty="0" err="1"/>
              <a:t>OverQuota</a:t>
            </a:r>
            <a:r>
              <a:rPr lang="en-US" sz="1000" dirty="0"/>
              <a:t>(Conflict):</a:t>
            </a:r>
          </a:p>
          <a:p>
            <a:r>
              <a:rPr lang="en-US" sz="1000" dirty="0"/>
              <a:t>class </a:t>
            </a:r>
            <a:r>
              <a:rPr lang="en-US" sz="1000" dirty="0" err="1"/>
              <a:t>InvalidQuotaValue</a:t>
            </a:r>
            <a:r>
              <a:rPr lang="en-US" sz="1000" dirty="0"/>
              <a:t>(Conflict):</a:t>
            </a:r>
          </a:p>
          <a:p>
            <a:r>
              <a:rPr lang="en-US" sz="1000" dirty="0"/>
              <a:t>class </a:t>
            </a:r>
            <a:r>
              <a:rPr lang="en-US" sz="1000" dirty="0" err="1"/>
              <a:t>InvalidSharedSetting</a:t>
            </a:r>
            <a:r>
              <a:rPr lang="en-US" sz="1000" dirty="0"/>
              <a:t>(Conflict):</a:t>
            </a:r>
          </a:p>
          <a:p>
            <a:r>
              <a:rPr lang="en-US" sz="1000" dirty="0"/>
              <a:t>class </a:t>
            </a:r>
            <a:r>
              <a:rPr lang="en-US" sz="1000" dirty="0" err="1"/>
              <a:t>DeviceIDNotOwnedByTenant</a:t>
            </a:r>
            <a:r>
              <a:rPr lang="en-US" sz="1000" dirty="0"/>
              <a:t>(Conflict):</a:t>
            </a:r>
          </a:p>
        </p:txBody>
      </p:sp>
      <p:sp>
        <p:nvSpPr>
          <p:cNvPr id="26" name="Rectangle 25"/>
          <p:cNvSpPr/>
          <p:nvPr/>
        </p:nvSpPr>
        <p:spPr>
          <a:xfrm>
            <a:off x="4755203" y="5943600"/>
            <a:ext cx="2945858" cy="246221"/>
          </a:xfrm>
          <a:prstGeom prst="rect">
            <a:avLst/>
          </a:prstGeom>
        </p:spPr>
        <p:txBody>
          <a:bodyPr wrap="square">
            <a:spAutoFit/>
          </a:bodyPr>
          <a:lstStyle/>
          <a:p>
            <a:r>
              <a:rPr lang="en-US" sz="1000" dirty="0"/>
              <a:t>class </a:t>
            </a:r>
            <a:r>
              <a:rPr lang="en-US" sz="1000" dirty="0" err="1"/>
              <a:t>NoNetworkAvailable</a:t>
            </a:r>
            <a:r>
              <a:rPr lang="en-US" sz="1000" dirty="0"/>
              <a:t>(</a:t>
            </a:r>
            <a:r>
              <a:rPr lang="en-US" sz="1000" dirty="0" err="1"/>
              <a:t>ResourceExhausted</a:t>
            </a:r>
            <a:r>
              <a:rPr lang="en-US" sz="1000" dirty="0"/>
              <a:t>):</a:t>
            </a:r>
          </a:p>
        </p:txBody>
      </p:sp>
      <p:cxnSp>
        <p:nvCxnSpPr>
          <p:cNvPr id="28" name="Elbow Connector 27"/>
          <p:cNvCxnSpPr>
            <a:stCxn id="25" idx="1"/>
            <a:endCxn id="14" idx="3"/>
          </p:cNvCxnSpPr>
          <p:nvPr/>
        </p:nvCxnSpPr>
        <p:spPr>
          <a:xfrm rot="10800000">
            <a:off x="2257799" y="2299902"/>
            <a:ext cx="2440661" cy="7225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1"/>
            <a:endCxn id="24" idx="3"/>
          </p:cNvCxnSpPr>
          <p:nvPr/>
        </p:nvCxnSpPr>
        <p:spPr>
          <a:xfrm rot="10800000">
            <a:off x="2957414" y="2514469"/>
            <a:ext cx="1766987" cy="1267731"/>
          </a:xfrm>
          <a:prstGeom prst="bentConnector3">
            <a:avLst>
              <a:gd name="adj1" fmla="val 78077"/>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4038600"/>
            <a:ext cx="2136867" cy="276999"/>
          </a:xfrm>
          <a:prstGeom prst="rect">
            <a:avLst/>
          </a:prstGeom>
        </p:spPr>
        <p:txBody>
          <a:bodyPr wrap="none">
            <a:spAutoFit/>
          </a:bodyPr>
          <a:lstStyle/>
          <a:p>
            <a:r>
              <a:rPr lang="en-US" sz="1200" dirty="0"/>
              <a:t>class </a:t>
            </a:r>
            <a:r>
              <a:rPr lang="en-US" sz="1200" dirty="0" err="1"/>
              <a:t>InUse</a:t>
            </a:r>
            <a:r>
              <a:rPr lang="en-US" sz="1200" dirty="0"/>
              <a:t>(</a:t>
            </a:r>
            <a:r>
              <a:rPr lang="en-US" sz="1200" dirty="0" err="1"/>
              <a:t>NeutronException</a:t>
            </a:r>
            <a:r>
              <a:rPr lang="en-US" sz="1200" dirty="0"/>
              <a:t>):</a:t>
            </a:r>
          </a:p>
        </p:txBody>
      </p:sp>
      <p:cxnSp>
        <p:nvCxnSpPr>
          <p:cNvPr id="35" name="Elbow Connector 34"/>
          <p:cNvCxnSpPr>
            <a:stCxn id="9" idx="1"/>
            <a:endCxn id="33" idx="3"/>
          </p:cNvCxnSpPr>
          <p:nvPr/>
        </p:nvCxnSpPr>
        <p:spPr>
          <a:xfrm rot="10800000">
            <a:off x="2136868" y="4177100"/>
            <a:ext cx="2587533" cy="873948"/>
          </a:xfrm>
          <a:prstGeom prst="bentConnector3">
            <a:avLst>
              <a:gd name="adj1" fmla="val 21804"/>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24400" y="3962400"/>
            <a:ext cx="2568332" cy="246221"/>
          </a:xfrm>
          <a:prstGeom prst="rect">
            <a:avLst/>
          </a:prstGeom>
        </p:spPr>
        <p:txBody>
          <a:bodyPr wrap="none">
            <a:spAutoFit/>
          </a:bodyPr>
          <a:lstStyle/>
          <a:p>
            <a:r>
              <a:rPr lang="en-US" sz="1000" dirty="0"/>
              <a:t>class </a:t>
            </a:r>
            <a:r>
              <a:rPr lang="en-US" sz="1000" dirty="0" err="1"/>
              <a:t>ResourceExhausted</a:t>
            </a:r>
            <a:r>
              <a:rPr lang="en-US" sz="1000" dirty="0"/>
              <a:t>(</a:t>
            </a:r>
            <a:r>
              <a:rPr lang="en-US" sz="1000" dirty="0" err="1"/>
              <a:t>ServiceUnavailable</a:t>
            </a:r>
            <a:r>
              <a:rPr lang="en-US" sz="1000" dirty="0"/>
              <a:t>):</a:t>
            </a:r>
          </a:p>
        </p:txBody>
      </p:sp>
      <p:cxnSp>
        <p:nvCxnSpPr>
          <p:cNvPr id="40" name="Elbow Connector 39"/>
          <p:cNvCxnSpPr>
            <a:stCxn id="26" idx="3"/>
            <a:endCxn id="37" idx="3"/>
          </p:cNvCxnSpPr>
          <p:nvPr/>
        </p:nvCxnSpPr>
        <p:spPr>
          <a:xfrm flipH="1" flipV="1">
            <a:off x="7292732" y="4085511"/>
            <a:ext cx="408329" cy="1981200"/>
          </a:xfrm>
          <a:prstGeom prst="bentConnector3">
            <a:avLst>
              <a:gd name="adj1" fmla="val -5598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55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0" y="-7797"/>
            <a:ext cx="4596161" cy="1143000"/>
          </a:xfrm>
        </p:spPr>
        <p:txBody>
          <a:bodyPr>
            <a:normAutofit/>
          </a:bodyPr>
          <a:lstStyle/>
          <a:p>
            <a:r>
              <a:rPr lang="en-US" dirty="0"/>
              <a:t>c</a:t>
            </a:r>
            <a:r>
              <a:rPr lang="en-US" dirty="0" smtClean="0"/>
              <a:t>lass </a:t>
            </a:r>
            <a:r>
              <a:rPr lang="en-US" dirty="0" err="1" smtClean="0"/>
              <a:t>BaseOVS</a:t>
            </a:r>
            <a:endParaRPr lang="en-US" dirty="0"/>
          </a:p>
        </p:txBody>
      </p:sp>
      <p:sp>
        <p:nvSpPr>
          <p:cNvPr id="4" name="Rectangle 3"/>
          <p:cNvSpPr/>
          <p:nvPr/>
        </p:nvSpPr>
        <p:spPr>
          <a:xfrm>
            <a:off x="0" y="27878"/>
            <a:ext cx="1833194" cy="923330"/>
          </a:xfrm>
          <a:prstGeom prst="rect">
            <a:avLst/>
          </a:prstGeom>
        </p:spPr>
        <p:txBody>
          <a:bodyPr wrap="none">
            <a:spAutoFit/>
          </a:bodyPr>
          <a:lstStyle/>
          <a:p>
            <a:r>
              <a:rPr lang="en-US" dirty="0"/>
              <a:t>__</a:t>
            </a:r>
            <a:r>
              <a:rPr lang="en-US" dirty="0" err="1"/>
              <a:t>init</a:t>
            </a:r>
            <a:r>
              <a:rPr lang="en-US" dirty="0" smtClean="0"/>
              <a:t>__</a:t>
            </a:r>
          </a:p>
          <a:p>
            <a:r>
              <a:rPr lang="en-US" dirty="0" err="1" smtClean="0"/>
              <a:t>self.root_helper</a:t>
            </a:r>
            <a:endParaRPr lang="en-US" dirty="0" smtClean="0"/>
          </a:p>
          <a:p>
            <a:r>
              <a:rPr lang="en-US" dirty="0" err="1"/>
              <a:t>self.vsctl_timeout</a:t>
            </a:r>
            <a:endParaRPr lang="en-US" dirty="0"/>
          </a:p>
        </p:txBody>
      </p:sp>
      <p:sp>
        <p:nvSpPr>
          <p:cNvPr id="5" name="Rectangle 4"/>
          <p:cNvSpPr/>
          <p:nvPr/>
        </p:nvSpPr>
        <p:spPr>
          <a:xfrm>
            <a:off x="2590800" y="5657671"/>
            <a:ext cx="4038600" cy="1200329"/>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a:p>
            <a:r>
              <a:rPr lang="en-US" dirty="0" err="1"/>
              <a:t>full_args</a:t>
            </a:r>
            <a:r>
              <a:rPr lang="en-US" dirty="0"/>
              <a:t> = ["</a:t>
            </a:r>
            <a:r>
              <a:rPr lang="en-US" dirty="0" err="1"/>
              <a:t>ovs-vsctl</a:t>
            </a:r>
            <a:r>
              <a:rPr lang="en-US" dirty="0"/>
              <a:t>", "--timeout=%d" % </a:t>
            </a:r>
            <a:r>
              <a:rPr lang="en-US" dirty="0" err="1"/>
              <a:t>self.vsctl_timeout</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77843218"/>
              </p:ext>
            </p:extLst>
          </p:nvPr>
        </p:nvGraphicFramePr>
        <p:xfrm>
          <a:off x="115906" y="953067"/>
          <a:ext cx="9028094" cy="4079240"/>
        </p:xfrm>
        <a:graphic>
          <a:graphicData uri="http://schemas.openxmlformats.org/drawingml/2006/table">
            <a:tbl>
              <a:tblPr firstRow="1" bandRow="1">
                <a:tableStyleId>{5C22544A-7EE6-4342-B048-85BDC9FD1C3A}</a:tableStyleId>
              </a:tblPr>
              <a:tblGrid>
                <a:gridCol w="3465494"/>
                <a:gridCol w="5562600"/>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add_bridge</a:t>
                      </a:r>
                      <a:endParaRPr lang="en-US" dirty="0"/>
                    </a:p>
                  </a:txBody>
                  <a:tcPr/>
                </a:tc>
                <a:tc>
                  <a:txBody>
                    <a:bodyPr/>
                    <a:lstStyle/>
                    <a:p>
                      <a:r>
                        <a:rPr lang="en-US" dirty="0" smtClean="0"/>
                        <a:t>"--", "--may-exist", "add-</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delete_bridge</a:t>
                      </a:r>
                      <a:endParaRPr lang="en-US" dirty="0"/>
                    </a:p>
                  </a:txBody>
                  <a:tcPr/>
                </a:tc>
                <a:tc>
                  <a:txBody>
                    <a:bodyPr/>
                    <a:lstStyle/>
                    <a:p>
                      <a:r>
                        <a:rPr lang="en-US" dirty="0" smtClean="0"/>
                        <a:t>"--", "--if-exists", "del-</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bridge_exists</a:t>
                      </a:r>
                      <a:endParaRPr lang="en-US" dirty="0"/>
                    </a:p>
                  </a:txBody>
                  <a:tcPr/>
                </a:tc>
                <a:tc>
                  <a:txBody>
                    <a:bodyPr/>
                    <a:lstStyle/>
                    <a:p>
                      <a:r>
                        <a:rPr lang="en-US" dirty="0" smtClean="0"/>
                        <a:t>'</a:t>
                      </a:r>
                      <a:r>
                        <a:rPr lang="en-US" dirty="0" err="1" smtClean="0"/>
                        <a:t>br</a:t>
                      </a:r>
                      <a:r>
                        <a:rPr lang="en-US" dirty="0" smtClean="0"/>
                        <a:t>-exists', </a:t>
                      </a:r>
                      <a:r>
                        <a:rPr lang="en-US" dirty="0" err="1" smtClean="0"/>
                        <a:t>bridge_name</a:t>
                      </a:r>
                      <a:endParaRPr lang="en-US" dirty="0"/>
                    </a:p>
                  </a:txBody>
                  <a:tcPr/>
                </a:tc>
              </a:tr>
              <a:tr h="370840">
                <a:tc>
                  <a:txBody>
                    <a:bodyPr/>
                    <a:lstStyle/>
                    <a:p>
                      <a:r>
                        <a:rPr lang="en-US" dirty="0" err="1" smtClean="0"/>
                        <a:t>get_bridge_name_for_port_name</a:t>
                      </a:r>
                      <a:endParaRPr lang="en-US" dirty="0"/>
                    </a:p>
                  </a:txBody>
                  <a:tcPr/>
                </a:tc>
                <a:tc>
                  <a:txBody>
                    <a:bodyPr/>
                    <a:lstStyle/>
                    <a:p>
                      <a:r>
                        <a:rPr lang="en-US" dirty="0" smtClean="0"/>
                        <a:t>'port-to-</a:t>
                      </a:r>
                      <a:r>
                        <a:rPr lang="en-US" dirty="0" err="1" smtClean="0"/>
                        <a:t>br</a:t>
                      </a:r>
                      <a:r>
                        <a:rPr lang="en-US" dirty="0" smtClean="0"/>
                        <a:t>', </a:t>
                      </a:r>
                      <a:r>
                        <a:rPr lang="en-US" dirty="0" err="1" smtClean="0"/>
                        <a:t>port_name</a:t>
                      </a:r>
                      <a:endParaRPr lang="en-US" dirty="0"/>
                    </a:p>
                  </a:txBody>
                  <a:tcPr/>
                </a:tc>
              </a:tr>
              <a:tr h="370840">
                <a:tc>
                  <a:txBody>
                    <a:bodyPr/>
                    <a:lstStyle/>
                    <a:p>
                      <a:r>
                        <a:rPr lang="en-US" dirty="0" err="1" smtClean="0"/>
                        <a:t>get_bridge_for_iface</a:t>
                      </a:r>
                      <a:endParaRPr lang="en-US" dirty="0"/>
                    </a:p>
                  </a:txBody>
                  <a:tcPr/>
                </a:tc>
                <a:tc>
                  <a:txBody>
                    <a:bodyPr/>
                    <a:lstStyle/>
                    <a:p>
                      <a:r>
                        <a:rPr lang="en-US" dirty="0" smtClean="0"/>
                        <a:t>'</a:t>
                      </a:r>
                      <a:r>
                        <a:rPr lang="en-US" dirty="0" err="1" smtClean="0"/>
                        <a:t>iface</a:t>
                      </a:r>
                      <a:r>
                        <a:rPr lang="en-US" dirty="0" smtClean="0"/>
                        <a:t>-to-</a:t>
                      </a:r>
                      <a:r>
                        <a:rPr lang="en-US" dirty="0" err="1" smtClean="0"/>
                        <a:t>br</a:t>
                      </a:r>
                      <a:r>
                        <a:rPr lang="en-US" dirty="0" smtClean="0"/>
                        <a:t>', </a:t>
                      </a:r>
                      <a:r>
                        <a:rPr lang="en-US" dirty="0" err="1" smtClean="0"/>
                        <a:t>iface</a:t>
                      </a:r>
                      <a:endParaRPr lang="en-US" dirty="0"/>
                    </a:p>
                  </a:txBody>
                  <a:tcPr/>
                </a:tc>
              </a:tr>
              <a:tr h="370840">
                <a:tc>
                  <a:txBody>
                    <a:bodyPr/>
                    <a:lstStyle/>
                    <a:p>
                      <a:r>
                        <a:rPr lang="en-US" dirty="0" err="1" smtClean="0"/>
                        <a:t>get_bridges</a:t>
                      </a:r>
                      <a:endParaRPr lang="en-US" dirty="0"/>
                    </a:p>
                  </a:txBody>
                  <a:tcPr/>
                </a:tc>
                <a:tc>
                  <a:txBody>
                    <a:bodyPr/>
                    <a:lstStyle/>
                    <a:p>
                      <a:r>
                        <a:rPr lang="en-US" dirty="0" smtClean="0"/>
                        <a:t>'list-</a:t>
                      </a:r>
                      <a:r>
                        <a:rPr lang="en-US" dirty="0" err="1" smtClean="0"/>
                        <a:t>br</a:t>
                      </a:r>
                      <a:r>
                        <a:rPr lang="en-US" dirty="0" smtClean="0"/>
                        <a:t>'</a:t>
                      </a:r>
                      <a:endParaRPr lang="en-US" dirty="0"/>
                    </a:p>
                  </a:txBody>
                  <a:tcPr/>
                </a:tc>
              </a:tr>
              <a:tr h="370840">
                <a:tc>
                  <a:txBody>
                    <a:bodyPr/>
                    <a:lstStyle/>
                    <a:p>
                      <a:r>
                        <a:rPr lang="en-US" dirty="0" err="1" smtClean="0"/>
                        <a:t>get_bridge_external_bridge_id</a:t>
                      </a:r>
                      <a:endParaRPr lang="en-US" dirty="0"/>
                    </a:p>
                  </a:txBody>
                  <a:tcPr/>
                </a:tc>
                <a:tc>
                  <a:txBody>
                    <a:bodyPr/>
                    <a:lstStyle/>
                    <a:p>
                      <a:r>
                        <a:rPr lang="en-US" dirty="0" smtClean="0"/>
                        <a:t>'</a:t>
                      </a:r>
                      <a:r>
                        <a:rPr lang="en-US" dirty="0" err="1" smtClean="0"/>
                        <a:t>br</a:t>
                      </a:r>
                      <a:r>
                        <a:rPr lang="en-US" dirty="0" smtClean="0"/>
                        <a:t>-get-external-id', bridge, 'bridge-id'</a:t>
                      </a:r>
                      <a:endParaRPr lang="en-US" dirty="0"/>
                    </a:p>
                  </a:txBody>
                  <a:tcPr/>
                </a:tc>
              </a:tr>
              <a:tr h="370840">
                <a:tc>
                  <a:txBody>
                    <a:bodyPr/>
                    <a:lstStyle/>
                    <a:p>
                      <a:r>
                        <a:rPr lang="en-US" dirty="0" err="1" smtClean="0"/>
                        <a:t>set_db_attribute</a:t>
                      </a:r>
                      <a:endParaRPr lang="en-US" dirty="0"/>
                    </a:p>
                  </a:txBody>
                  <a:tcPr/>
                </a:tc>
                <a:tc>
                  <a:txBody>
                    <a:bodyPr/>
                    <a:lstStyle/>
                    <a:p>
                      <a:r>
                        <a:rPr lang="en-US" dirty="0" smtClean="0"/>
                        <a:t>"set", </a:t>
                      </a:r>
                      <a:r>
                        <a:rPr lang="en-US" dirty="0" err="1" smtClean="0"/>
                        <a:t>table_name</a:t>
                      </a:r>
                      <a:r>
                        <a:rPr lang="en-US" dirty="0" smtClean="0"/>
                        <a:t>, record, "%s=%s" % (column, value)</a:t>
                      </a:r>
                      <a:endParaRPr lang="en-US" dirty="0"/>
                    </a:p>
                  </a:txBody>
                  <a:tcPr/>
                </a:tc>
              </a:tr>
              <a:tr h="370840">
                <a:tc>
                  <a:txBody>
                    <a:bodyPr/>
                    <a:lstStyle/>
                    <a:p>
                      <a:r>
                        <a:rPr lang="en-US" dirty="0" err="1" smtClean="0"/>
                        <a:t>clear_db_attribute</a:t>
                      </a:r>
                      <a:endParaRPr lang="en-US" dirty="0"/>
                    </a:p>
                  </a:txBody>
                  <a:tcPr/>
                </a:tc>
                <a:tc>
                  <a:txBody>
                    <a:bodyPr/>
                    <a:lstStyle/>
                    <a:p>
                      <a:r>
                        <a:rPr lang="en-US" dirty="0" smtClean="0"/>
                        <a:t>"clear", </a:t>
                      </a:r>
                      <a:r>
                        <a:rPr lang="en-US" dirty="0" err="1" smtClean="0"/>
                        <a:t>table_name</a:t>
                      </a:r>
                      <a:r>
                        <a:rPr lang="en-US" dirty="0" smtClean="0"/>
                        <a:t>, record, column</a:t>
                      </a:r>
                      <a:endParaRPr lang="en-US" dirty="0"/>
                    </a:p>
                  </a:txBody>
                  <a:tcPr/>
                </a:tc>
              </a:tr>
              <a:tr h="370840">
                <a:tc>
                  <a:txBody>
                    <a:bodyPr/>
                    <a:lstStyle/>
                    <a:p>
                      <a:r>
                        <a:rPr lang="en-US" dirty="0" err="1" smtClean="0"/>
                        <a:t>db_get_val</a:t>
                      </a:r>
                      <a:endParaRPr lang="en-US" dirty="0"/>
                    </a:p>
                  </a:txBody>
                  <a:tcPr/>
                </a:tc>
                <a:tc>
                  <a:txBody>
                    <a:bodyPr/>
                    <a:lstStyle/>
                    <a:p>
                      <a:r>
                        <a:rPr lang="en-US" dirty="0" smtClean="0"/>
                        <a:t>"get", table, record, column</a:t>
                      </a:r>
                      <a:endParaRPr lang="en-US" dirty="0"/>
                    </a:p>
                  </a:txBody>
                  <a:tcPr/>
                </a:tc>
              </a:tr>
            </a:tbl>
          </a:graphicData>
        </a:graphic>
      </p:graphicFrame>
      <p:sp>
        <p:nvSpPr>
          <p:cNvPr id="11" name="Down Arrow 10"/>
          <p:cNvSpPr/>
          <p:nvPr/>
        </p:nvSpPr>
        <p:spPr>
          <a:xfrm>
            <a:off x="3270095" y="5152793"/>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31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6" name="Rectangle 5"/>
          <p:cNvSpPr/>
          <p:nvPr/>
        </p:nvSpPr>
        <p:spPr>
          <a:xfrm>
            <a:off x="33454" y="1524000"/>
            <a:ext cx="1947746" cy="369332"/>
          </a:xfrm>
          <a:prstGeom prst="rect">
            <a:avLst/>
          </a:prstGeom>
        </p:spPr>
        <p:txBody>
          <a:bodyPr wrap="square">
            <a:spAutoFit/>
          </a:bodyPr>
          <a:lstStyle/>
          <a:p>
            <a:r>
              <a:rPr lang="en-US" dirty="0"/>
              <a:t> </a:t>
            </a:r>
            <a:r>
              <a:rPr lang="en-US" dirty="0" err="1"/>
              <a:t>def</a:t>
            </a:r>
            <a:r>
              <a:rPr lang="en-US" dirty="0"/>
              <a:t> __enter</a:t>
            </a:r>
            <a:r>
              <a:rPr lang="en-US" dirty="0" smtClean="0"/>
              <a:t>__():</a:t>
            </a:r>
            <a:endParaRPr lang="en-US" dirty="0"/>
          </a:p>
        </p:txBody>
      </p:sp>
      <p:sp>
        <p:nvSpPr>
          <p:cNvPr id="7" name="Rectangle 6"/>
          <p:cNvSpPr/>
          <p:nvPr/>
        </p:nvSpPr>
        <p:spPr>
          <a:xfrm>
            <a:off x="6774370" y="1415534"/>
            <a:ext cx="1191095" cy="369332"/>
          </a:xfrm>
          <a:prstGeom prst="rect">
            <a:avLst/>
          </a:prstGeom>
        </p:spPr>
        <p:txBody>
          <a:bodyPr wrap="none">
            <a:spAutoFit/>
          </a:bodyPr>
          <a:lstStyle/>
          <a:p>
            <a:r>
              <a:rPr lang="en-US" dirty="0"/>
              <a:t>__exit</a:t>
            </a:r>
            <a:r>
              <a:rPr lang="en-US" dirty="0" smtClean="0"/>
              <a:t>__():</a:t>
            </a:r>
          </a:p>
        </p:txBody>
      </p:sp>
      <p:sp>
        <p:nvSpPr>
          <p:cNvPr id="8" name="Rectangle 7"/>
          <p:cNvSpPr/>
          <p:nvPr/>
        </p:nvSpPr>
        <p:spPr>
          <a:xfrm>
            <a:off x="1187474" y="2971800"/>
            <a:ext cx="1765612" cy="369332"/>
          </a:xfrm>
          <a:prstGeom prst="rect">
            <a:avLst/>
          </a:prstGeom>
        </p:spPr>
        <p:txBody>
          <a:bodyPr wrap="none">
            <a:spAutoFit/>
          </a:bodyPr>
          <a:lstStyle/>
          <a:p>
            <a:r>
              <a:rPr lang="en-US" dirty="0" err="1"/>
              <a:t>self.add_bridge</a:t>
            </a:r>
            <a:r>
              <a:rPr lang="en-US" dirty="0" smtClean="0"/>
              <a:t>()</a:t>
            </a:r>
          </a:p>
        </p:txBody>
      </p:sp>
      <p:sp>
        <p:nvSpPr>
          <p:cNvPr id="9" name="Rectangle 8"/>
          <p:cNvSpPr/>
          <p:nvPr/>
        </p:nvSpPr>
        <p:spPr>
          <a:xfrm>
            <a:off x="642885" y="2247202"/>
            <a:ext cx="1338315" cy="369332"/>
          </a:xfrm>
          <a:prstGeom prst="rect">
            <a:avLst/>
          </a:prstGeom>
        </p:spPr>
        <p:txBody>
          <a:bodyPr wrap="none">
            <a:spAutoFit/>
          </a:bodyPr>
          <a:lstStyle/>
          <a:p>
            <a:r>
              <a:rPr lang="en-US" dirty="0"/>
              <a:t> </a:t>
            </a:r>
            <a:r>
              <a:rPr lang="en-US" dirty="0" err="1"/>
              <a:t>self.create</a:t>
            </a:r>
            <a:r>
              <a:rPr lang="en-US" dirty="0"/>
              <a:t>()</a:t>
            </a:r>
          </a:p>
        </p:txBody>
      </p:sp>
      <p:cxnSp>
        <p:nvCxnSpPr>
          <p:cNvPr id="13" name="Elbow Connector 12"/>
          <p:cNvCxnSpPr>
            <a:stCxn id="9" idx="2"/>
            <a:endCxn id="8" idx="0"/>
          </p:cNvCxnSpPr>
          <p:nvPr/>
        </p:nvCxnSpPr>
        <p:spPr>
          <a:xfrm rot="16200000" flipH="1">
            <a:off x="1513528" y="2415048"/>
            <a:ext cx="355266" cy="7582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2450" y="2991869"/>
            <a:ext cx="1864485" cy="369332"/>
          </a:xfrm>
          <a:prstGeom prst="rect">
            <a:avLst/>
          </a:prstGeom>
        </p:spPr>
        <p:txBody>
          <a:bodyPr wrap="none">
            <a:spAutoFit/>
          </a:bodyPr>
          <a:lstStyle/>
          <a:p>
            <a:r>
              <a:rPr lang="en-US" dirty="0" err="1"/>
              <a:t>self.delete_bridge</a:t>
            </a:r>
            <a:endParaRPr lang="en-US" dirty="0"/>
          </a:p>
        </p:txBody>
      </p:sp>
      <p:sp>
        <p:nvSpPr>
          <p:cNvPr id="16" name="Rectangle 15"/>
          <p:cNvSpPr/>
          <p:nvPr/>
        </p:nvSpPr>
        <p:spPr>
          <a:xfrm>
            <a:off x="6074692" y="2247202"/>
            <a:ext cx="1399357" cy="369332"/>
          </a:xfrm>
          <a:prstGeom prst="rect">
            <a:avLst/>
          </a:prstGeom>
        </p:spPr>
        <p:txBody>
          <a:bodyPr wrap="none">
            <a:spAutoFit/>
          </a:bodyPr>
          <a:lstStyle/>
          <a:p>
            <a:r>
              <a:rPr lang="en-US" dirty="0" err="1"/>
              <a:t>self.destroy</a:t>
            </a:r>
            <a:r>
              <a:rPr lang="en-US" dirty="0"/>
              <a:t>()</a:t>
            </a:r>
          </a:p>
        </p:txBody>
      </p:sp>
      <p:sp>
        <p:nvSpPr>
          <p:cNvPr id="17" name="Rectangle 16"/>
          <p:cNvSpPr/>
          <p:nvPr/>
        </p:nvSpPr>
        <p:spPr>
          <a:xfrm>
            <a:off x="3123686" y="3810000"/>
            <a:ext cx="2029915" cy="369332"/>
          </a:xfrm>
          <a:prstGeom prst="rect">
            <a:avLst/>
          </a:prstGeom>
        </p:spPr>
        <p:txBody>
          <a:bodyPr wrap="none">
            <a:spAutoFit/>
          </a:bodyPr>
          <a:lstStyle/>
          <a:p>
            <a:r>
              <a:rPr lang="en-US" dirty="0"/>
              <a:t>Defined in </a:t>
            </a:r>
            <a:r>
              <a:rPr lang="en-US" dirty="0" err="1"/>
              <a:t>BaseOVS</a:t>
            </a:r>
            <a:endParaRPr lang="en-US" dirty="0"/>
          </a:p>
        </p:txBody>
      </p:sp>
      <p:cxnSp>
        <p:nvCxnSpPr>
          <p:cNvPr id="19" name="Elbow Connector 18"/>
          <p:cNvCxnSpPr>
            <a:stCxn id="17" idx="0"/>
            <a:endCxn id="8" idx="2"/>
          </p:cNvCxnSpPr>
          <p:nvPr/>
        </p:nvCxnSpPr>
        <p:spPr>
          <a:xfrm rot="16200000" flipV="1">
            <a:off x="2870028" y="2541384"/>
            <a:ext cx="468868" cy="2068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a:endCxn id="15" idx="2"/>
          </p:cNvCxnSpPr>
          <p:nvPr/>
        </p:nvCxnSpPr>
        <p:spPr>
          <a:xfrm rot="5400000" flipH="1" flipV="1">
            <a:off x="4882269" y="2617577"/>
            <a:ext cx="448799" cy="1936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6" idx="0"/>
          </p:cNvCxnSpPr>
          <p:nvPr/>
        </p:nvCxnSpPr>
        <p:spPr>
          <a:xfrm rot="5400000">
            <a:off x="6840977" y="1718261"/>
            <a:ext cx="462336" cy="5955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5" idx="0"/>
          </p:cNvCxnSpPr>
          <p:nvPr/>
        </p:nvCxnSpPr>
        <p:spPr>
          <a:xfrm rot="5400000">
            <a:off x="6236865" y="2454362"/>
            <a:ext cx="375335" cy="699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9" idx="0"/>
          </p:cNvCxnSpPr>
          <p:nvPr/>
        </p:nvCxnSpPr>
        <p:spPr>
          <a:xfrm rot="16200000" flipH="1">
            <a:off x="982750" y="1917909"/>
            <a:ext cx="353870" cy="3047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713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14300"/>
            <a:ext cx="5410200" cy="1143000"/>
          </a:xfrm>
        </p:spPr>
        <p:txBody>
          <a:bodyPr/>
          <a:lstStyle/>
          <a:p>
            <a:r>
              <a:rPr lang="en-US" dirty="0"/>
              <a:t>class </a:t>
            </a:r>
            <a:r>
              <a:rPr lang="en-US" dirty="0" err="1"/>
              <a:t>OVSBridge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6554167"/>
              </p:ext>
            </p:extLst>
          </p:nvPr>
        </p:nvGraphicFramePr>
        <p:xfrm>
          <a:off x="304800" y="778067"/>
          <a:ext cx="8686800" cy="5461000"/>
        </p:xfrm>
        <a:graphic>
          <a:graphicData uri="http://schemas.openxmlformats.org/drawingml/2006/table">
            <a:tbl>
              <a:tblPr firstRow="1" bandRow="1">
                <a:tableStyleId>{5C22544A-7EE6-4342-B048-85BDC9FD1C3A}</a:tableStyleId>
              </a:tblPr>
              <a:tblGrid>
                <a:gridCol w="2068551"/>
                <a:gridCol w="6618249"/>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set_controller</a:t>
                      </a:r>
                      <a:endParaRPr lang="en-US" dirty="0"/>
                    </a:p>
                  </a:txBody>
                  <a:tcPr/>
                </a:tc>
                <a:tc>
                  <a:txBody>
                    <a:bodyPr/>
                    <a:lstStyle/>
                    <a:p>
                      <a:r>
                        <a:rPr lang="en-US" dirty="0" smtClean="0"/>
                        <a:t>'--', 'set-controller', </a:t>
                      </a:r>
                      <a:r>
                        <a:rPr lang="en-US" dirty="0" err="1" smtClean="0"/>
                        <a:t>self.br_name</a:t>
                      </a:r>
                      <a:endParaRPr lang="en-US" dirty="0"/>
                    </a:p>
                  </a:txBody>
                  <a:tcPr/>
                </a:tc>
              </a:tr>
              <a:tr h="370840">
                <a:tc>
                  <a:txBody>
                    <a:bodyPr/>
                    <a:lstStyle/>
                    <a:p>
                      <a:r>
                        <a:rPr lang="en-US" dirty="0" err="1" smtClean="0"/>
                        <a:t>del_controller</a:t>
                      </a:r>
                      <a:endParaRPr lang="en-US" dirty="0"/>
                    </a:p>
                  </a:txBody>
                  <a:tcPr/>
                </a:tc>
                <a:tc>
                  <a:txBody>
                    <a:bodyPr/>
                    <a:lstStyle/>
                    <a:p>
                      <a:r>
                        <a:rPr lang="en-US" dirty="0" smtClean="0"/>
                        <a:t>'--', 'del-controller', </a:t>
                      </a:r>
                      <a:r>
                        <a:rPr lang="en-US" dirty="0" err="1" smtClean="0"/>
                        <a:t>self.br_name</a:t>
                      </a:r>
                      <a:endParaRPr lang="en-US" dirty="0"/>
                    </a:p>
                  </a:txBody>
                  <a:tcPr/>
                </a:tc>
              </a:tr>
              <a:tr h="370840">
                <a:tc>
                  <a:txBody>
                    <a:bodyPr/>
                    <a:lstStyle/>
                    <a:p>
                      <a:r>
                        <a:rPr lang="en-US" dirty="0" err="1" smtClean="0"/>
                        <a:t>get_controller</a:t>
                      </a:r>
                      <a:endParaRPr lang="en-US" dirty="0"/>
                    </a:p>
                  </a:txBody>
                  <a:tcPr/>
                </a:tc>
                <a:tc>
                  <a:txBody>
                    <a:bodyPr/>
                    <a:lstStyle/>
                    <a:p>
                      <a:r>
                        <a:rPr lang="en-US" dirty="0" smtClean="0"/>
                        <a:t>'--', 'get-controller', </a:t>
                      </a:r>
                      <a:r>
                        <a:rPr lang="en-US" dirty="0" err="1" smtClean="0"/>
                        <a:t>self.br_name</a:t>
                      </a:r>
                      <a:endParaRPr lang="en-US" dirty="0"/>
                    </a:p>
                  </a:txBody>
                  <a:tcPr/>
                </a:tc>
              </a:tr>
              <a:tr h="370840">
                <a:tc>
                  <a:txBody>
                    <a:bodyPr/>
                    <a:lstStyle/>
                    <a:p>
                      <a:r>
                        <a:rPr lang="en-US" dirty="0" err="1" smtClean="0"/>
                        <a:t>set_secure_mode</a:t>
                      </a:r>
                      <a:endParaRPr lang="en-US" dirty="0"/>
                    </a:p>
                  </a:txBody>
                  <a:tcPr/>
                </a:tc>
                <a:tc>
                  <a:txBody>
                    <a:bodyPr/>
                    <a:lstStyle/>
                    <a:p>
                      <a:r>
                        <a:rPr lang="en-US" dirty="0" smtClean="0"/>
                        <a:t>'--', 'set-fail-mode', </a:t>
                      </a:r>
                      <a:r>
                        <a:rPr lang="en-US" dirty="0" err="1" smtClean="0"/>
                        <a:t>self.br_name</a:t>
                      </a:r>
                      <a:r>
                        <a:rPr lang="en-US" dirty="0" smtClean="0"/>
                        <a:t>, 'secure'</a:t>
                      </a:r>
                      <a:endParaRPr lang="en-US" dirty="0"/>
                    </a:p>
                  </a:txBody>
                  <a:tcPr/>
                </a:tc>
              </a:tr>
              <a:tr h="370840">
                <a:tc>
                  <a:txBody>
                    <a:bodyPr/>
                    <a:lstStyle/>
                    <a:p>
                      <a:r>
                        <a:rPr lang="en-US" dirty="0" err="1" smtClean="0"/>
                        <a:t>set_protocols</a:t>
                      </a:r>
                      <a:endParaRPr lang="en-US" dirty="0"/>
                    </a:p>
                  </a:txBody>
                  <a:tcPr/>
                </a:tc>
                <a:tc>
                  <a:txBody>
                    <a:bodyPr/>
                    <a:lstStyle/>
                    <a:p>
                      <a:r>
                        <a:rPr lang="en-US" dirty="0" smtClean="0"/>
                        <a:t>'--', 'set', 'bridge', </a:t>
                      </a:r>
                      <a:r>
                        <a:rPr lang="en-US" dirty="0" err="1" smtClean="0"/>
                        <a:t>self.br_name</a:t>
                      </a:r>
                      <a:r>
                        <a:rPr lang="en-US" dirty="0" smtClean="0"/>
                        <a:t>,</a:t>
                      </a:r>
                      <a:r>
                        <a:rPr lang="en-US" baseline="0" dirty="0" smtClean="0"/>
                        <a:t> </a:t>
                      </a:r>
                      <a:r>
                        <a:rPr lang="en-US" dirty="0" smtClean="0"/>
                        <a:t>"protocols=%s" % protocols</a:t>
                      </a:r>
                      <a:endParaRPr lang="en-US" dirty="0"/>
                    </a:p>
                  </a:txBody>
                  <a:tcPr/>
                </a:tc>
              </a:tr>
              <a:tr h="370840">
                <a:tc>
                  <a:txBody>
                    <a:bodyPr/>
                    <a:lstStyle/>
                    <a:p>
                      <a:r>
                        <a:rPr lang="en-US" dirty="0" err="1" smtClean="0"/>
                        <a:t>add_port</a:t>
                      </a:r>
                      <a:endParaRPr lang="en-US" dirty="0"/>
                    </a:p>
                  </a:txBody>
                  <a:tcPr/>
                </a:tc>
                <a:tc>
                  <a:txBody>
                    <a:bodyPr/>
                    <a:lstStyle/>
                    <a:p>
                      <a:r>
                        <a:rPr lang="en-US" dirty="0" smtClean="0"/>
                        <a:t>"--", "--may-exist",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replace_port</a:t>
                      </a:r>
                      <a:endParaRPr lang="en-US" dirty="0"/>
                    </a:p>
                  </a:txBody>
                  <a:tcPr/>
                </a:tc>
                <a:tc>
                  <a:txBody>
                    <a:bodyPr/>
                    <a:lstStyle/>
                    <a:p>
                      <a:r>
                        <a:rPr lang="en-US" dirty="0" smtClean="0"/>
                        <a:t>--', '--if-exists', 'del-port', </a:t>
                      </a:r>
                      <a:r>
                        <a:rPr lang="en-US" dirty="0" err="1" smtClean="0"/>
                        <a:t>port_name</a:t>
                      </a:r>
                      <a:r>
                        <a:rPr lang="en-US" dirty="0" smtClean="0"/>
                        <a:t>, '--',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delete_port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"--if-exists", "del-port", </a:t>
                      </a:r>
                      <a:r>
                        <a:rPr lang="en-US" dirty="0" err="1" smtClean="0"/>
                        <a:t>self.br_name</a:t>
                      </a:r>
                      <a:r>
                        <a:rPr lang="en-US" dirty="0" smtClean="0"/>
                        <a:t>, </a:t>
                      </a:r>
                      <a:r>
                        <a:rPr lang="en-US" dirty="0" err="1" smtClean="0"/>
                        <a:t>port_name</a:t>
                      </a:r>
                      <a:endParaRPr lang="en-US" dirty="0" smtClean="0"/>
                    </a:p>
                  </a:txBody>
                  <a:tcPr/>
                </a:tc>
              </a:tr>
              <a:tr h="370840">
                <a:tc>
                  <a:txBody>
                    <a:bodyPr/>
                    <a:lstStyle/>
                    <a:p>
                      <a:r>
                        <a:rPr lang="en-US" dirty="0" err="1" smtClean="0"/>
                        <a:t>get_port_name_list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"list-ports", </a:t>
                      </a:r>
                      <a:r>
                        <a:rPr lang="en-US" dirty="0" err="1" smtClean="0"/>
                        <a:t>self.br_name</a:t>
                      </a:r>
                      <a:endParaRPr lang="en-US" dirty="0" smtClean="0"/>
                    </a:p>
                  </a:txBody>
                  <a:tcPr/>
                </a:tc>
              </a:tr>
              <a:tr h="370840">
                <a:tc>
                  <a:txBody>
                    <a:bodyPr/>
                    <a:lstStyle/>
                    <a:p>
                      <a:r>
                        <a:rPr lang="en-US" dirty="0" err="1" smtClean="0"/>
                        <a:t>get_vif_port_set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get_port_tag_dict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get_vif_port_by_id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5" name="Rectangle 4"/>
          <p:cNvSpPr/>
          <p:nvPr/>
        </p:nvSpPr>
        <p:spPr>
          <a:xfrm>
            <a:off x="5576" y="122443"/>
            <a:ext cx="2476062" cy="646331"/>
          </a:xfrm>
          <a:prstGeom prst="rect">
            <a:avLst/>
          </a:prstGeom>
        </p:spPr>
        <p:txBody>
          <a:bodyPr wrap="none">
            <a:spAutoFit/>
          </a:bodyPr>
          <a:lstStyle/>
          <a:p>
            <a:r>
              <a:rPr lang="en-US" dirty="0"/>
              <a:t>__</a:t>
            </a:r>
            <a:r>
              <a:rPr lang="en-US" dirty="0" err="1"/>
              <a:t>init</a:t>
            </a:r>
            <a:r>
              <a:rPr lang="en-US" dirty="0"/>
              <a:t>__</a:t>
            </a:r>
          </a:p>
          <a:p>
            <a:r>
              <a:rPr lang="en-US" dirty="0" err="1" smtClean="0"/>
              <a:t>self.br_name</a:t>
            </a:r>
            <a:r>
              <a:rPr lang="en-US" dirty="0" smtClean="0"/>
              <a:t> </a:t>
            </a:r>
            <a:r>
              <a:rPr lang="en-US" dirty="0"/>
              <a:t>= </a:t>
            </a:r>
            <a:r>
              <a:rPr lang="en-US" dirty="0" err="1"/>
              <a:t>br_name</a:t>
            </a:r>
            <a:endParaRPr lang="en-US" dirty="0"/>
          </a:p>
        </p:txBody>
      </p:sp>
      <p:sp>
        <p:nvSpPr>
          <p:cNvPr id="6" name="Rectangle 5"/>
          <p:cNvSpPr/>
          <p:nvPr/>
        </p:nvSpPr>
        <p:spPr>
          <a:xfrm>
            <a:off x="3251510" y="6488668"/>
            <a:ext cx="4038600" cy="369332"/>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p:txBody>
      </p:sp>
      <p:sp>
        <p:nvSpPr>
          <p:cNvPr id="7" name="Down Arrow 6"/>
          <p:cNvSpPr/>
          <p:nvPr/>
        </p:nvSpPr>
        <p:spPr>
          <a:xfrm>
            <a:off x="3886200" y="6166624"/>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1373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3" name="Rectangle 2"/>
          <p:cNvSpPr/>
          <p:nvPr/>
        </p:nvSpPr>
        <p:spPr>
          <a:xfrm>
            <a:off x="1887344" y="5715000"/>
            <a:ext cx="5427856" cy="923330"/>
          </a:xfrm>
          <a:prstGeom prst="rect">
            <a:avLst/>
          </a:prstGeom>
        </p:spPr>
        <p:txBody>
          <a:bodyPr wrap="square">
            <a:spAutoFit/>
          </a:bodyPr>
          <a:lstStyle/>
          <a:p>
            <a:r>
              <a:rPr lang="en-US" b="1" dirty="0" err="1"/>
              <a:t>run_ofctl</a:t>
            </a:r>
            <a:r>
              <a:rPr lang="en-US" b="1" dirty="0"/>
              <a:t>(self, </a:t>
            </a:r>
            <a:r>
              <a:rPr lang="en-US" b="1" dirty="0" err="1"/>
              <a:t>cmd</a:t>
            </a:r>
            <a:r>
              <a:rPr lang="en-US" b="1" dirty="0"/>
              <a:t>, </a:t>
            </a:r>
            <a:r>
              <a:rPr lang="en-US" b="1" dirty="0" err="1"/>
              <a:t>args</a:t>
            </a:r>
            <a:r>
              <a:rPr lang="en-US" b="1" dirty="0"/>
              <a:t>, </a:t>
            </a:r>
            <a:r>
              <a:rPr lang="en-US" b="1" dirty="0" smtClean="0"/>
              <a:t>):</a:t>
            </a:r>
            <a:endParaRPr lang="en-US" b="1" dirty="0"/>
          </a:p>
          <a:p>
            <a:r>
              <a:rPr lang="en-US" dirty="0" err="1" smtClean="0"/>
              <a:t>full_args</a:t>
            </a:r>
            <a:r>
              <a:rPr lang="en-US" dirty="0" smtClean="0"/>
              <a:t> </a:t>
            </a:r>
            <a:r>
              <a:rPr lang="en-US" dirty="0"/>
              <a:t>= ["</a:t>
            </a:r>
            <a:r>
              <a:rPr lang="en-US" dirty="0" err="1"/>
              <a:t>ovs-ofctl</a:t>
            </a:r>
            <a:r>
              <a:rPr lang="en-US" dirty="0"/>
              <a:t>", </a:t>
            </a:r>
            <a:r>
              <a:rPr lang="en-US" dirty="0" err="1"/>
              <a:t>cmd</a:t>
            </a:r>
            <a:r>
              <a:rPr lang="en-US" dirty="0"/>
              <a:t>, </a:t>
            </a:r>
            <a:r>
              <a:rPr lang="en-US" dirty="0" err="1"/>
              <a:t>self.br_name</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sp>
        <p:nvSpPr>
          <p:cNvPr id="4" name="Down Arrow 3"/>
          <p:cNvSpPr/>
          <p:nvPr/>
        </p:nvSpPr>
        <p:spPr>
          <a:xfrm>
            <a:off x="2487651" y="5184389"/>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17656605"/>
              </p:ext>
            </p:extLst>
          </p:nvPr>
        </p:nvGraphicFramePr>
        <p:xfrm>
          <a:off x="184460" y="1846829"/>
          <a:ext cx="8833624" cy="3337560"/>
        </p:xfrm>
        <a:graphic>
          <a:graphicData uri="http://schemas.openxmlformats.org/drawingml/2006/table">
            <a:tbl>
              <a:tblPr firstRow="1" bandRow="1">
                <a:tableStyleId>{5C22544A-7EE6-4342-B048-85BDC9FD1C3A}</a:tableStyleId>
              </a:tblPr>
              <a:tblGrid>
                <a:gridCol w="2509024"/>
                <a:gridCol w="6324600"/>
              </a:tblGrid>
              <a:tr h="370840">
                <a:tc>
                  <a:txBody>
                    <a:bodyPr/>
                    <a:lstStyle/>
                    <a:p>
                      <a:endParaRPr lang="en-US" dirty="0"/>
                    </a:p>
                  </a:txBody>
                  <a:tcPr/>
                </a:tc>
                <a:tc>
                  <a:txBody>
                    <a:bodyPr/>
                    <a:lstStyle/>
                    <a:p>
                      <a:endParaRPr lang="en-US"/>
                    </a:p>
                  </a:txBody>
                  <a:tcPr/>
                </a:tc>
              </a:tr>
              <a:tr h="370840">
                <a:tc>
                  <a:txBody>
                    <a:bodyPr/>
                    <a:lstStyle/>
                    <a:p>
                      <a:r>
                        <a:rPr lang="en-US" dirty="0" err="1" smtClean="0"/>
                        <a:t>count_flows</a:t>
                      </a:r>
                      <a:endParaRPr lang="en-US" dirty="0"/>
                    </a:p>
                  </a:txBody>
                  <a:tcPr/>
                </a:tc>
                <a:tc>
                  <a:txBody>
                    <a:bodyPr/>
                    <a:lstStyle/>
                    <a:p>
                      <a:r>
                        <a:rPr lang="en-US" dirty="0" smtClean="0"/>
                        <a:t>"dump-flows", []).split("\n")[1:]</a:t>
                      </a:r>
                      <a:endParaRPr lang="en-US" dirty="0"/>
                    </a:p>
                  </a:txBody>
                  <a:tcPr/>
                </a:tc>
              </a:tr>
              <a:tr h="370840">
                <a:tc>
                  <a:txBody>
                    <a:bodyPr/>
                    <a:lstStyle/>
                    <a:p>
                      <a:r>
                        <a:rPr lang="en-US" dirty="0" err="1" smtClean="0"/>
                        <a:t>remove_all_flows</a:t>
                      </a:r>
                      <a:endParaRPr lang="en-US" dirty="0"/>
                    </a:p>
                  </a:txBody>
                  <a:tcPr/>
                </a:tc>
                <a:tc>
                  <a:txBody>
                    <a:bodyPr/>
                    <a:lstStyle/>
                    <a:p>
                      <a:r>
                        <a:rPr lang="en-US" dirty="0" smtClean="0"/>
                        <a:t>"del-flows", []</a:t>
                      </a:r>
                      <a:endParaRPr lang="en-US" dirty="0"/>
                    </a:p>
                  </a:txBody>
                  <a:tcPr/>
                </a:tc>
              </a:tr>
              <a:tr h="370840">
                <a:tc>
                  <a:txBody>
                    <a:bodyPr/>
                    <a:lstStyle/>
                    <a:p>
                      <a:r>
                        <a:rPr lang="en-US" dirty="0" err="1" smtClean="0"/>
                        <a:t>do_action_flows</a:t>
                      </a:r>
                      <a:endParaRPr lang="en-US" dirty="0"/>
                    </a:p>
                  </a:txBody>
                  <a:tcPr/>
                </a:tc>
                <a:tc>
                  <a:txBody>
                    <a:bodyPr/>
                    <a:lstStyle/>
                    <a:p>
                      <a:r>
                        <a:rPr lang="en-US" dirty="0" smtClean="0"/>
                        <a:t>'%s-flows' % action, ['-'], '\</a:t>
                      </a:r>
                      <a:r>
                        <a:rPr lang="en-US" dirty="0" err="1" smtClean="0"/>
                        <a:t>n'.join</a:t>
                      </a:r>
                      <a:r>
                        <a:rPr lang="en-US" dirty="0" smtClean="0"/>
                        <a:t>(</a:t>
                      </a:r>
                      <a:r>
                        <a:rPr lang="en-US" dirty="0" err="1" smtClean="0"/>
                        <a:t>flow_strs</a:t>
                      </a:r>
                      <a:r>
                        <a:rPr lang="en-US" dirty="0" smtClean="0"/>
                        <a:t>)</a:t>
                      </a:r>
                      <a:endParaRPr lang="en-US" dirty="0"/>
                    </a:p>
                  </a:txBody>
                  <a:tcPr/>
                </a:tc>
              </a:tr>
              <a:tr h="370840">
                <a:tc>
                  <a:txBody>
                    <a:bodyPr/>
                    <a:lstStyle/>
                    <a:p>
                      <a:r>
                        <a:rPr lang="en-US" dirty="0" smtClean="0"/>
                        <a:t> </a:t>
                      </a:r>
                      <a:r>
                        <a:rPr lang="en-US" dirty="0" err="1" smtClean="0"/>
                        <a:t>add_flow</a:t>
                      </a:r>
                      <a:endParaRPr lang="en-US" dirty="0"/>
                    </a:p>
                  </a:txBody>
                  <a:tcPr/>
                </a:tc>
                <a:tc>
                  <a:txBody>
                    <a:bodyPr/>
                    <a:lstStyle/>
                    <a:p>
                      <a:r>
                        <a:rPr lang="en-US" dirty="0" err="1" smtClean="0"/>
                        <a:t>do_action_flows</a:t>
                      </a:r>
                      <a:r>
                        <a:rPr lang="en-US" dirty="0" smtClean="0"/>
                        <a:t>('add', [</a:t>
                      </a:r>
                      <a:r>
                        <a:rPr lang="en-US" dirty="0" err="1" smtClean="0"/>
                        <a:t>kwargs</a:t>
                      </a:r>
                      <a:r>
                        <a:rPr lang="en-US" dirty="0" smtClean="0"/>
                        <a:t>])</a:t>
                      </a:r>
                      <a:endParaRPr lang="en-US" dirty="0"/>
                    </a:p>
                  </a:txBody>
                  <a:tcPr/>
                </a:tc>
              </a:tr>
              <a:tr h="370840">
                <a:tc>
                  <a:txBody>
                    <a:bodyPr/>
                    <a:lstStyle/>
                    <a:p>
                      <a:r>
                        <a:rPr lang="en-US" dirty="0" err="1" smtClean="0"/>
                        <a:t>mod_flow</a:t>
                      </a:r>
                      <a:endParaRPr lang="en-US" dirty="0"/>
                    </a:p>
                  </a:txBody>
                  <a:tcPr/>
                </a:tc>
                <a:tc>
                  <a:txBody>
                    <a:bodyPr/>
                    <a:lstStyle/>
                    <a:p>
                      <a:r>
                        <a:rPr lang="en-US" dirty="0" err="1" smtClean="0"/>
                        <a:t>do_action_flows</a:t>
                      </a:r>
                      <a:r>
                        <a:rPr lang="en-US" dirty="0" smtClean="0"/>
                        <a:t>('mod', [</a:t>
                      </a:r>
                      <a:r>
                        <a:rPr lang="en-US" dirty="0" err="1" smtClean="0"/>
                        <a:t>kwargs</a:t>
                      </a:r>
                      <a:r>
                        <a:rPr lang="en-US" dirty="0" smtClean="0"/>
                        <a:t>])</a:t>
                      </a:r>
                      <a:endParaRPr lang="en-US" dirty="0"/>
                    </a:p>
                  </a:txBody>
                  <a:tcPr/>
                </a:tc>
              </a:tr>
              <a:tr h="370840">
                <a:tc>
                  <a:txBody>
                    <a:bodyPr/>
                    <a:lstStyle/>
                    <a:p>
                      <a:r>
                        <a:rPr lang="en-US" dirty="0" err="1" smtClean="0"/>
                        <a:t>delete_flows</a:t>
                      </a:r>
                      <a:endParaRPr lang="en-US" dirty="0"/>
                    </a:p>
                  </a:txBody>
                  <a:tcPr/>
                </a:tc>
                <a:tc>
                  <a:txBody>
                    <a:bodyPr/>
                    <a:lstStyle/>
                    <a:p>
                      <a:r>
                        <a:rPr lang="en-US" dirty="0" err="1" smtClean="0"/>
                        <a:t>do_action_flows</a:t>
                      </a:r>
                      <a:r>
                        <a:rPr lang="en-US" dirty="0" smtClean="0"/>
                        <a:t>('del', [</a:t>
                      </a:r>
                      <a:r>
                        <a:rPr lang="en-US" dirty="0" err="1" smtClean="0"/>
                        <a:t>kwargs</a:t>
                      </a:r>
                      <a:r>
                        <a:rPr lang="en-US" dirty="0" smtClean="0"/>
                        <a:t>])</a:t>
                      </a:r>
                      <a:endParaRPr lang="en-US" dirty="0"/>
                    </a:p>
                  </a:txBody>
                  <a:tcPr/>
                </a:tc>
              </a:tr>
              <a:tr h="370840">
                <a:tc>
                  <a:txBody>
                    <a:bodyPr/>
                    <a:lstStyle/>
                    <a:p>
                      <a:r>
                        <a:rPr lang="en-US" dirty="0" err="1" smtClean="0"/>
                        <a:t>dump_flows_for_table</a:t>
                      </a:r>
                      <a:endParaRPr lang="en-US" dirty="0"/>
                    </a:p>
                  </a:txBody>
                  <a:tcPr/>
                </a:tc>
                <a:tc>
                  <a:txBody>
                    <a:bodyPr/>
                    <a:lstStyle/>
                    <a:p>
                      <a:r>
                        <a:rPr lang="en-US" dirty="0" smtClean="0"/>
                        <a:t>"table=%s" % table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5316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DeferredOVSBridge</a:t>
            </a:r>
            <a:endParaRPr lang="en-US" dirty="0"/>
          </a:p>
        </p:txBody>
      </p:sp>
      <p:sp>
        <p:nvSpPr>
          <p:cNvPr id="4" name="Rectangle 3"/>
          <p:cNvSpPr/>
          <p:nvPr/>
        </p:nvSpPr>
        <p:spPr>
          <a:xfrm>
            <a:off x="522249" y="1447800"/>
            <a:ext cx="7924800" cy="369332"/>
          </a:xfrm>
          <a:prstGeom prst="rect">
            <a:avLst/>
          </a:prstGeom>
        </p:spPr>
        <p:txBody>
          <a:bodyPr wrap="square">
            <a:spAutoFit/>
          </a:bodyPr>
          <a:lstStyle/>
          <a:p>
            <a:r>
              <a:rPr lang="en-US" dirty="0"/>
              <a:t>ALLOWED_PASSTHROUGHS = '</a:t>
            </a:r>
            <a:r>
              <a:rPr lang="en-US" dirty="0" err="1"/>
              <a:t>add_port</a:t>
            </a:r>
            <a:r>
              <a:rPr lang="en-US" dirty="0"/>
              <a:t>', '</a:t>
            </a:r>
            <a:r>
              <a:rPr lang="en-US" dirty="0" err="1"/>
              <a:t>add_tunnel_port</a:t>
            </a:r>
            <a:r>
              <a:rPr lang="en-US" dirty="0"/>
              <a:t>', '</a:t>
            </a:r>
            <a:r>
              <a:rPr lang="en-US" dirty="0" err="1"/>
              <a:t>delete_port</a:t>
            </a:r>
            <a:r>
              <a:rPr lang="en-US" dirty="0"/>
              <a:t>'</a:t>
            </a:r>
          </a:p>
        </p:txBody>
      </p:sp>
    </p:spTree>
    <p:extLst>
      <p:ext uri="{BB962C8B-B14F-4D97-AF65-F5344CB8AC3E}">
        <p14:creationId xmlns:p14="http://schemas.microsoft.com/office/powerpoint/2010/main" val="124395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Ovsdb</a:t>
            </a:r>
            <a:r>
              <a:rPr lang="en-US" dirty="0" smtClean="0"/>
              <a:t> Monitor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28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OvsdbMonitor</a:t>
            </a:r>
            <a:endParaRPr lang="en-US" dirty="0"/>
          </a:p>
        </p:txBody>
      </p:sp>
      <p:sp>
        <p:nvSpPr>
          <p:cNvPr id="4" name="Rectangle 3"/>
          <p:cNvSpPr/>
          <p:nvPr/>
        </p:nvSpPr>
        <p:spPr>
          <a:xfrm>
            <a:off x="-18585" y="1263134"/>
            <a:ext cx="5562600" cy="369332"/>
          </a:xfrm>
          <a:prstGeom prst="rect">
            <a:avLst/>
          </a:prstGeom>
        </p:spPr>
        <p:txBody>
          <a:bodyPr wrap="square">
            <a:spAutoFit/>
          </a:bodyPr>
          <a:lstStyle/>
          <a:p>
            <a:r>
              <a:rPr lang="en-US" dirty="0"/>
              <a:t>Manages an invocation of '</a:t>
            </a:r>
            <a:r>
              <a:rPr lang="en-US" dirty="0" err="1"/>
              <a:t>ovsdb</a:t>
            </a:r>
            <a:r>
              <a:rPr lang="en-US" dirty="0"/>
              <a:t>-client monitor</a:t>
            </a:r>
          </a:p>
        </p:txBody>
      </p:sp>
      <p:sp>
        <p:nvSpPr>
          <p:cNvPr id="5" name="Rectangle 4"/>
          <p:cNvSpPr/>
          <p:nvPr/>
        </p:nvSpPr>
        <p:spPr>
          <a:xfrm>
            <a:off x="7435" y="1817132"/>
            <a:ext cx="4400948" cy="646331"/>
          </a:xfrm>
          <a:prstGeom prst="rect">
            <a:avLst/>
          </a:prstGeom>
        </p:spPr>
        <p:txBody>
          <a:bodyPr wrap="none">
            <a:spAutoFit/>
          </a:bodyPr>
          <a:lstStyle/>
          <a:p>
            <a:r>
              <a:rPr lang="en-US" dirty="0"/>
              <a:t>__</a:t>
            </a:r>
            <a:r>
              <a:rPr lang="en-US" dirty="0" err="1"/>
              <a:t>init</a:t>
            </a:r>
            <a:r>
              <a:rPr lang="en-US" dirty="0" smtClean="0"/>
              <a:t>__</a:t>
            </a:r>
          </a:p>
          <a:p>
            <a:r>
              <a:rPr lang="en-US" dirty="0" err="1"/>
              <a:t>cmd</a:t>
            </a:r>
            <a:r>
              <a:rPr lang="en-US" dirty="0"/>
              <a:t> = ['</a:t>
            </a:r>
            <a:r>
              <a:rPr lang="en-US" dirty="0" err="1"/>
              <a:t>ovsdb</a:t>
            </a:r>
            <a:r>
              <a:rPr lang="en-US" dirty="0"/>
              <a:t>-client', 'monitor', </a:t>
            </a:r>
            <a:r>
              <a:rPr lang="en-US" dirty="0" err="1"/>
              <a:t>table_name</a:t>
            </a:r>
            <a:r>
              <a:rPr lang="en-US" dirty="0"/>
              <a:t>]</a:t>
            </a:r>
          </a:p>
        </p:txBody>
      </p:sp>
      <p:sp>
        <p:nvSpPr>
          <p:cNvPr id="6" name="Rectangle 5"/>
          <p:cNvSpPr/>
          <p:nvPr/>
        </p:nvSpPr>
        <p:spPr>
          <a:xfrm>
            <a:off x="0" y="-21632"/>
            <a:ext cx="2914580" cy="369332"/>
          </a:xfrm>
          <a:prstGeom prst="rect">
            <a:avLst/>
          </a:prstGeom>
        </p:spPr>
        <p:txBody>
          <a:bodyPr wrap="none">
            <a:spAutoFit/>
          </a:bodyPr>
          <a:lstStyle/>
          <a:p>
            <a:r>
              <a:rPr lang="en-US" dirty="0" err="1"/>
              <a:t>async_process.AsyncProcess</a:t>
            </a:r>
            <a:r>
              <a:rPr lang="en-US" dirty="0"/>
              <a:t>)</a:t>
            </a:r>
          </a:p>
        </p:txBody>
      </p:sp>
      <p:cxnSp>
        <p:nvCxnSpPr>
          <p:cNvPr id="8" name="Elbow Connector 7"/>
          <p:cNvCxnSpPr>
            <a:stCxn id="2" idx="0"/>
            <a:endCxn id="6" idx="3"/>
          </p:cNvCxnSpPr>
          <p:nvPr/>
        </p:nvCxnSpPr>
        <p:spPr>
          <a:xfrm rot="16200000" flipV="1">
            <a:off x="3687488" y="-609874"/>
            <a:ext cx="111604" cy="16574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83763" y="1241811"/>
            <a:ext cx="3648691" cy="646331"/>
          </a:xfrm>
          <a:prstGeom prst="rect">
            <a:avLst/>
          </a:prstGeom>
        </p:spPr>
        <p:txBody>
          <a:bodyPr wrap="none">
            <a:spAutoFit/>
          </a:bodyPr>
          <a:lstStyle/>
          <a:p>
            <a:r>
              <a:rPr lang="en-US" dirty="0"/>
              <a:t>_</a:t>
            </a:r>
            <a:r>
              <a:rPr lang="en-US" dirty="0" err="1"/>
              <a:t>read_stdout</a:t>
            </a:r>
            <a:endParaRPr lang="en-US" dirty="0"/>
          </a:p>
          <a:p>
            <a:r>
              <a:rPr lang="en-US" dirty="0" smtClean="0"/>
              <a:t>data </a:t>
            </a:r>
            <a:r>
              <a:rPr lang="en-US" dirty="0"/>
              <a:t>= self._</a:t>
            </a:r>
            <a:r>
              <a:rPr lang="en-US" dirty="0" err="1"/>
              <a:t>process.stdout.readline</a:t>
            </a:r>
            <a:r>
              <a:rPr lang="en-US" dirty="0"/>
              <a:t>()</a:t>
            </a:r>
          </a:p>
        </p:txBody>
      </p:sp>
      <p:sp>
        <p:nvSpPr>
          <p:cNvPr id="10" name="Rectangle 9"/>
          <p:cNvSpPr/>
          <p:nvPr/>
        </p:nvSpPr>
        <p:spPr>
          <a:xfrm>
            <a:off x="5334000" y="1888142"/>
            <a:ext cx="3698454" cy="646331"/>
          </a:xfrm>
          <a:prstGeom prst="rect">
            <a:avLst/>
          </a:prstGeom>
        </p:spPr>
        <p:txBody>
          <a:bodyPr wrap="square">
            <a:spAutoFit/>
          </a:bodyPr>
          <a:lstStyle/>
          <a:p>
            <a:r>
              <a:rPr lang="en-US" dirty="0"/>
              <a:t>_</a:t>
            </a:r>
            <a:r>
              <a:rPr lang="en-US" dirty="0" err="1" smtClean="0"/>
              <a:t>read_stderr</a:t>
            </a:r>
            <a:endParaRPr lang="en-US" dirty="0" smtClean="0"/>
          </a:p>
          <a:p>
            <a:r>
              <a:rPr lang="en-US" dirty="0"/>
              <a:t>data = </a:t>
            </a:r>
            <a:r>
              <a:rPr lang="en-US" dirty="0" smtClean="0"/>
              <a:t>super()._</a:t>
            </a:r>
            <a:r>
              <a:rPr lang="en-US" dirty="0" err="1"/>
              <a:t>read_stderr</a:t>
            </a:r>
            <a:r>
              <a:rPr lang="en-US" dirty="0"/>
              <a:t>()</a:t>
            </a:r>
          </a:p>
        </p:txBody>
      </p:sp>
      <p:sp>
        <p:nvSpPr>
          <p:cNvPr id="11" name="Rectangle 10"/>
          <p:cNvSpPr/>
          <p:nvPr/>
        </p:nvSpPr>
        <p:spPr>
          <a:xfrm>
            <a:off x="152400" y="2897975"/>
            <a:ext cx="8880054"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a:t>class </a:t>
            </a:r>
            <a:r>
              <a:rPr lang="en-US" b="1" dirty="0" err="1" smtClean="0"/>
              <a:t>SimpleInterfaceMonitor</a:t>
            </a:r>
            <a:endParaRPr lang="en-US" b="1" dirty="0" smtClean="0"/>
          </a:p>
          <a:p>
            <a:r>
              <a:rPr lang="en-US" dirty="0"/>
              <a:t>Monitors the Interface table of the local host's </a:t>
            </a:r>
            <a:r>
              <a:rPr lang="en-US" dirty="0" err="1"/>
              <a:t>ovsdb</a:t>
            </a:r>
            <a:r>
              <a:rPr lang="en-US" dirty="0"/>
              <a:t> for </a:t>
            </a:r>
            <a:r>
              <a:rPr lang="en-US" dirty="0" smtClean="0"/>
              <a:t>changes</a:t>
            </a:r>
          </a:p>
          <a:p>
            <a:endParaRPr lang="en-US" dirty="0"/>
          </a:p>
          <a:p>
            <a:r>
              <a:rPr lang="en-US" dirty="0"/>
              <a:t>__</a:t>
            </a:r>
            <a:r>
              <a:rPr lang="en-US" dirty="0" err="1"/>
              <a:t>init</a:t>
            </a:r>
            <a:r>
              <a:rPr lang="en-US" dirty="0" smtClean="0"/>
              <a:t>__: super(</a:t>
            </a:r>
            <a:r>
              <a:rPr lang="en-US" dirty="0" err="1" smtClean="0"/>
              <a:t>init</a:t>
            </a:r>
            <a:r>
              <a:rPr lang="en-US" dirty="0" smtClean="0"/>
              <a:t>).</a:t>
            </a:r>
          </a:p>
          <a:p>
            <a:endParaRPr lang="en-US" dirty="0" smtClean="0"/>
          </a:p>
          <a:p>
            <a:r>
              <a:rPr lang="en-US" dirty="0" smtClean="0"/>
              <a:t>Start:</a:t>
            </a:r>
          </a:p>
          <a:p>
            <a:r>
              <a:rPr lang="en-US" dirty="0" smtClean="0"/>
              <a:t>Super(start()).</a:t>
            </a:r>
          </a:p>
          <a:p>
            <a:endParaRPr lang="en-US" dirty="0"/>
          </a:p>
          <a:p>
            <a:r>
              <a:rPr lang="en-US" dirty="0"/>
              <a:t>_</a:t>
            </a:r>
            <a:r>
              <a:rPr lang="en-US" dirty="0" err="1" smtClean="0"/>
              <a:t>read_stdout</a:t>
            </a:r>
            <a:r>
              <a:rPr lang="en-US" dirty="0" smtClean="0"/>
              <a:t>:</a:t>
            </a:r>
          </a:p>
          <a:p>
            <a:r>
              <a:rPr lang="en-US" dirty="0" smtClean="0"/>
              <a:t>Super(_</a:t>
            </a:r>
            <a:r>
              <a:rPr lang="en-US" dirty="0" err="1" smtClean="0"/>
              <a:t>read_stdout</a:t>
            </a:r>
            <a:r>
              <a:rPr lang="en-US" dirty="0" smtClean="0"/>
              <a:t>())</a:t>
            </a:r>
            <a:endParaRPr lang="en-US" dirty="0"/>
          </a:p>
          <a:p>
            <a:endParaRPr lang="en-US" dirty="0" smtClean="0"/>
          </a:p>
          <a:p>
            <a:endParaRPr lang="en-US" dirty="0" smtClean="0"/>
          </a:p>
          <a:p>
            <a:endParaRPr lang="en-US" dirty="0"/>
          </a:p>
        </p:txBody>
      </p:sp>
      <p:cxnSp>
        <p:nvCxnSpPr>
          <p:cNvPr id="13" name="Straight Arrow Connector 12"/>
          <p:cNvCxnSpPr>
            <a:stCxn id="11" idx="0"/>
            <a:endCxn id="2" idx="2"/>
          </p:cNvCxnSpPr>
          <p:nvPr/>
        </p:nvCxnSpPr>
        <p:spPr>
          <a:xfrm flipH="1" flipV="1">
            <a:off x="4572000" y="1417638"/>
            <a:ext cx="20427" cy="1480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43290" y="3505200"/>
            <a:ext cx="5289164" cy="3139321"/>
          </a:xfrm>
          <a:prstGeom prst="rect">
            <a:avLst/>
          </a:prstGeom>
        </p:spPr>
        <p:txBody>
          <a:bodyPr wrap="square">
            <a:spAutoFit/>
          </a:bodyPr>
          <a:lstStyle/>
          <a:p>
            <a:r>
              <a:rPr lang="en-US" dirty="0"/>
              <a:t>@property</a:t>
            </a:r>
          </a:p>
          <a:p>
            <a:r>
              <a:rPr lang="en-US" dirty="0"/>
              <a:t>  </a:t>
            </a:r>
            <a:r>
              <a:rPr lang="en-US" dirty="0" err="1" smtClean="0"/>
              <a:t>def</a:t>
            </a:r>
            <a:r>
              <a:rPr lang="en-US" dirty="0" smtClean="0"/>
              <a:t> </a:t>
            </a:r>
            <a:r>
              <a:rPr lang="en-US" dirty="0" err="1"/>
              <a:t>is_active</a:t>
            </a:r>
            <a:r>
              <a:rPr lang="en-US" dirty="0"/>
              <a:t>(self</a:t>
            </a:r>
            <a:r>
              <a:rPr lang="en-US" dirty="0" smtClean="0"/>
              <a:t>):</a:t>
            </a:r>
          </a:p>
          <a:p>
            <a:endParaRPr lang="en-US" dirty="0" smtClean="0"/>
          </a:p>
          <a:p>
            <a:r>
              <a:rPr lang="en-US" dirty="0" err="1"/>
              <a:t>def</a:t>
            </a:r>
            <a:r>
              <a:rPr lang="en-US" dirty="0"/>
              <a:t> </a:t>
            </a:r>
            <a:r>
              <a:rPr lang="en-US" dirty="0" err="1" smtClean="0"/>
              <a:t>has_updates</a:t>
            </a:r>
            <a:r>
              <a:rPr lang="en-US" dirty="0" smtClean="0"/>
              <a:t>(self):</a:t>
            </a:r>
          </a:p>
          <a:p>
            <a:r>
              <a:rPr lang="en-US" dirty="0"/>
              <a:t>The </a:t>
            </a:r>
            <a:r>
              <a:rPr lang="en-US" dirty="0" err="1"/>
              <a:t>has_updates</a:t>
            </a:r>
            <a:r>
              <a:rPr lang="en-US" dirty="0"/>
              <a:t>() method indicates whether changes to the </a:t>
            </a:r>
            <a:r>
              <a:rPr lang="en-US" dirty="0" err="1" smtClean="0"/>
              <a:t>ovsdb</a:t>
            </a:r>
            <a:r>
              <a:rPr lang="en-US" dirty="0" smtClean="0"/>
              <a:t> Interface </a:t>
            </a:r>
            <a:r>
              <a:rPr lang="en-US" dirty="0"/>
              <a:t>table have been detected since the monitor started </a:t>
            </a:r>
            <a:r>
              <a:rPr lang="en-US" dirty="0" smtClean="0"/>
              <a:t>or  </a:t>
            </a:r>
            <a:r>
              <a:rPr lang="en-US" dirty="0"/>
              <a:t>since the previous </a:t>
            </a:r>
            <a:r>
              <a:rPr lang="en-US" dirty="0" smtClean="0"/>
              <a:t>access. True </a:t>
            </a:r>
            <a:r>
              <a:rPr lang="en-US" dirty="0"/>
              <a:t>will be returned if the monitor process is not </a:t>
            </a:r>
            <a:r>
              <a:rPr lang="en-US" dirty="0" smtClean="0"/>
              <a:t>active. This </a:t>
            </a:r>
            <a:r>
              <a:rPr lang="en-US" dirty="0"/>
              <a:t>'failing open' minimizes the risk of </a:t>
            </a:r>
            <a:r>
              <a:rPr lang="en-US" dirty="0" smtClean="0"/>
              <a:t>falsely indicating the </a:t>
            </a:r>
            <a:r>
              <a:rPr lang="en-US" dirty="0"/>
              <a:t>absence of updates at the expense of </a:t>
            </a:r>
            <a:r>
              <a:rPr lang="en-US" dirty="0" smtClean="0"/>
              <a:t>potential false  </a:t>
            </a:r>
            <a:r>
              <a:rPr lang="en-US" dirty="0"/>
              <a:t>positives.</a:t>
            </a:r>
          </a:p>
        </p:txBody>
      </p:sp>
    </p:spTree>
    <p:extLst>
      <p:ext uri="{BB962C8B-B14F-4D97-AF65-F5344CB8AC3E}">
        <p14:creationId xmlns:p14="http://schemas.microsoft.com/office/powerpoint/2010/main" val="162104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856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77070"/>
            <a:ext cx="3269968" cy="369332"/>
          </a:xfrm>
          <a:prstGeom prst="rect">
            <a:avLst/>
          </a:prstGeom>
        </p:spPr>
        <p:txBody>
          <a:bodyPr wrap="square">
            <a:spAutoFit/>
          </a:bodyPr>
          <a:lstStyle/>
          <a:p>
            <a:r>
              <a:rPr lang="en-US" dirty="0"/>
              <a:t>class </a:t>
            </a:r>
            <a:r>
              <a:rPr lang="en-US" dirty="0" err="1" smtClean="0"/>
              <a:t>InterfacePollingMinimizer</a:t>
            </a:r>
            <a:r>
              <a:rPr lang="en-US" dirty="0" smtClean="0"/>
              <a:t>:</a:t>
            </a:r>
            <a:endParaRPr lang="en-US" dirty="0"/>
          </a:p>
        </p:txBody>
      </p:sp>
      <p:sp>
        <p:nvSpPr>
          <p:cNvPr id="3" name="Rectangle 2"/>
          <p:cNvSpPr/>
          <p:nvPr/>
        </p:nvSpPr>
        <p:spPr>
          <a:xfrm>
            <a:off x="6509213" y="2277070"/>
            <a:ext cx="1729191" cy="369332"/>
          </a:xfrm>
          <a:prstGeom prst="rect">
            <a:avLst/>
          </a:prstGeom>
        </p:spPr>
        <p:txBody>
          <a:bodyPr wrap="none">
            <a:spAutoFit/>
          </a:bodyPr>
          <a:lstStyle/>
          <a:p>
            <a:r>
              <a:rPr lang="en-US" dirty="0"/>
              <a:t>class </a:t>
            </a:r>
            <a:r>
              <a:rPr lang="en-US" dirty="0" err="1" smtClean="0"/>
              <a:t>AlwaysPoll</a:t>
            </a:r>
            <a:r>
              <a:rPr lang="en-US" dirty="0" smtClean="0"/>
              <a:t>:</a:t>
            </a:r>
            <a:endParaRPr lang="en-US" dirty="0"/>
          </a:p>
        </p:txBody>
      </p:sp>
      <p:sp>
        <p:nvSpPr>
          <p:cNvPr id="4" name="Rectangle 3"/>
          <p:cNvSpPr/>
          <p:nvPr/>
        </p:nvSpPr>
        <p:spPr>
          <a:xfrm>
            <a:off x="2882337" y="1452265"/>
            <a:ext cx="3379323" cy="369332"/>
          </a:xfrm>
          <a:prstGeom prst="rect">
            <a:avLst/>
          </a:prstGeom>
        </p:spPr>
        <p:txBody>
          <a:bodyPr wrap="none">
            <a:spAutoFit/>
          </a:bodyPr>
          <a:lstStyle/>
          <a:p>
            <a:r>
              <a:rPr lang="en-US" dirty="0"/>
              <a:t>class </a:t>
            </a:r>
            <a:r>
              <a:rPr lang="en-US" dirty="0" err="1"/>
              <a:t>BasePollingManager</a:t>
            </a:r>
            <a:r>
              <a:rPr lang="en-US" dirty="0"/>
              <a:t>(object):</a:t>
            </a:r>
          </a:p>
        </p:txBody>
      </p:sp>
      <p:sp>
        <p:nvSpPr>
          <p:cNvPr id="5" name="Rectangle 4"/>
          <p:cNvSpPr/>
          <p:nvPr/>
        </p:nvSpPr>
        <p:spPr>
          <a:xfrm>
            <a:off x="0" y="67357"/>
            <a:ext cx="2606098" cy="369332"/>
          </a:xfrm>
          <a:prstGeom prst="rect">
            <a:avLst/>
          </a:prstGeom>
        </p:spPr>
        <p:txBody>
          <a:bodyPr wrap="none">
            <a:spAutoFit/>
          </a:bodyPr>
          <a:lstStyle/>
          <a:p>
            <a:r>
              <a:rPr lang="en-US" dirty="0" err="1"/>
              <a:t>def</a:t>
            </a:r>
            <a:r>
              <a:rPr lang="en-US" dirty="0"/>
              <a:t> </a:t>
            </a:r>
            <a:r>
              <a:rPr lang="en-US" dirty="0" err="1"/>
              <a:t>get_polling_manager</a:t>
            </a:r>
            <a:r>
              <a:rPr lang="en-US" dirty="0" smtClean="0"/>
              <a:t>(</a:t>
            </a:r>
            <a:endParaRPr lang="en-US" dirty="0"/>
          </a:p>
        </p:txBody>
      </p:sp>
      <p:sp>
        <p:nvSpPr>
          <p:cNvPr id="6" name="Flowchart: Decision 5"/>
          <p:cNvSpPr/>
          <p:nvPr/>
        </p:nvSpPr>
        <p:spPr>
          <a:xfrm>
            <a:off x="3467100" y="112408"/>
            <a:ext cx="3751936" cy="6485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minimize_polling</a:t>
            </a:r>
            <a:endParaRPr lang="en-US" dirty="0"/>
          </a:p>
        </p:txBody>
      </p:sp>
      <p:sp>
        <p:nvSpPr>
          <p:cNvPr id="7" name="Rectangle 6"/>
          <p:cNvSpPr/>
          <p:nvPr/>
        </p:nvSpPr>
        <p:spPr>
          <a:xfrm>
            <a:off x="6518591" y="761642"/>
            <a:ext cx="2643994" cy="369332"/>
          </a:xfrm>
          <a:prstGeom prst="rect">
            <a:avLst/>
          </a:prstGeom>
        </p:spPr>
        <p:txBody>
          <a:bodyPr wrap="none">
            <a:spAutoFit/>
          </a:bodyPr>
          <a:lstStyle/>
          <a:p>
            <a:r>
              <a:rPr lang="en-US" dirty="0" err="1"/>
              <a:t>InterfacePollingMinimizer</a:t>
            </a:r>
            <a:r>
              <a:rPr lang="en-US" dirty="0"/>
              <a:t> </a:t>
            </a:r>
          </a:p>
        </p:txBody>
      </p:sp>
      <p:sp>
        <p:nvSpPr>
          <p:cNvPr id="8" name="Rectangle 7"/>
          <p:cNvSpPr/>
          <p:nvPr/>
        </p:nvSpPr>
        <p:spPr>
          <a:xfrm>
            <a:off x="2019623" y="760971"/>
            <a:ext cx="1172950" cy="369332"/>
          </a:xfrm>
          <a:prstGeom prst="rect">
            <a:avLst/>
          </a:prstGeom>
        </p:spPr>
        <p:txBody>
          <a:bodyPr wrap="none">
            <a:spAutoFit/>
          </a:bodyPr>
          <a:lstStyle/>
          <a:p>
            <a:r>
              <a:rPr lang="en-US" dirty="0" err="1"/>
              <a:t>AlwaysPoll</a:t>
            </a:r>
            <a:endParaRPr lang="en-US" dirty="0"/>
          </a:p>
        </p:txBody>
      </p:sp>
      <p:cxnSp>
        <p:nvCxnSpPr>
          <p:cNvPr id="10" name="Straight Connector 9"/>
          <p:cNvCxnSpPr/>
          <p:nvPr/>
        </p:nvCxnSpPr>
        <p:spPr>
          <a:xfrm>
            <a:off x="0" y="1295400"/>
            <a:ext cx="9162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7" idx="0"/>
          </p:cNvCxnSpPr>
          <p:nvPr/>
        </p:nvCxnSpPr>
        <p:spPr>
          <a:xfrm>
            <a:off x="7219036" y="436690"/>
            <a:ext cx="621552" cy="3249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1"/>
            <a:endCxn id="8" idx="0"/>
          </p:cNvCxnSpPr>
          <p:nvPr/>
        </p:nvCxnSpPr>
        <p:spPr>
          <a:xfrm rot="10800000" flipV="1">
            <a:off x="2606098" y="436689"/>
            <a:ext cx="861002" cy="3242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73809" y="112408"/>
            <a:ext cx="491225" cy="369332"/>
          </a:xfrm>
          <a:prstGeom prst="rect">
            <a:avLst/>
          </a:prstGeom>
          <a:noFill/>
        </p:spPr>
        <p:txBody>
          <a:bodyPr wrap="none" rtlCol="0">
            <a:spAutoFit/>
          </a:bodyPr>
          <a:lstStyle/>
          <a:p>
            <a:r>
              <a:rPr lang="en-US" dirty="0" smtClean="0"/>
              <a:t>yes</a:t>
            </a:r>
            <a:endParaRPr lang="en-US" dirty="0"/>
          </a:p>
        </p:txBody>
      </p:sp>
      <p:cxnSp>
        <p:nvCxnSpPr>
          <p:cNvPr id="17" name="Elbow Connector 16"/>
          <p:cNvCxnSpPr>
            <a:stCxn id="2" idx="0"/>
            <a:endCxn id="4" idx="2"/>
          </p:cNvCxnSpPr>
          <p:nvPr/>
        </p:nvCxnSpPr>
        <p:spPr>
          <a:xfrm rot="5400000" flipH="1" flipV="1">
            <a:off x="3104355" y="809427"/>
            <a:ext cx="455473" cy="24798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0"/>
            <a:endCxn id="4" idx="2"/>
          </p:cNvCxnSpPr>
          <p:nvPr/>
        </p:nvCxnSpPr>
        <p:spPr>
          <a:xfrm rot="16200000" flipV="1">
            <a:off x="5745168" y="648429"/>
            <a:ext cx="455473" cy="28018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307" y="2971800"/>
            <a:ext cx="91625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7999" y="3082641"/>
            <a:ext cx="3379323" cy="1477328"/>
          </a:xfrm>
          <a:prstGeom prst="rect">
            <a:avLst/>
          </a:prstGeom>
        </p:spPr>
        <p:txBody>
          <a:bodyPr wrap="none">
            <a:spAutoFit/>
          </a:bodyPr>
          <a:lstStyle/>
          <a:p>
            <a:r>
              <a:rPr lang="en-US" dirty="0"/>
              <a:t>class </a:t>
            </a:r>
            <a:r>
              <a:rPr lang="en-US" dirty="0" err="1"/>
              <a:t>BasePollingManager</a:t>
            </a:r>
            <a:r>
              <a:rPr lang="en-US" dirty="0"/>
              <a:t>(object</a:t>
            </a:r>
            <a:r>
              <a:rPr lang="en-US" dirty="0" smtClean="0"/>
              <a:t>):</a:t>
            </a:r>
          </a:p>
          <a:p>
            <a:endParaRPr lang="en-US" dirty="0"/>
          </a:p>
          <a:p>
            <a:r>
              <a:rPr lang="en-US" dirty="0"/>
              <a:t>__</a:t>
            </a:r>
            <a:r>
              <a:rPr lang="en-US" dirty="0" err="1"/>
              <a:t>init</a:t>
            </a:r>
            <a:r>
              <a:rPr lang="en-US" dirty="0"/>
              <a:t>__(self</a:t>
            </a:r>
            <a:r>
              <a:rPr lang="en-US" dirty="0" smtClean="0"/>
              <a:t>):</a:t>
            </a:r>
          </a:p>
          <a:p>
            <a:r>
              <a:rPr lang="en-US" dirty="0"/>
              <a:t>self._</a:t>
            </a:r>
            <a:r>
              <a:rPr lang="en-US" dirty="0" err="1" smtClean="0"/>
              <a:t>force_polling</a:t>
            </a:r>
            <a:endParaRPr lang="en-US" dirty="0" smtClean="0"/>
          </a:p>
          <a:p>
            <a:r>
              <a:rPr lang="en-US" dirty="0"/>
              <a:t>self._</a:t>
            </a:r>
            <a:r>
              <a:rPr lang="en-US" dirty="0" err="1"/>
              <a:t>polling_completed</a:t>
            </a:r>
            <a:endParaRPr lang="en-US" dirty="0"/>
          </a:p>
        </p:txBody>
      </p:sp>
      <p:cxnSp>
        <p:nvCxnSpPr>
          <p:cNvPr id="24" name="Straight Connector 23"/>
          <p:cNvCxnSpPr/>
          <p:nvPr/>
        </p:nvCxnSpPr>
        <p:spPr>
          <a:xfrm>
            <a:off x="3543299" y="2971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307" y="5334000"/>
            <a:ext cx="357260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307" y="4730234"/>
            <a:ext cx="2889061" cy="646331"/>
          </a:xfrm>
          <a:prstGeom prst="rect">
            <a:avLst/>
          </a:prstGeom>
        </p:spPr>
        <p:txBody>
          <a:bodyPr wrap="none">
            <a:spAutoFit/>
          </a:bodyPr>
          <a:lstStyle/>
          <a:p>
            <a:r>
              <a:rPr lang="en-US" dirty="0" err="1"/>
              <a:t>def</a:t>
            </a:r>
            <a:r>
              <a:rPr lang="en-US" dirty="0"/>
              <a:t> </a:t>
            </a:r>
            <a:r>
              <a:rPr lang="en-US" dirty="0" err="1"/>
              <a:t>is_polling_required</a:t>
            </a:r>
            <a:r>
              <a:rPr lang="en-US" dirty="0"/>
              <a:t>(self</a:t>
            </a:r>
            <a:r>
              <a:rPr lang="en-US" dirty="0" smtClean="0"/>
              <a:t>):</a:t>
            </a:r>
          </a:p>
          <a:p>
            <a:r>
              <a:rPr lang="en-US" dirty="0" smtClean="0"/>
              <a:t>See comments below</a:t>
            </a:r>
            <a:endParaRPr lang="en-US" dirty="0"/>
          </a:p>
        </p:txBody>
      </p:sp>
      <p:sp>
        <p:nvSpPr>
          <p:cNvPr id="28" name="Rectangle 27"/>
          <p:cNvSpPr/>
          <p:nvPr/>
        </p:nvSpPr>
        <p:spPr>
          <a:xfrm>
            <a:off x="352948" y="5562600"/>
            <a:ext cx="2889061" cy="923330"/>
          </a:xfrm>
          <a:prstGeom prst="rect">
            <a:avLst/>
          </a:prstGeom>
        </p:spPr>
        <p:txBody>
          <a:bodyPr wrap="none">
            <a:spAutoFit/>
          </a:bodyPr>
          <a:lstStyle/>
          <a:p>
            <a:r>
              <a:rPr lang="en-US" dirty="0"/>
              <a:t>class </a:t>
            </a:r>
            <a:r>
              <a:rPr lang="en-US" dirty="0" err="1" smtClean="0"/>
              <a:t>AlwaysPoll</a:t>
            </a:r>
            <a:endParaRPr lang="en-US" dirty="0" smtClean="0"/>
          </a:p>
          <a:p>
            <a:r>
              <a:rPr lang="en-US" dirty="0" err="1"/>
              <a:t>def</a:t>
            </a:r>
            <a:r>
              <a:rPr lang="en-US" dirty="0"/>
              <a:t> </a:t>
            </a:r>
            <a:r>
              <a:rPr lang="en-US" dirty="0" err="1"/>
              <a:t>is_polling_required</a:t>
            </a:r>
            <a:r>
              <a:rPr lang="en-US" dirty="0"/>
              <a:t>(self):</a:t>
            </a:r>
          </a:p>
          <a:p>
            <a:r>
              <a:rPr lang="en-US" dirty="0"/>
              <a:t>        return True</a:t>
            </a:r>
          </a:p>
        </p:txBody>
      </p:sp>
      <p:sp>
        <p:nvSpPr>
          <p:cNvPr id="29" name="Rectangle 28"/>
          <p:cNvSpPr/>
          <p:nvPr/>
        </p:nvSpPr>
        <p:spPr>
          <a:xfrm>
            <a:off x="3632491" y="3082641"/>
            <a:ext cx="5496698" cy="3693319"/>
          </a:xfrm>
          <a:prstGeom prst="rect">
            <a:avLst/>
          </a:prstGeom>
        </p:spPr>
        <p:txBody>
          <a:bodyPr wrap="none">
            <a:spAutoFit/>
          </a:bodyPr>
          <a:lstStyle/>
          <a:p>
            <a:r>
              <a:rPr lang="en-US" dirty="0"/>
              <a:t>class </a:t>
            </a:r>
            <a:r>
              <a:rPr lang="en-US" dirty="0" err="1" smtClean="0"/>
              <a:t>InterfacePollingMinimizer</a:t>
            </a:r>
            <a:endParaRPr lang="en-US" dirty="0" smtClean="0"/>
          </a:p>
          <a:p>
            <a:r>
              <a:rPr lang="en-US" dirty="0"/>
              <a:t>Monitors </a:t>
            </a:r>
            <a:r>
              <a:rPr lang="en-US" dirty="0" err="1"/>
              <a:t>ovsdb</a:t>
            </a:r>
            <a:r>
              <a:rPr lang="en-US" dirty="0"/>
              <a:t> to determine when polling is required</a:t>
            </a:r>
            <a:r>
              <a:rPr lang="en-US" dirty="0" smtClean="0"/>
              <a:t>.</a:t>
            </a:r>
          </a:p>
          <a:p>
            <a:r>
              <a:rPr lang="en-US" dirty="0" smtClean="0"/>
              <a:t>__</a:t>
            </a:r>
            <a:r>
              <a:rPr lang="en-US" dirty="0" err="1"/>
              <a:t>init</a:t>
            </a:r>
            <a:r>
              <a:rPr lang="en-US" dirty="0" smtClean="0"/>
              <a:t>__:</a:t>
            </a:r>
          </a:p>
          <a:p>
            <a:r>
              <a:rPr lang="en-US" dirty="0" err="1"/>
              <a:t>self._monitor</a:t>
            </a:r>
            <a:r>
              <a:rPr lang="en-US" dirty="0"/>
              <a:t> = </a:t>
            </a:r>
            <a:r>
              <a:rPr lang="en-US" dirty="0" err="1" smtClean="0"/>
              <a:t>ovsdb_monitor.SimpleInterfaceMonitor</a:t>
            </a:r>
            <a:r>
              <a:rPr lang="en-US" dirty="0" smtClean="0"/>
              <a:t>()</a:t>
            </a:r>
          </a:p>
          <a:p>
            <a:endParaRPr lang="en-US" dirty="0"/>
          </a:p>
          <a:p>
            <a:r>
              <a:rPr lang="en-US" dirty="0"/>
              <a:t>start(self):</a:t>
            </a:r>
          </a:p>
          <a:p>
            <a:r>
              <a:rPr lang="en-US" dirty="0" smtClean="0"/>
              <a:t>self</a:t>
            </a:r>
            <a:r>
              <a:rPr lang="en-US" dirty="0"/>
              <a:t>._</a:t>
            </a:r>
            <a:r>
              <a:rPr lang="en-US" dirty="0" err="1"/>
              <a:t>monitor.start</a:t>
            </a:r>
            <a:r>
              <a:rPr lang="en-US" dirty="0" smtClean="0"/>
              <a:t>()</a:t>
            </a:r>
          </a:p>
          <a:p>
            <a:endParaRPr lang="en-US" dirty="0"/>
          </a:p>
          <a:p>
            <a:r>
              <a:rPr lang="en-US" dirty="0"/>
              <a:t>stop(self):</a:t>
            </a:r>
          </a:p>
          <a:p>
            <a:r>
              <a:rPr lang="en-US" dirty="0" smtClean="0"/>
              <a:t>self</a:t>
            </a:r>
            <a:r>
              <a:rPr lang="en-US" dirty="0"/>
              <a:t>._</a:t>
            </a:r>
            <a:r>
              <a:rPr lang="en-US" dirty="0" err="1"/>
              <a:t>monitor.stop</a:t>
            </a:r>
            <a:r>
              <a:rPr lang="en-US" dirty="0" smtClean="0"/>
              <a:t>()</a:t>
            </a:r>
          </a:p>
          <a:p>
            <a:endParaRPr lang="en-US" dirty="0"/>
          </a:p>
          <a:p>
            <a:r>
              <a:rPr lang="en-US" dirty="0"/>
              <a:t>_</a:t>
            </a:r>
            <a:r>
              <a:rPr lang="en-US" dirty="0" err="1"/>
              <a:t>is_polling_required</a:t>
            </a:r>
            <a:r>
              <a:rPr lang="en-US" dirty="0"/>
              <a:t>(self</a:t>
            </a:r>
            <a:r>
              <a:rPr lang="en-US" dirty="0" smtClean="0"/>
              <a:t>): (include sleep and </a:t>
            </a:r>
          </a:p>
          <a:p>
            <a:r>
              <a:rPr lang="en-US" dirty="0"/>
              <a:t>return self._</a:t>
            </a:r>
            <a:r>
              <a:rPr lang="en-US" dirty="0" err="1"/>
              <a:t>monitor.has_updates</a:t>
            </a:r>
            <a:endParaRPr lang="en-US" dirty="0"/>
          </a:p>
        </p:txBody>
      </p:sp>
    </p:spTree>
    <p:extLst>
      <p:ext uri="{BB962C8B-B14F-4D97-AF65-F5344CB8AC3E}">
        <p14:creationId xmlns:p14="http://schemas.microsoft.com/office/powerpoint/2010/main" val="2576041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976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err="1" smtClean="0"/>
              <a:t>config</a:t>
            </a:r>
            <a:endParaRPr lang="en-US" dirty="0"/>
          </a:p>
        </p:txBody>
      </p:sp>
      <p:sp>
        <p:nvSpPr>
          <p:cNvPr id="3" name="Content Placeholder 2"/>
          <p:cNvSpPr>
            <a:spLocks noGrp="1"/>
          </p:cNvSpPr>
          <p:nvPr>
            <p:ph idx="1"/>
          </p:nvPr>
        </p:nvSpPr>
        <p:spPr>
          <a:xfrm>
            <a:off x="228600" y="838201"/>
            <a:ext cx="8229600" cy="2883932"/>
          </a:xfrm>
        </p:spPr>
        <p:txBody>
          <a:bodyPr/>
          <a:lstStyle/>
          <a:p>
            <a:r>
              <a:rPr lang="en-US" dirty="0" smtClean="0"/>
              <a:t>Register the following configuration options</a:t>
            </a:r>
          </a:p>
          <a:p>
            <a:pPr lvl="1"/>
            <a:r>
              <a:rPr lang="en-US" dirty="0" err="1" smtClean="0"/>
              <a:t>core_opts</a:t>
            </a:r>
            <a:endParaRPr lang="en-US" dirty="0" smtClean="0"/>
          </a:p>
          <a:p>
            <a:pPr lvl="1"/>
            <a:r>
              <a:rPr lang="en-US" dirty="0" err="1" smtClean="0"/>
              <a:t>cli_core_opts</a:t>
            </a:r>
            <a:r>
              <a:rPr lang="en-US" dirty="0" smtClean="0"/>
              <a:t> ( made available via command line)</a:t>
            </a:r>
          </a:p>
          <a:p>
            <a:pPr lvl="1"/>
            <a:r>
              <a:rPr lang="en-US" dirty="0" smtClean="0"/>
              <a:t>Both of them maps to </a:t>
            </a:r>
            <a:r>
              <a:rPr lang="en-US" dirty="0" err="1" smtClean="0"/>
              <a:t>neutron.conf</a:t>
            </a:r>
            <a:endParaRPr lang="en-US" dirty="0"/>
          </a:p>
        </p:txBody>
      </p:sp>
      <p:sp>
        <p:nvSpPr>
          <p:cNvPr id="4" name="Rectangle 3"/>
          <p:cNvSpPr/>
          <p:nvPr/>
        </p:nvSpPr>
        <p:spPr>
          <a:xfrm>
            <a:off x="3505200" y="3352800"/>
            <a:ext cx="2073773" cy="369332"/>
          </a:xfrm>
          <a:prstGeom prst="rect">
            <a:avLst/>
          </a:prstGeom>
        </p:spPr>
        <p:txBody>
          <a:bodyPr wrap="none">
            <a:spAutoFit/>
          </a:bodyPr>
          <a:lstStyle/>
          <a:p>
            <a:r>
              <a:rPr lang="en-US" dirty="0" err="1"/>
              <a:t>init</a:t>
            </a:r>
            <a:r>
              <a:rPr lang="en-US" dirty="0"/>
              <a:t>(</a:t>
            </a:r>
            <a:r>
              <a:rPr lang="en-US" dirty="0" err="1"/>
              <a:t>args</a:t>
            </a:r>
            <a:r>
              <a:rPr lang="en-US" dirty="0"/>
              <a:t>, **</a:t>
            </a:r>
            <a:r>
              <a:rPr lang="en-US" dirty="0" err="1"/>
              <a:t>kwargs</a:t>
            </a:r>
            <a:r>
              <a:rPr lang="en-US" dirty="0"/>
              <a:t>):</a:t>
            </a:r>
          </a:p>
        </p:txBody>
      </p:sp>
      <p:sp>
        <p:nvSpPr>
          <p:cNvPr id="5" name="Rectangle 4"/>
          <p:cNvSpPr/>
          <p:nvPr/>
        </p:nvSpPr>
        <p:spPr>
          <a:xfrm>
            <a:off x="6324600" y="3352800"/>
            <a:ext cx="1363707" cy="369332"/>
          </a:xfrm>
          <a:prstGeom prst="rect">
            <a:avLst/>
          </a:prstGeom>
        </p:spPr>
        <p:txBody>
          <a:bodyPr wrap="none">
            <a:spAutoFit/>
          </a:bodyPr>
          <a:lstStyle/>
          <a:p>
            <a:r>
              <a:rPr lang="en-US" dirty="0" err="1"/>
              <a:t>ConfigOpts</a:t>
            </a:r>
            <a:r>
              <a:rPr lang="en-US" dirty="0"/>
              <a:t>()</a:t>
            </a:r>
          </a:p>
        </p:txBody>
      </p:sp>
      <p:cxnSp>
        <p:nvCxnSpPr>
          <p:cNvPr id="7" name="Straight Arrow Connector 6"/>
          <p:cNvCxnSpPr>
            <a:stCxn id="4" idx="3"/>
            <a:endCxn id="5" idx="1"/>
          </p:cNvCxnSpPr>
          <p:nvPr/>
        </p:nvCxnSpPr>
        <p:spPr>
          <a:xfrm>
            <a:off x="5578973" y="3537466"/>
            <a:ext cx="745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83590" y="4862899"/>
            <a:ext cx="311680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load_paste_app</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dirty="0"/>
              <a:t>Builds and returns a WSGI app from a paste </a:t>
            </a:r>
            <a:r>
              <a:rPr lang="en-US" dirty="0" err="1"/>
              <a:t>config</a:t>
            </a:r>
            <a:r>
              <a:rPr lang="en-US" dirty="0"/>
              <a:t> </a:t>
            </a:r>
            <a:r>
              <a:rPr lang="en-US" dirty="0" smtClean="0"/>
              <a:t>file.:</a:t>
            </a:r>
          </a:p>
          <a:p>
            <a:pPr fontAlgn="base">
              <a:spcBef>
                <a:spcPct val="0"/>
              </a:spcBef>
              <a:spcAft>
                <a:spcPct val="0"/>
              </a:spcAft>
            </a:pPr>
            <a:r>
              <a:rPr lang="en-US" dirty="0"/>
              <a:t>parses </a:t>
            </a:r>
            <a:r>
              <a:rPr lang="en-US" dirty="0">
                <a:hlinkClick r:id="rId3"/>
              </a:rPr>
              <a:t>api-paste.ini</a:t>
            </a:r>
            <a:r>
              <a:rPr lang="en-US" dirty="0"/>
              <a:t> - in order to create a WSGI app using </a:t>
            </a:r>
            <a:r>
              <a:rPr lang="en-US" dirty="0">
                <a:hlinkClick r:id="rId4"/>
              </a:rPr>
              <a:t>Paste</a:t>
            </a:r>
            <a:r>
              <a:rPr lang="en-US" dirty="0"/>
              <a:t>‘s </a:t>
            </a:r>
            <a:r>
              <a:rPr lang="en-US" dirty="0">
                <a:hlinkClick r:id="rId5"/>
              </a:rPr>
              <a:t>deploy</a:t>
            </a:r>
            <a:r>
              <a:rPr lang="en-US" dirty="0"/>
              <a:t>.</a:t>
            </a:r>
          </a:p>
          <a:p>
            <a:pPr lvl="0" fontAlgn="base">
              <a:spcBef>
                <a:spcPct val="0"/>
              </a:spcBef>
              <a:spcAft>
                <a:spcPct val="0"/>
              </a:spcAft>
            </a:pPr>
            <a:endParaRPr lang="en-US" dirty="0" smtClean="0"/>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Elbow Connector 9"/>
          <p:cNvCxnSpPr>
            <a:stCxn id="12" idx="2"/>
            <a:endCxn id="8" idx="0"/>
          </p:cNvCxnSpPr>
          <p:nvPr/>
        </p:nvCxnSpPr>
        <p:spPr>
          <a:xfrm rot="16200000" flipH="1">
            <a:off x="1248607" y="4469510"/>
            <a:ext cx="302567" cy="4842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4191000"/>
            <a:ext cx="2315570" cy="369332"/>
          </a:xfrm>
          <a:prstGeom prst="rect">
            <a:avLst/>
          </a:prstGeom>
          <a:noFill/>
        </p:spPr>
        <p:txBody>
          <a:bodyPr wrap="none" rtlCol="0">
            <a:spAutoFit/>
          </a:bodyPr>
          <a:lstStyle/>
          <a:p>
            <a:r>
              <a:rPr lang="en-US" dirty="0" smtClean="0"/>
              <a:t>Service.py/__</a:t>
            </a:r>
            <a:r>
              <a:rPr lang="en-US" dirty="0" err="1" smtClean="0"/>
              <a:t>run_wsgi</a:t>
            </a:r>
            <a:endParaRPr lang="en-US" dirty="0"/>
          </a:p>
        </p:txBody>
      </p:sp>
    </p:spTree>
    <p:extLst>
      <p:ext uri="{BB962C8B-B14F-4D97-AF65-F5344CB8AC3E}">
        <p14:creationId xmlns:p14="http://schemas.microsoft.com/office/powerpoint/2010/main" val="3282533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2357633" cy="369332"/>
          </a:xfrm>
          <a:prstGeom prst="rect">
            <a:avLst/>
          </a:prstGeom>
        </p:spPr>
        <p:txBody>
          <a:bodyPr wrap="none">
            <a:spAutoFit/>
          </a:bodyPr>
          <a:lstStyle/>
          <a:p>
            <a:r>
              <a:rPr lang="en-US" dirty="0"/>
              <a:t> _</a:t>
            </a:r>
            <a:r>
              <a:rPr lang="en-US" dirty="0" err="1"/>
              <a:t>generate_radvd_conf</a:t>
            </a:r>
            <a:endParaRPr lang="en-US" dirty="0"/>
          </a:p>
        </p:txBody>
      </p:sp>
      <p:sp>
        <p:nvSpPr>
          <p:cNvPr id="3" name="Rectangle 2"/>
          <p:cNvSpPr/>
          <p:nvPr/>
        </p:nvSpPr>
        <p:spPr>
          <a:xfrm>
            <a:off x="3792813" y="228600"/>
            <a:ext cx="1554656" cy="369332"/>
          </a:xfrm>
          <a:prstGeom prst="rect">
            <a:avLst/>
          </a:prstGeom>
        </p:spPr>
        <p:txBody>
          <a:bodyPr wrap="none">
            <a:spAutoFit/>
          </a:bodyPr>
          <a:lstStyle/>
          <a:p>
            <a:r>
              <a:rPr lang="en-US" dirty="0" smtClean="0"/>
              <a:t>_</a:t>
            </a:r>
            <a:r>
              <a:rPr lang="en-US" dirty="0" err="1" smtClean="0"/>
              <a:t>spawn_radvd</a:t>
            </a:r>
            <a:endParaRPr lang="en-US" dirty="0"/>
          </a:p>
        </p:txBody>
      </p:sp>
      <p:sp>
        <p:nvSpPr>
          <p:cNvPr id="4" name="Rectangle 3"/>
          <p:cNvSpPr/>
          <p:nvPr/>
        </p:nvSpPr>
        <p:spPr>
          <a:xfrm>
            <a:off x="7010400" y="228600"/>
            <a:ext cx="1661545" cy="369332"/>
          </a:xfrm>
          <a:prstGeom prst="rect">
            <a:avLst/>
          </a:prstGeom>
        </p:spPr>
        <p:txBody>
          <a:bodyPr wrap="none">
            <a:spAutoFit/>
          </a:bodyPr>
          <a:lstStyle/>
          <a:p>
            <a:r>
              <a:rPr lang="en-US" dirty="0"/>
              <a:t>disable_ipv6_ra</a:t>
            </a:r>
          </a:p>
        </p:txBody>
      </p:sp>
      <p:cxnSp>
        <p:nvCxnSpPr>
          <p:cNvPr id="6" name="Straight Connector 5"/>
          <p:cNvCxnSpPr/>
          <p:nvPr/>
        </p:nvCxnSpPr>
        <p:spPr>
          <a:xfrm>
            <a:off x="28956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22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6168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a:xfrm>
            <a:off x="457200" y="1600200"/>
            <a:ext cx="8534400" cy="5257800"/>
          </a:xfrm>
        </p:spPr>
        <p:txBody>
          <a:bodyPr>
            <a:normAutofit fontScale="85000" lnSpcReduction="20000"/>
          </a:bodyPr>
          <a:lstStyle/>
          <a:p>
            <a:r>
              <a:rPr lang="en-US" sz="2800" dirty="0"/>
              <a:t>DHCP agent scheduler which will keep track of the DHCP services running on the Network Nodes based on the </a:t>
            </a:r>
            <a:r>
              <a:rPr lang="en-US" sz="2800" dirty="0" smtClean="0"/>
              <a:t>“</a:t>
            </a:r>
            <a:r>
              <a:rPr lang="en-US" sz="2800" dirty="0" err="1" smtClean="0"/>
              <a:t>network_scheduler_driver</a:t>
            </a:r>
            <a:r>
              <a:rPr lang="en-US" sz="2800" dirty="0"/>
              <a:t>" configuration of '</a:t>
            </a:r>
            <a:r>
              <a:rPr lang="en-US" sz="2800" dirty="0" err="1"/>
              <a:t>neutron.conf</a:t>
            </a:r>
            <a:r>
              <a:rPr lang="en-US" sz="2800" dirty="0" smtClean="0"/>
              <a:t>'.</a:t>
            </a:r>
          </a:p>
          <a:p>
            <a:pPr lvl="1"/>
            <a:r>
              <a:rPr lang="en-US" sz="2400" dirty="0"/>
              <a:t>The default value for this flag is '</a:t>
            </a:r>
            <a:r>
              <a:rPr lang="en-US" sz="2400" dirty="0" err="1"/>
              <a:t>ChanceScheduler</a:t>
            </a:r>
            <a:r>
              <a:rPr lang="en-US" sz="2400" dirty="0" smtClean="0"/>
              <a:t>'.</a:t>
            </a:r>
          </a:p>
          <a:p>
            <a:r>
              <a:rPr lang="en-US" dirty="0" smtClean="0"/>
              <a:t>HA: You </a:t>
            </a:r>
            <a:r>
              <a:rPr lang="en-US" dirty="0"/>
              <a:t>can configure the number of DHCP agents per network using the parameter </a:t>
            </a:r>
            <a:r>
              <a:rPr lang="en-US" dirty="0" err="1"/>
              <a:t>dhcp_agents_per_network</a:t>
            </a:r>
            <a:r>
              <a:rPr lang="en-US" dirty="0"/>
              <a:t> in </a:t>
            </a:r>
            <a:r>
              <a:rPr lang="en-US" dirty="0" err="1"/>
              <a:t>neutron.conf</a:t>
            </a:r>
            <a:r>
              <a:rPr lang="en-US" dirty="0"/>
              <a:t>. By default this is equal to 1. To achieve highly availability assign more than one DHCP agent per network.</a:t>
            </a:r>
          </a:p>
          <a:p>
            <a:r>
              <a:rPr lang="en-US" dirty="0" smtClean="0"/>
              <a:t>Better Scheduler than Chance?</a:t>
            </a:r>
          </a:p>
          <a:p>
            <a:pPr lvl="1"/>
            <a:r>
              <a:rPr lang="en-US" dirty="0" smtClean="0"/>
              <a:t>When </a:t>
            </a:r>
            <a:r>
              <a:rPr lang="en-US" dirty="0"/>
              <a:t>the new network is created the DHCP agent scheduler will fetch the </a:t>
            </a:r>
            <a:r>
              <a:rPr lang="en-US" dirty="0" err="1"/>
              <a:t>dhcp</a:t>
            </a:r>
            <a:r>
              <a:rPr lang="en-US" dirty="0"/>
              <a:t> agents with minimum number of networks hosted on it. And schedules the newly created DHCP namespace service on those minimally loaded DHCP agents.</a:t>
            </a:r>
          </a:p>
        </p:txBody>
      </p:sp>
    </p:spTree>
    <p:extLst>
      <p:ext uri="{BB962C8B-B14F-4D97-AF65-F5344CB8AC3E}">
        <p14:creationId xmlns:p14="http://schemas.microsoft.com/office/powerpoint/2010/main" val="2415129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609600" y="637032"/>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1200912" y="12138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1752600" y="18996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6" name="Rectangle 5"/>
          <p:cNvSpPr/>
          <p:nvPr/>
        </p:nvSpPr>
        <p:spPr>
          <a:xfrm>
            <a:off x="2353056" y="255879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7" name="Oval 6"/>
          <p:cNvSpPr/>
          <p:nvPr/>
        </p:nvSpPr>
        <p:spPr>
          <a:xfrm>
            <a:off x="2590800" y="28194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743200" y="29718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2895600" y="31242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3048000" y="32766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3200400" y="34290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DHCP Namespace</a:t>
            </a:r>
            <a:endParaRPr lang="en-US" sz="3200" dirty="0"/>
          </a:p>
        </p:txBody>
      </p:sp>
      <p:sp>
        <p:nvSpPr>
          <p:cNvPr id="13" name="Rectangle 12"/>
          <p:cNvSpPr/>
          <p:nvPr/>
        </p:nvSpPr>
        <p:spPr>
          <a:xfrm>
            <a:off x="5774609" y="1224796"/>
            <a:ext cx="1827103" cy="461665"/>
          </a:xfrm>
          <a:prstGeom prst="rect">
            <a:avLst/>
          </a:prstGeom>
        </p:spPr>
        <p:txBody>
          <a:bodyPr wrap="none">
            <a:spAutoFit/>
          </a:bodyPr>
          <a:lstStyle/>
          <a:p>
            <a:pPr algn="r"/>
            <a:r>
              <a:rPr lang="en-US" sz="2400" dirty="0" smtClean="0"/>
              <a:t>DHCP AGENT</a:t>
            </a:r>
            <a:endParaRPr lang="en-US" sz="2400" dirty="0"/>
          </a:p>
        </p:txBody>
      </p:sp>
      <p:sp>
        <p:nvSpPr>
          <p:cNvPr id="14" name="Rectangle 13"/>
          <p:cNvSpPr/>
          <p:nvPr/>
        </p:nvSpPr>
        <p:spPr>
          <a:xfrm>
            <a:off x="5157389" y="647962"/>
            <a:ext cx="1827103" cy="461665"/>
          </a:xfrm>
          <a:prstGeom prst="rect">
            <a:avLst/>
          </a:prstGeom>
        </p:spPr>
        <p:txBody>
          <a:bodyPr wrap="none">
            <a:spAutoFit/>
          </a:bodyPr>
          <a:lstStyle/>
          <a:p>
            <a:pPr algn="r"/>
            <a:r>
              <a:rPr lang="en-US" sz="2400" dirty="0"/>
              <a:t>DHCP AGENT</a:t>
            </a:r>
          </a:p>
        </p:txBody>
      </p:sp>
      <p:sp>
        <p:nvSpPr>
          <p:cNvPr id="15" name="Rectangle 14"/>
          <p:cNvSpPr/>
          <p:nvPr/>
        </p:nvSpPr>
        <p:spPr>
          <a:xfrm>
            <a:off x="4649897" y="76200"/>
            <a:ext cx="1827103" cy="461665"/>
          </a:xfrm>
          <a:prstGeom prst="rect">
            <a:avLst/>
          </a:prstGeom>
        </p:spPr>
        <p:txBody>
          <a:bodyPr wrap="none">
            <a:spAutoFit/>
          </a:bodyPr>
          <a:lstStyle/>
          <a:p>
            <a:pPr algn="r"/>
            <a:r>
              <a:rPr lang="en-US" sz="2400" dirty="0"/>
              <a:t>DHCP AGENT</a:t>
            </a:r>
          </a:p>
        </p:txBody>
      </p:sp>
      <p:sp>
        <p:nvSpPr>
          <p:cNvPr id="16" name="Rectangle 15"/>
          <p:cNvSpPr/>
          <p:nvPr/>
        </p:nvSpPr>
        <p:spPr>
          <a:xfrm>
            <a:off x="6326297" y="1899666"/>
            <a:ext cx="1827103" cy="461665"/>
          </a:xfrm>
          <a:prstGeom prst="rect">
            <a:avLst/>
          </a:prstGeom>
        </p:spPr>
        <p:txBody>
          <a:bodyPr wrap="none">
            <a:spAutoFit/>
          </a:bodyPr>
          <a:lstStyle/>
          <a:p>
            <a:pPr algn="r"/>
            <a:r>
              <a:rPr lang="en-US" sz="2400" smtClean="0"/>
              <a:t>DHCP AGENT</a:t>
            </a:r>
            <a:endParaRPr lang="en-US" sz="2400" dirty="0"/>
          </a:p>
        </p:txBody>
      </p:sp>
      <p:sp>
        <p:nvSpPr>
          <p:cNvPr id="17" name="Rectangle 16"/>
          <p:cNvSpPr/>
          <p:nvPr/>
        </p:nvSpPr>
        <p:spPr>
          <a:xfrm>
            <a:off x="6926753" y="2575060"/>
            <a:ext cx="1827103" cy="461665"/>
          </a:xfrm>
          <a:prstGeom prst="rect">
            <a:avLst/>
          </a:prstGeom>
        </p:spPr>
        <p:txBody>
          <a:bodyPr wrap="none">
            <a:spAutoFit/>
          </a:bodyPr>
          <a:lstStyle/>
          <a:p>
            <a:pPr algn="r"/>
            <a:r>
              <a:rPr lang="en-US" sz="2400" dirty="0" smtClean="0"/>
              <a:t>DHCP AGENT</a:t>
            </a:r>
            <a:endParaRPr lang="en-US" sz="2400" dirty="0"/>
          </a:p>
        </p:txBody>
      </p:sp>
      <p:sp>
        <p:nvSpPr>
          <p:cNvPr id="18" name="TextBox 17"/>
          <p:cNvSpPr txBox="1"/>
          <p:nvPr/>
        </p:nvSpPr>
        <p:spPr>
          <a:xfrm>
            <a:off x="64008" y="6254418"/>
            <a:ext cx="9067800" cy="646331"/>
          </a:xfrm>
          <a:prstGeom prst="rect">
            <a:avLst/>
          </a:prstGeom>
          <a:noFill/>
        </p:spPr>
        <p:txBody>
          <a:bodyPr wrap="square" rtlCol="0">
            <a:spAutoFit/>
          </a:bodyPr>
          <a:lstStyle/>
          <a:p>
            <a:r>
              <a:rPr lang="en-US" dirty="0" err="1" smtClean="0"/>
              <a:t>Mutiple</a:t>
            </a:r>
            <a:r>
              <a:rPr lang="en-US" dirty="0" smtClean="0"/>
              <a:t> DHCP Agents (with each </a:t>
            </a:r>
            <a:r>
              <a:rPr lang="en-US" dirty="0" err="1" smtClean="0"/>
              <a:t>each</a:t>
            </a:r>
            <a:r>
              <a:rPr lang="en-US" dirty="0" smtClean="0"/>
              <a:t> agent running on single network node) and Multiple DHCP namespaces within a single DHCP Agent.</a:t>
            </a:r>
            <a:endParaRPr lang="en-US" dirty="0"/>
          </a:p>
        </p:txBody>
      </p:sp>
    </p:spTree>
    <p:extLst>
      <p:ext uri="{BB962C8B-B14F-4D97-AF65-F5344CB8AC3E}">
        <p14:creationId xmlns:p14="http://schemas.microsoft.com/office/powerpoint/2010/main" val="3014228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667000" y="2590800"/>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agents_db</a:t>
            </a:r>
            <a:endParaRPr lang="en-US" dirty="0"/>
          </a:p>
        </p:txBody>
      </p:sp>
      <p:sp>
        <p:nvSpPr>
          <p:cNvPr id="5" name="Flowchart: Magnetic Disk 4"/>
          <p:cNvSpPr/>
          <p:nvPr/>
        </p:nvSpPr>
        <p:spPr>
          <a:xfrm>
            <a:off x="2667000" y="42672"/>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agentschedulers_db</a:t>
            </a:r>
            <a:endParaRPr lang="en-US" dirty="0"/>
          </a:p>
        </p:txBody>
      </p:sp>
    </p:spTree>
    <p:extLst>
      <p:ext uri="{BB962C8B-B14F-4D97-AF65-F5344CB8AC3E}">
        <p14:creationId xmlns:p14="http://schemas.microsoft.com/office/powerpoint/2010/main" val="4032310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97"/>
            <a:ext cx="8229600" cy="1143000"/>
          </a:xfrm>
        </p:spPr>
        <p:txBody>
          <a:bodyPr/>
          <a:lstStyle/>
          <a:p>
            <a:r>
              <a:rPr lang="en-US" dirty="0" err="1" smtClean="0"/>
              <a:t>Dhcp</a:t>
            </a:r>
            <a:r>
              <a:rPr lang="en-US" dirty="0" smtClean="0"/>
              <a:t> scheduler</a:t>
            </a:r>
            <a:endParaRPr lang="en-US" dirty="0"/>
          </a:p>
        </p:txBody>
      </p:sp>
      <p:sp>
        <p:nvSpPr>
          <p:cNvPr id="4" name="Rectangle 3"/>
          <p:cNvSpPr/>
          <p:nvPr/>
        </p:nvSpPr>
        <p:spPr>
          <a:xfrm>
            <a:off x="210313" y="909935"/>
            <a:ext cx="3200400" cy="923330"/>
          </a:xfrm>
          <a:prstGeom prst="rect">
            <a:avLst/>
          </a:prstGeom>
        </p:spPr>
        <p:txBody>
          <a:bodyPr wrap="square">
            <a:spAutoFit/>
          </a:bodyPr>
          <a:lstStyle/>
          <a:p>
            <a:r>
              <a:rPr lang="en-US" b="1" dirty="0"/>
              <a:t>class </a:t>
            </a:r>
            <a:r>
              <a:rPr lang="en-US" b="1" dirty="0" err="1" smtClean="0"/>
              <a:t>ChanceScheduler</a:t>
            </a:r>
            <a:endParaRPr lang="en-US" b="1" dirty="0" smtClean="0"/>
          </a:p>
          <a:p>
            <a:r>
              <a:rPr lang="en-US" dirty="0"/>
              <a:t>Allocate a DHCP agent for a network in a random way</a:t>
            </a:r>
            <a:r>
              <a:rPr lang="en-US" dirty="0" smtClean="0"/>
              <a:t>.</a:t>
            </a:r>
            <a:endParaRPr lang="en-US" dirty="0"/>
          </a:p>
        </p:txBody>
      </p:sp>
      <p:sp>
        <p:nvSpPr>
          <p:cNvPr id="5" name="Rectangle 4"/>
          <p:cNvSpPr/>
          <p:nvPr/>
        </p:nvSpPr>
        <p:spPr>
          <a:xfrm>
            <a:off x="246890" y="4660177"/>
            <a:ext cx="8744710" cy="2031325"/>
          </a:xfrm>
          <a:prstGeom prst="rect">
            <a:avLst/>
          </a:prstGeom>
        </p:spPr>
        <p:txBody>
          <a:bodyPr wrap="square">
            <a:spAutoFit/>
          </a:bodyPr>
          <a:lstStyle/>
          <a:p>
            <a:r>
              <a:rPr lang="en-US" b="1" dirty="0"/>
              <a:t>_</a:t>
            </a:r>
            <a:r>
              <a:rPr lang="en-US" b="1" dirty="0" err="1" smtClean="0"/>
              <a:t>schedule_bind_network</a:t>
            </a:r>
            <a:endParaRPr lang="en-US" b="1" dirty="0" smtClean="0"/>
          </a:p>
          <a:p>
            <a:r>
              <a:rPr lang="en-US" dirty="0"/>
              <a:t>For all agents : </a:t>
            </a:r>
            <a:endParaRPr lang="en-US" dirty="0" smtClean="0"/>
          </a:p>
          <a:p>
            <a:r>
              <a:rPr lang="en-US" dirty="0" err="1" smtClean="0"/>
              <a:t>context.session.begin</a:t>
            </a:r>
            <a:r>
              <a:rPr lang="en-US" dirty="0" smtClean="0"/>
              <a:t>(); </a:t>
            </a:r>
          </a:p>
          <a:p>
            <a:r>
              <a:rPr lang="en-US" dirty="0" smtClean="0"/>
              <a:t>Create and update the binding;</a:t>
            </a:r>
          </a:p>
          <a:p>
            <a:r>
              <a:rPr lang="en-US" dirty="0"/>
              <a:t>binding = </a:t>
            </a:r>
            <a:r>
              <a:rPr lang="en-US" dirty="0" err="1"/>
              <a:t>agentschedulers_db.NetworkDhcpAgentBinding</a:t>
            </a:r>
            <a:r>
              <a:rPr lang="en-US" dirty="0"/>
              <a:t>();, </a:t>
            </a:r>
            <a:r>
              <a:rPr lang="en-US" dirty="0" err="1"/>
              <a:t>binding.dhcp_agent</a:t>
            </a:r>
            <a:r>
              <a:rPr lang="en-US" dirty="0"/>
              <a:t> = agent</a:t>
            </a:r>
          </a:p>
          <a:p>
            <a:r>
              <a:rPr lang="en-US" dirty="0" err="1" smtClean="0"/>
              <a:t>binding.network_id</a:t>
            </a:r>
            <a:r>
              <a:rPr lang="en-US" dirty="0" smtClean="0"/>
              <a:t> </a:t>
            </a:r>
            <a:r>
              <a:rPr lang="en-US" dirty="0"/>
              <a:t>= </a:t>
            </a:r>
            <a:r>
              <a:rPr lang="en-US" dirty="0" err="1" smtClean="0"/>
              <a:t>network_id</a:t>
            </a:r>
            <a:r>
              <a:rPr lang="en-US" dirty="0" smtClean="0"/>
              <a:t>;</a:t>
            </a:r>
          </a:p>
          <a:p>
            <a:r>
              <a:rPr lang="en-US" dirty="0" smtClean="0"/>
              <a:t>Add binding </a:t>
            </a:r>
            <a:r>
              <a:rPr lang="en-US" dirty="0"/>
              <a:t>to context: </a:t>
            </a:r>
            <a:r>
              <a:rPr lang="en-US" dirty="0" err="1"/>
              <a:t>context.session.commit</a:t>
            </a:r>
            <a:r>
              <a:rPr lang="en-US" dirty="0"/>
              <a:t>(): try to actually write the </a:t>
            </a:r>
            <a:r>
              <a:rPr lang="en-US" dirty="0" smtClean="0"/>
              <a:t>changes</a:t>
            </a:r>
            <a:endParaRPr lang="en-US" dirty="0"/>
          </a:p>
        </p:txBody>
      </p:sp>
      <p:sp>
        <p:nvSpPr>
          <p:cNvPr id="6" name="Rectangle 5"/>
          <p:cNvSpPr/>
          <p:nvPr/>
        </p:nvSpPr>
        <p:spPr>
          <a:xfrm>
            <a:off x="246890" y="1828800"/>
            <a:ext cx="4477510" cy="2585323"/>
          </a:xfrm>
          <a:prstGeom prst="rect">
            <a:avLst/>
          </a:prstGeom>
        </p:spPr>
        <p:txBody>
          <a:bodyPr wrap="square">
            <a:spAutoFit/>
          </a:bodyPr>
          <a:lstStyle/>
          <a:p>
            <a:r>
              <a:rPr lang="en-US" b="1" dirty="0"/>
              <a:t>s</a:t>
            </a:r>
            <a:r>
              <a:rPr lang="en-US" b="1" dirty="0" smtClean="0"/>
              <a:t>chedule</a:t>
            </a:r>
          </a:p>
          <a:p>
            <a:r>
              <a:rPr lang="en-US" dirty="0"/>
              <a:t>Schedule the network to active DHCP agent(s). A list of scheduled agents is </a:t>
            </a:r>
            <a:r>
              <a:rPr lang="en-US" dirty="0" smtClean="0"/>
              <a:t>returned</a:t>
            </a:r>
          </a:p>
          <a:p>
            <a:r>
              <a:rPr lang="en-US" dirty="0"/>
              <a:t>Get </a:t>
            </a:r>
            <a:r>
              <a:rPr lang="en-US" dirty="0" err="1"/>
              <a:t>agents_per_network</a:t>
            </a:r>
            <a:r>
              <a:rPr lang="en-US" dirty="0"/>
              <a:t> </a:t>
            </a:r>
            <a:r>
              <a:rPr lang="en-US" dirty="0" smtClean="0"/>
              <a:t> info.</a:t>
            </a:r>
          </a:p>
          <a:p>
            <a:r>
              <a:rPr lang="en-US" dirty="0" err="1"/>
              <a:t>plugin.get_dhcp_agents_hosting_networks</a:t>
            </a:r>
            <a:r>
              <a:rPr lang="en-US" dirty="0" smtClean="0"/>
              <a:t>()</a:t>
            </a:r>
          </a:p>
          <a:p>
            <a:r>
              <a:rPr lang="en-US" dirty="0" err="1"/>
              <a:t>plugin.get_agents_db</a:t>
            </a:r>
            <a:r>
              <a:rPr lang="en-US" dirty="0" smtClean="0"/>
              <a:t>()</a:t>
            </a:r>
          </a:p>
          <a:p>
            <a:r>
              <a:rPr lang="en-US" dirty="0"/>
              <a:t>Find </a:t>
            </a:r>
            <a:r>
              <a:rPr lang="en-US" dirty="0" err="1" smtClean="0"/>
              <a:t>active_dhcp_agents</a:t>
            </a:r>
            <a:r>
              <a:rPr lang="en-US" dirty="0" smtClean="0"/>
              <a:t>:</a:t>
            </a:r>
          </a:p>
          <a:p>
            <a:r>
              <a:rPr lang="en-US" dirty="0" err="1" smtClean="0"/>
              <a:t>random.sample</a:t>
            </a:r>
            <a:r>
              <a:rPr lang="en-US" dirty="0" smtClean="0"/>
              <a:t>(</a:t>
            </a:r>
            <a:r>
              <a:rPr lang="en-US" dirty="0" err="1" smtClean="0"/>
              <a:t>active_dhcp_agents</a:t>
            </a:r>
            <a:r>
              <a:rPr lang="en-US" dirty="0"/>
              <a:t>, </a:t>
            </a:r>
            <a:r>
              <a:rPr lang="en-US" dirty="0" err="1"/>
              <a:t>n_agents</a:t>
            </a:r>
            <a:r>
              <a:rPr lang="en-US" dirty="0"/>
              <a:t>)</a:t>
            </a:r>
            <a:endParaRPr lang="en-US" dirty="0" smtClean="0"/>
          </a:p>
        </p:txBody>
      </p:sp>
      <p:sp>
        <p:nvSpPr>
          <p:cNvPr id="7" name="Rectangle 6"/>
          <p:cNvSpPr/>
          <p:nvPr/>
        </p:nvSpPr>
        <p:spPr>
          <a:xfrm>
            <a:off x="4876800" y="1828800"/>
            <a:ext cx="4114800" cy="2308324"/>
          </a:xfrm>
          <a:prstGeom prst="rect">
            <a:avLst/>
          </a:prstGeom>
        </p:spPr>
        <p:txBody>
          <a:bodyPr wrap="square">
            <a:spAutoFit/>
          </a:bodyPr>
          <a:lstStyle/>
          <a:p>
            <a:r>
              <a:rPr lang="en-US" b="1" dirty="0" err="1" smtClean="0"/>
              <a:t>auto_schedule_networks</a:t>
            </a:r>
            <a:endParaRPr lang="en-US" b="1" dirty="0" smtClean="0"/>
          </a:p>
          <a:p>
            <a:r>
              <a:rPr lang="en-US" dirty="0"/>
              <a:t>Schedule non-hosted networks to the DHCP agent </a:t>
            </a:r>
            <a:r>
              <a:rPr lang="en-US" dirty="0" smtClean="0"/>
              <a:t>on  </a:t>
            </a:r>
            <a:r>
              <a:rPr lang="en-US" dirty="0"/>
              <a:t>the specified host</a:t>
            </a:r>
            <a:r>
              <a:rPr lang="en-US" dirty="0" smtClean="0"/>
              <a:t>.</a:t>
            </a:r>
          </a:p>
          <a:p>
            <a:r>
              <a:rPr lang="en-US" dirty="0"/>
              <a:t>Get </a:t>
            </a:r>
            <a:r>
              <a:rPr lang="en-US" dirty="0" err="1"/>
              <a:t>agents_per_network</a:t>
            </a:r>
            <a:r>
              <a:rPr lang="en-US" dirty="0"/>
              <a:t>  </a:t>
            </a:r>
            <a:r>
              <a:rPr lang="en-US" dirty="0" smtClean="0"/>
              <a:t>info</a:t>
            </a:r>
          </a:p>
          <a:p>
            <a:r>
              <a:rPr lang="en-US" dirty="0" err="1" smtClean="0"/>
              <a:t>plugin.get_subnets</a:t>
            </a:r>
            <a:endParaRPr lang="en-US" dirty="0" smtClean="0"/>
          </a:p>
          <a:p>
            <a:r>
              <a:rPr lang="en-US" dirty="0" smtClean="0"/>
              <a:t>Query the database to get agents.</a:t>
            </a:r>
          </a:p>
          <a:p>
            <a:r>
              <a:rPr lang="en-US" dirty="0" err="1"/>
              <a:t>plugin.get_dhcp_agents_hosting_networks</a:t>
            </a:r>
            <a:r>
              <a:rPr lang="en-US" dirty="0" smtClean="0"/>
              <a:t>()</a:t>
            </a:r>
            <a:endParaRPr lang="en-US" dirty="0"/>
          </a:p>
        </p:txBody>
      </p:sp>
      <p:cxnSp>
        <p:nvCxnSpPr>
          <p:cNvPr id="8" name="Straight Arrow Connector 7"/>
          <p:cNvCxnSpPr>
            <a:stCxn id="6" idx="2"/>
            <a:endCxn id="5" idx="0"/>
          </p:cNvCxnSpPr>
          <p:nvPr/>
        </p:nvCxnSpPr>
        <p:spPr>
          <a:xfrm>
            <a:off x="2485645" y="4414123"/>
            <a:ext cx="2133600" cy="24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5" idx="0"/>
          </p:cNvCxnSpPr>
          <p:nvPr/>
        </p:nvCxnSpPr>
        <p:spPr>
          <a:xfrm flipH="1">
            <a:off x="4619245" y="4137124"/>
            <a:ext cx="2314955" cy="523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7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1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4" y="152400"/>
            <a:ext cx="1332416" cy="369332"/>
          </a:xfrm>
          <a:prstGeom prst="rect">
            <a:avLst/>
          </a:prstGeom>
        </p:spPr>
        <p:txBody>
          <a:bodyPr wrap="none">
            <a:spAutoFit/>
          </a:bodyPr>
          <a:lstStyle/>
          <a:p>
            <a:r>
              <a:rPr lang="en-US" dirty="0"/>
              <a:t>L3Scheduler</a:t>
            </a:r>
          </a:p>
        </p:txBody>
      </p:sp>
      <p:sp>
        <p:nvSpPr>
          <p:cNvPr id="3" name="Rectangle 2"/>
          <p:cNvSpPr/>
          <p:nvPr/>
        </p:nvSpPr>
        <p:spPr>
          <a:xfrm>
            <a:off x="609600" y="1099066"/>
            <a:ext cx="1808508" cy="369332"/>
          </a:xfrm>
          <a:prstGeom prst="rect">
            <a:avLst/>
          </a:prstGeom>
        </p:spPr>
        <p:txBody>
          <a:bodyPr wrap="none">
            <a:spAutoFit/>
          </a:bodyPr>
          <a:lstStyle/>
          <a:p>
            <a:r>
              <a:rPr lang="en-US" dirty="0" err="1"/>
              <a:t>ChanceScheduler</a:t>
            </a:r>
            <a:endParaRPr lang="en-US" dirty="0"/>
          </a:p>
        </p:txBody>
      </p:sp>
      <p:sp>
        <p:nvSpPr>
          <p:cNvPr id="4" name="Rectangle 3"/>
          <p:cNvSpPr/>
          <p:nvPr/>
        </p:nvSpPr>
        <p:spPr>
          <a:xfrm>
            <a:off x="6375240" y="1099066"/>
            <a:ext cx="2378215" cy="369332"/>
          </a:xfrm>
          <a:prstGeom prst="rect">
            <a:avLst/>
          </a:prstGeom>
        </p:spPr>
        <p:txBody>
          <a:bodyPr wrap="none">
            <a:spAutoFit/>
          </a:bodyPr>
          <a:lstStyle/>
          <a:p>
            <a:r>
              <a:rPr lang="en-US" dirty="0"/>
              <a:t> </a:t>
            </a:r>
            <a:r>
              <a:rPr lang="en-US" dirty="0" err="1"/>
              <a:t>LeastRoutersScheduler</a:t>
            </a:r>
            <a:endParaRPr lang="en-US" dirty="0"/>
          </a:p>
        </p:txBody>
      </p:sp>
      <p:cxnSp>
        <p:nvCxnSpPr>
          <p:cNvPr id="6" name="Straight Arrow Connector 5"/>
          <p:cNvCxnSpPr>
            <a:stCxn id="3" idx="0"/>
            <a:endCxn id="2" idx="2"/>
          </p:cNvCxnSpPr>
          <p:nvPr/>
        </p:nvCxnSpPr>
        <p:spPr>
          <a:xfrm flipV="1">
            <a:off x="1513854" y="521732"/>
            <a:ext cx="3001538"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a:endCxn id="2" idx="2"/>
          </p:cNvCxnSpPr>
          <p:nvPr/>
        </p:nvCxnSpPr>
        <p:spPr>
          <a:xfrm flipH="1" flipV="1">
            <a:off x="4515392" y="521732"/>
            <a:ext cx="3048956"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66173" y="2505670"/>
            <a:ext cx="1021433" cy="369332"/>
          </a:xfrm>
          <a:prstGeom prst="rect">
            <a:avLst/>
          </a:prstGeom>
        </p:spPr>
        <p:txBody>
          <a:bodyPr wrap="none">
            <a:spAutoFit/>
          </a:bodyPr>
          <a:lstStyle/>
          <a:p>
            <a:r>
              <a:rPr lang="en-US" dirty="0" smtClean="0"/>
              <a:t>schedule</a:t>
            </a:r>
            <a:endParaRPr lang="en-US" dirty="0"/>
          </a:p>
        </p:txBody>
      </p:sp>
      <p:sp>
        <p:nvSpPr>
          <p:cNvPr id="10" name="Rectangle 9"/>
          <p:cNvSpPr/>
          <p:nvPr/>
        </p:nvSpPr>
        <p:spPr>
          <a:xfrm>
            <a:off x="3455708" y="3511665"/>
            <a:ext cx="2319225" cy="369332"/>
          </a:xfrm>
          <a:prstGeom prst="rect">
            <a:avLst/>
          </a:prstGeom>
        </p:spPr>
        <p:txBody>
          <a:bodyPr wrap="none">
            <a:spAutoFit/>
          </a:bodyPr>
          <a:lstStyle/>
          <a:p>
            <a:r>
              <a:rPr lang="en-US" dirty="0"/>
              <a:t>_</a:t>
            </a:r>
            <a:r>
              <a:rPr lang="en-US" dirty="0" err="1"/>
              <a:t>choose_router_agent</a:t>
            </a:r>
            <a:endParaRPr lang="en-US" dirty="0"/>
          </a:p>
        </p:txBody>
      </p:sp>
      <p:sp>
        <p:nvSpPr>
          <p:cNvPr id="11" name="Rectangle 10"/>
          <p:cNvSpPr/>
          <p:nvPr/>
        </p:nvSpPr>
        <p:spPr>
          <a:xfrm>
            <a:off x="3045372" y="4812268"/>
            <a:ext cx="3139899" cy="369332"/>
          </a:xfrm>
          <a:prstGeom prst="rect">
            <a:avLst/>
          </a:prstGeom>
        </p:spPr>
        <p:txBody>
          <a:bodyPr wrap="none">
            <a:spAutoFit/>
          </a:bodyPr>
          <a:lstStyle/>
          <a:p>
            <a:r>
              <a:rPr lang="en-US" dirty="0"/>
              <a:t>_</a:t>
            </a:r>
            <a:r>
              <a:rPr lang="en-US" dirty="0" err="1"/>
              <a:t>choose_router_agents_for_ha</a:t>
            </a:r>
            <a:endParaRPr lang="en-US" dirty="0"/>
          </a:p>
        </p:txBody>
      </p:sp>
      <p:sp>
        <p:nvSpPr>
          <p:cNvPr id="16" name="Rectangle 15"/>
          <p:cNvSpPr/>
          <p:nvPr/>
        </p:nvSpPr>
        <p:spPr>
          <a:xfrm>
            <a:off x="3014623" y="2268450"/>
            <a:ext cx="3132217" cy="32941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2"/>
            <a:endCxn id="16" idx="0"/>
          </p:cNvCxnSpPr>
          <p:nvPr/>
        </p:nvCxnSpPr>
        <p:spPr>
          <a:xfrm flipH="1">
            <a:off x="4580732" y="1468398"/>
            <a:ext cx="2983616"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16" idx="0"/>
          </p:cNvCxnSpPr>
          <p:nvPr/>
        </p:nvCxnSpPr>
        <p:spPr>
          <a:xfrm>
            <a:off x="1513854" y="1468398"/>
            <a:ext cx="3066878"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3397" y="3027402"/>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2" name="Rectangle 21"/>
          <p:cNvSpPr/>
          <p:nvPr/>
        </p:nvSpPr>
        <p:spPr>
          <a:xfrm>
            <a:off x="6646222" y="3135868"/>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3" name="Rectangle 22"/>
          <p:cNvSpPr/>
          <p:nvPr/>
        </p:nvSpPr>
        <p:spPr>
          <a:xfrm>
            <a:off x="-35831" y="4016002"/>
            <a:ext cx="2739789" cy="369332"/>
          </a:xfrm>
          <a:prstGeom prst="rect">
            <a:avLst/>
          </a:prstGeom>
        </p:spPr>
        <p:txBody>
          <a:bodyPr wrap="none">
            <a:spAutoFit/>
          </a:bodyPr>
          <a:lstStyle/>
          <a:p>
            <a:r>
              <a:rPr lang="en-US" dirty="0" err="1"/>
              <a:t>random.choice</a:t>
            </a:r>
            <a:r>
              <a:rPr lang="en-US" dirty="0"/>
              <a:t>(candidates)</a:t>
            </a:r>
          </a:p>
        </p:txBody>
      </p:sp>
      <p:sp>
        <p:nvSpPr>
          <p:cNvPr id="24" name="Rectangle 23"/>
          <p:cNvSpPr/>
          <p:nvPr/>
        </p:nvSpPr>
        <p:spPr>
          <a:xfrm>
            <a:off x="6375240" y="3739003"/>
            <a:ext cx="2825860" cy="923330"/>
          </a:xfrm>
          <a:prstGeom prst="rect">
            <a:avLst/>
          </a:prstGeom>
        </p:spPr>
        <p:txBody>
          <a:bodyPr wrap="square">
            <a:spAutoFit/>
          </a:bodyPr>
          <a:lstStyle/>
          <a:p>
            <a:r>
              <a:rPr lang="en-US" dirty="0"/>
              <a:t> plugin.get_l3_agent_with_min_routers</a:t>
            </a:r>
            <a:r>
              <a:rPr lang="en-US" dirty="0" smtClean="0"/>
              <a:t>()</a:t>
            </a:r>
            <a:endParaRPr lang="en-US" dirty="0"/>
          </a:p>
        </p:txBody>
      </p:sp>
      <p:sp>
        <p:nvSpPr>
          <p:cNvPr id="25" name="Rectangle 24"/>
          <p:cNvSpPr/>
          <p:nvPr/>
        </p:nvSpPr>
        <p:spPr>
          <a:xfrm>
            <a:off x="6185271" y="5943600"/>
            <a:ext cx="2895600" cy="646331"/>
          </a:xfrm>
          <a:prstGeom prst="rect">
            <a:avLst/>
          </a:prstGeom>
        </p:spPr>
        <p:txBody>
          <a:bodyPr wrap="square">
            <a:spAutoFit/>
          </a:bodyPr>
          <a:lstStyle/>
          <a:p>
            <a:r>
              <a:rPr lang="en-US" dirty="0"/>
              <a:t>plugin.get_l3_agents_ordered_by_num_routers</a:t>
            </a:r>
          </a:p>
        </p:txBody>
      </p:sp>
      <p:sp>
        <p:nvSpPr>
          <p:cNvPr id="26" name="Rectangle 25"/>
          <p:cNvSpPr/>
          <p:nvPr/>
        </p:nvSpPr>
        <p:spPr>
          <a:xfrm>
            <a:off x="-14495" y="5943600"/>
            <a:ext cx="3470204" cy="646331"/>
          </a:xfrm>
          <a:prstGeom prst="rect">
            <a:avLst/>
          </a:prstGeom>
        </p:spPr>
        <p:txBody>
          <a:bodyPr wrap="square">
            <a:spAutoFit/>
          </a:bodyPr>
          <a:lstStyle/>
          <a:p>
            <a:r>
              <a:rPr lang="en-US" dirty="0" err="1"/>
              <a:t>random.sample</a:t>
            </a:r>
            <a:r>
              <a:rPr lang="en-US" dirty="0"/>
              <a:t>(candidates, </a:t>
            </a:r>
            <a:r>
              <a:rPr lang="en-US" dirty="0" err="1"/>
              <a:t>num_agents</a:t>
            </a:r>
            <a:r>
              <a:rPr lang="en-US" dirty="0"/>
              <a:t>)</a:t>
            </a:r>
          </a:p>
        </p:txBody>
      </p:sp>
      <p:cxnSp>
        <p:nvCxnSpPr>
          <p:cNvPr id="28" name="Straight Arrow Connector 27"/>
          <p:cNvCxnSpPr>
            <a:stCxn id="11" idx="2"/>
            <a:endCxn id="26" idx="0"/>
          </p:cNvCxnSpPr>
          <p:nvPr/>
        </p:nvCxnSpPr>
        <p:spPr>
          <a:xfrm flipH="1">
            <a:off x="1720607" y="5181600"/>
            <a:ext cx="2894715"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25" idx="0"/>
          </p:cNvCxnSpPr>
          <p:nvPr/>
        </p:nvCxnSpPr>
        <p:spPr>
          <a:xfrm>
            <a:off x="4615322" y="5181600"/>
            <a:ext cx="301774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24" idx="1"/>
          </p:cNvCxnSpPr>
          <p:nvPr/>
        </p:nvCxnSpPr>
        <p:spPr>
          <a:xfrm>
            <a:off x="5774933" y="3696331"/>
            <a:ext cx="600307"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1"/>
            <a:endCxn id="23" idx="3"/>
          </p:cNvCxnSpPr>
          <p:nvPr/>
        </p:nvCxnSpPr>
        <p:spPr>
          <a:xfrm rot="10800000" flipV="1">
            <a:off x="2703958" y="3696330"/>
            <a:ext cx="751750"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22" idx="0"/>
          </p:cNvCxnSpPr>
          <p:nvPr/>
        </p:nvCxnSpPr>
        <p:spPr>
          <a:xfrm>
            <a:off x="5087606" y="2690336"/>
            <a:ext cx="2700564" cy="4455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9" idx="1"/>
            <a:endCxn id="21" idx="0"/>
          </p:cNvCxnSpPr>
          <p:nvPr/>
        </p:nvCxnSpPr>
        <p:spPr>
          <a:xfrm rot="10800000" flipV="1">
            <a:off x="1315345" y="2690336"/>
            <a:ext cx="2750828" cy="337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07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332416" cy="369332"/>
          </a:xfrm>
          <a:prstGeom prst="rect">
            <a:avLst/>
          </a:prstGeom>
        </p:spPr>
        <p:txBody>
          <a:bodyPr wrap="none">
            <a:spAutoFit/>
          </a:bodyPr>
          <a:lstStyle/>
          <a:p>
            <a:r>
              <a:rPr lang="en-US" b="1" dirty="0"/>
              <a:t>L3Scheduler</a:t>
            </a:r>
          </a:p>
        </p:txBody>
      </p:sp>
      <p:sp>
        <p:nvSpPr>
          <p:cNvPr id="3" name="Rectangle 2"/>
          <p:cNvSpPr/>
          <p:nvPr/>
        </p:nvSpPr>
        <p:spPr>
          <a:xfrm>
            <a:off x="1939907" y="-42207"/>
            <a:ext cx="1659685"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min_ha_agents</a:t>
            </a:r>
            <a:endParaRPr lang="en-US" dirty="0" smtClean="0"/>
          </a:p>
          <a:p>
            <a:r>
              <a:rPr lang="en-US" dirty="0" err="1"/>
              <a:t>max_ha_agents</a:t>
            </a:r>
            <a:endParaRPr lang="en-US" dirty="0"/>
          </a:p>
        </p:txBody>
      </p:sp>
      <p:sp>
        <p:nvSpPr>
          <p:cNvPr id="4" name="Rectangle 3"/>
          <p:cNvSpPr/>
          <p:nvPr/>
        </p:nvSpPr>
        <p:spPr>
          <a:xfrm>
            <a:off x="4192502" y="0"/>
            <a:ext cx="5062011"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schedule, _</a:t>
            </a:r>
            <a:r>
              <a:rPr lang="en-US" dirty="0" err="1" smtClean="0"/>
              <a:t>choose_router_agent</a:t>
            </a:r>
            <a:r>
              <a:rPr lang="en-US" dirty="0"/>
              <a:t>  and  _</a:t>
            </a:r>
            <a:r>
              <a:rPr lang="en-US" dirty="0" err="1" smtClean="0"/>
              <a:t>choose_router_agents_for_ha</a:t>
            </a:r>
            <a:r>
              <a:rPr lang="en-US" dirty="0" smtClean="0"/>
              <a:t>: Abstract Methods</a:t>
            </a:r>
            <a:endParaRPr lang="en-US" dirty="0"/>
          </a:p>
        </p:txBody>
      </p:sp>
      <p:sp>
        <p:nvSpPr>
          <p:cNvPr id="5" name="Rectangle 4"/>
          <p:cNvSpPr/>
          <p:nvPr/>
        </p:nvSpPr>
        <p:spPr>
          <a:xfrm>
            <a:off x="-6096" y="838200"/>
            <a:ext cx="3407279"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err="1" smtClean="0"/>
              <a:t>get_unscheduled_routers</a:t>
            </a:r>
            <a:endParaRPr lang="en-US" b="1" dirty="0" smtClean="0"/>
          </a:p>
          <a:p>
            <a:r>
              <a:rPr lang="en-US" dirty="0"/>
              <a:t>Get routers with no agent </a:t>
            </a:r>
            <a:r>
              <a:rPr lang="en-US" dirty="0" smtClean="0"/>
              <a:t>binding </a:t>
            </a:r>
          </a:p>
          <a:p>
            <a:r>
              <a:rPr lang="en-US" dirty="0" smtClean="0"/>
              <a:t>By </a:t>
            </a:r>
            <a:r>
              <a:rPr lang="en-US" dirty="0" err="1" smtClean="0"/>
              <a:t>squl</a:t>
            </a:r>
            <a:r>
              <a:rPr lang="en-US" dirty="0" smtClean="0"/>
              <a:t> query</a:t>
            </a:r>
          </a:p>
        </p:txBody>
      </p:sp>
      <p:sp>
        <p:nvSpPr>
          <p:cNvPr id="6" name="Rectangle 5"/>
          <p:cNvSpPr/>
          <p:nvPr/>
        </p:nvSpPr>
        <p:spPr>
          <a:xfrm>
            <a:off x="49449" y="1792069"/>
            <a:ext cx="2628861"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err="1" smtClean="0"/>
              <a:t>get_routers_to_schedule</a:t>
            </a:r>
            <a:r>
              <a:rPr lang="en-US" dirty="0" smtClean="0"/>
              <a:t>:</a:t>
            </a:r>
          </a:p>
          <a:p>
            <a:r>
              <a:rPr lang="en-US" dirty="0" err="1" smtClean="0"/>
              <a:t>plugin.get_routers</a:t>
            </a:r>
            <a:r>
              <a:rPr lang="en-US" dirty="0" smtClean="0"/>
              <a:t>()</a:t>
            </a:r>
          </a:p>
        </p:txBody>
      </p:sp>
      <p:sp>
        <p:nvSpPr>
          <p:cNvPr id="7" name="Rectangle 6"/>
          <p:cNvSpPr/>
          <p:nvPr/>
        </p:nvSpPr>
        <p:spPr>
          <a:xfrm>
            <a:off x="128676" y="2632246"/>
            <a:ext cx="3323346"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err="1" smtClean="0"/>
              <a:t>get_routers_can_schedule</a:t>
            </a:r>
            <a:endParaRPr lang="en-US" b="1" dirty="0" smtClean="0"/>
          </a:p>
          <a:p>
            <a:r>
              <a:rPr lang="en-US" dirty="0"/>
              <a:t>plugin.get_l3_agent_candidates</a:t>
            </a:r>
            <a:r>
              <a:rPr lang="en-US" dirty="0" smtClean="0"/>
              <a:t>()</a:t>
            </a:r>
            <a:endParaRPr lang="en-US" dirty="0"/>
          </a:p>
        </p:txBody>
      </p:sp>
      <p:sp>
        <p:nvSpPr>
          <p:cNvPr id="8" name="Rectangle 7"/>
          <p:cNvSpPr/>
          <p:nvPr/>
        </p:nvSpPr>
        <p:spPr>
          <a:xfrm>
            <a:off x="122601" y="3429000"/>
            <a:ext cx="3741922" cy="1200329"/>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b="1" dirty="0" err="1" smtClean="0"/>
              <a:t>get_candidates</a:t>
            </a:r>
            <a:endParaRPr lang="en-US" b="1" dirty="0" smtClean="0"/>
          </a:p>
          <a:p>
            <a:r>
              <a:rPr lang="en-US" dirty="0" smtClean="0"/>
              <a:t>plugin.get_l3_agents_hosting_routers</a:t>
            </a:r>
          </a:p>
          <a:p>
            <a:r>
              <a:rPr lang="en-US" dirty="0" smtClean="0"/>
              <a:t>plugin.get_l3_agents</a:t>
            </a:r>
          </a:p>
          <a:p>
            <a:r>
              <a:rPr lang="en-US" dirty="0"/>
              <a:t> plugin.get_l3_agent_candidates</a:t>
            </a:r>
          </a:p>
        </p:txBody>
      </p:sp>
      <p:sp>
        <p:nvSpPr>
          <p:cNvPr id="16" name="Rectangle 15"/>
          <p:cNvSpPr/>
          <p:nvPr/>
        </p:nvSpPr>
        <p:spPr>
          <a:xfrm>
            <a:off x="52256" y="4718828"/>
            <a:ext cx="4649263"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bind_router</a:t>
            </a:r>
            <a:r>
              <a:rPr lang="en-US" b="1" dirty="0" smtClean="0"/>
              <a:t> (also called from HA)</a:t>
            </a:r>
          </a:p>
          <a:p>
            <a:r>
              <a:rPr lang="en-US" dirty="0"/>
              <a:t> with </a:t>
            </a:r>
            <a:r>
              <a:rPr lang="en-US" dirty="0" err="1"/>
              <a:t>context.session.begin</a:t>
            </a:r>
            <a:r>
              <a:rPr lang="en-US" dirty="0" smtClean="0"/>
              <a:t>():</a:t>
            </a:r>
            <a:endParaRPr lang="en-US" dirty="0"/>
          </a:p>
          <a:p>
            <a:r>
              <a:rPr lang="en-US" dirty="0"/>
              <a:t> </a:t>
            </a:r>
            <a:r>
              <a:rPr lang="en-US" dirty="0" smtClean="0"/>
              <a:t>binding </a:t>
            </a:r>
            <a:r>
              <a:rPr lang="en-US" dirty="0"/>
              <a:t>= l3_agentschedulers_db.RouterL3AgentBinding()</a:t>
            </a:r>
          </a:p>
          <a:p>
            <a:r>
              <a:rPr lang="en-US" dirty="0"/>
              <a:t> </a:t>
            </a:r>
            <a:r>
              <a:rPr lang="en-US" dirty="0" smtClean="0"/>
              <a:t>binding.l3_agent </a:t>
            </a:r>
            <a:r>
              <a:rPr lang="en-US" dirty="0"/>
              <a:t>= </a:t>
            </a:r>
            <a:r>
              <a:rPr lang="en-US" dirty="0" err="1"/>
              <a:t>chosen_agent</a:t>
            </a:r>
            <a:endParaRPr lang="en-US" dirty="0"/>
          </a:p>
          <a:p>
            <a:r>
              <a:rPr lang="en-US" dirty="0"/>
              <a:t> </a:t>
            </a:r>
            <a:r>
              <a:rPr lang="en-US" dirty="0" err="1" smtClean="0"/>
              <a:t>binding.router_id</a:t>
            </a:r>
            <a:r>
              <a:rPr lang="en-US" dirty="0" smtClean="0"/>
              <a:t> </a:t>
            </a:r>
            <a:r>
              <a:rPr lang="en-US" dirty="0"/>
              <a:t>= </a:t>
            </a:r>
            <a:r>
              <a:rPr lang="en-US" dirty="0" err="1"/>
              <a:t>router_id</a:t>
            </a:r>
            <a:endParaRPr lang="en-US" dirty="0"/>
          </a:p>
          <a:p>
            <a:r>
              <a:rPr lang="en-US" dirty="0"/>
              <a:t> </a:t>
            </a:r>
            <a:r>
              <a:rPr lang="en-US" dirty="0" err="1" smtClean="0"/>
              <a:t>context.session.add</a:t>
            </a:r>
            <a:r>
              <a:rPr lang="en-US" dirty="0" smtClean="0"/>
              <a:t>(binding</a:t>
            </a:r>
            <a:r>
              <a:rPr lang="en-US" dirty="0"/>
              <a:t>)</a:t>
            </a:r>
          </a:p>
        </p:txBody>
      </p:sp>
      <p:sp>
        <p:nvSpPr>
          <p:cNvPr id="17" name="Rectangle 16"/>
          <p:cNvSpPr/>
          <p:nvPr/>
        </p:nvSpPr>
        <p:spPr>
          <a:xfrm>
            <a:off x="5520944" y="4718826"/>
            <a:ext cx="3531925"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 </a:t>
            </a:r>
            <a:r>
              <a:rPr lang="en-US" b="1" dirty="0" err="1" smtClean="0"/>
              <a:t>bind_routers</a:t>
            </a:r>
            <a:endParaRPr lang="en-US" b="1" dirty="0" smtClean="0"/>
          </a:p>
          <a:p>
            <a:r>
              <a:rPr lang="en-US" dirty="0"/>
              <a:t>for router in routers</a:t>
            </a:r>
            <a:r>
              <a:rPr lang="en-US" dirty="0" smtClean="0"/>
              <a:t>:</a:t>
            </a:r>
          </a:p>
          <a:p>
            <a:r>
              <a:rPr lang="en-US" dirty="0"/>
              <a:t>If </a:t>
            </a:r>
            <a:r>
              <a:rPr lang="en-US" dirty="0" err="1"/>
              <a:t>router.get</a:t>
            </a:r>
            <a:r>
              <a:rPr lang="en-US" dirty="0"/>
              <a:t>('ha'): and router has no Binding call:  </a:t>
            </a:r>
            <a:r>
              <a:rPr lang="en-US" dirty="0" err="1"/>
              <a:t>self.create_ha_router_binding</a:t>
            </a:r>
            <a:r>
              <a:rPr lang="en-US" dirty="0"/>
              <a:t>(</a:t>
            </a:r>
          </a:p>
          <a:p>
            <a:r>
              <a:rPr lang="en-US" dirty="0"/>
              <a:t>Else</a:t>
            </a:r>
          </a:p>
          <a:p>
            <a:r>
              <a:rPr lang="en-US" dirty="0"/>
              <a:t>Call </a:t>
            </a:r>
            <a:r>
              <a:rPr lang="en-US" dirty="0" err="1"/>
              <a:t>bind_router</a:t>
            </a:r>
            <a:r>
              <a:rPr lang="en-US" dirty="0" smtClean="0"/>
              <a:t>()</a:t>
            </a:r>
            <a:endParaRPr lang="en-US" dirty="0"/>
          </a:p>
        </p:txBody>
      </p:sp>
      <p:sp>
        <p:nvSpPr>
          <p:cNvPr id="19" name="Rectangle 18"/>
          <p:cNvSpPr/>
          <p:nvPr/>
        </p:nvSpPr>
        <p:spPr>
          <a:xfrm>
            <a:off x="4565153" y="2618018"/>
            <a:ext cx="4689361"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b="1" dirty="0" err="1" smtClean="0"/>
              <a:t>auto_schedule_routers</a:t>
            </a:r>
            <a:endParaRPr lang="en-US" b="1" dirty="0" smtClean="0"/>
          </a:p>
          <a:p>
            <a:r>
              <a:rPr lang="en-US" dirty="0"/>
              <a:t> </a:t>
            </a:r>
            <a:r>
              <a:rPr lang="en-US" dirty="0" err="1" smtClean="0"/>
              <a:t>plugin.get_enabled_agent_on_host</a:t>
            </a:r>
            <a:r>
              <a:rPr lang="en-US" dirty="0" smtClean="0"/>
              <a:t>()</a:t>
            </a:r>
          </a:p>
          <a:p>
            <a:r>
              <a:rPr lang="en-US" dirty="0" err="1" smtClean="0"/>
              <a:t>self.get_routers_to_schedule</a:t>
            </a:r>
            <a:r>
              <a:rPr lang="en-US" dirty="0" smtClean="0"/>
              <a:t>()</a:t>
            </a:r>
          </a:p>
          <a:p>
            <a:r>
              <a:rPr lang="en-US" dirty="0" err="1" smtClean="0"/>
              <a:t>self.schedule_ha_routers_to_additional_agent</a:t>
            </a:r>
            <a:r>
              <a:rPr lang="en-US" dirty="0" smtClean="0"/>
              <a:t>()</a:t>
            </a:r>
          </a:p>
          <a:p>
            <a:r>
              <a:rPr lang="en-US" dirty="0" err="1" smtClean="0"/>
              <a:t>self.get_routers_can_schedule</a:t>
            </a:r>
            <a:endParaRPr lang="en-US" dirty="0" smtClean="0"/>
          </a:p>
          <a:p>
            <a:r>
              <a:rPr lang="en-US" dirty="0" smtClean="0"/>
              <a:t>Call </a:t>
            </a:r>
            <a:r>
              <a:rPr lang="en-US" dirty="0" err="1" smtClean="0"/>
              <a:t>bind_routers</a:t>
            </a:r>
            <a:endParaRPr lang="en-US" dirty="0"/>
          </a:p>
        </p:txBody>
      </p:sp>
      <p:sp>
        <p:nvSpPr>
          <p:cNvPr id="21" name="Rectangle 20"/>
          <p:cNvSpPr/>
          <p:nvPr/>
        </p:nvSpPr>
        <p:spPr>
          <a:xfrm>
            <a:off x="4823357" y="810162"/>
            <a:ext cx="4172951"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router_has_binding</a:t>
            </a:r>
            <a:endParaRPr lang="en-US" b="1" dirty="0" smtClean="0"/>
          </a:p>
          <a:p>
            <a:r>
              <a:rPr lang="en-US" dirty="0" err="1" smtClean="0"/>
              <a:t>binding_model</a:t>
            </a:r>
            <a:r>
              <a:rPr lang="en-US" dirty="0" smtClean="0"/>
              <a:t> </a:t>
            </a:r>
            <a:r>
              <a:rPr lang="en-US" dirty="0"/>
              <a:t>= </a:t>
            </a:r>
            <a:r>
              <a:rPr lang="en-US" dirty="0" smtClean="0"/>
              <a:t>l3_agentschedulers_db.RouterL3AgentBinding</a:t>
            </a:r>
          </a:p>
          <a:p>
            <a:r>
              <a:rPr lang="en-US" dirty="0" err="1" smtClean="0"/>
              <a:t>context.session.query</a:t>
            </a:r>
            <a:r>
              <a:rPr lang="en-US" dirty="0" smtClean="0"/>
              <a:t> (</a:t>
            </a:r>
            <a:r>
              <a:rPr lang="en-US" dirty="0" err="1"/>
              <a:t>binding_model</a:t>
            </a:r>
            <a:r>
              <a:rPr lang="en-US" dirty="0"/>
              <a:t> </a:t>
            </a:r>
            <a:r>
              <a:rPr lang="en-US" dirty="0" smtClean="0"/>
              <a:t>)</a:t>
            </a:r>
          </a:p>
          <a:p>
            <a:r>
              <a:rPr lang="en-US" dirty="0" err="1"/>
              <a:t>query.filter</a:t>
            </a:r>
            <a:endParaRPr lang="en-US" dirty="0"/>
          </a:p>
        </p:txBody>
      </p:sp>
      <p:cxnSp>
        <p:nvCxnSpPr>
          <p:cNvPr id="24" name="Elbow Connector 23"/>
          <p:cNvCxnSpPr>
            <a:stCxn id="19" idx="2"/>
            <a:endCxn id="17" idx="0"/>
          </p:cNvCxnSpPr>
          <p:nvPr/>
        </p:nvCxnSpPr>
        <p:spPr>
          <a:xfrm rot="16200000" flipH="1">
            <a:off x="6925129" y="4357048"/>
            <a:ext cx="346482" cy="3770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1"/>
            <a:endCxn id="16" idx="3"/>
          </p:cNvCxnSpPr>
          <p:nvPr/>
        </p:nvCxnSpPr>
        <p:spPr>
          <a:xfrm rot="10800000" flipV="1">
            <a:off x="4701520" y="5734489"/>
            <a:ext cx="819425" cy="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5" idx="3"/>
          </p:cNvCxnSpPr>
          <p:nvPr/>
        </p:nvCxnSpPr>
        <p:spPr>
          <a:xfrm flipV="1">
            <a:off x="2678310" y="1299865"/>
            <a:ext cx="722873" cy="815370"/>
          </a:xfrm>
          <a:prstGeom prst="bentConnector3">
            <a:avLst>
              <a:gd name="adj1" fmla="val 13162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56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92" y="0"/>
            <a:ext cx="1904880" cy="369332"/>
          </a:xfrm>
          <a:prstGeom prst="rect">
            <a:avLst/>
          </a:prstGeom>
        </p:spPr>
        <p:txBody>
          <a:bodyPr wrap="none">
            <a:spAutoFit/>
          </a:bodyPr>
          <a:lstStyle/>
          <a:p>
            <a:r>
              <a:rPr lang="en-US" dirty="0"/>
              <a:t>_</a:t>
            </a:r>
            <a:r>
              <a:rPr lang="en-US" b="1" dirty="0" err="1" smtClean="0"/>
              <a:t>schedule_router</a:t>
            </a:r>
            <a:r>
              <a:rPr lang="en-US" dirty="0" smtClean="0"/>
              <a:t>:</a:t>
            </a:r>
          </a:p>
        </p:txBody>
      </p:sp>
      <p:sp>
        <p:nvSpPr>
          <p:cNvPr id="3" name="Rectangle 2"/>
          <p:cNvSpPr/>
          <p:nvPr/>
        </p:nvSpPr>
        <p:spPr>
          <a:xfrm>
            <a:off x="2142623" y="46244"/>
            <a:ext cx="1969963" cy="369332"/>
          </a:xfrm>
          <a:prstGeom prst="rect">
            <a:avLst/>
          </a:prstGeom>
        </p:spPr>
        <p:txBody>
          <a:bodyPr wrap="none">
            <a:spAutoFit/>
          </a:bodyPr>
          <a:lstStyle/>
          <a:p>
            <a:r>
              <a:rPr lang="en-US" dirty="0" err="1"/>
              <a:t>plugin.get_router</a:t>
            </a:r>
            <a:r>
              <a:rPr lang="en-US" dirty="0"/>
              <a:t>()</a:t>
            </a:r>
          </a:p>
        </p:txBody>
      </p:sp>
      <p:sp>
        <p:nvSpPr>
          <p:cNvPr id="4" name="Rectangle 3"/>
          <p:cNvSpPr/>
          <p:nvPr/>
        </p:nvSpPr>
        <p:spPr>
          <a:xfrm>
            <a:off x="5029200" y="0"/>
            <a:ext cx="3457405" cy="646331"/>
          </a:xfrm>
          <a:prstGeom prst="rect">
            <a:avLst/>
          </a:prstGeom>
        </p:spPr>
        <p:txBody>
          <a:bodyPr wrap="square">
            <a:spAutoFit/>
          </a:bodyPr>
          <a:lstStyle/>
          <a:p>
            <a:r>
              <a:rPr lang="en-US" dirty="0" err="1" smtClean="0"/>
              <a:t>router_distributed</a:t>
            </a:r>
            <a:r>
              <a:rPr lang="en-US" dirty="0" smtClean="0"/>
              <a:t> = </a:t>
            </a:r>
            <a:r>
              <a:rPr lang="en-US" dirty="0" err="1" smtClean="0"/>
              <a:t>sync_router.get</a:t>
            </a:r>
            <a:r>
              <a:rPr lang="en-US" dirty="0"/>
              <a:t>('distributed', False)</a:t>
            </a:r>
          </a:p>
        </p:txBody>
      </p:sp>
      <p:sp>
        <p:nvSpPr>
          <p:cNvPr id="5" name="Flowchart: Decision 4"/>
          <p:cNvSpPr/>
          <p:nvPr/>
        </p:nvSpPr>
        <p:spPr>
          <a:xfrm>
            <a:off x="5029200" y="1066800"/>
            <a:ext cx="3053470" cy="8382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 name="Rectangle 5"/>
          <p:cNvSpPr/>
          <p:nvPr/>
        </p:nvSpPr>
        <p:spPr>
          <a:xfrm>
            <a:off x="270680" y="1125372"/>
            <a:ext cx="2684196" cy="369332"/>
          </a:xfrm>
          <a:prstGeom prst="rect">
            <a:avLst/>
          </a:prstGeom>
        </p:spPr>
        <p:txBody>
          <a:bodyPr wrap="none">
            <a:spAutoFit/>
          </a:bodyPr>
          <a:lstStyle/>
          <a:p>
            <a:r>
              <a:rPr lang="en-US" dirty="0" err="1" smtClean="0"/>
              <a:t>plugin.get_snat_bindings</a:t>
            </a:r>
            <a:r>
              <a:rPr lang="en-US" dirty="0" smtClean="0"/>
              <a:t>()</a:t>
            </a:r>
            <a:endParaRPr lang="en-US" dirty="0"/>
          </a:p>
        </p:txBody>
      </p:sp>
      <p:sp>
        <p:nvSpPr>
          <p:cNvPr id="7" name="Rectangle 6"/>
          <p:cNvSpPr/>
          <p:nvPr/>
        </p:nvSpPr>
        <p:spPr>
          <a:xfrm>
            <a:off x="381856" y="1505634"/>
            <a:ext cx="2625792" cy="646331"/>
          </a:xfrm>
          <a:prstGeom prst="rect">
            <a:avLst/>
          </a:prstGeom>
        </p:spPr>
        <p:txBody>
          <a:bodyPr wrap="square">
            <a:spAutoFit/>
          </a:bodyPr>
          <a:lstStyle/>
          <a:p>
            <a:r>
              <a:rPr lang="en-US" dirty="0" err="1"/>
              <a:t>sync_router.get</a:t>
            </a:r>
            <a:r>
              <a:rPr lang="en-US" dirty="0"/>
              <a:t>('</a:t>
            </a:r>
            <a:r>
              <a:rPr lang="en-US" dirty="0" err="1"/>
              <a:t>external_gateway_info</a:t>
            </a:r>
            <a:r>
              <a:rPr lang="en-US" dirty="0"/>
              <a:t>', False)</a:t>
            </a:r>
          </a:p>
        </p:txBody>
      </p:sp>
      <p:sp>
        <p:nvSpPr>
          <p:cNvPr id="8" name="Rectangle 7"/>
          <p:cNvSpPr/>
          <p:nvPr/>
        </p:nvSpPr>
        <p:spPr>
          <a:xfrm>
            <a:off x="1024944" y="2809396"/>
            <a:ext cx="2240436" cy="646331"/>
          </a:xfrm>
          <a:prstGeom prst="rect">
            <a:avLst/>
          </a:prstGeom>
        </p:spPr>
        <p:txBody>
          <a:bodyPr wrap="square">
            <a:spAutoFit/>
          </a:bodyPr>
          <a:lstStyle/>
          <a:p>
            <a:r>
              <a:rPr lang="en-US" dirty="0"/>
              <a:t> not </a:t>
            </a:r>
            <a:r>
              <a:rPr lang="en-US" dirty="0" err="1"/>
              <a:t>snat_bindings</a:t>
            </a:r>
            <a:r>
              <a:rPr lang="en-US" dirty="0"/>
              <a:t> and </a:t>
            </a:r>
            <a:r>
              <a:rPr lang="en-US" dirty="0" err="1"/>
              <a:t>router_gw_exists</a:t>
            </a:r>
            <a:endParaRPr lang="en-US" dirty="0"/>
          </a:p>
        </p:txBody>
      </p:sp>
      <p:sp>
        <p:nvSpPr>
          <p:cNvPr id="9" name="Rectangle 8"/>
          <p:cNvSpPr/>
          <p:nvPr/>
        </p:nvSpPr>
        <p:spPr>
          <a:xfrm>
            <a:off x="1090058" y="4876017"/>
            <a:ext cx="2456337" cy="646331"/>
          </a:xfrm>
          <a:prstGeom prst="rect">
            <a:avLst/>
          </a:prstGeom>
        </p:spPr>
        <p:txBody>
          <a:bodyPr wrap="square">
            <a:spAutoFit/>
          </a:bodyPr>
          <a:lstStyle/>
          <a:p>
            <a:r>
              <a:rPr lang="en-US" dirty="0"/>
              <a:t>not </a:t>
            </a:r>
            <a:r>
              <a:rPr lang="en-US" dirty="0" err="1"/>
              <a:t>router_gw_exists</a:t>
            </a:r>
            <a:r>
              <a:rPr lang="en-US" dirty="0"/>
              <a:t> and </a:t>
            </a:r>
            <a:r>
              <a:rPr lang="en-US" dirty="0" err="1"/>
              <a:t>snat_bindings</a:t>
            </a:r>
            <a:r>
              <a:rPr lang="en-US" dirty="0"/>
              <a:t>:</a:t>
            </a:r>
          </a:p>
        </p:txBody>
      </p:sp>
      <p:sp>
        <p:nvSpPr>
          <p:cNvPr id="10" name="Flowchart: Decision 9"/>
          <p:cNvSpPr/>
          <p:nvPr/>
        </p:nvSpPr>
        <p:spPr>
          <a:xfrm>
            <a:off x="275723" y="2505538"/>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Decision 10"/>
          <p:cNvSpPr/>
          <p:nvPr/>
        </p:nvSpPr>
        <p:spPr>
          <a:xfrm>
            <a:off x="401155" y="4579346"/>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p:cNvSpPr/>
          <p:nvPr/>
        </p:nvSpPr>
        <p:spPr>
          <a:xfrm>
            <a:off x="-34991" y="6172200"/>
            <a:ext cx="2549592" cy="646331"/>
          </a:xfrm>
          <a:prstGeom prst="rect">
            <a:avLst/>
          </a:prstGeom>
        </p:spPr>
        <p:txBody>
          <a:bodyPr wrap="square">
            <a:spAutoFit/>
          </a:bodyPr>
          <a:lstStyle/>
          <a:p>
            <a:r>
              <a:rPr lang="en-US" dirty="0" err="1"/>
              <a:t>plugin.unbind_snat_servicenode</a:t>
            </a:r>
            <a:r>
              <a:rPr lang="en-US" dirty="0" smtClean="0"/>
              <a:t>()</a:t>
            </a:r>
            <a:endParaRPr lang="en-US" dirty="0"/>
          </a:p>
        </p:txBody>
      </p:sp>
      <p:sp>
        <p:nvSpPr>
          <p:cNvPr id="13" name="Rectangle 12"/>
          <p:cNvSpPr/>
          <p:nvPr/>
        </p:nvSpPr>
        <p:spPr>
          <a:xfrm>
            <a:off x="668661" y="3968496"/>
            <a:ext cx="2947923" cy="369332"/>
          </a:xfrm>
          <a:prstGeom prst="rect">
            <a:avLst/>
          </a:prstGeom>
        </p:spPr>
        <p:txBody>
          <a:bodyPr wrap="none">
            <a:spAutoFit/>
          </a:bodyPr>
          <a:lstStyle/>
          <a:p>
            <a:r>
              <a:rPr lang="en-US" dirty="0" err="1"/>
              <a:t>plugin.schedule_snat_router</a:t>
            </a:r>
            <a:r>
              <a:rPr lang="en-US" dirty="0"/>
              <a:t>(</a:t>
            </a:r>
          </a:p>
        </p:txBody>
      </p:sp>
      <p:cxnSp>
        <p:nvCxnSpPr>
          <p:cNvPr id="15" name="Elbow Connector 14"/>
          <p:cNvCxnSpPr>
            <a:stCxn id="5" idx="1"/>
            <a:endCxn id="6" idx="3"/>
          </p:cNvCxnSpPr>
          <p:nvPr/>
        </p:nvCxnSpPr>
        <p:spPr>
          <a:xfrm rot="10800000">
            <a:off x="2954876" y="1310038"/>
            <a:ext cx="2074324" cy="17586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1"/>
            <a:endCxn id="7" idx="1"/>
          </p:cNvCxnSpPr>
          <p:nvPr/>
        </p:nvCxnSpPr>
        <p:spPr>
          <a:xfrm rot="10800000" flipH="1" flipV="1">
            <a:off x="270680" y="1310038"/>
            <a:ext cx="111176" cy="518762"/>
          </a:xfrm>
          <a:prstGeom prst="bentConnector3">
            <a:avLst>
              <a:gd name="adj1" fmla="val -205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2"/>
            <a:endCxn id="10" idx="0"/>
          </p:cNvCxnSpPr>
          <p:nvPr/>
        </p:nvCxnSpPr>
        <p:spPr>
          <a:xfrm rot="16200000" flipH="1">
            <a:off x="1741901" y="2104815"/>
            <a:ext cx="353573" cy="4478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2"/>
            <a:endCxn id="13" idx="0"/>
          </p:cNvCxnSpPr>
          <p:nvPr/>
        </p:nvCxnSpPr>
        <p:spPr>
          <a:xfrm rot="5400000">
            <a:off x="2030980" y="3856853"/>
            <a:ext cx="22328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1"/>
            <a:endCxn id="11" idx="1"/>
          </p:cNvCxnSpPr>
          <p:nvPr/>
        </p:nvCxnSpPr>
        <p:spPr>
          <a:xfrm rot="10800000" flipH="1" flipV="1">
            <a:off x="275723" y="3125374"/>
            <a:ext cx="125432" cy="2073808"/>
          </a:xfrm>
          <a:prstGeom prst="bentConnector3">
            <a:avLst>
              <a:gd name="adj1" fmla="val -1822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2"/>
            <a:endCxn id="11" idx="0"/>
          </p:cNvCxnSpPr>
          <p:nvPr/>
        </p:nvCxnSpPr>
        <p:spPr>
          <a:xfrm rot="16200000" flipH="1">
            <a:off x="2084580" y="4395871"/>
            <a:ext cx="241518" cy="1254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a:endCxn id="12" idx="0"/>
          </p:cNvCxnSpPr>
          <p:nvPr/>
        </p:nvCxnSpPr>
        <p:spPr>
          <a:xfrm rot="5400000">
            <a:off x="1577339" y="5481484"/>
            <a:ext cx="353182" cy="10282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4" idx="1"/>
          </p:cNvCxnSpPr>
          <p:nvPr/>
        </p:nvCxnSpPr>
        <p:spPr>
          <a:xfrm>
            <a:off x="4112586" y="230910"/>
            <a:ext cx="916614" cy="9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5" idx="0"/>
          </p:cNvCxnSpPr>
          <p:nvPr/>
        </p:nvCxnSpPr>
        <p:spPr>
          <a:xfrm rot="5400000">
            <a:off x="6446685" y="755581"/>
            <a:ext cx="420469" cy="201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564387" y="2357968"/>
            <a:ext cx="2960682" cy="369332"/>
          </a:xfrm>
          <a:prstGeom prst="rect">
            <a:avLst/>
          </a:prstGeom>
        </p:spPr>
        <p:txBody>
          <a:bodyPr wrap="none">
            <a:spAutoFit/>
          </a:bodyPr>
          <a:lstStyle/>
          <a:p>
            <a:r>
              <a:rPr lang="en-US" dirty="0" smtClean="0"/>
              <a:t> not  can= </a:t>
            </a:r>
            <a:r>
              <a:rPr lang="en-US" dirty="0" err="1" smtClean="0"/>
              <a:t>self.get_candidates</a:t>
            </a:r>
            <a:endParaRPr lang="en-US" dirty="0"/>
          </a:p>
        </p:txBody>
      </p:sp>
      <p:sp>
        <p:nvSpPr>
          <p:cNvPr id="38" name="Flowchart: Decision 37"/>
          <p:cNvSpPr/>
          <p:nvPr/>
        </p:nvSpPr>
        <p:spPr>
          <a:xfrm>
            <a:off x="5280517" y="2178194"/>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Flowchart: Decision 38"/>
          <p:cNvSpPr/>
          <p:nvPr/>
        </p:nvSpPr>
        <p:spPr>
          <a:xfrm>
            <a:off x="4800600" y="3347495"/>
            <a:ext cx="2926008"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p:cNvSpPr/>
          <p:nvPr/>
        </p:nvSpPr>
        <p:spPr>
          <a:xfrm>
            <a:off x="5288137" y="3509288"/>
            <a:ext cx="1917448" cy="369332"/>
          </a:xfrm>
          <a:prstGeom prst="rect">
            <a:avLst/>
          </a:prstGeom>
        </p:spPr>
        <p:txBody>
          <a:bodyPr wrap="none">
            <a:spAutoFit/>
          </a:bodyPr>
          <a:lstStyle/>
          <a:p>
            <a:pPr algn="ctr"/>
            <a:r>
              <a:rPr lang="en-US" dirty="0" err="1"/>
              <a:t>router_distributed</a:t>
            </a:r>
            <a:endParaRPr lang="en-US" dirty="0"/>
          </a:p>
        </p:txBody>
      </p:sp>
      <p:sp>
        <p:nvSpPr>
          <p:cNvPr id="41" name="Rectangle 40"/>
          <p:cNvSpPr/>
          <p:nvPr/>
        </p:nvSpPr>
        <p:spPr>
          <a:xfrm>
            <a:off x="7023249" y="4147376"/>
            <a:ext cx="2476264" cy="923330"/>
          </a:xfrm>
          <a:prstGeom prst="rect">
            <a:avLst/>
          </a:prstGeom>
        </p:spPr>
        <p:txBody>
          <a:bodyPr wrap="square">
            <a:spAutoFit/>
          </a:bodyPr>
          <a:lstStyle/>
          <a:p>
            <a:r>
              <a:rPr lang="en-US" dirty="0"/>
              <a:t>for </a:t>
            </a:r>
            <a:r>
              <a:rPr lang="en-US" dirty="0" err="1"/>
              <a:t>chosen_agent</a:t>
            </a:r>
            <a:r>
              <a:rPr lang="en-US" dirty="0"/>
              <a:t> in candidates</a:t>
            </a:r>
            <a:r>
              <a:rPr lang="en-US" dirty="0" smtClean="0"/>
              <a:t>:</a:t>
            </a:r>
          </a:p>
          <a:p>
            <a:r>
              <a:rPr lang="en-US" dirty="0" err="1"/>
              <a:t>self.bind_router</a:t>
            </a:r>
            <a:endParaRPr lang="en-US" dirty="0"/>
          </a:p>
        </p:txBody>
      </p:sp>
      <p:sp>
        <p:nvSpPr>
          <p:cNvPr id="42" name="Rectangle 41"/>
          <p:cNvSpPr/>
          <p:nvPr/>
        </p:nvSpPr>
        <p:spPr>
          <a:xfrm>
            <a:off x="4601191" y="5307559"/>
            <a:ext cx="2752292" cy="369332"/>
          </a:xfrm>
          <a:prstGeom prst="rect">
            <a:avLst/>
          </a:prstGeom>
        </p:spPr>
        <p:txBody>
          <a:bodyPr wrap="none">
            <a:spAutoFit/>
          </a:bodyPr>
          <a:lstStyle/>
          <a:p>
            <a:r>
              <a:rPr lang="en-US" dirty="0" err="1"/>
              <a:t>sync_router.get</a:t>
            </a:r>
            <a:r>
              <a:rPr lang="en-US" dirty="0"/>
              <a:t>('ha', False):</a:t>
            </a:r>
          </a:p>
        </p:txBody>
      </p:sp>
      <p:sp>
        <p:nvSpPr>
          <p:cNvPr id="43" name="Flowchart: Decision 42"/>
          <p:cNvSpPr/>
          <p:nvPr/>
        </p:nvSpPr>
        <p:spPr>
          <a:xfrm>
            <a:off x="4267200" y="5105400"/>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ectangle 43"/>
          <p:cNvSpPr/>
          <p:nvPr/>
        </p:nvSpPr>
        <p:spPr>
          <a:xfrm>
            <a:off x="7042514" y="6041743"/>
            <a:ext cx="2080313" cy="369332"/>
          </a:xfrm>
          <a:prstGeom prst="rect">
            <a:avLst/>
          </a:prstGeom>
        </p:spPr>
        <p:txBody>
          <a:bodyPr wrap="none">
            <a:spAutoFit/>
          </a:bodyPr>
          <a:lstStyle/>
          <a:p>
            <a:r>
              <a:rPr lang="en-US" dirty="0"/>
              <a:t> </a:t>
            </a:r>
            <a:r>
              <a:rPr lang="en-US" dirty="0" err="1"/>
              <a:t>self.bind_ha_router</a:t>
            </a:r>
            <a:endParaRPr lang="en-US" dirty="0"/>
          </a:p>
        </p:txBody>
      </p:sp>
      <p:sp>
        <p:nvSpPr>
          <p:cNvPr id="45" name="Rectangle 44"/>
          <p:cNvSpPr/>
          <p:nvPr/>
        </p:nvSpPr>
        <p:spPr>
          <a:xfrm>
            <a:off x="4134955" y="6220158"/>
            <a:ext cx="2690224" cy="646331"/>
          </a:xfrm>
          <a:prstGeom prst="rect">
            <a:avLst/>
          </a:prstGeom>
        </p:spPr>
        <p:txBody>
          <a:bodyPr wrap="none">
            <a:spAutoFit/>
          </a:bodyPr>
          <a:lstStyle/>
          <a:p>
            <a:r>
              <a:rPr lang="en-US" dirty="0"/>
              <a:t>self._</a:t>
            </a:r>
            <a:r>
              <a:rPr lang="en-US" dirty="0" err="1"/>
              <a:t>choose_router_agent</a:t>
            </a:r>
            <a:endParaRPr lang="en-US" dirty="0"/>
          </a:p>
          <a:p>
            <a:r>
              <a:rPr lang="en-US" dirty="0" err="1" smtClean="0"/>
              <a:t>self.bind_router</a:t>
            </a:r>
            <a:r>
              <a:rPr lang="en-US" dirty="0"/>
              <a:t>(</a:t>
            </a:r>
          </a:p>
        </p:txBody>
      </p:sp>
      <p:cxnSp>
        <p:nvCxnSpPr>
          <p:cNvPr id="51" name="Elbow Connector 50"/>
          <p:cNvCxnSpPr>
            <a:stCxn id="5" idx="3"/>
            <a:endCxn id="38" idx="0"/>
          </p:cNvCxnSpPr>
          <p:nvPr/>
        </p:nvCxnSpPr>
        <p:spPr>
          <a:xfrm flipH="1">
            <a:off x="7147417" y="1485900"/>
            <a:ext cx="935253" cy="692294"/>
          </a:xfrm>
          <a:prstGeom prst="bentConnector4">
            <a:avLst>
              <a:gd name="adj1" fmla="val -24443"/>
              <a:gd name="adj2" fmla="val 802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8" idx="2"/>
            <a:endCxn id="39" idx="0"/>
          </p:cNvCxnSpPr>
          <p:nvPr/>
        </p:nvCxnSpPr>
        <p:spPr>
          <a:xfrm rot="5400000">
            <a:off x="6514832" y="2714910"/>
            <a:ext cx="381358" cy="8838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597211" y="1320968"/>
            <a:ext cx="1917448" cy="369332"/>
          </a:xfrm>
          <a:prstGeom prst="rect">
            <a:avLst/>
          </a:prstGeom>
        </p:spPr>
        <p:txBody>
          <a:bodyPr wrap="none">
            <a:spAutoFit/>
          </a:bodyPr>
          <a:lstStyle/>
          <a:p>
            <a:pPr algn="ctr"/>
            <a:r>
              <a:rPr lang="en-US" dirty="0" err="1"/>
              <a:t>router_distributed</a:t>
            </a:r>
            <a:endParaRPr lang="en-US" dirty="0"/>
          </a:p>
        </p:txBody>
      </p:sp>
      <p:cxnSp>
        <p:nvCxnSpPr>
          <p:cNvPr id="79" name="Elbow Connector 78"/>
          <p:cNvCxnSpPr>
            <a:stCxn id="39" idx="3"/>
            <a:endCxn id="41" idx="0"/>
          </p:cNvCxnSpPr>
          <p:nvPr/>
        </p:nvCxnSpPr>
        <p:spPr>
          <a:xfrm>
            <a:off x="7726608" y="3741467"/>
            <a:ext cx="534773" cy="405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9" idx="2"/>
            <a:endCxn id="43" idx="0"/>
          </p:cNvCxnSpPr>
          <p:nvPr/>
        </p:nvCxnSpPr>
        <p:spPr>
          <a:xfrm rot="5400000">
            <a:off x="5713871" y="4555667"/>
            <a:ext cx="969962" cy="1295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3" idx="3"/>
            <a:endCxn id="44" idx="0"/>
          </p:cNvCxnSpPr>
          <p:nvPr/>
        </p:nvCxnSpPr>
        <p:spPr>
          <a:xfrm>
            <a:off x="8001000" y="5499372"/>
            <a:ext cx="81671" cy="5423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43" idx="2"/>
            <a:endCxn id="45" idx="0"/>
          </p:cNvCxnSpPr>
          <p:nvPr/>
        </p:nvCxnSpPr>
        <p:spPr>
          <a:xfrm rot="5400000">
            <a:off x="5643677" y="5729734"/>
            <a:ext cx="326815" cy="6540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12586" y="1066800"/>
            <a:ext cx="512641" cy="369332"/>
          </a:xfrm>
          <a:prstGeom prst="rect">
            <a:avLst/>
          </a:prstGeom>
          <a:noFill/>
        </p:spPr>
        <p:txBody>
          <a:bodyPr wrap="none" rtlCol="0">
            <a:spAutoFit/>
          </a:bodyPr>
          <a:lstStyle/>
          <a:p>
            <a:r>
              <a:rPr lang="en-US" dirty="0" smtClean="0"/>
              <a:t>YES</a:t>
            </a:r>
            <a:endParaRPr lang="en-US" dirty="0"/>
          </a:p>
        </p:txBody>
      </p:sp>
      <p:sp>
        <p:nvSpPr>
          <p:cNvPr id="90" name="TextBox 89"/>
          <p:cNvSpPr txBox="1"/>
          <p:nvPr/>
        </p:nvSpPr>
        <p:spPr>
          <a:xfrm>
            <a:off x="6233372" y="2864341"/>
            <a:ext cx="486030" cy="369332"/>
          </a:xfrm>
          <a:prstGeom prst="rect">
            <a:avLst/>
          </a:prstGeom>
          <a:noFill/>
        </p:spPr>
        <p:txBody>
          <a:bodyPr wrap="none" rtlCol="0">
            <a:spAutoFit/>
          </a:bodyPr>
          <a:lstStyle/>
          <a:p>
            <a:r>
              <a:rPr lang="en-US" dirty="0" smtClean="0"/>
              <a:t>NO</a:t>
            </a:r>
            <a:endParaRPr lang="en-US" dirty="0"/>
          </a:p>
        </p:txBody>
      </p:sp>
      <p:sp>
        <p:nvSpPr>
          <p:cNvPr id="91" name="TextBox 90"/>
          <p:cNvSpPr txBox="1"/>
          <p:nvPr/>
        </p:nvSpPr>
        <p:spPr>
          <a:xfrm>
            <a:off x="8082671" y="1054689"/>
            <a:ext cx="486030" cy="369332"/>
          </a:xfrm>
          <a:prstGeom prst="rect">
            <a:avLst/>
          </a:prstGeom>
          <a:noFill/>
        </p:spPr>
        <p:txBody>
          <a:bodyPr wrap="none" rtlCol="0">
            <a:spAutoFit/>
          </a:bodyPr>
          <a:lstStyle/>
          <a:p>
            <a:r>
              <a:rPr lang="en-US" dirty="0" smtClean="0"/>
              <a:t>NO</a:t>
            </a:r>
            <a:endParaRPr lang="en-US" dirty="0"/>
          </a:p>
        </p:txBody>
      </p:sp>
      <p:sp>
        <p:nvSpPr>
          <p:cNvPr id="92" name="TextBox 91"/>
          <p:cNvSpPr txBox="1"/>
          <p:nvPr/>
        </p:nvSpPr>
        <p:spPr>
          <a:xfrm>
            <a:off x="7615043" y="3233673"/>
            <a:ext cx="776751" cy="369332"/>
          </a:xfrm>
          <a:prstGeom prst="rect">
            <a:avLst/>
          </a:prstGeom>
          <a:noFill/>
        </p:spPr>
        <p:txBody>
          <a:bodyPr wrap="none" rtlCol="0">
            <a:spAutoFit/>
          </a:bodyPr>
          <a:lstStyle/>
          <a:p>
            <a:r>
              <a:rPr lang="en-US" dirty="0" smtClean="0"/>
              <a:t>return</a:t>
            </a:r>
            <a:endParaRPr lang="en-US" dirty="0"/>
          </a:p>
        </p:txBody>
      </p:sp>
      <p:cxnSp>
        <p:nvCxnSpPr>
          <p:cNvPr id="94" name="Elbow Connector 93"/>
          <p:cNvCxnSpPr>
            <a:stCxn id="38" idx="3"/>
            <a:endCxn id="92" idx="0"/>
          </p:cNvCxnSpPr>
          <p:nvPr/>
        </p:nvCxnSpPr>
        <p:spPr>
          <a:xfrm flipH="1">
            <a:off x="8003419" y="2572166"/>
            <a:ext cx="1010898" cy="661507"/>
          </a:xfrm>
          <a:prstGeom prst="bentConnector4">
            <a:avLst>
              <a:gd name="adj1" fmla="val -6332"/>
              <a:gd name="adj2" fmla="val 79778"/>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391794" y="2756042"/>
            <a:ext cx="512641" cy="369332"/>
          </a:xfrm>
          <a:prstGeom prst="rect">
            <a:avLst/>
          </a:prstGeom>
          <a:noFill/>
        </p:spPr>
        <p:txBody>
          <a:bodyPr wrap="none" rtlCol="0">
            <a:spAutoFit/>
          </a:bodyPr>
          <a:lstStyle/>
          <a:p>
            <a:r>
              <a:rPr lang="en-US" dirty="0" smtClean="0"/>
              <a:t>YES</a:t>
            </a:r>
            <a:endParaRPr lang="en-US" dirty="0"/>
          </a:p>
        </p:txBody>
      </p:sp>
      <p:sp>
        <p:nvSpPr>
          <p:cNvPr id="97" name="TextBox 96"/>
          <p:cNvSpPr txBox="1"/>
          <p:nvPr/>
        </p:nvSpPr>
        <p:spPr>
          <a:xfrm>
            <a:off x="7706683" y="3735370"/>
            <a:ext cx="512641" cy="369332"/>
          </a:xfrm>
          <a:prstGeom prst="rect">
            <a:avLst/>
          </a:prstGeom>
          <a:noFill/>
        </p:spPr>
        <p:txBody>
          <a:bodyPr wrap="none" rtlCol="0">
            <a:spAutoFit/>
          </a:bodyPr>
          <a:lstStyle/>
          <a:p>
            <a:r>
              <a:rPr lang="en-US" dirty="0" smtClean="0"/>
              <a:t>YES</a:t>
            </a:r>
            <a:endParaRPr lang="en-US" dirty="0"/>
          </a:p>
        </p:txBody>
      </p:sp>
      <p:sp>
        <p:nvSpPr>
          <p:cNvPr id="98" name="TextBox 97"/>
          <p:cNvSpPr txBox="1"/>
          <p:nvPr/>
        </p:nvSpPr>
        <p:spPr>
          <a:xfrm>
            <a:off x="5657700" y="4608262"/>
            <a:ext cx="486030" cy="369332"/>
          </a:xfrm>
          <a:prstGeom prst="rect">
            <a:avLst/>
          </a:prstGeom>
          <a:noFill/>
        </p:spPr>
        <p:txBody>
          <a:bodyPr wrap="none" rtlCol="0">
            <a:spAutoFit/>
          </a:bodyPr>
          <a:lstStyle/>
          <a:p>
            <a:r>
              <a:rPr lang="en-US" dirty="0" smtClean="0"/>
              <a:t>NO</a:t>
            </a:r>
            <a:endParaRPr lang="en-US" dirty="0"/>
          </a:p>
        </p:txBody>
      </p:sp>
      <p:sp>
        <p:nvSpPr>
          <p:cNvPr id="99" name="TextBox 98"/>
          <p:cNvSpPr txBox="1"/>
          <p:nvPr/>
        </p:nvSpPr>
        <p:spPr>
          <a:xfrm>
            <a:off x="5597211" y="5893343"/>
            <a:ext cx="486030" cy="369332"/>
          </a:xfrm>
          <a:prstGeom prst="rect">
            <a:avLst/>
          </a:prstGeom>
          <a:noFill/>
        </p:spPr>
        <p:txBody>
          <a:bodyPr wrap="none" rtlCol="0">
            <a:spAutoFit/>
          </a:bodyPr>
          <a:lstStyle/>
          <a:p>
            <a:r>
              <a:rPr lang="en-US" dirty="0" smtClean="0"/>
              <a:t>NO</a:t>
            </a:r>
            <a:endParaRPr lang="en-US" dirty="0"/>
          </a:p>
        </p:txBody>
      </p:sp>
      <p:sp>
        <p:nvSpPr>
          <p:cNvPr id="100" name="TextBox 99"/>
          <p:cNvSpPr txBox="1"/>
          <p:nvPr/>
        </p:nvSpPr>
        <p:spPr>
          <a:xfrm>
            <a:off x="8135473" y="5486129"/>
            <a:ext cx="512641" cy="369332"/>
          </a:xfrm>
          <a:prstGeom prst="rect">
            <a:avLst/>
          </a:prstGeom>
          <a:noFill/>
        </p:spPr>
        <p:txBody>
          <a:bodyPr wrap="none" rtlCol="0">
            <a:spAutoFit/>
          </a:bodyPr>
          <a:lstStyle/>
          <a:p>
            <a:r>
              <a:rPr lang="en-US" dirty="0" smtClean="0"/>
              <a:t>YES</a:t>
            </a:r>
            <a:endParaRPr lang="en-US" dirty="0"/>
          </a:p>
        </p:txBody>
      </p:sp>
      <p:sp>
        <p:nvSpPr>
          <p:cNvPr id="101" name="TextBox 100"/>
          <p:cNvSpPr txBox="1"/>
          <p:nvPr/>
        </p:nvSpPr>
        <p:spPr>
          <a:xfrm>
            <a:off x="2167126" y="3678537"/>
            <a:ext cx="512641" cy="369332"/>
          </a:xfrm>
          <a:prstGeom prst="rect">
            <a:avLst/>
          </a:prstGeom>
          <a:noFill/>
        </p:spPr>
        <p:txBody>
          <a:bodyPr wrap="none" rtlCol="0">
            <a:spAutoFit/>
          </a:bodyPr>
          <a:lstStyle/>
          <a:p>
            <a:r>
              <a:rPr lang="en-US" dirty="0" smtClean="0"/>
              <a:t>YES</a:t>
            </a:r>
            <a:endParaRPr lang="en-US" dirty="0"/>
          </a:p>
        </p:txBody>
      </p:sp>
      <p:sp>
        <p:nvSpPr>
          <p:cNvPr id="102" name="TextBox 101"/>
          <p:cNvSpPr txBox="1"/>
          <p:nvPr/>
        </p:nvSpPr>
        <p:spPr>
          <a:xfrm>
            <a:off x="1406046" y="5720869"/>
            <a:ext cx="512641" cy="369332"/>
          </a:xfrm>
          <a:prstGeom prst="rect">
            <a:avLst/>
          </a:prstGeom>
          <a:noFill/>
        </p:spPr>
        <p:txBody>
          <a:bodyPr wrap="none" rtlCol="0">
            <a:spAutoFit/>
          </a:bodyPr>
          <a:lstStyle/>
          <a:p>
            <a:r>
              <a:rPr lang="en-US" dirty="0" smtClean="0"/>
              <a:t>YES</a:t>
            </a:r>
            <a:endParaRPr lang="en-US" dirty="0"/>
          </a:p>
        </p:txBody>
      </p:sp>
      <p:sp>
        <p:nvSpPr>
          <p:cNvPr id="103" name="TextBox 102"/>
          <p:cNvSpPr txBox="1"/>
          <p:nvPr/>
        </p:nvSpPr>
        <p:spPr>
          <a:xfrm>
            <a:off x="0" y="4609041"/>
            <a:ext cx="486030"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117656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Ipv6_utils</a:t>
            </a:r>
            <a:endParaRPr lang="en-US" dirty="0"/>
          </a:p>
        </p:txBody>
      </p:sp>
      <p:sp>
        <p:nvSpPr>
          <p:cNvPr id="5" name="Content Placeholder 4"/>
          <p:cNvSpPr>
            <a:spLocks noGrp="1"/>
          </p:cNvSpPr>
          <p:nvPr>
            <p:ph idx="1"/>
          </p:nvPr>
        </p:nvSpPr>
        <p:spPr/>
        <p:txBody>
          <a:bodyPr/>
          <a:lstStyle/>
          <a:p>
            <a:r>
              <a:rPr lang="en-US" dirty="0" smtClean="0"/>
              <a:t>Defines three functions:</a:t>
            </a:r>
            <a:endParaRPr lang="en-US" dirty="0"/>
          </a:p>
        </p:txBody>
      </p:sp>
      <p:sp>
        <p:nvSpPr>
          <p:cNvPr id="4" name="Rectangle 3"/>
          <p:cNvSpPr/>
          <p:nvPr/>
        </p:nvSpPr>
        <p:spPr>
          <a:xfrm>
            <a:off x="2667000" y="2482343"/>
            <a:ext cx="3678636" cy="1015663"/>
          </a:xfrm>
          <a:prstGeom prst="rect">
            <a:avLst/>
          </a:prstGeom>
        </p:spPr>
        <p:txBody>
          <a:bodyPr wrap="none">
            <a:spAutoFit/>
          </a:bodyPr>
          <a:lstStyle/>
          <a:p>
            <a:r>
              <a:rPr lang="en-US" sz="2000" dirty="0" smtClean="0"/>
              <a:t>get_ipv6_addr_by_EUI64()</a:t>
            </a:r>
          </a:p>
          <a:p>
            <a:r>
              <a:rPr lang="en-US" sz="2000" dirty="0" err="1"/>
              <a:t>is_enabled</a:t>
            </a:r>
            <a:r>
              <a:rPr lang="en-US" sz="2000" dirty="0" smtClean="0"/>
              <a:t>():</a:t>
            </a:r>
          </a:p>
          <a:p>
            <a:r>
              <a:rPr lang="en-US" sz="2000" dirty="0" err="1"/>
              <a:t>is_auto_address_subnet</a:t>
            </a:r>
            <a:r>
              <a:rPr lang="en-US" sz="2000" dirty="0"/>
              <a:t>(subnet):</a:t>
            </a:r>
          </a:p>
        </p:txBody>
      </p:sp>
      <p:sp>
        <p:nvSpPr>
          <p:cNvPr id="6" name="Title 1"/>
          <p:cNvSpPr txBox="1">
            <a:spLocks/>
          </p:cNvSpPr>
          <p:nvPr/>
        </p:nvSpPr>
        <p:spPr>
          <a:xfrm>
            <a:off x="611155" y="3810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log</a:t>
            </a:r>
            <a:endParaRPr lang="en-US" dirty="0"/>
          </a:p>
        </p:txBody>
      </p:sp>
      <p:sp>
        <p:nvSpPr>
          <p:cNvPr id="7" name="Rectangle 6"/>
          <p:cNvSpPr/>
          <p:nvPr/>
        </p:nvSpPr>
        <p:spPr>
          <a:xfrm>
            <a:off x="640702" y="5410200"/>
            <a:ext cx="1412951" cy="369332"/>
          </a:xfrm>
          <a:prstGeom prst="rect">
            <a:avLst/>
          </a:prstGeom>
        </p:spPr>
        <p:txBody>
          <a:bodyPr wrap="none">
            <a:spAutoFit/>
          </a:bodyPr>
          <a:lstStyle/>
          <a:p>
            <a:r>
              <a:rPr lang="en-US" dirty="0"/>
              <a:t>log(method):</a:t>
            </a:r>
          </a:p>
        </p:txBody>
      </p:sp>
      <p:sp>
        <p:nvSpPr>
          <p:cNvPr id="8" name="Rectangle 7"/>
          <p:cNvSpPr/>
          <p:nvPr/>
        </p:nvSpPr>
        <p:spPr>
          <a:xfrm>
            <a:off x="2667000" y="5410200"/>
            <a:ext cx="3974614" cy="369332"/>
          </a:xfrm>
          <a:prstGeom prst="rect">
            <a:avLst/>
          </a:prstGeom>
        </p:spPr>
        <p:txBody>
          <a:bodyPr wrap="none">
            <a:spAutoFit/>
          </a:bodyPr>
          <a:lstStyle/>
          <a:p>
            <a:r>
              <a:rPr lang="en-US" dirty="0" err="1"/>
              <a:t>logging.getLogger</a:t>
            </a:r>
            <a:r>
              <a:rPr lang="en-US" dirty="0"/>
              <a:t>(</a:t>
            </a:r>
            <a:r>
              <a:rPr lang="en-US" dirty="0" err="1"/>
              <a:t>method.__module</a:t>
            </a:r>
            <a:r>
              <a:rPr lang="en-US" dirty="0"/>
              <a:t>__)</a:t>
            </a:r>
          </a:p>
        </p:txBody>
      </p:sp>
      <p:cxnSp>
        <p:nvCxnSpPr>
          <p:cNvPr id="10" name="Elbow Connector 9"/>
          <p:cNvCxnSpPr>
            <a:stCxn id="7" idx="2"/>
            <a:endCxn id="8" idx="1"/>
          </p:cNvCxnSpPr>
          <p:nvPr/>
        </p:nvCxnSpPr>
        <p:spPr>
          <a:xfrm rot="5400000" flipH="1" flipV="1">
            <a:off x="1914756" y="5027288"/>
            <a:ext cx="184666" cy="1319822"/>
          </a:xfrm>
          <a:prstGeom prst="bentConnector4">
            <a:avLst>
              <a:gd name="adj1" fmla="val -123791"/>
              <a:gd name="adj2" fmla="val 7676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93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47" y="5562600"/>
            <a:ext cx="2835071" cy="369332"/>
          </a:xfrm>
          <a:prstGeom prst="rect">
            <a:avLst/>
          </a:prstGeom>
        </p:spPr>
        <p:txBody>
          <a:bodyPr wrap="none">
            <a:spAutoFit/>
          </a:bodyPr>
          <a:lstStyle/>
          <a:p>
            <a:r>
              <a:rPr lang="en-US" b="1" dirty="0" err="1"/>
              <a:t>get_num_of_agents_for_ha</a:t>
            </a:r>
            <a:endParaRPr lang="en-US" b="1" dirty="0"/>
          </a:p>
        </p:txBody>
      </p:sp>
      <p:sp>
        <p:nvSpPr>
          <p:cNvPr id="3" name="Rectangle 2"/>
          <p:cNvSpPr/>
          <p:nvPr/>
        </p:nvSpPr>
        <p:spPr>
          <a:xfrm>
            <a:off x="2393448" y="341472"/>
            <a:ext cx="1709314" cy="369332"/>
          </a:xfrm>
          <a:prstGeom prst="rect">
            <a:avLst/>
          </a:prstGeom>
        </p:spPr>
        <p:txBody>
          <a:bodyPr wrap="none">
            <a:spAutoFit/>
          </a:bodyPr>
          <a:lstStyle/>
          <a:p>
            <a:r>
              <a:rPr lang="en-US" dirty="0"/>
              <a:t> </a:t>
            </a:r>
            <a:r>
              <a:rPr lang="en-US" dirty="0" err="1"/>
              <a:t>bind_ha_router</a:t>
            </a:r>
            <a:endParaRPr lang="en-US" dirty="0"/>
          </a:p>
        </p:txBody>
      </p:sp>
      <p:sp>
        <p:nvSpPr>
          <p:cNvPr id="4" name="Rectangle 3"/>
          <p:cNvSpPr/>
          <p:nvPr/>
        </p:nvSpPr>
        <p:spPr>
          <a:xfrm>
            <a:off x="304800" y="1182779"/>
            <a:ext cx="3600216" cy="923330"/>
          </a:xfrm>
          <a:prstGeom prst="rect">
            <a:avLst/>
          </a:prstGeom>
        </p:spPr>
        <p:txBody>
          <a:bodyPr wrap="none">
            <a:spAutoFit/>
          </a:bodyPr>
          <a:lstStyle/>
          <a:p>
            <a:r>
              <a:rPr lang="en-US" dirty="0" err="1" smtClean="0"/>
              <a:t>bind_ha_router_to_agents</a:t>
            </a:r>
            <a:endParaRPr lang="en-US" dirty="0" smtClean="0"/>
          </a:p>
          <a:p>
            <a:r>
              <a:rPr lang="en-US" dirty="0" err="1" smtClean="0"/>
              <a:t>plugin.get_ha_router_port_bindings</a:t>
            </a:r>
            <a:endParaRPr lang="en-US" dirty="0" smtClean="0"/>
          </a:p>
          <a:p>
            <a:r>
              <a:rPr lang="en-US" dirty="0" err="1"/>
              <a:t>self.bind_router</a:t>
            </a:r>
            <a:r>
              <a:rPr lang="en-US" dirty="0" smtClean="0"/>
              <a:t>()</a:t>
            </a:r>
            <a:endParaRPr lang="en-US" dirty="0"/>
          </a:p>
        </p:txBody>
      </p:sp>
      <p:sp>
        <p:nvSpPr>
          <p:cNvPr id="5" name="Rectangle 4"/>
          <p:cNvSpPr/>
          <p:nvPr/>
        </p:nvSpPr>
        <p:spPr>
          <a:xfrm>
            <a:off x="113711" y="2286000"/>
            <a:ext cx="8686800" cy="1754326"/>
          </a:xfrm>
          <a:prstGeom prst="rect">
            <a:avLst/>
          </a:prstGeom>
        </p:spPr>
        <p:txBody>
          <a:bodyPr wrap="square">
            <a:spAutoFit/>
          </a:bodyPr>
          <a:lstStyle/>
          <a:p>
            <a:r>
              <a:rPr lang="en-US" b="1" dirty="0" err="1" smtClean="0"/>
              <a:t>schedule_ha_routers_to_additional_agent</a:t>
            </a:r>
            <a:endParaRPr lang="en-US" b="1" dirty="0" smtClean="0"/>
          </a:p>
          <a:p>
            <a:r>
              <a:rPr lang="en-US" dirty="0"/>
              <a:t>Bind already scheduled routers to the agent. Retrieve the number of agents per router and check if the router has to be scheduled on the given agent if max_l3_agents_per_router is not yet </a:t>
            </a:r>
            <a:r>
              <a:rPr lang="en-US" dirty="0" smtClean="0"/>
              <a:t>reached.</a:t>
            </a:r>
          </a:p>
          <a:p>
            <a:r>
              <a:rPr lang="en-US" dirty="0" smtClean="0"/>
              <a:t>plugin.get_ha_routers_l3_agents_count()</a:t>
            </a:r>
          </a:p>
          <a:p>
            <a:r>
              <a:rPr lang="en-US" dirty="0" err="1" smtClean="0"/>
              <a:t>self.router_has_binding</a:t>
            </a:r>
            <a:endParaRPr lang="en-US" dirty="0"/>
          </a:p>
        </p:txBody>
      </p:sp>
      <p:sp>
        <p:nvSpPr>
          <p:cNvPr id="6" name="Rectangle 5"/>
          <p:cNvSpPr/>
          <p:nvPr/>
        </p:nvSpPr>
        <p:spPr>
          <a:xfrm>
            <a:off x="4262039" y="4448758"/>
            <a:ext cx="4572000" cy="1754326"/>
          </a:xfrm>
          <a:prstGeom prst="rect">
            <a:avLst/>
          </a:prstGeom>
        </p:spPr>
        <p:txBody>
          <a:bodyPr wrap="square">
            <a:spAutoFit/>
          </a:bodyPr>
          <a:lstStyle/>
          <a:p>
            <a:r>
              <a:rPr lang="en-US" b="1" dirty="0" err="1" smtClean="0"/>
              <a:t>create_ha_router_binding</a:t>
            </a:r>
            <a:endParaRPr lang="en-US" b="1" dirty="0" smtClean="0"/>
          </a:p>
          <a:p>
            <a:r>
              <a:rPr lang="en-US" dirty="0" err="1"/>
              <a:t>ha_network</a:t>
            </a:r>
            <a:r>
              <a:rPr lang="en-US" dirty="0"/>
              <a:t> = </a:t>
            </a:r>
            <a:r>
              <a:rPr lang="en-US" dirty="0" err="1"/>
              <a:t>plugin.get_ha_network</a:t>
            </a:r>
            <a:r>
              <a:rPr lang="en-US" dirty="0"/>
              <a:t>(context, </a:t>
            </a:r>
            <a:r>
              <a:rPr lang="en-US" dirty="0" err="1" smtClean="0"/>
              <a:t>tenant_id</a:t>
            </a:r>
            <a:r>
              <a:rPr lang="en-US" dirty="0" smtClean="0"/>
              <a:t>)</a:t>
            </a:r>
          </a:p>
          <a:p>
            <a:r>
              <a:rPr lang="en-US" dirty="0" err="1" smtClean="0"/>
              <a:t>port_binding</a:t>
            </a:r>
            <a:r>
              <a:rPr lang="en-US" dirty="0" smtClean="0"/>
              <a:t> </a:t>
            </a:r>
            <a:r>
              <a:rPr lang="en-US" dirty="0"/>
              <a:t>= </a:t>
            </a:r>
            <a:r>
              <a:rPr lang="en-US" dirty="0" err="1"/>
              <a:t>plugin.add_ha_port</a:t>
            </a:r>
            <a:r>
              <a:rPr lang="en-US" dirty="0" smtClean="0"/>
              <a:t>()</a:t>
            </a:r>
            <a:endParaRPr lang="en-US" dirty="0"/>
          </a:p>
          <a:p>
            <a:r>
              <a:rPr lang="en-US" dirty="0" smtClean="0"/>
              <a:t>port_binding.l3_agent_id </a:t>
            </a:r>
            <a:r>
              <a:rPr lang="en-US" dirty="0"/>
              <a:t>= agent['id']</a:t>
            </a:r>
          </a:p>
          <a:p>
            <a:r>
              <a:rPr lang="en-US" dirty="0" err="1" smtClean="0"/>
              <a:t>self.bind_router</a:t>
            </a:r>
            <a:r>
              <a:rPr lang="en-US" dirty="0" smtClean="0"/>
              <a:t>(context</a:t>
            </a:r>
            <a:r>
              <a:rPr lang="en-US" dirty="0"/>
              <a:t>, </a:t>
            </a:r>
            <a:r>
              <a:rPr lang="en-US" dirty="0" err="1"/>
              <a:t>router_id</a:t>
            </a:r>
            <a:r>
              <a:rPr lang="en-US" dirty="0"/>
              <a:t>, agent)</a:t>
            </a:r>
          </a:p>
        </p:txBody>
      </p:sp>
      <p:sp>
        <p:nvSpPr>
          <p:cNvPr id="7" name="Rectangle 6"/>
          <p:cNvSpPr/>
          <p:nvPr/>
        </p:nvSpPr>
        <p:spPr>
          <a:xfrm>
            <a:off x="5334000" y="338114"/>
            <a:ext cx="2755691" cy="369332"/>
          </a:xfrm>
          <a:prstGeom prst="rect">
            <a:avLst/>
          </a:prstGeom>
        </p:spPr>
        <p:txBody>
          <a:bodyPr wrap="none">
            <a:spAutoFit/>
          </a:bodyPr>
          <a:lstStyle/>
          <a:p>
            <a:r>
              <a:rPr lang="en-US" dirty="0" err="1"/>
              <a:t>enough_candidates_for_ha</a:t>
            </a:r>
            <a:endParaRPr lang="en-US" dirty="0"/>
          </a:p>
        </p:txBody>
      </p:sp>
      <p:sp>
        <p:nvSpPr>
          <p:cNvPr id="8" name="Rectangle 7"/>
          <p:cNvSpPr/>
          <p:nvPr/>
        </p:nvSpPr>
        <p:spPr>
          <a:xfrm>
            <a:off x="0" y="152400"/>
            <a:ext cx="1332416" cy="369332"/>
          </a:xfrm>
          <a:prstGeom prst="rect">
            <a:avLst/>
          </a:prstGeom>
        </p:spPr>
        <p:txBody>
          <a:bodyPr wrap="none">
            <a:spAutoFit/>
          </a:bodyPr>
          <a:lstStyle/>
          <a:p>
            <a:r>
              <a:rPr lang="en-US" b="1" dirty="0"/>
              <a:t>L3Scheduler</a:t>
            </a:r>
          </a:p>
        </p:txBody>
      </p:sp>
      <p:sp>
        <p:nvSpPr>
          <p:cNvPr id="9" name="Rectangle 8"/>
          <p:cNvSpPr/>
          <p:nvPr/>
        </p:nvSpPr>
        <p:spPr>
          <a:xfrm>
            <a:off x="6004101" y="1234964"/>
            <a:ext cx="3176575" cy="369332"/>
          </a:xfrm>
          <a:prstGeom prst="rect">
            <a:avLst/>
          </a:prstGeom>
        </p:spPr>
        <p:txBody>
          <a:bodyPr wrap="none">
            <a:spAutoFit/>
          </a:bodyPr>
          <a:lstStyle/>
          <a:p>
            <a:r>
              <a:rPr lang="en-US" dirty="0" smtClean="0"/>
              <a:t>_</a:t>
            </a:r>
            <a:r>
              <a:rPr lang="en-US" b="1" dirty="0" err="1" smtClean="0"/>
              <a:t>choose_router_agents_for_ha</a:t>
            </a:r>
            <a:endParaRPr lang="en-US" b="1" dirty="0"/>
          </a:p>
        </p:txBody>
      </p:sp>
      <p:cxnSp>
        <p:nvCxnSpPr>
          <p:cNvPr id="11" name="Elbow Connector 10"/>
          <p:cNvCxnSpPr>
            <a:stCxn id="3" idx="3"/>
            <a:endCxn id="7" idx="1"/>
          </p:cNvCxnSpPr>
          <p:nvPr/>
        </p:nvCxnSpPr>
        <p:spPr>
          <a:xfrm flipV="1">
            <a:off x="4102762" y="522780"/>
            <a:ext cx="1231238" cy="33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4" idx="0"/>
          </p:cNvCxnSpPr>
          <p:nvPr/>
        </p:nvCxnSpPr>
        <p:spPr>
          <a:xfrm rot="5400000">
            <a:off x="2440520" y="375193"/>
            <a:ext cx="471975" cy="1143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2"/>
            <a:endCxn id="9" idx="0"/>
          </p:cNvCxnSpPr>
          <p:nvPr/>
        </p:nvCxnSpPr>
        <p:spPr>
          <a:xfrm rot="16200000" flipH="1">
            <a:off x="5158167" y="-1199258"/>
            <a:ext cx="524160" cy="4344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16200000" flipH="1">
            <a:off x="5298359" y="3199078"/>
            <a:ext cx="408432" cy="2090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2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NOTIFIERS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3847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651769"/>
            <a:ext cx="4114800" cy="1143000"/>
          </a:xfrm>
        </p:spPr>
        <p:txBody>
          <a:bodyPr/>
          <a:lstStyle/>
          <a:p>
            <a:r>
              <a:rPr lang="en-US" dirty="0" smtClean="0"/>
              <a:t>Class </a:t>
            </a:r>
            <a:r>
              <a:rPr lang="en-US" dirty="0" err="1" smtClean="0"/>
              <a:t>Notifier</a:t>
            </a:r>
            <a:endParaRPr lang="en-US" dirty="0"/>
          </a:p>
        </p:txBody>
      </p:sp>
      <p:sp>
        <p:nvSpPr>
          <p:cNvPr id="4" name="TextBox 3"/>
          <p:cNvSpPr txBox="1"/>
          <p:nvPr/>
        </p:nvSpPr>
        <p:spPr>
          <a:xfrm>
            <a:off x="27992" y="5438"/>
            <a:ext cx="6259021" cy="646331"/>
          </a:xfrm>
          <a:prstGeom prst="rect">
            <a:avLst/>
          </a:prstGeom>
          <a:noFill/>
        </p:spPr>
        <p:txBody>
          <a:bodyPr wrap="none" rtlCol="0">
            <a:spAutoFit/>
          </a:bodyPr>
          <a:lstStyle/>
          <a:p>
            <a:r>
              <a:rPr lang="en-US" dirty="0"/>
              <a:t>n</a:t>
            </a:r>
            <a:r>
              <a:rPr lang="en-US" dirty="0" smtClean="0"/>
              <a:t>eutron\</a:t>
            </a:r>
            <a:r>
              <a:rPr lang="en-US" dirty="0" err="1" smtClean="0"/>
              <a:t>api</a:t>
            </a:r>
            <a:r>
              <a:rPr lang="en-US" dirty="0" smtClean="0"/>
              <a:t>\v2\base.</a:t>
            </a:r>
            <a:r>
              <a:rPr lang="en-US" dirty="0" err="1" smtClean="0"/>
              <a:t>py:Controller</a:t>
            </a:r>
            <a:r>
              <a:rPr lang="en-US" dirty="0" smtClean="0"/>
              <a:t>:__</a:t>
            </a:r>
            <a:r>
              <a:rPr lang="en-US" dirty="0" err="1" smtClean="0"/>
              <a:t>init</a:t>
            </a:r>
            <a:r>
              <a:rPr lang="en-US" dirty="0" smtClean="0"/>
              <a:t>__</a:t>
            </a:r>
          </a:p>
          <a:p>
            <a:r>
              <a:rPr lang="en-US" dirty="0" smtClean="0"/>
              <a:t>neutron\</a:t>
            </a:r>
            <a:r>
              <a:rPr lang="en-US" dirty="0" err="1" smtClean="0"/>
              <a:t>db</a:t>
            </a:r>
            <a:r>
              <a:rPr lang="en-US" dirty="0" smtClean="0"/>
              <a:t>\db_base_plugin_v2.ph:NeutronDbPluginV2:__init__</a:t>
            </a:r>
            <a:endParaRPr lang="en-US" dirty="0"/>
          </a:p>
        </p:txBody>
      </p:sp>
      <p:cxnSp>
        <p:nvCxnSpPr>
          <p:cNvPr id="6" name="Elbow Connector 5"/>
          <p:cNvCxnSpPr>
            <a:stCxn id="4" idx="3"/>
            <a:endCxn id="2" idx="0"/>
          </p:cNvCxnSpPr>
          <p:nvPr/>
        </p:nvCxnSpPr>
        <p:spPr>
          <a:xfrm>
            <a:off x="6287013" y="328604"/>
            <a:ext cx="1180587" cy="323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7512" y="4679370"/>
            <a:ext cx="2321020" cy="369332"/>
          </a:xfrm>
          <a:prstGeom prst="rect">
            <a:avLst/>
          </a:prstGeom>
        </p:spPr>
        <p:txBody>
          <a:bodyPr wrap="none">
            <a:spAutoFit/>
          </a:bodyPr>
          <a:lstStyle/>
          <a:p>
            <a:r>
              <a:rPr lang="en-US" dirty="0" err="1"/>
              <a:t>send_network_change</a:t>
            </a:r>
            <a:endParaRPr lang="en-US" dirty="0"/>
          </a:p>
        </p:txBody>
      </p:sp>
      <p:sp>
        <p:nvSpPr>
          <p:cNvPr id="8" name="Rectangle 7"/>
          <p:cNvSpPr/>
          <p:nvPr/>
        </p:nvSpPr>
        <p:spPr>
          <a:xfrm>
            <a:off x="533400" y="5583599"/>
            <a:ext cx="2971800" cy="369332"/>
          </a:xfrm>
          <a:prstGeom prst="rect">
            <a:avLst/>
          </a:prstGeom>
        </p:spPr>
        <p:txBody>
          <a:bodyPr wrap="square">
            <a:spAutoFit/>
          </a:bodyPr>
          <a:lstStyle/>
          <a:p>
            <a:r>
              <a:rPr lang="en-US" dirty="0" err="1"/>
              <a:t>create_port_changed_event</a:t>
            </a:r>
            <a:r>
              <a:rPr lang="en-US" dirty="0" smtClean="0"/>
              <a:t>()</a:t>
            </a:r>
            <a:endParaRPr lang="en-US" dirty="0"/>
          </a:p>
        </p:txBody>
      </p:sp>
      <p:sp>
        <p:nvSpPr>
          <p:cNvPr id="9" name="Rectangle 8"/>
          <p:cNvSpPr/>
          <p:nvPr/>
        </p:nvSpPr>
        <p:spPr>
          <a:xfrm>
            <a:off x="2019300" y="1452618"/>
            <a:ext cx="2966005" cy="369332"/>
          </a:xfrm>
          <a:prstGeom prst="rect">
            <a:avLst/>
          </a:prstGeom>
        </p:spPr>
        <p:txBody>
          <a:bodyPr wrap="none">
            <a:spAutoFit/>
          </a:bodyPr>
          <a:lstStyle/>
          <a:p>
            <a:r>
              <a:rPr lang="en-US" dirty="0" err="1"/>
              <a:t>record_port_status_changed</a:t>
            </a:r>
            <a:r>
              <a:rPr lang="en-US" dirty="0"/>
              <a:t>(</a:t>
            </a:r>
          </a:p>
        </p:txBody>
      </p:sp>
      <p:sp>
        <p:nvSpPr>
          <p:cNvPr id="10" name="Rectangle 9"/>
          <p:cNvSpPr/>
          <p:nvPr/>
        </p:nvSpPr>
        <p:spPr>
          <a:xfrm>
            <a:off x="546261" y="2189584"/>
            <a:ext cx="1946880" cy="369332"/>
          </a:xfrm>
          <a:prstGeom prst="rect">
            <a:avLst/>
          </a:prstGeom>
        </p:spPr>
        <p:txBody>
          <a:bodyPr wrap="none">
            <a:spAutoFit/>
          </a:bodyPr>
          <a:lstStyle/>
          <a:p>
            <a:r>
              <a:rPr lang="en-US" dirty="0"/>
              <a:t> </a:t>
            </a:r>
            <a:r>
              <a:rPr lang="en-US" dirty="0" err="1"/>
              <a:t>send_port_status</a:t>
            </a:r>
            <a:r>
              <a:rPr lang="en-US" dirty="0"/>
              <a:t>(</a:t>
            </a:r>
          </a:p>
        </p:txBody>
      </p:sp>
      <p:sp>
        <p:nvSpPr>
          <p:cNvPr id="11" name="Rectangle 10"/>
          <p:cNvSpPr/>
          <p:nvPr/>
        </p:nvSpPr>
        <p:spPr>
          <a:xfrm>
            <a:off x="3309688" y="2558916"/>
            <a:ext cx="2612677" cy="2308324"/>
          </a:xfrm>
          <a:prstGeom prst="rect">
            <a:avLst/>
          </a:prstGeom>
        </p:spPr>
        <p:txBody>
          <a:bodyPr wrap="square">
            <a:spAutoFit/>
          </a:bodyPr>
          <a:lstStyle/>
          <a:p>
            <a:r>
              <a:rPr lang="en-US" b="1" dirty="0" err="1" smtClean="0"/>
              <a:t>send_events</a:t>
            </a:r>
            <a:r>
              <a:rPr lang="en-US" b="1" dirty="0" smtClean="0"/>
              <a:t> ()</a:t>
            </a:r>
          </a:p>
          <a:p>
            <a:endParaRPr lang="en-US" b="1" dirty="0" smtClean="0"/>
          </a:p>
          <a:p>
            <a:r>
              <a:rPr lang="en-US" dirty="0" err="1"/>
              <a:t>batched_events</a:t>
            </a:r>
            <a:r>
              <a:rPr lang="en-US" dirty="0"/>
              <a:t> = </a:t>
            </a:r>
            <a:r>
              <a:rPr lang="en-US" dirty="0" err="1" smtClean="0"/>
              <a:t>self.pending_events</a:t>
            </a:r>
            <a:endParaRPr lang="en-US" dirty="0" smtClean="0"/>
          </a:p>
          <a:p>
            <a:endParaRPr lang="en-US" dirty="0" smtClean="0"/>
          </a:p>
          <a:p>
            <a:r>
              <a:rPr lang="en-US" dirty="0" err="1" smtClean="0"/>
              <a:t>self.nclient.server_external_events.create</a:t>
            </a:r>
            <a:r>
              <a:rPr lang="en-US" dirty="0" smtClean="0"/>
              <a:t>( </a:t>
            </a:r>
            <a:r>
              <a:rPr lang="en-US" dirty="0" err="1" smtClean="0"/>
              <a:t>batched_events</a:t>
            </a:r>
            <a:r>
              <a:rPr lang="en-US" dirty="0"/>
              <a:t>)</a:t>
            </a:r>
          </a:p>
        </p:txBody>
      </p:sp>
      <p:sp>
        <p:nvSpPr>
          <p:cNvPr id="12" name="Rectangle 11"/>
          <p:cNvSpPr/>
          <p:nvPr/>
        </p:nvSpPr>
        <p:spPr>
          <a:xfrm>
            <a:off x="6344031" y="1918643"/>
            <a:ext cx="2784417" cy="1754326"/>
          </a:xfrm>
          <a:prstGeom prst="rect">
            <a:avLst/>
          </a:prstGeom>
        </p:spPr>
        <p:txBody>
          <a:bodyPr wrap="none">
            <a:spAutoFit/>
          </a:bodyPr>
          <a:lstStyle/>
          <a:p>
            <a:r>
              <a:rPr lang="en-US" dirty="0"/>
              <a:t>__</a:t>
            </a:r>
            <a:r>
              <a:rPr lang="en-US" dirty="0" err="1"/>
              <a:t>init</a:t>
            </a:r>
            <a:r>
              <a:rPr lang="en-US" dirty="0" smtClean="0"/>
              <a:t>__(</a:t>
            </a:r>
          </a:p>
          <a:p>
            <a:r>
              <a:rPr lang="en-US" dirty="0" smtClean="0"/>
              <a:t>Initialize the following:</a:t>
            </a:r>
          </a:p>
          <a:p>
            <a:pPr marL="342900" indent="-342900">
              <a:buAutoNum type="arabicPeriod"/>
            </a:pPr>
            <a:r>
              <a:rPr lang="en-US" dirty="0" smtClean="0"/>
              <a:t>bypass-</a:t>
            </a:r>
            <a:r>
              <a:rPr lang="en-US" dirty="0" err="1" smtClean="0"/>
              <a:t>url</a:t>
            </a:r>
            <a:endParaRPr lang="en-US" dirty="0" smtClean="0"/>
          </a:p>
          <a:p>
            <a:pPr marL="342900" indent="-342900">
              <a:buAutoNum type="arabicPeriod"/>
            </a:pPr>
            <a:r>
              <a:rPr lang="en-US" dirty="0"/>
              <a:t>n</a:t>
            </a:r>
            <a:r>
              <a:rPr lang="en-US" dirty="0" smtClean="0"/>
              <a:t>ova client</a:t>
            </a:r>
          </a:p>
          <a:p>
            <a:pPr marL="342900" indent="-342900">
              <a:buAutoNum type="arabicPeriod"/>
            </a:pPr>
            <a:r>
              <a:rPr lang="en-US" dirty="0" err="1" smtClean="0"/>
              <a:t>pending_events</a:t>
            </a:r>
            <a:endParaRPr lang="en-US" dirty="0" smtClean="0"/>
          </a:p>
          <a:p>
            <a:pPr marL="342900" indent="-342900">
              <a:buAutoNum type="arabicPeriod"/>
            </a:pPr>
            <a:r>
              <a:rPr lang="en-US" dirty="0" err="1" smtClean="0"/>
              <a:t>Waiting_to_send</a:t>
            </a:r>
            <a:r>
              <a:rPr lang="en-US" dirty="0" smtClean="0"/>
              <a:t> = false</a:t>
            </a:r>
            <a:endParaRPr lang="en-US" dirty="0"/>
          </a:p>
        </p:txBody>
      </p:sp>
      <p:sp>
        <p:nvSpPr>
          <p:cNvPr id="13" name="Rectangle 12"/>
          <p:cNvSpPr/>
          <p:nvPr/>
        </p:nvSpPr>
        <p:spPr>
          <a:xfrm>
            <a:off x="594615" y="3346657"/>
            <a:ext cx="1424685" cy="369332"/>
          </a:xfrm>
          <a:prstGeom prst="rect">
            <a:avLst/>
          </a:prstGeom>
        </p:spPr>
        <p:txBody>
          <a:bodyPr wrap="none">
            <a:spAutoFit/>
          </a:bodyPr>
          <a:lstStyle/>
          <a:p>
            <a:r>
              <a:rPr lang="en-US" dirty="0" err="1"/>
              <a:t>queue_event</a:t>
            </a:r>
            <a:endParaRPr lang="en-US" dirty="0"/>
          </a:p>
        </p:txBody>
      </p:sp>
      <p:sp>
        <p:nvSpPr>
          <p:cNvPr id="14" name="Rectangle 13"/>
          <p:cNvSpPr/>
          <p:nvPr/>
        </p:nvSpPr>
        <p:spPr>
          <a:xfrm>
            <a:off x="4684892" y="5826586"/>
            <a:ext cx="3051348" cy="369332"/>
          </a:xfrm>
          <a:prstGeom prst="rect">
            <a:avLst/>
          </a:prstGeom>
        </p:spPr>
        <p:txBody>
          <a:bodyPr wrap="none">
            <a:spAutoFit/>
          </a:bodyPr>
          <a:lstStyle/>
          <a:p>
            <a:r>
              <a:rPr lang="en-US" dirty="0"/>
              <a:t>_</a:t>
            </a:r>
            <a:r>
              <a:rPr lang="en-US" dirty="0" err="1"/>
              <a:t>get_network_changed_event</a:t>
            </a:r>
            <a:endParaRPr lang="en-US" dirty="0"/>
          </a:p>
        </p:txBody>
      </p:sp>
      <p:sp>
        <p:nvSpPr>
          <p:cNvPr id="15" name="Rectangle 14"/>
          <p:cNvSpPr/>
          <p:nvPr/>
        </p:nvSpPr>
        <p:spPr>
          <a:xfrm>
            <a:off x="4684892" y="5457254"/>
            <a:ext cx="1909882" cy="369332"/>
          </a:xfrm>
          <a:prstGeom prst="rect">
            <a:avLst/>
          </a:prstGeom>
        </p:spPr>
        <p:txBody>
          <a:bodyPr wrap="none">
            <a:spAutoFit/>
          </a:bodyPr>
          <a:lstStyle/>
          <a:p>
            <a:r>
              <a:rPr lang="en-US" dirty="0"/>
              <a:t>_</a:t>
            </a:r>
            <a:r>
              <a:rPr lang="en-US" dirty="0" err="1"/>
              <a:t>is_compute_port</a:t>
            </a:r>
            <a:endParaRPr lang="en-US" dirty="0"/>
          </a:p>
        </p:txBody>
      </p:sp>
      <p:cxnSp>
        <p:nvCxnSpPr>
          <p:cNvPr id="17" name="Straight Arrow Connector 16"/>
          <p:cNvCxnSpPr>
            <a:endCxn id="13" idx="2"/>
          </p:cNvCxnSpPr>
          <p:nvPr/>
        </p:nvCxnSpPr>
        <p:spPr>
          <a:xfrm flipH="1" flipV="1">
            <a:off x="1306958" y="3715989"/>
            <a:ext cx="411064" cy="805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1718022" y="5048702"/>
            <a:ext cx="301278" cy="53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3" idx="0"/>
          </p:cNvCxnSpPr>
          <p:nvPr/>
        </p:nvCxnSpPr>
        <p:spPr>
          <a:xfrm flipH="1">
            <a:off x="1306958" y="2558916"/>
            <a:ext cx="212743" cy="787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1" idx="1"/>
          </p:cNvCxnSpPr>
          <p:nvPr/>
        </p:nvCxnSpPr>
        <p:spPr>
          <a:xfrm>
            <a:off x="2019300" y="3531323"/>
            <a:ext cx="1290388" cy="18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992" y="838200"/>
            <a:ext cx="2058064" cy="369332"/>
          </a:xfrm>
          <a:prstGeom prst="rect">
            <a:avLst/>
          </a:prstGeom>
        </p:spPr>
        <p:txBody>
          <a:bodyPr wrap="none">
            <a:spAutoFit/>
          </a:bodyPr>
          <a:lstStyle/>
          <a:p>
            <a:r>
              <a:rPr lang="en-US" dirty="0"/>
              <a:t>NeutronDbPluginV2</a:t>
            </a:r>
          </a:p>
        </p:txBody>
      </p:sp>
      <p:cxnSp>
        <p:nvCxnSpPr>
          <p:cNvPr id="32" name="Elbow Connector 31"/>
          <p:cNvCxnSpPr>
            <a:stCxn id="30" idx="2"/>
            <a:endCxn id="9" idx="0"/>
          </p:cNvCxnSpPr>
          <p:nvPr/>
        </p:nvCxnSpPr>
        <p:spPr>
          <a:xfrm rot="16200000" flipH="1">
            <a:off x="2157120" y="107435"/>
            <a:ext cx="245086" cy="244527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a:endCxn id="10" idx="0"/>
          </p:cNvCxnSpPr>
          <p:nvPr/>
        </p:nvCxnSpPr>
        <p:spPr>
          <a:xfrm>
            <a:off x="1057024" y="1207532"/>
            <a:ext cx="462677" cy="982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3"/>
            <a:endCxn id="15" idx="1"/>
          </p:cNvCxnSpPr>
          <p:nvPr/>
        </p:nvCxnSpPr>
        <p:spPr>
          <a:xfrm flipV="1">
            <a:off x="3505200" y="5641920"/>
            <a:ext cx="1179692" cy="1263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3"/>
            <a:endCxn id="14" idx="1"/>
          </p:cNvCxnSpPr>
          <p:nvPr/>
        </p:nvCxnSpPr>
        <p:spPr>
          <a:xfrm>
            <a:off x="3505200" y="5768265"/>
            <a:ext cx="1179692" cy="242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33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001000" cy="2308324"/>
          </a:xfrm>
          <a:prstGeom prst="rect">
            <a:avLst/>
          </a:prstGeom>
        </p:spPr>
        <p:txBody>
          <a:bodyPr wrap="square">
            <a:spAutoFit/>
          </a:bodyPr>
          <a:lstStyle/>
          <a:p>
            <a:r>
              <a:rPr lang="en-US" dirty="0"/>
              <a:t>Debug Helper Script for Neutron</a:t>
            </a:r>
          </a:p>
          <a:p>
            <a:endParaRPr lang="en-US" dirty="0"/>
          </a:p>
          <a:p>
            <a:r>
              <a:rPr lang="en-US" dirty="0"/>
              <a:t>- Configure</a:t>
            </a:r>
          </a:p>
          <a:p>
            <a:r>
              <a:rPr lang="en-US" dirty="0"/>
              <a:t>export NEUTRON_TEST_CONFIG_FILE=/</a:t>
            </a:r>
            <a:r>
              <a:rPr lang="en-US" dirty="0" err="1"/>
              <a:t>etc</a:t>
            </a:r>
            <a:r>
              <a:rPr lang="en-US" dirty="0"/>
              <a:t>/neutron/debug.ini</a:t>
            </a:r>
          </a:p>
          <a:p>
            <a:r>
              <a:rPr lang="en-US" dirty="0"/>
              <a:t>or</a:t>
            </a:r>
          </a:p>
          <a:p>
            <a:r>
              <a:rPr lang="en-US" dirty="0"/>
              <a:t>export NEUTRON_TEST_CONFIG_FILE=/</a:t>
            </a:r>
            <a:r>
              <a:rPr lang="en-US" dirty="0" err="1"/>
              <a:t>etc</a:t>
            </a:r>
            <a:r>
              <a:rPr lang="en-US" dirty="0"/>
              <a:t>/neutron/l3_agent.ini</a:t>
            </a:r>
          </a:p>
          <a:p>
            <a:endParaRPr lang="en-US" dirty="0"/>
          </a:p>
          <a:p>
            <a:r>
              <a:rPr lang="en-US" dirty="0"/>
              <a:t>you can also specify </a:t>
            </a:r>
            <a:r>
              <a:rPr lang="en-US" dirty="0" err="1"/>
              <a:t>config</a:t>
            </a:r>
            <a:r>
              <a:rPr lang="en-US" dirty="0"/>
              <a:t> file by --</a:t>
            </a:r>
            <a:r>
              <a:rPr lang="en-US" dirty="0" err="1"/>
              <a:t>config</a:t>
            </a:r>
            <a:r>
              <a:rPr lang="en-US" dirty="0"/>
              <a:t>-file option</a:t>
            </a:r>
          </a:p>
        </p:txBody>
      </p:sp>
    </p:spTree>
    <p:extLst>
      <p:ext uri="{BB962C8B-B14F-4D97-AF65-F5344CB8AC3E}">
        <p14:creationId xmlns:p14="http://schemas.microsoft.com/office/powerpoint/2010/main" val="969903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6" y="152400"/>
            <a:ext cx="9144000" cy="6894195"/>
          </a:xfrm>
          <a:prstGeom prst="rect">
            <a:avLst/>
          </a:prstGeom>
        </p:spPr>
        <p:txBody>
          <a:bodyPr wrap="square">
            <a:spAutoFit/>
          </a:bodyPr>
          <a:lstStyle/>
          <a:p>
            <a:r>
              <a:rPr lang="en-US" sz="1600" dirty="0"/>
              <a:t>neutron-debug commands</a:t>
            </a:r>
          </a:p>
          <a:p>
            <a:endParaRPr lang="en-US" sz="1600" dirty="0"/>
          </a:p>
          <a:p>
            <a:r>
              <a:rPr lang="en-US" sz="1600" dirty="0"/>
              <a:t>probe-create &lt;net-id&gt;</a:t>
            </a:r>
          </a:p>
          <a:p>
            <a:r>
              <a:rPr lang="en-US" sz="1600" dirty="0"/>
              <a:t>  Create probe port - create port and interface, then plug it in.</a:t>
            </a:r>
          </a:p>
          <a:p>
            <a:r>
              <a:rPr lang="en-US" sz="1600" dirty="0"/>
              <a:t>  This commands returns a port id of a probe port. A probe port is a port which is used to test.</a:t>
            </a:r>
          </a:p>
          <a:p>
            <a:r>
              <a:rPr lang="en-US" sz="1600" dirty="0"/>
              <a:t>  The port id is probe id.</a:t>
            </a:r>
          </a:p>
          <a:p>
            <a:r>
              <a:rPr lang="en-US" sz="1600" dirty="0"/>
              <a:t>  We can have multiple probe probes in a network, in order to check connectivity between ports.</a:t>
            </a:r>
          </a:p>
          <a:p>
            <a:endParaRPr lang="en-US" sz="1600" dirty="0"/>
          </a:p>
          <a:p>
            <a:r>
              <a:rPr lang="en-US" sz="1600" dirty="0"/>
              <a:t>  neutron-debug probe-exec probe_id_1 '</a:t>
            </a:r>
            <a:r>
              <a:rPr lang="en-US" sz="1600" dirty="0" err="1"/>
              <a:t>nc</a:t>
            </a:r>
            <a:r>
              <a:rPr lang="en-US" sz="1600" dirty="0"/>
              <a:t> -l 192.168.100.3 22'</a:t>
            </a:r>
          </a:p>
          <a:p>
            <a:r>
              <a:rPr lang="en-US" sz="1600" dirty="0"/>
              <a:t>  neutron-debug probe-exec probe_id_2 '</a:t>
            </a:r>
            <a:r>
              <a:rPr lang="en-US" sz="1600" dirty="0" err="1"/>
              <a:t>nc</a:t>
            </a:r>
            <a:r>
              <a:rPr lang="en-US" sz="1600" dirty="0"/>
              <a:t> -</a:t>
            </a:r>
            <a:r>
              <a:rPr lang="en-US" sz="1600" dirty="0" err="1"/>
              <a:t>vz</a:t>
            </a:r>
            <a:r>
              <a:rPr lang="en-US" sz="1600" dirty="0"/>
              <a:t> 192.168.100.4 22'</a:t>
            </a:r>
          </a:p>
          <a:p>
            <a:endParaRPr lang="en-US" sz="1600" dirty="0"/>
          </a:p>
          <a:p>
            <a:r>
              <a:rPr lang="en-US" sz="1600" dirty="0"/>
              <a:t>  Note: You should use a user and a tenant who has permission to</a:t>
            </a:r>
          </a:p>
          <a:p>
            <a:r>
              <a:rPr lang="en-US" sz="1600" dirty="0"/>
              <a:t>   modify network and subnet if you want to probe. For example, you need to be admin user if you</a:t>
            </a:r>
          </a:p>
          <a:p>
            <a:r>
              <a:rPr lang="en-US" sz="1600" dirty="0"/>
              <a:t>   want to probe external network.</a:t>
            </a:r>
          </a:p>
          <a:p>
            <a:endParaRPr lang="en-US" sz="1600" dirty="0"/>
          </a:p>
          <a:p>
            <a:r>
              <a:rPr lang="en-US" sz="1600" dirty="0"/>
              <a:t>probe-delete &lt;port-id&gt;  Delete probe - delete port then </a:t>
            </a:r>
            <a:r>
              <a:rPr lang="en-US" sz="1600" dirty="0" err="1"/>
              <a:t>uplug</a:t>
            </a:r>
            <a:endParaRPr lang="en-US" sz="1600" dirty="0"/>
          </a:p>
          <a:p>
            <a:r>
              <a:rPr lang="en-US" sz="1600" dirty="0"/>
              <a:t>probe-exec &lt;port-id&gt; 'command'    Exec commands on the namespace of the probe</a:t>
            </a:r>
          </a:p>
          <a:p>
            <a:r>
              <a:rPr lang="en-US" sz="1600" dirty="0"/>
              <a:t>`probe-exec &lt;port-id&gt;` 'interactive command' Exec interactive command (</a:t>
            </a:r>
            <a:r>
              <a:rPr lang="en-US" sz="1600" dirty="0" err="1"/>
              <a:t>eg</a:t>
            </a:r>
            <a:r>
              <a:rPr lang="en-US" sz="1600" dirty="0"/>
              <a:t>, </a:t>
            </a:r>
            <a:r>
              <a:rPr lang="en-US" sz="1600" dirty="0" err="1"/>
              <a:t>ssh</a:t>
            </a:r>
            <a:r>
              <a:rPr lang="en-US" sz="1600" dirty="0"/>
              <a:t>)</a:t>
            </a:r>
          </a:p>
          <a:p>
            <a:endParaRPr lang="en-US" sz="1600" dirty="0"/>
          </a:p>
          <a:p>
            <a:r>
              <a:rPr lang="en-US" sz="1600" dirty="0"/>
              <a:t>probe-list     List probes</a:t>
            </a:r>
          </a:p>
          <a:p>
            <a:r>
              <a:rPr lang="en-US" sz="1600" dirty="0"/>
              <a:t>probe-clear    Clear All probes</a:t>
            </a:r>
          </a:p>
          <a:p>
            <a:endParaRPr lang="en-US" sz="1600" dirty="0"/>
          </a:p>
          <a:p>
            <a:r>
              <a:rPr lang="en-US" sz="1600" dirty="0"/>
              <a:t>ping-all --id &lt;</a:t>
            </a:r>
            <a:r>
              <a:rPr lang="en-US" sz="1600" dirty="0" err="1"/>
              <a:t>network_id</a:t>
            </a:r>
            <a:r>
              <a:rPr lang="en-US" sz="1600" dirty="0"/>
              <a:t>&gt; --timeout 1 (optional)</a:t>
            </a:r>
          </a:p>
          <a:p>
            <a:r>
              <a:rPr lang="en-US" sz="1600" dirty="0"/>
              <a:t>         ping-all is all-in-one command to ping all fixed </a:t>
            </a:r>
            <a:r>
              <a:rPr lang="en-US" sz="1600" dirty="0" err="1"/>
              <a:t>ip's</a:t>
            </a:r>
            <a:r>
              <a:rPr lang="en-US" sz="1600" dirty="0"/>
              <a:t> in all network or a specified network.</a:t>
            </a:r>
          </a:p>
          <a:p>
            <a:r>
              <a:rPr lang="en-US" sz="1600" dirty="0"/>
              <a:t>         In the command probe is automatically created if needed.</a:t>
            </a:r>
          </a:p>
          <a:p>
            <a:endParaRPr lang="en-US" sz="1600" dirty="0"/>
          </a:p>
          <a:p>
            <a:r>
              <a:rPr lang="en-US" sz="1600" dirty="0"/>
              <a:t>neutron-debug extends the shell of </a:t>
            </a:r>
            <a:r>
              <a:rPr lang="en-US" sz="1600" dirty="0" err="1"/>
              <a:t>neutronclient</a:t>
            </a:r>
            <a:r>
              <a:rPr lang="en-US" sz="1600" dirty="0"/>
              <a:t>,  so you can use all the commands of neutron</a:t>
            </a:r>
          </a:p>
        </p:txBody>
      </p:sp>
    </p:spTree>
    <p:extLst>
      <p:ext uri="{BB962C8B-B14F-4D97-AF65-F5344CB8AC3E}">
        <p14:creationId xmlns:p14="http://schemas.microsoft.com/office/powerpoint/2010/main" val="3687507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0"/>
            <a:ext cx="2971800" cy="1143000"/>
          </a:xfrm>
        </p:spPr>
        <p:txBody>
          <a:bodyPr/>
          <a:lstStyle/>
          <a:p>
            <a:r>
              <a:rPr lang="en-US" dirty="0" smtClean="0"/>
              <a:t>shell</a:t>
            </a:r>
            <a:endParaRPr lang="en-US" dirty="0"/>
          </a:p>
        </p:txBody>
      </p:sp>
      <p:sp>
        <p:nvSpPr>
          <p:cNvPr id="4" name="Rectangle 3"/>
          <p:cNvSpPr/>
          <p:nvPr/>
        </p:nvSpPr>
        <p:spPr>
          <a:xfrm>
            <a:off x="457200" y="3432629"/>
            <a:ext cx="5392117" cy="341632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a:t>
            </a:r>
            <a:r>
              <a:rPr lang="en-US" dirty="0" err="1"/>
              <a:t>NeutronDebugShell</a:t>
            </a:r>
            <a:r>
              <a:rPr lang="en-US" dirty="0"/>
              <a:t>(</a:t>
            </a:r>
            <a:r>
              <a:rPr lang="en-US" dirty="0" err="1"/>
              <a:t>shell.NeutronShell</a:t>
            </a:r>
            <a:r>
              <a:rPr lang="en-US" dirty="0" smtClean="0"/>
              <a:t>):</a:t>
            </a:r>
          </a:p>
          <a:p>
            <a:endParaRPr lang="en-US" dirty="0"/>
          </a:p>
          <a:p>
            <a:r>
              <a:rPr lang="en-US" b="1" dirty="0" smtClean="0"/>
              <a:t>__</a:t>
            </a:r>
            <a:r>
              <a:rPr lang="en-US" b="1" dirty="0" err="1" smtClean="0"/>
              <a:t>init</a:t>
            </a:r>
            <a:r>
              <a:rPr lang="en-US" b="1" dirty="0" smtClean="0"/>
              <a:t>__:</a:t>
            </a:r>
          </a:p>
          <a:p>
            <a:r>
              <a:rPr lang="en-US" dirty="0"/>
              <a:t>for k, v in COMMANDS[</a:t>
            </a:r>
            <a:r>
              <a:rPr lang="en-US" dirty="0" err="1"/>
              <a:t>api_version</a:t>
            </a:r>
            <a:r>
              <a:rPr lang="en-US" dirty="0"/>
              <a:t>].items():</a:t>
            </a:r>
          </a:p>
          <a:p>
            <a:r>
              <a:rPr lang="en-US" dirty="0"/>
              <a:t>            </a:t>
            </a:r>
            <a:r>
              <a:rPr lang="en-US" dirty="0" err="1"/>
              <a:t>self.command_manager.add_command</a:t>
            </a:r>
            <a:r>
              <a:rPr lang="en-US" dirty="0"/>
              <a:t>(k, v)</a:t>
            </a:r>
            <a:endParaRPr lang="en-US" dirty="0" smtClean="0"/>
          </a:p>
          <a:p>
            <a:endParaRPr lang="en-US" dirty="0" smtClean="0"/>
          </a:p>
          <a:p>
            <a:r>
              <a:rPr lang="en-US" b="1" dirty="0"/>
              <a:t> </a:t>
            </a:r>
            <a:r>
              <a:rPr lang="en-US" b="1" dirty="0" err="1"/>
              <a:t>def</a:t>
            </a:r>
            <a:r>
              <a:rPr lang="en-US" b="1" dirty="0"/>
              <a:t> </a:t>
            </a:r>
            <a:r>
              <a:rPr lang="en-US" b="1" dirty="0" err="1"/>
              <a:t>initialize_app</a:t>
            </a:r>
            <a:r>
              <a:rPr lang="en-US" b="1" dirty="0"/>
              <a:t>(self, </a:t>
            </a:r>
            <a:r>
              <a:rPr lang="en-US" b="1" dirty="0" err="1"/>
              <a:t>argv</a:t>
            </a:r>
            <a:r>
              <a:rPr lang="en-US" b="1" dirty="0" smtClean="0"/>
              <a:t>):</a:t>
            </a:r>
          </a:p>
          <a:p>
            <a:r>
              <a:rPr lang="en-US" dirty="0" err="1"/>
              <a:t>config.register</a:t>
            </a:r>
            <a:r>
              <a:rPr lang="en-US" dirty="0" smtClean="0"/>
              <a:t>_* ()</a:t>
            </a:r>
          </a:p>
          <a:p>
            <a:r>
              <a:rPr lang="en-US" dirty="0"/>
              <a:t>client = </a:t>
            </a:r>
            <a:r>
              <a:rPr lang="en-US" dirty="0" err="1"/>
              <a:t>self.client_manager.neutron</a:t>
            </a:r>
            <a:endParaRPr lang="en-US" dirty="0" smtClean="0"/>
          </a:p>
          <a:p>
            <a:r>
              <a:rPr lang="en-US" dirty="0" err="1"/>
              <a:t>self.debug_agent</a:t>
            </a:r>
            <a:r>
              <a:rPr lang="en-US" dirty="0"/>
              <a:t> = </a:t>
            </a:r>
            <a:r>
              <a:rPr lang="en-US" dirty="0" err="1"/>
              <a:t>debug_agent.NeutronDebugAgent</a:t>
            </a:r>
            <a:r>
              <a:rPr lang="en-US" dirty="0" smtClean="0"/>
              <a:t>()</a:t>
            </a:r>
          </a:p>
          <a:p>
            <a:endParaRPr lang="en-US" dirty="0"/>
          </a:p>
          <a:p>
            <a:r>
              <a:rPr lang="en-US" dirty="0" err="1" smtClean="0"/>
              <a:t>build_options_parser</a:t>
            </a:r>
            <a:r>
              <a:rPr lang="en-US" dirty="0" smtClean="0"/>
              <a:t>()</a:t>
            </a:r>
            <a:endParaRPr lang="en-US" dirty="0"/>
          </a:p>
        </p:txBody>
      </p:sp>
      <p:sp>
        <p:nvSpPr>
          <p:cNvPr id="5" name="Rectangle 4"/>
          <p:cNvSpPr/>
          <p:nvPr/>
        </p:nvSpPr>
        <p:spPr>
          <a:xfrm>
            <a:off x="6698343" y="3416212"/>
            <a:ext cx="2514600" cy="1754326"/>
          </a:xfrm>
          <a:prstGeom prst="rect">
            <a:avLst/>
          </a:prstGeom>
        </p:spPr>
        <p:txBody>
          <a:bodyPr wrap="square">
            <a:spAutoFit/>
          </a:bodyPr>
          <a:lstStyle/>
          <a:p>
            <a:r>
              <a:rPr lang="en-US" dirty="0"/>
              <a:t>Command-line interface to the Neutron </a:t>
            </a:r>
            <a:r>
              <a:rPr lang="en-US" dirty="0" smtClean="0"/>
              <a:t>APIs</a:t>
            </a:r>
          </a:p>
          <a:p>
            <a:r>
              <a:rPr lang="en-US" dirty="0" smtClean="0"/>
              <a:t>Defined in python\Lib\site-packages\neutronclient\shell.py</a:t>
            </a:r>
            <a:endParaRPr lang="en-US" dirty="0"/>
          </a:p>
        </p:txBody>
      </p:sp>
      <p:cxnSp>
        <p:nvCxnSpPr>
          <p:cNvPr id="7" name="Straight Arrow Connector 6"/>
          <p:cNvCxnSpPr>
            <a:stCxn id="5" idx="1"/>
          </p:cNvCxnSpPr>
          <p:nvPr/>
        </p:nvCxnSpPr>
        <p:spPr>
          <a:xfrm flipH="1" flipV="1">
            <a:off x="4419600" y="3600878"/>
            <a:ext cx="2278743" cy="692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2438400"/>
            <a:ext cx="7262822"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a:t>main(</a:t>
            </a:r>
            <a:r>
              <a:rPr lang="en-US" b="1" dirty="0" err="1"/>
              <a:t>argv</a:t>
            </a:r>
            <a:r>
              <a:rPr lang="en-US" b="1" dirty="0"/>
              <a:t>=None</a:t>
            </a:r>
            <a:r>
              <a:rPr lang="en-US" dirty="0" smtClean="0"/>
              <a:t>):</a:t>
            </a:r>
          </a:p>
          <a:p>
            <a:r>
              <a:rPr lang="en-US" dirty="0" err="1"/>
              <a:t>NeutronDebugShell</a:t>
            </a:r>
            <a:r>
              <a:rPr lang="en-US" dirty="0"/>
              <a:t>(</a:t>
            </a:r>
            <a:r>
              <a:rPr lang="en-US" dirty="0" err="1"/>
              <a:t>shell.NEUTRON_API_VERSION</a:t>
            </a:r>
            <a:r>
              <a:rPr lang="en-US" dirty="0"/>
              <a:t>).run(</a:t>
            </a:r>
            <a:r>
              <a:rPr lang="en-US" dirty="0" err="1"/>
              <a:t>argv</a:t>
            </a:r>
            <a:r>
              <a:rPr lang="en-US" dirty="0"/>
              <a:t> or </a:t>
            </a:r>
            <a:r>
              <a:rPr lang="en-US" dirty="0" err="1"/>
              <a:t>sys.argv</a:t>
            </a:r>
            <a:r>
              <a:rPr lang="en-US" dirty="0"/>
              <a:t>[1</a:t>
            </a:r>
            <a:r>
              <a:rPr lang="en-US" dirty="0" smtClean="0"/>
              <a:t>:])</a:t>
            </a:r>
            <a:endParaRPr lang="en-US" dirty="0"/>
          </a:p>
        </p:txBody>
      </p:sp>
      <p:sp>
        <p:nvSpPr>
          <p:cNvPr id="14" name="Rectangle 13"/>
          <p:cNvSpPr/>
          <p:nvPr/>
        </p:nvSpPr>
        <p:spPr>
          <a:xfrm>
            <a:off x="0" y="2670"/>
            <a:ext cx="6400800" cy="2246769"/>
          </a:xfrm>
          <a:prstGeom prst="rect">
            <a:avLst/>
          </a:prstGeom>
        </p:spPr>
        <p:txBody>
          <a:bodyPr wrap="square">
            <a:spAutoFit/>
          </a:bodyPr>
          <a:lstStyle/>
          <a:p>
            <a:r>
              <a:rPr lang="en-US" sz="1400" dirty="0"/>
              <a:t>COMMAND_V2 = {</a:t>
            </a:r>
          </a:p>
          <a:p>
            <a:r>
              <a:rPr lang="en-US" sz="1400" dirty="0"/>
              <a:t>    'probe-create': </a:t>
            </a:r>
            <a:r>
              <a:rPr lang="en-US" sz="1400" dirty="0" err="1"/>
              <a:t>importutils.import_class</a:t>
            </a:r>
            <a:r>
              <a:rPr lang="en-US" sz="1400" dirty="0" smtClean="0"/>
              <a:t>( </a:t>
            </a:r>
            <a:r>
              <a:rPr lang="en-US" sz="1400" dirty="0"/>
              <a:t>'</a:t>
            </a:r>
            <a:r>
              <a:rPr lang="en-US" sz="1400" dirty="0" err="1"/>
              <a:t>neutron.debug.commands.CreateProbe</a:t>
            </a:r>
            <a:r>
              <a:rPr lang="en-US" sz="1400" dirty="0"/>
              <a:t>'),</a:t>
            </a:r>
          </a:p>
          <a:p>
            <a:r>
              <a:rPr lang="en-US" sz="1400" dirty="0"/>
              <a:t>    'probe-delete': </a:t>
            </a:r>
            <a:r>
              <a:rPr lang="en-US" sz="1400" dirty="0" err="1"/>
              <a:t>importutils.import_class</a:t>
            </a:r>
            <a:r>
              <a:rPr lang="en-US" sz="1400" dirty="0" smtClean="0"/>
              <a:t>( </a:t>
            </a:r>
            <a:r>
              <a:rPr lang="en-US" sz="1400" dirty="0"/>
              <a:t>'</a:t>
            </a:r>
            <a:r>
              <a:rPr lang="en-US" sz="1400" dirty="0" err="1"/>
              <a:t>neutron.debug.commands.DeleteProbe</a:t>
            </a:r>
            <a:r>
              <a:rPr lang="en-US" sz="1400" dirty="0"/>
              <a:t>'),</a:t>
            </a:r>
          </a:p>
          <a:p>
            <a:r>
              <a:rPr lang="en-US" sz="1400" dirty="0"/>
              <a:t>    'probe-list': </a:t>
            </a:r>
            <a:r>
              <a:rPr lang="en-US" sz="1400" dirty="0" err="1"/>
              <a:t>importutils.import_class</a:t>
            </a:r>
            <a:r>
              <a:rPr lang="en-US" sz="1400" dirty="0" smtClean="0"/>
              <a:t>('</a:t>
            </a:r>
            <a:r>
              <a:rPr lang="en-US" sz="1400" dirty="0" err="1" smtClean="0"/>
              <a:t>neutron.debug.commands.ListProbe</a:t>
            </a:r>
            <a:r>
              <a:rPr lang="en-US" sz="1400" dirty="0"/>
              <a:t>'),</a:t>
            </a:r>
          </a:p>
          <a:p>
            <a:r>
              <a:rPr lang="en-US" sz="1400" dirty="0"/>
              <a:t>    'probe-clear': </a:t>
            </a:r>
            <a:r>
              <a:rPr lang="en-US" sz="1400" dirty="0" err="1"/>
              <a:t>importutils.import_class</a:t>
            </a:r>
            <a:r>
              <a:rPr lang="en-US" sz="1400" dirty="0" smtClean="0"/>
              <a:t>('</a:t>
            </a:r>
            <a:r>
              <a:rPr lang="en-US" sz="1400" dirty="0" err="1" smtClean="0"/>
              <a:t>neutron.debug.commands.ClearProbe</a:t>
            </a:r>
            <a:r>
              <a:rPr lang="en-US" sz="1400" dirty="0"/>
              <a:t>'),</a:t>
            </a:r>
          </a:p>
          <a:p>
            <a:r>
              <a:rPr lang="en-US" sz="1400" dirty="0"/>
              <a:t>    'probe-exec': </a:t>
            </a:r>
            <a:r>
              <a:rPr lang="en-US" sz="1400" dirty="0" err="1"/>
              <a:t>importutils.import_class</a:t>
            </a:r>
            <a:r>
              <a:rPr lang="en-US" sz="1400" dirty="0" smtClean="0"/>
              <a:t>('</a:t>
            </a:r>
            <a:r>
              <a:rPr lang="en-US" sz="1400" dirty="0" err="1" smtClean="0"/>
              <a:t>neutron.debug.commands.ExecProbe</a:t>
            </a:r>
            <a:r>
              <a:rPr lang="en-US" sz="1400" dirty="0"/>
              <a:t>'),</a:t>
            </a:r>
          </a:p>
          <a:p>
            <a:r>
              <a:rPr lang="en-US" sz="1400" dirty="0"/>
              <a:t>    'ping-all': </a:t>
            </a:r>
            <a:r>
              <a:rPr lang="en-US" sz="1400" dirty="0" err="1"/>
              <a:t>importutils.import_class</a:t>
            </a:r>
            <a:r>
              <a:rPr lang="en-US" sz="1400" dirty="0" smtClean="0"/>
              <a:t>('</a:t>
            </a:r>
            <a:r>
              <a:rPr lang="en-US" sz="1400" dirty="0" err="1" smtClean="0"/>
              <a:t>neutron.debug.commands.PingAll</a:t>
            </a:r>
            <a:r>
              <a:rPr lang="en-US" sz="1400" dirty="0"/>
              <a:t>'),</a:t>
            </a:r>
          </a:p>
          <a:p>
            <a:r>
              <a:rPr lang="en-US" sz="1400" dirty="0"/>
              <a:t>    #TODO(</a:t>
            </a:r>
            <a:r>
              <a:rPr lang="en-US" sz="1400" dirty="0" err="1"/>
              <a:t>nati</a:t>
            </a:r>
            <a:r>
              <a:rPr lang="en-US" sz="1400" dirty="0"/>
              <a:t>)  ping, </a:t>
            </a:r>
            <a:r>
              <a:rPr lang="en-US" sz="1400" dirty="0" err="1"/>
              <a:t>netcat</a:t>
            </a:r>
            <a:r>
              <a:rPr lang="en-US" sz="1400" dirty="0"/>
              <a:t> , </a:t>
            </a:r>
            <a:r>
              <a:rPr lang="en-US" sz="1400" dirty="0" err="1"/>
              <a:t>nmap</a:t>
            </a:r>
            <a:r>
              <a:rPr lang="en-US" sz="1400" dirty="0"/>
              <a:t>, bench</a:t>
            </a:r>
          </a:p>
          <a:p>
            <a:r>
              <a:rPr lang="en-US" sz="1400" dirty="0"/>
              <a:t>}</a:t>
            </a:r>
          </a:p>
          <a:p>
            <a:r>
              <a:rPr lang="en-US" sz="1400" dirty="0"/>
              <a:t>COMMANDS = {'2.0': COMMAND_V2}</a:t>
            </a:r>
          </a:p>
        </p:txBody>
      </p:sp>
      <p:cxnSp>
        <p:nvCxnSpPr>
          <p:cNvPr id="16" name="Straight Arrow Connector 15"/>
          <p:cNvCxnSpPr/>
          <p:nvPr/>
        </p:nvCxnSpPr>
        <p:spPr>
          <a:xfrm>
            <a:off x="1219200" y="2900065"/>
            <a:ext cx="152400" cy="1216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5141685" y="6135914"/>
            <a:ext cx="457200" cy="3773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44885" y="6553200"/>
            <a:ext cx="841829"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34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366" y="152400"/>
            <a:ext cx="3285451" cy="307777"/>
          </a:xfrm>
          <a:prstGeom prst="rect">
            <a:avLst/>
          </a:prstGeom>
        </p:spPr>
        <p:txBody>
          <a:bodyPr wrap="none">
            <a:spAutoFit/>
          </a:bodyPr>
          <a:lstStyle/>
          <a:p>
            <a:r>
              <a:rPr lang="en-US" sz="1400" dirty="0" err="1"/>
              <a:t>ProbeCommand</a:t>
            </a:r>
            <a:r>
              <a:rPr lang="en-US" sz="1400" dirty="0"/>
              <a:t>(</a:t>
            </a:r>
            <a:r>
              <a:rPr lang="en-US" sz="1400" dirty="0" err="1"/>
              <a:t>client.NeutronCommand</a:t>
            </a:r>
            <a:r>
              <a:rPr lang="en-US" sz="1400" dirty="0"/>
              <a:t>)</a:t>
            </a:r>
          </a:p>
        </p:txBody>
      </p:sp>
      <p:sp>
        <p:nvSpPr>
          <p:cNvPr id="3" name="Rectangle 2"/>
          <p:cNvSpPr/>
          <p:nvPr/>
        </p:nvSpPr>
        <p:spPr>
          <a:xfrm>
            <a:off x="6888" y="1448453"/>
            <a:ext cx="1095941" cy="307777"/>
          </a:xfrm>
          <a:prstGeom prst="rect">
            <a:avLst/>
          </a:prstGeom>
        </p:spPr>
        <p:txBody>
          <a:bodyPr wrap="none">
            <a:spAutoFit/>
          </a:bodyPr>
          <a:lstStyle/>
          <a:p>
            <a:r>
              <a:rPr lang="en-US" sz="1400" dirty="0" err="1" smtClean="0"/>
              <a:t>CreateProbe</a:t>
            </a:r>
            <a:endParaRPr lang="en-US" sz="1400" dirty="0"/>
          </a:p>
        </p:txBody>
      </p:sp>
      <p:sp>
        <p:nvSpPr>
          <p:cNvPr id="4" name="Rectangle 3"/>
          <p:cNvSpPr/>
          <p:nvPr/>
        </p:nvSpPr>
        <p:spPr>
          <a:xfrm>
            <a:off x="1299292" y="1448453"/>
            <a:ext cx="1095813" cy="307777"/>
          </a:xfrm>
          <a:prstGeom prst="rect">
            <a:avLst/>
          </a:prstGeom>
        </p:spPr>
        <p:txBody>
          <a:bodyPr wrap="none">
            <a:spAutoFit/>
          </a:bodyPr>
          <a:lstStyle/>
          <a:p>
            <a:r>
              <a:rPr lang="en-US" sz="1400" dirty="0" err="1"/>
              <a:t>DeleteProbe</a:t>
            </a:r>
            <a:endParaRPr lang="en-US" sz="1400" dirty="0"/>
          </a:p>
        </p:txBody>
      </p:sp>
      <p:sp>
        <p:nvSpPr>
          <p:cNvPr id="5" name="Rectangle 4"/>
          <p:cNvSpPr/>
          <p:nvPr/>
        </p:nvSpPr>
        <p:spPr>
          <a:xfrm>
            <a:off x="2656190" y="1448453"/>
            <a:ext cx="992901" cy="307777"/>
          </a:xfrm>
          <a:prstGeom prst="rect">
            <a:avLst/>
          </a:prstGeom>
        </p:spPr>
        <p:txBody>
          <a:bodyPr wrap="none">
            <a:spAutoFit/>
          </a:bodyPr>
          <a:lstStyle/>
          <a:p>
            <a:r>
              <a:rPr lang="en-US" sz="1400" dirty="0" err="1"/>
              <a:t>ClearProbe</a:t>
            </a:r>
            <a:endParaRPr lang="en-US" sz="1400" dirty="0"/>
          </a:p>
        </p:txBody>
      </p:sp>
      <p:sp>
        <p:nvSpPr>
          <p:cNvPr id="6" name="Rectangle 5"/>
          <p:cNvSpPr/>
          <p:nvPr/>
        </p:nvSpPr>
        <p:spPr>
          <a:xfrm>
            <a:off x="3881415" y="1446927"/>
            <a:ext cx="943272" cy="307777"/>
          </a:xfrm>
          <a:prstGeom prst="rect">
            <a:avLst/>
          </a:prstGeom>
        </p:spPr>
        <p:txBody>
          <a:bodyPr wrap="none">
            <a:spAutoFit/>
          </a:bodyPr>
          <a:lstStyle/>
          <a:p>
            <a:r>
              <a:rPr lang="en-US" sz="1400" dirty="0" err="1"/>
              <a:t>ExecProbe</a:t>
            </a:r>
            <a:endParaRPr lang="en-US" sz="1400" dirty="0"/>
          </a:p>
        </p:txBody>
      </p:sp>
      <p:sp>
        <p:nvSpPr>
          <p:cNvPr id="7" name="Rectangle 6"/>
          <p:cNvSpPr/>
          <p:nvPr/>
        </p:nvSpPr>
        <p:spPr>
          <a:xfrm>
            <a:off x="5081689" y="1446925"/>
            <a:ext cx="686406" cy="307777"/>
          </a:xfrm>
          <a:prstGeom prst="rect">
            <a:avLst/>
          </a:prstGeom>
        </p:spPr>
        <p:txBody>
          <a:bodyPr wrap="none">
            <a:spAutoFit/>
          </a:bodyPr>
          <a:lstStyle/>
          <a:p>
            <a:r>
              <a:rPr lang="en-US" sz="1400" dirty="0" err="1"/>
              <a:t>PingAll</a:t>
            </a:r>
            <a:endParaRPr lang="en-US" sz="1400" dirty="0"/>
          </a:p>
        </p:txBody>
      </p:sp>
      <p:cxnSp>
        <p:nvCxnSpPr>
          <p:cNvPr id="10" name="Elbow Connector 9"/>
          <p:cNvCxnSpPr>
            <a:stCxn id="3" idx="0"/>
            <a:endCxn id="2" idx="2"/>
          </p:cNvCxnSpPr>
          <p:nvPr/>
        </p:nvCxnSpPr>
        <p:spPr>
          <a:xfrm rot="5400000" flipH="1" flipV="1">
            <a:off x="1347337" y="-332301"/>
            <a:ext cx="988276" cy="25732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0"/>
            <a:endCxn id="2" idx="2"/>
          </p:cNvCxnSpPr>
          <p:nvPr/>
        </p:nvCxnSpPr>
        <p:spPr>
          <a:xfrm rot="5400000" flipH="1" flipV="1">
            <a:off x="1993507" y="313869"/>
            <a:ext cx="988276" cy="12808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0"/>
            <a:endCxn id="2" idx="2"/>
          </p:cNvCxnSpPr>
          <p:nvPr/>
        </p:nvCxnSpPr>
        <p:spPr>
          <a:xfrm rot="16200000" flipV="1">
            <a:off x="2646229" y="942040"/>
            <a:ext cx="988276" cy="245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0"/>
            <a:endCxn id="2" idx="2"/>
          </p:cNvCxnSpPr>
          <p:nvPr/>
        </p:nvCxnSpPr>
        <p:spPr>
          <a:xfrm rot="16200000" flipV="1">
            <a:off x="3247197" y="341072"/>
            <a:ext cx="986750" cy="12249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a:endCxn id="2" idx="2"/>
          </p:cNvCxnSpPr>
          <p:nvPr/>
        </p:nvCxnSpPr>
        <p:spPr>
          <a:xfrm rot="16200000" flipV="1">
            <a:off x="3783118" y="-194849"/>
            <a:ext cx="986748" cy="2296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96109" y="2971800"/>
            <a:ext cx="1923691" cy="489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smtClean="0"/>
              <a:t>ebug_agent.py</a:t>
            </a:r>
            <a:endParaRPr lang="en-US" sz="1400" dirty="0"/>
          </a:p>
        </p:txBody>
      </p:sp>
      <p:cxnSp>
        <p:nvCxnSpPr>
          <p:cNvPr id="22" name="Elbow Connector 21"/>
          <p:cNvCxnSpPr>
            <a:stCxn id="3" idx="2"/>
            <a:endCxn id="20" idx="0"/>
          </p:cNvCxnSpPr>
          <p:nvPr/>
        </p:nvCxnSpPr>
        <p:spPr>
          <a:xfrm rot="16200000" flipH="1">
            <a:off x="2198622" y="112467"/>
            <a:ext cx="1215570" cy="450309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4" idx="2"/>
            <a:endCxn id="20" idx="0"/>
          </p:cNvCxnSpPr>
          <p:nvPr/>
        </p:nvCxnSpPr>
        <p:spPr>
          <a:xfrm rot="16200000" flipH="1">
            <a:off x="2844792" y="758637"/>
            <a:ext cx="1215570" cy="321075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Elbow Connector 25"/>
          <p:cNvCxnSpPr>
            <a:stCxn id="5" idx="2"/>
            <a:endCxn id="20" idx="0"/>
          </p:cNvCxnSpPr>
          <p:nvPr/>
        </p:nvCxnSpPr>
        <p:spPr>
          <a:xfrm rot="16200000" flipH="1">
            <a:off x="3497513" y="1411358"/>
            <a:ext cx="1215570" cy="190531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Elbow Connector 27"/>
          <p:cNvCxnSpPr>
            <a:stCxn id="6" idx="2"/>
            <a:endCxn id="20" idx="0"/>
          </p:cNvCxnSpPr>
          <p:nvPr/>
        </p:nvCxnSpPr>
        <p:spPr>
          <a:xfrm rot="16200000" flipH="1">
            <a:off x="4096955" y="2010800"/>
            <a:ext cx="1217096" cy="70490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7" idx="2"/>
            <a:endCxn id="20" idx="0"/>
          </p:cNvCxnSpPr>
          <p:nvPr/>
        </p:nvCxnSpPr>
        <p:spPr>
          <a:xfrm rot="5400000">
            <a:off x="4632875" y="2179783"/>
            <a:ext cx="1217098" cy="366937"/>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977720" y="3276600"/>
            <a:ext cx="2150372" cy="68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commands.py</a:t>
            </a:r>
            <a:endParaRPr lang="en-US" sz="1400" dirty="0"/>
          </a:p>
        </p:txBody>
      </p:sp>
      <p:cxnSp>
        <p:nvCxnSpPr>
          <p:cNvPr id="43" name="Elbow Connector 42"/>
          <p:cNvCxnSpPr>
            <a:stCxn id="3" idx="2"/>
            <a:endCxn id="41" idx="0"/>
          </p:cNvCxnSpPr>
          <p:nvPr/>
        </p:nvCxnSpPr>
        <p:spPr>
          <a:xfrm rot="16200000" flipH="1">
            <a:off x="543697" y="1767391"/>
            <a:ext cx="1520370" cy="149804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Elbow Connector 44"/>
          <p:cNvCxnSpPr>
            <a:stCxn id="4" idx="2"/>
            <a:endCxn id="41" idx="0"/>
          </p:cNvCxnSpPr>
          <p:nvPr/>
        </p:nvCxnSpPr>
        <p:spPr>
          <a:xfrm rot="16200000" flipH="1">
            <a:off x="1189867" y="2413561"/>
            <a:ext cx="1520370" cy="20570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7" name="Elbow Connector 46"/>
          <p:cNvCxnSpPr>
            <a:stCxn id="5" idx="2"/>
            <a:endCxn id="41" idx="0"/>
          </p:cNvCxnSpPr>
          <p:nvPr/>
        </p:nvCxnSpPr>
        <p:spPr>
          <a:xfrm rot="5400000">
            <a:off x="1842589" y="1966548"/>
            <a:ext cx="1520370" cy="109973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Elbow Connector 48"/>
          <p:cNvCxnSpPr>
            <a:stCxn id="7" idx="2"/>
            <a:endCxn id="41" idx="0"/>
          </p:cNvCxnSpPr>
          <p:nvPr/>
        </p:nvCxnSpPr>
        <p:spPr>
          <a:xfrm rot="5400000">
            <a:off x="2977950" y="829658"/>
            <a:ext cx="1521898" cy="337198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Elbow Connector 55"/>
          <p:cNvCxnSpPr>
            <a:stCxn id="6" idx="2"/>
            <a:endCxn id="41" idx="0"/>
          </p:cNvCxnSpPr>
          <p:nvPr/>
        </p:nvCxnSpPr>
        <p:spPr>
          <a:xfrm rot="5400000">
            <a:off x="2442031" y="1365580"/>
            <a:ext cx="1521896" cy="230014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8" name="Elbow Connector 57"/>
          <p:cNvCxnSpPr>
            <a:stCxn id="41" idx="3"/>
            <a:endCxn id="20" idx="2"/>
          </p:cNvCxnSpPr>
          <p:nvPr/>
        </p:nvCxnSpPr>
        <p:spPr>
          <a:xfrm flipV="1">
            <a:off x="3128092" y="3461655"/>
            <a:ext cx="1929863" cy="157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9891" y="1435518"/>
            <a:ext cx="3044109" cy="1754326"/>
          </a:xfrm>
          <a:prstGeom prst="rect">
            <a:avLst/>
          </a:prstGeom>
          <a:noFill/>
        </p:spPr>
        <p:txBody>
          <a:bodyPr wrap="square" rtlCol="0">
            <a:spAutoFit/>
          </a:bodyPr>
          <a:lstStyle/>
          <a:p>
            <a:r>
              <a:rPr lang="en-US" dirty="0" smtClean="0"/>
              <a:t>All the commands in turn call debug_agent.* functions</a:t>
            </a:r>
          </a:p>
          <a:p>
            <a:r>
              <a:rPr lang="en-US" dirty="0" smtClean="0"/>
              <a:t>*: functions those realize the commands and </a:t>
            </a:r>
          </a:p>
          <a:p>
            <a:r>
              <a:rPr lang="en-US" dirty="0" smtClean="0"/>
              <a:t>Implemented in debug_agent.py</a:t>
            </a:r>
            <a:endParaRPr lang="en-US" dirty="0"/>
          </a:p>
        </p:txBody>
      </p:sp>
      <p:sp>
        <p:nvSpPr>
          <p:cNvPr id="107" name="Rectangle 106"/>
          <p:cNvSpPr/>
          <p:nvPr/>
        </p:nvSpPr>
        <p:spPr>
          <a:xfrm>
            <a:off x="483726" y="4419600"/>
            <a:ext cx="7218594" cy="2246769"/>
          </a:xfrm>
          <a:prstGeom prst="rect">
            <a:avLst/>
          </a:prstGeom>
        </p:spPr>
        <p:txBody>
          <a:bodyPr wrap="square">
            <a:spAutoFit/>
          </a:bodyPr>
          <a:lstStyle/>
          <a:p>
            <a:r>
              <a:rPr lang="en-US" sz="1400" dirty="0" smtClean="0"/>
              <a:t>Class </a:t>
            </a:r>
            <a:r>
              <a:rPr lang="en-US" sz="1400" dirty="0" err="1" smtClean="0"/>
              <a:t>ListProbe</a:t>
            </a:r>
            <a:r>
              <a:rPr lang="en-US" sz="1400" dirty="0" smtClean="0"/>
              <a:t>(</a:t>
            </a:r>
            <a:r>
              <a:rPr lang="en-US" sz="1400" dirty="0" err="1" smtClean="0"/>
              <a:t>client.NeutronCommand</a:t>
            </a:r>
            <a:r>
              <a:rPr lang="en-US" sz="1400" dirty="0"/>
              <a:t>, </a:t>
            </a:r>
            <a:r>
              <a:rPr lang="en-US" sz="1400" dirty="0" err="1"/>
              <a:t>lister.Lister</a:t>
            </a:r>
            <a:r>
              <a:rPr lang="en-US" sz="1400" dirty="0" smtClean="0"/>
              <a:t>)</a:t>
            </a:r>
          </a:p>
          <a:p>
            <a:r>
              <a:rPr lang="en-US" sz="1400" dirty="0"/>
              <a:t>List probes</a:t>
            </a:r>
            <a:r>
              <a:rPr lang="en-US" sz="1400" dirty="0" smtClean="0"/>
              <a:t>.</a:t>
            </a:r>
          </a:p>
          <a:p>
            <a:endParaRPr lang="en-US" sz="1400" dirty="0"/>
          </a:p>
          <a:p>
            <a:r>
              <a:rPr lang="en-US" sz="1400" dirty="0" err="1"/>
              <a:t>logging.getLogger</a:t>
            </a:r>
            <a:r>
              <a:rPr lang="en-US" sz="1400" dirty="0"/>
              <a:t>(__name__ + '.</a:t>
            </a:r>
            <a:r>
              <a:rPr lang="en-US" sz="1400" dirty="0" err="1"/>
              <a:t>ListProbe</a:t>
            </a:r>
            <a:r>
              <a:rPr lang="en-US" sz="1400" dirty="0" smtClean="0"/>
              <a:t>')</a:t>
            </a:r>
          </a:p>
          <a:p>
            <a:endParaRPr lang="en-US" sz="1400" dirty="0"/>
          </a:p>
          <a:p>
            <a:r>
              <a:rPr lang="en-US" sz="1400" b="1" dirty="0" err="1"/>
              <a:t>get_debug_agent</a:t>
            </a:r>
            <a:r>
              <a:rPr lang="en-US" sz="1400" b="1" dirty="0"/>
              <a:t>(self):</a:t>
            </a:r>
          </a:p>
          <a:p>
            <a:r>
              <a:rPr lang="en-US" sz="1400" dirty="0"/>
              <a:t>        return </a:t>
            </a:r>
            <a:r>
              <a:rPr lang="en-US" sz="1400" dirty="0" err="1" smtClean="0"/>
              <a:t>self.app.debug_agent</a:t>
            </a:r>
            <a:endParaRPr lang="en-US" sz="1400" dirty="0" smtClean="0"/>
          </a:p>
          <a:p>
            <a:endParaRPr lang="en-US" sz="1400" dirty="0"/>
          </a:p>
          <a:p>
            <a:r>
              <a:rPr lang="en-US" sz="1400" b="1" dirty="0" err="1"/>
              <a:t>get_data</a:t>
            </a:r>
            <a:r>
              <a:rPr lang="en-US" sz="1400" b="1" dirty="0"/>
              <a:t>(self, </a:t>
            </a:r>
            <a:r>
              <a:rPr lang="en-US" sz="1400" b="1" dirty="0" err="1"/>
              <a:t>parsed_args</a:t>
            </a:r>
            <a:r>
              <a:rPr lang="en-US" sz="1400" b="1" dirty="0" smtClean="0"/>
              <a:t>):</a:t>
            </a:r>
          </a:p>
          <a:p>
            <a:r>
              <a:rPr lang="en-US" sz="1400" dirty="0" err="1"/>
              <a:t>debug_agent.list_probes</a:t>
            </a:r>
            <a:r>
              <a:rPr lang="en-US" sz="1400" dirty="0"/>
              <a:t>()</a:t>
            </a:r>
          </a:p>
        </p:txBody>
      </p:sp>
    </p:spTree>
    <p:extLst>
      <p:ext uri="{BB962C8B-B14F-4D97-AF65-F5344CB8AC3E}">
        <p14:creationId xmlns:p14="http://schemas.microsoft.com/office/powerpoint/2010/main" val="1674738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1219200"/>
          </a:xfrm>
        </p:spPr>
        <p:txBody>
          <a:bodyPr/>
          <a:lstStyle/>
          <a:p>
            <a:pPr marL="0" indent="0">
              <a:buNone/>
            </a:pPr>
            <a:r>
              <a:rPr lang="en-US" dirty="0" smtClean="0"/>
              <a:t>Commands.py: All the commands has following two </a:t>
            </a:r>
            <a:r>
              <a:rPr lang="en-US" dirty="0" err="1" smtClean="0"/>
              <a:t>functions:get_parser</a:t>
            </a:r>
            <a:r>
              <a:rPr lang="en-US" dirty="0" smtClean="0"/>
              <a:t> and Run</a:t>
            </a:r>
          </a:p>
        </p:txBody>
      </p:sp>
      <p:graphicFrame>
        <p:nvGraphicFramePr>
          <p:cNvPr id="4" name="Table 3"/>
          <p:cNvGraphicFramePr>
            <a:graphicFrameLocks noGrp="1"/>
          </p:cNvGraphicFramePr>
          <p:nvPr>
            <p:extLst>
              <p:ext uri="{D42A27DB-BD31-4B8C-83A1-F6EECF244321}">
                <p14:modId xmlns:p14="http://schemas.microsoft.com/office/powerpoint/2010/main" val="3537719372"/>
              </p:ext>
            </p:extLst>
          </p:nvPr>
        </p:nvGraphicFramePr>
        <p:xfrm>
          <a:off x="-29029" y="1447800"/>
          <a:ext cx="9144000" cy="5410200"/>
        </p:xfrm>
        <a:graphic>
          <a:graphicData uri="http://schemas.openxmlformats.org/drawingml/2006/table">
            <a:tbl>
              <a:tblPr firstRow="1" bandRow="1">
                <a:tableStyleId>{5C22544A-7EE6-4342-B048-85BDC9FD1C3A}</a:tableStyleId>
              </a:tblPr>
              <a:tblGrid>
                <a:gridCol w="1219200"/>
                <a:gridCol w="1600200"/>
                <a:gridCol w="1600200"/>
                <a:gridCol w="1524000"/>
                <a:gridCol w="1676400"/>
                <a:gridCol w="1524000"/>
              </a:tblGrid>
              <a:tr h="533400">
                <a:tc>
                  <a:txBody>
                    <a:bodyPr/>
                    <a:lstStyle/>
                    <a:p>
                      <a:endParaRPr lang="en-US" dirty="0"/>
                    </a:p>
                  </a:txBody>
                  <a:tcPr/>
                </a:tc>
                <a:tc>
                  <a:txBody>
                    <a:bodyPr/>
                    <a:lstStyle/>
                    <a:p>
                      <a:r>
                        <a:rPr lang="en-US" dirty="0" err="1" smtClean="0"/>
                        <a:t>CreateProbe</a:t>
                      </a:r>
                      <a:endParaRPr lang="en-US" dirty="0"/>
                    </a:p>
                  </a:txBody>
                  <a:tcPr/>
                </a:tc>
                <a:tc>
                  <a:txBody>
                    <a:bodyPr/>
                    <a:lstStyle/>
                    <a:p>
                      <a:r>
                        <a:rPr lang="en-US" dirty="0" err="1" smtClean="0"/>
                        <a:t>DeleteProbe</a:t>
                      </a:r>
                      <a:endParaRPr lang="en-US" dirty="0"/>
                    </a:p>
                  </a:txBody>
                  <a:tcPr/>
                </a:tc>
                <a:tc>
                  <a:txBody>
                    <a:bodyPr/>
                    <a:lstStyle/>
                    <a:p>
                      <a:r>
                        <a:rPr lang="en-US" dirty="0" err="1" smtClean="0"/>
                        <a:t>ClearProbe</a:t>
                      </a:r>
                      <a:endParaRPr lang="en-US" dirty="0"/>
                    </a:p>
                  </a:txBody>
                  <a:tcPr/>
                </a:tc>
                <a:tc>
                  <a:txBody>
                    <a:bodyPr/>
                    <a:lstStyle/>
                    <a:p>
                      <a:r>
                        <a:rPr lang="en-US" dirty="0" err="1" smtClean="0"/>
                        <a:t>ExecProbe</a:t>
                      </a:r>
                      <a:endParaRPr lang="en-US" dirty="0"/>
                    </a:p>
                  </a:txBody>
                  <a:tcPr/>
                </a:tc>
                <a:tc>
                  <a:txBody>
                    <a:bodyPr/>
                    <a:lstStyle/>
                    <a:p>
                      <a:r>
                        <a:rPr lang="en-US" dirty="0" err="1" smtClean="0"/>
                        <a:t>PingAll</a:t>
                      </a:r>
                      <a:endParaRPr lang="en-US" dirty="0"/>
                    </a:p>
                  </a:txBody>
                  <a:tcPr/>
                </a:tc>
              </a:tr>
              <a:tr h="2658794">
                <a:tc>
                  <a:txBody>
                    <a:bodyPr/>
                    <a:lstStyle/>
                    <a:p>
                      <a:r>
                        <a:rPr lang="en-US" dirty="0" err="1" smtClean="0"/>
                        <a:t>get_parser</a:t>
                      </a:r>
                      <a:endParaRPr lang="en-US" dirty="0"/>
                    </a:p>
                  </a:txBody>
                  <a:tcPr/>
                </a:tc>
                <a:tc>
                  <a:txBody>
                    <a:bodyPr/>
                    <a:lstStyle/>
                    <a:p>
                      <a:r>
                        <a:rPr lang="en-US" sz="1400" dirty="0" err="1" smtClean="0"/>
                        <a:t>parser.add_argument</a:t>
                      </a:r>
                      <a:r>
                        <a:rPr lang="en-US" sz="1400" dirty="0" smtClean="0"/>
                        <a:t> ( 'id', </a:t>
                      </a:r>
                      <a:r>
                        <a:rPr lang="en-US" sz="1400" dirty="0" err="1" smtClean="0"/>
                        <a:t>metavar</a:t>
                      </a:r>
                      <a:r>
                        <a:rPr lang="en-US" sz="1400" dirty="0" smtClean="0"/>
                        <a:t>='</a:t>
                      </a:r>
                      <a:r>
                        <a:rPr lang="en-US" sz="1400" dirty="0" err="1" smtClean="0"/>
                        <a:t>network_id</a:t>
                      </a:r>
                      <a:r>
                        <a:rPr lang="en-US" sz="1400" dirty="0" smtClean="0"/>
                        <a:t>',</a:t>
                      </a:r>
                    </a:p>
                    <a:p>
                      <a:r>
                        <a:rPr lang="en-US" sz="1400" dirty="0" smtClean="0"/>
                        <a:t>(ID of network to probe) </a:t>
                      </a:r>
                    </a:p>
                    <a:p>
                      <a:r>
                        <a:rPr lang="en-US" sz="1400" dirty="0" smtClean="0"/>
                        <a:t>-------and</a:t>
                      </a:r>
                      <a:r>
                        <a:rPr lang="en-US" sz="1400" baseline="0" dirty="0" smtClean="0"/>
                        <a:t> </a:t>
                      </a:r>
                      <a:r>
                        <a:rPr lang="en-US" sz="1400" dirty="0" smtClean="0"/>
                        <a:t>-----------</a:t>
                      </a:r>
                    </a:p>
                    <a:p>
                      <a:r>
                        <a:rPr lang="en-US" sz="1400" dirty="0" smtClean="0"/>
                        <a:t> '--device-owner',</a:t>
                      </a:r>
                    </a:p>
                    <a:p>
                      <a:r>
                        <a:rPr lang="en-US" sz="1400" dirty="0" smtClean="0"/>
                        <a:t>default='network', choices=['network', 'compute'],</a:t>
                      </a:r>
                    </a:p>
                    <a:p>
                      <a:r>
                        <a:rPr lang="en-US" sz="1400" dirty="0" smtClean="0"/>
                        <a:t>(Owner type of the device: network/compute)</a:t>
                      </a:r>
                      <a:endParaRPr lang="en-US" sz="1400" dirty="0"/>
                    </a:p>
                  </a:txBody>
                  <a:tcPr/>
                </a:tc>
                <a:tc>
                  <a:txBody>
                    <a:bodyPr/>
                    <a:lstStyle/>
                    <a:p>
                      <a:r>
                        <a:rPr lang="en-US" sz="1400" dirty="0" err="1" smtClean="0"/>
                        <a:t>parser.add_argument</a:t>
                      </a:r>
                      <a:r>
                        <a:rPr lang="en-US" sz="1400" dirty="0" smtClean="0"/>
                        <a:t>( 'id',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delete')</a:t>
                      </a:r>
                      <a:endParaRPr lang="en-US" sz="1400" dirty="0"/>
                    </a:p>
                  </a:txBody>
                  <a:tcPr/>
                </a:tc>
                <a:tc>
                  <a:txBody>
                    <a:bodyPr/>
                    <a:lstStyle/>
                    <a:p>
                      <a:endParaRPr lang="en-US" dirty="0"/>
                    </a:p>
                  </a:txBody>
                  <a:tcPr/>
                </a:tc>
                <a:tc>
                  <a:txBody>
                    <a:bodyPr/>
                    <a:lstStyle/>
                    <a:p>
                      <a:r>
                        <a:rPr lang="en-US" sz="1400" dirty="0" err="1" smtClean="0"/>
                        <a:t>parser.add_argument</a:t>
                      </a:r>
                      <a:r>
                        <a:rPr lang="en-US" sz="1400" dirty="0" smtClean="0"/>
                        <a:t>('id',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execute command')</a:t>
                      </a:r>
                    </a:p>
                    <a:p>
                      <a:r>
                        <a:rPr lang="en-US" sz="1400" dirty="0" smtClean="0"/>
                        <a:t>-------- and ---------</a:t>
                      </a:r>
                    </a:p>
                    <a:p>
                      <a:r>
                        <a:rPr lang="en-US" sz="1400" dirty="0" smtClean="0"/>
                        <a:t>'command', </a:t>
                      </a:r>
                      <a:r>
                        <a:rPr lang="en-US" sz="1400" dirty="0" err="1" smtClean="0"/>
                        <a:t>metavar</a:t>
                      </a:r>
                      <a:r>
                        <a:rPr lang="en-US" sz="1400" dirty="0" smtClean="0"/>
                        <a:t>='command‘</a:t>
                      </a:r>
                    </a:p>
                    <a:p>
                      <a:r>
                        <a:rPr lang="en-US" sz="1400" dirty="0" smtClean="0"/>
                        <a:t>('Command to execute'),</a:t>
                      </a:r>
                      <a:endParaRPr lang="en-US" sz="1400" dirty="0"/>
                    </a:p>
                  </a:txBody>
                  <a:tcPr/>
                </a:tc>
                <a:tc>
                  <a:txBody>
                    <a:bodyPr/>
                    <a:lstStyle/>
                    <a:p>
                      <a:r>
                        <a:rPr lang="en-US" sz="1400" dirty="0" err="1" smtClean="0"/>
                        <a:t>parser.add_argument</a:t>
                      </a:r>
                      <a:r>
                        <a:rPr lang="en-US" sz="1400" dirty="0" smtClean="0"/>
                        <a:t>( '--timeout', </a:t>
                      </a:r>
                      <a:r>
                        <a:rPr lang="en-US" sz="1400" dirty="0" err="1" smtClean="0"/>
                        <a:t>metavar</a:t>
                      </a:r>
                      <a:r>
                        <a:rPr lang="en-US" sz="1400" dirty="0" smtClean="0"/>
                        <a:t>='&lt;timeout&gt;',  </a:t>
                      </a:r>
                    </a:p>
                    <a:p>
                      <a:r>
                        <a:rPr lang="en-US" sz="1400" dirty="0" smtClean="0"/>
                        <a:t>('Ping timeout')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and -------</a:t>
                      </a:r>
                    </a:p>
                    <a:p>
                      <a:r>
                        <a:rPr lang="en-US" sz="1400" dirty="0" smtClean="0"/>
                        <a:t>'--id', </a:t>
                      </a:r>
                      <a:r>
                        <a:rPr lang="en-US" sz="1400" dirty="0" err="1" smtClean="0"/>
                        <a:t>metavar</a:t>
                      </a:r>
                      <a:r>
                        <a:rPr lang="en-US" sz="1400" dirty="0" smtClean="0"/>
                        <a:t>='</a:t>
                      </a:r>
                      <a:r>
                        <a:rPr lang="en-US" sz="1400" dirty="0" err="1" smtClean="0"/>
                        <a:t>network_id</a:t>
                      </a:r>
                      <a:r>
                        <a:rPr lang="en-US" sz="1400" dirty="0" smtClean="0"/>
                        <a:t>',</a:t>
                      </a:r>
                    </a:p>
                    <a:p>
                      <a:endParaRPr lang="en-US" sz="1400" dirty="0" smtClean="0"/>
                    </a:p>
                    <a:p>
                      <a:r>
                        <a:rPr lang="en-US" sz="1400" dirty="0" smtClean="0"/>
                        <a:t>('ID of network')</a:t>
                      </a:r>
                      <a:endParaRPr lang="en-US" sz="1400" dirty="0"/>
                    </a:p>
                  </a:txBody>
                  <a:tcPr/>
                </a:tc>
              </a:tr>
              <a:tr h="1540413">
                <a:tc>
                  <a:txBody>
                    <a:bodyPr/>
                    <a:lstStyle/>
                    <a:p>
                      <a:r>
                        <a:rPr lang="en-US" dirty="0" smtClean="0"/>
                        <a:t>run</a:t>
                      </a:r>
                      <a:endParaRPr lang="en-US"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endParaRPr lang="en-US" sz="1400" dirty="0" smtClean="0"/>
                    </a:p>
                    <a:p>
                      <a:r>
                        <a:rPr lang="en-US" sz="1400" dirty="0" err="1" smtClean="0"/>
                        <a:t>probe_port</a:t>
                      </a:r>
                      <a:r>
                        <a:rPr lang="en-US" sz="1400" dirty="0" smtClean="0"/>
                        <a:t> = </a:t>
                      </a:r>
                      <a:r>
                        <a:rPr lang="en-US" sz="1400" dirty="0" err="1" smtClean="0"/>
                        <a:t>debug_agent.create_probe</a:t>
                      </a:r>
                      <a:r>
                        <a:rPr lang="en-US" sz="1400" dirty="0" smtClean="0"/>
                        <a:t>()</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debug_agent.delete_probe</a:t>
                      </a:r>
                      <a:r>
                        <a:rPr lang="en-US" sz="1400" dirty="0" smtClean="0"/>
                        <a:t>(parsed_args.id)</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cleared_probes_count</a:t>
                      </a:r>
                      <a:r>
                        <a:rPr lang="en-US" sz="1400" dirty="0" smtClean="0"/>
                        <a:t> = </a:t>
                      </a:r>
                      <a:r>
                        <a:rPr lang="en-US" sz="1400" dirty="0" err="1" smtClean="0"/>
                        <a:t>debug_agent.clear_probes</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debug_agent.exec_command</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debug_agent.ping_all</a:t>
                      </a: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29050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45849"/>
            <a:ext cx="5204438" cy="523220"/>
          </a:xfrm>
          <a:prstGeom prst="rect">
            <a:avLst/>
          </a:prstGeom>
        </p:spPr>
        <p:txBody>
          <a:bodyPr wrap="none">
            <a:spAutoFit/>
          </a:bodyPr>
          <a:lstStyle/>
          <a:p>
            <a:r>
              <a:rPr lang="en-US" sz="2800" dirty="0"/>
              <a:t>class </a:t>
            </a:r>
            <a:r>
              <a:rPr lang="en-US" sz="2800" dirty="0" err="1"/>
              <a:t>NeutronDebugAgent</a:t>
            </a:r>
            <a:r>
              <a:rPr lang="en-US" sz="2800" dirty="0"/>
              <a:t>(object):</a:t>
            </a:r>
          </a:p>
        </p:txBody>
      </p:sp>
    </p:spTree>
    <p:extLst>
      <p:ext uri="{BB962C8B-B14F-4D97-AF65-F5344CB8AC3E}">
        <p14:creationId xmlns:p14="http://schemas.microsoft.com/office/powerpoint/2010/main" val="2394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
            <a:ext cx="2971800" cy="1143000"/>
          </a:xfrm>
        </p:spPr>
        <p:txBody>
          <a:bodyPr/>
          <a:lstStyle/>
          <a:p>
            <a:r>
              <a:rPr lang="en-US" dirty="0" smtClean="0"/>
              <a:t>RPC</a:t>
            </a:r>
            <a:endParaRPr lang="en-US" dirty="0"/>
          </a:p>
        </p:txBody>
      </p:sp>
      <p:sp>
        <p:nvSpPr>
          <p:cNvPr id="4" name="Rectangle 3"/>
          <p:cNvSpPr/>
          <p:nvPr/>
        </p:nvSpPr>
        <p:spPr>
          <a:xfrm>
            <a:off x="0" y="1295400"/>
            <a:ext cx="2717558"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Connection(object</a:t>
            </a:r>
            <a:r>
              <a:rPr lang="en-US" dirty="0" smtClean="0"/>
              <a:t>)</a:t>
            </a:r>
          </a:p>
          <a:p>
            <a:endParaRPr lang="en-US" dirty="0"/>
          </a:p>
          <a:p>
            <a:r>
              <a:rPr lang="en-US" dirty="0"/>
              <a:t>__</a:t>
            </a:r>
            <a:r>
              <a:rPr lang="en-US" dirty="0" err="1"/>
              <a:t>init</a:t>
            </a:r>
            <a:r>
              <a:rPr lang="en-US" dirty="0"/>
              <a:t>__</a:t>
            </a:r>
          </a:p>
          <a:p>
            <a:r>
              <a:rPr lang="en-US" dirty="0" err="1"/>
              <a:t>create_consumer</a:t>
            </a:r>
            <a:endParaRPr lang="en-US" dirty="0"/>
          </a:p>
          <a:p>
            <a:r>
              <a:rPr lang="en-US" dirty="0" err="1"/>
              <a:t>consume_in_threads</a:t>
            </a:r>
            <a:endParaRPr lang="en-US" dirty="0"/>
          </a:p>
          <a:p>
            <a:endParaRPr lang="en-US" dirty="0"/>
          </a:p>
          <a:p>
            <a:r>
              <a:rPr lang="en-US" dirty="0"/>
              <a:t>Create servers  list,  appends servers from the target (different plugins) and start the same.</a:t>
            </a:r>
          </a:p>
          <a:p>
            <a:endParaRPr lang="en-US" dirty="0"/>
          </a:p>
        </p:txBody>
      </p:sp>
      <p:sp>
        <p:nvSpPr>
          <p:cNvPr id="5" name="Rectangle 4"/>
          <p:cNvSpPr/>
          <p:nvPr/>
        </p:nvSpPr>
        <p:spPr>
          <a:xfrm>
            <a:off x="2992017" y="1276739"/>
            <a:ext cx="2882456" cy="147732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Service(</a:t>
            </a:r>
            <a:r>
              <a:rPr lang="en-US" dirty="0" err="1"/>
              <a:t>service.Service</a:t>
            </a:r>
            <a:r>
              <a:rPr lang="en-US" dirty="0" smtClean="0"/>
              <a:t>)</a:t>
            </a:r>
          </a:p>
          <a:p>
            <a:endParaRPr lang="en-US" dirty="0"/>
          </a:p>
          <a:p>
            <a:r>
              <a:rPr lang="en-US" dirty="0" err="1" smtClean="0"/>
              <a:t>Init</a:t>
            </a:r>
            <a:endParaRPr lang="en-US" dirty="0" smtClean="0"/>
          </a:p>
          <a:p>
            <a:r>
              <a:rPr lang="en-US" dirty="0" smtClean="0"/>
              <a:t>Start</a:t>
            </a:r>
          </a:p>
          <a:p>
            <a:r>
              <a:rPr lang="en-US" dirty="0" smtClean="0"/>
              <a:t>stop</a:t>
            </a:r>
            <a:endParaRPr lang="en-US" dirty="0"/>
          </a:p>
        </p:txBody>
      </p:sp>
      <p:sp>
        <p:nvSpPr>
          <p:cNvPr id="6" name="Rectangle 5"/>
          <p:cNvSpPr/>
          <p:nvPr/>
        </p:nvSpPr>
        <p:spPr>
          <a:xfrm>
            <a:off x="6400800" y="1018401"/>
            <a:ext cx="2514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r>
              <a:rPr lang="en-US" dirty="0" err="1"/>
              <a:t>RequestContextSerializer</a:t>
            </a:r>
            <a:r>
              <a:rPr lang="en-US" dirty="0"/>
              <a:t>(</a:t>
            </a:r>
            <a:r>
              <a:rPr lang="en-US" dirty="0" err="1"/>
              <a:t>om_serializer.Serializer</a:t>
            </a:r>
            <a:r>
              <a:rPr lang="en-US" dirty="0" smtClean="0"/>
              <a:t>)</a:t>
            </a:r>
          </a:p>
          <a:p>
            <a:endParaRPr lang="en-US" dirty="0"/>
          </a:p>
          <a:p>
            <a:r>
              <a:rPr lang="en-US" dirty="0" err="1" smtClean="0"/>
              <a:t>Init</a:t>
            </a:r>
            <a:endParaRPr lang="en-US" dirty="0" smtClean="0"/>
          </a:p>
          <a:p>
            <a:r>
              <a:rPr lang="en-US" dirty="0" err="1" smtClean="0"/>
              <a:t>serialize_entity</a:t>
            </a:r>
            <a:endParaRPr lang="en-US" dirty="0" smtClean="0"/>
          </a:p>
          <a:p>
            <a:r>
              <a:rPr lang="en-US" dirty="0" err="1" smtClean="0"/>
              <a:t>deserialize_entity</a:t>
            </a:r>
            <a:endParaRPr lang="en-US" dirty="0" smtClean="0"/>
          </a:p>
          <a:p>
            <a:r>
              <a:rPr lang="en-US" dirty="0" err="1" smtClean="0"/>
              <a:t>serialize_context</a:t>
            </a:r>
            <a:endParaRPr lang="en-US" dirty="0" smtClean="0"/>
          </a:p>
          <a:p>
            <a:r>
              <a:rPr lang="en-US" dirty="0" err="1" smtClean="0"/>
              <a:t>deserialize_context</a:t>
            </a:r>
            <a:endParaRPr lang="en-US" dirty="0"/>
          </a:p>
          <a:p>
            <a:endParaRPr lang="en-US" dirty="0"/>
          </a:p>
        </p:txBody>
      </p:sp>
      <p:sp>
        <p:nvSpPr>
          <p:cNvPr id="8" name="Rectangle 7"/>
          <p:cNvSpPr/>
          <p:nvPr/>
        </p:nvSpPr>
        <p:spPr>
          <a:xfrm>
            <a:off x="1292992" y="381000"/>
            <a:ext cx="2497863" cy="369332"/>
          </a:xfrm>
          <a:prstGeom prst="rect">
            <a:avLst/>
          </a:prstGeom>
        </p:spPr>
        <p:txBody>
          <a:bodyPr wrap="none">
            <a:spAutoFit/>
          </a:bodyPr>
          <a:lstStyle/>
          <a:p>
            <a:r>
              <a:rPr lang="en-US" dirty="0" err="1" smtClean="0"/>
              <a:t>agent:create_consumers</a:t>
            </a:r>
            <a:endParaRPr lang="en-US" dirty="0"/>
          </a:p>
        </p:txBody>
      </p:sp>
      <p:cxnSp>
        <p:nvCxnSpPr>
          <p:cNvPr id="10" name="Elbow Connector 9"/>
          <p:cNvCxnSpPr>
            <a:stCxn id="8" idx="2"/>
          </p:cNvCxnSpPr>
          <p:nvPr/>
        </p:nvCxnSpPr>
        <p:spPr>
          <a:xfrm rot="5400000">
            <a:off x="1149624" y="893700"/>
            <a:ext cx="1535668" cy="1248932"/>
          </a:xfrm>
          <a:prstGeom prst="bentConnector3">
            <a:avLst>
              <a:gd name="adj1" fmla="val 74304"/>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8" y="29547"/>
            <a:ext cx="1740861" cy="369332"/>
          </a:xfrm>
          <a:prstGeom prst="rect">
            <a:avLst/>
          </a:prstGeom>
          <a:noFill/>
        </p:spPr>
        <p:txBody>
          <a:bodyPr wrap="none" rtlCol="0">
            <a:spAutoFit/>
          </a:bodyPr>
          <a:lstStyle/>
          <a:p>
            <a:r>
              <a:rPr lang="en-US" dirty="0" smtClean="0"/>
              <a:t>Different plugins</a:t>
            </a:r>
            <a:endParaRPr lang="en-US" dirty="0"/>
          </a:p>
        </p:txBody>
      </p:sp>
      <p:cxnSp>
        <p:nvCxnSpPr>
          <p:cNvPr id="14" name="Elbow Connector 13"/>
          <p:cNvCxnSpPr>
            <a:stCxn id="12" idx="3"/>
            <a:endCxn id="8" idx="0"/>
          </p:cNvCxnSpPr>
          <p:nvPr/>
        </p:nvCxnSpPr>
        <p:spPr>
          <a:xfrm>
            <a:off x="1738453" y="214213"/>
            <a:ext cx="803471" cy="1667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5181600"/>
            <a:ext cx="1936812" cy="369332"/>
          </a:xfrm>
          <a:prstGeom prst="rect">
            <a:avLst/>
          </a:prstGeom>
        </p:spPr>
        <p:txBody>
          <a:bodyPr wrap="none">
            <a:spAutoFit/>
          </a:bodyPr>
          <a:lstStyle/>
          <a:p>
            <a:r>
              <a:rPr lang="en-US" dirty="0" err="1"/>
              <a:t>create_connection</a:t>
            </a:r>
            <a:endParaRPr lang="en-US" dirty="0"/>
          </a:p>
        </p:txBody>
      </p:sp>
      <p:cxnSp>
        <p:nvCxnSpPr>
          <p:cNvPr id="20" name="Straight Arrow Connector 19"/>
          <p:cNvCxnSpPr>
            <a:stCxn id="18" idx="0"/>
            <a:endCxn id="4" idx="2"/>
          </p:cNvCxnSpPr>
          <p:nvPr/>
        </p:nvCxnSpPr>
        <p:spPr>
          <a:xfrm flipV="1">
            <a:off x="968406" y="4434721"/>
            <a:ext cx="390373" cy="746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542" y="5805100"/>
            <a:ext cx="2641621" cy="923330"/>
          </a:xfrm>
          <a:prstGeom prst="rect">
            <a:avLst/>
          </a:prstGeom>
        </p:spPr>
        <p:txBody>
          <a:bodyPr wrap="none">
            <a:spAutoFit/>
          </a:bodyPr>
          <a:lstStyle/>
          <a:p>
            <a:r>
              <a:rPr lang="en-US" dirty="0" err="1"/>
              <a:t>init</a:t>
            </a:r>
            <a:r>
              <a:rPr lang="en-US" dirty="0"/>
              <a:t>(</a:t>
            </a:r>
            <a:r>
              <a:rPr lang="en-US" dirty="0" err="1"/>
              <a:t>conf</a:t>
            </a:r>
            <a:r>
              <a:rPr lang="en-US" dirty="0" smtClean="0"/>
              <a:t>)</a:t>
            </a:r>
          </a:p>
          <a:p>
            <a:r>
              <a:rPr lang="en-US" dirty="0" smtClean="0"/>
              <a:t>Initialize </a:t>
            </a:r>
          </a:p>
          <a:p>
            <a:r>
              <a:rPr lang="en-US" dirty="0" smtClean="0"/>
              <a:t>TRANSPORT and NOTIFIER</a:t>
            </a:r>
            <a:endParaRPr lang="en-US" dirty="0"/>
          </a:p>
        </p:txBody>
      </p:sp>
      <p:sp>
        <p:nvSpPr>
          <p:cNvPr id="22" name="Rectangle 21"/>
          <p:cNvSpPr/>
          <p:nvPr/>
        </p:nvSpPr>
        <p:spPr>
          <a:xfrm>
            <a:off x="2588822" y="5399696"/>
            <a:ext cx="2209800" cy="923330"/>
          </a:xfrm>
          <a:prstGeom prst="rect">
            <a:avLst/>
          </a:prstGeom>
        </p:spPr>
        <p:txBody>
          <a:bodyPr wrap="square">
            <a:spAutoFit/>
          </a:bodyPr>
          <a:lstStyle/>
          <a:p>
            <a:r>
              <a:rPr lang="en-US" dirty="0" err="1"/>
              <a:t>def</a:t>
            </a:r>
            <a:r>
              <a:rPr lang="en-US" dirty="0"/>
              <a:t> </a:t>
            </a:r>
            <a:r>
              <a:rPr lang="en-US" dirty="0" err="1"/>
              <a:t>get_client</a:t>
            </a:r>
            <a:r>
              <a:rPr lang="en-US" dirty="0"/>
              <a:t>(target, </a:t>
            </a:r>
            <a:r>
              <a:rPr lang="en-US" dirty="0" err="1"/>
              <a:t>version_cap</a:t>
            </a:r>
            <a:r>
              <a:rPr lang="en-US" dirty="0"/>
              <a:t>=None, </a:t>
            </a:r>
            <a:r>
              <a:rPr lang="en-US" dirty="0" err="1"/>
              <a:t>serializer</a:t>
            </a:r>
            <a:r>
              <a:rPr lang="en-US" dirty="0"/>
              <a:t>=None):</a:t>
            </a:r>
          </a:p>
        </p:txBody>
      </p:sp>
      <p:sp>
        <p:nvSpPr>
          <p:cNvPr id="23" name="Rectangle 22"/>
          <p:cNvSpPr/>
          <p:nvPr/>
        </p:nvSpPr>
        <p:spPr>
          <a:xfrm>
            <a:off x="4267200" y="4114800"/>
            <a:ext cx="1905000" cy="923330"/>
          </a:xfrm>
          <a:prstGeom prst="rect">
            <a:avLst/>
          </a:prstGeom>
        </p:spPr>
        <p:txBody>
          <a:bodyPr wrap="square">
            <a:spAutoFit/>
          </a:bodyPr>
          <a:lstStyle/>
          <a:p>
            <a:r>
              <a:rPr lang="en-US" dirty="0" err="1"/>
              <a:t>get_server</a:t>
            </a:r>
            <a:r>
              <a:rPr lang="en-US" dirty="0"/>
              <a:t>(target, endpoints, </a:t>
            </a:r>
            <a:r>
              <a:rPr lang="en-US" dirty="0" err="1"/>
              <a:t>serializer</a:t>
            </a:r>
            <a:r>
              <a:rPr lang="en-US" dirty="0"/>
              <a:t>=None)</a:t>
            </a:r>
          </a:p>
        </p:txBody>
      </p:sp>
      <p:sp>
        <p:nvSpPr>
          <p:cNvPr id="25" name="Rectangle 24"/>
          <p:cNvSpPr/>
          <p:nvPr/>
        </p:nvSpPr>
        <p:spPr>
          <a:xfrm>
            <a:off x="6996755" y="4434721"/>
            <a:ext cx="2147245" cy="923330"/>
          </a:xfrm>
          <a:prstGeom prst="rect">
            <a:avLst/>
          </a:prstGeom>
        </p:spPr>
        <p:txBody>
          <a:bodyPr wrap="square">
            <a:spAutoFit/>
          </a:bodyPr>
          <a:lstStyle/>
          <a:p>
            <a:r>
              <a:rPr lang="en-US" dirty="0" err="1"/>
              <a:t>get_notifier</a:t>
            </a:r>
            <a:r>
              <a:rPr lang="en-US" dirty="0"/>
              <a:t>(service=None, host=None, </a:t>
            </a:r>
            <a:r>
              <a:rPr lang="en-US" dirty="0" err="1"/>
              <a:t>publisher_id</a:t>
            </a:r>
            <a:r>
              <a:rPr lang="en-US" dirty="0"/>
              <a:t>=None):</a:t>
            </a:r>
          </a:p>
        </p:txBody>
      </p:sp>
      <p:cxnSp>
        <p:nvCxnSpPr>
          <p:cNvPr id="29" name="Straight Arrow Connector 28"/>
          <p:cNvCxnSpPr>
            <a:endCxn id="18" idx="3"/>
          </p:cNvCxnSpPr>
          <p:nvPr/>
        </p:nvCxnSpPr>
        <p:spPr>
          <a:xfrm flipH="1">
            <a:off x="1936812" y="2286000"/>
            <a:ext cx="1263588" cy="308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1"/>
          </p:cNvCxnSpPr>
          <p:nvPr/>
        </p:nvCxnSpPr>
        <p:spPr>
          <a:xfrm>
            <a:off x="1738453" y="2286000"/>
            <a:ext cx="2528747" cy="2290465"/>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Straight Arrow Connector 32"/>
          <p:cNvCxnSpPr>
            <a:stCxn id="23" idx="3"/>
            <a:endCxn id="6" idx="2"/>
          </p:cNvCxnSpPr>
          <p:nvPr/>
        </p:nvCxnSpPr>
        <p:spPr>
          <a:xfrm flipV="1">
            <a:off x="6172200" y="3880723"/>
            <a:ext cx="1485900" cy="695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36051" y="5528101"/>
            <a:ext cx="3521407" cy="1200329"/>
          </a:xfrm>
          <a:prstGeom prst="rect">
            <a:avLst/>
          </a:prstGeom>
          <a:noFill/>
        </p:spPr>
        <p:txBody>
          <a:bodyPr wrap="square" rtlCol="0">
            <a:spAutoFit/>
          </a:bodyPr>
          <a:lstStyle/>
          <a:p>
            <a:r>
              <a:rPr lang="en-US" dirty="0" smtClean="0"/>
              <a:t>neutron\</a:t>
            </a:r>
            <a:r>
              <a:rPr lang="en-US" dirty="0" err="1" smtClean="0"/>
              <a:t>api</a:t>
            </a:r>
            <a:r>
              <a:rPr lang="en-US" dirty="0" smtClean="0"/>
              <a:t>\v2, </a:t>
            </a:r>
            <a:r>
              <a:rPr lang="en-US" dirty="0"/>
              <a:t>neutron\</a:t>
            </a:r>
            <a:r>
              <a:rPr lang="en-US" dirty="0" err="1" smtClean="0"/>
              <a:t>cmd</a:t>
            </a:r>
            <a:r>
              <a:rPr lang="en-US" dirty="0" smtClean="0"/>
              <a:t>, </a:t>
            </a:r>
            <a:r>
              <a:rPr lang="en-US" dirty="0"/>
              <a:t>neutron\</a:t>
            </a:r>
            <a:r>
              <a:rPr lang="en-US" dirty="0" err="1" smtClean="0"/>
              <a:t>db</a:t>
            </a:r>
            <a:r>
              <a:rPr lang="en-US" dirty="0" smtClean="0"/>
              <a:t>, </a:t>
            </a:r>
            <a:r>
              <a:rPr lang="en-US" dirty="0"/>
              <a:t>neutron\</a:t>
            </a:r>
            <a:r>
              <a:rPr lang="en-US" dirty="0" smtClean="0"/>
              <a:t>extensions, </a:t>
            </a:r>
          </a:p>
          <a:p>
            <a:r>
              <a:rPr lang="en-US" dirty="0" smtClean="0"/>
              <a:t>neutron\plugins\cisco\</a:t>
            </a:r>
            <a:r>
              <a:rPr lang="en-US" dirty="0" err="1" smtClean="0"/>
              <a:t>db</a:t>
            </a:r>
            <a:r>
              <a:rPr lang="en-US" dirty="0" smtClean="0"/>
              <a:t>\l3, </a:t>
            </a:r>
            <a:r>
              <a:rPr lang="en-US" dirty="0"/>
              <a:t>neutron\</a:t>
            </a:r>
            <a:r>
              <a:rPr lang="en-US" dirty="0" smtClean="0"/>
              <a:t>services\metering\agents</a:t>
            </a:r>
            <a:endParaRPr lang="en-US" dirty="0"/>
          </a:p>
        </p:txBody>
      </p:sp>
      <p:cxnSp>
        <p:nvCxnSpPr>
          <p:cNvPr id="40" name="Straight Arrow Connector 39"/>
          <p:cNvCxnSpPr>
            <a:stCxn id="36" idx="0"/>
            <a:endCxn id="25" idx="2"/>
          </p:cNvCxnSpPr>
          <p:nvPr/>
        </p:nvCxnSpPr>
        <p:spPr>
          <a:xfrm flipV="1">
            <a:off x="6996755" y="5358051"/>
            <a:ext cx="1073623" cy="17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8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3048000" cy="1143000"/>
          </a:xfrm>
        </p:spPr>
        <p:txBody>
          <a:bodyPr/>
          <a:lstStyle/>
          <a:p>
            <a:r>
              <a:rPr lang="en-US" dirty="0" smtClean="0"/>
              <a:t>Topic</a:t>
            </a:r>
            <a:endParaRPr lang="en-US" dirty="0"/>
          </a:p>
        </p:txBody>
      </p:sp>
      <p:sp>
        <p:nvSpPr>
          <p:cNvPr id="4" name="Rectangle 3"/>
          <p:cNvSpPr/>
          <p:nvPr/>
        </p:nvSpPr>
        <p:spPr>
          <a:xfrm>
            <a:off x="5244583" y="228600"/>
            <a:ext cx="2642118" cy="3985706"/>
          </a:xfrm>
          <a:prstGeom prst="rect">
            <a:avLst/>
          </a:prstGeom>
        </p:spPr>
        <p:txBody>
          <a:bodyPr wrap="square">
            <a:spAutoFit/>
          </a:bodyPr>
          <a:lstStyle/>
          <a:p>
            <a:r>
              <a:rPr lang="en-US" sz="1100" dirty="0"/>
              <a:t>NETWORK = 'network'</a:t>
            </a:r>
          </a:p>
          <a:p>
            <a:r>
              <a:rPr lang="en-US" sz="1100" dirty="0"/>
              <a:t>SUBNET = 'subnet'</a:t>
            </a:r>
          </a:p>
          <a:p>
            <a:r>
              <a:rPr lang="en-US" sz="1100" dirty="0"/>
              <a:t>PORT = 'port'</a:t>
            </a:r>
          </a:p>
          <a:p>
            <a:r>
              <a:rPr lang="en-US" sz="1100" dirty="0"/>
              <a:t>SECURITY_GROUP = '</a:t>
            </a:r>
            <a:r>
              <a:rPr lang="en-US" sz="1100" dirty="0" err="1"/>
              <a:t>security_group</a:t>
            </a:r>
            <a:r>
              <a:rPr lang="en-US" sz="1100" dirty="0"/>
              <a:t>'</a:t>
            </a:r>
          </a:p>
          <a:p>
            <a:r>
              <a:rPr lang="en-US" sz="1100" dirty="0"/>
              <a:t>L2POPULATION = 'l2population'</a:t>
            </a:r>
          </a:p>
          <a:p>
            <a:r>
              <a:rPr lang="en-US" sz="1100" dirty="0"/>
              <a:t>DVR = '</a:t>
            </a:r>
            <a:r>
              <a:rPr lang="en-US" sz="1100" dirty="0" err="1"/>
              <a:t>dvr</a:t>
            </a:r>
            <a:r>
              <a:rPr lang="en-US" sz="1100" dirty="0"/>
              <a:t>'</a:t>
            </a:r>
          </a:p>
          <a:p>
            <a:endParaRPr lang="en-US" sz="1100" dirty="0"/>
          </a:p>
          <a:p>
            <a:r>
              <a:rPr lang="en-US" sz="1100" dirty="0"/>
              <a:t>CREATE = 'create'</a:t>
            </a:r>
          </a:p>
          <a:p>
            <a:r>
              <a:rPr lang="en-US" sz="1100" dirty="0"/>
              <a:t>DELETE = 'delete'</a:t>
            </a:r>
          </a:p>
          <a:p>
            <a:r>
              <a:rPr lang="en-US" sz="1100" dirty="0"/>
              <a:t>UPDATE = 'update'</a:t>
            </a:r>
          </a:p>
          <a:p>
            <a:endParaRPr lang="en-US" sz="1100" dirty="0"/>
          </a:p>
          <a:p>
            <a:r>
              <a:rPr lang="en-US" sz="1100" dirty="0"/>
              <a:t>AGENT = 'q-agent-</a:t>
            </a:r>
            <a:r>
              <a:rPr lang="en-US" sz="1100" dirty="0" err="1"/>
              <a:t>notifier</a:t>
            </a:r>
            <a:r>
              <a:rPr lang="en-US" sz="1100" dirty="0"/>
              <a:t>'</a:t>
            </a:r>
          </a:p>
          <a:p>
            <a:r>
              <a:rPr lang="en-US" sz="1100" dirty="0"/>
              <a:t>PLUGIN = 'q-plugin'</a:t>
            </a:r>
          </a:p>
          <a:p>
            <a:r>
              <a:rPr lang="en-US" sz="1100" dirty="0"/>
              <a:t>L3PLUGIN = 'q-l3-plugin'</a:t>
            </a:r>
          </a:p>
          <a:p>
            <a:r>
              <a:rPr lang="en-US" sz="1100" dirty="0"/>
              <a:t>DHCP = 'q-</a:t>
            </a:r>
            <a:r>
              <a:rPr lang="en-US" sz="1100" dirty="0" err="1"/>
              <a:t>dhcp</a:t>
            </a:r>
            <a:r>
              <a:rPr lang="en-US" sz="1100" dirty="0"/>
              <a:t>-</a:t>
            </a:r>
            <a:r>
              <a:rPr lang="en-US" sz="1100" dirty="0" err="1"/>
              <a:t>notifer</a:t>
            </a:r>
            <a:r>
              <a:rPr lang="en-US" sz="1100" dirty="0"/>
              <a:t>'</a:t>
            </a:r>
          </a:p>
          <a:p>
            <a:r>
              <a:rPr lang="en-US" sz="1100" dirty="0"/>
              <a:t>FIREWALL_PLUGIN = 'q-firewall-plugin'</a:t>
            </a:r>
          </a:p>
          <a:p>
            <a:r>
              <a:rPr lang="en-US" sz="1100" dirty="0"/>
              <a:t>METERING_PLUGIN = 'q-metering-plugin'</a:t>
            </a:r>
          </a:p>
          <a:p>
            <a:r>
              <a:rPr lang="en-US" sz="1100" dirty="0"/>
              <a:t>LOADBALANCER_PLUGIN = 'n-</a:t>
            </a:r>
            <a:r>
              <a:rPr lang="en-US" sz="1100" dirty="0" err="1"/>
              <a:t>lbaas</a:t>
            </a:r>
            <a:r>
              <a:rPr lang="en-US" sz="1100" dirty="0"/>
              <a:t>-plugin'</a:t>
            </a:r>
          </a:p>
          <a:p>
            <a:endParaRPr lang="en-US" sz="1100" dirty="0"/>
          </a:p>
          <a:p>
            <a:r>
              <a:rPr lang="en-US" sz="1100" dirty="0"/>
              <a:t>L3_AGENT = 'l3_agent'</a:t>
            </a:r>
          </a:p>
          <a:p>
            <a:r>
              <a:rPr lang="en-US" sz="1100" dirty="0"/>
              <a:t>DHCP_AGENT = '</a:t>
            </a:r>
            <a:r>
              <a:rPr lang="en-US" sz="1100" dirty="0" err="1"/>
              <a:t>dhcp_agent</a:t>
            </a:r>
            <a:r>
              <a:rPr lang="en-US" sz="1100" dirty="0"/>
              <a:t>'</a:t>
            </a:r>
          </a:p>
          <a:p>
            <a:r>
              <a:rPr lang="en-US" sz="1100" dirty="0"/>
              <a:t>METERING_AGENT = '</a:t>
            </a:r>
            <a:r>
              <a:rPr lang="en-US" sz="1100" dirty="0" err="1"/>
              <a:t>metering_agent</a:t>
            </a:r>
            <a:r>
              <a:rPr lang="en-US" sz="1100" dirty="0"/>
              <a:t>'</a:t>
            </a:r>
          </a:p>
          <a:p>
            <a:r>
              <a:rPr lang="en-US" sz="1100" dirty="0"/>
              <a:t>LOADBALANCER_AGENT = 'n-</a:t>
            </a:r>
            <a:r>
              <a:rPr lang="en-US" sz="1100" dirty="0" err="1"/>
              <a:t>lbaas_agent</a:t>
            </a:r>
            <a:r>
              <a:rPr lang="en-US" sz="1100" dirty="0"/>
              <a:t>'</a:t>
            </a:r>
          </a:p>
        </p:txBody>
      </p:sp>
      <p:sp>
        <p:nvSpPr>
          <p:cNvPr id="5" name="Rectangle 4"/>
          <p:cNvSpPr/>
          <p:nvPr/>
        </p:nvSpPr>
        <p:spPr>
          <a:xfrm>
            <a:off x="838200" y="1524000"/>
            <a:ext cx="4572000" cy="2031325"/>
          </a:xfrm>
          <a:prstGeom prst="rect">
            <a:avLst/>
          </a:prstGeom>
        </p:spPr>
        <p:txBody>
          <a:bodyPr>
            <a:spAutoFit/>
          </a:bodyPr>
          <a:lstStyle/>
          <a:p>
            <a:r>
              <a:rPr lang="en-US" dirty="0" err="1"/>
              <a:t>get_topic_name</a:t>
            </a:r>
            <a:r>
              <a:rPr lang="en-US" dirty="0"/>
              <a:t>(prefix, table, operation, host=None</a:t>
            </a:r>
            <a:r>
              <a:rPr lang="en-US" dirty="0" smtClean="0"/>
              <a:t>):</a:t>
            </a:r>
          </a:p>
          <a:p>
            <a:endParaRPr lang="en-US" dirty="0"/>
          </a:p>
          <a:p>
            <a:r>
              <a:rPr lang="en-US" dirty="0"/>
              <a:t>return '%s-%s-%</a:t>
            </a:r>
            <a:r>
              <a:rPr lang="en-US" dirty="0" err="1"/>
              <a:t>s.%s</a:t>
            </a:r>
            <a:r>
              <a:rPr lang="en-US" dirty="0"/>
              <a:t>' % (prefix, table, operation, host</a:t>
            </a:r>
            <a:r>
              <a:rPr lang="en-US" dirty="0" smtClean="0"/>
              <a:t>)</a:t>
            </a:r>
          </a:p>
          <a:p>
            <a:r>
              <a:rPr lang="en-US" dirty="0" smtClean="0"/>
              <a:t>OR</a:t>
            </a:r>
          </a:p>
          <a:p>
            <a:r>
              <a:rPr lang="en-US" dirty="0"/>
              <a:t>'%s-%s-%s' % (prefix, table, operation)</a:t>
            </a:r>
          </a:p>
        </p:txBody>
      </p:sp>
      <p:sp>
        <p:nvSpPr>
          <p:cNvPr id="8" name="Rectangle 7"/>
          <p:cNvSpPr/>
          <p:nvPr/>
        </p:nvSpPr>
        <p:spPr>
          <a:xfrm>
            <a:off x="228600" y="3976747"/>
            <a:ext cx="7924800" cy="2862322"/>
          </a:xfrm>
          <a:prstGeom prst="rect">
            <a:avLst/>
          </a:prstGeom>
        </p:spPr>
        <p:txBody>
          <a:bodyPr wrap="square">
            <a:spAutoFit/>
          </a:bodyPr>
          <a:lstStyle/>
          <a:p>
            <a:r>
              <a:rPr lang="en-US" dirty="0"/>
              <a:t>Create a topic name.</a:t>
            </a:r>
          </a:p>
          <a:p>
            <a:endParaRPr lang="en-US" dirty="0"/>
          </a:p>
          <a:p>
            <a:r>
              <a:rPr lang="en-US" dirty="0" smtClean="0"/>
              <a:t>The </a:t>
            </a:r>
            <a:r>
              <a:rPr lang="en-US" dirty="0"/>
              <a:t>topic name needs to be synced between the agent and </a:t>
            </a:r>
            <a:r>
              <a:rPr lang="en-US" dirty="0" smtClean="0"/>
              <a:t>the  plugin</a:t>
            </a:r>
            <a:r>
              <a:rPr lang="en-US" dirty="0"/>
              <a:t>. The plugin will send a </a:t>
            </a:r>
            <a:r>
              <a:rPr lang="en-US" dirty="0" err="1"/>
              <a:t>fanout</a:t>
            </a:r>
            <a:r>
              <a:rPr lang="en-US" dirty="0"/>
              <a:t> message to all of </a:t>
            </a:r>
            <a:r>
              <a:rPr lang="en-US" dirty="0" smtClean="0"/>
              <a:t>the  listening </a:t>
            </a:r>
            <a:r>
              <a:rPr lang="en-US" dirty="0"/>
              <a:t>agents so that the agents in turn can perform </a:t>
            </a:r>
            <a:r>
              <a:rPr lang="en-US" dirty="0" smtClean="0"/>
              <a:t>their  updates </a:t>
            </a:r>
            <a:r>
              <a:rPr lang="en-US" dirty="0"/>
              <a:t>accordingly</a:t>
            </a:r>
            <a:r>
              <a:rPr lang="en-US" dirty="0" smtClean="0"/>
              <a:t>.</a:t>
            </a:r>
          </a:p>
          <a:p>
            <a:endParaRPr lang="en-US" dirty="0"/>
          </a:p>
          <a:p>
            <a:r>
              <a:rPr lang="en-US" dirty="0"/>
              <a:t>prefix: Common prefix for the plugin/agent message queues</a:t>
            </a:r>
            <a:r>
              <a:rPr lang="en-US" dirty="0" smtClean="0"/>
              <a:t>.</a:t>
            </a:r>
          </a:p>
          <a:p>
            <a:r>
              <a:rPr lang="en-US" dirty="0"/>
              <a:t>table: The table in question (NETWORK, SUBNET, PORT</a:t>
            </a:r>
            <a:r>
              <a:rPr lang="en-US" dirty="0" smtClean="0"/>
              <a:t>).</a:t>
            </a:r>
          </a:p>
          <a:p>
            <a:r>
              <a:rPr lang="en-US" dirty="0"/>
              <a:t>operation: The operation that invokes notification (</a:t>
            </a:r>
            <a:r>
              <a:rPr lang="en-US" dirty="0" smtClean="0"/>
              <a:t>CREATE, DELETE</a:t>
            </a:r>
            <a:r>
              <a:rPr lang="en-US" dirty="0"/>
              <a:t>, UPDATE</a:t>
            </a:r>
            <a:r>
              <a:rPr lang="en-US" dirty="0" smtClean="0"/>
              <a:t>)</a:t>
            </a:r>
          </a:p>
          <a:p>
            <a:r>
              <a:rPr lang="en-US" dirty="0"/>
              <a:t>host: Add host to the topic</a:t>
            </a:r>
          </a:p>
        </p:txBody>
      </p:sp>
    </p:spTree>
    <p:extLst>
      <p:ext uri="{BB962C8B-B14F-4D97-AF65-F5344CB8AC3E}">
        <p14:creationId xmlns:p14="http://schemas.microsoft.com/office/powerpoint/2010/main" val="313406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Utils</a:t>
            </a:r>
            <a:endParaRPr lang="en-US" dirty="0"/>
          </a:p>
        </p:txBody>
      </p:sp>
      <p:sp>
        <p:nvSpPr>
          <p:cNvPr id="4" name="Rectangle 3"/>
          <p:cNvSpPr/>
          <p:nvPr/>
        </p:nvSpPr>
        <p:spPr>
          <a:xfrm>
            <a:off x="26436" y="1143000"/>
            <a:ext cx="6027576" cy="5478423"/>
          </a:xfrm>
          <a:prstGeom prst="rect">
            <a:avLst/>
          </a:prstGeom>
        </p:spPr>
        <p:txBody>
          <a:bodyPr wrap="square">
            <a:spAutoFit/>
          </a:bodyPr>
          <a:lstStyle/>
          <a:p>
            <a:r>
              <a:rPr lang="en-US" sz="1400" dirty="0" err="1" smtClean="0"/>
              <a:t>def</a:t>
            </a:r>
            <a:r>
              <a:rPr lang="en-US" sz="1400" dirty="0" smtClean="0"/>
              <a:t> </a:t>
            </a:r>
            <a:r>
              <a:rPr lang="en-US" sz="1400" dirty="0" err="1"/>
              <a:t>read_cached_file</a:t>
            </a:r>
            <a:r>
              <a:rPr lang="en-US" sz="1400" dirty="0"/>
              <a:t>(filename, </a:t>
            </a:r>
            <a:r>
              <a:rPr lang="en-US" sz="1400" dirty="0" err="1"/>
              <a:t>cache_info</a:t>
            </a:r>
            <a:r>
              <a:rPr lang="en-US" sz="1400" dirty="0"/>
              <a:t>, </a:t>
            </a:r>
            <a:r>
              <a:rPr lang="en-US" sz="1400" dirty="0" err="1"/>
              <a:t>reload_func</a:t>
            </a:r>
            <a:r>
              <a:rPr lang="en-US" sz="1400" dirty="0"/>
              <a:t>=None):</a:t>
            </a:r>
          </a:p>
          <a:p>
            <a:r>
              <a:rPr lang="en-US" sz="1400" dirty="0" err="1"/>
              <a:t>def</a:t>
            </a:r>
            <a:r>
              <a:rPr lang="en-US" sz="1400" dirty="0"/>
              <a:t> </a:t>
            </a:r>
            <a:r>
              <a:rPr lang="en-US" sz="1400" dirty="0" err="1"/>
              <a:t>find_config_file</a:t>
            </a:r>
            <a:r>
              <a:rPr lang="en-US" sz="1400" dirty="0"/>
              <a:t>(options, </a:t>
            </a:r>
            <a:r>
              <a:rPr lang="en-US" sz="1400" dirty="0" err="1"/>
              <a:t>config_file</a:t>
            </a:r>
            <a:r>
              <a:rPr lang="en-US" sz="1400" dirty="0"/>
              <a:t>):</a:t>
            </a:r>
          </a:p>
          <a:p>
            <a:r>
              <a:rPr lang="en-US" sz="1400" dirty="0" err="1"/>
              <a:t>def</a:t>
            </a:r>
            <a:r>
              <a:rPr lang="en-US" sz="1400" dirty="0"/>
              <a:t> _</a:t>
            </a:r>
            <a:r>
              <a:rPr lang="en-US" sz="1400" dirty="0" err="1"/>
              <a:t>subprocess_setup</a:t>
            </a:r>
            <a:r>
              <a:rPr lang="en-US" sz="1400" dirty="0"/>
              <a:t>():</a:t>
            </a:r>
          </a:p>
          <a:p>
            <a:r>
              <a:rPr lang="en-US" sz="1400" dirty="0" err="1"/>
              <a:t>def</a:t>
            </a:r>
            <a:r>
              <a:rPr lang="en-US" sz="1400" dirty="0"/>
              <a:t> </a:t>
            </a:r>
            <a:r>
              <a:rPr lang="en-US" sz="1400" dirty="0" err="1"/>
              <a:t>subprocess_popen</a:t>
            </a:r>
            <a:r>
              <a:rPr lang="en-US" sz="1400" dirty="0"/>
              <a:t>(</a:t>
            </a:r>
            <a:r>
              <a:rPr lang="en-US" sz="1400" dirty="0" err="1"/>
              <a:t>args</a:t>
            </a:r>
            <a:r>
              <a:rPr lang="en-US" sz="1400" dirty="0"/>
              <a:t>, </a:t>
            </a:r>
            <a:r>
              <a:rPr lang="en-US" sz="1400" dirty="0" err="1"/>
              <a:t>stdin</a:t>
            </a:r>
            <a:r>
              <a:rPr lang="en-US" sz="1400" dirty="0"/>
              <a:t>=None, </a:t>
            </a:r>
            <a:r>
              <a:rPr lang="en-US" sz="1400" dirty="0" err="1"/>
              <a:t>stdout</a:t>
            </a:r>
            <a:r>
              <a:rPr lang="en-US" sz="1400" dirty="0"/>
              <a:t>=None, </a:t>
            </a:r>
            <a:r>
              <a:rPr lang="en-US" sz="1400" dirty="0" err="1"/>
              <a:t>stderr</a:t>
            </a:r>
            <a:r>
              <a:rPr lang="en-US" sz="1400" dirty="0"/>
              <a:t>=None, shell=False, </a:t>
            </a:r>
            <a:r>
              <a:rPr lang="en-US" sz="1400" dirty="0" err="1"/>
              <a:t>env</a:t>
            </a:r>
            <a:r>
              <a:rPr lang="en-US" sz="1400" dirty="0"/>
              <a:t>=None):</a:t>
            </a:r>
          </a:p>
          <a:p>
            <a:r>
              <a:rPr lang="en-US" sz="1400" dirty="0" err="1"/>
              <a:t>def</a:t>
            </a:r>
            <a:r>
              <a:rPr lang="en-US" sz="1400" dirty="0"/>
              <a:t> </a:t>
            </a:r>
            <a:r>
              <a:rPr lang="en-US" sz="1400" dirty="0" err="1"/>
              <a:t>parse_mappings</a:t>
            </a:r>
            <a:r>
              <a:rPr lang="en-US" sz="1400" dirty="0"/>
              <a:t>(</a:t>
            </a:r>
            <a:r>
              <a:rPr lang="en-US" sz="1400" dirty="0" err="1"/>
              <a:t>mapping_list</a:t>
            </a:r>
            <a:r>
              <a:rPr lang="en-US" sz="1400" dirty="0"/>
              <a:t>, </a:t>
            </a:r>
            <a:r>
              <a:rPr lang="en-US" sz="1400" dirty="0" err="1"/>
              <a:t>unique_values</a:t>
            </a:r>
            <a:r>
              <a:rPr lang="en-US" sz="1400" dirty="0"/>
              <a:t>=True):</a:t>
            </a:r>
          </a:p>
          <a:p>
            <a:r>
              <a:rPr lang="en-US" sz="1400" dirty="0" err="1"/>
              <a:t>def</a:t>
            </a:r>
            <a:r>
              <a:rPr lang="en-US" sz="1400" dirty="0"/>
              <a:t> </a:t>
            </a:r>
            <a:r>
              <a:rPr lang="en-US" sz="1400" dirty="0" err="1"/>
              <a:t>get_hostname</a:t>
            </a:r>
            <a:r>
              <a:rPr lang="en-US" sz="1400" dirty="0"/>
              <a:t>():</a:t>
            </a:r>
          </a:p>
          <a:p>
            <a:r>
              <a:rPr lang="en-US" sz="1400" dirty="0" err="1"/>
              <a:t>def</a:t>
            </a:r>
            <a:r>
              <a:rPr lang="en-US" sz="1400" dirty="0"/>
              <a:t> </a:t>
            </a:r>
            <a:r>
              <a:rPr lang="en-US" sz="1400" dirty="0" err="1"/>
              <a:t>compare_elements</a:t>
            </a:r>
            <a:r>
              <a:rPr lang="en-US" sz="1400" dirty="0"/>
              <a:t>(a, b):</a:t>
            </a:r>
          </a:p>
          <a:p>
            <a:r>
              <a:rPr lang="en-US" sz="1400" dirty="0" err="1"/>
              <a:t>def</a:t>
            </a:r>
            <a:r>
              <a:rPr lang="en-US" sz="1400" dirty="0"/>
              <a:t> dict2str(</a:t>
            </a:r>
            <a:r>
              <a:rPr lang="en-US" sz="1400" dirty="0" err="1"/>
              <a:t>dic</a:t>
            </a:r>
            <a:r>
              <a:rPr lang="en-US" sz="1400" dirty="0"/>
              <a:t>):</a:t>
            </a:r>
          </a:p>
          <a:p>
            <a:r>
              <a:rPr lang="en-US" sz="1400" dirty="0" err="1"/>
              <a:t>def</a:t>
            </a:r>
            <a:r>
              <a:rPr lang="en-US" sz="1400" dirty="0"/>
              <a:t> str2dict(string):</a:t>
            </a:r>
          </a:p>
          <a:p>
            <a:r>
              <a:rPr lang="en-US" sz="1400" dirty="0" err="1"/>
              <a:t>def</a:t>
            </a:r>
            <a:r>
              <a:rPr lang="en-US" sz="1400" dirty="0"/>
              <a:t> dict2tuple(d):</a:t>
            </a:r>
          </a:p>
          <a:p>
            <a:r>
              <a:rPr lang="en-US" sz="1400" dirty="0" err="1"/>
              <a:t>def</a:t>
            </a:r>
            <a:r>
              <a:rPr lang="en-US" sz="1400" dirty="0"/>
              <a:t> </a:t>
            </a:r>
            <a:r>
              <a:rPr lang="en-US" sz="1400" dirty="0" err="1"/>
              <a:t>diff_list_of_dict</a:t>
            </a:r>
            <a:r>
              <a:rPr lang="en-US" sz="1400" dirty="0"/>
              <a:t>(</a:t>
            </a:r>
            <a:r>
              <a:rPr lang="en-US" sz="1400" dirty="0" err="1"/>
              <a:t>old_list</a:t>
            </a:r>
            <a:r>
              <a:rPr lang="en-US" sz="1400" dirty="0"/>
              <a:t>, </a:t>
            </a:r>
            <a:r>
              <a:rPr lang="en-US" sz="1400" dirty="0" err="1"/>
              <a:t>new_list</a:t>
            </a:r>
            <a:r>
              <a:rPr lang="en-US" sz="1400" dirty="0"/>
              <a:t>):</a:t>
            </a:r>
          </a:p>
          <a:p>
            <a:r>
              <a:rPr lang="en-US" sz="1400" dirty="0" err="1"/>
              <a:t>def</a:t>
            </a:r>
            <a:r>
              <a:rPr lang="en-US" sz="1400" dirty="0"/>
              <a:t> </a:t>
            </a:r>
            <a:r>
              <a:rPr lang="en-US" sz="1400" dirty="0" err="1"/>
              <a:t>is_extension_supported</a:t>
            </a:r>
            <a:r>
              <a:rPr lang="en-US" sz="1400" dirty="0"/>
              <a:t>(plugin, </a:t>
            </a:r>
            <a:r>
              <a:rPr lang="en-US" sz="1400" dirty="0" err="1"/>
              <a:t>ext_alias</a:t>
            </a:r>
            <a:r>
              <a:rPr lang="en-US" sz="1400" dirty="0"/>
              <a:t>):</a:t>
            </a:r>
          </a:p>
          <a:p>
            <a:r>
              <a:rPr lang="en-US" sz="1400" dirty="0" err="1"/>
              <a:t>def</a:t>
            </a:r>
            <a:r>
              <a:rPr lang="en-US" sz="1400" dirty="0"/>
              <a:t> </a:t>
            </a:r>
            <a:r>
              <a:rPr lang="en-US" sz="1400" dirty="0" err="1"/>
              <a:t>log_opt_values</a:t>
            </a:r>
            <a:r>
              <a:rPr lang="en-US" sz="1400" dirty="0"/>
              <a:t>(log):</a:t>
            </a:r>
          </a:p>
          <a:p>
            <a:r>
              <a:rPr lang="en-US" sz="1400" dirty="0" err="1"/>
              <a:t>def</a:t>
            </a:r>
            <a:r>
              <a:rPr lang="en-US" sz="1400" dirty="0"/>
              <a:t> </a:t>
            </a:r>
            <a:r>
              <a:rPr lang="en-US" sz="1400" dirty="0" err="1"/>
              <a:t>is_valid_vlan_tag</a:t>
            </a:r>
            <a:r>
              <a:rPr lang="en-US" sz="1400" dirty="0"/>
              <a:t>(</a:t>
            </a:r>
            <a:r>
              <a:rPr lang="en-US" sz="1400" dirty="0" err="1"/>
              <a:t>vlan</a:t>
            </a:r>
            <a:r>
              <a:rPr lang="en-US" sz="1400" dirty="0"/>
              <a:t>):</a:t>
            </a:r>
          </a:p>
          <a:p>
            <a:r>
              <a:rPr lang="en-US" sz="1400" dirty="0" err="1"/>
              <a:t>def</a:t>
            </a:r>
            <a:r>
              <a:rPr lang="en-US" sz="1400" dirty="0"/>
              <a:t> </a:t>
            </a:r>
            <a:r>
              <a:rPr lang="en-US" sz="1400" dirty="0" err="1"/>
              <a:t>is_valid_gre_id</a:t>
            </a:r>
            <a:r>
              <a:rPr lang="en-US" sz="1400" dirty="0"/>
              <a:t>(</a:t>
            </a:r>
            <a:r>
              <a:rPr lang="en-US" sz="1400" dirty="0" err="1"/>
              <a:t>gre_id</a:t>
            </a:r>
            <a:r>
              <a:rPr lang="en-US" sz="1400" dirty="0"/>
              <a:t>):</a:t>
            </a:r>
          </a:p>
          <a:p>
            <a:r>
              <a:rPr lang="en-US" sz="1400" dirty="0" err="1"/>
              <a:t>def</a:t>
            </a:r>
            <a:r>
              <a:rPr lang="en-US" sz="1400" dirty="0"/>
              <a:t> </a:t>
            </a:r>
            <a:r>
              <a:rPr lang="en-US" sz="1400" dirty="0" err="1"/>
              <a:t>is_valid_vxlan_vni</a:t>
            </a:r>
            <a:r>
              <a:rPr lang="en-US" sz="1400" dirty="0"/>
              <a:t>(</a:t>
            </a:r>
            <a:r>
              <a:rPr lang="en-US" sz="1400" dirty="0" err="1"/>
              <a:t>vni</a:t>
            </a:r>
            <a:r>
              <a:rPr lang="en-US" sz="1400" dirty="0"/>
              <a:t>):</a:t>
            </a:r>
          </a:p>
          <a:p>
            <a:r>
              <a:rPr lang="en-US" sz="1400" dirty="0" err="1"/>
              <a:t>def</a:t>
            </a:r>
            <a:r>
              <a:rPr lang="en-US" sz="1400" dirty="0"/>
              <a:t> </a:t>
            </a:r>
            <a:r>
              <a:rPr lang="en-US" sz="1400" dirty="0" err="1"/>
              <a:t>get_random_mac</a:t>
            </a:r>
            <a:r>
              <a:rPr lang="en-US" sz="1400" dirty="0"/>
              <a:t>(</a:t>
            </a:r>
            <a:r>
              <a:rPr lang="en-US" sz="1400" dirty="0" err="1"/>
              <a:t>base_mac</a:t>
            </a:r>
            <a:r>
              <a:rPr lang="en-US" sz="1400" dirty="0"/>
              <a:t>):</a:t>
            </a:r>
          </a:p>
          <a:p>
            <a:r>
              <a:rPr lang="en-US" sz="1400" dirty="0" err="1"/>
              <a:t>def</a:t>
            </a:r>
            <a:r>
              <a:rPr lang="en-US" sz="1400" dirty="0"/>
              <a:t> </a:t>
            </a:r>
            <a:r>
              <a:rPr lang="en-US" sz="1400" dirty="0" err="1"/>
              <a:t>get_random_string</a:t>
            </a:r>
            <a:r>
              <a:rPr lang="en-US" sz="1400" dirty="0"/>
              <a:t>(length):</a:t>
            </a:r>
          </a:p>
          <a:p>
            <a:r>
              <a:rPr lang="en-US" sz="1400" dirty="0" err="1"/>
              <a:t>def</a:t>
            </a:r>
            <a:r>
              <a:rPr lang="en-US" sz="1400" dirty="0"/>
              <a:t> </a:t>
            </a:r>
            <a:r>
              <a:rPr lang="en-US" sz="1400" dirty="0" err="1"/>
              <a:t>get_dhcp_agent_device_id</a:t>
            </a:r>
            <a:r>
              <a:rPr lang="en-US" sz="1400" dirty="0"/>
              <a:t>(</a:t>
            </a:r>
            <a:r>
              <a:rPr lang="en-US" sz="1400" dirty="0" err="1"/>
              <a:t>network_id</a:t>
            </a:r>
            <a:r>
              <a:rPr lang="en-US" sz="1400" dirty="0"/>
              <a:t>, host):</a:t>
            </a:r>
          </a:p>
          <a:p>
            <a:r>
              <a:rPr lang="en-US" sz="1400" dirty="0" err="1"/>
              <a:t>def</a:t>
            </a:r>
            <a:r>
              <a:rPr lang="en-US" sz="1400" dirty="0"/>
              <a:t> </a:t>
            </a:r>
            <a:r>
              <a:rPr lang="en-US" sz="1400" dirty="0" err="1"/>
              <a:t>cpu_count</a:t>
            </a:r>
            <a:r>
              <a:rPr lang="en-US" sz="1400" dirty="0"/>
              <a:t>():</a:t>
            </a:r>
          </a:p>
          <a:p>
            <a:r>
              <a:rPr lang="en-US" sz="1400" dirty="0" err="1" smtClean="0"/>
              <a:t>def</a:t>
            </a:r>
            <a:r>
              <a:rPr lang="en-US" sz="1400" dirty="0" smtClean="0"/>
              <a:t> </a:t>
            </a:r>
            <a:r>
              <a:rPr lang="en-US" sz="1400" dirty="0" err="1"/>
              <a:t>is_dvr_serviced</a:t>
            </a:r>
            <a:r>
              <a:rPr lang="en-US" sz="1400" dirty="0"/>
              <a:t>(</a:t>
            </a:r>
            <a:r>
              <a:rPr lang="en-US" sz="1400" dirty="0" err="1"/>
              <a:t>device_owner</a:t>
            </a:r>
            <a:r>
              <a:rPr lang="en-US" sz="1400" dirty="0"/>
              <a:t>):</a:t>
            </a:r>
          </a:p>
          <a:p>
            <a:r>
              <a:rPr lang="en-US" sz="1400" dirty="0" err="1"/>
              <a:t>def</a:t>
            </a:r>
            <a:r>
              <a:rPr lang="en-US" sz="1400" dirty="0"/>
              <a:t> </a:t>
            </a:r>
            <a:r>
              <a:rPr lang="en-US" sz="1400" dirty="0" err="1"/>
              <a:t>get_keystone_url</a:t>
            </a:r>
            <a:r>
              <a:rPr lang="en-US" sz="1400" dirty="0"/>
              <a:t>(</a:t>
            </a:r>
            <a:r>
              <a:rPr lang="en-US" sz="1400" dirty="0" err="1"/>
              <a:t>conf</a:t>
            </a:r>
            <a:r>
              <a:rPr lang="en-US" sz="1400" dirty="0"/>
              <a:t>):</a:t>
            </a:r>
          </a:p>
          <a:p>
            <a:r>
              <a:rPr lang="en-US" sz="1400" dirty="0" err="1"/>
              <a:t>def</a:t>
            </a:r>
            <a:r>
              <a:rPr lang="en-US" sz="1400" dirty="0"/>
              <a:t> </a:t>
            </a:r>
            <a:r>
              <a:rPr lang="en-US" sz="1400" dirty="0" err="1"/>
              <a:t>ip_to_cidr</a:t>
            </a:r>
            <a:r>
              <a:rPr lang="en-US" sz="1400" dirty="0"/>
              <a:t>(</a:t>
            </a:r>
            <a:r>
              <a:rPr lang="en-US" sz="1400" dirty="0" err="1"/>
              <a:t>ip</a:t>
            </a:r>
            <a:r>
              <a:rPr lang="en-US" sz="1400" dirty="0"/>
              <a:t>, prefix=None):</a:t>
            </a:r>
          </a:p>
          <a:p>
            <a:r>
              <a:rPr lang="en-US" sz="1400" dirty="0" err="1"/>
              <a:t>def</a:t>
            </a:r>
            <a:r>
              <a:rPr lang="en-US" sz="1400" dirty="0"/>
              <a:t> </a:t>
            </a:r>
            <a:r>
              <a:rPr lang="en-US" sz="1400" dirty="0" err="1"/>
              <a:t>is_cidr_host</a:t>
            </a:r>
            <a:r>
              <a:rPr lang="en-US" sz="1400" dirty="0"/>
              <a:t>(</a:t>
            </a:r>
            <a:r>
              <a:rPr lang="en-US" sz="1400" dirty="0" err="1"/>
              <a:t>cidr</a:t>
            </a:r>
            <a:r>
              <a:rPr lang="en-US" sz="1400" dirty="0"/>
              <a:t>):</a:t>
            </a:r>
          </a:p>
        </p:txBody>
      </p:sp>
      <p:sp>
        <p:nvSpPr>
          <p:cNvPr id="5" name="Rectangle 4"/>
          <p:cNvSpPr/>
          <p:nvPr/>
        </p:nvSpPr>
        <p:spPr>
          <a:xfrm>
            <a:off x="5536666" y="1676400"/>
            <a:ext cx="3607334" cy="369332"/>
          </a:xfrm>
          <a:prstGeom prst="rect">
            <a:avLst/>
          </a:prstGeom>
        </p:spPr>
        <p:txBody>
          <a:bodyPr wrap="none">
            <a:spAutoFit/>
          </a:bodyPr>
          <a:lstStyle/>
          <a:p>
            <a:r>
              <a:rPr lang="en-US" dirty="0"/>
              <a:t>class </a:t>
            </a:r>
            <a:r>
              <a:rPr lang="en-US" dirty="0" err="1"/>
              <a:t>cache_method_results</a:t>
            </a:r>
            <a:r>
              <a:rPr lang="en-US" dirty="0"/>
              <a:t>(object):</a:t>
            </a:r>
          </a:p>
        </p:txBody>
      </p:sp>
      <p:sp>
        <p:nvSpPr>
          <p:cNvPr id="6" name="Rectangle 5"/>
          <p:cNvSpPr/>
          <p:nvPr/>
        </p:nvSpPr>
        <p:spPr>
          <a:xfrm>
            <a:off x="5796416" y="4419600"/>
            <a:ext cx="3087833" cy="369332"/>
          </a:xfrm>
          <a:prstGeom prst="rect">
            <a:avLst/>
          </a:prstGeom>
        </p:spPr>
        <p:txBody>
          <a:bodyPr wrap="none">
            <a:spAutoFit/>
          </a:bodyPr>
          <a:lstStyle/>
          <a:p>
            <a:r>
              <a:rPr lang="en-US" dirty="0"/>
              <a:t>class </a:t>
            </a:r>
            <a:r>
              <a:rPr lang="en-US" dirty="0" err="1"/>
              <a:t>exception_logger</a:t>
            </a:r>
            <a:r>
              <a:rPr lang="en-US" dirty="0"/>
              <a:t>(object):</a:t>
            </a:r>
          </a:p>
        </p:txBody>
      </p:sp>
    </p:spTree>
    <p:extLst>
      <p:ext uri="{BB962C8B-B14F-4D97-AF65-F5344CB8AC3E}">
        <p14:creationId xmlns:p14="http://schemas.microsoft.com/office/powerpoint/2010/main" val="2091549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6626</Words>
  <Application>Microsoft Office PowerPoint</Application>
  <PresentationFormat>On-screen Show (4:3)</PresentationFormat>
  <Paragraphs>1275</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Openstack Neutron: Utilities and Support</vt:lpstr>
      <vt:lpstr>common</vt:lpstr>
      <vt:lpstr>Constants</vt:lpstr>
      <vt:lpstr>Exceptions</vt:lpstr>
      <vt:lpstr>config</vt:lpstr>
      <vt:lpstr>Ipv6_utils</vt:lpstr>
      <vt:lpstr>RPC</vt:lpstr>
      <vt:lpstr>Topic</vt:lpstr>
      <vt:lpstr>Utils</vt:lpstr>
      <vt:lpstr>PowerPoint Presentation</vt:lpstr>
      <vt:lpstr>hacking</vt:lpstr>
      <vt:lpstr>PowerPoint Presentation</vt:lpstr>
      <vt:lpstr>Neutron Specific Commandments </vt:lpstr>
      <vt:lpstr>PowerPoint Presentation</vt:lpstr>
      <vt:lpstr>PowerPoint Presentation</vt:lpstr>
      <vt:lpstr>Quota </vt:lpstr>
      <vt:lpstr>Quota</vt:lpstr>
      <vt:lpstr>Manage Networking service quotas</vt:lpstr>
      <vt:lpstr>PowerPoint Presentation</vt:lpstr>
      <vt:lpstr>PowerPoint Presentation</vt:lpstr>
      <vt:lpstr>PowerPoint Presentation</vt:lpstr>
      <vt:lpstr>PowerPoint Presentation</vt:lpstr>
      <vt:lpstr>PowerPoint Presentation</vt:lpstr>
      <vt:lpstr>PowerPoint Presentation</vt:lpstr>
      <vt:lpstr>Agent-Linux</vt:lpstr>
      <vt:lpstr>IP-Tables </vt:lpstr>
      <vt:lpstr>Class IptablesTable</vt:lpstr>
      <vt:lpstr>IptablesManager: _init_</vt:lpstr>
      <vt:lpstr>PowerPoint Presentation</vt:lpstr>
      <vt:lpstr>PowerPoint Presentation</vt:lpstr>
      <vt:lpstr>IP-Tables </vt:lpstr>
      <vt:lpstr>IptablesFirewall</vt:lpstr>
      <vt:lpstr>PowerPoint Presentation</vt:lpstr>
      <vt:lpstr>PowerPoint Presentation</vt:lpstr>
      <vt:lpstr>PowerPoint Presentation</vt:lpstr>
      <vt:lpstr>PowerPoint Presentation</vt:lpstr>
      <vt:lpstr>Ovs-lib </vt:lpstr>
      <vt:lpstr>PowerPoint Presentation</vt:lpstr>
      <vt:lpstr>PowerPoint Presentation</vt:lpstr>
      <vt:lpstr>class BaseOVS</vt:lpstr>
      <vt:lpstr>PowerPoint Presentation</vt:lpstr>
      <vt:lpstr>class OVSBridge</vt:lpstr>
      <vt:lpstr>PowerPoint Presentation</vt:lpstr>
      <vt:lpstr>class DeferredOVSBridge</vt:lpstr>
      <vt:lpstr>Ovsdb Monitor</vt:lpstr>
      <vt:lpstr>class OvsdbMonitor</vt:lpstr>
      <vt:lpstr>Polling</vt:lpstr>
      <vt:lpstr>PowerPoint Presentation</vt:lpstr>
      <vt:lpstr>RA</vt:lpstr>
      <vt:lpstr>PowerPoint Presentation</vt:lpstr>
      <vt:lpstr>SCHEDULER</vt:lpstr>
      <vt:lpstr>DHCP</vt:lpstr>
      <vt:lpstr>PowerPoint Presentation</vt:lpstr>
      <vt:lpstr>PowerPoint Presentation</vt:lpstr>
      <vt:lpstr>Dhcp scheduler</vt:lpstr>
      <vt:lpstr>L3 scheduler</vt:lpstr>
      <vt:lpstr>PowerPoint Presentation</vt:lpstr>
      <vt:lpstr>PowerPoint Presentation</vt:lpstr>
      <vt:lpstr>PowerPoint Presentation</vt:lpstr>
      <vt:lpstr>PowerPoint Presentation</vt:lpstr>
      <vt:lpstr>NOTIFIERS</vt:lpstr>
      <vt:lpstr>Class Notifier</vt:lpstr>
      <vt:lpstr>PowerPoint Presentation</vt:lpstr>
      <vt:lpstr>PowerPoint Presentation</vt:lpstr>
      <vt:lpstr>shell</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dc:title>
  <dc:creator>Sridhar K.N Rao</dc:creator>
  <cp:lastModifiedBy>Sridhar K.N Rao</cp:lastModifiedBy>
  <cp:revision>14</cp:revision>
  <dcterms:created xsi:type="dcterms:W3CDTF">2006-08-16T00:00:00Z</dcterms:created>
  <dcterms:modified xsi:type="dcterms:W3CDTF">2015-08-07T06:37:20Z</dcterms:modified>
</cp:coreProperties>
</file>