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341" r:id="rId2"/>
    <p:sldId id="287" r:id="rId3"/>
    <p:sldId id="288" r:id="rId4"/>
    <p:sldId id="267" r:id="rId5"/>
    <p:sldId id="262" r:id="rId6"/>
    <p:sldId id="268" r:id="rId7"/>
    <p:sldId id="266" r:id="rId8"/>
    <p:sldId id="264" r:id="rId9"/>
    <p:sldId id="265" r:id="rId10"/>
    <p:sldId id="258" r:id="rId11"/>
    <p:sldId id="272" r:id="rId12"/>
    <p:sldId id="273" r:id="rId13"/>
    <p:sldId id="274" r:id="rId14"/>
    <p:sldId id="275" r:id="rId15"/>
    <p:sldId id="276" r:id="rId16"/>
    <p:sldId id="277" r:id="rId17"/>
    <p:sldId id="256" r:id="rId18"/>
    <p:sldId id="260" r:id="rId19"/>
    <p:sldId id="261" r:id="rId20"/>
    <p:sldId id="280" r:id="rId21"/>
    <p:sldId id="270" r:id="rId22"/>
    <p:sldId id="271" r:id="rId23"/>
    <p:sldId id="278" r:id="rId24"/>
    <p:sldId id="279" r:id="rId25"/>
    <p:sldId id="281" r:id="rId26"/>
    <p:sldId id="269"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5673" autoAdjust="0"/>
  </p:normalViewPr>
  <p:slideViewPr>
    <p:cSldViewPr>
      <p:cViewPr>
        <p:scale>
          <a:sx n="80" d="100"/>
          <a:sy n="80" d="100"/>
        </p:scale>
        <p:origin x="192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4BEAB9-FCCA-421C-BAA1-111BCF327328}" type="datetimeFigureOut">
              <a:rPr lang="en-US" smtClean="0"/>
              <a:t>8/7/15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9ADE86A-483D-48F5-8636-C4C5EC774791}" type="slidenum">
              <a:rPr lang="en-US" smtClean="0"/>
              <a:t>‹#›</a:t>
            </a:fld>
            <a:endParaRPr lang="en-US"/>
          </a:p>
        </p:txBody>
      </p:sp>
    </p:spTree>
    <p:extLst>
      <p:ext uri="{BB962C8B-B14F-4D97-AF65-F5344CB8AC3E}">
        <p14:creationId xmlns:p14="http://schemas.microsoft.com/office/powerpoint/2010/main" val="28986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Categories in Important:</a:t>
            </a:r>
          </a:p>
          <a:p>
            <a:r>
              <a:rPr lang="en-US" dirty="0" smtClean="0"/>
              <a:t>The</a:t>
            </a:r>
            <a:r>
              <a:rPr lang="en-US" baseline="0" dirty="0" smtClean="0"/>
              <a:t> categories could be created based on the tables. For example you can group all the </a:t>
            </a:r>
            <a:r>
              <a:rPr lang="en-US" baseline="0" dirty="0" err="1" smtClean="0"/>
              <a:t>ovs</a:t>
            </a:r>
            <a:r>
              <a:rPr lang="en-US" baseline="0" dirty="0" smtClean="0"/>
              <a:t>-tables in OVS-Category.. Similarly you can have categories as follows:</a:t>
            </a:r>
          </a:p>
          <a:p>
            <a:endParaRPr lang="en-US" baseline="0" dirty="0" smtClean="0"/>
          </a:p>
          <a:p>
            <a:pPr marL="228600" indent="-228600">
              <a:buAutoNum type="arabicPeriod"/>
            </a:pPr>
            <a:r>
              <a:rPr lang="en-US" baseline="0" dirty="0" smtClean="0"/>
              <a:t>Network</a:t>
            </a:r>
          </a:p>
          <a:p>
            <a:pPr marL="228600" indent="-228600">
              <a:buAutoNum type="arabicPeriod"/>
            </a:pPr>
            <a:r>
              <a:rPr lang="en-US" baseline="0" dirty="0" smtClean="0"/>
              <a:t>Subnet</a:t>
            </a:r>
          </a:p>
          <a:p>
            <a:pPr marL="228600" indent="-228600">
              <a:buAutoNum type="arabicPeriod"/>
            </a:pPr>
            <a:r>
              <a:rPr lang="en-US" baseline="0" dirty="0" smtClean="0"/>
              <a:t>Ports</a:t>
            </a:r>
          </a:p>
          <a:p>
            <a:pPr marL="228600" indent="-228600">
              <a:buAutoNum type="arabicPeriod"/>
            </a:pPr>
            <a:r>
              <a:rPr lang="en-US" baseline="0" dirty="0" smtClean="0"/>
              <a:t>Security</a:t>
            </a:r>
          </a:p>
          <a:p>
            <a:pPr marL="228600" indent="-228600">
              <a:buAutoNum type="arabicPeriod"/>
            </a:pPr>
            <a:r>
              <a:rPr lang="en-US" baseline="0" dirty="0" smtClean="0"/>
              <a:t>L3</a:t>
            </a:r>
          </a:p>
          <a:p>
            <a:pPr marL="228600" indent="-228600">
              <a:buAutoNum type="arabicPeriod"/>
            </a:pPr>
            <a:r>
              <a:rPr lang="en-US" baseline="0" dirty="0" smtClean="0"/>
              <a:t>Agent</a:t>
            </a:r>
          </a:p>
          <a:p>
            <a:pPr marL="228600" indent="-228600">
              <a:buAutoNum type="arabicPeriod"/>
            </a:pPr>
            <a:r>
              <a:rPr lang="en-US" baseline="0" dirty="0" smtClean="0"/>
              <a:t>IP</a:t>
            </a:r>
          </a:p>
          <a:p>
            <a:pPr marL="228600" indent="-228600">
              <a:buAutoNum type="arabicPeriod"/>
            </a:pPr>
            <a:r>
              <a:rPr lang="en-US" baseline="0" dirty="0" smtClean="0"/>
              <a:t>OVS</a:t>
            </a:r>
          </a:p>
          <a:p>
            <a:pPr marL="228600" indent="-228600">
              <a:buAutoNum type="arabicPeriod"/>
            </a:pPr>
            <a:endParaRPr lang="en-US" baseline="0" dirty="0" smtClean="0"/>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C9ADE86A-483D-48F5-8636-C4C5EC774791}" type="slidenum">
              <a:rPr lang="en-US" smtClean="0"/>
              <a:t>17</a:t>
            </a:fld>
            <a:endParaRPr lang="en-US"/>
          </a:p>
        </p:txBody>
      </p:sp>
    </p:spTree>
    <p:extLst>
      <p:ext uri="{BB962C8B-B14F-4D97-AF65-F5344CB8AC3E}">
        <p14:creationId xmlns:p14="http://schemas.microsoft.com/office/powerpoint/2010/main" val="21820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77</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78</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79</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80</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81</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82</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83</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declaration</a:t>
            </a:r>
            <a:r>
              <a:rPr lang="en-US" baseline="0" dirty="0" smtClean="0"/>
              <a:t> found for “_</a:t>
            </a:r>
            <a:r>
              <a:rPr lang="en-US" dirty="0" err="1" smtClean="0"/>
              <a:t>get_collection</a:t>
            </a:r>
            <a:r>
              <a:rPr lang="en-US" dirty="0" smtClean="0"/>
              <a:t>” method</a:t>
            </a:r>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28</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29</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30</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31</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57</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58</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59</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Providernet</a:t>
            </a:r>
            <a:r>
              <a:rPr lang="en-US" dirty="0" smtClean="0"/>
              <a:t>:</a:t>
            </a:r>
            <a:r>
              <a:rPr lang="en-US" baseline="0" dirty="0" smtClean="0"/>
              <a:t> </a:t>
            </a:r>
            <a:r>
              <a:rPr lang="en-US" dirty="0" smtClean="0"/>
              <a:t>Extension class supporting provider networks. This class is used by neutron's extension framework to make metadata about the provider network extension available to clients. No new resources are defined by this extension. Instead,  the existing network resource's request and response messages are extended with attributes in the provider namespace.</a:t>
            </a:r>
          </a:p>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76</a:t>
            </a:fld>
            <a:endParaRPr lang="en-US"/>
          </a:p>
        </p:txBody>
      </p:sp>
    </p:spTree>
    <p:extLst>
      <p:ext uri="{BB962C8B-B14F-4D97-AF65-F5344CB8AC3E}">
        <p14:creationId xmlns:p14="http://schemas.microsoft.com/office/powerpoint/2010/main" val="39183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70960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470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406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48887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04135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8975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56658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984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762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4384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02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8136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8/7/15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8991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4" Type="http://schemas.openxmlformats.org/officeDocument/2006/relationships/slide" Target="slide11.xml"/><Relationship Id="rId1" Type="http://schemas.openxmlformats.org/officeDocument/2006/relationships/slideLayout" Target="../slideLayouts/slideLayout2.xml"/><Relationship Id="rId2" Type="http://schemas.openxmlformats.org/officeDocument/2006/relationships/slide" Target="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a:t>
            </a:r>
            <a:r>
              <a:rPr lang="en-US" dirty="0" smtClean="0"/>
              <a:t>DB</a:t>
            </a:r>
            <a:endParaRPr lang="en-US" dirty="0"/>
          </a:p>
        </p:txBody>
      </p:sp>
      <p:sp>
        <p:nvSpPr>
          <p:cNvPr id="3" name="Subtitle 2"/>
          <p:cNvSpPr>
            <a:spLocks noGrp="1"/>
          </p:cNvSpPr>
          <p:nvPr>
            <p:ph type="subTitle" idx="1"/>
          </p:nvPr>
        </p:nvSpPr>
        <p:spPr/>
        <p:txBody>
          <a:bodyPr/>
          <a:lstStyle/>
          <a:p>
            <a:r>
              <a:rPr lang="en-US" err="1" smtClean="0"/>
              <a:t>Nupur</a:t>
            </a:r>
            <a:r>
              <a:rPr lang="en-US" smtClean="0"/>
              <a:t> Sharma</a:t>
            </a:r>
            <a:endParaRPr lang="en-US" dirty="0"/>
          </a:p>
        </p:txBody>
      </p:sp>
    </p:spTree>
    <p:extLst>
      <p:ext uri="{BB962C8B-B14F-4D97-AF65-F5344CB8AC3E}">
        <p14:creationId xmlns:p14="http://schemas.microsoft.com/office/powerpoint/2010/main" val="35941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 y="64168"/>
            <a:ext cx="8638674" cy="621632"/>
          </a:xfrm>
        </p:spPr>
        <p:txBody>
          <a:bodyPr>
            <a:normAutofit/>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92831"/>
              </p:ext>
            </p:extLst>
          </p:nvPr>
        </p:nvGraphicFramePr>
        <p:xfrm>
          <a:off x="381000" y="1143000"/>
          <a:ext cx="4191000" cy="5125720"/>
        </p:xfrm>
        <a:graphic>
          <a:graphicData uri="http://schemas.openxmlformats.org/drawingml/2006/table">
            <a:tbl>
              <a:tblPr firstRow="1" bandRow="1">
                <a:tableStyleId>{7DF18680-E054-41AD-8BC1-D1AEF772440D}</a:tableStyleId>
              </a:tblPr>
              <a:tblGrid>
                <a:gridCol w="2095500"/>
                <a:gridCol w="2095500"/>
              </a:tblGrid>
              <a:tr h="142240">
                <a:tc>
                  <a:txBody>
                    <a:bodyPr/>
                    <a:lstStyle/>
                    <a:p>
                      <a:r>
                        <a:rPr lang="en-US" dirty="0" smtClean="0">
                          <a:solidFill>
                            <a:srgbClr val="FFFF00"/>
                          </a:solidFill>
                        </a:rPr>
                        <a:t>Subnet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t>Ip_version</a:t>
                      </a:r>
                      <a:endParaRPr lang="en-US" dirty="0"/>
                    </a:p>
                  </a:txBody>
                  <a:tcPr/>
                </a:tc>
                <a:tc>
                  <a:txBody>
                    <a:bodyPr/>
                    <a:lstStyle/>
                    <a:p>
                      <a:r>
                        <a:rPr lang="en-US" dirty="0" smtClean="0"/>
                        <a:t>Integer</a:t>
                      </a:r>
                      <a:endParaRPr lang="en-US" dirty="0"/>
                    </a:p>
                  </a:txBody>
                  <a:tcPr/>
                </a:tc>
              </a:tr>
              <a:tr h="370840">
                <a:tc>
                  <a:txBody>
                    <a:bodyPr/>
                    <a:lstStyle/>
                    <a:p>
                      <a:r>
                        <a:rPr lang="en-US" dirty="0" err="1" smtClean="0"/>
                        <a:t>Cidr</a:t>
                      </a:r>
                      <a:endParaRPr lang="en-US" dirty="0"/>
                    </a:p>
                  </a:txBody>
                  <a:tcPr/>
                </a:tc>
                <a:tc>
                  <a:txBody>
                    <a:bodyPr/>
                    <a:lstStyle/>
                    <a:p>
                      <a:r>
                        <a:rPr lang="en-US" dirty="0" smtClean="0"/>
                        <a:t>String</a:t>
                      </a:r>
                      <a:endParaRPr lang="en-US" dirty="0"/>
                    </a:p>
                  </a:txBody>
                  <a:tcPr/>
                </a:tc>
              </a:tr>
              <a:tr h="370840">
                <a:tc>
                  <a:txBody>
                    <a:bodyPr/>
                    <a:lstStyle/>
                    <a:p>
                      <a:r>
                        <a:rPr lang="en-US" dirty="0" err="1" smtClean="0"/>
                        <a:t>Gateway_ip</a:t>
                      </a:r>
                      <a:endParaRPr lang="en-US" dirty="0"/>
                    </a:p>
                  </a:txBody>
                  <a:tcPr/>
                </a:tc>
                <a:tc>
                  <a:txBody>
                    <a:bodyPr/>
                    <a:lstStyle/>
                    <a:p>
                      <a:r>
                        <a:rPr lang="en-US" dirty="0" smtClean="0"/>
                        <a:t>String</a:t>
                      </a:r>
                      <a:endParaRPr lang="en-US" dirty="0"/>
                    </a:p>
                  </a:txBody>
                  <a:tcPr/>
                </a:tc>
              </a:tr>
              <a:tr h="370840">
                <a:tc>
                  <a:txBody>
                    <a:bodyPr/>
                    <a:lstStyle/>
                    <a:p>
                      <a:r>
                        <a:rPr lang="en-US" dirty="0" err="1" smtClean="0"/>
                        <a:t>Allocation_pools</a:t>
                      </a:r>
                      <a:endParaRPr lang="en-US" dirty="0"/>
                    </a:p>
                  </a:txBody>
                  <a:tcPr/>
                </a:tc>
                <a:tc>
                  <a:txBody>
                    <a:bodyPr/>
                    <a:lstStyle/>
                    <a:p>
                      <a:r>
                        <a:rPr lang="en-US" dirty="0" err="1" smtClean="0"/>
                        <a:t>IPAllocation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table 3)</a:t>
                      </a:r>
                    </a:p>
                  </a:txBody>
                  <a:tcPr/>
                </a:tc>
              </a:tr>
              <a:tr h="370840">
                <a:tc>
                  <a:txBody>
                    <a:bodyPr/>
                    <a:lstStyle/>
                    <a:p>
                      <a:r>
                        <a:rPr lang="en-US" dirty="0" err="1" smtClean="0"/>
                        <a:t>Enable_dhcp</a:t>
                      </a:r>
                      <a:endParaRPr lang="en-US" dirty="0"/>
                    </a:p>
                  </a:txBody>
                  <a:tcPr/>
                </a:tc>
                <a:tc>
                  <a:txBody>
                    <a:bodyPr/>
                    <a:lstStyle/>
                    <a:p>
                      <a:r>
                        <a:rPr lang="en-US" dirty="0" smtClean="0"/>
                        <a:t>Boolean</a:t>
                      </a:r>
                      <a:endParaRPr lang="en-US" dirty="0"/>
                    </a:p>
                  </a:txBody>
                  <a:tcPr/>
                </a:tc>
              </a:tr>
              <a:tr h="370840">
                <a:tc>
                  <a:txBody>
                    <a:bodyPr/>
                    <a:lstStyle/>
                    <a:p>
                      <a:r>
                        <a:rPr lang="en-US" dirty="0" err="1" smtClean="0"/>
                        <a:t>dns_nameservers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DNSNameServer</a:t>
                      </a:r>
                      <a:r>
                        <a:rPr lang="en-US" dirty="0" smtClean="0"/>
                        <a:t> </a:t>
                      </a:r>
                      <a:r>
                        <a:rPr lang="en-US" dirty="0" smtClean="0">
                          <a:hlinkClick r:id="rId2" action="ppaction://hlinksldjump"/>
                        </a:rPr>
                        <a:t>(See table 4)</a:t>
                      </a:r>
                      <a:endParaRPr lang="en-US" dirty="0" smtClean="0"/>
                    </a:p>
                  </a:txBody>
                  <a:tcPr/>
                </a:tc>
              </a:tr>
              <a:tr h="370840">
                <a:tc>
                  <a:txBody>
                    <a:bodyPr/>
                    <a:lstStyle/>
                    <a:p>
                      <a:r>
                        <a:rPr lang="en-US" dirty="0" smtClean="0"/>
                        <a:t>routes</a:t>
                      </a:r>
                      <a:endParaRPr lang="en-US" dirty="0"/>
                    </a:p>
                  </a:txBody>
                  <a:tcPr/>
                </a:tc>
                <a:tc>
                  <a:txBody>
                    <a:bodyPr/>
                    <a:lstStyle/>
                    <a:p>
                      <a:r>
                        <a:rPr lang="en-US" dirty="0" err="1" smtClean="0"/>
                        <a:t>SubnetRoute</a:t>
                      </a:r>
                      <a:endParaRPr lang="en-US" dirty="0"/>
                    </a:p>
                  </a:txBody>
                  <a:tcPr/>
                </a:tc>
              </a:tr>
              <a:tr h="370840">
                <a:tc>
                  <a:txBody>
                    <a:bodyPr/>
                    <a:lstStyle/>
                    <a:p>
                      <a:r>
                        <a:rPr lang="en-US" dirty="0" smtClean="0"/>
                        <a:t>shared</a:t>
                      </a:r>
                      <a:endParaRPr lang="en-US" dirty="0"/>
                    </a:p>
                  </a:txBody>
                  <a:tcPr/>
                </a:tc>
                <a:tc>
                  <a:txBody>
                    <a:bodyPr/>
                    <a:lstStyle/>
                    <a:p>
                      <a:r>
                        <a:rPr lang="en-US" dirty="0" smtClean="0"/>
                        <a:t>Boolean</a:t>
                      </a:r>
                      <a:endParaRPr lang="en-US" dirty="0"/>
                    </a:p>
                  </a:txBody>
                  <a:tcPr/>
                </a:tc>
              </a:tr>
              <a:tr h="370840">
                <a:tc>
                  <a:txBody>
                    <a:bodyPr/>
                    <a:lstStyle/>
                    <a:p>
                      <a:r>
                        <a:rPr lang="en-US" dirty="0" smtClean="0"/>
                        <a:t>ipv6_ra_mode</a:t>
                      </a:r>
                      <a:endParaRPr lang="en-US" dirty="0"/>
                    </a:p>
                  </a:txBody>
                  <a:tcPr/>
                </a:tc>
                <a:tc>
                  <a:txBody>
                    <a:bodyPr/>
                    <a:lstStyle/>
                    <a:p>
                      <a:r>
                        <a:rPr lang="en-US" dirty="0" err="1" smtClean="0"/>
                        <a:t>Enum</a:t>
                      </a:r>
                      <a:endParaRPr lang="en-US" dirty="0"/>
                    </a:p>
                  </a:txBody>
                  <a:tcPr/>
                </a:tc>
              </a:tr>
              <a:tr h="370840">
                <a:tc>
                  <a:txBody>
                    <a:bodyPr/>
                    <a:lstStyle/>
                    <a:p>
                      <a:r>
                        <a:rPr lang="en-US" dirty="0" smtClean="0"/>
                        <a:t>ipv6_address_mode</a:t>
                      </a:r>
                      <a:endParaRPr lang="en-US" dirty="0"/>
                    </a:p>
                  </a:txBody>
                  <a:tcPr/>
                </a:tc>
                <a:tc>
                  <a:txBody>
                    <a:bodyPr/>
                    <a:lstStyle/>
                    <a:p>
                      <a:r>
                        <a:rPr lang="en-US" dirty="0" err="1" smtClean="0"/>
                        <a:t>Enum</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5199439"/>
              </p:ext>
            </p:extLst>
          </p:nvPr>
        </p:nvGraphicFramePr>
        <p:xfrm>
          <a:off x="4953000" y="1143000"/>
          <a:ext cx="3352800" cy="34645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Port-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fixed_ips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(See table 3)</a:t>
                      </a:r>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device_owner</a:t>
                      </a:r>
                      <a:endParaRPr lang="en-US" dirty="0"/>
                    </a:p>
                  </a:txBody>
                  <a:tcPr/>
                </a:tc>
                <a:tc>
                  <a:txBody>
                    <a:bodyPr/>
                    <a:lstStyle/>
                    <a:p>
                      <a:r>
                        <a:rPr lang="en-US" dirty="0" smtClean="0"/>
                        <a:t>String</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006735"/>
              </p:ext>
            </p:extLst>
          </p:nvPr>
        </p:nvGraphicFramePr>
        <p:xfrm>
          <a:off x="5181600" y="4780280"/>
          <a:ext cx="2743200" cy="1803400"/>
        </p:xfrm>
        <a:graphic>
          <a:graphicData uri="http://schemas.openxmlformats.org/drawingml/2006/table">
            <a:tbl>
              <a:tblPr firstRow="1" bandRow="1">
                <a:tableStyleId>{7DF18680-E054-41AD-8BC1-D1AEF772440D}</a:tableStyleId>
              </a:tblPr>
              <a:tblGrid>
                <a:gridCol w="1631092"/>
                <a:gridCol w="1112108"/>
              </a:tblGrid>
              <a:tr h="142240">
                <a:tc>
                  <a:txBody>
                    <a:bodyPr/>
                    <a:lstStyle/>
                    <a:p>
                      <a:r>
                        <a:rPr lang="en-US" dirty="0" err="1" smtClean="0">
                          <a:solidFill>
                            <a:srgbClr val="FFFF00"/>
                          </a:solidFill>
                        </a:rPr>
                        <a:t>IPAllocation</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352800" y="1143000"/>
            <a:ext cx="914400" cy="369332"/>
          </a:xfrm>
          <a:prstGeom prst="rect">
            <a:avLst/>
          </a:prstGeom>
          <a:noFill/>
        </p:spPr>
        <p:txBody>
          <a:bodyPr wrap="square" rtlCol="0">
            <a:spAutoFit/>
          </a:bodyPr>
          <a:lstStyle/>
          <a:p>
            <a:r>
              <a:rPr lang="en-US" dirty="0" smtClean="0"/>
              <a:t>Table 1</a:t>
            </a:r>
            <a:endParaRPr lang="en-US" dirty="0"/>
          </a:p>
        </p:txBody>
      </p:sp>
      <p:sp>
        <p:nvSpPr>
          <p:cNvPr id="9" name="TextBox 8"/>
          <p:cNvSpPr txBox="1"/>
          <p:nvPr/>
        </p:nvSpPr>
        <p:spPr>
          <a:xfrm>
            <a:off x="7543800" y="1143000"/>
            <a:ext cx="914400" cy="369332"/>
          </a:xfrm>
          <a:prstGeom prst="rect">
            <a:avLst/>
          </a:prstGeom>
          <a:noFill/>
        </p:spPr>
        <p:txBody>
          <a:bodyPr wrap="square" rtlCol="0">
            <a:spAutoFit/>
          </a:bodyPr>
          <a:lstStyle/>
          <a:p>
            <a:r>
              <a:rPr lang="en-US" dirty="0" smtClean="0"/>
              <a:t>Table 2</a:t>
            </a:r>
            <a:endParaRPr lang="en-US" dirty="0"/>
          </a:p>
        </p:txBody>
      </p:sp>
      <p:sp>
        <p:nvSpPr>
          <p:cNvPr id="10" name="TextBox 9"/>
          <p:cNvSpPr txBox="1"/>
          <p:nvPr/>
        </p:nvSpPr>
        <p:spPr>
          <a:xfrm>
            <a:off x="7391400" y="4812268"/>
            <a:ext cx="914400" cy="369332"/>
          </a:xfrm>
          <a:prstGeom prst="rect">
            <a:avLst/>
          </a:prstGeom>
          <a:noFill/>
        </p:spPr>
        <p:txBody>
          <a:bodyPr wrap="square" rtlCol="0">
            <a:spAutoFit/>
          </a:bodyPr>
          <a:lstStyle/>
          <a:p>
            <a:r>
              <a:rPr lang="en-US" dirty="0" smtClean="0"/>
              <a:t>Table 3</a:t>
            </a:r>
            <a:endParaRPr lang="en-US" dirty="0"/>
          </a:p>
        </p:txBody>
      </p:sp>
    </p:spTree>
    <p:extLst>
      <p:ext uri="{BB962C8B-B14F-4D97-AF65-F5344CB8AC3E}">
        <p14:creationId xmlns:p14="http://schemas.microsoft.com/office/powerpoint/2010/main" val="92764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4996684"/>
              </p:ext>
            </p:extLst>
          </p:nvPr>
        </p:nvGraphicFramePr>
        <p:xfrm>
          <a:off x="914400" y="1524000"/>
          <a:ext cx="2971800" cy="1061720"/>
        </p:xfrm>
        <a:graphic>
          <a:graphicData uri="http://schemas.openxmlformats.org/drawingml/2006/table">
            <a:tbl>
              <a:tblPr firstRow="1" bandRow="1">
                <a:tableStyleId>{7DF18680-E054-41AD-8BC1-D1AEF772440D}</a:tableStyleId>
              </a:tblPr>
              <a:tblGrid>
                <a:gridCol w="1767016"/>
                <a:gridCol w="1204784"/>
              </a:tblGrid>
              <a:tr h="142240">
                <a:tc>
                  <a:txBody>
                    <a:bodyPr/>
                    <a:lstStyle/>
                    <a:p>
                      <a:r>
                        <a:rPr lang="en-US" dirty="0" err="1" smtClean="0">
                          <a:solidFill>
                            <a:srgbClr val="FFFF00"/>
                          </a:solidFill>
                          <a:effectLst/>
                        </a:rPr>
                        <a:t>DNSNameServer</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smtClean="0">
                          <a:effectLst/>
                        </a:rPr>
                        <a:t>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6344141"/>
              </p:ext>
            </p:extLst>
          </p:nvPr>
        </p:nvGraphicFramePr>
        <p:xfrm>
          <a:off x="4572000" y="1295400"/>
          <a:ext cx="3352800" cy="27228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Network-</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ports</a:t>
                      </a:r>
                      <a:endParaRPr lang="en-US" dirty="0"/>
                    </a:p>
                  </a:txBody>
                  <a:tcPr/>
                </a:tc>
                <a:tc>
                  <a:txBody>
                    <a:bodyPr/>
                    <a:lstStyle/>
                    <a:p>
                      <a:r>
                        <a:rPr lang="en-US" dirty="0" smtClean="0"/>
                        <a:t>Port </a:t>
                      </a:r>
                      <a:r>
                        <a:rPr lang="en-US" dirty="0" smtClean="0">
                          <a:hlinkClick r:id="rId2" action="ppaction://hlinksldjump"/>
                        </a:rPr>
                        <a:t>(See table 2)</a:t>
                      </a:r>
                      <a:endParaRPr lang="en-US" dirty="0"/>
                    </a:p>
                  </a:txBody>
                  <a:tcPr/>
                </a:tc>
              </a:tr>
              <a:tr h="370840">
                <a:tc>
                  <a:txBody>
                    <a:bodyPr/>
                    <a:lstStyle/>
                    <a:p>
                      <a:r>
                        <a:rPr lang="en-US" dirty="0" smtClean="0">
                          <a:effectLst/>
                        </a:rPr>
                        <a:t>subnets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a:t>
                      </a:r>
                      <a:r>
                        <a:rPr lang="en-US" dirty="0" smtClean="0">
                          <a:hlinkClick r:id="rId2" action="ppaction://hlinksldjump"/>
                        </a:rPr>
                        <a:t>(See table 3)</a:t>
                      </a:r>
                      <a:endParaRPr lang="en-US" dirty="0" smtClean="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shared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4</a:t>
            </a:r>
            <a:endParaRPr lang="en-US" dirty="0"/>
          </a:p>
        </p:txBody>
      </p:sp>
      <p:sp>
        <p:nvSpPr>
          <p:cNvPr id="9" name="TextBox 8"/>
          <p:cNvSpPr txBox="1"/>
          <p:nvPr/>
        </p:nvSpPr>
        <p:spPr>
          <a:xfrm>
            <a:off x="7063839" y="1428399"/>
            <a:ext cx="914400" cy="369332"/>
          </a:xfrm>
          <a:prstGeom prst="rect">
            <a:avLst/>
          </a:prstGeom>
          <a:noFill/>
        </p:spPr>
        <p:txBody>
          <a:bodyPr wrap="square" rtlCol="0">
            <a:spAutoFit/>
          </a:bodyPr>
          <a:lstStyle/>
          <a:p>
            <a:r>
              <a:rPr lang="en-US" dirty="0" smtClean="0"/>
              <a:t>Table 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250843"/>
              </p:ext>
            </p:extLst>
          </p:nvPr>
        </p:nvGraphicFramePr>
        <p:xfrm>
          <a:off x="685800" y="2895600"/>
          <a:ext cx="3352800" cy="22098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rPr>
                        <a:t>IPAllocationPool</a:t>
                      </a:r>
                      <a:r>
                        <a:rPr lang="en-US" dirty="0" smtClean="0">
                          <a:solidFill>
                            <a:srgbClr val="FFFF00"/>
                          </a:solidFill>
                        </a:rPr>
                        <a: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available_ranges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IPAvailabilityRange</a:t>
                      </a:r>
                      <a:r>
                        <a:rPr lang="en-US" dirty="0" smtClean="0">
                          <a:effectLst/>
                        </a:rPr>
                        <a:t> </a:t>
                      </a:r>
                      <a:r>
                        <a:rPr lang="en-US" dirty="0" smtClean="0">
                          <a:hlinkClick r:id="rId3" action="ppaction://hlinksldjump"/>
                        </a:rPr>
                        <a:t>(See table 7)</a:t>
                      </a:r>
                      <a:endParaRPr lang="en-US" dirty="0" smtClean="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983386"/>
              </p:ext>
            </p:extLst>
          </p:nvPr>
        </p:nvGraphicFramePr>
        <p:xfrm>
          <a:off x="4518561" y="4876800"/>
          <a:ext cx="3558639" cy="1661160"/>
        </p:xfrm>
        <a:graphic>
          <a:graphicData uri="http://schemas.openxmlformats.org/drawingml/2006/table">
            <a:tbl>
              <a:tblPr firstRow="1" bandRow="1">
                <a:tableStyleId>{7DF18680-E054-41AD-8BC1-D1AEF772440D}</a:tableStyleId>
              </a:tblPr>
              <a:tblGrid>
                <a:gridCol w="1941076"/>
                <a:gridCol w="1617563"/>
              </a:tblGrid>
              <a:tr h="142240">
                <a:tc>
                  <a:txBody>
                    <a:bodyPr/>
                    <a:lstStyle/>
                    <a:p>
                      <a:r>
                        <a:rPr lang="en-US" dirty="0" err="1" smtClean="0">
                          <a:solidFill>
                            <a:srgbClr val="FFFF00"/>
                          </a:solidFill>
                          <a:effectLst/>
                        </a:rPr>
                        <a:t>IPAvailabilityRange</a:t>
                      </a:r>
                      <a:r>
                        <a:rPr lang="en-US" dirty="0" smtClean="0">
                          <a:solidFill>
                            <a:srgbClr val="FFFF00"/>
                          </a:solidFill>
                          <a:effectLst/>
                        </a:rPr>
                        <a: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allocation_pool_id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
        <p:nvSpPr>
          <p:cNvPr id="12" name="TextBox 11"/>
          <p:cNvSpPr txBox="1"/>
          <p:nvPr/>
        </p:nvSpPr>
        <p:spPr>
          <a:xfrm>
            <a:off x="3276600" y="2971800"/>
            <a:ext cx="914400" cy="369332"/>
          </a:xfrm>
          <a:prstGeom prst="rect">
            <a:avLst/>
          </a:prstGeom>
          <a:noFill/>
        </p:spPr>
        <p:txBody>
          <a:bodyPr wrap="square" rtlCol="0">
            <a:spAutoFit/>
          </a:bodyPr>
          <a:lstStyle/>
          <a:p>
            <a:r>
              <a:rPr lang="en-US" dirty="0" smtClean="0"/>
              <a:t>Table 6</a:t>
            </a:r>
            <a:endParaRPr lang="en-US" dirty="0"/>
          </a:p>
        </p:txBody>
      </p:sp>
      <p:sp>
        <p:nvSpPr>
          <p:cNvPr id="13" name="TextBox 12"/>
          <p:cNvSpPr txBox="1"/>
          <p:nvPr/>
        </p:nvSpPr>
        <p:spPr>
          <a:xfrm>
            <a:off x="7066808" y="5029200"/>
            <a:ext cx="914400" cy="369332"/>
          </a:xfrm>
          <a:prstGeom prst="rect">
            <a:avLst/>
          </a:prstGeom>
          <a:noFill/>
        </p:spPr>
        <p:txBody>
          <a:bodyPr wrap="square" rtlCol="0">
            <a:spAutoFit/>
          </a:bodyPr>
          <a:lstStyle/>
          <a:p>
            <a:r>
              <a:rPr lang="en-US" dirty="0" smtClean="0"/>
              <a:t>Table 7</a:t>
            </a:r>
            <a:endParaRPr lang="en-US" dirty="0"/>
          </a:p>
        </p:txBody>
      </p:sp>
    </p:spTree>
    <p:extLst>
      <p:ext uri="{BB962C8B-B14F-4D97-AF65-F5344CB8AC3E}">
        <p14:creationId xmlns:p14="http://schemas.microsoft.com/office/powerpoint/2010/main" val="1144033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8426755"/>
              </p:ext>
            </p:extLst>
          </p:nvPr>
        </p:nvGraphicFramePr>
        <p:xfrm>
          <a:off x="762000" y="1524000"/>
          <a:ext cx="3124200" cy="10617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smtClean="0">
                          <a:solidFill>
                            <a:srgbClr val="FFFF00"/>
                          </a:solidFill>
                          <a:effectLst/>
                        </a:rPr>
                        <a:t>Route-</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destination</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nexthop</a:t>
                      </a:r>
                      <a:endParaRPr lang="en-US" dirty="0"/>
                    </a:p>
                  </a:txBody>
                  <a:tcPr/>
                </a:tc>
                <a:tc>
                  <a:txBody>
                    <a:bodyPr/>
                    <a:lstStyle/>
                    <a:p>
                      <a:r>
                        <a:rPr lang="en-US" dirty="0" smtClean="0"/>
                        <a:t>String </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8</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04134370"/>
              </p:ext>
            </p:extLst>
          </p:nvPr>
        </p:nvGraphicFramePr>
        <p:xfrm>
          <a:off x="4341421" y="1503680"/>
          <a:ext cx="3124200" cy="9194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SubnetRoute</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bl>
          </a:graphicData>
        </a:graphic>
      </p:graphicFrame>
      <p:sp>
        <p:nvSpPr>
          <p:cNvPr id="15" name="TextBox 14"/>
          <p:cNvSpPr txBox="1"/>
          <p:nvPr/>
        </p:nvSpPr>
        <p:spPr>
          <a:xfrm>
            <a:off x="6856021" y="1515348"/>
            <a:ext cx="687779" cy="646331"/>
          </a:xfrm>
          <a:prstGeom prst="rect">
            <a:avLst/>
          </a:prstGeom>
          <a:noFill/>
        </p:spPr>
        <p:txBody>
          <a:bodyPr wrap="square" rtlCol="0">
            <a:spAutoFit/>
          </a:bodyPr>
          <a:lstStyle/>
          <a:p>
            <a:r>
              <a:rPr lang="en-US" dirty="0" smtClean="0"/>
              <a:t>Table 9</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760566643"/>
              </p:ext>
            </p:extLst>
          </p:nvPr>
        </p:nvGraphicFramePr>
        <p:xfrm>
          <a:off x="762000" y="4318000"/>
          <a:ext cx="3276600" cy="1290320"/>
        </p:xfrm>
        <a:graphic>
          <a:graphicData uri="http://schemas.openxmlformats.org/drawingml/2006/table">
            <a:tbl>
              <a:tblPr firstRow="1" bandRow="1">
                <a:tableStyleId>{7DF18680-E054-41AD-8BC1-D1AEF772440D}</a:tableStyleId>
              </a:tblPr>
              <a:tblGrid>
                <a:gridCol w="1948248"/>
                <a:gridCol w="1328352"/>
              </a:tblGrid>
              <a:tr h="142240">
                <a:tc>
                  <a:txBody>
                    <a:bodyPr/>
                    <a:lstStyle/>
                    <a:p>
                      <a:r>
                        <a:rPr lang="en-US" dirty="0" err="1" smtClean="0">
                          <a:solidFill>
                            <a:srgbClr val="FFFF00"/>
                          </a:solidFill>
                          <a:effectLst/>
                        </a:rPr>
                        <a:t>HasStatusDescription</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status_description</a:t>
                      </a:r>
                      <a:endParaRPr lang="en-US" dirty="0"/>
                    </a:p>
                  </a:txBody>
                  <a:tcPr/>
                </a:tc>
                <a:tc>
                  <a:txBody>
                    <a:bodyPr/>
                    <a:lstStyle/>
                    <a:p>
                      <a:r>
                        <a:rPr lang="en-US" dirty="0" smtClean="0"/>
                        <a:t>String </a:t>
                      </a:r>
                      <a:endParaRPr lang="en-US" dirty="0"/>
                    </a:p>
                  </a:txBody>
                  <a:tcPr/>
                </a:tc>
              </a:tr>
            </a:tbl>
          </a:graphicData>
        </a:graphic>
      </p:graphicFrame>
      <p:sp>
        <p:nvSpPr>
          <p:cNvPr id="17" name="TextBox 16"/>
          <p:cNvSpPr txBox="1"/>
          <p:nvPr/>
        </p:nvSpPr>
        <p:spPr>
          <a:xfrm>
            <a:off x="3276600" y="4329668"/>
            <a:ext cx="914400" cy="646331"/>
          </a:xfrm>
          <a:prstGeom prst="rect">
            <a:avLst/>
          </a:prstGeom>
          <a:noFill/>
        </p:spPr>
        <p:txBody>
          <a:bodyPr wrap="square" rtlCol="0">
            <a:spAutoFit/>
          </a:bodyPr>
          <a:lstStyle/>
          <a:p>
            <a:r>
              <a:rPr lang="en-US" dirty="0" smtClean="0"/>
              <a:t>Table 12</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238969498"/>
              </p:ext>
            </p:extLst>
          </p:nvPr>
        </p:nvGraphicFramePr>
        <p:xfrm>
          <a:off x="4364182" y="2971800"/>
          <a:ext cx="3124200" cy="6908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HasId</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id</a:t>
                      </a:r>
                      <a:endParaRPr lang="en-US" dirty="0"/>
                    </a:p>
                  </a:txBody>
                  <a:tcPr/>
                </a:tc>
                <a:tc>
                  <a:txBody>
                    <a:bodyPr/>
                    <a:lstStyle/>
                    <a:p>
                      <a:r>
                        <a:rPr lang="en-US" dirty="0" smtClean="0"/>
                        <a:t>String</a:t>
                      </a:r>
                      <a:endParaRPr lang="en-US" dirty="0"/>
                    </a:p>
                  </a:txBody>
                  <a:tcPr/>
                </a:tc>
              </a:tr>
            </a:tbl>
          </a:graphicData>
        </a:graphic>
      </p:graphicFrame>
      <p:sp>
        <p:nvSpPr>
          <p:cNvPr id="19" name="TextBox 18"/>
          <p:cNvSpPr txBox="1"/>
          <p:nvPr/>
        </p:nvSpPr>
        <p:spPr>
          <a:xfrm>
            <a:off x="6878782" y="2983468"/>
            <a:ext cx="1122218" cy="369332"/>
          </a:xfrm>
          <a:prstGeom prst="rect">
            <a:avLst/>
          </a:prstGeom>
          <a:noFill/>
        </p:spPr>
        <p:txBody>
          <a:bodyPr wrap="square" rtlCol="0">
            <a:spAutoFit/>
          </a:bodyPr>
          <a:lstStyle/>
          <a:p>
            <a:r>
              <a:rPr lang="en-US" dirty="0" smtClean="0"/>
              <a:t>Table 11</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84073829"/>
              </p:ext>
            </p:extLst>
          </p:nvPr>
        </p:nvGraphicFramePr>
        <p:xfrm>
          <a:off x="762000" y="2983468"/>
          <a:ext cx="3124200" cy="91948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HasTenant</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bl>
          </a:graphicData>
        </a:graphic>
      </p:graphicFrame>
      <p:sp>
        <p:nvSpPr>
          <p:cNvPr id="21" name="TextBox 20"/>
          <p:cNvSpPr txBox="1"/>
          <p:nvPr/>
        </p:nvSpPr>
        <p:spPr>
          <a:xfrm>
            <a:off x="3276600" y="2995136"/>
            <a:ext cx="914400" cy="646331"/>
          </a:xfrm>
          <a:prstGeom prst="rect">
            <a:avLst/>
          </a:prstGeom>
          <a:noFill/>
        </p:spPr>
        <p:txBody>
          <a:bodyPr wrap="square" rtlCol="0">
            <a:spAutoFit/>
          </a:bodyPr>
          <a:lstStyle/>
          <a:p>
            <a:r>
              <a:rPr lang="en-US" dirty="0" smtClean="0"/>
              <a:t>Table 10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98213204"/>
              </p:ext>
            </p:extLst>
          </p:nvPr>
        </p:nvGraphicFramePr>
        <p:xfrm>
          <a:off x="4419600" y="4329668"/>
          <a:ext cx="3352800" cy="10972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ExternalNetwork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Network </a:t>
                      </a:r>
                      <a:r>
                        <a:rPr lang="en-US" dirty="0" smtClean="0">
                          <a:hlinkClick r:id="rId2" action="ppaction://hlinksldjump"/>
                        </a:rPr>
                        <a:t>(See table 2)</a:t>
                      </a:r>
                      <a:endParaRPr lang="en-US" dirty="0" smtClean="0"/>
                    </a:p>
                  </a:txBody>
                  <a:tcPr/>
                </a:tc>
              </a:tr>
            </a:tbl>
          </a:graphicData>
        </a:graphic>
      </p:graphicFrame>
      <p:sp>
        <p:nvSpPr>
          <p:cNvPr id="25" name="TextBox 24"/>
          <p:cNvSpPr txBox="1"/>
          <p:nvPr/>
        </p:nvSpPr>
        <p:spPr>
          <a:xfrm>
            <a:off x="7010400" y="4405868"/>
            <a:ext cx="1066800" cy="369332"/>
          </a:xfrm>
          <a:prstGeom prst="rect">
            <a:avLst/>
          </a:prstGeom>
          <a:noFill/>
        </p:spPr>
        <p:txBody>
          <a:bodyPr wrap="square" rtlCol="0">
            <a:spAutoFit/>
          </a:bodyPr>
          <a:lstStyle/>
          <a:p>
            <a:r>
              <a:rPr lang="en-US" dirty="0" smtClean="0"/>
              <a:t>Table 13</a:t>
            </a:r>
            <a:endParaRPr lang="en-US" dirty="0"/>
          </a:p>
        </p:txBody>
      </p:sp>
    </p:spTree>
    <p:extLst>
      <p:ext uri="{BB962C8B-B14F-4D97-AF65-F5344CB8AC3E}">
        <p14:creationId xmlns:p14="http://schemas.microsoft.com/office/powerpoint/2010/main" val="304825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6" y="72188"/>
            <a:ext cx="7094621" cy="569495"/>
          </a:xfrm>
        </p:spPr>
        <p:txBody>
          <a:bodyPr>
            <a:normAutofit/>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734183"/>
              </p:ext>
            </p:extLst>
          </p:nvPr>
        </p:nvGraphicFramePr>
        <p:xfrm>
          <a:off x="381000" y="1143000"/>
          <a:ext cx="3657600" cy="402844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Agent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agent_type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binary</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topic</a:t>
                      </a:r>
                      <a:endParaRPr lang="en-US" dirty="0"/>
                    </a:p>
                  </a:txBody>
                  <a:tcPr/>
                </a:tc>
                <a:tc>
                  <a:txBody>
                    <a:bodyPr/>
                    <a:lstStyle/>
                    <a:p>
                      <a:r>
                        <a:rPr lang="en-US" dirty="0" smtClean="0"/>
                        <a:t>Integer</a:t>
                      </a:r>
                      <a:endParaRPr lang="en-US" dirty="0"/>
                    </a:p>
                  </a:txBody>
                  <a:tcPr/>
                </a:tc>
              </a:tr>
              <a:tr h="370840">
                <a:tc>
                  <a:txBody>
                    <a:bodyPr/>
                    <a:lstStyle/>
                    <a:p>
                      <a:r>
                        <a:rPr lang="en-US" dirty="0" smtClean="0">
                          <a:effectLst/>
                        </a:rPr>
                        <a:t>host</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Boolean</a:t>
                      </a:r>
                      <a:endParaRPr lang="en-US" dirty="0"/>
                    </a:p>
                  </a:txBody>
                  <a:tcPr/>
                </a:tc>
              </a:tr>
              <a:tr h="370840">
                <a:tc>
                  <a:txBody>
                    <a:bodyPr/>
                    <a:lstStyle/>
                    <a:p>
                      <a:r>
                        <a:rPr lang="en-US" dirty="0" err="1" smtClean="0">
                          <a:effectLst/>
                        </a:rPr>
                        <a:t>created_at</a:t>
                      </a:r>
                      <a:endParaRPr lang="en-US" dirty="0"/>
                    </a:p>
                  </a:txBody>
                  <a:tcPr/>
                </a:tc>
                <a:tc>
                  <a:txBody>
                    <a:bodyPr/>
                    <a:lstStyle/>
                    <a:p>
                      <a:r>
                        <a:rPr lang="en-US" dirty="0" err="1" smtClean="0">
                          <a:effectLst/>
                        </a:rPr>
                        <a:t>DateTime</a:t>
                      </a:r>
                      <a:endParaRPr lang="en-US" dirty="0" smtClean="0"/>
                    </a:p>
                  </a:txBody>
                  <a:tcPr/>
                </a:tc>
              </a:tr>
              <a:tr h="370840">
                <a:tc>
                  <a:txBody>
                    <a:bodyPr/>
                    <a:lstStyle/>
                    <a:p>
                      <a:r>
                        <a:rPr lang="en-US" dirty="0" err="1" smtClean="0">
                          <a:effectLst/>
                        </a:rPr>
                        <a:t>started_at</a:t>
                      </a:r>
                      <a:endParaRPr lang="en-US" dirty="0"/>
                    </a:p>
                  </a:txBody>
                  <a:tcPr/>
                </a:tc>
                <a:tc>
                  <a:txBody>
                    <a:bodyPr/>
                    <a:lstStyle/>
                    <a:p>
                      <a:r>
                        <a:rPr lang="en-US" dirty="0" err="1" smtClean="0">
                          <a:effectLst/>
                        </a:rPr>
                        <a:t>DateTime</a:t>
                      </a:r>
                      <a:endParaRPr lang="en-US" dirty="0"/>
                    </a:p>
                  </a:txBody>
                  <a:tcPr/>
                </a:tc>
              </a:tr>
              <a:tr h="370840">
                <a:tc>
                  <a:txBody>
                    <a:bodyPr/>
                    <a:lstStyle/>
                    <a:p>
                      <a:r>
                        <a:rPr lang="en-US" dirty="0" err="1" smtClean="0">
                          <a:effectLst/>
                        </a:rPr>
                        <a:t>heartbeat_timestamp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DateTime</a:t>
                      </a:r>
                      <a:endParaRPr lang="en-US" dirty="0" smtClean="0"/>
                    </a:p>
                  </a:txBody>
                  <a:tcPr/>
                </a:tc>
              </a:tr>
              <a:tr h="370840">
                <a:tc>
                  <a:txBody>
                    <a:bodyPr/>
                    <a:lstStyle/>
                    <a:p>
                      <a:r>
                        <a:rPr lang="en-US" dirty="0" smtClean="0">
                          <a:effectLst/>
                        </a:rPr>
                        <a:t>description</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configurations</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429000" y="1143000"/>
            <a:ext cx="1143000" cy="369332"/>
          </a:xfrm>
          <a:prstGeom prst="rect">
            <a:avLst/>
          </a:prstGeom>
          <a:noFill/>
        </p:spPr>
        <p:txBody>
          <a:bodyPr wrap="square" rtlCol="0">
            <a:spAutoFit/>
          </a:bodyPr>
          <a:lstStyle/>
          <a:p>
            <a:r>
              <a:rPr lang="en-US" dirty="0" smtClean="0"/>
              <a:t>Table 14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04297308"/>
              </p:ext>
            </p:extLst>
          </p:nvPr>
        </p:nvGraphicFramePr>
        <p:xfrm>
          <a:off x="4572000" y="114300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AllowedAddressPair</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2" name="TextBox 11"/>
          <p:cNvSpPr txBox="1"/>
          <p:nvPr/>
        </p:nvSpPr>
        <p:spPr>
          <a:xfrm>
            <a:off x="7162800" y="1219200"/>
            <a:ext cx="1066800" cy="369332"/>
          </a:xfrm>
          <a:prstGeom prst="rect">
            <a:avLst/>
          </a:prstGeom>
          <a:noFill/>
        </p:spPr>
        <p:txBody>
          <a:bodyPr wrap="square" rtlCol="0">
            <a:spAutoFit/>
          </a:bodyPr>
          <a:lstStyle/>
          <a:p>
            <a:r>
              <a:rPr lang="en-US" dirty="0" smtClean="0"/>
              <a:t>Table 15</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902760545"/>
              </p:ext>
            </p:extLst>
          </p:nvPr>
        </p:nvGraphicFramePr>
        <p:xfrm>
          <a:off x="4572000" y="373380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ExtraDhcpOpt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opt_name</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6" name="TextBox 15"/>
          <p:cNvSpPr txBox="1"/>
          <p:nvPr/>
        </p:nvSpPr>
        <p:spPr>
          <a:xfrm>
            <a:off x="7162800" y="3810000"/>
            <a:ext cx="1066800" cy="369332"/>
          </a:xfrm>
          <a:prstGeom prst="rect">
            <a:avLst/>
          </a:prstGeom>
          <a:noFill/>
        </p:spPr>
        <p:txBody>
          <a:bodyPr wrap="square" rtlCol="0">
            <a:spAutoFit/>
          </a:bodyPr>
          <a:lstStyle/>
          <a:p>
            <a:r>
              <a:rPr lang="en-US" dirty="0" smtClean="0"/>
              <a:t>Table 16</a:t>
            </a:r>
            <a:endParaRPr lang="en-US" dirty="0"/>
          </a:p>
        </p:txBody>
      </p:sp>
    </p:spTree>
    <p:extLst>
      <p:ext uri="{BB962C8B-B14F-4D97-AF65-F5344CB8AC3E}">
        <p14:creationId xmlns:p14="http://schemas.microsoft.com/office/powerpoint/2010/main" val="17853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492760"/>
          </a:xfrm>
        </p:spPr>
        <p:txBody>
          <a:bodyPr>
            <a:normAutofit fontScale="90000"/>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4778589"/>
              </p:ext>
            </p:extLst>
          </p:nvPr>
        </p:nvGraphicFramePr>
        <p:xfrm>
          <a:off x="381000" y="914400"/>
          <a:ext cx="3657600" cy="312928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CentralizedSnatL3AgentBinding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host_id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csnat_gw_port_id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a:t>
                      </a:r>
                      <a:endParaRPr lang="en-US" dirty="0"/>
                    </a:p>
                  </a:txBody>
                  <a:tcPr/>
                </a:tc>
                <a:tc>
                  <a:txBody>
                    <a:bodyPr/>
                    <a:lstStyle/>
                    <a:p>
                      <a:r>
                        <a:rPr lang="en-US" dirty="0" smtClean="0">
                          <a:effectLst/>
                        </a:rPr>
                        <a:t>Agent (</a:t>
                      </a:r>
                      <a:r>
                        <a:rPr lang="en-US" dirty="0" smtClean="0">
                          <a:effectLst/>
                          <a:hlinkClick r:id="rId2" action="ppaction://hlinksldjump"/>
                        </a:rPr>
                        <a:t>See table 14</a:t>
                      </a:r>
                      <a:r>
                        <a:rPr lang="en-US" dirty="0" smtClean="0">
                          <a:effectLst/>
                        </a:rPr>
                        <a:t>)</a:t>
                      </a:r>
                      <a:endParaRPr lang="en-US" dirty="0"/>
                    </a:p>
                  </a:txBody>
                  <a:tcPr/>
                </a:tc>
              </a:tr>
              <a:tr h="370840">
                <a:tc>
                  <a:txBody>
                    <a:bodyPr/>
                    <a:lstStyle/>
                    <a:p>
                      <a:r>
                        <a:rPr lang="en-US" dirty="0" err="1" smtClean="0">
                          <a:effectLst/>
                        </a:rPr>
                        <a:t>csnat_gw_port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17</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7124326"/>
              </p:ext>
            </p:extLst>
          </p:nvPr>
        </p:nvGraphicFramePr>
        <p:xfrm>
          <a:off x="4572000" y="990600"/>
          <a:ext cx="3352800" cy="29514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L3HARouterAgentPortBinding</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l3_agent_id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agent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Agent (</a:t>
                      </a:r>
                      <a:r>
                        <a:rPr lang="en-US" dirty="0" smtClean="0">
                          <a:effectLst/>
                          <a:hlinkClick r:id="rId2" action="ppaction://hlinksldjump"/>
                        </a:rPr>
                        <a:t>See table 14</a:t>
                      </a:r>
                      <a:r>
                        <a:rPr lang="en-US" dirty="0" smtClean="0">
                          <a:effectLst/>
                        </a:rPr>
                        <a:t>)</a:t>
                      </a:r>
                      <a:endParaRPr lang="en-US" dirty="0" smtClean="0"/>
                    </a:p>
                  </a:txBody>
                  <a:tcPr/>
                </a:tc>
              </a:tr>
              <a:tr h="370840">
                <a:tc>
                  <a:txBody>
                    <a:bodyPr/>
                    <a:lstStyle/>
                    <a:p>
                      <a:r>
                        <a:rPr lang="en-US" dirty="0" smtClean="0">
                          <a:effectLst/>
                        </a:rPr>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Enum</a:t>
                      </a:r>
                      <a:endParaRPr lang="en-US" dirty="0" smtClean="0"/>
                    </a:p>
                  </a:txBody>
                  <a:tcPr/>
                </a:tc>
              </a:tr>
            </a:tbl>
          </a:graphicData>
        </a:graphic>
      </p:graphicFrame>
      <p:sp>
        <p:nvSpPr>
          <p:cNvPr id="12" name="TextBox 11"/>
          <p:cNvSpPr txBox="1"/>
          <p:nvPr/>
        </p:nvSpPr>
        <p:spPr>
          <a:xfrm>
            <a:off x="7162800" y="1066800"/>
            <a:ext cx="1066800" cy="369332"/>
          </a:xfrm>
          <a:prstGeom prst="rect">
            <a:avLst/>
          </a:prstGeom>
          <a:noFill/>
        </p:spPr>
        <p:txBody>
          <a:bodyPr wrap="square" rtlCol="0">
            <a:spAutoFit/>
          </a:bodyPr>
          <a:lstStyle/>
          <a:p>
            <a:r>
              <a:rPr lang="en-US" dirty="0" smtClean="0"/>
              <a:t>Table 18</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51899568"/>
              </p:ext>
            </p:extLst>
          </p:nvPr>
        </p:nvGraphicFramePr>
        <p:xfrm>
          <a:off x="533400" y="4389120"/>
          <a:ext cx="3352800" cy="18389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a:t>
                      </a:r>
                      <a:r>
                        <a:rPr lang="en-US" dirty="0" smtClean="0">
                          <a:hlinkClick r:id="rId4" action="ppaction://hlinksldjump"/>
                        </a:rPr>
                        <a:t>See table 5</a:t>
                      </a:r>
                      <a:r>
                        <a:rPr lang="en-US" dirty="0" smtClean="0"/>
                        <a:t>)</a:t>
                      </a:r>
                    </a:p>
                  </a:txBody>
                  <a:tcPr/>
                </a:tc>
              </a:tr>
            </a:tbl>
          </a:graphicData>
        </a:graphic>
      </p:graphicFrame>
      <p:sp>
        <p:nvSpPr>
          <p:cNvPr id="16" name="TextBox 15"/>
          <p:cNvSpPr txBox="1"/>
          <p:nvPr/>
        </p:nvSpPr>
        <p:spPr>
          <a:xfrm>
            <a:off x="3124200" y="4465320"/>
            <a:ext cx="1066800" cy="369332"/>
          </a:xfrm>
          <a:prstGeom prst="rect">
            <a:avLst/>
          </a:prstGeom>
          <a:noFill/>
        </p:spPr>
        <p:txBody>
          <a:bodyPr wrap="square" rtlCol="0">
            <a:spAutoFit/>
          </a:bodyPr>
          <a:lstStyle/>
          <a:p>
            <a:r>
              <a:rPr lang="en-US" dirty="0" smtClean="0"/>
              <a:t>Table 19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61203622"/>
              </p:ext>
            </p:extLst>
          </p:nvPr>
        </p:nvGraphicFramePr>
        <p:xfrm>
          <a:off x="4572000" y="4953000"/>
          <a:ext cx="3352800" cy="12903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L3HARouterVRIdAllocation</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vr_id</a:t>
                      </a:r>
                      <a:endParaRPr lang="en-US" dirty="0"/>
                    </a:p>
                  </a:txBody>
                  <a:tcPr/>
                </a:tc>
                <a:tc>
                  <a:txBody>
                    <a:bodyPr/>
                    <a:lstStyle/>
                    <a:p>
                      <a:r>
                        <a:rPr lang="en-US" dirty="0" smtClean="0"/>
                        <a:t>Integer</a:t>
                      </a:r>
                      <a:endParaRPr lang="en-US" dirty="0"/>
                    </a:p>
                  </a:txBody>
                  <a:tcPr/>
                </a:tc>
              </a:tr>
            </a:tbl>
          </a:graphicData>
        </a:graphic>
      </p:graphicFrame>
      <p:sp>
        <p:nvSpPr>
          <p:cNvPr id="10" name="TextBox 9"/>
          <p:cNvSpPr txBox="1"/>
          <p:nvPr/>
        </p:nvSpPr>
        <p:spPr>
          <a:xfrm>
            <a:off x="7162800" y="5029200"/>
            <a:ext cx="1066800" cy="369332"/>
          </a:xfrm>
          <a:prstGeom prst="rect">
            <a:avLst/>
          </a:prstGeom>
          <a:noFill/>
        </p:spPr>
        <p:txBody>
          <a:bodyPr wrap="square" rtlCol="0">
            <a:spAutoFit/>
          </a:bodyPr>
          <a:lstStyle/>
          <a:p>
            <a:r>
              <a:rPr lang="en-US" dirty="0" smtClean="0"/>
              <a:t>Table 20</a:t>
            </a:r>
            <a:endParaRPr lang="en-US" dirty="0"/>
          </a:p>
        </p:txBody>
      </p:sp>
    </p:spTree>
    <p:extLst>
      <p:ext uri="{BB962C8B-B14F-4D97-AF65-F5344CB8AC3E}">
        <p14:creationId xmlns:p14="http://schemas.microsoft.com/office/powerpoint/2010/main" val="14804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903299"/>
              </p:ext>
            </p:extLst>
          </p:nvPr>
        </p:nvGraphicFramePr>
        <p:xfrm>
          <a:off x="381000" y="914400"/>
          <a:ext cx="4038600" cy="383540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17909507"/>
              </p:ext>
            </p:extLst>
          </p:nvPr>
        </p:nvGraphicFramePr>
        <p:xfrm>
          <a:off x="4724400" y="850603"/>
          <a:ext cx="3810000" cy="27228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86460806"/>
              </p:ext>
            </p:extLst>
          </p:nvPr>
        </p:nvGraphicFramePr>
        <p:xfrm>
          <a:off x="4724400" y="408432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3656928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2931963"/>
              </p:ext>
            </p:extLst>
          </p:nvPr>
        </p:nvGraphicFramePr>
        <p:xfrm>
          <a:off x="381000" y="914400"/>
          <a:ext cx="4038600" cy="383540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56511182"/>
              </p:ext>
            </p:extLst>
          </p:nvPr>
        </p:nvGraphicFramePr>
        <p:xfrm>
          <a:off x="4724400" y="850603"/>
          <a:ext cx="3810000" cy="27228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56622674"/>
              </p:ext>
            </p:extLst>
          </p:nvPr>
        </p:nvGraphicFramePr>
        <p:xfrm>
          <a:off x="4724400" y="4084320"/>
          <a:ext cx="3352800" cy="2032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188079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885708"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NEUTRON Server / Plugins</a:t>
            </a:r>
            <a:endParaRPr lang="en-US" dirty="0"/>
          </a:p>
        </p:txBody>
      </p:sp>
      <p:sp>
        <p:nvSpPr>
          <p:cNvPr id="3" name="Flowchart: Magnetic Disk 2"/>
          <p:cNvSpPr/>
          <p:nvPr/>
        </p:nvSpPr>
        <p:spPr>
          <a:xfrm>
            <a:off x="228600" y="5715000"/>
            <a:ext cx="87630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4" name="Rectangle 3"/>
          <p:cNvSpPr/>
          <p:nvPr/>
        </p:nvSpPr>
        <p:spPr>
          <a:xfrm>
            <a:off x="228600" y="914400"/>
            <a:ext cx="8763000" cy="4572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 y="4495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2286000"/>
            <a:ext cx="8763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Get_agent</a:t>
            </a:r>
            <a:endParaRPr lang="en-US" dirty="0" smtClean="0"/>
          </a:p>
          <a:p>
            <a:pPr algn="ctr"/>
            <a:r>
              <a:rPr lang="en-US" dirty="0" err="1" smtClean="0"/>
              <a:t>Update_agent</a:t>
            </a:r>
            <a:r>
              <a:rPr lang="en-US" dirty="0" err="1"/>
              <a:t>delete_agent</a:t>
            </a:r>
            <a:endParaRPr lang="en-US" dirty="0"/>
          </a:p>
        </p:txBody>
      </p:sp>
      <p:sp>
        <p:nvSpPr>
          <p:cNvPr id="10" name="Rectangle 9"/>
          <p:cNvSpPr/>
          <p:nvPr/>
        </p:nvSpPr>
        <p:spPr>
          <a:xfrm>
            <a:off x="1666568"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API-Cat-2</a:t>
            </a:r>
            <a:endParaRPr lang="en-US" dirty="0"/>
          </a:p>
        </p:txBody>
      </p:sp>
      <p:sp>
        <p:nvSpPr>
          <p:cNvPr id="11" name="Rectangle 10"/>
          <p:cNvSpPr/>
          <p:nvPr/>
        </p:nvSpPr>
        <p:spPr>
          <a:xfrm>
            <a:off x="294722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API-Cat-3</a:t>
            </a:r>
            <a:endParaRPr lang="en-US" dirty="0"/>
          </a:p>
        </p:txBody>
      </p:sp>
      <p:sp>
        <p:nvSpPr>
          <p:cNvPr id="12" name="Rectangle 11"/>
          <p:cNvSpPr/>
          <p:nvPr/>
        </p:nvSpPr>
        <p:spPr>
          <a:xfrm>
            <a:off x="42672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API-Cat-4</a:t>
            </a:r>
            <a:endParaRPr lang="en-US" dirty="0"/>
          </a:p>
        </p:txBody>
      </p:sp>
      <p:sp>
        <p:nvSpPr>
          <p:cNvPr id="13" name="Rectangle 12"/>
          <p:cNvSpPr/>
          <p:nvPr/>
        </p:nvSpPr>
        <p:spPr>
          <a:xfrm>
            <a:off x="75438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API-Cat-N</a:t>
            </a:r>
            <a:endParaRPr lang="en-US" dirty="0"/>
          </a:p>
        </p:txBody>
      </p:sp>
      <p:sp>
        <p:nvSpPr>
          <p:cNvPr id="14" name="TextBox 13"/>
          <p:cNvSpPr txBox="1"/>
          <p:nvPr/>
        </p:nvSpPr>
        <p:spPr>
          <a:xfrm>
            <a:off x="6114308" y="1273314"/>
            <a:ext cx="798617" cy="707886"/>
          </a:xfrm>
          <a:prstGeom prst="rect">
            <a:avLst/>
          </a:prstGeom>
          <a:noFill/>
        </p:spPr>
        <p:txBody>
          <a:bodyPr wrap="none" rtlCol="0">
            <a:spAutoFit/>
          </a:bodyPr>
          <a:lstStyle/>
          <a:p>
            <a:r>
              <a:rPr lang="en-US" sz="4000" dirty="0" smtClean="0"/>
              <a:t>…..</a:t>
            </a:r>
            <a:endParaRPr lang="en-US" sz="4000" dirty="0"/>
          </a:p>
        </p:txBody>
      </p:sp>
      <p:sp>
        <p:nvSpPr>
          <p:cNvPr id="15" name="Rectangle 14"/>
          <p:cNvSpPr/>
          <p:nvPr/>
        </p:nvSpPr>
        <p:spPr>
          <a:xfrm>
            <a:off x="4350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sql</a:t>
            </a:r>
            <a:r>
              <a:rPr lang="en-US" dirty="0" smtClean="0"/>
              <a:t>-query</a:t>
            </a:r>
            <a:endParaRPr lang="en-US" dirty="0"/>
          </a:p>
        </p:txBody>
      </p:sp>
      <p:sp>
        <p:nvSpPr>
          <p:cNvPr id="16" name="Rectangle 15"/>
          <p:cNvSpPr/>
          <p:nvPr/>
        </p:nvSpPr>
        <p:spPr>
          <a:xfrm>
            <a:off x="1720646"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7" name="Rectangle 16"/>
          <p:cNvSpPr/>
          <p:nvPr/>
        </p:nvSpPr>
        <p:spPr>
          <a:xfrm>
            <a:off x="300129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8" name="Rectangle 17"/>
          <p:cNvSpPr/>
          <p:nvPr/>
        </p:nvSpPr>
        <p:spPr>
          <a:xfrm>
            <a:off x="43212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9" name="Rectangle 18"/>
          <p:cNvSpPr/>
          <p:nvPr/>
        </p:nvSpPr>
        <p:spPr>
          <a:xfrm>
            <a:off x="75978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20" name="TextBox 19"/>
          <p:cNvSpPr txBox="1"/>
          <p:nvPr/>
        </p:nvSpPr>
        <p:spPr>
          <a:xfrm>
            <a:off x="6168386" y="4626114"/>
            <a:ext cx="798617" cy="707886"/>
          </a:xfrm>
          <a:prstGeom prst="rect">
            <a:avLst/>
          </a:prstGeom>
          <a:noFill/>
        </p:spPr>
        <p:txBody>
          <a:bodyPr wrap="none" rtlCol="0">
            <a:spAutoFit/>
          </a:bodyPr>
          <a:lstStyle/>
          <a:p>
            <a:r>
              <a:rPr lang="en-US" sz="4000" dirty="0" smtClean="0"/>
              <a:t>…..</a:t>
            </a:r>
            <a:endParaRPr lang="en-US" sz="4000" dirty="0"/>
          </a:p>
        </p:txBody>
      </p:sp>
      <p:sp>
        <p:nvSpPr>
          <p:cNvPr id="21" name="Rectangle 20"/>
          <p:cNvSpPr/>
          <p:nvPr/>
        </p:nvSpPr>
        <p:spPr>
          <a:xfrm>
            <a:off x="3810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p>
          <a:p>
            <a:pPr algn="ctr"/>
            <a:r>
              <a:rPr lang="en-US" dirty="0" smtClean="0"/>
              <a:t>Transformation</a:t>
            </a:r>
            <a:endParaRPr lang="en-US" dirty="0"/>
          </a:p>
        </p:txBody>
      </p:sp>
      <p:sp>
        <p:nvSpPr>
          <p:cNvPr id="22" name="Rectangle 21"/>
          <p:cNvSpPr/>
          <p:nvPr/>
        </p:nvSpPr>
        <p:spPr>
          <a:xfrm>
            <a:off x="6248400" y="152400"/>
            <a:ext cx="27432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Commands</a:t>
            </a:r>
          </a:p>
          <a:p>
            <a:pPr algn="ctr"/>
            <a:r>
              <a:rPr lang="en-US" dirty="0" err="1" smtClean="0"/>
              <a:t>neutron_db_manage</a:t>
            </a:r>
            <a:endParaRPr lang="en-US" dirty="0"/>
          </a:p>
        </p:txBody>
      </p:sp>
      <p:sp>
        <p:nvSpPr>
          <p:cNvPr id="23" name="Rectangle 22"/>
          <p:cNvSpPr/>
          <p:nvPr/>
        </p:nvSpPr>
        <p:spPr>
          <a:xfrm>
            <a:off x="2204884"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Category-2</a:t>
            </a:r>
            <a:endParaRPr lang="en-US" dirty="0"/>
          </a:p>
          <a:p>
            <a:pPr algn="ctr"/>
            <a:r>
              <a:rPr lang="en-US" dirty="0"/>
              <a:t>Transformation</a:t>
            </a:r>
          </a:p>
        </p:txBody>
      </p:sp>
      <p:sp>
        <p:nvSpPr>
          <p:cNvPr id="24" name="Rectangle 23"/>
          <p:cNvSpPr/>
          <p:nvPr/>
        </p:nvSpPr>
        <p:spPr>
          <a:xfrm>
            <a:off x="4038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
        <p:nvSpPr>
          <p:cNvPr id="25" name="TextBox 24"/>
          <p:cNvSpPr txBox="1"/>
          <p:nvPr/>
        </p:nvSpPr>
        <p:spPr>
          <a:xfrm>
            <a:off x="6114307" y="3200400"/>
            <a:ext cx="798617" cy="707886"/>
          </a:xfrm>
          <a:prstGeom prst="rect">
            <a:avLst/>
          </a:prstGeom>
          <a:noFill/>
        </p:spPr>
        <p:txBody>
          <a:bodyPr wrap="none" rtlCol="0">
            <a:spAutoFit/>
          </a:bodyPr>
          <a:lstStyle/>
          <a:p>
            <a:r>
              <a:rPr lang="en-US" sz="4000" dirty="0" smtClean="0"/>
              <a:t>…..</a:t>
            </a:r>
            <a:endParaRPr lang="en-US" sz="4000" dirty="0"/>
          </a:p>
        </p:txBody>
      </p:sp>
      <p:sp>
        <p:nvSpPr>
          <p:cNvPr id="28" name="Rectangle 27"/>
          <p:cNvSpPr/>
          <p:nvPr/>
        </p:nvSpPr>
        <p:spPr>
          <a:xfrm>
            <a:off x="7086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Tree>
    <p:extLst>
      <p:ext uri="{BB962C8B-B14F-4D97-AF65-F5344CB8AC3E}">
        <p14:creationId xmlns:p14="http://schemas.microsoft.com/office/powerpoint/2010/main" val="1239473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610600" cy="533400"/>
          </a:xfrm>
        </p:spPr>
        <p:txBody>
          <a:bodyPr>
            <a:normAutofit/>
          </a:bodyPr>
          <a:lstStyle/>
          <a:p>
            <a:r>
              <a:rPr lang="en-US" dirty="0" smtClean="0"/>
              <a:t>Command Flow</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Neutron-</a:t>
            </a:r>
            <a:r>
              <a:rPr lang="en-US" dirty="0" err="1" smtClean="0"/>
              <a:t>dbmanage</a:t>
            </a:r>
            <a:endParaRPr lang="en-US" dirty="0"/>
          </a:p>
        </p:txBody>
      </p:sp>
    </p:spTree>
    <p:extLst>
      <p:ext uri="{BB962C8B-B14F-4D97-AF65-F5344CB8AC3E}">
        <p14:creationId xmlns:p14="http://schemas.microsoft.com/office/powerpoint/2010/main" val="1256978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API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6780867"/>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(List API versions)</a:t>
                      </a:r>
                    </a:p>
                  </a:txBody>
                  <a:tcPr/>
                </a:tc>
                <a:tc>
                  <a:txBody>
                    <a:bodyPr/>
                    <a:lstStyle/>
                    <a:p>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a:t>
                      </a:r>
                    </a:p>
                    <a:p>
                      <a:r>
                        <a:rPr lang="en-US" sz="1800" b="0" i="0" kern="1200" dirty="0" smtClean="0">
                          <a:solidFill>
                            <a:schemeClr val="dk1"/>
                          </a:solidFill>
                          <a:effectLst/>
                          <a:latin typeface="+mn-lt"/>
                          <a:ea typeface="+mn-ea"/>
                          <a:cs typeface="+mn-cs"/>
                        </a:rPr>
                        <a:t>(Show API v2.0 details)</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p>
                  </a:txBody>
                  <a:tcPr/>
                </a:tc>
              </a:tr>
              <a:tr h="1332212">
                <a:tc>
                  <a:txBody>
                    <a:bodyPr/>
                    <a:lstStyle/>
                    <a:p>
                      <a:endParaRPr lang="en-US"/>
                    </a:p>
                  </a:txBody>
                  <a:tcPr/>
                </a:tc>
                <a:tc>
                  <a:txBody>
                    <a:bodyPr/>
                    <a:lstStyle/>
                    <a:p>
                      <a:endParaRPr lang="en-US" dirty="0"/>
                    </a:p>
                  </a:txBody>
                  <a:tcPr/>
                </a:tc>
                <a:tc>
                  <a:txBody>
                    <a:bodyPr/>
                    <a:lstStyle/>
                    <a:p>
                      <a:endParaRPr lang="en-US" dirty="0"/>
                    </a:p>
                  </a:txBody>
                  <a:tcPr/>
                </a:tc>
              </a:tr>
              <a:tr h="1133797">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2535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028700" y="1382432"/>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6576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3924300" y="1406328"/>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5" idx="3"/>
          </p:cNvCxnSpPr>
          <p:nvPr/>
        </p:nvCxnSpPr>
        <p:spPr>
          <a:xfrm>
            <a:off x="2628900" y="1551709"/>
            <a:ext cx="10972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5627" y="3052557"/>
            <a:ext cx="1600200" cy="369332"/>
          </a:xfrm>
          <a:prstGeom prst="rect">
            <a:avLst/>
          </a:prstGeom>
          <a:noFill/>
        </p:spPr>
        <p:txBody>
          <a:bodyPr wrap="square" rtlCol="0">
            <a:spAutoFit/>
          </a:bodyPr>
          <a:lstStyle/>
          <a:p>
            <a:r>
              <a:rPr lang="en-US" dirty="0" smtClean="0"/>
              <a:t>Plugin.py</a:t>
            </a:r>
            <a:endParaRPr lang="en-US" dirty="0"/>
          </a:p>
        </p:txBody>
      </p:sp>
      <p:sp>
        <p:nvSpPr>
          <p:cNvPr id="14" name="TextBox 13"/>
          <p:cNvSpPr txBox="1"/>
          <p:nvPr/>
        </p:nvSpPr>
        <p:spPr>
          <a:xfrm>
            <a:off x="3429000" y="3048000"/>
            <a:ext cx="2362200" cy="369332"/>
          </a:xfrm>
          <a:prstGeom prst="rect">
            <a:avLst/>
          </a:prstGeom>
          <a:noFill/>
        </p:spPr>
        <p:txBody>
          <a:bodyPr wrap="square" rtlCol="0">
            <a:spAutoFit/>
          </a:bodyPr>
          <a:lstStyle/>
          <a:p>
            <a:r>
              <a:rPr lang="en-US" dirty="0" smtClean="0"/>
              <a:t>Db_base_plugin_v2.py</a:t>
            </a:r>
            <a:endParaRPr lang="en-US" dirty="0"/>
          </a:p>
        </p:txBody>
      </p:sp>
      <p:sp>
        <p:nvSpPr>
          <p:cNvPr id="15" name="Rectangle 3"/>
          <p:cNvSpPr>
            <a:spLocks noChangeArrowheads="1"/>
          </p:cNvSpPr>
          <p:nvPr/>
        </p:nvSpPr>
        <p:spPr bwMode="auto">
          <a:xfrm>
            <a:off x="3924300" y="1841212"/>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Curved Connector 16"/>
          <p:cNvCxnSpPr/>
          <p:nvPr/>
        </p:nvCxnSpPr>
        <p:spPr>
          <a:xfrm>
            <a:off x="5486400" y="1524000"/>
            <a:ext cx="12700" cy="419496"/>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6553200" y="1529393"/>
            <a:ext cx="12954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get_by_id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Curved Connector 19"/>
          <p:cNvCxnSpPr>
            <a:stCxn id="15" idx="3"/>
            <a:endCxn id="18" idx="1"/>
          </p:cNvCxnSpPr>
          <p:nvPr/>
        </p:nvCxnSpPr>
        <p:spPr>
          <a:xfrm flipV="1">
            <a:off x="5524500" y="1683282"/>
            <a:ext cx="1028700" cy="311819"/>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484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91250" y="3059668"/>
            <a:ext cx="2343150" cy="369332"/>
          </a:xfrm>
          <a:prstGeom prst="rect">
            <a:avLst/>
          </a:prstGeom>
          <a:noFill/>
        </p:spPr>
        <p:txBody>
          <a:bodyPr wrap="square" rtlCol="0">
            <a:spAutoFit/>
          </a:bodyPr>
          <a:lstStyle/>
          <a:p>
            <a:r>
              <a:rPr lang="en-US" dirty="0" smtClean="0"/>
              <a:t>Common_db_mixin.py</a:t>
            </a:r>
            <a:endParaRPr lang="en-US" dirty="0"/>
          </a:p>
        </p:txBody>
      </p:sp>
      <p:sp>
        <p:nvSpPr>
          <p:cNvPr id="25" name="Rectangle 24"/>
          <p:cNvSpPr/>
          <p:nvPr/>
        </p:nvSpPr>
        <p:spPr>
          <a:xfrm>
            <a:off x="6296025" y="39624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48500" y="5791200"/>
            <a:ext cx="800100" cy="369332"/>
          </a:xfrm>
          <a:prstGeom prst="rect">
            <a:avLst/>
          </a:prstGeom>
          <a:noFill/>
        </p:spPr>
        <p:txBody>
          <a:bodyPr wrap="square" rtlCol="0">
            <a:spAutoFit/>
          </a:bodyPr>
          <a:lstStyle/>
          <a:p>
            <a:r>
              <a:rPr lang="en-US" dirty="0" smtClean="0"/>
              <a:t>SQL</a:t>
            </a:r>
            <a:endParaRPr lang="en-US" dirty="0"/>
          </a:p>
        </p:txBody>
      </p:sp>
      <p:cxnSp>
        <p:nvCxnSpPr>
          <p:cNvPr id="28" name="Curved Connector 27"/>
          <p:cNvCxnSpPr>
            <a:stCxn id="29" idx="3"/>
            <a:endCxn id="25" idx="3"/>
          </p:cNvCxnSpPr>
          <p:nvPr/>
        </p:nvCxnSpPr>
        <p:spPr>
          <a:xfrm>
            <a:off x="8001000" y="2168283"/>
            <a:ext cx="428625" cy="2708517"/>
          </a:xfrm>
          <a:prstGeom prst="curvedConnector3">
            <a:avLst>
              <a:gd name="adj1" fmla="val 1533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6400800" y="2014394"/>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model_query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400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769384"/>
              </p:ext>
            </p:extLst>
          </p:nvPr>
        </p:nvGraphicFramePr>
        <p:xfrm>
          <a:off x="228600" y="685800"/>
          <a:ext cx="8763000" cy="5922323"/>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p>
                    <a:p>
                      <a:r>
                        <a:rPr lang="en-US" sz="1800" b="0" i="0" kern="1200" dirty="0" smtClean="0">
                          <a:solidFill>
                            <a:schemeClr val="dk1"/>
                          </a:solidFill>
                          <a:effectLst/>
                          <a:latin typeface="+mn-lt"/>
                          <a:ea typeface="+mn-ea"/>
                          <a:cs typeface="+mn-cs"/>
                        </a:rPr>
                        <a:t>(List networks)</a:t>
                      </a:r>
                      <a:endParaRPr lang="en-US" dirty="0"/>
                    </a:p>
                  </a:txBody>
                  <a:tcPr/>
                </a:tc>
                <a:tc>
                  <a:txBody>
                    <a:bodyPr/>
                    <a:lstStyle/>
                    <a:p>
                      <a:r>
                        <a:rPr lang="en-US" dirty="0" err="1" smtClean="0"/>
                        <a:t>sqlalchemyutils.paginate_query</a:t>
                      </a:r>
                      <a:r>
                        <a:rPr lang="en-US" dirty="0" smtClean="0"/>
                        <a:t>(collection,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r>
                        <a:rPr lang="en-US" sz="1800" b="1"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/v2.0/networks</a:t>
                      </a:r>
                    </a:p>
                    <a:p>
                      <a:r>
                        <a:rPr lang="en-US" dirty="0" smtClean="0"/>
                        <a:t>(Create network)</a:t>
                      </a:r>
                      <a:endParaRPr lang="en-US" dirty="0"/>
                    </a:p>
                  </a:txBody>
                  <a:tcPr/>
                </a:tc>
                <a:tc>
                  <a:txBody>
                    <a:bodyPr/>
                    <a:lstStyle/>
                    <a:p>
                      <a:r>
                        <a:rPr lang="en-US" dirty="0" err="1" smtClean="0">
                          <a:effectLst/>
                        </a:rPr>
                        <a:t>session</a:t>
                      </a:r>
                      <a:r>
                        <a:rPr lang="en-US" dirty="0" err="1" smtClean="0"/>
                        <a:t>.add</a:t>
                      </a:r>
                      <a:r>
                        <a:rPr lang="en-US" dirty="0" smtClean="0"/>
                        <a:t>(record)</a:t>
                      </a:r>
                      <a:endParaRPr lang="en-US" dirty="0"/>
                    </a:p>
                  </a:txBody>
                  <a:tcPr/>
                </a:tc>
              </a:tr>
              <a:tr h="1332212">
                <a:tc>
                  <a:txBody>
                    <a:bodyPr/>
                    <a:lstStyle/>
                    <a:p>
                      <a:endParaRPr lang="en-US"/>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/v2.0/networks</a:t>
                      </a:r>
                    </a:p>
                    <a:p>
                      <a:r>
                        <a:rPr lang="en-US" dirty="0" smtClean="0"/>
                        <a:t>(Create Bulk networks)</a:t>
                      </a:r>
                      <a:endParaRPr lang="en-US" dirty="0"/>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 </a:t>
                      </a:r>
                      <a:r>
                        <a:rPr lang="en-US" sz="1800" b="1" kern="1200" dirty="0" smtClean="0">
                          <a:solidFill>
                            <a:schemeClr val="dk1"/>
                          </a:solidFill>
                          <a:effectLst/>
                          <a:latin typeface="+mn-lt"/>
                          <a:ea typeface="+mn-ea"/>
                          <a:cs typeface="+mn-cs"/>
                        </a:rPr>
                        <a:t>'result'</a:t>
                      </a:r>
                      <a:r>
                        <a:rPr lang="en-US" dirty="0" smtClean="0"/>
                        <a:t>: result,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r h="1133797">
                <a:tc>
                  <a:txBody>
                    <a:bodyPr/>
                    <a:lstStyle/>
                    <a:p>
                      <a:endParaRPr lang="en-US"/>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(Show network)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txBody>
                  <a:tcPr/>
                </a:tc>
              </a:tr>
            </a:tbl>
          </a:graphicData>
        </a:graphic>
      </p:graphicFrame>
    </p:spTree>
    <p:extLst>
      <p:ext uri="{BB962C8B-B14F-4D97-AF65-F5344CB8AC3E}">
        <p14:creationId xmlns:p14="http://schemas.microsoft.com/office/powerpoint/2010/main" val="186525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992149"/>
              </p:ext>
            </p:extLst>
          </p:nvPr>
        </p:nvGraphicFramePr>
        <p:xfrm>
          <a:off x="228600" y="685800"/>
          <a:ext cx="8763000" cy="586739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347707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(Update network)</a:t>
                      </a:r>
                      <a:endParaRPr lang="en-US" sz="1800" b="0" i="0" kern="1200" dirty="0">
                        <a:solidFill>
                          <a:schemeClr val="dk1"/>
                        </a:solidFill>
                        <a:effectLst/>
                        <a:latin typeface="+mn-lt"/>
                        <a:ea typeface="+mn-ea"/>
                        <a:cs typeface="+mn-cs"/>
                      </a:endParaRPr>
                    </a:p>
                  </a:txBody>
                  <a:tcPr/>
                </a:tc>
                <a:tc>
                  <a:txBody>
                    <a:bodyPr/>
                    <a:lstStyle/>
                    <a:p>
                      <a:r>
                        <a:rPr lang="en-US" dirty="0" smtClean="0">
                          <a:effectLst/>
                        </a:rPr>
                        <a:t>if </a:t>
                      </a:r>
                      <a:r>
                        <a:rPr lang="en-US" dirty="0" err="1" smtClean="0">
                          <a:effectLst/>
                        </a:rPr>
                        <a:t>new_value</a:t>
                      </a:r>
                      <a:r>
                        <a:rPr lang="en-US" dirty="0" smtClean="0">
                          <a:effectLst/>
                        </a:rPr>
                        <a:t>:</a:t>
                      </a:r>
                    </a:p>
                    <a:p>
                      <a:r>
                        <a:rPr lang="en-US" dirty="0" err="1" smtClean="0">
                          <a:effectLst/>
                        </a:rPr>
                        <a:t>context</a:t>
                      </a:r>
                      <a:r>
                        <a:rPr lang="en-US" dirty="0" err="1" smtClean="0"/>
                        <a:t>.session.add</a:t>
                      </a:r>
                      <a:r>
                        <a:rPr lang="en-US" dirty="0" smtClean="0"/>
                        <a:t>(</a:t>
                      </a:r>
                      <a:r>
                        <a:rPr lang="en-US" dirty="0" err="1" smtClean="0"/>
                        <a:t>ExternalNetwork</a:t>
                      </a:r>
                      <a:r>
                        <a:rPr lang="en-US" dirty="0" smtClean="0"/>
                        <a:t>(</a:t>
                      </a:r>
                      <a:r>
                        <a:rPr lang="en-US" sz="1800" kern="1200" dirty="0" err="1" smtClean="0">
                          <a:solidFill>
                            <a:schemeClr val="dk1"/>
                          </a:solidFill>
                          <a:effectLst/>
                          <a:latin typeface="+mn-lt"/>
                          <a:ea typeface="+mn-ea"/>
                          <a:cs typeface="+mn-cs"/>
                        </a:rPr>
                        <a:t>network_id</a:t>
                      </a:r>
                      <a:r>
                        <a:rPr lang="en-US" dirty="0" smtClean="0"/>
                        <a:t>=</a:t>
                      </a:r>
                      <a:r>
                        <a:rPr lang="en-US" dirty="0" err="1" smtClean="0"/>
                        <a:t>net_id</a:t>
                      </a:r>
                      <a:r>
                        <a:rPr lang="en-US" dirty="0" smtClean="0"/>
                        <a:t>))</a:t>
                      </a:r>
                    </a:p>
                    <a:p>
                      <a:r>
                        <a:rPr lang="en-US" dirty="0" smtClean="0"/>
                        <a:t>else:</a:t>
                      </a:r>
                    </a:p>
                    <a:p>
                      <a:r>
                        <a:rPr lang="en-US" dirty="0" err="1" smtClean="0">
                          <a:effectLst/>
                        </a:rPr>
                        <a:t>context</a:t>
                      </a:r>
                      <a:r>
                        <a:rPr lang="en-US" dirty="0" err="1" smtClean="0"/>
                        <a:t>.session.query</a:t>
                      </a:r>
                      <a:r>
                        <a:rPr lang="en-US" dirty="0" smtClean="0"/>
                        <a:t>(models_v2.Port).</a:t>
                      </a:r>
                      <a:r>
                        <a:rPr lang="en-US" dirty="0" err="1" smtClean="0"/>
                        <a:t>filter_by</a:t>
                      </a:r>
                      <a:r>
                        <a:rPr lang="en-US" dirty="0" smtClean="0"/>
                        <a:t>(</a:t>
                      </a:r>
                      <a:r>
                        <a:rPr lang="en-US" sz="1800" kern="1200" dirty="0" err="1" smtClean="0">
                          <a:solidFill>
                            <a:schemeClr val="dk1"/>
                          </a:solidFill>
                          <a:effectLst/>
                          <a:latin typeface="+mn-lt"/>
                          <a:ea typeface="+mn-ea"/>
                          <a:cs typeface="+mn-cs"/>
                        </a:rPr>
                        <a:t>device_owner</a:t>
                      </a:r>
                      <a:r>
                        <a:rPr lang="en-US" dirty="0" smtClean="0"/>
                        <a:t>=DEVICE_OWNER_ROUTER_GW, </a:t>
                      </a:r>
                      <a:r>
                        <a:rPr lang="en-US" sz="1800" kern="1200" dirty="0" err="1" smtClean="0">
                          <a:solidFill>
                            <a:schemeClr val="dk1"/>
                          </a:solidFill>
                          <a:effectLst/>
                          <a:latin typeface="+mn-lt"/>
                          <a:ea typeface="+mn-ea"/>
                          <a:cs typeface="+mn-cs"/>
                        </a:rPr>
                        <a:t>network_id</a:t>
                      </a:r>
                      <a:r>
                        <a:rPr lang="en-US" dirty="0" smtClean="0"/>
                        <a:t>=</a:t>
                      </a:r>
                      <a:r>
                        <a:rPr lang="en-US" dirty="0" err="1" smtClean="0"/>
                        <a:t>net_data</a:t>
                      </a:r>
                      <a:r>
                        <a:rPr lang="en-US" dirty="0" smtClean="0"/>
                        <a:t>[</a:t>
                      </a:r>
                      <a:r>
                        <a:rPr lang="en-US" sz="1800" b="1" kern="1200" dirty="0" smtClean="0">
                          <a:solidFill>
                            <a:schemeClr val="dk1"/>
                          </a:solidFill>
                          <a:effectLst/>
                          <a:latin typeface="+mn-lt"/>
                          <a:ea typeface="+mn-ea"/>
                          <a:cs typeface="+mn-cs"/>
                        </a:rPr>
                        <a:t>'id'</a:t>
                      </a:r>
                      <a:r>
                        <a:rPr lang="en-US" dirty="0" smtClean="0"/>
                        <a:t>]).first()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119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167329"/>
              </p:ext>
            </p:extLst>
          </p:nvPr>
        </p:nvGraphicFramePr>
        <p:xfrm>
          <a:off x="228600" y="685800"/>
          <a:ext cx="8763000" cy="5325938"/>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6061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(List subnets)</a:t>
                      </a:r>
                      <a:endParaRPr lang="en-US" sz="1800" b="0" i="0" kern="1200" dirty="0">
                        <a:solidFill>
                          <a:schemeClr val="dk1"/>
                        </a:solidFill>
                        <a:effectLst/>
                        <a:latin typeface="+mn-lt"/>
                        <a:ea typeface="+mn-ea"/>
                        <a:cs typeface="+mn-cs"/>
                      </a:endParaRPr>
                    </a:p>
                  </a:txBody>
                  <a:tcPr/>
                </a:tc>
                <a:tc>
                  <a:txBody>
                    <a:bodyPr/>
                    <a:lstStyle/>
                    <a:p>
                      <a:r>
                        <a:rPr lang="en-US" dirty="0" smtClean="0">
                          <a:effectLst/>
                        </a:rPr>
                        <a:t>collection</a:t>
                      </a:r>
                      <a:r>
                        <a:rPr lang="en-US" dirty="0" smtClean="0"/>
                        <a:t> = </a:t>
                      </a:r>
                      <a:r>
                        <a:rPr lang="en-US" dirty="0" err="1" smtClean="0"/>
                        <a:t>sqlalchemyutils.paginate_query</a:t>
                      </a:r>
                      <a:r>
                        <a:rPr lang="en-US" dirty="0" smtClean="0"/>
                        <a:t>(</a:t>
                      </a:r>
                      <a:r>
                        <a:rPr lang="en-US" dirty="0" smtClean="0">
                          <a:effectLst/>
                        </a:rPr>
                        <a:t>collection</a:t>
                      </a:r>
                      <a:r>
                        <a:rPr lang="en-US" dirty="0" smtClean="0"/>
                        <a:t>,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subnets)</a:t>
                      </a:r>
                    </a:p>
                    <a:p>
                      <a:endParaRPr lang="en-US" dirty="0"/>
                    </a:p>
                  </a:txBody>
                  <a:tcPr/>
                </a:tc>
                <a:tc>
                  <a:txBody>
                    <a:bodyPr/>
                    <a:lstStyle/>
                    <a:p>
                      <a:r>
                        <a:rPr lang="en-US" dirty="0" err="1" smtClean="0"/>
                        <a:t>context.session.add</a:t>
                      </a:r>
                      <a:r>
                        <a:rPr lang="en-US" dirty="0" smtClean="0"/>
                        <a:t>(subnet)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bulk subnets)</a:t>
                      </a:r>
                    </a:p>
                  </a:txBody>
                  <a:tcPr/>
                </a:tc>
                <a:tc>
                  <a:txBody>
                    <a:bodyPr/>
                    <a:lstStyle/>
                    <a:p>
                      <a:r>
                        <a:rPr lang="en-US" dirty="0" err="1" smtClean="0"/>
                        <a:t>objects.append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effectLst/>
                        </a:rPr>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381185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061643"/>
              </p:ext>
            </p:extLst>
          </p:nvPr>
        </p:nvGraphicFramePr>
        <p:xfrm>
          <a:off x="228600" y="685800"/>
          <a:ext cx="8763000" cy="5449977"/>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9203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subnet)</a:t>
                      </a:r>
                      <a:endParaRPr lang="en-US" sz="1800" b="0" i="0" kern="1200" dirty="0" smtClean="0">
                        <a:solidFill>
                          <a:schemeClr val="dk1"/>
                        </a:solidFill>
                        <a:effectLst/>
                        <a:latin typeface="+mn-lt"/>
                        <a:ea typeface="+mn-ea"/>
                        <a:cs typeface="+mn-cs"/>
                      </a:endParaRPr>
                    </a:p>
                    <a:p>
                      <a:endParaRPr lang="en-US" b="0" dirty="0"/>
                    </a:p>
                  </a:txBody>
                  <a:tcPr/>
                </a:tc>
                <a:tc>
                  <a:txBody>
                    <a:bodyPr/>
                    <a:lstStyle/>
                    <a:p>
                      <a:r>
                        <a:rPr lang="en-US" dirty="0" err="1" smtClean="0">
                          <a:effectLst/>
                        </a:rPr>
                        <a:t>query</a:t>
                      </a:r>
                      <a:r>
                        <a:rPr lang="en-US" dirty="0" err="1" smtClean="0"/>
                        <a:t>.filter</a:t>
                      </a:r>
                      <a:r>
                        <a:rPr lang="en-US" dirty="0" smtClean="0"/>
                        <a:t>(model.id == id).one()</a:t>
                      </a:r>
                      <a:endParaRPr lang="en-US" dirty="0"/>
                    </a:p>
                  </a:txBody>
                  <a:tcPr/>
                </a:tc>
              </a:tr>
              <a:tr h="72222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subnet</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subnet)</a:t>
                      </a:r>
                      <a:endParaRPr lang="en-US" sz="1800" b="0" i="0" kern="1200" dirty="0" smtClean="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qry_allocated</a:t>
                      </a:r>
                      <a:r>
                        <a:rPr lang="en-US" dirty="0" smtClean="0"/>
                        <a:t> = (</a:t>
                      </a:r>
                      <a:r>
                        <a:rPr lang="en-US" dirty="0" err="1" smtClean="0"/>
                        <a:t>session.query</a:t>
                      </a:r>
                      <a:r>
                        <a:rPr lang="en-US" dirty="0" smtClean="0"/>
                        <a:t>(models_v2.IPAllocation). </a:t>
                      </a:r>
                      <a:r>
                        <a:rPr lang="en-US" dirty="0" err="1" smtClean="0"/>
                        <a:t>filter_by</a:t>
                      </a:r>
                      <a:r>
                        <a:rPr lang="en-US" dirty="0" smtClean="0"/>
                        <a:t>(</a:t>
                      </a:r>
                      <a:r>
                        <a:rPr lang="en-US" sz="1800" kern="1200" dirty="0" err="1" smtClean="0">
                          <a:solidFill>
                            <a:schemeClr val="dk1"/>
                          </a:solidFill>
                          <a:effectLst/>
                          <a:latin typeface="+mn-lt"/>
                          <a:ea typeface="+mn-ea"/>
                          <a:cs typeface="+mn-cs"/>
                        </a:rPr>
                        <a:t>subnet_id</a:t>
                      </a:r>
                      <a:r>
                        <a:rPr lang="en-US" dirty="0" smtClean="0"/>
                        <a:t>=id).join(models_v2.Port))</a:t>
                      </a:r>
                    </a:p>
                    <a:p>
                      <a:r>
                        <a:rPr lang="en-US" dirty="0" smtClean="0"/>
                        <a:t>----------------------------</a:t>
                      </a:r>
                    </a:p>
                    <a:p>
                      <a:r>
                        <a:rPr lang="en-US" sz="1800" b="1" kern="1200" dirty="0" smtClean="0">
                          <a:solidFill>
                            <a:schemeClr val="dk1"/>
                          </a:solidFill>
                          <a:effectLst/>
                          <a:latin typeface="+mn-lt"/>
                          <a:ea typeface="+mn-ea"/>
                          <a:cs typeface="+mn-cs"/>
                        </a:rPr>
                        <a:t>if </a:t>
                      </a:r>
                      <a:r>
                        <a:rPr lang="en-US" dirty="0" smtClean="0"/>
                        <a:t>allocated:</a:t>
                      </a:r>
                      <a:br>
                        <a:rPr lang="en-US" dirty="0" smtClean="0"/>
                      </a:br>
                      <a:r>
                        <a:rPr lang="en-US" dirty="0" smtClean="0"/>
                        <a:t>    </a:t>
                      </a:r>
                      <a:r>
                        <a:rPr lang="en-US" sz="1800" kern="1200" dirty="0" smtClean="0">
                          <a:solidFill>
                            <a:schemeClr val="dk1"/>
                          </a:solidFill>
                          <a:effectLst/>
                          <a:latin typeface="+mn-lt"/>
                          <a:ea typeface="+mn-ea"/>
                          <a:cs typeface="+mn-cs"/>
                        </a:rPr>
                        <a:t>map</a:t>
                      </a:r>
                      <a:r>
                        <a:rPr lang="en-US" dirty="0" smtClean="0"/>
                        <a:t>(</a:t>
                      </a:r>
                      <a:r>
                        <a:rPr lang="en-US" dirty="0" err="1" smtClean="0"/>
                        <a:t>session.delete</a:t>
                      </a:r>
                      <a:r>
                        <a:rPr lang="en-US" dirty="0" smtClean="0"/>
                        <a:t>, allocated)</a:t>
                      </a:r>
                      <a:endParaRPr lang="en-US" dirty="0"/>
                    </a:p>
                  </a:txBody>
                  <a:tcPr/>
                </a:tc>
              </a:tr>
            </a:tbl>
          </a:graphicData>
        </a:graphic>
      </p:graphicFrame>
    </p:spTree>
    <p:extLst>
      <p:ext uri="{BB962C8B-B14F-4D97-AF65-F5344CB8AC3E}">
        <p14:creationId xmlns:p14="http://schemas.microsoft.com/office/powerpoint/2010/main" val="74740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867768"/>
              </p:ext>
            </p:extLst>
          </p:nvPr>
        </p:nvGraphicFramePr>
        <p:xfrm>
          <a:off x="228600" y="685800"/>
          <a:ext cx="8763000" cy="4725635"/>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ports</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p>
                    <a:p>
                      <a:r>
                        <a:rPr lang="en-US" dirty="0" smtClean="0"/>
                        <a:t>---------------------------</a:t>
                      </a:r>
                    </a:p>
                    <a:p>
                      <a:r>
                        <a:rPr lang="en-US" dirty="0" err="1" smtClean="0">
                          <a:effectLst/>
                        </a:rPr>
                        <a:t>query</a:t>
                      </a:r>
                      <a:r>
                        <a:rPr lang="en-US" dirty="0" err="1" smtClean="0"/>
                        <a:t>.filter</a:t>
                      </a:r>
                      <a:r>
                        <a:rPr lang="en-US" dirty="0" smtClean="0"/>
                        <a:t>(model.id == id).one()</a:t>
                      </a:r>
                      <a:endParaRPr lang="en-US" b="0" dirty="0" smtClean="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db_port</a:t>
                      </a:r>
                      <a:r>
                        <a:rPr lang="en-US" dirty="0" smtClean="0"/>
                        <a:t> = models_v2.Port(</a:t>
                      </a:r>
                      <a:r>
                        <a:rPr lang="en-US" sz="1800" kern="1200" dirty="0" err="1" smtClean="0">
                          <a:solidFill>
                            <a:schemeClr val="dk1"/>
                          </a:solidFill>
                          <a:effectLst/>
                          <a:latin typeface="+mn-lt"/>
                          <a:ea typeface="+mn-ea"/>
                          <a:cs typeface="+mn-cs"/>
                        </a:rPr>
                        <a:t>mac_address</a:t>
                      </a:r>
                      <a:r>
                        <a:rPr lang="en-US" dirty="0" smtClean="0"/>
                        <a:t>=</a:t>
                      </a:r>
                      <a:r>
                        <a:rPr lang="en-US" dirty="0" err="1" smtClean="0"/>
                        <a:t>mac_address</a:t>
                      </a:r>
                      <a:r>
                        <a:rPr lang="en-US" dirty="0" smtClean="0"/>
                        <a:t>, **</a:t>
                      </a:r>
                      <a:r>
                        <a:rPr lang="en-US" dirty="0" err="1" smtClean="0"/>
                        <a:t>port_data</a:t>
                      </a:r>
                      <a:r>
                        <a:rPr lang="en-US" dirty="0" smtClean="0"/>
                        <a:t>)</a:t>
                      </a:r>
                    </a:p>
                    <a:p>
                      <a:r>
                        <a:rPr lang="en-US" dirty="0" smtClean="0"/>
                        <a:t>--------------------------------------</a:t>
                      </a:r>
                      <a:br>
                        <a:rPr lang="en-US" dirty="0" smtClean="0"/>
                      </a:br>
                      <a:r>
                        <a:rPr lang="en-US" dirty="0" err="1" smtClean="0"/>
                        <a:t>context.session.add</a:t>
                      </a:r>
                      <a:r>
                        <a:rPr lang="en-US" dirty="0" smtClean="0"/>
                        <a:t>(</a:t>
                      </a:r>
                      <a:r>
                        <a:rPr lang="en-US" dirty="0" err="1" smtClean="0">
                          <a:effectLst/>
                        </a:rPr>
                        <a:t>db_port</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Bulk create ports</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53959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6678893"/>
              </p:ext>
            </p:extLst>
          </p:nvPr>
        </p:nvGraphicFramePr>
        <p:xfrm>
          <a:off x="228600" y="685800"/>
          <a:ext cx="8763000" cy="430126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endParaRPr lang="en-US" b="0" dirty="0" smtClean="0"/>
                    </a:p>
                  </a:txBody>
                  <a:tcPr/>
                </a:tc>
              </a:tr>
              <a:tr h="9965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port</a:t>
                      </a:r>
                      <a:r>
                        <a:rPr lang="en-US" dirty="0" err="1" smtClean="0"/>
                        <a:t>.update</a:t>
                      </a:r>
                      <a:r>
                        <a:rPr lang="en-US" dirty="0" smtClean="0"/>
                        <a:t>(</a:t>
                      </a:r>
                      <a:r>
                        <a:rPr lang="en-US" sz="1800" kern="1200" dirty="0" smtClean="0">
                          <a:solidFill>
                            <a:schemeClr val="dk1"/>
                          </a:solidFill>
                          <a:effectLst/>
                          <a:latin typeface="+mn-lt"/>
                          <a:ea typeface="+mn-ea"/>
                          <a:cs typeface="+mn-cs"/>
                        </a:rPr>
                        <a:t>self</a:t>
                      </a:r>
                      <a:r>
                        <a:rPr lang="en-US" dirty="0" smtClean="0"/>
                        <a:t>._</a:t>
                      </a:r>
                      <a:r>
                        <a:rPr lang="en-US" dirty="0" err="1" smtClean="0"/>
                        <a:t>filter_non_model_columns</a:t>
                      </a:r>
                      <a:r>
                        <a:rPr lang="en-US" dirty="0" smtClean="0"/>
                        <a:t>(p, models_v2.Port))</a:t>
                      </a:r>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query</a:t>
                      </a:r>
                      <a:r>
                        <a:rPr lang="en-US" dirty="0" smtClean="0"/>
                        <a:t> = </a:t>
                      </a:r>
                      <a:r>
                        <a:rPr lang="en-US" dirty="0" err="1" smtClean="0">
                          <a:effectLst/>
                        </a:rPr>
                        <a:t>query</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context.tenant_id</a:t>
                      </a:r>
                      <a:r>
                        <a:rPr lang="en-US" dirty="0" smtClean="0"/>
                        <a:t>)</a:t>
                      </a:r>
                    </a:p>
                    <a:p>
                      <a:r>
                        <a:rPr lang="en-US" dirty="0" smtClean="0"/>
                        <a:t>----------------------</a:t>
                      </a:r>
                      <a:br>
                        <a:rPr lang="en-US" dirty="0" smtClean="0"/>
                      </a:br>
                      <a:r>
                        <a:rPr lang="en-US" dirty="0" err="1" smtClean="0">
                          <a:effectLst/>
                        </a:rPr>
                        <a:t>query</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349044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Extensions</a:t>
            </a:r>
          </a:p>
        </p:txBody>
      </p:sp>
      <p:graphicFrame>
        <p:nvGraphicFramePr>
          <p:cNvPr id="4" name="Table 3"/>
          <p:cNvGraphicFramePr>
            <a:graphicFrameLocks noGrp="1"/>
          </p:cNvGraphicFramePr>
          <p:nvPr>
            <p:extLst>
              <p:ext uri="{D42A27DB-BD31-4B8C-83A1-F6EECF244321}">
                <p14:modId xmlns:p14="http://schemas.microsoft.com/office/powerpoint/2010/main" val="3908017399"/>
              </p:ext>
            </p:extLst>
          </p:nvPr>
        </p:nvGraphicFramePr>
        <p:xfrm>
          <a:off x="228600" y="685800"/>
          <a:ext cx="8763000" cy="3599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t>
                      </a:r>
                    </a:p>
                    <a:p>
                      <a:r>
                        <a:rPr lang="en-US" sz="1800" b="0" i="0" kern="1200" dirty="0" smtClean="0">
                          <a:solidFill>
                            <a:schemeClr val="dk1"/>
                          </a:solidFill>
                          <a:effectLst/>
                          <a:latin typeface="+mn-lt"/>
                          <a:ea typeface="+mn-ea"/>
                          <a:cs typeface="+mn-cs"/>
                        </a:rPr>
                        <a:t>(List extensions)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/v2.0/extensions/​{alias}​</a:t>
                      </a:r>
                    </a:p>
                    <a:p>
                      <a:r>
                        <a:rPr lang="en-US" sz="1800" b="0" i="0" kern="1200" dirty="0" smtClean="0">
                          <a:solidFill>
                            <a:schemeClr val="dk1"/>
                          </a:solidFill>
                          <a:effectLst/>
                          <a:latin typeface="+mn-lt"/>
                          <a:ea typeface="+mn-ea"/>
                          <a:cs typeface="+mn-cs"/>
                        </a:rPr>
                        <a:t>(Get extension details)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45414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Quotas extension (quotas)</a:t>
            </a:r>
          </a:p>
        </p:txBody>
      </p:sp>
      <p:graphicFrame>
        <p:nvGraphicFramePr>
          <p:cNvPr id="4" name="Table 3"/>
          <p:cNvGraphicFramePr>
            <a:graphicFrameLocks noGrp="1"/>
          </p:cNvGraphicFramePr>
          <p:nvPr>
            <p:extLst>
              <p:ext uri="{D42A27DB-BD31-4B8C-83A1-F6EECF244321}">
                <p14:modId xmlns:p14="http://schemas.microsoft.com/office/powerpoint/2010/main" val="1533767538"/>
              </p:ext>
            </p:extLst>
          </p:nvPr>
        </p:nvGraphicFramePr>
        <p:xfrm>
          <a:off x="228600" y="685800"/>
          <a:ext cx="8763000" cy="515428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.session.query</a:t>
                      </a:r>
                      <a:r>
                        <a:rPr lang="en-US" dirty="0" smtClean="0"/>
                        <a:t>(Quota).</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tenant_id</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quota)</a:t>
                      </a:r>
                      <a:endParaRPr lang="en-US" sz="1800" b="0" i="0" kern="1200" dirty="0">
                        <a:solidFill>
                          <a:schemeClr val="dk1"/>
                        </a:solidFill>
                        <a:effectLst/>
                        <a:latin typeface="+mn-lt"/>
                        <a:ea typeface="+mn-ea"/>
                        <a:cs typeface="+mn-cs"/>
                      </a:endParaRPr>
                    </a:p>
                  </a:txBody>
                  <a:tcPr/>
                </a:tc>
                <a:tc>
                  <a:txBody>
                    <a:bodyPr/>
                    <a:lstStyle/>
                    <a:p>
                      <a:r>
                        <a:rPr lang="fr-FR" dirty="0" err="1" smtClean="0">
                          <a:effectLst/>
                        </a:rPr>
                        <a:t>tenant_quota</a:t>
                      </a:r>
                      <a:r>
                        <a:rPr lang="fr-FR" dirty="0" smtClean="0"/>
                        <a:t> = Quota(</a:t>
                      </a:r>
                      <a:r>
                        <a:rPr lang="fr-FR" sz="1800" kern="1200" dirty="0" err="1" smtClean="0">
                          <a:solidFill>
                            <a:schemeClr val="dk1"/>
                          </a:solidFill>
                          <a:effectLst/>
                          <a:latin typeface="+mn-lt"/>
                          <a:ea typeface="+mn-ea"/>
                          <a:cs typeface="+mn-cs"/>
                        </a:rPr>
                        <a:t>tenant_id</a:t>
                      </a:r>
                      <a:r>
                        <a:rPr lang="fr-FR" dirty="0" smtClean="0"/>
                        <a:t>=</a:t>
                      </a:r>
                      <a:r>
                        <a:rPr lang="fr-FR" dirty="0" err="1" smtClean="0"/>
                        <a:t>tenant_id</a:t>
                      </a:r>
                      <a:r>
                        <a:rPr lang="fr-FR" dirty="0" smtClean="0"/>
                        <a:t>, </a:t>
                      </a:r>
                      <a:r>
                        <a:rPr lang="fr-FR" sz="1800" kern="1200" dirty="0" err="1" smtClean="0">
                          <a:solidFill>
                            <a:schemeClr val="dk1"/>
                          </a:solidFill>
                          <a:effectLst/>
                          <a:latin typeface="+mn-lt"/>
                          <a:ea typeface="+mn-ea"/>
                          <a:cs typeface="+mn-cs"/>
                        </a:rPr>
                        <a:t>resource</a:t>
                      </a:r>
                      <a:r>
                        <a:rPr lang="fr-FR" dirty="0" smtClean="0"/>
                        <a:t>=</a:t>
                      </a:r>
                      <a:r>
                        <a:rPr lang="fr-FR" dirty="0" err="1" smtClean="0"/>
                        <a:t>resource</a:t>
                      </a:r>
                      <a:r>
                        <a:rPr lang="fr-FR" dirty="0" smtClean="0"/>
                        <a:t>, </a:t>
                      </a:r>
                      <a:r>
                        <a:rPr lang="fr-FR" sz="1800" kern="1200" dirty="0" err="1" smtClean="0">
                          <a:solidFill>
                            <a:schemeClr val="dk1"/>
                          </a:solidFill>
                          <a:effectLst/>
                          <a:latin typeface="+mn-lt"/>
                          <a:ea typeface="+mn-ea"/>
                          <a:cs typeface="+mn-cs"/>
                        </a:rPr>
                        <a:t>limit</a:t>
                      </a:r>
                      <a:r>
                        <a:rPr lang="fr-FR" dirty="0" smtClean="0"/>
                        <a:t>=</a:t>
                      </a:r>
                      <a:r>
                        <a:rPr lang="fr-FR" dirty="0" err="1" smtClean="0"/>
                        <a:t>limit</a:t>
                      </a:r>
                      <a:r>
                        <a:rPr lang="fr-FR" dirty="0" smtClean="0"/>
                        <a:t>)</a:t>
                      </a:r>
                    </a:p>
                    <a:p>
                      <a:r>
                        <a:rPr lang="fr-FR" dirty="0" smtClean="0"/>
                        <a:t>---------------------------</a:t>
                      </a:r>
                      <a:br>
                        <a:rPr lang="fr-FR" dirty="0" smtClean="0"/>
                      </a:br>
                      <a:r>
                        <a:rPr lang="fr-FR" dirty="0" err="1" smtClean="0"/>
                        <a:t>context.session.add</a:t>
                      </a:r>
                      <a:r>
                        <a:rPr lang="fr-FR" dirty="0" smtClean="0"/>
                        <a:t>(</a:t>
                      </a:r>
                      <a:r>
                        <a:rPr lang="fr-FR" dirty="0" err="1" smtClean="0">
                          <a:effectLst/>
                        </a:rPr>
                        <a:t>tenant_quota</a:t>
                      </a:r>
                      <a:r>
                        <a:rPr lang="fr-FR" dirty="0" smtClean="0"/>
                        <a:t>)</a:t>
                      </a:r>
                      <a:br>
                        <a:rPr lang="fr-FR" dirty="0" smtClean="0"/>
                      </a:b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Reset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tenant_quotas</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142588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2403637859"/>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self</a:t>
                      </a:r>
                      <a:r>
                        <a:rPr lang="en-US" dirty="0" smtClean="0"/>
                        <a:t>._</a:t>
                      </a:r>
                      <a:r>
                        <a:rPr lang="en-US" dirty="0" err="1" smtClean="0"/>
                        <a:t>get_collection</a:t>
                      </a:r>
                      <a:r>
                        <a:rPr lang="en-US" dirty="0" smtClean="0"/>
                        <a:t>(“)</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security_group_db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self</a:t>
                      </a:r>
                      <a:r>
                        <a:rPr lang="en-US" dirty="0" smtClean="0"/>
                        <a:t>._</a:t>
                      </a:r>
                      <a:r>
                        <a:rPr lang="en-US" dirty="0" err="1" smtClean="0"/>
                        <a:t>get_collection</a:t>
                      </a:r>
                      <a:r>
                        <a:rPr lang="en-US" dirty="0" smtClean="0"/>
                        <a:t>(</a:t>
                      </a:r>
                      <a:r>
                        <a:rPr lang="en-US" dirty="0" err="1" smtClean="0">
                          <a:effectLst/>
                        </a:rPr>
                        <a:t>SecurityGroup</a:t>
                      </a:r>
                      <a:r>
                        <a:rPr lang="en-US" dirty="0" smtClean="0">
                          <a:effectLst/>
                        </a:rPr>
                        <a:t>,…</a:t>
                      </a:r>
                      <a:r>
                        <a:rPr lang="en-US" dirty="0" smtClean="0"/>
                        <a:t>)</a:t>
                      </a:r>
                    </a:p>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.session.delete</a:t>
                      </a:r>
                      <a:r>
                        <a:rPr lang="en-US" dirty="0" smtClean="0"/>
                        <a:t>(</a:t>
                      </a:r>
                      <a:r>
                        <a:rPr lang="en-US" dirty="0" err="1" smtClean="0"/>
                        <a:t>sg</a:t>
                      </a:r>
                      <a:r>
                        <a:rPr lang="en-US" dirty="0" smtClean="0"/>
                        <a:t>)</a:t>
                      </a:r>
                      <a:endParaRPr lang="en-US" dirty="0"/>
                    </a:p>
                  </a:txBody>
                  <a:tcPr/>
                </a:tc>
              </a:tr>
            </a:tbl>
          </a:graphicData>
        </a:graphic>
      </p:graphicFrame>
    </p:spTree>
    <p:extLst>
      <p:ext uri="{BB962C8B-B14F-4D97-AF65-F5344CB8AC3E}">
        <p14:creationId xmlns:p14="http://schemas.microsoft.com/office/powerpoint/2010/main" val="26043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1669614556"/>
              </p:ext>
            </p:extLst>
          </p:nvPr>
        </p:nvGraphicFramePr>
        <p:xfrm>
          <a:off x="228600" y="685800"/>
          <a:ext cx="8763000" cy="589788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 rules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self</a:t>
                      </a:r>
                      <a:r>
                        <a:rPr lang="en-US" dirty="0" smtClean="0"/>
                        <a:t>._</a:t>
                      </a:r>
                      <a:r>
                        <a:rPr lang="en-US" dirty="0" err="1" smtClean="0"/>
                        <a:t>get_collection</a:t>
                      </a:r>
                      <a:r>
                        <a:rPr lang="en-US" dirty="0" smtClean="0"/>
                        <a:t>(context, </a:t>
                      </a:r>
                      <a:r>
                        <a:rPr lang="en-US" dirty="0" err="1" smtClean="0"/>
                        <a:t>SecurityGroupRule</a:t>
                      </a:r>
                      <a:r>
                        <a:rPr lang="en-US" dirty="0" smtClean="0"/>
                        <a:t>,.. )</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 rule</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a:t>
                      </a:r>
                      <a:r>
                        <a:rPr lang="en-US" dirty="0" err="1" smtClean="0"/>
                        <a:t>.filter</a:t>
                      </a:r>
                      <a:r>
                        <a:rPr lang="en-US" dirty="0" smtClean="0"/>
                        <a:t>(SecurityGroupRule.id == id).one()</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query</a:t>
                      </a:r>
                      <a:r>
                        <a:rPr lang="en-US" dirty="0" err="1" smtClean="0"/>
                        <a:t>.filter</a:t>
                      </a:r>
                      <a:r>
                        <a:rPr lang="en-US" dirty="0" smtClean="0"/>
                        <a:t>(SecurityGroupRule.id == id).one()</a:t>
                      </a:r>
                    </a:p>
                    <a:p>
                      <a:r>
                        <a:rPr lang="en-US" dirty="0" smtClean="0">
                          <a:effectLst/>
                        </a:rPr>
                        <a:t>-----------------------------------</a:t>
                      </a:r>
                    </a:p>
                    <a:p>
                      <a:r>
                        <a:rPr lang="en-US" dirty="0" err="1" smtClean="0">
                          <a:effectLst/>
                        </a:rPr>
                        <a:t>context</a:t>
                      </a:r>
                      <a:r>
                        <a:rPr lang="en-US" dirty="0" err="1" smtClean="0"/>
                        <a:t>.session.delete</a:t>
                      </a:r>
                      <a:r>
                        <a:rPr lang="en-US" dirty="0" smtClean="0"/>
                        <a:t>(rule)</a:t>
                      </a:r>
                      <a:endParaRPr lang="en-US" dirty="0"/>
                    </a:p>
                  </a:txBody>
                  <a:tcPr/>
                </a:tc>
              </a:tr>
            </a:tbl>
          </a:graphicData>
        </a:graphic>
      </p:graphicFrame>
    </p:spTree>
    <p:extLst>
      <p:ext uri="{BB962C8B-B14F-4D97-AF65-F5344CB8AC3E}">
        <p14:creationId xmlns:p14="http://schemas.microsoft.com/office/powerpoint/2010/main" val="369428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p:txBody>
          <a:bodyPr>
            <a:normAutofit lnSpcReduction="10000"/>
          </a:bodyPr>
          <a:lstStyle/>
          <a:p>
            <a:r>
              <a:rPr lang="en-US" dirty="0">
                <a:effectLst>
                  <a:outerShdw blurRad="38100" dist="38100" dir="2700000" algn="tl">
                    <a:srgbClr val="000000">
                      <a:alpha val="43137"/>
                    </a:srgbClr>
                  </a:outerShdw>
                </a:effectLst>
              </a:rPr>
              <a:t>Hook</a:t>
            </a:r>
            <a:r>
              <a:rPr lang="en-US" dirty="0"/>
              <a:t>ing is a way to get your own code to execute when another system is running, whether that other system is an OS, a GUI, or whatever. A somewhat silly example in Python:</a:t>
            </a:r>
          </a:p>
          <a:p>
            <a:endParaRPr lang="en-US" dirty="0"/>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Process(records,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=None):</a:t>
            </a:r>
          </a:p>
          <a:p>
            <a:pPr marL="0" indent="0">
              <a:buNone/>
            </a:pPr>
            <a:r>
              <a:rPr lang="en-US" dirty="0">
                <a:effectLst>
                  <a:outerShdw blurRad="38100" dist="38100" dir="2700000" algn="tl">
                    <a:srgbClr val="000000">
                      <a:alpha val="43137"/>
                    </a:srgbClr>
                  </a:outerShdw>
                </a:effectLst>
              </a:rPr>
              <a:t>    "adds all records to XYZ system"</a:t>
            </a:r>
          </a:p>
          <a:p>
            <a:pPr marL="0" indent="0">
              <a:buNone/>
            </a:pPr>
            <a:r>
              <a:rPr lang="en-US" dirty="0">
                <a:effectLst>
                  <a:outerShdw blurRad="38100" dist="38100" dir="2700000" algn="tl">
                    <a:srgbClr val="000000">
                      <a:alpha val="43137"/>
                    </a:srgbClr>
                  </a:outerShdw>
                </a:effectLst>
              </a:rPr>
              <a:t>    for record in records:</a:t>
            </a:r>
          </a:p>
          <a:p>
            <a:pPr marL="0" indent="0">
              <a:buNone/>
            </a:pPr>
            <a:r>
              <a:rPr lang="en-US" dirty="0">
                <a:effectLst>
                  <a:outerShdw blurRad="38100" dist="38100" dir="2700000" algn="tl">
                    <a:srgbClr val="000000">
                      <a:alpha val="43137"/>
                    </a:srgbClr>
                  </a:outerShdw>
                </a:effectLst>
              </a:rPr>
              <a:t>        if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XYZ.append</a:t>
            </a:r>
            <a:r>
              <a:rPr lang="en-US" dirty="0">
                <a:effectLst>
                  <a:outerShdw blurRad="38100" dist="38100" dir="2700000" algn="tl">
                    <a:srgbClr val="000000">
                      <a:alpha val="43137"/>
                    </a:srgbClr>
                  </a:outerShdw>
                </a:effectLst>
              </a:rPr>
              <a:t>(record)</a:t>
            </a:r>
          </a:p>
          <a:p>
            <a:pPr marL="0" indent="0">
              <a:buNone/>
            </a:pPr>
            <a:endParaRPr lang="en-US" dirty="0">
              <a:effectLst>
                <a:outerShdw blurRad="38100" dist="38100" dir="2700000" algn="tl">
                  <a:srgbClr val="000000">
                    <a:alpha val="43137"/>
                  </a:srgbClr>
                </a:outerShdw>
              </a:effectLst>
            </a:endParaRPr>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"print a '.' for each record (primitive counter)"</a:t>
            </a:r>
          </a:p>
          <a:p>
            <a:pPr marL="0" indent="0">
              <a:buNone/>
            </a:pPr>
            <a:r>
              <a:rPr lang="en-US" dirty="0">
                <a:effectLst>
                  <a:outerShdw blurRad="38100" dist="38100" dir="2700000" algn="tl">
                    <a:srgbClr val="000000">
                      <a:alpha val="43137"/>
                    </a:srgbClr>
                  </a:outerShdw>
                </a:effectLst>
              </a:rPr>
              <a:t>    print '.'</a:t>
            </a:r>
          </a:p>
          <a:p>
            <a:pPr marL="0" indent="0">
              <a:buNone/>
            </a:pPr>
            <a:endParaRPr lang="en-US" dirty="0" smtClean="0"/>
          </a:p>
          <a:p>
            <a:pPr marL="0" indent="0">
              <a:buNone/>
            </a:pPr>
            <a:r>
              <a:rPr lang="en-US" dirty="0" smtClean="0"/>
              <a:t>and </a:t>
            </a:r>
            <a:r>
              <a:rPr lang="en-US" dirty="0"/>
              <a:t>then later:</a:t>
            </a:r>
          </a:p>
          <a:p>
            <a:pPr marL="0" indent="0">
              <a:buNone/>
            </a:pPr>
            <a:endParaRPr lang="en-US" dirty="0"/>
          </a:p>
          <a:p>
            <a:pPr marL="0" indent="0">
              <a:buNone/>
            </a:pPr>
            <a:r>
              <a:rPr lang="en-US" dirty="0">
                <a:effectLst>
                  <a:outerShdw blurRad="38100" dist="38100" dir="2700000" algn="tl">
                    <a:srgbClr val="000000">
                      <a:alpha val="43137"/>
                    </a:srgbClr>
                  </a:outerShdw>
                </a:effectLst>
              </a:rPr>
              <a:t>Process(</a:t>
            </a:r>
            <a:r>
              <a:rPr lang="en-US" dirty="0" err="1">
                <a:effectLst>
                  <a:outerShdw blurRad="38100" dist="38100" dir="2700000" algn="tl">
                    <a:srgbClr val="000000">
                      <a:alpha val="43137"/>
                    </a:srgbClr>
                  </a:outerShdw>
                </a:effectLst>
              </a:rPr>
              <a:t>records_from_somewhere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4482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4116827401"/>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dirty="0" smtClean="0"/>
                        <a:t>(</a:t>
                      </a:r>
                      <a:r>
                        <a:rPr lang="en-US" sz="1800" b="1" i="0" kern="1200" dirty="0" smtClean="0">
                          <a:solidFill>
                            <a:schemeClr val="dk1"/>
                          </a:solidFill>
                          <a:effectLst/>
                          <a:latin typeface="+mn-lt"/>
                          <a:ea typeface="+mn-ea"/>
                          <a:cs typeface="+mn-cs"/>
                        </a:rPr>
                        <a:t>List routers</a:t>
                      </a:r>
                      <a:r>
                        <a:rPr lang="en-US" dirty="0" smtClean="0"/>
                        <a:t>)</a:t>
                      </a:r>
                      <a:endParaRPr lang="en-US" dirty="0"/>
                    </a:p>
                  </a:txBody>
                  <a:tcPr/>
                </a:tc>
                <a:tc>
                  <a:txBody>
                    <a:bodyPr/>
                    <a:lstStyle/>
                    <a:p>
                      <a:r>
                        <a:rPr lang="en-US" dirty="0" smtClean="0"/>
                        <a:t>_</a:t>
                      </a:r>
                      <a:r>
                        <a:rPr lang="en-US" dirty="0" err="1" smtClean="0"/>
                        <a:t>get_collection</a:t>
                      </a:r>
                      <a:r>
                        <a:rPr lang="en-US" dirty="0" smtClean="0"/>
                        <a:t>(context, 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router</a:t>
                      </a:r>
                      <a:r>
                        <a:rPr lang="en-US" sz="1800" b="0" i="0" kern="1200" dirty="0" smtClean="0">
                          <a:solidFill>
                            <a:schemeClr val="dk1"/>
                          </a:solidFill>
                          <a:effectLst/>
                          <a:latin typeface="+mn-lt"/>
                          <a:ea typeface="+mn-ea"/>
                          <a:cs typeface="+mn-cs"/>
                        </a:rPr>
                        <a:t>)</a:t>
                      </a:r>
                    </a:p>
                  </a:txBody>
                  <a:tcPr/>
                </a:tc>
                <a:tc>
                  <a:txBody>
                    <a:bodyPr/>
                    <a:lstStyle/>
                    <a:p>
                      <a:r>
                        <a:rPr lang="en-US" dirty="0" err="1" smtClean="0"/>
                        <a:t>context.session.add</a:t>
                      </a:r>
                      <a:r>
                        <a:rPr lang="en-US" dirty="0" smtClean="0"/>
                        <a:t>(</a:t>
                      </a:r>
                      <a:r>
                        <a:rPr lang="en-US" dirty="0" err="1" smtClean="0"/>
                        <a:t>router_db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router details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_</a:t>
                      </a:r>
                      <a:r>
                        <a:rPr lang="en-US" dirty="0" err="1" smtClean="0"/>
                        <a:t>get_by_id</a:t>
                      </a:r>
                      <a:r>
                        <a:rPr lang="en-US" dirty="0" smtClean="0"/>
                        <a:t>(context, Router, </a:t>
                      </a:r>
                      <a:r>
                        <a:rPr lang="en-US" dirty="0" err="1" smtClean="0"/>
                        <a:t>router_id</a:t>
                      </a:r>
                      <a:r>
                        <a:rPr lang="en-US" dirty="0" smtClean="0"/>
                        <a:t>)</a:t>
                      </a:r>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router_db.update</a:t>
                      </a:r>
                      <a:r>
                        <a:rPr lang="en-US" dirty="0" smtClean="0"/>
                        <a:t>(data)</a:t>
                      </a:r>
                      <a:endParaRPr lang="en-US" dirty="0"/>
                    </a:p>
                  </a:txBody>
                  <a:tcPr/>
                </a:tc>
              </a:tr>
            </a:tbl>
          </a:graphicData>
        </a:graphic>
      </p:graphicFrame>
    </p:spTree>
    <p:extLst>
      <p:ext uri="{BB962C8B-B14F-4D97-AF65-F5344CB8AC3E}">
        <p14:creationId xmlns:p14="http://schemas.microsoft.com/office/powerpoint/2010/main" val="1911344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151643798"/>
              </p:ext>
            </p:extLst>
          </p:nvPr>
        </p:nvGraphicFramePr>
        <p:xfrm>
          <a:off x="228600" y="685800"/>
          <a:ext cx="8763000" cy="6041372"/>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dirty="0" smtClean="0"/>
                        <a:t>(</a:t>
                      </a:r>
                      <a:r>
                        <a:rPr lang="en-US" sz="1800" b="1" i="0" kern="1200" dirty="0" smtClean="0">
                          <a:solidFill>
                            <a:schemeClr val="dk1"/>
                          </a:solidFill>
                          <a:effectLst/>
                          <a:latin typeface="+mn-lt"/>
                          <a:ea typeface="+mn-ea"/>
                          <a:cs typeface="+mn-cs"/>
                        </a:rPr>
                        <a:t>Delete router</a:t>
                      </a:r>
                      <a:r>
                        <a:rPr lang="en-US" dirty="0" smtClean="0"/>
                        <a:t>)</a:t>
                      </a:r>
                      <a:endParaRPr lang="en-US" dirty="0"/>
                    </a:p>
                  </a:txBody>
                  <a:tcPr/>
                </a:tc>
                <a:tc>
                  <a:txBody>
                    <a:bodyPr/>
                    <a:lstStyle/>
                    <a:p>
                      <a:r>
                        <a:rPr lang="en-US" dirty="0" err="1" smtClean="0">
                          <a:effectLst/>
                        </a:rPr>
                        <a:t>context</a:t>
                      </a:r>
                      <a:r>
                        <a:rPr lang="en-US" dirty="0" err="1" smtClean="0"/>
                        <a:t>.session.delete</a:t>
                      </a:r>
                      <a:r>
                        <a:rPr lang="en-US" dirty="0" smtClean="0"/>
                        <a:t>(router)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add_router_interface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Add interface to router)</a:t>
                      </a:r>
                      <a:endParaRPr lang="en-US" sz="1800" b="0" i="0" kern="1200" dirty="0" smtClean="0">
                        <a:solidFill>
                          <a:schemeClr val="dk1"/>
                        </a:solidFill>
                        <a:effectLst/>
                        <a:latin typeface="+mn-lt"/>
                        <a:ea typeface="+mn-ea"/>
                        <a:cs typeface="+mn-cs"/>
                      </a:endParaRPr>
                    </a:p>
                  </a:txBody>
                  <a:tcPr/>
                </a:tc>
                <a:tc>
                  <a:txBody>
                    <a:bodyPr/>
                    <a:lstStyle/>
                    <a:p>
                      <a:r>
                        <a:rPr lang="en-US" dirty="0" err="1" smtClean="0"/>
                        <a:t>context.session.add</a:t>
                      </a:r>
                      <a:r>
                        <a:rPr lang="en-US" dirty="0" smtClean="0"/>
                        <a:t>(</a:t>
                      </a:r>
                      <a:r>
                        <a:rPr lang="en-US" dirty="0" err="1" smtClean="0"/>
                        <a:t>router_port</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remove_router_interface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Remove interface from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156919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761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609600"/>
          </a:xfrm>
        </p:spPr>
        <p:txBody>
          <a:bodyPr>
            <a:normAutofit/>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2954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smtClean="0">
                <a:latin typeface="Courier New"/>
                <a:ea typeface="Courier New"/>
                <a:cs typeface="Courier New"/>
                <a:sym typeface="Courier New"/>
              </a:rPr>
              <a:t>ext_agent</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smtClean="0">
                <a:latin typeface="Courier New"/>
                <a:ea typeface="Courier New"/>
                <a:cs typeface="Courier New"/>
                <a:sym typeface="Courier New"/>
              </a:rPr>
              <a:t>neutron.db</a:t>
            </a:r>
            <a:r>
              <a:rPr lang="en-US" sz="900" dirty="0" smtClean="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smtClean="0">
                <a:solidFill>
                  <a:schemeClr val="dk1"/>
                </a:solidFill>
                <a:latin typeface="Courier New"/>
                <a:ea typeface="Courier New"/>
                <a:cs typeface="Courier New"/>
                <a:sym typeface="Courier New"/>
              </a:rPr>
              <a:t>Agent(model_base.BASEV2</a:t>
            </a:r>
            <a:r>
              <a:rPr lang="en-US" sz="900" b="1" dirty="0">
                <a:solidFill>
                  <a:schemeClr val="dk1"/>
                </a:solidFill>
                <a:latin typeface="Courier New"/>
                <a:ea typeface="Courier New"/>
                <a:cs typeface="Courier New"/>
                <a:sym typeface="Courier New"/>
              </a:rPr>
              <a:t>, models_v2.HasId)</a:t>
            </a:r>
          </a:p>
          <a:p>
            <a:pPr lvl="0"/>
            <a:r>
              <a:rPr lang="en-US" sz="900" b="1" dirty="0">
                <a:solidFill>
                  <a:schemeClr val="dk1"/>
                </a:solidFill>
                <a:latin typeface="Courier New"/>
                <a:ea typeface="Courier New"/>
                <a:cs typeface="Courier New"/>
                <a:sym typeface="Courier New"/>
              </a:rPr>
              <a:t>*Base class for Agents </a:t>
            </a:r>
            <a:r>
              <a:rPr lang="en-US" sz="900" b="1" dirty="0" err="1" smtClean="0">
                <a:solidFill>
                  <a:schemeClr val="dk1"/>
                </a:solidFill>
                <a:latin typeface="Courier New"/>
                <a:ea typeface="Courier New"/>
                <a:cs typeface="Courier New"/>
                <a:sym typeface="Courier New"/>
              </a:rPr>
              <a:t>db</a:t>
            </a:r>
            <a:r>
              <a:rPr lang="en-US" sz="900" b="1" dirty="0" smtClean="0">
                <a:solidFill>
                  <a:schemeClr val="dk1"/>
                </a:solidFill>
                <a:latin typeface="Courier New"/>
                <a:ea typeface="Courier New"/>
                <a:cs typeface="Courier New"/>
                <a:sym typeface="Courier New"/>
              </a:rPr>
              <a:t> table- </a:t>
            </a:r>
            <a:r>
              <a:rPr lang="sv-SE" sz="900" b="1" dirty="0">
                <a:solidFill>
                  <a:schemeClr val="dk1"/>
                </a:solidFill>
                <a:latin typeface="Courier New"/>
                <a:ea typeface="Courier New"/>
                <a:cs typeface="Courier New"/>
                <a:sym typeface="Courier New"/>
              </a:rPr>
              <a:t>L3 agent, DHCP agent, OVS agent, LinuxBridge</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743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allowedaddresspairs</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addr_pair</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NetworkDhcpAgentBinding</a:t>
            </a:r>
            <a:r>
              <a:rPr lang="en-US" sz="900" b="1" dirty="0" smtClean="0">
                <a:solidFill>
                  <a:schemeClr val="dk1"/>
                </a:solidFill>
                <a:latin typeface="Courier New"/>
                <a:ea typeface="Courier New"/>
                <a:cs typeface="Courier New"/>
                <a:sym typeface="Courier New"/>
              </a:rPr>
              <a:t>(model_base.BASEV2)</a:t>
            </a:r>
          </a:p>
          <a:p>
            <a:pPr lvl="0"/>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8" name="Shape 230"/>
          <p:cNvSpPr txBox="1"/>
          <p:nvPr/>
        </p:nvSpPr>
        <p:spPr>
          <a:xfrm>
            <a:off x="533400" y="4648200"/>
            <a:ext cx="36576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err="1">
                <a:latin typeface="Courier New"/>
                <a:ea typeface="Courier New"/>
                <a:cs typeface="Courier New"/>
                <a:sym typeface="Courier New"/>
              </a:rPr>
              <a:t>a</a:t>
            </a:r>
            <a:r>
              <a:rPr lang="en-US" sz="900" b="1" dirty="0" err="1" smtClean="0">
                <a:latin typeface="Courier New"/>
                <a:ea typeface="Courier New"/>
                <a:cs typeface="Courier New"/>
                <a:sym typeface="Courier New"/>
              </a:rPr>
              <a:t>llowedaddresspair</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a:latin typeface="Courier New"/>
                <a:ea typeface="Courier New"/>
                <a:cs typeface="Courier New"/>
                <a:sym typeface="Courier New"/>
              </a:rPr>
              <a:t>ext_agent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dhcpagentscheduler</a:t>
            </a:r>
            <a:endParaRPr lang="en-US" sz="900" dirty="0" smtClean="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AllowedAddressPair</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9" name="Shape 230"/>
          <p:cNvSpPr txBox="1"/>
          <p:nvPr/>
        </p:nvSpPr>
        <p:spPr>
          <a:xfrm>
            <a:off x="4495800" y="1066800"/>
            <a:ext cx="3810000" cy="1295402"/>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/db/dvr_mac_db.py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dvr</a:t>
            </a:r>
            <a:r>
              <a:rPr lang="en-US" sz="900" dirty="0">
                <a:latin typeface="Courier New"/>
                <a:ea typeface="Courier New"/>
                <a:cs typeface="Courier New"/>
                <a:sym typeface="Courier New"/>
              </a:rPr>
              <a:t> as </a:t>
            </a:r>
            <a:r>
              <a:rPr lang="en-US" sz="900" dirty="0" err="1">
                <a:latin typeface="Courier New"/>
                <a:ea typeface="Courier New"/>
                <a:cs typeface="Courier New"/>
                <a:sym typeface="Courier New"/>
              </a:rPr>
              <a:t>ext_dvr</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portbindings</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DistributedVirtualRouterMacAddress</a:t>
            </a:r>
            <a:r>
              <a:rPr lang="en-US" sz="900" b="1" dirty="0">
                <a:solidFill>
                  <a:schemeClr val="dk1"/>
                </a:solidFill>
                <a:latin typeface="Courier New"/>
                <a:ea typeface="Courier New"/>
                <a:cs typeface="Courier New"/>
                <a:sym typeface="Courier New"/>
              </a:rPr>
              <a:t>(model_base.BASEV2)*Represents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0" name="Shape 230"/>
          <p:cNvSpPr txBox="1"/>
          <p:nvPr/>
        </p:nvSpPr>
        <p:spPr>
          <a:xfrm>
            <a:off x="4495800" y="2743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/db/external_net_db.py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external_net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DistributedVirtualRouterMacAddress</a:t>
            </a:r>
            <a:r>
              <a:rPr lang="en-US" sz="900" b="1" dirty="0" smtClean="0">
                <a:solidFill>
                  <a:schemeClr val="dk1"/>
                </a:solidFill>
                <a:latin typeface="Courier New"/>
                <a:ea typeface="Courier New"/>
                <a:cs typeface="Courier New"/>
                <a:sym typeface="Courier New"/>
              </a:rPr>
              <a:t>(model_base.BASEV2</a:t>
            </a:r>
            <a:r>
              <a:rPr lang="en-US" sz="900" b="1" dirty="0">
                <a:solidFill>
                  <a:schemeClr val="dk1"/>
                </a:solidFill>
                <a:latin typeface="Courier New"/>
                <a:ea typeface="Courier New"/>
                <a:cs typeface="Courier New"/>
                <a:sym typeface="Courier New"/>
              </a:rPr>
              <a:t>)*Represents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1" name="Shape 230"/>
          <p:cNvSpPr txBox="1"/>
          <p:nvPr/>
        </p:nvSpPr>
        <p:spPr>
          <a:xfrm>
            <a:off x="4505325" y="4648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/db/extradhcpopt_db.py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extra_dhcp_opt</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edo_ext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ExtraDhcpOpt</a:t>
            </a:r>
            <a:r>
              <a:rPr lang="en-US" sz="900" b="1" dirty="0">
                <a:solidFill>
                  <a:schemeClr val="dk1"/>
                </a:solidFill>
                <a:latin typeface="Courier New"/>
                <a:ea typeface="Courier New"/>
                <a:cs typeface="Courier New"/>
                <a:sym typeface="Courier New"/>
              </a:rPr>
              <a:t>(model_base.BASEV2, models_v2.HasId</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 a generic concept of extra options associated to a port.</a:t>
            </a:r>
          </a:p>
        </p:txBody>
      </p:sp>
    </p:spTree>
    <p:extLst>
      <p:ext uri="{BB962C8B-B14F-4D97-AF65-F5344CB8AC3E}">
        <p14:creationId xmlns:p14="http://schemas.microsoft.com/office/powerpoint/2010/main" val="2925543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normAutofit/>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1429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/db/extraroute_db.py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extraroute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RouterRoute</a:t>
            </a:r>
            <a:r>
              <a:rPr lang="en-US" sz="900" b="1" dirty="0">
                <a:solidFill>
                  <a:schemeClr val="dk1"/>
                </a:solidFill>
                <a:latin typeface="Courier New"/>
                <a:ea typeface="Courier New"/>
                <a:cs typeface="Courier New"/>
                <a:sym typeface="Courier New"/>
              </a:rPr>
              <a:t>(model_base.BASEV2, models_v2.Route</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Base class for </a:t>
            </a:r>
            <a:r>
              <a:rPr lang="en-US" sz="900" b="1" dirty="0" smtClean="0">
                <a:solidFill>
                  <a:schemeClr val="dk1"/>
                </a:solidFill>
                <a:latin typeface="Courier New"/>
                <a:ea typeface="Courier New"/>
                <a:cs typeface="Courier New"/>
                <a:sym typeface="Courier New"/>
              </a:rPr>
              <a:t>Router route*</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362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agentschedulers_db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l3_attrs_db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l3agentscheduler</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RouterL3AgentBinding(model_base.BASEV2)</a:t>
            </a:r>
            <a:endParaRPr lang="en-US" sz="900" b="1" dirty="0" smtClean="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*Represents binding between neutron routers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8" name="Shape 230"/>
          <p:cNvSpPr txBox="1"/>
          <p:nvPr/>
        </p:nvSpPr>
        <p:spPr>
          <a:xfrm>
            <a:off x="4543425" y="1066801"/>
            <a:ext cx="3657600" cy="1219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smtClean="0">
                <a:latin typeface="Courier New"/>
                <a:ea typeface="Courier New"/>
                <a:cs typeface="Courier New"/>
                <a:sym typeface="Courier New"/>
              </a:rPr>
              <a:t>l3_attrs</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RouterExtraAttributes</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*Additional attributes for a Virtual Router</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9" name="Shape 230"/>
          <p:cNvSpPr txBox="1"/>
          <p:nvPr/>
        </p:nvSpPr>
        <p:spPr>
          <a:xfrm>
            <a:off x="533400" y="4038600"/>
            <a:ext cx="3657600" cy="2590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external_net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neutron.api.rpc.agentnotifiers</a:t>
            </a:r>
            <a:r>
              <a:rPr lang="en-US" sz="900" dirty="0">
                <a:latin typeface="Courier New"/>
                <a:ea typeface="Courier New"/>
                <a:cs typeface="Courier New"/>
                <a:sym typeface="Courier New"/>
              </a:rPr>
              <a:t> import l3_rpc_agent_api</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RouterPort</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*Base class </a:t>
            </a:r>
            <a:r>
              <a:rPr lang="en-US" sz="900" b="1" dirty="0" err="1" smtClean="0">
                <a:solidFill>
                  <a:schemeClr val="dk1"/>
                </a:solidFill>
                <a:latin typeface="Courier New"/>
                <a:ea typeface="Courier New"/>
                <a:cs typeface="Courier New"/>
                <a:sym typeface="Courier New"/>
              </a:rPr>
              <a:t>RouterPort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v2 neutron router</a:t>
            </a:r>
            <a:r>
              <a:rPr lang="en-US" sz="900" b="1" dirty="0" smtClean="0">
                <a:solidFill>
                  <a:schemeClr val="dk1"/>
                </a:solidFill>
                <a:latin typeface="Courier New"/>
                <a:ea typeface="Courier New"/>
                <a:cs typeface="Courier New"/>
                <a:sym typeface="Courier New"/>
              </a:rPr>
              <a:t>.*</a:t>
            </a:r>
          </a:p>
          <a:p>
            <a:pPr lvl="0"/>
            <a:endParaRPr lang="en-US" sz="900" b="1" dirty="0" smtClean="0">
              <a:solidFill>
                <a:schemeClr val="dk1"/>
              </a:solidFill>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FloatingIP</a:t>
            </a:r>
            <a:r>
              <a:rPr lang="en-US" sz="900" b="1" dirty="0">
                <a:solidFill>
                  <a:schemeClr val="dk1"/>
                </a:solidFill>
                <a:latin typeface="Courier New"/>
                <a:ea typeface="Courier New"/>
                <a:cs typeface="Courier New"/>
                <a:sym typeface="Courier New"/>
              </a:rPr>
              <a:t>(model_base.BASEV2,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floating IP address.*</a:t>
            </a:r>
          </a:p>
        </p:txBody>
      </p:sp>
      <p:sp>
        <p:nvSpPr>
          <p:cNvPr id="10" name="Shape 230"/>
          <p:cNvSpPr txBox="1"/>
          <p:nvPr/>
        </p:nvSpPr>
        <p:spPr>
          <a:xfrm>
            <a:off x="4543425" y="2400300"/>
            <a:ext cx="3810000" cy="1485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/db/l3_dvrscheduler_db.py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l3_agentschedulers_db as l3agent_sch_db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CentralizedSnatL3AgentBinding(model_base.BASEV2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binding between Neutron Centralized SNAT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2" name="Shape 230"/>
          <p:cNvSpPr txBox="1"/>
          <p:nvPr/>
        </p:nvSpPr>
        <p:spPr>
          <a:xfrm>
            <a:off x="4543425" y="4038600"/>
            <a:ext cx="3810000" cy="1981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/db/l3_hamode_db.py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l3_dvr_db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l3_ext_ha_mode as </a:t>
            </a:r>
            <a:r>
              <a:rPr lang="en-US" sz="900" dirty="0" smtClean="0">
                <a:latin typeface="Courier New"/>
                <a:ea typeface="Courier New"/>
                <a:cs typeface="Courier New"/>
                <a:sym typeface="Courier New"/>
              </a:rPr>
              <a:t>l3_ha</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L3HARouterAgentPortBinding(model_base.BASEV2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 agent binding state of a HA router 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L3HARouterNetwork(model_base.BASEV2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*Host HA network for a tenant.*</a:t>
            </a:r>
          </a:p>
        </p:txBody>
      </p:sp>
    </p:spTree>
    <p:extLst>
      <p:ext uri="{BB962C8B-B14F-4D97-AF65-F5344CB8AC3E}">
        <p14:creationId xmlns:p14="http://schemas.microsoft.com/office/powerpoint/2010/main" val="3750779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71812"/>
            <a:ext cx="12668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8" y="1295400"/>
            <a:ext cx="6448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3124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57700"/>
            <a:ext cx="3048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stCxn id="1027" idx="2"/>
            <a:endCxn id="1028" idx="0"/>
          </p:cNvCxnSpPr>
          <p:nvPr/>
        </p:nvCxnSpPr>
        <p:spPr>
          <a:xfrm rot="5400000">
            <a:off x="3683361" y="2184040"/>
            <a:ext cx="342900" cy="13850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 name="Elbow Connector 6"/>
          <p:cNvCxnSpPr>
            <a:stCxn id="1027" idx="2"/>
            <a:endCxn id="1026" idx="0"/>
          </p:cNvCxnSpPr>
          <p:nvPr/>
        </p:nvCxnSpPr>
        <p:spPr>
          <a:xfrm rot="16200000" flipH="1">
            <a:off x="4769211" y="2483210"/>
            <a:ext cx="366712" cy="810492"/>
          </a:xfrm>
          <a:prstGeom prst="bentConnector3">
            <a:avLst/>
          </a:prstGeom>
        </p:spPr>
        <p:style>
          <a:lnRef idx="1">
            <a:schemeClr val="dk1"/>
          </a:lnRef>
          <a:fillRef idx="0">
            <a:schemeClr val="dk1"/>
          </a:fillRef>
          <a:effectRef idx="0">
            <a:schemeClr val="dk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a:stCxn id="1027" idx="2"/>
            <a:endCxn id="1030" idx="0"/>
          </p:cNvCxnSpPr>
          <p:nvPr/>
        </p:nvCxnSpPr>
        <p:spPr>
          <a:xfrm rot="5400000">
            <a:off x="2666567" y="1167246"/>
            <a:ext cx="342900" cy="3418608"/>
          </a:xfrm>
          <a:prstGeom prst="bentConnector3">
            <a:avLst/>
          </a:prstGeom>
        </p:spPr>
        <p:style>
          <a:lnRef idx="1">
            <a:schemeClr val="dk1"/>
          </a:lnRef>
          <a:fillRef idx="0">
            <a:schemeClr val="dk1"/>
          </a:fillRef>
          <a:effectRef idx="0">
            <a:schemeClr val="dk1"/>
          </a:effectRef>
          <a:fontRef idx="minor">
            <a:schemeClr val="tx1"/>
          </a:fontRef>
        </p:style>
      </p:cxn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25" y="3071811"/>
            <a:ext cx="1495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a:stCxn id="1027" idx="2"/>
            <a:endCxn id="1031" idx="0"/>
          </p:cNvCxnSpPr>
          <p:nvPr/>
        </p:nvCxnSpPr>
        <p:spPr>
          <a:xfrm rot="16200000" flipH="1">
            <a:off x="5459774" y="1792646"/>
            <a:ext cx="366711" cy="21916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307181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Elbow Connector 23"/>
          <p:cNvCxnSpPr>
            <a:stCxn id="1027" idx="2"/>
            <a:endCxn id="1032" idx="0"/>
          </p:cNvCxnSpPr>
          <p:nvPr/>
        </p:nvCxnSpPr>
        <p:spPr>
          <a:xfrm rot="16200000" flipH="1">
            <a:off x="6121762" y="1130659"/>
            <a:ext cx="366710" cy="351559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29" idx="0"/>
          </p:cNvCxnSpPr>
          <p:nvPr/>
        </p:nvCxnSpPr>
        <p:spPr>
          <a:xfrm flipV="1">
            <a:off x="3124200" y="4281485"/>
            <a:ext cx="0" cy="1762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741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971800" cy="563562"/>
          </a:xfrm>
        </p:spPr>
        <p:txBody>
          <a:bodyPr>
            <a:noAutofit/>
          </a:bodyPr>
          <a:lstStyle/>
          <a:p>
            <a:r>
              <a:rPr lang="en-US" sz="2800" dirty="0" smtClean="0"/>
              <a:t>MeteringLabel</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3392" y="2579878"/>
            <a:ext cx="5157216" cy="19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5076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410200" y="3100965"/>
            <a:ext cx="29718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MeteringLabelRule</a:t>
            </a:r>
            <a:endParaRPr lang="en-US" sz="2800" dirty="0"/>
          </a:p>
        </p:txBody>
      </p:sp>
    </p:spTree>
    <p:extLst>
      <p:ext uri="{BB962C8B-B14F-4D97-AF65-F5344CB8AC3E}">
        <p14:creationId xmlns:p14="http://schemas.microsoft.com/office/powerpoint/2010/main" val="2749588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87362"/>
          </a:xfrm>
        </p:spPr>
        <p:txBody>
          <a:bodyPr>
            <a:noAutofit/>
          </a:bodyPr>
          <a:lstStyle/>
          <a:p>
            <a:r>
              <a:rPr lang="en-US" sz="2400" dirty="0" smtClean="0">
                <a:solidFill>
                  <a:schemeClr val="tx2">
                    <a:lumMod val="60000"/>
                    <a:lumOff val="40000"/>
                  </a:schemeClr>
                </a:solidFill>
              </a:rPr>
              <a:t>make_metering_label_dict</a:t>
            </a:r>
            <a:r>
              <a:rPr lang="en-US" sz="2400" dirty="0">
                <a:solidFill>
                  <a:schemeClr val="tx2">
                    <a:lumMod val="60000"/>
                    <a:lumOff val="40000"/>
                  </a:schemeClr>
                </a:solidFill>
              </a:rPr>
              <a:t>(self, metering_label, fields=None)</a:t>
            </a:r>
          </a:p>
        </p:txBody>
      </p:sp>
      <p:sp>
        <p:nvSpPr>
          <p:cNvPr id="3" name="Content Placeholder 2"/>
          <p:cNvSpPr>
            <a:spLocks noGrp="1"/>
          </p:cNvSpPr>
          <p:nvPr>
            <p:ph idx="1"/>
          </p:nvPr>
        </p:nvSpPr>
        <p:spPr>
          <a:xfrm>
            <a:off x="533400" y="1981200"/>
            <a:ext cx="8229600" cy="4114800"/>
          </a:xfrm>
        </p:spPr>
        <p:txBody>
          <a:bodyPr>
            <a:normAutofit/>
          </a:bodyPr>
          <a:lstStyle/>
          <a:p>
            <a:r>
              <a:rPr lang="en-US" sz="1800" b="1" dirty="0"/>
              <a:t>'id'</a:t>
            </a:r>
            <a:r>
              <a:rPr lang="en-US" sz="1800" dirty="0"/>
              <a:t>: metering_label[</a:t>
            </a:r>
            <a:r>
              <a:rPr lang="en-US" sz="1800" b="1" dirty="0"/>
              <a:t>'id'</a:t>
            </a:r>
            <a:r>
              <a:rPr lang="en-US" sz="1800" dirty="0"/>
              <a:t>],</a:t>
            </a:r>
            <a:br>
              <a:rPr lang="en-US" sz="1800" dirty="0"/>
            </a:br>
            <a:r>
              <a:rPr lang="en-US" sz="1800" dirty="0"/>
              <a:t>       </a:t>
            </a:r>
            <a:r>
              <a:rPr lang="en-US" sz="1800" b="1" dirty="0"/>
              <a:t>'name'</a:t>
            </a:r>
            <a:r>
              <a:rPr lang="en-US" sz="1800" dirty="0"/>
              <a:t>: metering_label[</a:t>
            </a:r>
            <a:r>
              <a:rPr lang="en-US" sz="1800" b="1" dirty="0"/>
              <a:t>'name'</a:t>
            </a:r>
            <a:r>
              <a:rPr lang="en-US" sz="1800" dirty="0"/>
              <a:t>],</a:t>
            </a:r>
            <a:br>
              <a:rPr lang="en-US" sz="1800" dirty="0"/>
            </a:br>
            <a:r>
              <a:rPr lang="en-US" sz="1800" dirty="0"/>
              <a:t>       </a:t>
            </a:r>
            <a:r>
              <a:rPr lang="en-US" sz="1800" b="1" dirty="0"/>
              <a:t>'description'</a:t>
            </a:r>
            <a:r>
              <a:rPr lang="en-US" sz="1800" dirty="0"/>
              <a:t>: metering_label[</a:t>
            </a:r>
            <a:r>
              <a:rPr lang="en-US" sz="1800" b="1" dirty="0"/>
              <a:t>'description'</a:t>
            </a:r>
            <a:r>
              <a:rPr lang="en-US" sz="1800" dirty="0"/>
              <a:t>],</a:t>
            </a:r>
            <a:br>
              <a:rPr lang="en-US" sz="1800" dirty="0"/>
            </a:br>
            <a:r>
              <a:rPr lang="en-US" sz="1800" dirty="0"/>
              <a:t>       </a:t>
            </a:r>
            <a:r>
              <a:rPr lang="en-US" sz="1800" b="1" dirty="0"/>
              <a:t>'shared'</a:t>
            </a:r>
            <a:r>
              <a:rPr lang="en-US" sz="1800" dirty="0"/>
              <a:t>: metering_label[</a:t>
            </a:r>
            <a:r>
              <a:rPr lang="en-US" sz="1800" b="1" dirty="0"/>
              <a:t>'shared'</a:t>
            </a:r>
            <a:r>
              <a:rPr lang="en-US" sz="1800" dirty="0"/>
              <a:t>],</a:t>
            </a:r>
            <a:br>
              <a:rPr lang="en-US" sz="1800" dirty="0"/>
            </a:br>
            <a:r>
              <a:rPr lang="en-US" sz="1800" dirty="0"/>
              <a:t>       </a:t>
            </a:r>
            <a:r>
              <a:rPr lang="en-US" sz="1800" b="1" dirty="0"/>
              <a:t>'tenant_id'</a:t>
            </a:r>
            <a:r>
              <a:rPr lang="en-US" sz="1800" dirty="0"/>
              <a:t>: </a:t>
            </a:r>
            <a:r>
              <a:rPr lang="en-US" sz="1800" dirty="0" smtClean="0"/>
              <a:t>metering_label</a:t>
            </a:r>
            <a:r>
              <a:rPr lang="en-US" sz="1800" dirty="0"/>
              <a:t>[</a:t>
            </a:r>
            <a:r>
              <a:rPr lang="en-US" sz="1800" b="1" dirty="0"/>
              <a:t>'tenant_id</a:t>
            </a:r>
            <a:r>
              <a:rPr lang="en-US" sz="1800" b="1" dirty="0" smtClean="0"/>
              <a:t>'</a:t>
            </a:r>
            <a:r>
              <a:rPr lang="en-US" sz="1800" dirty="0" smtClean="0"/>
              <a:t>]</a:t>
            </a:r>
          </a:p>
          <a:p>
            <a:endParaRPr lang="en-US" sz="2400" dirty="0"/>
          </a:p>
          <a:p>
            <a:r>
              <a:rPr lang="en-US" sz="1800" dirty="0"/>
              <a:t>id=uuidutils.generate_uuid(),</a:t>
            </a:r>
            <a:br>
              <a:rPr lang="en-US" sz="1800" dirty="0"/>
            </a:br>
            <a:r>
              <a:rPr lang="en-US" sz="1800" dirty="0"/>
              <a:t>                            description=m[</a:t>
            </a:r>
            <a:r>
              <a:rPr lang="en-US" sz="1800" b="1" dirty="0"/>
              <a:t>'description'</a:t>
            </a:r>
            <a:r>
              <a:rPr lang="en-US" sz="1800" dirty="0"/>
              <a:t>],</a:t>
            </a:r>
            <a:br>
              <a:rPr lang="en-US" sz="1800" dirty="0"/>
            </a:br>
            <a:r>
              <a:rPr lang="en-US" sz="1800" dirty="0"/>
              <a:t>                            tenant_id=tenant_id,</a:t>
            </a:r>
            <a:br>
              <a:rPr lang="en-US" sz="1800" dirty="0"/>
            </a:br>
            <a:r>
              <a:rPr lang="en-US" sz="1800" dirty="0"/>
              <a:t>                            name=m[</a:t>
            </a:r>
            <a:r>
              <a:rPr lang="en-US" sz="1800" b="1" dirty="0"/>
              <a:t>'name'</a:t>
            </a:r>
            <a:r>
              <a:rPr lang="en-US" sz="1800" dirty="0"/>
              <a:t>],</a:t>
            </a:r>
            <a:br>
              <a:rPr lang="en-US" sz="1800" dirty="0"/>
            </a:br>
            <a:r>
              <a:rPr lang="en-US" sz="1800" dirty="0"/>
              <a:t>                            </a:t>
            </a:r>
            <a:r>
              <a:rPr lang="en-US" sz="1800" dirty="0" smtClean="0"/>
              <a:t>shared=m</a:t>
            </a:r>
            <a:r>
              <a:rPr lang="en-US" sz="1800" dirty="0"/>
              <a:t>[</a:t>
            </a:r>
            <a:r>
              <a:rPr lang="en-US" sz="1800" b="1" dirty="0" smtClean="0"/>
              <a:t>'shared']</a:t>
            </a:r>
          </a:p>
          <a:p>
            <a:endParaRPr lang="en-US" sz="1800" b="1" dirty="0"/>
          </a:p>
          <a:p>
            <a:r>
              <a:rPr lang="en-US" sz="1800" dirty="0"/>
              <a:t>label = self._get_by_id(context, MeteringLabel, label_id)</a:t>
            </a:r>
          </a:p>
        </p:txBody>
      </p:sp>
      <p:sp>
        <p:nvSpPr>
          <p:cNvPr id="4" name="Title 1"/>
          <p:cNvSpPr txBox="1">
            <a:spLocks/>
          </p:cNvSpPr>
          <p:nvPr/>
        </p:nvSpPr>
        <p:spPr>
          <a:xfrm>
            <a:off x="387927" y="34290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2">
                    <a:lumMod val="60000"/>
                    <a:lumOff val="40000"/>
                  </a:schemeClr>
                </a:solidFill>
              </a:rPr>
              <a:t>create_metering_label</a:t>
            </a:r>
            <a:r>
              <a:rPr lang="en-US" sz="2400" dirty="0">
                <a:solidFill>
                  <a:schemeClr val="tx2">
                    <a:lumMod val="60000"/>
                    <a:lumOff val="40000"/>
                  </a:schemeClr>
                </a:solidFill>
              </a:rPr>
              <a:t>(self, context, metering_label)</a:t>
            </a:r>
          </a:p>
        </p:txBody>
      </p:sp>
      <p:sp>
        <p:nvSpPr>
          <p:cNvPr id="5" name="Title 1"/>
          <p:cNvSpPr txBox="1">
            <a:spLocks/>
          </p:cNvSpPr>
          <p:nvPr/>
        </p:nvSpPr>
        <p:spPr>
          <a:xfrm>
            <a:off x="290945" y="51816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00" dirty="0">
                <a:solidFill>
                  <a:schemeClr val="tx2">
                    <a:lumMod val="60000"/>
                    <a:lumOff val="40000"/>
                  </a:schemeClr>
                </a:solidFill>
              </a:rPr>
              <a:t>delete_metering_label(self, context, label_id)</a:t>
            </a: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228939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r>
              <a:rPr lang="en-US" sz="1800" dirty="0"/>
              <a:t>get_metering_label(self, context, label_id, fields=None)</a:t>
            </a:r>
            <a:endParaRPr lang="en-US" sz="1800" dirty="0" smtClean="0"/>
          </a:p>
          <a:p>
            <a:r>
              <a:rPr lang="en-US" sz="1800" dirty="0" smtClean="0"/>
              <a:t>get_metering_labels(self</a:t>
            </a:r>
            <a:r>
              <a:rPr lang="en-US" sz="1800" dirty="0"/>
              <a:t>, context, filters=None, fields=None, sorts=None, limit=None, marker=None, page_reverse=False):</a:t>
            </a:r>
          </a:p>
          <a:p>
            <a:r>
              <a:rPr lang="en-US" sz="1800" dirty="0" smtClean="0"/>
              <a:t>create_metering_label_rule(self</a:t>
            </a:r>
            <a:r>
              <a:rPr lang="en-US" sz="1800" dirty="0"/>
              <a:t>, context, metering_label_rule):</a:t>
            </a:r>
          </a:p>
          <a:p>
            <a:r>
              <a:rPr lang="en-US" sz="1800" dirty="0"/>
              <a:t>_validate_cidr(self, context, label_id, </a:t>
            </a:r>
            <a:r>
              <a:rPr lang="en-US" sz="1800" dirty="0" smtClean="0"/>
              <a:t>remote_ip_prefix</a:t>
            </a:r>
          </a:p>
          <a:p>
            <a:r>
              <a:rPr lang="en-US" sz="1800" dirty="0"/>
              <a:t>get_metering_label_rule(self, context, rule_id, fields=None</a:t>
            </a:r>
            <a:r>
              <a:rPr lang="en-US" sz="1800" dirty="0" smtClean="0"/>
              <a:t>)</a:t>
            </a:r>
          </a:p>
          <a:p>
            <a:r>
              <a:rPr lang="en-US" sz="1800" dirty="0"/>
              <a:t>get_metering_label_rules(self, context, filters=None, fields=None,</a:t>
            </a:r>
            <a:br>
              <a:rPr lang="en-US" sz="1800" dirty="0"/>
            </a:br>
            <a:r>
              <a:rPr lang="en-US" sz="1800" dirty="0"/>
              <a:t>                             sorts=None, limit=None, marker=None,</a:t>
            </a:r>
            <a:br>
              <a:rPr lang="en-US" sz="1800" dirty="0"/>
            </a:br>
            <a:r>
              <a:rPr lang="en-US" sz="1800" dirty="0"/>
              <a:t>                             page_reverse=False):</a:t>
            </a:r>
          </a:p>
          <a:p>
            <a:r>
              <a:rPr lang="en-US" sz="1800" dirty="0"/>
              <a:t>_make_metering_label_rule_dict(self, metering_label_rule, fields=None</a:t>
            </a:r>
            <a:r>
              <a:rPr lang="en-US" sz="1800" dirty="0" smtClean="0"/>
              <a:t>)</a:t>
            </a:r>
          </a:p>
          <a:p>
            <a:r>
              <a:rPr lang="en-US" sz="1800" dirty="0" smtClean="0"/>
              <a:t>delete_metering_label_rule</a:t>
            </a:r>
          </a:p>
          <a:p>
            <a:r>
              <a:rPr lang="en-US" sz="1800" dirty="0" smtClean="0"/>
              <a:t>_</a:t>
            </a:r>
            <a:r>
              <a:rPr lang="en-US" sz="1800" dirty="0"/>
              <a:t>get_metering_rules_dict(self, </a:t>
            </a:r>
            <a:r>
              <a:rPr lang="en-US" sz="1800" dirty="0" smtClean="0"/>
              <a:t>metering_label</a:t>
            </a:r>
          </a:p>
          <a:p>
            <a:r>
              <a:rPr lang="en-US" sz="1800" dirty="0"/>
              <a:t>_make_router_dict(self, router</a:t>
            </a:r>
            <a:r>
              <a:rPr lang="en-US" sz="1800" dirty="0" smtClean="0"/>
              <a:t>)</a:t>
            </a:r>
          </a:p>
          <a:p>
            <a:r>
              <a:rPr lang="en-US" sz="1800" dirty="0"/>
              <a:t>_process_sync_metering_data(self, context, labels</a:t>
            </a:r>
            <a:r>
              <a:rPr lang="en-US" sz="1800" dirty="0" smtClean="0"/>
              <a:t>)</a:t>
            </a:r>
          </a:p>
          <a:p>
            <a:r>
              <a:rPr lang="en-US" sz="1800" dirty="0"/>
              <a:t>get_sync_data_metering(self, context, label_id=None, router_ids=None)</a:t>
            </a:r>
          </a:p>
          <a:p>
            <a:endParaRPr lang="en-US" sz="1800" dirty="0"/>
          </a:p>
        </p:txBody>
      </p:sp>
      <p:sp>
        <p:nvSpPr>
          <p:cNvPr id="4" name="Title 1"/>
          <p:cNvSpPr txBox="1">
            <a:spLocks/>
          </p:cNvSpPr>
          <p:nvPr/>
        </p:nvSpPr>
        <p:spPr>
          <a:xfrm>
            <a:off x="401782" y="20574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tx2">
                  <a:lumMod val="60000"/>
                  <a:lumOff val="40000"/>
                </a:schemeClr>
              </a:solidFill>
            </a:endParaRPr>
          </a:p>
        </p:txBody>
      </p:sp>
      <p:sp>
        <p:nvSpPr>
          <p:cNvPr id="6" name="TextBox 5"/>
          <p:cNvSpPr txBox="1"/>
          <p:nvPr/>
        </p:nvSpPr>
        <p:spPr>
          <a:xfrm>
            <a:off x="116306" y="48126"/>
            <a:ext cx="2550694"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59277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05" y="50048"/>
            <a:ext cx="8229600" cy="563562"/>
          </a:xfrm>
        </p:spPr>
        <p:txBody>
          <a:bodyPr>
            <a:normAutofit/>
          </a:bodyPr>
          <a:lstStyle/>
          <a:p>
            <a:r>
              <a:rPr lang="en-US" sz="2800" dirty="0" smtClean="0"/>
              <a:t>Metering_rpc</a:t>
            </a:r>
            <a:endParaRPr lang="en-US" sz="2800" dirty="0"/>
          </a:p>
        </p:txBody>
      </p:sp>
      <p:sp>
        <p:nvSpPr>
          <p:cNvPr id="3" name="Content Placeholder 2"/>
          <p:cNvSpPr>
            <a:spLocks noGrp="1"/>
          </p:cNvSpPr>
          <p:nvPr>
            <p:ph idx="1"/>
          </p:nvPr>
        </p:nvSpPr>
        <p:spPr>
          <a:xfrm>
            <a:off x="457200" y="1143000"/>
            <a:ext cx="8229600" cy="4983163"/>
          </a:xfrm>
        </p:spPr>
        <p:txBody>
          <a:bodyPr/>
          <a:lstStyle/>
          <a:p>
            <a:r>
              <a:rPr lang="en-US" sz="2000" dirty="0"/>
              <a:t>get_sync_data_metering(self, context, **kwargs</a:t>
            </a:r>
            <a:r>
              <a:rPr lang="en-US" sz="2000" dirty="0" smtClean="0"/>
              <a:t>)</a:t>
            </a:r>
          </a:p>
          <a:p>
            <a:pPr lvl="1"/>
            <a:r>
              <a:rPr lang="en-US" sz="2000" dirty="0"/>
              <a:t>l3_plugin = manager.NeutronManager.get_service_plugins().get(</a:t>
            </a:r>
            <a:br>
              <a:rPr lang="en-US" sz="2000" dirty="0"/>
            </a:br>
            <a:r>
              <a:rPr lang="en-US" sz="2000" dirty="0"/>
              <a:t>    service_constants.L3_ROUTER_NAT)</a:t>
            </a:r>
            <a:endParaRPr lang="en-US" sz="2000" dirty="0" smtClean="0"/>
          </a:p>
          <a:p>
            <a:endParaRPr lang="en-US" dirty="0"/>
          </a:p>
        </p:txBody>
      </p:sp>
    </p:spTree>
    <p:extLst>
      <p:ext uri="{BB962C8B-B14F-4D97-AF65-F5344CB8AC3E}">
        <p14:creationId xmlns:p14="http://schemas.microsoft.com/office/powerpoint/2010/main" val="12054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dirty="0" smtClean="0"/>
              <a:t>Database: neutron_ml2</a:t>
            </a:r>
          </a:p>
          <a:p>
            <a:pPr lvl="1"/>
            <a:r>
              <a:rPr lang="en-US" dirty="0" smtClean="0"/>
              <a:t>Tables:</a:t>
            </a:r>
          </a:p>
          <a:p>
            <a:r>
              <a:rPr lang="en-US" sz="2900" dirty="0" smtClean="0"/>
              <a:t>agents</a:t>
            </a:r>
            <a:endParaRPr lang="en-US" sz="2900" dirty="0"/>
          </a:p>
          <a:p>
            <a:r>
              <a:rPr lang="en-US" sz="2900" dirty="0" err="1" smtClean="0">
                <a:solidFill>
                  <a:srgbClr val="FF0000"/>
                </a:solidFill>
              </a:rPr>
              <a:t>alembic_version</a:t>
            </a:r>
            <a:endParaRPr lang="en-US" sz="2900" dirty="0">
              <a:solidFill>
                <a:srgbClr val="FF0000"/>
              </a:solidFill>
            </a:endParaRPr>
          </a:p>
          <a:p>
            <a:r>
              <a:rPr lang="en-US" sz="2900" dirty="0" err="1" smtClean="0"/>
              <a:t>Allowedaddresspairs</a:t>
            </a:r>
            <a:endParaRPr lang="en-US" sz="2900" dirty="0" smtClean="0"/>
          </a:p>
          <a:p>
            <a:r>
              <a:rPr lang="en-US" sz="2900" dirty="0" err="1" smtClean="0">
                <a:solidFill>
                  <a:srgbClr val="92D050"/>
                </a:solidFill>
              </a:rPr>
              <a:t>Consistencyhashes</a:t>
            </a:r>
            <a:r>
              <a:rPr lang="en-US" sz="2900" dirty="0" smtClean="0">
                <a:solidFill>
                  <a:srgbClr val="92D050"/>
                </a:solidFill>
              </a:rPr>
              <a:t> </a:t>
            </a:r>
            <a:endParaRPr lang="en-US" sz="2900" dirty="0">
              <a:solidFill>
                <a:srgbClr val="92D050"/>
              </a:solidFill>
            </a:endParaRPr>
          </a:p>
          <a:p>
            <a:r>
              <a:rPr lang="en-US" sz="2900" dirty="0"/>
              <a:t>csnat_l3_agent_bindings</a:t>
            </a:r>
          </a:p>
          <a:p>
            <a:r>
              <a:rPr lang="en-US" sz="2900" dirty="0" err="1"/>
              <a:t>dnsnameservers</a:t>
            </a:r>
            <a:endParaRPr lang="en-US" sz="2900" dirty="0"/>
          </a:p>
          <a:p>
            <a:r>
              <a:rPr lang="en-US" sz="2900" dirty="0" err="1"/>
              <a:t>dvr_host_macs</a:t>
            </a:r>
            <a:endParaRPr lang="en-US" sz="2900" dirty="0"/>
          </a:p>
          <a:p>
            <a:r>
              <a:rPr lang="en-US" sz="2900" dirty="0" err="1">
                <a:solidFill>
                  <a:srgbClr val="FF0000"/>
                </a:solidFill>
              </a:rPr>
              <a:t>embrane_pool_port</a:t>
            </a:r>
            <a:endParaRPr lang="en-US" sz="2900" dirty="0">
              <a:solidFill>
                <a:srgbClr val="FF0000"/>
              </a:solidFill>
            </a:endParaRPr>
          </a:p>
          <a:p>
            <a:r>
              <a:rPr lang="en-US" sz="2900" dirty="0" err="1"/>
              <a:t>externalnetworks</a:t>
            </a:r>
            <a:endParaRPr lang="en-US" sz="2900" dirty="0"/>
          </a:p>
          <a:p>
            <a:r>
              <a:rPr lang="en-US" sz="2900" dirty="0" err="1"/>
              <a:t>extradhcpopts</a:t>
            </a:r>
            <a:endParaRPr lang="en-US" sz="2900" dirty="0"/>
          </a:p>
          <a:p>
            <a:r>
              <a:rPr lang="en-US" sz="2900" dirty="0" err="1">
                <a:solidFill>
                  <a:srgbClr val="92D050"/>
                </a:solidFill>
              </a:rPr>
              <a:t>firewall_policies</a:t>
            </a:r>
            <a:endParaRPr lang="en-US" sz="2900" dirty="0">
              <a:solidFill>
                <a:srgbClr val="92D050"/>
              </a:solidFill>
            </a:endParaRPr>
          </a:p>
          <a:p>
            <a:r>
              <a:rPr lang="en-US" sz="2900" dirty="0" err="1">
                <a:solidFill>
                  <a:srgbClr val="92D050"/>
                </a:solidFill>
              </a:rPr>
              <a:t>firewall_rules</a:t>
            </a:r>
            <a:endParaRPr lang="en-US" sz="2900" dirty="0">
              <a:solidFill>
                <a:srgbClr val="92D050"/>
              </a:solidFill>
            </a:endParaRPr>
          </a:p>
          <a:p>
            <a:r>
              <a:rPr lang="en-US" sz="2900" dirty="0">
                <a:solidFill>
                  <a:srgbClr val="92D050"/>
                </a:solidFill>
              </a:rPr>
              <a:t>firewalls</a:t>
            </a:r>
          </a:p>
          <a:p>
            <a:r>
              <a:rPr lang="en-US" sz="2900" dirty="0" err="1"/>
              <a:t>floatingips</a:t>
            </a:r>
            <a:endParaRPr lang="en-US" sz="2900" dirty="0"/>
          </a:p>
          <a:p>
            <a:r>
              <a:rPr lang="en-US" sz="2900" dirty="0" err="1" smtClean="0"/>
              <a:t>ha_router_agent_port_bindings</a:t>
            </a:r>
            <a:endParaRPr lang="en-US" sz="2900" dirty="0"/>
          </a:p>
        </p:txBody>
      </p:sp>
    </p:spTree>
    <p:extLst>
      <p:ext uri="{BB962C8B-B14F-4D97-AF65-F5344CB8AC3E}">
        <p14:creationId xmlns:p14="http://schemas.microsoft.com/office/powerpoint/2010/main" val="2817891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609600"/>
            <a:ext cx="8229600" cy="5943600"/>
          </a:xfrm>
        </p:spPr>
        <p:txBody>
          <a:bodyPr>
            <a:normAutofit fontScale="92500" lnSpcReduction="10000"/>
          </a:bodyPr>
          <a:lstStyle/>
          <a:p>
            <a:r>
              <a:rPr lang="en-US" sz="2600" dirty="0" smtClean="0"/>
              <a:t>Class Agent</a:t>
            </a:r>
          </a:p>
          <a:p>
            <a:pPr lvl="1"/>
            <a:r>
              <a:rPr lang="en-US" sz="1900" dirty="0" smtClean="0"/>
              <a:t>agent_type </a:t>
            </a:r>
          </a:p>
          <a:p>
            <a:pPr lvl="1"/>
            <a:r>
              <a:rPr lang="en-US" sz="1900" dirty="0" smtClean="0"/>
              <a:t>binary</a:t>
            </a:r>
            <a:endParaRPr lang="en-US" sz="1900" dirty="0"/>
          </a:p>
          <a:p>
            <a:pPr lvl="1"/>
            <a:r>
              <a:rPr lang="en-US" sz="1900" dirty="0" smtClean="0"/>
              <a:t>topic </a:t>
            </a:r>
          </a:p>
          <a:p>
            <a:pPr lvl="1"/>
            <a:r>
              <a:rPr lang="en-US" sz="1900" dirty="0" smtClean="0"/>
              <a:t>host </a:t>
            </a:r>
          </a:p>
          <a:p>
            <a:pPr lvl="1"/>
            <a:r>
              <a:rPr lang="en-US" sz="1900" dirty="0" smtClean="0"/>
              <a:t>admin_state_up </a:t>
            </a:r>
          </a:p>
          <a:p>
            <a:pPr lvl="1"/>
            <a:r>
              <a:rPr lang="en-US" sz="1900" dirty="0" smtClean="0"/>
              <a:t>created_at</a:t>
            </a:r>
            <a:endParaRPr lang="en-US" sz="1900" dirty="0"/>
          </a:p>
          <a:p>
            <a:pPr lvl="1"/>
            <a:r>
              <a:rPr lang="en-US" sz="1900" dirty="0" smtClean="0"/>
              <a:t>started_at</a:t>
            </a:r>
            <a:endParaRPr lang="en-US" sz="1900" dirty="0"/>
          </a:p>
          <a:p>
            <a:pPr lvl="1"/>
            <a:r>
              <a:rPr lang="en-US" sz="1900" dirty="0" smtClean="0"/>
              <a:t>heartbeat_timestamp</a:t>
            </a:r>
            <a:endParaRPr lang="en-US" sz="1900" dirty="0"/>
          </a:p>
          <a:p>
            <a:pPr lvl="1"/>
            <a:r>
              <a:rPr lang="en-US" sz="1900" dirty="0" smtClean="0"/>
              <a:t>description</a:t>
            </a:r>
            <a:endParaRPr lang="en-US" sz="1900" dirty="0"/>
          </a:p>
          <a:p>
            <a:pPr lvl="1"/>
            <a:r>
              <a:rPr lang="en-US" sz="1900" dirty="0" smtClean="0"/>
              <a:t>Configurations</a:t>
            </a:r>
          </a:p>
          <a:p>
            <a:r>
              <a:rPr lang="en-US" sz="2600" b="1" dirty="0"/>
              <a:t>class </a:t>
            </a:r>
            <a:r>
              <a:rPr lang="en-US" sz="2600" dirty="0" smtClean="0"/>
              <a:t>AgentDbMixin----</a:t>
            </a:r>
            <a:r>
              <a:rPr lang="en-US" sz="2600" i="1" dirty="0"/>
              <a:t>Mixin class to add agent extension to db_base_plugin_v2.</a:t>
            </a:r>
            <a:endParaRPr lang="en-US" sz="2600" dirty="0" smtClean="0"/>
          </a:p>
          <a:p>
            <a:pPr lvl="1"/>
            <a:r>
              <a:rPr lang="en-US" sz="1900" dirty="0" smtClean="0"/>
              <a:t>_get_agent (get by id)					</a:t>
            </a:r>
          </a:p>
          <a:p>
            <a:pPr lvl="1"/>
            <a:r>
              <a:rPr lang="en-US" sz="1900" dirty="0" smtClean="0"/>
              <a:t>get_enabled_agent_on_host (</a:t>
            </a:r>
            <a:r>
              <a:rPr lang="en-US" sz="1900" i="1" dirty="0"/>
              <a:t>Return agent of agent_type for the specified host</a:t>
            </a:r>
            <a:r>
              <a:rPr lang="en-US" sz="1900" i="1" dirty="0" smtClean="0"/>
              <a:t>.)	</a:t>
            </a:r>
            <a:endParaRPr lang="en-US" sz="1900" dirty="0" smtClean="0"/>
          </a:p>
          <a:p>
            <a:pPr lvl="1"/>
            <a:r>
              <a:rPr lang="en-US" sz="1900" dirty="0" smtClean="0"/>
              <a:t>is_agent_down	(check the agent up/down status)			</a:t>
            </a:r>
          </a:p>
          <a:p>
            <a:pPr lvl="1"/>
            <a:r>
              <a:rPr lang="en-US" sz="1900" dirty="0" smtClean="0"/>
              <a:t>get_configuration_dict (Get configuration for agent from db)	</a:t>
            </a:r>
          </a:p>
          <a:p>
            <a:pPr lvl="1"/>
            <a:r>
              <a:rPr lang="en-US" sz="1900" dirty="0"/>
              <a:t>_</a:t>
            </a:r>
            <a:r>
              <a:rPr lang="en-US" sz="1900" dirty="0" smtClean="0"/>
              <a:t>make_agent_dict (make dict for agent)</a:t>
            </a:r>
            <a:endParaRPr lang="en-US" sz="1900" dirty="0"/>
          </a:p>
          <a:p>
            <a:pPr lvl="1"/>
            <a:endParaRPr lang="en-US" sz="1200" dirty="0"/>
          </a:p>
        </p:txBody>
      </p:sp>
    </p:spTree>
    <p:extLst>
      <p:ext uri="{BB962C8B-B14F-4D97-AF65-F5344CB8AC3E}">
        <p14:creationId xmlns:p14="http://schemas.microsoft.com/office/powerpoint/2010/main" val="445586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990600"/>
            <a:ext cx="8229600" cy="5135563"/>
          </a:xfrm>
        </p:spPr>
        <p:txBody>
          <a:bodyPr/>
          <a:lstStyle/>
          <a:p>
            <a:pPr lvl="1"/>
            <a:r>
              <a:rPr lang="en-US" sz="1800" dirty="0"/>
              <a:t>delete_agent </a:t>
            </a:r>
          </a:p>
          <a:p>
            <a:pPr lvl="1"/>
            <a:r>
              <a:rPr lang="en-US" sz="1800" dirty="0" smtClean="0"/>
              <a:t>update_agent </a:t>
            </a:r>
            <a:endParaRPr lang="en-US" sz="1800" dirty="0"/>
          </a:p>
          <a:p>
            <a:pPr lvl="1"/>
            <a:r>
              <a:rPr lang="en-US" sz="1800" dirty="0"/>
              <a:t>get_agents_db (get collection query)</a:t>
            </a:r>
          </a:p>
          <a:p>
            <a:pPr lvl="1"/>
            <a:r>
              <a:rPr lang="en-US" sz="1800" dirty="0"/>
              <a:t>get_agents (get collection)</a:t>
            </a:r>
          </a:p>
          <a:p>
            <a:pPr lvl="1"/>
            <a:r>
              <a:rPr lang="en-US" sz="1800" dirty="0"/>
              <a:t>_get_agent_by_type_and_host</a:t>
            </a:r>
          </a:p>
          <a:p>
            <a:pPr lvl="1"/>
            <a:r>
              <a:rPr lang="en-US" sz="1800" dirty="0"/>
              <a:t>get_agent</a:t>
            </a:r>
          </a:p>
          <a:p>
            <a:pPr lvl="1"/>
            <a:r>
              <a:rPr lang="en-US" sz="1800" dirty="0"/>
              <a:t>_create_or_update_agent</a:t>
            </a:r>
          </a:p>
          <a:p>
            <a:pPr lvl="1"/>
            <a:r>
              <a:rPr lang="en-US" sz="1800" dirty="0"/>
              <a:t>create_or_update_agent (</a:t>
            </a:r>
            <a:r>
              <a:rPr lang="en-US" sz="1800" i="1" dirty="0"/>
              <a:t>Create or update agent according to report</a:t>
            </a:r>
            <a:r>
              <a:rPr lang="en-US" sz="1800" i="1" dirty="0" smtClean="0"/>
              <a:t>.)</a:t>
            </a:r>
            <a:endParaRPr lang="en-US" sz="4000" b="1" dirty="0" smtClean="0"/>
          </a:p>
          <a:p>
            <a:r>
              <a:rPr lang="en-US" sz="2400" b="1" dirty="0" smtClean="0"/>
              <a:t>class </a:t>
            </a:r>
            <a:r>
              <a:rPr lang="en-US" sz="2400" dirty="0" smtClean="0"/>
              <a:t>AgentExtRpcCallback</a:t>
            </a:r>
          </a:p>
          <a:p>
            <a:pPr lvl="1"/>
            <a:r>
              <a:rPr lang="en-US" sz="2000" dirty="0" smtClean="0"/>
              <a:t>__init__</a:t>
            </a:r>
          </a:p>
          <a:p>
            <a:pPr lvl="1"/>
            <a:r>
              <a:rPr lang="en-US" sz="2000" dirty="0" smtClean="0"/>
              <a:t>report_state</a:t>
            </a:r>
            <a:endParaRPr lang="en-US" sz="2000" dirty="0"/>
          </a:p>
        </p:txBody>
      </p:sp>
    </p:spTree>
    <p:extLst>
      <p:ext uri="{BB962C8B-B14F-4D97-AF65-F5344CB8AC3E}">
        <p14:creationId xmlns:p14="http://schemas.microsoft.com/office/powerpoint/2010/main" val="1275367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Class NetworkDhcpAgentBinding</a:t>
            </a:r>
          </a:p>
          <a:p>
            <a:pPr marL="457200" lvl="1" indent="0">
              <a:buNone/>
            </a:pPr>
            <a:r>
              <a:rPr lang="en-US" sz="1600" dirty="0" smtClean="0"/>
              <a:t>(</a:t>
            </a:r>
            <a:r>
              <a:rPr lang="en-US" sz="1600" i="1" dirty="0"/>
              <a:t>Represents binding between neutron networks and DHCP agents</a:t>
            </a:r>
            <a:r>
              <a:rPr lang="en-US" sz="1600" i="1" dirty="0" smtClean="0"/>
              <a:t>.</a:t>
            </a:r>
            <a:r>
              <a:rPr lang="en-US" sz="1600" dirty="0" smtClean="0"/>
              <a:t>)</a:t>
            </a:r>
          </a:p>
          <a:p>
            <a:r>
              <a:rPr lang="en-US" sz="2000" b="1" dirty="0"/>
              <a:t>class </a:t>
            </a:r>
            <a:r>
              <a:rPr lang="en-US" sz="2000" dirty="0" smtClean="0"/>
              <a:t>AgentSchedulerDbMixin</a:t>
            </a:r>
          </a:p>
          <a:p>
            <a:pPr marL="457200" lvl="1" indent="0">
              <a:buNone/>
            </a:pPr>
            <a:r>
              <a:rPr lang="en-US" sz="1600" i="1" dirty="0"/>
              <a:t>(</a:t>
            </a:r>
            <a:r>
              <a:rPr lang="en-US" sz="1600" i="1" dirty="0" smtClean="0"/>
              <a:t>Common </a:t>
            </a:r>
            <a:r>
              <a:rPr lang="en-US" sz="1600" i="1" dirty="0"/>
              <a:t>class for agent scheduler </a:t>
            </a:r>
            <a:r>
              <a:rPr lang="en-US" sz="1600" i="1" dirty="0" smtClean="0"/>
              <a:t>mixins)</a:t>
            </a:r>
          </a:p>
          <a:p>
            <a:pPr lvl="1"/>
            <a:r>
              <a:rPr lang="en-US" sz="1600" dirty="0" smtClean="0"/>
              <a:t>is_eligible_agent (verify if agents are active)</a:t>
            </a:r>
          </a:p>
          <a:p>
            <a:pPr lvl="1"/>
            <a:r>
              <a:rPr lang="en-US" sz="1600" dirty="0" smtClean="0"/>
              <a:t>update_agent (update the status of agent retrieved by agent_notifier)</a:t>
            </a:r>
          </a:p>
          <a:p>
            <a:pPr lvl="1"/>
            <a:r>
              <a:rPr lang="en-US" sz="1600" dirty="0" smtClean="0"/>
              <a:t>setup_agent_status_check (checks the status of agent)</a:t>
            </a:r>
          </a:p>
          <a:p>
            <a:pPr lvl="1"/>
            <a:r>
              <a:rPr lang="en-US" sz="1600" dirty="0" smtClean="0"/>
              <a:t>agent_dead_limit_seconds </a:t>
            </a:r>
            <a:r>
              <a:rPr lang="en-US" sz="1600" dirty="0"/>
              <a:t>(Return agent_down_time * 2</a:t>
            </a:r>
            <a:r>
              <a:rPr lang="en-US" sz="1600" dirty="0" smtClean="0"/>
              <a:t>)</a:t>
            </a:r>
          </a:p>
          <a:p>
            <a:pPr lvl="1"/>
            <a:r>
              <a:rPr lang="en-US" sz="1600" dirty="0" smtClean="0"/>
              <a:t>wait_down_agents (wait till </a:t>
            </a:r>
            <a:r>
              <a:rPr lang="en-US" sz="1600" dirty="0"/>
              <a:t>agent_dead_limit</a:t>
            </a:r>
            <a:r>
              <a:rPr lang="en-US" sz="1600" dirty="0" smtClean="0"/>
              <a:t>)</a:t>
            </a:r>
          </a:p>
          <a:p>
            <a:pPr lvl="1"/>
            <a:r>
              <a:rPr lang="en-US" sz="1600" dirty="0" smtClean="0"/>
              <a:t>get_cutoff_time (Return current time- </a:t>
            </a:r>
            <a:r>
              <a:rPr lang="en-US" sz="1600" dirty="0"/>
              <a:t>agent_dead_limit</a:t>
            </a:r>
            <a:r>
              <a:rPr lang="en-US" sz="1600" dirty="0" smtClean="0"/>
              <a:t>)</a:t>
            </a:r>
          </a:p>
          <a:p>
            <a:r>
              <a:rPr lang="en-US" sz="2000" b="1" dirty="0"/>
              <a:t>class </a:t>
            </a:r>
            <a:r>
              <a:rPr lang="en-US" sz="2000" dirty="0" smtClean="0"/>
              <a:t>DhcpAgentSchedulerDbMixin</a:t>
            </a:r>
          </a:p>
          <a:p>
            <a:pPr lvl="1"/>
            <a:r>
              <a:rPr lang="en-US" sz="1600" dirty="0" smtClean="0"/>
              <a:t>start_periodic_dhcp_agent_status_check (verify if </a:t>
            </a:r>
            <a:r>
              <a:rPr lang="en-US" sz="1600" dirty="0"/>
              <a:t>automatic network rescheduling is disabled</a:t>
            </a:r>
            <a:r>
              <a:rPr lang="en-US" sz="1600" dirty="0" smtClean="0"/>
              <a:t>)</a:t>
            </a:r>
          </a:p>
          <a:p>
            <a:pPr lvl="1"/>
            <a:r>
              <a:rPr lang="en-US" sz="1600" dirty="0"/>
              <a:t>_</a:t>
            </a:r>
            <a:r>
              <a:rPr lang="en-US" sz="1600" dirty="0" smtClean="0"/>
              <a:t>agent_starting_up (</a:t>
            </a:r>
            <a:r>
              <a:rPr lang="en-US" sz="1600" i="1" dirty="0"/>
              <a:t>Check if agent was just started</a:t>
            </a:r>
            <a:r>
              <a:rPr lang="en-US" sz="1600" dirty="0" smtClean="0"/>
              <a:t>)</a:t>
            </a:r>
          </a:p>
          <a:p>
            <a:pPr lvl="1"/>
            <a:r>
              <a:rPr lang="en-US" sz="1600" dirty="0"/>
              <a:t>_</a:t>
            </a:r>
            <a:r>
              <a:rPr lang="en-US" sz="1600" dirty="0" smtClean="0"/>
              <a:t>schedule_network (Schedule </a:t>
            </a:r>
            <a:r>
              <a:rPr lang="en-US" sz="1600" dirty="0"/>
              <a:t>unhosted network </a:t>
            </a:r>
            <a:r>
              <a:rPr lang="en-US" sz="1600" dirty="0" smtClean="0"/>
              <a:t>)</a:t>
            </a:r>
          </a:p>
          <a:p>
            <a:pPr lvl="1"/>
            <a:r>
              <a:rPr lang="en-US" sz="1600" dirty="0"/>
              <a:t>_</a:t>
            </a:r>
            <a:r>
              <a:rPr lang="en-US" sz="1600" dirty="0" smtClean="0"/>
              <a:t>filter_bindings (</a:t>
            </a:r>
            <a:r>
              <a:rPr lang="en-US" sz="1600" i="1" dirty="0"/>
              <a:t>Skip bindings for which the agent is dead, but starting up</a:t>
            </a:r>
            <a:r>
              <a:rPr lang="en-US" sz="1600" i="1" dirty="0" smtClean="0"/>
              <a:t>.</a:t>
            </a:r>
            <a:r>
              <a:rPr lang="en-US" sz="1600" dirty="0" smtClean="0"/>
              <a:t>)</a:t>
            </a:r>
          </a:p>
          <a:p>
            <a:pPr lvl="1"/>
            <a:r>
              <a:rPr lang="en-US" sz="1600" dirty="0" smtClean="0"/>
              <a:t>remove_networks_from_down_agents (</a:t>
            </a:r>
            <a:r>
              <a:rPr lang="en-US" sz="1600" i="1" dirty="0"/>
              <a:t>Remove networks from down DHCP agents if admin state is </a:t>
            </a:r>
            <a:r>
              <a:rPr lang="en-US" sz="1600" i="1" dirty="0" smtClean="0"/>
              <a:t>up.Reschedule </a:t>
            </a:r>
            <a:r>
              <a:rPr lang="en-US" sz="1600" i="1" dirty="0"/>
              <a:t>them if configured so</a:t>
            </a:r>
            <a:r>
              <a:rPr lang="en-US" sz="1600" i="1" dirty="0" smtClean="0"/>
              <a:t>.</a:t>
            </a:r>
            <a:r>
              <a:rPr lang="en-US" sz="1600" dirty="0" smtClean="0"/>
              <a:t>)</a:t>
            </a:r>
          </a:p>
          <a:p>
            <a:pPr lvl="1"/>
            <a:r>
              <a:rPr lang="en-US" sz="1600" dirty="0" smtClean="0"/>
              <a:t>get_dhcp_agents_hosting_networks (Retrieve hosting networks)</a:t>
            </a:r>
          </a:p>
          <a:p>
            <a:pPr lvl="1"/>
            <a:r>
              <a:rPr lang="en-US" sz="1600" dirty="0" smtClean="0"/>
              <a:t>add_network_to_dhcp_agent (Add network to dhcp agent if admin status is up)</a:t>
            </a:r>
          </a:p>
          <a:p>
            <a:pPr lvl="1"/>
            <a:r>
              <a:rPr lang="en-US" sz="1600" dirty="0" smtClean="0"/>
              <a:t>remove_network_from_dhcp_agent (delete  the added network)</a:t>
            </a:r>
          </a:p>
          <a:p>
            <a:pPr lvl="1"/>
            <a:endParaRPr lang="en-US" sz="1600" dirty="0" smtClean="0"/>
          </a:p>
          <a:p>
            <a:pPr lvl="1"/>
            <a:endParaRPr lang="en-US" sz="1600" dirty="0"/>
          </a:p>
        </p:txBody>
      </p:sp>
    </p:spTree>
    <p:extLst>
      <p:ext uri="{BB962C8B-B14F-4D97-AF65-F5344CB8AC3E}">
        <p14:creationId xmlns:p14="http://schemas.microsoft.com/office/powerpoint/2010/main" val="237334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DhcpAgentSchedulerDbMixin</a:t>
            </a:r>
          </a:p>
          <a:p>
            <a:pPr lvl="1"/>
            <a:r>
              <a:rPr lang="en-US" sz="1600" dirty="0" smtClean="0"/>
              <a:t>list_networks_on_dhcp_agent (retrieve list of networks (by id))</a:t>
            </a:r>
          </a:p>
          <a:p>
            <a:pPr lvl="1"/>
            <a:r>
              <a:rPr lang="en-US" sz="1600" dirty="0" smtClean="0"/>
              <a:t>list_active_networks_on_active_dhcp_agent ()</a:t>
            </a:r>
          </a:p>
          <a:p>
            <a:pPr lvl="1"/>
            <a:r>
              <a:rPr lang="en-US" sz="1600" dirty="0" smtClean="0"/>
              <a:t>list_dhcp_agents_hosting_network (List all the agents retrieved in “get_dhcp_agents_hosting_networks” method)</a:t>
            </a:r>
          </a:p>
          <a:p>
            <a:pPr lvl="1"/>
            <a:r>
              <a:rPr lang="en-US" sz="1600" dirty="0" smtClean="0"/>
              <a:t>schedule_network (initiate schedule)</a:t>
            </a:r>
          </a:p>
          <a:p>
            <a:pPr lvl="1"/>
            <a:r>
              <a:rPr lang="en-US" sz="1600" dirty="0" smtClean="0"/>
              <a:t>auto_schedule_networks (initiate auto schedule)</a:t>
            </a:r>
          </a:p>
          <a:p>
            <a:pPr lvl="1"/>
            <a:endParaRPr lang="en-US" sz="1600" dirty="0"/>
          </a:p>
        </p:txBody>
      </p:sp>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Tree>
    <p:extLst>
      <p:ext uri="{BB962C8B-B14F-4D97-AF65-F5344CB8AC3E}">
        <p14:creationId xmlns:p14="http://schemas.microsoft.com/office/powerpoint/2010/main" val="1809848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allowedaddresspairs_db.py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AllowedAddressPair</a:t>
            </a:r>
            <a:endParaRPr lang="en-US" sz="2000" dirty="0" smtClean="0"/>
          </a:p>
          <a:p>
            <a:pPr lvl="1"/>
            <a:r>
              <a:rPr lang="en-US" sz="1600" dirty="0" smtClean="0"/>
              <a:t>Port_id, mac_address, ip_address, port</a:t>
            </a:r>
          </a:p>
          <a:p>
            <a:r>
              <a:rPr lang="en-US" sz="2000" b="1" dirty="0"/>
              <a:t>class </a:t>
            </a:r>
            <a:r>
              <a:rPr lang="en-US" sz="2000" dirty="0" smtClean="0"/>
              <a:t>AllowedAddressPairsMixin</a:t>
            </a:r>
          </a:p>
          <a:p>
            <a:pPr lvl="1"/>
            <a:r>
              <a:rPr lang="en-US" sz="1600" dirty="0"/>
              <a:t>_</a:t>
            </a:r>
            <a:r>
              <a:rPr lang="en-US" sz="1600" dirty="0" smtClean="0"/>
              <a:t>check_update_deletes_allowed_address_pairs (</a:t>
            </a:r>
            <a:r>
              <a:rPr lang="en-US" sz="1600" i="1" dirty="0"/>
              <a:t>Determine if request deletes address pair</a:t>
            </a:r>
            <a:r>
              <a:rPr lang="en-US" sz="1600" i="1" dirty="0" smtClean="0"/>
              <a:t>.</a:t>
            </a:r>
            <a:r>
              <a:rPr lang="en-US" sz="1600" dirty="0" smtClean="0"/>
              <a:t>)</a:t>
            </a:r>
          </a:p>
          <a:p>
            <a:pPr lvl="1"/>
            <a:r>
              <a:rPr lang="en-US" sz="1600" dirty="0"/>
              <a:t>_</a:t>
            </a:r>
            <a:r>
              <a:rPr lang="en-US" sz="1600" dirty="0" smtClean="0"/>
              <a:t>check_update_has_allowed_address_pairs (</a:t>
            </a:r>
            <a:r>
              <a:rPr lang="en-US" sz="1600" i="1" dirty="0"/>
              <a:t>Determine if request has an allowed address pair</a:t>
            </a:r>
            <a:r>
              <a:rPr lang="en-US" sz="1600" i="1" dirty="0" smtClean="0"/>
              <a:t>.</a:t>
            </a:r>
            <a:r>
              <a:rPr lang="en-US" sz="1600" dirty="0" smtClean="0"/>
              <a:t>)</a:t>
            </a:r>
          </a:p>
          <a:p>
            <a:pPr lvl="1"/>
            <a:r>
              <a:rPr lang="en-US" sz="1600" dirty="0"/>
              <a:t>_</a:t>
            </a:r>
            <a:r>
              <a:rPr lang="en-US" sz="1600" dirty="0" smtClean="0"/>
              <a:t>delete_allowed_address_pairs (delete allowed pairs)</a:t>
            </a:r>
          </a:p>
          <a:p>
            <a:pPr lvl="1"/>
            <a:r>
              <a:rPr lang="en-US" sz="1600" dirty="0"/>
              <a:t>_</a:t>
            </a:r>
            <a:r>
              <a:rPr lang="en-US" sz="1600" dirty="0" smtClean="0"/>
              <a:t>make_allowed_address_pairs_dict (make address pair in dict)</a:t>
            </a:r>
          </a:p>
          <a:p>
            <a:pPr lvl="1"/>
            <a:r>
              <a:rPr lang="en-US" sz="1600" dirty="0"/>
              <a:t>_</a:t>
            </a:r>
            <a:r>
              <a:rPr lang="en-US" sz="1600" dirty="0" smtClean="0"/>
              <a:t>extend_port_dict_allowed_address_pairs (extend port dict for address pairs retrived from “</a:t>
            </a:r>
            <a:r>
              <a:rPr lang="en-US" sz="1600" dirty="0"/>
              <a:t>_</a:t>
            </a:r>
            <a:r>
              <a:rPr lang="en-US" sz="1600" dirty="0" smtClean="0"/>
              <a:t>make_allowed_address_pairs_dict” method)</a:t>
            </a:r>
          </a:p>
          <a:p>
            <a:pPr lvl="1"/>
            <a:r>
              <a:rPr lang="en-US" sz="1600" dirty="0"/>
              <a:t>_</a:t>
            </a:r>
            <a:r>
              <a:rPr lang="en-US" sz="1600" dirty="0" smtClean="0"/>
              <a:t>has_address_pairs (verify if port has address pair)</a:t>
            </a:r>
          </a:p>
          <a:p>
            <a:pPr lvl="1"/>
            <a:r>
              <a:rPr lang="en-US" sz="1600" dirty="0"/>
              <a:t>_</a:t>
            </a:r>
            <a:r>
              <a:rPr lang="en-US" sz="1600" dirty="0" smtClean="0"/>
              <a:t>process_create_allowed_address_pairs (add mac_address and ip_address to port)</a:t>
            </a:r>
          </a:p>
          <a:p>
            <a:pPr lvl="1"/>
            <a:r>
              <a:rPr lang="en-US" sz="1600" dirty="0" smtClean="0"/>
              <a:t>get_allowed_address_pairs (retrieve allowed address pairs)</a:t>
            </a:r>
          </a:p>
          <a:p>
            <a:pPr lvl="1"/>
            <a:r>
              <a:rPr lang="en-US" sz="1600" dirty="0" smtClean="0"/>
              <a:t>is_address_pairs_attribute_updated (</a:t>
            </a:r>
            <a:r>
              <a:rPr lang="en-US" sz="1600" i="1" dirty="0"/>
              <a:t>Check if the address pairs attribute is being updated</a:t>
            </a:r>
            <a:r>
              <a:rPr lang="en-US" sz="1600" i="1" dirty="0" smtClean="0"/>
              <a:t>.</a:t>
            </a:r>
            <a:r>
              <a:rPr lang="en-US" sz="1600" i="1" dirty="0"/>
              <a:t> This can be used to </a:t>
            </a:r>
            <a:r>
              <a:rPr lang="en-US" sz="1600" i="1" dirty="0" smtClean="0"/>
              <a:t>decide if </a:t>
            </a:r>
            <a:r>
              <a:rPr lang="en-US" sz="1600" i="1" dirty="0"/>
              <a:t>a port update notification should be sent to agents or </a:t>
            </a:r>
            <a:r>
              <a:rPr lang="en-US" sz="1600" i="1" dirty="0" smtClean="0"/>
              <a:t>third party </a:t>
            </a:r>
            <a:r>
              <a:rPr lang="en-US" sz="1600" i="1" dirty="0"/>
              <a:t>controllers</a:t>
            </a:r>
            <a:r>
              <a:rPr lang="en-US" sz="1600" i="1" dirty="0" smtClean="0"/>
              <a:t>.</a:t>
            </a:r>
            <a:r>
              <a:rPr lang="en-US" sz="1600" dirty="0" smtClean="0"/>
              <a:t>)</a:t>
            </a:r>
          </a:p>
          <a:p>
            <a:pPr lvl="1"/>
            <a:r>
              <a:rPr lang="en-US" sz="1600" dirty="0" smtClean="0"/>
              <a:t>update_address_pairs_on_port (</a:t>
            </a:r>
            <a:r>
              <a:rPr lang="en-US" sz="1600" i="1" dirty="0"/>
              <a:t>Update allowed address pairs on port</a:t>
            </a:r>
            <a:r>
              <a:rPr lang="en-US" sz="1600" i="1" dirty="0" smtClean="0"/>
              <a:t>. </a:t>
            </a:r>
            <a:r>
              <a:rPr lang="en-US" sz="1600" i="1" dirty="0"/>
              <a:t>This method is expected to be called </a:t>
            </a:r>
            <a:r>
              <a:rPr lang="en-US" sz="1600" i="1" dirty="0" smtClean="0"/>
              <a:t>within a </a:t>
            </a:r>
            <a:r>
              <a:rPr lang="en-US" sz="1600" i="1" dirty="0"/>
              <a:t>transaction.</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65672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447800"/>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20017" y="1680773"/>
            <a:ext cx="2378676" cy="1477328"/>
          </a:xfrm>
          <a:prstGeom prst="rect">
            <a:avLst/>
          </a:prstGeom>
          <a:noFill/>
          <a:ln>
            <a:noFill/>
          </a:ln>
        </p:spPr>
        <p:txBody>
          <a:bodyPr wrap="square" rtlCol="0">
            <a:spAutoFit/>
          </a:bodyPr>
          <a:lstStyle/>
          <a:p>
            <a:r>
              <a:rPr lang="en-US" dirty="0" smtClean="0"/>
              <a:t>_create_facade_lazily()</a:t>
            </a:r>
          </a:p>
          <a:p>
            <a:endParaRPr lang="en-US" dirty="0"/>
          </a:p>
          <a:p>
            <a:r>
              <a:rPr lang="en-US" dirty="0" smtClean="0"/>
              <a:t>Get_engine()</a:t>
            </a:r>
          </a:p>
          <a:p>
            <a:endParaRPr lang="en-US" dirty="0"/>
          </a:p>
          <a:p>
            <a:r>
              <a:rPr lang="en-US" dirty="0" smtClean="0"/>
              <a:t>Get_session()</a:t>
            </a:r>
            <a:endParaRPr lang="en-US" dirty="0"/>
          </a:p>
        </p:txBody>
      </p:sp>
      <p:sp>
        <p:nvSpPr>
          <p:cNvPr id="4" name="Rectangle 3"/>
          <p:cNvSpPr/>
          <p:nvPr/>
        </p:nvSpPr>
        <p:spPr>
          <a:xfrm>
            <a:off x="4191000" y="1433945"/>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52055"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1000"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6800" y="996434"/>
            <a:ext cx="1981199" cy="369332"/>
          </a:xfrm>
          <a:prstGeom prst="rect">
            <a:avLst/>
          </a:prstGeom>
          <a:noFill/>
          <a:ln>
            <a:noFill/>
          </a:ln>
        </p:spPr>
        <p:txBody>
          <a:bodyPr wrap="square" rtlCol="0">
            <a:spAutoFit/>
          </a:bodyPr>
          <a:lstStyle/>
          <a:p>
            <a:r>
              <a:rPr lang="en-US" dirty="0" smtClean="0"/>
              <a:t>Api.py (neutron)</a:t>
            </a:r>
          </a:p>
        </p:txBody>
      </p:sp>
      <p:sp>
        <p:nvSpPr>
          <p:cNvPr id="8" name="TextBox 7"/>
          <p:cNvSpPr txBox="1"/>
          <p:nvPr/>
        </p:nvSpPr>
        <p:spPr>
          <a:xfrm>
            <a:off x="4258962" y="964168"/>
            <a:ext cx="2446638" cy="369332"/>
          </a:xfrm>
          <a:prstGeom prst="rect">
            <a:avLst/>
          </a:prstGeom>
          <a:noFill/>
          <a:ln>
            <a:noFill/>
          </a:ln>
        </p:spPr>
        <p:txBody>
          <a:bodyPr wrap="square" rtlCol="0">
            <a:spAutoFit/>
          </a:bodyPr>
          <a:lstStyle/>
          <a:p>
            <a:r>
              <a:rPr lang="en-US" dirty="0" smtClean="0"/>
              <a:t>Session.py (sqlalchemy)</a:t>
            </a:r>
          </a:p>
        </p:txBody>
      </p:sp>
      <p:cxnSp>
        <p:nvCxnSpPr>
          <p:cNvPr id="10" name="Straight Arrow Connector 9"/>
          <p:cNvCxnSpPr>
            <a:stCxn id="5" idx="3"/>
            <a:endCxn id="6" idx="1"/>
          </p:cNvCxnSpPr>
          <p:nvPr/>
        </p:nvCxnSpPr>
        <p:spPr>
          <a:xfrm>
            <a:off x="3366655" y="1181100"/>
            <a:ext cx="82434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58962" y="1699001"/>
            <a:ext cx="2378676" cy="1477328"/>
          </a:xfrm>
          <a:prstGeom prst="rect">
            <a:avLst/>
          </a:prstGeom>
          <a:noFill/>
          <a:ln>
            <a:noFill/>
          </a:ln>
        </p:spPr>
        <p:txBody>
          <a:bodyPr wrap="square" rtlCol="0">
            <a:spAutoFit/>
          </a:bodyPr>
          <a:lstStyle/>
          <a:p>
            <a:r>
              <a:rPr lang="en-US" dirty="0" smtClean="0"/>
              <a:t>from_config ()</a:t>
            </a:r>
          </a:p>
          <a:p>
            <a:endParaRPr lang="en-US" dirty="0"/>
          </a:p>
          <a:p>
            <a:r>
              <a:rPr lang="en-US" dirty="0"/>
              <a:t>get_engine</a:t>
            </a:r>
            <a:r>
              <a:rPr lang="en-US" dirty="0" smtClean="0"/>
              <a:t>()</a:t>
            </a:r>
          </a:p>
          <a:p>
            <a:endParaRPr lang="en-US" dirty="0"/>
          </a:p>
          <a:p>
            <a:r>
              <a:rPr lang="en-US" dirty="0"/>
              <a:t>get_session</a:t>
            </a:r>
            <a:r>
              <a:rPr lang="en-US" dirty="0" smtClean="0"/>
              <a:t>()</a:t>
            </a:r>
            <a:endParaRPr lang="en-US" dirty="0"/>
          </a:p>
        </p:txBody>
      </p:sp>
    </p:spTree>
    <p:extLst>
      <p:ext uri="{BB962C8B-B14F-4D97-AF65-F5344CB8AC3E}">
        <p14:creationId xmlns:p14="http://schemas.microsoft.com/office/powerpoint/2010/main" val="2940731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Common_db_mixin.py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CommonDbMixin</a:t>
            </a:r>
          </a:p>
          <a:p>
            <a:pPr marL="0" indent="0">
              <a:buNone/>
            </a:pPr>
            <a:r>
              <a:rPr lang="en-US" sz="1600" dirty="0" smtClean="0"/>
              <a:t>(</a:t>
            </a:r>
            <a:r>
              <a:rPr lang="en-US" sz="1600" i="1" dirty="0"/>
              <a:t>Common methods used in core and service plugins</a:t>
            </a:r>
            <a:r>
              <a:rPr lang="en-US" sz="1600" i="1" dirty="0" smtClean="0"/>
              <a:t>. </a:t>
            </a:r>
            <a:r>
              <a:rPr lang="en-US" sz="1600" i="1" dirty="0"/>
              <a:t>This dictionary will store methods for extending attributes </a:t>
            </a:r>
            <a:r>
              <a:rPr lang="en-US" sz="1600" i="1" dirty="0" smtClean="0"/>
              <a:t>of </a:t>
            </a:r>
            <a:r>
              <a:rPr lang="en-US" sz="1600" i="1" dirty="0" err="1" smtClean="0"/>
              <a:t>api</a:t>
            </a:r>
            <a:r>
              <a:rPr lang="en-US" sz="1600" i="1" dirty="0" smtClean="0"/>
              <a:t> </a:t>
            </a:r>
            <a:r>
              <a:rPr lang="en-US" sz="1600" i="1" dirty="0"/>
              <a:t>resources. Mixins can use this dict for adding their own methods</a:t>
            </a:r>
            <a:r>
              <a:rPr lang="en-US" sz="1600" dirty="0" smtClean="0"/>
              <a:t>)</a:t>
            </a:r>
          </a:p>
          <a:p>
            <a:pPr lvl="1"/>
            <a:r>
              <a:rPr lang="en-US" sz="1600" dirty="0"/>
              <a:t>_</a:t>
            </a:r>
            <a:r>
              <a:rPr lang="en-US" sz="1600" dirty="0" err="1" smtClean="0"/>
              <a:t>apply_dict_extend_functions</a:t>
            </a:r>
            <a:r>
              <a:rPr lang="en-US" sz="1600" dirty="0" smtClean="0"/>
              <a:t> </a:t>
            </a:r>
            <a:r>
              <a:rPr lang="en-US" sz="1600" dirty="0"/>
              <a:t>(this method is calling the methods stored in dictionary "_</a:t>
            </a:r>
            <a:r>
              <a:rPr lang="en-US" sz="1600" dirty="0" err="1"/>
              <a:t>dict_extend_functions</a:t>
            </a:r>
            <a:r>
              <a:rPr lang="en-US" sz="1600" dirty="0"/>
              <a:t>" with arguments based on whether they are bound and unbound method.)</a:t>
            </a:r>
            <a:endParaRPr lang="en-US" sz="1600" dirty="0" smtClean="0"/>
          </a:p>
          <a:p>
            <a:pPr lvl="1"/>
            <a:r>
              <a:rPr lang="en-US" sz="1600" dirty="0"/>
              <a:t>_</a:t>
            </a:r>
            <a:r>
              <a:rPr lang="en-US" sz="1600" dirty="0" smtClean="0"/>
              <a:t>apply_filters_to_query (apply filters for name and key)</a:t>
            </a:r>
          </a:p>
          <a:p>
            <a:pPr lvl="1"/>
            <a:r>
              <a:rPr lang="en-US" sz="1600" dirty="0"/>
              <a:t>_</a:t>
            </a:r>
            <a:r>
              <a:rPr lang="en-US" sz="1600" dirty="0" smtClean="0"/>
              <a:t>fields (return resource by searching fields in dictionary)</a:t>
            </a:r>
          </a:p>
          <a:p>
            <a:pPr lvl="1"/>
            <a:r>
              <a:rPr lang="en-US" sz="1600" dirty="0"/>
              <a:t>_</a:t>
            </a:r>
            <a:r>
              <a:rPr lang="en-US" sz="1600" dirty="0" smtClean="0"/>
              <a:t>filter_non_model_columns (</a:t>
            </a:r>
            <a:r>
              <a:rPr lang="en-US" sz="1600" i="1" dirty="0"/>
              <a:t>Remove all the attributes from data which are not columns </a:t>
            </a:r>
            <a:r>
              <a:rPr lang="en-US" sz="1600" i="1" dirty="0" smtClean="0"/>
              <a:t>of the </a:t>
            </a:r>
            <a:r>
              <a:rPr lang="en-US" sz="1600" i="1" dirty="0"/>
              <a:t>model passed as second parameter</a:t>
            </a:r>
            <a:r>
              <a:rPr lang="en-US" sz="1600" i="1" dirty="0" smtClean="0"/>
              <a:t>.</a:t>
            </a:r>
            <a:r>
              <a:rPr lang="en-US" sz="1600" dirty="0" smtClean="0"/>
              <a:t>)</a:t>
            </a:r>
          </a:p>
          <a:p>
            <a:pPr lvl="1"/>
            <a:r>
              <a:rPr lang="en-US" sz="1600" dirty="0"/>
              <a:t>_</a:t>
            </a:r>
            <a:r>
              <a:rPr lang="en-US" sz="1600" dirty="0" smtClean="0"/>
              <a:t>get_by_id ()</a:t>
            </a:r>
          </a:p>
          <a:p>
            <a:pPr lvl="1"/>
            <a:r>
              <a:rPr lang="en-US" sz="1600" dirty="0" smtClean="0"/>
              <a:t>_</a:t>
            </a:r>
            <a:r>
              <a:rPr lang="en-US" sz="1600" dirty="0" err="1" smtClean="0"/>
              <a:t>get_collection</a:t>
            </a:r>
            <a:r>
              <a:rPr lang="en-US" sz="1600" dirty="0" smtClean="0"/>
              <a:t> ()</a:t>
            </a:r>
          </a:p>
          <a:p>
            <a:pPr lvl="1"/>
            <a:r>
              <a:rPr lang="en-US" sz="1600" dirty="0" err="1" smtClean="0"/>
              <a:t>register_model_query_hook</a:t>
            </a:r>
            <a:r>
              <a:rPr lang="en-US" sz="1600" dirty="0" smtClean="0"/>
              <a:t> (</a:t>
            </a:r>
            <a:r>
              <a:rPr lang="en-US" sz="1600" i="1" dirty="0"/>
              <a:t>Register a hook to be invoked when a query is executed</a:t>
            </a:r>
            <a:r>
              <a:rPr lang="en-US" sz="1600" i="1" dirty="0" smtClean="0"/>
              <a:t>.</a:t>
            </a:r>
            <a:r>
              <a:rPr lang="en-US" sz="1600" dirty="0" smtClean="0"/>
              <a:t>)</a:t>
            </a:r>
          </a:p>
          <a:p>
            <a:pPr lvl="1"/>
            <a:r>
              <a:rPr lang="en-US" sz="1600" dirty="0" err="1" smtClean="0"/>
              <a:t>register_dict_extend_funcs</a:t>
            </a:r>
            <a:r>
              <a:rPr lang="en-US" sz="1600" dirty="0" smtClean="0"/>
              <a:t> (Register dict extended functions)</a:t>
            </a:r>
          </a:p>
          <a:p>
            <a:pPr lvl="1"/>
            <a:r>
              <a:rPr lang="en-US" sz="1600" dirty="0" smtClean="0"/>
              <a:t>@property:  </a:t>
            </a:r>
            <a:r>
              <a:rPr lang="en-US" sz="1600" dirty="0" err="1" smtClean="0"/>
              <a:t>safe_reference</a:t>
            </a:r>
            <a:r>
              <a:rPr lang="en-US" sz="1600" dirty="0" smtClean="0"/>
              <a:t>  (</a:t>
            </a:r>
            <a:r>
              <a:rPr lang="en-US" sz="1600" i="1" dirty="0"/>
              <a:t>Return a </a:t>
            </a:r>
            <a:r>
              <a:rPr lang="en-US" sz="1600" i="1" dirty="0" err="1"/>
              <a:t>weakref</a:t>
            </a:r>
            <a:r>
              <a:rPr lang="en-US" sz="1600" i="1" dirty="0"/>
              <a:t> to the instance</a:t>
            </a:r>
            <a:r>
              <a:rPr lang="en-US" sz="1600" dirty="0" smtClean="0"/>
              <a:t>)</a:t>
            </a:r>
          </a:p>
          <a:p>
            <a:pPr lvl="1"/>
            <a:r>
              <a:rPr lang="en-US" sz="1600" dirty="0" err="1" smtClean="0"/>
              <a:t>model_query_scope</a:t>
            </a:r>
            <a:r>
              <a:rPr lang="en-US" sz="1600" dirty="0" smtClean="0"/>
              <a:t> (Returns query scope based on tenant_id and context role </a:t>
            </a:r>
            <a:r>
              <a:rPr lang="en-US" sz="1600" dirty="0" err="1" smtClean="0"/>
              <a:t>i.e</a:t>
            </a:r>
            <a:r>
              <a:rPr lang="en-US" sz="1600" dirty="0" smtClean="0"/>
              <a:t> admin </a:t>
            </a:r>
            <a:r>
              <a:rPr lang="en-US" sz="1600" dirty="0" err="1" smtClean="0"/>
              <a:t>etc</a:t>
            </a:r>
            <a:r>
              <a:rPr lang="en-US" sz="1600" dirty="0" smtClean="0"/>
              <a:t>)</a:t>
            </a:r>
          </a:p>
          <a:p>
            <a:pPr lvl="1"/>
            <a:r>
              <a:rPr lang="en-US" sz="1600" dirty="0"/>
              <a:t>_</a:t>
            </a:r>
            <a:r>
              <a:rPr lang="en-US" sz="1600" dirty="0" err="1" smtClean="0"/>
              <a:t>model_query</a:t>
            </a:r>
            <a:r>
              <a:rPr lang="en-US" sz="1600" dirty="0" smtClean="0"/>
              <a:t> (create model query)</a:t>
            </a:r>
          </a:p>
          <a:p>
            <a:pPr lvl="1"/>
            <a:r>
              <a:rPr lang="en-US" sz="1600" dirty="0"/>
              <a:t>_</a:t>
            </a:r>
            <a:r>
              <a:rPr lang="en-US" sz="1600" dirty="0" err="1" smtClean="0"/>
              <a:t>get_tenant_id_for_create</a:t>
            </a:r>
            <a:r>
              <a:rPr lang="en-US" sz="1600" dirty="0" smtClean="0"/>
              <a:t> (get tenant id for admin user for creatio</a:t>
            </a:r>
            <a:r>
              <a:rPr lang="en-US" sz="1600" dirty="0"/>
              <a:t>n</a:t>
            </a:r>
            <a:r>
              <a:rPr lang="en-US" sz="1600" dirty="0" smtClean="0"/>
              <a:t>)</a:t>
            </a:r>
          </a:p>
          <a:p>
            <a:pPr lvl="1"/>
            <a:r>
              <a:rPr lang="en-US" sz="1600" dirty="0"/>
              <a:t>_</a:t>
            </a:r>
            <a:r>
              <a:rPr lang="en-US" sz="1600" dirty="0" err="1" smtClean="0"/>
              <a:t>get_collection_query</a:t>
            </a:r>
            <a:r>
              <a:rPr lang="en-US" sz="1600" dirty="0" smtClean="0"/>
              <a:t> (Returns collection retrieved “</a:t>
            </a:r>
            <a:r>
              <a:rPr lang="en-US" sz="1600" dirty="0" err="1" smtClean="0"/>
              <a:t>paginate_query</a:t>
            </a:r>
            <a:r>
              <a:rPr lang="en-US" sz="1600" dirty="0" smtClean="0"/>
              <a:t>” method)</a:t>
            </a:r>
          </a:p>
          <a:p>
            <a:pPr lvl="1"/>
            <a:r>
              <a:rPr lang="en-US" sz="1600" dirty="0"/>
              <a:t>_</a:t>
            </a:r>
            <a:r>
              <a:rPr lang="en-US" sz="1600" dirty="0" err="1" smtClean="0"/>
              <a:t>get_collection_count</a:t>
            </a:r>
            <a:r>
              <a:rPr lang="en-US" sz="1600" dirty="0" smtClean="0"/>
              <a:t> (Returns the count for collection query)</a:t>
            </a:r>
          </a:p>
          <a:p>
            <a:pPr lvl="1"/>
            <a:r>
              <a:rPr lang="en-US" sz="1600" dirty="0"/>
              <a:t>_</a:t>
            </a:r>
            <a:r>
              <a:rPr lang="en-US" sz="1600" dirty="0" err="1" smtClean="0"/>
              <a:t>get_marker_obj</a:t>
            </a:r>
            <a:r>
              <a:rPr lang="en-US" sz="1600" dirty="0" smtClean="0"/>
              <a:t> ()</a:t>
            </a:r>
            <a:endParaRPr lang="en-US" sz="1600" dirty="0"/>
          </a:p>
        </p:txBody>
      </p:sp>
    </p:spTree>
    <p:extLst>
      <p:ext uri="{BB962C8B-B14F-4D97-AF65-F5344CB8AC3E}">
        <p14:creationId xmlns:p14="http://schemas.microsoft.com/office/powerpoint/2010/main" val="3249630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NeutronDbPluginV2</a:t>
            </a:r>
            <a:endParaRPr lang="en-US" sz="2000" dirty="0" smtClean="0"/>
          </a:p>
          <a:p>
            <a:pPr marL="0" indent="0">
              <a:buNone/>
            </a:pPr>
            <a:r>
              <a:rPr lang="en-US" sz="1600" dirty="0" smtClean="0"/>
              <a:t>(</a:t>
            </a:r>
            <a:r>
              <a:rPr lang="en-US" sz="1600" i="1" dirty="0"/>
              <a:t>V2 Neutron plugin interface implementation using </a:t>
            </a:r>
            <a:r>
              <a:rPr lang="en-US" sz="1600" i="1" dirty="0" err="1"/>
              <a:t>SQLAlchemy</a:t>
            </a:r>
            <a:r>
              <a:rPr lang="en-US" sz="1600" i="1" dirty="0"/>
              <a:t> models</a:t>
            </a:r>
            <a:r>
              <a:rPr lang="en-US" sz="1600" i="1" dirty="0" smtClean="0"/>
              <a:t>. </a:t>
            </a:r>
            <a:r>
              <a:rPr lang="en-US" sz="1600" i="1" dirty="0"/>
              <a:t>Whenever a non-read call happens the plugin will call an event </a:t>
            </a:r>
            <a:r>
              <a:rPr lang="en-US" sz="1600" i="1" dirty="0" smtClean="0"/>
              <a:t>handler class </a:t>
            </a:r>
            <a:r>
              <a:rPr lang="en-US" sz="1600" i="1" dirty="0"/>
              <a:t>method (e.g., </a:t>
            </a:r>
            <a:r>
              <a:rPr lang="en-US" sz="1600" i="1" dirty="0" err="1"/>
              <a:t>network_created</a:t>
            </a:r>
            <a:r>
              <a:rPr lang="en-US" sz="1600" i="1" dirty="0" smtClean="0"/>
              <a:t>()).)</a:t>
            </a:r>
            <a:endParaRPr lang="en-US" sz="1600" dirty="0" smtClean="0"/>
          </a:p>
          <a:p>
            <a:pPr lvl="1"/>
            <a:r>
              <a:rPr lang="en-US" sz="1600" dirty="0" smtClean="0"/>
              <a:t>__init__ (Initialize </a:t>
            </a:r>
            <a:r>
              <a:rPr lang="en-US" sz="1600" i="1" dirty="0" smtClean="0"/>
              <a:t>event </a:t>
            </a:r>
            <a:r>
              <a:rPr lang="en-US" sz="1600" i="1" dirty="0"/>
              <a:t>listeners </a:t>
            </a:r>
            <a:r>
              <a:rPr lang="en-US" sz="1600" i="1" dirty="0" smtClean="0"/>
              <a:t>when </a:t>
            </a:r>
            <a:r>
              <a:rPr lang="en-US" sz="1600" i="1" dirty="0"/>
              <a:t>port status changes and notify nova about their change</a:t>
            </a:r>
            <a:r>
              <a:rPr lang="en-US" sz="1600" i="1" dirty="0" smtClean="0"/>
              <a:t>.</a:t>
            </a:r>
            <a:r>
              <a:rPr lang="en-US" sz="1600" dirty="0" smtClean="0"/>
              <a:t>)</a:t>
            </a:r>
          </a:p>
          <a:p>
            <a:pPr lvl="1"/>
            <a:r>
              <a:rPr lang="en-US" sz="1600" dirty="0"/>
              <a:t>_</a:t>
            </a:r>
            <a:r>
              <a:rPr lang="en-US" sz="1600" dirty="0" err="1" smtClean="0"/>
              <a:t>get_network</a:t>
            </a:r>
            <a:r>
              <a:rPr lang="en-US" sz="1600" dirty="0" smtClean="0"/>
              <a:t> (retrieve network by id)</a:t>
            </a:r>
          </a:p>
          <a:p>
            <a:pPr lvl="1"/>
            <a:r>
              <a:rPr lang="en-US" sz="1600" dirty="0"/>
              <a:t>_</a:t>
            </a:r>
            <a:r>
              <a:rPr lang="en-US" sz="1600" dirty="0" err="1" smtClean="0"/>
              <a:t>get_subnet</a:t>
            </a:r>
            <a:r>
              <a:rPr lang="en-US" sz="1600" dirty="0" smtClean="0"/>
              <a:t> (retrieve subnet by id)</a:t>
            </a:r>
          </a:p>
          <a:p>
            <a:pPr lvl="1"/>
            <a:r>
              <a:rPr lang="en-US" sz="1600" dirty="0"/>
              <a:t>_</a:t>
            </a:r>
            <a:r>
              <a:rPr lang="en-US" sz="1600" dirty="0" err="1" smtClean="0"/>
              <a:t>get_port</a:t>
            </a:r>
            <a:r>
              <a:rPr lang="en-US" sz="1600" dirty="0" smtClean="0"/>
              <a:t> (retrieve port by id)</a:t>
            </a:r>
          </a:p>
          <a:p>
            <a:pPr lvl="1"/>
            <a:r>
              <a:rPr lang="en-US" sz="1600" dirty="0"/>
              <a:t>_</a:t>
            </a:r>
            <a:r>
              <a:rPr lang="en-US" sz="1600" dirty="0" err="1" smtClean="0"/>
              <a:t>get_dns_by_subnet</a:t>
            </a:r>
            <a:r>
              <a:rPr lang="en-US" sz="1600" dirty="0" smtClean="0"/>
              <a:t> (retrieve </a:t>
            </a:r>
            <a:r>
              <a:rPr lang="en-US" sz="1600" dirty="0" err="1" smtClean="0"/>
              <a:t>dns</a:t>
            </a:r>
            <a:r>
              <a:rPr lang="en-US" sz="1600" dirty="0" smtClean="0"/>
              <a:t> server name by </a:t>
            </a:r>
            <a:r>
              <a:rPr lang="en-US" sz="1600" dirty="0" err="1" smtClean="0"/>
              <a:t>subnet_id</a:t>
            </a:r>
            <a:r>
              <a:rPr lang="en-US" sz="1600" dirty="0" smtClean="0"/>
              <a:t>)</a:t>
            </a:r>
          </a:p>
          <a:p>
            <a:pPr lvl="1"/>
            <a:r>
              <a:rPr lang="en-US" sz="1600" dirty="0"/>
              <a:t>_</a:t>
            </a:r>
            <a:r>
              <a:rPr lang="en-US" sz="1600" dirty="0" err="1" smtClean="0"/>
              <a:t>get_route_by_subnet</a:t>
            </a:r>
            <a:r>
              <a:rPr lang="en-US" sz="1600" dirty="0" smtClean="0"/>
              <a:t> (</a:t>
            </a:r>
            <a:r>
              <a:rPr lang="en-US" sz="1600" dirty="0"/>
              <a:t>retrieve </a:t>
            </a:r>
            <a:r>
              <a:rPr lang="en-US" sz="1600" dirty="0" smtClean="0"/>
              <a:t> </a:t>
            </a:r>
            <a:r>
              <a:rPr lang="en-US" sz="1600" dirty="0" err="1" smtClean="0"/>
              <a:t>subnetRoute</a:t>
            </a:r>
            <a:r>
              <a:rPr lang="en-US" sz="1600" dirty="0" smtClean="0"/>
              <a:t> by </a:t>
            </a:r>
            <a:r>
              <a:rPr lang="en-US" sz="1600" dirty="0" err="1" smtClean="0"/>
              <a:t>subnet_id</a:t>
            </a:r>
            <a:r>
              <a:rPr lang="en-US" sz="1600" dirty="0" smtClean="0"/>
              <a:t>)</a:t>
            </a:r>
          </a:p>
          <a:p>
            <a:pPr lvl="1"/>
            <a:r>
              <a:rPr lang="en-US" sz="1600" dirty="0"/>
              <a:t>_</a:t>
            </a:r>
            <a:r>
              <a:rPr lang="en-US" sz="1600" dirty="0" err="1" smtClean="0"/>
              <a:t>get_subnets_by_network</a:t>
            </a:r>
            <a:r>
              <a:rPr lang="en-US" sz="1600" dirty="0" smtClean="0"/>
              <a:t> (retrieve subnets by </a:t>
            </a:r>
            <a:r>
              <a:rPr lang="en-US" sz="1600" dirty="0" err="1" smtClean="0"/>
              <a:t>network_id</a:t>
            </a:r>
            <a:r>
              <a:rPr lang="en-US" sz="1600" dirty="0" smtClean="0"/>
              <a:t>)</a:t>
            </a:r>
          </a:p>
          <a:p>
            <a:pPr lvl="1"/>
            <a:r>
              <a:rPr lang="en-US" sz="1600" dirty="0"/>
              <a:t>_</a:t>
            </a:r>
            <a:r>
              <a:rPr lang="en-US" sz="1600" dirty="0" err="1" smtClean="0"/>
              <a:t>get_all_subnets</a:t>
            </a:r>
            <a:r>
              <a:rPr lang="en-US" sz="1600" dirty="0" smtClean="0"/>
              <a:t> (Retrieve all subnets)</a:t>
            </a:r>
          </a:p>
          <a:p>
            <a:pPr lvl="1"/>
            <a:r>
              <a:rPr lang="en-US" sz="1600" dirty="0"/>
              <a:t>_</a:t>
            </a:r>
            <a:r>
              <a:rPr lang="en-US" sz="1600" dirty="0" err="1" smtClean="0"/>
              <a:t>generate_mac</a:t>
            </a:r>
            <a:r>
              <a:rPr lang="en-US" sz="1600" dirty="0" smtClean="0"/>
              <a:t> (generate mac using “</a:t>
            </a:r>
            <a:r>
              <a:rPr lang="en-US" sz="1600" dirty="0" err="1" smtClean="0"/>
              <a:t>get_random_mac</a:t>
            </a:r>
            <a:r>
              <a:rPr lang="en-US" sz="1600" dirty="0" smtClean="0"/>
              <a:t>” method)</a:t>
            </a:r>
          </a:p>
          <a:p>
            <a:pPr lvl="1"/>
            <a:r>
              <a:rPr lang="en-US" sz="1600" dirty="0"/>
              <a:t>_</a:t>
            </a:r>
            <a:r>
              <a:rPr lang="en-US" sz="1600" dirty="0" err="1" smtClean="0"/>
              <a:t>delete_ip_allocation</a:t>
            </a:r>
            <a:r>
              <a:rPr lang="en-US" sz="1600" dirty="0" smtClean="0"/>
              <a:t> (</a:t>
            </a:r>
            <a:r>
              <a:rPr lang="en-US" sz="1600" i="1" dirty="0"/>
              <a:t>Delete the IP address from the </a:t>
            </a:r>
            <a:r>
              <a:rPr lang="en-US" sz="1600" i="1" dirty="0" err="1"/>
              <a:t>IPAllocate</a:t>
            </a:r>
            <a:r>
              <a:rPr lang="en-US" sz="1600" i="1" dirty="0"/>
              <a:t> table</a:t>
            </a:r>
            <a:r>
              <a:rPr lang="en-US" sz="1600" dirty="0" smtClean="0"/>
              <a:t>)</a:t>
            </a:r>
          </a:p>
          <a:p>
            <a:pPr lvl="1"/>
            <a:r>
              <a:rPr lang="en-US" sz="1600" dirty="0"/>
              <a:t>_</a:t>
            </a:r>
            <a:r>
              <a:rPr lang="en-US" sz="1600" dirty="0" err="1" smtClean="0"/>
              <a:t>store_ip_allocation</a:t>
            </a:r>
            <a:r>
              <a:rPr lang="en-US" sz="1600" dirty="0" smtClean="0"/>
              <a:t> (Allocate IP address from the </a:t>
            </a:r>
            <a:r>
              <a:rPr lang="en-US" sz="1600" dirty="0" err="1" smtClean="0"/>
              <a:t>IPAllocate</a:t>
            </a:r>
            <a:r>
              <a:rPr lang="en-US" sz="1600" dirty="0" smtClean="0"/>
              <a:t> table)</a:t>
            </a:r>
          </a:p>
          <a:p>
            <a:pPr lvl="1"/>
            <a:r>
              <a:rPr lang="en-US" sz="1600" dirty="0"/>
              <a:t>_</a:t>
            </a:r>
            <a:r>
              <a:rPr lang="en-US" sz="1600" dirty="0" err="1" smtClean="0"/>
              <a:t>generate_ip</a:t>
            </a:r>
            <a:r>
              <a:rPr lang="en-US" sz="1600" dirty="0" smtClean="0"/>
              <a:t> (Call “</a:t>
            </a:r>
            <a:r>
              <a:rPr lang="en-US" sz="1600" dirty="0"/>
              <a:t>_</a:t>
            </a:r>
            <a:r>
              <a:rPr lang="en-US" sz="1600" dirty="0" err="1" smtClean="0"/>
              <a:t>try_generate_ip</a:t>
            </a:r>
            <a:r>
              <a:rPr lang="en-US" sz="1600" dirty="0" smtClean="0"/>
              <a:t>” method to generate IP Address)</a:t>
            </a:r>
          </a:p>
          <a:p>
            <a:pPr lvl="1"/>
            <a:r>
              <a:rPr lang="en-US" sz="1600" dirty="0" smtClean="0"/>
              <a:t>_</a:t>
            </a:r>
            <a:r>
              <a:rPr lang="en-US" sz="1600" dirty="0" err="1"/>
              <a:t>try_generate_ip</a:t>
            </a:r>
            <a:r>
              <a:rPr lang="en-US" sz="1600" dirty="0"/>
              <a:t> </a:t>
            </a:r>
            <a:r>
              <a:rPr lang="en-US" sz="1600" dirty="0" smtClean="0"/>
              <a:t>(</a:t>
            </a:r>
            <a:r>
              <a:rPr lang="en-US" sz="1600" i="1" dirty="0" smtClean="0"/>
              <a:t>Generate </a:t>
            </a:r>
            <a:r>
              <a:rPr lang="en-US" sz="1600" i="1" dirty="0"/>
              <a:t>an IP </a:t>
            </a:r>
            <a:r>
              <a:rPr lang="en-US" sz="1600" i="1" dirty="0" smtClean="0"/>
              <a:t>address.</a:t>
            </a:r>
            <a:r>
              <a:rPr lang="en-US" sz="1600" i="1" dirty="0"/>
              <a:t> </a:t>
            </a:r>
            <a:r>
              <a:rPr lang="en-US" sz="1600" i="1" dirty="0" smtClean="0"/>
              <a:t>The </a:t>
            </a:r>
            <a:r>
              <a:rPr lang="en-US" sz="1600" i="1" dirty="0"/>
              <a:t>IP address will be generated from one of the subnets defined </a:t>
            </a:r>
            <a:r>
              <a:rPr lang="en-US" sz="1600" i="1" dirty="0" smtClean="0"/>
              <a:t>on the </a:t>
            </a:r>
            <a:r>
              <a:rPr lang="en-US" sz="1600" i="1" dirty="0"/>
              <a:t>network</a:t>
            </a:r>
            <a:r>
              <a:rPr lang="en-US" sz="1600" i="1" dirty="0" smtClean="0"/>
              <a:t>.)</a:t>
            </a:r>
          </a:p>
          <a:p>
            <a:pPr lvl="1"/>
            <a:r>
              <a:rPr lang="en-US" sz="1600" dirty="0"/>
              <a:t>_</a:t>
            </a:r>
            <a:r>
              <a:rPr lang="en-US" sz="1600" dirty="0" err="1" smtClean="0"/>
              <a:t>rebuild_availability_ranges</a:t>
            </a:r>
            <a:r>
              <a:rPr lang="en-US" sz="1600" dirty="0" smtClean="0"/>
              <a:t> (</a:t>
            </a:r>
            <a:r>
              <a:rPr lang="en-US" sz="1600" i="1" dirty="0"/>
              <a:t>This method is called only when there's no more IP available or </a:t>
            </a:r>
            <a:r>
              <a:rPr lang="en-US" sz="1600" i="1" dirty="0" smtClean="0"/>
              <a:t>by _</a:t>
            </a:r>
            <a:r>
              <a:rPr lang="en-US" sz="1600" i="1" dirty="0" err="1" smtClean="0"/>
              <a:t>update_subnet_allocation_pools</a:t>
            </a:r>
            <a:r>
              <a:rPr lang="en-US" sz="1600" i="1" dirty="0" smtClean="0"/>
              <a:t>.</a:t>
            </a:r>
            <a:r>
              <a:rPr lang="en-US" sz="1600" dirty="0" smtClean="0"/>
              <a:t>)</a:t>
            </a:r>
          </a:p>
        </p:txBody>
      </p:sp>
    </p:spTree>
    <p:extLst>
      <p:ext uri="{BB962C8B-B14F-4D97-AF65-F5344CB8AC3E}">
        <p14:creationId xmlns:p14="http://schemas.microsoft.com/office/powerpoint/2010/main" val="43771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a:t>_</a:t>
            </a:r>
            <a:r>
              <a:rPr lang="en-US" sz="1600" dirty="0" err="1" smtClean="0"/>
              <a:t>allocate_specific_ip</a:t>
            </a:r>
            <a:r>
              <a:rPr lang="en-US" sz="1600" dirty="0" smtClean="0"/>
              <a:t> (</a:t>
            </a:r>
            <a:r>
              <a:rPr lang="en-US" sz="1600" i="1" dirty="0"/>
              <a:t>Allocate a specific IP address on the subnet</a:t>
            </a:r>
            <a:r>
              <a:rPr lang="en-US" sz="1600" i="1" dirty="0" smtClean="0"/>
              <a:t>.</a:t>
            </a:r>
            <a:r>
              <a:rPr lang="en-US" sz="1600" dirty="0" smtClean="0"/>
              <a:t>)</a:t>
            </a:r>
          </a:p>
          <a:p>
            <a:pPr lvl="1"/>
            <a:r>
              <a:rPr lang="en-US" sz="1600" dirty="0"/>
              <a:t>_</a:t>
            </a:r>
            <a:r>
              <a:rPr lang="en-US" sz="1600" dirty="0" err="1" smtClean="0"/>
              <a:t>check_unique_ip</a:t>
            </a:r>
            <a:r>
              <a:rPr lang="en-US" sz="1600" dirty="0" smtClean="0"/>
              <a:t> (</a:t>
            </a:r>
            <a:r>
              <a:rPr lang="en-US" sz="1600" i="1" dirty="0"/>
              <a:t>Validate that the IP address on the subnet is not in use</a:t>
            </a:r>
            <a:r>
              <a:rPr lang="en-US" sz="1600" i="1" dirty="0" smtClean="0"/>
              <a:t>.</a:t>
            </a:r>
            <a:r>
              <a:rPr lang="en-US" sz="1600" dirty="0" smtClean="0"/>
              <a:t>)</a:t>
            </a:r>
          </a:p>
          <a:p>
            <a:pPr lvl="1"/>
            <a:r>
              <a:rPr lang="en-US" sz="1600" dirty="0"/>
              <a:t>_</a:t>
            </a:r>
            <a:r>
              <a:rPr lang="en-US" sz="1600" dirty="0" err="1" smtClean="0"/>
              <a:t>check_gateway_in_subnet</a:t>
            </a:r>
            <a:r>
              <a:rPr lang="en-US" sz="1600" dirty="0" smtClean="0"/>
              <a:t> (</a:t>
            </a:r>
            <a:r>
              <a:rPr lang="en-US" sz="1600" i="1" dirty="0"/>
              <a:t>Validate that the gateway is on the subnet</a:t>
            </a:r>
            <a:r>
              <a:rPr lang="en-US" sz="1600" i="1" dirty="0" smtClean="0"/>
              <a:t>.</a:t>
            </a:r>
            <a:r>
              <a:rPr lang="en-US" sz="1600" dirty="0" smtClean="0"/>
              <a:t>)</a:t>
            </a:r>
          </a:p>
          <a:p>
            <a:pPr lvl="1"/>
            <a:r>
              <a:rPr lang="en-US" sz="1600" dirty="0"/>
              <a:t>_</a:t>
            </a:r>
            <a:r>
              <a:rPr lang="en-US" sz="1600" dirty="0" err="1" smtClean="0"/>
              <a:t>check_subnet_ip</a:t>
            </a:r>
            <a:r>
              <a:rPr lang="en-US" sz="1600" dirty="0" smtClean="0"/>
              <a:t> (</a:t>
            </a:r>
            <a:r>
              <a:rPr lang="en-US" sz="1600" i="1" dirty="0"/>
              <a:t>Validate that the IP address is on the subnet</a:t>
            </a:r>
            <a:r>
              <a:rPr lang="en-US" sz="1600" i="1" dirty="0" smtClean="0"/>
              <a:t>.</a:t>
            </a:r>
            <a:r>
              <a:rPr lang="en-US" sz="1600" dirty="0" smtClean="0"/>
              <a:t>)</a:t>
            </a:r>
          </a:p>
          <a:p>
            <a:pPr lvl="1"/>
            <a:r>
              <a:rPr lang="en-US" sz="1600" dirty="0"/>
              <a:t>_</a:t>
            </a:r>
            <a:r>
              <a:rPr lang="en-US" sz="1600" dirty="0" err="1" smtClean="0"/>
              <a:t>check_ip_in_allocation_pool</a:t>
            </a:r>
            <a:r>
              <a:rPr lang="en-US" sz="1600" dirty="0" smtClean="0"/>
              <a:t> (</a:t>
            </a:r>
            <a:r>
              <a:rPr lang="en-US" sz="1600" i="1" dirty="0"/>
              <a:t>Validates that the IP address is either the default gateway </a:t>
            </a:r>
            <a:r>
              <a:rPr lang="en-US" sz="1600" i="1" dirty="0" smtClean="0"/>
              <a:t>or in </a:t>
            </a:r>
            <a:r>
              <a:rPr lang="en-US" sz="1600" i="1" dirty="0"/>
              <a:t>the allocation pools of the subnet</a:t>
            </a:r>
            <a:r>
              <a:rPr lang="en-US" sz="1600" i="1" dirty="0" smtClean="0"/>
              <a:t>.</a:t>
            </a:r>
            <a:r>
              <a:rPr lang="en-US" sz="1600" dirty="0" smtClean="0"/>
              <a:t>)</a:t>
            </a:r>
          </a:p>
          <a:p>
            <a:pPr lvl="1"/>
            <a:r>
              <a:rPr lang="en-US" sz="1600" dirty="0"/>
              <a:t>_</a:t>
            </a:r>
            <a:r>
              <a:rPr lang="en-US" sz="1600" dirty="0" err="1" smtClean="0"/>
              <a:t>test_fixed_ips_for_port</a:t>
            </a:r>
            <a:r>
              <a:rPr lang="en-US" sz="1600" dirty="0" smtClean="0"/>
              <a:t> (</a:t>
            </a:r>
            <a:r>
              <a:rPr lang="en-US" sz="1600" i="1" dirty="0"/>
              <a:t>Check that configured subnets are valid prior to allocating any</a:t>
            </a:r>
            <a:br>
              <a:rPr lang="en-US" sz="1600" i="1" dirty="0"/>
            </a:br>
            <a:r>
              <a:rPr lang="en-US" sz="1600" i="1" dirty="0"/>
              <a:t>IPs. Include the </a:t>
            </a:r>
            <a:r>
              <a:rPr lang="en-US" sz="1600" i="1" dirty="0" err="1"/>
              <a:t>subnet_id</a:t>
            </a:r>
            <a:r>
              <a:rPr lang="en-US" sz="1600" i="1" dirty="0"/>
              <a:t> in the result if only an IP address </a:t>
            </a:r>
            <a:r>
              <a:rPr lang="en-US" sz="1600" i="1" dirty="0" smtClean="0"/>
              <a:t>is configured.</a:t>
            </a:r>
            <a:r>
              <a:rPr lang="en-US" sz="1600" dirty="0" smtClean="0"/>
              <a:t>)</a:t>
            </a:r>
          </a:p>
          <a:p>
            <a:pPr lvl="1"/>
            <a:r>
              <a:rPr lang="en-US" sz="1600" dirty="0"/>
              <a:t>_</a:t>
            </a:r>
            <a:r>
              <a:rPr lang="en-US" sz="1600" dirty="0" err="1" smtClean="0"/>
              <a:t>allocate_fixed_ips</a:t>
            </a:r>
            <a:r>
              <a:rPr lang="en-US" sz="1600" dirty="0" smtClean="0"/>
              <a:t> (</a:t>
            </a:r>
            <a:r>
              <a:rPr lang="en-US" sz="1600" i="1" dirty="0"/>
              <a:t>Allocate IP addresses according to the configured </a:t>
            </a:r>
            <a:r>
              <a:rPr lang="en-US" sz="1600" i="1" dirty="0" err="1"/>
              <a:t>fixed_ips</a:t>
            </a:r>
            <a:r>
              <a:rPr lang="en-US" sz="1600" i="1" dirty="0" smtClean="0"/>
              <a:t>.</a:t>
            </a:r>
            <a:r>
              <a:rPr lang="en-US" sz="1600" dirty="0" smtClean="0"/>
              <a:t>)</a:t>
            </a:r>
          </a:p>
          <a:p>
            <a:pPr lvl="1"/>
            <a:r>
              <a:rPr lang="en-US" sz="1600" dirty="0"/>
              <a:t>_</a:t>
            </a:r>
            <a:r>
              <a:rPr lang="en-US" sz="1600" dirty="0" err="1" smtClean="0"/>
              <a:t>update_ips_for_port</a:t>
            </a:r>
            <a:r>
              <a:rPr lang="en-US" sz="1600" dirty="0" smtClean="0"/>
              <a:t> (</a:t>
            </a:r>
            <a:r>
              <a:rPr lang="en-US" sz="1600" i="1" dirty="0"/>
              <a:t>Add or remove IPs from the port</a:t>
            </a:r>
            <a:r>
              <a:rPr lang="en-US" sz="1600" i="1" dirty="0" smtClean="0"/>
              <a:t>.</a:t>
            </a:r>
            <a:r>
              <a:rPr lang="en-US" sz="1600" dirty="0" smtClean="0"/>
              <a:t>)</a:t>
            </a:r>
          </a:p>
          <a:p>
            <a:pPr lvl="1"/>
            <a:r>
              <a:rPr lang="en-US" sz="1600" dirty="0"/>
              <a:t>_</a:t>
            </a:r>
            <a:r>
              <a:rPr lang="en-US" sz="1600" dirty="0" err="1" smtClean="0"/>
              <a:t>allocate_ips_for_port</a:t>
            </a:r>
            <a:r>
              <a:rPr lang="en-US" sz="1600" dirty="0" smtClean="0"/>
              <a:t> (</a:t>
            </a:r>
            <a:r>
              <a:rPr lang="en-US" sz="1600" i="1" dirty="0"/>
              <a:t>Allocate IP addresses for the port</a:t>
            </a:r>
            <a:r>
              <a:rPr lang="en-US" sz="1600" i="1" dirty="0" smtClean="0"/>
              <a:t>.</a:t>
            </a:r>
            <a:r>
              <a:rPr lang="en-US" sz="1600" dirty="0" smtClean="0"/>
              <a:t>)</a:t>
            </a:r>
          </a:p>
          <a:p>
            <a:pPr lvl="1"/>
            <a:r>
              <a:rPr lang="en-US" sz="1600" dirty="0"/>
              <a:t>_</a:t>
            </a:r>
            <a:r>
              <a:rPr lang="en-US" sz="1600" dirty="0" err="1" smtClean="0"/>
              <a:t>validate_subnet_cidr</a:t>
            </a:r>
            <a:r>
              <a:rPr lang="en-US" sz="1600" dirty="0" smtClean="0"/>
              <a:t> (</a:t>
            </a:r>
            <a:r>
              <a:rPr lang="en-US" sz="1600" i="1" dirty="0"/>
              <a:t>Verifies the specified CIDR does not overlap with the ones defined</a:t>
            </a:r>
            <a:br>
              <a:rPr lang="en-US" sz="1600" i="1" dirty="0"/>
            </a:br>
            <a:r>
              <a:rPr lang="en-US" sz="1600" i="1" dirty="0"/>
              <a:t>for the other subnets specified for this network, or with any </a:t>
            </a:r>
            <a:r>
              <a:rPr lang="en-US" sz="1600" i="1" dirty="0" smtClean="0"/>
              <a:t>other CIDR </a:t>
            </a:r>
            <a:r>
              <a:rPr lang="en-US" sz="1600" i="1" dirty="0"/>
              <a:t>if overlapping IPs are disabled</a:t>
            </a:r>
            <a:r>
              <a:rPr lang="en-US" sz="1600" i="1" dirty="0" smtClean="0"/>
              <a:t>.</a:t>
            </a:r>
            <a:r>
              <a:rPr lang="en-US" sz="1600" dirty="0" smtClean="0"/>
              <a:t>)</a:t>
            </a:r>
          </a:p>
          <a:p>
            <a:pPr lvl="1"/>
            <a:r>
              <a:rPr lang="en-US" sz="1600" dirty="0"/>
              <a:t>_</a:t>
            </a:r>
            <a:r>
              <a:rPr lang="en-US" sz="1600" dirty="0" err="1" smtClean="0"/>
              <a:t>validate_allocation_pools</a:t>
            </a:r>
            <a:r>
              <a:rPr lang="en-US" sz="1600" dirty="0" smtClean="0"/>
              <a:t> (</a:t>
            </a:r>
            <a:r>
              <a:rPr lang="en-US" sz="1600" i="1" dirty="0"/>
              <a:t>Validate IP allocation pools</a:t>
            </a:r>
            <a:r>
              <a:rPr lang="en-US" sz="1600" i="1" dirty="0" smtClean="0"/>
              <a:t>.</a:t>
            </a:r>
            <a:r>
              <a:rPr lang="en-US" sz="1600" dirty="0" smtClean="0"/>
              <a:t>)</a:t>
            </a:r>
          </a:p>
          <a:p>
            <a:pPr lvl="1"/>
            <a:r>
              <a:rPr lang="en-US" sz="1600" dirty="0"/>
              <a:t>_</a:t>
            </a:r>
            <a:r>
              <a:rPr lang="en-US" sz="1600" dirty="0" err="1" smtClean="0"/>
              <a:t>validate_host_route</a:t>
            </a:r>
            <a:r>
              <a:rPr lang="en-US" sz="1600" dirty="0" smtClean="0"/>
              <a:t> (Validate routes between nodes)</a:t>
            </a:r>
          </a:p>
          <a:p>
            <a:pPr lvl="1"/>
            <a:r>
              <a:rPr lang="en-US" sz="1600" dirty="0"/>
              <a:t>_</a:t>
            </a:r>
            <a:r>
              <a:rPr lang="en-US" sz="1600" dirty="0" err="1" smtClean="0"/>
              <a:t>allocate_pools_for_subnet</a:t>
            </a:r>
            <a:r>
              <a:rPr lang="en-US" sz="1600" dirty="0" smtClean="0"/>
              <a:t> (</a:t>
            </a:r>
            <a:r>
              <a:rPr lang="en-US" sz="1600" i="1" dirty="0"/>
              <a:t>Create IP allocation pools for a given subnet</a:t>
            </a:r>
            <a:r>
              <a:rPr lang="en-US" sz="1600" dirty="0" smtClean="0"/>
              <a:t>)</a:t>
            </a:r>
          </a:p>
          <a:p>
            <a:pPr lvl="1"/>
            <a:r>
              <a:rPr lang="en-US" sz="1600" dirty="0"/>
              <a:t>_</a:t>
            </a:r>
            <a:r>
              <a:rPr lang="en-US" sz="1600" dirty="0" err="1" smtClean="0"/>
              <a:t>validate_shared_update</a:t>
            </a:r>
            <a:r>
              <a:rPr lang="en-US" sz="1600" dirty="0" smtClean="0"/>
              <a:t> (Verify if network to be updated is not shared by multiple tenants)</a:t>
            </a:r>
          </a:p>
          <a:p>
            <a:pPr lvl="1"/>
            <a:r>
              <a:rPr lang="en-US" sz="1600" dirty="0"/>
              <a:t>_</a:t>
            </a:r>
            <a:r>
              <a:rPr lang="en-US" sz="1600" dirty="0" smtClean="0"/>
              <a:t>validate_ipv6_attributes (Verify ipv6 attributes using “</a:t>
            </a:r>
            <a:r>
              <a:rPr lang="en-US" sz="1600" dirty="0"/>
              <a:t>_</a:t>
            </a:r>
            <a:r>
              <a:rPr lang="en-US" sz="1600" dirty="0" smtClean="0"/>
              <a:t>validate_ipv6_dhcp” , “</a:t>
            </a:r>
            <a:r>
              <a:rPr lang="en-US" sz="1600" dirty="0"/>
              <a:t>_</a:t>
            </a:r>
            <a:r>
              <a:rPr lang="en-US" sz="1600" dirty="0" smtClean="0"/>
              <a:t>validate_ipv6_combination” and “</a:t>
            </a:r>
            <a:r>
              <a:rPr lang="en-US" sz="1600" dirty="0"/>
              <a:t>_</a:t>
            </a:r>
            <a:r>
              <a:rPr lang="en-US" sz="1600" dirty="0" smtClean="0"/>
              <a:t>validate_eui64_applicable” methods)</a:t>
            </a:r>
          </a:p>
          <a:p>
            <a:pPr lvl="1"/>
            <a:r>
              <a:rPr lang="en-US" sz="1600" dirty="0"/>
              <a:t>_validate_eui64_applicable (Verify if subnet is valid for eui64 conversion)</a:t>
            </a:r>
          </a:p>
          <a:p>
            <a:pPr lvl="1"/>
            <a:r>
              <a:rPr lang="en-US" sz="1600" dirty="0"/>
              <a:t>_validate_ipv6_combination (Verify if </a:t>
            </a:r>
            <a:r>
              <a:rPr lang="en-US" sz="1600" dirty="0" err="1"/>
              <a:t>ra_mod</a:t>
            </a:r>
            <a:r>
              <a:rPr lang="en-US" sz="1600" dirty="0"/>
              <a:t> and </a:t>
            </a:r>
            <a:r>
              <a:rPr lang="en-US" sz="1600" dirty="0" err="1"/>
              <a:t>address_mode</a:t>
            </a:r>
            <a:r>
              <a:rPr lang="en-US" sz="1600" dirty="0"/>
              <a:t> are set</a:t>
            </a:r>
            <a:r>
              <a:rPr lang="en-US" sz="1600" dirty="0" smtClean="0"/>
              <a:t>)</a:t>
            </a:r>
          </a:p>
          <a:p>
            <a:pPr lvl="1"/>
            <a:endParaRPr lang="en-US" sz="1600" dirty="0" smtClean="0"/>
          </a:p>
        </p:txBody>
      </p:sp>
    </p:spTree>
    <p:extLst>
      <p:ext uri="{BB962C8B-B14F-4D97-AF65-F5344CB8AC3E}">
        <p14:creationId xmlns:p14="http://schemas.microsoft.com/office/powerpoint/2010/main" val="1967361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_validate_ipv6_dhcp (Verify the </a:t>
            </a:r>
            <a:r>
              <a:rPr lang="en-US" sz="1600" dirty="0" err="1" smtClean="0"/>
              <a:t>enable_dhcp</a:t>
            </a:r>
            <a:r>
              <a:rPr lang="en-US" sz="1600" dirty="0" smtClean="0"/>
              <a:t> is TRUE while setting </a:t>
            </a:r>
            <a:r>
              <a:rPr lang="en-US" sz="1600" dirty="0" err="1" smtClean="0"/>
              <a:t>ra_mod</a:t>
            </a:r>
            <a:r>
              <a:rPr lang="en-US" sz="1600" dirty="0" smtClean="0"/>
              <a:t> and </a:t>
            </a:r>
            <a:r>
              <a:rPr lang="en-US" sz="1600" dirty="0" err="1" smtClean="0"/>
              <a:t>address_mode</a:t>
            </a:r>
            <a:r>
              <a:rPr lang="en-US" sz="1600" dirty="0" smtClean="0"/>
              <a:t> )</a:t>
            </a:r>
          </a:p>
          <a:p>
            <a:pPr lvl="1"/>
            <a:r>
              <a:rPr lang="en-US" sz="1600" dirty="0"/>
              <a:t>_</a:t>
            </a:r>
            <a:r>
              <a:rPr lang="en-US" sz="1600" dirty="0" smtClean="0"/>
              <a:t>validate_ipv6_update_dhcp (Verify if </a:t>
            </a:r>
            <a:r>
              <a:rPr lang="en-US" sz="1600" dirty="0" err="1" smtClean="0"/>
              <a:t>enable_dhcp</a:t>
            </a:r>
            <a:r>
              <a:rPr lang="en-US" sz="1600" dirty="0" smtClean="0"/>
              <a:t> can be done on existing setting or not)</a:t>
            </a:r>
          </a:p>
          <a:p>
            <a:pPr lvl="1"/>
            <a:r>
              <a:rPr lang="en-US" sz="1600" dirty="0"/>
              <a:t>_</a:t>
            </a:r>
            <a:r>
              <a:rPr lang="en-US" sz="1600" dirty="0" err="1" smtClean="0"/>
              <a:t>make_network_dict</a:t>
            </a:r>
            <a:r>
              <a:rPr lang="en-US" sz="1600" dirty="0" smtClean="0"/>
              <a:t> (Make network </a:t>
            </a:r>
            <a:r>
              <a:rPr lang="en-US" sz="1600" dirty="0" err="1" smtClean="0"/>
              <a:t>dict</a:t>
            </a:r>
            <a:r>
              <a:rPr lang="en-US" sz="1600" dirty="0" smtClean="0"/>
              <a:t> : id, name, </a:t>
            </a:r>
            <a:r>
              <a:rPr lang="en-US" sz="1600" dirty="0" err="1" smtClean="0"/>
              <a:t>tenant_id,etc</a:t>
            </a:r>
            <a:r>
              <a:rPr lang="en-US" sz="1600" dirty="0" smtClean="0"/>
              <a:t>.)</a:t>
            </a:r>
          </a:p>
          <a:p>
            <a:pPr lvl="1"/>
            <a:r>
              <a:rPr lang="en-US" sz="1600" dirty="0"/>
              <a:t>_</a:t>
            </a:r>
            <a:r>
              <a:rPr lang="en-US" sz="1600" dirty="0" err="1" smtClean="0"/>
              <a:t>make_subnet_dict</a:t>
            </a:r>
            <a:r>
              <a:rPr lang="en-US" sz="1600" dirty="0" smtClean="0"/>
              <a:t> (Make subnet </a:t>
            </a:r>
            <a:r>
              <a:rPr lang="en-US" sz="1600" dirty="0" err="1" smtClean="0"/>
              <a:t>dict</a:t>
            </a:r>
            <a:r>
              <a:rPr lang="en-US" sz="1600" dirty="0" smtClean="0"/>
              <a:t> : id, name, </a:t>
            </a:r>
            <a:r>
              <a:rPr lang="en-US" sz="1600" dirty="0" err="1" smtClean="0"/>
              <a:t>ip_version</a:t>
            </a:r>
            <a:r>
              <a:rPr lang="en-US" sz="1600" dirty="0" smtClean="0"/>
              <a:t> etc. )</a:t>
            </a:r>
          </a:p>
          <a:p>
            <a:pPr lvl="1"/>
            <a:r>
              <a:rPr lang="en-US" sz="1600" dirty="0"/>
              <a:t>_</a:t>
            </a:r>
            <a:r>
              <a:rPr lang="en-US" sz="1600" dirty="0" err="1" smtClean="0"/>
              <a:t>make_port_dict</a:t>
            </a:r>
            <a:r>
              <a:rPr lang="en-US" sz="1600" dirty="0" smtClean="0"/>
              <a:t> (</a:t>
            </a:r>
            <a:r>
              <a:rPr lang="en-US" sz="1600" dirty="0"/>
              <a:t>Make </a:t>
            </a:r>
            <a:r>
              <a:rPr lang="en-US" sz="1600" dirty="0" smtClean="0"/>
              <a:t>port </a:t>
            </a:r>
            <a:r>
              <a:rPr lang="en-US" sz="1600" dirty="0" err="1"/>
              <a:t>dict</a:t>
            </a:r>
            <a:r>
              <a:rPr lang="en-US" sz="1600" dirty="0"/>
              <a:t> : id, name, </a:t>
            </a:r>
            <a:r>
              <a:rPr lang="en-US" sz="1600" dirty="0" err="1" smtClean="0"/>
              <a:t>mac_address</a:t>
            </a:r>
            <a:r>
              <a:rPr lang="en-US" sz="1600" dirty="0" smtClean="0"/>
              <a:t> etc</a:t>
            </a:r>
            <a:r>
              <a:rPr lang="en-US" sz="1600" dirty="0"/>
              <a:t>. </a:t>
            </a:r>
            <a:r>
              <a:rPr lang="en-US" sz="1600" dirty="0" smtClean="0"/>
              <a:t>)</a:t>
            </a:r>
          </a:p>
          <a:p>
            <a:pPr lvl="1"/>
            <a:r>
              <a:rPr lang="en-US" sz="1600" dirty="0"/>
              <a:t>_</a:t>
            </a:r>
            <a:r>
              <a:rPr lang="en-US" sz="1600" dirty="0" err="1" smtClean="0"/>
              <a:t>create_bulk</a:t>
            </a:r>
            <a:r>
              <a:rPr lang="en-US" sz="1600" dirty="0" smtClean="0"/>
              <a:t> (Create Resources)</a:t>
            </a:r>
          </a:p>
          <a:p>
            <a:pPr lvl="1"/>
            <a:r>
              <a:rPr lang="en-US" sz="1600" dirty="0" err="1" smtClean="0"/>
              <a:t>create_network_bulk</a:t>
            </a:r>
            <a:r>
              <a:rPr lang="en-US" sz="1600" dirty="0" smtClean="0"/>
              <a:t> (Call “</a:t>
            </a:r>
            <a:r>
              <a:rPr lang="en-US" sz="1600" dirty="0"/>
              <a:t>_</a:t>
            </a:r>
            <a:r>
              <a:rPr lang="en-US" sz="1600" dirty="0" err="1"/>
              <a:t>create_bulk</a:t>
            </a:r>
            <a:r>
              <a:rPr lang="en-US" sz="1600" dirty="0"/>
              <a:t> </a:t>
            </a:r>
            <a:r>
              <a:rPr lang="en-US" sz="1600" dirty="0" smtClean="0"/>
              <a:t>“ to create multiple network resources)</a:t>
            </a:r>
          </a:p>
          <a:p>
            <a:pPr lvl="1"/>
            <a:r>
              <a:rPr lang="en-US" sz="1600" dirty="0" err="1" smtClean="0"/>
              <a:t>create_network</a:t>
            </a:r>
            <a:r>
              <a:rPr lang="en-US" sz="1600" dirty="0" smtClean="0"/>
              <a:t> (Create single network)</a:t>
            </a:r>
          </a:p>
          <a:p>
            <a:pPr lvl="1"/>
            <a:r>
              <a:rPr lang="en-US" sz="1600" dirty="0" err="1" smtClean="0"/>
              <a:t>update_network</a:t>
            </a:r>
            <a:r>
              <a:rPr lang="en-US" sz="1600" dirty="0" smtClean="0"/>
              <a:t> (Update network)</a:t>
            </a:r>
          </a:p>
          <a:p>
            <a:pPr lvl="1"/>
            <a:r>
              <a:rPr lang="en-US" sz="1600" dirty="0" err="1" smtClean="0"/>
              <a:t>delete_network</a:t>
            </a:r>
            <a:r>
              <a:rPr lang="en-US" sz="1600" dirty="0" smtClean="0"/>
              <a:t> (Delete network)</a:t>
            </a:r>
          </a:p>
          <a:p>
            <a:pPr lvl="1"/>
            <a:r>
              <a:rPr lang="en-US" sz="1600" dirty="0" err="1" smtClean="0"/>
              <a:t>get_network</a:t>
            </a:r>
            <a:r>
              <a:rPr lang="en-US" sz="1600" dirty="0" smtClean="0"/>
              <a:t> (Retrieve network)</a:t>
            </a:r>
          </a:p>
          <a:p>
            <a:pPr lvl="1"/>
            <a:r>
              <a:rPr lang="en-US" sz="1600" dirty="0" err="1" smtClean="0"/>
              <a:t>get_networks</a:t>
            </a:r>
            <a:r>
              <a:rPr lang="en-US" sz="1600" dirty="0" smtClean="0"/>
              <a:t> (Retrieve multiple networks)</a:t>
            </a:r>
          </a:p>
          <a:p>
            <a:pPr lvl="1"/>
            <a:r>
              <a:rPr lang="en-US" sz="1600" dirty="0" err="1" smtClean="0"/>
              <a:t>get_networks_count</a:t>
            </a:r>
            <a:r>
              <a:rPr lang="en-US" sz="1600" dirty="0" smtClean="0"/>
              <a:t> (Retrieve network count)</a:t>
            </a:r>
          </a:p>
          <a:p>
            <a:pPr lvl="1"/>
            <a:r>
              <a:rPr lang="en-US" sz="1600" dirty="0" err="1" smtClean="0"/>
              <a:t>create_subnet_bulk</a:t>
            </a:r>
            <a:r>
              <a:rPr lang="en-US" sz="1600" dirty="0" smtClean="0"/>
              <a:t> (</a:t>
            </a:r>
            <a:r>
              <a:rPr lang="en-US" sz="1600" dirty="0"/>
              <a:t>Call “_</a:t>
            </a:r>
            <a:r>
              <a:rPr lang="en-US" sz="1600" dirty="0" err="1"/>
              <a:t>create_bulk</a:t>
            </a:r>
            <a:r>
              <a:rPr lang="en-US" sz="1600" dirty="0"/>
              <a:t> “ to create multiple </a:t>
            </a:r>
            <a:r>
              <a:rPr lang="en-US" sz="1600" dirty="0" smtClean="0"/>
              <a:t>subnet resources)</a:t>
            </a:r>
          </a:p>
          <a:p>
            <a:pPr lvl="1"/>
            <a:r>
              <a:rPr lang="en-US" sz="1600" dirty="0"/>
              <a:t>_</a:t>
            </a:r>
            <a:r>
              <a:rPr lang="en-US" sz="1600" dirty="0" err="1" smtClean="0"/>
              <a:t>validate_ip_version</a:t>
            </a:r>
            <a:r>
              <a:rPr lang="en-US" sz="1600" dirty="0" smtClean="0"/>
              <a:t> (</a:t>
            </a:r>
            <a:r>
              <a:rPr lang="en-US" sz="1600" i="1" dirty="0"/>
              <a:t>Check IP field of a subnet match specified </a:t>
            </a:r>
            <a:r>
              <a:rPr lang="en-US" sz="1600" i="1" dirty="0" err="1"/>
              <a:t>ip</a:t>
            </a:r>
            <a:r>
              <a:rPr lang="en-US" sz="1600" i="1" dirty="0"/>
              <a:t> version</a:t>
            </a:r>
            <a:r>
              <a:rPr lang="en-US" sz="1600" i="1" dirty="0" smtClean="0"/>
              <a:t>.</a:t>
            </a:r>
            <a:r>
              <a:rPr lang="en-US" sz="1600" dirty="0" smtClean="0"/>
              <a:t>)</a:t>
            </a:r>
          </a:p>
          <a:p>
            <a:pPr lvl="1"/>
            <a:r>
              <a:rPr lang="en-US" sz="1600" dirty="0"/>
              <a:t>_</a:t>
            </a:r>
            <a:r>
              <a:rPr lang="en-US" sz="1600" dirty="0" err="1"/>
              <a:t>validate_subnet</a:t>
            </a:r>
            <a:r>
              <a:rPr lang="en-US" sz="1600" dirty="0"/>
              <a:t> (</a:t>
            </a:r>
            <a:r>
              <a:rPr lang="en-US" sz="1600" i="1" dirty="0"/>
              <a:t>Validate a subnet spec.</a:t>
            </a:r>
            <a:r>
              <a:rPr lang="en-US" sz="1600" dirty="0"/>
              <a:t>)</a:t>
            </a:r>
          </a:p>
          <a:p>
            <a:pPr lvl="1"/>
            <a:r>
              <a:rPr lang="en-US" sz="1600" dirty="0"/>
              <a:t>_</a:t>
            </a:r>
            <a:r>
              <a:rPr lang="en-US" sz="1600" dirty="0" err="1"/>
              <a:t>validate_gw_out_of_pools</a:t>
            </a:r>
            <a:r>
              <a:rPr lang="en-US" sz="1600" dirty="0"/>
              <a:t> (Verify gateway in allocated pool)</a:t>
            </a:r>
          </a:p>
          <a:p>
            <a:pPr lvl="1"/>
            <a:r>
              <a:rPr lang="en-US" sz="1600" dirty="0" err="1"/>
              <a:t>create_subnet</a:t>
            </a:r>
            <a:r>
              <a:rPr lang="en-US" sz="1600" dirty="0"/>
              <a:t> (create single subnet</a:t>
            </a:r>
            <a:r>
              <a:rPr lang="en-US" sz="1600" dirty="0" smtClean="0"/>
              <a:t>)</a:t>
            </a:r>
            <a:r>
              <a:rPr lang="en-US" sz="1600" dirty="0"/>
              <a:t> _</a:t>
            </a:r>
            <a:r>
              <a:rPr lang="en-US" sz="1600" dirty="0" err="1"/>
              <a:t>update_subnet_dns_nameservers</a:t>
            </a:r>
            <a:r>
              <a:rPr lang="en-US" sz="1600" dirty="0"/>
              <a:t> (Modify DNS server in subnet)</a:t>
            </a:r>
          </a:p>
          <a:p>
            <a:pPr lvl="1"/>
            <a:r>
              <a:rPr lang="en-US" sz="1600" dirty="0"/>
              <a:t>_</a:t>
            </a:r>
            <a:r>
              <a:rPr lang="en-US" sz="1600" dirty="0" err="1"/>
              <a:t>update_subnet_host_routes</a:t>
            </a:r>
            <a:r>
              <a:rPr lang="en-US" sz="1600" dirty="0"/>
              <a:t> (Update the destination and next hop on subnet</a:t>
            </a:r>
            <a:r>
              <a:rPr lang="en-US" sz="1600" dirty="0" smtClean="0"/>
              <a:t>)</a:t>
            </a:r>
            <a:endParaRPr lang="en-US" sz="1600" dirty="0"/>
          </a:p>
        </p:txBody>
      </p:sp>
    </p:spTree>
    <p:extLst>
      <p:ext uri="{BB962C8B-B14F-4D97-AF65-F5344CB8AC3E}">
        <p14:creationId xmlns:p14="http://schemas.microsoft.com/office/powerpoint/2010/main" val="6683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err="1"/>
              <a:t>ha_router_networks</a:t>
            </a:r>
            <a:endParaRPr lang="en-US" sz="1600" dirty="0"/>
          </a:p>
          <a:p>
            <a:r>
              <a:rPr lang="en-US" sz="1600" dirty="0" err="1"/>
              <a:t>ha_router_vrid_allocations</a:t>
            </a:r>
            <a:endParaRPr lang="en-US" sz="1600" dirty="0"/>
          </a:p>
          <a:p>
            <a:r>
              <a:rPr lang="en-US" sz="1600" dirty="0" err="1">
                <a:solidFill>
                  <a:srgbClr val="92D050"/>
                </a:solidFill>
              </a:rPr>
              <a:t>healthmonitors</a:t>
            </a:r>
            <a:endParaRPr lang="en-US" sz="1600" dirty="0">
              <a:solidFill>
                <a:srgbClr val="92D050"/>
              </a:solidFill>
            </a:endParaRPr>
          </a:p>
          <a:p>
            <a:r>
              <a:rPr lang="en-US" sz="1600" dirty="0" err="1">
                <a:solidFill>
                  <a:srgbClr val="92D050"/>
                </a:solidFill>
              </a:rPr>
              <a:t>ikepolicies</a:t>
            </a:r>
            <a:endParaRPr lang="en-US" sz="1600" dirty="0">
              <a:solidFill>
                <a:srgbClr val="92D050"/>
              </a:solidFill>
            </a:endParaRPr>
          </a:p>
          <a:p>
            <a:r>
              <a:rPr lang="en-US" sz="1600" dirty="0" err="1"/>
              <a:t>ipallocationpools</a:t>
            </a:r>
            <a:endParaRPr lang="en-US" sz="1600" dirty="0"/>
          </a:p>
          <a:p>
            <a:r>
              <a:rPr lang="en-US" sz="1600" dirty="0" err="1"/>
              <a:t>ipallocations</a:t>
            </a:r>
            <a:endParaRPr lang="en-US" sz="1600" dirty="0"/>
          </a:p>
          <a:p>
            <a:r>
              <a:rPr lang="en-US" sz="1600" dirty="0" err="1"/>
              <a:t>ipavailabilityranges</a:t>
            </a:r>
            <a:endParaRPr lang="en-US" sz="1600" dirty="0"/>
          </a:p>
          <a:p>
            <a:r>
              <a:rPr lang="en-US" sz="1600" dirty="0" err="1">
                <a:solidFill>
                  <a:srgbClr val="92D050"/>
                </a:solidFill>
              </a:rPr>
              <a:t>ipsec_site_connections</a:t>
            </a:r>
            <a:endParaRPr lang="en-US" sz="1600" dirty="0">
              <a:solidFill>
                <a:srgbClr val="92D050"/>
              </a:solidFill>
            </a:endParaRPr>
          </a:p>
          <a:p>
            <a:r>
              <a:rPr lang="en-US" sz="1600" dirty="0" err="1">
                <a:solidFill>
                  <a:srgbClr val="92D050"/>
                </a:solidFill>
              </a:rPr>
              <a:t>ipsecpeercidrs</a:t>
            </a:r>
            <a:endParaRPr lang="en-US" sz="1600" dirty="0">
              <a:solidFill>
                <a:srgbClr val="92D050"/>
              </a:solidFill>
            </a:endParaRPr>
          </a:p>
          <a:p>
            <a:r>
              <a:rPr lang="en-US" sz="1600" dirty="0" err="1">
                <a:solidFill>
                  <a:srgbClr val="92D050"/>
                </a:solidFill>
              </a:rPr>
              <a:t>ipsecpolicies</a:t>
            </a:r>
            <a:endParaRPr lang="en-US" sz="1600" dirty="0">
              <a:solidFill>
                <a:srgbClr val="92D050"/>
              </a:solidFill>
            </a:endParaRPr>
          </a:p>
          <a:p>
            <a:r>
              <a:rPr lang="en-US" sz="1600" dirty="0" err="1">
                <a:solidFill>
                  <a:srgbClr val="92D050"/>
                </a:solidFill>
              </a:rPr>
              <a:t>lsn</a:t>
            </a:r>
            <a:r>
              <a:rPr lang="en-US" sz="1600" dirty="0">
                <a:solidFill>
                  <a:srgbClr val="92D050"/>
                </a:solidFill>
              </a:rPr>
              <a:t>   </a:t>
            </a:r>
          </a:p>
          <a:p>
            <a:r>
              <a:rPr lang="en-US" sz="1600" dirty="0" err="1">
                <a:solidFill>
                  <a:srgbClr val="92D050"/>
                </a:solidFill>
              </a:rPr>
              <a:t>lsn_port</a:t>
            </a:r>
            <a:endParaRPr lang="en-US" sz="1600" dirty="0">
              <a:solidFill>
                <a:srgbClr val="92D050"/>
              </a:solidFill>
            </a:endParaRPr>
          </a:p>
          <a:p>
            <a:r>
              <a:rPr lang="en-US" sz="1600" dirty="0" err="1">
                <a:solidFill>
                  <a:srgbClr val="92D050"/>
                </a:solidFill>
              </a:rPr>
              <a:t>maclearningstates</a:t>
            </a:r>
            <a:endParaRPr lang="en-US" sz="1600" dirty="0">
              <a:solidFill>
                <a:srgbClr val="92D050"/>
              </a:solidFill>
            </a:endParaRPr>
          </a:p>
          <a:p>
            <a:r>
              <a:rPr lang="en-US" sz="1600" dirty="0">
                <a:solidFill>
                  <a:srgbClr val="92D050"/>
                </a:solidFill>
              </a:rPr>
              <a:t>members</a:t>
            </a:r>
          </a:p>
          <a:p>
            <a:r>
              <a:rPr lang="en-US" sz="1600" dirty="0" err="1">
                <a:solidFill>
                  <a:schemeClr val="tx2">
                    <a:lumMod val="60000"/>
                    <a:lumOff val="40000"/>
                  </a:schemeClr>
                </a:solidFill>
              </a:rPr>
              <a:t>meteringlabelrules</a:t>
            </a:r>
            <a:endParaRPr lang="en-US" sz="1600" dirty="0">
              <a:solidFill>
                <a:schemeClr val="tx2">
                  <a:lumMod val="60000"/>
                  <a:lumOff val="40000"/>
                </a:schemeClr>
              </a:solidFill>
            </a:endParaRPr>
          </a:p>
          <a:p>
            <a:r>
              <a:rPr lang="en-US" sz="1600" dirty="0" err="1">
                <a:solidFill>
                  <a:schemeClr val="tx2">
                    <a:lumMod val="60000"/>
                    <a:lumOff val="40000"/>
                  </a:schemeClr>
                </a:solidFill>
              </a:rPr>
              <a:t>meteringlabels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327109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a:t>
            </a:r>
            <a:r>
              <a:rPr lang="en-US" sz="1600" dirty="0" err="1" smtClean="0"/>
              <a:t>update_subnet_allocation_pools</a:t>
            </a:r>
            <a:r>
              <a:rPr lang="en-US" sz="1600" dirty="0" smtClean="0"/>
              <a:t> (Update allocation pool by calling “</a:t>
            </a:r>
            <a:r>
              <a:rPr lang="en-US" sz="1600" dirty="0"/>
              <a:t>_</a:t>
            </a:r>
            <a:r>
              <a:rPr lang="en-US" sz="1600" dirty="0" err="1"/>
              <a:t>rebuild_availability_ranges</a:t>
            </a:r>
            <a:r>
              <a:rPr lang="en-US" sz="1600" dirty="0"/>
              <a:t> </a:t>
            </a:r>
            <a:r>
              <a:rPr lang="en-US" sz="1600" dirty="0" smtClean="0"/>
              <a:t>“)</a:t>
            </a:r>
          </a:p>
          <a:p>
            <a:pPr lvl="1"/>
            <a:r>
              <a:rPr lang="en-US" sz="1600" dirty="0" err="1" smtClean="0"/>
              <a:t>update_subnet</a:t>
            </a:r>
            <a:r>
              <a:rPr lang="en-US" sz="1600" dirty="0" smtClean="0"/>
              <a:t> (</a:t>
            </a:r>
            <a:r>
              <a:rPr lang="en-US" sz="1600" i="1" dirty="0"/>
              <a:t>Update the subnet with new info</a:t>
            </a:r>
            <a:r>
              <a:rPr lang="en-US" sz="1600" i="1" dirty="0" smtClean="0"/>
              <a:t>. </a:t>
            </a:r>
            <a:r>
              <a:rPr lang="en-US" sz="1600" i="1" dirty="0" err="1" smtClean="0"/>
              <a:t>E.g</a:t>
            </a:r>
            <a:r>
              <a:rPr lang="en-US" sz="1600" i="1" dirty="0" smtClean="0"/>
              <a:t> </a:t>
            </a:r>
            <a:r>
              <a:rPr lang="en-US" sz="1600" i="1" dirty="0" err="1" smtClean="0"/>
              <a:t>host_routes</a:t>
            </a:r>
            <a:r>
              <a:rPr lang="en-US" sz="1600" i="1" dirty="0" smtClean="0"/>
              <a:t>, </a:t>
            </a:r>
            <a:r>
              <a:rPr lang="en-US" sz="1600" i="1" dirty="0" err="1" smtClean="0"/>
              <a:t>dns</a:t>
            </a:r>
            <a:r>
              <a:rPr lang="en-US" sz="1600" i="1" dirty="0" smtClean="0"/>
              <a:t>, allocation pools</a:t>
            </a:r>
            <a:r>
              <a:rPr lang="en-US" sz="1600" dirty="0" smtClean="0"/>
              <a:t>)</a:t>
            </a:r>
          </a:p>
          <a:p>
            <a:pPr lvl="1"/>
            <a:r>
              <a:rPr lang="en-US" sz="1600" dirty="0"/>
              <a:t>_</a:t>
            </a:r>
            <a:r>
              <a:rPr lang="en-US" sz="1600" dirty="0" err="1" smtClean="0"/>
              <a:t>subnet_check_ip_allocations</a:t>
            </a:r>
            <a:r>
              <a:rPr lang="en-US" sz="1600" dirty="0" smtClean="0"/>
              <a:t> (Verify first IP available in IP Pool)</a:t>
            </a:r>
          </a:p>
          <a:p>
            <a:pPr lvl="1"/>
            <a:r>
              <a:rPr lang="en-US" sz="1600" dirty="0" err="1" smtClean="0"/>
              <a:t>delete_subnet</a:t>
            </a:r>
            <a:r>
              <a:rPr lang="en-US" sz="1600" dirty="0" smtClean="0"/>
              <a:t> (</a:t>
            </a:r>
            <a:r>
              <a:rPr lang="en-US" sz="1600" i="1" dirty="0"/>
              <a:t>Delete all network owned ports</a:t>
            </a:r>
            <a:r>
              <a:rPr lang="en-US" sz="1600" dirty="0" smtClean="0"/>
              <a:t>)</a:t>
            </a:r>
          </a:p>
          <a:p>
            <a:pPr lvl="1"/>
            <a:r>
              <a:rPr lang="en-US" sz="1600" dirty="0" err="1" smtClean="0"/>
              <a:t>get_subnet</a:t>
            </a:r>
            <a:r>
              <a:rPr lang="en-US" sz="1600" dirty="0" smtClean="0"/>
              <a:t> (Get subnet from </a:t>
            </a:r>
            <a:r>
              <a:rPr lang="en-US" sz="1600" dirty="0" err="1" smtClean="0"/>
              <a:t>dict</a:t>
            </a:r>
            <a:r>
              <a:rPr lang="en-US" sz="1600" dirty="0" smtClean="0"/>
              <a:t>)</a:t>
            </a:r>
          </a:p>
          <a:p>
            <a:pPr lvl="1"/>
            <a:r>
              <a:rPr lang="en-US" sz="1600" dirty="0" err="1" smtClean="0"/>
              <a:t>get_subnets</a:t>
            </a:r>
            <a:r>
              <a:rPr lang="en-US" sz="1600" dirty="0" smtClean="0"/>
              <a:t> (Get multiple subnet from collection)</a:t>
            </a:r>
          </a:p>
          <a:p>
            <a:pPr lvl="1"/>
            <a:r>
              <a:rPr lang="en-US" sz="1600" dirty="0" err="1" smtClean="0"/>
              <a:t>get_subnets_count</a:t>
            </a:r>
            <a:r>
              <a:rPr lang="en-US" sz="1600" dirty="0" smtClean="0"/>
              <a:t> (Get subnet count using “</a:t>
            </a:r>
            <a:r>
              <a:rPr lang="en-US" sz="1600" dirty="0"/>
              <a:t>_</a:t>
            </a:r>
            <a:r>
              <a:rPr lang="en-US" sz="1600" dirty="0" err="1" smtClean="0"/>
              <a:t>get_collection_count</a:t>
            </a:r>
            <a:r>
              <a:rPr lang="en-US" sz="1600" dirty="0" smtClean="0"/>
              <a:t>”)</a:t>
            </a:r>
          </a:p>
          <a:p>
            <a:pPr lvl="1"/>
            <a:r>
              <a:rPr lang="en-US" sz="1600" dirty="0" err="1" smtClean="0"/>
              <a:t>create_port_bulk</a:t>
            </a:r>
            <a:r>
              <a:rPr lang="en-US" sz="1600" dirty="0" smtClean="0"/>
              <a:t> (create multiple ports using “</a:t>
            </a:r>
            <a:r>
              <a:rPr lang="en-US" sz="1600" dirty="0"/>
              <a:t>_</a:t>
            </a:r>
            <a:r>
              <a:rPr lang="en-US" sz="1600" dirty="0" err="1" smtClean="0"/>
              <a:t>create_bulk</a:t>
            </a:r>
            <a:r>
              <a:rPr lang="en-US" sz="1600" dirty="0" smtClean="0"/>
              <a:t>”)</a:t>
            </a:r>
          </a:p>
          <a:p>
            <a:pPr lvl="1"/>
            <a:r>
              <a:rPr lang="en-US" sz="1600" dirty="0"/>
              <a:t>_</a:t>
            </a:r>
            <a:r>
              <a:rPr lang="en-US" sz="1600" dirty="0" err="1" smtClean="0"/>
              <a:t>create_port_with_mac</a:t>
            </a:r>
            <a:r>
              <a:rPr lang="en-US" sz="1600" dirty="0" smtClean="0"/>
              <a:t> (called by “</a:t>
            </a:r>
            <a:r>
              <a:rPr lang="en-US" sz="1600" dirty="0"/>
              <a:t>_</a:t>
            </a:r>
            <a:r>
              <a:rPr lang="en-US" sz="1600" dirty="0" err="1" smtClean="0"/>
              <a:t>create_port</a:t>
            </a:r>
            <a:r>
              <a:rPr lang="en-US" sz="1600" dirty="0" smtClean="0"/>
              <a:t>” to assign mac)</a:t>
            </a:r>
          </a:p>
          <a:p>
            <a:pPr lvl="1"/>
            <a:r>
              <a:rPr lang="en-US" sz="1600" dirty="0"/>
              <a:t>_</a:t>
            </a:r>
            <a:r>
              <a:rPr lang="en-US" sz="1600" dirty="0" err="1" smtClean="0"/>
              <a:t>create_port</a:t>
            </a:r>
            <a:r>
              <a:rPr lang="en-US" sz="1600" dirty="0" smtClean="0"/>
              <a:t> (create single port and use “</a:t>
            </a:r>
            <a:r>
              <a:rPr lang="en-US" sz="1600" dirty="0"/>
              <a:t>_</a:t>
            </a:r>
            <a:r>
              <a:rPr lang="en-US" sz="1600" dirty="0" err="1" smtClean="0"/>
              <a:t>create_port_with_mac</a:t>
            </a:r>
            <a:r>
              <a:rPr lang="en-US" sz="1600" dirty="0" smtClean="0"/>
              <a:t>” )</a:t>
            </a:r>
          </a:p>
          <a:p>
            <a:pPr lvl="1"/>
            <a:r>
              <a:rPr lang="en-US" sz="1600" dirty="0" err="1" smtClean="0"/>
              <a:t>create_port</a:t>
            </a:r>
            <a:r>
              <a:rPr lang="en-US" sz="1600" dirty="0" smtClean="0"/>
              <a:t> ()</a:t>
            </a:r>
          </a:p>
          <a:p>
            <a:pPr lvl="1"/>
            <a:r>
              <a:rPr lang="en-US" sz="1600" dirty="0" err="1" smtClean="0"/>
              <a:t>update_port</a:t>
            </a:r>
            <a:r>
              <a:rPr lang="en-US" sz="1600" dirty="0" smtClean="0"/>
              <a:t> (update the port e.g. </a:t>
            </a:r>
            <a:r>
              <a:rPr lang="en-US" sz="1600" dirty="0" err="1" smtClean="0"/>
              <a:t>ip</a:t>
            </a:r>
            <a:r>
              <a:rPr lang="en-US" sz="1600" dirty="0" smtClean="0"/>
              <a:t>, subnet id etc.)</a:t>
            </a:r>
          </a:p>
          <a:p>
            <a:pPr lvl="1"/>
            <a:r>
              <a:rPr lang="en-US" sz="1600" dirty="0" err="1" smtClean="0"/>
              <a:t>delete_port</a:t>
            </a:r>
            <a:r>
              <a:rPr lang="en-US" sz="1600" dirty="0" smtClean="0"/>
              <a:t> (call “</a:t>
            </a:r>
            <a:r>
              <a:rPr lang="en-US" sz="1600" dirty="0"/>
              <a:t>_</a:t>
            </a:r>
            <a:r>
              <a:rPr lang="en-US" sz="1600" dirty="0" err="1" smtClean="0"/>
              <a:t>delete_port</a:t>
            </a:r>
            <a:r>
              <a:rPr lang="en-US" sz="1600" dirty="0" smtClean="0"/>
              <a:t>” to delete the port)</a:t>
            </a:r>
          </a:p>
          <a:p>
            <a:pPr lvl="1"/>
            <a:r>
              <a:rPr lang="en-US" sz="1600" dirty="0" err="1" smtClean="0"/>
              <a:t>delete_ports_by_device_id</a:t>
            </a:r>
            <a:r>
              <a:rPr lang="en-US" sz="1600" dirty="0" smtClean="0"/>
              <a:t> (delete the port by </a:t>
            </a:r>
            <a:r>
              <a:rPr lang="en-US" sz="1600" dirty="0" err="1" smtClean="0"/>
              <a:t>device_id</a:t>
            </a:r>
            <a:r>
              <a:rPr lang="en-US" sz="1600" dirty="0" smtClean="0"/>
              <a:t> as key)</a:t>
            </a:r>
          </a:p>
          <a:p>
            <a:pPr lvl="1"/>
            <a:r>
              <a:rPr lang="en-US" sz="1600" dirty="0"/>
              <a:t>_</a:t>
            </a:r>
            <a:r>
              <a:rPr lang="en-US" sz="1600" dirty="0" err="1" smtClean="0"/>
              <a:t>delete_port</a:t>
            </a:r>
            <a:r>
              <a:rPr lang="en-US" sz="1600" dirty="0" smtClean="0"/>
              <a:t> (initiate delete port process)</a:t>
            </a:r>
          </a:p>
          <a:p>
            <a:pPr lvl="1"/>
            <a:r>
              <a:rPr lang="en-US" sz="1600" dirty="0" err="1" smtClean="0"/>
              <a:t>get_port</a:t>
            </a:r>
            <a:r>
              <a:rPr lang="en-US" sz="1600" dirty="0" smtClean="0"/>
              <a:t> (retrieve port information by id)</a:t>
            </a:r>
          </a:p>
          <a:p>
            <a:pPr lvl="1"/>
            <a:r>
              <a:rPr lang="en-US" sz="1600" dirty="0"/>
              <a:t>_</a:t>
            </a:r>
            <a:r>
              <a:rPr lang="en-US" sz="1600" dirty="0" err="1" smtClean="0"/>
              <a:t>get_ports_query</a:t>
            </a:r>
            <a:r>
              <a:rPr lang="en-US" sz="1600" dirty="0" smtClean="0"/>
              <a:t> (Generates query to start </a:t>
            </a:r>
            <a:r>
              <a:rPr lang="en-US" sz="1600" dirty="0" err="1" smtClean="0"/>
              <a:t>get_port</a:t>
            </a:r>
            <a:r>
              <a:rPr lang="en-US" sz="1600" dirty="0" smtClean="0"/>
              <a:t> process)</a:t>
            </a:r>
          </a:p>
          <a:p>
            <a:pPr lvl="1"/>
            <a:r>
              <a:rPr lang="en-US" sz="1600" dirty="0" err="1" smtClean="0"/>
              <a:t>get_ports</a:t>
            </a:r>
            <a:r>
              <a:rPr lang="en-US" sz="1600" dirty="0" smtClean="0"/>
              <a:t> (Retrieve multiple port info)</a:t>
            </a:r>
          </a:p>
          <a:p>
            <a:pPr lvl="1"/>
            <a:r>
              <a:rPr lang="en-US" sz="1600" dirty="0" err="1" smtClean="0"/>
              <a:t>get_ports_count</a:t>
            </a:r>
            <a:r>
              <a:rPr lang="en-US" sz="1600" dirty="0" smtClean="0"/>
              <a:t> (Retrieve port count)</a:t>
            </a:r>
          </a:p>
          <a:p>
            <a:pPr lvl="1"/>
            <a:r>
              <a:rPr lang="en-US" sz="1600" dirty="0"/>
              <a:t>_</a:t>
            </a:r>
            <a:r>
              <a:rPr lang="en-US" sz="1600" dirty="0" err="1" smtClean="0"/>
              <a:t>enforce_device_owner_not_router_intf_or_device_id</a:t>
            </a:r>
            <a:r>
              <a:rPr lang="en-US" sz="1600" dirty="0" smtClean="0"/>
              <a:t> (</a:t>
            </a:r>
            <a:r>
              <a:rPr lang="en-US" sz="1600" i="1" dirty="0"/>
              <a:t>find the </a:t>
            </a:r>
            <a:r>
              <a:rPr lang="en-US" sz="1600" i="1" dirty="0" err="1"/>
              <a:t>device_id</a:t>
            </a:r>
            <a:r>
              <a:rPr lang="en-US" sz="1600" i="1" dirty="0" smtClean="0"/>
              <a:t>. </a:t>
            </a:r>
            <a:r>
              <a:rPr lang="en-US" sz="1600" i="1" dirty="0"/>
              <a:t>check to make sure </a:t>
            </a:r>
            <a:r>
              <a:rPr lang="en-US" sz="1600" i="1" dirty="0" err="1"/>
              <a:t>device_id</a:t>
            </a:r>
            <a:r>
              <a:rPr lang="en-US" sz="1600" i="1" dirty="0"/>
              <a:t> does not match another </a:t>
            </a:r>
            <a:r>
              <a:rPr lang="en-US" sz="1600" i="1" dirty="0" smtClean="0"/>
              <a:t>tenants </a:t>
            </a:r>
            <a:r>
              <a:rPr lang="en-US" sz="1600" i="1" dirty="0"/>
              <a:t>router.</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860778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Rectangle 2"/>
          <p:cNvSpPr/>
          <p:nvPr/>
        </p:nvSpPr>
        <p:spPr>
          <a:xfrm>
            <a:off x="1219200" y="2630942"/>
            <a:ext cx="2209800" cy="190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38300" y="3258907"/>
            <a:ext cx="1371600" cy="646331"/>
          </a:xfrm>
          <a:prstGeom prst="rect">
            <a:avLst/>
          </a:prstGeom>
          <a:noFill/>
        </p:spPr>
        <p:txBody>
          <a:bodyPr wrap="square" rtlCol="0">
            <a:spAutoFit/>
          </a:bodyPr>
          <a:lstStyle/>
          <a:p>
            <a:r>
              <a:rPr lang="en-US" dirty="0"/>
              <a:t>db_base_plugin_v2.py</a:t>
            </a:r>
          </a:p>
        </p:txBody>
      </p:sp>
      <p:sp>
        <p:nvSpPr>
          <p:cNvPr id="5" name="Rectangle 4"/>
          <p:cNvSpPr/>
          <p:nvPr/>
        </p:nvSpPr>
        <p:spPr>
          <a:xfrm>
            <a:off x="5086066" y="1447800"/>
            <a:ext cx="2209800" cy="11967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05166" y="1591270"/>
            <a:ext cx="1371600" cy="923330"/>
          </a:xfrm>
          <a:prstGeom prst="rect">
            <a:avLst/>
          </a:prstGeom>
          <a:noFill/>
        </p:spPr>
        <p:txBody>
          <a:bodyPr wrap="square" rtlCol="0">
            <a:spAutoFit/>
          </a:bodyPr>
          <a:lstStyle/>
          <a:p>
            <a:r>
              <a:rPr lang="en-US" dirty="0" smtClean="0"/>
              <a:t>Neutron_plugin_base_v2.py</a:t>
            </a:r>
            <a:endParaRPr lang="en-US" dirty="0"/>
          </a:p>
        </p:txBody>
      </p:sp>
      <p:sp>
        <p:nvSpPr>
          <p:cNvPr id="7" name="Rectangle 6"/>
          <p:cNvSpPr/>
          <p:nvPr/>
        </p:nvSpPr>
        <p:spPr>
          <a:xfrm>
            <a:off x="5105400" y="3069545"/>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24500" y="3410634"/>
            <a:ext cx="1371600" cy="646331"/>
          </a:xfrm>
          <a:prstGeom prst="rect">
            <a:avLst/>
          </a:prstGeom>
          <a:noFill/>
        </p:spPr>
        <p:txBody>
          <a:bodyPr wrap="square" rtlCol="0">
            <a:spAutoFit/>
          </a:bodyPr>
          <a:lstStyle/>
          <a:p>
            <a:r>
              <a:rPr lang="en-US" dirty="0" smtClean="0"/>
              <a:t>Common_db_mixin.py</a:t>
            </a:r>
            <a:endParaRPr lang="en-US" dirty="0"/>
          </a:p>
        </p:txBody>
      </p:sp>
      <p:sp>
        <p:nvSpPr>
          <p:cNvPr id="9" name="Rectangle 8"/>
          <p:cNvSpPr/>
          <p:nvPr/>
        </p:nvSpPr>
        <p:spPr>
          <a:xfrm>
            <a:off x="5105400" y="4724400"/>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5166" y="4953000"/>
            <a:ext cx="1371600" cy="923330"/>
          </a:xfrm>
          <a:prstGeom prst="rect">
            <a:avLst/>
          </a:prstGeom>
          <a:noFill/>
        </p:spPr>
        <p:txBody>
          <a:bodyPr wrap="square" rtlCol="0">
            <a:spAutoFit/>
          </a:bodyPr>
          <a:lstStyle/>
          <a:p>
            <a:r>
              <a:rPr lang="en-US" dirty="0" smtClean="0"/>
              <a:t>__builtin__.py  (Python </a:t>
            </a:r>
            <a:r>
              <a:rPr lang="en-US" dirty="0" err="1" smtClean="0"/>
              <a:t>Builtin</a:t>
            </a:r>
            <a:r>
              <a:rPr lang="en-US" dirty="0" smtClean="0"/>
              <a:t>)</a:t>
            </a:r>
            <a:endParaRPr lang="en-US" dirty="0"/>
          </a:p>
        </p:txBody>
      </p:sp>
      <p:cxnSp>
        <p:nvCxnSpPr>
          <p:cNvPr id="12" name="Straight Arrow Connector 11"/>
          <p:cNvCxnSpPr>
            <a:stCxn id="3" idx="3"/>
            <a:endCxn id="5" idx="1"/>
          </p:cNvCxnSpPr>
          <p:nvPr/>
        </p:nvCxnSpPr>
        <p:spPr>
          <a:xfrm flipV="1">
            <a:off x="3429000" y="2046195"/>
            <a:ext cx="1657066" cy="153724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a:endCxn id="7" idx="1"/>
          </p:cNvCxnSpPr>
          <p:nvPr/>
        </p:nvCxnSpPr>
        <p:spPr>
          <a:xfrm>
            <a:off x="3429000" y="3583442"/>
            <a:ext cx="1676400" cy="1232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3"/>
            <a:endCxn id="9" idx="1"/>
          </p:cNvCxnSpPr>
          <p:nvPr/>
        </p:nvCxnSpPr>
        <p:spPr>
          <a:xfrm>
            <a:off x="3429000" y="3583442"/>
            <a:ext cx="1676400" cy="17781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638300" y="1001805"/>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05000" y="1230868"/>
            <a:ext cx="1676400" cy="369332"/>
          </a:xfrm>
          <a:prstGeom prst="rect">
            <a:avLst/>
          </a:prstGeom>
          <a:noFill/>
        </p:spPr>
        <p:txBody>
          <a:bodyPr wrap="square" rtlCol="0">
            <a:spAutoFit/>
          </a:bodyPr>
          <a:lstStyle/>
          <a:p>
            <a:r>
              <a:rPr lang="en-US" dirty="0" smtClean="0"/>
              <a:t>Attributes.py</a:t>
            </a:r>
            <a:endParaRPr lang="en-US" dirty="0"/>
          </a:p>
        </p:txBody>
      </p:sp>
      <p:cxnSp>
        <p:nvCxnSpPr>
          <p:cNvPr id="21" name="Straight Arrow Connector 20"/>
          <p:cNvCxnSpPr>
            <a:stCxn id="3" idx="0"/>
            <a:endCxn id="19" idx="2"/>
          </p:cNvCxnSpPr>
          <p:nvPr/>
        </p:nvCxnSpPr>
        <p:spPr>
          <a:xfrm flipV="1">
            <a:off x="2324100" y="1828800"/>
            <a:ext cx="419100" cy="80214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371600" y="5201566"/>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38300" y="5430629"/>
            <a:ext cx="1676400" cy="369332"/>
          </a:xfrm>
          <a:prstGeom prst="rect">
            <a:avLst/>
          </a:prstGeom>
          <a:noFill/>
        </p:spPr>
        <p:txBody>
          <a:bodyPr wrap="square" rtlCol="0">
            <a:spAutoFit/>
          </a:bodyPr>
          <a:lstStyle/>
          <a:p>
            <a:r>
              <a:rPr lang="en-US" dirty="0" smtClean="0"/>
              <a:t>Exceptions.py</a:t>
            </a:r>
            <a:endParaRPr lang="en-US" dirty="0"/>
          </a:p>
        </p:txBody>
      </p:sp>
      <p:cxnSp>
        <p:nvCxnSpPr>
          <p:cNvPr id="27" name="Straight Arrow Connector 26"/>
          <p:cNvCxnSpPr>
            <a:stCxn id="3" idx="2"/>
            <a:endCxn id="25" idx="0"/>
          </p:cNvCxnSpPr>
          <p:nvPr/>
        </p:nvCxnSpPr>
        <p:spPr>
          <a:xfrm>
            <a:off x="2324100" y="4535942"/>
            <a:ext cx="152400" cy="665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2924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162800" cy="461665"/>
          </a:xfrm>
          <a:prstGeom prst="rect">
            <a:avLst/>
          </a:prstGeom>
          <a:noFill/>
        </p:spPr>
        <p:txBody>
          <a:bodyPr wrap="square" rtlCol="0">
            <a:spAutoFit/>
          </a:bodyPr>
          <a:lstStyle/>
          <a:p>
            <a:r>
              <a:rPr lang="en-US" sz="2400" dirty="0" smtClean="0"/>
              <a:t>Model_v2.py</a:t>
            </a:r>
            <a:endParaRPr lang="en-US" sz="2400" dirty="0"/>
          </a:p>
        </p:txBody>
      </p:sp>
      <p:sp>
        <p:nvSpPr>
          <p:cNvPr id="3" name="TextBox 2"/>
          <p:cNvSpPr txBox="1"/>
          <p:nvPr/>
        </p:nvSpPr>
        <p:spPr>
          <a:xfrm>
            <a:off x="914400" y="1295400"/>
            <a:ext cx="7620000" cy="3693319"/>
          </a:xfrm>
          <a:prstGeom prst="rect">
            <a:avLst/>
          </a:prstGeom>
          <a:noFill/>
        </p:spPr>
        <p:txBody>
          <a:bodyPr wrap="square" rtlCol="0">
            <a:spAutoFit/>
          </a:bodyPr>
          <a:lstStyle/>
          <a:p>
            <a:pPr marL="342900" indent="-342900">
              <a:buAutoNum type="arabicPeriod"/>
            </a:pPr>
            <a:r>
              <a:rPr lang="en-US" dirty="0" smtClean="0"/>
              <a:t>HasTenant (added on basis of tenant)</a:t>
            </a:r>
          </a:p>
          <a:p>
            <a:pPr marL="342900" indent="-342900">
              <a:buAutoNum type="arabicPeriod"/>
            </a:pPr>
            <a:r>
              <a:rPr lang="en-US" dirty="0" smtClean="0"/>
              <a:t>HasId </a:t>
            </a:r>
            <a:r>
              <a:rPr lang="en-US" dirty="0"/>
              <a:t>(added on basis of </a:t>
            </a:r>
            <a:r>
              <a:rPr lang="en-US" dirty="0" smtClean="0"/>
              <a:t>Id)</a:t>
            </a:r>
          </a:p>
          <a:p>
            <a:pPr marL="342900" indent="-342900">
              <a:buAutoNum type="arabicPeriod"/>
            </a:pPr>
            <a:r>
              <a:rPr lang="en-US" dirty="0" smtClean="0"/>
              <a:t>HasStatusDescription (Status with description)</a:t>
            </a:r>
          </a:p>
          <a:p>
            <a:pPr marL="342900" indent="-342900">
              <a:buAutoNum type="arabicPeriod"/>
            </a:pPr>
            <a:r>
              <a:rPr lang="en-US" dirty="0" smtClean="0"/>
              <a:t>IPAvailabilityRange (Available IP range)</a:t>
            </a:r>
          </a:p>
          <a:p>
            <a:pPr marL="342900" indent="-342900">
              <a:buAutoNum type="arabicPeriod"/>
            </a:pPr>
            <a:r>
              <a:rPr lang="en-US" dirty="0" smtClean="0"/>
              <a:t>IPAllocationPool</a:t>
            </a:r>
          </a:p>
          <a:p>
            <a:pPr marL="342900" indent="-342900">
              <a:buAutoNum type="arabicPeriod"/>
            </a:pPr>
            <a:r>
              <a:rPr lang="en-US" dirty="0" smtClean="0"/>
              <a:t>IPAllocation</a:t>
            </a:r>
          </a:p>
          <a:p>
            <a:pPr marL="342900" indent="-342900">
              <a:buAutoNum type="arabicPeriod"/>
            </a:pPr>
            <a:r>
              <a:rPr lang="en-US" dirty="0" smtClean="0"/>
              <a:t>Route</a:t>
            </a:r>
          </a:p>
          <a:p>
            <a:pPr marL="342900" indent="-342900">
              <a:buAutoNum type="arabicPeriod"/>
            </a:pPr>
            <a:r>
              <a:rPr lang="en-US" dirty="0" smtClean="0"/>
              <a:t>SubnetRoute</a:t>
            </a:r>
          </a:p>
          <a:p>
            <a:pPr marL="342900" indent="-342900">
              <a:buAutoNum type="arabicPeriod"/>
            </a:pPr>
            <a:r>
              <a:rPr lang="en-US" dirty="0" smtClean="0"/>
              <a:t>Port</a:t>
            </a:r>
          </a:p>
          <a:p>
            <a:pPr marL="342900" indent="-342900">
              <a:buAutoNum type="arabicPeriod"/>
            </a:pPr>
            <a:r>
              <a:rPr lang="en-US" dirty="0" smtClean="0"/>
              <a:t>DNSNameServer</a:t>
            </a:r>
          </a:p>
          <a:p>
            <a:pPr marL="342900" indent="-342900">
              <a:buAutoNum type="arabicPeriod"/>
            </a:pPr>
            <a:r>
              <a:rPr lang="en-US" dirty="0"/>
              <a:t>Subnet (Represents a neutron subnet</a:t>
            </a:r>
            <a:r>
              <a:rPr lang="en-US" dirty="0" smtClean="0"/>
              <a:t>. </a:t>
            </a:r>
            <a:r>
              <a:rPr lang="en-US" dirty="0"/>
              <a:t>When a subnet is created the first and last entries will be created. </a:t>
            </a:r>
            <a:r>
              <a:rPr lang="en-US" dirty="0" smtClean="0"/>
              <a:t>These </a:t>
            </a:r>
            <a:r>
              <a:rPr lang="en-US" dirty="0"/>
              <a:t>are used for the IP </a:t>
            </a:r>
            <a:r>
              <a:rPr lang="en-US" dirty="0" smtClean="0"/>
              <a:t>allocation)</a:t>
            </a:r>
          </a:p>
          <a:p>
            <a:pPr marL="342900" indent="-342900">
              <a:buAutoNum type="arabicPeriod"/>
            </a:pPr>
            <a:r>
              <a:rPr lang="en-US" dirty="0" smtClean="0"/>
              <a:t>Network</a:t>
            </a:r>
          </a:p>
        </p:txBody>
      </p:sp>
    </p:spTree>
    <p:extLst>
      <p:ext uri="{BB962C8B-B14F-4D97-AF65-F5344CB8AC3E}">
        <p14:creationId xmlns:p14="http://schemas.microsoft.com/office/powerpoint/2010/main" val="877121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err="1"/>
              <a:t>DistributedVirtualRouterMacAddress</a:t>
            </a:r>
            <a:endParaRPr lang="en-US" sz="2000" dirty="0" smtClean="0"/>
          </a:p>
          <a:p>
            <a:pPr marL="0" indent="0">
              <a:buNone/>
            </a:pPr>
            <a:r>
              <a:rPr lang="en-US" sz="1600" dirty="0" smtClean="0"/>
              <a:t>(</a:t>
            </a:r>
            <a:r>
              <a:rPr lang="en-US" sz="1600" i="1" dirty="0"/>
              <a:t>Represents a v2 neutron distributed virtual router mac address</a:t>
            </a:r>
            <a:r>
              <a:rPr lang="en-US" sz="1600" i="1" dirty="0" smtClean="0"/>
              <a:t>.)</a:t>
            </a:r>
          </a:p>
          <a:p>
            <a:pPr marL="0" indent="0">
              <a:buNone/>
            </a:pPr>
            <a:r>
              <a:rPr lang="en-US" sz="1600" dirty="0" smtClean="0"/>
              <a:t>Table includes “host” and “mac_address”</a:t>
            </a:r>
            <a:endParaRPr lang="en-US" sz="1600" dirty="0"/>
          </a:p>
          <a:p>
            <a:r>
              <a:rPr lang="en-US" sz="2000" b="1" dirty="0"/>
              <a:t>class </a:t>
            </a:r>
            <a:r>
              <a:rPr lang="en-US" sz="1600" dirty="0" err="1" smtClean="0"/>
              <a:t>DVRDbMixin</a:t>
            </a:r>
            <a:endParaRPr lang="en-US" sz="1600" dirty="0" smtClean="0"/>
          </a:p>
          <a:p>
            <a:pPr marL="457200" lvl="1" indent="0">
              <a:buNone/>
            </a:pPr>
            <a:r>
              <a:rPr lang="en-US" sz="1600" i="1" dirty="0" smtClean="0"/>
              <a:t>(Mixin </a:t>
            </a:r>
            <a:r>
              <a:rPr lang="en-US" sz="1600" i="1" dirty="0"/>
              <a:t>class to add </a:t>
            </a:r>
            <a:r>
              <a:rPr lang="en-US" sz="1600" i="1" dirty="0" err="1"/>
              <a:t>dvr</a:t>
            </a:r>
            <a:r>
              <a:rPr lang="en-US" sz="1600" i="1" dirty="0"/>
              <a:t> mac address to db_plugin_base_v2</a:t>
            </a:r>
            <a:r>
              <a:rPr lang="en-US" sz="1600" i="1" dirty="0" smtClean="0"/>
              <a:t>.)</a:t>
            </a:r>
            <a:endParaRPr lang="en-US" sz="1600" dirty="0" smtClean="0"/>
          </a:p>
          <a:p>
            <a:pPr lvl="1"/>
            <a:r>
              <a:rPr lang="en-US" sz="1600" dirty="0"/>
              <a:t>_</a:t>
            </a:r>
            <a:r>
              <a:rPr lang="en-US" sz="1600" dirty="0" err="1" smtClean="0"/>
              <a:t>get_dvr_mac_address_by_host</a:t>
            </a:r>
            <a:r>
              <a:rPr lang="en-US" sz="1600" dirty="0" smtClean="0"/>
              <a:t> (Retrieve mac address)</a:t>
            </a:r>
          </a:p>
          <a:p>
            <a:pPr lvl="1"/>
            <a:r>
              <a:rPr lang="en-US" sz="1600" dirty="0"/>
              <a:t>_</a:t>
            </a:r>
            <a:r>
              <a:rPr lang="en-US" sz="1600" dirty="0" err="1" smtClean="0"/>
              <a:t>create_dvr_mac_address</a:t>
            </a:r>
            <a:r>
              <a:rPr lang="en-US" sz="1600" dirty="0" smtClean="0"/>
              <a:t> (“)</a:t>
            </a:r>
          </a:p>
          <a:p>
            <a:pPr lvl="1"/>
            <a:r>
              <a:rPr lang="en-US" sz="1600" dirty="0" err="1" smtClean="0"/>
              <a:t>delete_dvr_mac_address</a:t>
            </a:r>
            <a:r>
              <a:rPr lang="en-US" sz="1600" dirty="0" smtClean="0"/>
              <a:t> (“)</a:t>
            </a:r>
          </a:p>
          <a:p>
            <a:pPr lvl="1"/>
            <a:r>
              <a:rPr lang="en-US" sz="1600" dirty="0" err="1" smtClean="0"/>
              <a:t>get_dvr_mac_address_list</a:t>
            </a:r>
            <a:r>
              <a:rPr lang="en-US" sz="1600" dirty="0" smtClean="0"/>
              <a:t> (Get </a:t>
            </a:r>
            <a:r>
              <a:rPr lang="en-US" sz="1600" dirty="0" err="1" smtClean="0"/>
              <a:t>dvr</a:t>
            </a:r>
            <a:r>
              <a:rPr lang="en-US" sz="1600" dirty="0" smtClean="0"/>
              <a:t> mac address list)</a:t>
            </a:r>
          </a:p>
          <a:p>
            <a:pPr lvl="1"/>
            <a:r>
              <a:rPr lang="en-US" sz="1600" dirty="0" err="1" smtClean="0"/>
              <a:t>get_dvr_mac_address_by_host</a:t>
            </a:r>
            <a:r>
              <a:rPr lang="en-US" sz="1600" dirty="0" smtClean="0"/>
              <a:t> (“)</a:t>
            </a:r>
          </a:p>
          <a:p>
            <a:pPr lvl="1"/>
            <a:r>
              <a:rPr lang="en-US" sz="1600" dirty="0"/>
              <a:t>_</a:t>
            </a:r>
            <a:r>
              <a:rPr lang="en-US" sz="1600" dirty="0" err="1" smtClean="0"/>
              <a:t>make_dvr_mac_address_dict</a:t>
            </a:r>
            <a:r>
              <a:rPr lang="en-US" sz="1600" dirty="0" smtClean="0"/>
              <a:t> (Return host and mac address)</a:t>
            </a:r>
          </a:p>
          <a:p>
            <a:pPr lvl="1"/>
            <a:r>
              <a:rPr lang="en-US" sz="1600" dirty="0" err="1" smtClean="0"/>
              <a:t>get_ports_on_host_by_subnet</a:t>
            </a:r>
            <a:r>
              <a:rPr lang="en-US" sz="1600" dirty="0" smtClean="0"/>
              <a:t> (</a:t>
            </a:r>
            <a:r>
              <a:rPr lang="en-US" sz="1600" i="1" dirty="0"/>
              <a:t>Returns ports of interest, on a given subnet in the input host</a:t>
            </a:r>
            <a:r>
              <a:rPr lang="en-US" sz="1600" dirty="0" smtClean="0"/>
              <a:t>)</a:t>
            </a:r>
          </a:p>
          <a:p>
            <a:pPr lvl="1"/>
            <a:r>
              <a:rPr lang="en-US" sz="1600" dirty="0" err="1" smtClean="0"/>
              <a:t>get_subnet_for_dvr</a:t>
            </a:r>
            <a:r>
              <a:rPr lang="en-US" sz="1600" dirty="0" smtClean="0"/>
              <a:t> (Get subnet for </a:t>
            </a:r>
            <a:r>
              <a:rPr lang="en-US" sz="1600" dirty="0" err="1" smtClean="0"/>
              <a:t>dvr</a:t>
            </a:r>
            <a:r>
              <a:rPr lang="en-US" sz="1600" dirty="0" smtClean="0"/>
              <a:t> using “</a:t>
            </a:r>
            <a:r>
              <a:rPr lang="en-US" sz="1600" dirty="0" err="1" smtClean="0"/>
              <a:t>get_subnet</a:t>
            </a:r>
            <a:r>
              <a:rPr lang="en-US" sz="1600" dirty="0" smtClean="0"/>
              <a:t>” method)</a:t>
            </a:r>
          </a:p>
        </p:txBody>
      </p:sp>
    </p:spTree>
    <p:extLst>
      <p:ext uri="{BB962C8B-B14F-4D97-AF65-F5344CB8AC3E}">
        <p14:creationId xmlns:p14="http://schemas.microsoft.com/office/powerpoint/2010/main" val="2514074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smtClean="0"/>
              <a:t>ExternalNetwork</a:t>
            </a:r>
            <a:r>
              <a:rPr lang="en-US" sz="1800" dirty="0" smtClean="0"/>
              <a:t> </a:t>
            </a:r>
            <a:endParaRPr lang="en-US" sz="2000" b="1" dirty="0" smtClean="0"/>
          </a:p>
          <a:p>
            <a:pPr marL="0" indent="0">
              <a:buNone/>
            </a:pPr>
            <a:r>
              <a:rPr lang="en-US" sz="1600" dirty="0" smtClean="0"/>
              <a:t>(</a:t>
            </a:r>
            <a:r>
              <a:rPr lang="en-US" sz="1600" i="1" dirty="0"/>
              <a:t>Add a relationship to the Network model in order to </a:t>
            </a:r>
            <a:r>
              <a:rPr lang="en-US" sz="1600" i="1" dirty="0" smtClean="0"/>
              <a:t>instruct </a:t>
            </a:r>
            <a:r>
              <a:rPr lang="en-US" sz="1600" i="1" dirty="0" err="1"/>
              <a:t>SQLAlchemy</a:t>
            </a:r>
            <a:r>
              <a:rPr lang="en-US" sz="1600" i="1" dirty="0"/>
              <a:t> to eagerly load this </a:t>
            </a:r>
            <a:r>
              <a:rPr lang="en-US" sz="1600" i="1" dirty="0" smtClean="0"/>
              <a:t>association.)</a:t>
            </a:r>
            <a:endParaRPr lang="en-US" sz="1600" dirty="0"/>
          </a:p>
          <a:p>
            <a:r>
              <a:rPr lang="en-US" sz="2000" b="1" dirty="0"/>
              <a:t>class </a:t>
            </a:r>
            <a:r>
              <a:rPr lang="en-US" sz="1600" dirty="0" err="1"/>
              <a:t>External_net_db_mixin</a:t>
            </a:r>
            <a:endParaRPr lang="en-US" sz="1600" dirty="0" smtClean="0"/>
          </a:p>
          <a:p>
            <a:pPr marL="457200" lvl="1" indent="0">
              <a:buNone/>
            </a:pPr>
            <a:r>
              <a:rPr lang="en-US" sz="1600" i="1" dirty="0" smtClean="0"/>
              <a:t>(</a:t>
            </a:r>
            <a:r>
              <a:rPr lang="en-US" sz="1600" i="1" dirty="0"/>
              <a:t>Mixin class to add external network methods to db_base_plugin_v2.</a:t>
            </a:r>
            <a:r>
              <a:rPr lang="en-US" sz="1600" i="1" dirty="0" smtClean="0"/>
              <a:t>)</a:t>
            </a:r>
            <a:endParaRPr lang="en-US" sz="1600" dirty="0" smtClean="0"/>
          </a:p>
          <a:p>
            <a:pPr lvl="1"/>
            <a:r>
              <a:rPr lang="en-US" sz="1600" dirty="0"/>
              <a:t>_</a:t>
            </a:r>
            <a:r>
              <a:rPr lang="en-US" sz="1600" dirty="0" err="1" smtClean="0"/>
              <a:t>network_model_hook</a:t>
            </a:r>
            <a:r>
              <a:rPr lang="en-US" sz="1600" dirty="0" smtClean="0"/>
              <a:t> (generate </a:t>
            </a:r>
            <a:r>
              <a:rPr lang="en-US" sz="1600" dirty="0" err="1" smtClean="0"/>
              <a:t>sql</a:t>
            </a:r>
            <a:r>
              <a:rPr lang="en-US" sz="1600" dirty="0" smtClean="0"/>
              <a:t> query for </a:t>
            </a:r>
            <a:r>
              <a:rPr lang="en-US" sz="1600" dirty="0" err="1" smtClean="0"/>
              <a:t>network_id</a:t>
            </a:r>
            <a:r>
              <a:rPr lang="en-US" sz="1600" dirty="0" smtClean="0"/>
              <a:t> for external network)</a:t>
            </a:r>
          </a:p>
          <a:p>
            <a:pPr lvl="1"/>
            <a:r>
              <a:rPr lang="en-US" sz="1600" dirty="0"/>
              <a:t>_</a:t>
            </a:r>
            <a:r>
              <a:rPr lang="en-US" sz="1600" dirty="0" err="1" smtClean="0"/>
              <a:t>network_filter_hook</a:t>
            </a:r>
            <a:r>
              <a:rPr lang="en-US" sz="1600" dirty="0" smtClean="0"/>
              <a:t> ()</a:t>
            </a:r>
          </a:p>
          <a:p>
            <a:pPr lvl="1"/>
            <a:r>
              <a:rPr lang="en-US" sz="1600" dirty="0"/>
              <a:t>_</a:t>
            </a:r>
            <a:r>
              <a:rPr lang="en-US" sz="1600" dirty="0" err="1"/>
              <a:t>network_result_filter_hook</a:t>
            </a:r>
            <a:endParaRPr lang="en-US" sz="1600" dirty="0" smtClean="0"/>
          </a:p>
          <a:p>
            <a:pPr lvl="1"/>
            <a:r>
              <a:rPr lang="en-US" sz="1600" dirty="0" smtClean="0"/>
              <a:t>_</a:t>
            </a:r>
            <a:r>
              <a:rPr lang="en-US" sz="1600" dirty="0" err="1" smtClean="0"/>
              <a:t>network_is_external</a:t>
            </a:r>
            <a:r>
              <a:rPr lang="en-US" sz="1600" dirty="0" smtClean="0"/>
              <a:t> (verify if network is external)</a:t>
            </a:r>
          </a:p>
          <a:p>
            <a:pPr lvl="1"/>
            <a:r>
              <a:rPr lang="en-US" sz="1600" dirty="0" smtClean="0"/>
              <a:t>_extend_network_dict_l3 ()</a:t>
            </a:r>
          </a:p>
          <a:p>
            <a:pPr lvl="1"/>
            <a:r>
              <a:rPr lang="en-US" sz="1600" dirty="0"/>
              <a:t>_</a:t>
            </a:r>
            <a:r>
              <a:rPr lang="en-US" sz="1600" dirty="0" smtClean="0"/>
              <a:t>process_l3_create</a:t>
            </a:r>
          </a:p>
          <a:p>
            <a:pPr lvl="1"/>
            <a:r>
              <a:rPr lang="en-US" sz="1600" dirty="0"/>
              <a:t>_</a:t>
            </a:r>
            <a:r>
              <a:rPr lang="en-US" sz="1600" dirty="0" smtClean="0"/>
              <a:t>process_l3_update</a:t>
            </a:r>
          </a:p>
          <a:p>
            <a:pPr lvl="1"/>
            <a:r>
              <a:rPr lang="en-US" sz="1600" dirty="0"/>
              <a:t>_</a:t>
            </a:r>
            <a:r>
              <a:rPr lang="en-US" sz="1600" dirty="0" smtClean="0"/>
              <a:t>process_l3_delete</a:t>
            </a:r>
          </a:p>
          <a:p>
            <a:pPr lvl="1"/>
            <a:r>
              <a:rPr lang="en-US" sz="1600" dirty="0"/>
              <a:t>_</a:t>
            </a:r>
            <a:r>
              <a:rPr lang="en-US" sz="1600" dirty="0" smtClean="0"/>
              <a:t>filter_nets_l3</a:t>
            </a:r>
          </a:p>
          <a:p>
            <a:pPr lvl="1"/>
            <a:r>
              <a:rPr lang="en-US" sz="1600" dirty="0" err="1"/>
              <a:t>get_external_network_id</a:t>
            </a:r>
            <a:endParaRPr lang="en-US" sz="1600" dirty="0" smtClean="0"/>
          </a:p>
        </p:txBody>
      </p:sp>
    </p:spTree>
    <p:extLst>
      <p:ext uri="{BB962C8B-B14F-4D97-AF65-F5344CB8AC3E}">
        <p14:creationId xmlns:p14="http://schemas.microsoft.com/office/powerpoint/2010/main" val="3573761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Extradhcpopt_db.py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a:t>ExtraDhcpOpt</a:t>
            </a:r>
            <a:endParaRPr lang="en-US" sz="2000" b="1" dirty="0" smtClean="0"/>
          </a:p>
          <a:p>
            <a:pPr marL="0" indent="0">
              <a:buNone/>
            </a:pPr>
            <a:r>
              <a:rPr lang="en-US" sz="1600" dirty="0" smtClean="0"/>
              <a:t>(</a:t>
            </a:r>
            <a:r>
              <a:rPr lang="en-US" sz="1600" i="1" dirty="0" smtClean="0"/>
              <a:t>Represent a generic concept of extra options associated to a port.</a:t>
            </a:r>
            <a:r>
              <a:rPr lang="en-US" sz="1600" i="1" dirty="0"/>
              <a:t> </a:t>
            </a:r>
            <a:r>
              <a:rPr lang="en-US" sz="1600" i="1" dirty="0" smtClean="0"/>
              <a:t> </a:t>
            </a:r>
            <a:r>
              <a:rPr lang="en-US" sz="1600" i="1" dirty="0"/>
              <a:t>Add a relationship to the Port model in order to instruct </a:t>
            </a:r>
            <a:r>
              <a:rPr lang="en-US" sz="1600" i="1" dirty="0" err="1"/>
              <a:t>SQLAlchemy</a:t>
            </a:r>
            <a:r>
              <a:rPr lang="en-US" sz="1600" i="1" dirty="0"/>
              <a:t> </a:t>
            </a:r>
            <a:r>
              <a:rPr lang="en-US" sz="1600" i="1" dirty="0" smtClean="0"/>
              <a:t>to </a:t>
            </a:r>
            <a:r>
              <a:rPr lang="en-US" sz="1600" i="1" dirty="0"/>
              <a:t>eagerly load </a:t>
            </a:r>
            <a:r>
              <a:rPr lang="en-US" sz="1600" i="1" dirty="0" err="1"/>
              <a:t>extra_dhcp_opts</a:t>
            </a:r>
            <a:r>
              <a:rPr lang="en-US" sz="1600" i="1" dirty="0"/>
              <a:t> </a:t>
            </a:r>
            <a:r>
              <a:rPr lang="en-US" sz="1600" i="1" dirty="0" smtClean="0"/>
              <a:t>bindings.)</a:t>
            </a:r>
          </a:p>
          <a:p>
            <a:r>
              <a:rPr lang="en-US" sz="2000" b="1" dirty="0" smtClean="0"/>
              <a:t>class </a:t>
            </a:r>
            <a:r>
              <a:rPr lang="en-US" sz="1600" dirty="0" err="1" smtClean="0"/>
              <a:t>ExtraDhcpOptMixin</a:t>
            </a:r>
            <a:endParaRPr lang="en-US" sz="1600" dirty="0" smtClean="0"/>
          </a:p>
          <a:p>
            <a:pPr marL="0" indent="0">
              <a:buNone/>
            </a:pPr>
            <a:r>
              <a:rPr lang="en-US" sz="1600" i="1" dirty="0" smtClean="0"/>
              <a:t>(Mixin </a:t>
            </a:r>
            <a:r>
              <a:rPr lang="en-US" sz="1600" i="1" dirty="0"/>
              <a:t>class to add extra options to the DHCP opts </a:t>
            </a:r>
            <a:r>
              <a:rPr lang="en-US" sz="1600" i="1" dirty="0" smtClean="0"/>
              <a:t>file and </a:t>
            </a:r>
            <a:r>
              <a:rPr lang="en-US" sz="1600" i="1" dirty="0"/>
              <a:t>associate them to a port</a:t>
            </a:r>
            <a:r>
              <a:rPr lang="en-US" sz="1600" i="1" dirty="0" smtClean="0"/>
              <a:t>.)</a:t>
            </a:r>
            <a:endParaRPr lang="en-US" sz="1600" dirty="0" smtClean="0"/>
          </a:p>
          <a:p>
            <a:pPr lvl="1"/>
            <a:r>
              <a:rPr lang="en-US" sz="1600" dirty="0"/>
              <a:t>_</a:t>
            </a:r>
            <a:r>
              <a:rPr lang="en-US" sz="1600" dirty="0" err="1" smtClean="0"/>
              <a:t>process_port_create_extra_dhcp_opts</a:t>
            </a:r>
            <a:r>
              <a:rPr lang="en-US" sz="1600" dirty="0" smtClean="0"/>
              <a:t> (if extra dhcp ports found, add it to db and process “</a:t>
            </a:r>
            <a:r>
              <a:rPr lang="en-US" sz="1600" dirty="0"/>
              <a:t>_</a:t>
            </a:r>
            <a:r>
              <a:rPr lang="en-US" sz="1600" dirty="0" err="1" smtClean="0"/>
              <a:t>extend_port_extra_dhcp_opts_dict</a:t>
            </a:r>
            <a:r>
              <a:rPr lang="en-US" sz="1600" dirty="0" smtClean="0"/>
              <a:t>” method)</a:t>
            </a:r>
          </a:p>
          <a:p>
            <a:pPr lvl="1"/>
            <a:r>
              <a:rPr lang="en-US" sz="1600" dirty="0"/>
              <a:t>_</a:t>
            </a:r>
            <a:r>
              <a:rPr lang="en-US" sz="1600" dirty="0" err="1" smtClean="0"/>
              <a:t>extend_port_extra_dhcp_opts_dict</a:t>
            </a:r>
            <a:r>
              <a:rPr lang="en-US" sz="1600" dirty="0" smtClean="0"/>
              <a:t> (Call “</a:t>
            </a:r>
            <a:r>
              <a:rPr lang="en-US" sz="1600" dirty="0"/>
              <a:t>_</a:t>
            </a:r>
            <a:r>
              <a:rPr lang="en-US" sz="1600" dirty="0" err="1" smtClean="0"/>
              <a:t>get_port_extra_dhcp_opts_binding</a:t>
            </a:r>
            <a:r>
              <a:rPr lang="en-US" sz="1600" dirty="0" smtClean="0"/>
              <a:t>” method)</a:t>
            </a:r>
          </a:p>
          <a:p>
            <a:pPr lvl="1"/>
            <a:r>
              <a:rPr lang="en-US" sz="1600" dirty="0"/>
              <a:t>_</a:t>
            </a:r>
            <a:r>
              <a:rPr lang="en-US" sz="1600" dirty="0" err="1" smtClean="0"/>
              <a:t>get_port_extra_dhcp_opts_binding</a:t>
            </a:r>
            <a:r>
              <a:rPr lang="en-US" sz="1600" dirty="0" smtClean="0"/>
              <a:t> (Get extra port by </a:t>
            </a:r>
            <a:r>
              <a:rPr lang="en-US" sz="1600" dirty="0" err="1" smtClean="0"/>
              <a:t>port_id</a:t>
            </a:r>
            <a:r>
              <a:rPr lang="en-US" sz="1600" dirty="0" smtClean="0"/>
              <a:t>)</a:t>
            </a:r>
          </a:p>
          <a:p>
            <a:pPr lvl="1"/>
            <a:r>
              <a:rPr lang="en-US" sz="1600" dirty="0"/>
              <a:t>_</a:t>
            </a:r>
            <a:r>
              <a:rPr lang="en-US" sz="1600" dirty="0" err="1" smtClean="0"/>
              <a:t>update_extra_dhcp_opts_on_port</a:t>
            </a:r>
            <a:r>
              <a:rPr lang="en-US" sz="1600" dirty="0" smtClean="0"/>
              <a:t> (update extra opts in db)</a:t>
            </a:r>
          </a:p>
          <a:p>
            <a:pPr lvl="1"/>
            <a:r>
              <a:rPr lang="en-US" sz="1600" dirty="0"/>
              <a:t>_</a:t>
            </a:r>
            <a:r>
              <a:rPr lang="en-US" sz="1600" dirty="0" err="1" smtClean="0"/>
              <a:t>extend_port_dict_extra_dhcp_opt</a:t>
            </a:r>
            <a:r>
              <a:rPr lang="en-US" sz="1600" dirty="0" smtClean="0"/>
              <a:t> (extend </a:t>
            </a:r>
            <a:r>
              <a:rPr lang="en-US" sz="1600" dirty="0" err="1" smtClean="0"/>
              <a:t>opt_name</a:t>
            </a:r>
            <a:r>
              <a:rPr lang="en-US" sz="1600" dirty="0" smtClean="0"/>
              <a:t> and </a:t>
            </a:r>
            <a:r>
              <a:rPr lang="en-US" sz="1600" dirty="0" err="1" smtClean="0"/>
              <a:t>opt_value</a:t>
            </a:r>
            <a:r>
              <a:rPr lang="en-US" sz="1600" dirty="0" smtClean="0"/>
              <a:t> in ports)</a:t>
            </a:r>
          </a:p>
        </p:txBody>
      </p:sp>
    </p:spTree>
    <p:extLst>
      <p:ext uri="{BB962C8B-B14F-4D97-AF65-F5344CB8AC3E}">
        <p14:creationId xmlns:p14="http://schemas.microsoft.com/office/powerpoint/2010/main" val="165579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Extraroute_db.py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err="1" smtClean="0"/>
              <a:t>RouterRoute</a:t>
            </a:r>
            <a:endParaRPr lang="en-US" sz="1600" dirty="0" smtClean="0"/>
          </a:p>
          <a:p>
            <a:pPr marL="0" indent="0">
              <a:buNone/>
            </a:pPr>
            <a:r>
              <a:rPr lang="en-US" sz="1600" dirty="0"/>
              <a:t>(</a:t>
            </a:r>
            <a:r>
              <a:rPr lang="en-US" sz="1600" i="1" dirty="0"/>
              <a:t>Define router and </a:t>
            </a:r>
            <a:r>
              <a:rPr lang="en-US" sz="1600" i="1" dirty="0" err="1"/>
              <a:t>router_id</a:t>
            </a:r>
            <a:r>
              <a:rPr lang="en-US" sz="1600" i="1" dirty="0"/>
              <a:t>.)</a:t>
            </a:r>
          </a:p>
          <a:p>
            <a:r>
              <a:rPr lang="en-US" sz="1800" b="1" dirty="0" smtClean="0"/>
              <a:t>Class</a:t>
            </a:r>
            <a:r>
              <a:rPr lang="en-US" sz="1400" b="1" dirty="0" smtClean="0"/>
              <a:t> </a:t>
            </a:r>
            <a:r>
              <a:rPr lang="en-US" sz="1600" dirty="0" err="1" smtClean="0"/>
              <a:t>ExtraRoute_db_mixin</a:t>
            </a:r>
            <a:endParaRPr lang="en-US" sz="1600" dirty="0" smtClean="0"/>
          </a:p>
          <a:p>
            <a:pPr marL="0" indent="0">
              <a:buNone/>
            </a:pPr>
            <a:r>
              <a:rPr lang="en-US" sz="1600" b="1" dirty="0" smtClean="0"/>
              <a:t>(</a:t>
            </a:r>
            <a:r>
              <a:rPr lang="en-US" sz="1600" i="1" dirty="0"/>
              <a:t>Mixin class to support extra route configuration on router with </a:t>
            </a:r>
            <a:r>
              <a:rPr lang="en-US" sz="1600" i="1" dirty="0" err="1"/>
              <a:t>rpc</a:t>
            </a:r>
            <a:r>
              <a:rPr lang="en-US" sz="1600" i="1" dirty="0"/>
              <a:t>.</a:t>
            </a:r>
            <a:r>
              <a:rPr lang="en-US" sz="1600" b="1" dirty="0" smtClean="0"/>
              <a:t>)</a:t>
            </a:r>
            <a:endParaRPr lang="en-US" sz="1800" b="1" dirty="0" smtClean="0"/>
          </a:p>
          <a:p>
            <a:r>
              <a:rPr lang="en-US" sz="2000" b="1" dirty="0" smtClean="0"/>
              <a:t>class </a:t>
            </a:r>
            <a:r>
              <a:rPr lang="en-US" sz="1600" dirty="0" err="1"/>
              <a:t>ExtraRoute_dbonly_mixin</a:t>
            </a:r>
            <a:endParaRPr lang="en-US" sz="1600" dirty="0" smtClean="0"/>
          </a:p>
          <a:p>
            <a:pPr marL="0" indent="0">
              <a:buNone/>
            </a:pPr>
            <a:r>
              <a:rPr lang="en-US" sz="1600" i="1" dirty="0" smtClean="0"/>
              <a:t>(</a:t>
            </a:r>
            <a:r>
              <a:rPr lang="en-US" sz="1600" i="1" dirty="0"/>
              <a:t>Mixin class to support extra route configuration on router</a:t>
            </a:r>
            <a:r>
              <a:rPr lang="en-US" sz="1600" i="1" dirty="0" smtClean="0"/>
              <a:t>.)</a:t>
            </a:r>
            <a:endParaRPr lang="en-US" sz="1600" dirty="0" smtClean="0"/>
          </a:p>
          <a:p>
            <a:pPr lvl="1"/>
            <a:r>
              <a:rPr lang="en-US" sz="1600" dirty="0"/>
              <a:t>_</a:t>
            </a:r>
            <a:r>
              <a:rPr lang="en-US" sz="1600" dirty="0" err="1" smtClean="0"/>
              <a:t>extend_router_dict_extraroute</a:t>
            </a:r>
            <a:r>
              <a:rPr lang="en-US" sz="1600" dirty="0" smtClean="0"/>
              <a:t> (extend extra route by calling “</a:t>
            </a:r>
            <a:r>
              <a:rPr lang="en-US" sz="1600" dirty="0"/>
              <a:t>_</a:t>
            </a:r>
            <a:r>
              <a:rPr lang="en-US" sz="1600" dirty="0" err="1" smtClean="0"/>
              <a:t>make_extra_route_list</a:t>
            </a:r>
            <a:r>
              <a:rPr lang="en-US" sz="1600" dirty="0" smtClean="0"/>
              <a:t>” method)</a:t>
            </a:r>
          </a:p>
          <a:p>
            <a:pPr lvl="1"/>
            <a:r>
              <a:rPr lang="en-US" sz="1600" dirty="0" err="1" smtClean="0"/>
              <a:t>update_router</a:t>
            </a:r>
            <a:r>
              <a:rPr lang="en-US" sz="1600" dirty="0" smtClean="0"/>
              <a:t> (Update router by calling “</a:t>
            </a:r>
            <a:r>
              <a:rPr lang="en-US" sz="1600" dirty="0"/>
              <a:t>_</a:t>
            </a:r>
            <a:r>
              <a:rPr lang="en-US" sz="1600" dirty="0" err="1" smtClean="0"/>
              <a:t>update_extra_routes</a:t>
            </a:r>
            <a:r>
              <a:rPr lang="en-US" sz="1600" dirty="0" smtClean="0"/>
              <a:t>” method)</a:t>
            </a:r>
          </a:p>
          <a:p>
            <a:pPr lvl="1"/>
            <a:r>
              <a:rPr lang="en-US" sz="1600" dirty="0"/>
              <a:t>_</a:t>
            </a:r>
            <a:r>
              <a:rPr lang="en-US" sz="1600" dirty="0" err="1" smtClean="0"/>
              <a:t>get_subnets_by_cidr</a:t>
            </a:r>
            <a:r>
              <a:rPr lang="en-US" sz="1600" dirty="0" smtClean="0"/>
              <a:t> (Retrieve subnets)</a:t>
            </a:r>
          </a:p>
          <a:p>
            <a:pPr lvl="1"/>
            <a:r>
              <a:rPr lang="en-US" sz="1600" dirty="0"/>
              <a:t>_</a:t>
            </a:r>
            <a:r>
              <a:rPr lang="en-US" sz="1600" dirty="0" err="1" smtClean="0"/>
              <a:t>validate_routes_nexthop</a:t>
            </a:r>
            <a:r>
              <a:rPr lang="en-US" sz="1600" dirty="0" smtClean="0"/>
              <a:t> (Verify if </a:t>
            </a:r>
            <a:r>
              <a:rPr lang="en-US" sz="1600" dirty="0" err="1" smtClean="0"/>
              <a:t>nexthop</a:t>
            </a:r>
            <a:r>
              <a:rPr lang="en-US" sz="1600" dirty="0" smtClean="0"/>
              <a:t> is connected is router)</a:t>
            </a:r>
          </a:p>
          <a:p>
            <a:pPr lvl="1"/>
            <a:r>
              <a:rPr lang="en-US" sz="1600" dirty="0"/>
              <a:t>_</a:t>
            </a:r>
            <a:r>
              <a:rPr lang="en-US" sz="1600" dirty="0" err="1" smtClean="0"/>
              <a:t>validate_routes</a:t>
            </a:r>
            <a:r>
              <a:rPr lang="en-US" sz="1600" dirty="0" smtClean="0"/>
              <a:t> (Verify if route table is not full. Also call “</a:t>
            </a:r>
            <a:r>
              <a:rPr lang="en-US" sz="1600" dirty="0"/>
              <a:t>_</a:t>
            </a:r>
            <a:r>
              <a:rPr lang="en-US" sz="1600" dirty="0" err="1" smtClean="0"/>
              <a:t>validate_routes_nexthop</a:t>
            </a:r>
            <a:r>
              <a:rPr lang="en-US" sz="1600" dirty="0" smtClean="0"/>
              <a:t>” method)</a:t>
            </a:r>
          </a:p>
          <a:p>
            <a:pPr lvl="1"/>
            <a:r>
              <a:rPr lang="en-US" sz="1600" dirty="0"/>
              <a:t>_</a:t>
            </a:r>
            <a:r>
              <a:rPr lang="en-US" sz="1600" dirty="0" err="1" smtClean="0"/>
              <a:t>update_extra_routes</a:t>
            </a:r>
            <a:r>
              <a:rPr lang="en-US" sz="1600" dirty="0" smtClean="0"/>
              <a:t> (Add and delete extra routes)</a:t>
            </a:r>
          </a:p>
          <a:p>
            <a:pPr lvl="1"/>
            <a:r>
              <a:rPr lang="en-US" sz="1600" dirty="0"/>
              <a:t>_</a:t>
            </a:r>
            <a:r>
              <a:rPr lang="en-US" sz="1600" dirty="0" err="1" smtClean="0"/>
              <a:t>make_extra_route_list</a:t>
            </a:r>
            <a:r>
              <a:rPr lang="en-US" sz="1600" dirty="0" smtClean="0"/>
              <a:t> (“)</a:t>
            </a:r>
          </a:p>
          <a:p>
            <a:pPr lvl="1"/>
            <a:r>
              <a:rPr lang="en-US" sz="1600" dirty="0"/>
              <a:t>_</a:t>
            </a:r>
            <a:r>
              <a:rPr lang="en-US" sz="1600" dirty="0" err="1" smtClean="0"/>
              <a:t>get_extra_routes_by_router_id</a:t>
            </a:r>
            <a:r>
              <a:rPr lang="en-US" sz="1600" dirty="0" smtClean="0"/>
              <a:t> (Retrieve extra routes by “</a:t>
            </a:r>
            <a:r>
              <a:rPr lang="en-US" sz="1600" dirty="0"/>
              <a:t>_</a:t>
            </a:r>
            <a:r>
              <a:rPr lang="en-US" sz="1600" dirty="0" err="1" smtClean="0"/>
              <a:t>make_extra_route_list</a:t>
            </a:r>
            <a:r>
              <a:rPr lang="en-US" sz="1600" dirty="0" smtClean="0"/>
              <a:t>”)</a:t>
            </a:r>
          </a:p>
          <a:p>
            <a:pPr lvl="1"/>
            <a:r>
              <a:rPr lang="en-US" sz="1600" dirty="0"/>
              <a:t>_</a:t>
            </a:r>
            <a:r>
              <a:rPr lang="en-US" sz="1600" dirty="0" err="1" smtClean="0"/>
              <a:t>get_extra_routes_dict_by_router_id</a:t>
            </a:r>
            <a:r>
              <a:rPr lang="en-US" sz="1600" dirty="0" smtClean="0"/>
              <a:t>  (Retrieve router dict (</a:t>
            </a:r>
            <a:r>
              <a:rPr lang="en-US" sz="1600" dirty="0" err="1" smtClean="0"/>
              <a:t>nexthop</a:t>
            </a:r>
            <a:r>
              <a:rPr lang="en-US" sz="1600" dirty="0" smtClean="0"/>
              <a:t>, destination))</a:t>
            </a:r>
          </a:p>
          <a:p>
            <a:pPr lvl="1"/>
            <a:r>
              <a:rPr lang="en-US" sz="1600" dirty="0" err="1" smtClean="0"/>
              <a:t>get_router</a:t>
            </a:r>
            <a:r>
              <a:rPr lang="en-US" sz="1600" dirty="0" smtClean="0"/>
              <a:t> (</a:t>
            </a:r>
            <a:r>
              <a:rPr lang="en-US" sz="1600" dirty="0" err="1" smtClean="0"/>
              <a:t>Retrive</a:t>
            </a:r>
            <a:r>
              <a:rPr lang="en-US" sz="1600" dirty="0" smtClean="0"/>
              <a:t> router by id)</a:t>
            </a:r>
          </a:p>
          <a:p>
            <a:pPr lvl="1"/>
            <a:r>
              <a:rPr lang="en-US" sz="1600" dirty="0" err="1" smtClean="0"/>
              <a:t>get_routers</a:t>
            </a:r>
            <a:r>
              <a:rPr lang="en-US" sz="1600" dirty="0" smtClean="0"/>
              <a:t> (</a:t>
            </a:r>
            <a:r>
              <a:rPr lang="en-US" sz="1600" dirty="0" err="1" smtClean="0"/>
              <a:t>Retrive</a:t>
            </a:r>
            <a:r>
              <a:rPr lang="en-US" sz="1600" dirty="0" smtClean="0"/>
              <a:t> multiple router)</a:t>
            </a:r>
          </a:p>
          <a:p>
            <a:pPr lvl="1"/>
            <a:r>
              <a:rPr lang="en-US" sz="1600" dirty="0"/>
              <a:t>_</a:t>
            </a:r>
            <a:r>
              <a:rPr lang="en-US" sz="1600" dirty="0" err="1" smtClean="0"/>
              <a:t>confirm_router_interface_not_in_use</a:t>
            </a:r>
            <a:r>
              <a:rPr lang="en-US" sz="1600" dirty="0" smtClean="0"/>
              <a:t> (“)</a:t>
            </a:r>
            <a:endParaRPr lang="en-US" sz="1600" dirty="0"/>
          </a:p>
        </p:txBody>
      </p:sp>
    </p:spTree>
    <p:extLst>
      <p:ext uri="{BB962C8B-B14F-4D97-AF65-F5344CB8AC3E}">
        <p14:creationId xmlns:p14="http://schemas.microsoft.com/office/powerpoint/2010/main" val="338785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RouterL3AgentBinding</a:t>
            </a:r>
            <a:endParaRPr lang="en-US" sz="1600" dirty="0" smtClean="0"/>
          </a:p>
          <a:p>
            <a:pPr marL="0" indent="0">
              <a:buNone/>
            </a:pPr>
            <a:r>
              <a:rPr lang="en-US" sz="1600" dirty="0" smtClean="0"/>
              <a:t>(</a:t>
            </a:r>
            <a:r>
              <a:rPr lang="en-US" sz="1600" i="1" dirty="0"/>
              <a:t>Represents binding between neutron routers and L3 agents.</a:t>
            </a:r>
            <a:r>
              <a:rPr lang="en-US" sz="1600" i="1" dirty="0" smtClean="0"/>
              <a:t>)</a:t>
            </a:r>
            <a:endParaRPr lang="en-US" sz="1600" i="1" dirty="0"/>
          </a:p>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start_periodic_l3_agent_status_check (“)</a:t>
            </a:r>
          </a:p>
          <a:p>
            <a:pPr lvl="1"/>
            <a:r>
              <a:rPr lang="en-US" sz="1600" dirty="0" err="1" smtClean="0"/>
              <a:t>reschedule_routers_from_down_agents</a:t>
            </a:r>
            <a:r>
              <a:rPr lang="en-US" sz="1600" dirty="0" smtClean="0"/>
              <a:t> (</a:t>
            </a:r>
            <a:r>
              <a:rPr lang="en-US" sz="1600" i="1" dirty="0"/>
              <a:t>Reschedule routers from down l3 agents if admin state is up</a:t>
            </a:r>
            <a:r>
              <a:rPr lang="en-US" sz="1600" i="1" dirty="0" smtClean="0"/>
              <a:t>.</a:t>
            </a:r>
            <a:r>
              <a:rPr lang="en-US" sz="1600" dirty="0" smtClean="0"/>
              <a:t>)</a:t>
            </a:r>
          </a:p>
          <a:p>
            <a:pPr lvl="1"/>
            <a:r>
              <a:rPr lang="en-US" sz="1600" dirty="0" err="1" smtClean="0"/>
              <a:t>validate_agent_router_combination</a:t>
            </a:r>
            <a:r>
              <a:rPr lang="en-US" sz="1600" dirty="0" smtClean="0"/>
              <a:t> (</a:t>
            </a:r>
            <a:r>
              <a:rPr lang="en-US" sz="1600" i="1" dirty="0"/>
              <a:t>Validate if the router can be correctly assigned to the agent</a:t>
            </a:r>
            <a:r>
              <a:rPr lang="en-US" sz="1600" i="1" dirty="0" smtClean="0"/>
              <a:t>.</a:t>
            </a:r>
            <a:r>
              <a:rPr lang="en-US" sz="1600" dirty="0" smtClean="0"/>
              <a:t>)</a:t>
            </a:r>
          </a:p>
          <a:p>
            <a:pPr lvl="1"/>
            <a:r>
              <a:rPr lang="en-US" sz="1600" dirty="0" err="1" smtClean="0"/>
              <a:t>check_agent_router_scheduling_needed</a:t>
            </a:r>
            <a:r>
              <a:rPr lang="en-US" sz="1600" dirty="0" smtClean="0"/>
              <a:t> (</a:t>
            </a:r>
            <a:r>
              <a:rPr lang="en-US" sz="1600" i="1" dirty="0"/>
              <a:t>Check if the router scheduling is needed</a:t>
            </a:r>
            <a:r>
              <a:rPr lang="en-US" sz="1600" i="1" dirty="0" smtClean="0"/>
              <a:t>.</a:t>
            </a:r>
            <a:r>
              <a:rPr lang="en-US" sz="1600" dirty="0" smtClean="0"/>
              <a:t>)</a:t>
            </a:r>
          </a:p>
          <a:p>
            <a:pPr lvl="1"/>
            <a:r>
              <a:rPr lang="en-US" sz="1600" dirty="0" err="1" smtClean="0"/>
              <a:t>create_router_to_agent_binding</a:t>
            </a:r>
            <a:r>
              <a:rPr lang="en-US" sz="1600" dirty="0" smtClean="0"/>
              <a:t> (Schedule router)</a:t>
            </a:r>
          </a:p>
          <a:p>
            <a:pPr lvl="1"/>
            <a:r>
              <a:rPr lang="en-US" sz="1600" dirty="0" smtClean="0"/>
              <a:t>add_router_to_l3_agent (</a:t>
            </a:r>
            <a:r>
              <a:rPr lang="en-US" sz="1600" i="1" dirty="0"/>
              <a:t>Add a l3 agent to host a router</a:t>
            </a:r>
            <a:r>
              <a:rPr lang="en-US" sz="1600" i="1" dirty="0" smtClean="0"/>
              <a:t>.</a:t>
            </a:r>
            <a:r>
              <a:rPr lang="en-US" sz="1600" dirty="0" smtClean="0"/>
              <a:t>)</a:t>
            </a:r>
          </a:p>
          <a:p>
            <a:pPr lvl="1"/>
            <a:r>
              <a:rPr lang="en-US" sz="1600" dirty="0" smtClean="0"/>
              <a:t>remove_router_from_l3_agent (</a:t>
            </a:r>
            <a:r>
              <a:rPr lang="en-US" sz="1600" i="1" dirty="0"/>
              <a:t>After removal, the router will be non-hosted until there is </a:t>
            </a:r>
            <a:r>
              <a:rPr lang="en-US" sz="1600" i="1" dirty="0" smtClean="0"/>
              <a:t>update which </a:t>
            </a:r>
            <a:r>
              <a:rPr lang="en-US" sz="1600" i="1" dirty="0"/>
              <a:t>leads to re-schedule or be added to another agent manually</a:t>
            </a:r>
            <a:r>
              <a:rPr lang="en-US" sz="1600" i="1" dirty="0" smtClean="0"/>
              <a:t>.</a:t>
            </a:r>
            <a:r>
              <a:rPr lang="en-US" sz="1600" dirty="0" smtClean="0"/>
              <a:t>)</a:t>
            </a:r>
          </a:p>
          <a:p>
            <a:pPr lvl="1"/>
            <a:r>
              <a:rPr lang="en-US" sz="1600" dirty="0"/>
              <a:t>_</a:t>
            </a:r>
            <a:r>
              <a:rPr lang="en-US" sz="1600" dirty="0" err="1" smtClean="0"/>
              <a:t>unbind_router</a:t>
            </a:r>
            <a:r>
              <a:rPr lang="en-US" sz="1600" dirty="0" smtClean="0"/>
              <a:t> (Delete the binding between router and agent)</a:t>
            </a:r>
          </a:p>
          <a:p>
            <a:pPr lvl="1"/>
            <a:r>
              <a:rPr lang="en-US" sz="1600" dirty="0" err="1" smtClean="0"/>
              <a:t>reschedule_router</a:t>
            </a:r>
            <a:r>
              <a:rPr lang="en-US" sz="1600" dirty="0" smtClean="0"/>
              <a:t> (</a:t>
            </a:r>
            <a:r>
              <a:rPr lang="en-US" sz="1600" i="1" dirty="0"/>
              <a:t>Remove the router from the agent(s) currently hosting it </a:t>
            </a:r>
            <a:r>
              <a:rPr lang="en-US" sz="1600" i="1" dirty="0" smtClean="0"/>
              <a:t>and schedule </a:t>
            </a:r>
            <a:r>
              <a:rPr lang="en-US" sz="1600" i="1" dirty="0"/>
              <a:t>it again</a:t>
            </a:r>
            <a:r>
              <a:rPr lang="en-US" sz="1600" dirty="0" smtClean="0"/>
              <a:t>)</a:t>
            </a:r>
          </a:p>
          <a:p>
            <a:pPr lvl="1"/>
            <a:r>
              <a:rPr lang="en-US" sz="1600" dirty="0" smtClean="0"/>
              <a:t>list_routers_on_l3_agent (List all the routers on agent with given id)</a:t>
            </a:r>
          </a:p>
          <a:p>
            <a:pPr lvl="1"/>
            <a:r>
              <a:rPr lang="en-US" sz="1600" dirty="0" smtClean="0"/>
              <a:t>list_active_sync_routers_on_active_l3_agent (“)</a:t>
            </a:r>
          </a:p>
          <a:p>
            <a:pPr lvl="1"/>
            <a:r>
              <a:rPr lang="en-US" sz="1600" dirty="0" smtClean="0"/>
              <a:t>get_l3_agents_hosting_routers ()</a:t>
            </a:r>
          </a:p>
          <a:p>
            <a:pPr lvl="1"/>
            <a:r>
              <a:rPr lang="en-US" sz="1600" dirty="0"/>
              <a:t>_</a:t>
            </a:r>
            <a:r>
              <a:rPr lang="en-US" sz="1600" dirty="0" smtClean="0"/>
              <a:t>get_l3_bindings_hosting_routers ()</a:t>
            </a:r>
          </a:p>
        </p:txBody>
      </p:sp>
    </p:spTree>
    <p:extLst>
      <p:ext uri="{BB962C8B-B14F-4D97-AF65-F5344CB8AC3E}">
        <p14:creationId xmlns:p14="http://schemas.microsoft.com/office/powerpoint/2010/main" val="4160666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list_l3_agents_hosting_router (List agent hosting routers by calling “</a:t>
            </a:r>
            <a:r>
              <a:rPr lang="en-US" sz="1600" dirty="0"/>
              <a:t>_</a:t>
            </a:r>
            <a:r>
              <a:rPr lang="en-US" sz="1600" dirty="0" smtClean="0"/>
              <a:t>get_l3_bindings_hosting_routers”)</a:t>
            </a:r>
          </a:p>
          <a:p>
            <a:pPr lvl="1"/>
            <a:r>
              <a:rPr lang="en-US" sz="1600" dirty="0" smtClean="0"/>
              <a:t>get_l3_agents (Retrieve L3 agents)</a:t>
            </a:r>
          </a:p>
          <a:p>
            <a:pPr lvl="1"/>
            <a:r>
              <a:rPr lang="en-US" sz="1600" dirty="0" smtClean="0"/>
              <a:t>check_ports_exist_on_l3agent (</a:t>
            </a:r>
            <a:r>
              <a:rPr lang="en-US" sz="1600" i="1" dirty="0"/>
              <a:t>This function checks for existence of </a:t>
            </a:r>
            <a:r>
              <a:rPr lang="en-US" sz="1600" i="1" dirty="0" err="1"/>
              <a:t>dvr</a:t>
            </a:r>
            <a:r>
              <a:rPr lang="en-US" sz="1600" i="1" dirty="0"/>
              <a:t> </a:t>
            </a:r>
            <a:r>
              <a:rPr lang="en-US" sz="1600" i="1" dirty="0" smtClean="0"/>
              <a:t>serviceable ports </a:t>
            </a:r>
            <a:r>
              <a:rPr lang="en-US" sz="1600" i="1" dirty="0"/>
              <a:t>on the host, running the input l3agent</a:t>
            </a:r>
            <a:r>
              <a:rPr lang="en-US" sz="1600" i="1" dirty="0" smtClean="0"/>
              <a:t>.</a:t>
            </a:r>
            <a:r>
              <a:rPr lang="en-US" sz="1600" dirty="0" smtClean="0"/>
              <a:t>)</a:t>
            </a:r>
          </a:p>
          <a:p>
            <a:pPr lvl="1"/>
            <a:r>
              <a:rPr lang="en-US" sz="1600" dirty="0" err="1" smtClean="0"/>
              <a:t>get_snat_candidates</a:t>
            </a:r>
            <a:r>
              <a:rPr lang="en-US" sz="1600" dirty="0" smtClean="0"/>
              <a:t> (</a:t>
            </a:r>
            <a:r>
              <a:rPr lang="en-US" sz="1600" i="1" dirty="0"/>
              <a:t>Get the valid </a:t>
            </a:r>
            <a:r>
              <a:rPr lang="en-US" sz="1600" i="1" dirty="0" err="1"/>
              <a:t>snat</a:t>
            </a:r>
            <a:r>
              <a:rPr lang="en-US" sz="1600" i="1" dirty="0"/>
              <a:t> enabled l3 agents for the distributed router</a:t>
            </a:r>
            <a:r>
              <a:rPr lang="en-US" sz="1600" i="1" dirty="0" smtClean="0"/>
              <a:t>.</a:t>
            </a:r>
            <a:r>
              <a:rPr lang="en-US" sz="1600" dirty="0" smtClean="0"/>
              <a:t>)</a:t>
            </a:r>
          </a:p>
          <a:p>
            <a:pPr lvl="1"/>
            <a:r>
              <a:rPr lang="en-US" sz="1600" dirty="0" smtClean="0"/>
              <a:t>get_l3_agent_candidates (</a:t>
            </a:r>
            <a:r>
              <a:rPr lang="en-US" sz="1600" i="1" dirty="0"/>
              <a:t>Get the valid l3 agents for the router from a list of l3_agents</a:t>
            </a:r>
            <a:r>
              <a:rPr lang="en-US" sz="1600" i="1" dirty="0" smtClean="0"/>
              <a:t>.</a:t>
            </a:r>
            <a:r>
              <a:rPr lang="en-US" sz="1600" dirty="0" smtClean="0"/>
              <a:t>)</a:t>
            </a:r>
          </a:p>
          <a:p>
            <a:pPr lvl="1"/>
            <a:r>
              <a:rPr lang="en-US" sz="1600" dirty="0" err="1" smtClean="0"/>
              <a:t>auto_schedule_routers</a:t>
            </a:r>
            <a:r>
              <a:rPr lang="en-US" sz="1600" dirty="0" smtClean="0"/>
              <a:t> (“)</a:t>
            </a:r>
          </a:p>
          <a:p>
            <a:pPr lvl="1"/>
            <a:r>
              <a:rPr lang="en-US" sz="1600" dirty="0" err="1" smtClean="0"/>
              <a:t>schedule_router</a:t>
            </a:r>
            <a:r>
              <a:rPr lang="en-US" sz="1600" dirty="0" smtClean="0"/>
              <a:t> (schedule single router)</a:t>
            </a:r>
          </a:p>
          <a:p>
            <a:pPr lvl="1"/>
            <a:r>
              <a:rPr lang="en-US" sz="1600" dirty="0" err="1" smtClean="0"/>
              <a:t>schedule_routers</a:t>
            </a:r>
            <a:r>
              <a:rPr lang="en-US" sz="1600" dirty="0" smtClean="0"/>
              <a:t> (</a:t>
            </a:r>
            <a:r>
              <a:rPr lang="en-US" sz="1600" i="1" dirty="0"/>
              <a:t>Schedule the routers to l3 agents</a:t>
            </a:r>
            <a:r>
              <a:rPr lang="en-US" sz="1600" i="1" dirty="0" smtClean="0"/>
              <a:t>.(multiple)</a:t>
            </a:r>
            <a:r>
              <a:rPr lang="en-US" sz="1600" dirty="0" smtClean="0"/>
              <a:t>)</a:t>
            </a:r>
          </a:p>
          <a:p>
            <a:pPr lvl="1"/>
            <a:r>
              <a:rPr lang="en-US" sz="1600" dirty="0" smtClean="0"/>
              <a:t>get_l3_agent_with_min_routers (</a:t>
            </a:r>
            <a:r>
              <a:rPr lang="en-US" sz="1600" i="1" dirty="0"/>
              <a:t>Return l3 agent with the least number of routers.</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396203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l3_attrs_db.py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RouterExtraAttributes</a:t>
            </a:r>
            <a:endParaRPr lang="en-US" sz="1600" dirty="0" smtClean="0"/>
          </a:p>
          <a:p>
            <a:pPr marL="0" indent="0">
              <a:buNone/>
            </a:pPr>
            <a:r>
              <a:rPr lang="en-US" sz="1600" dirty="0" smtClean="0"/>
              <a:t>(</a:t>
            </a:r>
            <a:r>
              <a:rPr lang="en-US" sz="1600" i="1" dirty="0"/>
              <a:t>Additional attributes for a Virtual Router</a:t>
            </a:r>
            <a:r>
              <a:rPr lang="en-US" sz="1600" i="1" dirty="0" smtClean="0"/>
              <a:t>.)</a:t>
            </a:r>
          </a:p>
          <a:p>
            <a:pPr marL="0" indent="0">
              <a:buNone/>
            </a:pPr>
            <a:r>
              <a:rPr lang="en-US" sz="1600" i="1" dirty="0" err="1" smtClean="0"/>
              <a:t>Router_id</a:t>
            </a:r>
            <a:r>
              <a:rPr lang="en-US" sz="1600" i="1" dirty="0" smtClean="0"/>
              <a:t>, distributed/legacy , </a:t>
            </a:r>
            <a:r>
              <a:rPr lang="en-US" sz="1600" i="1" dirty="0" err="1" smtClean="0"/>
              <a:t>service_router</a:t>
            </a:r>
            <a:endParaRPr lang="en-US" sz="1600" i="1" dirty="0"/>
          </a:p>
          <a:p>
            <a:r>
              <a:rPr lang="en-US" sz="2000" b="1" dirty="0" smtClean="0"/>
              <a:t>class </a:t>
            </a:r>
            <a:r>
              <a:rPr lang="en-US" sz="1600" dirty="0" err="1"/>
              <a:t>ExtraAttributesMixin</a:t>
            </a:r>
            <a:endParaRPr lang="en-US" sz="1600" dirty="0" smtClean="0"/>
          </a:p>
          <a:p>
            <a:pPr marL="0" indent="0">
              <a:buNone/>
            </a:pPr>
            <a:r>
              <a:rPr lang="en-US" sz="1600" i="1" dirty="0" smtClean="0"/>
              <a:t>(</a:t>
            </a:r>
            <a:r>
              <a:rPr lang="en-US" sz="1600" i="1" dirty="0"/>
              <a:t>Mixin class to enable router's extra attributes</a:t>
            </a:r>
            <a:r>
              <a:rPr lang="en-US" sz="1600" i="1" dirty="0" smtClean="0"/>
              <a:t>.)</a:t>
            </a:r>
            <a:endParaRPr lang="en-US" sz="1600" dirty="0" smtClean="0"/>
          </a:p>
          <a:p>
            <a:pPr lvl="1"/>
            <a:r>
              <a:rPr lang="en-US" sz="1600" dirty="0"/>
              <a:t>_</a:t>
            </a:r>
            <a:r>
              <a:rPr lang="en-US" sz="1600" dirty="0" err="1"/>
              <a:t>extend_extra_router_dict</a:t>
            </a:r>
            <a:r>
              <a:rPr lang="en-US" sz="1600" dirty="0" smtClean="0"/>
              <a:t> (“)</a:t>
            </a:r>
          </a:p>
          <a:p>
            <a:pPr lvl="1"/>
            <a:r>
              <a:rPr lang="en-US" sz="1600" dirty="0"/>
              <a:t>_</a:t>
            </a:r>
            <a:r>
              <a:rPr lang="en-US" sz="1600" dirty="0" err="1" smtClean="0"/>
              <a:t>get_extra_attributes</a:t>
            </a:r>
            <a:r>
              <a:rPr lang="en-US" sz="1600" dirty="0" smtClean="0"/>
              <a:t> (“)</a:t>
            </a:r>
          </a:p>
          <a:p>
            <a:pPr lvl="1"/>
            <a:r>
              <a:rPr lang="en-US" sz="1600" dirty="0"/>
              <a:t>_</a:t>
            </a:r>
            <a:r>
              <a:rPr lang="en-US" sz="1600" dirty="0" err="1" smtClean="0"/>
              <a:t>process_extra_attr_router_create</a:t>
            </a:r>
            <a:r>
              <a:rPr lang="en-US" sz="1600" dirty="0" smtClean="0"/>
              <a:t> (Add attributes in </a:t>
            </a:r>
            <a:r>
              <a:rPr lang="en-US" sz="1600" dirty="0" err="1" smtClean="0"/>
              <a:t>router_db</a:t>
            </a:r>
            <a:r>
              <a:rPr lang="en-US" sz="1600" dirty="0"/>
              <a:t> </a:t>
            </a:r>
            <a:r>
              <a:rPr lang="en-US" sz="1600" dirty="0" smtClean="0"/>
              <a:t>and extend extra router dict)</a:t>
            </a:r>
          </a:p>
        </p:txBody>
      </p:sp>
    </p:spTree>
    <p:extLst>
      <p:ext uri="{BB962C8B-B14F-4D97-AF65-F5344CB8AC3E}">
        <p14:creationId xmlns:p14="http://schemas.microsoft.com/office/powerpoint/2010/main" val="349953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smtClean="0"/>
              <a:t>ml2_brocadenetworks</a:t>
            </a:r>
            <a:endParaRPr lang="en-US" sz="1600" dirty="0"/>
          </a:p>
          <a:p>
            <a:r>
              <a:rPr lang="en-US" sz="1600" dirty="0" smtClean="0"/>
              <a:t>ml2_brocadeports</a:t>
            </a:r>
            <a:endParaRPr lang="en-US" sz="1600" dirty="0"/>
          </a:p>
          <a:p>
            <a:r>
              <a:rPr lang="en-US" sz="1600" dirty="0" smtClean="0"/>
              <a:t>ml2_dvr_port_bindings</a:t>
            </a:r>
            <a:endParaRPr lang="en-US" sz="1600" dirty="0"/>
          </a:p>
          <a:p>
            <a:r>
              <a:rPr lang="en-US" sz="1600" dirty="0" smtClean="0"/>
              <a:t>ml2_flat_allocations</a:t>
            </a:r>
            <a:endParaRPr lang="en-US" sz="1600" dirty="0"/>
          </a:p>
          <a:p>
            <a:r>
              <a:rPr lang="en-US" sz="1600" dirty="0" smtClean="0"/>
              <a:t>ml2_gre_allocations</a:t>
            </a:r>
            <a:endParaRPr lang="en-US" sz="1600" dirty="0"/>
          </a:p>
          <a:p>
            <a:r>
              <a:rPr lang="en-US" sz="1600" dirty="0" smtClean="0"/>
              <a:t>ml2_gre_endpoints</a:t>
            </a:r>
            <a:endParaRPr lang="en-US" sz="1600" dirty="0"/>
          </a:p>
          <a:p>
            <a:r>
              <a:rPr lang="en-US" sz="1600" dirty="0" smtClean="0"/>
              <a:t>ml2_network_segments</a:t>
            </a:r>
            <a:endParaRPr lang="en-US" sz="1600" dirty="0"/>
          </a:p>
          <a:p>
            <a:r>
              <a:rPr lang="en-US" sz="1600" dirty="0" smtClean="0"/>
              <a:t>ml2_port_bindings</a:t>
            </a:r>
            <a:endParaRPr lang="en-US" sz="1600" dirty="0"/>
          </a:p>
          <a:p>
            <a:r>
              <a:rPr lang="en-US" sz="1600" dirty="0" smtClean="0"/>
              <a:t>ml2_vlan_allocations</a:t>
            </a:r>
            <a:endParaRPr lang="en-US" sz="1600" dirty="0"/>
          </a:p>
          <a:p>
            <a:r>
              <a:rPr lang="en-US" sz="1600" dirty="0" smtClean="0"/>
              <a:t>ml2_vxlan_allocations</a:t>
            </a:r>
            <a:endParaRPr lang="en-US" sz="1600" dirty="0"/>
          </a:p>
          <a:p>
            <a:r>
              <a:rPr lang="en-US" sz="1600" dirty="0" smtClean="0"/>
              <a:t>ml2_vxlan_endpoints</a:t>
            </a:r>
            <a:endParaRPr lang="en-US" sz="1600" dirty="0"/>
          </a:p>
          <a:p>
            <a:r>
              <a:rPr lang="en-US" sz="1600" dirty="0" err="1" smtClean="0"/>
              <a:t>multi_provider_networks</a:t>
            </a:r>
            <a:endParaRPr lang="en-US" sz="1600" dirty="0"/>
          </a:p>
          <a:p>
            <a:r>
              <a:rPr lang="en-US" sz="1600" dirty="0" err="1" smtClean="0"/>
              <a:t>network_bindings</a:t>
            </a:r>
            <a:endParaRPr lang="en-US" sz="1600" dirty="0"/>
          </a:p>
          <a:p>
            <a:r>
              <a:rPr lang="en-US" sz="1600" dirty="0" err="1" smtClean="0"/>
              <a:t>network_states</a:t>
            </a:r>
            <a:endParaRPr lang="en-US" sz="1600" dirty="0"/>
          </a:p>
          <a:p>
            <a:r>
              <a:rPr lang="en-US" sz="1600" dirty="0" err="1"/>
              <a:t>networkconnections</a:t>
            </a:r>
            <a:endParaRPr lang="en-US" sz="1600" dirty="0"/>
          </a:p>
          <a:p>
            <a:r>
              <a:rPr lang="en-US" sz="1600" dirty="0" err="1" smtClean="0"/>
              <a:t>networkdhcpagentbindings</a:t>
            </a:r>
            <a:endParaRPr lang="en-US" sz="1600" dirty="0"/>
          </a:p>
        </p:txBody>
      </p:sp>
    </p:spTree>
    <p:extLst>
      <p:ext uri="{BB962C8B-B14F-4D97-AF65-F5344CB8AC3E}">
        <p14:creationId xmlns:p14="http://schemas.microsoft.com/office/powerpoint/2010/main" val="1641843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t>(Useful to keep the filtering between API and Database</a:t>
            </a:r>
            <a:r>
              <a:rPr lang="en-US" sz="1600" i="1" dirty="0" smtClean="0"/>
              <a:t>.)</a:t>
            </a:r>
            <a:endParaRPr lang="en-US" sz="1800" dirty="0"/>
          </a:p>
          <a:p>
            <a:r>
              <a:rPr lang="en-US" sz="1600" b="1" dirty="0" smtClean="0"/>
              <a:t>class </a:t>
            </a:r>
            <a:r>
              <a:rPr lang="en-US" sz="1600" dirty="0" err="1" smtClean="0"/>
              <a:t>RouterPort</a:t>
            </a:r>
            <a:endParaRPr lang="en-US" sz="1600" dirty="0" smtClean="0"/>
          </a:p>
          <a:p>
            <a:pPr marL="0" indent="0">
              <a:buNone/>
            </a:pPr>
            <a:r>
              <a:rPr lang="en-US" sz="1600" i="1" dirty="0"/>
              <a:t>(Specify </a:t>
            </a:r>
            <a:r>
              <a:rPr lang="en-US" sz="1600" i="1" dirty="0" err="1"/>
              <a:t>RouterPort</a:t>
            </a:r>
            <a:r>
              <a:rPr lang="en-US" sz="1600" i="1" dirty="0"/>
              <a:t> attributes)</a:t>
            </a:r>
            <a:endParaRPr lang="en-US" sz="1600" b="1" dirty="0" smtClean="0"/>
          </a:p>
          <a:p>
            <a:r>
              <a:rPr lang="en-US" sz="1600" b="1" dirty="0" smtClean="0"/>
              <a:t>class </a:t>
            </a:r>
            <a:r>
              <a:rPr lang="en-US" sz="1600" dirty="0" smtClean="0"/>
              <a:t>Router</a:t>
            </a:r>
          </a:p>
          <a:p>
            <a:pPr marL="0" indent="0">
              <a:buNone/>
            </a:pPr>
            <a:r>
              <a:rPr lang="en-US" sz="1600" i="1" dirty="0" smtClean="0"/>
              <a:t>(Represents </a:t>
            </a:r>
            <a:r>
              <a:rPr lang="en-US" sz="1600" i="1" dirty="0"/>
              <a:t>a v2 neutron router</a:t>
            </a:r>
            <a:r>
              <a:rPr lang="en-US" sz="1600" i="1" dirty="0" smtClean="0"/>
              <a:t>.)</a:t>
            </a:r>
            <a:endParaRPr lang="en-US" sz="1600" dirty="0" smtClean="0"/>
          </a:p>
          <a:p>
            <a:r>
              <a:rPr lang="en-US" sz="1600" b="1" dirty="0" smtClean="0"/>
              <a:t>Class </a:t>
            </a:r>
            <a:r>
              <a:rPr lang="en-US" sz="1600" dirty="0" err="1" smtClean="0"/>
              <a:t>FloatingIP</a:t>
            </a:r>
            <a:r>
              <a:rPr lang="en-US" sz="1600" dirty="0" smtClean="0"/>
              <a:t> </a:t>
            </a:r>
          </a:p>
          <a:p>
            <a:pPr marL="0" indent="0">
              <a:buNone/>
            </a:pPr>
            <a:r>
              <a:rPr lang="en-US" sz="1600" dirty="0" smtClean="0"/>
              <a:t>(</a:t>
            </a:r>
            <a:r>
              <a:rPr lang="en-US" sz="1600" i="1" dirty="0"/>
              <a:t>Represents a floating IP address</a:t>
            </a:r>
            <a:r>
              <a:rPr lang="en-US" sz="1600" i="1" dirty="0" smtClean="0"/>
              <a:t>.)</a:t>
            </a:r>
            <a:endParaRPr lang="en-US" sz="1800" dirty="0"/>
          </a:p>
          <a:p>
            <a:r>
              <a:rPr lang="en-US" sz="1600" b="1" dirty="0" smtClean="0"/>
              <a:t>Class </a:t>
            </a:r>
            <a:r>
              <a:rPr lang="en-US" sz="1600" dirty="0" smtClean="0"/>
              <a:t>L3_NAT_dbonly_mixin</a:t>
            </a:r>
          </a:p>
          <a:p>
            <a:pPr marL="0" indent="0">
              <a:buNone/>
            </a:pPr>
            <a:r>
              <a:rPr lang="en-US" sz="1600" dirty="0" smtClean="0"/>
              <a:t>(</a:t>
            </a:r>
            <a:r>
              <a:rPr lang="en-US" sz="1600" i="1" dirty="0" err="1"/>
              <a:t>Mixin</a:t>
            </a:r>
            <a:r>
              <a:rPr lang="en-US" sz="1600" i="1" dirty="0"/>
              <a:t> class to add L3/NAT router methods to db_base_plugin_v2</a:t>
            </a:r>
            <a:r>
              <a:rPr lang="en-US" sz="1600" i="1" dirty="0" smtClean="0"/>
              <a:t>.)</a:t>
            </a:r>
            <a:endParaRPr lang="en-US" sz="1600" dirty="0" smtClean="0"/>
          </a:p>
          <a:p>
            <a:pPr lvl="1"/>
            <a:r>
              <a:rPr lang="en-US" sz="1600" dirty="0"/>
              <a:t>_</a:t>
            </a:r>
            <a:r>
              <a:rPr lang="en-US" sz="1600" dirty="0" err="1" smtClean="0"/>
              <a:t>core_plugin</a:t>
            </a:r>
            <a:r>
              <a:rPr lang="en-US" sz="1600" dirty="0" smtClean="0"/>
              <a:t> (Call “</a:t>
            </a:r>
            <a:r>
              <a:rPr lang="en-US" sz="1600" dirty="0" err="1" smtClean="0"/>
              <a:t>get_plugin</a:t>
            </a:r>
            <a:r>
              <a:rPr lang="en-US" sz="1600" dirty="0" smtClean="0"/>
              <a:t>” method </a:t>
            </a:r>
            <a:r>
              <a:rPr lang="en-US" sz="1600" dirty="0" smtClean="0">
                <a:sym typeface="Wingdings" pitchFamily="2" charset="2"/>
              </a:rPr>
              <a:t> manager.py</a:t>
            </a:r>
            <a:r>
              <a:rPr lang="en-US" sz="1600" dirty="0" smtClean="0"/>
              <a:t>)</a:t>
            </a:r>
          </a:p>
          <a:p>
            <a:pPr lvl="1"/>
            <a:r>
              <a:rPr lang="en-US" sz="1600" dirty="0"/>
              <a:t>_</a:t>
            </a:r>
            <a:r>
              <a:rPr lang="en-US" sz="1600" dirty="0" err="1" smtClean="0"/>
              <a:t>get_router</a:t>
            </a:r>
            <a:r>
              <a:rPr lang="en-US" sz="1600" dirty="0" smtClean="0"/>
              <a:t> (Retrieve router based on </a:t>
            </a:r>
            <a:r>
              <a:rPr lang="en-US" sz="1600" dirty="0" err="1" smtClean="0"/>
              <a:t>router_id</a:t>
            </a:r>
            <a:r>
              <a:rPr lang="en-US" sz="1600" dirty="0" smtClean="0"/>
              <a:t>)</a:t>
            </a:r>
          </a:p>
          <a:p>
            <a:pPr lvl="1"/>
            <a:r>
              <a:rPr lang="en-US" sz="1600" dirty="0"/>
              <a:t>_</a:t>
            </a:r>
            <a:r>
              <a:rPr lang="en-US" sz="1600" dirty="0" err="1" smtClean="0"/>
              <a:t>make_router_dict</a:t>
            </a:r>
            <a:r>
              <a:rPr lang="en-US" sz="1600" dirty="0" smtClean="0"/>
              <a:t> (create router </a:t>
            </a:r>
            <a:r>
              <a:rPr lang="en-US" sz="1600" dirty="0" err="1" smtClean="0"/>
              <a:t>dict</a:t>
            </a:r>
            <a:r>
              <a:rPr lang="en-US" sz="1600" dirty="0" smtClean="0"/>
              <a:t>)</a:t>
            </a:r>
          </a:p>
          <a:p>
            <a:pPr lvl="1"/>
            <a:r>
              <a:rPr lang="en-US" sz="1600" dirty="0"/>
              <a:t>_</a:t>
            </a:r>
            <a:r>
              <a:rPr lang="en-US" sz="1600" dirty="0" err="1" smtClean="0"/>
              <a:t>create_router_db</a:t>
            </a:r>
            <a:r>
              <a:rPr lang="en-US" sz="1600" dirty="0" smtClean="0"/>
              <a:t> (Create the </a:t>
            </a:r>
            <a:r>
              <a:rPr lang="en-US" sz="1600" dirty="0" err="1" smtClean="0"/>
              <a:t>db</a:t>
            </a:r>
            <a:r>
              <a:rPr lang="en-US" sz="1600" dirty="0" smtClean="0"/>
              <a:t> object)</a:t>
            </a:r>
          </a:p>
          <a:p>
            <a:pPr lvl="1"/>
            <a:r>
              <a:rPr lang="en-US" sz="1600" dirty="0" err="1" smtClean="0"/>
              <a:t>create_router</a:t>
            </a:r>
            <a:r>
              <a:rPr lang="en-US" sz="1600" dirty="0" smtClean="0"/>
              <a:t> (Call “</a:t>
            </a:r>
            <a:r>
              <a:rPr lang="en-US" sz="1600" dirty="0"/>
              <a:t>_</a:t>
            </a:r>
            <a:r>
              <a:rPr lang="en-US" sz="1600" dirty="0" err="1" smtClean="0"/>
              <a:t>create_router_db</a:t>
            </a:r>
            <a:r>
              <a:rPr lang="en-US" sz="1600" dirty="0" smtClean="0"/>
              <a:t>” and “</a:t>
            </a:r>
            <a:r>
              <a:rPr lang="en-US" sz="1600" dirty="0"/>
              <a:t>_</a:t>
            </a:r>
            <a:r>
              <a:rPr lang="en-US" sz="1600" dirty="0" err="1" smtClean="0"/>
              <a:t>make_router_dict</a:t>
            </a:r>
            <a:r>
              <a:rPr lang="en-US" sz="1600" dirty="0" smtClean="0"/>
              <a:t>” to create router)</a:t>
            </a:r>
          </a:p>
          <a:p>
            <a:pPr lvl="1"/>
            <a:r>
              <a:rPr lang="en-US" sz="1600" dirty="0"/>
              <a:t>_</a:t>
            </a:r>
            <a:r>
              <a:rPr lang="en-US" sz="1600" dirty="0" err="1" smtClean="0"/>
              <a:t>update_router_db</a:t>
            </a:r>
            <a:r>
              <a:rPr lang="en-US" sz="1600" dirty="0" smtClean="0"/>
              <a:t> (</a:t>
            </a:r>
            <a:r>
              <a:rPr lang="en-US" sz="1600" i="1" dirty="0"/>
              <a:t>Update the DB </a:t>
            </a:r>
            <a:r>
              <a:rPr lang="en-US" sz="1600" i="1" dirty="0" smtClean="0"/>
              <a:t>object</a:t>
            </a:r>
            <a:r>
              <a:rPr lang="en-US" sz="1600" i="1" dirty="0"/>
              <a:t> </a:t>
            </a:r>
            <a:r>
              <a:rPr lang="en-US" sz="1600" i="1" dirty="0" smtClean="0"/>
              <a:t>for </a:t>
            </a:r>
            <a:r>
              <a:rPr lang="en-US" sz="1600" i="1" dirty="0" err="1" smtClean="0"/>
              <a:t>gw_info</a:t>
            </a:r>
            <a:r>
              <a:rPr lang="en-US" sz="1600" i="1" dirty="0" smtClean="0"/>
              <a:t> and data</a:t>
            </a:r>
            <a:r>
              <a:rPr lang="en-US" sz="1600" dirty="0" smtClean="0"/>
              <a:t>)</a:t>
            </a:r>
          </a:p>
          <a:p>
            <a:pPr lvl="1"/>
            <a:r>
              <a:rPr lang="en-US" sz="1600" dirty="0" err="1" smtClean="0"/>
              <a:t>update_router</a:t>
            </a:r>
            <a:r>
              <a:rPr lang="en-US" sz="1600" dirty="0" smtClean="0"/>
              <a:t> (</a:t>
            </a:r>
            <a:r>
              <a:rPr lang="en-US" sz="1600" i="1" dirty="0"/>
              <a:t>check whether router needs and can be rescheduled to the </a:t>
            </a:r>
            <a:r>
              <a:rPr lang="en-US" sz="1600" i="1" dirty="0" smtClean="0"/>
              <a:t>proper</a:t>
            </a:r>
            <a:r>
              <a:rPr lang="en-US" sz="1600" i="1" dirty="0"/>
              <a:t> </a:t>
            </a:r>
            <a:r>
              <a:rPr lang="en-US" sz="1600" i="1" dirty="0" smtClean="0"/>
              <a:t>l3 </a:t>
            </a:r>
            <a:r>
              <a:rPr lang="en-US" sz="1600" i="1" dirty="0"/>
              <a:t>agent </a:t>
            </a:r>
            <a:r>
              <a:rPr lang="en-US" sz="1600" i="1" dirty="0" smtClean="0"/>
              <a:t> and update router by calling “</a:t>
            </a:r>
            <a:r>
              <a:rPr lang="en-US" sz="1600" dirty="0"/>
              <a:t>_</a:t>
            </a:r>
            <a:r>
              <a:rPr lang="en-US" sz="1600" dirty="0" err="1" smtClean="0"/>
              <a:t>update_router_db</a:t>
            </a:r>
            <a:r>
              <a:rPr lang="en-US" sz="1600" dirty="0" smtClean="0"/>
              <a:t>”)</a:t>
            </a:r>
          </a:p>
          <a:p>
            <a:pPr lvl="1"/>
            <a:r>
              <a:rPr lang="en-US" sz="1600" dirty="0"/>
              <a:t>_</a:t>
            </a:r>
            <a:r>
              <a:rPr lang="en-US" sz="1600" dirty="0" err="1" smtClean="0"/>
              <a:t>check_router_needs_rescheduling</a:t>
            </a:r>
            <a:r>
              <a:rPr lang="en-US" sz="1600" dirty="0" smtClean="0"/>
              <a:t> (</a:t>
            </a:r>
            <a:r>
              <a:rPr lang="en-US" sz="1600" i="1" dirty="0"/>
              <a:t>Checks whether router's l3 agent can handle the given network</a:t>
            </a:r>
            <a:r>
              <a:rPr lang="en-US" sz="1600" dirty="0" smtClean="0"/>
              <a:t>)</a:t>
            </a:r>
          </a:p>
          <a:p>
            <a:pPr lvl="1"/>
            <a:r>
              <a:rPr lang="en-US" sz="1600" dirty="0"/>
              <a:t>_</a:t>
            </a:r>
            <a:r>
              <a:rPr lang="en-US" sz="1600" dirty="0" err="1" smtClean="0"/>
              <a:t>create_router_gw_port</a:t>
            </a:r>
            <a:r>
              <a:rPr lang="en-US" sz="1600" dirty="0" smtClean="0"/>
              <a:t> (add </a:t>
            </a:r>
            <a:r>
              <a:rPr lang="en-US" sz="1600" dirty="0" err="1" smtClean="0"/>
              <a:t>router_port</a:t>
            </a:r>
            <a:r>
              <a:rPr lang="en-US" sz="1600" dirty="0" smtClean="0"/>
              <a:t> and router)</a:t>
            </a:r>
          </a:p>
          <a:p>
            <a:pPr lvl="1"/>
            <a:r>
              <a:rPr lang="en-US" sz="1600" dirty="0"/>
              <a:t>_</a:t>
            </a:r>
            <a:r>
              <a:rPr lang="en-US" sz="1600" dirty="0" err="1" smtClean="0"/>
              <a:t>validate_gw_info</a:t>
            </a:r>
            <a:r>
              <a:rPr lang="en-US" sz="1600" dirty="0" smtClean="0"/>
              <a:t> (Verify if network is external network or not. Also, verify if external IP is same as the gateway IP)</a:t>
            </a:r>
            <a:endParaRPr lang="en-US" sz="1600" b="1" dirty="0" smtClean="0"/>
          </a:p>
        </p:txBody>
      </p:sp>
    </p:spTree>
    <p:extLst>
      <p:ext uri="{BB962C8B-B14F-4D97-AF65-F5344CB8AC3E}">
        <p14:creationId xmlns:p14="http://schemas.microsoft.com/office/powerpoint/2010/main" val="4050516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smtClean="0"/>
              <a:t>_</a:t>
            </a:r>
            <a:r>
              <a:rPr lang="en-US" sz="1600" dirty="0" err="1" smtClean="0"/>
              <a:t>delete_current_gw_port</a:t>
            </a:r>
            <a:r>
              <a:rPr lang="en-US" sz="1600" dirty="0" smtClean="0"/>
              <a:t> (</a:t>
            </a:r>
            <a:r>
              <a:rPr lang="en-US" sz="1600" i="1" dirty="0"/>
              <a:t>Delete </a:t>
            </a:r>
            <a:r>
              <a:rPr lang="en-US" sz="1600" i="1" dirty="0" err="1"/>
              <a:t>gw</a:t>
            </a:r>
            <a:r>
              <a:rPr lang="en-US" sz="1600" i="1" dirty="0"/>
              <a:t> port if attached to an old network or IPs changed</a:t>
            </a:r>
            <a:r>
              <a:rPr lang="en-US" sz="1600" i="1" dirty="0" smtClean="0"/>
              <a:t>.</a:t>
            </a:r>
            <a:r>
              <a:rPr lang="en-US" sz="1600" dirty="0" smtClean="0"/>
              <a:t>)</a:t>
            </a:r>
          </a:p>
          <a:p>
            <a:pPr lvl="1"/>
            <a:r>
              <a:rPr lang="en-US" sz="1600" dirty="0"/>
              <a:t>_</a:t>
            </a:r>
            <a:r>
              <a:rPr lang="en-US" sz="1600" dirty="0" err="1" smtClean="0"/>
              <a:t>create_gw_port</a:t>
            </a:r>
            <a:r>
              <a:rPr lang="en-US" sz="1600" dirty="0" smtClean="0"/>
              <a:t> (Call “</a:t>
            </a:r>
            <a:r>
              <a:rPr lang="en-US" sz="1600" dirty="0"/>
              <a:t>_</a:t>
            </a:r>
            <a:r>
              <a:rPr lang="en-US" sz="1600" dirty="0" err="1" smtClean="0"/>
              <a:t>create_router_gw_port</a:t>
            </a:r>
            <a:r>
              <a:rPr lang="en-US" sz="1600" dirty="0" smtClean="0"/>
              <a:t>” method with </a:t>
            </a:r>
            <a:r>
              <a:rPr lang="en-US" sz="1600" dirty="0" err="1" smtClean="0"/>
              <a:t>args</a:t>
            </a:r>
            <a:r>
              <a:rPr lang="en-US" sz="1600" dirty="0"/>
              <a:t> </a:t>
            </a:r>
            <a:r>
              <a:rPr lang="en-US" sz="1600" dirty="0" err="1"/>
              <a:t>router_id</a:t>
            </a:r>
            <a:r>
              <a:rPr lang="en-US" sz="1600" dirty="0"/>
              <a:t>, router, </a:t>
            </a:r>
            <a:r>
              <a:rPr lang="en-US" sz="1600" dirty="0" err="1"/>
              <a:t>new_network</a:t>
            </a:r>
            <a:r>
              <a:rPr lang="en-US" sz="1600" dirty="0" smtClean="0"/>
              <a:t>, </a:t>
            </a:r>
            <a:r>
              <a:rPr lang="en-US" sz="1600" dirty="0" err="1" smtClean="0"/>
              <a:t>ext_ips</a:t>
            </a:r>
            <a:r>
              <a:rPr lang="en-US" sz="1600" dirty="0"/>
              <a:t>, </a:t>
            </a:r>
            <a:r>
              <a:rPr lang="en-US" sz="1600" dirty="0" err="1"/>
              <a:t>ext_ip_change</a:t>
            </a:r>
            <a:r>
              <a:rPr lang="en-US" sz="1600" dirty="0" smtClean="0"/>
              <a:t>)</a:t>
            </a:r>
          </a:p>
          <a:p>
            <a:pPr lvl="1"/>
            <a:r>
              <a:rPr lang="en-US" sz="1600" dirty="0"/>
              <a:t>_</a:t>
            </a:r>
            <a:r>
              <a:rPr lang="en-US" sz="1600" dirty="0" err="1" smtClean="0"/>
              <a:t>update_router_gw_info</a:t>
            </a:r>
            <a:r>
              <a:rPr lang="en-US" sz="1600" dirty="0" smtClean="0"/>
              <a:t> (</a:t>
            </a:r>
            <a:r>
              <a:rPr lang="en-US" sz="1600" i="1" dirty="0"/>
              <a:t>operations that span beyond the model classes handled by </a:t>
            </a:r>
            <a:r>
              <a:rPr lang="en-US" sz="1600" i="1" dirty="0" smtClean="0"/>
              <a:t>this class</a:t>
            </a:r>
            <a:r>
              <a:rPr lang="en-US" sz="1600" dirty="0" smtClean="0"/>
              <a:t>)</a:t>
            </a:r>
          </a:p>
          <a:p>
            <a:pPr lvl="1"/>
            <a:r>
              <a:rPr lang="en-US" sz="1600" dirty="0"/>
              <a:t>_</a:t>
            </a:r>
            <a:r>
              <a:rPr lang="en-US" sz="1600" dirty="0" err="1" smtClean="0"/>
              <a:t>check_for_external_ip_change</a:t>
            </a:r>
            <a:r>
              <a:rPr lang="en-US" sz="1600" dirty="0" smtClean="0"/>
              <a:t> (</a:t>
            </a:r>
            <a:r>
              <a:rPr lang="en-US" sz="1600" i="1" dirty="0"/>
              <a:t>determine if new external IPs differ from the existing </a:t>
            </a:r>
            <a:r>
              <a:rPr lang="en-US" sz="1600" i="1" dirty="0" err="1"/>
              <a:t>fixed_ips</a:t>
            </a:r>
            <a:r>
              <a:rPr lang="en-US" sz="1600" dirty="0" smtClean="0"/>
              <a:t>)</a:t>
            </a:r>
          </a:p>
          <a:p>
            <a:pPr lvl="1"/>
            <a:r>
              <a:rPr lang="en-US" sz="1600" dirty="0"/>
              <a:t>_</a:t>
            </a:r>
            <a:r>
              <a:rPr lang="en-US" sz="1600" dirty="0" err="1" smtClean="0"/>
              <a:t>ensure_router_not_in_use</a:t>
            </a:r>
            <a:r>
              <a:rPr lang="en-US" sz="1600" dirty="0" smtClean="0"/>
              <a:t> (</a:t>
            </a:r>
            <a:r>
              <a:rPr lang="en-US" sz="1600" i="1" dirty="0"/>
              <a:t>Ensure that no internal network interface is </a:t>
            </a:r>
            <a:r>
              <a:rPr lang="en-US" sz="1600" i="1" dirty="0" smtClean="0"/>
              <a:t>attached to </a:t>
            </a:r>
            <a:r>
              <a:rPr lang="en-US" sz="1600" i="1" dirty="0"/>
              <a:t>the router</a:t>
            </a:r>
            <a:r>
              <a:rPr lang="en-US" sz="1600" i="1" dirty="0" smtClean="0"/>
              <a:t>.</a:t>
            </a:r>
            <a:r>
              <a:rPr lang="en-US" sz="1600" dirty="0" smtClean="0"/>
              <a:t>)</a:t>
            </a:r>
          </a:p>
          <a:p>
            <a:pPr lvl="1"/>
            <a:r>
              <a:rPr lang="en-US" sz="1600" dirty="0" err="1" smtClean="0"/>
              <a:t>delete_router</a:t>
            </a:r>
            <a:r>
              <a:rPr lang="en-US" sz="1600" dirty="0" smtClean="0"/>
              <a:t> (Delete the router. Call “</a:t>
            </a:r>
            <a:r>
              <a:rPr lang="en-US" sz="1600" dirty="0"/>
              <a:t>_</a:t>
            </a:r>
            <a:r>
              <a:rPr lang="en-US" sz="1600" dirty="0" err="1"/>
              <a:t>ensure_router_not_in_use</a:t>
            </a:r>
            <a:r>
              <a:rPr lang="en-US" sz="1600" dirty="0"/>
              <a:t> </a:t>
            </a:r>
            <a:r>
              <a:rPr lang="en-US" sz="1600" dirty="0" smtClean="0"/>
              <a:t>“ and “</a:t>
            </a:r>
            <a:r>
              <a:rPr lang="en-US" sz="1600" dirty="0" err="1" smtClean="0"/>
              <a:t>delete_port</a:t>
            </a:r>
            <a:r>
              <a:rPr lang="en-US" sz="1600" dirty="0" smtClean="0"/>
              <a:t>”)</a:t>
            </a:r>
          </a:p>
          <a:p>
            <a:pPr lvl="1"/>
            <a:r>
              <a:rPr lang="en-US" sz="1600" dirty="0" err="1" smtClean="0"/>
              <a:t>get_router</a:t>
            </a:r>
            <a:r>
              <a:rPr lang="en-US" sz="1600" dirty="0" smtClean="0"/>
              <a:t> (“)</a:t>
            </a:r>
          </a:p>
          <a:p>
            <a:pPr lvl="1"/>
            <a:r>
              <a:rPr lang="en-US" sz="1600" dirty="0" err="1" smtClean="0"/>
              <a:t>get_routers</a:t>
            </a:r>
            <a:r>
              <a:rPr lang="en-US" sz="1600" dirty="0" smtClean="0"/>
              <a:t> (Get collection for routers)</a:t>
            </a:r>
          </a:p>
          <a:p>
            <a:pPr lvl="1"/>
            <a:r>
              <a:rPr lang="en-US" sz="1600" dirty="0" err="1" smtClean="0"/>
              <a:t>get_routers_count</a:t>
            </a:r>
            <a:r>
              <a:rPr lang="en-US" sz="1600" dirty="0" smtClean="0"/>
              <a:t> (“)</a:t>
            </a:r>
          </a:p>
          <a:p>
            <a:pPr lvl="1"/>
            <a:r>
              <a:rPr lang="en-US" sz="1600" dirty="0"/>
              <a:t>_</a:t>
            </a:r>
            <a:r>
              <a:rPr lang="en-US" sz="1600" dirty="0" err="1" smtClean="0"/>
              <a:t>check_for_dup_router_subnet</a:t>
            </a:r>
            <a:r>
              <a:rPr lang="en-US" sz="1600" dirty="0" smtClean="0"/>
              <a:t> (</a:t>
            </a:r>
            <a:r>
              <a:rPr lang="en-US" sz="1600" i="1" dirty="0"/>
              <a:t>It's possible these ports are on the same network, </a:t>
            </a:r>
            <a:r>
              <a:rPr lang="en-US" sz="1600" i="1" dirty="0" smtClean="0"/>
              <a:t>but</a:t>
            </a:r>
            <a:r>
              <a:rPr lang="en-US" sz="1600" i="1" dirty="0"/>
              <a:t> </a:t>
            </a:r>
            <a:r>
              <a:rPr lang="en-US" sz="1600" i="1" dirty="0" smtClean="0"/>
              <a:t>different </a:t>
            </a:r>
            <a:r>
              <a:rPr lang="en-US" sz="1600" i="1" dirty="0"/>
              <a:t>subnets</a:t>
            </a:r>
            <a:r>
              <a:rPr lang="en-US" sz="1600" i="1" dirty="0" smtClean="0"/>
              <a:t>.</a:t>
            </a:r>
            <a:r>
              <a:rPr lang="en-US" sz="1600" dirty="0" smtClean="0"/>
              <a:t>)</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validate_interface_info</a:t>
            </a:r>
            <a:r>
              <a:rPr lang="en-US" sz="1600" dirty="0" smtClean="0"/>
              <a:t> (Verify if </a:t>
            </a:r>
            <a:r>
              <a:rPr lang="en-US" sz="1600" dirty="0" err="1" smtClean="0"/>
              <a:t>sunet_id</a:t>
            </a:r>
            <a:r>
              <a:rPr lang="en-US" sz="1600" dirty="0" smtClean="0"/>
              <a:t> or </a:t>
            </a:r>
            <a:r>
              <a:rPr lang="en-US" sz="1600" dirty="0" err="1" smtClean="0"/>
              <a:t>port_id</a:t>
            </a:r>
            <a:r>
              <a:rPr lang="en-US" sz="1600" dirty="0" smtClean="0"/>
              <a:t> is specified)</a:t>
            </a:r>
          </a:p>
          <a:p>
            <a:pPr lvl="1"/>
            <a:r>
              <a:rPr lang="en-US" sz="1600" dirty="0"/>
              <a:t>_</a:t>
            </a:r>
            <a:r>
              <a:rPr lang="en-US" sz="1600" dirty="0" err="1" smtClean="0"/>
              <a:t>add_interface_by_port</a:t>
            </a:r>
            <a:r>
              <a:rPr lang="en-US" sz="1600" dirty="0" smtClean="0"/>
              <a:t> (add interface on router-&gt; by </a:t>
            </a:r>
            <a:r>
              <a:rPr lang="en-US" sz="1600" dirty="0" err="1" smtClean="0"/>
              <a:t>port_id</a:t>
            </a:r>
            <a:r>
              <a:rPr lang="en-US" sz="1600" dirty="0" smtClean="0"/>
              <a:t>)</a:t>
            </a:r>
          </a:p>
          <a:p>
            <a:pPr lvl="1"/>
            <a:r>
              <a:rPr lang="en-US" sz="1600" dirty="0"/>
              <a:t>_</a:t>
            </a:r>
            <a:r>
              <a:rPr lang="en-US" sz="1600" dirty="0" err="1" smtClean="0"/>
              <a:t>add_interface_by_subnet</a:t>
            </a:r>
            <a:r>
              <a:rPr lang="en-US" sz="1600" dirty="0" smtClean="0"/>
              <a:t> (</a:t>
            </a:r>
            <a:r>
              <a:rPr lang="en-US" sz="1600" dirty="0"/>
              <a:t>add interface on router-&gt; by </a:t>
            </a:r>
            <a:r>
              <a:rPr lang="en-US" sz="1600" dirty="0" err="1" smtClean="0"/>
              <a:t>subnet_id</a:t>
            </a:r>
            <a:r>
              <a:rPr lang="en-US" sz="1600" dirty="0" smtClean="0"/>
              <a:t>)</a:t>
            </a:r>
          </a:p>
          <a:p>
            <a:pPr lvl="1"/>
            <a:r>
              <a:rPr lang="en-US" sz="1600" dirty="0"/>
              <a:t>_</a:t>
            </a:r>
            <a:r>
              <a:rPr lang="en-US" sz="1600" dirty="0" err="1" smtClean="0"/>
              <a:t>make_router_interface_info</a:t>
            </a:r>
            <a:r>
              <a:rPr lang="en-US" sz="1600" dirty="0" smtClean="0"/>
              <a:t> (generate info – id, </a:t>
            </a:r>
            <a:r>
              <a:rPr lang="en-US" sz="1600" dirty="0" err="1" smtClean="0"/>
              <a:t>tenant_id</a:t>
            </a:r>
            <a:r>
              <a:rPr lang="en-US" sz="1600" dirty="0" smtClean="0"/>
              <a:t>, </a:t>
            </a:r>
            <a:r>
              <a:rPr lang="en-US" sz="1600" dirty="0" err="1" smtClean="0"/>
              <a:t>port_id</a:t>
            </a:r>
            <a:r>
              <a:rPr lang="en-US" sz="1600" dirty="0" smtClean="0"/>
              <a:t>, </a:t>
            </a:r>
            <a:r>
              <a:rPr lang="en-US" sz="1600" dirty="0" err="1" smtClean="0"/>
              <a:t>subnet_id</a:t>
            </a:r>
            <a:r>
              <a:rPr lang="en-US" sz="1600" dirty="0" smtClean="0"/>
              <a:t>)</a:t>
            </a:r>
          </a:p>
        </p:txBody>
      </p:sp>
    </p:spTree>
    <p:extLst>
      <p:ext uri="{BB962C8B-B14F-4D97-AF65-F5344CB8AC3E}">
        <p14:creationId xmlns:p14="http://schemas.microsoft.com/office/powerpoint/2010/main" val="3467586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791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add_router_interface</a:t>
            </a:r>
            <a:r>
              <a:rPr lang="en-US" sz="1600" dirty="0" smtClean="0"/>
              <a:t> (</a:t>
            </a:r>
            <a:r>
              <a:rPr lang="en-US" sz="1600" i="1" dirty="0" smtClean="0"/>
              <a:t>Call “</a:t>
            </a:r>
            <a:r>
              <a:rPr lang="en-US" sz="1600" dirty="0"/>
              <a:t>_</a:t>
            </a:r>
            <a:r>
              <a:rPr lang="en-US" sz="1600" dirty="0" err="1" smtClean="0"/>
              <a:t>add_interface_by_port</a:t>
            </a:r>
            <a:r>
              <a:rPr lang="en-US" sz="1600" dirty="0" smtClean="0"/>
              <a:t>” and “</a:t>
            </a:r>
            <a:r>
              <a:rPr lang="en-US" sz="1600" dirty="0"/>
              <a:t>_</a:t>
            </a:r>
            <a:r>
              <a:rPr lang="en-US" sz="1600" dirty="0" err="1" smtClean="0"/>
              <a:t>add_interface_by_subnet</a:t>
            </a:r>
            <a:r>
              <a:rPr lang="en-US" sz="1600" dirty="0" smtClean="0"/>
              <a:t>”</a:t>
            </a:r>
            <a:r>
              <a:rPr lang="en-US" sz="1600" i="1" dirty="0" smtClean="0"/>
              <a:t>. Return “</a:t>
            </a:r>
            <a:r>
              <a:rPr lang="en-US" sz="1600" dirty="0" smtClean="0"/>
              <a:t>_</a:t>
            </a:r>
            <a:r>
              <a:rPr lang="en-US" sz="1600" dirty="0" err="1" smtClean="0"/>
              <a:t>make_router_interface_info</a:t>
            </a:r>
            <a:r>
              <a:rPr lang="en-US" sz="1600" dirty="0" smtClean="0"/>
              <a:t>” with all info)</a:t>
            </a:r>
          </a:p>
          <a:p>
            <a:pPr lvl="1"/>
            <a:r>
              <a:rPr lang="en-US" sz="1600" dirty="0"/>
              <a:t>_</a:t>
            </a:r>
            <a:r>
              <a:rPr lang="en-US" sz="1600" dirty="0" err="1" smtClean="0"/>
              <a:t>confirm_router_interface_not_in_use</a:t>
            </a:r>
            <a:r>
              <a:rPr lang="en-US" sz="1600" dirty="0" smtClean="0"/>
              <a:t> (Verify </a:t>
            </a:r>
            <a:r>
              <a:rPr lang="en-US" sz="1600" dirty="0" err="1" smtClean="0"/>
              <a:t>iterface</a:t>
            </a:r>
            <a:r>
              <a:rPr lang="en-US" sz="1600" dirty="0" smtClean="0"/>
              <a:t> is not in use)</a:t>
            </a:r>
          </a:p>
          <a:p>
            <a:pPr lvl="1"/>
            <a:r>
              <a:rPr lang="en-US" sz="1600" dirty="0"/>
              <a:t>_</a:t>
            </a:r>
            <a:r>
              <a:rPr lang="en-US" sz="1600" dirty="0" err="1" smtClean="0"/>
              <a:t>remove_interface_by_port</a:t>
            </a:r>
            <a:r>
              <a:rPr lang="en-US" sz="1600" dirty="0" smtClean="0"/>
              <a:t> (“)</a:t>
            </a:r>
          </a:p>
          <a:p>
            <a:pPr lvl="1"/>
            <a:r>
              <a:rPr lang="en-US" sz="1600" dirty="0"/>
              <a:t>_</a:t>
            </a:r>
            <a:r>
              <a:rPr lang="en-US" sz="1600" dirty="0" err="1" smtClean="0"/>
              <a:t>remove_interface_by_subnet</a:t>
            </a:r>
            <a:r>
              <a:rPr lang="en-US" sz="1600" dirty="0" smtClean="0"/>
              <a:t> (“)</a:t>
            </a:r>
          </a:p>
          <a:p>
            <a:pPr lvl="1"/>
            <a:r>
              <a:rPr lang="en-US" sz="1600" dirty="0" err="1" smtClean="0"/>
              <a:t>remove_router_interface</a:t>
            </a:r>
            <a:r>
              <a:rPr lang="en-US" sz="1600" dirty="0" smtClean="0"/>
              <a:t> (Call “</a:t>
            </a:r>
            <a:r>
              <a:rPr lang="en-US" sz="1600" dirty="0"/>
              <a:t>_</a:t>
            </a:r>
            <a:r>
              <a:rPr lang="en-US" sz="1600" dirty="0" err="1" smtClean="0"/>
              <a:t>remove_interface_by_subnet</a:t>
            </a:r>
            <a:r>
              <a:rPr lang="en-US" sz="1600" dirty="0" smtClean="0"/>
              <a:t>” and “</a:t>
            </a:r>
            <a:r>
              <a:rPr lang="en-US" sz="1600" dirty="0"/>
              <a:t>_</a:t>
            </a:r>
            <a:r>
              <a:rPr lang="en-US" sz="1600" dirty="0" err="1" smtClean="0"/>
              <a:t>remove_interface_by_port</a:t>
            </a:r>
            <a:r>
              <a:rPr lang="en-US" sz="1600" dirty="0" smtClean="0"/>
              <a:t>”)</a:t>
            </a:r>
          </a:p>
          <a:p>
            <a:pPr lvl="1"/>
            <a:r>
              <a:rPr lang="en-US" sz="1600" dirty="0"/>
              <a:t>_</a:t>
            </a:r>
            <a:r>
              <a:rPr lang="en-US" sz="1600" dirty="0" err="1" smtClean="0"/>
              <a:t>get_floatingip</a:t>
            </a:r>
            <a:r>
              <a:rPr lang="en-US" sz="1600" dirty="0" smtClean="0"/>
              <a:t> (“)</a:t>
            </a:r>
          </a:p>
          <a:p>
            <a:pPr lvl="1"/>
            <a:r>
              <a:rPr lang="en-US" sz="1600" dirty="0"/>
              <a:t>_</a:t>
            </a:r>
            <a:r>
              <a:rPr lang="en-US" sz="1600" dirty="0" err="1" smtClean="0"/>
              <a:t>make_floatingip_dict</a:t>
            </a:r>
            <a:r>
              <a:rPr lang="en-US" sz="1600" dirty="0" smtClean="0"/>
              <a:t> (add id, </a:t>
            </a:r>
            <a:r>
              <a:rPr lang="en-US" sz="1600" dirty="0" err="1" smtClean="0"/>
              <a:t>tenant_id</a:t>
            </a:r>
            <a:r>
              <a:rPr lang="en-US" sz="1600" dirty="0" smtClean="0"/>
              <a:t>, </a:t>
            </a:r>
            <a:r>
              <a:rPr lang="en-US" sz="1600" dirty="0" err="1" smtClean="0"/>
              <a:t>fip</a:t>
            </a:r>
            <a:r>
              <a:rPr lang="en-US" sz="1600" dirty="0" smtClean="0"/>
              <a:t>, </a:t>
            </a:r>
            <a:r>
              <a:rPr lang="en-US" sz="1600" dirty="0" err="1" smtClean="0"/>
              <a:t>etc</a:t>
            </a:r>
            <a:r>
              <a:rPr lang="en-US" sz="1600" dirty="0" smtClean="0"/>
              <a:t> to </a:t>
            </a:r>
            <a:r>
              <a:rPr lang="en-US" sz="1600" dirty="0" err="1" smtClean="0"/>
              <a:t>dict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get_router_for_floatingip</a:t>
            </a:r>
            <a:r>
              <a:rPr lang="en-US" sz="1600" dirty="0" smtClean="0"/>
              <a:t> (“)</a:t>
            </a:r>
          </a:p>
          <a:p>
            <a:pPr lvl="1"/>
            <a:r>
              <a:rPr lang="en-US" sz="1600" dirty="0"/>
              <a:t>_</a:t>
            </a:r>
            <a:r>
              <a:rPr lang="en-US" sz="1600" dirty="0" err="1" smtClean="0"/>
              <a:t>internal_fip_assoc_data</a:t>
            </a:r>
            <a:r>
              <a:rPr lang="en-US" sz="1600" dirty="0" smtClean="0"/>
              <a:t> (</a:t>
            </a:r>
            <a:r>
              <a:rPr lang="en-US" sz="1600" i="1" dirty="0"/>
              <a:t>Retrieve internal port data for floating </a:t>
            </a:r>
            <a:r>
              <a:rPr lang="en-US" sz="1600" i="1" dirty="0" smtClean="0"/>
              <a:t>IP. Retrieve </a:t>
            </a:r>
            <a:r>
              <a:rPr lang="en-US" sz="1600" i="1" dirty="0"/>
              <a:t>information concerning the internal port </a:t>
            </a:r>
            <a:r>
              <a:rPr lang="en-US" sz="1600" i="1" dirty="0" smtClean="0"/>
              <a:t>where the </a:t>
            </a:r>
            <a:r>
              <a:rPr lang="en-US" sz="1600" i="1" dirty="0"/>
              <a:t>floating IP should be associated to</a:t>
            </a:r>
            <a:r>
              <a:rPr lang="en-US" sz="1600" i="1" dirty="0" smtClean="0"/>
              <a:t>.</a:t>
            </a:r>
            <a:r>
              <a:rPr lang="en-US" sz="1600" dirty="0" smtClean="0"/>
              <a:t>)</a:t>
            </a:r>
          </a:p>
          <a:p>
            <a:pPr lvl="1"/>
            <a:r>
              <a:rPr lang="en-US" sz="1600" dirty="0" err="1" smtClean="0"/>
              <a:t>get_assoc_data</a:t>
            </a:r>
            <a:r>
              <a:rPr lang="en-US" sz="1600" dirty="0" smtClean="0"/>
              <a:t> (</a:t>
            </a:r>
            <a:r>
              <a:rPr lang="en-US" sz="1600" i="1" dirty="0"/>
              <a:t>Determine/extract data associated with the internal port</a:t>
            </a:r>
            <a:r>
              <a:rPr lang="en-US" sz="1600" i="1" dirty="0" smtClean="0"/>
              <a:t>.</a:t>
            </a:r>
            <a:r>
              <a:rPr lang="en-US" sz="1600" dirty="0" smtClean="0"/>
              <a:t>)</a:t>
            </a:r>
          </a:p>
          <a:p>
            <a:pPr lvl="1"/>
            <a:r>
              <a:rPr lang="en-US" sz="1600" dirty="0"/>
              <a:t>_</a:t>
            </a:r>
            <a:r>
              <a:rPr lang="en-US" sz="1600" dirty="0" err="1" smtClean="0"/>
              <a:t>check_and_get_fip_assoc</a:t>
            </a:r>
            <a:r>
              <a:rPr lang="en-US" sz="1600" dirty="0" smtClean="0"/>
              <a:t> (Verify FIP association with port and retrieve the info)</a:t>
            </a:r>
          </a:p>
          <a:p>
            <a:pPr lvl="1"/>
            <a:r>
              <a:rPr lang="en-US" sz="1600" dirty="0"/>
              <a:t>_</a:t>
            </a:r>
            <a:r>
              <a:rPr lang="en-US" sz="1600" dirty="0" err="1" smtClean="0"/>
              <a:t>update_fip_assoc</a:t>
            </a:r>
            <a:r>
              <a:rPr lang="en-US" sz="1600" dirty="0" smtClean="0"/>
              <a:t> (“)</a:t>
            </a:r>
          </a:p>
          <a:p>
            <a:pPr lvl="1"/>
            <a:r>
              <a:rPr lang="en-US" sz="1600" dirty="0" err="1" smtClean="0"/>
              <a:t>create_floatingip</a:t>
            </a:r>
            <a:r>
              <a:rPr lang="en-US" sz="1600" dirty="0" smtClean="0"/>
              <a:t> (create FIP and associate with a port)</a:t>
            </a:r>
          </a:p>
          <a:p>
            <a:pPr lvl="1"/>
            <a:r>
              <a:rPr lang="en-US" sz="1600" dirty="0"/>
              <a:t>_</a:t>
            </a:r>
            <a:r>
              <a:rPr lang="en-US" sz="1600" dirty="0" err="1" smtClean="0"/>
              <a:t>update_floatingip</a:t>
            </a:r>
            <a:r>
              <a:rPr lang="en-US" sz="1600" dirty="0" smtClean="0"/>
              <a:t> (“)</a:t>
            </a:r>
          </a:p>
          <a:p>
            <a:pPr lvl="1"/>
            <a:r>
              <a:rPr lang="en-US" sz="1600" dirty="0"/>
              <a:t>_</a:t>
            </a:r>
            <a:r>
              <a:rPr lang="en-US" sz="1600" dirty="0" err="1" smtClean="0"/>
              <a:t>floatingips_to_router_ids</a:t>
            </a:r>
            <a:r>
              <a:rPr lang="en-US" sz="1600" dirty="0" smtClean="0"/>
              <a:t> (Return list of </a:t>
            </a:r>
            <a:r>
              <a:rPr lang="en-US" sz="1600" dirty="0" err="1" smtClean="0"/>
              <a:t>fip</a:t>
            </a:r>
            <a:r>
              <a:rPr lang="en-US" sz="1600" dirty="0" smtClean="0"/>
              <a:t> and </a:t>
            </a:r>
            <a:r>
              <a:rPr lang="en-US" sz="1600" dirty="0" err="1" smtClean="0"/>
              <a:t>router_id</a:t>
            </a:r>
            <a:r>
              <a:rPr lang="en-US" sz="1600" dirty="0" smtClean="0"/>
              <a:t>)</a:t>
            </a:r>
          </a:p>
          <a:p>
            <a:pPr lvl="1"/>
            <a:r>
              <a:rPr lang="en-US" sz="1600" dirty="0" err="1"/>
              <a:t>update_floatingip</a:t>
            </a:r>
            <a:r>
              <a:rPr lang="en-US" sz="1600" dirty="0"/>
              <a:t> (Return FIP after update</a:t>
            </a:r>
            <a:r>
              <a:rPr lang="en-US" sz="1600" dirty="0" smtClean="0"/>
              <a:t>)</a:t>
            </a:r>
            <a:endParaRPr lang="en-US" sz="1600" dirty="0"/>
          </a:p>
        </p:txBody>
      </p:sp>
    </p:spTree>
    <p:extLst>
      <p:ext uri="{BB962C8B-B14F-4D97-AF65-F5344CB8AC3E}">
        <p14:creationId xmlns:p14="http://schemas.microsoft.com/office/powerpoint/2010/main" val="64360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update_floatingip_status</a:t>
            </a:r>
            <a:r>
              <a:rPr lang="en-US" sz="1600" dirty="0" smtClean="0"/>
              <a:t> (</a:t>
            </a:r>
            <a:r>
              <a:rPr lang="en-US" sz="1600" i="1" dirty="0"/>
              <a:t>Update operational status for floating IP in neutron DB</a:t>
            </a:r>
            <a:r>
              <a:rPr lang="en-US" sz="1600" i="1" dirty="0" smtClean="0"/>
              <a:t>.</a:t>
            </a:r>
            <a:r>
              <a:rPr lang="en-US" sz="1600" dirty="0" smtClean="0"/>
              <a:t>)</a:t>
            </a:r>
          </a:p>
          <a:p>
            <a:pPr lvl="1"/>
            <a:r>
              <a:rPr lang="en-US" sz="1600" dirty="0"/>
              <a:t>_</a:t>
            </a:r>
            <a:r>
              <a:rPr lang="en-US" sz="1600" dirty="0" err="1" smtClean="0"/>
              <a:t>delete_floatingip</a:t>
            </a:r>
            <a:r>
              <a:rPr lang="en-US" sz="1600" dirty="0" smtClean="0"/>
              <a:t> (“)</a:t>
            </a:r>
          </a:p>
          <a:p>
            <a:pPr lvl="1"/>
            <a:r>
              <a:rPr lang="en-US" sz="1600" dirty="0" err="1" smtClean="0"/>
              <a:t>delete_floatingip</a:t>
            </a:r>
            <a:r>
              <a:rPr lang="en-US" sz="1600" dirty="0" smtClean="0"/>
              <a:t> (Call “</a:t>
            </a:r>
            <a:r>
              <a:rPr lang="en-US" sz="1600" dirty="0"/>
              <a:t>_</a:t>
            </a:r>
            <a:r>
              <a:rPr lang="en-US" sz="1600" dirty="0" err="1"/>
              <a:t>delete_floatingip</a:t>
            </a:r>
            <a:r>
              <a:rPr lang="en-US" sz="1600" dirty="0"/>
              <a:t> </a:t>
            </a:r>
            <a:r>
              <a:rPr lang="en-US" sz="1600" dirty="0" smtClean="0"/>
              <a:t>“ )</a:t>
            </a:r>
          </a:p>
          <a:p>
            <a:pPr lvl="1"/>
            <a:r>
              <a:rPr lang="en-US" sz="1600" dirty="0" err="1" smtClean="0"/>
              <a:t>get_floatingip</a:t>
            </a:r>
            <a:r>
              <a:rPr lang="en-US" sz="1600" dirty="0" smtClean="0"/>
              <a:t> (“)</a:t>
            </a:r>
          </a:p>
          <a:p>
            <a:pPr lvl="1"/>
            <a:r>
              <a:rPr lang="en-US" sz="1600" dirty="0" err="1" smtClean="0"/>
              <a:t>get_floatingips</a:t>
            </a:r>
            <a:r>
              <a:rPr lang="en-US" sz="1600" dirty="0" smtClean="0"/>
              <a:t> (Retrieve multiple </a:t>
            </a:r>
            <a:r>
              <a:rPr lang="en-US" sz="1600" dirty="0" err="1" smtClean="0"/>
              <a:t>fip</a:t>
            </a:r>
            <a:r>
              <a:rPr lang="en-US" sz="1600" dirty="0" smtClean="0"/>
              <a:t>)</a:t>
            </a:r>
          </a:p>
          <a:p>
            <a:pPr lvl="1"/>
            <a:r>
              <a:rPr lang="en-US" sz="1600" dirty="0" err="1" smtClean="0"/>
              <a:t>delete_disassociated_floatingips</a:t>
            </a:r>
            <a:r>
              <a:rPr lang="en-US" sz="1600" dirty="0" smtClean="0"/>
              <a:t> (delete </a:t>
            </a:r>
            <a:r>
              <a:rPr lang="en-US" sz="1600" dirty="0" err="1" smtClean="0"/>
              <a:t>fip</a:t>
            </a:r>
            <a:r>
              <a:rPr lang="en-US" sz="1600" dirty="0" smtClean="0"/>
              <a:t>)</a:t>
            </a:r>
          </a:p>
          <a:p>
            <a:pPr lvl="1"/>
            <a:r>
              <a:rPr lang="en-US" sz="1600" dirty="0" err="1" smtClean="0"/>
              <a:t>get_floatingips_count</a:t>
            </a:r>
            <a:r>
              <a:rPr lang="en-US" sz="1600" dirty="0" smtClean="0"/>
              <a:t> (“)</a:t>
            </a:r>
          </a:p>
          <a:p>
            <a:pPr lvl="1"/>
            <a:r>
              <a:rPr lang="en-US" sz="1600" dirty="0" smtClean="0"/>
              <a:t>prevent_l3_port_deletion (</a:t>
            </a:r>
            <a:r>
              <a:rPr lang="en-US" sz="1600" i="1" dirty="0"/>
              <a:t>Checks to make sure a port is allowed to be deleted</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p>
          <a:p>
            <a:pPr lvl="1"/>
            <a:r>
              <a:rPr lang="en-US" sz="1600" dirty="0"/>
              <a:t>_</a:t>
            </a:r>
            <a:r>
              <a:rPr lang="en-US" sz="1600" dirty="0" err="1" smtClean="0"/>
              <a:t>get_sync_routers</a:t>
            </a:r>
            <a:r>
              <a:rPr lang="en-US" sz="1600" dirty="0" smtClean="0"/>
              <a:t> (</a:t>
            </a:r>
            <a:r>
              <a:rPr lang="en-US" sz="1600" i="1" dirty="0"/>
              <a:t>Query routers and their </a:t>
            </a:r>
            <a:r>
              <a:rPr lang="en-US" sz="1600" i="1" dirty="0" err="1"/>
              <a:t>gw</a:t>
            </a:r>
            <a:r>
              <a:rPr lang="en-US" sz="1600" i="1" dirty="0"/>
              <a:t> ports for l3 agent</a:t>
            </a:r>
            <a:r>
              <a:rPr lang="en-US" sz="1600" i="1" dirty="0" smtClean="0"/>
              <a:t>.</a:t>
            </a:r>
            <a:r>
              <a:rPr lang="en-US" sz="1600" dirty="0" smtClean="0"/>
              <a:t>)</a:t>
            </a:r>
          </a:p>
          <a:p>
            <a:pPr lvl="1"/>
            <a:r>
              <a:rPr lang="en-US" sz="1600" dirty="0"/>
              <a:t>_</a:t>
            </a:r>
            <a:r>
              <a:rPr lang="en-US" sz="1600" dirty="0" err="1" smtClean="0"/>
              <a:t>get_sync_floating_ips</a:t>
            </a:r>
            <a:r>
              <a:rPr lang="en-US" sz="1600" dirty="0" smtClean="0"/>
              <a:t> (</a:t>
            </a:r>
            <a:r>
              <a:rPr lang="en-US" sz="1600" i="1" dirty="0"/>
              <a:t>Query </a:t>
            </a:r>
            <a:r>
              <a:rPr lang="en-US" sz="1600" i="1" dirty="0" err="1"/>
              <a:t>floating_ips</a:t>
            </a:r>
            <a:r>
              <a:rPr lang="en-US" sz="1600" i="1" dirty="0"/>
              <a:t> that relate to list of </a:t>
            </a:r>
            <a:r>
              <a:rPr lang="en-US" sz="1600" i="1" dirty="0" err="1"/>
              <a:t>router_ids</a:t>
            </a:r>
            <a:r>
              <a:rPr lang="en-US" sz="1600" i="1" dirty="0" smtClean="0"/>
              <a:t>.</a:t>
            </a:r>
            <a:r>
              <a:rPr lang="en-US" sz="1600" dirty="0" smtClean="0"/>
              <a:t>)</a:t>
            </a:r>
          </a:p>
          <a:p>
            <a:pPr lvl="1"/>
            <a:r>
              <a:rPr lang="en-US" sz="1600" dirty="0" err="1" smtClean="0"/>
              <a:t>get_sync_gw_ports</a:t>
            </a:r>
            <a:r>
              <a:rPr lang="en-US" sz="1600" dirty="0" smtClean="0"/>
              <a:t> (“)</a:t>
            </a:r>
          </a:p>
          <a:p>
            <a:pPr lvl="1"/>
            <a:r>
              <a:rPr lang="en-US" sz="1600" dirty="0" err="1" smtClean="0"/>
              <a:t>get_sync_interfaces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a:t>_</a:t>
            </a:r>
            <a:r>
              <a:rPr lang="en-US" sz="1600" dirty="0" err="1" smtClean="0"/>
              <a:t>populate_subnet_for_ports</a:t>
            </a:r>
            <a:r>
              <a:rPr lang="en-US" sz="1600" dirty="0" smtClean="0"/>
              <a:t> (</a:t>
            </a:r>
            <a:r>
              <a:rPr lang="en-US" sz="1600" i="1" dirty="0"/>
              <a:t>Populate ports with subnet</a:t>
            </a:r>
            <a:r>
              <a:rPr lang="en-US" sz="1600" i="1" dirty="0" smtClean="0"/>
              <a: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 to router </a:t>
            </a:r>
            <a:r>
              <a:rPr lang="en-US" sz="1600" dirty="0" err="1" smtClean="0"/>
              <a:t>dict</a:t>
            </a:r>
            <a:r>
              <a:rPr lang="en-US" sz="1600" dirty="0" smtClean="0"/>
              <a:t>)</a:t>
            </a:r>
          </a:p>
          <a:p>
            <a:pPr lvl="1"/>
            <a:r>
              <a:rPr lang="en-US" sz="1600" dirty="0"/>
              <a:t>_</a:t>
            </a:r>
            <a:r>
              <a:rPr lang="en-US" sz="1600" dirty="0" err="1" smtClean="0"/>
              <a:t>process_interfaces</a:t>
            </a:r>
            <a:r>
              <a:rPr lang="en-US" sz="1600" dirty="0" smtClean="0"/>
              <a:t> (assign interfaces to router </a:t>
            </a:r>
            <a:r>
              <a:rPr lang="en-US" sz="1600" dirty="0" err="1" smtClean="0"/>
              <a:t>dict</a:t>
            </a:r>
            <a:r>
              <a:rPr lang="en-US" sz="1600" dirty="0" smtClean="0"/>
              <a:t>)</a:t>
            </a:r>
          </a:p>
          <a:p>
            <a:pPr lvl="1"/>
            <a:r>
              <a:rPr lang="en-US" sz="1600" dirty="0"/>
              <a:t>_</a:t>
            </a:r>
            <a:r>
              <a:rPr lang="en-US" sz="1600" dirty="0" err="1"/>
              <a:t>get_router_info_list</a:t>
            </a:r>
            <a:r>
              <a:rPr lang="en-US" sz="1600" dirty="0"/>
              <a:t> (</a:t>
            </a:r>
            <a:r>
              <a:rPr lang="en-US" sz="1600" i="1" dirty="0"/>
              <a:t>Query routers and their related </a:t>
            </a:r>
            <a:r>
              <a:rPr lang="en-US" sz="1600" i="1" dirty="0" err="1"/>
              <a:t>floating_ips</a:t>
            </a:r>
            <a:r>
              <a:rPr lang="en-US" sz="1600" i="1" dirty="0"/>
              <a:t>, interfaces.</a:t>
            </a:r>
            <a:r>
              <a:rPr lang="en-US" sz="1600" dirty="0"/>
              <a:t>)</a:t>
            </a:r>
            <a:endParaRPr lang="en-US" sz="1600" dirty="0" smtClean="0"/>
          </a:p>
        </p:txBody>
      </p:sp>
    </p:spTree>
    <p:extLst>
      <p:ext uri="{BB962C8B-B14F-4D97-AF65-F5344CB8AC3E}">
        <p14:creationId xmlns:p14="http://schemas.microsoft.com/office/powerpoint/2010/main" val="2394122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get_sync_data</a:t>
            </a:r>
            <a:r>
              <a:rPr lang="en-US" sz="1600" dirty="0" smtClean="0"/>
              <a:t> (Call “_</a:t>
            </a:r>
            <a:r>
              <a:rPr lang="en-US" sz="1600" dirty="0" err="1" smtClean="0"/>
              <a:t>process_floating_ips</a:t>
            </a:r>
            <a:r>
              <a:rPr lang="en-US" sz="1600" dirty="0" smtClean="0"/>
              <a:t>” and “_</a:t>
            </a:r>
            <a:r>
              <a:rPr lang="en-US" sz="1600" dirty="0" err="1" smtClean="0"/>
              <a:t>process_interfaces</a:t>
            </a:r>
            <a:r>
              <a:rPr lang="en-US" sz="1600" dirty="0" smtClean="0"/>
              <a:t>”. Return </a:t>
            </a:r>
            <a:r>
              <a:rPr lang="en-US" sz="1600" dirty="0" err="1" smtClean="0"/>
              <a:t>routers_dict</a:t>
            </a:r>
            <a:r>
              <a:rPr lang="en-US" sz="1600" dirty="0" smtClean="0"/>
              <a:t>)</a:t>
            </a:r>
          </a:p>
          <a:p>
            <a:r>
              <a:rPr lang="en-US" sz="1800" b="1" dirty="0" smtClean="0"/>
              <a:t>Class </a:t>
            </a:r>
            <a:r>
              <a:rPr lang="en-US" sz="1800" dirty="0" smtClean="0"/>
              <a:t>L3RpcNotifierMixin </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attribute to db_base_plugin_v2</a:t>
            </a:r>
            <a:r>
              <a:rPr lang="en-US" sz="1600" i="1" dirty="0" smtClean="0"/>
              <a:t>.</a:t>
            </a:r>
            <a:r>
              <a:rPr lang="en-US" sz="1600" dirty="0" smtClean="0"/>
              <a:t>)</a:t>
            </a:r>
          </a:p>
          <a:p>
            <a:pPr lvl="1"/>
            <a:r>
              <a:rPr lang="en-US" sz="1600" dirty="0" smtClean="0"/>
              <a:t>l3_rpc_notifier (property)</a:t>
            </a:r>
          </a:p>
          <a:p>
            <a:pPr lvl="1"/>
            <a:r>
              <a:rPr lang="en-US" sz="1600" dirty="0" smtClean="0"/>
              <a:t>l3_rpc_notifier </a:t>
            </a:r>
            <a:r>
              <a:rPr lang="en-US" sz="1600" dirty="0"/>
              <a:t>(property</a:t>
            </a:r>
            <a:r>
              <a:rPr lang="en-US" sz="1600" dirty="0" smtClean="0"/>
              <a:t>)</a:t>
            </a:r>
          </a:p>
          <a:p>
            <a:pPr lvl="1"/>
            <a:r>
              <a:rPr lang="en-US" sz="1600" dirty="0" err="1" smtClean="0"/>
              <a:t>notify_router_updated</a:t>
            </a:r>
            <a:r>
              <a:rPr lang="en-US" sz="1600" dirty="0" smtClean="0"/>
              <a:t> (notify if router is updated)</a:t>
            </a:r>
          </a:p>
          <a:p>
            <a:pPr lvl="1"/>
            <a:r>
              <a:rPr lang="en-US" sz="1600" dirty="0" err="1" smtClean="0"/>
              <a:t>notify_routers_updated</a:t>
            </a:r>
            <a:r>
              <a:rPr lang="en-US" sz="1600" dirty="0" smtClean="0"/>
              <a:t> (</a:t>
            </a:r>
            <a:r>
              <a:rPr lang="en-US" sz="1600" dirty="0"/>
              <a:t>notify if </a:t>
            </a:r>
            <a:r>
              <a:rPr lang="en-US" sz="1600" dirty="0" smtClean="0"/>
              <a:t>multiple router </a:t>
            </a:r>
            <a:r>
              <a:rPr lang="en-US" sz="1600" dirty="0"/>
              <a:t>is updated</a:t>
            </a:r>
            <a:r>
              <a:rPr lang="en-US" sz="1600" dirty="0" smtClean="0"/>
              <a:t>)</a:t>
            </a:r>
          </a:p>
          <a:p>
            <a:pPr lvl="1"/>
            <a:r>
              <a:rPr lang="en-US" sz="1600" dirty="0" err="1" smtClean="0"/>
              <a:t>notify_router_deleted</a:t>
            </a:r>
            <a:r>
              <a:rPr lang="en-US" sz="1600" dirty="0" smtClean="0"/>
              <a:t> (notify if router deleted)</a:t>
            </a:r>
          </a:p>
          <a:p>
            <a:r>
              <a:rPr lang="en-US" sz="1800" b="1" dirty="0" smtClean="0"/>
              <a:t>Class </a:t>
            </a:r>
            <a:r>
              <a:rPr lang="en-US" sz="1800" dirty="0" smtClean="0"/>
              <a:t>L3_NAT_db_mixin</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methods to db_base_plugin_v2.</a:t>
            </a:r>
            <a:r>
              <a:rPr lang="en-US" sz="1600" dirty="0" smtClean="0"/>
              <a:t>)</a:t>
            </a:r>
          </a:p>
          <a:p>
            <a:pPr lvl="1"/>
            <a:r>
              <a:rPr lang="en-US" sz="1600" dirty="0" err="1" smtClean="0"/>
              <a:t>update_router</a:t>
            </a:r>
            <a:r>
              <a:rPr lang="en-US" sz="1600" dirty="0" smtClean="0"/>
              <a:t> (Return </a:t>
            </a:r>
            <a:r>
              <a:rPr lang="en-US" sz="1600" dirty="0" err="1" smtClean="0"/>
              <a:t>router_dict</a:t>
            </a:r>
            <a:r>
              <a:rPr lang="en-US" sz="1600" dirty="0" smtClean="0"/>
              <a:t> after </a:t>
            </a:r>
            <a:r>
              <a:rPr lang="en-US" sz="1600" dirty="0" err="1" smtClean="0"/>
              <a:t>updation</a:t>
            </a:r>
            <a:r>
              <a:rPr lang="en-US" sz="1600" dirty="0" smtClean="0"/>
              <a:t>)</a:t>
            </a:r>
          </a:p>
          <a:p>
            <a:pPr lvl="1"/>
            <a:r>
              <a:rPr lang="en-US" sz="1600" dirty="0" err="1" smtClean="0"/>
              <a:t>delete_router</a:t>
            </a:r>
            <a:r>
              <a:rPr lang="en-US" sz="1600" dirty="0" smtClean="0"/>
              <a:t> (Delete router and send notification)</a:t>
            </a:r>
          </a:p>
          <a:p>
            <a:pPr lvl="1"/>
            <a:r>
              <a:rPr lang="en-US" sz="1600" dirty="0" err="1" smtClean="0"/>
              <a:t>notify_router_interface_action</a:t>
            </a:r>
            <a:r>
              <a:rPr lang="en-US" sz="1600" dirty="0" smtClean="0"/>
              <a:t> (notify about the action occurred at interface)</a:t>
            </a:r>
          </a:p>
          <a:p>
            <a:pPr lvl="1"/>
            <a:r>
              <a:rPr lang="en-US" sz="1600" dirty="0" err="1" smtClean="0"/>
              <a:t>add_router_interface</a:t>
            </a:r>
            <a:r>
              <a:rPr lang="en-US" sz="1600" dirty="0" smtClean="0"/>
              <a:t> (“)</a:t>
            </a:r>
          </a:p>
          <a:p>
            <a:pPr lvl="1"/>
            <a:r>
              <a:rPr lang="en-US" sz="1600" dirty="0" err="1" smtClean="0"/>
              <a:t>remove_router_interface</a:t>
            </a:r>
            <a:r>
              <a:rPr lang="en-US" sz="1600" dirty="0" smtClean="0"/>
              <a:t> (“)</a:t>
            </a:r>
          </a:p>
          <a:p>
            <a:pPr lvl="1"/>
            <a:r>
              <a:rPr lang="en-US" sz="1600" dirty="0" err="1" smtClean="0"/>
              <a:t>create_floatingip</a:t>
            </a:r>
            <a:r>
              <a:rPr lang="en-US" sz="1600" dirty="0" smtClean="0"/>
              <a:t> (Create </a:t>
            </a:r>
            <a:r>
              <a:rPr lang="en-US" sz="1600" dirty="0" err="1" smtClean="0"/>
              <a:t>fip</a:t>
            </a:r>
            <a:r>
              <a:rPr lang="en-US" sz="1600" dirty="0" smtClean="0"/>
              <a:t> and return </a:t>
            </a:r>
            <a:r>
              <a:rPr lang="en-US" sz="1600" dirty="0" err="1" smtClean="0"/>
              <a:t>floatingip_dict</a:t>
            </a:r>
            <a:r>
              <a:rPr lang="en-US" sz="1600" dirty="0" smtClean="0"/>
              <a:t>)</a:t>
            </a:r>
          </a:p>
          <a:p>
            <a:pPr lvl="1"/>
            <a:r>
              <a:rPr lang="en-US" sz="1600" dirty="0" err="1" smtClean="0"/>
              <a:t>update_floatingip</a:t>
            </a:r>
            <a:r>
              <a:rPr lang="en-US" sz="1600" dirty="0" smtClean="0"/>
              <a:t> (return updated </a:t>
            </a:r>
            <a:r>
              <a:rPr lang="en-US" sz="1600" dirty="0" err="1" smtClean="0"/>
              <a:t>fip</a:t>
            </a:r>
            <a:r>
              <a:rPr lang="en-US" sz="1600" dirty="0" smtClean="0"/>
              <a:t>)</a:t>
            </a:r>
          </a:p>
          <a:p>
            <a:pPr lvl="1"/>
            <a:r>
              <a:rPr lang="en-US" sz="1600" dirty="0" err="1" smtClean="0"/>
              <a:t>delete_floatingip</a:t>
            </a:r>
            <a:r>
              <a:rPr lang="en-US" sz="1600" dirty="0" smtClean="0"/>
              <a:t> (delete </a:t>
            </a:r>
            <a:r>
              <a:rPr lang="en-US" sz="1600" dirty="0" err="1" smtClean="0"/>
              <a:t>fip</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err="1" smtClean="0"/>
              <a:t>notify_routers_updated</a:t>
            </a:r>
            <a:r>
              <a:rPr lang="en-US" sz="1600" dirty="0" smtClean="0"/>
              <a:t> (“)</a:t>
            </a:r>
            <a:endParaRPr lang="en-US" sz="1600" b="1" dirty="0" smtClean="0"/>
          </a:p>
        </p:txBody>
      </p:sp>
    </p:spTree>
    <p:extLst>
      <p:ext uri="{BB962C8B-B14F-4D97-AF65-F5344CB8AC3E}">
        <p14:creationId xmlns:p14="http://schemas.microsoft.com/office/powerpoint/2010/main" val="2275587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marL="0" indent="0">
              <a:buNone/>
            </a:pPr>
            <a:r>
              <a:rPr lang="en-US" sz="1600" i="1" dirty="0" smtClean="0"/>
              <a:t>(</a:t>
            </a:r>
            <a:r>
              <a:rPr lang="en-US" sz="1600" i="1" dirty="0" err="1"/>
              <a:t>Mixin</a:t>
            </a:r>
            <a:r>
              <a:rPr lang="en-US" sz="1600" i="1" dirty="0"/>
              <a:t> class to enable DVR support.</a:t>
            </a:r>
            <a:r>
              <a:rPr lang="en-US" sz="1600" i="1" dirty="0" smtClean="0"/>
              <a:t>)</a:t>
            </a:r>
            <a:endParaRPr lang="en-US" sz="1600" dirty="0" smtClean="0"/>
          </a:p>
          <a:p>
            <a:pPr lvl="1"/>
            <a:r>
              <a:rPr lang="en-US" sz="1600" dirty="0"/>
              <a:t>_</a:t>
            </a:r>
            <a:r>
              <a:rPr lang="en-US" sz="1600" dirty="0" err="1" smtClean="0"/>
              <a:t>create_router_db</a:t>
            </a:r>
            <a:r>
              <a:rPr lang="en-US" sz="1600" dirty="0" smtClean="0"/>
              <a:t> (</a:t>
            </a:r>
            <a:r>
              <a:rPr lang="en-US" sz="1600" i="1" dirty="0"/>
              <a:t>Create a router </a:t>
            </a:r>
            <a:r>
              <a:rPr lang="en-US" sz="1600" i="1" dirty="0" err="1"/>
              <a:t>db</a:t>
            </a:r>
            <a:r>
              <a:rPr lang="en-US" sz="1600" i="1" dirty="0"/>
              <a:t> object with </a:t>
            </a:r>
            <a:r>
              <a:rPr lang="en-US" sz="1600" i="1" dirty="0" err="1"/>
              <a:t>dvr</a:t>
            </a:r>
            <a:r>
              <a:rPr lang="en-US" sz="1600" i="1" dirty="0"/>
              <a:t> additions</a:t>
            </a:r>
            <a:r>
              <a:rPr lang="en-US" sz="1600" i="1" dirty="0" smtClean="0"/>
              <a:t>.</a:t>
            </a:r>
            <a:r>
              <a:rPr lang="en-US" sz="1600" dirty="0" smtClean="0"/>
              <a:t>)</a:t>
            </a:r>
          </a:p>
          <a:p>
            <a:pPr lvl="1"/>
            <a:r>
              <a:rPr lang="en-US" sz="1600" dirty="0"/>
              <a:t>_</a:t>
            </a:r>
            <a:r>
              <a:rPr lang="en-US" sz="1600" dirty="0" err="1" smtClean="0"/>
              <a:t>validate_router_migration</a:t>
            </a:r>
            <a:r>
              <a:rPr lang="en-US" sz="1600" dirty="0" smtClean="0"/>
              <a:t> (</a:t>
            </a:r>
            <a:r>
              <a:rPr lang="en-US" sz="1600" i="1" dirty="0"/>
              <a:t>Allow centralized -&gt; distributed state transition only</a:t>
            </a:r>
            <a:r>
              <a:rPr lang="en-US" sz="1600" i="1" dirty="0" smtClean="0"/>
              <a:t>. </a:t>
            </a:r>
            <a:r>
              <a:rPr lang="en-US" sz="1600" i="1" dirty="0"/>
              <a:t>This </a:t>
            </a:r>
            <a:r>
              <a:rPr lang="en-US" sz="1600" i="1" dirty="0" smtClean="0"/>
              <a:t>ensures </a:t>
            </a:r>
            <a:r>
              <a:rPr lang="en-US" sz="1600" i="1" dirty="0"/>
              <a:t>that the legacy routers </a:t>
            </a:r>
            <a:r>
              <a:rPr lang="en-US" sz="1600" i="1" dirty="0" smtClean="0"/>
              <a:t>with </a:t>
            </a:r>
            <a:r>
              <a:rPr lang="en-US" sz="1600" i="1" dirty="0"/>
              <a:t>associated </a:t>
            </a:r>
            <a:r>
              <a:rPr lang="en-US" sz="1600" i="1" dirty="0" err="1"/>
              <a:t>VPNaaS</a:t>
            </a:r>
            <a:r>
              <a:rPr lang="en-US" sz="1600" i="1" dirty="0"/>
              <a:t> or </a:t>
            </a:r>
            <a:r>
              <a:rPr lang="en-US" sz="1600" i="1" dirty="0" err="1"/>
              <a:t>FWaaS</a:t>
            </a:r>
            <a:r>
              <a:rPr lang="en-US" sz="1600" i="1" dirty="0"/>
              <a:t> services are not allowed </a:t>
            </a:r>
            <a:r>
              <a:rPr lang="en-US" sz="1600" i="1" dirty="0" smtClean="0"/>
              <a:t>to</a:t>
            </a:r>
            <a:r>
              <a:rPr lang="en-US" sz="1600" i="1" dirty="0"/>
              <a:t> </a:t>
            </a:r>
            <a:r>
              <a:rPr lang="en-US" sz="1600" i="1" dirty="0" smtClean="0"/>
              <a:t>migrate</a:t>
            </a:r>
            <a:r>
              <a:rPr lang="en-US" sz="1600" i="1" dirty="0"/>
              <a:t>.</a:t>
            </a:r>
            <a:r>
              <a:rPr lang="en-US" sz="1600" dirty="0" smtClean="0"/>
              <a:t>)</a:t>
            </a:r>
          </a:p>
          <a:p>
            <a:pPr lvl="1"/>
            <a:r>
              <a:rPr lang="en-US" sz="1600" dirty="0" err="1" smtClean="0"/>
              <a:t>check_router_has_no_firewall</a:t>
            </a:r>
            <a:r>
              <a:rPr lang="en-US" sz="1600" dirty="0" smtClean="0"/>
              <a:t> (</a:t>
            </a:r>
            <a:r>
              <a:rPr lang="en-US" sz="1600" i="1" dirty="0"/>
              <a:t>Check if </a:t>
            </a:r>
            <a:r>
              <a:rPr lang="en-US" sz="1600" i="1" dirty="0" err="1"/>
              <a:t>FWaaS</a:t>
            </a:r>
            <a:r>
              <a:rPr lang="en-US" sz="1600" i="1" dirty="0"/>
              <a:t> is associated with the legacy router</a:t>
            </a:r>
            <a:r>
              <a:rPr lang="en-US" sz="1600" i="1" dirty="0" smtClean="0"/>
              <a:t>.</a:t>
            </a:r>
            <a:r>
              <a:rPr lang="en-US" sz="1600" dirty="0" smtClean="0"/>
              <a:t>)</a:t>
            </a:r>
          </a:p>
          <a:p>
            <a:pPr lvl="1"/>
            <a:r>
              <a:rPr lang="en-US" sz="1600" dirty="0" err="1" smtClean="0"/>
              <a:t>check_router_has_no_vpnaas</a:t>
            </a:r>
            <a:r>
              <a:rPr lang="en-US" sz="1600" dirty="0" smtClean="0"/>
              <a:t> (</a:t>
            </a:r>
            <a:r>
              <a:rPr lang="en-US" sz="1600" i="1" dirty="0"/>
              <a:t>Check if </a:t>
            </a:r>
            <a:r>
              <a:rPr lang="en-US" sz="1600" i="1" dirty="0" err="1"/>
              <a:t>VPNaaS</a:t>
            </a:r>
            <a:r>
              <a:rPr lang="en-US" sz="1600" i="1" dirty="0"/>
              <a:t> is associated with the legacy router</a:t>
            </a:r>
            <a:r>
              <a:rPr lang="en-US" sz="1600" i="1" dirty="0" smtClean="0"/>
              <a:t>.</a:t>
            </a:r>
            <a:r>
              <a:rPr lang="en-US" sz="1600" dirty="0" smtClean="0"/>
              <a:t>)</a:t>
            </a:r>
          </a:p>
          <a:p>
            <a:pPr lvl="1"/>
            <a:r>
              <a:rPr lang="en-US" sz="1600" dirty="0"/>
              <a:t>_</a:t>
            </a:r>
            <a:r>
              <a:rPr lang="en-US" sz="1600" dirty="0" err="1" smtClean="0"/>
              <a:t>update_distributed_attr</a:t>
            </a:r>
            <a:r>
              <a:rPr lang="en-US" sz="1600" dirty="0" smtClean="0"/>
              <a:t> (</a:t>
            </a:r>
            <a:r>
              <a:rPr lang="en-US" sz="1600" i="1" dirty="0"/>
              <a:t>Update the model to support the </a:t>
            </a:r>
            <a:r>
              <a:rPr lang="en-US" sz="1600" i="1" dirty="0" err="1"/>
              <a:t>dvr</a:t>
            </a:r>
            <a:r>
              <a:rPr lang="en-US" sz="1600" i="1" dirty="0"/>
              <a:t> case of a router</a:t>
            </a:r>
            <a:r>
              <a:rPr lang="en-US" sz="1600" i="1" dirty="0" smtClean="0"/>
              <a:t>.</a:t>
            </a:r>
            <a:r>
              <a:rPr lang="en-US" sz="1600" dirty="0" smtClean="0"/>
              <a:t>)</a:t>
            </a:r>
          </a:p>
          <a:p>
            <a:pPr lvl="1"/>
            <a:r>
              <a:rPr lang="en-US" sz="1600" dirty="0"/>
              <a:t>_</a:t>
            </a:r>
            <a:r>
              <a:rPr lang="en-US" sz="1600" dirty="0" err="1" smtClean="0"/>
              <a:t>update_router_db</a:t>
            </a:r>
            <a:r>
              <a:rPr lang="en-US" sz="1600" dirty="0" smtClean="0"/>
              <a:t> (return the updated </a:t>
            </a:r>
            <a:r>
              <a:rPr lang="en-US" sz="1600" dirty="0" err="1" smtClean="0"/>
              <a:t>router_db</a:t>
            </a:r>
            <a:r>
              <a:rPr lang="en-US" sz="1600" dirty="0" smtClean="0"/>
              <a:t>)</a:t>
            </a:r>
          </a:p>
          <a:p>
            <a:pPr lvl="1"/>
            <a:r>
              <a:rPr lang="en-US" sz="1600" dirty="0"/>
              <a:t>_</a:t>
            </a:r>
            <a:r>
              <a:rPr lang="en-US" sz="1600" dirty="0" err="1" smtClean="0"/>
              <a:t>delete_current_gw_port</a:t>
            </a:r>
            <a:r>
              <a:rPr lang="en-US" sz="1600" dirty="0" smtClean="0"/>
              <a:t> (“)</a:t>
            </a:r>
          </a:p>
          <a:p>
            <a:pPr lvl="1"/>
            <a:r>
              <a:rPr lang="en-US" sz="1600" dirty="0"/>
              <a:t>_</a:t>
            </a:r>
            <a:r>
              <a:rPr lang="en-US" sz="1600" dirty="0" err="1" smtClean="0"/>
              <a:t>create_gw_port</a:t>
            </a:r>
            <a:r>
              <a:rPr lang="en-US" sz="1600" dirty="0" smtClean="0"/>
              <a:t> (Create </a:t>
            </a:r>
            <a:r>
              <a:rPr lang="en-US" sz="1600" dirty="0" err="1" smtClean="0"/>
              <a:t>gw</a:t>
            </a:r>
            <a:r>
              <a:rPr lang="en-US" sz="1600" dirty="0" smtClean="0"/>
              <a:t> ports and </a:t>
            </a:r>
            <a:r>
              <a:rPr lang="en-US" sz="1600" dirty="0" err="1" smtClean="0"/>
              <a:t>snat</a:t>
            </a:r>
            <a:r>
              <a:rPr lang="en-US" sz="1600" dirty="0" smtClean="0"/>
              <a:t> interfaces)</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update_fip_assoc</a:t>
            </a:r>
            <a:r>
              <a:rPr lang="en-US" sz="1600" dirty="0" smtClean="0"/>
              <a:t> (</a:t>
            </a:r>
            <a:r>
              <a:rPr lang="en-US" sz="1600" i="1" dirty="0"/>
              <a:t>Override to delete the </a:t>
            </a:r>
            <a:r>
              <a:rPr lang="en-US" sz="1600" i="1" dirty="0" err="1"/>
              <a:t>fip</a:t>
            </a:r>
            <a:r>
              <a:rPr lang="en-US" sz="1600" i="1" dirty="0"/>
              <a:t> agent </a:t>
            </a:r>
            <a:r>
              <a:rPr lang="en-US" sz="1600" i="1" dirty="0" err="1"/>
              <a:t>gw</a:t>
            </a:r>
            <a:r>
              <a:rPr lang="en-US" sz="1600" i="1" dirty="0"/>
              <a:t> port on disassociate</a:t>
            </a:r>
            <a:r>
              <a:rPr lang="en-US" sz="1600" i="1" dirty="0" smtClean="0"/>
              <a:t>.</a:t>
            </a:r>
            <a:r>
              <a:rPr lang="en-US" sz="1600" dirty="0" smtClean="0"/>
              <a:t>)</a:t>
            </a:r>
          </a:p>
          <a:p>
            <a:pPr lvl="1"/>
            <a:r>
              <a:rPr lang="en-US" sz="1600" dirty="0" err="1" smtClean="0"/>
              <a:t>clear_unused_fip_agent_gw_port</a:t>
            </a:r>
            <a:r>
              <a:rPr lang="en-US" sz="1600" dirty="0" smtClean="0"/>
              <a:t> (</a:t>
            </a:r>
            <a:r>
              <a:rPr lang="en-US" sz="1600" i="1" dirty="0"/>
              <a:t>Helper function to check for </a:t>
            </a:r>
            <a:r>
              <a:rPr lang="en-US" sz="1600" i="1" dirty="0" err="1"/>
              <a:t>fip</a:t>
            </a:r>
            <a:r>
              <a:rPr lang="en-US" sz="1600" i="1" dirty="0"/>
              <a:t> agent </a:t>
            </a:r>
            <a:r>
              <a:rPr lang="en-US" sz="1600" i="1" dirty="0" err="1"/>
              <a:t>gw</a:t>
            </a:r>
            <a:r>
              <a:rPr lang="en-US" sz="1600" i="1" dirty="0"/>
              <a:t> port and delete</a:t>
            </a:r>
            <a:r>
              <a:rPr lang="en-US" sz="1600" i="1" dirty="0" smtClean="0"/>
              <a:t>.</a:t>
            </a:r>
            <a:r>
              <a:rPr lang="en-US" sz="1600" dirty="0" smtClean="0"/>
              <a:t>)</a:t>
            </a:r>
          </a:p>
          <a:p>
            <a:pPr lvl="1"/>
            <a:r>
              <a:rPr lang="en-US" sz="1600" dirty="0" err="1" smtClean="0"/>
              <a:t>delete_floatingip</a:t>
            </a:r>
            <a:r>
              <a:rPr lang="en-US" sz="1600" dirty="0" smtClean="0"/>
              <a:t> (“)</a:t>
            </a:r>
          </a:p>
          <a:p>
            <a:pPr lvl="1"/>
            <a:r>
              <a:rPr lang="en-US" sz="1600" dirty="0"/>
              <a:t>_</a:t>
            </a:r>
            <a:r>
              <a:rPr lang="en-US" sz="1600" dirty="0" err="1" smtClean="0"/>
              <a:t>get_floatingip_on_port</a:t>
            </a:r>
            <a:r>
              <a:rPr lang="en-US" sz="1600" dirty="0" smtClean="0"/>
              <a:t> (</a:t>
            </a:r>
            <a:r>
              <a:rPr lang="en-US" sz="1600" i="1" dirty="0"/>
              <a:t>Helper function to retrieve the </a:t>
            </a:r>
            <a:r>
              <a:rPr lang="en-US" sz="1600" i="1" dirty="0" err="1"/>
              <a:t>fip</a:t>
            </a:r>
            <a:r>
              <a:rPr lang="en-US" sz="1600" i="1" dirty="0"/>
              <a:t> associated with port</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Override disassociate </a:t>
            </a:r>
            <a:r>
              <a:rPr lang="en-US" sz="1600" i="1" dirty="0" err="1"/>
              <a:t>floatingips</a:t>
            </a:r>
            <a:r>
              <a:rPr lang="en-US" sz="1600" i="1" dirty="0"/>
              <a:t> to delete </a:t>
            </a:r>
            <a:r>
              <a:rPr lang="en-US" sz="1600" i="1" dirty="0" err="1"/>
              <a:t>fip</a:t>
            </a:r>
            <a:r>
              <a:rPr lang="en-US" sz="1600" i="1" dirty="0"/>
              <a:t> agent </a:t>
            </a:r>
            <a:r>
              <a:rPr lang="en-US" sz="1600" i="1" dirty="0" err="1"/>
              <a:t>gw</a:t>
            </a:r>
            <a:r>
              <a:rPr lang="en-US" sz="1600" i="1" dirty="0"/>
              <a:t> port</a:t>
            </a:r>
            <a:r>
              <a:rPr lang="en-US" sz="1600" i="1" dirty="0" smtClean="0"/>
              <a:t>.</a:t>
            </a:r>
            <a:r>
              <a:rPr lang="en-US" sz="1600" dirty="0" smtClean="0"/>
              <a:t>)</a:t>
            </a:r>
          </a:p>
          <a:p>
            <a:pPr lvl="1"/>
            <a:r>
              <a:rPr lang="en-US" sz="1600" dirty="0" err="1" smtClean="0"/>
              <a:t>add_router_interface</a:t>
            </a:r>
            <a:r>
              <a:rPr lang="en-US" sz="1600" dirty="0" smtClean="0"/>
              <a:t> (add interface by port or subnet)</a:t>
            </a:r>
          </a:p>
          <a:p>
            <a:pPr lvl="1"/>
            <a:r>
              <a:rPr lang="en-US" sz="1600" dirty="0" err="1" smtClean="0"/>
              <a:t>remove_router_interface</a:t>
            </a:r>
            <a:r>
              <a:rPr lang="en-US" sz="1600" dirty="0" smtClean="0"/>
              <a:t> (“)</a:t>
            </a:r>
          </a:p>
        </p:txBody>
      </p:sp>
    </p:spTree>
    <p:extLst>
      <p:ext uri="{BB962C8B-B14F-4D97-AF65-F5344CB8AC3E}">
        <p14:creationId xmlns:p14="http://schemas.microsoft.com/office/powerpoint/2010/main" val="3340365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lvl="1"/>
            <a:r>
              <a:rPr lang="en-US" sz="1600" dirty="0" err="1" smtClean="0"/>
              <a:t>get_snat_sync_interfaces</a:t>
            </a:r>
            <a:r>
              <a:rPr lang="en-US" sz="1600" dirty="0" smtClean="0"/>
              <a:t> (</a:t>
            </a:r>
            <a:r>
              <a:rPr lang="en-US" sz="1600" i="1" dirty="0"/>
              <a:t>Query router interfaces that relate to list of </a:t>
            </a:r>
            <a:r>
              <a:rPr lang="en-US" sz="1600" i="1" dirty="0" err="1" smtClean="0"/>
              <a:t>router_ids</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r>
              <a:rPr lang="en-US" sz="1600" i="1" dirty="0"/>
              <a:t>Perform a single query up front for all routers</a:t>
            </a:r>
            <a:r>
              <a:rPr lang="en-US" sz="1600" dirty="0" smtClean="0"/>
              <a:t>)</a:t>
            </a:r>
          </a:p>
          <a:p>
            <a:pPr lvl="1"/>
            <a:r>
              <a:rPr lang="en-US" sz="1600" dirty="0"/>
              <a:t>_</a:t>
            </a:r>
            <a:r>
              <a:rPr lang="en-US" sz="1600" dirty="0" err="1" smtClean="0"/>
              <a:t>process_routers</a:t>
            </a:r>
            <a:r>
              <a:rPr lang="en-US" sz="1600" dirty="0" smtClean="0"/>
              <a:t> (Call “</a:t>
            </a:r>
            <a:r>
              <a:rPr lang="en-US" sz="1600" dirty="0" err="1" smtClean="0"/>
              <a:t>get_snat_sync_interfaces</a:t>
            </a:r>
            <a:r>
              <a:rPr lang="en-US" sz="1600" dirty="0" smtClean="0"/>
              <a:t>” and return </a:t>
            </a:r>
            <a:r>
              <a:rPr lang="en-US" sz="1600" dirty="0" err="1" smtClean="0"/>
              <a:t>router_dict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a:t>
            </a:r>
          </a:p>
          <a:p>
            <a:pPr lvl="1"/>
            <a:r>
              <a:rPr lang="en-US" sz="1600" dirty="0" err="1" smtClean="0"/>
              <a:t>get_fip_sync_interfaces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err="1" smtClean="0"/>
              <a:t>get_sync_data</a:t>
            </a:r>
            <a:r>
              <a:rPr lang="en-US" sz="1600" dirty="0" smtClean="0"/>
              <a:t> (“)</a:t>
            </a:r>
          </a:p>
          <a:p>
            <a:pPr lvl="1"/>
            <a:r>
              <a:rPr lang="en-US" sz="1600" dirty="0" err="1" smtClean="0"/>
              <a:t>get_vm_port_hostid</a:t>
            </a:r>
            <a:r>
              <a:rPr lang="en-US" sz="1600" dirty="0" smtClean="0"/>
              <a:t> (</a:t>
            </a:r>
            <a:r>
              <a:rPr lang="en-US" sz="1600" i="1" dirty="0"/>
              <a:t>Return the </a:t>
            </a:r>
            <a:r>
              <a:rPr lang="en-US" sz="1600" i="1" dirty="0" err="1"/>
              <a:t>portbinding</a:t>
            </a:r>
            <a:r>
              <a:rPr lang="en-US" sz="1600" i="1" dirty="0"/>
              <a:t> </a:t>
            </a:r>
            <a:r>
              <a:rPr lang="en-US" sz="1600" i="1" dirty="0" err="1"/>
              <a:t>host_id</a:t>
            </a:r>
            <a:r>
              <a:rPr lang="en-US" sz="1600" i="1" dirty="0" smtClean="0"/>
              <a:t>.</a:t>
            </a:r>
            <a:r>
              <a:rPr lang="en-US" sz="1600" dirty="0" smtClean="0"/>
              <a:t>)</a:t>
            </a:r>
          </a:p>
          <a:p>
            <a:pPr lvl="1"/>
            <a:r>
              <a:rPr lang="en-US" sz="1600" dirty="0" err="1" smtClean="0"/>
              <a:t>get_agent_gw_ports_exist_for_network</a:t>
            </a:r>
            <a:r>
              <a:rPr lang="en-US" sz="1600" dirty="0" smtClean="0"/>
              <a:t> (</a:t>
            </a:r>
            <a:r>
              <a:rPr lang="en-US" sz="1600" i="1" dirty="0"/>
              <a:t>Return agent </a:t>
            </a:r>
            <a:r>
              <a:rPr lang="en-US" sz="1600" i="1" dirty="0" err="1"/>
              <a:t>gw</a:t>
            </a:r>
            <a:r>
              <a:rPr lang="en-US" sz="1600" i="1" dirty="0"/>
              <a:t> port if exist, or None otherwise</a:t>
            </a:r>
            <a:r>
              <a:rPr lang="en-US" sz="1600" i="1" dirty="0" smtClean="0"/>
              <a:t>.</a:t>
            </a:r>
            <a:r>
              <a:rPr lang="en-US" sz="1600" dirty="0" smtClean="0"/>
              <a:t>)</a:t>
            </a:r>
          </a:p>
          <a:p>
            <a:pPr lvl="1"/>
            <a:r>
              <a:rPr lang="en-US" sz="1600" dirty="0" err="1" smtClean="0"/>
              <a:t>check_fips_availability_on_host</a:t>
            </a:r>
            <a:r>
              <a:rPr lang="en-US" sz="1600" dirty="0" smtClean="0"/>
              <a:t> (</a:t>
            </a:r>
            <a:r>
              <a:rPr lang="en-US" sz="1600" i="1" dirty="0"/>
              <a:t>Query all </a:t>
            </a:r>
            <a:r>
              <a:rPr lang="en-US" sz="1600" i="1" dirty="0" err="1"/>
              <a:t>floating_ips</a:t>
            </a:r>
            <a:r>
              <a:rPr lang="en-US" sz="1600" i="1" dirty="0"/>
              <a:t> and filter by particular host</a:t>
            </a:r>
            <a:r>
              <a:rPr lang="en-US" sz="1600" i="1" dirty="0" smtClean="0"/>
              <a:t>.</a:t>
            </a:r>
            <a:r>
              <a:rPr lang="en-US" sz="1600" dirty="0" smtClean="0"/>
              <a:t>)</a:t>
            </a:r>
          </a:p>
          <a:p>
            <a:pPr lvl="1"/>
            <a:r>
              <a:rPr lang="en-US" sz="1600" dirty="0" err="1" smtClean="0"/>
              <a:t>delete_floatingip_agent_gateway_port</a:t>
            </a:r>
            <a:r>
              <a:rPr lang="en-US" sz="1600" dirty="0" smtClean="0"/>
              <a:t> (</a:t>
            </a:r>
            <a:r>
              <a:rPr lang="en-US" sz="1600" i="1" dirty="0"/>
              <a:t>Function to delete the FIP agent gateway port on host</a:t>
            </a:r>
            <a:r>
              <a:rPr lang="en-US" sz="1600" i="1" dirty="0" smtClean="0"/>
              <a:t>.</a:t>
            </a:r>
            <a:r>
              <a:rPr lang="en-US" sz="1600" dirty="0" smtClean="0"/>
              <a:t>)</a:t>
            </a:r>
          </a:p>
          <a:p>
            <a:pPr lvl="1"/>
            <a:r>
              <a:rPr lang="en-US" sz="1600" dirty="0" err="1" smtClean="0"/>
              <a:t>create_fip_agent_gw_port_if_not_exists</a:t>
            </a:r>
            <a:r>
              <a:rPr lang="en-US" sz="1600" dirty="0" smtClean="0"/>
              <a:t> (</a:t>
            </a:r>
            <a:r>
              <a:rPr lang="en-US" sz="1600" i="1" dirty="0"/>
              <a:t>This function will create a FIP Agent GW port</a:t>
            </a:r>
            <a:br>
              <a:rPr lang="en-US" sz="1600" i="1" dirty="0"/>
            </a:br>
            <a:r>
              <a:rPr lang="en-US" sz="1600" i="1" dirty="0"/>
              <a:t>if required. If the port already exists, </a:t>
            </a:r>
            <a:r>
              <a:rPr lang="en-US" sz="1600" i="1" dirty="0" smtClean="0"/>
              <a:t>it will </a:t>
            </a:r>
            <a:r>
              <a:rPr lang="en-US" sz="1600" i="1" dirty="0"/>
              <a:t>return the existing </a:t>
            </a:r>
            <a:r>
              <a:rPr lang="en-US" sz="1600" i="1" dirty="0" smtClean="0"/>
              <a:t>port.</a:t>
            </a:r>
            <a:r>
              <a:rPr lang="en-US" sz="1600" dirty="0" smtClean="0"/>
              <a:t>)</a:t>
            </a:r>
          </a:p>
          <a:p>
            <a:pPr lvl="1"/>
            <a:r>
              <a:rPr lang="en-US" sz="1600" dirty="0" err="1" smtClean="0"/>
              <a:t>get_snat_interface_ports_for_router</a:t>
            </a:r>
            <a:r>
              <a:rPr lang="en-US" sz="1600" dirty="0" smtClean="0"/>
              <a:t> (</a:t>
            </a:r>
            <a:r>
              <a:rPr lang="en-US" sz="1600" i="1" dirty="0"/>
              <a:t>Return all existing </a:t>
            </a:r>
            <a:r>
              <a:rPr lang="en-US" sz="1600" i="1" dirty="0" err="1"/>
              <a:t>snat_router_interface</a:t>
            </a:r>
            <a:r>
              <a:rPr lang="en-US" sz="1600" i="1" dirty="0"/>
              <a:t> ports</a:t>
            </a:r>
            <a:r>
              <a:rPr lang="en-US" sz="1600" i="1" dirty="0" smtClean="0"/>
              <a:t>.</a:t>
            </a:r>
            <a:r>
              <a:rPr lang="en-US" sz="1600" dirty="0" smtClean="0"/>
              <a:t>)</a:t>
            </a:r>
          </a:p>
          <a:p>
            <a:pPr lvl="1"/>
            <a:r>
              <a:rPr lang="en-US" sz="1600" dirty="0" err="1" smtClean="0"/>
              <a:t>add_csnat_router_interface_port</a:t>
            </a:r>
            <a:r>
              <a:rPr lang="en-US" sz="1600" dirty="0" smtClean="0"/>
              <a:t> (</a:t>
            </a:r>
            <a:r>
              <a:rPr lang="en-US" sz="1600" i="1" dirty="0"/>
              <a:t>Add SNAT interface to the specified router and subnet</a:t>
            </a:r>
            <a:r>
              <a:rPr lang="en-US" sz="1600" i="1" dirty="0" smtClean="0"/>
              <a:t>.</a:t>
            </a:r>
            <a:r>
              <a:rPr lang="en-US" sz="1600" dirty="0" smtClean="0"/>
              <a:t>)</a:t>
            </a:r>
          </a:p>
          <a:p>
            <a:pPr lvl="1"/>
            <a:r>
              <a:rPr lang="en-US" sz="1600" dirty="0" err="1" smtClean="0"/>
              <a:t>create_snat_intf_ports_if_not_exists</a:t>
            </a:r>
            <a:r>
              <a:rPr lang="en-US" sz="1600" dirty="0" smtClean="0"/>
              <a:t> (</a:t>
            </a:r>
            <a:r>
              <a:rPr lang="en-US" sz="1600" i="1" dirty="0"/>
              <a:t>This function will return the </a:t>
            </a:r>
            <a:r>
              <a:rPr lang="en-US" sz="1600" i="1" dirty="0" err="1"/>
              <a:t>snat</a:t>
            </a:r>
            <a:r>
              <a:rPr lang="en-US" sz="1600" i="1" dirty="0"/>
              <a:t> interface port list</a:t>
            </a:r>
            <a:br>
              <a:rPr lang="en-US" sz="1600" i="1" dirty="0"/>
            </a:br>
            <a:r>
              <a:rPr lang="en-US" sz="1600" i="1" dirty="0"/>
              <a:t>if it exists. If the port does not exist it will </a:t>
            </a:r>
            <a:r>
              <a:rPr lang="en-US" sz="1600" i="1" dirty="0" smtClean="0"/>
              <a:t>create new </a:t>
            </a:r>
            <a:r>
              <a:rPr lang="en-US" sz="1600" i="1" dirty="0"/>
              <a:t>ports and then return the list</a:t>
            </a:r>
            <a:r>
              <a:rPr lang="en-US" sz="1600" i="1" dirty="0" smtClean="0"/>
              <a:t>.</a:t>
            </a:r>
            <a:r>
              <a:rPr lang="en-US" sz="1600" dirty="0" smtClean="0"/>
              <a:t>)</a:t>
            </a:r>
          </a:p>
          <a:p>
            <a:pPr lvl="1"/>
            <a:r>
              <a:rPr lang="en-US" sz="1600" dirty="0" err="1" smtClean="0"/>
              <a:t>dvr_vmarp_table_update</a:t>
            </a:r>
            <a:r>
              <a:rPr lang="en-US" sz="1600" dirty="0" smtClean="0"/>
              <a:t> (</a:t>
            </a:r>
            <a:r>
              <a:rPr lang="en-US" sz="1600" i="1" dirty="0"/>
              <a:t>Provide the details of the VM ARP to the L3 agent </a:t>
            </a:r>
            <a:r>
              <a:rPr lang="en-US" sz="1600" i="1" dirty="0" smtClean="0"/>
              <a:t>when a </a:t>
            </a:r>
            <a:r>
              <a:rPr lang="en-US" sz="1600" i="1" dirty="0"/>
              <a:t>Nova instance gets created or deleted</a:t>
            </a:r>
            <a:r>
              <a:rPr lang="en-US" sz="1600" i="1" dirty="0" smtClean="0"/>
              <a:t>.</a:t>
            </a:r>
            <a:r>
              <a:rPr lang="en-US" sz="1600" dirty="0" smtClean="0"/>
              <a:t>)</a:t>
            </a:r>
          </a:p>
          <a:p>
            <a:pPr lvl="1"/>
            <a:r>
              <a:rPr lang="en-US" sz="1600" dirty="0" err="1" smtClean="0"/>
              <a:t>delete_csnat_router_interface_ports</a:t>
            </a:r>
            <a:r>
              <a:rPr lang="en-US" sz="1600" dirty="0" smtClean="0"/>
              <a:t> (“)</a:t>
            </a:r>
          </a:p>
          <a:p>
            <a:r>
              <a:rPr lang="en-US" sz="1700" dirty="0" err="1" smtClean="0"/>
              <a:t>is_distributed_router</a:t>
            </a:r>
            <a:r>
              <a:rPr lang="en-US" sz="1700" dirty="0"/>
              <a:t> </a:t>
            </a:r>
            <a:r>
              <a:rPr lang="en-US" sz="1700" dirty="0" smtClean="0"/>
              <a:t>(</a:t>
            </a:r>
            <a:r>
              <a:rPr lang="en-US" sz="1800" i="1" dirty="0"/>
              <a:t>Return True if router to be handled is distributed.</a:t>
            </a:r>
            <a:r>
              <a:rPr lang="en-US" sz="1700" dirty="0" smtClean="0"/>
              <a:t>)</a:t>
            </a:r>
          </a:p>
        </p:txBody>
      </p:sp>
    </p:spTree>
    <p:extLst>
      <p:ext uri="{BB962C8B-B14F-4D97-AF65-F5344CB8AC3E}">
        <p14:creationId xmlns:p14="http://schemas.microsoft.com/office/powerpoint/2010/main" val="1518818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smtClean="0"/>
              <a:t>CentralizedSnatL3AgentBinding</a:t>
            </a:r>
          </a:p>
          <a:p>
            <a:pPr marL="0" indent="0">
              <a:buNone/>
            </a:pPr>
            <a:r>
              <a:rPr lang="en-US" sz="1600" i="1" dirty="0" smtClean="0"/>
              <a:t>(</a:t>
            </a:r>
            <a:r>
              <a:rPr lang="en-US" sz="1600" i="1" dirty="0"/>
              <a:t>Represents binding between Neutron Centralized SNAT and L3 agents.</a:t>
            </a:r>
            <a:r>
              <a:rPr lang="en-US" sz="1600" i="1" dirty="0" smtClean="0"/>
              <a:t>)</a:t>
            </a:r>
            <a:endParaRPr lang="en-US" sz="1600" dirty="0"/>
          </a:p>
          <a:p>
            <a:r>
              <a:rPr lang="en-US" sz="2000" b="1" dirty="0" smtClean="0"/>
              <a:t>class </a:t>
            </a:r>
            <a:r>
              <a:rPr lang="en-US" sz="1800" dirty="0"/>
              <a:t>L3_DVRsch_db_mixin</a:t>
            </a:r>
            <a:endParaRPr lang="en-US" sz="2000" b="1" dirty="0" smtClean="0"/>
          </a:p>
          <a:p>
            <a:pPr marL="0" indent="0">
              <a:buNone/>
            </a:pPr>
            <a:r>
              <a:rPr lang="en-US" sz="1600" i="1" dirty="0" smtClean="0"/>
              <a:t>(</a:t>
            </a:r>
            <a:r>
              <a:rPr lang="en-US" sz="1600" i="1" dirty="0"/>
              <a:t>Mixin class for L3 DVR scheduler.</a:t>
            </a:r>
            <a:r>
              <a:rPr lang="en-US" sz="1600" i="1" dirty="0" smtClean="0"/>
              <a:t>)</a:t>
            </a:r>
            <a:endParaRPr lang="en-US" sz="1600" dirty="0" smtClean="0"/>
          </a:p>
          <a:p>
            <a:pPr lvl="1"/>
            <a:r>
              <a:rPr lang="en-US" sz="1600" dirty="0" err="1" smtClean="0"/>
              <a:t>dvr_update_router_addvm</a:t>
            </a:r>
            <a:r>
              <a:rPr lang="en-US" sz="1600" dirty="0" smtClean="0"/>
              <a:t> (“)</a:t>
            </a:r>
          </a:p>
          <a:p>
            <a:pPr lvl="1"/>
            <a:r>
              <a:rPr lang="en-US" sz="1600" dirty="0" err="1" smtClean="0"/>
              <a:t>get_dvr_routers_by_portid</a:t>
            </a:r>
            <a:r>
              <a:rPr lang="en-US" sz="1600" dirty="0" smtClean="0"/>
              <a:t> (</a:t>
            </a:r>
            <a:r>
              <a:rPr lang="en-US" sz="1600" i="1" dirty="0"/>
              <a:t>Gets the </a:t>
            </a:r>
            <a:r>
              <a:rPr lang="en-US" sz="1600" i="1" dirty="0" err="1"/>
              <a:t>dvr</a:t>
            </a:r>
            <a:r>
              <a:rPr lang="en-US" sz="1600" i="1" dirty="0"/>
              <a:t> routers on </a:t>
            </a:r>
            <a:r>
              <a:rPr lang="en-US" sz="1600" i="1" dirty="0" err="1"/>
              <a:t>vmport</a:t>
            </a:r>
            <a:r>
              <a:rPr lang="en-US" sz="1600" i="1" dirty="0"/>
              <a:t> subnets</a:t>
            </a:r>
            <a:r>
              <a:rPr lang="en-US" sz="1600" i="1" dirty="0" smtClean="0"/>
              <a:t>.</a:t>
            </a:r>
            <a:r>
              <a:rPr lang="en-US" sz="1600" dirty="0" smtClean="0"/>
              <a:t>)</a:t>
            </a:r>
          </a:p>
          <a:p>
            <a:pPr lvl="1"/>
            <a:r>
              <a:rPr lang="en-US" sz="1600" dirty="0" err="1" smtClean="0"/>
              <a:t>get_subnet_ids_on_router</a:t>
            </a:r>
            <a:r>
              <a:rPr lang="en-US" sz="1600" dirty="0" smtClean="0"/>
              <a:t> (</a:t>
            </a:r>
            <a:r>
              <a:rPr lang="en-US" sz="1600" i="1" dirty="0"/>
              <a:t>Return subnet IDs for interfaces attached to the given router</a:t>
            </a:r>
            <a:r>
              <a:rPr lang="en-US" sz="1600" i="1" dirty="0" smtClean="0"/>
              <a:t>.</a:t>
            </a:r>
            <a:r>
              <a:rPr lang="en-US" sz="1600" dirty="0" smtClean="0"/>
              <a:t>)</a:t>
            </a:r>
          </a:p>
          <a:p>
            <a:pPr lvl="1"/>
            <a:r>
              <a:rPr lang="en-US" sz="1600" dirty="0" err="1" smtClean="0"/>
              <a:t>check_ports_active_on_host_and_subnet</a:t>
            </a:r>
            <a:r>
              <a:rPr lang="en-US" sz="1600" dirty="0" smtClean="0"/>
              <a:t> (</a:t>
            </a:r>
            <a:r>
              <a:rPr lang="en-US" sz="1600" i="1" dirty="0"/>
              <a:t>Check if there is any </a:t>
            </a:r>
            <a:r>
              <a:rPr lang="en-US" sz="1600" i="1" dirty="0" err="1"/>
              <a:t>dvr</a:t>
            </a:r>
            <a:r>
              <a:rPr lang="en-US" sz="1600" i="1" dirty="0"/>
              <a:t> serviceable port on the </a:t>
            </a:r>
            <a:r>
              <a:rPr lang="en-US" sz="1600" i="1" dirty="0" err="1"/>
              <a:t>subnet_id</a:t>
            </a:r>
            <a:r>
              <a:rPr lang="en-US" sz="1600" i="1" dirty="0" smtClean="0"/>
              <a:t>.</a:t>
            </a:r>
            <a:r>
              <a:rPr lang="en-US" sz="1600" dirty="0" smtClean="0"/>
              <a:t>)</a:t>
            </a:r>
          </a:p>
          <a:p>
            <a:pPr lvl="1"/>
            <a:r>
              <a:rPr lang="en-US" sz="1600" dirty="0" err="1" smtClean="0"/>
              <a:t>dvr_deletens_if_no_port</a:t>
            </a:r>
            <a:r>
              <a:rPr lang="en-US" sz="1600" dirty="0" smtClean="0"/>
              <a:t> (</a:t>
            </a:r>
            <a:r>
              <a:rPr lang="en-US" sz="1600" i="1" dirty="0"/>
              <a:t>Delete the DVR namespace if no </a:t>
            </a:r>
            <a:r>
              <a:rPr lang="en-US" sz="1600" i="1" dirty="0" err="1"/>
              <a:t>dvr</a:t>
            </a:r>
            <a:r>
              <a:rPr lang="en-US" sz="1600" i="1" dirty="0"/>
              <a:t> serviced port exists</a:t>
            </a:r>
            <a:r>
              <a:rPr lang="en-US" sz="1600" i="1" dirty="0" smtClean="0"/>
              <a:t>.</a:t>
            </a:r>
            <a:r>
              <a:rPr lang="en-US" sz="1600" dirty="0" smtClean="0"/>
              <a:t>)</a:t>
            </a:r>
          </a:p>
          <a:p>
            <a:pPr lvl="1"/>
            <a:r>
              <a:rPr lang="en-US" sz="1600" dirty="0" err="1" smtClean="0"/>
              <a:t>bind_snat_router</a:t>
            </a:r>
            <a:r>
              <a:rPr lang="en-US" sz="1600" dirty="0" smtClean="0"/>
              <a:t> (</a:t>
            </a:r>
            <a:r>
              <a:rPr lang="en-US" sz="1600" i="1" dirty="0"/>
              <a:t>Bind the router to the chosen l3 agent</a:t>
            </a:r>
            <a:r>
              <a:rPr lang="en-US" sz="1600" i="1" dirty="0" smtClean="0"/>
              <a:t>.</a:t>
            </a:r>
            <a:r>
              <a:rPr lang="en-US" sz="1600" dirty="0" smtClean="0"/>
              <a:t>)</a:t>
            </a:r>
          </a:p>
          <a:p>
            <a:pPr lvl="1"/>
            <a:r>
              <a:rPr lang="en-US" sz="1600" dirty="0" err="1" smtClean="0"/>
              <a:t>bind_dvr_router_servicenode</a:t>
            </a:r>
            <a:r>
              <a:rPr lang="en-US" sz="1600" dirty="0" smtClean="0"/>
              <a:t> (</a:t>
            </a:r>
            <a:r>
              <a:rPr lang="en-US" sz="1600" i="1" dirty="0"/>
              <a:t>Bind the IR router to service node if not already hosted</a:t>
            </a:r>
            <a:r>
              <a:rPr lang="en-US" sz="1600" i="1" dirty="0" smtClean="0"/>
              <a:t>.</a:t>
            </a:r>
            <a:r>
              <a:rPr lang="en-US" sz="1600" dirty="0" smtClean="0"/>
              <a:t>)</a:t>
            </a:r>
          </a:p>
          <a:p>
            <a:pPr lvl="1"/>
            <a:r>
              <a:rPr lang="en-US" sz="1600" dirty="0" err="1" smtClean="0"/>
              <a:t>bind_snat_servicenode</a:t>
            </a:r>
            <a:r>
              <a:rPr lang="en-US" sz="1600" dirty="0" smtClean="0"/>
              <a:t> (</a:t>
            </a:r>
            <a:r>
              <a:rPr lang="en-US" sz="1600" i="1" dirty="0"/>
              <a:t>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unbind_snat_servicenode</a:t>
            </a:r>
            <a:r>
              <a:rPr lang="en-US" sz="1600" dirty="0" smtClean="0"/>
              <a:t> (</a:t>
            </a:r>
            <a:r>
              <a:rPr lang="en-US" sz="1600" i="1" dirty="0"/>
              <a:t>Unbind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get_snat_bindings</a:t>
            </a:r>
            <a:r>
              <a:rPr lang="en-US" sz="1600" dirty="0" smtClean="0"/>
              <a:t> (</a:t>
            </a:r>
            <a:r>
              <a:rPr lang="en-US" sz="1600" i="1" dirty="0"/>
              <a:t>Retrieves the </a:t>
            </a:r>
            <a:r>
              <a:rPr lang="en-US" sz="1600" i="1" dirty="0" err="1"/>
              <a:t>dvr</a:t>
            </a:r>
            <a:r>
              <a:rPr lang="en-US" sz="1600" i="1" dirty="0"/>
              <a:t> </a:t>
            </a:r>
            <a:r>
              <a:rPr lang="en-US" sz="1600" i="1" dirty="0" err="1"/>
              <a:t>snat</a:t>
            </a:r>
            <a:r>
              <a:rPr lang="en-US" sz="1600" i="1" dirty="0"/>
              <a:t> bindings for a router</a:t>
            </a:r>
            <a:r>
              <a:rPr lang="en-US" sz="1600" i="1" dirty="0" smtClean="0"/>
              <a:t>.</a:t>
            </a:r>
            <a:r>
              <a:rPr lang="en-US" sz="1600" dirty="0" smtClean="0"/>
              <a:t>)</a:t>
            </a:r>
          </a:p>
          <a:p>
            <a:pPr lvl="1"/>
            <a:r>
              <a:rPr lang="en-US" sz="1600" dirty="0" err="1" smtClean="0"/>
              <a:t>schedule_snat_router</a:t>
            </a:r>
            <a:r>
              <a:rPr lang="en-US" sz="1600" dirty="0" smtClean="0"/>
              <a:t> (</a:t>
            </a:r>
            <a:r>
              <a:rPr lang="en-US" sz="1600" i="1" dirty="0"/>
              <a:t>Schedule the </a:t>
            </a:r>
            <a:r>
              <a:rPr lang="en-US" sz="1600" i="1" dirty="0" err="1"/>
              <a:t>snat</a:t>
            </a:r>
            <a:r>
              <a:rPr lang="en-US" sz="1600" i="1" dirty="0"/>
              <a:t> router on l3 service agent</a:t>
            </a:r>
            <a:r>
              <a:rPr lang="en-US" sz="1600" i="1" dirty="0" smtClean="0"/>
              <a:t>.</a:t>
            </a:r>
            <a:r>
              <a:rPr lang="en-US" sz="1600" dirty="0" smtClean="0"/>
              <a:t>)</a:t>
            </a:r>
          </a:p>
          <a:p>
            <a:pPr lvl="1"/>
            <a:endParaRPr lang="en-US" sz="1600" dirty="0" smtClean="0"/>
          </a:p>
          <a:p>
            <a:pPr lvl="1"/>
            <a:endParaRPr lang="en-US" sz="1600" dirty="0" smtClean="0"/>
          </a:p>
        </p:txBody>
      </p:sp>
    </p:spTree>
    <p:extLst>
      <p:ext uri="{BB962C8B-B14F-4D97-AF65-F5344CB8AC3E}">
        <p14:creationId xmlns:p14="http://schemas.microsoft.com/office/powerpoint/2010/main" val="1709930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l3_gwmode_db.py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L3_NAT_db_mixin</a:t>
            </a:r>
            <a:endParaRPr lang="en-US" sz="1800" dirty="0" smtClean="0"/>
          </a:p>
          <a:p>
            <a:r>
              <a:rPr lang="en-US" sz="1800" b="1" dirty="0" smtClean="0"/>
              <a:t>class </a:t>
            </a:r>
            <a:r>
              <a:rPr lang="en-US" sz="1600" dirty="0"/>
              <a:t>L3_NAT_dbonly_mixin</a:t>
            </a:r>
            <a:endParaRPr lang="en-US" sz="2000" b="1" dirty="0" smtClean="0"/>
          </a:p>
          <a:p>
            <a:pPr marL="0" indent="0">
              <a:buNone/>
            </a:pPr>
            <a:r>
              <a:rPr lang="en-US" sz="1600" i="1" dirty="0" smtClean="0"/>
              <a:t>(</a:t>
            </a:r>
            <a:r>
              <a:rPr lang="en-US" sz="1600" i="1" dirty="0"/>
              <a:t>Mixin class to add configurable gateway modes</a:t>
            </a:r>
            <a:r>
              <a:rPr lang="en-US" sz="1600" i="1" dirty="0" smtClean="0"/>
              <a:t>. </a:t>
            </a:r>
            <a:r>
              <a:rPr lang="en-US" sz="1600" i="1" dirty="0"/>
              <a:t>Register dict extend functions for ports and networks</a:t>
            </a:r>
            <a:r>
              <a:rPr lang="en-US" sz="1600" i="1" dirty="0" smtClean="0"/>
              <a:t>)</a:t>
            </a:r>
            <a:endParaRPr lang="en-US" sz="1600" dirty="0" smtClean="0"/>
          </a:p>
          <a:p>
            <a:pPr lvl="1"/>
            <a:r>
              <a:rPr lang="en-US" sz="1600" dirty="0"/>
              <a:t>_</a:t>
            </a:r>
            <a:r>
              <a:rPr lang="en-US" sz="1600" dirty="0" err="1" smtClean="0"/>
              <a:t>extend_router_dict_gw_mode</a:t>
            </a:r>
            <a:r>
              <a:rPr lang="en-US" sz="1600" dirty="0" smtClean="0"/>
              <a:t> (Extend gateway mode in router dict)</a:t>
            </a:r>
          </a:p>
          <a:p>
            <a:pPr lvl="1"/>
            <a:r>
              <a:rPr lang="en-US" sz="1600" dirty="0"/>
              <a:t>_</a:t>
            </a:r>
            <a:r>
              <a:rPr lang="en-US" sz="1600" dirty="0" err="1" smtClean="0"/>
              <a:t>update_router_gw_info</a:t>
            </a:r>
            <a:r>
              <a:rPr lang="en-US" sz="1600" dirty="0" smtClean="0"/>
              <a:t> (Enable </a:t>
            </a:r>
            <a:r>
              <a:rPr lang="en-US" sz="1600" dirty="0" err="1" smtClean="0"/>
              <a:t>snat</a:t>
            </a:r>
            <a:r>
              <a:rPr lang="en-US" sz="1600" dirty="0" smtClean="0"/>
              <a:t>(if required) and update router info)</a:t>
            </a:r>
          </a:p>
          <a:p>
            <a:pPr lvl="1"/>
            <a:r>
              <a:rPr lang="en-US" sz="1600" dirty="0"/>
              <a:t> _</a:t>
            </a:r>
            <a:r>
              <a:rPr lang="en-US" sz="1600" dirty="0" err="1" smtClean="0"/>
              <a:t>build_routers_list</a:t>
            </a:r>
            <a:r>
              <a:rPr lang="en-US" sz="1600" dirty="0" smtClean="0"/>
              <a:t> (Create router list)</a:t>
            </a:r>
          </a:p>
          <a:p>
            <a:pPr lvl="1"/>
            <a:endParaRPr lang="en-US" sz="1600" dirty="0" smtClean="0"/>
          </a:p>
          <a:p>
            <a:pPr lvl="1"/>
            <a:endParaRPr lang="en-US" sz="1600" dirty="0" smtClean="0"/>
          </a:p>
        </p:txBody>
      </p:sp>
    </p:spTree>
    <p:extLst>
      <p:ext uri="{BB962C8B-B14F-4D97-AF65-F5344CB8AC3E}">
        <p14:creationId xmlns:p14="http://schemas.microsoft.com/office/powerpoint/2010/main" val="3769592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L3HARouterAgentPortBinding</a:t>
            </a:r>
          </a:p>
          <a:p>
            <a:pPr marL="0" indent="0">
              <a:buNone/>
            </a:pPr>
            <a:r>
              <a:rPr lang="en-US" sz="1600" dirty="0" smtClean="0"/>
              <a:t>(</a:t>
            </a:r>
            <a:r>
              <a:rPr lang="en-US" sz="1600" i="1" dirty="0"/>
              <a:t>Represent agent binding state of a HA router port</a:t>
            </a:r>
            <a:r>
              <a:rPr lang="en-US" sz="1600" i="1" dirty="0" smtClean="0"/>
              <a:t>.)</a:t>
            </a:r>
            <a:endParaRPr lang="en-US" sz="1600" dirty="0" smtClean="0"/>
          </a:p>
          <a:p>
            <a:r>
              <a:rPr lang="en-US" sz="1600" b="1" dirty="0" smtClean="0"/>
              <a:t>Class </a:t>
            </a:r>
            <a:r>
              <a:rPr lang="en-US" sz="1600" dirty="0" smtClean="0"/>
              <a:t>L3HARouterNetwork</a:t>
            </a:r>
          </a:p>
          <a:p>
            <a:pPr marL="0" indent="0">
              <a:buNone/>
            </a:pPr>
            <a:r>
              <a:rPr lang="en-US" sz="1600" dirty="0" smtClean="0"/>
              <a:t>(</a:t>
            </a:r>
            <a:r>
              <a:rPr lang="en-US" sz="1600" i="1" dirty="0"/>
              <a:t>Host HA network for a tenant</a:t>
            </a:r>
            <a:r>
              <a:rPr lang="en-US" sz="1600" i="1" dirty="0" smtClean="0"/>
              <a:t>.)</a:t>
            </a:r>
            <a:endParaRPr lang="en-US" sz="1600" dirty="0"/>
          </a:p>
          <a:p>
            <a:r>
              <a:rPr lang="en-US" sz="1600" b="1" dirty="0" smtClean="0"/>
              <a:t>Class </a:t>
            </a:r>
            <a:r>
              <a:rPr lang="en-US" sz="1600" dirty="0" smtClean="0"/>
              <a:t>L3HARouterVRIdAllocation</a:t>
            </a:r>
          </a:p>
          <a:p>
            <a:pPr marL="0" indent="0">
              <a:buNone/>
            </a:pPr>
            <a:r>
              <a:rPr lang="en-US" sz="1600" dirty="0" smtClean="0"/>
              <a:t>(</a:t>
            </a:r>
            <a:r>
              <a:rPr lang="it-IT" sz="1600" i="1" dirty="0"/>
              <a:t>VRID allocation per HA network</a:t>
            </a:r>
            <a:r>
              <a:rPr lang="it-IT" sz="1600" i="1" dirty="0" smtClean="0"/>
              <a:t>.)</a:t>
            </a:r>
            <a:endParaRPr lang="en-US" sz="1600" dirty="0"/>
          </a:p>
          <a:p>
            <a:r>
              <a:rPr lang="en-US" sz="1600" b="1" dirty="0" smtClean="0"/>
              <a:t>Class </a:t>
            </a:r>
            <a:r>
              <a:rPr lang="en-US" sz="1600" dirty="0" smtClean="0"/>
              <a:t>L3_HA_NAT_db_mixin</a:t>
            </a:r>
          </a:p>
          <a:p>
            <a:pPr marL="0" indent="0">
              <a:buNone/>
            </a:pPr>
            <a:r>
              <a:rPr lang="en-US" sz="1600" dirty="0" smtClean="0"/>
              <a:t>(</a:t>
            </a:r>
            <a:r>
              <a:rPr lang="en-US" sz="1600" i="1" dirty="0" err="1"/>
              <a:t>Mixin</a:t>
            </a:r>
            <a:r>
              <a:rPr lang="en-US" sz="1600" i="1" dirty="0"/>
              <a:t> class to add high availability capability to routers.</a:t>
            </a:r>
            <a:r>
              <a:rPr lang="en-US" sz="1600" dirty="0" smtClean="0"/>
              <a:t>)</a:t>
            </a:r>
            <a:endParaRPr lang="en-US" sz="1600" dirty="0"/>
          </a:p>
          <a:p>
            <a:pPr lvl="1"/>
            <a:r>
              <a:rPr lang="en-US" sz="1600" dirty="0"/>
              <a:t>_</a:t>
            </a:r>
            <a:r>
              <a:rPr lang="en-US" sz="1600" dirty="0" err="1" smtClean="0"/>
              <a:t>verify_configuration</a:t>
            </a:r>
            <a:r>
              <a:rPr lang="en-US" sz="1600" dirty="0" smtClean="0"/>
              <a:t> (verify if </a:t>
            </a:r>
            <a:r>
              <a:rPr lang="en-US" sz="1600" dirty="0" err="1" smtClean="0"/>
              <a:t>HAnwcidr</a:t>
            </a:r>
            <a:r>
              <a:rPr lang="en-US" sz="1600" dirty="0" smtClean="0"/>
              <a:t> is valid or not. Also, call “</a:t>
            </a:r>
            <a:r>
              <a:rPr lang="en-US" sz="1600" dirty="0"/>
              <a:t>_</a:t>
            </a:r>
            <a:r>
              <a:rPr lang="en-US" sz="1600" dirty="0" err="1" smtClean="0"/>
              <a:t>check_num_agents_per_router</a:t>
            </a:r>
            <a:r>
              <a:rPr lang="en-US" sz="1600" dirty="0" smtClean="0"/>
              <a:t>”)</a:t>
            </a:r>
          </a:p>
          <a:p>
            <a:pPr lvl="1"/>
            <a:r>
              <a:rPr lang="en-US" sz="1600" dirty="0"/>
              <a:t>_</a:t>
            </a:r>
            <a:r>
              <a:rPr lang="en-US" sz="1600" dirty="0" err="1" smtClean="0"/>
              <a:t>check_num_agents_per_router</a:t>
            </a:r>
            <a:r>
              <a:rPr lang="en-US" sz="1600" dirty="0" smtClean="0"/>
              <a:t> (“)</a:t>
            </a:r>
          </a:p>
          <a:p>
            <a:pPr lvl="1"/>
            <a:r>
              <a:rPr lang="en-US" sz="1600" dirty="0"/>
              <a:t>__</a:t>
            </a:r>
            <a:r>
              <a:rPr lang="en-US" sz="1600" dirty="0" err="1"/>
              <a:t>init</a:t>
            </a:r>
            <a:r>
              <a:rPr lang="en-US" sz="1600" dirty="0" smtClean="0"/>
              <a:t>__ (Call “</a:t>
            </a:r>
            <a:r>
              <a:rPr lang="en-US" sz="1600" dirty="0"/>
              <a:t>_</a:t>
            </a:r>
            <a:r>
              <a:rPr lang="en-US" sz="1600" dirty="0" err="1" smtClean="0"/>
              <a:t>verify_configuration</a:t>
            </a:r>
            <a:r>
              <a:rPr lang="en-US" sz="1600" dirty="0" smtClean="0"/>
              <a:t>”)</a:t>
            </a:r>
          </a:p>
          <a:p>
            <a:pPr lvl="1"/>
            <a:r>
              <a:rPr lang="en-US" sz="1600" dirty="0" err="1" smtClean="0"/>
              <a:t>get_ha_network</a:t>
            </a:r>
            <a:r>
              <a:rPr lang="en-US" sz="1600" dirty="0" smtClean="0"/>
              <a:t> (Retrieve HA network from </a:t>
            </a:r>
            <a:r>
              <a:rPr lang="en-US" sz="1600" dirty="0" err="1" smtClean="0"/>
              <a:t>db</a:t>
            </a:r>
            <a:r>
              <a:rPr lang="en-US" sz="1600" dirty="0" smtClean="0"/>
              <a:t>)</a:t>
            </a:r>
          </a:p>
          <a:p>
            <a:pPr lvl="1"/>
            <a:r>
              <a:rPr lang="en-US" sz="1600" dirty="0"/>
              <a:t>_</a:t>
            </a:r>
            <a:r>
              <a:rPr lang="en-US" sz="1600" dirty="0" err="1" smtClean="0"/>
              <a:t>get_allocated_vr_id</a:t>
            </a:r>
            <a:r>
              <a:rPr lang="en-US" sz="1600" dirty="0" smtClean="0"/>
              <a:t> (Retrieve allocated virtual router id and return the ids)</a:t>
            </a:r>
          </a:p>
          <a:p>
            <a:pPr lvl="1"/>
            <a:r>
              <a:rPr lang="en-US" sz="1600" dirty="0"/>
              <a:t>_</a:t>
            </a:r>
            <a:r>
              <a:rPr lang="en-US" sz="1600" dirty="0" err="1" smtClean="0"/>
              <a:t>allocate_vr_id</a:t>
            </a:r>
            <a:r>
              <a:rPr lang="en-US" sz="1600" dirty="0" smtClean="0"/>
              <a:t> (Allocate VRID in the network)</a:t>
            </a:r>
          </a:p>
          <a:p>
            <a:pPr lvl="1"/>
            <a:r>
              <a:rPr lang="en-US" sz="1600" dirty="0"/>
              <a:t>_</a:t>
            </a:r>
            <a:r>
              <a:rPr lang="en-US" sz="1600" dirty="0" err="1" smtClean="0"/>
              <a:t>delete_vr_id_allocation</a:t>
            </a:r>
            <a:r>
              <a:rPr lang="en-US" sz="1600" dirty="0" smtClean="0"/>
              <a:t> (Delete the VRID)</a:t>
            </a:r>
          </a:p>
          <a:p>
            <a:pPr lvl="1"/>
            <a:r>
              <a:rPr lang="en-US" sz="1600" dirty="0"/>
              <a:t>_</a:t>
            </a:r>
            <a:r>
              <a:rPr lang="en-US" sz="1600" dirty="0" err="1" smtClean="0"/>
              <a:t>set_vr_id</a:t>
            </a:r>
            <a:r>
              <a:rPr lang="en-US" sz="1600" dirty="0" smtClean="0"/>
              <a:t> (call “</a:t>
            </a:r>
            <a:r>
              <a:rPr lang="en-US" sz="1600" dirty="0"/>
              <a:t>_</a:t>
            </a:r>
            <a:r>
              <a:rPr lang="en-US" sz="1600" dirty="0" err="1"/>
              <a:t>allocate_vr_id</a:t>
            </a:r>
            <a:r>
              <a:rPr lang="en-US" sz="1600" dirty="0"/>
              <a:t> </a:t>
            </a:r>
            <a:r>
              <a:rPr lang="en-US" sz="1600" dirty="0" smtClean="0"/>
              <a:t>“ to set VRID on the HA network)</a:t>
            </a:r>
          </a:p>
          <a:p>
            <a:pPr lvl="1"/>
            <a:r>
              <a:rPr lang="en-US" sz="1600" dirty="0"/>
              <a:t>_</a:t>
            </a:r>
            <a:r>
              <a:rPr lang="en-US" sz="1600" dirty="0" err="1" smtClean="0"/>
              <a:t>create_ha_subnet</a:t>
            </a:r>
            <a:r>
              <a:rPr lang="en-US" sz="1600" dirty="0" smtClean="0"/>
              <a:t> (Call “</a:t>
            </a:r>
            <a:r>
              <a:rPr lang="en-US" sz="1600" dirty="0" err="1" smtClean="0"/>
              <a:t>create_subnet</a:t>
            </a:r>
            <a:r>
              <a:rPr lang="en-US" sz="1600" dirty="0" smtClean="0"/>
              <a:t>” to create a HA subnet with specified </a:t>
            </a:r>
            <a:r>
              <a:rPr lang="en-US" sz="1600" dirty="0" err="1" smtClean="0"/>
              <a:t>args</a:t>
            </a:r>
            <a:r>
              <a:rPr lang="en-US" sz="1600" dirty="0" smtClean="0"/>
              <a:t>)</a:t>
            </a:r>
          </a:p>
          <a:p>
            <a:pPr lvl="1"/>
            <a:r>
              <a:rPr lang="en-US" sz="1600" dirty="0"/>
              <a:t>_</a:t>
            </a:r>
            <a:r>
              <a:rPr lang="en-US" sz="1600" dirty="0" err="1" smtClean="0"/>
              <a:t>create_ha_network_tenant_binding</a:t>
            </a:r>
            <a:r>
              <a:rPr lang="en-US" sz="1600" dirty="0" smtClean="0"/>
              <a:t> (create binding b/w tenant and network)</a:t>
            </a:r>
          </a:p>
          <a:p>
            <a:pPr lvl="1"/>
            <a:r>
              <a:rPr lang="en-US" sz="1600" dirty="0"/>
              <a:t>_</a:t>
            </a:r>
            <a:r>
              <a:rPr lang="en-US" sz="1600" dirty="0" err="1" smtClean="0"/>
              <a:t>create_ha_network</a:t>
            </a:r>
            <a:r>
              <a:rPr lang="en-US" sz="1600" dirty="0" smtClean="0"/>
              <a:t> (“)</a:t>
            </a:r>
          </a:p>
          <a:p>
            <a:pPr lvl="1"/>
            <a:r>
              <a:rPr lang="en-US" sz="1600" dirty="0" err="1" smtClean="0"/>
              <a:t>get_number_of_agents_for_scheduling</a:t>
            </a:r>
            <a:r>
              <a:rPr lang="en-US" sz="1600" dirty="0" smtClean="0"/>
              <a:t> (</a:t>
            </a:r>
            <a:r>
              <a:rPr lang="en-US" sz="1600" i="1" dirty="0" smtClean="0"/>
              <a:t>Return </a:t>
            </a:r>
            <a:r>
              <a:rPr lang="en-US" sz="1600" i="1" dirty="0"/>
              <a:t>the number of agents on which the router will be scheduled</a:t>
            </a:r>
            <a:r>
              <a:rPr lang="en-US" sz="1600" i="1" dirty="0" smtClean="0"/>
              <a:t>.</a:t>
            </a:r>
            <a:r>
              <a:rPr lang="en-US" sz="1600" dirty="0" smtClean="0"/>
              <a:t>)</a:t>
            </a:r>
          </a:p>
          <a:p>
            <a:pPr lvl="1"/>
            <a:r>
              <a:rPr lang="en-US" sz="1600" dirty="0"/>
              <a:t>_</a:t>
            </a:r>
            <a:r>
              <a:rPr lang="en-US" sz="1600" dirty="0" err="1" smtClean="0"/>
              <a:t>create_ha_port_binding</a:t>
            </a:r>
            <a:r>
              <a:rPr lang="en-US" sz="1600" dirty="0" smtClean="0"/>
              <a:t> (“)</a:t>
            </a:r>
          </a:p>
          <a:p>
            <a:pPr lvl="1"/>
            <a:r>
              <a:rPr lang="en-US" sz="1600" dirty="0" err="1" smtClean="0"/>
              <a:t>add_ha_port</a:t>
            </a:r>
            <a:r>
              <a:rPr lang="en-US" sz="1600" dirty="0" smtClean="0"/>
              <a:t> (“)</a:t>
            </a:r>
          </a:p>
          <a:p>
            <a:pPr lvl="1"/>
            <a:r>
              <a:rPr lang="en-US" sz="1600" dirty="0"/>
              <a:t>_</a:t>
            </a:r>
            <a:r>
              <a:rPr lang="en-US" sz="1600" dirty="0" err="1" smtClean="0"/>
              <a:t>create_ha_interfaces</a:t>
            </a:r>
            <a:r>
              <a:rPr lang="en-US" sz="1600" dirty="0" smtClean="0"/>
              <a:t> (Call “</a:t>
            </a:r>
            <a:r>
              <a:rPr lang="en-US" sz="1600" dirty="0" err="1" smtClean="0"/>
              <a:t>add_ha_port</a:t>
            </a:r>
            <a:r>
              <a:rPr lang="en-US" sz="1600" dirty="0" smtClean="0"/>
              <a:t>” to add interfaces)</a:t>
            </a:r>
          </a:p>
          <a:p>
            <a:pPr lvl="1"/>
            <a:r>
              <a:rPr lang="en-US" sz="1600" dirty="0"/>
              <a:t>_</a:t>
            </a:r>
            <a:r>
              <a:rPr lang="en-US" sz="1600" dirty="0" err="1" smtClean="0"/>
              <a:t>delete_ha_interfaces</a:t>
            </a:r>
            <a:r>
              <a:rPr lang="en-US" sz="1600" dirty="0" smtClean="0"/>
              <a:t> </a:t>
            </a:r>
            <a:r>
              <a:rPr lang="en-US" sz="1600" dirty="0"/>
              <a:t>(Call “</a:t>
            </a:r>
            <a:r>
              <a:rPr lang="en-US" sz="1600" dirty="0" err="1" smtClean="0"/>
              <a:t>delete_port</a:t>
            </a:r>
            <a:r>
              <a:rPr lang="en-US" sz="1600" dirty="0" smtClean="0"/>
              <a:t>” to delete interfaces)</a:t>
            </a:r>
            <a:endParaRPr lang="en-US" sz="1600" b="1" dirty="0" smtClean="0"/>
          </a:p>
          <a:p>
            <a:pPr lvl="1"/>
            <a:endParaRPr lang="en-US" sz="1600" dirty="0" smtClean="0"/>
          </a:p>
        </p:txBody>
      </p:sp>
    </p:spTree>
    <p:extLst>
      <p:ext uri="{BB962C8B-B14F-4D97-AF65-F5344CB8AC3E}">
        <p14:creationId xmlns:p14="http://schemas.microsoft.com/office/powerpoint/2010/main" val="45332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err="1"/>
              <a:t>Networkflavors</a:t>
            </a:r>
            <a:endParaRPr lang="en-US" sz="1600" dirty="0"/>
          </a:p>
          <a:p>
            <a:r>
              <a:rPr lang="en-US" sz="1600" dirty="0" err="1"/>
              <a:t>networkgatewaydevicereferences</a:t>
            </a:r>
            <a:endParaRPr lang="en-US" sz="1600" dirty="0"/>
          </a:p>
          <a:p>
            <a:r>
              <a:rPr lang="en-US" sz="1600" dirty="0" err="1"/>
              <a:t>networkgatewaydevices</a:t>
            </a:r>
            <a:endParaRPr lang="en-US" sz="1600" dirty="0"/>
          </a:p>
          <a:p>
            <a:r>
              <a:rPr lang="en-US" sz="1600" dirty="0" err="1" smtClean="0"/>
              <a:t>networkgateways</a:t>
            </a:r>
            <a:endParaRPr lang="en-US" sz="1600" dirty="0"/>
          </a:p>
          <a:p>
            <a:r>
              <a:rPr lang="en-US" sz="1600" dirty="0" err="1" smtClean="0"/>
              <a:t>networkqueuemappings</a:t>
            </a:r>
            <a:endParaRPr lang="en-US" sz="1600" dirty="0"/>
          </a:p>
          <a:p>
            <a:r>
              <a:rPr lang="en-US" sz="1600" dirty="0" smtClean="0"/>
              <a:t>networks</a:t>
            </a:r>
            <a:endParaRPr lang="en-US" sz="1600" dirty="0"/>
          </a:p>
          <a:p>
            <a:r>
              <a:rPr lang="en-US" sz="1600" dirty="0" err="1" smtClean="0"/>
              <a:t>networksecuritybindings</a:t>
            </a:r>
            <a:endParaRPr lang="en-US" sz="1600" dirty="0"/>
          </a:p>
          <a:p>
            <a:r>
              <a:rPr lang="en-US" sz="1600" dirty="0" smtClean="0"/>
              <a:t> </a:t>
            </a:r>
            <a:r>
              <a:rPr lang="en-US" sz="1600" dirty="0" err="1" smtClean="0"/>
              <a:t>nexthops</a:t>
            </a:r>
            <a:endParaRPr lang="en-US" sz="1600" dirty="0"/>
          </a:p>
          <a:p>
            <a:r>
              <a:rPr lang="en-US" sz="1600" dirty="0" err="1" smtClean="0"/>
              <a:t>Ofcfiltermappings</a:t>
            </a:r>
            <a:endParaRPr lang="en-US" sz="1600" dirty="0" smtClean="0"/>
          </a:p>
          <a:p>
            <a:r>
              <a:rPr lang="en-US" sz="1600" dirty="0" err="1"/>
              <a:t>ofcnetworkmappings</a:t>
            </a:r>
            <a:endParaRPr lang="en-US" sz="1600" dirty="0"/>
          </a:p>
          <a:p>
            <a:r>
              <a:rPr lang="en-US" sz="1600" dirty="0" err="1"/>
              <a:t>ofcportmappings</a:t>
            </a:r>
            <a:endParaRPr lang="en-US" sz="1600" dirty="0"/>
          </a:p>
          <a:p>
            <a:r>
              <a:rPr lang="en-US" sz="1600" dirty="0" err="1"/>
              <a:t>ofcroutermappings</a:t>
            </a:r>
            <a:endParaRPr lang="en-US" sz="1600" dirty="0"/>
          </a:p>
          <a:p>
            <a:r>
              <a:rPr lang="en-US" sz="1600" dirty="0" err="1"/>
              <a:t>ofctenantmappings</a:t>
            </a:r>
            <a:endParaRPr lang="en-US" sz="1600" dirty="0"/>
          </a:p>
          <a:p>
            <a:r>
              <a:rPr lang="en-US" sz="1600" dirty="0" err="1"/>
              <a:t>ovs_network_bindings</a:t>
            </a:r>
            <a:endParaRPr lang="en-US" sz="1600" dirty="0"/>
          </a:p>
          <a:p>
            <a:r>
              <a:rPr lang="en-US" sz="1600" dirty="0" err="1"/>
              <a:t>ovs_tunnel_allocations</a:t>
            </a:r>
            <a:endParaRPr lang="en-US" sz="1600" dirty="0"/>
          </a:p>
          <a:p>
            <a:r>
              <a:rPr lang="en-US" sz="1600" dirty="0" err="1"/>
              <a:t>ovs_tunnel_endpoints</a:t>
            </a:r>
            <a:endParaRPr lang="en-US" sz="1600" dirty="0"/>
          </a:p>
          <a:p>
            <a:r>
              <a:rPr lang="en-US" sz="1600" dirty="0" err="1" smtClean="0"/>
              <a:t>ovs_vlan_allocations</a:t>
            </a:r>
            <a:endParaRPr lang="en-US" sz="1600" dirty="0"/>
          </a:p>
        </p:txBody>
      </p:sp>
    </p:spTree>
    <p:extLst>
      <p:ext uri="{BB962C8B-B14F-4D97-AF65-F5344CB8AC3E}">
        <p14:creationId xmlns:p14="http://schemas.microsoft.com/office/powerpoint/2010/main" val="3177680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L3_HA_NAT_db_mixin</a:t>
            </a:r>
          </a:p>
          <a:p>
            <a:pPr lvl="1"/>
            <a:r>
              <a:rPr lang="en-US" sz="1600" dirty="0"/>
              <a:t>_</a:t>
            </a:r>
            <a:r>
              <a:rPr lang="en-US" sz="1600" dirty="0" err="1" smtClean="0"/>
              <a:t>notify_ha_interfaces_updated</a:t>
            </a:r>
            <a:r>
              <a:rPr lang="en-US" sz="1600" dirty="0" smtClean="0"/>
              <a:t> (“)</a:t>
            </a:r>
          </a:p>
          <a:p>
            <a:pPr lvl="1"/>
            <a:r>
              <a:rPr lang="en-US" sz="1600" dirty="0"/>
              <a:t>_</a:t>
            </a:r>
            <a:r>
              <a:rPr lang="en-US" sz="1600" dirty="0" err="1" smtClean="0"/>
              <a:t>is_ha</a:t>
            </a:r>
            <a:r>
              <a:rPr lang="en-US" sz="1600" dirty="0" smtClean="0"/>
              <a:t> ()</a:t>
            </a:r>
          </a:p>
          <a:p>
            <a:pPr lvl="1"/>
            <a:r>
              <a:rPr lang="en-US" sz="1600" dirty="0" err="1" smtClean="0"/>
              <a:t>create_router</a:t>
            </a:r>
            <a:r>
              <a:rPr lang="en-US" sz="1600" dirty="0" smtClean="0"/>
              <a:t> (Return </a:t>
            </a:r>
            <a:r>
              <a:rPr lang="en-US" sz="1600" dirty="0" err="1" smtClean="0"/>
              <a:t>router_dict</a:t>
            </a:r>
            <a:r>
              <a:rPr lang="en-US" sz="1600" dirty="0" smtClean="0"/>
              <a:t> after creating router)</a:t>
            </a:r>
          </a:p>
          <a:p>
            <a:pPr lvl="1"/>
            <a:r>
              <a:rPr lang="en-US" sz="1600" dirty="0"/>
              <a:t>_</a:t>
            </a:r>
            <a:r>
              <a:rPr lang="en-US" sz="1600" dirty="0" err="1" smtClean="0"/>
              <a:t>update_router_db</a:t>
            </a:r>
            <a:r>
              <a:rPr lang="en-US" sz="1600" dirty="0" smtClean="0"/>
              <a:t> (“)</a:t>
            </a:r>
          </a:p>
          <a:p>
            <a:pPr lvl="1"/>
            <a:r>
              <a:rPr lang="en-US" sz="1600" dirty="0" err="1" smtClean="0"/>
              <a:t>update_router_state</a:t>
            </a:r>
            <a:r>
              <a:rPr lang="en-US" sz="1600" dirty="0" smtClean="0"/>
              <a:t> (“)</a:t>
            </a:r>
          </a:p>
          <a:p>
            <a:pPr lvl="1"/>
            <a:r>
              <a:rPr lang="en-US" sz="1600" dirty="0" err="1" smtClean="0"/>
              <a:t>delete_router</a:t>
            </a:r>
            <a:r>
              <a:rPr lang="en-US" sz="1600" dirty="0" smtClean="0"/>
              <a:t> (“)</a:t>
            </a:r>
          </a:p>
          <a:p>
            <a:pPr lvl="1"/>
            <a:r>
              <a:rPr lang="en-US" sz="1600" dirty="0" err="1" smtClean="0"/>
              <a:t>get_ha_router_port_bindings</a:t>
            </a:r>
            <a:r>
              <a:rPr lang="en-US" sz="1600" dirty="0" smtClean="0"/>
              <a:t> (“)</a:t>
            </a:r>
          </a:p>
          <a:p>
            <a:pPr lvl="1"/>
            <a:r>
              <a:rPr lang="en-US" sz="1600" dirty="0"/>
              <a:t>_</a:t>
            </a:r>
            <a:r>
              <a:rPr lang="en-US" sz="1600" dirty="0" err="1" smtClean="0"/>
              <a:t>process_sync_ha_data</a:t>
            </a:r>
            <a:r>
              <a:rPr lang="en-US" sz="1600" dirty="0" smtClean="0"/>
              <a:t> (Return </a:t>
            </a:r>
            <a:r>
              <a:rPr lang="en-US" sz="1600" dirty="0" err="1" smtClean="0"/>
              <a:t>routers_dict.values</a:t>
            </a:r>
            <a:r>
              <a:rPr lang="en-US" sz="1600" dirty="0" smtClean="0"/>
              <a:t>-&gt; Call “</a:t>
            </a:r>
            <a:r>
              <a:rPr lang="en-US" sz="1600" dirty="0" err="1" smtClean="0"/>
              <a:t>get_ha_router_port_bindings</a:t>
            </a:r>
            <a:r>
              <a:rPr lang="en-US" sz="1600" dirty="0" smtClean="0"/>
              <a:t>” </a:t>
            </a:r>
            <a:r>
              <a:rPr lang="en-US" sz="1600" dirty="0"/>
              <a:t>and </a:t>
            </a:r>
            <a:r>
              <a:rPr lang="en-US" sz="1600" dirty="0" smtClean="0"/>
              <a:t>“_</a:t>
            </a:r>
            <a:r>
              <a:rPr lang="en-US" sz="1600" dirty="0" err="1" smtClean="0"/>
              <a:t>populate_subnet_for_ports</a:t>
            </a:r>
            <a:r>
              <a:rPr lang="en-US" sz="1600" dirty="0" smtClean="0"/>
              <a:t>”)</a:t>
            </a:r>
          </a:p>
          <a:p>
            <a:pPr lvl="1"/>
            <a:r>
              <a:rPr lang="en-US" sz="1600" dirty="0" err="1" smtClean="0"/>
              <a:t>get_ha_sync_data_for_host</a:t>
            </a:r>
            <a:r>
              <a:rPr lang="en-US" sz="1600" dirty="0" smtClean="0"/>
              <a:t> (Return values by calling “</a:t>
            </a:r>
            <a:r>
              <a:rPr lang="en-US" sz="1600" dirty="0"/>
              <a:t>_</a:t>
            </a:r>
            <a:r>
              <a:rPr lang="en-US" sz="1600" dirty="0" err="1" smtClean="0"/>
              <a:t>process_sync_ha_data</a:t>
            </a:r>
            <a:r>
              <a:rPr lang="en-US" sz="1600" dirty="0" smtClean="0"/>
              <a:t>”)</a:t>
            </a:r>
          </a:p>
        </p:txBody>
      </p:sp>
    </p:spTree>
    <p:extLst>
      <p:ext uri="{BB962C8B-B14F-4D97-AF65-F5344CB8AC3E}">
        <p14:creationId xmlns:p14="http://schemas.microsoft.com/office/powerpoint/2010/main" val="1157491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L3_HA_scheduler_db_mixin</a:t>
            </a:r>
          </a:p>
          <a:p>
            <a:pPr lvl="1"/>
            <a:r>
              <a:rPr lang="en-US" sz="1600" dirty="0" smtClean="0"/>
              <a:t>get_ha_routers_l3_agents_count (</a:t>
            </a:r>
            <a:r>
              <a:rPr lang="en-US" sz="1600" i="1" dirty="0"/>
              <a:t>Return a map between HA routers and how many agents </a:t>
            </a:r>
            <a:r>
              <a:rPr lang="en-US" sz="1600" i="1" dirty="0" smtClean="0"/>
              <a:t>every router </a:t>
            </a:r>
            <a:r>
              <a:rPr lang="en-US" sz="1600" i="1" dirty="0"/>
              <a:t>is scheduled to</a:t>
            </a:r>
            <a:r>
              <a:rPr lang="en-US" sz="1600" i="1" dirty="0" smtClean="0"/>
              <a:t>.</a:t>
            </a:r>
            <a:r>
              <a:rPr lang="en-US" sz="1600" dirty="0" smtClean="0"/>
              <a:t>)</a:t>
            </a:r>
          </a:p>
          <a:p>
            <a:pPr lvl="1"/>
            <a:r>
              <a:rPr lang="en-US" sz="1600" dirty="0" smtClean="0"/>
              <a:t>get_l3_agents_ordered_by_num_routers (Get l3 agents by </a:t>
            </a:r>
            <a:r>
              <a:rPr lang="en-US" sz="1600" dirty="0" err="1" smtClean="0"/>
              <a:t>agent_ids</a:t>
            </a:r>
            <a:r>
              <a:rPr lang="en-US" sz="1600" dirty="0" smtClean="0"/>
              <a:t>)</a:t>
            </a:r>
          </a:p>
          <a:p>
            <a:pPr lvl="1"/>
            <a:endParaRPr lang="en-US" sz="1600" dirty="0" smtClean="0"/>
          </a:p>
        </p:txBody>
      </p:sp>
    </p:spTree>
    <p:extLst>
      <p:ext uri="{BB962C8B-B14F-4D97-AF65-F5344CB8AC3E}">
        <p14:creationId xmlns:p14="http://schemas.microsoft.com/office/powerpoint/2010/main" val="422659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portbindings_base.py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err="1"/>
              <a:t>PortBindingBaseMixin</a:t>
            </a:r>
            <a:endParaRPr lang="en-US" sz="1800" dirty="0" smtClean="0"/>
          </a:p>
          <a:p>
            <a:pPr lvl="1"/>
            <a:r>
              <a:rPr lang="en-US" sz="1800" dirty="0"/>
              <a:t>_</a:t>
            </a:r>
            <a:r>
              <a:rPr lang="en-US" sz="1800" dirty="0" err="1" smtClean="0"/>
              <a:t>process_portbindings_create_and_update</a:t>
            </a:r>
            <a:r>
              <a:rPr lang="en-US" sz="1800" dirty="0" smtClean="0"/>
              <a:t> (Call “</a:t>
            </a:r>
            <a:r>
              <a:rPr lang="en-US" sz="1800" dirty="0" err="1" smtClean="0"/>
              <a:t>extend_port_dict_binding</a:t>
            </a:r>
            <a:r>
              <a:rPr lang="en-US" sz="1800" dirty="0" smtClean="0"/>
              <a:t>” by passing </a:t>
            </a:r>
            <a:r>
              <a:rPr lang="en-US" sz="1800" dirty="0" err="1" smtClean="0"/>
              <a:t>port_data</a:t>
            </a:r>
            <a:r>
              <a:rPr lang="en-US" sz="1800" dirty="0"/>
              <a:t> </a:t>
            </a:r>
            <a:r>
              <a:rPr lang="en-US" sz="1800" dirty="0" smtClean="0"/>
              <a:t>and port)</a:t>
            </a:r>
          </a:p>
          <a:p>
            <a:pPr lvl="1"/>
            <a:r>
              <a:rPr lang="en-US" sz="1800" dirty="0" err="1" smtClean="0"/>
              <a:t>extend_port_dict_binding</a:t>
            </a:r>
            <a:r>
              <a:rPr lang="en-US" sz="1800" dirty="0" smtClean="0"/>
              <a:t> (Update </a:t>
            </a:r>
            <a:r>
              <a:rPr lang="en-US" sz="1800" dirty="0" err="1" smtClean="0"/>
              <a:t>base_binding_dict</a:t>
            </a:r>
            <a:r>
              <a:rPr lang="en-US" sz="1800" dirty="0" smtClean="0"/>
              <a:t>)</a:t>
            </a:r>
          </a:p>
          <a:p>
            <a:r>
              <a:rPr lang="en-US" sz="1800" dirty="0"/>
              <a:t>_</a:t>
            </a:r>
            <a:r>
              <a:rPr lang="en-US" sz="1800" dirty="0" err="1" smtClean="0"/>
              <a:t>extend_port_dict_binding</a:t>
            </a:r>
            <a:r>
              <a:rPr lang="en-US" sz="1800" dirty="0" smtClean="0"/>
              <a:t> (Call “</a:t>
            </a:r>
            <a:r>
              <a:rPr lang="en-US" sz="1800" dirty="0" err="1" smtClean="0"/>
              <a:t>extend_port_dict_binding</a:t>
            </a:r>
            <a:r>
              <a:rPr lang="en-US" sz="1800" dirty="0" smtClean="0"/>
              <a:t>” for </a:t>
            </a:r>
            <a:r>
              <a:rPr lang="en-US" sz="1800" dirty="0" err="1" smtClean="0"/>
              <a:t>port_db</a:t>
            </a:r>
            <a:r>
              <a:rPr lang="en-US" sz="1800" dirty="0" smtClean="0"/>
              <a:t>)</a:t>
            </a:r>
          </a:p>
          <a:p>
            <a:r>
              <a:rPr lang="en-US" sz="1800" dirty="0" err="1" smtClean="0"/>
              <a:t>register_port_dict_function</a:t>
            </a:r>
            <a:r>
              <a:rPr lang="en-US" sz="1800" dirty="0" smtClean="0"/>
              <a:t> ()</a:t>
            </a:r>
          </a:p>
        </p:txBody>
      </p:sp>
    </p:spTree>
    <p:extLst>
      <p:ext uri="{BB962C8B-B14F-4D97-AF65-F5344CB8AC3E}">
        <p14:creationId xmlns:p14="http://schemas.microsoft.com/office/powerpoint/2010/main" val="1908787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portbindings_db.py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smtClean="0"/>
              <a:t>PortBindingPort</a:t>
            </a:r>
            <a:endParaRPr lang="en-US" sz="1600" dirty="0" smtClean="0"/>
          </a:p>
          <a:p>
            <a:pPr marL="0" indent="0">
              <a:buNone/>
            </a:pPr>
            <a:r>
              <a:rPr lang="en-US" sz="1600" dirty="0" smtClean="0"/>
              <a:t>(Creates a relationship between port and port binding)</a:t>
            </a:r>
          </a:p>
          <a:p>
            <a:r>
              <a:rPr lang="en-US" sz="1800" b="1" dirty="0" smtClean="0"/>
              <a:t>Class </a:t>
            </a:r>
            <a:r>
              <a:rPr lang="en-US" sz="1800" dirty="0" err="1" smtClean="0"/>
              <a:t>PortBindingMixin</a:t>
            </a:r>
            <a:endParaRPr lang="en-US" sz="1800" dirty="0" smtClean="0"/>
          </a:p>
          <a:p>
            <a:pPr lvl="1"/>
            <a:r>
              <a:rPr lang="en-US" sz="1600" dirty="0"/>
              <a:t>_</a:t>
            </a:r>
            <a:r>
              <a:rPr lang="en-US" sz="1600" dirty="0" err="1" smtClean="0"/>
              <a:t>port_model_hook</a:t>
            </a:r>
            <a:r>
              <a:rPr lang="en-US" sz="1600" dirty="0" smtClean="0"/>
              <a:t> (join the tables for original_model.id and </a:t>
            </a:r>
            <a:r>
              <a:rPr lang="en-US" sz="1600" dirty="0" err="1"/>
              <a:t>PortBindingPort.port_id</a:t>
            </a:r>
            <a:r>
              <a:rPr lang="en-US" sz="1600" dirty="0" smtClean="0"/>
              <a:t>)</a:t>
            </a:r>
          </a:p>
          <a:p>
            <a:pPr lvl="1"/>
            <a:r>
              <a:rPr lang="en-US" sz="1600" dirty="0"/>
              <a:t>_</a:t>
            </a:r>
            <a:r>
              <a:rPr lang="en-US" sz="1600" dirty="0" err="1" smtClean="0"/>
              <a:t>port_result_filter_hook</a:t>
            </a:r>
            <a:r>
              <a:rPr lang="en-US" sz="1600" dirty="0" smtClean="0"/>
              <a:t> ()</a:t>
            </a:r>
          </a:p>
          <a:p>
            <a:pPr lvl="1"/>
            <a:r>
              <a:rPr lang="en-US" sz="1600" dirty="0"/>
              <a:t>_</a:t>
            </a:r>
            <a:r>
              <a:rPr lang="en-US" sz="1600" dirty="0" err="1" smtClean="0"/>
              <a:t>process_portbindings_create_and_update</a:t>
            </a:r>
            <a:r>
              <a:rPr lang="en-US" sz="1600" dirty="0" smtClean="0"/>
              <a:t> (“)</a:t>
            </a:r>
          </a:p>
          <a:p>
            <a:pPr lvl="1"/>
            <a:r>
              <a:rPr lang="en-US" sz="1600" dirty="0" err="1" smtClean="0"/>
              <a:t>get_port_host</a:t>
            </a:r>
            <a:r>
              <a:rPr lang="en-US" sz="1600" dirty="0" smtClean="0"/>
              <a:t> (Generate query to retrieve </a:t>
            </a:r>
            <a:r>
              <a:rPr lang="en-US" sz="1600" dirty="0" err="1" smtClean="0"/>
              <a:t>bind_ports</a:t>
            </a:r>
            <a:r>
              <a:rPr lang="en-US" sz="1600" dirty="0" smtClean="0"/>
              <a:t>)</a:t>
            </a:r>
          </a:p>
          <a:p>
            <a:pPr lvl="1"/>
            <a:r>
              <a:rPr lang="en-US" sz="1600" dirty="0"/>
              <a:t>_</a:t>
            </a:r>
            <a:r>
              <a:rPr lang="en-US" sz="1600" dirty="0" err="1" smtClean="0"/>
              <a:t>extend_port_dict_binding_host</a:t>
            </a:r>
            <a:r>
              <a:rPr lang="en-US" sz="1600" dirty="0" smtClean="0"/>
              <a:t> (Call “</a:t>
            </a:r>
            <a:r>
              <a:rPr lang="en-US" sz="1600" dirty="0" err="1" smtClean="0"/>
              <a:t>extend_port_dict_binding</a:t>
            </a:r>
            <a:r>
              <a:rPr lang="en-US" sz="1600" dirty="0" smtClean="0"/>
              <a:t>” method to extend host)</a:t>
            </a:r>
          </a:p>
          <a:p>
            <a:pPr lvl="1"/>
            <a:r>
              <a:rPr lang="en-US" sz="1600" dirty="0" err="1" smtClean="0"/>
              <a:t>extend_port_dict_binding</a:t>
            </a:r>
            <a:r>
              <a:rPr lang="en-US" sz="1600" dirty="0" smtClean="0"/>
              <a:t> (extend </a:t>
            </a:r>
            <a:r>
              <a:rPr lang="en-US" sz="1600" dirty="0" err="1" smtClean="0"/>
              <a:t>port_db</a:t>
            </a:r>
            <a:r>
              <a:rPr lang="en-US" sz="1600" dirty="0" smtClean="0"/>
              <a:t>)</a:t>
            </a:r>
          </a:p>
          <a:p>
            <a:r>
              <a:rPr lang="en-US" sz="1800" dirty="0"/>
              <a:t>_</a:t>
            </a:r>
            <a:r>
              <a:rPr lang="en-US" sz="1800" dirty="0" err="1" smtClean="0"/>
              <a:t>extend_port_dict_binding</a:t>
            </a:r>
            <a:r>
              <a:rPr lang="en-US" sz="1800" dirty="0" smtClean="0"/>
              <a:t> (Plugin to extend port </a:t>
            </a:r>
            <a:r>
              <a:rPr lang="en-US" sz="1800" dirty="0" err="1" smtClean="0"/>
              <a:t>dict</a:t>
            </a:r>
            <a:r>
              <a:rPr lang="en-US" sz="1800" dirty="0" smtClean="0"/>
              <a:t>)</a:t>
            </a:r>
          </a:p>
        </p:txBody>
      </p:sp>
    </p:spTree>
    <p:extLst>
      <p:ext uri="{BB962C8B-B14F-4D97-AF65-F5344CB8AC3E}">
        <p14:creationId xmlns:p14="http://schemas.microsoft.com/office/powerpoint/2010/main" val="1978793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portsecurity_db.py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PortSecurityBinding</a:t>
            </a:r>
            <a:endParaRPr lang="en-US" sz="1600" dirty="0" smtClean="0"/>
          </a:p>
          <a:p>
            <a:pPr marL="0" indent="0">
              <a:buNone/>
            </a:pPr>
            <a:r>
              <a:rPr lang="en-US" sz="1600" dirty="0" smtClean="0"/>
              <a:t>(A</a:t>
            </a:r>
            <a:r>
              <a:rPr lang="en-US" sz="1600" i="1" dirty="0" smtClean="0"/>
              <a:t>dd </a:t>
            </a:r>
            <a:r>
              <a:rPr lang="en-US" sz="1600" i="1" dirty="0"/>
              <a:t>a relationship to the Port model in order to be to able </a:t>
            </a:r>
            <a:r>
              <a:rPr lang="en-US" sz="1600" i="1" dirty="0" smtClean="0"/>
              <a:t>to </a:t>
            </a:r>
            <a:r>
              <a:rPr lang="en-US" sz="1600" i="1" dirty="0"/>
              <a:t>instruct </a:t>
            </a:r>
            <a:r>
              <a:rPr lang="en-US" sz="1600" i="1" dirty="0" err="1"/>
              <a:t>SQLAlchemy</a:t>
            </a:r>
            <a:r>
              <a:rPr lang="en-US" sz="1600" i="1" dirty="0"/>
              <a:t> to eagerly load port security binding</a:t>
            </a:r>
            <a:r>
              <a:rPr lang="en-US" sz="1600" dirty="0" smtClean="0"/>
              <a:t>)</a:t>
            </a:r>
          </a:p>
          <a:p>
            <a:r>
              <a:rPr lang="en-US" sz="1800" b="1" dirty="0" smtClean="0"/>
              <a:t>Class </a:t>
            </a:r>
            <a:r>
              <a:rPr lang="en-US" sz="1600" dirty="0" err="1" smtClean="0"/>
              <a:t>NetworkSecurityBinding</a:t>
            </a:r>
            <a:endParaRPr lang="en-US" sz="1600" dirty="0" smtClean="0"/>
          </a:p>
          <a:p>
            <a:pPr marL="0" indent="0">
              <a:buNone/>
            </a:pPr>
            <a:r>
              <a:rPr lang="en-US" sz="1400" dirty="0" smtClean="0"/>
              <a:t>(</a:t>
            </a:r>
            <a:r>
              <a:rPr lang="en-US" sz="1600" i="1" dirty="0"/>
              <a:t>Add a relationship to the Port model in order to be able to </a:t>
            </a:r>
            <a:r>
              <a:rPr lang="en-US" sz="1600" i="1" dirty="0" smtClean="0"/>
              <a:t>instruct </a:t>
            </a:r>
            <a:r>
              <a:rPr lang="en-US" sz="1600" i="1" dirty="0" err="1" smtClean="0"/>
              <a:t>SQLAlchemy</a:t>
            </a:r>
            <a:r>
              <a:rPr lang="en-US" sz="1600" i="1" dirty="0" smtClean="0"/>
              <a:t> </a:t>
            </a:r>
            <a:r>
              <a:rPr lang="en-US" sz="1600" i="1" dirty="0"/>
              <a:t>to eagerly load default port security setting for </a:t>
            </a:r>
            <a:r>
              <a:rPr lang="en-US" sz="1600" i="1" dirty="0" smtClean="0"/>
              <a:t>ports </a:t>
            </a:r>
            <a:r>
              <a:rPr lang="en-US" sz="1600" i="1" dirty="0"/>
              <a:t>on this </a:t>
            </a:r>
            <a:r>
              <a:rPr lang="en-US" sz="1600" i="1" dirty="0" smtClean="0"/>
              <a:t>network)</a:t>
            </a:r>
            <a:endParaRPr lang="en-US" sz="1600" dirty="0" smtClean="0"/>
          </a:p>
          <a:p>
            <a:r>
              <a:rPr lang="en-US" sz="1800" b="1" dirty="0"/>
              <a:t>Class </a:t>
            </a:r>
            <a:r>
              <a:rPr lang="en-US" sz="1600" dirty="0" err="1"/>
              <a:t>PortSecurityDbMixin</a:t>
            </a:r>
            <a:endParaRPr lang="en-US" sz="2000" dirty="0"/>
          </a:p>
          <a:p>
            <a:pPr marL="0" indent="0">
              <a:buNone/>
            </a:pPr>
            <a:r>
              <a:rPr lang="en-US" sz="1600" dirty="0" smtClean="0"/>
              <a:t>(</a:t>
            </a:r>
            <a:r>
              <a:rPr lang="en-US" sz="1600" i="1" dirty="0" err="1"/>
              <a:t>Mixin</a:t>
            </a:r>
            <a:r>
              <a:rPr lang="en-US" sz="1600" i="1" dirty="0"/>
              <a:t> class to add port security.</a:t>
            </a:r>
            <a:r>
              <a:rPr lang="en-US" sz="1600" dirty="0" smtClean="0"/>
              <a:t>)</a:t>
            </a:r>
          </a:p>
          <a:p>
            <a:pPr lvl="1"/>
            <a:r>
              <a:rPr lang="en-US" sz="1600" dirty="0"/>
              <a:t>_</a:t>
            </a:r>
            <a:r>
              <a:rPr lang="en-US" sz="1600" dirty="0" err="1" smtClean="0"/>
              <a:t>process_network_port_security_create</a:t>
            </a:r>
            <a:r>
              <a:rPr lang="en-US" sz="1600" dirty="0" smtClean="0"/>
              <a:t> ()</a:t>
            </a:r>
          </a:p>
          <a:p>
            <a:pPr lvl="1"/>
            <a:r>
              <a:rPr lang="en-US" sz="1600" dirty="0"/>
              <a:t>_</a:t>
            </a:r>
            <a:r>
              <a:rPr lang="en-US" sz="1600" dirty="0" err="1"/>
              <a:t>process_port_port_security_create</a:t>
            </a:r>
            <a:r>
              <a:rPr lang="en-US" sz="1600" dirty="0" smtClean="0"/>
              <a:t>()</a:t>
            </a:r>
          </a:p>
          <a:p>
            <a:pPr lvl="1"/>
            <a:r>
              <a:rPr lang="en-US" sz="1600" dirty="0"/>
              <a:t>_</a:t>
            </a:r>
            <a:r>
              <a:rPr lang="en-US" sz="1600" dirty="0" err="1"/>
              <a:t>extend_port_security_dict</a:t>
            </a:r>
            <a:r>
              <a:rPr lang="en-US" sz="1600" dirty="0" smtClean="0"/>
              <a:t>(“)</a:t>
            </a:r>
          </a:p>
          <a:p>
            <a:pPr lvl="1"/>
            <a:r>
              <a:rPr lang="en-US" sz="1600" dirty="0"/>
              <a:t>_</a:t>
            </a:r>
            <a:r>
              <a:rPr lang="en-US" sz="1600" dirty="0" err="1"/>
              <a:t>get_network_security_binding</a:t>
            </a:r>
            <a:r>
              <a:rPr lang="en-US" sz="1600" dirty="0" smtClean="0"/>
              <a:t>()</a:t>
            </a:r>
          </a:p>
          <a:p>
            <a:pPr lvl="1"/>
            <a:r>
              <a:rPr lang="en-US" sz="1600" dirty="0"/>
              <a:t>_</a:t>
            </a:r>
            <a:r>
              <a:rPr lang="en-US" sz="1600" dirty="0" err="1" smtClean="0"/>
              <a:t>get_port_security_binding</a:t>
            </a:r>
            <a:r>
              <a:rPr lang="en-US" sz="1600" dirty="0" smtClean="0"/>
              <a:t> ()</a:t>
            </a:r>
          </a:p>
          <a:p>
            <a:pPr lvl="1"/>
            <a:r>
              <a:rPr lang="en-US" sz="1600" dirty="0"/>
              <a:t>_</a:t>
            </a:r>
            <a:r>
              <a:rPr lang="en-US" sz="1600" dirty="0" err="1"/>
              <a:t>process_port_port_security_update</a:t>
            </a:r>
            <a:r>
              <a:rPr lang="en-US" sz="1600" dirty="0" smtClean="0"/>
              <a:t> ()</a:t>
            </a:r>
          </a:p>
          <a:p>
            <a:pPr lvl="1"/>
            <a:r>
              <a:rPr lang="en-US" sz="1600" dirty="0"/>
              <a:t>_</a:t>
            </a:r>
            <a:r>
              <a:rPr lang="en-US" sz="1600" dirty="0" err="1" smtClean="0"/>
              <a:t>process_network_port_security_update</a:t>
            </a:r>
            <a:r>
              <a:rPr lang="en-US" sz="1600" dirty="0" smtClean="0"/>
              <a:t> ()</a:t>
            </a:r>
          </a:p>
          <a:p>
            <a:pPr lvl="1"/>
            <a:r>
              <a:rPr lang="en-US" sz="1600" dirty="0"/>
              <a:t>_</a:t>
            </a:r>
            <a:r>
              <a:rPr lang="en-US" sz="1600" dirty="0" err="1" smtClean="0"/>
              <a:t>make_network_port_security_dict</a:t>
            </a:r>
            <a:r>
              <a:rPr lang="en-US" sz="1600" dirty="0" smtClean="0"/>
              <a:t> ()</a:t>
            </a:r>
          </a:p>
          <a:p>
            <a:pPr lvl="1"/>
            <a:r>
              <a:rPr lang="en-US" sz="1600" dirty="0"/>
              <a:t>_</a:t>
            </a:r>
            <a:r>
              <a:rPr lang="en-US" sz="1600" dirty="0" err="1" smtClean="0"/>
              <a:t>determine_port_security_and_has_ip</a:t>
            </a:r>
            <a:r>
              <a:rPr lang="en-US" sz="1600" dirty="0" smtClean="0"/>
              <a:t> ()</a:t>
            </a:r>
          </a:p>
          <a:p>
            <a:pPr lvl="1"/>
            <a:r>
              <a:rPr lang="en-US" sz="1600" dirty="0"/>
              <a:t>_</a:t>
            </a:r>
            <a:r>
              <a:rPr lang="en-US" sz="1600" dirty="0" err="1" smtClean="0"/>
              <a:t>make_port_security_dict</a:t>
            </a:r>
            <a:r>
              <a:rPr lang="en-US" sz="1600" dirty="0" smtClean="0"/>
              <a:t> ()</a:t>
            </a:r>
          </a:p>
          <a:p>
            <a:pPr lvl="1"/>
            <a:r>
              <a:rPr lang="en-US" sz="1600" dirty="0"/>
              <a:t>_</a:t>
            </a:r>
            <a:r>
              <a:rPr lang="en-US" sz="1600" dirty="0" err="1" smtClean="0"/>
              <a:t>ip_on_port</a:t>
            </a:r>
            <a:r>
              <a:rPr lang="en-US" sz="1600" dirty="0" smtClean="0"/>
              <a:t> ()</a:t>
            </a:r>
          </a:p>
        </p:txBody>
      </p:sp>
    </p:spTree>
    <p:extLst>
      <p:ext uri="{BB962C8B-B14F-4D97-AF65-F5344CB8AC3E}">
        <p14:creationId xmlns:p14="http://schemas.microsoft.com/office/powerpoint/2010/main" val="3620729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sp>
        <p:nvSpPr>
          <p:cNvPr id="4" name="Rectangle 1"/>
          <p:cNvSpPr>
            <a:spLocks noChangeArrowheads="1"/>
          </p:cNvSpPr>
          <p:nvPr/>
        </p:nvSpPr>
        <p:spPr bwMode="auto">
          <a:xfrm>
            <a:off x="457200" y="902115"/>
            <a:ext cx="8153400" cy="39857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NETWORK_TYPE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provider:network_type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PHYSICAL_NETWORK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provider:physical_network</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SEGMENTATION_ID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provider:segmentation_id</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'networks'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NETWORK_TYPE: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PHYSICAL_NETWORK: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SEGMENTATION_ID: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attributes.convert_to_int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0634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780085735"/>
              </p:ext>
            </p:extLst>
          </p:nvPr>
        </p:nvGraphicFramePr>
        <p:xfrm>
          <a:off x="914400" y="990600"/>
          <a:ext cx="7696200" cy="3327400"/>
        </p:xfrm>
        <a:graphic>
          <a:graphicData uri="http://schemas.openxmlformats.org/drawingml/2006/table">
            <a:tbl>
              <a:tblPr firstRow="1" bandRow="1">
                <a:tableStyleId>{5C22544A-7EE6-4342-B048-85BDC9FD1C3A}</a:tableStyleId>
              </a:tblPr>
              <a:tblGrid>
                <a:gridCol w="1295400"/>
                <a:gridCol w="2209800"/>
                <a:gridCol w="4191000"/>
              </a:tblGrid>
              <a:tr h="37084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370840">
                <a:tc>
                  <a:txBody>
                    <a:bodyPr/>
                    <a:lstStyle/>
                    <a:p>
                      <a:endParaRPr lang="en-US" sz="1400" dirty="0"/>
                    </a:p>
                  </a:txBody>
                  <a:tcPr/>
                </a:tc>
                <a:tc>
                  <a:txBody>
                    <a:bodyPr/>
                    <a:lstStyle/>
                    <a:p>
                      <a:r>
                        <a:rPr lang="en-US" sz="1400" dirty="0" smtClean="0"/>
                        <a:t>_</a:t>
                      </a:r>
                      <a:r>
                        <a:rPr lang="en-US" sz="1400" dirty="0" err="1" smtClean="0"/>
                        <a:t>raise_if_updates_provider_attributes</a:t>
                      </a:r>
                      <a:endParaRPr lang="en-US" sz="1400" dirty="0"/>
                    </a:p>
                  </a:txBody>
                  <a:tcPr/>
                </a:tc>
                <a:tc>
                  <a:txBody>
                    <a:bodyPr/>
                    <a:lstStyle/>
                    <a:p>
                      <a:r>
                        <a:rPr lang="en-US" sz="1400" dirty="0" smtClean="0"/>
                        <a:t>Raise exception if provider attributes are present. This method is used for plugins that do not support updating provider networks.</a:t>
                      </a:r>
                      <a:endParaRPr lang="en-US" sz="1400" dirty="0"/>
                    </a:p>
                  </a:txBody>
                  <a:tcPr/>
                </a:tc>
              </a:tr>
              <a:tr h="370840">
                <a:tc rowSpan="6">
                  <a:txBody>
                    <a:bodyPr/>
                    <a:lstStyle/>
                    <a:p>
                      <a:r>
                        <a:rPr lang="en-US" sz="1400" dirty="0" err="1" smtClean="0">
                          <a:effectLst/>
                        </a:rPr>
                        <a:t>Providernet</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581068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quotasv2.py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113461755"/>
              </p:ext>
            </p:extLst>
          </p:nvPr>
        </p:nvGraphicFramePr>
        <p:xfrm>
          <a:off x="914400" y="787400"/>
          <a:ext cx="7696200" cy="5715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10">
                  <a:txBody>
                    <a:bodyPr/>
                    <a:lstStyle/>
                    <a:p>
                      <a:r>
                        <a:rPr lang="en-US" sz="1400" dirty="0" err="1" smtClean="0">
                          <a:effectLst/>
                        </a:rPr>
                        <a:t>QuotaSetsController</a:t>
                      </a:r>
                      <a:endParaRPr lang="en-US" sz="1400" dirty="0"/>
                    </a:p>
                  </a:txBody>
                  <a:tcPr/>
                </a:tc>
                <a:tc>
                  <a:txBody>
                    <a:bodyPr/>
                    <a:lstStyle/>
                    <a:p>
                      <a:r>
                        <a:rPr lang="en-US" sz="1400" dirty="0" smtClean="0">
                          <a:effectLst/>
                        </a:rPr>
                        <a:t>__</a:t>
                      </a:r>
                      <a:r>
                        <a:rPr lang="en-US" sz="1400" dirty="0" err="1" smtClean="0">
                          <a:effectLst/>
                        </a:rPr>
                        <a:t>init</a:t>
                      </a:r>
                      <a:r>
                        <a:rPr lang="en-US" sz="1400" dirty="0" smtClean="0">
                          <a:effectLst/>
                        </a:rPr>
                        <a:t>__</a:t>
                      </a:r>
                      <a:endParaRPr lang="en-US" sz="1400" dirty="0"/>
                    </a:p>
                  </a:txBody>
                  <a:tcPr/>
                </a:tc>
                <a:tc>
                  <a:txBody>
                    <a:bodyPr/>
                    <a:lstStyle/>
                    <a:p>
                      <a:r>
                        <a:rPr lang="en-US" sz="1400" dirty="0" smtClean="0"/>
                        <a:t>Initialize plugin, driver and resource name.</a:t>
                      </a:r>
                      <a:endParaRPr lang="en-US" sz="1400" dirty="0"/>
                    </a:p>
                  </a:txBody>
                  <a:tcPr/>
                </a:tc>
              </a:tr>
              <a:tr h="172720">
                <a:tc vMerge="1">
                  <a:txBody>
                    <a:bodyPr/>
                    <a:lstStyle/>
                    <a:p>
                      <a:endParaRPr lang="en-US" sz="1400" dirty="0"/>
                    </a:p>
                  </a:txBody>
                  <a:tcPr/>
                </a:tc>
                <a:tc>
                  <a:txBody>
                    <a:bodyPr/>
                    <a:lstStyle/>
                    <a:p>
                      <a:r>
                        <a:rPr lang="en-US" sz="1400" dirty="0" smtClean="0">
                          <a:effectLst/>
                        </a:rPr>
                        <a:t>_</a:t>
                      </a:r>
                      <a:r>
                        <a:rPr lang="en-US" sz="1400" dirty="0" err="1" smtClean="0">
                          <a:effectLst/>
                        </a:rPr>
                        <a:t>update_attributes</a:t>
                      </a:r>
                      <a:endParaRPr lang="en-US" sz="1400" dirty="0"/>
                    </a:p>
                  </a:txBody>
                  <a:tcPr/>
                </a:tc>
                <a:tc>
                  <a:txBody>
                    <a:bodyPr/>
                    <a:lstStyle/>
                    <a:p>
                      <a:r>
                        <a:rPr lang="en-US" sz="1400" dirty="0" smtClean="0"/>
                        <a:t>Update attributes in </a:t>
                      </a:r>
                      <a:r>
                        <a:rPr lang="en-US" sz="1400" dirty="0" err="1" smtClean="0"/>
                        <a:t>db</a:t>
                      </a:r>
                      <a:endParaRPr lang="en-US" sz="1400" dirty="0"/>
                    </a:p>
                  </a:txBody>
                  <a:tcPr/>
                </a:tc>
              </a:tr>
              <a:tr h="182880">
                <a:tc vMerge="1">
                  <a:txBody>
                    <a:bodyPr/>
                    <a:lstStyle/>
                    <a:p>
                      <a:endParaRPr lang="en-US" sz="1400" dirty="0"/>
                    </a:p>
                  </a:txBody>
                  <a:tcPr/>
                </a:tc>
                <a:tc>
                  <a:txBody>
                    <a:bodyPr/>
                    <a:lstStyle/>
                    <a:p>
                      <a:r>
                        <a:rPr lang="en-US" sz="1400" dirty="0" smtClean="0">
                          <a:effectLst/>
                        </a:rPr>
                        <a:t>_</a:t>
                      </a:r>
                      <a:r>
                        <a:rPr lang="en-US" sz="1400" dirty="0" err="1" smtClean="0">
                          <a:effectLst/>
                        </a:rPr>
                        <a:t>get_quotas</a:t>
                      </a:r>
                      <a:endParaRPr lang="en-US" sz="1400" dirty="0"/>
                    </a:p>
                  </a:txBody>
                  <a:tcPr/>
                </a:tc>
                <a:tc>
                  <a:txBody>
                    <a:bodyPr/>
                    <a:lstStyle/>
                    <a:p>
                      <a:r>
                        <a:rPr lang="en-US" sz="1400" dirty="0" smtClean="0"/>
                        <a:t>Call</a:t>
                      </a:r>
                      <a:r>
                        <a:rPr lang="en-US" sz="1400" baseline="0" dirty="0" smtClean="0"/>
                        <a:t> “</a:t>
                      </a:r>
                      <a:r>
                        <a:rPr lang="en-US" sz="1400" dirty="0" err="1" smtClean="0">
                          <a:effectLst/>
                        </a:rPr>
                        <a:t>get_tenant_quotas</a:t>
                      </a:r>
                      <a:r>
                        <a:rPr lang="en-US" sz="1400" dirty="0" smtClean="0">
                          <a:effectLst/>
                        </a:rPr>
                        <a:t>”</a:t>
                      </a:r>
                      <a:endParaRPr lang="en-US" sz="1400" dirty="0"/>
                    </a:p>
                  </a:txBody>
                  <a:tcPr/>
                </a:tc>
              </a:tr>
              <a:tr h="142240">
                <a:tc vMerge="1">
                  <a:txBody>
                    <a:bodyPr/>
                    <a:lstStyle/>
                    <a:p>
                      <a:endParaRPr lang="en-US" sz="1400" dirty="0"/>
                    </a:p>
                  </a:txBody>
                  <a:tcPr/>
                </a:tc>
                <a:tc>
                  <a:txBody>
                    <a:bodyPr/>
                    <a:lstStyle/>
                    <a:p>
                      <a:r>
                        <a:rPr lang="en-US" sz="1400" dirty="0" smtClean="0">
                          <a:effectLst/>
                        </a:rPr>
                        <a:t>create</a:t>
                      </a:r>
                      <a:endParaRPr lang="en-US" sz="1400" dirty="0"/>
                    </a:p>
                  </a:txBody>
                  <a:tcPr/>
                </a:tc>
                <a:tc>
                  <a:txBody>
                    <a:bodyPr/>
                    <a:lstStyle/>
                    <a:p>
                      <a:r>
                        <a:rPr lang="en-US" sz="1400" dirty="0" smtClean="0"/>
                        <a:t>Raise exception</a:t>
                      </a:r>
                      <a:r>
                        <a:rPr lang="en-US" sz="1400" baseline="0" dirty="0" smtClean="0"/>
                        <a:t> (POST requests are not supported on this resource)</a:t>
                      </a:r>
                      <a:endParaRPr lang="en-US" sz="1400" dirty="0"/>
                    </a:p>
                  </a:txBody>
                  <a:tcPr/>
                </a:tc>
              </a:tr>
              <a:tr h="208280">
                <a:tc vMerge="1">
                  <a:txBody>
                    <a:bodyPr/>
                    <a:lstStyle/>
                    <a:p>
                      <a:endParaRPr lang="en-US" sz="1400" dirty="0"/>
                    </a:p>
                  </a:txBody>
                  <a:tcPr/>
                </a:tc>
                <a:tc>
                  <a:txBody>
                    <a:bodyPr/>
                    <a:lstStyle/>
                    <a:p>
                      <a:r>
                        <a:rPr lang="en-US" sz="1400" dirty="0" smtClean="0">
                          <a:effectLst/>
                        </a:rPr>
                        <a:t>index</a:t>
                      </a:r>
                      <a:endParaRPr lang="en-US" sz="1400" dirty="0"/>
                    </a:p>
                  </a:txBody>
                  <a:tcPr/>
                </a:tc>
                <a:tc>
                  <a:txBody>
                    <a:bodyPr/>
                    <a:lstStyle/>
                    <a:p>
                      <a:r>
                        <a:rPr lang="en-US" sz="1400" dirty="0" smtClean="0"/>
                        <a:t>Return all the resources with corresponding</a:t>
                      </a:r>
                      <a:r>
                        <a:rPr lang="en-US" sz="1400" baseline="0" dirty="0" smtClean="0"/>
                        <a:t> quota</a:t>
                      </a:r>
                      <a:endParaRPr lang="en-US" sz="1400" dirty="0"/>
                    </a:p>
                  </a:txBody>
                  <a:tcPr/>
                </a:tc>
              </a:tr>
              <a:tr h="208280">
                <a:tc vMerge="1">
                  <a:txBody>
                    <a:bodyPr/>
                    <a:lstStyle/>
                    <a:p>
                      <a:endParaRPr lang="en-US" sz="1400" dirty="0"/>
                    </a:p>
                  </a:txBody>
                  <a:tcPr/>
                </a:tc>
                <a:tc>
                  <a:txBody>
                    <a:bodyPr/>
                    <a:lstStyle/>
                    <a:p>
                      <a:r>
                        <a:rPr lang="en-US" sz="1400" dirty="0" smtClean="0">
                          <a:effectLst/>
                        </a:rPr>
                        <a:t>tenant</a:t>
                      </a:r>
                      <a:endParaRPr lang="en-US" sz="1400" dirty="0"/>
                    </a:p>
                  </a:txBody>
                  <a:tcPr/>
                </a:tc>
                <a:tc>
                  <a:txBody>
                    <a:bodyPr/>
                    <a:lstStyle/>
                    <a:p>
                      <a:r>
                        <a:rPr lang="en-US" sz="1400" dirty="0" smtClean="0"/>
                        <a:t>Retrieve the tenant info in context.</a:t>
                      </a:r>
                      <a:endParaRPr lang="en-US" sz="1400" dirty="0"/>
                    </a:p>
                  </a:txBody>
                  <a:tcPr/>
                </a:tc>
              </a:tr>
              <a:tr h="228600">
                <a:tc vMerge="1">
                  <a:txBody>
                    <a:bodyPr/>
                    <a:lstStyle/>
                    <a:p>
                      <a:endParaRPr lang="en-US" sz="1400" dirty="0"/>
                    </a:p>
                  </a:txBody>
                  <a:tcPr/>
                </a:tc>
                <a:tc>
                  <a:txBody>
                    <a:bodyPr/>
                    <a:lstStyle/>
                    <a:p>
                      <a:r>
                        <a:rPr lang="en-US" sz="1400" dirty="0" smtClean="0">
                          <a:effectLst/>
                        </a:rPr>
                        <a:t>show</a:t>
                      </a:r>
                      <a:endParaRPr lang="en-US" sz="1400" dirty="0"/>
                    </a:p>
                  </a:txBody>
                  <a:tcPr/>
                </a:tc>
                <a:tc>
                  <a:txBody>
                    <a:bodyPr/>
                    <a:lstStyle/>
                    <a:p>
                      <a:r>
                        <a:rPr lang="en-US" sz="1400" dirty="0" smtClean="0"/>
                        <a:t>Return the resource with quotas</a:t>
                      </a:r>
                      <a:endParaRPr lang="en-US" sz="1400" dirty="0"/>
                    </a:p>
                  </a:txBody>
                  <a:tcPr/>
                </a:tc>
              </a:tr>
              <a:tr h="162560">
                <a:tc vMerge="1">
                  <a:txBody>
                    <a:bodyPr/>
                    <a:lstStyle/>
                    <a:p>
                      <a:endParaRPr lang="en-US" sz="1400" dirty="0"/>
                    </a:p>
                  </a:txBody>
                  <a:tcPr/>
                </a:tc>
                <a:tc>
                  <a:txBody>
                    <a:bodyPr/>
                    <a:lstStyle/>
                    <a:p>
                      <a:r>
                        <a:rPr lang="en-US" sz="1400" dirty="0" smtClean="0">
                          <a:effectLst/>
                        </a:rPr>
                        <a:t>_</a:t>
                      </a:r>
                      <a:r>
                        <a:rPr lang="en-US" sz="1400" dirty="0" err="1" smtClean="0">
                          <a:effectLst/>
                        </a:rPr>
                        <a:t>check_admin</a:t>
                      </a:r>
                      <a:endParaRPr lang="en-US" sz="1400" dirty="0"/>
                    </a:p>
                  </a:txBody>
                  <a:tcPr/>
                </a:tc>
                <a:tc>
                  <a:txBody>
                    <a:bodyPr/>
                    <a:lstStyle/>
                    <a:p>
                      <a:r>
                        <a:rPr lang="en-US" sz="1400" dirty="0" smtClean="0"/>
                        <a:t>Verify if user is admin</a:t>
                      </a:r>
                      <a:endParaRPr lang="en-US" sz="1400" dirty="0"/>
                    </a:p>
                  </a:txBody>
                  <a:tcPr/>
                </a:tc>
              </a:tr>
              <a:tr h="248920">
                <a:tc vMerge="1">
                  <a:txBody>
                    <a:bodyPr/>
                    <a:lstStyle/>
                    <a:p>
                      <a:endParaRPr lang="en-US" sz="1400" dirty="0"/>
                    </a:p>
                  </a:txBody>
                  <a:tcPr/>
                </a:tc>
                <a:tc>
                  <a:txBody>
                    <a:bodyPr/>
                    <a:lstStyle/>
                    <a:p>
                      <a:r>
                        <a:rPr lang="en-US" sz="1400" dirty="0" smtClean="0">
                          <a:effectLst/>
                        </a:rPr>
                        <a:t>delete</a:t>
                      </a:r>
                      <a:endParaRPr lang="en-US" sz="1400" dirty="0"/>
                    </a:p>
                  </a:txBody>
                  <a:tcPr/>
                </a:tc>
                <a:tc>
                  <a:txBody>
                    <a:bodyPr/>
                    <a:lstStyle/>
                    <a:p>
                      <a:r>
                        <a:rPr lang="en-US" sz="1400" dirty="0" smtClean="0"/>
                        <a:t>Delete</a:t>
                      </a:r>
                      <a:r>
                        <a:rPr lang="en-US" sz="1400" baseline="0" dirty="0" smtClean="0"/>
                        <a:t> tenant quota</a:t>
                      </a:r>
                      <a:endParaRPr lang="en-US" sz="1400" dirty="0"/>
                    </a:p>
                  </a:txBody>
                  <a:tcPr/>
                </a:tc>
              </a:tr>
              <a:tr h="259080">
                <a:tc vMerge="1">
                  <a:txBody>
                    <a:bodyPr/>
                    <a:lstStyle/>
                    <a:p>
                      <a:endParaRPr lang="en-US" sz="1400" dirty="0"/>
                    </a:p>
                  </a:txBody>
                  <a:tcPr/>
                </a:tc>
                <a:tc>
                  <a:txBody>
                    <a:bodyPr/>
                    <a:lstStyle/>
                    <a:p>
                      <a:r>
                        <a:rPr lang="en-US" sz="1400" dirty="0" smtClean="0"/>
                        <a:t>update</a:t>
                      </a:r>
                      <a:endParaRPr lang="en-US" sz="1400" dirty="0"/>
                    </a:p>
                  </a:txBody>
                  <a:tcPr/>
                </a:tc>
                <a:tc>
                  <a:txBody>
                    <a:bodyPr/>
                    <a:lstStyle/>
                    <a:p>
                      <a:r>
                        <a:rPr lang="en-US" sz="1400" dirty="0" smtClean="0"/>
                        <a:t>Update tenant quota</a:t>
                      </a:r>
                      <a:endParaRPr lang="en-US" sz="1400" dirty="0"/>
                    </a:p>
                  </a:txBody>
                  <a:tcPr/>
                </a:tc>
              </a:tr>
              <a:tr h="0">
                <a:tc rowSpan="7">
                  <a:txBody>
                    <a:bodyPr/>
                    <a:lstStyle/>
                    <a:p>
                      <a:r>
                        <a:rPr lang="en-US" sz="1400" dirty="0" smtClean="0">
                          <a:effectLst/>
                        </a:rPr>
                        <a:t>Quotasv2</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a:t>
                      </a:r>
                      <a:endParaRPr lang="en-US" sz="1400" dirty="0"/>
                    </a:p>
                  </a:txBody>
                  <a:tcPr/>
                </a:tc>
              </a:tr>
              <a:tr h="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2807358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routerservicetype.py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42194073"/>
              </p:ext>
            </p:extLst>
          </p:nvPr>
        </p:nvGraphicFramePr>
        <p:xfrm>
          <a:off x="914400" y="787400"/>
          <a:ext cx="7696200" cy="214884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6">
                  <a:txBody>
                    <a:bodyPr/>
                    <a:lstStyle/>
                    <a:p>
                      <a:r>
                        <a:rPr lang="en-US" sz="1400" dirty="0" err="1" smtClean="0">
                          <a:effectLst/>
                        </a:rPr>
                        <a:t>Routerservicetype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30583526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324323180"/>
              </p:ext>
            </p:extLst>
          </p:nvPr>
        </p:nvGraphicFramePr>
        <p:xfrm>
          <a:off x="914400" y="787400"/>
          <a:ext cx="7696200" cy="2667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Extended Resource for service type management.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bl>
          </a:graphicData>
        </a:graphic>
      </p:graphicFrame>
    </p:spTree>
    <p:extLst>
      <p:ext uri="{BB962C8B-B14F-4D97-AF65-F5344CB8AC3E}">
        <p14:creationId xmlns:p14="http://schemas.microsoft.com/office/powerpoint/2010/main" val="404549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err="1" smtClean="0"/>
              <a:t>packetfilters</a:t>
            </a:r>
            <a:endParaRPr lang="en-US" dirty="0"/>
          </a:p>
          <a:p>
            <a:r>
              <a:rPr lang="en-US" dirty="0" err="1" smtClean="0"/>
              <a:t>poolloadbalanceragentbindings</a:t>
            </a:r>
            <a:endParaRPr lang="en-US" dirty="0"/>
          </a:p>
          <a:p>
            <a:r>
              <a:rPr lang="en-US" dirty="0" err="1" smtClean="0"/>
              <a:t>poolmonitorassociations</a:t>
            </a:r>
            <a:endParaRPr lang="en-US" dirty="0"/>
          </a:p>
          <a:p>
            <a:r>
              <a:rPr lang="en-US" dirty="0" smtClean="0"/>
              <a:t>pools </a:t>
            </a:r>
            <a:endParaRPr lang="en-US" dirty="0"/>
          </a:p>
          <a:p>
            <a:r>
              <a:rPr lang="en-US" dirty="0" err="1" smtClean="0"/>
              <a:t>poolstatisticss</a:t>
            </a:r>
            <a:endParaRPr lang="en-US" dirty="0"/>
          </a:p>
          <a:p>
            <a:r>
              <a:rPr lang="en-US" dirty="0" err="1" smtClean="0"/>
              <a:t>portbindingports</a:t>
            </a:r>
            <a:endParaRPr lang="en-US" dirty="0"/>
          </a:p>
          <a:p>
            <a:r>
              <a:rPr lang="en-US" dirty="0" err="1" smtClean="0"/>
              <a:t>portinfos</a:t>
            </a:r>
            <a:endParaRPr lang="en-US" dirty="0"/>
          </a:p>
          <a:p>
            <a:r>
              <a:rPr lang="en-US" dirty="0" err="1" smtClean="0"/>
              <a:t>portqueuemappings</a:t>
            </a:r>
            <a:endParaRPr lang="en-US" dirty="0"/>
          </a:p>
          <a:p>
            <a:r>
              <a:rPr lang="en-US" dirty="0" smtClean="0"/>
              <a:t>ports </a:t>
            </a:r>
            <a:endParaRPr lang="en-US" dirty="0"/>
          </a:p>
          <a:p>
            <a:r>
              <a:rPr lang="en-US" dirty="0" err="1" smtClean="0"/>
              <a:t>portsecuritybindings</a:t>
            </a:r>
            <a:endParaRPr lang="en-US" dirty="0"/>
          </a:p>
          <a:p>
            <a:r>
              <a:rPr lang="en-US" dirty="0" err="1" smtClean="0"/>
              <a:t>providerresourceassociations</a:t>
            </a:r>
            <a:endParaRPr lang="en-US" dirty="0"/>
          </a:p>
          <a:p>
            <a:r>
              <a:rPr lang="en-US" dirty="0" err="1" smtClean="0"/>
              <a:t>Qosqueues</a:t>
            </a:r>
            <a:endParaRPr lang="en-US" dirty="0" smtClean="0"/>
          </a:p>
          <a:p>
            <a:r>
              <a:rPr lang="en-US" dirty="0"/>
              <a:t>quotas</a:t>
            </a:r>
          </a:p>
          <a:p>
            <a:r>
              <a:rPr lang="en-US" dirty="0" err="1"/>
              <a:t>router_extra_attributes</a:t>
            </a:r>
            <a:endParaRPr lang="en-US" dirty="0"/>
          </a:p>
          <a:p>
            <a:r>
              <a:rPr lang="en-US" dirty="0" err="1" smtClean="0"/>
              <a:t>routerflavors</a:t>
            </a:r>
            <a:endParaRPr lang="en-US" dirty="0"/>
          </a:p>
        </p:txBody>
      </p:sp>
    </p:spTree>
    <p:extLst>
      <p:ext uri="{BB962C8B-B14F-4D97-AF65-F5344CB8AC3E}">
        <p14:creationId xmlns:p14="http://schemas.microsoft.com/office/powerpoint/2010/main" val="2895586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sp>
        <p:nvSpPr>
          <p:cNvPr id="5" name="Rectangle 2"/>
          <p:cNvSpPr>
            <a:spLocks noChangeArrowheads="1"/>
          </p:cNvSpPr>
          <p:nvPr/>
        </p:nvSpPr>
        <p:spPr bwMode="auto">
          <a:xfrm>
            <a:off x="762000" y="987147"/>
            <a:ext cx="7239000" cy="35086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vpn_supported_initiators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'bi-directional'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'response-only'</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vpn_supported_encryption_algorithms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'3des'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'aes-128'</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'aes-192'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'aes-256'</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vpn_dpd_supported_actions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'hold'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'clear'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'restart-by-peer'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'disabled'</a:t>
            </a:r>
            <a:br>
              <a:rPr kumimoji="0" lang="en-US" sz="12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vpn_supported_transform_protocols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vpn_supported_encapsulation_mode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'tunnel'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'transport'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vpn_supported_lifetime_units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'seconds'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vpn_supported_pfs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'group5'</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'group14'</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vpn_supported_ike_versions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psk</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'sha1'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vpn_supported_phase1_negotiation_mode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'main'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vpn_lifetime_limits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60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positive_int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6967898"/>
              </p:ext>
            </p:extLst>
          </p:nvPr>
        </p:nvGraphicFramePr>
        <p:xfrm>
          <a:off x="3924300" y="4495800"/>
          <a:ext cx="914400" cy="771525"/>
        </p:xfrm>
        <a:graphic>
          <a:graphicData uri="http://schemas.openxmlformats.org/presentationml/2006/ole">
            <mc:AlternateContent xmlns:mc="http://schemas.openxmlformats.org/markup-compatibility/2006">
              <mc:Choice xmlns:v="urn:schemas-microsoft-com:vml" Requires="v">
                <p:oleObj spid="_x0000_s103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24300" y="449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535161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58433071"/>
              </p:ext>
            </p:extLst>
          </p:nvPr>
        </p:nvGraphicFramePr>
        <p:xfrm>
          <a:off x="914400" y="787400"/>
          <a:ext cx="7696200" cy="397764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9">
                  <a:txBody>
                    <a:bodyPr/>
                    <a:lstStyle/>
                    <a:p>
                      <a:r>
                        <a:rPr lang="en-US" sz="1400" dirty="0" err="1" smtClean="0">
                          <a:effectLst/>
                        </a:rPr>
                        <a:t>vpnaas</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get_plugin_interface</a:t>
                      </a:r>
                      <a:endParaRPr lang="en-US" sz="1400" dirty="0"/>
                    </a:p>
                  </a:txBody>
                  <a:tcPr/>
                </a:tc>
                <a:tc>
                  <a:txBody>
                    <a:bodyPr/>
                    <a:lstStyle/>
                    <a:p>
                      <a:r>
                        <a:rPr lang="en-US" sz="1400" dirty="0" smtClean="0"/>
                        <a:t>Return </a:t>
                      </a:r>
                      <a:r>
                        <a:rPr lang="en-US" sz="1400" dirty="0" err="1" smtClean="0">
                          <a:effectLst/>
                        </a:rPr>
                        <a:t>VPNPluginBase</a:t>
                      </a:r>
                      <a:endParaRPr lang="en-US" sz="1400" dirty="0"/>
                    </a:p>
                  </a:txBody>
                  <a:tcPr/>
                </a:tc>
              </a:tr>
              <a:tr h="228600">
                <a:tc vMerge="1">
                  <a:txBody>
                    <a:bodyPr/>
                    <a:lstStyle/>
                    <a:p>
                      <a:endParaRPr lang="en-US" sz="1400" dirty="0"/>
                    </a:p>
                  </a:txBody>
                  <a:tcPr/>
                </a:tc>
                <a:tc>
                  <a:txBody>
                    <a:bodyPr/>
                    <a:lstStyle/>
                    <a:p>
                      <a:r>
                        <a:rPr lang="en-US" sz="1400" dirty="0" err="1" smtClean="0">
                          <a:effectLst/>
                        </a:rPr>
                        <a:t>update_attributes_map</a:t>
                      </a:r>
                      <a:endParaRPr lang="en-US" sz="1400" dirty="0"/>
                    </a:p>
                  </a:txBody>
                  <a:tcPr/>
                </a:tc>
                <a:tc>
                  <a:txBody>
                    <a:bodyPr/>
                    <a:lstStyle/>
                    <a:p>
                      <a:r>
                        <a:rPr lang="en-US" sz="1400" dirty="0" smtClean="0"/>
                        <a:t>Update attributes in </a:t>
                      </a:r>
                      <a:r>
                        <a:rPr lang="en-US" sz="1400" dirty="0" smtClean="0">
                          <a:effectLst/>
                        </a:rPr>
                        <a:t>RESOURCE_ATTRIBUTE_MAP</a:t>
                      </a:r>
                      <a:endParaRPr lang="en-US" sz="1400" dirty="0"/>
                    </a:p>
                  </a:txBody>
                  <a:tcPr/>
                </a:tc>
              </a:tr>
              <a:tr h="228600">
                <a:tc rowSpan="3">
                  <a:txBody>
                    <a:bodyPr/>
                    <a:lstStyle/>
                    <a:p>
                      <a:r>
                        <a:rPr lang="en-US" sz="1400" dirty="0" err="1" smtClean="0">
                          <a:effectLst/>
                        </a:rPr>
                        <a:t>VPNPluginBase</a:t>
                      </a:r>
                      <a:endParaRPr lang="en-US" sz="1400" dirty="0"/>
                    </a:p>
                  </a:txBody>
                  <a:tcPr/>
                </a:tc>
                <a:tc>
                  <a:txBody>
                    <a:bodyPr/>
                    <a:lstStyle/>
                    <a:p>
                      <a:r>
                        <a:rPr lang="en-US" sz="1400" dirty="0" err="1" smtClean="0"/>
                        <a:t>get_plugin_name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get_plugin_type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get_plugin_description</a:t>
                      </a:r>
                      <a:endParaRPr lang="en-US" sz="1400" dirty="0"/>
                    </a:p>
                  </a:txBody>
                  <a:tcPr/>
                </a:tc>
                <a:tc>
                  <a:txBody>
                    <a:bodyPr/>
                    <a:lstStyle/>
                    <a:p>
                      <a:r>
                        <a:rPr lang="en-US" sz="1400" dirty="0" smtClean="0"/>
                        <a:t>VPN service plugin</a:t>
                      </a:r>
                      <a:endParaRPr lang="en-US" sz="1400" dirty="0"/>
                    </a:p>
                  </a:txBody>
                  <a:tcPr/>
                </a:tc>
              </a:tr>
            </a:tbl>
          </a:graphicData>
        </a:graphic>
      </p:graphicFrame>
      <p:sp>
        <p:nvSpPr>
          <p:cNvPr id="3" name="TextBox 2"/>
          <p:cNvSpPr txBox="1"/>
          <p:nvPr/>
        </p:nvSpPr>
        <p:spPr>
          <a:xfrm>
            <a:off x="923925" y="5029200"/>
            <a:ext cx="7543800" cy="1600438"/>
          </a:xfrm>
          <a:prstGeom prst="rect">
            <a:avLst/>
          </a:prstGeom>
          <a:noFill/>
        </p:spPr>
        <p:txBody>
          <a:bodyPr wrap="square" rtlCol="0">
            <a:spAutoFit/>
          </a:bodyPr>
          <a:lstStyle/>
          <a:p>
            <a:r>
              <a:rPr lang="en-US" sz="1400" dirty="0" err="1" smtClean="0"/>
              <a:t>VPNPluginBase</a:t>
            </a:r>
            <a:r>
              <a:rPr lang="en-US" sz="1400" dirty="0" smtClean="0"/>
              <a:t> class also defines abstract methods for </a:t>
            </a:r>
          </a:p>
          <a:p>
            <a:r>
              <a:rPr lang="en-US" sz="1400" dirty="0"/>
              <a:t> </a:t>
            </a:r>
            <a:r>
              <a:rPr lang="en-US" sz="1400" dirty="0" smtClean="0"/>
              <a:t>- get/create/update/delete </a:t>
            </a:r>
            <a:r>
              <a:rPr lang="en-US" sz="1400" dirty="0" err="1" smtClean="0"/>
              <a:t>vpnservice</a:t>
            </a:r>
            <a:endParaRPr lang="en-US" sz="1400" dirty="0" smtClean="0"/>
          </a:p>
          <a:p>
            <a:r>
              <a:rPr lang="en-US" sz="1400" dirty="0"/>
              <a:t> </a:t>
            </a:r>
            <a:r>
              <a:rPr lang="en-US" sz="1400" dirty="0" smtClean="0"/>
              <a:t>- </a:t>
            </a:r>
            <a:r>
              <a:rPr lang="en-US" sz="1400" dirty="0"/>
              <a:t>get/create/update/delete </a:t>
            </a:r>
            <a:r>
              <a:rPr lang="en-US" sz="1400" dirty="0" err="1" smtClean="0"/>
              <a:t>ipsec_site_connection</a:t>
            </a:r>
            <a:endParaRPr lang="en-US" sz="1400" dirty="0" smtClean="0"/>
          </a:p>
          <a:p>
            <a:r>
              <a:rPr lang="en-US" sz="1400" dirty="0"/>
              <a:t> </a:t>
            </a:r>
            <a:r>
              <a:rPr lang="en-US" sz="1400" dirty="0" smtClean="0"/>
              <a:t>- </a:t>
            </a:r>
            <a:r>
              <a:rPr lang="en-US" sz="1400" dirty="0"/>
              <a:t>get/create/update/delete </a:t>
            </a:r>
            <a:r>
              <a:rPr lang="en-US" sz="1400" dirty="0" err="1" smtClean="0"/>
              <a:t>ikepolicy</a:t>
            </a:r>
            <a:endParaRPr lang="en-US" sz="1400" dirty="0" smtClean="0"/>
          </a:p>
          <a:p>
            <a:r>
              <a:rPr lang="en-US" sz="1400" dirty="0"/>
              <a:t> </a:t>
            </a:r>
            <a:r>
              <a:rPr lang="en-US" sz="1400" dirty="0" smtClean="0"/>
              <a:t>- </a:t>
            </a:r>
            <a:r>
              <a:rPr lang="en-US" sz="1400" dirty="0"/>
              <a:t>get/create/update/delete </a:t>
            </a:r>
            <a:r>
              <a:rPr lang="en-US" sz="1400" dirty="0" smtClean="0"/>
              <a:t> </a:t>
            </a:r>
            <a:r>
              <a:rPr lang="en-US" sz="1400" dirty="0" err="1" smtClean="0"/>
              <a:t>ipsecpolicy</a:t>
            </a:r>
            <a:endParaRPr lang="en-US" sz="1400" dirty="0" smtClean="0"/>
          </a:p>
          <a:p>
            <a:endParaRPr lang="en-US" sz="1400" dirty="0"/>
          </a:p>
          <a:p>
            <a:r>
              <a:rPr lang="en-US" sz="1400" dirty="0" smtClean="0"/>
              <a:t>Also, </a:t>
            </a:r>
            <a:r>
              <a:rPr lang="en-US" sz="1400" dirty="0" err="1" smtClean="0"/>
              <a:t>vpnaas</a:t>
            </a:r>
            <a:r>
              <a:rPr lang="en-US" sz="1400" dirty="0" smtClean="0"/>
              <a:t> exceptions are also defined in this file.</a:t>
            </a:r>
            <a:endParaRPr lang="en-US" sz="1400" dirty="0"/>
          </a:p>
        </p:txBody>
      </p:sp>
    </p:spTree>
    <p:extLst>
      <p:ext uri="{BB962C8B-B14F-4D97-AF65-F5344CB8AC3E}">
        <p14:creationId xmlns:p14="http://schemas.microsoft.com/office/powerpoint/2010/main" val="19592563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1152805"/>
              </p:ext>
            </p:extLst>
          </p:nvPr>
        </p:nvGraphicFramePr>
        <p:xfrm>
          <a:off x="8001000" y="1828800"/>
          <a:ext cx="914400" cy="771525"/>
        </p:xfrm>
        <a:graphic>
          <a:graphicData uri="http://schemas.openxmlformats.org/presentationml/2006/ole">
            <mc:AlternateContent xmlns:mc="http://schemas.openxmlformats.org/markup-compatibility/2006">
              <mc:Choice xmlns:v="urn:schemas-microsoft-com:vml" Requires="v">
                <p:oleObj spid="_x0000_s2056"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001000" y="1828800"/>
                        <a:ext cx="914400" cy="771525"/>
                      </a:xfrm>
                      <a:prstGeom prst="rect">
                        <a:avLst/>
                      </a:prstGeom>
                    </p:spPr>
                  </p:pic>
                </p:oleObj>
              </mc:Fallback>
            </mc:AlternateContent>
          </a:graphicData>
        </a:graphic>
      </p:graphicFrame>
      <p:sp>
        <p:nvSpPr>
          <p:cNvPr id="3" name="Rectangle 3"/>
          <p:cNvSpPr>
            <a:spLocks noChangeArrowheads="1"/>
          </p:cNvSpPr>
          <p:nvPr/>
        </p:nvSpPr>
        <p:spPr bwMode="auto">
          <a:xfrm>
            <a:off x="457200" y="762000"/>
            <a:ext cx="7543800" cy="938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attr.validators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type:name_not_default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_</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validate_name_not_default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sg_supported_protocols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const.PROTO_NAME_TCP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const.PROTO_NAME_UDP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const.PROTO_NAME_ICMP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sg_supported_ethertypes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'IPv4'</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'IPv6'</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33400" y="1752600"/>
            <a:ext cx="7067550"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SECURITYGROUPS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security_groups</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'ports'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{SECURITYGROUPS: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convert_to_uuid_list_or_none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groups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quota_security_group_rule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rules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cfg.CONF.register_opts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'QUOTAS'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30847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32845810"/>
              </p:ext>
            </p:extLst>
          </p:nvPr>
        </p:nvGraphicFramePr>
        <p:xfrm>
          <a:off x="914400" y="787400"/>
          <a:ext cx="7696200" cy="266700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Securitygroup</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 </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(EXTENDED_ATTRIBUTES_2_0.items() +</a:t>
                      </a:r>
                      <a:br>
                        <a:rPr lang="en-US" sz="1400" dirty="0" smtClean="0"/>
                      </a:br>
                      <a:r>
                        <a:rPr lang="en-US" sz="1400" dirty="0" smtClean="0"/>
                        <a:t>            </a:t>
                      </a:r>
                      <a:r>
                        <a:rPr lang="en-US" sz="1400" dirty="0" err="1" smtClean="0"/>
                        <a:t>RESOURCE_ATTRIBUTE_MAP.items</a:t>
                      </a:r>
                      <a:r>
                        <a:rPr lang="en-US" sz="1400" dirty="0" smtClean="0"/>
                        <a:t>())</a:t>
                      </a:r>
                      <a:endParaRPr lang="en-US" sz="1400" dirty="0"/>
                    </a:p>
                  </a:txBody>
                  <a:tcPr/>
                </a:tc>
              </a:tr>
            </a:tbl>
          </a:graphicData>
        </a:graphic>
      </p:graphicFrame>
      <p:sp>
        <p:nvSpPr>
          <p:cNvPr id="3" name="TextBox 2"/>
          <p:cNvSpPr txBox="1"/>
          <p:nvPr/>
        </p:nvSpPr>
        <p:spPr>
          <a:xfrm>
            <a:off x="923925" y="3962400"/>
            <a:ext cx="7543800" cy="738664"/>
          </a:xfrm>
          <a:prstGeom prst="rect">
            <a:avLst/>
          </a:prstGeom>
          <a:noFill/>
        </p:spPr>
        <p:txBody>
          <a:bodyPr wrap="square" rtlCol="0">
            <a:spAutoFit/>
          </a:bodyPr>
          <a:lstStyle/>
          <a:p>
            <a:r>
              <a:rPr lang="en-US" sz="1400" dirty="0" err="1" smtClean="0"/>
              <a:t>SecurityGroupPluginBase</a:t>
            </a:r>
            <a:r>
              <a:rPr lang="en-US" sz="1400" dirty="0" smtClean="0"/>
              <a:t> class defines abstract methods for </a:t>
            </a:r>
          </a:p>
          <a:p>
            <a:r>
              <a:rPr lang="en-US" sz="1400" dirty="0"/>
              <a:t> </a:t>
            </a:r>
            <a:r>
              <a:rPr lang="en-US" sz="1400" dirty="0" smtClean="0"/>
              <a:t>- get/create/update/delete </a:t>
            </a:r>
            <a:r>
              <a:rPr lang="en-US" sz="1400" dirty="0" err="1" smtClean="0"/>
              <a:t>security_group</a:t>
            </a:r>
            <a:endParaRPr lang="en-US" sz="1400" dirty="0" smtClean="0"/>
          </a:p>
          <a:p>
            <a:r>
              <a:rPr lang="en-US" sz="1400" dirty="0"/>
              <a:t> </a:t>
            </a:r>
            <a:r>
              <a:rPr lang="en-US" sz="1400" dirty="0" smtClean="0"/>
              <a:t>- </a:t>
            </a:r>
            <a:r>
              <a:rPr lang="en-US" sz="1400" dirty="0"/>
              <a:t>get/create/update/delete </a:t>
            </a:r>
            <a:r>
              <a:rPr lang="en-US" sz="1400" dirty="0" err="1" smtClean="0"/>
              <a:t>security_group</a:t>
            </a:r>
            <a:r>
              <a:rPr lang="en-US" sz="1400" dirty="0" smtClean="0"/>
              <a:t> rule</a:t>
            </a:r>
          </a:p>
        </p:txBody>
      </p:sp>
    </p:spTree>
    <p:extLst>
      <p:ext uri="{BB962C8B-B14F-4D97-AF65-F5344CB8AC3E}">
        <p14:creationId xmlns:p14="http://schemas.microsoft.com/office/powerpoint/2010/main" val="76566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routerl3agentbindings</a:t>
            </a:r>
            <a:endParaRPr lang="en-US" dirty="0"/>
          </a:p>
          <a:p>
            <a:r>
              <a:rPr lang="en-US" dirty="0" err="1" smtClean="0"/>
              <a:t>routerports</a:t>
            </a:r>
            <a:endParaRPr lang="en-US" dirty="0"/>
          </a:p>
          <a:p>
            <a:r>
              <a:rPr lang="en-US" dirty="0" err="1" smtClean="0"/>
              <a:t>routerproviders</a:t>
            </a:r>
            <a:endParaRPr lang="en-US" dirty="0"/>
          </a:p>
          <a:p>
            <a:r>
              <a:rPr lang="en-US" dirty="0" err="1" smtClean="0"/>
              <a:t>routerroutes</a:t>
            </a:r>
            <a:endParaRPr lang="en-US" dirty="0"/>
          </a:p>
          <a:p>
            <a:r>
              <a:rPr lang="en-US" dirty="0" err="1" smtClean="0"/>
              <a:t>routerrules</a:t>
            </a:r>
            <a:endParaRPr lang="en-US" dirty="0"/>
          </a:p>
          <a:p>
            <a:r>
              <a:rPr lang="en-US" dirty="0" smtClean="0"/>
              <a:t>routers</a:t>
            </a:r>
            <a:endParaRPr lang="en-US" dirty="0"/>
          </a:p>
          <a:p>
            <a:r>
              <a:rPr lang="en-US" dirty="0" err="1" smtClean="0"/>
              <a:t>securitygroupportbindings</a:t>
            </a:r>
            <a:endParaRPr lang="en-US" dirty="0"/>
          </a:p>
          <a:p>
            <a:r>
              <a:rPr lang="en-US" dirty="0" err="1" smtClean="0"/>
              <a:t>securitygrouprules</a:t>
            </a:r>
            <a:endParaRPr lang="en-US" dirty="0"/>
          </a:p>
          <a:p>
            <a:r>
              <a:rPr lang="en-US" dirty="0" err="1" smtClean="0"/>
              <a:t>securitygroups</a:t>
            </a:r>
            <a:endParaRPr lang="en-US" dirty="0"/>
          </a:p>
          <a:p>
            <a:r>
              <a:rPr lang="en-US" dirty="0" err="1" smtClean="0"/>
              <a:t>sessionpersistences</a:t>
            </a:r>
            <a:endParaRPr lang="en-US" dirty="0"/>
          </a:p>
          <a:p>
            <a:r>
              <a:rPr lang="en-US" dirty="0" err="1" smtClean="0"/>
              <a:t>subnetroutes</a:t>
            </a:r>
            <a:endParaRPr lang="en-US" dirty="0"/>
          </a:p>
          <a:p>
            <a:r>
              <a:rPr lang="en-US" dirty="0" smtClean="0"/>
              <a:t>subnets</a:t>
            </a:r>
            <a:endParaRPr lang="en-US" dirty="0"/>
          </a:p>
          <a:p>
            <a:r>
              <a:rPr lang="en-US" dirty="0" err="1" smtClean="0"/>
              <a:t>tz_network_bindings</a:t>
            </a:r>
            <a:endParaRPr lang="en-US" dirty="0"/>
          </a:p>
          <a:p>
            <a:r>
              <a:rPr lang="en-US" dirty="0" err="1" smtClean="0"/>
              <a:t>vcns_router_bindings</a:t>
            </a:r>
            <a:endParaRPr lang="en-US" dirty="0"/>
          </a:p>
          <a:p>
            <a:r>
              <a:rPr lang="en-US" dirty="0" err="1" smtClean="0"/>
              <a:t>vips</a:t>
            </a:r>
            <a:r>
              <a:rPr lang="en-US" dirty="0" smtClean="0"/>
              <a:t>  </a:t>
            </a:r>
            <a:endParaRPr lang="en-US" dirty="0"/>
          </a:p>
          <a:p>
            <a:r>
              <a:rPr lang="en-US" dirty="0" err="1" smtClean="0"/>
              <a:t>vpnservices</a:t>
            </a:r>
            <a:endParaRPr lang="en-US" dirty="0"/>
          </a:p>
        </p:txBody>
      </p:sp>
    </p:spTree>
    <p:extLst>
      <p:ext uri="{BB962C8B-B14F-4D97-AF65-F5344CB8AC3E}">
        <p14:creationId xmlns:p14="http://schemas.microsoft.com/office/powerpoint/2010/main" val="76461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4228</TotalTime>
  <Words>6286</Words>
  <Application>Microsoft Macintosh PowerPoint</Application>
  <PresentationFormat>On-screen Show (4:3)</PresentationFormat>
  <Paragraphs>1561</Paragraphs>
  <Slides>83</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9" baseType="lpstr">
      <vt:lpstr>Calibri</vt:lpstr>
      <vt:lpstr>Courier New</vt:lpstr>
      <vt:lpstr>Wingdings</vt:lpstr>
      <vt:lpstr>Arial</vt:lpstr>
      <vt:lpstr>SimpleOrangeLinePPT</vt:lpstr>
      <vt:lpstr>Document</vt:lpstr>
      <vt:lpstr>Openstack Neutron: DB</vt:lpstr>
      <vt:lpstr>PowerPoint Presentation</vt:lpstr>
      <vt:lpstr>Hooks</vt:lpstr>
      <vt:lpstr>List of Databases and Tables</vt:lpstr>
      <vt:lpstr>List of Databases and Tables</vt:lpstr>
      <vt:lpstr>List of Databases and Tables</vt:lpstr>
      <vt:lpstr>List of Databases and Tables</vt:lpstr>
      <vt:lpstr>List of Databases and Tables</vt:lpstr>
      <vt:lpstr>List of Databases and Tables</vt:lpstr>
      <vt:lpstr>Table Formats</vt:lpstr>
      <vt:lpstr>Table Formats</vt:lpstr>
      <vt:lpstr>Table Formats</vt:lpstr>
      <vt:lpstr>Table Formats</vt:lpstr>
      <vt:lpstr>Table Formats</vt:lpstr>
      <vt:lpstr>Table Formats</vt:lpstr>
      <vt:lpstr>Table Formats</vt:lpstr>
      <vt:lpstr>PowerPoint Presentation</vt:lpstr>
      <vt:lpstr>Command Flow</vt:lpstr>
      <vt:lpstr>API Versions</vt:lpstr>
      <vt:lpstr>Network</vt:lpstr>
      <vt:lpstr>Network</vt:lpstr>
      <vt:lpstr>Subnets</vt:lpstr>
      <vt:lpstr>Subnets</vt:lpstr>
      <vt:lpstr>Ports</vt:lpstr>
      <vt:lpstr>Ports</vt:lpstr>
      <vt:lpstr>Extensions</vt:lpstr>
      <vt:lpstr>Quotas extension (quotas)</vt:lpstr>
      <vt:lpstr>Security groups and rules (security-groups)</vt:lpstr>
      <vt:lpstr>Security groups and rules (security-groups)</vt:lpstr>
      <vt:lpstr>Layer-3 networking</vt:lpstr>
      <vt:lpstr>Layer-3 networking</vt:lpstr>
      <vt:lpstr>Neutron db</vt:lpstr>
      <vt:lpstr>Neutron db Base files</vt:lpstr>
      <vt:lpstr>Neutron db Base files</vt:lpstr>
      <vt:lpstr>PowerPoint Presentation</vt:lpstr>
      <vt:lpstr>MeteringLabel</vt:lpstr>
      <vt:lpstr>make_metering_label_dict(self, metering_label, fields=None)</vt:lpstr>
      <vt:lpstr>PowerPoint Presentation</vt:lpstr>
      <vt:lpstr>Metering_rpc</vt:lpstr>
      <vt:lpstr>Agents_db.py</vt:lpstr>
      <vt:lpstr>Agents_db.py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Databases and Tables</dc:title>
  <dc:creator>Sridhar K.N Rao</dc:creator>
  <cp:lastModifiedBy>Shreyansh Jain</cp:lastModifiedBy>
  <cp:revision>365</cp:revision>
  <dcterms:created xsi:type="dcterms:W3CDTF">2006-08-16T00:00:00Z</dcterms:created>
  <dcterms:modified xsi:type="dcterms:W3CDTF">2015-08-07T17:47:12Z</dcterms:modified>
</cp:coreProperties>
</file>