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76" r:id="rId2"/>
    <p:sldId id="277" r:id="rId3"/>
    <p:sldId id="278" r:id="rId4"/>
    <p:sldId id="281" r:id="rId5"/>
    <p:sldId id="282" r:id="rId6"/>
    <p:sldId id="314" r:id="rId7"/>
    <p:sldId id="283" r:id="rId8"/>
    <p:sldId id="312" r:id="rId9"/>
    <p:sldId id="292" r:id="rId10"/>
    <p:sldId id="294" r:id="rId11"/>
    <p:sldId id="301" r:id="rId12"/>
    <p:sldId id="284" r:id="rId13"/>
    <p:sldId id="295" r:id="rId14"/>
    <p:sldId id="299" r:id="rId15"/>
    <p:sldId id="285" r:id="rId16"/>
    <p:sldId id="302" r:id="rId17"/>
    <p:sldId id="300" r:id="rId18"/>
    <p:sldId id="313" r:id="rId19"/>
    <p:sldId id="303" r:id="rId20"/>
    <p:sldId id="288" r:id="rId21"/>
    <p:sldId id="289" r:id="rId22"/>
    <p:sldId id="290" r:id="rId23"/>
    <p:sldId id="291" r:id="rId24"/>
    <p:sldId id="296" r:id="rId25"/>
    <p:sldId id="297" r:id="rId26"/>
    <p:sldId id="298" r:id="rId27"/>
    <p:sldId id="316" r:id="rId28"/>
    <p:sldId id="315" r:id="rId29"/>
    <p:sldId id="317" r:id="rId30"/>
    <p:sldId id="304" r:id="rId31"/>
    <p:sldId id="306" r:id="rId32"/>
    <p:sldId id="307" r:id="rId33"/>
    <p:sldId id="308" r:id="rId34"/>
    <p:sldId id="309" r:id="rId35"/>
    <p:sldId id="310" r:id="rId36"/>
    <p:sldId id="318" r:id="rId37"/>
    <p:sldId id="319" r:id="rId38"/>
    <p:sldId id="320" r:id="rId39"/>
    <p:sldId id="321" r:id="rId40"/>
    <p:sldId id="322" r:id="rId41"/>
    <p:sldId id="323" r:id="rId42"/>
    <p:sldId id="324" r:id="rId43"/>
    <p:sldId id="325" r:id="rId44"/>
    <p:sldId id="326" r:id="rId45"/>
    <p:sldId id="327" r:id="rId46"/>
    <p:sldId id="328" r:id="rId47"/>
    <p:sldId id="329" r:id="rId48"/>
    <p:sldId id="330" r:id="rId49"/>
    <p:sldId id="331"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865" autoAdjust="0"/>
  </p:normalViewPr>
  <p:slideViewPr>
    <p:cSldViewPr>
      <p:cViewPr>
        <p:scale>
          <a:sx n="70" d="100"/>
          <a:sy n="70" d="100"/>
        </p:scale>
        <p:origin x="-129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DDA533-49F4-41FE-842B-8B6488266972}" type="datetimeFigureOut">
              <a:rPr lang="en-US" smtClean="0"/>
              <a:t>8/6/2015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6DDB5B-94BA-46D4-BD82-3B5140AFA296}" type="slidenum">
              <a:rPr lang="en-US" smtClean="0"/>
              <a:t>‹#›</a:t>
            </a:fld>
            <a:endParaRPr lang="en-US"/>
          </a:p>
        </p:txBody>
      </p:sp>
    </p:spTree>
    <p:extLst>
      <p:ext uri="{BB962C8B-B14F-4D97-AF65-F5344CB8AC3E}">
        <p14:creationId xmlns:p14="http://schemas.microsoft.com/office/powerpoint/2010/main" val="2475174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the neutron-l3-agent allows admins and tenants to create routers that handle routing between directly-connected LAN interfaces (usually tenant networks, GRE or VLAN) and a single WAN interface (usually a FLAT or VLAN provider network). </a:t>
            </a:r>
            <a:endParaRPr lang="en-US" dirty="0"/>
          </a:p>
        </p:txBody>
      </p:sp>
      <p:sp>
        <p:nvSpPr>
          <p:cNvPr id="4" name="Slide Number Placeholder 3"/>
          <p:cNvSpPr>
            <a:spLocks noGrp="1"/>
          </p:cNvSpPr>
          <p:nvPr>
            <p:ph type="sldNum" sz="quarter" idx="10"/>
          </p:nvPr>
        </p:nvSpPr>
        <p:spPr/>
        <p:txBody>
          <a:bodyPr/>
          <a:lstStyle/>
          <a:p>
            <a:fld id="{A04EF2A8-5126-417B-82F3-FC3A67C5010D}" type="slidenum">
              <a:rPr lang="en-US" smtClean="0"/>
              <a:t>2</a:t>
            </a:fld>
            <a:endParaRPr lang="en-US"/>
          </a:p>
        </p:txBody>
      </p:sp>
    </p:spTree>
    <p:extLst>
      <p:ext uri="{BB962C8B-B14F-4D97-AF65-F5344CB8AC3E}">
        <p14:creationId xmlns:p14="http://schemas.microsoft.com/office/powerpoint/2010/main" val="3328714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neutron/agent/l3/agent.py</a:t>
            </a:r>
          </a:p>
          <a:p>
            <a:endParaRPr lang="en-US" dirty="0"/>
          </a:p>
        </p:txBody>
      </p:sp>
      <p:sp>
        <p:nvSpPr>
          <p:cNvPr id="4" name="Slide Number Placeholder 3"/>
          <p:cNvSpPr>
            <a:spLocks noGrp="1"/>
          </p:cNvSpPr>
          <p:nvPr>
            <p:ph type="sldNum" sz="quarter" idx="10"/>
          </p:nvPr>
        </p:nvSpPr>
        <p:spPr/>
        <p:txBody>
          <a:bodyPr/>
          <a:lstStyle/>
          <a:p>
            <a:fld id="{A04EF2A8-5126-417B-82F3-FC3A67C5010D}" type="slidenum">
              <a:rPr lang="en-US" smtClean="0"/>
              <a:t>11</a:t>
            </a:fld>
            <a:endParaRPr lang="en-US"/>
          </a:p>
        </p:txBody>
      </p:sp>
    </p:spTree>
    <p:extLst>
      <p:ext uri="{BB962C8B-B14F-4D97-AF65-F5344CB8AC3E}">
        <p14:creationId xmlns:p14="http://schemas.microsoft.com/office/powerpoint/2010/main" val="3079513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neutron/agent/l3/agent.py</a:t>
            </a:r>
          </a:p>
          <a:p>
            <a:endParaRPr lang="en-US" dirty="0"/>
          </a:p>
        </p:txBody>
      </p:sp>
      <p:sp>
        <p:nvSpPr>
          <p:cNvPr id="4" name="Slide Number Placeholder 3"/>
          <p:cNvSpPr>
            <a:spLocks noGrp="1"/>
          </p:cNvSpPr>
          <p:nvPr>
            <p:ph type="sldNum" sz="quarter" idx="10"/>
          </p:nvPr>
        </p:nvSpPr>
        <p:spPr/>
        <p:txBody>
          <a:bodyPr/>
          <a:lstStyle/>
          <a:p>
            <a:fld id="{A04EF2A8-5126-417B-82F3-FC3A67C5010D}" type="slidenum">
              <a:rPr lang="en-US" smtClean="0"/>
              <a:t>12</a:t>
            </a:fld>
            <a:endParaRPr lang="en-US"/>
          </a:p>
        </p:txBody>
      </p:sp>
    </p:spTree>
    <p:extLst>
      <p:ext uri="{BB962C8B-B14F-4D97-AF65-F5344CB8AC3E}">
        <p14:creationId xmlns:p14="http://schemas.microsoft.com/office/powerpoint/2010/main" val="647801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neutron/agent/l3/agent.py</a:t>
            </a:r>
          </a:p>
          <a:p>
            <a:endParaRPr lang="en-US" dirty="0"/>
          </a:p>
        </p:txBody>
      </p:sp>
      <p:sp>
        <p:nvSpPr>
          <p:cNvPr id="4" name="Slide Number Placeholder 3"/>
          <p:cNvSpPr>
            <a:spLocks noGrp="1"/>
          </p:cNvSpPr>
          <p:nvPr>
            <p:ph type="sldNum" sz="quarter" idx="10"/>
          </p:nvPr>
        </p:nvSpPr>
        <p:spPr/>
        <p:txBody>
          <a:bodyPr/>
          <a:lstStyle/>
          <a:p>
            <a:fld id="{A04EF2A8-5126-417B-82F3-FC3A67C5010D}" type="slidenum">
              <a:rPr lang="en-US" smtClean="0"/>
              <a:t>15</a:t>
            </a:fld>
            <a:endParaRPr lang="en-US"/>
          </a:p>
        </p:txBody>
      </p:sp>
    </p:spTree>
    <p:extLst>
      <p:ext uri="{BB962C8B-B14F-4D97-AF65-F5344CB8AC3E}">
        <p14:creationId xmlns:p14="http://schemas.microsoft.com/office/powerpoint/2010/main" val="3455451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6DDB5B-94BA-46D4-BD82-3B5140AFA296}" type="slidenum">
              <a:rPr lang="en-US" smtClean="0"/>
              <a:t>16</a:t>
            </a:fld>
            <a:endParaRPr lang="en-US"/>
          </a:p>
        </p:txBody>
      </p:sp>
    </p:spTree>
    <p:extLst>
      <p:ext uri="{BB962C8B-B14F-4D97-AF65-F5344CB8AC3E}">
        <p14:creationId xmlns:p14="http://schemas.microsoft.com/office/powerpoint/2010/main" val="1279847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6DDB5B-94BA-46D4-BD82-3B5140AFA296}" type="slidenum">
              <a:rPr lang="en-US" smtClean="0"/>
              <a:t>17</a:t>
            </a:fld>
            <a:endParaRPr lang="en-US"/>
          </a:p>
        </p:txBody>
      </p:sp>
    </p:spTree>
    <p:extLst>
      <p:ext uri="{BB962C8B-B14F-4D97-AF65-F5344CB8AC3E}">
        <p14:creationId xmlns:p14="http://schemas.microsoft.com/office/powerpoint/2010/main" val="2182099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This class controls access to a router in a non-blocking way.  The first</a:t>
            </a:r>
          </a:p>
          <a:p>
            <a:r>
              <a:rPr lang="en-US" dirty="0" smtClean="0"/>
              <a:t>    instance to be created for a given </a:t>
            </a:r>
            <a:r>
              <a:rPr lang="en-US" dirty="0" err="1" smtClean="0"/>
              <a:t>router_id</a:t>
            </a:r>
            <a:r>
              <a:rPr lang="en-US" dirty="0" smtClean="0"/>
              <a:t> is granted exclusive access to</a:t>
            </a:r>
          </a:p>
          <a:p>
            <a:r>
              <a:rPr lang="en-US" dirty="0" smtClean="0"/>
              <a:t>    the router.</a:t>
            </a:r>
          </a:p>
          <a:p>
            <a:endParaRPr lang="en-US" dirty="0" smtClean="0"/>
          </a:p>
          <a:p>
            <a:r>
              <a:rPr lang="en-US" dirty="0" smtClean="0"/>
              <a:t>    Other instances may be created for the same </a:t>
            </a:r>
            <a:r>
              <a:rPr lang="en-US" dirty="0" err="1" smtClean="0"/>
              <a:t>router_id</a:t>
            </a:r>
            <a:r>
              <a:rPr lang="en-US" dirty="0" smtClean="0"/>
              <a:t> while the first</a:t>
            </a:r>
          </a:p>
          <a:p>
            <a:r>
              <a:rPr lang="en-US" dirty="0" smtClean="0"/>
              <a:t>    instance has exclusive access.  If that happens then it doesn't block and</a:t>
            </a:r>
          </a:p>
          <a:p>
            <a:r>
              <a:rPr lang="en-US" dirty="0" smtClean="0"/>
              <a:t>    wait for access.  Instead, it signals to the master instance that an update</a:t>
            </a:r>
          </a:p>
          <a:p>
            <a:r>
              <a:rPr lang="en-US" dirty="0" smtClean="0"/>
              <a:t>    came in with the timestamp.</a:t>
            </a:r>
          </a:p>
          <a:p>
            <a:endParaRPr lang="en-US" dirty="0" smtClean="0"/>
          </a:p>
          <a:p>
            <a:r>
              <a:rPr lang="en-US" dirty="0" smtClean="0"/>
              <a:t>    This way, a thread will not block to wait for access to a router.  Instead</a:t>
            </a:r>
          </a:p>
          <a:p>
            <a:r>
              <a:rPr lang="en-US" dirty="0" smtClean="0"/>
              <a:t>    it effectively signals to the thread that is working on the router that</a:t>
            </a:r>
          </a:p>
          <a:p>
            <a:r>
              <a:rPr lang="en-US" dirty="0" smtClean="0"/>
              <a:t>    something has changed since it started working on it.  That thread will</a:t>
            </a:r>
          </a:p>
          <a:p>
            <a:r>
              <a:rPr lang="en-US" dirty="0" smtClean="0"/>
              <a:t>    simply finish its current iteration and then repeat.</a:t>
            </a:r>
          </a:p>
          <a:p>
            <a:endParaRPr lang="en-US" dirty="0" smtClean="0"/>
          </a:p>
          <a:p>
            <a:r>
              <a:rPr lang="en-US" dirty="0" smtClean="0"/>
              <a:t>    This class keeps track of the last time that a router data was fetched and</a:t>
            </a:r>
          </a:p>
          <a:p>
            <a:r>
              <a:rPr lang="en-US" dirty="0" smtClean="0"/>
              <a:t>    processed.  The timestamp that it keeps must be before when the data used</a:t>
            </a:r>
          </a:p>
          <a:p>
            <a:r>
              <a:rPr lang="en-US" dirty="0" smtClean="0"/>
              <a:t>    to process the router last was fetched from the database.  But, as close as</a:t>
            </a:r>
          </a:p>
          <a:p>
            <a:r>
              <a:rPr lang="en-US" dirty="0" smtClean="0"/>
              <a:t>    possible.  The timestamp should not be recorded, however, until the router</a:t>
            </a:r>
          </a:p>
          <a:p>
            <a:r>
              <a:rPr lang="en-US" dirty="0" smtClean="0"/>
              <a:t>    has been processed using the fetch data.</a:t>
            </a:r>
            <a:endParaRPr lang="en-US" dirty="0"/>
          </a:p>
        </p:txBody>
      </p:sp>
      <p:sp>
        <p:nvSpPr>
          <p:cNvPr id="4" name="Slide Number Placeholder 3"/>
          <p:cNvSpPr>
            <a:spLocks noGrp="1"/>
          </p:cNvSpPr>
          <p:nvPr>
            <p:ph type="sldNum" sz="quarter" idx="10"/>
          </p:nvPr>
        </p:nvSpPr>
        <p:spPr/>
        <p:txBody>
          <a:bodyPr/>
          <a:lstStyle/>
          <a:p>
            <a:fld id="{A04EF2A8-5126-417B-82F3-FC3A67C5010D}" type="slidenum">
              <a:rPr lang="en-US" smtClean="0"/>
              <a:t>22</a:t>
            </a:fld>
            <a:endParaRPr lang="en-US"/>
          </a:p>
        </p:txBody>
      </p:sp>
    </p:spTree>
    <p:extLst>
      <p:ext uri="{BB962C8B-B14F-4D97-AF65-F5344CB8AC3E}">
        <p14:creationId xmlns:p14="http://schemas.microsoft.com/office/powerpoint/2010/main" val="3944886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dirty="0" smtClean="0">
                <a:ln>
                  <a:noFill/>
                </a:ln>
                <a:solidFill>
                  <a:srgbClr val="000000"/>
                </a:solidFill>
                <a:effectLst/>
                <a:latin typeface="Verdana" pitchFamily="34" charset="0"/>
                <a:cs typeface="Arial" pitchFamily="34" charset="0"/>
              </a:rPr>
              <a:t>External networks are visible to all users. However, the default policy settings enable only administrative users to create, update, and delete external networks. This table shows example neutron commands that enable you to complete basic L3 operations: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206DDB5B-94BA-46D4-BD82-3B5140AFA296}" type="slidenum">
              <a:rPr lang="en-US" smtClean="0"/>
              <a:t>38</a:t>
            </a:fld>
            <a:endParaRPr lang="en-US"/>
          </a:p>
        </p:txBody>
      </p:sp>
    </p:spTree>
    <p:extLst>
      <p:ext uri="{BB962C8B-B14F-4D97-AF65-F5344CB8AC3E}">
        <p14:creationId xmlns:p14="http://schemas.microsoft.com/office/powerpoint/2010/main" val="4051745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DVR currently supports the following use cases:</a:t>
            </a:r>
          </a:p>
          <a:p>
            <a:endParaRPr lang="en-US" dirty="0" smtClean="0"/>
          </a:p>
          <a:p>
            <a:r>
              <a:rPr lang="en-US" dirty="0" smtClean="0"/>
              <a:t>     - East/West (E/W) traffic between VMs: this is handled in a</a:t>
            </a:r>
          </a:p>
          <a:p>
            <a:r>
              <a:rPr lang="en-US" dirty="0" smtClean="0"/>
              <a:t>       distributed manner across Compute Nodes without a centralized element.</a:t>
            </a:r>
          </a:p>
          <a:p>
            <a:r>
              <a:rPr lang="en-US" dirty="0" smtClean="0"/>
              <a:t>       This includes E/W traffic between VMs on the same Compute Node.</a:t>
            </a:r>
          </a:p>
          <a:p>
            <a:r>
              <a:rPr lang="en-US" dirty="0" smtClean="0"/>
              <a:t>     - North/South traffic for Floating IPs (FIP N/S): this is supported on the</a:t>
            </a:r>
          </a:p>
          <a:p>
            <a:r>
              <a:rPr lang="en-US" dirty="0" smtClean="0"/>
              <a:t>       distributed routers on Compute Nodes without any centralized element.</a:t>
            </a:r>
          </a:p>
          <a:p>
            <a:r>
              <a:rPr lang="en-US" dirty="0" smtClean="0"/>
              <a:t>     - North/South traffic for SNAT (SNAT N/S): this is supported via a</a:t>
            </a:r>
          </a:p>
          <a:p>
            <a:r>
              <a:rPr lang="en-US" dirty="0" smtClean="0"/>
              <a:t>       centralized element that handles the SNAT traffic.</a:t>
            </a:r>
          </a:p>
          <a:p>
            <a:endParaRPr lang="en-US" dirty="0" smtClean="0"/>
          </a:p>
          <a:p>
            <a:r>
              <a:rPr lang="en-US" dirty="0" smtClean="0"/>
              <a:t>    To support these use cases,  DVR routers rely on an L3 agent that runs on a</a:t>
            </a:r>
          </a:p>
          <a:p>
            <a:r>
              <a:rPr lang="en-US" dirty="0" smtClean="0"/>
              <a:t>    central node (also known as Network Node or Service Node),  as well as, L3</a:t>
            </a:r>
          </a:p>
          <a:p>
            <a:r>
              <a:rPr lang="en-US" dirty="0" smtClean="0"/>
              <a:t>    agents that run individually on each Compute Node of an </a:t>
            </a:r>
            <a:r>
              <a:rPr lang="en-US" dirty="0" err="1" smtClean="0"/>
              <a:t>OpenStack</a:t>
            </a:r>
            <a:r>
              <a:rPr lang="en-US" dirty="0" smtClean="0"/>
              <a:t> cloud.</a:t>
            </a:r>
          </a:p>
          <a:p>
            <a:endParaRPr lang="en-US" dirty="0" smtClean="0"/>
          </a:p>
          <a:p>
            <a:r>
              <a:rPr lang="en-US" dirty="0" smtClean="0"/>
              <a:t>    Each L3 agent creates namespaces to route traffic according to the use</a:t>
            </a:r>
          </a:p>
          <a:p>
            <a:r>
              <a:rPr lang="en-US" dirty="0" smtClean="0"/>
              <a:t>    cases outlined above.  The mechanism adopted for creating and managing</a:t>
            </a:r>
          </a:p>
          <a:p>
            <a:r>
              <a:rPr lang="en-US" dirty="0" smtClean="0"/>
              <a:t>    these namespaces is via (Router,  Agent) binding and Scheduling in general.</a:t>
            </a:r>
          </a:p>
          <a:p>
            <a:endParaRPr lang="en-US" dirty="0" smtClean="0"/>
          </a:p>
          <a:p>
            <a:r>
              <a:rPr lang="en-US" dirty="0" smtClean="0"/>
              <a:t>    The main difference between distributed routers and centralized ones is</a:t>
            </a:r>
          </a:p>
          <a:p>
            <a:r>
              <a:rPr lang="en-US" dirty="0" smtClean="0"/>
              <a:t>    that in the distributed case,  multiple bindings will exist,  one for each</a:t>
            </a:r>
          </a:p>
          <a:p>
            <a:r>
              <a:rPr lang="en-US" dirty="0" smtClean="0"/>
              <a:t>    of the agents participating in the routed topology for the specific router.</a:t>
            </a:r>
          </a:p>
          <a:p>
            <a:endParaRPr lang="en-US" dirty="0" smtClean="0"/>
          </a:p>
          <a:p>
            <a:r>
              <a:rPr lang="en-US" dirty="0" smtClean="0"/>
              <a:t>    These bindings are created in the following circumstances:</a:t>
            </a:r>
          </a:p>
          <a:p>
            <a:endParaRPr lang="en-US" dirty="0" smtClean="0"/>
          </a:p>
          <a:p>
            <a:r>
              <a:rPr lang="en-US" dirty="0" smtClean="0"/>
              <a:t>    - A subnet is added to a router via router-interface-add, and that subnet</a:t>
            </a:r>
          </a:p>
          <a:p>
            <a:r>
              <a:rPr lang="en-US" dirty="0" smtClean="0"/>
              <a:t>      has running VM's deployed in it.  A binding will be created between the</a:t>
            </a:r>
          </a:p>
          <a:p>
            <a:r>
              <a:rPr lang="en-US" dirty="0" smtClean="0"/>
              <a:t>      router and any L3 agent whose Compute Node is hosting the VM(s).</a:t>
            </a:r>
          </a:p>
          <a:p>
            <a:r>
              <a:rPr lang="en-US" dirty="0" smtClean="0"/>
              <a:t>    - An external gateway is set to a router via router-gateway-set.  A binding</a:t>
            </a:r>
          </a:p>
          <a:p>
            <a:r>
              <a:rPr lang="en-US" dirty="0" smtClean="0"/>
              <a:t>      will be created between the router and the L3 agent running centrally</a:t>
            </a:r>
          </a:p>
          <a:p>
            <a:r>
              <a:rPr lang="en-US" dirty="0" smtClean="0"/>
              <a:t>      on the Network Node.</a:t>
            </a:r>
          </a:p>
          <a:p>
            <a:endParaRPr lang="en-US" dirty="0" smtClean="0"/>
          </a:p>
          <a:p>
            <a:r>
              <a:rPr lang="en-US" dirty="0" smtClean="0"/>
              <a:t>    Therefore,  any time a router operation occurs (create, update or delete),</a:t>
            </a:r>
          </a:p>
          <a:p>
            <a:r>
              <a:rPr lang="en-US" dirty="0" smtClean="0"/>
              <a:t>    scheduling will determine whether the router needs to be associated to an</a:t>
            </a:r>
          </a:p>
          <a:p>
            <a:r>
              <a:rPr lang="en-US" dirty="0" smtClean="0"/>
              <a:t>    L3 agent, just like a regular centralized router, with the difference that,</a:t>
            </a:r>
          </a:p>
          <a:p>
            <a:r>
              <a:rPr lang="en-US" dirty="0" smtClean="0"/>
              <a:t>    in the distributed case,  the bindings required are established based on</a:t>
            </a:r>
          </a:p>
          <a:p>
            <a:r>
              <a:rPr lang="en-US" dirty="0" smtClean="0"/>
              <a:t>    the state of the router and the Compute Nodes.</a:t>
            </a:r>
          </a:p>
          <a:p>
            <a:r>
              <a:rPr lang="en-US" dirty="0" smtClean="0"/>
              <a:t>    """</a:t>
            </a:r>
            <a:endParaRPr lang="en-US" dirty="0"/>
          </a:p>
        </p:txBody>
      </p:sp>
      <p:sp>
        <p:nvSpPr>
          <p:cNvPr id="4" name="Slide Number Placeholder 3"/>
          <p:cNvSpPr>
            <a:spLocks noGrp="1"/>
          </p:cNvSpPr>
          <p:nvPr>
            <p:ph type="sldNum" sz="quarter" idx="10"/>
          </p:nvPr>
        </p:nvSpPr>
        <p:spPr/>
        <p:txBody>
          <a:bodyPr/>
          <a:lstStyle/>
          <a:p>
            <a:fld id="{206DDB5B-94BA-46D4-BD82-3B5140AFA296}" type="slidenum">
              <a:rPr lang="en-US" smtClean="0"/>
              <a:t>49</a:t>
            </a:fld>
            <a:endParaRPr lang="en-US"/>
          </a:p>
        </p:txBody>
      </p:sp>
    </p:spTree>
    <p:extLst>
      <p:ext uri="{BB962C8B-B14F-4D97-AF65-F5344CB8AC3E}">
        <p14:creationId xmlns:p14="http://schemas.microsoft.com/office/powerpoint/2010/main" val="277950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opencloudblog.com/?p=42"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access.redhat.com/documentation/en-US/Red_Hat_Enterprise_Linux/4/html/Security_Guide/s1-firewall-ipt-fwd.html" TargetMode="External"/><Relationship Id="rId5" Type="http://schemas.openxmlformats.org/officeDocument/2006/relationships/hyperlink" Target="http://www.netfilter.org/documentation/HOWTO/NAT-HOWTO-6.html" TargetMode="External"/><Relationship Id="rId4" Type="http://schemas.openxmlformats.org/officeDocument/2006/relationships/hyperlink" Target="http://www.karlrupp.net/en/computer/nat_tutoria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pecs.openstack.org/openstack/neutron-specs/specs/kilo/restructure-l3-agent.html"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docs.openstack.org/developer/neutron/devref/" TargetMode="External"/><Relationship Id="rId2" Type="http://schemas.openxmlformats.org/officeDocument/2006/relationships/hyperlink" Target="http://docs.openstack.org/developer/neutron/devref/layer3.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L3 Agent</a:t>
            </a:r>
            <a:br>
              <a:rPr lang="en-US" dirty="0" smtClean="0"/>
            </a:b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759906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p:cNvSpPr/>
          <p:nvPr/>
        </p:nvSpPr>
        <p:spPr>
          <a:xfrm>
            <a:off x="3429000" y="5791200"/>
            <a:ext cx="13716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04800" y="685800"/>
            <a:ext cx="725968" cy="369332"/>
          </a:xfrm>
          <a:prstGeom prst="rect">
            <a:avLst/>
          </a:prstGeom>
          <a:noFill/>
        </p:spPr>
        <p:txBody>
          <a:bodyPr wrap="none" rtlCol="0">
            <a:spAutoFit/>
          </a:bodyPr>
          <a:lstStyle/>
          <a:p>
            <a:r>
              <a:rPr lang="en-US" dirty="0" smtClean="0"/>
              <a:t>Client</a:t>
            </a:r>
            <a:endParaRPr lang="en-US" dirty="0"/>
          </a:p>
        </p:txBody>
      </p:sp>
      <p:sp>
        <p:nvSpPr>
          <p:cNvPr id="3" name="TextBox 2"/>
          <p:cNvSpPr txBox="1"/>
          <p:nvPr/>
        </p:nvSpPr>
        <p:spPr>
          <a:xfrm>
            <a:off x="6400800" y="685800"/>
            <a:ext cx="785664" cy="369332"/>
          </a:xfrm>
          <a:prstGeom prst="rect">
            <a:avLst/>
          </a:prstGeom>
          <a:noFill/>
        </p:spPr>
        <p:txBody>
          <a:bodyPr wrap="none" rtlCol="0">
            <a:spAutoFit/>
          </a:bodyPr>
          <a:lstStyle/>
          <a:p>
            <a:r>
              <a:rPr lang="en-US" dirty="0" smtClean="0"/>
              <a:t>Server</a:t>
            </a:r>
            <a:endParaRPr lang="en-US" dirty="0"/>
          </a:p>
        </p:txBody>
      </p:sp>
      <p:cxnSp>
        <p:nvCxnSpPr>
          <p:cNvPr id="5" name="Straight Connector 4"/>
          <p:cNvCxnSpPr/>
          <p:nvPr/>
        </p:nvCxnSpPr>
        <p:spPr>
          <a:xfrm>
            <a:off x="4267200" y="304800"/>
            <a:ext cx="0" cy="579120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276600" y="1060625"/>
            <a:ext cx="1739579" cy="1107996"/>
          </a:xfrm>
          <a:prstGeom prst="rect">
            <a:avLst/>
          </a:prstGeom>
        </p:spPr>
        <p:txBody>
          <a:bodyPr wrap="none">
            <a:spAutoFit/>
          </a:bodyPr>
          <a:lstStyle/>
          <a:p>
            <a:r>
              <a:rPr lang="en-US" sz="1100" dirty="0" err="1" smtClean="0"/>
              <a:t>get_service_plugin_list</a:t>
            </a:r>
            <a:endParaRPr lang="en-US" sz="1100" dirty="0" smtClean="0"/>
          </a:p>
          <a:p>
            <a:r>
              <a:rPr lang="en-US" sz="1100" dirty="0" err="1" smtClean="0"/>
              <a:t>get_agent_gateway_port</a:t>
            </a:r>
            <a:endParaRPr lang="en-US" sz="1100" dirty="0" smtClean="0"/>
          </a:p>
          <a:p>
            <a:r>
              <a:rPr lang="en-US" sz="1100" dirty="0" err="1" smtClean="0"/>
              <a:t>get_ports_by_subnet</a:t>
            </a:r>
            <a:endParaRPr lang="en-US" sz="1100" dirty="0" smtClean="0"/>
          </a:p>
          <a:p>
            <a:r>
              <a:rPr lang="en-US" sz="1100" dirty="0" err="1" smtClean="0"/>
              <a:t>update_floatingip_statuses</a:t>
            </a:r>
            <a:endParaRPr lang="en-US" sz="1100" dirty="0" smtClean="0"/>
          </a:p>
          <a:p>
            <a:r>
              <a:rPr lang="en-US" sz="1100" dirty="0" err="1" smtClean="0"/>
              <a:t>get_external_network_id</a:t>
            </a:r>
            <a:endParaRPr lang="en-US" sz="1100" dirty="0" smtClean="0"/>
          </a:p>
          <a:p>
            <a:r>
              <a:rPr lang="en-US" sz="1100" dirty="0" err="1"/>
              <a:t>get_routers</a:t>
            </a:r>
            <a:endParaRPr lang="en-US" sz="1100" dirty="0"/>
          </a:p>
        </p:txBody>
      </p:sp>
      <p:sp>
        <p:nvSpPr>
          <p:cNvPr id="8" name="Rectangle 7"/>
          <p:cNvSpPr/>
          <p:nvPr/>
        </p:nvSpPr>
        <p:spPr>
          <a:xfrm>
            <a:off x="304799" y="2209800"/>
            <a:ext cx="3841589"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52800" y="2705100"/>
            <a:ext cx="3545586" cy="369332"/>
          </a:xfrm>
          <a:prstGeom prst="rect">
            <a:avLst/>
          </a:prstGeom>
        </p:spPr>
        <p:txBody>
          <a:bodyPr wrap="none">
            <a:spAutoFit/>
          </a:bodyPr>
          <a:lstStyle/>
          <a:p>
            <a:r>
              <a:rPr lang="en-US" dirty="0" smtClean="0"/>
              <a:t>neutron.agent.l3.agent.L3PluginApi</a:t>
            </a:r>
            <a:endParaRPr lang="en-US" dirty="0"/>
          </a:p>
        </p:txBody>
      </p:sp>
      <p:sp>
        <p:nvSpPr>
          <p:cNvPr id="10" name="TextBox 9"/>
          <p:cNvSpPr txBox="1"/>
          <p:nvPr/>
        </p:nvSpPr>
        <p:spPr>
          <a:xfrm>
            <a:off x="1600200" y="2209800"/>
            <a:ext cx="1022203" cy="369332"/>
          </a:xfrm>
          <a:prstGeom prst="rect">
            <a:avLst/>
          </a:prstGeom>
          <a:noFill/>
        </p:spPr>
        <p:txBody>
          <a:bodyPr wrap="none" rtlCol="0">
            <a:spAutoFit/>
          </a:bodyPr>
          <a:lstStyle/>
          <a:p>
            <a:r>
              <a:rPr lang="en-US" dirty="0" smtClean="0">
                <a:solidFill>
                  <a:srgbClr val="FFFF00"/>
                </a:solidFill>
              </a:rPr>
              <a:t>L3-Agent</a:t>
            </a:r>
            <a:endParaRPr lang="en-US" dirty="0">
              <a:solidFill>
                <a:srgbClr val="FFFF00"/>
              </a:solidFill>
            </a:endParaRPr>
          </a:p>
        </p:txBody>
      </p:sp>
      <p:sp>
        <p:nvSpPr>
          <p:cNvPr id="11" name="Rectangle 10"/>
          <p:cNvSpPr/>
          <p:nvPr/>
        </p:nvSpPr>
        <p:spPr>
          <a:xfrm>
            <a:off x="304800" y="4105667"/>
            <a:ext cx="3841589" cy="111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NEUTRON PLUGIN</a:t>
            </a:r>
          </a:p>
          <a:p>
            <a:pPr algn="ctr"/>
            <a:endParaRPr lang="en-US" dirty="0"/>
          </a:p>
          <a:p>
            <a:pPr algn="ctr"/>
            <a:endParaRPr lang="en-US" dirty="0"/>
          </a:p>
        </p:txBody>
      </p:sp>
      <p:sp>
        <p:nvSpPr>
          <p:cNvPr id="12" name="Rectangle 11"/>
          <p:cNvSpPr/>
          <p:nvPr/>
        </p:nvSpPr>
        <p:spPr>
          <a:xfrm>
            <a:off x="452799" y="4486667"/>
            <a:ext cx="3545587" cy="584775"/>
          </a:xfrm>
          <a:prstGeom prst="rect">
            <a:avLst/>
          </a:prstGeom>
        </p:spPr>
        <p:txBody>
          <a:bodyPr wrap="square">
            <a:spAutoFit/>
          </a:bodyPr>
          <a:lstStyle/>
          <a:p>
            <a:r>
              <a:rPr lang="en-US" sz="1600" dirty="0" smtClean="0"/>
              <a:t>neutron.api.rpc.agentnotifiers.l3_rpc_agent_api.L3AgentNotifyApi</a:t>
            </a:r>
            <a:r>
              <a:rPr lang="en-US" sz="1600" dirty="0"/>
              <a:t>.</a:t>
            </a:r>
          </a:p>
        </p:txBody>
      </p:sp>
      <p:sp>
        <p:nvSpPr>
          <p:cNvPr id="13" name="Rectangle 12"/>
          <p:cNvSpPr/>
          <p:nvPr/>
        </p:nvSpPr>
        <p:spPr>
          <a:xfrm>
            <a:off x="3560619" y="5246608"/>
            <a:ext cx="1877437" cy="1277273"/>
          </a:xfrm>
          <a:prstGeom prst="rect">
            <a:avLst/>
          </a:prstGeom>
        </p:spPr>
        <p:txBody>
          <a:bodyPr wrap="none">
            <a:spAutoFit/>
          </a:bodyPr>
          <a:lstStyle/>
          <a:p>
            <a:r>
              <a:rPr lang="en-US" sz="1100" dirty="0" err="1" smtClean="0"/>
              <a:t>agent_updated</a:t>
            </a:r>
            <a:endParaRPr lang="en-US" sz="1100" dirty="0" smtClean="0"/>
          </a:p>
          <a:p>
            <a:r>
              <a:rPr lang="en-US" sz="1100" dirty="0" err="1" smtClean="0"/>
              <a:t>router_deleted</a:t>
            </a:r>
            <a:endParaRPr lang="en-US" sz="1100" dirty="0" smtClean="0"/>
          </a:p>
          <a:p>
            <a:r>
              <a:rPr lang="en-US" sz="1100" dirty="0" err="1" smtClean="0"/>
              <a:t>routers_updated</a:t>
            </a:r>
            <a:endParaRPr lang="en-US" sz="1100" dirty="0" smtClean="0"/>
          </a:p>
          <a:p>
            <a:r>
              <a:rPr lang="en-US" sz="1100" b="1" dirty="0" err="1" smtClean="0"/>
              <a:t>add_arp_entry</a:t>
            </a:r>
            <a:endParaRPr lang="en-US" sz="1100" b="1" dirty="0" smtClean="0"/>
          </a:p>
          <a:p>
            <a:r>
              <a:rPr lang="en-US" sz="1100" b="1" dirty="0" err="1" smtClean="0"/>
              <a:t>del_arp_entry</a:t>
            </a:r>
            <a:endParaRPr lang="en-US" sz="1100" b="1" dirty="0" smtClean="0"/>
          </a:p>
          <a:p>
            <a:r>
              <a:rPr lang="en-US" sz="1100" dirty="0" err="1" smtClean="0"/>
              <a:t>router_removed_from_agent</a:t>
            </a:r>
            <a:endParaRPr lang="en-US" sz="1100" dirty="0" smtClean="0"/>
          </a:p>
          <a:p>
            <a:r>
              <a:rPr lang="en-US" sz="1100" dirty="0" err="1" smtClean="0"/>
              <a:t>router_added_to_agent</a:t>
            </a:r>
            <a:endParaRPr lang="en-US" sz="1100" dirty="0"/>
          </a:p>
        </p:txBody>
      </p:sp>
      <p:sp>
        <p:nvSpPr>
          <p:cNvPr id="14" name="Rectangle 13"/>
          <p:cNvSpPr/>
          <p:nvPr/>
        </p:nvSpPr>
        <p:spPr>
          <a:xfrm>
            <a:off x="4800600" y="2168621"/>
            <a:ext cx="4038600" cy="1031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NEUTRON </a:t>
            </a:r>
            <a:r>
              <a:rPr lang="en-US" dirty="0" smtClean="0"/>
              <a:t>SERVER</a:t>
            </a:r>
          </a:p>
          <a:p>
            <a:pPr algn="ctr"/>
            <a:endParaRPr lang="en-US" dirty="0"/>
          </a:p>
          <a:p>
            <a:pPr algn="ctr"/>
            <a:endParaRPr lang="en-US" dirty="0"/>
          </a:p>
        </p:txBody>
      </p:sp>
      <p:sp>
        <p:nvSpPr>
          <p:cNvPr id="15" name="Rectangle 14"/>
          <p:cNvSpPr/>
          <p:nvPr/>
        </p:nvSpPr>
        <p:spPr>
          <a:xfrm>
            <a:off x="4806778" y="4105667"/>
            <a:ext cx="4038600" cy="111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L3-Agent</a:t>
            </a:r>
          </a:p>
          <a:p>
            <a:pPr algn="ctr"/>
            <a:endParaRPr lang="en-US" dirty="0"/>
          </a:p>
          <a:p>
            <a:pPr algn="ctr"/>
            <a:endParaRPr lang="en-US" dirty="0"/>
          </a:p>
        </p:txBody>
      </p:sp>
      <p:sp>
        <p:nvSpPr>
          <p:cNvPr id="16" name="Rectangle 15"/>
          <p:cNvSpPr/>
          <p:nvPr/>
        </p:nvSpPr>
        <p:spPr>
          <a:xfrm>
            <a:off x="4963795" y="4498717"/>
            <a:ext cx="3225755" cy="369332"/>
          </a:xfrm>
          <a:prstGeom prst="rect">
            <a:avLst/>
          </a:prstGeom>
        </p:spPr>
        <p:txBody>
          <a:bodyPr wrap="none">
            <a:spAutoFit/>
          </a:bodyPr>
          <a:lstStyle/>
          <a:p>
            <a:r>
              <a:rPr lang="en-US" dirty="0" smtClean="0"/>
              <a:t>neutron.agent.l3.agent.L3Agent</a:t>
            </a:r>
            <a:r>
              <a:rPr lang="en-US" dirty="0"/>
              <a:t>.</a:t>
            </a:r>
          </a:p>
        </p:txBody>
      </p:sp>
      <p:sp>
        <p:nvSpPr>
          <p:cNvPr id="17" name="Rectangle 16"/>
          <p:cNvSpPr/>
          <p:nvPr/>
        </p:nvSpPr>
        <p:spPr>
          <a:xfrm>
            <a:off x="4800600" y="2579132"/>
            <a:ext cx="4032422" cy="646331"/>
          </a:xfrm>
          <a:prstGeom prst="rect">
            <a:avLst/>
          </a:prstGeom>
        </p:spPr>
        <p:txBody>
          <a:bodyPr wrap="square">
            <a:spAutoFit/>
          </a:bodyPr>
          <a:lstStyle/>
          <a:p>
            <a:r>
              <a:rPr lang="en-US" dirty="0" smtClean="0"/>
              <a:t>neutron.api.rpc.handlers.l3_rpc.L3RpcCallback</a:t>
            </a:r>
            <a:r>
              <a:rPr lang="en-US" dirty="0"/>
              <a:t>.</a:t>
            </a:r>
          </a:p>
        </p:txBody>
      </p:sp>
      <p:sp>
        <p:nvSpPr>
          <p:cNvPr id="19" name="TextBox 18"/>
          <p:cNvSpPr txBox="1"/>
          <p:nvPr/>
        </p:nvSpPr>
        <p:spPr>
          <a:xfrm>
            <a:off x="6400800" y="5791200"/>
            <a:ext cx="1105303" cy="369332"/>
          </a:xfrm>
          <a:prstGeom prst="rect">
            <a:avLst/>
          </a:prstGeom>
          <a:noFill/>
        </p:spPr>
        <p:txBody>
          <a:bodyPr wrap="none" rtlCol="0">
            <a:spAutoFit/>
          </a:bodyPr>
          <a:lstStyle/>
          <a:p>
            <a:r>
              <a:rPr lang="en-US" dirty="0" err="1" smtClean="0"/>
              <a:t>DVRMixin</a:t>
            </a:r>
            <a:endParaRPr lang="en-US" dirty="0"/>
          </a:p>
        </p:txBody>
      </p:sp>
      <p:cxnSp>
        <p:nvCxnSpPr>
          <p:cNvPr id="21" name="Straight Arrow Connector 20"/>
          <p:cNvCxnSpPr>
            <a:endCxn id="19" idx="1"/>
          </p:cNvCxnSpPr>
          <p:nvPr/>
        </p:nvCxnSpPr>
        <p:spPr>
          <a:xfrm>
            <a:off x="4806778" y="5975866"/>
            <a:ext cx="159402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27" idx="1"/>
          </p:cNvCxnSpPr>
          <p:nvPr/>
        </p:nvCxnSpPr>
        <p:spPr>
          <a:xfrm>
            <a:off x="4499337" y="5410200"/>
            <a:ext cx="1565634"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064971" y="5410200"/>
            <a:ext cx="2882264" cy="369332"/>
          </a:xfrm>
          <a:prstGeom prst="rect">
            <a:avLst/>
          </a:prstGeom>
        </p:spPr>
        <p:txBody>
          <a:bodyPr wrap="none">
            <a:spAutoFit/>
          </a:bodyPr>
          <a:lstStyle/>
          <a:p>
            <a:r>
              <a:rPr lang="en-US" dirty="0"/>
              <a:t>L3NATAgentWithStateReport</a:t>
            </a:r>
          </a:p>
        </p:txBody>
      </p:sp>
    </p:spTree>
    <p:extLst>
      <p:ext uri="{BB962C8B-B14F-4D97-AF65-F5344CB8AC3E}">
        <p14:creationId xmlns:p14="http://schemas.microsoft.com/office/powerpoint/2010/main" val="4013135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42" y="0"/>
            <a:ext cx="1309974" cy="369332"/>
          </a:xfrm>
          <a:prstGeom prst="rect">
            <a:avLst/>
          </a:prstGeom>
        </p:spPr>
        <p:txBody>
          <a:bodyPr wrap="none">
            <a:spAutoFit/>
          </a:bodyPr>
          <a:lstStyle/>
          <a:p>
            <a:r>
              <a:rPr lang="en-US" b="1" dirty="0"/>
              <a:t>L3PluginApi</a:t>
            </a:r>
          </a:p>
        </p:txBody>
      </p:sp>
      <p:sp>
        <p:nvSpPr>
          <p:cNvPr id="3" name="Rectangle 2"/>
          <p:cNvSpPr/>
          <p:nvPr/>
        </p:nvSpPr>
        <p:spPr>
          <a:xfrm>
            <a:off x="3657600" y="6172200"/>
            <a:ext cx="1004186" cy="369332"/>
          </a:xfrm>
          <a:prstGeom prst="rect">
            <a:avLst/>
          </a:prstGeom>
        </p:spPr>
        <p:txBody>
          <a:bodyPr wrap="none">
            <a:spAutoFit/>
          </a:bodyPr>
          <a:lstStyle/>
          <a:p>
            <a:r>
              <a:rPr lang="en-US" dirty="0" err="1"/>
              <a:t>cctxt.call</a:t>
            </a:r>
            <a:endParaRPr lang="en-US" dirty="0"/>
          </a:p>
        </p:txBody>
      </p:sp>
      <p:sp>
        <p:nvSpPr>
          <p:cNvPr id="4" name="Rectangle 3"/>
          <p:cNvSpPr/>
          <p:nvPr/>
        </p:nvSpPr>
        <p:spPr>
          <a:xfrm>
            <a:off x="0" y="4114800"/>
            <a:ext cx="1274195" cy="369332"/>
          </a:xfrm>
          <a:prstGeom prst="rect">
            <a:avLst/>
          </a:prstGeom>
        </p:spPr>
        <p:txBody>
          <a:bodyPr wrap="none">
            <a:spAutoFit/>
          </a:bodyPr>
          <a:lstStyle/>
          <a:p>
            <a:r>
              <a:rPr lang="en-US" dirty="0" err="1"/>
              <a:t>get_routers</a:t>
            </a:r>
            <a:endParaRPr lang="en-US" dirty="0"/>
          </a:p>
        </p:txBody>
      </p:sp>
      <p:sp>
        <p:nvSpPr>
          <p:cNvPr id="5" name="Rectangle 4"/>
          <p:cNvSpPr/>
          <p:nvPr/>
        </p:nvSpPr>
        <p:spPr>
          <a:xfrm>
            <a:off x="838200" y="3613666"/>
            <a:ext cx="2553391" cy="369332"/>
          </a:xfrm>
          <a:prstGeom prst="rect">
            <a:avLst/>
          </a:prstGeom>
        </p:spPr>
        <p:txBody>
          <a:bodyPr wrap="none">
            <a:spAutoFit/>
          </a:bodyPr>
          <a:lstStyle/>
          <a:p>
            <a:r>
              <a:rPr lang="en-US" dirty="0" err="1"/>
              <a:t>get_external_network_id</a:t>
            </a:r>
            <a:endParaRPr lang="en-US" dirty="0"/>
          </a:p>
        </p:txBody>
      </p:sp>
      <p:sp>
        <p:nvSpPr>
          <p:cNvPr id="6" name="Rectangle 5"/>
          <p:cNvSpPr/>
          <p:nvPr/>
        </p:nvSpPr>
        <p:spPr>
          <a:xfrm>
            <a:off x="1379092" y="4972940"/>
            <a:ext cx="2033377" cy="307777"/>
          </a:xfrm>
          <a:prstGeom prst="rect">
            <a:avLst/>
          </a:prstGeom>
        </p:spPr>
        <p:txBody>
          <a:bodyPr wrap="none">
            <a:spAutoFit/>
          </a:bodyPr>
          <a:lstStyle/>
          <a:p>
            <a:r>
              <a:rPr lang="en-US" sz="1400" dirty="0" err="1"/>
              <a:t>get_external_network_id</a:t>
            </a:r>
            <a:endParaRPr lang="en-US" sz="1400" dirty="0"/>
          </a:p>
        </p:txBody>
      </p:sp>
      <p:sp>
        <p:nvSpPr>
          <p:cNvPr id="7" name="Rectangle 6"/>
          <p:cNvSpPr/>
          <p:nvPr/>
        </p:nvSpPr>
        <p:spPr>
          <a:xfrm>
            <a:off x="152400" y="5366266"/>
            <a:ext cx="1120884" cy="307777"/>
          </a:xfrm>
          <a:prstGeom prst="rect">
            <a:avLst/>
          </a:prstGeom>
        </p:spPr>
        <p:txBody>
          <a:bodyPr wrap="none">
            <a:spAutoFit/>
          </a:bodyPr>
          <a:lstStyle/>
          <a:p>
            <a:r>
              <a:rPr lang="en-US" sz="1400" dirty="0" err="1"/>
              <a:t>sync_routers</a:t>
            </a:r>
            <a:endParaRPr lang="en-US" sz="1400" dirty="0"/>
          </a:p>
        </p:txBody>
      </p:sp>
      <p:sp>
        <p:nvSpPr>
          <p:cNvPr id="8" name="Rectangle 7"/>
          <p:cNvSpPr/>
          <p:nvPr/>
        </p:nvSpPr>
        <p:spPr>
          <a:xfrm>
            <a:off x="2209800" y="3159167"/>
            <a:ext cx="2732030" cy="369332"/>
          </a:xfrm>
          <a:prstGeom prst="rect">
            <a:avLst/>
          </a:prstGeom>
        </p:spPr>
        <p:txBody>
          <a:bodyPr wrap="none">
            <a:spAutoFit/>
          </a:bodyPr>
          <a:lstStyle/>
          <a:p>
            <a:r>
              <a:rPr lang="en-US" dirty="0" err="1" smtClean="0"/>
              <a:t>update_floatingip_statuses</a:t>
            </a:r>
            <a:endParaRPr lang="en-US" dirty="0"/>
          </a:p>
        </p:txBody>
      </p:sp>
      <p:sp>
        <p:nvSpPr>
          <p:cNvPr id="9" name="Rectangle 8"/>
          <p:cNvSpPr/>
          <p:nvPr/>
        </p:nvSpPr>
        <p:spPr>
          <a:xfrm>
            <a:off x="2657042" y="4542572"/>
            <a:ext cx="2174121" cy="307777"/>
          </a:xfrm>
          <a:prstGeom prst="rect">
            <a:avLst/>
          </a:prstGeom>
        </p:spPr>
        <p:txBody>
          <a:bodyPr wrap="none">
            <a:spAutoFit/>
          </a:bodyPr>
          <a:lstStyle/>
          <a:p>
            <a:r>
              <a:rPr lang="en-US" sz="1400" dirty="0" err="1"/>
              <a:t>update_floatingip_statuses</a:t>
            </a:r>
            <a:endParaRPr lang="en-US" sz="1400" dirty="0"/>
          </a:p>
        </p:txBody>
      </p:sp>
      <p:cxnSp>
        <p:nvCxnSpPr>
          <p:cNvPr id="11" name="Elbow Connector 10"/>
          <p:cNvCxnSpPr>
            <a:stCxn id="4" idx="2"/>
            <a:endCxn id="3" idx="1"/>
          </p:cNvCxnSpPr>
          <p:nvPr/>
        </p:nvCxnSpPr>
        <p:spPr>
          <a:xfrm rot="16200000" flipH="1">
            <a:off x="1210982" y="3910248"/>
            <a:ext cx="1872734" cy="302050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5" idx="2"/>
            <a:endCxn id="3" idx="0"/>
          </p:cNvCxnSpPr>
          <p:nvPr/>
        </p:nvCxnSpPr>
        <p:spPr>
          <a:xfrm rot="16200000" flipH="1">
            <a:off x="2042693" y="4055200"/>
            <a:ext cx="2189202" cy="204479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8" idx="2"/>
            <a:endCxn id="3" idx="0"/>
          </p:cNvCxnSpPr>
          <p:nvPr/>
        </p:nvCxnSpPr>
        <p:spPr>
          <a:xfrm rot="16200000" flipH="1">
            <a:off x="2545904" y="4558410"/>
            <a:ext cx="2643701" cy="58387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905079" y="2590800"/>
            <a:ext cx="2190921" cy="369332"/>
          </a:xfrm>
          <a:prstGeom prst="rect">
            <a:avLst/>
          </a:prstGeom>
        </p:spPr>
        <p:txBody>
          <a:bodyPr wrap="none">
            <a:spAutoFit/>
          </a:bodyPr>
          <a:lstStyle/>
          <a:p>
            <a:r>
              <a:rPr lang="en-US" dirty="0" err="1" smtClean="0"/>
              <a:t>get_ports_by_subnet</a:t>
            </a:r>
            <a:endParaRPr lang="en-US" dirty="0"/>
          </a:p>
        </p:txBody>
      </p:sp>
      <p:sp>
        <p:nvSpPr>
          <p:cNvPr id="17" name="Rectangle 16"/>
          <p:cNvSpPr/>
          <p:nvPr/>
        </p:nvSpPr>
        <p:spPr>
          <a:xfrm>
            <a:off x="4420010" y="5366265"/>
            <a:ext cx="1749710" cy="307777"/>
          </a:xfrm>
          <a:prstGeom prst="rect">
            <a:avLst/>
          </a:prstGeom>
        </p:spPr>
        <p:txBody>
          <a:bodyPr wrap="none">
            <a:spAutoFit/>
          </a:bodyPr>
          <a:lstStyle/>
          <a:p>
            <a:r>
              <a:rPr lang="en-US" sz="1400" dirty="0" err="1"/>
              <a:t>get_ports_by_subnet</a:t>
            </a:r>
            <a:endParaRPr lang="en-US" sz="1400" dirty="0"/>
          </a:p>
        </p:txBody>
      </p:sp>
      <p:cxnSp>
        <p:nvCxnSpPr>
          <p:cNvPr id="19" name="Elbow Connector 18"/>
          <p:cNvCxnSpPr>
            <a:stCxn id="16" idx="2"/>
            <a:endCxn id="3" idx="3"/>
          </p:cNvCxnSpPr>
          <p:nvPr/>
        </p:nvCxnSpPr>
        <p:spPr>
          <a:xfrm rot="5400000">
            <a:off x="3132796" y="4489122"/>
            <a:ext cx="3396734" cy="3387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410199" y="4511794"/>
            <a:ext cx="2534605" cy="369332"/>
          </a:xfrm>
          <a:prstGeom prst="rect">
            <a:avLst/>
          </a:prstGeom>
        </p:spPr>
        <p:txBody>
          <a:bodyPr wrap="none">
            <a:spAutoFit/>
          </a:bodyPr>
          <a:lstStyle/>
          <a:p>
            <a:r>
              <a:rPr lang="en-US" dirty="0" err="1"/>
              <a:t>get_agent_gateway_port</a:t>
            </a:r>
            <a:endParaRPr lang="en-US" dirty="0"/>
          </a:p>
        </p:txBody>
      </p:sp>
      <p:sp>
        <p:nvSpPr>
          <p:cNvPr id="21" name="Rectangle 20"/>
          <p:cNvSpPr/>
          <p:nvPr/>
        </p:nvSpPr>
        <p:spPr>
          <a:xfrm>
            <a:off x="5294865" y="5864423"/>
            <a:ext cx="2019014" cy="307777"/>
          </a:xfrm>
          <a:prstGeom prst="rect">
            <a:avLst/>
          </a:prstGeom>
        </p:spPr>
        <p:txBody>
          <a:bodyPr wrap="none">
            <a:spAutoFit/>
          </a:bodyPr>
          <a:lstStyle/>
          <a:p>
            <a:r>
              <a:rPr lang="en-US" sz="1400" dirty="0" err="1"/>
              <a:t>get_agent_gateway_port</a:t>
            </a:r>
            <a:endParaRPr lang="en-US" sz="1400" dirty="0"/>
          </a:p>
        </p:txBody>
      </p:sp>
      <p:cxnSp>
        <p:nvCxnSpPr>
          <p:cNvPr id="23" name="Elbow Connector 22"/>
          <p:cNvCxnSpPr>
            <a:stCxn id="20" idx="2"/>
            <a:endCxn id="3" idx="3"/>
          </p:cNvCxnSpPr>
          <p:nvPr/>
        </p:nvCxnSpPr>
        <p:spPr>
          <a:xfrm rot="5400000">
            <a:off x="4931774" y="4611138"/>
            <a:ext cx="1475740" cy="201571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845763" y="3991937"/>
            <a:ext cx="2337115" cy="369332"/>
          </a:xfrm>
          <a:prstGeom prst="rect">
            <a:avLst/>
          </a:prstGeom>
        </p:spPr>
        <p:txBody>
          <a:bodyPr wrap="none">
            <a:spAutoFit/>
          </a:bodyPr>
          <a:lstStyle/>
          <a:p>
            <a:r>
              <a:rPr lang="en-US" dirty="0" err="1"/>
              <a:t>get_service_plugin_list</a:t>
            </a:r>
            <a:endParaRPr lang="en-US" dirty="0"/>
          </a:p>
        </p:txBody>
      </p:sp>
      <p:sp>
        <p:nvSpPr>
          <p:cNvPr id="25" name="Rectangle 24"/>
          <p:cNvSpPr/>
          <p:nvPr/>
        </p:nvSpPr>
        <p:spPr>
          <a:xfrm>
            <a:off x="7215215" y="5556646"/>
            <a:ext cx="1865062" cy="307777"/>
          </a:xfrm>
          <a:prstGeom prst="rect">
            <a:avLst/>
          </a:prstGeom>
        </p:spPr>
        <p:txBody>
          <a:bodyPr wrap="none">
            <a:spAutoFit/>
          </a:bodyPr>
          <a:lstStyle/>
          <a:p>
            <a:r>
              <a:rPr lang="en-US" sz="1400" dirty="0" err="1"/>
              <a:t>get_service_plugin_list</a:t>
            </a:r>
            <a:endParaRPr lang="en-US" sz="1400" dirty="0"/>
          </a:p>
        </p:txBody>
      </p:sp>
      <p:cxnSp>
        <p:nvCxnSpPr>
          <p:cNvPr id="27" name="Elbow Connector 26"/>
          <p:cNvCxnSpPr>
            <a:stCxn id="24" idx="2"/>
            <a:endCxn id="3" idx="3"/>
          </p:cNvCxnSpPr>
          <p:nvPr/>
        </p:nvCxnSpPr>
        <p:spPr>
          <a:xfrm rot="5400000">
            <a:off x="5340256" y="3682800"/>
            <a:ext cx="1995597" cy="335253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887248" y="3148594"/>
            <a:ext cx="2254143" cy="369332"/>
          </a:xfrm>
          <a:prstGeom prst="rect">
            <a:avLst/>
          </a:prstGeom>
        </p:spPr>
        <p:txBody>
          <a:bodyPr wrap="none">
            <a:spAutoFit/>
          </a:bodyPr>
          <a:lstStyle/>
          <a:p>
            <a:r>
              <a:rPr lang="en-US" dirty="0"/>
              <a:t>L3NATAgent </a:t>
            </a:r>
            <a:r>
              <a:rPr lang="en-US" dirty="0" smtClean="0"/>
              <a:t>::__</a:t>
            </a:r>
            <a:r>
              <a:rPr lang="en-US" dirty="0" err="1"/>
              <a:t>init</a:t>
            </a:r>
            <a:r>
              <a:rPr lang="en-US" dirty="0"/>
              <a:t>__</a:t>
            </a:r>
          </a:p>
        </p:txBody>
      </p:sp>
      <p:sp>
        <p:nvSpPr>
          <p:cNvPr id="33" name="Rectangle 32"/>
          <p:cNvSpPr/>
          <p:nvPr/>
        </p:nvSpPr>
        <p:spPr>
          <a:xfrm>
            <a:off x="6200364" y="2048623"/>
            <a:ext cx="2940485" cy="646331"/>
          </a:xfrm>
          <a:prstGeom prst="rect">
            <a:avLst/>
          </a:prstGeom>
        </p:spPr>
        <p:txBody>
          <a:bodyPr wrap="none">
            <a:spAutoFit/>
          </a:bodyPr>
          <a:lstStyle/>
          <a:p>
            <a:r>
              <a:rPr lang="en-US" dirty="0"/>
              <a:t>L3\dvr.py </a:t>
            </a:r>
            <a:r>
              <a:rPr lang="en-US" dirty="0" err="1" smtClean="0"/>
              <a:t>AgentMixin</a:t>
            </a:r>
            <a:r>
              <a:rPr lang="en-US" dirty="0" smtClean="0"/>
              <a:t>::</a:t>
            </a:r>
          </a:p>
          <a:p>
            <a:r>
              <a:rPr lang="en-US" dirty="0" smtClean="0"/>
              <a:t>_</a:t>
            </a:r>
            <a:r>
              <a:rPr lang="en-US" dirty="0" err="1"/>
              <a:t>create_agent_gateway_port</a:t>
            </a:r>
            <a:endParaRPr lang="en-US" dirty="0"/>
          </a:p>
        </p:txBody>
      </p:sp>
      <p:sp>
        <p:nvSpPr>
          <p:cNvPr id="36" name="Rectangle 35"/>
          <p:cNvSpPr/>
          <p:nvPr/>
        </p:nvSpPr>
        <p:spPr>
          <a:xfrm>
            <a:off x="5183507" y="651359"/>
            <a:ext cx="2309094" cy="646331"/>
          </a:xfrm>
          <a:prstGeom prst="rect">
            <a:avLst/>
          </a:prstGeom>
        </p:spPr>
        <p:txBody>
          <a:bodyPr wrap="none">
            <a:spAutoFit/>
          </a:bodyPr>
          <a:lstStyle/>
          <a:p>
            <a:r>
              <a:rPr lang="en-US" dirty="0"/>
              <a:t>L3\dvr.py </a:t>
            </a:r>
            <a:r>
              <a:rPr lang="en-US" dirty="0" err="1"/>
              <a:t>AgentMixin</a:t>
            </a:r>
            <a:r>
              <a:rPr lang="en-US" dirty="0"/>
              <a:t>::</a:t>
            </a:r>
          </a:p>
          <a:p>
            <a:r>
              <a:rPr lang="en-US" dirty="0" smtClean="0"/>
              <a:t>_</a:t>
            </a:r>
            <a:r>
              <a:rPr lang="en-US" dirty="0" err="1"/>
              <a:t>set_subnet_arp_info</a:t>
            </a:r>
            <a:endParaRPr lang="en-US" dirty="0"/>
          </a:p>
        </p:txBody>
      </p:sp>
      <p:cxnSp>
        <p:nvCxnSpPr>
          <p:cNvPr id="38" name="Elbow Connector 37"/>
          <p:cNvCxnSpPr>
            <a:stCxn id="36" idx="2"/>
            <a:endCxn id="16" idx="0"/>
          </p:cNvCxnSpPr>
          <p:nvPr/>
        </p:nvCxnSpPr>
        <p:spPr>
          <a:xfrm rot="5400000">
            <a:off x="5022742" y="1275488"/>
            <a:ext cx="1293110" cy="133751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2845832" y="1027473"/>
            <a:ext cx="2203552" cy="646331"/>
          </a:xfrm>
          <a:prstGeom prst="rect">
            <a:avLst/>
          </a:prstGeom>
        </p:spPr>
        <p:txBody>
          <a:bodyPr wrap="none">
            <a:spAutoFit/>
          </a:bodyPr>
          <a:lstStyle/>
          <a:p>
            <a:r>
              <a:rPr lang="en-US" dirty="0"/>
              <a:t>L3NATAgent ::</a:t>
            </a:r>
            <a:endParaRPr lang="en-US" dirty="0" smtClean="0"/>
          </a:p>
          <a:p>
            <a:r>
              <a:rPr lang="en-US" dirty="0" smtClean="0"/>
              <a:t>_</a:t>
            </a:r>
            <a:r>
              <a:rPr lang="en-US" dirty="0" err="1"/>
              <a:t>update_fip_statuses</a:t>
            </a:r>
            <a:endParaRPr lang="en-US" dirty="0"/>
          </a:p>
        </p:txBody>
      </p:sp>
      <p:cxnSp>
        <p:nvCxnSpPr>
          <p:cNvPr id="41" name="Elbow Connector 40"/>
          <p:cNvCxnSpPr>
            <a:stCxn id="39" idx="2"/>
            <a:endCxn id="8" idx="0"/>
          </p:cNvCxnSpPr>
          <p:nvPr/>
        </p:nvCxnSpPr>
        <p:spPr>
          <a:xfrm rot="5400000">
            <a:off x="3019031" y="2230589"/>
            <a:ext cx="1485363" cy="37179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0" y="719583"/>
            <a:ext cx="2673745" cy="923330"/>
          </a:xfrm>
          <a:prstGeom prst="rect">
            <a:avLst/>
          </a:prstGeom>
        </p:spPr>
        <p:txBody>
          <a:bodyPr wrap="none">
            <a:spAutoFit/>
          </a:bodyPr>
          <a:lstStyle/>
          <a:p>
            <a:r>
              <a:rPr lang="en-US" dirty="0"/>
              <a:t>L3NATAgent </a:t>
            </a:r>
            <a:r>
              <a:rPr lang="en-US" dirty="0" smtClean="0"/>
              <a:t>::</a:t>
            </a:r>
          </a:p>
          <a:p>
            <a:r>
              <a:rPr lang="en-US" dirty="0" smtClean="0"/>
              <a:t>_</a:t>
            </a:r>
            <a:r>
              <a:rPr lang="en-US" dirty="0" err="1" smtClean="0"/>
              <a:t>process_router_update</a:t>
            </a:r>
            <a:endParaRPr lang="en-US" dirty="0" smtClean="0"/>
          </a:p>
          <a:p>
            <a:r>
              <a:rPr lang="en-US" dirty="0" err="1" smtClean="0"/>
              <a:t>periodic_sync_router_task</a:t>
            </a:r>
            <a:endParaRPr lang="en-US" dirty="0"/>
          </a:p>
        </p:txBody>
      </p:sp>
      <p:cxnSp>
        <p:nvCxnSpPr>
          <p:cNvPr id="44" name="Elbow Connector 43"/>
          <p:cNvCxnSpPr>
            <a:stCxn id="42" idx="2"/>
            <a:endCxn id="4" idx="0"/>
          </p:cNvCxnSpPr>
          <p:nvPr/>
        </p:nvCxnSpPr>
        <p:spPr>
          <a:xfrm rot="5400000">
            <a:off x="-248957" y="2528969"/>
            <a:ext cx="2471887" cy="699775"/>
          </a:xfrm>
          <a:prstGeom prst="bentConnector3">
            <a:avLst>
              <a:gd name="adj1" fmla="val 6969"/>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986987" y="2048622"/>
            <a:ext cx="2374111" cy="646331"/>
          </a:xfrm>
          <a:prstGeom prst="rect">
            <a:avLst/>
          </a:prstGeom>
        </p:spPr>
        <p:txBody>
          <a:bodyPr wrap="none">
            <a:spAutoFit/>
          </a:bodyPr>
          <a:lstStyle/>
          <a:p>
            <a:r>
              <a:rPr lang="en-US" dirty="0"/>
              <a:t>L3NATAgent ::</a:t>
            </a:r>
          </a:p>
          <a:p>
            <a:r>
              <a:rPr lang="en-US" dirty="0" smtClean="0"/>
              <a:t>_</a:t>
            </a:r>
            <a:r>
              <a:rPr lang="en-US" dirty="0" err="1"/>
              <a:t>fetch_external_net_id</a:t>
            </a:r>
            <a:endParaRPr lang="en-US" dirty="0"/>
          </a:p>
        </p:txBody>
      </p:sp>
      <p:cxnSp>
        <p:nvCxnSpPr>
          <p:cNvPr id="50" name="Elbow Connector 49"/>
          <p:cNvCxnSpPr>
            <a:stCxn id="48" idx="2"/>
            <a:endCxn id="5" idx="0"/>
          </p:cNvCxnSpPr>
          <p:nvPr/>
        </p:nvCxnSpPr>
        <p:spPr>
          <a:xfrm rot="5400000">
            <a:off x="1685114" y="3124736"/>
            <a:ext cx="918713" cy="5914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0" idx="2"/>
            <a:endCxn id="24" idx="0"/>
          </p:cNvCxnSpPr>
          <p:nvPr/>
        </p:nvCxnSpPr>
        <p:spPr>
          <a:xfrm>
            <a:off x="8014320" y="3517926"/>
            <a:ext cx="1" cy="4740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33" idx="2"/>
            <a:endCxn id="20" idx="0"/>
          </p:cNvCxnSpPr>
          <p:nvPr/>
        </p:nvCxnSpPr>
        <p:spPr>
          <a:xfrm rot="5400000">
            <a:off x="6265635" y="3106822"/>
            <a:ext cx="1816840" cy="993105"/>
          </a:xfrm>
          <a:prstGeom prst="bentConnector3">
            <a:avLst>
              <a:gd name="adj1" fmla="val 994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700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797" y="23554"/>
            <a:ext cx="3857018" cy="369332"/>
          </a:xfrm>
          <a:prstGeom prst="rect">
            <a:avLst/>
          </a:prstGeom>
        </p:spPr>
        <p:txBody>
          <a:bodyPr wrap="none">
            <a:spAutoFit/>
          </a:bodyPr>
          <a:lstStyle/>
          <a:p>
            <a:r>
              <a:rPr lang="en-US" dirty="0"/>
              <a:t> L3NATAgent - Manager for L3NatAgent</a:t>
            </a:r>
          </a:p>
        </p:txBody>
      </p:sp>
      <p:sp>
        <p:nvSpPr>
          <p:cNvPr id="28" name="Rectangle 27"/>
          <p:cNvSpPr/>
          <p:nvPr/>
        </p:nvSpPr>
        <p:spPr>
          <a:xfrm>
            <a:off x="51582" y="6009190"/>
            <a:ext cx="4467213" cy="78483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900" dirty="0" err="1"/>
              <a:t>def</a:t>
            </a:r>
            <a:r>
              <a:rPr lang="en-US" sz="900" dirty="0"/>
              <a:t> _</a:t>
            </a:r>
            <a:r>
              <a:rPr lang="en-US" sz="900" dirty="0" err="1"/>
              <a:t>check_config_params</a:t>
            </a:r>
            <a:r>
              <a:rPr lang="en-US" sz="900" dirty="0"/>
              <a:t>(self): Check items in configuration files.</a:t>
            </a:r>
          </a:p>
          <a:p>
            <a:r>
              <a:rPr lang="en-US" sz="900" dirty="0" err="1"/>
              <a:t>def</a:t>
            </a:r>
            <a:r>
              <a:rPr lang="en-US" sz="900" dirty="0"/>
              <a:t> _</a:t>
            </a:r>
            <a:r>
              <a:rPr lang="en-US" sz="900" dirty="0" err="1"/>
              <a:t>fetch_external_net_id</a:t>
            </a:r>
            <a:r>
              <a:rPr lang="en-US" sz="900" dirty="0"/>
              <a:t>(self, </a:t>
            </a:r>
            <a:r>
              <a:rPr lang="en-US" sz="900" dirty="0" smtClean="0"/>
              <a:t>force=</a:t>
            </a:r>
            <a:r>
              <a:rPr lang="en-US" sz="900" dirty="0" err="1" smtClean="0"/>
              <a:t>Falsedef</a:t>
            </a:r>
            <a:r>
              <a:rPr lang="en-US" sz="900" dirty="0" smtClean="0"/>
              <a:t> </a:t>
            </a:r>
            <a:r>
              <a:rPr lang="en-US" sz="900" dirty="0"/>
              <a:t>_</a:t>
            </a:r>
            <a:r>
              <a:rPr lang="en-US" sz="900" dirty="0" err="1"/>
              <a:t>create_router</a:t>
            </a:r>
            <a:r>
              <a:rPr lang="en-US" sz="900" dirty="0"/>
              <a:t>(self, </a:t>
            </a:r>
            <a:r>
              <a:rPr lang="en-US" sz="900" dirty="0" err="1"/>
              <a:t>router_id</a:t>
            </a:r>
            <a:r>
              <a:rPr lang="en-US" sz="900" dirty="0"/>
              <a:t>, router):</a:t>
            </a:r>
          </a:p>
          <a:p>
            <a:r>
              <a:rPr lang="en-US" sz="900" dirty="0" err="1" smtClean="0"/>
              <a:t>def</a:t>
            </a:r>
            <a:r>
              <a:rPr lang="en-US" sz="900" dirty="0" smtClean="0"/>
              <a:t> </a:t>
            </a:r>
            <a:r>
              <a:rPr lang="en-US" sz="900" dirty="0"/>
              <a:t>_</a:t>
            </a:r>
            <a:r>
              <a:rPr lang="en-US" sz="900" dirty="0" err="1"/>
              <a:t>put_fips_in_error_state</a:t>
            </a:r>
            <a:r>
              <a:rPr lang="en-US" sz="900" dirty="0"/>
              <a:t>(self, </a:t>
            </a:r>
            <a:r>
              <a:rPr lang="en-US" sz="900" dirty="0" err="1"/>
              <a:t>ri</a:t>
            </a:r>
            <a:r>
              <a:rPr lang="en-US" sz="900" dirty="0"/>
              <a:t>):</a:t>
            </a:r>
          </a:p>
          <a:p>
            <a:r>
              <a:rPr lang="en-US" sz="900" dirty="0" err="1" smtClean="0"/>
              <a:t>def</a:t>
            </a:r>
            <a:r>
              <a:rPr lang="en-US" sz="900" dirty="0" smtClean="0"/>
              <a:t> </a:t>
            </a:r>
            <a:r>
              <a:rPr lang="en-US" sz="900" dirty="0"/>
              <a:t>_</a:t>
            </a:r>
            <a:r>
              <a:rPr lang="en-US" sz="900" dirty="0" err="1"/>
              <a:t>handle_router_snat_rules</a:t>
            </a:r>
            <a:r>
              <a:rPr lang="en-US" sz="900" dirty="0"/>
              <a:t>(self, </a:t>
            </a:r>
            <a:r>
              <a:rPr lang="en-US" sz="900" dirty="0" err="1"/>
              <a:t>ri</a:t>
            </a:r>
            <a:r>
              <a:rPr lang="en-US" sz="900" dirty="0"/>
              <a:t>, </a:t>
            </a:r>
            <a:r>
              <a:rPr lang="en-US" sz="900" dirty="0" err="1"/>
              <a:t>ex_gw_port</a:t>
            </a:r>
            <a:r>
              <a:rPr lang="en-US" sz="900" dirty="0"/>
              <a:t>,</a:t>
            </a:r>
          </a:p>
          <a:p>
            <a:r>
              <a:rPr lang="en-US" sz="900" dirty="0" err="1" smtClean="0"/>
              <a:t>def</a:t>
            </a:r>
            <a:r>
              <a:rPr lang="en-US" sz="900" dirty="0" smtClean="0"/>
              <a:t> </a:t>
            </a:r>
            <a:r>
              <a:rPr lang="en-US" sz="900" dirty="0" err="1"/>
              <a:t>floating_forward_rules</a:t>
            </a:r>
            <a:r>
              <a:rPr lang="en-US" sz="900" dirty="0"/>
              <a:t>(self, </a:t>
            </a:r>
            <a:r>
              <a:rPr lang="en-US" sz="900" dirty="0" err="1"/>
              <a:t>floating_ip</a:t>
            </a:r>
            <a:r>
              <a:rPr lang="en-US" sz="900" dirty="0"/>
              <a:t>, </a:t>
            </a:r>
            <a:r>
              <a:rPr lang="en-US" sz="900" dirty="0" err="1"/>
              <a:t>fixed_ip</a:t>
            </a:r>
            <a:r>
              <a:rPr lang="en-US" sz="900" dirty="0" smtClean="0"/>
              <a:t>):</a:t>
            </a:r>
            <a:endParaRPr lang="en-US" sz="900" dirty="0"/>
          </a:p>
        </p:txBody>
      </p:sp>
      <p:sp>
        <p:nvSpPr>
          <p:cNvPr id="73" name="Title 1"/>
          <p:cNvSpPr txBox="1">
            <a:spLocks/>
          </p:cNvSpPr>
          <p:nvPr/>
        </p:nvSpPr>
        <p:spPr>
          <a:xfrm>
            <a:off x="-76200" y="554056"/>
            <a:ext cx="2614904" cy="9445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200" dirty="0"/>
          </a:p>
        </p:txBody>
      </p:sp>
      <p:sp>
        <p:nvSpPr>
          <p:cNvPr id="15" name="Rectangle 14"/>
          <p:cNvSpPr/>
          <p:nvPr/>
        </p:nvSpPr>
        <p:spPr>
          <a:xfrm>
            <a:off x="5142007" y="4936921"/>
            <a:ext cx="3550970" cy="76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700" dirty="0" err="1"/>
              <a:t>def</a:t>
            </a:r>
            <a:r>
              <a:rPr lang="en-US" sz="700" dirty="0"/>
              <a:t> </a:t>
            </a:r>
            <a:r>
              <a:rPr lang="en-US" sz="700" dirty="0" err="1"/>
              <a:t>external_gateway_added</a:t>
            </a:r>
            <a:r>
              <a:rPr lang="en-US" sz="700" dirty="0"/>
              <a:t>(self, </a:t>
            </a:r>
            <a:r>
              <a:rPr lang="en-US" sz="700" dirty="0" err="1"/>
              <a:t>ri</a:t>
            </a:r>
            <a:r>
              <a:rPr lang="en-US" sz="700" dirty="0"/>
              <a:t>, </a:t>
            </a:r>
            <a:r>
              <a:rPr lang="en-US" sz="700" dirty="0" err="1"/>
              <a:t>ex_gw_port</a:t>
            </a:r>
            <a:r>
              <a:rPr lang="en-US" sz="700" dirty="0"/>
              <a:t>, </a:t>
            </a:r>
            <a:r>
              <a:rPr lang="en-US" sz="700" dirty="0" err="1"/>
              <a:t>interface_name</a:t>
            </a:r>
            <a:r>
              <a:rPr lang="en-US" sz="700" dirty="0"/>
              <a:t>):</a:t>
            </a:r>
          </a:p>
          <a:p>
            <a:r>
              <a:rPr lang="en-US" sz="700" dirty="0" err="1"/>
              <a:t>def</a:t>
            </a:r>
            <a:r>
              <a:rPr lang="en-US" sz="700" dirty="0"/>
              <a:t> </a:t>
            </a:r>
            <a:r>
              <a:rPr lang="en-US" sz="700" dirty="0" err="1"/>
              <a:t>external_gateway_updated</a:t>
            </a:r>
            <a:r>
              <a:rPr lang="en-US" sz="700" dirty="0"/>
              <a:t>(self, </a:t>
            </a:r>
            <a:r>
              <a:rPr lang="en-US" sz="700" dirty="0" err="1"/>
              <a:t>ri</a:t>
            </a:r>
            <a:r>
              <a:rPr lang="en-US" sz="700" dirty="0"/>
              <a:t>, </a:t>
            </a:r>
            <a:r>
              <a:rPr lang="en-US" sz="700" dirty="0" err="1"/>
              <a:t>ex_gw_port</a:t>
            </a:r>
            <a:r>
              <a:rPr lang="en-US" sz="700" dirty="0"/>
              <a:t>, </a:t>
            </a:r>
            <a:r>
              <a:rPr lang="en-US" sz="700" dirty="0" err="1"/>
              <a:t>interface_name</a:t>
            </a:r>
            <a:r>
              <a:rPr lang="en-US" sz="700" dirty="0"/>
              <a:t>):</a:t>
            </a:r>
          </a:p>
          <a:p>
            <a:r>
              <a:rPr lang="en-US" sz="700" dirty="0" err="1"/>
              <a:t>def</a:t>
            </a:r>
            <a:r>
              <a:rPr lang="en-US" sz="700" dirty="0"/>
              <a:t> _</a:t>
            </a:r>
            <a:r>
              <a:rPr lang="en-US" sz="700" dirty="0" err="1"/>
              <a:t>external_gateway_added</a:t>
            </a:r>
            <a:r>
              <a:rPr lang="en-US" sz="700" dirty="0"/>
              <a:t>(self, </a:t>
            </a:r>
            <a:r>
              <a:rPr lang="en-US" sz="700" dirty="0" err="1"/>
              <a:t>ri</a:t>
            </a:r>
            <a:r>
              <a:rPr lang="en-US" sz="700" dirty="0"/>
              <a:t>, </a:t>
            </a:r>
            <a:r>
              <a:rPr lang="en-US" sz="700" dirty="0" err="1"/>
              <a:t>ex_gw_port</a:t>
            </a:r>
            <a:r>
              <a:rPr lang="en-US" sz="700" dirty="0"/>
              <a:t>, </a:t>
            </a:r>
            <a:r>
              <a:rPr lang="en-US" sz="700" dirty="0" err="1"/>
              <a:t>interface_name</a:t>
            </a:r>
            <a:r>
              <a:rPr lang="en-US" sz="700" dirty="0"/>
              <a:t>,</a:t>
            </a:r>
          </a:p>
          <a:p>
            <a:r>
              <a:rPr lang="en-US" sz="700" dirty="0" err="1"/>
              <a:t>def</a:t>
            </a:r>
            <a:r>
              <a:rPr lang="en-US" sz="700" dirty="0"/>
              <a:t> </a:t>
            </a:r>
            <a:r>
              <a:rPr lang="en-US" sz="700" dirty="0" err="1"/>
              <a:t>external_gateway_removed</a:t>
            </a:r>
            <a:r>
              <a:rPr lang="en-US" sz="700" dirty="0"/>
              <a:t>(self, </a:t>
            </a:r>
            <a:r>
              <a:rPr lang="en-US" sz="700" dirty="0" err="1"/>
              <a:t>ri</a:t>
            </a:r>
            <a:r>
              <a:rPr lang="en-US" sz="700" dirty="0"/>
              <a:t>, </a:t>
            </a:r>
            <a:r>
              <a:rPr lang="en-US" sz="700" dirty="0" err="1"/>
              <a:t>ex_gw_port</a:t>
            </a:r>
            <a:r>
              <a:rPr lang="en-US" sz="700" dirty="0"/>
              <a:t>, </a:t>
            </a:r>
            <a:r>
              <a:rPr lang="en-US" sz="700" dirty="0" err="1"/>
              <a:t>interface_name</a:t>
            </a:r>
            <a:r>
              <a:rPr lang="en-US" sz="700" dirty="0"/>
              <a:t>):</a:t>
            </a:r>
          </a:p>
          <a:p>
            <a:r>
              <a:rPr lang="en-US" sz="700" dirty="0" err="1"/>
              <a:t>def</a:t>
            </a:r>
            <a:r>
              <a:rPr lang="en-US" sz="700" dirty="0"/>
              <a:t> </a:t>
            </a:r>
            <a:r>
              <a:rPr lang="en-US" sz="700" dirty="0" err="1"/>
              <a:t>external_gateway_nat_rules</a:t>
            </a:r>
            <a:r>
              <a:rPr lang="en-US" sz="700" dirty="0"/>
              <a:t>(self, </a:t>
            </a:r>
            <a:r>
              <a:rPr lang="en-US" sz="700" dirty="0" err="1"/>
              <a:t>ex_gw_ip</a:t>
            </a:r>
            <a:r>
              <a:rPr lang="en-US" sz="700" dirty="0"/>
              <a:t>, </a:t>
            </a:r>
            <a:r>
              <a:rPr lang="en-US" sz="700" dirty="0" err="1"/>
              <a:t>interface_name</a:t>
            </a:r>
            <a:r>
              <a:rPr lang="en-US" sz="700" dirty="0"/>
              <a:t>):</a:t>
            </a:r>
          </a:p>
          <a:p>
            <a:r>
              <a:rPr lang="en-US" sz="700" dirty="0" err="1"/>
              <a:t>def</a:t>
            </a:r>
            <a:r>
              <a:rPr lang="en-US" sz="700" dirty="0"/>
              <a:t> _</a:t>
            </a:r>
            <a:r>
              <a:rPr lang="en-US" sz="700" dirty="0" err="1"/>
              <a:t>internal_network_added</a:t>
            </a:r>
            <a:r>
              <a:rPr lang="en-US" sz="700" dirty="0"/>
              <a:t>(self, </a:t>
            </a:r>
            <a:r>
              <a:rPr lang="en-US" sz="700" dirty="0" err="1"/>
              <a:t>ns_name</a:t>
            </a:r>
            <a:r>
              <a:rPr lang="en-US" sz="700" dirty="0"/>
              <a:t>, </a:t>
            </a:r>
            <a:r>
              <a:rPr lang="en-US" sz="700" dirty="0" err="1"/>
              <a:t>network_id</a:t>
            </a:r>
            <a:r>
              <a:rPr lang="en-US" sz="700" dirty="0"/>
              <a:t>, </a:t>
            </a:r>
            <a:r>
              <a:rPr lang="en-US" sz="700" dirty="0" err="1"/>
              <a:t>port_id</a:t>
            </a:r>
            <a:endParaRPr lang="en-US" sz="700" dirty="0"/>
          </a:p>
        </p:txBody>
      </p:sp>
      <p:sp>
        <p:nvSpPr>
          <p:cNvPr id="18" name="TextBox 17"/>
          <p:cNvSpPr txBox="1"/>
          <p:nvPr/>
        </p:nvSpPr>
        <p:spPr>
          <a:xfrm>
            <a:off x="5136680" y="4629144"/>
            <a:ext cx="1478290" cy="30777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smtClean="0"/>
              <a:t>External-Gateway</a:t>
            </a:r>
            <a:endParaRPr lang="en-US" sz="1400" dirty="0"/>
          </a:p>
        </p:txBody>
      </p:sp>
      <p:sp>
        <p:nvSpPr>
          <p:cNvPr id="20" name="Rectangle 19"/>
          <p:cNvSpPr/>
          <p:nvPr/>
        </p:nvSpPr>
        <p:spPr>
          <a:xfrm>
            <a:off x="5136680" y="3403188"/>
            <a:ext cx="3556297" cy="11313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700" dirty="0" err="1"/>
              <a:t>def</a:t>
            </a:r>
            <a:r>
              <a:rPr lang="en-US" sz="700" dirty="0"/>
              <a:t> _</a:t>
            </a:r>
            <a:r>
              <a:rPr lang="en-US" sz="700" dirty="0" err="1"/>
              <a:t>list_namespaces</a:t>
            </a:r>
            <a:r>
              <a:rPr lang="en-US" sz="700" dirty="0"/>
              <a:t>(self): Get a set of all router namespaces on host</a:t>
            </a:r>
          </a:p>
          <a:p>
            <a:r>
              <a:rPr lang="en-US" sz="700" dirty="0" err="1"/>
              <a:t>def</a:t>
            </a:r>
            <a:r>
              <a:rPr lang="en-US" sz="700" dirty="0"/>
              <a:t> _</a:t>
            </a:r>
            <a:r>
              <a:rPr lang="en-US" sz="700" dirty="0" err="1"/>
              <a:t>get_routers_namespaces</a:t>
            </a:r>
            <a:r>
              <a:rPr lang="en-US" sz="700" dirty="0"/>
              <a:t>(self, </a:t>
            </a:r>
            <a:r>
              <a:rPr lang="en-US" sz="700" dirty="0" err="1"/>
              <a:t>router_ids</a:t>
            </a:r>
            <a:r>
              <a:rPr lang="en-US" sz="700" dirty="0"/>
              <a:t>):</a:t>
            </a:r>
          </a:p>
          <a:p>
            <a:r>
              <a:rPr lang="en-US" sz="700" dirty="0" err="1"/>
              <a:t>def</a:t>
            </a:r>
            <a:r>
              <a:rPr lang="en-US" sz="700" dirty="0"/>
              <a:t> _</a:t>
            </a:r>
            <a:r>
              <a:rPr lang="en-US" sz="700" dirty="0" err="1"/>
              <a:t>cleanup_namespaces</a:t>
            </a:r>
            <a:r>
              <a:rPr lang="en-US" sz="700" dirty="0"/>
              <a:t>(self, </a:t>
            </a:r>
            <a:r>
              <a:rPr lang="en-US" sz="700" dirty="0" err="1"/>
              <a:t>router_namespaces</a:t>
            </a:r>
            <a:r>
              <a:rPr lang="en-US" sz="700" dirty="0"/>
              <a:t>, </a:t>
            </a:r>
            <a:r>
              <a:rPr lang="en-US" sz="700" dirty="0" err="1"/>
              <a:t>router_ids</a:t>
            </a:r>
            <a:r>
              <a:rPr lang="en-US" sz="700" dirty="0"/>
              <a:t>):</a:t>
            </a:r>
          </a:p>
          <a:p>
            <a:r>
              <a:rPr lang="en-US" sz="700" dirty="0" err="1"/>
              <a:t>def</a:t>
            </a:r>
            <a:r>
              <a:rPr lang="en-US" sz="700" dirty="0"/>
              <a:t> _</a:t>
            </a:r>
            <a:r>
              <a:rPr lang="en-US" sz="700" dirty="0" err="1"/>
              <a:t>destroy_namespace</a:t>
            </a:r>
            <a:r>
              <a:rPr lang="en-US" sz="700" dirty="0"/>
              <a:t>(self, ns):</a:t>
            </a:r>
          </a:p>
          <a:p>
            <a:r>
              <a:rPr lang="en-US" sz="700" dirty="0" err="1"/>
              <a:t>def</a:t>
            </a:r>
            <a:r>
              <a:rPr lang="en-US" sz="700" dirty="0"/>
              <a:t> _</a:t>
            </a:r>
            <a:r>
              <a:rPr lang="en-US" sz="700" dirty="0" err="1"/>
              <a:t>delete_namespace</a:t>
            </a:r>
            <a:r>
              <a:rPr lang="en-US" sz="700" dirty="0"/>
              <a:t>(self, </a:t>
            </a:r>
            <a:r>
              <a:rPr lang="en-US" sz="700" dirty="0" err="1"/>
              <a:t>ns_ip</a:t>
            </a:r>
            <a:r>
              <a:rPr lang="en-US" sz="700" dirty="0"/>
              <a:t>, ns):</a:t>
            </a:r>
          </a:p>
          <a:p>
            <a:r>
              <a:rPr lang="en-US" sz="700" dirty="0" err="1"/>
              <a:t>def</a:t>
            </a:r>
            <a:r>
              <a:rPr lang="en-US" sz="700" dirty="0"/>
              <a:t> _</a:t>
            </a:r>
            <a:r>
              <a:rPr lang="en-US" sz="700" dirty="0" err="1"/>
              <a:t>destroy_router_namespace</a:t>
            </a:r>
            <a:r>
              <a:rPr lang="en-US" sz="700" dirty="0"/>
              <a:t>(self, ns):</a:t>
            </a:r>
          </a:p>
          <a:p>
            <a:r>
              <a:rPr lang="en-US" sz="700" dirty="0" err="1"/>
              <a:t>def</a:t>
            </a:r>
            <a:r>
              <a:rPr lang="en-US" sz="700" dirty="0"/>
              <a:t> _</a:t>
            </a:r>
            <a:r>
              <a:rPr lang="en-US" sz="700" dirty="0" err="1"/>
              <a:t>create_namespace</a:t>
            </a:r>
            <a:r>
              <a:rPr lang="en-US" sz="700" dirty="0"/>
              <a:t>(self, name):</a:t>
            </a:r>
          </a:p>
          <a:p>
            <a:r>
              <a:rPr lang="en-US" sz="700" dirty="0" err="1"/>
              <a:t>def</a:t>
            </a:r>
            <a:r>
              <a:rPr lang="en-US" sz="700" dirty="0"/>
              <a:t> _</a:t>
            </a:r>
            <a:r>
              <a:rPr lang="en-US" sz="700" dirty="0" err="1"/>
              <a:t>create_router_namespace</a:t>
            </a:r>
            <a:r>
              <a:rPr lang="en-US" sz="700" dirty="0"/>
              <a:t>(self, </a:t>
            </a:r>
            <a:r>
              <a:rPr lang="en-US" sz="700" dirty="0" err="1"/>
              <a:t>ri</a:t>
            </a:r>
            <a:r>
              <a:rPr lang="en-US" sz="700" dirty="0"/>
              <a:t>):</a:t>
            </a:r>
          </a:p>
        </p:txBody>
      </p:sp>
      <p:sp>
        <p:nvSpPr>
          <p:cNvPr id="21" name="TextBox 20"/>
          <p:cNvSpPr txBox="1"/>
          <p:nvPr/>
        </p:nvSpPr>
        <p:spPr>
          <a:xfrm>
            <a:off x="5142007" y="3178367"/>
            <a:ext cx="1106393" cy="30777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smtClean="0"/>
              <a:t>Namespaces</a:t>
            </a:r>
            <a:endParaRPr lang="en-US" sz="1400" dirty="0"/>
          </a:p>
        </p:txBody>
      </p:sp>
      <p:sp>
        <p:nvSpPr>
          <p:cNvPr id="22" name="Rectangle 21"/>
          <p:cNvSpPr/>
          <p:nvPr/>
        </p:nvSpPr>
        <p:spPr>
          <a:xfrm>
            <a:off x="5144781" y="1969532"/>
            <a:ext cx="3548197" cy="114849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700" dirty="0" err="1"/>
              <a:t>def</a:t>
            </a:r>
            <a:r>
              <a:rPr lang="en-US" sz="700" dirty="0"/>
              <a:t> _</a:t>
            </a:r>
            <a:r>
              <a:rPr lang="en-US" sz="700" dirty="0" err="1"/>
              <a:t>get_ex_gw_port</a:t>
            </a:r>
            <a:r>
              <a:rPr lang="en-US" sz="700" dirty="0"/>
              <a:t>(self, </a:t>
            </a:r>
            <a:r>
              <a:rPr lang="en-US" sz="700" dirty="0" err="1"/>
              <a:t>ri</a:t>
            </a:r>
            <a:r>
              <a:rPr lang="en-US" sz="700" dirty="0"/>
              <a:t>):</a:t>
            </a:r>
          </a:p>
          <a:p>
            <a:r>
              <a:rPr lang="en-US" sz="700" dirty="0" err="1"/>
              <a:t>def</a:t>
            </a:r>
            <a:r>
              <a:rPr lang="en-US" sz="700" dirty="0"/>
              <a:t> </a:t>
            </a:r>
            <a:r>
              <a:rPr lang="en-US" sz="700" dirty="0" err="1"/>
              <a:t>get_internal_device_name</a:t>
            </a:r>
            <a:r>
              <a:rPr lang="en-US" sz="700" dirty="0"/>
              <a:t>(self, </a:t>
            </a:r>
            <a:r>
              <a:rPr lang="en-US" sz="700" dirty="0" err="1"/>
              <a:t>port_id</a:t>
            </a:r>
            <a:r>
              <a:rPr lang="en-US" sz="700" dirty="0"/>
              <a:t>):</a:t>
            </a:r>
          </a:p>
          <a:p>
            <a:r>
              <a:rPr lang="en-US" sz="700" dirty="0" err="1"/>
              <a:t>def</a:t>
            </a:r>
            <a:r>
              <a:rPr lang="en-US" sz="700" dirty="0"/>
              <a:t> </a:t>
            </a:r>
            <a:r>
              <a:rPr lang="en-US" sz="700" dirty="0" err="1"/>
              <a:t>get_external_device_name</a:t>
            </a:r>
            <a:r>
              <a:rPr lang="en-US" sz="700" dirty="0"/>
              <a:t>(self, </a:t>
            </a:r>
            <a:r>
              <a:rPr lang="en-US" sz="700" dirty="0" err="1"/>
              <a:t>port_id</a:t>
            </a:r>
            <a:r>
              <a:rPr lang="en-US" sz="700" dirty="0"/>
              <a:t>):</a:t>
            </a:r>
          </a:p>
          <a:p>
            <a:r>
              <a:rPr lang="en-US" sz="700" dirty="0" err="1"/>
              <a:t>def</a:t>
            </a:r>
            <a:r>
              <a:rPr lang="en-US" sz="700" dirty="0"/>
              <a:t> </a:t>
            </a:r>
            <a:r>
              <a:rPr lang="en-US" sz="700" dirty="0" err="1"/>
              <a:t>get_ns_name</a:t>
            </a:r>
            <a:r>
              <a:rPr lang="en-US" sz="700" dirty="0"/>
              <a:t>(self, </a:t>
            </a:r>
            <a:r>
              <a:rPr lang="en-US" sz="700" dirty="0" err="1"/>
              <a:t>router_id</a:t>
            </a:r>
            <a:r>
              <a:rPr lang="en-US" sz="700" dirty="0"/>
              <a:t>):</a:t>
            </a:r>
          </a:p>
          <a:p>
            <a:r>
              <a:rPr lang="en-US" sz="700" dirty="0" err="1"/>
              <a:t>def</a:t>
            </a:r>
            <a:r>
              <a:rPr lang="en-US" sz="700" dirty="0"/>
              <a:t> </a:t>
            </a:r>
            <a:r>
              <a:rPr lang="en-US" sz="700" dirty="0" err="1"/>
              <a:t>get_router_id</a:t>
            </a:r>
            <a:r>
              <a:rPr lang="en-US" sz="700" dirty="0"/>
              <a:t>(self, </a:t>
            </a:r>
            <a:r>
              <a:rPr lang="en-US" sz="700" dirty="0" err="1"/>
              <a:t>ns_name</a:t>
            </a:r>
            <a:r>
              <a:rPr lang="en-US" sz="700" dirty="0"/>
              <a:t>):</a:t>
            </a:r>
          </a:p>
          <a:p>
            <a:r>
              <a:rPr lang="en-US" sz="700" dirty="0" err="1"/>
              <a:t>def</a:t>
            </a:r>
            <a:r>
              <a:rPr lang="en-US" sz="700" dirty="0"/>
              <a:t> </a:t>
            </a:r>
            <a:r>
              <a:rPr lang="en-US" sz="700" dirty="0" err="1"/>
              <a:t>get_floating_ips</a:t>
            </a:r>
            <a:r>
              <a:rPr lang="en-US" sz="700" dirty="0"/>
              <a:t>(self, </a:t>
            </a:r>
            <a:r>
              <a:rPr lang="en-US" sz="700" dirty="0" err="1"/>
              <a:t>ri</a:t>
            </a:r>
            <a:r>
              <a:rPr lang="en-US" sz="700" dirty="0" smtClean="0"/>
              <a:t>):</a:t>
            </a:r>
          </a:p>
          <a:p>
            <a:r>
              <a:rPr lang="en-US" sz="800" dirty="0" err="1"/>
              <a:t>def</a:t>
            </a:r>
            <a:r>
              <a:rPr lang="en-US" sz="800" dirty="0"/>
              <a:t> _</a:t>
            </a:r>
            <a:r>
              <a:rPr lang="en-US" sz="800" dirty="0" err="1"/>
              <a:t>get_external_device_interface_name</a:t>
            </a:r>
            <a:r>
              <a:rPr lang="en-US" sz="800" dirty="0"/>
              <a:t>(self, </a:t>
            </a:r>
            <a:r>
              <a:rPr lang="en-US" sz="800" dirty="0" err="1"/>
              <a:t>ri</a:t>
            </a:r>
            <a:r>
              <a:rPr lang="en-US" sz="800" dirty="0"/>
              <a:t>, </a:t>
            </a:r>
            <a:r>
              <a:rPr lang="en-US" sz="800" dirty="0" err="1"/>
              <a:t>ex_gw_port</a:t>
            </a:r>
            <a:r>
              <a:rPr lang="en-US" sz="800" dirty="0"/>
              <a:t>):</a:t>
            </a:r>
          </a:p>
          <a:p>
            <a:r>
              <a:rPr lang="en-US" sz="800" dirty="0" err="1"/>
              <a:t>def</a:t>
            </a:r>
            <a:r>
              <a:rPr lang="en-US" sz="800" dirty="0"/>
              <a:t> _</a:t>
            </a:r>
            <a:r>
              <a:rPr lang="en-US" sz="800" dirty="0" err="1"/>
              <a:t>get_existing_devices</a:t>
            </a:r>
            <a:r>
              <a:rPr lang="en-US" sz="800" dirty="0"/>
              <a:t>(self, </a:t>
            </a:r>
            <a:r>
              <a:rPr lang="en-US" sz="800" dirty="0" err="1"/>
              <a:t>ri</a:t>
            </a:r>
            <a:r>
              <a:rPr lang="en-US" sz="800" dirty="0"/>
              <a:t>):</a:t>
            </a:r>
          </a:p>
          <a:p>
            <a:endParaRPr lang="en-US" sz="700" dirty="0" smtClean="0"/>
          </a:p>
        </p:txBody>
      </p:sp>
      <p:sp>
        <p:nvSpPr>
          <p:cNvPr id="23" name="TextBox 22"/>
          <p:cNvSpPr txBox="1"/>
          <p:nvPr/>
        </p:nvSpPr>
        <p:spPr>
          <a:xfrm>
            <a:off x="5113313" y="1661755"/>
            <a:ext cx="1297278" cy="30777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smtClean="0"/>
              <a:t>Get Operations</a:t>
            </a:r>
            <a:endParaRPr lang="en-US" sz="1400" dirty="0"/>
          </a:p>
        </p:txBody>
      </p:sp>
      <p:sp>
        <p:nvSpPr>
          <p:cNvPr id="24" name="Rectangle 23"/>
          <p:cNvSpPr/>
          <p:nvPr/>
        </p:nvSpPr>
        <p:spPr>
          <a:xfrm>
            <a:off x="5164080" y="6113045"/>
            <a:ext cx="3528897" cy="685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800" dirty="0" err="1"/>
              <a:t>def</a:t>
            </a:r>
            <a:r>
              <a:rPr lang="en-US" sz="800" dirty="0"/>
              <a:t> </a:t>
            </a:r>
            <a:r>
              <a:rPr lang="en-US" sz="800" dirty="0" err="1"/>
              <a:t>router_deleted</a:t>
            </a:r>
            <a:r>
              <a:rPr lang="en-US" sz="800" dirty="0"/>
              <a:t>(self, context, </a:t>
            </a:r>
            <a:r>
              <a:rPr lang="en-US" sz="800" dirty="0" err="1"/>
              <a:t>router_id</a:t>
            </a:r>
            <a:r>
              <a:rPr lang="en-US" sz="800" dirty="0"/>
              <a:t>):</a:t>
            </a:r>
          </a:p>
          <a:p>
            <a:r>
              <a:rPr lang="en-US" sz="800" dirty="0" err="1"/>
              <a:t>def</a:t>
            </a:r>
            <a:r>
              <a:rPr lang="en-US" sz="800" dirty="0"/>
              <a:t> </a:t>
            </a:r>
            <a:r>
              <a:rPr lang="en-US" sz="800" dirty="0" err="1"/>
              <a:t>routers_updated</a:t>
            </a:r>
            <a:r>
              <a:rPr lang="en-US" sz="800" dirty="0"/>
              <a:t>(self, context, routers):</a:t>
            </a:r>
          </a:p>
          <a:p>
            <a:r>
              <a:rPr lang="en-US" sz="800" dirty="0" err="1"/>
              <a:t>def</a:t>
            </a:r>
            <a:r>
              <a:rPr lang="en-US" sz="800" dirty="0"/>
              <a:t> </a:t>
            </a:r>
            <a:r>
              <a:rPr lang="en-US" sz="800" dirty="0" err="1"/>
              <a:t>router_removed_from_agent</a:t>
            </a:r>
            <a:r>
              <a:rPr lang="en-US" sz="800" dirty="0"/>
              <a:t>(self, context, payload):</a:t>
            </a:r>
          </a:p>
          <a:p>
            <a:r>
              <a:rPr lang="en-US" sz="800" dirty="0" err="1"/>
              <a:t>def</a:t>
            </a:r>
            <a:r>
              <a:rPr lang="en-US" sz="800" dirty="0"/>
              <a:t> </a:t>
            </a:r>
            <a:r>
              <a:rPr lang="en-US" sz="800" dirty="0" err="1"/>
              <a:t>router_added_to_agent</a:t>
            </a:r>
            <a:r>
              <a:rPr lang="en-US" sz="800" dirty="0"/>
              <a:t>(self, context, payload):</a:t>
            </a:r>
          </a:p>
        </p:txBody>
      </p:sp>
      <p:sp>
        <p:nvSpPr>
          <p:cNvPr id="26" name="TextBox 25"/>
          <p:cNvSpPr txBox="1"/>
          <p:nvPr/>
        </p:nvSpPr>
        <p:spPr>
          <a:xfrm>
            <a:off x="5113313" y="5807864"/>
            <a:ext cx="2270173" cy="276999"/>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200" dirty="0" smtClean="0"/>
              <a:t>Calls from Client (Neutron Plugin)</a:t>
            </a:r>
            <a:endParaRPr lang="en-US" sz="1200" dirty="0"/>
          </a:p>
        </p:txBody>
      </p:sp>
      <p:sp>
        <p:nvSpPr>
          <p:cNvPr id="2" name="Rectangle 1"/>
          <p:cNvSpPr/>
          <p:nvPr/>
        </p:nvSpPr>
        <p:spPr>
          <a:xfrm>
            <a:off x="10065" y="758970"/>
            <a:ext cx="4444142" cy="156966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700" dirty="0" err="1"/>
              <a:t>def</a:t>
            </a:r>
            <a:r>
              <a:rPr lang="en-US" sz="700" dirty="0"/>
              <a:t> _</a:t>
            </a:r>
            <a:r>
              <a:rPr lang="en-US" sz="700" dirty="0" err="1"/>
              <a:t>process_router_if_compatible</a:t>
            </a:r>
            <a:r>
              <a:rPr lang="en-US" sz="700" dirty="0"/>
              <a:t>(self, router):</a:t>
            </a:r>
          </a:p>
          <a:p>
            <a:r>
              <a:rPr lang="en-US" sz="700" dirty="0" err="1"/>
              <a:t>def</a:t>
            </a:r>
            <a:r>
              <a:rPr lang="en-US" sz="700" dirty="0"/>
              <a:t> _</a:t>
            </a:r>
            <a:r>
              <a:rPr lang="en-US" sz="700" dirty="0" err="1"/>
              <a:t>process_added_router</a:t>
            </a:r>
            <a:r>
              <a:rPr lang="en-US" sz="700" dirty="0"/>
              <a:t>(self, router):</a:t>
            </a:r>
          </a:p>
          <a:p>
            <a:r>
              <a:rPr lang="en-US" sz="700" dirty="0" err="1"/>
              <a:t>def</a:t>
            </a:r>
            <a:r>
              <a:rPr lang="en-US" sz="700" dirty="0"/>
              <a:t> _</a:t>
            </a:r>
            <a:r>
              <a:rPr lang="en-US" sz="700" dirty="0" err="1"/>
              <a:t>process_updated_router</a:t>
            </a:r>
            <a:r>
              <a:rPr lang="en-US" sz="700" dirty="0"/>
              <a:t>(self, router):</a:t>
            </a:r>
          </a:p>
          <a:p>
            <a:r>
              <a:rPr lang="en-US" sz="700" dirty="0" err="1"/>
              <a:t>def</a:t>
            </a:r>
            <a:r>
              <a:rPr lang="en-US" sz="700" dirty="0"/>
              <a:t> _</a:t>
            </a:r>
            <a:r>
              <a:rPr lang="en-US" sz="700" dirty="0" err="1"/>
              <a:t>process_router_update</a:t>
            </a:r>
            <a:r>
              <a:rPr lang="en-US" sz="700" dirty="0"/>
              <a:t>(self):</a:t>
            </a:r>
          </a:p>
          <a:p>
            <a:r>
              <a:rPr lang="en-US" sz="700" dirty="0" err="1"/>
              <a:t>def</a:t>
            </a:r>
            <a:r>
              <a:rPr lang="en-US" sz="700" dirty="0"/>
              <a:t> _</a:t>
            </a:r>
            <a:r>
              <a:rPr lang="en-US" sz="700" dirty="0" err="1"/>
              <a:t>process_routers_loop</a:t>
            </a:r>
            <a:r>
              <a:rPr lang="en-US" sz="700" dirty="0"/>
              <a:t>(self</a:t>
            </a:r>
            <a:r>
              <a:rPr lang="en-US" sz="700" dirty="0" smtClean="0"/>
              <a:t>):</a:t>
            </a:r>
          </a:p>
          <a:p>
            <a:r>
              <a:rPr lang="en-US" sz="700" dirty="0" err="1"/>
              <a:t>def</a:t>
            </a:r>
            <a:r>
              <a:rPr lang="en-US" sz="700" dirty="0"/>
              <a:t> _</a:t>
            </a:r>
            <a:r>
              <a:rPr lang="en-US" sz="700" dirty="0" err="1"/>
              <a:t>process_internal_ports</a:t>
            </a:r>
            <a:r>
              <a:rPr lang="en-US" sz="700" dirty="0"/>
              <a:t>(self, </a:t>
            </a:r>
            <a:r>
              <a:rPr lang="en-US" sz="700" dirty="0" err="1"/>
              <a:t>ri</a:t>
            </a:r>
            <a:r>
              <a:rPr lang="en-US" sz="700" dirty="0"/>
              <a:t>):</a:t>
            </a:r>
          </a:p>
          <a:p>
            <a:r>
              <a:rPr lang="en-US" sz="700" dirty="0" err="1"/>
              <a:t>def</a:t>
            </a:r>
            <a:r>
              <a:rPr lang="en-US" sz="700" dirty="0"/>
              <a:t> _</a:t>
            </a:r>
            <a:r>
              <a:rPr lang="en-US" sz="700" dirty="0" err="1"/>
              <a:t>process_external_gateway</a:t>
            </a:r>
            <a:r>
              <a:rPr lang="en-US" sz="700" dirty="0"/>
              <a:t>(self, </a:t>
            </a:r>
            <a:r>
              <a:rPr lang="en-US" sz="700" dirty="0" err="1"/>
              <a:t>ri</a:t>
            </a:r>
            <a:r>
              <a:rPr lang="en-US" sz="700" dirty="0" smtClean="0"/>
              <a:t>):</a:t>
            </a:r>
          </a:p>
          <a:p>
            <a:r>
              <a:rPr lang="en-US" sz="700" dirty="0" err="1"/>
              <a:t>def</a:t>
            </a:r>
            <a:r>
              <a:rPr lang="en-US" sz="700" dirty="0"/>
              <a:t> _</a:t>
            </a:r>
            <a:r>
              <a:rPr lang="en-US" sz="700" dirty="0" err="1"/>
              <a:t>process_snat_dnat_for_fip</a:t>
            </a:r>
            <a:r>
              <a:rPr lang="en-US" sz="700" dirty="0"/>
              <a:t>(self, </a:t>
            </a:r>
            <a:r>
              <a:rPr lang="en-US" sz="700" dirty="0" err="1"/>
              <a:t>ri</a:t>
            </a:r>
            <a:r>
              <a:rPr lang="en-US" sz="700" dirty="0" smtClean="0"/>
              <a:t>):</a:t>
            </a:r>
          </a:p>
          <a:p>
            <a:r>
              <a:rPr lang="en-US" sz="800" dirty="0" err="1"/>
              <a:t>def</a:t>
            </a:r>
            <a:r>
              <a:rPr lang="en-US" sz="800" dirty="0"/>
              <a:t> _</a:t>
            </a:r>
            <a:r>
              <a:rPr lang="en-US" sz="800" dirty="0" err="1"/>
              <a:t>process_ha_router</a:t>
            </a:r>
            <a:r>
              <a:rPr lang="en-US" sz="800" dirty="0"/>
              <a:t>(self, </a:t>
            </a:r>
            <a:r>
              <a:rPr lang="en-US" sz="800" dirty="0" err="1"/>
              <a:t>ri</a:t>
            </a:r>
            <a:r>
              <a:rPr lang="en-US" sz="800" dirty="0"/>
              <a:t>):</a:t>
            </a:r>
          </a:p>
          <a:p>
            <a:r>
              <a:rPr lang="en-US" sz="800" dirty="0" err="1"/>
              <a:t>def</a:t>
            </a:r>
            <a:r>
              <a:rPr lang="en-US" sz="800" dirty="0"/>
              <a:t> _</a:t>
            </a:r>
            <a:r>
              <a:rPr lang="en-US" sz="800" dirty="0" err="1"/>
              <a:t>process_external</a:t>
            </a:r>
            <a:r>
              <a:rPr lang="en-US" sz="800" dirty="0"/>
              <a:t>(self, </a:t>
            </a:r>
            <a:r>
              <a:rPr lang="en-US" sz="800" dirty="0" err="1"/>
              <a:t>ri</a:t>
            </a:r>
            <a:r>
              <a:rPr lang="en-US" sz="800" dirty="0" smtClean="0"/>
              <a:t>):</a:t>
            </a:r>
          </a:p>
          <a:p>
            <a:r>
              <a:rPr lang="en-US" sz="800" dirty="0" err="1"/>
              <a:t>def</a:t>
            </a:r>
            <a:r>
              <a:rPr lang="en-US" sz="800" dirty="0"/>
              <a:t> </a:t>
            </a:r>
            <a:r>
              <a:rPr lang="en-US" sz="800" dirty="0" err="1"/>
              <a:t>process_router_floating_ip_addresses</a:t>
            </a:r>
            <a:r>
              <a:rPr lang="en-US" sz="800" dirty="0"/>
              <a:t>(self, </a:t>
            </a:r>
            <a:r>
              <a:rPr lang="en-US" sz="800" dirty="0" err="1"/>
              <a:t>ri</a:t>
            </a:r>
            <a:r>
              <a:rPr lang="en-US" sz="800" dirty="0"/>
              <a:t>, </a:t>
            </a:r>
            <a:r>
              <a:rPr lang="en-US" sz="800" dirty="0" err="1"/>
              <a:t>ex_gw_port</a:t>
            </a:r>
            <a:r>
              <a:rPr lang="en-US" sz="800" dirty="0"/>
              <a:t>):</a:t>
            </a:r>
          </a:p>
          <a:p>
            <a:r>
              <a:rPr lang="en-US" sz="800" dirty="0" err="1"/>
              <a:t>def</a:t>
            </a:r>
            <a:r>
              <a:rPr lang="en-US" sz="800" dirty="0"/>
              <a:t> </a:t>
            </a:r>
            <a:r>
              <a:rPr lang="en-US" sz="800" dirty="0" err="1"/>
              <a:t>process_router_floating_ip_nat_rules</a:t>
            </a:r>
            <a:r>
              <a:rPr lang="en-US" sz="800" dirty="0"/>
              <a:t>(self, </a:t>
            </a:r>
            <a:r>
              <a:rPr lang="en-US" sz="800" dirty="0" err="1"/>
              <a:t>ri</a:t>
            </a:r>
            <a:r>
              <a:rPr lang="en-US" sz="800" dirty="0" smtClean="0"/>
              <a:t>):</a:t>
            </a:r>
          </a:p>
          <a:p>
            <a:r>
              <a:rPr lang="en-US" sz="800" dirty="0" err="1"/>
              <a:t>def</a:t>
            </a:r>
            <a:r>
              <a:rPr lang="en-US" sz="800" dirty="0"/>
              <a:t> </a:t>
            </a:r>
            <a:r>
              <a:rPr lang="en-US" sz="800" dirty="0" err="1"/>
              <a:t>process_router</a:t>
            </a:r>
            <a:r>
              <a:rPr lang="en-US" sz="800" dirty="0"/>
              <a:t>(self, </a:t>
            </a:r>
            <a:r>
              <a:rPr lang="en-US" sz="800" dirty="0" err="1"/>
              <a:t>ri</a:t>
            </a:r>
            <a:r>
              <a:rPr lang="en-US" sz="800" dirty="0" smtClean="0"/>
              <a:t>):</a:t>
            </a:r>
            <a:endParaRPr lang="en-US" sz="800" dirty="0"/>
          </a:p>
        </p:txBody>
      </p:sp>
      <p:sp>
        <p:nvSpPr>
          <p:cNvPr id="3" name="Rectangle 2"/>
          <p:cNvSpPr/>
          <p:nvPr/>
        </p:nvSpPr>
        <p:spPr>
          <a:xfrm>
            <a:off x="20080" y="4776532"/>
            <a:ext cx="4455838" cy="76944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700" dirty="0" err="1"/>
              <a:t>def</a:t>
            </a:r>
            <a:r>
              <a:rPr lang="en-US" sz="700" dirty="0"/>
              <a:t> _</a:t>
            </a:r>
            <a:r>
              <a:rPr lang="en-US" sz="700" dirty="0" err="1"/>
              <a:t>router_added</a:t>
            </a:r>
            <a:r>
              <a:rPr lang="en-US" sz="700" dirty="0"/>
              <a:t>(self, </a:t>
            </a:r>
            <a:r>
              <a:rPr lang="en-US" sz="700" dirty="0" err="1"/>
              <a:t>router_id</a:t>
            </a:r>
            <a:r>
              <a:rPr lang="en-US" sz="700" dirty="0"/>
              <a:t>, router</a:t>
            </a:r>
            <a:r>
              <a:rPr lang="en-US" sz="700" dirty="0" smtClean="0"/>
              <a:t>):</a:t>
            </a:r>
          </a:p>
          <a:p>
            <a:r>
              <a:rPr lang="en-US" sz="700" dirty="0" err="1"/>
              <a:t>def</a:t>
            </a:r>
            <a:r>
              <a:rPr lang="en-US" sz="700" dirty="0"/>
              <a:t> _</a:t>
            </a:r>
            <a:r>
              <a:rPr lang="en-US" sz="700" dirty="0" err="1"/>
              <a:t>set_subnet_info</a:t>
            </a:r>
            <a:r>
              <a:rPr lang="en-US" sz="700" dirty="0"/>
              <a:t>(self, port</a:t>
            </a:r>
            <a:r>
              <a:rPr lang="en-US" sz="700" dirty="0" smtClean="0"/>
              <a:t>):</a:t>
            </a:r>
          </a:p>
          <a:p>
            <a:r>
              <a:rPr lang="en-US" sz="700" dirty="0" err="1"/>
              <a:t>def</a:t>
            </a:r>
            <a:r>
              <a:rPr lang="en-US" sz="700" dirty="0"/>
              <a:t> _</a:t>
            </a:r>
            <a:r>
              <a:rPr lang="en-US" sz="700" dirty="0" err="1"/>
              <a:t>configure_fip_addresses</a:t>
            </a:r>
            <a:r>
              <a:rPr lang="en-US" sz="700" dirty="0"/>
              <a:t>(self, </a:t>
            </a:r>
            <a:r>
              <a:rPr lang="en-US" sz="700" dirty="0" err="1"/>
              <a:t>ri</a:t>
            </a:r>
            <a:r>
              <a:rPr lang="en-US" sz="700" dirty="0"/>
              <a:t>, </a:t>
            </a:r>
            <a:r>
              <a:rPr lang="en-US" sz="700" dirty="0" err="1"/>
              <a:t>ex_gw_port</a:t>
            </a:r>
            <a:r>
              <a:rPr lang="en-US" sz="700" dirty="0" smtClean="0"/>
              <a:t>):</a:t>
            </a:r>
          </a:p>
          <a:p>
            <a:r>
              <a:rPr lang="en-US" sz="700" dirty="0" err="1"/>
              <a:t>def</a:t>
            </a:r>
            <a:r>
              <a:rPr lang="en-US" sz="700" dirty="0"/>
              <a:t> </a:t>
            </a:r>
            <a:r>
              <a:rPr lang="en-US" sz="700" dirty="0" err="1"/>
              <a:t>internal_network_added</a:t>
            </a:r>
            <a:r>
              <a:rPr lang="en-US" sz="700" dirty="0"/>
              <a:t>(self, </a:t>
            </a:r>
            <a:r>
              <a:rPr lang="en-US" sz="700" dirty="0" err="1"/>
              <a:t>ri</a:t>
            </a:r>
            <a:r>
              <a:rPr lang="en-US" sz="700" dirty="0"/>
              <a:t>, port</a:t>
            </a:r>
            <a:r>
              <a:rPr lang="en-US" sz="700" dirty="0" smtClean="0"/>
              <a:t>):</a:t>
            </a:r>
          </a:p>
          <a:p>
            <a:r>
              <a:rPr lang="en-US" sz="800" dirty="0" err="1"/>
              <a:t>def</a:t>
            </a:r>
            <a:r>
              <a:rPr lang="en-US" sz="800" dirty="0"/>
              <a:t> _</a:t>
            </a:r>
            <a:r>
              <a:rPr lang="en-US" sz="800" dirty="0" err="1"/>
              <a:t>add_floating_ip</a:t>
            </a:r>
            <a:r>
              <a:rPr lang="en-US" sz="800" dirty="0"/>
              <a:t>(self, </a:t>
            </a:r>
            <a:r>
              <a:rPr lang="en-US" sz="800" dirty="0" err="1"/>
              <a:t>ri</a:t>
            </a:r>
            <a:r>
              <a:rPr lang="en-US" sz="800" dirty="0"/>
              <a:t>, </a:t>
            </a:r>
            <a:r>
              <a:rPr lang="en-US" sz="800" dirty="0" err="1"/>
              <a:t>fip</a:t>
            </a:r>
            <a:r>
              <a:rPr lang="en-US" sz="800" dirty="0"/>
              <a:t>, </a:t>
            </a:r>
            <a:r>
              <a:rPr lang="en-US" sz="800" dirty="0" err="1"/>
              <a:t>interface_name</a:t>
            </a:r>
            <a:r>
              <a:rPr lang="en-US" sz="800" dirty="0"/>
              <a:t>, device):</a:t>
            </a:r>
          </a:p>
          <a:p>
            <a:r>
              <a:rPr lang="en-US" sz="800" dirty="0" err="1"/>
              <a:t>def</a:t>
            </a:r>
            <a:r>
              <a:rPr lang="en-US" sz="800" dirty="0"/>
              <a:t> </a:t>
            </a:r>
            <a:r>
              <a:rPr lang="en-US" sz="800" dirty="0" err="1"/>
              <a:t>create_dvr_fip_interfaces</a:t>
            </a:r>
            <a:r>
              <a:rPr lang="en-US" sz="800" dirty="0"/>
              <a:t>(self, </a:t>
            </a:r>
            <a:r>
              <a:rPr lang="en-US" sz="800" dirty="0" err="1"/>
              <a:t>ri</a:t>
            </a:r>
            <a:r>
              <a:rPr lang="en-US" sz="800" dirty="0"/>
              <a:t>, </a:t>
            </a:r>
            <a:r>
              <a:rPr lang="en-US" sz="800" dirty="0" err="1"/>
              <a:t>ex_gw_port</a:t>
            </a:r>
            <a:r>
              <a:rPr lang="en-US" sz="800" dirty="0" smtClean="0"/>
              <a:t>):</a:t>
            </a:r>
            <a:endParaRPr lang="en-US" sz="800" dirty="0"/>
          </a:p>
        </p:txBody>
      </p:sp>
      <p:sp>
        <p:nvSpPr>
          <p:cNvPr id="4" name="Rectangle 3"/>
          <p:cNvSpPr/>
          <p:nvPr/>
        </p:nvSpPr>
        <p:spPr>
          <a:xfrm>
            <a:off x="7891" y="3847378"/>
            <a:ext cx="4468027" cy="46166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800" dirty="0" err="1"/>
              <a:t>def</a:t>
            </a:r>
            <a:r>
              <a:rPr lang="en-US" sz="800" dirty="0"/>
              <a:t> _</a:t>
            </a:r>
            <a:r>
              <a:rPr lang="en-US" sz="800" dirty="0" err="1"/>
              <a:t>router_removed</a:t>
            </a:r>
            <a:r>
              <a:rPr lang="en-US" sz="800" dirty="0"/>
              <a:t>(self, </a:t>
            </a:r>
            <a:r>
              <a:rPr lang="en-US" sz="800" dirty="0" err="1"/>
              <a:t>router_id</a:t>
            </a:r>
            <a:r>
              <a:rPr lang="en-US" sz="800" dirty="0" smtClean="0"/>
              <a:t>):</a:t>
            </a:r>
          </a:p>
          <a:p>
            <a:r>
              <a:rPr lang="en-US" sz="800" dirty="0" err="1"/>
              <a:t>def</a:t>
            </a:r>
            <a:r>
              <a:rPr lang="en-US" sz="800" dirty="0"/>
              <a:t> _</a:t>
            </a:r>
            <a:r>
              <a:rPr lang="en-US" sz="800" dirty="0" err="1"/>
              <a:t>remove_floating_ip</a:t>
            </a:r>
            <a:r>
              <a:rPr lang="en-US" sz="800" dirty="0"/>
              <a:t>(self, </a:t>
            </a:r>
            <a:r>
              <a:rPr lang="en-US" sz="800" dirty="0" err="1"/>
              <a:t>ri</a:t>
            </a:r>
            <a:r>
              <a:rPr lang="en-US" sz="800" dirty="0"/>
              <a:t>, device, </a:t>
            </a:r>
            <a:r>
              <a:rPr lang="en-US" sz="800" dirty="0" err="1"/>
              <a:t>ip_cidr</a:t>
            </a:r>
            <a:r>
              <a:rPr lang="en-US" sz="800" dirty="0" smtClean="0"/>
              <a:t>):</a:t>
            </a:r>
          </a:p>
          <a:p>
            <a:r>
              <a:rPr lang="en-US" sz="800" dirty="0" err="1"/>
              <a:t>def</a:t>
            </a:r>
            <a:r>
              <a:rPr lang="en-US" sz="800" dirty="0"/>
              <a:t> </a:t>
            </a:r>
            <a:r>
              <a:rPr lang="en-US" sz="800" dirty="0" err="1"/>
              <a:t>internal_network_removed</a:t>
            </a:r>
            <a:r>
              <a:rPr lang="en-US" sz="800" dirty="0"/>
              <a:t>(self, </a:t>
            </a:r>
            <a:r>
              <a:rPr lang="en-US" sz="800" dirty="0" err="1"/>
              <a:t>ri</a:t>
            </a:r>
            <a:r>
              <a:rPr lang="en-US" sz="800" dirty="0"/>
              <a:t>, port</a:t>
            </a:r>
            <a:r>
              <a:rPr lang="en-US" sz="800" dirty="0" smtClean="0"/>
              <a:t>):</a:t>
            </a:r>
            <a:endParaRPr lang="en-US" sz="800" dirty="0"/>
          </a:p>
        </p:txBody>
      </p:sp>
      <p:sp>
        <p:nvSpPr>
          <p:cNvPr id="6" name="Rectangle 5"/>
          <p:cNvSpPr/>
          <p:nvPr/>
        </p:nvSpPr>
        <p:spPr>
          <a:xfrm>
            <a:off x="7891" y="2745348"/>
            <a:ext cx="4480217" cy="57708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1050" dirty="0" err="1"/>
              <a:t>def</a:t>
            </a:r>
            <a:r>
              <a:rPr lang="en-US" sz="1050" dirty="0"/>
              <a:t> _</a:t>
            </a:r>
            <a:r>
              <a:rPr lang="en-US" sz="1050" dirty="0" err="1"/>
              <a:t>update_routing_table</a:t>
            </a:r>
            <a:r>
              <a:rPr lang="en-US" sz="1050" dirty="0"/>
              <a:t>(self, </a:t>
            </a:r>
            <a:r>
              <a:rPr lang="en-US" sz="1050" dirty="0" err="1"/>
              <a:t>ri</a:t>
            </a:r>
            <a:r>
              <a:rPr lang="en-US" sz="1050" dirty="0"/>
              <a:t>, operation, route):</a:t>
            </a:r>
          </a:p>
          <a:p>
            <a:r>
              <a:rPr lang="en-US" sz="1050" dirty="0" err="1"/>
              <a:t>def</a:t>
            </a:r>
            <a:r>
              <a:rPr lang="en-US" sz="1050" dirty="0"/>
              <a:t> </a:t>
            </a:r>
            <a:r>
              <a:rPr lang="en-US" sz="1050" dirty="0" err="1"/>
              <a:t>routes_updated</a:t>
            </a:r>
            <a:r>
              <a:rPr lang="en-US" sz="1050" dirty="0"/>
              <a:t>(self, </a:t>
            </a:r>
            <a:r>
              <a:rPr lang="en-US" sz="1050" dirty="0" err="1"/>
              <a:t>ri</a:t>
            </a:r>
            <a:r>
              <a:rPr lang="en-US" sz="1050" dirty="0" smtClean="0"/>
              <a:t>):</a:t>
            </a:r>
          </a:p>
          <a:p>
            <a:r>
              <a:rPr lang="en-US" sz="1050" dirty="0" err="1"/>
              <a:t>def</a:t>
            </a:r>
            <a:r>
              <a:rPr lang="en-US" sz="1050" dirty="0"/>
              <a:t> _</a:t>
            </a:r>
            <a:r>
              <a:rPr lang="en-US" sz="1050" dirty="0" err="1"/>
              <a:t>update_fip_statuses</a:t>
            </a:r>
            <a:r>
              <a:rPr lang="en-US" sz="1050" dirty="0"/>
              <a:t>(self, </a:t>
            </a:r>
            <a:r>
              <a:rPr lang="en-US" sz="1050" dirty="0" err="1"/>
              <a:t>ri</a:t>
            </a:r>
            <a:r>
              <a:rPr lang="en-US" sz="1050" dirty="0"/>
              <a:t>, </a:t>
            </a:r>
            <a:r>
              <a:rPr lang="en-US" sz="1050" dirty="0" err="1"/>
              <a:t>existing_floating_ips</a:t>
            </a:r>
            <a:r>
              <a:rPr lang="en-US" sz="1050" dirty="0"/>
              <a:t>, </a:t>
            </a:r>
            <a:r>
              <a:rPr lang="en-US" sz="1050" dirty="0" err="1"/>
              <a:t>fip_statuses</a:t>
            </a:r>
            <a:r>
              <a:rPr lang="en-US" sz="1050" dirty="0" smtClean="0"/>
              <a:t>):</a:t>
            </a:r>
            <a:endParaRPr lang="en-US" sz="1050" dirty="0"/>
          </a:p>
        </p:txBody>
      </p:sp>
      <p:sp>
        <p:nvSpPr>
          <p:cNvPr id="10" name="Rectangle 9"/>
          <p:cNvSpPr/>
          <p:nvPr/>
        </p:nvSpPr>
        <p:spPr>
          <a:xfrm>
            <a:off x="5164080" y="950782"/>
            <a:ext cx="3528897" cy="46166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1200" dirty="0" err="1"/>
              <a:t>def</a:t>
            </a:r>
            <a:r>
              <a:rPr lang="en-US" sz="1200" dirty="0"/>
              <a:t> </a:t>
            </a:r>
            <a:r>
              <a:rPr lang="en-US" sz="1200" dirty="0" err="1"/>
              <a:t>periodic_sync_routers_task</a:t>
            </a:r>
            <a:r>
              <a:rPr lang="en-US" sz="1200" dirty="0"/>
              <a:t>(self, context):</a:t>
            </a:r>
          </a:p>
          <a:p>
            <a:r>
              <a:rPr lang="en-US" sz="1200" dirty="0" err="1"/>
              <a:t>def</a:t>
            </a:r>
            <a:r>
              <a:rPr lang="en-US" sz="1200" dirty="0"/>
              <a:t> </a:t>
            </a:r>
            <a:r>
              <a:rPr lang="en-US" sz="1200" dirty="0" err="1"/>
              <a:t>after_start</a:t>
            </a:r>
            <a:r>
              <a:rPr lang="en-US" sz="1200" dirty="0"/>
              <a:t>(self):</a:t>
            </a:r>
          </a:p>
        </p:txBody>
      </p:sp>
      <p:sp>
        <p:nvSpPr>
          <p:cNvPr id="7" name="TextBox 6"/>
          <p:cNvSpPr txBox="1"/>
          <p:nvPr/>
        </p:nvSpPr>
        <p:spPr>
          <a:xfrm>
            <a:off x="5144781" y="643005"/>
            <a:ext cx="889924" cy="30777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smtClean="0"/>
              <a:t>Initiation.</a:t>
            </a:r>
            <a:endParaRPr lang="en-US" sz="1400" dirty="0"/>
          </a:p>
        </p:txBody>
      </p:sp>
      <p:sp>
        <p:nvSpPr>
          <p:cNvPr id="19" name="TextBox 18"/>
          <p:cNvSpPr txBox="1"/>
          <p:nvPr/>
        </p:nvSpPr>
        <p:spPr>
          <a:xfrm>
            <a:off x="38579" y="5687331"/>
            <a:ext cx="699359" cy="30777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smtClean="0"/>
              <a:t>others.</a:t>
            </a:r>
            <a:endParaRPr lang="en-US" sz="1400" dirty="0"/>
          </a:p>
        </p:txBody>
      </p:sp>
      <p:sp>
        <p:nvSpPr>
          <p:cNvPr id="25" name="TextBox 24"/>
          <p:cNvSpPr txBox="1"/>
          <p:nvPr/>
        </p:nvSpPr>
        <p:spPr>
          <a:xfrm>
            <a:off x="7891" y="2438400"/>
            <a:ext cx="746936" cy="30777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smtClean="0"/>
              <a:t>update.</a:t>
            </a:r>
            <a:endParaRPr lang="en-US" sz="1400" dirty="0"/>
          </a:p>
        </p:txBody>
      </p:sp>
      <p:sp>
        <p:nvSpPr>
          <p:cNvPr id="27" name="TextBox 26"/>
          <p:cNvSpPr txBox="1"/>
          <p:nvPr/>
        </p:nvSpPr>
        <p:spPr>
          <a:xfrm>
            <a:off x="0" y="3539672"/>
            <a:ext cx="785728" cy="30777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smtClean="0"/>
              <a:t>remove.</a:t>
            </a:r>
            <a:endParaRPr lang="en-US" sz="1400" dirty="0"/>
          </a:p>
        </p:txBody>
      </p:sp>
      <p:sp>
        <p:nvSpPr>
          <p:cNvPr id="29" name="TextBox 28"/>
          <p:cNvSpPr txBox="1"/>
          <p:nvPr/>
        </p:nvSpPr>
        <p:spPr>
          <a:xfrm>
            <a:off x="20895" y="4468755"/>
            <a:ext cx="505267" cy="30777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smtClean="0"/>
              <a:t>add.</a:t>
            </a:r>
            <a:endParaRPr lang="en-US" sz="1400" dirty="0"/>
          </a:p>
        </p:txBody>
      </p:sp>
      <p:sp>
        <p:nvSpPr>
          <p:cNvPr id="30" name="TextBox 29"/>
          <p:cNvSpPr txBox="1"/>
          <p:nvPr/>
        </p:nvSpPr>
        <p:spPr>
          <a:xfrm>
            <a:off x="-13004" y="457200"/>
            <a:ext cx="2298193" cy="30777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smtClean="0"/>
              <a:t>Different process operations.</a:t>
            </a:r>
            <a:endParaRPr lang="en-US" sz="1400" dirty="0"/>
          </a:p>
        </p:txBody>
      </p:sp>
    </p:spTree>
    <p:extLst>
      <p:ext uri="{BB962C8B-B14F-4D97-AF65-F5344CB8AC3E}">
        <p14:creationId xmlns:p14="http://schemas.microsoft.com/office/powerpoint/2010/main" val="32440735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198603"/>
            <a:ext cx="1178912"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err="1"/>
              <a:t>after_start</a:t>
            </a:r>
            <a:endParaRPr lang="en-US" dirty="0"/>
          </a:p>
        </p:txBody>
      </p:sp>
      <p:sp>
        <p:nvSpPr>
          <p:cNvPr id="3" name="Rectangle 2"/>
          <p:cNvSpPr/>
          <p:nvPr/>
        </p:nvSpPr>
        <p:spPr>
          <a:xfrm>
            <a:off x="2141273" y="1198603"/>
            <a:ext cx="2338012" cy="369332"/>
          </a:xfrm>
          <a:prstGeom prst="rect">
            <a:avLst/>
          </a:prstGeom>
        </p:spPr>
        <p:txBody>
          <a:bodyPr wrap="none">
            <a:spAutoFit/>
          </a:bodyPr>
          <a:lstStyle/>
          <a:p>
            <a:r>
              <a:rPr lang="en-US" dirty="0"/>
              <a:t>_</a:t>
            </a:r>
            <a:r>
              <a:rPr lang="en-US" dirty="0" err="1"/>
              <a:t>process_routers_loop</a:t>
            </a:r>
            <a:endParaRPr lang="en-US" dirty="0"/>
          </a:p>
        </p:txBody>
      </p:sp>
      <p:sp>
        <p:nvSpPr>
          <p:cNvPr id="4" name="Curved Left Arrow 3"/>
          <p:cNvSpPr/>
          <p:nvPr/>
        </p:nvSpPr>
        <p:spPr>
          <a:xfrm>
            <a:off x="4563261" y="1244074"/>
            <a:ext cx="375138" cy="40589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p:cNvSpPr/>
          <p:nvPr/>
        </p:nvSpPr>
        <p:spPr>
          <a:xfrm>
            <a:off x="6052672" y="2937570"/>
            <a:ext cx="2497671" cy="369332"/>
          </a:xfrm>
          <a:prstGeom prst="rect">
            <a:avLst/>
          </a:prstGeom>
        </p:spPr>
        <p:txBody>
          <a:bodyPr wrap="none">
            <a:spAutoFit/>
          </a:bodyPr>
          <a:lstStyle/>
          <a:p>
            <a:r>
              <a:rPr lang="en-US" dirty="0" smtClean="0"/>
              <a:t>_</a:t>
            </a:r>
            <a:r>
              <a:rPr lang="en-US" dirty="0" err="1" smtClean="0"/>
              <a:t>process_router_update</a:t>
            </a:r>
            <a:endParaRPr lang="en-US" dirty="0"/>
          </a:p>
        </p:txBody>
      </p:sp>
      <p:sp>
        <p:nvSpPr>
          <p:cNvPr id="6" name="Rectangle 5"/>
          <p:cNvSpPr/>
          <p:nvPr/>
        </p:nvSpPr>
        <p:spPr>
          <a:xfrm>
            <a:off x="0" y="1808203"/>
            <a:ext cx="2759538" cy="369332"/>
          </a:xfrm>
          <a:prstGeom prst="rect">
            <a:avLst/>
          </a:prstGeom>
        </p:spPr>
        <p:txBody>
          <a:bodyPr wrap="none">
            <a:spAutoFit/>
          </a:bodyPr>
          <a:lstStyle/>
          <a:p>
            <a:r>
              <a:rPr lang="en-US" dirty="0" err="1"/>
              <a:t>periodic_sync_routers_task</a:t>
            </a:r>
            <a:endParaRPr lang="en-US" dirty="0"/>
          </a:p>
        </p:txBody>
      </p:sp>
      <p:sp>
        <p:nvSpPr>
          <p:cNvPr id="7" name="Rectangle 6"/>
          <p:cNvSpPr/>
          <p:nvPr/>
        </p:nvSpPr>
        <p:spPr>
          <a:xfrm>
            <a:off x="3398326" y="2048471"/>
            <a:ext cx="2329869"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dirty="0" err="1"/>
              <a:t>plugin_rpc.get_routers</a:t>
            </a:r>
            <a:endParaRPr lang="en-US" dirty="0"/>
          </a:p>
        </p:txBody>
      </p:sp>
      <p:sp>
        <p:nvSpPr>
          <p:cNvPr id="8" name="Rectangle 7"/>
          <p:cNvSpPr/>
          <p:nvPr/>
        </p:nvSpPr>
        <p:spPr>
          <a:xfrm>
            <a:off x="7317431" y="4512734"/>
            <a:ext cx="1842492" cy="369332"/>
          </a:xfrm>
          <a:prstGeom prst="rect">
            <a:avLst/>
          </a:prstGeom>
        </p:spPr>
        <p:txBody>
          <a:bodyPr wrap="none">
            <a:spAutoFit/>
          </a:bodyPr>
          <a:lstStyle/>
          <a:p>
            <a:r>
              <a:rPr lang="en-US" dirty="0"/>
              <a:t>_</a:t>
            </a:r>
            <a:r>
              <a:rPr lang="en-US" dirty="0" err="1"/>
              <a:t>router_removed</a:t>
            </a:r>
            <a:endParaRPr lang="en-US" dirty="0"/>
          </a:p>
        </p:txBody>
      </p:sp>
      <p:cxnSp>
        <p:nvCxnSpPr>
          <p:cNvPr id="9" name="Elbow Connector 8"/>
          <p:cNvCxnSpPr>
            <a:stCxn id="5" idx="2"/>
            <a:endCxn id="8" idx="0"/>
          </p:cNvCxnSpPr>
          <p:nvPr/>
        </p:nvCxnSpPr>
        <p:spPr>
          <a:xfrm rot="16200000" flipH="1">
            <a:off x="7167176" y="3441233"/>
            <a:ext cx="1205832" cy="93716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5" idx="2"/>
            <a:endCxn id="7" idx="3"/>
          </p:cNvCxnSpPr>
          <p:nvPr/>
        </p:nvCxnSpPr>
        <p:spPr>
          <a:xfrm rot="5400000" flipH="1">
            <a:off x="5977969" y="1983364"/>
            <a:ext cx="1073765" cy="1573313"/>
          </a:xfrm>
          <a:prstGeom prst="bentConnector4">
            <a:avLst>
              <a:gd name="adj1" fmla="val -21290"/>
              <a:gd name="adj2" fmla="val 8968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2" idx="3"/>
            <a:endCxn id="3" idx="1"/>
          </p:cNvCxnSpPr>
          <p:nvPr/>
        </p:nvCxnSpPr>
        <p:spPr>
          <a:xfrm>
            <a:off x="1483712" y="1383269"/>
            <a:ext cx="65756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2" idx="2"/>
            <a:endCxn id="6" idx="0"/>
          </p:cNvCxnSpPr>
          <p:nvPr/>
        </p:nvCxnSpPr>
        <p:spPr>
          <a:xfrm rot="16200000" flipH="1">
            <a:off x="1016878" y="1445312"/>
            <a:ext cx="240268" cy="48551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a:endCxn id="7" idx="1"/>
          </p:cNvCxnSpPr>
          <p:nvPr/>
        </p:nvCxnSpPr>
        <p:spPr>
          <a:xfrm>
            <a:off x="2759538" y="1992869"/>
            <a:ext cx="638788" cy="240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41091" y="2928624"/>
            <a:ext cx="2285241" cy="369332"/>
          </a:xfrm>
          <a:prstGeom prst="rect">
            <a:avLst/>
          </a:prstGeom>
        </p:spPr>
        <p:txBody>
          <a:bodyPr wrap="none">
            <a:spAutoFit/>
          </a:bodyPr>
          <a:lstStyle/>
          <a:p>
            <a:r>
              <a:rPr lang="en-US" dirty="0" err="1"/>
              <a:t>process_services_sync</a:t>
            </a:r>
            <a:endParaRPr lang="en-US" dirty="0"/>
          </a:p>
        </p:txBody>
      </p:sp>
      <p:cxnSp>
        <p:nvCxnSpPr>
          <p:cNvPr id="21" name="Elbow Connector 20"/>
          <p:cNvCxnSpPr>
            <a:stCxn id="6" idx="2"/>
            <a:endCxn id="19" idx="0"/>
          </p:cNvCxnSpPr>
          <p:nvPr/>
        </p:nvCxnSpPr>
        <p:spPr>
          <a:xfrm rot="16200000" flipH="1">
            <a:off x="1056196" y="2501107"/>
            <a:ext cx="751089" cy="10394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982033" y="2589975"/>
            <a:ext cx="2526974" cy="646331"/>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err="1" smtClean="0"/>
              <a:t>queue.RouterUpdate</a:t>
            </a:r>
            <a:endParaRPr lang="en-US" b="1" dirty="0"/>
          </a:p>
          <a:p>
            <a:r>
              <a:rPr lang="en-US" b="1" dirty="0"/>
              <a:t>self._</a:t>
            </a:r>
            <a:r>
              <a:rPr lang="en-US" b="1" dirty="0" err="1"/>
              <a:t>queue.add</a:t>
            </a:r>
            <a:r>
              <a:rPr lang="en-US" b="1" dirty="0"/>
              <a:t>(update)</a:t>
            </a:r>
          </a:p>
        </p:txBody>
      </p:sp>
      <p:sp>
        <p:nvSpPr>
          <p:cNvPr id="30" name="TextBox 29"/>
          <p:cNvSpPr txBox="1"/>
          <p:nvPr/>
        </p:nvSpPr>
        <p:spPr>
          <a:xfrm>
            <a:off x="1510806" y="2282293"/>
            <a:ext cx="301686" cy="369332"/>
          </a:xfrm>
          <a:prstGeom prst="rect">
            <a:avLst/>
          </a:prstGeom>
          <a:noFill/>
        </p:spPr>
        <p:txBody>
          <a:bodyPr wrap="none" rtlCol="0">
            <a:spAutoFit/>
          </a:bodyPr>
          <a:lstStyle/>
          <a:p>
            <a:r>
              <a:rPr lang="en-US" dirty="0" smtClean="0"/>
              <a:t>1</a:t>
            </a:r>
            <a:endParaRPr lang="en-US" dirty="0"/>
          </a:p>
        </p:txBody>
      </p:sp>
      <p:sp>
        <p:nvSpPr>
          <p:cNvPr id="31" name="TextBox 30"/>
          <p:cNvSpPr txBox="1"/>
          <p:nvPr/>
        </p:nvSpPr>
        <p:spPr>
          <a:xfrm>
            <a:off x="3173425" y="1863805"/>
            <a:ext cx="301686" cy="369332"/>
          </a:xfrm>
          <a:prstGeom prst="rect">
            <a:avLst/>
          </a:prstGeom>
          <a:noFill/>
        </p:spPr>
        <p:txBody>
          <a:bodyPr wrap="none" rtlCol="0">
            <a:spAutoFit/>
          </a:bodyPr>
          <a:lstStyle/>
          <a:p>
            <a:r>
              <a:rPr lang="en-US" dirty="0" smtClean="0"/>
              <a:t>2</a:t>
            </a:r>
            <a:endParaRPr lang="en-US" dirty="0"/>
          </a:p>
        </p:txBody>
      </p:sp>
      <p:cxnSp>
        <p:nvCxnSpPr>
          <p:cNvPr id="33" name="Elbow Connector 32"/>
          <p:cNvCxnSpPr>
            <a:stCxn id="6" idx="3"/>
            <a:endCxn id="23" idx="1"/>
          </p:cNvCxnSpPr>
          <p:nvPr/>
        </p:nvCxnSpPr>
        <p:spPr>
          <a:xfrm>
            <a:off x="2759538" y="1992869"/>
            <a:ext cx="222495" cy="92027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58530" y="4565303"/>
            <a:ext cx="2923503" cy="64633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b="1" dirty="0"/>
              <a:t>self._</a:t>
            </a:r>
            <a:r>
              <a:rPr lang="en-US" b="1" dirty="0" err="1"/>
              <a:t>queue.each_update_to_next_router</a:t>
            </a:r>
            <a:r>
              <a:rPr lang="en-US" b="1" dirty="0"/>
              <a:t>()</a:t>
            </a:r>
          </a:p>
        </p:txBody>
      </p:sp>
      <p:cxnSp>
        <p:nvCxnSpPr>
          <p:cNvPr id="37" name="Elbow Connector 36"/>
          <p:cNvCxnSpPr>
            <a:stCxn id="5" idx="2"/>
            <a:endCxn id="35" idx="0"/>
          </p:cNvCxnSpPr>
          <p:nvPr/>
        </p:nvCxnSpPr>
        <p:spPr>
          <a:xfrm rot="5400000">
            <a:off x="3781695" y="1045489"/>
            <a:ext cx="1258401" cy="578122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632577" y="2282293"/>
            <a:ext cx="301686" cy="369332"/>
          </a:xfrm>
          <a:prstGeom prst="rect">
            <a:avLst/>
          </a:prstGeom>
          <a:noFill/>
        </p:spPr>
        <p:txBody>
          <a:bodyPr wrap="none" rtlCol="0">
            <a:spAutoFit/>
          </a:bodyPr>
          <a:lstStyle/>
          <a:p>
            <a:r>
              <a:rPr lang="en-US" dirty="0" smtClean="0"/>
              <a:t>3</a:t>
            </a:r>
            <a:endParaRPr lang="en-US" dirty="0"/>
          </a:p>
        </p:txBody>
      </p:sp>
      <p:cxnSp>
        <p:nvCxnSpPr>
          <p:cNvPr id="48" name="Elbow Connector 47"/>
          <p:cNvCxnSpPr>
            <a:stCxn id="4" idx="4"/>
            <a:endCxn id="5" idx="0"/>
          </p:cNvCxnSpPr>
          <p:nvPr/>
        </p:nvCxnSpPr>
        <p:spPr>
          <a:xfrm>
            <a:off x="4938399" y="1423573"/>
            <a:ext cx="2363109" cy="151399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4391138" y="3306903"/>
            <a:ext cx="2420856" cy="253916"/>
          </a:xfrm>
          <a:prstGeom prst="rect">
            <a:avLst/>
          </a:prstGeom>
        </p:spPr>
        <p:txBody>
          <a:bodyPr wrap="none">
            <a:spAutoFit/>
          </a:bodyPr>
          <a:lstStyle/>
          <a:p>
            <a:r>
              <a:rPr lang="en-US" sz="1050" dirty="0" err="1"/>
              <a:t>update.action</a:t>
            </a:r>
            <a:r>
              <a:rPr lang="en-US" sz="1050" dirty="0"/>
              <a:t> != </a:t>
            </a:r>
            <a:r>
              <a:rPr lang="en-US" sz="1050" dirty="0" err="1"/>
              <a:t>queue.DELETE_ROUTER</a:t>
            </a:r>
            <a:endParaRPr lang="en-US" sz="1050" dirty="0"/>
          </a:p>
        </p:txBody>
      </p:sp>
      <p:sp>
        <p:nvSpPr>
          <p:cNvPr id="54" name="TextBox 53"/>
          <p:cNvSpPr txBox="1"/>
          <p:nvPr/>
        </p:nvSpPr>
        <p:spPr>
          <a:xfrm>
            <a:off x="1137012" y="4060800"/>
            <a:ext cx="301686" cy="369332"/>
          </a:xfrm>
          <a:prstGeom prst="rect">
            <a:avLst/>
          </a:prstGeom>
          <a:noFill/>
        </p:spPr>
        <p:txBody>
          <a:bodyPr wrap="none" rtlCol="0">
            <a:spAutoFit/>
          </a:bodyPr>
          <a:lstStyle/>
          <a:p>
            <a:r>
              <a:rPr lang="en-US" dirty="0" smtClean="0"/>
              <a:t>1</a:t>
            </a:r>
            <a:endParaRPr lang="en-US" dirty="0"/>
          </a:p>
        </p:txBody>
      </p:sp>
      <p:sp>
        <p:nvSpPr>
          <p:cNvPr id="55" name="TextBox 54"/>
          <p:cNvSpPr txBox="1"/>
          <p:nvPr/>
        </p:nvSpPr>
        <p:spPr>
          <a:xfrm>
            <a:off x="5822481" y="3064529"/>
            <a:ext cx="301686" cy="369332"/>
          </a:xfrm>
          <a:prstGeom prst="rect">
            <a:avLst/>
          </a:prstGeom>
          <a:noFill/>
        </p:spPr>
        <p:txBody>
          <a:bodyPr wrap="none" rtlCol="0">
            <a:spAutoFit/>
          </a:bodyPr>
          <a:lstStyle/>
          <a:p>
            <a:r>
              <a:rPr lang="en-US" dirty="0" smtClean="0"/>
              <a:t>2</a:t>
            </a:r>
            <a:endParaRPr lang="en-US" dirty="0"/>
          </a:p>
        </p:txBody>
      </p:sp>
      <p:sp>
        <p:nvSpPr>
          <p:cNvPr id="56" name="Rectangle 55"/>
          <p:cNvSpPr/>
          <p:nvPr/>
        </p:nvSpPr>
        <p:spPr>
          <a:xfrm>
            <a:off x="8058541" y="3995973"/>
            <a:ext cx="983603" cy="276999"/>
          </a:xfrm>
          <a:prstGeom prst="rect">
            <a:avLst/>
          </a:prstGeom>
        </p:spPr>
        <p:txBody>
          <a:bodyPr wrap="none">
            <a:spAutoFit/>
          </a:bodyPr>
          <a:lstStyle/>
          <a:p>
            <a:r>
              <a:rPr lang="en-US" sz="1200" dirty="0"/>
              <a:t>if not router:</a:t>
            </a:r>
          </a:p>
        </p:txBody>
      </p:sp>
      <p:sp>
        <p:nvSpPr>
          <p:cNvPr id="57" name="Rectangle 56"/>
          <p:cNvSpPr/>
          <p:nvPr/>
        </p:nvSpPr>
        <p:spPr>
          <a:xfrm>
            <a:off x="3310279" y="5211634"/>
            <a:ext cx="3856184" cy="369332"/>
          </a:xfrm>
          <a:prstGeom prst="rect">
            <a:avLst/>
          </a:prstGeom>
        </p:spPr>
        <p:txBody>
          <a:bodyPr wrap="none">
            <a:spAutoFit/>
          </a:bodyPr>
          <a:lstStyle/>
          <a:p>
            <a:r>
              <a:rPr lang="en-US" dirty="0"/>
              <a:t>_</a:t>
            </a:r>
            <a:r>
              <a:rPr lang="en-US" dirty="0" err="1"/>
              <a:t>process_router_if_compatible</a:t>
            </a:r>
            <a:r>
              <a:rPr lang="en-US" dirty="0"/>
              <a:t>(router)</a:t>
            </a:r>
          </a:p>
        </p:txBody>
      </p:sp>
      <p:cxnSp>
        <p:nvCxnSpPr>
          <p:cNvPr id="59" name="Elbow Connector 58"/>
          <p:cNvCxnSpPr>
            <a:stCxn id="5" idx="2"/>
            <a:endCxn id="57" idx="0"/>
          </p:cNvCxnSpPr>
          <p:nvPr/>
        </p:nvCxnSpPr>
        <p:spPr>
          <a:xfrm rot="5400000">
            <a:off x="5317574" y="3227700"/>
            <a:ext cx="1904732" cy="206313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8258452" y="3691468"/>
            <a:ext cx="301686" cy="369332"/>
          </a:xfrm>
          <a:prstGeom prst="rect">
            <a:avLst/>
          </a:prstGeom>
          <a:noFill/>
        </p:spPr>
        <p:txBody>
          <a:bodyPr wrap="none" rtlCol="0">
            <a:spAutoFit/>
          </a:bodyPr>
          <a:lstStyle/>
          <a:p>
            <a:r>
              <a:rPr lang="en-US" dirty="0" smtClean="0"/>
              <a:t>3</a:t>
            </a:r>
            <a:endParaRPr lang="en-US" dirty="0"/>
          </a:p>
        </p:txBody>
      </p:sp>
      <p:sp>
        <p:nvSpPr>
          <p:cNvPr id="61" name="TextBox 60"/>
          <p:cNvSpPr txBox="1"/>
          <p:nvPr/>
        </p:nvSpPr>
        <p:spPr>
          <a:xfrm>
            <a:off x="4457189" y="4519136"/>
            <a:ext cx="301686" cy="369332"/>
          </a:xfrm>
          <a:prstGeom prst="rect">
            <a:avLst/>
          </a:prstGeom>
          <a:noFill/>
        </p:spPr>
        <p:txBody>
          <a:bodyPr wrap="none" rtlCol="0">
            <a:spAutoFit/>
          </a:bodyPr>
          <a:lstStyle/>
          <a:p>
            <a:r>
              <a:rPr lang="en-US" dirty="0" smtClean="0"/>
              <a:t>4</a:t>
            </a:r>
            <a:endParaRPr lang="en-US" dirty="0"/>
          </a:p>
        </p:txBody>
      </p:sp>
      <p:sp>
        <p:nvSpPr>
          <p:cNvPr id="63" name="Rectangle 62"/>
          <p:cNvSpPr/>
          <p:nvPr/>
        </p:nvSpPr>
        <p:spPr>
          <a:xfrm>
            <a:off x="-35978" y="6488668"/>
            <a:ext cx="2398349"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t>routerprocessqueue.py</a:t>
            </a:r>
            <a:endParaRPr lang="en-US" b="1" dirty="0"/>
          </a:p>
        </p:txBody>
      </p:sp>
      <p:cxnSp>
        <p:nvCxnSpPr>
          <p:cNvPr id="67" name="Elbow Connector 66"/>
          <p:cNvCxnSpPr>
            <a:stCxn id="57" idx="2"/>
          </p:cNvCxnSpPr>
          <p:nvPr/>
        </p:nvCxnSpPr>
        <p:spPr>
          <a:xfrm rot="5400000">
            <a:off x="5018954" y="5800383"/>
            <a:ext cx="438834"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4545072" y="5972197"/>
            <a:ext cx="1386598" cy="435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Next slide</a:t>
            </a:r>
            <a:endParaRPr lang="en-US" sz="1400" dirty="0"/>
          </a:p>
        </p:txBody>
      </p:sp>
    </p:spTree>
    <p:extLst>
      <p:ext uri="{BB962C8B-B14F-4D97-AF65-F5344CB8AC3E}">
        <p14:creationId xmlns:p14="http://schemas.microsoft.com/office/powerpoint/2010/main" val="69879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5682" y="746994"/>
            <a:ext cx="3125023" cy="369332"/>
          </a:xfrm>
          <a:prstGeom prst="rect">
            <a:avLst/>
          </a:prstGeom>
        </p:spPr>
        <p:txBody>
          <a:bodyPr wrap="none">
            <a:spAutoFit/>
          </a:bodyPr>
          <a:lstStyle/>
          <a:p>
            <a:r>
              <a:rPr lang="en-US" dirty="0"/>
              <a:t>_</a:t>
            </a:r>
            <a:r>
              <a:rPr lang="en-US" dirty="0" err="1"/>
              <a:t>process_router_if_compatible</a:t>
            </a:r>
            <a:endParaRPr lang="en-US" dirty="0"/>
          </a:p>
        </p:txBody>
      </p:sp>
      <p:sp>
        <p:nvSpPr>
          <p:cNvPr id="3" name="Rectangle 2"/>
          <p:cNvSpPr/>
          <p:nvPr/>
        </p:nvSpPr>
        <p:spPr>
          <a:xfrm>
            <a:off x="3496325" y="2618274"/>
            <a:ext cx="2425344" cy="369332"/>
          </a:xfrm>
          <a:prstGeom prst="rect">
            <a:avLst/>
          </a:prstGeom>
        </p:spPr>
        <p:txBody>
          <a:bodyPr wrap="none">
            <a:spAutoFit/>
          </a:bodyPr>
          <a:lstStyle/>
          <a:p>
            <a:r>
              <a:rPr lang="en-US" dirty="0" smtClean="0"/>
              <a:t>_</a:t>
            </a:r>
            <a:r>
              <a:rPr lang="en-US" dirty="0" err="1" smtClean="0"/>
              <a:t>process_added_router</a:t>
            </a:r>
            <a:endParaRPr lang="en-US" dirty="0"/>
          </a:p>
        </p:txBody>
      </p:sp>
      <p:sp>
        <p:nvSpPr>
          <p:cNvPr id="4" name="Rectangle 3"/>
          <p:cNvSpPr/>
          <p:nvPr/>
        </p:nvSpPr>
        <p:spPr>
          <a:xfrm>
            <a:off x="6515169" y="2198132"/>
            <a:ext cx="2619500" cy="369332"/>
          </a:xfrm>
          <a:prstGeom prst="rect">
            <a:avLst/>
          </a:prstGeom>
        </p:spPr>
        <p:txBody>
          <a:bodyPr wrap="none">
            <a:spAutoFit/>
          </a:bodyPr>
          <a:lstStyle/>
          <a:p>
            <a:r>
              <a:rPr lang="en-US" dirty="0"/>
              <a:t>_</a:t>
            </a:r>
            <a:r>
              <a:rPr lang="en-US" dirty="0" err="1"/>
              <a:t>process_updated_router</a:t>
            </a:r>
            <a:endParaRPr lang="en-US" dirty="0"/>
          </a:p>
        </p:txBody>
      </p:sp>
      <p:sp>
        <p:nvSpPr>
          <p:cNvPr id="5" name="Rectangle 4"/>
          <p:cNvSpPr/>
          <p:nvPr/>
        </p:nvSpPr>
        <p:spPr>
          <a:xfrm>
            <a:off x="5356186" y="3695902"/>
            <a:ext cx="2348720" cy="369332"/>
          </a:xfrm>
          <a:prstGeom prst="rect">
            <a:avLst/>
          </a:prstGeom>
        </p:spPr>
        <p:txBody>
          <a:bodyPr wrap="none">
            <a:spAutoFit/>
          </a:bodyPr>
          <a:lstStyle/>
          <a:p>
            <a:r>
              <a:rPr lang="en-US" dirty="0" err="1"/>
              <a:t>event_observers.notify</a:t>
            </a:r>
            <a:endParaRPr lang="en-US" dirty="0"/>
          </a:p>
        </p:txBody>
      </p:sp>
      <p:sp>
        <p:nvSpPr>
          <p:cNvPr id="6" name="Rectangle 5"/>
          <p:cNvSpPr/>
          <p:nvPr/>
        </p:nvSpPr>
        <p:spPr>
          <a:xfrm>
            <a:off x="938081" y="3064754"/>
            <a:ext cx="1597104" cy="369332"/>
          </a:xfrm>
          <a:prstGeom prst="rect">
            <a:avLst/>
          </a:prstGeom>
        </p:spPr>
        <p:txBody>
          <a:bodyPr wrap="none">
            <a:spAutoFit/>
          </a:bodyPr>
          <a:lstStyle/>
          <a:p>
            <a:r>
              <a:rPr lang="en-US" dirty="0"/>
              <a:t>_</a:t>
            </a:r>
            <a:r>
              <a:rPr lang="en-US" dirty="0" err="1"/>
              <a:t>router_added</a:t>
            </a:r>
            <a:endParaRPr lang="en-US" dirty="0"/>
          </a:p>
        </p:txBody>
      </p:sp>
      <p:sp>
        <p:nvSpPr>
          <p:cNvPr id="7" name="Rectangle 6"/>
          <p:cNvSpPr/>
          <p:nvPr/>
        </p:nvSpPr>
        <p:spPr>
          <a:xfrm>
            <a:off x="3649738" y="4191000"/>
            <a:ext cx="1603003" cy="646331"/>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dirty="0" err="1" smtClean="0"/>
              <a:t>process_router</a:t>
            </a:r>
            <a:endParaRPr lang="en-US" dirty="0" smtClean="0"/>
          </a:p>
          <a:p>
            <a:r>
              <a:rPr lang="en-US" dirty="0"/>
              <a:t>*****</a:t>
            </a:r>
          </a:p>
        </p:txBody>
      </p:sp>
      <p:cxnSp>
        <p:nvCxnSpPr>
          <p:cNvPr id="8" name="Elbow Connector 7"/>
          <p:cNvCxnSpPr>
            <a:stCxn id="3" idx="2"/>
            <a:endCxn id="6" idx="3"/>
          </p:cNvCxnSpPr>
          <p:nvPr/>
        </p:nvCxnSpPr>
        <p:spPr>
          <a:xfrm rot="5400000">
            <a:off x="3491184" y="2031607"/>
            <a:ext cx="261814" cy="217381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3" idx="2"/>
            <a:endCxn id="7" idx="0"/>
          </p:cNvCxnSpPr>
          <p:nvPr/>
        </p:nvCxnSpPr>
        <p:spPr>
          <a:xfrm rot="5400000">
            <a:off x="3978422" y="3460425"/>
            <a:ext cx="1203394" cy="25775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3" idx="2"/>
            <a:endCxn id="5" idx="1"/>
          </p:cNvCxnSpPr>
          <p:nvPr/>
        </p:nvCxnSpPr>
        <p:spPr>
          <a:xfrm rot="16200000" flipH="1">
            <a:off x="4586110" y="3110492"/>
            <a:ext cx="892962" cy="64718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4" idx="2"/>
            <a:endCxn id="5" idx="0"/>
          </p:cNvCxnSpPr>
          <p:nvPr/>
        </p:nvCxnSpPr>
        <p:spPr>
          <a:xfrm rot="5400000">
            <a:off x="6613514" y="2484497"/>
            <a:ext cx="1128438" cy="129437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2" idx="2"/>
            <a:endCxn id="3" idx="0"/>
          </p:cNvCxnSpPr>
          <p:nvPr/>
        </p:nvCxnSpPr>
        <p:spPr>
          <a:xfrm rot="5400000">
            <a:off x="4887622" y="937702"/>
            <a:ext cx="1501948" cy="185919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687" y="2096869"/>
            <a:ext cx="3255443" cy="646331"/>
          </a:xfrm>
          <a:prstGeom prst="rect">
            <a:avLst/>
          </a:prstGeom>
        </p:spPr>
        <p:txBody>
          <a:bodyPr wrap="none">
            <a:spAutoFit/>
          </a:bodyPr>
          <a:lstStyle/>
          <a:p>
            <a:r>
              <a:rPr lang="en-US" dirty="0" err="1" smtClean="0"/>
              <a:t>RouterNotCompatibleWithAgent</a:t>
            </a:r>
            <a:endParaRPr lang="en-US" dirty="0" smtClean="0"/>
          </a:p>
          <a:p>
            <a:r>
              <a:rPr lang="en-US" b="1" dirty="0" smtClean="0"/>
              <a:t>common/exceptions.py</a:t>
            </a:r>
            <a:endParaRPr lang="en-US" b="1" dirty="0"/>
          </a:p>
        </p:txBody>
      </p:sp>
      <p:cxnSp>
        <p:nvCxnSpPr>
          <p:cNvPr id="15" name="Elbow Connector 14"/>
          <p:cNvCxnSpPr>
            <a:stCxn id="2" idx="1"/>
            <a:endCxn id="14" idx="0"/>
          </p:cNvCxnSpPr>
          <p:nvPr/>
        </p:nvCxnSpPr>
        <p:spPr>
          <a:xfrm rot="10800000" flipV="1">
            <a:off x="1633410" y="931659"/>
            <a:ext cx="3372273" cy="11652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270460" y="5011763"/>
            <a:ext cx="3195171" cy="181588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600" dirty="0"/>
              <a:t>_</a:t>
            </a:r>
            <a:r>
              <a:rPr lang="en-US" sz="1600" dirty="0" err="1" smtClean="0"/>
              <a:t>process_internal_ports</a:t>
            </a:r>
            <a:endParaRPr lang="en-US" sz="1600" dirty="0" smtClean="0"/>
          </a:p>
          <a:p>
            <a:r>
              <a:rPr lang="en-US" sz="1600" dirty="0"/>
              <a:t>_</a:t>
            </a:r>
            <a:r>
              <a:rPr lang="en-US" sz="1600" dirty="0" err="1" smtClean="0"/>
              <a:t>process_external</a:t>
            </a:r>
            <a:endParaRPr lang="en-US" sz="1600" dirty="0" smtClean="0"/>
          </a:p>
          <a:p>
            <a:r>
              <a:rPr lang="en-US" sz="1600" dirty="0" err="1" smtClean="0"/>
              <a:t>routes_updated</a:t>
            </a:r>
            <a:r>
              <a:rPr lang="en-US" sz="1600" dirty="0"/>
              <a:t>, </a:t>
            </a:r>
            <a:endParaRPr lang="en-US" sz="1600" dirty="0" smtClean="0"/>
          </a:p>
          <a:p>
            <a:r>
              <a:rPr lang="en-US" sz="1600" dirty="0" smtClean="0"/>
              <a:t>_</a:t>
            </a:r>
            <a:r>
              <a:rPr lang="en-US" sz="1600" dirty="0" err="1" smtClean="0"/>
              <a:t>process_ha_router</a:t>
            </a:r>
            <a:endParaRPr lang="en-US" sz="1600" dirty="0" smtClean="0"/>
          </a:p>
          <a:p>
            <a:r>
              <a:rPr lang="en-US" sz="1600" dirty="0"/>
              <a:t>Update </a:t>
            </a:r>
            <a:r>
              <a:rPr lang="en-US" sz="1600" dirty="0" err="1"/>
              <a:t>ex_gw_port</a:t>
            </a:r>
            <a:r>
              <a:rPr lang="en-US" sz="1600" dirty="0"/>
              <a:t> and </a:t>
            </a:r>
            <a:r>
              <a:rPr lang="en-US" sz="1600" dirty="0" err="1"/>
              <a:t>enable_snat</a:t>
            </a:r>
            <a:r>
              <a:rPr lang="en-US" sz="1600" dirty="0"/>
              <a:t> on the router info cache</a:t>
            </a:r>
          </a:p>
        </p:txBody>
      </p:sp>
      <p:cxnSp>
        <p:nvCxnSpPr>
          <p:cNvPr id="17" name="Elbow Connector 16"/>
          <p:cNvCxnSpPr>
            <a:stCxn id="2" idx="2"/>
            <a:endCxn id="4" idx="0"/>
          </p:cNvCxnSpPr>
          <p:nvPr/>
        </p:nvCxnSpPr>
        <p:spPr>
          <a:xfrm rot="16200000" flipH="1">
            <a:off x="6655653" y="1028866"/>
            <a:ext cx="1081806" cy="125672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7" idx="1"/>
            <a:endCxn id="16" idx="0"/>
          </p:cNvCxnSpPr>
          <p:nvPr/>
        </p:nvCxnSpPr>
        <p:spPr>
          <a:xfrm rot="10800000" flipH="1" flipV="1">
            <a:off x="3649738" y="4514165"/>
            <a:ext cx="2218308" cy="497597"/>
          </a:xfrm>
          <a:prstGeom prst="bentConnector4">
            <a:avLst>
              <a:gd name="adj1" fmla="val -10305"/>
              <a:gd name="adj2" fmla="val 8247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2"/>
            <a:endCxn id="20" idx="6"/>
          </p:cNvCxnSpPr>
          <p:nvPr/>
        </p:nvCxnSpPr>
        <p:spPr>
          <a:xfrm flipH="1">
            <a:off x="1472566" y="3434086"/>
            <a:ext cx="264067" cy="261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85968" y="3477998"/>
            <a:ext cx="1386598" cy="435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Next slide</a:t>
            </a:r>
            <a:endParaRPr lang="en-US" sz="1400" dirty="0"/>
          </a:p>
        </p:txBody>
      </p:sp>
      <p:cxnSp>
        <p:nvCxnSpPr>
          <p:cNvPr id="21" name="Elbow Connector 20"/>
          <p:cNvCxnSpPr>
            <a:endCxn id="2" idx="0"/>
          </p:cNvCxnSpPr>
          <p:nvPr/>
        </p:nvCxnSpPr>
        <p:spPr>
          <a:xfrm rot="16200000" flipH="1">
            <a:off x="5938703" y="117503"/>
            <a:ext cx="762000" cy="49698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543800" y="6027426"/>
            <a:ext cx="1543143" cy="646331"/>
          </a:xfrm>
          <a:prstGeom prst="rect">
            <a:avLst/>
          </a:prstGeom>
          <a:noFill/>
        </p:spPr>
        <p:txBody>
          <a:bodyPr wrap="square" rtlCol="0">
            <a:spAutoFit/>
          </a:bodyPr>
          <a:lstStyle/>
          <a:p>
            <a:r>
              <a:rPr lang="en-US" dirty="0" smtClean="0"/>
              <a:t>Succeeding Slides </a:t>
            </a:r>
            <a:endParaRPr lang="en-US" dirty="0"/>
          </a:p>
        </p:txBody>
      </p:sp>
      <p:cxnSp>
        <p:nvCxnSpPr>
          <p:cNvPr id="51" name="Elbow Connector 50"/>
          <p:cNvCxnSpPr>
            <a:stCxn id="16" idx="3"/>
            <a:endCxn id="49" idx="0"/>
          </p:cNvCxnSpPr>
          <p:nvPr/>
        </p:nvCxnSpPr>
        <p:spPr>
          <a:xfrm>
            <a:off x="7465631" y="5919704"/>
            <a:ext cx="849741" cy="10772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0" y="181327"/>
            <a:ext cx="4103688" cy="369332"/>
          </a:xfrm>
          <a:prstGeom prst="rect">
            <a:avLst/>
          </a:prstGeom>
        </p:spPr>
        <p:txBody>
          <a:bodyPr wrap="none">
            <a:spAutoFit/>
          </a:bodyPr>
          <a:lstStyle/>
          <a:p>
            <a:r>
              <a:rPr lang="en-US" dirty="0" smtClean="0"/>
              <a:t>Ensure The </a:t>
            </a:r>
            <a:r>
              <a:rPr lang="en-US" dirty="0"/>
              <a:t>external network </a:t>
            </a:r>
            <a:r>
              <a:rPr lang="en-US" dirty="0" smtClean="0"/>
              <a:t>bridge exists</a:t>
            </a:r>
            <a:endParaRPr lang="en-US" dirty="0"/>
          </a:p>
        </p:txBody>
      </p:sp>
      <p:cxnSp>
        <p:nvCxnSpPr>
          <p:cNvPr id="54" name="Elbow Connector 53"/>
          <p:cNvCxnSpPr>
            <a:stCxn id="2" idx="1"/>
            <a:endCxn id="52" idx="3"/>
          </p:cNvCxnSpPr>
          <p:nvPr/>
        </p:nvCxnSpPr>
        <p:spPr>
          <a:xfrm rot="10800000">
            <a:off x="4103688" y="365994"/>
            <a:ext cx="901994" cy="56566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63222" y="1122799"/>
            <a:ext cx="4572000" cy="830997"/>
          </a:xfrm>
          <a:prstGeom prst="rect">
            <a:avLst/>
          </a:prstGeom>
        </p:spPr>
        <p:txBody>
          <a:bodyPr>
            <a:spAutoFit/>
          </a:bodyPr>
          <a:lstStyle/>
          <a:p>
            <a:r>
              <a:rPr lang="en-US" sz="1200" dirty="0"/>
              <a:t>If namespaces are disabled, only process the router </a:t>
            </a:r>
            <a:r>
              <a:rPr lang="en-US" sz="1200" dirty="0" smtClean="0"/>
              <a:t>associated with </a:t>
            </a:r>
            <a:r>
              <a:rPr lang="en-US" sz="1200" dirty="0"/>
              <a:t>the configured agent id</a:t>
            </a:r>
            <a:r>
              <a:rPr lang="en-US" sz="1200" dirty="0" smtClean="0"/>
              <a:t>.</a:t>
            </a:r>
          </a:p>
          <a:p>
            <a:r>
              <a:rPr lang="en-US" sz="1200" dirty="0"/>
              <a:t>Either </a:t>
            </a:r>
            <a:r>
              <a:rPr lang="en-US" sz="1200" dirty="0" err="1"/>
              <a:t>ex_net_id</a:t>
            </a:r>
            <a:r>
              <a:rPr lang="en-US" sz="1200" dirty="0"/>
              <a:t> or </a:t>
            </a:r>
            <a:r>
              <a:rPr lang="en-US" sz="1200" dirty="0" err="1"/>
              <a:t>handle_internal_only_routers</a:t>
            </a:r>
            <a:r>
              <a:rPr lang="en-US" sz="1200" dirty="0"/>
              <a:t> </a:t>
            </a:r>
            <a:r>
              <a:rPr lang="en-US" sz="1200" dirty="0" smtClean="0"/>
              <a:t>not set</a:t>
            </a:r>
          </a:p>
          <a:p>
            <a:r>
              <a:rPr lang="en-US" sz="1200" dirty="0"/>
              <a:t>If </a:t>
            </a:r>
            <a:r>
              <a:rPr lang="en-US" sz="1200" dirty="0" err="1"/>
              <a:t>target_ex_net_id</a:t>
            </a:r>
            <a:r>
              <a:rPr lang="en-US" sz="1200" dirty="0"/>
              <a:t> and </a:t>
            </a:r>
            <a:r>
              <a:rPr lang="en-US" sz="1200" dirty="0" err="1"/>
              <a:t>ex_net_id</a:t>
            </a:r>
            <a:r>
              <a:rPr lang="en-US" sz="1200" dirty="0"/>
              <a:t> are set they must be equal</a:t>
            </a:r>
          </a:p>
        </p:txBody>
      </p:sp>
      <p:sp>
        <p:nvSpPr>
          <p:cNvPr id="57" name="Rectangle 56"/>
          <p:cNvSpPr/>
          <p:nvPr/>
        </p:nvSpPr>
        <p:spPr>
          <a:xfrm>
            <a:off x="3827025" y="2325351"/>
            <a:ext cx="2268570" cy="261610"/>
          </a:xfrm>
          <a:prstGeom prst="rect">
            <a:avLst/>
          </a:prstGeom>
        </p:spPr>
        <p:txBody>
          <a:bodyPr wrap="none">
            <a:spAutoFit/>
          </a:bodyPr>
          <a:lstStyle/>
          <a:p>
            <a:r>
              <a:rPr lang="en-US" sz="1100" dirty="0"/>
              <a:t> if router['id'] not in </a:t>
            </a:r>
            <a:r>
              <a:rPr lang="en-US" sz="1100" dirty="0" err="1"/>
              <a:t>self.router_info</a:t>
            </a:r>
            <a:r>
              <a:rPr lang="en-US" sz="1100" dirty="0"/>
              <a:t>:</a:t>
            </a:r>
          </a:p>
        </p:txBody>
      </p:sp>
      <p:sp>
        <p:nvSpPr>
          <p:cNvPr id="62" name="Rectangle 61"/>
          <p:cNvSpPr/>
          <p:nvPr/>
        </p:nvSpPr>
        <p:spPr>
          <a:xfrm>
            <a:off x="7465631" y="1514263"/>
            <a:ext cx="434734" cy="276999"/>
          </a:xfrm>
          <a:prstGeom prst="rect">
            <a:avLst/>
          </a:prstGeom>
        </p:spPr>
        <p:txBody>
          <a:bodyPr wrap="none">
            <a:spAutoFit/>
          </a:bodyPr>
          <a:lstStyle/>
          <a:p>
            <a:r>
              <a:rPr lang="en-US" sz="1200" dirty="0"/>
              <a:t>else</a:t>
            </a:r>
          </a:p>
        </p:txBody>
      </p:sp>
      <p:cxnSp>
        <p:nvCxnSpPr>
          <p:cNvPr id="76" name="Elbow Connector 75"/>
          <p:cNvCxnSpPr>
            <a:stCxn id="4" idx="2"/>
            <a:endCxn id="7" idx="3"/>
          </p:cNvCxnSpPr>
          <p:nvPr/>
        </p:nvCxnSpPr>
        <p:spPr>
          <a:xfrm rot="5400000">
            <a:off x="5565479" y="2254726"/>
            <a:ext cx="1946702" cy="257217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17004" y="4750183"/>
            <a:ext cx="2439257" cy="212365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sz="1600" dirty="0" err="1" smtClean="0"/>
              <a:t>snat_rules</a:t>
            </a:r>
            <a:r>
              <a:rPr lang="en-US" sz="1600" dirty="0" smtClean="0"/>
              <a:t>, </a:t>
            </a:r>
            <a:r>
              <a:rPr lang="en-US" sz="1600" dirty="0" err="1" smtClean="0"/>
              <a:t>dnat_rules</a:t>
            </a:r>
            <a:endParaRPr lang="en-US" sz="1600" dirty="0" smtClean="0"/>
          </a:p>
          <a:p>
            <a:r>
              <a:rPr lang="en-US" sz="1600" dirty="0" err="1" smtClean="0"/>
              <a:t>floating_ip_address</a:t>
            </a:r>
            <a:endParaRPr lang="en-US" sz="1600" dirty="0" smtClean="0"/>
          </a:p>
          <a:p>
            <a:r>
              <a:rPr lang="en-US" sz="1600" dirty="0" smtClean="0"/>
              <a:t>external gateway</a:t>
            </a:r>
          </a:p>
          <a:p>
            <a:r>
              <a:rPr lang="en-US" sz="1600" dirty="0" smtClean="0"/>
              <a:t>internal network interfaces</a:t>
            </a:r>
          </a:p>
          <a:p>
            <a:r>
              <a:rPr lang="en-US" sz="1600" dirty="0" smtClean="0"/>
              <a:t>ipv6 support</a:t>
            </a:r>
          </a:p>
          <a:p>
            <a:r>
              <a:rPr lang="en-US" sz="1600" dirty="0" smtClean="0"/>
              <a:t>cleanup of stale interfaces</a:t>
            </a:r>
          </a:p>
          <a:p>
            <a:r>
              <a:rPr lang="en-US" sz="1600" dirty="0"/>
              <a:t>static routes</a:t>
            </a:r>
          </a:p>
          <a:p>
            <a:r>
              <a:rPr lang="en-US" sz="1600" dirty="0"/>
              <a:t>HA router </a:t>
            </a:r>
            <a:r>
              <a:rPr lang="en-US" sz="1600" dirty="0" err="1" smtClean="0"/>
              <a:t>keepalive</a:t>
            </a:r>
            <a:endParaRPr lang="en-US" sz="1600" dirty="0"/>
          </a:p>
        </p:txBody>
      </p:sp>
      <p:sp>
        <p:nvSpPr>
          <p:cNvPr id="31" name="Left Arrow 30"/>
          <p:cNvSpPr/>
          <p:nvPr/>
        </p:nvSpPr>
        <p:spPr>
          <a:xfrm>
            <a:off x="3124200" y="5812012"/>
            <a:ext cx="1146260" cy="36018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927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123419" y="78537"/>
            <a:ext cx="1597104" cy="369332"/>
          </a:xfrm>
          <a:prstGeom prst="rect">
            <a:avLst/>
          </a:prstGeom>
        </p:spPr>
        <p:txBody>
          <a:bodyPr wrap="none">
            <a:spAutoFit/>
          </a:bodyPr>
          <a:lstStyle/>
          <a:p>
            <a:r>
              <a:rPr lang="en-US" dirty="0"/>
              <a:t>_</a:t>
            </a:r>
            <a:r>
              <a:rPr lang="en-US" dirty="0" err="1"/>
              <a:t>router_added</a:t>
            </a:r>
            <a:endParaRPr lang="en-US" dirty="0"/>
          </a:p>
        </p:txBody>
      </p:sp>
      <p:sp>
        <p:nvSpPr>
          <p:cNvPr id="33" name="Rectangle 32"/>
          <p:cNvSpPr/>
          <p:nvPr/>
        </p:nvSpPr>
        <p:spPr>
          <a:xfrm>
            <a:off x="32287" y="616602"/>
            <a:ext cx="1594283" cy="369332"/>
          </a:xfrm>
          <a:prstGeom prst="rect">
            <a:avLst/>
          </a:prstGeom>
        </p:spPr>
        <p:txBody>
          <a:bodyPr wrap="none">
            <a:spAutoFit/>
          </a:bodyPr>
          <a:lstStyle/>
          <a:p>
            <a:r>
              <a:rPr lang="en-US" dirty="0"/>
              <a:t>_</a:t>
            </a:r>
            <a:r>
              <a:rPr lang="en-US" dirty="0" err="1"/>
              <a:t>create_router</a:t>
            </a:r>
            <a:endParaRPr lang="en-US" dirty="0"/>
          </a:p>
        </p:txBody>
      </p:sp>
      <p:sp>
        <p:nvSpPr>
          <p:cNvPr id="34" name="Rectangle 33"/>
          <p:cNvSpPr/>
          <p:nvPr/>
        </p:nvSpPr>
        <p:spPr>
          <a:xfrm>
            <a:off x="6341090" y="1154668"/>
            <a:ext cx="2661883" cy="369332"/>
          </a:xfrm>
          <a:prstGeom prst="rect">
            <a:avLst/>
          </a:prstGeom>
        </p:spPr>
        <p:txBody>
          <a:bodyPr wrap="none">
            <a:spAutoFit/>
          </a:bodyPr>
          <a:lstStyle/>
          <a:p>
            <a:r>
              <a:rPr lang="en-US" dirty="0" err="1"/>
              <a:t>create_router_namespace</a:t>
            </a:r>
            <a:endParaRPr lang="en-US" dirty="0"/>
          </a:p>
        </p:txBody>
      </p:sp>
      <p:sp>
        <p:nvSpPr>
          <p:cNvPr id="35" name="Rectangle 34"/>
          <p:cNvSpPr/>
          <p:nvPr/>
        </p:nvSpPr>
        <p:spPr>
          <a:xfrm>
            <a:off x="955315" y="1154668"/>
            <a:ext cx="2072683" cy="369332"/>
          </a:xfrm>
          <a:prstGeom prst="rect">
            <a:avLst/>
          </a:prstGeom>
        </p:spPr>
        <p:txBody>
          <a:bodyPr wrap="none">
            <a:spAutoFit/>
          </a:bodyPr>
          <a:lstStyle/>
          <a:p>
            <a:r>
              <a:rPr lang="en-US" dirty="0" err="1"/>
              <a:t>process_router_add</a:t>
            </a:r>
            <a:endParaRPr lang="en-US" dirty="0"/>
          </a:p>
        </p:txBody>
      </p:sp>
      <p:sp>
        <p:nvSpPr>
          <p:cNvPr id="36" name="Rectangle 35"/>
          <p:cNvSpPr/>
          <p:nvPr/>
        </p:nvSpPr>
        <p:spPr>
          <a:xfrm>
            <a:off x="3422894" y="1154668"/>
            <a:ext cx="2657779" cy="369332"/>
          </a:xfrm>
          <a:prstGeom prst="rect">
            <a:avLst/>
          </a:prstGeom>
        </p:spPr>
        <p:txBody>
          <a:bodyPr wrap="none">
            <a:spAutoFit/>
          </a:bodyPr>
          <a:lstStyle/>
          <a:p>
            <a:r>
              <a:rPr lang="en-US" dirty="0" err="1"/>
              <a:t>process_ha_router_added</a:t>
            </a:r>
            <a:endParaRPr lang="en-US" dirty="0"/>
          </a:p>
        </p:txBody>
      </p:sp>
      <p:cxnSp>
        <p:nvCxnSpPr>
          <p:cNvPr id="39" name="Elbow Connector 38"/>
          <p:cNvCxnSpPr>
            <a:stCxn id="15" idx="2"/>
            <a:endCxn id="33" idx="3"/>
          </p:cNvCxnSpPr>
          <p:nvPr/>
        </p:nvCxnSpPr>
        <p:spPr>
          <a:xfrm rot="5400000">
            <a:off x="3097572" y="-1023132"/>
            <a:ext cx="353399" cy="329540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15" idx="2"/>
            <a:endCxn id="34" idx="0"/>
          </p:cNvCxnSpPr>
          <p:nvPr/>
        </p:nvCxnSpPr>
        <p:spPr>
          <a:xfrm rot="16200000" flipH="1">
            <a:off x="5943602" y="-573763"/>
            <a:ext cx="706799" cy="275006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15" idx="2"/>
            <a:endCxn id="35" idx="0"/>
          </p:cNvCxnSpPr>
          <p:nvPr/>
        </p:nvCxnSpPr>
        <p:spPr>
          <a:xfrm rot="5400000">
            <a:off x="3103415" y="-663889"/>
            <a:ext cx="706799" cy="293031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15" idx="2"/>
            <a:endCxn id="36" idx="0"/>
          </p:cNvCxnSpPr>
          <p:nvPr/>
        </p:nvCxnSpPr>
        <p:spPr>
          <a:xfrm rot="5400000">
            <a:off x="4483479" y="716175"/>
            <a:ext cx="706799" cy="17018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6796559" y="1688068"/>
            <a:ext cx="2071786" cy="369332"/>
          </a:xfrm>
          <a:prstGeom prst="rect">
            <a:avLst/>
          </a:prstGeom>
        </p:spPr>
        <p:txBody>
          <a:bodyPr wrap="none">
            <a:spAutoFit/>
          </a:bodyPr>
          <a:lstStyle/>
          <a:p>
            <a:r>
              <a:rPr lang="en-US" dirty="0"/>
              <a:t>_</a:t>
            </a:r>
            <a:r>
              <a:rPr lang="en-US" dirty="0" err="1"/>
              <a:t>create_namespace</a:t>
            </a:r>
            <a:endParaRPr lang="en-US" dirty="0"/>
          </a:p>
        </p:txBody>
      </p:sp>
      <p:sp>
        <p:nvSpPr>
          <p:cNvPr id="64" name="Rectangle 63"/>
          <p:cNvSpPr/>
          <p:nvPr/>
        </p:nvSpPr>
        <p:spPr>
          <a:xfrm>
            <a:off x="284639" y="3039070"/>
            <a:ext cx="2774734" cy="923330"/>
          </a:xfrm>
          <a:prstGeom prst="rect">
            <a:avLst/>
          </a:prstGeom>
        </p:spPr>
        <p:txBody>
          <a:bodyPr wrap="none">
            <a:spAutoFit/>
          </a:bodyPr>
          <a:lstStyle/>
          <a:p>
            <a:r>
              <a:rPr lang="en-US" dirty="0" err="1" smtClean="0"/>
              <a:t>dvr_router.DvrRouter</a:t>
            </a:r>
            <a:endParaRPr lang="en-US" dirty="0" smtClean="0"/>
          </a:p>
          <a:p>
            <a:r>
              <a:rPr lang="en-US" dirty="0" err="1" smtClean="0"/>
              <a:t>ha_router.HaRouter</a:t>
            </a:r>
            <a:endParaRPr lang="en-US" dirty="0" smtClean="0"/>
          </a:p>
          <a:p>
            <a:r>
              <a:rPr lang="en-US" dirty="0" err="1"/>
              <a:t>legacy_router.LegacyRouter</a:t>
            </a:r>
            <a:endParaRPr lang="en-US" dirty="0"/>
          </a:p>
        </p:txBody>
      </p:sp>
      <p:sp>
        <p:nvSpPr>
          <p:cNvPr id="65" name="Rectangle 64"/>
          <p:cNvSpPr/>
          <p:nvPr/>
        </p:nvSpPr>
        <p:spPr>
          <a:xfrm>
            <a:off x="272333" y="1883992"/>
            <a:ext cx="2708474" cy="923330"/>
          </a:xfrm>
          <a:prstGeom prst="rect">
            <a:avLst/>
          </a:prstGeom>
        </p:spPr>
        <p:txBody>
          <a:bodyPr wrap="square">
            <a:spAutoFit/>
          </a:bodyPr>
          <a:lstStyle/>
          <a:p>
            <a:r>
              <a:rPr lang="en-US" dirty="0"/>
              <a:t>_</a:t>
            </a:r>
            <a:r>
              <a:rPr lang="en-US" dirty="0" err="1" smtClean="0"/>
              <a:t>process_router_add</a:t>
            </a:r>
            <a:endParaRPr lang="en-US" dirty="0" smtClean="0"/>
          </a:p>
          <a:p>
            <a:r>
              <a:rPr lang="en-US" dirty="0"/>
              <a:t>get </a:t>
            </a:r>
            <a:r>
              <a:rPr lang="en-US" dirty="0" err="1"/>
              <a:t>fw</a:t>
            </a:r>
            <a:r>
              <a:rPr lang="en-US" dirty="0"/>
              <a:t> with rules from plugin and update driver.</a:t>
            </a:r>
          </a:p>
        </p:txBody>
      </p:sp>
      <p:cxnSp>
        <p:nvCxnSpPr>
          <p:cNvPr id="96" name="Elbow Connector 95"/>
          <p:cNvCxnSpPr>
            <a:stCxn id="33" idx="2"/>
            <a:endCxn id="64" idx="1"/>
          </p:cNvCxnSpPr>
          <p:nvPr/>
        </p:nvCxnSpPr>
        <p:spPr>
          <a:xfrm rot="5400000">
            <a:off x="-700366" y="1970939"/>
            <a:ext cx="2514801" cy="544790"/>
          </a:xfrm>
          <a:prstGeom prst="bentConnector4">
            <a:avLst>
              <a:gd name="adj1" fmla="val 11139"/>
              <a:gd name="adj2" fmla="val 14196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Elbow Connector 97"/>
          <p:cNvCxnSpPr>
            <a:stCxn id="35" idx="1"/>
            <a:endCxn id="65" idx="0"/>
          </p:cNvCxnSpPr>
          <p:nvPr/>
        </p:nvCxnSpPr>
        <p:spPr>
          <a:xfrm rot="10800000" flipH="1" flipV="1">
            <a:off x="955314" y="1339334"/>
            <a:ext cx="671255" cy="544658"/>
          </a:xfrm>
          <a:prstGeom prst="bentConnector4">
            <a:avLst>
              <a:gd name="adj1" fmla="val -34056"/>
              <a:gd name="adj2" fmla="val 66952"/>
            </a:avLst>
          </a:prstGeom>
          <a:ln>
            <a:tailEnd type="arrow"/>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3478344" y="1688068"/>
            <a:ext cx="2670539" cy="1200329"/>
          </a:xfrm>
          <a:prstGeom prst="rect">
            <a:avLst/>
          </a:prstGeom>
        </p:spPr>
        <p:txBody>
          <a:bodyPr wrap="none">
            <a:spAutoFit/>
          </a:bodyPr>
          <a:lstStyle/>
          <a:p>
            <a:r>
              <a:rPr lang="en-US" b="1" dirty="0"/>
              <a:t>h</a:t>
            </a:r>
            <a:r>
              <a:rPr lang="en-US" b="1" dirty="0" smtClean="0"/>
              <a:t>a.py</a:t>
            </a:r>
          </a:p>
          <a:p>
            <a:r>
              <a:rPr lang="en-US" dirty="0" err="1" smtClean="0"/>
              <a:t>ha_network_added</a:t>
            </a:r>
            <a:endParaRPr lang="en-US" dirty="0" smtClean="0"/>
          </a:p>
          <a:p>
            <a:r>
              <a:rPr lang="en-US" dirty="0"/>
              <a:t>_</a:t>
            </a:r>
            <a:r>
              <a:rPr lang="en-US" dirty="0" err="1" smtClean="0"/>
              <a:t>init_keepalived_manager</a:t>
            </a:r>
            <a:endParaRPr lang="en-US" dirty="0" smtClean="0"/>
          </a:p>
          <a:p>
            <a:r>
              <a:rPr lang="en-US" dirty="0"/>
              <a:t>_</a:t>
            </a:r>
            <a:r>
              <a:rPr lang="en-US" dirty="0" err="1"/>
              <a:t>add_keepalived_notifiers</a:t>
            </a:r>
            <a:endParaRPr lang="en-US" dirty="0"/>
          </a:p>
        </p:txBody>
      </p:sp>
      <p:cxnSp>
        <p:nvCxnSpPr>
          <p:cNvPr id="108" name="Elbow Connector 107"/>
          <p:cNvCxnSpPr>
            <a:stCxn id="36" idx="2"/>
            <a:endCxn id="106" idx="3"/>
          </p:cNvCxnSpPr>
          <p:nvPr/>
        </p:nvCxnSpPr>
        <p:spPr>
          <a:xfrm rot="16200000" flipH="1">
            <a:off x="5068217" y="1207566"/>
            <a:ext cx="764233" cy="1397099"/>
          </a:xfrm>
          <a:prstGeom prst="bentConnector4">
            <a:avLst>
              <a:gd name="adj1" fmla="val 10734"/>
              <a:gd name="adj2" fmla="val 11636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Elbow Connector 109"/>
          <p:cNvCxnSpPr>
            <a:stCxn id="34" idx="2"/>
            <a:endCxn id="63" idx="1"/>
          </p:cNvCxnSpPr>
          <p:nvPr/>
        </p:nvCxnSpPr>
        <p:spPr>
          <a:xfrm rot="5400000">
            <a:off x="7059929" y="1260631"/>
            <a:ext cx="348734" cy="875473"/>
          </a:xfrm>
          <a:prstGeom prst="bentConnector4">
            <a:avLst>
              <a:gd name="adj1" fmla="val 23523"/>
              <a:gd name="adj2" fmla="val 126112"/>
            </a:avLst>
          </a:prstGeom>
          <a:ln>
            <a:tailEnd type="arrow"/>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6395489" y="2485072"/>
            <a:ext cx="2683684" cy="1754326"/>
          </a:xfrm>
          <a:prstGeom prst="rect">
            <a:avLst/>
          </a:prstGeom>
        </p:spPr>
        <p:txBody>
          <a:bodyPr wrap="square">
            <a:spAutoFit/>
          </a:bodyPr>
          <a:lstStyle/>
          <a:p>
            <a:r>
              <a:rPr lang="en-US" b="1" dirty="0" smtClean="0"/>
              <a:t>linux/ip_lib.py</a:t>
            </a:r>
          </a:p>
          <a:p>
            <a:r>
              <a:rPr lang="en-US" dirty="0" err="1" smtClean="0"/>
              <a:t>ip_lib.IPWrapper</a:t>
            </a:r>
            <a:endParaRPr lang="en-US" dirty="0" smtClean="0"/>
          </a:p>
          <a:p>
            <a:r>
              <a:rPr lang="en-US" dirty="0" err="1" smtClean="0"/>
              <a:t>ip_wrapper_root.ensure_namespace</a:t>
            </a:r>
            <a:endParaRPr lang="en-US" dirty="0" smtClean="0"/>
          </a:p>
          <a:p>
            <a:r>
              <a:rPr lang="en-US" dirty="0" err="1" smtClean="0"/>
              <a:t>ip_wrapper.netns.execute</a:t>
            </a:r>
            <a:endParaRPr lang="en-US" dirty="0" smtClean="0"/>
          </a:p>
          <a:p>
            <a:r>
              <a:rPr lang="en-US" dirty="0" smtClean="0"/>
              <a:t>Enable IP forwarding.</a:t>
            </a:r>
            <a:endParaRPr lang="en-US" dirty="0"/>
          </a:p>
        </p:txBody>
      </p:sp>
      <p:cxnSp>
        <p:nvCxnSpPr>
          <p:cNvPr id="113" name="Elbow Connector 112"/>
          <p:cNvCxnSpPr>
            <a:stCxn id="63" idx="2"/>
            <a:endCxn id="111" idx="0"/>
          </p:cNvCxnSpPr>
          <p:nvPr/>
        </p:nvCxnSpPr>
        <p:spPr>
          <a:xfrm rot="5400000">
            <a:off x="7571056" y="2223676"/>
            <a:ext cx="427672" cy="9512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610591" y="431935"/>
            <a:ext cx="301686" cy="369332"/>
          </a:xfrm>
          <a:prstGeom prst="rect">
            <a:avLst/>
          </a:prstGeom>
          <a:noFill/>
        </p:spPr>
        <p:txBody>
          <a:bodyPr wrap="none" rtlCol="0">
            <a:spAutoFit/>
          </a:bodyPr>
          <a:lstStyle/>
          <a:p>
            <a:r>
              <a:rPr lang="en-US" dirty="0" smtClean="0"/>
              <a:t>1</a:t>
            </a:r>
            <a:endParaRPr lang="en-US" dirty="0"/>
          </a:p>
        </p:txBody>
      </p:sp>
      <p:sp>
        <p:nvSpPr>
          <p:cNvPr id="3" name="TextBox 2"/>
          <p:cNvSpPr txBox="1"/>
          <p:nvPr/>
        </p:nvSpPr>
        <p:spPr>
          <a:xfrm>
            <a:off x="7730752" y="644745"/>
            <a:ext cx="301686" cy="369332"/>
          </a:xfrm>
          <a:prstGeom prst="rect">
            <a:avLst/>
          </a:prstGeom>
          <a:noFill/>
        </p:spPr>
        <p:txBody>
          <a:bodyPr wrap="none" rtlCol="0">
            <a:spAutoFit/>
          </a:bodyPr>
          <a:lstStyle/>
          <a:p>
            <a:r>
              <a:rPr lang="en-US" dirty="0" smtClean="0"/>
              <a:t>2</a:t>
            </a:r>
            <a:endParaRPr lang="en-US" dirty="0"/>
          </a:p>
        </p:txBody>
      </p:sp>
      <p:sp>
        <p:nvSpPr>
          <p:cNvPr id="24" name="TextBox 23"/>
          <p:cNvSpPr txBox="1"/>
          <p:nvPr/>
        </p:nvSpPr>
        <p:spPr>
          <a:xfrm>
            <a:off x="2043791" y="785335"/>
            <a:ext cx="301686" cy="369332"/>
          </a:xfrm>
          <a:prstGeom prst="rect">
            <a:avLst/>
          </a:prstGeom>
          <a:noFill/>
        </p:spPr>
        <p:txBody>
          <a:bodyPr wrap="none" rtlCol="0">
            <a:spAutoFit/>
          </a:bodyPr>
          <a:lstStyle/>
          <a:p>
            <a:r>
              <a:rPr lang="en-US" dirty="0"/>
              <a:t>3</a:t>
            </a:r>
          </a:p>
        </p:txBody>
      </p:sp>
      <p:sp>
        <p:nvSpPr>
          <p:cNvPr id="25" name="TextBox 24"/>
          <p:cNvSpPr txBox="1"/>
          <p:nvPr/>
        </p:nvSpPr>
        <p:spPr>
          <a:xfrm>
            <a:off x="4751783" y="785335"/>
            <a:ext cx="301686" cy="369332"/>
          </a:xfrm>
          <a:prstGeom prst="rect">
            <a:avLst/>
          </a:prstGeom>
          <a:noFill/>
        </p:spPr>
        <p:txBody>
          <a:bodyPr wrap="none" rtlCol="0">
            <a:spAutoFit/>
          </a:bodyPr>
          <a:lstStyle/>
          <a:p>
            <a:r>
              <a:rPr lang="en-US" dirty="0" smtClean="0"/>
              <a:t>4</a:t>
            </a:r>
            <a:endParaRPr lang="en-US" dirty="0"/>
          </a:p>
        </p:txBody>
      </p:sp>
      <p:sp>
        <p:nvSpPr>
          <p:cNvPr id="4" name="Down Arrow 3"/>
          <p:cNvSpPr/>
          <p:nvPr/>
        </p:nvSpPr>
        <p:spPr>
          <a:xfrm>
            <a:off x="1524000" y="3962400"/>
            <a:ext cx="388277"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6201" y="4709615"/>
            <a:ext cx="1821316"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RouterInfo</a:t>
            </a:r>
            <a:endParaRPr lang="en-US" dirty="0"/>
          </a:p>
        </p:txBody>
      </p:sp>
      <p:sp>
        <p:nvSpPr>
          <p:cNvPr id="28" name="Rectangle 27"/>
          <p:cNvSpPr/>
          <p:nvPr/>
        </p:nvSpPr>
        <p:spPr>
          <a:xfrm>
            <a:off x="2922744" y="4155870"/>
            <a:ext cx="3694809" cy="2800767"/>
          </a:xfrm>
          <a:prstGeom prst="rect">
            <a:avLst/>
          </a:prstGeom>
        </p:spPr>
        <p:txBody>
          <a:bodyPr wrap="square">
            <a:spAutoFit/>
          </a:bodyPr>
          <a:lstStyle/>
          <a:p>
            <a:r>
              <a:rPr lang="en-US" sz="1100" dirty="0" smtClean="0"/>
              <a:t>         </a:t>
            </a:r>
            <a:r>
              <a:rPr lang="en-US" sz="1100" dirty="0" err="1"/>
              <a:t>self.router_id</a:t>
            </a:r>
            <a:r>
              <a:rPr lang="en-US" sz="1100" dirty="0"/>
              <a:t> = </a:t>
            </a:r>
            <a:r>
              <a:rPr lang="en-US" sz="1100" dirty="0" err="1"/>
              <a:t>router_id</a:t>
            </a:r>
            <a:endParaRPr lang="en-US" sz="1100" dirty="0"/>
          </a:p>
          <a:p>
            <a:r>
              <a:rPr lang="en-US" sz="1100" dirty="0"/>
              <a:t>        </a:t>
            </a:r>
            <a:r>
              <a:rPr lang="en-US" sz="1100" dirty="0" err="1"/>
              <a:t>self.ex_gw_port</a:t>
            </a:r>
            <a:r>
              <a:rPr lang="en-US" sz="1100" dirty="0"/>
              <a:t> = None</a:t>
            </a:r>
          </a:p>
          <a:p>
            <a:r>
              <a:rPr lang="en-US" sz="1100" dirty="0"/>
              <a:t>        self._</a:t>
            </a:r>
            <a:r>
              <a:rPr lang="en-US" sz="1100" dirty="0" err="1"/>
              <a:t>snat_enabled</a:t>
            </a:r>
            <a:r>
              <a:rPr lang="en-US" sz="1100" dirty="0"/>
              <a:t> = None</a:t>
            </a:r>
          </a:p>
          <a:p>
            <a:r>
              <a:rPr lang="en-US" sz="1100" dirty="0"/>
              <a:t>        self._</a:t>
            </a:r>
            <a:r>
              <a:rPr lang="en-US" sz="1100" dirty="0" err="1"/>
              <a:t>snat_action</a:t>
            </a:r>
            <a:r>
              <a:rPr lang="en-US" sz="1100" dirty="0"/>
              <a:t> = None</a:t>
            </a:r>
          </a:p>
          <a:p>
            <a:r>
              <a:rPr lang="en-US" sz="1100" dirty="0"/>
              <a:t>        </a:t>
            </a:r>
            <a:r>
              <a:rPr lang="en-US" sz="1100" dirty="0" err="1"/>
              <a:t>self.internal_ports</a:t>
            </a:r>
            <a:r>
              <a:rPr lang="en-US" sz="1100" dirty="0"/>
              <a:t> = []</a:t>
            </a:r>
          </a:p>
          <a:p>
            <a:r>
              <a:rPr lang="en-US" sz="1100" dirty="0"/>
              <a:t>        </a:t>
            </a:r>
            <a:r>
              <a:rPr lang="en-US" sz="1100" dirty="0" err="1"/>
              <a:t>self.floating_ips</a:t>
            </a:r>
            <a:r>
              <a:rPr lang="en-US" sz="1100" dirty="0"/>
              <a:t> = set()</a:t>
            </a:r>
          </a:p>
          <a:p>
            <a:r>
              <a:rPr lang="en-US" sz="1100" dirty="0"/>
              <a:t>        </a:t>
            </a:r>
            <a:r>
              <a:rPr lang="en-US" sz="1100" dirty="0" err="1"/>
              <a:t>self.root_helper</a:t>
            </a:r>
            <a:r>
              <a:rPr lang="en-US" sz="1100" dirty="0"/>
              <a:t> = </a:t>
            </a:r>
            <a:r>
              <a:rPr lang="en-US" sz="1100" dirty="0" err="1"/>
              <a:t>root_helper</a:t>
            </a:r>
            <a:endParaRPr lang="en-US" sz="1100" dirty="0"/>
          </a:p>
          <a:p>
            <a:r>
              <a:rPr lang="en-US" sz="1100" dirty="0"/>
              <a:t>        # Invoke the setter for establishing initial SNAT action</a:t>
            </a:r>
          </a:p>
          <a:p>
            <a:r>
              <a:rPr lang="en-US" sz="1100" dirty="0"/>
              <a:t>        </a:t>
            </a:r>
            <a:r>
              <a:rPr lang="en-US" sz="1100" dirty="0" err="1"/>
              <a:t>self.router</a:t>
            </a:r>
            <a:r>
              <a:rPr lang="en-US" sz="1100" dirty="0"/>
              <a:t> = router</a:t>
            </a:r>
          </a:p>
          <a:p>
            <a:r>
              <a:rPr lang="en-US" sz="1100" dirty="0"/>
              <a:t>        </a:t>
            </a:r>
            <a:r>
              <a:rPr lang="en-US" sz="1100" dirty="0" err="1"/>
              <a:t>self.ns_name</a:t>
            </a:r>
            <a:r>
              <a:rPr lang="en-US" sz="1100" dirty="0"/>
              <a:t> = </a:t>
            </a:r>
            <a:r>
              <a:rPr lang="en-US" sz="1100" dirty="0" err="1"/>
              <a:t>ns_name</a:t>
            </a:r>
            <a:endParaRPr lang="en-US" sz="1100" dirty="0"/>
          </a:p>
          <a:p>
            <a:r>
              <a:rPr lang="en-US" sz="1100" dirty="0"/>
              <a:t>        </a:t>
            </a:r>
            <a:r>
              <a:rPr lang="en-US" sz="1100" dirty="0" err="1"/>
              <a:t>self.iptables_manager</a:t>
            </a:r>
            <a:r>
              <a:rPr lang="en-US" sz="1100" dirty="0"/>
              <a:t> = </a:t>
            </a:r>
            <a:r>
              <a:rPr lang="en-US" sz="1100" dirty="0" err="1"/>
              <a:t>iptables_manager.IptablesManager</a:t>
            </a:r>
            <a:r>
              <a:rPr lang="en-US" sz="1100" dirty="0"/>
              <a:t>(</a:t>
            </a:r>
          </a:p>
          <a:p>
            <a:r>
              <a:rPr lang="en-US" sz="1100" dirty="0"/>
              <a:t>            </a:t>
            </a:r>
            <a:r>
              <a:rPr lang="en-US" sz="1100" dirty="0" err="1"/>
              <a:t>root_helper</a:t>
            </a:r>
            <a:r>
              <a:rPr lang="en-US" sz="1100" dirty="0"/>
              <a:t>=</a:t>
            </a:r>
            <a:r>
              <a:rPr lang="en-US" sz="1100" dirty="0" err="1"/>
              <a:t>root_helper</a:t>
            </a:r>
            <a:r>
              <a:rPr lang="en-US" sz="1100" dirty="0"/>
              <a:t>,</a:t>
            </a:r>
          </a:p>
          <a:p>
            <a:r>
              <a:rPr lang="en-US" sz="1100" dirty="0"/>
              <a:t>            use_ipv6=use_ipv6,</a:t>
            </a:r>
          </a:p>
          <a:p>
            <a:r>
              <a:rPr lang="en-US" sz="1100" dirty="0"/>
              <a:t>            namespace=</a:t>
            </a:r>
            <a:r>
              <a:rPr lang="en-US" sz="1100" dirty="0" err="1"/>
              <a:t>self.ns_name</a:t>
            </a:r>
            <a:r>
              <a:rPr lang="en-US" sz="1100" dirty="0"/>
              <a:t>)</a:t>
            </a:r>
          </a:p>
          <a:p>
            <a:r>
              <a:rPr lang="en-US" sz="1100" dirty="0"/>
              <a:t>        </a:t>
            </a:r>
            <a:r>
              <a:rPr lang="en-US" sz="1100" dirty="0" err="1"/>
              <a:t>self.routes</a:t>
            </a:r>
            <a:r>
              <a:rPr lang="en-US" sz="1100" dirty="0"/>
              <a:t> = []</a:t>
            </a:r>
          </a:p>
        </p:txBody>
      </p:sp>
      <p:sp>
        <p:nvSpPr>
          <p:cNvPr id="6" name="Right Arrow 5"/>
          <p:cNvSpPr/>
          <p:nvPr/>
        </p:nvSpPr>
        <p:spPr>
          <a:xfrm>
            <a:off x="2520169" y="4953000"/>
            <a:ext cx="537716"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433313" y="5334639"/>
            <a:ext cx="1569660" cy="1277273"/>
          </a:xfrm>
          <a:prstGeom prst="rect">
            <a:avLst/>
          </a:prstGeom>
        </p:spPr>
        <p:txBody>
          <a:bodyPr wrap="none">
            <a:spAutoFit/>
          </a:bodyPr>
          <a:lstStyle/>
          <a:p>
            <a:r>
              <a:rPr lang="en-US" sz="1100" dirty="0" err="1" smtClean="0"/>
              <a:t>gw_port</a:t>
            </a:r>
            <a:endParaRPr lang="en-US" sz="1100" dirty="0" smtClean="0"/>
          </a:p>
          <a:p>
            <a:r>
              <a:rPr lang="en-US" sz="1100" dirty="0" smtClean="0"/>
              <a:t>_Interfaces</a:t>
            </a:r>
          </a:p>
          <a:p>
            <a:r>
              <a:rPr lang="en-US" sz="1100" dirty="0"/>
              <a:t>_</a:t>
            </a:r>
            <a:r>
              <a:rPr lang="en-US" sz="1100" dirty="0" err="1" smtClean="0"/>
              <a:t>floatingips</a:t>
            </a:r>
            <a:endParaRPr lang="en-US" sz="1100" dirty="0" smtClean="0"/>
          </a:p>
          <a:p>
            <a:r>
              <a:rPr lang="en-US" sz="1100" dirty="0"/>
              <a:t>d</a:t>
            </a:r>
            <a:r>
              <a:rPr lang="en-US" sz="1100" dirty="0" smtClean="0"/>
              <a:t>istributed</a:t>
            </a:r>
          </a:p>
          <a:p>
            <a:r>
              <a:rPr lang="en-US" sz="1100" dirty="0" smtClean="0"/>
              <a:t>Ha</a:t>
            </a:r>
          </a:p>
          <a:p>
            <a:r>
              <a:rPr lang="en-US" sz="1100" dirty="0"/>
              <a:t>_</a:t>
            </a:r>
            <a:r>
              <a:rPr lang="en-US" sz="1100" dirty="0" err="1" smtClean="0"/>
              <a:t>snat_router_interfaces</a:t>
            </a:r>
            <a:endParaRPr lang="en-US" sz="1100" dirty="0" smtClean="0"/>
          </a:p>
          <a:p>
            <a:r>
              <a:rPr lang="en-US" sz="1100" dirty="0" err="1"/>
              <a:t>enable_snat</a:t>
            </a:r>
            <a:endParaRPr lang="en-US" sz="1100" dirty="0"/>
          </a:p>
        </p:txBody>
      </p:sp>
      <p:cxnSp>
        <p:nvCxnSpPr>
          <p:cNvPr id="9" name="Elbow Connector 8"/>
          <p:cNvCxnSpPr>
            <a:endCxn id="7" idx="1"/>
          </p:cNvCxnSpPr>
          <p:nvPr/>
        </p:nvCxnSpPr>
        <p:spPr>
          <a:xfrm>
            <a:off x="4343400" y="5556253"/>
            <a:ext cx="3089913" cy="41702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785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2735" y="961675"/>
            <a:ext cx="2462213"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t>_</a:t>
            </a:r>
            <a:r>
              <a:rPr lang="en-US" dirty="0" err="1"/>
              <a:t>process_internal_ports</a:t>
            </a:r>
            <a:endParaRPr lang="en-US" dirty="0"/>
          </a:p>
        </p:txBody>
      </p:sp>
      <p:sp>
        <p:nvSpPr>
          <p:cNvPr id="3" name="Rectangle 2"/>
          <p:cNvSpPr/>
          <p:nvPr/>
        </p:nvSpPr>
        <p:spPr>
          <a:xfrm>
            <a:off x="3674948" y="1537774"/>
            <a:ext cx="3047999" cy="1200329"/>
          </a:xfrm>
          <a:prstGeom prst="rect">
            <a:avLst/>
          </a:prstGeom>
        </p:spPr>
        <p:txBody>
          <a:bodyPr wrap="square">
            <a:spAutoFit/>
          </a:bodyPr>
          <a:lstStyle/>
          <a:p>
            <a:r>
              <a:rPr lang="en-US" dirty="0" err="1" smtClean="0"/>
              <a:t>internal_network_added</a:t>
            </a:r>
            <a:endParaRPr lang="en-US" dirty="0" smtClean="0"/>
          </a:p>
          <a:p>
            <a:r>
              <a:rPr lang="en-US" dirty="0" err="1" smtClean="0"/>
              <a:t>ri.internal_ports.append</a:t>
            </a:r>
            <a:endParaRPr lang="en-US" dirty="0" smtClean="0"/>
          </a:p>
          <a:p>
            <a:r>
              <a:rPr lang="en-US" dirty="0"/>
              <a:t> self._</a:t>
            </a:r>
            <a:r>
              <a:rPr lang="en-US" dirty="0" err="1"/>
              <a:t>set_subnet_arp_info</a:t>
            </a:r>
            <a:r>
              <a:rPr lang="en-US" dirty="0"/>
              <a:t>(</a:t>
            </a:r>
            <a:r>
              <a:rPr lang="en-US" dirty="0" err="1"/>
              <a:t>ri</a:t>
            </a:r>
            <a:r>
              <a:rPr lang="en-US" dirty="0"/>
              <a:t>, p)</a:t>
            </a:r>
          </a:p>
        </p:txBody>
      </p:sp>
      <p:sp>
        <p:nvSpPr>
          <p:cNvPr id="4" name="Rectangle 3"/>
          <p:cNvSpPr/>
          <p:nvPr/>
        </p:nvSpPr>
        <p:spPr>
          <a:xfrm>
            <a:off x="6641148" y="2281029"/>
            <a:ext cx="2632516" cy="369332"/>
          </a:xfrm>
          <a:prstGeom prst="rect">
            <a:avLst/>
          </a:prstGeom>
        </p:spPr>
        <p:txBody>
          <a:bodyPr wrap="none">
            <a:spAutoFit/>
          </a:bodyPr>
          <a:lstStyle/>
          <a:p>
            <a:r>
              <a:rPr lang="en-US" dirty="0"/>
              <a:t>_</a:t>
            </a:r>
            <a:r>
              <a:rPr lang="en-US" dirty="0" err="1"/>
              <a:t>internal_network_added</a:t>
            </a:r>
            <a:endParaRPr lang="en-US" dirty="0"/>
          </a:p>
        </p:txBody>
      </p:sp>
      <p:sp>
        <p:nvSpPr>
          <p:cNvPr id="5" name="Rectangle 4"/>
          <p:cNvSpPr/>
          <p:nvPr/>
        </p:nvSpPr>
        <p:spPr>
          <a:xfrm>
            <a:off x="6400800" y="2896552"/>
            <a:ext cx="2238233" cy="923330"/>
          </a:xfrm>
          <a:prstGeom prst="rect">
            <a:avLst/>
          </a:prstGeom>
        </p:spPr>
        <p:txBody>
          <a:bodyPr wrap="square">
            <a:spAutoFit/>
          </a:bodyPr>
          <a:lstStyle/>
          <a:p>
            <a:r>
              <a:rPr lang="en-US" dirty="0" err="1"/>
              <a:t>self.driver.plug</a:t>
            </a:r>
            <a:r>
              <a:rPr lang="en-US" dirty="0" smtClean="0"/>
              <a:t>()</a:t>
            </a:r>
          </a:p>
          <a:p>
            <a:r>
              <a:rPr lang="en-US" dirty="0" err="1" smtClean="0"/>
              <a:t>ip_lib.send_gratuitous_arp</a:t>
            </a:r>
            <a:r>
              <a:rPr lang="en-US" dirty="0" smtClean="0"/>
              <a:t>()</a:t>
            </a:r>
            <a:endParaRPr lang="en-US" dirty="0"/>
          </a:p>
        </p:txBody>
      </p:sp>
      <p:sp>
        <p:nvSpPr>
          <p:cNvPr id="6" name="Rectangle 5"/>
          <p:cNvSpPr/>
          <p:nvPr/>
        </p:nvSpPr>
        <p:spPr>
          <a:xfrm>
            <a:off x="77178" y="461665"/>
            <a:ext cx="1603003" cy="369332"/>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none">
            <a:spAutoFit/>
          </a:bodyPr>
          <a:lstStyle/>
          <a:p>
            <a:r>
              <a:rPr lang="en-US" dirty="0" err="1"/>
              <a:t>process_router</a:t>
            </a:r>
            <a:endParaRPr lang="en-US" dirty="0"/>
          </a:p>
        </p:txBody>
      </p:sp>
      <p:cxnSp>
        <p:nvCxnSpPr>
          <p:cNvPr id="8" name="Elbow Connector 7"/>
          <p:cNvCxnSpPr>
            <a:stCxn id="6" idx="3"/>
            <a:endCxn id="2" idx="0"/>
          </p:cNvCxnSpPr>
          <p:nvPr/>
        </p:nvCxnSpPr>
        <p:spPr>
          <a:xfrm>
            <a:off x="1680181" y="646331"/>
            <a:ext cx="763661" cy="31534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2" idx="3"/>
            <a:endCxn id="3" idx="0"/>
          </p:cNvCxnSpPr>
          <p:nvPr/>
        </p:nvCxnSpPr>
        <p:spPr>
          <a:xfrm>
            <a:off x="3674948" y="1146341"/>
            <a:ext cx="1524000" cy="39143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endCxn id="4" idx="0"/>
          </p:cNvCxnSpPr>
          <p:nvPr/>
        </p:nvCxnSpPr>
        <p:spPr>
          <a:xfrm>
            <a:off x="6248400" y="1669197"/>
            <a:ext cx="1709006" cy="61183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4" idx="2"/>
            <a:endCxn id="5" idx="0"/>
          </p:cNvCxnSpPr>
          <p:nvPr/>
        </p:nvCxnSpPr>
        <p:spPr>
          <a:xfrm rot="5400000">
            <a:off x="7615567" y="2554712"/>
            <a:ext cx="246191" cy="43748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3059" y="1388447"/>
            <a:ext cx="1875590" cy="3754874"/>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400" dirty="0" smtClean="0"/>
              <a:t>Find the new port:</a:t>
            </a:r>
          </a:p>
          <a:p>
            <a:pPr marL="342900" indent="-342900">
              <a:buAutoNum type="arabicPeriod"/>
            </a:pPr>
            <a:r>
              <a:rPr lang="en-US" sz="1400" dirty="0" smtClean="0"/>
              <a:t>Get the interfaces </a:t>
            </a:r>
            <a:r>
              <a:rPr lang="en-US" sz="1400" dirty="0"/>
              <a:t> </a:t>
            </a:r>
            <a:r>
              <a:rPr lang="en-US" sz="1400" dirty="0" smtClean="0"/>
              <a:t>of the router - A</a:t>
            </a:r>
          </a:p>
          <a:p>
            <a:pPr marL="342900" indent="-342900">
              <a:buAutoNum type="arabicPeriod"/>
            </a:pPr>
            <a:r>
              <a:rPr lang="en-US" sz="1400" dirty="0" smtClean="0"/>
              <a:t>Get the internal ports that are already created -B</a:t>
            </a:r>
          </a:p>
          <a:p>
            <a:pPr marL="342900" indent="-342900">
              <a:buAutoNum type="arabicPeriod"/>
            </a:pPr>
            <a:r>
              <a:rPr lang="en-US" sz="1400" dirty="0" smtClean="0"/>
              <a:t>Get the interfaces of the router whose state is UP – C</a:t>
            </a:r>
          </a:p>
          <a:p>
            <a:pPr marL="342900" indent="-342900">
              <a:buAutoNum type="arabicPeriod"/>
            </a:pPr>
            <a:endParaRPr lang="en-US" sz="1400" dirty="0"/>
          </a:p>
          <a:p>
            <a:r>
              <a:rPr lang="en-US" sz="1400" dirty="0" smtClean="0"/>
              <a:t>New-Ports = They are present in A and C but not in B.</a:t>
            </a:r>
          </a:p>
          <a:p>
            <a:endParaRPr lang="en-US" sz="1400" dirty="0"/>
          </a:p>
          <a:p>
            <a:r>
              <a:rPr lang="en-US" sz="1400" dirty="0" smtClean="0"/>
              <a:t>Old-Ports = Present in B but not in C.</a:t>
            </a:r>
          </a:p>
        </p:txBody>
      </p:sp>
      <p:sp>
        <p:nvSpPr>
          <p:cNvPr id="16" name="Rectangle 15"/>
          <p:cNvSpPr/>
          <p:nvPr/>
        </p:nvSpPr>
        <p:spPr>
          <a:xfrm>
            <a:off x="4935808" y="955947"/>
            <a:ext cx="1241045" cy="261610"/>
          </a:xfrm>
          <a:prstGeom prst="rect">
            <a:avLst/>
          </a:prstGeom>
        </p:spPr>
        <p:txBody>
          <a:bodyPr wrap="none">
            <a:spAutoFit/>
          </a:bodyPr>
          <a:lstStyle/>
          <a:p>
            <a:r>
              <a:rPr lang="en-US" sz="1100" dirty="0"/>
              <a:t>for p in </a:t>
            </a:r>
            <a:r>
              <a:rPr lang="en-US" sz="1100" dirty="0" err="1"/>
              <a:t>new_ports</a:t>
            </a:r>
            <a:endParaRPr lang="en-US" sz="1100" dirty="0"/>
          </a:p>
        </p:txBody>
      </p:sp>
      <p:sp>
        <p:nvSpPr>
          <p:cNvPr id="7" name="Rectangle 6"/>
          <p:cNvSpPr/>
          <p:nvPr/>
        </p:nvSpPr>
        <p:spPr>
          <a:xfrm>
            <a:off x="5305300" y="0"/>
            <a:ext cx="2833020" cy="646331"/>
          </a:xfrm>
          <a:prstGeom prst="rect">
            <a:avLst/>
          </a:prstGeom>
        </p:spPr>
        <p:txBody>
          <a:bodyPr wrap="none">
            <a:spAutoFit/>
          </a:bodyPr>
          <a:lstStyle/>
          <a:p>
            <a:r>
              <a:rPr lang="en-US" dirty="0" err="1"/>
              <a:t>internal_network_removed</a:t>
            </a:r>
            <a:r>
              <a:rPr lang="en-US" dirty="0" smtClean="0"/>
              <a:t>(</a:t>
            </a:r>
          </a:p>
          <a:p>
            <a:r>
              <a:rPr lang="en-US" dirty="0" err="1" smtClean="0"/>
              <a:t>ri.internal_ports.remove</a:t>
            </a:r>
            <a:r>
              <a:rPr lang="en-US" dirty="0" smtClean="0"/>
              <a:t>()</a:t>
            </a:r>
            <a:endParaRPr lang="en-US" dirty="0"/>
          </a:p>
        </p:txBody>
      </p:sp>
      <p:sp>
        <p:nvSpPr>
          <p:cNvPr id="17" name="Rectangle 16"/>
          <p:cNvSpPr/>
          <p:nvPr/>
        </p:nvSpPr>
        <p:spPr>
          <a:xfrm>
            <a:off x="2825892" y="2777525"/>
            <a:ext cx="1930913" cy="369332"/>
          </a:xfrm>
          <a:prstGeom prst="rect">
            <a:avLst/>
          </a:prstGeom>
        </p:spPr>
        <p:txBody>
          <a:bodyPr wrap="none">
            <a:spAutoFit/>
          </a:bodyPr>
          <a:lstStyle/>
          <a:p>
            <a:r>
              <a:rPr lang="en-US" dirty="0"/>
              <a:t> ra.enable_ipv6_ra</a:t>
            </a:r>
          </a:p>
        </p:txBody>
      </p:sp>
      <p:cxnSp>
        <p:nvCxnSpPr>
          <p:cNvPr id="19" name="Elbow Connector 18"/>
          <p:cNvCxnSpPr>
            <a:stCxn id="2" idx="3"/>
            <a:endCxn id="7" idx="1"/>
          </p:cNvCxnSpPr>
          <p:nvPr/>
        </p:nvCxnSpPr>
        <p:spPr>
          <a:xfrm flipV="1">
            <a:off x="3674948" y="323166"/>
            <a:ext cx="1630352" cy="82317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354540" y="26664"/>
            <a:ext cx="1175322" cy="261610"/>
          </a:xfrm>
          <a:prstGeom prst="rect">
            <a:avLst/>
          </a:prstGeom>
        </p:spPr>
        <p:txBody>
          <a:bodyPr wrap="none">
            <a:spAutoFit/>
          </a:bodyPr>
          <a:lstStyle/>
          <a:p>
            <a:r>
              <a:rPr lang="en-US" sz="1100" dirty="0"/>
              <a:t>for p in </a:t>
            </a:r>
            <a:r>
              <a:rPr lang="en-US" sz="1100" dirty="0" err="1" smtClean="0"/>
              <a:t>old_ports</a:t>
            </a:r>
            <a:endParaRPr lang="en-US" sz="1100" dirty="0"/>
          </a:p>
        </p:txBody>
      </p:sp>
      <p:sp>
        <p:nvSpPr>
          <p:cNvPr id="21" name="TextBox 20"/>
          <p:cNvSpPr txBox="1"/>
          <p:nvPr/>
        </p:nvSpPr>
        <p:spPr>
          <a:xfrm>
            <a:off x="2808868" y="3146857"/>
            <a:ext cx="2678169" cy="369332"/>
          </a:xfrm>
          <a:prstGeom prst="rect">
            <a:avLst/>
          </a:prstGeom>
          <a:noFill/>
        </p:spPr>
        <p:txBody>
          <a:bodyPr wrap="none" rtlCol="0">
            <a:spAutoFit/>
          </a:bodyPr>
          <a:lstStyle/>
          <a:p>
            <a:r>
              <a:rPr lang="en-US" dirty="0" smtClean="0"/>
              <a:t>Cleanup and Stale devices.</a:t>
            </a:r>
            <a:endParaRPr lang="en-US" dirty="0"/>
          </a:p>
        </p:txBody>
      </p:sp>
      <p:cxnSp>
        <p:nvCxnSpPr>
          <p:cNvPr id="23" name="Elbow Connector 22"/>
          <p:cNvCxnSpPr>
            <a:stCxn id="2" idx="2"/>
            <a:endCxn id="17" idx="1"/>
          </p:cNvCxnSpPr>
          <p:nvPr/>
        </p:nvCxnSpPr>
        <p:spPr>
          <a:xfrm rot="16200000" flipH="1">
            <a:off x="1819275" y="1955574"/>
            <a:ext cx="1631184" cy="38205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2" idx="2"/>
            <a:endCxn id="21" idx="1"/>
          </p:cNvCxnSpPr>
          <p:nvPr/>
        </p:nvCxnSpPr>
        <p:spPr>
          <a:xfrm rot="16200000" flipH="1">
            <a:off x="1626097" y="2148752"/>
            <a:ext cx="2000516" cy="36502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113113" y="4343400"/>
            <a:ext cx="6886433" cy="2362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201783" y="4495800"/>
            <a:ext cx="2069862" cy="369332"/>
          </a:xfrm>
          <a:prstGeom prst="rect">
            <a:avLst/>
          </a:prstGeom>
        </p:spPr>
        <p:txBody>
          <a:bodyPr wrap="none">
            <a:spAutoFit/>
          </a:bodyPr>
          <a:lstStyle/>
          <a:p>
            <a:r>
              <a:rPr lang="en-US" dirty="0" err="1"/>
              <a:t>check_bridge_exists</a:t>
            </a:r>
            <a:endParaRPr lang="en-US" dirty="0"/>
          </a:p>
        </p:txBody>
      </p:sp>
      <p:sp>
        <p:nvSpPr>
          <p:cNvPr id="24" name="Rectangle 23"/>
          <p:cNvSpPr/>
          <p:nvPr/>
        </p:nvSpPr>
        <p:spPr>
          <a:xfrm>
            <a:off x="2274309" y="5029200"/>
            <a:ext cx="1667892" cy="369332"/>
          </a:xfrm>
          <a:prstGeom prst="rect">
            <a:avLst/>
          </a:prstGeom>
        </p:spPr>
        <p:txBody>
          <a:bodyPr wrap="none">
            <a:spAutoFit/>
          </a:bodyPr>
          <a:lstStyle/>
          <a:p>
            <a:r>
              <a:rPr lang="en-US" dirty="0"/>
              <a:t>_</a:t>
            </a:r>
            <a:r>
              <a:rPr lang="en-US" dirty="0" err="1"/>
              <a:t>get_tap_name</a:t>
            </a:r>
            <a:endParaRPr lang="en-US" dirty="0"/>
          </a:p>
        </p:txBody>
      </p:sp>
      <p:sp>
        <p:nvSpPr>
          <p:cNvPr id="26" name="Rectangle 25"/>
          <p:cNvSpPr/>
          <p:nvPr/>
        </p:nvSpPr>
        <p:spPr>
          <a:xfrm>
            <a:off x="2274309" y="5715000"/>
            <a:ext cx="2162639" cy="923330"/>
          </a:xfrm>
          <a:prstGeom prst="rect">
            <a:avLst/>
          </a:prstGeom>
        </p:spPr>
        <p:txBody>
          <a:bodyPr wrap="square">
            <a:spAutoFit/>
          </a:bodyPr>
          <a:lstStyle/>
          <a:p>
            <a:r>
              <a:rPr lang="en-US" dirty="0" err="1" smtClean="0"/>
              <a:t>ip.add_veth</a:t>
            </a:r>
            <a:endParaRPr lang="en-US" dirty="0" smtClean="0"/>
          </a:p>
          <a:p>
            <a:r>
              <a:rPr lang="en-US" sz="1200" dirty="0" smtClean="0"/>
              <a:t>1</a:t>
            </a:r>
            <a:r>
              <a:rPr lang="en-US" sz="1200" baseline="30000" dirty="0" smtClean="0"/>
              <a:t>st</a:t>
            </a:r>
            <a:r>
              <a:rPr lang="en-US" sz="1200" dirty="0" smtClean="0"/>
              <a:t> step in a standard procedure for assigning </a:t>
            </a:r>
            <a:r>
              <a:rPr lang="en-US" sz="1200" dirty="0"/>
              <a:t>Interfaces to </a:t>
            </a:r>
            <a:r>
              <a:rPr lang="en-US" sz="1200" dirty="0" smtClean="0"/>
              <a:t>network namespaces</a:t>
            </a:r>
            <a:endParaRPr lang="en-US" sz="1200" dirty="0"/>
          </a:p>
        </p:txBody>
      </p:sp>
      <p:sp>
        <p:nvSpPr>
          <p:cNvPr id="27" name="Rectangle 26"/>
          <p:cNvSpPr/>
          <p:nvPr/>
        </p:nvSpPr>
        <p:spPr>
          <a:xfrm>
            <a:off x="5487037" y="4508420"/>
            <a:ext cx="1599669" cy="369332"/>
          </a:xfrm>
          <a:prstGeom prst="rect">
            <a:avLst/>
          </a:prstGeom>
        </p:spPr>
        <p:txBody>
          <a:bodyPr wrap="none">
            <a:spAutoFit/>
          </a:bodyPr>
          <a:lstStyle/>
          <a:p>
            <a:r>
              <a:rPr lang="en-US" dirty="0"/>
              <a:t>_</a:t>
            </a:r>
            <a:r>
              <a:rPr lang="en-US" dirty="0" err="1" smtClean="0"/>
              <a:t>ovs_add_port</a:t>
            </a:r>
            <a:endParaRPr lang="en-US" dirty="0"/>
          </a:p>
        </p:txBody>
      </p:sp>
      <p:cxnSp>
        <p:nvCxnSpPr>
          <p:cNvPr id="31" name="Straight Connector 30"/>
          <p:cNvCxnSpPr>
            <a:stCxn id="22" idx="2"/>
            <a:endCxn id="24" idx="0"/>
          </p:cNvCxnSpPr>
          <p:nvPr/>
        </p:nvCxnSpPr>
        <p:spPr>
          <a:xfrm flipH="1">
            <a:off x="3108255" y="4865132"/>
            <a:ext cx="128459" cy="164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4" idx="2"/>
            <a:endCxn id="26" idx="0"/>
          </p:cNvCxnSpPr>
          <p:nvPr/>
        </p:nvCxnSpPr>
        <p:spPr>
          <a:xfrm>
            <a:off x="3108255" y="5398532"/>
            <a:ext cx="247374" cy="316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26" idx="3"/>
            <a:endCxn id="27" idx="1"/>
          </p:cNvCxnSpPr>
          <p:nvPr/>
        </p:nvCxnSpPr>
        <p:spPr>
          <a:xfrm flipV="1">
            <a:off x="4436948" y="4693086"/>
            <a:ext cx="1050089" cy="1483579"/>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6" name="Flowchart: Process 35"/>
          <p:cNvSpPr/>
          <p:nvPr/>
        </p:nvSpPr>
        <p:spPr>
          <a:xfrm>
            <a:off x="4935808" y="6400800"/>
            <a:ext cx="1705340" cy="23753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876800" y="6400800"/>
            <a:ext cx="153006" cy="237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6541452" y="6400800"/>
            <a:ext cx="164148" cy="237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4529862" y="6150233"/>
            <a:ext cx="833049" cy="276999"/>
          </a:xfrm>
          <a:prstGeom prst="rect">
            <a:avLst/>
          </a:prstGeom>
          <a:noFill/>
        </p:spPr>
        <p:txBody>
          <a:bodyPr wrap="none" rtlCol="0">
            <a:spAutoFit/>
          </a:bodyPr>
          <a:lstStyle/>
          <a:p>
            <a:r>
              <a:rPr lang="en-US" sz="1200" dirty="0" err="1" smtClean="0"/>
              <a:t>Tap_name</a:t>
            </a:r>
            <a:endParaRPr lang="en-US" sz="1200" dirty="0"/>
          </a:p>
        </p:txBody>
      </p:sp>
      <p:sp>
        <p:nvSpPr>
          <p:cNvPr id="40" name="TextBox 39"/>
          <p:cNvSpPr txBox="1"/>
          <p:nvPr/>
        </p:nvSpPr>
        <p:spPr>
          <a:xfrm>
            <a:off x="6283192" y="6147347"/>
            <a:ext cx="1019062" cy="276999"/>
          </a:xfrm>
          <a:prstGeom prst="rect">
            <a:avLst/>
          </a:prstGeom>
          <a:noFill/>
        </p:spPr>
        <p:txBody>
          <a:bodyPr wrap="none" rtlCol="0">
            <a:spAutoFit/>
          </a:bodyPr>
          <a:lstStyle/>
          <a:p>
            <a:r>
              <a:rPr lang="en-US" sz="1200" dirty="0" err="1" smtClean="0"/>
              <a:t>device_name</a:t>
            </a:r>
            <a:endParaRPr lang="en-US" sz="1200" dirty="0"/>
          </a:p>
        </p:txBody>
      </p:sp>
      <p:sp>
        <p:nvSpPr>
          <p:cNvPr id="41" name="TextBox 40"/>
          <p:cNvSpPr txBox="1"/>
          <p:nvPr/>
        </p:nvSpPr>
        <p:spPr>
          <a:xfrm>
            <a:off x="4463586" y="6336268"/>
            <a:ext cx="429990" cy="307777"/>
          </a:xfrm>
          <a:prstGeom prst="rect">
            <a:avLst/>
          </a:prstGeom>
          <a:noFill/>
        </p:spPr>
        <p:txBody>
          <a:bodyPr wrap="none" rtlCol="0">
            <a:spAutoFit/>
          </a:bodyPr>
          <a:lstStyle/>
          <a:p>
            <a:r>
              <a:rPr lang="en-US" sz="1400" dirty="0" err="1" smtClean="0"/>
              <a:t>ovs</a:t>
            </a:r>
            <a:endParaRPr lang="en-US" sz="1400" dirty="0"/>
          </a:p>
        </p:txBody>
      </p:sp>
      <p:sp>
        <p:nvSpPr>
          <p:cNvPr id="42" name="TextBox 41"/>
          <p:cNvSpPr txBox="1"/>
          <p:nvPr/>
        </p:nvSpPr>
        <p:spPr>
          <a:xfrm>
            <a:off x="6541452" y="6400800"/>
            <a:ext cx="1015021" cy="307777"/>
          </a:xfrm>
          <a:prstGeom prst="rect">
            <a:avLst/>
          </a:prstGeom>
          <a:noFill/>
        </p:spPr>
        <p:txBody>
          <a:bodyPr wrap="none" rtlCol="0">
            <a:spAutoFit/>
          </a:bodyPr>
          <a:lstStyle/>
          <a:p>
            <a:r>
              <a:rPr lang="en-US" sz="1400" dirty="0" smtClean="0"/>
              <a:t>namespace</a:t>
            </a:r>
            <a:endParaRPr lang="en-US" sz="1400" dirty="0"/>
          </a:p>
        </p:txBody>
      </p:sp>
      <p:sp>
        <p:nvSpPr>
          <p:cNvPr id="43" name="Rectangle 42"/>
          <p:cNvSpPr/>
          <p:nvPr/>
        </p:nvSpPr>
        <p:spPr>
          <a:xfrm>
            <a:off x="5519087" y="5031374"/>
            <a:ext cx="2939113" cy="276999"/>
          </a:xfrm>
          <a:prstGeom prst="rect">
            <a:avLst/>
          </a:prstGeom>
        </p:spPr>
        <p:txBody>
          <a:bodyPr wrap="square">
            <a:spAutoFit/>
          </a:bodyPr>
          <a:lstStyle/>
          <a:p>
            <a:r>
              <a:rPr lang="en-US" sz="1200" dirty="0" smtClean="0"/>
              <a:t>Set mac address  and MTU for the ‘device’</a:t>
            </a:r>
            <a:endParaRPr lang="en-US" sz="1200" dirty="0"/>
          </a:p>
        </p:txBody>
      </p:sp>
      <p:sp>
        <p:nvSpPr>
          <p:cNvPr id="44" name="Rectangle 43"/>
          <p:cNvSpPr/>
          <p:nvPr/>
        </p:nvSpPr>
        <p:spPr>
          <a:xfrm>
            <a:off x="6142072" y="5530334"/>
            <a:ext cx="2755691" cy="369332"/>
          </a:xfrm>
          <a:prstGeom prst="rect">
            <a:avLst/>
          </a:prstGeom>
        </p:spPr>
        <p:txBody>
          <a:bodyPr wrap="none">
            <a:spAutoFit/>
          </a:bodyPr>
          <a:lstStyle/>
          <a:p>
            <a:r>
              <a:rPr lang="en-US" dirty="0" err="1"/>
              <a:t>add_device_to_namespace</a:t>
            </a:r>
            <a:endParaRPr lang="en-US" dirty="0"/>
          </a:p>
        </p:txBody>
      </p:sp>
      <p:cxnSp>
        <p:nvCxnSpPr>
          <p:cNvPr id="46" name="Elbow Connector 45"/>
          <p:cNvCxnSpPr>
            <a:stCxn id="27" idx="3"/>
            <a:endCxn id="43" idx="0"/>
          </p:cNvCxnSpPr>
          <p:nvPr/>
        </p:nvCxnSpPr>
        <p:spPr>
          <a:xfrm flipH="1">
            <a:off x="6988644" y="4693086"/>
            <a:ext cx="98062" cy="338288"/>
          </a:xfrm>
          <a:prstGeom prst="bentConnector4">
            <a:avLst>
              <a:gd name="adj1" fmla="val -233118"/>
              <a:gd name="adj2" fmla="val 77294"/>
            </a:avLst>
          </a:prstGeom>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43" idx="2"/>
            <a:endCxn id="44" idx="0"/>
          </p:cNvCxnSpPr>
          <p:nvPr/>
        </p:nvCxnSpPr>
        <p:spPr>
          <a:xfrm rot="16200000" flipH="1">
            <a:off x="7143301" y="5153716"/>
            <a:ext cx="221961" cy="53127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5" idx="1"/>
          </p:cNvCxnSpPr>
          <p:nvPr/>
        </p:nvCxnSpPr>
        <p:spPr>
          <a:xfrm flipH="1">
            <a:off x="2113113" y="3358217"/>
            <a:ext cx="4287687" cy="985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 idx="3"/>
          </p:cNvCxnSpPr>
          <p:nvPr/>
        </p:nvCxnSpPr>
        <p:spPr>
          <a:xfrm>
            <a:off x="8639033" y="3358217"/>
            <a:ext cx="360513" cy="98518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128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Elbow Connector 69"/>
          <p:cNvCxnSpPr>
            <a:stCxn id="181" idx="2"/>
            <a:endCxn id="64" idx="0"/>
          </p:cNvCxnSpPr>
          <p:nvPr/>
        </p:nvCxnSpPr>
        <p:spPr>
          <a:xfrm rot="5400000">
            <a:off x="4665690" y="4757617"/>
            <a:ext cx="1138725" cy="168189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310890" y="437298"/>
            <a:ext cx="1326389" cy="276999"/>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sz="1200" dirty="0"/>
              <a:t>_</a:t>
            </a:r>
            <a:r>
              <a:rPr lang="en-US" sz="1200" dirty="0" err="1"/>
              <a:t>process_external</a:t>
            </a:r>
            <a:endParaRPr lang="en-US" sz="1200" dirty="0"/>
          </a:p>
        </p:txBody>
      </p:sp>
      <p:sp>
        <p:nvSpPr>
          <p:cNvPr id="3" name="Rectangle 2"/>
          <p:cNvSpPr/>
          <p:nvPr/>
        </p:nvSpPr>
        <p:spPr>
          <a:xfrm>
            <a:off x="6017743" y="1422476"/>
            <a:ext cx="1919372" cy="276999"/>
          </a:xfrm>
          <a:prstGeom prst="rect">
            <a:avLst/>
          </a:prstGeom>
        </p:spPr>
        <p:txBody>
          <a:bodyPr wrap="none">
            <a:spAutoFit/>
          </a:bodyPr>
          <a:lstStyle/>
          <a:p>
            <a:r>
              <a:rPr lang="en-US" sz="1200" dirty="0"/>
              <a:t>_</a:t>
            </a:r>
            <a:r>
              <a:rPr lang="en-US" sz="1200" dirty="0" err="1"/>
              <a:t>process_external_gateway</a:t>
            </a:r>
            <a:endParaRPr lang="en-US" sz="1200" dirty="0"/>
          </a:p>
        </p:txBody>
      </p:sp>
      <p:sp>
        <p:nvSpPr>
          <p:cNvPr id="4" name="Rectangle 3"/>
          <p:cNvSpPr/>
          <p:nvPr/>
        </p:nvSpPr>
        <p:spPr>
          <a:xfrm>
            <a:off x="6702919" y="58389"/>
            <a:ext cx="1281505" cy="276999"/>
          </a:xfrm>
          <a:prstGeom prst="rect">
            <a:avLst/>
          </a:prstGeom>
        </p:spPr>
        <p:txBody>
          <a:bodyPr wrap="none">
            <a:spAutoFit/>
          </a:bodyPr>
          <a:lstStyle/>
          <a:p>
            <a:r>
              <a:rPr lang="en-US" sz="1200" dirty="0"/>
              <a:t>_</a:t>
            </a:r>
            <a:r>
              <a:rPr lang="en-US" sz="1200" dirty="0" err="1"/>
              <a:t>get_ex_gw_port</a:t>
            </a:r>
            <a:endParaRPr lang="en-US" sz="1200" dirty="0"/>
          </a:p>
        </p:txBody>
      </p:sp>
      <p:sp>
        <p:nvSpPr>
          <p:cNvPr id="5" name="Rectangle 4"/>
          <p:cNvSpPr/>
          <p:nvPr/>
        </p:nvSpPr>
        <p:spPr>
          <a:xfrm>
            <a:off x="3920920" y="1018845"/>
            <a:ext cx="1786066" cy="276999"/>
          </a:xfrm>
          <a:prstGeom prst="rect">
            <a:avLst/>
          </a:prstGeom>
        </p:spPr>
        <p:txBody>
          <a:bodyPr wrap="none">
            <a:spAutoFit/>
          </a:bodyPr>
          <a:lstStyle/>
          <a:p>
            <a:r>
              <a:rPr lang="en-US" sz="1200" dirty="0" err="1"/>
              <a:t>create_dvr_fip_interfaces</a:t>
            </a:r>
            <a:endParaRPr lang="en-US" sz="1200" dirty="0"/>
          </a:p>
        </p:txBody>
      </p:sp>
      <p:sp>
        <p:nvSpPr>
          <p:cNvPr id="6" name="Rectangle 5"/>
          <p:cNvSpPr/>
          <p:nvPr/>
        </p:nvSpPr>
        <p:spPr>
          <a:xfrm>
            <a:off x="1171624" y="996307"/>
            <a:ext cx="1934632" cy="276999"/>
          </a:xfrm>
          <a:prstGeom prst="rect">
            <a:avLst/>
          </a:prstGeom>
        </p:spPr>
        <p:txBody>
          <a:bodyPr wrap="none">
            <a:spAutoFit/>
          </a:bodyPr>
          <a:lstStyle/>
          <a:p>
            <a:r>
              <a:rPr lang="en-US" sz="1200" dirty="0"/>
              <a:t>_</a:t>
            </a:r>
            <a:r>
              <a:rPr lang="en-US" sz="1200" dirty="0" err="1"/>
              <a:t>process_snat_dnat_for_fip</a:t>
            </a:r>
            <a:endParaRPr lang="en-US" sz="1200" dirty="0"/>
          </a:p>
        </p:txBody>
      </p:sp>
      <p:sp>
        <p:nvSpPr>
          <p:cNvPr id="7" name="Rectangle 6"/>
          <p:cNvSpPr/>
          <p:nvPr/>
        </p:nvSpPr>
        <p:spPr>
          <a:xfrm>
            <a:off x="573028" y="2819400"/>
            <a:ext cx="1786195" cy="276999"/>
          </a:xfrm>
          <a:prstGeom prst="rect">
            <a:avLst/>
          </a:prstGeom>
        </p:spPr>
        <p:txBody>
          <a:bodyPr wrap="none">
            <a:spAutoFit/>
          </a:bodyPr>
          <a:lstStyle/>
          <a:p>
            <a:r>
              <a:rPr lang="en-US" sz="1200" dirty="0"/>
              <a:t>_</a:t>
            </a:r>
            <a:r>
              <a:rPr lang="en-US" sz="1200" dirty="0" err="1"/>
              <a:t>configure_fip_addresses</a:t>
            </a:r>
            <a:endParaRPr lang="en-US" sz="1200" dirty="0"/>
          </a:p>
        </p:txBody>
      </p:sp>
      <p:sp>
        <p:nvSpPr>
          <p:cNvPr id="8" name="Rectangle 7"/>
          <p:cNvSpPr/>
          <p:nvPr/>
        </p:nvSpPr>
        <p:spPr>
          <a:xfrm>
            <a:off x="835169" y="5867843"/>
            <a:ext cx="1527919" cy="276999"/>
          </a:xfrm>
          <a:prstGeom prst="rect">
            <a:avLst/>
          </a:prstGeom>
        </p:spPr>
        <p:txBody>
          <a:bodyPr wrap="none">
            <a:spAutoFit/>
          </a:bodyPr>
          <a:lstStyle/>
          <a:p>
            <a:r>
              <a:rPr lang="en-US" sz="1200" dirty="0"/>
              <a:t>_</a:t>
            </a:r>
            <a:r>
              <a:rPr lang="en-US" sz="1200" dirty="0" err="1"/>
              <a:t>update_fip_statuses</a:t>
            </a:r>
            <a:endParaRPr lang="en-US" sz="1200" dirty="0"/>
          </a:p>
        </p:txBody>
      </p:sp>
      <p:cxnSp>
        <p:nvCxnSpPr>
          <p:cNvPr id="9" name="Elbow Connector 8"/>
          <p:cNvCxnSpPr>
            <a:stCxn id="2" idx="3"/>
            <a:endCxn id="3" idx="0"/>
          </p:cNvCxnSpPr>
          <p:nvPr/>
        </p:nvCxnSpPr>
        <p:spPr>
          <a:xfrm>
            <a:off x="1637279" y="575798"/>
            <a:ext cx="5340150" cy="84667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2" idx="1"/>
            <a:endCxn id="8" idx="1"/>
          </p:cNvCxnSpPr>
          <p:nvPr/>
        </p:nvCxnSpPr>
        <p:spPr>
          <a:xfrm rot="10800000" flipH="1" flipV="1">
            <a:off x="310889" y="575797"/>
            <a:ext cx="524279" cy="5430545"/>
          </a:xfrm>
          <a:prstGeom prst="bentConnector3">
            <a:avLst>
              <a:gd name="adj1" fmla="val -4360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2" idx="3"/>
            <a:endCxn id="5" idx="0"/>
          </p:cNvCxnSpPr>
          <p:nvPr/>
        </p:nvCxnSpPr>
        <p:spPr>
          <a:xfrm>
            <a:off x="1637279" y="575798"/>
            <a:ext cx="3176674" cy="44304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2" idx="3"/>
            <a:endCxn id="4" idx="1"/>
          </p:cNvCxnSpPr>
          <p:nvPr/>
        </p:nvCxnSpPr>
        <p:spPr>
          <a:xfrm flipV="1">
            <a:off x="1637279" y="196889"/>
            <a:ext cx="5065640" cy="37890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2" idx="3"/>
            <a:endCxn id="6" idx="0"/>
          </p:cNvCxnSpPr>
          <p:nvPr/>
        </p:nvCxnSpPr>
        <p:spPr>
          <a:xfrm>
            <a:off x="1637279" y="575798"/>
            <a:ext cx="501661" cy="4205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2" idx="1"/>
            <a:endCxn id="7" idx="1"/>
          </p:cNvCxnSpPr>
          <p:nvPr/>
        </p:nvCxnSpPr>
        <p:spPr>
          <a:xfrm rot="10800000" flipH="1" flipV="1">
            <a:off x="310890" y="575798"/>
            <a:ext cx="262138" cy="2382102"/>
          </a:xfrm>
          <a:prstGeom prst="bentConnector3">
            <a:avLst>
              <a:gd name="adj1" fmla="val -87206"/>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91484" y="6428601"/>
            <a:ext cx="2576475" cy="276999"/>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1200" dirty="0" err="1"/>
              <a:t>plugin_rpc.update_floatingip_statuses</a:t>
            </a:r>
            <a:endParaRPr lang="en-US" sz="1200" dirty="0"/>
          </a:p>
        </p:txBody>
      </p:sp>
      <p:sp>
        <p:nvSpPr>
          <p:cNvPr id="16" name="Rectangle 15"/>
          <p:cNvSpPr/>
          <p:nvPr/>
        </p:nvSpPr>
        <p:spPr>
          <a:xfrm>
            <a:off x="7645553" y="394979"/>
            <a:ext cx="1383952" cy="461665"/>
          </a:xfrm>
          <a:prstGeom prst="rect">
            <a:avLst/>
          </a:prstGeom>
        </p:spPr>
        <p:txBody>
          <a:bodyPr wrap="square">
            <a:spAutoFit/>
          </a:bodyPr>
          <a:lstStyle/>
          <a:p>
            <a:r>
              <a:rPr lang="en-US" sz="1200" dirty="0" err="1"/>
              <a:t>get_external_device_name</a:t>
            </a:r>
            <a:endParaRPr lang="en-US" sz="1200" dirty="0"/>
          </a:p>
        </p:txBody>
      </p:sp>
      <p:sp>
        <p:nvSpPr>
          <p:cNvPr id="17" name="Rectangle 16"/>
          <p:cNvSpPr/>
          <p:nvPr/>
        </p:nvSpPr>
        <p:spPr>
          <a:xfrm>
            <a:off x="7380331" y="2865566"/>
            <a:ext cx="1502527" cy="461665"/>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sz="1200" dirty="0" smtClean="0"/>
              <a:t>router_info.py:</a:t>
            </a:r>
          </a:p>
          <a:p>
            <a:r>
              <a:rPr lang="en-US" sz="1200" dirty="0" err="1" smtClean="0"/>
              <a:t>perform_snat_action</a:t>
            </a:r>
            <a:endParaRPr lang="en-US" sz="1200" dirty="0"/>
          </a:p>
        </p:txBody>
      </p:sp>
      <p:sp>
        <p:nvSpPr>
          <p:cNvPr id="18" name="Rectangle 17"/>
          <p:cNvSpPr/>
          <p:nvPr/>
        </p:nvSpPr>
        <p:spPr>
          <a:xfrm>
            <a:off x="229909" y="4476390"/>
            <a:ext cx="2589491" cy="276999"/>
          </a:xfrm>
          <a:prstGeom prst="rect">
            <a:avLst/>
          </a:prstGeom>
        </p:spPr>
        <p:txBody>
          <a:bodyPr wrap="none">
            <a:spAutoFit/>
          </a:bodyPr>
          <a:lstStyle/>
          <a:p>
            <a:r>
              <a:rPr lang="en-US" sz="1200" dirty="0"/>
              <a:t>_</a:t>
            </a:r>
            <a:r>
              <a:rPr lang="en-US" sz="1200" dirty="0" err="1" smtClean="0"/>
              <a:t>get_external_device_interface_name</a:t>
            </a:r>
            <a:endParaRPr lang="en-US" sz="1200" dirty="0"/>
          </a:p>
        </p:txBody>
      </p:sp>
      <p:sp>
        <p:nvSpPr>
          <p:cNvPr id="19" name="Rectangle 18"/>
          <p:cNvSpPr/>
          <p:nvPr/>
        </p:nvSpPr>
        <p:spPr>
          <a:xfrm>
            <a:off x="152400" y="1422476"/>
            <a:ext cx="3702956" cy="1200329"/>
          </a:xfrm>
          <a:prstGeom prst="rect">
            <a:avLst/>
          </a:prstGeom>
        </p:spPr>
        <p:txBody>
          <a:bodyPr wrap="square">
            <a:spAutoFit/>
          </a:bodyPr>
          <a:lstStyle/>
          <a:p>
            <a:r>
              <a:rPr lang="en-US" sz="1200" dirty="0" err="1" smtClean="0"/>
              <a:t>process_router_floating_ip_nat_rules</a:t>
            </a:r>
            <a:endParaRPr lang="en-US" sz="1200" dirty="0" smtClean="0"/>
          </a:p>
          <a:p>
            <a:r>
              <a:rPr lang="en-US" sz="1200" dirty="0"/>
              <a:t>Configure NAT rules for the router's floating </a:t>
            </a:r>
            <a:r>
              <a:rPr lang="en-US" sz="1200" dirty="0" err="1" smtClean="0"/>
              <a:t>Ips</a:t>
            </a:r>
            <a:endParaRPr lang="en-US" sz="1200" dirty="0" smtClean="0"/>
          </a:p>
          <a:p>
            <a:r>
              <a:rPr lang="en-US" sz="1200" dirty="0"/>
              <a:t>Configures </a:t>
            </a:r>
            <a:r>
              <a:rPr lang="en-US" sz="1200" dirty="0" err="1"/>
              <a:t>iptables</a:t>
            </a:r>
            <a:r>
              <a:rPr lang="en-US" sz="1200" dirty="0"/>
              <a:t> rules for the floating </a:t>
            </a:r>
            <a:r>
              <a:rPr lang="en-US" sz="1200" dirty="0" err="1"/>
              <a:t>ips</a:t>
            </a:r>
            <a:r>
              <a:rPr lang="en-US" sz="1200" dirty="0"/>
              <a:t> of the given </a:t>
            </a:r>
            <a:r>
              <a:rPr lang="en-US" sz="1200" dirty="0" smtClean="0"/>
              <a:t>router</a:t>
            </a:r>
          </a:p>
          <a:p>
            <a:r>
              <a:rPr lang="en-US" sz="1200" dirty="0"/>
              <a:t>for chain, rule in </a:t>
            </a:r>
            <a:r>
              <a:rPr lang="en-US" sz="1200" dirty="0" err="1" smtClean="0"/>
              <a:t>self.floating_forward_rules</a:t>
            </a:r>
            <a:r>
              <a:rPr lang="en-US" sz="1200" dirty="0" smtClean="0"/>
              <a:t> (….)</a:t>
            </a:r>
          </a:p>
          <a:p>
            <a:r>
              <a:rPr lang="en-US" sz="1200" dirty="0"/>
              <a:t> </a:t>
            </a:r>
            <a:r>
              <a:rPr lang="en-US" sz="1200" dirty="0" smtClean="0"/>
              <a:t>    ri.iptables_manager.ipv4</a:t>
            </a:r>
            <a:r>
              <a:rPr lang="en-US" sz="1200" dirty="0"/>
              <a:t>['</a:t>
            </a:r>
            <a:r>
              <a:rPr lang="en-US" sz="1200" dirty="0" err="1"/>
              <a:t>nat</a:t>
            </a:r>
            <a:r>
              <a:rPr lang="en-US" sz="1200" dirty="0"/>
              <a:t>'].</a:t>
            </a:r>
            <a:r>
              <a:rPr lang="en-US" sz="1200" dirty="0" err="1" smtClean="0"/>
              <a:t>add_rule</a:t>
            </a:r>
            <a:r>
              <a:rPr lang="en-US" sz="1200" dirty="0" smtClean="0"/>
              <a:t>(..)</a:t>
            </a:r>
            <a:endParaRPr lang="en-US" sz="1200" dirty="0"/>
          </a:p>
        </p:txBody>
      </p:sp>
      <p:sp>
        <p:nvSpPr>
          <p:cNvPr id="20" name="Rectangle 19"/>
          <p:cNvSpPr/>
          <p:nvPr/>
        </p:nvSpPr>
        <p:spPr>
          <a:xfrm>
            <a:off x="152400" y="3617093"/>
            <a:ext cx="2572627" cy="276999"/>
          </a:xfrm>
          <a:prstGeom prst="rect">
            <a:avLst/>
          </a:prstGeom>
        </p:spPr>
        <p:txBody>
          <a:bodyPr wrap="none">
            <a:spAutoFit/>
          </a:bodyPr>
          <a:lstStyle/>
          <a:p>
            <a:r>
              <a:rPr lang="en-US" sz="1200" dirty="0" err="1"/>
              <a:t>process_router_floating_ip_addresses</a:t>
            </a:r>
            <a:endParaRPr lang="en-US" sz="1200" dirty="0"/>
          </a:p>
        </p:txBody>
      </p:sp>
      <p:cxnSp>
        <p:nvCxnSpPr>
          <p:cNvPr id="21" name="Straight Arrow Connector 20"/>
          <p:cNvCxnSpPr>
            <a:stCxn id="7" idx="2"/>
            <a:endCxn id="20" idx="0"/>
          </p:cNvCxnSpPr>
          <p:nvPr/>
        </p:nvCxnSpPr>
        <p:spPr>
          <a:xfrm flipH="1">
            <a:off x="1438714" y="3096399"/>
            <a:ext cx="27412" cy="520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2"/>
            <a:endCxn id="19" idx="0"/>
          </p:cNvCxnSpPr>
          <p:nvPr/>
        </p:nvCxnSpPr>
        <p:spPr>
          <a:xfrm flipH="1">
            <a:off x="2003878" y="1273306"/>
            <a:ext cx="135062" cy="1491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3" idx="3"/>
            <a:endCxn id="16" idx="2"/>
          </p:cNvCxnSpPr>
          <p:nvPr/>
        </p:nvCxnSpPr>
        <p:spPr>
          <a:xfrm flipV="1">
            <a:off x="7937115" y="856644"/>
            <a:ext cx="400414" cy="70433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3" idx="2"/>
            <a:endCxn id="17" idx="0"/>
          </p:cNvCxnSpPr>
          <p:nvPr/>
        </p:nvCxnSpPr>
        <p:spPr>
          <a:xfrm rot="16200000" flipH="1">
            <a:off x="6971467" y="1705437"/>
            <a:ext cx="1166091" cy="1154166"/>
          </a:xfrm>
          <a:prstGeom prst="bentConnector3">
            <a:avLst>
              <a:gd name="adj1" fmla="val 8511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2"/>
            <a:endCxn id="15" idx="0"/>
          </p:cNvCxnSpPr>
          <p:nvPr/>
        </p:nvCxnSpPr>
        <p:spPr>
          <a:xfrm flipH="1">
            <a:off x="1579722" y="6144842"/>
            <a:ext cx="19407" cy="2837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3855356" y="659692"/>
            <a:ext cx="1547218" cy="261610"/>
          </a:xfrm>
          <a:prstGeom prst="rect">
            <a:avLst/>
          </a:prstGeom>
        </p:spPr>
        <p:txBody>
          <a:bodyPr wrap="none">
            <a:spAutoFit/>
          </a:bodyPr>
          <a:lstStyle/>
          <a:p>
            <a:r>
              <a:rPr lang="en-US" sz="1100" dirty="0"/>
              <a:t>if </a:t>
            </a:r>
            <a:r>
              <a:rPr lang="en-US" sz="1100" dirty="0" err="1"/>
              <a:t>ri.router</a:t>
            </a:r>
            <a:r>
              <a:rPr lang="en-US" sz="1100" dirty="0"/>
              <a:t>['distributed']</a:t>
            </a:r>
          </a:p>
        </p:txBody>
      </p:sp>
      <p:cxnSp>
        <p:nvCxnSpPr>
          <p:cNvPr id="126" name="Elbow Connector 125"/>
          <p:cNvCxnSpPr>
            <a:stCxn id="20" idx="2"/>
            <a:endCxn id="18" idx="0"/>
          </p:cNvCxnSpPr>
          <p:nvPr/>
        </p:nvCxnSpPr>
        <p:spPr>
          <a:xfrm rot="16200000" flipH="1">
            <a:off x="1190535" y="4142270"/>
            <a:ext cx="582298" cy="8594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34" name="Rectangle 133"/>
          <p:cNvSpPr/>
          <p:nvPr/>
        </p:nvSpPr>
        <p:spPr>
          <a:xfrm>
            <a:off x="3942629" y="1600200"/>
            <a:ext cx="1950726" cy="769441"/>
          </a:xfrm>
          <a:prstGeom prst="rect">
            <a:avLst/>
          </a:prstGeom>
        </p:spPr>
        <p:txBody>
          <a:bodyPr wrap="square">
            <a:spAutoFit/>
          </a:bodyPr>
          <a:lstStyle/>
          <a:p>
            <a:r>
              <a:rPr lang="en-US" sz="1100" dirty="0" err="1"/>
              <a:t>get_floating_ips</a:t>
            </a:r>
            <a:endParaRPr lang="en-US" sz="1100" dirty="0"/>
          </a:p>
          <a:p>
            <a:r>
              <a:rPr lang="en-US" sz="1100" dirty="0"/>
              <a:t>_</a:t>
            </a:r>
            <a:r>
              <a:rPr lang="en-US" sz="1100" dirty="0" err="1"/>
              <a:t>fip_ns_subscribe</a:t>
            </a:r>
            <a:endParaRPr lang="en-US" sz="1100" dirty="0"/>
          </a:p>
          <a:p>
            <a:r>
              <a:rPr lang="en-US" sz="1100" dirty="0"/>
              <a:t>_</a:t>
            </a:r>
            <a:r>
              <a:rPr lang="en-US" sz="1100" dirty="0" err="1"/>
              <a:t>create_agent_gateway_port</a:t>
            </a:r>
            <a:endParaRPr lang="en-US" sz="1100" dirty="0"/>
          </a:p>
          <a:p>
            <a:r>
              <a:rPr lang="en-US" sz="1100" dirty="0"/>
              <a:t>create_rtr_2_fip_link</a:t>
            </a:r>
          </a:p>
        </p:txBody>
      </p:sp>
      <p:cxnSp>
        <p:nvCxnSpPr>
          <p:cNvPr id="136" name="Elbow Connector 135"/>
          <p:cNvCxnSpPr>
            <a:stCxn id="5" idx="2"/>
            <a:endCxn id="134" idx="0"/>
          </p:cNvCxnSpPr>
          <p:nvPr/>
        </p:nvCxnSpPr>
        <p:spPr>
          <a:xfrm rot="16200000" flipH="1">
            <a:off x="4713794" y="1396002"/>
            <a:ext cx="304356" cy="10403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3088059" y="2703156"/>
            <a:ext cx="1777913" cy="1716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t>3. Create </a:t>
            </a:r>
            <a:r>
              <a:rPr lang="en-US" sz="1050" dirty="0"/>
              <a:t>Floating IP gateway </a:t>
            </a:r>
            <a:r>
              <a:rPr lang="en-US" sz="1050" dirty="0" smtClean="0"/>
              <a:t>port.</a:t>
            </a:r>
            <a:endParaRPr lang="en-US" sz="1050" dirty="0"/>
          </a:p>
          <a:p>
            <a:r>
              <a:rPr lang="en-US" sz="1050" dirty="0" smtClean="0"/>
              <a:t>Request </a:t>
            </a:r>
            <a:r>
              <a:rPr lang="en-US" sz="1050" dirty="0"/>
              <a:t>port creation </a:t>
            </a:r>
            <a:r>
              <a:rPr lang="en-US" sz="1050" dirty="0" smtClean="0"/>
              <a:t>from Plugin </a:t>
            </a:r>
            <a:r>
              <a:rPr lang="en-US" sz="1050" dirty="0"/>
              <a:t>then </a:t>
            </a:r>
            <a:r>
              <a:rPr lang="en-US" sz="1050" dirty="0" smtClean="0"/>
              <a:t>creates Floating </a:t>
            </a:r>
            <a:r>
              <a:rPr lang="en-US" sz="1050" dirty="0"/>
              <a:t>IP namespace and adds gateway </a:t>
            </a:r>
            <a:r>
              <a:rPr lang="en-US" sz="1050" dirty="0" smtClean="0"/>
              <a:t>port</a:t>
            </a:r>
          </a:p>
          <a:p>
            <a:r>
              <a:rPr lang="en-US" sz="1050" dirty="0" smtClean="0"/>
              <a:t>4. Create </a:t>
            </a:r>
            <a:r>
              <a:rPr lang="en-US" sz="1050" dirty="0"/>
              <a:t>interface between router and Floating IP namespace.</a:t>
            </a:r>
          </a:p>
        </p:txBody>
      </p:sp>
      <p:cxnSp>
        <p:nvCxnSpPr>
          <p:cNvPr id="149" name="Elbow Connector 148"/>
          <p:cNvCxnSpPr>
            <a:stCxn id="134" idx="2"/>
            <a:endCxn id="147" idx="0"/>
          </p:cNvCxnSpPr>
          <p:nvPr/>
        </p:nvCxnSpPr>
        <p:spPr>
          <a:xfrm rot="5400000">
            <a:off x="4280747" y="2065910"/>
            <a:ext cx="333515" cy="94097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50" name="Rectangle 149"/>
          <p:cNvSpPr/>
          <p:nvPr/>
        </p:nvSpPr>
        <p:spPr>
          <a:xfrm>
            <a:off x="7397673" y="3543198"/>
            <a:ext cx="1744388" cy="261610"/>
          </a:xfrm>
          <a:prstGeom prst="rect">
            <a:avLst/>
          </a:prstGeom>
        </p:spPr>
        <p:txBody>
          <a:bodyPr wrap="none">
            <a:spAutoFit/>
          </a:bodyPr>
          <a:lstStyle/>
          <a:p>
            <a:r>
              <a:rPr lang="en-US" sz="1100" dirty="0"/>
              <a:t>_</a:t>
            </a:r>
            <a:r>
              <a:rPr lang="en-US" sz="1100" dirty="0" err="1"/>
              <a:t>handle_router_snat_rules</a:t>
            </a:r>
            <a:endParaRPr lang="en-US" sz="1100" dirty="0"/>
          </a:p>
        </p:txBody>
      </p:sp>
      <p:sp>
        <p:nvSpPr>
          <p:cNvPr id="152" name="Rectangle 151"/>
          <p:cNvSpPr/>
          <p:nvPr/>
        </p:nvSpPr>
        <p:spPr>
          <a:xfrm>
            <a:off x="7544348" y="3962400"/>
            <a:ext cx="1451038" cy="430887"/>
          </a:xfrm>
          <a:prstGeom prst="rect">
            <a:avLst/>
          </a:prstGeom>
        </p:spPr>
        <p:txBody>
          <a:bodyPr wrap="none">
            <a:spAutoFit/>
          </a:bodyPr>
          <a:lstStyle/>
          <a:p>
            <a:r>
              <a:rPr lang="en-US" sz="1100" dirty="0" smtClean="0"/>
              <a:t>Get </a:t>
            </a:r>
            <a:r>
              <a:rPr lang="en-US" sz="1100" dirty="0" err="1" smtClean="0"/>
              <a:t>iptables_manager</a:t>
            </a:r>
            <a:endParaRPr lang="en-US" sz="1100" dirty="0" smtClean="0"/>
          </a:p>
          <a:p>
            <a:r>
              <a:rPr lang="en-US" sz="1100" dirty="0"/>
              <a:t>And </a:t>
            </a:r>
            <a:r>
              <a:rPr lang="en-US" sz="1100" dirty="0" err="1"/>
              <a:t>add_rule</a:t>
            </a:r>
            <a:endParaRPr lang="en-US" sz="1100" dirty="0"/>
          </a:p>
        </p:txBody>
      </p:sp>
      <p:cxnSp>
        <p:nvCxnSpPr>
          <p:cNvPr id="154" name="Elbow Connector 153"/>
          <p:cNvCxnSpPr>
            <a:stCxn id="17" idx="2"/>
            <a:endCxn id="150" idx="0"/>
          </p:cNvCxnSpPr>
          <p:nvPr/>
        </p:nvCxnSpPr>
        <p:spPr>
          <a:xfrm rot="16200000" flipH="1">
            <a:off x="8092748" y="3366078"/>
            <a:ext cx="215967" cy="13827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7" name="Elbow Connector 156"/>
          <p:cNvCxnSpPr>
            <a:stCxn id="150" idx="2"/>
            <a:endCxn id="152" idx="0"/>
          </p:cNvCxnSpPr>
          <p:nvPr/>
        </p:nvCxnSpPr>
        <p:spPr>
          <a:xfrm rot="5400000">
            <a:off x="8191071" y="3883604"/>
            <a:ext cx="157592"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3" name="Elbow Connector 162"/>
          <p:cNvCxnSpPr>
            <a:stCxn id="3" idx="2"/>
            <a:endCxn id="177" idx="0"/>
          </p:cNvCxnSpPr>
          <p:nvPr/>
        </p:nvCxnSpPr>
        <p:spPr>
          <a:xfrm rot="5400000">
            <a:off x="5337373" y="2255995"/>
            <a:ext cx="2196576" cy="108353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77" name="Rectangle 176"/>
          <p:cNvSpPr/>
          <p:nvPr/>
        </p:nvSpPr>
        <p:spPr>
          <a:xfrm>
            <a:off x="5172605" y="3896051"/>
            <a:ext cx="1442574" cy="276999"/>
          </a:xfrm>
          <a:prstGeom prst="rect">
            <a:avLst/>
          </a:prstGeom>
        </p:spPr>
        <p:txBody>
          <a:bodyPr wrap="none">
            <a:spAutoFit/>
          </a:bodyPr>
          <a:lstStyle/>
          <a:p>
            <a:r>
              <a:rPr lang="en-US" sz="1200" dirty="0" err="1"/>
              <a:t>external_gateway</a:t>
            </a:r>
            <a:r>
              <a:rPr lang="en-US" sz="1200" dirty="0" smtClean="0"/>
              <a:t>_*</a:t>
            </a:r>
            <a:endParaRPr lang="en-US" sz="1200" dirty="0"/>
          </a:p>
        </p:txBody>
      </p:sp>
      <p:sp>
        <p:nvSpPr>
          <p:cNvPr id="180" name="TextBox 179"/>
          <p:cNvSpPr txBox="1"/>
          <p:nvPr/>
        </p:nvSpPr>
        <p:spPr>
          <a:xfrm>
            <a:off x="7638299" y="4724400"/>
            <a:ext cx="699230" cy="261610"/>
          </a:xfrm>
          <a:prstGeom prst="rect">
            <a:avLst/>
          </a:prstGeom>
          <a:noFill/>
        </p:spPr>
        <p:txBody>
          <a:bodyPr wrap="none" rtlCol="0">
            <a:spAutoFit/>
          </a:bodyPr>
          <a:lstStyle/>
          <a:p>
            <a:r>
              <a:rPr lang="en-US" sz="1100" dirty="0" smtClean="0"/>
              <a:t>removed</a:t>
            </a:r>
            <a:endParaRPr lang="en-US" sz="1100" dirty="0"/>
          </a:p>
        </p:txBody>
      </p:sp>
      <p:sp>
        <p:nvSpPr>
          <p:cNvPr id="181" name="TextBox 180"/>
          <p:cNvSpPr txBox="1"/>
          <p:nvPr/>
        </p:nvSpPr>
        <p:spPr>
          <a:xfrm>
            <a:off x="5744015" y="4767590"/>
            <a:ext cx="663964" cy="261610"/>
          </a:xfrm>
          <a:prstGeom prst="rect">
            <a:avLst/>
          </a:prstGeom>
          <a:noFill/>
        </p:spPr>
        <p:txBody>
          <a:bodyPr wrap="none" rtlCol="0">
            <a:spAutoFit/>
          </a:bodyPr>
          <a:lstStyle/>
          <a:p>
            <a:r>
              <a:rPr lang="en-US" sz="1100" dirty="0" smtClean="0"/>
              <a:t>updated</a:t>
            </a:r>
            <a:endParaRPr lang="en-US" sz="1100" dirty="0"/>
          </a:p>
        </p:txBody>
      </p:sp>
      <p:sp>
        <p:nvSpPr>
          <p:cNvPr id="182" name="TextBox 181"/>
          <p:cNvSpPr txBox="1"/>
          <p:nvPr/>
        </p:nvSpPr>
        <p:spPr>
          <a:xfrm>
            <a:off x="3961967" y="4767590"/>
            <a:ext cx="543739" cy="261610"/>
          </a:xfrm>
          <a:prstGeom prst="rect">
            <a:avLst/>
          </a:prstGeom>
          <a:noFill/>
        </p:spPr>
        <p:txBody>
          <a:bodyPr wrap="none" rtlCol="0">
            <a:spAutoFit/>
          </a:bodyPr>
          <a:lstStyle/>
          <a:p>
            <a:r>
              <a:rPr lang="en-US" sz="1100" dirty="0" smtClean="0"/>
              <a:t>added</a:t>
            </a:r>
            <a:endParaRPr lang="en-US" sz="1100" dirty="0"/>
          </a:p>
        </p:txBody>
      </p:sp>
      <p:sp>
        <p:nvSpPr>
          <p:cNvPr id="31" name="Rectangle 30"/>
          <p:cNvSpPr/>
          <p:nvPr/>
        </p:nvSpPr>
        <p:spPr>
          <a:xfrm>
            <a:off x="3504162" y="4614889"/>
            <a:ext cx="5456679" cy="566711"/>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4" name="Rectangle 63"/>
          <p:cNvSpPr/>
          <p:nvPr/>
        </p:nvSpPr>
        <p:spPr>
          <a:xfrm>
            <a:off x="3323299" y="6167925"/>
            <a:ext cx="2141613" cy="600164"/>
          </a:xfrm>
          <a:prstGeom prst="rect">
            <a:avLst/>
          </a:prstGeom>
        </p:spPr>
        <p:txBody>
          <a:bodyPr wrap="square">
            <a:spAutoFit/>
          </a:bodyPr>
          <a:lstStyle/>
          <a:p>
            <a:r>
              <a:rPr lang="en-US" sz="1100" dirty="0"/>
              <a:t>_</a:t>
            </a:r>
            <a:r>
              <a:rPr lang="en-US" sz="1100" dirty="0" err="1"/>
              <a:t>external_gateway_added</a:t>
            </a:r>
            <a:r>
              <a:rPr lang="en-US" sz="1100" dirty="0"/>
              <a:t>()</a:t>
            </a:r>
          </a:p>
          <a:p>
            <a:r>
              <a:rPr lang="en-US" sz="1100" dirty="0"/>
              <a:t>        if not </a:t>
            </a:r>
            <a:r>
              <a:rPr lang="en-US" sz="1100" dirty="0" err="1"/>
              <a:t>ip_lib.device_exists</a:t>
            </a:r>
            <a:r>
              <a:rPr lang="en-US" sz="1100" dirty="0"/>
              <a:t>()</a:t>
            </a:r>
          </a:p>
          <a:p>
            <a:r>
              <a:rPr lang="en-US" sz="1100" dirty="0"/>
              <a:t>	</a:t>
            </a:r>
            <a:r>
              <a:rPr lang="en-US" sz="1100" dirty="0" err="1"/>
              <a:t>self.driver.plug</a:t>
            </a:r>
            <a:r>
              <a:rPr lang="en-US" sz="1100" dirty="0"/>
              <a:t>()</a:t>
            </a:r>
          </a:p>
        </p:txBody>
      </p:sp>
      <p:cxnSp>
        <p:nvCxnSpPr>
          <p:cNvPr id="66" name="Elbow Connector 65"/>
          <p:cNvCxnSpPr>
            <a:stCxn id="182" idx="2"/>
            <a:endCxn id="64" idx="0"/>
          </p:cNvCxnSpPr>
          <p:nvPr/>
        </p:nvCxnSpPr>
        <p:spPr>
          <a:xfrm rot="16200000" flipH="1">
            <a:off x="3744609" y="5518427"/>
            <a:ext cx="1138725" cy="16026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3148946" y="5353162"/>
            <a:ext cx="5614054" cy="514681"/>
          </a:xfrm>
          <a:prstGeom prst="ellipse">
            <a:avLst/>
          </a:prstGeom>
          <a:solidFill>
            <a:schemeClr val="accent2">
              <a:lumMod val="40000"/>
              <a:lumOff val="6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There are some operations if router is distributed. Also if the router type is HA – the call is ha._</a:t>
            </a:r>
            <a:r>
              <a:rPr lang="en-US" sz="1050" dirty="0" err="1" smtClean="0"/>
              <a:t>external_gateway_added</a:t>
            </a:r>
            <a:r>
              <a:rPr lang="en-US" sz="1050" dirty="0" smtClean="0"/>
              <a:t>/removed</a:t>
            </a:r>
            <a:endParaRPr lang="en-US" sz="1050" dirty="0"/>
          </a:p>
        </p:txBody>
      </p:sp>
      <p:sp>
        <p:nvSpPr>
          <p:cNvPr id="71" name="Rectangle 70"/>
          <p:cNvSpPr/>
          <p:nvPr/>
        </p:nvSpPr>
        <p:spPr>
          <a:xfrm>
            <a:off x="6413913" y="6243935"/>
            <a:ext cx="1932837" cy="369332"/>
          </a:xfrm>
          <a:prstGeom prst="rect">
            <a:avLst/>
          </a:prstGeom>
        </p:spPr>
        <p:txBody>
          <a:bodyPr wrap="none">
            <a:spAutoFit/>
          </a:bodyPr>
          <a:lstStyle/>
          <a:p>
            <a:r>
              <a:rPr lang="en-US" dirty="0" err="1"/>
              <a:t>self.driver.unplug</a:t>
            </a:r>
            <a:r>
              <a:rPr lang="en-US" dirty="0" smtClean="0"/>
              <a:t>()</a:t>
            </a:r>
            <a:endParaRPr lang="en-US" dirty="0"/>
          </a:p>
        </p:txBody>
      </p:sp>
      <p:cxnSp>
        <p:nvCxnSpPr>
          <p:cNvPr id="73" name="Elbow Connector 72"/>
          <p:cNvCxnSpPr>
            <a:stCxn id="180" idx="2"/>
            <a:endCxn id="71" idx="0"/>
          </p:cNvCxnSpPr>
          <p:nvPr/>
        </p:nvCxnSpPr>
        <p:spPr>
          <a:xfrm rot="5400000">
            <a:off x="7055161" y="5311181"/>
            <a:ext cx="1257925" cy="60758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Down Arrow 73"/>
          <p:cNvSpPr/>
          <p:nvPr/>
        </p:nvSpPr>
        <p:spPr>
          <a:xfrm>
            <a:off x="5955973" y="4173050"/>
            <a:ext cx="452006" cy="4418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Elbow Connector 76"/>
          <p:cNvCxnSpPr>
            <a:stCxn id="3" idx="3"/>
            <a:endCxn id="4" idx="2"/>
          </p:cNvCxnSpPr>
          <p:nvPr/>
        </p:nvCxnSpPr>
        <p:spPr>
          <a:xfrm flipH="1" flipV="1">
            <a:off x="7343672" y="335388"/>
            <a:ext cx="593443" cy="1225588"/>
          </a:xfrm>
          <a:prstGeom prst="bentConnector4">
            <a:avLst>
              <a:gd name="adj1" fmla="val -38521"/>
              <a:gd name="adj2" fmla="val 55650"/>
            </a:avLst>
          </a:prstGeom>
          <a:ln>
            <a:tailEnd type="arrow"/>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5250922" y="2750673"/>
            <a:ext cx="1901483" cy="923330"/>
          </a:xfrm>
          <a:prstGeom prst="rect">
            <a:avLst/>
          </a:prstGeom>
        </p:spPr>
        <p:txBody>
          <a:bodyPr wrap="none">
            <a:spAutoFit/>
          </a:bodyPr>
          <a:lstStyle/>
          <a:p>
            <a:r>
              <a:rPr lang="en-US" sz="900" dirty="0"/>
              <a:t>if not </a:t>
            </a:r>
            <a:r>
              <a:rPr lang="en-US" sz="900" dirty="0" err="1"/>
              <a:t>ri.ex_gw_port</a:t>
            </a:r>
            <a:r>
              <a:rPr lang="en-US" sz="900" dirty="0" smtClean="0"/>
              <a:t>:</a:t>
            </a:r>
          </a:p>
          <a:p>
            <a:r>
              <a:rPr lang="en-US" sz="900" dirty="0" smtClean="0"/>
              <a:t>        added, </a:t>
            </a:r>
          </a:p>
          <a:p>
            <a:r>
              <a:rPr lang="en-US" sz="900" dirty="0" smtClean="0"/>
              <a:t>If </a:t>
            </a:r>
            <a:r>
              <a:rPr lang="en-US" sz="900" dirty="0" err="1" smtClean="0"/>
              <a:t>ex_gw_port</a:t>
            </a:r>
            <a:r>
              <a:rPr lang="en-US" sz="900" dirty="0" smtClean="0"/>
              <a:t> != </a:t>
            </a:r>
            <a:r>
              <a:rPr lang="en-US" sz="900" dirty="0" err="1" smtClean="0"/>
              <a:t>ri.ex_gw_port</a:t>
            </a:r>
            <a:endParaRPr lang="en-US" sz="900" dirty="0" smtClean="0"/>
          </a:p>
          <a:p>
            <a:r>
              <a:rPr lang="en-US" sz="900" dirty="0"/>
              <a:t> </a:t>
            </a:r>
            <a:r>
              <a:rPr lang="en-US" sz="900" dirty="0" smtClean="0"/>
              <a:t>        updated</a:t>
            </a:r>
          </a:p>
          <a:p>
            <a:r>
              <a:rPr lang="en-US" sz="900" dirty="0"/>
              <a:t>if not </a:t>
            </a:r>
            <a:r>
              <a:rPr lang="en-US" sz="900" dirty="0" err="1"/>
              <a:t>ex_gw_port</a:t>
            </a:r>
            <a:r>
              <a:rPr lang="en-US" sz="900" dirty="0"/>
              <a:t> and </a:t>
            </a:r>
            <a:r>
              <a:rPr lang="en-US" sz="900" dirty="0" err="1" smtClean="0"/>
              <a:t>ri.ex_gw_port</a:t>
            </a:r>
            <a:endParaRPr lang="en-US" sz="900" dirty="0" smtClean="0"/>
          </a:p>
          <a:p>
            <a:r>
              <a:rPr lang="en-US" sz="900" dirty="0"/>
              <a:t> </a:t>
            </a:r>
            <a:r>
              <a:rPr lang="en-US" sz="900" dirty="0" smtClean="0"/>
              <a:t>       removed</a:t>
            </a:r>
            <a:endParaRPr lang="en-US" sz="900" dirty="0"/>
          </a:p>
        </p:txBody>
      </p:sp>
      <p:sp>
        <p:nvSpPr>
          <p:cNvPr id="81" name="Rectangle 80"/>
          <p:cNvSpPr/>
          <p:nvPr/>
        </p:nvSpPr>
        <p:spPr>
          <a:xfrm>
            <a:off x="7924227" y="2126707"/>
            <a:ext cx="1220206" cy="261610"/>
          </a:xfrm>
          <a:prstGeom prst="rect">
            <a:avLst/>
          </a:prstGeom>
        </p:spPr>
        <p:txBody>
          <a:bodyPr wrap="none">
            <a:spAutoFit/>
          </a:bodyPr>
          <a:lstStyle/>
          <a:p>
            <a:r>
              <a:rPr lang="en-US" sz="1100" dirty="0"/>
              <a:t> </a:t>
            </a:r>
            <a:r>
              <a:rPr lang="en-US" sz="1100" dirty="0" err="1"/>
              <a:t>self.driver.unplug</a:t>
            </a:r>
            <a:endParaRPr lang="en-US" sz="1100" dirty="0"/>
          </a:p>
        </p:txBody>
      </p:sp>
      <p:cxnSp>
        <p:nvCxnSpPr>
          <p:cNvPr id="90" name="Elbow Connector 89"/>
          <p:cNvCxnSpPr>
            <a:stCxn id="3" idx="2"/>
            <a:endCxn id="81" idx="1"/>
          </p:cNvCxnSpPr>
          <p:nvPr/>
        </p:nvCxnSpPr>
        <p:spPr>
          <a:xfrm rot="16200000" flipH="1">
            <a:off x="7171810" y="1505094"/>
            <a:ext cx="558037" cy="94679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7163189" y="1978493"/>
            <a:ext cx="626934" cy="507831"/>
          </a:xfrm>
          <a:prstGeom prst="rect">
            <a:avLst/>
          </a:prstGeom>
          <a:noFill/>
        </p:spPr>
        <p:txBody>
          <a:bodyPr wrap="square" rtlCol="0">
            <a:spAutoFit/>
          </a:bodyPr>
          <a:lstStyle/>
          <a:p>
            <a:r>
              <a:rPr lang="en-US" sz="900" dirty="0" smtClean="0"/>
              <a:t>Remove any stale devices</a:t>
            </a:r>
            <a:endParaRPr lang="en-US" sz="900" dirty="0"/>
          </a:p>
        </p:txBody>
      </p:sp>
    </p:spTree>
    <p:extLst>
      <p:ext uri="{BB962C8B-B14F-4D97-AF65-F5344CB8AC3E}">
        <p14:creationId xmlns:p14="http://schemas.microsoft.com/office/powerpoint/2010/main" val="2810627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76200"/>
            <a:ext cx="1685461"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err="1"/>
              <a:t>routes_updated</a:t>
            </a:r>
            <a:endParaRPr lang="en-US" dirty="0"/>
          </a:p>
        </p:txBody>
      </p:sp>
      <p:sp>
        <p:nvSpPr>
          <p:cNvPr id="3" name="Rectangle 2"/>
          <p:cNvSpPr/>
          <p:nvPr/>
        </p:nvSpPr>
        <p:spPr>
          <a:xfrm>
            <a:off x="4572000" y="422615"/>
            <a:ext cx="2442976" cy="646331"/>
          </a:xfrm>
          <a:prstGeom prst="rect">
            <a:avLst/>
          </a:prstGeom>
        </p:spPr>
        <p:txBody>
          <a:bodyPr wrap="none">
            <a:spAutoFit/>
          </a:bodyPr>
          <a:lstStyle/>
          <a:p>
            <a:r>
              <a:rPr lang="en-US" dirty="0" smtClean="0"/>
              <a:t>Ha.py</a:t>
            </a:r>
          </a:p>
          <a:p>
            <a:r>
              <a:rPr lang="en-US" dirty="0" smtClean="0"/>
              <a:t>_</a:t>
            </a:r>
            <a:r>
              <a:rPr lang="en-US" dirty="0" err="1" smtClean="0"/>
              <a:t>process_virtual_routes</a:t>
            </a:r>
            <a:endParaRPr lang="en-US" dirty="0"/>
          </a:p>
        </p:txBody>
      </p:sp>
      <p:sp>
        <p:nvSpPr>
          <p:cNvPr id="4" name="Rectangle 3"/>
          <p:cNvSpPr/>
          <p:nvPr/>
        </p:nvSpPr>
        <p:spPr>
          <a:xfrm>
            <a:off x="621413" y="1752682"/>
            <a:ext cx="2350387" cy="369332"/>
          </a:xfrm>
          <a:prstGeom prst="rect">
            <a:avLst/>
          </a:prstGeom>
        </p:spPr>
        <p:txBody>
          <a:bodyPr wrap="none">
            <a:spAutoFit/>
          </a:bodyPr>
          <a:lstStyle/>
          <a:p>
            <a:r>
              <a:rPr lang="en-US" dirty="0"/>
              <a:t>_</a:t>
            </a:r>
            <a:r>
              <a:rPr lang="en-US" dirty="0" err="1"/>
              <a:t>update_routing_table</a:t>
            </a:r>
            <a:endParaRPr lang="en-US" dirty="0"/>
          </a:p>
        </p:txBody>
      </p:sp>
      <p:sp>
        <p:nvSpPr>
          <p:cNvPr id="5" name="Rectangle 4"/>
          <p:cNvSpPr/>
          <p:nvPr/>
        </p:nvSpPr>
        <p:spPr>
          <a:xfrm>
            <a:off x="636037" y="2706469"/>
            <a:ext cx="2612062" cy="646331"/>
          </a:xfrm>
          <a:prstGeom prst="rect">
            <a:avLst/>
          </a:prstGeom>
        </p:spPr>
        <p:txBody>
          <a:bodyPr wrap="none">
            <a:spAutoFit/>
          </a:bodyPr>
          <a:lstStyle/>
          <a:p>
            <a:r>
              <a:rPr lang="en-US" dirty="0" err="1" smtClean="0"/>
              <a:t>ip_lib.IPWrapper</a:t>
            </a:r>
            <a:endParaRPr lang="en-US" dirty="0" smtClean="0"/>
          </a:p>
          <a:p>
            <a:r>
              <a:rPr lang="en-US" dirty="0" err="1"/>
              <a:t>ip_wrapper.netns.execute</a:t>
            </a:r>
            <a:endParaRPr lang="en-US" dirty="0"/>
          </a:p>
        </p:txBody>
      </p:sp>
      <p:cxnSp>
        <p:nvCxnSpPr>
          <p:cNvPr id="6" name="Elbow Connector 5"/>
          <p:cNvCxnSpPr>
            <a:stCxn id="2" idx="3"/>
            <a:endCxn id="3" idx="0"/>
          </p:cNvCxnSpPr>
          <p:nvPr/>
        </p:nvCxnSpPr>
        <p:spPr>
          <a:xfrm>
            <a:off x="2523661" y="260866"/>
            <a:ext cx="3269827" cy="16174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Elbow Connector 6"/>
          <p:cNvCxnSpPr>
            <a:stCxn id="2" idx="2"/>
            <a:endCxn id="4" idx="0"/>
          </p:cNvCxnSpPr>
          <p:nvPr/>
        </p:nvCxnSpPr>
        <p:spPr>
          <a:xfrm rot="16200000" flipH="1">
            <a:off x="1085194" y="1041269"/>
            <a:ext cx="1307150" cy="11567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4" idx="2"/>
            <a:endCxn id="5" idx="0"/>
          </p:cNvCxnSpPr>
          <p:nvPr/>
        </p:nvCxnSpPr>
        <p:spPr>
          <a:xfrm rot="16200000" flipH="1">
            <a:off x="1577110" y="2341510"/>
            <a:ext cx="584455" cy="14546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978411" y="1337015"/>
            <a:ext cx="4165589" cy="923330"/>
          </a:xfrm>
          <a:prstGeom prst="rect">
            <a:avLst/>
          </a:prstGeom>
        </p:spPr>
        <p:txBody>
          <a:bodyPr wrap="square">
            <a:spAutoFit/>
          </a:bodyPr>
          <a:lstStyle/>
          <a:p>
            <a:r>
              <a:rPr lang="en-US" dirty="0" smtClean="0"/>
              <a:t>Ha.py</a:t>
            </a:r>
          </a:p>
          <a:p>
            <a:r>
              <a:rPr lang="en-US" dirty="0" err="1" smtClean="0"/>
              <a:t>ri.keepalived_manager.config.get_instance</a:t>
            </a:r>
            <a:endParaRPr lang="en-US" dirty="0" smtClean="0"/>
          </a:p>
          <a:p>
            <a:r>
              <a:rPr lang="en-US" dirty="0" smtClean="0"/>
              <a:t>And update routes.</a:t>
            </a:r>
            <a:endParaRPr lang="en-US" dirty="0"/>
          </a:p>
        </p:txBody>
      </p:sp>
      <p:cxnSp>
        <p:nvCxnSpPr>
          <p:cNvPr id="10" name="Elbow Connector 9"/>
          <p:cNvCxnSpPr>
            <a:stCxn id="3" idx="2"/>
            <a:endCxn id="9" idx="0"/>
          </p:cNvCxnSpPr>
          <p:nvPr/>
        </p:nvCxnSpPr>
        <p:spPr>
          <a:xfrm rot="16200000" flipH="1">
            <a:off x="6293313" y="569121"/>
            <a:ext cx="268069" cy="126771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278806" y="-43934"/>
            <a:ext cx="673582" cy="276999"/>
          </a:xfrm>
          <a:prstGeom prst="rect">
            <a:avLst/>
          </a:prstGeom>
        </p:spPr>
        <p:txBody>
          <a:bodyPr wrap="none">
            <a:spAutoFit/>
          </a:bodyPr>
          <a:lstStyle/>
          <a:p>
            <a:r>
              <a:rPr lang="en-US" sz="1200" dirty="0"/>
              <a:t> </a:t>
            </a:r>
            <a:r>
              <a:rPr lang="en-US" sz="1200" dirty="0" err="1"/>
              <a:t>ri.is_ha</a:t>
            </a:r>
            <a:endParaRPr lang="en-US" sz="1200" dirty="0"/>
          </a:p>
        </p:txBody>
      </p:sp>
      <p:sp>
        <p:nvSpPr>
          <p:cNvPr id="12" name="Rectangle 11"/>
          <p:cNvSpPr/>
          <p:nvPr/>
        </p:nvSpPr>
        <p:spPr>
          <a:xfrm>
            <a:off x="603776" y="745780"/>
            <a:ext cx="3151119" cy="830997"/>
          </a:xfrm>
          <a:prstGeom prst="rect">
            <a:avLst/>
          </a:prstGeom>
        </p:spPr>
        <p:txBody>
          <a:bodyPr wrap="none">
            <a:spAutoFit/>
          </a:bodyPr>
          <a:lstStyle/>
          <a:p>
            <a:r>
              <a:rPr lang="en-US" sz="1200" dirty="0" err="1"/>
              <a:t>new_routes</a:t>
            </a:r>
            <a:r>
              <a:rPr lang="en-US" sz="1200" dirty="0"/>
              <a:t> = </a:t>
            </a:r>
            <a:r>
              <a:rPr lang="en-US" sz="1200" dirty="0" err="1"/>
              <a:t>ri.router</a:t>
            </a:r>
            <a:r>
              <a:rPr lang="en-US" sz="1200" dirty="0"/>
              <a:t>['routes</a:t>
            </a:r>
            <a:r>
              <a:rPr lang="en-US" sz="1200" dirty="0" smtClean="0"/>
              <a:t>']</a:t>
            </a:r>
          </a:p>
          <a:p>
            <a:r>
              <a:rPr lang="en-US" sz="1200" dirty="0"/>
              <a:t> </a:t>
            </a:r>
            <a:r>
              <a:rPr lang="en-US" sz="1200" dirty="0" err="1"/>
              <a:t>old_routes</a:t>
            </a:r>
            <a:r>
              <a:rPr lang="en-US" sz="1200" dirty="0"/>
              <a:t> = </a:t>
            </a:r>
            <a:r>
              <a:rPr lang="en-US" sz="1200" dirty="0" err="1" smtClean="0"/>
              <a:t>ri.routes</a:t>
            </a:r>
            <a:endParaRPr lang="en-US" sz="1200" dirty="0" smtClean="0"/>
          </a:p>
          <a:p>
            <a:r>
              <a:rPr lang="en-US" sz="1200" dirty="0"/>
              <a:t>adds, removes = </a:t>
            </a:r>
            <a:r>
              <a:rPr lang="en-US" sz="1200" dirty="0" err="1" smtClean="0"/>
              <a:t>common_utils.diff_list_of_dict</a:t>
            </a:r>
            <a:endParaRPr lang="en-US" sz="1200" dirty="0" smtClean="0"/>
          </a:p>
          <a:p>
            <a:r>
              <a:rPr lang="en-US" sz="1200" dirty="0" smtClean="0"/>
              <a:t>For both add and removes call…</a:t>
            </a:r>
            <a:endParaRPr lang="en-US" sz="1200" dirty="0"/>
          </a:p>
        </p:txBody>
      </p:sp>
      <p:sp>
        <p:nvSpPr>
          <p:cNvPr id="15" name="Rectangle 14"/>
          <p:cNvSpPr/>
          <p:nvPr/>
        </p:nvSpPr>
        <p:spPr>
          <a:xfrm>
            <a:off x="705632" y="3886200"/>
            <a:ext cx="2066271"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t>_</a:t>
            </a:r>
            <a:r>
              <a:rPr lang="en-US" dirty="0" err="1"/>
              <a:t>process_ha_router</a:t>
            </a:r>
            <a:endParaRPr lang="en-US" dirty="0"/>
          </a:p>
        </p:txBody>
      </p:sp>
      <p:sp>
        <p:nvSpPr>
          <p:cNvPr id="16" name="Rectangle 15"/>
          <p:cNvSpPr/>
          <p:nvPr/>
        </p:nvSpPr>
        <p:spPr>
          <a:xfrm>
            <a:off x="2814576" y="4572000"/>
            <a:ext cx="1104790" cy="369332"/>
          </a:xfrm>
          <a:prstGeom prst="rect">
            <a:avLst/>
          </a:prstGeom>
        </p:spPr>
        <p:txBody>
          <a:bodyPr wrap="none">
            <a:spAutoFit/>
          </a:bodyPr>
          <a:lstStyle/>
          <a:p>
            <a:r>
              <a:rPr lang="en-US" dirty="0" smtClean="0"/>
              <a:t>If </a:t>
            </a:r>
            <a:r>
              <a:rPr lang="en-US" dirty="0" err="1" smtClean="0"/>
              <a:t>ri.is_ha</a:t>
            </a:r>
            <a:r>
              <a:rPr lang="en-US" dirty="0"/>
              <a:t>:</a:t>
            </a:r>
          </a:p>
        </p:txBody>
      </p:sp>
      <p:sp>
        <p:nvSpPr>
          <p:cNvPr id="17" name="Rectangle 16"/>
          <p:cNvSpPr/>
          <p:nvPr/>
        </p:nvSpPr>
        <p:spPr>
          <a:xfrm>
            <a:off x="3952388" y="5105400"/>
            <a:ext cx="1362874" cy="369332"/>
          </a:xfrm>
          <a:prstGeom prst="rect">
            <a:avLst/>
          </a:prstGeom>
        </p:spPr>
        <p:txBody>
          <a:bodyPr wrap="none">
            <a:spAutoFit/>
          </a:bodyPr>
          <a:lstStyle/>
          <a:p>
            <a:r>
              <a:rPr lang="en-US" dirty="0"/>
              <a:t>if </a:t>
            </a:r>
            <a:r>
              <a:rPr lang="en-US" dirty="0" err="1"/>
              <a:t>ri.ha_port</a:t>
            </a:r>
            <a:r>
              <a:rPr lang="en-US" dirty="0"/>
              <a:t>:</a:t>
            </a:r>
          </a:p>
        </p:txBody>
      </p:sp>
      <p:sp>
        <p:nvSpPr>
          <p:cNvPr id="18" name="Rectangle 17"/>
          <p:cNvSpPr/>
          <p:nvPr/>
        </p:nvSpPr>
        <p:spPr>
          <a:xfrm>
            <a:off x="5352212" y="5562600"/>
            <a:ext cx="2244461" cy="369332"/>
          </a:xfrm>
          <a:prstGeom prst="rect">
            <a:avLst/>
          </a:prstGeom>
        </p:spPr>
        <p:txBody>
          <a:bodyPr wrap="none">
            <a:spAutoFit/>
          </a:bodyPr>
          <a:lstStyle/>
          <a:p>
            <a:r>
              <a:rPr lang="en-US" dirty="0" err="1"/>
              <a:t>ri.spawn_keepalived</a:t>
            </a:r>
            <a:r>
              <a:rPr lang="en-US" dirty="0"/>
              <a:t>()</a:t>
            </a:r>
          </a:p>
        </p:txBody>
      </p:sp>
      <p:sp>
        <p:nvSpPr>
          <p:cNvPr id="19" name="Rectangle 18"/>
          <p:cNvSpPr/>
          <p:nvPr/>
        </p:nvSpPr>
        <p:spPr>
          <a:xfrm>
            <a:off x="2771903" y="4572000"/>
            <a:ext cx="5152897" cy="167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21" name="Elbow Connector 20"/>
          <p:cNvCxnSpPr>
            <a:stCxn id="16" idx="2"/>
            <a:endCxn id="17" idx="1"/>
          </p:cNvCxnSpPr>
          <p:nvPr/>
        </p:nvCxnSpPr>
        <p:spPr>
          <a:xfrm rot="16200000" flipH="1">
            <a:off x="3485312" y="4822990"/>
            <a:ext cx="348734" cy="58541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7" idx="2"/>
            <a:endCxn id="18" idx="1"/>
          </p:cNvCxnSpPr>
          <p:nvPr/>
        </p:nvCxnSpPr>
        <p:spPr>
          <a:xfrm rot="16200000" flipH="1">
            <a:off x="4856751" y="5251805"/>
            <a:ext cx="272534" cy="71838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5" idx="2"/>
            <a:endCxn id="19" idx="1"/>
          </p:cNvCxnSpPr>
          <p:nvPr/>
        </p:nvCxnSpPr>
        <p:spPr>
          <a:xfrm rot="16200000" flipH="1">
            <a:off x="1678001" y="4316298"/>
            <a:ext cx="1154668" cy="103313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045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Db</a:t>
            </a:r>
            <a:r>
              <a:rPr lang="en-US" dirty="0" smtClean="0"/>
              <a:t>/Plugin dependency:</a:t>
            </a:r>
            <a:endParaRPr lang="en-US" dirty="0"/>
          </a:p>
        </p:txBody>
      </p:sp>
      <p:sp>
        <p:nvSpPr>
          <p:cNvPr id="5" name="Rectangle 4"/>
          <p:cNvSpPr/>
          <p:nvPr/>
        </p:nvSpPr>
        <p:spPr>
          <a:xfrm>
            <a:off x="626660" y="1197886"/>
            <a:ext cx="3080139" cy="369332"/>
          </a:xfrm>
          <a:prstGeom prst="rect">
            <a:avLst/>
          </a:prstGeom>
        </p:spPr>
        <p:txBody>
          <a:bodyPr wrap="none">
            <a:spAutoFit/>
          </a:bodyPr>
          <a:lstStyle/>
          <a:p>
            <a:r>
              <a:rPr lang="en-US" dirty="0" smtClean="0"/>
              <a:t>L3RpcNotifierMixin in l3_db.py</a:t>
            </a:r>
            <a:endParaRPr lang="en-US" dirty="0"/>
          </a:p>
        </p:txBody>
      </p:sp>
      <p:sp>
        <p:nvSpPr>
          <p:cNvPr id="6" name="Rectangle 5"/>
          <p:cNvSpPr/>
          <p:nvPr/>
        </p:nvSpPr>
        <p:spPr>
          <a:xfrm>
            <a:off x="609600" y="1688068"/>
            <a:ext cx="5528693" cy="369332"/>
          </a:xfrm>
          <a:prstGeom prst="rect">
            <a:avLst/>
          </a:prstGeom>
        </p:spPr>
        <p:txBody>
          <a:bodyPr wrap="none">
            <a:spAutoFit/>
          </a:bodyPr>
          <a:lstStyle/>
          <a:p>
            <a:r>
              <a:rPr lang="en-US" dirty="0" smtClean="0"/>
              <a:t>L3AgentSchedulerDbMixin in l3_agent_schedulers_db.py</a:t>
            </a:r>
            <a:endParaRPr lang="en-US" dirty="0"/>
          </a:p>
        </p:txBody>
      </p:sp>
      <p:cxnSp>
        <p:nvCxnSpPr>
          <p:cNvPr id="4" name="Straight Connector 3"/>
          <p:cNvCxnSpPr/>
          <p:nvPr/>
        </p:nvCxnSpPr>
        <p:spPr>
          <a:xfrm>
            <a:off x="-18661" y="29718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361625" y="4816016"/>
            <a:ext cx="3464410" cy="538609"/>
          </a:xfrm>
          <a:prstGeom prst="rect">
            <a:avLst/>
          </a:prstGeom>
        </p:spPr>
        <p:txBody>
          <a:bodyPr wrap="none">
            <a:spAutoFit/>
          </a:bodyPr>
          <a:lstStyle/>
          <a:p>
            <a:r>
              <a:rPr lang="en-US" dirty="0" err="1" smtClean="0"/>
              <a:t>routers_updated</a:t>
            </a:r>
            <a:endParaRPr lang="en-US" dirty="0" smtClean="0"/>
          </a:p>
          <a:p>
            <a:r>
              <a:rPr lang="en-US" sz="1100" dirty="0"/>
              <a:t>Deal with routers modification and creation RPC message</a:t>
            </a:r>
          </a:p>
        </p:txBody>
      </p:sp>
      <p:sp>
        <p:nvSpPr>
          <p:cNvPr id="8" name="Rectangle 7"/>
          <p:cNvSpPr/>
          <p:nvPr/>
        </p:nvSpPr>
        <p:spPr>
          <a:xfrm>
            <a:off x="-18661" y="4429035"/>
            <a:ext cx="2438809" cy="369332"/>
          </a:xfrm>
          <a:prstGeom prst="rect">
            <a:avLst/>
          </a:prstGeom>
        </p:spPr>
        <p:txBody>
          <a:bodyPr wrap="none">
            <a:spAutoFit/>
          </a:bodyPr>
          <a:lstStyle/>
          <a:p>
            <a:r>
              <a:rPr lang="en-US" dirty="0" err="1"/>
              <a:t>router_added_to_agent</a:t>
            </a:r>
            <a:endParaRPr lang="en-US" dirty="0"/>
          </a:p>
        </p:txBody>
      </p:sp>
      <p:cxnSp>
        <p:nvCxnSpPr>
          <p:cNvPr id="9" name="Elbow Connector 8"/>
          <p:cNvCxnSpPr>
            <a:stCxn id="8" idx="2"/>
            <a:endCxn id="7" idx="1"/>
          </p:cNvCxnSpPr>
          <p:nvPr/>
        </p:nvCxnSpPr>
        <p:spPr>
          <a:xfrm rot="16200000" flipH="1">
            <a:off x="1637707" y="4361403"/>
            <a:ext cx="286954" cy="116088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461643" y="5730416"/>
            <a:ext cx="4572000" cy="461665"/>
          </a:xfrm>
          <a:prstGeom prst="rect">
            <a:avLst/>
          </a:prstGeom>
        </p:spPr>
        <p:txBody>
          <a:bodyPr>
            <a:spAutoFit/>
          </a:bodyPr>
          <a:lstStyle/>
          <a:p>
            <a:r>
              <a:rPr lang="en-US" sz="1200" dirty="0"/>
              <a:t>update = </a:t>
            </a:r>
            <a:r>
              <a:rPr lang="en-US" sz="1200" dirty="0" err="1"/>
              <a:t>queue.RouterUpdate</a:t>
            </a:r>
            <a:r>
              <a:rPr lang="en-US" sz="1200" dirty="0"/>
              <a:t>(id, </a:t>
            </a:r>
            <a:r>
              <a:rPr lang="en-US" sz="1200" dirty="0" err="1"/>
              <a:t>queue.PRIORITY_RPC</a:t>
            </a:r>
            <a:r>
              <a:rPr lang="en-US" sz="1200" dirty="0"/>
              <a:t>)</a:t>
            </a:r>
          </a:p>
          <a:p>
            <a:r>
              <a:rPr lang="en-US" sz="1200" dirty="0"/>
              <a:t>                self._</a:t>
            </a:r>
            <a:r>
              <a:rPr lang="en-US" sz="1200" dirty="0" err="1"/>
              <a:t>queue.add</a:t>
            </a:r>
            <a:r>
              <a:rPr lang="en-US" sz="1200" dirty="0"/>
              <a:t>(update)</a:t>
            </a:r>
          </a:p>
        </p:txBody>
      </p:sp>
      <p:cxnSp>
        <p:nvCxnSpPr>
          <p:cNvPr id="11" name="Elbow Connector 10"/>
          <p:cNvCxnSpPr>
            <a:stCxn id="7" idx="3"/>
          </p:cNvCxnSpPr>
          <p:nvPr/>
        </p:nvCxnSpPr>
        <p:spPr>
          <a:xfrm>
            <a:off x="5826035" y="5085321"/>
            <a:ext cx="921608" cy="64509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26660" y="2116456"/>
            <a:ext cx="7526740" cy="646331"/>
          </a:xfrm>
          <a:prstGeom prst="rect">
            <a:avLst/>
          </a:prstGeom>
        </p:spPr>
        <p:txBody>
          <a:bodyPr wrap="square">
            <a:spAutoFit/>
          </a:bodyPr>
          <a:lstStyle/>
          <a:p>
            <a:r>
              <a:rPr lang="en-US" dirty="0"/>
              <a:t>API_TO_DB_COLUMN_MAP = {'</a:t>
            </a:r>
            <a:r>
              <a:rPr lang="en-US" dirty="0" err="1"/>
              <a:t>port_id</a:t>
            </a:r>
            <a:r>
              <a:rPr lang="en-US" dirty="0"/>
              <a:t>': '</a:t>
            </a:r>
            <a:r>
              <a:rPr lang="en-US" dirty="0" err="1"/>
              <a:t>fixed_port_id</a:t>
            </a:r>
            <a:r>
              <a:rPr lang="en-US" dirty="0"/>
              <a:t>'}</a:t>
            </a:r>
          </a:p>
          <a:p>
            <a:r>
              <a:rPr lang="en-US" dirty="0"/>
              <a:t>CORE_ROUTER_ATTRS = ('id', 'name', '</a:t>
            </a:r>
            <a:r>
              <a:rPr lang="en-US" dirty="0" err="1"/>
              <a:t>tenant_id</a:t>
            </a:r>
            <a:r>
              <a:rPr lang="en-US" dirty="0"/>
              <a:t>', '</a:t>
            </a:r>
            <a:r>
              <a:rPr lang="en-US" dirty="0" err="1"/>
              <a:t>admin_state_up</a:t>
            </a:r>
            <a:r>
              <a:rPr lang="en-US" dirty="0"/>
              <a:t>', 'status')</a:t>
            </a:r>
          </a:p>
        </p:txBody>
      </p:sp>
      <p:sp>
        <p:nvSpPr>
          <p:cNvPr id="13" name="TextBox 12"/>
          <p:cNvSpPr txBox="1"/>
          <p:nvPr/>
        </p:nvSpPr>
        <p:spPr>
          <a:xfrm>
            <a:off x="6172200" y="1197886"/>
            <a:ext cx="1041119" cy="369332"/>
          </a:xfrm>
          <a:prstGeom prst="rect">
            <a:avLst/>
          </a:prstGeom>
          <a:noFill/>
        </p:spPr>
        <p:txBody>
          <a:bodyPr wrap="none" rtlCol="0">
            <a:spAutoFit/>
          </a:bodyPr>
          <a:lstStyle/>
          <a:p>
            <a:r>
              <a:rPr lang="en-US" dirty="0" smtClean="0"/>
              <a:t>L3_db.py</a:t>
            </a:r>
            <a:endParaRPr lang="en-US" dirty="0"/>
          </a:p>
        </p:txBody>
      </p:sp>
      <p:sp>
        <p:nvSpPr>
          <p:cNvPr id="14" name="Rectangle 13"/>
          <p:cNvSpPr/>
          <p:nvPr/>
        </p:nvSpPr>
        <p:spPr>
          <a:xfrm>
            <a:off x="0" y="3810000"/>
            <a:ext cx="3406895" cy="276999"/>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sz="1200" dirty="0" smtClean="0"/>
              <a:t>L3AgentSchedulerDbMixin.add_router_to_l3_agent</a:t>
            </a:r>
            <a:endParaRPr lang="en-US" sz="1200" dirty="0"/>
          </a:p>
        </p:txBody>
      </p:sp>
      <p:cxnSp>
        <p:nvCxnSpPr>
          <p:cNvPr id="15" name="Elbow Connector 14"/>
          <p:cNvCxnSpPr>
            <a:stCxn id="14" idx="2"/>
            <a:endCxn id="8" idx="0"/>
          </p:cNvCxnSpPr>
          <p:nvPr/>
        </p:nvCxnSpPr>
        <p:spPr>
          <a:xfrm rot="5400000">
            <a:off x="1281078" y="4006665"/>
            <a:ext cx="342036" cy="50270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578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L3-Agent</a:t>
            </a:r>
            <a:endParaRPr lang="en-US" dirty="0"/>
          </a:p>
        </p:txBody>
      </p:sp>
      <p:sp>
        <p:nvSpPr>
          <p:cNvPr id="3" name="Content Placeholder 2"/>
          <p:cNvSpPr>
            <a:spLocks noGrp="1"/>
          </p:cNvSpPr>
          <p:nvPr>
            <p:ph idx="1"/>
          </p:nvPr>
        </p:nvSpPr>
        <p:spPr>
          <a:xfrm>
            <a:off x="457200" y="1295400"/>
            <a:ext cx="8534400" cy="5257800"/>
          </a:xfrm>
        </p:spPr>
        <p:txBody>
          <a:bodyPr>
            <a:normAutofit fontScale="77500" lnSpcReduction="20000"/>
          </a:bodyPr>
          <a:lstStyle/>
          <a:p>
            <a:r>
              <a:rPr lang="en-US" dirty="0"/>
              <a:t>API extension to allow administrators and tenants to create "routers" that connect to L2 networks</a:t>
            </a:r>
            <a:r>
              <a:rPr lang="en-US" dirty="0" smtClean="0"/>
              <a:t>.</a:t>
            </a:r>
          </a:p>
          <a:p>
            <a:pPr lvl="1"/>
            <a:r>
              <a:rPr lang="en-US" dirty="0"/>
              <a:t>"neutron-l3-agent</a:t>
            </a:r>
            <a:r>
              <a:rPr lang="en-US" dirty="0" smtClean="0"/>
              <a:t>",</a:t>
            </a:r>
          </a:p>
          <a:p>
            <a:r>
              <a:rPr lang="en-US" dirty="0" smtClean="0"/>
              <a:t>Uses </a:t>
            </a:r>
            <a:r>
              <a:rPr lang="en-US" dirty="0"/>
              <a:t>the Linux IP stack and </a:t>
            </a:r>
            <a:r>
              <a:rPr lang="en-US" dirty="0" err="1"/>
              <a:t>iptables</a:t>
            </a:r>
            <a:r>
              <a:rPr lang="en-US" dirty="0"/>
              <a:t> to perform L3 forwarding and NAT</a:t>
            </a:r>
            <a:r>
              <a:rPr lang="en-US" dirty="0" smtClean="0"/>
              <a:t>.</a:t>
            </a:r>
          </a:p>
          <a:p>
            <a:pPr lvl="1"/>
            <a:r>
              <a:rPr lang="en-US" dirty="0"/>
              <a:t>defaults to using Linux </a:t>
            </a:r>
            <a:r>
              <a:rPr lang="en-US" dirty="0">
                <a:hlinkClick r:id="rId3"/>
              </a:rPr>
              <a:t>network namespaces</a:t>
            </a:r>
            <a:r>
              <a:rPr lang="en-US" dirty="0"/>
              <a:t> to provide isolated forwarding contexts</a:t>
            </a:r>
            <a:r>
              <a:rPr lang="en-US" dirty="0" smtClean="0"/>
              <a:t>.</a:t>
            </a:r>
          </a:p>
          <a:p>
            <a:pPr lvl="1"/>
            <a:r>
              <a:rPr lang="en-US" dirty="0" smtClean="0"/>
              <a:t>Similar to DHCP.</a:t>
            </a:r>
          </a:p>
          <a:p>
            <a:pPr lvl="1"/>
            <a:r>
              <a:rPr lang="en-US" dirty="0"/>
              <a:t>each router will have its own namespace with a name based on its UUID</a:t>
            </a:r>
            <a:r>
              <a:rPr lang="en-US" dirty="0" smtClean="0"/>
              <a:t>.</a:t>
            </a:r>
          </a:p>
          <a:p>
            <a:pPr lvl="1"/>
            <a:r>
              <a:rPr lang="en-US" dirty="0"/>
              <a:t>The destination address is translated by NAT table (</a:t>
            </a:r>
            <a:r>
              <a:rPr lang="en-US" dirty="0" err="1"/>
              <a:t>iptables</a:t>
            </a:r>
            <a:r>
              <a:rPr lang="en-US" dirty="0"/>
              <a:t>) within the virtual router deployed on the controller (?) </a:t>
            </a:r>
            <a:r>
              <a:rPr lang="en-US" dirty="0" smtClean="0"/>
              <a:t>.</a:t>
            </a:r>
          </a:p>
          <a:p>
            <a:pPr lvl="2"/>
            <a:r>
              <a:rPr lang="en-US" dirty="0">
                <a:hlinkClick r:id="rId4"/>
              </a:rPr>
              <a:t>http://</a:t>
            </a:r>
            <a:r>
              <a:rPr lang="en-US" dirty="0" smtClean="0">
                <a:hlinkClick r:id="rId4"/>
              </a:rPr>
              <a:t>www.karlrupp.net/en/computer/nat_tutorial</a:t>
            </a:r>
            <a:endParaRPr lang="en-US" dirty="0" smtClean="0"/>
          </a:p>
          <a:p>
            <a:pPr lvl="2"/>
            <a:r>
              <a:rPr lang="en-US" dirty="0">
                <a:hlinkClick r:id="rId5"/>
              </a:rPr>
              <a:t>http://</a:t>
            </a:r>
            <a:r>
              <a:rPr lang="en-US" dirty="0" smtClean="0">
                <a:hlinkClick r:id="rId5"/>
              </a:rPr>
              <a:t>www.netfilter.org/documentation/HOWTO/NAT-HOWTO-6.html</a:t>
            </a:r>
            <a:r>
              <a:rPr lang="en-US" dirty="0" smtClean="0"/>
              <a:t> </a:t>
            </a:r>
          </a:p>
          <a:p>
            <a:pPr lvl="2"/>
            <a:r>
              <a:rPr lang="en-US" dirty="0">
                <a:hlinkClick r:id="rId6"/>
              </a:rPr>
              <a:t>https://</a:t>
            </a:r>
            <a:r>
              <a:rPr lang="en-US" dirty="0" smtClean="0">
                <a:hlinkClick r:id="rId6"/>
              </a:rPr>
              <a:t>access.redhat.com/documentation/en-US/Red_Hat_Enterprise_Linux/4/html/Security_Guide/s1-firewall-ipt-fwd.html</a:t>
            </a:r>
            <a:r>
              <a:rPr lang="en-US" dirty="0" smtClean="0"/>
              <a:t> </a:t>
            </a:r>
            <a:endParaRPr lang="en-US" dirty="0"/>
          </a:p>
        </p:txBody>
      </p:sp>
    </p:spTree>
    <p:extLst>
      <p:ext uri="{BB962C8B-B14F-4D97-AF65-F5344CB8AC3E}">
        <p14:creationId xmlns:p14="http://schemas.microsoft.com/office/powerpoint/2010/main" val="2301379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
            </a:r>
            <a:r>
              <a:rPr lang="en-US" dirty="0" smtClean="0"/>
              <a:t>3\config.py</a:t>
            </a:r>
            <a:endParaRPr lang="en-US" dirty="0"/>
          </a:p>
        </p:txBody>
      </p:sp>
      <p:sp>
        <p:nvSpPr>
          <p:cNvPr id="4" name="Rectangle 3"/>
          <p:cNvSpPr/>
          <p:nvPr/>
        </p:nvSpPr>
        <p:spPr>
          <a:xfrm>
            <a:off x="1447800" y="1676400"/>
            <a:ext cx="6248400" cy="3970318"/>
          </a:xfrm>
          <a:prstGeom prst="rect">
            <a:avLst/>
          </a:prstGeom>
        </p:spPr>
        <p:txBody>
          <a:bodyPr wrap="square">
            <a:spAutoFit/>
          </a:bodyPr>
          <a:lstStyle/>
          <a:p>
            <a:r>
              <a:rPr lang="en-US" dirty="0"/>
              <a:t>OPTS = [</a:t>
            </a:r>
          </a:p>
          <a:p>
            <a:r>
              <a:rPr lang="en-US" dirty="0"/>
              <a:t>    </a:t>
            </a:r>
            <a:r>
              <a:rPr lang="en-US" dirty="0" err="1"/>
              <a:t>cfg.StrOpt</a:t>
            </a:r>
            <a:r>
              <a:rPr lang="en-US" dirty="0"/>
              <a:t>('</a:t>
            </a:r>
            <a:r>
              <a:rPr lang="en-US" dirty="0" err="1"/>
              <a:t>agent_mode</a:t>
            </a:r>
            <a:r>
              <a:rPr lang="en-US" dirty="0"/>
              <a:t>', default='legacy',</a:t>
            </a:r>
          </a:p>
          <a:p>
            <a:r>
              <a:rPr lang="en-US" dirty="0"/>
              <a:t>    </a:t>
            </a:r>
            <a:r>
              <a:rPr lang="en-US" dirty="0" err="1"/>
              <a:t>cfg.StrOpt</a:t>
            </a:r>
            <a:r>
              <a:rPr lang="en-US" dirty="0"/>
              <a:t>('</a:t>
            </a:r>
            <a:r>
              <a:rPr lang="en-US" dirty="0" err="1"/>
              <a:t>external_network_bridge</a:t>
            </a:r>
            <a:r>
              <a:rPr lang="en-US" dirty="0"/>
              <a:t>', default='</a:t>
            </a:r>
            <a:r>
              <a:rPr lang="en-US" dirty="0" err="1"/>
              <a:t>br</a:t>
            </a:r>
            <a:r>
              <a:rPr lang="en-US" dirty="0"/>
              <a:t>-ex',</a:t>
            </a:r>
          </a:p>
          <a:p>
            <a:r>
              <a:rPr lang="en-US" dirty="0"/>
              <a:t>    </a:t>
            </a:r>
            <a:r>
              <a:rPr lang="en-US" dirty="0" err="1"/>
              <a:t>cfg.IntOpt</a:t>
            </a:r>
            <a:r>
              <a:rPr lang="en-US" dirty="0"/>
              <a:t>('</a:t>
            </a:r>
            <a:r>
              <a:rPr lang="en-US" dirty="0" err="1"/>
              <a:t>metadata_port</a:t>
            </a:r>
            <a:r>
              <a:rPr lang="en-US" dirty="0"/>
              <a:t>',</a:t>
            </a:r>
          </a:p>
          <a:p>
            <a:r>
              <a:rPr lang="en-US" dirty="0"/>
              <a:t>    </a:t>
            </a:r>
            <a:r>
              <a:rPr lang="en-US" dirty="0" err="1"/>
              <a:t>cfg.IntOpt</a:t>
            </a:r>
            <a:r>
              <a:rPr lang="en-US" dirty="0"/>
              <a:t>('</a:t>
            </a:r>
            <a:r>
              <a:rPr lang="en-US" dirty="0" err="1"/>
              <a:t>send_arp_for_ha</a:t>
            </a:r>
            <a:r>
              <a:rPr lang="en-US" dirty="0"/>
              <a:t>',</a:t>
            </a:r>
          </a:p>
          <a:p>
            <a:r>
              <a:rPr lang="en-US" dirty="0"/>
              <a:t>    </a:t>
            </a:r>
            <a:r>
              <a:rPr lang="en-US" dirty="0" err="1"/>
              <a:t>cfg.StrOpt</a:t>
            </a:r>
            <a:r>
              <a:rPr lang="en-US" dirty="0"/>
              <a:t>('</a:t>
            </a:r>
            <a:r>
              <a:rPr lang="en-US" dirty="0" err="1"/>
              <a:t>router_id</a:t>
            </a:r>
            <a:r>
              <a:rPr lang="en-US" dirty="0"/>
              <a:t>', default='',</a:t>
            </a:r>
          </a:p>
          <a:p>
            <a:r>
              <a:rPr lang="en-US" dirty="0"/>
              <a:t>    </a:t>
            </a:r>
            <a:r>
              <a:rPr lang="en-US" dirty="0" err="1"/>
              <a:t>cfg.BoolOpt</a:t>
            </a:r>
            <a:r>
              <a:rPr lang="en-US" dirty="0"/>
              <a:t>('</a:t>
            </a:r>
            <a:r>
              <a:rPr lang="en-US" dirty="0" err="1"/>
              <a:t>handle_internal_only_routers</a:t>
            </a:r>
            <a:r>
              <a:rPr lang="en-US" dirty="0"/>
              <a:t>',</a:t>
            </a:r>
          </a:p>
          <a:p>
            <a:r>
              <a:rPr lang="en-US" dirty="0"/>
              <a:t>    </a:t>
            </a:r>
            <a:r>
              <a:rPr lang="en-US" dirty="0" err="1"/>
              <a:t>cfg.StrOpt</a:t>
            </a:r>
            <a:r>
              <a:rPr lang="en-US" dirty="0"/>
              <a:t>('</a:t>
            </a:r>
            <a:r>
              <a:rPr lang="en-US" dirty="0" err="1"/>
              <a:t>gateway_external_network_id</a:t>
            </a:r>
            <a:r>
              <a:rPr lang="en-US" dirty="0"/>
              <a:t>', default='',</a:t>
            </a:r>
          </a:p>
          <a:p>
            <a:r>
              <a:rPr lang="en-US" dirty="0"/>
              <a:t>    </a:t>
            </a:r>
            <a:r>
              <a:rPr lang="en-US" dirty="0" err="1"/>
              <a:t>cfg.BoolOpt</a:t>
            </a:r>
            <a:r>
              <a:rPr lang="en-US" dirty="0"/>
              <a:t>('</a:t>
            </a:r>
            <a:r>
              <a:rPr lang="en-US" dirty="0" err="1"/>
              <a:t>enable_metadata_proxy</a:t>
            </a:r>
            <a:r>
              <a:rPr lang="en-US" dirty="0"/>
              <a:t>', default=True,</a:t>
            </a:r>
          </a:p>
          <a:p>
            <a:r>
              <a:rPr lang="en-US" dirty="0"/>
              <a:t>    </a:t>
            </a:r>
            <a:r>
              <a:rPr lang="en-US" dirty="0" err="1"/>
              <a:t>cfg.BoolOpt</a:t>
            </a:r>
            <a:r>
              <a:rPr lang="en-US" dirty="0"/>
              <a:t>('</a:t>
            </a:r>
            <a:r>
              <a:rPr lang="en-US" dirty="0" err="1"/>
              <a:t>router_delete_namespaces</a:t>
            </a:r>
            <a:r>
              <a:rPr lang="en-US" dirty="0"/>
              <a:t>', default=False,</a:t>
            </a:r>
          </a:p>
          <a:p>
            <a:r>
              <a:rPr lang="en-US" dirty="0"/>
              <a:t>    </a:t>
            </a:r>
            <a:r>
              <a:rPr lang="en-US" dirty="0" err="1"/>
              <a:t>cfg.StrOpt</a:t>
            </a:r>
            <a:r>
              <a:rPr lang="en-US" dirty="0"/>
              <a:t>('</a:t>
            </a:r>
            <a:r>
              <a:rPr lang="en-US" dirty="0" err="1"/>
              <a:t>metadata_proxy_socket</a:t>
            </a:r>
            <a:r>
              <a:rPr lang="en-US" dirty="0"/>
              <a:t>',</a:t>
            </a:r>
          </a:p>
          <a:p>
            <a:r>
              <a:rPr lang="en-US" dirty="0"/>
              <a:t>    </a:t>
            </a:r>
            <a:r>
              <a:rPr lang="en-US" dirty="0" err="1"/>
              <a:t>cfg.StrOpt</a:t>
            </a:r>
            <a:r>
              <a:rPr lang="en-US" dirty="0"/>
              <a:t>('</a:t>
            </a:r>
            <a:r>
              <a:rPr lang="en-US" dirty="0" err="1"/>
              <a:t>metadata_proxy_user</a:t>
            </a:r>
            <a:r>
              <a:rPr lang="en-US" dirty="0"/>
              <a:t>',</a:t>
            </a:r>
          </a:p>
          <a:p>
            <a:r>
              <a:rPr lang="en-US" dirty="0"/>
              <a:t>    </a:t>
            </a:r>
            <a:r>
              <a:rPr lang="en-US" dirty="0" err="1"/>
              <a:t>cfg.StrOpt</a:t>
            </a:r>
            <a:r>
              <a:rPr lang="en-US" dirty="0"/>
              <a:t>('</a:t>
            </a:r>
            <a:r>
              <a:rPr lang="en-US" dirty="0" err="1"/>
              <a:t>metadata_proxy_group</a:t>
            </a:r>
            <a:r>
              <a:rPr lang="en-US" dirty="0"/>
              <a:t>',</a:t>
            </a:r>
          </a:p>
          <a:p>
            <a:r>
              <a:rPr lang="en-US" dirty="0"/>
              <a:t>]</a:t>
            </a:r>
          </a:p>
        </p:txBody>
      </p:sp>
    </p:spTree>
    <p:extLst>
      <p:ext uri="{BB962C8B-B14F-4D97-AF65-F5344CB8AC3E}">
        <p14:creationId xmlns:p14="http://schemas.microsoft.com/office/powerpoint/2010/main" val="1187360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L3\</a:t>
            </a:r>
            <a:r>
              <a:rPr lang="en-US" dirty="0" err="1" smtClean="0"/>
              <a:t>event_observers</a:t>
            </a:r>
            <a:endParaRPr lang="en-US" dirty="0"/>
          </a:p>
        </p:txBody>
      </p:sp>
      <p:sp>
        <p:nvSpPr>
          <p:cNvPr id="4" name="Rectangle 3"/>
          <p:cNvSpPr/>
          <p:nvPr/>
        </p:nvSpPr>
        <p:spPr>
          <a:xfrm>
            <a:off x="228600" y="1524000"/>
            <a:ext cx="3845155" cy="1200329"/>
          </a:xfrm>
          <a:prstGeom prst="rect">
            <a:avLst/>
          </a:prstGeom>
        </p:spPr>
        <p:txBody>
          <a:bodyPr wrap="none">
            <a:spAutoFit/>
          </a:bodyPr>
          <a:lstStyle/>
          <a:p>
            <a:r>
              <a:rPr lang="en-US" dirty="0" smtClean="0"/>
              <a:t>L3EventObservers</a:t>
            </a:r>
          </a:p>
          <a:p>
            <a:r>
              <a:rPr lang="en-US" dirty="0"/>
              <a:t>Manages observers for L3 agent </a:t>
            </a:r>
            <a:r>
              <a:rPr lang="en-US" dirty="0" smtClean="0"/>
              <a:t>events</a:t>
            </a:r>
          </a:p>
          <a:p>
            <a:endParaRPr lang="en-US" dirty="0"/>
          </a:p>
          <a:p>
            <a:r>
              <a:rPr lang="en-US" dirty="0" err="1" smtClean="0"/>
              <a:t>self.observers</a:t>
            </a:r>
            <a:r>
              <a:rPr lang="en-US" dirty="0"/>
              <a:t> </a:t>
            </a:r>
            <a:r>
              <a:rPr lang="en-US" dirty="0" smtClean="0"/>
              <a:t>[].</a:t>
            </a:r>
            <a:endParaRPr lang="en-US" dirty="0"/>
          </a:p>
        </p:txBody>
      </p:sp>
      <p:sp>
        <p:nvSpPr>
          <p:cNvPr id="5" name="Rectangle 4"/>
          <p:cNvSpPr/>
          <p:nvPr/>
        </p:nvSpPr>
        <p:spPr>
          <a:xfrm>
            <a:off x="496077" y="3516953"/>
            <a:ext cx="1995033" cy="369332"/>
          </a:xfrm>
          <a:prstGeom prst="rect">
            <a:avLst/>
          </a:prstGeom>
        </p:spPr>
        <p:txBody>
          <a:bodyPr wrap="none">
            <a:spAutoFit/>
          </a:bodyPr>
          <a:lstStyle/>
          <a:p>
            <a:r>
              <a:rPr lang="en-US" dirty="0"/>
              <a:t>add(self, observer):</a:t>
            </a:r>
          </a:p>
        </p:txBody>
      </p:sp>
      <p:sp>
        <p:nvSpPr>
          <p:cNvPr id="6" name="Rectangle 5"/>
          <p:cNvSpPr/>
          <p:nvPr/>
        </p:nvSpPr>
        <p:spPr>
          <a:xfrm>
            <a:off x="4106412" y="3378454"/>
            <a:ext cx="4655185" cy="646331"/>
          </a:xfrm>
          <a:prstGeom prst="rect">
            <a:avLst/>
          </a:prstGeom>
        </p:spPr>
        <p:txBody>
          <a:bodyPr wrap="none">
            <a:spAutoFit/>
          </a:bodyPr>
          <a:lstStyle/>
          <a:p>
            <a:r>
              <a:rPr lang="en-US" dirty="0"/>
              <a:t>notify(self, l3_event_action, *</a:t>
            </a:r>
            <a:r>
              <a:rPr lang="en-US" dirty="0" err="1"/>
              <a:t>args</a:t>
            </a:r>
            <a:r>
              <a:rPr lang="en-US" dirty="0"/>
              <a:t>, **</a:t>
            </a:r>
            <a:r>
              <a:rPr lang="en-US" dirty="0" err="1"/>
              <a:t>kwargs</a:t>
            </a:r>
            <a:r>
              <a:rPr lang="en-US" dirty="0" smtClean="0"/>
              <a:t>):</a:t>
            </a:r>
          </a:p>
          <a:p>
            <a:r>
              <a:rPr lang="en-US" dirty="0"/>
              <a:t>Give interested parties a chance to act on event</a:t>
            </a:r>
          </a:p>
        </p:txBody>
      </p:sp>
      <p:sp>
        <p:nvSpPr>
          <p:cNvPr id="7" name="Rectangle 6"/>
          <p:cNvSpPr/>
          <p:nvPr/>
        </p:nvSpPr>
        <p:spPr>
          <a:xfrm>
            <a:off x="0" y="1295400"/>
            <a:ext cx="9144000" cy="297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343400" y="2401163"/>
            <a:ext cx="4572000" cy="646331"/>
          </a:xfrm>
          <a:prstGeom prst="rect">
            <a:avLst/>
          </a:prstGeom>
        </p:spPr>
        <p:txBody>
          <a:bodyPr>
            <a:spAutoFit/>
          </a:bodyPr>
          <a:lstStyle/>
          <a:p>
            <a:r>
              <a:rPr lang="en-US" dirty="0"/>
              <a:t> </a:t>
            </a:r>
            <a:r>
              <a:rPr lang="en-US" dirty="0" err="1"/>
              <a:t>getattr</a:t>
            </a:r>
            <a:r>
              <a:rPr lang="en-US" dirty="0"/>
              <a:t>(observer, </a:t>
            </a:r>
            <a:r>
              <a:rPr lang="en-US" dirty="0" err="1"/>
              <a:t>method_name</a:t>
            </a:r>
            <a:r>
              <a:rPr lang="en-US" dirty="0"/>
              <a:t>)(*</a:t>
            </a:r>
            <a:r>
              <a:rPr lang="en-US" dirty="0" err="1"/>
              <a:t>args</a:t>
            </a:r>
            <a:r>
              <a:rPr lang="en-US" dirty="0"/>
              <a:t>, **</a:t>
            </a:r>
            <a:r>
              <a:rPr lang="en-US" dirty="0" err="1"/>
              <a:t>kwargs</a:t>
            </a:r>
            <a:r>
              <a:rPr lang="en-US" dirty="0"/>
              <a:t>)</a:t>
            </a:r>
          </a:p>
        </p:txBody>
      </p:sp>
      <p:cxnSp>
        <p:nvCxnSpPr>
          <p:cNvPr id="10" name="Straight Arrow Connector 9"/>
          <p:cNvCxnSpPr>
            <a:stCxn id="6" idx="0"/>
            <a:endCxn id="8" idx="2"/>
          </p:cNvCxnSpPr>
          <p:nvPr/>
        </p:nvCxnSpPr>
        <p:spPr>
          <a:xfrm flipV="1">
            <a:off x="6434005" y="3047494"/>
            <a:ext cx="195395" cy="330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7539" y="4572000"/>
            <a:ext cx="3219061" cy="830997"/>
          </a:xfrm>
          <a:prstGeom prst="rect">
            <a:avLst/>
          </a:prstGeom>
        </p:spPr>
        <p:txBody>
          <a:bodyPr wrap="square">
            <a:spAutoFit/>
          </a:bodyPr>
          <a:lstStyle/>
          <a:p>
            <a:r>
              <a:rPr lang="en-US" sz="1200" dirty="0" smtClean="0"/>
              <a:t>L3NATAgent.init()</a:t>
            </a:r>
          </a:p>
          <a:p>
            <a:r>
              <a:rPr lang="en-US" sz="1200" dirty="0" smtClean="0"/>
              <a:t>driver </a:t>
            </a:r>
            <a:r>
              <a:rPr lang="en-US" sz="1200" dirty="0"/>
              <a:t>= </a:t>
            </a:r>
            <a:r>
              <a:rPr lang="en-US" sz="1200" dirty="0" err="1"/>
              <a:t>metadata_driver.MetadataDriver.instance</a:t>
            </a:r>
            <a:r>
              <a:rPr lang="en-US" sz="1200" dirty="0"/>
              <a:t>(self)</a:t>
            </a:r>
          </a:p>
          <a:p>
            <a:r>
              <a:rPr lang="en-US" sz="1200" dirty="0"/>
              <a:t>            </a:t>
            </a:r>
            <a:r>
              <a:rPr lang="en-US" sz="1200" dirty="0" err="1"/>
              <a:t>self.event_observers.add</a:t>
            </a:r>
            <a:r>
              <a:rPr lang="en-US" sz="1200" dirty="0"/>
              <a:t>(driver)</a:t>
            </a:r>
          </a:p>
        </p:txBody>
      </p:sp>
      <p:cxnSp>
        <p:nvCxnSpPr>
          <p:cNvPr id="13" name="Straight Arrow Connector 12"/>
          <p:cNvCxnSpPr>
            <a:stCxn id="11" idx="0"/>
            <a:endCxn id="5" idx="2"/>
          </p:cNvCxnSpPr>
          <p:nvPr/>
        </p:nvCxnSpPr>
        <p:spPr>
          <a:xfrm flipH="1" flipV="1">
            <a:off x="1493594" y="3886285"/>
            <a:ext cx="173476" cy="685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0"/>
          </p:cNvCxnSpPr>
          <p:nvPr/>
        </p:nvCxnSpPr>
        <p:spPr>
          <a:xfrm flipH="1" flipV="1">
            <a:off x="1066800" y="2401163"/>
            <a:ext cx="426794" cy="11157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606212" y="4590871"/>
            <a:ext cx="2619500" cy="1200329"/>
          </a:xfrm>
          <a:prstGeom prst="rect">
            <a:avLst/>
          </a:prstGeom>
        </p:spPr>
        <p:txBody>
          <a:bodyPr wrap="none">
            <a:spAutoFit/>
          </a:bodyPr>
          <a:lstStyle/>
          <a:p>
            <a:r>
              <a:rPr lang="en-US" dirty="0"/>
              <a:t>_</a:t>
            </a:r>
            <a:r>
              <a:rPr lang="en-US" dirty="0" err="1" smtClean="0"/>
              <a:t>process_added_router</a:t>
            </a:r>
            <a:endParaRPr lang="en-US" dirty="0" smtClean="0"/>
          </a:p>
          <a:p>
            <a:r>
              <a:rPr lang="en-US" dirty="0"/>
              <a:t>_</a:t>
            </a:r>
            <a:r>
              <a:rPr lang="en-US" dirty="0" err="1" smtClean="0"/>
              <a:t>process_updated_router</a:t>
            </a:r>
            <a:endParaRPr lang="en-US" dirty="0" smtClean="0"/>
          </a:p>
          <a:p>
            <a:r>
              <a:rPr lang="en-US" dirty="0"/>
              <a:t>_</a:t>
            </a:r>
            <a:r>
              <a:rPr lang="en-US" dirty="0" err="1" smtClean="0"/>
              <a:t>router_added</a:t>
            </a:r>
            <a:endParaRPr lang="en-US" dirty="0" smtClean="0"/>
          </a:p>
          <a:p>
            <a:r>
              <a:rPr lang="en-US" dirty="0"/>
              <a:t>_</a:t>
            </a:r>
            <a:r>
              <a:rPr lang="en-US" dirty="0" err="1"/>
              <a:t>router_removed</a:t>
            </a:r>
            <a:endParaRPr lang="en-US" dirty="0"/>
          </a:p>
        </p:txBody>
      </p:sp>
      <p:sp>
        <p:nvSpPr>
          <p:cNvPr id="17" name="Rectangle 16"/>
          <p:cNvSpPr/>
          <p:nvPr/>
        </p:nvSpPr>
        <p:spPr>
          <a:xfrm>
            <a:off x="3824350" y="5983926"/>
            <a:ext cx="4572000" cy="646331"/>
          </a:xfrm>
          <a:prstGeom prst="rect">
            <a:avLst/>
          </a:prstGeom>
        </p:spPr>
        <p:txBody>
          <a:bodyPr>
            <a:spAutoFit/>
          </a:bodyPr>
          <a:lstStyle/>
          <a:p>
            <a:r>
              <a:rPr lang="en-US" dirty="0"/>
              <a:t> </a:t>
            </a:r>
            <a:r>
              <a:rPr lang="en-US" dirty="0" err="1"/>
              <a:t>self.event_observers.notify</a:t>
            </a:r>
            <a:r>
              <a:rPr lang="en-US" dirty="0" smtClean="0"/>
              <a:t>(            </a:t>
            </a:r>
            <a:r>
              <a:rPr lang="en-US" dirty="0" err="1" smtClean="0"/>
              <a:t>adv_svc.AdvancedService</a:t>
            </a:r>
            <a:r>
              <a:rPr lang="en-US" dirty="0" smtClean="0"/>
              <a:t>.***, </a:t>
            </a:r>
            <a:r>
              <a:rPr lang="en-US" dirty="0" err="1" smtClean="0"/>
              <a:t>router_info</a:t>
            </a:r>
            <a:r>
              <a:rPr lang="en-US" dirty="0" smtClean="0"/>
              <a:t>).</a:t>
            </a:r>
            <a:endParaRPr lang="en-US" dirty="0"/>
          </a:p>
        </p:txBody>
      </p:sp>
      <p:sp>
        <p:nvSpPr>
          <p:cNvPr id="18" name="Right Brace 17"/>
          <p:cNvSpPr/>
          <p:nvPr/>
        </p:nvSpPr>
        <p:spPr>
          <a:xfrm>
            <a:off x="7467600" y="4623138"/>
            <a:ext cx="304800" cy="101566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 name="Elbow Connector 19"/>
          <p:cNvCxnSpPr>
            <a:stCxn id="18" idx="1"/>
            <a:endCxn id="17" idx="3"/>
          </p:cNvCxnSpPr>
          <p:nvPr/>
        </p:nvCxnSpPr>
        <p:spPr>
          <a:xfrm rot="10800000" flipH="1" flipV="1">
            <a:off x="7772400" y="5130968"/>
            <a:ext cx="623950" cy="1176123"/>
          </a:xfrm>
          <a:prstGeom prst="bentConnector5">
            <a:avLst>
              <a:gd name="adj1" fmla="val -36638"/>
              <a:gd name="adj2" fmla="val 57851"/>
              <a:gd name="adj3" fmla="val 13663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6" idx="0"/>
            <a:endCxn id="6" idx="2"/>
          </p:cNvCxnSpPr>
          <p:nvPr/>
        </p:nvCxnSpPr>
        <p:spPr>
          <a:xfrm rot="5400000" flipH="1" flipV="1">
            <a:off x="5891940" y="4048807"/>
            <a:ext cx="566086" cy="51804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382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65"/>
            <a:ext cx="4648200" cy="719135"/>
          </a:xfrm>
        </p:spPr>
        <p:txBody>
          <a:bodyPr>
            <a:noAutofit/>
          </a:bodyPr>
          <a:lstStyle/>
          <a:p>
            <a:r>
              <a:rPr lang="en-US" sz="2800" dirty="0" smtClean="0"/>
              <a:t>L3\</a:t>
            </a:r>
            <a:r>
              <a:rPr lang="en-US" sz="2800" dirty="0" err="1" smtClean="0"/>
              <a:t>router_processing_queue</a:t>
            </a:r>
            <a:endParaRPr lang="en-US" sz="2800" dirty="0"/>
          </a:p>
        </p:txBody>
      </p:sp>
      <p:sp>
        <p:nvSpPr>
          <p:cNvPr id="4" name="Rectangle 3"/>
          <p:cNvSpPr/>
          <p:nvPr/>
        </p:nvSpPr>
        <p:spPr>
          <a:xfrm>
            <a:off x="-26437" y="1565800"/>
            <a:ext cx="2133600" cy="424731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a:t>class </a:t>
            </a:r>
            <a:endParaRPr lang="en-US" dirty="0" smtClean="0"/>
          </a:p>
          <a:p>
            <a:r>
              <a:rPr lang="en-US" dirty="0" err="1" smtClean="0"/>
              <a:t>RouterUpdate</a:t>
            </a:r>
            <a:endParaRPr lang="en-US" dirty="0" smtClean="0"/>
          </a:p>
          <a:p>
            <a:r>
              <a:rPr lang="en-US" b="1" dirty="0" smtClean="0"/>
              <a:t>Attributes:</a:t>
            </a:r>
          </a:p>
          <a:p>
            <a:r>
              <a:rPr lang="en-US" dirty="0" smtClean="0"/>
              <a:t>priority</a:t>
            </a:r>
          </a:p>
          <a:p>
            <a:r>
              <a:rPr lang="en-US" dirty="0" smtClean="0"/>
              <a:t>timestamp</a:t>
            </a:r>
            <a:endParaRPr lang="en-US" dirty="0"/>
          </a:p>
          <a:p>
            <a:r>
              <a:rPr lang="en-US" dirty="0"/>
              <a:t>id </a:t>
            </a:r>
          </a:p>
          <a:p>
            <a:r>
              <a:rPr lang="en-US" dirty="0"/>
              <a:t>action</a:t>
            </a:r>
          </a:p>
          <a:p>
            <a:r>
              <a:rPr lang="en-US" dirty="0" smtClean="0"/>
              <a:t>Router</a:t>
            </a:r>
          </a:p>
          <a:p>
            <a:endParaRPr lang="en-US" dirty="0"/>
          </a:p>
          <a:p>
            <a:r>
              <a:rPr lang="en-US" dirty="0" smtClean="0"/>
              <a:t>Supports</a:t>
            </a:r>
          </a:p>
          <a:p>
            <a:r>
              <a:rPr lang="en-US" dirty="0" err="1" smtClean="0"/>
              <a:t>Init</a:t>
            </a:r>
            <a:endParaRPr lang="en-US" dirty="0" smtClean="0"/>
          </a:p>
          <a:p>
            <a:r>
              <a:rPr lang="en-US" dirty="0" smtClean="0"/>
              <a:t>And </a:t>
            </a:r>
          </a:p>
          <a:p>
            <a:r>
              <a:rPr lang="en-US" dirty="0"/>
              <a:t>__</a:t>
            </a:r>
            <a:r>
              <a:rPr lang="en-US" dirty="0" err="1"/>
              <a:t>lt</a:t>
            </a:r>
            <a:r>
              <a:rPr lang="en-US" dirty="0"/>
              <a:t>__: Implements priority among updates</a:t>
            </a:r>
          </a:p>
        </p:txBody>
      </p:sp>
      <p:sp>
        <p:nvSpPr>
          <p:cNvPr id="5" name="Rectangle 4"/>
          <p:cNvSpPr/>
          <p:nvPr/>
        </p:nvSpPr>
        <p:spPr>
          <a:xfrm>
            <a:off x="2286000" y="1295399"/>
            <a:ext cx="3276600" cy="5078313"/>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dirty="0"/>
              <a:t>class </a:t>
            </a:r>
            <a:endParaRPr lang="en-US" dirty="0" smtClean="0"/>
          </a:p>
          <a:p>
            <a:r>
              <a:rPr lang="en-US" dirty="0" err="1" smtClean="0"/>
              <a:t>ExclusiveRouterProcessor</a:t>
            </a:r>
            <a:endParaRPr lang="en-US" dirty="0" smtClean="0"/>
          </a:p>
          <a:p>
            <a:r>
              <a:rPr lang="en-US" dirty="0" smtClean="0"/>
              <a:t>See the </a:t>
            </a:r>
            <a:r>
              <a:rPr lang="en-US" dirty="0" err="1" smtClean="0"/>
              <a:t>desciption</a:t>
            </a:r>
            <a:r>
              <a:rPr lang="en-US" dirty="0" smtClean="0"/>
              <a:t> in notes:</a:t>
            </a:r>
          </a:p>
          <a:p>
            <a:r>
              <a:rPr lang="en-US" dirty="0" smtClean="0"/>
              <a:t>_</a:t>
            </a:r>
            <a:r>
              <a:rPr lang="en-US" dirty="0"/>
              <a:t>masters = {}</a:t>
            </a:r>
          </a:p>
          <a:p>
            <a:r>
              <a:rPr lang="en-US" dirty="0" smtClean="0"/>
              <a:t>_</a:t>
            </a:r>
            <a:r>
              <a:rPr lang="en-US" dirty="0" err="1"/>
              <a:t>router_timestamps</a:t>
            </a:r>
            <a:r>
              <a:rPr lang="en-US" dirty="0"/>
              <a:t> = </a:t>
            </a:r>
            <a:r>
              <a:rPr lang="en-US" dirty="0" smtClean="0"/>
              <a:t>{}</a:t>
            </a:r>
          </a:p>
          <a:p>
            <a:r>
              <a:rPr lang="en-US" b="1" dirty="0" err="1" smtClean="0"/>
              <a:t>queue_update</a:t>
            </a:r>
            <a:r>
              <a:rPr lang="en-US" dirty="0" smtClean="0"/>
              <a:t>:</a:t>
            </a:r>
          </a:p>
          <a:p>
            <a:r>
              <a:rPr lang="en-US" dirty="0"/>
              <a:t>Queues an update from a </a:t>
            </a:r>
            <a:r>
              <a:rPr lang="en-US" dirty="0" smtClean="0"/>
              <a:t>worker. </a:t>
            </a:r>
            <a:r>
              <a:rPr lang="en-US" dirty="0"/>
              <a:t>- used to keep new updates that come in while a </a:t>
            </a:r>
            <a:r>
              <a:rPr lang="en-US" dirty="0" smtClean="0"/>
              <a:t>router is </a:t>
            </a:r>
            <a:r>
              <a:rPr lang="en-US" dirty="0"/>
              <a:t>being processed</a:t>
            </a:r>
            <a:r>
              <a:rPr lang="en-US" dirty="0" smtClean="0"/>
              <a:t>.</a:t>
            </a:r>
          </a:p>
          <a:p>
            <a:r>
              <a:rPr lang="en-US" b="1" dirty="0"/>
              <a:t>updates(self</a:t>
            </a:r>
            <a:r>
              <a:rPr lang="en-US" dirty="0" smtClean="0"/>
              <a:t>):</a:t>
            </a:r>
          </a:p>
          <a:p>
            <a:r>
              <a:rPr lang="en-US" dirty="0"/>
              <a:t>Processes the router until updates stop </a:t>
            </a:r>
            <a:r>
              <a:rPr lang="en-US" dirty="0" smtClean="0"/>
              <a:t>coming.</a:t>
            </a:r>
          </a:p>
          <a:p>
            <a:r>
              <a:rPr lang="en-US" dirty="0"/>
              <a:t>Only the master instance will process the router. updates </a:t>
            </a:r>
            <a:r>
              <a:rPr lang="en-US" dirty="0" smtClean="0"/>
              <a:t>may  </a:t>
            </a:r>
            <a:r>
              <a:rPr lang="en-US" dirty="0"/>
              <a:t>come in from other workers while it is in progress. </a:t>
            </a:r>
            <a:r>
              <a:rPr lang="en-US" dirty="0" smtClean="0"/>
              <a:t>loops </a:t>
            </a:r>
            <a:r>
              <a:rPr lang="en-US" dirty="0"/>
              <a:t>until they </a:t>
            </a:r>
            <a:r>
              <a:rPr lang="en-US" dirty="0" smtClean="0"/>
              <a:t>stop </a:t>
            </a:r>
            <a:r>
              <a:rPr lang="en-US" dirty="0"/>
              <a:t>coming</a:t>
            </a:r>
            <a:r>
              <a:rPr lang="en-US" dirty="0" smtClean="0"/>
              <a:t>.</a:t>
            </a:r>
            <a:endParaRPr lang="en-US" dirty="0"/>
          </a:p>
        </p:txBody>
      </p:sp>
      <p:sp>
        <p:nvSpPr>
          <p:cNvPr id="6" name="Rectangle 5"/>
          <p:cNvSpPr/>
          <p:nvPr/>
        </p:nvSpPr>
        <p:spPr>
          <a:xfrm>
            <a:off x="6096000" y="11228"/>
            <a:ext cx="3048000" cy="34163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class </a:t>
            </a:r>
            <a:endParaRPr lang="en-US" dirty="0" smtClean="0"/>
          </a:p>
          <a:p>
            <a:r>
              <a:rPr lang="en-US" dirty="0" err="1" smtClean="0"/>
              <a:t>RouterProcessingQueue</a:t>
            </a:r>
            <a:r>
              <a:rPr lang="en-US" dirty="0" smtClean="0"/>
              <a:t>:</a:t>
            </a:r>
          </a:p>
          <a:p>
            <a:r>
              <a:rPr lang="en-US" dirty="0"/>
              <a:t>Maintains _</a:t>
            </a:r>
            <a:r>
              <a:rPr lang="en-US" dirty="0" smtClean="0"/>
              <a:t>queue.</a:t>
            </a:r>
          </a:p>
          <a:p>
            <a:r>
              <a:rPr lang="en-US" dirty="0" smtClean="0"/>
              <a:t>Supports addition and </a:t>
            </a:r>
          </a:p>
          <a:p>
            <a:r>
              <a:rPr lang="en-US" dirty="0" err="1"/>
              <a:t>each_update_to_next_router</a:t>
            </a:r>
            <a:r>
              <a:rPr lang="en-US" dirty="0"/>
              <a:t>(self): which  Grabs the next router from the queue and </a:t>
            </a:r>
            <a:r>
              <a:rPr lang="en-US" dirty="0" smtClean="0"/>
              <a:t>processes.</a:t>
            </a:r>
          </a:p>
          <a:p>
            <a:r>
              <a:rPr lang="en-US" dirty="0" smtClean="0"/>
              <a:t>Invokes </a:t>
            </a:r>
            <a:r>
              <a:rPr lang="en-US" dirty="0" err="1" smtClean="0"/>
              <a:t>Exclusing</a:t>
            </a:r>
            <a:r>
              <a:rPr lang="en-US" dirty="0" smtClean="0"/>
              <a:t> Router Processor’s </a:t>
            </a:r>
          </a:p>
          <a:p>
            <a:r>
              <a:rPr lang="en-US" dirty="0" err="1" smtClean="0"/>
              <a:t>queue_update</a:t>
            </a:r>
            <a:r>
              <a:rPr lang="en-US" dirty="0" smtClean="0"/>
              <a:t> and updates function</a:t>
            </a:r>
            <a:endParaRPr lang="en-US" dirty="0"/>
          </a:p>
        </p:txBody>
      </p:sp>
      <p:cxnSp>
        <p:nvCxnSpPr>
          <p:cNvPr id="11" name="Elbow Connector 10"/>
          <p:cNvCxnSpPr>
            <a:stCxn id="6" idx="1"/>
            <a:endCxn id="5" idx="3"/>
          </p:cNvCxnSpPr>
          <p:nvPr/>
        </p:nvCxnSpPr>
        <p:spPr>
          <a:xfrm rot="10800000" flipV="1">
            <a:off x="5562600" y="1719388"/>
            <a:ext cx="533400" cy="211516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43600" y="6043136"/>
            <a:ext cx="3200400" cy="738664"/>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400" dirty="0" smtClean="0"/>
              <a:t>update </a:t>
            </a:r>
            <a:r>
              <a:rPr lang="en-US" sz="1400" dirty="0"/>
              <a:t>= </a:t>
            </a:r>
            <a:r>
              <a:rPr lang="en-US" sz="1400" dirty="0" err="1" smtClean="0"/>
              <a:t>queue.RouterUpdate</a:t>
            </a:r>
            <a:r>
              <a:rPr lang="en-US" sz="1400" dirty="0" smtClean="0"/>
              <a:t>(r</a:t>
            </a:r>
            <a:r>
              <a:rPr lang="en-US" sz="1400" dirty="0"/>
              <a:t>['id</a:t>
            </a:r>
            <a:r>
              <a:rPr lang="en-US" sz="1400" dirty="0" smtClean="0"/>
              <a:t>'],                                           </a:t>
            </a:r>
            <a:r>
              <a:rPr lang="en-US" sz="1400" dirty="0" err="1"/>
              <a:t>queue.PRIORITY_SYNC_ROUTERS_TASK</a:t>
            </a:r>
            <a:r>
              <a:rPr lang="en-US" sz="1400" dirty="0" smtClean="0"/>
              <a:t>, router=r, timestamp=timestamp</a:t>
            </a:r>
            <a:r>
              <a:rPr lang="en-US" sz="1400" dirty="0"/>
              <a:t>)</a:t>
            </a:r>
          </a:p>
        </p:txBody>
      </p:sp>
      <p:sp>
        <p:nvSpPr>
          <p:cNvPr id="14" name="Rectangle 13"/>
          <p:cNvSpPr/>
          <p:nvPr/>
        </p:nvSpPr>
        <p:spPr>
          <a:xfrm>
            <a:off x="6096000" y="4009071"/>
            <a:ext cx="3043334"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smtClean="0"/>
              <a:t>L3NAT Agent: </a:t>
            </a:r>
            <a:r>
              <a:rPr lang="en-US" dirty="0" err="1" smtClean="0"/>
              <a:t>periodic_sync_routers_task</a:t>
            </a:r>
            <a:r>
              <a:rPr lang="en-US" dirty="0" smtClean="0"/>
              <a:t>, </a:t>
            </a:r>
            <a:r>
              <a:rPr lang="en-US" dirty="0" err="1" smtClean="0"/>
              <a:t>router_deleted</a:t>
            </a:r>
            <a:r>
              <a:rPr lang="en-US" dirty="0" smtClean="0"/>
              <a:t>, </a:t>
            </a:r>
            <a:r>
              <a:rPr lang="en-US" dirty="0" err="1" smtClean="0"/>
              <a:t>router_removed_from_agent</a:t>
            </a:r>
            <a:endParaRPr lang="en-US" dirty="0" smtClean="0"/>
          </a:p>
          <a:p>
            <a:r>
              <a:rPr lang="en-US" dirty="0" err="1"/>
              <a:t>routers_updated</a:t>
            </a:r>
            <a:endParaRPr lang="en-US" dirty="0"/>
          </a:p>
        </p:txBody>
      </p:sp>
      <p:cxnSp>
        <p:nvCxnSpPr>
          <p:cNvPr id="16" name="Straight Arrow Connector 15"/>
          <p:cNvCxnSpPr>
            <a:stCxn id="14" idx="2"/>
            <a:endCxn id="13" idx="0"/>
          </p:cNvCxnSpPr>
          <p:nvPr/>
        </p:nvCxnSpPr>
        <p:spPr>
          <a:xfrm flipH="1">
            <a:off x="7543800" y="5486399"/>
            <a:ext cx="73867" cy="5567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319276" y="5673804"/>
            <a:ext cx="601447" cy="369332"/>
          </a:xfrm>
          <a:prstGeom prst="rect">
            <a:avLst/>
          </a:prstGeom>
          <a:noFill/>
        </p:spPr>
        <p:txBody>
          <a:bodyPr wrap="none" rtlCol="0">
            <a:spAutoFit/>
          </a:bodyPr>
          <a:lstStyle/>
          <a:p>
            <a:r>
              <a:rPr lang="en-US" dirty="0" smtClean="0"/>
              <a:t>uses</a:t>
            </a:r>
            <a:endParaRPr lang="en-US" dirty="0"/>
          </a:p>
        </p:txBody>
      </p:sp>
      <p:cxnSp>
        <p:nvCxnSpPr>
          <p:cNvPr id="25" name="Straight Arrow Connector 24"/>
          <p:cNvCxnSpPr>
            <a:stCxn id="14" idx="0"/>
            <a:endCxn id="6" idx="2"/>
          </p:cNvCxnSpPr>
          <p:nvPr/>
        </p:nvCxnSpPr>
        <p:spPr>
          <a:xfrm flipV="1">
            <a:off x="7617667" y="3427548"/>
            <a:ext cx="2333" cy="5815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125715" y="3504793"/>
            <a:ext cx="1293367" cy="369332"/>
          </a:xfrm>
          <a:prstGeom prst="rect">
            <a:avLst/>
          </a:prstGeom>
          <a:noFill/>
        </p:spPr>
        <p:txBody>
          <a:bodyPr wrap="none" rtlCol="0">
            <a:spAutoFit/>
          </a:bodyPr>
          <a:lstStyle/>
          <a:p>
            <a:r>
              <a:rPr lang="en-US" dirty="0" smtClean="0"/>
              <a:t>Invokes add</a:t>
            </a:r>
            <a:endParaRPr lang="en-US" dirty="0"/>
          </a:p>
        </p:txBody>
      </p:sp>
    </p:spTree>
    <p:extLst>
      <p:ext uri="{BB962C8B-B14F-4D97-AF65-F5344CB8AC3E}">
        <p14:creationId xmlns:p14="http://schemas.microsoft.com/office/powerpoint/2010/main" val="876555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9154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RouterInfo</a:t>
            </a:r>
            <a:r>
              <a:rPr lang="en-US" dirty="0">
                <a:solidFill>
                  <a:schemeClr val="tx1"/>
                </a:solidFill>
              </a:rPr>
              <a:t>(object</a:t>
            </a:r>
            <a:r>
              <a:rPr lang="en-US" dirty="0" smtClean="0">
                <a:solidFill>
                  <a:schemeClr val="tx1"/>
                </a:solidFill>
              </a:rPr>
              <a:t>)</a:t>
            </a:r>
          </a:p>
          <a:p>
            <a:endParaRPr lang="en-US" dirty="0"/>
          </a:p>
          <a:p>
            <a:endParaRPr lang="en-US" dirty="0" smtClean="0"/>
          </a:p>
          <a:p>
            <a:endParaRPr lang="en-US" dirty="0"/>
          </a:p>
        </p:txBody>
      </p:sp>
      <p:sp>
        <p:nvSpPr>
          <p:cNvPr id="3" name="Rectangle 2"/>
          <p:cNvSpPr/>
          <p:nvPr/>
        </p:nvSpPr>
        <p:spPr>
          <a:xfrm>
            <a:off x="152400" y="3124200"/>
            <a:ext cx="3276600" cy="3657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DvrRouter</a:t>
            </a:r>
            <a:r>
              <a:rPr lang="en-US" dirty="0">
                <a:solidFill>
                  <a:schemeClr val="tx1"/>
                </a:solidFill>
              </a:rPr>
              <a:t>(</a:t>
            </a:r>
            <a:r>
              <a:rPr lang="en-US" dirty="0" err="1">
                <a:solidFill>
                  <a:schemeClr val="tx1"/>
                </a:solidFill>
              </a:rPr>
              <a:t>router.RouterInfo</a:t>
            </a:r>
            <a:r>
              <a:rPr lang="en-US" dirty="0" smtClean="0">
                <a:solidFill>
                  <a:schemeClr val="tx1"/>
                </a:solidFill>
              </a:rPr>
              <a:t>)</a:t>
            </a: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p:txBody>
      </p:sp>
      <p:cxnSp>
        <p:nvCxnSpPr>
          <p:cNvPr id="5" name="Elbow Connector 4"/>
          <p:cNvCxnSpPr>
            <a:stCxn id="3" idx="0"/>
            <a:endCxn id="2" idx="2"/>
          </p:cNvCxnSpPr>
          <p:nvPr/>
        </p:nvCxnSpPr>
        <p:spPr>
          <a:xfrm rot="5400000" flipH="1" flipV="1">
            <a:off x="2895600" y="1409700"/>
            <a:ext cx="609600" cy="28194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3114869"/>
            <a:ext cx="3352799" cy="36669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HaRouter</a:t>
            </a:r>
            <a:r>
              <a:rPr lang="en-US" dirty="0">
                <a:solidFill>
                  <a:schemeClr val="tx1"/>
                </a:solidFill>
              </a:rPr>
              <a:t>(</a:t>
            </a:r>
            <a:r>
              <a:rPr lang="en-US" dirty="0" err="1">
                <a:solidFill>
                  <a:schemeClr val="tx1"/>
                </a:solidFill>
              </a:rPr>
              <a:t>router.RouterInfo</a:t>
            </a:r>
            <a:r>
              <a:rPr lang="en-US" dirty="0" smtClean="0">
                <a:solidFill>
                  <a:schemeClr val="tx1"/>
                </a:solidFill>
              </a:rPr>
              <a:t>)</a:t>
            </a: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p:txBody>
      </p:sp>
      <p:sp>
        <p:nvSpPr>
          <p:cNvPr id="8" name="Rectangle 7"/>
          <p:cNvSpPr/>
          <p:nvPr/>
        </p:nvSpPr>
        <p:spPr>
          <a:xfrm>
            <a:off x="7180684" y="3114869"/>
            <a:ext cx="1887116" cy="64633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err="1"/>
              <a:t>LegacyRouter</a:t>
            </a:r>
            <a:r>
              <a:rPr lang="en-US" dirty="0"/>
              <a:t>(</a:t>
            </a:r>
            <a:r>
              <a:rPr lang="en-US" dirty="0" err="1"/>
              <a:t>router.RouterInfo</a:t>
            </a:r>
            <a:r>
              <a:rPr lang="en-US" dirty="0"/>
              <a:t>)</a:t>
            </a:r>
          </a:p>
        </p:txBody>
      </p:sp>
      <p:cxnSp>
        <p:nvCxnSpPr>
          <p:cNvPr id="10" name="Elbow Connector 9"/>
          <p:cNvCxnSpPr>
            <a:stCxn id="8" idx="0"/>
            <a:endCxn id="2" idx="2"/>
          </p:cNvCxnSpPr>
          <p:nvPr/>
        </p:nvCxnSpPr>
        <p:spPr>
          <a:xfrm rot="16200000" flipV="1">
            <a:off x="6067037" y="1057664"/>
            <a:ext cx="600269" cy="351414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6" idx="0"/>
            <a:endCxn id="2" idx="2"/>
          </p:cNvCxnSpPr>
          <p:nvPr/>
        </p:nvCxnSpPr>
        <p:spPr>
          <a:xfrm rot="16200000" flipV="1">
            <a:off x="4710016" y="2414685"/>
            <a:ext cx="600269" cy="8001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410200" y="1266735"/>
            <a:ext cx="3657599" cy="1077218"/>
          </a:xfrm>
          <a:prstGeom prst="rect">
            <a:avLst/>
          </a:prstGeom>
        </p:spPr>
        <p:txBody>
          <a:bodyPr wrap="square">
            <a:spAutoFit/>
          </a:bodyPr>
          <a:lstStyle/>
          <a:p>
            <a:r>
              <a:rPr lang="en-US" sz="1600" dirty="0" err="1"/>
              <a:t>router_id</a:t>
            </a:r>
            <a:r>
              <a:rPr lang="en-US" sz="1600" dirty="0"/>
              <a:t>, ex_gw_port,_</a:t>
            </a:r>
            <a:r>
              <a:rPr lang="en-US" sz="1600" dirty="0" err="1"/>
              <a:t>snat_enabled</a:t>
            </a:r>
            <a:r>
              <a:rPr lang="en-US" sz="1600" dirty="0"/>
              <a:t>, _</a:t>
            </a:r>
            <a:r>
              <a:rPr lang="en-US" sz="1600" dirty="0" err="1"/>
              <a:t>snat_action</a:t>
            </a:r>
            <a:r>
              <a:rPr lang="en-US" sz="1600" dirty="0"/>
              <a:t>, </a:t>
            </a:r>
            <a:r>
              <a:rPr lang="en-US" sz="1600" dirty="0" err="1"/>
              <a:t>internal_ports</a:t>
            </a:r>
            <a:r>
              <a:rPr lang="en-US" sz="1600" dirty="0"/>
              <a:t>, </a:t>
            </a:r>
            <a:r>
              <a:rPr lang="en-US" sz="1600" dirty="0" err="1"/>
              <a:t>floating_ips</a:t>
            </a:r>
            <a:r>
              <a:rPr lang="en-US" sz="1600" dirty="0"/>
              <a:t>, </a:t>
            </a:r>
            <a:r>
              <a:rPr lang="en-US" sz="1600" dirty="0" err="1" smtClean="0"/>
              <a:t>root_helper</a:t>
            </a:r>
            <a:r>
              <a:rPr lang="en-US" sz="1600" dirty="0" smtClean="0"/>
              <a:t>, </a:t>
            </a:r>
            <a:r>
              <a:rPr lang="en-US" sz="1600" dirty="0" err="1" smtClean="0"/>
              <a:t>router,ns_name</a:t>
            </a:r>
            <a:r>
              <a:rPr lang="en-US" sz="1600" dirty="0"/>
              <a:t>, </a:t>
            </a:r>
            <a:r>
              <a:rPr lang="en-US" sz="1600" dirty="0" err="1"/>
              <a:t>iptables_manager</a:t>
            </a:r>
            <a:r>
              <a:rPr lang="en-US" sz="1600" dirty="0"/>
              <a:t>, routes.</a:t>
            </a:r>
          </a:p>
        </p:txBody>
      </p:sp>
      <p:sp>
        <p:nvSpPr>
          <p:cNvPr id="30" name="Rectangle 29"/>
          <p:cNvSpPr/>
          <p:nvPr/>
        </p:nvSpPr>
        <p:spPr>
          <a:xfrm>
            <a:off x="168205" y="2159287"/>
            <a:ext cx="3895810" cy="369332"/>
          </a:xfrm>
          <a:prstGeom prst="rect">
            <a:avLst/>
          </a:prstGeom>
        </p:spPr>
        <p:txBody>
          <a:bodyPr wrap="none">
            <a:spAutoFit/>
          </a:bodyPr>
          <a:lstStyle/>
          <a:p>
            <a:r>
              <a:rPr lang="en-US" dirty="0" err="1" smtClean="0"/>
              <a:t>perform_snat_action</a:t>
            </a:r>
            <a:r>
              <a:rPr lang="en-US" dirty="0" smtClean="0"/>
              <a:t> </a:t>
            </a:r>
            <a:r>
              <a:rPr lang="en-US" dirty="0" smtClean="0">
                <a:sym typeface="Wingdings" pitchFamily="2" charset="2"/>
              </a:rPr>
              <a:t> </a:t>
            </a:r>
            <a:r>
              <a:rPr lang="en-US" dirty="0" err="1" smtClean="0">
                <a:sym typeface="Wingdings" pitchFamily="2" charset="2"/>
              </a:rPr>
              <a:t>snat_callback</a:t>
            </a:r>
            <a:r>
              <a:rPr lang="en-US" dirty="0" smtClean="0">
                <a:sym typeface="Wingdings" pitchFamily="2" charset="2"/>
              </a:rPr>
              <a:t>()</a:t>
            </a:r>
            <a:endParaRPr lang="en-US" dirty="0"/>
          </a:p>
        </p:txBody>
      </p:sp>
      <p:sp>
        <p:nvSpPr>
          <p:cNvPr id="31" name="Rectangle 30"/>
          <p:cNvSpPr/>
          <p:nvPr/>
        </p:nvSpPr>
        <p:spPr>
          <a:xfrm>
            <a:off x="168205" y="1764682"/>
            <a:ext cx="4052713" cy="369332"/>
          </a:xfrm>
          <a:prstGeom prst="rect">
            <a:avLst/>
          </a:prstGeom>
        </p:spPr>
        <p:txBody>
          <a:bodyPr wrap="none">
            <a:spAutoFit/>
          </a:bodyPr>
          <a:lstStyle/>
          <a:p>
            <a:r>
              <a:rPr lang="en-US" dirty="0"/>
              <a:t>router(self, value</a:t>
            </a:r>
            <a:r>
              <a:rPr lang="en-US" dirty="0" smtClean="0"/>
              <a:t>): set the value to router.</a:t>
            </a:r>
            <a:endParaRPr lang="en-US" dirty="0"/>
          </a:p>
        </p:txBody>
      </p:sp>
      <p:sp>
        <p:nvSpPr>
          <p:cNvPr id="34" name="TextBox 33"/>
          <p:cNvSpPr txBox="1"/>
          <p:nvPr/>
        </p:nvSpPr>
        <p:spPr>
          <a:xfrm>
            <a:off x="464689" y="0"/>
            <a:ext cx="8710412" cy="646331"/>
          </a:xfrm>
          <a:prstGeom prst="rect">
            <a:avLst/>
          </a:prstGeom>
          <a:noFill/>
        </p:spPr>
        <p:txBody>
          <a:bodyPr wrap="square" rtlCol="0">
            <a:spAutoFit/>
          </a:bodyPr>
          <a:lstStyle/>
          <a:p>
            <a:r>
              <a:rPr lang="en-US" dirty="0" smtClean="0"/>
              <a:t>Called from  </a:t>
            </a:r>
            <a:r>
              <a:rPr lang="en-US" dirty="0" err="1" smtClean="0"/>
              <a:t>DVRRouter</a:t>
            </a:r>
            <a:r>
              <a:rPr lang="en-US" dirty="0" smtClean="0"/>
              <a:t> </a:t>
            </a:r>
            <a:r>
              <a:rPr lang="en-US" dirty="0" err="1" smtClean="0"/>
              <a:t>init</a:t>
            </a:r>
            <a:r>
              <a:rPr lang="en-US" dirty="0" smtClean="0"/>
              <a:t> or </a:t>
            </a:r>
            <a:r>
              <a:rPr lang="en-US" dirty="0" err="1" smtClean="0"/>
              <a:t>HARouter</a:t>
            </a:r>
            <a:r>
              <a:rPr lang="en-US" dirty="0" smtClean="0"/>
              <a:t> </a:t>
            </a:r>
            <a:r>
              <a:rPr lang="en-US" dirty="0" err="1" smtClean="0"/>
              <a:t>init</a:t>
            </a:r>
            <a:r>
              <a:rPr lang="en-US" dirty="0" smtClean="0"/>
              <a:t> .. Which in turn called from L3NATAgent::</a:t>
            </a:r>
            <a:r>
              <a:rPr lang="en-US" dirty="0" err="1" smtClean="0"/>
              <a:t>CreateRouter</a:t>
            </a:r>
            <a:endParaRPr lang="en-US" dirty="0"/>
          </a:p>
        </p:txBody>
      </p:sp>
      <p:cxnSp>
        <p:nvCxnSpPr>
          <p:cNvPr id="36" name="Elbow Connector 35"/>
          <p:cNvCxnSpPr>
            <a:stCxn id="34" idx="2"/>
            <a:endCxn id="2" idx="0"/>
          </p:cNvCxnSpPr>
          <p:nvPr/>
        </p:nvCxnSpPr>
        <p:spPr>
          <a:xfrm rot="5400000">
            <a:off x="4428564" y="827868"/>
            <a:ext cx="572869" cy="20979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817387" y="3782971"/>
            <a:ext cx="2135136" cy="646331"/>
          </a:xfrm>
          <a:prstGeom prst="rect">
            <a:avLst/>
          </a:prstGeom>
        </p:spPr>
        <p:txBody>
          <a:bodyPr wrap="none">
            <a:spAutoFit/>
          </a:bodyPr>
          <a:lstStyle/>
          <a:p>
            <a:r>
              <a:rPr lang="en-US" dirty="0"/>
              <a:t>.</a:t>
            </a:r>
            <a:r>
              <a:rPr lang="en-US" dirty="0" err="1" smtClean="0"/>
              <a:t>ha_port</a:t>
            </a:r>
            <a:endParaRPr lang="en-US" dirty="0" smtClean="0"/>
          </a:p>
          <a:p>
            <a:r>
              <a:rPr lang="en-US" dirty="0" err="1"/>
              <a:t>keepalived_manager</a:t>
            </a:r>
            <a:endParaRPr lang="en-US" dirty="0"/>
          </a:p>
        </p:txBody>
      </p:sp>
      <p:sp>
        <p:nvSpPr>
          <p:cNvPr id="38" name="Rectangle 37"/>
          <p:cNvSpPr/>
          <p:nvPr/>
        </p:nvSpPr>
        <p:spPr>
          <a:xfrm>
            <a:off x="4064014" y="4648200"/>
            <a:ext cx="2641585" cy="2031325"/>
          </a:xfrm>
          <a:prstGeom prst="rect">
            <a:avLst/>
          </a:prstGeom>
        </p:spPr>
        <p:txBody>
          <a:bodyPr wrap="square">
            <a:spAutoFit/>
          </a:bodyPr>
          <a:lstStyle/>
          <a:p>
            <a:r>
              <a:rPr lang="en-US" dirty="0"/>
              <a:t>_</a:t>
            </a:r>
            <a:r>
              <a:rPr lang="en-US" dirty="0" err="1" smtClean="0"/>
              <a:t>verify_ha</a:t>
            </a:r>
            <a:r>
              <a:rPr lang="en-US" dirty="0" smtClean="0"/>
              <a:t>()</a:t>
            </a:r>
          </a:p>
          <a:p>
            <a:r>
              <a:rPr lang="en-US" dirty="0" err="1"/>
              <a:t>ha_priority</a:t>
            </a:r>
            <a:r>
              <a:rPr lang="en-US" dirty="0"/>
              <a:t>(self</a:t>
            </a:r>
            <a:r>
              <a:rPr lang="en-US" dirty="0" smtClean="0"/>
              <a:t>)</a:t>
            </a:r>
          </a:p>
          <a:p>
            <a:r>
              <a:rPr lang="en-US" dirty="0" err="1"/>
              <a:t>is_ha</a:t>
            </a:r>
            <a:r>
              <a:rPr lang="en-US" dirty="0"/>
              <a:t>(self</a:t>
            </a:r>
            <a:r>
              <a:rPr lang="en-US" dirty="0" smtClean="0"/>
              <a:t>)</a:t>
            </a:r>
          </a:p>
          <a:p>
            <a:r>
              <a:rPr lang="en-US" dirty="0" err="1"/>
              <a:t>ha_vr_id</a:t>
            </a:r>
            <a:r>
              <a:rPr lang="en-US" dirty="0"/>
              <a:t>(self</a:t>
            </a:r>
            <a:r>
              <a:rPr lang="en-US" dirty="0" smtClean="0"/>
              <a:t>)</a:t>
            </a:r>
          </a:p>
          <a:p>
            <a:r>
              <a:rPr lang="en-US" dirty="0" err="1"/>
              <a:t>ha_state</a:t>
            </a:r>
            <a:r>
              <a:rPr lang="en-US" dirty="0"/>
              <a:t>(self</a:t>
            </a:r>
            <a:r>
              <a:rPr lang="en-US" dirty="0" smtClean="0"/>
              <a:t>)</a:t>
            </a:r>
          </a:p>
          <a:p>
            <a:r>
              <a:rPr lang="en-US" dirty="0" err="1"/>
              <a:t>spawn_keepalived</a:t>
            </a:r>
            <a:r>
              <a:rPr lang="en-US" dirty="0"/>
              <a:t>(self</a:t>
            </a:r>
            <a:r>
              <a:rPr lang="en-US" dirty="0" smtClean="0"/>
              <a:t>):</a:t>
            </a:r>
          </a:p>
          <a:p>
            <a:r>
              <a:rPr lang="en-US" dirty="0" err="1"/>
              <a:t>disable_keepalived</a:t>
            </a:r>
            <a:r>
              <a:rPr lang="en-US" dirty="0"/>
              <a:t>(self):</a:t>
            </a:r>
          </a:p>
        </p:txBody>
      </p:sp>
      <p:sp>
        <p:nvSpPr>
          <p:cNvPr id="39" name="Rectangle 38"/>
          <p:cNvSpPr/>
          <p:nvPr/>
        </p:nvSpPr>
        <p:spPr>
          <a:xfrm>
            <a:off x="428625" y="3829137"/>
            <a:ext cx="2724150" cy="1200329"/>
          </a:xfrm>
          <a:prstGeom prst="rect">
            <a:avLst/>
          </a:prstGeom>
        </p:spPr>
        <p:txBody>
          <a:bodyPr wrap="square">
            <a:spAutoFit/>
          </a:bodyPr>
          <a:lstStyle/>
          <a:p>
            <a:r>
              <a:rPr lang="en-US" dirty="0" err="1"/>
              <a:t>floating_ips_dict</a:t>
            </a:r>
            <a:endParaRPr lang="en-US" dirty="0"/>
          </a:p>
          <a:p>
            <a:r>
              <a:rPr lang="en-US" dirty="0" err="1"/>
              <a:t>snat_iptables_manager</a:t>
            </a:r>
            <a:endParaRPr lang="en-US" dirty="0"/>
          </a:p>
          <a:p>
            <a:r>
              <a:rPr lang="en-US" dirty="0" err="1"/>
              <a:t>rtr_fip_subnet</a:t>
            </a:r>
            <a:endParaRPr lang="en-US" dirty="0"/>
          </a:p>
          <a:p>
            <a:r>
              <a:rPr lang="en-US" dirty="0" err="1"/>
              <a:t>dist_fip_count</a:t>
            </a:r>
            <a:endParaRPr lang="en-US" dirty="0"/>
          </a:p>
        </p:txBody>
      </p:sp>
    </p:spTree>
    <p:extLst>
      <p:ext uri="{BB962C8B-B14F-4D97-AF65-F5344CB8AC3E}">
        <p14:creationId xmlns:p14="http://schemas.microsoft.com/office/powerpoint/2010/main" val="148840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Firewall l3 AGENT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44881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31211" y="2075765"/>
            <a:ext cx="1914307" cy="369332"/>
          </a:xfrm>
          <a:prstGeom prst="rect">
            <a:avLst/>
          </a:prstGeom>
        </p:spPr>
        <p:style>
          <a:lnRef idx="1">
            <a:schemeClr val="accent6"/>
          </a:lnRef>
          <a:fillRef idx="3">
            <a:schemeClr val="accent6"/>
          </a:fillRef>
          <a:effectRef idx="2">
            <a:schemeClr val="accent6"/>
          </a:effectRef>
          <a:fontRef idx="minor">
            <a:schemeClr val="lt1"/>
          </a:fontRef>
        </p:style>
        <p:txBody>
          <a:bodyPr wrap="none">
            <a:spAutoFit/>
          </a:bodyPr>
          <a:lstStyle/>
          <a:p>
            <a:r>
              <a:rPr lang="en-US" dirty="0"/>
              <a:t>FWaaSL3PluginApi</a:t>
            </a:r>
          </a:p>
        </p:txBody>
      </p:sp>
      <p:sp>
        <p:nvSpPr>
          <p:cNvPr id="3" name="Rectangle 2"/>
          <p:cNvSpPr/>
          <p:nvPr/>
        </p:nvSpPr>
        <p:spPr>
          <a:xfrm>
            <a:off x="533400" y="2971800"/>
            <a:ext cx="37338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953000" y="2971800"/>
            <a:ext cx="37338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PLUGIN!</a:t>
            </a:r>
            <a:endParaRPr lang="en-US" dirty="0"/>
          </a:p>
        </p:txBody>
      </p:sp>
      <p:sp>
        <p:nvSpPr>
          <p:cNvPr id="5" name="Rectangle 4"/>
          <p:cNvSpPr/>
          <p:nvPr/>
        </p:nvSpPr>
        <p:spPr>
          <a:xfrm>
            <a:off x="4153479" y="2075765"/>
            <a:ext cx="2738185" cy="646331"/>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err="1" smtClean="0"/>
              <a:t>get_firewalls_for_tenant</a:t>
            </a:r>
            <a:endParaRPr lang="en-US" dirty="0" smtClean="0"/>
          </a:p>
          <a:p>
            <a:r>
              <a:rPr lang="en-US" dirty="0" err="1"/>
              <a:t>get_tenants_with_firewalls</a:t>
            </a:r>
            <a:endParaRPr lang="en-US" dirty="0"/>
          </a:p>
        </p:txBody>
      </p:sp>
      <p:sp>
        <p:nvSpPr>
          <p:cNvPr id="6" name="Rectangle 5"/>
          <p:cNvSpPr/>
          <p:nvPr/>
        </p:nvSpPr>
        <p:spPr>
          <a:xfrm>
            <a:off x="1905000" y="1161365"/>
            <a:ext cx="2566728" cy="369332"/>
          </a:xfrm>
          <a:prstGeom prst="rect">
            <a:avLst/>
          </a:prstGeom>
        </p:spPr>
        <p:style>
          <a:lnRef idx="1">
            <a:schemeClr val="accent3"/>
          </a:lnRef>
          <a:fillRef idx="3">
            <a:schemeClr val="accent3"/>
          </a:fillRef>
          <a:effectRef idx="2">
            <a:schemeClr val="accent3"/>
          </a:effectRef>
          <a:fontRef idx="minor">
            <a:schemeClr val="lt1"/>
          </a:fontRef>
        </p:style>
        <p:txBody>
          <a:bodyPr wrap="none">
            <a:spAutoFit/>
          </a:bodyPr>
          <a:lstStyle/>
          <a:p>
            <a:r>
              <a:rPr lang="en-US" dirty="0" err="1"/>
              <a:t>api.FWaaSPluginApiMixin</a:t>
            </a:r>
            <a:endParaRPr lang="en-US" dirty="0"/>
          </a:p>
        </p:txBody>
      </p:sp>
      <p:cxnSp>
        <p:nvCxnSpPr>
          <p:cNvPr id="8" name="Straight Arrow Connector 7"/>
          <p:cNvCxnSpPr>
            <a:stCxn id="2" idx="0"/>
            <a:endCxn id="6" idx="2"/>
          </p:cNvCxnSpPr>
          <p:nvPr/>
        </p:nvCxnSpPr>
        <p:spPr>
          <a:xfrm flipH="1" flipV="1">
            <a:off x="3188364" y="1530697"/>
            <a:ext cx="1" cy="5450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471728" y="1156900"/>
            <a:ext cx="1948547" cy="646331"/>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r>
              <a:rPr lang="en-US" dirty="0" err="1" smtClean="0"/>
              <a:t>set_firewall_status</a:t>
            </a:r>
            <a:endParaRPr lang="en-US" dirty="0" smtClean="0"/>
          </a:p>
          <a:p>
            <a:r>
              <a:rPr lang="en-US" dirty="0" err="1"/>
              <a:t>firewall_deleted</a:t>
            </a:r>
            <a:endParaRPr lang="en-US" dirty="0"/>
          </a:p>
        </p:txBody>
      </p:sp>
      <p:cxnSp>
        <p:nvCxnSpPr>
          <p:cNvPr id="11" name="Straight Connector 10"/>
          <p:cNvCxnSpPr/>
          <p:nvPr/>
        </p:nvCxnSpPr>
        <p:spPr>
          <a:xfrm>
            <a:off x="4648200" y="2722096"/>
            <a:ext cx="0" cy="360250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03740" y="2947348"/>
            <a:ext cx="2700547" cy="369332"/>
          </a:xfrm>
          <a:prstGeom prst="rect">
            <a:avLst/>
          </a:prstGeom>
        </p:spPr>
        <p:txBody>
          <a:bodyPr wrap="none">
            <a:spAutoFit/>
          </a:bodyPr>
          <a:lstStyle/>
          <a:p>
            <a:r>
              <a:rPr lang="en-US" dirty="0"/>
              <a:t>FWaaSL3AgentRpcCallback</a:t>
            </a:r>
          </a:p>
        </p:txBody>
      </p:sp>
    </p:spTree>
    <p:extLst>
      <p:ext uri="{BB962C8B-B14F-4D97-AF65-F5344CB8AC3E}">
        <p14:creationId xmlns:p14="http://schemas.microsoft.com/office/powerpoint/2010/main" val="2601322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0589" y="1524000"/>
            <a:ext cx="5212517" cy="646331"/>
          </a:xfrm>
          <a:prstGeom prst="rect">
            <a:avLst/>
          </a:prstGeom>
        </p:spPr>
        <p:style>
          <a:lnRef idx="1">
            <a:schemeClr val="accent5"/>
          </a:lnRef>
          <a:fillRef idx="3">
            <a:schemeClr val="accent5"/>
          </a:fillRef>
          <a:effectRef idx="2">
            <a:schemeClr val="accent5"/>
          </a:effectRef>
          <a:fontRef idx="minor">
            <a:schemeClr val="lt1"/>
          </a:fontRef>
        </p:style>
        <p:txBody>
          <a:bodyPr wrap="none">
            <a:spAutoFit/>
          </a:bodyPr>
          <a:lstStyle/>
          <a:p>
            <a:r>
              <a:rPr lang="en-US" dirty="0" smtClean="0"/>
              <a:t>FWaaSL3AgentRpcCallback</a:t>
            </a:r>
          </a:p>
          <a:p>
            <a:r>
              <a:rPr lang="en-US" dirty="0" err="1"/>
              <a:t>FWaaS</a:t>
            </a:r>
            <a:r>
              <a:rPr lang="en-US" dirty="0"/>
              <a:t> Agent support to be used by Neutron L3 agent</a:t>
            </a:r>
          </a:p>
        </p:txBody>
      </p:sp>
      <p:sp>
        <p:nvSpPr>
          <p:cNvPr id="3" name="Rectangle 2"/>
          <p:cNvSpPr/>
          <p:nvPr/>
        </p:nvSpPr>
        <p:spPr>
          <a:xfrm>
            <a:off x="2783770" y="2246531"/>
            <a:ext cx="5875735" cy="58477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1600" b="1" dirty="0"/>
              <a:t>_</a:t>
            </a:r>
            <a:r>
              <a:rPr lang="en-US" sz="1600" b="1" dirty="0" err="1" smtClean="0"/>
              <a:t>get_router_info_list_for_tenant</a:t>
            </a:r>
            <a:endParaRPr lang="en-US" sz="1600" b="1" dirty="0" smtClean="0"/>
          </a:p>
          <a:p>
            <a:r>
              <a:rPr lang="en-US" sz="1600" dirty="0"/>
              <a:t>Returns the list of router info objects on which to apply the </a:t>
            </a:r>
            <a:r>
              <a:rPr lang="en-US" sz="1600" dirty="0" err="1"/>
              <a:t>fw</a:t>
            </a:r>
            <a:r>
              <a:rPr lang="en-US" sz="1600" dirty="0"/>
              <a:t>.</a:t>
            </a:r>
          </a:p>
        </p:txBody>
      </p:sp>
      <p:sp>
        <p:nvSpPr>
          <p:cNvPr id="4" name="Rectangle 3"/>
          <p:cNvSpPr/>
          <p:nvPr/>
        </p:nvSpPr>
        <p:spPr>
          <a:xfrm>
            <a:off x="2783770" y="3012097"/>
            <a:ext cx="5875735" cy="58477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1600" b="1" dirty="0"/>
              <a:t> _</a:t>
            </a:r>
            <a:r>
              <a:rPr lang="en-US" sz="1600" b="1" dirty="0" err="1" smtClean="0"/>
              <a:t>invoke_driver_for_plugin_api</a:t>
            </a:r>
            <a:endParaRPr lang="en-US" sz="1600" b="1" dirty="0" smtClean="0"/>
          </a:p>
          <a:p>
            <a:r>
              <a:rPr lang="en-US" sz="1600" dirty="0" err="1"/>
              <a:t>nvoke</a:t>
            </a:r>
            <a:r>
              <a:rPr lang="en-US" sz="1600" dirty="0"/>
              <a:t> driver method for plugin API and provide status back</a:t>
            </a:r>
          </a:p>
        </p:txBody>
      </p:sp>
      <p:sp>
        <p:nvSpPr>
          <p:cNvPr id="5" name="Rectangle 4"/>
          <p:cNvSpPr/>
          <p:nvPr/>
        </p:nvSpPr>
        <p:spPr>
          <a:xfrm>
            <a:off x="2797418" y="3707783"/>
            <a:ext cx="5889382" cy="107721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1600" b="1" dirty="0"/>
              <a:t>_</a:t>
            </a:r>
            <a:r>
              <a:rPr lang="en-US" sz="1600" b="1" dirty="0" err="1" smtClean="0"/>
              <a:t>invoke_driver_for_sync_from_plugin</a:t>
            </a:r>
            <a:endParaRPr lang="en-US" sz="1600" b="1" dirty="0" smtClean="0"/>
          </a:p>
          <a:p>
            <a:r>
              <a:rPr lang="en-US" sz="1600" dirty="0"/>
              <a:t>Invoke the delete driver method for status of PENDING_DELETE </a:t>
            </a:r>
            <a:r>
              <a:rPr lang="en-US" sz="1600" dirty="0" smtClean="0"/>
              <a:t>and update </a:t>
            </a:r>
            <a:r>
              <a:rPr lang="en-US" sz="1600" dirty="0"/>
              <a:t>method for all other status to (re)apply on driver which </a:t>
            </a:r>
            <a:r>
              <a:rPr lang="en-US" sz="1600" dirty="0" smtClean="0"/>
              <a:t>is Idempotent</a:t>
            </a:r>
            <a:endParaRPr lang="en-US" sz="1600" dirty="0"/>
          </a:p>
        </p:txBody>
      </p:sp>
      <p:sp>
        <p:nvSpPr>
          <p:cNvPr id="6" name="Rectangle 5"/>
          <p:cNvSpPr/>
          <p:nvPr/>
        </p:nvSpPr>
        <p:spPr>
          <a:xfrm>
            <a:off x="2799694" y="4941922"/>
            <a:ext cx="5873459" cy="58477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1600" b="1" dirty="0" err="1" smtClean="0"/>
              <a:t>process_router_add</a:t>
            </a:r>
            <a:r>
              <a:rPr lang="en-US" sz="1600" b="1" dirty="0" smtClean="0"/>
              <a:t>, _</a:t>
            </a:r>
            <a:r>
              <a:rPr lang="en-US" sz="1600" b="1" dirty="0" err="1"/>
              <a:t>process_router_add</a:t>
            </a:r>
            <a:endParaRPr lang="en-US" sz="1600" b="1" dirty="0" smtClean="0"/>
          </a:p>
          <a:p>
            <a:r>
              <a:rPr lang="en-US" sz="1600" dirty="0"/>
              <a:t>On router add, get </a:t>
            </a:r>
            <a:r>
              <a:rPr lang="en-US" sz="1600" dirty="0" err="1"/>
              <a:t>fw</a:t>
            </a:r>
            <a:r>
              <a:rPr lang="en-US" sz="1600" dirty="0"/>
              <a:t> with rules from plugin and update driver</a:t>
            </a:r>
          </a:p>
        </p:txBody>
      </p:sp>
      <p:sp>
        <p:nvSpPr>
          <p:cNvPr id="7" name="Rectangle 6"/>
          <p:cNvSpPr/>
          <p:nvPr/>
        </p:nvSpPr>
        <p:spPr>
          <a:xfrm>
            <a:off x="2783770" y="5688983"/>
            <a:ext cx="5889383" cy="58477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1600" b="1" dirty="0" err="1" smtClean="0"/>
              <a:t>process_services_sync</a:t>
            </a:r>
            <a:endParaRPr lang="en-US" sz="1600" b="1" dirty="0" smtClean="0"/>
          </a:p>
          <a:p>
            <a:r>
              <a:rPr lang="en-US" sz="1600" dirty="0"/>
              <a:t>On RPC issues sync with plugin and apply the sync data.</a:t>
            </a:r>
          </a:p>
        </p:txBody>
      </p:sp>
      <p:sp>
        <p:nvSpPr>
          <p:cNvPr id="8" name="Rectangle 7"/>
          <p:cNvSpPr/>
          <p:nvPr/>
        </p:nvSpPr>
        <p:spPr>
          <a:xfrm>
            <a:off x="466789" y="6405069"/>
            <a:ext cx="1582549" cy="369332"/>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dirty="0" err="1"/>
              <a:t>create_firewall</a:t>
            </a:r>
            <a:endParaRPr lang="en-US" dirty="0"/>
          </a:p>
        </p:txBody>
      </p:sp>
      <p:sp>
        <p:nvSpPr>
          <p:cNvPr id="9" name="Rectangle 8"/>
          <p:cNvSpPr/>
          <p:nvPr/>
        </p:nvSpPr>
        <p:spPr>
          <a:xfrm>
            <a:off x="3298342" y="6405069"/>
            <a:ext cx="1657698" cy="369332"/>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dirty="0" err="1"/>
              <a:t>update_firewall</a:t>
            </a:r>
            <a:endParaRPr lang="en-US" dirty="0"/>
          </a:p>
        </p:txBody>
      </p:sp>
      <p:sp>
        <p:nvSpPr>
          <p:cNvPr id="10" name="Rectangle 9"/>
          <p:cNvSpPr/>
          <p:nvPr/>
        </p:nvSpPr>
        <p:spPr>
          <a:xfrm>
            <a:off x="7085091" y="6374783"/>
            <a:ext cx="1588063" cy="369332"/>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dirty="0" err="1"/>
              <a:t>delete_firewall</a:t>
            </a:r>
            <a:endParaRPr lang="en-US" dirty="0"/>
          </a:p>
        </p:txBody>
      </p:sp>
      <p:sp>
        <p:nvSpPr>
          <p:cNvPr id="11" name="Rectangle 10"/>
          <p:cNvSpPr/>
          <p:nvPr/>
        </p:nvSpPr>
        <p:spPr>
          <a:xfrm>
            <a:off x="685800" y="533400"/>
            <a:ext cx="5218929" cy="646331"/>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en-US" dirty="0" err="1" smtClean="0"/>
              <a:t>api.FWaaSAgentRpcCallbackMixin</a:t>
            </a:r>
            <a:endParaRPr lang="en-US" dirty="0" smtClean="0"/>
          </a:p>
          <a:p>
            <a:r>
              <a:rPr lang="en-US" dirty="0" smtClean="0"/>
              <a:t>Includes declaration for create/update/delete firewall</a:t>
            </a:r>
            <a:endParaRPr lang="en-US" dirty="0"/>
          </a:p>
        </p:txBody>
      </p:sp>
      <p:cxnSp>
        <p:nvCxnSpPr>
          <p:cNvPr id="13" name="Elbow Connector 12"/>
          <p:cNvCxnSpPr>
            <a:stCxn id="2" idx="0"/>
            <a:endCxn id="11" idx="2"/>
          </p:cNvCxnSpPr>
          <p:nvPr/>
        </p:nvCxnSpPr>
        <p:spPr>
          <a:xfrm rot="5400000" flipH="1" flipV="1">
            <a:off x="2973922" y="1202658"/>
            <a:ext cx="344269" cy="29841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19305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57200"/>
            <a:ext cx="1485600" cy="338554"/>
          </a:xfrm>
          <a:prstGeom prst="rect">
            <a:avLst/>
          </a:prstGeom>
        </p:spPr>
        <p:txBody>
          <a:bodyPr wrap="none">
            <a:spAutoFit/>
          </a:bodyPr>
          <a:lstStyle/>
          <a:p>
            <a:r>
              <a:rPr lang="en-US" sz="1600" dirty="0"/>
              <a:t> _</a:t>
            </a:r>
            <a:r>
              <a:rPr lang="en-US" sz="1600" dirty="0" err="1"/>
              <a:t>router_added</a:t>
            </a:r>
            <a:endParaRPr lang="en-US" sz="1600" dirty="0"/>
          </a:p>
        </p:txBody>
      </p:sp>
      <p:sp>
        <p:nvSpPr>
          <p:cNvPr id="3" name="Rectangle 2"/>
          <p:cNvSpPr/>
          <p:nvPr/>
        </p:nvSpPr>
        <p:spPr>
          <a:xfrm>
            <a:off x="1933400" y="1676400"/>
            <a:ext cx="5391669" cy="584775"/>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lgn="ctr"/>
            <a:r>
              <a:rPr lang="en-US" sz="1600" dirty="0"/>
              <a:t>_</a:t>
            </a:r>
            <a:r>
              <a:rPr lang="en-US" sz="1600" b="1" dirty="0" err="1" smtClean="0"/>
              <a:t>process_router_add</a:t>
            </a:r>
            <a:endParaRPr lang="en-US" sz="1600" b="1" dirty="0" smtClean="0"/>
          </a:p>
          <a:p>
            <a:pPr algn="ctr"/>
            <a:r>
              <a:rPr lang="en-US" sz="1600" dirty="0"/>
              <a:t>On router add, get </a:t>
            </a:r>
            <a:r>
              <a:rPr lang="en-US" sz="1600" dirty="0" err="1"/>
              <a:t>fw</a:t>
            </a:r>
            <a:r>
              <a:rPr lang="en-US" sz="1600" dirty="0"/>
              <a:t> with rules from plugin and update driver</a:t>
            </a:r>
          </a:p>
        </p:txBody>
      </p:sp>
      <p:sp>
        <p:nvSpPr>
          <p:cNvPr id="4" name="Rectangle 3"/>
          <p:cNvSpPr/>
          <p:nvPr/>
        </p:nvSpPr>
        <p:spPr>
          <a:xfrm>
            <a:off x="1594175" y="1097214"/>
            <a:ext cx="1863780" cy="338554"/>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1600" dirty="0" err="1"/>
              <a:t>process_router_add</a:t>
            </a:r>
            <a:endParaRPr lang="en-US" sz="1600" dirty="0"/>
          </a:p>
        </p:txBody>
      </p:sp>
      <p:cxnSp>
        <p:nvCxnSpPr>
          <p:cNvPr id="5" name="Elbow Connector 4"/>
          <p:cNvCxnSpPr>
            <a:stCxn id="2" idx="2"/>
            <a:endCxn id="4" idx="1"/>
          </p:cNvCxnSpPr>
          <p:nvPr/>
        </p:nvCxnSpPr>
        <p:spPr>
          <a:xfrm rot="16200000" flipH="1">
            <a:off x="1085519" y="757834"/>
            <a:ext cx="470737" cy="5465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Elbow Connector 5"/>
          <p:cNvCxnSpPr>
            <a:stCxn id="4" idx="3"/>
            <a:endCxn id="3" idx="0"/>
          </p:cNvCxnSpPr>
          <p:nvPr/>
        </p:nvCxnSpPr>
        <p:spPr>
          <a:xfrm>
            <a:off x="3457955" y="1266491"/>
            <a:ext cx="1171280" cy="409909"/>
          </a:xfrm>
          <a:prstGeom prst="bentConnector2">
            <a:avLst/>
          </a:prstGeom>
          <a:ln>
            <a:tailEnd type="arrow"/>
          </a:ln>
        </p:spPr>
        <p:style>
          <a:lnRef idx="1">
            <a:schemeClr val="accent2"/>
          </a:lnRef>
          <a:fillRef idx="2">
            <a:schemeClr val="accent2"/>
          </a:fillRef>
          <a:effectRef idx="1">
            <a:schemeClr val="accent2"/>
          </a:effectRef>
          <a:fontRef idx="minor">
            <a:schemeClr val="dk1"/>
          </a:fontRef>
        </p:style>
      </p:cxnSp>
      <p:sp>
        <p:nvSpPr>
          <p:cNvPr id="7" name="Rectangle 6"/>
          <p:cNvSpPr/>
          <p:nvPr/>
        </p:nvSpPr>
        <p:spPr>
          <a:xfrm>
            <a:off x="2438400" y="3352799"/>
            <a:ext cx="3349378" cy="338554"/>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1600" dirty="0" smtClean="0"/>
              <a:t>_</a:t>
            </a:r>
            <a:r>
              <a:rPr lang="en-US" sz="1600" dirty="0" err="1" smtClean="0"/>
              <a:t>invoke_driver_for_sync_from_plugin</a:t>
            </a:r>
            <a:endParaRPr lang="en-US" sz="1600" dirty="0"/>
          </a:p>
        </p:txBody>
      </p:sp>
      <p:sp>
        <p:nvSpPr>
          <p:cNvPr id="13" name="Rectangle 12"/>
          <p:cNvSpPr/>
          <p:nvPr/>
        </p:nvSpPr>
        <p:spPr>
          <a:xfrm>
            <a:off x="91145" y="2590800"/>
            <a:ext cx="2939716" cy="338554"/>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1600" dirty="0"/>
              <a:t>_</a:t>
            </a:r>
            <a:r>
              <a:rPr lang="en-US" sz="1600" dirty="0" err="1"/>
              <a:t>get_router_info_list_for_tenant</a:t>
            </a:r>
            <a:endParaRPr lang="en-US" sz="1600" dirty="0"/>
          </a:p>
        </p:txBody>
      </p:sp>
      <p:sp>
        <p:nvSpPr>
          <p:cNvPr id="14" name="Rectangle 13"/>
          <p:cNvSpPr/>
          <p:nvPr/>
        </p:nvSpPr>
        <p:spPr>
          <a:xfrm>
            <a:off x="5352706" y="2590800"/>
            <a:ext cx="3385799" cy="338554"/>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1600" dirty="0" err="1"/>
              <a:t>fwplugin_rpc.get_firewalls_for_tenant</a:t>
            </a:r>
            <a:endParaRPr lang="en-US" sz="1600" dirty="0"/>
          </a:p>
        </p:txBody>
      </p:sp>
      <p:sp>
        <p:nvSpPr>
          <p:cNvPr id="15" name="Rectangle 14"/>
          <p:cNvSpPr/>
          <p:nvPr/>
        </p:nvSpPr>
        <p:spPr>
          <a:xfrm>
            <a:off x="473691" y="4876800"/>
            <a:ext cx="2800831" cy="584775"/>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1600" dirty="0" err="1" smtClean="0"/>
              <a:t>fwaas_driver.delete_firewall</a:t>
            </a:r>
            <a:r>
              <a:rPr lang="en-US" sz="1600" dirty="0" smtClean="0"/>
              <a:t>()</a:t>
            </a:r>
          </a:p>
          <a:p>
            <a:r>
              <a:rPr lang="en-US" sz="1600" dirty="0" err="1" smtClean="0"/>
              <a:t>fwplugin_rpc.firewall_deleted</a:t>
            </a:r>
            <a:r>
              <a:rPr lang="en-US" sz="1600" dirty="0" smtClean="0"/>
              <a:t>()</a:t>
            </a:r>
            <a:endParaRPr lang="en-US" sz="1600" dirty="0"/>
          </a:p>
        </p:txBody>
      </p:sp>
      <p:sp>
        <p:nvSpPr>
          <p:cNvPr id="16" name="Rectangle 15"/>
          <p:cNvSpPr/>
          <p:nvPr/>
        </p:nvSpPr>
        <p:spPr>
          <a:xfrm>
            <a:off x="5257800" y="4860162"/>
            <a:ext cx="3019929" cy="584775"/>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1600" dirty="0" err="1" smtClean="0"/>
              <a:t>fwaas_driver.update_firewall</a:t>
            </a:r>
            <a:r>
              <a:rPr lang="en-US" sz="1600" dirty="0" smtClean="0"/>
              <a:t>()</a:t>
            </a:r>
          </a:p>
          <a:p>
            <a:r>
              <a:rPr lang="en-US" sz="1600" dirty="0" err="1" smtClean="0"/>
              <a:t>fwplugin_rpc.set_firewall_status</a:t>
            </a:r>
            <a:r>
              <a:rPr lang="en-US" sz="1600" dirty="0" smtClean="0"/>
              <a:t>()</a:t>
            </a:r>
            <a:endParaRPr lang="en-US" sz="1600" dirty="0"/>
          </a:p>
        </p:txBody>
      </p:sp>
      <p:cxnSp>
        <p:nvCxnSpPr>
          <p:cNvPr id="18" name="Elbow Connector 17"/>
          <p:cNvCxnSpPr>
            <a:stCxn id="3" idx="2"/>
            <a:endCxn id="13" idx="0"/>
          </p:cNvCxnSpPr>
          <p:nvPr/>
        </p:nvCxnSpPr>
        <p:spPr>
          <a:xfrm rot="5400000">
            <a:off x="2930307" y="891871"/>
            <a:ext cx="329625" cy="3068232"/>
          </a:xfrm>
          <a:prstGeom prst="bentConnector3">
            <a:avLst/>
          </a:prstGeom>
          <a:ln>
            <a:tailEnd type="arrow"/>
          </a:ln>
        </p:spPr>
        <p:style>
          <a:lnRef idx="1">
            <a:schemeClr val="accent2"/>
          </a:lnRef>
          <a:fillRef idx="2">
            <a:schemeClr val="accent2"/>
          </a:fillRef>
          <a:effectRef idx="1">
            <a:schemeClr val="accent2"/>
          </a:effectRef>
          <a:fontRef idx="minor">
            <a:schemeClr val="dk1"/>
          </a:fontRef>
        </p:style>
      </p:cxnSp>
      <p:cxnSp>
        <p:nvCxnSpPr>
          <p:cNvPr id="20" name="Elbow Connector 19"/>
          <p:cNvCxnSpPr>
            <a:stCxn id="3" idx="2"/>
            <a:endCxn id="14" idx="0"/>
          </p:cNvCxnSpPr>
          <p:nvPr/>
        </p:nvCxnSpPr>
        <p:spPr>
          <a:xfrm rot="16200000" flipH="1">
            <a:off x="5672608" y="1217801"/>
            <a:ext cx="329625" cy="2416371"/>
          </a:xfrm>
          <a:prstGeom prst="bentConnector3">
            <a:avLst/>
          </a:prstGeom>
          <a:ln>
            <a:tailEnd type="arrow"/>
          </a:ln>
        </p:spPr>
        <p:style>
          <a:lnRef idx="1">
            <a:schemeClr val="accent2"/>
          </a:lnRef>
          <a:fillRef idx="2">
            <a:schemeClr val="accent2"/>
          </a:fillRef>
          <a:effectRef idx="1">
            <a:schemeClr val="accent2"/>
          </a:effectRef>
          <a:fontRef idx="minor">
            <a:schemeClr val="dk1"/>
          </a:fontRef>
        </p:style>
      </p:cxnSp>
      <p:cxnSp>
        <p:nvCxnSpPr>
          <p:cNvPr id="22" name="Elbow Connector 21"/>
          <p:cNvCxnSpPr>
            <a:stCxn id="3" idx="2"/>
            <a:endCxn id="7" idx="0"/>
          </p:cNvCxnSpPr>
          <p:nvPr/>
        </p:nvCxnSpPr>
        <p:spPr>
          <a:xfrm rot="5400000">
            <a:off x="3825350" y="2548914"/>
            <a:ext cx="1091624" cy="516146"/>
          </a:xfrm>
          <a:prstGeom prst="bentConnector3">
            <a:avLst/>
          </a:prstGeom>
          <a:ln>
            <a:tailEnd type="arrow"/>
          </a:ln>
        </p:spPr>
        <p:style>
          <a:lnRef idx="1">
            <a:schemeClr val="accent2"/>
          </a:lnRef>
          <a:fillRef idx="2">
            <a:schemeClr val="accent2"/>
          </a:fillRef>
          <a:effectRef idx="1">
            <a:schemeClr val="accent2"/>
          </a:effectRef>
          <a:fontRef idx="minor">
            <a:schemeClr val="dk1"/>
          </a:fontRef>
        </p:style>
      </p:cxnSp>
      <p:cxnSp>
        <p:nvCxnSpPr>
          <p:cNvPr id="25" name="Elbow Connector 24"/>
          <p:cNvCxnSpPr>
            <a:stCxn id="7" idx="2"/>
            <a:endCxn id="15" idx="0"/>
          </p:cNvCxnSpPr>
          <p:nvPr/>
        </p:nvCxnSpPr>
        <p:spPr>
          <a:xfrm rot="5400000">
            <a:off x="2400875" y="3164585"/>
            <a:ext cx="1185447" cy="2238982"/>
          </a:xfrm>
          <a:prstGeom prst="bentConnector3">
            <a:avLst/>
          </a:prstGeom>
          <a:ln>
            <a:tailEnd type="arrow"/>
          </a:ln>
        </p:spPr>
        <p:style>
          <a:lnRef idx="1">
            <a:schemeClr val="accent2"/>
          </a:lnRef>
          <a:fillRef idx="2">
            <a:schemeClr val="accent2"/>
          </a:fillRef>
          <a:effectRef idx="1">
            <a:schemeClr val="accent2"/>
          </a:effectRef>
          <a:fontRef idx="minor">
            <a:schemeClr val="dk1"/>
          </a:fontRef>
        </p:style>
      </p:cxnSp>
      <p:cxnSp>
        <p:nvCxnSpPr>
          <p:cNvPr id="27" name="Elbow Connector 26"/>
          <p:cNvCxnSpPr>
            <a:stCxn id="7" idx="2"/>
            <a:endCxn id="16" idx="0"/>
          </p:cNvCxnSpPr>
          <p:nvPr/>
        </p:nvCxnSpPr>
        <p:spPr>
          <a:xfrm rot="16200000" flipH="1">
            <a:off x="4856023" y="2948419"/>
            <a:ext cx="1168809" cy="2654676"/>
          </a:xfrm>
          <a:prstGeom prst="bentConnector3">
            <a:avLst/>
          </a:prstGeom>
          <a:ln>
            <a:tailEnd type="arrow"/>
          </a:ln>
        </p:spPr>
        <p:style>
          <a:lnRef idx="1">
            <a:schemeClr val="accent2"/>
          </a:lnRef>
          <a:fillRef idx="2">
            <a:schemeClr val="accent2"/>
          </a:fillRef>
          <a:effectRef idx="1">
            <a:schemeClr val="accent2"/>
          </a:effectRef>
          <a:fontRef idx="minor">
            <a:schemeClr val="dk1"/>
          </a:fontRef>
        </p:style>
      </p:cxnSp>
    </p:spTree>
    <p:extLst>
      <p:ext uri="{BB962C8B-B14F-4D97-AF65-F5344CB8AC3E}">
        <p14:creationId xmlns:p14="http://schemas.microsoft.com/office/powerpoint/2010/main" val="2959805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13834" y="1981200"/>
            <a:ext cx="1115947"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sz="1200" dirty="0" err="1"/>
              <a:t>create_firewall</a:t>
            </a:r>
            <a:endParaRPr lang="en-US" sz="1200" dirty="0"/>
          </a:p>
        </p:txBody>
      </p:sp>
      <p:sp>
        <p:nvSpPr>
          <p:cNvPr id="4" name="Rectangle 3"/>
          <p:cNvSpPr/>
          <p:nvPr/>
        </p:nvSpPr>
        <p:spPr>
          <a:xfrm>
            <a:off x="3981101" y="1950914"/>
            <a:ext cx="1162882"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sz="1200" dirty="0" err="1"/>
              <a:t>update_firewall</a:t>
            </a:r>
            <a:endParaRPr lang="en-US" sz="1200" dirty="0"/>
          </a:p>
        </p:txBody>
      </p:sp>
      <p:sp>
        <p:nvSpPr>
          <p:cNvPr id="5" name="Rectangle 4"/>
          <p:cNvSpPr/>
          <p:nvPr/>
        </p:nvSpPr>
        <p:spPr>
          <a:xfrm>
            <a:off x="7632136" y="1950914"/>
            <a:ext cx="1118576"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sz="1200" dirty="0" err="1"/>
              <a:t>delete_firewall</a:t>
            </a:r>
            <a:endParaRPr lang="en-US" sz="1200" dirty="0"/>
          </a:p>
        </p:txBody>
      </p:sp>
      <p:sp>
        <p:nvSpPr>
          <p:cNvPr id="6" name="Rectangle 5"/>
          <p:cNvSpPr/>
          <p:nvPr/>
        </p:nvSpPr>
        <p:spPr>
          <a:xfrm>
            <a:off x="3276599" y="2789114"/>
            <a:ext cx="2125134"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sz="1200" dirty="0"/>
              <a:t> _</a:t>
            </a:r>
            <a:r>
              <a:rPr lang="en-US" sz="1200" dirty="0" err="1"/>
              <a:t>invoke_driver_for_plugin_api</a:t>
            </a:r>
            <a:endParaRPr lang="en-US" sz="1200" dirty="0"/>
          </a:p>
        </p:txBody>
      </p:sp>
      <p:cxnSp>
        <p:nvCxnSpPr>
          <p:cNvPr id="8" name="Elbow Connector 7"/>
          <p:cNvCxnSpPr>
            <a:stCxn id="3" idx="2"/>
            <a:endCxn id="6" idx="0"/>
          </p:cNvCxnSpPr>
          <p:nvPr/>
        </p:nvCxnSpPr>
        <p:spPr>
          <a:xfrm rot="16200000" flipH="1">
            <a:off x="2690030" y="1139977"/>
            <a:ext cx="530915" cy="2767358"/>
          </a:xfrm>
          <a:prstGeom prst="bentConnector3">
            <a:avLst/>
          </a:prstGeom>
          <a:ln>
            <a:tailEnd type="arrow"/>
          </a:ln>
        </p:spPr>
        <p:style>
          <a:lnRef idx="1">
            <a:schemeClr val="dk1"/>
          </a:lnRef>
          <a:fillRef idx="2">
            <a:schemeClr val="dk1"/>
          </a:fillRef>
          <a:effectRef idx="1">
            <a:schemeClr val="dk1"/>
          </a:effectRef>
          <a:fontRef idx="minor">
            <a:schemeClr val="dk1"/>
          </a:fontRef>
        </p:style>
      </p:cxnSp>
      <p:cxnSp>
        <p:nvCxnSpPr>
          <p:cNvPr id="10" name="Elbow Connector 9"/>
          <p:cNvCxnSpPr>
            <a:stCxn id="4" idx="2"/>
            <a:endCxn id="6" idx="0"/>
          </p:cNvCxnSpPr>
          <p:nvPr/>
        </p:nvCxnSpPr>
        <p:spPr>
          <a:xfrm rot="5400000">
            <a:off x="4170254" y="2396825"/>
            <a:ext cx="561201" cy="223376"/>
          </a:xfrm>
          <a:prstGeom prst="bentConnector3">
            <a:avLst/>
          </a:prstGeom>
          <a:ln>
            <a:tailEnd type="arrow"/>
          </a:ln>
        </p:spPr>
        <p:style>
          <a:lnRef idx="1">
            <a:schemeClr val="dk1"/>
          </a:lnRef>
          <a:fillRef idx="2">
            <a:schemeClr val="dk1"/>
          </a:fillRef>
          <a:effectRef idx="1">
            <a:schemeClr val="dk1"/>
          </a:effectRef>
          <a:fontRef idx="minor">
            <a:schemeClr val="dk1"/>
          </a:fontRef>
        </p:style>
      </p:cxnSp>
      <p:cxnSp>
        <p:nvCxnSpPr>
          <p:cNvPr id="12" name="Elbow Connector 11"/>
          <p:cNvCxnSpPr>
            <a:stCxn id="5" idx="2"/>
            <a:endCxn id="6" idx="0"/>
          </p:cNvCxnSpPr>
          <p:nvPr/>
        </p:nvCxnSpPr>
        <p:spPr>
          <a:xfrm rot="5400000">
            <a:off x="5984695" y="582384"/>
            <a:ext cx="561201" cy="3852258"/>
          </a:xfrm>
          <a:prstGeom prst="bentConnector3">
            <a:avLst/>
          </a:prstGeom>
          <a:ln>
            <a:tailEnd type="arrow"/>
          </a:ln>
        </p:spPr>
        <p:style>
          <a:lnRef idx="1">
            <a:schemeClr val="dk1"/>
          </a:lnRef>
          <a:fillRef idx="2">
            <a:schemeClr val="dk1"/>
          </a:fillRef>
          <a:effectRef idx="1">
            <a:schemeClr val="dk1"/>
          </a:effectRef>
          <a:fontRef idx="minor">
            <a:schemeClr val="dk1"/>
          </a:fontRef>
        </p:style>
      </p:cxnSp>
      <p:sp>
        <p:nvSpPr>
          <p:cNvPr id="13" name="Rectangle 12"/>
          <p:cNvSpPr/>
          <p:nvPr/>
        </p:nvSpPr>
        <p:spPr>
          <a:xfrm>
            <a:off x="6233017" y="4317242"/>
            <a:ext cx="2245358"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sz="1200" dirty="0" smtClean="0"/>
              <a:t>_</a:t>
            </a:r>
            <a:r>
              <a:rPr lang="en-US" sz="1200" dirty="0" err="1" smtClean="0"/>
              <a:t>get_router_info_list_for_tenant</a:t>
            </a:r>
            <a:endParaRPr lang="en-US" sz="1200" dirty="0"/>
          </a:p>
        </p:txBody>
      </p:sp>
      <p:sp>
        <p:nvSpPr>
          <p:cNvPr id="14" name="Rectangle 13"/>
          <p:cNvSpPr/>
          <p:nvPr/>
        </p:nvSpPr>
        <p:spPr>
          <a:xfrm>
            <a:off x="6834583" y="3244334"/>
            <a:ext cx="1655390"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sz="1200" dirty="0" err="1"/>
              <a:t>plugin_rpc.get_routers</a:t>
            </a:r>
            <a:r>
              <a:rPr lang="en-US" sz="1200" dirty="0"/>
              <a:t>(</a:t>
            </a:r>
          </a:p>
        </p:txBody>
      </p:sp>
      <p:cxnSp>
        <p:nvCxnSpPr>
          <p:cNvPr id="16" name="Elbow Connector 15"/>
          <p:cNvCxnSpPr>
            <a:stCxn id="6" idx="2"/>
            <a:endCxn id="14" idx="1"/>
          </p:cNvCxnSpPr>
          <p:nvPr/>
        </p:nvCxnSpPr>
        <p:spPr>
          <a:xfrm rot="16200000" flipH="1">
            <a:off x="5428514" y="1976764"/>
            <a:ext cx="316721" cy="2495417"/>
          </a:xfrm>
          <a:prstGeom prst="bentConnector2">
            <a:avLst/>
          </a:prstGeom>
          <a:ln>
            <a:tailEnd type="arrow"/>
          </a:ln>
        </p:spPr>
        <p:style>
          <a:lnRef idx="1">
            <a:schemeClr val="dk1"/>
          </a:lnRef>
          <a:fillRef idx="2">
            <a:schemeClr val="dk1"/>
          </a:fillRef>
          <a:effectRef idx="1">
            <a:schemeClr val="dk1"/>
          </a:effectRef>
          <a:fontRef idx="minor">
            <a:schemeClr val="dk1"/>
          </a:fontRef>
        </p:style>
      </p:cxnSp>
      <p:cxnSp>
        <p:nvCxnSpPr>
          <p:cNvPr id="18" name="Elbow Connector 17"/>
          <p:cNvCxnSpPr>
            <a:stCxn id="6" idx="2"/>
            <a:endCxn id="13" idx="0"/>
          </p:cNvCxnSpPr>
          <p:nvPr/>
        </p:nvCxnSpPr>
        <p:spPr>
          <a:xfrm rot="16200000" flipH="1">
            <a:off x="5221867" y="2183412"/>
            <a:ext cx="1251129" cy="3016530"/>
          </a:xfrm>
          <a:prstGeom prst="bentConnector3">
            <a:avLst/>
          </a:prstGeom>
          <a:ln>
            <a:tailEnd type="arrow"/>
          </a:ln>
        </p:spPr>
        <p:style>
          <a:lnRef idx="1">
            <a:schemeClr val="dk1"/>
          </a:lnRef>
          <a:fillRef idx="2">
            <a:schemeClr val="dk1"/>
          </a:fillRef>
          <a:effectRef idx="1">
            <a:schemeClr val="dk1"/>
          </a:effectRef>
          <a:fontRef idx="minor">
            <a:schemeClr val="dk1"/>
          </a:fontRef>
        </p:style>
      </p:cxnSp>
      <p:sp>
        <p:nvSpPr>
          <p:cNvPr id="19" name="TextBox 18"/>
          <p:cNvSpPr txBox="1"/>
          <p:nvPr/>
        </p:nvSpPr>
        <p:spPr>
          <a:xfrm>
            <a:off x="6233017" y="3158446"/>
            <a:ext cx="263214" cy="276999"/>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1200" dirty="0" smtClean="0"/>
              <a:t>1</a:t>
            </a:r>
            <a:endParaRPr lang="en-US" sz="1200" dirty="0"/>
          </a:p>
        </p:txBody>
      </p:sp>
      <p:sp>
        <p:nvSpPr>
          <p:cNvPr id="21" name="TextBox 20"/>
          <p:cNvSpPr txBox="1"/>
          <p:nvPr/>
        </p:nvSpPr>
        <p:spPr>
          <a:xfrm>
            <a:off x="7092482" y="3741697"/>
            <a:ext cx="263214" cy="276999"/>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1200" dirty="0"/>
              <a:t>2</a:t>
            </a:r>
          </a:p>
        </p:txBody>
      </p:sp>
      <p:sp>
        <p:nvSpPr>
          <p:cNvPr id="22" name="Rectangle 21"/>
          <p:cNvSpPr/>
          <p:nvPr/>
        </p:nvSpPr>
        <p:spPr>
          <a:xfrm>
            <a:off x="533400" y="3436961"/>
            <a:ext cx="1550040"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sz="1200" dirty="0"/>
              <a:t>if not </a:t>
            </a:r>
            <a:r>
              <a:rPr lang="en-US" sz="1200" dirty="0" err="1" smtClean="0"/>
              <a:t>router_info_list</a:t>
            </a:r>
            <a:r>
              <a:rPr lang="en-US" sz="1200" dirty="0" smtClean="0"/>
              <a:t>'</a:t>
            </a:r>
            <a:endParaRPr lang="en-US" sz="1200" dirty="0"/>
          </a:p>
        </p:txBody>
      </p:sp>
      <p:sp>
        <p:nvSpPr>
          <p:cNvPr id="23" name="Rectangle 22"/>
          <p:cNvSpPr/>
          <p:nvPr/>
        </p:nvSpPr>
        <p:spPr>
          <a:xfrm>
            <a:off x="614676" y="4178953"/>
            <a:ext cx="2097049"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sz="1200" dirty="0" err="1"/>
              <a:t>fwplugin_rpc.firewall_deleted</a:t>
            </a:r>
            <a:r>
              <a:rPr lang="en-US" sz="1200" dirty="0"/>
              <a:t>(</a:t>
            </a:r>
          </a:p>
        </p:txBody>
      </p:sp>
      <p:cxnSp>
        <p:nvCxnSpPr>
          <p:cNvPr id="26" name="Elbow Connector 25"/>
          <p:cNvCxnSpPr>
            <a:stCxn id="6" idx="2"/>
            <a:endCxn id="22" idx="3"/>
          </p:cNvCxnSpPr>
          <p:nvPr/>
        </p:nvCxnSpPr>
        <p:spPr>
          <a:xfrm rot="5400000">
            <a:off x="2956629" y="2192924"/>
            <a:ext cx="509348" cy="2255726"/>
          </a:xfrm>
          <a:prstGeom prst="bentConnector2">
            <a:avLst/>
          </a:prstGeom>
          <a:ln>
            <a:tailEnd type="arrow"/>
          </a:ln>
        </p:spPr>
        <p:style>
          <a:lnRef idx="1">
            <a:schemeClr val="dk1"/>
          </a:lnRef>
          <a:fillRef idx="2">
            <a:schemeClr val="dk1"/>
          </a:fillRef>
          <a:effectRef idx="1">
            <a:schemeClr val="dk1"/>
          </a:effectRef>
          <a:fontRef idx="minor">
            <a:schemeClr val="dk1"/>
          </a:fontRef>
        </p:style>
      </p:cxnSp>
      <p:cxnSp>
        <p:nvCxnSpPr>
          <p:cNvPr id="28" name="Elbow Connector 27"/>
          <p:cNvCxnSpPr>
            <a:stCxn id="22" idx="2"/>
            <a:endCxn id="23" idx="0"/>
          </p:cNvCxnSpPr>
          <p:nvPr/>
        </p:nvCxnSpPr>
        <p:spPr>
          <a:xfrm rot="16200000" flipH="1">
            <a:off x="1253314" y="3769065"/>
            <a:ext cx="464993" cy="354781"/>
          </a:xfrm>
          <a:prstGeom prst="bentConnector3">
            <a:avLst>
              <a:gd name="adj1" fmla="val 50000"/>
            </a:avLst>
          </a:prstGeom>
          <a:ln>
            <a:tailEnd type="arrow"/>
          </a:ln>
        </p:spPr>
        <p:style>
          <a:lnRef idx="1">
            <a:schemeClr val="dk1"/>
          </a:lnRef>
          <a:fillRef idx="2">
            <a:schemeClr val="dk1"/>
          </a:fillRef>
          <a:effectRef idx="1">
            <a:schemeClr val="dk1"/>
          </a:effectRef>
          <a:fontRef idx="minor">
            <a:schemeClr val="dk1"/>
          </a:fontRef>
        </p:style>
      </p:cxnSp>
      <p:sp>
        <p:nvSpPr>
          <p:cNvPr id="30" name="Rectangle 29"/>
          <p:cNvSpPr/>
          <p:nvPr/>
        </p:nvSpPr>
        <p:spPr>
          <a:xfrm>
            <a:off x="575797" y="4635964"/>
            <a:ext cx="3107967"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sz="1200" dirty="0"/>
              <a:t>self.fwaas_driver.__</a:t>
            </a:r>
            <a:r>
              <a:rPr lang="en-US" sz="1200" dirty="0" err="1"/>
              <a:t>getattribute</a:t>
            </a:r>
            <a:r>
              <a:rPr lang="en-US" sz="1200" dirty="0"/>
              <a:t>__(</a:t>
            </a:r>
            <a:r>
              <a:rPr lang="en-US" sz="1200" dirty="0" err="1"/>
              <a:t>func_name</a:t>
            </a:r>
            <a:r>
              <a:rPr lang="en-US" sz="1200" dirty="0"/>
              <a:t>)</a:t>
            </a:r>
          </a:p>
        </p:txBody>
      </p:sp>
      <p:cxnSp>
        <p:nvCxnSpPr>
          <p:cNvPr id="32" name="Elbow Connector 31"/>
          <p:cNvCxnSpPr>
            <a:stCxn id="6" idx="2"/>
            <a:endCxn id="30" idx="3"/>
          </p:cNvCxnSpPr>
          <p:nvPr/>
        </p:nvCxnSpPr>
        <p:spPr>
          <a:xfrm rot="5400000">
            <a:off x="3157290" y="3592587"/>
            <a:ext cx="1708351" cy="655402"/>
          </a:xfrm>
          <a:prstGeom prst="bentConnector2">
            <a:avLst/>
          </a:prstGeom>
          <a:ln>
            <a:tailEnd type="arrow"/>
          </a:ln>
        </p:spPr>
        <p:style>
          <a:lnRef idx="1">
            <a:schemeClr val="dk1"/>
          </a:lnRef>
          <a:fillRef idx="2">
            <a:schemeClr val="dk1"/>
          </a:fillRef>
          <a:effectRef idx="1">
            <a:schemeClr val="dk1"/>
          </a:effectRef>
          <a:fontRef idx="minor">
            <a:schemeClr val="dk1"/>
          </a:fontRef>
        </p:style>
      </p:cxnSp>
      <p:sp>
        <p:nvSpPr>
          <p:cNvPr id="35" name="Rectangle 34"/>
          <p:cNvSpPr/>
          <p:nvPr/>
        </p:nvSpPr>
        <p:spPr>
          <a:xfrm>
            <a:off x="5256147" y="4774463"/>
            <a:ext cx="2216954"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sz="1200" dirty="0" err="1"/>
              <a:t>fwplugin_rpc.set_firewall_status</a:t>
            </a:r>
            <a:endParaRPr lang="en-US" sz="1200" dirty="0"/>
          </a:p>
        </p:txBody>
      </p:sp>
      <p:sp>
        <p:nvSpPr>
          <p:cNvPr id="40" name="TextBox 39"/>
          <p:cNvSpPr txBox="1"/>
          <p:nvPr/>
        </p:nvSpPr>
        <p:spPr>
          <a:xfrm>
            <a:off x="2978002" y="3366953"/>
            <a:ext cx="263214" cy="276999"/>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1200" dirty="0"/>
              <a:t>3</a:t>
            </a:r>
          </a:p>
        </p:txBody>
      </p:sp>
      <p:sp>
        <p:nvSpPr>
          <p:cNvPr id="41" name="TextBox 40"/>
          <p:cNvSpPr txBox="1"/>
          <p:nvPr/>
        </p:nvSpPr>
        <p:spPr>
          <a:xfrm>
            <a:off x="3924833" y="4755192"/>
            <a:ext cx="263214" cy="276999"/>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1200" dirty="0"/>
              <a:t>4</a:t>
            </a:r>
          </a:p>
        </p:txBody>
      </p:sp>
      <p:sp>
        <p:nvSpPr>
          <p:cNvPr id="43" name="Rectangle 42"/>
          <p:cNvSpPr/>
          <p:nvPr/>
        </p:nvSpPr>
        <p:spPr>
          <a:xfrm>
            <a:off x="1936425" y="3807955"/>
            <a:ext cx="2115644"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sz="1200" dirty="0" err="1" smtClean="0"/>
              <a:t>func_name</a:t>
            </a:r>
            <a:r>
              <a:rPr lang="en-US" sz="1200" dirty="0" smtClean="0"/>
              <a:t> </a:t>
            </a:r>
            <a:r>
              <a:rPr lang="en-US" sz="1200" dirty="0"/>
              <a:t>== '</a:t>
            </a:r>
            <a:r>
              <a:rPr lang="en-US" sz="1200" dirty="0" err="1"/>
              <a:t>delete_firewall</a:t>
            </a:r>
            <a:endParaRPr lang="en-US" sz="1200" dirty="0"/>
          </a:p>
        </p:txBody>
      </p:sp>
      <p:cxnSp>
        <p:nvCxnSpPr>
          <p:cNvPr id="45" name="Elbow Connector 44"/>
          <p:cNvCxnSpPr>
            <a:stCxn id="6" idx="2"/>
            <a:endCxn id="43" idx="3"/>
          </p:cNvCxnSpPr>
          <p:nvPr/>
        </p:nvCxnSpPr>
        <p:spPr>
          <a:xfrm rot="5400000">
            <a:off x="3755447" y="3362736"/>
            <a:ext cx="880342" cy="287097"/>
          </a:xfrm>
          <a:prstGeom prst="bentConnector2">
            <a:avLst/>
          </a:prstGeom>
          <a:ln>
            <a:tailEnd type="arrow"/>
          </a:ln>
        </p:spPr>
        <p:style>
          <a:lnRef idx="1">
            <a:schemeClr val="dk1"/>
          </a:lnRef>
          <a:fillRef idx="2">
            <a:schemeClr val="dk1"/>
          </a:fillRef>
          <a:effectRef idx="1">
            <a:schemeClr val="dk1"/>
          </a:effectRef>
          <a:fontRef idx="minor">
            <a:schemeClr val="dk1"/>
          </a:fontRef>
        </p:style>
      </p:cxnSp>
      <p:sp>
        <p:nvSpPr>
          <p:cNvPr id="46" name="TextBox 45"/>
          <p:cNvSpPr txBox="1"/>
          <p:nvPr/>
        </p:nvSpPr>
        <p:spPr>
          <a:xfrm>
            <a:off x="4016083" y="4062703"/>
            <a:ext cx="263214" cy="276999"/>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1200" dirty="0"/>
              <a:t>5</a:t>
            </a:r>
          </a:p>
        </p:txBody>
      </p:sp>
      <p:cxnSp>
        <p:nvCxnSpPr>
          <p:cNvPr id="48" name="Elbow Connector 47"/>
          <p:cNvCxnSpPr>
            <a:stCxn id="43" idx="2"/>
            <a:endCxn id="23" idx="3"/>
          </p:cNvCxnSpPr>
          <p:nvPr/>
        </p:nvCxnSpPr>
        <p:spPr>
          <a:xfrm rot="5400000">
            <a:off x="2736737" y="4059942"/>
            <a:ext cx="232499" cy="282522"/>
          </a:xfrm>
          <a:prstGeom prst="bentConnector2">
            <a:avLst/>
          </a:prstGeom>
          <a:ln>
            <a:tailEnd type="arrow"/>
          </a:ln>
        </p:spPr>
        <p:style>
          <a:lnRef idx="1">
            <a:schemeClr val="dk1"/>
          </a:lnRef>
          <a:fillRef idx="2">
            <a:schemeClr val="dk1"/>
          </a:fillRef>
          <a:effectRef idx="1">
            <a:schemeClr val="dk1"/>
          </a:effectRef>
          <a:fontRef idx="minor">
            <a:schemeClr val="dk1"/>
          </a:fontRef>
        </p:style>
      </p:cxnSp>
      <p:cxnSp>
        <p:nvCxnSpPr>
          <p:cNvPr id="50" name="Elbow Connector 49"/>
          <p:cNvCxnSpPr>
            <a:stCxn id="6" idx="2"/>
            <a:endCxn id="35" idx="1"/>
          </p:cNvCxnSpPr>
          <p:nvPr/>
        </p:nvCxnSpPr>
        <p:spPr>
          <a:xfrm rot="16200000" flipH="1">
            <a:off x="3874231" y="3531047"/>
            <a:ext cx="1846850" cy="916981"/>
          </a:xfrm>
          <a:prstGeom prst="bentConnector2">
            <a:avLst/>
          </a:prstGeom>
          <a:ln>
            <a:tailEnd type="arrow"/>
          </a:ln>
        </p:spPr>
        <p:style>
          <a:lnRef idx="1">
            <a:schemeClr val="dk1"/>
          </a:lnRef>
          <a:fillRef idx="2">
            <a:schemeClr val="dk1"/>
          </a:fillRef>
          <a:effectRef idx="1">
            <a:schemeClr val="dk1"/>
          </a:effectRef>
          <a:fontRef idx="minor">
            <a:schemeClr val="dk1"/>
          </a:fontRef>
        </p:style>
      </p:cxnSp>
      <p:sp>
        <p:nvSpPr>
          <p:cNvPr id="52" name="TextBox 51"/>
          <p:cNvSpPr txBox="1"/>
          <p:nvPr/>
        </p:nvSpPr>
        <p:spPr>
          <a:xfrm>
            <a:off x="4880769" y="4652518"/>
            <a:ext cx="263214" cy="276999"/>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1200" dirty="0" smtClean="0"/>
              <a:t>6</a:t>
            </a:r>
            <a:endParaRPr lang="en-US" sz="1200" dirty="0"/>
          </a:p>
        </p:txBody>
      </p:sp>
    </p:spTree>
    <p:extLst>
      <p:ext uri="{BB962C8B-B14F-4D97-AF65-F5344CB8AC3E}">
        <p14:creationId xmlns:p14="http://schemas.microsoft.com/office/powerpoint/2010/main" val="42377238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600" y="1113429"/>
            <a:ext cx="2285241" cy="369332"/>
          </a:xfrm>
          <a:prstGeom prst="rect">
            <a:avLst/>
          </a:prstGeom>
        </p:spPr>
        <p:txBody>
          <a:bodyPr wrap="none">
            <a:spAutoFit/>
          </a:bodyPr>
          <a:lstStyle/>
          <a:p>
            <a:r>
              <a:rPr lang="en-US" dirty="0" err="1"/>
              <a:t>process_services_sync</a:t>
            </a:r>
            <a:endParaRPr lang="en-US" dirty="0"/>
          </a:p>
        </p:txBody>
      </p:sp>
      <p:sp>
        <p:nvSpPr>
          <p:cNvPr id="3" name="Rectangle 2"/>
          <p:cNvSpPr/>
          <p:nvPr/>
        </p:nvSpPr>
        <p:spPr>
          <a:xfrm>
            <a:off x="432693" y="304800"/>
            <a:ext cx="2759538" cy="646331"/>
          </a:xfrm>
          <a:prstGeom prst="rect">
            <a:avLst/>
          </a:prstGeom>
        </p:spPr>
        <p:txBody>
          <a:bodyPr wrap="none">
            <a:spAutoFit/>
          </a:bodyPr>
          <a:lstStyle/>
          <a:p>
            <a:r>
              <a:rPr lang="en-US" dirty="0" smtClean="0"/>
              <a:t>L3\agent.py</a:t>
            </a:r>
          </a:p>
          <a:p>
            <a:r>
              <a:rPr lang="en-US" dirty="0" err="1" smtClean="0"/>
              <a:t>periodic_sync_routers_task</a:t>
            </a:r>
            <a:endParaRPr lang="en-US" dirty="0"/>
          </a:p>
        </p:txBody>
      </p:sp>
      <p:cxnSp>
        <p:nvCxnSpPr>
          <p:cNvPr id="5" name="Elbow Connector 4"/>
          <p:cNvCxnSpPr>
            <a:stCxn id="3" idx="3"/>
            <a:endCxn id="2" idx="0"/>
          </p:cNvCxnSpPr>
          <p:nvPr/>
        </p:nvCxnSpPr>
        <p:spPr>
          <a:xfrm>
            <a:off x="3192231" y="627966"/>
            <a:ext cx="464990" cy="48546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3927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IP Tables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Neutron routers are created that serve as the gateway for instances and are scheduled to a node running neutron-l3-agent</a:t>
            </a:r>
            <a:r>
              <a:rPr lang="en-US" dirty="0" smtClean="0"/>
              <a:t>.</a:t>
            </a:r>
          </a:p>
          <a:p>
            <a:r>
              <a:rPr lang="en-US" dirty="0" err="1"/>
              <a:t>iptables</a:t>
            </a:r>
            <a:r>
              <a:rPr lang="en-US" dirty="0"/>
              <a:t> in the router namespace is modified to perform the appropriate NAT translations</a:t>
            </a:r>
            <a:r>
              <a:rPr lang="en-US" dirty="0" smtClean="0"/>
              <a:t>.</a:t>
            </a:r>
          </a:p>
          <a:p>
            <a:pPr lvl="1"/>
            <a:r>
              <a:rPr lang="en-US" dirty="0"/>
              <a:t>Rather than manipulating </a:t>
            </a:r>
            <a:r>
              <a:rPr lang="en-US" dirty="0" err="1"/>
              <a:t>iptables</a:t>
            </a:r>
            <a:r>
              <a:rPr lang="en-US" dirty="0"/>
              <a:t> on the hypervisors </a:t>
            </a:r>
            <a:r>
              <a:rPr lang="en-US" dirty="0" smtClean="0"/>
              <a:t>themselves (only NOVA N/W approach)</a:t>
            </a:r>
          </a:p>
          <a:p>
            <a:r>
              <a:rPr lang="en-US" dirty="0"/>
              <a:t>Rather than manipulating </a:t>
            </a:r>
            <a:r>
              <a:rPr lang="en-US" dirty="0" err="1"/>
              <a:t>iptables</a:t>
            </a:r>
            <a:r>
              <a:rPr lang="en-US" dirty="0"/>
              <a:t> on the hypervisors </a:t>
            </a:r>
            <a:r>
              <a:rPr lang="en-US" dirty="0" smtClean="0"/>
              <a:t>themselves</a:t>
            </a:r>
          </a:p>
          <a:p>
            <a:pPr lvl="1"/>
            <a:r>
              <a:rPr lang="en-US" dirty="0"/>
              <a:t>floating IPs are limited to the same L3 network as the router's WAN IP address.</a:t>
            </a:r>
          </a:p>
        </p:txBody>
      </p:sp>
    </p:spTree>
    <p:extLst>
      <p:ext uri="{BB962C8B-B14F-4D97-AF65-F5344CB8AC3E}">
        <p14:creationId xmlns:p14="http://schemas.microsoft.com/office/powerpoint/2010/main" val="8435122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L3-Notes</a:t>
            </a:r>
            <a:endParaRPr lang="en-US" dirty="0"/>
          </a:p>
        </p:txBody>
      </p:sp>
      <p:sp>
        <p:nvSpPr>
          <p:cNvPr id="3" name="Text Placeholder 2"/>
          <p:cNvSpPr>
            <a:spLocks noGrp="1"/>
          </p:cNvSpPr>
          <p:nvPr>
            <p:ph type="body" idx="1"/>
          </p:nvPr>
        </p:nvSpPr>
        <p:spPr/>
        <p:txBody>
          <a:bodyPr/>
          <a:lstStyle/>
          <a:p>
            <a:r>
              <a:rPr lang="en-US" dirty="0" smtClean="0"/>
              <a:t>Going Ahead </a:t>
            </a:r>
            <a:r>
              <a:rPr lang="en-US" dirty="0"/>
              <a:t>in Kilo - </a:t>
            </a:r>
            <a:r>
              <a:rPr lang="en-US" dirty="0">
                <a:hlinkClick r:id="rId2"/>
              </a:rPr>
              <a:t>http://</a:t>
            </a:r>
            <a:r>
              <a:rPr lang="en-US" dirty="0" smtClean="0">
                <a:hlinkClick r:id="rId2"/>
              </a:rPr>
              <a:t>specs.openstack.org/openstack/neutron-specs/specs/kilo/restructure-l3-agent.html</a:t>
            </a:r>
            <a:r>
              <a:rPr lang="en-US" dirty="0" smtClean="0"/>
              <a:t> </a:t>
            </a:r>
            <a:endParaRPr lang="en-US" dirty="0"/>
          </a:p>
        </p:txBody>
      </p:sp>
    </p:spTree>
    <p:extLst>
      <p:ext uri="{BB962C8B-B14F-4D97-AF65-F5344CB8AC3E}">
        <p14:creationId xmlns:p14="http://schemas.microsoft.com/office/powerpoint/2010/main" val="3040017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L3-Agent</a:t>
            </a:r>
            <a:endParaRPr lang="en-US" dirty="0"/>
          </a:p>
        </p:txBody>
      </p:sp>
      <p:sp>
        <p:nvSpPr>
          <p:cNvPr id="3" name="Content Placeholder 2"/>
          <p:cNvSpPr>
            <a:spLocks noGrp="1"/>
          </p:cNvSpPr>
          <p:nvPr>
            <p:ph idx="1"/>
          </p:nvPr>
        </p:nvSpPr>
        <p:spPr>
          <a:xfrm>
            <a:off x="457200" y="1600200"/>
            <a:ext cx="8382000" cy="5029200"/>
          </a:xfrm>
        </p:spPr>
        <p:txBody>
          <a:bodyPr>
            <a:normAutofit fontScale="85000" lnSpcReduction="20000"/>
          </a:bodyPr>
          <a:lstStyle/>
          <a:p>
            <a:r>
              <a:rPr lang="en-US" dirty="0"/>
              <a:t>The L3 agent will be responsible for listening for updates from RPC, queuing the updates for processing by a worker. It will continue to oversee the set of routers which are managed by the agent. If namespaces are enabled, this could be a large set of routers. If namespaces are not enabled, this will be a single router</a:t>
            </a:r>
            <a:r>
              <a:rPr lang="en-US" dirty="0" smtClean="0"/>
              <a:t>.</a:t>
            </a:r>
          </a:p>
          <a:p>
            <a:pPr lvl="1"/>
            <a:r>
              <a:rPr lang="en-US" dirty="0"/>
              <a:t>_</a:t>
            </a:r>
            <a:r>
              <a:rPr lang="en-US" dirty="0" err="1"/>
              <a:t>process_routers</a:t>
            </a:r>
            <a:r>
              <a:rPr lang="en-US" dirty="0"/>
              <a:t>, _</a:t>
            </a:r>
            <a:r>
              <a:rPr lang="en-US" dirty="0" err="1"/>
              <a:t>sync_routers</a:t>
            </a:r>
            <a:r>
              <a:rPr lang="en-US" dirty="0"/>
              <a:t>, </a:t>
            </a:r>
            <a:r>
              <a:rPr lang="en-US" dirty="0" err="1"/>
              <a:t>routes_updated</a:t>
            </a:r>
            <a:r>
              <a:rPr lang="en-US" dirty="0"/>
              <a:t>, _</a:t>
            </a:r>
            <a:r>
              <a:rPr lang="en-US" dirty="0" err="1" smtClean="0"/>
              <a:t>router_added</a:t>
            </a:r>
            <a:r>
              <a:rPr lang="en-US" dirty="0" smtClean="0"/>
              <a:t>/removed.</a:t>
            </a:r>
          </a:p>
          <a:p>
            <a:r>
              <a:rPr lang="en-US" dirty="0"/>
              <a:t>The agent will still manage external networks available to routers on the </a:t>
            </a:r>
            <a:r>
              <a:rPr lang="en-US" dirty="0" smtClean="0"/>
              <a:t>agent.</a:t>
            </a:r>
          </a:p>
          <a:p>
            <a:r>
              <a:rPr lang="en-US" dirty="0"/>
              <a:t>The L3PluginApi class will remain as it is in l3_agent.py</a:t>
            </a:r>
            <a:r>
              <a:rPr lang="en-US" dirty="0" smtClean="0"/>
              <a:t>.</a:t>
            </a:r>
          </a:p>
          <a:p>
            <a:r>
              <a:rPr lang="en-US" dirty="0"/>
              <a:t>The agent will retain the L3NATAgentWithStateReport capability.</a:t>
            </a:r>
          </a:p>
        </p:txBody>
      </p:sp>
    </p:spTree>
    <p:extLst>
      <p:ext uri="{BB962C8B-B14F-4D97-AF65-F5344CB8AC3E}">
        <p14:creationId xmlns:p14="http://schemas.microsoft.com/office/powerpoint/2010/main" val="4224881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Router Class</a:t>
            </a:r>
            <a:endParaRPr lang="en-US" dirty="0"/>
          </a:p>
        </p:txBody>
      </p:sp>
      <p:sp>
        <p:nvSpPr>
          <p:cNvPr id="3" name="Content Placeholder 2"/>
          <p:cNvSpPr>
            <a:spLocks noGrp="1"/>
          </p:cNvSpPr>
          <p:nvPr>
            <p:ph idx="1"/>
          </p:nvPr>
        </p:nvSpPr>
        <p:spPr/>
        <p:txBody>
          <a:bodyPr>
            <a:normAutofit fontScale="92500" lnSpcReduction="20000"/>
          </a:bodyPr>
          <a:lstStyle/>
          <a:p>
            <a:r>
              <a:rPr lang="en-US" dirty="0"/>
              <a:t>A new router class will be introduced. A lot of functionality currently handled by the L3 agent – especially the functionality in the </a:t>
            </a:r>
            <a:r>
              <a:rPr lang="en-US" dirty="0" err="1"/>
              <a:t>process_routers</a:t>
            </a:r>
            <a:r>
              <a:rPr lang="en-US" dirty="0"/>
              <a:t> method – will be encapsulated by this new class. The current </a:t>
            </a:r>
            <a:r>
              <a:rPr lang="en-US" dirty="0" err="1"/>
              <a:t>RouterInfo</a:t>
            </a:r>
            <a:r>
              <a:rPr lang="en-US" dirty="0"/>
              <a:t> class will move under this abstraction. This class will obsolete and replace the </a:t>
            </a:r>
            <a:r>
              <a:rPr lang="en-US" dirty="0" err="1"/>
              <a:t>RouterInfo</a:t>
            </a:r>
            <a:r>
              <a:rPr lang="en-US" dirty="0"/>
              <a:t> class</a:t>
            </a:r>
            <a:r>
              <a:rPr lang="en-US" dirty="0" smtClean="0"/>
              <a:t>.</a:t>
            </a:r>
          </a:p>
          <a:p>
            <a:r>
              <a:rPr lang="en-US" dirty="0"/>
              <a:t>A new router class hierarchy will be added to encapsulate the details of each available type of router. The appropriate class will be loaded when the router instance is first created.</a:t>
            </a:r>
          </a:p>
        </p:txBody>
      </p:sp>
    </p:spTree>
    <p:extLst>
      <p:ext uri="{BB962C8B-B14F-4D97-AF65-F5344CB8AC3E}">
        <p14:creationId xmlns:p14="http://schemas.microsoft.com/office/powerpoint/2010/main" val="38036540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L3 Agent and Services</a:t>
            </a:r>
            <a:endParaRPr lang="en-US" dirty="0"/>
          </a:p>
        </p:txBody>
      </p:sp>
      <p:sp>
        <p:nvSpPr>
          <p:cNvPr id="3" name="Content Placeholder 2"/>
          <p:cNvSpPr>
            <a:spLocks noGrp="1"/>
          </p:cNvSpPr>
          <p:nvPr>
            <p:ph idx="1"/>
          </p:nvPr>
        </p:nvSpPr>
        <p:spPr/>
        <p:txBody>
          <a:bodyPr>
            <a:normAutofit lnSpcReduction="10000"/>
          </a:bodyPr>
          <a:lstStyle/>
          <a:p>
            <a:r>
              <a:rPr lang="en-US" dirty="0"/>
              <a:t>T</a:t>
            </a:r>
            <a:r>
              <a:rPr lang="en-US" dirty="0" smtClean="0"/>
              <a:t>he </a:t>
            </a:r>
            <a:r>
              <a:rPr lang="en-US" dirty="0"/>
              <a:t>agent will be a basic container which loads services as classes</a:t>
            </a:r>
            <a:r>
              <a:rPr lang="en-US" dirty="0" smtClean="0"/>
              <a:t>.</a:t>
            </a:r>
          </a:p>
          <a:p>
            <a:r>
              <a:rPr lang="en-US" dirty="0"/>
              <a:t>The routing service orchestrates the workflow for services by dispatching router events to each of the known services sequentially</a:t>
            </a:r>
            <a:r>
              <a:rPr lang="en-US" dirty="0" smtClean="0"/>
              <a:t>.</a:t>
            </a:r>
          </a:p>
          <a:p>
            <a:r>
              <a:rPr lang="en-US" dirty="0"/>
              <a:t>The services will have a reference to the router in order to access L3 function such as adding/removing NAT rules and opening ports.  </a:t>
            </a:r>
          </a:p>
        </p:txBody>
      </p:sp>
    </p:spTree>
    <p:extLst>
      <p:ext uri="{BB962C8B-B14F-4D97-AF65-F5344CB8AC3E}">
        <p14:creationId xmlns:p14="http://schemas.microsoft.com/office/powerpoint/2010/main" val="19478224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L3 Agent and services</a:t>
            </a:r>
            <a:endParaRPr lang="en-US" dirty="0"/>
          </a:p>
        </p:txBody>
      </p:sp>
      <p:sp>
        <p:nvSpPr>
          <p:cNvPr id="3" name="Content Placeholder 2"/>
          <p:cNvSpPr>
            <a:spLocks noGrp="1"/>
          </p:cNvSpPr>
          <p:nvPr>
            <p:ph idx="1"/>
          </p:nvPr>
        </p:nvSpPr>
        <p:spPr/>
        <p:txBody>
          <a:bodyPr/>
          <a:lstStyle/>
          <a:p>
            <a:r>
              <a:rPr lang="en-US" dirty="0"/>
              <a:t>C</a:t>
            </a:r>
            <a:r>
              <a:rPr lang="en-US" dirty="0" smtClean="0"/>
              <a:t>reate </a:t>
            </a:r>
            <a:r>
              <a:rPr lang="en-US" dirty="0"/>
              <a:t>a service abstract class, and then sub-classes for the various services to use these as observers to the L3 agent</a:t>
            </a:r>
            <a:r>
              <a:rPr lang="en-US" dirty="0" smtClean="0"/>
              <a:t>.</a:t>
            </a:r>
          </a:p>
          <a:p>
            <a:r>
              <a:rPr lang="en-US" dirty="0"/>
              <a:t>The base class would have no-op methods for each action that the L3 agent could notify </a:t>
            </a:r>
            <a:r>
              <a:rPr lang="en-US" dirty="0" smtClean="0"/>
              <a:t>about.</a:t>
            </a:r>
          </a:p>
          <a:p>
            <a:r>
              <a:rPr lang="en-US" dirty="0"/>
              <a:t>Currently, the L3 agent (and VPN agent) load the device drivers for services.</a:t>
            </a:r>
          </a:p>
        </p:txBody>
      </p:sp>
    </p:spTree>
    <p:extLst>
      <p:ext uri="{BB962C8B-B14F-4D97-AF65-F5344CB8AC3E}">
        <p14:creationId xmlns:p14="http://schemas.microsoft.com/office/powerpoint/2010/main" val="34689357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online</a:t>
            </a:r>
            <a:r>
              <a:rPr lang="en-US" dirty="0"/>
              <a:t> </a:t>
            </a:r>
            <a:r>
              <a:rPr lang="en-US" dirty="0" smtClean="0"/>
              <a:t>Materials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342519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docs.openstack.org/developer/neutron/devref/layer3.html</a:t>
            </a:r>
            <a:r>
              <a:rPr lang="en-US" dirty="0" smtClean="0"/>
              <a:t> </a:t>
            </a:r>
          </a:p>
          <a:p>
            <a:r>
              <a:rPr lang="en-US" dirty="0">
                <a:hlinkClick r:id="rId3"/>
              </a:rPr>
              <a:t>http://docs.openstack.org/developer/neutron/devref</a:t>
            </a:r>
            <a:r>
              <a:rPr lang="en-US" dirty="0" smtClean="0">
                <a:hlinkClick r:id="rId3"/>
              </a:rPr>
              <a:t>/</a:t>
            </a:r>
            <a:r>
              <a:rPr lang="en-US" dirty="0" smtClean="0"/>
              <a:t> </a:t>
            </a:r>
          </a:p>
          <a:p>
            <a:endParaRPr lang="en-US" dirty="0"/>
          </a:p>
        </p:txBody>
      </p:sp>
    </p:spTree>
    <p:extLst>
      <p:ext uri="{BB962C8B-B14F-4D97-AF65-F5344CB8AC3E}">
        <p14:creationId xmlns:p14="http://schemas.microsoft.com/office/powerpoint/2010/main" val="5659896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L3-Operations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640265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93498625"/>
              </p:ext>
            </p:extLst>
          </p:nvPr>
        </p:nvGraphicFramePr>
        <p:xfrm>
          <a:off x="0" y="-19050"/>
          <a:ext cx="9144000" cy="6877054"/>
        </p:xfrm>
        <a:graphic>
          <a:graphicData uri="http://schemas.openxmlformats.org/drawingml/2006/table">
            <a:tbl>
              <a:tblPr/>
              <a:tblGrid>
                <a:gridCol w="2286000"/>
                <a:gridCol w="6858000"/>
              </a:tblGrid>
              <a:tr h="294247">
                <a:tc>
                  <a:txBody>
                    <a:bodyPr/>
                    <a:lstStyle/>
                    <a:p>
                      <a:pPr algn="l"/>
                      <a:r>
                        <a:rPr lang="en-US" sz="1200" b="1" dirty="0">
                          <a:solidFill>
                            <a:srgbClr val="FFFFFF"/>
                          </a:solidFill>
                          <a:effectLst/>
                        </a:rPr>
                        <a:t>Operation</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B w="9525" cap="flat" cmpd="sng" algn="ctr">
                      <a:solidFill>
                        <a:srgbClr val="000000"/>
                      </a:solidFill>
                      <a:prstDash val="solid"/>
                      <a:round/>
                      <a:headEnd type="none" w="med" len="med"/>
                      <a:tailEnd type="none" w="med" len="med"/>
                    </a:lnB>
                    <a:solidFill>
                      <a:srgbClr val="808080"/>
                    </a:solidFill>
                  </a:tcPr>
                </a:tc>
                <a:tc>
                  <a:txBody>
                    <a:bodyPr/>
                    <a:lstStyle/>
                    <a:p>
                      <a:pPr algn="l"/>
                      <a:r>
                        <a:rPr lang="en-US" sz="1200" b="1">
                          <a:solidFill>
                            <a:srgbClr val="FFFFFF"/>
                          </a:solidFill>
                          <a:effectLst/>
                        </a:rPr>
                        <a:t>Command</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808080"/>
                    </a:solidFill>
                  </a:tcPr>
                </a:tc>
              </a:tr>
              <a:tr h="328092">
                <a:tc>
                  <a:txBody>
                    <a:bodyPr/>
                    <a:lstStyle/>
                    <a:p>
                      <a:r>
                        <a:rPr lang="en-US" sz="900" b="0" i="0">
                          <a:effectLst/>
                          <a:latin typeface="Verdana"/>
                        </a:rPr>
                        <a:t>Creates external networks.</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a:effectLst/>
                          <a:latin typeface="Verdana"/>
                        </a:rPr>
                        <a:t># neutron net-create public --router:external True $ neutron subnet-create public 172.16.1.0/24</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01965">
                <a:tc>
                  <a:txBody>
                    <a:bodyPr/>
                    <a:lstStyle/>
                    <a:p>
                      <a:r>
                        <a:rPr lang="en-US" sz="900" b="0" i="0">
                          <a:effectLst/>
                          <a:latin typeface="Verdana"/>
                        </a:rPr>
                        <a:t>Lists external networks.</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a:effectLst/>
                          <a:latin typeface="Verdana"/>
                        </a:rPr>
                        <a:t>$ neutron net-list -- --router:external True</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80348">
                <a:tc>
                  <a:txBody>
                    <a:bodyPr/>
                    <a:lstStyle/>
                    <a:p>
                      <a:r>
                        <a:rPr lang="en-US" sz="900" b="0" i="0">
                          <a:effectLst/>
                          <a:latin typeface="Verdana"/>
                        </a:rPr>
                        <a:t>Creates an internal-only router that connects to multiple L2 networks privately.</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a:effectLst/>
                          <a:latin typeface="Verdana"/>
                        </a:rPr>
                        <a:t>$ neutron net-create net1 $ neutron subnet-create net1 10.0.0.0/24 $ neutron net-create net2 $ neutron subnet-create net2 10.0.1.0/24 $ neutron router-create router1 $ neutron router-interface-add router1 </a:t>
                      </a:r>
                      <a:r>
                        <a:rPr lang="en-US" sz="900" b="0" i="1">
                          <a:effectLst/>
                          <a:latin typeface="Verdana"/>
                        </a:rPr>
                        <a:t>SUBNET1_UUID</a:t>
                      </a:r>
                      <a:r>
                        <a:rPr lang="en-US" sz="900" b="0" i="0">
                          <a:effectLst/>
                          <a:latin typeface="Verdana"/>
                        </a:rPr>
                        <a:t> $ neutron router-interface-add router1 </a:t>
                      </a:r>
                      <a:r>
                        <a:rPr lang="en-US" sz="900" b="0" i="1">
                          <a:effectLst/>
                          <a:latin typeface="Verdana"/>
                        </a:rPr>
                        <a:t>SUBNET2_UUID</a:t>
                      </a:r>
                      <a:endParaRPr lang="en-US" sz="900" b="0" i="0">
                        <a:effectLst/>
                        <a:latin typeface="Verdana"/>
                      </a:endParaRP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084858">
                <a:tc>
                  <a:txBody>
                    <a:bodyPr/>
                    <a:lstStyle/>
                    <a:p>
                      <a:r>
                        <a:rPr lang="en-US" sz="900" b="0" i="0">
                          <a:effectLst/>
                          <a:latin typeface="Verdana"/>
                        </a:rPr>
                        <a:t>Connects a router to an external network, which enables that router to act as a NAT gateway for external connectivity.</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dirty="0">
                          <a:effectLst/>
                          <a:latin typeface="Verdana"/>
                        </a:rPr>
                        <a:t>$ neutron router-gateway-set router1 </a:t>
                      </a:r>
                      <a:r>
                        <a:rPr lang="en-US" sz="900" b="0" i="1" dirty="0" err="1">
                          <a:effectLst/>
                          <a:latin typeface="Verdana"/>
                        </a:rPr>
                        <a:t>EXT_NET_ID</a:t>
                      </a:r>
                      <a:r>
                        <a:rPr lang="en-US" sz="900" b="0" i="0" dirty="0" err="1">
                          <a:effectLst/>
                          <a:latin typeface="Verdana"/>
                        </a:rPr>
                        <a:t>The</a:t>
                      </a:r>
                      <a:r>
                        <a:rPr lang="en-US" sz="900" b="0" i="0" dirty="0">
                          <a:effectLst/>
                          <a:latin typeface="Verdana"/>
                        </a:rPr>
                        <a:t> router obtains an interface with the </a:t>
                      </a:r>
                      <a:r>
                        <a:rPr lang="en-US" sz="900" b="0" i="0" dirty="0" err="1">
                          <a:effectLst/>
                          <a:latin typeface="Verdana"/>
                        </a:rPr>
                        <a:t>gateway_ip</a:t>
                      </a:r>
                      <a:r>
                        <a:rPr lang="en-US" sz="900" b="0" i="0" dirty="0">
                          <a:effectLst/>
                          <a:latin typeface="Verdana"/>
                        </a:rPr>
                        <a:t> address of the subnet and this interface is attached to a port on the L2 Networking network associated with the subnet. The router also gets a gateway interface to the specified external network. This provides SNAT connectivity to the external network as well as support for floating IPs allocated on that external networks. Commonly an external network maps to a network in the provider</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01965">
                <a:tc>
                  <a:txBody>
                    <a:bodyPr/>
                    <a:lstStyle/>
                    <a:p>
                      <a:r>
                        <a:rPr lang="en-US" sz="900" b="0" i="0">
                          <a:effectLst/>
                          <a:latin typeface="Verdana"/>
                        </a:rPr>
                        <a:t>Lists routers.</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a:effectLst/>
                          <a:latin typeface="Verdana"/>
                        </a:rPr>
                        <a:t>$ neutron router-list</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45518">
                <a:tc>
                  <a:txBody>
                    <a:bodyPr/>
                    <a:lstStyle/>
                    <a:p>
                      <a:r>
                        <a:rPr lang="en-US" sz="900" b="0" i="0">
                          <a:effectLst/>
                          <a:latin typeface="Verdana"/>
                        </a:rPr>
                        <a:t>Shows information for a specified router.</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a:effectLst/>
                          <a:latin typeface="Verdana"/>
                        </a:rPr>
                        <a:t>$ neutron router-show </a:t>
                      </a:r>
                      <a:r>
                        <a:rPr lang="en-US" sz="900" b="0" i="1">
                          <a:effectLst/>
                          <a:latin typeface="Verdana"/>
                        </a:rPr>
                        <a:t>ROUTER_ID</a:t>
                      </a:r>
                      <a:endParaRPr lang="en-US" sz="900" b="0" i="0">
                        <a:effectLst/>
                        <a:latin typeface="Verdana"/>
                      </a:endParaRP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45518">
                <a:tc>
                  <a:txBody>
                    <a:bodyPr/>
                    <a:lstStyle/>
                    <a:p>
                      <a:r>
                        <a:rPr lang="en-US" sz="900" b="0" i="0">
                          <a:effectLst/>
                          <a:latin typeface="Verdana"/>
                        </a:rPr>
                        <a:t>Shows all internal interfaces for a router.</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fr-FR" sz="900" b="0" i="0">
                          <a:effectLst/>
                          <a:latin typeface="Verdana"/>
                        </a:rPr>
                        <a:t>$ neutron router-port-list </a:t>
                      </a:r>
                      <a:r>
                        <a:rPr lang="fr-FR" sz="900" b="0" i="1">
                          <a:effectLst/>
                          <a:latin typeface="Verdana"/>
                        </a:rPr>
                        <a:t>ROUTER_ID</a:t>
                      </a:r>
                      <a:r>
                        <a:rPr lang="fr-FR" sz="900" b="0" i="0">
                          <a:effectLst/>
                          <a:latin typeface="Verdana"/>
                        </a:rPr>
                        <a:t> $ neutron router-port-list </a:t>
                      </a:r>
                      <a:r>
                        <a:rPr lang="fr-FR" sz="900" b="0" i="1">
                          <a:effectLst/>
                          <a:latin typeface="Verdana"/>
                        </a:rPr>
                        <a:t>ROUTER_NAME</a:t>
                      </a:r>
                      <a:endParaRPr lang="fr-FR" sz="900" b="0" i="0">
                        <a:effectLst/>
                        <a:latin typeface="Verdana"/>
                      </a:endParaRP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958731">
                <a:tc>
                  <a:txBody>
                    <a:bodyPr/>
                    <a:lstStyle/>
                    <a:p>
                      <a:r>
                        <a:rPr lang="en-US" sz="900" b="0" i="0">
                          <a:effectLst/>
                          <a:latin typeface="Verdana"/>
                        </a:rPr>
                        <a:t>Identifies the </a:t>
                      </a:r>
                      <a:r>
                        <a:rPr lang="en-US" sz="900" b="0" i="1">
                          <a:effectLst/>
                          <a:latin typeface="Verdana"/>
                        </a:rPr>
                        <a:t>PORT_ID</a:t>
                      </a:r>
                      <a:r>
                        <a:rPr lang="en-US" sz="900" b="0" i="0">
                          <a:effectLst/>
                          <a:latin typeface="Verdana"/>
                        </a:rPr>
                        <a:t> that represents the VM NIC to which the floating IP should map.</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dirty="0">
                          <a:effectLst/>
                          <a:latin typeface="Verdana"/>
                        </a:rPr>
                        <a:t>$ neutron port-list -c id -c </a:t>
                      </a:r>
                      <a:r>
                        <a:rPr lang="en-US" sz="900" b="0" i="0" dirty="0" err="1">
                          <a:effectLst/>
                          <a:latin typeface="Verdana"/>
                        </a:rPr>
                        <a:t>fixed_ips</a:t>
                      </a:r>
                      <a:r>
                        <a:rPr lang="en-US" sz="900" b="0" i="0" dirty="0">
                          <a:effectLst/>
                          <a:latin typeface="Verdana"/>
                        </a:rPr>
                        <a:t> -- --</a:t>
                      </a:r>
                      <a:r>
                        <a:rPr lang="en-US" sz="900" b="0" i="0" dirty="0" err="1">
                          <a:effectLst/>
                          <a:latin typeface="Verdana"/>
                        </a:rPr>
                        <a:t>device_id</a:t>
                      </a:r>
                      <a:r>
                        <a:rPr lang="en-US" sz="900" b="0" i="0" dirty="0">
                          <a:effectLst/>
                          <a:latin typeface="Verdana"/>
                        </a:rPr>
                        <a:t> </a:t>
                      </a:r>
                      <a:r>
                        <a:rPr lang="en-US" sz="900" b="0" i="1" dirty="0" err="1">
                          <a:effectLst/>
                          <a:latin typeface="Verdana"/>
                        </a:rPr>
                        <a:t>INSTANCE_ID</a:t>
                      </a:r>
                      <a:r>
                        <a:rPr lang="en-US" sz="900" b="0" i="0" dirty="0" err="1">
                          <a:effectLst/>
                          <a:latin typeface="Verdana"/>
                        </a:rPr>
                        <a:t>This</a:t>
                      </a:r>
                      <a:r>
                        <a:rPr lang="en-US" sz="900" b="0" i="0" dirty="0">
                          <a:effectLst/>
                          <a:latin typeface="Verdana"/>
                        </a:rPr>
                        <a:t> port must be on an Networking subnet that is attached to a router uplinked to the external network used to create the floating IP. Conceptually, this is because the router must be able to perform the Destination NAT (DNAT) rewriting of packets from the floating IP address (chosen from a subnet on the external network) to the internal fixed IP (chosen from a private subnet that is behind the router).</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45518">
                <a:tc>
                  <a:txBody>
                    <a:bodyPr/>
                    <a:lstStyle/>
                    <a:p>
                      <a:r>
                        <a:rPr lang="en-US" sz="900" b="0" i="0">
                          <a:effectLst/>
                          <a:latin typeface="Verdana"/>
                        </a:rPr>
                        <a:t>Creates a floating IP address and associates it with a port.</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a:effectLst/>
                          <a:latin typeface="Verdana"/>
                        </a:rPr>
                        <a:t>$ neutron floatingip-create </a:t>
                      </a:r>
                      <a:r>
                        <a:rPr lang="en-US" sz="900" b="0" i="1">
                          <a:effectLst/>
                          <a:latin typeface="Verdana"/>
                        </a:rPr>
                        <a:t>EXT_NET_ID</a:t>
                      </a:r>
                      <a:r>
                        <a:rPr lang="en-US" sz="900" b="0" i="0">
                          <a:effectLst/>
                          <a:latin typeface="Verdana"/>
                        </a:rPr>
                        <a:t> $ neutron floatingip-associate </a:t>
                      </a:r>
                      <a:r>
                        <a:rPr lang="en-US" sz="900" b="0" i="1">
                          <a:effectLst/>
                          <a:latin typeface="Verdana"/>
                        </a:rPr>
                        <a:t>FLOATING_IP_ID</a:t>
                      </a:r>
                      <a:r>
                        <a:rPr lang="en-US" sz="900" b="0" i="0">
                          <a:effectLst/>
                          <a:latin typeface="Verdana"/>
                        </a:rPr>
                        <a:t> </a:t>
                      </a:r>
                      <a:r>
                        <a:rPr lang="en-US" sz="900" b="0" i="1">
                          <a:effectLst/>
                          <a:latin typeface="Verdana"/>
                        </a:rPr>
                        <a:t>INTERNAL_VM_PORT_ID</a:t>
                      </a:r>
                      <a:endParaRPr lang="en-US" sz="900" b="0" i="0">
                        <a:effectLst/>
                        <a:latin typeface="Verdana"/>
                      </a:endParaRP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89433">
                <a:tc>
                  <a:txBody>
                    <a:bodyPr/>
                    <a:lstStyle/>
                    <a:p>
                      <a:r>
                        <a:rPr lang="en-US" sz="900" b="0" i="0">
                          <a:effectLst/>
                          <a:latin typeface="Verdana"/>
                        </a:rPr>
                        <a:t>Creates a floating IP address and associates it with a port, in a single step.</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a:effectLst/>
                          <a:latin typeface="Verdana"/>
                        </a:rPr>
                        <a:t>$ neutron floatingip-create --port_id </a:t>
                      </a:r>
                      <a:r>
                        <a:rPr lang="en-US" sz="900" b="0" i="1">
                          <a:effectLst/>
                          <a:latin typeface="Verdana"/>
                        </a:rPr>
                        <a:t>INTERNAL_VM_PORT_ID</a:t>
                      </a:r>
                      <a:r>
                        <a:rPr lang="en-US" sz="900" b="0" i="0">
                          <a:effectLst/>
                          <a:latin typeface="Verdana"/>
                        </a:rPr>
                        <a:t> </a:t>
                      </a:r>
                      <a:r>
                        <a:rPr lang="en-US" sz="900" b="0" i="1">
                          <a:effectLst/>
                          <a:latin typeface="Verdana"/>
                        </a:rPr>
                        <a:t>EXT_NET_ID</a:t>
                      </a:r>
                      <a:endParaRPr lang="en-US" sz="900" b="0" i="0">
                        <a:effectLst/>
                        <a:latin typeface="Verdana"/>
                      </a:endParaRP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01965">
                <a:tc>
                  <a:txBody>
                    <a:bodyPr/>
                    <a:lstStyle/>
                    <a:p>
                      <a:r>
                        <a:rPr lang="en-US" sz="900" b="0" i="0">
                          <a:effectLst/>
                          <a:latin typeface="Verdana"/>
                        </a:rPr>
                        <a:t>Lists floating IPs.</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a:effectLst/>
                          <a:latin typeface="Verdana"/>
                        </a:rPr>
                        <a:t>$ neutron floatingip-list</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45518">
                <a:tc>
                  <a:txBody>
                    <a:bodyPr/>
                    <a:lstStyle/>
                    <a:p>
                      <a:r>
                        <a:rPr lang="en-US" sz="900" b="0" i="0">
                          <a:effectLst/>
                          <a:latin typeface="Verdana"/>
                        </a:rPr>
                        <a:t>Finds floating IP for a specified VM port.</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a:effectLst/>
                          <a:latin typeface="Verdana"/>
                        </a:rPr>
                        <a:t>$ neutron floatingip-list -- --port_id ZZZ</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01965">
                <a:tc>
                  <a:txBody>
                    <a:bodyPr/>
                    <a:lstStyle/>
                    <a:p>
                      <a:r>
                        <a:rPr lang="en-US" sz="900" b="0" i="0">
                          <a:effectLst/>
                          <a:latin typeface="Verdana"/>
                        </a:rPr>
                        <a:t>Disassociates a floating IP address.</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a:effectLst/>
                          <a:latin typeface="Verdana"/>
                        </a:rPr>
                        <a:t>$ neutron floatingip-disassociate </a:t>
                      </a:r>
                      <a:r>
                        <a:rPr lang="en-US" sz="900" b="0" i="1">
                          <a:effectLst/>
                          <a:latin typeface="Verdana"/>
                        </a:rPr>
                        <a:t>FLOATING_IP_ID</a:t>
                      </a:r>
                      <a:endParaRPr lang="en-US" sz="900" b="0" i="0">
                        <a:effectLst/>
                        <a:latin typeface="Verdana"/>
                      </a:endParaRP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01965">
                <a:tc>
                  <a:txBody>
                    <a:bodyPr/>
                    <a:lstStyle/>
                    <a:p>
                      <a:r>
                        <a:rPr lang="en-US" sz="900" b="0" i="0">
                          <a:effectLst/>
                          <a:latin typeface="Verdana"/>
                        </a:rPr>
                        <a:t>Deletes the floating IP address.</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a:effectLst/>
                          <a:latin typeface="Verdana"/>
                        </a:rPr>
                        <a:t>$ neutron floatingip-delete </a:t>
                      </a:r>
                      <a:r>
                        <a:rPr lang="en-US" sz="900" b="0" i="1">
                          <a:effectLst/>
                          <a:latin typeface="Verdana"/>
                        </a:rPr>
                        <a:t>FLOATING_IP_ID</a:t>
                      </a:r>
                      <a:endParaRPr lang="en-US" sz="900" b="0" i="0">
                        <a:effectLst/>
                        <a:latin typeface="Verdana"/>
                      </a:endParaRP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01965">
                <a:tc>
                  <a:txBody>
                    <a:bodyPr/>
                    <a:lstStyle/>
                    <a:p>
                      <a:r>
                        <a:rPr lang="en-US" sz="900" b="0" i="0">
                          <a:effectLst/>
                          <a:latin typeface="Verdana"/>
                        </a:rPr>
                        <a:t>Clears the gateway.</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a:effectLst/>
                          <a:latin typeface="Verdana"/>
                        </a:rPr>
                        <a:t>$ neutron router-gateway-clear router1</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45518">
                <a:tc>
                  <a:txBody>
                    <a:bodyPr/>
                    <a:lstStyle/>
                    <a:p>
                      <a:r>
                        <a:rPr lang="en-US" sz="900" b="0" i="0">
                          <a:effectLst/>
                          <a:latin typeface="Verdana"/>
                        </a:rPr>
                        <a:t>Removes the interfaces from the router.</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a:effectLst/>
                          <a:latin typeface="Verdana"/>
                        </a:rPr>
                        <a:t>$ neutron router-interface-delete router1 </a:t>
                      </a:r>
                      <a:r>
                        <a:rPr lang="en-US" sz="900" b="0" i="1">
                          <a:effectLst/>
                          <a:latin typeface="Verdana"/>
                        </a:rPr>
                        <a:t>SUBNET_ID</a:t>
                      </a:r>
                      <a:endParaRPr lang="en-US" sz="900" b="0" i="0">
                        <a:effectLst/>
                        <a:latin typeface="Verdana"/>
                      </a:endParaRP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01965">
                <a:tc>
                  <a:txBody>
                    <a:bodyPr/>
                    <a:lstStyle/>
                    <a:p>
                      <a:r>
                        <a:rPr lang="en-US" sz="900" b="0" i="0">
                          <a:effectLst/>
                          <a:latin typeface="Verdana"/>
                        </a:rPr>
                        <a:t>Deletes the router.</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dirty="0">
                          <a:effectLst/>
                          <a:latin typeface="Verdana"/>
                        </a:rPr>
                        <a:t>$ neutron router-delete router1</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521776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31083819"/>
              </p:ext>
            </p:extLst>
          </p:nvPr>
        </p:nvGraphicFramePr>
        <p:xfrm>
          <a:off x="0" y="2590802"/>
          <a:ext cx="9144004" cy="4114799"/>
        </p:xfrm>
        <a:graphic>
          <a:graphicData uri="http://schemas.openxmlformats.org/drawingml/2006/table">
            <a:tbl>
              <a:tblPr/>
              <a:tblGrid>
                <a:gridCol w="1371602"/>
                <a:gridCol w="1371600"/>
                <a:gridCol w="1371600"/>
                <a:gridCol w="5029202"/>
              </a:tblGrid>
              <a:tr h="761870">
                <a:tc>
                  <a:txBody>
                    <a:bodyPr/>
                    <a:lstStyle/>
                    <a:p>
                      <a:pPr algn="l"/>
                      <a:r>
                        <a:rPr lang="en-US" sz="2000" b="1" dirty="0">
                          <a:solidFill>
                            <a:srgbClr val="FFFFFF"/>
                          </a:solidFill>
                          <a:effectLst/>
                        </a:rPr>
                        <a:t>Attribute name</a:t>
                      </a:r>
                    </a:p>
                  </a:txBody>
                  <a:tcPr marL="44477" marR="44477" marT="44477" marB="44477" anchor="ctr">
                    <a:lnL>
                      <a:noFill/>
                    </a:lnL>
                    <a:lnR>
                      <a:noFill/>
                    </a:lnR>
                    <a:lnT>
                      <a:noFill/>
                    </a:lnT>
                    <a:lnB w="9525" cap="flat" cmpd="sng" algn="ctr">
                      <a:solidFill>
                        <a:srgbClr val="000000"/>
                      </a:solidFill>
                      <a:prstDash val="solid"/>
                      <a:round/>
                      <a:headEnd type="none" w="med" len="med"/>
                      <a:tailEnd type="none" w="med" len="med"/>
                    </a:lnB>
                    <a:solidFill>
                      <a:srgbClr val="808080"/>
                    </a:solidFill>
                  </a:tcPr>
                </a:tc>
                <a:tc>
                  <a:txBody>
                    <a:bodyPr/>
                    <a:lstStyle/>
                    <a:p>
                      <a:pPr algn="l"/>
                      <a:r>
                        <a:rPr lang="en-US" sz="2000" b="1">
                          <a:solidFill>
                            <a:srgbClr val="FFFFFF"/>
                          </a:solidFill>
                          <a:effectLst/>
                        </a:rPr>
                        <a:t>Type</a:t>
                      </a:r>
                    </a:p>
                  </a:txBody>
                  <a:tcPr marL="44477" marR="44477" marT="44477" marB="44477" anchor="ctr">
                    <a:lnL>
                      <a:noFill/>
                    </a:lnL>
                    <a:lnR>
                      <a:noFill/>
                    </a:lnR>
                    <a:lnT>
                      <a:noFill/>
                    </a:lnT>
                    <a:lnB w="9525" cap="flat" cmpd="sng" algn="ctr">
                      <a:solidFill>
                        <a:srgbClr val="000000"/>
                      </a:solidFill>
                      <a:prstDash val="solid"/>
                      <a:round/>
                      <a:headEnd type="none" w="med" len="med"/>
                      <a:tailEnd type="none" w="med" len="med"/>
                    </a:lnB>
                    <a:solidFill>
                      <a:srgbClr val="808080"/>
                    </a:solidFill>
                  </a:tcPr>
                </a:tc>
                <a:tc>
                  <a:txBody>
                    <a:bodyPr/>
                    <a:lstStyle/>
                    <a:p>
                      <a:pPr algn="l"/>
                      <a:r>
                        <a:rPr lang="en-US" sz="2000" b="1">
                          <a:solidFill>
                            <a:srgbClr val="FFFFFF"/>
                          </a:solidFill>
                          <a:effectLst/>
                        </a:rPr>
                        <a:t>Default Value</a:t>
                      </a:r>
                    </a:p>
                  </a:txBody>
                  <a:tcPr marL="44477" marR="44477" marT="44477" marB="44477" anchor="ctr">
                    <a:lnL>
                      <a:noFill/>
                    </a:lnL>
                    <a:lnR>
                      <a:noFill/>
                    </a:lnR>
                    <a:lnT>
                      <a:noFill/>
                    </a:lnT>
                    <a:lnB w="9525" cap="flat" cmpd="sng" algn="ctr">
                      <a:solidFill>
                        <a:srgbClr val="000000"/>
                      </a:solidFill>
                      <a:prstDash val="solid"/>
                      <a:round/>
                      <a:headEnd type="none" w="med" len="med"/>
                      <a:tailEnd type="none" w="med" len="med"/>
                    </a:lnB>
                    <a:solidFill>
                      <a:srgbClr val="808080"/>
                    </a:solidFill>
                  </a:tcPr>
                </a:tc>
                <a:tc>
                  <a:txBody>
                    <a:bodyPr/>
                    <a:lstStyle/>
                    <a:p>
                      <a:pPr algn="l"/>
                      <a:r>
                        <a:rPr lang="en-US" sz="2000" b="1" dirty="0">
                          <a:solidFill>
                            <a:srgbClr val="FFFFFF"/>
                          </a:solidFill>
                          <a:effectLst/>
                        </a:rPr>
                        <a:t>Description</a:t>
                      </a:r>
                    </a:p>
                  </a:txBody>
                  <a:tcPr marL="44477" marR="44477" marT="44477" marB="44477" anchor="ctr">
                    <a:lnL>
                      <a:noFill/>
                    </a:lnL>
                    <a:lnR>
                      <a:noFill/>
                    </a:lnR>
                    <a:lnT>
                      <a:noFill/>
                    </a:lnT>
                    <a:lnB w="9525" cap="flat" cmpd="sng" algn="ctr">
                      <a:solidFill>
                        <a:srgbClr val="000000"/>
                      </a:solidFill>
                      <a:prstDash val="solid"/>
                      <a:round/>
                      <a:headEnd type="none" w="med" len="med"/>
                      <a:tailEnd type="none" w="med" len="med"/>
                    </a:lnB>
                    <a:solidFill>
                      <a:srgbClr val="808080"/>
                    </a:solidFill>
                  </a:tcPr>
                </a:tc>
              </a:tr>
              <a:tr h="271541">
                <a:tc>
                  <a:txBody>
                    <a:bodyPr/>
                    <a:lstStyle/>
                    <a:p>
                      <a:r>
                        <a:rPr lang="en-US" sz="1050" b="0" i="0">
                          <a:effectLst/>
                          <a:latin typeface="Verdana"/>
                        </a:rPr>
                        <a:t>id</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uuid-str</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generated</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UUID for the floating IP.</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77764">
                <a:tc>
                  <a:txBody>
                    <a:bodyPr/>
                    <a:lstStyle/>
                    <a:p>
                      <a:r>
                        <a:rPr lang="en-US" sz="1050" b="0" i="0">
                          <a:effectLst/>
                          <a:latin typeface="Verdana"/>
                        </a:rPr>
                        <a:t>floating_ip_address</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string (IP address)</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allocated by Networking</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The external network IP address available to be mapped to an internal IP address.</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46065">
                <a:tc>
                  <a:txBody>
                    <a:bodyPr/>
                    <a:lstStyle/>
                    <a:p>
                      <a:r>
                        <a:rPr lang="en-US" sz="1050" b="0" i="0">
                          <a:effectLst/>
                          <a:latin typeface="Verdana"/>
                        </a:rPr>
                        <a:t>floating_network_id</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uuid-str</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N/A</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The network indicating the set of subnets from which the floating IP should be allocated</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81064">
                <a:tc>
                  <a:txBody>
                    <a:bodyPr/>
                    <a:lstStyle/>
                    <a:p>
                      <a:r>
                        <a:rPr lang="en-US" sz="1050" b="0" i="0">
                          <a:effectLst/>
                          <a:latin typeface="Verdana"/>
                        </a:rPr>
                        <a:t>router_id</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uuid-str</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N/A</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Read-only value indicating the router that connects the external network to the associated internal port, if a port is associated.</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46065">
                <a:tc>
                  <a:txBody>
                    <a:bodyPr/>
                    <a:lstStyle/>
                    <a:p>
                      <a:r>
                        <a:rPr lang="en-US" sz="1050" b="0" i="0">
                          <a:effectLst/>
                          <a:latin typeface="Verdana"/>
                        </a:rPr>
                        <a:t>port_id</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uuid-str</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Null</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Indicates the internal Networking port associated with the external floating IP.</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684365">
                <a:tc>
                  <a:txBody>
                    <a:bodyPr/>
                    <a:lstStyle/>
                    <a:p>
                      <a:r>
                        <a:rPr lang="en-US" sz="1050" b="0" i="0">
                          <a:effectLst/>
                          <a:latin typeface="Verdana"/>
                        </a:rPr>
                        <a:t>fixed_ip_address</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string (IP address)</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Null</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Indicates the IP address on the internal port that is mapped to by the floating IP (since an Networking port might have more than one IP address).</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46065">
                <a:tc>
                  <a:txBody>
                    <a:bodyPr/>
                    <a:lstStyle/>
                    <a:p>
                      <a:r>
                        <a:rPr lang="en-US" sz="1050" b="0" i="0">
                          <a:effectLst/>
                          <a:latin typeface="Verdana"/>
                        </a:rPr>
                        <a:t>tenant_id</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uuid-str</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N/A</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dirty="0">
                          <a:effectLst/>
                          <a:latin typeface="Verdana"/>
                        </a:rPr>
                        <a:t>Owner of the Floating IP. Only admin users can specify a </a:t>
                      </a:r>
                      <a:r>
                        <a:rPr lang="en-US" sz="1050" b="0" i="0" dirty="0" err="1">
                          <a:effectLst/>
                          <a:latin typeface="Verdana"/>
                        </a:rPr>
                        <a:t>tenant_id</a:t>
                      </a:r>
                      <a:r>
                        <a:rPr lang="en-US" sz="1050" b="0" i="0" dirty="0">
                          <a:effectLst/>
                          <a:latin typeface="Verdana"/>
                        </a:rPr>
                        <a:t> other than its own.</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72921532"/>
              </p:ext>
            </p:extLst>
          </p:nvPr>
        </p:nvGraphicFramePr>
        <p:xfrm>
          <a:off x="-19052" y="76200"/>
          <a:ext cx="9163052" cy="2495551"/>
        </p:xfrm>
        <a:graphic>
          <a:graphicData uri="http://schemas.openxmlformats.org/drawingml/2006/table">
            <a:tbl>
              <a:tblPr/>
              <a:tblGrid>
                <a:gridCol w="1390650"/>
                <a:gridCol w="1371600"/>
                <a:gridCol w="1371600"/>
                <a:gridCol w="5029202"/>
              </a:tblGrid>
              <a:tr h="294929">
                <a:tc>
                  <a:txBody>
                    <a:bodyPr/>
                    <a:lstStyle/>
                    <a:p>
                      <a:r>
                        <a:rPr lang="en-US" sz="1200" b="0" i="0">
                          <a:effectLst/>
                          <a:latin typeface="Verdana"/>
                        </a:rPr>
                        <a:t>id</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uuid-str</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generated</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UUID for the router.</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94929">
                <a:tc>
                  <a:txBody>
                    <a:bodyPr/>
                    <a:lstStyle/>
                    <a:p>
                      <a:r>
                        <a:rPr lang="en-US" sz="1200" b="0" i="0">
                          <a:effectLst/>
                          <a:latin typeface="Verdana"/>
                        </a:rPr>
                        <a:t>name</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String</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None</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Human-readable name for the router. Might not be unique.</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76423">
                <a:tc>
                  <a:txBody>
                    <a:bodyPr/>
                    <a:lstStyle/>
                    <a:p>
                      <a:r>
                        <a:rPr lang="en-US" sz="1200" b="0" i="0">
                          <a:effectLst/>
                          <a:latin typeface="Verdana"/>
                        </a:rPr>
                        <a:t>admin_state_up</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Bool</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True</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The administrative state of router. If false (down), the router does not forward packets.</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94929">
                <a:tc>
                  <a:txBody>
                    <a:bodyPr/>
                    <a:lstStyle/>
                    <a:p>
                      <a:r>
                        <a:rPr lang="en-US" sz="1200" b="0" i="0">
                          <a:effectLst/>
                          <a:latin typeface="Verdana"/>
                        </a:rPr>
                        <a:t>status</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String</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N/A</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Indicates whether router is currently operational.</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76423">
                <a:tc>
                  <a:txBody>
                    <a:bodyPr/>
                    <a:lstStyle/>
                    <a:p>
                      <a:r>
                        <a:rPr lang="en-US" sz="1200" b="0" i="0">
                          <a:effectLst/>
                          <a:latin typeface="Verdana"/>
                        </a:rPr>
                        <a:t>tenant_id</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uuid-str</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N/A</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Owner of the router. Only admin users can specify a tenant_id other than its own.</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657918">
                <a:tc>
                  <a:txBody>
                    <a:bodyPr/>
                    <a:lstStyle/>
                    <a:p>
                      <a:r>
                        <a:rPr lang="en-US" sz="1200" b="0" i="0">
                          <a:effectLst/>
                          <a:latin typeface="Verdana"/>
                        </a:rPr>
                        <a:t>external_gateway_info</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dict contain 'network_id' key-value pair</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Null</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dirty="0">
                          <a:effectLst/>
                          <a:latin typeface="Verdana"/>
                        </a:rPr>
                        <a:t>External network that this router connects to for gateway services (for example, NAT)</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484884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IPs</a:t>
            </a:r>
            <a:endParaRPr lang="en-US" dirty="0"/>
          </a:p>
        </p:txBody>
      </p:sp>
      <p:sp>
        <p:nvSpPr>
          <p:cNvPr id="3" name="Content Placeholder 2"/>
          <p:cNvSpPr>
            <a:spLocks noGrp="1"/>
          </p:cNvSpPr>
          <p:nvPr>
            <p:ph idx="1"/>
          </p:nvPr>
        </p:nvSpPr>
        <p:spPr/>
        <p:txBody>
          <a:bodyPr/>
          <a:lstStyle/>
          <a:p>
            <a:r>
              <a:rPr lang="en-US" dirty="0"/>
              <a:t>While logically it appears that floating IPs are associated directly with instances, in reality a floating IP is associated with a Neutron port. Other port associations include:</a:t>
            </a:r>
          </a:p>
          <a:p>
            <a:pPr lvl="1"/>
            <a:r>
              <a:rPr lang="en-US" dirty="0"/>
              <a:t>security groups</a:t>
            </a:r>
          </a:p>
          <a:p>
            <a:pPr lvl="1"/>
            <a:r>
              <a:rPr lang="en-US" dirty="0"/>
              <a:t>fixed </a:t>
            </a:r>
            <a:r>
              <a:rPr lang="en-US" dirty="0" err="1"/>
              <a:t>ips</a:t>
            </a:r>
            <a:endParaRPr lang="en-US" dirty="0"/>
          </a:p>
          <a:p>
            <a:pPr lvl="1"/>
            <a:r>
              <a:rPr lang="en-US" dirty="0"/>
              <a:t>mac addresses</a:t>
            </a:r>
          </a:p>
          <a:p>
            <a:endParaRPr lang="en-US" dirty="0"/>
          </a:p>
        </p:txBody>
      </p:sp>
    </p:spTree>
    <p:extLst>
      <p:ext uri="{BB962C8B-B14F-4D97-AF65-F5344CB8AC3E}">
        <p14:creationId xmlns:p14="http://schemas.microsoft.com/office/powerpoint/2010/main" val="30076827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740307"/>
          </a:xfrm>
          <a:prstGeom prst="rect">
            <a:avLst/>
          </a:prstGeom>
        </p:spPr>
        <p:txBody>
          <a:bodyPr wrap="square">
            <a:spAutoFit/>
          </a:bodyPr>
          <a:lstStyle/>
          <a:p>
            <a:r>
              <a:rPr lang="en-US" sz="2400" dirty="0"/>
              <a:t>The Networking API provides abstract L2 network segments that are decoupled from the technology used to implement the L2 network. Networking includes an API extension that provides abstract L3 routers that API users can dynamically provision and configure. These Networking routers can connect multiple L2 Networking networks and can also provide a gateway that connects one or more private L2 networks to a shared external network. For example, a public network for access to the Internet. See the </a:t>
            </a:r>
            <a:r>
              <a:rPr lang="en-US" sz="2400" i="1" dirty="0" err="1"/>
              <a:t>OpenStack</a:t>
            </a:r>
            <a:r>
              <a:rPr lang="en-US" sz="2400" i="1" dirty="0"/>
              <a:t> Configuration Reference</a:t>
            </a:r>
            <a:r>
              <a:rPr lang="en-US" sz="2400" dirty="0"/>
              <a:t> for details on common models of deploying Networking L3 routers</a:t>
            </a:r>
            <a:r>
              <a:rPr lang="en-US" sz="2400" dirty="0" smtClean="0"/>
              <a:t>.</a:t>
            </a:r>
          </a:p>
          <a:p>
            <a:r>
              <a:rPr lang="en-US" sz="2400" dirty="0" smtClean="0"/>
              <a:t>The </a:t>
            </a:r>
            <a:r>
              <a:rPr lang="en-US" sz="2400" dirty="0"/>
              <a:t>L3 router provides basic NAT capabilities on gateway ports that uplink the router to external networks. This router SNATs all traffic by default and supports floating IPs, which creates a static one-to-one mapping from a public IP on the external network to a private IP on one of the other subnets attached to the router. This allows a tenant to selectively expose VMs on private networks to other hosts on the external network (and often to all hosts on the Internet). You can allocate and map floating IPs from one port to another, as needed.</a:t>
            </a:r>
          </a:p>
        </p:txBody>
      </p:sp>
    </p:spTree>
    <p:extLst>
      <p:ext uri="{BB962C8B-B14F-4D97-AF65-F5344CB8AC3E}">
        <p14:creationId xmlns:p14="http://schemas.microsoft.com/office/powerpoint/2010/main" val="23924075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600200"/>
            <a:ext cx="8458200" cy="5257800"/>
          </a:xfrm>
        </p:spPr>
        <p:txBody>
          <a:bodyPr>
            <a:normAutofit fontScale="85000" lnSpcReduction="20000"/>
          </a:bodyPr>
          <a:lstStyle/>
          <a:p>
            <a:r>
              <a:rPr lang="en-US" dirty="0"/>
              <a:t>The </a:t>
            </a:r>
            <a:r>
              <a:rPr lang="en-US" dirty="0" err="1"/>
              <a:t>OpenStack</a:t>
            </a:r>
            <a:r>
              <a:rPr lang="en-US" dirty="0"/>
              <a:t> Networking Service has a widely used API extension to allow administrators and tenants to create routers to interconnect L2 networks, and floating IPs to make ports on private networks publicly accessible</a:t>
            </a:r>
            <a:r>
              <a:rPr lang="en-US" dirty="0" smtClean="0"/>
              <a:t>.</a:t>
            </a:r>
          </a:p>
          <a:p>
            <a:r>
              <a:rPr lang="en-US" dirty="0"/>
              <a:t>Many plug-ins rely on the L3 service agent to implement the L3 functionality. However, the following plug-ins already have built-in L3 capabilities</a:t>
            </a:r>
            <a:r>
              <a:rPr lang="en-US" dirty="0" smtClean="0"/>
              <a:t>:</a:t>
            </a:r>
          </a:p>
          <a:p>
            <a:pPr lvl="1"/>
            <a:r>
              <a:rPr lang="en-US" dirty="0" err="1" smtClean="0"/>
              <a:t>BigSwitch</a:t>
            </a:r>
            <a:endParaRPr lang="en-US" dirty="0" smtClean="0"/>
          </a:p>
          <a:p>
            <a:pPr lvl="1"/>
            <a:r>
              <a:rPr lang="en-US" dirty="0" err="1" smtClean="0"/>
              <a:t>Plumgrid</a:t>
            </a:r>
            <a:endParaRPr lang="en-US" dirty="0" smtClean="0"/>
          </a:p>
          <a:p>
            <a:pPr lvl="1"/>
            <a:r>
              <a:rPr lang="en-US" dirty="0" smtClean="0"/>
              <a:t>NSX</a:t>
            </a:r>
          </a:p>
          <a:p>
            <a:pPr lvl="1"/>
            <a:r>
              <a:rPr lang="en-US" dirty="0" smtClean="0"/>
              <a:t>IBM SDN-VE</a:t>
            </a:r>
          </a:p>
          <a:p>
            <a:pPr lvl="1"/>
            <a:r>
              <a:rPr lang="en-US" dirty="0" smtClean="0"/>
              <a:t>Juniper</a:t>
            </a:r>
          </a:p>
          <a:p>
            <a:r>
              <a:rPr lang="en-US" dirty="0"/>
              <a:t>Do not configure or use neutron-l3-agent if you use one of these plug-ins.</a:t>
            </a:r>
            <a:endParaRPr lang="en-US" dirty="0" smtClean="0"/>
          </a:p>
        </p:txBody>
      </p:sp>
    </p:spTree>
    <p:extLst>
      <p:ext uri="{BB962C8B-B14F-4D97-AF65-F5344CB8AC3E}">
        <p14:creationId xmlns:p14="http://schemas.microsoft.com/office/powerpoint/2010/main" val="24943006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the router extension is now a service plugin for core ML2 plugin: </a:t>
            </a:r>
            <a:endParaRPr lang="en-US" dirty="0" smtClean="0"/>
          </a:p>
          <a:p>
            <a:r>
              <a:rPr lang="en-US" dirty="0" err="1" smtClean="0"/>
              <a:t>service_plugins</a:t>
            </a:r>
            <a:r>
              <a:rPr lang="en-US" dirty="0" smtClean="0"/>
              <a:t> </a:t>
            </a:r>
            <a:r>
              <a:rPr lang="en-US" dirty="0"/>
              <a:t>= </a:t>
            </a:r>
            <a:r>
              <a:rPr lang="en-US" dirty="0" smtClean="0"/>
              <a:t>neutron.services.l3_router.l3_router_plugin.L3RouterPlugin</a:t>
            </a:r>
          </a:p>
          <a:p>
            <a:r>
              <a:rPr lang="en-US" b="1" dirty="0"/>
              <a:t>Thought on service </a:t>
            </a:r>
            <a:r>
              <a:rPr lang="en-US" b="1" dirty="0" smtClean="0"/>
              <a:t>plugin</a:t>
            </a:r>
            <a:r>
              <a:rPr lang="en-US" b="1" dirty="0"/>
              <a:t> </a:t>
            </a:r>
            <a:r>
              <a:rPr lang="en-US" b="1" dirty="0" smtClean="0"/>
              <a:t>Architecture:</a:t>
            </a:r>
            <a:endParaRPr lang="en-US" b="1" dirty="0"/>
          </a:p>
          <a:p>
            <a:r>
              <a:rPr lang="en-US" dirty="0" smtClean="0"/>
              <a:t>&gt; </a:t>
            </a:r>
            <a:r>
              <a:rPr lang="en-US" dirty="0"/>
              <a:t>1) Define when a service is best implemented with a service plugin or with a </a:t>
            </a:r>
            <a:r>
              <a:rPr lang="en-US" dirty="0" smtClean="0"/>
              <a:t> </a:t>
            </a:r>
            <a:r>
              <a:rPr lang="en-US" dirty="0"/>
              <a:t>ML2 driver </a:t>
            </a:r>
            <a:endParaRPr lang="en-US" dirty="0" smtClean="0"/>
          </a:p>
          <a:p>
            <a:r>
              <a:rPr lang="en-US" dirty="0" smtClean="0"/>
              <a:t>&gt; </a:t>
            </a:r>
            <a:r>
              <a:rPr lang="en-US" dirty="0"/>
              <a:t>2) Discuss how bindings between a "core" resource and the one provided by </a:t>
            </a:r>
            <a:r>
              <a:rPr lang="en-US" dirty="0" smtClean="0"/>
              <a:t> </a:t>
            </a:r>
            <a:r>
              <a:rPr lang="en-US" dirty="0"/>
              <a:t>the service plugin should be exposed at the management plane, implemented at </a:t>
            </a:r>
            <a:r>
              <a:rPr lang="en-US" dirty="0" smtClean="0"/>
              <a:t>the </a:t>
            </a:r>
            <a:r>
              <a:rPr lang="en-US" dirty="0"/>
              <a:t>control plane, and if necessary also at the data plane.</a:t>
            </a:r>
          </a:p>
        </p:txBody>
      </p:sp>
    </p:spTree>
    <p:extLst>
      <p:ext uri="{BB962C8B-B14F-4D97-AF65-F5344CB8AC3E}">
        <p14:creationId xmlns:p14="http://schemas.microsoft.com/office/powerpoint/2010/main" val="36472554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Extensions – l3</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550905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81000"/>
            <a:ext cx="3122137" cy="923330"/>
          </a:xfrm>
          <a:prstGeom prst="rect">
            <a:avLst/>
          </a:prstGeom>
        </p:spPr>
        <p:txBody>
          <a:bodyPr wrap="none">
            <a:spAutoFit/>
          </a:bodyPr>
          <a:lstStyle/>
          <a:p>
            <a:r>
              <a:rPr lang="en-US" dirty="0"/>
              <a:t>class </a:t>
            </a:r>
            <a:r>
              <a:rPr lang="en-US" dirty="0" err="1"/>
              <a:t>RouterPluginBase</a:t>
            </a:r>
            <a:r>
              <a:rPr lang="en-US" dirty="0"/>
              <a:t>(object</a:t>
            </a:r>
            <a:r>
              <a:rPr lang="en-US" dirty="0" smtClean="0"/>
              <a:t>):</a:t>
            </a:r>
          </a:p>
          <a:p>
            <a:endParaRPr lang="en-US" dirty="0"/>
          </a:p>
          <a:p>
            <a:endParaRPr lang="en-US" dirty="0"/>
          </a:p>
        </p:txBody>
      </p:sp>
      <p:sp>
        <p:nvSpPr>
          <p:cNvPr id="5" name="Rectangle 4"/>
          <p:cNvSpPr/>
          <p:nvPr/>
        </p:nvSpPr>
        <p:spPr>
          <a:xfrm>
            <a:off x="5681404" y="473333"/>
            <a:ext cx="2771528" cy="369332"/>
          </a:xfrm>
          <a:prstGeom prst="rect">
            <a:avLst/>
          </a:prstGeom>
        </p:spPr>
        <p:txBody>
          <a:bodyPr wrap="none">
            <a:spAutoFit/>
          </a:bodyPr>
          <a:lstStyle/>
          <a:p>
            <a:r>
              <a:rPr lang="en-US" dirty="0" smtClean="0"/>
              <a:t>class L3_NAT_dbonly_mixin</a:t>
            </a:r>
            <a:endParaRPr lang="en-US" dirty="0"/>
          </a:p>
        </p:txBody>
      </p:sp>
      <p:cxnSp>
        <p:nvCxnSpPr>
          <p:cNvPr id="7" name="Straight Arrow Connector 6"/>
          <p:cNvCxnSpPr>
            <a:stCxn id="5" idx="1"/>
          </p:cNvCxnSpPr>
          <p:nvPr/>
        </p:nvCxnSpPr>
        <p:spPr>
          <a:xfrm flipH="1">
            <a:off x="3503138" y="657999"/>
            <a:ext cx="2178266"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81000" y="1524000"/>
            <a:ext cx="4572000" cy="4801314"/>
          </a:xfrm>
          <a:prstGeom prst="rect">
            <a:avLst/>
          </a:prstGeom>
        </p:spPr>
        <p:txBody>
          <a:bodyPr>
            <a:spAutoFit/>
          </a:bodyPr>
          <a:lstStyle/>
          <a:p>
            <a:r>
              <a:rPr lang="en-US" dirty="0"/>
              <a:t>@</a:t>
            </a:r>
            <a:r>
              <a:rPr lang="en-US" dirty="0" err="1"/>
              <a:t>abc.abstractmethod</a:t>
            </a:r>
            <a:endParaRPr lang="en-US" dirty="0"/>
          </a:p>
          <a:p>
            <a:r>
              <a:rPr lang="en-US" dirty="0" err="1" smtClean="0"/>
              <a:t>def</a:t>
            </a:r>
            <a:r>
              <a:rPr lang="en-US" dirty="0" smtClean="0"/>
              <a:t> </a:t>
            </a:r>
            <a:r>
              <a:rPr lang="en-US" dirty="0" err="1"/>
              <a:t>create_router</a:t>
            </a:r>
            <a:r>
              <a:rPr lang="en-US" dirty="0"/>
              <a:t>(self, context, router):</a:t>
            </a:r>
          </a:p>
          <a:p>
            <a:r>
              <a:rPr lang="en-US" dirty="0" err="1" smtClean="0"/>
              <a:t>def</a:t>
            </a:r>
            <a:r>
              <a:rPr lang="en-US" dirty="0" smtClean="0"/>
              <a:t> </a:t>
            </a:r>
            <a:r>
              <a:rPr lang="en-US" dirty="0" err="1"/>
              <a:t>update_router</a:t>
            </a:r>
            <a:r>
              <a:rPr lang="en-US" dirty="0"/>
              <a:t>(self, context, id, router):</a:t>
            </a:r>
          </a:p>
          <a:p>
            <a:r>
              <a:rPr lang="en-US" dirty="0" err="1" smtClean="0"/>
              <a:t>def</a:t>
            </a:r>
            <a:r>
              <a:rPr lang="en-US" dirty="0" smtClean="0"/>
              <a:t> </a:t>
            </a:r>
            <a:r>
              <a:rPr lang="en-US" dirty="0" err="1"/>
              <a:t>get_router</a:t>
            </a:r>
            <a:r>
              <a:rPr lang="en-US" dirty="0"/>
              <a:t>(self, context, id, fields=None):</a:t>
            </a:r>
          </a:p>
          <a:p>
            <a:r>
              <a:rPr lang="en-US" dirty="0" err="1" smtClean="0"/>
              <a:t>def</a:t>
            </a:r>
            <a:r>
              <a:rPr lang="en-US" dirty="0" smtClean="0"/>
              <a:t> </a:t>
            </a:r>
            <a:r>
              <a:rPr lang="en-US" dirty="0" err="1"/>
              <a:t>delete_router</a:t>
            </a:r>
            <a:r>
              <a:rPr lang="en-US" dirty="0"/>
              <a:t>(self, context, id):</a:t>
            </a:r>
          </a:p>
          <a:p>
            <a:r>
              <a:rPr lang="en-US" dirty="0" err="1" smtClean="0"/>
              <a:t>def</a:t>
            </a:r>
            <a:r>
              <a:rPr lang="en-US" dirty="0" smtClean="0"/>
              <a:t> </a:t>
            </a:r>
            <a:r>
              <a:rPr lang="en-US" dirty="0" err="1"/>
              <a:t>get_routers</a:t>
            </a:r>
            <a:r>
              <a:rPr lang="en-US" dirty="0"/>
              <a:t>(self, context</a:t>
            </a:r>
            <a:r>
              <a:rPr lang="en-US" dirty="0" smtClean="0"/>
              <a:t>, …):</a:t>
            </a:r>
            <a:endParaRPr lang="en-US" dirty="0"/>
          </a:p>
          <a:p>
            <a:r>
              <a:rPr lang="en-US" dirty="0" err="1" smtClean="0"/>
              <a:t>def</a:t>
            </a:r>
            <a:r>
              <a:rPr lang="en-US" dirty="0" smtClean="0"/>
              <a:t> </a:t>
            </a:r>
            <a:r>
              <a:rPr lang="en-US" dirty="0" err="1"/>
              <a:t>add_router_interface</a:t>
            </a:r>
            <a:r>
              <a:rPr lang="en-US" dirty="0"/>
              <a:t>(self, context, </a:t>
            </a:r>
            <a:r>
              <a:rPr lang="en-US" dirty="0" smtClean="0"/>
              <a:t>…) </a:t>
            </a:r>
          </a:p>
          <a:p>
            <a:r>
              <a:rPr lang="en-US" dirty="0" err="1" smtClean="0"/>
              <a:t>def</a:t>
            </a:r>
            <a:r>
              <a:rPr lang="en-US" dirty="0" smtClean="0"/>
              <a:t> </a:t>
            </a:r>
            <a:r>
              <a:rPr lang="en-US" dirty="0" err="1"/>
              <a:t>remove_router_interface</a:t>
            </a:r>
            <a:r>
              <a:rPr lang="en-US" dirty="0"/>
              <a:t>(self, context</a:t>
            </a:r>
            <a:r>
              <a:rPr lang="en-US" dirty="0" smtClean="0"/>
              <a:t>, …):</a:t>
            </a:r>
            <a:endParaRPr lang="en-US" dirty="0"/>
          </a:p>
          <a:p>
            <a:r>
              <a:rPr lang="en-US" dirty="0" err="1" smtClean="0"/>
              <a:t>def</a:t>
            </a:r>
            <a:r>
              <a:rPr lang="en-US" dirty="0" smtClean="0"/>
              <a:t> </a:t>
            </a:r>
            <a:r>
              <a:rPr lang="en-US" dirty="0" err="1"/>
              <a:t>create_floatingip</a:t>
            </a:r>
            <a:r>
              <a:rPr lang="en-US" dirty="0"/>
              <a:t>(self, context, …)</a:t>
            </a:r>
            <a:r>
              <a:rPr lang="en-US" dirty="0" smtClean="0"/>
              <a:t>):</a:t>
            </a:r>
            <a:endParaRPr lang="en-US" dirty="0"/>
          </a:p>
          <a:p>
            <a:r>
              <a:rPr lang="en-US" dirty="0" err="1" smtClean="0"/>
              <a:t>def</a:t>
            </a:r>
            <a:r>
              <a:rPr lang="en-US" dirty="0" smtClean="0"/>
              <a:t> </a:t>
            </a:r>
            <a:r>
              <a:rPr lang="en-US" dirty="0" err="1"/>
              <a:t>update_floatingip</a:t>
            </a:r>
            <a:r>
              <a:rPr lang="en-US" dirty="0"/>
              <a:t>(self, context, id, </a:t>
            </a:r>
            <a:r>
              <a:rPr lang="en-US" dirty="0" smtClean="0"/>
              <a:t>…):</a:t>
            </a:r>
            <a:endParaRPr lang="en-US" dirty="0"/>
          </a:p>
          <a:p>
            <a:r>
              <a:rPr lang="en-US" dirty="0" err="1" smtClean="0"/>
              <a:t>def</a:t>
            </a:r>
            <a:r>
              <a:rPr lang="en-US" dirty="0" smtClean="0"/>
              <a:t> </a:t>
            </a:r>
            <a:r>
              <a:rPr lang="en-US" dirty="0" err="1"/>
              <a:t>get_floatingip</a:t>
            </a:r>
            <a:r>
              <a:rPr lang="en-US" dirty="0"/>
              <a:t>(self, context, id, …)</a:t>
            </a:r>
            <a:endParaRPr lang="en-US" dirty="0" smtClean="0"/>
          </a:p>
          <a:p>
            <a:r>
              <a:rPr lang="en-US" dirty="0" err="1" smtClean="0"/>
              <a:t>def</a:t>
            </a:r>
            <a:r>
              <a:rPr lang="en-US" dirty="0" smtClean="0"/>
              <a:t> </a:t>
            </a:r>
            <a:r>
              <a:rPr lang="en-US" dirty="0" err="1"/>
              <a:t>delete_floatingip</a:t>
            </a:r>
            <a:r>
              <a:rPr lang="en-US" dirty="0"/>
              <a:t>(self, context, id):</a:t>
            </a:r>
          </a:p>
          <a:p>
            <a:r>
              <a:rPr lang="en-US" dirty="0" err="1" smtClean="0"/>
              <a:t>def</a:t>
            </a:r>
            <a:r>
              <a:rPr lang="en-US" dirty="0" smtClean="0"/>
              <a:t> </a:t>
            </a:r>
            <a:r>
              <a:rPr lang="en-US" dirty="0" err="1"/>
              <a:t>get_floatingips</a:t>
            </a:r>
            <a:r>
              <a:rPr lang="en-US" dirty="0"/>
              <a:t>(self, context, …)</a:t>
            </a:r>
            <a:r>
              <a:rPr lang="en-US" dirty="0" smtClean="0"/>
              <a:t> </a:t>
            </a:r>
          </a:p>
          <a:p>
            <a:endParaRPr lang="en-US" dirty="0"/>
          </a:p>
          <a:p>
            <a:endParaRPr lang="en-US" dirty="0"/>
          </a:p>
          <a:p>
            <a:r>
              <a:rPr lang="en-US" dirty="0" err="1" smtClean="0"/>
              <a:t>def</a:t>
            </a:r>
            <a:r>
              <a:rPr lang="en-US" dirty="0" smtClean="0"/>
              <a:t> </a:t>
            </a:r>
            <a:r>
              <a:rPr lang="en-US" dirty="0" err="1"/>
              <a:t>get_routers_count</a:t>
            </a:r>
            <a:r>
              <a:rPr lang="en-US" dirty="0"/>
              <a:t>(self, context, …)</a:t>
            </a:r>
            <a:endParaRPr lang="en-US" dirty="0" smtClean="0"/>
          </a:p>
          <a:p>
            <a:r>
              <a:rPr lang="en-US" dirty="0" err="1" smtClean="0"/>
              <a:t>def</a:t>
            </a:r>
            <a:r>
              <a:rPr lang="en-US" dirty="0" smtClean="0"/>
              <a:t> </a:t>
            </a:r>
            <a:r>
              <a:rPr lang="en-US" dirty="0" err="1"/>
              <a:t>get_floatingips_count</a:t>
            </a:r>
            <a:r>
              <a:rPr lang="en-US" dirty="0"/>
              <a:t>(self, context, </a:t>
            </a:r>
            <a:r>
              <a:rPr lang="en-US" dirty="0" smtClean="0"/>
              <a:t>…)</a:t>
            </a:r>
            <a:endParaRPr lang="en-US" dirty="0"/>
          </a:p>
        </p:txBody>
      </p:sp>
    </p:spTree>
    <p:extLst>
      <p:ext uri="{BB962C8B-B14F-4D97-AF65-F5344CB8AC3E}">
        <p14:creationId xmlns:p14="http://schemas.microsoft.com/office/powerpoint/2010/main" val="26574762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533400"/>
            <a:ext cx="4040786" cy="369332"/>
          </a:xfrm>
          <a:prstGeom prst="rect">
            <a:avLst/>
          </a:prstGeom>
        </p:spPr>
        <p:txBody>
          <a:bodyPr wrap="none">
            <a:spAutoFit/>
          </a:bodyPr>
          <a:lstStyle/>
          <a:p>
            <a:r>
              <a:rPr lang="en-US" dirty="0"/>
              <a:t>class L3(</a:t>
            </a:r>
            <a:r>
              <a:rPr lang="en-US" dirty="0" err="1"/>
              <a:t>extensions.ExtensionDescriptor</a:t>
            </a:r>
            <a:r>
              <a:rPr lang="en-US" dirty="0"/>
              <a:t>):</a:t>
            </a:r>
          </a:p>
        </p:txBody>
      </p:sp>
      <p:sp>
        <p:nvSpPr>
          <p:cNvPr id="5" name="Rectangle 4"/>
          <p:cNvSpPr/>
          <p:nvPr/>
        </p:nvSpPr>
        <p:spPr>
          <a:xfrm>
            <a:off x="6432755" y="2496771"/>
            <a:ext cx="1461362" cy="276999"/>
          </a:xfrm>
          <a:prstGeom prst="rect">
            <a:avLst/>
          </a:prstGeom>
        </p:spPr>
        <p:txBody>
          <a:bodyPr wrap="none">
            <a:spAutoFit/>
          </a:bodyPr>
          <a:lstStyle/>
          <a:p>
            <a:r>
              <a:rPr lang="en-US" sz="1200" dirty="0"/>
              <a:t>"Neutron L3 Router"</a:t>
            </a:r>
          </a:p>
        </p:txBody>
      </p:sp>
      <p:sp>
        <p:nvSpPr>
          <p:cNvPr id="6" name="Rectangle 5"/>
          <p:cNvSpPr/>
          <p:nvPr/>
        </p:nvSpPr>
        <p:spPr>
          <a:xfrm>
            <a:off x="228600" y="1519596"/>
            <a:ext cx="5867400" cy="4801314"/>
          </a:xfrm>
          <a:prstGeom prst="rect">
            <a:avLst/>
          </a:prstGeom>
        </p:spPr>
        <p:txBody>
          <a:bodyPr wrap="square">
            <a:spAutoFit/>
          </a:bodyPr>
          <a:lstStyle/>
          <a:p>
            <a:r>
              <a:rPr lang="en-US" dirty="0"/>
              <a:t>class </a:t>
            </a:r>
            <a:r>
              <a:rPr lang="en-US" dirty="0" err="1"/>
              <a:t>ExtensionDescriptor</a:t>
            </a:r>
            <a:r>
              <a:rPr lang="en-US" dirty="0"/>
              <a:t>(object):</a:t>
            </a:r>
          </a:p>
          <a:p>
            <a:r>
              <a:rPr lang="en-US" dirty="0"/>
              <a:t>    """Base class that defines the contract for extensions. Note that you don't have to derive from this class to have a </a:t>
            </a:r>
            <a:r>
              <a:rPr lang="en-US" dirty="0" smtClean="0"/>
              <a:t>valid  </a:t>
            </a:r>
            <a:r>
              <a:rPr lang="en-US" dirty="0"/>
              <a:t>extension; it is purely a convenience</a:t>
            </a:r>
            <a:r>
              <a:rPr lang="en-US" dirty="0" smtClean="0"/>
              <a:t>.  </a:t>
            </a:r>
            <a:r>
              <a:rPr lang="en-US" dirty="0"/>
              <a:t>"""</a:t>
            </a:r>
          </a:p>
          <a:p>
            <a:endParaRPr lang="en-US" dirty="0"/>
          </a:p>
          <a:p>
            <a:r>
              <a:rPr lang="en-US" dirty="0"/>
              <a:t>    </a:t>
            </a:r>
            <a:r>
              <a:rPr lang="en-US" dirty="0" err="1"/>
              <a:t>def</a:t>
            </a:r>
            <a:r>
              <a:rPr lang="en-US" dirty="0"/>
              <a:t> </a:t>
            </a:r>
            <a:r>
              <a:rPr lang="en-US" dirty="0" err="1"/>
              <a:t>get_name</a:t>
            </a:r>
            <a:r>
              <a:rPr lang="en-US" dirty="0"/>
              <a:t>(self):</a:t>
            </a:r>
          </a:p>
          <a:p>
            <a:r>
              <a:rPr lang="en-US" dirty="0"/>
              <a:t>    </a:t>
            </a:r>
            <a:r>
              <a:rPr lang="en-US" dirty="0" err="1"/>
              <a:t>def</a:t>
            </a:r>
            <a:r>
              <a:rPr lang="en-US" dirty="0"/>
              <a:t> </a:t>
            </a:r>
            <a:r>
              <a:rPr lang="en-US" dirty="0" err="1"/>
              <a:t>get_alias</a:t>
            </a:r>
            <a:r>
              <a:rPr lang="en-US" dirty="0"/>
              <a:t>(self):</a:t>
            </a:r>
          </a:p>
          <a:p>
            <a:r>
              <a:rPr lang="en-US" dirty="0"/>
              <a:t>    </a:t>
            </a:r>
            <a:r>
              <a:rPr lang="en-US" dirty="0" err="1"/>
              <a:t>def</a:t>
            </a:r>
            <a:r>
              <a:rPr lang="en-US" dirty="0"/>
              <a:t> </a:t>
            </a:r>
            <a:r>
              <a:rPr lang="en-US" dirty="0" err="1"/>
              <a:t>get_description</a:t>
            </a:r>
            <a:r>
              <a:rPr lang="en-US" dirty="0"/>
              <a:t>(self):</a:t>
            </a:r>
          </a:p>
          <a:p>
            <a:r>
              <a:rPr lang="en-US" dirty="0"/>
              <a:t>    </a:t>
            </a:r>
            <a:r>
              <a:rPr lang="en-US" dirty="0" err="1"/>
              <a:t>def</a:t>
            </a:r>
            <a:r>
              <a:rPr lang="en-US" dirty="0"/>
              <a:t> </a:t>
            </a:r>
            <a:r>
              <a:rPr lang="en-US" dirty="0" err="1"/>
              <a:t>get_namespace</a:t>
            </a:r>
            <a:r>
              <a:rPr lang="en-US" dirty="0"/>
              <a:t>(self):</a:t>
            </a:r>
          </a:p>
          <a:p>
            <a:r>
              <a:rPr lang="en-US" dirty="0"/>
              <a:t>    </a:t>
            </a:r>
            <a:r>
              <a:rPr lang="en-US" dirty="0" err="1"/>
              <a:t>def</a:t>
            </a:r>
            <a:r>
              <a:rPr lang="en-US" dirty="0"/>
              <a:t> </a:t>
            </a:r>
            <a:r>
              <a:rPr lang="en-US" dirty="0" err="1"/>
              <a:t>get_updated</a:t>
            </a:r>
            <a:r>
              <a:rPr lang="en-US" dirty="0"/>
              <a:t>(self):</a:t>
            </a:r>
          </a:p>
          <a:p>
            <a:r>
              <a:rPr lang="en-US" dirty="0"/>
              <a:t>    </a:t>
            </a:r>
            <a:r>
              <a:rPr lang="en-US" dirty="0" err="1"/>
              <a:t>def</a:t>
            </a:r>
            <a:r>
              <a:rPr lang="en-US" dirty="0"/>
              <a:t> </a:t>
            </a:r>
            <a:r>
              <a:rPr lang="en-US" dirty="0" err="1"/>
              <a:t>get_resources</a:t>
            </a:r>
            <a:r>
              <a:rPr lang="en-US" dirty="0"/>
              <a:t>(self</a:t>
            </a:r>
            <a:r>
              <a:rPr lang="en-US" dirty="0" smtClean="0"/>
              <a:t>):</a:t>
            </a:r>
            <a:endParaRPr lang="en-US" dirty="0"/>
          </a:p>
          <a:p>
            <a:r>
              <a:rPr lang="en-US" dirty="0"/>
              <a:t>    </a:t>
            </a:r>
            <a:r>
              <a:rPr lang="en-US" dirty="0" err="1"/>
              <a:t>def</a:t>
            </a:r>
            <a:r>
              <a:rPr lang="en-US" dirty="0"/>
              <a:t> </a:t>
            </a:r>
            <a:r>
              <a:rPr lang="en-US" dirty="0" err="1"/>
              <a:t>get_actions</a:t>
            </a:r>
            <a:r>
              <a:rPr lang="en-US" dirty="0"/>
              <a:t>(self):</a:t>
            </a:r>
          </a:p>
          <a:p>
            <a:r>
              <a:rPr lang="en-US" dirty="0"/>
              <a:t>    </a:t>
            </a:r>
            <a:r>
              <a:rPr lang="en-US" dirty="0" err="1"/>
              <a:t>def</a:t>
            </a:r>
            <a:r>
              <a:rPr lang="en-US" dirty="0"/>
              <a:t> </a:t>
            </a:r>
            <a:r>
              <a:rPr lang="en-US" dirty="0" err="1"/>
              <a:t>get_request_extensions</a:t>
            </a:r>
            <a:r>
              <a:rPr lang="en-US" dirty="0"/>
              <a:t>(self):</a:t>
            </a:r>
          </a:p>
          <a:p>
            <a:r>
              <a:rPr lang="en-US" dirty="0"/>
              <a:t>    </a:t>
            </a:r>
            <a:r>
              <a:rPr lang="en-US" dirty="0" err="1"/>
              <a:t>def</a:t>
            </a:r>
            <a:r>
              <a:rPr lang="en-US" dirty="0"/>
              <a:t> </a:t>
            </a:r>
            <a:r>
              <a:rPr lang="en-US" dirty="0" err="1"/>
              <a:t>get_extended_resources</a:t>
            </a:r>
            <a:r>
              <a:rPr lang="en-US" dirty="0"/>
              <a:t>(self, version):</a:t>
            </a:r>
          </a:p>
          <a:p>
            <a:r>
              <a:rPr lang="en-US" dirty="0"/>
              <a:t>    </a:t>
            </a:r>
            <a:r>
              <a:rPr lang="en-US" dirty="0" err="1"/>
              <a:t>def</a:t>
            </a:r>
            <a:r>
              <a:rPr lang="en-US" dirty="0"/>
              <a:t> </a:t>
            </a:r>
            <a:r>
              <a:rPr lang="en-US" dirty="0" err="1"/>
              <a:t>get_plugin_interface</a:t>
            </a:r>
            <a:r>
              <a:rPr lang="en-US" dirty="0"/>
              <a:t>(self):</a:t>
            </a:r>
          </a:p>
          <a:p>
            <a:r>
              <a:rPr lang="en-US" dirty="0"/>
              <a:t>    </a:t>
            </a:r>
            <a:r>
              <a:rPr lang="en-US" dirty="0" err="1"/>
              <a:t>def</a:t>
            </a:r>
            <a:r>
              <a:rPr lang="en-US" dirty="0"/>
              <a:t> </a:t>
            </a:r>
            <a:r>
              <a:rPr lang="en-US" dirty="0" err="1"/>
              <a:t>update_attributes_map</a:t>
            </a:r>
            <a:r>
              <a:rPr lang="en-US" dirty="0"/>
              <a:t>(self, </a:t>
            </a:r>
            <a:r>
              <a:rPr lang="en-US" dirty="0" err="1"/>
              <a:t>extended_attributes</a:t>
            </a:r>
            <a:r>
              <a:rPr lang="en-US" dirty="0"/>
              <a:t>,</a:t>
            </a:r>
          </a:p>
          <a:p>
            <a:r>
              <a:rPr lang="en-US" dirty="0"/>
              <a:t>    </a:t>
            </a:r>
            <a:r>
              <a:rPr lang="en-US" dirty="0" err="1"/>
              <a:t>def</a:t>
            </a:r>
            <a:r>
              <a:rPr lang="en-US" dirty="0"/>
              <a:t> </a:t>
            </a:r>
            <a:r>
              <a:rPr lang="en-US" dirty="0" err="1"/>
              <a:t>get_alias_namespace_compatibility_map</a:t>
            </a:r>
            <a:r>
              <a:rPr lang="en-US" dirty="0"/>
              <a:t>(self):</a:t>
            </a:r>
          </a:p>
        </p:txBody>
      </p:sp>
      <p:sp>
        <p:nvSpPr>
          <p:cNvPr id="7" name="Rectangle 6"/>
          <p:cNvSpPr/>
          <p:nvPr/>
        </p:nvSpPr>
        <p:spPr>
          <a:xfrm>
            <a:off x="6705600" y="2889610"/>
            <a:ext cx="698268" cy="276999"/>
          </a:xfrm>
          <a:prstGeom prst="rect">
            <a:avLst/>
          </a:prstGeom>
        </p:spPr>
        <p:txBody>
          <a:bodyPr wrap="none">
            <a:spAutoFit/>
          </a:bodyPr>
          <a:lstStyle/>
          <a:p>
            <a:r>
              <a:rPr lang="en-US" sz="1200" dirty="0"/>
              <a:t>"router"</a:t>
            </a:r>
          </a:p>
        </p:txBody>
      </p:sp>
      <p:cxnSp>
        <p:nvCxnSpPr>
          <p:cNvPr id="9" name="Straight Arrow Connector 8"/>
          <p:cNvCxnSpPr>
            <a:endCxn id="5" idx="1"/>
          </p:cNvCxnSpPr>
          <p:nvPr/>
        </p:nvCxnSpPr>
        <p:spPr>
          <a:xfrm flipV="1">
            <a:off x="2438400" y="2635271"/>
            <a:ext cx="3994355" cy="4625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800600" y="3224529"/>
            <a:ext cx="4572000" cy="461665"/>
          </a:xfrm>
          <a:prstGeom prst="rect">
            <a:avLst/>
          </a:prstGeom>
        </p:spPr>
        <p:txBody>
          <a:bodyPr>
            <a:spAutoFit/>
          </a:bodyPr>
          <a:lstStyle/>
          <a:p>
            <a:r>
              <a:rPr lang="en-US" sz="1200" dirty="0"/>
              <a:t>Router abstraction for basic L3 </a:t>
            </a:r>
            <a:r>
              <a:rPr lang="en-US" sz="1200" dirty="0" smtClean="0"/>
              <a:t>forwarding   between </a:t>
            </a:r>
            <a:r>
              <a:rPr lang="en-US" sz="1200" dirty="0"/>
              <a:t>L2 Neutron networks and access to </a:t>
            </a:r>
            <a:r>
              <a:rPr lang="en-US" sz="1200" dirty="0" smtClean="0"/>
              <a:t>external</a:t>
            </a:r>
            <a:r>
              <a:rPr lang="en-US" sz="1200" dirty="0"/>
              <a:t> </a:t>
            </a:r>
            <a:r>
              <a:rPr lang="en-US" sz="1200" dirty="0" smtClean="0"/>
              <a:t> </a:t>
            </a:r>
            <a:r>
              <a:rPr lang="en-US" sz="1200" dirty="0"/>
              <a:t>networks via a NAT gateway."</a:t>
            </a:r>
          </a:p>
        </p:txBody>
      </p:sp>
      <p:sp>
        <p:nvSpPr>
          <p:cNvPr id="12" name="Rectangle 11"/>
          <p:cNvSpPr/>
          <p:nvPr/>
        </p:nvSpPr>
        <p:spPr>
          <a:xfrm>
            <a:off x="4768734" y="3685401"/>
            <a:ext cx="4572000" cy="276999"/>
          </a:xfrm>
          <a:prstGeom prst="rect">
            <a:avLst/>
          </a:prstGeom>
        </p:spPr>
        <p:txBody>
          <a:bodyPr>
            <a:spAutoFit/>
          </a:bodyPr>
          <a:lstStyle/>
          <a:p>
            <a:r>
              <a:rPr lang="en-US" sz="1200" dirty="0"/>
              <a:t>"http://docs.openstack.org/</a:t>
            </a:r>
            <a:r>
              <a:rPr lang="en-US" sz="1200" dirty="0" err="1"/>
              <a:t>ext</a:t>
            </a:r>
            <a:r>
              <a:rPr lang="en-US" sz="1200" dirty="0"/>
              <a:t>/neutron/router/</a:t>
            </a:r>
            <a:r>
              <a:rPr lang="en-US" sz="1200" dirty="0" err="1"/>
              <a:t>api</a:t>
            </a:r>
            <a:r>
              <a:rPr lang="en-US" sz="1200" dirty="0"/>
              <a:t>/v1.0"</a:t>
            </a:r>
          </a:p>
        </p:txBody>
      </p:sp>
      <p:cxnSp>
        <p:nvCxnSpPr>
          <p:cNvPr id="14" name="Straight Arrow Connector 13"/>
          <p:cNvCxnSpPr/>
          <p:nvPr/>
        </p:nvCxnSpPr>
        <p:spPr>
          <a:xfrm flipV="1">
            <a:off x="3048000" y="3823900"/>
            <a:ext cx="1752600" cy="963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715000" y="3962711"/>
            <a:ext cx="2369559" cy="307777"/>
          </a:xfrm>
          <a:prstGeom prst="rect">
            <a:avLst/>
          </a:prstGeom>
        </p:spPr>
        <p:txBody>
          <a:bodyPr wrap="none">
            <a:spAutoFit/>
          </a:bodyPr>
          <a:lstStyle/>
          <a:p>
            <a:r>
              <a:rPr lang="en-US" sz="1400" dirty="0"/>
              <a:t>"2012-07-20T10:00:00-00:00"</a:t>
            </a:r>
          </a:p>
        </p:txBody>
      </p:sp>
      <p:cxnSp>
        <p:nvCxnSpPr>
          <p:cNvPr id="17" name="Straight Arrow Connector 16"/>
          <p:cNvCxnSpPr>
            <a:endCxn id="15" idx="1"/>
          </p:cNvCxnSpPr>
          <p:nvPr/>
        </p:nvCxnSpPr>
        <p:spPr>
          <a:xfrm>
            <a:off x="2667000" y="4116599"/>
            <a:ext cx="304800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0" idx="1"/>
          </p:cNvCxnSpPr>
          <p:nvPr/>
        </p:nvCxnSpPr>
        <p:spPr>
          <a:xfrm flipV="1">
            <a:off x="2819400" y="3455362"/>
            <a:ext cx="1981200" cy="2300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7" idx="1"/>
          </p:cNvCxnSpPr>
          <p:nvPr/>
        </p:nvCxnSpPr>
        <p:spPr>
          <a:xfrm flipV="1">
            <a:off x="2325193" y="3028110"/>
            <a:ext cx="4380407" cy="4272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51393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packetpushers.net/wp-content/uploads/2012/12/devstack-quantum-arch-linux-implementation.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938" y="161925"/>
            <a:ext cx="5572125" cy="653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39192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938" y="161925"/>
            <a:ext cx="5572125" cy="653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48435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Services\L3-Router</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10562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35327"/>
            <a:ext cx="8534400" cy="4031873"/>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b="1" dirty="0" err="1" smtClean="0"/>
              <a:t>common_db_mixin.CommonDbMixin</a:t>
            </a:r>
            <a:r>
              <a:rPr lang="en-US" sz="1600" b="1" dirty="0" smtClean="0"/>
              <a:t>:</a:t>
            </a:r>
            <a:r>
              <a:rPr lang="en-US" sz="1600" dirty="0" smtClean="0"/>
              <a:t>, </a:t>
            </a:r>
            <a:r>
              <a:rPr lang="en-US" sz="1600" dirty="0"/>
              <a:t>Common methods used in core and service </a:t>
            </a:r>
            <a:r>
              <a:rPr lang="en-US" sz="1600" dirty="0" smtClean="0"/>
              <a:t>plugins. Plugins</a:t>
            </a:r>
            <a:r>
              <a:rPr lang="en-US" sz="1600" dirty="0"/>
              <a:t>, </a:t>
            </a:r>
            <a:r>
              <a:rPr lang="en-US" sz="1600" dirty="0" err="1"/>
              <a:t>mixin</a:t>
            </a:r>
            <a:r>
              <a:rPr lang="en-US" sz="1600" dirty="0"/>
              <a:t> classes implementing extension will </a:t>
            </a:r>
            <a:r>
              <a:rPr lang="en-US" sz="1600" dirty="0" smtClean="0"/>
              <a:t>register </a:t>
            </a:r>
            <a:r>
              <a:rPr lang="en-US" sz="1600" dirty="0"/>
              <a:t>hooks into the </a:t>
            </a:r>
            <a:r>
              <a:rPr lang="en-US" sz="1600" dirty="0" err="1"/>
              <a:t>dict</a:t>
            </a:r>
            <a:r>
              <a:rPr lang="en-US" sz="1600" dirty="0"/>
              <a:t> below for "augmenting" the "core way" </a:t>
            </a:r>
            <a:r>
              <a:rPr lang="en-US" sz="1600" dirty="0" smtClean="0"/>
              <a:t>of building </a:t>
            </a:r>
            <a:r>
              <a:rPr lang="en-US" sz="1600" dirty="0"/>
              <a:t>a query for retrieving objects from a model </a:t>
            </a:r>
            <a:r>
              <a:rPr lang="en-US" sz="1600" dirty="0" smtClean="0"/>
              <a:t>class. To </a:t>
            </a:r>
            <a:r>
              <a:rPr lang="en-US" sz="1600" dirty="0"/>
              <a:t>this aim, the </a:t>
            </a:r>
            <a:r>
              <a:rPr lang="en-US" sz="1600" dirty="0" err="1"/>
              <a:t>register_model_query_hook</a:t>
            </a:r>
            <a:r>
              <a:rPr lang="en-US" sz="1600" dirty="0"/>
              <a:t> and </a:t>
            </a:r>
            <a:r>
              <a:rPr lang="en-US" sz="1600" dirty="0" err="1" smtClean="0"/>
              <a:t>unregister_query_hook</a:t>
            </a:r>
            <a:r>
              <a:rPr lang="en-US" sz="1600" dirty="0" smtClean="0"/>
              <a:t> </a:t>
            </a:r>
            <a:r>
              <a:rPr lang="en-US" sz="1600" dirty="0"/>
              <a:t>from this class should be </a:t>
            </a:r>
            <a:r>
              <a:rPr lang="en-US" sz="1600" dirty="0" smtClean="0"/>
              <a:t>invoked</a:t>
            </a:r>
          </a:p>
          <a:p>
            <a:endParaRPr lang="en-US" sz="1600" dirty="0"/>
          </a:p>
          <a:p>
            <a:r>
              <a:rPr lang="en-US" sz="1600" b="1" dirty="0" err="1" smtClean="0"/>
              <a:t>extraroute_db.ExtraRoute_db_mixin</a:t>
            </a:r>
            <a:r>
              <a:rPr lang="en-US" sz="1600" b="1" dirty="0"/>
              <a:t>:</a:t>
            </a:r>
            <a:r>
              <a:rPr lang="en-US" sz="1600" b="1" dirty="0" smtClean="0"/>
              <a:t> </a:t>
            </a:r>
            <a:r>
              <a:rPr lang="en-US" sz="1600" dirty="0" smtClean="0"/>
              <a:t>To </a:t>
            </a:r>
            <a:r>
              <a:rPr lang="en-US" sz="1600" dirty="0"/>
              <a:t>support extra route configuration on router with </a:t>
            </a:r>
            <a:r>
              <a:rPr lang="en-US" sz="1600" dirty="0" err="1"/>
              <a:t>rpc</a:t>
            </a:r>
            <a:r>
              <a:rPr lang="en-US" sz="1600" dirty="0" smtClean="0"/>
              <a:t>. Currently NULL.</a:t>
            </a:r>
            <a:endParaRPr lang="en-US" sz="1600" dirty="0"/>
          </a:p>
          <a:p>
            <a:endParaRPr lang="en-US" sz="1600" dirty="0" smtClean="0"/>
          </a:p>
          <a:p>
            <a:r>
              <a:rPr lang="en-US" sz="1600" b="1" dirty="0"/>
              <a:t>l3_hamode_db.L3_HA_NAT_db_mixin:</a:t>
            </a:r>
            <a:r>
              <a:rPr lang="en-US" sz="1600" dirty="0"/>
              <a:t>  </a:t>
            </a:r>
            <a:r>
              <a:rPr lang="en-US" sz="1600" dirty="0" smtClean="0"/>
              <a:t>To </a:t>
            </a:r>
            <a:r>
              <a:rPr lang="en-US" sz="1600" dirty="0"/>
              <a:t>add high availability capability to routers</a:t>
            </a:r>
            <a:r>
              <a:rPr lang="en-US" sz="1600" dirty="0" smtClean="0"/>
              <a:t>.</a:t>
            </a:r>
          </a:p>
          <a:p>
            <a:endParaRPr lang="en-US" sz="1600" dirty="0"/>
          </a:p>
          <a:p>
            <a:r>
              <a:rPr lang="en-US" sz="1600" b="1" dirty="0" smtClean="0"/>
              <a:t>l3_gwmode_db.L3_NAT_db_mixin</a:t>
            </a:r>
            <a:r>
              <a:rPr lang="en-US" sz="1600" dirty="0" smtClean="0"/>
              <a:t>, NULL</a:t>
            </a:r>
          </a:p>
          <a:p>
            <a:endParaRPr lang="en-US" sz="1600" dirty="0"/>
          </a:p>
          <a:p>
            <a:r>
              <a:rPr lang="en-US" sz="1600" b="1" dirty="0"/>
              <a:t>l3_dvrscheduler_db.L3_DVRsch_db_mixin</a:t>
            </a:r>
            <a:r>
              <a:rPr lang="en-US" sz="1600" dirty="0"/>
              <a:t>: </a:t>
            </a:r>
            <a:r>
              <a:rPr lang="en-US" sz="1600" dirty="0" err="1"/>
              <a:t>Mixin</a:t>
            </a:r>
            <a:r>
              <a:rPr lang="en-US" sz="1600" dirty="0"/>
              <a:t> class for L3 DVR </a:t>
            </a:r>
            <a:r>
              <a:rPr lang="en-US" sz="1600" dirty="0" smtClean="0"/>
              <a:t>scheduler (see comments)</a:t>
            </a:r>
            <a:endParaRPr lang="en-US" sz="1600" dirty="0"/>
          </a:p>
          <a:p>
            <a:endParaRPr lang="en-US" sz="1600" dirty="0"/>
          </a:p>
          <a:p>
            <a:r>
              <a:rPr lang="en-US" sz="1600" b="1" dirty="0"/>
              <a:t>l3_hascheduler_db.L3_HA_scheduler_db_mixin</a:t>
            </a:r>
            <a:r>
              <a:rPr lang="en-US" sz="1600" dirty="0"/>
              <a:t>:  </a:t>
            </a:r>
            <a:r>
              <a:rPr lang="en-US" sz="1600" dirty="0" smtClean="0"/>
              <a:t>Support map </a:t>
            </a:r>
            <a:r>
              <a:rPr lang="en-US" sz="1600" dirty="0"/>
              <a:t>between HA routers and how many agents </a:t>
            </a:r>
            <a:r>
              <a:rPr lang="en-US" sz="1600" dirty="0" smtClean="0"/>
              <a:t>every router </a:t>
            </a:r>
            <a:r>
              <a:rPr lang="en-US" sz="1600" dirty="0"/>
              <a:t>is scheduled to</a:t>
            </a:r>
          </a:p>
        </p:txBody>
      </p:sp>
      <p:sp>
        <p:nvSpPr>
          <p:cNvPr id="3" name="Rectangle 2"/>
          <p:cNvSpPr/>
          <p:nvPr/>
        </p:nvSpPr>
        <p:spPr>
          <a:xfrm>
            <a:off x="304800" y="5029200"/>
            <a:ext cx="8534400" cy="147732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b="1" dirty="0"/>
              <a:t>class </a:t>
            </a:r>
            <a:r>
              <a:rPr lang="en-US" b="1" dirty="0" smtClean="0"/>
              <a:t>L3RouterPlugin</a:t>
            </a:r>
          </a:p>
          <a:p>
            <a:r>
              <a:rPr lang="en-US" dirty="0" smtClean="0"/>
              <a:t>Implementation </a:t>
            </a:r>
            <a:r>
              <a:rPr lang="en-US" dirty="0"/>
              <a:t>of the Neutron L3 Router Service Plugin. This class implements a L3 service plugin that </a:t>
            </a:r>
            <a:r>
              <a:rPr lang="en-US" dirty="0" smtClean="0"/>
              <a:t>provides router </a:t>
            </a:r>
            <a:r>
              <a:rPr lang="en-US" dirty="0"/>
              <a:t>and </a:t>
            </a:r>
            <a:r>
              <a:rPr lang="en-US" dirty="0" err="1"/>
              <a:t>floatingip</a:t>
            </a:r>
            <a:r>
              <a:rPr lang="en-US" dirty="0"/>
              <a:t> resources and manages </a:t>
            </a:r>
            <a:r>
              <a:rPr lang="en-US" dirty="0" smtClean="0"/>
              <a:t>associated  </a:t>
            </a:r>
            <a:r>
              <a:rPr lang="en-US" dirty="0"/>
              <a:t>request/response.</a:t>
            </a:r>
          </a:p>
          <a:p>
            <a:r>
              <a:rPr lang="en-US" dirty="0" smtClean="0"/>
              <a:t>All </a:t>
            </a:r>
            <a:r>
              <a:rPr lang="en-US" dirty="0"/>
              <a:t>DB related work is implemented in </a:t>
            </a:r>
            <a:r>
              <a:rPr lang="en-US" dirty="0" smtClean="0"/>
              <a:t>above </a:t>
            </a:r>
            <a:r>
              <a:rPr lang="en-US" dirty="0" err="1" smtClean="0"/>
              <a:t>mixin</a:t>
            </a:r>
            <a:r>
              <a:rPr lang="en-US" dirty="0" smtClean="0"/>
              <a:t> classes.</a:t>
            </a:r>
            <a:endParaRPr lang="en-US" dirty="0"/>
          </a:p>
        </p:txBody>
      </p:sp>
      <p:cxnSp>
        <p:nvCxnSpPr>
          <p:cNvPr id="5" name="Straight Arrow Connector 4"/>
          <p:cNvCxnSpPr>
            <a:stCxn id="3" idx="0"/>
            <a:endCxn id="2" idx="2"/>
          </p:cNvCxnSpPr>
          <p:nvPr/>
        </p:nvCxnSpPr>
        <p:spPr>
          <a:xfrm flipV="1">
            <a:off x="4572000" y="426720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5566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L3-Agent-Source Documentation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18376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L3 networking in Neutron</a:t>
            </a:r>
          </a:p>
        </p:txBody>
      </p:sp>
      <p:sp>
        <p:nvSpPr>
          <p:cNvPr id="3" name="Content Placeholder 2"/>
          <p:cNvSpPr>
            <a:spLocks noGrp="1"/>
          </p:cNvSpPr>
          <p:nvPr>
            <p:ph idx="1"/>
          </p:nvPr>
        </p:nvSpPr>
        <p:spPr/>
        <p:txBody>
          <a:bodyPr>
            <a:normAutofit/>
          </a:bodyPr>
          <a:lstStyle/>
          <a:p>
            <a:r>
              <a:rPr lang="en-US" dirty="0" smtClean="0"/>
              <a:t>East-West</a:t>
            </a:r>
            <a:r>
              <a:rPr lang="en-US" dirty="0"/>
              <a:t> communication: IP traffic between VMs in the data center</a:t>
            </a:r>
          </a:p>
          <a:p>
            <a:r>
              <a:rPr lang="en-US" dirty="0"/>
              <a:t>Floating IP (aka DNAT): The ability to provide a public IP to a VM, making it directly accessible from public networks (i.e. internet)</a:t>
            </a:r>
          </a:p>
          <a:p>
            <a:r>
              <a:rPr lang="en-US" dirty="0"/>
              <a:t>Shared IP (aka SNAT): The ability to provide public network access to VMs in the data center using a shared (public) IP address</a:t>
            </a:r>
          </a:p>
          <a:p>
            <a:endParaRPr lang="en-US" dirty="0"/>
          </a:p>
        </p:txBody>
      </p:sp>
    </p:spTree>
    <p:extLst>
      <p:ext uri="{BB962C8B-B14F-4D97-AF65-F5344CB8AC3E}">
        <p14:creationId xmlns:p14="http://schemas.microsoft.com/office/powerpoint/2010/main" val="22590718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n</a:t>
            </a:r>
            <a:r>
              <a:rPr lang="en-US" dirty="0" smtClean="0"/>
              <a:t>eutron/agent/l3_agent.py</a:t>
            </a:r>
            <a:endParaRPr lang="en-US" dirty="0"/>
          </a:p>
        </p:txBody>
      </p:sp>
      <p:sp>
        <p:nvSpPr>
          <p:cNvPr id="4" name="Rectangle 3"/>
          <p:cNvSpPr/>
          <p:nvPr/>
        </p:nvSpPr>
        <p:spPr>
          <a:xfrm>
            <a:off x="304800" y="942671"/>
            <a:ext cx="4267200" cy="181588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400" dirty="0" err="1" smtClean="0"/>
              <a:t>conf.register_opts</a:t>
            </a:r>
            <a:r>
              <a:rPr lang="en-US" sz="1400" dirty="0" smtClean="0"/>
              <a:t>(l3_config.OPTS</a:t>
            </a:r>
            <a:r>
              <a:rPr lang="en-US" sz="1400" dirty="0"/>
              <a:t>)</a:t>
            </a:r>
          </a:p>
          <a:p>
            <a:r>
              <a:rPr lang="en-US" sz="1400" dirty="0" err="1" smtClean="0"/>
              <a:t>conf.register_opts</a:t>
            </a:r>
            <a:r>
              <a:rPr lang="en-US" sz="1400" dirty="0" smtClean="0"/>
              <a:t>(</a:t>
            </a:r>
            <a:r>
              <a:rPr lang="en-US" sz="1400" dirty="0" err="1" smtClean="0"/>
              <a:t>ha.OPTS</a:t>
            </a:r>
            <a:r>
              <a:rPr lang="en-US" sz="1400" dirty="0"/>
              <a:t>)</a:t>
            </a:r>
          </a:p>
          <a:p>
            <a:r>
              <a:rPr lang="en-US" sz="1400" dirty="0" err="1" smtClean="0"/>
              <a:t>config.register_interface_driver_opts_helper</a:t>
            </a:r>
            <a:r>
              <a:rPr lang="en-US" sz="1400" dirty="0" smtClean="0"/>
              <a:t>(</a:t>
            </a:r>
            <a:r>
              <a:rPr lang="en-US" sz="1400" dirty="0" err="1" smtClean="0"/>
              <a:t>conf</a:t>
            </a:r>
            <a:r>
              <a:rPr lang="en-US" sz="1400" dirty="0"/>
              <a:t>)</a:t>
            </a:r>
          </a:p>
          <a:p>
            <a:r>
              <a:rPr lang="en-US" sz="1400" dirty="0" err="1" smtClean="0"/>
              <a:t>config.register_use_namespaces_opts_helper</a:t>
            </a:r>
            <a:r>
              <a:rPr lang="en-US" sz="1400" dirty="0" smtClean="0"/>
              <a:t>(</a:t>
            </a:r>
            <a:r>
              <a:rPr lang="en-US" sz="1400" dirty="0" err="1" smtClean="0"/>
              <a:t>conf</a:t>
            </a:r>
            <a:r>
              <a:rPr lang="en-US" sz="1400" dirty="0"/>
              <a:t>)</a:t>
            </a:r>
          </a:p>
          <a:p>
            <a:r>
              <a:rPr lang="en-US" sz="1400" dirty="0" err="1" smtClean="0"/>
              <a:t>config.register_agent_state_opts_helper</a:t>
            </a:r>
            <a:r>
              <a:rPr lang="en-US" sz="1400" dirty="0" smtClean="0"/>
              <a:t>(</a:t>
            </a:r>
            <a:r>
              <a:rPr lang="en-US" sz="1400" dirty="0" err="1" smtClean="0"/>
              <a:t>conf</a:t>
            </a:r>
            <a:r>
              <a:rPr lang="en-US" sz="1400" dirty="0"/>
              <a:t>)</a:t>
            </a:r>
          </a:p>
          <a:p>
            <a:r>
              <a:rPr lang="en-US" sz="1400" dirty="0" err="1" smtClean="0"/>
              <a:t>config.register_root_helper</a:t>
            </a:r>
            <a:r>
              <a:rPr lang="en-US" sz="1400" dirty="0" smtClean="0"/>
              <a:t>(</a:t>
            </a:r>
            <a:r>
              <a:rPr lang="en-US" sz="1400" dirty="0" err="1" smtClean="0"/>
              <a:t>conf</a:t>
            </a:r>
            <a:r>
              <a:rPr lang="en-US" sz="1400" dirty="0"/>
              <a:t>)</a:t>
            </a:r>
          </a:p>
          <a:p>
            <a:r>
              <a:rPr lang="en-US" sz="1400" dirty="0" err="1" smtClean="0"/>
              <a:t>conf.register_opts</a:t>
            </a:r>
            <a:r>
              <a:rPr lang="en-US" sz="1400" dirty="0" smtClean="0"/>
              <a:t>(</a:t>
            </a:r>
            <a:r>
              <a:rPr lang="en-US" sz="1400" dirty="0" err="1" smtClean="0"/>
              <a:t>interface.OPTS</a:t>
            </a:r>
            <a:r>
              <a:rPr lang="en-US" sz="1400" dirty="0"/>
              <a:t>)</a:t>
            </a:r>
          </a:p>
          <a:p>
            <a:r>
              <a:rPr lang="en-US" sz="1400" dirty="0" err="1" smtClean="0"/>
              <a:t>conf.register_opts</a:t>
            </a:r>
            <a:r>
              <a:rPr lang="en-US" sz="1400" dirty="0" smtClean="0"/>
              <a:t>(</a:t>
            </a:r>
            <a:r>
              <a:rPr lang="en-US" sz="1400" dirty="0" err="1" smtClean="0"/>
              <a:t>external_process.OPTS</a:t>
            </a:r>
            <a:r>
              <a:rPr lang="en-US" sz="1400" dirty="0"/>
              <a:t>)</a:t>
            </a:r>
          </a:p>
        </p:txBody>
      </p:sp>
      <p:sp>
        <p:nvSpPr>
          <p:cNvPr id="6" name="Rectangle 5"/>
          <p:cNvSpPr/>
          <p:nvPr/>
        </p:nvSpPr>
        <p:spPr>
          <a:xfrm>
            <a:off x="6096000" y="794230"/>
            <a:ext cx="2895600" cy="46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High availability</a:t>
            </a:r>
            <a:endParaRPr lang="en-US" dirty="0"/>
          </a:p>
        </p:txBody>
      </p:sp>
      <p:sp>
        <p:nvSpPr>
          <p:cNvPr id="7" name="Rectangle 6"/>
          <p:cNvSpPr/>
          <p:nvPr/>
        </p:nvSpPr>
        <p:spPr>
          <a:xfrm>
            <a:off x="6096000" y="1255389"/>
            <a:ext cx="2895600" cy="46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Interface  &amp; Interface driver</a:t>
            </a:r>
            <a:endParaRPr lang="en-US" dirty="0"/>
          </a:p>
        </p:txBody>
      </p:sp>
      <p:sp>
        <p:nvSpPr>
          <p:cNvPr id="8" name="Rectangle 7"/>
          <p:cNvSpPr/>
          <p:nvPr/>
        </p:nvSpPr>
        <p:spPr>
          <a:xfrm>
            <a:off x="6096000" y="1736764"/>
            <a:ext cx="2895600" cy="46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namespaces</a:t>
            </a:r>
            <a:endParaRPr lang="en-US" dirty="0"/>
          </a:p>
        </p:txBody>
      </p:sp>
      <p:sp>
        <p:nvSpPr>
          <p:cNvPr id="9" name="Rectangle 8"/>
          <p:cNvSpPr/>
          <p:nvPr/>
        </p:nvSpPr>
        <p:spPr>
          <a:xfrm>
            <a:off x="6096000" y="2197923"/>
            <a:ext cx="2895600" cy="46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Agent state</a:t>
            </a:r>
            <a:endParaRPr lang="en-US" dirty="0"/>
          </a:p>
        </p:txBody>
      </p:sp>
      <p:sp>
        <p:nvSpPr>
          <p:cNvPr id="10" name="Rectangle 9"/>
          <p:cNvSpPr/>
          <p:nvPr/>
        </p:nvSpPr>
        <p:spPr>
          <a:xfrm>
            <a:off x="6096000" y="2659082"/>
            <a:ext cx="2895600" cy="46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Root helper</a:t>
            </a:r>
            <a:endParaRPr lang="en-US" dirty="0"/>
          </a:p>
        </p:txBody>
      </p:sp>
      <p:sp>
        <p:nvSpPr>
          <p:cNvPr id="11" name="Rectangle 10"/>
          <p:cNvSpPr/>
          <p:nvPr/>
        </p:nvSpPr>
        <p:spPr>
          <a:xfrm>
            <a:off x="6096000" y="3120241"/>
            <a:ext cx="2895600" cy="46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External process</a:t>
            </a:r>
            <a:endParaRPr lang="en-US" dirty="0"/>
          </a:p>
        </p:txBody>
      </p:sp>
      <p:sp>
        <p:nvSpPr>
          <p:cNvPr id="12" name="Rectangle 11"/>
          <p:cNvSpPr/>
          <p:nvPr/>
        </p:nvSpPr>
        <p:spPr>
          <a:xfrm>
            <a:off x="189723" y="3720231"/>
            <a:ext cx="5449077" cy="300403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80392" y="3801833"/>
            <a:ext cx="654346" cy="369332"/>
          </a:xfrm>
          <a:prstGeom prst="rect">
            <a:avLst/>
          </a:prstGeom>
          <a:noFill/>
        </p:spPr>
        <p:txBody>
          <a:bodyPr wrap="none" rtlCol="0">
            <a:spAutoFit/>
          </a:bodyPr>
          <a:lstStyle/>
          <a:p>
            <a:r>
              <a:rPr lang="en-US" dirty="0" smtClean="0"/>
              <a:t>main</a:t>
            </a:r>
            <a:endParaRPr lang="en-US" dirty="0"/>
          </a:p>
        </p:txBody>
      </p:sp>
      <p:sp>
        <p:nvSpPr>
          <p:cNvPr id="14" name="Rectangle 13"/>
          <p:cNvSpPr/>
          <p:nvPr/>
        </p:nvSpPr>
        <p:spPr>
          <a:xfrm>
            <a:off x="371616" y="655477"/>
            <a:ext cx="2066784" cy="369332"/>
          </a:xfrm>
          <a:prstGeom prst="rect">
            <a:avLst/>
          </a:prstGeom>
        </p:spPr>
        <p:txBody>
          <a:bodyPr wrap="none">
            <a:spAutoFit/>
          </a:bodyPr>
          <a:lstStyle/>
          <a:p>
            <a:r>
              <a:rPr lang="en-US" b="1" dirty="0" err="1"/>
              <a:t>register_opts</a:t>
            </a:r>
            <a:r>
              <a:rPr lang="en-US" b="1" dirty="0"/>
              <a:t>(</a:t>
            </a:r>
            <a:r>
              <a:rPr lang="en-US" b="1" dirty="0" err="1"/>
              <a:t>conf</a:t>
            </a:r>
            <a:r>
              <a:rPr lang="en-US" b="1" dirty="0"/>
              <a:t>):</a:t>
            </a:r>
          </a:p>
        </p:txBody>
      </p:sp>
      <p:cxnSp>
        <p:nvCxnSpPr>
          <p:cNvPr id="16" name="Elbow Connector 15"/>
          <p:cNvCxnSpPr>
            <a:stCxn id="13" idx="3"/>
            <a:endCxn id="4" idx="2"/>
          </p:cNvCxnSpPr>
          <p:nvPr/>
        </p:nvCxnSpPr>
        <p:spPr>
          <a:xfrm flipV="1">
            <a:off x="834738" y="2758553"/>
            <a:ext cx="1603662" cy="122794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55627" y="4343399"/>
            <a:ext cx="5183173" cy="646331"/>
          </a:xfrm>
          <a:prstGeom prst="rect">
            <a:avLst/>
          </a:prstGeom>
        </p:spPr>
        <p:txBody>
          <a:bodyPr wrap="square">
            <a:spAutoFit/>
          </a:bodyPr>
          <a:lstStyle/>
          <a:p>
            <a:r>
              <a:rPr lang="en-US" dirty="0"/>
              <a:t> </a:t>
            </a:r>
            <a:r>
              <a:rPr lang="en-US" dirty="0" err="1"/>
              <a:t>common_config.init</a:t>
            </a:r>
            <a:r>
              <a:rPr lang="en-US" dirty="0"/>
              <a:t>(</a:t>
            </a:r>
            <a:r>
              <a:rPr lang="en-US" dirty="0" err="1"/>
              <a:t>sys.argv</a:t>
            </a:r>
            <a:r>
              <a:rPr lang="en-US" dirty="0"/>
              <a:t>[1:]) -- neutron.agent.l3.agent.L3NATAgentWithStateReport</a:t>
            </a:r>
          </a:p>
        </p:txBody>
      </p:sp>
      <p:sp>
        <p:nvSpPr>
          <p:cNvPr id="20" name="Rectangle 19"/>
          <p:cNvSpPr/>
          <p:nvPr/>
        </p:nvSpPr>
        <p:spPr>
          <a:xfrm>
            <a:off x="609600" y="4834253"/>
            <a:ext cx="2325508" cy="369332"/>
          </a:xfrm>
          <a:prstGeom prst="rect">
            <a:avLst/>
          </a:prstGeom>
        </p:spPr>
        <p:txBody>
          <a:bodyPr wrap="none">
            <a:spAutoFit/>
          </a:bodyPr>
          <a:lstStyle/>
          <a:p>
            <a:r>
              <a:rPr lang="en-US" dirty="0"/>
              <a:t> </a:t>
            </a:r>
            <a:r>
              <a:rPr lang="en-US" dirty="0" err="1"/>
              <a:t>config.setup_logging</a:t>
            </a:r>
            <a:r>
              <a:rPr lang="en-US" dirty="0"/>
              <a:t>()</a:t>
            </a:r>
          </a:p>
        </p:txBody>
      </p:sp>
      <p:sp>
        <p:nvSpPr>
          <p:cNvPr id="21" name="Rectangle 20"/>
          <p:cNvSpPr/>
          <p:nvPr/>
        </p:nvSpPr>
        <p:spPr>
          <a:xfrm>
            <a:off x="455627" y="5410200"/>
            <a:ext cx="4039054" cy="369332"/>
          </a:xfrm>
          <a:prstGeom prst="rect">
            <a:avLst/>
          </a:prstGeom>
        </p:spPr>
        <p:txBody>
          <a:bodyPr wrap="none">
            <a:spAutoFit/>
          </a:bodyPr>
          <a:lstStyle/>
          <a:p>
            <a:r>
              <a:rPr lang="en-US" dirty="0"/>
              <a:t>server = </a:t>
            </a:r>
            <a:r>
              <a:rPr lang="en-US" dirty="0" err="1"/>
              <a:t>neutron_service.Service.create</a:t>
            </a:r>
            <a:r>
              <a:rPr lang="en-US" dirty="0" smtClean="0"/>
              <a:t>()</a:t>
            </a:r>
            <a:endParaRPr lang="en-US" dirty="0"/>
          </a:p>
        </p:txBody>
      </p:sp>
      <p:sp>
        <p:nvSpPr>
          <p:cNvPr id="22" name="Rectangle 21"/>
          <p:cNvSpPr/>
          <p:nvPr/>
        </p:nvSpPr>
        <p:spPr>
          <a:xfrm>
            <a:off x="573833" y="6019800"/>
            <a:ext cx="2846998" cy="369332"/>
          </a:xfrm>
          <a:prstGeom prst="rect">
            <a:avLst/>
          </a:prstGeom>
        </p:spPr>
        <p:txBody>
          <a:bodyPr wrap="none">
            <a:spAutoFit/>
          </a:bodyPr>
          <a:lstStyle/>
          <a:p>
            <a:r>
              <a:rPr lang="en-US" dirty="0" err="1"/>
              <a:t>service.launch</a:t>
            </a:r>
            <a:r>
              <a:rPr lang="en-US" dirty="0"/>
              <a:t>(server).wait()</a:t>
            </a:r>
          </a:p>
        </p:txBody>
      </p:sp>
      <p:sp>
        <p:nvSpPr>
          <p:cNvPr id="23" name="TextBox 22"/>
          <p:cNvSpPr txBox="1"/>
          <p:nvPr/>
        </p:nvSpPr>
        <p:spPr>
          <a:xfrm>
            <a:off x="5676122" y="4805064"/>
            <a:ext cx="3380797" cy="369332"/>
          </a:xfrm>
          <a:prstGeom prst="rect">
            <a:avLst/>
          </a:prstGeom>
          <a:noFill/>
        </p:spPr>
        <p:txBody>
          <a:bodyPr wrap="none" rtlCol="0">
            <a:spAutoFit/>
          </a:bodyPr>
          <a:lstStyle/>
          <a:p>
            <a:r>
              <a:rPr lang="en-US" dirty="0"/>
              <a:t>n</a:t>
            </a:r>
            <a:r>
              <a:rPr lang="en-US" dirty="0" smtClean="0"/>
              <a:t>eutron\service.py\</a:t>
            </a:r>
            <a:r>
              <a:rPr lang="en-US" dirty="0" err="1" smtClean="0"/>
              <a:t>Service.create</a:t>
            </a:r>
            <a:endParaRPr lang="en-US" dirty="0"/>
          </a:p>
        </p:txBody>
      </p:sp>
      <p:cxnSp>
        <p:nvCxnSpPr>
          <p:cNvPr id="25" name="Elbow Connector 24"/>
          <p:cNvCxnSpPr>
            <a:stCxn id="21" idx="3"/>
            <a:endCxn id="23" idx="2"/>
          </p:cNvCxnSpPr>
          <p:nvPr/>
        </p:nvCxnSpPr>
        <p:spPr>
          <a:xfrm flipV="1">
            <a:off x="4494681" y="5174396"/>
            <a:ext cx="2871840" cy="4204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714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l3_agent.py</a:t>
            </a:r>
          </a:p>
        </p:txBody>
      </p:sp>
      <p:sp>
        <p:nvSpPr>
          <p:cNvPr id="3" name="Content Placeholder 2"/>
          <p:cNvSpPr>
            <a:spLocks noGrp="1"/>
          </p:cNvSpPr>
          <p:nvPr>
            <p:ph idx="1"/>
          </p:nvPr>
        </p:nvSpPr>
        <p:spPr/>
        <p:txBody>
          <a:bodyPr>
            <a:normAutofit fontScale="92500" lnSpcReduction="10000"/>
          </a:bodyPr>
          <a:lstStyle/>
          <a:p>
            <a:r>
              <a:rPr lang="en-US" dirty="0"/>
              <a:t>Most of the functionality is provided by the L3NATAgent </a:t>
            </a:r>
            <a:r>
              <a:rPr lang="en-US" dirty="0" smtClean="0"/>
              <a:t>class.</a:t>
            </a:r>
          </a:p>
          <a:p>
            <a:r>
              <a:rPr lang="en-US" dirty="0" smtClean="0"/>
              <a:t>Handles </a:t>
            </a:r>
            <a:r>
              <a:rPr lang="en-US" dirty="0"/>
              <a:t>router update messages from RPC in a </a:t>
            </a:r>
            <a:r>
              <a:rPr lang="en-US" dirty="0" smtClean="0"/>
              <a:t>queue, Handles </a:t>
            </a:r>
            <a:r>
              <a:rPr lang="en-US" dirty="0"/>
              <a:t>periodic synchronization of all </a:t>
            </a:r>
            <a:r>
              <a:rPr lang="en-US" dirty="0" smtClean="0"/>
              <a:t>routers, and sending gratuitous </a:t>
            </a:r>
            <a:r>
              <a:rPr lang="en-US" dirty="0" err="1" smtClean="0"/>
              <a:t>arp</a:t>
            </a:r>
            <a:r>
              <a:rPr lang="en-US" dirty="0" smtClean="0"/>
              <a:t>… etc.</a:t>
            </a:r>
          </a:p>
          <a:p>
            <a:r>
              <a:rPr lang="en-US" dirty="0"/>
              <a:t>Code for DVR and HA routers is mingled throughout. There is a lot of “if router[‘distributed’]” this and “if </a:t>
            </a:r>
            <a:r>
              <a:rPr lang="en-US" dirty="0" err="1"/>
              <a:t>ri.is_ha</a:t>
            </a:r>
            <a:r>
              <a:rPr lang="en-US" dirty="0"/>
              <a:t>” that</a:t>
            </a:r>
            <a:r>
              <a:rPr lang="en-US" dirty="0" smtClean="0"/>
              <a:t>.</a:t>
            </a:r>
          </a:p>
          <a:p>
            <a:r>
              <a:rPr lang="en-US" dirty="0" smtClean="0"/>
              <a:t>No Clear - </a:t>
            </a:r>
            <a:r>
              <a:rPr lang="en-US" dirty="0"/>
              <a:t>life-cycle management of resources like namespaces and devices. </a:t>
            </a:r>
          </a:p>
          <a:p>
            <a:endParaRPr lang="en-US" dirty="0"/>
          </a:p>
          <a:p>
            <a:endParaRPr lang="en-US" dirty="0"/>
          </a:p>
        </p:txBody>
      </p:sp>
    </p:spTree>
    <p:extLst>
      <p:ext uri="{BB962C8B-B14F-4D97-AF65-F5344CB8AC3E}">
        <p14:creationId xmlns:p14="http://schemas.microsoft.com/office/powerpoint/2010/main" val="3462789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53200" y="3225463"/>
            <a:ext cx="2362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L3PluginApi</a:t>
            </a:r>
          </a:p>
        </p:txBody>
      </p:sp>
      <p:sp>
        <p:nvSpPr>
          <p:cNvPr id="3" name="Rectangle 2"/>
          <p:cNvSpPr/>
          <p:nvPr/>
        </p:nvSpPr>
        <p:spPr>
          <a:xfrm>
            <a:off x="2514600" y="3244334"/>
            <a:ext cx="3809999" cy="120032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smtClean="0"/>
              <a:t>L3NATAgent</a:t>
            </a:r>
          </a:p>
          <a:p>
            <a:endParaRPr lang="en-US" dirty="0"/>
          </a:p>
          <a:p>
            <a:endParaRPr lang="en-US" dirty="0" smtClean="0"/>
          </a:p>
          <a:p>
            <a:endParaRPr lang="en-US" dirty="0"/>
          </a:p>
        </p:txBody>
      </p:sp>
      <p:sp>
        <p:nvSpPr>
          <p:cNvPr id="4" name="Rectangle 3"/>
          <p:cNvSpPr/>
          <p:nvPr/>
        </p:nvSpPr>
        <p:spPr>
          <a:xfrm>
            <a:off x="2978468" y="5430377"/>
            <a:ext cx="2882264" cy="369332"/>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en-US" dirty="0"/>
              <a:t>L3NATAgentWithStateReport</a:t>
            </a:r>
          </a:p>
        </p:txBody>
      </p:sp>
      <p:cxnSp>
        <p:nvCxnSpPr>
          <p:cNvPr id="6" name="Straight Arrow Connector 5"/>
          <p:cNvCxnSpPr>
            <a:stCxn id="4" idx="0"/>
            <a:endCxn id="3" idx="2"/>
          </p:cNvCxnSpPr>
          <p:nvPr/>
        </p:nvCxnSpPr>
        <p:spPr>
          <a:xfrm flipV="1">
            <a:off x="4419600" y="4444663"/>
            <a:ext cx="0" cy="9857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1" y="1338893"/>
            <a:ext cx="3433548" cy="8781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firewall_l3_agent.FWaaSL3AgentRpcCallback</a:t>
            </a:r>
          </a:p>
        </p:txBody>
      </p:sp>
      <p:sp>
        <p:nvSpPr>
          <p:cNvPr id="8" name="Rectangle 7"/>
          <p:cNvSpPr/>
          <p:nvPr/>
        </p:nvSpPr>
        <p:spPr>
          <a:xfrm>
            <a:off x="3733801" y="1338893"/>
            <a:ext cx="1524000" cy="8781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ha.AgentMixin</a:t>
            </a:r>
            <a:endParaRPr lang="en-US" sz="1600" dirty="0"/>
          </a:p>
        </p:txBody>
      </p:sp>
      <p:sp>
        <p:nvSpPr>
          <p:cNvPr id="9" name="Rectangle 8"/>
          <p:cNvSpPr/>
          <p:nvPr/>
        </p:nvSpPr>
        <p:spPr>
          <a:xfrm>
            <a:off x="5372100" y="1338893"/>
            <a:ext cx="1638300" cy="8781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dvr.AgentMixin</a:t>
            </a:r>
            <a:endParaRPr lang="en-US" sz="1600" dirty="0"/>
          </a:p>
        </p:txBody>
      </p:sp>
      <p:sp>
        <p:nvSpPr>
          <p:cNvPr id="10" name="Rectangle 9"/>
          <p:cNvSpPr/>
          <p:nvPr/>
        </p:nvSpPr>
        <p:spPr>
          <a:xfrm>
            <a:off x="7162800" y="1338893"/>
            <a:ext cx="1905000" cy="8781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t>manager.Manager</a:t>
            </a:r>
            <a:endParaRPr lang="en-US" sz="1600" dirty="0"/>
          </a:p>
        </p:txBody>
      </p:sp>
      <p:cxnSp>
        <p:nvCxnSpPr>
          <p:cNvPr id="11" name="Elbow Connector 10"/>
          <p:cNvCxnSpPr>
            <a:stCxn id="3" idx="0"/>
            <a:endCxn id="7" idx="2"/>
          </p:cNvCxnSpPr>
          <p:nvPr/>
        </p:nvCxnSpPr>
        <p:spPr>
          <a:xfrm rot="16200000" flipV="1">
            <a:off x="2630742" y="1455475"/>
            <a:ext cx="1027293" cy="255042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3" idx="0"/>
            <a:endCxn id="8" idx="2"/>
          </p:cNvCxnSpPr>
          <p:nvPr/>
        </p:nvCxnSpPr>
        <p:spPr>
          <a:xfrm rot="5400000" flipH="1" flipV="1">
            <a:off x="3944054" y="2692588"/>
            <a:ext cx="1027293" cy="7620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3" idx="0"/>
            <a:endCxn id="9" idx="2"/>
          </p:cNvCxnSpPr>
          <p:nvPr/>
        </p:nvCxnSpPr>
        <p:spPr>
          <a:xfrm rot="5400000" flipH="1" flipV="1">
            <a:off x="4791779" y="1844863"/>
            <a:ext cx="1027293" cy="177165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3" idx="0"/>
            <a:endCxn id="10" idx="2"/>
          </p:cNvCxnSpPr>
          <p:nvPr/>
        </p:nvCxnSpPr>
        <p:spPr>
          <a:xfrm rot="5400000" flipH="1" flipV="1">
            <a:off x="5753804" y="882838"/>
            <a:ext cx="1027293" cy="3695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99473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6831</TotalTime>
  <Words>4427</Words>
  <Application>Microsoft Office PowerPoint</Application>
  <PresentationFormat>On-screen Show (4:3)</PresentationFormat>
  <Paragraphs>813</Paragraphs>
  <Slides>49</Slides>
  <Notes>9</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L3 Agent </vt:lpstr>
      <vt:lpstr>L3-Agent</vt:lpstr>
      <vt:lpstr>Use of IP Tables</vt:lpstr>
      <vt:lpstr>Floating IPs</vt:lpstr>
      <vt:lpstr>L3-Agent-Source Documentation</vt:lpstr>
      <vt:lpstr>The L3 networking in Neutron</vt:lpstr>
      <vt:lpstr>neutron/agent/l3_agent.py</vt:lpstr>
      <vt:lpstr>l3_agent.py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Db/Plugin dependency:</vt:lpstr>
      <vt:lpstr>l3\config.py</vt:lpstr>
      <vt:lpstr>L3\event_observers</vt:lpstr>
      <vt:lpstr>L3\router_processing_queue</vt:lpstr>
      <vt:lpstr>PowerPoint Presentation</vt:lpstr>
      <vt:lpstr>Firewall l3 AGENT</vt:lpstr>
      <vt:lpstr>PowerPoint Presentation</vt:lpstr>
      <vt:lpstr>PowerPoint Presentation</vt:lpstr>
      <vt:lpstr>PowerPoint Presentation</vt:lpstr>
      <vt:lpstr>PowerPoint Presentation</vt:lpstr>
      <vt:lpstr>PowerPoint Presentation</vt:lpstr>
      <vt:lpstr>L3-Notes</vt:lpstr>
      <vt:lpstr>L3-Agent</vt:lpstr>
      <vt:lpstr>New Router Class</vt:lpstr>
      <vt:lpstr>L3 Agent and Services</vt:lpstr>
      <vt:lpstr>L3 Agent and services</vt:lpstr>
      <vt:lpstr>Some online Materials</vt:lpstr>
      <vt:lpstr>references</vt:lpstr>
      <vt:lpstr>L3-Operations</vt:lpstr>
      <vt:lpstr>PowerPoint Presentation</vt:lpstr>
      <vt:lpstr>PowerPoint Presentation</vt:lpstr>
      <vt:lpstr>PowerPoint Presentation</vt:lpstr>
      <vt:lpstr>PowerPoint Presentation</vt:lpstr>
      <vt:lpstr>PowerPoint Presentation</vt:lpstr>
      <vt:lpstr>Extensions – l3</vt:lpstr>
      <vt:lpstr>PowerPoint Presentation</vt:lpstr>
      <vt:lpstr>PowerPoint Presentation</vt:lpstr>
      <vt:lpstr>PowerPoint Presentation</vt:lpstr>
      <vt:lpstr>PowerPoint Presentation</vt:lpstr>
      <vt:lpstr>Services\L3-Router</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Extensions – l3</dc:title>
  <dc:creator>Sridhar K.N Rao</dc:creator>
  <cp:lastModifiedBy>Sridhar K.N Rao</cp:lastModifiedBy>
  <cp:revision>123</cp:revision>
  <dcterms:created xsi:type="dcterms:W3CDTF">2006-08-16T00:00:00Z</dcterms:created>
  <dcterms:modified xsi:type="dcterms:W3CDTF">2015-08-07T05:35:52Z</dcterms:modified>
</cp:coreProperties>
</file>