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3" r:id="rId2"/>
    <p:sldId id="257" r:id="rId3"/>
    <p:sldId id="261" r:id="rId4"/>
    <p:sldId id="258" r:id="rId5"/>
    <p:sldId id="259" r:id="rId6"/>
    <p:sldId id="263" r:id="rId7"/>
    <p:sldId id="262" r:id="rId8"/>
    <p:sldId id="273" r:id="rId9"/>
    <p:sldId id="264" r:id="rId10"/>
    <p:sldId id="267" r:id="rId11"/>
    <p:sldId id="265" r:id="rId12"/>
    <p:sldId id="269" r:id="rId13"/>
    <p:sldId id="274" r:id="rId14"/>
    <p:sldId id="287" r:id="rId15"/>
    <p:sldId id="291" r:id="rId16"/>
    <p:sldId id="288" r:id="rId17"/>
    <p:sldId id="286" r:id="rId18"/>
    <p:sldId id="302" r:id="rId19"/>
    <p:sldId id="301" r:id="rId20"/>
    <p:sldId id="277" r:id="rId21"/>
    <p:sldId id="278" r:id="rId22"/>
    <p:sldId id="290" r:id="rId23"/>
    <p:sldId id="289" r:id="rId24"/>
    <p:sldId id="275" r:id="rId25"/>
    <p:sldId id="284" r:id="rId26"/>
    <p:sldId id="283" r:id="rId27"/>
    <p:sldId id="281" r:id="rId28"/>
    <p:sldId id="282" r:id="rId29"/>
    <p:sldId id="276" r:id="rId30"/>
    <p:sldId id="279" r:id="rId31"/>
    <p:sldId id="280" r:id="rId32"/>
    <p:sldId id="295" r:id="rId33"/>
    <p:sldId id="285" r:id="rId34"/>
    <p:sldId id="270" r:id="rId35"/>
    <p:sldId id="271" r:id="rId36"/>
    <p:sldId id="272" r:id="rId37"/>
    <p:sldId id="292" r:id="rId38"/>
    <p:sldId id="293" r:id="rId39"/>
    <p:sldId id="298" r:id="rId40"/>
    <p:sldId id="294" r:id="rId41"/>
    <p:sldId id="299" r:id="rId42"/>
    <p:sldId id="297" r:id="rId43"/>
    <p:sldId id="296"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34" autoAdjust="0"/>
  </p:normalViewPr>
  <p:slideViewPr>
    <p:cSldViewPr>
      <p:cViewPr varScale="1">
        <p:scale>
          <a:sx n="61" d="100"/>
          <a:sy n="61" d="100"/>
        </p:scale>
        <p:origin x="-153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6FA49-505F-4E54-91CF-4E1982EE5D60}" type="datetimeFigureOut">
              <a:rPr lang="en-US" smtClean="0"/>
              <a:t>8/5/2015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645EC-E268-4E06-AB46-F040923E3AEA}" type="slidenum">
              <a:rPr lang="en-US" smtClean="0"/>
              <a:t>‹#›</a:t>
            </a:fld>
            <a:endParaRPr lang="en-US"/>
          </a:p>
        </p:txBody>
      </p:sp>
    </p:spTree>
    <p:extLst>
      <p:ext uri="{BB962C8B-B14F-4D97-AF65-F5344CB8AC3E}">
        <p14:creationId xmlns:p14="http://schemas.microsoft.com/office/powerpoint/2010/main" val="249002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a:t>
            </a:fld>
            <a:endParaRPr lang="en-US"/>
          </a:p>
        </p:txBody>
      </p:sp>
    </p:spTree>
    <p:extLst>
      <p:ext uri="{BB962C8B-B14F-4D97-AF65-F5344CB8AC3E}">
        <p14:creationId xmlns:p14="http://schemas.microsoft.com/office/powerpoint/2010/main" val="79250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Implements OVS-based tunneling, VLANs and flat networks.</a:t>
            </a:r>
          </a:p>
          <a:p>
            <a:endParaRPr lang="en-US" dirty="0" smtClean="0"/>
          </a:p>
          <a:p>
            <a:r>
              <a:rPr lang="en-US" dirty="0" smtClean="0"/>
              <a:t>    Two local bridges are created: an integration bridge (defaults to</a:t>
            </a:r>
          </a:p>
          <a:p>
            <a:r>
              <a:rPr lang="en-US" dirty="0" smtClean="0"/>
              <a:t>    '</a:t>
            </a:r>
            <a:r>
              <a:rPr lang="en-US" dirty="0" err="1" smtClean="0"/>
              <a:t>br-int</a:t>
            </a:r>
            <a:r>
              <a:rPr lang="en-US" dirty="0" smtClean="0"/>
              <a:t>') and a tunneling bridge (defaults to '</a:t>
            </a:r>
            <a:r>
              <a:rPr lang="en-US" dirty="0" err="1" smtClean="0"/>
              <a:t>br-tun</a:t>
            </a:r>
            <a:r>
              <a:rPr lang="en-US" dirty="0" smtClean="0"/>
              <a:t>'). An</a:t>
            </a:r>
          </a:p>
          <a:p>
            <a:r>
              <a:rPr lang="en-US" dirty="0" smtClean="0"/>
              <a:t>    additional bridge is created for each physical network interface</a:t>
            </a:r>
          </a:p>
          <a:p>
            <a:r>
              <a:rPr lang="en-US" dirty="0" smtClean="0"/>
              <a:t>    used for VLANs and/or flat networks.</a:t>
            </a:r>
          </a:p>
          <a:p>
            <a:endParaRPr lang="en-US" dirty="0" smtClean="0"/>
          </a:p>
          <a:p>
            <a:r>
              <a:rPr lang="en-US" dirty="0" smtClean="0"/>
              <a:t>    All VM VIFs are plugged into the integration bridge. VM VIFs on a</a:t>
            </a:r>
          </a:p>
          <a:p>
            <a:r>
              <a:rPr lang="en-US" dirty="0" smtClean="0"/>
              <a:t>    given virtual network share a common "local" VLAN (i.e. not</a:t>
            </a:r>
          </a:p>
          <a:p>
            <a:r>
              <a:rPr lang="en-US" dirty="0" smtClean="0"/>
              <a:t>    propagated externally). The VLAN id of this local VLAN is mapped</a:t>
            </a:r>
          </a:p>
          <a:p>
            <a:r>
              <a:rPr lang="en-US" dirty="0" smtClean="0"/>
              <a:t>    to the physical networking details realizing that virtual network.</a:t>
            </a:r>
          </a:p>
          <a:p>
            <a:endParaRPr lang="en-US" dirty="0" smtClean="0"/>
          </a:p>
          <a:p>
            <a:r>
              <a:rPr lang="en-US" dirty="0" smtClean="0"/>
              <a:t>    For virtual networks realized as GRE tunnels, a Logical Switch</a:t>
            </a:r>
          </a:p>
          <a:p>
            <a:r>
              <a:rPr lang="en-US" dirty="0" smtClean="0"/>
              <a:t>    (LS) identifier is used to differentiate tenant traffic on</a:t>
            </a:r>
          </a:p>
          <a:p>
            <a:r>
              <a:rPr lang="en-US" dirty="0" smtClean="0"/>
              <a:t>    inter-HV tunnels. A mesh of tunnels is created to other</a:t>
            </a:r>
          </a:p>
          <a:p>
            <a:r>
              <a:rPr lang="en-US" dirty="0" smtClean="0"/>
              <a:t>    Hypervisors in the cloud. These tunnels originate and terminate on</a:t>
            </a:r>
          </a:p>
          <a:p>
            <a:r>
              <a:rPr lang="en-US" dirty="0" smtClean="0"/>
              <a:t>    the tunneling bridge of each hypervisor. Port patching is done to</a:t>
            </a:r>
          </a:p>
          <a:p>
            <a:r>
              <a:rPr lang="en-US" dirty="0" smtClean="0"/>
              <a:t>    connect local VLANs on the integration bridge to inter-hypervisor</a:t>
            </a:r>
          </a:p>
          <a:p>
            <a:r>
              <a:rPr lang="en-US" dirty="0" smtClean="0"/>
              <a:t>    tunnels on the tunnel bridge.</a:t>
            </a:r>
          </a:p>
          <a:p>
            <a:endParaRPr lang="en-US" dirty="0" smtClean="0"/>
          </a:p>
          <a:p>
            <a:r>
              <a:rPr lang="en-US" dirty="0" smtClean="0"/>
              <a:t>    For each virtual network realized as a VLAN or flat network, a</a:t>
            </a:r>
          </a:p>
          <a:p>
            <a:r>
              <a:rPr lang="en-US" dirty="0" smtClean="0"/>
              <a:t>    </a:t>
            </a:r>
            <a:r>
              <a:rPr lang="en-US" dirty="0" err="1" smtClean="0"/>
              <a:t>veth</a:t>
            </a:r>
            <a:r>
              <a:rPr lang="en-US" dirty="0" smtClean="0"/>
              <a:t> or a pair of patch ports is used to connect the local VLAN on</a:t>
            </a:r>
          </a:p>
          <a:p>
            <a:r>
              <a:rPr lang="en-US" dirty="0" smtClean="0"/>
              <a:t>    the integration bridge with the physical network bridge, with flow</a:t>
            </a:r>
          </a:p>
          <a:p>
            <a:r>
              <a:rPr lang="en-US" dirty="0" smtClean="0"/>
              <a:t>    rules adding, modifying, or stripping VLAN tags as necessary.</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4</a:t>
            </a:fld>
            <a:endParaRPr lang="en-US"/>
          </a:p>
        </p:txBody>
      </p:sp>
    </p:spTree>
    <p:extLst>
      <p:ext uri="{BB962C8B-B14F-4D97-AF65-F5344CB8AC3E}">
        <p14:creationId xmlns:p14="http://schemas.microsoft.com/office/powerpoint/2010/main" val="163599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impl_rabbit.py</a:t>
            </a:r>
          </a:p>
          <a:p>
            <a:r>
              <a:rPr lang="en-US" dirty="0" smtClean="0"/>
              <a:t>unique = uuid.uuid4().hex</a:t>
            </a:r>
          </a:p>
          <a:p>
            <a:r>
              <a:rPr lang="en-US" dirty="0" smtClean="0"/>
              <a:t> </a:t>
            </a:r>
            <a:r>
              <a:rPr lang="en-US" dirty="0" err="1" smtClean="0"/>
              <a:t>exchange_name</a:t>
            </a:r>
            <a:r>
              <a:rPr lang="en-US" dirty="0" smtClean="0"/>
              <a:t> = '%</a:t>
            </a:r>
            <a:r>
              <a:rPr lang="en-US" dirty="0" err="1" smtClean="0"/>
              <a:t>s_fanout</a:t>
            </a:r>
            <a:r>
              <a:rPr lang="en-US" dirty="0" smtClean="0"/>
              <a:t>' % topic</a:t>
            </a:r>
          </a:p>
          <a:p>
            <a:r>
              <a:rPr lang="en-US" dirty="0" smtClean="0"/>
              <a:t> </a:t>
            </a:r>
            <a:r>
              <a:rPr lang="en-US" dirty="0" err="1" smtClean="0"/>
              <a:t>queue_name</a:t>
            </a:r>
            <a:r>
              <a:rPr lang="en-US" dirty="0" smtClean="0"/>
              <a:t> = '%s_</a:t>
            </a:r>
            <a:r>
              <a:rPr lang="en-US" dirty="0" err="1" smtClean="0"/>
              <a:t>fanout</a:t>
            </a:r>
            <a:r>
              <a:rPr lang="en-US" dirty="0" smtClean="0"/>
              <a:t>_%s' % (topic, unique)</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6</a:t>
            </a:fld>
            <a:endParaRPr lang="en-US"/>
          </a:p>
        </p:txBody>
      </p:sp>
    </p:spTree>
    <p:extLst>
      <p:ext uri="{BB962C8B-B14F-4D97-AF65-F5344CB8AC3E}">
        <p14:creationId xmlns:p14="http://schemas.microsoft.com/office/powerpoint/2010/main" val="379985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http://blog.oddbit.com/2014/01/19/show-ovs-externalids/</a:t>
            </a:r>
          </a:p>
          <a:p>
            <a:endParaRPr lang="en-US" dirty="0" smtClean="0"/>
          </a:p>
          <a:p>
            <a:r>
              <a:rPr lang="en-US" dirty="0" smtClean="0"/>
              <a:t>http://www.aboutyun.com/thread-9538-1-1.html</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21</a:t>
            </a:fld>
            <a:endParaRPr lang="en-US"/>
          </a:p>
        </p:txBody>
      </p:sp>
    </p:spTree>
    <p:extLst>
      <p:ext uri="{BB962C8B-B14F-4D97-AF65-F5344CB8AC3E}">
        <p14:creationId xmlns:p14="http://schemas.microsoft.com/office/powerpoint/2010/main" val="268888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23</a:t>
            </a:fld>
            <a:endParaRPr lang="en-US"/>
          </a:p>
        </p:txBody>
      </p:sp>
    </p:spTree>
    <p:extLst>
      <p:ext uri="{BB962C8B-B14F-4D97-AF65-F5344CB8AC3E}">
        <p14:creationId xmlns:p14="http://schemas.microsoft.com/office/powerpoint/2010/main" val="1696671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port filters for devices.</a:t>
            </a:r>
          </a:p>
          <a:p>
            <a:endParaRPr lang="en-US" dirty="0" smtClean="0"/>
          </a:p>
          <a:p>
            <a:r>
              <a:rPr lang="en-US" dirty="0" smtClean="0"/>
              <a:t>        This routine applies filters for new devices and refreshes firewall</a:t>
            </a:r>
          </a:p>
          <a:p>
            <a:r>
              <a:rPr lang="en-US" dirty="0" smtClean="0"/>
              <a:t>        rules when devices have been updated, or when there are changes in</a:t>
            </a:r>
          </a:p>
          <a:p>
            <a:r>
              <a:rPr lang="en-US" dirty="0" smtClean="0"/>
              <a:t>        security group membership or rules.</a:t>
            </a:r>
          </a:p>
          <a:p>
            <a:endParaRPr lang="en-US" dirty="0" smtClean="0"/>
          </a:p>
          <a:p>
            <a:r>
              <a:rPr lang="en-US" dirty="0" smtClean="0"/>
              <a:t>        :</a:t>
            </a:r>
            <a:r>
              <a:rPr lang="en-US" dirty="0" err="1" smtClean="0"/>
              <a:t>param</a:t>
            </a:r>
            <a:r>
              <a:rPr lang="en-US" dirty="0" smtClean="0"/>
              <a:t> </a:t>
            </a:r>
            <a:r>
              <a:rPr lang="en-US" dirty="0" err="1" smtClean="0"/>
              <a:t>new_devices</a:t>
            </a:r>
            <a:r>
              <a:rPr lang="en-US" dirty="0" smtClean="0"/>
              <a:t>: set containing identifiers for new devices</a:t>
            </a:r>
          </a:p>
          <a:p>
            <a:r>
              <a:rPr lang="en-US" dirty="0" smtClean="0"/>
              <a:t>        :</a:t>
            </a:r>
            <a:r>
              <a:rPr lang="en-US" dirty="0" err="1" smtClean="0"/>
              <a:t>param</a:t>
            </a:r>
            <a:r>
              <a:rPr lang="en-US" dirty="0" smtClean="0"/>
              <a:t> </a:t>
            </a:r>
            <a:r>
              <a:rPr lang="en-US" dirty="0" err="1" smtClean="0"/>
              <a:t>updated_devices</a:t>
            </a:r>
            <a:r>
              <a:rPr lang="en-US" dirty="0" smtClean="0"/>
              <a:t>: set containing identifiers for</a:t>
            </a:r>
          </a:p>
          <a:p>
            <a:r>
              <a:rPr lang="en-US" dirty="0" smtClean="0"/>
              <a:t>        updated devices</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27</a:t>
            </a:fld>
            <a:endParaRPr lang="en-US"/>
          </a:p>
        </p:txBody>
      </p:sp>
    </p:spTree>
    <p:extLst>
      <p:ext uri="{BB962C8B-B14F-4D97-AF65-F5344CB8AC3E}">
        <p14:creationId xmlns:p14="http://schemas.microsoft.com/office/powerpoint/2010/main" val="208021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Neutron </a:t>
            </a:r>
            <a:r>
              <a:rPr lang="en-US" dirty="0" err="1" smtClean="0"/>
              <a:t>Openvswitch</a:t>
            </a:r>
            <a:r>
              <a:rPr lang="en-US" dirty="0" smtClean="0"/>
              <a:t> Agent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378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720840"/>
            <a:ext cx="475754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600" dirty="0" err="1" smtClean="0"/>
              <a:t>securitygroups_rpc.SecurityGroupServerRpcCallback</a:t>
            </a:r>
            <a:r>
              <a:rPr lang="en-US" sz="1600" dirty="0"/>
              <a:t>(),</a:t>
            </a:r>
          </a:p>
          <a:p>
            <a:r>
              <a:rPr lang="en-US" sz="1600" dirty="0" err="1" smtClean="0"/>
              <a:t>dvr_rpc.DVRServerRpcCallback</a:t>
            </a:r>
            <a:r>
              <a:rPr lang="en-US" sz="1600" dirty="0"/>
              <a:t>(),</a:t>
            </a:r>
          </a:p>
          <a:p>
            <a:r>
              <a:rPr lang="en-US" sz="1600" dirty="0" err="1" smtClean="0"/>
              <a:t>dhcp_rpc.DhcpRpcCallback</a:t>
            </a:r>
            <a:r>
              <a:rPr lang="en-US" sz="1600" dirty="0"/>
              <a:t>(),</a:t>
            </a:r>
          </a:p>
          <a:p>
            <a:r>
              <a:rPr lang="en-US" sz="1600" dirty="0" err="1" smtClean="0"/>
              <a:t>agents_db.AgentExtRpcCallback</a:t>
            </a:r>
            <a:r>
              <a:rPr lang="en-US" sz="1600" dirty="0"/>
              <a:t>(),</a:t>
            </a:r>
          </a:p>
          <a:p>
            <a:r>
              <a:rPr lang="en-US" sz="1600" dirty="0" err="1" smtClean="0"/>
              <a:t>metadata_rpc.MetadataRpcCallback</a:t>
            </a:r>
            <a:r>
              <a:rPr lang="en-US" sz="1600" dirty="0"/>
              <a:t>()</a:t>
            </a:r>
          </a:p>
        </p:txBody>
      </p:sp>
      <p:sp>
        <p:nvSpPr>
          <p:cNvPr id="5" name="Rectangle 4"/>
          <p:cNvSpPr/>
          <p:nvPr/>
        </p:nvSpPr>
        <p:spPr>
          <a:xfrm>
            <a:off x="990600" y="4876800"/>
            <a:ext cx="1622560"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class Ml2Plugin</a:t>
            </a:r>
          </a:p>
        </p:txBody>
      </p:sp>
      <p:sp>
        <p:nvSpPr>
          <p:cNvPr id="6" name="Rectangle 5"/>
          <p:cNvSpPr/>
          <p:nvPr/>
        </p:nvSpPr>
        <p:spPr>
          <a:xfrm>
            <a:off x="3866707" y="4876800"/>
            <a:ext cx="4867663" cy="184665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t>db_base_plugin_v2.NeutronDbPluginV2,</a:t>
            </a:r>
          </a:p>
          <a:p>
            <a:r>
              <a:rPr lang="en-US" sz="1600" dirty="0" err="1" smtClean="0"/>
              <a:t>dvr_mac_db.DVRDbMixin</a:t>
            </a:r>
            <a:r>
              <a:rPr lang="en-US" sz="1600" dirty="0"/>
              <a:t>,</a:t>
            </a:r>
          </a:p>
          <a:p>
            <a:r>
              <a:rPr lang="en-US" sz="1600" dirty="0" err="1" smtClean="0"/>
              <a:t>external_net_db.External_net_db_mixin</a:t>
            </a:r>
            <a:r>
              <a:rPr lang="en-US" sz="1600" dirty="0"/>
              <a:t>,</a:t>
            </a:r>
          </a:p>
          <a:p>
            <a:r>
              <a:rPr lang="en-US" sz="1600" dirty="0" err="1" smtClean="0"/>
              <a:t>sg_db_rpc.SecurityGroupServerRpcMixin</a:t>
            </a:r>
            <a:r>
              <a:rPr lang="en-US" sz="1600" dirty="0"/>
              <a:t>,</a:t>
            </a:r>
          </a:p>
          <a:p>
            <a:r>
              <a:rPr lang="en-US" sz="1600" dirty="0" err="1" smtClean="0"/>
              <a:t>agentschedulers_db.DhcpAgentSchedulerDbMixin</a:t>
            </a:r>
            <a:r>
              <a:rPr lang="en-US" sz="1600" dirty="0"/>
              <a:t>,</a:t>
            </a:r>
          </a:p>
          <a:p>
            <a:r>
              <a:rPr lang="en-US" sz="1600" dirty="0" err="1" smtClean="0"/>
              <a:t>addr_pair_db.AllowedAddressPairsMixin</a:t>
            </a:r>
            <a:r>
              <a:rPr lang="en-US" sz="1600" dirty="0"/>
              <a:t>,</a:t>
            </a:r>
          </a:p>
          <a:p>
            <a:r>
              <a:rPr lang="en-US" sz="1600" dirty="0" err="1" smtClean="0"/>
              <a:t>extradhcpopt_db.ExtraDhcpOptMixin</a:t>
            </a:r>
            <a:endParaRPr lang="en-US" sz="1600" dirty="0"/>
          </a:p>
        </p:txBody>
      </p:sp>
      <p:sp>
        <p:nvSpPr>
          <p:cNvPr id="7" name="Rectangle 6"/>
          <p:cNvSpPr/>
          <p:nvPr/>
        </p:nvSpPr>
        <p:spPr>
          <a:xfrm>
            <a:off x="5867400" y="3290500"/>
            <a:ext cx="230022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t>class </a:t>
            </a:r>
            <a:r>
              <a:rPr lang="en-US" dirty="0" err="1" smtClean="0"/>
              <a:t>AgentNotifierApi</a:t>
            </a:r>
            <a:endParaRPr lang="en-US" dirty="0"/>
          </a:p>
        </p:txBody>
      </p:sp>
      <p:sp>
        <p:nvSpPr>
          <p:cNvPr id="8" name="Rectangle 7"/>
          <p:cNvSpPr/>
          <p:nvPr/>
        </p:nvSpPr>
        <p:spPr>
          <a:xfrm>
            <a:off x="5466020" y="1720840"/>
            <a:ext cx="3507114" cy="83099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600" dirty="0" err="1" smtClean="0"/>
              <a:t>dvr_rpc.DVRAgentRpcApiMixin</a:t>
            </a:r>
            <a:endParaRPr lang="en-US" sz="1600" dirty="0" smtClean="0"/>
          </a:p>
          <a:p>
            <a:r>
              <a:rPr lang="en-US" sz="1600" dirty="0" err="1" smtClean="0"/>
              <a:t>type_tunnel.TunnelAgentRpcApiMixin</a:t>
            </a:r>
            <a:endParaRPr lang="en-US" sz="1600" dirty="0" smtClean="0"/>
          </a:p>
          <a:p>
            <a:r>
              <a:rPr lang="en-US" sz="1600" dirty="0" err="1" smtClean="0"/>
              <a:t>sg_rpc.SecurityGroupAgentRpcApiMixin</a:t>
            </a:r>
            <a:endParaRPr lang="en-US" sz="1600" dirty="0"/>
          </a:p>
        </p:txBody>
      </p:sp>
      <p:sp>
        <p:nvSpPr>
          <p:cNvPr id="11" name="Flowchart: Decision 10"/>
          <p:cNvSpPr/>
          <p:nvPr/>
        </p:nvSpPr>
        <p:spPr>
          <a:xfrm>
            <a:off x="1611380" y="4267200"/>
            <a:ext cx="3810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1" idx="0"/>
            <a:endCxn id="4" idx="2"/>
          </p:cNvCxnSpPr>
          <p:nvPr/>
        </p:nvCxnSpPr>
        <p:spPr>
          <a:xfrm rot="5400000" flipH="1" flipV="1">
            <a:off x="1516966" y="3329194"/>
            <a:ext cx="1222921" cy="6530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0"/>
            <a:endCxn id="7" idx="2"/>
          </p:cNvCxnSpPr>
          <p:nvPr/>
        </p:nvCxnSpPr>
        <p:spPr>
          <a:xfrm rot="5400000" flipH="1" flipV="1">
            <a:off x="4106011" y="1355701"/>
            <a:ext cx="607368" cy="52156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8" idx="2"/>
          </p:cNvCxnSpPr>
          <p:nvPr/>
        </p:nvCxnSpPr>
        <p:spPr>
          <a:xfrm rot="5400000" flipH="1" flipV="1">
            <a:off x="6749213" y="2820136"/>
            <a:ext cx="738663" cy="2020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a:endCxn id="6" idx="1"/>
          </p:cNvCxnSpPr>
          <p:nvPr/>
        </p:nvCxnSpPr>
        <p:spPr>
          <a:xfrm>
            <a:off x="2613160" y="5061466"/>
            <a:ext cx="1253547" cy="7386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92894" y="381000"/>
            <a:ext cx="324723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type_tunnel.TunnelRpcCallbackMixin</a:t>
            </a:r>
            <a:endParaRPr lang="en-US" sz="1600" dirty="0"/>
          </a:p>
        </p:txBody>
      </p:sp>
      <p:sp>
        <p:nvSpPr>
          <p:cNvPr id="22" name="Rectangle 21"/>
          <p:cNvSpPr/>
          <p:nvPr/>
        </p:nvSpPr>
        <p:spPr>
          <a:xfrm>
            <a:off x="2514600" y="989111"/>
            <a:ext cx="542010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rpc.RpcCallbacks</a:t>
            </a:r>
            <a:r>
              <a:rPr lang="en-US" dirty="0"/>
              <a:t>(</a:t>
            </a:r>
            <a:r>
              <a:rPr lang="en-US" dirty="0" err="1"/>
              <a:t>self.notifier</a:t>
            </a:r>
            <a:r>
              <a:rPr lang="en-US" dirty="0"/>
              <a:t>, </a:t>
            </a:r>
            <a:r>
              <a:rPr lang="en-US" dirty="0" err="1"/>
              <a:t>self.type_manager</a:t>
            </a:r>
            <a:r>
              <a:rPr lang="en-US" dirty="0"/>
              <a:t>),</a:t>
            </a:r>
          </a:p>
        </p:txBody>
      </p:sp>
      <p:cxnSp>
        <p:nvCxnSpPr>
          <p:cNvPr id="24" name="Elbow Connector 23"/>
          <p:cNvCxnSpPr>
            <a:stCxn id="22" idx="0"/>
            <a:endCxn id="20" idx="2"/>
          </p:cNvCxnSpPr>
          <p:nvPr/>
        </p:nvCxnSpPr>
        <p:spPr>
          <a:xfrm rot="16200000" flipV="1">
            <a:off x="4835805" y="600262"/>
            <a:ext cx="269557" cy="5081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2" idx="2"/>
            <a:endCxn id="11" idx="0"/>
          </p:cNvCxnSpPr>
          <p:nvPr/>
        </p:nvCxnSpPr>
        <p:spPr>
          <a:xfrm rot="5400000">
            <a:off x="2058889" y="1101435"/>
            <a:ext cx="2908757" cy="3422773"/>
          </a:xfrm>
          <a:prstGeom prst="bentConnector3">
            <a:avLst>
              <a:gd name="adj1" fmla="val 90209"/>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6200" y="152400"/>
            <a:ext cx="2052226" cy="7019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Implements calls from Agents</a:t>
            </a:r>
            <a:endParaRPr lang="en-US" dirty="0"/>
          </a:p>
        </p:txBody>
      </p:sp>
      <p:sp>
        <p:nvSpPr>
          <p:cNvPr id="31" name="Rectangle 30"/>
          <p:cNvSpPr/>
          <p:nvPr/>
        </p:nvSpPr>
        <p:spPr>
          <a:xfrm>
            <a:off x="6858000" y="152400"/>
            <a:ext cx="2286000" cy="5671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Implement calls from agents</a:t>
            </a:r>
            <a:endParaRPr lang="en-US" dirty="0"/>
          </a:p>
        </p:txBody>
      </p:sp>
    </p:spTree>
    <p:extLst>
      <p:ext uri="{BB962C8B-B14F-4D97-AF65-F5344CB8AC3E}">
        <p14:creationId xmlns:p14="http://schemas.microsoft.com/office/powerpoint/2010/main" val="100761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Calls to Agents</a:t>
            </a:r>
            <a:endParaRPr lang="en-US" dirty="0"/>
          </a:p>
        </p:txBody>
      </p:sp>
      <p:sp>
        <p:nvSpPr>
          <p:cNvPr id="30" name="Rectangle 29"/>
          <p:cNvSpPr/>
          <p:nvPr/>
        </p:nvSpPr>
        <p:spPr>
          <a:xfrm>
            <a:off x="6876609" y="6060259"/>
            <a:ext cx="237566" cy="369332"/>
          </a:xfrm>
          <a:prstGeom prst="rect">
            <a:avLst/>
          </a:prstGeom>
        </p:spPr>
        <p:txBody>
          <a:bodyPr wrap="none">
            <a:spAutoFit/>
          </a:bodyPr>
          <a:lstStyle/>
          <a:p>
            <a:r>
              <a:rPr lang="en-US" dirty="0"/>
              <a:t> </a:t>
            </a:r>
          </a:p>
        </p:txBody>
      </p:sp>
      <p:graphicFrame>
        <p:nvGraphicFramePr>
          <p:cNvPr id="32" name="Table 31"/>
          <p:cNvGraphicFramePr>
            <a:graphicFrameLocks noGrp="1"/>
          </p:cNvGraphicFramePr>
          <p:nvPr>
            <p:extLst>
              <p:ext uri="{D42A27DB-BD31-4B8C-83A1-F6EECF244321}">
                <p14:modId xmlns:p14="http://schemas.microsoft.com/office/powerpoint/2010/main" val="546295838"/>
              </p:ext>
            </p:extLst>
          </p:nvPr>
        </p:nvGraphicFramePr>
        <p:xfrm>
          <a:off x="304800" y="1219200"/>
          <a:ext cx="8551806" cy="2651760"/>
        </p:xfrm>
        <a:graphic>
          <a:graphicData uri="http://schemas.openxmlformats.org/drawingml/2006/table">
            <a:tbl>
              <a:tblPr firstRow="1" bandRow="1">
                <a:tableStyleId>{5C22544A-7EE6-4342-B048-85BDC9FD1C3A}</a:tableStyleId>
              </a:tblPr>
              <a:tblGrid>
                <a:gridCol w="4275903"/>
                <a:gridCol w="4275903"/>
              </a:tblGrid>
              <a:tr h="268405">
                <a:tc>
                  <a:txBody>
                    <a:bodyPr/>
                    <a:lstStyle/>
                    <a:p>
                      <a:r>
                        <a:rPr lang="en-US" dirty="0" smtClean="0"/>
                        <a:t>Class</a:t>
                      </a:r>
                      <a:endParaRPr lang="en-US" dirty="0"/>
                    </a:p>
                  </a:txBody>
                  <a:tcPr/>
                </a:tc>
                <a:tc>
                  <a:txBody>
                    <a:bodyPr/>
                    <a:lstStyle/>
                    <a:p>
                      <a:r>
                        <a:rPr lang="en-US" dirty="0" smtClean="0"/>
                        <a:t>Members</a:t>
                      </a:r>
                      <a:endParaRPr lang="en-US" dirty="0"/>
                    </a:p>
                  </a:txBody>
                  <a:tcPr/>
                </a:tc>
              </a:tr>
              <a:tr h="463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AgentNotifierApi</a:t>
                      </a:r>
                      <a:endParaRPr lang="en-US" dirty="0" smtClean="0"/>
                    </a:p>
                  </a:txBody>
                  <a:tcPr/>
                </a:tc>
                <a:tc>
                  <a:txBody>
                    <a:bodyPr/>
                    <a:lstStyle/>
                    <a:p>
                      <a:r>
                        <a:rPr lang="en-US" dirty="0" err="1" smtClean="0"/>
                        <a:t>network_delete</a:t>
                      </a:r>
                      <a:endParaRPr lang="en-US" dirty="0" smtClean="0"/>
                    </a:p>
                    <a:p>
                      <a:r>
                        <a:rPr lang="en-US" dirty="0" smtClean="0"/>
                        <a:t> </a:t>
                      </a:r>
                      <a:r>
                        <a:rPr lang="en-US" dirty="0" err="1" smtClean="0"/>
                        <a:t>port_update</a:t>
                      </a:r>
                      <a:endParaRPr lang="en-US" dirty="0" smtClean="0"/>
                    </a:p>
                  </a:txBody>
                  <a:tcPr/>
                </a:tc>
              </a:tr>
              <a:tr h="268405">
                <a:tc>
                  <a:txBody>
                    <a:bodyPr/>
                    <a:lstStyle/>
                    <a:p>
                      <a:r>
                        <a:rPr lang="en-US" dirty="0" err="1" smtClean="0"/>
                        <a:t>DVRAgentRpcApiMixin</a:t>
                      </a:r>
                      <a:endParaRPr lang="en-US" dirty="0"/>
                    </a:p>
                  </a:txBody>
                  <a:tcPr/>
                </a:tc>
                <a:tc>
                  <a:txBody>
                    <a:bodyPr/>
                    <a:lstStyle/>
                    <a:p>
                      <a:r>
                        <a:rPr lang="en-US" dirty="0" err="1" smtClean="0"/>
                        <a:t>dvr_mac_address_update</a:t>
                      </a:r>
                      <a:endParaRPr lang="en-US" dirty="0"/>
                    </a:p>
                  </a:txBody>
                  <a:tcPr/>
                </a:tc>
              </a:tr>
              <a:tr h="661822">
                <a:tc>
                  <a:txBody>
                    <a:bodyPr/>
                    <a:lstStyle/>
                    <a:p>
                      <a:r>
                        <a:rPr lang="en-US" dirty="0" err="1" smtClean="0"/>
                        <a:t>SecurityGroupAgentRpcApiMixin</a:t>
                      </a:r>
                      <a:endParaRPr lang="en-US" dirty="0"/>
                    </a:p>
                  </a:txBody>
                  <a:tcPr/>
                </a:tc>
                <a:tc>
                  <a:txBody>
                    <a:bodyPr/>
                    <a:lstStyle/>
                    <a:p>
                      <a:r>
                        <a:rPr lang="en-US" dirty="0" err="1" smtClean="0"/>
                        <a:t>security_groups_rule_updated</a:t>
                      </a:r>
                      <a:endParaRPr lang="en-US" dirty="0" smtClean="0"/>
                    </a:p>
                    <a:p>
                      <a:r>
                        <a:rPr lang="en-US" dirty="0" err="1" smtClean="0"/>
                        <a:t>security_groups_member_updated</a:t>
                      </a:r>
                      <a:endParaRPr lang="en-US" dirty="0" smtClean="0"/>
                    </a:p>
                    <a:p>
                      <a:r>
                        <a:rPr lang="en-US" dirty="0" err="1" smtClean="0"/>
                        <a:t>security_groups_provider_updated</a:t>
                      </a:r>
                      <a:endParaRPr lang="en-US" dirty="0" smtClean="0"/>
                    </a:p>
                  </a:txBody>
                  <a:tcPr/>
                </a:tc>
              </a:tr>
              <a:tr h="268405">
                <a:tc>
                  <a:txBody>
                    <a:bodyPr/>
                    <a:lstStyle/>
                    <a:p>
                      <a:r>
                        <a:rPr lang="en-US" dirty="0" err="1" smtClean="0"/>
                        <a:t>TunnelAgentRpcApiMixin</a:t>
                      </a:r>
                      <a:endParaRPr lang="en-US" dirty="0"/>
                    </a:p>
                  </a:txBody>
                  <a:tcPr/>
                </a:tc>
                <a:tc>
                  <a:txBody>
                    <a:bodyPr/>
                    <a:lstStyle/>
                    <a:p>
                      <a:r>
                        <a:rPr lang="en-US" dirty="0" err="1" smtClean="0"/>
                        <a:t>tunnel_update</a:t>
                      </a:r>
                      <a:endParaRPr lang="en-US" dirty="0"/>
                    </a:p>
                  </a:txBody>
                  <a:tcPr/>
                </a:tc>
              </a:tr>
            </a:tbl>
          </a:graphicData>
        </a:graphic>
      </p:graphicFrame>
    </p:spTree>
    <p:extLst>
      <p:ext uri="{BB962C8B-B14F-4D97-AF65-F5344CB8AC3E}">
        <p14:creationId xmlns:p14="http://schemas.microsoft.com/office/powerpoint/2010/main" val="287330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84463359"/>
              </p:ext>
            </p:extLst>
          </p:nvPr>
        </p:nvGraphicFramePr>
        <p:xfrm>
          <a:off x="0" y="685800"/>
          <a:ext cx="8991600" cy="5902960"/>
        </p:xfrm>
        <a:graphic>
          <a:graphicData uri="http://schemas.openxmlformats.org/drawingml/2006/table">
            <a:tbl>
              <a:tblPr firstRow="1" bandRow="1">
                <a:tableStyleId>{5C22544A-7EE6-4342-B048-85BDC9FD1C3A}</a:tableStyleId>
              </a:tblPr>
              <a:tblGrid>
                <a:gridCol w="3429000"/>
                <a:gridCol w="5562600"/>
              </a:tblGrid>
              <a:tr h="370840">
                <a:tc>
                  <a:txBody>
                    <a:bodyPr/>
                    <a:lstStyle/>
                    <a:p>
                      <a:r>
                        <a:rPr lang="en-US" sz="1400" dirty="0" smtClean="0"/>
                        <a:t>Class</a:t>
                      </a:r>
                      <a:endParaRPr lang="en-US" sz="1400" dirty="0"/>
                    </a:p>
                  </a:txBody>
                  <a:tcPr/>
                </a:tc>
                <a:tc>
                  <a:txBody>
                    <a:bodyPr/>
                    <a:lstStyle/>
                    <a:p>
                      <a:r>
                        <a:rPr lang="en-US" sz="1400" dirty="0" smtClean="0"/>
                        <a:t>Members</a:t>
                      </a:r>
                      <a:endParaRPr lang="en-US" sz="1400" dirty="0"/>
                    </a:p>
                  </a:txBody>
                  <a:tcPr/>
                </a:tc>
              </a:tr>
              <a:tr h="370840">
                <a:tc>
                  <a:txBody>
                    <a:bodyPr/>
                    <a:lstStyle/>
                    <a:p>
                      <a:r>
                        <a:rPr lang="en-US" sz="1400" dirty="0" err="1" smtClean="0"/>
                        <a:t>RpcCallbacks</a:t>
                      </a:r>
                      <a:endParaRPr lang="en-US" sz="1400" dirty="0"/>
                    </a:p>
                  </a:txBody>
                  <a:tcPr/>
                </a:tc>
                <a:tc>
                  <a:txBody>
                    <a:bodyPr/>
                    <a:lstStyle/>
                    <a:p>
                      <a:r>
                        <a:rPr lang="en-US" sz="1400" b="1" dirty="0" err="1" smtClean="0"/>
                        <a:t>get_device_details</a:t>
                      </a:r>
                      <a:endParaRPr lang="en-US" sz="1400" b="1" dirty="0" smtClean="0"/>
                    </a:p>
                    <a:p>
                      <a:r>
                        <a:rPr lang="en-US" sz="1400" b="1" dirty="0" err="1" smtClean="0"/>
                        <a:t>get_devices_details_list</a:t>
                      </a:r>
                      <a:endParaRPr lang="en-US" sz="1400" b="1" dirty="0" smtClean="0"/>
                    </a:p>
                    <a:p>
                      <a:r>
                        <a:rPr lang="en-US" sz="1400" b="1" dirty="0" err="1" smtClean="0"/>
                        <a:t>update_device_down</a:t>
                      </a:r>
                      <a:endParaRPr lang="en-US" sz="1400" b="1" dirty="0" smtClean="0"/>
                    </a:p>
                    <a:p>
                      <a:r>
                        <a:rPr lang="en-US" sz="1400" b="1" dirty="0" err="1" smtClean="0"/>
                        <a:t>update_device_up</a:t>
                      </a:r>
                      <a:endParaRPr lang="en-US" sz="1400"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TunnelRpcCallbackMixin</a:t>
                      </a:r>
                      <a:endParaRPr lang="en-US" sz="1400" dirty="0" smtClean="0"/>
                    </a:p>
                  </a:txBody>
                  <a:tcPr/>
                </a:tc>
                <a:tc>
                  <a:txBody>
                    <a:bodyPr/>
                    <a:lstStyle/>
                    <a:p>
                      <a:r>
                        <a:rPr lang="en-US" sz="1400" b="1" dirty="0" err="1" smtClean="0"/>
                        <a:t>tunnel_sync</a:t>
                      </a:r>
                      <a:endParaRPr lang="en-US" sz="1400" b="1" dirty="0"/>
                    </a:p>
                  </a:txBody>
                  <a:tcPr/>
                </a:tc>
              </a:tr>
              <a:tr h="370840">
                <a:tc>
                  <a:txBody>
                    <a:bodyPr/>
                    <a:lstStyle/>
                    <a:p>
                      <a:r>
                        <a:rPr lang="en-US" sz="1400" dirty="0" err="1" smtClean="0"/>
                        <a:t>SecurityGroupServerRpcCallback</a:t>
                      </a:r>
                      <a:endParaRPr lang="en-US" sz="1400" dirty="0"/>
                    </a:p>
                  </a:txBody>
                  <a:tcPr/>
                </a:tc>
                <a:tc>
                  <a:txBody>
                    <a:bodyPr/>
                    <a:lstStyle/>
                    <a:p>
                      <a:r>
                        <a:rPr lang="en-US" sz="1400" b="1" dirty="0" err="1" smtClean="0"/>
                        <a:t>security_group_rules_for_devices</a:t>
                      </a:r>
                      <a:endParaRPr lang="en-US" sz="1400" b="1" dirty="0" smtClean="0"/>
                    </a:p>
                    <a:p>
                      <a:r>
                        <a:rPr lang="en-US" sz="1400" b="1" dirty="0" err="1" smtClean="0"/>
                        <a:t>security_group_info_for_devices</a:t>
                      </a:r>
                      <a:endParaRPr lang="en-US" sz="1400" b="1" dirty="0" smtClean="0"/>
                    </a:p>
                  </a:txBody>
                  <a:tcPr/>
                </a:tc>
              </a:tr>
              <a:tr h="370840">
                <a:tc>
                  <a:txBody>
                    <a:bodyPr/>
                    <a:lstStyle/>
                    <a:p>
                      <a:r>
                        <a:rPr lang="en-US" sz="1400" dirty="0" err="1" smtClean="0"/>
                        <a:t>DVRServerRpcCallback</a:t>
                      </a:r>
                      <a:endParaRPr lang="en-US" sz="1400" dirty="0"/>
                    </a:p>
                  </a:txBody>
                  <a:tcPr/>
                </a:tc>
                <a:tc>
                  <a:txBody>
                    <a:bodyPr/>
                    <a:lstStyle/>
                    <a:p>
                      <a:r>
                        <a:rPr lang="en-US" sz="1400" b="1" dirty="0" err="1" smtClean="0"/>
                        <a:t>get_dvr_mac_address_by_host</a:t>
                      </a:r>
                      <a:endParaRPr lang="en-US" sz="1400" b="1" dirty="0" smtClean="0"/>
                    </a:p>
                    <a:p>
                      <a:r>
                        <a:rPr lang="en-US" sz="1400" b="1" dirty="0" err="1" smtClean="0"/>
                        <a:t>get_dvr_mac_address_list</a:t>
                      </a:r>
                      <a:endParaRPr lang="en-US" sz="1400" b="1" dirty="0" smtClean="0"/>
                    </a:p>
                    <a:p>
                      <a:r>
                        <a:rPr lang="en-US" sz="1400" b="1" dirty="0" err="1" smtClean="0"/>
                        <a:t>get_ports_on_host_by_subnet</a:t>
                      </a:r>
                      <a:endParaRPr lang="en-US" sz="1400" b="1" dirty="0" smtClean="0"/>
                    </a:p>
                    <a:p>
                      <a:r>
                        <a:rPr lang="en-US" sz="1400" b="1" dirty="0" err="1" smtClean="0"/>
                        <a:t>get_subnet_for_dvr</a:t>
                      </a:r>
                      <a:endParaRPr lang="en-US" sz="1400" b="1" dirty="0" smtClean="0"/>
                    </a:p>
                  </a:txBody>
                  <a:tcPr/>
                </a:tc>
              </a:tr>
              <a:tr h="370840">
                <a:tc>
                  <a:txBody>
                    <a:bodyPr/>
                    <a:lstStyle/>
                    <a:p>
                      <a:r>
                        <a:rPr lang="en-US" sz="1400" dirty="0" err="1" smtClean="0"/>
                        <a:t>AgentExtRpcCallback</a:t>
                      </a:r>
                      <a:endParaRPr lang="en-US" sz="1400" dirty="0"/>
                    </a:p>
                  </a:txBody>
                  <a:tcPr/>
                </a:tc>
                <a:tc>
                  <a:txBody>
                    <a:bodyPr/>
                    <a:lstStyle/>
                    <a:p>
                      <a:r>
                        <a:rPr lang="en-US" sz="1400" dirty="0" err="1" smtClean="0"/>
                        <a:t>report_state</a:t>
                      </a:r>
                      <a:endParaRPr lang="en-US" sz="1400" dirty="0"/>
                    </a:p>
                  </a:txBody>
                  <a:tcPr/>
                </a:tc>
              </a:tr>
              <a:tr h="370840">
                <a:tc>
                  <a:txBody>
                    <a:bodyPr/>
                    <a:lstStyle/>
                    <a:p>
                      <a:r>
                        <a:rPr lang="en-US" sz="1400" dirty="0" err="1" smtClean="0"/>
                        <a:t>MetadataRpcCallback</a:t>
                      </a:r>
                      <a:endParaRPr lang="en-US" sz="1400" dirty="0"/>
                    </a:p>
                  </a:txBody>
                  <a:tcPr/>
                </a:tc>
                <a:tc>
                  <a:txBody>
                    <a:bodyPr/>
                    <a:lstStyle/>
                    <a:p>
                      <a:r>
                        <a:rPr lang="en-US" sz="1400" dirty="0" smtClean="0"/>
                        <a:t>???</a:t>
                      </a:r>
                      <a:endParaRPr lang="en-US" sz="1400" dirty="0"/>
                    </a:p>
                  </a:txBody>
                  <a:tcPr/>
                </a:tc>
              </a:tr>
              <a:tr h="370840">
                <a:tc>
                  <a:txBody>
                    <a:bodyPr/>
                    <a:lstStyle/>
                    <a:p>
                      <a:r>
                        <a:rPr lang="en-US" sz="1400" dirty="0" err="1" smtClean="0"/>
                        <a:t>DhcpRpcCallbac</a:t>
                      </a:r>
                      <a:endParaRPr lang="en-US" sz="1400" dirty="0"/>
                    </a:p>
                  </a:txBody>
                  <a:tcPr/>
                </a:tc>
                <a:tc>
                  <a:txBody>
                    <a:bodyPr/>
                    <a:lstStyle/>
                    <a:p>
                      <a:r>
                        <a:rPr lang="en-US" sz="1400" dirty="0" err="1" smtClean="0"/>
                        <a:t>get_active_networks_info</a:t>
                      </a:r>
                      <a:endParaRPr lang="en-US" sz="1400" dirty="0" smtClean="0"/>
                    </a:p>
                    <a:p>
                      <a:r>
                        <a:rPr lang="en-US" sz="1400" dirty="0" err="1" smtClean="0"/>
                        <a:t>get_active_networks</a:t>
                      </a:r>
                      <a:endParaRPr lang="en-US" sz="1400" dirty="0" smtClean="0"/>
                    </a:p>
                    <a:p>
                      <a:r>
                        <a:rPr lang="en-US" sz="1400" dirty="0" err="1" smtClean="0"/>
                        <a:t>get_network_info</a:t>
                      </a:r>
                      <a:endParaRPr lang="en-US" sz="1400" dirty="0" smtClean="0"/>
                    </a:p>
                    <a:p>
                      <a:r>
                        <a:rPr lang="en-US" sz="1400" dirty="0" err="1" smtClean="0"/>
                        <a:t>get_dhcp_port</a:t>
                      </a:r>
                      <a:endParaRPr lang="en-US" sz="1400" dirty="0" smtClean="0"/>
                    </a:p>
                    <a:p>
                      <a:r>
                        <a:rPr lang="en-US" sz="1400" dirty="0" err="1" smtClean="0"/>
                        <a:t>release_dhcp_port</a:t>
                      </a:r>
                      <a:endParaRPr lang="en-US" sz="1400" dirty="0" smtClean="0"/>
                    </a:p>
                    <a:p>
                      <a:r>
                        <a:rPr lang="en-US" sz="1400" dirty="0" err="1" smtClean="0"/>
                        <a:t>release_port_fixed_ip</a:t>
                      </a:r>
                      <a:endParaRPr lang="en-US" sz="1400" dirty="0" smtClean="0"/>
                    </a:p>
                    <a:p>
                      <a:r>
                        <a:rPr lang="en-US" sz="1400" dirty="0" err="1" smtClean="0"/>
                        <a:t>create_dhcp_port</a:t>
                      </a:r>
                      <a:endParaRPr lang="en-US" sz="1400" dirty="0" smtClean="0"/>
                    </a:p>
                    <a:p>
                      <a:r>
                        <a:rPr lang="en-US" sz="1400" dirty="0" err="1" smtClean="0"/>
                        <a:t>update_lease_expiration</a:t>
                      </a:r>
                      <a:endParaRPr lang="en-US" sz="1400" dirty="0" smtClean="0"/>
                    </a:p>
                    <a:p>
                      <a:r>
                        <a:rPr lang="en-US" sz="1400" dirty="0" err="1" smtClean="0"/>
                        <a:t>update_dhcp_port</a:t>
                      </a:r>
                      <a:endParaRPr lang="en-US" sz="1400" dirty="0"/>
                    </a:p>
                  </a:txBody>
                  <a:tcPr/>
                </a:tc>
              </a:tr>
            </a:tbl>
          </a:graphicData>
        </a:graphic>
      </p:graphicFrame>
      <p:sp>
        <p:nvSpPr>
          <p:cNvPr id="3" name="Rectangle 2"/>
          <p:cNvSpPr/>
          <p:nvPr/>
        </p:nvSpPr>
        <p:spPr>
          <a:xfrm>
            <a:off x="2725001" y="228600"/>
            <a:ext cx="1823961" cy="369332"/>
          </a:xfrm>
          <a:prstGeom prst="rect">
            <a:avLst/>
          </a:prstGeom>
        </p:spPr>
        <p:txBody>
          <a:bodyPr wrap="none">
            <a:spAutoFit/>
          </a:bodyPr>
          <a:lstStyle/>
          <a:p>
            <a:r>
              <a:rPr lang="en-US" dirty="0"/>
              <a:t>Calls from AGENT</a:t>
            </a:r>
          </a:p>
        </p:txBody>
      </p:sp>
    </p:spTree>
    <p:extLst>
      <p:ext uri="{BB962C8B-B14F-4D97-AF65-F5344CB8AC3E}">
        <p14:creationId xmlns:p14="http://schemas.microsoft.com/office/powerpoint/2010/main" val="241618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Security Groups.</a:t>
            </a:r>
          </a:p>
          <a:p>
            <a:r>
              <a:rPr lang="en-US" dirty="0" smtClean="0"/>
              <a:t>How the Bridges are Set-Up.?</a:t>
            </a:r>
          </a:p>
          <a:p>
            <a:r>
              <a:rPr lang="en-US" dirty="0" smtClean="0"/>
              <a:t>How the VIFs are attached to Integration Bridges?</a:t>
            </a:r>
          </a:p>
          <a:p>
            <a:r>
              <a:rPr lang="en-US" dirty="0" smtClean="0"/>
              <a:t>How the Flows are added in the two bridges?</a:t>
            </a:r>
          </a:p>
          <a:p>
            <a:r>
              <a:rPr lang="en-US" dirty="0" smtClean="0"/>
              <a:t>How the Filters are setup on VIFs.?</a:t>
            </a:r>
          </a:p>
          <a:p>
            <a:endParaRPr lang="en-US" dirty="0"/>
          </a:p>
        </p:txBody>
      </p:sp>
    </p:spTree>
    <p:extLst>
      <p:ext uri="{BB962C8B-B14F-4D97-AF65-F5344CB8AC3E}">
        <p14:creationId xmlns:p14="http://schemas.microsoft.com/office/powerpoint/2010/main" val="292524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integration bridge.</a:t>
            </a:r>
            <a:endParaRPr lang="en-US" dirty="0"/>
          </a:p>
        </p:txBody>
      </p:sp>
      <p:sp>
        <p:nvSpPr>
          <p:cNvPr id="3" name="Content Placeholder 2"/>
          <p:cNvSpPr>
            <a:spLocks noGrp="1"/>
          </p:cNvSpPr>
          <p:nvPr>
            <p:ph idx="1"/>
          </p:nvPr>
        </p:nvSpPr>
        <p:spPr/>
        <p:txBody>
          <a:bodyPr>
            <a:normAutofit/>
          </a:bodyPr>
          <a:lstStyle/>
          <a:p>
            <a:r>
              <a:rPr lang="en-US" dirty="0" err="1"/>
              <a:t>self.int_br.create</a:t>
            </a:r>
            <a:r>
              <a:rPr lang="en-US" dirty="0" smtClean="0"/>
              <a:t>()</a:t>
            </a:r>
          </a:p>
          <a:p>
            <a:r>
              <a:rPr lang="en-US" dirty="0" err="1" smtClean="0"/>
              <a:t>self.int_br.delete_port</a:t>
            </a:r>
            <a:r>
              <a:rPr lang="en-US" dirty="0" smtClean="0"/>
              <a:t>(patch-</a:t>
            </a:r>
            <a:r>
              <a:rPr lang="en-US" dirty="0" err="1" smtClean="0"/>
              <a:t>tun</a:t>
            </a:r>
            <a:r>
              <a:rPr lang="en-US" dirty="0" smtClean="0"/>
              <a:t>)</a:t>
            </a:r>
          </a:p>
          <a:p>
            <a:r>
              <a:rPr lang="en-US" dirty="0" err="1"/>
              <a:t>remove_all_flows</a:t>
            </a:r>
            <a:r>
              <a:rPr lang="en-US" dirty="0" smtClean="0"/>
              <a:t>()</a:t>
            </a:r>
          </a:p>
          <a:p>
            <a:r>
              <a:rPr lang="en-US" dirty="0"/>
              <a:t> switch all traffic using L2 learning</a:t>
            </a:r>
          </a:p>
          <a:p>
            <a:pPr lvl="1"/>
            <a:r>
              <a:rPr lang="en-US" dirty="0" err="1" smtClean="0"/>
              <a:t>self.int_br.add_flow</a:t>
            </a:r>
            <a:r>
              <a:rPr lang="en-US" dirty="0" smtClean="0"/>
              <a:t>(priority=1</a:t>
            </a:r>
            <a:r>
              <a:rPr lang="en-US" dirty="0"/>
              <a:t>, actions="normal</a:t>
            </a:r>
            <a:r>
              <a:rPr lang="en-US" dirty="0" smtClean="0"/>
              <a:t>")</a:t>
            </a:r>
          </a:p>
          <a:p>
            <a:r>
              <a:rPr lang="en-US" dirty="0"/>
              <a:t>Add a canary flow </a:t>
            </a:r>
            <a:r>
              <a:rPr lang="en-US" dirty="0" smtClean="0"/>
              <a:t>to </a:t>
            </a:r>
            <a:r>
              <a:rPr lang="en-US" dirty="0"/>
              <a:t>track OVS restarts</a:t>
            </a:r>
          </a:p>
          <a:p>
            <a:pPr lvl="1"/>
            <a:r>
              <a:rPr lang="en-US" dirty="0" err="1" smtClean="0"/>
              <a:t>add_flow</a:t>
            </a:r>
            <a:r>
              <a:rPr lang="en-US" dirty="0" smtClean="0"/>
              <a:t>(table=</a:t>
            </a:r>
            <a:r>
              <a:rPr lang="en-US" dirty="0" err="1" smtClean="0"/>
              <a:t>constants.CANARY_TABLE</a:t>
            </a:r>
            <a:r>
              <a:rPr lang="en-US" dirty="0"/>
              <a:t>, priority=0</a:t>
            </a:r>
            <a:r>
              <a:rPr lang="en-US" dirty="0" smtClean="0"/>
              <a:t>, </a:t>
            </a:r>
            <a:r>
              <a:rPr lang="en-US" dirty="0"/>
              <a:t>actions="drop")</a:t>
            </a:r>
            <a:endParaRPr lang="en-US" dirty="0" smtClean="0"/>
          </a:p>
        </p:txBody>
      </p:sp>
    </p:spTree>
    <p:extLst>
      <p:ext uri="{BB962C8B-B14F-4D97-AF65-F5344CB8AC3E}">
        <p14:creationId xmlns:p14="http://schemas.microsoft.com/office/powerpoint/2010/main" val="12048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Tunnel Bridge</a:t>
            </a:r>
            <a:endParaRPr lang="en-US" dirty="0"/>
          </a:p>
        </p:txBody>
      </p:sp>
      <p:sp>
        <p:nvSpPr>
          <p:cNvPr id="4" name="Rectangle 3"/>
          <p:cNvSpPr/>
          <p:nvPr/>
        </p:nvSpPr>
        <p:spPr>
          <a:xfrm>
            <a:off x="2057400" y="1600200"/>
            <a:ext cx="3109697" cy="369332"/>
          </a:xfrm>
          <a:prstGeom prst="rect">
            <a:avLst/>
          </a:prstGeom>
        </p:spPr>
        <p:txBody>
          <a:bodyPr wrap="none">
            <a:spAutoFit/>
          </a:bodyPr>
          <a:lstStyle/>
          <a:p>
            <a:r>
              <a:rPr lang="en-US" dirty="0" err="1"/>
              <a:t>self.tun_br</a:t>
            </a:r>
            <a:r>
              <a:rPr lang="en-US" dirty="0"/>
              <a:t> = </a:t>
            </a:r>
            <a:r>
              <a:rPr lang="en-US" dirty="0" err="1"/>
              <a:t>ovs_lib.OVSBridge</a:t>
            </a:r>
            <a:endParaRPr lang="en-US" dirty="0"/>
          </a:p>
        </p:txBody>
      </p:sp>
      <p:sp>
        <p:nvSpPr>
          <p:cNvPr id="5" name="Rectangle 4"/>
          <p:cNvSpPr/>
          <p:nvPr/>
        </p:nvSpPr>
        <p:spPr>
          <a:xfrm>
            <a:off x="2065149" y="2133600"/>
            <a:ext cx="4697889" cy="369332"/>
          </a:xfrm>
          <a:prstGeom prst="rect">
            <a:avLst/>
          </a:prstGeom>
        </p:spPr>
        <p:txBody>
          <a:bodyPr wrap="none">
            <a:spAutoFit/>
          </a:bodyPr>
          <a:lstStyle/>
          <a:p>
            <a:r>
              <a:rPr lang="en-US" dirty="0" err="1"/>
              <a:t>patch_tun_ofport</a:t>
            </a:r>
            <a:r>
              <a:rPr lang="en-US" dirty="0"/>
              <a:t> = </a:t>
            </a:r>
            <a:r>
              <a:rPr lang="en-US" dirty="0" err="1" smtClean="0"/>
              <a:t>self.int_br.add_patch_port</a:t>
            </a:r>
            <a:r>
              <a:rPr lang="en-US" dirty="0" smtClean="0"/>
              <a:t>()</a:t>
            </a:r>
            <a:endParaRPr lang="en-US" dirty="0"/>
          </a:p>
        </p:txBody>
      </p:sp>
      <p:sp>
        <p:nvSpPr>
          <p:cNvPr id="6" name="Rectangle 5"/>
          <p:cNvSpPr/>
          <p:nvPr/>
        </p:nvSpPr>
        <p:spPr>
          <a:xfrm>
            <a:off x="2057400" y="2667000"/>
            <a:ext cx="4551887" cy="369332"/>
          </a:xfrm>
          <a:prstGeom prst="rect">
            <a:avLst/>
          </a:prstGeom>
        </p:spPr>
        <p:txBody>
          <a:bodyPr wrap="none">
            <a:spAutoFit/>
          </a:bodyPr>
          <a:lstStyle/>
          <a:p>
            <a:r>
              <a:rPr lang="en-US" dirty="0" err="1"/>
              <a:t>patch_int_ofport</a:t>
            </a:r>
            <a:r>
              <a:rPr lang="en-US" dirty="0"/>
              <a:t> = </a:t>
            </a:r>
            <a:r>
              <a:rPr lang="en-US" dirty="0" err="1"/>
              <a:t>self.tun_br.add_patch_port</a:t>
            </a:r>
            <a:endParaRPr lang="en-US" dirty="0"/>
          </a:p>
        </p:txBody>
      </p:sp>
      <p:sp>
        <p:nvSpPr>
          <p:cNvPr id="7" name="Rectangle 6"/>
          <p:cNvSpPr/>
          <p:nvPr/>
        </p:nvSpPr>
        <p:spPr>
          <a:xfrm>
            <a:off x="2065149" y="3244334"/>
            <a:ext cx="2657715" cy="369332"/>
          </a:xfrm>
          <a:prstGeom prst="rect">
            <a:avLst/>
          </a:prstGeom>
        </p:spPr>
        <p:txBody>
          <a:bodyPr wrap="none">
            <a:spAutoFit/>
          </a:bodyPr>
          <a:lstStyle/>
          <a:p>
            <a:r>
              <a:rPr lang="en-US" dirty="0" err="1"/>
              <a:t>tun_br.remove_all_flows</a:t>
            </a:r>
            <a:r>
              <a:rPr lang="en-US" dirty="0"/>
              <a:t>()</a:t>
            </a:r>
          </a:p>
        </p:txBody>
      </p:sp>
      <p:sp>
        <p:nvSpPr>
          <p:cNvPr id="8" name="Oval 7"/>
          <p:cNvSpPr/>
          <p:nvPr/>
        </p:nvSpPr>
        <p:spPr>
          <a:xfrm>
            <a:off x="1516102" y="169702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1478499" y="2198132"/>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p:cNvSpPr/>
          <p:nvPr/>
        </p:nvSpPr>
        <p:spPr>
          <a:xfrm>
            <a:off x="1516102" y="2699266"/>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1516102" y="3244334"/>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08745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setup_physical_bridges</a:t>
            </a:r>
            <a:endParaRPr lang="en-US" dirty="0"/>
          </a:p>
        </p:txBody>
      </p:sp>
      <p:sp>
        <p:nvSpPr>
          <p:cNvPr id="3" name="Content Placeholder 2"/>
          <p:cNvSpPr>
            <a:spLocks noGrp="1"/>
          </p:cNvSpPr>
          <p:nvPr>
            <p:ph idx="1"/>
          </p:nvPr>
        </p:nvSpPr>
        <p:spPr/>
        <p:txBody>
          <a:bodyPr/>
          <a:lstStyle/>
          <a:p>
            <a:r>
              <a:rPr lang="en-US" dirty="0" smtClean="0"/>
              <a:t>Create Bridges from the mappings.</a:t>
            </a:r>
          </a:p>
          <a:p>
            <a:r>
              <a:rPr lang="en-US" dirty="0" smtClean="0"/>
              <a:t>Create patch ports and join with Integration bridge.</a:t>
            </a:r>
          </a:p>
          <a:p>
            <a:r>
              <a:rPr lang="en-US" dirty="0" smtClean="0"/>
              <a:t>Add Flows.</a:t>
            </a:r>
          </a:p>
          <a:p>
            <a:r>
              <a:rPr lang="en-US" dirty="0" smtClean="0"/>
              <a:t>Do any other necessary configurations</a:t>
            </a:r>
          </a:p>
          <a:p>
            <a:pPr lvl="1"/>
            <a:r>
              <a:rPr lang="en-US" dirty="0" smtClean="0"/>
              <a:t>MTU</a:t>
            </a:r>
          </a:p>
          <a:p>
            <a:pPr lvl="1"/>
            <a:r>
              <a:rPr lang="en-US" dirty="0" err="1" smtClean="0"/>
              <a:t>Db</a:t>
            </a:r>
            <a:r>
              <a:rPr lang="en-US" dirty="0" smtClean="0"/>
              <a:t>-attribute.</a:t>
            </a:r>
            <a:endParaRPr lang="en-US" dirty="0"/>
          </a:p>
        </p:txBody>
      </p:sp>
    </p:spTree>
    <p:extLst>
      <p:ext uri="{BB962C8B-B14F-4D97-AF65-F5344CB8AC3E}">
        <p14:creationId xmlns:p14="http://schemas.microsoft.com/office/powerpoint/2010/main" val="151533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tunnel bridge</a:t>
            </a:r>
            <a:endParaRPr lang="en-US" dirty="0"/>
          </a:p>
        </p:txBody>
      </p:sp>
      <p:sp>
        <p:nvSpPr>
          <p:cNvPr id="4" name="Rectangle 3"/>
          <p:cNvSpPr/>
          <p:nvPr/>
        </p:nvSpPr>
        <p:spPr>
          <a:xfrm>
            <a:off x="304800" y="1676400"/>
            <a:ext cx="87630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LEARN_FROM_TUN</a:t>
            </a:r>
          </a:p>
        </p:txBody>
      </p:sp>
      <p:sp>
        <p:nvSpPr>
          <p:cNvPr id="5" name="Oval 4"/>
          <p:cNvSpPr/>
          <p:nvPr/>
        </p:nvSpPr>
        <p:spPr>
          <a:xfrm>
            <a:off x="494745" y="1066800"/>
            <a:ext cx="2438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patch_int_port</a:t>
            </a:r>
            <a:endParaRPr lang="en-US" dirty="0"/>
          </a:p>
        </p:txBody>
      </p:sp>
      <p:sp>
        <p:nvSpPr>
          <p:cNvPr id="6" name="Rectangle 5"/>
          <p:cNvSpPr/>
          <p:nvPr/>
        </p:nvSpPr>
        <p:spPr>
          <a:xfrm>
            <a:off x="4056315" y="1905000"/>
            <a:ext cx="450076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Table-0</a:t>
            </a:r>
            <a:endParaRPr lang="en-US" sz="2400" dirty="0">
              <a:solidFill>
                <a:srgbClr val="C00000"/>
              </a:solidFill>
            </a:endParaRPr>
          </a:p>
        </p:txBody>
      </p:sp>
      <p:sp>
        <p:nvSpPr>
          <p:cNvPr id="7" name="Rectangle 6"/>
          <p:cNvSpPr/>
          <p:nvPr/>
        </p:nvSpPr>
        <p:spPr>
          <a:xfrm>
            <a:off x="4246216" y="3048000"/>
            <a:ext cx="431085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PATCH_LV_TO_TUN</a:t>
            </a:r>
            <a:endParaRPr lang="en-US" dirty="0">
              <a:solidFill>
                <a:schemeClr val="tx1"/>
              </a:solidFill>
            </a:endParaRPr>
          </a:p>
        </p:txBody>
      </p:sp>
      <p:sp>
        <p:nvSpPr>
          <p:cNvPr id="8" name="Rectangle 7"/>
          <p:cNvSpPr/>
          <p:nvPr/>
        </p:nvSpPr>
        <p:spPr>
          <a:xfrm>
            <a:off x="6889969" y="4267200"/>
            <a:ext cx="1667107"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ARP_RESPONDER</a:t>
            </a:r>
            <a:endParaRPr lang="en-US" sz="1600" dirty="0">
              <a:solidFill>
                <a:schemeClr val="tx1"/>
              </a:solidFill>
            </a:endParaRPr>
          </a:p>
        </p:txBody>
      </p:sp>
      <p:sp>
        <p:nvSpPr>
          <p:cNvPr id="9" name="Rectangle 8"/>
          <p:cNvSpPr/>
          <p:nvPr/>
        </p:nvSpPr>
        <p:spPr>
          <a:xfrm>
            <a:off x="5137369" y="4267200"/>
            <a:ext cx="1600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FLOOD_TO_TUN</a:t>
            </a:r>
          </a:p>
          <a:p>
            <a:pPr algn="ctr"/>
            <a:endParaRPr lang="en-US" sz="1600" dirty="0">
              <a:solidFill>
                <a:schemeClr val="tx1"/>
              </a:solidFill>
            </a:endParaRPr>
          </a:p>
        </p:txBody>
      </p:sp>
      <p:sp>
        <p:nvSpPr>
          <p:cNvPr id="10" name="Rectangle 9"/>
          <p:cNvSpPr/>
          <p:nvPr/>
        </p:nvSpPr>
        <p:spPr>
          <a:xfrm>
            <a:off x="3308569" y="4262553"/>
            <a:ext cx="163923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UCAST_TO_TUN</a:t>
            </a:r>
            <a:endParaRPr lang="en-US" sz="1600" dirty="0">
              <a:solidFill>
                <a:schemeClr val="tx1"/>
              </a:solidFill>
            </a:endParaRPr>
          </a:p>
        </p:txBody>
      </p:sp>
      <p:cxnSp>
        <p:nvCxnSpPr>
          <p:cNvPr id="15" name="Straight Arrow Connector 14"/>
          <p:cNvCxnSpPr>
            <a:stCxn id="7" idx="2"/>
            <a:endCxn id="10" idx="0"/>
          </p:cNvCxnSpPr>
          <p:nvPr/>
        </p:nvCxnSpPr>
        <p:spPr>
          <a:xfrm flipH="1">
            <a:off x="4128184" y="3886200"/>
            <a:ext cx="2273462" cy="376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9" idx="0"/>
          </p:cNvCxnSpPr>
          <p:nvPr/>
        </p:nvCxnSpPr>
        <p:spPr>
          <a:xfrm flipH="1">
            <a:off x="5937469" y="3886200"/>
            <a:ext cx="4641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6401646" y="3886200"/>
            <a:ext cx="13218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7" idx="0"/>
          </p:cNvCxnSpPr>
          <p:nvPr/>
        </p:nvCxnSpPr>
        <p:spPr>
          <a:xfrm>
            <a:off x="6306695" y="2743200"/>
            <a:ext cx="9495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42966" y="5242640"/>
            <a:ext cx="262829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GRE/VXLAN_TUN_TO_LV</a:t>
            </a:r>
          </a:p>
          <a:p>
            <a:endParaRPr lang="en-US" dirty="0"/>
          </a:p>
          <a:p>
            <a:endParaRPr lang="en-US" dirty="0"/>
          </a:p>
        </p:txBody>
      </p:sp>
      <p:sp>
        <p:nvSpPr>
          <p:cNvPr id="24" name="Rectangle 23"/>
          <p:cNvSpPr/>
          <p:nvPr/>
        </p:nvSpPr>
        <p:spPr>
          <a:xfrm>
            <a:off x="642274" y="2895600"/>
            <a:ext cx="2016962" cy="92333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smtClean="0"/>
              <a:t>LEARN_FROM_TUN</a:t>
            </a:r>
          </a:p>
          <a:p>
            <a:endParaRPr lang="en-US" dirty="0"/>
          </a:p>
          <a:p>
            <a:endParaRPr lang="en-US" dirty="0"/>
          </a:p>
        </p:txBody>
      </p:sp>
      <p:cxnSp>
        <p:nvCxnSpPr>
          <p:cNvPr id="26" name="Straight Arrow Connector 25"/>
          <p:cNvCxnSpPr>
            <a:stCxn id="24" idx="3"/>
            <a:endCxn id="10" idx="1"/>
          </p:cNvCxnSpPr>
          <p:nvPr/>
        </p:nvCxnSpPr>
        <p:spPr>
          <a:xfrm>
            <a:off x="2659236" y="3357265"/>
            <a:ext cx="649333" cy="1400588"/>
          </a:xfrm>
          <a:prstGeom prst="straightConnector1">
            <a:avLst/>
          </a:prstGeom>
          <a:ln>
            <a:prstDash val="dash"/>
            <a:tailEnd type="arrow"/>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2641867" y="3690588"/>
            <a:ext cx="998991" cy="646331"/>
          </a:xfrm>
          <a:prstGeom prst="rect">
            <a:avLst/>
          </a:prstGeom>
          <a:noFill/>
        </p:spPr>
        <p:txBody>
          <a:bodyPr wrap="none" rtlCol="0">
            <a:spAutoFit/>
          </a:bodyPr>
          <a:lstStyle/>
          <a:p>
            <a:r>
              <a:rPr lang="en-US" dirty="0" smtClean="0"/>
              <a:t>Dynamic</a:t>
            </a:r>
          </a:p>
          <a:p>
            <a:r>
              <a:rPr lang="en-US" dirty="0" smtClean="0"/>
              <a:t>adds</a:t>
            </a:r>
            <a:endParaRPr lang="en-US" dirty="0"/>
          </a:p>
        </p:txBody>
      </p:sp>
      <p:cxnSp>
        <p:nvCxnSpPr>
          <p:cNvPr id="30" name="Straight Arrow Connector 29"/>
          <p:cNvCxnSpPr>
            <a:stCxn id="24" idx="0"/>
            <a:endCxn id="5" idx="4"/>
          </p:cNvCxnSpPr>
          <p:nvPr/>
        </p:nvCxnSpPr>
        <p:spPr>
          <a:xfrm flipV="1">
            <a:off x="1650755" y="2286000"/>
            <a:ext cx="63190" cy="609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1256127" y="2514082"/>
            <a:ext cx="915635" cy="369332"/>
          </a:xfrm>
          <a:prstGeom prst="rect">
            <a:avLst/>
          </a:prstGeom>
          <a:noFill/>
        </p:spPr>
        <p:txBody>
          <a:bodyPr wrap="none" rtlCol="0">
            <a:spAutoFit/>
          </a:bodyPr>
          <a:lstStyle/>
          <a:p>
            <a:r>
              <a:rPr lang="en-US" dirty="0" smtClean="0"/>
              <a:t>outputs</a:t>
            </a:r>
            <a:endParaRPr lang="en-US" dirty="0"/>
          </a:p>
        </p:txBody>
      </p:sp>
      <p:cxnSp>
        <p:nvCxnSpPr>
          <p:cNvPr id="34" name="Straight Arrow Connector 33"/>
          <p:cNvCxnSpPr>
            <a:stCxn id="23" idx="0"/>
            <a:endCxn id="24" idx="2"/>
          </p:cNvCxnSpPr>
          <p:nvPr/>
        </p:nvCxnSpPr>
        <p:spPr>
          <a:xfrm flipH="1" flipV="1">
            <a:off x="1650755" y="3818930"/>
            <a:ext cx="106357" cy="142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603969" y="5103076"/>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585169" y="5103076"/>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981811" y="685800"/>
            <a:ext cx="575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61968" y="312751"/>
            <a:ext cx="1024832" cy="369332"/>
          </a:xfrm>
          <a:prstGeom prst="rect">
            <a:avLst/>
          </a:prstGeom>
          <a:noFill/>
        </p:spPr>
        <p:txBody>
          <a:bodyPr wrap="none" rtlCol="0">
            <a:spAutoFit/>
          </a:bodyPr>
          <a:lstStyle/>
          <a:p>
            <a:r>
              <a:rPr lang="en-US" dirty="0" smtClean="0"/>
              <a:t>resubmit</a:t>
            </a:r>
            <a:endParaRPr lang="en-US" dirty="0"/>
          </a:p>
        </p:txBody>
      </p:sp>
      <p:cxnSp>
        <p:nvCxnSpPr>
          <p:cNvPr id="43" name="Straight Arrow Connector 42"/>
          <p:cNvCxnSpPr>
            <a:stCxn id="6" idx="1"/>
          </p:cNvCxnSpPr>
          <p:nvPr/>
        </p:nvCxnSpPr>
        <p:spPr>
          <a:xfrm flipH="1">
            <a:off x="2171763" y="2324100"/>
            <a:ext cx="1884552" cy="2918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15701" y="6564868"/>
            <a:ext cx="8852099" cy="307777"/>
          </a:xfrm>
          <a:prstGeom prst="rect">
            <a:avLst/>
          </a:prstGeom>
        </p:spPr>
        <p:txBody>
          <a:bodyPr wrap="square">
            <a:spAutoFit/>
          </a:bodyPr>
          <a:lstStyle/>
          <a:p>
            <a:r>
              <a:rPr lang="en-US" sz="1400" dirty="0" smtClean="0"/>
              <a:t> More invhttps</a:t>
            </a:r>
            <a:r>
              <a:rPr lang="en-US" sz="1400" dirty="0"/>
              <a:t>://openflow.stanford.edu/display/ONL/POX+Wiki#POXWiki-TheLearnAction</a:t>
            </a:r>
          </a:p>
        </p:txBody>
      </p:sp>
      <p:sp>
        <p:nvSpPr>
          <p:cNvPr id="16" name="Freeform 15"/>
          <p:cNvSpPr/>
          <p:nvPr/>
        </p:nvSpPr>
        <p:spPr>
          <a:xfrm>
            <a:off x="1301538" y="728420"/>
            <a:ext cx="2944678" cy="5052448"/>
          </a:xfrm>
          <a:custGeom>
            <a:avLst/>
            <a:gdLst>
              <a:gd name="connsiteX0" fmla="*/ 2944678 w 2944678"/>
              <a:gd name="connsiteY0" fmla="*/ 1332855 h 5052448"/>
              <a:gd name="connsiteX1" fmla="*/ 2867187 w 2944678"/>
              <a:gd name="connsiteY1" fmla="*/ 1394848 h 5052448"/>
              <a:gd name="connsiteX2" fmla="*/ 2727702 w 2944678"/>
              <a:gd name="connsiteY2" fmla="*/ 1503336 h 5052448"/>
              <a:gd name="connsiteX3" fmla="*/ 2665709 w 2944678"/>
              <a:gd name="connsiteY3" fmla="*/ 1534333 h 5052448"/>
              <a:gd name="connsiteX4" fmla="*/ 2619214 w 2944678"/>
              <a:gd name="connsiteY4" fmla="*/ 1549831 h 5052448"/>
              <a:gd name="connsiteX5" fmla="*/ 2510726 w 2944678"/>
              <a:gd name="connsiteY5" fmla="*/ 1596326 h 5052448"/>
              <a:gd name="connsiteX6" fmla="*/ 2402238 w 2944678"/>
              <a:gd name="connsiteY6" fmla="*/ 1673817 h 5052448"/>
              <a:gd name="connsiteX7" fmla="*/ 2309248 w 2944678"/>
              <a:gd name="connsiteY7" fmla="*/ 1735811 h 5052448"/>
              <a:gd name="connsiteX8" fmla="*/ 2216258 w 2944678"/>
              <a:gd name="connsiteY8" fmla="*/ 1828800 h 5052448"/>
              <a:gd name="connsiteX9" fmla="*/ 2138767 w 2944678"/>
              <a:gd name="connsiteY9" fmla="*/ 1906292 h 5052448"/>
              <a:gd name="connsiteX10" fmla="*/ 2107770 w 2944678"/>
              <a:gd name="connsiteY10" fmla="*/ 1952787 h 5052448"/>
              <a:gd name="connsiteX11" fmla="*/ 2092272 w 2944678"/>
              <a:gd name="connsiteY11" fmla="*/ 1999282 h 5052448"/>
              <a:gd name="connsiteX12" fmla="*/ 2045777 w 2944678"/>
              <a:gd name="connsiteY12" fmla="*/ 2045777 h 5052448"/>
              <a:gd name="connsiteX13" fmla="*/ 1968285 w 2944678"/>
              <a:gd name="connsiteY13" fmla="*/ 2154265 h 5052448"/>
              <a:gd name="connsiteX14" fmla="*/ 1952787 w 2944678"/>
              <a:gd name="connsiteY14" fmla="*/ 2200760 h 5052448"/>
              <a:gd name="connsiteX15" fmla="*/ 1890794 w 2944678"/>
              <a:gd name="connsiteY15" fmla="*/ 2293749 h 5052448"/>
              <a:gd name="connsiteX16" fmla="*/ 1875295 w 2944678"/>
              <a:gd name="connsiteY16" fmla="*/ 2417736 h 5052448"/>
              <a:gd name="connsiteX17" fmla="*/ 1859797 w 2944678"/>
              <a:gd name="connsiteY17" fmla="*/ 2510726 h 5052448"/>
              <a:gd name="connsiteX18" fmla="*/ 1844299 w 2944678"/>
              <a:gd name="connsiteY18" fmla="*/ 2836190 h 5052448"/>
              <a:gd name="connsiteX19" fmla="*/ 1828800 w 2944678"/>
              <a:gd name="connsiteY19" fmla="*/ 2898183 h 5052448"/>
              <a:gd name="connsiteX20" fmla="*/ 1813302 w 2944678"/>
              <a:gd name="connsiteY20" fmla="*/ 2975675 h 5052448"/>
              <a:gd name="connsiteX21" fmla="*/ 1782306 w 2944678"/>
              <a:gd name="connsiteY21" fmla="*/ 3068665 h 5052448"/>
              <a:gd name="connsiteX22" fmla="*/ 1751309 w 2944678"/>
              <a:gd name="connsiteY22" fmla="*/ 3177153 h 5052448"/>
              <a:gd name="connsiteX23" fmla="*/ 1720312 w 2944678"/>
              <a:gd name="connsiteY23" fmla="*/ 3223648 h 5052448"/>
              <a:gd name="connsiteX24" fmla="*/ 1689316 w 2944678"/>
              <a:gd name="connsiteY24" fmla="*/ 3332136 h 5052448"/>
              <a:gd name="connsiteX25" fmla="*/ 1673817 w 2944678"/>
              <a:gd name="connsiteY25" fmla="*/ 3394129 h 5052448"/>
              <a:gd name="connsiteX26" fmla="*/ 1642821 w 2944678"/>
              <a:gd name="connsiteY26" fmla="*/ 3502617 h 5052448"/>
              <a:gd name="connsiteX27" fmla="*/ 1611824 w 2944678"/>
              <a:gd name="connsiteY27" fmla="*/ 3657600 h 5052448"/>
              <a:gd name="connsiteX28" fmla="*/ 1565329 w 2944678"/>
              <a:gd name="connsiteY28" fmla="*/ 4029560 h 5052448"/>
              <a:gd name="connsiteX29" fmla="*/ 1549831 w 2944678"/>
              <a:gd name="connsiteY29" fmla="*/ 4138048 h 5052448"/>
              <a:gd name="connsiteX30" fmla="*/ 1534333 w 2944678"/>
              <a:gd name="connsiteY30" fmla="*/ 4200041 h 5052448"/>
              <a:gd name="connsiteX31" fmla="*/ 1518834 w 2944678"/>
              <a:gd name="connsiteY31" fmla="*/ 4324027 h 5052448"/>
              <a:gd name="connsiteX32" fmla="*/ 1503336 w 2944678"/>
              <a:gd name="connsiteY32" fmla="*/ 4401519 h 5052448"/>
              <a:gd name="connsiteX33" fmla="*/ 1487838 w 2944678"/>
              <a:gd name="connsiteY33" fmla="*/ 4510007 h 5052448"/>
              <a:gd name="connsiteX34" fmla="*/ 1472339 w 2944678"/>
              <a:gd name="connsiteY34" fmla="*/ 4556502 h 5052448"/>
              <a:gd name="connsiteX35" fmla="*/ 1425845 w 2944678"/>
              <a:gd name="connsiteY35" fmla="*/ 4711485 h 5052448"/>
              <a:gd name="connsiteX36" fmla="*/ 1410346 w 2944678"/>
              <a:gd name="connsiteY36" fmla="*/ 4757980 h 5052448"/>
              <a:gd name="connsiteX37" fmla="*/ 1394848 w 2944678"/>
              <a:gd name="connsiteY37" fmla="*/ 4804475 h 5052448"/>
              <a:gd name="connsiteX38" fmla="*/ 1317356 w 2944678"/>
              <a:gd name="connsiteY38" fmla="*/ 4943960 h 5052448"/>
              <a:gd name="connsiteX39" fmla="*/ 1224367 w 2944678"/>
              <a:gd name="connsiteY39" fmla="*/ 4990455 h 5052448"/>
              <a:gd name="connsiteX40" fmla="*/ 1177872 w 2944678"/>
              <a:gd name="connsiteY40" fmla="*/ 5021451 h 5052448"/>
              <a:gd name="connsiteX41" fmla="*/ 1053885 w 2944678"/>
              <a:gd name="connsiteY41" fmla="*/ 5052448 h 5052448"/>
              <a:gd name="connsiteX42" fmla="*/ 821411 w 2944678"/>
              <a:gd name="connsiteY42" fmla="*/ 5036949 h 5052448"/>
              <a:gd name="connsiteX43" fmla="*/ 728421 w 2944678"/>
              <a:gd name="connsiteY43" fmla="*/ 5005953 h 5052448"/>
              <a:gd name="connsiteX44" fmla="*/ 635431 w 2944678"/>
              <a:gd name="connsiteY44" fmla="*/ 4974956 h 5052448"/>
              <a:gd name="connsiteX45" fmla="*/ 588936 w 2944678"/>
              <a:gd name="connsiteY45" fmla="*/ 4959458 h 5052448"/>
              <a:gd name="connsiteX46" fmla="*/ 418455 w 2944678"/>
              <a:gd name="connsiteY46" fmla="*/ 4912963 h 5052448"/>
              <a:gd name="connsiteX47" fmla="*/ 371960 w 2944678"/>
              <a:gd name="connsiteY47" fmla="*/ 4897465 h 5052448"/>
              <a:gd name="connsiteX48" fmla="*/ 263472 w 2944678"/>
              <a:gd name="connsiteY48" fmla="*/ 4773478 h 5052448"/>
              <a:gd name="connsiteX49" fmla="*/ 232475 w 2944678"/>
              <a:gd name="connsiteY49" fmla="*/ 4680488 h 5052448"/>
              <a:gd name="connsiteX50" fmla="*/ 216977 w 2944678"/>
              <a:gd name="connsiteY50" fmla="*/ 4618495 h 5052448"/>
              <a:gd name="connsiteX51" fmla="*/ 185980 w 2944678"/>
              <a:gd name="connsiteY51" fmla="*/ 4525505 h 5052448"/>
              <a:gd name="connsiteX52" fmla="*/ 154984 w 2944678"/>
              <a:gd name="connsiteY52" fmla="*/ 4432516 h 5052448"/>
              <a:gd name="connsiteX53" fmla="*/ 139485 w 2944678"/>
              <a:gd name="connsiteY53" fmla="*/ 4386021 h 5052448"/>
              <a:gd name="connsiteX54" fmla="*/ 123987 w 2944678"/>
              <a:gd name="connsiteY54" fmla="*/ 4293031 h 5052448"/>
              <a:gd name="connsiteX55" fmla="*/ 108489 w 2944678"/>
              <a:gd name="connsiteY55" fmla="*/ 4246536 h 5052448"/>
              <a:gd name="connsiteX56" fmla="*/ 92990 w 2944678"/>
              <a:gd name="connsiteY56" fmla="*/ 4138048 h 5052448"/>
              <a:gd name="connsiteX57" fmla="*/ 108489 w 2944678"/>
              <a:gd name="connsiteY57" fmla="*/ 3766088 h 5052448"/>
              <a:gd name="connsiteX58" fmla="*/ 123987 w 2944678"/>
              <a:gd name="connsiteY58" fmla="*/ 3704095 h 5052448"/>
              <a:gd name="connsiteX59" fmla="*/ 108489 w 2944678"/>
              <a:gd name="connsiteY59" fmla="*/ 2758699 h 5052448"/>
              <a:gd name="connsiteX60" fmla="*/ 77492 w 2944678"/>
              <a:gd name="connsiteY60" fmla="*/ 2619214 h 5052448"/>
              <a:gd name="connsiteX61" fmla="*/ 61994 w 2944678"/>
              <a:gd name="connsiteY61" fmla="*/ 2557221 h 5052448"/>
              <a:gd name="connsiteX62" fmla="*/ 46495 w 2944678"/>
              <a:gd name="connsiteY62" fmla="*/ 2479729 h 5052448"/>
              <a:gd name="connsiteX63" fmla="*/ 30997 w 2944678"/>
              <a:gd name="connsiteY63" fmla="*/ 2386739 h 5052448"/>
              <a:gd name="connsiteX64" fmla="*/ 15499 w 2944678"/>
              <a:gd name="connsiteY64" fmla="*/ 2340244 h 5052448"/>
              <a:gd name="connsiteX65" fmla="*/ 0 w 2944678"/>
              <a:gd name="connsiteY65" fmla="*/ 2278251 h 5052448"/>
              <a:gd name="connsiteX66" fmla="*/ 15499 w 2944678"/>
              <a:gd name="connsiteY66" fmla="*/ 1999282 h 5052448"/>
              <a:gd name="connsiteX67" fmla="*/ 46495 w 2944678"/>
              <a:gd name="connsiteY67" fmla="*/ 1906292 h 5052448"/>
              <a:gd name="connsiteX68" fmla="*/ 108489 w 2944678"/>
              <a:gd name="connsiteY68" fmla="*/ 1813302 h 5052448"/>
              <a:gd name="connsiteX69" fmla="*/ 139485 w 2944678"/>
              <a:gd name="connsiteY69" fmla="*/ 1720312 h 5052448"/>
              <a:gd name="connsiteX70" fmla="*/ 154984 w 2944678"/>
              <a:gd name="connsiteY70" fmla="*/ 1673817 h 5052448"/>
              <a:gd name="connsiteX71" fmla="*/ 170482 w 2944678"/>
              <a:gd name="connsiteY71" fmla="*/ 1611824 h 5052448"/>
              <a:gd name="connsiteX72" fmla="*/ 201478 w 2944678"/>
              <a:gd name="connsiteY72" fmla="*/ 1518834 h 5052448"/>
              <a:gd name="connsiteX73" fmla="*/ 216977 w 2944678"/>
              <a:gd name="connsiteY73" fmla="*/ 1472339 h 5052448"/>
              <a:gd name="connsiteX74" fmla="*/ 216977 w 2944678"/>
              <a:gd name="connsiteY74" fmla="*/ 573438 h 5052448"/>
              <a:gd name="connsiteX75" fmla="*/ 185980 w 2944678"/>
              <a:gd name="connsiteY75" fmla="*/ 480448 h 5052448"/>
              <a:gd name="connsiteX76" fmla="*/ 154984 w 2944678"/>
              <a:gd name="connsiteY76" fmla="*/ 371960 h 5052448"/>
              <a:gd name="connsiteX77" fmla="*/ 139485 w 2944678"/>
              <a:gd name="connsiteY77" fmla="*/ 325465 h 5052448"/>
              <a:gd name="connsiteX78" fmla="*/ 139485 w 2944678"/>
              <a:gd name="connsiteY78" fmla="*/ 0 h 505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2944678" h="5052448">
                <a:moveTo>
                  <a:pt x="2944678" y="1332855"/>
                </a:moveTo>
                <a:cubicBezTo>
                  <a:pt x="2918848" y="1353519"/>
                  <a:pt x="2892081" y="1373065"/>
                  <a:pt x="2867187" y="1394848"/>
                </a:cubicBezTo>
                <a:cubicBezTo>
                  <a:pt x="2799154" y="1454377"/>
                  <a:pt x="2830764" y="1451804"/>
                  <a:pt x="2727702" y="1503336"/>
                </a:cubicBezTo>
                <a:cubicBezTo>
                  <a:pt x="2707038" y="1513668"/>
                  <a:pt x="2686944" y="1525232"/>
                  <a:pt x="2665709" y="1534333"/>
                </a:cubicBezTo>
                <a:cubicBezTo>
                  <a:pt x="2650693" y="1540768"/>
                  <a:pt x="2633826" y="1542525"/>
                  <a:pt x="2619214" y="1549831"/>
                </a:cubicBezTo>
                <a:cubicBezTo>
                  <a:pt x="2512181" y="1603346"/>
                  <a:pt x="2639750" y="1564068"/>
                  <a:pt x="2510726" y="1596326"/>
                </a:cubicBezTo>
                <a:cubicBezTo>
                  <a:pt x="2359618" y="1697062"/>
                  <a:pt x="2594400" y="1539303"/>
                  <a:pt x="2402238" y="1673817"/>
                </a:cubicBezTo>
                <a:cubicBezTo>
                  <a:pt x="2371719" y="1695181"/>
                  <a:pt x="2335590" y="1709469"/>
                  <a:pt x="2309248" y="1735811"/>
                </a:cubicBezTo>
                <a:cubicBezTo>
                  <a:pt x="2278251" y="1766807"/>
                  <a:pt x="2240573" y="1792326"/>
                  <a:pt x="2216258" y="1828800"/>
                </a:cubicBezTo>
                <a:cubicBezTo>
                  <a:pt x="2174930" y="1890793"/>
                  <a:pt x="2200760" y="1864963"/>
                  <a:pt x="2138767" y="1906292"/>
                </a:cubicBezTo>
                <a:cubicBezTo>
                  <a:pt x="2128435" y="1921790"/>
                  <a:pt x="2116100" y="1936127"/>
                  <a:pt x="2107770" y="1952787"/>
                </a:cubicBezTo>
                <a:cubicBezTo>
                  <a:pt x="2100464" y="1967399"/>
                  <a:pt x="2101334" y="1985689"/>
                  <a:pt x="2092272" y="1999282"/>
                </a:cubicBezTo>
                <a:cubicBezTo>
                  <a:pt x="2080114" y="2017519"/>
                  <a:pt x="2060041" y="2029136"/>
                  <a:pt x="2045777" y="2045777"/>
                </a:cubicBezTo>
                <a:cubicBezTo>
                  <a:pt x="2016942" y="2079418"/>
                  <a:pt x="1992816" y="2117469"/>
                  <a:pt x="1968285" y="2154265"/>
                </a:cubicBezTo>
                <a:cubicBezTo>
                  <a:pt x="1963119" y="2169763"/>
                  <a:pt x="1961849" y="2187167"/>
                  <a:pt x="1952787" y="2200760"/>
                </a:cubicBezTo>
                <a:cubicBezTo>
                  <a:pt x="1875391" y="2316854"/>
                  <a:pt x="1927645" y="2183196"/>
                  <a:pt x="1890794" y="2293749"/>
                </a:cubicBezTo>
                <a:cubicBezTo>
                  <a:pt x="1885628" y="2335078"/>
                  <a:pt x="1881185" y="2376504"/>
                  <a:pt x="1875295" y="2417736"/>
                </a:cubicBezTo>
                <a:cubicBezTo>
                  <a:pt x="1870851" y="2448844"/>
                  <a:pt x="1862118" y="2479388"/>
                  <a:pt x="1859797" y="2510726"/>
                </a:cubicBezTo>
                <a:cubicBezTo>
                  <a:pt x="1851774" y="2619040"/>
                  <a:pt x="1852960" y="2727925"/>
                  <a:pt x="1844299" y="2836190"/>
                </a:cubicBezTo>
                <a:cubicBezTo>
                  <a:pt x="1842600" y="2857423"/>
                  <a:pt x="1833421" y="2877390"/>
                  <a:pt x="1828800" y="2898183"/>
                </a:cubicBezTo>
                <a:cubicBezTo>
                  <a:pt x="1823086" y="2923898"/>
                  <a:pt x="1820233" y="2950261"/>
                  <a:pt x="1813302" y="2975675"/>
                </a:cubicBezTo>
                <a:cubicBezTo>
                  <a:pt x="1804705" y="3007197"/>
                  <a:pt x="1790231" y="3036967"/>
                  <a:pt x="1782306" y="3068665"/>
                </a:cubicBezTo>
                <a:cubicBezTo>
                  <a:pt x="1777341" y="3088522"/>
                  <a:pt x="1762424" y="3154923"/>
                  <a:pt x="1751309" y="3177153"/>
                </a:cubicBezTo>
                <a:cubicBezTo>
                  <a:pt x="1742979" y="3193813"/>
                  <a:pt x="1730644" y="3208150"/>
                  <a:pt x="1720312" y="3223648"/>
                </a:cubicBezTo>
                <a:cubicBezTo>
                  <a:pt x="1671876" y="3417395"/>
                  <a:pt x="1733773" y="3176538"/>
                  <a:pt x="1689316" y="3332136"/>
                </a:cubicBezTo>
                <a:cubicBezTo>
                  <a:pt x="1683464" y="3352617"/>
                  <a:pt x="1679669" y="3373648"/>
                  <a:pt x="1673817" y="3394129"/>
                </a:cubicBezTo>
                <a:cubicBezTo>
                  <a:pt x="1657220" y="3452217"/>
                  <a:pt x="1654932" y="3436006"/>
                  <a:pt x="1642821" y="3502617"/>
                </a:cubicBezTo>
                <a:cubicBezTo>
                  <a:pt x="1614328" y="3659329"/>
                  <a:pt x="1643653" y="3562116"/>
                  <a:pt x="1611824" y="3657600"/>
                </a:cubicBezTo>
                <a:cubicBezTo>
                  <a:pt x="1579279" y="3999328"/>
                  <a:pt x="1615292" y="3879679"/>
                  <a:pt x="1565329" y="4029560"/>
                </a:cubicBezTo>
                <a:cubicBezTo>
                  <a:pt x="1560163" y="4065723"/>
                  <a:pt x="1556366" y="4102107"/>
                  <a:pt x="1549831" y="4138048"/>
                </a:cubicBezTo>
                <a:cubicBezTo>
                  <a:pt x="1546021" y="4159005"/>
                  <a:pt x="1537835" y="4179031"/>
                  <a:pt x="1534333" y="4200041"/>
                </a:cubicBezTo>
                <a:cubicBezTo>
                  <a:pt x="1527486" y="4241125"/>
                  <a:pt x="1525167" y="4282861"/>
                  <a:pt x="1518834" y="4324027"/>
                </a:cubicBezTo>
                <a:cubicBezTo>
                  <a:pt x="1514828" y="4350063"/>
                  <a:pt x="1507667" y="4375535"/>
                  <a:pt x="1503336" y="4401519"/>
                </a:cubicBezTo>
                <a:cubicBezTo>
                  <a:pt x="1497331" y="4437552"/>
                  <a:pt x="1495002" y="4474187"/>
                  <a:pt x="1487838" y="4510007"/>
                </a:cubicBezTo>
                <a:cubicBezTo>
                  <a:pt x="1484634" y="4526026"/>
                  <a:pt x="1476827" y="4540794"/>
                  <a:pt x="1472339" y="4556502"/>
                </a:cubicBezTo>
                <a:cubicBezTo>
                  <a:pt x="1425490" y="4720471"/>
                  <a:pt x="1499512" y="4490485"/>
                  <a:pt x="1425845" y="4711485"/>
                </a:cubicBezTo>
                <a:lnTo>
                  <a:pt x="1410346" y="4757980"/>
                </a:lnTo>
                <a:lnTo>
                  <a:pt x="1394848" y="4804475"/>
                </a:lnTo>
                <a:cubicBezTo>
                  <a:pt x="1378698" y="4852927"/>
                  <a:pt x="1363036" y="4913507"/>
                  <a:pt x="1317356" y="4943960"/>
                </a:cubicBezTo>
                <a:cubicBezTo>
                  <a:pt x="1184117" y="5032786"/>
                  <a:pt x="1352692" y="4926292"/>
                  <a:pt x="1224367" y="4990455"/>
                </a:cubicBezTo>
                <a:cubicBezTo>
                  <a:pt x="1207707" y="4998785"/>
                  <a:pt x="1194532" y="5013121"/>
                  <a:pt x="1177872" y="5021451"/>
                </a:cubicBezTo>
                <a:cubicBezTo>
                  <a:pt x="1146102" y="5037336"/>
                  <a:pt x="1083356" y="5046554"/>
                  <a:pt x="1053885" y="5052448"/>
                </a:cubicBezTo>
                <a:cubicBezTo>
                  <a:pt x="976394" y="5047282"/>
                  <a:pt x="898294" y="5047932"/>
                  <a:pt x="821411" y="5036949"/>
                </a:cubicBezTo>
                <a:cubicBezTo>
                  <a:pt x="789066" y="5032328"/>
                  <a:pt x="759418" y="5016285"/>
                  <a:pt x="728421" y="5005953"/>
                </a:cubicBezTo>
                <a:lnTo>
                  <a:pt x="635431" y="4974956"/>
                </a:lnTo>
                <a:cubicBezTo>
                  <a:pt x="619933" y="4969790"/>
                  <a:pt x="604955" y="4962662"/>
                  <a:pt x="588936" y="4959458"/>
                </a:cubicBezTo>
                <a:cubicBezTo>
                  <a:pt x="479404" y="4937552"/>
                  <a:pt x="536438" y="4952291"/>
                  <a:pt x="418455" y="4912963"/>
                </a:cubicBezTo>
                <a:lnTo>
                  <a:pt x="371960" y="4897465"/>
                </a:lnTo>
                <a:cubicBezTo>
                  <a:pt x="299635" y="4788977"/>
                  <a:pt x="340964" y="4825140"/>
                  <a:pt x="263472" y="4773478"/>
                </a:cubicBezTo>
                <a:cubicBezTo>
                  <a:pt x="253140" y="4742481"/>
                  <a:pt x="240399" y="4712186"/>
                  <a:pt x="232475" y="4680488"/>
                </a:cubicBezTo>
                <a:cubicBezTo>
                  <a:pt x="227309" y="4659824"/>
                  <a:pt x="223098" y="4638897"/>
                  <a:pt x="216977" y="4618495"/>
                </a:cubicBezTo>
                <a:cubicBezTo>
                  <a:pt x="207588" y="4587200"/>
                  <a:pt x="196312" y="4556502"/>
                  <a:pt x="185980" y="4525505"/>
                </a:cubicBezTo>
                <a:lnTo>
                  <a:pt x="154984" y="4432516"/>
                </a:lnTo>
                <a:lnTo>
                  <a:pt x="139485" y="4386021"/>
                </a:lnTo>
                <a:cubicBezTo>
                  <a:pt x="134319" y="4355024"/>
                  <a:pt x="130804" y="4323707"/>
                  <a:pt x="123987" y="4293031"/>
                </a:cubicBezTo>
                <a:cubicBezTo>
                  <a:pt x="120443" y="4277083"/>
                  <a:pt x="111693" y="4262555"/>
                  <a:pt x="108489" y="4246536"/>
                </a:cubicBezTo>
                <a:cubicBezTo>
                  <a:pt x="101325" y="4210716"/>
                  <a:pt x="98156" y="4174211"/>
                  <a:pt x="92990" y="4138048"/>
                </a:cubicBezTo>
                <a:cubicBezTo>
                  <a:pt x="98156" y="4014061"/>
                  <a:pt x="99648" y="3889867"/>
                  <a:pt x="108489" y="3766088"/>
                </a:cubicBezTo>
                <a:cubicBezTo>
                  <a:pt x="110007" y="3744842"/>
                  <a:pt x="123987" y="3725395"/>
                  <a:pt x="123987" y="3704095"/>
                </a:cubicBezTo>
                <a:cubicBezTo>
                  <a:pt x="123987" y="3388921"/>
                  <a:pt x="117893" y="3073733"/>
                  <a:pt x="108489" y="2758699"/>
                </a:cubicBezTo>
                <a:cubicBezTo>
                  <a:pt x="106158" y="2680623"/>
                  <a:pt x="94685" y="2679390"/>
                  <a:pt x="77492" y="2619214"/>
                </a:cubicBezTo>
                <a:cubicBezTo>
                  <a:pt x="71640" y="2598733"/>
                  <a:pt x="66615" y="2578014"/>
                  <a:pt x="61994" y="2557221"/>
                </a:cubicBezTo>
                <a:cubicBezTo>
                  <a:pt x="56280" y="2531506"/>
                  <a:pt x="51207" y="2505646"/>
                  <a:pt x="46495" y="2479729"/>
                </a:cubicBezTo>
                <a:cubicBezTo>
                  <a:pt x="40874" y="2448812"/>
                  <a:pt x="37814" y="2417415"/>
                  <a:pt x="30997" y="2386739"/>
                </a:cubicBezTo>
                <a:cubicBezTo>
                  <a:pt x="27453" y="2370791"/>
                  <a:pt x="19987" y="2355952"/>
                  <a:pt x="15499" y="2340244"/>
                </a:cubicBezTo>
                <a:cubicBezTo>
                  <a:pt x="9647" y="2319763"/>
                  <a:pt x="5166" y="2298915"/>
                  <a:pt x="0" y="2278251"/>
                </a:cubicBezTo>
                <a:cubicBezTo>
                  <a:pt x="5166" y="2185261"/>
                  <a:pt x="3947" y="2091696"/>
                  <a:pt x="15499" y="1999282"/>
                </a:cubicBezTo>
                <a:cubicBezTo>
                  <a:pt x="19552" y="1966861"/>
                  <a:pt x="28371" y="1933478"/>
                  <a:pt x="46495" y="1906292"/>
                </a:cubicBezTo>
                <a:lnTo>
                  <a:pt x="108489" y="1813302"/>
                </a:lnTo>
                <a:lnTo>
                  <a:pt x="139485" y="1720312"/>
                </a:lnTo>
                <a:cubicBezTo>
                  <a:pt x="144651" y="1704814"/>
                  <a:pt x="151022" y="1689666"/>
                  <a:pt x="154984" y="1673817"/>
                </a:cubicBezTo>
                <a:cubicBezTo>
                  <a:pt x="160150" y="1653153"/>
                  <a:pt x="164362" y="1632226"/>
                  <a:pt x="170482" y="1611824"/>
                </a:cubicBezTo>
                <a:cubicBezTo>
                  <a:pt x="179870" y="1580529"/>
                  <a:pt x="191146" y="1549831"/>
                  <a:pt x="201478" y="1518834"/>
                </a:cubicBezTo>
                <a:lnTo>
                  <a:pt x="216977" y="1472339"/>
                </a:lnTo>
                <a:cubicBezTo>
                  <a:pt x="274217" y="1128889"/>
                  <a:pt x="253843" y="1286181"/>
                  <a:pt x="216977" y="573438"/>
                </a:cubicBezTo>
                <a:cubicBezTo>
                  <a:pt x="215289" y="540808"/>
                  <a:pt x="196312" y="511445"/>
                  <a:pt x="185980" y="480448"/>
                </a:cubicBezTo>
                <a:cubicBezTo>
                  <a:pt x="148819" y="368965"/>
                  <a:pt x="193907" y="508188"/>
                  <a:pt x="154984" y="371960"/>
                </a:cubicBezTo>
                <a:cubicBezTo>
                  <a:pt x="150496" y="356252"/>
                  <a:pt x="140165" y="341788"/>
                  <a:pt x="139485" y="325465"/>
                </a:cubicBezTo>
                <a:cubicBezTo>
                  <a:pt x="134968" y="217071"/>
                  <a:pt x="139485" y="108488"/>
                  <a:pt x="139485"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5" name="Freeform 24"/>
          <p:cNvSpPr/>
          <p:nvPr/>
        </p:nvSpPr>
        <p:spPr>
          <a:xfrm>
            <a:off x="3719261" y="1534332"/>
            <a:ext cx="2448745" cy="4432515"/>
          </a:xfrm>
          <a:custGeom>
            <a:avLst/>
            <a:gdLst>
              <a:gd name="connsiteX0" fmla="*/ 2324759 w 2448745"/>
              <a:gd name="connsiteY0" fmla="*/ 0 h 4432515"/>
              <a:gd name="connsiteX1" fmla="*/ 2340257 w 2448745"/>
              <a:gd name="connsiteY1" fmla="*/ 495946 h 4432515"/>
              <a:gd name="connsiteX2" fmla="*/ 2355755 w 2448745"/>
              <a:gd name="connsiteY2" fmla="*/ 681926 h 4432515"/>
              <a:gd name="connsiteX3" fmla="*/ 2402250 w 2448745"/>
              <a:gd name="connsiteY3" fmla="*/ 1022888 h 4432515"/>
              <a:gd name="connsiteX4" fmla="*/ 2448745 w 2448745"/>
              <a:gd name="connsiteY4" fmla="*/ 1952787 h 4432515"/>
              <a:gd name="connsiteX5" fmla="*/ 2417749 w 2448745"/>
              <a:gd name="connsiteY5" fmla="*/ 2123268 h 4432515"/>
              <a:gd name="connsiteX6" fmla="*/ 2386752 w 2448745"/>
              <a:gd name="connsiteY6" fmla="*/ 2169763 h 4432515"/>
              <a:gd name="connsiteX7" fmla="*/ 2324759 w 2448745"/>
              <a:gd name="connsiteY7" fmla="*/ 2216258 h 4432515"/>
              <a:gd name="connsiteX8" fmla="*/ 2185274 w 2448745"/>
              <a:gd name="connsiteY8" fmla="*/ 2324746 h 4432515"/>
              <a:gd name="connsiteX9" fmla="*/ 2092284 w 2448745"/>
              <a:gd name="connsiteY9" fmla="*/ 2386739 h 4432515"/>
              <a:gd name="connsiteX10" fmla="*/ 2045789 w 2448745"/>
              <a:gd name="connsiteY10" fmla="*/ 2417736 h 4432515"/>
              <a:gd name="connsiteX11" fmla="*/ 1906305 w 2448745"/>
              <a:gd name="connsiteY11" fmla="*/ 2495227 h 4432515"/>
              <a:gd name="connsiteX12" fmla="*/ 1735823 w 2448745"/>
              <a:gd name="connsiteY12" fmla="*/ 2541722 h 4432515"/>
              <a:gd name="connsiteX13" fmla="*/ 1596339 w 2448745"/>
              <a:gd name="connsiteY13" fmla="*/ 2572719 h 4432515"/>
              <a:gd name="connsiteX14" fmla="*/ 1208881 w 2448745"/>
              <a:gd name="connsiteY14" fmla="*/ 2603715 h 4432515"/>
              <a:gd name="connsiteX15" fmla="*/ 1131389 w 2448745"/>
              <a:gd name="connsiteY15" fmla="*/ 2619214 h 4432515"/>
              <a:gd name="connsiteX16" fmla="*/ 991905 w 2448745"/>
              <a:gd name="connsiteY16" fmla="*/ 2634712 h 4432515"/>
              <a:gd name="connsiteX17" fmla="*/ 914413 w 2448745"/>
              <a:gd name="connsiteY17" fmla="*/ 2665709 h 4432515"/>
              <a:gd name="connsiteX18" fmla="*/ 805925 w 2448745"/>
              <a:gd name="connsiteY18" fmla="*/ 2696705 h 4432515"/>
              <a:gd name="connsiteX19" fmla="*/ 681939 w 2448745"/>
              <a:gd name="connsiteY19" fmla="*/ 2743200 h 4432515"/>
              <a:gd name="connsiteX20" fmla="*/ 573450 w 2448745"/>
              <a:gd name="connsiteY20" fmla="*/ 2805193 h 4432515"/>
              <a:gd name="connsiteX21" fmla="*/ 526955 w 2448745"/>
              <a:gd name="connsiteY21" fmla="*/ 2851688 h 4432515"/>
              <a:gd name="connsiteX22" fmla="*/ 480461 w 2448745"/>
              <a:gd name="connsiteY22" fmla="*/ 2882685 h 4432515"/>
              <a:gd name="connsiteX23" fmla="*/ 418467 w 2448745"/>
              <a:gd name="connsiteY23" fmla="*/ 2929180 h 4432515"/>
              <a:gd name="connsiteX24" fmla="*/ 387471 w 2448745"/>
              <a:gd name="connsiteY24" fmla="*/ 2991173 h 4432515"/>
              <a:gd name="connsiteX25" fmla="*/ 340976 w 2448745"/>
              <a:gd name="connsiteY25" fmla="*/ 3037668 h 4432515"/>
              <a:gd name="connsiteX26" fmla="*/ 325477 w 2448745"/>
              <a:gd name="connsiteY26" fmla="*/ 3099661 h 4432515"/>
              <a:gd name="connsiteX27" fmla="*/ 247986 w 2448745"/>
              <a:gd name="connsiteY27" fmla="*/ 3270143 h 4432515"/>
              <a:gd name="connsiteX28" fmla="*/ 216989 w 2448745"/>
              <a:gd name="connsiteY28" fmla="*/ 3549112 h 4432515"/>
              <a:gd name="connsiteX29" fmla="*/ 185993 w 2448745"/>
              <a:gd name="connsiteY29" fmla="*/ 3812583 h 4432515"/>
              <a:gd name="connsiteX30" fmla="*/ 154996 w 2448745"/>
              <a:gd name="connsiteY30" fmla="*/ 3998563 h 4432515"/>
              <a:gd name="connsiteX31" fmla="*/ 139498 w 2448745"/>
              <a:gd name="connsiteY31" fmla="*/ 4060556 h 4432515"/>
              <a:gd name="connsiteX32" fmla="*/ 108501 w 2448745"/>
              <a:gd name="connsiteY32" fmla="*/ 4107051 h 4432515"/>
              <a:gd name="connsiteX33" fmla="*/ 77505 w 2448745"/>
              <a:gd name="connsiteY33" fmla="*/ 4215539 h 4432515"/>
              <a:gd name="connsiteX34" fmla="*/ 46508 w 2448745"/>
              <a:gd name="connsiteY34" fmla="*/ 4262034 h 4432515"/>
              <a:gd name="connsiteX35" fmla="*/ 31010 w 2448745"/>
              <a:gd name="connsiteY35" fmla="*/ 4324027 h 4432515"/>
              <a:gd name="connsiteX36" fmla="*/ 13 w 2448745"/>
              <a:gd name="connsiteY36" fmla="*/ 4432515 h 443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448745" h="4432515">
                <a:moveTo>
                  <a:pt x="2324759" y="0"/>
                </a:moveTo>
                <a:cubicBezTo>
                  <a:pt x="2329925" y="165315"/>
                  <a:pt x="2332747" y="330721"/>
                  <a:pt x="2340257" y="495946"/>
                </a:cubicBezTo>
                <a:cubicBezTo>
                  <a:pt x="2343082" y="558090"/>
                  <a:pt x="2349128" y="620072"/>
                  <a:pt x="2355755" y="681926"/>
                </a:cubicBezTo>
                <a:cubicBezTo>
                  <a:pt x="2376691" y="877325"/>
                  <a:pt x="2378323" y="879327"/>
                  <a:pt x="2402250" y="1022888"/>
                </a:cubicBezTo>
                <a:cubicBezTo>
                  <a:pt x="2437008" y="1787548"/>
                  <a:pt x="2419054" y="1477714"/>
                  <a:pt x="2448745" y="1952787"/>
                </a:cubicBezTo>
                <a:cubicBezTo>
                  <a:pt x="2443403" y="1995523"/>
                  <a:pt x="2441639" y="2075487"/>
                  <a:pt x="2417749" y="2123268"/>
                </a:cubicBezTo>
                <a:cubicBezTo>
                  <a:pt x="2409419" y="2139928"/>
                  <a:pt x="2399923" y="2156592"/>
                  <a:pt x="2386752" y="2169763"/>
                </a:cubicBezTo>
                <a:cubicBezTo>
                  <a:pt x="2368487" y="2188028"/>
                  <a:pt x="2343959" y="2198978"/>
                  <a:pt x="2324759" y="2216258"/>
                </a:cubicBezTo>
                <a:cubicBezTo>
                  <a:pt x="2201769" y="2326949"/>
                  <a:pt x="2280231" y="2293094"/>
                  <a:pt x="2185274" y="2324746"/>
                </a:cubicBezTo>
                <a:cubicBezTo>
                  <a:pt x="2097134" y="2412886"/>
                  <a:pt x="2182003" y="2341880"/>
                  <a:pt x="2092284" y="2386739"/>
                </a:cubicBezTo>
                <a:cubicBezTo>
                  <a:pt x="2075624" y="2395069"/>
                  <a:pt x="2061584" y="2407864"/>
                  <a:pt x="2045789" y="2417736"/>
                </a:cubicBezTo>
                <a:cubicBezTo>
                  <a:pt x="2003031" y="2444460"/>
                  <a:pt x="1953408" y="2475040"/>
                  <a:pt x="1906305" y="2495227"/>
                </a:cubicBezTo>
                <a:cubicBezTo>
                  <a:pt x="1859365" y="2515344"/>
                  <a:pt x="1771430" y="2529852"/>
                  <a:pt x="1735823" y="2541722"/>
                </a:cubicBezTo>
                <a:cubicBezTo>
                  <a:pt x="1676274" y="2561572"/>
                  <a:pt x="1673210" y="2565280"/>
                  <a:pt x="1596339" y="2572719"/>
                </a:cubicBezTo>
                <a:cubicBezTo>
                  <a:pt x="1467376" y="2585199"/>
                  <a:pt x="1208881" y="2603715"/>
                  <a:pt x="1208881" y="2603715"/>
                </a:cubicBezTo>
                <a:cubicBezTo>
                  <a:pt x="1183050" y="2608881"/>
                  <a:pt x="1157466" y="2615489"/>
                  <a:pt x="1131389" y="2619214"/>
                </a:cubicBezTo>
                <a:cubicBezTo>
                  <a:pt x="1085078" y="2625830"/>
                  <a:pt x="1037647" y="2624910"/>
                  <a:pt x="991905" y="2634712"/>
                </a:cubicBezTo>
                <a:cubicBezTo>
                  <a:pt x="964702" y="2640541"/>
                  <a:pt x="940806" y="2656911"/>
                  <a:pt x="914413" y="2665709"/>
                </a:cubicBezTo>
                <a:cubicBezTo>
                  <a:pt x="855432" y="2685369"/>
                  <a:pt x="858161" y="2674318"/>
                  <a:pt x="805925" y="2696705"/>
                </a:cubicBezTo>
                <a:cubicBezTo>
                  <a:pt x="692461" y="2745333"/>
                  <a:pt x="796235" y="2714626"/>
                  <a:pt x="681939" y="2743200"/>
                </a:cubicBezTo>
                <a:cubicBezTo>
                  <a:pt x="644045" y="2762147"/>
                  <a:pt x="606307" y="2777812"/>
                  <a:pt x="573450" y="2805193"/>
                </a:cubicBezTo>
                <a:cubicBezTo>
                  <a:pt x="556612" y="2819224"/>
                  <a:pt x="543793" y="2837656"/>
                  <a:pt x="526955" y="2851688"/>
                </a:cubicBezTo>
                <a:cubicBezTo>
                  <a:pt x="512646" y="2863612"/>
                  <a:pt x="495618" y="2871859"/>
                  <a:pt x="480461" y="2882685"/>
                </a:cubicBezTo>
                <a:cubicBezTo>
                  <a:pt x="459442" y="2897699"/>
                  <a:pt x="439132" y="2913682"/>
                  <a:pt x="418467" y="2929180"/>
                </a:cubicBezTo>
                <a:cubicBezTo>
                  <a:pt x="408135" y="2949844"/>
                  <a:pt x="400900" y="2972373"/>
                  <a:pt x="387471" y="2991173"/>
                </a:cubicBezTo>
                <a:cubicBezTo>
                  <a:pt x="374731" y="3009008"/>
                  <a:pt x="351850" y="3018638"/>
                  <a:pt x="340976" y="3037668"/>
                </a:cubicBezTo>
                <a:cubicBezTo>
                  <a:pt x="330408" y="3056162"/>
                  <a:pt x="333669" y="3079999"/>
                  <a:pt x="325477" y="3099661"/>
                </a:cubicBezTo>
                <a:cubicBezTo>
                  <a:pt x="209988" y="3376834"/>
                  <a:pt x="294426" y="3130819"/>
                  <a:pt x="247986" y="3270143"/>
                </a:cubicBezTo>
                <a:cubicBezTo>
                  <a:pt x="226827" y="3418256"/>
                  <a:pt x="232033" y="3368592"/>
                  <a:pt x="216989" y="3549112"/>
                </a:cubicBezTo>
                <a:cubicBezTo>
                  <a:pt x="197715" y="3780397"/>
                  <a:pt x="218505" y="3682533"/>
                  <a:pt x="185993" y="3812583"/>
                </a:cubicBezTo>
                <a:cubicBezTo>
                  <a:pt x="160804" y="4039277"/>
                  <a:pt x="188041" y="3882903"/>
                  <a:pt x="154996" y="3998563"/>
                </a:cubicBezTo>
                <a:cubicBezTo>
                  <a:pt x="149144" y="4019044"/>
                  <a:pt x="147889" y="4040978"/>
                  <a:pt x="139498" y="4060556"/>
                </a:cubicBezTo>
                <a:cubicBezTo>
                  <a:pt x="132161" y="4077677"/>
                  <a:pt x="118833" y="4091553"/>
                  <a:pt x="108501" y="4107051"/>
                </a:cubicBezTo>
                <a:cubicBezTo>
                  <a:pt x="103536" y="4126912"/>
                  <a:pt x="88621" y="4193306"/>
                  <a:pt x="77505" y="4215539"/>
                </a:cubicBezTo>
                <a:cubicBezTo>
                  <a:pt x="69175" y="4232199"/>
                  <a:pt x="56840" y="4246536"/>
                  <a:pt x="46508" y="4262034"/>
                </a:cubicBezTo>
                <a:cubicBezTo>
                  <a:pt x="41342" y="4282698"/>
                  <a:pt x="37131" y="4303625"/>
                  <a:pt x="31010" y="4324027"/>
                </a:cubicBezTo>
                <a:cubicBezTo>
                  <a:pt x="-1621" y="4432796"/>
                  <a:pt x="13" y="4382624"/>
                  <a:pt x="13" y="4432515"/>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7" name="Freeform 26"/>
          <p:cNvSpPr/>
          <p:nvPr/>
        </p:nvSpPr>
        <p:spPr>
          <a:xfrm>
            <a:off x="6276494" y="1379349"/>
            <a:ext cx="542441" cy="4649492"/>
          </a:xfrm>
          <a:custGeom>
            <a:avLst/>
            <a:gdLst>
              <a:gd name="connsiteX0" fmla="*/ 526943 w 542441"/>
              <a:gd name="connsiteY0" fmla="*/ 0 h 4649492"/>
              <a:gd name="connsiteX1" fmla="*/ 542441 w 542441"/>
              <a:gd name="connsiteY1" fmla="*/ 480448 h 4649492"/>
              <a:gd name="connsiteX2" fmla="*/ 526943 w 542441"/>
              <a:gd name="connsiteY2" fmla="*/ 2045776 h 4649492"/>
              <a:gd name="connsiteX3" fmla="*/ 495946 w 542441"/>
              <a:gd name="connsiteY3" fmla="*/ 2402237 h 4649492"/>
              <a:gd name="connsiteX4" fmla="*/ 464950 w 542441"/>
              <a:gd name="connsiteY4" fmla="*/ 2464231 h 4649492"/>
              <a:gd name="connsiteX5" fmla="*/ 433953 w 542441"/>
              <a:gd name="connsiteY5" fmla="*/ 2541722 h 4649492"/>
              <a:gd name="connsiteX6" fmla="*/ 418455 w 542441"/>
              <a:gd name="connsiteY6" fmla="*/ 2588217 h 4649492"/>
              <a:gd name="connsiteX7" fmla="*/ 340963 w 542441"/>
              <a:gd name="connsiteY7" fmla="*/ 2681207 h 4649492"/>
              <a:gd name="connsiteX8" fmla="*/ 278970 w 542441"/>
              <a:gd name="connsiteY8" fmla="*/ 2774197 h 4649492"/>
              <a:gd name="connsiteX9" fmla="*/ 185980 w 542441"/>
              <a:gd name="connsiteY9" fmla="*/ 2867187 h 4649492"/>
              <a:gd name="connsiteX10" fmla="*/ 92990 w 542441"/>
              <a:gd name="connsiteY10" fmla="*/ 2944678 h 4649492"/>
              <a:gd name="connsiteX11" fmla="*/ 0 w 542441"/>
              <a:gd name="connsiteY11" fmla="*/ 3099661 h 4649492"/>
              <a:gd name="connsiteX12" fmla="*/ 15499 w 542441"/>
              <a:gd name="connsiteY12" fmla="*/ 3409627 h 4649492"/>
              <a:gd name="connsiteX13" fmla="*/ 46495 w 542441"/>
              <a:gd name="connsiteY13" fmla="*/ 3905573 h 4649492"/>
              <a:gd name="connsiteX14" fmla="*/ 61994 w 542441"/>
              <a:gd name="connsiteY14" fmla="*/ 4479010 h 4649492"/>
              <a:gd name="connsiteX15" fmla="*/ 77492 w 542441"/>
              <a:gd name="connsiteY15" fmla="*/ 4649492 h 464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2441" h="4649492">
                <a:moveTo>
                  <a:pt x="526943" y="0"/>
                </a:moveTo>
                <a:cubicBezTo>
                  <a:pt x="532109" y="160149"/>
                  <a:pt x="542441" y="320215"/>
                  <a:pt x="542441" y="480448"/>
                </a:cubicBezTo>
                <a:cubicBezTo>
                  <a:pt x="542441" y="1002250"/>
                  <a:pt x="535712" y="1524048"/>
                  <a:pt x="526943" y="2045776"/>
                </a:cubicBezTo>
                <a:cubicBezTo>
                  <a:pt x="526666" y="2062256"/>
                  <a:pt x="524990" y="2315103"/>
                  <a:pt x="495946" y="2402237"/>
                </a:cubicBezTo>
                <a:cubicBezTo>
                  <a:pt x="488640" y="2424155"/>
                  <a:pt x="474333" y="2443119"/>
                  <a:pt x="464950" y="2464231"/>
                </a:cubicBezTo>
                <a:cubicBezTo>
                  <a:pt x="453651" y="2489653"/>
                  <a:pt x="443721" y="2515673"/>
                  <a:pt x="433953" y="2541722"/>
                </a:cubicBezTo>
                <a:cubicBezTo>
                  <a:pt x="428217" y="2557018"/>
                  <a:pt x="425761" y="2573605"/>
                  <a:pt x="418455" y="2588217"/>
                </a:cubicBezTo>
                <a:cubicBezTo>
                  <a:pt x="385227" y="2654674"/>
                  <a:pt x="388949" y="2619511"/>
                  <a:pt x="340963" y="2681207"/>
                </a:cubicBezTo>
                <a:cubicBezTo>
                  <a:pt x="318092" y="2710613"/>
                  <a:pt x="305312" y="2747855"/>
                  <a:pt x="278970" y="2774197"/>
                </a:cubicBezTo>
                <a:cubicBezTo>
                  <a:pt x="247973" y="2805194"/>
                  <a:pt x="222454" y="2842872"/>
                  <a:pt x="185980" y="2867187"/>
                </a:cubicBezTo>
                <a:cubicBezTo>
                  <a:pt x="144650" y="2894739"/>
                  <a:pt x="125118" y="2903370"/>
                  <a:pt x="92990" y="2944678"/>
                </a:cubicBezTo>
                <a:cubicBezTo>
                  <a:pt x="40626" y="3012004"/>
                  <a:pt x="33738" y="3032186"/>
                  <a:pt x="0" y="3099661"/>
                </a:cubicBezTo>
                <a:cubicBezTo>
                  <a:pt x="5166" y="3202983"/>
                  <a:pt x="9915" y="3306327"/>
                  <a:pt x="15499" y="3409627"/>
                </a:cubicBezTo>
                <a:cubicBezTo>
                  <a:pt x="26963" y="3621705"/>
                  <a:pt x="32732" y="3699129"/>
                  <a:pt x="46495" y="3905573"/>
                </a:cubicBezTo>
                <a:cubicBezTo>
                  <a:pt x="51661" y="4096719"/>
                  <a:pt x="54033" y="4287960"/>
                  <a:pt x="61994" y="4479010"/>
                </a:cubicBezTo>
                <a:cubicBezTo>
                  <a:pt x="64370" y="4536022"/>
                  <a:pt x="77492" y="4649492"/>
                  <a:pt x="77492" y="4649492"/>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9" name="Oval 28"/>
          <p:cNvSpPr/>
          <p:nvPr/>
        </p:nvSpPr>
        <p:spPr>
          <a:xfrm>
            <a:off x="7753800" y="2049651"/>
            <a:ext cx="52875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9" name="Oval 38"/>
          <p:cNvSpPr/>
          <p:nvPr/>
        </p:nvSpPr>
        <p:spPr>
          <a:xfrm>
            <a:off x="7893085" y="3149439"/>
            <a:ext cx="52875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4" name="Oval 43"/>
          <p:cNvSpPr/>
          <p:nvPr/>
        </p:nvSpPr>
        <p:spPr>
          <a:xfrm>
            <a:off x="733046" y="5624821"/>
            <a:ext cx="74672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3/4</a:t>
            </a:r>
            <a:endParaRPr lang="en-US" dirty="0"/>
          </a:p>
        </p:txBody>
      </p:sp>
      <p:sp>
        <p:nvSpPr>
          <p:cNvPr id="42" name="Oval 41"/>
          <p:cNvSpPr/>
          <p:nvPr/>
        </p:nvSpPr>
        <p:spPr>
          <a:xfrm>
            <a:off x="3269273" y="4056522"/>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46" name="Oval 45"/>
          <p:cNvSpPr/>
          <p:nvPr/>
        </p:nvSpPr>
        <p:spPr>
          <a:xfrm>
            <a:off x="7928848" y="4056521"/>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21</a:t>
            </a:r>
            <a:endParaRPr lang="en-US" dirty="0"/>
          </a:p>
        </p:txBody>
      </p:sp>
      <p:sp>
        <p:nvSpPr>
          <p:cNvPr id="47" name="Oval 46"/>
          <p:cNvSpPr/>
          <p:nvPr/>
        </p:nvSpPr>
        <p:spPr>
          <a:xfrm>
            <a:off x="5404211" y="5043216"/>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48" name="Oval 47"/>
          <p:cNvSpPr/>
          <p:nvPr/>
        </p:nvSpPr>
        <p:spPr>
          <a:xfrm>
            <a:off x="554920" y="3217418"/>
            <a:ext cx="746618" cy="668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49" name="Freeform 48"/>
          <p:cNvSpPr/>
          <p:nvPr/>
        </p:nvSpPr>
        <p:spPr>
          <a:xfrm>
            <a:off x="7802105" y="836909"/>
            <a:ext cx="960895" cy="216976"/>
          </a:xfrm>
          <a:custGeom>
            <a:avLst/>
            <a:gdLst>
              <a:gd name="connsiteX0" fmla="*/ 0 w 960895"/>
              <a:gd name="connsiteY0" fmla="*/ 108488 h 216976"/>
              <a:gd name="connsiteX1" fmla="*/ 108488 w 960895"/>
              <a:gd name="connsiteY1" fmla="*/ 154983 h 216976"/>
              <a:gd name="connsiteX2" fmla="*/ 170482 w 960895"/>
              <a:gd name="connsiteY2" fmla="*/ 185979 h 216976"/>
              <a:gd name="connsiteX3" fmla="*/ 294468 w 960895"/>
              <a:gd name="connsiteY3" fmla="*/ 216976 h 216976"/>
              <a:gd name="connsiteX4" fmla="*/ 433953 w 960895"/>
              <a:gd name="connsiteY4" fmla="*/ 201478 h 216976"/>
              <a:gd name="connsiteX5" fmla="*/ 480448 w 960895"/>
              <a:gd name="connsiteY5" fmla="*/ 170481 h 216976"/>
              <a:gd name="connsiteX6" fmla="*/ 542441 w 960895"/>
              <a:gd name="connsiteY6" fmla="*/ 123986 h 216976"/>
              <a:gd name="connsiteX7" fmla="*/ 573438 w 960895"/>
              <a:gd name="connsiteY7" fmla="*/ 77491 h 216976"/>
              <a:gd name="connsiteX8" fmla="*/ 635431 w 960895"/>
              <a:gd name="connsiteY8" fmla="*/ 61993 h 216976"/>
              <a:gd name="connsiteX9" fmla="*/ 697424 w 960895"/>
              <a:gd name="connsiteY9" fmla="*/ 30996 h 216976"/>
              <a:gd name="connsiteX10" fmla="*/ 790414 w 960895"/>
              <a:gd name="connsiteY10" fmla="*/ 0 h 216976"/>
              <a:gd name="connsiteX11" fmla="*/ 945397 w 960895"/>
              <a:gd name="connsiteY11" fmla="*/ 46495 h 216976"/>
              <a:gd name="connsiteX12" fmla="*/ 960895 w 960895"/>
              <a:gd name="connsiteY12" fmla="*/ 77491 h 2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0895" h="216976">
                <a:moveTo>
                  <a:pt x="0" y="108488"/>
                </a:moveTo>
                <a:cubicBezTo>
                  <a:pt x="36163" y="123986"/>
                  <a:pt x="72671" y="138703"/>
                  <a:pt x="108488" y="154983"/>
                </a:cubicBezTo>
                <a:cubicBezTo>
                  <a:pt x="129521" y="164543"/>
                  <a:pt x="148564" y="178673"/>
                  <a:pt x="170482" y="185979"/>
                </a:cubicBezTo>
                <a:cubicBezTo>
                  <a:pt x="210897" y="199450"/>
                  <a:pt x="294468" y="216976"/>
                  <a:pt x="294468" y="216976"/>
                </a:cubicBezTo>
                <a:cubicBezTo>
                  <a:pt x="340963" y="211810"/>
                  <a:pt x="388569" y="212824"/>
                  <a:pt x="433953" y="201478"/>
                </a:cubicBezTo>
                <a:cubicBezTo>
                  <a:pt x="452024" y="196960"/>
                  <a:pt x="465291" y="181308"/>
                  <a:pt x="480448" y="170481"/>
                </a:cubicBezTo>
                <a:cubicBezTo>
                  <a:pt x="501467" y="155467"/>
                  <a:pt x="524176" y="142251"/>
                  <a:pt x="542441" y="123986"/>
                </a:cubicBezTo>
                <a:cubicBezTo>
                  <a:pt x="555612" y="110815"/>
                  <a:pt x="557940" y="87823"/>
                  <a:pt x="573438" y="77491"/>
                </a:cubicBezTo>
                <a:cubicBezTo>
                  <a:pt x="591161" y="65676"/>
                  <a:pt x="614767" y="67159"/>
                  <a:pt x="635431" y="61993"/>
                </a:cubicBezTo>
                <a:cubicBezTo>
                  <a:pt x="656095" y="51661"/>
                  <a:pt x="675973" y="39576"/>
                  <a:pt x="697424" y="30996"/>
                </a:cubicBezTo>
                <a:cubicBezTo>
                  <a:pt x="727760" y="18861"/>
                  <a:pt x="790414" y="0"/>
                  <a:pt x="790414" y="0"/>
                </a:cubicBezTo>
                <a:cubicBezTo>
                  <a:pt x="858702" y="9755"/>
                  <a:pt x="898408" y="-494"/>
                  <a:pt x="945397" y="46495"/>
                </a:cubicBezTo>
                <a:cubicBezTo>
                  <a:pt x="953565" y="54663"/>
                  <a:pt x="955729" y="67159"/>
                  <a:pt x="960895" y="77491"/>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7" name="TextBox 56"/>
          <p:cNvSpPr txBox="1"/>
          <p:nvPr/>
        </p:nvSpPr>
        <p:spPr>
          <a:xfrm>
            <a:off x="7753800" y="836909"/>
            <a:ext cx="1049967" cy="369332"/>
          </a:xfrm>
          <a:prstGeom prst="rect">
            <a:avLst/>
          </a:prstGeom>
          <a:noFill/>
        </p:spPr>
        <p:txBody>
          <a:bodyPr wrap="none" rtlCol="0">
            <a:spAutoFit/>
          </a:bodyPr>
          <a:lstStyle/>
          <a:p>
            <a:r>
              <a:rPr lang="en-US" dirty="0" smtClean="0"/>
              <a:t>Incoming</a:t>
            </a:r>
            <a:endParaRPr lang="en-US" dirty="0"/>
          </a:p>
        </p:txBody>
      </p:sp>
      <p:sp>
        <p:nvSpPr>
          <p:cNvPr id="58" name="Freeform 57"/>
          <p:cNvSpPr/>
          <p:nvPr/>
        </p:nvSpPr>
        <p:spPr>
          <a:xfrm>
            <a:off x="7820705" y="1230868"/>
            <a:ext cx="960895" cy="216976"/>
          </a:xfrm>
          <a:custGeom>
            <a:avLst/>
            <a:gdLst>
              <a:gd name="connsiteX0" fmla="*/ 0 w 960895"/>
              <a:gd name="connsiteY0" fmla="*/ 108488 h 216976"/>
              <a:gd name="connsiteX1" fmla="*/ 108488 w 960895"/>
              <a:gd name="connsiteY1" fmla="*/ 154983 h 216976"/>
              <a:gd name="connsiteX2" fmla="*/ 170482 w 960895"/>
              <a:gd name="connsiteY2" fmla="*/ 185979 h 216976"/>
              <a:gd name="connsiteX3" fmla="*/ 294468 w 960895"/>
              <a:gd name="connsiteY3" fmla="*/ 216976 h 216976"/>
              <a:gd name="connsiteX4" fmla="*/ 433953 w 960895"/>
              <a:gd name="connsiteY4" fmla="*/ 201478 h 216976"/>
              <a:gd name="connsiteX5" fmla="*/ 480448 w 960895"/>
              <a:gd name="connsiteY5" fmla="*/ 170481 h 216976"/>
              <a:gd name="connsiteX6" fmla="*/ 542441 w 960895"/>
              <a:gd name="connsiteY6" fmla="*/ 123986 h 216976"/>
              <a:gd name="connsiteX7" fmla="*/ 573438 w 960895"/>
              <a:gd name="connsiteY7" fmla="*/ 77491 h 216976"/>
              <a:gd name="connsiteX8" fmla="*/ 635431 w 960895"/>
              <a:gd name="connsiteY8" fmla="*/ 61993 h 216976"/>
              <a:gd name="connsiteX9" fmla="*/ 697424 w 960895"/>
              <a:gd name="connsiteY9" fmla="*/ 30996 h 216976"/>
              <a:gd name="connsiteX10" fmla="*/ 790414 w 960895"/>
              <a:gd name="connsiteY10" fmla="*/ 0 h 216976"/>
              <a:gd name="connsiteX11" fmla="*/ 945397 w 960895"/>
              <a:gd name="connsiteY11" fmla="*/ 46495 h 216976"/>
              <a:gd name="connsiteX12" fmla="*/ 960895 w 960895"/>
              <a:gd name="connsiteY12" fmla="*/ 77491 h 2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0895" h="216976">
                <a:moveTo>
                  <a:pt x="0" y="108488"/>
                </a:moveTo>
                <a:cubicBezTo>
                  <a:pt x="36163" y="123986"/>
                  <a:pt x="72671" y="138703"/>
                  <a:pt x="108488" y="154983"/>
                </a:cubicBezTo>
                <a:cubicBezTo>
                  <a:pt x="129521" y="164543"/>
                  <a:pt x="148564" y="178673"/>
                  <a:pt x="170482" y="185979"/>
                </a:cubicBezTo>
                <a:cubicBezTo>
                  <a:pt x="210897" y="199450"/>
                  <a:pt x="294468" y="216976"/>
                  <a:pt x="294468" y="216976"/>
                </a:cubicBezTo>
                <a:cubicBezTo>
                  <a:pt x="340963" y="211810"/>
                  <a:pt x="388569" y="212824"/>
                  <a:pt x="433953" y="201478"/>
                </a:cubicBezTo>
                <a:cubicBezTo>
                  <a:pt x="452024" y="196960"/>
                  <a:pt x="465291" y="181308"/>
                  <a:pt x="480448" y="170481"/>
                </a:cubicBezTo>
                <a:cubicBezTo>
                  <a:pt x="501467" y="155467"/>
                  <a:pt x="524176" y="142251"/>
                  <a:pt x="542441" y="123986"/>
                </a:cubicBezTo>
                <a:cubicBezTo>
                  <a:pt x="555612" y="110815"/>
                  <a:pt x="557940" y="87823"/>
                  <a:pt x="573438" y="77491"/>
                </a:cubicBezTo>
                <a:cubicBezTo>
                  <a:pt x="591161" y="65676"/>
                  <a:pt x="614767" y="67159"/>
                  <a:pt x="635431" y="61993"/>
                </a:cubicBezTo>
                <a:cubicBezTo>
                  <a:pt x="656095" y="51661"/>
                  <a:pt x="675973" y="39576"/>
                  <a:pt x="697424" y="30996"/>
                </a:cubicBezTo>
                <a:cubicBezTo>
                  <a:pt x="727760" y="18861"/>
                  <a:pt x="790414" y="0"/>
                  <a:pt x="790414" y="0"/>
                </a:cubicBezTo>
                <a:cubicBezTo>
                  <a:pt x="858702" y="9755"/>
                  <a:pt x="898408" y="-494"/>
                  <a:pt x="945397" y="46495"/>
                </a:cubicBezTo>
                <a:cubicBezTo>
                  <a:pt x="953565" y="54663"/>
                  <a:pt x="955729" y="67159"/>
                  <a:pt x="960895" y="77491"/>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59" name="TextBox 58"/>
          <p:cNvSpPr txBox="1"/>
          <p:nvPr/>
        </p:nvSpPr>
        <p:spPr>
          <a:xfrm>
            <a:off x="7798026" y="1206241"/>
            <a:ext cx="1048685" cy="369332"/>
          </a:xfrm>
          <a:prstGeom prst="rect">
            <a:avLst/>
          </a:prstGeom>
          <a:noFill/>
        </p:spPr>
        <p:txBody>
          <a:bodyPr wrap="none" rtlCol="0">
            <a:spAutoFit/>
          </a:bodyPr>
          <a:lstStyle/>
          <a:p>
            <a:r>
              <a:rPr lang="en-US" dirty="0" smtClean="0"/>
              <a:t>Outgoing</a:t>
            </a:r>
            <a:endParaRPr lang="en-US" dirty="0"/>
          </a:p>
        </p:txBody>
      </p:sp>
    </p:spTree>
    <p:extLst>
      <p:ext uri="{BB962C8B-B14F-4D97-AF65-F5344CB8AC3E}">
        <p14:creationId xmlns:p14="http://schemas.microsoft.com/office/powerpoint/2010/main" val="269707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3282534"/>
              </p:ext>
            </p:extLst>
          </p:nvPr>
        </p:nvGraphicFramePr>
        <p:xfrm>
          <a:off x="381000" y="228600"/>
          <a:ext cx="8458201" cy="6389605"/>
        </p:xfrm>
        <a:graphic>
          <a:graphicData uri="http://schemas.openxmlformats.org/drawingml/2006/table">
            <a:tbl>
              <a:tblPr firstRow="1" bandRow="1">
                <a:tableStyleId>{5C22544A-7EE6-4342-B048-85BDC9FD1C3A}</a:tableStyleId>
              </a:tblPr>
              <a:tblGrid>
                <a:gridCol w="2220278"/>
                <a:gridCol w="6237923"/>
              </a:tblGrid>
              <a:tr h="422674">
                <a:tc>
                  <a:txBody>
                    <a:bodyPr/>
                    <a:lstStyle/>
                    <a:p>
                      <a:endParaRPr lang="en-US" dirty="0"/>
                    </a:p>
                  </a:txBody>
                  <a:tcPr/>
                </a:tc>
                <a:tc>
                  <a:txBody>
                    <a:bodyPr/>
                    <a:lstStyle/>
                    <a:p>
                      <a:r>
                        <a:rPr lang="en-US" dirty="0" smtClean="0"/>
                        <a:t>Process that adds entry.</a:t>
                      </a:r>
                      <a:endParaRPr lang="en-US" dirty="0"/>
                    </a:p>
                  </a:txBody>
                  <a:tcPr/>
                </a:tc>
              </a:tr>
              <a:tr h="1980199">
                <a:tc>
                  <a:txBody>
                    <a:bodyPr/>
                    <a:lstStyle/>
                    <a:p>
                      <a:r>
                        <a:rPr lang="en-US" dirty="0" smtClean="0"/>
                        <a:t>0</a:t>
                      </a:r>
                    </a:p>
                  </a:txBody>
                  <a:tcPr/>
                </a:tc>
                <a:tc>
                  <a:txBody>
                    <a:bodyPr/>
                    <a:lstStyle/>
                    <a:p>
                      <a:r>
                        <a:rPr lang="en-US" dirty="0" err="1" smtClean="0"/>
                        <a:t>setup_tunnel_br</a:t>
                      </a:r>
                      <a:endParaRPr lang="en-US" dirty="0" smtClean="0"/>
                    </a:p>
                    <a:p>
                      <a:r>
                        <a:rPr lang="en-US" dirty="0" err="1" smtClean="0"/>
                        <a:t>provision_local_vlan</a:t>
                      </a:r>
                      <a:endParaRPr lang="en-US" dirty="0" smtClean="0"/>
                    </a:p>
                    <a:p>
                      <a:r>
                        <a:rPr lang="en-US" dirty="0" err="1" smtClean="0"/>
                        <a:t>port_dead</a:t>
                      </a:r>
                      <a:endParaRPr lang="en-US" dirty="0" smtClean="0"/>
                    </a:p>
                    <a:p>
                      <a:r>
                        <a:rPr lang="en-US" dirty="0" err="1" smtClean="0"/>
                        <a:t>setup_integration_br</a:t>
                      </a:r>
                      <a:endParaRPr lang="en-US" dirty="0" smtClean="0"/>
                    </a:p>
                    <a:p>
                      <a:r>
                        <a:rPr lang="en-US" dirty="0" err="1" smtClean="0"/>
                        <a:t>setup_physical_bridges</a:t>
                      </a:r>
                      <a:endParaRPr lang="en-US" dirty="0" smtClean="0"/>
                    </a:p>
                    <a:p>
                      <a:r>
                        <a:rPr lang="en-US" dirty="0" smtClean="0"/>
                        <a:t>_</a:t>
                      </a:r>
                      <a:r>
                        <a:rPr lang="en-US" dirty="0" err="1" smtClean="0"/>
                        <a:t>setup_tunnel_port</a:t>
                      </a:r>
                      <a:endParaRPr lang="en-US" dirty="0"/>
                    </a:p>
                  </a:txBody>
                  <a:tcPr/>
                </a:tc>
              </a:tr>
              <a:tr h="422674">
                <a:tc>
                  <a:txBody>
                    <a:bodyPr/>
                    <a:lstStyle/>
                    <a:p>
                      <a:r>
                        <a:rPr lang="en-US" dirty="0" smtClean="0"/>
                        <a:t>LV_TO_TUN</a:t>
                      </a:r>
                      <a:endParaRPr lang="en-US" dirty="0"/>
                    </a:p>
                  </a:txBody>
                  <a:tcPr/>
                </a:tc>
                <a:tc>
                  <a:txBody>
                    <a:bodyPr/>
                    <a:lstStyle/>
                    <a:p>
                      <a:r>
                        <a:rPr lang="en-US" dirty="0" err="1" smtClean="0"/>
                        <a:t>setup_tunnel_br</a:t>
                      </a:r>
                      <a:endParaRPr lang="en-US" dirty="0"/>
                    </a:p>
                  </a:txBody>
                  <a:tcPr/>
                </a:tc>
              </a:tr>
              <a:tr h="422674">
                <a:tc>
                  <a:txBody>
                    <a:bodyPr/>
                    <a:lstStyle/>
                    <a:p>
                      <a:r>
                        <a:rPr lang="en-US" dirty="0" smtClean="0"/>
                        <a:t>UNICAST</a:t>
                      </a:r>
                      <a:endParaRPr lang="en-US" dirty="0"/>
                    </a:p>
                  </a:txBody>
                  <a:tcPr/>
                </a:tc>
                <a:tc>
                  <a:txBody>
                    <a:bodyPr/>
                    <a:lstStyle/>
                    <a:p>
                      <a:r>
                        <a:rPr lang="en-US" dirty="0" err="1" smtClean="0"/>
                        <a:t>setup_tunnel_br</a:t>
                      </a:r>
                      <a:endParaRPr lang="en-US" dirty="0" smtClean="0"/>
                    </a:p>
                    <a:p>
                      <a:r>
                        <a:rPr lang="en-US" dirty="0" smtClean="0"/>
                        <a:t>LEARN*******</a:t>
                      </a:r>
                      <a:endParaRPr lang="en-US" dirty="0"/>
                    </a:p>
                  </a:txBody>
                  <a:tcPr/>
                </a:tc>
              </a:tr>
              <a:tr h="1042210">
                <a:tc>
                  <a:txBody>
                    <a:bodyPr/>
                    <a:lstStyle/>
                    <a:p>
                      <a:r>
                        <a:rPr lang="en-US" dirty="0" smtClean="0"/>
                        <a:t>FLOOD</a:t>
                      </a:r>
                      <a:endParaRPr lang="en-US" dirty="0"/>
                    </a:p>
                  </a:txBody>
                  <a:tcPr/>
                </a:tc>
                <a:tc>
                  <a:txBody>
                    <a:bodyPr/>
                    <a:lstStyle/>
                    <a:p>
                      <a:r>
                        <a:rPr lang="en-US" dirty="0" err="1" smtClean="0"/>
                        <a:t>setup_tunnel_br</a:t>
                      </a:r>
                      <a:endParaRPr lang="en-US" dirty="0" smtClean="0"/>
                    </a:p>
                    <a:p>
                      <a:r>
                        <a:rPr lang="en-US" dirty="0" err="1" smtClean="0"/>
                        <a:t>provision_local_vlan</a:t>
                      </a:r>
                      <a:endParaRPr lang="en-US" dirty="0" smtClean="0"/>
                    </a:p>
                    <a:p>
                      <a:r>
                        <a:rPr lang="en-US" dirty="0" smtClean="0"/>
                        <a:t>_</a:t>
                      </a:r>
                      <a:r>
                        <a:rPr lang="en-US" dirty="0" err="1" smtClean="0"/>
                        <a:t>setup_tunnel_port</a:t>
                      </a:r>
                      <a:endParaRPr lang="en-US" dirty="0"/>
                    </a:p>
                  </a:txBody>
                  <a:tcPr/>
                </a:tc>
              </a:tr>
              <a:tr h="729547">
                <a:tc>
                  <a:txBody>
                    <a:bodyPr/>
                    <a:lstStyle/>
                    <a:p>
                      <a:r>
                        <a:rPr lang="en-US" dirty="0" smtClean="0"/>
                        <a:t>ARP</a:t>
                      </a:r>
                      <a:endParaRPr lang="en-US" dirty="0"/>
                    </a:p>
                  </a:txBody>
                  <a:tcPr/>
                </a:tc>
                <a:tc>
                  <a:txBody>
                    <a:bodyPr/>
                    <a:lstStyle/>
                    <a:p>
                      <a:r>
                        <a:rPr lang="en-US" dirty="0" err="1" smtClean="0"/>
                        <a:t>setup_tunnel_br</a:t>
                      </a:r>
                      <a:endParaRPr lang="en-US" dirty="0" smtClean="0"/>
                    </a:p>
                    <a:p>
                      <a:r>
                        <a:rPr lang="en-US" dirty="0" err="1" smtClean="0"/>
                        <a:t>setup_entry_for_arp_reply</a:t>
                      </a:r>
                      <a:endParaRPr lang="en-US" dirty="0"/>
                    </a:p>
                  </a:txBody>
                  <a:tcPr/>
                </a:tc>
              </a:tr>
              <a:tr h="422674">
                <a:tc>
                  <a:txBody>
                    <a:bodyPr/>
                    <a:lstStyle/>
                    <a:p>
                      <a:r>
                        <a:rPr lang="en-US" dirty="0" smtClean="0"/>
                        <a:t>LEARN</a:t>
                      </a:r>
                      <a:endParaRPr lang="en-US" dirty="0"/>
                    </a:p>
                  </a:txBody>
                  <a:tcPr/>
                </a:tc>
                <a:tc>
                  <a:txBody>
                    <a:bodyPr/>
                    <a:lstStyle/>
                    <a:p>
                      <a:r>
                        <a:rPr lang="en-US" dirty="0" err="1" smtClean="0"/>
                        <a:t>setup_tunnel_br</a:t>
                      </a:r>
                      <a:endParaRPr lang="en-US" dirty="0"/>
                    </a:p>
                  </a:txBody>
                  <a:tcPr/>
                </a:tc>
              </a:tr>
              <a:tr h="729547">
                <a:tc>
                  <a:txBody>
                    <a:bodyPr/>
                    <a:lstStyle/>
                    <a:p>
                      <a:r>
                        <a:rPr lang="en-US" dirty="0" smtClean="0"/>
                        <a:t>TUN_TO_LV</a:t>
                      </a:r>
                      <a:endParaRPr lang="en-US" dirty="0"/>
                    </a:p>
                  </a:txBody>
                  <a:tcPr/>
                </a:tc>
                <a:tc>
                  <a:txBody>
                    <a:bodyPr/>
                    <a:lstStyle/>
                    <a:p>
                      <a:r>
                        <a:rPr lang="en-US" dirty="0" err="1" smtClean="0"/>
                        <a:t>setup_tunnel_br</a:t>
                      </a:r>
                      <a:endParaRPr lang="en-US" dirty="0" smtClean="0"/>
                    </a:p>
                    <a:p>
                      <a:r>
                        <a:rPr lang="en-US" dirty="0" err="1" smtClean="0"/>
                        <a:t>provision_local_vlan</a:t>
                      </a:r>
                      <a:endParaRPr lang="en-US" dirty="0"/>
                    </a:p>
                  </a:txBody>
                  <a:tcPr/>
                </a:tc>
              </a:tr>
            </a:tbl>
          </a:graphicData>
        </a:graphic>
      </p:graphicFrame>
    </p:spTree>
    <p:extLst>
      <p:ext uri="{BB962C8B-B14F-4D97-AF65-F5344CB8AC3E}">
        <p14:creationId xmlns:p14="http://schemas.microsoft.com/office/powerpoint/2010/main" val="314213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Table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8795"/>
            <a:ext cx="6629400" cy="32004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6334954"/>
            <a:ext cx="7446013" cy="307777"/>
          </a:xfrm>
          <a:prstGeom prst="rect">
            <a:avLst/>
          </a:prstGeom>
          <a:noFill/>
        </p:spPr>
        <p:txBody>
          <a:bodyPr wrap="none" rtlCol="0">
            <a:spAutoFit/>
          </a:bodyPr>
          <a:lstStyle/>
          <a:p>
            <a:r>
              <a:rPr lang="en-US" sz="1400" dirty="0"/>
              <a:t>Source: http://dischord.org/2015/03/09/troubleshooting-openstack-neutron-networking-part-one/</a:t>
            </a:r>
          </a:p>
        </p:txBody>
      </p:sp>
    </p:spTree>
    <p:extLst>
      <p:ext uri="{BB962C8B-B14F-4D97-AF65-F5344CB8AC3E}">
        <p14:creationId xmlns:p14="http://schemas.microsoft.com/office/powerpoint/2010/main" val="400550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481" y="3810001"/>
            <a:ext cx="3466398"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400" dirty="0" err="1"/>
              <a:t>sg_rpc.SecurityGroupAgentRpcCallbackMixin</a:t>
            </a:r>
            <a:endParaRPr lang="en-US" sz="1400" dirty="0"/>
          </a:p>
        </p:txBody>
      </p:sp>
      <p:sp>
        <p:nvSpPr>
          <p:cNvPr id="3" name="Rectangle 2"/>
          <p:cNvSpPr/>
          <p:nvPr/>
        </p:nvSpPr>
        <p:spPr>
          <a:xfrm>
            <a:off x="4303481" y="4204054"/>
            <a:ext cx="4572000" cy="30777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sz="1400" dirty="0"/>
              <a:t>l2population_rpc.L2populationRpcCallBackTunnelMixin</a:t>
            </a:r>
          </a:p>
        </p:txBody>
      </p:sp>
      <p:sp>
        <p:nvSpPr>
          <p:cNvPr id="4" name="Rectangle 3"/>
          <p:cNvSpPr/>
          <p:nvPr/>
        </p:nvSpPr>
        <p:spPr>
          <a:xfrm>
            <a:off x="4303481" y="4692135"/>
            <a:ext cx="2813142"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400" dirty="0" err="1"/>
              <a:t>dvr_rpc.DVRAgentRpcCallbackMixin</a:t>
            </a:r>
            <a:endParaRPr lang="en-US" sz="1400" dirty="0"/>
          </a:p>
        </p:txBody>
      </p:sp>
      <p:sp>
        <p:nvSpPr>
          <p:cNvPr id="5" name="Rectangle 4"/>
          <p:cNvSpPr/>
          <p:nvPr/>
        </p:nvSpPr>
        <p:spPr>
          <a:xfrm>
            <a:off x="496551" y="4171649"/>
            <a:ext cx="2399311"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a:t>class </a:t>
            </a:r>
            <a:r>
              <a:rPr lang="en-US" dirty="0" err="1"/>
              <a:t>OVSNeutronAgent</a:t>
            </a:r>
            <a:endParaRPr lang="en-US" dirty="0"/>
          </a:p>
        </p:txBody>
      </p:sp>
      <p:cxnSp>
        <p:nvCxnSpPr>
          <p:cNvPr id="9" name="Elbow Connector 8"/>
          <p:cNvCxnSpPr>
            <a:stCxn id="5" idx="3"/>
            <a:endCxn id="3" idx="1"/>
          </p:cNvCxnSpPr>
          <p:nvPr/>
        </p:nvCxnSpPr>
        <p:spPr>
          <a:xfrm>
            <a:off x="2895862" y="4356315"/>
            <a:ext cx="1407619" cy="16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3"/>
            <a:endCxn id="4" idx="1"/>
          </p:cNvCxnSpPr>
          <p:nvPr/>
        </p:nvCxnSpPr>
        <p:spPr>
          <a:xfrm>
            <a:off x="2895862" y="4356315"/>
            <a:ext cx="1407619" cy="4897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3"/>
            <a:endCxn id="2" idx="1"/>
          </p:cNvCxnSpPr>
          <p:nvPr/>
        </p:nvCxnSpPr>
        <p:spPr>
          <a:xfrm flipV="1">
            <a:off x="2895862" y="3963890"/>
            <a:ext cx="1407619" cy="3924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532" y="5628167"/>
            <a:ext cx="3291348" cy="9250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Implements Procedures that are called from Plugin</a:t>
            </a:r>
          </a:p>
          <a:p>
            <a:pPr algn="ctr"/>
            <a:r>
              <a:rPr lang="en-US" dirty="0" smtClean="0"/>
              <a:t>P2A Interaction</a:t>
            </a:r>
            <a:endParaRPr lang="en-US" dirty="0"/>
          </a:p>
        </p:txBody>
      </p:sp>
      <p:sp>
        <p:nvSpPr>
          <p:cNvPr id="7" name="Rectangle 6"/>
          <p:cNvSpPr/>
          <p:nvPr/>
        </p:nvSpPr>
        <p:spPr>
          <a:xfrm>
            <a:off x="3658337" y="1916669"/>
            <a:ext cx="194861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class </a:t>
            </a:r>
            <a:r>
              <a:rPr lang="en-US" dirty="0" err="1"/>
              <a:t>OVSPluginApi</a:t>
            </a:r>
            <a:endParaRPr lang="en-US" dirty="0"/>
          </a:p>
        </p:txBody>
      </p:sp>
      <p:sp>
        <p:nvSpPr>
          <p:cNvPr id="8" name="Rectangle 7"/>
          <p:cNvSpPr/>
          <p:nvPr/>
        </p:nvSpPr>
        <p:spPr>
          <a:xfrm>
            <a:off x="103614" y="1096419"/>
            <a:ext cx="2806794"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dvr_rpc.DVRServerRpcApiMixin</a:t>
            </a:r>
            <a:endParaRPr lang="en-US" sz="1600" dirty="0"/>
          </a:p>
        </p:txBody>
      </p:sp>
      <p:sp>
        <p:nvSpPr>
          <p:cNvPr id="10" name="Rectangle 9"/>
          <p:cNvSpPr/>
          <p:nvPr/>
        </p:nvSpPr>
        <p:spPr>
          <a:xfrm>
            <a:off x="3227814" y="1096419"/>
            <a:ext cx="1856149"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agent_rpc.PluginApi</a:t>
            </a:r>
            <a:endParaRPr lang="en-US" sz="1600" dirty="0"/>
          </a:p>
        </p:txBody>
      </p:sp>
      <p:sp>
        <p:nvSpPr>
          <p:cNvPr id="12" name="Rectangle 11"/>
          <p:cNvSpPr/>
          <p:nvPr/>
        </p:nvSpPr>
        <p:spPr>
          <a:xfrm>
            <a:off x="5361414" y="1096419"/>
            <a:ext cx="355398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sg_rpc.SecurityGroupServerRpcApiMixin</a:t>
            </a:r>
            <a:endParaRPr lang="en-US" sz="1600" dirty="0"/>
          </a:p>
        </p:txBody>
      </p:sp>
      <p:cxnSp>
        <p:nvCxnSpPr>
          <p:cNvPr id="15" name="Elbow Connector 14"/>
          <p:cNvCxnSpPr>
            <a:stCxn id="7" idx="0"/>
            <a:endCxn id="8" idx="2"/>
          </p:cNvCxnSpPr>
          <p:nvPr/>
        </p:nvCxnSpPr>
        <p:spPr>
          <a:xfrm rot="16200000" flipV="1">
            <a:off x="2828979" y="113005"/>
            <a:ext cx="481696" cy="3125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10" idx="2"/>
          </p:cNvCxnSpPr>
          <p:nvPr/>
        </p:nvCxnSpPr>
        <p:spPr>
          <a:xfrm rot="16200000" flipV="1">
            <a:off x="4153418" y="1437444"/>
            <a:ext cx="481696" cy="47675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0"/>
            <a:endCxn id="12" idx="2"/>
          </p:cNvCxnSpPr>
          <p:nvPr/>
        </p:nvCxnSpPr>
        <p:spPr>
          <a:xfrm rot="5400000" flipH="1" flipV="1">
            <a:off x="5644676" y="422939"/>
            <a:ext cx="481696" cy="250576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8337" y="5628168"/>
            <a:ext cx="2742463" cy="925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Implements Calls to Plugin</a:t>
            </a:r>
          </a:p>
          <a:p>
            <a:pPr algn="ctr"/>
            <a:r>
              <a:rPr lang="en-US" dirty="0" smtClean="0"/>
              <a:t>A2P interaction</a:t>
            </a:r>
            <a:endParaRPr lang="en-US" dirty="0"/>
          </a:p>
        </p:txBody>
      </p:sp>
      <p:sp>
        <p:nvSpPr>
          <p:cNvPr id="26" name="Rectangle 25"/>
          <p:cNvSpPr/>
          <p:nvPr/>
        </p:nvSpPr>
        <p:spPr>
          <a:xfrm>
            <a:off x="103614" y="1992869"/>
            <a:ext cx="268028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a:t>class </a:t>
            </a:r>
            <a:r>
              <a:rPr lang="en-US" dirty="0" err="1"/>
              <a:t>PluginReportStateAPI</a:t>
            </a:r>
            <a:endParaRPr lang="en-US" dirty="0"/>
          </a:p>
        </p:txBody>
      </p:sp>
      <p:sp>
        <p:nvSpPr>
          <p:cNvPr id="28" name="Flowchart: Decision 27"/>
          <p:cNvSpPr/>
          <p:nvPr/>
        </p:nvSpPr>
        <p:spPr>
          <a:xfrm rot="16200000">
            <a:off x="1344304" y="3629246"/>
            <a:ext cx="703809" cy="381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a:stCxn id="5" idx="0"/>
            <a:endCxn id="28" idx="1"/>
          </p:cNvCxnSpPr>
          <p:nvPr/>
        </p:nvCxnSpPr>
        <p:spPr>
          <a:xfrm rot="16200000" flipH="1">
            <a:off x="1696207" y="4171649"/>
            <a:ext cx="2"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7" idx="2"/>
            <a:endCxn id="28" idx="3"/>
          </p:cNvCxnSpPr>
          <p:nvPr/>
        </p:nvCxnSpPr>
        <p:spPr>
          <a:xfrm rot="5400000">
            <a:off x="2573506" y="1408705"/>
            <a:ext cx="1181841" cy="29364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26" idx="2"/>
            <a:endCxn id="28" idx="3"/>
          </p:cNvCxnSpPr>
          <p:nvPr/>
        </p:nvCxnSpPr>
        <p:spPr>
          <a:xfrm rot="16200000" flipH="1">
            <a:off x="1017163" y="2788795"/>
            <a:ext cx="1105641" cy="2524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p:ph type="title"/>
          </p:nvPr>
        </p:nvSpPr>
        <p:spPr>
          <a:xfrm>
            <a:off x="279466" y="0"/>
            <a:ext cx="8229600" cy="1143000"/>
          </a:xfrm>
        </p:spPr>
        <p:txBody>
          <a:bodyPr/>
          <a:lstStyle/>
          <a:p>
            <a:r>
              <a:rPr lang="en-US" dirty="0" smtClean="0"/>
              <a:t>Class Hierarchy</a:t>
            </a:r>
            <a:endParaRPr lang="en-US" dirty="0"/>
          </a:p>
        </p:txBody>
      </p:sp>
    </p:spTree>
    <p:extLst>
      <p:ext uri="{BB962C8B-B14F-4D97-AF65-F5344CB8AC3E}">
        <p14:creationId xmlns:p14="http://schemas.microsoft.com/office/powerpoint/2010/main" val="51479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a:xfrm>
            <a:off x="457200" y="1600200"/>
            <a:ext cx="7924800" cy="4525963"/>
          </a:xfrm>
        </p:spPr>
        <p:txBody>
          <a:bodyPr/>
          <a:lstStyle/>
          <a:p>
            <a:r>
              <a:rPr lang="en-US" dirty="0"/>
              <a:t>limitation in OVS: </a:t>
            </a:r>
            <a:r>
              <a:rPr lang="en-US" dirty="0" smtClean="0"/>
              <a:t>The </a:t>
            </a:r>
            <a:r>
              <a:rPr lang="en-US" dirty="0"/>
              <a:t>virtual switch </a:t>
            </a:r>
            <a:r>
              <a:rPr lang="en-US" dirty="0" smtClean="0"/>
              <a:t>cannot directly</a:t>
            </a:r>
            <a:r>
              <a:rPr lang="en-US" dirty="0"/>
              <a:t> attach a TAP </a:t>
            </a:r>
            <a:r>
              <a:rPr lang="en-US" dirty="0" smtClean="0"/>
              <a:t>device where</a:t>
            </a:r>
            <a:r>
              <a:rPr lang="en-US" dirty="0"/>
              <a:t>  </a:t>
            </a:r>
            <a:r>
              <a:rPr lang="en-US" dirty="0" err="1" smtClean="0"/>
              <a:t>iptables</a:t>
            </a:r>
            <a:r>
              <a:rPr lang="en-US" dirty="0" smtClean="0"/>
              <a:t> rules </a:t>
            </a:r>
            <a:r>
              <a:rPr lang="en-US" dirty="0"/>
              <a:t>are applied</a:t>
            </a:r>
            <a:r>
              <a:rPr lang="en-US" dirty="0" smtClean="0"/>
              <a:t>.</a:t>
            </a:r>
          </a:p>
          <a:p>
            <a:r>
              <a:rPr lang="en-US" b="1" dirty="0" smtClean="0"/>
              <a:t>As a workaround nova</a:t>
            </a:r>
            <a:r>
              <a:rPr lang="en-US" dirty="0"/>
              <a:t> sets up a Linux </a:t>
            </a:r>
            <a:r>
              <a:rPr lang="en-US" dirty="0" err="1"/>
              <a:t>bridge</a:t>
            </a:r>
            <a:r>
              <a:rPr lang="en-US" i="1" dirty="0" err="1"/>
              <a:t>qbr</a:t>
            </a:r>
            <a:r>
              <a:rPr lang="en-US" i="1" dirty="0"/>
              <a:t> </a:t>
            </a:r>
            <a:r>
              <a:rPr lang="en-US" dirty="0"/>
              <a:t>that links the TAP interface with a </a:t>
            </a:r>
            <a:r>
              <a:rPr lang="en-US" dirty="0" err="1"/>
              <a:t>veth</a:t>
            </a:r>
            <a:r>
              <a:rPr lang="en-US" dirty="0"/>
              <a:t> pair. </a:t>
            </a:r>
          </a:p>
        </p:txBody>
      </p:sp>
    </p:spTree>
    <p:extLst>
      <p:ext uri="{BB962C8B-B14F-4D97-AF65-F5344CB8AC3E}">
        <p14:creationId xmlns:p14="http://schemas.microsoft.com/office/powerpoint/2010/main" val="1019404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boutyun.com/data/attachment/forum/201410/15/182624qv9tvuvr61x1bhy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45820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74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947863"/>
            <a:ext cx="67722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3219450"/>
            <a:ext cx="1828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19450"/>
            <a:ext cx="17145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3276600"/>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85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1" y="4244876"/>
            <a:ext cx="464820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a:t>
            </a:r>
            <a:r>
              <a:rPr lang="en-US" dirty="0" err="1" smtClean="0"/>
              <a:t>LibvirtGenericVIFDriver</a:t>
            </a:r>
            <a:r>
              <a:rPr lang="en-US" dirty="0" smtClean="0"/>
              <a:t> (vif.py)</a:t>
            </a:r>
          </a:p>
          <a:p>
            <a:r>
              <a:rPr lang="en-US" b="1" dirty="0" err="1"/>
              <a:t>def</a:t>
            </a:r>
            <a:r>
              <a:rPr lang="en-US" b="1" dirty="0"/>
              <a:t> </a:t>
            </a:r>
            <a:r>
              <a:rPr lang="en-US" b="1" dirty="0" err="1"/>
              <a:t>plug_ovs_hybrid</a:t>
            </a:r>
            <a:r>
              <a:rPr lang="en-US" b="1" dirty="0"/>
              <a:t>(self, instance, </a:t>
            </a:r>
            <a:r>
              <a:rPr lang="en-US" b="1" dirty="0" err="1"/>
              <a:t>vif</a:t>
            </a:r>
            <a:r>
              <a:rPr lang="en-US" b="1" dirty="0" smtClean="0"/>
              <a:t>):</a:t>
            </a:r>
          </a:p>
          <a:p>
            <a:r>
              <a:rPr lang="en-US" dirty="0"/>
              <a:t>Create a per-VIF </a:t>
            </a:r>
            <a:r>
              <a:rPr lang="en-US" dirty="0" err="1"/>
              <a:t>linux</a:t>
            </a:r>
            <a:r>
              <a:rPr lang="en-US" dirty="0"/>
              <a:t> bridge, then link that bridge to the OVS integration bridge via a </a:t>
            </a:r>
            <a:r>
              <a:rPr lang="en-US" dirty="0" err="1"/>
              <a:t>veth</a:t>
            </a:r>
            <a:r>
              <a:rPr lang="en-US" dirty="0"/>
              <a:t> device, setting up the other end of the </a:t>
            </a:r>
            <a:r>
              <a:rPr lang="en-US" dirty="0" err="1"/>
              <a:t>veth</a:t>
            </a:r>
            <a:r>
              <a:rPr lang="en-US" dirty="0"/>
              <a:t> device just like a normal OVS port. Then boot the VIF on the </a:t>
            </a:r>
            <a:r>
              <a:rPr lang="en-US" dirty="0" err="1"/>
              <a:t>linux</a:t>
            </a:r>
            <a:r>
              <a:rPr lang="en-US" dirty="0"/>
              <a:t> bridge using standard </a:t>
            </a:r>
            <a:r>
              <a:rPr lang="en-US" dirty="0" err="1"/>
              <a:t>libvirt</a:t>
            </a:r>
            <a:r>
              <a:rPr lang="en-US" dirty="0"/>
              <a:t> mechanisms</a:t>
            </a:r>
            <a:r>
              <a:rPr lang="en-US" dirty="0" smtClean="0"/>
              <a:t>.</a:t>
            </a:r>
            <a:endParaRPr lang="en-US" dirty="0"/>
          </a:p>
        </p:txBody>
      </p:sp>
      <p:sp>
        <p:nvSpPr>
          <p:cNvPr id="5" name="TextBox 4"/>
          <p:cNvSpPr txBox="1"/>
          <p:nvPr/>
        </p:nvSpPr>
        <p:spPr>
          <a:xfrm>
            <a:off x="2971801" y="3352800"/>
            <a:ext cx="3129959"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def</a:t>
            </a:r>
            <a:r>
              <a:rPr lang="en-US" dirty="0"/>
              <a:t> </a:t>
            </a:r>
            <a:r>
              <a:rPr lang="en-US" dirty="0" err="1"/>
              <a:t>plug_ovs</a:t>
            </a:r>
            <a:r>
              <a:rPr lang="en-US" dirty="0"/>
              <a:t>(self, instance, </a:t>
            </a:r>
            <a:r>
              <a:rPr lang="en-US" dirty="0" err="1"/>
              <a:t>vif</a:t>
            </a:r>
            <a:r>
              <a:rPr lang="en-US" dirty="0"/>
              <a:t>):</a:t>
            </a:r>
          </a:p>
        </p:txBody>
      </p:sp>
      <p:sp>
        <p:nvSpPr>
          <p:cNvPr id="6" name="TextBox 5"/>
          <p:cNvSpPr txBox="1"/>
          <p:nvPr/>
        </p:nvSpPr>
        <p:spPr>
          <a:xfrm>
            <a:off x="4655622" y="3837801"/>
            <a:ext cx="1254831" cy="276999"/>
          </a:xfrm>
          <a:prstGeom prst="rect">
            <a:avLst/>
          </a:prstGeom>
          <a:ln>
            <a:prstDash val="lgDash"/>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200" dirty="0" err="1"/>
              <a:t>firewall_required</a:t>
            </a:r>
            <a:endParaRPr lang="en-US" sz="1200" dirty="0"/>
          </a:p>
        </p:txBody>
      </p:sp>
      <p:cxnSp>
        <p:nvCxnSpPr>
          <p:cNvPr id="8" name="Elbow Connector 7"/>
          <p:cNvCxnSpPr>
            <a:stCxn id="5" idx="2"/>
            <a:endCxn id="3" idx="0"/>
          </p:cNvCxnSpPr>
          <p:nvPr/>
        </p:nvCxnSpPr>
        <p:spPr>
          <a:xfrm rot="16200000" flipH="1">
            <a:off x="4654969" y="3603944"/>
            <a:ext cx="522744" cy="759120"/>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9" name="TextBox 8"/>
          <p:cNvSpPr txBox="1"/>
          <p:nvPr/>
        </p:nvSpPr>
        <p:spPr>
          <a:xfrm>
            <a:off x="2984716" y="2731510"/>
            <a:ext cx="270080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def</a:t>
            </a:r>
            <a:r>
              <a:rPr lang="en-US" dirty="0"/>
              <a:t> plug(self, instance, </a:t>
            </a:r>
            <a:r>
              <a:rPr lang="en-US" dirty="0" err="1"/>
              <a:t>vif</a:t>
            </a:r>
            <a:r>
              <a:rPr lang="en-US" dirty="0"/>
              <a:t>):</a:t>
            </a:r>
          </a:p>
        </p:txBody>
      </p:sp>
      <p:sp>
        <p:nvSpPr>
          <p:cNvPr id="10" name="TextBox 9"/>
          <p:cNvSpPr txBox="1"/>
          <p:nvPr/>
        </p:nvSpPr>
        <p:spPr>
          <a:xfrm>
            <a:off x="6068935" y="2885047"/>
            <a:ext cx="1551066" cy="369332"/>
          </a:xfrm>
          <a:prstGeom prst="rect">
            <a:avLst/>
          </a:prstGeom>
          <a:ln>
            <a:prstDash val="lgDash"/>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VIF_TYPE_OVS</a:t>
            </a:r>
          </a:p>
        </p:txBody>
      </p:sp>
      <p:cxnSp>
        <p:nvCxnSpPr>
          <p:cNvPr id="12" name="Elbow Connector 11"/>
          <p:cNvCxnSpPr>
            <a:stCxn id="9" idx="3"/>
            <a:endCxn id="5" idx="3"/>
          </p:cNvCxnSpPr>
          <p:nvPr/>
        </p:nvCxnSpPr>
        <p:spPr>
          <a:xfrm>
            <a:off x="5685520" y="2916176"/>
            <a:ext cx="416240" cy="621290"/>
          </a:xfrm>
          <a:prstGeom prst="bentConnector3">
            <a:avLst>
              <a:gd name="adj1" fmla="val 154920"/>
            </a:avLst>
          </a:prstGeom>
          <a:ln>
            <a:tailEnd type="arrow"/>
          </a:ln>
        </p:spPr>
        <p:style>
          <a:lnRef idx="2">
            <a:schemeClr val="accent6"/>
          </a:lnRef>
          <a:fillRef idx="1">
            <a:schemeClr val="lt1"/>
          </a:fillRef>
          <a:effectRef idx="0">
            <a:schemeClr val="accent6"/>
          </a:effectRef>
          <a:fontRef idx="minor">
            <a:schemeClr val="dk1"/>
          </a:fontRef>
        </p:style>
      </p:cxnSp>
      <p:sp>
        <p:nvSpPr>
          <p:cNvPr id="15" name="TextBox 14"/>
          <p:cNvSpPr txBox="1"/>
          <p:nvPr/>
        </p:nvSpPr>
        <p:spPr>
          <a:xfrm>
            <a:off x="3384490" y="1524000"/>
            <a:ext cx="370211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t>nova/virt/libvirt/</a:t>
            </a:r>
            <a:r>
              <a:rPr lang="en-US" dirty="0" smtClean="0"/>
              <a:t>driver.py</a:t>
            </a:r>
          </a:p>
          <a:p>
            <a:r>
              <a:rPr lang="en-US" dirty="0" err="1" smtClean="0"/>
              <a:t>def</a:t>
            </a:r>
            <a:r>
              <a:rPr lang="en-US" dirty="0" smtClean="0"/>
              <a:t> </a:t>
            </a:r>
            <a:r>
              <a:rPr lang="en-US" dirty="0" err="1"/>
              <a:t>attach_interface</a:t>
            </a:r>
            <a:r>
              <a:rPr lang="en-US" dirty="0"/>
              <a:t>(self, instance, </a:t>
            </a:r>
            <a:r>
              <a:rPr lang="en-US" dirty="0" err="1"/>
              <a:t>image_meta</a:t>
            </a:r>
            <a:r>
              <a:rPr lang="en-US" dirty="0"/>
              <a:t>, </a:t>
            </a:r>
            <a:r>
              <a:rPr lang="en-US" dirty="0" err="1"/>
              <a:t>network_info</a:t>
            </a:r>
            <a:r>
              <a:rPr lang="en-US" dirty="0"/>
              <a:t>)</a:t>
            </a:r>
          </a:p>
        </p:txBody>
      </p:sp>
      <p:sp>
        <p:nvSpPr>
          <p:cNvPr id="16" name="TextBox 15"/>
          <p:cNvSpPr txBox="1"/>
          <p:nvPr/>
        </p:nvSpPr>
        <p:spPr>
          <a:xfrm>
            <a:off x="3733800" y="533400"/>
            <a:ext cx="3640997"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t>Attach_interfaces.py</a:t>
            </a:r>
          </a:p>
          <a:p>
            <a:r>
              <a:rPr lang="en-US" dirty="0" err="1" smtClean="0"/>
              <a:t>def</a:t>
            </a:r>
            <a:r>
              <a:rPr lang="en-US" dirty="0" smtClean="0"/>
              <a:t> </a:t>
            </a:r>
            <a:r>
              <a:rPr lang="en-US" dirty="0"/>
              <a:t>create(self, </a:t>
            </a:r>
            <a:r>
              <a:rPr lang="en-US" dirty="0" err="1"/>
              <a:t>req</a:t>
            </a:r>
            <a:r>
              <a:rPr lang="en-US" dirty="0"/>
              <a:t>, </a:t>
            </a:r>
            <a:r>
              <a:rPr lang="en-US" dirty="0" err="1"/>
              <a:t>server_id</a:t>
            </a:r>
            <a:r>
              <a:rPr lang="en-US" dirty="0"/>
              <a:t>, body):</a:t>
            </a:r>
          </a:p>
        </p:txBody>
      </p:sp>
      <p:cxnSp>
        <p:nvCxnSpPr>
          <p:cNvPr id="18" name="Elbow Connector 17"/>
          <p:cNvCxnSpPr>
            <a:stCxn id="15" idx="2"/>
            <a:endCxn id="9" idx="0"/>
          </p:cNvCxnSpPr>
          <p:nvPr/>
        </p:nvCxnSpPr>
        <p:spPr>
          <a:xfrm rot="5400000">
            <a:off x="4643242" y="2139207"/>
            <a:ext cx="284180" cy="90042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20" name="Elbow Connector 19"/>
          <p:cNvCxnSpPr>
            <a:stCxn id="16" idx="2"/>
            <a:endCxn id="15" idx="0"/>
          </p:cNvCxnSpPr>
          <p:nvPr/>
        </p:nvCxnSpPr>
        <p:spPr>
          <a:xfrm rot="5400000">
            <a:off x="5222788" y="1192488"/>
            <a:ext cx="344269" cy="318754"/>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26" name="TextBox 25"/>
          <p:cNvSpPr txBox="1"/>
          <p:nvPr/>
        </p:nvSpPr>
        <p:spPr>
          <a:xfrm>
            <a:off x="7500954" y="1616333"/>
            <a:ext cx="164304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Appropriate </a:t>
            </a:r>
            <a:r>
              <a:rPr lang="en-US" dirty="0" err="1" smtClean="0"/>
              <a:t>vif</a:t>
            </a:r>
            <a:r>
              <a:rPr lang="en-US" dirty="0" smtClean="0"/>
              <a:t>-driver is set here.</a:t>
            </a:r>
            <a:endParaRPr lang="en-US" dirty="0"/>
          </a:p>
        </p:txBody>
      </p:sp>
      <p:cxnSp>
        <p:nvCxnSpPr>
          <p:cNvPr id="28" name="Straight Arrow Connector 27"/>
          <p:cNvCxnSpPr>
            <a:stCxn id="26" idx="1"/>
            <a:endCxn id="15" idx="3"/>
          </p:cNvCxnSpPr>
          <p:nvPr/>
        </p:nvCxnSpPr>
        <p:spPr>
          <a:xfrm flipH="1" flipV="1">
            <a:off x="7086600" y="1985665"/>
            <a:ext cx="414354" cy="92333"/>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642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685" y="823723"/>
            <a:ext cx="2400978" cy="369332"/>
          </a:xfrm>
          <a:prstGeom prst="rect">
            <a:avLst/>
          </a:prstGeom>
        </p:spPr>
        <p:txBody>
          <a:bodyPr wrap="none">
            <a:spAutoFit/>
          </a:bodyPr>
          <a:lstStyle/>
          <a:p>
            <a:r>
              <a:rPr lang="en-US" dirty="0" err="1"/>
              <a:t>process_network_ports</a:t>
            </a:r>
            <a:endParaRPr lang="en-US" dirty="0"/>
          </a:p>
        </p:txBody>
      </p:sp>
      <p:sp>
        <p:nvSpPr>
          <p:cNvPr id="3" name="Rectangle 2"/>
          <p:cNvSpPr/>
          <p:nvPr/>
        </p:nvSpPr>
        <p:spPr>
          <a:xfrm>
            <a:off x="6400800" y="214592"/>
            <a:ext cx="2399055" cy="646331"/>
          </a:xfrm>
          <a:prstGeom prst="rect">
            <a:avLst/>
          </a:prstGeom>
        </p:spPr>
        <p:txBody>
          <a:bodyPr wrap="none">
            <a:spAutoFit/>
          </a:bodyPr>
          <a:lstStyle/>
          <a:p>
            <a:r>
              <a:rPr lang="en-US" dirty="0" err="1" smtClean="0"/>
              <a:t>setup_port_filters</a:t>
            </a:r>
            <a:r>
              <a:rPr lang="en-US" dirty="0" smtClean="0"/>
              <a:t>***</a:t>
            </a:r>
          </a:p>
          <a:p>
            <a:r>
              <a:rPr lang="en-US" dirty="0" smtClean="0"/>
              <a:t>(securitygroups_rpc.py)</a:t>
            </a:r>
            <a:endParaRPr lang="en-US" dirty="0"/>
          </a:p>
        </p:txBody>
      </p:sp>
      <p:cxnSp>
        <p:nvCxnSpPr>
          <p:cNvPr id="7" name="Straight Connector 6"/>
          <p:cNvCxnSpPr/>
          <p:nvPr/>
        </p:nvCxnSpPr>
        <p:spPr>
          <a:xfrm>
            <a:off x="6019800" y="0"/>
            <a:ext cx="31825" cy="4528066"/>
          </a:xfrm>
          <a:prstGeom prst="line">
            <a:avLst/>
          </a:prstGeom>
          <a:ln>
            <a:prstDash val="dash"/>
          </a:ln>
        </p:spPr>
        <p:style>
          <a:lnRef idx="2">
            <a:schemeClr val="accent5"/>
          </a:lnRef>
          <a:fillRef idx="0">
            <a:schemeClr val="accent5"/>
          </a:fillRef>
          <a:effectRef idx="1">
            <a:schemeClr val="accent5"/>
          </a:effectRef>
          <a:fontRef idx="minor">
            <a:schemeClr val="tx1"/>
          </a:fontRef>
        </p:style>
      </p:cxnSp>
      <p:sp>
        <p:nvSpPr>
          <p:cNvPr id="8" name="Rectangle 7"/>
          <p:cNvSpPr/>
          <p:nvPr/>
        </p:nvSpPr>
        <p:spPr>
          <a:xfrm>
            <a:off x="1056504" y="1692440"/>
            <a:ext cx="3376565" cy="369332"/>
          </a:xfrm>
          <a:prstGeom prst="rect">
            <a:avLst/>
          </a:prstGeom>
        </p:spPr>
        <p:txBody>
          <a:bodyPr wrap="none">
            <a:spAutoFit/>
          </a:bodyPr>
          <a:lstStyle/>
          <a:p>
            <a:r>
              <a:rPr lang="en-US" dirty="0" err="1"/>
              <a:t>treat_devices_added_or_updated</a:t>
            </a:r>
            <a:endParaRPr lang="en-US" dirty="0"/>
          </a:p>
        </p:txBody>
      </p:sp>
      <p:cxnSp>
        <p:nvCxnSpPr>
          <p:cNvPr id="10" name="Elbow Connector 9"/>
          <p:cNvCxnSpPr>
            <a:stCxn id="2" idx="2"/>
            <a:endCxn id="8" idx="0"/>
          </p:cNvCxnSpPr>
          <p:nvPr/>
        </p:nvCxnSpPr>
        <p:spPr>
          <a:xfrm rot="16200000" flipH="1">
            <a:off x="1981788" y="929440"/>
            <a:ext cx="499385" cy="10266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800" y="1008389"/>
            <a:ext cx="31242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15473" y="1333222"/>
            <a:ext cx="2411558" cy="369332"/>
          </a:xfrm>
          <a:prstGeom prst="rect">
            <a:avLst/>
          </a:prstGeom>
        </p:spPr>
        <p:txBody>
          <a:bodyPr wrap="none">
            <a:spAutoFit/>
          </a:bodyPr>
          <a:lstStyle/>
          <a:p>
            <a:r>
              <a:rPr lang="en-US" dirty="0" err="1"/>
              <a:t>get_devices_details_list</a:t>
            </a:r>
            <a:endParaRPr lang="en-US" dirty="0"/>
          </a:p>
        </p:txBody>
      </p:sp>
      <p:sp>
        <p:nvSpPr>
          <p:cNvPr id="14" name="Rectangle 13"/>
          <p:cNvSpPr/>
          <p:nvPr/>
        </p:nvSpPr>
        <p:spPr>
          <a:xfrm>
            <a:off x="6400800" y="2097238"/>
            <a:ext cx="1929374" cy="369332"/>
          </a:xfrm>
          <a:prstGeom prst="rect">
            <a:avLst/>
          </a:prstGeom>
        </p:spPr>
        <p:txBody>
          <a:bodyPr wrap="none">
            <a:spAutoFit/>
          </a:bodyPr>
          <a:lstStyle/>
          <a:p>
            <a:r>
              <a:rPr lang="en-US" dirty="0" err="1"/>
              <a:t>update_device_up</a:t>
            </a:r>
            <a:endParaRPr lang="en-US" dirty="0"/>
          </a:p>
        </p:txBody>
      </p:sp>
      <p:sp>
        <p:nvSpPr>
          <p:cNvPr id="15" name="Rectangle 14"/>
          <p:cNvSpPr/>
          <p:nvPr/>
        </p:nvSpPr>
        <p:spPr>
          <a:xfrm>
            <a:off x="363874" y="2751812"/>
            <a:ext cx="1498808" cy="369332"/>
          </a:xfrm>
          <a:prstGeom prst="rect">
            <a:avLst/>
          </a:prstGeom>
        </p:spPr>
        <p:txBody>
          <a:bodyPr wrap="none">
            <a:spAutoFit/>
          </a:bodyPr>
          <a:lstStyle/>
          <a:p>
            <a:r>
              <a:rPr lang="en-US" dirty="0" err="1"/>
              <a:t>treat_vif_port</a:t>
            </a:r>
            <a:endParaRPr lang="en-US" dirty="0"/>
          </a:p>
        </p:txBody>
      </p:sp>
      <p:cxnSp>
        <p:nvCxnSpPr>
          <p:cNvPr id="18" name="Elbow Connector 17"/>
          <p:cNvCxnSpPr>
            <a:stCxn id="8" idx="3"/>
            <a:endCxn id="13" idx="1"/>
          </p:cNvCxnSpPr>
          <p:nvPr/>
        </p:nvCxnSpPr>
        <p:spPr>
          <a:xfrm flipV="1">
            <a:off x="4433069" y="1517888"/>
            <a:ext cx="1882404" cy="3592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4" idx="1"/>
          </p:cNvCxnSpPr>
          <p:nvPr/>
        </p:nvCxnSpPr>
        <p:spPr>
          <a:xfrm>
            <a:off x="4433069" y="1877106"/>
            <a:ext cx="1967731" cy="4047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2"/>
            <a:endCxn id="15" idx="0"/>
          </p:cNvCxnSpPr>
          <p:nvPr/>
        </p:nvCxnSpPr>
        <p:spPr>
          <a:xfrm rot="5400000">
            <a:off x="1584013" y="1591038"/>
            <a:ext cx="690040" cy="16315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55668" y="3340024"/>
            <a:ext cx="1309974" cy="369332"/>
          </a:xfrm>
          <a:prstGeom prst="rect">
            <a:avLst/>
          </a:prstGeom>
        </p:spPr>
        <p:txBody>
          <a:bodyPr wrap="none">
            <a:spAutoFit/>
          </a:bodyPr>
          <a:lstStyle/>
          <a:p>
            <a:r>
              <a:rPr lang="en-US" dirty="0" err="1"/>
              <a:t>port_bound</a:t>
            </a:r>
            <a:endParaRPr lang="en-US" dirty="0"/>
          </a:p>
        </p:txBody>
      </p:sp>
      <p:cxnSp>
        <p:nvCxnSpPr>
          <p:cNvPr id="25" name="Elbow Connector 24"/>
          <p:cNvCxnSpPr>
            <a:stCxn id="15" idx="2"/>
            <a:endCxn id="23" idx="0"/>
          </p:cNvCxnSpPr>
          <p:nvPr/>
        </p:nvCxnSpPr>
        <p:spPr>
          <a:xfrm rot="16200000" flipH="1">
            <a:off x="1902526" y="2331895"/>
            <a:ext cx="218880" cy="17973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335" y="3787109"/>
            <a:ext cx="2101601" cy="369332"/>
          </a:xfrm>
          <a:prstGeom prst="rect">
            <a:avLst/>
          </a:prstGeom>
        </p:spPr>
        <p:txBody>
          <a:bodyPr wrap="none">
            <a:spAutoFit/>
          </a:bodyPr>
          <a:lstStyle/>
          <a:p>
            <a:r>
              <a:rPr lang="en-US" dirty="0" err="1"/>
              <a:t>provision_local_vlan</a:t>
            </a:r>
            <a:endParaRPr lang="en-US" dirty="0"/>
          </a:p>
        </p:txBody>
      </p:sp>
      <p:sp>
        <p:nvSpPr>
          <p:cNvPr id="27" name="Rectangle 26"/>
          <p:cNvSpPr/>
          <p:nvPr/>
        </p:nvSpPr>
        <p:spPr>
          <a:xfrm>
            <a:off x="3506693" y="3971775"/>
            <a:ext cx="1852751" cy="369332"/>
          </a:xfrm>
          <a:prstGeom prst="rect">
            <a:avLst/>
          </a:prstGeom>
        </p:spPr>
        <p:txBody>
          <a:bodyPr wrap="none">
            <a:spAutoFit/>
          </a:bodyPr>
          <a:lstStyle/>
          <a:p>
            <a:r>
              <a:rPr lang="en-US" dirty="0" err="1"/>
              <a:t>bind_port_to_dvr</a:t>
            </a:r>
            <a:endParaRPr lang="en-US" dirty="0"/>
          </a:p>
        </p:txBody>
      </p:sp>
      <p:sp>
        <p:nvSpPr>
          <p:cNvPr id="28" name="Rectangle 27"/>
          <p:cNvSpPr/>
          <p:nvPr/>
        </p:nvSpPr>
        <p:spPr>
          <a:xfrm>
            <a:off x="-732" y="19861"/>
            <a:ext cx="1018227" cy="369332"/>
          </a:xfrm>
          <a:prstGeom prst="rect">
            <a:avLst/>
          </a:prstGeom>
        </p:spPr>
        <p:txBody>
          <a:bodyPr wrap="none">
            <a:spAutoFit/>
          </a:bodyPr>
          <a:lstStyle/>
          <a:p>
            <a:r>
              <a:rPr lang="en-US" dirty="0" err="1"/>
              <a:t>rpc_loop</a:t>
            </a:r>
            <a:endParaRPr lang="en-US" dirty="0"/>
          </a:p>
        </p:txBody>
      </p:sp>
      <p:cxnSp>
        <p:nvCxnSpPr>
          <p:cNvPr id="32" name="Elbow Connector 31"/>
          <p:cNvCxnSpPr>
            <a:stCxn id="2" idx="3"/>
            <a:endCxn id="3" idx="1"/>
          </p:cNvCxnSpPr>
          <p:nvPr/>
        </p:nvCxnSpPr>
        <p:spPr>
          <a:xfrm flipV="1">
            <a:off x="2918663" y="537758"/>
            <a:ext cx="3482137" cy="470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8" idx="2"/>
            <a:endCxn id="2" idx="0"/>
          </p:cNvCxnSpPr>
          <p:nvPr/>
        </p:nvCxnSpPr>
        <p:spPr>
          <a:xfrm rot="16200000" flipH="1">
            <a:off x="896013" y="1562"/>
            <a:ext cx="434530" cy="12097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23" idx="1"/>
            <a:endCxn id="26" idx="0"/>
          </p:cNvCxnSpPr>
          <p:nvPr/>
        </p:nvCxnSpPr>
        <p:spPr>
          <a:xfrm rot="10800000" flipV="1">
            <a:off x="1085136" y="3524689"/>
            <a:ext cx="1170532" cy="2624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3" idx="2"/>
            <a:endCxn id="27" idx="0"/>
          </p:cNvCxnSpPr>
          <p:nvPr/>
        </p:nvCxnSpPr>
        <p:spPr>
          <a:xfrm rot="16200000" flipH="1">
            <a:off x="3540653" y="3079358"/>
            <a:ext cx="262419" cy="15224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038872" y="2776582"/>
            <a:ext cx="3231206" cy="369332"/>
          </a:xfrm>
          <a:prstGeom prst="rect">
            <a:avLst/>
          </a:prstGeom>
        </p:spPr>
        <p:txBody>
          <a:bodyPr wrap="none">
            <a:spAutoFit/>
          </a:bodyPr>
          <a:lstStyle/>
          <a:p>
            <a:r>
              <a:rPr lang="en-US" dirty="0" err="1" smtClean="0"/>
              <a:t>self.int_br.get_vif_port_by_id</a:t>
            </a:r>
            <a:r>
              <a:rPr lang="en-US" dirty="0" smtClean="0"/>
              <a:t> **</a:t>
            </a:r>
            <a:endParaRPr lang="en-US" dirty="0"/>
          </a:p>
        </p:txBody>
      </p:sp>
      <p:sp>
        <p:nvSpPr>
          <p:cNvPr id="30" name="Oval 29"/>
          <p:cNvSpPr/>
          <p:nvPr/>
        </p:nvSpPr>
        <p:spPr>
          <a:xfrm>
            <a:off x="5562600" y="1233686"/>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3" name="Oval 32"/>
          <p:cNvSpPr/>
          <p:nvPr/>
        </p:nvSpPr>
        <p:spPr>
          <a:xfrm>
            <a:off x="3765868" y="2184742"/>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35" name="Elbow Connector 34"/>
          <p:cNvCxnSpPr>
            <a:stCxn id="8" idx="2"/>
            <a:endCxn id="29" idx="0"/>
          </p:cNvCxnSpPr>
          <p:nvPr/>
        </p:nvCxnSpPr>
        <p:spPr>
          <a:xfrm rot="16200000" flipH="1">
            <a:off x="3342226" y="1464333"/>
            <a:ext cx="714810" cy="19096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167101" y="2187254"/>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Oval 36"/>
          <p:cNvSpPr/>
          <p:nvPr/>
        </p:nvSpPr>
        <p:spPr>
          <a:xfrm>
            <a:off x="5486400" y="2037899"/>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9" name="Straight Connector 38"/>
          <p:cNvCxnSpPr/>
          <p:nvPr/>
        </p:nvCxnSpPr>
        <p:spPr>
          <a:xfrm>
            <a:off x="6019800" y="2776582"/>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19800" y="4528066"/>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9" idx="2"/>
          </p:cNvCxnSpPr>
          <p:nvPr/>
        </p:nvCxnSpPr>
        <p:spPr>
          <a:xfrm rot="16200000" flipH="1">
            <a:off x="5197205" y="2603183"/>
            <a:ext cx="530143" cy="16156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051625" y="2970692"/>
            <a:ext cx="2939976" cy="1477328"/>
          </a:xfrm>
          <a:prstGeom prst="rect">
            <a:avLst/>
          </a:prstGeom>
        </p:spPr>
        <p:txBody>
          <a:bodyPr wrap="square">
            <a:spAutoFit/>
          </a:bodyPr>
          <a:lstStyle/>
          <a:p>
            <a:r>
              <a:rPr lang="en-US" dirty="0" err="1"/>
              <a:t>o</a:t>
            </a:r>
            <a:r>
              <a:rPr lang="en-US" dirty="0" err="1" smtClean="0"/>
              <a:t>vs-vsctl</a:t>
            </a:r>
            <a:r>
              <a:rPr lang="en-US" dirty="0" smtClean="0"/>
              <a:t> --format=</a:t>
            </a:r>
            <a:r>
              <a:rPr lang="en-US" dirty="0" err="1" smtClean="0"/>
              <a:t>json</a:t>
            </a:r>
            <a:r>
              <a:rPr lang="en-US" dirty="0" smtClean="0"/>
              <a:t>, </a:t>
            </a:r>
            <a:r>
              <a:rPr lang="en-US" dirty="0"/>
              <a:t>'--', </a:t>
            </a:r>
            <a:r>
              <a:rPr lang="en-US" dirty="0" smtClean="0"/>
              <a:t>'--columns=</a:t>
            </a:r>
            <a:r>
              <a:rPr lang="en-US" dirty="0" err="1" smtClean="0"/>
              <a:t>external_ids</a:t>
            </a:r>
            <a:r>
              <a:rPr lang="en-US" dirty="0" smtClean="0"/>
              <a:t>, </a:t>
            </a:r>
            <a:r>
              <a:rPr lang="en-US" dirty="0" err="1" smtClean="0"/>
              <a:t>name,ofport</a:t>
            </a:r>
            <a:r>
              <a:rPr lang="en-US" dirty="0"/>
              <a:t>', 'find', 'Interface</a:t>
            </a:r>
            <a:r>
              <a:rPr lang="en-US" dirty="0" smtClean="0"/>
              <a:t>', </a:t>
            </a:r>
            <a:r>
              <a:rPr lang="en-US" dirty="0" err="1" smtClean="0"/>
              <a:t>external_ids:iface-id</a:t>
            </a:r>
            <a:r>
              <a:rPr lang="en-US" dirty="0"/>
              <a:t>="%s"' % </a:t>
            </a:r>
            <a:r>
              <a:rPr lang="en-US" dirty="0" err="1"/>
              <a:t>port_id</a:t>
            </a:r>
            <a:endParaRPr lang="en-US" dirty="0"/>
          </a:p>
        </p:txBody>
      </p:sp>
      <p:cxnSp>
        <p:nvCxnSpPr>
          <p:cNvPr id="47" name="Straight Connector 46"/>
          <p:cNvCxnSpPr/>
          <p:nvPr/>
        </p:nvCxnSpPr>
        <p:spPr>
          <a:xfrm>
            <a:off x="2617064" y="4831125"/>
            <a:ext cx="0" cy="2026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791200" y="4831125"/>
            <a:ext cx="0" cy="20268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670402" y="4461793"/>
            <a:ext cx="2010166" cy="369332"/>
          </a:xfrm>
          <a:prstGeom prst="rect">
            <a:avLst/>
          </a:prstGeom>
        </p:spPr>
        <p:txBody>
          <a:bodyPr wrap="none">
            <a:spAutoFit/>
          </a:bodyPr>
          <a:lstStyle/>
          <a:p>
            <a:r>
              <a:rPr lang="en-US" dirty="0" err="1"/>
              <a:t>LocalVLANMapping</a:t>
            </a:r>
            <a:endParaRPr lang="en-US" dirty="0"/>
          </a:p>
        </p:txBody>
      </p:sp>
      <p:cxnSp>
        <p:nvCxnSpPr>
          <p:cNvPr id="65" name="Elbow Connector 64"/>
          <p:cNvCxnSpPr>
            <a:stCxn id="26" idx="2"/>
            <a:endCxn id="50" idx="0"/>
          </p:cNvCxnSpPr>
          <p:nvPr/>
        </p:nvCxnSpPr>
        <p:spPr>
          <a:xfrm rot="16200000" flipH="1">
            <a:off x="1727634" y="3513942"/>
            <a:ext cx="305352" cy="15903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1576" y="5011340"/>
            <a:ext cx="220340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err="1"/>
              <a:t>dl_vlan</a:t>
            </a:r>
            <a:r>
              <a:rPr lang="en-US" dirty="0"/>
              <a:t>=</a:t>
            </a:r>
            <a:r>
              <a:rPr lang="en-US" dirty="0" err="1"/>
              <a:t>lvid</a:t>
            </a:r>
            <a:r>
              <a:rPr lang="en-US" dirty="0" smtClean="0"/>
              <a:t>,                                         </a:t>
            </a:r>
            <a:r>
              <a:rPr lang="en-US" dirty="0"/>
              <a:t>actions="</a:t>
            </a:r>
            <a:r>
              <a:rPr lang="en-US" dirty="0" err="1"/>
              <a:t>strip_vlan</a:t>
            </a:r>
            <a:r>
              <a:rPr lang="en-US" dirty="0" smtClean="0"/>
              <a:t>,"                 </a:t>
            </a:r>
            <a:r>
              <a:rPr lang="en-US" dirty="0"/>
              <a:t>"</a:t>
            </a:r>
            <a:r>
              <a:rPr lang="en-US" dirty="0" err="1"/>
              <a:t>set_tunnel</a:t>
            </a:r>
            <a:r>
              <a:rPr lang="en-US" dirty="0"/>
              <a:t>:</a:t>
            </a:r>
          </a:p>
        </p:txBody>
      </p:sp>
      <p:sp>
        <p:nvSpPr>
          <p:cNvPr id="67" name="Rectangle 66"/>
          <p:cNvSpPr/>
          <p:nvPr/>
        </p:nvSpPr>
        <p:spPr>
          <a:xfrm>
            <a:off x="-13017" y="5934670"/>
            <a:ext cx="2630082" cy="923330"/>
          </a:xfrm>
          <a:prstGeom prst="rect">
            <a:avLst/>
          </a:prstGeom>
        </p:spPr>
        <p:txBody>
          <a:bodyPr wrap="square">
            <a:spAutoFit/>
          </a:bodyPr>
          <a:lstStyle/>
          <a:p>
            <a:r>
              <a:rPr lang="en-US" dirty="0" err="1" smtClean="0"/>
              <a:t>tun_id</a:t>
            </a:r>
            <a:r>
              <a:rPr lang="en-US" dirty="0" smtClean="0"/>
              <a:t>=</a:t>
            </a:r>
            <a:r>
              <a:rPr lang="en-US" dirty="0" err="1" smtClean="0"/>
              <a:t>segmentation_id</a:t>
            </a:r>
            <a:r>
              <a:rPr lang="en-US" dirty="0" smtClean="0"/>
              <a:t>,                        </a:t>
            </a:r>
            <a:r>
              <a:rPr lang="en-US" dirty="0"/>
              <a:t>actions="</a:t>
            </a:r>
            <a:r>
              <a:rPr lang="en-US" dirty="0" err="1"/>
              <a:t>mod_vlan_vid</a:t>
            </a:r>
            <a:r>
              <a:rPr lang="en-US" dirty="0" smtClean="0"/>
              <a:t>:,"</a:t>
            </a:r>
            <a:endParaRPr lang="en-US" dirty="0"/>
          </a:p>
          <a:p>
            <a:r>
              <a:rPr lang="en-US" dirty="0" smtClean="0"/>
              <a:t>"</a:t>
            </a:r>
            <a:r>
              <a:rPr lang="en-US" dirty="0"/>
              <a:t>resubmit(,%s)"</a:t>
            </a:r>
          </a:p>
        </p:txBody>
      </p:sp>
      <p:cxnSp>
        <p:nvCxnSpPr>
          <p:cNvPr id="73" name="Straight Connector 72"/>
          <p:cNvCxnSpPr/>
          <p:nvPr/>
        </p:nvCxnSpPr>
        <p:spPr>
          <a:xfrm>
            <a:off x="11576" y="4831125"/>
            <a:ext cx="9132424"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Down Arrow 75"/>
          <p:cNvSpPr/>
          <p:nvPr/>
        </p:nvSpPr>
        <p:spPr>
          <a:xfrm>
            <a:off x="517685" y="4156440"/>
            <a:ext cx="499810" cy="674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689746" y="4831125"/>
            <a:ext cx="3101454" cy="923330"/>
          </a:xfrm>
          <a:prstGeom prst="rect">
            <a:avLst/>
          </a:prstGeom>
        </p:spPr>
        <p:txBody>
          <a:bodyPr wrap="square">
            <a:spAutoFit/>
          </a:bodyPr>
          <a:lstStyle/>
          <a:p>
            <a:r>
              <a:rPr lang="en-US" dirty="0" err="1"/>
              <a:t>in_port</a:t>
            </a:r>
            <a:r>
              <a:rPr lang="en-US" dirty="0"/>
              <a:t>=</a:t>
            </a:r>
            <a:r>
              <a:rPr lang="en-US" dirty="0" err="1"/>
              <a:t>self.phys_ofports</a:t>
            </a:r>
            <a:r>
              <a:rPr lang="en-US" dirty="0"/>
              <a:t>[</a:t>
            </a:r>
            <a:r>
              <a:rPr lang="en-US" dirty="0" err="1"/>
              <a:t>physical_network</a:t>
            </a:r>
            <a:r>
              <a:rPr lang="en-US" dirty="0" smtClean="0"/>
              <a:t>],</a:t>
            </a:r>
            <a:r>
              <a:rPr lang="en-US" dirty="0" err="1" smtClean="0"/>
              <a:t>dl_vlan</a:t>
            </a:r>
            <a:r>
              <a:rPr lang="en-US" dirty="0" smtClean="0"/>
              <a:t> = </a:t>
            </a:r>
            <a:r>
              <a:rPr lang="en-US" dirty="0" err="1" smtClean="0"/>
              <a:t>lvid</a:t>
            </a:r>
            <a:r>
              <a:rPr lang="en-US" dirty="0" smtClean="0"/>
              <a:t>,         </a:t>
            </a:r>
            <a:r>
              <a:rPr lang="en-US" dirty="0"/>
              <a:t>actions="</a:t>
            </a:r>
            <a:r>
              <a:rPr lang="en-US" dirty="0" err="1"/>
              <a:t>strip_vlan,normal</a:t>
            </a:r>
            <a:r>
              <a:rPr lang="en-US" dirty="0"/>
              <a:t>"</a:t>
            </a:r>
          </a:p>
        </p:txBody>
      </p:sp>
      <p:sp>
        <p:nvSpPr>
          <p:cNvPr id="78" name="Rectangle 77"/>
          <p:cNvSpPr/>
          <p:nvPr/>
        </p:nvSpPr>
        <p:spPr>
          <a:xfrm>
            <a:off x="2591045" y="5754455"/>
            <a:ext cx="3200359" cy="1200329"/>
          </a:xfrm>
          <a:prstGeom prst="rect">
            <a:avLst/>
          </a:prstGeom>
        </p:spPr>
        <p:txBody>
          <a:bodyPr wrap="square">
            <a:spAutoFit/>
          </a:bodyPr>
          <a:lstStyle/>
          <a:p>
            <a:r>
              <a:rPr lang="en-US" dirty="0" err="1" smtClean="0"/>
              <a:t>in_port</a:t>
            </a:r>
            <a:r>
              <a:rPr lang="en-US" dirty="0" smtClean="0"/>
              <a:t>=</a:t>
            </a:r>
            <a:r>
              <a:rPr lang="en-US" dirty="0" err="1" smtClean="0"/>
              <a:t>self.int_ofports</a:t>
            </a:r>
            <a:r>
              <a:rPr lang="en-US" dirty="0" smtClean="0"/>
              <a:t>[</a:t>
            </a:r>
            <a:r>
              <a:rPr lang="en-US" dirty="0" err="1" smtClean="0"/>
              <a:t>physical_network</a:t>
            </a:r>
            <a:r>
              <a:rPr lang="en-US" dirty="0"/>
              <a:t>], </a:t>
            </a:r>
            <a:r>
              <a:rPr lang="en-US" dirty="0" err="1" smtClean="0"/>
              <a:t>dl_vlan</a:t>
            </a:r>
            <a:r>
              <a:rPr lang="en-US" dirty="0" smtClean="0"/>
              <a:t> = 0xffff</a:t>
            </a:r>
            <a:r>
              <a:rPr lang="en-US" dirty="0"/>
              <a:t>, </a:t>
            </a:r>
            <a:r>
              <a:rPr lang="en-US" dirty="0" smtClean="0"/>
              <a:t>actions= "</a:t>
            </a:r>
            <a:r>
              <a:rPr lang="en-US" dirty="0" err="1" smtClean="0"/>
              <a:t>mod_vlan_vid</a:t>
            </a:r>
            <a:r>
              <a:rPr lang="en-US" dirty="0" smtClean="0"/>
              <a:t>: %</a:t>
            </a:r>
            <a:r>
              <a:rPr lang="en-US" dirty="0" err="1"/>
              <a:t>s,normal</a:t>
            </a:r>
            <a:endParaRPr lang="en-US" dirty="0"/>
          </a:p>
        </p:txBody>
      </p:sp>
      <p:sp>
        <p:nvSpPr>
          <p:cNvPr id="79" name="Rectangle 78"/>
          <p:cNvSpPr/>
          <p:nvPr/>
        </p:nvSpPr>
        <p:spPr>
          <a:xfrm>
            <a:off x="5791404" y="4831125"/>
            <a:ext cx="3504996" cy="923330"/>
          </a:xfrm>
          <a:prstGeom prst="rect">
            <a:avLst/>
          </a:prstGeom>
        </p:spPr>
        <p:txBody>
          <a:bodyPr wrap="square">
            <a:spAutoFit/>
          </a:bodyPr>
          <a:lstStyle/>
          <a:p>
            <a:r>
              <a:rPr lang="en-US" dirty="0" err="1"/>
              <a:t>in_port</a:t>
            </a:r>
            <a:r>
              <a:rPr lang="en-US" dirty="0"/>
              <a:t>=</a:t>
            </a:r>
            <a:r>
              <a:rPr lang="en-US" dirty="0" err="1"/>
              <a:t>self.phys_ofports</a:t>
            </a:r>
            <a:r>
              <a:rPr lang="en-US" dirty="0"/>
              <a:t>[</a:t>
            </a:r>
            <a:r>
              <a:rPr lang="en-US" dirty="0" err="1"/>
              <a:t>physical_network</a:t>
            </a:r>
            <a:r>
              <a:rPr lang="en-US" dirty="0" smtClean="0"/>
              <a:t>], </a:t>
            </a:r>
            <a:r>
              <a:rPr lang="en-US" dirty="0" err="1" smtClean="0"/>
              <a:t>dl_vlan</a:t>
            </a:r>
            <a:r>
              <a:rPr lang="en-US" dirty="0" smtClean="0"/>
              <a:t>=</a:t>
            </a:r>
            <a:r>
              <a:rPr lang="en-US" dirty="0" err="1" smtClean="0"/>
              <a:t>lvid</a:t>
            </a:r>
            <a:r>
              <a:rPr lang="en-US" dirty="0" smtClean="0"/>
              <a:t>, actions</a:t>
            </a:r>
            <a:r>
              <a:rPr lang="en-US" dirty="0"/>
              <a:t>="</a:t>
            </a:r>
            <a:r>
              <a:rPr lang="en-US" dirty="0" err="1"/>
              <a:t>mod_vlan_vid</a:t>
            </a:r>
            <a:r>
              <a:rPr lang="en-US" dirty="0"/>
              <a:t>:%</a:t>
            </a:r>
            <a:r>
              <a:rPr lang="en-US" dirty="0" err="1"/>
              <a:t>s,normal</a:t>
            </a:r>
            <a:endParaRPr lang="en-US" dirty="0"/>
          </a:p>
        </p:txBody>
      </p:sp>
      <p:sp>
        <p:nvSpPr>
          <p:cNvPr id="80" name="Rectangle 79"/>
          <p:cNvSpPr/>
          <p:nvPr/>
        </p:nvSpPr>
        <p:spPr>
          <a:xfrm>
            <a:off x="5791200" y="5739304"/>
            <a:ext cx="3341224" cy="1200329"/>
          </a:xfrm>
          <a:prstGeom prst="rect">
            <a:avLst/>
          </a:prstGeom>
        </p:spPr>
        <p:txBody>
          <a:bodyPr wrap="square">
            <a:spAutoFit/>
          </a:bodyPr>
          <a:lstStyle/>
          <a:p>
            <a:r>
              <a:rPr lang="en-US" dirty="0" err="1" smtClean="0"/>
              <a:t>in_port</a:t>
            </a:r>
            <a:r>
              <a:rPr lang="en-US" dirty="0" smtClean="0"/>
              <a:t>=self. </a:t>
            </a:r>
            <a:r>
              <a:rPr lang="en-US" dirty="0" err="1" smtClean="0"/>
              <a:t>int_ofports</a:t>
            </a:r>
            <a:r>
              <a:rPr lang="en-US" dirty="0" smtClean="0"/>
              <a:t> [</a:t>
            </a:r>
            <a:r>
              <a:rPr lang="en-US" dirty="0" err="1" smtClean="0"/>
              <a:t>physical_network</a:t>
            </a:r>
            <a:r>
              <a:rPr lang="en-US" dirty="0" smtClean="0"/>
              <a:t>], </a:t>
            </a:r>
            <a:r>
              <a:rPr lang="en-US" dirty="0" err="1" smtClean="0"/>
              <a:t>dl_vlan</a:t>
            </a:r>
            <a:r>
              <a:rPr lang="en-US" dirty="0" smtClean="0"/>
              <a:t>= </a:t>
            </a:r>
            <a:r>
              <a:rPr lang="en-US" dirty="0" err="1" smtClean="0"/>
              <a:t>segmentation_id</a:t>
            </a:r>
            <a:r>
              <a:rPr lang="en-US" dirty="0" smtClean="0"/>
              <a:t>, actions= "</a:t>
            </a:r>
            <a:r>
              <a:rPr lang="en-US" dirty="0" err="1"/>
              <a:t>mod_vlan_vid</a:t>
            </a:r>
            <a:r>
              <a:rPr lang="en-US" dirty="0"/>
              <a:t>:%</a:t>
            </a:r>
            <a:r>
              <a:rPr lang="en-US" dirty="0" err="1"/>
              <a:t>s,normal</a:t>
            </a:r>
            <a:endParaRPr lang="en-US" dirty="0"/>
          </a:p>
        </p:txBody>
      </p:sp>
    </p:spTree>
    <p:extLst>
      <p:ext uri="{BB962C8B-B14F-4D97-AF65-F5344CB8AC3E}">
        <p14:creationId xmlns:p14="http://schemas.microsoft.com/office/powerpoint/2010/main" val="3310017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02" y="3200400"/>
            <a:ext cx="8534400" cy="2585323"/>
          </a:xfrm>
          <a:prstGeom prst="rect">
            <a:avLst/>
          </a:prstGeom>
        </p:spPr>
        <p:txBody>
          <a:bodyPr wrap="square">
            <a:spAutoFit/>
          </a:bodyPr>
          <a:lstStyle/>
          <a:p>
            <a:r>
              <a:rPr lang="en-US" dirty="0"/>
              <a:t>The interface qvo7c7ae61e‐05 is the other end of qvb7c7ae61e‐05, and carries traffic to and from the firewall bridge. The tag: 1 you see in the above output integrates that</a:t>
            </a:r>
          </a:p>
          <a:p>
            <a:r>
              <a:rPr lang="en-US" dirty="0"/>
              <a:t>this is an access port attached to VLAN 1. Untagged outbound traffic from this instance will be assigned VLAN ID 1, and inbound traffic with VLAN ID 1 will stripped of</a:t>
            </a:r>
          </a:p>
          <a:p>
            <a:r>
              <a:rPr lang="en-US" dirty="0"/>
              <a:t>it's VLAN tag and sent out this port</a:t>
            </a:r>
            <a:r>
              <a:rPr lang="en-US" dirty="0" smtClean="0"/>
              <a:t>.</a:t>
            </a:r>
          </a:p>
          <a:p>
            <a:endParaRPr lang="en-US" dirty="0"/>
          </a:p>
          <a:p>
            <a:r>
              <a:rPr lang="en-US" dirty="0"/>
              <a:t>Each network you create (with neutron net‐create) will be assigned a different VLAN ID.</a:t>
            </a:r>
          </a:p>
          <a:p>
            <a:r>
              <a:rPr lang="en-US" dirty="0"/>
              <a:t>The interface named patch‐</a:t>
            </a:r>
            <a:r>
              <a:rPr lang="en-US" dirty="0" err="1"/>
              <a:t>tun</a:t>
            </a:r>
            <a:r>
              <a:rPr lang="en-US" dirty="0"/>
              <a:t> connects the integration bridge to the tunnel bridge, </a:t>
            </a:r>
            <a:r>
              <a:rPr lang="en-US" dirty="0" err="1"/>
              <a:t>br‐tun</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25812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422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6524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4013"/>
            <a:ext cx="7543800" cy="369332"/>
          </a:xfrm>
          <a:prstGeom prst="rect">
            <a:avLst/>
          </a:prstGeom>
        </p:spPr>
        <p:txBody>
          <a:bodyPr wrap="square">
            <a:spAutoFit/>
          </a:bodyPr>
          <a:lstStyle/>
          <a:p>
            <a:r>
              <a:rPr lang="en-US" dirty="0"/>
              <a:t>Before creating any instances, the flow rules on the bridge look like this: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 y="1941731"/>
            <a:ext cx="8839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295400"/>
            <a:ext cx="8839200" cy="646331"/>
          </a:xfrm>
          <a:prstGeom prst="rect">
            <a:avLst/>
          </a:prstGeom>
        </p:spPr>
        <p:txBody>
          <a:bodyPr wrap="square">
            <a:spAutoFit/>
          </a:bodyPr>
          <a:lstStyle/>
          <a:p>
            <a:r>
              <a:rPr lang="en-US" dirty="0"/>
              <a:t>these rules are responsible for mapping traffic between VLAN ID 1, used by the integration bridge, and tunnel id 2, used by the GRE tunnel</a:t>
            </a:r>
          </a:p>
        </p:txBody>
      </p:sp>
      <p:sp>
        <p:nvSpPr>
          <p:cNvPr id="6" name="Rectangle 5"/>
          <p:cNvSpPr/>
          <p:nvPr/>
        </p:nvSpPr>
        <p:spPr>
          <a:xfrm>
            <a:off x="-23696" y="5980836"/>
            <a:ext cx="9119839" cy="646331"/>
          </a:xfrm>
          <a:prstGeom prst="rect">
            <a:avLst/>
          </a:prstGeom>
        </p:spPr>
        <p:txBody>
          <a:bodyPr wrap="square">
            <a:spAutoFit/>
          </a:bodyPr>
          <a:lstStyle/>
          <a:p>
            <a:r>
              <a:rPr lang="en-US" dirty="0"/>
              <a:t>matches all multicast traffic </a:t>
            </a:r>
            <a:r>
              <a:rPr lang="en-US" dirty="0" smtClean="0"/>
              <a:t>on </a:t>
            </a:r>
            <a:r>
              <a:rPr lang="en-US" dirty="0"/>
              <a:t>tunnel id 2 (</a:t>
            </a:r>
            <a:r>
              <a:rPr lang="en-US" dirty="0" err="1"/>
              <a:t>tun_id</a:t>
            </a:r>
            <a:r>
              <a:rPr lang="en-US" dirty="0"/>
              <a:t>=0x2), tags the </a:t>
            </a:r>
            <a:r>
              <a:rPr lang="en-US" dirty="0" err="1" smtClean="0"/>
              <a:t>ethernet</a:t>
            </a:r>
            <a:r>
              <a:rPr lang="en-US" dirty="0" smtClean="0"/>
              <a:t> frame </a:t>
            </a:r>
            <a:r>
              <a:rPr lang="en-US" dirty="0"/>
              <a:t>with VLAN ID 1 (actions=mod_vlan_vid:1), and sends it out port 1. </a:t>
            </a:r>
            <a:endParaRPr lang="en-US" dirty="0" smtClean="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6" y="2895421"/>
            <a:ext cx="83439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2028" y="5842336"/>
            <a:ext cx="8801333" cy="923330"/>
          </a:xfrm>
          <a:prstGeom prst="rect">
            <a:avLst/>
          </a:prstGeom>
        </p:spPr>
        <p:txBody>
          <a:bodyPr wrap="square">
            <a:spAutoFit/>
          </a:bodyPr>
          <a:lstStyle/>
          <a:p>
            <a:r>
              <a:rPr lang="en-US" dirty="0"/>
              <a:t>matches traffic coming in on tunnel 2 (</a:t>
            </a:r>
            <a:r>
              <a:rPr lang="en-US" dirty="0" err="1"/>
              <a:t>tun_id</a:t>
            </a:r>
            <a:r>
              <a:rPr lang="en-US" dirty="0"/>
              <a:t>=0x2) with an </a:t>
            </a:r>
            <a:r>
              <a:rPr lang="en-US" dirty="0" err="1"/>
              <a:t>ethernet</a:t>
            </a:r>
            <a:r>
              <a:rPr lang="en-US" dirty="0"/>
              <a:t> destination of fa:16:3e:dd:c1:62 (</a:t>
            </a:r>
            <a:r>
              <a:rPr lang="en-US" dirty="0" err="1"/>
              <a:t>dl_dst</a:t>
            </a:r>
            <a:r>
              <a:rPr lang="en-US" dirty="0"/>
              <a:t>=fa:16:3e:dd:c1:62) and tags the </a:t>
            </a:r>
            <a:r>
              <a:rPr lang="en-US" dirty="0" err="1"/>
              <a:t>ethernet</a:t>
            </a:r>
            <a:r>
              <a:rPr lang="en-US" dirty="0"/>
              <a:t> frame with VLAN</a:t>
            </a:r>
          </a:p>
          <a:p>
            <a:r>
              <a:rPr lang="en-US" dirty="0"/>
              <a:t>ID 1 (actions=mod_vlan_vid:1) before sending it out patch‐int.</a:t>
            </a:r>
          </a:p>
        </p:txBody>
      </p:sp>
      <p:sp>
        <p:nvSpPr>
          <p:cNvPr id="8" name="Rectangle 7"/>
          <p:cNvSpPr/>
          <p:nvPr/>
        </p:nvSpPr>
        <p:spPr>
          <a:xfrm>
            <a:off x="0" y="5976823"/>
            <a:ext cx="9119839" cy="646331"/>
          </a:xfrm>
          <a:prstGeom prst="rect">
            <a:avLst/>
          </a:prstGeom>
        </p:spPr>
        <p:txBody>
          <a:bodyPr wrap="square">
            <a:spAutoFit/>
          </a:bodyPr>
          <a:lstStyle/>
          <a:p>
            <a:r>
              <a:rPr lang="en-US" dirty="0"/>
              <a:t>matches traffic coming in on port 1 (</a:t>
            </a:r>
            <a:r>
              <a:rPr lang="en-US" dirty="0" err="1"/>
              <a:t>in_port</a:t>
            </a:r>
            <a:r>
              <a:rPr lang="en-US" dirty="0"/>
              <a:t>=1) with VLAN ID 1 (</a:t>
            </a:r>
            <a:r>
              <a:rPr lang="en-US" dirty="0" err="1"/>
              <a:t>dl_vlan</a:t>
            </a:r>
            <a:r>
              <a:rPr lang="en-US" dirty="0"/>
              <a:t>=1) and set the tunnel id to 2 (actions=set_tunnel:0x2) before sending it out the GRE tunnel.</a:t>
            </a:r>
          </a:p>
        </p:txBody>
      </p:sp>
    </p:spTree>
    <p:extLst>
      <p:ext uri="{BB962C8B-B14F-4D97-AF65-F5344CB8AC3E}">
        <p14:creationId xmlns:p14="http://schemas.microsoft.com/office/powerpoint/2010/main" val="268439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Agent\securitygroups.py</a:t>
            </a:r>
            <a:endParaRPr lang="en-US" dirty="0"/>
          </a:p>
        </p:txBody>
      </p:sp>
      <p:sp>
        <p:nvSpPr>
          <p:cNvPr id="4" name="Rectangle 3"/>
          <p:cNvSpPr/>
          <p:nvPr/>
        </p:nvSpPr>
        <p:spPr>
          <a:xfrm>
            <a:off x="0" y="1484117"/>
            <a:ext cx="1925848" cy="369332"/>
          </a:xfrm>
          <a:prstGeom prst="rect">
            <a:avLst/>
          </a:prstGeom>
        </p:spPr>
        <p:txBody>
          <a:bodyPr wrap="none">
            <a:spAutoFit/>
          </a:bodyPr>
          <a:lstStyle/>
          <a:p>
            <a:r>
              <a:rPr lang="en-US" dirty="0"/>
              <a:t> </a:t>
            </a:r>
            <a:r>
              <a:rPr lang="en-US" dirty="0" err="1"/>
              <a:t>setup_port_filters</a:t>
            </a:r>
            <a:endParaRPr lang="en-US" dirty="0"/>
          </a:p>
        </p:txBody>
      </p:sp>
      <p:sp>
        <p:nvSpPr>
          <p:cNvPr id="5" name="Rectangle 4"/>
          <p:cNvSpPr/>
          <p:nvPr/>
        </p:nvSpPr>
        <p:spPr>
          <a:xfrm>
            <a:off x="1091980" y="2061964"/>
            <a:ext cx="3651192" cy="369332"/>
          </a:xfrm>
          <a:prstGeom prst="rect">
            <a:avLst/>
          </a:prstGeom>
        </p:spPr>
        <p:txBody>
          <a:bodyPr wrap="none">
            <a:spAutoFit/>
          </a:bodyPr>
          <a:lstStyle/>
          <a:p>
            <a:r>
              <a:rPr lang="en-US" dirty="0" err="1"/>
              <a:t>prepare_devices_filter</a:t>
            </a:r>
            <a:r>
              <a:rPr lang="en-US" dirty="0"/>
              <a:t>(</a:t>
            </a:r>
            <a:r>
              <a:rPr lang="en-US" dirty="0" err="1"/>
              <a:t>new_devices</a:t>
            </a:r>
            <a:r>
              <a:rPr lang="en-US" dirty="0"/>
              <a:t>)</a:t>
            </a:r>
          </a:p>
        </p:txBody>
      </p:sp>
      <p:sp>
        <p:nvSpPr>
          <p:cNvPr id="6" name="Rectangle 5"/>
          <p:cNvSpPr/>
          <p:nvPr/>
        </p:nvSpPr>
        <p:spPr>
          <a:xfrm>
            <a:off x="-20444" y="2915766"/>
            <a:ext cx="2042615" cy="646331"/>
          </a:xfrm>
          <a:prstGeom prst="rect">
            <a:avLst/>
          </a:prstGeom>
        </p:spPr>
        <p:txBody>
          <a:bodyPr wrap="square">
            <a:spAutoFit/>
          </a:bodyPr>
          <a:lstStyle/>
          <a:p>
            <a:r>
              <a:rPr lang="en-US" dirty="0" err="1"/>
              <a:t>refresh_firewall</a:t>
            </a:r>
            <a:r>
              <a:rPr lang="en-US" dirty="0"/>
              <a:t>(</a:t>
            </a:r>
            <a:r>
              <a:rPr lang="en-US" dirty="0" err="1"/>
              <a:t>updated_devices</a:t>
            </a:r>
            <a:r>
              <a:rPr lang="en-US" dirty="0"/>
              <a:t>)</a:t>
            </a:r>
          </a:p>
        </p:txBody>
      </p:sp>
      <p:sp>
        <p:nvSpPr>
          <p:cNvPr id="14" name="Rectangle 13"/>
          <p:cNvSpPr/>
          <p:nvPr/>
        </p:nvSpPr>
        <p:spPr>
          <a:xfrm>
            <a:off x="342127" y="4911225"/>
            <a:ext cx="326089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a:t>security_group_info_for_devices</a:t>
            </a:r>
            <a:endParaRPr lang="en-US" dirty="0"/>
          </a:p>
        </p:txBody>
      </p:sp>
      <p:sp>
        <p:nvSpPr>
          <p:cNvPr id="37" name="Rectangle 36"/>
          <p:cNvSpPr/>
          <p:nvPr/>
        </p:nvSpPr>
        <p:spPr>
          <a:xfrm>
            <a:off x="312388" y="5506846"/>
            <a:ext cx="3360087"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smtClean="0"/>
              <a:t>security_group_rules_for_devices</a:t>
            </a:r>
            <a:endParaRPr lang="en-US" dirty="0"/>
          </a:p>
        </p:txBody>
      </p:sp>
      <p:sp>
        <p:nvSpPr>
          <p:cNvPr id="38" name="Rectangle 37"/>
          <p:cNvSpPr/>
          <p:nvPr/>
        </p:nvSpPr>
        <p:spPr>
          <a:xfrm>
            <a:off x="5620294" y="2246629"/>
            <a:ext cx="280230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 </a:t>
            </a:r>
            <a:r>
              <a:rPr lang="en-US" dirty="0" err="1" smtClean="0"/>
              <a:t>prepare_port_filter</a:t>
            </a:r>
            <a:r>
              <a:rPr lang="en-US" dirty="0" smtClean="0"/>
              <a:t>(device</a:t>
            </a:r>
            <a:r>
              <a:rPr lang="en-US" dirty="0"/>
              <a:t>)</a:t>
            </a:r>
          </a:p>
        </p:txBody>
      </p:sp>
      <p:sp>
        <p:nvSpPr>
          <p:cNvPr id="39" name="Rectangle 38"/>
          <p:cNvSpPr/>
          <p:nvPr/>
        </p:nvSpPr>
        <p:spPr>
          <a:xfrm>
            <a:off x="5182499" y="4191000"/>
            <a:ext cx="2960939" cy="369332"/>
          </a:xfrm>
          <a:prstGeom prst="rect">
            <a:avLst/>
          </a:prstGeom>
        </p:spPr>
        <p:txBody>
          <a:bodyPr wrap="none">
            <a:spAutoFit/>
          </a:bodyPr>
          <a:lstStyle/>
          <a:p>
            <a:r>
              <a:rPr lang="en-US" dirty="0"/>
              <a:t>_</a:t>
            </a:r>
            <a:r>
              <a:rPr lang="en-US" dirty="0" err="1"/>
              <a:t>update_security_group_info</a:t>
            </a:r>
            <a:endParaRPr lang="en-US" dirty="0"/>
          </a:p>
        </p:txBody>
      </p:sp>
      <p:sp>
        <p:nvSpPr>
          <p:cNvPr id="41" name="Rectangle 40"/>
          <p:cNvSpPr/>
          <p:nvPr/>
        </p:nvSpPr>
        <p:spPr>
          <a:xfrm>
            <a:off x="6048321" y="5486400"/>
            <a:ext cx="3072957"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a:t>
            </a:r>
            <a:r>
              <a:rPr lang="en-US" dirty="0" err="1" smtClean="0"/>
              <a:t>update_security_group_rules</a:t>
            </a:r>
            <a:r>
              <a:rPr lang="en-US" dirty="0" smtClean="0"/>
              <a:t>(</a:t>
            </a:r>
            <a:endParaRPr lang="en-US" dirty="0"/>
          </a:p>
        </p:txBody>
      </p:sp>
      <p:sp>
        <p:nvSpPr>
          <p:cNvPr id="42" name="Rectangle 41"/>
          <p:cNvSpPr/>
          <p:nvPr/>
        </p:nvSpPr>
        <p:spPr>
          <a:xfrm>
            <a:off x="5772051" y="4876800"/>
            <a:ext cx="337194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smtClean="0"/>
              <a:t>update_security_group_members</a:t>
            </a:r>
            <a:endParaRPr lang="en-US" dirty="0"/>
          </a:p>
        </p:txBody>
      </p:sp>
      <p:sp>
        <p:nvSpPr>
          <p:cNvPr id="43" name="Rectangle 42"/>
          <p:cNvSpPr/>
          <p:nvPr/>
        </p:nvSpPr>
        <p:spPr>
          <a:xfrm>
            <a:off x="5620294" y="3034148"/>
            <a:ext cx="280230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smtClean="0"/>
              <a:t>update_port_filter</a:t>
            </a:r>
            <a:r>
              <a:rPr lang="en-US" dirty="0" smtClean="0"/>
              <a:t>(device</a:t>
            </a:r>
            <a:r>
              <a:rPr lang="en-US" dirty="0"/>
              <a:t>)</a:t>
            </a:r>
          </a:p>
        </p:txBody>
      </p:sp>
      <p:cxnSp>
        <p:nvCxnSpPr>
          <p:cNvPr id="45" name="Elbow Connector 44"/>
          <p:cNvCxnSpPr>
            <a:stCxn id="6" idx="3"/>
            <a:endCxn id="43" idx="1"/>
          </p:cNvCxnSpPr>
          <p:nvPr/>
        </p:nvCxnSpPr>
        <p:spPr>
          <a:xfrm flipV="1">
            <a:off x="2022171" y="3218814"/>
            <a:ext cx="3598123" cy="201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9" idx="2"/>
            <a:endCxn id="42" idx="1"/>
          </p:cNvCxnSpPr>
          <p:nvPr/>
        </p:nvCxnSpPr>
        <p:spPr>
          <a:xfrm rot="5400000">
            <a:off x="5966943" y="4365440"/>
            <a:ext cx="501134" cy="890918"/>
          </a:xfrm>
          <a:prstGeom prst="bentConnector4">
            <a:avLst>
              <a:gd name="adj1" fmla="val 31575"/>
              <a:gd name="adj2" fmla="val 1256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9" idx="2"/>
            <a:endCxn id="41" idx="1"/>
          </p:cNvCxnSpPr>
          <p:nvPr/>
        </p:nvCxnSpPr>
        <p:spPr>
          <a:xfrm rot="5400000">
            <a:off x="5800278" y="4808375"/>
            <a:ext cx="1110734" cy="614648"/>
          </a:xfrm>
          <a:prstGeom prst="bentConnector4">
            <a:avLst>
              <a:gd name="adj1" fmla="val 15584"/>
              <a:gd name="adj2" fmla="val 2678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3"/>
            <a:endCxn id="5" idx="0"/>
          </p:cNvCxnSpPr>
          <p:nvPr/>
        </p:nvCxnSpPr>
        <p:spPr>
          <a:xfrm>
            <a:off x="1925848" y="1668783"/>
            <a:ext cx="991728" cy="3931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endCxn id="6" idx="0"/>
          </p:cNvCxnSpPr>
          <p:nvPr/>
        </p:nvCxnSpPr>
        <p:spPr>
          <a:xfrm rot="16200000" flipH="1">
            <a:off x="511497" y="2426399"/>
            <a:ext cx="940794" cy="379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 idx="3"/>
            <a:endCxn id="38" idx="1"/>
          </p:cNvCxnSpPr>
          <p:nvPr/>
        </p:nvCxnSpPr>
        <p:spPr>
          <a:xfrm>
            <a:off x="4743172" y="2246630"/>
            <a:ext cx="877122" cy="18466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 idx="2"/>
          </p:cNvCxnSpPr>
          <p:nvPr/>
        </p:nvCxnSpPr>
        <p:spPr>
          <a:xfrm rot="16200000" flipH="1">
            <a:off x="899480" y="3663480"/>
            <a:ext cx="1174476" cy="971709"/>
          </a:xfrm>
          <a:prstGeom prst="bentConnector3">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8" name="Elbow Connector 77"/>
          <p:cNvCxnSpPr>
            <a:stCxn id="5" idx="2"/>
          </p:cNvCxnSpPr>
          <p:nvPr/>
        </p:nvCxnSpPr>
        <p:spPr>
          <a:xfrm rot="5400000">
            <a:off x="1292437" y="3111433"/>
            <a:ext cx="2305277" cy="945003"/>
          </a:xfrm>
          <a:prstGeom prst="bent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
        <p:nvSpPr>
          <p:cNvPr id="79" name="TextBox 78"/>
          <p:cNvSpPr txBox="1"/>
          <p:nvPr/>
        </p:nvSpPr>
        <p:spPr>
          <a:xfrm>
            <a:off x="1696698" y="5845401"/>
            <a:ext cx="551754" cy="369332"/>
          </a:xfrm>
          <a:prstGeom prst="rect">
            <a:avLst/>
          </a:prstGeom>
          <a:noFill/>
        </p:spPr>
        <p:txBody>
          <a:bodyPr wrap="none" rtlCol="0">
            <a:spAutoFit/>
          </a:bodyPr>
          <a:lstStyle/>
          <a:p>
            <a:r>
              <a:rPr lang="en-US" dirty="0" smtClean="0"/>
              <a:t>RPC</a:t>
            </a:r>
            <a:endParaRPr lang="en-US" dirty="0"/>
          </a:p>
        </p:txBody>
      </p:sp>
      <p:sp>
        <p:nvSpPr>
          <p:cNvPr id="80" name="TextBox 79"/>
          <p:cNvSpPr txBox="1"/>
          <p:nvPr/>
        </p:nvSpPr>
        <p:spPr>
          <a:xfrm>
            <a:off x="2917576" y="1790306"/>
            <a:ext cx="784638" cy="369332"/>
          </a:xfrm>
          <a:prstGeom prst="rect">
            <a:avLst/>
          </a:prstGeom>
          <a:noFill/>
        </p:spPr>
        <p:txBody>
          <a:bodyPr wrap="none" rtlCol="0">
            <a:spAutoFit/>
          </a:bodyPr>
          <a:lstStyle/>
          <a:p>
            <a:r>
              <a:rPr lang="en-US" dirty="0" smtClean="0"/>
              <a:t>If-new</a:t>
            </a:r>
            <a:endParaRPr lang="en-US" dirty="0"/>
          </a:p>
        </p:txBody>
      </p:sp>
      <p:sp>
        <p:nvSpPr>
          <p:cNvPr id="81" name="Rectangle 80"/>
          <p:cNvSpPr/>
          <p:nvPr/>
        </p:nvSpPr>
        <p:spPr>
          <a:xfrm>
            <a:off x="6048321" y="6324600"/>
            <a:ext cx="3072957"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Firewall driver</a:t>
            </a:r>
            <a:endParaRPr lang="en-US" dirty="0"/>
          </a:p>
        </p:txBody>
      </p:sp>
      <p:sp>
        <p:nvSpPr>
          <p:cNvPr id="85" name="Oval 84"/>
          <p:cNvSpPr/>
          <p:nvPr/>
        </p:nvSpPr>
        <p:spPr>
          <a:xfrm>
            <a:off x="1651637" y="3814483"/>
            <a:ext cx="741065" cy="7530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86" name="Oval 85"/>
          <p:cNvSpPr/>
          <p:nvPr/>
        </p:nvSpPr>
        <p:spPr>
          <a:xfrm>
            <a:off x="3331681" y="2915766"/>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87" name="Oval 86"/>
          <p:cNvSpPr/>
          <p:nvPr/>
        </p:nvSpPr>
        <p:spPr>
          <a:xfrm>
            <a:off x="4722240" y="1542223"/>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cxnSp>
        <p:nvCxnSpPr>
          <p:cNvPr id="93" name="Elbow Connector 92"/>
          <p:cNvCxnSpPr>
            <a:stCxn id="6" idx="3"/>
            <a:endCxn id="39" idx="1"/>
          </p:cNvCxnSpPr>
          <p:nvPr/>
        </p:nvCxnSpPr>
        <p:spPr>
          <a:xfrm>
            <a:off x="2022171" y="3238932"/>
            <a:ext cx="3160328" cy="1136734"/>
          </a:xfrm>
          <a:prstGeom prst="bentConnector3">
            <a:avLst>
              <a:gd name="adj1" fmla="val 3518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6" name="Elbow Connector 95"/>
          <p:cNvCxnSpPr>
            <a:stCxn id="5" idx="2"/>
            <a:endCxn id="39" idx="0"/>
          </p:cNvCxnSpPr>
          <p:nvPr/>
        </p:nvCxnSpPr>
        <p:spPr>
          <a:xfrm rot="16200000" flipH="1">
            <a:off x="3910420" y="1438451"/>
            <a:ext cx="1759704" cy="3745393"/>
          </a:xfrm>
          <a:prstGeom prst="bentConnector3">
            <a:avLst>
              <a:gd name="adj1" fmla="val 88022"/>
            </a:avLst>
          </a:prstGeom>
          <a:ln>
            <a:tailEnd type="arrow"/>
          </a:ln>
        </p:spPr>
        <p:style>
          <a:lnRef idx="3">
            <a:schemeClr val="accent4"/>
          </a:lnRef>
          <a:fillRef idx="0">
            <a:schemeClr val="accent4"/>
          </a:fillRef>
          <a:effectRef idx="2">
            <a:schemeClr val="accent4"/>
          </a:effectRef>
          <a:fontRef idx="minor">
            <a:schemeClr val="tx1"/>
          </a:fontRef>
        </p:style>
      </p:cxnSp>
      <p:sp>
        <p:nvSpPr>
          <p:cNvPr id="104" name="Oval 103"/>
          <p:cNvSpPr/>
          <p:nvPr/>
        </p:nvSpPr>
        <p:spPr>
          <a:xfrm>
            <a:off x="4077647" y="3763593"/>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30" name="TextBox 29"/>
          <p:cNvSpPr txBox="1"/>
          <p:nvPr/>
        </p:nvSpPr>
        <p:spPr>
          <a:xfrm>
            <a:off x="283359" y="4582683"/>
            <a:ext cx="1435008" cy="307777"/>
          </a:xfrm>
          <a:prstGeom prst="rect">
            <a:avLst/>
          </a:prstGeom>
          <a:noFill/>
        </p:spPr>
        <p:txBody>
          <a:bodyPr wrap="none" rtlCol="0">
            <a:spAutoFit/>
          </a:bodyPr>
          <a:lstStyle/>
          <a:p>
            <a:r>
              <a:rPr lang="en-US" sz="1400" dirty="0" smtClean="0"/>
              <a:t>If(</a:t>
            </a:r>
            <a:r>
              <a:rPr lang="en-US" sz="1400" dirty="0" err="1" smtClean="0"/>
              <a:t>enhanced_rpc</a:t>
            </a:r>
            <a:r>
              <a:rPr lang="en-US" sz="1400" dirty="0" smtClean="0"/>
              <a:t>)</a:t>
            </a:r>
            <a:endParaRPr lang="en-US" sz="1400" dirty="0"/>
          </a:p>
        </p:txBody>
      </p:sp>
      <p:sp>
        <p:nvSpPr>
          <p:cNvPr id="31" name="TextBox 30"/>
          <p:cNvSpPr txBox="1"/>
          <p:nvPr/>
        </p:nvSpPr>
        <p:spPr>
          <a:xfrm>
            <a:off x="312388" y="5267379"/>
            <a:ext cx="476412" cy="307777"/>
          </a:xfrm>
          <a:prstGeom prst="rect">
            <a:avLst/>
          </a:prstGeom>
          <a:noFill/>
        </p:spPr>
        <p:txBody>
          <a:bodyPr wrap="none" rtlCol="0">
            <a:spAutoFit/>
          </a:bodyPr>
          <a:lstStyle/>
          <a:p>
            <a:r>
              <a:rPr lang="en-US" sz="1400" dirty="0" smtClean="0"/>
              <a:t>else</a:t>
            </a:r>
            <a:endParaRPr lang="en-US" sz="1400" dirty="0"/>
          </a:p>
        </p:txBody>
      </p:sp>
      <p:sp>
        <p:nvSpPr>
          <p:cNvPr id="32" name="Rectangle 31"/>
          <p:cNvSpPr/>
          <p:nvPr/>
        </p:nvSpPr>
        <p:spPr>
          <a:xfrm>
            <a:off x="163632" y="4591757"/>
            <a:ext cx="3657600" cy="166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236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12" y="381000"/>
            <a:ext cx="75342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667000"/>
            <a:ext cx="49530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0" y="5410200"/>
            <a:ext cx="57340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633" y="1670749"/>
            <a:ext cx="8389435" cy="369332"/>
          </a:xfrm>
          <a:prstGeom prst="rect">
            <a:avLst/>
          </a:prstGeom>
        </p:spPr>
        <p:txBody>
          <a:bodyPr wrap="square">
            <a:spAutoFit/>
          </a:bodyPr>
          <a:lstStyle/>
          <a:p>
            <a:r>
              <a:rPr lang="en-US" dirty="0"/>
              <a:t>quantum‐</a:t>
            </a:r>
            <a:r>
              <a:rPr lang="en-US" dirty="0" err="1"/>
              <a:t>openvswi</a:t>
            </a:r>
            <a:r>
              <a:rPr lang="en-US" dirty="0"/>
              <a:t>‐</a:t>
            </a:r>
            <a:r>
              <a:rPr lang="en-US" dirty="0" err="1"/>
              <a:t>sg</a:t>
            </a:r>
            <a:r>
              <a:rPr lang="en-US" dirty="0"/>
              <a:t>‐chain is where </a:t>
            </a:r>
            <a:r>
              <a:rPr lang="en-US" dirty="0" err="1" smtClean="0"/>
              <a:t>neutronmanaged</a:t>
            </a:r>
            <a:r>
              <a:rPr lang="en-US" dirty="0" smtClean="0"/>
              <a:t> security </a:t>
            </a:r>
            <a:r>
              <a:rPr lang="en-US" dirty="0"/>
              <a:t>groups are realized.</a:t>
            </a:r>
          </a:p>
        </p:txBody>
      </p:sp>
      <p:sp>
        <p:nvSpPr>
          <p:cNvPr id="4" name="Rectangle 3"/>
          <p:cNvSpPr/>
          <p:nvPr/>
        </p:nvSpPr>
        <p:spPr>
          <a:xfrm>
            <a:off x="60633" y="2020669"/>
            <a:ext cx="9066640" cy="646331"/>
          </a:xfrm>
          <a:prstGeom prst="rect">
            <a:avLst/>
          </a:prstGeom>
        </p:spPr>
        <p:txBody>
          <a:bodyPr wrap="square">
            <a:spAutoFit/>
          </a:bodyPr>
          <a:lstStyle/>
          <a:p>
            <a:r>
              <a:rPr lang="en-US" dirty="0" smtClean="0"/>
              <a:t>The </a:t>
            </a:r>
            <a:r>
              <a:rPr lang="en-US" dirty="0"/>
              <a:t>quantum‐openvswi‐o7c7ae61e‐0 chain controls outbound traffic FROM </a:t>
            </a:r>
            <a:r>
              <a:rPr lang="en-US" dirty="0" smtClean="0"/>
              <a:t>the instance</a:t>
            </a:r>
            <a:r>
              <a:rPr lang="en-US" dirty="0"/>
              <a:t>, and by default looks like this:</a:t>
            </a:r>
          </a:p>
        </p:txBody>
      </p:sp>
      <p:sp>
        <p:nvSpPr>
          <p:cNvPr id="5" name="Rectangle 4"/>
          <p:cNvSpPr/>
          <p:nvPr/>
        </p:nvSpPr>
        <p:spPr>
          <a:xfrm>
            <a:off x="60633" y="76200"/>
            <a:ext cx="3515321" cy="369332"/>
          </a:xfrm>
          <a:prstGeom prst="rect">
            <a:avLst/>
          </a:prstGeom>
        </p:spPr>
        <p:txBody>
          <a:bodyPr wrap="none">
            <a:spAutoFit/>
          </a:bodyPr>
          <a:lstStyle/>
          <a:p>
            <a:r>
              <a:rPr lang="en-US" dirty="0"/>
              <a:t>firewall rules on your compute host</a:t>
            </a:r>
          </a:p>
        </p:txBody>
      </p:sp>
      <p:sp>
        <p:nvSpPr>
          <p:cNvPr id="6" name="Rectangle 5"/>
          <p:cNvSpPr/>
          <p:nvPr/>
        </p:nvSpPr>
        <p:spPr>
          <a:xfrm>
            <a:off x="60633" y="4180559"/>
            <a:ext cx="9066640" cy="369332"/>
          </a:xfrm>
          <a:prstGeom prst="rect">
            <a:avLst/>
          </a:prstGeom>
        </p:spPr>
        <p:txBody>
          <a:bodyPr wrap="square">
            <a:spAutoFit/>
          </a:bodyPr>
          <a:lstStyle/>
          <a:p>
            <a:r>
              <a:rPr lang="en-US" dirty="0"/>
              <a:t>The quantum‐openvswi‐i7c7ae61e‐0 chain controls inbound traffic TO the instance.</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73" y="4576762"/>
            <a:ext cx="4343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3399" y="5041539"/>
            <a:ext cx="2328458" cy="369332"/>
          </a:xfrm>
          <a:prstGeom prst="rect">
            <a:avLst/>
          </a:prstGeom>
        </p:spPr>
        <p:txBody>
          <a:bodyPr wrap="none">
            <a:spAutoFit/>
          </a:bodyPr>
          <a:lstStyle/>
          <a:p>
            <a:r>
              <a:rPr lang="en-US" dirty="0"/>
              <a:t>The rules look like this:</a:t>
            </a:r>
          </a:p>
        </p:txBody>
      </p:sp>
    </p:spTree>
    <p:extLst>
      <p:ext uri="{BB962C8B-B14F-4D97-AF65-F5344CB8AC3E}">
        <p14:creationId xmlns:p14="http://schemas.microsoft.com/office/powerpoint/2010/main" val="532091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743380" cy="2585323"/>
          </a:xfrm>
          <a:prstGeom prst="rect">
            <a:avLst/>
          </a:prstGeom>
        </p:spPr>
        <p:txBody>
          <a:bodyPr wrap="none">
            <a:spAutoFit/>
          </a:bodyPr>
          <a:lstStyle/>
          <a:p>
            <a:r>
              <a:rPr lang="en-US" dirty="0"/>
              <a:t>details['device</a:t>
            </a:r>
            <a:r>
              <a:rPr lang="en-US" dirty="0" smtClean="0"/>
              <a:t>']</a:t>
            </a:r>
          </a:p>
          <a:p>
            <a:r>
              <a:rPr lang="en-US" dirty="0"/>
              <a:t>details['</a:t>
            </a:r>
            <a:r>
              <a:rPr lang="en-US" dirty="0" err="1"/>
              <a:t>port_id</a:t>
            </a:r>
            <a:r>
              <a:rPr lang="en-US" dirty="0"/>
              <a:t>']</a:t>
            </a:r>
            <a:endParaRPr lang="en-US" dirty="0" smtClean="0"/>
          </a:p>
          <a:p>
            <a:r>
              <a:rPr lang="en-US" dirty="0"/>
              <a:t>details['</a:t>
            </a:r>
            <a:r>
              <a:rPr lang="en-US" dirty="0" err="1"/>
              <a:t>network_id</a:t>
            </a:r>
            <a:r>
              <a:rPr lang="en-US" dirty="0"/>
              <a:t>'],</a:t>
            </a:r>
          </a:p>
          <a:p>
            <a:r>
              <a:rPr lang="en-US" dirty="0" smtClean="0"/>
              <a:t>details</a:t>
            </a:r>
            <a:r>
              <a:rPr lang="en-US" dirty="0"/>
              <a:t>['</a:t>
            </a:r>
            <a:r>
              <a:rPr lang="en-US" dirty="0" err="1"/>
              <a:t>network_type</a:t>
            </a:r>
            <a:r>
              <a:rPr lang="en-US" dirty="0"/>
              <a:t>'],</a:t>
            </a:r>
          </a:p>
          <a:p>
            <a:r>
              <a:rPr lang="en-US" dirty="0" smtClean="0"/>
              <a:t>details</a:t>
            </a:r>
            <a:r>
              <a:rPr lang="en-US" dirty="0"/>
              <a:t>['</a:t>
            </a:r>
            <a:r>
              <a:rPr lang="en-US" dirty="0" err="1"/>
              <a:t>physical_network</a:t>
            </a:r>
            <a:r>
              <a:rPr lang="en-US" dirty="0"/>
              <a:t>'],</a:t>
            </a:r>
          </a:p>
          <a:p>
            <a:r>
              <a:rPr lang="en-US" dirty="0" smtClean="0"/>
              <a:t>details</a:t>
            </a:r>
            <a:r>
              <a:rPr lang="en-US" dirty="0"/>
              <a:t>['</a:t>
            </a:r>
            <a:r>
              <a:rPr lang="en-US" dirty="0" err="1"/>
              <a:t>segmentation_id</a:t>
            </a:r>
            <a:r>
              <a:rPr lang="en-US" dirty="0"/>
              <a:t>'],</a:t>
            </a:r>
          </a:p>
          <a:p>
            <a:r>
              <a:rPr lang="en-US" dirty="0" smtClean="0"/>
              <a:t>details</a:t>
            </a:r>
            <a:r>
              <a:rPr lang="en-US" dirty="0"/>
              <a:t>['</a:t>
            </a:r>
            <a:r>
              <a:rPr lang="en-US" dirty="0" err="1"/>
              <a:t>admin_state_up</a:t>
            </a:r>
            <a:r>
              <a:rPr lang="en-US" dirty="0"/>
              <a:t>'],</a:t>
            </a:r>
          </a:p>
          <a:p>
            <a:r>
              <a:rPr lang="en-US" dirty="0" smtClean="0"/>
              <a:t>details</a:t>
            </a:r>
            <a:r>
              <a:rPr lang="en-US" dirty="0"/>
              <a:t>['</a:t>
            </a:r>
            <a:r>
              <a:rPr lang="en-US" dirty="0" err="1"/>
              <a:t>fixed_ips</a:t>
            </a:r>
            <a:r>
              <a:rPr lang="en-US" dirty="0"/>
              <a:t>'],</a:t>
            </a:r>
          </a:p>
          <a:p>
            <a:r>
              <a:rPr lang="en-US" dirty="0" smtClean="0"/>
              <a:t>details</a:t>
            </a:r>
            <a:r>
              <a:rPr lang="en-US" dirty="0"/>
              <a:t>['</a:t>
            </a:r>
            <a:r>
              <a:rPr lang="en-US" dirty="0" err="1"/>
              <a:t>device_owner</a:t>
            </a:r>
            <a:r>
              <a:rPr lang="en-US" dirty="0"/>
              <a:t>'],</a:t>
            </a:r>
          </a:p>
        </p:txBody>
      </p:sp>
      <p:sp>
        <p:nvSpPr>
          <p:cNvPr id="3" name="Rectangle 2"/>
          <p:cNvSpPr/>
          <p:nvPr/>
        </p:nvSpPr>
        <p:spPr>
          <a:xfrm>
            <a:off x="914400" y="4572000"/>
            <a:ext cx="2057580" cy="1754326"/>
          </a:xfrm>
          <a:prstGeom prst="rect">
            <a:avLst/>
          </a:prstGeom>
        </p:spPr>
        <p:txBody>
          <a:bodyPr wrap="square">
            <a:spAutoFit/>
          </a:bodyPr>
          <a:lstStyle/>
          <a:p>
            <a:r>
              <a:rPr lang="en-US" dirty="0" err="1"/>
              <a:t>binding.vif_type</a:t>
            </a:r>
            <a:r>
              <a:rPr lang="en-US" dirty="0"/>
              <a:t> </a:t>
            </a:r>
            <a:endParaRPr lang="en-US" dirty="0" smtClean="0"/>
          </a:p>
          <a:p>
            <a:r>
              <a:rPr lang="en-US" dirty="0" err="1" smtClean="0"/>
              <a:t>binding.vif_details</a:t>
            </a:r>
            <a:endParaRPr lang="en-US" dirty="0"/>
          </a:p>
          <a:p>
            <a:r>
              <a:rPr lang="en-US" dirty="0" err="1" smtClean="0"/>
              <a:t>binding.driver</a:t>
            </a:r>
            <a:r>
              <a:rPr lang="en-US" dirty="0" smtClean="0"/>
              <a:t> </a:t>
            </a:r>
            <a:endParaRPr lang="en-US" dirty="0"/>
          </a:p>
          <a:p>
            <a:r>
              <a:rPr lang="en-US" dirty="0" err="1" smtClean="0"/>
              <a:t>binding.segment</a:t>
            </a:r>
            <a:r>
              <a:rPr lang="en-US" dirty="0" smtClean="0"/>
              <a:t> </a:t>
            </a:r>
            <a:endParaRPr lang="en-US" dirty="0"/>
          </a:p>
          <a:p>
            <a:r>
              <a:rPr lang="en-US" dirty="0" err="1" smtClean="0"/>
              <a:t>binding.host</a:t>
            </a:r>
            <a:r>
              <a:rPr lang="en-US" dirty="0" smtClean="0"/>
              <a:t> </a:t>
            </a:r>
          </a:p>
          <a:p>
            <a:r>
              <a:rPr lang="en-US" dirty="0" err="1"/>
              <a:t>binding.profile</a:t>
            </a:r>
            <a:endParaRPr lang="en-US" dirty="0"/>
          </a:p>
        </p:txBody>
      </p:sp>
    </p:spTree>
    <p:extLst>
      <p:ext uri="{BB962C8B-B14F-4D97-AF65-F5344CB8AC3E}">
        <p14:creationId xmlns:p14="http://schemas.microsoft.com/office/powerpoint/2010/main" val="1099790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2968" y="1143000"/>
            <a:ext cx="1812804" cy="369332"/>
          </a:xfrm>
          <a:prstGeom prst="rect">
            <a:avLst/>
          </a:prstGeom>
          <a:noFill/>
        </p:spPr>
        <p:txBody>
          <a:bodyPr wrap="none" rtlCol="0">
            <a:spAutoFit/>
          </a:bodyPr>
          <a:lstStyle/>
          <a:p>
            <a:r>
              <a:rPr lang="en-US" dirty="0" smtClean="0"/>
              <a:t>Calls from Plugin: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1317681"/>
              </p:ext>
            </p:extLst>
          </p:nvPr>
        </p:nvGraphicFramePr>
        <p:xfrm>
          <a:off x="37214" y="523727"/>
          <a:ext cx="7295754" cy="2316480"/>
        </p:xfrm>
        <a:graphic>
          <a:graphicData uri="http://schemas.openxmlformats.org/drawingml/2006/table">
            <a:tbl>
              <a:tblPr firstRow="1" bandRow="1">
                <a:tableStyleId>{5C22544A-7EE6-4342-B048-85BDC9FD1C3A}</a:tableStyleId>
              </a:tblPr>
              <a:tblGrid>
                <a:gridCol w="4003767"/>
                <a:gridCol w="3291987"/>
              </a:tblGrid>
              <a:tr h="276225">
                <a:tc>
                  <a:txBody>
                    <a:bodyPr/>
                    <a:lstStyle/>
                    <a:p>
                      <a:r>
                        <a:rPr lang="en-US" sz="1600" dirty="0" smtClean="0"/>
                        <a:t>Class</a:t>
                      </a:r>
                      <a:endParaRPr lang="en-US" sz="1600" dirty="0"/>
                    </a:p>
                  </a:txBody>
                  <a:tcPr/>
                </a:tc>
                <a:tc>
                  <a:txBody>
                    <a:bodyPr/>
                    <a:lstStyle/>
                    <a:p>
                      <a:r>
                        <a:rPr lang="en-US" sz="1600" dirty="0" smtClean="0"/>
                        <a:t>Members</a:t>
                      </a:r>
                      <a:endParaRPr lang="en-US" sz="1600" dirty="0"/>
                    </a:p>
                  </a:txBody>
                  <a:tcPr/>
                </a:tc>
              </a:tr>
              <a:tr h="690563">
                <a:tc>
                  <a:txBody>
                    <a:bodyPr/>
                    <a:lstStyle/>
                    <a:p>
                      <a:r>
                        <a:rPr lang="en-US" sz="1600" dirty="0" err="1" smtClean="0"/>
                        <a:t>OVSNeutronAgent</a:t>
                      </a:r>
                      <a:endParaRPr lang="en-US" sz="1600" dirty="0"/>
                    </a:p>
                  </a:txBody>
                  <a:tcPr/>
                </a:tc>
                <a:tc>
                  <a:txBody>
                    <a:bodyPr/>
                    <a:lstStyle/>
                    <a:p>
                      <a:r>
                        <a:rPr lang="en-US" sz="1600" b="1" dirty="0" err="1" smtClean="0"/>
                        <a:t>network_delete</a:t>
                      </a:r>
                      <a:endParaRPr lang="en-US" sz="1600" b="1" dirty="0" smtClean="0"/>
                    </a:p>
                    <a:p>
                      <a:r>
                        <a:rPr lang="en-US" sz="1600" b="1" dirty="0" smtClean="0"/>
                        <a:t> </a:t>
                      </a:r>
                      <a:r>
                        <a:rPr lang="en-US" sz="1600" b="1" dirty="0" err="1" smtClean="0"/>
                        <a:t>port_update</a:t>
                      </a:r>
                      <a:endParaRPr lang="en-US" sz="1600" b="1" dirty="0" smtClean="0"/>
                    </a:p>
                    <a:p>
                      <a:r>
                        <a:rPr lang="en-US" sz="1600" b="1" dirty="0" err="1" smtClean="0"/>
                        <a:t>tunnel_update</a:t>
                      </a:r>
                      <a:endParaRPr lang="en-US" sz="1600" b="1" dirty="0"/>
                    </a:p>
                  </a:txBody>
                  <a:tcPr/>
                </a:tc>
              </a:tr>
              <a:tr h="690563">
                <a:tc>
                  <a:txBody>
                    <a:bodyPr/>
                    <a:lstStyle/>
                    <a:p>
                      <a:r>
                        <a:rPr lang="en-US" sz="1600" dirty="0" err="1" smtClean="0"/>
                        <a:t>SecurityGroupAgentRpcCallbackMixin</a:t>
                      </a:r>
                      <a:endParaRPr lang="en-US" sz="1600" dirty="0"/>
                    </a:p>
                  </a:txBody>
                  <a:tcPr/>
                </a:tc>
                <a:tc>
                  <a:txBody>
                    <a:bodyPr/>
                    <a:lstStyle/>
                    <a:p>
                      <a:r>
                        <a:rPr lang="en-US" sz="1600" b="1" dirty="0" err="1" smtClean="0"/>
                        <a:t>security_groups_rule_updated</a:t>
                      </a:r>
                      <a:endParaRPr lang="en-US" sz="1600" b="1" dirty="0" smtClean="0"/>
                    </a:p>
                    <a:p>
                      <a:r>
                        <a:rPr lang="en-US" sz="1600" b="1" dirty="0" err="1" smtClean="0"/>
                        <a:t>security_groups_member_updated</a:t>
                      </a:r>
                      <a:endParaRPr lang="en-US" sz="1600" b="1" dirty="0" smtClean="0"/>
                    </a:p>
                    <a:p>
                      <a:r>
                        <a:rPr lang="en-US" sz="1600" b="1" dirty="0" err="1" smtClean="0"/>
                        <a:t>security_groups_provider_updated</a:t>
                      </a:r>
                      <a:endParaRPr lang="en-US" sz="1600" b="1" dirty="0"/>
                    </a:p>
                  </a:txBody>
                  <a:tcPr/>
                </a:tc>
              </a:tr>
              <a:tr h="276225">
                <a:tc>
                  <a:txBody>
                    <a:bodyPr/>
                    <a:lstStyle/>
                    <a:p>
                      <a:r>
                        <a:rPr lang="en-US" sz="1600" dirty="0" err="1" smtClean="0"/>
                        <a:t>DVRAgentRpcCallbackMixin</a:t>
                      </a:r>
                      <a:endParaRPr lang="en-US" sz="1600" dirty="0"/>
                    </a:p>
                  </a:txBody>
                  <a:tcPr/>
                </a:tc>
                <a:tc>
                  <a:txBody>
                    <a:bodyPr/>
                    <a:lstStyle/>
                    <a:p>
                      <a:r>
                        <a:rPr lang="en-US" sz="1600" b="1" dirty="0" err="1" smtClean="0"/>
                        <a:t>dvr_mac_address_update</a:t>
                      </a:r>
                      <a:endParaRPr lang="en-US" sz="1600" b="1" dirty="0"/>
                    </a:p>
                  </a:txBody>
                  <a:tcPr/>
                </a:tc>
              </a:tr>
            </a:tbl>
          </a:graphicData>
        </a:graphic>
      </p:graphicFrame>
      <p:sp>
        <p:nvSpPr>
          <p:cNvPr id="4" name="TextBox 3"/>
          <p:cNvSpPr txBox="1"/>
          <p:nvPr/>
        </p:nvSpPr>
        <p:spPr>
          <a:xfrm>
            <a:off x="7492530" y="4579825"/>
            <a:ext cx="1493679" cy="369332"/>
          </a:xfrm>
          <a:prstGeom prst="rect">
            <a:avLst/>
          </a:prstGeom>
          <a:noFill/>
        </p:spPr>
        <p:txBody>
          <a:bodyPr wrap="none" rtlCol="0">
            <a:spAutoFit/>
          </a:bodyPr>
          <a:lstStyle/>
          <a:p>
            <a:r>
              <a:rPr lang="en-US" dirty="0" smtClean="0"/>
              <a:t>Calls to Plugin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97758369"/>
              </p:ext>
            </p:extLst>
          </p:nvPr>
        </p:nvGraphicFramePr>
        <p:xfrm>
          <a:off x="76200" y="3074373"/>
          <a:ext cx="7256768" cy="3707427"/>
        </p:xfrm>
        <a:graphic>
          <a:graphicData uri="http://schemas.openxmlformats.org/drawingml/2006/table">
            <a:tbl>
              <a:tblPr firstRow="1" bandRow="1">
                <a:tableStyleId>{5C22544A-7EE6-4342-B048-85BDC9FD1C3A}</a:tableStyleId>
              </a:tblPr>
              <a:tblGrid>
                <a:gridCol w="3907490"/>
                <a:gridCol w="3349278"/>
              </a:tblGrid>
              <a:tr h="283638">
                <a:tc>
                  <a:txBody>
                    <a:bodyPr/>
                    <a:lstStyle/>
                    <a:p>
                      <a:r>
                        <a:rPr lang="en-US" sz="1600" dirty="0" smtClean="0"/>
                        <a:t>Class</a:t>
                      </a:r>
                      <a:endParaRPr lang="en-US" sz="1600" dirty="0"/>
                    </a:p>
                  </a:txBody>
                  <a:tcPr/>
                </a:tc>
                <a:tc>
                  <a:txBody>
                    <a:bodyPr/>
                    <a:lstStyle/>
                    <a:p>
                      <a:r>
                        <a:rPr lang="en-US" sz="1600" dirty="0" smtClean="0"/>
                        <a:t>Members</a:t>
                      </a:r>
                      <a:endParaRPr lang="en-US" sz="1600" dirty="0"/>
                    </a:p>
                  </a:txBody>
                  <a:tcPr/>
                </a:tc>
              </a:tr>
              <a:tr h="9024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DVRServerRpcApiMixin</a:t>
                      </a:r>
                      <a:endParaRPr lang="en-US" sz="1600" dirty="0" smtClean="0"/>
                    </a:p>
                  </a:txBody>
                  <a:tcPr/>
                </a:tc>
                <a:tc>
                  <a:txBody>
                    <a:bodyPr/>
                    <a:lstStyle/>
                    <a:p>
                      <a:r>
                        <a:rPr lang="en-US" sz="1600" b="1" dirty="0" err="1" smtClean="0"/>
                        <a:t>get_dvr_mac_address_by_host</a:t>
                      </a:r>
                      <a:endParaRPr lang="en-US" sz="1600" b="1" dirty="0" smtClean="0"/>
                    </a:p>
                    <a:p>
                      <a:r>
                        <a:rPr lang="en-US" sz="1600" b="1" dirty="0" err="1" smtClean="0"/>
                        <a:t>get_dvr_mac_address_list</a:t>
                      </a:r>
                      <a:endParaRPr lang="en-US" sz="1600" b="1" dirty="0" smtClean="0"/>
                    </a:p>
                    <a:p>
                      <a:r>
                        <a:rPr lang="en-US" sz="1600" b="1" dirty="0" err="1" smtClean="0"/>
                        <a:t>get_ports_on_host_by_subnet</a:t>
                      </a:r>
                      <a:endParaRPr lang="en-US" sz="1600" b="1" dirty="0" smtClean="0"/>
                    </a:p>
                    <a:p>
                      <a:r>
                        <a:rPr lang="en-US" sz="1600" b="1" dirty="0" err="1" smtClean="0"/>
                        <a:t>get_subnet_for_dvr</a:t>
                      </a:r>
                      <a:endParaRPr lang="en-US" sz="1600" b="1" dirty="0" smtClean="0"/>
                    </a:p>
                  </a:txBody>
                  <a:tcPr/>
                </a:tc>
              </a:tr>
              <a:tr h="1108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PluginApi</a:t>
                      </a:r>
                      <a:endParaRPr lang="en-US" sz="1600" dirty="0" smtClean="0"/>
                    </a:p>
                    <a:p>
                      <a:endParaRPr lang="en-US" sz="1600" dirty="0"/>
                    </a:p>
                  </a:txBody>
                  <a:tcPr/>
                </a:tc>
                <a:tc>
                  <a:txBody>
                    <a:bodyPr/>
                    <a:lstStyle/>
                    <a:p>
                      <a:r>
                        <a:rPr lang="en-US" sz="1600" b="1" dirty="0" err="1" smtClean="0"/>
                        <a:t>get_device_details</a:t>
                      </a:r>
                      <a:endParaRPr lang="en-US" sz="1600" b="1" dirty="0" smtClean="0"/>
                    </a:p>
                    <a:p>
                      <a:r>
                        <a:rPr lang="en-US" sz="1600" b="1" dirty="0" err="1" smtClean="0"/>
                        <a:t>get_devices_details_list</a:t>
                      </a:r>
                      <a:endParaRPr lang="en-US" sz="1600" b="1" dirty="0" smtClean="0"/>
                    </a:p>
                    <a:p>
                      <a:r>
                        <a:rPr lang="en-US" sz="1600" b="1" dirty="0" err="1" smtClean="0"/>
                        <a:t>update_device_down</a:t>
                      </a:r>
                      <a:endParaRPr lang="en-US" sz="1600" b="1" dirty="0" smtClean="0"/>
                    </a:p>
                    <a:p>
                      <a:r>
                        <a:rPr lang="en-US" sz="1600" b="1" dirty="0" err="1" smtClean="0"/>
                        <a:t>update_device_up</a:t>
                      </a:r>
                      <a:endParaRPr lang="en-US" sz="1600" b="1" dirty="0" smtClean="0"/>
                    </a:p>
                    <a:p>
                      <a:r>
                        <a:rPr lang="en-US" sz="1600" b="1" dirty="0" err="1" smtClean="0"/>
                        <a:t>tunnel_sync</a:t>
                      </a:r>
                      <a:endParaRPr lang="en-US" sz="1600" b="1" dirty="0" smtClean="0"/>
                    </a:p>
                  </a:txBody>
                  <a:tcPr/>
                </a:tc>
              </a:tr>
              <a:tr h="4899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SecurityGroupServerRpcApiMixin</a:t>
                      </a:r>
                      <a:endParaRPr lang="en-US" sz="1600" dirty="0" smtClean="0"/>
                    </a:p>
                    <a:p>
                      <a:endParaRPr lang="en-US" sz="1600" dirty="0"/>
                    </a:p>
                  </a:txBody>
                  <a:tcPr/>
                </a:tc>
                <a:tc>
                  <a:txBody>
                    <a:bodyPr/>
                    <a:lstStyle/>
                    <a:p>
                      <a:r>
                        <a:rPr lang="en-US" sz="1600" b="1" dirty="0" err="1" smtClean="0"/>
                        <a:t>security_group_rules_for_devices</a:t>
                      </a:r>
                      <a:endParaRPr lang="en-US" sz="1600" b="1" dirty="0" smtClean="0"/>
                    </a:p>
                    <a:p>
                      <a:r>
                        <a:rPr lang="en-US" sz="1600" b="1" dirty="0" err="1" smtClean="0"/>
                        <a:t>security_group_info_for_devices</a:t>
                      </a:r>
                      <a:endParaRPr lang="en-US" sz="1600" b="1" dirty="0" smtClean="0"/>
                    </a:p>
                  </a:txBody>
                  <a:tcPr/>
                </a:tc>
              </a:tr>
              <a:tr h="415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PluginReportStateAPI</a:t>
                      </a:r>
                      <a:endParaRPr lang="en-US" sz="1600" dirty="0" smtClean="0"/>
                    </a:p>
                  </a:txBody>
                  <a:tcPr/>
                </a:tc>
                <a:tc>
                  <a:txBody>
                    <a:bodyPr/>
                    <a:lstStyle/>
                    <a:p>
                      <a:r>
                        <a:rPr lang="en-US" sz="1600" b="1" dirty="0" err="1" smtClean="0"/>
                        <a:t>report_state</a:t>
                      </a:r>
                      <a:endParaRPr lang="en-US" sz="1600" dirty="0"/>
                    </a:p>
                  </a:txBody>
                  <a:tcPr/>
                </a:tc>
              </a:tr>
            </a:tbl>
          </a:graphicData>
        </a:graphic>
      </p:graphicFrame>
      <p:sp>
        <p:nvSpPr>
          <p:cNvPr id="5" name="Title 4"/>
          <p:cNvSpPr>
            <a:spLocks noGrp="1"/>
          </p:cNvSpPr>
          <p:nvPr>
            <p:ph type="title"/>
          </p:nvPr>
        </p:nvSpPr>
        <p:spPr>
          <a:xfrm>
            <a:off x="228600" y="-152400"/>
            <a:ext cx="7620000" cy="868362"/>
          </a:xfrm>
        </p:spPr>
        <p:txBody>
          <a:bodyPr/>
          <a:lstStyle/>
          <a:p>
            <a:r>
              <a:rPr lang="en-US" dirty="0" smtClean="0"/>
              <a:t>RPC Calls</a:t>
            </a:r>
            <a:endParaRPr lang="en-US" dirty="0"/>
          </a:p>
        </p:txBody>
      </p:sp>
    </p:spTree>
    <p:extLst>
      <p:ext uri="{BB962C8B-B14F-4D97-AF65-F5344CB8AC3E}">
        <p14:creationId xmlns:p14="http://schemas.microsoft.com/office/powerpoint/2010/main" val="250272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Port-Bindings</a:t>
            </a:r>
            <a:endParaRPr lang="en-US" dirty="0"/>
          </a:p>
        </p:txBody>
      </p:sp>
      <p:sp>
        <p:nvSpPr>
          <p:cNvPr id="4" name="Content Placeholder 3"/>
          <p:cNvSpPr>
            <a:spLocks noGrp="1"/>
          </p:cNvSpPr>
          <p:nvPr>
            <p:ph idx="1"/>
          </p:nvPr>
        </p:nvSpPr>
        <p:spPr/>
        <p:txBody>
          <a:bodyPr>
            <a:normAutofit fontScale="62500" lnSpcReduction="20000"/>
          </a:bodyPr>
          <a:lstStyle/>
          <a:p>
            <a:r>
              <a:rPr lang="en-US" dirty="0"/>
              <a:t>Port binding in ML2 is the process by which a mechanism driver is selected for the port, determining how connectivity is provided for that port</a:t>
            </a:r>
            <a:r>
              <a:rPr lang="en-US" dirty="0" smtClean="0"/>
              <a:t>.</a:t>
            </a:r>
          </a:p>
          <a:p>
            <a:r>
              <a:rPr lang="en-US" dirty="0"/>
              <a:t>Since ML2 is designed to support heterogeneous deployments, its possible for different ports to be bound using different mechanism drivers</a:t>
            </a:r>
            <a:r>
              <a:rPr lang="en-US" dirty="0" smtClean="0"/>
              <a:t>.</a:t>
            </a:r>
          </a:p>
          <a:p>
            <a:r>
              <a:rPr lang="en-US" dirty="0"/>
              <a:t>The end results of port binding visible outside ML2 are the values of the </a:t>
            </a:r>
            <a:r>
              <a:rPr lang="en-US" dirty="0" err="1"/>
              <a:t>binding:vif_type</a:t>
            </a:r>
            <a:r>
              <a:rPr lang="en-US" dirty="0"/>
              <a:t> and </a:t>
            </a:r>
            <a:r>
              <a:rPr lang="en-US" dirty="0" err="1"/>
              <a:t>binding:vif_details</a:t>
            </a:r>
            <a:r>
              <a:rPr lang="en-US" dirty="0"/>
              <a:t> port attributes that control the Nova VIF driver behavior. </a:t>
            </a:r>
            <a:endParaRPr lang="en-US" dirty="0" smtClean="0"/>
          </a:p>
          <a:p>
            <a:r>
              <a:rPr lang="en-US" dirty="0"/>
              <a:t>The inputs to the port binding process are the port and the network to which the port belongs, including the network's set of segments, as well as the values of the </a:t>
            </a:r>
            <a:r>
              <a:rPr lang="en-US" dirty="0" err="1"/>
              <a:t>binding:host_id</a:t>
            </a:r>
            <a:r>
              <a:rPr lang="en-US" dirty="0"/>
              <a:t>, </a:t>
            </a:r>
            <a:r>
              <a:rPr lang="en-US" dirty="0" err="1"/>
              <a:t>binding:vnic_type</a:t>
            </a:r>
            <a:r>
              <a:rPr lang="en-US" dirty="0"/>
              <a:t>, and </a:t>
            </a:r>
            <a:r>
              <a:rPr lang="en-US" dirty="0" err="1"/>
              <a:t>binding:profile</a:t>
            </a:r>
            <a:r>
              <a:rPr lang="en-US" dirty="0"/>
              <a:t> port attributes</a:t>
            </a:r>
            <a:r>
              <a:rPr lang="en-US" dirty="0" smtClean="0"/>
              <a:t>.</a:t>
            </a:r>
          </a:p>
          <a:p>
            <a:r>
              <a:rPr lang="en-US" dirty="0"/>
              <a:t>Nova (or any L3, DHCP, or service agent owning the port) sets </a:t>
            </a:r>
            <a:r>
              <a:rPr lang="en-US" dirty="0" err="1"/>
              <a:t>binding:host_id</a:t>
            </a:r>
            <a:r>
              <a:rPr lang="en-US" dirty="0"/>
              <a:t> to indicate the host on which the port is being bound. The setting of this attribute triggers the port binding process.</a:t>
            </a:r>
          </a:p>
        </p:txBody>
      </p:sp>
    </p:spTree>
    <p:extLst>
      <p:ext uri="{BB962C8B-B14F-4D97-AF65-F5344CB8AC3E}">
        <p14:creationId xmlns:p14="http://schemas.microsoft.com/office/powerpoint/2010/main" val="7370709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Port-Bindings</a:t>
            </a:r>
          </a:p>
        </p:txBody>
      </p:sp>
      <p:sp>
        <p:nvSpPr>
          <p:cNvPr id="3" name="Content Placeholder 2"/>
          <p:cNvSpPr>
            <a:spLocks noGrp="1"/>
          </p:cNvSpPr>
          <p:nvPr>
            <p:ph idx="1"/>
          </p:nvPr>
        </p:nvSpPr>
        <p:spPr/>
        <p:txBody>
          <a:bodyPr>
            <a:normAutofit fontScale="70000" lnSpcReduction="20000"/>
          </a:bodyPr>
          <a:lstStyle/>
          <a:p>
            <a:r>
              <a:rPr lang="en-US" dirty="0"/>
              <a:t>During port binding, the </a:t>
            </a:r>
            <a:r>
              <a:rPr lang="en-US" dirty="0" err="1"/>
              <a:t>bind_port</a:t>
            </a:r>
            <a:r>
              <a:rPr lang="en-US" dirty="0"/>
              <a:t>() method is called by ML2 on each registered mechanism driver until one driver indicates it has succeeded by calling </a:t>
            </a:r>
            <a:r>
              <a:rPr lang="en-US" dirty="0" err="1"/>
              <a:t>PortContext.set_binding</a:t>
            </a:r>
            <a:r>
              <a:rPr lang="en-US" dirty="0" smtClean="0"/>
              <a:t>().</a:t>
            </a:r>
          </a:p>
          <a:p>
            <a:r>
              <a:rPr lang="en-US" dirty="0"/>
              <a:t>The driver calls </a:t>
            </a:r>
            <a:r>
              <a:rPr lang="en-US" dirty="0" err="1"/>
              <a:t>PortContext.set_binding</a:t>
            </a:r>
            <a:r>
              <a:rPr lang="en-US" dirty="0"/>
              <a:t>() with the identity of the network segment it bound, and the values for the </a:t>
            </a:r>
            <a:r>
              <a:rPr lang="en-US" dirty="0" err="1"/>
              <a:t>binding:vif_type</a:t>
            </a:r>
            <a:r>
              <a:rPr lang="en-US" dirty="0"/>
              <a:t> and </a:t>
            </a:r>
            <a:r>
              <a:rPr lang="en-US" dirty="0" err="1"/>
              <a:t>binding:vif_details</a:t>
            </a:r>
            <a:r>
              <a:rPr lang="en-US" dirty="0"/>
              <a:t> attributes</a:t>
            </a:r>
            <a:r>
              <a:rPr lang="en-US" dirty="0" smtClean="0"/>
              <a:t>.</a:t>
            </a:r>
          </a:p>
          <a:p>
            <a:r>
              <a:rPr lang="en-US" dirty="0"/>
              <a:t>Typical mechanism drivers for L2 agents decide whether they can bind the port by looking through the list of network segment for one with a </a:t>
            </a:r>
            <a:r>
              <a:rPr lang="en-US" dirty="0" err="1"/>
              <a:t>network_type</a:t>
            </a:r>
            <a:r>
              <a:rPr lang="en-US" dirty="0"/>
              <a:t> value that the agent on the host identified by </a:t>
            </a:r>
            <a:r>
              <a:rPr lang="en-US" dirty="0" err="1"/>
              <a:t>binding:host_id</a:t>
            </a:r>
            <a:r>
              <a:rPr lang="en-US" dirty="0"/>
              <a:t> can handle, and if relevant, a </a:t>
            </a:r>
            <a:r>
              <a:rPr lang="en-US" dirty="0" err="1"/>
              <a:t>physical_network</a:t>
            </a:r>
            <a:r>
              <a:rPr lang="en-US" dirty="0"/>
              <a:t> value for which that agent has connectivity</a:t>
            </a:r>
            <a:r>
              <a:rPr lang="en-US" dirty="0" smtClean="0"/>
              <a:t>.</a:t>
            </a:r>
          </a:p>
          <a:p>
            <a:r>
              <a:rPr lang="en-US" dirty="0"/>
              <a:t>The current L2 agent mechanism drivers use </a:t>
            </a:r>
            <a:r>
              <a:rPr lang="en-US" dirty="0" err="1"/>
              <a:t>agents_db</a:t>
            </a:r>
            <a:r>
              <a:rPr lang="en-US" dirty="0"/>
              <a:t> info sent from the agents to the service via RPC, including the agent's health and the </a:t>
            </a:r>
            <a:r>
              <a:rPr lang="en-US" dirty="0" err="1"/>
              <a:t>bridge_mappings</a:t>
            </a:r>
            <a:r>
              <a:rPr lang="en-US" dirty="0"/>
              <a:t> or </a:t>
            </a:r>
            <a:r>
              <a:rPr lang="en-US" dirty="0" err="1"/>
              <a:t>interface_mappings</a:t>
            </a:r>
            <a:r>
              <a:rPr lang="en-US" dirty="0"/>
              <a:t> value that describes its connectivity to </a:t>
            </a:r>
            <a:r>
              <a:rPr lang="en-US" dirty="0" err="1"/>
              <a:t>physical_networks</a:t>
            </a:r>
            <a:r>
              <a:rPr lang="en-US" dirty="0"/>
              <a:t>.</a:t>
            </a:r>
          </a:p>
        </p:txBody>
      </p:sp>
    </p:spTree>
    <p:extLst>
      <p:ext uri="{BB962C8B-B14F-4D97-AF65-F5344CB8AC3E}">
        <p14:creationId xmlns:p14="http://schemas.microsoft.com/office/powerpoint/2010/main" val="284626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4613" y="1573078"/>
            <a:ext cx="3124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 Binding</a:t>
            </a:r>
            <a:endParaRPr lang="en-US" dirty="0"/>
          </a:p>
        </p:txBody>
      </p:sp>
      <p:sp>
        <p:nvSpPr>
          <p:cNvPr id="3" name="Right Arrow 2"/>
          <p:cNvSpPr/>
          <p:nvPr/>
        </p:nvSpPr>
        <p:spPr>
          <a:xfrm>
            <a:off x="1105813" y="2030278"/>
            <a:ext cx="1828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973213" y="1371600"/>
            <a:ext cx="2170787" cy="646331"/>
          </a:xfrm>
          <a:prstGeom prst="rect">
            <a:avLst/>
          </a:prstGeom>
        </p:spPr>
        <p:txBody>
          <a:bodyPr wrap="none">
            <a:spAutoFit/>
          </a:bodyPr>
          <a:lstStyle/>
          <a:p>
            <a:r>
              <a:rPr lang="en-US" dirty="0" err="1"/>
              <a:t>binding:vif_type</a:t>
            </a:r>
            <a:r>
              <a:rPr lang="en-US" dirty="0"/>
              <a:t> and </a:t>
            </a:r>
            <a:endParaRPr lang="en-US" dirty="0" smtClean="0"/>
          </a:p>
          <a:p>
            <a:r>
              <a:rPr lang="en-US" dirty="0" err="1" smtClean="0"/>
              <a:t>binding:vif_details</a:t>
            </a:r>
            <a:r>
              <a:rPr lang="en-US" dirty="0" smtClean="0"/>
              <a:t> </a:t>
            </a:r>
            <a:endParaRPr lang="en-US" dirty="0"/>
          </a:p>
        </p:txBody>
      </p:sp>
      <p:sp>
        <p:nvSpPr>
          <p:cNvPr id="5" name="Right Arrow 4"/>
          <p:cNvSpPr/>
          <p:nvPr/>
        </p:nvSpPr>
        <p:spPr>
          <a:xfrm>
            <a:off x="6058813" y="2030278"/>
            <a:ext cx="1828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653814"/>
            <a:ext cx="3733800" cy="1754326"/>
          </a:xfrm>
          <a:prstGeom prst="rect">
            <a:avLst/>
          </a:prstGeom>
        </p:spPr>
        <p:txBody>
          <a:bodyPr wrap="square">
            <a:spAutoFit/>
          </a:bodyPr>
          <a:lstStyle/>
          <a:p>
            <a:r>
              <a:rPr lang="en-US" dirty="0"/>
              <a:t>port and the network to which the port belongs, including the network's set of segments, as well as the values of the </a:t>
            </a:r>
            <a:r>
              <a:rPr lang="en-US" dirty="0" err="1"/>
              <a:t>binding:host_id</a:t>
            </a:r>
            <a:r>
              <a:rPr lang="en-US" dirty="0"/>
              <a:t>, </a:t>
            </a:r>
            <a:r>
              <a:rPr lang="en-US" dirty="0" err="1"/>
              <a:t>binding:vnic_type</a:t>
            </a:r>
            <a:r>
              <a:rPr lang="en-US" dirty="0"/>
              <a:t>, and </a:t>
            </a:r>
            <a:r>
              <a:rPr lang="en-US" dirty="0" err="1"/>
              <a:t>binding:profile</a:t>
            </a:r>
            <a:r>
              <a:rPr lang="en-US" dirty="0"/>
              <a:t> port attributes </a:t>
            </a:r>
          </a:p>
        </p:txBody>
      </p:sp>
    </p:spTree>
    <p:extLst>
      <p:ext uri="{BB962C8B-B14F-4D97-AF65-F5344CB8AC3E}">
        <p14:creationId xmlns:p14="http://schemas.microsoft.com/office/powerpoint/2010/main" val="393082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When nova-compute creates an instance, it must 'plug' each of the instance's </a:t>
            </a:r>
            <a:r>
              <a:rPr lang="en-US" dirty="0" err="1"/>
              <a:t>vNICs</a:t>
            </a:r>
            <a:r>
              <a:rPr lang="en-US" dirty="0"/>
              <a:t> into a OpenStack Network controlled virtual switch, and inform the virtual switch about the OpenStack Network port-id associated with each </a:t>
            </a:r>
            <a:r>
              <a:rPr lang="en-US" dirty="0" err="1"/>
              <a:t>vNIC</a:t>
            </a:r>
            <a:r>
              <a:rPr lang="en-US" dirty="0"/>
              <a:t>. This is done by specifying a field in the </a:t>
            </a:r>
            <a:r>
              <a:rPr lang="en-US" dirty="0" err="1"/>
              <a:t>nova.conf</a:t>
            </a:r>
            <a:r>
              <a:rPr lang="en-US" dirty="0"/>
              <a:t> of the nova-compute instance indicating what type of </a:t>
            </a:r>
            <a:r>
              <a:rPr lang="en-US" dirty="0" err="1"/>
              <a:t>vif</a:t>
            </a:r>
            <a:r>
              <a:rPr lang="en-US" dirty="0"/>
              <a:t>-plugging should be used. The exact field(s) you need to set depend on your plug-in. For plug-ins not listed below, see the plug-in specific documentation.</a:t>
            </a:r>
          </a:p>
        </p:txBody>
      </p:sp>
      <p:sp>
        <p:nvSpPr>
          <p:cNvPr id="4" name="Rectangle 3"/>
          <p:cNvSpPr/>
          <p:nvPr/>
        </p:nvSpPr>
        <p:spPr>
          <a:xfrm>
            <a:off x="304800" y="5867400"/>
            <a:ext cx="8229600" cy="923330"/>
          </a:xfrm>
          <a:prstGeom prst="rect">
            <a:avLst/>
          </a:prstGeom>
        </p:spPr>
        <p:txBody>
          <a:bodyPr wrap="square">
            <a:spAutoFit/>
          </a:bodyPr>
          <a:lstStyle/>
          <a:p>
            <a:r>
              <a:rPr lang="en-US" dirty="0" err="1"/>
              <a:t>libvirt_vif_driver</a:t>
            </a:r>
            <a:r>
              <a:rPr lang="en-US" dirty="0"/>
              <a:t>=</a:t>
            </a:r>
            <a:r>
              <a:rPr lang="en-US" dirty="0" err="1"/>
              <a:t>nova.virt.libvirt.vif.LibvirtHybirdOVSBridgeDriver</a:t>
            </a:r>
            <a:r>
              <a:rPr lang="en-US" dirty="0" smtClean="0"/>
              <a:t>.</a:t>
            </a:r>
          </a:p>
          <a:p>
            <a:r>
              <a:rPr lang="en-US" dirty="0" err="1"/>
              <a:t>libvirt_vif_driver</a:t>
            </a:r>
            <a:r>
              <a:rPr lang="en-US" dirty="0"/>
              <a:t>=</a:t>
            </a:r>
            <a:r>
              <a:rPr lang="en-US" dirty="0" err="1"/>
              <a:t>nova.virt.libvirt.vif.LibvirtOpenVswitchDriver</a:t>
            </a:r>
            <a:r>
              <a:rPr lang="en-US" dirty="0" smtClean="0"/>
              <a:t>.</a:t>
            </a:r>
          </a:p>
          <a:p>
            <a:r>
              <a:rPr lang="en-US" dirty="0" err="1"/>
              <a:t>libvirt_vif_driver</a:t>
            </a:r>
            <a:r>
              <a:rPr lang="en-US" dirty="0"/>
              <a:t>=</a:t>
            </a:r>
            <a:r>
              <a:rPr lang="en-US" dirty="0" err="1"/>
              <a:t>nova.virt.libvirt.vif.QuantumLinuxBridgeVIFDriver</a:t>
            </a:r>
            <a:r>
              <a:rPr lang="en-US" dirty="0"/>
              <a:t>.</a:t>
            </a:r>
          </a:p>
        </p:txBody>
      </p:sp>
    </p:spTree>
    <p:extLst>
      <p:ext uri="{BB962C8B-B14F-4D97-AF65-F5344CB8AC3E}">
        <p14:creationId xmlns:p14="http://schemas.microsoft.com/office/powerpoint/2010/main" val="3033896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5276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3511"/>
            <a:ext cx="1386533" cy="369332"/>
          </a:xfrm>
          <a:prstGeom prst="rect">
            <a:avLst/>
          </a:prstGeom>
          <a:noFill/>
        </p:spPr>
        <p:txBody>
          <a:bodyPr wrap="none" rtlCol="0">
            <a:spAutoFit/>
          </a:bodyPr>
          <a:lstStyle/>
          <a:p>
            <a:r>
              <a:rPr lang="en-US" dirty="0" smtClean="0"/>
              <a:t>agent/rpc.py</a:t>
            </a:r>
            <a:endParaRPr lang="en-US" dirty="0"/>
          </a:p>
        </p:txBody>
      </p:sp>
      <p:sp>
        <p:nvSpPr>
          <p:cNvPr id="3" name="Rectangle 2"/>
          <p:cNvSpPr/>
          <p:nvPr/>
        </p:nvSpPr>
        <p:spPr>
          <a:xfrm>
            <a:off x="1182414" y="693711"/>
            <a:ext cx="7428186" cy="646331"/>
          </a:xfrm>
          <a:prstGeom prst="rect">
            <a:avLst/>
          </a:prstGeom>
        </p:spPr>
        <p:txBody>
          <a:bodyPr wrap="square">
            <a:spAutoFit/>
          </a:bodyPr>
          <a:lstStyle/>
          <a:p>
            <a:r>
              <a:rPr lang="en-US" dirty="0" err="1"/>
              <a:t>create_consumers</a:t>
            </a:r>
            <a:r>
              <a:rPr lang="en-US" dirty="0"/>
              <a:t>(endpoints, prefix, </a:t>
            </a:r>
            <a:r>
              <a:rPr lang="en-US" dirty="0" err="1"/>
              <a:t>topic_details</a:t>
            </a:r>
            <a:r>
              <a:rPr lang="en-US" dirty="0"/>
              <a:t>, </a:t>
            </a:r>
            <a:r>
              <a:rPr lang="en-US" dirty="0" err="1"/>
              <a:t>start_listening</a:t>
            </a:r>
            <a:r>
              <a:rPr lang="en-US" dirty="0"/>
              <a:t>=True</a:t>
            </a:r>
            <a:r>
              <a:rPr lang="en-US" dirty="0" smtClean="0"/>
              <a:t>):</a:t>
            </a:r>
          </a:p>
          <a:p>
            <a:r>
              <a:rPr lang="en-US" dirty="0"/>
              <a:t>Create agent RPC consumers</a:t>
            </a:r>
          </a:p>
        </p:txBody>
      </p:sp>
      <p:sp>
        <p:nvSpPr>
          <p:cNvPr id="4" name="Rectangle 3"/>
          <p:cNvSpPr/>
          <p:nvPr/>
        </p:nvSpPr>
        <p:spPr>
          <a:xfrm>
            <a:off x="304800" y="2362200"/>
            <a:ext cx="3472169" cy="923330"/>
          </a:xfrm>
          <a:prstGeom prst="rect">
            <a:avLst/>
          </a:prstGeom>
        </p:spPr>
        <p:txBody>
          <a:bodyPr wrap="none">
            <a:spAutoFit/>
          </a:bodyPr>
          <a:lstStyle/>
          <a:p>
            <a:r>
              <a:rPr lang="en-US" dirty="0"/>
              <a:t>class </a:t>
            </a:r>
            <a:r>
              <a:rPr lang="en-US" dirty="0" err="1"/>
              <a:t>PluginReportStateAPI</a:t>
            </a:r>
            <a:r>
              <a:rPr lang="en-US" dirty="0"/>
              <a:t>(object</a:t>
            </a:r>
            <a:r>
              <a:rPr lang="en-US" dirty="0" smtClean="0"/>
              <a:t>):</a:t>
            </a:r>
          </a:p>
          <a:p>
            <a:r>
              <a:rPr lang="en-US" dirty="0"/>
              <a:t>__</a:t>
            </a:r>
            <a:r>
              <a:rPr lang="en-US" dirty="0" err="1"/>
              <a:t>init</a:t>
            </a:r>
            <a:r>
              <a:rPr lang="en-US" dirty="0" smtClean="0"/>
              <a:t>__</a:t>
            </a:r>
          </a:p>
          <a:p>
            <a:r>
              <a:rPr lang="en-US" dirty="0" err="1"/>
              <a:t>report_state</a:t>
            </a:r>
            <a:endParaRPr lang="en-US" dirty="0"/>
          </a:p>
        </p:txBody>
      </p:sp>
      <p:sp>
        <p:nvSpPr>
          <p:cNvPr id="5" name="Rectangle 4"/>
          <p:cNvSpPr/>
          <p:nvPr/>
        </p:nvSpPr>
        <p:spPr>
          <a:xfrm>
            <a:off x="304800" y="3733800"/>
            <a:ext cx="2450864" cy="2031325"/>
          </a:xfrm>
          <a:prstGeom prst="rect">
            <a:avLst/>
          </a:prstGeom>
        </p:spPr>
        <p:txBody>
          <a:bodyPr wrap="none">
            <a:spAutoFit/>
          </a:bodyPr>
          <a:lstStyle/>
          <a:p>
            <a:r>
              <a:rPr lang="en-US" dirty="0"/>
              <a:t>class </a:t>
            </a:r>
            <a:r>
              <a:rPr lang="en-US" dirty="0" err="1"/>
              <a:t>PluginApi</a:t>
            </a:r>
            <a:r>
              <a:rPr lang="en-US" dirty="0"/>
              <a:t>(object</a:t>
            </a:r>
            <a:r>
              <a:rPr lang="en-US" dirty="0" smtClean="0"/>
              <a:t>):</a:t>
            </a:r>
          </a:p>
          <a:p>
            <a:r>
              <a:rPr lang="en-US" dirty="0"/>
              <a:t>__</a:t>
            </a:r>
            <a:r>
              <a:rPr lang="en-US" dirty="0" err="1"/>
              <a:t>init</a:t>
            </a:r>
            <a:r>
              <a:rPr lang="en-US" dirty="0" smtClean="0"/>
              <a:t>__</a:t>
            </a:r>
          </a:p>
          <a:p>
            <a:r>
              <a:rPr lang="en-US" b="1" dirty="0" err="1" smtClean="0"/>
              <a:t>get_device_details</a:t>
            </a:r>
            <a:endParaRPr lang="en-US" b="1" dirty="0" smtClean="0"/>
          </a:p>
          <a:p>
            <a:r>
              <a:rPr lang="en-US" b="1" dirty="0" err="1" smtClean="0"/>
              <a:t>get_devices_details_list</a:t>
            </a:r>
            <a:endParaRPr lang="en-US" b="1" dirty="0" smtClean="0"/>
          </a:p>
          <a:p>
            <a:r>
              <a:rPr lang="en-US" b="1" dirty="0" err="1" smtClean="0"/>
              <a:t>update_device_down</a:t>
            </a:r>
            <a:endParaRPr lang="en-US" b="1" dirty="0" smtClean="0"/>
          </a:p>
          <a:p>
            <a:r>
              <a:rPr lang="en-US" b="1" dirty="0" err="1" smtClean="0"/>
              <a:t>update_device_up</a:t>
            </a:r>
            <a:endParaRPr lang="en-US" b="1" dirty="0" smtClean="0"/>
          </a:p>
          <a:p>
            <a:r>
              <a:rPr lang="en-US" b="1" dirty="0" err="1"/>
              <a:t>tunnel_sync</a:t>
            </a:r>
            <a:endParaRPr lang="en-US" b="1" dirty="0"/>
          </a:p>
        </p:txBody>
      </p:sp>
    </p:spTree>
    <p:extLst>
      <p:ext uri="{BB962C8B-B14F-4D97-AF65-F5344CB8AC3E}">
        <p14:creationId xmlns:p14="http://schemas.microsoft.com/office/powerpoint/2010/main" val="310242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799" y="49558"/>
            <a:ext cx="3701845"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 </a:t>
            </a:r>
            <a:r>
              <a:rPr lang="en-US" dirty="0" err="1"/>
              <a:t>cfg.CONF.register_opts</a:t>
            </a:r>
            <a:r>
              <a:rPr lang="en-US" dirty="0"/>
              <a:t>(</a:t>
            </a:r>
            <a:r>
              <a:rPr lang="en-US" dirty="0" err="1"/>
              <a:t>ip_lib.OPTS</a:t>
            </a:r>
            <a:r>
              <a:rPr lang="en-US" dirty="0"/>
              <a:t>)</a:t>
            </a:r>
          </a:p>
          <a:p>
            <a:r>
              <a:rPr lang="en-US" dirty="0"/>
              <a:t>    </a:t>
            </a:r>
            <a:r>
              <a:rPr lang="en-US" dirty="0" err="1"/>
              <a:t>common_config.init</a:t>
            </a:r>
            <a:r>
              <a:rPr lang="en-US" dirty="0"/>
              <a:t>(</a:t>
            </a:r>
            <a:r>
              <a:rPr lang="en-US" dirty="0" err="1"/>
              <a:t>sys.argv</a:t>
            </a:r>
            <a:r>
              <a:rPr lang="en-US" dirty="0"/>
              <a:t>[1:])</a:t>
            </a:r>
          </a:p>
          <a:p>
            <a:r>
              <a:rPr lang="en-US" dirty="0"/>
              <a:t>    </a:t>
            </a:r>
            <a:r>
              <a:rPr lang="en-US" dirty="0" err="1"/>
              <a:t>common_config.setup_logging</a:t>
            </a:r>
            <a:r>
              <a:rPr lang="en-US" dirty="0"/>
              <a:t>()</a:t>
            </a:r>
          </a:p>
          <a:p>
            <a:r>
              <a:rPr lang="en-US" dirty="0"/>
              <a:t>    </a:t>
            </a:r>
            <a:r>
              <a:rPr lang="en-US" dirty="0" err="1"/>
              <a:t>q_utils.log_opt_values</a:t>
            </a:r>
            <a:r>
              <a:rPr lang="en-US" dirty="0"/>
              <a:t>(LOG)</a:t>
            </a:r>
          </a:p>
        </p:txBody>
      </p:sp>
      <p:sp>
        <p:nvSpPr>
          <p:cNvPr id="4" name="Rectangle 3"/>
          <p:cNvSpPr/>
          <p:nvPr/>
        </p:nvSpPr>
        <p:spPr>
          <a:xfrm>
            <a:off x="2590799" y="1524000"/>
            <a:ext cx="3630353" cy="369332"/>
          </a:xfrm>
          <a:prstGeom prst="rect">
            <a:avLst/>
          </a:prstGeom>
        </p:spPr>
        <p:txBody>
          <a:bodyPr wrap="none">
            <a:spAutoFit/>
          </a:bodyPr>
          <a:lstStyle/>
          <a:p>
            <a:r>
              <a:rPr lang="en-US" dirty="0" err="1"/>
              <a:t>create_agent_config_map</a:t>
            </a:r>
            <a:r>
              <a:rPr lang="en-US" dirty="0"/>
              <a:t>(</a:t>
            </a:r>
            <a:r>
              <a:rPr lang="en-US" dirty="0" err="1"/>
              <a:t>cfg.CONF</a:t>
            </a:r>
            <a:r>
              <a:rPr lang="en-US" dirty="0"/>
              <a:t>)</a:t>
            </a:r>
          </a:p>
        </p:txBody>
      </p:sp>
      <p:sp>
        <p:nvSpPr>
          <p:cNvPr id="5" name="Rectangle 4"/>
          <p:cNvSpPr/>
          <p:nvPr/>
        </p:nvSpPr>
        <p:spPr>
          <a:xfrm>
            <a:off x="2590799" y="2209800"/>
            <a:ext cx="5685980" cy="3108543"/>
          </a:xfrm>
          <a:prstGeom prst="rect">
            <a:avLst/>
          </a:prstGeom>
        </p:spPr>
        <p:txBody>
          <a:bodyPr wrap="none">
            <a:spAutoFit/>
          </a:bodyPr>
          <a:lstStyle/>
          <a:p>
            <a:r>
              <a:rPr lang="en-US" sz="1400" dirty="0"/>
              <a:t>Create a map of agent </a:t>
            </a:r>
            <a:r>
              <a:rPr lang="en-US" sz="1400" dirty="0" err="1"/>
              <a:t>config</a:t>
            </a:r>
            <a:r>
              <a:rPr lang="en-US" sz="1400" dirty="0"/>
              <a:t> </a:t>
            </a:r>
            <a:r>
              <a:rPr lang="en-US" sz="1400" dirty="0" smtClean="0"/>
              <a:t>parameters</a:t>
            </a:r>
          </a:p>
          <a:p>
            <a:r>
              <a:rPr lang="en-US" sz="1400" dirty="0"/>
              <a:t> </a:t>
            </a:r>
            <a:r>
              <a:rPr lang="en-US" sz="1400" dirty="0" smtClean="0"/>
              <a:t>       </a:t>
            </a:r>
            <a:r>
              <a:rPr lang="en-US" sz="1400" dirty="0" err="1"/>
              <a:t>integ_br</a:t>
            </a:r>
            <a:r>
              <a:rPr lang="en-US" sz="1400" dirty="0"/>
              <a:t>=</a:t>
            </a:r>
            <a:r>
              <a:rPr lang="en-US" sz="1400" dirty="0" err="1"/>
              <a:t>config.OVS.integration_bridge</a:t>
            </a:r>
            <a:r>
              <a:rPr lang="en-US" sz="1400" dirty="0"/>
              <a:t>,</a:t>
            </a:r>
          </a:p>
          <a:p>
            <a:r>
              <a:rPr lang="en-US" sz="1400" dirty="0"/>
              <a:t>        </a:t>
            </a:r>
            <a:r>
              <a:rPr lang="en-US" sz="1400" dirty="0" err="1"/>
              <a:t>tun_br</a:t>
            </a:r>
            <a:r>
              <a:rPr lang="en-US" sz="1400" dirty="0"/>
              <a:t>=</a:t>
            </a:r>
            <a:r>
              <a:rPr lang="en-US" sz="1400" dirty="0" err="1"/>
              <a:t>config.OVS.tunnel_bridge</a:t>
            </a:r>
            <a:r>
              <a:rPr lang="en-US" sz="1400" dirty="0"/>
              <a:t>,</a:t>
            </a:r>
          </a:p>
          <a:p>
            <a:r>
              <a:rPr lang="en-US" sz="1400" dirty="0"/>
              <a:t>        </a:t>
            </a:r>
            <a:r>
              <a:rPr lang="en-US" sz="1400" dirty="0" err="1"/>
              <a:t>local_ip</a:t>
            </a:r>
            <a:r>
              <a:rPr lang="en-US" sz="1400" dirty="0"/>
              <a:t>=</a:t>
            </a:r>
            <a:r>
              <a:rPr lang="en-US" sz="1400" dirty="0" err="1"/>
              <a:t>config.OVS.local_ip</a:t>
            </a:r>
            <a:r>
              <a:rPr lang="en-US" sz="1400" dirty="0"/>
              <a:t>,</a:t>
            </a:r>
          </a:p>
          <a:p>
            <a:r>
              <a:rPr lang="en-US" sz="1400" dirty="0"/>
              <a:t>        </a:t>
            </a:r>
            <a:r>
              <a:rPr lang="en-US" sz="1400" dirty="0" err="1"/>
              <a:t>bridge_mappings</a:t>
            </a:r>
            <a:r>
              <a:rPr lang="en-US" sz="1400" dirty="0"/>
              <a:t>=</a:t>
            </a:r>
            <a:r>
              <a:rPr lang="en-US" sz="1400" dirty="0" err="1"/>
              <a:t>bridge_mappings</a:t>
            </a:r>
            <a:r>
              <a:rPr lang="en-US" sz="1400" dirty="0"/>
              <a:t>,</a:t>
            </a:r>
          </a:p>
          <a:p>
            <a:r>
              <a:rPr lang="en-US" sz="1400" dirty="0"/>
              <a:t>        </a:t>
            </a:r>
            <a:r>
              <a:rPr lang="en-US" sz="1400" dirty="0" err="1"/>
              <a:t>root_helper</a:t>
            </a:r>
            <a:r>
              <a:rPr lang="en-US" sz="1400" dirty="0"/>
              <a:t>=</a:t>
            </a:r>
            <a:r>
              <a:rPr lang="en-US" sz="1400" dirty="0" err="1"/>
              <a:t>config.AGENT.root_helper</a:t>
            </a:r>
            <a:r>
              <a:rPr lang="en-US" sz="1400" dirty="0"/>
              <a:t>,</a:t>
            </a:r>
          </a:p>
          <a:p>
            <a:r>
              <a:rPr lang="en-US" sz="1400" dirty="0"/>
              <a:t>        </a:t>
            </a:r>
            <a:r>
              <a:rPr lang="en-US" sz="1400" dirty="0" err="1"/>
              <a:t>polling_interval</a:t>
            </a:r>
            <a:r>
              <a:rPr lang="en-US" sz="1400" dirty="0"/>
              <a:t>=</a:t>
            </a:r>
            <a:r>
              <a:rPr lang="en-US" sz="1400" dirty="0" err="1"/>
              <a:t>config.AGENT.polling_interval</a:t>
            </a:r>
            <a:r>
              <a:rPr lang="en-US" sz="1400" dirty="0"/>
              <a:t>,</a:t>
            </a:r>
          </a:p>
          <a:p>
            <a:r>
              <a:rPr lang="en-US" sz="1400" dirty="0"/>
              <a:t>        </a:t>
            </a:r>
            <a:r>
              <a:rPr lang="en-US" sz="1400" dirty="0" err="1"/>
              <a:t>minimize_polling</a:t>
            </a:r>
            <a:r>
              <a:rPr lang="en-US" sz="1400" dirty="0"/>
              <a:t>=</a:t>
            </a:r>
            <a:r>
              <a:rPr lang="en-US" sz="1400" dirty="0" err="1"/>
              <a:t>config.AGENT.minimize_polling</a:t>
            </a:r>
            <a:r>
              <a:rPr lang="en-US" sz="1400" dirty="0"/>
              <a:t>,</a:t>
            </a:r>
          </a:p>
          <a:p>
            <a:r>
              <a:rPr lang="en-US" sz="1400" dirty="0"/>
              <a:t>        </a:t>
            </a:r>
            <a:r>
              <a:rPr lang="en-US" sz="1400" dirty="0" err="1"/>
              <a:t>tunnel_types</a:t>
            </a:r>
            <a:r>
              <a:rPr lang="en-US" sz="1400" dirty="0"/>
              <a:t>=</a:t>
            </a:r>
            <a:r>
              <a:rPr lang="en-US" sz="1400" dirty="0" err="1"/>
              <a:t>config.AGENT.tunnel_types</a:t>
            </a:r>
            <a:r>
              <a:rPr lang="en-US" sz="1400" dirty="0"/>
              <a:t>,</a:t>
            </a:r>
          </a:p>
          <a:p>
            <a:r>
              <a:rPr lang="en-US" sz="1400" dirty="0"/>
              <a:t>        </a:t>
            </a:r>
            <a:r>
              <a:rPr lang="en-US" sz="1400" dirty="0" err="1"/>
              <a:t>veth_mtu</a:t>
            </a:r>
            <a:r>
              <a:rPr lang="en-US" sz="1400" dirty="0"/>
              <a:t>=</a:t>
            </a:r>
            <a:r>
              <a:rPr lang="en-US" sz="1400" dirty="0" err="1"/>
              <a:t>config.AGENT.veth_mtu</a:t>
            </a:r>
            <a:r>
              <a:rPr lang="en-US" sz="1400" dirty="0"/>
              <a:t>,</a:t>
            </a:r>
          </a:p>
          <a:p>
            <a:r>
              <a:rPr lang="en-US" sz="1400" dirty="0"/>
              <a:t>        </a:t>
            </a:r>
            <a:r>
              <a:rPr lang="en-US" sz="1400" dirty="0" err="1"/>
              <a:t>enable_distributed_routing</a:t>
            </a:r>
            <a:r>
              <a:rPr lang="en-US" sz="1400" dirty="0"/>
              <a:t>=</a:t>
            </a:r>
            <a:r>
              <a:rPr lang="en-US" sz="1400" dirty="0" err="1"/>
              <a:t>config.AGENT.enable_distributed_routing</a:t>
            </a:r>
            <a:r>
              <a:rPr lang="en-US" sz="1400" dirty="0"/>
              <a:t>,</a:t>
            </a:r>
          </a:p>
          <a:p>
            <a:r>
              <a:rPr lang="en-US" sz="1400" dirty="0"/>
              <a:t>        l2_population=config.AGENT.l2_population,</a:t>
            </a:r>
          </a:p>
          <a:p>
            <a:r>
              <a:rPr lang="en-US" sz="1400" dirty="0"/>
              <a:t>        </a:t>
            </a:r>
            <a:r>
              <a:rPr lang="en-US" sz="1400" dirty="0" err="1"/>
              <a:t>arp_responder</a:t>
            </a:r>
            <a:r>
              <a:rPr lang="en-US" sz="1400" dirty="0"/>
              <a:t>=</a:t>
            </a:r>
            <a:r>
              <a:rPr lang="en-US" sz="1400" dirty="0" err="1"/>
              <a:t>config.AGENT.arp_responder</a:t>
            </a:r>
            <a:r>
              <a:rPr lang="en-US" sz="1400" dirty="0"/>
              <a:t>,</a:t>
            </a:r>
          </a:p>
          <a:p>
            <a:r>
              <a:rPr lang="en-US" sz="1400" dirty="0"/>
              <a:t>        </a:t>
            </a:r>
            <a:r>
              <a:rPr lang="en-US" sz="1400" dirty="0" err="1"/>
              <a:t>use_veth_interconnection</a:t>
            </a:r>
            <a:r>
              <a:rPr lang="en-US" sz="1400" dirty="0"/>
              <a:t>=</a:t>
            </a:r>
            <a:r>
              <a:rPr lang="en-US" sz="1400" dirty="0" err="1"/>
              <a:t>config.OVS.use_veth_interconnection</a:t>
            </a:r>
            <a:r>
              <a:rPr lang="en-US" sz="1400" dirty="0"/>
              <a:t>,</a:t>
            </a:r>
          </a:p>
        </p:txBody>
      </p:sp>
      <p:sp>
        <p:nvSpPr>
          <p:cNvPr id="6" name="Rectangle 5"/>
          <p:cNvSpPr/>
          <p:nvPr/>
        </p:nvSpPr>
        <p:spPr>
          <a:xfrm>
            <a:off x="2590799" y="5638800"/>
            <a:ext cx="4244239" cy="369332"/>
          </a:xfrm>
          <a:prstGeom prst="rect">
            <a:avLst/>
          </a:prstGeom>
        </p:spPr>
        <p:txBody>
          <a:bodyPr wrap="none">
            <a:spAutoFit/>
          </a:bodyPr>
          <a:lstStyle/>
          <a:p>
            <a:r>
              <a:rPr lang="en-US" dirty="0"/>
              <a:t>agent = </a:t>
            </a:r>
            <a:r>
              <a:rPr lang="en-US" dirty="0" err="1"/>
              <a:t>OVSNeutronAgent</a:t>
            </a:r>
            <a:r>
              <a:rPr lang="en-US" dirty="0"/>
              <a:t>(**</a:t>
            </a:r>
            <a:r>
              <a:rPr lang="en-US" dirty="0" err="1"/>
              <a:t>agent_config</a:t>
            </a:r>
            <a:r>
              <a:rPr lang="en-US" dirty="0"/>
              <a:t>)</a:t>
            </a:r>
          </a:p>
        </p:txBody>
      </p:sp>
    </p:spTree>
    <p:extLst>
      <p:ext uri="{BB962C8B-B14F-4D97-AF65-F5344CB8AC3E}">
        <p14:creationId xmlns:p14="http://schemas.microsoft.com/office/powerpoint/2010/main" val="81533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a:t>
            </a:r>
            <a:endParaRPr lang="en-US" dirty="0"/>
          </a:p>
        </p:txBody>
      </p:sp>
      <p:sp>
        <p:nvSpPr>
          <p:cNvPr id="3" name="Text Placeholder 2"/>
          <p:cNvSpPr>
            <a:spLocks noGrp="1"/>
          </p:cNvSpPr>
          <p:nvPr>
            <p:ph type="body" idx="1"/>
          </p:nvPr>
        </p:nvSpPr>
        <p:spPr/>
        <p:txBody>
          <a:bodyPr/>
          <a:lstStyle/>
          <a:p>
            <a:r>
              <a:rPr lang="en-US" dirty="0" smtClean="0"/>
              <a:t>Can </a:t>
            </a:r>
            <a:r>
              <a:rPr lang="en-US" smtClean="0"/>
              <a:t>be discarded.</a:t>
            </a:r>
            <a:endParaRPr lang="en-US"/>
          </a:p>
        </p:txBody>
      </p:sp>
    </p:spTree>
    <p:extLst>
      <p:ext uri="{BB962C8B-B14F-4D97-AF65-F5344CB8AC3E}">
        <p14:creationId xmlns:p14="http://schemas.microsoft.com/office/powerpoint/2010/main" val="934452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80" y="696940"/>
            <a:ext cx="9125919" cy="6186309"/>
          </a:xfrm>
          <a:prstGeom prst="rect">
            <a:avLst/>
          </a:prstGeom>
        </p:spPr>
        <p:txBody>
          <a:bodyPr wrap="square">
            <a:spAutoFit/>
          </a:bodyPr>
          <a:lstStyle/>
          <a:p>
            <a:r>
              <a:rPr lang="en-US" dirty="0"/>
              <a:t>Adding flow entries (flow-mods) in Tunnel-Bridge for </a:t>
            </a:r>
            <a:r>
              <a:rPr lang="en-US" dirty="0" smtClean="0"/>
              <a:t>outbound broadcast/multicast </a:t>
            </a:r>
            <a:r>
              <a:rPr lang="en-US" dirty="0"/>
              <a:t>flows, which strips the </a:t>
            </a:r>
            <a:r>
              <a:rPr lang="en-US" dirty="0" err="1"/>
              <a:t>vlans</a:t>
            </a:r>
            <a:r>
              <a:rPr lang="en-US" dirty="0"/>
              <a:t> and adds </a:t>
            </a:r>
            <a:r>
              <a:rPr lang="en-US" dirty="0" smtClean="0"/>
              <a:t>tunnel-ID is </a:t>
            </a:r>
            <a:r>
              <a:rPr lang="en-US" dirty="0"/>
              <a:t>performed by both </a:t>
            </a:r>
            <a:r>
              <a:rPr lang="en-US" dirty="0" err="1"/>
              <a:t>provision_vlan</a:t>
            </a:r>
            <a:r>
              <a:rPr lang="en-US" dirty="0"/>
              <a:t> and </a:t>
            </a:r>
            <a:r>
              <a:rPr lang="en-US" dirty="0" err="1"/>
              <a:t>setup_tunnel_port</a:t>
            </a:r>
            <a:r>
              <a:rPr lang="en-US" dirty="0"/>
              <a:t>.</a:t>
            </a:r>
          </a:p>
          <a:p>
            <a:endParaRPr lang="en-US" dirty="0"/>
          </a:p>
          <a:p>
            <a:r>
              <a:rPr lang="en-US" dirty="0"/>
              <a:t>Though both are initiated from </a:t>
            </a:r>
            <a:r>
              <a:rPr lang="en-US" dirty="0" err="1"/>
              <a:t>rpc_loop</a:t>
            </a:r>
            <a:r>
              <a:rPr lang="en-US" dirty="0"/>
              <a:t>, the first one is when NOVA adds an interface to the bridge (</a:t>
            </a:r>
            <a:r>
              <a:rPr lang="en-US" dirty="0" err="1"/>
              <a:t>br-int</a:t>
            </a:r>
            <a:r>
              <a:rPr lang="en-US" dirty="0"/>
              <a:t>), </a:t>
            </a:r>
            <a:r>
              <a:rPr lang="en-US" dirty="0" smtClean="0"/>
              <a:t> whereas,  </a:t>
            </a:r>
            <a:r>
              <a:rPr lang="en-US" dirty="0"/>
              <a:t>the second one is neutron-plugin handling create-port rest API - where </a:t>
            </a:r>
            <a:r>
              <a:rPr lang="en-US" dirty="0" err="1"/>
              <a:t>pulgin</a:t>
            </a:r>
            <a:r>
              <a:rPr lang="en-US" dirty="0"/>
              <a:t> notifies the agent about port update and </a:t>
            </a:r>
            <a:r>
              <a:rPr lang="en-US" b="1" dirty="0"/>
              <a:t>may</a:t>
            </a:r>
            <a:r>
              <a:rPr lang="en-US" dirty="0"/>
              <a:t> result in tunnel-sync</a:t>
            </a:r>
            <a:r>
              <a:rPr lang="en-US" dirty="0" smtClean="0"/>
              <a:t>.</a:t>
            </a:r>
          </a:p>
          <a:p>
            <a:endParaRPr lang="en-US" dirty="0"/>
          </a:p>
          <a:p>
            <a:r>
              <a:rPr lang="en-US" dirty="0" smtClean="0"/>
              <a:t>Understanding is – First one is for </a:t>
            </a:r>
            <a:r>
              <a:rPr lang="en-US" dirty="0" err="1" smtClean="0"/>
              <a:t>everytime</a:t>
            </a:r>
            <a:r>
              <a:rPr lang="en-US" dirty="0" smtClean="0"/>
              <a:t> a new instance is added. Whereas, the second one is only when tunnel-sync is required – (Beginning, OVS Restarted, when any tunnel-sync process fails). We may have to confirm this from the ‘mailing-list’ --- Anybody has fake ID?</a:t>
            </a:r>
            <a:endParaRPr lang="en-US" dirty="0"/>
          </a:p>
          <a:p>
            <a:endParaRPr lang="en-US" dirty="0"/>
          </a:p>
          <a:p>
            <a:r>
              <a:rPr lang="en-US" dirty="0" err="1"/>
              <a:t>br.mod_flow</a:t>
            </a:r>
            <a:r>
              <a:rPr lang="en-US" dirty="0"/>
              <a:t>(table=</a:t>
            </a:r>
            <a:r>
              <a:rPr lang="en-US" dirty="0" err="1"/>
              <a:t>constants.FLOOD_TO_TUN</a:t>
            </a:r>
            <a:r>
              <a:rPr lang="en-US" dirty="0"/>
              <a:t>,</a:t>
            </a:r>
          </a:p>
          <a:p>
            <a:r>
              <a:rPr lang="en-US" dirty="0"/>
              <a:t>                                </a:t>
            </a:r>
            <a:r>
              <a:rPr lang="en-US" dirty="0" err="1"/>
              <a:t>dl_vlan</a:t>
            </a:r>
            <a:r>
              <a:rPr lang="en-US" dirty="0"/>
              <a:t>=</a:t>
            </a:r>
            <a:r>
              <a:rPr lang="en-US" dirty="0" err="1"/>
              <a:t>vlan_mapping.vlan</a:t>
            </a:r>
            <a:r>
              <a:rPr lang="en-US" dirty="0"/>
              <a:t>,</a:t>
            </a:r>
          </a:p>
          <a:p>
            <a:r>
              <a:rPr lang="en-US" dirty="0"/>
              <a:t>                                actions="</a:t>
            </a:r>
            <a:r>
              <a:rPr lang="en-US" dirty="0" err="1"/>
              <a:t>strip_vlan,set_tunnel</a:t>
            </a:r>
            <a:r>
              <a:rPr lang="en-US" dirty="0"/>
              <a:t>:%</a:t>
            </a:r>
            <a:r>
              <a:rPr lang="en-US" dirty="0" err="1"/>
              <a:t>s,output</a:t>
            </a:r>
            <a:r>
              <a:rPr lang="en-US" dirty="0"/>
              <a:t>:%s" %</a:t>
            </a:r>
          </a:p>
          <a:p>
            <a:r>
              <a:rPr lang="en-US" dirty="0"/>
              <a:t>                                (</a:t>
            </a:r>
            <a:r>
              <a:rPr lang="en-US" dirty="0" err="1"/>
              <a:t>vlan_mapping.segmentation_id</a:t>
            </a:r>
            <a:r>
              <a:rPr lang="en-US" dirty="0"/>
              <a:t>, </a:t>
            </a:r>
            <a:r>
              <a:rPr lang="en-US" dirty="0" err="1"/>
              <a:t>ofports</a:t>
            </a:r>
            <a:r>
              <a:rPr lang="en-US" dirty="0"/>
              <a:t>))</a:t>
            </a:r>
          </a:p>
          <a:p>
            <a:endParaRPr lang="en-US" dirty="0"/>
          </a:p>
          <a:p>
            <a:r>
              <a:rPr lang="en-US" dirty="0" err="1"/>
              <a:t>self.tun_br.mod_flow</a:t>
            </a:r>
            <a:r>
              <a:rPr lang="en-US" dirty="0"/>
              <a:t>(table=</a:t>
            </a:r>
            <a:r>
              <a:rPr lang="en-US" dirty="0" err="1"/>
              <a:t>constants.FLOOD_TO_TUN</a:t>
            </a:r>
            <a:r>
              <a:rPr lang="en-US" dirty="0"/>
              <a:t>,</a:t>
            </a:r>
          </a:p>
          <a:p>
            <a:r>
              <a:rPr lang="en-US" dirty="0"/>
              <a:t>                                         </a:t>
            </a:r>
            <a:r>
              <a:rPr lang="en-US" dirty="0" err="1"/>
              <a:t>dl_vlan</a:t>
            </a:r>
            <a:r>
              <a:rPr lang="en-US" dirty="0"/>
              <a:t>=</a:t>
            </a:r>
            <a:r>
              <a:rPr lang="en-US" dirty="0" err="1"/>
              <a:t>lvid</a:t>
            </a:r>
            <a:r>
              <a:rPr lang="en-US" dirty="0"/>
              <a:t>,</a:t>
            </a:r>
          </a:p>
          <a:p>
            <a:r>
              <a:rPr lang="en-US" dirty="0"/>
              <a:t>                                         actions="</a:t>
            </a:r>
            <a:r>
              <a:rPr lang="en-US" dirty="0" err="1"/>
              <a:t>strip_vlan</a:t>
            </a:r>
            <a:r>
              <a:rPr lang="en-US" dirty="0"/>
              <a:t>,"</a:t>
            </a:r>
          </a:p>
          <a:p>
            <a:r>
              <a:rPr lang="en-US" dirty="0"/>
              <a:t>                                         "</a:t>
            </a:r>
            <a:r>
              <a:rPr lang="en-US" dirty="0" err="1"/>
              <a:t>set_tunnel</a:t>
            </a:r>
            <a:r>
              <a:rPr lang="en-US" dirty="0"/>
              <a:t>:%</a:t>
            </a:r>
            <a:r>
              <a:rPr lang="en-US" dirty="0" err="1"/>
              <a:t>s,output</a:t>
            </a:r>
            <a:r>
              <a:rPr lang="en-US" dirty="0"/>
              <a:t>:%s" %</a:t>
            </a:r>
          </a:p>
          <a:p>
            <a:r>
              <a:rPr lang="en-US" dirty="0"/>
              <a:t>                                         (</a:t>
            </a:r>
            <a:r>
              <a:rPr lang="en-US" dirty="0" err="1"/>
              <a:t>segmentation_id</a:t>
            </a:r>
            <a:r>
              <a:rPr lang="en-US" dirty="0"/>
              <a:t>, </a:t>
            </a:r>
            <a:r>
              <a:rPr lang="en-US" dirty="0" err="1"/>
              <a:t>ofports</a:t>
            </a:r>
            <a:r>
              <a:rPr lang="en-US" dirty="0"/>
              <a:t>))</a:t>
            </a:r>
          </a:p>
        </p:txBody>
      </p:sp>
    </p:spTree>
    <p:extLst>
      <p:ext uri="{BB962C8B-B14F-4D97-AF65-F5344CB8AC3E}">
        <p14:creationId xmlns:p14="http://schemas.microsoft.com/office/powerpoint/2010/main" val="2402630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755" y="5410200"/>
            <a:ext cx="3733800" cy="1200329"/>
          </a:xfrm>
          <a:prstGeom prst="rect">
            <a:avLst/>
          </a:prstGeom>
        </p:spPr>
        <p:txBody>
          <a:bodyPr wrap="square">
            <a:spAutoFit/>
          </a:bodyPr>
          <a:lstStyle/>
          <a:p>
            <a:r>
              <a:rPr lang="en-US" dirty="0" err="1"/>
              <a:t>OpenvswitchMechanismDriver</a:t>
            </a:r>
            <a:r>
              <a:rPr lang="en-US" dirty="0" smtClean="0"/>
              <a:t>():</a:t>
            </a:r>
          </a:p>
          <a:p>
            <a:r>
              <a:rPr lang="en-US" dirty="0"/>
              <a:t>__</a:t>
            </a:r>
            <a:r>
              <a:rPr lang="en-US" dirty="0" err="1"/>
              <a:t>init</a:t>
            </a:r>
            <a:r>
              <a:rPr lang="en-US" dirty="0"/>
              <a:t>__()</a:t>
            </a:r>
          </a:p>
          <a:p>
            <a:r>
              <a:rPr lang="en-US" dirty="0" err="1"/>
              <a:t>get_allowed_network_types</a:t>
            </a:r>
            <a:r>
              <a:rPr lang="en-US" dirty="0"/>
              <a:t>()</a:t>
            </a:r>
          </a:p>
          <a:p>
            <a:r>
              <a:rPr lang="en-US" dirty="0" err="1"/>
              <a:t>get_mappings</a:t>
            </a:r>
            <a:r>
              <a:rPr lang="en-US" dirty="0" smtClean="0"/>
              <a:t>()</a:t>
            </a:r>
            <a:endParaRPr lang="en-US" dirty="0"/>
          </a:p>
        </p:txBody>
      </p:sp>
      <p:sp>
        <p:nvSpPr>
          <p:cNvPr id="3" name="Rectangle 2"/>
          <p:cNvSpPr/>
          <p:nvPr/>
        </p:nvSpPr>
        <p:spPr>
          <a:xfrm>
            <a:off x="2328620" y="3664235"/>
            <a:ext cx="3475760" cy="1200329"/>
          </a:xfrm>
          <a:prstGeom prst="rect">
            <a:avLst/>
          </a:prstGeom>
        </p:spPr>
        <p:txBody>
          <a:bodyPr wrap="none">
            <a:spAutoFit/>
          </a:bodyPr>
          <a:lstStyle/>
          <a:p>
            <a:r>
              <a:rPr lang="en-US" dirty="0" err="1" smtClean="0"/>
              <a:t>SimpleAgentMechanismDriverBase</a:t>
            </a:r>
            <a:endParaRPr lang="en-US" dirty="0" smtClean="0"/>
          </a:p>
          <a:p>
            <a:r>
              <a:rPr lang="en-US" dirty="0"/>
              <a:t>__</a:t>
            </a:r>
            <a:r>
              <a:rPr lang="en-US" dirty="0" err="1"/>
              <a:t>init</a:t>
            </a:r>
            <a:r>
              <a:rPr lang="en-US" dirty="0"/>
              <a:t>__()</a:t>
            </a:r>
          </a:p>
          <a:p>
            <a:r>
              <a:rPr lang="en-US" dirty="0" err="1"/>
              <a:t>try_to_bind_segment_for_agent</a:t>
            </a:r>
            <a:r>
              <a:rPr lang="en-US" dirty="0"/>
              <a:t>()</a:t>
            </a:r>
          </a:p>
          <a:p>
            <a:r>
              <a:rPr lang="en-US" dirty="0" err="1"/>
              <a:t>check_segment_for_agent</a:t>
            </a:r>
            <a:r>
              <a:rPr lang="en-US" dirty="0" smtClean="0"/>
              <a:t>()</a:t>
            </a:r>
            <a:endParaRPr lang="en-US" dirty="0"/>
          </a:p>
        </p:txBody>
      </p:sp>
      <p:sp>
        <p:nvSpPr>
          <p:cNvPr id="4" name="Rectangle 3"/>
          <p:cNvSpPr/>
          <p:nvPr/>
        </p:nvSpPr>
        <p:spPr>
          <a:xfrm>
            <a:off x="2553755" y="1981200"/>
            <a:ext cx="2842573" cy="923330"/>
          </a:xfrm>
          <a:prstGeom prst="rect">
            <a:avLst/>
          </a:prstGeom>
        </p:spPr>
        <p:txBody>
          <a:bodyPr wrap="none">
            <a:spAutoFit/>
          </a:bodyPr>
          <a:lstStyle/>
          <a:p>
            <a:r>
              <a:rPr lang="en-US" dirty="0" err="1" smtClean="0"/>
              <a:t>AgentMechanismDriverBase</a:t>
            </a:r>
            <a:endParaRPr lang="en-US" dirty="0" smtClean="0"/>
          </a:p>
          <a:p>
            <a:r>
              <a:rPr lang="en-US" dirty="0"/>
              <a:t>_</a:t>
            </a:r>
            <a:r>
              <a:rPr lang="en-US" dirty="0" err="1"/>
              <a:t>init</a:t>
            </a:r>
            <a:r>
              <a:rPr lang="en-US" dirty="0"/>
              <a:t>_()</a:t>
            </a:r>
          </a:p>
          <a:p>
            <a:r>
              <a:rPr lang="en-US" dirty="0" err="1"/>
              <a:t>bind_port</a:t>
            </a:r>
            <a:r>
              <a:rPr lang="en-US" dirty="0" smtClean="0"/>
              <a:t>()</a:t>
            </a:r>
            <a:endParaRPr lang="en-US" dirty="0"/>
          </a:p>
        </p:txBody>
      </p:sp>
      <p:sp>
        <p:nvSpPr>
          <p:cNvPr id="5" name="Rectangle 4"/>
          <p:cNvSpPr/>
          <p:nvPr/>
        </p:nvSpPr>
        <p:spPr>
          <a:xfrm>
            <a:off x="2895600" y="826532"/>
            <a:ext cx="1849545" cy="646331"/>
          </a:xfrm>
          <a:prstGeom prst="rect">
            <a:avLst/>
          </a:prstGeom>
        </p:spPr>
        <p:txBody>
          <a:bodyPr wrap="none">
            <a:spAutoFit/>
          </a:bodyPr>
          <a:lstStyle/>
          <a:p>
            <a:r>
              <a:rPr lang="en-US" dirty="0" err="1" smtClean="0"/>
              <a:t>MechanismDriver</a:t>
            </a:r>
            <a:endParaRPr lang="en-US" dirty="0" smtClean="0"/>
          </a:p>
          <a:p>
            <a:r>
              <a:rPr lang="en-US" dirty="0" smtClean="0"/>
              <a:t>pass</a:t>
            </a:r>
            <a:endParaRPr lang="en-US" dirty="0"/>
          </a:p>
        </p:txBody>
      </p:sp>
      <p:cxnSp>
        <p:nvCxnSpPr>
          <p:cNvPr id="13" name="Elbow Connector 12"/>
          <p:cNvCxnSpPr>
            <a:stCxn id="2" idx="0"/>
            <a:endCxn id="3" idx="2"/>
          </p:cNvCxnSpPr>
          <p:nvPr/>
        </p:nvCxnSpPr>
        <p:spPr>
          <a:xfrm rot="16200000" flipV="1">
            <a:off x="3970760" y="4960304"/>
            <a:ext cx="545636" cy="3541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0"/>
            <a:endCxn id="4" idx="2"/>
          </p:cNvCxnSpPr>
          <p:nvPr/>
        </p:nvCxnSpPr>
        <p:spPr>
          <a:xfrm rot="16200000" flipV="1">
            <a:off x="3640919" y="3238654"/>
            <a:ext cx="759705" cy="914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5" idx="2"/>
          </p:cNvCxnSpPr>
          <p:nvPr/>
        </p:nvCxnSpPr>
        <p:spPr>
          <a:xfrm rot="16200000" flipV="1">
            <a:off x="3643540" y="1649697"/>
            <a:ext cx="508337" cy="1546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9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52800"/>
            <a:ext cx="950901" cy="369332"/>
          </a:xfrm>
          <a:prstGeom prst="rect">
            <a:avLst/>
          </a:prstGeom>
        </p:spPr>
        <p:txBody>
          <a:bodyPr wrap="none">
            <a:spAutoFit/>
          </a:bodyPr>
          <a:lstStyle/>
          <a:p>
            <a:r>
              <a:rPr lang="en-US" dirty="0"/>
              <a:t>__</a:t>
            </a:r>
            <a:r>
              <a:rPr lang="en-US" dirty="0" err="1"/>
              <a:t>init</a:t>
            </a:r>
            <a:r>
              <a:rPr lang="en-US" dirty="0"/>
              <a:t>__</a:t>
            </a:r>
          </a:p>
        </p:txBody>
      </p:sp>
      <p:sp>
        <p:nvSpPr>
          <p:cNvPr id="3" name="Rectangle 2"/>
          <p:cNvSpPr/>
          <p:nvPr/>
        </p:nvSpPr>
        <p:spPr>
          <a:xfrm>
            <a:off x="2057400" y="609600"/>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 </a:t>
            </a:r>
            <a:r>
              <a:rPr lang="en-US" dirty="0" err="1"/>
              <a:t>self.int_br</a:t>
            </a:r>
            <a:r>
              <a:rPr lang="en-US" dirty="0"/>
              <a:t> = </a:t>
            </a:r>
            <a:r>
              <a:rPr lang="en-US" dirty="0" err="1"/>
              <a:t>ovs_lib.OVSBridge</a:t>
            </a:r>
            <a:r>
              <a:rPr lang="en-US" dirty="0"/>
              <a:t>(</a:t>
            </a:r>
            <a:r>
              <a:rPr lang="en-US" dirty="0" err="1"/>
              <a:t>integ_br</a:t>
            </a:r>
            <a:r>
              <a:rPr lang="en-US" dirty="0"/>
              <a:t>, </a:t>
            </a:r>
            <a:r>
              <a:rPr lang="en-US" dirty="0" err="1"/>
              <a:t>self.root_helper</a:t>
            </a:r>
            <a:r>
              <a:rPr lang="en-US" dirty="0"/>
              <a:t>)</a:t>
            </a:r>
          </a:p>
          <a:p>
            <a:r>
              <a:rPr lang="en-US" dirty="0"/>
              <a:t> </a:t>
            </a:r>
            <a:r>
              <a:rPr lang="en-US" dirty="0" err="1" smtClean="0"/>
              <a:t>self.setup_integration_br</a:t>
            </a:r>
            <a:r>
              <a:rPr lang="en-US" dirty="0"/>
              <a:t>()</a:t>
            </a:r>
          </a:p>
        </p:txBody>
      </p:sp>
      <p:sp>
        <p:nvSpPr>
          <p:cNvPr id="4" name="Rectangle 3"/>
          <p:cNvSpPr/>
          <p:nvPr/>
        </p:nvSpPr>
        <p:spPr>
          <a:xfrm>
            <a:off x="2063712" y="1417427"/>
            <a:ext cx="6851687"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self.setup_rpc</a:t>
            </a:r>
            <a:r>
              <a:rPr lang="en-US" dirty="0"/>
              <a:t>()</a:t>
            </a:r>
          </a:p>
        </p:txBody>
      </p:sp>
      <p:sp>
        <p:nvSpPr>
          <p:cNvPr id="5" name="Rectangle 4"/>
          <p:cNvSpPr/>
          <p:nvPr/>
        </p:nvSpPr>
        <p:spPr>
          <a:xfrm>
            <a:off x="2057400" y="1981200"/>
            <a:ext cx="685800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self.setup_physical_bridges</a:t>
            </a:r>
            <a:r>
              <a:rPr lang="en-US" dirty="0"/>
              <a:t>(</a:t>
            </a:r>
            <a:r>
              <a:rPr lang="en-US" dirty="0" err="1"/>
              <a:t>self.bridge_mappings</a:t>
            </a:r>
            <a:r>
              <a:rPr lang="en-US" dirty="0"/>
              <a:t>)</a:t>
            </a:r>
          </a:p>
        </p:txBody>
      </p:sp>
      <p:sp>
        <p:nvSpPr>
          <p:cNvPr id="6" name="Rectangle 5"/>
          <p:cNvSpPr/>
          <p:nvPr/>
        </p:nvSpPr>
        <p:spPr>
          <a:xfrm>
            <a:off x="2057400" y="2514600"/>
            <a:ext cx="685800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self.tun_br</a:t>
            </a:r>
            <a:r>
              <a:rPr lang="en-US" dirty="0"/>
              <a:t> = None</a:t>
            </a:r>
          </a:p>
          <a:p>
            <a:r>
              <a:rPr lang="en-US" dirty="0" smtClean="0"/>
              <a:t>if </a:t>
            </a:r>
            <a:r>
              <a:rPr lang="en-US" dirty="0" err="1"/>
              <a:t>self.enable_tunneling</a:t>
            </a:r>
            <a:r>
              <a:rPr lang="en-US" dirty="0"/>
              <a:t>:</a:t>
            </a:r>
          </a:p>
          <a:p>
            <a:r>
              <a:rPr lang="en-US" dirty="0"/>
              <a:t>	</a:t>
            </a:r>
            <a:r>
              <a:rPr lang="en-US" dirty="0" err="1" smtClean="0"/>
              <a:t>self.reset_tunnel_br</a:t>
            </a:r>
            <a:r>
              <a:rPr lang="en-US" dirty="0" smtClean="0"/>
              <a:t>(</a:t>
            </a:r>
            <a:r>
              <a:rPr lang="en-US" dirty="0" err="1" smtClean="0"/>
              <a:t>tun_br</a:t>
            </a:r>
            <a:r>
              <a:rPr lang="en-US" dirty="0" smtClean="0"/>
              <a:t>)</a:t>
            </a:r>
          </a:p>
          <a:p>
            <a:r>
              <a:rPr lang="en-US" dirty="0" smtClean="0"/>
              <a:t>	</a:t>
            </a:r>
            <a:r>
              <a:rPr lang="en-US" dirty="0" err="1" smtClean="0"/>
              <a:t>self.setup_tunnel_br</a:t>
            </a:r>
            <a:r>
              <a:rPr lang="en-US" dirty="0"/>
              <a:t>()</a:t>
            </a:r>
          </a:p>
        </p:txBody>
      </p:sp>
      <p:sp>
        <p:nvSpPr>
          <p:cNvPr id="7" name="Rectangle 6"/>
          <p:cNvSpPr/>
          <p:nvPr/>
        </p:nvSpPr>
        <p:spPr>
          <a:xfrm>
            <a:off x="2057400" y="461146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 # Collect additional bridges to monitor</a:t>
            </a:r>
          </a:p>
          <a:p>
            <a:r>
              <a:rPr lang="en-US" dirty="0"/>
              <a:t>        </a:t>
            </a:r>
            <a:r>
              <a:rPr lang="en-US" dirty="0" err="1"/>
              <a:t>self.ancillary_brs</a:t>
            </a:r>
            <a:r>
              <a:rPr lang="en-US" dirty="0"/>
              <a:t> = </a:t>
            </a:r>
            <a:r>
              <a:rPr lang="en-US" dirty="0" err="1"/>
              <a:t>self.setup_ancillary_bridges</a:t>
            </a:r>
            <a:r>
              <a:rPr lang="en-US" dirty="0"/>
              <a:t>(</a:t>
            </a:r>
            <a:r>
              <a:rPr lang="en-US" dirty="0" err="1"/>
              <a:t>integ_br</a:t>
            </a:r>
            <a:r>
              <a:rPr lang="en-US" dirty="0"/>
              <a:t>, </a:t>
            </a:r>
            <a:r>
              <a:rPr lang="en-US" dirty="0" err="1"/>
              <a:t>tun_br</a:t>
            </a:r>
            <a:r>
              <a:rPr lang="en-US" dirty="0"/>
              <a:t>)</a:t>
            </a:r>
          </a:p>
        </p:txBody>
      </p:sp>
      <p:sp>
        <p:nvSpPr>
          <p:cNvPr id="8" name="Rectangle 7"/>
          <p:cNvSpPr/>
          <p:nvPr/>
        </p:nvSpPr>
        <p:spPr>
          <a:xfrm>
            <a:off x="2057400" y="552586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self.sg_agent</a:t>
            </a:r>
            <a:r>
              <a:rPr lang="en-US" dirty="0"/>
              <a:t> = </a:t>
            </a:r>
            <a:r>
              <a:rPr lang="en-US" dirty="0" err="1" smtClean="0"/>
              <a:t>OVSSecurityGroupAgent</a:t>
            </a:r>
            <a:r>
              <a:rPr lang="en-US" dirty="0" smtClean="0"/>
              <a:t>(</a:t>
            </a:r>
            <a:r>
              <a:rPr lang="en-US" dirty="0" err="1" smtClean="0"/>
              <a:t>self.context</a:t>
            </a:r>
            <a:r>
              <a:rPr lang="en-US" dirty="0" smtClean="0"/>
              <a:t>, </a:t>
            </a:r>
            <a:r>
              <a:rPr lang="en-US" dirty="0" err="1" smtClean="0"/>
              <a:t>self.plugin_rpc</a:t>
            </a:r>
            <a:r>
              <a:rPr lang="en-US" dirty="0"/>
              <a:t>,</a:t>
            </a:r>
          </a:p>
          <a:p>
            <a:r>
              <a:rPr lang="en-US" dirty="0"/>
              <a:t>                                              </a:t>
            </a:r>
            <a:r>
              <a:rPr lang="en-US" dirty="0" err="1"/>
              <a:t>root_helper</a:t>
            </a:r>
            <a:r>
              <a:rPr lang="en-US" dirty="0"/>
              <a:t>)</a:t>
            </a:r>
          </a:p>
        </p:txBody>
      </p:sp>
      <p:sp>
        <p:nvSpPr>
          <p:cNvPr id="9" name="Rectangle 8"/>
          <p:cNvSpPr/>
          <p:nvPr/>
        </p:nvSpPr>
        <p:spPr>
          <a:xfrm>
            <a:off x="2057400" y="6336268"/>
            <a:ext cx="6857999"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self.connection.consume_in_threads</a:t>
            </a:r>
            <a:r>
              <a:rPr lang="en-US" dirty="0"/>
              <a:t>()</a:t>
            </a:r>
          </a:p>
        </p:txBody>
      </p:sp>
      <p:sp>
        <p:nvSpPr>
          <p:cNvPr id="10" name="Rectangle 9"/>
          <p:cNvSpPr/>
          <p:nvPr/>
        </p:nvSpPr>
        <p:spPr>
          <a:xfrm>
            <a:off x="2057400" y="384053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self.dvr_agent</a:t>
            </a:r>
            <a:r>
              <a:rPr lang="en-US" dirty="0"/>
              <a:t> = </a:t>
            </a:r>
            <a:r>
              <a:rPr lang="en-US" dirty="0" err="1"/>
              <a:t>ovs_dvr_neutron_agent.OVSDVRNeutronAgent</a:t>
            </a:r>
            <a:r>
              <a:rPr lang="en-US" dirty="0" smtClean="0"/>
              <a:t>(</a:t>
            </a:r>
          </a:p>
          <a:p>
            <a:r>
              <a:rPr lang="en-US" dirty="0" err="1"/>
              <a:t>self.dvr_agent.setup_dvr_flows_on_integ_tun_br</a:t>
            </a:r>
            <a:r>
              <a:rPr lang="en-US" dirty="0"/>
              <a:t>()</a:t>
            </a:r>
          </a:p>
        </p:txBody>
      </p:sp>
      <p:cxnSp>
        <p:nvCxnSpPr>
          <p:cNvPr id="12" name="Elbow Connector 11"/>
          <p:cNvCxnSpPr>
            <a:stCxn id="2" idx="3"/>
            <a:endCxn id="3" idx="1"/>
          </p:cNvCxnSpPr>
          <p:nvPr/>
        </p:nvCxnSpPr>
        <p:spPr>
          <a:xfrm flipV="1">
            <a:off x="950901" y="932766"/>
            <a:ext cx="1106499" cy="2604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4" idx="1"/>
          </p:cNvCxnSpPr>
          <p:nvPr/>
        </p:nvCxnSpPr>
        <p:spPr>
          <a:xfrm flipV="1">
            <a:off x="950901" y="1602093"/>
            <a:ext cx="1112811" cy="19353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flipV="1">
            <a:off x="950901" y="2165866"/>
            <a:ext cx="1106499"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 idx="3"/>
            <a:endCxn id="6" idx="1"/>
          </p:cNvCxnSpPr>
          <p:nvPr/>
        </p:nvCxnSpPr>
        <p:spPr>
          <a:xfrm flipV="1">
            <a:off x="950901" y="3114765"/>
            <a:ext cx="1106499" cy="4227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 idx="3"/>
            <a:endCxn id="10" idx="1"/>
          </p:cNvCxnSpPr>
          <p:nvPr/>
        </p:nvCxnSpPr>
        <p:spPr>
          <a:xfrm>
            <a:off x="950901" y="3537466"/>
            <a:ext cx="1106499" cy="6262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 idx="3"/>
            <a:endCxn id="7" idx="1"/>
          </p:cNvCxnSpPr>
          <p:nvPr/>
        </p:nvCxnSpPr>
        <p:spPr>
          <a:xfrm>
            <a:off x="950901" y="3537466"/>
            <a:ext cx="1106499" cy="13971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 idx="3"/>
            <a:endCxn id="8" idx="1"/>
          </p:cNvCxnSpPr>
          <p:nvPr/>
        </p:nvCxnSpPr>
        <p:spPr>
          <a:xfrm>
            <a:off x="950901" y="3537466"/>
            <a:ext cx="1106499" cy="23115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 idx="3"/>
            <a:endCxn id="9" idx="1"/>
          </p:cNvCxnSpPr>
          <p:nvPr/>
        </p:nvCxnSpPr>
        <p:spPr>
          <a:xfrm>
            <a:off x="950901" y="3537466"/>
            <a:ext cx="1106499" cy="29834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860" y="12036"/>
            <a:ext cx="2399311" cy="369332"/>
          </a:xfrm>
          <a:prstGeom prst="rect">
            <a:avLst/>
          </a:prstGeom>
        </p:spPr>
        <p:txBody>
          <a:bodyPr wrap="none">
            <a:spAutoFit/>
          </a:bodyPr>
          <a:lstStyle/>
          <a:p>
            <a:r>
              <a:rPr lang="en-US" dirty="0"/>
              <a:t>class </a:t>
            </a:r>
            <a:r>
              <a:rPr lang="en-US" dirty="0" err="1"/>
              <a:t>OVSNeutronAgent</a:t>
            </a:r>
            <a:endParaRPr lang="en-US" dirty="0"/>
          </a:p>
        </p:txBody>
      </p:sp>
    </p:spTree>
    <p:extLst>
      <p:ext uri="{BB962C8B-B14F-4D97-AF65-F5344CB8AC3E}">
        <p14:creationId xmlns:p14="http://schemas.microsoft.com/office/powerpoint/2010/main" val="3536897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ML2-Plugin contents….</a:t>
            </a:r>
            <a:endParaRPr lang="en-US" dirty="0"/>
          </a:p>
        </p:txBody>
      </p:sp>
      <p:sp>
        <p:nvSpPr>
          <p:cNvPr id="3" name="Content Placeholder 2"/>
          <p:cNvSpPr>
            <a:spLocks noGrp="1"/>
          </p:cNvSpPr>
          <p:nvPr>
            <p:ph idx="1"/>
          </p:nvPr>
        </p:nvSpPr>
        <p:spPr/>
        <p:txBody>
          <a:bodyPr/>
          <a:lstStyle/>
          <a:p>
            <a:r>
              <a:rPr lang="en-US" dirty="0" err="1" smtClean="0"/>
              <a:t>create_port</a:t>
            </a:r>
            <a:r>
              <a:rPr lang="en-US" dirty="0" smtClean="0"/>
              <a:t> Rest API:</a:t>
            </a:r>
          </a:p>
          <a:p>
            <a:pPr lvl="1"/>
            <a:r>
              <a:rPr lang="en-US" dirty="0" smtClean="0"/>
              <a:t>Nova</a:t>
            </a:r>
          </a:p>
          <a:p>
            <a:pPr lvl="1"/>
            <a:r>
              <a:rPr lang="en-US" dirty="0" smtClean="0"/>
              <a:t>DHCP agent.</a:t>
            </a:r>
          </a:p>
          <a:p>
            <a:pPr lvl="1"/>
            <a:r>
              <a:rPr lang="en-US" dirty="0" smtClean="0"/>
              <a:t>…</a:t>
            </a:r>
          </a:p>
          <a:p>
            <a:endParaRPr lang="en-US" dirty="0" smtClean="0"/>
          </a:p>
          <a:p>
            <a:endParaRPr lang="en-US" dirty="0"/>
          </a:p>
        </p:txBody>
      </p:sp>
    </p:spTree>
    <p:extLst>
      <p:ext uri="{BB962C8B-B14F-4D97-AF65-F5344CB8AC3E}">
        <p14:creationId xmlns:p14="http://schemas.microsoft.com/office/powerpoint/2010/main" val="2780318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2480" y="2191740"/>
            <a:ext cx="1289520" cy="369332"/>
          </a:xfrm>
          <a:prstGeom prst="rect">
            <a:avLst/>
          </a:prstGeom>
        </p:spPr>
        <p:txBody>
          <a:bodyPr wrap="none">
            <a:spAutoFit/>
          </a:bodyPr>
          <a:lstStyle/>
          <a:p>
            <a:r>
              <a:rPr lang="en-US" dirty="0" err="1" smtClean="0"/>
              <a:t>create_port</a:t>
            </a:r>
            <a:endParaRPr lang="en-US" dirty="0"/>
          </a:p>
        </p:txBody>
      </p:sp>
      <p:sp>
        <p:nvSpPr>
          <p:cNvPr id="3" name="Rectangle 2"/>
          <p:cNvSpPr/>
          <p:nvPr/>
        </p:nvSpPr>
        <p:spPr>
          <a:xfrm>
            <a:off x="4114800" y="2953740"/>
            <a:ext cx="2300630" cy="369332"/>
          </a:xfrm>
          <a:prstGeom prst="rect">
            <a:avLst/>
          </a:prstGeom>
        </p:spPr>
        <p:txBody>
          <a:bodyPr wrap="none">
            <a:spAutoFit/>
          </a:bodyPr>
          <a:lstStyle/>
          <a:p>
            <a:r>
              <a:rPr lang="en-US" dirty="0"/>
              <a:t>_</a:t>
            </a:r>
            <a:r>
              <a:rPr lang="en-US" dirty="0" err="1"/>
              <a:t>bind_port_if_needed</a:t>
            </a:r>
            <a:endParaRPr lang="en-US" dirty="0"/>
          </a:p>
        </p:txBody>
      </p:sp>
      <p:sp>
        <p:nvSpPr>
          <p:cNvPr id="4" name="Rectangle 3"/>
          <p:cNvSpPr/>
          <p:nvPr/>
        </p:nvSpPr>
        <p:spPr>
          <a:xfrm>
            <a:off x="3337367" y="3727408"/>
            <a:ext cx="1234633" cy="369332"/>
          </a:xfrm>
          <a:prstGeom prst="rect">
            <a:avLst/>
          </a:prstGeom>
        </p:spPr>
        <p:txBody>
          <a:bodyPr wrap="none">
            <a:spAutoFit/>
          </a:bodyPr>
          <a:lstStyle/>
          <a:p>
            <a:r>
              <a:rPr lang="en-US" dirty="0"/>
              <a:t>_</a:t>
            </a:r>
            <a:r>
              <a:rPr lang="en-US" dirty="0" err="1"/>
              <a:t>bind_port</a:t>
            </a:r>
            <a:endParaRPr lang="en-US" dirty="0"/>
          </a:p>
        </p:txBody>
      </p:sp>
      <p:sp>
        <p:nvSpPr>
          <p:cNvPr id="6" name="Rectangle 5"/>
          <p:cNvSpPr/>
          <p:nvPr/>
        </p:nvSpPr>
        <p:spPr>
          <a:xfrm>
            <a:off x="2667000" y="4489408"/>
            <a:ext cx="3177986" cy="369332"/>
          </a:xfrm>
          <a:prstGeom prst="rect">
            <a:avLst/>
          </a:prstGeom>
        </p:spPr>
        <p:txBody>
          <a:bodyPr wrap="none">
            <a:spAutoFit/>
          </a:bodyPr>
          <a:lstStyle/>
          <a:p>
            <a:r>
              <a:rPr lang="en-US" dirty="0" err="1"/>
              <a:t>mechanism_manager.bind_port</a:t>
            </a:r>
            <a:endParaRPr lang="en-US" dirty="0"/>
          </a:p>
        </p:txBody>
      </p:sp>
      <p:sp>
        <p:nvSpPr>
          <p:cNvPr id="7" name="Rectangle 6"/>
          <p:cNvSpPr/>
          <p:nvPr/>
        </p:nvSpPr>
        <p:spPr>
          <a:xfrm>
            <a:off x="3110735" y="5327608"/>
            <a:ext cx="2903872" cy="369332"/>
          </a:xfrm>
          <a:prstGeom prst="rect">
            <a:avLst/>
          </a:prstGeom>
        </p:spPr>
        <p:txBody>
          <a:bodyPr wrap="none">
            <a:spAutoFit/>
          </a:bodyPr>
          <a:lstStyle/>
          <a:p>
            <a:r>
              <a:rPr lang="en-US" dirty="0" err="1"/>
              <a:t>driver.obj.bind_port</a:t>
            </a:r>
            <a:r>
              <a:rPr lang="en-US" dirty="0"/>
              <a:t>(context)</a:t>
            </a:r>
          </a:p>
        </p:txBody>
      </p:sp>
      <p:cxnSp>
        <p:nvCxnSpPr>
          <p:cNvPr id="9" name="Elbow Connector 8"/>
          <p:cNvCxnSpPr>
            <a:stCxn id="2" idx="2"/>
            <a:endCxn id="3" idx="0"/>
          </p:cNvCxnSpPr>
          <p:nvPr/>
        </p:nvCxnSpPr>
        <p:spPr>
          <a:xfrm rot="16200000" flipH="1">
            <a:off x="4399843" y="2088468"/>
            <a:ext cx="392668" cy="13378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 idx="2"/>
            <a:endCxn id="4" idx="0"/>
          </p:cNvCxnSpPr>
          <p:nvPr/>
        </p:nvCxnSpPr>
        <p:spPr>
          <a:xfrm rot="5400000">
            <a:off x="4407732" y="2870025"/>
            <a:ext cx="404336" cy="13104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2"/>
            <a:endCxn id="6" idx="0"/>
          </p:cNvCxnSpPr>
          <p:nvPr/>
        </p:nvCxnSpPr>
        <p:spPr>
          <a:xfrm rot="16200000" flipH="1">
            <a:off x="3909004" y="4142419"/>
            <a:ext cx="392668" cy="3013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7" idx="0"/>
          </p:cNvCxnSpPr>
          <p:nvPr/>
        </p:nvCxnSpPr>
        <p:spPr>
          <a:xfrm rot="16200000" flipH="1">
            <a:off x="4174898" y="4939835"/>
            <a:ext cx="468868" cy="3066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84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895600" y="2316974"/>
            <a:ext cx="0" cy="4541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172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9531" y="60067"/>
            <a:ext cx="2577950" cy="923330"/>
          </a:xfrm>
          <a:prstGeom prst="rect">
            <a:avLst/>
          </a:prstGeom>
        </p:spPr>
        <p:txBody>
          <a:bodyPr wrap="none">
            <a:spAutoFit/>
          </a:bodyPr>
          <a:lstStyle/>
          <a:p>
            <a:r>
              <a:rPr lang="en-US" dirty="0" err="1" smtClean="0"/>
              <a:t>MechanismDriverContext</a:t>
            </a:r>
            <a:endParaRPr lang="en-US" dirty="0" smtClean="0"/>
          </a:p>
          <a:p>
            <a:r>
              <a:rPr lang="en-US" dirty="0" err="1"/>
              <a:t>self._</a:t>
            </a:r>
            <a:r>
              <a:rPr lang="en-US" dirty="0" err="1" smtClean="0"/>
              <a:t>plugin</a:t>
            </a:r>
            <a:endParaRPr lang="en-US" dirty="0" smtClean="0"/>
          </a:p>
          <a:p>
            <a:r>
              <a:rPr lang="en-US" dirty="0"/>
              <a:t>self._</a:t>
            </a:r>
            <a:r>
              <a:rPr lang="en-US" dirty="0" err="1"/>
              <a:t>plugin_context</a:t>
            </a:r>
            <a:endParaRPr lang="en-US" dirty="0"/>
          </a:p>
        </p:txBody>
      </p:sp>
      <p:sp>
        <p:nvSpPr>
          <p:cNvPr id="8" name="Rectangle 7"/>
          <p:cNvSpPr/>
          <p:nvPr/>
        </p:nvSpPr>
        <p:spPr>
          <a:xfrm>
            <a:off x="504986" y="2514362"/>
            <a:ext cx="1722459" cy="369332"/>
          </a:xfrm>
          <a:prstGeom prst="rect">
            <a:avLst/>
          </a:prstGeom>
        </p:spPr>
        <p:txBody>
          <a:bodyPr wrap="none">
            <a:spAutoFit/>
          </a:bodyPr>
          <a:lstStyle/>
          <a:p>
            <a:r>
              <a:rPr lang="en-US" dirty="0" err="1"/>
              <a:t>NetworkContext</a:t>
            </a:r>
            <a:endParaRPr lang="en-US" dirty="0"/>
          </a:p>
        </p:txBody>
      </p:sp>
      <p:sp>
        <p:nvSpPr>
          <p:cNvPr id="9" name="Rectangle 8"/>
          <p:cNvSpPr/>
          <p:nvPr/>
        </p:nvSpPr>
        <p:spPr>
          <a:xfrm>
            <a:off x="0" y="3123962"/>
            <a:ext cx="2781946" cy="1600438"/>
          </a:xfrm>
          <a:prstGeom prst="rect">
            <a:avLst/>
          </a:prstGeom>
        </p:spPr>
        <p:txBody>
          <a:bodyPr wrap="square">
            <a:spAutoFit/>
          </a:bodyPr>
          <a:lstStyle/>
          <a:p>
            <a:r>
              <a:rPr lang="en-US" sz="1400" dirty="0"/>
              <a:t>A </a:t>
            </a:r>
            <a:r>
              <a:rPr lang="en-US" sz="1400" dirty="0" err="1"/>
              <a:t>NetworkContext</a:t>
            </a:r>
            <a:r>
              <a:rPr lang="en-US" sz="1400" dirty="0"/>
              <a:t> instance wraps a network resource. It </a:t>
            </a:r>
            <a:r>
              <a:rPr lang="en-US" sz="1400" dirty="0" smtClean="0"/>
              <a:t>provides helper </a:t>
            </a:r>
            <a:r>
              <a:rPr lang="en-US" sz="1400" dirty="0"/>
              <a:t>methods for accessing other relevant information. </a:t>
            </a:r>
            <a:r>
              <a:rPr lang="en-US" sz="1400" dirty="0" smtClean="0"/>
              <a:t>Results from </a:t>
            </a:r>
            <a:r>
              <a:rPr lang="en-US" sz="1400" dirty="0"/>
              <a:t>expensive operations are cached so that </a:t>
            </a:r>
            <a:r>
              <a:rPr lang="en-US" sz="1400" dirty="0" smtClean="0"/>
              <a:t>other </a:t>
            </a:r>
            <a:r>
              <a:rPr lang="en-US" sz="1400" dirty="0" err="1"/>
              <a:t>MechanismDrivers</a:t>
            </a:r>
            <a:r>
              <a:rPr lang="en-US" sz="1400" dirty="0"/>
              <a:t> can freely access the same information.</a:t>
            </a:r>
          </a:p>
        </p:txBody>
      </p:sp>
      <p:sp>
        <p:nvSpPr>
          <p:cNvPr id="10" name="Rectangle 9"/>
          <p:cNvSpPr/>
          <p:nvPr/>
        </p:nvSpPr>
        <p:spPr>
          <a:xfrm>
            <a:off x="332800" y="5809565"/>
            <a:ext cx="2123658" cy="923330"/>
          </a:xfrm>
          <a:prstGeom prst="rect">
            <a:avLst/>
          </a:prstGeom>
        </p:spPr>
        <p:txBody>
          <a:bodyPr wrap="none">
            <a:spAutoFit/>
          </a:bodyPr>
          <a:lstStyle/>
          <a:p>
            <a:r>
              <a:rPr lang="en-US" dirty="0" smtClean="0"/>
              <a:t>Current()</a:t>
            </a:r>
          </a:p>
          <a:p>
            <a:r>
              <a:rPr lang="en-US" dirty="0" smtClean="0"/>
              <a:t>Original()</a:t>
            </a:r>
          </a:p>
          <a:p>
            <a:r>
              <a:rPr lang="en-US" dirty="0" err="1" smtClean="0"/>
              <a:t>network_segments</a:t>
            </a:r>
            <a:r>
              <a:rPr lang="en-US" dirty="0" smtClean="0"/>
              <a:t>()</a:t>
            </a:r>
            <a:endParaRPr lang="en-US" dirty="0"/>
          </a:p>
        </p:txBody>
      </p:sp>
      <p:sp>
        <p:nvSpPr>
          <p:cNvPr id="11" name="Rectangle 10"/>
          <p:cNvSpPr/>
          <p:nvPr/>
        </p:nvSpPr>
        <p:spPr>
          <a:xfrm>
            <a:off x="28414" y="4791670"/>
            <a:ext cx="2533510" cy="923330"/>
          </a:xfrm>
          <a:prstGeom prst="rect">
            <a:avLst/>
          </a:prstGeom>
        </p:spPr>
        <p:txBody>
          <a:bodyPr wrap="square">
            <a:spAutoFit/>
          </a:bodyPr>
          <a:lstStyle/>
          <a:p>
            <a:r>
              <a:rPr lang="en-US" dirty="0"/>
              <a:t> </a:t>
            </a:r>
            <a:r>
              <a:rPr lang="en-US" b="1" dirty="0" err="1"/>
              <a:t>self._network</a:t>
            </a:r>
            <a:r>
              <a:rPr lang="en-US" b="1" dirty="0"/>
              <a:t> </a:t>
            </a:r>
          </a:p>
          <a:p>
            <a:r>
              <a:rPr lang="en-US" b="1" dirty="0"/>
              <a:t> </a:t>
            </a:r>
            <a:r>
              <a:rPr lang="en-US" b="1" dirty="0" smtClean="0"/>
              <a:t>self</a:t>
            </a:r>
            <a:r>
              <a:rPr lang="en-US" b="1" dirty="0"/>
              <a:t>._</a:t>
            </a:r>
            <a:r>
              <a:rPr lang="en-US" b="1" dirty="0" err="1" smtClean="0"/>
              <a:t>original_network</a:t>
            </a:r>
            <a:endParaRPr lang="en-US" b="1" dirty="0"/>
          </a:p>
          <a:p>
            <a:r>
              <a:rPr lang="en-US" b="1" dirty="0"/>
              <a:t> </a:t>
            </a:r>
            <a:r>
              <a:rPr lang="en-US" b="1" dirty="0" err="1" smtClean="0"/>
              <a:t>self</a:t>
            </a:r>
            <a:r>
              <a:rPr lang="en-US" b="1" dirty="0" err="1"/>
              <a:t>._segments</a:t>
            </a:r>
            <a:endParaRPr lang="en-US" b="1" dirty="0"/>
          </a:p>
        </p:txBody>
      </p:sp>
      <p:sp>
        <p:nvSpPr>
          <p:cNvPr id="12" name="Rectangle 11"/>
          <p:cNvSpPr/>
          <p:nvPr/>
        </p:nvSpPr>
        <p:spPr>
          <a:xfrm>
            <a:off x="3254612" y="4930169"/>
            <a:ext cx="2286000" cy="646331"/>
          </a:xfrm>
          <a:prstGeom prst="rect">
            <a:avLst/>
          </a:prstGeom>
        </p:spPr>
        <p:txBody>
          <a:bodyPr wrap="square">
            <a:spAutoFit/>
          </a:bodyPr>
          <a:lstStyle/>
          <a:p>
            <a:r>
              <a:rPr lang="en-US" dirty="0"/>
              <a:t> </a:t>
            </a:r>
            <a:r>
              <a:rPr lang="en-US" b="1" dirty="0" err="1"/>
              <a:t>self._subnet</a:t>
            </a:r>
            <a:r>
              <a:rPr lang="en-US" b="1" dirty="0"/>
              <a:t> </a:t>
            </a:r>
          </a:p>
          <a:p>
            <a:r>
              <a:rPr lang="en-US" b="1" dirty="0"/>
              <a:t> </a:t>
            </a:r>
            <a:r>
              <a:rPr lang="en-US" b="1" dirty="0" smtClean="0"/>
              <a:t>self</a:t>
            </a:r>
            <a:r>
              <a:rPr lang="en-US" b="1" dirty="0"/>
              <a:t>._</a:t>
            </a:r>
            <a:r>
              <a:rPr lang="en-US" b="1" dirty="0" err="1"/>
              <a:t>original_subnet</a:t>
            </a:r>
            <a:endParaRPr lang="en-US" b="1" dirty="0"/>
          </a:p>
        </p:txBody>
      </p:sp>
      <p:sp>
        <p:nvSpPr>
          <p:cNvPr id="13" name="Rectangle 12"/>
          <p:cNvSpPr/>
          <p:nvPr/>
        </p:nvSpPr>
        <p:spPr>
          <a:xfrm>
            <a:off x="3019586" y="3123724"/>
            <a:ext cx="3177152" cy="1600438"/>
          </a:xfrm>
          <a:prstGeom prst="rect">
            <a:avLst/>
          </a:prstGeom>
        </p:spPr>
        <p:txBody>
          <a:bodyPr wrap="square">
            <a:spAutoFit/>
          </a:bodyPr>
          <a:lstStyle/>
          <a:p>
            <a:r>
              <a:rPr lang="en-US" sz="1400" dirty="0"/>
              <a:t> A </a:t>
            </a:r>
            <a:r>
              <a:rPr lang="en-US" sz="1400" dirty="0" err="1"/>
              <a:t>SubnetContext</a:t>
            </a:r>
            <a:r>
              <a:rPr lang="en-US" sz="1400" dirty="0"/>
              <a:t> instance wraps a subnet resource. It </a:t>
            </a:r>
            <a:r>
              <a:rPr lang="en-US" sz="1400" dirty="0" smtClean="0"/>
              <a:t>provides helper </a:t>
            </a:r>
            <a:r>
              <a:rPr lang="en-US" sz="1400" dirty="0"/>
              <a:t>methods for accessing other relevant information. </a:t>
            </a:r>
            <a:r>
              <a:rPr lang="en-US" sz="1400" dirty="0" smtClean="0"/>
              <a:t>Results from </a:t>
            </a:r>
            <a:r>
              <a:rPr lang="en-US" sz="1400" dirty="0"/>
              <a:t>expensive operations are cached so that </a:t>
            </a:r>
            <a:r>
              <a:rPr lang="en-US" sz="1400" dirty="0" smtClean="0"/>
              <a:t>other </a:t>
            </a:r>
            <a:r>
              <a:rPr lang="en-US" sz="1400" dirty="0" err="1" smtClean="0"/>
              <a:t>MechanismDrivers</a:t>
            </a:r>
            <a:r>
              <a:rPr lang="en-US" sz="1400" dirty="0" smtClean="0"/>
              <a:t> </a:t>
            </a:r>
            <a:r>
              <a:rPr lang="en-US" sz="1400" dirty="0"/>
              <a:t>can freely access the same information</a:t>
            </a:r>
          </a:p>
        </p:txBody>
      </p:sp>
      <p:sp>
        <p:nvSpPr>
          <p:cNvPr id="14" name="Rectangle 13"/>
          <p:cNvSpPr/>
          <p:nvPr/>
        </p:nvSpPr>
        <p:spPr>
          <a:xfrm>
            <a:off x="3820414" y="2514362"/>
            <a:ext cx="1575496" cy="369332"/>
          </a:xfrm>
          <a:prstGeom prst="rect">
            <a:avLst/>
          </a:prstGeom>
        </p:spPr>
        <p:txBody>
          <a:bodyPr wrap="none">
            <a:spAutoFit/>
          </a:bodyPr>
          <a:lstStyle/>
          <a:p>
            <a:r>
              <a:rPr lang="en-US" dirty="0" err="1"/>
              <a:t>SubnetContext</a:t>
            </a:r>
            <a:endParaRPr lang="en-US" dirty="0"/>
          </a:p>
        </p:txBody>
      </p:sp>
      <p:sp>
        <p:nvSpPr>
          <p:cNvPr id="15" name="Rectangle 14"/>
          <p:cNvSpPr/>
          <p:nvPr/>
        </p:nvSpPr>
        <p:spPr>
          <a:xfrm>
            <a:off x="3254612" y="6065482"/>
            <a:ext cx="1398754" cy="646331"/>
          </a:xfrm>
          <a:prstGeom prst="rect">
            <a:avLst/>
          </a:prstGeom>
        </p:spPr>
        <p:txBody>
          <a:bodyPr wrap="square">
            <a:spAutoFit/>
          </a:bodyPr>
          <a:lstStyle/>
          <a:p>
            <a:r>
              <a:rPr lang="en-US" dirty="0" smtClean="0"/>
              <a:t>Current()</a:t>
            </a:r>
            <a:endParaRPr lang="en-US" dirty="0"/>
          </a:p>
          <a:p>
            <a:r>
              <a:rPr lang="en-US" dirty="0" smtClean="0"/>
              <a:t>Original()</a:t>
            </a:r>
            <a:endParaRPr lang="en-US" dirty="0"/>
          </a:p>
        </p:txBody>
      </p:sp>
      <p:sp>
        <p:nvSpPr>
          <p:cNvPr id="16" name="Rectangle 15"/>
          <p:cNvSpPr/>
          <p:nvPr/>
        </p:nvSpPr>
        <p:spPr>
          <a:xfrm>
            <a:off x="6218033" y="716536"/>
            <a:ext cx="2849767" cy="1600438"/>
          </a:xfrm>
          <a:prstGeom prst="rect">
            <a:avLst/>
          </a:prstGeom>
        </p:spPr>
        <p:txBody>
          <a:bodyPr wrap="square">
            <a:spAutoFit/>
          </a:bodyPr>
          <a:lstStyle/>
          <a:p>
            <a:r>
              <a:rPr lang="en-US" sz="1400" dirty="0"/>
              <a:t>A </a:t>
            </a:r>
            <a:r>
              <a:rPr lang="en-US" sz="1400" dirty="0" err="1"/>
              <a:t>PortContext</a:t>
            </a:r>
            <a:r>
              <a:rPr lang="en-US" sz="1400" dirty="0"/>
              <a:t> instance wraps a port resource. It provides </a:t>
            </a:r>
            <a:r>
              <a:rPr lang="en-US" sz="1400" dirty="0" smtClean="0"/>
              <a:t>helper  </a:t>
            </a:r>
            <a:r>
              <a:rPr lang="en-US" sz="1400" dirty="0"/>
              <a:t>methods for accessing other relevant information. Results </a:t>
            </a:r>
            <a:r>
              <a:rPr lang="en-US" sz="1400" dirty="0" smtClean="0"/>
              <a:t>from  </a:t>
            </a:r>
            <a:r>
              <a:rPr lang="en-US" sz="1400" dirty="0"/>
              <a:t>expensive operations are cached so that other </a:t>
            </a:r>
            <a:r>
              <a:rPr lang="en-US" sz="1400" dirty="0" err="1"/>
              <a:t>MechanismDrivers</a:t>
            </a:r>
            <a:r>
              <a:rPr lang="en-US" sz="1400" dirty="0"/>
              <a:t> </a:t>
            </a:r>
            <a:r>
              <a:rPr lang="en-US" sz="1400" dirty="0" smtClean="0"/>
              <a:t>can  </a:t>
            </a:r>
            <a:r>
              <a:rPr lang="en-US" sz="1400" dirty="0"/>
              <a:t>freely access the same information.</a:t>
            </a:r>
          </a:p>
        </p:txBody>
      </p:sp>
      <p:sp>
        <p:nvSpPr>
          <p:cNvPr id="17" name="Rectangle 16"/>
          <p:cNvSpPr/>
          <p:nvPr/>
        </p:nvSpPr>
        <p:spPr>
          <a:xfrm>
            <a:off x="6989916" y="152400"/>
            <a:ext cx="1305999" cy="369332"/>
          </a:xfrm>
          <a:prstGeom prst="rect">
            <a:avLst/>
          </a:prstGeom>
        </p:spPr>
        <p:txBody>
          <a:bodyPr wrap="none">
            <a:spAutoFit/>
          </a:bodyPr>
          <a:lstStyle/>
          <a:p>
            <a:r>
              <a:rPr lang="en-US" dirty="0" err="1"/>
              <a:t>PortContext</a:t>
            </a:r>
            <a:endParaRPr lang="en-US" dirty="0"/>
          </a:p>
        </p:txBody>
      </p:sp>
      <p:sp>
        <p:nvSpPr>
          <p:cNvPr id="18" name="Rectangle 17"/>
          <p:cNvSpPr/>
          <p:nvPr/>
        </p:nvSpPr>
        <p:spPr>
          <a:xfrm>
            <a:off x="6172200" y="3964900"/>
            <a:ext cx="3124200" cy="2893100"/>
          </a:xfrm>
          <a:prstGeom prst="rect">
            <a:avLst/>
          </a:prstGeom>
        </p:spPr>
        <p:txBody>
          <a:bodyPr wrap="square">
            <a:spAutoFit/>
          </a:bodyPr>
          <a:lstStyle/>
          <a:p>
            <a:r>
              <a:rPr lang="en-US" sz="1400" dirty="0"/>
              <a:t>status():</a:t>
            </a:r>
          </a:p>
          <a:p>
            <a:r>
              <a:rPr lang="en-US" sz="1400" dirty="0" err="1"/>
              <a:t>original_status</a:t>
            </a:r>
            <a:r>
              <a:rPr lang="en-US" sz="1400" dirty="0"/>
              <a:t>():</a:t>
            </a:r>
          </a:p>
          <a:p>
            <a:r>
              <a:rPr lang="en-US" sz="1400" dirty="0"/>
              <a:t>network():</a:t>
            </a:r>
          </a:p>
          <a:p>
            <a:r>
              <a:rPr lang="en-US" sz="1400" dirty="0" err="1"/>
              <a:t>bound_segment</a:t>
            </a:r>
            <a:r>
              <a:rPr lang="en-US" sz="1400" dirty="0"/>
              <a:t>():</a:t>
            </a:r>
          </a:p>
          <a:p>
            <a:r>
              <a:rPr lang="en-US" sz="1400" dirty="0" err="1"/>
              <a:t>original_bound_segment</a:t>
            </a:r>
            <a:r>
              <a:rPr lang="en-US" sz="1400" dirty="0"/>
              <a:t>():</a:t>
            </a:r>
          </a:p>
          <a:p>
            <a:r>
              <a:rPr lang="en-US" sz="1400" dirty="0"/>
              <a:t>host():</a:t>
            </a:r>
          </a:p>
          <a:p>
            <a:r>
              <a:rPr lang="en-US" sz="1400" dirty="0" err="1"/>
              <a:t>original_host</a:t>
            </a:r>
            <a:r>
              <a:rPr lang="en-US" sz="1400" dirty="0"/>
              <a:t>():</a:t>
            </a:r>
          </a:p>
          <a:p>
            <a:r>
              <a:rPr lang="en-US" sz="1400" dirty="0" err="1"/>
              <a:t>bound_driver</a:t>
            </a:r>
            <a:r>
              <a:rPr lang="en-US" sz="1400" dirty="0"/>
              <a:t>():</a:t>
            </a:r>
          </a:p>
          <a:p>
            <a:r>
              <a:rPr lang="en-US" sz="1400" dirty="0" err="1"/>
              <a:t>original_bound_driver</a:t>
            </a:r>
            <a:r>
              <a:rPr lang="en-US" sz="1400" dirty="0"/>
              <a:t>():</a:t>
            </a:r>
          </a:p>
          <a:p>
            <a:r>
              <a:rPr lang="en-US" sz="1400" dirty="0" err="1"/>
              <a:t>host_agents</a:t>
            </a:r>
            <a:r>
              <a:rPr lang="en-US" sz="1400" dirty="0"/>
              <a:t>():</a:t>
            </a:r>
          </a:p>
          <a:p>
            <a:r>
              <a:rPr lang="en-US" sz="1400" dirty="0" err="1"/>
              <a:t>set_binding</a:t>
            </a:r>
            <a:r>
              <a:rPr lang="en-US" sz="1400" dirty="0"/>
              <a:t>(),</a:t>
            </a:r>
          </a:p>
          <a:p>
            <a:r>
              <a:rPr lang="en-US" sz="1400" dirty="0" err="1"/>
              <a:t>allocate_dynamic_segment</a:t>
            </a:r>
            <a:r>
              <a:rPr lang="en-US" sz="1400" dirty="0"/>
              <a:t>():</a:t>
            </a:r>
          </a:p>
          <a:p>
            <a:r>
              <a:rPr lang="en-US" sz="1400" dirty="0" err="1"/>
              <a:t>release_dynamic_segment</a:t>
            </a:r>
            <a:r>
              <a:rPr lang="en-US" sz="1400" dirty="0"/>
              <a:t>():</a:t>
            </a:r>
          </a:p>
        </p:txBody>
      </p:sp>
      <p:sp>
        <p:nvSpPr>
          <p:cNvPr id="21" name="Rectangle 20"/>
          <p:cNvSpPr/>
          <p:nvPr/>
        </p:nvSpPr>
        <p:spPr>
          <a:xfrm>
            <a:off x="6218033" y="2364462"/>
            <a:ext cx="2697367" cy="1600438"/>
          </a:xfrm>
          <a:prstGeom prst="rect">
            <a:avLst/>
          </a:prstGeom>
        </p:spPr>
        <p:txBody>
          <a:bodyPr wrap="square">
            <a:spAutoFit/>
          </a:bodyPr>
          <a:lstStyle/>
          <a:p>
            <a:r>
              <a:rPr lang="en-US" sz="1400" b="1" dirty="0" err="1"/>
              <a:t>self._port</a:t>
            </a:r>
            <a:endParaRPr lang="en-US" sz="1400" b="1" dirty="0"/>
          </a:p>
          <a:p>
            <a:r>
              <a:rPr lang="en-US" sz="1400" b="1" dirty="0"/>
              <a:t>self._</a:t>
            </a:r>
            <a:r>
              <a:rPr lang="en-US" sz="1400" b="1" dirty="0" err="1"/>
              <a:t>original_port</a:t>
            </a:r>
            <a:endParaRPr lang="en-US" sz="1400" b="1" dirty="0"/>
          </a:p>
          <a:p>
            <a:r>
              <a:rPr lang="en-US" sz="1400" b="1" dirty="0"/>
              <a:t>self._</a:t>
            </a:r>
            <a:r>
              <a:rPr lang="en-US" sz="1400" b="1" dirty="0" err="1"/>
              <a:t>network_context</a:t>
            </a:r>
            <a:endParaRPr lang="en-US" sz="1400" b="1" dirty="0"/>
          </a:p>
          <a:p>
            <a:r>
              <a:rPr lang="en-US" sz="1400" b="1" dirty="0" err="1"/>
              <a:t>self._binding</a:t>
            </a:r>
            <a:endParaRPr lang="en-US" sz="1400" b="1" dirty="0"/>
          </a:p>
          <a:p>
            <a:r>
              <a:rPr lang="en-US" sz="1400" b="1" dirty="0"/>
              <a:t>self._</a:t>
            </a:r>
            <a:r>
              <a:rPr lang="en-US" sz="1400" b="1" dirty="0" err="1"/>
              <a:t>original_bound_segment_id</a:t>
            </a:r>
            <a:endParaRPr lang="en-US" sz="1400" b="1" dirty="0"/>
          </a:p>
          <a:p>
            <a:r>
              <a:rPr lang="en-US" sz="1400" b="1" dirty="0"/>
              <a:t>self._</a:t>
            </a:r>
            <a:r>
              <a:rPr lang="en-US" sz="1400" b="1" dirty="0" err="1"/>
              <a:t>original_bound_driver</a:t>
            </a:r>
            <a:endParaRPr lang="en-US" sz="1400" b="1" dirty="0"/>
          </a:p>
          <a:p>
            <a:r>
              <a:rPr lang="en-US" sz="1400" b="1" dirty="0"/>
              <a:t>self._</a:t>
            </a:r>
            <a:r>
              <a:rPr lang="en-US" sz="1400" b="1" dirty="0" err="1"/>
              <a:t>new_port_status</a:t>
            </a:r>
            <a:endParaRPr lang="en-US" sz="1400" b="1" dirty="0"/>
          </a:p>
        </p:txBody>
      </p:sp>
      <p:cxnSp>
        <p:nvCxnSpPr>
          <p:cNvPr id="23" name="Elbow Connector 22"/>
          <p:cNvCxnSpPr>
            <a:stCxn id="17" idx="1"/>
            <a:endCxn id="7" idx="3"/>
          </p:cNvCxnSpPr>
          <p:nvPr/>
        </p:nvCxnSpPr>
        <p:spPr>
          <a:xfrm rot="10800000" flipV="1">
            <a:off x="2837482" y="337066"/>
            <a:ext cx="4152435" cy="1846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0"/>
            <a:endCxn id="7" idx="2"/>
          </p:cNvCxnSpPr>
          <p:nvPr/>
        </p:nvCxnSpPr>
        <p:spPr>
          <a:xfrm rot="16200000" flipV="1">
            <a:off x="2312852" y="219052"/>
            <a:ext cx="1530965" cy="30596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7" idx="2"/>
          </p:cNvCxnSpPr>
          <p:nvPr/>
        </p:nvCxnSpPr>
        <p:spPr>
          <a:xfrm rot="16200000" flipV="1">
            <a:off x="863540" y="1668364"/>
            <a:ext cx="1463199" cy="932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526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0" y="152400"/>
            <a:ext cx="5334000" cy="6555641"/>
          </a:xfrm>
          <a:prstGeom prst="rect">
            <a:avLst/>
          </a:prstGeom>
        </p:spPr>
        <p:txBody>
          <a:bodyPr wrap="square">
            <a:spAutoFit/>
          </a:bodyPr>
          <a:lstStyle/>
          <a:p>
            <a:r>
              <a:rPr lang="en-US" sz="1400" dirty="0"/>
              <a:t>VIF_TYPE_UNBOUND = 'unbound'</a:t>
            </a:r>
          </a:p>
          <a:p>
            <a:r>
              <a:rPr lang="en-US" sz="1400" dirty="0"/>
              <a:t>VIF_TYPE_BINDING_FAILED = '</a:t>
            </a:r>
            <a:r>
              <a:rPr lang="en-US" sz="1400" dirty="0" err="1"/>
              <a:t>binding_failed</a:t>
            </a:r>
            <a:r>
              <a:rPr lang="en-US" sz="1400" dirty="0"/>
              <a:t>'</a:t>
            </a:r>
          </a:p>
          <a:p>
            <a:r>
              <a:rPr lang="en-US" sz="1400" dirty="0"/>
              <a:t>VIF_TYPE_DISTRIBUTED = 'distributed'</a:t>
            </a:r>
          </a:p>
          <a:p>
            <a:r>
              <a:rPr lang="en-US" sz="1400" dirty="0"/>
              <a:t>VIF_TYPE_IOVISOR = '</a:t>
            </a:r>
            <a:r>
              <a:rPr lang="en-US" sz="1400" dirty="0" err="1"/>
              <a:t>iovisor</a:t>
            </a:r>
            <a:r>
              <a:rPr lang="en-US" sz="1400" dirty="0"/>
              <a:t>'</a:t>
            </a:r>
          </a:p>
          <a:p>
            <a:r>
              <a:rPr lang="en-US" sz="1400" dirty="0"/>
              <a:t>VIF_TYPE_OVS = '</a:t>
            </a:r>
            <a:r>
              <a:rPr lang="en-US" sz="1400" dirty="0" err="1"/>
              <a:t>ovs</a:t>
            </a:r>
            <a:r>
              <a:rPr lang="en-US" sz="1400" dirty="0"/>
              <a:t>'</a:t>
            </a:r>
          </a:p>
          <a:p>
            <a:r>
              <a:rPr lang="en-US" sz="1400" dirty="0"/>
              <a:t>VIF_TYPE_IVS = '</a:t>
            </a:r>
            <a:r>
              <a:rPr lang="en-US" sz="1400" dirty="0" err="1"/>
              <a:t>ivs</a:t>
            </a:r>
            <a:r>
              <a:rPr lang="en-US" sz="1400" dirty="0"/>
              <a:t>'</a:t>
            </a:r>
          </a:p>
          <a:p>
            <a:r>
              <a:rPr lang="en-US" sz="1400" dirty="0"/>
              <a:t>VIF_TYPE_DVS = '</a:t>
            </a:r>
            <a:r>
              <a:rPr lang="en-US" sz="1400" dirty="0" err="1"/>
              <a:t>dvs</a:t>
            </a:r>
            <a:r>
              <a:rPr lang="en-US" sz="1400" dirty="0"/>
              <a:t>'</a:t>
            </a:r>
          </a:p>
          <a:p>
            <a:r>
              <a:rPr lang="en-US" sz="1400" dirty="0"/>
              <a:t>VIF_TYPE_BRIDGE = 'bridge'</a:t>
            </a:r>
          </a:p>
          <a:p>
            <a:r>
              <a:rPr lang="en-US" sz="1400" dirty="0"/>
              <a:t>VIF_TYPE_802_QBG = '802.1qbg'</a:t>
            </a:r>
          </a:p>
          <a:p>
            <a:r>
              <a:rPr lang="en-US" sz="1400" dirty="0"/>
              <a:t>VIF_TYPE_802_QBH = '802.1qbh'</a:t>
            </a:r>
          </a:p>
          <a:p>
            <a:r>
              <a:rPr lang="en-US" sz="1400" dirty="0"/>
              <a:t>VIF_TYPE_HYPERV = '</a:t>
            </a:r>
            <a:r>
              <a:rPr lang="en-US" sz="1400" dirty="0" err="1"/>
              <a:t>hyperv</a:t>
            </a:r>
            <a:r>
              <a:rPr lang="en-US" sz="1400" dirty="0"/>
              <a:t>'</a:t>
            </a:r>
          </a:p>
          <a:p>
            <a:r>
              <a:rPr lang="en-US" sz="1400" dirty="0"/>
              <a:t>VIF_TYPE_MIDONET = '</a:t>
            </a:r>
            <a:r>
              <a:rPr lang="en-US" sz="1400" dirty="0" err="1"/>
              <a:t>midonet</a:t>
            </a:r>
            <a:r>
              <a:rPr lang="en-US" sz="1400" dirty="0"/>
              <a:t>'</a:t>
            </a:r>
          </a:p>
          <a:p>
            <a:r>
              <a:rPr lang="en-US" sz="1400" dirty="0"/>
              <a:t>VIF_TYPE_MLNX_DIRECT = '</a:t>
            </a:r>
            <a:r>
              <a:rPr lang="en-US" sz="1400" dirty="0" err="1"/>
              <a:t>mlnx_direct</a:t>
            </a:r>
            <a:r>
              <a:rPr lang="en-US" sz="1400" dirty="0"/>
              <a:t>'</a:t>
            </a:r>
          </a:p>
          <a:p>
            <a:r>
              <a:rPr lang="en-US" sz="1400" dirty="0"/>
              <a:t>VIF_TYPE_MLNX_HOSTDEV = '</a:t>
            </a:r>
            <a:r>
              <a:rPr lang="en-US" sz="1400" dirty="0" err="1"/>
              <a:t>hostdev</a:t>
            </a:r>
            <a:r>
              <a:rPr lang="en-US" sz="1400" dirty="0"/>
              <a:t>'</a:t>
            </a:r>
          </a:p>
          <a:p>
            <a:r>
              <a:rPr lang="en-US" sz="1400" dirty="0"/>
              <a:t>VIF_TYPE_HW_VEB = '</a:t>
            </a:r>
            <a:r>
              <a:rPr lang="en-US" sz="1400" dirty="0" err="1"/>
              <a:t>hw_veb</a:t>
            </a:r>
            <a:r>
              <a:rPr lang="en-US" sz="1400" dirty="0"/>
              <a:t>'</a:t>
            </a:r>
          </a:p>
          <a:p>
            <a:r>
              <a:rPr lang="en-US" sz="1400" dirty="0"/>
              <a:t>VIF_TYPE_VROUTER = '</a:t>
            </a:r>
            <a:r>
              <a:rPr lang="en-US" sz="1400" dirty="0" err="1"/>
              <a:t>vrouter</a:t>
            </a:r>
            <a:r>
              <a:rPr lang="en-US" sz="1400" dirty="0"/>
              <a:t>'</a:t>
            </a:r>
          </a:p>
          <a:p>
            <a:r>
              <a:rPr lang="en-US" sz="1400" dirty="0"/>
              <a:t>VIF_TYPE_OTHER = 'other'</a:t>
            </a:r>
          </a:p>
          <a:p>
            <a:r>
              <a:rPr lang="en-US" sz="1400" dirty="0"/>
              <a:t>VIF_TYPES = [VIF_TYPE_UNBOUND, VIF_TYPE_BINDING_FAILED, VIF_TYPE_OVS,</a:t>
            </a:r>
          </a:p>
          <a:p>
            <a:r>
              <a:rPr lang="en-US" sz="1400" dirty="0"/>
              <a:t>             VIF_TYPE_IVS, VIF_TYPE_BRIDGE, VIF_TYPE_802_QBG,</a:t>
            </a:r>
          </a:p>
          <a:p>
            <a:r>
              <a:rPr lang="en-US" sz="1400" dirty="0"/>
              <a:t>             VIF_TYPE_802_QBH, VIF_TYPE_HYPERV, VIF_TYPE_MIDONET,</a:t>
            </a:r>
          </a:p>
          <a:p>
            <a:r>
              <a:rPr lang="en-US" sz="1400" dirty="0"/>
              <a:t>             VIF_TYPE_MLNX_DIRECT, VIF_TYPE_MLNX_HOSTDEV, VIF_TYPE_HW_VEB,</a:t>
            </a:r>
          </a:p>
          <a:p>
            <a:r>
              <a:rPr lang="en-US" sz="1400" dirty="0"/>
              <a:t>             VIF_TYPE_DVS, VIF_TYPE_OTHER, VIF_TYPE_DISTRIBUTED,</a:t>
            </a:r>
          </a:p>
          <a:p>
            <a:r>
              <a:rPr lang="en-US" sz="1400" dirty="0"/>
              <a:t>             VIF_TYPE_VROUTER]</a:t>
            </a:r>
          </a:p>
          <a:p>
            <a:endParaRPr lang="en-US" sz="1400" dirty="0"/>
          </a:p>
          <a:p>
            <a:r>
              <a:rPr lang="en-US" sz="1400" dirty="0"/>
              <a:t>VNIC_NORMAL = 'normal'</a:t>
            </a:r>
          </a:p>
          <a:p>
            <a:r>
              <a:rPr lang="en-US" sz="1400" dirty="0"/>
              <a:t>VNIC_DIRECT = 'direct'</a:t>
            </a:r>
          </a:p>
          <a:p>
            <a:r>
              <a:rPr lang="en-US" sz="1400" dirty="0"/>
              <a:t>VNIC_MACVTAP = '</a:t>
            </a:r>
            <a:r>
              <a:rPr lang="en-US" sz="1400" dirty="0" err="1"/>
              <a:t>macvtap</a:t>
            </a:r>
            <a:r>
              <a:rPr lang="en-US" sz="1400" dirty="0"/>
              <a:t>'</a:t>
            </a:r>
          </a:p>
          <a:p>
            <a:r>
              <a:rPr lang="en-US" sz="1400" dirty="0"/>
              <a:t>VNIC_TYPES = [VNIC_NORMAL, VNIC_DIRECT, VNIC_MACVTAP]</a:t>
            </a:r>
          </a:p>
        </p:txBody>
      </p:sp>
      <p:sp>
        <p:nvSpPr>
          <p:cNvPr id="4" name="Rectangle 3"/>
          <p:cNvSpPr/>
          <p:nvPr/>
        </p:nvSpPr>
        <p:spPr>
          <a:xfrm>
            <a:off x="193534" y="5230713"/>
            <a:ext cx="3055814" cy="1477328"/>
          </a:xfrm>
          <a:prstGeom prst="rect">
            <a:avLst/>
          </a:prstGeom>
        </p:spPr>
        <p:txBody>
          <a:bodyPr wrap="square">
            <a:spAutoFit/>
          </a:bodyPr>
          <a:lstStyle/>
          <a:p>
            <a:r>
              <a:rPr lang="en-US" dirty="0"/>
              <a:t>The context is the neutron </a:t>
            </a:r>
            <a:r>
              <a:rPr lang="en-US" dirty="0" err="1"/>
              <a:t>api</a:t>
            </a:r>
            <a:r>
              <a:rPr lang="en-US" dirty="0"/>
              <a:t> request context, you can make use of this context to perform DB operation (by </a:t>
            </a:r>
            <a:r>
              <a:rPr lang="en-US" dirty="0" err="1"/>
              <a:t>SQLAlchemy</a:t>
            </a:r>
            <a:r>
              <a:rPr lang="en-US" dirty="0"/>
              <a:t>) using </a:t>
            </a:r>
            <a:r>
              <a:rPr lang="en-US" dirty="0" err="1"/>
              <a:t>context.session</a:t>
            </a:r>
            <a:r>
              <a:rPr lang="en-US" dirty="0"/>
              <a:t>. </a:t>
            </a:r>
          </a:p>
        </p:txBody>
      </p:sp>
    </p:spTree>
    <p:extLst>
      <p:ext uri="{BB962C8B-B14F-4D97-AF65-F5344CB8AC3E}">
        <p14:creationId xmlns:p14="http://schemas.microsoft.com/office/powerpoint/2010/main" val="2564769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Address</a:t>
            </a:r>
            <a:endParaRPr lang="en-US" dirty="0"/>
          </a:p>
        </p:txBody>
      </p:sp>
      <p:sp>
        <p:nvSpPr>
          <p:cNvPr id="3" name="Content Placeholder 2"/>
          <p:cNvSpPr>
            <a:spLocks noGrp="1"/>
          </p:cNvSpPr>
          <p:nvPr>
            <p:ph idx="1"/>
          </p:nvPr>
        </p:nvSpPr>
        <p:spPr/>
        <p:txBody>
          <a:bodyPr/>
          <a:lstStyle/>
          <a:p>
            <a:r>
              <a:rPr lang="en-US" dirty="0" smtClean="0"/>
              <a:t>Setting up the tunnel port.</a:t>
            </a:r>
          </a:p>
          <a:p>
            <a:endParaRPr lang="en-US" dirty="0" smtClean="0"/>
          </a:p>
        </p:txBody>
      </p:sp>
      <p:sp>
        <p:nvSpPr>
          <p:cNvPr id="4" name="Oval 3"/>
          <p:cNvSpPr/>
          <p:nvPr/>
        </p:nvSpPr>
        <p:spPr>
          <a:xfrm>
            <a:off x="2154910" y="23622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54910" y="48006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257800" y="4770895"/>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32063" y="2309247"/>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94215" y="38100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Oval 8"/>
          <p:cNvSpPr/>
          <p:nvPr/>
        </p:nvSpPr>
        <p:spPr>
          <a:xfrm>
            <a:off x="3653080" y="29188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val 9"/>
          <p:cNvSpPr/>
          <p:nvPr/>
        </p:nvSpPr>
        <p:spPr>
          <a:xfrm>
            <a:off x="3505200" y="35284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5971368" y="37570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Oval 11"/>
          <p:cNvSpPr/>
          <p:nvPr/>
        </p:nvSpPr>
        <p:spPr>
          <a:xfrm>
            <a:off x="5095068" y="2889141"/>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Oval 12"/>
          <p:cNvSpPr/>
          <p:nvPr/>
        </p:nvSpPr>
        <p:spPr>
          <a:xfrm>
            <a:off x="5332063" y="35284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val 13"/>
          <p:cNvSpPr/>
          <p:nvPr/>
        </p:nvSpPr>
        <p:spPr>
          <a:xfrm>
            <a:off x="5095068" y="5463153"/>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Oval 14"/>
          <p:cNvSpPr/>
          <p:nvPr/>
        </p:nvSpPr>
        <p:spPr>
          <a:xfrm>
            <a:off x="5971368" y="455521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Oval 15"/>
          <p:cNvSpPr/>
          <p:nvPr/>
        </p:nvSpPr>
        <p:spPr>
          <a:xfrm>
            <a:off x="5257800" y="478381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Oval 16"/>
          <p:cNvSpPr/>
          <p:nvPr/>
        </p:nvSpPr>
        <p:spPr>
          <a:xfrm>
            <a:off x="2783236" y="45720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Oval 17"/>
          <p:cNvSpPr/>
          <p:nvPr/>
        </p:nvSpPr>
        <p:spPr>
          <a:xfrm>
            <a:off x="3505200" y="48006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Oval 18"/>
          <p:cNvSpPr/>
          <p:nvPr/>
        </p:nvSpPr>
        <p:spPr>
          <a:xfrm>
            <a:off x="3624021" y="5463153"/>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1" name="Straight Arrow Connector 20"/>
          <p:cNvCxnSpPr>
            <a:stCxn id="10" idx="5"/>
            <a:endCxn id="16" idx="1"/>
          </p:cNvCxnSpPr>
          <p:nvPr/>
        </p:nvCxnSpPr>
        <p:spPr>
          <a:xfrm>
            <a:off x="3909776" y="3918692"/>
            <a:ext cx="1417438" cy="9320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6"/>
            <a:endCxn id="12" idx="2"/>
          </p:cNvCxnSpPr>
          <p:nvPr/>
        </p:nvCxnSpPr>
        <p:spPr>
          <a:xfrm flipV="1">
            <a:off x="4127070" y="3117741"/>
            <a:ext cx="967998" cy="2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a:endCxn id="17" idx="0"/>
          </p:cNvCxnSpPr>
          <p:nvPr/>
        </p:nvCxnSpPr>
        <p:spPr>
          <a:xfrm flipH="1">
            <a:off x="3020231" y="4267200"/>
            <a:ext cx="10979"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7"/>
            <a:endCxn id="13" idx="3"/>
          </p:cNvCxnSpPr>
          <p:nvPr/>
        </p:nvCxnSpPr>
        <p:spPr>
          <a:xfrm flipV="1">
            <a:off x="3909776" y="3918692"/>
            <a:ext cx="1491701" cy="9488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6"/>
            <a:endCxn id="14" idx="2"/>
          </p:cNvCxnSpPr>
          <p:nvPr/>
        </p:nvCxnSpPr>
        <p:spPr>
          <a:xfrm>
            <a:off x="4098011" y="5691753"/>
            <a:ext cx="99705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15" idx="0"/>
          </p:cNvCxnSpPr>
          <p:nvPr/>
        </p:nvCxnSpPr>
        <p:spPr>
          <a:xfrm>
            <a:off x="6208363" y="4214247"/>
            <a:ext cx="0" cy="340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52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7239000" cy="6186309"/>
          </a:xfrm>
          <a:prstGeom prst="rect">
            <a:avLst/>
          </a:prstGeom>
        </p:spPr>
        <p:txBody>
          <a:bodyPr wrap="square">
            <a:spAutoFit/>
          </a:bodyPr>
          <a:lstStyle/>
          <a:p>
            <a:r>
              <a:rPr lang="en-US" dirty="0" err="1" smtClean="0"/>
              <a:t>self.topic</a:t>
            </a:r>
            <a:r>
              <a:rPr lang="en-US" dirty="0" smtClean="0"/>
              <a:t> </a:t>
            </a:r>
            <a:r>
              <a:rPr lang="en-US" dirty="0"/>
              <a:t>= </a:t>
            </a:r>
            <a:r>
              <a:rPr lang="en-US" dirty="0" err="1" smtClean="0"/>
              <a:t>topics.AGENT</a:t>
            </a:r>
            <a:endParaRPr lang="en-US" dirty="0" smtClean="0"/>
          </a:p>
          <a:p>
            <a:endParaRPr lang="en-US" dirty="0"/>
          </a:p>
          <a:p>
            <a:r>
              <a:rPr lang="en-US" dirty="0" err="1" smtClean="0"/>
              <a:t>self.plugin_rpc</a:t>
            </a:r>
            <a:r>
              <a:rPr lang="en-US" dirty="0" smtClean="0"/>
              <a:t> </a:t>
            </a:r>
            <a:r>
              <a:rPr lang="en-US" dirty="0"/>
              <a:t>= </a:t>
            </a:r>
            <a:r>
              <a:rPr lang="en-US" dirty="0" err="1"/>
              <a:t>OVSPluginApi</a:t>
            </a:r>
            <a:r>
              <a:rPr lang="en-US" dirty="0"/>
              <a:t>(</a:t>
            </a:r>
            <a:r>
              <a:rPr lang="en-US" dirty="0" err="1"/>
              <a:t>topics.PLUGIN</a:t>
            </a:r>
            <a:r>
              <a:rPr lang="en-US" dirty="0"/>
              <a:t>)</a:t>
            </a:r>
          </a:p>
          <a:p>
            <a:r>
              <a:rPr lang="en-US" dirty="0" err="1" smtClean="0"/>
              <a:t>self.state_rpc</a:t>
            </a:r>
            <a:r>
              <a:rPr lang="en-US" dirty="0" smtClean="0"/>
              <a:t> </a:t>
            </a:r>
            <a:r>
              <a:rPr lang="en-US" dirty="0"/>
              <a:t>= </a:t>
            </a:r>
            <a:r>
              <a:rPr lang="en-US" dirty="0" err="1"/>
              <a:t>agent_rpc.PluginReportStateAPI</a:t>
            </a:r>
            <a:r>
              <a:rPr lang="en-US" dirty="0"/>
              <a:t>(</a:t>
            </a:r>
            <a:r>
              <a:rPr lang="en-US" dirty="0" err="1"/>
              <a:t>topics.PLUGIN</a:t>
            </a:r>
            <a:r>
              <a:rPr lang="en-US" dirty="0"/>
              <a:t>)</a:t>
            </a:r>
          </a:p>
          <a:p>
            <a:endParaRPr lang="en-US" dirty="0"/>
          </a:p>
          <a:p>
            <a:endParaRPr lang="en-US" dirty="0" smtClean="0"/>
          </a:p>
          <a:p>
            <a:r>
              <a:rPr lang="en-US" dirty="0" err="1" smtClean="0"/>
              <a:t>self.endpoints</a:t>
            </a:r>
            <a:r>
              <a:rPr lang="en-US" dirty="0" smtClean="0"/>
              <a:t> </a:t>
            </a:r>
            <a:r>
              <a:rPr lang="en-US" dirty="0"/>
              <a:t>= [self]</a:t>
            </a:r>
          </a:p>
          <a:p>
            <a:endParaRPr lang="en-US" dirty="0" smtClean="0"/>
          </a:p>
          <a:p>
            <a:r>
              <a:rPr lang="en-US" dirty="0" smtClean="0"/>
              <a:t> </a:t>
            </a:r>
            <a:r>
              <a:rPr lang="en-US" dirty="0"/>
              <a:t># Define the listening consumers for the agent</a:t>
            </a:r>
          </a:p>
          <a:p>
            <a:r>
              <a:rPr lang="en-US" dirty="0" smtClean="0"/>
              <a:t>consumers </a:t>
            </a:r>
            <a:r>
              <a:rPr lang="en-US" dirty="0"/>
              <a:t>= [[</a:t>
            </a:r>
            <a:r>
              <a:rPr lang="en-US" dirty="0" err="1"/>
              <a:t>topics.PORT</a:t>
            </a:r>
            <a:r>
              <a:rPr lang="en-US" dirty="0"/>
              <a:t>, </a:t>
            </a:r>
            <a:r>
              <a:rPr lang="en-US" dirty="0" err="1"/>
              <a:t>topics.UPDATE</a:t>
            </a:r>
            <a:r>
              <a:rPr lang="en-US" dirty="0"/>
              <a:t>],</a:t>
            </a:r>
          </a:p>
          <a:p>
            <a:r>
              <a:rPr lang="en-US" dirty="0"/>
              <a:t>                     [</a:t>
            </a:r>
            <a:r>
              <a:rPr lang="en-US" dirty="0" err="1"/>
              <a:t>topics.NETWORK</a:t>
            </a:r>
            <a:r>
              <a:rPr lang="en-US" dirty="0"/>
              <a:t>, </a:t>
            </a:r>
            <a:r>
              <a:rPr lang="en-US" dirty="0" err="1"/>
              <a:t>topics.DELETE</a:t>
            </a:r>
            <a:r>
              <a:rPr lang="en-US" dirty="0"/>
              <a:t>],</a:t>
            </a:r>
          </a:p>
          <a:p>
            <a:r>
              <a:rPr lang="en-US" dirty="0"/>
              <a:t>                     [</a:t>
            </a:r>
            <a:r>
              <a:rPr lang="en-US" dirty="0" err="1"/>
              <a:t>constants.TUNNEL</a:t>
            </a:r>
            <a:r>
              <a:rPr lang="en-US" dirty="0"/>
              <a:t>, </a:t>
            </a:r>
            <a:r>
              <a:rPr lang="en-US" dirty="0" err="1"/>
              <a:t>topics.UPDATE</a:t>
            </a:r>
            <a:r>
              <a:rPr lang="en-US" dirty="0"/>
              <a:t>],</a:t>
            </a:r>
          </a:p>
          <a:p>
            <a:r>
              <a:rPr lang="en-US" dirty="0"/>
              <a:t>                     [</a:t>
            </a:r>
            <a:r>
              <a:rPr lang="en-US" dirty="0" err="1"/>
              <a:t>topics.SECURITY_GROUP</a:t>
            </a:r>
            <a:r>
              <a:rPr lang="en-US" dirty="0"/>
              <a:t>, </a:t>
            </a:r>
            <a:r>
              <a:rPr lang="en-US" dirty="0" err="1"/>
              <a:t>topics.UPDATE</a:t>
            </a:r>
            <a:r>
              <a:rPr lang="en-US" dirty="0"/>
              <a:t>],</a:t>
            </a:r>
          </a:p>
          <a:p>
            <a:r>
              <a:rPr lang="en-US" dirty="0"/>
              <a:t>                     [</a:t>
            </a:r>
            <a:r>
              <a:rPr lang="en-US" dirty="0" err="1"/>
              <a:t>topics.DVR</a:t>
            </a:r>
            <a:r>
              <a:rPr lang="en-US" dirty="0"/>
              <a:t>, </a:t>
            </a:r>
            <a:r>
              <a:rPr lang="en-US" dirty="0" err="1"/>
              <a:t>topics.UPDATE</a:t>
            </a:r>
            <a:r>
              <a:rPr lang="en-US" dirty="0"/>
              <a:t>]]</a:t>
            </a:r>
          </a:p>
          <a:p>
            <a:r>
              <a:rPr lang="en-US" dirty="0" smtClean="0"/>
              <a:t>if </a:t>
            </a:r>
            <a:r>
              <a:rPr lang="en-US" dirty="0"/>
              <a:t>self.l2_pop:</a:t>
            </a:r>
          </a:p>
          <a:p>
            <a:r>
              <a:rPr lang="en-US" dirty="0"/>
              <a:t>            </a:t>
            </a:r>
            <a:r>
              <a:rPr lang="en-US" dirty="0" err="1"/>
              <a:t>consumers.append</a:t>
            </a:r>
            <a:r>
              <a:rPr lang="en-US" dirty="0"/>
              <a:t>([topics.L2POPULATION,</a:t>
            </a:r>
          </a:p>
          <a:p>
            <a:r>
              <a:rPr lang="en-US" dirty="0"/>
              <a:t>                              </a:t>
            </a:r>
            <a:r>
              <a:rPr lang="en-US" dirty="0" err="1"/>
              <a:t>topics.UPDATE</a:t>
            </a:r>
            <a:r>
              <a:rPr lang="en-US" dirty="0"/>
              <a:t>, </a:t>
            </a:r>
            <a:r>
              <a:rPr lang="en-US" dirty="0" err="1"/>
              <a:t>cfg.CONF.host</a:t>
            </a:r>
            <a:r>
              <a:rPr lang="en-US" dirty="0" smtClean="0"/>
              <a:t>])</a:t>
            </a:r>
          </a:p>
          <a:p>
            <a:endParaRPr lang="en-US" dirty="0"/>
          </a:p>
          <a:p>
            <a:r>
              <a:rPr lang="en-US" dirty="0" smtClean="0"/>
              <a:t> </a:t>
            </a:r>
            <a:r>
              <a:rPr lang="en-US" dirty="0" err="1" smtClean="0"/>
              <a:t>self.connection</a:t>
            </a:r>
            <a:r>
              <a:rPr lang="en-US" dirty="0" smtClean="0"/>
              <a:t> </a:t>
            </a:r>
            <a:r>
              <a:rPr lang="en-US" dirty="0"/>
              <a:t>= </a:t>
            </a:r>
            <a:r>
              <a:rPr lang="en-US" dirty="0" err="1"/>
              <a:t>agent_rpc.create_consumers</a:t>
            </a:r>
            <a:r>
              <a:rPr lang="en-US" dirty="0"/>
              <a:t>(</a:t>
            </a:r>
            <a:r>
              <a:rPr lang="en-US" dirty="0" err="1"/>
              <a:t>self.endpoints</a:t>
            </a:r>
            <a:r>
              <a:rPr lang="en-US" dirty="0" smtClean="0"/>
              <a:t>,</a:t>
            </a:r>
          </a:p>
          <a:p>
            <a:r>
              <a:rPr lang="en-US" dirty="0" smtClean="0"/>
              <a:t>                                                     </a:t>
            </a:r>
            <a:r>
              <a:rPr lang="en-US" dirty="0" err="1" smtClean="0"/>
              <a:t>self.topic</a:t>
            </a:r>
            <a:r>
              <a:rPr lang="en-US" dirty="0" smtClean="0"/>
              <a:t>,</a:t>
            </a:r>
          </a:p>
          <a:p>
            <a:r>
              <a:rPr lang="en-US" dirty="0" smtClean="0"/>
              <a:t>                                                     </a:t>
            </a:r>
            <a:r>
              <a:rPr lang="en-US" dirty="0"/>
              <a:t>consumers,</a:t>
            </a:r>
          </a:p>
          <a:p>
            <a:r>
              <a:rPr lang="en-US" dirty="0"/>
              <a:t>                                                     </a:t>
            </a:r>
            <a:r>
              <a:rPr lang="en-US" dirty="0" err="1"/>
              <a:t>start_listening</a:t>
            </a:r>
            <a:r>
              <a:rPr lang="en-US" dirty="0"/>
              <a:t>=False)</a:t>
            </a:r>
          </a:p>
        </p:txBody>
      </p:sp>
      <p:sp>
        <p:nvSpPr>
          <p:cNvPr id="3" name="Rectangle 2"/>
          <p:cNvSpPr/>
          <p:nvPr/>
        </p:nvSpPr>
        <p:spPr>
          <a:xfrm>
            <a:off x="0" y="0"/>
            <a:ext cx="2018630" cy="369332"/>
          </a:xfrm>
          <a:prstGeom prst="rect">
            <a:avLst/>
          </a:prstGeom>
        </p:spPr>
        <p:txBody>
          <a:bodyPr wrap="none">
            <a:spAutoFit/>
          </a:bodyPr>
          <a:lstStyle/>
          <a:p>
            <a:r>
              <a:rPr lang="en-US" dirty="0" err="1"/>
              <a:t>def</a:t>
            </a:r>
            <a:r>
              <a:rPr lang="en-US" dirty="0"/>
              <a:t> </a:t>
            </a:r>
            <a:r>
              <a:rPr lang="en-US" dirty="0" err="1"/>
              <a:t>setup_rpc</a:t>
            </a:r>
            <a:r>
              <a:rPr lang="en-US" dirty="0"/>
              <a:t>(self):</a:t>
            </a:r>
          </a:p>
        </p:txBody>
      </p:sp>
      <p:sp>
        <p:nvSpPr>
          <p:cNvPr id="6" name="Right Brace 5"/>
          <p:cNvSpPr/>
          <p:nvPr/>
        </p:nvSpPr>
        <p:spPr>
          <a:xfrm>
            <a:off x="6248400" y="1179731"/>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858000" y="1447800"/>
            <a:ext cx="2022541" cy="646331"/>
          </a:xfrm>
          <a:prstGeom prst="rect">
            <a:avLst/>
          </a:prstGeom>
          <a:noFill/>
        </p:spPr>
        <p:txBody>
          <a:bodyPr wrap="none" rtlCol="0">
            <a:spAutoFit/>
          </a:bodyPr>
          <a:lstStyle/>
          <a:p>
            <a:r>
              <a:rPr lang="en-US" dirty="0" smtClean="0"/>
              <a:t>For Agent acting as </a:t>
            </a:r>
          </a:p>
          <a:p>
            <a:r>
              <a:rPr lang="en-US" dirty="0" smtClean="0"/>
              <a:t>RPC Client.</a:t>
            </a:r>
            <a:endParaRPr lang="en-US" dirty="0"/>
          </a:p>
        </p:txBody>
      </p:sp>
      <p:sp>
        <p:nvSpPr>
          <p:cNvPr id="8" name="Right Brace 7"/>
          <p:cNvSpPr/>
          <p:nvPr/>
        </p:nvSpPr>
        <p:spPr>
          <a:xfrm>
            <a:off x="2933700" y="750332"/>
            <a:ext cx="342900" cy="392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276600" y="750332"/>
            <a:ext cx="2708434" cy="369332"/>
          </a:xfrm>
          <a:prstGeom prst="rect">
            <a:avLst/>
          </a:prstGeom>
          <a:noFill/>
        </p:spPr>
        <p:txBody>
          <a:bodyPr wrap="none" rtlCol="0">
            <a:spAutoFit/>
          </a:bodyPr>
          <a:lstStyle/>
          <a:p>
            <a:r>
              <a:rPr lang="en-US" dirty="0" smtClean="0"/>
              <a:t>Agent Acting as RPC Server</a:t>
            </a:r>
            <a:endParaRPr lang="en-US" dirty="0"/>
          </a:p>
        </p:txBody>
      </p:sp>
      <p:sp>
        <p:nvSpPr>
          <p:cNvPr id="10" name="Right Brace 9"/>
          <p:cNvSpPr/>
          <p:nvPr/>
        </p:nvSpPr>
        <p:spPr>
          <a:xfrm>
            <a:off x="6134100" y="2254545"/>
            <a:ext cx="533400" cy="45771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858000" y="4669155"/>
            <a:ext cx="2054537" cy="646331"/>
          </a:xfrm>
          <a:prstGeom prst="rect">
            <a:avLst/>
          </a:prstGeom>
          <a:noFill/>
        </p:spPr>
        <p:txBody>
          <a:bodyPr wrap="none" rtlCol="0">
            <a:spAutoFit/>
          </a:bodyPr>
          <a:lstStyle/>
          <a:p>
            <a:r>
              <a:rPr lang="en-US" dirty="0" smtClean="0"/>
              <a:t>Agent Acting as RPC</a:t>
            </a:r>
          </a:p>
          <a:p>
            <a:r>
              <a:rPr lang="en-US" dirty="0" smtClean="0"/>
              <a:t>Server</a:t>
            </a:r>
            <a:endParaRPr lang="en-US" dirty="0"/>
          </a:p>
        </p:txBody>
      </p:sp>
      <p:sp>
        <p:nvSpPr>
          <p:cNvPr id="12" name="TextBox 11"/>
          <p:cNvSpPr txBox="1"/>
          <p:nvPr/>
        </p:nvSpPr>
        <p:spPr>
          <a:xfrm>
            <a:off x="6400801" y="5791200"/>
            <a:ext cx="2743200" cy="646331"/>
          </a:xfrm>
          <a:prstGeom prst="rect">
            <a:avLst/>
          </a:prstGeom>
          <a:noFill/>
        </p:spPr>
        <p:txBody>
          <a:bodyPr wrap="square" rtlCol="0">
            <a:spAutoFit/>
          </a:bodyPr>
          <a:lstStyle/>
          <a:p>
            <a:r>
              <a:rPr lang="en-US" dirty="0" smtClean="0"/>
              <a:t>ex: q-agent-</a:t>
            </a:r>
            <a:r>
              <a:rPr lang="en-US" dirty="0" err="1" smtClean="0"/>
              <a:t>notifier</a:t>
            </a:r>
            <a:r>
              <a:rPr lang="en-US" dirty="0" smtClean="0"/>
              <a:t>-port-update</a:t>
            </a:r>
            <a:endParaRPr lang="en-US" dirty="0"/>
          </a:p>
        </p:txBody>
      </p:sp>
      <p:sp>
        <p:nvSpPr>
          <p:cNvPr id="13" name="Rectangle 12"/>
          <p:cNvSpPr/>
          <p:nvPr/>
        </p:nvSpPr>
        <p:spPr>
          <a:xfrm>
            <a:off x="2967859" y="156498"/>
            <a:ext cx="1669816" cy="369332"/>
          </a:xfrm>
          <a:prstGeom prst="rect">
            <a:avLst/>
          </a:prstGeom>
        </p:spPr>
        <p:txBody>
          <a:bodyPr wrap="none">
            <a:spAutoFit/>
          </a:bodyPr>
          <a:lstStyle/>
          <a:p>
            <a:r>
              <a:rPr lang="en-US" dirty="0"/>
              <a:t>q-agent-</a:t>
            </a:r>
            <a:r>
              <a:rPr lang="en-US" dirty="0" err="1"/>
              <a:t>notifier</a:t>
            </a:r>
            <a:endParaRPr lang="en-US" dirty="0"/>
          </a:p>
        </p:txBody>
      </p:sp>
      <p:cxnSp>
        <p:nvCxnSpPr>
          <p:cNvPr id="15" name="Straight Arrow Connector 14"/>
          <p:cNvCxnSpPr>
            <a:endCxn id="13" idx="1"/>
          </p:cNvCxnSpPr>
          <p:nvPr/>
        </p:nvCxnSpPr>
        <p:spPr>
          <a:xfrm flipV="1">
            <a:off x="2018630" y="341164"/>
            <a:ext cx="949229" cy="4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25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925096" cy="369332"/>
          </a:xfrm>
          <a:prstGeom prst="rect">
            <a:avLst/>
          </a:prstGeom>
          <a:noFill/>
        </p:spPr>
        <p:txBody>
          <a:bodyPr wrap="none" rtlCol="0">
            <a:spAutoFit/>
          </a:bodyPr>
          <a:lstStyle/>
          <a:p>
            <a:r>
              <a:rPr lang="en-US" dirty="0" smtClean="0"/>
              <a:t>Exchanges and Queues – P2A</a:t>
            </a:r>
            <a:endParaRPr lang="en-US" dirty="0"/>
          </a:p>
        </p:txBody>
      </p:sp>
      <p:sp>
        <p:nvSpPr>
          <p:cNvPr id="3" name="Rectangle 2"/>
          <p:cNvSpPr/>
          <p:nvPr/>
        </p:nvSpPr>
        <p:spPr>
          <a:xfrm>
            <a:off x="-21020" y="1600200"/>
            <a:ext cx="9165020" cy="2286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021" y="4114800"/>
            <a:ext cx="9144000" cy="1447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-port-</a:t>
            </a:r>
            <a:r>
              <a:rPr lang="en-US" sz="1600" dirty="0" err="1" smtClean="0"/>
              <a:t>update_fanout</a:t>
            </a:r>
            <a:endParaRPr lang="en-US" sz="1600" dirty="0"/>
          </a:p>
        </p:txBody>
      </p:sp>
      <p:sp>
        <p:nvSpPr>
          <p:cNvPr id="7" name="Rectangle 6"/>
          <p:cNvSpPr/>
          <p:nvPr/>
        </p:nvSpPr>
        <p:spPr>
          <a:xfrm>
            <a:off x="1655379"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-network-</a:t>
            </a:r>
            <a:r>
              <a:rPr lang="en-US" sz="1600" dirty="0" err="1" smtClean="0"/>
              <a:t>delete</a:t>
            </a:r>
            <a:r>
              <a:rPr lang="en-US" sz="1600" dirty="0" err="1"/>
              <a:t>_fanout</a:t>
            </a:r>
            <a:endParaRPr lang="en-US" sz="1600" dirty="0"/>
          </a:p>
          <a:p>
            <a:endParaRPr lang="en-US" sz="1600" dirty="0"/>
          </a:p>
        </p:txBody>
      </p:sp>
      <p:sp>
        <p:nvSpPr>
          <p:cNvPr id="8" name="Rectangle 7"/>
          <p:cNvSpPr/>
          <p:nvPr/>
        </p:nvSpPr>
        <p:spPr>
          <a:xfrm>
            <a:off x="3179379"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-tunnel-</a:t>
            </a:r>
            <a:r>
              <a:rPr lang="en-US" sz="1600" dirty="0" err="1" smtClean="0"/>
              <a:t>update</a:t>
            </a:r>
            <a:r>
              <a:rPr lang="en-US" sz="1600" dirty="0" err="1"/>
              <a:t>_fanout</a:t>
            </a:r>
            <a:endParaRPr lang="en-US" sz="1600" dirty="0"/>
          </a:p>
          <a:p>
            <a:endParaRPr lang="en-US" sz="1600" dirty="0"/>
          </a:p>
        </p:txBody>
      </p:sp>
      <p:sp>
        <p:nvSpPr>
          <p:cNvPr id="9" name="Rectangle 8"/>
          <p:cNvSpPr/>
          <p:nvPr/>
        </p:nvSpPr>
        <p:spPr>
          <a:xfrm>
            <a:off x="4676086"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a:t>
            </a:r>
            <a:r>
              <a:rPr lang="en-US" sz="1600" dirty="0" err="1" smtClean="0"/>
              <a:t>security_group-update</a:t>
            </a:r>
            <a:r>
              <a:rPr lang="en-US" sz="1600" dirty="0" err="1"/>
              <a:t>_fanout</a:t>
            </a:r>
            <a:endParaRPr lang="en-US" sz="1600" dirty="0"/>
          </a:p>
          <a:p>
            <a:endParaRPr lang="en-US" sz="1600" dirty="0"/>
          </a:p>
        </p:txBody>
      </p:sp>
      <p:sp>
        <p:nvSpPr>
          <p:cNvPr id="10" name="Rectangle 9"/>
          <p:cNvSpPr/>
          <p:nvPr/>
        </p:nvSpPr>
        <p:spPr>
          <a:xfrm>
            <a:off x="6179065"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a:t>
            </a:r>
            <a:r>
              <a:rPr lang="en-US" sz="1600" dirty="0" err="1" smtClean="0"/>
              <a:t>dvr-update</a:t>
            </a:r>
            <a:r>
              <a:rPr lang="en-US" sz="1600" dirty="0" err="1"/>
              <a:t>_fanout</a:t>
            </a:r>
            <a:endParaRPr lang="en-US" sz="1600" dirty="0"/>
          </a:p>
          <a:p>
            <a:endParaRPr lang="en-US" sz="1600" dirty="0"/>
          </a:p>
        </p:txBody>
      </p:sp>
      <p:sp>
        <p:nvSpPr>
          <p:cNvPr id="11" name="Rectangle 10"/>
          <p:cNvSpPr/>
          <p:nvPr/>
        </p:nvSpPr>
        <p:spPr>
          <a:xfrm>
            <a:off x="7724086" y="1905000"/>
            <a:ext cx="1240220" cy="1828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q-agent-notifier-l2population-update</a:t>
            </a:r>
          </a:p>
        </p:txBody>
      </p:sp>
      <p:sp>
        <p:nvSpPr>
          <p:cNvPr id="12" name="Rectangle 11"/>
          <p:cNvSpPr/>
          <p:nvPr/>
        </p:nvSpPr>
        <p:spPr>
          <a:xfrm>
            <a:off x="2743200" y="521732"/>
            <a:ext cx="3657600" cy="84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ML2-Plugin</a:t>
            </a:r>
            <a:endParaRPr lang="en-US" dirty="0"/>
          </a:p>
        </p:txBody>
      </p:sp>
      <p:sp>
        <p:nvSpPr>
          <p:cNvPr id="14" name="Rectangle 13"/>
          <p:cNvSpPr/>
          <p:nvPr/>
        </p:nvSpPr>
        <p:spPr>
          <a:xfrm>
            <a:off x="2743200" y="5791200"/>
            <a:ext cx="3657600" cy="84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OVSNeutronAgent</a:t>
            </a:r>
            <a:endParaRPr lang="en-US" dirty="0"/>
          </a:p>
        </p:txBody>
      </p:sp>
      <p:sp>
        <p:nvSpPr>
          <p:cNvPr id="16" name="Rectangle 15"/>
          <p:cNvSpPr/>
          <p:nvPr/>
        </p:nvSpPr>
        <p:spPr>
          <a:xfrm>
            <a:off x="128771" y="4191000"/>
            <a:ext cx="1185754"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-port-</a:t>
            </a:r>
            <a:r>
              <a:rPr lang="en-US" sz="1400" dirty="0" err="1" smtClean="0"/>
              <a:t>update_fanout</a:t>
            </a:r>
            <a:r>
              <a:rPr lang="en-US" sz="1400" dirty="0"/>
              <a:t> _&lt;</a:t>
            </a:r>
            <a:r>
              <a:rPr lang="en-US" sz="1400" dirty="0" err="1"/>
              <a:t>uuid</a:t>
            </a:r>
            <a:r>
              <a:rPr lang="en-US" sz="1400" dirty="0"/>
              <a:t>&gt;</a:t>
            </a:r>
          </a:p>
        </p:txBody>
      </p:sp>
      <p:sp>
        <p:nvSpPr>
          <p:cNvPr id="17" name="Rectangle 16"/>
          <p:cNvSpPr/>
          <p:nvPr/>
        </p:nvSpPr>
        <p:spPr>
          <a:xfrm>
            <a:off x="1462549" y="4191000"/>
            <a:ext cx="1344686"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-network-</a:t>
            </a:r>
            <a:r>
              <a:rPr lang="en-US" sz="1400" dirty="0" err="1" smtClean="0"/>
              <a:t>delete_fanout</a:t>
            </a:r>
            <a:r>
              <a:rPr lang="en-US" sz="1400" dirty="0"/>
              <a:t> _&lt;</a:t>
            </a:r>
            <a:r>
              <a:rPr lang="en-US" sz="1400" dirty="0" err="1"/>
              <a:t>uuid</a:t>
            </a:r>
            <a:r>
              <a:rPr lang="en-US" sz="1400" dirty="0"/>
              <a:t>&gt;</a:t>
            </a:r>
          </a:p>
          <a:p>
            <a:endParaRPr lang="en-US" sz="1400" dirty="0"/>
          </a:p>
        </p:txBody>
      </p:sp>
      <p:sp>
        <p:nvSpPr>
          <p:cNvPr id="18" name="Rectangle 17"/>
          <p:cNvSpPr/>
          <p:nvPr/>
        </p:nvSpPr>
        <p:spPr>
          <a:xfrm>
            <a:off x="2925096" y="4191000"/>
            <a:ext cx="1494504"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-tunnel-</a:t>
            </a:r>
            <a:r>
              <a:rPr lang="en-US" sz="1400" dirty="0" err="1" smtClean="0"/>
              <a:t>update_fanout</a:t>
            </a:r>
            <a:r>
              <a:rPr lang="en-US" sz="1400" dirty="0"/>
              <a:t> _&lt;</a:t>
            </a:r>
            <a:r>
              <a:rPr lang="en-US" sz="1400" dirty="0" err="1"/>
              <a:t>uuid</a:t>
            </a:r>
            <a:r>
              <a:rPr lang="en-US" sz="1400" dirty="0"/>
              <a:t>&gt;</a:t>
            </a:r>
          </a:p>
          <a:p>
            <a:endParaRPr lang="en-US" sz="1400" dirty="0"/>
          </a:p>
        </p:txBody>
      </p:sp>
      <p:sp>
        <p:nvSpPr>
          <p:cNvPr id="19" name="Rectangle 18"/>
          <p:cNvSpPr/>
          <p:nvPr/>
        </p:nvSpPr>
        <p:spPr>
          <a:xfrm>
            <a:off x="4572000" y="4191000"/>
            <a:ext cx="1364247"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a:t>
            </a:r>
            <a:r>
              <a:rPr lang="en-US" sz="1400" dirty="0" err="1" smtClean="0"/>
              <a:t>security_group-update_fanout</a:t>
            </a:r>
            <a:r>
              <a:rPr lang="en-US" sz="1400" dirty="0" smtClean="0"/>
              <a:t>_&lt;</a:t>
            </a:r>
            <a:r>
              <a:rPr lang="en-US" sz="1400" dirty="0" err="1" smtClean="0"/>
              <a:t>uuid</a:t>
            </a:r>
            <a:r>
              <a:rPr lang="en-US" sz="1400" dirty="0" smtClean="0"/>
              <a:t>&gt;</a:t>
            </a:r>
            <a:endParaRPr lang="en-US" sz="1400" dirty="0"/>
          </a:p>
          <a:p>
            <a:endParaRPr lang="en-US" sz="1400" dirty="0"/>
          </a:p>
        </p:txBody>
      </p:sp>
      <p:sp>
        <p:nvSpPr>
          <p:cNvPr id="20" name="Rectangle 19"/>
          <p:cNvSpPr/>
          <p:nvPr/>
        </p:nvSpPr>
        <p:spPr>
          <a:xfrm>
            <a:off x="6179065" y="4191000"/>
            <a:ext cx="1220138"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a:t>
            </a:r>
            <a:r>
              <a:rPr lang="en-US" sz="1400" dirty="0" err="1" smtClean="0"/>
              <a:t>dvr-update_fanout</a:t>
            </a:r>
            <a:r>
              <a:rPr lang="en-US" sz="1400" dirty="0"/>
              <a:t> _&lt;</a:t>
            </a:r>
            <a:r>
              <a:rPr lang="en-US" sz="1400" dirty="0" err="1"/>
              <a:t>uuid</a:t>
            </a:r>
            <a:r>
              <a:rPr lang="en-US" sz="1400" dirty="0"/>
              <a:t>&gt;</a:t>
            </a:r>
          </a:p>
          <a:p>
            <a:endParaRPr lang="en-US" sz="1400" dirty="0"/>
          </a:p>
        </p:txBody>
      </p:sp>
      <p:sp>
        <p:nvSpPr>
          <p:cNvPr id="21" name="Rectangle 20"/>
          <p:cNvSpPr/>
          <p:nvPr/>
        </p:nvSpPr>
        <p:spPr>
          <a:xfrm>
            <a:off x="7668561" y="4191000"/>
            <a:ext cx="1240220" cy="1295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q-agent-notifier-l2population-update</a:t>
            </a:r>
          </a:p>
        </p:txBody>
      </p:sp>
    </p:spTree>
    <p:extLst>
      <p:ext uri="{BB962C8B-B14F-4D97-AF65-F5344CB8AC3E}">
        <p14:creationId xmlns:p14="http://schemas.microsoft.com/office/powerpoint/2010/main" val="394446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872197" cy="369332"/>
          </a:xfrm>
          <a:prstGeom prst="rect">
            <a:avLst/>
          </a:prstGeom>
          <a:noFill/>
        </p:spPr>
        <p:txBody>
          <a:bodyPr wrap="none" rtlCol="0">
            <a:spAutoFit/>
          </a:bodyPr>
          <a:lstStyle/>
          <a:p>
            <a:r>
              <a:rPr lang="en-US" dirty="0" smtClean="0"/>
              <a:t>Exchanges and Queues : A2P</a:t>
            </a:r>
            <a:endParaRPr lang="en-US" dirty="0"/>
          </a:p>
        </p:txBody>
      </p:sp>
      <p:sp>
        <p:nvSpPr>
          <p:cNvPr id="3" name="Rectangle 2"/>
          <p:cNvSpPr/>
          <p:nvPr/>
        </p:nvSpPr>
        <p:spPr>
          <a:xfrm>
            <a:off x="0" y="2514600"/>
            <a:ext cx="9144000" cy="838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021" y="3581400"/>
            <a:ext cx="9144000" cy="914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71900" y="2749034"/>
            <a:ext cx="1600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t>q-plugin</a:t>
            </a:r>
          </a:p>
        </p:txBody>
      </p:sp>
      <p:sp>
        <p:nvSpPr>
          <p:cNvPr id="7" name="Rectangle 6"/>
          <p:cNvSpPr/>
          <p:nvPr/>
        </p:nvSpPr>
        <p:spPr>
          <a:xfrm>
            <a:off x="3777216" y="3853934"/>
            <a:ext cx="16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q-plugin</a:t>
            </a:r>
          </a:p>
        </p:txBody>
      </p:sp>
    </p:spTree>
    <p:extLst>
      <p:ext uri="{BB962C8B-B14F-4D97-AF65-F5344CB8AC3E}">
        <p14:creationId xmlns:p14="http://schemas.microsoft.com/office/powerpoint/2010/main" val="248320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 y="3886200"/>
            <a:ext cx="2066976" cy="369332"/>
          </a:xfrm>
          <a:prstGeom prst="rect">
            <a:avLst/>
          </a:prstGeom>
        </p:spPr>
        <p:txBody>
          <a:bodyPr wrap="none">
            <a:spAutoFit/>
          </a:bodyPr>
          <a:lstStyle/>
          <a:p>
            <a:r>
              <a:rPr lang="en-US" dirty="0"/>
              <a:t>_</a:t>
            </a:r>
            <a:r>
              <a:rPr lang="en-US" dirty="0" err="1"/>
              <a:t>setup_tunnel_port</a:t>
            </a:r>
            <a:endParaRPr lang="en-US" dirty="0"/>
          </a:p>
        </p:txBody>
      </p:sp>
      <p:sp>
        <p:nvSpPr>
          <p:cNvPr id="3" name="Rectangle 2"/>
          <p:cNvSpPr/>
          <p:nvPr/>
        </p:nvSpPr>
        <p:spPr>
          <a:xfrm>
            <a:off x="278869" y="4648200"/>
            <a:ext cx="2070631" cy="369332"/>
          </a:xfrm>
          <a:prstGeom prst="rect">
            <a:avLst/>
          </a:prstGeom>
        </p:spPr>
        <p:txBody>
          <a:bodyPr wrap="none">
            <a:spAutoFit/>
          </a:bodyPr>
          <a:lstStyle/>
          <a:p>
            <a:r>
              <a:rPr lang="en-US" dirty="0"/>
              <a:t> </a:t>
            </a:r>
            <a:r>
              <a:rPr lang="en-US" dirty="0" err="1"/>
              <a:t>br.add_tunnel_port</a:t>
            </a:r>
            <a:endParaRPr lang="en-US" dirty="0"/>
          </a:p>
        </p:txBody>
      </p:sp>
      <p:sp>
        <p:nvSpPr>
          <p:cNvPr id="4" name="Rectangle 3"/>
          <p:cNvSpPr/>
          <p:nvPr/>
        </p:nvSpPr>
        <p:spPr>
          <a:xfrm>
            <a:off x="1049208" y="5432869"/>
            <a:ext cx="1300292" cy="369332"/>
          </a:xfrm>
          <a:prstGeom prst="rect">
            <a:avLst/>
          </a:prstGeom>
        </p:spPr>
        <p:txBody>
          <a:bodyPr wrap="none">
            <a:spAutoFit/>
          </a:bodyPr>
          <a:lstStyle/>
          <a:p>
            <a:r>
              <a:rPr lang="en-US" dirty="0" err="1"/>
              <a:t>br.add_flow</a:t>
            </a:r>
            <a:endParaRPr lang="en-US" dirty="0"/>
          </a:p>
        </p:txBody>
      </p:sp>
      <p:sp>
        <p:nvSpPr>
          <p:cNvPr id="5" name="Rectangle 4"/>
          <p:cNvSpPr/>
          <p:nvPr/>
        </p:nvSpPr>
        <p:spPr>
          <a:xfrm>
            <a:off x="975470" y="6248400"/>
            <a:ext cx="1374030" cy="369332"/>
          </a:xfrm>
          <a:prstGeom prst="rect">
            <a:avLst/>
          </a:prstGeom>
        </p:spPr>
        <p:txBody>
          <a:bodyPr wrap="none">
            <a:spAutoFit/>
          </a:bodyPr>
          <a:lstStyle/>
          <a:p>
            <a:r>
              <a:rPr lang="en-US" dirty="0" err="1"/>
              <a:t>br.mod_flow</a:t>
            </a:r>
            <a:endParaRPr lang="en-US" dirty="0"/>
          </a:p>
        </p:txBody>
      </p:sp>
      <p:sp>
        <p:nvSpPr>
          <p:cNvPr id="6" name="Rectangle 5"/>
          <p:cNvSpPr/>
          <p:nvPr/>
        </p:nvSpPr>
        <p:spPr>
          <a:xfrm>
            <a:off x="774838" y="3124200"/>
            <a:ext cx="1574662" cy="369332"/>
          </a:xfrm>
          <a:prstGeom prst="rect">
            <a:avLst/>
          </a:prstGeom>
        </p:spPr>
        <p:txBody>
          <a:bodyPr wrap="none">
            <a:spAutoFit/>
          </a:bodyPr>
          <a:lstStyle/>
          <a:p>
            <a:r>
              <a:rPr lang="en-US" dirty="0" err="1"/>
              <a:t>tunnel_update</a:t>
            </a:r>
            <a:endParaRPr lang="en-US" dirty="0"/>
          </a:p>
        </p:txBody>
      </p:sp>
      <p:cxnSp>
        <p:nvCxnSpPr>
          <p:cNvPr id="10" name="Elbow Connector 9"/>
          <p:cNvCxnSpPr>
            <a:stCxn id="6" idx="2"/>
            <a:endCxn id="2" idx="3"/>
          </p:cNvCxnSpPr>
          <p:nvPr/>
        </p:nvCxnSpPr>
        <p:spPr>
          <a:xfrm rot="16200000" flipH="1">
            <a:off x="1667167" y="3388533"/>
            <a:ext cx="577334" cy="787331"/>
          </a:xfrm>
          <a:prstGeom prst="bentConnector4">
            <a:avLst>
              <a:gd name="adj1" fmla="val 34007"/>
              <a:gd name="adj2" fmla="val 1290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1"/>
            <a:endCxn id="3" idx="1"/>
          </p:cNvCxnSpPr>
          <p:nvPr/>
        </p:nvCxnSpPr>
        <p:spPr>
          <a:xfrm rot="10800000" flipV="1">
            <a:off x="278870" y="4070866"/>
            <a:ext cx="3655" cy="762000"/>
          </a:xfrm>
          <a:prstGeom prst="bentConnector3">
            <a:avLst>
              <a:gd name="adj1" fmla="val 63544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4" idx="3"/>
          </p:cNvCxnSpPr>
          <p:nvPr/>
        </p:nvCxnSpPr>
        <p:spPr>
          <a:xfrm>
            <a:off x="2349500" y="4832866"/>
            <a:ext cx="12700" cy="784669"/>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1"/>
            <a:endCxn id="5" idx="1"/>
          </p:cNvCxnSpPr>
          <p:nvPr/>
        </p:nvCxnSpPr>
        <p:spPr>
          <a:xfrm rot="10800000" flipV="1">
            <a:off x="975470" y="5617534"/>
            <a:ext cx="73738" cy="815531"/>
          </a:xfrm>
          <a:prstGeom prst="bentConnector3">
            <a:avLst>
              <a:gd name="adj1" fmla="val 41001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03654" y="2588729"/>
            <a:ext cx="2266711" cy="369332"/>
          </a:xfrm>
          <a:prstGeom prst="rect">
            <a:avLst/>
          </a:prstGeom>
        </p:spPr>
        <p:txBody>
          <a:bodyPr wrap="none">
            <a:spAutoFit/>
          </a:bodyPr>
          <a:lstStyle/>
          <a:p>
            <a:r>
              <a:rPr lang="en-US" dirty="0"/>
              <a:t>_</a:t>
            </a:r>
            <a:r>
              <a:rPr lang="en-US" dirty="0" err="1"/>
              <a:t>notify_port_updated</a:t>
            </a:r>
            <a:endParaRPr lang="en-US" dirty="0"/>
          </a:p>
        </p:txBody>
      </p:sp>
      <p:sp>
        <p:nvSpPr>
          <p:cNvPr id="18" name="Rectangle 17"/>
          <p:cNvSpPr/>
          <p:nvPr/>
        </p:nvSpPr>
        <p:spPr>
          <a:xfrm>
            <a:off x="6023761" y="1708367"/>
            <a:ext cx="2346604" cy="369332"/>
          </a:xfrm>
          <a:prstGeom prst="rect">
            <a:avLst/>
          </a:prstGeom>
        </p:spPr>
        <p:txBody>
          <a:bodyPr wrap="none">
            <a:spAutoFit/>
          </a:bodyPr>
          <a:lstStyle/>
          <a:p>
            <a:r>
              <a:rPr lang="en-US" dirty="0"/>
              <a:t>_</a:t>
            </a:r>
            <a:r>
              <a:rPr lang="en-US" dirty="0" err="1"/>
              <a:t>process_port_binding</a:t>
            </a:r>
            <a:endParaRPr lang="en-US" dirty="0"/>
          </a:p>
        </p:txBody>
      </p:sp>
      <p:sp>
        <p:nvSpPr>
          <p:cNvPr id="19" name="Rectangle 18"/>
          <p:cNvSpPr/>
          <p:nvPr/>
        </p:nvSpPr>
        <p:spPr>
          <a:xfrm>
            <a:off x="6606356" y="855990"/>
            <a:ext cx="1764009" cy="369332"/>
          </a:xfrm>
          <a:prstGeom prst="rect">
            <a:avLst/>
          </a:prstGeom>
        </p:spPr>
        <p:txBody>
          <a:bodyPr wrap="none">
            <a:spAutoFit/>
          </a:bodyPr>
          <a:lstStyle/>
          <a:p>
            <a:r>
              <a:rPr lang="en-US" dirty="0"/>
              <a:t>_</a:t>
            </a:r>
            <a:r>
              <a:rPr lang="en-US" dirty="0" err="1"/>
              <a:t>create_port_db</a:t>
            </a:r>
            <a:endParaRPr lang="en-US" dirty="0"/>
          </a:p>
        </p:txBody>
      </p:sp>
      <p:sp>
        <p:nvSpPr>
          <p:cNvPr id="20" name="Rectangle 19"/>
          <p:cNvSpPr/>
          <p:nvPr/>
        </p:nvSpPr>
        <p:spPr>
          <a:xfrm>
            <a:off x="7080845" y="161330"/>
            <a:ext cx="1289520" cy="369332"/>
          </a:xfrm>
          <a:prstGeom prst="rect">
            <a:avLst/>
          </a:prstGeom>
        </p:spPr>
        <p:txBody>
          <a:bodyPr wrap="none">
            <a:spAutoFit/>
          </a:bodyPr>
          <a:lstStyle/>
          <a:p>
            <a:r>
              <a:rPr lang="en-US" dirty="0" err="1"/>
              <a:t>create_port</a:t>
            </a:r>
            <a:endParaRPr lang="en-US" dirty="0"/>
          </a:p>
        </p:txBody>
      </p:sp>
      <p:sp>
        <p:nvSpPr>
          <p:cNvPr id="21" name="Rectangle 20"/>
          <p:cNvSpPr/>
          <p:nvPr/>
        </p:nvSpPr>
        <p:spPr>
          <a:xfrm>
            <a:off x="6278702" y="3404260"/>
            <a:ext cx="2091663" cy="369332"/>
          </a:xfrm>
          <a:prstGeom prst="rect">
            <a:avLst/>
          </a:prstGeom>
        </p:spPr>
        <p:txBody>
          <a:bodyPr wrap="none">
            <a:spAutoFit/>
          </a:bodyPr>
          <a:lstStyle/>
          <a:p>
            <a:r>
              <a:rPr lang="en-US" dirty="0" err="1"/>
              <a:t>notifier.port_update</a:t>
            </a:r>
            <a:endParaRPr lang="en-US" dirty="0"/>
          </a:p>
        </p:txBody>
      </p:sp>
      <p:sp>
        <p:nvSpPr>
          <p:cNvPr id="22" name="Rectangle 21"/>
          <p:cNvSpPr/>
          <p:nvPr/>
        </p:nvSpPr>
        <p:spPr>
          <a:xfrm>
            <a:off x="1270690" y="1556266"/>
            <a:ext cx="1018227" cy="369332"/>
          </a:xfrm>
          <a:prstGeom prst="rect">
            <a:avLst/>
          </a:prstGeom>
        </p:spPr>
        <p:txBody>
          <a:bodyPr wrap="none">
            <a:spAutoFit/>
          </a:bodyPr>
          <a:lstStyle/>
          <a:p>
            <a:r>
              <a:rPr lang="en-US" dirty="0" err="1"/>
              <a:t>rpc_loop</a:t>
            </a:r>
            <a:endParaRPr lang="en-US" dirty="0"/>
          </a:p>
        </p:txBody>
      </p:sp>
      <p:sp>
        <p:nvSpPr>
          <p:cNvPr id="23" name="Rectangle 22"/>
          <p:cNvSpPr/>
          <p:nvPr/>
        </p:nvSpPr>
        <p:spPr>
          <a:xfrm>
            <a:off x="781897" y="838200"/>
            <a:ext cx="1494320" cy="369332"/>
          </a:xfrm>
          <a:prstGeom prst="rect">
            <a:avLst/>
          </a:prstGeom>
        </p:spPr>
        <p:txBody>
          <a:bodyPr wrap="none">
            <a:spAutoFit/>
          </a:bodyPr>
          <a:lstStyle/>
          <a:p>
            <a:r>
              <a:rPr lang="en-US" dirty="0" err="1"/>
              <a:t>daemon_loop</a:t>
            </a:r>
            <a:endParaRPr lang="en-US" dirty="0"/>
          </a:p>
        </p:txBody>
      </p:sp>
      <p:sp>
        <p:nvSpPr>
          <p:cNvPr id="24" name="Rectangle 23"/>
          <p:cNvSpPr/>
          <p:nvPr/>
        </p:nvSpPr>
        <p:spPr>
          <a:xfrm>
            <a:off x="827620" y="2373868"/>
            <a:ext cx="1461297" cy="369332"/>
          </a:xfrm>
          <a:prstGeom prst="rect">
            <a:avLst/>
          </a:prstGeom>
        </p:spPr>
        <p:txBody>
          <a:bodyPr wrap="none">
            <a:spAutoFit/>
          </a:bodyPr>
          <a:lstStyle/>
          <a:p>
            <a:r>
              <a:rPr lang="en-US" dirty="0" err="1"/>
              <a:t>tunnel_sync</a:t>
            </a:r>
            <a:r>
              <a:rPr lang="en-US" dirty="0"/>
              <a:t>()</a:t>
            </a:r>
          </a:p>
        </p:txBody>
      </p:sp>
      <p:sp>
        <p:nvSpPr>
          <p:cNvPr id="25" name="Rectangle 24"/>
          <p:cNvSpPr/>
          <p:nvPr/>
        </p:nvSpPr>
        <p:spPr>
          <a:xfrm>
            <a:off x="6795703" y="4832866"/>
            <a:ext cx="1574662" cy="369332"/>
          </a:xfrm>
          <a:prstGeom prst="rect">
            <a:avLst/>
          </a:prstGeom>
        </p:spPr>
        <p:txBody>
          <a:bodyPr wrap="none">
            <a:spAutoFit/>
          </a:bodyPr>
          <a:lstStyle/>
          <a:p>
            <a:r>
              <a:rPr lang="en-US" dirty="0" err="1"/>
              <a:t>tunnel_update</a:t>
            </a:r>
            <a:endParaRPr lang="en-US" dirty="0"/>
          </a:p>
        </p:txBody>
      </p:sp>
      <p:sp>
        <p:nvSpPr>
          <p:cNvPr id="26" name="Rectangle 25"/>
          <p:cNvSpPr/>
          <p:nvPr/>
        </p:nvSpPr>
        <p:spPr>
          <a:xfrm>
            <a:off x="6909068" y="4082534"/>
            <a:ext cx="1461297" cy="369332"/>
          </a:xfrm>
          <a:prstGeom prst="rect">
            <a:avLst/>
          </a:prstGeom>
        </p:spPr>
        <p:txBody>
          <a:bodyPr wrap="none">
            <a:spAutoFit/>
          </a:bodyPr>
          <a:lstStyle/>
          <a:p>
            <a:r>
              <a:rPr lang="en-US" dirty="0" err="1"/>
              <a:t>tunnel_sync</a:t>
            </a:r>
            <a:r>
              <a:rPr lang="en-US" dirty="0"/>
              <a:t>()</a:t>
            </a:r>
          </a:p>
        </p:txBody>
      </p:sp>
      <p:cxnSp>
        <p:nvCxnSpPr>
          <p:cNvPr id="29" name="Elbow Connector 28"/>
          <p:cNvCxnSpPr>
            <a:stCxn id="23" idx="1"/>
            <a:endCxn id="22" idx="1"/>
          </p:cNvCxnSpPr>
          <p:nvPr/>
        </p:nvCxnSpPr>
        <p:spPr>
          <a:xfrm rot="10800000" flipH="1" flipV="1">
            <a:off x="781896" y="1022866"/>
            <a:ext cx="488793" cy="718066"/>
          </a:xfrm>
          <a:prstGeom prst="bentConnector3">
            <a:avLst>
              <a:gd name="adj1" fmla="val -467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4" idx="0"/>
          </p:cNvCxnSpPr>
          <p:nvPr/>
        </p:nvCxnSpPr>
        <p:spPr>
          <a:xfrm flipH="1">
            <a:off x="1558269" y="1740932"/>
            <a:ext cx="730648" cy="632936"/>
          </a:xfrm>
          <a:prstGeom prst="bentConnector4">
            <a:avLst>
              <a:gd name="adj1" fmla="val -31287"/>
              <a:gd name="adj2" fmla="val 645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9" idx="1"/>
            <a:endCxn id="18" idx="1"/>
          </p:cNvCxnSpPr>
          <p:nvPr/>
        </p:nvCxnSpPr>
        <p:spPr>
          <a:xfrm rot="10800000" flipV="1">
            <a:off x="6023762" y="1040655"/>
            <a:ext cx="582595" cy="852377"/>
          </a:xfrm>
          <a:prstGeom prst="bentConnector3">
            <a:avLst>
              <a:gd name="adj1" fmla="val 1392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8" idx="3"/>
            <a:endCxn id="17" idx="3"/>
          </p:cNvCxnSpPr>
          <p:nvPr/>
        </p:nvCxnSpPr>
        <p:spPr>
          <a:xfrm>
            <a:off x="8370365" y="1893033"/>
            <a:ext cx="12700" cy="88036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7" idx="1"/>
            <a:endCxn id="21" idx="0"/>
          </p:cNvCxnSpPr>
          <p:nvPr/>
        </p:nvCxnSpPr>
        <p:spPr>
          <a:xfrm rot="10800000" flipH="1" flipV="1">
            <a:off x="6103654" y="2773394"/>
            <a:ext cx="1220880" cy="630865"/>
          </a:xfrm>
          <a:prstGeom prst="bentConnector4">
            <a:avLst>
              <a:gd name="adj1" fmla="val -18724"/>
              <a:gd name="adj2" fmla="val 64636"/>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35329" y="161330"/>
            <a:ext cx="2129301" cy="369332"/>
          </a:xfrm>
          <a:prstGeom prst="rect">
            <a:avLst/>
          </a:prstGeom>
        </p:spPr>
        <p:txBody>
          <a:bodyPr wrap="none">
            <a:spAutoFit/>
          </a:bodyPr>
          <a:lstStyle/>
          <a:p>
            <a:r>
              <a:rPr lang="en-US" dirty="0" err="1"/>
              <a:t>updated_ports.add</a:t>
            </a:r>
            <a:r>
              <a:rPr lang="en-US" dirty="0" smtClean="0"/>
              <a:t>()</a:t>
            </a:r>
            <a:endParaRPr lang="en-US" dirty="0"/>
          </a:p>
        </p:txBody>
      </p:sp>
      <p:cxnSp>
        <p:nvCxnSpPr>
          <p:cNvPr id="42" name="Elbow Connector 41"/>
          <p:cNvCxnSpPr>
            <a:stCxn id="21" idx="1"/>
            <a:endCxn id="40" idx="3"/>
          </p:cNvCxnSpPr>
          <p:nvPr/>
        </p:nvCxnSpPr>
        <p:spPr>
          <a:xfrm rot="10800000">
            <a:off x="2464630" y="345996"/>
            <a:ext cx="3814072" cy="3242930"/>
          </a:xfrm>
          <a:prstGeom prst="bentConnector3">
            <a:avLst>
              <a:gd name="adj1" fmla="val 2992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0" name="Elbow Connector 49"/>
          <p:cNvCxnSpPr>
            <a:stCxn id="24" idx="3"/>
            <a:endCxn id="26" idx="1"/>
          </p:cNvCxnSpPr>
          <p:nvPr/>
        </p:nvCxnSpPr>
        <p:spPr>
          <a:xfrm>
            <a:off x="2288917" y="2558534"/>
            <a:ext cx="4620151" cy="1708666"/>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3" name="Elbow Connector 52"/>
          <p:cNvCxnSpPr>
            <a:stCxn id="26" idx="3"/>
            <a:endCxn id="25" idx="0"/>
          </p:cNvCxnSpPr>
          <p:nvPr/>
        </p:nvCxnSpPr>
        <p:spPr>
          <a:xfrm flipH="1">
            <a:off x="7583034" y="4267200"/>
            <a:ext cx="787331" cy="565666"/>
          </a:xfrm>
          <a:prstGeom prst="bentConnector4">
            <a:avLst>
              <a:gd name="adj1" fmla="val -29035"/>
              <a:gd name="adj2" fmla="val 6632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5" idx="1"/>
            <a:endCxn id="6" idx="3"/>
          </p:cNvCxnSpPr>
          <p:nvPr/>
        </p:nvCxnSpPr>
        <p:spPr>
          <a:xfrm rot="10800000">
            <a:off x="2349501" y="3308866"/>
            <a:ext cx="4446203" cy="1708666"/>
          </a:xfrm>
          <a:prstGeom prst="bentConnector3">
            <a:avLst>
              <a:gd name="adj1" fmla="val 7008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0" name="Straight Connector 59"/>
          <p:cNvCxnSpPr/>
          <p:nvPr/>
        </p:nvCxnSpPr>
        <p:spPr>
          <a:xfrm>
            <a:off x="0" y="762000"/>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1" name="Straight Connector 60"/>
          <p:cNvCxnSpPr/>
          <p:nvPr/>
        </p:nvCxnSpPr>
        <p:spPr>
          <a:xfrm>
            <a:off x="4723235" y="3886200"/>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2" name="Straight Connector 61"/>
          <p:cNvCxnSpPr/>
          <p:nvPr/>
        </p:nvCxnSpPr>
        <p:spPr>
          <a:xfrm>
            <a:off x="0" y="2958061"/>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3" name="Straight Connector 62"/>
          <p:cNvCxnSpPr/>
          <p:nvPr/>
        </p:nvCxnSpPr>
        <p:spPr>
          <a:xfrm>
            <a:off x="4706174" y="5617535"/>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5" name="Elbow Connector 64"/>
          <p:cNvCxnSpPr>
            <a:stCxn id="20" idx="3"/>
            <a:endCxn id="19" idx="0"/>
          </p:cNvCxnSpPr>
          <p:nvPr/>
        </p:nvCxnSpPr>
        <p:spPr>
          <a:xfrm flipH="1">
            <a:off x="7488361" y="345996"/>
            <a:ext cx="882004" cy="509994"/>
          </a:xfrm>
          <a:prstGeom prst="bentConnector4">
            <a:avLst>
              <a:gd name="adj1" fmla="val -25918"/>
              <a:gd name="adj2" fmla="val 681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4" idx="2"/>
            <a:endCxn id="2" idx="0"/>
          </p:cNvCxnSpPr>
          <p:nvPr/>
        </p:nvCxnSpPr>
        <p:spPr>
          <a:xfrm rot="5400000">
            <a:off x="865641" y="3193572"/>
            <a:ext cx="1143000" cy="24225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7666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ML2-Plugin</a:t>
            </a:r>
            <a:br>
              <a:rPr lang="en-US" dirty="0" smtClean="0"/>
            </a:br>
            <a:r>
              <a:rPr lang="en-US" dirty="0" smtClean="0"/>
              <a:t>RPC</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0981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3077</TotalTime>
  <Words>2578</Words>
  <Application>Microsoft Office PowerPoint</Application>
  <PresentationFormat>On-screen Show (4:3)</PresentationFormat>
  <Paragraphs>580</Paragraphs>
  <Slides>44</Slides>
  <Notes>6</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Neutron Openvswitch Agent</vt:lpstr>
      <vt:lpstr>Class Hierarchy</vt:lpstr>
      <vt:lpstr>RPC Calls</vt:lpstr>
      <vt:lpstr>PowerPoint Presentation</vt:lpstr>
      <vt:lpstr>PowerPoint Presentation</vt:lpstr>
      <vt:lpstr>PowerPoint Presentation</vt:lpstr>
      <vt:lpstr>PowerPoint Presentation</vt:lpstr>
      <vt:lpstr>PowerPoint Presentation</vt:lpstr>
      <vt:lpstr>ML2-Plugin RPC</vt:lpstr>
      <vt:lpstr>PowerPoint Presentation</vt:lpstr>
      <vt:lpstr>Calls to Agents</vt:lpstr>
      <vt:lpstr>PowerPoint Presentation</vt:lpstr>
      <vt:lpstr>PowerPoint Presentation</vt:lpstr>
      <vt:lpstr>Setup integration bridge.</vt:lpstr>
      <vt:lpstr>Reset Tunnel Bridge</vt:lpstr>
      <vt:lpstr>setup_physical_bridges</vt:lpstr>
      <vt:lpstr>Setup tunnel bridge</vt:lpstr>
      <vt:lpstr>PowerPoint Presentation</vt:lpstr>
      <vt:lpstr>PowerPoint Presentation</vt:lpstr>
      <vt:lpstr>Limitation</vt:lpstr>
      <vt:lpstr>PowerPoint Presentation</vt:lpstr>
      <vt:lpstr>PowerPoint Presentation</vt:lpstr>
      <vt:lpstr>PowerPoint Presentation</vt:lpstr>
      <vt:lpstr>PowerPoint Presentation</vt:lpstr>
      <vt:lpstr>PowerPoint Presentation</vt:lpstr>
      <vt:lpstr>PowerPoint Presentation</vt:lpstr>
      <vt:lpstr>Agent\securitygroups.py</vt:lpstr>
      <vt:lpstr>PowerPoint Presentation</vt:lpstr>
      <vt:lpstr>PowerPoint Presentation</vt:lpstr>
      <vt:lpstr>Port-Bindings</vt:lpstr>
      <vt:lpstr>Port-Bindings</vt:lpstr>
      <vt:lpstr>PowerPoint Presentation</vt:lpstr>
      <vt:lpstr>PowerPoint Presentation</vt:lpstr>
      <vt:lpstr>Helper</vt:lpstr>
      <vt:lpstr>PowerPoint Presentation</vt:lpstr>
      <vt:lpstr>PowerPoint Presentation</vt:lpstr>
      <vt:lpstr>Additional.</vt:lpstr>
      <vt:lpstr>PowerPoint Presentation</vt:lpstr>
      <vt:lpstr>PowerPoint Presentation</vt:lpstr>
      <vt:lpstr>Some ML2-Plugin contents….</vt:lpstr>
      <vt:lpstr>PowerPoint Presentation</vt:lpstr>
      <vt:lpstr>PowerPoint Presentation</vt:lpstr>
      <vt:lpstr>PowerPoint Presentation</vt:lpstr>
      <vt:lpstr>Things to Address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Sridhar K.N Rao</dc:creator>
  <cp:lastModifiedBy>Sridhar K.N Rao</cp:lastModifiedBy>
  <cp:revision>124</cp:revision>
  <dcterms:created xsi:type="dcterms:W3CDTF">2006-08-16T00:00:00Z</dcterms:created>
  <dcterms:modified xsi:type="dcterms:W3CDTF">2015-08-05T17:48:25Z</dcterms:modified>
</cp:coreProperties>
</file>