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8" r:id="rId3"/>
    <p:sldId id="267" r:id="rId4"/>
    <p:sldId id="269" r:id="rId5"/>
    <p:sldId id="283" r:id="rId6"/>
    <p:sldId id="284" r:id="rId7"/>
    <p:sldId id="285" r:id="rId8"/>
    <p:sldId id="271" r:id="rId9"/>
    <p:sldId id="275" r:id="rId10"/>
    <p:sldId id="276" r:id="rId11"/>
    <p:sldId id="277" r:id="rId12"/>
    <p:sldId id="278" r:id="rId13"/>
    <p:sldId id="280" r:id="rId14"/>
    <p:sldId id="270" r:id="rId15"/>
    <p:sldId id="272" r:id="rId16"/>
    <p:sldId id="273" r:id="rId17"/>
    <p:sldId id="281" r:id="rId18"/>
    <p:sldId id="282" r:id="rId19"/>
    <p:sldId id="260" r:id="rId20"/>
    <p:sldId id="261" r:id="rId21"/>
    <p:sldId id="262" r:id="rId22"/>
    <p:sldId id="263" r:id="rId23"/>
    <p:sldId id="264" r:id="rId24"/>
    <p:sldId id="265" r:id="rId25"/>
    <p:sldId id="26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50" autoAdjust="0"/>
  </p:normalViewPr>
  <p:slideViewPr>
    <p:cSldViewPr>
      <p:cViewPr>
        <p:scale>
          <a:sx n="70" d="100"/>
          <a:sy n="70" d="100"/>
        </p:scale>
        <p:origin x="-12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2FDB2-0586-4E00-A91C-C6085C503B1C}" type="datetimeFigureOut">
              <a:rPr lang="en-IN" smtClean="0"/>
              <a:t>06-08-2015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DCE5E-2C63-4F83-B73A-AC2E2E8F7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53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 define a callable which takes all the configuration options as arguments and returns a WSGI application object. These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called “Application Factories”,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need to perform a one-off routine when your application is started up,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write your own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PasteDeploy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factory.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PasteDeploy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offers two options to use application factories in a configuration file: One 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setting up entry point or Direct call.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setup(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yourdistribution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(...)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entry_points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="""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# -*- Entry points: -*-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paste.app_factory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main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yourpackage.module:make_application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""",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)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you’d be able to use the factory as: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(...)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app:main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egg:yourdistribution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(...)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can’t or don’t want to define an entry point, you can use it like this: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(...)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app:main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paste.app_factory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yourpackage.module:make_application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559A7-874E-4F63-A5D7-7FB0CF1E16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D453A-6C89-479B-8E31-817F27676F33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7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URL Processing</a:t>
            </a:r>
            <a:endParaRPr lang="en-US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00200" y="4055629"/>
            <a:ext cx="5571836" cy="620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Manpreet Singh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33600" y="152400"/>
            <a:ext cx="3733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RESOURCE_ATTRIBUTE_MAP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1409176"/>
            <a:ext cx="3509294" cy="32162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NETWORKS: {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'type:uuid'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'primary_key'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'name'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'subnets'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[],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'admin_state_up'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'status'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'tenant_id'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SHARED: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'enforce_policy'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ight Brace 3"/>
          <p:cNvSpPr/>
          <p:nvPr/>
        </p:nvSpPr>
        <p:spPr>
          <a:xfrm rot="16200000">
            <a:off x="3962401" y="-2491509"/>
            <a:ext cx="685800" cy="662940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21146" y="1166093"/>
            <a:ext cx="3781805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PORTS: {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'type:uuid'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'primary_key'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'name'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'network_id'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'type:uuid'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'admin_state_up'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'mac_address'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'type:mac_address'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'enforce_policy'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'fixed_ips'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'convert_list_to'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convert_kvp_list_to_dict,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'type:fixed_ips'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'enforce_policy'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'device_id'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'device_owner'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'tenant_id'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'status'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39087" y="1399652"/>
            <a:ext cx="2824113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SUBNETS: {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'id'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'type:uuid'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'primary_key'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'name'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'ip_version'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convert_to_int,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'type:values'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[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'network_id'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'type:uuid'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'cidr'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'type:subnet'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'gateway_ip'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'type:ip_address_or_none'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'allocation_pools'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'type:ip_pools'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'dns_nameservers'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convert_none_to_empty_list,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'type:nameservers'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'host_routes'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convert_none_to_empty_list,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'type:hostroutes'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'tenant_id'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'enable_dhcp'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'ipv6_ra_mode'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'type:values'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constants.IPV6_MODES},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'ipv6_address_mode'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'type:values'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             constants.IPV6_MODES},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SHARED: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'enforce_policy'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76200"/>
            <a:ext cx="4267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controller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sz="1200" dirty="0"/>
              <a:t>= base.create_resource(</a:t>
            </a:r>
            <a:br>
              <a:rPr lang="en-IN" sz="1200" dirty="0"/>
            </a:br>
            <a:r>
              <a:rPr lang="en-IN" sz="1200" dirty="0"/>
              <a:t>    collection, resource, plugin, params, allow_bulk=allow_bulk,</a:t>
            </a:r>
            <a:br>
              <a:rPr lang="en-IN" sz="1200" dirty="0"/>
            </a:br>
            <a:r>
              <a:rPr lang="en-IN" sz="1200" dirty="0"/>
              <a:t>    parent=parent, allow_pagination=allow_pagination,</a:t>
            </a:r>
            <a:br>
              <a:rPr lang="en-IN" sz="1200" dirty="0"/>
            </a:br>
            <a:r>
              <a:rPr lang="en-IN" sz="1200" dirty="0"/>
              <a:t>    allow_sorting=allow_sorting)</a:t>
            </a:r>
          </a:p>
          <a:p>
            <a:endParaRPr lang="en-IN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62125" y="863263"/>
            <a:ext cx="0" cy="438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1400173"/>
            <a:ext cx="4876800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b="1" dirty="0"/>
              <a:t>d</a:t>
            </a:r>
            <a:r>
              <a:rPr lang="en-IN" sz="1200" b="1" dirty="0" smtClean="0"/>
              <a:t>ef </a:t>
            </a:r>
            <a:r>
              <a:rPr lang="en-IN" sz="1200" dirty="0" smtClean="0"/>
              <a:t>create_resource(</a:t>
            </a:r>
            <a:r>
              <a:rPr lang="en-IN" sz="1200" dirty="0" smtClean="0">
                <a:solidFill>
                  <a:srgbClr val="FF0000"/>
                </a:solidFill>
              </a:rPr>
              <a:t>collection</a:t>
            </a:r>
            <a:r>
              <a:rPr lang="en-IN" sz="1200" dirty="0"/>
              <a:t>, </a:t>
            </a:r>
            <a:r>
              <a:rPr lang="en-IN" sz="1200" dirty="0">
                <a:solidFill>
                  <a:srgbClr val="FFC000"/>
                </a:solidFill>
              </a:rPr>
              <a:t>resource</a:t>
            </a:r>
            <a:r>
              <a:rPr lang="en-IN" sz="1200" dirty="0"/>
              <a:t>, </a:t>
            </a:r>
            <a:r>
              <a:rPr lang="en-IN" sz="1200" dirty="0">
                <a:solidFill>
                  <a:srgbClr val="990000"/>
                </a:solidFill>
              </a:rPr>
              <a:t>plugin</a:t>
            </a:r>
            <a:r>
              <a:rPr lang="en-IN" sz="1200" dirty="0"/>
              <a:t>, </a:t>
            </a: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params</a:t>
            </a:r>
            <a:r>
              <a:rPr lang="en-IN" sz="1200" dirty="0"/>
              <a:t>,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allow_bulk</a:t>
            </a:r>
            <a:r>
              <a:rPr lang="en-IN" sz="1200" dirty="0"/>
              <a:t>=False,</a:t>
            </a:r>
            <a:br>
              <a:rPr lang="en-IN" sz="1200" dirty="0"/>
            </a:br>
            <a:r>
              <a:rPr lang="en-IN" sz="1200" dirty="0"/>
              <a:t>                    member_actions=None, </a:t>
            </a:r>
            <a:r>
              <a:rPr lang="en-IN" sz="1200" dirty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IN" sz="1200" dirty="0"/>
              <a:t>=None, </a:t>
            </a:r>
            <a:r>
              <a:rPr lang="en-IN" sz="1200" dirty="0">
                <a:solidFill>
                  <a:srgbClr val="FF33CC"/>
                </a:solidFill>
              </a:rPr>
              <a:t>allow_pagination</a:t>
            </a:r>
            <a:r>
              <a:rPr lang="en-IN" sz="1200" dirty="0"/>
              <a:t>=False,</a:t>
            </a:r>
            <a:br>
              <a:rPr lang="en-IN" sz="1200" dirty="0"/>
            </a:br>
            <a:r>
              <a:rPr lang="en-IN" sz="1200" dirty="0"/>
              <a:t>                    </a:t>
            </a:r>
            <a:r>
              <a:rPr lang="en-IN" sz="1200" dirty="0">
                <a:solidFill>
                  <a:srgbClr val="3366FF"/>
                </a:solidFill>
              </a:rPr>
              <a:t>allow_sorting</a:t>
            </a:r>
            <a:r>
              <a:rPr lang="en-IN" sz="1200" dirty="0"/>
              <a:t>=False</a:t>
            </a:r>
            <a:r>
              <a:rPr lang="en-IN" sz="1200" dirty="0" smtClean="0"/>
              <a:t>)</a:t>
            </a:r>
          </a:p>
          <a:p>
            <a:endParaRPr lang="en-IN" sz="1200" dirty="0"/>
          </a:p>
          <a:p>
            <a:r>
              <a:rPr lang="en-IN" sz="1200" dirty="0"/>
              <a:t>controller = Controller(</a:t>
            </a:r>
            <a:r>
              <a:rPr lang="en-IN" sz="1200" dirty="0">
                <a:solidFill>
                  <a:srgbClr val="C00000"/>
                </a:solidFill>
              </a:rPr>
              <a:t>plugin</a:t>
            </a:r>
            <a:r>
              <a:rPr lang="en-IN" sz="1200" dirty="0"/>
              <a:t>, </a:t>
            </a:r>
            <a:r>
              <a:rPr lang="en-IN" sz="1200" dirty="0">
                <a:solidFill>
                  <a:srgbClr val="FF0000"/>
                </a:solidFill>
              </a:rPr>
              <a:t>collection</a:t>
            </a:r>
            <a:r>
              <a:rPr lang="en-IN" sz="1200" dirty="0"/>
              <a:t>, </a:t>
            </a:r>
            <a:r>
              <a:rPr lang="en-IN" sz="1200" dirty="0">
                <a:solidFill>
                  <a:srgbClr val="FFC000"/>
                </a:solidFill>
              </a:rPr>
              <a:t>resource</a:t>
            </a:r>
            <a:r>
              <a:rPr lang="en-IN" sz="1200" dirty="0"/>
              <a:t>, </a:t>
            </a:r>
            <a:r>
              <a:rPr lang="en-IN" sz="1200" dirty="0">
                <a:solidFill>
                  <a:schemeClr val="accent3">
                    <a:lumMod val="75000"/>
                  </a:schemeClr>
                </a:solidFill>
              </a:rPr>
              <a:t>params</a:t>
            </a:r>
            <a:r>
              <a:rPr lang="en-IN" sz="1200" dirty="0"/>
              <a:t>,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allow_bulk</a:t>
            </a:r>
            <a:r>
              <a:rPr lang="en-IN" sz="1200" dirty="0"/>
              <a:t>,</a:t>
            </a:r>
            <a:br>
              <a:rPr lang="en-IN" sz="1200" dirty="0"/>
            </a:br>
            <a:r>
              <a:rPr lang="en-IN" sz="1200" dirty="0"/>
              <a:t>                        member_actions=member_actions, parent=</a:t>
            </a:r>
            <a:r>
              <a:rPr lang="en-IN" sz="1200" dirty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IN" sz="1200" dirty="0"/>
              <a:t>,</a:t>
            </a:r>
            <a:br>
              <a:rPr lang="en-IN" sz="1200" dirty="0"/>
            </a:br>
            <a:r>
              <a:rPr lang="en-IN" sz="1200" dirty="0"/>
              <a:t>                        allow_pagination=</a:t>
            </a:r>
            <a:r>
              <a:rPr lang="en-IN" sz="1200" dirty="0">
                <a:solidFill>
                  <a:srgbClr val="FF33CC"/>
                </a:solidFill>
              </a:rPr>
              <a:t>allow_pagination</a:t>
            </a:r>
            <a:r>
              <a:rPr lang="en-IN" sz="1200" dirty="0"/>
              <a:t>,</a:t>
            </a:r>
            <a:br>
              <a:rPr lang="en-IN" sz="1200" dirty="0"/>
            </a:br>
            <a:r>
              <a:rPr lang="en-IN" sz="1200" dirty="0"/>
              <a:t>                        allow_sorting=</a:t>
            </a:r>
            <a:r>
              <a:rPr lang="en-IN" sz="1200" dirty="0">
                <a:solidFill>
                  <a:srgbClr val="3366FF"/>
                </a:solidFill>
              </a:rPr>
              <a:t>allow_sorting</a:t>
            </a:r>
            <a:r>
              <a:rPr lang="en-IN" sz="1200" dirty="0"/>
              <a:t>) </a:t>
            </a:r>
            <a:endParaRPr lang="en-IN" sz="1200" dirty="0" smtClean="0"/>
          </a:p>
          <a:p>
            <a:endParaRPr lang="en-IN" sz="1200" dirty="0"/>
          </a:p>
          <a:p>
            <a:r>
              <a:rPr lang="en-IN" sz="1200" b="1" dirty="0"/>
              <a:t>return </a:t>
            </a:r>
            <a:r>
              <a:rPr lang="en-IN" sz="1200" dirty="0"/>
              <a:t>wsgi_resource.Resource(controller, FAULT_MAP)     </a:t>
            </a:r>
          </a:p>
          <a:p>
            <a:endParaRPr lang="en-IN" sz="1200" dirty="0"/>
          </a:p>
        </p:txBody>
      </p:sp>
      <p:sp>
        <p:nvSpPr>
          <p:cNvPr id="20" name="Cloud Callout 19"/>
          <p:cNvSpPr/>
          <p:nvPr/>
        </p:nvSpPr>
        <p:spPr>
          <a:xfrm rot="2034771">
            <a:off x="4835856" y="1345012"/>
            <a:ext cx="2438400" cy="1143000"/>
          </a:xfrm>
          <a:prstGeom prst="cloudCallout">
            <a:avLst>
              <a:gd name="adj1" fmla="val -38441"/>
              <a:gd name="adj2" fmla="val 8740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Return instance of controller class </a:t>
            </a:r>
            <a:endParaRPr lang="en-IN" sz="1400" dirty="0"/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3733800" y="3657600"/>
            <a:ext cx="6109365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FAULT_MAP = {exceptions.NotFound: webob.exc.HTTPNotFound,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exceptions.Conflict: webob.exc.HTTPConflict,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exceptions.InUse: webob.exc.HTTPConflict,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exceptions.BadRequest: webob.exc.HTTPBadRequest,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exceptions.ServiceUnavailable: webob.exc.HTTPServiceUnavailable,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exceptions.NotAuthorized: webob.exc.HTTPForbidden,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netaddr.AddrFormatError: webob.exc.HTTPBadRequest,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common_policy.PolicyNotAuthorized: webob.exc.HTTPForbidden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29000" y="32766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0538" y="5134928"/>
            <a:ext cx="7086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def </a:t>
            </a:r>
            <a:r>
              <a:rPr lang="en-IN" sz="1200" dirty="0"/>
              <a:t>Resource(controller, faults=None, deserializers=None, serializers=None</a:t>
            </a:r>
            <a:r>
              <a:rPr lang="en-IN" sz="1200" dirty="0" smtClean="0"/>
              <a:t>)</a:t>
            </a:r>
          </a:p>
          <a:p>
            <a:endParaRPr lang="en-IN" sz="1200" dirty="0"/>
          </a:p>
          <a:p>
            <a:r>
              <a:rPr lang="en-IN" sz="1200" dirty="0" smtClean="0"/>
              <a:t>*** Now this function having the instance of controller i.e. Controller class @ base.py.</a:t>
            </a:r>
          </a:p>
          <a:p>
            <a:r>
              <a:rPr lang="en-IN" sz="1200" dirty="0" smtClean="0"/>
              <a:t>        This function will return resource(</a:t>
            </a:r>
            <a:r>
              <a:rPr lang="en-IN" sz="1200" b="1" dirty="0"/>
              <a:t>return </a:t>
            </a:r>
            <a:r>
              <a:rPr lang="en-IN" sz="1200" dirty="0"/>
              <a:t>resource</a:t>
            </a:r>
            <a:r>
              <a:rPr lang="en-IN" sz="1200" dirty="0" smtClean="0"/>
              <a:t>), where resource is a wsgi application.</a:t>
            </a:r>
          </a:p>
          <a:p>
            <a:r>
              <a:rPr lang="en-IN" sz="1200" dirty="0" smtClean="0"/>
              <a:t>         This mean </a:t>
            </a:r>
            <a:r>
              <a:rPr lang="en-IN" b="1" dirty="0" smtClean="0">
                <a:solidFill>
                  <a:srgbClr val="7030A0"/>
                </a:solidFill>
              </a:rPr>
              <a:t>controller</a:t>
            </a:r>
            <a:r>
              <a:rPr lang="en-IN" sz="1200" b="1" dirty="0" smtClean="0">
                <a:solidFill>
                  <a:srgbClr val="7030A0"/>
                </a:solidFill>
              </a:rPr>
              <a:t> =</a:t>
            </a:r>
            <a:r>
              <a:rPr lang="en-IN" sz="1200" dirty="0" smtClean="0"/>
              <a:t> </a:t>
            </a:r>
            <a:r>
              <a:rPr lang="en-IN" sz="1200" dirty="0"/>
              <a:t>WSGI </a:t>
            </a:r>
            <a:r>
              <a:rPr lang="en-IN" sz="1200" dirty="0" smtClean="0"/>
              <a:t>App     @</a:t>
            </a:r>
            <a:r>
              <a:rPr lang="en-IN" sz="1200" dirty="0"/>
              <a:t>webob.dec.wsgify(RequestClass=Request)</a:t>
            </a:r>
            <a:br>
              <a:rPr lang="en-IN" sz="1200" dirty="0"/>
            </a:br>
            <a:r>
              <a:rPr lang="en-IN" sz="1200" dirty="0"/>
              <a:t>      				</a:t>
            </a:r>
            <a:r>
              <a:rPr lang="en-IN" sz="1200" b="1" dirty="0"/>
              <a:t>def </a:t>
            </a:r>
            <a:r>
              <a:rPr lang="en-IN" sz="1200" dirty="0"/>
              <a:t>resource(request)) </a:t>
            </a:r>
          </a:p>
          <a:p>
            <a:endParaRPr lang="en-IN" sz="1200" dirty="0" smtClean="0"/>
          </a:p>
          <a:p>
            <a:r>
              <a:rPr lang="en-IN" sz="1200" dirty="0" smtClean="0"/>
              <a:t>						</a:t>
            </a:r>
            <a:endParaRPr lang="en-IN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057400" y="3276600"/>
            <a:ext cx="0" cy="1858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ouble Brace 33"/>
          <p:cNvSpPr/>
          <p:nvPr/>
        </p:nvSpPr>
        <p:spPr>
          <a:xfrm>
            <a:off x="3095625" y="5965924"/>
            <a:ext cx="2959432" cy="434876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7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So @ slide 1 we can see that mapper object having controller information (as we know controller =  wsgi app from slide previous slide).</a:t>
            </a:r>
          </a:p>
          <a:p>
            <a:endParaRPr lang="en-IN" sz="1400" dirty="0"/>
          </a:p>
          <a:p>
            <a:r>
              <a:rPr lang="en-IN" sz="1400" dirty="0" smtClean="0"/>
              <a:t>So this mapper object is passed to Router class @ wsgi.py file</a:t>
            </a:r>
            <a:endParaRPr lang="en-IN" sz="1400" dirty="0"/>
          </a:p>
        </p:txBody>
      </p:sp>
      <p:sp>
        <p:nvSpPr>
          <p:cNvPr id="3" name="Rectangle 2"/>
          <p:cNvSpPr/>
          <p:nvPr/>
        </p:nvSpPr>
        <p:spPr>
          <a:xfrm>
            <a:off x="228600" y="1524000"/>
            <a:ext cx="2514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super(APIRouter, self).__init__(</a:t>
            </a:r>
            <a:r>
              <a:rPr lang="en-IN" sz="1100" b="1" dirty="0" smtClean="0"/>
              <a:t>mapper) </a:t>
            </a:r>
            <a:endParaRPr lang="en-IN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/>
              <a:t>Router.py</a:t>
            </a:r>
            <a:endParaRPr lang="en-IN" sz="700" dirty="0"/>
          </a:p>
        </p:txBody>
      </p:sp>
      <p:sp>
        <p:nvSpPr>
          <p:cNvPr id="5" name="Rectangle 4"/>
          <p:cNvSpPr/>
          <p:nvPr/>
        </p:nvSpPr>
        <p:spPr>
          <a:xfrm>
            <a:off x="4495800" y="1524000"/>
            <a:ext cx="2286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def __init__(self, mapper)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600200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/>
              <a:t>wsgi.py</a:t>
            </a:r>
            <a:endParaRPr lang="en-IN" sz="700" dirty="0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2743200" y="1866900"/>
            <a:ext cx="163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7175" y="2438400"/>
            <a:ext cx="34671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" y="2459995"/>
            <a:ext cx="3238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def </a:t>
            </a:r>
            <a:r>
              <a:rPr lang="en-IN" sz="1100" dirty="0"/>
              <a:t>__init__(self, mapper</a:t>
            </a:r>
            <a:r>
              <a:rPr lang="en-IN" sz="1100" dirty="0" smtClean="0"/>
              <a:t>):</a:t>
            </a:r>
          </a:p>
          <a:p>
            <a:endParaRPr lang="en-IN" sz="1100" dirty="0"/>
          </a:p>
          <a:p>
            <a:r>
              <a:rPr lang="en-IN" sz="1100" dirty="0" smtClean="0"/>
              <a:t>self.map </a:t>
            </a:r>
            <a:r>
              <a:rPr lang="en-IN" sz="1100" dirty="0"/>
              <a:t>= mapper</a:t>
            </a:r>
            <a:br>
              <a:rPr lang="en-IN" sz="1100" dirty="0"/>
            </a:br>
            <a:r>
              <a:rPr lang="en-IN" sz="1100" dirty="0"/>
              <a:t>self._router = routes.middleware.RoutesMiddleware(self</a:t>
            </a:r>
            <a:r>
              <a:rPr lang="en-IN" sz="1100" dirty="0">
                <a:solidFill>
                  <a:srgbClr val="92D050"/>
                </a:solidFill>
              </a:rPr>
              <a:t>._dispatch</a:t>
            </a:r>
            <a:r>
              <a:rPr lang="en-IN" sz="1100" dirty="0"/>
              <a:t>,</a:t>
            </a:r>
            <a:br>
              <a:rPr lang="en-IN" sz="1100" dirty="0"/>
            </a:br>
            <a:r>
              <a:rPr lang="en-IN" sz="1100" dirty="0"/>
              <a:t>                                                  self.map)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800" y="2438400"/>
            <a:ext cx="3810000" cy="3733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76600" y="2823493"/>
            <a:ext cx="11049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91050" y="2501384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As we know that mapper object having information of wsgi app in controller field. So what this function will do that it fetches the controller field.</a:t>
            </a:r>
          </a:p>
          <a:p>
            <a:endParaRPr lang="en-IN" sz="1200" dirty="0" smtClean="0"/>
          </a:p>
          <a:p>
            <a:r>
              <a:rPr lang="en-IN" sz="1200" dirty="0"/>
              <a:t>match = req.environ[</a:t>
            </a:r>
            <a:r>
              <a:rPr lang="en-IN" sz="1200" b="1" dirty="0"/>
              <a:t>'wsgiorg.routing_args'</a:t>
            </a:r>
            <a:r>
              <a:rPr lang="en-IN" sz="1200" dirty="0"/>
              <a:t>][1</a:t>
            </a:r>
            <a:r>
              <a:rPr lang="en-IN" sz="1200" dirty="0" smtClean="0"/>
              <a:t>]</a:t>
            </a:r>
          </a:p>
          <a:p>
            <a:r>
              <a:rPr lang="en-IN" sz="1200" dirty="0"/>
              <a:t>app = match[</a:t>
            </a:r>
            <a:r>
              <a:rPr lang="en-IN" sz="1200" b="1" dirty="0"/>
              <a:t>'controller'</a:t>
            </a:r>
            <a:r>
              <a:rPr lang="en-IN" sz="1200" dirty="0"/>
              <a:t>]</a:t>
            </a:r>
            <a:br>
              <a:rPr lang="en-IN" sz="1200" dirty="0"/>
            </a:br>
            <a:r>
              <a:rPr lang="en-IN" sz="1200" b="1" dirty="0"/>
              <a:t>return </a:t>
            </a:r>
            <a:r>
              <a:rPr lang="en-IN" sz="1200" dirty="0"/>
              <a:t>app</a:t>
            </a:r>
            <a:r>
              <a:rPr lang="en-IN" sz="1200" dirty="0" smtClean="0"/>
              <a:t> 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0525" y="55626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After this RoutesMiddleware is </a:t>
            </a:r>
            <a:r>
              <a:rPr lang="en-IN" dirty="0"/>
              <a:t>responsible for mapping incoming requests to WSGI apps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0525" y="4765477"/>
            <a:ext cx="3667125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5108377"/>
            <a:ext cx="337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RoutesMiddleware(wsgi_app, mapper)</a:t>
            </a:r>
            <a:endParaRPr lang="en-IN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4765477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 smtClean="0"/>
              <a:t>Genric syntax for routesmiddleware</a:t>
            </a:r>
            <a:endParaRPr lang="en-IN" sz="900" b="1" dirty="0"/>
          </a:p>
        </p:txBody>
      </p:sp>
    </p:spTree>
    <p:extLst>
      <p:ext uri="{BB962C8B-B14F-4D97-AF65-F5344CB8AC3E}">
        <p14:creationId xmlns:p14="http://schemas.microsoft.com/office/powerpoint/2010/main" val="2247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9812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bg1">
                    <a:lumMod val="50000"/>
                  </a:schemeClr>
                </a:solidFill>
              </a:rPr>
              <a:t>URL Processing @ Openstack</a:t>
            </a:r>
            <a:endParaRPr lang="en-IN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9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npreet.singh\Desktop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1289050"/>
            <a:ext cx="6937375" cy="427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014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857" y="1143000"/>
            <a:ext cx="8534400" cy="34778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First WSGI starts it reads the configuration file i.e. api-paste.ini and loads APIRouter which is responsible for creating routes using mapper and pass mapper object to RoutesMiddleware and then it is responsible for mapping incoming </a:t>
            </a:r>
            <a:r>
              <a:rPr lang="en-IN" sz="2000" dirty="0"/>
              <a:t>requests to WSGI apps.</a:t>
            </a:r>
            <a:r>
              <a:rPr lang="en-IN" sz="2000" dirty="0" smtClean="0"/>
              <a:t> </a:t>
            </a:r>
          </a:p>
          <a:p>
            <a:endParaRPr lang="en-IN" sz="2000" dirty="0"/>
          </a:p>
          <a:p>
            <a:r>
              <a:rPr lang="en-IN" sz="2000" dirty="0" smtClean="0"/>
              <a:t>Here WSGI app is :</a:t>
            </a:r>
          </a:p>
          <a:p>
            <a:r>
              <a:rPr lang="en-IN" sz="2000" dirty="0"/>
              <a:t>	 @webob.dec.wsgify(RequestClass=Request)</a:t>
            </a:r>
            <a:br>
              <a:rPr lang="en-IN" sz="2000" dirty="0"/>
            </a:br>
            <a:r>
              <a:rPr lang="en-IN" sz="2000" dirty="0" smtClean="0"/>
              <a:t>		</a:t>
            </a:r>
            <a:r>
              <a:rPr lang="en-IN" sz="2000" b="1" dirty="0" smtClean="0"/>
              <a:t>def </a:t>
            </a:r>
            <a:r>
              <a:rPr lang="en-IN" sz="2000" dirty="0"/>
              <a:t>resource(request</a:t>
            </a:r>
            <a:r>
              <a:rPr lang="en-IN" sz="2000" dirty="0" smtClean="0"/>
              <a:t>)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</p:txBody>
      </p:sp>
      <p:sp>
        <p:nvSpPr>
          <p:cNvPr id="4" name="Right Brace 3"/>
          <p:cNvSpPr/>
          <p:nvPr/>
        </p:nvSpPr>
        <p:spPr>
          <a:xfrm>
            <a:off x="5676900" y="2881936"/>
            <a:ext cx="533400" cy="12328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210300" y="3253528"/>
            <a:ext cx="323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Define in neutron/api/v2/resource.py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46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9812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bg1">
                    <a:lumMod val="50000"/>
                  </a:schemeClr>
                </a:solidFill>
              </a:rPr>
              <a:t>Now what happen once the request reaches to WSGI app[def resource(request)] </a:t>
            </a:r>
            <a:endParaRPr lang="en-IN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7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4370" y="1166911"/>
            <a:ext cx="8047630" cy="5268008"/>
            <a:chOff x="304800" y="524315"/>
            <a:chExt cx="8047630" cy="5268008"/>
          </a:xfrm>
        </p:grpSpPr>
        <p:grpSp>
          <p:nvGrpSpPr>
            <p:cNvPr id="33" name="Group 32"/>
            <p:cNvGrpSpPr/>
            <p:nvPr/>
          </p:nvGrpSpPr>
          <p:grpSpPr>
            <a:xfrm>
              <a:off x="990600" y="591430"/>
              <a:ext cx="1447800" cy="5199770"/>
              <a:chOff x="723900" y="591430"/>
              <a:chExt cx="1447800" cy="519977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23900" y="591430"/>
                <a:ext cx="1447800" cy="609600"/>
                <a:chOff x="1295400" y="1143000"/>
                <a:chExt cx="1447800" cy="609600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295400" y="1143000"/>
                  <a:ext cx="1447800" cy="609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1295400" y="1143000"/>
                  <a:ext cx="9906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000" b="1" dirty="0"/>
                    <a:t>r</a:t>
                  </a:r>
                  <a:r>
                    <a:rPr lang="en-IN" sz="1000" b="1" dirty="0" smtClean="0"/>
                    <a:t>esource.py</a:t>
                  </a:r>
                  <a:endParaRPr lang="en-IN" sz="1000" b="1" dirty="0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1295400" y="1335754"/>
                  <a:ext cx="1143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 smtClean="0"/>
                    <a:t>Resource</a:t>
                  </a:r>
                  <a:endParaRPr lang="en-IN" sz="1600" b="1" dirty="0"/>
                </a:p>
              </p:txBody>
            </p:sp>
          </p:grpSp>
          <p:cxnSp>
            <p:nvCxnSpPr>
              <p:cNvPr id="15" name="Straight Connector 14"/>
              <p:cNvCxnSpPr>
                <a:stCxn id="2" idx="2"/>
              </p:cNvCxnSpPr>
              <p:nvPr/>
            </p:nvCxnSpPr>
            <p:spPr>
              <a:xfrm>
                <a:off x="1447800" y="1201030"/>
                <a:ext cx="0" cy="459017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2871148" y="558434"/>
              <a:ext cx="1447800" cy="5233889"/>
              <a:chOff x="2619233" y="557311"/>
              <a:chExt cx="1447800" cy="523388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19233" y="557311"/>
                <a:ext cx="144780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619233" y="557311"/>
                <a:ext cx="990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b="1" dirty="0"/>
                  <a:t>r</a:t>
                </a:r>
                <a:r>
                  <a:rPr lang="en-IN" sz="1000" b="1" dirty="0" smtClean="0"/>
                  <a:t>esource.py</a:t>
                </a:r>
                <a:endParaRPr lang="en-IN" sz="10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619233" y="782217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 smtClean="0"/>
                  <a:t>Deserializer </a:t>
                </a:r>
                <a:endParaRPr lang="en-IN" sz="1600" b="1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3343133" y="1201030"/>
                <a:ext cx="0" cy="459017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4850073" y="557311"/>
              <a:ext cx="1458036" cy="5199770"/>
              <a:chOff x="4578255" y="537963"/>
              <a:chExt cx="1458036" cy="519977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4588491" y="537963"/>
                <a:ext cx="1447800" cy="5199770"/>
                <a:chOff x="4588491" y="537963"/>
                <a:chExt cx="1447800" cy="519977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4588491" y="537963"/>
                  <a:ext cx="1447800" cy="609600"/>
                  <a:chOff x="1295400" y="1143000"/>
                  <a:chExt cx="1447800" cy="609600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295400" y="1143000"/>
                    <a:ext cx="1447800" cy="60960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295400" y="1143000"/>
                    <a:ext cx="9906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000" b="1" dirty="0"/>
                      <a:t>r</a:t>
                    </a:r>
                    <a:r>
                      <a:rPr lang="en-IN" sz="1000" b="1" dirty="0" smtClean="0"/>
                      <a:t>esource.py</a:t>
                    </a:r>
                    <a:endParaRPr lang="en-IN" sz="1000" b="1" dirty="0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552433" y="1283086"/>
                    <a:ext cx="11430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IN" sz="1600" b="1" dirty="0"/>
                  </a:p>
                </p:txBody>
              </p:sp>
            </p:grp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312391" y="1147563"/>
                  <a:ext cx="0" cy="459017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4578255" y="782217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/>
                  <a:t>S</a:t>
                </a:r>
                <a:r>
                  <a:rPr lang="en-IN" sz="1600" b="1" dirty="0" smtClean="0"/>
                  <a:t>erializer </a:t>
                </a:r>
                <a:endParaRPr lang="en-IN" sz="1600" b="1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904630" y="524315"/>
              <a:ext cx="1447800" cy="5219118"/>
              <a:chOff x="6934200" y="537963"/>
              <a:chExt cx="1447800" cy="521911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6934200" y="537963"/>
                <a:ext cx="1447800" cy="609600"/>
                <a:chOff x="1295400" y="1143000"/>
                <a:chExt cx="1447800" cy="6096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295400" y="1143000"/>
                  <a:ext cx="1447800" cy="609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295400" y="1143000"/>
                  <a:ext cx="9906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000" b="1" dirty="0" smtClean="0"/>
                    <a:t>base.py</a:t>
                  </a:r>
                  <a:endParaRPr lang="en-IN" sz="1000" b="1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295400" y="1385287"/>
                  <a:ext cx="1143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 smtClean="0"/>
                    <a:t>Controller</a:t>
                  </a:r>
                  <a:endParaRPr lang="en-IN" sz="1600" b="1" dirty="0"/>
                </a:p>
              </p:txBody>
            </p: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7658100" y="1166911"/>
                <a:ext cx="0" cy="459017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/>
            <p:cNvCxnSpPr/>
            <p:nvPr/>
          </p:nvCxnSpPr>
          <p:spPr>
            <a:xfrm>
              <a:off x="334370" y="1524000"/>
              <a:ext cx="1409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699715" y="2922390"/>
              <a:ext cx="18614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710235" y="2578921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1.2:deserialize(request_body)</a:t>
              </a:r>
              <a:endParaRPr lang="en-IN" sz="1200" b="1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685783" y="3594429"/>
              <a:ext cx="58844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561213" y="3213429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1.3:getattr(controller, action)</a:t>
              </a:r>
              <a:endParaRPr lang="en-IN" sz="1200" b="1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714500" y="4427054"/>
              <a:ext cx="58844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299648" y="4067029"/>
              <a:ext cx="3389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1.4:create/update/delete/show/index</a:t>
              </a:r>
              <a:endParaRPr lang="en-IN" sz="1200" b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1704548" y="5148619"/>
              <a:ext cx="3829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115954" y="4767618"/>
              <a:ext cx="3389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1.5:</a:t>
              </a:r>
              <a:r>
                <a:rPr lang="en-IN" sz="1200" b="1" dirty="0"/>
                <a:t>serialize(result)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704548" y="2038065"/>
              <a:ext cx="838200" cy="304800"/>
              <a:chOff x="2209800" y="2667000"/>
              <a:chExt cx="838200" cy="3048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209800" y="2667000"/>
                <a:ext cx="838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048000" y="2667000"/>
                <a:ext cx="0" cy="3048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2286000" y="2971800"/>
                <a:ext cx="76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2629896" y="2067635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1.1: resource(request)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4800" y="1600200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1. URL Request</a:t>
              </a:r>
              <a:endParaRPr lang="en-IN" sz="1200" b="1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298356" y="145632"/>
            <a:ext cx="447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+mj-lt"/>
              </a:rPr>
              <a:t>URL processing (major steps)</a:t>
            </a:r>
          </a:p>
        </p:txBody>
      </p:sp>
    </p:spTree>
    <p:extLst>
      <p:ext uri="{BB962C8B-B14F-4D97-AF65-F5344CB8AC3E}">
        <p14:creationId xmlns:p14="http://schemas.microsoft.com/office/powerpoint/2010/main" val="2372191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53236" y="822599"/>
            <a:ext cx="1447800" cy="609600"/>
            <a:chOff x="1295400" y="1143000"/>
            <a:chExt cx="1447800" cy="609600"/>
          </a:xfrm>
        </p:grpSpPr>
        <p:sp>
          <p:nvSpPr>
            <p:cNvPr id="2" name="Rectangle 1"/>
            <p:cNvSpPr/>
            <p:nvPr/>
          </p:nvSpPr>
          <p:spPr>
            <a:xfrm>
              <a:off x="1295400" y="1143000"/>
              <a:ext cx="14478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95400" y="1143000"/>
              <a:ext cx="990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/>
                <a:t>base.py</a:t>
              </a:r>
              <a:endParaRPr lang="en-IN" sz="10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95400" y="1335754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/>
                <a:t>Controller</a:t>
              </a:r>
              <a:endParaRPr lang="en-IN" sz="1600" b="1" dirty="0"/>
            </a:p>
          </p:txBody>
        </p:sp>
      </p:grpSp>
      <p:cxnSp>
        <p:nvCxnSpPr>
          <p:cNvPr id="15" name="Straight Connector 14"/>
          <p:cNvCxnSpPr>
            <a:stCxn id="2" idx="2"/>
          </p:cNvCxnSpPr>
          <p:nvPr/>
        </p:nvCxnSpPr>
        <p:spPr>
          <a:xfrm flipH="1">
            <a:off x="1859508" y="1432199"/>
            <a:ext cx="17628" cy="5255498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571966" y="735012"/>
            <a:ext cx="1447800" cy="609600"/>
            <a:chOff x="1295400" y="1143000"/>
            <a:chExt cx="14478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295400" y="1143000"/>
              <a:ext cx="14478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143000"/>
              <a:ext cx="990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/>
                <a:t>plugin.py</a:t>
              </a:r>
              <a:endParaRPr lang="en-IN" sz="10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5400" y="1385287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/>
                <a:t>Ml2Plugin</a:t>
              </a:r>
              <a:endParaRPr lang="en-IN" sz="1600" b="1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7287905" y="1363960"/>
            <a:ext cx="7961" cy="5323737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7436" y="1982631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7436" y="2115697"/>
            <a:ext cx="338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1.4:create/update/delete/show/index</a:t>
            </a:r>
            <a:endParaRPr lang="en-IN" sz="1200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1877136" y="2877697"/>
            <a:ext cx="838200" cy="304800"/>
            <a:chOff x="2209800" y="2667000"/>
            <a:chExt cx="838200" cy="3048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209800" y="2667000"/>
              <a:ext cx="83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0" y="2667000"/>
              <a:ext cx="0" cy="304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2286000" y="29718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2715336" y="2799264"/>
            <a:ext cx="40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1.4.1:calculating plugin handler corresponds to action specified </a:t>
            </a:r>
            <a:endParaRPr lang="en-IN" sz="12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1897608" y="3659045"/>
            <a:ext cx="838200" cy="304800"/>
            <a:chOff x="2209800" y="2667000"/>
            <a:chExt cx="838200" cy="3048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209800" y="2667000"/>
              <a:ext cx="83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048000" y="2667000"/>
              <a:ext cx="0" cy="304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2286000" y="29718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2735808" y="3580612"/>
            <a:ext cx="4007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1.4.2: getattr(self._plugin, action)</a:t>
            </a:r>
            <a:r>
              <a:rPr lang="en-IN" sz="1200" dirty="0"/>
              <a:t> </a:t>
            </a:r>
            <a:endParaRPr lang="en-IN" sz="1200" b="1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889647" y="4491797"/>
            <a:ext cx="53982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28332" y="4214798"/>
            <a:ext cx="4007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1.4.3: calling plugin method</a:t>
            </a:r>
            <a:r>
              <a:rPr lang="en-IN" sz="1200" dirty="0" smtClean="0"/>
              <a:t> </a:t>
            </a:r>
            <a:endParaRPr lang="en-IN" sz="1200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1889647" y="5810829"/>
            <a:ext cx="838200" cy="304800"/>
            <a:chOff x="2209800" y="2667000"/>
            <a:chExt cx="838200" cy="3048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209800" y="2667000"/>
              <a:ext cx="83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048000" y="2667000"/>
              <a:ext cx="0" cy="304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2286000" y="29718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865763" y="5184126"/>
            <a:ext cx="838200" cy="304800"/>
            <a:chOff x="2209800" y="2667000"/>
            <a:chExt cx="838200" cy="3048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2209800" y="2667000"/>
              <a:ext cx="83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048000" y="2667000"/>
              <a:ext cx="0" cy="304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2286000" y="29718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2725572" y="5211927"/>
            <a:ext cx="40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1.4.4: </a:t>
            </a:r>
            <a:r>
              <a:rPr lang="en-IN" sz="1200" b="1" dirty="0"/>
              <a:t>calls _send_dhcp_notification to notify agents</a:t>
            </a:r>
          </a:p>
          <a:p>
            <a:endParaRPr lang="en-IN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740357" y="5790779"/>
            <a:ext cx="416597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1.4.5:</a:t>
            </a:r>
            <a:r>
              <a:rPr lang="en-IN" sz="1200" b="1" dirty="0"/>
              <a:t> calls </a:t>
            </a:r>
            <a:r>
              <a:rPr lang="en-IN" sz="1300" b="1" dirty="0"/>
              <a:t>_view(self, context, data, fields_to_strip=None)</a:t>
            </a:r>
          </a:p>
          <a:p>
            <a:r>
              <a:rPr lang="en-IN" sz="1200" b="1" dirty="0"/>
              <a:t>that build a view of an API resource</a:t>
            </a:r>
          </a:p>
          <a:p>
            <a:endParaRPr lang="en-IN" sz="1200" b="1" dirty="0"/>
          </a:p>
        </p:txBody>
      </p:sp>
      <p:sp>
        <p:nvSpPr>
          <p:cNvPr id="88" name="Oval Callout 87"/>
          <p:cNvSpPr/>
          <p:nvPr/>
        </p:nvSpPr>
        <p:spPr>
          <a:xfrm>
            <a:off x="5458536" y="3182497"/>
            <a:ext cx="1981200" cy="1032301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/>
          <p:cNvSpPr txBox="1"/>
          <p:nvPr/>
        </p:nvSpPr>
        <p:spPr>
          <a:xfrm>
            <a:off x="5480144" y="3412824"/>
            <a:ext cx="208242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create_network, update_subnet</a:t>
            </a:r>
          </a:p>
          <a:p>
            <a:r>
              <a:rPr lang="en-IN" sz="1050" dirty="0" smtClean="0"/>
              <a:t>get_port methods of ML2 plugin</a:t>
            </a:r>
          </a:p>
          <a:p>
            <a:r>
              <a:rPr lang="en-IN" sz="1050" dirty="0" smtClean="0"/>
              <a:t> </a:t>
            </a:r>
            <a:endParaRPr lang="en-IN" sz="1050" dirty="0"/>
          </a:p>
        </p:txBody>
      </p:sp>
      <p:sp>
        <p:nvSpPr>
          <p:cNvPr id="92" name="Rectangle 91"/>
          <p:cNvSpPr/>
          <p:nvPr/>
        </p:nvSpPr>
        <p:spPr>
          <a:xfrm>
            <a:off x="287883" y="88766"/>
            <a:ext cx="4014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URL processing continued</a:t>
            </a:r>
            <a:endParaRPr lang="en-IN" sz="2800" b="1" dirty="0">
              <a:latin typeface="+mj-lt"/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1894480" y="2299477"/>
            <a:ext cx="460043" cy="40656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5-Point Star 45"/>
          <p:cNvSpPr/>
          <p:nvPr/>
        </p:nvSpPr>
        <p:spPr>
          <a:xfrm>
            <a:off x="1874293" y="4641081"/>
            <a:ext cx="460043" cy="40656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2354808" y="2316872"/>
            <a:ext cx="40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Sends notification to agentnotifiers (dhcp agent) about </a:t>
            </a:r>
            <a:r>
              <a:rPr lang="en-IN" sz="1200" b="1" dirty="0" smtClean="0">
                <a:solidFill>
                  <a:srgbClr val="FF0000"/>
                </a:solidFill>
              </a:rPr>
              <a:t>action.start</a:t>
            </a:r>
            <a:r>
              <a:rPr lang="en-IN" sz="1200" b="1" dirty="0" smtClean="0"/>
              <a:t>, action can be update, delete,  create</a:t>
            </a:r>
            <a:endParaRPr lang="en-IN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348553" y="4658476"/>
            <a:ext cx="40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Sends notification to agentnotifiers (dhcp agent) about </a:t>
            </a:r>
            <a:r>
              <a:rPr lang="en-IN" sz="1200" b="1" dirty="0" err="1" smtClean="0">
                <a:solidFill>
                  <a:srgbClr val="FF0000"/>
                </a:solidFill>
              </a:rPr>
              <a:t>action.end</a:t>
            </a:r>
            <a:r>
              <a:rPr lang="en-IN" sz="1200" b="1" dirty="0" smtClean="0"/>
              <a:t>, </a:t>
            </a:r>
            <a:r>
              <a:rPr lang="en-IN" sz="1200" b="1" dirty="0"/>
              <a:t>action can be update, delete,  create</a:t>
            </a:r>
          </a:p>
        </p:txBody>
      </p:sp>
    </p:spTree>
    <p:extLst>
      <p:ext uri="{BB962C8B-B14F-4D97-AF65-F5344CB8AC3E}">
        <p14:creationId xmlns:p14="http://schemas.microsoft.com/office/powerpoint/2010/main" val="221390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3886200" cy="540774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Diagram Explanation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3399" y="1031556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1.1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9" y="1495184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In resource.py (neutron/api/v2) function named as </a:t>
            </a:r>
            <a:r>
              <a:rPr lang="en-IN" sz="1600" b="1" dirty="0" smtClean="0"/>
              <a:t>resource(request) </a:t>
            </a:r>
            <a:r>
              <a:rPr lang="en-IN" sz="1600" dirty="0" smtClean="0"/>
              <a:t>receives the request. </a:t>
            </a:r>
            <a:r>
              <a:rPr lang="en-IN" sz="1600" dirty="0">
                <a:solidFill>
                  <a:srgbClr val="00B050"/>
                </a:solidFill>
              </a:rPr>
              <a:t>[</a:t>
            </a:r>
            <a:r>
              <a:rPr lang="en-IN" sz="1600" dirty="0" smtClean="0">
                <a:solidFill>
                  <a:srgbClr val="00B050"/>
                </a:solidFill>
              </a:rPr>
              <a:t>refer 59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 line of resource.py ]   </a:t>
            </a:r>
            <a:endParaRPr lang="en-IN" sz="16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032" y="2138924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1.2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32" y="2602552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IN" sz="1600" dirty="0" smtClean="0"/>
              <a:t>At </a:t>
            </a:r>
            <a:r>
              <a:rPr lang="en-IN" sz="1600" dirty="0"/>
              <a:t>this point it deserialize(convert json string to plain text) the body of the requested URL it uses {'application/json': wsgi.JSONDeserializer()} for deserialization</a:t>
            </a:r>
            <a:r>
              <a:rPr lang="en-IN" sz="1600" dirty="0" smtClean="0"/>
              <a:t>.</a:t>
            </a: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 smtClean="0">
                <a:solidFill>
                  <a:srgbClr val="00B050"/>
                </a:solidFill>
              </a:rPr>
              <a:t>79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 </a:t>
            </a:r>
            <a:r>
              <a:rPr lang="en-IN" sz="1600" dirty="0">
                <a:solidFill>
                  <a:srgbClr val="00B050"/>
                </a:solidFill>
              </a:rPr>
              <a:t>line of resource.py ]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544032" y="3448937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1.3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4032" y="3912565"/>
            <a:ext cx="7467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IN" sz="1600" dirty="0" smtClean="0"/>
              <a:t>At this point it calls getattr(Controller,action) where Controller is controller name and action can be create, update, delete and return method name define in controller.</a:t>
            </a:r>
          </a:p>
          <a:p>
            <a:pPr marL="0" lvl="1"/>
            <a:r>
              <a:rPr lang="en-IN" sz="1600" dirty="0" smtClean="0"/>
              <a:t>In this case it return instance of  create, update, delete, show, index functions define in </a:t>
            </a:r>
            <a:r>
              <a:rPr lang="en-IN" sz="1600" b="1" dirty="0" smtClean="0"/>
              <a:t>Controller</a:t>
            </a:r>
            <a:r>
              <a:rPr lang="en-IN" sz="1600" dirty="0" smtClean="0"/>
              <a:t> class (neutron/api/v2/base.py).			</a:t>
            </a:r>
          </a:p>
          <a:p>
            <a:pPr marL="0" lvl="1"/>
            <a:endParaRPr lang="en-IN" sz="1600" b="1" dirty="0" smtClean="0"/>
          </a:p>
          <a:p>
            <a:pPr marL="0" lvl="1"/>
            <a:r>
              <a:rPr lang="en-IN" sz="1600" b="1" dirty="0" smtClean="0"/>
              <a:t>method having instance of: 	</a:t>
            </a:r>
            <a:r>
              <a:rPr lang="en-IN" sz="1600" dirty="0" smtClean="0"/>
              <a:t>create(self, request, body=None, **kwargs)</a:t>
            </a:r>
          </a:p>
          <a:p>
            <a:pPr marL="0" lvl="1"/>
            <a:r>
              <a:rPr lang="en-IN" sz="1600" b="1" dirty="0" smtClean="0"/>
              <a:t>                   			</a:t>
            </a:r>
            <a:r>
              <a:rPr lang="en-IN" sz="1600" dirty="0" smtClean="0"/>
              <a:t>delete(self, request, id, **kwargs)</a:t>
            </a:r>
          </a:p>
          <a:p>
            <a:pPr marL="0" lvl="1"/>
            <a:r>
              <a:rPr lang="en-IN" sz="1600" dirty="0" smtClean="0"/>
              <a:t>                   			update(self, request, id, body=None, **kwargs)</a:t>
            </a:r>
          </a:p>
          <a:p>
            <a:pPr marL="0" lvl="1"/>
            <a:r>
              <a:rPr lang="en-IN" sz="1600" b="1" dirty="0" smtClean="0"/>
              <a:t>                   			</a:t>
            </a:r>
            <a:r>
              <a:rPr lang="en-IN" sz="1600" dirty="0" smtClean="0"/>
              <a:t>show(self, request, id, **kwargs)</a:t>
            </a:r>
          </a:p>
          <a:p>
            <a:pPr marL="0" lvl="1"/>
            <a:r>
              <a:rPr lang="en-IN" sz="1600" b="1" dirty="0" smtClean="0"/>
              <a:t>                   			</a:t>
            </a:r>
            <a:r>
              <a:rPr lang="en-IN" sz="1600" dirty="0" smtClean="0"/>
              <a:t>index(self, request, **kwargs)</a:t>
            </a: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 smtClean="0">
                <a:solidFill>
                  <a:srgbClr val="00B050"/>
                </a:solidFill>
              </a:rPr>
              <a:t>81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 </a:t>
            </a:r>
            <a:r>
              <a:rPr lang="en-IN" sz="1600" dirty="0">
                <a:solidFill>
                  <a:srgbClr val="00B050"/>
                </a:solidFill>
              </a:rPr>
              <a:t>line of resource.py ]</a:t>
            </a:r>
            <a:endParaRPr lang="en-IN" sz="1600" dirty="0"/>
          </a:p>
          <a:p>
            <a:pPr marL="0" lvl="1"/>
            <a:endParaRPr lang="en-IN" sz="1600" b="1" dirty="0" smtClean="0"/>
          </a:p>
          <a:p>
            <a:pPr marL="0" lvl="1"/>
            <a:endParaRPr lang="en-IN" sz="1600" b="1" dirty="0" smtClean="0"/>
          </a:p>
          <a:p>
            <a:endParaRPr lang="en-IN" sz="1600" dirty="0"/>
          </a:p>
        </p:txBody>
      </p:sp>
      <p:sp>
        <p:nvSpPr>
          <p:cNvPr id="14" name="Right Brace 13"/>
          <p:cNvSpPr/>
          <p:nvPr/>
        </p:nvSpPr>
        <p:spPr>
          <a:xfrm>
            <a:off x="7124700" y="5123965"/>
            <a:ext cx="381000" cy="13716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505700" y="564048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Depending upon action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30854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/>
              <a:t>RoutesMiddleware</a:t>
            </a:r>
            <a:endParaRPr lang="en-IN" sz="4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663114"/>
            <a:ext cx="6324600" cy="8863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cs typeface="Consolas" pitchFamily="49" charset="0"/>
              </a:rPr>
              <a:t>   # middleware.py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 from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Consolas" pitchFamily="49" charset="0"/>
              </a:rPr>
              <a:t>routes.middleware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import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RoutesMiddleware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 app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RoutesMiddleware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app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86B3"/>
                </a:solidFill>
              </a:rPr>
              <a:t> </a:t>
            </a:r>
            <a:r>
              <a:rPr lang="en-US" sz="1600" dirty="0" smtClean="0"/>
              <a:t>map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)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cs typeface="Consolas" pitchFamily="49" charset="0"/>
              </a:rPr>
              <a:t># `map` is an object </a:t>
            </a:r>
            <a:r>
              <a:rPr lang="en-US" sz="1600" i="1" dirty="0" smtClean="0">
                <a:solidFill>
                  <a:srgbClr val="999988"/>
                </a:solidFill>
                <a:cs typeface="Consolas" pitchFamily="49" charset="0"/>
              </a:rPr>
              <a:t>of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cs typeface="Consolas" pitchFamily="49" charset="0"/>
              </a:rPr>
              <a:t> routes.Mapper.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889113"/>
            <a:ext cx="8141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</a:t>
            </a:r>
            <a:r>
              <a:rPr lang="en-IN" dirty="0" smtClean="0"/>
              <a:t>RoutesMiddleware </a:t>
            </a:r>
            <a:r>
              <a:rPr lang="en-IN" dirty="0"/>
              <a:t>matches the requested URL and sets the following WSGI variables: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19200" y="3810000"/>
            <a:ext cx="4019242" cy="8863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 environ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cs typeface="Consolas" pitchFamily="49" charset="0"/>
              </a:rPr>
              <a:t>'wsgiorg.routing_args'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]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((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url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match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 environ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cs typeface="Consolas" pitchFamily="49" charset="0"/>
              </a:rPr>
              <a:t>'routes.route'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]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route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 environ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cs typeface="Consolas" pitchFamily="49" charset="0"/>
              </a:rPr>
              <a:t>'routes.url'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]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url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399" y="5334000"/>
            <a:ext cx="640778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itchFamily="34" charset="0"/>
              </a:rPr>
              <a:t>We have to concentrate on match which is the routing variables dictionary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96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28600"/>
            <a:ext cx="4267199" cy="540774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Diagram Explanation (contd.)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3399" y="1031556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1.4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9" y="1495184"/>
            <a:ext cx="7467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At this point it simply calls the method who’s instance is in method variable by passing arguments e.g.:</a:t>
            </a:r>
          </a:p>
          <a:p>
            <a:r>
              <a:rPr lang="en-IN" sz="1600" dirty="0"/>
              <a:t>	method = getattr(controller, action)</a:t>
            </a:r>
          </a:p>
          <a:p>
            <a:r>
              <a:rPr lang="en-IN" sz="1600" dirty="0" smtClean="0"/>
              <a:t>	result </a:t>
            </a:r>
            <a:r>
              <a:rPr lang="en-IN" sz="1600" dirty="0"/>
              <a:t>= method(request=request, **args)</a:t>
            </a:r>
          </a:p>
          <a:p>
            <a:r>
              <a:rPr lang="en-IN" sz="1600" dirty="0"/>
              <a:t> </a:t>
            </a:r>
          </a:p>
          <a:p>
            <a:r>
              <a:rPr lang="en-IN" sz="1600" dirty="0"/>
              <a:t>where args is {network_id} that will be collected as id in wsgiorg.routing_args and args['body'] = deserializer.deserialize(request.body)['body</a:t>
            </a:r>
            <a:r>
              <a:rPr lang="en-IN" sz="1600" dirty="0" smtClean="0"/>
              <a:t>'].</a:t>
            </a: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 smtClean="0">
                <a:solidFill>
                  <a:srgbClr val="00B050"/>
                </a:solidFill>
              </a:rPr>
              <a:t>83</a:t>
            </a:r>
            <a:r>
              <a:rPr lang="en-IN" sz="1600" baseline="30000" dirty="0" smtClean="0">
                <a:solidFill>
                  <a:srgbClr val="00B050"/>
                </a:solidFill>
              </a:rPr>
              <a:t>rd</a:t>
            </a:r>
            <a:r>
              <a:rPr lang="en-IN" sz="1600" dirty="0" smtClean="0">
                <a:solidFill>
                  <a:srgbClr val="00B050"/>
                </a:solidFill>
              </a:rPr>
              <a:t>  </a:t>
            </a:r>
            <a:r>
              <a:rPr lang="en-IN" sz="1600" dirty="0">
                <a:solidFill>
                  <a:srgbClr val="00B050"/>
                </a:solidFill>
              </a:rPr>
              <a:t>line of resource.py </a:t>
            </a:r>
            <a:r>
              <a:rPr lang="en-IN" sz="1600" dirty="0" smtClean="0">
                <a:solidFill>
                  <a:srgbClr val="00B050"/>
                </a:solidFill>
              </a:rPr>
              <a:t>]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88847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815104"/>
            <a:ext cx="8229600" cy="620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Now Call @ any method of Controller class depending upon the action. It would be create, delete, update, show and index. </a:t>
            </a: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(neutron/api/v2/base.py)</a:t>
            </a:r>
          </a:p>
        </p:txBody>
      </p:sp>
    </p:spTree>
    <p:extLst>
      <p:ext uri="{BB962C8B-B14F-4D97-AF65-F5344CB8AC3E}">
        <p14:creationId xmlns:p14="http://schemas.microsoft.com/office/powerpoint/2010/main" val="2348242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28600"/>
            <a:ext cx="4267199" cy="540774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Diagram Explanation (contd.)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3399" y="1031556"/>
            <a:ext cx="814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1.4.1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9" y="1495184"/>
            <a:ext cx="746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At this point method calls </a:t>
            </a:r>
            <a:r>
              <a:rPr lang="en-IN" sz="1600" b="1" dirty="0"/>
              <a:t>self._</a:t>
            </a:r>
            <a:r>
              <a:rPr lang="en-IN" sz="1600" b="1" dirty="0" smtClean="0"/>
              <a:t>plugin_handlers(action) </a:t>
            </a:r>
            <a:r>
              <a:rPr lang="en-IN" sz="1600" dirty="0" smtClean="0"/>
              <a:t>define in base.py</a:t>
            </a:r>
            <a:r>
              <a:rPr lang="en-IN" sz="1600" b="1" dirty="0" smtClean="0"/>
              <a:t> </a:t>
            </a:r>
            <a:endParaRPr lang="en-IN" sz="1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732881"/>
              </p:ext>
            </p:extLst>
          </p:nvPr>
        </p:nvGraphicFramePr>
        <p:xfrm>
          <a:off x="685799" y="2057400"/>
          <a:ext cx="7315200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Return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._plugin_handlers[create]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create_network, create_subnet,</a:t>
                      </a:r>
                      <a:r>
                        <a:rPr lang="en-IN" sz="1400" baseline="0" dirty="0" smtClean="0"/>
                        <a:t> create_port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._plugin_handlers[update]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update_network, update_subnet,</a:t>
                      </a:r>
                      <a:r>
                        <a:rPr lang="en-IN" sz="1400" baseline="0" dirty="0" smtClean="0"/>
                        <a:t> update_port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._plugin_handlers[delete]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delete_network, delete_subnet, delete_port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._plugin_handlers[list]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get_networks, get_subnets, get_ports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._plugin_handlers[show]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get_network, get_subnet, get_port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4800600"/>
            <a:ext cx="3910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 smtClean="0">
                <a:solidFill>
                  <a:srgbClr val="00B050"/>
                </a:solidFill>
              </a:rPr>
              <a:t>463</a:t>
            </a:r>
            <a:r>
              <a:rPr lang="en-IN" sz="1600" baseline="30000" dirty="0" smtClean="0">
                <a:solidFill>
                  <a:srgbClr val="00B050"/>
                </a:solidFill>
              </a:rPr>
              <a:t>rd</a:t>
            </a:r>
            <a:r>
              <a:rPr lang="en-IN" sz="1600" dirty="0" smtClean="0">
                <a:solidFill>
                  <a:srgbClr val="00B050"/>
                </a:solidFill>
              </a:rPr>
              <a:t>  </a:t>
            </a:r>
            <a:r>
              <a:rPr lang="en-IN" sz="1600" dirty="0">
                <a:solidFill>
                  <a:srgbClr val="00B050"/>
                </a:solidFill>
              </a:rPr>
              <a:t>line of </a:t>
            </a:r>
            <a:r>
              <a:rPr lang="en-IN" sz="1600" dirty="0" smtClean="0">
                <a:solidFill>
                  <a:srgbClr val="00B050"/>
                </a:solidFill>
              </a:rPr>
              <a:t>base.py for delete action]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75327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28600"/>
            <a:ext cx="4267199" cy="540774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Diagram Explanation (contd.)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3399" y="1031556"/>
            <a:ext cx="3307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1.4.2[taking delete case]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8" y="1495184"/>
            <a:ext cx="7696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At this point </a:t>
            </a:r>
            <a:r>
              <a:rPr lang="en-IN" sz="1600" dirty="0"/>
              <a:t>it calls </a:t>
            </a:r>
            <a:r>
              <a:rPr lang="en-IN" sz="1600" b="1" dirty="0"/>
              <a:t>obj_deleter = getattr(self._plugin, action</a:t>
            </a:r>
            <a:r>
              <a:rPr lang="en-IN" sz="1600" b="1" dirty="0" smtClean="0"/>
              <a:t>)</a:t>
            </a:r>
            <a:r>
              <a:rPr lang="en-IN" sz="1600" dirty="0" smtClean="0"/>
              <a:t> as it return instance of function define in core plugin(ml2). For this specific case </a:t>
            </a:r>
            <a:r>
              <a:rPr lang="en-IN" sz="1600" b="1" dirty="0" smtClean="0"/>
              <a:t>obj_deleter having instance for: </a:t>
            </a:r>
          </a:p>
          <a:p>
            <a:r>
              <a:rPr lang="en-IN" sz="1600" b="1" dirty="0"/>
              <a:t>	</a:t>
            </a:r>
            <a:r>
              <a:rPr lang="en-IN" sz="1600" b="1" dirty="0" smtClean="0"/>
              <a:t>	</a:t>
            </a:r>
          </a:p>
          <a:p>
            <a:r>
              <a:rPr lang="en-IN" sz="1600" b="1" dirty="0"/>
              <a:t>	</a:t>
            </a:r>
            <a:r>
              <a:rPr lang="en-IN" sz="1600" dirty="0" smtClean="0"/>
              <a:t>delete_network(self</a:t>
            </a:r>
            <a:r>
              <a:rPr lang="en-IN" sz="1600" dirty="0"/>
              <a:t>, context, id</a:t>
            </a:r>
            <a:r>
              <a:rPr lang="en-IN" sz="1600" dirty="0" smtClean="0"/>
              <a:t>)</a:t>
            </a:r>
          </a:p>
          <a:p>
            <a:r>
              <a:rPr lang="en-IN" sz="1600" b="1" dirty="0" smtClean="0"/>
              <a:t>	</a:t>
            </a:r>
            <a:r>
              <a:rPr lang="en-IN" sz="1600" dirty="0" smtClean="0"/>
              <a:t>delete_port(self</a:t>
            </a:r>
            <a:r>
              <a:rPr lang="en-IN" sz="1600" dirty="0"/>
              <a:t>, context, id, </a:t>
            </a:r>
            <a:r>
              <a:rPr lang="en-IN" sz="1600" dirty="0" smtClean="0"/>
              <a:t>l3_port_check=True)</a:t>
            </a:r>
          </a:p>
          <a:p>
            <a:r>
              <a:rPr lang="en-IN" sz="1600" dirty="0"/>
              <a:t>	</a:t>
            </a:r>
            <a:r>
              <a:rPr lang="en-IN" sz="1600" dirty="0" smtClean="0"/>
              <a:t>delete_subnet(self</a:t>
            </a:r>
            <a:r>
              <a:rPr lang="en-IN" sz="1600" dirty="0"/>
              <a:t>, context, id)</a:t>
            </a:r>
            <a:endParaRPr lang="en-IN" sz="1600" b="1" dirty="0" smtClean="0"/>
          </a:p>
          <a:p>
            <a:pPr marL="0" lvl="1"/>
            <a:endParaRPr lang="en-IN" sz="1600" dirty="0" smtClean="0">
              <a:solidFill>
                <a:srgbClr val="00B050"/>
              </a:solidFill>
            </a:endParaRPr>
          </a:p>
          <a:p>
            <a:pPr marL="0" lvl="1"/>
            <a:r>
              <a:rPr lang="en-IN" sz="1600" dirty="0" smtClean="0">
                <a:solidFill>
                  <a:srgbClr val="00B050"/>
                </a:solidFill>
              </a:rPr>
              <a:t>[</a:t>
            </a:r>
            <a:r>
              <a:rPr lang="en-IN" sz="1600" dirty="0">
                <a:solidFill>
                  <a:srgbClr val="00B050"/>
                </a:solidFill>
              </a:rPr>
              <a:t>refer </a:t>
            </a:r>
            <a:r>
              <a:rPr lang="en-IN" sz="1600" dirty="0" smtClean="0">
                <a:solidFill>
                  <a:srgbClr val="00B050"/>
                </a:solidFill>
              </a:rPr>
              <a:t>479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line </a:t>
            </a:r>
            <a:r>
              <a:rPr lang="en-IN" sz="1600" dirty="0">
                <a:solidFill>
                  <a:srgbClr val="00B050"/>
                </a:solidFill>
              </a:rPr>
              <a:t>of </a:t>
            </a:r>
            <a:r>
              <a:rPr lang="en-IN" sz="1600" dirty="0" smtClean="0">
                <a:solidFill>
                  <a:srgbClr val="00B050"/>
                </a:solidFill>
              </a:rPr>
              <a:t>base.py]</a:t>
            </a:r>
            <a:endParaRPr lang="en-IN" sz="1600" dirty="0"/>
          </a:p>
          <a:p>
            <a:r>
              <a:rPr lang="en-IN" sz="1600" b="1" dirty="0" smtClean="0"/>
              <a:t>			</a:t>
            </a:r>
            <a:r>
              <a:rPr lang="en-IN" sz="1600" b="1" dirty="0"/>
              <a:t>	</a:t>
            </a:r>
            <a:r>
              <a:rPr lang="en-IN" sz="1600" b="1" dirty="0" smtClean="0"/>
              <a:t>	</a:t>
            </a:r>
          </a:p>
          <a:p>
            <a:r>
              <a:rPr lang="en-IN" sz="1600" b="1" dirty="0" smtClean="0"/>
              <a:t>		</a:t>
            </a:r>
            <a:endParaRPr lang="en-IN" sz="1600" b="1" dirty="0"/>
          </a:p>
        </p:txBody>
      </p:sp>
      <p:sp>
        <p:nvSpPr>
          <p:cNvPr id="3" name="Right Brace 2"/>
          <p:cNvSpPr/>
          <p:nvPr/>
        </p:nvSpPr>
        <p:spPr>
          <a:xfrm>
            <a:off x="5715000" y="2209800"/>
            <a:ext cx="304800" cy="9144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2497915"/>
            <a:ext cx="294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Methods define in ml2 plugin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44032" y="4049729"/>
            <a:ext cx="3307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1.4.3[taking delete case]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031" y="4513357"/>
            <a:ext cx="7696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this point it simply calls the method who’s instance is in </a:t>
            </a:r>
            <a:r>
              <a:rPr lang="en-IN" sz="1600" b="1" dirty="0"/>
              <a:t>obj_deleter </a:t>
            </a:r>
            <a:r>
              <a:rPr lang="en-IN" sz="1600" dirty="0" smtClean="0"/>
              <a:t>variable </a:t>
            </a:r>
            <a:r>
              <a:rPr lang="en-IN" sz="1600" dirty="0"/>
              <a:t>by passing arguments </a:t>
            </a:r>
            <a:r>
              <a:rPr lang="en-IN" sz="1600" dirty="0" smtClean="0"/>
              <a:t>i.e. id and **kwargs.</a:t>
            </a: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 smtClean="0">
                <a:solidFill>
                  <a:srgbClr val="00B050"/>
                </a:solidFill>
              </a:rPr>
              <a:t>480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</a:t>
            </a:r>
            <a:r>
              <a:rPr lang="en-IN" sz="1600" dirty="0">
                <a:solidFill>
                  <a:srgbClr val="00B050"/>
                </a:solidFill>
              </a:rPr>
              <a:t>line of base.py]</a:t>
            </a:r>
            <a:endParaRPr lang="en-IN" sz="1600" dirty="0"/>
          </a:p>
          <a:p>
            <a:r>
              <a:rPr lang="en-IN" sz="1600" b="1" dirty="0" smtClean="0"/>
              <a:t>				</a:t>
            </a:r>
            <a:r>
              <a:rPr lang="en-IN" sz="1600" b="1" dirty="0"/>
              <a:t>	</a:t>
            </a:r>
            <a:r>
              <a:rPr lang="en-IN" sz="1600" b="1" dirty="0" smtClean="0"/>
              <a:t>			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157552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9404" y="2590800"/>
            <a:ext cx="60505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Now Call @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core plugin i.e. Ml2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43382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28600"/>
            <a:ext cx="4267199" cy="540774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Diagram Explanation (contd.)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3399" y="1031556"/>
            <a:ext cx="3307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1.4.4[taking delete case]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8" y="1495184"/>
            <a:ext cx="7696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At this </a:t>
            </a:r>
            <a:r>
              <a:rPr lang="en-IN" sz="1600" dirty="0"/>
              <a:t>point </a:t>
            </a:r>
            <a:r>
              <a:rPr lang="en-IN" sz="1600" dirty="0" smtClean="0"/>
              <a:t>delete function define in base.py calls </a:t>
            </a:r>
            <a:r>
              <a:rPr lang="en-IN" sz="1600" b="1" dirty="0"/>
              <a:t>_</a:t>
            </a:r>
            <a:r>
              <a:rPr lang="en-IN" sz="1600" b="1" dirty="0" smtClean="0"/>
              <a:t>send_dhcp_notification </a:t>
            </a:r>
            <a:r>
              <a:rPr lang="en-IN" sz="1600" dirty="0" smtClean="0"/>
              <a:t>to notify agents. </a:t>
            </a:r>
            <a:r>
              <a:rPr lang="en-IN" sz="1600" b="1" dirty="0"/>
              <a:t>	</a:t>
            </a:r>
            <a:endParaRPr lang="en-IN" sz="1600" b="1" dirty="0" smtClean="0"/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 smtClean="0">
                <a:solidFill>
                  <a:srgbClr val="00B050"/>
                </a:solidFill>
              </a:rPr>
              <a:t>487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</a:t>
            </a:r>
            <a:r>
              <a:rPr lang="en-IN" sz="1600" dirty="0">
                <a:solidFill>
                  <a:srgbClr val="00B050"/>
                </a:solidFill>
              </a:rPr>
              <a:t>line of base.py</a:t>
            </a:r>
            <a:r>
              <a:rPr lang="en-IN" sz="1600" dirty="0" smtClean="0">
                <a:solidFill>
                  <a:srgbClr val="00B050"/>
                </a:solidFill>
              </a:rPr>
              <a:t>]</a:t>
            </a:r>
            <a:r>
              <a:rPr lang="en-IN" sz="1600" b="1" dirty="0" smtClean="0"/>
              <a:t>	</a:t>
            </a:r>
            <a:endParaRPr lang="en-IN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533400" y="2361930"/>
            <a:ext cx="3307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1.4.5[taking delete case]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399" y="2825558"/>
            <a:ext cx="8458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At this </a:t>
            </a:r>
            <a:r>
              <a:rPr lang="en-IN" sz="1600" dirty="0"/>
              <a:t>point </a:t>
            </a:r>
            <a:r>
              <a:rPr lang="en-IN" sz="1600" dirty="0" smtClean="0"/>
              <a:t>delete function define in base.py </a:t>
            </a:r>
            <a:r>
              <a:rPr lang="en-IN" sz="1600" dirty="0"/>
              <a:t>calls </a:t>
            </a:r>
            <a:r>
              <a:rPr lang="en-IN" sz="1600" b="1" dirty="0"/>
              <a:t>_view(self, context, data, fields_to_strip=None</a:t>
            </a:r>
            <a:r>
              <a:rPr lang="en-IN" sz="1600" b="1" dirty="0" smtClean="0"/>
              <a:t>)</a:t>
            </a:r>
          </a:p>
          <a:p>
            <a:r>
              <a:rPr lang="en-IN" sz="1600" dirty="0" smtClean="0"/>
              <a:t>that </a:t>
            </a:r>
            <a:r>
              <a:rPr lang="en-IN" sz="1600" dirty="0"/>
              <a:t>build a </a:t>
            </a:r>
            <a:r>
              <a:rPr lang="en-IN" sz="1600" dirty="0" smtClean="0"/>
              <a:t>view of </a:t>
            </a:r>
            <a:r>
              <a:rPr lang="en-IN" sz="1600" dirty="0"/>
              <a:t>an API resource.</a:t>
            </a:r>
          </a:p>
          <a:p>
            <a:r>
              <a:rPr lang="en-IN" sz="1600" dirty="0" smtClean="0">
                <a:solidFill>
                  <a:srgbClr val="00B050"/>
                </a:solidFill>
              </a:rPr>
              <a:t>[</a:t>
            </a:r>
            <a:r>
              <a:rPr lang="en-IN" sz="1600" dirty="0">
                <a:solidFill>
                  <a:srgbClr val="00B050"/>
                </a:solidFill>
              </a:rPr>
              <a:t>refer </a:t>
            </a:r>
            <a:r>
              <a:rPr lang="en-IN" sz="1600" dirty="0" smtClean="0">
                <a:solidFill>
                  <a:srgbClr val="00B050"/>
                </a:solidFill>
              </a:rPr>
              <a:t>485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</a:t>
            </a:r>
            <a:r>
              <a:rPr lang="en-IN" sz="1600" dirty="0">
                <a:solidFill>
                  <a:srgbClr val="00B050"/>
                </a:solidFill>
              </a:rPr>
              <a:t>line of base.py</a:t>
            </a:r>
            <a:r>
              <a:rPr lang="en-IN" sz="1600" dirty="0" smtClean="0">
                <a:solidFill>
                  <a:srgbClr val="00B050"/>
                </a:solidFill>
              </a:rPr>
              <a:t>]</a:t>
            </a:r>
            <a:r>
              <a:rPr lang="en-IN" sz="1600" b="1" dirty="0" smtClean="0"/>
              <a:t>	</a:t>
            </a:r>
            <a:endParaRPr lang="en-IN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533400" y="3733800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1.5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99" y="4197428"/>
            <a:ext cx="8458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At this point it serialize(convert </a:t>
            </a:r>
            <a:r>
              <a:rPr lang="en-IN" sz="1600" dirty="0"/>
              <a:t>plain text </a:t>
            </a:r>
            <a:r>
              <a:rPr lang="en-IN" sz="1600" dirty="0" smtClean="0"/>
              <a:t>string to json) </a:t>
            </a:r>
            <a:r>
              <a:rPr lang="en-IN" sz="1600" dirty="0"/>
              <a:t>the </a:t>
            </a:r>
            <a:r>
              <a:rPr lang="en-IN" sz="1600" dirty="0" smtClean="0"/>
              <a:t>response came from function(create, delete, update, show, index) define in controller class (base.py)</a:t>
            </a:r>
          </a:p>
          <a:p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 smtClean="0">
                <a:solidFill>
                  <a:srgbClr val="00B050"/>
                </a:solidFill>
              </a:rPr>
              <a:t>137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</a:t>
            </a:r>
            <a:r>
              <a:rPr lang="en-IN" sz="1600" dirty="0">
                <a:solidFill>
                  <a:srgbClr val="00B050"/>
                </a:solidFill>
              </a:rPr>
              <a:t>line of base.py] </a:t>
            </a:r>
            <a:r>
              <a:rPr lang="en-IN" sz="1600" b="1" dirty="0" smtClean="0"/>
              <a:t>	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59587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 smtClean="0"/>
              <a:t>RoutesMiddleware (contd.)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48101" y="1066800"/>
            <a:ext cx="75438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 map </a:t>
            </a:r>
            <a:r>
              <a:rPr lang="en-IN" dirty="0"/>
              <a:t>= routes.Mapper()</a:t>
            </a:r>
            <a:br>
              <a:rPr lang="en-IN" dirty="0"/>
            </a:br>
            <a:r>
              <a:rPr lang="en-IN" dirty="0"/>
              <a:t> </a:t>
            </a:r>
            <a:r>
              <a:rPr lang="en-IN" dirty="0" smtClean="0"/>
              <a:t>map.connect(None</a:t>
            </a:r>
            <a:r>
              <a:rPr lang="en-IN" dirty="0"/>
              <a:t>, </a:t>
            </a:r>
            <a:r>
              <a:rPr lang="en-IN" b="1" dirty="0"/>
              <a:t>'/print/age={age}'</a:t>
            </a:r>
            <a:r>
              <a:rPr lang="en-IN" dirty="0"/>
              <a:t>, method=</a:t>
            </a:r>
            <a:r>
              <a:rPr lang="en-IN" b="1" dirty="0"/>
              <a:t>‘Method1</a:t>
            </a:r>
            <a:r>
              <a:rPr lang="en-IN" b="1" dirty="0" smtClean="0"/>
              <a:t>'</a:t>
            </a:r>
            <a:r>
              <a:rPr lang="en-IN" dirty="0" smtClean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 </a:t>
            </a:r>
            <a:r>
              <a:rPr lang="en-IN" dirty="0" smtClean="0"/>
              <a:t>map.connect(None</a:t>
            </a:r>
            <a:r>
              <a:rPr lang="en-IN" dirty="0"/>
              <a:t>, </a:t>
            </a:r>
            <a:r>
              <a:rPr lang="en-IN" b="1" dirty="0"/>
              <a:t>'/print/name={name}'</a:t>
            </a:r>
            <a:r>
              <a:rPr lang="en-IN" dirty="0"/>
              <a:t>, method=</a:t>
            </a:r>
            <a:r>
              <a:rPr lang="en-IN" b="1" dirty="0"/>
              <a:t>‘Method2</a:t>
            </a:r>
            <a:r>
              <a:rPr lang="en-IN" b="1" dirty="0" smtClean="0"/>
              <a:t>'</a:t>
            </a:r>
            <a:r>
              <a:rPr lang="en-IN" dirty="0" smtClean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 app = RoutesMiddleware(app, map)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 now RoutesMiddleware will add match dictionary in wsgi routing arguments i.e.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	</a:t>
            </a:r>
            <a:r>
              <a:rPr lang="en-IN" dirty="0">
                <a:solidFill>
                  <a:srgbClr val="00B0F0"/>
                </a:solidFill>
              </a:rPr>
              <a:t>environ</a:t>
            </a:r>
            <a:r>
              <a:rPr lang="en-IN" dirty="0"/>
              <a:t>['wsgiorg.routing_args'] </a:t>
            </a:r>
            <a:r>
              <a:rPr lang="en-IN" b="1" dirty="0"/>
              <a:t>=</a:t>
            </a:r>
            <a:r>
              <a:rPr lang="en-IN" dirty="0"/>
              <a:t> ((url, match</a:t>
            </a:r>
            <a:r>
              <a:rPr lang="en-IN" dirty="0" smtClean="0"/>
              <a:t>))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And pass this environ variable as an argument to call application i.e. </a:t>
            </a:r>
            <a:r>
              <a:rPr lang="en-IN" b="1" dirty="0" smtClean="0"/>
              <a:t>app</a:t>
            </a:r>
            <a:r>
              <a:rPr lang="en-IN" dirty="0" smtClean="0"/>
              <a:t> here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response = app(</a:t>
            </a:r>
            <a:r>
              <a:rPr lang="en-IN" dirty="0" smtClean="0">
                <a:solidFill>
                  <a:srgbClr val="00B0F0"/>
                </a:solidFill>
              </a:rPr>
              <a:t>environ</a:t>
            </a:r>
            <a:r>
              <a:rPr lang="en-IN" dirty="0" smtClean="0"/>
              <a:t>, start_response)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latin typeface="Arial" pitchFamily="34" charset="0"/>
                <a:cs typeface="Arial" pitchFamily="34" charset="0"/>
              </a:rPr>
              <a:t>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		At application side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IN" sz="2000" b="1" dirty="0">
              <a:latin typeface="Arial" pitchFamily="34" charset="0"/>
              <a:cs typeface="Arial" pitchFamily="34" charset="0"/>
            </a:endParaRPr>
          </a:p>
          <a:p>
            <a:r>
              <a:rPr lang="en-IN" dirty="0"/>
              <a:t>def application(</a:t>
            </a:r>
            <a:r>
              <a:rPr lang="en-IN" dirty="0">
                <a:solidFill>
                  <a:srgbClr val="00B0F0"/>
                </a:solidFill>
              </a:rPr>
              <a:t>environ</a:t>
            </a:r>
            <a:r>
              <a:rPr lang="en-IN" dirty="0"/>
              <a:t>, start_response): </a:t>
            </a:r>
          </a:p>
          <a:p>
            <a:r>
              <a:rPr lang="en-IN" dirty="0"/>
              <a:t>start_response('200 OK', [('Content-type', 'text/plain')]) </a:t>
            </a:r>
          </a:p>
          <a:p>
            <a:r>
              <a:rPr lang="en-IN" dirty="0"/>
              <a:t>match = environ['wsgiorg.routing_args'][1] </a:t>
            </a:r>
          </a:p>
          <a:p>
            <a:r>
              <a:rPr lang="en-IN" dirty="0"/>
              <a:t>controller = match</a:t>
            </a:r>
            <a:r>
              <a:rPr lang="en-IN" dirty="0" smtClean="0"/>
              <a:t>[‘method'] </a:t>
            </a:r>
            <a:endParaRPr lang="en-IN" dirty="0"/>
          </a:p>
          <a:p>
            <a:r>
              <a:rPr lang="en-IN" dirty="0" smtClean="0"/>
              <a:t>return method</a:t>
            </a: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IN" sz="2000" b="1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 smtClean="0"/>
              <a:t>RoutesMiddleware (contd.)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442414" y="1447800"/>
            <a:ext cx="8472985" cy="30480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85801" y="16764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we call </a:t>
            </a:r>
            <a:r>
              <a:rPr lang="en-IN" b="1" dirty="0"/>
              <a:t>/print/age=23 </a:t>
            </a:r>
            <a:r>
              <a:rPr lang="en-IN" dirty="0"/>
              <a:t>in our web browser then this </a:t>
            </a:r>
            <a:r>
              <a:rPr lang="en-IN" dirty="0" smtClean="0"/>
              <a:t>request goes to </a:t>
            </a:r>
            <a:r>
              <a:rPr lang="en-IN" b="1" dirty="0" smtClean="0"/>
              <a:t>RoutesMiddelware </a:t>
            </a:r>
            <a:r>
              <a:rPr lang="en-IN" dirty="0" smtClean="0"/>
              <a:t> which is responsible for adding  match dictionary for this request </a:t>
            </a:r>
            <a:r>
              <a:rPr lang="en-IN" dirty="0"/>
              <a:t>match will be : {'age': u'23', 'method': u'Method1</a:t>
            </a:r>
            <a:r>
              <a:rPr lang="en-IN" dirty="0" smtClean="0"/>
              <a:t>'}</a:t>
            </a:r>
          </a:p>
          <a:p>
            <a:endParaRPr lang="en-IN" dirty="0"/>
          </a:p>
          <a:p>
            <a:r>
              <a:rPr lang="en-IN" dirty="0" smtClean="0"/>
              <a:t>So for every request RoutesMiddleware is acting as WSGI </a:t>
            </a:r>
            <a:r>
              <a:rPr lang="en-IN" dirty="0"/>
              <a:t>middleware that maps incoming requests to WSGI </a:t>
            </a:r>
            <a:r>
              <a:rPr lang="en-IN" dirty="0" smtClean="0"/>
              <a:t>apps.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3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 Deploy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2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 Deploy: 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 is a find and configure WSGI app and server systems. </a:t>
            </a:r>
            <a:endParaRPr lang="en-US" dirty="0" smtClean="0"/>
          </a:p>
          <a:p>
            <a:r>
              <a:rPr lang="en-US" dirty="0"/>
              <a:t>The main interaction with PD is the configuration </a:t>
            </a:r>
            <a:r>
              <a:rPr lang="en-US" dirty="0" smtClean="0"/>
              <a:t>file.</a:t>
            </a:r>
          </a:p>
          <a:p>
            <a:r>
              <a:rPr lang="en-US" dirty="0"/>
              <a:t>Configuration file format is simple INI format: name = value. You can extend these values ​​through subsequent lines indented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13" y="685800"/>
            <a:ext cx="4572000" cy="60016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 err="1"/>
              <a:t>composite:neutron</a:t>
            </a:r>
            <a:r>
              <a:rPr lang="en-US" sz="1200" dirty="0"/>
              <a:t>]</a:t>
            </a:r>
          </a:p>
          <a:p>
            <a:r>
              <a:rPr lang="en-US" sz="1200" dirty="0"/>
              <a:t>use = </a:t>
            </a:r>
            <a:r>
              <a:rPr lang="en-US" sz="1200" dirty="0" err="1"/>
              <a:t>egg:Paste#urlmap</a:t>
            </a:r>
            <a:endParaRPr lang="en-US" sz="1200" dirty="0"/>
          </a:p>
          <a:p>
            <a:r>
              <a:rPr lang="en-US" sz="1200" dirty="0"/>
              <a:t>/: </a:t>
            </a:r>
            <a:r>
              <a:rPr lang="en-US" sz="1200" dirty="0" err="1"/>
              <a:t>neutronversions</a:t>
            </a:r>
            <a:endParaRPr lang="en-US" sz="1200" dirty="0"/>
          </a:p>
          <a:p>
            <a:r>
              <a:rPr lang="en-US" sz="1200" dirty="0"/>
              <a:t>/v2.0: neutronapi_v2_0</a:t>
            </a:r>
          </a:p>
          <a:p>
            <a:endParaRPr lang="en-US" sz="1200" dirty="0"/>
          </a:p>
          <a:p>
            <a:r>
              <a:rPr lang="en-US" sz="1200" dirty="0"/>
              <a:t>[composite:neutronapi_v2_0]</a:t>
            </a:r>
          </a:p>
          <a:p>
            <a:r>
              <a:rPr lang="en-US" sz="1200" dirty="0"/>
              <a:t>use = </a:t>
            </a:r>
            <a:r>
              <a:rPr lang="en-US" sz="1200" dirty="0" err="1"/>
              <a:t>call:neutron.auth:pipeline_factory</a:t>
            </a:r>
            <a:endParaRPr lang="en-US" sz="1200" dirty="0"/>
          </a:p>
          <a:p>
            <a:r>
              <a:rPr lang="en-US" sz="1200" dirty="0" err="1"/>
              <a:t>noauth</a:t>
            </a:r>
            <a:r>
              <a:rPr lang="en-US" sz="1200" dirty="0"/>
              <a:t> = </a:t>
            </a:r>
            <a:r>
              <a:rPr lang="en-US" sz="1200" dirty="0" err="1"/>
              <a:t>request_id</a:t>
            </a:r>
            <a:r>
              <a:rPr lang="en-US" sz="1200" dirty="0"/>
              <a:t> </a:t>
            </a:r>
            <a:r>
              <a:rPr lang="en-US" sz="1200" dirty="0" err="1"/>
              <a:t>catch_errors</a:t>
            </a:r>
            <a:r>
              <a:rPr lang="en-US" sz="1200" dirty="0"/>
              <a:t> extensions neutronapiapp_v2_0</a:t>
            </a:r>
          </a:p>
          <a:p>
            <a:r>
              <a:rPr lang="en-US" sz="1200" dirty="0"/>
              <a:t>keystone = </a:t>
            </a:r>
            <a:r>
              <a:rPr lang="en-US" sz="1200" dirty="0" err="1"/>
              <a:t>request_id</a:t>
            </a:r>
            <a:r>
              <a:rPr lang="en-US" sz="1200" dirty="0"/>
              <a:t> </a:t>
            </a:r>
            <a:r>
              <a:rPr lang="en-US" sz="1200" dirty="0" err="1"/>
              <a:t>catch_errors</a:t>
            </a:r>
            <a:r>
              <a:rPr lang="en-US" sz="1200" dirty="0"/>
              <a:t> </a:t>
            </a:r>
            <a:r>
              <a:rPr lang="en-US" sz="1200" dirty="0" err="1"/>
              <a:t>authtoken</a:t>
            </a:r>
            <a:r>
              <a:rPr lang="en-US" sz="1200" dirty="0"/>
              <a:t> </a:t>
            </a:r>
            <a:r>
              <a:rPr lang="en-US" sz="1200" dirty="0" err="1"/>
              <a:t>keystonecontext</a:t>
            </a:r>
            <a:r>
              <a:rPr lang="en-US" sz="1200" dirty="0"/>
              <a:t> extensions neutronapiapp_v2_0</a:t>
            </a:r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filter:request_id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</a:t>
            </a:r>
            <a:r>
              <a:rPr lang="en-US" sz="1200" dirty="0" err="1"/>
              <a:t>oslo.middleware:RequestId.factory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filter:catch_errors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</a:t>
            </a:r>
            <a:r>
              <a:rPr lang="en-US" sz="1200" dirty="0" err="1"/>
              <a:t>oslo.middleware:CatchErrors.factory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filter:keystonecontext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</a:t>
            </a:r>
            <a:r>
              <a:rPr lang="en-US" sz="1200" dirty="0" err="1"/>
              <a:t>neutron.auth:NeutronKeystoneContext.factory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filter:authtoken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</a:t>
            </a:r>
            <a:r>
              <a:rPr lang="en-US" sz="1200" dirty="0" err="1"/>
              <a:t>keystonemiddleware.auth_token:filter_factory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filter:extensions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neutron.api.extensions:plugin_aware_extension_middleware_factory</a:t>
            </a:r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app:neutronversions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paste.app_factory</a:t>
            </a:r>
            <a:r>
              <a:rPr lang="en-US" sz="1200" dirty="0"/>
              <a:t> = </a:t>
            </a:r>
            <a:r>
              <a:rPr lang="en-US" sz="1200" dirty="0" err="1"/>
              <a:t>neutron.api.versions:Versions.factory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[app:neutronapiapp_v2_0]</a:t>
            </a:r>
          </a:p>
          <a:p>
            <a:r>
              <a:rPr lang="en-US" sz="1200" dirty="0" err="1"/>
              <a:t>paste.app_factory</a:t>
            </a:r>
            <a:r>
              <a:rPr lang="en-US" sz="1200" dirty="0"/>
              <a:t> = neutron.api.v2.router:APIRouter.factory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45545"/>
            <a:ext cx="434340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 composite section means it dispatches the request to other applications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1219202" y="276378"/>
            <a:ext cx="3505198" cy="56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1828802" y="276378"/>
            <a:ext cx="2895598" cy="1476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24400" y="557289"/>
            <a:ext cx="434340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use the composite application named </a:t>
            </a:r>
            <a:r>
              <a:rPr lang="en-US" sz="1200" dirty="0" err="1"/>
              <a:t>urlmap</a:t>
            </a:r>
            <a:r>
              <a:rPr lang="en-US" sz="1200" dirty="0"/>
              <a:t> from the Paste package. </a:t>
            </a:r>
            <a:r>
              <a:rPr lang="en-US" sz="1200" dirty="0" err="1"/>
              <a:t>urlmap</a:t>
            </a:r>
            <a:r>
              <a:rPr lang="en-US" sz="1200" dirty="0"/>
              <a:t> is a particularly common composite application – it uses a path prefix to map your request to </a:t>
            </a:r>
            <a:r>
              <a:rPr lang="en-US" sz="1200" dirty="0" smtClean="0"/>
              <a:t>another application. / to </a:t>
            </a:r>
            <a:r>
              <a:rPr lang="en-US" sz="1200" dirty="0" err="1" smtClean="0"/>
              <a:t>neutronversions</a:t>
            </a:r>
            <a:r>
              <a:rPr lang="en-US" sz="1200" dirty="0" smtClean="0"/>
              <a:t> and /v2.0 to neturonapi_v2_0 applications.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1600200" y="972788"/>
            <a:ext cx="3124200" cy="461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93920" y="1524000"/>
            <a:ext cx="437388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refers directly to the </a:t>
            </a:r>
            <a:r>
              <a:rPr lang="en-US" sz="1200" dirty="0" err="1"/>
              <a:t>pipeline_factory</a:t>
            </a:r>
            <a:r>
              <a:rPr lang="en-US" sz="1200" dirty="0"/>
              <a:t> variable in the </a:t>
            </a:r>
            <a:r>
              <a:rPr lang="en-US" sz="1200" dirty="0" err="1"/>
              <a:t>neutron.auth</a:t>
            </a:r>
            <a:r>
              <a:rPr lang="en-US" sz="1200" dirty="0"/>
              <a:t> </a:t>
            </a:r>
            <a:r>
              <a:rPr lang="en-US" sz="1200" dirty="0" smtClean="0"/>
              <a:t>module. 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2590800" y="1754833"/>
            <a:ext cx="2103120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Cube 23"/>
          <p:cNvSpPr/>
          <p:nvPr/>
        </p:nvSpPr>
        <p:spPr>
          <a:xfrm>
            <a:off x="4800600" y="2148840"/>
            <a:ext cx="381000" cy="9525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rid</a:t>
            </a:r>
            <a:endParaRPr lang="en-US" sz="1400" dirty="0"/>
          </a:p>
        </p:txBody>
      </p:sp>
      <p:sp>
        <p:nvSpPr>
          <p:cNvPr id="25" name="Cube 24"/>
          <p:cNvSpPr/>
          <p:nvPr/>
        </p:nvSpPr>
        <p:spPr>
          <a:xfrm>
            <a:off x="5410200" y="2148840"/>
            <a:ext cx="381000" cy="9525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ce</a:t>
            </a:r>
            <a:endParaRPr lang="en-US" sz="1400" dirty="0"/>
          </a:p>
        </p:txBody>
      </p:sp>
      <p:sp>
        <p:nvSpPr>
          <p:cNvPr id="26" name="Cube 25"/>
          <p:cNvSpPr/>
          <p:nvPr/>
        </p:nvSpPr>
        <p:spPr>
          <a:xfrm>
            <a:off x="6096000" y="2133600"/>
            <a:ext cx="381000" cy="9525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auth</a:t>
            </a:r>
            <a:endParaRPr lang="en-US" sz="1400" dirty="0"/>
          </a:p>
        </p:txBody>
      </p:sp>
      <p:sp>
        <p:nvSpPr>
          <p:cNvPr id="27" name="Cube 26"/>
          <p:cNvSpPr/>
          <p:nvPr/>
        </p:nvSpPr>
        <p:spPr>
          <a:xfrm>
            <a:off x="6705600" y="2133600"/>
            <a:ext cx="381000" cy="9525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KSC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8153400" y="2148840"/>
            <a:ext cx="762001" cy="937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Neutron </a:t>
            </a:r>
            <a:r>
              <a:rPr lang="en-US" sz="1200" dirty="0" err="1" smtClean="0"/>
              <a:t>api</a:t>
            </a:r>
            <a:r>
              <a:rPr lang="en-US" sz="1200" dirty="0" smtClean="0"/>
              <a:t> app v2_0</a:t>
            </a:r>
            <a:endParaRPr lang="en-US" sz="1200" dirty="0"/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4191000" y="2286000"/>
            <a:ext cx="533400" cy="3238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15200" y="2133600"/>
            <a:ext cx="762001" cy="9372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Extensions</a:t>
            </a:r>
            <a:endParaRPr lang="en-US" sz="1200" dirty="0"/>
          </a:p>
        </p:txBody>
      </p:sp>
      <p:cxnSp>
        <p:nvCxnSpPr>
          <p:cNvPr id="36" name="Elbow Connector 35"/>
          <p:cNvCxnSpPr/>
          <p:nvPr/>
        </p:nvCxnSpPr>
        <p:spPr>
          <a:xfrm>
            <a:off x="4693920" y="2895600"/>
            <a:ext cx="4373881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4754880" y="2042160"/>
            <a:ext cx="4312920" cy="411480"/>
          </a:xfrm>
          <a:custGeom>
            <a:avLst/>
            <a:gdLst>
              <a:gd name="connsiteX0" fmla="*/ 0 w 4312920"/>
              <a:gd name="connsiteY0" fmla="*/ 411480 h 411480"/>
              <a:gd name="connsiteX1" fmla="*/ 106680 w 4312920"/>
              <a:gd name="connsiteY1" fmla="*/ 396240 h 411480"/>
              <a:gd name="connsiteX2" fmla="*/ 182880 w 4312920"/>
              <a:gd name="connsiteY2" fmla="*/ 381000 h 411480"/>
              <a:gd name="connsiteX3" fmla="*/ 1219200 w 4312920"/>
              <a:gd name="connsiteY3" fmla="*/ 365760 h 411480"/>
              <a:gd name="connsiteX4" fmla="*/ 1234440 w 4312920"/>
              <a:gd name="connsiteY4" fmla="*/ 320040 h 411480"/>
              <a:gd name="connsiteX5" fmla="*/ 1264920 w 4312920"/>
              <a:gd name="connsiteY5" fmla="*/ 0 h 411480"/>
              <a:gd name="connsiteX6" fmla="*/ 1600200 w 4312920"/>
              <a:gd name="connsiteY6" fmla="*/ 15240 h 411480"/>
              <a:gd name="connsiteX7" fmla="*/ 1737360 w 4312920"/>
              <a:gd name="connsiteY7" fmla="*/ 30480 h 411480"/>
              <a:gd name="connsiteX8" fmla="*/ 1783080 w 4312920"/>
              <a:gd name="connsiteY8" fmla="*/ 45720 h 411480"/>
              <a:gd name="connsiteX9" fmla="*/ 2484120 w 4312920"/>
              <a:gd name="connsiteY9" fmla="*/ 60960 h 411480"/>
              <a:gd name="connsiteX10" fmla="*/ 2499360 w 4312920"/>
              <a:gd name="connsiteY10" fmla="*/ 106680 h 411480"/>
              <a:gd name="connsiteX11" fmla="*/ 2514600 w 4312920"/>
              <a:gd name="connsiteY11" fmla="*/ 320040 h 411480"/>
              <a:gd name="connsiteX12" fmla="*/ 2575560 w 4312920"/>
              <a:gd name="connsiteY12" fmla="*/ 335280 h 411480"/>
              <a:gd name="connsiteX13" fmla="*/ 3108960 w 4312920"/>
              <a:gd name="connsiteY13" fmla="*/ 350520 h 411480"/>
              <a:gd name="connsiteX14" fmla="*/ 3916680 w 4312920"/>
              <a:gd name="connsiteY14" fmla="*/ 381000 h 411480"/>
              <a:gd name="connsiteX15" fmla="*/ 4312920 w 4312920"/>
              <a:gd name="connsiteY15" fmla="*/ 38100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12920" h="411480">
                <a:moveTo>
                  <a:pt x="0" y="411480"/>
                </a:moveTo>
                <a:cubicBezTo>
                  <a:pt x="35560" y="406400"/>
                  <a:pt x="71248" y="402145"/>
                  <a:pt x="106680" y="396240"/>
                </a:cubicBezTo>
                <a:cubicBezTo>
                  <a:pt x="132231" y="391982"/>
                  <a:pt x="156987" y="381709"/>
                  <a:pt x="182880" y="381000"/>
                </a:cubicBezTo>
                <a:cubicBezTo>
                  <a:pt x="528228" y="371538"/>
                  <a:pt x="873760" y="370840"/>
                  <a:pt x="1219200" y="365760"/>
                </a:cubicBezTo>
                <a:cubicBezTo>
                  <a:pt x="1224280" y="350520"/>
                  <a:pt x="1231290" y="335792"/>
                  <a:pt x="1234440" y="320040"/>
                </a:cubicBezTo>
                <a:cubicBezTo>
                  <a:pt x="1254136" y="221560"/>
                  <a:pt x="1258291" y="92807"/>
                  <a:pt x="1264920" y="0"/>
                </a:cubicBezTo>
                <a:lnTo>
                  <a:pt x="1600200" y="15240"/>
                </a:lnTo>
                <a:cubicBezTo>
                  <a:pt x="1646106" y="18202"/>
                  <a:pt x="1691985" y="22917"/>
                  <a:pt x="1737360" y="30480"/>
                </a:cubicBezTo>
                <a:cubicBezTo>
                  <a:pt x="1753206" y="33121"/>
                  <a:pt x="1767029" y="45065"/>
                  <a:pt x="1783080" y="45720"/>
                </a:cubicBezTo>
                <a:cubicBezTo>
                  <a:pt x="2016621" y="55252"/>
                  <a:pt x="2250440" y="55880"/>
                  <a:pt x="2484120" y="60960"/>
                </a:cubicBezTo>
                <a:cubicBezTo>
                  <a:pt x="2489200" y="76200"/>
                  <a:pt x="2497483" y="90726"/>
                  <a:pt x="2499360" y="106680"/>
                </a:cubicBezTo>
                <a:cubicBezTo>
                  <a:pt x="2507691" y="177493"/>
                  <a:pt x="2492053" y="252398"/>
                  <a:pt x="2514600" y="320040"/>
                </a:cubicBezTo>
                <a:cubicBezTo>
                  <a:pt x="2521224" y="339911"/>
                  <a:pt x="2554642" y="334207"/>
                  <a:pt x="2575560" y="335280"/>
                </a:cubicBezTo>
                <a:cubicBezTo>
                  <a:pt x="2753199" y="344390"/>
                  <a:pt x="2931160" y="345440"/>
                  <a:pt x="3108960" y="350520"/>
                </a:cubicBezTo>
                <a:cubicBezTo>
                  <a:pt x="3421159" y="412960"/>
                  <a:pt x="3188992" y="371166"/>
                  <a:pt x="3916680" y="381000"/>
                </a:cubicBezTo>
                <a:cubicBezTo>
                  <a:pt x="4048748" y="382785"/>
                  <a:pt x="4180840" y="381000"/>
                  <a:pt x="4312920" y="381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413" y="233677"/>
            <a:ext cx="19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Paste Middleware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15169" y="3169194"/>
            <a:ext cx="4707906" cy="3688806"/>
            <a:chOff x="137160" y="152400"/>
            <a:chExt cx="8746721" cy="6400800"/>
          </a:xfrm>
        </p:grpSpPr>
        <p:sp>
          <p:nvSpPr>
            <p:cNvPr id="22" name="Horizontal Scroll 21"/>
            <p:cNvSpPr/>
            <p:nvPr/>
          </p:nvSpPr>
          <p:spPr>
            <a:xfrm>
              <a:off x="480060" y="152400"/>
              <a:ext cx="1158240" cy="685800"/>
            </a:xfrm>
            <a:prstGeom prst="horizontalScrol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URL</a:t>
              </a:r>
              <a:endParaRPr lang="en-US" sz="11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7160" y="1371600"/>
              <a:ext cx="161544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Request-ID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07920" y="1371600"/>
              <a:ext cx="155448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Catch-Errors</a:t>
              </a:r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24400" y="1371600"/>
              <a:ext cx="150495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Auth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38800" y="4495800"/>
              <a:ext cx="3124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60120" y="4495800"/>
              <a:ext cx="3124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505200" y="3048000"/>
              <a:ext cx="25908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Response</a:t>
              </a:r>
              <a:endParaRPr lang="en-US" sz="11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58000" y="1371600"/>
              <a:ext cx="14859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Keystone</a:t>
              </a:r>
            </a:p>
            <a:p>
              <a:pPr algn="ctr"/>
              <a:r>
                <a:rPr lang="en-US" sz="1200" dirty="0" smtClean="0"/>
                <a:t>Connect</a:t>
              </a:r>
              <a:endParaRPr lang="en-US" sz="1200" dirty="0"/>
            </a:p>
          </p:txBody>
        </p:sp>
        <p:cxnSp>
          <p:nvCxnSpPr>
            <p:cNvPr id="39" name="Elbow Connector 38"/>
            <p:cNvCxnSpPr>
              <a:stCxn id="22" idx="3"/>
              <a:endCxn id="28" idx="0"/>
            </p:cNvCxnSpPr>
            <p:nvPr/>
          </p:nvCxnSpPr>
          <p:spPr>
            <a:xfrm flipH="1">
              <a:off x="944880" y="495300"/>
              <a:ext cx="693420" cy="876300"/>
            </a:xfrm>
            <a:prstGeom prst="bentConnector4">
              <a:avLst>
                <a:gd name="adj1" fmla="val -32967"/>
                <a:gd name="adj2" fmla="val 6956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28" idx="2"/>
              <a:endCxn id="37" idx="0"/>
            </p:cNvCxnSpPr>
            <p:nvPr/>
          </p:nvCxnSpPr>
          <p:spPr>
            <a:xfrm rot="16200000" flipH="1">
              <a:off x="2453640" y="701040"/>
              <a:ext cx="838200" cy="385572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30" idx="2"/>
              <a:endCxn id="37" idx="0"/>
            </p:cNvCxnSpPr>
            <p:nvPr/>
          </p:nvCxnSpPr>
          <p:spPr>
            <a:xfrm rot="16200000" flipH="1">
              <a:off x="3573780" y="1821180"/>
              <a:ext cx="838200" cy="161544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1" idx="2"/>
              <a:endCxn id="37" idx="0"/>
            </p:cNvCxnSpPr>
            <p:nvPr/>
          </p:nvCxnSpPr>
          <p:spPr>
            <a:xfrm rot="5400000">
              <a:off x="4719638" y="2290763"/>
              <a:ext cx="838200" cy="67627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38" idx="2"/>
              <a:endCxn id="37" idx="0"/>
            </p:cNvCxnSpPr>
            <p:nvPr/>
          </p:nvCxnSpPr>
          <p:spPr>
            <a:xfrm rot="5400000">
              <a:off x="5781675" y="1228725"/>
              <a:ext cx="838200" cy="280035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8" idx="3"/>
              <a:endCxn id="32" idx="3"/>
            </p:cNvCxnSpPr>
            <p:nvPr/>
          </p:nvCxnSpPr>
          <p:spPr>
            <a:xfrm>
              <a:off x="8343900" y="1790700"/>
              <a:ext cx="419100" cy="3733800"/>
            </a:xfrm>
            <a:prstGeom prst="bentConnector3">
              <a:avLst>
                <a:gd name="adj1" fmla="val 1545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2" idx="1"/>
              <a:endCxn id="35" idx="3"/>
            </p:cNvCxnSpPr>
            <p:nvPr/>
          </p:nvCxnSpPr>
          <p:spPr>
            <a:xfrm flipH="1">
              <a:off x="4084320" y="5524500"/>
              <a:ext cx="15544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8" idx="3"/>
              <a:endCxn id="30" idx="1"/>
            </p:cNvCxnSpPr>
            <p:nvPr/>
          </p:nvCxnSpPr>
          <p:spPr>
            <a:xfrm>
              <a:off x="1752600" y="1790700"/>
              <a:ext cx="655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0" idx="3"/>
              <a:endCxn id="31" idx="1"/>
            </p:cNvCxnSpPr>
            <p:nvPr/>
          </p:nvCxnSpPr>
          <p:spPr>
            <a:xfrm>
              <a:off x="3962400" y="17907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1" idx="3"/>
              <a:endCxn id="38" idx="1"/>
            </p:cNvCxnSpPr>
            <p:nvPr/>
          </p:nvCxnSpPr>
          <p:spPr>
            <a:xfrm>
              <a:off x="6229350" y="1790700"/>
              <a:ext cx="6286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35" idx="0"/>
              <a:endCxn id="37" idx="1"/>
            </p:cNvCxnSpPr>
            <p:nvPr/>
          </p:nvCxnSpPr>
          <p:spPr>
            <a:xfrm rot="5400000" flipH="1" flipV="1">
              <a:off x="2518410" y="3509010"/>
              <a:ext cx="990600" cy="98298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32" idx="0"/>
              <a:endCxn id="37" idx="3"/>
            </p:cNvCxnSpPr>
            <p:nvPr/>
          </p:nvCxnSpPr>
          <p:spPr>
            <a:xfrm rot="16200000" flipV="1">
              <a:off x="6153150" y="3448050"/>
              <a:ext cx="990600" cy="1104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lowchart: Decision 51"/>
            <p:cNvSpPr/>
            <p:nvPr/>
          </p:nvSpPr>
          <p:spPr>
            <a:xfrm>
              <a:off x="1531620" y="5524500"/>
              <a:ext cx="1981200" cy="8763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URL Defined</a:t>
              </a:r>
              <a:endParaRPr lang="en-US" sz="1100" dirty="0"/>
            </a:p>
          </p:txBody>
        </p:sp>
        <p:sp>
          <p:nvSpPr>
            <p:cNvPr id="53" name="Flowchart: Process 52"/>
            <p:cNvSpPr/>
            <p:nvPr/>
          </p:nvSpPr>
          <p:spPr>
            <a:xfrm>
              <a:off x="1059180" y="4648200"/>
              <a:ext cx="1116330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</a:t>
              </a:r>
              <a:endParaRPr lang="en-US" sz="1100" dirty="0"/>
            </a:p>
          </p:txBody>
        </p:sp>
        <p:cxnSp>
          <p:nvCxnSpPr>
            <p:cNvPr id="54" name="Elbow Connector 53"/>
            <p:cNvCxnSpPr>
              <a:stCxn id="52" idx="1"/>
              <a:endCxn id="53" idx="2"/>
            </p:cNvCxnSpPr>
            <p:nvPr/>
          </p:nvCxnSpPr>
          <p:spPr>
            <a:xfrm rot="10800000" flipH="1">
              <a:off x="1531619" y="5334000"/>
              <a:ext cx="85725" cy="628650"/>
            </a:xfrm>
            <a:prstGeom prst="bentConnector4">
              <a:avLst>
                <a:gd name="adj1" fmla="val -266667"/>
                <a:gd name="adj2" fmla="val 60606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2" idx="0"/>
              <a:endCxn id="35" idx="0"/>
            </p:cNvCxnSpPr>
            <p:nvPr/>
          </p:nvCxnSpPr>
          <p:spPr>
            <a:xfrm flipV="1">
              <a:off x="2522220" y="4495800"/>
              <a:ext cx="0" cy="102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6" name="Flowchart: Decision 55"/>
            <p:cNvSpPr/>
            <p:nvPr/>
          </p:nvSpPr>
          <p:spPr>
            <a:xfrm>
              <a:off x="6187440" y="5524500"/>
              <a:ext cx="1981200" cy="8763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URL Defined</a:t>
              </a:r>
              <a:endParaRPr lang="en-US" sz="1100" dirty="0"/>
            </a:p>
          </p:txBody>
        </p:sp>
        <p:sp>
          <p:nvSpPr>
            <p:cNvPr id="57" name="Flowchart: Process 56"/>
            <p:cNvSpPr/>
            <p:nvPr/>
          </p:nvSpPr>
          <p:spPr>
            <a:xfrm>
              <a:off x="5715000" y="4648200"/>
              <a:ext cx="1116330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</a:t>
              </a:r>
              <a:endParaRPr lang="en-US" sz="1100" dirty="0"/>
            </a:p>
          </p:txBody>
        </p:sp>
        <p:cxnSp>
          <p:nvCxnSpPr>
            <p:cNvPr id="58" name="Elbow Connector 57"/>
            <p:cNvCxnSpPr>
              <a:stCxn id="56" idx="1"/>
              <a:endCxn id="57" idx="2"/>
            </p:cNvCxnSpPr>
            <p:nvPr/>
          </p:nvCxnSpPr>
          <p:spPr>
            <a:xfrm rot="10800000" flipH="1">
              <a:off x="6187439" y="5334000"/>
              <a:ext cx="85725" cy="628650"/>
            </a:xfrm>
            <a:prstGeom prst="bentConnector4">
              <a:avLst>
                <a:gd name="adj1" fmla="val -266667"/>
                <a:gd name="adj2" fmla="val 60606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0"/>
            </p:cNvCxnSpPr>
            <p:nvPr/>
          </p:nvCxnSpPr>
          <p:spPr>
            <a:xfrm flipV="1">
              <a:off x="7178040" y="4495800"/>
              <a:ext cx="0" cy="102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2574965" y="4648198"/>
              <a:ext cx="1616035" cy="747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neutronapiapp_v2_0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346540" y="4524494"/>
              <a:ext cx="1537341" cy="453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extensions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3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9812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bg1">
                    <a:lumMod val="50000"/>
                  </a:schemeClr>
                </a:solidFill>
              </a:rPr>
              <a:t>When WSGI Server Starts</a:t>
            </a:r>
            <a:endParaRPr lang="en-IN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3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81000" y="122738"/>
            <a:ext cx="8077200" cy="1303041"/>
            <a:chOff x="381000" y="668923"/>
            <a:chExt cx="7239000" cy="1769477"/>
          </a:xfrm>
        </p:grpSpPr>
        <p:grpSp>
          <p:nvGrpSpPr>
            <p:cNvPr id="14" name="Group 13"/>
            <p:cNvGrpSpPr/>
            <p:nvPr/>
          </p:nvGrpSpPr>
          <p:grpSpPr>
            <a:xfrm>
              <a:off x="2514600" y="914400"/>
              <a:ext cx="5105400" cy="1524000"/>
              <a:chOff x="685800" y="533400"/>
              <a:chExt cx="5105400" cy="152400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685800" y="533400"/>
                <a:ext cx="5105400" cy="1524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914400" y="685800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 smtClean="0"/>
                  <a:t>APIRouter</a:t>
                </a:r>
                <a:endParaRPr lang="en-IN" sz="1600" b="1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898237" y="1286164"/>
                <a:ext cx="1905000" cy="3048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800" dirty="0"/>
                  <a:t>factory(cls, global_config, **local_config)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733800" y="1286164"/>
                <a:ext cx="1828800" cy="3048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__init__(self, **local_config)</a:t>
                </a:r>
              </a:p>
            </p:txBody>
          </p:sp>
          <p:cxnSp>
            <p:nvCxnSpPr>
              <p:cNvPr id="11" name="Straight Arrow Connector 10"/>
              <p:cNvCxnSpPr>
                <a:stCxn id="4" idx="3"/>
                <a:endCxn id="5" idx="1"/>
              </p:cNvCxnSpPr>
              <p:nvPr/>
            </p:nvCxnSpPr>
            <p:spPr>
              <a:xfrm>
                <a:off x="2803237" y="1438564"/>
                <a:ext cx="9305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Elbow Connector 15"/>
            <p:cNvCxnSpPr/>
            <p:nvPr/>
          </p:nvCxnSpPr>
          <p:spPr>
            <a:xfrm>
              <a:off x="1524000" y="838200"/>
              <a:ext cx="1203037" cy="981364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81000" y="668923"/>
              <a:ext cx="1219200" cy="3552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WSGI Server</a:t>
              </a:r>
              <a:endParaRPr lang="en-IN" sz="11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60429" y="1555959"/>
            <a:ext cx="12434560" cy="4772255"/>
            <a:chOff x="344053" y="2082842"/>
            <a:chExt cx="12434560" cy="4772255"/>
          </a:xfrm>
        </p:grpSpPr>
        <p:sp>
          <p:nvSpPr>
            <p:cNvPr id="20" name="Rectangle 19"/>
            <p:cNvSpPr/>
            <p:nvPr/>
          </p:nvSpPr>
          <p:spPr>
            <a:xfrm>
              <a:off x="344054" y="2082842"/>
              <a:ext cx="3298537" cy="469895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64277" y="2082842"/>
              <a:ext cx="6858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__init__</a:t>
              </a:r>
              <a:endParaRPr lang="en-IN" sz="105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" y="2336758"/>
              <a:ext cx="3275446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mapper = routes_mapper.Mapper()</a:t>
              </a:r>
              <a:br>
                <a:rPr lang="en-IN" sz="800" dirty="0"/>
              </a:br>
              <a:r>
                <a:rPr lang="en-IN" sz="1050" b="1" dirty="0">
                  <a:solidFill>
                    <a:srgbClr val="990000"/>
                  </a:solidFill>
                </a:rPr>
                <a:t>plugin</a:t>
              </a:r>
              <a:r>
                <a:rPr lang="en-IN" sz="800" dirty="0"/>
                <a:t> = manager.NeutronManager.get_plugin()</a:t>
              </a:r>
              <a:br>
                <a:rPr lang="en-IN" sz="800" dirty="0"/>
              </a:br>
              <a:r>
                <a:rPr lang="en-IN" sz="800" dirty="0"/>
                <a:t>ext_mgr = extensions.PluginAwareExtensionManager.get_instance()</a:t>
              </a:r>
              <a:br>
                <a:rPr lang="en-IN" sz="800" dirty="0"/>
              </a:br>
              <a:r>
                <a:rPr lang="en-IN" sz="800" dirty="0"/>
                <a:t>ext_mgr.extend_resources(</a:t>
              </a:r>
              <a:r>
                <a:rPr lang="en-IN" sz="800" b="1" dirty="0"/>
                <a:t>"2.0"</a:t>
              </a:r>
              <a:r>
                <a:rPr lang="en-IN" sz="800" dirty="0"/>
                <a:t>, attributes.RESOURCE_ATTRIBUTE_MAP)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4053" y="3048000"/>
              <a:ext cx="3298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>
                  <a:solidFill>
                    <a:srgbClr val="996633"/>
                  </a:solidFill>
                </a:rPr>
                <a:t>col_kwargs</a:t>
              </a:r>
              <a:r>
                <a:rPr lang="en-IN" sz="1100" dirty="0"/>
                <a:t> </a:t>
              </a:r>
              <a:r>
                <a:rPr lang="en-IN" sz="900" dirty="0"/>
                <a:t>= dict(</a:t>
              </a:r>
              <a:r>
                <a:rPr lang="en-IN" sz="900" dirty="0">
                  <a:solidFill>
                    <a:srgbClr val="7030A0"/>
                  </a:solidFill>
                </a:rPr>
                <a:t>collection_actions</a:t>
              </a:r>
              <a:r>
                <a:rPr lang="en-IN" sz="900" dirty="0"/>
                <a:t>=COLLECTION_ACTIONS,</a:t>
              </a:r>
              <a:br>
                <a:rPr lang="en-IN" sz="900" dirty="0"/>
              </a:br>
              <a:r>
                <a:rPr lang="en-IN" sz="900" dirty="0"/>
                <a:t>                  </a:t>
              </a:r>
              <a:r>
                <a:rPr lang="en-IN" sz="900" dirty="0">
                  <a:solidFill>
                    <a:srgbClr val="7030A0"/>
                  </a:solidFill>
                </a:rPr>
                <a:t>member_actions</a:t>
              </a:r>
              <a:r>
                <a:rPr lang="en-IN" sz="900" dirty="0"/>
                <a:t>=MEMBER_ACTIONS)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2400" y="2209800"/>
              <a:ext cx="2438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COLLECTION_ACTIONS = [</a:t>
              </a:r>
              <a:r>
                <a:rPr lang="en-IN" sz="1000" b="1" dirty="0">
                  <a:solidFill>
                    <a:srgbClr val="00B050"/>
                  </a:solidFill>
                </a:rPr>
                <a:t>'index</a:t>
              </a:r>
              <a:r>
                <a:rPr lang="en-IN" sz="1000" b="1" dirty="0"/>
                <a:t>'</a:t>
              </a:r>
              <a:r>
                <a:rPr lang="en-IN" sz="1000" dirty="0"/>
                <a:t>, </a:t>
              </a:r>
              <a:r>
                <a:rPr lang="en-IN" sz="1000" b="1" dirty="0">
                  <a:solidFill>
                    <a:srgbClr val="00B050"/>
                  </a:solidFill>
                </a:rPr>
                <a:t>'create</a:t>
              </a:r>
              <a:r>
                <a:rPr lang="en-IN" sz="1000" b="1" dirty="0"/>
                <a:t>'</a:t>
              </a:r>
              <a:r>
                <a:rPr lang="en-IN" sz="1000" dirty="0"/>
                <a:t>]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3147290" y="2363615"/>
              <a:ext cx="990600" cy="791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38600" y="2616690"/>
              <a:ext cx="2720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MEMBER_ACTIONS = [</a:t>
              </a:r>
              <a:r>
                <a:rPr lang="en-IN" sz="1000" b="1" dirty="0">
                  <a:solidFill>
                    <a:srgbClr val="00B050"/>
                  </a:solidFill>
                </a:rPr>
                <a:t>'show</a:t>
              </a:r>
              <a:r>
                <a:rPr lang="en-IN" sz="1000" b="1" dirty="0"/>
                <a:t>'</a:t>
              </a:r>
              <a:r>
                <a:rPr lang="en-IN" sz="1000" dirty="0"/>
                <a:t>, </a:t>
              </a:r>
              <a:r>
                <a:rPr lang="en-IN" sz="1000" b="1" dirty="0">
                  <a:solidFill>
                    <a:srgbClr val="00B050"/>
                  </a:solidFill>
                </a:rPr>
                <a:t>'update</a:t>
              </a:r>
              <a:r>
                <a:rPr lang="en-IN" sz="1000" b="1" dirty="0"/>
                <a:t>'</a:t>
              </a:r>
              <a:r>
                <a:rPr lang="en-IN" sz="1000" dirty="0"/>
                <a:t>, </a:t>
              </a:r>
              <a:r>
                <a:rPr lang="en-IN" sz="1000" b="1" dirty="0">
                  <a:solidFill>
                    <a:srgbClr val="00B050"/>
                  </a:solidFill>
                </a:rPr>
                <a:t>'delete</a:t>
              </a:r>
              <a:r>
                <a:rPr lang="en-IN" sz="1000" b="1" dirty="0"/>
                <a:t>'</a:t>
              </a:r>
              <a:r>
                <a:rPr lang="en-IN" sz="1000" dirty="0"/>
                <a:t>]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2667000" y="2759259"/>
              <a:ext cx="1965037" cy="5935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11018" y="4537103"/>
              <a:ext cx="36576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 smtClean="0"/>
                <a:t> </a:t>
              </a:r>
              <a:r>
                <a:rPr lang="en-IN" sz="1050" dirty="0"/>
                <a:t>_map_resource(RESOURCES[resource], </a:t>
              </a:r>
              <a:r>
                <a:rPr lang="en-IN" sz="1050" dirty="0" smtClean="0"/>
                <a:t>resource,    </a:t>
              </a:r>
              <a:r>
                <a:rPr lang="en-IN" sz="1050" dirty="0" smtClean="0">
                  <a:solidFill>
                    <a:srgbClr val="FF0000"/>
                  </a:solidFill>
                </a:rPr>
                <a:t>attributes.RESOURCE_ATTRIBUTE_MAP.get</a:t>
              </a:r>
              <a:r>
                <a:rPr lang="en-IN" sz="1050" dirty="0">
                  <a:solidFill>
                    <a:srgbClr val="FF0000"/>
                  </a:solidFill>
                </a:rPr>
                <a:t>(</a:t>
              </a:r>
              <a:br>
                <a:rPr lang="en-IN" sz="1050" dirty="0">
                  <a:solidFill>
                    <a:srgbClr val="FF0000"/>
                  </a:solidFill>
                </a:rPr>
              </a:br>
              <a:r>
                <a:rPr lang="en-IN" sz="1050" dirty="0">
                  <a:solidFill>
                    <a:srgbClr val="FF0000"/>
                  </a:solidFill>
                </a:rPr>
                <a:t>                      RESOURCES[resource]</a:t>
              </a:r>
              <a:r>
                <a:rPr lang="en-IN" sz="1050" dirty="0"/>
                <a:t>, dict()))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67959" y="2933611"/>
              <a:ext cx="3665682" cy="378406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5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78218" y="3001834"/>
              <a:ext cx="3445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/>
                <a:t>def </a:t>
              </a:r>
              <a:r>
                <a:rPr lang="en-IN" sz="900" dirty="0"/>
                <a:t>_map_resource(</a:t>
              </a:r>
              <a:r>
                <a:rPr lang="en-IN" sz="900" dirty="0">
                  <a:solidFill>
                    <a:srgbClr val="FF0000"/>
                  </a:solidFill>
                </a:rPr>
                <a:t>collection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rgbClr val="FFC000"/>
                  </a:solidFill>
                </a:rPr>
                <a:t>resource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chemeClr val="bg2">
                      <a:lumMod val="50000"/>
                    </a:schemeClr>
                  </a:solidFill>
                </a:rPr>
                <a:t>params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r>
                <a:rPr lang="en-IN" sz="900" dirty="0"/>
                <a:t>=None)</a:t>
              </a:r>
            </a:p>
          </p:txBody>
        </p:sp>
        <p:cxnSp>
          <p:nvCxnSpPr>
            <p:cNvPr id="41" name="Straight Arrow Connector 40"/>
            <p:cNvCxnSpPr>
              <a:endCxn id="39" idx="1"/>
            </p:cNvCxnSpPr>
            <p:nvPr/>
          </p:nvCxnSpPr>
          <p:spPr>
            <a:xfrm flipV="1">
              <a:off x="3048000" y="3117250"/>
              <a:ext cx="1630218" cy="1835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365541" y="4186219"/>
              <a:ext cx="2516909" cy="215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{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'networks‘</a:t>
              </a:r>
              <a:r>
                <a:rPr lang="en-US" sz="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'subnets'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,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'ports'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}</a:t>
              </a:r>
              <a:endPara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5400000">
              <a:off x="1879020" y="4324796"/>
              <a:ext cx="228600" cy="34610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310822" y="3970775"/>
              <a:ext cx="182934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8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'network‘</a:t>
              </a:r>
              <a:r>
                <a:rPr lang="en-US" sz="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8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'subnet'</a:t>
              </a:r>
              <a:r>
                <a:rPr lang="en-US" sz="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8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'port'</a:t>
              </a:r>
              <a:r>
                <a:rPr lang="en-US" sz="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Straight Arrow Connector 54"/>
            <p:cNvCxnSpPr>
              <a:endCxn id="50" idx="2"/>
            </p:cNvCxnSpPr>
            <p:nvPr/>
          </p:nvCxnSpPr>
          <p:spPr>
            <a:xfrm flipV="1">
              <a:off x="2897909" y="4186219"/>
              <a:ext cx="327587" cy="4259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442574" y="3573460"/>
              <a:ext cx="2316660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RESOURCES = {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'network'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'networks'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'subnet'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'subnets'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'port'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'ports'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}</a:t>
              </a:r>
              <a:endPara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9" name="Curved Connector 58"/>
            <p:cNvCxnSpPr/>
            <p:nvPr/>
          </p:nvCxnSpPr>
          <p:spPr>
            <a:xfrm>
              <a:off x="1993320" y="4953000"/>
              <a:ext cx="1969080" cy="1447800"/>
            </a:xfrm>
            <a:prstGeom prst="curvedConnector3">
              <a:avLst>
                <a:gd name="adj1" fmla="val 99721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611995" y="6400800"/>
              <a:ext cx="853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/>
                <a:t>Next slide</a:t>
              </a:r>
              <a:endParaRPr lang="en-IN" sz="11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 rot="18716944">
              <a:off x="2822020" y="4011539"/>
              <a:ext cx="2514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>
                  <a:solidFill>
                    <a:schemeClr val="accent4">
                      <a:lumMod val="75000"/>
                    </a:schemeClr>
                  </a:solidFill>
                </a:rPr>
                <a:t>Call thrice for network, subnet, and port</a:t>
              </a:r>
              <a:endParaRPr lang="en-IN" sz="1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39408" y="3232667"/>
              <a:ext cx="332278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accent5">
                      <a:lumMod val="75000"/>
                    </a:schemeClr>
                  </a:solidFill>
                </a:rPr>
                <a:t>allow_bulk</a:t>
              </a:r>
              <a:r>
                <a:rPr lang="en-IN" sz="900" dirty="0"/>
                <a:t> = cfg.CONF.allow_bulk</a:t>
              </a:r>
              <a:br>
                <a:rPr lang="en-IN" sz="900" dirty="0"/>
              </a:br>
              <a:r>
                <a:rPr lang="en-IN" sz="900" dirty="0">
                  <a:solidFill>
                    <a:srgbClr val="FF33CC"/>
                  </a:solidFill>
                </a:rPr>
                <a:t>allow_pagination </a:t>
              </a:r>
              <a:r>
                <a:rPr lang="en-IN" sz="900" dirty="0"/>
                <a:t>= cfg.CONF.allow_pagination</a:t>
              </a:r>
              <a:br>
                <a:rPr lang="en-IN" sz="900" dirty="0"/>
              </a:br>
              <a:r>
                <a:rPr lang="en-IN" sz="900" dirty="0">
                  <a:solidFill>
                    <a:srgbClr val="3366FF"/>
                  </a:solidFill>
                </a:rPr>
                <a:t>allow_sorting</a:t>
              </a:r>
              <a:r>
                <a:rPr lang="en-IN" sz="900" dirty="0"/>
                <a:t> = cfg.CONF.allow_sorting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58458" y="3726845"/>
              <a:ext cx="2880592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>
                  <a:solidFill>
                    <a:srgbClr val="00FFFF"/>
                  </a:solidFill>
                </a:rPr>
                <a:t>controller</a:t>
              </a:r>
              <a:r>
                <a:rPr lang="en-IN" sz="900" dirty="0"/>
                <a:t> = base.create_resource(</a:t>
              </a:r>
              <a:br>
                <a:rPr lang="en-IN" sz="900" dirty="0"/>
              </a:br>
              <a:r>
                <a:rPr lang="en-IN" sz="900" dirty="0"/>
                <a:t>    </a:t>
              </a:r>
              <a:r>
                <a:rPr lang="en-IN" sz="900" dirty="0">
                  <a:solidFill>
                    <a:srgbClr val="FF0000"/>
                  </a:solidFill>
                </a:rPr>
                <a:t>collection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rgbClr val="FFC000"/>
                  </a:solidFill>
                </a:rPr>
                <a:t>resource</a:t>
              </a:r>
              <a:r>
                <a:rPr lang="en-IN" sz="900" dirty="0"/>
                <a:t>, </a:t>
              </a:r>
              <a:r>
                <a:rPr lang="en-IN" sz="1050" b="1" dirty="0">
                  <a:solidFill>
                    <a:srgbClr val="990000"/>
                  </a:solidFill>
                </a:rPr>
                <a:t>plugin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chemeClr val="bg2">
                      <a:lumMod val="50000"/>
                    </a:schemeClr>
                  </a:solidFill>
                </a:rPr>
                <a:t>params</a:t>
              </a:r>
              <a:r>
                <a:rPr lang="en-IN" sz="900" dirty="0"/>
                <a:t>, allow_bulk=</a:t>
              </a:r>
              <a:r>
                <a:rPr lang="en-IN" sz="900" dirty="0">
                  <a:solidFill>
                    <a:schemeClr val="accent5">
                      <a:lumMod val="75000"/>
                    </a:schemeClr>
                  </a:solidFill>
                </a:rPr>
                <a:t>allow_bulk</a:t>
              </a:r>
              <a:r>
                <a:rPr lang="en-IN" sz="900" dirty="0"/>
                <a:t>,</a:t>
              </a:r>
              <a:br>
                <a:rPr lang="en-IN" sz="900" dirty="0"/>
              </a:br>
              <a:r>
                <a:rPr lang="en-IN" sz="900" dirty="0"/>
                <a:t>    parent=</a:t>
              </a:r>
              <a:r>
                <a:rPr lang="en-IN" sz="9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r>
                <a:rPr lang="en-IN" sz="900" dirty="0"/>
                <a:t>, allow_pagination=</a:t>
              </a:r>
              <a:r>
                <a:rPr lang="en-IN" sz="900" dirty="0">
                  <a:solidFill>
                    <a:srgbClr val="FF33CC"/>
                  </a:solidFill>
                </a:rPr>
                <a:t>allow_pagination</a:t>
              </a:r>
              <a:r>
                <a:rPr lang="en-IN" sz="900" dirty="0"/>
                <a:t>,</a:t>
              </a:r>
              <a:br>
                <a:rPr lang="en-IN" sz="900" dirty="0"/>
              </a:br>
              <a:r>
                <a:rPr lang="en-IN" sz="900" dirty="0"/>
                <a:t>    allow_sorting=</a:t>
              </a:r>
              <a:r>
                <a:rPr lang="en-IN" sz="900" dirty="0">
                  <a:solidFill>
                    <a:srgbClr val="3366FF"/>
                  </a:solidFill>
                </a:rPr>
                <a:t>allow_sorting</a:t>
              </a:r>
              <a:r>
                <a:rPr lang="en-IN" sz="900" dirty="0"/>
                <a:t>)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619750" y="4542453"/>
              <a:ext cx="1036782" cy="24622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Validate </a:t>
              </a:r>
              <a:r>
                <a:rPr lang="en-IN" sz="1000" dirty="0" smtClean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endParaRPr lang="en-IN" sz="1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2" name="Straight Connector 71"/>
            <p:cNvCxnSpPr>
              <a:stCxn id="70" idx="2"/>
            </p:cNvCxnSpPr>
            <p:nvPr/>
          </p:nvCxnSpPr>
          <p:spPr>
            <a:xfrm>
              <a:off x="6138141" y="4788674"/>
              <a:ext cx="0" cy="69772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589155" y="4801946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 smtClean="0"/>
                <a:t>None</a:t>
              </a:r>
              <a:endParaRPr lang="en-IN" sz="9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98754" y="4815002"/>
              <a:ext cx="11926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 smtClean="0"/>
                <a:t>Not None</a:t>
              </a:r>
              <a:endParaRPr lang="en-IN" sz="9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58458" y="5114184"/>
              <a:ext cx="13259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92D050"/>
                  </a:solidFill>
                </a:rPr>
                <a:t>path_prefix </a:t>
              </a:r>
              <a:r>
                <a:rPr lang="en-IN" sz="1000" dirty="0"/>
                <a:t>= None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2574" y="5781675"/>
              <a:ext cx="30245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_map_resource(</a:t>
              </a:r>
              <a:r>
                <a:rPr lang="en-IN" sz="900" dirty="0">
                  <a:solidFill>
                    <a:schemeClr val="bg1">
                      <a:lumMod val="50000"/>
                    </a:schemeClr>
                  </a:solidFill>
                </a:rPr>
                <a:t>SUB_RESOURCES</a:t>
              </a:r>
              <a:r>
                <a:rPr lang="en-IN" sz="900" dirty="0">
                  <a:solidFill>
                    <a:schemeClr val="bg1">
                      <a:lumMod val="65000"/>
                    </a:schemeClr>
                  </a:solidFill>
                </a:rPr>
                <a:t>[</a:t>
              </a:r>
              <a:r>
                <a:rPr lang="en-IN" sz="900" dirty="0"/>
                <a:t>resource][</a:t>
              </a:r>
              <a:r>
                <a:rPr lang="en-IN" sz="900" b="1" dirty="0"/>
                <a:t>'collection_name'</a:t>
              </a:r>
              <a:r>
                <a:rPr lang="en-IN" sz="900" dirty="0"/>
                <a:t>], resource,</a:t>
              </a:r>
              <a:br>
                <a:rPr lang="en-IN" sz="900" dirty="0"/>
              </a:br>
              <a:r>
                <a:rPr lang="en-IN" sz="900" dirty="0"/>
                <a:t>              attributes.RESOURCE_ATTRIBUTE_MAP.get(</a:t>
              </a:r>
              <a:br>
                <a:rPr lang="en-IN" sz="900" dirty="0"/>
              </a:br>
              <a:r>
                <a:rPr lang="en-IN" sz="900" dirty="0"/>
                <a:t>                  SUB_RESOURCES[resource][</a:t>
              </a:r>
              <a:r>
                <a:rPr lang="en-IN" sz="900" b="1" dirty="0"/>
                <a:t>'collection_name'</a:t>
              </a:r>
              <a:r>
                <a:rPr lang="en-IN" sz="900" dirty="0"/>
                <a:t>],</a:t>
              </a:r>
              <a:br>
                <a:rPr lang="en-IN" sz="900" dirty="0"/>
              </a:br>
              <a:r>
                <a:rPr lang="en-IN" sz="900" dirty="0"/>
                <a:t>                  dict()),</a:t>
              </a:r>
              <a:br>
                <a:rPr lang="en-IN" sz="900" dirty="0"/>
              </a:br>
              <a:r>
                <a:rPr lang="en-IN" sz="900" dirty="0"/>
                <a:t>              SUB_RESOURCES[resource][</a:t>
              </a:r>
              <a:r>
                <a:rPr lang="en-IN" sz="900" b="1" dirty="0"/>
                <a:t>'parent'</a:t>
              </a:r>
              <a:r>
                <a:rPr lang="en-IN" sz="900" dirty="0"/>
                <a:t>])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 flipV="1">
              <a:off x="990600" y="5303024"/>
              <a:ext cx="609600" cy="5643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42574" y="5187608"/>
              <a:ext cx="12567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SUB_RESOURCES = {}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98754" y="5152049"/>
              <a:ext cx="317384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rgbClr val="92D050"/>
                  </a:solidFill>
                </a:rPr>
                <a:t>path_prefix</a:t>
              </a:r>
              <a:r>
                <a:rPr lang="en-IN" sz="900" dirty="0"/>
                <a:t> = </a:t>
              </a:r>
              <a:r>
                <a:rPr lang="en-IN" sz="900" b="1" dirty="0"/>
                <a:t>"/%s/{%s_id}/%s" </a:t>
              </a:r>
              <a:r>
                <a:rPr lang="en-IN" sz="900" dirty="0"/>
                <a:t>% (</a:t>
              </a:r>
              <a:r>
                <a:rPr lang="en-IN" sz="9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r>
                <a:rPr lang="en-IN" sz="900" dirty="0"/>
                <a:t>[</a:t>
              </a:r>
              <a:r>
                <a:rPr lang="en-IN" sz="900" b="1" dirty="0"/>
                <a:t>'collection_name'</a:t>
              </a:r>
              <a:r>
                <a:rPr lang="en-IN" sz="900" dirty="0"/>
                <a:t>],</a:t>
              </a:r>
              <a:br>
                <a:rPr lang="en-IN" sz="900" dirty="0"/>
              </a:br>
              <a:r>
                <a:rPr lang="en-IN" sz="900" dirty="0"/>
                <a:t>                                  </a:t>
              </a:r>
              <a:r>
                <a:rPr lang="en-IN" sz="9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r>
                <a:rPr lang="en-IN" sz="900" dirty="0"/>
                <a:t>[</a:t>
              </a:r>
              <a:r>
                <a:rPr lang="en-IN" sz="900" b="1" dirty="0"/>
                <a:t>'member_name'</a:t>
              </a:r>
              <a:r>
                <a:rPr lang="en-IN" sz="900" dirty="0"/>
                <a:t>],</a:t>
              </a:r>
              <a:br>
                <a:rPr lang="en-IN" sz="900" dirty="0"/>
              </a:br>
              <a:r>
                <a:rPr lang="en-IN" sz="900" dirty="0"/>
                <a:t>                                  </a:t>
              </a:r>
              <a:r>
                <a:rPr lang="en-IN" sz="900" dirty="0">
                  <a:solidFill>
                    <a:srgbClr val="FF0000"/>
                  </a:solidFill>
                </a:rPr>
                <a:t>collection</a:t>
              </a:r>
              <a:r>
                <a:rPr lang="en-IN" sz="900" dirty="0"/>
                <a:t>)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632037" y="5700296"/>
              <a:ext cx="3491344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 smtClean="0"/>
                <a:t>return </a:t>
              </a:r>
              <a:r>
                <a:rPr lang="en-IN" sz="900" dirty="0" smtClean="0"/>
                <a:t>mapper.collection(</a:t>
              </a:r>
              <a:r>
                <a:rPr lang="en-IN" sz="900" dirty="0" smtClean="0">
                  <a:solidFill>
                    <a:srgbClr val="FF0000"/>
                  </a:solidFill>
                </a:rPr>
                <a:t>collection</a:t>
              </a:r>
              <a:r>
                <a:rPr lang="en-IN" sz="900" dirty="0" smtClean="0"/>
                <a:t>, </a:t>
              </a:r>
              <a:r>
                <a:rPr lang="en-IN" sz="900" dirty="0" smtClean="0">
                  <a:solidFill>
                    <a:srgbClr val="FFC000"/>
                  </a:solidFill>
                </a:rPr>
                <a:t>resource</a:t>
              </a:r>
              <a:r>
                <a:rPr lang="en-IN" sz="900" dirty="0" smtClean="0"/>
                <a:t>, **</a:t>
              </a:r>
              <a:r>
                <a:rPr lang="en-IN" sz="900" dirty="0"/>
                <a:t>mapper_kwargs</a:t>
              </a:r>
              <a:r>
                <a:rPr lang="en-IN" sz="900" dirty="0" smtClean="0"/>
                <a:t>)</a:t>
              </a:r>
            </a:p>
            <a:p>
              <a:endParaRPr lang="en-IN" sz="900" dirty="0"/>
            </a:p>
            <a:p>
              <a:endParaRPr lang="en-IN" sz="900" dirty="0" smtClean="0"/>
            </a:p>
            <a:p>
              <a:r>
                <a:rPr lang="en-IN" sz="900" dirty="0"/>
                <a:t>mapper_kwargs = dict(controller=</a:t>
              </a:r>
              <a:r>
                <a:rPr lang="en-IN" sz="900" dirty="0">
                  <a:solidFill>
                    <a:srgbClr val="00FFFF"/>
                  </a:solidFill>
                </a:rPr>
                <a:t>controller</a:t>
              </a:r>
              <a:r>
                <a:rPr lang="en-IN" sz="900" dirty="0"/>
                <a:t>,</a:t>
              </a:r>
              <a:br>
                <a:rPr lang="en-IN" sz="900" dirty="0"/>
              </a:br>
              <a:r>
                <a:rPr lang="en-IN" sz="900" dirty="0"/>
                <a:t>                     requirements=REQUIREMENTS,</a:t>
              </a:r>
              <a:br>
                <a:rPr lang="en-IN" sz="900" dirty="0"/>
              </a:br>
              <a:r>
                <a:rPr lang="en-IN" sz="900" dirty="0"/>
                <a:t>                     path_prefix=</a:t>
              </a:r>
              <a:r>
                <a:rPr lang="en-IN" sz="900" dirty="0">
                  <a:solidFill>
                    <a:srgbClr val="92D050"/>
                  </a:solidFill>
                </a:rPr>
                <a:t>path_prefix</a:t>
              </a:r>
              <a:r>
                <a:rPr lang="en-IN" sz="900" dirty="0"/>
                <a:t>,</a:t>
              </a:r>
              <a:br>
                <a:rPr lang="en-IN" sz="900" dirty="0"/>
              </a:br>
              <a:r>
                <a:rPr lang="en-IN" sz="900" dirty="0"/>
                <a:t>                     **</a:t>
              </a:r>
              <a:r>
                <a:rPr lang="en-IN" sz="1100" b="1" dirty="0">
                  <a:solidFill>
                    <a:srgbClr val="996633"/>
                  </a:solidFill>
                </a:rPr>
                <a:t>col_kwargs</a:t>
              </a:r>
              <a:r>
                <a:rPr lang="en-IN" sz="900" dirty="0"/>
                <a:t>)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4953000" y="5781675"/>
              <a:ext cx="2209800" cy="3143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6656532" y="6096000"/>
              <a:ext cx="734868" cy="17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10"/>
            <p:cNvSpPr>
              <a:spLocks noChangeArrowheads="1"/>
            </p:cNvSpPr>
            <p:nvPr/>
          </p:nvSpPr>
          <p:spPr bwMode="auto">
            <a:xfrm>
              <a:off x="7400925" y="5941739"/>
              <a:ext cx="3562194" cy="2308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{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'id'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: attributes.UUID_PATTERN,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'format'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'json'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}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11"/>
            <p:cNvSpPr>
              <a:spLocks noChangeArrowheads="1"/>
            </p:cNvSpPr>
            <p:nvPr/>
          </p:nvSpPr>
          <p:spPr bwMode="auto">
            <a:xfrm>
              <a:off x="8458200" y="6347266"/>
              <a:ext cx="4320413" cy="5078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UUID_PATTERN =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'-'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.join([HEX_ELEM +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'{8}'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, HEX_ELEM +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'{4}'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            HEX_ELEM +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'{4}'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, HEX_ELEM +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'{4}'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            HEX_ELEM +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'{12}'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])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79431" y="6437784"/>
            <a:ext cx="8407369" cy="24622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900" b="1" dirty="0"/>
              <a:t>super(APIRouter, self).__init__(mapper</a:t>
            </a:r>
            <a:r>
              <a:rPr lang="en-IN" sz="900" b="1" dirty="0" smtClean="0"/>
              <a:t>)</a:t>
            </a:r>
            <a:r>
              <a:rPr lang="en-IN" sz="900" dirty="0" smtClean="0"/>
              <a:t>, this mean at last it pass  the mapper object to </a:t>
            </a:r>
            <a:r>
              <a:rPr lang="en-IN" sz="900" dirty="0"/>
              <a:t>R</a:t>
            </a:r>
            <a:r>
              <a:rPr lang="en-IN" sz="900" dirty="0" smtClean="0"/>
              <a:t>outer class of wsgi.py </a:t>
            </a:r>
            <a:r>
              <a:rPr lang="en-IN" sz="1000" b="1" dirty="0" smtClean="0"/>
              <a:t>[Further Details @ slide no. 4]  </a:t>
            </a:r>
            <a:endParaRPr lang="en-IN" sz="900" b="1" dirty="0"/>
          </a:p>
        </p:txBody>
      </p:sp>
    </p:spTree>
    <p:extLst>
      <p:ext uri="{BB962C8B-B14F-4D97-AF65-F5344CB8AC3E}">
        <p14:creationId xmlns:p14="http://schemas.microsoft.com/office/powerpoint/2010/main" val="42136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1386</Words>
  <Application>Microsoft Office PowerPoint</Application>
  <PresentationFormat>On-screen Show (4:3)</PresentationFormat>
  <Paragraphs>301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RoutesMiddleware</vt:lpstr>
      <vt:lpstr>PowerPoint Presentation</vt:lpstr>
      <vt:lpstr>PowerPoint Presentation</vt:lpstr>
      <vt:lpstr>Paste Deploy</vt:lpstr>
      <vt:lpstr>Paste Deploy: PD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Explanation</vt:lpstr>
      <vt:lpstr>Diagram Explanation (contd.)</vt:lpstr>
      <vt:lpstr>PowerPoint Presentation</vt:lpstr>
      <vt:lpstr>Diagram Explanation (contd.)</vt:lpstr>
      <vt:lpstr>Diagram Explanation (contd.)</vt:lpstr>
      <vt:lpstr>PowerPoint Presentation</vt:lpstr>
      <vt:lpstr>Diagram Explanation (contd.)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Manpreet Singh</dc:creator>
  <cp:lastModifiedBy>Sridhar K.N Rao</cp:lastModifiedBy>
  <cp:revision>52</cp:revision>
  <dcterms:created xsi:type="dcterms:W3CDTF">2006-08-16T00:00:00Z</dcterms:created>
  <dcterms:modified xsi:type="dcterms:W3CDTF">2015-08-06T05:39:00Z</dcterms:modified>
</cp:coreProperties>
</file>