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5" r:id="rId2"/>
    <p:sldId id="288" r:id="rId3"/>
    <p:sldId id="269" r:id="rId4"/>
    <p:sldId id="277" r:id="rId5"/>
    <p:sldId id="270" r:id="rId6"/>
    <p:sldId id="267" r:id="rId7"/>
    <p:sldId id="278" r:id="rId8"/>
    <p:sldId id="280" r:id="rId9"/>
    <p:sldId id="281" r:id="rId10"/>
    <p:sldId id="271" r:id="rId11"/>
    <p:sldId id="287" r:id="rId12"/>
    <p:sldId id="272" r:id="rId13"/>
    <p:sldId id="292" r:id="rId14"/>
    <p:sldId id="273" r:id="rId15"/>
    <p:sldId id="293" r:id="rId16"/>
    <p:sldId id="294" r:id="rId17"/>
    <p:sldId id="295" r:id="rId18"/>
    <p:sldId id="297" r:id="rId19"/>
    <p:sldId id="298" r:id="rId20"/>
    <p:sldId id="299" r:id="rId21"/>
    <p:sldId id="300" r:id="rId22"/>
    <p:sldId id="259" r:id="rId23"/>
    <p:sldId id="260" r:id="rId24"/>
    <p:sldId id="261" r:id="rId25"/>
    <p:sldId id="262" r:id="rId26"/>
    <p:sldId id="263" r:id="rId27"/>
    <p:sldId id="264" r:id="rId28"/>
    <p:sldId id="265" r:id="rId29"/>
    <p:sldId id="266" r:id="rId30"/>
    <p:sldId id="284" r:id="rId31"/>
    <p:sldId id="283" r:id="rId32"/>
    <p:sldId id="289" r:id="rId33"/>
    <p:sldId id="290" r:id="rId34"/>
    <p:sldId id="301" r:id="rId35"/>
    <p:sldId id="302" r:id="rId36"/>
    <p:sldId id="268" r:id="rId37"/>
    <p:sldId id="282" r:id="rId38"/>
    <p:sldId id="291"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p:cViewPr varScale="1">
        <p:scale>
          <a:sx n="86" d="100"/>
          <a:sy n="86" d="100"/>
        </p:scale>
        <p:origin x="-90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E94B9CD-F2ED-432C-9315-0E51B5E81A33}" type="datetimeFigureOut">
              <a:rPr lang="en-US" smtClean="0"/>
              <a:pPr/>
              <a:t>08-Jun-20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317490D-35B1-4A67-9E42-4DA2F459AEE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4B9CD-F2ED-432C-9315-0E51B5E81A33}" type="datetimeFigureOut">
              <a:rPr lang="en-US" smtClean="0"/>
              <a:pPr/>
              <a:t>08-Jun-20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4B9CD-F2ED-432C-9315-0E51B5E81A33}" type="datetimeFigureOut">
              <a:rPr lang="en-US" smtClean="0"/>
              <a:pPr/>
              <a:t>08-Jun-20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4B9CD-F2ED-432C-9315-0E51B5E81A33}" type="datetimeFigureOut">
              <a:rPr lang="en-US" smtClean="0"/>
              <a:pPr/>
              <a:t>08-Jun-20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94B9CD-F2ED-432C-9315-0E51B5E81A33}" type="datetimeFigureOut">
              <a:rPr lang="en-US" smtClean="0"/>
              <a:pPr/>
              <a:t>08-Jun-20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4B9CD-F2ED-432C-9315-0E51B5E81A33}" type="datetimeFigureOut">
              <a:rPr lang="en-US" smtClean="0"/>
              <a:pPr/>
              <a:t>08-Jun-20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E94B9CD-F2ED-432C-9315-0E51B5E81A33}" type="datetimeFigureOut">
              <a:rPr lang="en-US" smtClean="0"/>
              <a:pPr/>
              <a:t>08-Jun-20</a:t>
            </a:fld>
            <a:endParaRPr lang="en-IN"/>
          </a:p>
        </p:txBody>
      </p:sp>
      <p:sp>
        <p:nvSpPr>
          <p:cNvPr id="27" name="Slide Number Placeholder 26"/>
          <p:cNvSpPr>
            <a:spLocks noGrp="1"/>
          </p:cNvSpPr>
          <p:nvPr>
            <p:ph type="sldNum" sz="quarter" idx="11"/>
          </p:nvPr>
        </p:nvSpPr>
        <p:spPr/>
        <p:txBody>
          <a:bodyPr rtlCol="0"/>
          <a:lstStyle/>
          <a:p>
            <a:fld id="{C317490D-35B1-4A67-9E42-4DA2F459AEE8}"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E94B9CD-F2ED-432C-9315-0E51B5E81A33}" type="datetimeFigureOut">
              <a:rPr lang="en-US" smtClean="0"/>
              <a:pPr/>
              <a:t>08-Jun-20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C317490D-35B1-4A67-9E42-4DA2F459AEE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4B9CD-F2ED-432C-9315-0E51B5E81A33}" type="datetimeFigureOut">
              <a:rPr lang="en-US" smtClean="0"/>
              <a:pPr/>
              <a:t>08-Jun-20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4B9CD-F2ED-432C-9315-0E51B5E81A33}" type="datetimeFigureOut">
              <a:rPr lang="en-US" smtClean="0"/>
              <a:pPr/>
              <a:t>08-Jun-20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94B9CD-F2ED-432C-9315-0E51B5E81A33}" type="datetimeFigureOut">
              <a:rPr lang="en-US" smtClean="0"/>
              <a:pPr/>
              <a:t>08-Jun-20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7490D-35B1-4A67-9E42-4DA2F459AEE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E94B9CD-F2ED-432C-9315-0E51B5E81A33}" type="datetimeFigureOut">
              <a:rPr lang="en-US" smtClean="0"/>
              <a:pPr/>
              <a:t>08-Jun-20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317490D-35B1-4A67-9E42-4DA2F459AEE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857232"/>
            <a:ext cx="8429684" cy="5643602"/>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0034" y="1500174"/>
            <a:ext cx="8143932"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Earthquake Damage Mapping and overall assessment of ground surveys and VHR Image</a:t>
            </a:r>
          </a:p>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 detection after L’Aquila 2009 Earthquake</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4500562" y="5000636"/>
            <a:ext cx="4286280" cy="646331"/>
          </a:xfrm>
          <a:prstGeom prst="rect">
            <a:avLst/>
          </a:prstGeom>
          <a:noFill/>
        </p:spPr>
        <p:txBody>
          <a:bodyPr wrap="square" rtlCol="0">
            <a:spAutoFit/>
          </a:bodyPr>
          <a:lstStyle/>
          <a:p>
            <a:pPr algn="ctr"/>
            <a:r>
              <a:rPr lang="en-US" dirty="0" smtClean="0">
                <a:solidFill>
                  <a:srgbClr val="002060"/>
                </a:solidFill>
              </a:rPr>
              <a:t>AISHWARYA KOTHARU</a:t>
            </a:r>
            <a:endParaRPr lang="en-US" dirty="0" smtClean="0">
              <a:solidFill>
                <a:srgbClr val="002060"/>
              </a:solidFill>
            </a:endParaRPr>
          </a:p>
          <a:p>
            <a:pPr algn="ct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1066800"/>
          </a:xfrm>
        </p:spPr>
        <p:txBody>
          <a:bodyPr/>
          <a:lstStyle/>
          <a:p>
            <a:r>
              <a:rPr lang="en-US" b="1" dirty="0" smtClean="0">
                <a:solidFill>
                  <a:srgbClr val="002060"/>
                </a:solidFill>
              </a:rPr>
              <a:t>RANDOM FOREST:</a:t>
            </a:r>
            <a:endParaRPr lang="en-US" dirty="0" smtClean="0">
              <a:solidFill>
                <a:srgbClr val="002060"/>
              </a:solidFill>
            </a:endParaRPr>
          </a:p>
        </p:txBody>
      </p:sp>
      <p:sp>
        <p:nvSpPr>
          <p:cNvPr id="3" name="Content Placeholder 2"/>
          <p:cNvSpPr>
            <a:spLocks noGrp="1"/>
          </p:cNvSpPr>
          <p:nvPr>
            <p:ph idx="1"/>
          </p:nvPr>
        </p:nvSpPr>
        <p:spPr>
          <a:xfrm>
            <a:off x="357158" y="1928802"/>
            <a:ext cx="8229600" cy="4325112"/>
          </a:xfrm>
        </p:spPr>
        <p:txBody>
          <a:bodyPr>
            <a:normAutofit/>
          </a:bodyPr>
          <a:lstStyle/>
          <a:p>
            <a:r>
              <a:rPr lang="en-US" sz="2000" dirty="0" smtClean="0">
                <a:solidFill>
                  <a:srgbClr val="002060"/>
                </a:solidFill>
              </a:rPr>
              <a:t> supervised learning algorithm</a:t>
            </a:r>
          </a:p>
          <a:p>
            <a:r>
              <a:rPr lang="en-US" sz="2000" dirty="0" smtClean="0">
                <a:solidFill>
                  <a:srgbClr val="002060"/>
                </a:solidFill>
              </a:rPr>
              <a:t>Random forest builds multiple decision trees and merges them together to get a more accurate and stable prediction.</a:t>
            </a:r>
          </a:p>
          <a:p>
            <a:r>
              <a:rPr lang="en-US" sz="2000" dirty="0" smtClean="0">
                <a:solidFill>
                  <a:srgbClr val="002060"/>
                </a:solidFill>
              </a:rPr>
              <a:t>advantage of random forest is, that it can be used for both classification and regression problems</a:t>
            </a:r>
          </a:p>
          <a:p>
            <a:r>
              <a:rPr lang="en-US" sz="2000" dirty="0" smtClean="0">
                <a:solidFill>
                  <a:srgbClr val="002060"/>
                </a:solidFill>
              </a:rPr>
              <a:t>Random Forest is a collection of Decision Trees</a:t>
            </a:r>
          </a:p>
          <a:p>
            <a:r>
              <a:rPr lang="en-US" sz="2000" dirty="0" smtClean="0">
                <a:solidFill>
                  <a:srgbClr val="002060"/>
                </a:solidFill>
              </a:rPr>
              <a:t>the Random Forest algorithm randomly selects observations and features to build several decision trees and then averages the results.</a:t>
            </a:r>
            <a:endParaRPr lang="en-IN" sz="2000"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97820"/>
            <a:ext cx="8229600" cy="5288700"/>
          </a:xfrm>
        </p:spPr>
        <p:txBody>
          <a:bodyPr/>
          <a:lstStyle/>
          <a:p>
            <a:r>
              <a:rPr lang="en-US" b="1" dirty="0" smtClean="0">
                <a:solidFill>
                  <a:srgbClr val="002060"/>
                </a:solidFill>
              </a:rPr>
              <a:t>HARDWARE REQUIREMENTS:</a:t>
            </a:r>
          </a:p>
          <a:p>
            <a:pPr>
              <a:buNone/>
            </a:pPr>
            <a:endParaRPr lang="en-US" dirty="0" smtClean="0">
              <a:solidFill>
                <a:srgbClr val="002060"/>
              </a:solidFill>
            </a:endParaRPr>
          </a:p>
          <a:p>
            <a:pPr>
              <a:buNone/>
            </a:pPr>
            <a:r>
              <a:rPr lang="en-US" sz="2000" dirty="0" smtClean="0">
                <a:solidFill>
                  <a:srgbClr val="002060"/>
                </a:solidFill>
              </a:rPr>
              <a:t>-&gt; RAM          : </a:t>
            </a:r>
            <a:r>
              <a:rPr lang="en-US" sz="2000" dirty="0" smtClean="0">
                <a:solidFill>
                  <a:srgbClr val="002060"/>
                </a:solidFill>
                <a:latin typeface="Arial" pitchFamily="34" charset="0"/>
                <a:cs typeface="Arial" pitchFamily="34" charset="0"/>
              </a:rPr>
              <a:t>4</a:t>
            </a:r>
            <a:r>
              <a:rPr lang="en-US" sz="2000" dirty="0" smtClean="0">
                <a:solidFill>
                  <a:srgbClr val="002060"/>
                </a:solidFill>
              </a:rPr>
              <a:t>GB and Higher</a:t>
            </a:r>
          </a:p>
          <a:p>
            <a:pPr>
              <a:buNone/>
            </a:pPr>
            <a:r>
              <a:rPr lang="en-US" sz="2000" dirty="0" smtClean="0">
                <a:solidFill>
                  <a:srgbClr val="002060"/>
                </a:solidFill>
              </a:rPr>
              <a:t>-&gt; Processor  : Intel </a:t>
            </a:r>
            <a:r>
              <a:rPr lang="en-US" sz="2000" dirty="0" smtClean="0">
                <a:solidFill>
                  <a:srgbClr val="002060"/>
                </a:solidFill>
                <a:latin typeface="Arial" pitchFamily="34" charset="0"/>
                <a:cs typeface="Arial" pitchFamily="34" charset="0"/>
              </a:rPr>
              <a:t>i3</a:t>
            </a:r>
          </a:p>
          <a:p>
            <a:pPr>
              <a:buNone/>
            </a:pPr>
            <a:r>
              <a:rPr lang="en-US" sz="2000" dirty="0" smtClean="0">
                <a:solidFill>
                  <a:srgbClr val="002060"/>
                </a:solidFill>
              </a:rPr>
              <a:t>-&gt; Hard Disk : </a:t>
            </a:r>
            <a:r>
              <a:rPr lang="en-US" sz="2000" dirty="0" smtClean="0">
                <a:solidFill>
                  <a:srgbClr val="002060"/>
                </a:solidFill>
                <a:latin typeface="Arial" pitchFamily="34" charset="0"/>
                <a:cs typeface="Arial" pitchFamily="34" charset="0"/>
              </a:rPr>
              <a:t>500</a:t>
            </a:r>
            <a:r>
              <a:rPr lang="en-US" sz="2000" dirty="0" smtClean="0">
                <a:solidFill>
                  <a:srgbClr val="002060"/>
                </a:solidFill>
              </a:rPr>
              <a:t>GB</a:t>
            </a:r>
          </a:p>
          <a:p>
            <a:pPr>
              <a:buNone/>
            </a:pPr>
            <a:endParaRPr lang="en-US" dirty="0" smtClean="0">
              <a:solidFill>
                <a:srgbClr val="002060"/>
              </a:solidFill>
            </a:endParaRPr>
          </a:p>
          <a:p>
            <a:r>
              <a:rPr lang="en-US" b="1" dirty="0" smtClean="0">
                <a:solidFill>
                  <a:srgbClr val="002060"/>
                </a:solidFill>
              </a:rPr>
              <a:t>SOFTWARE REQUIREMENTS:</a:t>
            </a:r>
          </a:p>
          <a:p>
            <a:pPr>
              <a:buNone/>
            </a:pPr>
            <a:r>
              <a:rPr lang="en-US" dirty="0" smtClean="0">
                <a:solidFill>
                  <a:srgbClr val="002060"/>
                </a:solidFill>
              </a:rPr>
              <a:t>-</a:t>
            </a:r>
            <a:r>
              <a:rPr lang="en-US" sz="2000" dirty="0" smtClean="0">
                <a:solidFill>
                  <a:srgbClr val="002060"/>
                </a:solidFill>
              </a:rPr>
              <a:t>&gt;Operating system  : Windows </a:t>
            </a:r>
            <a:r>
              <a:rPr lang="en-US" sz="2000" dirty="0" smtClean="0">
                <a:solidFill>
                  <a:srgbClr val="002060"/>
                </a:solidFill>
                <a:latin typeface="Arial" pitchFamily="34" charset="0"/>
                <a:cs typeface="Arial" pitchFamily="34" charset="0"/>
              </a:rPr>
              <a:t>7,10</a:t>
            </a:r>
          </a:p>
          <a:p>
            <a:pPr>
              <a:buNone/>
            </a:pPr>
            <a:r>
              <a:rPr lang="en-US" sz="2000" dirty="0" smtClean="0">
                <a:solidFill>
                  <a:srgbClr val="002060"/>
                </a:solidFill>
              </a:rPr>
              <a:t>-&gt;Coding language    : MATLAB</a:t>
            </a:r>
          </a:p>
          <a:p>
            <a:pPr>
              <a:buNone/>
            </a:pPr>
            <a:r>
              <a:rPr lang="en-US" sz="2000" dirty="0" smtClean="0">
                <a:solidFill>
                  <a:srgbClr val="002060"/>
                </a:solidFill>
              </a:rPr>
              <a:t>-&gt;Tool		           : MATLAB R2018a</a:t>
            </a:r>
          </a:p>
          <a:p>
            <a:pPr>
              <a:buNone/>
            </a:pPr>
            <a:endParaRPr lang="en-US" sz="2000" dirty="0" smtClean="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066800"/>
          </a:xfrm>
        </p:spPr>
        <p:txBody>
          <a:bodyPr/>
          <a:lstStyle/>
          <a:p>
            <a:r>
              <a:rPr lang="en-IN" dirty="0" smtClean="0">
                <a:solidFill>
                  <a:srgbClr val="002060"/>
                </a:solidFill>
              </a:rPr>
              <a:t>MODULES</a:t>
            </a:r>
            <a:endParaRPr lang="en-IN" dirty="0">
              <a:solidFill>
                <a:srgbClr val="002060"/>
              </a:solidFill>
            </a:endParaRPr>
          </a:p>
        </p:txBody>
      </p:sp>
      <p:sp>
        <p:nvSpPr>
          <p:cNvPr id="3" name="Content Placeholder 2"/>
          <p:cNvSpPr>
            <a:spLocks noGrp="1"/>
          </p:cNvSpPr>
          <p:nvPr>
            <p:ph idx="1"/>
          </p:nvPr>
        </p:nvSpPr>
        <p:spPr>
          <a:xfrm>
            <a:off x="428596" y="1928802"/>
            <a:ext cx="8229600" cy="4325112"/>
          </a:xfrm>
        </p:spPr>
        <p:txBody>
          <a:bodyPr>
            <a:normAutofit/>
          </a:bodyPr>
          <a:lstStyle/>
          <a:p>
            <a:r>
              <a:rPr lang="en-US" sz="2000" dirty="0" smtClean="0">
                <a:solidFill>
                  <a:srgbClr val="002060"/>
                </a:solidFill>
              </a:rPr>
              <a:t>Input Images (Pre and Post) </a:t>
            </a:r>
          </a:p>
          <a:p>
            <a:endParaRPr lang="en-US" sz="2000" dirty="0" smtClean="0">
              <a:solidFill>
                <a:srgbClr val="002060"/>
              </a:solidFill>
            </a:endParaRPr>
          </a:p>
          <a:p>
            <a:r>
              <a:rPr lang="en-US" sz="2000" dirty="0" smtClean="0">
                <a:solidFill>
                  <a:srgbClr val="002060"/>
                </a:solidFill>
              </a:rPr>
              <a:t> Edge enhancement    </a:t>
            </a:r>
          </a:p>
          <a:p>
            <a:endParaRPr lang="en-US" sz="2000" dirty="0" smtClean="0">
              <a:solidFill>
                <a:srgbClr val="002060"/>
              </a:solidFill>
            </a:endParaRPr>
          </a:p>
          <a:p>
            <a:r>
              <a:rPr lang="en-US" sz="2000" dirty="0" smtClean="0">
                <a:solidFill>
                  <a:srgbClr val="002060"/>
                </a:solidFill>
              </a:rPr>
              <a:t>Edge based image segmentation   </a:t>
            </a:r>
          </a:p>
          <a:p>
            <a:endParaRPr lang="en-US" sz="2000" dirty="0" smtClean="0">
              <a:solidFill>
                <a:srgbClr val="002060"/>
              </a:solidFill>
            </a:endParaRPr>
          </a:p>
          <a:p>
            <a:r>
              <a:rPr lang="en-US" sz="2000" dirty="0" smtClean="0">
                <a:solidFill>
                  <a:srgbClr val="002060"/>
                </a:solidFill>
              </a:rPr>
              <a:t>GLCM Feature extraction  </a:t>
            </a:r>
          </a:p>
          <a:p>
            <a:pPr>
              <a:buNone/>
            </a:pPr>
            <a:r>
              <a:rPr lang="en-US" sz="2000" dirty="0" smtClean="0">
                <a:solidFill>
                  <a:srgbClr val="002060"/>
                </a:solidFill>
              </a:rPr>
              <a:t>  </a:t>
            </a:r>
          </a:p>
          <a:p>
            <a:r>
              <a:rPr lang="en-US" sz="2000" dirty="0" smtClean="0">
                <a:solidFill>
                  <a:srgbClr val="002060"/>
                </a:solidFill>
              </a:rPr>
              <a:t> Random forest based feature classification  </a:t>
            </a:r>
          </a:p>
          <a:p>
            <a:pPr>
              <a:buNone/>
            </a:pPr>
            <a:r>
              <a:rPr lang="en-US" sz="2000" dirty="0" smtClean="0">
                <a:solidFill>
                  <a:srgbClr val="002060"/>
                </a:solidFill>
              </a:rPr>
              <a:t>  </a:t>
            </a:r>
          </a:p>
          <a:p>
            <a:r>
              <a:rPr lang="en-US" sz="2000" dirty="0" smtClean="0">
                <a:solidFill>
                  <a:srgbClr val="002060"/>
                </a:solidFill>
              </a:rPr>
              <a:t>damage assessment (No Damage, Medium, Extensive damage)</a:t>
            </a:r>
            <a:endParaRPr lang="en-IN" sz="2000"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17304"/>
          </a:xfrm>
        </p:spPr>
        <p:txBody>
          <a:bodyPr>
            <a:noAutofit/>
          </a:bodyPr>
          <a:lstStyle/>
          <a:p>
            <a:pPr>
              <a:buNone/>
            </a:pPr>
            <a:r>
              <a:rPr lang="en-US" sz="1800" dirty="0" smtClean="0">
                <a:solidFill>
                  <a:srgbClr val="002060"/>
                </a:solidFill>
                <a:latin typeface="Times New Roman" pitchFamily="18" charset="0"/>
                <a:cs typeface="Times New Roman" pitchFamily="18" charset="0"/>
              </a:rPr>
              <a:t>1. Data set:</a:t>
            </a:r>
          </a:p>
          <a:p>
            <a:pPr>
              <a:buNone/>
            </a:pPr>
            <a:r>
              <a:rPr lang="en-US" sz="1800" dirty="0" smtClean="0">
                <a:solidFill>
                  <a:srgbClr val="002060"/>
                </a:solidFill>
                <a:latin typeface="Times New Roman" pitchFamily="18" charset="0"/>
                <a:cs typeface="Times New Roman" pitchFamily="18" charset="0"/>
              </a:rPr>
              <a:t>   Collecting different type of data set of area images before and after earthquake.</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2.</a:t>
            </a:r>
            <a:r>
              <a:rPr lang="en-US" sz="1800" dirty="0" smtClean="0">
                <a:solidFill>
                  <a:srgbClr val="002060"/>
                </a:solidFill>
              </a:rPr>
              <a:t> Edge enhancement:</a:t>
            </a:r>
          </a:p>
          <a:p>
            <a:pPr>
              <a:buNone/>
            </a:pPr>
            <a:r>
              <a:rPr lang="en-US" sz="1800" dirty="0" smtClean="0">
                <a:solidFill>
                  <a:srgbClr val="002060"/>
                </a:solidFill>
                <a:latin typeface="Times New Roman" pitchFamily="18" charset="0"/>
                <a:cs typeface="Times New Roman" pitchFamily="18" charset="0"/>
              </a:rPr>
              <a:t>     Sharpening the image using the required filters.</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3.</a:t>
            </a:r>
            <a:r>
              <a:rPr lang="en-US" sz="1800" dirty="0" smtClean="0">
                <a:solidFill>
                  <a:srgbClr val="002060"/>
                </a:solidFill>
              </a:rPr>
              <a:t> Edge based image segmentation:</a:t>
            </a:r>
          </a:p>
          <a:p>
            <a:pPr>
              <a:buNone/>
            </a:pPr>
            <a:r>
              <a:rPr lang="en-US" sz="1800" dirty="0" smtClean="0">
                <a:solidFill>
                  <a:srgbClr val="002060"/>
                </a:solidFill>
              </a:rPr>
              <a:t>     Segmentation technique, this divides the image into smaller regions.</a:t>
            </a:r>
          </a:p>
          <a:p>
            <a:pPr>
              <a:buNone/>
            </a:pPr>
            <a:endParaRPr lang="en-US" sz="1800" dirty="0" smtClean="0">
              <a:solidFill>
                <a:srgbClr val="002060"/>
              </a:solidFill>
            </a:endParaRPr>
          </a:p>
          <a:p>
            <a:pPr>
              <a:buNone/>
            </a:pPr>
            <a:r>
              <a:rPr lang="en-US" sz="1800" dirty="0" smtClean="0">
                <a:solidFill>
                  <a:srgbClr val="002060"/>
                </a:solidFill>
              </a:rPr>
              <a:t>4.</a:t>
            </a:r>
            <a:r>
              <a:rPr lang="en-US" sz="1800" dirty="0" smtClean="0">
                <a:solidFill>
                  <a:srgbClr val="002060"/>
                </a:solidFill>
                <a:latin typeface="Times New Roman" pitchFamily="18" charset="0"/>
                <a:cs typeface="Times New Roman" pitchFamily="18" charset="0"/>
              </a:rPr>
              <a:t> GLCM feature extraction:</a:t>
            </a:r>
          </a:p>
          <a:p>
            <a:pPr>
              <a:buNone/>
            </a:pPr>
            <a:r>
              <a:rPr lang="en-US" sz="1800" dirty="0" smtClean="0">
                <a:solidFill>
                  <a:srgbClr val="002060"/>
                </a:solidFill>
                <a:latin typeface="Times New Roman" pitchFamily="18" charset="0"/>
                <a:cs typeface="Times New Roman" pitchFamily="18" charset="0"/>
              </a:rPr>
              <a:t>   Extracting the features of the images with different types of parameters.</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5.</a:t>
            </a:r>
            <a:r>
              <a:rPr lang="en-US" sz="1800" dirty="0" smtClean="0">
                <a:solidFill>
                  <a:srgbClr val="002060"/>
                </a:solidFill>
              </a:rPr>
              <a:t> Random forest based feature classification:</a:t>
            </a:r>
          </a:p>
          <a:p>
            <a:pPr>
              <a:buNone/>
            </a:pPr>
            <a:r>
              <a:rPr lang="en-US" sz="1800" dirty="0" smtClean="0">
                <a:solidFill>
                  <a:srgbClr val="002060"/>
                </a:solidFill>
              </a:rPr>
              <a:t>     This algorithm is a group of decision trees, takes a average and can deal with more than 2 classes.</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6.</a:t>
            </a:r>
            <a:r>
              <a:rPr lang="en-US" sz="1800" dirty="0" smtClean="0">
                <a:solidFill>
                  <a:srgbClr val="002060"/>
                </a:solidFill>
              </a:rPr>
              <a:t> damage assessment :</a:t>
            </a:r>
          </a:p>
          <a:p>
            <a:pPr>
              <a:buNone/>
            </a:pPr>
            <a:r>
              <a:rPr lang="en-US" sz="1800" dirty="0" smtClean="0">
                <a:solidFill>
                  <a:srgbClr val="002060"/>
                </a:solidFill>
                <a:latin typeface="Times New Roman" pitchFamily="18" charset="0"/>
                <a:cs typeface="Times New Roman" pitchFamily="18" charset="0"/>
              </a:rPr>
              <a:t>     Better accuracy can be obtained by the RF algorithm ,highly affected ,moderately affected and unaffected areas</a:t>
            </a:r>
          </a:p>
          <a:p>
            <a:pPr>
              <a:buNone/>
            </a:pPr>
            <a:endParaRPr lang="en-US" sz="1800" dirty="0" smtClean="0">
              <a:solidFill>
                <a:srgbClr val="002060"/>
              </a:solidFill>
            </a:endParaRPr>
          </a:p>
          <a:p>
            <a:pPr>
              <a:buNone/>
            </a:pPr>
            <a:endParaRPr lang="en-US" sz="1800" dirty="0" smtClean="0">
              <a:solidFill>
                <a:srgbClr val="002060"/>
              </a:solidFill>
              <a:latin typeface="Times New Roman" pitchFamily="18" charset="0"/>
              <a:cs typeface="Times New Roman" pitchFamily="18" charset="0"/>
            </a:endParaRPr>
          </a:p>
          <a:p>
            <a:endParaRPr lang="en-US" sz="18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lstStyle/>
          <a:p>
            <a:r>
              <a:rPr lang="en-IN" b="1" dirty="0" smtClean="0">
                <a:solidFill>
                  <a:srgbClr val="002060"/>
                </a:solidFill>
                <a:latin typeface="+mn-lt"/>
              </a:rPr>
              <a:t>DESIGN</a:t>
            </a:r>
            <a:endParaRPr lang="en-IN" b="1" dirty="0">
              <a:solidFill>
                <a:srgbClr val="002060"/>
              </a:solidFill>
              <a:latin typeface="+mn-lt"/>
            </a:endParaRPr>
          </a:p>
        </p:txBody>
      </p:sp>
      <p:grpSp>
        <p:nvGrpSpPr>
          <p:cNvPr id="4" name="Group 9"/>
          <p:cNvGrpSpPr>
            <a:grpSpLocks noGrp="1"/>
          </p:cNvGrpSpPr>
          <p:nvPr>
            <p:ph idx="1"/>
          </p:nvPr>
        </p:nvGrpSpPr>
        <p:grpSpPr bwMode="auto">
          <a:xfrm>
            <a:off x="500034" y="2143116"/>
            <a:ext cx="8229600" cy="4324350"/>
            <a:chOff x="0" y="0"/>
            <a:chExt cx="95333" cy="46220"/>
          </a:xfrm>
        </p:grpSpPr>
        <p:sp>
          <p:nvSpPr>
            <p:cNvPr id="5" name="Rectangle 4"/>
            <p:cNvSpPr>
              <a:spLocks noChangeArrowheads="1"/>
            </p:cNvSpPr>
            <p:nvPr/>
          </p:nvSpPr>
          <p:spPr bwMode="auto">
            <a:xfrm>
              <a:off x="34312" y="18905"/>
              <a:ext cx="26708" cy="10978"/>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Calibri" pitchFamily="34" charset="0"/>
                  <a:ea typeface="Times New Roman" pitchFamily="18" charset="0"/>
                  <a:cs typeface="Calibri" pitchFamily="34" charset="0"/>
                </a:rPr>
                <a:t>FEATURE VECTOR EXTRACTION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18905"/>
              <a:ext cx="26707" cy="10978"/>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MATCHING THE FEATURE VECTORS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traight Arrow Connector 6"/>
            <p:cNvSpPr>
              <a:spLocks noChangeShapeType="1"/>
            </p:cNvSpPr>
            <p:nvPr/>
          </p:nvSpPr>
          <p:spPr bwMode="auto">
            <a:xfrm flipH="1">
              <a:off x="61020" y="24188"/>
              <a:ext cx="7952" cy="130"/>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 name="Straight Arrow Connector 7"/>
            <p:cNvSpPr>
              <a:spLocks noChangeShapeType="1"/>
            </p:cNvSpPr>
            <p:nvPr/>
          </p:nvSpPr>
          <p:spPr bwMode="auto">
            <a:xfrm flipH="1">
              <a:off x="26262" y="24264"/>
              <a:ext cx="7952" cy="130"/>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0" y="35242"/>
              <a:ext cx="26707" cy="10978"/>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DISASTER ASSESMENT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Straight Arrow Connector 9"/>
            <p:cNvSpPr>
              <a:spLocks noChangeShapeType="1"/>
            </p:cNvSpPr>
            <p:nvPr/>
          </p:nvSpPr>
          <p:spPr bwMode="auto">
            <a:xfrm>
              <a:off x="13036" y="29883"/>
              <a:ext cx="212" cy="4486"/>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0" y="76"/>
              <a:ext cx="26707" cy="10977"/>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INPUT HIGH RESOLUTION SATELLITE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34312" y="76"/>
              <a:ext cx="26708" cy="10977"/>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NOISE ELIMINATION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68625" y="0"/>
              <a:ext cx="26708" cy="10977"/>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EDGE DETECTION</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(HIGH AND LOW LEVEL)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2"/>
            <p:cNvSpPr>
              <a:spLocks noChangeArrowheads="1"/>
            </p:cNvSpPr>
            <p:nvPr/>
          </p:nvSpPr>
          <p:spPr bwMode="auto">
            <a:xfrm>
              <a:off x="68625" y="18905"/>
              <a:ext cx="26708" cy="10978"/>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Calibri" pitchFamily="34" charset="0"/>
                  <a:ea typeface="Times New Roman" pitchFamily="18" charset="0"/>
                  <a:cs typeface="Calibri" pitchFamily="34" charset="0"/>
                </a:rPr>
                <a:t>BLOCK DIVISION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Straight Arrow Connector 13"/>
            <p:cNvSpPr>
              <a:spLocks noChangeShapeType="1"/>
            </p:cNvSpPr>
            <p:nvPr/>
          </p:nvSpPr>
          <p:spPr bwMode="auto">
            <a:xfrm>
              <a:off x="26707" y="5564"/>
              <a:ext cx="7605" cy="0"/>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 name="Straight Arrow Connector 14"/>
            <p:cNvSpPr>
              <a:spLocks noChangeShapeType="1"/>
            </p:cNvSpPr>
            <p:nvPr/>
          </p:nvSpPr>
          <p:spPr bwMode="auto">
            <a:xfrm>
              <a:off x="61020" y="5326"/>
              <a:ext cx="7605" cy="0"/>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7" name="Straight Arrow Connector 15"/>
            <p:cNvSpPr>
              <a:spLocks noChangeShapeType="1"/>
            </p:cNvSpPr>
            <p:nvPr/>
          </p:nvSpPr>
          <p:spPr bwMode="auto">
            <a:xfrm>
              <a:off x="81979" y="10977"/>
              <a:ext cx="0" cy="7928"/>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1066800"/>
          </a:xfrm>
          <a:ln>
            <a:solidFill>
              <a:schemeClr val="accent3">
                <a:lumMod val="60000"/>
                <a:lumOff val="40000"/>
              </a:schemeClr>
            </a:solidFill>
          </a:ln>
        </p:spPr>
        <p:txBody>
          <a:bodyPr/>
          <a:lstStyle/>
          <a:p>
            <a:r>
              <a:rPr lang="en-US" dirty="0" smtClean="0">
                <a:solidFill>
                  <a:schemeClr val="accent4">
                    <a:lumMod val="75000"/>
                  </a:schemeClr>
                </a:solidFill>
              </a:rPr>
              <a:t>Use case Diagram:</a:t>
            </a:r>
            <a:endParaRPr lang="en-US" dirty="0">
              <a:solidFill>
                <a:schemeClr val="accent4">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026140" y="2249488"/>
            <a:ext cx="5091719"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85786" y="1889092"/>
            <a:ext cx="7031497" cy="4684746"/>
          </a:xfrm>
          <a:prstGeom prst="rect">
            <a:avLst/>
          </a:prstGeom>
          <a:noFill/>
          <a:ln w="9525">
            <a:noFill/>
            <a:miter lim="800000"/>
            <a:headEnd/>
            <a:tailEnd/>
          </a:ln>
          <a:effectLst/>
        </p:spPr>
      </p:pic>
      <p:sp>
        <p:nvSpPr>
          <p:cNvPr id="5"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Sequence Diagram:</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643174" y="1893104"/>
            <a:ext cx="3584717" cy="4680734"/>
          </a:xfrm>
          <a:prstGeom prst="rect">
            <a:avLst/>
          </a:prstGeom>
          <a:noFill/>
          <a:ln w="9525">
            <a:noFill/>
            <a:miter lim="800000"/>
            <a:headEnd/>
            <a:tailEnd/>
          </a:ln>
          <a:effectLst/>
        </p:spPr>
      </p:pic>
      <p:sp>
        <p:nvSpPr>
          <p:cNvPr id="5"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Activity Diagram:</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866775" y="2382838"/>
            <a:ext cx="7410450" cy="4057650"/>
          </a:xfrm>
          <a:prstGeom prst="rect">
            <a:avLst/>
          </a:prstGeom>
          <a:noFill/>
          <a:ln w="9525">
            <a:noFill/>
            <a:miter lim="800000"/>
            <a:headEnd/>
            <a:tailEnd/>
          </a:ln>
          <a:effectLst/>
        </p:spPr>
      </p:pic>
      <p:sp>
        <p:nvSpPr>
          <p:cNvPr id="5"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Class Diagram:</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928662" y="2153441"/>
            <a:ext cx="6862788" cy="4253710"/>
          </a:xfrm>
          <a:prstGeom prst="rect">
            <a:avLst/>
          </a:prstGeom>
          <a:noFill/>
          <a:ln w="9525">
            <a:noFill/>
            <a:miter lim="800000"/>
            <a:headEnd/>
            <a:tailEnd/>
          </a:ln>
          <a:effectLst/>
        </p:spPr>
      </p:pic>
      <p:sp>
        <p:nvSpPr>
          <p:cNvPr id="5"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State-Chart Diagram:</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solidFill>
                  <a:srgbClr val="002060"/>
                </a:solidFill>
              </a:rPr>
              <a:t>Abstract</a:t>
            </a:r>
          </a:p>
          <a:p>
            <a:r>
              <a:rPr lang="en-US" dirty="0" smtClean="0">
                <a:solidFill>
                  <a:srgbClr val="002060"/>
                </a:solidFill>
              </a:rPr>
              <a:t>Objective</a:t>
            </a:r>
          </a:p>
          <a:p>
            <a:r>
              <a:rPr lang="en-US" dirty="0" smtClean="0">
                <a:solidFill>
                  <a:srgbClr val="002060"/>
                </a:solidFill>
              </a:rPr>
              <a:t>Scope</a:t>
            </a:r>
          </a:p>
          <a:p>
            <a:r>
              <a:rPr lang="en-US" dirty="0" smtClean="0">
                <a:solidFill>
                  <a:srgbClr val="002060"/>
                </a:solidFill>
              </a:rPr>
              <a:t>Existing System</a:t>
            </a:r>
          </a:p>
          <a:p>
            <a:r>
              <a:rPr lang="en-US" dirty="0" smtClean="0">
                <a:solidFill>
                  <a:srgbClr val="002060"/>
                </a:solidFill>
              </a:rPr>
              <a:t>Proposed System</a:t>
            </a:r>
          </a:p>
          <a:p>
            <a:r>
              <a:rPr lang="en-US" dirty="0" smtClean="0">
                <a:solidFill>
                  <a:srgbClr val="002060"/>
                </a:solidFill>
              </a:rPr>
              <a:t>Algorithm used</a:t>
            </a:r>
          </a:p>
          <a:p>
            <a:r>
              <a:rPr lang="en-US" dirty="0" smtClean="0">
                <a:solidFill>
                  <a:srgbClr val="002060"/>
                </a:solidFill>
              </a:rPr>
              <a:t>Modules</a:t>
            </a:r>
          </a:p>
          <a:p>
            <a:r>
              <a:rPr lang="en-US" dirty="0" smtClean="0">
                <a:solidFill>
                  <a:srgbClr val="002060"/>
                </a:solidFill>
              </a:rPr>
              <a:t>Designing</a:t>
            </a:r>
          </a:p>
          <a:p>
            <a:r>
              <a:rPr lang="en-US" dirty="0" smtClean="0">
                <a:solidFill>
                  <a:srgbClr val="002060"/>
                </a:solidFill>
              </a:rPr>
              <a:t>Results</a:t>
            </a:r>
          </a:p>
          <a:p>
            <a:r>
              <a:rPr lang="en-US" dirty="0" smtClean="0">
                <a:solidFill>
                  <a:srgbClr val="002060"/>
                </a:solidFill>
              </a:rPr>
              <a:t>Testing</a:t>
            </a:r>
          </a:p>
          <a:p>
            <a:r>
              <a:rPr lang="en-US" dirty="0" smtClean="0">
                <a:solidFill>
                  <a:srgbClr val="002060"/>
                </a:solidFill>
              </a:rPr>
              <a:t>Conclusion</a:t>
            </a:r>
          </a:p>
          <a:p>
            <a:r>
              <a:rPr lang="en-US" dirty="0" smtClean="0">
                <a:solidFill>
                  <a:srgbClr val="002060"/>
                </a:solidFill>
              </a:rPr>
              <a:t>Future Enhancements</a:t>
            </a:r>
          </a:p>
          <a:p>
            <a:r>
              <a:rPr lang="en-US" dirty="0" smtClean="0">
                <a:solidFill>
                  <a:srgbClr val="002060"/>
                </a:solidFill>
              </a:rPr>
              <a:t>References</a:t>
            </a:r>
            <a:endParaRPr lang="en-US" dirty="0">
              <a:solidFill>
                <a:srgbClr val="002060"/>
              </a:solidFill>
            </a:endParaRPr>
          </a:p>
        </p:txBody>
      </p:sp>
      <p:sp>
        <p:nvSpPr>
          <p:cNvPr id="4" name="Rectangle 3"/>
          <p:cNvSpPr/>
          <p:nvPr/>
        </p:nvSpPr>
        <p:spPr>
          <a:xfrm>
            <a:off x="0" y="762000"/>
            <a:ext cx="8915400" cy="923330"/>
          </a:xfrm>
          <a:prstGeom prst="rect">
            <a:avLst/>
          </a:prstGeom>
          <a:noFill/>
        </p:spPr>
        <p:txBody>
          <a:bodyPr wrap="square" lIns="91440" tIns="45720" rIns="91440" bIns="45720">
            <a:spAutoFit/>
          </a:bodyPr>
          <a:lstStyle/>
          <a:p>
            <a:pPr algn="ctr"/>
            <a:r>
              <a:rPr lang="en-US" sz="5400" b="1" cap="none" spc="0" dirty="0" smtClean="0">
                <a:ln w="1905"/>
                <a:solidFill>
                  <a:schemeClr val="accent1">
                    <a:lumMod val="50000"/>
                  </a:schemeClr>
                </a:solidFill>
                <a:effectLst>
                  <a:innerShdw blurRad="69850" dist="43180" dir="5400000">
                    <a:srgbClr val="000000">
                      <a:alpha val="65000"/>
                    </a:srgbClr>
                  </a:innerShdw>
                </a:effectLst>
              </a:rPr>
              <a:t>INDEX</a:t>
            </a:r>
            <a:endParaRPr lang="en-US" sz="5400" b="1" cap="none" spc="0" dirty="0">
              <a:ln w="1905"/>
              <a:solidFill>
                <a:schemeClr val="accent1">
                  <a:lumMod val="50000"/>
                </a:schemeClr>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142977" y="2012932"/>
            <a:ext cx="6519886" cy="4560906"/>
          </a:xfrm>
          <a:prstGeom prst="rect">
            <a:avLst/>
          </a:prstGeom>
          <a:noFill/>
          <a:ln w="9525">
            <a:noFill/>
            <a:miter lim="800000"/>
            <a:headEnd/>
            <a:tailEnd/>
          </a:ln>
          <a:effectLst/>
        </p:spPr>
      </p:pic>
      <p:sp>
        <p:nvSpPr>
          <p:cNvPr id="6"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Component Diagram:</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785794"/>
            <a:ext cx="8229600" cy="1066800"/>
          </a:xfrm>
          <a:ln>
            <a:solidFill>
              <a:schemeClr val="accent3">
                <a:lumMod val="60000"/>
                <a:lumOff val="40000"/>
              </a:schemeClr>
            </a:solidFill>
          </a:ln>
        </p:spPr>
        <p:txBody>
          <a:bodyPr/>
          <a:lstStyle/>
          <a:p>
            <a:r>
              <a:rPr lang="en-US" dirty="0" smtClean="0">
                <a:solidFill>
                  <a:schemeClr val="accent4">
                    <a:lumMod val="75000"/>
                  </a:schemeClr>
                </a:solidFill>
              </a:rPr>
              <a:t>Deployment Diagram:</a:t>
            </a:r>
            <a:endParaRPr lang="en-US" dirty="0">
              <a:solidFill>
                <a:schemeClr val="accent4">
                  <a:lumMod val="75000"/>
                </a:schemeClr>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735798" y="2071678"/>
            <a:ext cx="7380900" cy="4502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066800"/>
          </a:xfrm>
        </p:spPr>
        <p:txBody>
          <a:bodyPr>
            <a:normAutofit/>
          </a:bodyPr>
          <a:lstStyle/>
          <a:p>
            <a:pPr algn="l"/>
            <a:r>
              <a:rPr lang="en-IN" sz="3600" b="1" dirty="0" smtClean="0">
                <a:solidFill>
                  <a:srgbClr val="002060"/>
                </a:solidFill>
                <a:latin typeface="+mn-lt"/>
                <a:cs typeface="Times New Roman" pitchFamily="18" charset="0"/>
              </a:rPr>
              <a:t>RESULTS:</a:t>
            </a:r>
            <a:endParaRPr lang="en-IN" sz="3600" b="1" dirty="0">
              <a:solidFill>
                <a:srgbClr val="002060"/>
              </a:solidFill>
              <a:latin typeface="+mn-lt"/>
              <a:cs typeface="Times New Roman" pitchFamily="18" charset="0"/>
            </a:endParaRPr>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6385" name="Picture 4"/>
          <p:cNvPicPr>
            <a:picLocks noChangeAspect="1" noChangeArrowheads="1"/>
          </p:cNvPicPr>
          <p:nvPr/>
        </p:nvPicPr>
        <p:blipFill>
          <a:blip r:embed="rId2"/>
          <a:srcRect/>
          <a:stretch>
            <a:fillRect/>
          </a:stretch>
        </p:blipFill>
        <p:spPr bwMode="auto">
          <a:xfrm>
            <a:off x="1071538" y="1428736"/>
            <a:ext cx="7358114" cy="4714878"/>
          </a:xfrm>
          <a:prstGeom prst="rect">
            <a:avLst/>
          </a:prstGeom>
          <a:noFill/>
        </p:spPr>
      </p:pic>
      <p:sp>
        <p:nvSpPr>
          <p:cNvPr id="7" name="Rectangle 6"/>
          <p:cNvSpPr/>
          <p:nvPr/>
        </p:nvSpPr>
        <p:spPr>
          <a:xfrm>
            <a:off x="2000232" y="6286520"/>
            <a:ext cx="4714908" cy="369332"/>
          </a:xfrm>
          <a:prstGeom prst="rect">
            <a:avLst/>
          </a:prstGeom>
        </p:spPr>
        <p:txBody>
          <a:bodyPr wrap="square">
            <a:spAutoFit/>
          </a:bodyPr>
          <a:lstStyle/>
          <a:p>
            <a:pPr lvl="0" algn="ctr" fontAlgn="base">
              <a:spcBef>
                <a:spcPct val="0"/>
              </a:spcBef>
              <a:spcAft>
                <a:spcPct val="0"/>
              </a:spcAft>
            </a:pPr>
            <a:r>
              <a:rPr kumimoji="0" lang="en-US"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Fig: Pre disaster image</a:t>
            </a:r>
            <a:endParaRPr kumimoji="0" lang="en-US" sz="2800" b="0"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8433" name="Content Placeholder 3"/>
          <p:cNvPicPr>
            <a:picLocks noChangeAspect="1" noChangeArrowheads="1"/>
          </p:cNvPicPr>
          <p:nvPr/>
        </p:nvPicPr>
        <p:blipFill>
          <a:blip r:embed="rId2"/>
          <a:srcRect/>
          <a:stretch>
            <a:fillRect/>
          </a:stretch>
        </p:blipFill>
        <p:spPr bwMode="auto">
          <a:xfrm>
            <a:off x="857224" y="928670"/>
            <a:ext cx="7429552" cy="5000660"/>
          </a:xfrm>
          <a:prstGeom prst="rect">
            <a:avLst/>
          </a:prstGeom>
          <a:noFill/>
        </p:spPr>
      </p:pic>
      <p:sp>
        <p:nvSpPr>
          <p:cNvPr id="6" name="Rectangle 5"/>
          <p:cNvSpPr/>
          <p:nvPr/>
        </p:nvSpPr>
        <p:spPr>
          <a:xfrm>
            <a:off x="928662" y="6072206"/>
            <a:ext cx="7429552" cy="369332"/>
          </a:xfrm>
          <a:prstGeom prst="rect">
            <a:avLst/>
          </a:prstGeom>
        </p:spPr>
        <p:txBody>
          <a:bodyPr wrap="square">
            <a:spAutoFit/>
          </a:bodyPr>
          <a:lstStyle/>
          <a:p>
            <a:pPr lvl="0" algn="ctr" fontAlgn="base">
              <a:spcBef>
                <a:spcPct val="0"/>
              </a:spcBef>
              <a:spcAft>
                <a:spcPct val="0"/>
              </a:spcAft>
            </a:pPr>
            <a:r>
              <a:rPr kumimoji="0" lang="en-US"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Fig: Post disaster image</a:t>
            </a:r>
            <a:endParaRPr kumimoji="0" lang="en-US" sz="2800" b="0"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9457" name="Picture 4"/>
          <p:cNvPicPr>
            <a:picLocks noChangeAspect="1" noChangeArrowheads="1"/>
          </p:cNvPicPr>
          <p:nvPr/>
        </p:nvPicPr>
        <p:blipFill>
          <a:blip r:embed="rId2"/>
          <a:srcRect/>
          <a:stretch>
            <a:fillRect/>
          </a:stretch>
        </p:blipFill>
        <p:spPr bwMode="auto">
          <a:xfrm>
            <a:off x="0" y="428604"/>
            <a:ext cx="9144000" cy="6286544"/>
          </a:xfrm>
          <a:prstGeom prst="rect">
            <a:avLst/>
          </a:prstGeom>
          <a:noFill/>
        </p:spPr>
      </p:pic>
      <p:sp>
        <p:nvSpPr>
          <p:cNvPr id="5" name="Rectangle 4"/>
          <p:cNvSpPr/>
          <p:nvPr/>
        </p:nvSpPr>
        <p:spPr>
          <a:xfrm>
            <a:off x="0" y="6357958"/>
            <a:ext cx="9144000" cy="369332"/>
          </a:xfrm>
          <a:prstGeom prst="rect">
            <a:avLst/>
          </a:prstGeom>
        </p:spPr>
        <p:txBody>
          <a:bodyPr wrap="square">
            <a:spAutoFit/>
          </a:bodyPr>
          <a:lstStyle/>
          <a:p>
            <a:pPr lvl="0" algn="ctr" fontAlgn="base">
              <a:spcBef>
                <a:spcPct val="0"/>
              </a:spcBef>
              <a:spcAft>
                <a:spcPct val="0"/>
              </a:spcAf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Sharpened image pre disaster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428604"/>
            <a:ext cx="9144000" cy="6286544"/>
          </a:xfrm>
          <a:prstGeom prst="rect">
            <a:avLst/>
          </a:prstGeom>
        </p:spPr>
      </p:pic>
      <p:sp>
        <p:nvSpPr>
          <p:cNvPr id="20481" name="Rectangle 1"/>
          <p:cNvSpPr>
            <a:spLocks noChangeArrowheads="1"/>
          </p:cNvSpPr>
          <p:nvPr/>
        </p:nvSpPr>
        <p:spPr bwMode="auto">
          <a:xfrm>
            <a:off x="0" y="6143644"/>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Sharpened image post disaster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357166"/>
            <a:ext cx="9144000" cy="6286544"/>
          </a:xfrm>
          <a:prstGeom prst="rect">
            <a:avLst/>
          </a:prstGeom>
        </p:spPr>
      </p:pic>
      <p:sp>
        <p:nvSpPr>
          <p:cNvPr id="21505" name="Rectangle 1"/>
          <p:cNvSpPr>
            <a:spLocks noChangeArrowheads="1"/>
          </p:cNvSpPr>
          <p:nvPr/>
        </p:nvSpPr>
        <p:spPr bwMode="auto">
          <a:xfrm>
            <a:off x="0" y="6072206"/>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Canny edge detection output pre disaster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214290"/>
            <a:ext cx="9144000" cy="6429420"/>
          </a:xfrm>
          <a:prstGeom prst="rect">
            <a:avLst/>
          </a:prstGeom>
        </p:spPr>
      </p:pic>
      <p:sp>
        <p:nvSpPr>
          <p:cNvPr id="22529" name="Rectangle 1"/>
          <p:cNvSpPr>
            <a:spLocks noChangeArrowheads="1"/>
          </p:cNvSpPr>
          <p:nvPr/>
        </p:nvSpPr>
        <p:spPr bwMode="auto">
          <a:xfrm>
            <a:off x="0" y="6143644"/>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Canny edge detection post disaster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3999" cy="571501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428604"/>
            <a:ext cx="9144000" cy="53578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000108"/>
          </a:xfrm>
        </p:spPr>
        <p:txBody>
          <a:bodyPr>
            <a:normAutofit/>
          </a:bodyPr>
          <a:lstStyle/>
          <a:p>
            <a:r>
              <a:rPr lang="en-IN" sz="3600" b="1" dirty="0" smtClean="0">
                <a:solidFill>
                  <a:srgbClr val="002060"/>
                </a:solidFill>
                <a:latin typeface="+mn-lt"/>
                <a:cs typeface="Times New Roman" pitchFamily="18" charset="0"/>
              </a:rPr>
              <a:t>ABSTRACT</a:t>
            </a:r>
            <a:endParaRPr lang="en-IN" sz="3600" dirty="0">
              <a:solidFill>
                <a:srgbClr val="002060"/>
              </a:solidFill>
              <a:latin typeface="+mn-lt"/>
            </a:endParaRPr>
          </a:p>
        </p:txBody>
      </p:sp>
      <p:sp>
        <p:nvSpPr>
          <p:cNvPr id="3" name="Content Placeholder 2"/>
          <p:cNvSpPr>
            <a:spLocks noGrp="1"/>
          </p:cNvSpPr>
          <p:nvPr>
            <p:ph idx="1"/>
          </p:nvPr>
        </p:nvSpPr>
        <p:spPr>
          <a:xfrm>
            <a:off x="428596" y="1285860"/>
            <a:ext cx="8229600" cy="5286412"/>
          </a:xfrm>
        </p:spPr>
        <p:txBody>
          <a:bodyPr>
            <a:normAutofit fontScale="70000" lnSpcReduction="20000"/>
          </a:bodyPr>
          <a:lstStyle/>
          <a:p>
            <a:pPr algn="just">
              <a:lnSpc>
                <a:spcPct val="170000"/>
              </a:lnSpc>
              <a:buClr>
                <a:srgbClr val="002060"/>
              </a:buClr>
            </a:pPr>
            <a:r>
              <a:rPr lang="en-IN" dirty="0" smtClean="0">
                <a:solidFill>
                  <a:srgbClr val="002060"/>
                </a:solidFill>
                <a:cs typeface="Times New Roman" pitchFamily="18" charset="0"/>
              </a:rPr>
              <a:t>Earth Observation (EO) data are used to map mostly affected urban areas after an earthquake generally exploiting change detection techniques applied at pixel scale. </a:t>
            </a:r>
          </a:p>
          <a:p>
            <a:pPr algn="just">
              <a:lnSpc>
                <a:spcPct val="170000"/>
              </a:lnSpc>
              <a:buClr>
                <a:srgbClr val="002060"/>
              </a:buClr>
            </a:pPr>
            <a:endParaRPr lang="en-IN" dirty="0" smtClean="0">
              <a:solidFill>
                <a:srgbClr val="002060"/>
              </a:solidFill>
              <a:cs typeface="Times New Roman" pitchFamily="18" charset="0"/>
            </a:endParaRPr>
          </a:p>
          <a:p>
            <a:pPr algn="just">
              <a:lnSpc>
                <a:spcPct val="170000"/>
              </a:lnSpc>
              <a:buClr>
                <a:srgbClr val="002060"/>
              </a:buClr>
            </a:pPr>
            <a:r>
              <a:rPr lang="en-IN" dirty="0" smtClean="0">
                <a:solidFill>
                  <a:srgbClr val="002060"/>
                </a:solidFill>
                <a:cs typeface="Times New Roman" pitchFamily="18" charset="0"/>
              </a:rPr>
              <a:t>However, Civil Protection Services require damage assessment of each building according to a well-established scale to manage rescue operations and to estimate the economic losses. </a:t>
            </a:r>
          </a:p>
          <a:p>
            <a:pPr algn="just">
              <a:lnSpc>
                <a:spcPct val="170000"/>
              </a:lnSpc>
              <a:buClr>
                <a:srgbClr val="002060"/>
              </a:buClr>
            </a:pPr>
            <a:endParaRPr lang="en-IN" dirty="0" smtClean="0">
              <a:solidFill>
                <a:srgbClr val="002060"/>
              </a:solidFill>
              <a:cs typeface="Times New Roman" pitchFamily="18" charset="0"/>
            </a:endParaRPr>
          </a:p>
          <a:p>
            <a:pPr algn="just">
              <a:lnSpc>
                <a:spcPct val="170000"/>
              </a:lnSpc>
              <a:buClr>
                <a:srgbClr val="002060"/>
              </a:buClr>
            </a:pPr>
            <a:r>
              <a:rPr lang="en-IN" dirty="0" smtClean="0">
                <a:solidFill>
                  <a:srgbClr val="002060"/>
                </a:solidFill>
                <a:cs typeface="Times New Roman" pitchFamily="18" charset="0"/>
              </a:rPr>
              <a:t>The proposed approach relies on a pre-existing urban map to identify image objects corresponding to building footprints. </a:t>
            </a:r>
          </a:p>
          <a:p>
            <a:pPr algn="just">
              <a:lnSpc>
                <a:spcPct val="170000"/>
              </a:lnSpc>
              <a:buClr>
                <a:srgbClr val="002060"/>
              </a:buClr>
            </a:pPr>
            <a:endParaRPr lang="en-IN" dirty="0" smtClean="0">
              <a:solidFill>
                <a:srgbClr val="002060"/>
              </a:solidFill>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714876" y="1357298"/>
            <a:ext cx="4229120" cy="3955312"/>
          </a:xfrm>
          <a:prstGeom prst="rect">
            <a:avLst/>
          </a:prstGeom>
        </p:spPr>
      </p:pic>
      <p:sp>
        <p:nvSpPr>
          <p:cNvPr id="3" name="Rectangle 2"/>
          <p:cNvSpPr/>
          <p:nvPr/>
        </p:nvSpPr>
        <p:spPr>
          <a:xfrm>
            <a:off x="5286380" y="5643578"/>
            <a:ext cx="3603872" cy="369332"/>
          </a:xfrm>
          <a:prstGeom prst="rect">
            <a:avLst/>
          </a:prstGeom>
        </p:spPr>
        <p:txBody>
          <a:bodyPr wrap="none">
            <a:spAutoFit/>
          </a:bodyPr>
          <a:lstStyle/>
          <a:p>
            <a:r>
              <a:rPr lang="en-IN" dirty="0" smtClean="0">
                <a:solidFill>
                  <a:srgbClr val="002060"/>
                </a:solidFill>
              </a:rPr>
              <a:t>Edge Difference Detection results</a:t>
            </a:r>
            <a:endParaRPr lang="en-US" dirty="0">
              <a:solidFill>
                <a:srgbClr val="002060"/>
              </a:solidFill>
            </a:endParaRPr>
          </a:p>
        </p:txBody>
      </p:sp>
      <p:pic>
        <p:nvPicPr>
          <p:cNvPr id="4" name="Picture 3"/>
          <p:cNvPicPr/>
          <p:nvPr/>
        </p:nvPicPr>
        <p:blipFill>
          <a:blip r:embed="rId3"/>
          <a:stretch>
            <a:fillRect/>
          </a:stretch>
        </p:blipFill>
        <p:spPr>
          <a:xfrm>
            <a:off x="214282" y="1357298"/>
            <a:ext cx="4214901" cy="3953721"/>
          </a:xfrm>
          <a:prstGeom prst="rect">
            <a:avLst/>
          </a:prstGeom>
        </p:spPr>
      </p:pic>
      <p:sp>
        <p:nvSpPr>
          <p:cNvPr id="5" name="TextBox 4"/>
          <p:cNvSpPr txBox="1"/>
          <p:nvPr/>
        </p:nvSpPr>
        <p:spPr>
          <a:xfrm>
            <a:off x="500034" y="5572140"/>
            <a:ext cx="3143272" cy="369332"/>
          </a:xfrm>
          <a:prstGeom prst="rect">
            <a:avLst/>
          </a:prstGeom>
          <a:noFill/>
        </p:spPr>
        <p:txBody>
          <a:bodyPr wrap="square" rtlCol="0">
            <a:spAutoFit/>
          </a:bodyPr>
          <a:lstStyle/>
          <a:p>
            <a:r>
              <a:rPr lang="en-IN" dirty="0" smtClean="0">
                <a:solidFill>
                  <a:srgbClr val="002060"/>
                </a:solidFill>
              </a:rPr>
              <a:t>Edge Detection results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00034" y="857232"/>
            <a:ext cx="5572164" cy="4286280"/>
          </a:xfrm>
          <a:prstGeom prst="rect">
            <a:avLst/>
          </a:prstGeom>
          <a:solidFill>
            <a:srgbClr val="FF0000"/>
          </a:solidFill>
        </p:spPr>
      </p:pic>
      <p:sp>
        <p:nvSpPr>
          <p:cNvPr id="3" name="TextBox 2"/>
          <p:cNvSpPr txBox="1"/>
          <p:nvPr/>
        </p:nvSpPr>
        <p:spPr>
          <a:xfrm>
            <a:off x="2071670" y="5572140"/>
            <a:ext cx="3857652" cy="369332"/>
          </a:xfrm>
          <a:prstGeom prst="rect">
            <a:avLst/>
          </a:prstGeom>
          <a:noFill/>
        </p:spPr>
        <p:txBody>
          <a:bodyPr wrap="square" rtlCol="0">
            <a:spAutoFit/>
          </a:bodyPr>
          <a:lstStyle/>
          <a:p>
            <a:r>
              <a:rPr lang="en-IN" dirty="0" smtClean="0">
                <a:solidFill>
                  <a:srgbClr val="002060"/>
                </a:solidFill>
              </a:rPr>
              <a:t>Random forest Detection Result</a:t>
            </a:r>
            <a:endParaRPr lang="en-US" dirty="0">
              <a:solidFill>
                <a:srgbClr val="002060"/>
              </a:solidFill>
            </a:endParaRPr>
          </a:p>
        </p:txBody>
      </p:sp>
      <p:sp>
        <p:nvSpPr>
          <p:cNvPr id="4" name="Rectangle 3"/>
          <p:cNvSpPr/>
          <p:nvPr/>
        </p:nvSpPr>
        <p:spPr>
          <a:xfrm flipV="1">
            <a:off x="6357950" y="1142984"/>
            <a:ext cx="357190" cy="2857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flipV="1">
            <a:off x="6357950" y="1857364"/>
            <a:ext cx="357190" cy="28575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6357950" y="2643182"/>
            <a:ext cx="357190" cy="285752"/>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16" y="1071546"/>
            <a:ext cx="1714512" cy="369332"/>
          </a:xfrm>
          <a:prstGeom prst="rect">
            <a:avLst/>
          </a:prstGeom>
          <a:noFill/>
        </p:spPr>
        <p:txBody>
          <a:bodyPr wrap="square" rtlCol="0">
            <a:spAutoFit/>
          </a:bodyPr>
          <a:lstStyle/>
          <a:p>
            <a:r>
              <a:rPr lang="en-US" dirty="0" smtClean="0">
                <a:solidFill>
                  <a:srgbClr val="002060"/>
                </a:solidFill>
              </a:rPr>
              <a:t>High damage</a:t>
            </a:r>
            <a:endParaRPr lang="en-US" dirty="0">
              <a:solidFill>
                <a:srgbClr val="002060"/>
              </a:solidFill>
            </a:endParaRPr>
          </a:p>
        </p:txBody>
      </p:sp>
      <p:sp>
        <p:nvSpPr>
          <p:cNvPr id="8" name="TextBox 7"/>
          <p:cNvSpPr txBox="1"/>
          <p:nvPr/>
        </p:nvSpPr>
        <p:spPr>
          <a:xfrm>
            <a:off x="6858016" y="1857364"/>
            <a:ext cx="2143108" cy="369332"/>
          </a:xfrm>
          <a:prstGeom prst="rect">
            <a:avLst/>
          </a:prstGeom>
          <a:noFill/>
        </p:spPr>
        <p:txBody>
          <a:bodyPr wrap="square" rtlCol="0">
            <a:spAutoFit/>
          </a:bodyPr>
          <a:lstStyle/>
          <a:p>
            <a:r>
              <a:rPr lang="en-US" dirty="0" smtClean="0">
                <a:solidFill>
                  <a:srgbClr val="002060"/>
                </a:solidFill>
              </a:rPr>
              <a:t>Medium damage</a:t>
            </a:r>
            <a:endParaRPr lang="en-US" dirty="0">
              <a:solidFill>
                <a:srgbClr val="002060"/>
              </a:solidFill>
            </a:endParaRPr>
          </a:p>
        </p:txBody>
      </p:sp>
      <p:sp>
        <p:nvSpPr>
          <p:cNvPr id="9" name="TextBox 8"/>
          <p:cNvSpPr txBox="1"/>
          <p:nvPr/>
        </p:nvSpPr>
        <p:spPr>
          <a:xfrm>
            <a:off x="6929454" y="2571744"/>
            <a:ext cx="1714512" cy="369332"/>
          </a:xfrm>
          <a:prstGeom prst="rect">
            <a:avLst/>
          </a:prstGeom>
          <a:noFill/>
        </p:spPr>
        <p:txBody>
          <a:bodyPr wrap="square" rtlCol="0">
            <a:spAutoFit/>
          </a:bodyPr>
          <a:lstStyle/>
          <a:p>
            <a:r>
              <a:rPr lang="en-US" dirty="0" smtClean="0">
                <a:solidFill>
                  <a:srgbClr val="002060"/>
                </a:solidFill>
              </a:rPr>
              <a:t>No damage</a:t>
            </a:r>
            <a:endParaRPr lang="en-US" dirty="0">
              <a:solidFill>
                <a:srgbClr val="002060"/>
              </a:solidFill>
            </a:endParaRPr>
          </a:p>
        </p:txBody>
      </p:sp>
      <p:sp>
        <p:nvSpPr>
          <p:cNvPr id="11" name="Rectangle 10"/>
          <p:cNvSpPr/>
          <p:nvPr/>
        </p:nvSpPr>
        <p:spPr>
          <a:xfrm>
            <a:off x="1571604" y="4929198"/>
            <a:ext cx="3929090" cy="14287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66800"/>
          </a:xfrm>
        </p:spPr>
        <p:txBody>
          <a:bodyPr/>
          <a:lstStyle/>
          <a:p>
            <a:r>
              <a:rPr lang="en-IN" dirty="0" smtClean="0">
                <a:solidFill>
                  <a:srgbClr val="002060"/>
                </a:solidFill>
              </a:rPr>
              <a:t>Testing</a:t>
            </a:r>
            <a:endParaRPr lang="en-IN" dirty="0">
              <a:solidFill>
                <a:srgbClr val="002060"/>
              </a:solidFill>
            </a:endParaRPr>
          </a:p>
        </p:txBody>
      </p:sp>
      <p:sp>
        <p:nvSpPr>
          <p:cNvPr id="4" name="Content Placeholder 2"/>
          <p:cNvSpPr>
            <a:spLocks noGrp="1"/>
          </p:cNvSpPr>
          <p:nvPr>
            <p:ph idx="1"/>
          </p:nvPr>
        </p:nvSpPr>
        <p:spPr>
          <a:xfrm>
            <a:off x="428625" y="1785938"/>
            <a:ext cx="8229600" cy="4324350"/>
          </a:xfrm>
        </p:spPr>
        <p:txBody>
          <a:bodyPr>
            <a:normAutofit fontScale="92500" lnSpcReduction="20000"/>
          </a:bodyPr>
          <a:lstStyle/>
          <a:p>
            <a:pPr>
              <a:buNone/>
            </a:pPr>
            <a:r>
              <a:rPr lang="en-US" dirty="0" smtClean="0">
                <a:solidFill>
                  <a:srgbClr val="002060"/>
                </a:solidFill>
              </a:rPr>
              <a:t>PUROSE                   :discover  errors</a:t>
            </a:r>
          </a:p>
          <a:p>
            <a:pPr>
              <a:buNone/>
            </a:pPr>
            <a:endParaRPr lang="en-US" dirty="0" smtClean="0">
              <a:solidFill>
                <a:srgbClr val="002060"/>
              </a:solidFill>
            </a:endParaRPr>
          </a:p>
          <a:p>
            <a:pPr>
              <a:buNone/>
            </a:pPr>
            <a:r>
              <a:rPr lang="en-US" dirty="0" smtClean="0">
                <a:solidFill>
                  <a:srgbClr val="002060"/>
                </a:solidFill>
              </a:rPr>
              <a:t>TEST OBJECTIVES :</a:t>
            </a:r>
          </a:p>
          <a:p>
            <a:r>
              <a:rPr lang="en-US" sz="2200" dirty="0" smtClean="0">
                <a:solidFill>
                  <a:srgbClr val="002060"/>
                </a:solidFill>
              </a:rPr>
              <a:t>All field entries must work properly.</a:t>
            </a:r>
          </a:p>
          <a:p>
            <a:r>
              <a:rPr lang="en-US" sz="2200" dirty="0" smtClean="0">
                <a:solidFill>
                  <a:srgbClr val="002060"/>
                </a:solidFill>
              </a:rPr>
              <a:t>Affected  and unaffected areas  must be accurately identified from the given satellite images.</a:t>
            </a:r>
          </a:p>
          <a:p>
            <a:pPr>
              <a:buNone/>
            </a:pPr>
            <a:endParaRPr lang="en-US" dirty="0" smtClean="0">
              <a:solidFill>
                <a:srgbClr val="002060"/>
              </a:solidFill>
            </a:endParaRPr>
          </a:p>
          <a:p>
            <a:pPr>
              <a:buNone/>
            </a:pPr>
            <a:r>
              <a:rPr lang="en-US" dirty="0" smtClean="0">
                <a:solidFill>
                  <a:srgbClr val="002060"/>
                </a:solidFill>
              </a:rPr>
              <a:t>FEATURES TO BE TESTED:</a:t>
            </a:r>
          </a:p>
          <a:p>
            <a:r>
              <a:rPr lang="en-US" sz="2600" dirty="0" smtClean="0">
                <a:solidFill>
                  <a:srgbClr val="002060"/>
                </a:solidFill>
              </a:rPr>
              <a:t>Verify that the images  are of the correct format.</a:t>
            </a:r>
          </a:p>
          <a:p>
            <a:r>
              <a:rPr lang="en-US" sz="2600" dirty="0" smtClean="0">
                <a:solidFill>
                  <a:srgbClr val="002060"/>
                </a:solidFill>
              </a:rPr>
              <a:t>Giving different images should be allowed.</a:t>
            </a:r>
          </a:p>
          <a:p>
            <a:r>
              <a:rPr lang="en-US" sz="2600" dirty="0" smtClean="0">
                <a:solidFill>
                  <a:srgbClr val="002060"/>
                </a:solidFill>
              </a:rPr>
              <a:t>All given images should take evaluated accordingly producing accurate results.</a:t>
            </a:r>
          </a:p>
          <a:p>
            <a:pPr>
              <a:buNone/>
            </a:pPr>
            <a:endParaRPr lang="en-US" dirty="0" smtClean="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28596" y="714356"/>
            <a:ext cx="8229600" cy="279074"/>
          </a:xfrm>
          <a:prstGeom prst="rect">
            <a:avLst/>
          </a:prstGeom>
        </p:spPr>
        <p:txBody>
          <a:bodyPr vert="horz">
            <a:no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TEST CASES:</a:t>
            </a: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p:txBody>
      </p:sp>
      <p:sp>
        <p:nvSpPr>
          <p:cNvPr id="7" name="Rectangle 6"/>
          <p:cNvSpPr/>
          <p:nvPr/>
        </p:nvSpPr>
        <p:spPr>
          <a:xfrm>
            <a:off x="214282" y="2000240"/>
            <a:ext cx="8686800" cy="18907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76200">
                <a:solidFill>
                  <a:schemeClr val="tx1"/>
                </a:solidFill>
              </a:ln>
              <a:solidFill>
                <a:schemeClr val="accent3">
                  <a:lumMod val="60000"/>
                  <a:lumOff val="40000"/>
                </a:schemeClr>
              </a:solidFill>
            </a:endParaRPr>
          </a:p>
        </p:txBody>
      </p:sp>
      <p:sp>
        <p:nvSpPr>
          <p:cNvPr id="8" name="TextBox 7"/>
          <p:cNvSpPr txBox="1"/>
          <p:nvPr/>
        </p:nvSpPr>
        <p:spPr>
          <a:xfrm>
            <a:off x="285720" y="2143116"/>
            <a:ext cx="8501122" cy="307777"/>
          </a:xfrm>
          <a:prstGeom prst="rect">
            <a:avLst/>
          </a:prstGeom>
          <a:noFill/>
          <a:ln>
            <a:solidFill>
              <a:schemeClr val="accent4">
                <a:lumMod val="60000"/>
                <a:lumOff val="40000"/>
              </a:schemeClr>
            </a:solidFill>
          </a:ln>
        </p:spPr>
        <p:txBody>
          <a:bodyPr wrap="square" rtlCol="0">
            <a:spAutoFit/>
          </a:bodyPr>
          <a:lstStyle/>
          <a:p>
            <a:r>
              <a:rPr lang="en-US" sz="1400" b="1" dirty="0" smtClean="0">
                <a:solidFill>
                  <a:srgbClr val="002060"/>
                </a:solidFill>
              </a:rPr>
              <a:t>S No     TEST CASE     DESCRIPTION     ACTUAL VALUE      EXPECTED VALUE          RESULT</a:t>
            </a:r>
            <a:endParaRPr lang="en-US" sz="1400" b="1" dirty="0">
              <a:solidFill>
                <a:srgbClr val="002060"/>
              </a:solidFill>
            </a:endParaRPr>
          </a:p>
        </p:txBody>
      </p:sp>
      <p:cxnSp>
        <p:nvCxnSpPr>
          <p:cNvPr id="14" name="Straight Connector 13"/>
          <p:cNvCxnSpPr/>
          <p:nvPr/>
        </p:nvCxnSpPr>
        <p:spPr>
          <a:xfrm rot="5400000">
            <a:off x="-70676" y="2928140"/>
            <a:ext cx="185738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214282" y="2571744"/>
            <a:ext cx="864399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644496" y="2928140"/>
            <a:ext cx="185738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644232" y="2928140"/>
            <a:ext cx="185738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58282" y="2928140"/>
            <a:ext cx="185738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5720" y="2643182"/>
            <a:ext cx="8382000" cy="1169551"/>
          </a:xfrm>
          <a:prstGeom prst="rect">
            <a:avLst/>
          </a:prstGeom>
          <a:noFill/>
        </p:spPr>
        <p:txBody>
          <a:bodyPr wrap="square" rtlCol="0">
            <a:spAutoFit/>
          </a:bodyPr>
          <a:lstStyle/>
          <a:p>
            <a:pPr marL="342900" indent="-342900">
              <a:buAutoNum type="arabicPlain"/>
            </a:pPr>
            <a:r>
              <a:rPr lang="en-US" sz="1400" dirty="0" smtClean="0">
                <a:solidFill>
                  <a:srgbClr val="002060"/>
                </a:solidFill>
                <a:latin typeface="+mj-lt"/>
              </a:rPr>
              <a:t>     	Uploading PNG file    		  File open                   Data set 	                      True</a:t>
            </a:r>
          </a:p>
          <a:p>
            <a:pPr marL="342900" indent="-342900"/>
            <a:r>
              <a:rPr lang="en-US" sz="1400" dirty="0" smtClean="0">
                <a:solidFill>
                  <a:srgbClr val="002060"/>
                </a:solidFill>
                <a:latin typeface="+mj-lt"/>
              </a:rPr>
              <a:t>					 		 displayed</a:t>
            </a:r>
          </a:p>
          <a:p>
            <a:pPr marL="342900" indent="-342900"/>
            <a:endParaRPr lang="en-US" sz="1400" dirty="0" smtClean="0">
              <a:solidFill>
                <a:srgbClr val="002060"/>
              </a:solidFill>
              <a:latin typeface="+mj-lt"/>
            </a:endParaRPr>
          </a:p>
          <a:p>
            <a:pPr marL="342900" indent="-342900">
              <a:buAutoNum type="arabicPlain" startAt="2"/>
            </a:pPr>
            <a:r>
              <a:rPr lang="en-US" sz="1400" dirty="0" smtClean="0">
                <a:solidFill>
                  <a:srgbClr val="002060"/>
                </a:solidFill>
                <a:latin typeface="+mj-lt"/>
              </a:rPr>
              <a:t>       Giving same image with shadows     properly classify          Classifies exactly	     True</a:t>
            </a:r>
          </a:p>
          <a:p>
            <a:pPr marL="342900" indent="-342900"/>
            <a:r>
              <a:rPr lang="en-US" sz="1400" dirty="0" smtClean="0">
                <a:solidFill>
                  <a:srgbClr val="002060"/>
                </a:solidFill>
                <a:latin typeface="+mj-lt"/>
              </a:rPr>
              <a:t>                                                                   areas accordingly         as per given	                                                </a:t>
            </a:r>
            <a:endParaRPr lang="en-US" sz="1400" dirty="0">
              <a:solidFill>
                <a:srgbClr val="002060"/>
              </a:solidFill>
              <a:latin typeface="+mj-lt"/>
            </a:endParaRPr>
          </a:p>
        </p:txBody>
      </p:sp>
      <p:sp>
        <p:nvSpPr>
          <p:cNvPr id="12" name="Rectangle 11"/>
          <p:cNvSpPr/>
          <p:nvPr/>
        </p:nvSpPr>
        <p:spPr>
          <a:xfrm>
            <a:off x="228600" y="4800600"/>
            <a:ext cx="8701118"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4876800"/>
            <a:ext cx="8610600" cy="1323439"/>
          </a:xfrm>
          <a:prstGeom prst="rect">
            <a:avLst/>
          </a:prstGeom>
          <a:noFill/>
        </p:spPr>
        <p:txBody>
          <a:bodyPr wrap="square" rtlCol="0">
            <a:spAutoFit/>
          </a:bodyPr>
          <a:lstStyle/>
          <a:p>
            <a:r>
              <a:rPr lang="en-US" sz="1600" b="1" dirty="0" smtClean="0">
                <a:solidFill>
                  <a:srgbClr val="002060"/>
                </a:solidFill>
              </a:rPr>
              <a:t>S No  TEST CASE  DESCRIPTION ACTUAL VALUE  EXPECTED VALUE   RESULT</a:t>
            </a:r>
          </a:p>
          <a:p>
            <a:endParaRPr lang="en-US" sz="1600" b="1" dirty="0" smtClean="0">
              <a:solidFill>
                <a:srgbClr val="002060"/>
              </a:solidFill>
            </a:endParaRPr>
          </a:p>
          <a:p>
            <a:r>
              <a:rPr lang="en-US" sz="1600" b="1" dirty="0" smtClean="0">
                <a:solidFill>
                  <a:srgbClr val="002060"/>
                </a:solidFill>
              </a:rPr>
              <a:t> </a:t>
            </a:r>
            <a:r>
              <a:rPr lang="en-US" sz="1600" dirty="0" smtClean="0">
                <a:solidFill>
                  <a:srgbClr val="002060"/>
                </a:solidFill>
              </a:rPr>
              <a:t>1            different areas images                   error message          shows entire area as            False</a:t>
            </a:r>
          </a:p>
          <a:p>
            <a:r>
              <a:rPr lang="en-US" sz="1600" dirty="0" smtClean="0">
                <a:solidFill>
                  <a:srgbClr val="002060"/>
                </a:solidFill>
              </a:rPr>
              <a:t>						damaged/affected</a:t>
            </a:r>
          </a:p>
          <a:p>
            <a:r>
              <a:rPr lang="en-US" sz="1600" dirty="0" smtClean="0">
                <a:solidFill>
                  <a:srgbClr val="002060"/>
                </a:solidFill>
              </a:rPr>
              <a:t>					</a:t>
            </a:r>
            <a:endParaRPr lang="en-US" sz="1600" dirty="0">
              <a:solidFill>
                <a:srgbClr val="002060"/>
              </a:solidFill>
            </a:endParaRPr>
          </a:p>
        </p:txBody>
      </p:sp>
      <p:cxnSp>
        <p:nvCxnSpPr>
          <p:cNvPr id="23" name="Straight Connector 22"/>
          <p:cNvCxnSpPr/>
          <p:nvPr/>
        </p:nvCxnSpPr>
        <p:spPr>
          <a:xfrm rot="5400000">
            <a:off x="215076" y="5428470"/>
            <a:ext cx="1285884"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144562" y="5499908"/>
            <a:ext cx="1285884"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929984" y="5499908"/>
            <a:ext cx="1285884"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144034" y="5499908"/>
            <a:ext cx="1285884"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285720" y="5286388"/>
            <a:ext cx="8643998" cy="1588"/>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xmlns="" id="{4E220B15-F85C-4551-BC7B-5281263F23C9}"/>
              </a:ext>
            </a:extLst>
          </p:cNvPr>
          <p:cNvGraphicFramePr>
            <a:graphicFrameLocks noGrp="1"/>
          </p:cNvGraphicFramePr>
          <p:nvPr>
            <p:ph idx="1"/>
            <p:extLst>
              <p:ext uri="{D42A27DB-BD31-4B8C-83A1-F6EECF244321}">
                <p14:modId xmlns:p14="http://schemas.microsoft.com/office/powerpoint/2010/main" xmlns="" val="1368945536"/>
              </p:ext>
            </p:extLst>
          </p:nvPr>
        </p:nvGraphicFramePr>
        <p:xfrm>
          <a:off x="714348" y="1071546"/>
          <a:ext cx="7458796" cy="5500725"/>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xmlns="" val="1744548247"/>
                    </a:ext>
                  </a:extLst>
                </a:gridCol>
                <a:gridCol w="1296144">
                  <a:extLst>
                    <a:ext uri="{9D8B030D-6E8A-4147-A177-3AD203B41FA5}">
                      <a16:colId xmlns:a16="http://schemas.microsoft.com/office/drawing/2014/main" xmlns="" val="661174052"/>
                    </a:ext>
                  </a:extLst>
                </a:gridCol>
                <a:gridCol w="1692896">
                  <a:extLst>
                    <a:ext uri="{9D8B030D-6E8A-4147-A177-3AD203B41FA5}">
                      <a16:colId xmlns:a16="http://schemas.microsoft.com/office/drawing/2014/main" xmlns="" val="2100038404"/>
                    </a:ext>
                  </a:extLst>
                </a:gridCol>
                <a:gridCol w="1249892">
                  <a:extLst>
                    <a:ext uri="{9D8B030D-6E8A-4147-A177-3AD203B41FA5}">
                      <a16:colId xmlns:a16="http://schemas.microsoft.com/office/drawing/2014/main" xmlns="" val="393844070"/>
                    </a:ext>
                  </a:extLst>
                </a:gridCol>
                <a:gridCol w="1249892">
                  <a:extLst>
                    <a:ext uri="{9D8B030D-6E8A-4147-A177-3AD203B41FA5}">
                      <a16:colId xmlns:a16="http://schemas.microsoft.com/office/drawing/2014/main" xmlns="" val="229031024"/>
                    </a:ext>
                  </a:extLst>
                </a:gridCol>
                <a:gridCol w="1249892">
                  <a:extLst>
                    <a:ext uri="{9D8B030D-6E8A-4147-A177-3AD203B41FA5}">
                      <a16:colId xmlns:a16="http://schemas.microsoft.com/office/drawing/2014/main" xmlns="" val="2688499081"/>
                    </a:ext>
                  </a:extLst>
                </a:gridCol>
              </a:tblGrid>
              <a:tr h="1282630">
                <a:tc>
                  <a:txBody>
                    <a:bodyPr/>
                    <a:lstStyle/>
                    <a:p>
                      <a:r>
                        <a:rPr lang="en-IN" sz="1600" dirty="0">
                          <a:latin typeface="Times New Roman" pitchFamily="18" charset="0"/>
                          <a:cs typeface="Times New Roman" pitchFamily="18" charset="0"/>
                        </a:rPr>
                        <a:t>TEST </a:t>
                      </a:r>
                    </a:p>
                    <a:p>
                      <a:r>
                        <a:rPr lang="en-IN" sz="1600" dirty="0">
                          <a:latin typeface="Times New Roman" pitchFamily="18" charset="0"/>
                          <a:cs typeface="Times New Roman" pitchFamily="18" charset="0"/>
                        </a:rPr>
                        <a:t>CASE</a:t>
                      </a:r>
                    </a:p>
                    <a:p>
                      <a:r>
                        <a:rPr lang="en-IN" sz="1600" dirty="0">
                          <a:latin typeface="Times New Roman" pitchFamily="18" charset="0"/>
                          <a:cs typeface="Times New Roman"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TEST CASE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EXPECTED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ACTUAL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298921937"/>
                  </a:ext>
                </a:extLst>
              </a:tr>
              <a:tr h="1282630">
                <a:tc>
                  <a:txBody>
                    <a:bodyPr/>
                    <a:lstStyle/>
                    <a:p>
                      <a:r>
                        <a:rPr lang="en-IN" sz="16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baseline="0" dirty="0" smtClean="0">
                          <a:latin typeface="Times New Roman" pitchFamily="18" charset="0"/>
                          <a:cs typeface="Times New Roman" pitchFamily="18" charset="0"/>
                        </a:rPr>
                        <a:t> </a:t>
                      </a:r>
                      <a:r>
                        <a:rPr lang="en-IN" sz="1600" baseline="0" dirty="0" err="1" smtClean="0">
                          <a:latin typeface="Times New Roman" pitchFamily="18" charset="0"/>
                          <a:cs typeface="Times New Roman" pitchFamily="18" charset="0"/>
                        </a:rPr>
                        <a:t>png</a:t>
                      </a:r>
                      <a:r>
                        <a:rPr lang="en-IN" sz="1600" baseline="0" dirty="0" smtClean="0">
                          <a:latin typeface="Times New Roman" pitchFamily="18" charset="0"/>
                          <a:cs typeface="Times New Roman" pitchFamily="18" charset="0"/>
                        </a:rPr>
                        <a:t>, jpeg</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Loading of </a:t>
                      </a:r>
                      <a:r>
                        <a:rPr lang="en-IN" sz="1600" dirty="0" smtClean="0">
                          <a:latin typeface="Times New Roman" pitchFamily="18" charset="0"/>
                          <a:cs typeface="Times New Roman" pitchFamily="18" charset="0"/>
                        </a:rPr>
                        <a:t>a satellite  </a:t>
                      </a:r>
                      <a:r>
                        <a:rPr lang="en-IN" sz="1600" dirty="0">
                          <a:latin typeface="Times New Roman" pitchFamily="18" charset="0"/>
                          <a:cs typeface="Times New Roman" pitchFamily="18" charset="0"/>
                        </a:rPr>
                        <a:t>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The image must be loaded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The image is loaded successfully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552501714"/>
                  </a:ext>
                </a:extLst>
              </a:tr>
              <a:tr h="1056767">
                <a:tc>
                  <a:txBody>
                    <a:bodyPr/>
                    <a:lstStyle/>
                    <a:p>
                      <a:r>
                        <a:rPr lang="en-IN" sz="1600"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smtClean="0">
                          <a:latin typeface="Times New Roman" pitchFamily="18" charset="0"/>
                          <a:cs typeface="Times New Roman" pitchFamily="18" charset="0"/>
                        </a:rPr>
                        <a:t>Edge enhancement</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baseline="0" dirty="0" smtClean="0">
                          <a:latin typeface="Times New Roman" pitchFamily="18" charset="0"/>
                          <a:cs typeface="Times New Roman" pitchFamily="18" charset="0"/>
                        </a:rPr>
                        <a:t>Edges of the image need to be sharpened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baseline="0" dirty="0" smtClean="0">
                          <a:latin typeface="Times New Roman" pitchFamily="18" charset="0"/>
                          <a:cs typeface="Times New Roman" pitchFamily="18" charset="0"/>
                        </a:rPr>
                        <a:t>Sharpened image </a:t>
                      </a:r>
                      <a:r>
                        <a:rPr lang="en-IN" sz="1600" baseline="0" dirty="0">
                          <a:latin typeface="Times New Roman" pitchFamily="18" charset="0"/>
                          <a:cs typeface="Times New Roman" pitchFamily="18" charset="0"/>
                        </a:rPr>
                        <a:t>must be displayed</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smtClean="0">
                          <a:latin typeface="Times New Roman" pitchFamily="18" charset="0"/>
                          <a:cs typeface="Times New Roman" pitchFamily="18" charset="0"/>
                        </a:rPr>
                        <a:t>Sharpened </a:t>
                      </a:r>
                      <a:r>
                        <a:rPr lang="en-IN" sz="1600" baseline="0" dirty="0" smtClean="0">
                          <a:latin typeface="Times New Roman" pitchFamily="18" charset="0"/>
                          <a:cs typeface="Times New Roman" pitchFamily="18" charset="0"/>
                        </a:rPr>
                        <a:t>image  </a:t>
                      </a:r>
                      <a:r>
                        <a:rPr lang="en-IN" sz="1600" baseline="0" dirty="0">
                          <a:latin typeface="Times New Roman" pitchFamily="18" charset="0"/>
                          <a:cs typeface="Times New Roman" pitchFamily="18" charset="0"/>
                        </a:rPr>
                        <a:t>is displayed</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16497795"/>
                  </a:ext>
                </a:extLst>
              </a:tr>
              <a:tr h="1878698">
                <a:tc>
                  <a:txBody>
                    <a:bodyPr/>
                    <a:lstStyle/>
                    <a:p>
                      <a:r>
                        <a:rPr lang="en-IN" sz="1600" dirty="0">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smtClean="0">
                          <a:latin typeface="Times New Roman" pitchFamily="18" charset="0"/>
                          <a:cs typeface="Times New Roman" pitchFamily="18" charset="0"/>
                        </a:rPr>
                        <a:t>Edge</a:t>
                      </a:r>
                      <a:r>
                        <a:rPr lang="en-IN" sz="1600" baseline="0" dirty="0" smtClean="0">
                          <a:latin typeface="Times New Roman" pitchFamily="18" charset="0"/>
                          <a:cs typeface="Times New Roman" pitchFamily="18" charset="0"/>
                        </a:rPr>
                        <a:t> detection</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Edge</a:t>
                      </a:r>
                      <a:r>
                        <a:rPr lang="en-IN" sz="1800" baseline="0" dirty="0" smtClean="0">
                          <a:latin typeface="Times New Roman" pitchFamily="18" charset="0"/>
                          <a:cs typeface="Times New Roman" pitchFamily="18" charset="0"/>
                        </a:rPr>
                        <a:t> detection</a:t>
                      </a:r>
                      <a:endParaRPr lang="en-IN" sz="1800" dirty="0" smtClean="0">
                        <a:latin typeface="Times New Roman" pitchFamily="18" charset="0"/>
                        <a:cs typeface="Times New Roman" pitchFamily="18" charset="0"/>
                      </a:endParaRPr>
                    </a:p>
                    <a:p>
                      <a:r>
                        <a:rPr kumimoji="0" lang="en-US" sz="1800" kern="1200" dirty="0" smtClean="0">
                          <a:solidFill>
                            <a:schemeClr val="dk1"/>
                          </a:solidFill>
                          <a:latin typeface="Times New Roman" pitchFamily="18" charset="0"/>
                          <a:ea typeface="+mn-ea"/>
                          <a:cs typeface="Times New Roman" pitchFamily="18" charset="0"/>
                        </a:rPr>
                        <a:t>i</a:t>
                      </a:r>
                      <a:r>
                        <a:rPr kumimoji="0" lang="en-US" sz="1800" b="0" kern="1200" dirty="0" smtClean="0">
                          <a:solidFill>
                            <a:schemeClr val="dk1"/>
                          </a:solidFill>
                          <a:latin typeface="Times New Roman" pitchFamily="18" charset="0"/>
                          <a:ea typeface="+mn-ea"/>
                          <a:cs typeface="Times New Roman" pitchFamily="18" charset="0"/>
                        </a:rPr>
                        <a:t>dentifying and locating sharp discontinuities in an image</a:t>
                      </a:r>
                      <a:endParaRPr lang="en-IN"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Must</a:t>
                      </a:r>
                      <a:r>
                        <a:rPr lang="en-IN" sz="1600" baseline="0" dirty="0">
                          <a:latin typeface="Times New Roman" pitchFamily="18" charset="0"/>
                          <a:cs typeface="Times New Roman" pitchFamily="18" charset="0"/>
                        </a:rPr>
                        <a:t> display </a:t>
                      </a:r>
                      <a:r>
                        <a:rPr lang="en-IN" sz="1600" baseline="0" dirty="0" smtClean="0">
                          <a:latin typeface="Times New Roman" pitchFamily="18" charset="0"/>
                          <a:cs typeface="Times New Roman" pitchFamily="18" charset="0"/>
                        </a:rPr>
                        <a:t>a canny edge detected image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Must</a:t>
                      </a:r>
                      <a:r>
                        <a:rPr lang="en-IN" sz="1600" baseline="0" dirty="0" smtClean="0">
                          <a:latin typeface="Times New Roman" pitchFamily="18" charset="0"/>
                          <a:cs typeface="Times New Roman" pitchFamily="18" charset="0"/>
                        </a:rPr>
                        <a:t> display a canny edge detected image </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56327475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14348" y="785794"/>
          <a:ext cx="7391400" cy="53035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1574800">
                  <a:extLst>
                    <a:ext uri="{9D8B030D-6E8A-4147-A177-3AD203B41FA5}">
                      <a16:colId xmlns:a16="http://schemas.microsoft.com/office/drawing/2014/main" xmlns="" val="20003"/>
                    </a:ext>
                  </a:extLst>
                </a:gridCol>
                <a:gridCol w="13208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1289090">
                <a:tc>
                  <a:txBody>
                    <a:bodyPr/>
                    <a:lstStyle/>
                    <a:p>
                      <a:r>
                        <a:rPr lang="en-US" sz="1600"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segmentation</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image </a:t>
                      </a:r>
                      <a:r>
                        <a:rPr lang="en-US" sz="1800" dirty="0">
                          <a:latin typeface="Times New Roman" pitchFamily="18" charset="0"/>
                          <a:cs typeface="Times New Roman" pitchFamily="18" charset="0"/>
                        </a:rPr>
                        <a:t>is</a:t>
                      </a:r>
                      <a:r>
                        <a:rPr lang="en-US" sz="1800" baseline="0" dirty="0">
                          <a:latin typeface="Times New Roman" pitchFamily="18" charset="0"/>
                          <a:cs typeface="Times New Roman" pitchFamily="18" charset="0"/>
                        </a:rPr>
                        <a:t> segmented into </a:t>
                      </a:r>
                      <a:r>
                        <a:rPr kumimoji="0" lang="en-US" sz="1800" kern="1200" dirty="0" smtClean="0">
                          <a:solidFill>
                            <a:schemeClr val="dk1"/>
                          </a:solidFill>
                          <a:latin typeface="Times New Roman" pitchFamily="18" charset="0"/>
                          <a:ea typeface="+mn-ea"/>
                          <a:cs typeface="Times New Roman" pitchFamily="18" charset="0"/>
                        </a:rPr>
                        <a:t>into smaller regions</a:t>
                      </a:r>
                      <a:endParaRPr lang="en-US" sz="1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Must </a:t>
                      </a:r>
                      <a:r>
                        <a:rPr lang="en-US" sz="1600" dirty="0" smtClean="0">
                          <a:latin typeface="Times New Roman" pitchFamily="18" charset="0"/>
                          <a:cs typeface="Times New Roman" pitchFamily="18" charset="0"/>
                        </a:rPr>
                        <a:t>identify discontinuities</a:t>
                      </a:r>
                      <a:r>
                        <a:rPr lang="en-US" sz="1600" baseline="0" dirty="0" smtClean="0">
                          <a:latin typeface="Times New Roman" pitchFamily="18" charset="0"/>
                          <a:cs typeface="Times New Roman" pitchFamily="18" charset="0"/>
                        </a:rPr>
                        <a:t>  and  sharpen and divide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Must identify </a:t>
                      </a:r>
                      <a:r>
                        <a:rPr lang="en-US" sz="1600" dirty="0" err="1" smtClean="0">
                          <a:latin typeface="Times New Roman" pitchFamily="18" charset="0"/>
                          <a:cs typeface="Times New Roman" pitchFamily="18" charset="0"/>
                        </a:rPr>
                        <a:t>discontunities</a:t>
                      </a:r>
                      <a:r>
                        <a:rPr lang="en-US" sz="1600" baseline="0" dirty="0" smtClean="0">
                          <a:latin typeface="Times New Roman" pitchFamily="18" charset="0"/>
                          <a:cs typeface="Times New Roman" pitchFamily="18" charset="0"/>
                        </a:rPr>
                        <a:t>  and  sharpen and divide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1195903">
                <a:tc>
                  <a:txBody>
                    <a:bodyPr/>
                    <a:lstStyle/>
                    <a:p>
                      <a:r>
                        <a:rPr lang="en-US" sz="1600"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Display</a:t>
                      </a:r>
                      <a:r>
                        <a:rPr lang="en-US" sz="1600" baseline="0" dirty="0" smtClean="0">
                          <a:latin typeface="Times New Roman" pitchFamily="18" charset="0"/>
                          <a:cs typeface="Times New Roman" pitchFamily="18" charset="0"/>
                        </a:rPr>
                        <a:t> appropriate damaged  </a:t>
                      </a:r>
                      <a:r>
                        <a:rPr lang="en-US" sz="1600" baseline="0" dirty="0">
                          <a:latin typeface="Times New Roman" pitchFamily="18" charset="0"/>
                          <a:cs typeface="Times New Roman" pitchFamily="18" charset="0"/>
                        </a:rPr>
                        <a:t>image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Enable us to find out the </a:t>
                      </a:r>
                      <a:r>
                        <a:rPr lang="en-US" sz="1600" dirty="0" smtClean="0">
                          <a:latin typeface="Times New Roman" pitchFamily="18" charset="0"/>
                          <a:cs typeface="Times New Roman" pitchFamily="18" charset="0"/>
                        </a:rPr>
                        <a:t>undamaged</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area</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The area which is unaffected can be identified from displayed</a:t>
                      </a:r>
                    </a:p>
                    <a:p>
                      <a:r>
                        <a:rPr lang="en-US" sz="1600" dirty="0" smtClean="0">
                          <a:latin typeface="Times New Roman" pitchFamily="18" charset="0"/>
                          <a:cs typeface="Times New Roman" pitchFamily="18" charset="0"/>
                        </a:rPr>
                        <a:t>image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The area which is unaffected can be identified from displayed</a:t>
                      </a:r>
                    </a:p>
                    <a:p>
                      <a:r>
                        <a:rPr lang="en-US" sz="1600" dirty="0" smtClean="0">
                          <a:latin typeface="Times New Roman" pitchFamily="18" charset="0"/>
                          <a:cs typeface="Times New Roman" pitchFamily="18" charset="0"/>
                        </a:rPr>
                        <a:t>Image.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2"/>
                  </a:ext>
                </a:extLst>
              </a:tr>
              <a:tr h="1195903">
                <a:tc>
                  <a:txBody>
                    <a:bodyPr/>
                    <a:lstStyle/>
                    <a:p>
                      <a:r>
                        <a:rPr lang="en-US" sz="1600" dirty="0">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Result </a:t>
                      </a:r>
                      <a:r>
                        <a:rPr lang="en-US" sz="1600" dirty="0">
                          <a:latin typeface="Times New Roman" pitchFamily="18" charset="0"/>
                          <a:cs typeface="Times New Roman" pitchFamily="18" charset="0"/>
                        </a:rPr>
                        <a:t>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A</a:t>
                      </a:r>
                      <a:r>
                        <a:rPr lang="en-US" sz="1600" baseline="0" dirty="0">
                          <a:latin typeface="Times New Roman" pitchFamily="18" charset="0"/>
                          <a:cs typeface="Times New Roman" pitchFamily="18" charset="0"/>
                        </a:rPr>
                        <a:t> </a:t>
                      </a:r>
                      <a:r>
                        <a:rPr lang="en-US" sz="1600" baseline="0" dirty="0" smtClean="0">
                          <a:latin typeface="Times New Roman" pitchFamily="18" charset="0"/>
                          <a:cs typeface="Times New Roman" pitchFamily="18" charset="0"/>
                        </a:rPr>
                        <a:t>image </a:t>
                      </a:r>
                      <a:r>
                        <a:rPr lang="en-US" sz="1600" dirty="0" smtClean="0">
                          <a:latin typeface="Times New Roman" pitchFamily="18" charset="0"/>
                          <a:cs typeface="Times New Roman" pitchFamily="18" charset="0"/>
                        </a:rPr>
                        <a:t>representing  undamaged,</a:t>
                      </a:r>
                    </a:p>
                    <a:p>
                      <a:r>
                        <a:rPr lang="en-US" sz="1600" dirty="0" smtClean="0">
                          <a:latin typeface="Times New Roman" pitchFamily="18" charset="0"/>
                          <a:cs typeface="Times New Roman" pitchFamily="18" charset="0"/>
                        </a:rPr>
                        <a:t>Moderately </a:t>
                      </a:r>
                    </a:p>
                    <a:p>
                      <a:r>
                        <a:rPr lang="en-US" sz="1600" dirty="0" smtClean="0">
                          <a:latin typeface="Times New Roman" pitchFamily="18" charset="0"/>
                          <a:cs typeface="Times New Roman" pitchFamily="18" charset="0"/>
                        </a:rPr>
                        <a:t>&amp; highly damaged</a:t>
                      </a:r>
                      <a:r>
                        <a:rPr lang="en-US" sz="1600" baseline="0" dirty="0" smtClean="0">
                          <a:latin typeface="Times New Roman" pitchFamily="18" charset="0"/>
                          <a:cs typeface="Times New Roman" pitchFamily="18" charset="0"/>
                        </a:rPr>
                        <a:t>  by different colors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A</a:t>
                      </a:r>
                      <a:r>
                        <a:rPr lang="en-US" sz="1600" baseline="0" dirty="0" smtClean="0">
                          <a:latin typeface="Times New Roman" pitchFamily="18" charset="0"/>
                          <a:cs typeface="Times New Roman" pitchFamily="18" charset="0"/>
                        </a:rPr>
                        <a:t> image displaying all the levels of damages.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A</a:t>
                      </a:r>
                      <a:r>
                        <a:rPr lang="en-US" sz="1600" baseline="0" dirty="0" smtClean="0">
                          <a:latin typeface="Times New Roman" pitchFamily="18" charset="0"/>
                          <a:cs typeface="Times New Roman" pitchFamily="18" charset="0"/>
                        </a:rPr>
                        <a:t> image displaying all the levels of damages.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a:latin typeface="Times New Roman" pitchFamily="18" charset="0"/>
                          <a:cs typeface="Times New Roman"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8229600" cy="857256"/>
          </a:xfrm>
        </p:spPr>
        <p:txBody>
          <a:bodyPr>
            <a:normAutofit fontScale="90000"/>
          </a:bodyPr>
          <a:lstStyle/>
          <a:p>
            <a:pPr algn="l"/>
            <a:r>
              <a:rPr lang="en-IN" sz="4000" b="1" dirty="0" smtClean="0">
                <a:solidFill>
                  <a:srgbClr val="002060"/>
                </a:solidFill>
                <a:latin typeface="Times New Roman" pitchFamily="18" charset="0"/>
                <a:cs typeface="Times New Roman" pitchFamily="18" charset="0"/>
              </a:rPr>
              <a:t>CONCLUSION:</a:t>
            </a:r>
            <a:r>
              <a:rPr lang="en-IN" dirty="0" smtClean="0">
                <a:solidFill>
                  <a:srgbClr val="002060"/>
                </a:solidFill>
              </a:rPr>
              <a:t/>
            </a:r>
            <a:br>
              <a:rPr lang="en-IN" dirty="0" smtClean="0">
                <a:solidFill>
                  <a:srgbClr val="002060"/>
                </a:solidFill>
              </a:rPr>
            </a:br>
            <a:endParaRPr lang="en-IN" dirty="0">
              <a:solidFill>
                <a:srgbClr val="002060"/>
              </a:solidFill>
            </a:endParaRPr>
          </a:p>
        </p:txBody>
      </p:sp>
      <p:sp>
        <p:nvSpPr>
          <p:cNvPr id="3" name="Content Placeholder 2"/>
          <p:cNvSpPr>
            <a:spLocks noGrp="1"/>
          </p:cNvSpPr>
          <p:nvPr>
            <p:ph idx="1"/>
          </p:nvPr>
        </p:nvSpPr>
        <p:spPr>
          <a:xfrm>
            <a:off x="428596" y="1500150"/>
            <a:ext cx="8229600" cy="5072122"/>
          </a:xfrm>
        </p:spPr>
        <p:txBody>
          <a:bodyPr>
            <a:normAutofit fontScale="70000" lnSpcReduction="20000"/>
          </a:bodyPr>
          <a:lstStyle/>
          <a:p>
            <a:pPr>
              <a:lnSpc>
                <a:spcPct val="170000"/>
              </a:lnSpc>
            </a:pPr>
            <a:r>
              <a:rPr lang="en-IN" dirty="0" smtClean="0">
                <a:solidFill>
                  <a:srgbClr val="002060"/>
                </a:solidFill>
                <a:latin typeface="Times New Roman" pitchFamily="18" charset="0"/>
                <a:cs typeface="Times New Roman" pitchFamily="18" charset="0"/>
              </a:rPr>
              <a:t>In </a:t>
            </a:r>
            <a:r>
              <a:rPr lang="en-IN" dirty="0">
                <a:solidFill>
                  <a:srgbClr val="002060"/>
                </a:solidFill>
                <a:latin typeface="Times New Roman" pitchFamily="18" charset="0"/>
                <a:cs typeface="Times New Roman" pitchFamily="18" charset="0"/>
              </a:rPr>
              <a:t>this paper, we have presented a novel damage assessment method for single (isolated) rectangular buildings using prevent and post-event images</a:t>
            </a:r>
            <a:r>
              <a:rPr lang="en-IN" dirty="0" smtClean="0">
                <a:solidFill>
                  <a:srgbClr val="002060"/>
                </a:solidFill>
                <a:latin typeface="Times New Roman" pitchFamily="18" charset="0"/>
                <a:cs typeface="Times New Roman" pitchFamily="18" charset="0"/>
              </a:rPr>
              <a:t>.</a:t>
            </a:r>
          </a:p>
          <a:p>
            <a:pPr>
              <a:lnSpc>
                <a:spcPct val="170000"/>
              </a:lnSpc>
              <a:buNone/>
            </a:pPr>
            <a:endParaRPr lang="en-IN" dirty="0" smtClean="0">
              <a:solidFill>
                <a:srgbClr val="002060"/>
              </a:solidFill>
              <a:latin typeface="Times New Roman" pitchFamily="18" charset="0"/>
              <a:cs typeface="Times New Roman" pitchFamily="18" charset="0"/>
            </a:endParaRPr>
          </a:p>
          <a:p>
            <a:pPr>
              <a:lnSpc>
                <a:spcPct val="170000"/>
              </a:lnSpc>
            </a:pPr>
            <a:r>
              <a:rPr lang="en-IN" dirty="0" smtClean="0">
                <a:solidFill>
                  <a:srgbClr val="002060"/>
                </a:solidFill>
                <a:latin typeface="Times New Roman" pitchFamily="18" charset="0"/>
                <a:cs typeface="Times New Roman" pitchFamily="18" charset="0"/>
              </a:rPr>
              <a:t>The method </a:t>
            </a:r>
            <a:r>
              <a:rPr lang="en-IN" dirty="0">
                <a:solidFill>
                  <a:srgbClr val="002060"/>
                </a:solidFill>
                <a:latin typeface="Times New Roman" pitchFamily="18" charset="0"/>
                <a:cs typeface="Times New Roman" pitchFamily="18" charset="0"/>
              </a:rPr>
              <a:t>is tuned to work at the individual building level and determines whether a building is completely destroyed (collapsed) after a catastrophic event or whether it is still standing. </a:t>
            </a:r>
            <a:endParaRPr lang="en-IN" dirty="0" smtClean="0">
              <a:solidFill>
                <a:srgbClr val="002060"/>
              </a:solidFill>
              <a:latin typeface="Times New Roman" pitchFamily="18" charset="0"/>
              <a:cs typeface="Times New Roman" pitchFamily="18" charset="0"/>
            </a:endParaRPr>
          </a:p>
          <a:p>
            <a:pPr>
              <a:lnSpc>
                <a:spcPct val="170000"/>
              </a:lnSpc>
              <a:buNone/>
            </a:pPr>
            <a:endParaRPr lang="en-IN" dirty="0" smtClean="0">
              <a:solidFill>
                <a:srgbClr val="002060"/>
              </a:solidFill>
              <a:latin typeface="Times New Roman" pitchFamily="18" charset="0"/>
              <a:cs typeface="Times New Roman" pitchFamily="18" charset="0"/>
            </a:endParaRPr>
          </a:p>
          <a:p>
            <a:pPr>
              <a:lnSpc>
                <a:spcPct val="170000"/>
              </a:lnSpc>
            </a:pPr>
            <a:r>
              <a:rPr lang="en-IN" dirty="0" smtClean="0">
                <a:solidFill>
                  <a:srgbClr val="002060"/>
                </a:solidFill>
                <a:latin typeface="Times New Roman" pitchFamily="18" charset="0"/>
                <a:cs typeface="Times New Roman" pitchFamily="18" charset="0"/>
              </a:rPr>
              <a:t>This </a:t>
            </a:r>
            <a:r>
              <a:rPr lang="en-IN" dirty="0">
                <a:solidFill>
                  <a:srgbClr val="002060"/>
                </a:solidFill>
                <a:latin typeface="Times New Roman" pitchFamily="18" charset="0"/>
                <a:cs typeface="Times New Roman" pitchFamily="18" charset="0"/>
              </a:rPr>
              <a:t>information is combined with the acquisition parameters of the actual post-event data to simulate the signature of the undamaged building. </a:t>
            </a:r>
            <a:endParaRPr lang="en-IN"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500174"/>
            <a:ext cx="8229600" cy="4325112"/>
          </a:xfrm>
        </p:spPr>
        <p:txBody>
          <a:bodyPr>
            <a:normAutofit lnSpcReduction="10000"/>
          </a:bodyPr>
          <a:lstStyle/>
          <a:p>
            <a:pPr>
              <a:lnSpc>
                <a:spcPct val="170000"/>
              </a:lnSpc>
            </a:pPr>
            <a:r>
              <a:rPr lang="en-US" dirty="0" smtClean="0"/>
              <a:t>v</a:t>
            </a:r>
            <a:r>
              <a:rPr lang="en-IN" dirty="0" smtClean="0">
                <a:solidFill>
                  <a:srgbClr val="002060"/>
                </a:solidFill>
                <a:latin typeface="Times New Roman" pitchFamily="18" charset="0"/>
                <a:cs typeface="Times New Roman" pitchFamily="18" charset="0"/>
              </a:rPr>
              <a:t>The predicted signature is compared quantitatively to the actual scene. </a:t>
            </a:r>
          </a:p>
          <a:p>
            <a:pPr>
              <a:lnSpc>
                <a:spcPct val="170000"/>
              </a:lnSpc>
              <a:buNone/>
            </a:pPr>
            <a:endParaRPr lang="en-IN" dirty="0" smtClean="0">
              <a:solidFill>
                <a:srgbClr val="002060"/>
              </a:solidFill>
              <a:latin typeface="Times New Roman" pitchFamily="18" charset="0"/>
              <a:cs typeface="Times New Roman" pitchFamily="18" charset="0"/>
            </a:endParaRPr>
          </a:p>
          <a:p>
            <a:pPr>
              <a:lnSpc>
                <a:spcPct val="170000"/>
              </a:lnSpc>
            </a:pPr>
            <a:r>
              <a:rPr lang="en-IN" dirty="0" smtClean="0">
                <a:solidFill>
                  <a:srgbClr val="002060"/>
                </a:solidFill>
                <a:latin typeface="Times New Roman" pitchFamily="18" charset="0"/>
                <a:cs typeface="Times New Roman" pitchFamily="18" charset="0"/>
              </a:rPr>
              <a:t>The low level canny edge detection and feature extraction has produced better results than the existing algorithms.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785926"/>
            <a:ext cx="8229600" cy="4325112"/>
          </a:xfrm>
        </p:spPr>
        <p:txBody>
          <a:bodyPr>
            <a:normAutofit lnSpcReduction="10000"/>
          </a:bodyPr>
          <a:lstStyle/>
          <a:p>
            <a:pPr algn="just"/>
            <a:r>
              <a:rPr lang="en-US" sz="2000" dirty="0" smtClean="0">
                <a:solidFill>
                  <a:srgbClr val="002060"/>
                </a:solidFill>
              </a:rPr>
              <a:t>As the natural disasters like earthquake can’t be prevented all we can do is to take the appropriate remedies ,in order to reduce the damage caused.</a:t>
            </a:r>
          </a:p>
          <a:p>
            <a:pPr algn="just"/>
            <a:endParaRPr lang="en-US" sz="2000" dirty="0" smtClean="0">
              <a:solidFill>
                <a:srgbClr val="002060"/>
              </a:solidFill>
            </a:endParaRPr>
          </a:p>
          <a:p>
            <a:pPr algn="just"/>
            <a:r>
              <a:rPr lang="en-US" sz="2000" dirty="0" smtClean="0">
                <a:solidFill>
                  <a:srgbClr val="002060"/>
                </a:solidFill>
              </a:rPr>
              <a:t>If we adopt this pattern proper remedies can be taken accordingly and be prepared .</a:t>
            </a:r>
          </a:p>
          <a:p>
            <a:pPr algn="just"/>
            <a:endParaRPr lang="en-US" sz="2000" dirty="0" smtClean="0">
              <a:solidFill>
                <a:srgbClr val="002060"/>
              </a:solidFill>
            </a:endParaRPr>
          </a:p>
          <a:p>
            <a:pPr algn="just"/>
            <a:r>
              <a:rPr lang="en-US" sz="2000" dirty="0" smtClean="0">
                <a:solidFill>
                  <a:srgbClr val="002060"/>
                </a:solidFill>
              </a:rPr>
              <a:t>Percentage of damaged cost can be reduced .</a:t>
            </a:r>
          </a:p>
          <a:p>
            <a:pPr algn="just"/>
            <a:endParaRPr lang="en-US" sz="2000" dirty="0" smtClean="0">
              <a:solidFill>
                <a:srgbClr val="002060"/>
              </a:solidFill>
            </a:endParaRPr>
          </a:p>
          <a:p>
            <a:pPr algn="just"/>
            <a:r>
              <a:rPr lang="en-US" sz="2000" dirty="0" smtClean="0">
                <a:solidFill>
                  <a:srgbClr val="002060"/>
                </a:solidFill>
              </a:rPr>
              <a:t>More further classification can be done accordingly ,for better accuracy results to be obtained .</a:t>
            </a:r>
          </a:p>
          <a:p>
            <a:pPr algn="just"/>
            <a:endParaRPr lang="en-US" sz="2000" dirty="0" smtClean="0">
              <a:solidFill>
                <a:srgbClr val="002060"/>
              </a:solidFill>
            </a:endParaRPr>
          </a:p>
          <a:p>
            <a:pPr algn="just"/>
            <a:r>
              <a:rPr lang="en-US" sz="2000" dirty="0" smtClean="0">
                <a:solidFill>
                  <a:srgbClr val="002060"/>
                </a:solidFill>
              </a:rPr>
              <a:t>Extremely important to get 100% accurate results else severe consequences need to be faced by humans.</a:t>
            </a:r>
          </a:p>
          <a:p>
            <a:pPr algn="just"/>
            <a:endParaRPr lang="en-US" sz="2000" dirty="0" smtClean="0">
              <a:solidFill>
                <a:srgbClr val="002060"/>
              </a:solidFill>
            </a:endParaRPr>
          </a:p>
          <a:p>
            <a:pPr algn="just"/>
            <a:endParaRPr lang="en-US" sz="2000" dirty="0" smtClean="0">
              <a:solidFill>
                <a:srgbClr val="002060"/>
              </a:solidFill>
            </a:endParaRPr>
          </a:p>
          <a:p>
            <a:pPr algn="just"/>
            <a:endParaRPr lang="en-US" sz="2000" dirty="0" smtClean="0">
              <a:solidFill>
                <a:srgbClr val="002060"/>
              </a:solidFill>
            </a:endParaRPr>
          </a:p>
          <a:p>
            <a:pPr algn="just"/>
            <a:endParaRPr lang="en-US" sz="2000" dirty="0" smtClean="0">
              <a:solidFill>
                <a:srgbClr val="002060"/>
              </a:solidFill>
            </a:endParaRPr>
          </a:p>
          <a:p>
            <a:pPr algn="just"/>
            <a:endParaRPr lang="en-US" sz="2000" dirty="0" smtClean="0">
              <a:solidFill>
                <a:srgbClr val="002060"/>
              </a:solidFill>
            </a:endParaRPr>
          </a:p>
          <a:p>
            <a:pPr algn="just"/>
            <a:endParaRPr lang="en-US" sz="2000" dirty="0">
              <a:solidFill>
                <a:srgbClr val="002060"/>
              </a:solidFill>
            </a:endParaRPr>
          </a:p>
        </p:txBody>
      </p:sp>
      <p:sp>
        <p:nvSpPr>
          <p:cNvPr id="4" name="Rectangle 3"/>
          <p:cNvSpPr/>
          <p:nvPr/>
        </p:nvSpPr>
        <p:spPr>
          <a:xfrm>
            <a:off x="500034" y="1000108"/>
            <a:ext cx="5643602" cy="954107"/>
          </a:xfrm>
          <a:prstGeom prst="rect">
            <a:avLst/>
          </a:prstGeom>
        </p:spPr>
        <p:txBody>
          <a:bodyPr wrap="square">
            <a:spAutoFit/>
          </a:bodyPr>
          <a:lstStyle/>
          <a:p>
            <a:r>
              <a:rPr lang="en-IN" sz="2800" b="1" dirty="0" smtClean="0">
                <a:solidFill>
                  <a:srgbClr val="002060"/>
                </a:solidFill>
                <a:cs typeface="Times New Roman" pitchFamily="18" charset="0"/>
              </a:rPr>
              <a:t>FUTURE ENHANCEMENTS</a:t>
            </a:r>
          </a:p>
          <a:p>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229600" cy="1066800"/>
          </a:xfrm>
        </p:spPr>
        <p:txBody>
          <a:bodyPr/>
          <a:lstStyle/>
          <a:p>
            <a:r>
              <a:rPr lang="en-IN" dirty="0" smtClean="0">
                <a:solidFill>
                  <a:srgbClr val="002060"/>
                </a:solidFill>
              </a:rPr>
              <a:t>References</a:t>
            </a:r>
            <a:endParaRPr lang="en-IN" dirty="0">
              <a:solidFill>
                <a:srgbClr val="002060"/>
              </a:solidFill>
            </a:endParaRPr>
          </a:p>
        </p:txBody>
      </p:sp>
      <p:sp>
        <p:nvSpPr>
          <p:cNvPr id="3" name="Content Placeholder 2"/>
          <p:cNvSpPr>
            <a:spLocks noGrp="1"/>
          </p:cNvSpPr>
          <p:nvPr>
            <p:ph idx="1"/>
          </p:nvPr>
        </p:nvSpPr>
        <p:spPr>
          <a:xfrm>
            <a:off x="357158" y="1928802"/>
            <a:ext cx="8229600" cy="4325112"/>
          </a:xfrm>
        </p:spPr>
        <p:txBody>
          <a:bodyPr>
            <a:normAutofit/>
          </a:bodyPr>
          <a:lstStyle/>
          <a:p>
            <a:r>
              <a:rPr lang="en-US" sz="1800" dirty="0" smtClean="0">
                <a:solidFill>
                  <a:srgbClr val="002060"/>
                </a:solidFill>
              </a:rPr>
              <a:t>Earthquake damage mapping -</a:t>
            </a:r>
            <a:r>
              <a:rPr lang="it-IT" sz="1800" dirty="0" smtClean="0">
                <a:solidFill>
                  <a:srgbClr val="002060"/>
                </a:solidFill>
              </a:rPr>
              <a:t>R. Anniballe, F. Noto, T. Scalia, C. Bignami, S. Stramondo, M. Chini, and N. Pierdicca</a:t>
            </a:r>
            <a:r>
              <a:rPr lang="en-US" sz="1800" dirty="0" smtClean="0">
                <a:solidFill>
                  <a:srgbClr val="002060"/>
                </a:solidFill>
              </a:rPr>
              <a:t> Remote Sensing of Environment, vol. 210, pp. 166-178, 2018.</a:t>
            </a:r>
          </a:p>
          <a:p>
            <a:endParaRPr lang="en-US" sz="1800" dirty="0" smtClean="0">
              <a:solidFill>
                <a:srgbClr val="002060"/>
              </a:solidFill>
            </a:endParaRPr>
          </a:p>
          <a:p>
            <a:r>
              <a:rPr lang="en-IN" sz="1800" dirty="0" smtClean="0">
                <a:solidFill>
                  <a:srgbClr val="002060"/>
                </a:solidFill>
              </a:rPr>
              <a:t>B. McGuire, I. Mason, and C. </a:t>
            </a:r>
            <a:r>
              <a:rPr lang="en-IN" sz="1800" dirty="0" err="1" smtClean="0">
                <a:solidFill>
                  <a:srgbClr val="002060"/>
                </a:solidFill>
              </a:rPr>
              <a:t>Killburn</a:t>
            </a:r>
            <a:r>
              <a:rPr lang="en-IN" sz="1800" dirty="0" smtClean="0">
                <a:solidFill>
                  <a:srgbClr val="002060"/>
                </a:solidFill>
              </a:rPr>
              <a:t>, Natural Hazards and Environmental Change (Key Issues in Environmental Change). London, </a:t>
            </a:r>
            <a:r>
              <a:rPr lang="en-IN" sz="1800" dirty="0" err="1" smtClean="0">
                <a:solidFill>
                  <a:srgbClr val="002060"/>
                </a:solidFill>
              </a:rPr>
              <a:t>U.K.:Arnold</a:t>
            </a:r>
            <a:r>
              <a:rPr lang="en-IN" sz="1800" dirty="0" smtClean="0">
                <a:solidFill>
                  <a:srgbClr val="002060"/>
                </a:solidFill>
              </a:rPr>
              <a:t>, 2002.</a:t>
            </a:r>
            <a:endParaRPr lang="en-US" sz="1800" dirty="0" smtClean="0">
              <a:solidFill>
                <a:srgbClr val="002060"/>
              </a:solidFill>
            </a:endParaRPr>
          </a:p>
          <a:p>
            <a:endParaRPr lang="en-IN" sz="1800" dirty="0" smtClean="0">
              <a:solidFill>
                <a:srgbClr val="002060"/>
              </a:solidFill>
            </a:endParaRPr>
          </a:p>
          <a:p>
            <a:endParaRPr lang="en-IN" sz="1800" dirty="0" smtClean="0">
              <a:solidFill>
                <a:srgbClr val="002060"/>
              </a:solidFill>
            </a:endParaRPr>
          </a:p>
          <a:p>
            <a:r>
              <a:rPr lang="en-IN" sz="1800" dirty="0" smtClean="0">
                <a:solidFill>
                  <a:srgbClr val="002060"/>
                </a:solidFill>
              </a:rPr>
              <a:t>D. Brunner, G. </a:t>
            </a:r>
            <a:r>
              <a:rPr lang="en-IN" sz="1800" dirty="0" err="1" smtClean="0">
                <a:solidFill>
                  <a:srgbClr val="002060"/>
                </a:solidFill>
              </a:rPr>
              <a:t>Lemoine</a:t>
            </a:r>
            <a:r>
              <a:rPr lang="en-IN" sz="1800" dirty="0" smtClean="0">
                <a:solidFill>
                  <a:srgbClr val="002060"/>
                </a:solidFill>
              </a:rPr>
              <a:t>, F.-X. </a:t>
            </a:r>
            <a:r>
              <a:rPr lang="en-IN" sz="1800" dirty="0" err="1" smtClean="0">
                <a:solidFill>
                  <a:srgbClr val="002060"/>
                </a:solidFill>
              </a:rPr>
              <a:t>Thoorens</a:t>
            </a:r>
            <a:r>
              <a:rPr lang="en-IN" sz="1800" dirty="0" smtClean="0">
                <a:solidFill>
                  <a:srgbClr val="002060"/>
                </a:solidFill>
              </a:rPr>
              <a:t>, and L. </a:t>
            </a:r>
            <a:r>
              <a:rPr lang="en-IN" sz="1800" dirty="0" err="1" smtClean="0">
                <a:solidFill>
                  <a:srgbClr val="002060"/>
                </a:solidFill>
              </a:rPr>
              <a:t>Bruzzone</a:t>
            </a:r>
            <a:r>
              <a:rPr lang="en-IN" sz="1800" dirty="0" smtClean="0">
                <a:solidFill>
                  <a:srgbClr val="002060"/>
                </a:solidFill>
              </a:rPr>
              <a:t>, “Distributed geospatial data processing functionality to support collaborative and rapid emergency response,” IEEE J. Sel. Topics Appl. Earth Obs. Remote </a:t>
            </a:r>
            <a:r>
              <a:rPr lang="en-IN" sz="1800" dirty="0" err="1" smtClean="0">
                <a:solidFill>
                  <a:srgbClr val="002060"/>
                </a:solidFill>
              </a:rPr>
              <a:t>Sens.,vol</a:t>
            </a:r>
            <a:r>
              <a:rPr lang="en-IN" sz="1800" dirty="0" smtClean="0">
                <a:solidFill>
                  <a:srgbClr val="002060"/>
                </a:solidFill>
              </a:rPr>
              <a:t>. 2, no. 1, pp. 33–46, Mar. 2009.</a:t>
            </a:r>
            <a:endParaRPr lang="en-US" sz="1800" dirty="0" smtClean="0">
              <a:solidFill>
                <a:srgbClr val="002060"/>
              </a:solidFill>
            </a:endParaRPr>
          </a:p>
          <a:p>
            <a:endParaRPr lang="en-IN" sz="1800"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42984"/>
            <a:ext cx="8229600" cy="4325112"/>
          </a:xfrm>
        </p:spPr>
        <p:txBody>
          <a:bodyPr>
            <a:noAutofit/>
          </a:bodyPr>
          <a:lstStyle/>
          <a:p>
            <a:pPr algn="just">
              <a:lnSpc>
                <a:spcPct val="170000"/>
              </a:lnSpc>
              <a:buClr>
                <a:srgbClr val="002060"/>
              </a:buClr>
            </a:pPr>
            <a:r>
              <a:rPr lang="en-IN" sz="2000" dirty="0" smtClean="0">
                <a:solidFill>
                  <a:srgbClr val="002060"/>
                </a:solidFill>
                <a:cs typeface="Times New Roman" pitchFamily="18" charset="0"/>
              </a:rPr>
              <a:t>The image analysis is carried out according to many different parameters with the objective of assessing their effectiveness in singling out changes associated to the building collapse. </a:t>
            </a:r>
          </a:p>
          <a:p>
            <a:pPr algn="just">
              <a:lnSpc>
                <a:spcPct val="170000"/>
              </a:lnSpc>
              <a:buClr>
                <a:srgbClr val="002060"/>
              </a:buClr>
            </a:pPr>
            <a:endParaRPr lang="en-IN" sz="2000" dirty="0" smtClean="0">
              <a:solidFill>
                <a:srgbClr val="002060"/>
              </a:solidFill>
              <a:cs typeface="Times New Roman" pitchFamily="18" charset="0"/>
            </a:endParaRPr>
          </a:p>
          <a:p>
            <a:pPr algn="just">
              <a:lnSpc>
                <a:spcPct val="170000"/>
              </a:lnSpc>
              <a:buClr>
                <a:srgbClr val="002060"/>
              </a:buClr>
            </a:pPr>
            <a:r>
              <a:rPr lang="en-IN" sz="2000" dirty="0" smtClean="0">
                <a:solidFill>
                  <a:srgbClr val="002060"/>
                </a:solidFill>
                <a:cs typeface="Times New Roman" pitchFamily="18" charset="0"/>
              </a:rPr>
              <a:t>Features describing edge and colour changes, as well statistical similarity were included in our analysis. </a:t>
            </a:r>
          </a:p>
          <a:p>
            <a:pPr algn="just">
              <a:lnSpc>
                <a:spcPct val="170000"/>
              </a:lnSpc>
              <a:buClr>
                <a:srgbClr val="002060"/>
              </a:buClr>
            </a:pPr>
            <a:endParaRPr lang="en-IN" sz="2000" dirty="0" smtClean="0">
              <a:solidFill>
                <a:srgbClr val="002060"/>
              </a:solidFill>
              <a:cs typeface="Times New Roman" pitchFamily="18" charset="0"/>
            </a:endParaRPr>
          </a:p>
          <a:p>
            <a:pPr algn="just">
              <a:lnSpc>
                <a:spcPct val="170000"/>
              </a:lnSpc>
              <a:buClr>
                <a:srgbClr val="002060"/>
              </a:buClr>
            </a:pPr>
            <a:r>
              <a:rPr lang="en-IN" sz="2000" dirty="0" smtClean="0">
                <a:solidFill>
                  <a:srgbClr val="002060"/>
                </a:solidFill>
                <a:cs typeface="Times New Roman" pitchFamily="18" charset="0"/>
              </a:rPr>
              <a:t>Supervised classification approaches namely SVM and Random forest were compared.</a:t>
            </a: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229600" cy="1066800"/>
          </a:xfrm>
        </p:spPr>
        <p:txBody>
          <a:bodyPr>
            <a:normAutofit/>
          </a:bodyPr>
          <a:lstStyle/>
          <a:p>
            <a:r>
              <a:rPr lang="en-IN" b="1" dirty="0" smtClean="0">
                <a:solidFill>
                  <a:srgbClr val="002060"/>
                </a:solidFill>
                <a:latin typeface="+mn-lt"/>
                <a:cs typeface="Times New Roman" pitchFamily="18" charset="0"/>
              </a:rPr>
              <a:t>OBJECTIVE:</a:t>
            </a:r>
            <a:endParaRPr lang="en-IN" b="1" dirty="0">
              <a:solidFill>
                <a:srgbClr val="002060"/>
              </a:solidFill>
              <a:latin typeface="+mn-lt"/>
              <a:cs typeface="Times New Roman" pitchFamily="18" charset="0"/>
            </a:endParaRPr>
          </a:p>
        </p:txBody>
      </p:sp>
      <p:sp>
        <p:nvSpPr>
          <p:cNvPr id="3" name="Content Placeholder 2"/>
          <p:cNvSpPr>
            <a:spLocks noGrp="1"/>
          </p:cNvSpPr>
          <p:nvPr>
            <p:ph idx="1"/>
          </p:nvPr>
        </p:nvSpPr>
        <p:spPr>
          <a:xfrm>
            <a:off x="928662" y="2000240"/>
            <a:ext cx="7772400" cy="4500562"/>
          </a:xfrm>
        </p:spPr>
        <p:txBody>
          <a:bodyPr/>
          <a:lstStyle/>
          <a:p>
            <a:pPr>
              <a:buClr>
                <a:srgbClr val="002060"/>
              </a:buClr>
            </a:pPr>
            <a:r>
              <a:rPr lang="en-IN" dirty="0" smtClean="0">
                <a:solidFill>
                  <a:srgbClr val="002060"/>
                </a:solidFill>
                <a:cs typeface="Times New Roman" pitchFamily="18" charset="0"/>
              </a:rPr>
              <a:t>Preparedness</a:t>
            </a:r>
          </a:p>
          <a:p>
            <a:pPr>
              <a:buClr>
                <a:srgbClr val="002060"/>
              </a:buClr>
            </a:pPr>
            <a:endParaRPr lang="en-US" dirty="0" smtClean="0">
              <a:solidFill>
                <a:srgbClr val="002060"/>
              </a:solidFill>
              <a:cs typeface="Times New Roman" pitchFamily="18" charset="0"/>
            </a:endParaRPr>
          </a:p>
          <a:p>
            <a:pPr>
              <a:buClr>
                <a:srgbClr val="002060"/>
              </a:buClr>
            </a:pPr>
            <a:r>
              <a:rPr lang="en-IN" dirty="0" smtClean="0">
                <a:solidFill>
                  <a:srgbClr val="002060"/>
                </a:solidFill>
                <a:cs typeface="Times New Roman" pitchFamily="18" charset="0"/>
              </a:rPr>
              <a:t>Humanitarian Action</a:t>
            </a:r>
          </a:p>
          <a:p>
            <a:pPr>
              <a:buClr>
                <a:srgbClr val="002060"/>
              </a:buClr>
            </a:pPr>
            <a:endParaRPr lang="en-US" dirty="0" smtClean="0">
              <a:solidFill>
                <a:srgbClr val="002060"/>
              </a:solidFill>
              <a:cs typeface="Times New Roman" pitchFamily="18" charset="0"/>
            </a:endParaRPr>
          </a:p>
          <a:p>
            <a:pPr>
              <a:buClr>
                <a:srgbClr val="002060"/>
              </a:buClr>
            </a:pPr>
            <a:r>
              <a:rPr lang="en-IN" dirty="0" smtClean="0">
                <a:solidFill>
                  <a:srgbClr val="002060"/>
                </a:solidFill>
                <a:cs typeface="Times New Roman" pitchFamily="18" charset="0"/>
              </a:rPr>
              <a:t>Response</a:t>
            </a:r>
          </a:p>
          <a:p>
            <a:pPr>
              <a:buClr>
                <a:srgbClr val="002060"/>
              </a:buClr>
            </a:pPr>
            <a:endParaRPr lang="en-US" dirty="0" smtClean="0">
              <a:solidFill>
                <a:srgbClr val="002060"/>
              </a:solidFill>
              <a:cs typeface="Times New Roman" pitchFamily="18" charset="0"/>
            </a:endParaRPr>
          </a:p>
          <a:p>
            <a:pPr>
              <a:buClr>
                <a:srgbClr val="002060"/>
              </a:buClr>
            </a:pPr>
            <a:r>
              <a:rPr lang="en-IN" dirty="0" smtClean="0">
                <a:solidFill>
                  <a:srgbClr val="002060"/>
                </a:solidFill>
                <a:cs typeface="Times New Roman" pitchFamily="18" charset="0"/>
              </a:rPr>
              <a:t>Recovery</a:t>
            </a:r>
            <a:endParaRPr lang="en-US" dirty="0" smtClean="0">
              <a:solidFill>
                <a:srgbClr val="002060"/>
              </a:solidFill>
              <a:cs typeface="Times New Roman" pitchFamily="18" charset="0"/>
            </a:endParaRPr>
          </a:p>
          <a:p>
            <a:pPr>
              <a:buClr>
                <a:srgbClr val="002060"/>
              </a:buClr>
            </a:pPr>
            <a:endParaRPr lang="en-IN" dirty="0">
              <a:solidFill>
                <a:srgbClr val="002060"/>
              </a:solidFill>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8229600" cy="1066800"/>
          </a:xfrm>
        </p:spPr>
        <p:txBody>
          <a:bodyPr>
            <a:normAutofit/>
          </a:bodyPr>
          <a:lstStyle/>
          <a:p>
            <a:pPr algn="l"/>
            <a:r>
              <a:rPr lang="en-IN" sz="4000" b="1" dirty="0" smtClean="0">
                <a:solidFill>
                  <a:srgbClr val="002060"/>
                </a:solidFill>
                <a:latin typeface="+mn-lt"/>
                <a:cs typeface="Times New Roman" pitchFamily="18" charset="0"/>
              </a:rPr>
              <a:t>SCOPE:</a:t>
            </a:r>
            <a:endParaRPr lang="en-IN" sz="4000" dirty="0">
              <a:solidFill>
                <a:srgbClr val="002060"/>
              </a:solidFill>
              <a:latin typeface="+mn-lt"/>
              <a:cs typeface="Times New Roman" pitchFamily="18" charset="0"/>
            </a:endParaRPr>
          </a:p>
        </p:txBody>
      </p:sp>
      <p:sp>
        <p:nvSpPr>
          <p:cNvPr id="3" name="Content Placeholder 2"/>
          <p:cNvSpPr>
            <a:spLocks noGrp="1"/>
          </p:cNvSpPr>
          <p:nvPr>
            <p:ph idx="1"/>
          </p:nvPr>
        </p:nvSpPr>
        <p:spPr>
          <a:xfrm>
            <a:off x="428596" y="1643050"/>
            <a:ext cx="8186766" cy="5214950"/>
          </a:xfrm>
        </p:spPr>
        <p:txBody>
          <a:bodyPr>
            <a:normAutofit fontScale="55000" lnSpcReduction="20000"/>
          </a:bodyPr>
          <a:lstStyle/>
          <a:p>
            <a:pPr algn="just">
              <a:lnSpc>
                <a:spcPct val="170000"/>
              </a:lnSpc>
            </a:pPr>
            <a:r>
              <a:rPr lang="en-IN" sz="2900" dirty="0" smtClean="0">
                <a:solidFill>
                  <a:srgbClr val="002060"/>
                </a:solidFill>
                <a:cs typeface="Times New Roman" pitchFamily="18" charset="0"/>
              </a:rPr>
              <a:t>Can’t reduce the occurrence of disasters but proper care and safety measures an be taken accordingly depending on the situation.</a:t>
            </a:r>
          </a:p>
          <a:p>
            <a:pPr algn="just">
              <a:lnSpc>
                <a:spcPct val="170000"/>
              </a:lnSpc>
            </a:pPr>
            <a:endParaRPr lang="en-IN" sz="2900" dirty="0" smtClean="0">
              <a:solidFill>
                <a:srgbClr val="002060"/>
              </a:solidFill>
              <a:cs typeface="Times New Roman" pitchFamily="18" charset="0"/>
            </a:endParaRPr>
          </a:p>
          <a:p>
            <a:pPr algn="just">
              <a:lnSpc>
                <a:spcPct val="170000"/>
              </a:lnSpc>
            </a:pPr>
            <a:r>
              <a:rPr lang="en-IN" sz="2900" dirty="0" smtClean="0">
                <a:solidFill>
                  <a:srgbClr val="002060"/>
                </a:solidFill>
                <a:cs typeface="Times New Roman" pitchFamily="18" charset="0"/>
              </a:rPr>
              <a:t>Always earthquake reading cant be considered as a measure ,the analysis must be done from ground level.</a:t>
            </a:r>
          </a:p>
          <a:p>
            <a:pPr algn="just">
              <a:lnSpc>
                <a:spcPct val="170000"/>
              </a:lnSpc>
            </a:pPr>
            <a:endParaRPr lang="en-IN" sz="2900" dirty="0" smtClean="0">
              <a:solidFill>
                <a:srgbClr val="002060"/>
              </a:solidFill>
              <a:cs typeface="Times New Roman" pitchFamily="18" charset="0"/>
            </a:endParaRPr>
          </a:p>
          <a:p>
            <a:pPr algn="just">
              <a:lnSpc>
                <a:spcPct val="170000"/>
              </a:lnSpc>
            </a:pPr>
            <a:r>
              <a:rPr lang="en-IN" sz="2900" dirty="0" smtClean="0">
                <a:solidFill>
                  <a:srgbClr val="002060"/>
                </a:solidFill>
                <a:cs typeface="Times New Roman" pitchFamily="18" charset="0"/>
              </a:rPr>
              <a:t>The government White paper and Act on Disaster Management define the roles of Local Authorities after evaluating the cost of damages and analysis made on severity of damage and assign the roles accordingly .</a:t>
            </a:r>
          </a:p>
          <a:p>
            <a:pPr algn="just">
              <a:lnSpc>
                <a:spcPct val="170000"/>
              </a:lnSpc>
            </a:pPr>
            <a:endParaRPr lang="en-IN" sz="2900" dirty="0" smtClean="0">
              <a:solidFill>
                <a:srgbClr val="002060"/>
              </a:solidFill>
              <a:cs typeface="Times New Roman" pitchFamily="18" charset="0"/>
            </a:endParaRPr>
          </a:p>
          <a:p>
            <a:pPr algn="just">
              <a:lnSpc>
                <a:spcPct val="170000"/>
              </a:lnSpc>
            </a:pPr>
            <a:r>
              <a:rPr lang="en-IN" sz="2900" dirty="0" smtClean="0">
                <a:solidFill>
                  <a:srgbClr val="002060"/>
                </a:solidFill>
                <a:cs typeface="Times New Roman" pitchFamily="18" charset="0"/>
              </a:rPr>
              <a:t>These are trained individuals, and are given extensive training to perform in the event of a disaster or a natural calamity depending on the percentage of damaged.</a:t>
            </a:r>
          </a:p>
          <a:p>
            <a:pPr algn="just"/>
            <a:endParaRPr lang="en-IN" dirty="0">
              <a:solidFill>
                <a:srgbClr val="002060"/>
              </a:solidFill>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229600" cy="1066800"/>
          </a:xfrm>
        </p:spPr>
        <p:txBody>
          <a:bodyPr/>
          <a:lstStyle/>
          <a:p>
            <a:r>
              <a:rPr lang="en-US" b="1" dirty="0" smtClean="0">
                <a:solidFill>
                  <a:srgbClr val="002060"/>
                </a:solidFill>
                <a:latin typeface="+mn-lt"/>
              </a:rPr>
              <a:t>EXISTING SYSTEM:</a:t>
            </a:r>
            <a:endParaRPr lang="en-US" b="1" dirty="0">
              <a:solidFill>
                <a:srgbClr val="002060"/>
              </a:solidFill>
              <a:latin typeface="+mn-lt"/>
            </a:endParaRPr>
          </a:p>
        </p:txBody>
      </p:sp>
      <p:sp>
        <p:nvSpPr>
          <p:cNvPr id="3" name="Content Placeholder 2"/>
          <p:cNvSpPr>
            <a:spLocks noGrp="1"/>
          </p:cNvSpPr>
          <p:nvPr>
            <p:ph idx="1"/>
          </p:nvPr>
        </p:nvSpPr>
        <p:spPr>
          <a:xfrm>
            <a:off x="357158" y="1643050"/>
            <a:ext cx="8229600" cy="5000660"/>
          </a:xfrm>
        </p:spPr>
        <p:txBody>
          <a:bodyPr>
            <a:noAutofit/>
          </a:bodyPr>
          <a:lstStyle/>
          <a:p>
            <a:pPr>
              <a:buClr>
                <a:srgbClr val="002060"/>
              </a:buClr>
            </a:pPr>
            <a:r>
              <a:rPr lang="en-US" sz="1800" dirty="0" smtClean="0">
                <a:solidFill>
                  <a:srgbClr val="002060"/>
                </a:solidFill>
              </a:rPr>
              <a:t>Support Vector Machine  has only 2 classes.</a:t>
            </a:r>
          </a:p>
          <a:p>
            <a:pPr>
              <a:buClr>
                <a:srgbClr val="002060"/>
              </a:buClr>
              <a:buNone/>
            </a:pPr>
            <a:endParaRPr lang="en-US" sz="1800" dirty="0" smtClean="0">
              <a:solidFill>
                <a:srgbClr val="002060"/>
              </a:solidFill>
            </a:endParaRPr>
          </a:p>
          <a:p>
            <a:pPr>
              <a:buClr>
                <a:srgbClr val="002060"/>
              </a:buClr>
            </a:pPr>
            <a:r>
              <a:rPr lang="en-US" sz="1800" dirty="0" smtClean="0">
                <a:solidFill>
                  <a:srgbClr val="002060"/>
                </a:solidFill>
              </a:rPr>
              <a:t>Edge enhancement  </a:t>
            </a:r>
          </a:p>
          <a:p>
            <a:pPr>
              <a:buClr>
                <a:srgbClr val="002060"/>
              </a:buClr>
            </a:pPr>
            <a:endParaRPr lang="en-US" sz="1800" dirty="0" smtClean="0">
              <a:solidFill>
                <a:srgbClr val="002060"/>
              </a:solidFill>
            </a:endParaRPr>
          </a:p>
          <a:p>
            <a:pPr>
              <a:buClr>
                <a:srgbClr val="002060"/>
              </a:buClr>
            </a:pPr>
            <a:r>
              <a:rPr lang="en-US" sz="1800" dirty="0" smtClean="0">
                <a:solidFill>
                  <a:srgbClr val="002060"/>
                </a:solidFill>
              </a:rPr>
              <a:t>Edge based image segmentation  </a:t>
            </a:r>
          </a:p>
          <a:p>
            <a:pPr>
              <a:buClr>
                <a:srgbClr val="002060"/>
              </a:buClr>
              <a:buNone/>
            </a:pPr>
            <a:endParaRPr lang="en-US" sz="1800" dirty="0" smtClean="0">
              <a:solidFill>
                <a:srgbClr val="002060"/>
              </a:solidFill>
            </a:endParaRPr>
          </a:p>
          <a:p>
            <a:pPr>
              <a:buClr>
                <a:srgbClr val="002060"/>
              </a:buClr>
            </a:pPr>
            <a:r>
              <a:rPr lang="en-US" sz="1800" dirty="0" smtClean="0">
                <a:solidFill>
                  <a:srgbClr val="002060"/>
                </a:solidFill>
              </a:rPr>
              <a:t>damage assessment</a:t>
            </a:r>
          </a:p>
          <a:p>
            <a:pPr>
              <a:buClr>
                <a:srgbClr val="002060"/>
              </a:buClr>
              <a:buNone/>
            </a:pPr>
            <a:r>
              <a:rPr lang="en-US" sz="1800" dirty="0" smtClean="0">
                <a:solidFill>
                  <a:srgbClr val="002060"/>
                </a:solidFill>
              </a:rPr>
              <a:t/>
            </a:r>
            <a:br>
              <a:rPr lang="en-US" sz="1800" dirty="0" smtClean="0">
                <a:solidFill>
                  <a:srgbClr val="002060"/>
                </a:solidFill>
              </a:rPr>
            </a:br>
            <a:endParaRPr lang="en-US" sz="1800" dirty="0" smtClean="0">
              <a:solidFill>
                <a:srgbClr val="002060"/>
              </a:solidFill>
            </a:endParaRPr>
          </a:p>
          <a:p>
            <a:pPr>
              <a:buClr>
                <a:srgbClr val="002060"/>
              </a:buClr>
              <a:buNone/>
            </a:pPr>
            <a:r>
              <a:rPr lang="en-US" sz="1800" b="1" dirty="0" smtClean="0">
                <a:solidFill>
                  <a:srgbClr val="002060"/>
                </a:solidFill>
              </a:rPr>
              <a:t>DISADVANTAGES:</a:t>
            </a:r>
          </a:p>
          <a:p>
            <a:pPr>
              <a:buClr>
                <a:srgbClr val="002060"/>
              </a:buClr>
            </a:pPr>
            <a:endParaRPr lang="en-US" sz="1800" dirty="0" smtClean="0">
              <a:solidFill>
                <a:srgbClr val="002060"/>
              </a:solidFill>
            </a:endParaRPr>
          </a:p>
          <a:p>
            <a:r>
              <a:rPr lang="en-US" sz="1800" dirty="0" smtClean="0">
                <a:solidFill>
                  <a:srgbClr val="002060"/>
                </a:solidFill>
              </a:rPr>
              <a:t>Accuracy is less</a:t>
            </a:r>
          </a:p>
          <a:p>
            <a:endParaRPr lang="en-US" sz="1800" dirty="0" smtClean="0">
              <a:solidFill>
                <a:srgbClr val="002060"/>
              </a:solidFill>
            </a:endParaRPr>
          </a:p>
          <a:p>
            <a:r>
              <a:rPr lang="en-US" sz="1800" dirty="0" smtClean="0">
                <a:solidFill>
                  <a:srgbClr val="002060"/>
                </a:solidFill>
              </a:rPr>
              <a:t>Supports at maximum 2 classes</a:t>
            </a:r>
          </a:p>
          <a:p>
            <a:pPr>
              <a:buClr>
                <a:srgbClr val="002060"/>
              </a:buClr>
            </a:pPr>
            <a:endParaRPr lang="en-US" sz="1800" dirty="0" smtClean="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066800"/>
          </a:xfrm>
        </p:spPr>
        <p:txBody>
          <a:bodyPr/>
          <a:lstStyle/>
          <a:p>
            <a:r>
              <a:rPr lang="en-US" b="1" dirty="0" smtClean="0">
                <a:solidFill>
                  <a:srgbClr val="002060"/>
                </a:solidFill>
                <a:latin typeface="+mn-lt"/>
              </a:rPr>
              <a:t>PROPOSED SYSTEM:</a:t>
            </a:r>
            <a:endParaRPr lang="en-US" b="1" dirty="0">
              <a:solidFill>
                <a:srgbClr val="002060"/>
              </a:solidFill>
              <a:latin typeface="+mn-lt"/>
            </a:endParaRPr>
          </a:p>
        </p:txBody>
      </p:sp>
      <p:sp>
        <p:nvSpPr>
          <p:cNvPr id="3" name="Content Placeholder 2"/>
          <p:cNvSpPr>
            <a:spLocks noGrp="1"/>
          </p:cNvSpPr>
          <p:nvPr>
            <p:ph idx="1"/>
          </p:nvPr>
        </p:nvSpPr>
        <p:spPr>
          <a:xfrm>
            <a:off x="457200" y="1785926"/>
            <a:ext cx="8229600" cy="4788610"/>
          </a:xfrm>
        </p:spPr>
        <p:txBody>
          <a:bodyPr>
            <a:normAutofit/>
          </a:bodyPr>
          <a:lstStyle/>
          <a:p>
            <a:r>
              <a:rPr lang="en-US" sz="2000" dirty="0" smtClean="0">
                <a:solidFill>
                  <a:srgbClr val="002060"/>
                </a:solidFill>
              </a:rPr>
              <a:t>Edge enhancement   </a:t>
            </a:r>
          </a:p>
          <a:p>
            <a:endParaRPr lang="en-US" sz="2000" dirty="0" smtClean="0">
              <a:solidFill>
                <a:srgbClr val="002060"/>
              </a:solidFill>
            </a:endParaRPr>
          </a:p>
          <a:p>
            <a:r>
              <a:rPr lang="en-US" sz="2000" dirty="0" smtClean="0">
                <a:solidFill>
                  <a:srgbClr val="002060"/>
                </a:solidFill>
              </a:rPr>
              <a:t>Edge based image segmentation       </a:t>
            </a:r>
          </a:p>
          <a:p>
            <a:endParaRPr lang="en-US" sz="2000" dirty="0" smtClean="0">
              <a:solidFill>
                <a:srgbClr val="002060"/>
              </a:solidFill>
            </a:endParaRPr>
          </a:p>
          <a:p>
            <a:r>
              <a:rPr lang="en-US" sz="2000" dirty="0" smtClean="0">
                <a:solidFill>
                  <a:srgbClr val="002060"/>
                </a:solidFill>
              </a:rPr>
              <a:t> GLCM Feature extraction   </a:t>
            </a:r>
          </a:p>
          <a:p>
            <a:endParaRPr lang="en-US" sz="2000" dirty="0" smtClean="0">
              <a:solidFill>
                <a:srgbClr val="002060"/>
              </a:solidFill>
            </a:endParaRPr>
          </a:p>
          <a:p>
            <a:r>
              <a:rPr lang="en-US" sz="2000" dirty="0" smtClean="0">
                <a:solidFill>
                  <a:srgbClr val="002060"/>
                </a:solidFill>
              </a:rPr>
              <a:t> Random forest based feature classification . </a:t>
            </a:r>
          </a:p>
          <a:p>
            <a:pPr>
              <a:buNone/>
            </a:pPr>
            <a:endParaRPr lang="en-US" sz="2000" dirty="0" smtClean="0">
              <a:solidFill>
                <a:srgbClr val="002060"/>
              </a:solidFill>
            </a:endParaRPr>
          </a:p>
          <a:p>
            <a:r>
              <a:rPr lang="en-US" sz="2000" dirty="0" smtClean="0">
                <a:solidFill>
                  <a:srgbClr val="002060"/>
                </a:solidFill>
              </a:rPr>
              <a:t>damage assessment (No Damage, Medium, Extensive damage)</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928670"/>
            <a:ext cx="8229600" cy="1066800"/>
          </a:xfrm>
        </p:spPr>
        <p:txBody>
          <a:bodyPr>
            <a:normAutofit/>
          </a:bodyPr>
          <a:lstStyle/>
          <a:p>
            <a:r>
              <a:rPr lang="en-US" sz="2400" b="1" dirty="0" smtClean="0">
                <a:solidFill>
                  <a:srgbClr val="002060"/>
                </a:solidFill>
                <a:latin typeface="+mn-lt"/>
              </a:rPr>
              <a:t>Advantages:</a:t>
            </a:r>
            <a:endParaRPr lang="en-US" sz="2400" b="1" dirty="0">
              <a:solidFill>
                <a:srgbClr val="002060"/>
              </a:solidFill>
              <a:latin typeface="+mn-lt"/>
            </a:endParaRPr>
          </a:p>
        </p:txBody>
      </p:sp>
      <p:sp>
        <p:nvSpPr>
          <p:cNvPr id="3" name="Content Placeholder 2"/>
          <p:cNvSpPr>
            <a:spLocks noGrp="1"/>
          </p:cNvSpPr>
          <p:nvPr>
            <p:ph idx="1"/>
          </p:nvPr>
        </p:nvSpPr>
        <p:spPr>
          <a:xfrm>
            <a:off x="428596" y="2143116"/>
            <a:ext cx="8229600" cy="4325112"/>
          </a:xfrm>
        </p:spPr>
        <p:txBody>
          <a:bodyPr>
            <a:normAutofit/>
          </a:bodyPr>
          <a:lstStyle/>
          <a:p>
            <a:r>
              <a:rPr lang="en-US" sz="2000" dirty="0" smtClean="0">
                <a:solidFill>
                  <a:srgbClr val="002060"/>
                </a:solidFill>
              </a:rPr>
              <a:t>Support more than 2 classes.</a:t>
            </a:r>
          </a:p>
          <a:p>
            <a:endParaRPr lang="en-US" sz="2000" dirty="0" smtClean="0">
              <a:solidFill>
                <a:srgbClr val="002060"/>
              </a:solidFill>
            </a:endParaRPr>
          </a:p>
          <a:p>
            <a:r>
              <a:rPr lang="en-US" sz="2000" dirty="0" smtClean="0">
                <a:solidFill>
                  <a:srgbClr val="002060"/>
                </a:solidFill>
              </a:rPr>
              <a:t>Better accuracy results.</a:t>
            </a:r>
          </a:p>
          <a:p>
            <a:endParaRPr lang="en-US" sz="2000" dirty="0" smtClean="0">
              <a:solidFill>
                <a:srgbClr val="002060"/>
              </a:solidFill>
            </a:endParaRPr>
          </a:p>
          <a:p>
            <a:r>
              <a:rPr lang="en-US" sz="2000" dirty="0" smtClean="0">
                <a:solidFill>
                  <a:srgbClr val="002060"/>
                </a:solidFill>
              </a:rPr>
              <a:t>Leads to make better prediction.</a:t>
            </a:r>
          </a:p>
          <a:p>
            <a:endParaRPr lang="en-US" sz="2000" dirty="0" smtClean="0">
              <a:solidFill>
                <a:srgbClr val="002060"/>
              </a:solidFill>
            </a:endParaRPr>
          </a:p>
          <a:p>
            <a:r>
              <a:rPr lang="en-US" sz="2000" dirty="0" smtClean="0">
                <a:solidFill>
                  <a:srgbClr val="002060"/>
                </a:solidFill>
              </a:rPr>
              <a:t>Better assessment.</a:t>
            </a:r>
          </a:p>
          <a:p>
            <a:endParaRPr lang="en-US" sz="2000" dirty="0" smtClean="0">
              <a:solidFill>
                <a:srgbClr val="002060"/>
              </a:solidFill>
            </a:endParaRPr>
          </a:p>
          <a:p>
            <a:r>
              <a:rPr lang="en-US" sz="2000" dirty="0" smtClean="0">
                <a:solidFill>
                  <a:srgbClr val="002060"/>
                </a:solidFill>
              </a:rPr>
              <a:t>Obtain different scales of damages. </a:t>
            </a:r>
          </a:p>
          <a:p>
            <a:pPr>
              <a:buNone/>
            </a:pPr>
            <a:endParaRPr lang="en-US" sz="2000" dirty="0" smtClean="0">
              <a:solidFill>
                <a:srgbClr val="002060"/>
              </a:solidFill>
            </a:endParaRPr>
          </a:p>
          <a:p>
            <a:pPr>
              <a:buNone/>
            </a:pPr>
            <a:endParaRPr lang="en-US" sz="2000" dirty="0" smtClean="0">
              <a:solidFill>
                <a:srgbClr val="002060"/>
              </a:solidFill>
            </a:endParaRPr>
          </a:p>
          <a:p>
            <a:endParaRPr lang="en-US" sz="2000" dirty="0" smtClean="0">
              <a:solidFill>
                <a:srgbClr val="002060"/>
              </a:solidFill>
            </a:endParaRPr>
          </a:p>
          <a:p>
            <a:endParaRPr lang="en-US" sz="2000" dirty="0">
              <a:solidFill>
                <a:srgbClr val="00206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20">
      <a:dk1>
        <a:srgbClr val="FFFFFF"/>
      </a:dk1>
      <a:lt1>
        <a:sysClr val="window" lastClr="FFFFFF"/>
      </a:lt1>
      <a:dk2>
        <a:srgbClr val="DBF5F9"/>
      </a:dk2>
      <a:lt2>
        <a:srgbClr val="DBF5F9"/>
      </a:lt2>
      <a:accent1>
        <a:srgbClr val="B2E9F2"/>
      </a:accent1>
      <a:accent2>
        <a:srgbClr val="F2F2F2"/>
      </a:accent2>
      <a:accent3>
        <a:srgbClr val="0BD0D9"/>
      </a:accent3>
      <a:accent4>
        <a:srgbClr val="76D9E8"/>
      </a:accent4>
      <a:accent5>
        <a:srgbClr val="B2E9F2"/>
      </a:accent5>
      <a:accent6>
        <a:srgbClr val="B2E9F2"/>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699</TotalTime>
  <Words>1100</Words>
  <Application>Microsoft Office PowerPoint</Application>
  <PresentationFormat>On-screen Show (4:3)</PresentationFormat>
  <Paragraphs>257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Urban</vt:lpstr>
      <vt:lpstr>Slide 1</vt:lpstr>
      <vt:lpstr>Slide 2</vt:lpstr>
      <vt:lpstr>ABSTRACT</vt:lpstr>
      <vt:lpstr>Slide 4</vt:lpstr>
      <vt:lpstr>OBJECTIVE:</vt:lpstr>
      <vt:lpstr>SCOPE:</vt:lpstr>
      <vt:lpstr>EXISTING SYSTEM:</vt:lpstr>
      <vt:lpstr>PROPOSED SYSTEM:</vt:lpstr>
      <vt:lpstr>Advantages:</vt:lpstr>
      <vt:lpstr>RANDOM FOREST:</vt:lpstr>
      <vt:lpstr>Slide 11</vt:lpstr>
      <vt:lpstr>MODULES</vt:lpstr>
      <vt:lpstr>Slide 13</vt:lpstr>
      <vt:lpstr>DESIGN</vt:lpstr>
      <vt:lpstr>Use case Diagram:</vt:lpstr>
      <vt:lpstr>Sequence Diagram:</vt:lpstr>
      <vt:lpstr>Activity Diagram:</vt:lpstr>
      <vt:lpstr>Class Diagram:</vt:lpstr>
      <vt:lpstr>State-Chart Diagram:</vt:lpstr>
      <vt:lpstr>Component Diagram:</vt:lpstr>
      <vt:lpstr>Deployment Diagram:</vt:lpstr>
      <vt:lpstr>RESULTS:</vt:lpstr>
      <vt:lpstr>Slide 23</vt:lpstr>
      <vt:lpstr>Slide 24</vt:lpstr>
      <vt:lpstr>Slide 25</vt:lpstr>
      <vt:lpstr>Slide 26</vt:lpstr>
      <vt:lpstr>Slide 27</vt:lpstr>
      <vt:lpstr>Slide 28</vt:lpstr>
      <vt:lpstr>Slide 29</vt:lpstr>
      <vt:lpstr>Slide 30</vt:lpstr>
      <vt:lpstr>Slide 31</vt:lpstr>
      <vt:lpstr>Testing</vt:lpstr>
      <vt:lpstr>Slide 33</vt:lpstr>
      <vt:lpstr>Slide 34</vt:lpstr>
      <vt:lpstr>Slide 35</vt:lpstr>
      <vt:lpstr>CONCLUSION: </vt:lpstr>
      <vt:lpstr>Slide 37</vt:lpstr>
      <vt:lpstr>Slide 38</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Windows User</dc:creator>
  <cp:lastModifiedBy>lenovo</cp:lastModifiedBy>
  <cp:revision>24</cp:revision>
  <dcterms:created xsi:type="dcterms:W3CDTF">2019-04-10T06:23:31Z</dcterms:created>
  <dcterms:modified xsi:type="dcterms:W3CDTF">2020-06-08T08:29:43Z</dcterms:modified>
</cp:coreProperties>
</file>