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2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CCECFF"/>
    <a:srgbClr val="F9E6D3"/>
    <a:srgbClr val="FBF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118" autoAdjust="0"/>
  </p:normalViewPr>
  <p:slideViewPr>
    <p:cSldViewPr snapToGrid="0">
      <p:cViewPr varScale="1">
        <p:scale>
          <a:sx n="77" d="100"/>
          <a:sy n="77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2T13:15:41.724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1 117,'0'-1,"1"-1,-1 1,1-1,-1 1,1-1,0 1,0-1,-1 1,1-1,0 1,0 0,0 0,1-1,-1 1,0 0,0 0,1 0,-1 0,0 1,1-1,2-1,35-14,-38 16,65-20,2 4,0 2,1 4,0 2,127 3,-171 6,1 1,-1 2,0 0,0 1,40 15,-38-13,1-1,0-2,47 3,-7-1,240 45,-36-6,-196-35,125-3,-149-7,-17 0,1-1,-1-2,36-7,204-39,-186 38,90-7,716 17,-422 3,-328 5,185 33,-262-30,83 10,-95-13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2T13:15:44.533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1,'3917'0,"-3883"0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2T13:15:44.75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2T13:15:52.91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1,'0'4,"0"3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2T13:15:53.51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2T13:15:53.93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C777A3-CE0F-40C1-A522-6FB9946B491E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A39CC7-8BFF-4846-A75D-CF2466D348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887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A39CC7-8BFF-4846-A75D-CF2466D348A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678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89DDD-C9BB-43DA-AC25-B9991904BC60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8F71-085E-40EA-BE54-F103176984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867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89DDD-C9BB-43DA-AC25-B9991904BC60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8F71-085E-40EA-BE54-F103176984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799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89DDD-C9BB-43DA-AC25-B9991904BC60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8F71-085E-40EA-BE54-F103176984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2353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89DDD-C9BB-43DA-AC25-B9991904BC60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8F71-085E-40EA-BE54-F1031769848F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79383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89DDD-C9BB-43DA-AC25-B9991904BC60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8F71-085E-40EA-BE54-F103176984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547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89DDD-C9BB-43DA-AC25-B9991904BC60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8F71-085E-40EA-BE54-F103176984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6889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89DDD-C9BB-43DA-AC25-B9991904BC60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8F71-085E-40EA-BE54-F103176984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0161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89DDD-C9BB-43DA-AC25-B9991904BC60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8F71-085E-40EA-BE54-F103176984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9318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89DDD-C9BB-43DA-AC25-B9991904BC60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8F71-085E-40EA-BE54-F103176984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81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89DDD-C9BB-43DA-AC25-B9991904BC60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8F71-085E-40EA-BE54-F103176984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05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89DDD-C9BB-43DA-AC25-B9991904BC60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8F71-085E-40EA-BE54-F103176984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825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89DDD-C9BB-43DA-AC25-B9991904BC60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8F71-085E-40EA-BE54-F103176984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112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89DDD-C9BB-43DA-AC25-B9991904BC60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8F71-085E-40EA-BE54-F103176984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03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89DDD-C9BB-43DA-AC25-B9991904BC60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8F71-085E-40EA-BE54-F103176984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9885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89DDD-C9BB-43DA-AC25-B9991904BC60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8F71-085E-40EA-BE54-F103176984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796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89DDD-C9BB-43DA-AC25-B9991904BC60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8F71-085E-40EA-BE54-F103176984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249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89DDD-C9BB-43DA-AC25-B9991904BC60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8F71-085E-40EA-BE54-F103176984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180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EC89DDD-C9BB-43DA-AC25-B9991904BC60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68F71-085E-40EA-BE54-F103176984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4209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63" r:id="rId1"/>
    <p:sldLayoutId id="2147484164" r:id="rId2"/>
    <p:sldLayoutId id="2147484165" r:id="rId3"/>
    <p:sldLayoutId id="2147484166" r:id="rId4"/>
    <p:sldLayoutId id="2147484167" r:id="rId5"/>
    <p:sldLayoutId id="2147484168" r:id="rId6"/>
    <p:sldLayoutId id="2147484169" r:id="rId7"/>
    <p:sldLayoutId id="2147484170" r:id="rId8"/>
    <p:sldLayoutId id="2147484171" r:id="rId9"/>
    <p:sldLayoutId id="2147484172" r:id="rId10"/>
    <p:sldLayoutId id="2147484173" r:id="rId11"/>
    <p:sldLayoutId id="2147484174" r:id="rId12"/>
    <p:sldLayoutId id="2147484175" r:id="rId13"/>
    <p:sldLayoutId id="2147484176" r:id="rId14"/>
    <p:sldLayoutId id="2147484177" r:id="rId15"/>
    <p:sldLayoutId id="2147484178" r:id="rId16"/>
    <p:sldLayoutId id="21474841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customXml" Target="../ink/ink6.xml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openxmlformats.org/officeDocument/2006/relationships/customXml" Target="../ink/ink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5" Type="http://schemas.openxmlformats.org/officeDocument/2006/relationships/image" Target="../media/image8.jp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9.png"/><Relationship Id="rId14" Type="http://schemas.openxmlformats.org/officeDocument/2006/relationships/image" Target="../media/image7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9A297-2130-FC59-8082-8855EE96A5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309" y="0"/>
            <a:ext cx="11562735" cy="1398828"/>
          </a:xfrm>
        </p:spPr>
        <p:txBody>
          <a:bodyPr>
            <a:noAutofit/>
          </a:bodyPr>
          <a:lstStyle/>
          <a:p>
            <a:pPr algn="ctr"/>
            <a:r>
              <a:rPr lang="en-IN" sz="4800" b="1" dirty="0">
                <a:solidFill>
                  <a:schemeClr val="tx1"/>
                </a:solidFill>
              </a:rPr>
              <a:t>WORKFORCE MANAGEMENT 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F72957-2719-A7DB-7DAB-A76391E2F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056" y="5519109"/>
            <a:ext cx="11242801" cy="1191406"/>
          </a:xfrm>
        </p:spPr>
        <p:txBody>
          <a:bodyPr>
            <a:normAutofit fontScale="92500" lnSpcReduction="20000"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Data-Driven Employee, Payroll, and Performance Insights Using SQL</a:t>
            </a:r>
          </a:p>
          <a:p>
            <a:pPr algn="r"/>
            <a:r>
              <a:rPr lang="en-IN" b="1" dirty="0">
                <a:solidFill>
                  <a:schemeClr val="tx1"/>
                </a:solidFill>
              </a:rPr>
              <a:t>- Aishwarya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214E32A-BFE4-0220-15D0-65050A86C3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337" y="1494315"/>
            <a:ext cx="9120678" cy="3556810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16F4ED7-91E9-30CB-24EE-61B3F8708EEE}"/>
                  </a:ext>
                </a:extLst>
              </p14:cNvPr>
              <p14:cNvContentPartPr/>
              <p14:nvPr/>
            </p14:nvContentPartPr>
            <p14:xfrm>
              <a:off x="5023775" y="5149788"/>
              <a:ext cx="1715400" cy="648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16F4ED7-91E9-30CB-24EE-61B3F8708EE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70135" y="5041788"/>
                <a:ext cx="182304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301D05F-AC47-75FA-653C-32652169E068}"/>
                  </a:ext>
                </a:extLst>
              </p14:cNvPr>
              <p14:cNvContentPartPr/>
              <p14:nvPr/>
            </p14:nvContentPartPr>
            <p14:xfrm>
              <a:off x="5040875" y="5458812"/>
              <a:ext cx="142272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301D05F-AC47-75FA-653C-32652169E06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87235" y="5351172"/>
                <a:ext cx="15303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0241B7A-2429-CE97-598D-FF1C01D3B945}"/>
                  </a:ext>
                </a:extLst>
              </p14:cNvPr>
              <p14:cNvContentPartPr/>
              <p14:nvPr/>
            </p14:nvContentPartPr>
            <p14:xfrm>
              <a:off x="6452975" y="5286588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0241B7A-2429-CE97-598D-FF1C01D3B94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99335" y="517894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C685EA0-3276-25B9-3B37-D422241F5995}"/>
                  </a:ext>
                </a:extLst>
              </p14:cNvPr>
              <p14:cNvContentPartPr/>
              <p14:nvPr/>
            </p14:nvContentPartPr>
            <p14:xfrm>
              <a:off x="7052375" y="5234028"/>
              <a:ext cx="360" cy="43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C685EA0-3276-25B9-3B37-D422241F599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998375" y="5126388"/>
                <a:ext cx="10800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FB28B4B-8553-B5E9-4F89-2AB31217DFE5}"/>
                  </a:ext>
                </a:extLst>
              </p14:cNvPr>
              <p14:cNvContentPartPr/>
              <p14:nvPr/>
            </p14:nvContentPartPr>
            <p14:xfrm>
              <a:off x="5881115" y="5250408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FB28B4B-8553-B5E9-4F89-2AB31217DFE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827475" y="514276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3EFACC2-35A6-BA11-31CC-A245745A2CFC}"/>
                  </a:ext>
                </a:extLst>
              </p14:cNvPr>
              <p14:cNvContentPartPr/>
              <p14:nvPr/>
            </p14:nvContentPartPr>
            <p14:xfrm>
              <a:off x="6369095" y="5254908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3EFACC2-35A6-BA11-31CC-A245745A2CF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15095" y="5147268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28" name="Picture 27">
            <a:extLst>
              <a:ext uri="{FF2B5EF4-FFF2-40B4-BE49-F238E27FC236}">
                <a16:creationId xmlns:a16="http://schemas.microsoft.com/office/drawing/2014/main" id="{2F8EEBBD-DDB9-AE6E-AD39-72238E14949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144" y="4469066"/>
            <a:ext cx="2942897" cy="54034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8B10F4F-066E-D5EE-7F0E-6B59EA35740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56" y="1457775"/>
            <a:ext cx="10745888" cy="379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465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634E8-33BF-0DD6-913B-BF50D2AE7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31228"/>
            <a:ext cx="10946799" cy="683172"/>
          </a:xfrm>
        </p:spPr>
        <p:txBody>
          <a:bodyPr/>
          <a:lstStyle/>
          <a:p>
            <a:pPr algn="ctr"/>
            <a:r>
              <a:rPr lang="en-IN" sz="2800" b="1" dirty="0"/>
              <a:t>4. Leaves &amp; Absence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E9947-B31D-FFB0-8C03-DAD3A7DCB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986" y="777766"/>
            <a:ext cx="11098924" cy="5849006"/>
          </a:xfrm>
        </p:spPr>
        <p:txBody>
          <a:bodyPr/>
          <a:lstStyle/>
          <a:p>
            <a:r>
              <a:rPr lang="en-US" dirty="0"/>
              <a:t>Which year had the most employees taking leaves?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is the average number of leave days taken by its employees per department?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is the total number of leave days taken company-wide?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912BAD-8AE6-8678-C94C-9C8B84BEEA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42" y="1228911"/>
            <a:ext cx="6046210" cy="11832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AB5BF3-E1D8-C0CC-98AC-39400749DE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424" y="1399039"/>
            <a:ext cx="2591162" cy="7616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34E3B3-6720-EC02-00E9-CD406E7CF6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41" y="3168868"/>
            <a:ext cx="5927748" cy="16343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4F25C7-A57E-B451-0891-534AAD6D5A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722" y="2907749"/>
            <a:ext cx="2329188" cy="2019300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C8C69F95-A935-6602-9E4A-443FCD838E61}"/>
              </a:ext>
            </a:extLst>
          </p:cNvPr>
          <p:cNvSpPr/>
          <p:nvPr/>
        </p:nvSpPr>
        <p:spPr>
          <a:xfrm>
            <a:off x="7509638" y="1605055"/>
            <a:ext cx="641131" cy="430924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F2AE84C-48CF-9BB0-47CD-157B098A9FC8}"/>
              </a:ext>
            </a:extLst>
          </p:cNvPr>
          <p:cNvSpPr/>
          <p:nvPr/>
        </p:nvSpPr>
        <p:spPr>
          <a:xfrm>
            <a:off x="7583207" y="3555124"/>
            <a:ext cx="641131" cy="430924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480C34D-696A-454D-CE61-9CD2B303CD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4722" y="5674103"/>
            <a:ext cx="2276864" cy="70198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A8D5EC4-3B7E-80C0-9761-A9D4F8B9C4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836" y="5659501"/>
            <a:ext cx="4662729" cy="699257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AA5F4D60-868D-CED3-2FE8-034AC058049F}"/>
              </a:ext>
            </a:extLst>
          </p:cNvPr>
          <p:cNvSpPr/>
          <p:nvPr/>
        </p:nvSpPr>
        <p:spPr>
          <a:xfrm>
            <a:off x="7583207" y="5809633"/>
            <a:ext cx="641131" cy="430924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944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D1CB8-F885-074E-B04E-82CB2657A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31228"/>
            <a:ext cx="10883737" cy="683172"/>
          </a:xfrm>
        </p:spPr>
        <p:txBody>
          <a:bodyPr/>
          <a:lstStyle/>
          <a:p>
            <a:pPr algn="ctr"/>
            <a:r>
              <a:rPr lang="en-IN" sz="2800" b="1" dirty="0"/>
              <a:t>5. Payroll &amp; Compensation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D253A-7942-B887-A04D-00629FBD6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434" y="1040524"/>
            <a:ext cx="11298621" cy="5465379"/>
          </a:xfrm>
        </p:spPr>
        <p:txBody>
          <a:bodyPr/>
          <a:lstStyle/>
          <a:p>
            <a:r>
              <a:rPr lang="en-US" dirty="0"/>
              <a:t>What is the total monthly payroll processed?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is the average bonus given per department?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BB1C59-CC3B-CBF8-C373-A37C2339B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74" y="1790227"/>
            <a:ext cx="5742725" cy="14995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D233EB-C9EB-2038-5312-ED33FCC708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7462" y="1851264"/>
            <a:ext cx="2932386" cy="860405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1BBE631B-75C7-263D-4B80-32DAAD3F6471}"/>
              </a:ext>
            </a:extLst>
          </p:cNvPr>
          <p:cNvSpPr/>
          <p:nvPr/>
        </p:nvSpPr>
        <p:spPr>
          <a:xfrm>
            <a:off x="7374185" y="2066004"/>
            <a:ext cx="641131" cy="430924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D22A0E-1FB7-699C-B672-2ADA71855F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75" y="4661576"/>
            <a:ext cx="5742724" cy="1413400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F4FB393B-0248-5CC3-4F60-759D363512C9}"/>
              </a:ext>
            </a:extLst>
          </p:cNvPr>
          <p:cNvSpPr/>
          <p:nvPr/>
        </p:nvSpPr>
        <p:spPr>
          <a:xfrm>
            <a:off x="7416226" y="5152814"/>
            <a:ext cx="641131" cy="430924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7B5726F-F8B2-104C-A6D7-4CD1761194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428" y="4156839"/>
            <a:ext cx="2593697" cy="234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892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1518D-EFB4-B7F5-E51D-1C3D538C3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924" y="378372"/>
            <a:ext cx="11351173" cy="6064469"/>
          </a:xfrm>
        </p:spPr>
        <p:txBody>
          <a:bodyPr/>
          <a:lstStyle/>
          <a:p>
            <a:r>
              <a:rPr lang="en-US" dirty="0"/>
              <a:t>Which department receives the highest total bonuses?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is the average value of </a:t>
            </a:r>
            <a:r>
              <a:rPr lang="en-US" dirty="0" err="1"/>
              <a:t>total_amount</a:t>
            </a:r>
            <a:r>
              <a:rPr lang="en-US" dirty="0"/>
              <a:t> after considering leave deductions?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1975AB-C2A6-E97A-2CCB-B8EAFD5F6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902" y="1316776"/>
            <a:ext cx="6003987" cy="19290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9428CB-EB04-3088-DFCF-054FA60CFF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697" y="1670220"/>
            <a:ext cx="2322786" cy="742823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2DB9EF68-E965-2DCD-086B-7B5B04965DCD}"/>
              </a:ext>
            </a:extLst>
          </p:cNvPr>
          <p:cNvSpPr/>
          <p:nvPr/>
        </p:nvSpPr>
        <p:spPr>
          <a:xfrm>
            <a:off x="7851227" y="1850391"/>
            <a:ext cx="641131" cy="430924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EF1A588-3C7E-F592-9F28-6E68AB6E67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902" y="4472937"/>
            <a:ext cx="5100098" cy="10093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D5A63C0-67A6-850A-A5AD-750E1A40F5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697" y="4606205"/>
            <a:ext cx="2512093" cy="742823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E4639BB3-F116-BEC7-505D-E1DE794E279B}"/>
              </a:ext>
            </a:extLst>
          </p:cNvPr>
          <p:cNvSpPr/>
          <p:nvPr/>
        </p:nvSpPr>
        <p:spPr>
          <a:xfrm>
            <a:off x="8171792" y="4762154"/>
            <a:ext cx="641131" cy="430924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317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4C379-63AD-F379-FB08-BA5F340C2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336332"/>
            <a:ext cx="9404723" cy="599090"/>
          </a:xfrm>
        </p:spPr>
        <p:txBody>
          <a:bodyPr/>
          <a:lstStyle/>
          <a:p>
            <a:pPr algn="ctr"/>
            <a:r>
              <a:rPr lang="en-IN" sz="2800" b="1" dirty="0"/>
              <a:t>6. Employee Performance &amp; Growth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E7339-DEE6-D999-1C9B-AE2749F7C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41" y="935422"/>
            <a:ext cx="11382703" cy="5586246"/>
          </a:xfrm>
        </p:spPr>
        <p:txBody>
          <a:bodyPr/>
          <a:lstStyle/>
          <a:p>
            <a:pPr algn="ctr"/>
            <a:endParaRPr lang="en-US" dirty="0"/>
          </a:p>
          <a:p>
            <a:pPr algn="ctr"/>
            <a:r>
              <a:rPr lang="en-US" dirty="0"/>
              <a:t>Which year had the highest number of employee promotions?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15AE33-CCF8-5592-5804-5613B195E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850" y="2189141"/>
            <a:ext cx="5820684" cy="16865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3ADE6F-3E0E-91B8-2056-F158AF9E6E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623" y="4846672"/>
            <a:ext cx="2361532" cy="943029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B77BA646-E863-0A3A-AE1F-A953DBE014C8}"/>
              </a:ext>
            </a:extLst>
          </p:cNvPr>
          <p:cNvSpPr/>
          <p:nvPr/>
        </p:nvSpPr>
        <p:spPr>
          <a:xfrm>
            <a:off x="5686097" y="4067503"/>
            <a:ext cx="409903" cy="59909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616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4D470-8EC2-34C5-34C9-46B339BA2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828" y="232000"/>
            <a:ext cx="9404723" cy="745462"/>
          </a:xfrm>
        </p:spPr>
        <p:txBody>
          <a:bodyPr/>
          <a:lstStyle/>
          <a:p>
            <a:pPr algn="ctr"/>
            <a:r>
              <a:rPr lang="en-IN" sz="2800" b="1" dirty="0"/>
              <a:t>FINAL BUSINESS INSIGHTS &amp;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F3C2B-5597-FBB5-40D2-9450A5FD06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0828" y="1261241"/>
            <a:ext cx="5129049" cy="49950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Insights</a:t>
            </a:r>
          </a:p>
          <a:p>
            <a:r>
              <a:rPr lang="en-US" dirty="0"/>
              <a:t>IT &amp; Finance departments have the highest salaries and workforce.</a:t>
            </a:r>
          </a:p>
          <a:p>
            <a:r>
              <a:rPr lang="en-US" dirty="0"/>
              <a:t>Directors &amp; Senior Managers account for the largest payroll expenses.</a:t>
            </a:r>
          </a:p>
          <a:p>
            <a:r>
              <a:rPr lang="en-US" dirty="0"/>
              <a:t>Most employees have at least one qualification; some roles require more.</a:t>
            </a:r>
          </a:p>
          <a:p>
            <a:r>
              <a:rPr lang="en-US" dirty="0"/>
              <a:t>Leave requests peak during festivals and vacation months.</a:t>
            </a:r>
          </a:p>
          <a:p>
            <a:r>
              <a:rPr lang="en-US" dirty="0"/>
              <a:t>Payroll and promotions are closely tied to bonuses and performance.</a:t>
            </a:r>
          </a:p>
          <a:p>
            <a:pPr marL="0" indent="0" algn="ctr">
              <a:buNone/>
            </a:pPr>
            <a:endParaRPr lang="en-US" dirty="0"/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26AF6A-A754-17C1-E3D2-388E15F0B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22124" y="1261240"/>
            <a:ext cx="5129048" cy="499509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Recommendations</a:t>
            </a:r>
            <a:endParaRPr lang="en-US" dirty="0"/>
          </a:p>
          <a:p>
            <a:r>
              <a:rPr lang="en-US" dirty="0"/>
              <a:t>Balance workforce across departments.</a:t>
            </a:r>
          </a:p>
          <a:p>
            <a:r>
              <a:rPr lang="en-US" dirty="0"/>
              <a:t>Benchmark salaries and bonuses with industry standards.</a:t>
            </a:r>
          </a:p>
          <a:p>
            <a:r>
              <a:rPr lang="en-US" dirty="0"/>
              <a:t>Encourage employee upskilling programs.</a:t>
            </a:r>
          </a:p>
          <a:p>
            <a:r>
              <a:rPr lang="en-US" dirty="0"/>
              <a:t>Plan leave schedules around peak periods.</a:t>
            </a:r>
          </a:p>
          <a:p>
            <a:r>
              <a:rPr lang="en-US" dirty="0"/>
              <a:t>Automate payroll for better accuracy and efficiency.</a:t>
            </a:r>
          </a:p>
          <a:p>
            <a:r>
              <a:rPr lang="en-US" dirty="0"/>
              <a:t>Link promotions and bonuses to measurable KPIs.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0755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BFDE0-33FB-459E-BB8B-EA1D907B4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747103" cy="703420"/>
          </a:xfrm>
        </p:spPr>
        <p:txBody>
          <a:bodyPr/>
          <a:lstStyle/>
          <a:p>
            <a:pPr algn="ctr"/>
            <a:r>
              <a:rPr lang="en-US" sz="4000" b="1" dirty="0"/>
              <a:t>CONCLUSION</a:t>
            </a:r>
            <a:endParaRPr lang="en-IN" sz="40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EE97155-873C-E524-4B7F-52E60A88EA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67559" y="1617844"/>
            <a:ext cx="5696607" cy="3544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This SQL project successfully designs an </a:t>
            </a:r>
            <a:r>
              <a:rPr lang="en-US" sz="1800" b="1" dirty="0"/>
              <a:t>Employee and Payroll Management System</a:t>
            </a:r>
            <a:r>
              <a:rPr lang="en-US" sz="1800" dirty="0"/>
              <a:t> that manages employee records, job roles, salaries, bonuses, qualifications, leaves, and payroll reports.</a:t>
            </a:r>
          </a:p>
          <a:p>
            <a:r>
              <a:rPr lang="en-US" sz="1800" dirty="0"/>
              <a:t>By executing SQL queries, the system generates </a:t>
            </a:r>
            <a:r>
              <a:rPr lang="en-US" sz="1800" b="1" dirty="0"/>
              <a:t>actionable insights</a:t>
            </a:r>
            <a:r>
              <a:rPr lang="en-US" sz="1800" dirty="0"/>
              <a:t> that enable data-driven HR decisions and provide a strong foundation for organizational strategies aimed at optimizing workforce management and improving productivity.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9A00DB-E0BF-30B7-8FCC-17F7E9AA7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496" y="1454369"/>
            <a:ext cx="5265683" cy="394926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C097CB9-3C76-7683-9B55-7650B7CB2EE9}"/>
              </a:ext>
            </a:extLst>
          </p:cNvPr>
          <p:cNvSpPr/>
          <p:nvPr/>
        </p:nvSpPr>
        <p:spPr>
          <a:xfrm>
            <a:off x="10920248" y="3563007"/>
            <a:ext cx="840828" cy="189186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344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7DE3A-95CD-9BD9-140E-3CA0908C2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399392"/>
            <a:ext cx="10768123" cy="956441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400" b="1" dirty="0"/>
              <a:t>INTRODUCTION</a:t>
            </a:r>
            <a:br>
              <a:rPr lang="en-IN" sz="4000" b="1" dirty="0"/>
            </a:br>
            <a:endParaRPr lang="en-IN" sz="40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24E5B1A-75C8-D374-C316-F311DF32FE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93380" y="1624987"/>
            <a:ext cx="6684580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Arial" panose="020B0604020202020204" pitchFamily="34" charset="0"/>
              </a:rPr>
              <a:t>This presentation gives an overview of the Employee Management System SQL project.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Arial" panose="020B0604020202020204" pitchFamily="34" charset="0"/>
              </a:rPr>
              <a:t>This project is designed to make handling employee data easier and more organized.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Arial" panose="020B0604020202020204" pitchFamily="34" charset="0"/>
              </a:rPr>
              <a:t>Key queries are shown with simple explanations to make data management easy to understand.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Arial" panose="020B0604020202020204" pitchFamily="34" charset="0"/>
              </a:rPr>
              <a:t>The focus is on insights into employee data, payroll, salary, bonus, department analysis, roles, and leave management.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466CC84-FD39-5A66-DD27-605918D9E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595" y="1792119"/>
            <a:ext cx="3589178" cy="358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758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BCA02-D0B3-67A3-1BC7-576B965B6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9"/>
            <a:ext cx="10733689" cy="882096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OBJECTIVE</a:t>
            </a:r>
            <a:endParaRPr lang="en-IN" sz="40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6B924E2-9EA1-8A87-0D90-6D501E3C18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6746" y="1212227"/>
            <a:ext cx="6978868" cy="4816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To design and implement a system that efficiently stores and manages employee-related data.</a:t>
            </a:r>
          </a:p>
          <a:p>
            <a:r>
              <a:rPr lang="en-US" sz="2400" dirty="0"/>
              <a:t>To track employee information including personal details, job roles, salary, qualifications, leaves, and payroll..</a:t>
            </a:r>
          </a:p>
          <a:p>
            <a:r>
              <a:rPr lang="en-US" sz="2400" dirty="0"/>
              <a:t>To ensure integrity and consistency of data using relational tables and foreign keys.</a:t>
            </a:r>
          </a:p>
          <a:p>
            <a:r>
              <a:rPr lang="en-US" sz="2400" dirty="0"/>
              <a:t>To simplify HR operations by making employee data easily accessible and accurate.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5BE787-1296-016C-8A57-2C0DDC444F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820" y="1507293"/>
            <a:ext cx="3903735" cy="363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351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76AB4-BB06-3E37-C997-74823A237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831186" cy="76648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ABOUT THE TABLES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4D270-1ABD-28CC-B552-16F85AE13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219200"/>
            <a:ext cx="10707689" cy="50764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The project uses multiple interconnected tables to manage and analyze workforce data efficiently.</a:t>
            </a:r>
          </a:p>
          <a:p>
            <a:pPr marL="0" indent="0">
              <a:buNone/>
            </a:pPr>
            <a:r>
              <a:rPr lang="en-US" sz="1800" b="1" dirty="0"/>
              <a:t>Key Tables:</a:t>
            </a:r>
            <a:endParaRPr lang="en-US" sz="1800" dirty="0"/>
          </a:p>
          <a:p>
            <a:r>
              <a:rPr lang="en-US" sz="1800" b="1" dirty="0"/>
              <a:t>Employee</a:t>
            </a:r>
            <a:r>
              <a:rPr lang="en-US" sz="1800" dirty="0"/>
              <a:t> – Stores personal details like Employee ID, Name, Age, Gender, and Department.</a:t>
            </a:r>
          </a:p>
          <a:p>
            <a:r>
              <a:rPr lang="en-US" sz="1800" b="1" dirty="0"/>
              <a:t>Job Role</a:t>
            </a:r>
            <a:r>
              <a:rPr lang="en-US" sz="1800" dirty="0"/>
              <a:t> &amp; </a:t>
            </a:r>
            <a:r>
              <a:rPr lang="en-US" sz="1800" b="1" dirty="0"/>
              <a:t>Department</a:t>
            </a:r>
            <a:r>
              <a:rPr lang="en-US" sz="1800" dirty="0"/>
              <a:t> – Contains Department ID, Department Name, and Manager information. Lists Job Role ID, Job Title, Department ID, and Salary Range.</a:t>
            </a:r>
          </a:p>
          <a:p>
            <a:r>
              <a:rPr lang="en-US" sz="1800" b="1" dirty="0"/>
              <a:t>Qualification &amp; Skills</a:t>
            </a:r>
            <a:r>
              <a:rPr lang="en-US" sz="1800" dirty="0"/>
              <a:t> – Tracks educational and professional qualifications for each employee. Contains employee skills and proficiency levels.</a:t>
            </a:r>
          </a:p>
          <a:p>
            <a:r>
              <a:rPr lang="en-US" sz="1800" b="1" dirty="0"/>
              <a:t>Leave</a:t>
            </a:r>
            <a:r>
              <a:rPr lang="en-US" sz="1800" dirty="0"/>
              <a:t> – Records leave types, start and end dates, leave duration, and employee ID.</a:t>
            </a:r>
          </a:p>
          <a:p>
            <a:r>
              <a:rPr lang="en-US" sz="1800" b="1" dirty="0"/>
              <a:t>Payroll</a:t>
            </a:r>
            <a:r>
              <a:rPr lang="en-US" sz="1800" dirty="0"/>
              <a:t> – Contains salary, bonus, deductions, and total payroll processed for each employee.</a:t>
            </a:r>
          </a:p>
          <a:p>
            <a:r>
              <a:rPr lang="en-US" sz="1800" b="1" dirty="0"/>
              <a:t>Promotion</a:t>
            </a:r>
            <a:r>
              <a:rPr lang="en-US" sz="1800" dirty="0"/>
              <a:t> – Tracks employee promotions over the years.</a:t>
            </a:r>
          </a:p>
        </p:txBody>
      </p:sp>
    </p:spTree>
    <p:extLst>
      <p:ext uri="{BB962C8B-B14F-4D97-AF65-F5344CB8AC3E}">
        <p14:creationId xmlns:p14="http://schemas.microsoft.com/office/powerpoint/2010/main" val="3634937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A5BE9-52D0-BDBE-C7DF-BC24E4DB4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9186"/>
            <a:ext cx="10515600" cy="481772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b="1" dirty="0"/>
              <a:t>ANALYSIS QUESTIONS</a:t>
            </a:r>
            <a:br>
              <a:rPr lang="en-IN" sz="3100" b="1" dirty="0"/>
            </a:br>
            <a:r>
              <a:rPr lang="en-IN" sz="3100" b="1" dirty="0"/>
              <a:t>1. Employee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0DD90-E5DF-BCF0-61C3-62B78723F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1263"/>
            <a:ext cx="10515600" cy="497161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How many unique employees are currently in the system?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Which departments have the highest number of employees?</a:t>
            </a: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66BE47-8FE9-DD6A-CB74-4B13B255EB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350" y="2081139"/>
            <a:ext cx="6941889" cy="948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2748E7F-085D-4855-0E69-6B73EC4888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336" y="2081139"/>
            <a:ext cx="2615711" cy="1055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98135DF-099C-2E24-7556-B8AEBABCCC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922" y="4007068"/>
            <a:ext cx="6941889" cy="1841374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C86CA169-351E-536E-C5EA-CCF18AA2C420}"/>
              </a:ext>
            </a:extLst>
          </p:cNvPr>
          <p:cNvSpPr/>
          <p:nvPr/>
        </p:nvSpPr>
        <p:spPr>
          <a:xfrm>
            <a:off x="8417523" y="2339810"/>
            <a:ext cx="641131" cy="430924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2C7AF33-4D08-8942-A177-F9FB1DE16586}"/>
              </a:ext>
            </a:extLst>
          </p:cNvPr>
          <p:cNvSpPr/>
          <p:nvPr/>
        </p:nvSpPr>
        <p:spPr>
          <a:xfrm>
            <a:off x="8417523" y="4746951"/>
            <a:ext cx="641131" cy="430924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CE30AC0-0A74-89E9-FA65-F46799D88C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391" y="4420138"/>
            <a:ext cx="2798836" cy="108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971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8A78B-027E-3BCA-14F0-B715AE35E5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0"/>
            <a:ext cx="8768256" cy="674764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What is the average salary per department?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Who are the top 5 highest-paid employees?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What is the total salary expenditure across the company?</a:t>
            </a:r>
            <a:endParaRPr lang="en-IN" sz="24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C98C43E-9DBC-D263-0D44-1920109298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585" y="935420"/>
            <a:ext cx="6654807" cy="1555531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AD06A6-AA0D-6D6D-3B7D-60ADEEA81B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686" y="576469"/>
            <a:ext cx="2531685" cy="2047462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A3EC82D9-7B1D-F416-9F01-34EB97C3D001}"/>
              </a:ext>
            </a:extLst>
          </p:cNvPr>
          <p:cNvSpPr/>
          <p:nvPr/>
        </p:nvSpPr>
        <p:spPr>
          <a:xfrm>
            <a:off x="8227017" y="1406578"/>
            <a:ext cx="641131" cy="430924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1D2371-C0AF-13EB-CA15-9A741280B0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731" y="3062776"/>
            <a:ext cx="6415189" cy="17131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dk1">
                <a:shade val="15000"/>
              </a:schemeClr>
            </a:solidFill>
          </a:ln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EBD5B9F8-4301-D662-1C8F-7F4E39DBBBF5}"/>
              </a:ext>
            </a:extLst>
          </p:cNvPr>
          <p:cNvSpPr/>
          <p:nvPr/>
        </p:nvSpPr>
        <p:spPr>
          <a:xfrm>
            <a:off x="8227017" y="3618195"/>
            <a:ext cx="641131" cy="430924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53DF7C2-E63A-93D3-4F94-324B6F6517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357" y="3062776"/>
            <a:ext cx="2641015" cy="165225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06408C5-5231-67CD-4C59-5119F31A0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288" y="5675377"/>
            <a:ext cx="5438240" cy="90545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dk1">
                <a:shade val="15000"/>
              </a:schemeClr>
            </a:solidFill>
          </a:ln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05B6427A-6150-E341-0D9B-0CC686595DAA}"/>
              </a:ext>
            </a:extLst>
          </p:cNvPr>
          <p:cNvSpPr/>
          <p:nvPr/>
        </p:nvSpPr>
        <p:spPr>
          <a:xfrm>
            <a:off x="8377536" y="5912640"/>
            <a:ext cx="641131" cy="430924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686E9C0-657D-C8BA-D86E-183FA7B3C8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455" y="5675377"/>
            <a:ext cx="2301766" cy="90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277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FCBD2-F8DE-F250-CD0E-2847DFE32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614"/>
            <a:ext cx="10515600" cy="56542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2. </a:t>
            </a:r>
            <a:r>
              <a:rPr lang="en-IN" sz="2800" b="1" dirty="0"/>
              <a:t>Job Role &amp; Department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AE3A9-C459-FB52-4F1C-698583AF70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117" y="767256"/>
            <a:ext cx="9201762" cy="597513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How many different job roles exist in each department?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r>
              <a:rPr lang="en-US" sz="2400" dirty="0"/>
              <a:t>What is the average salary range per department?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3491B12E-9C51-3C19-DA0F-5B99CB98FB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880" y="1362182"/>
            <a:ext cx="2470904" cy="2066818"/>
          </a:xfr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F627E113-409A-E86D-9A25-C0273C4FE98E}"/>
              </a:ext>
            </a:extLst>
          </p:cNvPr>
          <p:cNvSpPr/>
          <p:nvPr/>
        </p:nvSpPr>
        <p:spPr>
          <a:xfrm>
            <a:off x="8050925" y="2180129"/>
            <a:ext cx="641131" cy="430924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841C981-8381-071A-2DAD-F95F7A2E29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70107"/>
            <a:ext cx="6151179" cy="1109424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3983EC16-B588-DE3A-EDC9-C2E42F299046}"/>
              </a:ext>
            </a:extLst>
          </p:cNvPr>
          <p:cNvSpPr/>
          <p:nvPr/>
        </p:nvSpPr>
        <p:spPr>
          <a:xfrm>
            <a:off x="8177048" y="4919187"/>
            <a:ext cx="641131" cy="430924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911808D-CA79-6F34-693A-038C8917AF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11767"/>
            <a:ext cx="6151179" cy="165156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1F19441-6E27-006D-FF79-8A6756F9B5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372" y="4186642"/>
            <a:ext cx="2378412" cy="197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214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15DDC-52A8-9520-C76E-EB492295C8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3985" y="557049"/>
            <a:ext cx="9291146" cy="5699290"/>
          </a:xfrm>
        </p:spPr>
        <p:txBody>
          <a:bodyPr/>
          <a:lstStyle/>
          <a:p>
            <a:r>
              <a:rPr lang="en-US" dirty="0"/>
              <a:t>Which job roles offer the highest salary?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Which departments have the highest total salary allocation?</a:t>
            </a:r>
            <a:endParaRPr lang="en-IN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082094C-3CBB-0FA7-180B-686A8B812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43" y="1142401"/>
            <a:ext cx="6724794" cy="1757481"/>
          </a:xfrm>
          <a:prstGeom prst="rect">
            <a:avLst/>
          </a:prstGeom>
        </p:spPr>
      </p:pic>
      <p:sp>
        <p:nvSpPr>
          <p:cNvPr id="26" name="Arrow: Right 25">
            <a:extLst>
              <a:ext uri="{FF2B5EF4-FFF2-40B4-BE49-F238E27FC236}">
                <a16:creationId xmlns:a16="http://schemas.microsoft.com/office/drawing/2014/main" id="{50800A6A-EF86-77E2-BD38-15C0C8E6311E}"/>
              </a:ext>
            </a:extLst>
          </p:cNvPr>
          <p:cNvSpPr/>
          <p:nvPr/>
        </p:nvSpPr>
        <p:spPr>
          <a:xfrm>
            <a:off x="7981294" y="1805679"/>
            <a:ext cx="641131" cy="430924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8" name="Content Placeholder 27">
            <a:extLst>
              <a:ext uri="{FF2B5EF4-FFF2-40B4-BE49-F238E27FC236}">
                <a16:creationId xmlns:a16="http://schemas.microsoft.com/office/drawing/2014/main" id="{B9B5EF6A-2400-AE5E-A392-6EE5C55594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583" y="1543704"/>
            <a:ext cx="3044190" cy="9645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9F2CA7-F341-5717-454D-F820D29060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824" y="3958119"/>
            <a:ext cx="6439459" cy="175748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B936EEA9-66F3-845C-0BE4-31E593517112}"/>
              </a:ext>
            </a:extLst>
          </p:cNvPr>
          <p:cNvSpPr/>
          <p:nvPr/>
        </p:nvSpPr>
        <p:spPr>
          <a:xfrm>
            <a:off x="7981294" y="4621397"/>
            <a:ext cx="641131" cy="430924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67B2D3-5F0C-2201-41F5-8376A2AE66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436" y="4303384"/>
            <a:ext cx="2725337" cy="9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720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A0753-A53C-F583-0A5F-2D36AF50C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99849"/>
            <a:ext cx="11030882" cy="646385"/>
          </a:xfrm>
        </p:spPr>
        <p:txBody>
          <a:bodyPr/>
          <a:lstStyle/>
          <a:p>
            <a:pPr algn="ctr"/>
            <a:r>
              <a:rPr lang="en-IN" sz="2800" b="1" dirty="0"/>
              <a:t>3. Qualification &amp; Skills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541E6-53B2-15FC-C109-99FB2C46AF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1739" y="746234"/>
            <a:ext cx="8870730" cy="6011917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How many employees have at least one qualification listed?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Which positions require the most qualifications?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234E4F2-EE2B-EA74-EEA9-57E3D62420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02" y="2034077"/>
            <a:ext cx="6065181" cy="835247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AD2F02-29E9-E021-23AD-9F08F26ECB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620" y="2082756"/>
            <a:ext cx="2852496" cy="646384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D3AB58F-6D92-5254-310A-2ED024A05F2F}"/>
              </a:ext>
            </a:extLst>
          </p:cNvPr>
          <p:cNvSpPr/>
          <p:nvPr/>
        </p:nvSpPr>
        <p:spPr>
          <a:xfrm>
            <a:off x="7309944" y="2190486"/>
            <a:ext cx="641131" cy="430924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756DAFF-C7F5-4804-8875-E776D9B806FA}"/>
              </a:ext>
            </a:extLst>
          </p:cNvPr>
          <p:cNvSpPr/>
          <p:nvPr/>
        </p:nvSpPr>
        <p:spPr>
          <a:xfrm>
            <a:off x="7309943" y="5103692"/>
            <a:ext cx="641131" cy="430924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E2541E5-078A-8695-500D-43EA81DBDA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95" y="4626391"/>
            <a:ext cx="6065180" cy="13855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70D8E2C-2013-7539-EA64-0E92E2C8F9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738" y="4775244"/>
            <a:ext cx="3739144" cy="82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6883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438</TotalTime>
  <Words>666</Words>
  <Application>Microsoft Office PowerPoint</Application>
  <PresentationFormat>Widescreen</PresentationFormat>
  <Paragraphs>128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Wingdings</vt:lpstr>
      <vt:lpstr>Wingdings 3</vt:lpstr>
      <vt:lpstr>Ion</vt:lpstr>
      <vt:lpstr>WORKFORCE MANAGEMENT INSIGHTS</vt:lpstr>
      <vt:lpstr>INTRODUCTION </vt:lpstr>
      <vt:lpstr>OBJECTIVE</vt:lpstr>
      <vt:lpstr>ABOUT THE TABLES</vt:lpstr>
      <vt:lpstr>ANALYSIS QUESTIONS 1. Employee Insights</vt:lpstr>
      <vt:lpstr>PowerPoint Presentation</vt:lpstr>
      <vt:lpstr>2. Job Role &amp; Department Analysis</vt:lpstr>
      <vt:lpstr>PowerPoint Presentation</vt:lpstr>
      <vt:lpstr>3. Qualification &amp; Skills Analysis</vt:lpstr>
      <vt:lpstr>4. Leaves &amp; Absence Patterns</vt:lpstr>
      <vt:lpstr>5. Payroll &amp; Compensation</vt:lpstr>
      <vt:lpstr>PowerPoint Presentation</vt:lpstr>
      <vt:lpstr>6. Employee Performance &amp; Growth</vt:lpstr>
      <vt:lpstr>FINAL BUSINESS INSIGHTS &amp; RECOMMENDATIONS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Aishwarya S C</dc:creator>
  <cp:lastModifiedBy>Aishwarya S C</cp:lastModifiedBy>
  <cp:revision>8</cp:revision>
  <dcterms:created xsi:type="dcterms:W3CDTF">2025-09-22T12:09:09Z</dcterms:created>
  <dcterms:modified xsi:type="dcterms:W3CDTF">2025-09-23T04:09:21Z</dcterms:modified>
</cp:coreProperties>
</file>