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Asset vs Liability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706362672384283E-2"/>
          <c:y val="0.21547316708903771"/>
          <c:w val="0.9259430867935059"/>
          <c:h val="0.709843976965718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Non_Default</c:v>
                </c:pt>
                <c:pt idx="1">
                  <c:v>Defaulter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595960.74763600004</c:v>
                </c:pt>
                <c:pt idx="1">
                  <c:v>753757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5-4767-A19F-1E71646210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Houses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Non_Default</c:v>
                </c:pt>
                <c:pt idx="1">
                  <c:v>Defaulter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301907</c:v>
                </c:pt>
                <c:pt idx="1">
                  <c:v>80930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25-4767-A19F-1E71646210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331696"/>
        <c:axId val="46332528"/>
      </c:barChart>
      <c:catAx>
        <c:axId val="4633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32528"/>
        <c:crosses val="autoZero"/>
        <c:auto val="1"/>
        <c:lblAlgn val="ctr"/>
        <c:lblOffset val="100"/>
        <c:noMultiLvlLbl val="0"/>
      </c:catAx>
      <c:valAx>
        <c:axId val="46332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33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</a:t>
            </a:r>
            <a:r>
              <a:rPr lang="en-IN" baseline="0" dirty="0"/>
              <a:t> income vs loan amount to education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AMT_INCOME_TOTAL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Academic degree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Secondary / secondary special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208010.20408163199</c:v>
                </c:pt>
                <c:pt idx="1">
                  <c:v>193418.014378458</c:v>
                </c:pt>
                <c:pt idx="2">
                  <c:v>174290.84587155899</c:v>
                </c:pt>
                <c:pt idx="3">
                  <c:v>127532.361202635</c:v>
                </c:pt>
                <c:pt idx="4">
                  <c:v>151980.72367739299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1-4E9C-9388-15DD534EB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AMT_CREDIT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Academic degree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Secondary / secondary special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808302.12244897895</c:v>
                </c:pt>
                <c:pt idx="1">
                  <c:v>673135.56030984805</c:v>
                </c:pt>
                <c:pt idx="2">
                  <c:v>563487.22981651302</c:v>
                </c:pt>
                <c:pt idx="3">
                  <c:v>500741.64044480998</c:v>
                </c:pt>
                <c:pt idx="4">
                  <c:v>567633.54026425397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1-4E9C-9388-15DD534EBCB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7263600"/>
        <c:axId val="197265264"/>
      </c:barChart>
      <c:catAx>
        <c:axId val="19726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65264"/>
        <c:crosses val="autoZero"/>
        <c:auto val="1"/>
        <c:lblAlgn val="ctr"/>
        <c:lblOffset val="100"/>
        <c:noMultiLvlLbl val="0"/>
      </c:catAx>
      <c:valAx>
        <c:axId val="19726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6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income vs Loan amount on occupation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AMT_INCOME_TOTAL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IT staff</c:v>
                </c:pt>
                <c:pt idx="1">
                  <c:v>Managers</c:v>
                </c:pt>
                <c:pt idx="2">
                  <c:v>Drivers</c:v>
                </c:pt>
                <c:pt idx="3">
                  <c:v>Realty agents</c:v>
                </c:pt>
                <c:pt idx="4">
                  <c:v>Laborers</c:v>
                </c:pt>
                <c:pt idx="5">
                  <c:v>Waiters/barmen staff</c:v>
                </c:pt>
                <c:pt idx="6">
                  <c:v>Private service staff</c:v>
                </c:pt>
                <c:pt idx="7">
                  <c:v>Low-skill Laborers</c:v>
                </c:pt>
                <c:pt idx="8">
                  <c:v>High skill tech staff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193732.56213017699</c:v>
                </c:pt>
                <c:pt idx="1">
                  <c:v>229376.71874515701</c:v>
                </c:pt>
                <c:pt idx="2">
                  <c:v>183119.38930163399</c:v>
                </c:pt>
                <c:pt idx="3">
                  <c:v>187930.78512396599</c:v>
                </c:pt>
                <c:pt idx="4">
                  <c:v>161943.47777715899</c:v>
                </c:pt>
                <c:pt idx="5">
                  <c:v>143848.11212814599</c:v>
                </c:pt>
                <c:pt idx="6">
                  <c:v>174215.612398609</c:v>
                </c:pt>
                <c:pt idx="7">
                  <c:v>130546.934042553</c:v>
                </c:pt>
                <c:pt idx="8">
                  <c:v>177319.03986986299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A-41F3-928A-63CC7FC735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AMT_CREDIT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IT staff</c:v>
                </c:pt>
                <c:pt idx="1">
                  <c:v>Managers</c:v>
                </c:pt>
                <c:pt idx="2">
                  <c:v>Drivers</c:v>
                </c:pt>
                <c:pt idx="3">
                  <c:v>Realty agents</c:v>
                </c:pt>
                <c:pt idx="4">
                  <c:v>Laborers</c:v>
                </c:pt>
                <c:pt idx="5">
                  <c:v>Waiters/barmen staff</c:v>
                </c:pt>
                <c:pt idx="6">
                  <c:v>Private service staff</c:v>
                </c:pt>
                <c:pt idx="7">
                  <c:v>Low-skill Laborers</c:v>
                </c:pt>
                <c:pt idx="8">
                  <c:v>High skill tech staff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586661.80473372701</c:v>
                </c:pt>
                <c:pt idx="1">
                  <c:v>752828.89603960398</c:v>
                </c:pt>
                <c:pt idx="2">
                  <c:v>612170.92570579494</c:v>
                </c:pt>
                <c:pt idx="3">
                  <c:v>634563.98553718999</c:v>
                </c:pt>
                <c:pt idx="4">
                  <c:v>565964.58847416099</c:v>
                </c:pt>
                <c:pt idx="5">
                  <c:v>506667.94393592601</c:v>
                </c:pt>
                <c:pt idx="6">
                  <c:v>620999.05619930394</c:v>
                </c:pt>
                <c:pt idx="7">
                  <c:v>467312.93617021199</c:v>
                </c:pt>
                <c:pt idx="8">
                  <c:v>646900.43547945202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6A-41F3-928A-63CC7FC735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093162480"/>
        <c:axId val="2093158320"/>
      </c:barChart>
      <c:catAx>
        <c:axId val="209316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158320"/>
        <c:crosses val="autoZero"/>
        <c:auto val="1"/>
        <c:lblAlgn val="ctr"/>
        <c:lblOffset val="100"/>
        <c:noMultiLvlLbl val="0"/>
      </c:catAx>
      <c:valAx>
        <c:axId val="209315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316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8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6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64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4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7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0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1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9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8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FD41-3D8C-CB4E-8DE1-B201C80C1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Credit analysis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89707-F923-2C5A-B40E-0AF314F07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Statistical analysis on credit information of gold Atlantis to identify customers with low probability of default. </a:t>
            </a:r>
          </a:p>
        </p:txBody>
      </p:sp>
    </p:spTree>
    <p:extLst>
      <p:ext uri="{BB962C8B-B14F-4D97-AF65-F5344CB8AC3E}">
        <p14:creationId xmlns:p14="http://schemas.microsoft.com/office/powerpoint/2010/main" val="190180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C410-F1E4-7B74-3495-A2763D85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00EC-E190-09EF-B6DA-7B66A496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bar top 10 occupation of customers and their income filter and sorted by the average of their income.</a:t>
            </a:r>
          </a:p>
          <a:p>
            <a:endParaRPr lang="en-US" dirty="0"/>
          </a:p>
          <a:p>
            <a:r>
              <a:rPr lang="en-US" dirty="0"/>
              <a:t> we can see that managers and High skills technical staff, Reality agent have more income than other.</a:t>
            </a:r>
          </a:p>
          <a:p>
            <a:r>
              <a:rPr lang="en-US" dirty="0"/>
              <a:t>So these customers are more liable and chance of defaulting in returns.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747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FBB9-8FA8-B388-ADE3-6AB13E40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9098"/>
            <a:ext cx="10131425" cy="1456267"/>
          </a:xfrm>
        </p:spPr>
        <p:txBody>
          <a:bodyPr/>
          <a:lstStyle/>
          <a:p>
            <a:r>
              <a:rPr lang="en-IN" dirty="0"/>
              <a:t>Columns effects the datasets Categorical data and numerical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1AD4E1-0516-C32C-28E9-4FCA0183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3976"/>
            <a:ext cx="4970928" cy="4249271"/>
          </a:xfrm>
        </p:spPr>
        <p:txBody>
          <a:bodyPr>
            <a:normAutofit/>
          </a:bodyPr>
          <a:lstStyle/>
          <a:p>
            <a:r>
              <a:rPr lang="en-US" dirty="0"/>
              <a:t>SK_ID_CURR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NAME_CONTRACT_TYPE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House</a:t>
            </a:r>
          </a:p>
          <a:p>
            <a:r>
              <a:rPr lang="en-US" dirty="0"/>
              <a:t>CNT_CHILDREN</a:t>
            </a:r>
          </a:p>
          <a:p>
            <a:r>
              <a:rPr lang="en-US" dirty="0"/>
              <a:t>AMT_INCOME_TOTAL</a:t>
            </a:r>
          </a:p>
          <a:p>
            <a:r>
              <a:rPr lang="en-US" dirty="0"/>
              <a:t>AMT_CREDIT</a:t>
            </a:r>
          </a:p>
          <a:p>
            <a:r>
              <a:rPr lang="en-US" dirty="0"/>
              <a:t>AMT_GOODS_PRICE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2917A-C2A4-0703-0713-69EF995496FF}"/>
              </a:ext>
            </a:extLst>
          </p:cNvPr>
          <p:cNvSpPr txBox="1"/>
          <p:nvPr/>
        </p:nvSpPr>
        <p:spPr>
          <a:xfrm>
            <a:off x="6096000" y="1685365"/>
            <a:ext cx="4518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NAME_FAMILY_STATUS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WORK_PHONE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HOME_PHONE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MOBILE_REACHABLE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CNT_FAM_MEMBERS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APPLICATION_DAY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TOTAL_DOC_SUBMITTED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NAME_TYPE_SUITE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NAME_INCOME_TYPE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NAME_EDUCATION_TYPE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D443-7C04-1C1A-3908-1552D5D0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affecting repayment capacity: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6E0A-41B0-18D0-9290-F79DD851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</a:t>
            </a:r>
          </a:p>
          <a:p>
            <a:r>
              <a:rPr lang="en-US" dirty="0"/>
              <a:t>AMT_INCOME_TOTAL</a:t>
            </a:r>
          </a:p>
          <a:p>
            <a:r>
              <a:rPr lang="en-US" dirty="0"/>
              <a:t>AMT_CREDIT</a:t>
            </a:r>
          </a:p>
          <a:p>
            <a:r>
              <a:rPr lang="en-US" dirty="0"/>
              <a:t>AMT_GOODS_PRICE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CNT_FAM_MEMBERS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NAME_EDUCATION_TYPE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88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728-A5F7-7993-DC03-79DDFC1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Questions and their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62E1-4489-B3F0-418E-F990425B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1) How does a defaulter and genuine customer vary in terms of liability and income?</a:t>
            </a:r>
          </a:p>
          <a:p>
            <a:r>
              <a:rPr lang="en-US" sz="2300" dirty="0"/>
              <a:t>2) How does a education a factor of indicating individual's spending habits?</a:t>
            </a:r>
          </a:p>
          <a:p>
            <a:r>
              <a:rPr lang="en-US" sz="2300" dirty="0"/>
              <a:t>3) which profession of customers are the safest to loan 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ED33-EEFE-6345-4001-75A63758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6" y="724164"/>
            <a:ext cx="10086974" cy="1057275"/>
          </a:xfrm>
        </p:spPr>
        <p:txBody>
          <a:bodyPr>
            <a:normAutofit/>
          </a:bodyPr>
          <a:lstStyle/>
          <a:p>
            <a:r>
              <a:rPr lang="en-IN" dirty="0"/>
              <a:t>Income liability and Income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D5E14526-AB58-3B8B-64F3-24C501A1B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624099"/>
              </p:ext>
            </p:extLst>
          </p:nvPr>
        </p:nvGraphicFramePr>
        <p:xfrm>
          <a:off x="790575" y="1914525"/>
          <a:ext cx="11237301" cy="5028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7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508B-C77A-F8F3-C4D6-B1036FAF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3ED9-420E-7F5E-C278-366BF36B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we can see that Non default values are lessor loan amount</a:t>
            </a:r>
          </a:p>
          <a:p>
            <a:r>
              <a:rPr lang="en-US" dirty="0"/>
              <a:t>In Non default have assets of homes and cars </a:t>
            </a:r>
          </a:p>
          <a:p>
            <a:r>
              <a:rPr lang="en-US" dirty="0"/>
              <a:t>Where defaulter shows that their having lesser number of homes or cars but higher number of loans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1C0D9-838B-486B-DBC2-22409A0188EE}"/>
              </a:ext>
            </a:extLst>
          </p:cNvPr>
          <p:cNvSpPr txBox="1"/>
          <p:nvPr/>
        </p:nvSpPr>
        <p:spPr>
          <a:xfrm flipH="1">
            <a:off x="505032" y="5486400"/>
            <a:ext cx="995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48665-A30B-4634-06C8-228553730F01}"/>
              </a:ext>
            </a:extLst>
          </p:cNvPr>
          <p:cNvSpPr txBox="1"/>
          <p:nvPr/>
        </p:nvSpPr>
        <p:spPr>
          <a:xfrm flipH="1">
            <a:off x="657432" y="5638800"/>
            <a:ext cx="995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8D8C5-C93F-5546-75E9-9DED02ADBE02}"/>
              </a:ext>
            </a:extLst>
          </p:cNvPr>
          <p:cNvSpPr txBox="1"/>
          <p:nvPr/>
        </p:nvSpPr>
        <p:spPr>
          <a:xfrm flipH="1">
            <a:off x="809832" y="5791200"/>
            <a:ext cx="995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61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37E9-9445-43BA-76BB-33B080D5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does a education a factor of indicating individual's spending habits?</a:t>
            </a:r>
            <a:br>
              <a:rPr lang="en-US" sz="3600" b="1" dirty="0"/>
            </a:br>
            <a:endParaRPr lang="en-IN" b="1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C44BEA9-1D7A-5861-34BC-CCFA98C45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956188"/>
              </p:ext>
            </p:extLst>
          </p:nvPr>
        </p:nvGraphicFramePr>
        <p:xfrm>
          <a:off x="685800" y="1770063"/>
          <a:ext cx="11171255" cy="518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205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EA5A-7D6E-4523-478B-6EE2B003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5DD3-BE27-FDAB-7671-DD47DDA9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bar graph we can compare that the education factor effects on income and credit.</a:t>
            </a:r>
          </a:p>
          <a:p>
            <a:r>
              <a:rPr lang="en-US" dirty="0"/>
              <a:t>The persons who have higher academic degrees is shows more liability than other education .  </a:t>
            </a:r>
          </a:p>
        </p:txBody>
      </p:sp>
    </p:spTree>
    <p:extLst>
      <p:ext uri="{BB962C8B-B14F-4D97-AF65-F5344CB8AC3E}">
        <p14:creationId xmlns:p14="http://schemas.microsoft.com/office/powerpoint/2010/main" val="136151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1C1-EFDE-05A4-ED77-945D413A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352426"/>
            <a:ext cx="10906124" cy="108585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which profession of customers are the safest to loan ?  </a:t>
            </a:r>
            <a:br>
              <a:rPr lang="en-US" sz="3600" b="1" dirty="0"/>
            </a:br>
            <a:endParaRPr lang="en-IN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88ED8F-B4D8-8C2B-435D-FE4BD4219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38567"/>
              </p:ext>
            </p:extLst>
          </p:nvPr>
        </p:nvGraphicFramePr>
        <p:xfrm>
          <a:off x="642938" y="1219199"/>
          <a:ext cx="11264359" cy="5483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3709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369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Credit analysis            </vt:lpstr>
      <vt:lpstr>Columns effects the datasets Categorical data and numerical data</vt:lpstr>
      <vt:lpstr>Factors affecting repayment capacity:</vt:lpstr>
      <vt:lpstr>Important Questions and their Analysis:</vt:lpstr>
      <vt:lpstr>Income liability and Income</vt:lpstr>
      <vt:lpstr>Conclusion : </vt:lpstr>
      <vt:lpstr>How does a education a factor of indicating individual's spending habits? </vt:lpstr>
      <vt:lpstr>Conclusion: </vt:lpstr>
      <vt:lpstr>which profession of customers are the safest to loan ?   </vt:lpstr>
      <vt:lpstr>Conclusion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analysis</dc:title>
  <dc:creator>Praveen Kumar</dc:creator>
  <cp:lastModifiedBy>Aishwaryasonawane2022@outlook.com</cp:lastModifiedBy>
  <cp:revision>3</cp:revision>
  <dcterms:created xsi:type="dcterms:W3CDTF">2022-12-31T05:29:24Z</dcterms:created>
  <dcterms:modified xsi:type="dcterms:W3CDTF">2023-01-02T05:00:31Z</dcterms:modified>
</cp:coreProperties>
</file>