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2"/>
  </p:notesMasterIdLst>
  <p:sldIdLst>
    <p:sldId id="256" r:id="rId2"/>
    <p:sldId id="259" r:id="rId3"/>
    <p:sldId id="260" r:id="rId4"/>
    <p:sldId id="288" r:id="rId5"/>
    <p:sldId id="261" r:id="rId6"/>
    <p:sldId id="268" r:id="rId7"/>
    <p:sldId id="272" r:id="rId8"/>
    <p:sldId id="273" r:id="rId9"/>
    <p:sldId id="275" r:id="rId10"/>
    <p:sldId id="276" r:id="rId11"/>
    <p:sldId id="280" r:id="rId12"/>
    <p:sldId id="281" r:id="rId13"/>
    <p:sldId id="298" r:id="rId14"/>
    <p:sldId id="299" r:id="rId15"/>
    <p:sldId id="282" r:id="rId16"/>
    <p:sldId id="265" r:id="rId17"/>
    <p:sldId id="267" r:id="rId18"/>
    <p:sldId id="266" r:id="rId19"/>
    <p:sldId id="300"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C0D02-4643-4ADF-8427-6699903DA696}"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8F572-4B9D-454B-A865-69C98D18D106}" type="slidenum">
              <a:rPr lang="en-US" smtClean="0"/>
              <a:t>‹#›</a:t>
            </a:fld>
            <a:endParaRPr lang="en-US"/>
          </a:p>
        </p:txBody>
      </p:sp>
    </p:spTree>
    <p:extLst>
      <p:ext uri="{BB962C8B-B14F-4D97-AF65-F5344CB8AC3E}">
        <p14:creationId xmlns:p14="http://schemas.microsoft.com/office/powerpoint/2010/main" val="315098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7C8CB-0E6F-40C9-8902-B113FBE8960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35464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7C8CB-0E6F-40C9-8902-B113FBE8960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242439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7C8CB-0E6F-40C9-8902-B113FBE8960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D9FCEB-0EA9-43E5-B1EF-DD5191666C8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2526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F17C8CB-0E6F-40C9-8902-B113FBE8960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3440559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F17C8CB-0E6F-40C9-8902-B113FBE8960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D9FCEB-0EA9-43E5-B1EF-DD5191666C8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4146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F17C8CB-0E6F-40C9-8902-B113FBE8960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3561748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7C8CB-0E6F-40C9-8902-B113FBE8960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743519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7C8CB-0E6F-40C9-8902-B113FBE8960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165167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7C8CB-0E6F-40C9-8902-B113FBE8960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19475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7C8CB-0E6F-40C9-8902-B113FBE8960C}"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406559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7C8CB-0E6F-40C9-8902-B113FBE8960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349141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7C8CB-0E6F-40C9-8902-B113FBE8960C}"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244174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7C8CB-0E6F-40C9-8902-B113FBE8960C}"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164213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7C8CB-0E6F-40C9-8902-B113FBE8960C}"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33586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7C8CB-0E6F-40C9-8902-B113FBE8960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389785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7C8CB-0E6F-40C9-8902-B113FBE8960C}"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D9FCEB-0EA9-43E5-B1EF-DD5191666C8C}" type="slidenum">
              <a:rPr lang="en-US" smtClean="0"/>
              <a:t>‹#›</a:t>
            </a:fld>
            <a:endParaRPr lang="en-US"/>
          </a:p>
        </p:txBody>
      </p:sp>
    </p:spTree>
    <p:extLst>
      <p:ext uri="{BB962C8B-B14F-4D97-AF65-F5344CB8AC3E}">
        <p14:creationId xmlns:p14="http://schemas.microsoft.com/office/powerpoint/2010/main" val="18201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F17C8CB-0E6F-40C9-8902-B113FBE8960C}" type="datetimeFigureOut">
              <a:rPr lang="en-US" smtClean="0"/>
              <a:t>6/28/2021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D9FCEB-0EA9-43E5-B1EF-DD5191666C8C}" type="slidenum">
              <a:rPr lang="en-US" smtClean="0"/>
              <a:t>‹#›</a:t>
            </a:fld>
            <a:endParaRPr lang="en-US"/>
          </a:p>
        </p:txBody>
      </p:sp>
    </p:spTree>
    <p:extLst>
      <p:ext uri="{BB962C8B-B14F-4D97-AF65-F5344CB8AC3E}">
        <p14:creationId xmlns:p14="http://schemas.microsoft.com/office/powerpoint/2010/main" val="222589034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B588-E92A-4ED6-9BF9-2892F51D0657}"/>
              </a:ext>
            </a:extLst>
          </p:cNvPr>
          <p:cNvSpPr>
            <a:spLocks noGrp="1"/>
          </p:cNvSpPr>
          <p:nvPr>
            <p:ph type="ctrTitle"/>
          </p:nvPr>
        </p:nvSpPr>
        <p:spPr>
          <a:xfrm>
            <a:off x="550417" y="133165"/>
            <a:ext cx="11319028" cy="3195962"/>
          </a:xfrm>
        </p:spPr>
        <p:txBody>
          <a:bodyPr>
            <a:normAutofit/>
          </a:bodyPr>
          <a:lstStyle/>
          <a:p>
            <a:r>
              <a:rPr lang="en-IN" sz="2000" b="1" dirty="0">
                <a:solidFill>
                  <a:srgbClr val="FF0000"/>
                </a:solidFill>
              </a:rPr>
              <a:t>                                     </a:t>
            </a:r>
            <a:r>
              <a:rPr lang="en-IN" sz="2000" b="1" dirty="0">
                <a:solidFill>
                  <a:srgbClr val="C00000"/>
                </a:solidFill>
              </a:rPr>
              <a:t>GURU NANAK INSTITUTIONS TECHNICAL CAMPUS (AUTONOMOUS)</a:t>
            </a:r>
            <a:br>
              <a:rPr lang="en-US" sz="2000" dirty="0">
                <a:solidFill>
                  <a:srgbClr val="C00000"/>
                </a:solidFill>
              </a:rPr>
            </a:br>
            <a:r>
              <a:rPr lang="en-US" sz="2000" dirty="0">
                <a:solidFill>
                  <a:srgbClr val="C00000"/>
                </a:solidFill>
              </a:rPr>
              <a:t>                                                                </a:t>
            </a:r>
            <a:r>
              <a:rPr lang="en-IN" sz="1600" b="1" dirty="0">
                <a:solidFill>
                  <a:srgbClr val="C00000"/>
                </a:solidFill>
              </a:rPr>
              <a:t>School of Engineering and Technology</a:t>
            </a:r>
            <a:br>
              <a:rPr lang="en-US" sz="1600" dirty="0">
                <a:solidFill>
                  <a:srgbClr val="C00000"/>
                </a:solidFill>
              </a:rPr>
            </a:br>
            <a:r>
              <a:rPr lang="en-US" sz="1600" dirty="0">
                <a:solidFill>
                  <a:srgbClr val="C00000"/>
                </a:solidFill>
              </a:rPr>
              <a:t>                                                                           </a:t>
            </a:r>
            <a:r>
              <a:rPr lang="en-IN" sz="1600" b="1" dirty="0" err="1">
                <a:solidFill>
                  <a:srgbClr val="C00000"/>
                </a:solidFill>
              </a:rPr>
              <a:t>Ibrahimpatnam</a:t>
            </a:r>
            <a:r>
              <a:rPr lang="en-IN" sz="1600" b="1" dirty="0">
                <a:solidFill>
                  <a:srgbClr val="C00000"/>
                </a:solidFill>
              </a:rPr>
              <a:t>, R.R District 501506, 2020-2021</a:t>
            </a:r>
            <a:br>
              <a:rPr lang="en-IN" sz="2000" b="1" dirty="0"/>
            </a:br>
            <a:br>
              <a:rPr lang="en-IN" sz="2000" b="1" dirty="0"/>
            </a:br>
            <a:br>
              <a:rPr lang="en-IN" sz="2000" b="1" dirty="0"/>
            </a:br>
            <a:br>
              <a:rPr lang="en-US" sz="2000" dirty="0"/>
            </a:br>
            <a:r>
              <a:rPr lang="en-US" sz="2000" dirty="0"/>
              <a:t>                            </a:t>
            </a:r>
            <a:r>
              <a:rPr lang="en-US" sz="2800" b="1" dirty="0"/>
              <a:t>A MACHINE LEARNING METHODOLOGY FOR </a:t>
            </a:r>
            <a:br>
              <a:rPr lang="en-US" sz="2800" b="1" dirty="0"/>
            </a:br>
            <a:r>
              <a:rPr lang="en-US" sz="2800" b="1" dirty="0"/>
              <a:t>                      DIAGNOSING CHRONIC KIDNEY DISEASE</a:t>
            </a:r>
            <a:br>
              <a:rPr lang="en-US" sz="2000" dirty="0"/>
            </a:br>
            <a:endParaRPr lang="en-US" sz="2000" dirty="0"/>
          </a:p>
        </p:txBody>
      </p:sp>
      <p:sp>
        <p:nvSpPr>
          <p:cNvPr id="3" name="Subtitle 2">
            <a:extLst>
              <a:ext uri="{FF2B5EF4-FFF2-40B4-BE49-F238E27FC236}">
                <a16:creationId xmlns:a16="http://schemas.microsoft.com/office/drawing/2014/main" id="{2C4A5F03-A1DB-44E4-B335-80FAE72B3C59}"/>
              </a:ext>
            </a:extLst>
          </p:cNvPr>
          <p:cNvSpPr>
            <a:spLocks noGrp="1"/>
          </p:cNvSpPr>
          <p:nvPr>
            <p:ph type="subTitle" idx="1"/>
          </p:nvPr>
        </p:nvSpPr>
        <p:spPr>
          <a:xfrm>
            <a:off x="2589213" y="3098307"/>
            <a:ext cx="8915399" cy="3626527"/>
          </a:xfrm>
        </p:spPr>
        <p:txBody>
          <a:bodyPr>
            <a:normAutofit fontScale="92500"/>
          </a:bodyPr>
          <a:lstStyle/>
          <a:p>
            <a:r>
              <a:rPr lang="en-US" b="1" dirty="0"/>
              <a:t>                                                                            </a:t>
            </a:r>
          </a:p>
          <a:p>
            <a:r>
              <a:rPr lang="en-US" b="1" dirty="0"/>
              <a:t>                                                                                               Under the </a:t>
            </a:r>
            <a:r>
              <a:rPr lang="en-IN" b="1" dirty="0"/>
              <a:t>Guidance of </a:t>
            </a:r>
          </a:p>
          <a:p>
            <a:r>
              <a:rPr lang="en-IN" b="1" dirty="0"/>
              <a:t>                                                                                               Mr. V. Deva Sekhar </a:t>
            </a:r>
          </a:p>
          <a:p>
            <a:r>
              <a:rPr lang="en-IN" b="1" dirty="0"/>
              <a:t>                                                                                               Associate Professor,</a:t>
            </a:r>
          </a:p>
          <a:p>
            <a:r>
              <a:rPr lang="en-US" dirty="0"/>
              <a:t>                                                                                               </a:t>
            </a:r>
            <a:r>
              <a:rPr lang="en-US" b="1" dirty="0"/>
              <a:t>HOD of CSE, GNITC</a:t>
            </a:r>
          </a:p>
          <a:p>
            <a:r>
              <a:rPr lang="en-US" b="1" dirty="0"/>
              <a:t>                                                                            </a:t>
            </a:r>
          </a:p>
          <a:p>
            <a:r>
              <a:rPr lang="en-US" b="1" dirty="0"/>
              <a:t>                                                                                   PATI AISHWARYA SRI (17WJ1A05N0) </a:t>
            </a:r>
            <a:endParaRPr lang="en-US" dirty="0"/>
          </a:p>
          <a:p>
            <a:r>
              <a:rPr lang="en-US" b="1" dirty="0"/>
              <a:t>                                                                                   NEERUDU RODHI (17WJ1A05L6) </a:t>
            </a:r>
            <a:endParaRPr lang="en-US" dirty="0"/>
          </a:p>
          <a:p>
            <a:r>
              <a:rPr lang="en-US" b="1" dirty="0"/>
              <a:t>                                                                                   PUSHPARAJ YADAV (17WJ1A05P3)</a:t>
            </a:r>
            <a:r>
              <a:rPr lang="en-US" dirty="0"/>
              <a:t>     </a:t>
            </a:r>
          </a:p>
        </p:txBody>
      </p:sp>
      <p:pic>
        <p:nvPicPr>
          <p:cNvPr id="4" name="Picture 3" descr="page1image56852480">
            <a:extLst>
              <a:ext uri="{FF2B5EF4-FFF2-40B4-BE49-F238E27FC236}">
                <a16:creationId xmlns:a16="http://schemas.microsoft.com/office/drawing/2014/main" id="{4E511F60-3E88-4DDF-A468-77CE467815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8385" y="446917"/>
            <a:ext cx="1219200" cy="655320"/>
          </a:xfrm>
          <a:prstGeom prst="rect">
            <a:avLst/>
          </a:prstGeom>
          <a:noFill/>
          <a:ln>
            <a:noFill/>
          </a:ln>
        </p:spPr>
      </p:pic>
    </p:spTree>
    <p:extLst>
      <p:ext uri="{BB962C8B-B14F-4D97-AF65-F5344CB8AC3E}">
        <p14:creationId xmlns:p14="http://schemas.microsoft.com/office/powerpoint/2010/main" val="103676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F922-099E-4E3E-8A06-522DF9A5FA4A}"/>
              </a:ext>
            </a:extLst>
          </p:cNvPr>
          <p:cNvSpPr>
            <a:spLocks noGrp="1"/>
          </p:cNvSpPr>
          <p:nvPr>
            <p:ph type="title"/>
          </p:nvPr>
        </p:nvSpPr>
        <p:spPr>
          <a:xfrm>
            <a:off x="1864311" y="71022"/>
            <a:ext cx="9640301" cy="1367162"/>
          </a:xfrm>
        </p:spPr>
        <p:txBody>
          <a:bodyPr>
            <a:normAutofit fontScale="90000"/>
          </a:bodyPr>
          <a:lstStyle/>
          <a:p>
            <a:r>
              <a:rPr lang="en-US" sz="2700" b="1" dirty="0">
                <a:solidFill>
                  <a:srgbClr val="C00000"/>
                </a:solidFill>
                <a:latin typeface="Times New Roman" panose="02020603050405020304" charset="0"/>
                <a:cs typeface="Times New Roman" panose="02020603050405020304" charset="0"/>
              </a:rPr>
              <a:t>               GURU NANAK INSTITUTIONS TECHNICAL CAMPUS</a:t>
            </a:r>
            <a:br>
              <a:rPr lang="en-US" sz="3200" b="1" dirty="0">
                <a:latin typeface="Times New Roman" panose="02020603050405020304" charset="0"/>
                <a:cs typeface="Times New Roman" panose="02020603050405020304" charset="0"/>
              </a:rPr>
            </a:br>
            <a:br>
              <a:rPr lang="en-IN" sz="3100" b="1" dirty="0"/>
            </a:br>
            <a:r>
              <a:rPr lang="en-IN" sz="3100" b="1" dirty="0"/>
              <a:t>Model Selection</a:t>
            </a:r>
            <a:r>
              <a:rPr lang="en-IN" b="1" dirty="0"/>
              <a:t>:</a:t>
            </a:r>
            <a:br>
              <a:rPr lang="en-US" dirty="0"/>
            </a:br>
            <a:endParaRPr lang="en-US" dirty="0"/>
          </a:p>
        </p:txBody>
      </p:sp>
      <p:sp>
        <p:nvSpPr>
          <p:cNvPr id="3" name="Content Placeholder 2">
            <a:extLst>
              <a:ext uri="{FF2B5EF4-FFF2-40B4-BE49-F238E27FC236}">
                <a16:creationId xmlns:a16="http://schemas.microsoft.com/office/drawing/2014/main" id="{8FFEB6C1-FFA1-42CA-9497-2E6A4ECF2F5F}"/>
              </a:ext>
            </a:extLst>
          </p:cNvPr>
          <p:cNvSpPr>
            <a:spLocks noGrp="1"/>
          </p:cNvSpPr>
          <p:nvPr>
            <p:ph idx="1"/>
          </p:nvPr>
        </p:nvSpPr>
        <p:spPr>
          <a:xfrm>
            <a:off x="1864311" y="1438183"/>
            <a:ext cx="9640301" cy="4848317"/>
          </a:xfrm>
        </p:spPr>
        <p:txBody>
          <a:bodyPr/>
          <a:lstStyle/>
          <a:p>
            <a:pPr>
              <a:buFont typeface="Wingdings" panose="05000000000000000000" pitchFamily="2" charset="2"/>
              <a:buChar char="Ø"/>
            </a:pPr>
            <a:endParaRPr lang="en-IN" dirty="0"/>
          </a:p>
          <a:p>
            <a:pPr>
              <a:buFont typeface="Wingdings" panose="05000000000000000000" pitchFamily="2" charset="2"/>
              <a:buChar char="Ø"/>
            </a:pPr>
            <a:r>
              <a:rPr lang="en-IN" dirty="0"/>
              <a:t>It is a supervised learning algorithm that includes more dependent variables. The response of this algorithm is in the binary form. </a:t>
            </a:r>
          </a:p>
          <a:p>
            <a:pPr>
              <a:buFont typeface="Wingdings" panose="05000000000000000000" pitchFamily="2" charset="2"/>
              <a:buChar char="Ø"/>
            </a:pPr>
            <a:r>
              <a:rPr lang="en-IN" dirty="0"/>
              <a:t>Logistics regression   can provide the continuous outcome of a specific data. This algorithm consists of statistical model with binary variables.</a:t>
            </a:r>
            <a:endParaRPr lang="en-US" dirty="0"/>
          </a:p>
          <a:p>
            <a:pPr marL="0" indent="0">
              <a:buNone/>
            </a:pPr>
            <a:endParaRPr lang="en-IN" sz="2400" b="1" dirty="0"/>
          </a:p>
          <a:p>
            <a:pPr marL="0" indent="0">
              <a:buNone/>
            </a:pPr>
            <a:r>
              <a:rPr lang="en-IN" sz="2800" b="1" dirty="0" err="1"/>
              <a:t>Analyze</a:t>
            </a:r>
            <a:r>
              <a:rPr lang="en-IN" sz="2800" b="1" dirty="0"/>
              <a:t> and Prediction:</a:t>
            </a:r>
          </a:p>
          <a:p>
            <a:pPr>
              <a:buFont typeface="Wingdings" panose="05000000000000000000" pitchFamily="2" charset="2"/>
              <a:buChar char="Ø"/>
            </a:pPr>
            <a:r>
              <a:rPr lang="en-IN" dirty="0"/>
              <a:t>From the data set  19 columns are taken and the model is trained.</a:t>
            </a:r>
          </a:p>
          <a:p>
            <a:pPr>
              <a:buFont typeface="Wingdings" panose="05000000000000000000" pitchFamily="2" charset="2"/>
              <a:buChar char="Ø"/>
            </a:pPr>
            <a:r>
              <a:rPr lang="en-IN" dirty="0">
                <a:cs typeface="Times New Roman" panose="02020603050405020304" pitchFamily="18" charset="0"/>
              </a:rPr>
              <a:t>Model predicts the class label using predict method.</a:t>
            </a:r>
          </a:p>
          <a:p>
            <a:pPr>
              <a:buFont typeface="Wingdings" panose="05000000000000000000" pitchFamily="2" charset="2"/>
              <a:buChar char="Ø"/>
            </a:pPr>
            <a:r>
              <a:rPr lang="en-IN" dirty="0">
                <a:cs typeface="Times New Roman" panose="02020603050405020304" pitchFamily="18" charset="0"/>
              </a:rPr>
              <a:t>If the class label=0 (</a:t>
            </a:r>
            <a:r>
              <a:rPr lang="en-IN" dirty="0" err="1">
                <a:cs typeface="Times New Roman" panose="02020603050405020304" pitchFamily="18" charset="0"/>
              </a:rPr>
              <a:t>nockd</a:t>
            </a:r>
            <a:r>
              <a:rPr lang="en-IN" dirty="0">
                <a:cs typeface="Times New Roman" panose="02020603050405020304" pitchFamily="18" charset="0"/>
              </a:rPr>
              <a:t>), if class label =1(</a:t>
            </a:r>
            <a:r>
              <a:rPr lang="en-IN" dirty="0" err="1">
                <a:cs typeface="Times New Roman" panose="02020603050405020304" pitchFamily="18" charset="0"/>
              </a:rPr>
              <a:t>ckd</a:t>
            </a:r>
            <a:r>
              <a:rPr lang="en-IN" dirty="0">
                <a:cs typeface="Times New Roman" panose="02020603050405020304" pitchFamily="18" charset="0"/>
              </a:rPr>
              <a:t>)</a:t>
            </a:r>
            <a:endParaRPr lang="en-US" dirty="0">
              <a:cs typeface="Times New Roman" panose="02020603050405020304" pitchFamily="18" charset="0"/>
            </a:endParaRPr>
          </a:p>
        </p:txBody>
      </p:sp>
      <p:pic>
        <p:nvPicPr>
          <p:cNvPr id="4" name="Picture 2">
            <a:extLst>
              <a:ext uri="{FF2B5EF4-FFF2-40B4-BE49-F238E27FC236}">
                <a16:creationId xmlns:a16="http://schemas.microsoft.com/office/drawing/2014/main" id="{6018E888-10AE-4529-B2DC-A8DE4B8B4227}"/>
              </a:ext>
            </a:extLst>
          </p:cNvPr>
          <p:cNvPicPr>
            <a:picLocks noChangeAspect="1"/>
          </p:cNvPicPr>
          <p:nvPr/>
        </p:nvPicPr>
        <p:blipFill>
          <a:blip r:embed="rId2"/>
          <a:stretch>
            <a:fillRect/>
          </a:stretch>
        </p:blipFill>
        <p:spPr>
          <a:xfrm>
            <a:off x="2025588" y="71021"/>
            <a:ext cx="762000" cy="525780"/>
          </a:xfrm>
          <a:prstGeom prst="rect">
            <a:avLst/>
          </a:prstGeom>
          <a:noFill/>
          <a:ln>
            <a:noFill/>
          </a:ln>
        </p:spPr>
      </p:pic>
    </p:spTree>
    <p:extLst>
      <p:ext uri="{BB962C8B-B14F-4D97-AF65-F5344CB8AC3E}">
        <p14:creationId xmlns:p14="http://schemas.microsoft.com/office/powerpoint/2010/main" val="12848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0169-C599-4E55-948D-0F054990E3CA}"/>
              </a:ext>
            </a:extLst>
          </p:cNvPr>
          <p:cNvSpPr>
            <a:spLocks noGrp="1"/>
          </p:cNvSpPr>
          <p:nvPr>
            <p:ph type="title"/>
          </p:nvPr>
        </p:nvSpPr>
        <p:spPr>
          <a:xfrm>
            <a:off x="1642369" y="62144"/>
            <a:ext cx="9862244" cy="1988598"/>
          </a:xfrm>
        </p:spPr>
        <p:txBody>
          <a:bodyPr>
            <a:noAutofit/>
          </a:bodyPr>
          <a:lstStyle/>
          <a:p>
            <a:r>
              <a:rPr lang="en-IN" sz="2800" b="1" dirty="0">
                <a:latin typeface="Times New Roman" panose="02020603050405020304" charset="0"/>
                <a:cs typeface="Times New Roman" panose="02020603050405020304" charset="0"/>
              </a:rPr>
              <a:t>               </a:t>
            </a:r>
            <a:r>
              <a:rPr lang="en-US" sz="2400" b="1" dirty="0">
                <a:solidFill>
                  <a:srgbClr val="C00000"/>
                </a:solidFill>
                <a:latin typeface="Times New Roman" panose="02020603050405020304" charset="0"/>
                <a:cs typeface="Times New Roman" panose="02020603050405020304" charset="0"/>
              </a:rPr>
              <a:t>GURU NANAK INSTITUTIONS TECHNICAL CAMPUS</a:t>
            </a:r>
            <a:br>
              <a:rPr lang="en-IN" sz="2400" b="1" dirty="0">
                <a:solidFill>
                  <a:srgbClr val="C00000"/>
                </a:solidFill>
              </a:rPr>
            </a:br>
            <a:br>
              <a:rPr lang="en-IN" sz="2400" b="1" dirty="0">
                <a:solidFill>
                  <a:srgbClr val="C00000"/>
                </a:solidFill>
              </a:rPr>
            </a:br>
            <a:r>
              <a:rPr lang="en-IN" sz="2800" b="1" dirty="0"/>
              <a:t> </a:t>
            </a:r>
            <a:br>
              <a:rPr lang="en-IN" sz="2800" b="1" dirty="0"/>
            </a:br>
            <a:r>
              <a:rPr lang="en-IN" sz="2800" b="1" dirty="0"/>
              <a:t>Accuracy on test set:</a:t>
            </a:r>
            <a:br>
              <a:rPr lang="en-US" sz="2800" dirty="0"/>
            </a:br>
            <a:endParaRPr lang="en-US" sz="2800" dirty="0"/>
          </a:p>
        </p:txBody>
      </p:sp>
      <p:sp>
        <p:nvSpPr>
          <p:cNvPr id="3" name="Content Placeholder 2">
            <a:extLst>
              <a:ext uri="{FF2B5EF4-FFF2-40B4-BE49-F238E27FC236}">
                <a16:creationId xmlns:a16="http://schemas.microsoft.com/office/drawing/2014/main" id="{89D17513-AB16-4826-8D7E-74BB80B7628B}"/>
              </a:ext>
            </a:extLst>
          </p:cNvPr>
          <p:cNvSpPr>
            <a:spLocks noGrp="1"/>
          </p:cNvSpPr>
          <p:nvPr>
            <p:ph idx="1"/>
          </p:nvPr>
        </p:nvSpPr>
        <p:spPr>
          <a:xfrm>
            <a:off x="1784412" y="2388093"/>
            <a:ext cx="9720200" cy="3845797"/>
          </a:xfrm>
        </p:spPr>
        <p:txBody>
          <a:bodyPr/>
          <a:lstStyle/>
          <a:p>
            <a:pPr>
              <a:buFont typeface="Wingdings" panose="05000000000000000000" pitchFamily="2" charset="2"/>
              <a:buChar char="Ø"/>
            </a:pPr>
            <a:r>
              <a:rPr lang="en-IN" dirty="0"/>
              <a:t>We got a accuracy of 99.83% on test set.</a:t>
            </a:r>
            <a:endParaRPr lang="en-US" dirty="0"/>
          </a:p>
          <a:p>
            <a:pPr marL="0" lvl="0" indent="0" fontAlgn="base">
              <a:buNone/>
            </a:pPr>
            <a:endParaRPr lang="en-IN" sz="2800" b="1" dirty="0"/>
          </a:p>
          <a:p>
            <a:pPr marL="0" lvl="0" indent="0" fontAlgn="base">
              <a:buNone/>
            </a:pPr>
            <a:r>
              <a:rPr lang="en-IN" sz="2800" b="1" dirty="0"/>
              <a:t>Saving the Trained Model:</a:t>
            </a:r>
            <a:endParaRPr lang="en-US" sz="2800" dirty="0"/>
          </a:p>
          <a:p>
            <a:pPr algn="just" fontAlgn="base">
              <a:buFont typeface="Wingdings" panose="05000000000000000000" pitchFamily="2" charset="2"/>
              <a:buChar char="Ø"/>
            </a:pPr>
            <a:r>
              <a:rPr lang="en-US" dirty="0"/>
              <a:t>Once you’re confident enough to take your trained and tested model into the production-ready environment, the first step is to save it in a .h5 or .</a:t>
            </a:r>
            <a:r>
              <a:rPr lang="en-US" dirty="0" err="1"/>
              <a:t>pkl</a:t>
            </a:r>
            <a:r>
              <a:rPr lang="en-US" dirty="0"/>
              <a:t> file using a library like pickle.</a:t>
            </a:r>
          </a:p>
          <a:p>
            <a:pPr algn="just" fontAlgn="base">
              <a:buFont typeface="Wingdings" panose="05000000000000000000" pitchFamily="2" charset="2"/>
              <a:buChar char="Ø"/>
            </a:pPr>
            <a:r>
              <a:rPr lang="en-US" dirty="0"/>
              <a:t>Pickle must be installed in the environment, next step is importing pickle module and dump the model into .</a:t>
            </a:r>
            <a:r>
              <a:rPr lang="en-US" dirty="0" err="1"/>
              <a:t>pkl</a:t>
            </a:r>
            <a:r>
              <a:rPr lang="en-US" dirty="0"/>
              <a:t> file.</a:t>
            </a:r>
          </a:p>
          <a:p>
            <a:pPr marL="0" indent="0">
              <a:buNone/>
            </a:pPr>
            <a:endParaRPr lang="en-US" dirty="0"/>
          </a:p>
        </p:txBody>
      </p:sp>
      <p:pic>
        <p:nvPicPr>
          <p:cNvPr id="6" name="Picture 2">
            <a:extLst>
              <a:ext uri="{FF2B5EF4-FFF2-40B4-BE49-F238E27FC236}">
                <a16:creationId xmlns:a16="http://schemas.microsoft.com/office/drawing/2014/main" id="{7A953D54-29C8-4D48-94FE-202988CCBE89}"/>
              </a:ext>
            </a:extLst>
          </p:cNvPr>
          <p:cNvPicPr>
            <a:picLocks noChangeAspect="1"/>
          </p:cNvPicPr>
          <p:nvPr/>
        </p:nvPicPr>
        <p:blipFill>
          <a:blip r:embed="rId2"/>
          <a:stretch>
            <a:fillRect/>
          </a:stretch>
        </p:blipFill>
        <p:spPr>
          <a:xfrm>
            <a:off x="1901300" y="62144"/>
            <a:ext cx="762000" cy="525780"/>
          </a:xfrm>
          <a:prstGeom prst="rect">
            <a:avLst/>
          </a:prstGeom>
          <a:noFill/>
          <a:ln>
            <a:noFill/>
          </a:ln>
        </p:spPr>
      </p:pic>
    </p:spTree>
    <p:extLst>
      <p:ext uri="{BB962C8B-B14F-4D97-AF65-F5344CB8AC3E}">
        <p14:creationId xmlns:p14="http://schemas.microsoft.com/office/powerpoint/2010/main" val="54463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3CF7-29CD-40BF-A19C-EC04680F82AB}"/>
              </a:ext>
            </a:extLst>
          </p:cNvPr>
          <p:cNvSpPr>
            <a:spLocks noGrp="1"/>
          </p:cNvSpPr>
          <p:nvPr>
            <p:ph type="title"/>
          </p:nvPr>
        </p:nvSpPr>
        <p:spPr>
          <a:xfrm>
            <a:off x="1660125" y="88778"/>
            <a:ext cx="9844488" cy="1384916"/>
          </a:xfrm>
        </p:spPr>
        <p:txBody>
          <a:bodyPr>
            <a:normAutofit fontScale="90000"/>
          </a:bodyPr>
          <a:lstStyle/>
          <a:p>
            <a:r>
              <a:rPr lang="en-US" sz="2700" b="1" dirty="0">
                <a:solidFill>
                  <a:srgbClr val="C00000"/>
                </a:solidFill>
                <a:latin typeface="Times New Roman" panose="02020603050405020304" charset="0"/>
                <a:cs typeface="Times New Roman" panose="02020603050405020304" charset="0"/>
              </a:rPr>
              <a:t>                   GURU NANAK INSTITUTIONS TECHNICAL CAMPUS</a:t>
            </a:r>
            <a:br>
              <a:rPr lang="en-US" sz="3200" b="1" dirty="0">
                <a:latin typeface="Times New Roman" panose="02020603050405020304" charset="0"/>
                <a:cs typeface="Times New Roman" panose="02020603050405020304" charset="0"/>
              </a:rPr>
            </a:br>
            <a:br>
              <a:rPr lang="en-US" sz="3200" b="1" dirty="0"/>
            </a:br>
            <a:r>
              <a:rPr lang="en-US" sz="3200" b="1" dirty="0"/>
              <a:t>SOFTWARE REQUIREMENTS:</a:t>
            </a:r>
            <a:endParaRPr lang="en-US" sz="2800" b="1" dirty="0"/>
          </a:p>
        </p:txBody>
      </p:sp>
      <p:sp>
        <p:nvSpPr>
          <p:cNvPr id="3" name="Content Placeholder 2">
            <a:extLst>
              <a:ext uri="{FF2B5EF4-FFF2-40B4-BE49-F238E27FC236}">
                <a16:creationId xmlns:a16="http://schemas.microsoft.com/office/drawing/2014/main" id="{8319A7DE-7BBD-48F8-A625-D582F2559FE4}"/>
              </a:ext>
            </a:extLst>
          </p:cNvPr>
          <p:cNvSpPr>
            <a:spLocks noGrp="1"/>
          </p:cNvSpPr>
          <p:nvPr>
            <p:ph idx="1"/>
          </p:nvPr>
        </p:nvSpPr>
        <p:spPr>
          <a:xfrm>
            <a:off x="1660124" y="1970843"/>
            <a:ext cx="9844488" cy="3940379"/>
          </a:xfrm>
        </p:spPr>
        <p:txBody>
          <a:bodyPr>
            <a:normAutofit fontScale="70000" lnSpcReduction="20000"/>
          </a:bodyPr>
          <a:lstStyle/>
          <a:p>
            <a:pPr fontAlgn="base">
              <a:buFont typeface="Wingdings" panose="05000000000000000000" pitchFamily="2" charset="2"/>
              <a:buChar char="Ø"/>
            </a:pPr>
            <a:r>
              <a:rPr lang="en-US" b="1" dirty="0"/>
              <a:t>HARDWARE REQUIREMENTS:</a:t>
            </a:r>
          </a:p>
          <a:p>
            <a:pPr fontAlgn="base">
              <a:buFont typeface="Arial" panose="020B0604020202020204" pitchFamily="34" charset="0"/>
              <a:buChar char="•"/>
            </a:pPr>
            <a:r>
              <a:rPr lang="en-US" dirty="0"/>
              <a:t> PROCESSOR                         :       Pentium i3 Processor</a:t>
            </a:r>
          </a:p>
          <a:p>
            <a:pPr fontAlgn="base">
              <a:buFont typeface="Arial" panose="020B0604020202020204" pitchFamily="34" charset="0"/>
              <a:buChar char="•"/>
            </a:pPr>
            <a:r>
              <a:rPr lang="en-US" dirty="0"/>
              <a:t> RAM                                      :       4GB DDR RAM</a:t>
            </a:r>
          </a:p>
          <a:p>
            <a:pPr fontAlgn="base">
              <a:buFont typeface="Arial" panose="020B0604020202020204" pitchFamily="34" charset="0"/>
              <a:buChar char="•"/>
            </a:pPr>
            <a:r>
              <a:rPr lang="en-US" dirty="0"/>
              <a:t> HARD DISK                            :       500 GB</a:t>
            </a:r>
          </a:p>
          <a:p>
            <a:pPr marL="0" indent="0" fontAlgn="base">
              <a:buNone/>
            </a:pPr>
            <a:endParaRPr lang="en-US" dirty="0"/>
          </a:p>
          <a:p>
            <a:pPr marL="0" indent="0" fontAlgn="base">
              <a:buNone/>
            </a:pPr>
            <a:endParaRPr lang="en-US" dirty="0"/>
          </a:p>
          <a:p>
            <a:pPr fontAlgn="base">
              <a:buFont typeface="Wingdings" panose="05000000000000000000" pitchFamily="2" charset="2"/>
              <a:buChar char="Ø"/>
            </a:pPr>
            <a:r>
              <a:rPr lang="en-US" b="1" dirty="0"/>
              <a:t>SOFTWARE REQUIREMENTS: </a:t>
            </a:r>
          </a:p>
          <a:p>
            <a:pPr fontAlgn="base">
              <a:buFont typeface="Arial" panose="020B0604020202020204" pitchFamily="34" charset="0"/>
              <a:buChar char="•"/>
            </a:pPr>
            <a:r>
              <a:rPr lang="en-US" dirty="0"/>
              <a:t>Operating System                 :       Windows 7/8/10</a:t>
            </a:r>
          </a:p>
          <a:p>
            <a:pPr fontAlgn="base">
              <a:buFont typeface="Arial" panose="020B0604020202020204" pitchFamily="34" charset="0"/>
              <a:buChar char="•"/>
            </a:pPr>
            <a:r>
              <a:rPr lang="en-US" dirty="0"/>
              <a:t>Front End                                :       HTML5, CSS3, JavaScript</a:t>
            </a:r>
          </a:p>
          <a:p>
            <a:pPr fontAlgn="base">
              <a:buFont typeface="Arial" panose="020B0604020202020204" pitchFamily="34" charset="0"/>
              <a:buChar char="•"/>
            </a:pPr>
            <a:r>
              <a:rPr lang="en-US" dirty="0"/>
              <a:t>Coding Language                :        Python</a:t>
            </a:r>
          </a:p>
          <a:p>
            <a:pPr fontAlgn="base">
              <a:buFont typeface="Arial" panose="020B0604020202020204" pitchFamily="34" charset="0"/>
              <a:buChar char="•"/>
            </a:pPr>
            <a:r>
              <a:rPr lang="en-US" dirty="0"/>
              <a:t>IDE                                           :       </a:t>
            </a:r>
            <a:r>
              <a:rPr lang="en-US" dirty="0" err="1"/>
              <a:t>Jupyter</a:t>
            </a:r>
            <a:r>
              <a:rPr lang="en-US" dirty="0"/>
              <a:t> notebook, </a:t>
            </a:r>
            <a:r>
              <a:rPr lang="en-US" dirty="0" err="1"/>
              <a:t>Anaconda,Pycharm</a:t>
            </a:r>
            <a:endParaRPr lang="en-US" dirty="0"/>
          </a:p>
          <a:p>
            <a:pPr fontAlgn="base">
              <a:buFont typeface="Arial" panose="020B0604020202020204" pitchFamily="34" charset="0"/>
              <a:buChar char="•"/>
            </a:pPr>
            <a:r>
              <a:rPr lang="en-US" dirty="0"/>
              <a:t>Python Framework                 :        Flask</a:t>
            </a:r>
          </a:p>
          <a:p>
            <a:pPr marL="0" indent="0">
              <a:buNone/>
            </a:pPr>
            <a:br>
              <a:rPr lang="en-US" dirty="0"/>
            </a:br>
            <a:endParaRPr lang="en-US" dirty="0"/>
          </a:p>
        </p:txBody>
      </p:sp>
      <p:pic>
        <p:nvPicPr>
          <p:cNvPr id="4" name="Picture 2">
            <a:extLst>
              <a:ext uri="{FF2B5EF4-FFF2-40B4-BE49-F238E27FC236}">
                <a16:creationId xmlns:a16="http://schemas.microsoft.com/office/drawing/2014/main" id="{EDFC6461-98B5-4F25-88DA-A9FDDC8B5864}"/>
              </a:ext>
            </a:extLst>
          </p:cNvPr>
          <p:cNvPicPr>
            <a:picLocks noChangeAspect="1"/>
          </p:cNvPicPr>
          <p:nvPr/>
        </p:nvPicPr>
        <p:blipFill>
          <a:blip r:embed="rId2"/>
          <a:stretch>
            <a:fillRect/>
          </a:stretch>
        </p:blipFill>
        <p:spPr>
          <a:xfrm>
            <a:off x="2016711" y="88778"/>
            <a:ext cx="762000" cy="525780"/>
          </a:xfrm>
          <a:prstGeom prst="rect">
            <a:avLst/>
          </a:prstGeom>
          <a:noFill/>
          <a:ln>
            <a:noFill/>
          </a:ln>
        </p:spPr>
      </p:pic>
    </p:spTree>
    <p:extLst>
      <p:ext uri="{BB962C8B-B14F-4D97-AF65-F5344CB8AC3E}">
        <p14:creationId xmlns:p14="http://schemas.microsoft.com/office/powerpoint/2010/main" val="338038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FC54-1191-48B0-AD5C-C12E307853E3}"/>
              </a:ext>
            </a:extLst>
          </p:cNvPr>
          <p:cNvSpPr>
            <a:spLocks noGrp="1"/>
          </p:cNvSpPr>
          <p:nvPr>
            <p:ph type="title"/>
          </p:nvPr>
        </p:nvSpPr>
        <p:spPr>
          <a:xfrm>
            <a:off x="1757680" y="97654"/>
            <a:ext cx="9746931" cy="1784412"/>
          </a:xfrm>
        </p:spPr>
        <p:txBody>
          <a:bodyPr>
            <a:normAutofit fontScale="90000"/>
          </a:bodyPr>
          <a:lstStyle/>
          <a:p>
            <a:r>
              <a:rPr lang="en-US" sz="2700" b="1" dirty="0">
                <a:solidFill>
                  <a:srgbClr val="C00000"/>
                </a:solidFill>
                <a:latin typeface="Times New Roman" panose="02020603050405020304" charset="0"/>
                <a:cs typeface="Times New Roman" panose="02020603050405020304" charset="0"/>
              </a:rPr>
              <a:t>                    GURU NANAK INSTITUTIONS TECHNICAL CAMPUS</a:t>
            </a:r>
            <a:br>
              <a:rPr lang="en-US" sz="3200" b="1" dirty="0">
                <a:latin typeface="Times New Roman" panose="02020603050405020304" charset="0"/>
                <a:cs typeface="Times New Roman" panose="02020603050405020304" charset="0"/>
              </a:rPr>
            </a:br>
            <a:r>
              <a:rPr lang="en-US" sz="3200" b="1" dirty="0"/>
              <a:t>UML DIAGRAMS</a:t>
            </a:r>
            <a:br>
              <a:rPr lang="en-US" sz="3200" b="1" dirty="0"/>
            </a:br>
            <a:br>
              <a:rPr lang="en-US" sz="3200" b="1" dirty="0"/>
            </a:br>
            <a:r>
              <a:rPr lang="en-US" sz="2400" dirty="0"/>
              <a:t>Use case Diagram                                                   Class Diagram</a:t>
            </a:r>
          </a:p>
        </p:txBody>
      </p:sp>
      <p:pic>
        <p:nvPicPr>
          <p:cNvPr id="5" name="Content Placeholder 4">
            <a:extLst>
              <a:ext uri="{FF2B5EF4-FFF2-40B4-BE49-F238E27FC236}">
                <a16:creationId xmlns:a16="http://schemas.microsoft.com/office/drawing/2014/main" id="{8BF01730-6AA5-4671-A580-80F3C1CD9F6C}"/>
              </a:ext>
            </a:extLst>
          </p:cNvPr>
          <p:cNvPicPr>
            <a:picLocks noGrp="1"/>
          </p:cNvPicPr>
          <p:nvPr>
            <p:ph sz="half" idx="1"/>
          </p:nvPr>
        </p:nvPicPr>
        <p:blipFill>
          <a:blip r:embed="rId2"/>
          <a:stretch>
            <a:fillRect/>
          </a:stretch>
        </p:blipFill>
        <p:spPr>
          <a:xfrm>
            <a:off x="1831499" y="1953086"/>
            <a:ext cx="4264501" cy="4394447"/>
          </a:xfrm>
          <a:prstGeom prst="rect">
            <a:avLst/>
          </a:prstGeom>
        </p:spPr>
      </p:pic>
      <p:pic>
        <p:nvPicPr>
          <p:cNvPr id="6" name="Content Placeholder 5">
            <a:extLst>
              <a:ext uri="{FF2B5EF4-FFF2-40B4-BE49-F238E27FC236}">
                <a16:creationId xmlns:a16="http://schemas.microsoft.com/office/drawing/2014/main" id="{6192A371-E3DD-4933-AA8F-312DAB2D3BCD}"/>
              </a:ext>
            </a:extLst>
          </p:cNvPr>
          <p:cNvPicPr>
            <a:picLocks noGrp="1"/>
          </p:cNvPicPr>
          <p:nvPr>
            <p:ph sz="half" idx="2"/>
          </p:nvPr>
        </p:nvPicPr>
        <p:blipFill>
          <a:blip r:embed="rId3"/>
          <a:stretch>
            <a:fillRect/>
          </a:stretch>
        </p:blipFill>
        <p:spPr>
          <a:xfrm>
            <a:off x="7132638" y="1953086"/>
            <a:ext cx="4371975" cy="4394448"/>
          </a:xfrm>
          <a:prstGeom prst="rect">
            <a:avLst/>
          </a:prstGeom>
        </p:spPr>
      </p:pic>
      <p:pic>
        <p:nvPicPr>
          <p:cNvPr id="7" name="Picture 2">
            <a:extLst>
              <a:ext uri="{FF2B5EF4-FFF2-40B4-BE49-F238E27FC236}">
                <a16:creationId xmlns:a16="http://schemas.microsoft.com/office/drawing/2014/main" id="{D600E9CF-9356-4DB5-B236-8F8F5097BC72}"/>
              </a:ext>
            </a:extLst>
          </p:cNvPr>
          <p:cNvPicPr>
            <a:picLocks noChangeAspect="1"/>
          </p:cNvPicPr>
          <p:nvPr/>
        </p:nvPicPr>
        <p:blipFill>
          <a:blip r:embed="rId4"/>
          <a:stretch>
            <a:fillRect/>
          </a:stretch>
        </p:blipFill>
        <p:spPr>
          <a:xfrm>
            <a:off x="2034466" y="0"/>
            <a:ext cx="762000" cy="525780"/>
          </a:xfrm>
          <a:prstGeom prst="rect">
            <a:avLst/>
          </a:prstGeom>
          <a:noFill/>
          <a:ln>
            <a:noFill/>
          </a:ln>
        </p:spPr>
      </p:pic>
    </p:spTree>
    <p:extLst>
      <p:ext uri="{BB962C8B-B14F-4D97-AF65-F5344CB8AC3E}">
        <p14:creationId xmlns:p14="http://schemas.microsoft.com/office/powerpoint/2010/main" val="53505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8A56-AEF2-4EC7-802D-386B7DDD4648}"/>
              </a:ext>
            </a:extLst>
          </p:cNvPr>
          <p:cNvSpPr>
            <a:spLocks noGrp="1"/>
          </p:cNvSpPr>
          <p:nvPr>
            <p:ph type="title"/>
          </p:nvPr>
        </p:nvSpPr>
        <p:spPr>
          <a:xfrm>
            <a:off x="1651248" y="1"/>
            <a:ext cx="9853364" cy="2006352"/>
          </a:xfrm>
        </p:spPr>
        <p:txBody>
          <a:bodyPr>
            <a:normAutofit fontScale="90000"/>
          </a:bodyPr>
          <a:lstStyle/>
          <a:p>
            <a:r>
              <a:rPr lang="en-US" sz="3200" b="1" dirty="0"/>
              <a:t>               </a:t>
            </a:r>
            <a:r>
              <a:rPr lang="en-US" sz="2700" b="1" dirty="0">
                <a:solidFill>
                  <a:srgbClr val="C00000"/>
                </a:solidFill>
                <a:latin typeface="Times New Roman" panose="02020603050405020304" charset="0"/>
                <a:cs typeface="Times New Roman" panose="02020603050405020304" charset="0"/>
              </a:rPr>
              <a:t>GURU NANAK INSTITUTIONS TECHNICAL CAMPUS</a:t>
            </a:r>
            <a:br>
              <a:rPr lang="en-US" sz="3200" b="1" dirty="0">
                <a:latin typeface="Times New Roman" panose="02020603050405020304" charset="0"/>
                <a:cs typeface="Times New Roman" panose="02020603050405020304" charset="0"/>
              </a:rPr>
            </a:br>
            <a:br>
              <a:rPr lang="en-US" sz="3200" b="1" dirty="0"/>
            </a:br>
            <a:r>
              <a:rPr lang="en-US" sz="3100" b="1" dirty="0"/>
              <a:t>UML DIAGRAMS</a:t>
            </a:r>
            <a:br>
              <a:rPr lang="en-US" sz="3200" b="1" dirty="0"/>
            </a:br>
            <a:r>
              <a:rPr lang="en-US" sz="3100" dirty="0"/>
              <a:t>Activity </a:t>
            </a:r>
            <a:r>
              <a:rPr lang="en-US" sz="3100" dirty="0" err="1"/>
              <a:t>Daigram</a:t>
            </a:r>
            <a:r>
              <a:rPr lang="en-US" sz="3100" dirty="0"/>
              <a:t>                        Data flow </a:t>
            </a:r>
            <a:r>
              <a:rPr lang="en-US" sz="3100" dirty="0" err="1"/>
              <a:t>Daigram</a:t>
            </a:r>
            <a:r>
              <a:rPr lang="en-US" sz="3100" dirty="0"/>
              <a:t>     </a:t>
            </a:r>
          </a:p>
        </p:txBody>
      </p:sp>
      <p:pic>
        <p:nvPicPr>
          <p:cNvPr id="7" name="Content Placeholder 6">
            <a:extLst>
              <a:ext uri="{FF2B5EF4-FFF2-40B4-BE49-F238E27FC236}">
                <a16:creationId xmlns:a16="http://schemas.microsoft.com/office/drawing/2014/main" id="{6FA4F574-F009-41F9-86AE-A83A934EC4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1619" y="2134678"/>
            <a:ext cx="5149049" cy="4442845"/>
          </a:xfrm>
        </p:spPr>
      </p:pic>
      <p:pic>
        <p:nvPicPr>
          <p:cNvPr id="5" name="Content Placeholder 4">
            <a:extLst>
              <a:ext uri="{FF2B5EF4-FFF2-40B4-BE49-F238E27FC236}">
                <a16:creationId xmlns:a16="http://schemas.microsoft.com/office/drawing/2014/main" id="{245E4606-0BC1-40B4-B11E-F62C092A872C}"/>
              </a:ext>
            </a:extLst>
          </p:cNvPr>
          <p:cNvPicPr>
            <a:picLocks noGrp="1"/>
          </p:cNvPicPr>
          <p:nvPr>
            <p:ph sz="half" idx="1"/>
          </p:nvPr>
        </p:nvPicPr>
        <p:blipFill>
          <a:blip r:embed="rId3"/>
          <a:stretch>
            <a:fillRect/>
          </a:stretch>
        </p:blipFill>
        <p:spPr>
          <a:xfrm>
            <a:off x="1651248" y="2133600"/>
            <a:ext cx="4012705" cy="4452938"/>
          </a:xfrm>
          <a:prstGeom prst="rect">
            <a:avLst/>
          </a:prstGeom>
        </p:spPr>
      </p:pic>
      <p:pic>
        <p:nvPicPr>
          <p:cNvPr id="6" name="Picture 2">
            <a:extLst>
              <a:ext uri="{FF2B5EF4-FFF2-40B4-BE49-F238E27FC236}">
                <a16:creationId xmlns:a16="http://schemas.microsoft.com/office/drawing/2014/main" id="{43C90D2E-2A55-4D45-A029-AAEB95924256}"/>
              </a:ext>
            </a:extLst>
          </p:cNvPr>
          <p:cNvPicPr>
            <a:picLocks noChangeAspect="1"/>
          </p:cNvPicPr>
          <p:nvPr/>
        </p:nvPicPr>
        <p:blipFill>
          <a:blip r:embed="rId4"/>
          <a:stretch>
            <a:fillRect/>
          </a:stretch>
        </p:blipFill>
        <p:spPr>
          <a:xfrm>
            <a:off x="2096610" y="118368"/>
            <a:ext cx="762000" cy="525780"/>
          </a:xfrm>
          <a:prstGeom prst="rect">
            <a:avLst/>
          </a:prstGeom>
          <a:noFill/>
          <a:ln>
            <a:noFill/>
          </a:ln>
        </p:spPr>
      </p:pic>
    </p:spTree>
    <p:extLst>
      <p:ext uri="{BB962C8B-B14F-4D97-AF65-F5344CB8AC3E}">
        <p14:creationId xmlns:p14="http://schemas.microsoft.com/office/powerpoint/2010/main" val="244666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D7D7-3038-46AD-9C6A-94A243BB5C18}"/>
              </a:ext>
            </a:extLst>
          </p:cNvPr>
          <p:cNvSpPr>
            <a:spLocks noGrp="1"/>
          </p:cNvSpPr>
          <p:nvPr>
            <p:ph type="title"/>
          </p:nvPr>
        </p:nvSpPr>
        <p:spPr>
          <a:xfrm>
            <a:off x="1731147" y="155360"/>
            <a:ext cx="9773466" cy="1513642"/>
          </a:xfrm>
        </p:spPr>
        <p:txBody>
          <a:bodyPr>
            <a:normAutofit fontScale="90000"/>
          </a:bodyPr>
          <a:lstStyle/>
          <a:p>
            <a:r>
              <a:rPr lang="en-US" sz="3200" b="1" dirty="0"/>
              <a:t>                </a:t>
            </a:r>
            <a:r>
              <a:rPr lang="en-US" sz="2700" b="1" dirty="0">
                <a:solidFill>
                  <a:srgbClr val="C00000"/>
                </a:solidFill>
                <a:latin typeface="Times New Roman" panose="02020603050405020304" charset="0"/>
                <a:cs typeface="Times New Roman" panose="02020603050405020304" charset="0"/>
              </a:rPr>
              <a:t>GURU NANAK INSTITUTIONS TECHNICAL CAMPUS</a:t>
            </a:r>
            <a:br>
              <a:rPr lang="en-US" sz="3200" b="1" dirty="0">
                <a:latin typeface="Times New Roman" panose="02020603050405020304" charset="0"/>
                <a:cs typeface="Times New Roman" panose="02020603050405020304" charset="0"/>
              </a:rPr>
            </a:br>
            <a:r>
              <a:rPr lang="en-US" sz="3200" b="1" dirty="0"/>
              <a:t>UML DIAGRAMS</a:t>
            </a:r>
            <a:br>
              <a:rPr lang="en-US" sz="3200" b="1" dirty="0"/>
            </a:br>
            <a:r>
              <a:rPr lang="en-US" sz="3200" b="1" dirty="0"/>
              <a:t>                              </a:t>
            </a:r>
            <a:r>
              <a:rPr lang="en-US" sz="3200" dirty="0"/>
              <a:t>Sequence Diagram</a:t>
            </a:r>
          </a:p>
        </p:txBody>
      </p:sp>
      <p:pic>
        <p:nvPicPr>
          <p:cNvPr id="4" name="Content Placeholder 3">
            <a:extLst>
              <a:ext uri="{FF2B5EF4-FFF2-40B4-BE49-F238E27FC236}">
                <a16:creationId xmlns:a16="http://schemas.microsoft.com/office/drawing/2014/main" id="{26B829DF-77F8-4347-9D9F-295B2CC52C00}"/>
              </a:ext>
            </a:extLst>
          </p:cNvPr>
          <p:cNvPicPr>
            <a:picLocks noGrp="1"/>
          </p:cNvPicPr>
          <p:nvPr>
            <p:ph idx="1"/>
          </p:nvPr>
        </p:nvPicPr>
        <p:blipFill>
          <a:blip r:embed="rId2"/>
          <a:stretch>
            <a:fillRect/>
          </a:stretch>
        </p:blipFill>
        <p:spPr>
          <a:xfrm>
            <a:off x="2121763" y="1811337"/>
            <a:ext cx="9099612" cy="4891303"/>
          </a:xfrm>
          <a:prstGeom prst="rect">
            <a:avLst/>
          </a:prstGeom>
        </p:spPr>
      </p:pic>
      <p:pic>
        <p:nvPicPr>
          <p:cNvPr id="5" name="Picture 2">
            <a:extLst>
              <a:ext uri="{FF2B5EF4-FFF2-40B4-BE49-F238E27FC236}">
                <a16:creationId xmlns:a16="http://schemas.microsoft.com/office/drawing/2014/main" id="{90CDD15B-634C-4C52-90C2-3ED7DFC1F8F1}"/>
              </a:ext>
            </a:extLst>
          </p:cNvPr>
          <p:cNvPicPr>
            <a:picLocks noChangeAspect="1"/>
          </p:cNvPicPr>
          <p:nvPr/>
        </p:nvPicPr>
        <p:blipFill>
          <a:blip r:embed="rId3"/>
          <a:stretch>
            <a:fillRect/>
          </a:stretch>
        </p:blipFill>
        <p:spPr>
          <a:xfrm>
            <a:off x="2121763" y="155360"/>
            <a:ext cx="762000" cy="525780"/>
          </a:xfrm>
          <a:prstGeom prst="rect">
            <a:avLst/>
          </a:prstGeom>
          <a:noFill/>
          <a:ln>
            <a:noFill/>
          </a:ln>
        </p:spPr>
      </p:pic>
    </p:spTree>
    <p:extLst>
      <p:ext uri="{BB962C8B-B14F-4D97-AF65-F5344CB8AC3E}">
        <p14:creationId xmlns:p14="http://schemas.microsoft.com/office/powerpoint/2010/main" val="270177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6F16-5DE0-4F24-AB6B-A27052CAABC8}"/>
              </a:ext>
            </a:extLst>
          </p:cNvPr>
          <p:cNvSpPr>
            <a:spLocks noGrp="1"/>
          </p:cNvSpPr>
          <p:nvPr>
            <p:ph type="title"/>
          </p:nvPr>
        </p:nvSpPr>
        <p:spPr>
          <a:xfrm>
            <a:off x="1828801" y="79899"/>
            <a:ext cx="9675812" cy="1429305"/>
          </a:xfrm>
        </p:spPr>
        <p:txBody>
          <a:bodyPr>
            <a:normAutofit/>
          </a:bodyPr>
          <a:lstStyle/>
          <a:p>
            <a:r>
              <a:rPr lang="en-US" sz="3200" b="1" dirty="0"/>
              <a:t>               </a:t>
            </a:r>
            <a:r>
              <a:rPr lang="en-US" sz="2200" b="1" dirty="0">
                <a:solidFill>
                  <a:srgbClr val="C00000"/>
                </a:solidFill>
                <a:latin typeface="Times New Roman" panose="02020603050405020304" charset="0"/>
                <a:cs typeface="Times New Roman" panose="02020603050405020304" charset="0"/>
              </a:rPr>
              <a:t>GURU NANAK INSTITUTIONS TECHNICAL CAMPUS</a:t>
            </a:r>
            <a:br>
              <a:rPr lang="en-US" sz="2200" b="1" dirty="0">
                <a:latin typeface="Times New Roman" panose="02020603050405020304" charset="0"/>
                <a:cs typeface="Times New Roman" panose="02020603050405020304" charset="0"/>
              </a:rPr>
            </a:br>
            <a:br>
              <a:rPr lang="en-US" sz="2200" b="1" dirty="0"/>
            </a:br>
            <a:r>
              <a:rPr lang="en-US" sz="2800" b="1" dirty="0"/>
              <a:t>CONCLUSION</a:t>
            </a:r>
          </a:p>
        </p:txBody>
      </p:sp>
      <p:sp>
        <p:nvSpPr>
          <p:cNvPr id="3" name="Content Placeholder 2">
            <a:extLst>
              <a:ext uri="{FF2B5EF4-FFF2-40B4-BE49-F238E27FC236}">
                <a16:creationId xmlns:a16="http://schemas.microsoft.com/office/drawing/2014/main" id="{6251A753-FC48-4B9C-997C-94720263ADCE}"/>
              </a:ext>
            </a:extLst>
          </p:cNvPr>
          <p:cNvSpPr>
            <a:spLocks noGrp="1"/>
          </p:cNvSpPr>
          <p:nvPr>
            <p:ph idx="1"/>
          </p:nvPr>
        </p:nvSpPr>
        <p:spPr>
          <a:xfrm>
            <a:off x="1953087" y="1615736"/>
            <a:ext cx="9551525" cy="4295486"/>
          </a:xfrm>
        </p:spPr>
        <p:txBody>
          <a:bodyPr>
            <a:normAutofit lnSpcReduction="10000"/>
          </a:bodyPr>
          <a:lstStyle/>
          <a:p>
            <a:pPr algn="just">
              <a:buFont typeface="Wingdings" panose="05000000000000000000" pitchFamily="2" charset="2"/>
              <a:buChar char="Ø"/>
            </a:pPr>
            <a:r>
              <a:rPr lang="en-US" dirty="0"/>
              <a:t>The proposed CKD diagnostic methodology is feasible in terms of data imputation and samples diagnosis. </a:t>
            </a:r>
          </a:p>
          <a:p>
            <a:pPr algn="just">
              <a:buFont typeface="Wingdings" panose="05000000000000000000" pitchFamily="2" charset="2"/>
              <a:buChar char="Ø"/>
            </a:pPr>
            <a:r>
              <a:rPr lang="en-US" dirty="0"/>
              <a:t>After unsupervised imputation of missing values in the data set by using KNN imputation, the integrated model could achieve a satisfactory accuracy.</a:t>
            </a:r>
          </a:p>
          <a:p>
            <a:pPr algn="just">
              <a:buFont typeface="Wingdings" panose="05000000000000000000" pitchFamily="2" charset="2"/>
              <a:buChar char="Ø"/>
            </a:pPr>
            <a:r>
              <a:rPr lang="en-US" dirty="0"/>
              <a:t> Hence, we speculate that applying this methodology to the practical diagnosis of CKD would achieve a desirable effect. </a:t>
            </a:r>
          </a:p>
          <a:p>
            <a:pPr algn="just">
              <a:buFont typeface="Wingdings" panose="05000000000000000000" pitchFamily="2" charset="2"/>
              <a:buChar char="Ø"/>
            </a:pPr>
            <a:r>
              <a:rPr lang="en-US" dirty="0"/>
              <a:t>In addition, this methodology might be applicable to the clinical data of the other diseases in actual medical diagnosis. </a:t>
            </a:r>
          </a:p>
          <a:p>
            <a:pPr algn="just">
              <a:buFont typeface="Wingdings" panose="05000000000000000000" pitchFamily="2" charset="2"/>
              <a:buChar char="Ø"/>
            </a:pPr>
            <a:r>
              <a:rPr lang="en-US" dirty="0"/>
              <a:t>However, in the process of establishing the model, due to the limitations of the conditions, the available data samples are relatively small, including only 400 samples. </a:t>
            </a:r>
          </a:p>
          <a:p>
            <a:pPr algn="just">
              <a:buFont typeface="Wingdings" panose="05000000000000000000" pitchFamily="2" charset="2"/>
              <a:buChar char="Ø"/>
            </a:pPr>
            <a:r>
              <a:rPr lang="en-US" dirty="0"/>
              <a:t>Therefore, the generalization performance of the model might be limited. In addition, due to there are only two categories (</a:t>
            </a:r>
            <a:r>
              <a:rPr lang="en-US" dirty="0" err="1"/>
              <a:t>ckd</a:t>
            </a:r>
            <a:r>
              <a:rPr lang="en-US" dirty="0"/>
              <a:t> and </a:t>
            </a:r>
            <a:r>
              <a:rPr lang="en-US" dirty="0" err="1"/>
              <a:t>notckd</a:t>
            </a:r>
            <a:r>
              <a:rPr lang="en-US" dirty="0"/>
              <a:t>) of data samples in the data set, the model can not diagnose the severity of CKD.</a:t>
            </a:r>
          </a:p>
        </p:txBody>
      </p:sp>
      <p:pic>
        <p:nvPicPr>
          <p:cNvPr id="4" name="Picture 2">
            <a:extLst>
              <a:ext uri="{FF2B5EF4-FFF2-40B4-BE49-F238E27FC236}">
                <a16:creationId xmlns:a16="http://schemas.microsoft.com/office/drawing/2014/main" id="{7A089987-9120-4F08-B235-932E7325A872}"/>
              </a:ext>
            </a:extLst>
          </p:cNvPr>
          <p:cNvPicPr>
            <a:picLocks noChangeAspect="1"/>
          </p:cNvPicPr>
          <p:nvPr/>
        </p:nvPicPr>
        <p:blipFill>
          <a:blip r:embed="rId2"/>
          <a:stretch>
            <a:fillRect/>
          </a:stretch>
        </p:blipFill>
        <p:spPr>
          <a:xfrm>
            <a:off x="2158753" y="153879"/>
            <a:ext cx="762000" cy="525780"/>
          </a:xfrm>
          <a:prstGeom prst="rect">
            <a:avLst/>
          </a:prstGeom>
          <a:noFill/>
          <a:ln>
            <a:noFill/>
          </a:ln>
        </p:spPr>
      </p:pic>
    </p:spTree>
    <p:extLst>
      <p:ext uri="{BB962C8B-B14F-4D97-AF65-F5344CB8AC3E}">
        <p14:creationId xmlns:p14="http://schemas.microsoft.com/office/powerpoint/2010/main" val="193572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8A93-4099-4E22-B640-7D3BD519282C}"/>
              </a:ext>
            </a:extLst>
          </p:cNvPr>
          <p:cNvSpPr>
            <a:spLocks noGrp="1"/>
          </p:cNvSpPr>
          <p:nvPr>
            <p:ph type="title"/>
          </p:nvPr>
        </p:nvSpPr>
        <p:spPr>
          <a:xfrm>
            <a:off x="1828801" y="159798"/>
            <a:ext cx="9675812" cy="1340528"/>
          </a:xfrm>
        </p:spPr>
        <p:txBody>
          <a:bodyPr>
            <a:normAutofit/>
          </a:bodyPr>
          <a:lstStyle/>
          <a:p>
            <a:r>
              <a:rPr lang="en-US" sz="2200" b="1" dirty="0"/>
              <a:t>                      </a:t>
            </a:r>
            <a:r>
              <a:rPr lang="en-US" sz="2200" b="1" dirty="0">
                <a:solidFill>
                  <a:srgbClr val="C00000"/>
                </a:solidFill>
                <a:latin typeface="Times New Roman" panose="02020603050405020304" charset="0"/>
                <a:cs typeface="Times New Roman" panose="02020603050405020304" charset="0"/>
              </a:rPr>
              <a:t>GURU NANAK INSTITUTIONS TECHNICAL CAMPUS</a:t>
            </a:r>
            <a:br>
              <a:rPr lang="en-US" sz="2200" b="1" dirty="0">
                <a:latin typeface="Times New Roman" panose="02020603050405020304" charset="0"/>
                <a:cs typeface="Times New Roman" panose="02020603050405020304" charset="0"/>
              </a:rPr>
            </a:br>
            <a:br>
              <a:rPr lang="en-US" sz="2800" b="1" dirty="0"/>
            </a:br>
            <a:r>
              <a:rPr lang="en-US" sz="2800" b="1" dirty="0"/>
              <a:t>FUTURE ENCHANCEMENT</a:t>
            </a:r>
          </a:p>
        </p:txBody>
      </p:sp>
      <p:sp>
        <p:nvSpPr>
          <p:cNvPr id="3" name="Content Placeholder 2">
            <a:extLst>
              <a:ext uri="{FF2B5EF4-FFF2-40B4-BE49-F238E27FC236}">
                <a16:creationId xmlns:a16="http://schemas.microsoft.com/office/drawing/2014/main" id="{EB25221D-8D24-4DEB-984A-0B7AA88F7B6F}"/>
              </a:ext>
            </a:extLst>
          </p:cNvPr>
          <p:cNvSpPr>
            <a:spLocks noGrp="1"/>
          </p:cNvSpPr>
          <p:nvPr>
            <p:ph idx="1"/>
          </p:nvPr>
        </p:nvSpPr>
        <p:spPr>
          <a:xfrm>
            <a:off x="1970843" y="1642368"/>
            <a:ext cx="9537482" cy="3036165"/>
          </a:xfrm>
        </p:spPr>
        <p:txBody>
          <a:bodyPr>
            <a:normAutofit/>
          </a:bodyPr>
          <a:lstStyle/>
          <a:p>
            <a:pPr algn="just">
              <a:buFont typeface="Wingdings" panose="05000000000000000000" pitchFamily="2" charset="2"/>
              <a:buChar char="Ø"/>
            </a:pPr>
            <a:r>
              <a:rPr lang="en-US" sz="2000" dirty="0"/>
              <a:t>In the future, a large number of more complex and representative data will be collected to train the model to improve the generalization performance while enabling it to detect the severity of the disease. </a:t>
            </a:r>
          </a:p>
          <a:p>
            <a:pPr algn="just">
              <a:buFont typeface="Wingdings" panose="05000000000000000000" pitchFamily="2" charset="2"/>
              <a:buChar char="Ø"/>
            </a:pPr>
            <a:r>
              <a:rPr lang="en-US" sz="2000" dirty="0"/>
              <a:t>We believe that this model will be more and more perfect by the increase of size and quality of the data</a:t>
            </a:r>
          </a:p>
        </p:txBody>
      </p:sp>
      <p:pic>
        <p:nvPicPr>
          <p:cNvPr id="4" name="Picture 2">
            <a:extLst>
              <a:ext uri="{FF2B5EF4-FFF2-40B4-BE49-F238E27FC236}">
                <a16:creationId xmlns:a16="http://schemas.microsoft.com/office/drawing/2014/main" id="{F63F7B28-91BF-4319-A2D3-33886714816D}"/>
              </a:ext>
            </a:extLst>
          </p:cNvPr>
          <p:cNvPicPr>
            <a:picLocks noChangeAspect="1"/>
          </p:cNvPicPr>
          <p:nvPr/>
        </p:nvPicPr>
        <p:blipFill>
          <a:blip r:embed="rId2"/>
          <a:stretch>
            <a:fillRect/>
          </a:stretch>
        </p:blipFill>
        <p:spPr>
          <a:xfrm>
            <a:off x="2096610" y="159798"/>
            <a:ext cx="762000" cy="525780"/>
          </a:xfrm>
          <a:prstGeom prst="rect">
            <a:avLst/>
          </a:prstGeom>
          <a:noFill/>
          <a:ln>
            <a:noFill/>
          </a:ln>
        </p:spPr>
      </p:pic>
    </p:spTree>
    <p:extLst>
      <p:ext uri="{BB962C8B-B14F-4D97-AF65-F5344CB8AC3E}">
        <p14:creationId xmlns:p14="http://schemas.microsoft.com/office/powerpoint/2010/main" val="1245305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5B91-53BE-4BDC-98AA-F321CCAD196E}"/>
              </a:ext>
            </a:extLst>
          </p:cNvPr>
          <p:cNvSpPr>
            <a:spLocks noGrp="1"/>
          </p:cNvSpPr>
          <p:nvPr>
            <p:ph type="title"/>
          </p:nvPr>
        </p:nvSpPr>
        <p:spPr>
          <a:xfrm>
            <a:off x="1846555" y="88778"/>
            <a:ext cx="9658057" cy="1349406"/>
          </a:xfrm>
        </p:spPr>
        <p:txBody>
          <a:bodyPr>
            <a:normAutofit fontScale="90000"/>
          </a:bodyPr>
          <a:lstStyle/>
          <a:p>
            <a:r>
              <a:rPr lang="en-US" sz="2700" b="1" dirty="0">
                <a:solidFill>
                  <a:srgbClr val="C00000"/>
                </a:solidFill>
              </a:rPr>
              <a:t>           </a:t>
            </a:r>
            <a:r>
              <a:rPr lang="en-US" sz="2700" b="1" dirty="0">
                <a:solidFill>
                  <a:srgbClr val="C00000"/>
                </a:solidFill>
                <a:latin typeface="Times New Roman" panose="02020603050405020304" charset="0"/>
                <a:cs typeface="Times New Roman" panose="02020603050405020304" charset="0"/>
              </a:rPr>
              <a:t>GURU NANAK INSTITUTIONS TECHNICAL CAMPUS</a:t>
            </a:r>
            <a:br>
              <a:rPr lang="en-US" sz="2700" b="1" dirty="0">
                <a:solidFill>
                  <a:srgbClr val="C00000"/>
                </a:solidFill>
                <a:latin typeface="Times New Roman" panose="02020603050405020304" charset="0"/>
                <a:cs typeface="Times New Roman" panose="02020603050405020304" charset="0"/>
              </a:rPr>
            </a:br>
            <a:br>
              <a:rPr lang="en-US" sz="2700" b="1" dirty="0">
                <a:solidFill>
                  <a:srgbClr val="C00000"/>
                </a:solidFill>
              </a:rPr>
            </a:br>
            <a:r>
              <a:rPr lang="en-US" sz="2800" b="1" dirty="0"/>
              <a:t>REFERENCES</a:t>
            </a:r>
          </a:p>
        </p:txBody>
      </p:sp>
      <p:sp>
        <p:nvSpPr>
          <p:cNvPr id="3" name="Content Placeholder 2">
            <a:extLst>
              <a:ext uri="{FF2B5EF4-FFF2-40B4-BE49-F238E27FC236}">
                <a16:creationId xmlns:a16="http://schemas.microsoft.com/office/drawing/2014/main" id="{7885DFCC-3D91-41FB-BA81-F21E3449CAB6}"/>
              </a:ext>
            </a:extLst>
          </p:cNvPr>
          <p:cNvSpPr>
            <a:spLocks noGrp="1"/>
          </p:cNvSpPr>
          <p:nvPr>
            <p:ph idx="1"/>
          </p:nvPr>
        </p:nvSpPr>
        <p:spPr>
          <a:xfrm>
            <a:off x="1846555" y="1677880"/>
            <a:ext cx="9658057" cy="4233342"/>
          </a:xfrm>
        </p:spPr>
        <p:txBody>
          <a:bodyPr/>
          <a:lstStyle/>
          <a:p>
            <a:pPr>
              <a:buFont typeface="Wingdings" panose="05000000000000000000" pitchFamily="2" charset="2"/>
              <a:buChar char="Ø"/>
            </a:pPr>
            <a:r>
              <a:rPr lang="en-IN" dirty="0"/>
              <a:t>[1] Z. Chen, Z. Zhang, R. Zhu, Y. Xiang, and P. B. Harrington, ``Diagnosis of patients with chronic kidney disease by using two fuzzy classifiers,'' Chemometrics </a:t>
            </a:r>
            <a:r>
              <a:rPr lang="en-IN" dirty="0" err="1"/>
              <a:t>Intell</a:t>
            </a:r>
            <a:r>
              <a:rPr lang="en-IN" dirty="0"/>
              <a:t>. Lab. Syst., vol. 153, pp. 140145, Apr. 2016.</a:t>
            </a:r>
            <a:endParaRPr lang="en-US" dirty="0"/>
          </a:p>
          <a:p>
            <a:pPr>
              <a:buFont typeface="Wingdings" panose="05000000000000000000" pitchFamily="2" charset="2"/>
              <a:buChar char="Ø"/>
            </a:pPr>
            <a:r>
              <a:rPr lang="en-IN" dirty="0"/>
              <a:t>[2] A. Subasi, E. </a:t>
            </a:r>
            <a:r>
              <a:rPr lang="en-IN" dirty="0" err="1"/>
              <a:t>Alickovic</a:t>
            </a:r>
            <a:r>
              <a:rPr lang="en-IN" dirty="0"/>
              <a:t>, and J. </a:t>
            </a:r>
            <a:r>
              <a:rPr lang="en-IN" dirty="0" err="1"/>
              <a:t>Kevric</a:t>
            </a:r>
            <a:r>
              <a:rPr lang="en-IN" dirty="0"/>
              <a:t>, ``Diagnosis of chronic kidney disease by using random forest,'' in Proc. Int. Conf. Med. Biol. Eng., Mar. 2017, pp. 589594.</a:t>
            </a:r>
            <a:endParaRPr lang="en-US" dirty="0"/>
          </a:p>
          <a:p>
            <a:pPr>
              <a:buFont typeface="Wingdings" panose="05000000000000000000" pitchFamily="2" charset="2"/>
              <a:buChar char="Ø"/>
            </a:pPr>
            <a:r>
              <a:rPr lang="en-IN" dirty="0"/>
              <a:t>[3] L. Zhang, ``Prevalence of chronic kidney disease in China: A </a:t>
            </a:r>
            <a:r>
              <a:rPr lang="en-IN" dirty="0" err="1"/>
              <a:t>crosssectional</a:t>
            </a:r>
            <a:r>
              <a:rPr lang="en-IN" dirty="0"/>
              <a:t> survey,'' Lancet, vol. 379, pp. 815822, Mar. 2012.</a:t>
            </a:r>
            <a:endParaRPr lang="en-US" dirty="0"/>
          </a:p>
          <a:p>
            <a:pPr>
              <a:buFont typeface="Wingdings" panose="05000000000000000000" pitchFamily="2" charset="2"/>
              <a:buChar char="Ø"/>
            </a:pPr>
            <a:r>
              <a:rPr lang="en-IN" dirty="0"/>
              <a:t>[4] A. Singh, G. Nadkarni, O. </a:t>
            </a:r>
            <a:r>
              <a:rPr lang="en-IN" dirty="0" err="1"/>
              <a:t>Gottesman</a:t>
            </a:r>
            <a:r>
              <a:rPr lang="en-IN" dirty="0"/>
              <a:t>, S. B. Ellis, E. P. </a:t>
            </a:r>
            <a:r>
              <a:rPr lang="en-IN" dirty="0" err="1"/>
              <a:t>Bottinger</a:t>
            </a:r>
            <a:r>
              <a:rPr lang="en-IN" dirty="0"/>
              <a:t>, and J. V. </a:t>
            </a:r>
            <a:r>
              <a:rPr lang="en-IN" dirty="0" err="1"/>
              <a:t>Guttag</a:t>
            </a:r>
            <a:r>
              <a:rPr lang="en-IN" dirty="0"/>
              <a:t>, ``Incorporating temporal EHR data in predictive models for risk </a:t>
            </a:r>
            <a:r>
              <a:rPr lang="en-IN" dirty="0" err="1"/>
              <a:t>stratication</a:t>
            </a:r>
            <a:r>
              <a:rPr lang="en-IN" dirty="0"/>
              <a:t> of renal function deterioration,'' J. Biomed. </a:t>
            </a:r>
            <a:r>
              <a:rPr lang="en-IN" dirty="0" err="1"/>
              <a:t>Informat</a:t>
            </a:r>
            <a:r>
              <a:rPr lang="en-IN" dirty="0"/>
              <a:t>., vol. 53, pp. 220228, Feb. 2015.</a:t>
            </a:r>
            <a:endParaRPr lang="en-US" dirty="0"/>
          </a:p>
          <a:p>
            <a:endParaRPr lang="en-US" dirty="0"/>
          </a:p>
        </p:txBody>
      </p:sp>
      <p:pic>
        <p:nvPicPr>
          <p:cNvPr id="4" name="Picture 2">
            <a:extLst>
              <a:ext uri="{FF2B5EF4-FFF2-40B4-BE49-F238E27FC236}">
                <a16:creationId xmlns:a16="http://schemas.microsoft.com/office/drawing/2014/main" id="{E9C6AC20-95C1-405B-9F3B-2769264B1030}"/>
              </a:ext>
            </a:extLst>
          </p:cNvPr>
          <p:cNvPicPr>
            <a:picLocks noChangeAspect="1"/>
          </p:cNvPicPr>
          <p:nvPr/>
        </p:nvPicPr>
        <p:blipFill>
          <a:blip r:embed="rId2"/>
          <a:stretch>
            <a:fillRect/>
          </a:stretch>
        </p:blipFill>
        <p:spPr>
          <a:xfrm>
            <a:off x="1846555" y="88778"/>
            <a:ext cx="762000" cy="525780"/>
          </a:xfrm>
          <a:prstGeom prst="rect">
            <a:avLst/>
          </a:prstGeom>
          <a:noFill/>
          <a:ln>
            <a:noFill/>
          </a:ln>
        </p:spPr>
      </p:pic>
    </p:spTree>
    <p:extLst>
      <p:ext uri="{BB962C8B-B14F-4D97-AF65-F5344CB8AC3E}">
        <p14:creationId xmlns:p14="http://schemas.microsoft.com/office/powerpoint/2010/main" val="206614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C388-F2B3-429B-B0E0-834E11798568}"/>
              </a:ext>
            </a:extLst>
          </p:cNvPr>
          <p:cNvSpPr>
            <a:spLocks noGrp="1"/>
          </p:cNvSpPr>
          <p:nvPr>
            <p:ph type="title"/>
          </p:nvPr>
        </p:nvSpPr>
        <p:spPr>
          <a:xfrm>
            <a:off x="2592924" y="2658140"/>
            <a:ext cx="8911687" cy="1573617"/>
          </a:xfrm>
        </p:spPr>
        <p:txBody>
          <a:bodyPr>
            <a:normAutofit/>
          </a:bodyPr>
          <a:lstStyle/>
          <a:p>
            <a:r>
              <a:rPr lang="en-US" sz="8800" b="1" dirty="0">
                <a:solidFill>
                  <a:schemeClr val="tx1">
                    <a:lumMod val="65000"/>
                    <a:lumOff val="35000"/>
                  </a:schemeClr>
                </a:solidFill>
              </a:rPr>
              <a:t>ANY QUERIES?</a:t>
            </a:r>
          </a:p>
        </p:txBody>
      </p:sp>
    </p:spTree>
    <p:extLst>
      <p:ext uri="{BB962C8B-B14F-4D97-AF65-F5344CB8AC3E}">
        <p14:creationId xmlns:p14="http://schemas.microsoft.com/office/powerpoint/2010/main" val="328778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042E-2EFD-4D40-AC12-9DF68ECB84AD}"/>
              </a:ext>
            </a:extLst>
          </p:cNvPr>
          <p:cNvSpPr>
            <a:spLocks noGrp="1"/>
          </p:cNvSpPr>
          <p:nvPr>
            <p:ph type="title"/>
          </p:nvPr>
        </p:nvSpPr>
        <p:spPr>
          <a:xfrm>
            <a:off x="1615736" y="79899"/>
            <a:ext cx="9702446" cy="1180729"/>
          </a:xfrm>
        </p:spPr>
        <p:txBody>
          <a:bodyPr>
            <a:noAutofit/>
          </a:bodyPr>
          <a:lstStyle/>
          <a:p>
            <a:r>
              <a:rPr lang="en-US" sz="3200" b="1" dirty="0"/>
              <a:t>              </a:t>
            </a:r>
            <a:r>
              <a:rPr lang="en-US" sz="2400" b="1" dirty="0">
                <a:solidFill>
                  <a:srgbClr val="C00000"/>
                </a:solidFill>
                <a:latin typeface="Times New Roman" panose="02020603050405020304" charset="0"/>
                <a:cs typeface="Times New Roman" panose="02020603050405020304" charset="0"/>
              </a:rPr>
              <a:t>GURU NANAK INSTITUTIONS TECHNICAL CAMPUS</a:t>
            </a:r>
            <a:br>
              <a:rPr lang="en-US" sz="3200" b="1" dirty="0">
                <a:solidFill>
                  <a:srgbClr val="C00000"/>
                </a:solidFill>
                <a:latin typeface="Times New Roman" panose="02020603050405020304" charset="0"/>
                <a:cs typeface="Times New Roman" panose="02020603050405020304" charset="0"/>
              </a:rPr>
            </a:br>
            <a:br>
              <a:rPr lang="en-US" sz="3200" b="1" dirty="0">
                <a:solidFill>
                  <a:srgbClr val="C00000"/>
                </a:solidFill>
                <a:latin typeface="Times New Roman" panose="02020603050405020304" charset="0"/>
                <a:cs typeface="Times New Roman" panose="02020603050405020304" charset="0"/>
              </a:rPr>
            </a:br>
            <a:r>
              <a:rPr lang="en-US" sz="2800" b="1" dirty="0"/>
              <a:t>ABSTRACT</a:t>
            </a:r>
          </a:p>
        </p:txBody>
      </p:sp>
      <p:sp>
        <p:nvSpPr>
          <p:cNvPr id="3" name="Content Placeholder 2">
            <a:extLst>
              <a:ext uri="{FF2B5EF4-FFF2-40B4-BE49-F238E27FC236}">
                <a16:creationId xmlns:a16="http://schemas.microsoft.com/office/drawing/2014/main" id="{FD18D65B-E789-4D0F-80D4-93656BCD30CF}"/>
              </a:ext>
            </a:extLst>
          </p:cNvPr>
          <p:cNvSpPr>
            <a:spLocks noGrp="1"/>
          </p:cNvSpPr>
          <p:nvPr>
            <p:ph idx="1"/>
          </p:nvPr>
        </p:nvSpPr>
        <p:spPr>
          <a:xfrm>
            <a:off x="1615736" y="1606858"/>
            <a:ext cx="10386874" cy="4935984"/>
          </a:xfrm>
        </p:spPr>
        <p:txBody>
          <a:bodyPr>
            <a:normAutofit fontScale="92500"/>
          </a:bodyPr>
          <a:lstStyle/>
          <a:p>
            <a:pPr algn="just">
              <a:buFont typeface="Wingdings" panose="05000000000000000000" pitchFamily="2" charset="2"/>
              <a:buChar char="Ø"/>
            </a:pPr>
            <a:r>
              <a:rPr lang="en-US" dirty="0"/>
              <a:t>Chronic kidney disease (CKD) is a global health problem with high morbidity and mortality rate, and it induces other diseases. Since there are no obvious symptoms during the early stages of CKD, patients often fail to notice the disease. </a:t>
            </a:r>
          </a:p>
          <a:p>
            <a:pPr algn="just">
              <a:buFont typeface="Wingdings" panose="05000000000000000000" pitchFamily="2" charset="2"/>
              <a:buChar char="Ø"/>
            </a:pPr>
            <a:r>
              <a:rPr lang="en-US" dirty="0"/>
              <a:t>Early detection of CKD enables patients to receive timely treatment to ameliorate the progression of this disease. Machine learning models can effectively aid clinicians achieve this goal due to their fast and accurate recognition performance. </a:t>
            </a:r>
          </a:p>
          <a:p>
            <a:pPr algn="just">
              <a:buFont typeface="Wingdings" panose="05000000000000000000" pitchFamily="2" charset="2"/>
              <a:buChar char="Ø"/>
            </a:pPr>
            <a:r>
              <a:rPr lang="en-US" dirty="0"/>
              <a:t>KNN imputation was used to fill in the missing values, which selects several complete samples with the most similar measurements to process the missing data for each incomplete sample.</a:t>
            </a:r>
          </a:p>
          <a:p>
            <a:pPr algn="just">
              <a:buFont typeface="Wingdings" panose="05000000000000000000" pitchFamily="2" charset="2"/>
              <a:buChar char="Ø"/>
            </a:pPr>
            <a:r>
              <a:rPr lang="en-US" dirty="0"/>
              <a:t> After effectively filling out the incomplete data set, five machine learning algorithms (logistic regression, random forest, support vector machine, k-nearest neighbor, naive Bayes classifier ) were used to establish models.</a:t>
            </a:r>
          </a:p>
          <a:p>
            <a:pPr algn="just">
              <a:buFont typeface="Wingdings" panose="05000000000000000000" pitchFamily="2" charset="2"/>
              <a:buChar char="Ø"/>
            </a:pPr>
            <a:r>
              <a:rPr lang="en-US" dirty="0"/>
              <a:t> Among these machine learning models, random forest achieved the best performance with 99.75% diagnosis accuracy. </a:t>
            </a:r>
          </a:p>
          <a:p>
            <a:pPr algn="just">
              <a:buFont typeface="Wingdings" panose="05000000000000000000" pitchFamily="2" charset="2"/>
              <a:buChar char="Ø"/>
            </a:pPr>
            <a:r>
              <a:rPr lang="en-US" dirty="0"/>
              <a:t>By analyzing the misjudgments generated by the established models, we proposed an integrated model that combines logistic regression and random forest by using perceptron, which could achieve an average accuracy of 99.83% after ten times of simulation. </a:t>
            </a:r>
          </a:p>
          <a:p>
            <a:pPr marL="0" indent="0">
              <a:buNone/>
            </a:pPr>
            <a:endParaRPr lang="en-US" dirty="0"/>
          </a:p>
        </p:txBody>
      </p:sp>
      <p:pic>
        <p:nvPicPr>
          <p:cNvPr id="6" name="Picture 2">
            <a:extLst>
              <a:ext uri="{FF2B5EF4-FFF2-40B4-BE49-F238E27FC236}">
                <a16:creationId xmlns:a16="http://schemas.microsoft.com/office/drawing/2014/main" id="{8874A198-8BA1-4DE9-AE86-7EDC58A67FDC}"/>
              </a:ext>
            </a:extLst>
          </p:cNvPr>
          <p:cNvPicPr>
            <a:picLocks noChangeAspect="1"/>
          </p:cNvPicPr>
          <p:nvPr/>
        </p:nvPicPr>
        <p:blipFill>
          <a:blip r:embed="rId2"/>
          <a:stretch>
            <a:fillRect/>
          </a:stretch>
        </p:blipFill>
        <p:spPr>
          <a:xfrm>
            <a:off x="2016711" y="144483"/>
            <a:ext cx="762000" cy="525780"/>
          </a:xfrm>
          <a:prstGeom prst="rect">
            <a:avLst/>
          </a:prstGeom>
          <a:noFill/>
          <a:ln>
            <a:noFill/>
          </a:ln>
        </p:spPr>
      </p:pic>
    </p:spTree>
    <p:extLst>
      <p:ext uri="{BB962C8B-B14F-4D97-AF65-F5344CB8AC3E}">
        <p14:creationId xmlns:p14="http://schemas.microsoft.com/office/powerpoint/2010/main" val="420574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043E-E21F-45E8-8206-7CECD04CEB39}"/>
              </a:ext>
            </a:extLst>
          </p:cNvPr>
          <p:cNvSpPr>
            <a:spLocks noGrp="1"/>
          </p:cNvSpPr>
          <p:nvPr>
            <p:ph type="title"/>
          </p:nvPr>
        </p:nvSpPr>
        <p:spPr>
          <a:xfrm>
            <a:off x="2495269" y="2334828"/>
            <a:ext cx="8911687" cy="1890943"/>
          </a:xfrm>
        </p:spPr>
        <p:txBody>
          <a:bodyPr>
            <a:normAutofit/>
          </a:bodyPr>
          <a:lstStyle/>
          <a:p>
            <a:r>
              <a:rPr lang="en-US" sz="8800" b="1" dirty="0">
                <a:solidFill>
                  <a:schemeClr val="tx1">
                    <a:lumMod val="65000"/>
                    <a:lumOff val="35000"/>
                  </a:schemeClr>
                </a:solidFill>
              </a:rPr>
              <a:t>THANK YOU</a:t>
            </a:r>
          </a:p>
        </p:txBody>
      </p:sp>
    </p:spTree>
    <p:extLst>
      <p:ext uri="{BB962C8B-B14F-4D97-AF65-F5344CB8AC3E}">
        <p14:creationId xmlns:p14="http://schemas.microsoft.com/office/powerpoint/2010/main" val="19719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6C37-E2A4-417B-A649-D725917BD6A3}"/>
              </a:ext>
            </a:extLst>
          </p:cNvPr>
          <p:cNvSpPr>
            <a:spLocks noGrp="1"/>
          </p:cNvSpPr>
          <p:nvPr>
            <p:ph type="title"/>
          </p:nvPr>
        </p:nvSpPr>
        <p:spPr>
          <a:xfrm>
            <a:off x="1624615" y="62145"/>
            <a:ext cx="9879998" cy="1367160"/>
          </a:xfrm>
        </p:spPr>
        <p:txBody>
          <a:bodyPr>
            <a:noAutofit/>
          </a:bodyPr>
          <a:lstStyle/>
          <a:p>
            <a:r>
              <a:rPr lang="en-US" sz="2400" b="1" dirty="0">
                <a:latin typeface="Times New Roman" panose="02020603050405020304" charset="0"/>
                <a:cs typeface="Times New Roman" panose="02020603050405020304" charset="0"/>
              </a:rPr>
              <a:t>                      </a:t>
            </a:r>
            <a:r>
              <a:rPr lang="en-US" sz="2400" b="1" dirty="0">
                <a:solidFill>
                  <a:srgbClr val="C00000"/>
                </a:solidFill>
                <a:latin typeface="Times New Roman" panose="02020603050405020304" charset="0"/>
                <a:cs typeface="Times New Roman" panose="02020603050405020304" charset="0"/>
              </a:rPr>
              <a:t>GURU NANAK INSTITUTIONS TECHNICAL CAMPUS</a:t>
            </a:r>
            <a:br>
              <a:rPr lang="en-US" sz="3200" b="1" dirty="0">
                <a:solidFill>
                  <a:srgbClr val="C00000"/>
                </a:solidFill>
                <a:latin typeface="Times New Roman" panose="02020603050405020304" charset="0"/>
                <a:cs typeface="Times New Roman" panose="02020603050405020304" charset="0"/>
              </a:rPr>
            </a:br>
            <a:br>
              <a:rPr lang="en-US" sz="3200" b="1" dirty="0">
                <a:solidFill>
                  <a:srgbClr val="C00000"/>
                </a:solidFill>
              </a:rPr>
            </a:br>
            <a:r>
              <a:rPr lang="en-US" sz="2800" b="1" dirty="0"/>
              <a:t>EXISTING SYSTEM</a:t>
            </a:r>
          </a:p>
        </p:txBody>
      </p:sp>
      <p:sp>
        <p:nvSpPr>
          <p:cNvPr id="3" name="Content Placeholder 2">
            <a:extLst>
              <a:ext uri="{FF2B5EF4-FFF2-40B4-BE49-F238E27FC236}">
                <a16:creationId xmlns:a16="http://schemas.microsoft.com/office/drawing/2014/main" id="{02EA4898-35AA-48B7-ACA9-BDFF2F75D9A2}"/>
              </a:ext>
            </a:extLst>
          </p:cNvPr>
          <p:cNvSpPr>
            <a:spLocks noGrp="1"/>
          </p:cNvSpPr>
          <p:nvPr>
            <p:ph idx="1"/>
          </p:nvPr>
        </p:nvSpPr>
        <p:spPr>
          <a:xfrm>
            <a:off x="1624614" y="2086252"/>
            <a:ext cx="9879998" cy="4589756"/>
          </a:xfrm>
        </p:spPr>
        <p:txBody>
          <a:bodyPr>
            <a:normAutofit/>
          </a:bodyPr>
          <a:lstStyle/>
          <a:p>
            <a:pPr lvl="0" algn="just">
              <a:buFont typeface="Wingdings" panose="05000000000000000000" pitchFamily="2" charset="2"/>
              <a:buChar char="Ø"/>
            </a:pPr>
            <a:r>
              <a:rPr lang="en-IN" dirty="0" err="1"/>
              <a:t>Hodneland</a:t>
            </a:r>
            <a:r>
              <a:rPr lang="en-IN" dirty="0"/>
              <a:t> et al. utilized image registration to detect renal morphologic changes. </a:t>
            </a:r>
            <a:endParaRPr lang="en-US" dirty="0"/>
          </a:p>
          <a:p>
            <a:pPr lvl="0" algn="just">
              <a:buFont typeface="Wingdings" panose="05000000000000000000" pitchFamily="2" charset="2"/>
              <a:buChar char="Ø"/>
            </a:pPr>
            <a:r>
              <a:rPr lang="en-IN" dirty="0"/>
              <a:t>Vasquez-Morales et al. established a classifier based on neural network using large-scale CKD data, and the accuracy of the model on their test data was 95%. </a:t>
            </a:r>
          </a:p>
          <a:p>
            <a:pPr lvl="0" algn="just">
              <a:buFont typeface="Wingdings" panose="05000000000000000000" pitchFamily="2" charset="2"/>
              <a:buChar char="Ø"/>
            </a:pPr>
            <a:r>
              <a:rPr lang="en-IN" dirty="0"/>
              <a:t>In addition, most of the previous studies utilized the CKD data set that was obtained from the UCI machine learning repository. </a:t>
            </a:r>
            <a:endParaRPr lang="en-US" dirty="0"/>
          </a:p>
          <a:p>
            <a:pPr lvl="0" algn="just">
              <a:buFont typeface="Wingdings" panose="05000000000000000000" pitchFamily="2" charset="2"/>
              <a:buChar char="Ø"/>
            </a:pPr>
            <a:r>
              <a:rPr lang="en-IN" dirty="0"/>
              <a:t>Chen et al. used k-nearest </a:t>
            </a:r>
            <a:r>
              <a:rPr lang="en-IN" dirty="0" err="1"/>
              <a:t>neighbor</a:t>
            </a:r>
            <a:r>
              <a:rPr lang="en-IN" dirty="0"/>
              <a:t> (KNN), support vector machine (SVM) and soft independent </a:t>
            </a:r>
            <a:r>
              <a:rPr lang="en-IN" dirty="0" err="1"/>
              <a:t>modeling</a:t>
            </a:r>
            <a:r>
              <a:rPr lang="en-IN" dirty="0"/>
              <a:t> of class analogy to diagnose CKD, KNN and SVM achieved the highest accuracy of 98.7%. </a:t>
            </a:r>
          </a:p>
          <a:p>
            <a:pPr lvl="0" algn="just">
              <a:buFont typeface="Wingdings" panose="05000000000000000000" pitchFamily="2" charset="2"/>
              <a:buChar char="Ø"/>
            </a:pPr>
            <a:r>
              <a:rPr lang="en-IN" dirty="0"/>
              <a:t>In addition, they used fuzzy rule-building expert system, fuzzy optimal associative memory and partial least squares discriminant analysis to diagnose CKD, and the range of accuracy in those models was 95.5%-99.6%.</a:t>
            </a:r>
          </a:p>
          <a:p>
            <a:pPr lvl="0" algn="just">
              <a:buFont typeface="Wingdings" panose="05000000000000000000" pitchFamily="2" charset="2"/>
              <a:buChar char="Ø"/>
            </a:pPr>
            <a:r>
              <a:rPr lang="en-IN" dirty="0"/>
              <a:t> Their studies have achieved good results in the diagnosis of CKD.</a:t>
            </a:r>
            <a:endParaRPr lang="en-US" dirty="0"/>
          </a:p>
          <a:p>
            <a:pPr marL="0" indent="0" algn="just">
              <a:buNone/>
            </a:pPr>
            <a:endParaRPr lang="en-US" sz="2000" dirty="0"/>
          </a:p>
        </p:txBody>
      </p:sp>
      <p:pic>
        <p:nvPicPr>
          <p:cNvPr id="4" name="Picture 2">
            <a:extLst>
              <a:ext uri="{FF2B5EF4-FFF2-40B4-BE49-F238E27FC236}">
                <a16:creationId xmlns:a16="http://schemas.microsoft.com/office/drawing/2014/main" id="{88F83D0C-740C-48CB-93A6-76702A125705}"/>
              </a:ext>
            </a:extLst>
          </p:cNvPr>
          <p:cNvPicPr>
            <a:picLocks noChangeAspect="1"/>
          </p:cNvPicPr>
          <p:nvPr/>
        </p:nvPicPr>
        <p:blipFill>
          <a:blip r:embed="rId2"/>
          <a:stretch>
            <a:fillRect/>
          </a:stretch>
        </p:blipFill>
        <p:spPr>
          <a:xfrm>
            <a:off x="2176509" y="62145"/>
            <a:ext cx="762000" cy="525780"/>
          </a:xfrm>
          <a:prstGeom prst="rect">
            <a:avLst/>
          </a:prstGeom>
          <a:noFill/>
          <a:ln>
            <a:noFill/>
          </a:ln>
        </p:spPr>
      </p:pic>
    </p:spTree>
    <p:extLst>
      <p:ext uri="{BB962C8B-B14F-4D97-AF65-F5344CB8AC3E}">
        <p14:creationId xmlns:p14="http://schemas.microsoft.com/office/powerpoint/2010/main" val="80762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88D7-1B76-4A63-8D3A-BBC54C6C9A8B}"/>
              </a:ext>
            </a:extLst>
          </p:cNvPr>
          <p:cNvSpPr>
            <a:spLocks noGrp="1"/>
          </p:cNvSpPr>
          <p:nvPr>
            <p:ph type="title"/>
          </p:nvPr>
        </p:nvSpPr>
        <p:spPr>
          <a:xfrm>
            <a:off x="1669003" y="79899"/>
            <a:ext cx="9835610" cy="1340528"/>
          </a:xfrm>
        </p:spPr>
        <p:txBody>
          <a:bodyPr>
            <a:normAutofit fontScale="90000"/>
          </a:bodyPr>
          <a:lstStyle/>
          <a:p>
            <a:r>
              <a:rPr lang="en-US" sz="2800" b="1" dirty="0">
                <a:latin typeface="Times New Roman" panose="02020603050405020304" charset="0"/>
                <a:cs typeface="Times New Roman" panose="02020603050405020304" charset="0"/>
              </a:rPr>
              <a:t>                </a:t>
            </a:r>
            <a:r>
              <a:rPr lang="en-US" sz="2800" b="1" dirty="0">
                <a:solidFill>
                  <a:srgbClr val="C00000"/>
                </a:solidFill>
                <a:latin typeface="Times New Roman" panose="02020603050405020304" charset="0"/>
                <a:cs typeface="Times New Roman" panose="02020603050405020304" charset="0"/>
              </a:rPr>
              <a:t>GURU NANAK INSTITUTIONS TECHNICAL CAMPUS</a:t>
            </a:r>
            <a:br>
              <a:rPr lang="en-US" sz="2800" b="1" dirty="0">
                <a:solidFill>
                  <a:srgbClr val="C00000"/>
                </a:solidFill>
                <a:latin typeface="Times New Roman" panose="02020603050405020304" charset="0"/>
                <a:cs typeface="Times New Roman" panose="02020603050405020304" charset="0"/>
              </a:rPr>
            </a:br>
            <a:br>
              <a:rPr lang="en-US" sz="2800" b="1" dirty="0">
                <a:solidFill>
                  <a:srgbClr val="C00000"/>
                </a:solidFill>
              </a:rPr>
            </a:br>
            <a:br>
              <a:rPr lang="en-US" sz="2800" b="1" dirty="0">
                <a:solidFill>
                  <a:srgbClr val="C00000"/>
                </a:solidFill>
              </a:rPr>
            </a:br>
            <a:r>
              <a:rPr lang="en-US" sz="2800" b="1" dirty="0"/>
              <a:t>EXISTING SYSTEM DISADVANTAGES</a:t>
            </a:r>
          </a:p>
        </p:txBody>
      </p:sp>
      <p:sp>
        <p:nvSpPr>
          <p:cNvPr id="3" name="Content Placeholder 2">
            <a:extLst>
              <a:ext uri="{FF2B5EF4-FFF2-40B4-BE49-F238E27FC236}">
                <a16:creationId xmlns:a16="http://schemas.microsoft.com/office/drawing/2014/main" id="{556CCD77-F733-4CD1-B60F-492401BBD689}"/>
              </a:ext>
            </a:extLst>
          </p:cNvPr>
          <p:cNvSpPr>
            <a:spLocks noGrp="1"/>
          </p:cNvSpPr>
          <p:nvPr>
            <p:ph idx="1"/>
          </p:nvPr>
        </p:nvSpPr>
        <p:spPr>
          <a:xfrm>
            <a:off x="1669002" y="1828800"/>
            <a:ext cx="9835610" cy="4082422"/>
          </a:xfrm>
        </p:spPr>
        <p:txBody>
          <a:bodyPr/>
          <a:lstStyle/>
          <a:p>
            <a:pPr lvl="0" algn="just">
              <a:buFont typeface="Wingdings" panose="05000000000000000000" pitchFamily="2" charset="2"/>
              <a:buChar char="Ø"/>
            </a:pPr>
            <a:r>
              <a:rPr lang="en-IN" dirty="0"/>
              <a:t>Most of them suffering from either the method used to impute missing values has a limited application range or relatively low accuracy.</a:t>
            </a:r>
            <a:endParaRPr lang="en-US" dirty="0"/>
          </a:p>
          <a:p>
            <a:pPr lvl="0" algn="just">
              <a:buFont typeface="Wingdings" panose="05000000000000000000" pitchFamily="2" charset="2"/>
              <a:buChar char="Ø"/>
            </a:pPr>
            <a:r>
              <a:rPr lang="en-IN" dirty="0"/>
              <a:t>In the above models, the mean imputation is used to fill in the missing values and it depends on the diagnostic categories of the samples. </a:t>
            </a:r>
          </a:p>
          <a:p>
            <a:pPr lvl="0" algn="just">
              <a:buFont typeface="Wingdings" panose="05000000000000000000" pitchFamily="2" charset="2"/>
              <a:buChar char="Ø"/>
            </a:pPr>
            <a:r>
              <a:rPr lang="en-IN" dirty="0"/>
              <a:t>As a result, their method could not be used when the diagnostic results of the samples are unknown. </a:t>
            </a:r>
          </a:p>
          <a:p>
            <a:pPr lvl="0" algn="just">
              <a:buFont typeface="Wingdings" panose="05000000000000000000" pitchFamily="2" charset="2"/>
              <a:buChar char="Ø"/>
            </a:pPr>
            <a:r>
              <a:rPr lang="en-IN" dirty="0"/>
              <a:t>In reality, patients might miss some measurements for various reasons before diagnosing. </a:t>
            </a:r>
            <a:endParaRPr lang="en-US" dirty="0"/>
          </a:p>
          <a:p>
            <a:pPr lvl="0" algn="just">
              <a:buFont typeface="Wingdings" panose="05000000000000000000" pitchFamily="2" charset="2"/>
              <a:buChar char="Ø"/>
            </a:pPr>
            <a:r>
              <a:rPr lang="en-IN" dirty="0"/>
              <a:t>In addition, for missing values in categorical variables, data obtained using mean imputation might have a large deviation from the actual values.</a:t>
            </a:r>
            <a:endParaRPr lang="en-US" dirty="0"/>
          </a:p>
          <a:p>
            <a:pPr>
              <a:buFont typeface="Wingdings" panose="05000000000000000000" pitchFamily="2" charset="2"/>
              <a:buChar char="Ø"/>
            </a:pPr>
            <a:endParaRPr lang="en-US" dirty="0"/>
          </a:p>
        </p:txBody>
      </p:sp>
      <p:pic>
        <p:nvPicPr>
          <p:cNvPr id="4" name="Picture 2">
            <a:extLst>
              <a:ext uri="{FF2B5EF4-FFF2-40B4-BE49-F238E27FC236}">
                <a16:creationId xmlns:a16="http://schemas.microsoft.com/office/drawing/2014/main" id="{D99E6E44-0A02-44B5-BFF2-53AF4AE816D2}"/>
              </a:ext>
            </a:extLst>
          </p:cNvPr>
          <p:cNvPicPr>
            <a:picLocks noChangeAspect="1"/>
          </p:cNvPicPr>
          <p:nvPr/>
        </p:nvPicPr>
        <p:blipFill>
          <a:blip r:embed="rId2"/>
          <a:stretch>
            <a:fillRect/>
          </a:stretch>
        </p:blipFill>
        <p:spPr>
          <a:xfrm>
            <a:off x="1963445" y="79899"/>
            <a:ext cx="762000" cy="525780"/>
          </a:xfrm>
          <a:prstGeom prst="rect">
            <a:avLst/>
          </a:prstGeom>
          <a:noFill/>
          <a:ln>
            <a:noFill/>
          </a:ln>
        </p:spPr>
      </p:pic>
    </p:spTree>
    <p:extLst>
      <p:ext uri="{BB962C8B-B14F-4D97-AF65-F5344CB8AC3E}">
        <p14:creationId xmlns:p14="http://schemas.microsoft.com/office/powerpoint/2010/main" val="162660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DD5-2C52-4705-BF7C-D415755E919E}"/>
              </a:ext>
            </a:extLst>
          </p:cNvPr>
          <p:cNvSpPr>
            <a:spLocks noGrp="1"/>
          </p:cNvSpPr>
          <p:nvPr>
            <p:ph type="title"/>
          </p:nvPr>
        </p:nvSpPr>
        <p:spPr>
          <a:xfrm>
            <a:off x="1580225" y="150920"/>
            <a:ext cx="9924387" cy="1384917"/>
          </a:xfrm>
        </p:spPr>
        <p:txBody>
          <a:bodyPr>
            <a:normAutofit fontScale="90000"/>
          </a:bodyPr>
          <a:lstStyle/>
          <a:p>
            <a:r>
              <a:rPr lang="en-US" sz="3200" b="1" dirty="0"/>
              <a:t>             </a:t>
            </a:r>
            <a:r>
              <a:rPr lang="en-US" sz="2700" b="1" dirty="0">
                <a:solidFill>
                  <a:srgbClr val="C00000"/>
                </a:solidFill>
                <a:latin typeface="Times New Roman" panose="02020603050405020304" charset="0"/>
                <a:cs typeface="Times New Roman" panose="02020603050405020304" charset="0"/>
              </a:rPr>
              <a:t>GURU NANAK INSTITUTIONS TECHNICAL CAMPUS</a:t>
            </a:r>
            <a:br>
              <a:rPr lang="en-US" sz="3200" b="1" dirty="0">
                <a:solidFill>
                  <a:srgbClr val="C00000"/>
                </a:solidFill>
                <a:latin typeface="Times New Roman" panose="02020603050405020304" charset="0"/>
                <a:cs typeface="Times New Roman" panose="02020603050405020304" charset="0"/>
              </a:rPr>
            </a:br>
            <a:br>
              <a:rPr lang="en-US" sz="3200" b="1" dirty="0"/>
            </a:br>
            <a:r>
              <a:rPr lang="en-US" sz="3200" b="1" dirty="0"/>
              <a:t>PROPOSED SYSTEM</a:t>
            </a:r>
          </a:p>
        </p:txBody>
      </p:sp>
      <p:sp>
        <p:nvSpPr>
          <p:cNvPr id="3" name="Content Placeholder 2">
            <a:extLst>
              <a:ext uri="{FF2B5EF4-FFF2-40B4-BE49-F238E27FC236}">
                <a16:creationId xmlns:a16="http://schemas.microsoft.com/office/drawing/2014/main" id="{2CC6AE6C-859B-45A8-A92F-62D24743EBD0}"/>
              </a:ext>
            </a:extLst>
          </p:cNvPr>
          <p:cNvSpPr>
            <a:spLocks noGrp="1"/>
          </p:cNvSpPr>
          <p:nvPr>
            <p:ph idx="1"/>
          </p:nvPr>
        </p:nvSpPr>
        <p:spPr>
          <a:xfrm>
            <a:off x="1580225" y="1828800"/>
            <a:ext cx="9924387" cy="4082422"/>
          </a:xfrm>
        </p:spPr>
        <p:txBody>
          <a:bodyPr>
            <a:normAutofit/>
          </a:bodyPr>
          <a:lstStyle/>
          <a:p>
            <a:pPr lvl="0" algn="just">
              <a:buFont typeface="Wingdings" panose="05000000000000000000" pitchFamily="2" charset="2"/>
              <a:buChar char="Ø"/>
            </a:pPr>
            <a:r>
              <a:rPr lang="en-IN" dirty="0"/>
              <a:t>KNN imputation is used to fill in the missing values. To our knowledge, this is the first time that KNN imputation has been used for the diagnosis of CKD. </a:t>
            </a:r>
          </a:p>
          <a:p>
            <a:pPr lvl="0" algn="just">
              <a:buFont typeface="Wingdings" panose="05000000000000000000" pitchFamily="2" charset="2"/>
              <a:buChar char="Ø"/>
            </a:pPr>
            <a:r>
              <a:rPr lang="en-IN" dirty="0"/>
              <a:t>In addition, building an integrated model is also a good way to improve the performance of separate individual models. </a:t>
            </a:r>
          </a:p>
          <a:p>
            <a:pPr lvl="0" algn="just">
              <a:buFont typeface="Wingdings" panose="05000000000000000000" pitchFamily="2" charset="2"/>
              <a:buChar char="Ø"/>
            </a:pPr>
            <a:r>
              <a:rPr lang="en-IN" dirty="0"/>
              <a:t>The proposed methodology might effectively deal with the scene where patients are missing certain measurements before being diagnosed. </a:t>
            </a:r>
            <a:endParaRPr lang="en-US" dirty="0"/>
          </a:p>
          <a:p>
            <a:pPr lvl="0" algn="just">
              <a:buFont typeface="Wingdings" panose="05000000000000000000" pitchFamily="2" charset="2"/>
              <a:buChar char="Ø"/>
            </a:pPr>
            <a:r>
              <a:rPr lang="en-IN" dirty="0"/>
              <a:t>In addition, the resulting integrated model shows a higher accuracy. Therefore, it is speculated that this methodology might be applicable to the clinical data in the actual medical diagnosis.</a:t>
            </a:r>
            <a:endParaRPr lang="en-US" dirty="0"/>
          </a:p>
          <a:p>
            <a:pPr marL="0" indent="0" algn="just">
              <a:buNone/>
            </a:pPr>
            <a:endParaRPr lang="en-US" sz="2000" dirty="0"/>
          </a:p>
        </p:txBody>
      </p:sp>
      <p:pic>
        <p:nvPicPr>
          <p:cNvPr id="4" name="Picture 2">
            <a:extLst>
              <a:ext uri="{FF2B5EF4-FFF2-40B4-BE49-F238E27FC236}">
                <a16:creationId xmlns:a16="http://schemas.microsoft.com/office/drawing/2014/main" id="{AAED601E-7991-4BAF-BC0A-A72EC5477C5D}"/>
              </a:ext>
            </a:extLst>
          </p:cNvPr>
          <p:cNvPicPr>
            <a:picLocks noChangeAspect="1"/>
          </p:cNvPicPr>
          <p:nvPr/>
        </p:nvPicPr>
        <p:blipFill>
          <a:blip r:embed="rId2"/>
          <a:stretch>
            <a:fillRect/>
          </a:stretch>
        </p:blipFill>
        <p:spPr>
          <a:xfrm>
            <a:off x="1954567" y="150920"/>
            <a:ext cx="762000" cy="525780"/>
          </a:xfrm>
          <a:prstGeom prst="rect">
            <a:avLst/>
          </a:prstGeom>
          <a:noFill/>
          <a:ln>
            <a:noFill/>
          </a:ln>
        </p:spPr>
      </p:pic>
    </p:spTree>
    <p:extLst>
      <p:ext uri="{BB962C8B-B14F-4D97-AF65-F5344CB8AC3E}">
        <p14:creationId xmlns:p14="http://schemas.microsoft.com/office/powerpoint/2010/main" val="151168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C829-9486-4AC2-902C-29C7097A138F}"/>
              </a:ext>
            </a:extLst>
          </p:cNvPr>
          <p:cNvSpPr>
            <a:spLocks noGrp="1"/>
          </p:cNvSpPr>
          <p:nvPr>
            <p:ph type="title"/>
          </p:nvPr>
        </p:nvSpPr>
        <p:spPr>
          <a:xfrm>
            <a:off x="1890945" y="88778"/>
            <a:ext cx="9613668" cy="1269506"/>
          </a:xfrm>
        </p:spPr>
        <p:txBody>
          <a:bodyPr>
            <a:normAutofit fontScale="90000"/>
          </a:bodyPr>
          <a:lstStyle/>
          <a:p>
            <a:r>
              <a:rPr lang="en-US" sz="2700" b="1" dirty="0">
                <a:solidFill>
                  <a:srgbClr val="C00000"/>
                </a:solidFill>
                <a:latin typeface="Times New Roman" panose="02020603050405020304" charset="0"/>
                <a:cs typeface="Times New Roman" panose="02020603050405020304" charset="0"/>
              </a:rPr>
              <a:t>               GURU NANAK INSTITUTIONS TECHNICAL CAMPUS</a:t>
            </a:r>
            <a:br>
              <a:rPr lang="en-US" sz="3200" b="1" dirty="0">
                <a:latin typeface="Times New Roman" panose="02020603050405020304" charset="0"/>
                <a:cs typeface="Times New Roman" panose="02020603050405020304" charset="0"/>
              </a:rPr>
            </a:br>
            <a:br>
              <a:rPr lang="en-US" sz="3200" b="1" dirty="0"/>
            </a:br>
            <a:r>
              <a:rPr lang="en-US" sz="2800" b="1" dirty="0"/>
              <a:t>SYSTEM ARCHITECURE</a:t>
            </a:r>
          </a:p>
        </p:txBody>
      </p:sp>
      <p:pic>
        <p:nvPicPr>
          <p:cNvPr id="6" name="Content Placeholder 5">
            <a:extLst>
              <a:ext uri="{FF2B5EF4-FFF2-40B4-BE49-F238E27FC236}">
                <a16:creationId xmlns:a16="http://schemas.microsoft.com/office/drawing/2014/main" id="{87B38F0E-A93E-44F7-87FC-D179BC138DEE}"/>
              </a:ext>
            </a:extLst>
          </p:cNvPr>
          <p:cNvPicPr>
            <a:picLocks noGrp="1"/>
          </p:cNvPicPr>
          <p:nvPr>
            <p:ph idx="1"/>
          </p:nvPr>
        </p:nvPicPr>
        <p:blipFill>
          <a:blip r:embed="rId2"/>
          <a:srcRect/>
          <a:stretch>
            <a:fillRect/>
          </a:stretch>
        </p:blipFill>
        <p:spPr bwMode="auto">
          <a:xfrm>
            <a:off x="2325950" y="1580225"/>
            <a:ext cx="8451541" cy="4653665"/>
          </a:xfrm>
          <a:prstGeom prst="rect">
            <a:avLst/>
          </a:prstGeom>
          <a:noFill/>
          <a:ln w="9525">
            <a:noFill/>
            <a:miter lim="800000"/>
            <a:headEnd/>
            <a:tailEnd/>
          </a:ln>
        </p:spPr>
      </p:pic>
      <p:pic>
        <p:nvPicPr>
          <p:cNvPr id="4" name="Picture 2">
            <a:extLst>
              <a:ext uri="{FF2B5EF4-FFF2-40B4-BE49-F238E27FC236}">
                <a16:creationId xmlns:a16="http://schemas.microsoft.com/office/drawing/2014/main" id="{FF47CAA0-44CC-49B8-AB8A-1D4599F6D6EF}"/>
              </a:ext>
            </a:extLst>
          </p:cNvPr>
          <p:cNvPicPr>
            <a:picLocks noChangeAspect="1"/>
          </p:cNvPicPr>
          <p:nvPr/>
        </p:nvPicPr>
        <p:blipFill>
          <a:blip r:embed="rId3"/>
          <a:stretch>
            <a:fillRect/>
          </a:stretch>
        </p:blipFill>
        <p:spPr>
          <a:xfrm>
            <a:off x="2043344" y="98330"/>
            <a:ext cx="762000" cy="525780"/>
          </a:xfrm>
          <a:prstGeom prst="rect">
            <a:avLst/>
          </a:prstGeom>
          <a:noFill/>
          <a:ln>
            <a:noFill/>
          </a:ln>
        </p:spPr>
      </p:pic>
    </p:spTree>
    <p:extLst>
      <p:ext uri="{BB962C8B-B14F-4D97-AF65-F5344CB8AC3E}">
        <p14:creationId xmlns:p14="http://schemas.microsoft.com/office/powerpoint/2010/main" val="92481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9308-D114-4C75-8C00-4C95256004A1}"/>
              </a:ext>
            </a:extLst>
          </p:cNvPr>
          <p:cNvSpPr>
            <a:spLocks noGrp="1"/>
          </p:cNvSpPr>
          <p:nvPr>
            <p:ph type="title"/>
          </p:nvPr>
        </p:nvSpPr>
        <p:spPr>
          <a:xfrm>
            <a:off x="1811045" y="106532"/>
            <a:ext cx="9693567" cy="1704513"/>
          </a:xfrm>
        </p:spPr>
        <p:txBody>
          <a:bodyPr>
            <a:normAutofit fontScale="90000"/>
          </a:bodyPr>
          <a:lstStyle/>
          <a:p>
            <a:r>
              <a:rPr lang="en-US" b="1" dirty="0"/>
              <a:t>          </a:t>
            </a:r>
            <a:r>
              <a:rPr lang="en-US" sz="2700" b="1" dirty="0">
                <a:solidFill>
                  <a:srgbClr val="C00000"/>
                </a:solidFill>
                <a:latin typeface="Times New Roman" panose="02020603050405020304" charset="0"/>
                <a:cs typeface="Times New Roman" panose="02020603050405020304" charset="0"/>
              </a:rPr>
              <a:t>GURU NANAK INSTITUTIONS TECHNICAL CAMPUS</a:t>
            </a:r>
            <a:br>
              <a:rPr lang="en-US" b="1" dirty="0">
                <a:latin typeface="Times New Roman" panose="02020603050405020304" charset="0"/>
                <a:cs typeface="Times New Roman" panose="02020603050405020304" charset="0"/>
              </a:rPr>
            </a:br>
            <a:r>
              <a:rPr lang="en-US" b="1" dirty="0"/>
              <a:t>  </a:t>
            </a:r>
            <a:br>
              <a:rPr lang="en-US" b="1" dirty="0"/>
            </a:br>
            <a:r>
              <a:rPr lang="en-US" b="1" dirty="0"/>
              <a:t>MODULES</a:t>
            </a:r>
          </a:p>
        </p:txBody>
      </p:sp>
      <p:sp>
        <p:nvSpPr>
          <p:cNvPr id="3" name="Content Placeholder 2">
            <a:extLst>
              <a:ext uri="{FF2B5EF4-FFF2-40B4-BE49-F238E27FC236}">
                <a16:creationId xmlns:a16="http://schemas.microsoft.com/office/drawing/2014/main" id="{280793A3-2B16-46CA-9B7A-C4D93596DB17}"/>
              </a:ext>
            </a:extLst>
          </p:cNvPr>
          <p:cNvSpPr>
            <a:spLocks noGrp="1"/>
          </p:cNvSpPr>
          <p:nvPr>
            <p:ph idx="1"/>
          </p:nvPr>
        </p:nvSpPr>
        <p:spPr>
          <a:xfrm>
            <a:off x="1908699" y="1527858"/>
            <a:ext cx="9595913" cy="3715474"/>
          </a:xfrm>
        </p:spPr>
        <p:txBody>
          <a:bodyPr/>
          <a:lstStyle/>
          <a:p>
            <a:pPr marL="0" indent="0">
              <a:buNone/>
            </a:pPr>
            <a:endParaRPr lang="en-US" dirty="0"/>
          </a:p>
          <a:p>
            <a:pPr marL="0" indent="0">
              <a:buNone/>
            </a:pPr>
            <a:r>
              <a:rPr lang="en-IN" b="1" dirty="0"/>
              <a:t>This project having the following  modules:</a:t>
            </a:r>
            <a:endParaRPr lang="en-US" dirty="0"/>
          </a:p>
          <a:p>
            <a:pPr lvl="0">
              <a:buFont typeface="Wingdings" panose="05000000000000000000" pitchFamily="2" charset="2"/>
              <a:buChar char="Ø"/>
            </a:pPr>
            <a:r>
              <a:rPr lang="en-IN" dirty="0"/>
              <a:t>Data Collection </a:t>
            </a:r>
            <a:endParaRPr lang="en-US" dirty="0"/>
          </a:p>
          <a:p>
            <a:pPr lvl="0">
              <a:buFont typeface="Wingdings" panose="05000000000000000000" pitchFamily="2" charset="2"/>
              <a:buChar char="Ø"/>
            </a:pPr>
            <a:r>
              <a:rPr lang="en-IN" dirty="0"/>
              <a:t>Data Preparation </a:t>
            </a:r>
            <a:endParaRPr lang="en-US" dirty="0"/>
          </a:p>
          <a:p>
            <a:pPr lvl="0">
              <a:buFont typeface="Wingdings" panose="05000000000000000000" pitchFamily="2" charset="2"/>
              <a:buChar char="Ø"/>
            </a:pPr>
            <a:r>
              <a:rPr lang="en-IN" dirty="0"/>
              <a:t>Model Selection </a:t>
            </a:r>
            <a:endParaRPr lang="en-US" dirty="0"/>
          </a:p>
          <a:p>
            <a:pPr lvl="0">
              <a:buFont typeface="Wingdings" panose="05000000000000000000" pitchFamily="2" charset="2"/>
              <a:buChar char="Ø"/>
            </a:pPr>
            <a:r>
              <a:rPr lang="en-IN" dirty="0" err="1"/>
              <a:t>Analyze</a:t>
            </a:r>
            <a:r>
              <a:rPr lang="en-IN" dirty="0"/>
              <a:t> and Prediction </a:t>
            </a:r>
            <a:endParaRPr lang="en-US" dirty="0"/>
          </a:p>
          <a:p>
            <a:pPr lvl="0">
              <a:buFont typeface="Wingdings" panose="05000000000000000000" pitchFamily="2" charset="2"/>
              <a:buChar char="Ø"/>
            </a:pPr>
            <a:r>
              <a:rPr lang="en-IN" dirty="0"/>
              <a:t>Accuracy on test set</a:t>
            </a:r>
            <a:endParaRPr lang="en-US" dirty="0"/>
          </a:p>
          <a:p>
            <a:pPr lvl="0">
              <a:buFont typeface="Wingdings" panose="05000000000000000000" pitchFamily="2" charset="2"/>
              <a:buChar char="Ø"/>
            </a:pPr>
            <a:r>
              <a:rPr lang="en-IN" dirty="0"/>
              <a:t>Saving the Trained Model</a:t>
            </a:r>
            <a:endParaRPr lang="en-US" dirty="0"/>
          </a:p>
          <a:p>
            <a:endParaRPr lang="en-US" dirty="0"/>
          </a:p>
        </p:txBody>
      </p:sp>
      <p:pic>
        <p:nvPicPr>
          <p:cNvPr id="4" name="Picture 2">
            <a:extLst>
              <a:ext uri="{FF2B5EF4-FFF2-40B4-BE49-F238E27FC236}">
                <a16:creationId xmlns:a16="http://schemas.microsoft.com/office/drawing/2014/main" id="{64F0C7D0-FFD1-4419-81C2-8D1E5BE61D23}"/>
              </a:ext>
            </a:extLst>
          </p:cNvPr>
          <p:cNvPicPr>
            <a:picLocks noChangeAspect="1"/>
          </p:cNvPicPr>
          <p:nvPr/>
        </p:nvPicPr>
        <p:blipFill>
          <a:blip r:embed="rId2"/>
          <a:stretch>
            <a:fillRect/>
          </a:stretch>
        </p:blipFill>
        <p:spPr>
          <a:xfrm>
            <a:off x="2069977" y="106532"/>
            <a:ext cx="762000" cy="525780"/>
          </a:xfrm>
          <a:prstGeom prst="rect">
            <a:avLst/>
          </a:prstGeom>
          <a:noFill/>
          <a:ln>
            <a:noFill/>
          </a:ln>
        </p:spPr>
      </p:pic>
    </p:spTree>
    <p:extLst>
      <p:ext uri="{BB962C8B-B14F-4D97-AF65-F5344CB8AC3E}">
        <p14:creationId xmlns:p14="http://schemas.microsoft.com/office/powerpoint/2010/main" val="309127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65E0-248B-43D9-A6A2-1F9A14099CE4}"/>
              </a:ext>
            </a:extLst>
          </p:cNvPr>
          <p:cNvSpPr>
            <a:spLocks noGrp="1"/>
          </p:cNvSpPr>
          <p:nvPr>
            <p:ph type="title"/>
          </p:nvPr>
        </p:nvSpPr>
        <p:spPr>
          <a:xfrm>
            <a:off x="1882067" y="62144"/>
            <a:ext cx="9622546" cy="1396266"/>
          </a:xfrm>
        </p:spPr>
        <p:txBody>
          <a:bodyPr>
            <a:normAutofit fontScale="90000"/>
          </a:bodyPr>
          <a:lstStyle/>
          <a:p>
            <a:r>
              <a:rPr lang="en-IN" sz="2700" b="1" dirty="0"/>
              <a:t>              </a:t>
            </a:r>
            <a:r>
              <a:rPr lang="en-US" sz="2700" b="1" dirty="0">
                <a:solidFill>
                  <a:srgbClr val="C00000"/>
                </a:solidFill>
                <a:latin typeface="Times New Roman" panose="02020603050405020304" charset="0"/>
                <a:cs typeface="Times New Roman" panose="02020603050405020304" charset="0"/>
              </a:rPr>
              <a:t>GURU NANAK INSTITUTIONS TECHNICAL CAMPUS</a:t>
            </a:r>
            <a:br>
              <a:rPr lang="en-US" sz="2700" b="1" dirty="0">
                <a:solidFill>
                  <a:srgbClr val="C00000"/>
                </a:solidFill>
                <a:latin typeface="Times New Roman" panose="02020603050405020304" charset="0"/>
                <a:cs typeface="Times New Roman" panose="02020603050405020304" charset="0"/>
              </a:rPr>
            </a:br>
            <a:br>
              <a:rPr lang="en-IN" sz="2700" b="1" dirty="0">
                <a:solidFill>
                  <a:srgbClr val="C00000"/>
                </a:solidFill>
              </a:rPr>
            </a:br>
            <a:r>
              <a:rPr lang="en-IN" b="1" dirty="0"/>
              <a:t>Data Collection:</a:t>
            </a:r>
            <a:br>
              <a:rPr lang="en-US" dirty="0"/>
            </a:br>
            <a:endParaRPr lang="en-US" dirty="0"/>
          </a:p>
        </p:txBody>
      </p:sp>
      <p:sp>
        <p:nvSpPr>
          <p:cNvPr id="3" name="Content Placeholder 2">
            <a:extLst>
              <a:ext uri="{FF2B5EF4-FFF2-40B4-BE49-F238E27FC236}">
                <a16:creationId xmlns:a16="http://schemas.microsoft.com/office/drawing/2014/main" id="{64390613-C06F-4869-BC8D-E8169256EBDA}"/>
              </a:ext>
            </a:extLst>
          </p:cNvPr>
          <p:cNvSpPr>
            <a:spLocks noGrp="1"/>
          </p:cNvSpPr>
          <p:nvPr>
            <p:ph idx="1"/>
          </p:nvPr>
        </p:nvSpPr>
        <p:spPr>
          <a:xfrm>
            <a:off x="2015231" y="1458410"/>
            <a:ext cx="9489381" cy="3507129"/>
          </a:xfrm>
        </p:spPr>
        <p:txBody>
          <a:bodyPr/>
          <a:lstStyle/>
          <a:p>
            <a:pPr marL="0" lvl="0" indent="0">
              <a:buNone/>
            </a:pPr>
            <a:endParaRPr lang="en-US" dirty="0"/>
          </a:p>
          <a:p>
            <a:pPr algn="just">
              <a:buFont typeface="Wingdings" panose="05000000000000000000" pitchFamily="2" charset="2"/>
              <a:buChar char="Ø"/>
            </a:pPr>
            <a:r>
              <a:rPr lang="en-IN" dirty="0"/>
              <a:t>This is the first real step towards the real development of a machine learning model, collecting data. </a:t>
            </a:r>
          </a:p>
          <a:p>
            <a:pPr algn="just">
              <a:buFont typeface="Wingdings" panose="05000000000000000000" pitchFamily="2" charset="2"/>
              <a:buChar char="Ø"/>
            </a:pPr>
            <a:r>
              <a:rPr lang="en-IN" dirty="0"/>
              <a:t>This is a critical step that will cascade in how good the model will be, the more and better data that we get, the better our model will perform.</a:t>
            </a:r>
            <a:endParaRPr lang="en-US" dirty="0"/>
          </a:p>
          <a:p>
            <a:pPr algn="just">
              <a:buFont typeface="Wingdings" panose="05000000000000000000" pitchFamily="2" charset="2"/>
              <a:buChar char="Ø"/>
            </a:pPr>
            <a:r>
              <a:rPr lang="en-IN" dirty="0"/>
              <a:t>There are several techniques to collect the data, like web scraping, manual interventions and etc.</a:t>
            </a:r>
            <a:endParaRPr lang="en-US" dirty="0"/>
          </a:p>
          <a:p>
            <a:pPr algn="just">
              <a:buFont typeface="Wingdings" panose="05000000000000000000" pitchFamily="2" charset="2"/>
              <a:buChar char="Ø"/>
            </a:pPr>
            <a:r>
              <a:rPr lang="en-IN" dirty="0"/>
              <a:t>The dataset used in this Chronic kidney disease dataset taken from UCI: https://archive.ics.uci.edu/ml/datasets/chronic_kidney_disease</a:t>
            </a:r>
            <a:endParaRPr lang="en-US" dirty="0"/>
          </a:p>
          <a:p>
            <a:endParaRPr lang="en-US" dirty="0"/>
          </a:p>
        </p:txBody>
      </p:sp>
      <p:pic>
        <p:nvPicPr>
          <p:cNvPr id="4" name="Picture 2">
            <a:extLst>
              <a:ext uri="{FF2B5EF4-FFF2-40B4-BE49-F238E27FC236}">
                <a16:creationId xmlns:a16="http://schemas.microsoft.com/office/drawing/2014/main" id="{0C24B93A-D9AD-46A0-A96D-7D1041151C2B}"/>
              </a:ext>
            </a:extLst>
          </p:cNvPr>
          <p:cNvPicPr>
            <a:picLocks noChangeAspect="1"/>
          </p:cNvPicPr>
          <p:nvPr/>
        </p:nvPicPr>
        <p:blipFill>
          <a:blip r:embed="rId2"/>
          <a:stretch>
            <a:fillRect/>
          </a:stretch>
        </p:blipFill>
        <p:spPr>
          <a:xfrm>
            <a:off x="2149876" y="62144"/>
            <a:ext cx="762000" cy="525780"/>
          </a:xfrm>
          <a:prstGeom prst="rect">
            <a:avLst/>
          </a:prstGeom>
          <a:noFill/>
          <a:ln>
            <a:noFill/>
          </a:ln>
        </p:spPr>
      </p:pic>
    </p:spTree>
    <p:extLst>
      <p:ext uri="{BB962C8B-B14F-4D97-AF65-F5344CB8AC3E}">
        <p14:creationId xmlns:p14="http://schemas.microsoft.com/office/powerpoint/2010/main" val="303499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D984-C589-46CB-843A-5B95003F5658}"/>
              </a:ext>
            </a:extLst>
          </p:cNvPr>
          <p:cNvSpPr>
            <a:spLocks noGrp="1"/>
          </p:cNvSpPr>
          <p:nvPr>
            <p:ph type="title"/>
          </p:nvPr>
        </p:nvSpPr>
        <p:spPr>
          <a:xfrm>
            <a:off x="1811045" y="0"/>
            <a:ext cx="9693567" cy="1393794"/>
          </a:xfrm>
        </p:spPr>
        <p:txBody>
          <a:bodyPr>
            <a:normAutofit fontScale="90000"/>
          </a:bodyPr>
          <a:lstStyle/>
          <a:p>
            <a:r>
              <a:rPr lang="en-US" sz="2700" b="1" dirty="0">
                <a:solidFill>
                  <a:srgbClr val="C00000"/>
                </a:solidFill>
                <a:latin typeface="Times New Roman" panose="02020603050405020304" charset="0"/>
                <a:cs typeface="Times New Roman" panose="02020603050405020304" charset="0"/>
              </a:rPr>
              <a:t>               GURU NANAK INSTITUTIONS TECHNICAL CAMPUS</a:t>
            </a:r>
            <a:br>
              <a:rPr lang="en-US" sz="2800" b="1" dirty="0">
                <a:latin typeface="Times New Roman" panose="02020603050405020304" charset="0"/>
                <a:cs typeface="Times New Roman" panose="02020603050405020304" charset="0"/>
              </a:rPr>
            </a:br>
            <a:br>
              <a:rPr lang="en-US" sz="2800" b="1" dirty="0"/>
            </a:br>
            <a:r>
              <a:rPr lang="en-US" sz="3100" b="1" dirty="0"/>
              <a:t>Data Preparation</a:t>
            </a:r>
          </a:p>
        </p:txBody>
      </p:sp>
      <p:sp>
        <p:nvSpPr>
          <p:cNvPr id="3" name="Content Placeholder 2">
            <a:extLst>
              <a:ext uri="{FF2B5EF4-FFF2-40B4-BE49-F238E27FC236}">
                <a16:creationId xmlns:a16="http://schemas.microsoft.com/office/drawing/2014/main" id="{5B510CBF-1607-422C-B1AD-55957C406E0D}"/>
              </a:ext>
            </a:extLst>
          </p:cNvPr>
          <p:cNvSpPr>
            <a:spLocks noGrp="1"/>
          </p:cNvSpPr>
          <p:nvPr>
            <p:ph idx="1"/>
          </p:nvPr>
        </p:nvSpPr>
        <p:spPr>
          <a:xfrm>
            <a:off x="1882066" y="1393794"/>
            <a:ext cx="9622546" cy="4517428"/>
          </a:xfrm>
        </p:spPr>
        <p:txBody>
          <a:bodyPr/>
          <a:lstStyle/>
          <a:p>
            <a:pPr marL="0" lvl="0" indent="0">
              <a:buNone/>
            </a:pPr>
            <a:endParaRPr lang="en-US" dirty="0"/>
          </a:p>
          <a:p>
            <a:pPr algn="just">
              <a:buFont typeface="Wingdings" panose="05000000000000000000" pitchFamily="2" charset="2"/>
              <a:buChar char="Ø"/>
            </a:pPr>
            <a:r>
              <a:rPr lang="en-IN" dirty="0"/>
              <a:t>we will transform the data. By getting rid of missing data and removing some columns. First, we will create a list of column names that we want to keep or retain.</a:t>
            </a:r>
            <a:endParaRPr lang="en-US" dirty="0"/>
          </a:p>
          <a:p>
            <a:pPr algn="just">
              <a:buFont typeface="Wingdings" panose="05000000000000000000" pitchFamily="2" charset="2"/>
              <a:buChar char="Ø"/>
            </a:pPr>
            <a:r>
              <a:rPr lang="en-IN" dirty="0"/>
              <a:t>Next, we drop or remove all columns except for the columns that we want to retain.</a:t>
            </a:r>
            <a:endParaRPr lang="en-US" dirty="0"/>
          </a:p>
          <a:p>
            <a:pPr algn="just">
              <a:buFont typeface="Wingdings" panose="05000000000000000000" pitchFamily="2" charset="2"/>
              <a:buChar char="Ø"/>
            </a:pPr>
            <a:r>
              <a:rPr lang="en-IN" dirty="0"/>
              <a:t>Finally, we drop or remove the rows that have missing values from the data set.</a:t>
            </a:r>
            <a:endParaRPr lang="en-US" dirty="0"/>
          </a:p>
          <a:p>
            <a:pPr algn="just">
              <a:buFont typeface="Wingdings" panose="05000000000000000000" pitchFamily="2" charset="2"/>
              <a:buChar char="Ø"/>
            </a:pPr>
            <a:r>
              <a:rPr lang="en-IN" dirty="0"/>
              <a:t>Split into training and evaluation sets</a:t>
            </a:r>
            <a:endParaRPr lang="en-US" dirty="0"/>
          </a:p>
          <a:p>
            <a:endParaRPr lang="en-US" dirty="0"/>
          </a:p>
        </p:txBody>
      </p:sp>
      <p:pic>
        <p:nvPicPr>
          <p:cNvPr id="4" name="Picture 2">
            <a:extLst>
              <a:ext uri="{FF2B5EF4-FFF2-40B4-BE49-F238E27FC236}">
                <a16:creationId xmlns:a16="http://schemas.microsoft.com/office/drawing/2014/main" id="{FD9BEB15-809D-4D57-82D3-668ADB80D5BF}"/>
              </a:ext>
            </a:extLst>
          </p:cNvPr>
          <p:cNvPicPr>
            <a:picLocks noChangeAspect="1"/>
          </p:cNvPicPr>
          <p:nvPr/>
        </p:nvPicPr>
        <p:blipFill>
          <a:blip r:embed="rId2"/>
          <a:stretch>
            <a:fillRect/>
          </a:stretch>
        </p:blipFill>
        <p:spPr>
          <a:xfrm>
            <a:off x="2025589" y="0"/>
            <a:ext cx="762000" cy="525780"/>
          </a:xfrm>
          <a:prstGeom prst="rect">
            <a:avLst/>
          </a:prstGeom>
          <a:noFill/>
          <a:ln>
            <a:noFill/>
          </a:ln>
        </p:spPr>
      </p:pic>
    </p:spTree>
    <p:extLst>
      <p:ext uri="{BB962C8B-B14F-4D97-AF65-F5344CB8AC3E}">
        <p14:creationId xmlns:p14="http://schemas.microsoft.com/office/powerpoint/2010/main" val="34104948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1590</TotalTime>
  <Words>1708</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Wisp</vt:lpstr>
      <vt:lpstr>                                     GURU NANAK INSTITUTIONS TECHNICAL CAMPUS (AUTONOMOUS)                                                                 School of Engineering and Technology                                                                            Ibrahimpatnam, R.R District 501506, 2020-2021                                A MACHINE LEARNING METHODOLOGY FOR                        DIAGNOSING CHRONIC KIDNEY DISEASE </vt:lpstr>
      <vt:lpstr>              GURU NANAK INSTITUTIONS TECHNICAL CAMPUS  ABSTRACT</vt:lpstr>
      <vt:lpstr>                      GURU NANAK INSTITUTIONS TECHNICAL CAMPUS  EXISTING SYSTEM</vt:lpstr>
      <vt:lpstr>                GURU NANAK INSTITUTIONS TECHNICAL CAMPUS   EXISTING SYSTEM DISADVANTAGES</vt:lpstr>
      <vt:lpstr>             GURU NANAK INSTITUTIONS TECHNICAL CAMPUS  PROPOSED SYSTEM</vt:lpstr>
      <vt:lpstr>               GURU NANAK INSTITUTIONS TECHNICAL CAMPUS  SYSTEM ARCHITECURE</vt:lpstr>
      <vt:lpstr>          GURU NANAK INSTITUTIONS TECHNICAL CAMPUS    MODULES</vt:lpstr>
      <vt:lpstr>              GURU NANAK INSTITUTIONS TECHNICAL CAMPUS  Data Collection: </vt:lpstr>
      <vt:lpstr>               GURU NANAK INSTITUTIONS TECHNICAL CAMPUS  Data Preparation</vt:lpstr>
      <vt:lpstr>               GURU NANAK INSTITUTIONS TECHNICAL CAMPUS  Model Selection: </vt:lpstr>
      <vt:lpstr>               GURU NANAK INSTITUTIONS TECHNICAL CAMPUS    Accuracy on test set: </vt:lpstr>
      <vt:lpstr>                   GURU NANAK INSTITUTIONS TECHNICAL CAMPUS  SOFTWARE REQUIREMENTS:</vt:lpstr>
      <vt:lpstr>                    GURU NANAK INSTITUTIONS TECHNICAL CAMPUS UML DIAGRAMS  Use case Diagram                                                   Class Diagram</vt:lpstr>
      <vt:lpstr>               GURU NANAK INSTITUTIONS TECHNICAL CAMPUS  UML DIAGRAMS Activity Daigram                        Data flow Daigram     </vt:lpstr>
      <vt:lpstr>                GURU NANAK INSTITUTIONS TECHNICAL CAMPUS UML DIAGRAMS                               Sequence Diagram</vt:lpstr>
      <vt:lpstr>               GURU NANAK INSTITUTIONS TECHNICAL CAMPUS  CONCLUSION</vt:lpstr>
      <vt:lpstr>                      GURU NANAK INSTITUTIONS TECHNICAL CAMPUS  FUTURE ENCHANCEMENT</vt:lpstr>
      <vt:lpstr>           GURU NANAK INSTITUTIONS TECHNICAL CAMPUS  REFERENCES</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Aishwaryasri Pati</dc:creator>
  <cp:lastModifiedBy>Aishwaryasri Pati</cp:lastModifiedBy>
  <cp:revision>52</cp:revision>
  <dcterms:created xsi:type="dcterms:W3CDTF">2021-06-17T06:34:26Z</dcterms:created>
  <dcterms:modified xsi:type="dcterms:W3CDTF">2021-06-28T07:00:06Z</dcterms:modified>
</cp:coreProperties>
</file>