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120541c81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120541c81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120541c81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120541c81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120541c81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120541c81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120541c81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120541c81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120541c81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c120541c8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120541c81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120541c81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120541c81_0_5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120541c81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120541c81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120541c81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c120541c81_0_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c120541c81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120541c81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120541c81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120541c81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120541c8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c120541c81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c120541c81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120541c81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120541c8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120541c81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120541c81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120541c81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120541c81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120541c81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120541c8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120541c81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120541c81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120541c81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120541c8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120541c81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120541c81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444250" y="971488"/>
            <a:ext cx="4255500" cy="1872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REAL-TIME ACTIVE VISUAL TRACKING SYSTEM</a:t>
            </a:r>
            <a:endParaRPr/>
          </a:p>
        </p:txBody>
      </p:sp>
      <p:sp>
        <p:nvSpPr>
          <p:cNvPr id="129" name="Google Shape;129;p13"/>
          <p:cNvSpPr txBox="1">
            <a:spLocks noGrp="1"/>
          </p:cNvSpPr>
          <p:nvPr>
            <p:ph type="subTitle" idx="1"/>
          </p:nvPr>
        </p:nvSpPr>
        <p:spPr>
          <a:xfrm>
            <a:off x="4306675" y="3333975"/>
            <a:ext cx="4255500" cy="1251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Presentation By:</a:t>
            </a:r>
            <a:endParaRPr dirty="0"/>
          </a:p>
          <a:p>
            <a:pPr marL="0" lvl="0" indent="457200" algn="ctr" rtl="0">
              <a:spcBef>
                <a:spcPts val="0"/>
              </a:spcBef>
              <a:spcAft>
                <a:spcPts val="0"/>
              </a:spcAft>
              <a:buNone/>
            </a:pPr>
            <a:r>
              <a:rPr lang="en" dirty="0"/>
              <a:t>PATI AISHWARYA SRI (17WJ1A05N0)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3.Segmentation</a:t>
            </a:r>
            <a:endParaRPr/>
          </a:p>
        </p:txBody>
      </p:sp>
      <p:sp>
        <p:nvSpPr>
          <p:cNvPr id="184" name="Google Shape;184;p22"/>
          <p:cNvSpPr txBox="1">
            <a:spLocks noGrp="1"/>
          </p:cNvSpPr>
          <p:nvPr>
            <p:ph type="body" idx="1"/>
          </p:nvPr>
        </p:nvSpPr>
        <p:spPr>
          <a:xfrm>
            <a:off x="1303800" y="1781550"/>
            <a:ext cx="7030500" cy="275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We can divide or partition the image into various parts called segments. </a:t>
            </a:r>
            <a:endParaRPr sz="1500"/>
          </a:p>
          <a:p>
            <a:pPr marL="0" lvl="0" indent="0" algn="l" rtl="0">
              <a:spcBef>
                <a:spcPts val="1200"/>
              </a:spcBef>
              <a:spcAft>
                <a:spcPts val="0"/>
              </a:spcAft>
              <a:buNone/>
            </a:pPr>
            <a:r>
              <a:rPr lang="en" sz="1500"/>
              <a:t>It’s not a great idea to process the entire image at the same time as there will be regions in the image which do not contain any information. </a:t>
            </a:r>
            <a:endParaRPr sz="1500"/>
          </a:p>
          <a:p>
            <a:pPr marL="0" lvl="0" indent="0" algn="l" rtl="0">
              <a:spcBef>
                <a:spcPts val="1200"/>
              </a:spcBef>
              <a:spcAft>
                <a:spcPts val="0"/>
              </a:spcAft>
              <a:buNone/>
            </a:pPr>
            <a:r>
              <a:rPr lang="en" sz="1500"/>
              <a:t>By dividing the image into segments, we can make use of the important segments for processing the image. </a:t>
            </a:r>
            <a:endParaRPr sz="1500"/>
          </a:p>
          <a:p>
            <a:pPr marL="0" lvl="0" indent="0" algn="l" rtl="0">
              <a:spcBef>
                <a:spcPts val="1200"/>
              </a:spcBef>
              <a:spcAft>
                <a:spcPts val="1200"/>
              </a:spcAft>
              <a:buNone/>
            </a:pPr>
            <a:r>
              <a:rPr lang="en" sz="1500"/>
              <a:t>That, in a nutshell, is how image segmentation works.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4.Classification</a:t>
            </a:r>
            <a:endParaRPr/>
          </a:p>
        </p:txBody>
      </p:sp>
      <p:sp>
        <p:nvSpPr>
          <p:cNvPr id="190" name="Google Shape;190;p23"/>
          <p:cNvSpPr txBox="1">
            <a:spLocks noGrp="1"/>
          </p:cNvSpPr>
          <p:nvPr>
            <p:ph type="body" idx="1"/>
          </p:nvPr>
        </p:nvSpPr>
        <p:spPr>
          <a:xfrm>
            <a:off x="1303800" y="1824650"/>
            <a:ext cx="7030500" cy="270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COCO is implemented to classify the different objects by training on these examples. </a:t>
            </a:r>
            <a:endParaRPr sz="1500"/>
          </a:p>
          <a:p>
            <a:pPr marL="0" lvl="0" indent="0" algn="l" rtl="0">
              <a:spcBef>
                <a:spcPts val="1200"/>
              </a:spcBef>
              <a:spcAft>
                <a:spcPts val="0"/>
              </a:spcAft>
              <a:buNone/>
            </a:pPr>
            <a:r>
              <a:rPr lang="en" sz="1500"/>
              <a:t>Different network configurations are experimented with to optimize the results of objects on the input images. </a:t>
            </a:r>
            <a:endParaRPr sz="1500"/>
          </a:p>
          <a:p>
            <a:pPr marL="0" lvl="0" indent="0" algn="l" rtl="0">
              <a:spcBef>
                <a:spcPts val="1200"/>
              </a:spcBef>
              <a:spcAft>
                <a:spcPts val="1200"/>
              </a:spcAft>
              <a:buNone/>
            </a:pPr>
            <a:r>
              <a:rPr lang="en" sz="1500"/>
              <a:t>So the out will be display in model based detection.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Algorithm</a:t>
            </a:r>
            <a:endParaRPr/>
          </a:p>
        </p:txBody>
      </p:sp>
      <p:sp>
        <p:nvSpPr>
          <p:cNvPr id="196" name="Google Shape;196;p24"/>
          <p:cNvSpPr txBox="1">
            <a:spLocks noGrp="1"/>
          </p:cNvSpPr>
          <p:nvPr>
            <p:ph type="body" idx="1"/>
          </p:nvPr>
        </p:nvSpPr>
        <p:spPr>
          <a:xfrm>
            <a:off x="1303800" y="1810275"/>
            <a:ext cx="7030500" cy="27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Multi-modal self-paced learning for detection (MSPLD).</a:t>
            </a:r>
            <a:endParaRPr sz="1500"/>
          </a:p>
          <a:p>
            <a:pPr marL="0" lvl="0" indent="0" algn="l" rtl="0">
              <a:spcBef>
                <a:spcPts val="1200"/>
              </a:spcBef>
              <a:spcAft>
                <a:spcPts val="0"/>
              </a:spcAft>
              <a:buNone/>
            </a:pPr>
            <a:r>
              <a:rPr lang="en" sz="1500"/>
              <a:t>MSPLD that uses only a few bounding box labels per category by consistently implementing iterations between detector amelioration and reliable sample selection. </a:t>
            </a:r>
            <a:endParaRPr sz="1500"/>
          </a:p>
          <a:p>
            <a:pPr marL="0" lvl="0" indent="0" algn="l" rtl="0">
              <a:spcBef>
                <a:spcPts val="1200"/>
              </a:spcBef>
              <a:spcAft>
                <a:spcPts val="1200"/>
              </a:spcAft>
              <a:buNone/>
            </a:pPr>
            <a:r>
              <a:rPr lang="en" sz="1500"/>
              <a:t>To enhance its detector learning capability with the scarcity of annotation, MSPLD embeds multiple detection models in its learning scheme.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Engineering</a:t>
            </a:r>
            <a:endParaRPr/>
          </a:p>
        </p:txBody>
      </p:sp>
      <p:sp>
        <p:nvSpPr>
          <p:cNvPr id="202" name="Google Shape;202;p25"/>
          <p:cNvSpPr txBox="1">
            <a:spLocks noGrp="1"/>
          </p:cNvSpPr>
          <p:nvPr>
            <p:ph type="body" idx="1"/>
          </p:nvPr>
        </p:nvSpPr>
        <p:spPr>
          <a:xfrm>
            <a:off x="1303800" y="1724075"/>
            <a:ext cx="7030500" cy="280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Design Engineering deals with the various UML [Unified Modelling language] diagrams for the implementation of project. </a:t>
            </a:r>
            <a:endParaRPr sz="1500"/>
          </a:p>
          <a:p>
            <a:pPr marL="0" lvl="0" indent="0" algn="l" rtl="0">
              <a:spcBef>
                <a:spcPts val="1200"/>
              </a:spcBef>
              <a:spcAft>
                <a:spcPts val="0"/>
              </a:spcAft>
              <a:buNone/>
            </a:pPr>
            <a:r>
              <a:rPr lang="en" sz="1500"/>
              <a:t>Design is a meaningful engineering representation of a thing that is to be built. </a:t>
            </a:r>
            <a:endParaRPr sz="1500"/>
          </a:p>
          <a:p>
            <a:pPr marL="0" lvl="0" indent="0" algn="l" rtl="0">
              <a:spcBef>
                <a:spcPts val="1200"/>
              </a:spcBef>
              <a:spcAft>
                <a:spcPts val="0"/>
              </a:spcAft>
              <a:buNone/>
            </a:pPr>
            <a:r>
              <a:rPr lang="en" sz="1500"/>
              <a:t>Software design is a process through which the requirements are translated into representation of the software. </a:t>
            </a:r>
            <a:endParaRPr sz="1500"/>
          </a:p>
          <a:p>
            <a:pPr marL="0" lvl="0" indent="0" algn="l" rtl="0">
              <a:spcBef>
                <a:spcPts val="1200"/>
              </a:spcBef>
              <a:spcAft>
                <a:spcPts val="1200"/>
              </a:spcAft>
              <a:buNone/>
            </a:pPr>
            <a:r>
              <a:rPr lang="en" sz="1500"/>
              <a:t>Design is the place where quality is rendered in software engineering. Design is the means to accurately translate customer requirements into finished product.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Component Diagram</a:t>
            </a:r>
            <a:endParaRPr/>
          </a:p>
        </p:txBody>
      </p:sp>
      <p:sp>
        <p:nvSpPr>
          <p:cNvPr id="208" name="Google Shape;208;p26"/>
          <p:cNvSpPr txBox="1">
            <a:spLocks noGrp="1"/>
          </p:cNvSpPr>
          <p:nvPr>
            <p:ph type="body" idx="1"/>
          </p:nvPr>
        </p:nvSpPr>
        <p:spPr>
          <a:xfrm>
            <a:off x="1479825" y="1537300"/>
            <a:ext cx="2816100" cy="2994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500"/>
              <a:t>A component diagram, also known as UML component diagram, describes the organization and wiring of the physical components in a system.</a:t>
            </a:r>
            <a:endParaRPr sz="1500"/>
          </a:p>
          <a:p>
            <a:pPr marL="0" lvl="0" indent="0" algn="l" rtl="0">
              <a:lnSpc>
                <a:spcPct val="105000"/>
              </a:lnSpc>
              <a:spcBef>
                <a:spcPts val="1200"/>
              </a:spcBef>
              <a:spcAft>
                <a:spcPts val="0"/>
              </a:spcAft>
              <a:buNone/>
            </a:pPr>
            <a:r>
              <a:rPr lang="en" sz="1500"/>
              <a:t>It double-check that every aspect of the system's required functions is covered by planned development.</a:t>
            </a:r>
            <a:endParaRPr sz="1500"/>
          </a:p>
          <a:p>
            <a:pPr marL="0" lvl="0" indent="0" algn="l" rtl="0">
              <a:lnSpc>
                <a:spcPct val="105000"/>
              </a:lnSpc>
              <a:spcBef>
                <a:spcPts val="1200"/>
              </a:spcBef>
              <a:spcAft>
                <a:spcPts val="1200"/>
              </a:spcAft>
              <a:buNone/>
            </a:pPr>
            <a:endParaRPr sz="1400"/>
          </a:p>
        </p:txBody>
      </p:sp>
      <p:sp>
        <p:nvSpPr>
          <p:cNvPr id="209" name="Google Shape;209;p26"/>
          <p:cNvSpPr txBox="1">
            <a:spLocks noGrp="1"/>
          </p:cNvSpPr>
          <p:nvPr>
            <p:ph type="body" idx="2"/>
          </p:nvPr>
        </p:nvSpPr>
        <p:spPr>
          <a:xfrm>
            <a:off x="4712475" y="1597875"/>
            <a:ext cx="40515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0" name="Google Shape;210;p26"/>
          <p:cNvPicPr preferRelativeResize="0"/>
          <p:nvPr/>
        </p:nvPicPr>
        <p:blipFill>
          <a:blip r:embed="rId3">
            <a:alphaModFix/>
          </a:blip>
          <a:stretch>
            <a:fillRect/>
          </a:stretch>
        </p:blipFill>
        <p:spPr>
          <a:xfrm>
            <a:off x="4248625" y="1537300"/>
            <a:ext cx="4515350" cy="287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Deployment Diagram</a:t>
            </a:r>
            <a:endParaRPr/>
          </a:p>
        </p:txBody>
      </p:sp>
      <p:sp>
        <p:nvSpPr>
          <p:cNvPr id="216" name="Google Shape;216;p27"/>
          <p:cNvSpPr txBox="1">
            <a:spLocks noGrp="1"/>
          </p:cNvSpPr>
          <p:nvPr>
            <p:ph type="body" idx="1"/>
          </p:nvPr>
        </p:nvSpPr>
        <p:spPr>
          <a:xfrm>
            <a:off x="1303800" y="1666600"/>
            <a:ext cx="3063900" cy="2865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500"/>
              <a:t>A deployment diagram shows the execution architecture of a system, including nodes such as hardware or software execution environments, and the middleware connecting them. </a:t>
            </a:r>
            <a:endParaRPr sz="1500"/>
          </a:p>
          <a:p>
            <a:pPr marL="0" lvl="0" indent="0" algn="l" rtl="0">
              <a:lnSpc>
                <a:spcPct val="105000"/>
              </a:lnSpc>
              <a:spcBef>
                <a:spcPts val="1200"/>
              </a:spcBef>
              <a:spcAft>
                <a:spcPts val="0"/>
              </a:spcAft>
              <a:buNone/>
            </a:pPr>
            <a:r>
              <a:rPr lang="en" sz="1500"/>
              <a:t>Deployment diagrams are typically used to visualize the physical hardware and software of a system.</a:t>
            </a:r>
            <a:endParaRPr sz="1500"/>
          </a:p>
          <a:p>
            <a:pPr marL="0" lvl="0" indent="0" algn="l" rtl="0">
              <a:lnSpc>
                <a:spcPct val="105000"/>
              </a:lnSpc>
              <a:spcBef>
                <a:spcPts val="1200"/>
              </a:spcBef>
              <a:spcAft>
                <a:spcPts val="1200"/>
              </a:spcAft>
              <a:buNone/>
            </a:pPr>
            <a:endParaRPr sz="1400"/>
          </a:p>
        </p:txBody>
      </p:sp>
      <p:sp>
        <p:nvSpPr>
          <p:cNvPr id="217" name="Google Shape;217;p27"/>
          <p:cNvSpPr txBox="1">
            <a:spLocks noGrp="1"/>
          </p:cNvSpPr>
          <p:nvPr>
            <p:ph type="body" idx="2"/>
          </p:nvPr>
        </p:nvSpPr>
        <p:spPr>
          <a:xfrm>
            <a:off x="4572000" y="1666650"/>
            <a:ext cx="3762000" cy="286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8" name="Google Shape;218;p27"/>
          <p:cNvPicPr preferRelativeResize="0"/>
          <p:nvPr/>
        </p:nvPicPr>
        <p:blipFill>
          <a:blip r:embed="rId3">
            <a:alphaModFix/>
          </a:blip>
          <a:stretch>
            <a:fillRect/>
          </a:stretch>
        </p:blipFill>
        <p:spPr>
          <a:xfrm>
            <a:off x="4194700" y="1537250"/>
            <a:ext cx="4654324" cy="299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819150" y="820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Diagram</a:t>
            </a:r>
            <a:endParaRPr/>
          </a:p>
        </p:txBody>
      </p:sp>
      <p:sp>
        <p:nvSpPr>
          <p:cNvPr id="224" name="Google Shape;224;p28"/>
          <p:cNvSpPr txBox="1">
            <a:spLocks noGrp="1"/>
          </p:cNvSpPr>
          <p:nvPr>
            <p:ph type="body" idx="1"/>
          </p:nvPr>
        </p:nvSpPr>
        <p:spPr>
          <a:xfrm>
            <a:off x="1303800" y="1597875"/>
            <a:ext cx="29058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A sequence diagram simply depicts interaction between objects in a sequential order i.e. the order in which these interactions take place. </a:t>
            </a:r>
            <a:endParaRPr sz="1500"/>
          </a:p>
          <a:p>
            <a:pPr marL="0" lvl="0" indent="0" algn="l" rtl="0">
              <a:spcBef>
                <a:spcPts val="1200"/>
              </a:spcBef>
              <a:spcAft>
                <a:spcPts val="1200"/>
              </a:spcAft>
              <a:buNone/>
            </a:pPr>
            <a:r>
              <a:rPr lang="en" sz="1500"/>
              <a:t>Sequence diagrams describe how and in what order the objects in a system function.</a:t>
            </a:r>
            <a:endParaRPr sz="1500"/>
          </a:p>
        </p:txBody>
      </p:sp>
      <p:sp>
        <p:nvSpPr>
          <p:cNvPr id="225" name="Google Shape;225;p28"/>
          <p:cNvSpPr txBox="1">
            <a:spLocks noGrp="1"/>
          </p:cNvSpPr>
          <p:nvPr>
            <p:ph type="body" idx="2"/>
          </p:nvPr>
        </p:nvSpPr>
        <p:spPr>
          <a:xfrm>
            <a:off x="4572000" y="1597950"/>
            <a:ext cx="37620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6" name="Google Shape;226;p28"/>
          <p:cNvPicPr preferRelativeResize="0"/>
          <p:nvPr/>
        </p:nvPicPr>
        <p:blipFill>
          <a:blip r:embed="rId3">
            <a:alphaModFix/>
          </a:blip>
          <a:stretch>
            <a:fillRect/>
          </a:stretch>
        </p:blipFill>
        <p:spPr>
          <a:xfrm>
            <a:off x="4384100" y="1540400"/>
            <a:ext cx="4137775" cy="343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Flow Diagram</a:t>
            </a:r>
            <a:endParaRPr/>
          </a:p>
        </p:txBody>
      </p:sp>
      <p:sp>
        <p:nvSpPr>
          <p:cNvPr id="232" name="Google Shape;232;p29"/>
          <p:cNvSpPr txBox="1">
            <a:spLocks noGrp="1"/>
          </p:cNvSpPr>
          <p:nvPr>
            <p:ph type="body" idx="1"/>
          </p:nvPr>
        </p:nvSpPr>
        <p:spPr>
          <a:xfrm>
            <a:off x="1303800" y="1597875"/>
            <a:ext cx="29202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A data flow diagram (DFD) is a graphical representation of the "flow" of data through an information system, modeling its process aspects.</a:t>
            </a:r>
            <a:endParaRPr sz="1500"/>
          </a:p>
          <a:p>
            <a:pPr marL="0" lvl="0" indent="0" algn="l" rtl="0">
              <a:spcBef>
                <a:spcPts val="1200"/>
              </a:spcBef>
              <a:spcAft>
                <a:spcPts val="1200"/>
              </a:spcAft>
              <a:buNone/>
            </a:pPr>
            <a:r>
              <a:rPr lang="en" sz="1500"/>
              <a:t>A DFD shows what kinds of data will be input to and output from the system</a:t>
            </a:r>
            <a:endParaRPr sz="1500"/>
          </a:p>
        </p:txBody>
      </p:sp>
      <p:sp>
        <p:nvSpPr>
          <p:cNvPr id="233" name="Google Shape;233;p29"/>
          <p:cNvSpPr txBox="1">
            <a:spLocks noGrp="1"/>
          </p:cNvSpPr>
          <p:nvPr>
            <p:ph type="body" idx="2"/>
          </p:nvPr>
        </p:nvSpPr>
        <p:spPr>
          <a:xfrm>
            <a:off x="4572000" y="1597950"/>
            <a:ext cx="37620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4" name="Google Shape;234;p29"/>
          <p:cNvPicPr preferRelativeResize="0"/>
          <p:nvPr/>
        </p:nvPicPr>
        <p:blipFill>
          <a:blip r:embed="rId3">
            <a:alphaModFix/>
          </a:blip>
          <a:stretch>
            <a:fillRect/>
          </a:stretch>
        </p:blipFill>
        <p:spPr>
          <a:xfrm>
            <a:off x="4295825" y="1431375"/>
            <a:ext cx="4616200" cy="341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Entity Relationship Diagram</a:t>
            </a:r>
            <a:endParaRPr/>
          </a:p>
        </p:txBody>
      </p:sp>
      <p:sp>
        <p:nvSpPr>
          <p:cNvPr id="240" name="Google Shape;240;p30"/>
          <p:cNvSpPr txBox="1">
            <a:spLocks noGrp="1"/>
          </p:cNvSpPr>
          <p:nvPr>
            <p:ph type="body" idx="1"/>
          </p:nvPr>
        </p:nvSpPr>
        <p:spPr>
          <a:xfrm>
            <a:off x="1303800" y="1597875"/>
            <a:ext cx="2848500" cy="31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Entity-Relationship Model (ERM) is an abstract and conceptual representation of data. </a:t>
            </a:r>
            <a:endParaRPr sz="1500"/>
          </a:p>
          <a:p>
            <a:pPr marL="0" lvl="0" indent="0" algn="l" rtl="0">
              <a:spcBef>
                <a:spcPts val="1200"/>
              </a:spcBef>
              <a:spcAft>
                <a:spcPts val="0"/>
              </a:spcAft>
              <a:buNone/>
            </a:pPr>
            <a:r>
              <a:rPr lang="en" sz="1500"/>
              <a:t>Entity-relationship modeling is a database modeling method, used to produce a type of conceptual schema or semantic data model of a system, often a relational database.</a:t>
            </a:r>
            <a:endParaRPr sz="1500"/>
          </a:p>
          <a:p>
            <a:pPr marL="0" lvl="0" indent="0" algn="l" rtl="0">
              <a:spcBef>
                <a:spcPts val="1200"/>
              </a:spcBef>
              <a:spcAft>
                <a:spcPts val="1200"/>
              </a:spcAft>
              <a:buNone/>
            </a:pPr>
            <a:endParaRPr sz="1400"/>
          </a:p>
        </p:txBody>
      </p:sp>
      <p:sp>
        <p:nvSpPr>
          <p:cNvPr id="241" name="Google Shape;241;p30"/>
          <p:cNvSpPr txBox="1">
            <a:spLocks noGrp="1"/>
          </p:cNvSpPr>
          <p:nvPr>
            <p:ph type="body" idx="2"/>
          </p:nvPr>
        </p:nvSpPr>
        <p:spPr>
          <a:xfrm>
            <a:off x="4353300" y="1597950"/>
            <a:ext cx="39807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2" name="Google Shape;242;p30"/>
          <p:cNvPicPr preferRelativeResize="0"/>
          <p:nvPr/>
        </p:nvPicPr>
        <p:blipFill>
          <a:blip r:embed="rId3">
            <a:alphaModFix/>
          </a:blip>
          <a:stretch>
            <a:fillRect/>
          </a:stretch>
        </p:blipFill>
        <p:spPr>
          <a:xfrm>
            <a:off x="4277300" y="1563200"/>
            <a:ext cx="4544225" cy="332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48" name="Google Shape;248;p31"/>
          <p:cNvSpPr txBox="1">
            <a:spLocks noGrp="1"/>
          </p:cNvSpPr>
          <p:nvPr>
            <p:ph type="body" idx="1"/>
          </p:nvPr>
        </p:nvSpPr>
        <p:spPr>
          <a:xfrm>
            <a:off x="1303800" y="1597875"/>
            <a:ext cx="7030500" cy="29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The tracking module provides feedbacks to the object detection module to improve the local detection performance. </a:t>
            </a:r>
            <a:endParaRPr sz="1500"/>
          </a:p>
          <a:p>
            <a:pPr marL="0" lvl="0" indent="0" algn="l" rtl="0">
              <a:spcBef>
                <a:spcPts val="1200"/>
              </a:spcBef>
              <a:spcAft>
                <a:spcPts val="0"/>
              </a:spcAft>
              <a:buNone/>
            </a:pPr>
            <a:r>
              <a:rPr lang="en" sz="1500"/>
              <a:t>According to the trajectories in the top hypothesis, the multiple object tracking module predicts the most likely locations to detect objects. </a:t>
            </a:r>
            <a:endParaRPr sz="1500"/>
          </a:p>
          <a:p>
            <a:pPr marL="0" lvl="0" indent="0" algn="l" rtl="0">
              <a:spcBef>
                <a:spcPts val="1200"/>
              </a:spcBef>
              <a:spcAft>
                <a:spcPts val="1200"/>
              </a:spcAft>
              <a:buNone/>
            </a:pPr>
            <a:r>
              <a:rPr lang="en" sz="1500"/>
              <a:t>This interaction tightly integrates the object detection and tracking, and makes both of them more reliable.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204700" y="655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135" name="Google Shape;135;p14"/>
          <p:cNvSpPr txBox="1">
            <a:spLocks noGrp="1"/>
          </p:cNvSpPr>
          <p:nvPr>
            <p:ph type="body" idx="1"/>
          </p:nvPr>
        </p:nvSpPr>
        <p:spPr>
          <a:xfrm>
            <a:off x="1235600" y="1240975"/>
            <a:ext cx="7626900" cy="3591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en" sz="1500"/>
              <a:t>The paper describes implementation of a real-time visual tracking system equipped with an active camera. The system is intended for indoor human motion tracking. Real-time tracking is achieved using simple and fast motion detection procedures based on frame differencing and camera motion compensation. Results of on-line person tracking are presented. Based on preliminary results of object detection in each image which may have missing and/or false detection, the multiple object tracking method keeps a graph structure where it maintains multiple hypothesis about the number and the trajectories of the object in the video. The image information drives the process of extending and pruning the graph, and determines the best hypothesis to explain the video. While the image-hued object detection makes a local decision, the tracking process confirm and validates the detection through time, therefore, it can be regarded as temporal detection which makes a global decision across time. The multiple object tracking method gives feedbacks which are predictions of object locations to the object detection module. Therefore, the method integrates object detection and trucking tightly. The most possible hypothesis provides the multiple object tracking result. The experimental results are presented.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Enhancement</a:t>
            </a:r>
            <a:endParaRPr/>
          </a:p>
        </p:txBody>
      </p:sp>
      <p:sp>
        <p:nvSpPr>
          <p:cNvPr id="254" name="Google Shape;254;p32"/>
          <p:cNvSpPr txBox="1">
            <a:spLocks noGrp="1"/>
          </p:cNvSpPr>
          <p:nvPr>
            <p:ph type="body" idx="1"/>
          </p:nvPr>
        </p:nvSpPr>
        <p:spPr>
          <a:xfrm>
            <a:off x="1303800" y="1597875"/>
            <a:ext cx="7030500" cy="29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500"/>
              <a:t>An image based likelihood is then computed to give a probability to each hypothesis. </a:t>
            </a:r>
            <a:endParaRPr sz="1500"/>
          </a:p>
          <a:p>
            <a:pPr marL="0" lvl="0" indent="0" algn="l" rtl="0">
              <a:spcBef>
                <a:spcPts val="1200"/>
              </a:spcBef>
              <a:spcAft>
                <a:spcPts val="0"/>
              </a:spcAft>
              <a:buSzPts val="1018"/>
              <a:buNone/>
            </a:pPr>
            <a:r>
              <a:rPr lang="en" sz="1500"/>
              <a:t>This computation is based on the object detection probability, appearance similarity, trajectory smoothness and image foreground coverage and compactness. </a:t>
            </a:r>
            <a:endParaRPr sz="1500"/>
          </a:p>
          <a:p>
            <a:pPr marL="0" lvl="0" indent="0" algn="l" rtl="0">
              <a:spcBef>
                <a:spcPts val="1200"/>
              </a:spcBef>
              <a:spcAft>
                <a:spcPts val="0"/>
              </a:spcAft>
              <a:buSzPts val="1018"/>
              <a:buNone/>
            </a:pPr>
            <a:r>
              <a:rPr lang="en" sz="1500"/>
              <a:t>The probabilities are calculated based on a sequence of images, therefore, they are temporally global representations of hypotheses likelihood. </a:t>
            </a:r>
            <a:endParaRPr sz="1500"/>
          </a:p>
          <a:p>
            <a:pPr marL="0" lvl="0" indent="0" algn="l" rtl="0">
              <a:spcBef>
                <a:spcPts val="1200"/>
              </a:spcBef>
              <a:spcAft>
                <a:spcPts val="1200"/>
              </a:spcAft>
              <a:buSzPts val="1018"/>
              <a:buNone/>
            </a:pPr>
            <a:r>
              <a:rPr lang="en" sz="1500"/>
              <a:t>The hypotheses are ranked by their probabilities and the unlikely hypotheses are pruned from the graph in the hypothesesmanagement step.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Existing System</a:t>
            </a:r>
            <a:endParaRPr/>
          </a:p>
        </p:txBody>
      </p:sp>
      <p:sp>
        <p:nvSpPr>
          <p:cNvPr id="141" name="Google Shape;141;p15"/>
          <p:cNvSpPr txBox="1">
            <a:spLocks noGrp="1"/>
          </p:cNvSpPr>
          <p:nvPr>
            <p:ph type="body" idx="1"/>
          </p:nvPr>
        </p:nvSpPr>
        <p:spPr>
          <a:xfrm>
            <a:off x="1303800" y="1666600"/>
            <a:ext cx="7030500" cy="286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 Multiple object tracking bas been a challenging research topic in computer vision. </a:t>
            </a:r>
            <a:endParaRPr sz="1500"/>
          </a:p>
          <a:p>
            <a:pPr marL="0" lvl="0" indent="0" algn="l" rtl="0">
              <a:spcBef>
                <a:spcPts val="1200"/>
              </a:spcBef>
              <a:spcAft>
                <a:spcPts val="0"/>
              </a:spcAft>
              <a:buNone/>
            </a:pPr>
            <a:r>
              <a:rPr lang="en" sz="1500"/>
              <a:t>It has to deal with the difficulties existing in single object tracking, such as changing appearances, non-rigid motion; dynamic illumination and occlusion, as well as the problems related to multiple object tracking including inter-object occlusion, multi-object concision. </a:t>
            </a:r>
            <a:endParaRPr sz="1500"/>
          </a:p>
          <a:p>
            <a:pPr marL="0" lvl="0" indent="0" algn="l" rtl="0">
              <a:spcBef>
                <a:spcPts val="1200"/>
              </a:spcBef>
              <a:spcAft>
                <a:spcPts val="1200"/>
              </a:spcAft>
              <a:buNone/>
            </a:pPr>
            <a:r>
              <a:rPr lang="en" sz="1500"/>
              <a:t>There has been much work on multiple object visual tracking. They use a sampling algorithm for tracking fixed number of objects. Tao et al. [2] present an efficient hierarchical algorithm to track multiple people.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System</a:t>
            </a:r>
            <a:endParaRPr/>
          </a:p>
        </p:txBody>
      </p:sp>
      <p:sp>
        <p:nvSpPr>
          <p:cNvPr id="147" name="Google Shape;147;p16"/>
          <p:cNvSpPr txBox="1">
            <a:spLocks noGrp="1"/>
          </p:cNvSpPr>
          <p:nvPr>
            <p:ph type="body" idx="1"/>
          </p:nvPr>
        </p:nvSpPr>
        <p:spPr>
          <a:xfrm>
            <a:off x="1303800" y="1752825"/>
            <a:ext cx="7030500" cy="274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The tracking algorithm accepts the probabilities of preliminary object detection and keeps multiple hypotheses of object trajectories in a graph structure. </a:t>
            </a:r>
            <a:endParaRPr sz="1500"/>
          </a:p>
          <a:p>
            <a:pPr marL="0" lvl="0" indent="0" algn="l" rtl="0">
              <a:spcBef>
                <a:spcPts val="1200"/>
              </a:spcBef>
              <a:spcAft>
                <a:spcPts val="0"/>
              </a:spcAft>
              <a:buNone/>
            </a:pPr>
            <a:r>
              <a:rPr lang="en" sz="1500"/>
              <a:t>Each hypothesis consists of the number of objects and their trajectories. </a:t>
            </a:r>
            <a:endParaRPr sz="1500"/>
          </a:p>
          <a:p>
            <a:pPr marL="0" lvl="0" indent="0" algn="l" rtl="0">
              <a:spcBef>
                <a:spcPts val="1200"/>
              </a:spcBef>
              <a:spcAft>
                <a:spcPts val="1200"/>
              </a:spcAft>
              <a:buNone/>
            </a:pPr>
            <a:r>
              <a:rPr lang="en" sz="1500"/>
              <a:t>The first step in tracking is to extend the graph to include the most recent object detection results, that is, to generate multiple hypotheses about the trajectories.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Architecture</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17"/>
          <p:cNvPicPr preferRelativeResize="0"/>
          <p:nvPr/>
        </p:nvPicPr>
        <p:blipFill rotWithShape="1">
          <a:blip r:embed="rId3">
            <a:alphaModFix/>
          </a:blip>
          <a:srcRect t="-6360" b="6360"/>
          <a:stretch/>
        </p:blipFill>
        <p:spPr>
          <a:xfrm>
            <a:off x="1724100" y="1675150"/>
            <a:ext cx="5274600" cy="271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Architecture</a:t>
            </a:r>
            <a:endParaRPr/>
          </a:p>
        </p:txBody>
      </p:sp>
      <p:sp>
        <p:nvSpPr>
          <p:cNvPr id="160" name="Google Shape;160;p18"/>
          <p:cNvSpPr txBox="1">
            <a:spLocks noGrp="1"/>
          </p:cNvSpPr>
          <p:nvPr>
            <p:ph type="body" idx="1"/>
          </p:nvPr>
        </p:nvSpPr>
        <p:spPr>
          <a:xfrm>
            <a:off x="1303800" y="1695350"/>
            <a:ext cx="7030500" cy="28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A system architecture is the conceptual model that defines the structure, behavior, and more views of a system. </a:t>
            </a:r>
            <a:endParaRPr sz="1500"/>
          </a:p>
          <a:p>
            <a:pPr marL="0" lvl="0" indent="0" algn="l" rtl="0">
              <a:spcBef>
                <a:spcPts val="1200"/>
              </a:spcBef>
              <a:spcAft>
                <a:spcPts val="1200"/>
              </a:spcAft>
              <a:buNone/>
            </a:pPr>
            <a:r>
              <a:rPr lang="en" sz="1500"/>
              <a:t>An architecture description is a formal description and representation of a system, organized in a way that supports reasoning about the structures and behaviors of the system.</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Modules</a:t>
            </a:r>
            <a:endParaRPr/>
          </a:p>
        </p:txBody>
      </p:sp>
      <p:sp>
        <p:nvSpPr>
          <p:cNvPr id="166" name="Google Shape;166;p19"/>
          <p:cNvSpPr txBox="1">
            <a:spLocks noGrp="1"/>
          </p:cNvSpPr>
          <p:nvPr>
            <p:ph type="body" idx="1"/>
          </p:nvPr>
        </p:nvSpPr>
        <p:spPr>
          <a:xfrm>
            <a:off x="1438850" y="18002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1. Input Images</a:t>
            </a:r>
            <a:endParaRPr sz="1500"/>
          </a:p>
          <a:p>
            <a:pPr marL="0" lvl="0" indent="0" algn="l" rtl="0">
              <a:spcBef>
                <a:spcPts val="1200"/>
              </a:spcBef>
              <a:spcAft>
                <a:spcPts val="0"/>
              </a:spcAft>
              <a:buNone/>
            </a:pPr>
            <a:r>
              <a:rPr lang="en" sz="1500"/>
              <a:t>2. Pre Processing</a:t>
            </a:r>
            <a:endParaRPr sz="1500"/>
          </a:p>
          <a:p>
            <a:pPr marL="0" lvl="0" indent="0" algn="l" rtl="0">
              <a:spcBef>
                <a:spcPts val="1200"/>
              </a:spcBef>
              <a:spcAft>
                <a:spcPts val="0"/>
              </a:spcAft>
              <a:buNone/>
            </a:pPr>
            <a:r>
              <a:rPr lang="en" sz="1500"/>
              <a:t>3. Segmentation</a:t>
            </a:r>
            <a:endParaRPr sz="1500"/>
          </a:p>
          <a:p>
            <a:pPr marL="0" lvl="0" indent="0" algn="l" rtl="0">
              <a:spcBef>
                <a:spcPts val="1200"/>
              </a:spcBef>
              <a:spcAft>
                <a:spcPts val="1200"/>
              </a:spcAft>
              <a:buNone/>
            </a:pPr>
            <a:r>
              <a:rPr lang="en" sz="1500"/>
              <a:t>4. Classification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1.Input Images</a:t>
            </a:r>
            <a:endParaRPr/>
          </a:p>
        </p:txBody>
      </p:sp>
      <p:sp>
        <p:nvSpPr>
          <p:cNvPr id="172" name="Google Shape;172;p20"/>
          <p:cNvSpPr txBox="1">
            <a:spLocks noGrp="1"/>
          </p:cNvSpPr>
          <p:nvPr>
            <p:ph type="body" idx="1"/>
          </p:nvPr>
        </p:nvSpPr>
        <p:spPr>
          <a:xfrm>
            <a:off x="1401675" y="19535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Firstly we take an images for detecting the objects whose presented on the images at the anytime .</a:t>
            </a:r>
            <a:endParaRPr sz="1500"/>
          </a:p>
          <a:p>
            <a:pPr marL="0" lvl="0" indent="0" algn="l" rtl="0">
              <a:spcBef>
                <a:spcPts val="1200"/>
              </a:spcBef>
              <a:spcAft>
                <a:spcPts val="1200"/>
              </a:spcAft>
              <a:buNone/>
            </a:pPr>
            <a:r>
              <a:rPr lang="en" sz="1500"/>
              <a:t>Then the image was in the forms of digital image.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2.Pre Processing</a:t>
            </a:r>
            <a:endParaRPr/>
          </a:p>
        </p:txBody>
      </p:sp>
      <p:sp>
        <p:nvSpPr>
          <p:cNvPr id="178" name="Google Shape;178;p21"/>
          <p:cNvSpPr txBox="1">
            <a:spLocks noGrp="1"/>
          </p:cNvSpPr>
          <p:nvPr>
            <p:ph type="body" idx="1"/>
          </p:nvPr>
        </p:nvSpPr>
        <p:spPr>
          <a:xfrm>
            <a:off x="1303800" y="1767175"/>
            <a:ext cx="7030500" cy="2764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00"/>
              <a:t>Pre-processing is a common name for operations with images at the lowest level of abstraction both input and output are intensity images. </a:t>
            </a:r>
            <a:endParaRPr sz="1500"/>
          </a:p>
          <a:p>
            <a:pPr marL="0" lvl="0" indent="0" algn="l" rtl="0">
              <a:lnSpc>
                <a:spcPct val="95000"/>
              </a:lnSpc>
              <a:spcBef>
                <a:spcPts val="1200"/>
              </a:spcBef>
              <a:spcAft>
                <a:spcPts val="0"/>
              </a:spcAft>
              <a:buNone/>
            </a:pPr>
            <a:r>
              <a:rPr lang="en" sz="1500"/>
              <a:t>These iconic images are of the same kind as the original data captured by the sensor, with an intensity image usually represented by a matrix of image function values (brightness).</a:t>
            </a:r>
            <a:endParaRPr sz="1500"/>
          </a:p>
          <a:p>
            <a:pPr marL="0" lvl="0" indent="0" algn="l" rtl="0">
              <a:lnSpc>
                <a:spcPct val="95000"/>
              </a:lnSpc>
              <a:spcBef>
                <a:spcPts val="1200"/>
              </a:spcBef>
              <a:spcAft>
                <a:spcPts val="1200"/>
              </a:spcAft>
              <a:buNone/>
            </a:pPr>
            <a:r>
              <a:rPr lang="en" sz="1500"/>
              <a:t> The aim of pre-processing is an improvement of the image data that suppresses unwilling distortions or enhances some image features important for further processing, although geometric transformations of images (e.g. rotation, scaling, and translation) are also classified among pre-processing methods. Since here similar techniques are used.</a:t>
            </a:r>
            <a:endParaRPr sz="15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1225</Words>
  <Application>Microsoft Macintosh PowerPoint</Application>
  <PresentationFormat>On-screen Show (16:9)</PresentationFormat>
  <Paragraphs>71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Nunito</vt:lpstr>
      <vt:lpstr>Calibri</vt:lpstr>
      <vt:lpstr>Arial</vt:lpstr>
      <vt:lpstr>Shift</vt:lpstr>
      <vt:lpstr>REAL-TIME ACTIVE VISUAL TRACKING SYSTEM</vt:lpstr>
      <vt:lpstr>ABSTRACT</vt:lpstr>
      <vt:lpstr>Existing System</vt:lpstr>
      <vt:lpstr>Proposed System</vt:lpstr>
      <vt:lpstr>System Architecture</vt:lpstr>
      <vt:lpstr>System Architecture</vt:lpstr>
      <vt:lpstr>Modules</vt:lpstr>
      <vt:lpstr>1.Input Images</vt:lpstr>
      <vt:lpstr>2.Pre Processing</vt:lpstr>
      <vt:lpstr>3.Segmentation</vt:lpstr>
      <vt:lpstr>4.Classification</vt:lpstr>
      <vt:lpstr>Algorithm</vt:lpstr>
      <vt:lpstr>Design Engineering</vt:lpstr>
      <vt:lpstr>Component Diagram</vt:lpstr>
      <vt:lpstr>Deployment Diagram</vt:lpstr>
      <vt:lpstr>Sequence Diagram</vt:lpstr>
      <vt:lpstr>Data Flow Diagram</vt:lpstr>
      <vt:lpstr>Entity Relationship Diagram</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ACTIVE VISUAL TRACKING SYSTEM</dc:title>
  <cp:lastModifiedBy>Microsoft Office User</cp:lastModifiedBy>
  <cp:revision>1</cp:revision>
  <dcterms:modified xsi:type="dcterms:W3CDTF">2021-09-01T04:17:30Z</dcterms:modified>
</cp:coreProperties>
</file>