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8" r:id="rId20"/>
    <p:sldId id="279" r:id="rId21"/>
    <p:sldId id="280" r:id="rId22"/>
    <p:sldId id="281" r:id="rId23"/>
    <p:sldId id="282" r:id="rId24"/>
    <p:sldId id="283" r:id="rId25"/>
    <p:sldId id="285" r:id="rId26"/>
    <p:sldId id="274" r:id="rId27"/>
    <p:sldId id="275" r:id="rId28"/>
    <p:sldId id="277" r:id="rId29"/>
    <p:sldId id="27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ENgu93vbblumSJTgcnTKmrs3u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weth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67518" autoAdjust="0"/>
  </p:normalViewPr>
  <p:slideViewPr>
    <p:cSldViewPr snapToGrid="0">
      <p:cViewPr>
        <p:scale>
          <a:sx n="70" d="100"/>
          <a:sy n="70" d="100"/>
        </p:scale>
        <p:origin x="768"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09T12:24:00.179" idx="1">
    <p:pos x="7680" y="1"/>
    <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vIuVTX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62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88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01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0" descr="Celestia-R1---OverlayTitle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 name="Google Shape;13;p20"/>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20"/>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2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29"/>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29"/>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2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3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30"/>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3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3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3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4" name="Google Shape;94;p3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5" name="Google Shape;95;p3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1"/>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31"/>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3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32"/>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2"/>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3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1" name="Google Shape;111;p3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2" name="Google Shape;112;p3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33"/>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34"/>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34"/>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3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35"/>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3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2" name="Google Shape;132;p3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36"/>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6"/>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3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22"/>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23"/>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24"/>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24"/>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24"/>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2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2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2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2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2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27"/>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27"/>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2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2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28"/>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28"/>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2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repor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resume_repor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18661" y="1135051"/>
            <a:ext cx="11449878" cy="1096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6600"/>
              <a:buFont typeface="Times New Roman"/>
              <a:buNone/>
            </a:pPr>
            <a:r>
              <a:rPr lang="en-IN" sz="6600" b="1">
                <a:latin typeface="Times New Roman"/>
                <a:ea typeface="Times New Roman"/>
                <a:cs typeface="Times New Roman"/>
                <a:sym typeface="Times New Roman"/>
              </a:rPr>
              <a:t>RESUME CLASSIFICATION</a:t>
            </a:r>
            <a:endParaRPr/>
          </a:p>
        </p:txBody>
      </p:sp>
      <p:sp>
        <p:nvSpPr>
          <p:cNvPr id="145" name="Google Shape;145;p1"/>
          <p:cNvSpPr txBox="1">
            <a:spLocks noGrp="1"/>
          </p:cNvSpPr>
          <p:nvPr>
            <p:ph type="subTitle" idx="1"/>
          </p:nvPr>
        </p:nvSpPr>
        <p:spPr>
          <a:xfrm>
            <a:off x="1672720" y="2484501"/>
            <a:ext cx="9995819" cy="10968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400"/>
              <a:buNone/>
            </a:pPr>
            <a:r>
              <a:rPr lang="en-IN" sz="2400" b="1">
                <a:latin typeface="Times New Roman"/>
                <a:ea typeface="Times New Roman"/>
                <a:cs typeface="Times New Roman"/>
                <a:sym typeface="Times New Roman"/>
              </a:rPr>
              <a:t>GROUP-1</a:t>
            </a:r>
            <a:endParaRPr/>
          </a:p>
          <a:p>
            <a:pPr marL="0" lvl="0" indent="0" algn="r" rtl="0">
              <a:spcBef>
                <a:spcPts val="1000"/>
              </a:spcBef>
              <a:spcAft>
                <a:spcPts val="0"/>
              </a:spcAft>
              <a:buSzPts val="2400"/>
              <a:buNone/>
            </a:pPr>
            <a:r>
              <a:rPr lang="en-IN" sz="2400" b="1">
                <a:latin typeface="Times New Roman"/>
                <a:ea typeface="Times New Roman"/>
                <a:cs typeface="Times New Roman"/>
                <a:sym typeface="Times New Roman"/>
              </a:rPr>
              <a:t>MENTORS-KARTHIK AND DHANYA</a:t>
            </a:r>
            <a:endParaRPr sz="2400" b="1">
              <a:latin typeface="Times New Roman"/>
              <a:ea typeface="Times New Roman"/>
              <a:cs typeface="Times New Roman"/>
              <a:sym typeface="Times New Roman"/>
            </a:endParaRPr>
          </a:p>
          <a:p>
            <a:pPr marL="0" lvl="0" indent="0" algn="r" rtl="0">
              <a:spcBef>
                <a:spcPts val="1000"/>
              </a:spcBef>
              <a:spcAft>
                <a:spcPts val="0"/>
              </a:spcAft>
              <a:buSzPts val="2400"/>
              <a:buNone/>
            </a:pPr>
            <a:endParaRPr sz="2400" b="1">
              <a:latin typeface="Times New Roman"/>
              <a:ea typeface="Times New Roman"/>
              <a:cs typeface="Times New Roman"/>
              <a:sym typeface="Times New Roman"/>
            </a:endParaRPr>
          </a:p>
        </p:txBody>
      </p:sp>
      <p:sp>
        <p:nvSpPr>
          <p:cNvPr id="146" name="Google Shape;146;p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1"/>
          <p:cNvPicPr preferRelativeResize="0"/>
          <p:nvPr/>
        </p:nvPicPr>
        <p:blipFill rotWithShape="1">
          <a:blip r:embed="rId3">
            <a:alphaModFix/>
          </a:blip>
          <a:srcRect/>
          <a:stretch/>
        </p:blipFill>
        <p:spPr>
          <a:xfrm>
            <a:off x="9684440" y="4548095"/>
            <a:ext cx="2143125" cy="2143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ctrTitle"/>
          </p:nvPr>
        </p:nvSpPr>
        <p:spPr>
          <a:xfrm>
            <a:off x="214974" y="668122"/>
            <a:ext cx="11977021" cy="4877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Times New Roman"/>
              <a:buNone/>
            </a:pPr>
            <a:r>
              <a:rPr lang="en-IN" sz="2800" b="1">
                <a:latin typeface="Times New Roman"/>
                <a:ea typeface="Times New Roman"/>
                <a:cs typeface="Times New Roman"/>
                <a:sym typeface="Times New Roman"/>
              </a:rPr>
              <a:t>1.SQL DEV</a:t>
            </a:r>
            <a:endParaRPr/>
          </a:p>
        </p:txBody>
      </p:sp>
      <p:sp>
        <p:nvSpPr>
          <p:cNvPr id="207" name="Google Shape;207;p10"/>
          <p:cNvSpPr txBox="1">
            <a:spLocks noGrp="1"/>
          </p:cNvSpPr>
          <p:nvPr>
            <p:ph type="subTitle" idx="1"/>
          </p:nvPr>
        </p:nvSpPr>
        <p:spPr>
          <a:xfrm>
            <a:off x="214978" y="1111247"/>
            <a:ext cx="11977021" cy="512302"/>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Here the word SQL contains highest number of words. </a:t>
            </a:r>
            <a:endParaRPr/>
          </a:p>
        </p:txBody>
      </p:sp>
      <p:sp>
        <p:nvSpPr>
          <p:cNvPr id="208" name="Google Shape;208;p10"/>
          <p:cNvSpPr txBox="1"/>
          <p:nvPr/>
        </p:nvSpPr>
        <p:spPr>
          <a:xfrm>
            <a:off x="214976" y="3637899"/>
            <a:ext cx="11977021" cy="487713"/>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2.REACT_DEV:</a:t>
            </a:r>
            <a:endParaRPr/>
          </a:p>
        </p:txBody>
      </p:sp>
      <p:sp>
        <p:nvSpPr>
          <p:cNvPr id="209" name="Google Shape;209;p10"/>
          <p:cNvSpPr txBox="1"/>
          <p:nvPr/>
        </p:nvSpPr>
        <p:spPr>
          <a:xfrm>
            <a:off x="214975" y="4103294"/>
            <a:ext cx="11977021" cy="60734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Here the word USE contains highest number of words. </a:t>
            </a:r>
            <a:endParaRPr/>
          </a:p>
        </p:txBody>
      </p:sp>
      <p:sp>
        <p:nvSpPr>
          <p:cNvPr id="210" name="Google Shape;210;p10"/>
          <p:cNvSpPr txBox="1"/>
          <p:nvPr/>
        </p:nvSpPr>
        <p:spPr>
          <a:xfrm>
            <a:off x="214979" y="30470"/>
            <a:ext cx="11977021" cy="51230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3.COMMON WORDS REPRESENTATION USING TREE MAP</a:t>
            </a:r>
            <a:endParaRPr/>
          </a:p>
        </p:txBody>
      </p:sp>
      <p:pic>
        <p:nvPicPr>
          <p:cNvPr id="211" name="Google Shape;211;p10"/>
          <p:cNvPicPr preferRelativeResize="0"/>
          <p:nvPr/>
        </p:nvPicPr>
        <p:blipFill rotWithShape="1">
          <a:blip r:embed="rId3">
            <a:alphaModFix/>
          </a:blip>
          <a:srcRect l="10000" t="27236" r="4021" b="25011"/>
          <a:stretch/>
        </p:blipFill>
        <p:spPr>
          <a:xfrm>
            <a:off x="477078" y="4571007"/>
            <a:ext cx="10482470" cy="2107414"/>
          </a:xfrm>
          <a:prstGeom prst="rect">
            <a:avLst/>
          </a:prstGeom>
          <a:noFill/>
          <a:ln>
            <a:noFill/>
          </a:ln>
        </p:spPr>
      </p:pic>
      <p:pic>
        <p:nvPicPr>
          <p:cNvPr id="212" name="Google Shape;212;p10"/>
          <p:cNvPicPr preferRelativeResize="0"/>
          <p:nvPr/>
        </p:nvPicPr>
        <p:blipFill rotWithShape="1">
          <a:blip r:embed="rId4">
            <a:alphaModFix/>
          </a:blip>
          <a:srcRect l="10109" t="30125" r="5109" b="23852"/>
          <a:stretch/>
        </p:blipFill>
        <p:spPr>
          <a:xfrm>
            <a:off x="477078" y="1567675"/>
            <a:ext cx="10482470" cy="201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ctrTitle"/>
          </p:nvPr>
        </p:nvSpPr>
        <p:spPr>
          <a:xfrm>
            <a:off x="407136" y="56429"/>
            <a:ext cx="9107925" cy="59527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IN" sz="2800" b="1">
                <a:latin typeface="Times New Roman"/>
                <a:ea typeface="Times New Roman"/>
                <a:cs typeface="Times New Roman"/>
                <a:sym typeface="Times New Roman"/>
              </a:rPr>
              <a:t>3.PEOPLESOFT:</a:t>
            </a:r>
            <a:endParaRPr/>
          </a:p>
        </p:txBody>
      </p:sp>
      <p:sp>
        <p:nvSpPr>
          <p:cNvPr id="218" name="Google Shape;218;p11"/>
          <p:cNvSpPr txBox="1">
            <a:spLocks noGrp="1"/>
          </p:cNvSpPr>
          <p:nvPr>
            <p:ph type="subTitle" idx="1"/>
          </p:nvPr>
        </p:nvSpPr>
        <p:spPr>
          <a:xfrm>
            <a:off x="407136" y="751787"/>
            <a:ext cx="9598256" cy="1096899"/>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Here the word Peoplesoft contains highest number of words. </a:t>
            </a:r>
            <a:endParaRPr/>
          </a:p>
          <a:p>
            <a:pPr marL="457200" lvl="0" indent="-304800" algn="l" rtl="0">
              <a:spcBef>
                <a:spcPts val="1000"/>
              </a:spcBef>
              <a:spcAft>
                <a:spcPts val="0"/>
              </a:spcAft>
              <a:buSzPts val="2400"/>
              <a:buFont typeface="Noto Sans Symbols"/>
              <a:buNone/>
            </a:pPr>
            <a:endParaRPr sz="2400"/>
          </a:p>
        </p:txBody>
      </p:sp>
      <p:sp>
        <p:nvSpPr>
          <p:cNvPr id="219" name="Google Shape;219;p11"/>
          <p:cNvSpPr txBox="1"/>
          <p:nvPr/>
        </p:nvSpPr>
        <p:spPr>
          <a:xfrm>
            <a:off x="407136" y="3222415"/>
            <a:ext cx="8580784" cy="77193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4.WORKDAY:</a:t>
            </a:r>
            <a:endParaRPr/>
          </a:p>
        </p:txBody>
      </p:sp>
      <p:sp>
        <p:nvSpPr>
          <p:cNvPr id="220" name="Google Shape;220;p11"/>
          <p:cNvSpPr txBox="1"/>
          <p:nvPr/>
        </p:nvSpPr>
        <p:spPr>
          <a:xfrm>
            <a:off x="407136" y="3994354"/>
            <a:ext cx="9598256" cy="572745"/>
          </a:xfrm>
          <a:prstGeom prst="rect">
            <a:avLst/>
          </a:prstGeom>
          <a:noFill/>
          <a:ln>
            <a:noFill/>
          </a:ln>
        </p:spPr>
        <p:txBody>
          <a:bodyPr spcFirstLastPara="1" wrap="square" lIns="91425" tIns="45700" rIns="91425" bIns="45700" anchor="t" anchorCtr="0">
            <a:norm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Here the word workday contains highest number of words. </a:t>
            </a:r>
            <a:endParaRPr/>
          </a:p>
          <a:p>
            <a:pPr marL="457200" marR="0" lvl="0" indent="-304800" algn="l" rtl="0">
              <a:spcBef>
                <a:spcPts val="1000"/>
              </a:spcBef>
              <a:spcAft>
                <a:spcPts val="0"/>
              </a:spcAft>
              <a:buClr>
                <a:schemeClr val="lt1"/>
              </a:buClr>
              <a:buSzPts val="2400"/>
              <a:buFont typeface="Noto Sans Symbols"/>
              <a:buNone/>
            </a:pPr>
            <a:endParaRPr sz="2400" cap="none">
              <a:solidFill>
                <a:schemeClr val="lt1"/>
              </a:solidFill>
              <a:latin typeface="Calibri"/>
              <a:ea typeface="Calibri"/>
              <a:cs typeface="Calibri"/>
              <a:sym typeface="Calibri"/>
            </a:endParaRPr>
          </a:p>
        </p:txBody>
      </p:sp>
      <p:pic>
        <p:nvPicPr>
          <p:cNvPr id="221" name="Google Shape;221;p11"/>
          <p:cNvPicPr preferRelativeResize="0"/>
          <p:nvPr/>
        </p:nvPicPr>
        <p:blipFill rotWithShape="1">
          <a:blip r:embed="rId3">
            <a:alphaModFix/>
          </a:blip>
          <a:srcRect l="10218" t="22931" r="5000" b="30619"/>
          <a:stretch/>
        </p:blipFill>
        <p:spPr>
          <a:xfrm>
            <a:off x="407136" y="4542803"/>
            <a:ext cx="10336696" cy="2169964"/>
          </a:xfrm>
          <a:prstGeom prst="rect">
            <a:avLst/>
          </a:prstGeom>
          <a:noFill/>
          <a:ln>
            <a:noFill/>
          </a:ln>
        </p:spPr>
      </p:pic>
      <p:pic>
        <p:nvPicPr>
          <p:cNvPr id="222" name="Google Shape;222;p11"/>
          <p:cNvPicPr preferRelativeResize="0"/>
          <p:nvPr/>
        </p:nvPicPr>
        <p:blipFill rotWithShape="1">
          <a:blip r:embed="rId4">
            <a:alphaModFix/>
          </a:blip>
          <a:srcRect l="10434" t="28404" r="4782" b="26945"/>
          <a:stretch/>
        </p:blipFill>
        <p:spPr>
          <a:xfrm>
            <a:off x="407136" y="1300236"/>
            <a:ext cx="10336696" cy="2145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251055" y="155276"/>
            <a:ext cx="11766458" cy="7353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imes New Roman"/>
              <a:buNone/>
            </a:pPr>
            <a:r>
              <a:rPr lang="en-IN" b="1">
                <a:latin typeface="Times New Roman"/>
                <a:ea typeface="Times New Roman"/>
                <a:cs typeface="Times New Roman"/>
                <a:sym typeface="Times New Roman"/>
              </a:rPr>
              <a:t>4.UNIQUE WORDS REPRESENTATION USING DONUT PLOT</a:t>
            </a:r>
            <a:endParaRPr/>
          </a:p>
        </p:txBody>
      </p:sp>
      <p:sp>
        <p:nvSpPr>
          <p:cNvPr id="228" name="Google Shape;228;p12"/>
          <p:cNvSpPr txBox="1"/>
          <p:nvPr/>
        </p:nvSpPr>
        <p:spPr>
          <a:xfrm>
            <a:off x="273510" y="5701940"/>
            <a:ext cx="10717328" cy="894522"/>
          </a:xfrm>
          <a:prstGeom prst="rect">
            <a:avLst/>
          </a:prstGeom>
          <a:noFill/>
          <a:ln>
            <a:noFill/>
          </a:ln>
        </p:spPr>
        <p:txBody>
          <a:bodyPr spcFirstLastPara="1" wrap="square" lIns="91425" tIns="45700" rIns="91425" bIns="45700" anchor="ctr" anchorCtr="0">
            <a:noAutofit/>
          </a:bodyPr>
          <a:lstStyle/>
          <a:p>
            <a:pPr marL="457200" marR="0" lvl="0" indent="-457200" algn="l" rtl="0">
              <a:spcBef>
                <a:spcPts val="0"/>
              </a:spcBef>
              <a:spcAft>
                <a:spcPts val="0"/>
              </a:spcAft>
              <a:buClr>
                <a:schemeClr val="lt1"/>
              </a:buClr>
              <a:buSzPts val="2800"/>
              <a:buFont typeface="Noto Sans Symbols"/>
              <a:buChar char="❖"/>
            </a:pPr>
            <a:r>
              <a:rPr lang="en-IN" sz="2800" cap="none">
                <a:solidFill>
                  <a:schemeClr val="lt1"/>
                </a:solidFill>
                <a:latin typeface="Times New Roman"/>
                <a:ea typeface="Times New Roman"/>
                <a:cs typeface="Times New Roman"/>
                <a:sym typeface="Times New Roman"/>
              </a:rPr>
              <a:t>The donut plot represents the unique words in each category. </a:t>
            </a:r>
            <a:endParaRPr/>
          </a:p>
        </p:txBody>
      </p:sp>
      <p:sp>
        <p:nvSpPr>
          <p:cNvPr id="229" name="Google Shape;229;p12"/>
          <p:cNvSpPr txBox="1"/>
          <p:nvPr/>
        </p:nvSpPr>
        <p:spPr>
          <a:xfrm>
            <a:off x="6096000" y="1077184"/>
            <a:ext cx="5325902" cy="6878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2.PEOPLESOFT :</a:t>
            </a:r>
            <a:endParaRPr/>
          </a:p>
        </p:txBody>
      </p:sp>
      <p:sp>
        <p:nvSpPr>
          <p:cNvPr id="230" name="Google Shape;230;p12"/>
          <p:cNvSpPr txBox="1"/>
          <p:nvPr/>
        </p:nvSpPr>
        <p:spPr>
          <a:xfrm>
            <a:off x="491803" y="1110230"/>
            <a:ext cx="5325902" cy="6878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1.SQL_DEVELOPER:</a:t>
            </a:r>
            <a:endParaRPr/>
          </a:p>
        </p:txBody>
      </p:sp>
      <p:pic>
        <p:nvPicPr>
          <p:cNvPr id="231" name="Google Shape;231;p12"/>
          <p:cNvPicPr preferRelativeResize="0"/>
          <p:nvPr/>
        </p:nvPicPr>
        <p:blipFill rotWithShape="1">
          <a:blip r:embed="rId3">
            <a:alphaModFix/>
          </a:blip>
          <a:srcRect l="7392" t="26207" r="55108" b="16172"/>
          <a:stretch/>
        </p:blipFill>
        <p:spPr>
          <a:xfrm>
            <a:off x="868754" y="1775152"/>
            <a:ext cx="4672126" cy="3949703"/>
          </a:xfrm>
          <a:prstGeom prst="rect">
            <a:avLst/>
          </a:prstGeom>
          <a:noFill/>
          <a:ln>
            <a:noFill/>
          </a:ln>
        </p:spPr>
      </p:pic>
      <p:pic>
        <p:nvPicPr>
          <p:cNvPr id="232" name="Google Shape;232;p12"/>
          <p:cNvPicPr preferRelativeResize="0"/>
          <p:nvPr/>
        </p:nvPicPr>
        <p:blipFill rotWithShape="1">
          <a:blip r:embed="rId4">
            <a:alphaModFix/>
          </a:blip>
          <a:srcRect l="7125" t="28009" r="58696" b="14369"/>
          <a:stretch/>
        </p:blipFill>
        <p:spPr>
          <a:xfrm>
            <a:off x="6194656" y="1775152"/>
            <a:ext cx="4433587" cy="394970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3"/>
          <p:cNvSpPr txBox="1">
            <a:spLocks noGrp="1"/>
          </p:cNvSpPr>
          <p:nvPr>
            <p:ph type="ctrTitle"/>
          </p:nvPr>
        </p:nvSpPr>
        <p:spPr>
          <a:xfrm>
            <a:off x="234856" y="273863"/>
            <a:ext cx="6430987" cy="81730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3200"/>
              <a:buFont typeface="Times New Roman"/>
              <a:buNone/>
            </a:pPr>
            <a:r>
              <a:rPr lang="en-IN" sz="3200" b="1">
                <a:latin typeface="Times New Roman"/>
                <a:ea typeface="Times New Roman"/>
                <a:cs typeface="Times New Roman"/>
                <a:sym typeface="Times New Roman"/>
              </a:rPr>
              <a:t>3.WORKDAY_CONSULTANT</a:t>
            </a:r>
            <a:endParaRPr/>
          </a:p>
        </p:txBody>
      </p:sp>
      <p:sp>
        <p:nvSpPr>
          <p:cNvPr id="238" name="Google Shape;238;p13"/>
          <p:cNvSpPr txBox="1"/>
          <p:nvPr/>
        </p:nvSpPr>
        <p:spPr>
          <a:xfrm>
            <a:off x="6665843" y="273863"/>
            <a:ext cx="6430987" cy="81730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4.REACT_DEV</a:t>
            </a:r>
            <a:endParaRPr/>
          </a:p>
        </p:txBody>
      </p:sp>
      <p:pic>
        <p:nvPicPr>
          <p:cNvPr id="239" name="Google Shape;239;p13"/>
          <p:cNvPicPr preferRelativeResize="0"/>
          <p:nvPr/>
        </p:nvPicPr>
        <p:blipFill rotWithShape="1">
          <a:blip r:embed="rId3">
            <a:alphaModFix/>
          </a:blip>
          <a:srcRect l="6956" t="33422" r="56304" b="9351"/>
          <a:stretch/>
        </p:blipFill>
        <p:spPr>
          <a:xfrm>
            <a:off x="636105" y="1361661"/>
            <a:ext cx="4890052" cy="4134678"/>
          </a:xfrm>
          <a:prstGeom prst="rect">
            <a:avLst/>
          </a:prstGeom>
          <a:noFill/>
          <a:ln>
            <a:noFill/>
          </a:ln>
        </p:spPr>
      </p:pic>
      <p:pic>
        <p:nvPicPr>
          <p:cNvPr id="240" name="Google Shape;240;p13"/>
          <p:cNvPicPr preferRelativeResize="0"/>
          <p:nvPr/>
        </p:nvPicPr>
        <p:blipFill rotWithShape="1">
          <a:blip r:embed="rId4">
            <a:alphaModFix/>
          </a:blip>
          <a:srcRect l="6631" t="25398" r="55543" b="14282"/>
          <a:stretch/>
        </p:blipFill>
        <p:spPr>
          <a:xfrm>
            <a:off x="6665842" y="1361661"/>
            <a:ext cx="4784035" cy="413467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ctrTitle"/>
          </p:nvPr>
        </p:nvSpPr>
        <p:spPr>
          <a:xfrm>
            <a:off x="1440807" y="168624"/>
            <a:ext cx="8365802" cy="56315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Times New Roman"/>
              <a:buNone/>
            </a:pPr>
            <a:r>
              <a:rPr lang="en-IN" sz="3600" b="1">
                <a:latin typeface="Times New Roman"/>
                <a:ea typeface="Times New Roman"/>
                <a:cs typeface="Times New Roman"/>
                <a:sym typeface="Times New Roman"/>
              </a:rPr>
              <a:t>5. WORDCLOUD</a:t>
            </a:r>
            <a:endParaRPr sz="3600" b="1">
              <a:latin typeface="Times New Roman"/>
              <a:ea typeface="Times New Roman"/>
              <a:cs typeface="Times New Roman"/>
              <a:sym typeface="Times New Roman"/>
            </a:endParaRPr>
          </a:p>
        </p:txBody>
      </p:sp>
      <p:sp>
        <p:nvSpPr>
          <p:cNvPr id="246" name="Google Shape;246;p14"/>
          <p:cNvSpPr txBox="1">
            <a:spLocks noGrp="1"/>
          </p:cNvSpPr>
          <p:nvPr>
            <p:ph type="subTitle" idx="1"/>
          </p:nvPr>
        </p:nvSpPr>
        <p:spPr>
          <a:xfrm>
            <a:off x="382473" y="831232"/>
            <a:ext cx="11427054" cy="1096899"/>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It is a r</a:t>
            </a:r>
            <a:r>
              <a:rPr lang="en-IN" sz="2400" b="0" i="0" cap="none">
                <a:latin typeface="Times New Roman"/>
                <a:ea typeface="Times New Roman"/>
                <a:cs typeface="Times New Roman"/>
                <a:sym typeface="Times New Roman"/>
              </a:rPr>
              <a:t>epresentation of textual data, in which the most frequently occurring words are displayed in a larger font size and the less frequently occurring words are displayed in smaller font sizes. </a:t>
            </a:r>
            <a:endParaRPr sz="2400" cap="none">
              <a:latin typeface="Times New Roman"/>
              <a:ea typeface="Times New Roman"/>
              <a:cs typeface="Times New Roman"/>
              <a:sym typeface="Times New Roman"/>
            </a:endParaRPr>
          </a:p>
        </p:txBody>
      </p:sp>
      <p:pic>
        <p:nvPicPr>
          <p:cNvPr id="247" name="Google Shape;247;p14"/>
          <p:cNvPicPr preferRelativeResize="0"/>
          <p:nvPr/>
        </p:nvPicPr>
        <p:blipFill rotWithShape="1">
          <a:blip r:embed="rId3">
            <a:alphaModFix/>
          </a:blip>
          <a:srcRect l="5435" t="18730" r="54565" b="10512"/>
          <a:stretch/>
        </p:blipFill>
        <p:spPr>
          <a:xfrm>
            <a:off x="2907012" y="2027583"/>
            <a:ext cx="5433391" cy="47508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p:nvPr/>
        </p:nvSpPr>
        <p:spPr>
          <a:xfrm>
            <a:off x="559536" y="111398"/>
            <a:ext cx="3720916" cy="59380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1.SQL_DEVELOPER</a:t>
            </a:r>
            <a:endParaRPr/>
          </a:p>
        </p:txBody>
      </p:sp>
      <p:sp>
        <p:nvSpPr>
          <p:cNvPr id="253" name="Google Shape;253;p15"/>
          <p:cNvSpPr txBox="1"/>
          <p:nvPr/>
        </p:nvSpPr>
        <p:spPr>
          <a:xfrm>
            <a:off x="6251346" y="176764"/>
            <a:ext cx="6205698" cy="46307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2.WORKDAY</a:t>
            </a:r>
            <a:endParaRPr/>
          </a:p>
        </p:txBody>
      </p:sp>
      <p:sp>
        <p:nvSpPr>
          <p:cNvPr id="254" name="Google Shape;254;p15"/>
          <p:cNvSpPr txBox="1"/>
          <p:nvPr/>
        </p:nvSpPr>
        <p:spPr>
          <a:xfrm>
            <a:off x="102337" y="5660626"/>
            <a:ext cx="5666040" cy="79513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Calibri"/>
                <a:ea typeface="Calibri"/>
                <a:cs typeface="Calibri"/>
                <a:sym typeface="Calibri"/>
              </a:rPr>
              <a:t>In the sql developer data set the most frequent word is SQL, SERVER and REPORT.</a:t>
            </a:r>
            <a:endParaRPr/>
          </a:p>
        </p:txBody>
      </p:sp>
      <p:sp>
        <p:nvSpPr>
          <p:cNvPr id="255" name="Google Shape;255;p15"/>
          <p:cNvSpPr txBox="1"/>
          <p:nvPr/>
        </p:nvSpPr>
        <p:spPr>
          <a:xfrm>
            <a:off x="6082013" y="5791201"/>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Calibri"/>
                <a:ea typeface="Calibri"/>
                <a:cs typeface="Calibri"/>
                <a:sym typeface="Calibri"/>
              </a:rPr>
              <a:t>In the workday data set the most frequent word is INTEGRATION.</a:t>
            </a:r>
            <a:endParaRPr/>
          </a:p>
        </p:txBody>
      </p:sp>
      <p:pic>
        <p:nvPicPr>
          <p:cNvPr id="256" name="Google Shape;256;p15"/>
          <p:cNvPicPr preferRelativeResize="0"/>
          <p:nvPr/>
        </p:nvPicPr>
        <p:blipFill rotWithShape="1">
          <a:blip r:embed="rId3">
            <a:alphaModFix/>
          </a:blip>
          <a:srcRect l="5435" t="18922" r="54674" b="10318"/>
          <a:stretch/>
        </p:blipFill>
        <p:spPr>
          <a:xfrm>
            <a:off x="6357364" y="770572"/>
            <a:ext cx="4863549" cy="4850296"/>
          </a:xfrm>
          <a:prstGeom prst="rect">
            <a:avLst/>
          </a:prstGeom>
          <a:noFill/>
          <a:ln>
            <a:noFill/>
          </a:ln>
        </p:spPr>
      </p:pic>
      <p:pic>
        <p:nvPicPr>
          <p:cNvPr id="257" name="Google Shape;257;p15"/>
          <p:cNvPicPr preferRelativeResize="0"/>
          <p:nvPr/>
        </p:nvPicPr>
        <p:blipFill rotWithShape="1">
          <a:blip r:embed="rId4">
            <a:alphaModFix/>
          </a:blip>
          <a:srcRect l="5435" t="20855" r="54672" b="8385"/>
          <a:stretch/>
        </p:blipFill>
        <p:spPr>
          <a:xfrm>
            <a:off x="371061" y="770571"/>
            <a:ext cx="4863550" cy="48502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p:nvPr/>
        </p:nvSpPr>
        <p:spPr>
          <a:xfrm>
            <a:off x="308328" y="119279"/>
            <a:ext cx="4370424" cy="56395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3.PEOPLESOFT</a:t>
            </a:r>
            <a:endParaRPr/>
          </a:p>
        </p:txBody>
      </p:sp>
      <p:sp>
        <p:nvSpPr>
          <p:cNvPr id="263" name="Google Shape;263;p16"/>
          <p:cNvSpPr txBox="1"/>
          <p:nvPr/>
        </p:nvSpPr>
        <p:spPr>
          <a:xfrm>
            <a:off x="6202018" y="106029"/>
            <a:ext cx="3419061" cy="56395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4.REACT_DEV</a:t>
            </a:r>
            <a:endParaRPr/>
          </a:p>
        </p:txBody>
      </p:sp>
      <p:sp>
        <p:nvSpPr>
          <p:cNvPr id="264" name="Google Shape;264;p16"/>
          <p:cNvSpPr txBox="1"/>
          <p:nvPr/>
        </p:nvSpPr>
        <p:spPr>
          <a:xfrm>
            <a:off x="6082013" y="5791201"/>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In the react_dev data set the most frequent word is USE and WORK.</a:t>
            </a:r>
            <a:endParaRPr/>
          </a:p>
        </p:txBody>
      </p:sp>
      <p:sp>
        <p:nvSpPr>
          <p:cNvPr id="265" name="Google Shape;265;p16"/>
          <p:cNvSpPr txBox="1"/>
          <p:nvPr/>
        </p:nvSpPr>
        <p:spPr>
          <a:xfrm>
            <a:off x="308328" y="5791200"/>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dirty="0">
                <a:solidFill>
                  <a:schemeClr val="lt1"/>
                </a:solidFill>
                <a:latin typeface="Times New Roman"/>
                <a:ea typeface="Times New Roman"/>
                <a:cs typeface="Times New Roman"/>
                <a:sym typeface="Times New Roman"/>
              </a:rPr>
              <a:t>In the PEOPLESOFT data set the most frequent word is PEOPLESOFT.</a:t>
            </a:r>
            <a:endParaRPr dirty="0"/>
          </a:p>
        </p:txBody>
      </p:sp>
      <p:pic>
        <p:nvPicPr>
          <p:cNvPr id="266" name="Google Shape;266;p16"/>
          <p:cNvPicPr preferRelativeResize="0"/>
          <p:nvPr/>
        </p:nvPicPr>
        <p:blipFill rotWithShape="1">
          <a:blip r:embed="rId3">
            <a:alphaModFix/>
          </a:blip>
          <a:srcRect l="5109" t="20855" r="54674" b="8579"/>
          <a:stretch/>
        </p:blipFill>
        <p:spPr>
          <a:xfrm>
            <a:off x="308328" y="871705"/>
            <a:ext cx="4903305" cy="4731025"/>
          </a:xfrm>
          <a:prstGeom prst="rect">
            <a:avLst/>
          </a:prstGeom>
          <a:noFill/>
          <a:ln>
            <a:noFill/>
          </a:ln>
        </p:spPr>
      </p:pic>
      <p:pic>
        <p:nvPicPr>
          <p:cNvPr id="267" name="Google Shape;267;p16"/>
          <p:cNvPicPr preferRelativeResize="0"/>
          <p:nvPr/>
        </p:nvPicPr>
        <p:blipFill rotWithShape="1">
          <a:blip r:embed="rId4">
            <a:alphaModFix/>
          </a:blip>
          <a:srcRect l="5325" t="21822" r="54456" b="7804"/>
          <a:stretch/>
        </p:blipFill>
        <p:spPr>
          <a:xfrm>
            <a:off x="6202018" y="871705"/>
            <a:ext cx="5075582" cy="48237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87611"/>
            <a:ext cx="10131425" cy="67586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b="1" dirty="0">
                <a:latin typeface="Times New Roman"/>
                <a:ea typeface="Times New Roman"/>
                <a:cs typeface="Times New Roman"/>
                <a:sym typeface="Times New Roman"/>
              </a:rPr>
              <a:t>6.AUTO EDA</a:t>
            </a:r>
            <a:endParaRPr dirty="0"/>
          </a:p>
        </p:txBody>
      </p:sp>
      <p:sp>
        <p:nvSpPr>
          <p:cNvPr id="273" name="Google Shape;273;p17"/>
          <p:cNvSpPr txBox="1">
            <a:spLocks noGrp="1"/>
          </p:cNvSpPr>
          <p:nvPr>
            <p:ph type="body" idx="1"/>
          </p:nvPr>
        </p:nvSpPr>
        <p:spPr>
          <a:xfrm>
            <a:off x="1030286" y="1686986"/>
            <a:ext cx="10131425" cy="86543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u="sng">
                <a:solidFill>
                  <a:schemeClr val="hlink"/>
                </a:solidFill>
                <a:hlinkClick r:id="rId3"/>
              </a:rPr>
              <a:t>report.html</a:t>
            </a:r>
            <a:endParaRPr sz="2400"/>
          </a:p>
        </p:txBody>
      </p:sp>
      <p:sp>
        <p:nvSpPr>
          <p:cNvPr id="274" name="Google Shape;274;p17"/>
          <p:cNvSpPr txBox="1"/>
          <p:nvPr/>
        </p:nvSpPr>
        <p:spPr>
          <a:xfrm>
            <a:off x="685801" y="1101402"/>
            <a:ext cx="7471052"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1.PANDAS PROFILING</a:t>
            </a:r>
            <a:endParaRPr/>
          </a:p>
        </p:txBody>
      </p:sp>
      <p:sp>
        <p:nvSpPr>
          <p:cNvPr id="275" name="Google Shape;275;p17"/>
          <p:cNvSpPr txBox="1"/>
          <p:nvPr/>
        </p:nvSpPr>
        <p:spPr>
          <a:xfrm>
            <a:off x="685801" y="2647214"/>
            <a:ext cx="6284983"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2.SWEETVIZ</a:t>
            </a:r>
            <a:endParaRPr/>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sp>
        <p:nvSpPr>
          <p:cNvPr id="277" name="Google Shape;277;p17"/>
          <p:cNvSpPr txBox="1"/>
          <p:nvPr/>
        </p:nvSpPr>
        <p:spPr>
          <a:xfrm>
            <a:off x="1030286" y="3323075"/>
            <a:ext cx="10131425" cy="865439"/>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400"/>
              <a:buFont typeface="Arial"/>
              <a:buNone/>
            </a:pPr>
            <a:r>
              <a:rPr lang="en-IN" sz="2400" u="sng" cap="none">
                <a:solidFill>
                  <a:schemeClr val="lt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resume_report.html</a:t>
            </a:r>
            <a:endParaRPr sz="2400" cap="none">
              <a:solidFill>
                <a:schemeClr val="lt1"/>
              </a:solidFill>
              <a:latin typeface="Calibri"/>
              <a:ea typeface="Calibri"/>
              <a:cs typeface="Calibri"/>
              <a:sym typeface="Calibri"/>
            </a:endParaRPr>
          </a:p>
        </p:txBody>
      </p:sp>
      <p:sp>
        <p:nvSpPr>
          <p:cNvPr id="2" name="Rectangle 1"/>
          <p:cNvSpPr/>
          <p:nvPr/>
        </p:nvSpPr>
        <p:spPr>
          <a:xfrm>
            <a:off x="3048000" y="3167390"/>
            <a:ext cx="6096000" cy="52322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75855" y="1731818"/>
            <a:ext cx="10571018" cy="3477491"/>
          </a:xfrm>
        </p:spPr>
        <p:txBody>
          <a:bodyPr>
            <a:noAutofit/>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ea typeface="Arial"/>
                <a:cs typeface="Times New Roman" panose="02020603050405020304" pitchFamily="18" charset="0"/>
                <a:sym typeface="Arial"/>
              </a:rPr>
              <a:t>Model Building</a:t>
            </a:r>
            <a:r>
              <a:rPr lang="en-US" sz="8000" dirty="0">
                <a:latin typeface="Times New Roman" panose="02020603050405020304" pitchFamily="18" charset="0"/>
                <a:ea typeface="Arial"/>
                <a:cs typeface="Times New Roman" panose="02020603050405020304" pitchFamily="18" charset="0"/>
                <a:sym typeface="Arial"/>
              </a:rPr>
              <a:t/>
            </a:r>
            <a:br>
              <a:rPr lang="en-US" sz="8000" dirty="0">
                <a:latin typeface="Times New Roman" panose="02020603050405020304" pitchFamily="18" charset="0"/>
                <a:ea typeface="Arial"/>
                <a:cs typeface="Times New Roman" panose="02020603050405020304" pitchFamily="18" charset="0"/>
                <a:sym typeface="Arial"/>
              </a:rPr>
            </a:br>
            <a:endParaRPr lang="en-IN" sz="8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6571" y="1089365"/>
            <a:ext cx="11234058" cy="861774"/>
          </a:xfrm>
          <a:prstGeom prst="rect">
            <a:avLst/>
          </a:prstGeom>
          <a:noFill/>
        </p:spPr>
        <p:txBody>
          <a:bodyPr wrap="square" rtlCol="0">
            <a:spAutoFit/>
          </a:bodyPr>
          <a:lstStyle/>
          <a:p>
            <a:pPr>
              <a:buClr>
                <a:schemeClr val="bg1"/>
              </a:buClr>
            </a:pPr>
            <a:endParaRPr lang="en-US" sz="1800" dirty="0" smtClean="0">
              <a:solidFill>
                <a:schemeClr val="bg1"/>
              </a:solidFill>
            </a:endParaRP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v"/>
            </a:pPr>
            <a:endParaRPr lang="en-US" dirty="0"/>
          </a:p>
        </p:txBody>
      </p:sp>
    </p:spTree>
    <p:extLst>
      <p:ext uri="{BB962C8B-B14F-4D97-AF65-F5344CB8AC3E}">
        <p14:creationId xmlns:p14="http://schemas.microsoft.com/office/powerpoint/2010/main" val="4018785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8011" y="104504"/>
            <a:ext cx="11443063" cy="796834"/>
          </a:xfrm>
        </p:spPr>
        <p:txBody>
          <a:bodyPr>
            <a:noAutofit/>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Feature extraction</a:t>
            </a:r>
            <a:endParaRPr lang="en-IN"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6571" y="1089365"/>
            <a:ext cx="11234058" cy="1969770"/>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rPr>
              <a:t>We have taken out a few terms from the resume that are used frequently but don't add anything to the job function or the individual</a:t>
            </a:r>
            <a:r>
              <a:rPr lang="en-US" sz="1800" dirty="0" smtClean="0">
                <a:solidFill>
                  <a:schemeClr val="bg1"/>
                </a:solidFill>
              </a:rPr>
              <a:t>.</a:t>
            </a:r>
          </a:p>
          <a:p>
            <a:pPr>
              <a:buClr>
                <a:schemeClr val="bg1"/>
              </a:buClr>
            </a:pPr>
            <a:endParaRPr lang="en-US" sz="1800" dirty="0" smtClean="0">
              <a:solidFill>
                <a:schemeClr val="bg1"/>
              </a:solidFill>
            </a:endParaRPr>
          </a:p>
          <a:p>
            <a:pPr marL="285750" indent="-285750">
              <a:buClr>
                <a:schemeClr val="bg1"/>
              </a:buClr>
              <a:buFont typeface="Wingdings" panose="05000000000000000000" pitchFamily="2" charset="2"/>
              <a:buChar char="v"/>
            </a:pPr>
            <a:r>
              <a:rPr lang="en-US" sz="1800" dirty="0">
                <a:solidFill>
                  <a:schemeClr val="bg1"/>
                </a:solidFill>
              </a:rPr>
              <a:t>We've expanded the </a:t>
            </a:r>
            <a:r>
              <a:rPr lang="en-US" sz="1800" dirty="0" err="1">
                <a:solidFill>
                  <a:schemeClr val="bg1"/>
                </a:solidFill>
              </a:rPr>
              <a:t>stopword</a:t>
            </a:r>
            <a:r>
              <a:rPr lang="en-US" sz="1800" dirty="0">
                <a:solidFill>
                  <a:schemeClr val="bg1"/>
                </a:solidFill>
              </a:rPr>
              <a:t> list and developed a new list of common words that don't contain important information. </a:t>
            </a:r>
            <a:endParaRPr lang="en-IN" sz="1800" dirty="0">
              <a:solidFill>
                <a:schemeClr val="bg1"/>
              </a:solidFill>
            </a:endParaRP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v"/>
            </a:pPr>
            <a:endParaRPr lang="en-US" dirty="0"/>
          </a:p>
        </p:txBody>
      </p:sp>
      <p:pic>
        <p:nvPicPr>
          <p:cNvPr id="5" name="Picture 4"/>
          <p:cNvPicPr>
            <a:picLocks noChangeAspect="1"/>
          </p:cNvPicPr>
          <p:nvPr/>
        </p:nvPicPr>
        <p:blipFill>
          <a:blip r:embed="rId2"/>
          <a:stretch>
            <a:fillRect/>
          </a:stretch>
        </p:blipFill>
        <p:spPr>
          <a:xfrm>
            <a:off x="326571" y="2837906"/>
            <a:ext cx="10959737" cy="3429000"/>
          </a:xfrm>
          <a:prstGeom prst="rect">
            <a:avLst/>
          </a:prstGeom>
        </p:spPr>
      </p:pic>
    </p:spTree>
    <p:extLst>
      <p:ext uri="{BB962C8B-B14F-4D97-AF65-F5344CB8AC3E}">
        <p14:creationId xmlns:p14="http://schemas.microsoft.com/office/powerpoint/2010/main" val="8959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579784" y="145774"/>
            <a:ext cx="10131425" cy="129871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sz="3600" b="1">
                <a:latin typeface="Times New Roman"/>
                <a:ea typeface="Times New Roman"/>
                <a:cs typeface="Times New Roman"/>
                <a:sym typeface="Times New Roman"/>
              </a:rPr>
              <a:t>TEAM MEMBERS</a:t>
            </a:r>
            <a:endParaRPr/>
          </a:p>
        </p:txBody>
      </p:sp>
      <p:sp>
        <p:nvSpPr>
          <p:cNvPr id="153" name="Google Shape;153;p2"/>
          <p:cNvSpPr txBox="1">
            <a:spLocks noGrp="1"/>
          </p:cNvSpPr>
          <p:nvPr>
            <p:ph type="body" idx="1"/>
          </p:nvPr>
        </p:nvSpPr>
        <p:spPr>
          <a:xfrm>
            <a:off x="897835" y="1507895"/>
            <a:ext cx="10131425" cy="3842210"/>
          </a:xfrm>
          <a:prstGeom prst="rect">
            <a:avLst/>
          </a:prstGeom>
          <a:noFill/>
          <a:ln>
            <a:noFill/>
          </a:ln>
        </p:spPr>
        <p:txBody>
          <a:bodyPr spcFirstLastPara="1" wrap="square" lIns="91425" tIns="45700" rIns="91425" bIns="45700" anchor="ctr" anchorCtr="0">
            <a:normAutofit lnSpcReduction="10000"/>
          </a:bodyPr>
          <a:lstStyle/>
          <a:p>
            <a:pPr marL="514350" lvl="0" indent="-514350" algn="l" rtl="0">
              <a:spcBef>
                <a:spcPts val="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Ms. </a:t>
            </a:r>
            <a:r>
              <a:rPr lang="en-IN" sz="3000" dirty="0" err="1">
                <a:latin typeface="Times New Roman"/>
                <a:ea typeface="Times New Roman"/>
                <a:cs typeface="Times New Roman"/>
                <a:sym typeface="Times New Roman"/>
              </a:rPr>
              <a:t>A</a:t>
            </a:r>
            <a:r>
              <a:rPr lang="en-IN" sz="3000" b="0" i="0" cap="none" dirty="0" err="1">
                <a:latin typeface="Times New Roman"/>
                <a:ea typeface="Times New Roman"/>
                <a:cs typeface="Times New Roman"/>
                <a:sym typeface="Times New Roman"/>
              </a:rPr>
              <a:t>ishwarya</a:t>
            </a:r>
            <a:r>
              <a:rPr lang="en-IN" sz="3000" b="0" i="0" cap="none" dirty="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V</a:t>
            </a:r>
            <a:r>
              <a:rPr lang="en-IN" sz="3000" b="0" i="0" cap="none" dirty="0" err="1" smtClean="0">
                <a:latin typeface="Times New Roman"/>
                <a:ea typeface="Times New Roman"/>
                <a:cs typeface="Times New Roman"/>
                <a:sym typeface="Times New Roman"/>
              </a:rPr>
              <a:t>itthal</a:t>
            </a:r>
            <a:r>
              <a:rPr lang="en-IN" sz="3000" b="0" i="0" cap="none" dirty="0" smtClean="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R</a:t>
            </a:r>
            <a:r>
              <a:rPr lang="en-IN" sz="3000" b="0" i="0" cap="none" dirty="0" err="1" smtClean="0">
                <a:latin typeface="Times New Roman"/>
                <a:ea typeface="Times New Roman"/>
                <a:cs typeface="Times New Roman"/>
                <a:sym typeface="Times New Roman"/>
              </a:rPr>
              <a:t>aut</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Mr. Ajay </a:t>
            </a:r>
            <a:r>
              <a:rPr lang="en-IN" sz="3000" b="0" i="0" cap="none" dirty="0" err="1">
                <a:latin typeface="Times New Roman"/>
                <a:ea typeface="Times New Roman"/>
                <a:cs typeface="Times New Roman"/>
                <a:sym typeface="Times New Roman"/>
              </a:rPr>
              <a:t>kumar</a:t>
            </a:r>
            <a:r>
              <a:rPr lang="en-IN" sz="3000" b="0" i="0" cap="none" dirty="0">
                <a:latin typeface="Times New Roman"/>
                <a:ea typeface="Times New Roman"/>
                <a:cs typeface="Times New Roman"/>
                <a:sym typeface="Times New Roman"/>
              </a:rPr>
              <a:t> K P</a:t>
            </a:r>
            <a:endParaRPr sz="300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Ms. </a:t>
            </a:r>
            <a:r>
              <a:rPr lang="en-IN" sz="3000" b="0" i="0" cap="none" dirty="0" err="1">
                <a:latin typeface="Times New Roman"/>
                <a:ea typeface="Times New Roman"/>
                <a:cs typeface="Times New Roman"/>
                <a:sym typeface="Times New Roman"/>
              </a:rPr>
              <a:t>Erri.Aparna</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Mr. </a:t>
            </a:r>
            <a:r>
              <a:rPr lang="en-IN" sz="3000" b="0" i="0" cap="none" dirty="0" err="1">
                <a:latin typeface="Times New Roman"/>
                <a:ea typeface="Times New Roman"/>
                <a:cs typeface="Times New Roman"/>
                <a:sym typeface="Times New Roman"/>
              </a:rPr>
              <a:t>Harshad</a:t>
            </a:r>
            <a:r>
              <a:rPr lang="en-IN" sz="3000" b="0" i="0" cap="none" dirty="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D</a:t>
            </a:r>
            <a:r>
              <a:rPr lang="en-IN" sz="3000" b="0" i="0" cap="none" dirty="0" err="1" smtClean="0">
                <a:latin typeface="Times New Roman"/>
                <a:ea typeface="Times New Roman"/>
                <a:cs typeface="Times New Roman"/>
                <a:sym typeface="Times New Roman"/>
              </a:rPr>
              <a:t>nyaneshwar</a:t>
            </a:r>
            <a:r>
              <a:rPr lang="en-IN" sz="3000" b="0" i="0" cap="none" dirty="0" smtClean="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D</a:t>
            </a:r>
            <a:r>
              <a:rPr lang="en-IN" sz="3000" b="0" i="0" cap="none" dirty="0" err="1" smtClean="0">
                <a:latin typeface="Times New Roman"/>
                <a:ea typeface="Times New Roman"/>
                <a:cs typeface="Times New Roman"/>
                <a:sym typeface="Times New Roman"/>
              </a:rPr>
              <a:t>hotre</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Ms. </a:t>
            </a:r>
            <a:r>
              <a:rPr lang="en-IN" sz="3000" b="0" i="0" cap="none" dirty="0" err="1">
                <a:latin typeface="Times New Roman"/>
                <a:ea typeface="Times New Roman"/>
                <a:cs typeface="Times New Roman"/>
                <a:sym typeface="Times New Roman"/>
              </a:rPr>
              <a:t>Prakruthi</a:t>
            </a:r>
            <a:r>
              <a:rPr lang="en-IN" sz="3000" b="0" i="0" cap="none" dirty="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D</a:t>
            </a:r>
            <a:r>
              <a:rPr lang="en-IN" sz="3000" b="0" i="0" cap="none" dirty="0" err="1" smtClean="0">
                <a:latin typeface="Times New Roman"/>
                <a:ea typeface="Times New Roman"/>
                <a:cs typeface="Times New Roman"/>
                <a:sym typeface="Times New Roman"/>
              </a:rPr>
              <a:t>evaraj</a:t>
            </a:r>
            <a:endParaRPr sz="300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Mr. </a:t>
            </a:r>
            <a:r>
              <a:rPr lang="en-IN" sz="3000" b="0" i="0" cap="none" dirty="0" err="1">
                <a:latin typeface="Times New Roman"/>
                <a:ea typeface="Times New Roman"/>
                <a:cs typeface="Times New Roman"/>
                <a:sym typeface="Times New Roman"/>
              </a:rPr>
              <a:t>Shashidhar</a:t>
            </a:r>
            <a:r>
              <a:rPr lang="en-IN" sz="3000" b="0" i="0" cap="none" dirty="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V</a:t>
            </a:r>
            <a:r>
              <a:rPr lang="en-IN" sz="3000" b="0" i="0" cap="none" dirty="0" err="1" smtClean="0">
                <a:latin typeface="Times New Roman"/>
                <a:ea typeface="Times New Roman"/>
                <a:cs typeface="Times New Roman"/>
                <a:sym typeface="Times New Roman"/>
              </a:rPr>
              <a:t>irupakshi</a:t>
            </a:r>
            <a:r>
              <a:rPr lang="en-IN" sz="3000" b="0" i="0" cap="none" dirty="0" smtClean="0">
                <a:latin typeface="Times New Roman"/>
                <a:ea typeface="Times New Roman"/>
                <a:cs typeface="Times New Roman"/>
                <a:sym typeface="Times New Roman"/>
              </a:rPr>
              <a:t> </a:t>
            </a:r>
            <a:r>
              <a:rPr lang="en-IN" sz="3000" dirty="0" err="1">
                <a:latin typeface="Times New Roman"/>
                <a:ea typeface="Times New Roman"/>
                <a:cs typeface="Times New Roman"/>
                <a:sym typeface="Times New Roman"/>
              </a:rPr>
              <a:t>K</a:t>
            </a:r>
            <a:r>
              <a:rPr lang="en-IN" sz="3000" b="0" i="0" cap="none" dirty="0" err="1" smtClean="0">
                <a:latin typeface="Times New Roman"/>
                <a:ea typeface="Times New Roman"/>
                <a:cs typeface="Times New Roman"/>
                <a:sym typeface="Times New Roman"/>
              </a:rPr>
              <a:t>ambar</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a:latin typeface="Times New Roman"/>
                <a:ea typeface="Times New Roman"/>
                <a:cs typeface="Times New Roman"/>
                <a:sym typeface="Times New Roman"/>
              </a:rPr>
              <a:t>Ms. </a:t>
            </a:r>
            <a:r>
              <a:rPr lang="en-IN" sz="3000" b="0" i="0" cap="none" dirty="0" err="1">
                <a:latin typeface="Times New Roman"/>
                <a:ea typeface="Times New Roman"/>
                <a:cs typeface="Times New Roman"/>
                <a:sym typeface="Times New Roman"/>
              </a:rPr>
              <a:t>Shwetha</a:t>
            </a:r>
            <a:r>
              <a:rPr lang="en-IN" sz="3000" b="0" i="0" cap="none" dirty="0">
                <a:latin typeface="Times New Roman"/>
                <a:ea typeface="Times New Roman"/>
                <a:cs typeface="Times New Roman"/>
                <a:sym typeface="Times New Roman"/>
              </a:rPr>
              <a:t> R</a:t>
            </a:r>
            <a:endParaRPr sz="3000" cap="none" dirty="0">
              <a:latin typeface="Times New Roman"/>
              <a:ea typeface="Times New Roman"/>
              <a:cs typeface="Times New Roman"/>
              <a:sym typeface="Times New Roman"/>
            </a:endParaRPr>
          </a:p>
          <a:p>
            <a:pPr marL="285750" lvl="0" indent="-180022" algn="l" rtl="0">
              <a:spcBef>
                <a:spcPts val="10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6389" y="109341"/>
            <a:ext cx="11338560" cy="687493"/>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Feature Extraction</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9039" y="1750422"/>
            <a:ext cx="4650377" cy="4389121"/>
          </a:xfrm>
          <a:prstGeom prst="rect">
            <a:avLst/>
          </a:prstGeom>
        </p:spPr>
      </p:pic>
      <p:sp>
        <p:nvSpPr>
          <p:cNvPr id="2" name="Rectangle 1"/>
          <p:cNvSpPr/>
          <p:nvPr/>
        </p:nvSpPr>
        <p:spPr>
          <a:xfrm>
            <a:off x="858980" y="1012018"/>
            <a:ext cx="9989129" cy="646331"/>
          </a:xfrm>
          <a:prstGeom prst="rect">
            <a:avLst/>
          </a:prstGeom>
        </p:spPr>
        <p:txBody>
          <a:bodyPr wrap="square">
            <a:spAutoFit/>
          </a:bodyPr>
          <a:lstStyle/>
          <a:p>
            <a:pPr marL="2114550" lvl="4" indent="-285750">
              <a:buClr>
                <a:schemeClr val="bg1"/>
              </a:buClr>
              <a:buFont typeface="Wingdings" panose="05000000000000000000" pitchFamily="2" charset="2"/>
              <a:buChar char="v"/>
            </a:pPr>
            <a:r>
              <a:rPr lang="en-US" sz="1800" dirty="0">
                <a:solidFill>
                  <a:schemeClr val="bg1"/>
                </a:solidFill>
              </a:rPr>
              <a:t>The top 10 common terms were left after the common words </a:t>
            </a:r>
            <a:r>
              <a:rPr lang="en-US" sz="1800" dirty="0" smtClean="0">
                <a:solidFill>
                  <a:schemeClr val="bg1"/>
                </a:solidFill>
              </a:rPr>
              <a:t>were eliminated</a:t>
            </a:r>
            <a:r>
              <a:rPr lang="en-US" sz="1800" dirty="0">
                <a:solidFill>
                  <a:schemeClr val="bg1"/>
                </a:solidFill>
              </a:rPr>
              <a:t>. </a:t>
            </a:r>
            <a:endParaRPr lang="en-IN" sz="1800" dirty="0">
              <a:solidFill>
                <a:schemeClr val="bg1"/>
              </a:solidFill>
            </a:endParaRPr>
          </a:p>
        </p:txBody>
      </p:sp>
    </p:spTree>
    <p:extLst>
      <p:ext uri="{BB962C8B-B14F-4D97-AF65-F5344CB8AC3E}">
        <p14:creationId xmlns:p14="http://schemas.microsoft.com/office/powerpoint/2010/main" val="2099442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4138" y="187718"/>
            <a:ext cx="11351621" cy="674430"/>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TF-IDF Frequency technique </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4138" y="709748"/>
            <a:ext cx="10567851" cy="4801314"/>
          </a:xfrm>
          <a:prstGeom prst="rect">
            <a:avLst/>
          </a:prstGeom>
          <a:noFill/>
        </p:spPr>
        <p:txBody>
          <a:bodyPr wrap="square" rtlCol="0">
            <a:spAutoFit/>
          </a:bodyPr>
          <a:lstStyle/>
          <a:p>
            <a:pPr marL="285750" indent="-285750" algn="ctr">
              <a:buFont typeface="Wingdings" panose="05000000000000000000" pitchFamily="2" charset="2"/>
              <a:buChar char="v"/>
            </a:pPr>
            <a:endParaRPr lang="en-US" sz="1800" i="1" dirty="0" smtClean="0">
              <a:solidFill>
                <a:schemeClr val="bg1"/>
              </a:solidFill>
            </a:endParaRPr>
          </a:p>
          <a:p>
            <a:pPr algn="ctr"/>
            <a:r>
              <a:rPr lang="en-US" sz="1800" i="1" dirty="0">
                <a:solidFill>
                  <a:schemeClr val="bg1"/>
                </a:solidFill>
                <a:latin typeface="Calibri" panose="020F0502020204030204" pitchFamily="34" charset="0"/>
                <a:cs typeface="Calibri" panose="020F0502020204030204" pitchFamily="34" charset="0"/>
              </a:rPr>
              <a:t>IDF =Log[(# Number of documents) / (Number of documents containing the word)] </a:t>
            </a:r>
          </a:p>
          <a:p>
            <a:pPr marL="285750" indent="-285750" algn="ctr">
              <a:buFont typeface="Wingdings" panose="05000000000000000000" pitchFamily="2" charset="2"/>
              <a:buChar char="v"/>
            </a:pPr>
            <a:r>
              <a:rPr lang="en-US" sz="1800" i="1" dirty="0">
                <a:solidFill>
                  <a:schemeClr val="bg1"/>
                </a:solidFill>
                <a:latin typeface="Calibri" panose="020F0502020204030204" pitchFamily="34" charset="0"/>
                <a:cs typeface="Calibri" panose="020F0502020204030204" pitchFamily="34" charset="0"/>
              </a:rPr>
              <a:t>and</a:t>
            </a:r>
          </a:p>
          <a:p>
            <a:pPr algn="ctr"/>
            <a:r>
              <a:rPr lang="en-US" sz="1800" i="1" dirty="0">
                <a:solidFill>
                  <a:schemeClr val="bg1"/>
                </a:solidFill>
                <a:latin typeface="Calibri" panose="020F0502020204030204" pitchFamily="34" charset="0"/>
                <a:cs typeface="Calibri" panose="020F0502020204030204" pitchFamily="34" charset="0"/>
              </a:rPr>
              <a:t>TF = (Number of repetitions of word in a document) / (# of words </a:t>
            </a:r>
            <a:r>
              <a:rPr lang="en-US" sz="1800" i="1" dirty="0" smtClean="0">
                <a:solidFill>
                  <a:schemeClr val="bg1"/>
                </a:solidFill>
                <a:latin typeface="Calibri" panose="020F0502020204030204" pitchFamily="34" charset="0"/>
                <a:cs typeface="Calibri" panose="020F0502020204030204" pitchFamily="34" charset="0"/>
              </a:rPr>
              <a:t>in a document)</a:t>
            </a:r>
          </a:p>
          <a:p>
            <a:pPr algn="ctr">
              <a:buClr>
                <a:schemeClr val="bg1"/>
              </a:buClr>
            </a:pPr>
            <a:endParaRPr lang="en-US" sz="1800" i="1"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TF-IDF vectorization helps classify resumes based on important keywords and phrases</a:t>
            </a:r>
            <a:r>
              <a:rPr lang="en-IN" sz="18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Ngram</a:t>
            </a:r>
            <a:r>
              <a:rPr lang="en-IN" sz="1800" dirty="0" smtClean="0">
                <a:solidFill>
                  <a:schemeClr val="bg1"/>
                </a:solidFill>
                <a:latin typeface="Calibri" panose="020F0502020204030204" pitchFamily="34" charset="0"/>
                <a:cs typeface="Calibri" panose="020F0502020204030204" pitchFamily="34" charset="0"/>
              </a:rPr>
              <a:t> </a:t>
            </a:r>
            <a:r>
              <a:rPr lang="en-IN" sz="1800" dirty="0">
                <a:solidFill>
                  <a:schemeClr val="bg1"/>
                </a:solidFill>
                <a:latin typeface="Calibri" panose="020F0502020204030204" pitchFamily="34" charset="0"/>
                <a:cs typeface="Calibri" panose="020F0502020204030204" pitchFamily="34" charset="0"/>
              </a:rPr>
              <a:t>range selection impacts the granularity of feature extraction in resume classification</a:t>
            </a:r>
            <a:r>
              <a:rPr lang="en-IN" sz="1800" dirty="0" smtClean="0">
                <a:latin typeface="Calibri" panose="020F0502020204030204" pitchFamily="34" charset="0"/>
                <a:cs typeface="Calibri" panose="020F0502020204030204" pitchFamily="34" charset="0"/>
              </a:rPr>
              <a:t>.</a:t>
            </a:r>
          </a:p>
          <a:p>
            <a:pPr>
              <a:buClr>
                <a:schemeClr val="bg1"/>
              </a:buClr>
            </a:pPr>
            <a:endParaRPr lang="en-IN" sz="1800" dirty="0" smtClean="0">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Limiting the maximum number of features can improve the efficiency of resume classification algorithms.</a:t>
            </a:r>
          </a:p>
          <a:p>
            <a:pPr>
              <a:buClr>
                <a:schemeClr val="bg1"/>
              </a:buClr>
            </a:pPr>
            <a:endParaRPr lang="en-IN" sz="1800" dirty="0" smtClean="0">
              <a:solidFill>
                <a:schemeClr val="bg1"/>
              </a:solidFill>
            </a:endParaRPr>
          </a:p>
          <a:p>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a:p>
            <a:endParaRPr lang="en-IN" sz="1800" dirty="0"/>
          </a:p>
          <a:p>
            <a:pPr marL="285750" indent="-285750">
              <a:buClr>
                <a:schemeClr val="bg1"/>
              </a:buClr>
              <a:buFont typeface="Wingdings" panose="05000000000000000000" pitchFamily="2" charset="2"/>
              <a:buChar char="v"/>
            </a:pPr>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p:txBody>
      </p:sp>
      <p:pic>
        <p:nvPicPr>
          <p:cNvPr id="7" name="Picture 6"/>
          <p:cNvPicPr>
            <a:picLocks noChangeAspect="1"/>
          </p:cNvPicPr>
          <p:nvPr/>
        </p:nvPicPr>
        <p:blipFill>
          <a:blip r:embed="rId2"/>
          <a:stretch>
            <a:fillRect/>
          </a:stretch>
        </p:blipFill>
        <p:spPr>
          <a:xfrm>
            <a:off x="666207" y="3944983"/>
            <a:ext cx="10502536" cy="2246811"/>
          </a:xfrm>
          <a:prstGeom prst="rect">
            <a:avLst/>
          </a:prstGeom>
        </p:spPr>
      </p:pic>
    </p:spTree>
    <p:extLst>
      <p:ext uri="{BB962C8B-B14F-4D97-AF65-F5344CB8AC3E}">
        <p14:creationId xmlns:p14="http://schemas.microsoft.com/office/powerpoint/2010/main" val="57373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9005" y="343581"/>
            <a:ext cx="11730446" cy="7658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Features for model and Label encoding</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67097" y="2347183"/>
            <a:ext cx="3696788" cy="3499507"/>
          </a:xfrm>
          <a:prstGeom prst="rect">
            <a:avLst/>
          </a:prstGeom>
        </p:spPr>
      </p:pic>
      <p:sp>
        <p:nvSpPr>
          <p:cNvPr id="5" name="TextBox 4"/>
          <p:cNvSpPr txBox="1"/>
          <p:nvPr/>
        </p:nvSpPr>
        <p:spPr>
          <a:xfrm>
            <a:off x="431074" y="1386450"/>
            <a:ext cx="5956663" cy="1077218"/>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These </a:t>
            </a:r>
            <a:r>
              <a:rPr lang="en-US" sz="1800" dirty="0">
                <a:solidFill>
                  <a:schemeClr val="bg1"/>
                </a:solidFill>
                <a:latin typeface="Calibri" panose="020F0502020204030204" pitchFamily="34" charset="0"/>
                <a:cs typeface="Calibri" panose="020F0502020204030204" pitchFamily="34" charset="0"/>
              </a:rPr>
              <a:t>are the top 10 features, and we have built our model around them.</a:t>
            </a:r>
          </a:p>
          <a:p>
            <a:pPr>
              <a:buClr>
                <a:schemeClr val="bg1"/>
              </a:buClr>
            </a:pPr>
            <a:r>
              <a:rPr lang="en-US" dirty="0" smtClean="0"/>
              <a:t>, </a:t>
            </a:r>
            <a:r>
              <a:rPr lang="en-US" dirty="0"/>
              <a:t>and we have built our model around them</a:t>
            </a:r>
            <a:r>
              <a:rPr lang="en-US" dirty="0" smtClean="0"/>
              <a:t>.</a:t>
            </a:r>
          </a:p>
          <a:p>
            <a:endParaRPr lang="en-US" dirty="0"/>
          </a:p>
        </p:txBody>
      </p:sp>
      <p:sp>
        <p:nvSpPr>
          <p:cNvPr id="6" name="TextBox 5"/>
          <p:cNvSpPr txBox="1"/>
          <p:nvPr/>
        </p:nvSpPr>
        <p:spPr>
          <a:xfrm>
            <a:off x="5982788" y="1386450"/>
            <a:ext cx="5956663" cy="861774"/>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On the job role feature, which is the feature we are analyzing, we have performed label encoding.</a:t>
            </a:r>
          </a:p>
          <a:p>
            <a:pPr>
              <a:buClr>
                <a:schemeClr val="bg1"/>
              </a:buClr>
            </a:pPr>
            <a:r>
              <a:rPr lang="en-US" dirty="0" smtClean="0"/>
              <a:t>e </a:t>
            </a:r>
            <a:r>
              <a:rPr lang="en-US" dirty="0"/>
              <a:t>are </a:t>
            </a:r>
            <a:r>
              <a:rPr lang="en-US" dirty="0" smtClean="0"/>
              <a:t>analyzing, </a:t>
            </a:r>
            <a:r>
              <a:rPr lang="en-US" dirty="0"/>
              <a:t>we have performed </a:t>
            </a:r>
            <a:r>
              <a:rPr lang="en-US" dirty="0" smtClean="0"/>
              <a:t>label </a:t>
            </a:r>
            <a:r>
              <a:rPr lang="en-US" dirty="0"/>
              <a:t>encoding.</a:t>
            </a:r>
          </a:p>
        </p:txBody>
      </p:sp>
      <p:pic>
        <p:nvPicPr>
          <p:cNvPr id="7" name="Picture 6"/>
          <p:cNvPicPr>
            <a:picLocks noChangeAspect="1"/>
          </p:cNvPicPr>
          <p:nvPr/>
        </p:nvPicPr>
        <p:blipFill>
          <a:blip r:embed="rId3"/>
          <a:stretch>
            <a:fillRect/>
          </a:stretch>
        </p:blipFill>
        <p:spPr>
          <a:xfrm>
            <a:off x="6518366" y="2347184"/>
            <a:ext cx="4310744" cy="3499507"/>
          </a:xfrm>
          <a:prstGeom prst="rect">
            <a:avLst/>
          </a:prstGeom>
        </p:spPr>
      </p:pic>
    </p:spTree>
    <p:extLst>
      <p:ext uri="{BB962C8B-B14F-4D97-AF65-F5344CB8AC3E}">
        <p14:creationId xmlns:p14="http://schemas.microsoft.com/office/powerpoint/2010/main" val="331678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11" y="126276"/>
            <a:ext cx="10639696" cy="827314"/>
          </a:xfrm>
        </p:spPr>
        <p:txBody>
          <a:bodyPr/>
          <a:lstStyle/>
          <a:p>
            <a:pPr algn="ctr"/>
            <a:r>
              <a:rPr lang="en-IN" b="1" dirty="0" smtClean="0">
                <a:latin typeface="Times New Roman" panose="02020603050405020304" pitchFamily="18" charset="0"/>
                <a:cs typeface="Times New Roman" panose="02020603050405020304" pitchFamily="18" charset="0"/>
              </a:rPr>
              <a:t>Model building </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6021" y="858807"/>
            <a:ext cx="10489475" cy="584775"/>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smtClean="0">
                <a:solidFill>
                  <a:schemeClr val="bg1"/>
                </a:solidFill>
              </a:rPr>
              <a:t>To </a:t>
            </a:r>
            <a:r>
              <a:rPr lang="en-US" sz="1800" dirty="0">
                <a:solidFill>
                  <a:schemeClr val="bg1"/>
                </a:solidFill>
              </a:rPr>
              <a:t>categories resumes according to chosen features, we examined 10 different models.</a:t>
            </a:r>
            <a:endParaRPr lang="en-IN" sz="1800" dirty="0">
              <a:solidFill>
                <a:schemeClr val="bg1"/>
              </a:solidFill>
            </a:endParaRPr>
          </a:p>
          <a:p>
            <a:pPr>
              <a:buClr>
                <a:schemeClr val="bg1"/>
              </a:buClr>
            </a:pPr>
            <a:r>
              <a:rPr lang="en-US" dirty="0" smtClean="0"/>
              <a:t> categories </a:t>
            </a:r>
            <a:r>
              <a:rPr lang="en-US" dirty="0"/>
              <a:t>resumes according to chosen features, we examined 10 different models.</a:t>
            </a:r>
            <a:endParaRPr lang="en-IN" dirty="0"/>
          </a:p>
        </p:txBody>
      </p:sp>
      <p:sp>
        <p:nvSpPr>
          <p:cNvPr id="5" name="TextBox 4"/>
          <p:cNvSpPr txBox="1"/>
          <p:nvPr/>
        </p:nvSpPr>
        <p:spPr>
          <a:xfrm>
            <a:off x="550469" y="1389478"/>
            <a:ext cx="8095706" cy="5355312"/>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 Naive Bayes </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Decision Tree</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Random Forest</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Support Vector Machine (SVM)</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K- Nearest Neighbour (KNN)</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Multi Layer Perceptron (MLP)</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Gradient Boosting </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Adaboost</a:t>
            </a:r>
            <a:endParaRPr lang="en-IN" sz="1800" dirty="0" smtClean="0">
              <a:solidFill>
                <a:schemeClr val="bg1"/>
              </a:solidFill>
              <a:latin typeface="Calibri" panose="020F0502020204030204" pitchFamily="34" charset="0"/>
              <a:cs typeface="Calibri" panose="020F0502020204030204" pitchFamily="34" charset="0"/>
            </a:endParaRP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XGBoost</a:t>
            </a: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sz="18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Logistic Regression for </a:t>
            </a:r>
            <a:r>
              <a:rPr lang="en-IN" sz="1800" dirty="0">
                <a:solidFill>
                  <a:schemeClr val="bg1"/>
                </a:solidFill>
              </a:rPr>
              <a:t>Multiclass Classification</a:t>
            </a:r>
          </a:p>
        </p:txBody>
      </p:sp>
    </p:spTree>
    <p:extLst>
      <p:ext uri="{BB962C8B-B14F-4D97-AF65-F5344CB8AC3E}">
        <p14:creationId xmlns:p14="http://schemas.microsoft.com/office/powerpoint/2010/main" val="59628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3326" y="117566"/>
            <a:ext cx="11364685" cy="66136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5744" y="2926079"/>
            <a:ext cx="4652827" cy="3736657"/>
          </a:xfrm>
          <a:prstGeom prst="rect">
            <a:avLst/>
          </a:prstGeom>
        </p:spPr>
      </p:pic>
      <p:pic>
        <p:nvPicPr>
          <p:cNvPr id="5" name="Picture 4"/>
          <p:cNvPicPr>
            <a:picLocks noChangeAspect="1"/>
          </p:cNvPicPr>
          <p:nvPr/>
        </p:nvPicPr>
        <p:blipFill>
          <a:blip r:embed="rId3"/>
          <a:stretch>
            <a:fillRect/>
          </a:stretch>
        </p:blipFill>
        <p:spPr>
          <a:xfrm>
            <a:off x="5146764" y="2926079"/>
            <a:ext cx="6889569" cy="3736658"/>
          </a:xfrm>
          <a:prstGeom prst="rect">
            <a:avLst/>
          </a:prstGeom>
        </p:spPr>
      </p:pic>
      <p:sp>
        <p:nvSpPr>
          <p:cNvPr id="6" name="TextBox 5"/>
          <p:cNvSpPr txBox="1"/>
          <p:nvPr/>
        </p:nvSpPr>
        <p:spPr>
          <a:xfrm>
            <a:off x="483326" y="772869"/>
            <a:ext cx="11553007"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We </a:t>
            </a:r>
            <a:r>
              <a:rPr lang="en-US" sz="1800" dirty="0" smtClean="0">
                <a:solidFill>
                  <a:schemeClr val="bg1"/>
                </a:solidFill>
                <a:latin typeface="Calibri" panose="020F0502020204030204" pitchFamily="34" charset="0"/>
                <a:cs typeface="Calibri" panose="020F0502020204030204" pitchFamily="34" charset="0"/>
              </a:rPr>
              <a:t>analyze </a:t>
            </a:r>
            <a:r>
              <a:rPr lang="en-US" sz="1800" dirty="0">
                <a:solidFill>
                  <a:schemeClr val="bg1"/>
                </a:solidFill>
                <a:latin typeface="Calibri" panose="020F0502020204030204" pitchFamily="34" charset="0"/>
                <a:cs typeface="Calibri" panose="020F0502020204030204" pitchFamily="34" charset="0"/>
              </a:rPr>
              <a:t>each of the ten models using the </a:t>
            </a:r>
            <a:r>
              <a:rPr lang="en-US" sz="1800" dirty="0" err="1">
                <a:solidFill>
                  <a:schemeClr val="bg1"/>
                </a:solidFill>
                <a:latin typeface="Calibri" panose="020F0502020204030204" pitchFamily="34" charset="0"/>
                <a:cs typeface="Calibri" panose="020F0502020204030204" pitchFamily="34" charset="0"/>
              </a:rPr>
              <a:t>accuracy_score</a:t>
            </a:r>
            <a:r>
              <a:rPr lang="en-US" sz="1800" dirty="0">
                <a:solidFill>
                  <a:schemeClr val="bg1"/>
                </a:solidFill>
                <a:latin typeface="Calibri" panose="020F0502020204030204" pitchFamily="34" charset="0"/>
                <a:cs typeface="Calibri" panose="020F0502020204030204" pitchFamily="34" charset="0"/>
              </a:rPr>
              <a:t> and f1_score methods</a:t>
            </a:r>
            <a:r>
              <a:rPr lang="en-US" sz="1800" dirty="0" smtClean="0">
                <a:solidFill>
                  <a:schemeClr val="bg1"/>
                </a:solidFill>
                <a:latin typeface="Calibri" panose="020F0502020204030204" pitchFamily="34" charset="0"/>
                <a:cs typeface="Calibri" panose="020F0502020204030204" pitchFamily="34" charset="0"/>
              </a:rPr>
              <a:t>.</a:t>
            </a:r>
          </a:p>
          <a:p>
            <a:endParaRPr lang="en-US"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We can observe that the maximum accuracy and F1 Score are achieved by Random Forest and Logistic Regression. </a:t>
            </a:r>
            <a:endParaRPr lang="en-US" sz="1800" dirty="0" smtClean="0">
              <a:solidFill>
                <a:schemeClr val="bg1"/>
              </a:solidFill>
              <a:latin typeface="Calibri" panose="020F0502020204030204" pitchFamily="34" charset="0"/>
              <a:cs typeface="Calibri" panose="020F0502020204030204" pitchFamily="34" charset="0"/>
            </a:endParaRPr>
          </a:p>
          <a:p>
            <a:endParaRPr lang="en-US"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As we can see, Random forest has the highest area under the curve, thus we also construct ROC curves for all the models. </a:t>
            </a: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Out of all the models, we decided to choose the random forest model for deployment.</a:t>
            </a:r>
            <a:endParaRPr lang="en-US" sz="18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5092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3326" y="346365"/>
            <a:ext cx="10517183" cy="4682835"/>
          </a:xfrm>
        </p:spPr>
        <p:txBody>
          <a:bodyPr>
            <a:noAutofit/>
          </a:bodyPr>
          <a:lstStyle/>
          <a:p>
            <a:pPr algn="ctr"/>
            <a:r>
              <a:rPr lang="en-US" sz="8000" b="1" dirty="0">
                <a:solidFill>
                  <a:schemeClr val="bg1"/>
                </a:solidFill>
                <a:latin typeface="Times New Roman" panose="02020603050405020304" pitchFamily="18" charset="0"/>
                <a:ea typeface="Arial"/>
                <a:cs typeface="Times New Roman" panose="02020603050405020304" pitchFamily="18" charset="0"/>
                <a:sym typeface="Arial"/>
              </a:rPr>
              <a:t>Deployment</a:t>
            </a:r>
            <a:r>
              <a:rPr lang="en-IN" sz="80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IN" sz="8000" b="1" dirty="0">
                <a:latin typeface="Times New Roman"/>
                <a:ea typeface="Times New Roman"/>
                <a:cs typeface="Times New Roman"/>
                <a:sym typeface="Times New Roman"/>
              </a:rPr>
              <a:t/>
            </a:r>
            <a:br>
              <a:rPr lang="en-IN" sz="8000" b="1" dirty="0">
                <a:latin typeface="Times New Roman"/>
                <a:ea typeface="Times New Roman"/>
                <a:cs typeface="Times New Roman"/>
                <a:sym typeface="Times New Roman"/>
              </a:rPr>
            </a:b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1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1094608" y="306793"/>
            <a:ext cx="10131425" cy="675861"/>
          </a:xfrm>
          <a:prstGeom prst="rect">
            <a:avLst/>
          </a:prstGeom>
          <a:noFill/>
          <a:ln>
            <a:noFill/>
          </a:ln>
        </p:spPr>
        <p:txBody>
          <a:bodyPr spcFirstLastPara="1" wrap="square" lIns="91425" tIns="45700" rIns="91425" bIns="45700" anchor="ctr" anchorCtr="0">
            <a:noAutofit/>
          </a:bodyPr>
          <a:lstStyle/>
          <a:p>
            <a:pPr lvl="0" algn="ctr">
              <a:buSzPts val="3600"/>
            </a:pPr>
            <a:r>
              <a:rPr lang="en-IN" sz="4000" b="1" dirty="0" smtClean="0">
                <a:latin typeface="Times New Roman"/>
                <a:ea typeface="Times New Roman"/>
                <a:cs typeface="Times New Roman"/>
                <a:sym typeface="Times New Roman"/>
              </a:rPr>
              <a:t/>
            </a:r>
            <a:br>
              <a:rPr lang="en-IN" sz="4000" b="1" dirty="0" smtClean="0">
                <a:latin typeface="Times New Roman"/>
                <a:ea typeface="Times New Roman"/>
                <a:cs typeface="Times New Roman"/>
                <a:sym typeface="Times New Roman"/>
              </a:rPr>
            </a:br>
            <a:r>
              <a:rPr lang="en-US" sz="4000" b="1" dirty="0">
                <a:solidFill>
                  <a:schemeClr val="bg1"/>
                </a:solidFill>
                <a:latin typeface="Times New Roman" panose="02020603050405020304" pitchFamily="18" charset="0"/>
                <a:ea typeface="Arial"/>
                <a:cs typeface="Times New Roman" panose="02020603050405020304" pitchFamily="18" charset="0"/>
                <a:sym typeface="Arial"/>
              </a:rPr>
              <a:t>Model Deployment</a:t>
            </a:r>
            <a:r>
              <a:rPr lang="en-IN" sz="40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IN" sz="4000" b="1" dirty="0" smtClean="0">
                <a:latin typeface="Times New Roman"/>
                <a:ea typeface="Times New Roman"/>
                <a:cs typeface="Times New Roman"/>
                <a:sym typeface="Times New Roman"/>
              </a:rPr>
              <a:t/>
            </a:r>
            <a:br>
              <a:rPr lang="en-IN" sz="4000" b="1" dirty="0" smtClean="0">
                <a:latin typeface="Times New Roman"/>
                <a:ea typeface="Times New Roman"/>
                <a:cs typeface="Times New Roman"/>
                <a:sym typeface="Times New Roman"/>
              </a:rPr>
            </a:br>
            <a:endParaRPr sz="4000" dirty="0"/>
          </a:p>
        </p:txBody>
      </p:sp>
      <p:sp>
        <p:nvSpPr>
          <p:cNvPr id="275" name="Google Shape;275;p17"/>
          <p:cNvSpPr txBox="1"/>
          <p:nvPr/>
        </p:nvSpPr>
        <p:spPr>
          <a:xfrm>
            <a:off x="685801" y="2647214"/>
            <a:ext cx="6284983"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7" y="1468708"/>
            <a:ext cx="5937723" cy="3518927"/>
          </a:xfrm>
          <a:prstGeom prst="rect">
            <a:avLst/>
          </a:prstGeom>
        </p:spPr>
      </p:pic>
      <p:sp>
        <p:nvSpPr>
          <p:cNvPr id="5" name="Rectangle 4"/>
          <p:cNvSpPr/>
          <p:nvPr/>
        </p:nvSpPr>
        <p:spPr>
          <a:xfrm>
            <a:off x="318133" y="5392739"/>
            <a:ext cx="11207403" cy="954107"/>
          </a:xfrm>
          <a:prstGeom prst="rect">
            <a:avLst/>
          </a:prstGeom>
        </p:spPr>
        <p:txBody>
          <a:bodyPr wrap="square">
            <a:spAutoFit/>
          </a:bodyPr>
          <a:lstStyle/>
          <a:p>
            <a:pPr marL="342900" indent="-342900">
              <a:buClr>
                <a:schemeClr val="bg1"/>
              </a:buClr>
              <a:buFont typeface="Wingdings" panose="05000000000000000000" pitchFamily="2" charset="2"/>
              <a:buChar char="v"/>
            </a:pPr>
            <a:r>
              <a:rPr lang="en-US" sz="2800" dirty="0">
                <a:solidFill>
                  <a:schemeClr val="bg1"/>
                </a:solidFill>
                <a:latin typeface="Calibri" panose="020F0502020204030204" pitchFamily="34" charset="0"/>
                <a:cs typeface="Calibri" panose="020F0502020204030204" pitchFamily="34" charset="0"/>
              </a:rPr>
              <a:t>The above image is about the local host number and selecting data images for analysis and deployment</a:t>
            </a:r>
            <a:r>
              <a:rPr lang="en-US" sz="2800" dirty="0" smtClean="0">
                <a:solidFill>
                  <a:schemeClr val="bg1"/>
                </a:solidFill>
                <a:latin typeface="Calibri" panose="020F0502020204030204" pitchFamily="34" charset="0"/>
                <a:cs typeface="Calibri" panose="020F0502020204030204" pitchFamily="34" charset="0"/>
              </a:rPr>
              <a:t>.</a:t>
            </a:r>
            <a:endParaRPr lang="en-US" sz="2800" dirty="0">
              <a:solidFill>
                <a:schemeClr val="bg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455" y="1468708"/>
            <a:ext cx="5597727" cy="3518927"/>
          </a:xfrm>
          <a:prstGeom prst="rect">
            <a:avLst/>
          </a:prstGeom>
        </p:spPr>
      </p:pic>
    </p:spTree>
    <p:extLst>
      <p:ext uri="{BB962C8B-B14F-4D97-AF65-F5344CB8AC3E}">
        <p14:creationId xmlns:p14="http://schemas.microsoft.com/office/powerpoint/2010/main" val="4199374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87611"/>
            <a:ext cx="10131425" cy="675861"/>
          </a:xfrm>
          <a:prstGeom prst="rect">
            <a:avLst/>
          </a:prstGeom>
          <a:noFill/>
          <a:ln>
            <a:noFill/>
          </a:ln>
        </p:spPr>
        <p:txBody>
          <a:bodyPr spcFirstLastPara="1" wrap="square" lIns="91425" tIns="45700" rIns="91425" bIns="45700" anchor="ctr" anchorCtr="0">
            <a:noAutofit/>
          </a:bodyPr>
          <a:lstStyle/>
          <a:p>
            <a:pPr lvl="0" algn="ctr">
              <a:buSzPts val="3600"/>
            </a:pPr>
            <a:r>
              <a:rPr lang="en-US" sz="4000" b="1" dirty="0" smtClean="0">
                <a:solidFill>
                  <a:schemeClr val="bg1"/>
                </a:solidFill>
                <a:latin typeface="Times New Roman" panose="02020603050405020304" pitchFamily="18" charset="0"/>
                <a:ea typeface="Arial"/>
                <a:cs typeface="Times New Roman" panose="02020603050405020304" pitchFamily="18" charset="0"/>
                <a:sym typeface="Arial"/>
              </a:rPr>
              <a:t>Model </a:t>
            </a:r>
            <a:r>
              <a:rPr lang="en-US" sz="4000" b="1" dirty="0" smtClean="0">
                <a:solidFill>
                  <a:schemeClr val="bg1"/>
                </a:solidFill>
                <a:latin typeface="Times New Roman" panose="02020603050405020304" pitchFamily="18" charset="0"/>
                <a:ea typeface="Arial"/>
                <a:cs typeface="Times New Roman" panose="02020603050405020304" pitchFamily="18" charset="0"/>
                <a:sym typeface="Arial"/>
              </a:rPr>
              <a:t>Deployment</a:t>
            </a:r>
            <a:endParaRPr sz="4000" dirty="0"/>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83" y="1083745"/>
            <a:ext cx="3748172" cy="3843095"/>
          </a:xfrm>
          <a:prstGeom prst="rect">
            <a:avLst/>
          </a:prstGeom>
        </p:spPr>
      </p:pic>
      <p:sp>
        <p:nvSpPr>
          <p:cNvPr id="6" name="Rectangle 5"/>
          <p:cNvSpPr/>
          <p:nvPr/>
        </p:nvSpPr>
        <p:spPr>
          <a:xfrm>
            <a:off x="284963" y="5140952"/>
            <a:ext cx="3675592" cy="1200329"/>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Bar Plot: Top 15 common Words present in particular the resume.</a:t>
            </a:r>
            <a:endParaRPr lang="en-US" sz="2400" dirty="0" smtClean="0">
              <a:solidFill>
                <a:schemeClr val="bg1"/>
              </a:solidFill>
              <a:latin typeface="Calibri" panose="020F0502020204030204" pitchFamily="34" charset="0"/>
              <a:cs typeface="Calibri" panose="020F0502020204030204" pitchFamily="34" charset="0"/>
            </a:endParaRPr>
          </a:p>
        </p:txBody>
      </p:sp>
      <p:sp>
        <p:nvSpPr>
          <p:cNvPr id="7" name="Rectangle 6"/>
          <p:cNvSpPr/>
          <p:nvPr/>
        </p:nvSpPr>
        <p:spPr>
          <a:xfrm>
            <a:off x="8230325" y="5140953"/>
            <a:ext cx="3809275" cy="1569660"/>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Pie Chart: Display percentage of unique and duplicate words present in the resume.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03" y="1029197"/>
            <a:ext cx="3809275" cy="38430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0325" y="1029197"/>
            <a:ext cx="3809275" cy="3843095"/>
          </a:xfrm>
          <a:prstGeom prst="rect">
            <a:avLst/>
          </a:prstGeom>
        </p:spPr>
      </p:pic>
      <p:sp>
        <p:nvSpPr>
          <p:cNvPr id="10" name="Rectangle 9"/>
          <p:cNvSpPr/>
          <p:nvPr/>
        </p:nvSpPr>
        <p:spPr>
          <a:xfrm>
            <a:off x="4207303" y="5140953"/>
            <a:ext cx="3809275" cy="1200329"/>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err="1" smtClean="0">
                <a:solidFill>
                  <a:schemeClr val="bg1"/>
                </a:solidFill>
                <a:latin typeface="Calibri" panose="020F0502020204030204" pitchFamily="34" charset="0"/>
                <a:cs typeface="Calibri" panose="020F0502020204030204" pitchFamily="34" charset="0"/>
              </a:rPr>
              <a:t>WordCloud</a:t>
            </a:r>
            <a:r>
              <a:rPr lang="en-US" sz="2400" dirty="0" smtClean="0">
                <a:solidFill>
                  <a:schemeClr val="bg1"/>
                </a:solidFill>
                <a:latin typeface="Calibri" panose="020F0502020204030204" pitchFamily="34" charset="0"/>
                <a:cs typeface="Calibri" panose="020F0502020204030204" pitchFamily="34" charset="0"/>
              </a:rPr>
              <a:t>: Display most frequent words in the resume.</a:t>
            </a:r>
          </a:p>
        </p:txBody>
      </p:sp>
    </p:spTree>
    <p:extLst>
      <p:ext uri="{BB962C8B-B14F-4D97-AF65-F5344CB8AC3E}">
        <p14:creationId xmlns:p14="http://schemas.microsoft.com/office/powerpoint/2010/main" val="1243395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374214"/>
            <a:ext cx="10131425" cy="675861"/>
          </a:xfrm>
          <a:prstGeom prst="rect">
            <a:avLst/>
          </a:prstGeom>
          <a:noFill/>
          <a:ln>
            <a:noFill/>
          </a:ln>
        </p:spPr>
        <p:txBody>
          <a:bodyPr spcFirstLastPara="1" wrap="square" lIns="91425" tIns="45700" rIns="91425" bIns="45700" anchor="ctr" anchorCtr="0">
            <a:noAutofit/>
          </a:bodyPr>
          <a:lstStyle/>
          <a:p>
            <a:pPr algn="ctr"/>
            <a:r>
              <a:rPr lang="en-US" sz="4800" dirty="0" smtClean="0"/>
              <a:t>Challenges</a:t>
            </a:r>
            <a:endParaRPr lang="en-US" sz="4800" dirty="0"/>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sp>
        <p:nvSpPr>
          <p:cNvPr id="5" name="Rectangle 4"/>
          <p:cNvSpPr/>
          <p:nvPr/>
        </p:nvSpPr>
        <p:spPr>
          <a:xfrm>
            <a:off x="1050878" y="1318354"/>
            <a:ext cx="9976513" cy="4154984"/>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We </a:t>
            </a:r>
            <a:r>
              <a:rPr lang="en-US" sz="2400" dirty="0">
                <a:solidFill>
                  <a:schemeClr val="bg1"/>
                </a:solidFill>
                <a:latin typeface="Calibri" panose="020F0502020204030204" pitchFamily="34" charset="0"/>
                <a:cs typeface="Calibri" panose="020F0502020204030204" pitchFamily="34" charset="0"/>
              </a:rPr>
              <a:t>convert </a:t>
            </a:r>
            <a:r>
              <a:rPr lang="en-US" sz="2400" dirty="0" smtClean="0">
                <a:solidFill>
                  <a:schemeClr val="bg1"/>
                </a:solidFill>
                <a:latin typeface="Calibri" panose="020F0502020204030204" pitchFamily="34" charset="0"/>
                <a:cs typeface="Calibri" panose="020F0502020204030204" pitchFamily="34" charset="0"/>
              </a:rPr>
              <a:t>Microsoft </a:t>
            </a:r>
            <a:r>
              <a:rPr lang="en-US" sz="2400" dirty="0">
                <a:solidFill>
                  <a:schemeClr val="bg1"/>
                </a:solidFill>
                <a:latin typeface="Calibri" panose="020F0502020204030204" pitchFamily="34" charset="0"/>
                <a:cs typeface="Calibri" panose="020F0502020204030204" pitchFamily="34" charset="0"/>
              </a:rPr>
              <a:t>word 2007-97 documents into word documents, which takes a lot of time because resumes are available in pdf, word document, and word 2007-97 formats</a:t>
            </a:r>
            <a:r>
              <a:rPr lang="en-US" sz="24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US" sz="24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Finding </a:t>
            </a:r>
            <a:r>
              <a:rPr lang="en-US" sz="2400" dirty="0">
                <a:solidFill>
                  <a:schemeClr val="bg1"/>
                </a:solidFill>
                <a:latin typeface="Calibri" panose="020F0502020204030204" pitchFamily="34" charset="0"/>
                <a:cs typeface="Calibri" panose="020F0502020204030204" pitchFamily="34" charset="0"/>
              </a:rPr>
              <a:t>duplicates in the data is difficult because of the white space</a:t>
            </a:r>
            <a:r>
              <a:rPr lang="en-US" sz="24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US" sz="24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The </a:t>
            </a:r>
            <a:r>
              <a:rPr lang="en-US" sz="2400" dirty="0">
                <a:solidFill>
                  <a:schemeClr val="bg1"/>
                </a:solidFill>
                <a:latin typeface="Calibri" panose="020F0502020204030204" pitchFamily="34" charset="0"/>
                <a:cs typeface="Calibri" panose="020F0502020204030204" pitchFamily="34" charset="0"/>
              </a:rPr>
              <a:t>excess words that do not contain important information are challenging to find and delete</a:t>
            </a:r>
            <a:r>
              <a:rPr lang="en-US" sz="2400" dirty="0" smtClean="0">
                <a:solidFill>
                  <a:schemeClr val="bg1"/>
                </a:solidFill>
                <a:latin typeface="Calibri" panose="020F0502020204030204" pitchFamily="34" charset="0"/>
                <a:cs typeface="Calibri" panose="020F0502020204030204" pitchFamily="34" charset="0"/>
              </a:rPr>
              <a:t>.</a:t>
            </a:r>
          </a:p>
          <a:p>
            <a:pPr>
              <a:buClr>
                <a:schemeClr val="bg1"/>
              </a:buClr>
            </a:pPr>
            <a:endParaRPr lang="en-US" sz="24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The </a:t>
            </a:r>
            <a:r>
              <a:rPr lang="en-US" sz="2400" dirty="0">
                <a:solidFill>
                  <a:schemeClr val="bg1"/>
                </a:solidFill>
                <a:latin typeface="Calibri" panose="020F0502020204030204" pitchFamily="34" charset="0"/>
                <a:cs typeface="Calibri" panose="020F0502020204030204" pitchFamily="34" charset="0"/>
              </a:rPr>
              <a:t>limited amount of data makes it difficult to fit and select a final model that isn't overfit.</a:t>
            </a:r>
            <a:endParaRPr lang="en-US" sz="24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4225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a:spLocks noGrp="1"/>
          </p:cNvSpPr>
          <p:nvPr>
            <p:ph type="ctrTitle"/>
          </p:nvPr>
        </p:nvSpPr>
        <p:spPr>
          <a:xfrm>
            <a:off x="4625006" y="5128590"/>
            <a:ext cx="7197726" cy="1258217"/>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lt1"/>
              </a:buClr>
              <a:buSzPct val="100000"/>
              <a:buFont typeface="Times New Roman"/>
              <a:buNone/>
            </a:pPr>
            <a:r>
              <a:rPr lang="en-IN" sz="8000" b="1">
                <a:latin typeface="Times New Roman"/>
                <a:ea typeface="Times New Roman"/>
                <a:cs typeface="Times New Roman"/>
                <a:sym typeface="Times New Roman"/>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ctrTitle"/>
          </p:nvPr>
        </p:nvSpPr>
        <p:spPr>
          <a:xfrm>
            <a:off x="1255275" y="363872"/>
            <a:ext cx="7766936" cy="10969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Times New Roman"/>
              <a:buNone/>
            </a:pPr>
            <a:r>
              <a:rPr lang="en-IN" b="1" dirty="0">
                <a:latin typeface="Times New Roman"/>
                <a:ea typeface="Times New Roman"/>
                <a:cs typeface="Times New Roman"/>
                <a:sym typeface="Times New Roman"/>
              </a:rPr>
              <a:t>CONTENTS</a:t>
            </a:r>
            <a:endParaRPr dirty="0"/>
          </a:p>
        </p:txBody>
      </p:sp>
      <p:sp>
        <p:nvSpPr>
          <p:cNvPr id="159" name="Google Shape;159;p3"/>
          <p:cNvSpPr txBox="1">
            <a:spLocks noGrp="1"/>
          </p:cNvSpPr>
          <p:nvPr>
            <p:ph type="subTitle" idx="1"/>
          </p:nvPr>
        </p:nvSpPr>
        <p:spPr>
          <a:xfrm>
            <a:off x="1639588" y="1996746"/>
            <a:ext cx="7766936" cy="310534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2800"/>
              <a:buFont typeface="Calibri"/>
              <a:buAutoNum type="arabicPeriod"/>
            </a:pPr>
            <a:r>
              <a:rPr lang="en-IN" sz="2800">
                <a:latin typeface="Times New Roman"/>
                <a:ea typeface="Times New Roman"/>
                <a:cs typeface="Times New Roman"/>
                <a:sym typeface="Times New Roman"/>
              </a:rPr>
              <a:t>OBJECTIVE</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DATA EXTRACTION</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EDA</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MODEL BUILDING</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DEPLOYMENT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ctrTitle"/>
          </p:nvPr>
        </p:nvSpPr>
        <p:spPr>
          <a:xfrm>
            <a:off x="1417401" y="183277"/>
            <a:ext cx="7766936" cy="10969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Times New Roman"/>
              <a:buNone/>
            </a:pPr>
            <a:r>
              <a:rPr lang="en-IN" b="1">
                <a:latin typeface="Times New Roman"/>
                <a:ea typeface="Times New Roman"/>
                <a:cs typeface="Times New Roman"/>
                <a:sym typeface="Times New Roman"/>
              </a:rPr>
              <a:t>OBJECTIVE</a:t>
            </a:r>
            <a:endParaRPr/>
          </a:p>
        </p:txBody>
      </p:sp>
      <p:sp>
        <p:nvSpPr>
          <p:cNvPr id="165" name="Google Shape;165;p4"/>
          <p:cNvSpPr txBox="1">
            <a:spLocks noGrp="1"/>
          </p:cNvSpPr>
          <p:nvPr>
            <p:ph type="subTitle" idx="1"/>
          </p:nvPr>
        </p:nvSpPr>
        <p:spPr>
          <a:xfrm>
            <a:off x="569843" y="1452455"/>
            <a:ext cx="9462052" cy="1096899"/>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800"/>
              <a:buFont typeface="Noto Sans Symbols"/>
              <a:buChar char="❖"/>
            </a:pPr>
            <a:r>
              <a:rPr lang="en-IN" sz="2800" cap="none" dirty="0">
                <a:latin typeface="Times New Roman"/>
                <a:ea typeface="Times New Roman"/>
                <a:cs typeface="Times New Roman"/>
                <a:sym typeface="Times New Roman"/>
              </a:rPr>
              <a:t>The document classification solution significantly reduce the manual human effort in the HRM. It should achieve a higher level of accuracy and automation with minimal human intervention. </a:t>
            </a:r>
            <a:endParaRPr dirty="0"/>
          </a:p>
          <a:p>
            <a:pPr marL="457200" lvl="0" indent="-4572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The purpose of resume classification is to automatically organize resumes based on their content, which includes skills, experience, education, and other relevant data. This can help employers or recruiters strongly look for candidates who meet their requirements for a particular job or position.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ctrTitle"/>
          </p:nvPr>
        </p:nvSpPr>
        <p:spPr>
          <a:xfrm>
            <a:off x="1872761" y="-39757"/>
            <a:ext cx="7766936" cy="93358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000"/>
              <a:buFont typeface="Times New Roman"/>
              <a:buNone/>
            </a:pPr>
            <a:r>
              <a:rPr lang="en-IN" sz="4000" b="1">
                <a:latin typeface="Times New Roman"/>
                <a:ea typeface="Times New Roman"/>
                <a:cs typeface="Times New Roman"/>
                <a:sym typeface="Times New Roman"/>
              </a:rPr>
              <a:t>EXTRACTION OF DATA</a:t>
            </a:r>
            <a:endParaRPr/>
          </a:p>
        </p:txBody>
      </p:sp>
      <p:sp>
        <p:nvSpPr>
          <p:cNvPr id="171" name="Google Shape;171;p5"/>
          <p:cNvSpPr txBox="1">
            <a:spLocks noGrp="1"/>
          </p:cNvSpPr>
          <p:nvPr>
            <p:ph type="subTitle" idx="1"/>
          </p:nvPr>
        </p:nvSpPr>
        <p:spPr>
          <a:xfrm>
            <a:off x="422908" y="893824"/>
            <a:ext cx="10960710" cy="10968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Noto Sans Symbols"/>
              <a:buChar char="❖"/>
            </a:pPr>
            <a:r>
              <a:rPr lang="en-IN" sz="2800" cap="none" dirty="0">
                <a:latin typeface="Times New Roman"/>
                <a:ea typeface="Times New Roman"/>
                <a:cs typeface="Times New Roman"/>
                <a:sym typeface="Times New Roman"/>
              </a:rPr>
              <a:t>There are enough libraries to extract the text and pdf files.</a:t>
            </a:r>
            <a:endParaRPr dirty="0"/>
          </a:p>
          <a:p>
            <a:pPr marL="342900" lvl="0" indent="-3429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We used the libraries </a:t>
            </a:r>
            <a:r>
              <a:rPr lang="en-IN" sz="2800" cap="none" dirty="0" err="1">
                <a:latin typeface="Times New Roman"/>
                <a:ea typeface="Times New Roman"/>
                <a:cs typeface="Times New Roman"/>
                <a:sym typeface="Times New Roman"/>
              </a:rPr>
              <a:t>pypdf</a:t>
            </a:r>
            <a:r>
              <a:rPr lang="en-IN" sz="2800" cap="none" dirty="0">
                <a:latin typeface="Times New Roman"/>
                <a:ea typeface="Times New Roman"/>
                <a:cs typeface="Times New Roman"/>
                <a:sym typeface="Times New Roman"/>
              </a:rPr>
              <a:t>, doc, and </a:t>
            </a:r>
            <a:r>
              <a:rPr lang="en-IN" sz="2800" cap="none" dirty="0" err="1">
                <a:latin typeface="Times New Roman"/>
                <a:ea typeface="Times New Roman"/>
                <a:cs typeface="Times New Roman"/>
                <a:sym typeface="Times New Roman"/>
              </a:rPr>
              <a:t>os</a:t>
            </a:r>
            <a:r>
              <a:rPr lang="en-IN" sz="2800" cap="none" dirty="0">
                <a:latin typeface="Times New Roman"/>
                <a:ea typeface="Times New Roman"/>
                <a:cs typeface="Times New Roman"/>
                <a:sym typeface="Times New Roman"/>
              </a:rPr>
              <a:t> to extract the data.</a:t>
            </a:r>
            <a:endParaRPr dirty="0"/>
          </a:p>
          <a:p>
            <a:pPr marL="342900" lvl="0" indent="-3429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It has 79 rows and 2 columns. There are no null values and 2 duplicates.</a:t>
            </a:r>
            <a:endParaRPr dirty="0"/>
          </a:p>
        </p:txBody>
      </p:sp>
      <p:pic>
        <p:nvPicPr>
          <p:cNvPr id="172" name="Google Shape;172;p5"/>
          <p:cNvPicPr preferRelativeResize="0"/>
          <p:nvPr/>
        </p:nvPicPr>
        <p:blipFill rotWithShape="1">
          <a:blip r:embed="rId3">
            <a:alphaModFix/>
          </a:blip>
          <a:srcRect l="14316" t="52199" r="50761" b="24408"/>
          <a:stretch/>
        </p:blipFill>
        <p:spPr>
          <a:xfrm>
            <a:off x="608437" y="2650436"/>
            <a:ext cx="9953545" cy="39674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1207420" y="2438399"/>
            <a:ext cx="8596668" cy="13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8000"/>
              <a:buFont typeface="Times New Roman"/>
              <a:buNone/>
            </a:pPr>
            <a:r>
              <a:rPr lang="en-IN" sz="8000" b="1" u="sng" dirty="0">
                <a:latin typeface="Times New Roman"/>
                <a:ea typeface="Times New Roman"/>
                <a:cs typeface="Times New Roman"/>
                <a:sym typeface="Times New Roman"/>
              </a:rPr>
              <a:t>EXPLORATARY DATA ANALYSIS (EDA)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460514" y="172279"/>
            <a:ext cx="10131425" cy="78040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b="1">
                <a:latin typeface="Times New Roman"/>
                <a:ea typeface="Times New Roman"/>
                <a:cs typeface="Times New Roman"/>
                <a:sym typeface="Times New Roman"/>
              </a:rPr>
              <a:t>DATA CLEANING</a:t>
            </a:r>
            <a:endParaRPr/>
          </a:p>
        </p:txBody>
      </p:sp>
      <p:sp>
        <p:nvSpPr>
          <p:cNvPr id="183" name="Google Shape;183;p7"/>
          <p:cNvSpPr txBox="1">
            <a:spLocks noGrp="1"/>
          </p:cNvSpPr>
          <p:nvPr>
            <p:ph type="body" idx="1"/>
          </p:nvPr>
        </p:nvSpPr>
        <p:spPr>
          <a:xfrm>
            <a:off x="593036" y="1386694"/>
            <a:ext cx="10131425" cy="1025202"/>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2400"/>
              <a:buFont typeface="Noto Sans Symbols"/>
              <a:buChar char="❖"/>
            </a:pPr>
            <a:r>
              <a:rPr lang="en-IN" sz="2400">
                <a:latin typeface="Times New Roman"/>
                <a:ea typeface="Times New Roman"/>
                <a:cs typeface="Times New Roman"/>
                <a:sym typeface="Times New Roman"/>
              </a:rPr>
              <a:t>Removed duplicates, non-English characters, punctuation and numbers.</a:t>
            </a:r>
            <a:endParaRPr/>
          </a:p>
          <a:p>
            <a:pPr marL="285750" lvl="0" indent="-285750" algn="l" rtl="0">
              <a:spcBef>
                <a:spcPts val="1000"/>
              </a:spcBef>
              <a:spcAft>
                <a:spcPts val="0"/>
              </a:spcAft>
              <a:buSzPts val="2400"/>
              <a:buFont typeface="Noto Sans Symbols"/>
              <a:buChar char="❖"/>
            </a:pPr>
            <a:r>
              <a:rPr lang="en-IN" sz="2400">
                <a:latin typeface="Times New Roman"/>
                <a:ea typeface="Times New Roman"/>
                <a:cs typeface="Times New Roman"/>
                <a:sym typeface="Times New Roman"/>
              </a:rPr>
              <a:t>It has 77 rows and 2 columns. </a:t>
            </a:r>
            <a:endParaRPr/>
          </a:p>
          <a:p>
            <a:pPr marL="285750" lvl="0" indent="-133350" algn="l" rtl="0">
              <a:spcBef>
                <a:spcPts val="1000"/>
              </a:spcBef>
              <a:spcAft>
                <a:spcPts val="0"/>
              </a:spcAft>
              <a:buSzPts val="2400"/>
              <a:buFont typeface="Noto Sans Symbols"/>
              <a:buNone/>
            </a:pPr>
            <a:endParaRPr sz="2400">
              <a:latin typeface="Times New Roman"/>
              <a:ea typeface="Times New Roman"/>
              <a:cs typeface="Times New Roman"/>
              <a:sym typeface="Times New Roman"/>
            </a:endParaRPr>
          </a:p>
        </p:txBody>
      </p:sp>
      <p:pic>
        <p:nvPicPr>
          <p:cNvPr id="184" name="Google Shape;184;p7"/>
          <p:cNvPicPr preferRelativeResize="0"/>
          <p:nvPr/>
        </p:nvPicPr>
        <p:blipFill rotWithShape="1">
          <a:blip r:embed="rId3">
            <a:alphaModFix/>
          </a:blip>
          <a:srcRect l="19565" t="23755" r="53370" b="34484"/>
          <a:stretch/>
        </p:blipFill>
        <p:spPr>
          <a:xfrm>
            <a:off x="593036" y="2332383"/>
            <a:ext cx="8882268" cy="42274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ctrTitle"/>
          </p:nvPr>
        </p:nvSpPr>
        <p:spPr>
          <a:xfrm>
            <a:off x="1520318" y="79405"/>
            <a:ext cx="7766936" cy="74522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Times New Roman"/>
              <a:buNone/>
            </a:pPr>
            <a:r>
              <a:rPr lang="en-IN" sz="4000" b="1">
                <a:latin typeface="Times New Roman"/>
                <a:ea typeface="Times New Roman"/>
                <a:cs typeface="Times New Roman"/>
                <a:sym typeface="Times New Roman"/>
              </a:rPr>
              <a:t>1.</a:t>
            </a:r>
            <a:r>
              <a:rPr lang="en-IN" sz="3600" b="1">
                <a:latin typeface="Times New Roman"/>
                <a:ea typeface="Times New Roman"/>
                <a:cs typeface="Times New Roman"/>
                <a:sym typeface="Times New Roman"/>
              </a:rPr>
              <a:t> PROPORTION OF RESUME DATA</a:t>
            </a:r>
            <a:endParaRPr sz="4000" b="1">
              <a:latin typeface="Times New Roman"/>
              <a:ea typeface="Times New Roman"/>
              <a:cs typeface="Times New Roman"/>
              <a:sym typeface="Times New Roman"/>
            </a:endParaRPr>
          </a:p>
        </p:txBody>
      </p:sp>
      <p:sp>
        <p:nvSpPr>
          <p:cNvPr id="190" name="Google Shape;190;p8"/>
          <p:cNvSpPr txBox="1">
            <a:spLocks noGrp="1"/>
          </p:cNvSpPr>
          <p:nvPr>
            <p:ph type="subTitle" idx="1"/>
          </p:nvPr>
        </p:nvSpPr>
        <p:spPr>
          <a:xfrm>
            <a:off x="382472" y="5354485"/>
            <a:ext cx="11427055" cy="10968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We estimated the percentage of resumes in each job role.</a:t>
            </a:r>
            <a:endParaRPr/>
          </a:p>
          <a:p>
            <a:pPr marL="285750" lvl="0" indent="-285750" algn="l" rtl="0">
              <a:spcBef>
                <a:spcPts val="1000"/>
              </a:spcBef>
              <a:spcAft>
                <a:spcPts val="0"/>
              </a:spcAft>
              <a:buSzPts val="2400"/>
              <a:buFont typeface="Noto Sans Symbols"/>
              <a:buChar char="❖"/>
            </a:pPr>
            <a:r>
              <a:rPr lang="en-IN" sz="2400" cap="none">
                <a:latin typeface="Times New Roman"/>
                <a:ea typeface="Times New Roman"/>
                <a:cs typeface="Times New Roman"/>
                <a:sym typeface="Times New Roman"/>
              </a:rPr>
              <a:t>Here the react-developer contains highest percentage of resumes and SQL-Developer contains less percentage of resume.</a:t>
            </a:r>
            <a:endParaRPr/>
          </a:p>
          <a:p>
            <a:pPr marL="285750" lvl="0" indent="-133350" algn="l" rtl="0">
              <a:spcBef>
                <a:spcPts val="1000"/>
              </a:spcBef>
              <a:spcAft>
                <a:spcPts val="0"/>
              </a:spcAft>
              <a:buSzPts val="2400"/>
              <a:buFont typeface="Noto Sans Symbols"/>
              <a:buNone/>
            </a:pPr>
            <a:endParaRPr sz="2400" cap="none"/>
          </a:p>
        </p:txBody>
      </p:sp>
      <p:pic>
        <p:nvPicPr>
          <p:cNvPr id="191" name="Google Shape;191;p8"/>
          <p:cNvPicPr preferRelativeResize="0"/>
          <p:nvPr/>
        </p:nvPicPr>
        <p:blipFill rotWithShape="1">
          <a:blip r:embed="rId3">
            <a:alphaModFix/>
          </a:blip>
          <a:srcRect l="38152" t="31489" r="32847" b="17664"/>
          <a:stretch/>
        </p:blipFill>
        <p:spPr>
          <a:xfrm>
            <a:off x="420388" y="1471460"/>
            <a:ext cx="4346713" cy="3590870"/>
          </a:xfrm>
          <a:prstGeom prst="rect">
            <a:avLst/>
          </a:prstGeom>
          <a:noFill/>
          <a:ln>
            <a:noFill/>
          </a:ln>
        </p:spPr>
      </p:pic>
      <p:pic>
        <p:nvPicPr>
          <p:cNvPr id="192" name="Google Shape;192;p8"/>
          <p:cNvPicPr preferRelativeResize="0"/>
          <p:nvPr/>
        </p:nvPicPr>
        <p:blipFill rotWithShape="1">
          <a:blip r:embed="rId4">
            <a:alphaModFix/>
          </a:blip>
          <a:srcRect l="19580" t="32037" r="44766" b="9805"/>
          <a:stretch/>
        </p:blipFill>
        <p:spPr>
          <a:xfrm>
            <a:off x="6241772" y="1471460"/>
            <a:ext cx="4545498" cy="3590870"/>
          </a:xfrm>
          <a:prstGeom prst="rect">
            <a:avLst/>
          </a:prstGeom>
          <a:noFill/>
          <a:ln>
            <a:noFill/>
          </a:ln>
        </p:spPr>
      </p:pic>
      <p:sp>
        <p:nvSpPr>
          <p:cNvPr id="193" name="Google Shape;193;p8"/>
          <p:cNvSpPr txBox="1"/>
          <p:nvPr/>
        </p:nvSpPr>
        <p:spPr>
          <a:xfrm>
            <a:off x="420387" y="923010"/>
            <a:ext cx="3435996" cy="548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IN" sz="2800" b="1" cap="none">
                <a:solidFill>
                  <a:schemeClr val="lt1"/>
                </a:solidFill>
                <a:latin typeface="Times New Roman"/>
                <a:ea typeface="Times New Roman"/>
                <a:cs typeface="Times New Roman"/>
                <a:sym typeface="Times New Roman"/>
              </a:rPr>
              <a:t>1. FUNNEL CHART   CHART: </a:t>
            </a:r>
            <a:endParaRPr/>
          </a:p>
        </p:txBody>
      </p:sp>
      <p:sp>
        <p:nvSpPr>
          <p:cNvPr id="194" name="Google Shape;194;p8"/>
          <p:cNvSpPr txBox="1"/>
          <p:nvPr/>
        </p:nvSpPr>
        <p:spPr>
          <a:xfrm>
            <a:off x="6241772" y="908931"/>
            <a:ext cx="3045481" cy="548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IN" sz="2800" b="1" cap="none">
                <a:solidFill>
                  <a:schemeClr val="lt1"/>
                </a:solidFill>
                <a:latin typeface="Times New Roman"/>
                <a:ea typeface="Times New Roman"/>
                <a:cs typeface="Times New Roman"/>
                <a:sym typeface="Times New Roman"/>
              </a:rPr>
              <a:t>2. PIE CHART: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ctrTitle"/>
          </p:nvPr>
        </p:nvSpPr>
        <p:spPr>
          <a:xfrm>
            <a:off x="1040141" y="54525"/>
            <a:ext cx="7766936" cy="63853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200"/>
              <a:buFont typeface="Times New Roman"/>
              <a:buNone/>
            </a:pPr>
            <a:r>
              <a:rPr lang="en-IN" sz="3200" b="1">
                <a:latin typeface="Times New Roman"/>
                <a:ea typeface="Times New Roman"/>
                <a:cs typeface="Times New Roman"/>
                <a:sym typeface="Times New Roman"/>
              </a:rPr>
              <a:t>2. COMMON WORDS</a:t>
            </a:r>
            <a:endParaRPr/>
          </a:p>
        </p:txBody>
      </p:sp>
      <p:sp>
        <p:nvSpPr>
          <p:cNvPr id="200" name="Google Shape;200;p9"/>
          <p:cNvSpPr txBox="1">
            <a:spLocks noGrp="1"/>
          </p:cNvSpPr>
          <p:nvPr>
            <p:ph type="subTitle" idx="1"/>
          </p:nvPr>
        </p:nvSpPr>
        <p:spPr>
          <a:xfrm>
            <a:off x="490328" y="5387310"/>
            <a:ext cx="10648277" cy="10968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400"/>
              <a:buFont typeface="Noto Sans Symbols"/>
              <a:buChar char="❖"/>
            </a:pPr>
            <a:r>
              <a:rPr lang="en-IN" sz="2400" cap="none"/>
              <a:t>It represents which is the most common word in the data set. We can see here there are 15 common words in which the term EXPERIENCE is the most common.</a:t>
            </a:r>
            <a:endParaRPr/>
          </a:p>
        </p:txBody>
      </p:sp>
      <p:pic>
        <p:nvPicPr>
          <p:cNvPr id="201" name="Google Shape;201;p9"/>
          <p:cNvPicPr preferRelativeResize="0"/>
          <p:nvPr/>
        </p:nvPicPr>
        <p:blipFill rotWithShape="1">
          <a:blip r:embed="rId3">
            <a:alphaModFix/>
          </a:blip>
          <a:srcRect l="5761" t="25301" r="51956" b="7805"/>
          <a:stretch/>
        </p:blipFill>
        <p:spPr>
          <a:xfrm>
            <a:off x="490328" y="894112"/>
            <a:ext cx="10137913" cy="4292143"/>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956</Words>
  <Application>Microsoft Office PowerPoint</Application>
  <PresentationFormat>Widescreen</PresentationFormat>
  <Paragraphs>140</Paragraphs>
  <Slides>29</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Noto Sans Symbols</vt:lpstr>
      <vt:lpstr>Times New Roman</vt:lpstr>
      <vt:lpstr>Wingdings</vt:lpstr>
      <vt:lpstr>Celestial</vt:lpstr>
      <vt:lpstr>RESUME CLASSIFICATION</vt:lpstr>
      <vt:lpstr>TEAM MEMBERS</vt:lpstr>
      <vt:lpstr>CONTENTS</vt:lpstr>
      <vt:lpstr>OBJECTIVE</vt:lpstr>
      <vt:lpstr>EXTRACTION OF DATA</vt:lpstr>
      <vt:lpstr>EXPLORATARY DATA ANALYSIS (EDA)</vt:lpstr>
      <vt:lpstr>DATA CLEANING</vt:lpstr>
      <vt:lpstr>1. PROPORTION OF RESUME DATA</vt:lpstr>
      <vt:lpstr>2. COMMON WORDS</vt:lpstr>
      <vt:lpstr>1.SQL DEV</vt:lpstr>
      <vt:lpstr>3.PEOPLESOFT:</vt:lpstr>
      <vt:lpstr>4.UNIQUE WORDS REPRESENTATION USING DONUT PLOT</vt:lpstr>
      <vt:lpstr>3.WORKDAY_CONSULTANT</vt:lpstr>
      <vt:lpstr>5. WORDCLOUD</vt:lpstr>
      <vt:lpstr>PowerPoint Presentation</vt:lpstr>
      <vt:lpstr>PowerPoint Presentation</vt:lpstr>
      <vt:lpstr>6.AUTO EDA</vt:lpstr>
      <vt:lpstr> Model Building </vt:lpstr>
      <vt:lpstr> Feature extraction</vt:lpstr>
      <vt:lpstr>Feature Extraction</vt:lpstr>
      <vt:lpstr>TF-IDF Frequency technique </vt:lpstr>
      <vt:lpstr>Features for model and Label encoding</vt:lpstr>
      <vt:lpstr>Model building </vt:lpstr>
      <vt:lpstr>Model evaluation</vt:lpstr>
      <vt:lpstr>Deployment  </vt:lpstr>
      <vt:lpstr> Model Deployment  </vt:lpstr>
      <vt:lpstr>Model Deployment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shwetha</dc:creator>
  <cp:lastModifiedBy>Windows User</cp:lastModifiedBy>
  <cp:revision>33</cp:revision>
  <dcterms:created xsi:type="dcterms:W3CDTF">2023-04-05T13:04:22Z</dcterms:created>
  <dcterms:modified xsi:type="dcterms:W3CDTF">2023-04-27T15:35:25Z</dcterms:modified>
</cp:coreProperties>
</file>