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7" r:id="rId19"/>
    <p:sldId id="278" r:id="rId20"/>
    <p:sldId id="279"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E78D45F-7EF9-498A-9CAB-0CBEBD6D8ADC}" type="datetimeFigureOut">
              <a:rPr lang="en-US" smtClean="0"/>
              <a:pPr/>
              <a:t>1/16/2018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E5C8A23-8F74-496B-96FD-3E8659D83BE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8D45F-7EF9-498A-9CAB-0CBEBD6D8ADC}" type="datetimeFigureOut">
              <a:rPr lang="en-US" smtClean="0"/>
              <a:pPr/>
              <a:t>1/16/2018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8D45F-7EF9-498A-9CAB-0CBEBD6D8ADC}" type="datetimeFigureOut">
              <a:rPr lang="en-US" smtClean="0"/>
              <a:pPr/>
              <a:t>1/16/2018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78D45F-7EF9-498A-9CAB-0CBEBD6D8ADC}" type="datetimeFigureOut">
              <a:rPr lang="en-US" smtClean="0"/>
              <a:pPr/>
              <a:t>1/16/2018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78D45F-7EF9-498A-9CAB-0CBEBD6D8ADC}" type="datetimeFigureOut">
              <a:rPr lang="en-US" smtClean="0"/>
              <a:pPr/>
              <a:t>1/16/2018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C8A23-8F74-496B-96FD-3E8659D83BE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78D45F-7EF9-498A-9CAB-0CBEBD6D8ADC}" type="datetimeFigureOut">
              <a:rPr lang="en-US" smtClean="0"/>
              <a:pPr/>
              <a:t>1/16/2018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E78D45F-7EF9-498A-9CAB-0CBEBD6D8ADC}" type="datetimeFigureOut">
              <a:rPr lang="en-US" smtClean="0"/>
              <a:pPr/>
              <a:t>1/16/2018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78D45F-7EF9-498A-9CAB-0CBEBD6D8ADC}" type="datetimeFigureOut">
              <a:rPr lang="en-US" smtClean="0"/>
              <a:pPr/>
              <a:t>1/16/2018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8D45F-7EF9-498A-9CAB-0CBEBD6D8ADC}" type="datetimeFigureOut">
              <a:rPr lang="en-US" smtClean="0"/>
              <a:pPr/>
              <a:t>1/16/2018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78D45F-7EF9-498A-9CAB-0CBEBD6D8ADC}" type="datetimeFigureOut">
              <a:rPr lang="en-US" smtClean="0"/>
              <a:pPr/>
              <a:t>1/16/2018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C8A23-8F74-496B-96FD-3E8659D83BE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78D45F-7EF9-498A-9CAB-0CBEBD6D8ADC}" type="datetimeFigureOut">
              <a:rPr lang="en-US" smtClean="0"/>
              <a:pPr/>
              <a:t>1/16/2018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E5C8A23-8F74-496B-96FD-3E8659D83BE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E78D45F-7EF9-498A-9CAB-0CBEBD6D8ADC}" type="datetimeFigureOut">
              <a:rPr lang="en-US" smtClean="0"/>
              <a:pPr/>
              <a:t>1/16/2018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E5C8A23-8F74-496B-96FD-3E8659D83BE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838200"/>
          </a:xfrm>
        </p:spPr>
        <p:txBody>
          <a:bodyPr/>
          <a:lstStyle/>
          <a:p>
            <a:pPr algn="ctr"/>
            <a:r>
              <a:rPr lang="en-US" sz="4000" dirty="0" smtClean="0"/>
              <a:t> </a:t>
            </a:r>
            <a:endParaRPr lang="en-US" sz="4000" dirty="0"/>
          </a:p>
        </p:txBody>
      </p:sp>
      <p:sp>
        <p:nvSpPr>
          <p:cNvPr id="3" name="Text Placeholder 2"/>
          <p:cNvSpPr>
            <a:spLocks noGrp="1"/>
          </p:cNvSpPr>
          <p:nvPr>
            <p:ph type="body" idx="1"/>
          </p:nvPr>
        </p:nvSpPr>
        <p:spPr>
          <a:xfrm>
            <a:off x="533400" y="2057400"/>
            <a:ext cx="7769352" cy="4419600"/>
          </a:xfrm>
        </p:spPr>
        <p:txBody>
          <a:bodyPr>
            <a:normAutofit fontScale="47500" lnSpcReduction="20000"/>
          </a:bodyPr>
          <a:lstStyle/>
          <a:p>
            <a:r>
              <a:rPr lang="en-US" sz="24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           				</a:t>
            </a:r>
          </a:p>
          <a:p>
            <a:r>
              <a:rPr lang="en-US" sz="9600" dirty="0" smtClean="0">
                <a:latin typeface="Times New Roman" pitchFamily="18" charset="0"/>
                <a:cs typeface="Times New Roman" pitchFamily="18" charset="0"/>
              </a:rPr>
              <a:t>						</a:t>
            </a:r>
          </a:p>
          <a:p>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 </a:t>
            </a:r>
            <a:endParaRPr lang="en-US" sz="9600" dirty="0">
              <a:latin typeface="Times New Roman" pitchFamily="18" charset="0"/>
              <a:cs typeface="Times New Roman" pitchFamily="18" charset="0"/>
            </a:endParaRPr>
          </a:p>
        </p:txBody>
      </p:sp>
      <p:sp>
        <p:nvSpPr>
          <p:cNvPr id="8" name="Title 3"/>
          <p:cNvSpPr txBox="1">
            <a:spLocks/>
          </p:cNvSpPr>
          <p:nvPr/>
        </p:nvSpPr>
        <p:spPr>
          <a:xfrm>
            <a:off x="838200" y="762000"/>
            <a:ext cx="7772400" cy="1371600"/>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
                  <a:noFill/>
                </a:ln>
                <a:solidFill>
                  <a:schemeClr val="tx1"/>
                </a:solidFill>
                <a:effectLst>
                  <a:outerShdw blurRad="38100" dist="25400" dir="5400000" algn="tl" rotWithShape="0">
                    <a:srgbClr val="000000">
                      <a:alpha val="43000"/>
                    </a:srgbClr>
                  </a:outerShdw>
                </a:effectLst>
                <a:uLnTx/>
                <a:uFillTx/>
                <a:latin typeface="Cambria" pitchFamily="18" charset="0"/>
                <a:ea typeface="+mj-ea"/>
                <a:cs typeface="+mj-cs"/>
              </a:rPr>
              <a:t> CONSTRUCTION ERP IMPLEMENTATION</a:t>
            </a:r>
            <a:endParaRPr kumimoji="0" lang="en-US" sz="4400" b="1" i="0" u="none" strike="noStrike" kern="1200" cap="none" spc="0" normalizeH="0" baseline="0" noProof="0" dirty="0">
              <a:ln w="635">
                <a:noFill/>
              </a:ln>
              <a:solidFill>
                <a:schemeClr val="tx1"/>
              </a:solidFill>
              <a:effectLst>
                <a:outerShdw blurRad="38100" dist="25400" dir="5400000" algn="tl" rotWithShape="0">
                  <a:srgbClr val="000000">
                    <a:alpha val="43000"/>
                  </a:srgbClr>
                </a:outerShdw>
              </a:effectLst>
              <a:uLnTx/>
              <a:uFillTx/>
              <a:latin typeface="Cambria" pitchFamily="18" charset="0"/>
              <a:ea typeface="+mj-ea"/>
              <a:cs typeface="+mj-cs"/>
            </a:endParaRPr>
          </a:p>
        </p:txBody>
      </p:sp>
      <p:sp>
        <p:nvSpPr>
          <p:cNvPr id="9" name="Title 3"/>
          <p:cNvSpPr txBox="1">
            <a:spLocks/>
          </p:cNvSpPr>
          <p:nvPr/>
        </p:nvSpPr>
        <p:spPr>
          <a:xfrm>
            <a:off x="914400" y="2667000"/>
            <a:ext cx="7772400" cy="2971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2">
                    <a:lumMod val="40000"/>
                    <a:lumOff val="60000"/>
                  </a:schemeClr>
                </a:solidFill>
                <a:effectLst/>
                <a:uLnTx/>
                <a:uFillTx/>
                <a:latin typeface="Cambria" pitchFamily="18" charset="0"/>
                <a:ea typeface="+mj-ea"/>
                <a:cs typeface="+mj-cs"/>
              </a:rPr>
              <a:t>Industry Guide:</a:t>
            </a:r>
            <a:r>
              <a:rPr kumimoji="0" lang="en-US" sz="2800" b="0" i="0" u="none" strike="noStrike" kern="1200" cap="none" spc="0" normalizeH="0" baseline="0" noProof="0" dirty="0" smtClean="0">
                <a:ln>
                  <a:noFill/>
                </a:ln>
                <a:solidFill>
                  <a:schemeClr val="tx1"/>
                </a:solidFill>
                <a:effectLst/>
                <a:uLnTx/>
                <a:uFillTx/>
                <a:latin typeface="Cambria" pitchFamily="18" charset="0"/>
                <a:ea typeface="+mj-ea"/>
                <a:cs typeface="+mj-cs"/>
              </a:rPr>
              <a:t>			</a:t>
            </a:r>
            <a:r>
              <a:rPr kumimoji="0" lang="en-US" sz="2800" b="1" i="0" u="none" strike="noStrike" kern="1200" cap="none" spc="0" normalizeH="0" baseline="0" noProof="0" dirty="0" smtClean="0">
                <a:ln>
                  <a:noFill/>
                </a:ln>
                <a:solidFill>
                  <a:schemeClr val="accent2">
                    <a:lumMod val="40000"/>
                    <a:lumOff val="60000"/>
                  </a:schemeClr>
                </a:solidFill>
                <a:effectLst/>
                <a:uLnTx/>
                <a:uFillTx/>
                <a:latin typeface="Cambria"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Cambria" pitchFamily="18" charset="0"/>
                <a:ea typeface="+mj-ea"/>
                <a:cs typeface="+mj-cs"/>
              </a:rPr>
              <a:t>Ms.K.Karthika			Aishwarya.S</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2">
                    <a:lumMod val="40000"/>
                    <a:lumOff val="60000"/>
                  </a:schemeClr>
                </a:solidFill>
                <a:effectLst/>
                <a:uLnTx/>
                <a:uFillTx/>
                <a:latin typeface="Cambria" pitchFamily="18" charset="0"/>
                <a:ea typeface="+mj-ea"/>
                <a:cs typeface="+mj-cs"/>
              </a:rPr>
              <a:t>Faculty</a:t>
            </a:r>
            <a:r>
              <a:rPr kumimoji="0" lang="en-US" sz="2800" b="1" i="0" u="none" strike="noStrike" kern="1200" cap="none" spc="0" normalizeH="0" noProof="0" dirty="0" smtClean="0">
                <a:ln>
                  <a:noFill/>
                </a:ln>
                <a:solidFill>
                  <a:schemeClr val="accent2">
                    <a:lumMod val="40000"/>
                    <a:lumOff val="60000"/>
                  </a:schemeClr>
                </a:solidFill>
                <a:effectLst/>
                <a:uLnTx/>
                <a:uFillTx/>
                <a:latin typeface="Cambria" pitchFamily="18" charset="0"/>
                <a:ea typeface="+mj-ea"/>
                <a:cs typeface="+mj-cs"/>
              </a:rPr>
              <a:t> Guide:</a:t>
            </a:r>
            <a:r>
              <a:rPr kumimoji="0" lang="en-US" sz="2800" b="0" i="0" u="none" strike="noStrike" kern="1200" cap="none" spc="0" normalizeH="0" noProof="0" dirty="0" smtClean="0">
                <a:ln>
                  <a:noFill/>
                </a:ln>
                <a:solidFill>
                  <a:schemeClr val="tx1"/>
                </a:solidFill>
                <a:effectLst/>
                <a:uLnTx/>
                <a:uFillTx/>
                <a:latin typeface="Cambria" pitchFamily="18" charset="0"/>
                <a:ea typeface="+mj-ea"/>
                <a:cs typeface="+mj-cs"/>
              </a:rPr>
              <a:t>			Aneesha.A</a:t>
            </a: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Cambria" pitchFamily="18" charset="0"/>
                <a:ea typeface="+mj-ea"/>
                <a:cs typeface="+mj-cs"/>
              </a:rPr>
              <a:t>Mrs.Janitha	Krishnan		Jaya Chithra.S</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pitchFamily="18" charset="0"/>
                <a:ea typeface="+mj-ea"/>
                <a:cs typeface="+mj-cs"/>
              </a:rPr>
              <a:t>					Mythili.G</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10" name="TextBox 9"/>
          <p:cNvSpPr txBox="1"/>
          <p:nvPr/>
        </p:nvSpPr>
        <p:spPr>
          <a:xfrm>
            <a:off x="0" y="6248400"/>
            <a:ext cx="9144000" cy="369332"/>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extLst>
      <p:ext uri="{BB962C8B-B14F-4D97-AF65-F5344CB8AC3E}">
        <p14:creationId xmlns:p14="http://schemas.microsoft.com/office/powerpoint/2010/main" xmlns="" val="479281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smtClean="0"/>
              <a:t>Class Diagram</a:t>
            </a:r>
            <a:endParaRPr lang="en-IN" sz="4400"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7" name="Content Placeholder 6"/>
          <p:cNvPicPr>
            <a:picLocks noGrp="1"/>
          </p:cNvPicPr>
          <p:nvPr>
            <p:ph idx="1"/>
          </p:nvPr>
        </p:nvPicPr>
        <p:blipFill>
          <a:blip r:embed="rId2"/>
          <a:srcRect/>
          <a:stretch>
            <a:fillRect/>
          </a:stretch>
        </p:blipFill>
        <p:spPr bwMode="auto">
          <a:xfrm>
            <a:off x="766762" y="2234406"/>
            <a:ext cx="7610475" cy="379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Screen shots</a:t>
            </a:r>
            <a:endParaRPr lang="en-US" sz="3600" dirty="0"/>
          </a:p>
        </p:txBody>
      </p:sp>
      <p:pic>
        <p:nvPicPr>
          <p:cNvPr id="1026" name="Picture 2"/>
          <p:cNvPicPr>
            <a:picLocks noGrp="1" noChangeAspect="1" noChangeArrowheads="1"/>
          </p:cNvPicPr>
          <p:nvPr>
            <p:ph idx="1"/>
          </p:nvPr>
        </p:nvPicPr>
        <p:blipFill>
          <a:blip r:embed="rId2" cstate="print"/>
          <a:stretch>
            <a:fillRect/>
          </a:stretch>
        </p:blipFill>
        <p:spPr bwMode="auto">
          <a:xfrm>
            <a:off x="668373" y="1935163"/>
            <a:ext cx="7807254"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668373" y="838201"/>
            <a:ext cx="7807254" cy="518159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4" name="Content Placeholder 3"/>
          <p:cNvSpPr>
            <a:spLocks noGrp="1"/>
          </p:cNvSpPr>
          <p:nvPr>
            <p:ph idx="1"/>
          </p:nvPr>
        </p:nvSpPr>
        <p:spPr/>
        <p:txBody>
          <a:bodyPr/>
          <a:lstStyle/>
          <a:p>
            <a:endParaRPr lang="en-IN" dirty="0"/>
          </a:p>
        </p:txBody>
      </p:sp>
      <p:pic>
        <p:nvPicPr>
          <p:cNvPr id="7" name="Picture 6"/>
          <p:cNvPicPr/>
          <p:nvPr/>
        </p:nvPicPr>
        <p:blipFill>
          <a:blip r:embed="rId2"/>
          <a:srcRect/>
          <a:stretch>
            <a:fillRect/>
          </a:stretch>
        </p:blipFill>
        <p:spPr bwMode="auto">
          <a:xfrm>
            <a:off x="285720" y="1142984"/>
            <a:ext cx="8429684" cy="514353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p:cNvPicPr>
          <p:nvPr>
            <p:ph idx="1"/>
          </p:nvPr>
        </p:nvPicPr>
        <p:blipFill>
          <a:blip r:embed="rId2"/>
          <a:srcRect/>
          <a:stretch>
            <a:fillRect/>
          </a:stretch>
        </p:blipFill>
        <p:spPr bwMode="auto">
          <a:xfrm>
            <a:off x="668373" y="1214423"/>
            <a:ext cx="7807254" cy="511017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785786" y="857232"/>
            <a:ext cx="7715304" cy="542928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285720" y="928670"/>
            <a:ext cx="8215370" cy="52864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28662" y="928670"/>
            <a:ext cx="7500990" cy="521497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28596" y="928670"/>
            <a:ext cx="8072494" cy="492922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71472" y="857232"/>
            <a:ext cx="8072494" cy="528641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r>
              <a:rPr lang="en-US" sz="4400" dirty="0" smtClean="0"/>
              <a:t/>
            </a:r>
            <a:br>
              <a:rPr lang="en-US" sz="4400" dirty="0" smtClean="0"/>
            </a:br>
            <a:r>
              <a:rPr lang="en-US" sz="4400" dirty="0" smtClean="0"/>
              <a:t/>
            </a:r>
            <a:br>
              <a:rPr lang="en-US" sz="4400" dirty="0" smtClean="0"/>
            </a:br>
            <a:r>
              <a:rPr lang="en-US" sz="4400" dirty="0" smtClean="0"/>
              <a:t>Abstract</a:t>
            </a:r>
            <a:br>
              <a:rPr lang="en-US" sz="4400" dirty="0" smtClean="0"/>
            </a:br>
            <a:endParaRPr lang="en-US" sz="4400" dirty="0">
              <a:latin typeface="Cambria" pitchFamily="18" charset="0"/>
            </a:endParaRPr>
          </a:p>
        </p:txBody>
      </p:sp>
      <p:sp>
        <p:nvSpPr>
          <p:cNvPr id="4" name="Content Placeholder 3"/>
          <p:cNvSpPr>
            <a:spLocks noGrp="1"/>
          </p:cNvSpPr>
          <p:nvPr>
            <p:ph idx="1"/>
          </p:nvPr>
        </p:nvSpPr>
        <p:spPr/>
        <p:txBody>
          <a:bodyPr/>
          <a:lstStyle/>
          <a:p>
            <a:r>
              <a:rPr lang="en-US" sz="2400" dirty="0" smtClean="0">
                <a:cs typeface="Times New Roman" pitchFamily="18" charset="0"/>
              </a:rPr>
              <a:t>This project is aimed at developing a sales and marketing for building constructions. This system can be used to store the details of the inventory, update the inventory based on the sale details, produce receipts for sales ,generate sales and inventory reports. T</a:t>
            </a:r>
            <a:r>
              <a:rPr lang="en-IN" sz="2400" dirty="0" smtClean="0"/>
              <a:t>he goal of our project is to support one time entry of information at the point where it is created and to make it available to all the participants within the organization</a:t>
            </a:r>
            <a:endParaRPr lang="en-IN"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714348" y="785794"/>
            <a:ext cx="7858180" cy="564360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2209800"/>
            <a:ext cx="3352800" cy="1219200"/>
          </a:xfrm>
        </p:spPr>
        <p:txBody>
          <a:bodyPr>
            <a:normAutofit/>
          </a:bodyPr>
          <a:lstStyle/>
          <a:p>
            <a:pPr>
              <a:buNone/>
            </a:pPr>
            <a:r>
              <a:rPr lang="en-US" sz="5400" b="1" i="1" dirty="0" smtClean="0">
                <a:latin typeface="Calibri" pitchFamily="34" charset="0"/>
                <a:cs typeface="Calibri" pitchFamily="34" charset="0"/>
              </a:rPr>
              <a:t>Thank You</a:t>
            </a:r>
            <a:endParaRPr lang="en-US" sz="5400" b="1" i="1"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itchFamily="34" charset="0"/>
                <a:cs typeface="Calibri" pitchFamily="34" charset="0"/>
              </a:rPr>
              <a:t>Area Introduction</a:t>
            </a:r>
            <a:endParaRPr lang="en-US" sz="4400" dirty="0">
              <a:latin typeface="Calibri" pitchFamily="34" charset="0"/>
              <a:cs typeface="Calibri" pitchFamily="34" charset="0"/>
            </a:endParaRPr>
          </a:p>
        </p:txBody>
      </p:sp>
      <p:sp>
        <p:nvSpPr>
          <p:cNvPr id="5" name="Content Placeholder 4"/>
          <p:cNvSpPr>
            <a:spLocks noGrp="1"/>
          </p:cNvSpPr>
          <p:nvPr>
            <p:ph idx="1"/>
          </p:nvPr>
        </p:nvSpPr>
        <p:spPr/>
        <p:txBody>
          <a:bodyPr/>
          <a:lstStyle/>
          <a:p>
            <a:pPr algn="just">
              <a:buFont typeface="Wingdings" pitchFamily="2" charset="2"/>
              <a:buChar char="Ø"/>
            </a:pPr>
            <a:r>
              <a:rPr lang="en-US" sz="2400" dirty="0" smtClean="0"/>
              <a:t>Python is a free and open source software.</a:t>
            </a:r>
          </a:p>
          <a:p>
            <a:pPr algn="just">
              <a:buFont typeface="Wingdings" pitchFamily="2" charset="2"/>
              <a:buChar char="Ø"/>
            </a:pPr>
            <a:endParaRPr lang="en-US" sz="2400" dirty="0" smtClean="0"/>
          </a:p>
          <a:p>
            <a:pPr algn="just">
              <a:buFont typeface="Wingdings" pitchFamily="2" charset="2"/>
              <a:buChar char="Ø"/>
            </a:pPr>
            <a:r>
              <a:rPr lang="en-US" sz="2400" dirty="0" smtClean="0"/>
              <a:t>It is a general purpose, high level, object-oriented and interpreted programming language for the web.</a:t>
            </a:r>
          </a:p>
          <a:p>
            <a:pPr algn="just">
              <a:buFont typeface="Wingdings" pitchFamily="2" charset="2"/>
              <a:buChar char="Ø"/>
            </a:pPr>
            <a:endParaRPr lang="en-US" dirty="0" smtClean="0"/>
          </a:p>
          <a:p>
            <a:pPr algn="just">
              <a:buFont typeface="Wingdings" pitchFamily="2" charset="2"/>
              <a:buChar char="Ø"/>
            </a:pPr>
            <a:r>
              <a:rPr lang="en-US" sz="2400" dirty="0" smtClean="0"/>
              <a:t>It is often used as a scripting language.</a:t>
            </a:r>
          </a:p>
          <a:p>
            <a:pPr algn="just">
              <a:buFont typeface="Wingdings" pitchFamily="2" charset="2"/>
              <a:buChar char="Ø"/>
            </a:pPr>
            <a:endParaRPr lang="en-US" sz="2400" dirty="0" smtClean="0"/>
          </a:p>
          <a:p>
            <a:pPr marL="342900" indent="-342900" algn="just">
              <a:buFont typeface="Wingdings" pitchFamily="2" charset="2"/>
              <a:buChar char="Ø"/>
            </a:pPr>
            <a:r>
              <a:rPr lang="en-US" sz="2400" dirty="0" smtClean="0"/>
              <a:t>Python supports multiple programming paradigm including object oriented and procedural styles.</a:t>
            </a:r>
          </a:p>
          <a:p>
            <a:endParaRPr lang="en-IN" dirty="0" smtClean="0"/>
          </a:p>
          <a:p>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latin typeface="Cambria" pitchFamily="18" charset="0"/>
              </a:rPr>
              <a:t>Existing system and its disadvantage</a:t>
            </a:r>
            <a:endParaRPr lang="en-IN" dirty="0"/>
          </a:p>
        </p:txBody>
      </p:sp>
      <p:pic>
        <p:nvPicPr>
          <p:cNvPr id="4" name="Content Placeholder 3" descr="download.png"/>
          <p:cNvPicPr>
            <a:picLocks noGrp="1" noChangeAspect="1"/>
          </p:cNvPicPr>
          <p:nvPr>
            <p:ph idx="1"/>
          </p:nvPr>
        </p:nvPicPr>
        <p:blipFill>
          <a:blip r:embed="rId2" cstate="print"/>
          <a:stretch>
            <a:fillRect/>
          </a:stretch>
        </p:blipFill>
        <p:spPr>
          <a:xfrm>
            <a:off x="2514600" y="1905000"/>
            <a:ext cx="2819400" cy="1619250"/>
          </a:xfrm>
        </p:spPr>
      </p:pic>
      <p:sp>
        <p:nvSpPr>
          <p:cNvPr id="5" name="TextBox 4"/>
          <p:cNvSpPr txBox="1"/>
          <p:nvPr/>
        </p:nvSpPr>
        <p:spPr>
          <a:xfrm>
            <a:off x="1600200" y="3886200"/>
            <a:ext cx="5562600" cy="1569660"/>
          </a:xfrm>
          <a:prstGeom prst="rect">
            <a:avLst/>
          </a:prstGeom>
          <a:noFill/>
        </p:spPr>
        <p:txBody>
          <a:bodyPr wrap="square" rtlCol="0">
            <a:spAutoFit/>
          </a:bodyPr>
          <a:lstStyle/>
          <a:p>
            <a:pPr marL="457200" indent="-457200">
              <a:buFont typeface="Arial" pitchFamily="34" charset="0"/>
              <a:buChar char="•"/>
            </a:pPr>
            <a:endParaRPr lang="en-US" sz="2400" dirty="0" smtClean="0"/>
          </a:p>
          <a:p>
            <a:pPr marL="457200" indent="-457200">
              <a:buFont typeface="Arial" pitchFamily="34" charset="0"/>
              <a:buChar char="•"/>
            </a:pPr>
            <a:r>
              <a:rPr lang="en-US" sz="2400" dirty="0" smtClean="0"/>
              <a:t>Small organization-expensive </a:t>
            </a:r>
          </a:p>
          <a:p>
            <a:pPr marL="457200" indent="-457200">
              <a:buFont typeface="Arial" pitchFamily="34" charset="0"/>
              <a:buChar char="•"/>
            </a:pPr>
            <a:r>
              <a:rPr lang="en-US" sz="2400" dirty="0" smtClean="0"/>
              <a:t>Complex</a:t>
            </a:r>
          </a:p>
          <a:p>
            <a:pPr marL="457200" indent="-457200">
              <a:buFont typeface="Arial" pitchFamily="34" charset="0"/>
              <a:buChar char="•"/>
            </a:pPr>
            <a:r>
              <a:rPr lang="en-US" sz="2400" dirty="0" smtClean="0"/>
              <a:t>Need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descr="download.jpg"/>
          <p:cNvPicPr>
            <a:picLocks noGrp="1" noChangeAspect="1"/>
          </p:cNvPicPr>
          <p:nvPr>
            <p:ph idx="1"/>
          </p:nvPr>
        </p:nvPicPr>
        <p:blipFill>
          <a:blip r:embed="rId2" cstate="print"/>
          <a:stretch>
            <a:fillRect/>
          </a:stretch>
        </p:blipFill>
        <p:spPr>
          <a:xfrm>
            <a:off x="533400" y="1447800"/>
            <a:ext cx="3638550" cy="1257300"/>
          </a:xfrm>
          <a:prstGeom prst="rect">
            <a:avLst/>
          </a:prstGeom>
        </p:spPr>
      </p:pic>
      <p:sp>
        <p:nvSpPr>
          <p:cNvPr id="6" name="Rectangle 5"/>
          <p:cNvSpPr/>
          <p:nvPr/>
        </p:nvSpPr>
        <p:spPr>
          <a:xfrm>
            <a:off x="4343400" y="1600200"/>
            <a:ext cx="4572000" cy="2308324"/>
          </a:xfrm>
          <a:prstGeom prst="rect">
            <a:avLst/>
          </a:prstGeom>
        </p:spPr>
        <p:txBody>
          <a:bodyPr>
            <a:spAutoFit/>
          </a:bodyPr>
          <a:lstStyle/>
          <a:p>
            <a:pPr marL="285750" indent="-285750">
              <a:buFont typeface="Arial" pitchFamily="34" charset="0"/>
              <a:buChar char="•"/>
            </a:pPr>
            <a:r>
              <a:rPr lang="en-US" sz="2400" dirty="0" smtClean="0"/>
              <a:t>Compatible only with</a:t>
            </a:r>
            <a:r>
              <a:rPr lang="en-IN" sz="2400" dirty="0" smtClean="0"/>
              <a:t> Microsoft products </a:t>
            </a:r>
          </a:p>
          <a:p>
            <a:pPr marL="285750" indent="-285750">
              <a:buFont typeface="Arial" pitchFamily="34" charset="0"/>
              <a:buChar char="•"/>
            </a:pPr>
            <a:endParaRPr lang="en-IN" sz="2400" dirty="0" smtClean="0"/>
          </a:p>
          <a:p>
            <a:pPr marL="285750" indent="-285750">
              <a:buFont typeface="Arial" pitchFamily="34" charset="0"/>
              <a:buChar char="•"/>
            </a:pPr>
            <a:r>
              <a:rPr lang="en-IN" sz="2400" dirty="0" smtClean="0"/>
              <a:t>Inefficient for  small business organizations</a:t>
            </a:r>
          </a:p>
          <a:p>
            <a:pPr marL="285750" indent="-285750">
              <a:buFont typeface="Arial" pitchFamily="34" charset="0"/>
              <a:buChar char="•"/>
            </a:pPr>
            <a:endParaRPr lang="en-US" sz="2400" dirty="0" smtClean="0"/>
          </a:p>
        </p:txBody>
      </p:sp>
      <p:pic>
        <p:nvPicPr>
          <p:cNvPr id="7" name="Content Placeholder 4" descr="6922.jpg"/>
          <p:cNvPicPr>
            <a:picLocks noChangeAspect="1"/>
          </p:cNvPicPr>
          <p:nvPr/>
        </p:nvPicPr>
        <p:blipFill>
          <a:blip r:embed="rId3" cstate="print"/>
          <a:stretch>
            <a:fillRect/>
          </a:stretch>
        </p:blipFill>
        <p:spPr>
          <a:xfrm>
            <a:off x="1143000" y="3771900"/>
            <a:ext cx="1905000" cy="1905000"/>
          </a:xfrm>
          <a:prstGeom prst="rect">
            <a:avLst/>
          </a:prstGeom>
        </p:spPr>
      </p:pic>
      <p:sp>
        <p:nvSpPr>
          <p:cNvPr id="8" name="Rectangle 7"/>
          <p:cNvSpPr/>
          <p:nvPr/>
        </p:nvSpPr>
        <p:spPr>
          <a:xfrm>
            <a:off x="4114800" y="3886200"/>
            <a:ext cx="4572000" cy="1938992"/>
          </a:xfrm>
          <a:prstGeom prst="rect">
            <a:avLst/>
          </a:prstGeom>
        </p:spPr>
        <p:txBody>
          <a:bodyPr wrap="square">
            <a:spAutoFit/>
          </a:bodyPr>
          <a:lstStyle/>
          <a:p>
            <a:pPr marL="285750" indent="-285750">
              <a:buFont typeface="Arial" pitchFamily="34" charset="0"/>
              <a:buChar char="•"/>
            </a:pPr>
            <a:r>
              <a:rPr lang="en-IN" sz="2400" dirty="0" smtClean="0"/>
              <a:t>The software does not support any mobile app function.</a:t>
            </a:r>
          </a:p>
          <a:p>
            <a:pPr marL="285750" indent="-285750">
              <a:buFont typeface="Arial" pitchFamily="34" charset="0"/>
              <a:buChar char="•"/>
            </a:pPr>
            <a:endParaRPr lang="en-IN" sz="2400" dirty="0" smtClean="0"/>
          </a:p>
          <a:p>
            <a:pPr marL="285750" indent="-285750">
              <a:buFont typeface="Arial" pitchFamily="34" charset="0"/>
              <a:buChar char="•"/>
            </a:pPr>
            <a:r>
              <a:rPr lang="en-IN" sz="2400" dirty="0" smtClean="0"/>
              <a:t>Software can be confusing without the system training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libri" pitchFamily="34" charset="0"/>
                <a:cs typeface="Calibri" pitchFamily="34" charset="0"/>
              </a:rPr>
              <a:t>Literature Review</a:t>
            </a:r>
            <a:endParaRPr lang="en-US" sz="4000" dirty="0">
              <a:latin typeface="Calibri" pitchFamily="34" charset="0"/>
              <a:cs typeface="Calibri" pitchFamily="34" charset="0"/>
            </a:endParaRPr>
          </a:p>
        </p:txBody>
      </p:sp>
      <p:sp>
        <p:nvSpPr>
          <p:cNvPr id="3" name="Content Placeholder 2"/>
          <p:cNvSpPr>
            <a:spLocks noGrp="1"/>
          </p:cNvSpPr>
          <p:nvPr>
            <p:ph idx="1"/>
          </p:nvPr>
        </p:nvSpPr>
        <p:spPr/>
        <p:txBody>
          <a:bodyPr/>
          <a:lstStyle/>
          <a:p>
            <a:pPr>
              <a:buNone/>
            </a:pPr>
            <a:r>
              <a:rPr lang="en-US" sz="2800" b="1" dirty="0" smtClean="0"/>
              <a:t>Drawbacks of existing methods:</a:t>
            </a:r>
          </a:p>
          <a:p>
            <a:pPr>
              <a:buNone/>
            </a:pPr>
            <a:endParaRPr lang="en-US" sz="2800" b="1" dirty="0" smtClean="0"/>
          </a:p>
          <a:p>
            <a:pPr>
              <a:buFont typeface="Wingdings" pitchFamily="2" charset="2"/>
              <a:buChar char="Ø"/>
            </a:pPr>
            <a:r>
              <a:rPr lang="en-US" sz="2800" dirty="0" smtClean="0"/>
              <a:t>It does not update the inventory details based on sales.</a:t>
            </a:r>
          </a:p>
          <a:p>
            <a:pPr>
              <a:buFont typeface="Wingdings" pitchFamily="2" charset="2"/>
              <a:buChar char="Ø"/>
            </a:pPr>
            <a:r>
              <a:rPr lang="en-US" sz="2800" dirty="0" smtClean="0"/>
              <a:t>It does not communicate with </a:t>
            </a:r>
            <a:r>
              <a:rPr lang="en-IN" sz="2800" dirty="0" smtClean="0"/>
              <a:t>material and equipment suppliers, vendors, subcontractors and clients.</a:t>
            </a:r>
            <a:endParaRPr lang="en-US" sz="2800" dirty="0" smtClean="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itchFamily="34" charset="0"/>
                <a:cs typeface="Calibri" pitchFamily="34" charset="0"/>
              </a:rPr>
              <a:t>Proposed System</a:t>
            </a:r>
            <a:endParaRPr lang="en-US" sz="4400" dirty="0">
              <a:latin typeface="Calibri" pitchFamily="34" charset="0"/>
              <a:cs typeface="Calibri" pitchFamily="34" charset="0"/>
            </a:endParaRPr>
          </a:p>
        </p:txBody>
      </p:sp>
      <p:sp>
        <p:nvSpPr>
          <p:cNvPr id="5" name="Content Placeholder 4"/>
          <p:cNvSpPr>
            <a:spLocks noGrp="1"/>
          </p:cNvSpPr>
          <p:nvPr>
            <p:ph idx="1"/>
          </p:nvPr>
        </p:nvSpPr>
        <p:spPr/>
        <p:txBody>
          <a:bodyPr/>
          <a:lstStyle/>
          <a:p>
            <a:pPr>
              <a:lnSpc>
                <a:spcPct val="150000"/>
              </a:lnSpc>
            </a:pPr>
            <a:r>
              <a:rPr lang="en-US" sz="2400" dirty="0" smtClean="0"/>
              <a:t>To maintain all the items that are purchased and sold department wise in an integrated manner.</a:t>
            </a:r>
          </a:p>
          <a:p>
            <a:pPr>
              <a:lnSpc>
                <a:spcPct val="150000"/>
              </a:lnSpc>
            </a:pPr>
            <a:r>
              <a:rPr lang="en-US" sz="2400" dirty="0" smtClean="0">
                <a:cs typeface="Times New Roman" pitchFamily="18" charset="0"/>
              </a:rPr>
              <a:t>This system can be used to store the details of the inventory, update the inventory based on the sale details.</a:t>
            </a:r>
            <a:endParaRPr lang="en-IN" sz="2400" dirty="0" smtClean="0"/>
          </a:p>
          <a:p>
            <a:pPr>
              <a:buNone/>
            </a:pPr>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smtClean="0">
                <a:latin typeface="Cambria" pitchFamily="18" charset="0"/>
              </a:rPr>
              <a:t>Module Split-up</a:t>
            </a:r>
            <a:endParaRPr lang="en-IN" dirty="0"/>
          </a:p>
        </p:txBody>
      </p:sp>
      <p:sp>
        <p:nvSpPr>
          <p:cNvPr id="3" name="Content Placeholder 2"/>
          <p:cNvSpPr>
            <a:spLocks noGrp="1"/>
          </p:cNvSpPr>
          <p:nvPr>
            <p:ph idx="1"/>
          </p:nvPr>
        </p:nvSpPr>
        <p:spPr/>
        <p:txBody>
          <a:bodyPr/>
          <a:lstStyle/>
          <a:p>
            <a:pPr>
              <a:buNone/>
            </a:pPr>
            <a:endParaRPr lang="en-IN" dirty="0" smtClean="0"/>
          </a:p>
          <a:p>
            <a:pPr>
              <a:buFont typeface="Wingdings" pitchFamily="2" charset="2"/>
              <a:buChar char="Ø"/>
            </a:pPr>
            <a:r>
              <a:rPr lang="en-IN" dirty="0" smtClean="0"/>
              <a:t>Project Module</a:t>
            </a:r>
          </a:p>
          <a:p>
            <a:pPr>
              <a:buFont typeface="Wingdings" pitchFamily="2" charset="2"/>
              <a:buChar char="Ø"/>
            </a:pPr>
            <a:r>
              <a:rPr lang="en-IN" sz="2400" dirty="0" smtClean="0"/>
              <a:t>Sales Module</a:t>
            </a:r>
          </a:p>
          <a:p>
            <a:pPr>
              <a:buFont typeface="Wingdings" pitchFamily="2" charset="2"/>
              <a:buChar char="Ø"/>
            </a:pPr>
            <a:r>
              <a:rPr lang="en-US" sz="2400" dirty="0" smtClean="0"/>
              <a:t>Purchase Module</a:t>
            </a:r>
          </a:p>
          <a:p>
            <a:pPr>
              <a:buFont typeface="Wingdings" pitchFamily="2" charset="2"/>
              <a:buChar char="Ø"/>
            </a:pPr>
            <a:r>
              <a:rPr lang="en-US" sz="2400" dirty="0" smtClean="0"/>
              <a:t>Warehouse/Inventory Module</a:t>
            </a:r>
          </a:p>
          <a:p>
            <a:pPr>
              <a:buNone/>
            </a:pPr>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itchFamily="34" charset="0"/>
                <a:cs typeface="Calibri" pitchFamily="34" charset="0"/>
              </a:rPr>
              <a:t>Architectural Design</a:t>
            </a:r>
            <a:r>
              <a:rPr lang="en-US" dirty="0" smtClean="0"/>
              <a:t/>
            </a:r>
            <a:br>
              <a:rPr lang="en-US" dirty="0" smtClean="0"/>
            </a:br>
            <a:r>
              <a:rPr lang="en-US" dirty="0" smtClean="0"/>
              <a:t> </a:t>
            </a:r>
            <a:endParaRPr lang="en-US" sz="2700" dirty="0"/>
          </a:p>
        </p:txBody>
      </p:sp>
      <p:pic>
        <p:nvPicPr>
          <p:cNvPr id="4" name="Content Placeholder 3" descr="Untitled.png"/>
          <p:cNvPicPr>
            <a:picLocks noGrp="1" noChangeAspect="1"/>
          </p:cNvPicPr>
          <p:nvPr>
            <p:ph idx="1"/>
          </p:nvPr>
        </p:nvPicPr>
        <p:blipFill>
          <a:blip r:embed="rId2"/>
          <a:stretch>
            <a:fillRect/>
          </a:stretch>
        </p:blipFill>
        <p:spPr>
          <a:xfrm>
            <a:off x="2476362" y="1928803"/>
            <a:ext cx="4310216" cy="407196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333</Words>
  <Application>Microsoft Office PowerPoint</Application>
  <PresentationFormat>On-screen Show (4:3)</PresentationFormat>
  <Paragraphs>62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 </vt:lpstr>
      <vt:lpstr>  Abstract </vt:lpstr>
      <vt:lpstr>Area Introduction</vt:lpstr>
      <vt:lpstr>Existing system and its disadvantage</vt:lpstr>
      <vt:lpstr> </vt:lpstr>
      <vt:lpstr>Literature Review</vt:lpstr>
      <vt:lpstr>Proposed System</vt:lpstr>
      <vt:lpstr>Module Split-up</vt:lpstr>
      <vt:lpstr>Architectural Design  </vt:lpstr>
      <vt:lpstr>Class Diagram</vt:lpstr>
      <vt:lpstr>Screen shots</vt:lpstr>
      <vt:lpstr> </vt:lpstr>
      <vt:lpstr> </vt:lpstr>
      <vt:lpstr> </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SANGEETHA</dc:creator>
  <cp:lastModifiedBy>SANGEETHA</cp:lastModifiedBy>
  <cp:revision>8</cp:revision>
  <dcterms:created xsi:type="dcterms:W3CDTF">2018-01-15T14:24:58Z</dcterms:created>
  <dcterms:modified xsi:type="dcterms:W3CDTF">2018-01-16T10:50:38Z</dcterms:modified>
</cp:coreProperties>
</file>