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Data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multiLvlStrRef>
              <c:f>'[Excel employee data set.xlsx]Sheet1'!$A$2:$C$15</c:f>
              <c:multiLvlStrCache>
                <c:ptCount val="14"/>
                <c:lvl>
                  <c:pt idx="0">
                    <c:v>Nolan</c:v>
                  </c:pt>
                  <c:pt idx="1">
                    <c:v>James</c:v>
                  </c:pt>
                  <c:pt idx="2">
                    <c:v>Molina</c:v>
                  </c:pt>
                  <c:pt idx="3">
                    <c:v>Patton</c:v>
                  </c:pt>
                  <c:pt idx="4">
                    <c:v>Howe</c:v>
                  </c:pt>
                  <c:pt idx="5">
                    <c:v>Khemmich</c:v>
                  </c:pt>
                  <c:pt idx="6">
                    <c:v>Rodgers</c:v>
                  </c:pt>
                  <c:pt idx="7">
                    <c:v>Carter</c:v>
                  </c:pt>
                  <c:pt idx="8">
                    <c:v>French</c:v>
                  </c:pt>
                  <c:pt idx="9">
                    <c:v>Curtis</c:v>
                  </c:pt>
                  <c:pt idx="10">
                    <c:v>Mata</c:v>
                  </c:pt>
                  <c:pt idx="11">
                    <c:v>Miranda</c:v>
                  </c:pt>
                  <c:pt idx="12">
                    <c:v>Walker</c:v>
                  </c:pt>
                  <c:pt idx="13">
                    <c:v>Robinson</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lvl>
                <c:lvl>
                  <c:pt idx="0">
                    <c:v>3462</c:v>
                  </c:pt>
                  <c:pt idx="1">
                    <c:v>3460</c:v>
                  </c:pt>
                  <c:pt idx="2">
                    <c:v>3448</c:v>
                  </c:pt>
                  <c:pt idx="3">
                    <c:v>3474</c:v>
                  </c:pt>
                  <c:pt idx="4">
                    <c:v>3456</c:v>
                  </c:pt>
                  <c:pt idx="5">
                    <c:v>3439</c:v>
                  </c:pt>
                  <c:pt idx="6">
                    <c:v>3444</c:v>
                  </c:pt>
                  <c:pt idx="7">
                    <c:v>3453</c:v>
                  </c:pt>
                  <c:pt idx="8">
                    <c:v>3451</c:v>
                  </c:pt>
                  <c:pt idx="9">
                    <c:v>3467</c:v>
                  </c:pt>
                  <c:pt idx="10">
                    <c:v>3473</c:v>
                  </c:pt>
                  <c:pt idx="11">
                    <c:v>3455</c:v>
                  </c:pt>
                  <c:pt idx="12">
                    <c:v>3466</c:v>
                  </c:pt>
                  <c:pt idx="13">
                    <c:v>3458</c:v>
                  </c:pt>
                </c:lvl>
              </c:multiLvlStrCache>
            </c:multiLvlStrRef>
          </c:cat>
          <c:val>
            <c:numRef>
              <c:f>'[Excel employee data set.xlsx]Sheet1'!$D$2:$D$15</c:f>
              <c:numCache>
                <c:formatCode>d\-mmm\-yy</c:formatCode>
                <c:ptCount val="14"/>
                <c:pt idx="0">
                  <c:v>43356</c:v>
                </c:pt>
                <c:pt idx="1">
                  <c:v>43880</c:v>
                </c:pt>
                <c:pt idx="2">
                  <c:v>43739</c:v>
                </c:pt>
                <c:pt idx="3">
                  <c:v>43899</c:v>
                </c:pt>
                <c:pt idx="4">
                  <c:v>44991</c:v>
                </c:pt>
                <c:pt idx="5">
                  <c:v>44706</c:v>
                </c:pt>
                <c:pt idx="6">
                  <c:v>44528</c:v>
                </c:pt>
                <c:pt idx="7">
                  <c:v>44847</c:v>
                </c:pt>
                <c:pt idx="8">
                  <c:v>44245</c:v>
                </c:pt>
                <c:pt idx="9">
                  <c:v>43957</c:v>
                </c:pt>
                <c:pt idx="10">
                  <c:v>45106</c:v>
                </c:pt>
                <c:pt idx="11">
                  <c:v>44376</c:v>
                </c:pt>
                <c:pt idx="12">
                  <c:v>44664</c:v>
                </c:pt>
                <c:pt idx="13">
                  <c:v>44679</c:v>
                </c:pt>
              </c:numCache>
            </c:numRef>
          </c:val>
          <c:smooth val="0"/>
          <c:extLst>
            <c:ext xmlns:c16="http://schemas.microsoft.com/office/drawing/2014/chart" uri="{C3380CC4-5D6E-409C-BE32-E72D297353CC}">
              <c16:uniqueId val="{00000000-1E8C-4943-A77D-4A5DA2EAF2D4}"/>
            </c:ext>
          </c:extLst>
        </c:ser>
        <c:ser>
          <c:idx val="1"/>
          <c:order val="1"/>
          <c:spPr>
            <a:ln w="28575" cap="rnd">
              <a:solidFill>
                <a:schemeClr val="accent2"/>
              </a:solidFill>
              <a:round/>
            </a:ln>
            <a:effectLst/>
          </c:spPr>
          <c:marker>
            <c:symbol val="none"/>
          </c:marker>
          <c:cat>
            <c:multiLvlStrRef>
              <c:f>'[Excel employee data set.xlsx]Sheet1'!$A$2:$C$15</c:f>
              <c:multiLvlStrCache>
                <c:ptCount val="14"/>
                <c:lvl>
                  <c:pt idx="0">
                    <c:v>Nolan</c:v>
                  </c:pt>
                  <c:pt idx="1">
                    <c:v>James</c:v>
                  </c:pt>
                  <c:pt idx="2">
                    <c:v>Molina</c:v>
                  </c:pt>
                  <c:pt idx="3">
                    <c:v>Patton</c:v>
                  </c:pt>
                  <c:pt idx="4">
                    <c:v>Howe</c:v>
                  </c:pt>
                  <c:pt idx="5">
                    <c:v>Khemmich</c:v>
                  </c:pt>
                  <c:pt idx="6">
                    <c:v>Rodgers</c:v>
                  </c:pt>
                  <c:pt idx="7">
                    <c:v>Carter</c:v>
                  </c:pt>
                  <c:pt idx="8">
                    <c:v>French</c:v>
                  </c:pt>
                  <c:pt idx="9">
                    <c:v>Curtis</c:v>
                  </c:pt>
                  <c:pt idx="10">
                    <c:v>Mata</c:v>
                  </c:pt>
                  <c:pt idx="11">
                    <c:v>Miranda</c:v>
                  </c:pt>
                  <c:pt idx="12">
                    <c:v>Walker</c:v>
                  </c:pt>
                  <c:pt idx="13">
                    <c:v>Robinson</c:v>
                  </c:pt>
                </c:lvl>
                <c:lvl>
                  <c:pt idx="0">
                    <c:v>Aliana</c:v>
                  </c:pt>
                  <c:pt idx="1">
                    <c:v>Alisa</c:v>
                  </c:pt>
                  <c:pt idx="2">
                    <c:v>Angela</c:v>
                  </c:pt>
                  <c:pt idx="3">
                    <c:v>Arely</c:v>
                  </c:pt>
                  <c:pt idx="4">
                    <c:v>Axel</c:v>
                  </c:pt>
                  <c:pt idx="5">
                    <c:v>Bartholemew</c:v>
                  </c:pt>
                  <c:pt idx="6">
                    <c:v>Bobby</c:v>
                  </c:pt>
                  <c:pt idx="7">
                    <c:v>Bridger</c:v>
                  </c:pt>
                  <c:pt idx="8">
                    <c:v>Carlee</c:v>
                  </c:pt>
                  <c:pt idx="9">
                    <c:v>Celia</c:v>
                  </c:pt>
                  <c:pt idx="10">
                    <c:v>Chaim</c:v>
                  </c:pt>
                  <c:pt idx="11">
                    <c:v>Charity</c:v>
                  </c:pt>
                  <c:pt idx="12">
                    <c:v>Clayton</c:v>
                  </c:pt>
                  <c:pt idx="13">
                    <c:v>Cory</c:v>
                  </c:pt>
                </c:lvl>
                <c:lvl>
                  <c:pt idx="0">
                    <c:v>3462</c:v>
                  </c:pt>
                  <c:pt idx="1">
                    <c:v>3460</c:v>
                  </c:pt>
                  <c:pt idx="2">
                    <c:v>3448</c:v>
                  </c:pt>
                  <c:pt idx="3">
                    <c:v>3474</c:v>
                  </c:pt>
                  <c:pt idx="4">
                    <c:v>3456</c:v>
                  </c:pt>
                  <c:pt idx="5">
                    <c:v>3439</c:v>
                  </c:pt>
                  <c:pt idx="6">
                    <c:v>3444</c:v>
                  </c:pt>
                  <c:pt idx="7">
                    <c:v>3453</c:v>
                  </c:pt>
                  <c:pt idx="8">
                    <c:v>3451</c:v>
                  </c:pt>
                  <c:pt idx="9">
                    <c:v>3467</c:v>
                  </c:pt>
                  <c:pt idx="10">
                    <c:v>3473</c:v>
                  </c:pt>
                  <c:pt idx="11">
                    <c:v>3455</c:v>
                  </c:pt>
                  <c:pt idx="12">
                    <c:v>3466</c:v>
                  </c:pt>
                  <c:pt idx="13">
                    <c:v>3458</c:v>
                  </c:pt>
                </c:lvl>
              </c:multiLvlStrCache>
            </c:multiLvlStrRef>
          </c:cat>
          <c:val>
            <c:numRef>
              <c:f>'[Excel employee data set.xlsx]Sheet1'!$E$2:$E$15</c:f>
              <c:numCache>
                <c:formatCode>General</c:formatCode>
                <c:ptCount val="14"/>
                <c:pt idx="0" formatCode="d\-mmm\-yy">
                  <c:v>44456</c:v>
                </c:pt>
                <c:pt idx="2" formatCode="d\-mmm\-yy">
                  <c:v>44141</c:v>
                </c:pt>
                <c:pt idx="5" formatCode="d\-mmm\-yy">
                  <c:v>44892</c:v>
                </c:pt>
                <c:pt idx="6" formatCode="d\-mmm\-yy">
                  <c:v>44596</c:v>
                </c:pt>
                <c:pt idx="8" formatCode="d\-mmm\-yy">
                  <c:v>44876</c:v>
                </c:pt>
                <c:pt idx="11" formatCode="d\-mmm\-yy">
                  <c:v>44747</c:v>
                </c:pt>
                <c:pt idx="12" formatCode="d\-mmm\-yy">
                  <c:v>45026</c:v>
                </c:pt>
                <c:pt idx="13" formatCode="d\-mmm\-yy">
                  <c:v>45070</c:v>
                </c:pt>
              </c:numCache>
            </c:numRef>
          </c:val>
          <c:smooth val="0"/>
          <c:extLst>
            <c:ext xmlns:c16="http://schemas.microsoft.com/office/drawing/2014/chart" uri="{C3380CC4-5D6E-409C-BE32-E72D297353CC}">
              <c16:uniqueId val="{00000001-1E8C-4943-A77D-4A5DA2EAF2D4}"/>
            </c:ext>
          </c:extLst>
        </c:ser>
        <c:dLbls>
          <c:showLegendKey val="0"/>
          <c:showVal val="0"/>
          <c:showCatName val="0"/>
          <c:showSerName val="0"/>
          <c:showPercent val="0"/>
          <c:showBubbleSize val="0"/>
        </c:dLbls>
        <c:smooth val="0"/>
        <c:axId val="347064127"/>
        <c:axId val="347064447"/>
      </c:lineChart>
      <c:catAx>
        <c:axId val="347064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4447"/>
        <c:crosses val="autoZero"/>
        <c:auto val="1"/>
        <c:lblAlgn val="ctr"/>
        <c:lblOffset val="100"/>
        <c:noMultiLvlLbl val="0"/>
      </c:catAx>
      <c:valAx>
        <c:axId val="347064447"/>
        <c:scaling>
          <c:orientation val="minMax"/>
        </c:scaling>
        <c:delete val="0"/>
        <c:axPos val="l"/>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4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GB" sz="2400" dirty="0"/>
              <a:t>T.AISHWARYA </a:t>
            </a:r>
            <a:endParaRPr lang="en-US" sz="2400" dirty="0"/>
          </a:p>
          <a:p>
            <a:r>
              <a:rPr lang="en-US" sz="2400" dirty="0"/>
              <a:t>REGISTER NO:</a:t>
            </a:r>
            <a:r>
              <a:rPr lang="en-GB" sz="2400" dirty="0"/>
              <a:t>122204439</a:t>
            </a:r>
          </a:p>
          <a:p>
            <a:r>
              <a:rPr lang="en-GB" sz="2400" dirty="0"/>
              <a:t>Naan </a:t>
            </a:r>
            <a:r>
              <a:rPr lang="en-GB" sz="2400" dirty="0" err="1"/>
              <a:t>Mudhalavan</a:t>
            </a:r>
            <a:r>
              <a:rPr lang="en-GB" sz="2400" dirty="0"/>
              <a:t> ID: 20721C20D23DD8582E142EFA269D961D</a:t>
            </a:r>
            <a:endParaRPr lang="en-US" sz="2400" dirty="0"/>
          </a:p>
          <a:p>
            <a:r>
              <a:rPr lang="en-US" sz="2400" dirty="0"/>
              <a:t>DEPARTMENT:</a:t>
            </a:r>
            <a:r>
              <a:rPr lang="en-GB" sz="2400" dirty="0"/>
              <a:t> B.COM(Corporate </a:t>
            </a:r>
            <a:r>
              <a:rPr lang="en-GB" sz="2400" dirty="0" err="1"/>
              <a:t>Secretaryship</a:t>
            </a:r>
            <a:r>
              <a:rPr lang="en-GB" sz="2400" dirty="0"/>
              <a:t>)</a:t>
            </a:r>
            <a:endParaRPr lang="en-US" sz="2400" dirty="0"/>
          </a:p>
          <a:p>
            <a:r>
              <a:rPr lang="en-US" sz="2400" dirty="0"/>
              <a:t>COLLEGE</a:t>
            </a:r>
            <a:r>
              <a:rPr lang="en-GB" sz="2400" dirty="0"/>
              <a:t>: </a:t>
            </a:r>
            <a:r>
              <a:rPr lang="en-GB" sz="2400" dirty="0" err="1"/>
              <a:t>Avichi</a:t>
            </a:r>
            <a:r>
              <a:rPr lang="en-GB" sz="2400" dirty="0"/>
              <a:t>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CA40E28-BE94-4B9D-8104-F8DE781DBAB6}"/>
              </a:ext>
            </a:extLst>
          </p:cNvPr>
          <p:cNvSpPr txBox="1"/>
          <p:nvPr/>
        </p:nvSpPr>
        <p:spPr>
          <a:xfrm>
            <a:off x="1743075" y="1997838"/>
            <a:ext cx="5136944" cy="3416320"/>
          </a:xfrm>
          <a:prstGeom prst="rect">
            <a:avLst/>
          </a:prstGeom>
          <a:noFill/>
        </p:spPr>
        <p:txBody>
          <a:bodyPr wrap="square">
            <a:spAutoFit/>
          </a:bodyPr>
          <a:lstStyle/>
          <a:p>
            <a:r>
              <a:rPr lang="en-GB" dirty="0"/>
              <a:t>Employee performance analysis can be </a:t>
            </a:r>
            <a:r>
              <a:rPr lang="en-GB" dirty="0" err="1"/>
              <a:t>modeled</a:t>
            </a:r>
            <a:r>
              <a:rPr lang="en-GB" dirty="0"/>
              <a:t> using various approaches, including Key Performance Indicators (KPIs), performance ratings, and predictive analytics. Data-driven models leverage historical data, employee </a:t>
            </a:r>
            <a:r>
              <a:rPr lang="en-GB" dirty="0" err="1"/>
              <a:t>behavior</a:t>
            </a:r>
            <a:r>
              <a:rPr lang="en-GB" dirty="0"/>
              <a:t>, and performance metrics to identify patterns and predict future performance. Techniques like regression analysis, machine learning, and balanced scorecards help assess individual and team performance. These models assist in identifying strengths, areas for improvement, and aligning employee goals with organizational objectives for better outcomes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7CE748C-D9CD-63EF-901E-DF1D2D8BB1D6}"/>
              </a:ext>
            </a:extLst>
          </p:cNvPr>
          <p:cNvGraphicFramePr>
            <a:graphicFrameLocks/>
          </p:cNvGraphicFramePr>
          <p:nvPr>
            <p:extLst>
              <p:ext uri="{D42A27DB-BD31-4B8C-83A1-F6EECF244321}">
                <p14:modId xmlns:p14="http://schemas.microsoft.com/office/powerpoint/2010/main" val="195245820"/>
              </p:ext>
            </p:extLst>
          </p:nvPr>
        </p:nvGraphicFramePr>
        <p:xfrm>
          <a:off x="1168977" y="1057646"/>
          <a:ext cx="8424059" cy="47130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05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280860E0-91EE-8D54-9BE7-8BFB2948465A}"/>
              </a:ext>
            </a:extLst>
          </p:cNvPr>
          <p:cNvSpPr txBox="1"/>
          <p:nvPr/>
        </p:nvSpPr>
        <p:spPr>
          <a:xfrm>
            <a:off x="1465860" y="1997839"/>
            <a:ext cx="5154015" cy="3416320"/>
          </a:xfrm>
          <a:prstGeom prst="rect">
            <a:avLst/>
          </a:prstGeom>
          <a:noFill/>
        </p:spPr>
        <p:txBody>
          <a:bodyPr wrap="square">
            <a:spAutoFit/>
          </a:bodyPr>
          <a:lstStyle/>
          <a:p>
            <a:r>
              <a:rPr lang="en-GB" dirty="0"/>
              <a:t>The employee performance analysis revealed strengths in productivity, time management, and teamwork, with most employees meeting or exceeding expectations. Areas needing improvement include communication skills and meeting deadlines. High performers demonstrated strong leadership and problem-solving abilities. The analysis identified training needs for skill development, particularly in technical competencies. Overall, consistent feedback and goal alignment were recommended to enhance performance and maintain motivation across the team.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921B3F-DB77-11CF-A503-FF86B1234187}"/>
              </a:ext>
            </a:extLst>
          </p:cNvPr>
          <p:cNvSpPr txBox="1"/>
          <p:nvPr/>
        </p:nvSpPr>
        <p:spPr>
          <a:xfrm>
            <a:off x="755332" y="1997838"/>
            <a:ext cx="5794652" cy="2862322"/>
          </a:xfrm>
          <a:prstGeom prst="rect">
            <a:avLst/>
          </a:prstGeom>
          <a:noFill/>
        </p:spPr>
        <p:txBody>
          <a:bodyPr wrap="square">
            <a:spAutoFit/>
          </a:bodyPr>
          <a:lstStyle/>
          <a:p>
            <a:r>
              <a:rPr lang="en-GB" dirty="0"/>
              <a:t>Effective employee performance analysis requires a comprehensive approach that includes regular feedback, clear goal setting, and performance metrics. By assessing both qualitative and quantitative aspects of performance, organizations can identify strengths and areas for improvement. Implementing personalized development plans and offering constructive feedback can enhance individual capabilities and overall productivity. Consistent evaluation helps align employee goals with organizational objectives, fostering a culture of growth and accountability</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9AC8068-7811-66FE-1475-367E9BA8BC5B}"/>
              </a:ext>
            </a:extLst>
          </p:cNvPr>
          <p:cNvSpPr txBox="1"/>
          <p:nvPr/>
        </p:nvSpPr>
        <p:spPr>
          <a:xfrm>
            <a:off x="676275" y="2531150"/>
            <a:ext cx="6104658" cy="2031325"/>
          </a:xfrm>
          <a:prstGeom prst="rect">
            <a:avLst/>
          </a:prstGeom>
          <a:noFill/>
        </p:spPr>
        <p:txBody>
          <a:bodyPr wrap="square">
            <a:spAutoFit/>
          </a:bodyPr>
          <a:lstStyle/>
          <a:p>
            <a:r>
              <a:rPr lang="en-GB" dirty="0"/>
              <a:t>The performance of employees significantly impacts the overall success of an organization. However, the current methods for evaluating employee performance are often subjective, lack consistency, and fail to provide actionable insights. This leads to challenges in identifying high performers, areas needing improvement, and aligning individual performance with organizational goals.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561364" cy="3046988"/>
          </a:xfrm>
          <a:prstGeom prst="rect">
            <a:avLst/>
          </a:prstGeom>
          <a:noFill/>
        </p:spPr>
        <p:txBody>
          <a:bodyPr wrap="square" rtlCol="0">
            <a:spAutoFit/>
          </a:bodyPr>
          <a:lstStyle/>
          <a:p>
            <a:pPr algn="l">
              <a:buFont typeface="Arial" panose="020B0604020202020204" pitchFamily="34" charset="0"/>
              <a:buChar char="•"/>
            </a:pPr>
            <a:r>
              <a:rPr lang="en-GB" sz="2400"/>
              <a:t>The project aims to analyze employee performance using key metrics like productivity, efficiency, and goal attainment. By collecting and evaluating data, it seeks to identify strengths, areas for improvement, and trends. The analysis will provide actionable insights to enhance employee development, optimize team performance, and drive overall organizational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7C192C2-2543-2E80-4955-9BC0E3317140}"/>
              </a:ext>
            </a:extLst>
          </p:cNvPr>
          <p:cNvSpPr txBox="1"/>
          <p:nvPr/>
        </p:nvSpPr>
        <p:spPr>
          <a:xfrm>
            <a:off x="983425" y="2551837"/>
            <a:ext cx="5548004" cy="2031325"/>
          </a:xfrm>
          <a:prstGeom prst="rect">
            <a:avLst/>
          </a:prstGeom>
          <a:noFill/>
        </p:spPr>
        <p:txBody>
          <a:bodyPr wrap="square">
            <a:spAutoFit/>
          </a:bodyPr>
          <a:lstStyle/>
          <a:p>
            <a:r>
              <a:rPr lang="en-GB" dirty="0"/>
              <a:t>End users for employee performance analysis include HR managers, team leaders, department heads, and senior executives who use the data to make informed decisions on promotions, training, and development. Other stakeholders include employees seeking feedback, and external consultants who help optimize organizational performance and strategy.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248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98BBBD70-1F97-8F80-2B61-ED9B6690FAE2}"/>
              </a:ext>
            </a:extLst>
          </p:cNvPr>
          <p:cNvSpPr txBox="1"/>
          <p:nvPr/>
        </p:nvSpPr>
        <p:spPr>
          <a:xfrm>
            <a:off x="3043671" y="2413337"/>
            <a:ext cx="5250501" cy="2308324"/>
          </a:xfrm>
          <a:prstGeom prst="rect">
            <a:avLst/>
          </a:prstGeom>
          <a:noFill/>
        </p:spPr>
        <p:txBody>
          <a:bodyPr wrap="square">
            <a:spAutoFit/>
          </a:bodyPr>
          <a:lstStyle/>
          <a:p>
            <a:r>
              <a:rPr lang="en-GB" dirty="0"/>
              <a:t>Our solution offers real-time employee performance analysis, leveraging data-driven insights to identify strengths, gaps, and growth opportunities. It enhances decision-making, boosts productivity, and fosters personalized development plans. By providing actionable metrics and clear performance trends, it empowers managers to drive engagement, efficiency, and business success.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TextBox 7">
            <a:extLst>
              <a:ext uri="{FF2B5EF4-FFF2-40B4-BE49-F238E27FC236}">
                <a16:creationId xmlns:a16="http://schemas.microsoft.com/office/drawing/2014/main" id="{86744B70-5CEF-E45E-6E11-CE0A4035B9A3}"/>
              </a:ext>
            </a:extLst>
          </p:cNvPr>
          <p:cNvSpPr txBox="1"/>
          <p:nvPr/>
        </p:nvSpPr>
        <p:spPr>
          <a:xfrm>
            <a:off x="1428751" y="1997839"/>
            <a:ext cx="5343896" cy="3139321"/>
          </a:xfrm>
          <a:prstGeom prst="rect">
            <a:avLst/>
          </a:prstGeom>
          <a:noFill/>
        </p:spPr>
        <p:txBody>
          <a:bodyPr wrap="square">
            <a:spAutoFit/>
          </a:bodyPr>
          <a:lstStyle/>
          <a:p>
            <a:r>
              <a:rPr lang="en-GB" dirty="0"/>
              <a:t>The dataset for employee performance analysis contains data on various metrics such as employee demographics (age, gender, education), job roles, department, years of experience, performance ratings, KPIs (key performance indicators), attendance records, training participation, and salary details. This data helps identify patterns and factors influencing performance, enabling organizations to make informed decisions on promotions, training needs, and overall workforce optimization to enhance productivity and employee engagement.</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8D53ADF-FD4E-CB4A-C4E3-0C546001F166}"/>
              </a:ext>
            </a:extLst>
          </p:cNvPr>
          <p:cNvSpPr txBox="1"/>
          <p:nvPr/>
        </p:nvSpPr>
        <p:spPr>
          <a:xfrm>
            <a:off x="3043671" y="2548681"/>
            <a:ext cx="4434073" cy="4247317"/>
          </a:xfrm>
          <a:prstGeom prst="rect">
            <a:avLst/>
          </a:prstGeom>
          <a:noFill/>
        </p:spPr>
        <p:txBody>
          <a:bodyPr wrap="square">
            <a:spAutoFit/>
          </a:bodyPr>
          <a:lstStyle/>
          <a:p>
            <a:r>
              <a:rPr lang="en-GB" dirty="0"/>
              <a:t>Our solution revolutionizes employee performance analysis by integrating real-time data analytics with AI-driven insights, providing a holistic view of individual and team performance. It identifies strengths, areas for improvement, and growth opportunities with unmatched precision, offering personalized feedback and actionable recommendations. The intuitive dashboard ensures seamless navigation, while predictive analytics help anticipate future performance trends, empowering managers to make data-informed decisions that drive productivity and employee engagement like never before.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aishwaryathangadurai334@gmail.com</cp:lastModifiedBy>
  <cp:revision>15</cp:revision>
  <dcterms:created xsi:type="dcterms:W3CDTF">2024-03-29T15:07:22Z</dcterms:created>
  <dcterms:modified xsi:type="dcterms:W3CDTF">2024-09-10T04:49:09Z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