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Libre Franklin"/>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A8C88F-EB71-4804-8E7C-4F0166F0861E}">
  <a:tblStyle styleId="{F6A8C88F-EB71-4804-8E7C-4F0166F0861E}"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b="off" i="off"/>
      <a:tcStyle>
        <a:fill>
          <a:solidFill>
            <a:srgbClr val="DADAD8"/>
          </a:solidFill>
        </a:fill>
      </a:tcStyle>
    </a:band1H>
    <a:band2H>
      <a:tcTxStyle b="off" i="off"/>
    </a:band2H>
    <a:band1V>
      <a:tcTxStyle b="off" i="off"/>
      <a:tcStyle>
        <a:fill>
          <a:solidFill>
            <a:srgbClr val="DADAD8"/>
          </a:solidFill>
        </a:fill>
      </a:tcStyle>
    </a:band1V>
    <a:band2V>
      <a:tcTxStyle b="off" i="off"/>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56A19E9-561B-4B59-83E8-30E72934421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grpSp>
        <p:nvGrpSpPr>
          <p:cNvPr id="22" name="Google Shape;22;p2"/>
          <p:cNvGrpSpPr/>
          <p:nvPr/>
        </p:nvGrpSpPr>
        <p:grpSpPr>
          <a:xfrm>
            <a:off x="752846" y="744457"/>
            <a:ext cx="10674140" cy="5349695"/>
            <a:chOff x="752846" y="744457"/>
            <a:chExt cx="10674140" cy="5349695"/>
          </a:xfrm>
        </p:grpSpPr>
        <p:sp>
          <p:nvSpPr>
            <p:cNvPr id="23" name="Google Shape;23;p2"/>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4386300" y="-719175"/>
            <a:ext cx="35718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927" y="2462856"/>
            <a:ext cx="5243100" cy="15657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 type="body"/>
          </p:nvPr>
        </p:nvSpPr>
        <p:spPr>
          <a:xfrm rot="5400000">
            <a:off x="2839941" y="-844044"/>
            <a:ext cx="5243100" cy="81795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37" name="Google Shape;37;p4" title="Indicatore di taglio"/>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1371600"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showMasterSp="0" type="objTx">
  <p:cSld name="OBJECT_WITH_CAPTION_TEXT">
    <p:spTree>
      <p:nvGrpSpPr>
        <p:cNvPr id="63" name="Shape 63"/>
        <p:cNvGrpSpPr/>
        <p:nvPr/>
      </p:nvGrpSpPr>
      <p:grpSpPr>
        <a:xfrm>
          <a:off x="0" y="0"/>
          <a:ext cx="0" cy="0"/>
          <a:chOff x="0" y="0"/>
          <a:chExt cx="0" cy="0"/>
        </a:xfrm>
      </p:grpSpPr>
      <p:sp>
        <p:nvSpPr>
          <p:cNvPr id="64" name="Google Shape;64;p9" title="Forma di sfondo"/>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 type="body"/>
          </p:nvPr>
        </p:nvSpPr>
        <p:spPr>
          <a:xfrm>
            <a:off x="6256020" y="685801"/>
            <a:ext cx="5212200" cy="5175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600" cy="30111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71" name="Google Shape;71;p9" title="Barra di divisione"/>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showMasterSp="0" type="picTx">
  <p:cSld name="PICTURE_WITH_CAPTION_TEXT">
    <p:spTree>
      <p:nvGrpSpPr>
        <p:cNvPr id="72" name="Shape 72"/>
        <p:cNvGrpSpPr/>
        <p:nvPr/>
      </p:nvGrpSpPr>
      <p:grpSpPr>
        <a:xfrm>
          <a:off x="0" y="0"/>
          <a:ext cx="0" cy="0"/>
          <a:chOff x="0" y="0"/>
          <a:chExt cx="0" cy="0"/>
        </a:xfrm>
      </p:grpSpPr>
      <p:sp>
        <p:nvSpPr>
          <p:cNvPr id="73" name="Google Shape;73;p10" title="Forma di sfondo"/>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532120" y="0"/>
            <a:ext cx="6660000" cy="6858000"/>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6" name="Google Shape;76;p10"/>
          <p:cNvSpPr txBox="1"/>
          <p:nvPr>
            <p:ph idx="1" type="body"/>
          </p:nvPr>
        </p:nvSpPr>
        <p:spPr>
          <a:xfrm>
            <a:off x="723900" y="2855968"/>
            <a:ext cx="3855600" cy="30114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80" name="Google Shape;80;p10" title="Barra di divisione"/>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15" name="Google Shape;15;p1" title="Barra laterale"/>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primissimo piano di un grafico a linee" id="99" name="Google Shape;99;p13"/>
          <p:cNvPicPr preferRelativeResize="0"/>
          <p:nvPr/>
        </p:nvPicPr>
        <p:blipFill rotWithShape="1">
          <a:blip r:embed="rId3">
            <a:alphaModFix/>
          </a:blip>
          <a:srcRect b="0" l="0" r="0" t="10000"/>
          <a:stretch/>
        </p:blipFill>
        <p:spPr>
          <a:xfrm>
            <a:off x="20" y="10"/>
            <a:ext cx="12191981" cy="6857992"/>
          </a:xfrm>
          <a:prstGeom prst="rect">
            <a:avLst/>
          </a:prstGeom>
          <a:noFill/>
          <a:ln>
            <a:noFill/>
          </a:ln>
        </p:spPr>
      </p:pic>
      <p:sp>
        <p:nvSpPr>
          <p:cNvPr id="100" name="Google Shape;100;p13"/>
          <p:cNvSpPr/>
          <p:nvPr/>
        </p:nvSpPr>
        <p:spPr>
          <a:xfrm rot="10800000">
            <a:off x="5670146" y="3710250"/>
            <a:ext cx="2131466" cy="1830903"/>
          </a:xfrm>
          <a:custGeom>
            <a:rect b="b" l="l" r="r" t="t"/>
            <a:pathLst>
              <a:path extrusionOk="0" h="1983044" w="2308583">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6138004" y="4166755"/>
            <a:ext cx="5607908" cy="2040066"/>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2" name="Google Shape;102;p13"/>
          <p:cNvSpPr txBox="1"/>
          <p:nvPr>
            <p:ph type="ctrTitle"/>
          </p:nvPr>
        </p:nvSpPr>
        <p:spPr>
          <a:xfrm>
            <a:off x="6298010" y="4333009"/>
            <a:ext cx="5268177" cy="1086237"/>
          </a:xfrm>
          <a:prstGeom prst="rect">
            <a:avLst/>
          </a:prstGeom>
          <a:noFill/>
          <a:ln>
            <a:noFill/>
          </a:ln>
        </p:spPr>
        <p:txBody>
          <a:bodyPr anchorCtr="0" anchor="b" bIns="45700" lIns="91425" spcFirstLastPara="1" rIns="91425" wrap="square" tIns="45700">
            <a:normAutofit/>
          </a:bodyPr>
          <a:lstStyle/>
          <a:p>
            <a:pPr indent="0" lvl="0" marL="0" rtl="0" algn="l">
              <a:lnSpc>
                <a:spcPct val="89000"/>
              </a:lnSpc>
              <a:spcBef>
                <a:spcPts val="0"/>
              </a:spcBef>
              <a:spcAft>
                <a:spcPts val="0"/>
              </a:spcAft>
              <a:buClr>
                <a:srgbClr val="FFFFFF"/>
              </a:buClr>
              <a:buSzPts val="3600"/>
              <a:buFont typeface="Arial"/>
              <a:buNone/>
            </a:pPr>
            <a:r>
              <a:rPr b="1" lang="it-IT" sz="3600">
                <a:solidFill>
                  <a:srgbClr val="FFFFFF"/>
                </a:solidFill>
                <a:latin typeface="Arial"/>
                <a:ea typeface="Arial"/>
                <a:cs typeface="Arial"/>
                <a:sym typeface="Arial"/>
              </a:rPr>
              <a:t>PROGETTO MACHINE LEARNING</a:t>
            </a:r>
            <a:endParaRPr/>
          </a:p>
        </p:txBody>
      </p:sp>
      <p:sp>
        <p:nvSpPr>
          <p:cNvPr id="103" name="Google Shape;103;p13"/>
          <p:cNvSpPr txBox="1"/>
          <p:nvPr>
            <p:ph idx="1" type="subTitle"/>
          </p:nvPr>
        </p:nvSpPr>
        <p:spPr>
          <a:xfrm>
            <a:off x="6298010" y="5419246"/>
            <a:ext cx="5268177" cy="531866"/>
          </a:xfrm>
          <a:prstGeom prst="rect">
            <a:avLst/>
          </a:prstGeom>
          <a:noFill/>
          <a:ln>
            <a:noFill/>
          </a:ln>
        </p:spPr>
        <p:txBody>
          <a:bodyPr anchorCtr="0" anchor="t" bIns="45700" lIns="91425" spcFirstLastPara="1" rIns="91425" wrap="square" tIns="45700">
            <a:normAutofit/>
          </a:bodyPr>
          <a:lstStyle/>
          <a:p>
            <a:pPr indent="0" lvl="0" marL="0" rtl="0" algn="l">
              <a:lnSpc>
                <a:spcPct val="112000"/>
              </a:lnSpc>
              <a:spcBef>
                <a:spcPts val="0"/>
              </a:spcBef>
              <a:spcAft>
                <a:spcPts val="0"/>
              </a:spcAft>
              <a:buClr>
                <a:srgbClr val="FFFFFF"/>
              </a:buClr>
              <a:buSzPts val="1800"/>
              <a:buNone/>
            </a:pPr>
            <a:r>
              <a:rPr b="1" i="1" lang="it-IT" sz="1800">
                <a:solidFill>
                  <a:srgbClr val="FFFFFF"/>
                </a:solidFill>
                <a:latin typeface="Arial"/>
                <a:ea typeface="Arial"/>
                <a:cs typeface="Arial"/>
                <a:sym typeface="Arial"/>
              </a:rPr>
              <a:t>Artemisia Sarteschi 829677</a:t>
            </a:r>
            <a:endParaRPr b="1" i="1" sz="180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2"/>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NAIVE BAYES</a:t>
            </a:r>
            <a:endParaRPr/>
          </a:p>
        </p:txBody>
      </p:sp>
      <p:sp>
        <p:nvSpPr>
          <p:cNvPr id="176" name="Google Shape;176;p22"/>
          <p:cNvSpPr txBox="1"/>
          <p:nvPr/>
        </p:nvSpPr>
        <p:spPr>
          <a:xfrm>
            <a:off x="1371600" y="1637625"/>
            <a:ext cx="5866500" cy="448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Il </a:t>
            </a:r>
            <a:r>
              <a:rPr b="1" i="0" lang="it-IT" sz="1400" u="none" cap="none" strike="noStrike">
                <a:solidFill>
                  <a:schemeClr val="dk1"/>
                </a:solidFill>
                <a:latin typeface="Arial"/>
                <a:ea typeface="Arial"/>
                <a:cs typeface="Arial"/>
                <a:sym typeface="Arial"/>
              </a:rPr>
              <a:t>Naive Bayes</a:t>
            </a:r>
            <a:r>
              <a:rPr b="0" i="0" lang="it-IT" sz="1400" u="none" cap="none" strike="noStrike">
                <a:solidFill>
                  <a:schemeClr val="dk1"/>
                </a:solidFill>
                <a:latin typeface="Arial"/>
                <a:ea typeface="Arial"/>
                <a:cs typeface="Arial"/>
                <a:sym typeface="Arial"/>
              </a:rPr>
              <a:t> (NB) è un algoritmo di apprendimento supervisionato che costruisce un modello di classificazione che utilizza i dati derivanti dagli eventi precedenti per predire gli eventi futuri. Questo algoritmo assume che l’effetto di un attributo su una data classe </a:t>
            </a:r>
            <a:r>
              <a:rPr lang="it-IT">
                <a:solidFill>
                  <a:schemeClr val="dk1"/>
                </a:solidFill>
              </a:rPr>
              <a:t>è</a:t>
            </a:r>
            <a:r>
              <a:rPr b="0" i="0" lang="it-IT" sz="1400" u="none" cap="none" strike="noStrike">
                <a:solidFill>
                  <a:schemeClr val="dk1"/>
                </a:solidFill>
                <a:latin typeface="Arial"/>
                <a:ea typeface="Arial"/>
                <a:cs typeface="Arial"/>
                <a:sym typeface="Arial"/>
              </a:rPr>
              <a:t> indipendente dai valori degli altri attributi. Tale assunzione, chiamata indipendenza condizionale delle classi, ha lo scopo di semplificare i calcoli e proprio per questo l’algoritmo prende il nome di naive.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La tecnica si basa sul </a:t>
            </a:r>
            <a:r>
              <a:rPr b="1" i="0" lang="it-IT" sz="1400" u="none" cap="none" strike="noStrike">
                <a:solidFill>
                  <a:schemeClr val="dk1"/>
                </a:solidFill>
                <a:latin typeface="Arial"/>
                <a:ea typeface="Arial"/>
                <a:cs typeface="Arial"/>
                <a:sym typeface="Arial"/>
              </a:rPr>
              <a:t>teorema di Bayes</a:t>
            </a:r>
            <a:r>
              <a:rPr b="0" i="0" lang="it-IT" sz="1400" u="none" cap="none" strike="noStrike">
                <a:solidFill>
                  <a:schemeClr val="dk1"/>
                </a:solidFill>
                <a:latin typeface="Arial"/>
                <a:ea typeface="Arial"/>
                <a:cs typeface="Arial"/>
                <a:sym typeface="Arial"/>
              </a:rPr>
              <a:t> che definisce la probabilità condizionata (o a posteriori) di un evento rispetto ad un altro.</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L’algoritmo determina la classe di appartenenza in base alla probabilit</a:t>
            </a:r>
            <a:r>
              <a:rPr lang="it-IT">
                <a:solidFill>
                  <a:schemeClr val="dk1"/>
                </a:solidFill>
              </a:rPr>
              <a:t>à</a:t>
            </a:r>
            <a:r>
              <a:rPr b="0" i="0" lang="it-IT" sz="1400" u="none" cap="none" strike="noStrike">
                <a:solidFill>
                  <a:schemeClr val="dk1"/>
                </a:solidFill>
                <a:latin typeface="Arial"/>
                <a:ea typeface="Arial"/>
                <a:cs typeface="Arial"/>
                <a:sym typeface="Arial"/>
              </a:rPr>
              <a:t> condizionali per tutte le classi in base agli attributi dei vari elementi. La classificazione corretta si ha quando la probabilità condizionale di una certa classe C rispetto agli attributi è massima.</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77" name="Google Shape;177;p22"/>
          <p:cNvPicPr preferRelativeResize="0"/>
          <p:nvPr/>
        </p:nvPicPr>
        <p:blipFill>
          <a:blip r:embed="rId3">
            <a:alphaModFix/>
          </a:blip>
          <a:stretch>
            <a:fillRect/>
          </a:stretch>
        </p:blipFill>
        <p:spPr>
          <a:xfrm>
            <a:off x="7562400" y="2947987"/>
            <a:ext cx="3981450" cy="96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3"/>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NEURAL NETWORKS</a:t>
            </a:r>
            <a:endParaRPr b="1" sz="5400">
              <a:solidFill>
                <a:schemeClr val="dk1"/>
              </a:solidFill>
              <a:latin typeface="Arial"/>
              <a:ea typeface="Arial"/>
              <a:cs typeface="Arial"/>
              <a:sym typeface="Arial"/>
            </a:endParaRPr>
          </a:p>
          <a:p>
            <a:pPr indent="0" lvl="0" marL="0" rtl="0" algn="l">
              <a:lnSpc>
                <a:spcPct val="89000"/>
              </a:lnSpc>
              <a:spcBef>
                <a:spcPts val="0"/>
              </a:spcBef>
              <a:spcAft>
                <a:spcPts val="0"/>
              </a:spcAft>
              <a:buClr>
                <a:schemeClr val="dk2"/>
              </a:buClr>
              <a:buSzPts val="5400"/>
              <a:buFont typeface="Arial"/>
              <a:buNone/>
            </a:pPr>
            <a:r>
              <a:t/>
            </a:r>
            <a:endParaRPr b="1" sz="5400">
              <a:latin typeface="Arial"/>
              <a:ea typeface="Arial"/>
              <a:cs typeface="Arial"/>
              <a:sym typeface="Arial"/>
            </a:endParaRPr>
          </a:p>
        </p:txBody>
      </p:sp>
      <p:sp>
        <p:nvSpPr>
          <p:cNvPr id="184" name="Google Shape;184;p23"/>
          <p:cNvSpPr txBox="1"/>
          <p:nvPr/>
        </p:nvSpPr>
        <p:spPr>
          <a:xfrm>
            <a:off x="1371600" y="2116050"/>
            <a:ext cx="9601200" cy="314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Il modello di </a:t>
            </a:r>
            <a:r>
              <a:rPr b="1" i="0" lang="it-IT" sz="1400" u="none" cap="none" strike="noStrike">
                <a:solidFill>
                  <a:schemeClr val="dk1"/>
                </a:solidFill>
                <a:latin typeface="Arial"/>
                <a:ea typeface="Arial"/>
                <a:cs typeface="Arial"/>
                <a:sym typeface="Arial"/>
              </a:rPr>
              <a:t>Rete Neurale</a:t>
            </a:r>
            <a:r>
              <a:rPr b="0" i="0" lang="it-IT" sz="1400" u="none" cap="none" strike="noStrike">
                <a:solidFill>
                  <a:schemeClr val="dk1"/>
                </a:solidFill>
                <a:latin typeface="Arial"/>
                <a:ea typeface="Arial"/>
                <a:cs typeface="Arial"/>
                <a:sym typeface="Arial"/>
              </a:rPr>
              <a:t> è un modello supervisionato che crea previsioni basate su dati esistenti. Essa esegue calcoli per rilevare le caratteristiche comuni e decide se un determinato input appartiene o meno ad una specifica classe, nel caso dei nostri dataset se è pericoloso (Hazardous = TRUE) oppure no (Hazardous = FALSE).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Una rete neurale si compone di tre parti principali:</a:t>
            </a:r>
            <a:endParaRPr b="0" i="0" sz="1400" u="none" cap="none" strike="noStrike">
              <a:solidFill>
                <a:schemeClr val="dk1"/>
              </a:solidFill>
              <a:latin typeface="Arial"/>
              <a:ea typeface="Arial"/>
              <a:cs typeface="Arial"/>
              <a:sym typeface="Arial"/>
            </a:endParaRPr>
          </a:p>
          <a:p>
            <a:pPr indent="-317500" lvl="0" marL="457200" marR="0" rtl="0" algn="l">
              <a:lnSpc>
                <a:spcPct val="150000"/>
              </a:lnSpc>
              <a:spcBef>
                <a:spcPts val="1200"/>
              </a:spcBef>
              <a:spcAft>
                <a:spcPts val="0"/>
              </a:spcAft>
              <a:buClr>
                <a:schemeClr val="dk1"/>
              </a:buClr>
              <a:buSzPts val="1400"/>
              <a:buFont typeface="Arial"/>
              <a:buChar char="●"/>
            </a:pPr>
            <a:r>
              <a:rPr b="1" i="0" lang="it-IT" sz="1400" u="none" cap="none" strike="noStrike">
                <a:solidFill>
                  <a:schemeClr val="dk1"/>
                </a:solidFill>
                <a:latin typeface="Arial"/>
                <a:ea typeface="Arial"/>
                <a:cs typeface="Arial"/>
                <a:sym typeface="Arial"/>
              </a:rPr>
              <a:t>Livelli di input</a:t>
            </a:r>
            <a:r>
              <a:rPr b="0" i="0" lang="it-IT" sz="1400" u="none" cap="none" strike="noStrike">
                <a:solidFill>
                  <a:schemeClr val="dk1"/>
                </a:solidFill>
                <a:latin typeface="Arial"/>
                <a:ea typeface="Arial"/>
                <a:cs typeface="Arial"/>
                <a:sym typeface="Arial"/>
              </a:rPr>
              <a:t>: accetta input in base a dati esistenti.</a:t>
            </a:r>
            <a:endParaRPr b="0" i="0" sz="1400" u="none" cap="none" strike="noStrike">
              <a:solidFill>
                <a:schemeClr val="dk1"/>
              </a:solidFill>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1" i="0" lang="it-IT" sz="1400" u="none" cap="none" strike="noStrike">
                <a:solidFill>
                  <a:schemeClr val="dk1"/>
                </a:solidFill>
                <a:latin typeface="Arial"/>
                <a:ea typeface="Arial"/>
                <a:cs typeface="Arial"/>
                <a:sym typeface="Arial"/>
              </a:rPr>
              <a:t>Livelli nascosti</a:t>
            </a:r>
            <a:r>
              <a:rPr b="0" i="0" lang="it-IT" sz="1400" u="none" cap="none" strike="noStrike">
                <a:solidFill>
                  <a:schemeClr val="dk1"/>
                </a:solidFill>
                <a:latin typeface="Arial"/>
                <a:ea typeface="Arial"/>
                <a:cs typeface="Arial"/>
                <a:sym typeface="Arial"/>
              </a:rPr>
              <a:t>: utilizzano la backpropagation per ottimizzare i pesi delle variabili di input al fine di migliorare la potenza predittiva del modello.</a:t>
            </a:r>
            <a:endParaRPr b="0" i="0" sz="1400" u="none" cap="none" strike="noStrike">
              <a:solidFill>
                <a:schemeClr val="dk1"/>
              </a:solidFill>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1" i="0" lang="it-IT" sz="1400" u="none" cap="none" strike="noStrike">
                <a:solidFill>
                  <a:schemeClr val="dk1"/>
                </a:solidFill>
                <a:latin typeface="Arial"/>
                <a:ea typeface="Arial"/>
                <a:cs typeface="Arial"/>
                <a:sym typeface="Arial"/>
              </a:rPr>
              <a:t>Livelli di output</a:t>
            </a:r>
            <a:r>
              <a:rPr b="0" i="0" lang="it-IT" sz="1400" u="none" cap="none" strike="noStrike">
                <a:solidFill>
                  <a:schemeClr val="dk1"/>
                </a:solidFill>
                <a:latin typeface="Arial"/>
                <a:ea typeface="Arial"/>
                <a:cs typeface="Arial"/>
                <a:sym typeface="Arial"/>
              </a:rPr>
              <a:t>: restituiscono le previsioni basate sui dati di input e dei livelli nascosti.</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4"/>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Arial"/>
              <a:buNone/>
            </a:pPr>
            <a:r>
              <a:rPr b="1" lang="it-IT" sz="5400">
                <a:latin typeface="Arial"/>
                <a:ea typeface="Arial"/>
                <a:cs typeface="Arial"/>
                <a:sym typeface="Arial"/>
              </a:rPr>
              <a:t>SUPPORT VECTOR MACHINE</a:t>
            </a:r>
            <a:endParaRPr b="1" sz="5400">
              <a:latin typeface="Arial"/>
              <a:ea typeface="Arial"/>
              <a:cs typeface="Arial"/>
              <a:sym typeface="Arial"/>
            </a:endParaRPr>
          </a:p>
        </p:txBody>
      </p:sp>
      <p:sp>
        <p:nvSpPr>
          <p:cNvPr id="191" name="Google Shape;191;p24"/>
          <p:cNvSpPr txBox="1"/>
          <p:nvPr/>
        </p:nvSpPr>
        <p:spPr>
          <a:xfrm>
            <a:off x="1371600" y="2017600"/>
            <a:ext cx="9601200" cy="2690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La </a:t>
            </a:r>
            <a:r>
              <a:rPr b="1" i="0" lang="it-IT" sz="1400" u="none" cap="none" strike="noStrike">
                <a:solidFill>
                  <a:schemeClr val="dk1"/>
                </a:solidFill>
                <a:latin typeface="Arial"/>
                <a:ea typeface="Arial"/>
                <a:cs typeface="Arial"/>
                <a:sym typeface="Arial"/>
              </a:rPr>
              <a:t>Support Vector Machine</a:t>
            </a:r>
            <a:r>
              <a:rPr b="0" i="0" lang="it-IT" sz="1400" u="none" cap="none" strike="noStrike">
                <a:solidFill>
                  <a:schemeClr val="dk1"/>
                </a:solidFill>
                <a:latin typeface="Arial"/>
                <a:ea typeface="Arial"/>
                <a:cs typeface="Arial"/>
                <a:sym typeface="Arial"/>
              </a:rPr>
              <a:t> è un algoritmo di apprendimento supervisionato che costruisce un modello di classificazione che si basa sull addestrare cercando l'iperpiano che rende massimo il margine per entrambe le classi di punti considerate all’interno del training set. La SVM richiede che le loro variabili di input siano numeriche, quindi esprimibili in binario</a:t>
            </a:r>
            <a:r>
              <a:rPr lang="it-IT">
                <a:solidFill>
                  <a:schemeClr val="dk1"/>
                </a:solidFill>
              </a:rPr>
              <a:t>, </a:t>
            </a:r>
            <a:r>
              <a:rPr b="0" i="0" lang="it-IT" sz="1400" u="none" cap="none" strike="noStrike">
                <a:solidFill>
                  <a:schemeClr val="dk1"/>
                </a:solidFill>
                <a:latin typeface="Arial"/>
                <a:ea typeface="Arial"/>
                <a:cs typeface="Arial"/>
                <a:sym typeface="Arial"/>
              </a:rPr>
              <a:t>il nostro dataset è già ben formato per questo modello.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La SVM è stata scelta perchè performa molto bene con problemi di classificazione e con dataset di dimensioni contenute e bilanciati, anche se il nostro dataset non </a:t>
            </a:r>
            <a:r>
              <a:rPr lang="it-IT">
                <a:solidFill>
                  <a:schemeClr val="dk1"/>
                </a:solidFill>
              </a:rPr>
              <a:t>è</a:t>
            </a:r>
            <a:r>
              <a:rPr b="0" i="0" lang="it-IT" sz="1400" u="none" cap="none" strike="noStrike">
                <a:solidFill>
                  <a:schemeClr val="dk1"/>
                </a:solidFill>
                <a:latin typeface="Arial"/>
                <a:ea typeface="Arial"/>
                <a:cs typeface="Arial"/>
                <a:sym typeface="Arial"/>
              </a:rPr>
              <a:t> perfettamente bilanciato.</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1200"/>
              </a:spcAft>
              <a:buClr>
                <a:srgbClr val="000000"/>
              </a:buClr>
              <a:buSzPts val="1400"/>
              <a:buFont typeface="Arial"/>
              <a:buNone/>
            </a:pPr>
            <a:r>
              <a:rPr b="0" i="0" lang="it-IT" sz="1400" u="none" cap="none" strike="noStrike">
                <a:solidFill>
                  <a:schemeClr val="dk1"/>
                </a:solidFill>
                <a:latin typeface="Arial"/>
                <a:ea typeface="Arial"/>
                <a:cs typeface="Arial"/>
                <a:sym typeface="Arial"/>
              </a:rPr>
              <a:t>Per valutare eventuali miglioramenti delle prestazioni </a:t>
            </a:r>
            <a:r>
              <a:rPr lang="it-IT">
                <a:solidFill>
                  <a:schemeClr val="dk1"/>
                </a:solidFill>
              </a:rPr>
              <a:t>sono stati effettuati esperimenti </a:t>
            </a:r>
            <a:r>
              <a:rPr b="0" i="0" lang="it-IT" sz="1400" u="none" cap="none" strike="noStrike">
                <a:solidFill>
                  <a:schemeClr val="dk1"/>
                </a:solidFill>
                <a:latin typeface="Arial"/>
                <a:ea typeface="Arial"/>
                <a:cs typeface="Arial"/>
                <a:sym typeface="Arial"/>
              </a:rPr>
              <a:t>con tre tipologie di kernel differenti: </a:t>
            </a:r>
            <a:r>
              <a:rPr b="1" i="0" lang="it-IT" sz="1400" u="none" cap="none" strike="noStrike">
                <a:solidFill>
                  <a:schemeClr val="dk1"/>
                </a:solidFill>
                <a:latin typeface="Arial"/>
                <a:ea typeface="Arial"/>
                <a:cs typeface="Arial"/>
                <a:sym typeface="Arial"/>
              </a:rPr>
              <a:t>radiale</a:t>
            </a:r>
            <a:r>
              <a:rPr b="0" i="0" lang="it-IT" sz="1400" u="none" cap="none" strike="noStrike">
                <a:solidFill>
                  <a:schemeClr val="dk1"/>
                </a:solidFill>
                <a:latin typeface="Arial"/>
                <a:ea typeface="Arial"/>
                <a:cs typeface="Arial"/>
                <a:sym typeface="Arial"/>
              </a:rPr>
              <a:t>, </a:t>
            </a:r>
            <a:r>
              <a:rPr b="1" i="0" lang="it-IT" sz="1400" u="none" cap="none" strike="noStrike">
                <a:solidFill>
                  <a:schemeClr val="dk1"/>
                </a:solidFill>
                <a:latin typeface="Arial"/>
                <a:ea typeface="Arial"/>
                <a:cs typeface="Arial"/>
                <a:sym typeface="Arial"/>
              </a:rPr>
              <a:t>polinomiale</a:t>
            </a:r>
            <a:r>
              <a:rPr b="0" i="0" lang="it-IT" sz="1400" u="none" cap="none" strike="noStrike">
                <a:solidFill>
                  <a:schemeClr val="dk1"/>
                </a:solidFill>
                <a:latin typeface="Arial"/>
                <a:ea typeface="Arial"/>
                <a:cs typeface="Arial"/>
                <a:sym typeface="Arial"/>
              </a:rPr>
              <a:t> e </a:t>
            </a:r>
            <a:r>
              <a:rPr b="1" i="0" lang="it-IT" sz="1400" u="none" cap="none" strike="noStrike">
                <a:solidFill>
                  <a:schemeClr val="dk1"/>
                </a:solidFill>
                <a:latin typeface="Arial"/>
                <a:ea typeface="Arial"/>
                <a:cs typeface="Arial"/>
                <a:sym typeface="Arial"/>
              </a:rPr>
              <a:t>lineare</a:t>
            </a:r>
            <a:r>
              <a:rPr lang="it-IT">
                <a:solidFill>
                  <a:schemeClr val="dk1"/>
                </a:solidFill>
              </a:rPr>
              <a:t>, a</a:t>
            </a:r>
            <a:r>
              <a:rPr b="0" i="0" lang="it-IT" sz="1400" u="none" cap="none" strike="noStrike">
                <a:solidFill>
                  <a:schemeClr val="dk1"/>
                </a:solidFill>
                <a:latin typeface="Arial"/>
                <a:ea typeface="Arial"/>
                <a:cs typeface="Arial"/>
                <a:sym typeface="Arial"/>
              </a:rPr>
              <a:t>nche per questo modello ci siamo basati sulla libreria </a:t>
            </a:r>
            <a:r>
              <a:rPr b="0" i="1" lang="it-IT" sz="1400" u="none" cap="none" strike="noStrike">
                <a:solidFill>
                  <a:schemeClr val="dk1"/>
                </a:solidFill>
                <a:latin typeface="Arial"/>
                <a:ea typeface="Arial"/>
                <a:cs typeface="Arial"/>
                <a:sym typeface="Arial"/>
              </a:rPr>
              <a:t>caret</a:t>
            </a:r>
            <a:r>
              <a:rPr b="0" i="0" lang="it-IT" sz="1400" u="none" cap="none" strike="noStrike">
                <a:solidFill>
                  <a:schemeClr val="dk1"/>
                </a:solidFill>
                <a:latin typeface="Arial"/>
                <a:ea typeface="Arial"/>
                <a:cs typeface="Arial"/>
                <a:sym typeface="Arial"/>
              </a:rPr>
              <a:t> con i metodi: </a:t>
            </a:r>
            <a:r>
              <a:rPr b="1" i="0" lang="it-IT" sz="1400" u="none" cap="none" strike="noStrike">
                <a:solidFill>
                  <a:schemeClr val="dk1"/>
                </a:solidFill>
                <a:latin typeface="Arial"/>
                <a:ea typeface="Arial"/>
                <a:cs typeface="Arial"/>
                <a:sym typeface="Arial"/>
              </a:rPr>
              <a:t>svmRadial</a:t>
            </a:r>
            <a:r>
              <a:rPr b="0" i="0" lang="it-IT" sz="1400" u="none" cap="none" strike="noStrike">
                <a:solidFill>
                  <a:schemeClr val="dk1"/>
                </a:solidFill>
                <a:latin typeface="Arial"/>
                <a:ea typeface="Arial"/>
                <a:cs typeface="Arial"/>
                <a:sym typeface="Arial"/>
              </a:rPr>
              <a:t>, </a:t>
            </a:r>
            <a:r>
              <a:rPr b="1" i="0" lang="it-IT" sz="1400" u="none" cap="none" strike="noStrike">
                <a:solidFill>
                  <a:schemeClr val="dk1"/>
                </a:solidFill>
                <a:latin typeface="Arial"/>
                <a:ea typeface="Arial"/>
                <a:cs typeface="Arial"/>
                <a:sym typeface="Arial"/>
              </a:rPr>
              <a:t>svmPoly</a:t>
            </a:r>
            <a:r>
              <a:rPr b="0" i="0" lang="it-IT" sz="1400" u="none" cap="none" strike="noStrike">
                <a:solidFill>
                  <a:schemeClr val="dk1"/>
                </a:solidFill>
                <a:latin typeface="Arial"/>
                <a:ea typeface="Arial"/>
                <a:cs typeface="Arial"/>
                <a:sym typeface="Arial"/>
              </a:rPr>
              <a:t> e </a:t>
            </a:r>
            <a:r>
              <a:rPr b="1" i="0" lang="it-IT" sz="1400" u="none" cap="none" strike="noStrike">
                <a:solidFill>
                  <a:schemeClr val="dk1"/>
                </a:solidFill>
                <a:latin typeface="Arial"/>
                <a:ea typeface="Arial"/>
                <a:cs typeface="Arial"/>
                <a:sym typeface="Arial"/>
              </a:rPr>
              <a:t>svmLinear</a:t>
            </a:r>
            <a:r>
              <a:rPr b="0" i="0" lang="it-IT"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5"/>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600"/>
              <a:buFont typeface="Arial"/>
              <a:buNone/>
            </a:pPr>
            <a:r>
              <a:rPr b="1" lang="it-IT" sz="5400">
                <a:latin typeface="Arial"/>
                <a:ea typeface="Arial"/>
                <a:cs typeface="Arial"/>
                <a:sym typeface="Arial"/>
              </a:rPr>
              <a:t>K-FOLD CROSS VALIDATION</a:t>
            </a:r>
            <a:endParaRPr b="1" sz="5400">
              <a:latin typeface="Arial"/>
              <a:ea typeface="Arial"/>
              <a:cs typeface="Arial"/>
              <a:sym typeface="Arial"/>
            </a:endParaRPr>
          </a:p>
        </p:txBody>
      </p:sp>
      <p:sp>
        <p:nvSpPr>
          <p:cNvPr id="198" name="Google Shape;198;p25"/>
          <p:cNvSpPr txBox="1"/>
          <p:nvPr/>
        </p:nvSpPr>
        <p:spPr>
          <a:xfrm>
            <a:off x="1529025" y="2171700"/>
            <a:ext cx="9443700" cy="2194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Per ottenere risultati scarsamente dipendenti dalla divisione in train set e test set, all’interno del trainset abbiamo effettuato una k-fold cross validation. Questo metodo consiste nella suddivisione del dataset totale in k parti di uguale numerosità e, ad ogni passo, la k-esima parte del dataset viene considerata come test set, mentre la restante parte costituisce il training set.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Questo permette al nostro modello di fare il train sui k-1 campioni non esclusi e con essi cercare di predire il k-esimo escluso, evitando quindi problemi di overfitting.</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1200"/>
              </a:spcAft>
              <a:buClr>
                <a:srgbClr val="000000"/>
              </a:buClr>
              <a:buSzPts val="1400"/>
              <a:buFont typeface="Arial"/>
              <a:buNone/>
            </a:pPr>
            <a:r>
              <a:rPr b="0" i="0" lang="it-IT" sz="1400" u="none" cap="none" strike="noStrike">
                <a:solidFill>
                  <a:schemeClr val="dk1"/>
                </a:solidFill>
                <a:latin typeface="Arial"/>
                <a:ea typeface="Arial"/>
                <a:cs typeface="Arial"/>
                <a:sym typeface="Arial"/>
              </a:rPr>
              <a:t>Nel nostro caso abbiamo eseguito una 10-fold cross validation, sempre implementata con la libreria </a:t>
            </a:r>
            <a:r>
              <a:rPr b="0" i="1" lang="it-IT" sz="1400" u="none" cap="none" strike="noStrike">
                <a:solidFill>
                  <a:schemeClr val="dk1"/>
                </a:solidFill>
                <a:latin typeface="Arial"/>
                <a:ea typeface="Arial"/>
                <a:cs typeface="Arial"/>
                <a:sym typeface="Arial"/>
              </a:rPr>
              <a:t>caret</a:t>
            </a:r>
            <a:r>
              <a:rPr b="0" i="0" lang="it-IT"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pic>
        <p:nvPicPr>
          <p:cNvPr id="199" name="Google Shape;199;p25"/>
          <p:cNvPicPr preferRelativeResize="0"/>
          <p:nvPr/>
        </p:nvPicPr>
        <p:blipFill>
          <a:blip r:embed="rId3">
            <a:alphaModFix/>
          </a:blip>
          <a:stretch>
            <a:fillRect/>
          </a:stretch>
        </p:blipFill>
        <p:spPr>
          <a:xfrm>
            <a:off x="4561938" y="4507025"/>
            <a:ext cx="4095182" cy="218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6"/>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4500">
                <a:latin typeface="Arial"/>
                <a:ea typeface="Arial"/>
                <a:cs typeface="Arial"/>
                <a:sym typeface="Arial"/>
              </a:rPr>
              <a:t>ESPERIMENTI</a:t>
            </a:r>
            <a:endParaRPr sz="4500"/>
          </a:p>
        </p:txBody>
      </p:sp>
      <p:sp>
        <p:nvSpPr>
          <p:cNvPr id="206" name="Google Shape;206;p26"/>
          <p:cNvSpPr txBox="1"/>
          <p:nvPr>
            <p:ph idx="1" type="body"/>
          </p:nvPr>
        </p:nvSpPr>
        <p:spPr>
          <a:xfrm>
            <a:off x="1371600" y="1638299"/>
            <a:ext cx="9601200" cy="40866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it-IT" sz="1600">
                <a:latin typeface="Arial"/>
                <a:ea typeface="Arial"/>
                <a:cs typeface="Arial"/>
                <a:sym typeface="Arial"/>
              </a:rPr>
              <a:t>Individuati i modelli, sono stati eseguiti diversi esperimenti per identificare il migliore.</a:t>
            </a:r>
            <a:br>
              <a:rPr lang="it-IT" sz="1600">
                <a:latin typeface="Arial"/>
                <a:ea typeface="Arial"/>
                <a:cs typeface="Arial"/>
                <a:sym typeface="Arial"/>
              </a:rPr>
            </a:br>
            <a:endParaRPr sz="1600"/>
          </a:p>
          <a:p>
            <a:pPr indent="-358648" lvl="0" marL="384048" rtl="0" algn="just">
              <a:lnSpc>
                <a:spcPct val="94000"/>
              </a:lnSpc>
              <a:spcBef>
                <a:spcPts val="1200"/>
              </a:spcBef>
              <a:spcAft>
                <a:spcPts val="0"/>
              </a:spcAft>
              <a:buClr>
                <a:schemeClr val="dk2"/>
              </a:buClr>
              <a:buSzPts val="1600"/>
              <a:buChar char="●"/>
            </a:pPr>
            <a:r>
              <a:rPr lang="it-IT" sz="1600">
                <a:latin typeface="Arial"/>
                <a:ea typeface="Arial"/>
                <a:cs typeface="Arial"/>
                <a:sym typeface="Arial"/>
              </a:rPr>
              <a:t>Si è utilizzato il dataset risultante dopo aver applicato la PCA ed aver effettuato una divisione del 70% per il trainset e 30% per il test set.</a:t>
            </a:r>
            <a:endParaRPr sz="1600"/>
          </a:p>
          <a:p>
            <a:pPr indent="-358648" lvl="0" marL="384048" rtl="0" algn="just">
              <a:lnSpc>
                <a:spcPct val="94000"/>
              </a:lnSpc>
              <a:spcBef>
                <a:spcPts val="1200"/>
              </a:spcBef>
              <a:spcAft>
                <a:spcPts val="0"/>
              </a:spcAft>
              <a:buClr>
                <a:schemeClr val="dk2"/>
              </a:buClr>
              <a:buSzPts val="1600"/>
              <a:buChar char="●"/>
            </a:pPr>
            <a:r>
              <a:rPr lang="it-IT" sz="1600">
                <a:latin typeface="Arial"/>
                <a:ea typeface="Arial"/>
                <a:cs typeface="Arial"/>
                <a:sym typeface="Arial"/>
              </a:rPr>
              <a:t>Per tutti i modelli viene effettuato l’addestramento tramite </a:t>
            </a:r>
            <a:r>
              <a:rPr b="1" lang="it-IT" sz="1600">
                <a:latin typeface="Arial"/>
                <a:ea typeface="Arial"/>
                <a:cs typeface="Arial"/>
                <a:sym typeface="Arial"/>
              </a:rPr>
              <a:t>10-Fold Cross Validation</a:t>
            </a:r>
            <a:r>
              <a:rPr lang="it-IT" sz="1600">
                <a:latin typeface="Arial"/>
                <a:ea typeface="Arial"/>
                <a:cs typeface="Arial"/>
                <a:sym typeface="Arial"/>
              </a:rPr>
              <a:t>.</a:t>
            </a:r>
            <a:endParaRPr sz="1600"/>
          </a:p>
          <a:p>
            <a:pPr indent="-358648" lvl="0" marL="384048" rtl="0" algn="just">
              <a:lnSpc>
                <a:spcPct val="94000"/>
              </a:lnSpc>
              <a:spcBef>
                <a:spcPts val="1200"/>
              </a:spcBef>
              <a:spcAft>
                <a:spcPts val="0"/>
              </a:spcAft>
              <a:buClr>
                <a:schemeClr val="dk2"/>
              </a:buClr>
              <a:buSzPts val="1600"/>
              <a:buChar char="●"/>
            </a:pPr>
            <a:r>
              <a:rPr lang="it-IT" sz="1600">
                <a:latin typeface="Arial"/>
                <a:ea typeface="Arial"/>
                <a:cs typeface="Arial"/>
                <a:sym typeface="Arial"/>
              </a:rPr>
              <a:t>Le metriche di valutazione prese in considerazione sono le </a:t>
            </a:r>
            <a:r>
              <a:rPr b="1" lang="it-IT" sz="1600">
                <a:latin typeface="Arial"/>
                <a:ea typeface="Arial"/>
                <a:cs typeface="Arial"/>
                <a:sym typeface="Arial"/>
              </a:rPr>
              <a:t>matrici di confusione </a:t>
            </a:r>
            <a:r>
              <a:rPr lang="it-IT" sz="1600">
                <a:latin typeface="Arial"/>
                <a:ea typeface="Arial"/>
                <a:cs typeface="Arial"/>
                <a:sym typeface="Arial"/>
              </a:rPr>
              <a:t>così rappresentate:</a:t>
            </a:r>
            <a:endParaRPr sz="1600"/>
          </a:p>
        </p:txBody>
      </p:sp>
      <p:graphicFrame>
        <p:nvGraphicFramePr>
          <p:cNvPr id="207" name="Google Shape;207;p26"/>
          <p:cNvGraphicFramePr/>
          <p:nvPr/>
        </p:nvGraphicFramePr>
        <p:xfrm>
          <a:off x="1371599" y="3919976"/>
          <a:ext cx="3000000" cy="3000000"/>
        </p:xfrm>
        <a:graphic>
          <a:graphicData uri="http://schemas.openxmlformats.org/drawingml/2006/table">
            <a:tbl>
              <a:tblPr bandRow="1" firstRow="1">
                <a:noFill/>
                <a:tableStyleId>{F6A8C88F-EB71-4804-8E7C-4F0166F0861E}</a:tableStyleId>
              </a:tblPr>
              <a:tblGrid>
                <a:gridCol w="1197425"/>
                <a:gridCol w="1197425"/>
                <a:gridCol w="1197425"/>
              </a:tblGrid>
              <a:tr h="396250">
                <a:tc gridSpan="3">
                  <a:txBody>
                    <a:bodyPr/>
                    <a:lstStyle/>
                    <a:p>
                      <a:pPr indent="0" lvl="0" marL="0" marR="0" rtl="0" algn="ctr">
                        <a:lnSpc>
                          <a:spcPct val="100000"/>
                        </a:lnSpc>
                        <a:spcBef>
                          <a:spcPts val="0"/>
                        </a:spcBef>
                        <a:spcAft>
                          <a:spcPts val="0"/>
                        </a:spcAft>
                        <a:buClr>
                          <a:srgbClr val="000000"/>
                        </a:buClr>
                        <a:buSzPts val="2000"/>
                        <a:buFont typeface="Arial"/>
                        <a:buNone/>
                      </a:pPr>
                      <a:r>
                        <a:rPr lang="it-IT" sz="2000" u="none" cap="none" strike="noStrike"/>
                        <a:t>Reference</a:t>
                      </a:r>
                      <a:endParaRPr sz="1400" u="none" cap="none" strike="noStrike"/>
                    </a:p>
                  </a:txBody>
                  <a:tcPr marT="45725" marB="45725" marR="91450" marL="91450"/>
                </a:tc>
                <a:tc hMerge="1"/>
                <a:tc hMerge="1"/>
              </a:tr>
              <a:tr h="579125">
                <a:tc>
                  <a:txBody>
                    <a:bodyPr/>
                    <a:lstStyle/>
                    <a:p>
                      <a:pPr indent="0" lvl="0" marL="0" marR="0" rtl="0" algn="ctr">
                        <a:lnSpc>
                          <a:spcPct val="100000"/>
                        </a:lnSpc>
                        <a:spcBef>
                          <a:spcPts val="0"/>
                        </a:spcBef>
                        <a:spcAft>
                          <a:spcPts val="0"/>
                        </a:spcAft>
                        <a:buClr>
                          <a:srgbClr val="000000"/>
                        </a:buClr>
                        <a:buSzPts val="1600"/>
                        <a:buFont typeface="Arial"/>
                        <a:buNone/>
                      </a:pPr>
                      <a:r>
                        <a:rPr b="1" lang="it-IT" sz="1600" u="none" cap="none" strike="noStrike"/>
                        <a:t>Prediction</a:t>
                      </a:r>
                      <a:endParaRPr b="1"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it-IT" sz="1600"/>
                        <a:t>Not </a:t>
                      </a:r>
                      <a:r>
                        <a:rPr lang="it-IT" sz="1600">
                          <a:solidFill>
                            <a:schemeClr val="dk2"/>
                          </a:solidFill>
                          <a:latin typeface="Libre Franklin"/>
                          <a:ea typeface="Libre Franklin"/>
                          <a:cs typeface="Libre Franklin"/>
                          <a:sym typeface="Libre Franklin"/>
                        </a:rPr>
                        <a:t>Hazardous</a:t>
                      </a:r>
                      <a:endParaRPr sz="1600" u="none" cap="none" strike="noStrike"/>
                    </a:p>
                  </a:txBody>
                  <a:tcPr marT="45725" marB="45725" marR="91450" marL="91450"/>
                </a:tc>
                <a:tc>
                  <a:txBody>
                    <a:bodyPr/>
                    <a:lstStyle/>
                    <a:p>
                      <a:pPr indent="0" lvl="0" marL="0" rtl="0" algn="just">
                        <a:lnSpc>
                          <a:spcPct val="94000"/>
                        </a:lnSpc>
                        <a:spcBef>
                          <a:spcPts val="0"/>
                        </a:spcBef>
                        <a:spcAft>
                          <a:spcPts val="0"/>
                        </a:spcAft>
                        <a:buClr>
                          <a:schemeClr val="dk2"/>
                        </a:buClr>
                        <a:buSzPts val="2000"/>
                        <a:buFont typeface="Libre Franklin"/>
                        <a:buNone/>
                      </a:pPr>
                      <a:r>
                        <a:rPr lang="it-IT" sz="1600">
                          <a:solidFill>
                            <a:schemeClr val="dk2"/>
                          </a:solidFill>
                          <a:latin typeface="Libre Franklin"/>
                          <a:ea typeface="Libre Franklin"/>
                          <a:cs typeface="Libre Franklin"/>
                          <a:sym typeface="Libre Franklin"/>
                        </a:rPr>
                        <a:t>Hazardous</a:t>
                      </a:r>
                      <a:endParaRPr sz="16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600"/>
                        <a:buFont typeface="Arial"/>
                        <a:buNone/>
                      </a:pPr>
                      <a:r>
                        <a:rPr lang="it-IT" sz="1600"/>
                        <a:t>Not </a:t>
                      </a:r>
                      <a:r>
                        <a:rPr lang="it-IT" sz="1600">
                          <a:solidFill>
                            <a:schemeClr val="dk2"/>
                          </a:solidFill>
                          <a:latin typeface="Libre Franklin"/>
                          <a:ea typeface="Libre Franklin"/>
                          <a:cs typeface="Libre Franklin"/>
                          <a:sym typeface="Libre Franklin"/>
                        </a:rPr>
                        <a:t>Hazardous</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it-IT" sz="1600" u="none" cap="none" strike="noStrike"/>
                        <a:t>TN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it-IT" sz="1600" u="none" cap="none" strike="noStrike"/>
                        <a:t>FP</a:t>
                      </a:r>
                      <a:endParaRPr sz="1400" u="none" cap="none" strike="noStrike"/>
                    </a:p>
                  </a:txBody>
                  <a:tcPr marT="45725" marB="45725" marR="91450" marL="91450"/>
                </a:tc>
              </a:tr>
              <a:tr h="370850">
                <a:tc>
                  <a:txBody>
                    <a:bodyPr/>
                    <a:lstStyle/>
                    <a:p>
                      <a:pPr indent="0" lvl="0" marL="0" rtl="0" algn="just">
                        <a:lnSpc>
                          <a:spcPct val="94000"/>
                        </a:lnSpc>
                        <a:spcBef>
                          <a:spcPts val="0"/>
                        </a:spcBef>
                        <a:spcAft>
                          <a:spcPts val="0"/>
                        </a:spcAft>
                        <a:buClr>
                          <a:schemeClr val="dk2"/>
                        </a:buClr>
                        <a:buSzPts val="2000"/>
                        <a:buFont typeface="Libre Franklin"/>
                        <a:buNone/>
                      </a:pPr>
                      <a:r>
                        <a:rPr lang="it-IT" sz="1600">
                          <a:solidFill>
                            <a:schemeClr val="dk2"/>
                          </a:solidFill>
                          <a:latin typeface="Libre Franklin"/>
                          <a:ea typeface="Libre Franklin"/>
                          <a:cs typeface="Libre Franklin"/>
                          <a:sym typeface="Libre Franklin"/>
                        </a:rPr>
                        <a:t>Hazardous</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it-IT" sz="1600" u="none" cap="none" strike="noStrike"/>
                        <a:t>FN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it-IT" sz="1600" u="none" cap="none" strike="noStrike"/>
                        <a:t>TP</a:t>
                      </a:r>
                      <a:endParaRPr sz="1400" u="none" cap="none" strike="noStrike"/>
                    </a:p>
                  </a:txBody>
                  <a:tcPr marT="45725" marB="45725" marR="91450" marL="91450"/>
                </a:tc>
              </a:tr>
            </a:tbl>
          </a:graphicData>
        </a:graphic>
      </p:graphicFrame>
      <p:sp>
        <p:nvSpPr>
          <p:cNvPr id="208" name="Google Shape;208;p26"/>
          <p:cNvSpPr txBox="1"/>
          <p:nvPr/>
        </p:nvSpPr>
        <p:spPr>
          <a:xfrm>
            <a:off x="4986750" y="3981900"/>
            <a:ext cx="6558000" cy="174300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94000"/>
              </a:lnSpc>
              <a:spcBef>
                <a:spcPts val="0"/>
              </a:spcBef>
              <a:spcAft>
                <a:spcPts val="0"/>
              </a:spcAft>
              <a:buClr>
                <a:schemeClr val="dk2"/>
              </a:buClr>
              <a:buSzPts val="1400"/>
              <a:buFont typeface="Libre Franklin"/>
              <a:buNone/>
            </a:pPr>
            <a:r>
              <a:rPr b="1" i="0" lang="it-IT" sz="1400" u="none" cap="none" strike="noStrike">
                <a:solidFill>
                  <a:schemeClr val="dk2"/>
                </a:solidFill>
                <a:latin typeface="Arial"/>
                <a:ea typeface="Arial"/>
                <a:cs typeface="Arial"/>
                <a:sym typeface="Arial"/>
              </a:rPr>
              <a:t>TRUE NEGATIVE (TN)</a:t>
            </a:r>
            <a:r>
              <a:rPr b="0" i="0" lang="it-IT" sz="1400" u="none" cap="none" strike="noStrike">
                <a:solidFill>
                  <a:schemeClr val="dk2"/>
                </a:solidFill>
                <a:latin typeface="Arial"/>
                <a:ea typeface="Arial"/>
                <a:cs typeface="Arial"/>
                <a:sym typeface="Arial"/>
              </a:rPr>
              <a:t>: La predizione è corretta, l’asteroide non è pericoloso.</a:t>
            </a:r>
            <a:endParaRPr b="0" i="0" sz="1400" u="none" cap="none" strike="noStrike">
              <a:solidFill>
                <a:srgbClr val="000000"/>
              </a:solidFill>
              <a:latin typeface="Arial"/>
              <a:ea typeface="Arial"/>
              <a:cs typeface="Arial"/>
              <a:sym typeface="Arial"/>
            </a:endParaRPr>
          </a:p>
          <a:p>
            <a:pPr indent="0" lvl="0" marL="0" marR="0" rtl="0" algn="just">
              <a:lnSpc>
                <a:spcPct val="94000"/>
              </a:lnSpc>
              <a:spcBef>
                <a:spcPts val="1200"/>
              </a:spcBef>
              <a:spcAft>
                <a:spcPts val="0"/>
              </a:spcAft>
              <a:buClr>
                <a:schemeClr val="dk2"/>
              </a:buClr>
              <a:buSzPts val="1400"/>
              <a:buFont typeface="Libre Franklin"/>
              <a:buNone/>
            </a:pPr>
            <a:r>
              <a:rPr b="1" i="0" lang="it-IT" sz="1400" u="none" cap="none" strike="noStrike">
                <a:solidFill>
                  <a:schemeClr val="dk2"/>
                </a:solidFill>
                <a:latin typeface="Arial"/>
                <a:ea typeface="Arial"/>
                <a:cs typeface="Arial"/>
                <a:sym typeface="Arial"/>
              </a:rPr>
              <a:t>TRUE POSITIVE (TP)</a:t>
            </a:r>
            <a:r>
              <a:rPr b="0" i="0" lang="it-IT" sz="1400" u="none" cap="none" strike="noStrike">
                <a:solidFill>
                  <a:schemeClr val="dk2"/>
                </a:solidFill>
                <a:latin typeface="Arial"/>
                <a:ea typeface="Arial"/>
                <a:cs typeface="Arial"/>
                <a:sym typeface="Arial"/>
              </a:rPr>
              <a:t>: La predizione è corretta, l’asteroide è pericoloso.</a:t>
            </a:r>
            <a:endParaRPr b="0" i="0" sz="1400" u="none" cap="none" strike="noStrike">
              <a:solidFill>
                <a:srgbClr val="000000"/>
              </a:solidFill>
              <a:latin typeface="Arial"/>
              <a:ea typeface="Arial"/>
              <a:cs typeface="Arial"/>
              <a:sym typeface="Arial"/>
            </a:endParaRPr>
          </a:p>
          <a:p>
            <a:pPr indent="0" lvl="0" marL="0" marR="0" rtl="0" algn="just">
              <a:lnSpc>
                <a:spcPct val="94000"/>
              </a:lnSpc>
              <a:spcBef>
                <a:spcPts val="1200"/>
              </a:spcBef>
              <a:spcAft>
                <a:spcPts val="0"/>
              </a:spcAft>
              <a:buClr>
                <a:schemeClr val="dk2"/>
              </a:buClr>
              <a:buSzPts val="1400"/>
              <a:buFont typeface="Libre Franklin"/>
              <a:buNone/>
            </a:pPr>
            <a:r>
              <a:rPr b="1" i="0" lang="it-IT" sz="1400" u="none" cap="none" strike="noStrike">
                <a:solidFill>
                  <a:schemeClr val="dk2"/>
                </a:solidFill>
                <a:latin typeface="Arial"/>
                <a:ea typeface="Arial"/>
                <a:cs typeface="Arial"/>
                <a:sym typeface="Arial"/>
              </a:rPr>
              <a:t>FALSE NEGATIVE (FN)</a:t>
            </a:r>
            <a:r>
              <a:rPr b="0" i="0" lang="it-IT" sz="1400" u="none" cap="none" strike="noStrike">
                <a:solidFill>
                  <a:schemeClr val="dk2"/>
                </a:solidFill>
                <a:latin typeface="Arial"/>
                <a:ea typeface="Arial"/>
                <a:cs typeface="Arial"/>
                <a:sym typeface="Arial"/>
              </a:rPr>
              <a:t>: La predizione è sbagliata, l’asteroide è pericoloso ma viene classificato sicuro.</a:t>
            </a:r>
            <a:endParaRPr b="0" i="0" sz="1400" u="none" cap="none" strike="noStrike">
              <a:solidFill>
                <a:srgbClr val="000000"/>
              </a:solidFill>
              <a:latin typeface="Arial"/>
              <a:ea typeface="Arial"/>
              <a:cs typeface="Arial"/>
              <a:sym typeface="Arial"/>
            </a:endParaRPr>
          </a:p>
          <a:p>
            <a:pPr indent="0" lvl="0" marL="0" marR="0" rtl="0" algn="just">
              <a:lnSpc>
                <a:spcPct val="94000"/>
              </a:lnSpc>
              <a:spcBef>
                <a:spcPts val="1200"/>
              </a:spcBef>
              <a:spcAft>
                <a:spcPts val="0"/>
              </a:spcAft>
              <a:buClr>
                <a:schemeClr val="dk2"/>
              </a:buClr>
              <a:buSzPts val="1400"/>
              <a:buFont typeface="Libre Franklin"/>
              <a:buNone/>
            </a:pPr>
            <a:r>
              <a:rPr b="1" i="0" lang="it-IT" sz="1400" u="none" cap="none" strike="noStrike">
                <a:solidFill>
                  <a:schemeClr val="dk2"/>
                </a:solidFill>
                <a:latin typeface="Arial"/>
                <a:ea typeface="Arial"/>
                <a:cs typeface="Arial"/>
                <a:sym typeface="Arial"/>
              </a:rPr>
              <a:t>FALSE POSITIVE (FP)</a:t>
            </a:r>
            <a:r>
              <a:rPr b="0" i="0" lang="it-IT" sz="1400" u="none" cap="none" strike="noStrike">
                <a:solidFill>
                  <a:schemeClr val="dk2"/>
                </a:solidFill>
                <a:latin typeface="Arial"/>
                <a:ea typeface="Arial"/>
                <a:cs typeface="Arial"/>
                <a:sym typeface="Arial"/>
              </a:rPr>
              <a:t>: La predizione è sbagliata, l’asteroide non è pericoloso ma viene classificato come tale.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7"/>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ESPERIMENTI</a:t>
            </a:r>
            <a:endParaRPr/>
          </a:p>
        </p:txBody>
      </p:sp>
      <p:sp>
        <p:nvSpPr>
          <p:cNvPr id="215" name="Google Shape;215;p27"/>
          <p:cNvSpPr txBox="1"/>
          <p:nvPr>
            <p:ph idx="1" type="body"/>
          </p:nvPr>
        </p:nvSpPr>
        <p:spPr>
          <a:xfrm>
            <a:off x="1371600" y="1638299"/>
            <a:ext cx="9601200" cy="5091912"/>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2000"/>
              <a:buNone/>
            </a:pPr>
            <a:r>
              <a:rPr lang="it-IT" sz="1400">
                <a:latin typeface="Arial"/>
                <a:ea typeface="Arial"/>
                <a:cs typeface="Arial"/>
                <a:sym typeface="Arial"/>
              </a:rPr>
              <a:t>Oltre alle matrici di confusioni sono state considerate altre metriche altrettanto importanti: </a:t>
            </a:r>
            <a:endParaRPr sz="1400">
              <a:latin typeface="Arial"/>
              <a:ea typeface="Arial"/>
              <a:cs typeface="Arial"/>
              <a:sym typeface="Arial"/>
            </a:endParaRPr>
          </a:p>
          <a:p>
            <a:pPr indent="-345948" lvl="0" marL="384048" rtl="0" algn="l">
              <a:lnSpc>
                <a:spcPct val="94000"/>
              </a:lnSpc>
              <a:spcBef>
                <a:spcPts val="1200"/>
              </a:spcBef>
              <a:spcAft>
                <a:spcPts val="0"/>
              </a:spcAft>
              <a:buClr>
                <a:schemeClr val="dk2"/>
              </a:buClr>
              <a:buSzPts val="1400"/>
              <a:buChar char="●"/>
            </a:pPr>
            <a:r>
              <a:rPr b="1" i="1" lang="it-IT" sz="1400">
                <a:latin typeface="Arial"/>
                <a:ea typeface="Arial"/>
                <a:cs typeface="Arial"/>
                <a:sym typeface="Arial"/>
              </a:rPr>
              <a:t>Accuracy</a:t>
            </a:r>
            <a:r>
              <a:rPr lang="it-IT" sz="1400">
                <a:latin typeface="Arial"/>
                <a:ea typeface="Arial"/>
                <a:cs typeface="Arial"/>
                <a:sym typeface="Arial"/>
              </a:rPr>
              <a:t>. </a:t>
            </a:r>
            <a:r>
              <a:rPr lang="it-IT" sz="1400">
                <a:solidFill>
                  <a:schemeClr val="dk1"/>
                </a:solidFill>
                <a:latin typeface="Arial"/>
                <a:ea typeface="Arial"/>
                <a:cs typeface="Arial"/>
                <a:sym typeface="Arial"/>
              </a:rPr>
              <a:t>Il rapporto tra gli asteroidi etichettati correttamente e l’intero gruppo di asteroidi.</a:t>
            </a:r>
            <a:endParaRPr sz="1400">
              <a:latin typeface="Arial"/>
              <a:ea typeface="Arial"/>
              <a:cs typeface="Arial"/>
              <a:sym typeface="Arial"/>
            </a:endParaRPr>
          </a:p>
          <a:p>
            <a:pPr indent="0" lvl="0" marL="0" rtl="0" algn="ctr">
              <a:lnSpc>
                <a:spcPct val="94000"/>
              </a:lnSpc>
              <a:spcBef>
                <a:spcPts val="1200"/>
              </a:spcBef>
              <a:spcAft>
                <a:spcPts val="0"/>
              </a:spcAft>
              <a:buClr>
                <a:schemeClr val="dk2"/>
              </a:buClr>
              <a:buSzPts val="2000"/>
              <a:buNone/>
            </a:pPr>
            <a:r>
              <a:rPr lang="it-IT" sz="1400">
                <a:latin typeface="Arial"/>
                <a:ea typeface="Arial"/>
                <a:cs typeface="Arial"/>
                <a:sym typeface="Arial"/>
              </a:rPr>
              <a:t>(TP + TN) / (TP + FP + FN + TN)</a:t>
            </a:r>
            <a:br>
              <a:rPr lang="it-IT" sz="1400">
                <a:latin typeface="Arial"/>
                <a:ea typeface="Arial"/>
                <a:cs typeface="Arial"/>
                <a:sym typeface="Arial"/>
              </a:rPr>
            </a:br>
            <a:endParaRPr sz="1400">
              <a:latin typeface="Arial"/>
              <a:ea typeface="Arial"/>
              <a:cs typeface="Arial"/>
              <a:sym typeface="Arial"/>
            </a:endParaRPr>
          </a:p>
          <a:p>
            <a:pPr indent="-345948" lvl="0" marL="384048" rtl="0" algn="l">
              <a:lnSpc>
                <a:spcPct val="94000"/>
              </a:lnSpc>
              <a:spcBef>
                <a:spcPts val="1200"/>
              </a:spcBef>
              <a:spcAft>
                <a:spcPts val="0"/>
              </a:spcAft>
              <a:buClr>
                <a:schemeClr val="dk2"/>
              </a:buClr>
              <a:buSzPts val="1400"/>
              <a:buChar char="●"/>
            </a:pPr>
            <a:r>
              <a:rPr b="1" i="1" lang="it-IT" sz="1400">
                <a:latin typeface="Arial"/>
                <a:ea typeface="Arial"/>
                <a:cs typeface="Arial"/>
                <a:sym typeface="Arial"/>
              </a:rPr>
              <a:t>Precision</a:t>
            </a:r>
            <a:r>
              <a:rPr lang="it-IT" sz="1400">
                <a:latin typeface="Arial"/>
                <a:ea typeface="Arial"/>
                <a:cs typeface="Arial"/>
                <a:sym typeface="Arial"/>
              </a:rPr>
              <a:t>. </a:t>
            </a:r>
            <a:r>
              <a:rPr lang="it-IT" sz="1400">
                <a:solidFill>
                  <a:schemeClr val="dk1"/>
                </a:solidFill>
                <a:latin typeface="Arial"/>
                <a:ea typeface="Arial"/>
                <a:cs typeface="Arial"/>
                <a:sym typeface="Arial"/>
              </a:rPr>
              <a:t>E` il rapporto tra gli asteroidi pericolosi etichettati correttamente dal modello e tutti quelli etichettati come pericolosi, anche in modo errato.</a:t>
            </a:r>
            <a:endParaRPr sz="1400">
              <a:solidFill>
                <a:schemeClr val="dk1"/>
              </a:solidFill>
              <a:latin typeface="Arial"/>
              <a:ea typeface="Arial"/>
              <a:cs typeface="Arial"/>
              <a:sym typeface="Arial"/>
            </a:endParaRPr>
          </a:p>
          <a:p>
            <a:pPr indent="0" lvl="0" marL="0" rtl="0" algn="ctr">
              <a:lnSpc>
                <a:spcPct val="94000"/>
              </a:lnSpc>
              <a:spcBef>
                <a:spcPts val="1200"/>
              </a:spcBef>
              <a:spcAft>
                <a:spcPts val="0"/>
              </a:spcAft>
              <a:buClr>
                <a:schemeClr val="dk2"/>
              </a:buClr>
              <a:buSzPts val="2000"/>
              <a:buNone/>
            </a:pPr>
            <a:r>
              <a:rPr lang="it-IT" sz="1400">
                <a:latin typeface="Arial"/>
                <a:ea typeface="Arial"/>
                <a:cs typeface="Arial"/>
                <a:sym typeface="Arial"/>
              </a:rPr>
              <a:t>TP / (TP + FP) </a:t>
            </a:r>
            <a:br>
              <a:rPr lang="it-IT" sz="1400">
                <a:latin typeface="Arial"/>
                <a:ea typeface="Arial"/>
                <a:cs typeface="Arial"/>
                <a:sym typeface="Arial"/>
              </a:rPr>
            </a:br>
            <a:endParaRPr sz="1400">
              <a:latin typeface="Arial"/>
              <a:ea typeface="Arial"/>
              <a:cs typeface="Arial"/>
              <a:sym typeface="Arial"/>
            </a:endParaRPr>
          </a:p>
          <a:p>
            <a:pPr indent="-358648" lvl="0" marL="384048" rtl="0" algn="l">
              <a:lnSpc>
                <a:spcPct val="94000"/>
              </a:lnSpc>
              <a:spcBef>
                <a:spcPts val="1200"/>
              </a:spcBef>
              <a:spcAft>
                <a:spcPts val="0"/>
              </a:spcAft>
              <a:buSzPts val="1400"/>
              <a:buChar char="●"/>
            </a:pPr>
            <a:r>
              <a:rPr b="1" i="1" lang="it-IT" sz="1400">
                <a:latin typeface="Arial"/>
                <a:ea typeface="Arial"/>
                <a:cs typeface="Arial"/>
                <a:sym typeface="Arial"/>
              </a:rPr>
              <a:t>Recall</a:t>
            </a:r>
            <a:r>
              <a:rPr i="1" lang="it-IT" sz="1400">
                <a:latin typeface="Arial"/>
                <a:ea typeface="Arial"/>
                <a:cs typeface="Arial"/>
                <a:sym typeface="Arial"/>
              </a:rPr>
              <a:t> </a:t>
            </a:r>
            <a:r>
              <a:rPr b="1" i="1" lang="it-IT" sz="1400">
                <a:latin typeface="Arial"/>
                <a:ea typeface="Arial"/>
                <a:cs typeface="Arial"/>
                <a:sym typeface="Arial"/>
              </a:rPr>
              <a:t>(Sensitivity</a:t>
            </a:r>
            <a:r>
              <a:rPr i="1" lang="it-IT" sz="1400">
                <a:latin typeface="Arial"/>
                <a:ea typeface="Arial"/>
                <a:cs typeface="Arial"/>
                <a:sym typeface="Arial"/>
              </a:rPr>
              <a:t>)</a:t>
            </a:r>
            <a:r>
              <a:rPr b="1" lang="it-IT" sz="1400">
                <a:latin typeface="Arial"/>
                <a:ea typeface="Arial"/>
                <a:cs typeface="Arial"/>
                <a:sym typeface="Arial"/>
              </a:rPr>
              <a:t>.</a:t>
            </a:r>
            <a:r>
              <a:rPr lang="it-IT" sz="1400">
                <a:latin typeface="Arial"/>
                <a:ea typeface="Arial"/>
                <a:cs typeface="Arial"/>
                <a:sym typeface="Arial"/>
              </a:rPr>
              <a:t> E</a:t>
            </a:r>
            <a:r>
              <a:rPr lang="it-IT" sz="1400">
                <a:solidFill>
                  <a:schemeClr val="dk1"/>
                </a:solidFill>
                <a:latin typeface="Arial"/>
                <a:ea typeface="Arial"/>
                <a:cs typeface="Arial"/>
                <a:sym typeface="Arial"/>
              </a:rPr>
              <a:t>` il rapporto tra gli asteroidi che sono stati correttamente etichettati pericolosi dal modello e tutti coloro che sono pericolosi effettivamente nella realtà.</a:t>
            </a:r>
            <a:endParaRPr sz="1400">
              <a:latin typeface="Arial"/>
              <a:ea typeface="Arial"/>
              <a:cs typeface="Arial"/>
              <a:sym typeface="Arial"/>
            </a:endParaRPr>
          </a:p>
          <a:p>
            <a:pPr indent="0" lvl="0" marL="0" rtl="0" algn="ctr">
              <a:spcBef>
                <a:spcPts val="1200"/>
              </a:spcBef>
              <a:spcAft>
                <a:spcPts val="0"/>
              </a:spcAft>
              <a:buNone/>
            </a:pPr>
            <a:r>
              <a:rPr lang="it-IT" sz="1400">
                <a:latin typeface="Arial"/>
                <a:ea typeface="Arial"/>
                <a:cs typeface="Arial"/>
                <a:sym typeface="Arial"/>
              </a:rPr>
              <a:t>TP / (TP + FN) </a:t>
            </a:r>
            <a:endParaRPr sz="1400">
              <a:latin typeface="Arial"/>
              <a:ea typeface="Arial"/>
              <a:cs typeface="Arial"/>
              <a:sym typeface="Arial"/>
            </a:endParaRPr>
          </a:p>
          <a:p>
            <a:pPr indent="0" lvl="0" marL="384048" rtl="0" algn="ctr">
              <a:lnSpc>
                <a:spcPct val="94000"/>
              </a:lnSpc>
              <a:spcBef>
                <a:spcPts val="1200"/>
              </a:spcBef>
              <a:spcAft>
                <a:spcPts val="0"/>
              </a:spcAft>
              <a:buSzPts val="1800"/>
              <a:buNone/>
            </a:pPr>
            <a:r>
              <a:t/>
            </a:r>
            <a:endParaRPr sz="1400">
              <a:latin typeface="Arial"/>
              <a:ea typeface="Arial"/>
              <a:cs typeface="Arial"/>
              <a:sym typeface="Arial"/>
            </a:endParaRPr>
          </a:p>
          <a:p>
            <a:pPr indent="-358648" lvl="0" marL="384048" rtl="0" algn="l">
              <a:lnSpc>
                <a:spcPct val="115000"/>
              </a:lnSpc>
              <a:spcBef>
                <a:spcPts val="1200"/>
              </a:spcBef>
              <a:spcAft>
                <a:spcPts val="0"/>
              </a:spcAft>
              <a:buSzPts val="1400"/>
              <a:buFont typeface="Arial"/>
              <a:buChar char="●"/>
            </a:pPr>
            <a:r>
              <a:rPr b="1" i="1" lang="it-IT" sz="1400">
                <a:solidFill>
                  <a:schemeClr val="dk1"/>
                </a:solidFill>
                <a:latin typeface="Arial"/>
                <a:ea typeface="Arial"/>
                <a:cs typeface="Arial"/>
                <a:sym typeface="Arial"/>
              </a:rPr>
              <a:t>F-Measure</a:t>
            </a:r>
            <a:r>
              <a:rPr lang="it-IT" sz="1400">
                <a:solidFill>
                  <a:schemeClr val="dk1"/>
                </a:solidFill>
                <a:latin typeface="Arial"/>
                <a:ea typeface="Arial"/>
                <a:cs typeface="Arial"/>
                <a:sym typeface="Arial"/>
              </a:rPr>
              <a:t>: E` la media armonica della Precision e del Recall. La F-Measure è buona se c’è una sorta di equilibrio tra Precision e Recall nel modello.</a:t>
            </a:r>
            <a:endParaRPr b="1" i="1" sz="1400">
              <a:latin typeface="Arial"/>
              <a:ea typeface="Arial"/>
              <a:cs typeface="Arial"/>
              <a:sym typeface="Arial"/>
            </a:endParaRPr>
          </a:p>
          <a:p>
            <a:pPr indent="0" lvl="0" marL="0" rtl="0" algn="ctr">
              <a:lnSpc>
                <a:spcPct val="94000"/>
              </a:lnSpc>
              <a:spcBef>
                <a:spcPts val="1200"/>
              </a:spcBef>
              <a:spcAft>
                <a:spcPts val="0"/>
              </a:spcAft>
              <a:buClr>
                <a:schemeClr val="dk2"/>
              </a:buClr>
              <a:buSzPts val="2000"/>
              <a:buNone/>
            </a:pPr>
            <a:r>
              <a:rPr lang="it-IT" sz="1400">
                <a:latin typeface="Arial"/>
                <a:ea typeface="Arial"/>
                <a:cs typeface="Arial"/>
                <a:sym typeface="Arial"/>
              </a:rPr>
              <a:t>2 * (Recall * Precision) / (Recall + Precision)</a:t>
            </a:r>
            <a:r>
              <a:rPr lang="it-IT" sz="1400">
                <a:latin typeface="Arial"/>
                <a:ea typeface="Arial"/>
                <a:cs typeface="Arial"/>
                <a:sym typeface="Arial"/>
              </a:rPr>
              <a:t> </a:t>
            </a:r>
            <a:endParaRPr sz="1400">
              <a:latin typeface="Arial"/>
              <a:ea typeface="Arial"/>
              <a:cs typeface="Arial"/>
              <a:sym typeface="Arial"/>
            </a:endParaRPr>
          </a:p>
          <a:p>
            <a:pPr indent="0" lvl="0" marL="0" rtl="0" algn="ctr">
              <a:lnSpc>
                <a:spcPct val="94000"/>
              </a:lnSpc>
              <a:spcBef>
                <a:spcPts val="1200"/>
              </a:spcBef>
              <a:spcAft>
                <a:spcPts val="0"/>
              </a:spcAft>
              <a:buClr>
                <a:schemeClr val="dk2"/>
              </a:buClr>
              <a:buSzPts val="2000"/>
              <a:buNone/>
            </a:pPr>
            <a:r>
              <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8"/>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RISULTATI: NAIVE BAYES</a:t>
            </a:r>
            <a:endParaRPr/>
          </a:p>
        </p:txBody>
      </p:sp>
      <p:pic>
        <p:nvPicPr>
          <p:cNvPr id="222" name="Google Shape;222;p28"/>
          <p:cNvPicPr preferRelativeResize="0"/>
          <p:nvPr/>
        </p:nvPicPr>
        <p:blipFill rotWithShape="1">
          <a:blip r:embed="rId3">
            <a:alphaModFix/>
          </a:blip>
          <a:srcRect b="0" l="0" r="0" t="0"/>
          <a:stretch/>
        </p:blipFill>
        <p:spPr>
          <a:xfrm>
            <a:off x="1485900" y="3762625"/>
            <a:ext cx="5057775" cy="1685925"/>
          </a:xfrm>
          <a:prstGeom prst="rect">
            <a:avLst/>
          </a:prstGeom>
          <a:noFill/>
          <a:ln>
            <a:noFill/>
          </a:ln>
        </p:spPr>
      </p:pic>
      <p:sp>
        <p:nvSpPr>
          <p:cNvPr id="223" name="Google Shape;223;p28"/>
          <p:cNvSpPr txBox="1"/>
          <p:nvPr/>
        </p:nvSpPr>
        <p:spPr>
          <a:xfrm>
            <a:off x="1447575" y="1704600"/>
            <a:ext cx="5347200" cy="895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1200"/>
              </a:spcAft>
              <a:buClr>
                <a:srgbClr val="000000"/>
              </a:buClr>
              <a:buSzPts val="1400"/>
              <a:buFont typeface="Arial"/>
              <a:buNone/>
            </a:pPr>
            <a:r>
              <a:rPr b="0" i="0" lang="it-IT" sz="1400" u="none" cap="none" strike="noStrike">
                <a:solidFill>
                  <a:schemeClr val="dk1"/>
                </a:solidFill>
                <a:latin typeface="Arial"/>
                <a:ea typeface="Arial"/>
                <a:cs typeface="Arial"/>
                <a:sym typeface="Arial"/>
              </a:rPr>
              <a:t>I risultati ottenuti per il primo modello </a:t>
            </a:r>
            <a:r>
              <a:rPr b="1" i="0" lang="it-IT" sz="1400" u="none" cap="none" strike="noStrike">
                <a:solidFill>
                  <a:schemeClr val="dk1"/>
                </a:solidFill>
              </a:rPr>
              <a:t>Naive Bayes</a:t>
            </a:r>
            <a:r>
              <a:rPr b="0" i="0" lang="it-IT" sz="1400" u="none" cap="none" strike="noStrike">
                <a:solidFill>
                  <a:schemeClr val="dk1"/>
                </a:solidFill>
                <a:latin typeface="Arial"/>
                <a:ea typeface="Arial"/>
                <a:cs typeface="Arial"/>
                <a:sym typeface="Arial"/>
              </a:rPr>
              <a:t>, ottenuti utilizzando la libreria </a:t>
            </a:r>
            <a:r>
              <a:rPr b="0" i="1" lang="it-IT" sz="1400" u="none" cap="none" strike="noStrike">
                <a:solidFill>
                  <a:schemeClr val="dk1"/>
                </a:solidFill>
                <a:latin typeface="Arial"/>
                <a:ea typeface="Arial"/>
                <a:cs typeface="Arial"/>
                <a:sym typeface="Arial"/>
              </a:rPr>
              <a:t>caret</a:t>
            </a:r>
            <a:r>
              <a:rPr b="0" i="0" lang="it-IT" sz="1400" u="none" cap="none" strike="noStrike">
                <a:solidFill>
                  <a:schemeClr val="dk1"/>
                </a:solidFill>
                <a:latin typeface="Arial"/>
                <a:ea typeface="Arial"/>
                <a:cs typeface="Arial"/>
                <a:sym typeface="Arial"/>
              </a:rPr>
              <a:t> con metodo </a:t>
            </a:r>
            <a:r>
              <a:rPr b="0" i="1" lang="it-IT" sz="1400" u="none" cap="none" strike="noStrike">
                <a:solidFill>
                  <a:schemeClr val="dk1"/>
                </a:solidFill>
                <a:latin typeface="Arial"/>
                <a:ea typeface="Arial"/>
                <a:cs typeface="Arial"/>
                <a:sym typeface="Arial"/>
              </a:rPr>
              <a:t>naive_bayes</a:t>
            </a:r>
            <a:r>
              <a:rPr b="0" i="0" lang="it-IT" sz="1400" u="none" cap="none" strike="noStrike">
                <a:solidFill>
                  <a:schemeClr val="dk1"/>
                </a:solidFill>
                <a:latin typeface="Arial"/>
                <a:ea typeface="Arial"/>
                <a:cs typeface="Arial"/>
                <a:sym typeface="Arial"/>
              </a:rPr>
              <a:t>, sono i seguenti:</a:t>
            </a:r>
            <a:endParaRPr b="0" i="0" sz="1400" u="none" cap="none" strike="noStrike">
              <a:solidFill>
                <a:schemeClr val="dk1"/>
              </a:solidFill>
              <a:latin typeface="Arial"/>
              <a:ea typeface="Arial"/>
              <a:cs typeface="Arial"/>
              <a:sym typeface="Arial"/>
            </a:endParaRPr>
          </a:p>
        </p:txBody>
      </p:sp>
      <p:pic>
        <p:nvPicPr>
          <p:cNvPr id="224" name="Google Shape;224;p28"/>
          <p:cNvPicPr preferRelativeResize="0"/>
          <p:nvPr/>
        </p:nvPicPr>
        <p:blipFill>
          <a:blip r:embed="rId4">
            <a:alphaModFix/>
          </a:blip>
          <a:stretch>
            <a:fillRect/>
          </a:stretch>
        </p:blipFill>
        <p:spPr>
          <a:xfrm>
            <a:off x="7465950" y="1704600"/>
            <a:ext cx="4381500" cy="438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9"/>
          <p:cNvSpPr txBox="1"/>
          <p:nvPr>
            <p:ph type="title"/>
          </p:nvPr>
        </p:nvSpPr>
        <p:spPr>
          <a:xfrm>
            <a:off x="1371599" y="685800"/>
            <a:ext cx="104757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Arial"/>
              <a:buNone/>
            </a:pPr>
            <a:r>
              <a:rPr b="1" lang="it-IT" sz="5400">
                <a:latin typeface="Arial"/>
                <a:ea typeface="Arial"/>
                <a:cs typeface="Arial"/>
                <a:sym typeface="Arial"/>
              </a:rPr>
              <a:t>RISULTATI: NEURAL NETWORK</a:t>
            </a:r>
            <a:endParaRPr/>
          </a:p>
        </p:txBody>
      </p:sp>
      <p:sp>
        <p:nvSpPr>
          <p:cNvPr id="231" name="Google Shape;231;p29"/>
          <p:cNvSpPr txBox="1"/>
          <p:nvPr/>
        </p:nvSpPr>
        <p:spPr>
          <a:xfrm>
            <a:off x="1485900" y="1637600"/>
            <a:ext cx="4720800" cy="4912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200"/>
              <a:buFont typeface="Arial"/>
              <a:buNone/>
            </a:pPr>
            <a:r>
              <a:rPr b="0" i="0" lang="it-IT" sz="1300" u="none" cap="none" strike="noStrike">
                <a:solidFill>
                  <a:schemeClr val="dk1"/>
                </a:solidFill>
                <a:latin typeface="Arial"/>
                <a:ea typeface="Arial"/>
                <a:cs typeface="Arial"/>
                <a:sym typeface="Arial"/>
              </a:rPr>
              <a:t>Il secondo modello supervisionato che abbiamo </a:t>
            </a:r>
            <a:r>
              <a:rPr lang="it-IT" sz="1300">
                <a:solidFill>
                  <a:schemeClr val="dk1"/>
                </a:solidFill>
              </a:rPr>
              <a:t>sperimentato</a:t>
            </a:r>
            <a:r>
              <a:rPr b="0" i="0" lang="it-IT" sz="1300" u="none" cap="none" strike="noStrike">
                <a:solidFill>
                  <a:schemeClr val="dk1"/>
                </a:solidFill>
                <a:latin typeface="Arial"/>
                <a:ea typeface="Arial"/>
                <a:cs typeface="Arial"/>
                <a:sym typeface="Arial"/>
              </a:rPr>
              <a:t> è stato </a:t>
            </a:r>
            <a:r>
              <a:rPr b="1" i="0" lang="it-IT" sz="1300" u="none" cap="none" strike="noStrike">
                <a:solidFill>
                  <a:schemeClr val="dk1"/>
                </a:solidFill>
              </a:rPr>
              <a:t>Neural Network</a:t>
            </a:r>
            <a:r>
              <a:rPr lang="it-IT" sz="1300">
                <a:solidFill>
                  <a:schemeClr val="dk1"/>
                </a:solidFill>
              </a:rPr>
              <a:t>,</a:t>
            </a:r>
            <a:r>
              <a:rPr b="0" i="0" lang="it-IT" sz="1300" u="none" cap="none" strike="noStrike">
                <a:solidFill>
                  <a:schemeClr val="dk1"/>
                </a:solidFill>
                <a:latin typeface="Arial"/>
                <a:ea typeface="Arial"/>
                <a:cs typeface="Arial"/>
                <a:sym typeface="Arial"/>
              </a:rPr>
              <a:t> </a:t>
            </a:r>
            <a:r>
              <a:rPr lang="it-IT" sz="1300">
                <a:solidFill>
                  <a:schemeClr val="dk1"/>
                </a:solidFill>
              </a:rPr>
              <a:t>dell</a:t>
            </a:r>
            <a:r>
              <a:rPr b="0" i="0" lang="it-IT" sz="1300" u="none" cap="none" strike="noStrike">
                <a:solidFill>
                  <a:schemeClr val="dk1"/>
                </a:solidFill>
                <a:latin typeface="Arial"/>
                <a:ea typeface="Arial"/>
                <a:cs typeface="Arial"/>
                <a:sym typeface="Arial"/>
              </a:rPr>
              <a:t>a libreria </a:t>
            </a:r>
            <a:r>
              <a:rPr b="0" i="1" lang="it-IT" sz="1300" u="none" cap="none" strike="noStrike">
                <a:solidFill>
                  <a:schemeClr val="dk1"/>
                </a:solidFill>
                <a:latin typeface="Arial"/>
                <a:ea typeface="Arial"/>
                <a:cs typeface="Arial"/>
                <a:sym typeface="Arial"/>
              </a:rPr>
              <a:t>caret</a:t>
            </a:r>
            <a:r>
              <a:rPr b="0" i="0" lang="it-IT" sz="1300" u="none" cap="none" strike="noStrike">
                <a:solidFill>
                  <a:schemeClr val="dk1"/>
                </a:solidFill>
                <a:latin typeface="Arial"/>
                <a:ea typeface="Arial"/>
                <a:cs typeface="Arial"/>
                <a:sym typeface="Arial"/>
              </a:rPr>
              <a:t>,</a:t>
            </a:r>
            <a:r>
              <a:rPr lang="it-IT" sz="1300">
                <a:solidFill>
                  <a:schemeClr val="dk1"/>
                </a:solidFill>
              </a:rPr>
              <a:t> </a:t>
            </a:r>
            <a:r>
              <a:rPr b="0" i="0" lang="it-IT" sz="1300" u="none" cap="none" strike="noStrike">
                <a:solidFill>
                  <a:schemeClr val="dk1"/>
                </a:solidFill>
                <a:latin typeface="Arial"/>
                <a:ea typeface="Arial"/>
                <a:cs typeface="Arial"/>
                <a:sym typeface="Arial"/>
              </a:rPr>
              <a:t>appoggiata al package </a:t>
            </a:r>
            <a:r>
              <a:rPr b="0" i="1" lang="it-IT" sz="1300" u="none" cap="none" strike="noStrike">
                <a:solidFill>
                  <a:schemeClr val="dk1"/>
                </a:solidFill>
                <a:latin typeface="Arial"/>
                <a:ea typeface="Arial"/>
                <a:cs typeface="Arial"/>
                <a:sym typeface="Arial"/>
              </a:rPr>
              <a:t>nnet</a:t>
            </a:r>
            <a:r>
              <a:rPr b="0" i="0" lang="it-IT" sz="1300" u="none" cap="none" strike="noStrike">
                <a:solidFill>
                  <a:schemeClr val="dk1"/>
                </a:solidFill>
                <a:latin typeface="Arial"/>
                <a:ea typeface="Arial"/>
                <a:cs typeface="Arial"/>
                <a:sym typeface="Arial"/>
              </a:rPr>
              <a:t> per questo modello. Questa package ci permette di creare una rete neurale a singolo layer nascosto di cui </a:t>
            </a:r>
            <a:r>
              <a:rPr lang="it-IT" sz="1300">
                <a:solidFill>
                  <a:schemeClr val="dk1"/>
                </a:solidFill>
              </a:rPr>
              <a:t>sono stati</a:t>
            </a:r>
            <a:r>
              <a:rPr b="0" i="0" lang="it-IT" sz="1300" u="none" cap="none" strike="noStrike">
                <a:solidFill>
                  <a:schemeClr val="dk1"/>
                </a:solidFill>
                <a:latin typeface="Arial"/>
                <a:ea typeface="Arial"/>
                <a:cs typeface="Arial"/>
                <a:sym typeface="Arial"/>
              </a:rPr>
              <a:t> eseguit</a:t>
            </a:r>
            <a:r>
              <a:rPr lang="it-IT" sz="1300">
                <a:solidFill>
                  <a:schemeClr val="dk1"/>
                </a:solidFill>
              </a:rPr>
              <a:t>i</a:t>
            </a:r>
            <a:r>
              <a:rPr b="0" i="0" lang="it-IT" sz="1300" u="none" cap="none" strike="noStrike">
                <a:solidFill>
                  <a:schemeClr val="dk1"/>
                </a:solidFill>
                <a:latin typeface="Arial"/>
                <a:ea typeface="Arial"/>
                <a:cs typeface="Arial"/>
                <a:sym typeface="Arial"/>
              </a:rPr>
              <a:t> due train differenti, per andare a valutare quale ci permettesse di avere la migliore accuratezza: il primo con il tuning fornito di default da </a:t>
            </a:r>
            <a:r>
              <a:rPr b="0" i="1" lang="it-IT" sz="1300" u="none" cap="none" strike="noStrike">
                <a:solidFill>
                  <a:schemeClr val="dk1"/>
                </a:solidFill>
                <a:latin typeface="Arial"/>
                <a:ea typeface="Arial"/>
                <a:cs typeface="Arial"/>
                <a:sym typeface="Arial"/>
              </a:rPr>
              <a:t>caret</a:t>
            </a:r>
            <a:r>
              <a:rPr b="0" i="0" lang="it-IT" sz="1300" u="none" cap="none" strike="noStrike">
                <a:solidFill>
                  <a:schemeClr val="dk1"/>
                </a:solidFill>
                <a:latin typeface="Arial"/>
                <a:ea typeface="Arial"/>
                <a:cs typeface="Arial"/>
                <a:sym typeface="Arial"/>
              </a:rPr>
              <a:t> e il successivo fornito da noi con un numero di neuroni compresi tra 1 e 7 con pesi variabili tra 0.1 e 0.5.</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0" i="0" lang="it-IT" sz="1300" u="none" cap="none" strike="noStrike">
                <a:solidFill>
                  <a:schemeClr val="dk1"/>
                </a:solidFill>
                <a:latin typeface="Arial"/>
                <a:ea typeface="Arial"/>
                <a:cs typeface="Arial"/>
                <a:sym typeface="Arial"/>
              </a:rPr>
              <a:t>Abbiamo quindi ottenuto i seguenti valori ottimali di neuroni nascosti e accuratezza.</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0" i="0" lang="it-IT" sz="1300" u="none" cap="none" strike="noStrike">
                <a:solidFill>
                  <a:schemeClr val="dk1"/>
                </a:solidFill>
                <a:latin typeface="Arial"/>
                <a:ea typeface="Arial"/>
                <a:cs typeface="Arial"/>
                <a:sym typeface="Arial"/>
              </a:rPr>
              <a:t>Avendo ottenuto un</a:t>
            </a:r>
            <a:r>
              <a:rPr lang="it-IT" sz="1300">
                <a:solidFill>
                  <a:schemeClr val="dk1"/>
                </a:solidFill>
              </a:rPr>
              <a:t>’</a:t>
            </a:r>
            <a:r>
              <a:rPr b="0" i="0" lang="it-IT" sz="1300" u="none" cap="none" strike="noStrike">
                <a:solidFill>
                  <a:schemeClr val="dk1"/>
                </a:solidFill>
                <a:latin typeface="Arial"/>
                <a:ea typeface="Arial"/>
                <a:cs typeface="Arial"/>
                <a:sym typeface="Arial"/>
              </a:rPr>
              <a:t>accuratezza superiore e un AUC (area sottostante la curva ROC ) maggiore nel caso venga lasciato il tuning di default del package, </a:t>
            </a:r>
            <a:r>
              <a:rPr lang="it-IT" sz="1300">
                <a:solidFill>
                  <a:schemeClr val="dk1"/>
                </a:solidFill>
              </a:rPr>
              <a:t>si decide</a:t>
            </a:r>
            <a:r>
              <a:rPr b="0" i="0" lang="it-IT" sz="1300" u="none" cap="none" strike="noStrike">
                <a:solidFill>
                  <a:schemeClr val="dk1"/>
                </a:solidFill>
                <a:latin typeface="Arial"/>
                <a:ea typeface="Arial"/>
                <a:cs typeface="Arial"/>
                <a:sym typeface="Arial"/>
              </a:rPr>
              <a:t> di utilizzare per la comparazione con gli altri modelli i risultati ottenuti dal primo dei train.</a:t>
            </a:r>
            <a:endParaRPr b="0" i="0" sz="1300" u="none" cap="none" strike="noStrike">
              <a:solidFill>
                <a:schemeClr val="dk1"/>
              </a:solidFill>
              <a:latin typeface="Arial"/>
              <a:ea typeface="Arial"/>
              <a:cs typeface="Arial"/>
              <a:sym typeface="Arial"/>
            </a:endParaRPr>
          </a:p>
        </p:txBody>
      </p:sp>
      <p:pic>
        <p:nvPicPr>
          <p:cNvPr id="232" name="Google Shape;232;p29"/>
          <p:cNvPicPr preferRelativeResize="0"/>
          <p:nvPr/>
        </p:nvPicPr>
        <p:blipFill rotWithShape="1">
          <a:blip r:embed="rId3">
            <a:alphaModFix/>
          </a:blip>
          <a:srcRect b="0" l="0" r="0" t="0"/>
          <a:stretch/>
        </p:blipFill>
        <p:spPr>
          <a:xfrm>
            <a:off x="1938125" y="4401513"/>
            <a:ext cx="3352800" cy="885825"/>
          </a:xfrm>
          <a:prstGeom prst="rect">
            <a:avLst/>
          </a:prstGeom>
          <a:noFill/>
          <a:ln>
            <a:noFill/>
          </a:ln>
        </p:spPr>
      </p:pic>
      <p:pic>
        <p:nvPicPr>
          <p:cNvPr id="233" name="Google Shape;233;p29"/>
          <p:cNvPicPr preferRelativeResize="0"/>
          <p:nvPr/>
        </p:nvPicPr>
        <p:blipFill rotWithShape="1">
          <a:blip r:embed="rId4">
            <a:alphaModFix/>
          </a:blip>
          <a:srcRect b="72510" l="0" r="15002" t="0"/>
          <a:stretch/>
        </p:blipFill>
        <p:spPr>
          <a:xfrm>
            <a:off x="7535275" y="1798088"/>
            <a:ext cx="3629325" cy="1204425"/>
          </a:xfrm>
          <a:prstGeom prst="rect">
            <a:avLst/>
          </a:prstGeom>
          <a:noFill/>
          <a:ln>
            <a:noFill/>
          </a:ln>
        </p:spPr>
      </p:pic>
      <p:pic>
        <p:nvPicPr>
          <p:cNvPr id="234" name="Google Shape;234;p29"/>
          <p:cNvPicPr preferRelativeResize="0"/>
          <p:nvPr/>
        </p:nvPicPr>
        <p:blipFill rotWithShape="1">
          <a:blip r:embed="rId5">
            <a:alphaModFix/>
          </a:blip>
          <a:srcRect b="0" l="0" r="0" t="7715"/>
          <a:stretch/>
        </p:blipFill>
        <p:spPr>
          <a:xfrm>
            <a:off x="6982813" y="3111200"/>
            <a:ext cx="4734250" cy="327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0"/>
          <p:cNvSpPr txBox="1"/>
          <p:nvPr>
            <p:ph type="title"/>
          </p:nvPr>
        </p:nvSpPr>
        <p:spPr>
          <a:xfrm>
            <a:off x="1371599" y="685800"/>
            <a:ext cx="104757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RISULTATI: SVM</a:t>
            </a:r>
            <a:endParaRPr/>
          </a:p>
        </p:txBody>
      </p:sp>
      <p:pic>
        <p:nvPicPr>
          <p:cNvPr id="241" name="Google Shape;241;p30"/>
          <p:cNvPicPr preferRelativeResize="0"/>
          <p:nvPr/>
        </p:nvPicPr>
        <p:blipFill rotWithShape="1">
          <a:blip r:embed="rId3">
            <a:alphaModFix/>
          </a:blip>
          <a:srcRect b="71718" l="0" r="0" t="0"/>
          <a:stretch/>
        </p:blipFill>
        <p:spPr>
          <a:xfrm>
            <a:off x="902200" y="2089625"/>
            <a:ext cx="3857000" cy="1175325"/>
          </a:xfrm>
          <a:prstGeom prst="rect">
            <a:avLst/>
          </a:prstGeom>
          <a:noFill/>
          <a:ln>
            <a:noFill/>
          </a:ln>
        </p:spPr>
      </p:pic>
      <p:sp>
        <p:nvSpPr>
          <p:cNvPr id="242" name="Google Shape;242;p30"/>
          <p:cNvSpPr txBox="1"/>
          <p:nvPr/>
        </p:nvSpPr>
        <p:spPr>
          <a:xfrm>
            <a:off x="2103850" y="1689425"/>
            <a:ext cx="100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Libre Franklin"/>
                <a:ea typeface="Libre Franklin"/>
                <a:cs typeface="Libre Franklin"/>
                <a:sym typeface="Libre Franklin"/>
              </a:rPr>
              <a:t>RADIALE</a:t>
            </a:r>
            <a:endParaRPr b="0" i="0" sz="1400" u="none" cap="none" strike="noStrike">
              <a:solidFill>
                <a:srgbClr val="000000"/>
              </a:solidFill>
              <a:latin typeface="Libre Franklin"/>
              <a:ea typeface="Libre Franklin"/>
              <a:cs typeface="Libre Franklin"/>
              <a:sym typeface="Libre Franklin"/>
            </a:endParaRPr>
          </a:p>
        </p:txBody>
      </p:sp>
      <p:pic>
        <p:nvPicPr>
          <p:cNvPr id="243" name="Google Shape;243;p30"/>
          <p:cNvPicPr preferRelativeResize="0"/>
          <p:nvPr/>
        </p:nvPicPr>
        <p:blipFill rotWithShape="1">
          <a:blip r:embed="rId4">
            <a:alphaModFix/>
          </a:blip>
          <a:srcRect b="70063" l="0" r="0" t="0"/>
          <a:stretch/>
        </p:blipFill>
        <p:spPr>
          <a:xfrm>
            <a:off x="4660963" y="2033825"/>
            <a:ext cx="3779925" cy="1231125"/>
          </a:xfrm>
          <a:prstGeom prst="rect">
            <a:avLst/>
          </a:prstGeom>
          <a:noFill/>
          <a:ln>
            <a:noFill/>
          </a:ln>
        </p:spPr>
      </p:pic>
      <p:pic>
        <p:nvPicPr>
          <p:cNvPr id="244" name="Google Shape;244;p30"/>
          <p:cNvPicPr preferRelativeResize="0"/>
          <p:nvPr/>
        </p:nvPicPr>
        <p:blipFill rotWithShape="1">
          <a:blip r:embed="rId5">
            <a:alphaModFix/>
          </a:blip>
          <a:srcRect b="72230" l="0" r="4988" t="0"/>
          <a:stretch/>
        </p:blipFill>
        <p:spPr>
          <a:xfrm>
            <a:off x="8440878" y="2107075"/>
            <a:ext cx="3679147" cy="1175326"/>
          </a:xfrm>
          <a:prstGeom prst="rect">
            <a:avLst/>
          </a:prstGeom>
          <a:noFill/>
          <a:ln>
            <a:noFill/>
          </a:ln>
        </p:spPr>
      </p:pic>
      <p:pic>
        <p:nvPicPr>
          <p:cNvPr id="245" name="Google Shape;245;p30"/>
          <p:cNvPicPr preferRelativeResize="0"/>
          <p:nvPr/>
        </p:nvPicPr>
        <p:blipFill>
          <a:blip r:embed="rId6">
            <a:alphaModFix/>
          </a:blip>
          <a:stretch>
            <a:fillRect/>
          </a:stretch>
        </p:blipFill>
        <p:spPr>
          <a:xfrm>
            <a:off x="8340125" y="3424350"/>
            <a:ext cx="3779900" cy="2834961"/>
          </a:xfrm>
          <a:prstGeom prst="rect">
            <a:avLst/>
          </a:prstGeom>
          <a:noFill/>
          <a:ln>
            <a:noFill/>
          </a:ln>
        </p:spPr>
      </p:pic>
      <p:sp>
        <p:nvSpPr>
          <p:cNvPr id="246" name="Google Shape;246;p30"/>
          <p:cNvSpPr txBox="1"/>
          <p:nvPr/>
        </p:nvSpPr>
        <p:spPr>
          <a:xfrm>
            <a:off x="5726350" y="1689425"/>
            <a:ext cx="148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Libre Franklin"/>
                <a:ea typeface="Libre Franklin"/>
                <a:cs typeface="Libre Franklin"/>
                <a:sym typeface="Libre Franklin"/>
              </a:rPr>
              <a:t>POLINOMIALE</a:t>
            </a:r>
            <a:endParaRPr b="0" i="0" sz="1400" u="none" cap="none" strike="noStrike">
              <a:solidFill>
                <a:srgbClr val="000000"/>
              </a:solidFill>
              <a:latin typeface="Libre Franklin"/>
              <a:ea typeface="Libre Franklin"/>
              <a:cs typeface="Libre Franklin"/>
              <a:sym typeface="Libre Franklin"/>
            </a:endParaRPr>
          </a:p>
        </p:txBody>
      </p:sp>
      <p:sp>
        <p:nvSpPr>
          <p:cNvPr id="247" name="Google Shape;247;p30"/>
          <p:cNvSpPr txBox="1"/>
          <p:nvPr/>
        </p:nvSpPr>
        <p:spPr>
          <a:xfrm>
            <a:off x="9545838" y="1689425"/>
            <a:ext cx="104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Libre Franklin"/>
                <a:ea typeface="Libre Franklin"/>
                <a:cs typeface="Libre Franklin"/>
                <a:sym typeface="Libre Franklin"/>
              </a:rPr>
              <a:t>LINEARE</a:t>
            </a:r>
            <a:endParaRPr b="0" i="0" sz="1400" u="none" cap="none" strike="noStrike">
              <a:solidFill>
                <a:srgbClr val="000000"/>
              </a:solidFill>
              <a:latin typeface="Libre Franklin"/>
              <a:ea typeface="Libre Franklin"/>
              <a:cs typeface="Libre Franklin"/>
              <a:sym typeface="Libre Franklin"/>
            </a:endParaRPr>
          </a:p>
        </p:txBody>
      </p:sp>
      <p:pic>
        <p:nvPicPr>
          <p:cNvPr id="248" name="Google Shape;248;p30"/>
          <p:cNvPicPr preferRelativeResize="0"/>
          <p:nvPr/>
        </p:nvPicPr>
        <p:blipFill>
          <a:blip r:embed="rId7">
            <a:alphaModFix/>
          </a:blip>
          <a:stretch>
            <a:fillRect/>
          </a:stretch>
        </p:blipFill>
        <p:spPr>
          <a:xfrm>
            <a:off x="4581621" y="3425725"/>
            <a:ext cx="3776266" cy="2832199"/>
          </a:xfrm>
          <a:prstGeom prst="rect">
            <a:avLst/>
          </a:prstGeom>
          <a:noFill/>
          <a:ln>
            <a:noFill/>
          </a:ln>
        </p:spPr>
      </p:pic>
      <p:pic>
        <p:nvPicPr>
          <p:cNvPr id="249" name="Google Shape;249;p30"/>
          <p:cNvPicPr preferRelativeResize="0"/>
          <p:nvPr/>
        </p:nvPicPr>
        <p:blipFill>
          <a:blip r:embed="rId8">
            <a:alphaModFix/>
          </a:blip>
          <a:stretch>
            <a:fillRect/>
          </a:stretch>
        </p:blipFill>
        <p:spPr>
          <a:xfrm>
            <a:off x="769224" y="3425725"/>
            <a:ext cx="3776250" cy="28321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1371599" y="685800"/>
            <a:ext cx="104757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RISULTATI: SVM</a:t>
            </a:r>
            <a:endParaRPr/>
          </a:p>
        </p:txBody>
      </p:sp>
      <p:sp>
        <p:nvSpPr>
          <p:cNvPr id="256" name="Google Shape;256;p31"/>
          <p:cNvSpPr txBox="1"/>
          <p:nvPr/>
        </p:nvSpPr>
        <p:spPr>
          <a:xfrm>
            <a:off x="1522100" y="2286000"/>
            <a:ext cx="4377000" cy="4297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Nell’ottica di comparare i kernel precedentemente utilizzati </a:t>
            </a:r>
            <a:r>
              <a:rPr lang="it-IT">
                <a:solidFill>
                  <a:schemeClr val="dk1"/>
                </a:solidFill>
              </a:rPr>
              <a:t>è stato</a:t>
            </a:r>
            <a:r>
              <a:rPr b="0" i="0" lang="it-IT" sz="1400" u="none" cap="none" strike="noStrike">
                <a:solidFill>
                  <a:schemeClr val="dk1"/>
                </a:solidFill>
                <a:latin typeface="Arial"/>
                <a:ea typeface="Arial"/>
                <a:cs typeface="Arial"/>
                <a:sym typeface="Arial"/>
              </a:rPr>
              <a:t> creato un ulteriore grafico delle curve ROC e </a:t>
            </a:r>
            <a:r>
              <a:rPr lang="it-IT">
                <a:solidFill>
                  <a:schemeClr val="dk1"/>
                </a:solidFill>
              </a:rPr>
              <a:t>sono stati riportati</a:t>
            </a:r>
            <a:r>
              <a:rPr b="0" i="0" lang="it-IT" sz="1400" u="none" cap="none" strike="noStrike">
                <a:solidFill>
                  <a:schemeClr val="dk1"/>
                </a:solidFill>
                <a:latin typeface="Arial"/>
                <a:ea typeface="Arial"/>
                <a:cs typeface="Arial"/>
                <a:sym typeface="Arial"/>
              </a:rPr>
              <a:t> in tabella i valori relativi alle AUC per ogni kernel.</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t/>
            </a:r>
            <a:endParaRPr>
              <a:solidFill>
                <a:schemeClr val="dk1"/>
              </a:solidFill>
            </a:endParaRPr>
          </a:p>
          <a:p>
            <a:pPr indent="0" lvl="0" marL="0" marR="0" rtl="0" algn="just">
              <a:lnSpc>
                <a:spcPct val="115000"/>
              </a:lnSpc>
              <a:spcBef>
                <a:spcPts val="1200"/>
              </a:spcBef>
              <a:spcAft>
                <a:spcPts val="0"/>
              </a:spcAft>
              <a:buClr>
                <a:srgbClr val="000000"/>
              </a:buClr>
              <a:buSzPts val="1400"/>
              <a:buFont typeface="Arial"/>
              <a:buNone/>
            </a:pPr>
            <a:r>
              <a:t/>
            </a:r>
            <a:endParaRPr>
              <a:solidFill>
                <a:schemeClr val="dk1"/>
              </a:solidFill>
            </a:endParaRPr>
          </a:p>
          <a:p>
            <a:pPr indent="0" lvl="0" marL="0" marR="0" rtl="0" algn="just">
              <a:lnSpc>
                <a:spcPct val="115000"/>
              </a:lnSpc>
              <a:spcBef>
                <a:spcPts val="1200"/>
              </a:spcBef>
              <a:spcAft>
                <a:spcPts val="0"/>
              </a:spcAft>
              <a:buClr>
                <a:srgbClr val="000000"/>
              </a:buClr>
              <a:buSzPts val="1400"/>
              <a:buFont typeface="Arial"/>
              <a:buNone/>
            </a:pPr>
            <a:r>
              <a:t/>
            </a:r>
            <a:endParaRPr>
              <a:solidFill>
                <a:schemeClr val="dk1"/>
              </a:solidFill>
            </a:endParaRPr>
          </a:p>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In seguito alla valutazione dei risultati ottenuti scegliamo il kernel </a:t>
            </a:r>
            <a:r>
              <a:rPr b="1" i="0" lang="it-IT" sz="1400" u="none" cap="none" strike="noStrike">
                <a:solidFill>
                  <a:schemeClr val="dk1"/>
                </a:solidFill>
              </a:rPr>
              <a:t>radiale</a:t>
            </a:r>
            <a:r>
              <a:rPr b="0" i="0" lang="it-IT" sz="1400" u="none" cap="none" strike="noStrike">
                <a:solidFill>
                  <a:schemeClr val="dk1"/>
                </a:solidFill>
                <a:latin typeface="Arial"/>
                <a:ea typeface="Arial"/>
                <a:cs typeface="Arial"/>
                <a:sym typeface="Arial"/>
              </a:rPr>
              <a:t> come migliore, confronteremo quindi </a:t>
            </a:r>
            <a:r>
              <a:rPr lang="it-IT">
                <a:solidFill>
                  <a:schemeClr val="dk1"/>
                </a:solidFill>
              </a:rPr>
              <a:t>il modello di </a:t>
            </a:r>
            <a:r>
              <a:rPr b="1" lang="it-IT">
                <a:solidFill>
                  <a:schemeClr val="dk1"/>
                </a:solidFill>
              </a:rPr>
              <a:t>SVM Radiale</a:t>
            </a:r>
            <a:r>
              <a:rPr b="0" i="0" lang="it-IT" sz="1400" u="none" cap="none" strike="noStrike">
                <a:solidFill>
                  <a:schemeClr val="dk1"/>
                </a:solidFill>
                <a:latin typeface="Arial"/>
                <a:ea typeface="Arial"/>
                <a:cs typeface="Arial"/>
                <a:sym typeface="Arial"/>
              </a:rPr>
              <a:t> con gli altri modelli.</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Libre Franklin"/>
              <a:ea typeface="Libre Franklin"/>
              <a:cs typeface="Libre Franklin"/>
              <a:sym typeface="Libre Franklin"/>
            </a:endParaRPr>
          </a:p>
        </p:txBody>
      </p:sp>
      <p:pic>
        <p:nvPicPr>
          <p:cNvPr id="257" name="Google Shape;257;p31"/>
          <p:cNvPicPr preferRelativeResize="0"/>
          <p:nvPr/>
        </p:nvPicPr>
        <p:blipFill>
          <a:blip r:embed="rId3">
            <a:alphaModFix/>
          </a:blip>
          <a:stretch>
            <a:fillRect/>
          </a:stretch>
        </p:blipFill>
        <p:spPr>
          <a:xfrm>
            <a:off x="6127450" y="1718400"/>
            <a:ext cx="5842000" cy="4381500"/>
          </a:xfrm>
          <a:prstGeom prst="rect">
            <a:avLst/>
          </a:prstGeom>
          <a:noFill/>
          <a:ln>
            <a:noFill/>
          </a:ln>
        </p:spPr>
      </p:pic>
      <p:graphicFrame>
        <p:nvGraphicFramePr>
          <p:cNvPr id="258" name="Google Shape;258;p31"/>
          <p:cNvGraphicFramePr/>
          <p:nvPr/>
        </p:nvGraphicFramePr>
        <p:xfrm>
          <a:off x="1771225" y="3465588"/>
          <a:ext cx="3000000" cy="3000000"/>
        </p:xfrm>
        <a:graphic>
          <a:graphicData uri="http://schemas.openxmlformats.org/drawingml/2006/table">
            <a:tbl>
              <a:tblPr>
                <a:noFill/>
                <a:tableStyleId>{E56A19E9-561B-4B59-83E8-30E729344217}</a:tableStyleId>
              </a:tblPr>
              <a:tblGrid>
                <a:gridCol w="1231975"/>
                <a:gridCol w="1231975"/>
                <a:gridCol w="1231975"/>
              </a:tblGrid>
              <a:tr h="609575">
                <a:tc>
                  <a:txBody>
                    <a:bodyPr/>
                    <a:lstStyle/>
                    <a:p>
                      <a:pPr indent="0" lvl="0" marL="0" rtl="0" algn="ctr">
                        <a:spcBef>
                          <a:spcPts val="0"/>
                        </a:spcBef>
                        <a:spcAft>
                          <a:spcPts val="0"/>
                        </a:spcAft>
                        <a:buNone/>
                      </a:pPr>
                      <a:r>
                        <a:rPr b="1" lang="it-IT"/>
                        <a:t>Radiale</a:t>
                      </a:r>
                      <a:endParaRPr b="1"/>
                    </a:p>
                  </a:txBody>
                  <a:tcPr marT="91425" marB="91425" marR="91425" marL="91425" anchor="ctr"/>
                </a:tc>
                <a:tc>
                  <a:txBody>
                    <a:bodyPr/>
                    <a:lstStyle/>
                    <a:p>
                      <a:pPr indent="0" lvl="0" marL="0" rtl="0" algn="ctr">
                        <a:spcBef>
                          <a:spcPts val="0"/>
                        </a:spcBef>
                        <a:spcAft>
                          <a:spcPts val="0"/>
                        </a:spcAft>
                        <a:buNone/>
                      </a:pPr>
                      <a:r>
                        <a:rPr b="1" lang="it-IT"/>
                        <a:t>Polinomiale</a:t>
                      </a:r>
                      <a:endParaRPr b="1"/>
                    </a:p>
                  </a:txBody>
                  <a:tcPr marT="91425" marB="91425" marR="91425" marL="91425" anchor="ctr"/>
                </a:tc>
                <a:tc>
                  <a:txBody>
                    <a:bodyPr/>
                    <a:lstStyle/>
                    <a:p>
                      <a:pPr indent="0" lvl="0" marL="0" rtl="0" algn="ctr">
                        <a:spcBef>
                          <a:spcPts val="0"/>
                        </a:spcBef>
                        <a:spcAft>
                          <a:spcPts val="0"/>
                        </a:spcAft>
                        <a:buNone/>
                      </a:pPr>
                      <a:r>
                        <a:rPr b="1" lang="it-IT"/>
                        <a:t>Lineare</a:t>
                      </a:r>
                      <a:endParaRPr b="1"/>
                    </a:p>
                  </a:txBody>
                  <a:tcPr marT="91425" marB="91425" marR="91425" marL="91425" anchor="ctr"/>
                </a:tc>
              </a:tr>
              <a:tr h="467400">
                <a:tc>
                  <a:txBody>
                    <a:bodyPr/>
                    <a:lstStyle/>
                    <a:p>
                      <a:pPr indent="0" lvl="0" marL="0" rtl="0" algn="ctr">
                        <a:spcBef>
                          <a:spcPts val="0"/>
                        </a:spcBef>
                        <a:spcAft>
                          <a:spcPts val="0"/>
                        </a:spcAft>
                        <a:buNone/>
                      </a:pPr>
                      <a:r>
                        <a:rPr lang="it-IT"/>
                        <a:t>0.8493</a:t>
                      </a:r>
                      <a:endParaRPr/>
                    </a:p>
                  </a:txBody>
                  <a:tcPr marT="91425" marB="91425" marR="91425" marL="91425" anchor="ctr"/>
                </a:tc>
                <a:tc>
                  <a:txBody>
                    <a:bodyPr/>
                    <a:lstStyle/>
                    <a:p>
                      <a:pPr indent="0" lvl="0" marL="0" rtl="0" algn="ctr">
                        <a:spcBef>
                          <a:spcPts val="0"/>
                        </a:spcBef>
                        <a:spcAft>
                          <a:spcPts val="0"/>
                        </a:spcAft>
                        <a:buNone/>
                      </a:pPr>
                      <a:r>
                        <a:rPr lang="it-IT"/>
                        <a:t>0.8362</a:t>
                      </a:r>
                      <a:endParaRPr/>
                    </a:p>
                  </a:txBody>
                  <a:tcPr marT="91425" marB="91425" marR="91425" marL="91425" anchor="ctr"/>
                </a:tc>
                <a:tc>
                  <a:txBody>
                    <a:bodyPr/>
                    <a:lstStyle/>
                    <a:p>
                      <a:pPr indent="0" lvl="0" marL="0" rtl="0" algn="ctr">
                        <a:spcBef>
                          <a:spcPts val="0"/>
                        </a:spcBef>
                        <a:spcAft>
                          <a:spcPts val="0"/>
                        </a:spcAft>
                        <a:buNone/>
                      </a:pPr>
                      <a:r>
                        <a:rPr lang="it-IT"/>
                        <a:t>0.8150</a:t>
                      </a:r>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4500">
                <a:latin typeface="Arial"/>
                <a:ea typeface="Arial"/>
                <a:cs typeface="Arial"/>
                <a:sym typeface="Arial"/>
              </a:rPr>
              <a:t>INTRODUZIONE</a:t>
            </a:r>
            <a:endParaRPr sz="4500"/>
          </a:p>
        </p:txBody>
      </p:sp>
      <p:sp>
        <p:nvSpPr>
          <p:cNvPr id="110" name="Google Shape;110;p14"/>
          <p:cNvSpPr txBox="1"/>
          <p:nvPr/>
        </p:nvSpPr>
        <p:spPr>
          <a:xfrm>
            <a:off x="1371600" y="1762350"/>
            <a:ext cx="9975600" cy="3333300"/>
          </a:xfrm>
          <a:prstGeom prst="rect">
            <a:avLst/>
          </a:prstGeom>
          <a:noFill/>
          <a:ln>
            <a:noFill/>
          </a:ln>
        </p:spPr>
        <p:txBody>
          <a:bodyPr anchorCtr="0" anchor="t" bIns="45700" lIns="91425" spcFirstLastPara="1" rIns="91425" wrap="square" tIns="45700">
            <a:spAutoFit/>
          </a:bodyPr>
          <a:lstStyle/>
          <a:p>
            <a:pPr indent="0" lvl="0" marL="0" marR="0" rtl="0" algn="just">
              <a:lnSpc>
                <a:spcPct val="94000"/>
              </a:lnSpc>
              <a:spcBef>
                <a:spcPts val="0"/>
              </a:spcBef>
              <a:spcAft>
                <a:spcPts val="0"/>
              </a:spcAft>
              <a:buClr>
                <a:schemeClr val="dk2"/>
              </a:buClr>
              <a:buSzPts val="2000"/>
              <a:buFont typeface="Libre Franklin"/>
              <a:buNone/>
            </a:pPr>
            <a:r>
              <a:rPr b="0" i="0" lang="it-IT" sz="1600" u="none" cap="none" strike="noStrike">
                <a:solidFill>
                  <a:schemeClr val="dk2"/>
                </a:solidFill>
                <a:latin typeface="Libre Franklin"/>
                <a:ea typeface="Libre Franklin"/>
                <a:cs typeface="Libre Franklin"/>
                <a:sym typeface="Libre Franklin"/>
              </a:rPr>
              <a:t>Un asteroide è un piccolo corpo celeste con una composizione simile ad un pianeta terrestre, generalmente non</a:t>
            </a:r>
            <a:r>
              <a:rPr lang="it-IT" sz="1600">
                <a:solidFill>
                  <a:schemeClr val="dk2"/>
                </a:solidFill>
                <a:latin typeface="Libre Franklin"/>
                <a:ea typeface="Libre Franklin"/>
                <a:cs typeface="Libre Franklin"/>
                <a:sym typeface="Libre Franklin"/>
              </a:rPr>
              <a:t> </a:t>
            </a:r>
            <a:r>
              <a:rPr b="0" i="0" lang="it-IT" sz="1600" u="none" cap="none" strike="noStrike">
                <a:solidFill>
                  <a:schemeClr val="dk2"/>
                </a:solidFill>
                <a:latin typeface="Libre Franklin"/>
                <a:ea typeface="Libre Franklin"/>
                <a:cs typeface="Libre Franklin"/>
                <a:sym typeface="Libre Franklin"/>
              </a:rPr>
              <a:t>presentano una forma sferica ed hanno solitamente un diametro inferiore al </a:t>
            </a:r>
            <a:r>
              <a:rPr lang="it-IT" sz="1600">
                <a:solidFill>
                  <a:schemeClr val="dk2"/>
                </a:solidFill>
                <a:latin typeface="Libre Franklin"/>
                <a:ea typeface="Libre Franklin"/>
                <a:cs typeface="Libre Franklin"/>
                <a:sym typeface="Libre Franklin"/>
              </a:rPr>
              <a:t>chilometro</a:t>
            </a:r>
            <a:r>
              <a:rPr b="0" i="0" lang="it-IT" sz="1600" u="none" cap="none" strike="noStrike">
                <a:solidFill>
                  <a:schemeClr val="dk2"/>
                </a:solidFill>
                <a:latin typeface="Libre Franklin"/>
                <a:ea typeface="Libre Franklin"/>
                <a:cs typeface="Libre Franklin"/>
                <a:sym typeface="Libre Franklin"/>
              </a:rPr>
              <a:t>, esiste però la possibilità di</a:t>
            </a:r>
            <a:r>
              <a:rPr lang="it-IT" sz="1600">
                <a:solidFill>
                  <a:schemeClr val="dk2"/>
                </a:solidFill>
                <a:latin typeface="Libre Franklin"/>
                <a:ea typeface="Libre Franklin"/>
                <a:cs typeface="Libre Franklin"/>
                <a:sym typeface="Libre Franklin"/>
              </a:rPr>
              <a:t> </a:t>
            </a:r>
            <a:r>
              <a:rPr b="0" i="0" lang="it-IT" sz="1600" u="none" cap="none" strike="noStrike">
                <a:solidFill>
                  <a:schemeClr val="dk2"/>
                </a:solidFill>
                <a:latin typeface="Libre Franklin"/>
                <a:ea typeface="Libre Franklin"/>
                <a:cs typeface="Libre Franklin"/>
                <a:sym typeface="Libre Franklin"/>
              </a:rPr>
              <a:t>osservarne di grandi dimensioni</a:t>
            </a:r>
            <a:r>
              <a:rPr lang="it-IT" sz="1600">
                <a:solidFill>
                  <a:schemeClr val="dk2"/>
                </a:solidFill>
                <a:latin typeface="Libre Franklin"/>
                <a:ea typeface="Libre Franklin"/>
                <a:cs typeface="Libre Franklin"/>
                <a:sym typeface="Libre Franklin"/>
              </a:rPr>
              <a:t> e sono spesso caratterizzati da orbite di elevata eccentricità.</a:t>
            </a:r>
            <a:endParaRPr b="0" i="0" sz="1600" u="none" cap="none" strike="noStrike">
              <a:solidFill>
                <a:schemeClr val="dk2"/>
              </a:solidFill>
              <a:latin typeface="Libre Franklin"/>
              <a:ea typeface="Libre Franklin"/>
              <a:cs typeface="Libre Franklin"/>
              <a:sym typeface="Libre Franklin"/>
            </a:endParaRPr>
          </a:p>
          <a:p>
            <a:pPr indent="0" lvl="0" marL="0" marR="0" rtl="0" algn="just">
              <a:lnSpc>
                <a:spcPct val="94000"/>
              </a:lnSpc>
              <a:spcBef>
                <a:spcPts val="0"/>
              </a:spcBef>
              <a:spcAft>
                <a:spcPts val="0"/>
              </a:spcAft>
              <a:buClr>
                <a:schemeClr val="dk2"/>
              </a:buClr>
              <a:buSzPts val="2000"/>
              <a:buFont typeface="Libre Franklin"/>
              <a:buNone/>
            </a:pPr>
            <a:r>
              <a:t/>
            </a:r>
            <a:endParaRPr b="0" i="0" sz="1600" u="none" cap="none" strike="noStrike">
              <a:solidFill>
                <a:schemeClr val="dk2"/>
              </a:solidFill>
              <a:latin typeface="Libre Franklin"/>
              <a:ea typeface="Libre Franklin"/>
              <a:cs typeface="Libre Franklin"/>
              <a:sym typeface="Libre Franklin"/>
            </a:endParaRPr>
          </a:p>
          <a:p>
            <a:pPr indent="0" lvl="0" marL="0" marR="0" rtl="0" algn="just">
              <a:lnSpc>
                <a:spcPct val="94000"/>
              </a:lnSpc>
              <a:spcBef>
                <a:spcPts val="0"/>
              </a:spcBef>
              <a:spcAft>
                <a:spcPts val="0"/>
              </a:spcAft>
              <a:buClr>
                <a:schemeClr val="dk2"/>
              </a:buClr>
              <a:buSzPts val="2000"/>
              <a:buFont typeface="Libre Franklin"/>
              <a:buNone/>
            </a:pPr>
            <a:r>
              <a:rPr lang="it-IT" sz="1600">
                <a:solidFill>
                  <a:schemeClr val="dk2"/>
                </a:solidFill>
                <a:latin typeface="Libre Franklin"/>
                <a:ea typeface="Libre Franklin"/>
                <a:cs typeface="Libre Franklin"/>
                <a:sym typeface="Libre Franklin"/>
              </a:rPr>
              <a:t>La loro formazione si pensi derivi da dei residui di disco protoplanetario che non sono stati incorporati dai pianeti durante la formazione del Sistema Solare. </a:t>
            </a:r>
            <a:endParaRPr sz="1600">
              <a:solidFill>
                <a:schemeClr val="dk2"/>
              </a:solidFill>
              <a:latin typeface="Libre Franklin"/>
              <a:ea typeface="Libre Franklin"/>
              <a:cs typeface="Libre Franklin"/>
              <a:sym typeface="Libre Franklin"/>
            </a:endParaRPr>
          </a:p>
          <a:p>
            <a:pPr indent="0" lvl="0" marL="0" marR="0" rtl="0" algn="just">
              <a:lnSpc>
                <a:spcPct val="94000"/>
              </a:lnSpc>
              <a:spcBef>
                <a:spcPts val="0"/>
              </a:spcBef>
              <a:spcAft>
                <a:spcPts val="0"/>
              </a:spcAft>
              <a:buClr>
                <a:schemeClr val="dk2"/>
              </a:buClr>
              <a:buSzPts val="2000"/>
              <a:buFont typeface="Libre Franklin"/>
              <a:buNone/>
            </a:pPr>
            <a:r>
              <a:t/>
            </a:r>
            <a:endParaRPr sz="1600">
              <a:solidFill>
                <a:schemeClr val="dk2"/>
              </a:solidFill>
              <a:latin typeface="Libre Franklin"/>
              <a:ea typeface="Libre Franklin"/>
              <a:cs typeface="Libre Franklin"/>
              <a:sym typeface="Libre Franklin"/>
            </a:endParaRPr>
          </a:p>
          <a:p>
            <a:pPr indent="0" lvl="0" marL="0" marR="0" rtl="0" algn="just">
              <a:lnSpc>
                <a:spcPct val="94000"/>
              </a:lnSpc>
              <a:spcBef>
                <a:spcPts val="0"/>
              </a:spcBef>
              <a:spcAft>
                <a:spcPts val="0"/>
              </a:spcAft>
              <a:buClr>
                <a:schemeClr val="dk2"/>
              </a:buClr>
              <a:buSzPts val="2000"/>
              <a:buFont typeface="Libre Franklin"/>
              <a:buNone/>
            </a:pPr>
            <a:r>
              <a:rPr lang="it-IT" sz="1600">
                <a:solidFill>
                  <a:schemeClr val="dk2"/>
                </a:solidFill>
                <a:latin typeface="Libre Franklin"/>
                <a:ea typeface="Libre Franklin"/>
                <a:cs typeface="Libre Franklin"/>
                <a:sym typeface="Libre Franklin"/>
              </a:rPr>
              <a:t>Il dataset scelto per questa analisi racchiude al suo interno molte informazioni riguardanti gli asteroidi, esso si basa su </a:t>
            </a:r>
            <a:r>
              <a:rPr lang="it-IT" sz="1600">
                <a:solidFill>
                  <a:schemeClr val="dk2"/>
                </a:solidFill>
                <a:latin typeface="Libre Franklin"/>
                <a:ea typeface="Libre Franklin"/>
                <a:cs typeface="Libre Franklin"/>
                <a:sym typeface="Libre Franklin"/>
              </a:rPr>
              <a:t>NeoWs (Near Earth Object Web Service) un API mantenuto dalla NASA che permette agli utenti di avere informazioni sugli asteroidi vicini alla terra.</a:t>
            </a:r>
            <a:endParaRPr sz="1600">
              <a:solidFill>
                <a:schemeClr val="dk2"/>
              </a:solidFill>
              <a:latin typeface="Libre Franklin"/>
              <a:ea typeface="Libre Franklin"/>
              <a:cs typeface="Libre Franklin"/>
              <a:sym typeface="Libre Franklin"/>
            </a:endParaRPr>
          </a:p>
          <a:p>
            <a:pPr indent="0" lvl="0" marL="0" marR="0" rtl="0" algn="just">
              <a:lnSpc>
                <a:spcPct val="94000"/>
              </a:lnSpc>
              <a:spcBef>
                <a:spcPts val="0"/>
              </a:spcBef>
              <a:spcAft>
                <a:spcPts val="0"/>
              </a:spcAft>
              <a:buClr>
                <a:schemeClr val="dk2"/>
              </a:buClr>
              <a:buSzPts val="2000"/>
              <a:buFont typeface="Libre Franklin"/>
              <a:buNone/>
            </a:pPr>
            <a:r>
              <a:t/>
            </a:r>
            <a:endParaRPr sz="1600">
              <a:solidFill>
                <a:schemeClr val="dk2"/>
              </a:solidFill>
              <a:latin typeface="Libre Franklin"/>
              <a:ea typeface="Libre Franklin"/>
              <a:cs typeface="Libre Franklin"/>
              <a:sym typeface="Libre Franklin"/>
            </a:endParaRPr>
          </a:p>
          <a:p>
            <a:pPr indent="0" lvl="0" marL="0" marR="0" rtl="0" algn="just">
              <a:lnSpc>
                <a:spcPct val="94000"/>
              </a:lnSpc>
              <a:spcBef>
                <a:spcPts val="0"/>
              </a:spcBef>
              <a:spcAft>
                <a:spcPts val="0"/>
              </a:spcAft>
              <a:buClr>
                <a:schemeClr val="dk2"/>
              </a:buClr>
              <a:buSzPts val="2000"/>
              <a:buFont typeface="Libre Franklin"/>
              <a:buNone/>
            </a:pPr>
            <a:r>
              <a:rPr lang="it-IT" sz="1600">
                <a:solidFill>
                  <a:schemeClr val="dk2"/>
                </a:solidFill>
                <a:latin typeface="Libre Franklin"/>
                <a:ea typeface="Libre Franklin"/>
                <a:cs typeface="Libre Franklin"/>
                <a:sym typeface="Libre Franklin"/>
              </a:rPr>
              <a:t>I’</a:t>
            </a:r>
            <a:r>
              <a:rPr lang="it-IT" sz="1600">
                <a:solidFill>
                  <a:schemeClr val="dk2"/>
                </a:solidFill>
                <a:latin typeface="Libre Franklin"/>
                <a:ea typeface="Libre Franklin"/>
                <a:cs typeface="Libre Franklin"/>
                <a:sym typeface="Libre Franklin"/>
              </a:rPr>
              <a:t>obbiettivo sarà quello di andare a predire, attraverso le informazioni contenute all’interno di questo dataset, se un asteroide sia pericoloso (Hazardous) oppure può essere ritenuto sicuro.</a:t>
            </a:r>
            <a:endParaRPr sz="1600">
              <a:solidFill>
                <a:schemeClr val="dk2"/>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32"/>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CONFRONTO</a:t>
            </a:r>
            <a:endParaRPr/>
          </a:p>
        </p:txBody>
      </p:sp>
      <p:pic>
        <p:nvPicPr>
          <p:cNvPr id="265" name="Google Shape;265;p32"/>
          <p:cNvPicPr preferRelativeResize="0"/>
          <p:nvPr/>
        </p:nvPicPr>
        <p:blipFill rotWithShape="1">
          <a:blip r:embed="rId3">
            <a:alphaModFix/>
          </a:blip>
          <a:srcRect b="0" l="0" r="0" t="0"/>
          <a:stretch/>
        </p:blipFill>
        <p:spPr>
          <a:xfrm>
            <a:off x="6995475" y="3644875"/>
            <a:ext cx="4851975" cy="2633924"/>
          </a:xfrm>
          <a:prstGeom prst="rect">
            <a:avLst/>
          </a:prstGeom>
          <a:noFill/>
          <a:ln>
            <a:noFill/>
          </a:ln>
        </p:spPr>
      </p:pic>
      <p:pic>
        <p:nvPicPr>
          <p:cNvPr id="266" name="Google Shape;266;p32"/>
          <p:cNvPicPr preferRelativeResize="0"/>
          <p:nvPr/>
        </p:nvPicPr>
        <p:blipFill rotWithShape="1">
          <a:blip r:embed="rId4">
            <a:alphaModFix/>
          </a:blip>
          <a:srcRect b="0" l="0" r="0" t="0"/>
          <a:stretch/>
        </p:blipFill>
        <p:spPr>
          <a:xfrm>
            <a:off x="7341850" y="1497800"/>
            <a:ext cx="4159225" cy="2257850"/>
          </a:xfrm>
          <a:prstGeom prst="rect">
            <a:avLst/>
          </a:prstGeom>
          <a:noFill/>
          <a:ln>
            <a:noFill/>
          </a:ln>
        </p:spPr>
      </p:pic>
      <p:sp>
        <p:nvSpPr>
          <p:cNvPr id="267" name="Google Shape;267;p32"/>
          <p:cNvSpPr txBox="1"/>
          <p:nvPr/>
        </p:nvSpPr>
        <p:spPr>
          <a:xfrm>
            <a:off x="1371600" y="1628550"/>
            <a:ext cx="5623800" cy="479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Possiamo quindi notare che per un livello di confidenza pari a 0.95 la Neural Network è quella con un intervallo di confidenza </a:t>
            </a:r>
            <a:r>
              <a:rPr lang="it-IT">
                <a:solidFill>
                  <a:schemeClr val="dk1"/>
                </a:solidFill>
              </a:rPr>
              <a:t>migliore</a:t>
            </a:r>
            <a:r>
              <a:rPr b="0" i="0" lang="it-IT"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Osserviamo dai diversi boxplot con i valori che contribuiscono alla creazione delle curve ROC che per quanto riguarda il valore di Specificity possiamo osservare che le performance di NN e SVM sono simili, in particolare si va a distaccare Naive Bayes. Per il valore di ROC sono tutte molto simili e sembra essere lievemente migliore NN rispetto alle altre, per la Sensitivity sembra invece migliore il comportamento della SVM anche se molto vicina a Neural Network.</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33"/>
          <p:cNvSpPr txBox="1"/>
          <p:nvPr>
            <p:ph type="title"/>
          </p:nvPr>
        </p:nvSpPr>
        <p:spPr>
          <a:xfrm>
            <a:off x="1371599" y="685800"/>
            <a:ext cx="104757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CONFRONTO</a:t>
            </a:r>
            <a:endParaRPr/>
          </a:p>
        </p:txBody>
      </p:sp>
      <p:sp>
        <p:nvSpPr>
          <p:cNvPr id="274" name="Google Shape;274;p33"/>
          <p:cNvSpPr txBox="1"/>
          <p:nvPr/>
        </p:nvSpPr>
        <p:spPr>
          <a:xfrm>
            <a:off x="1371600" y="1836650"/>
            <a:ext cx="4527300" cy="2938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Confrontiamo infine le curve ROC dei modelli e le relative tempistiche di addestramento.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lang="it-IT">
                <a:solidFill>
                  <a:schemeClr val="dk1"/>
                </a:solidFill>
              </a:rPr>
              <a:t>Si può notare</a:t>
            </a:r>
            <a:r>
              <a:rPr b="0" i="0" lang="it-IT" sz="1400" u="none" cap="none" strike="noStrike">
                <a:solidFill>
                  <a:schemeClr val="dk1"/>
                </a:solidFill>
                <a:latin typeface="Arial"/>
                <a:ea typeface="Arial"/>
                <a:cs typeface="Arial"/>
                <a:sym typeface="Arial"/>
              </a:rPr>
              <a:t> come Naive Bayes sia quello con l’esecuzione nettamente più veloce rispetto agli altri due modelli, </a:t>
            </a:r>
            <a:r>
              <a:rPr lang="it-IT">
                <a:solidFill>
                  <a:schemeClr val="dk1"/>
                </a:solidFill>
              </a:rPr>
              <a:t>si può</a:t>
            </a:r>
            <a:r>
              <a:rPr b="0" i="0" lang="it-IT" sz="1400" u="none" cap="none" strike="noStrike">
                <a:solidFill>
                  <a:schemeClr val="dk1"/>
                </a:solidFill>
                <a:latin typeface="Arial"/>
                <a:ea typeface="Arial"/>
                <a:cs typeface="Arial"/>
                <a:sym typeface="Arial"/>
              </a:rPr>
              <a:t> per</a:t>
            </a:r>
            <a:r>
              <a:rPr lang="it-IT">
                <a:solidFill>
                  <a:schemeClr val="dk1"/>
                </a:solidFill>
              </a:rPr>
              <a:t>ò</a:t>
            </a:r>
            <a:r>
              <a:rPr b="0" i="0" lang="it-IT" sz="1400" u="none" cap="none" strike="noStrike">
                <a:solidFill>
                  <a:schemeClr val="dk1"/>
                </a:solidFill>
                <a:latin typeface="Arial"/>
                <a:ea typeface="Arial"/>
                <a:cs typeface="Arial"/>
                <a:sym typeface="Arial"/>
              </a:rPr>
              <a:t> anche notare che il modello Neural Network sia quello ad avere una più alta AUC.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1200"/>
              </a:spcAft>
              <a:buClr>
                <a:srgbClr val="000000"/>
              </a:buClr>
              <a:buSzPts val="1400"/>
              <a:buFont typeface="Arial"/>
              <a:buNone/>
            </a:pPr>
            <a:r>
              <a:rPr b="0" i="0" lang="it-IT" sz="1400" u="none" cap="none" strike="noStrike">
                <a:solidFill>
                  <a:schemeClr val="dk1"/>
                </a:solidFill>
                <a:latin typeface="Arial"/>
                <a:ea typeface="Arial"/>
                <a:cs typeface="Arial"/>
                <a:sym typeface="Arial"/>
              </a:rPr>
              <a:t>Vediamo infine dal grafico che non c’è un modello che chiaramente, come nel caso precedente dei kernel della SVM abbiamo una curva ROC che si mantiene sempre superiore alla altre.</a:t>
            </a:r>
            <a:endParaRPr b="0" i="0" sz="1400" u="none" cap="none" strike="noStrike">
              <a:solidFill>
                <a:schemeClr val="dk1"/>
              </a:solidFill>
              <a:latin typeface="Arial"/>
              <a:ea typeface="Arial"/>
              <a:cs typeface="Arial"/>
              <a:sym typeface="Arial"/>
            </a:endParaRPr>
          </a:p>
        </p:txBody>
      </p:sp>
      <p:pic>
        <p:nvPicPr>
          <p:cNvPr id="275" name="Google Shape;275;p33"/>
          <p:cNvPicPr preferRelativeResize="0"/>
          <p:nvPr/>
        </p:nvPicPr>
        <p:blipFill rotWithShape="1">
          <a:blip r:embed="rId3">
            <a:alphaModFix/>
          </a:blip>
          <a:srcRect b="0" l="10978" r="9813" t="78277"/>
          <a:stretch/>
        </p:blipFill>
        <p:spPr>
          <a:xfrm>
            <a:off x="7099238" y="4676700"/>
            <a:ext cx="3612250" cy="951775"/>
          </a:xfrm>
          <a:prstGeom prst="rect">
            <a:avLst/>
          </a:prstGeom>
          <a:noFill/>
          <a:ln>
            <a:noFill/>
          </a:ln>
        </p:spPr>
      </p:pic>
      <p:pic>
        <p:nvPicPr>
          <p:cNvPr id="276" name="Google Shape;276;p33"/>
          <p:cNvPicPr preferRelativeResize="0"/>
          <p:nvPr/>
        </p:nvPicPr>
        <p:blipFill>
          <a:blip r:embed="rId4">
            <a:alphaModFix/>
          </a:blip>
          <a:stretch>
            <a:fillRect/>
          </a:stretch>
        </p:blipFill>
        <p:spPr>
          <a:xfrm>
            <a:off x="6439245" y="820475"/>
            <a:ext cx="4932224" cy="3699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34"/>
          <p:cNvSpPr txBox="1"/>
          <p:nvPr>
            <p:ph type="title"/>
          </p:nvPr>
        </p:nvSpPr>
        <p:spPr>
          <a:xfrm>
            <a:off x="1371599" y="685800"/>
            <a:ext cx="104757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5400">
                <a:latin typeface="Arial"/>
                <a:ea typeface="Arial"/>
                <a:cs typeface="Arial"/>
                <a:sym typeface="Arial"/>
              </a:rPr>
              <a:t>CONCLUSIONI</a:t>
            </a:r>
            <a:endParaRPr/>
          </a:p>
        </p:txBody>
      </p:sp>
      <p:sp>
        <p:nvSpPr>
          <p:cNvPr id="283" name="Google Shape;283;p34"/>
          <p:cNvSpPr txBox="1"/>
          <p:nvPr/>
        </p:nvSpPr>
        <p:spPr>
          <a:xfrm>
            <a:off x="1485900" y="1890925"/>
            <a:ext cx="9986400" cy="2154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600"/>
              <a:buFont typeface="Arial"/>
              <a:buNone/>
            </a:pPr>
            <a:r>
              <a:rPr b="0" i="0" lang="it-IT" sz="1600" u="none" cap="none" strike="noStrike">
                <a:solidFill>
                  <a:schemeClr val="dk1"/>
                </a:solidFill>
                <a:latin typeface="Arial"/>
                <a:ea typeface="Arial"/>
                <a:cs typeface="Arial"/>
                <a:sym typeface="Arial"/>
              </a:rPr>
              <a:t>Dopo aver confrontato i vari modelli implementati la conclusione è stata che, sebbene tutti i modelli fossero tutti molto vicini come prestazioni, la Neural Network performi meglio dei precedenti. La scelta ricade su questo modello perchè, benchè la SVM con kernel radiale abbiamo dei risultati lievemente migliori per quanto riguarda la recall (ovvero la riduzione dei falsi negativi), tutti gli altri parametri considerati risultano superiori. </a:t>
            </a:r>
            <a:endParaRPr b="0" i="0" sz="16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600"/>
              <a:buFont typeface="Arial"/>
              <a:buNone/>
            </a:pPr>
            <a:r>
              <a:rPr b="0" i="0" lang="it-IT" sz="1600" u="none" cap="none" strike="noStrike">
                <a:solidFill>
                  <a:schemeClr val="dk1"/>
                </a:solidFill>
                <a:latin typeface="Arial"/>
                <a:ea typeface="Arial"/>
                <a:cs typeface="Arial"/>
                <a:sym typeface="Arial"/>
              </a:rPr>
              <a:t>Le prestazioni per</a:t>
            </a:r>
            <a:r>
              <a:rPr lang="it-IT" sz="1600">
                <a:solidFill>
                  <a:schemeClr val="dk1"/>
                </a:solidFill>
              </a:rPr>
              <a:t>ò</a:t>
            </a:r>
            <a:r>
              <a:rPr b="0" i="0" lang="it-IT" sz="1600" u="none" cap="none" strike="noStrike">
                <a:solidFill>
                  <a:schemeClr val="dk1"/>
                </a:solidFill>
                <a:latin typeface="Arial"/>
                <a:ea typeface="Arial"/>
                <a:cs typeface="Arial"/>
                <a:sym typeface="Arial"/>
              </a:rPr>
              <a:t> della SVM con kernel radiale non sono comunque da considerarsi negative. </a:t>
            </a:r>
            <a:endParaRPr b="0" i="0" sz="16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1200"/>
              </a:spcAft>
              <a:buClr>
                <a:srgbClr val="000000"/>
              </a:buClr>
              <a:buSzPts val="1600"/>
              <a:buFont typeface="Arial"/>
              <a:buNone/>
            </a:pPr>
            <a:r>
              <a:rPr b="0" i="0" lang="it-IT" sz="1600" u="none" cap="none" strike="noStrike">
                <a:solidFill>
                  <a:schemeClr val="dk1"/>
                </a:solidFill>
                <a:latin typeface="Arial"/>
                <a:ea typeface="Arial"/>
                <a:cs typeface="Arial"/>
                <a:sym typeface="Arial"/>
              </a:rPr>
              <a:t>Sarebbe comunque consigliabile confermare queste considerazioni con un dataset più numeroso.</a:t>
            </a:r>
            <a:endParaRPr b="0" i="0" sz="1600" u="none" cap="none" strike="noStrike">
              <a:solidFill>
                <a:schemeClr val="dk1"/>
              </a:solidFill>
              <a:latin typeface="Arial"/>
              <a:ea typeface="Arial"/>
              <a:cs typeface="Arial"/>
              <a:sym typeface="Arial"/>
            </a:endParaRPr>
          </a:p>
        </p:txBody>
      </p:sp>
      <p:pic>
        <p:nvPicPr>
          <p:cNvPr id="284" name="Google Shape;284;p34"/>
          <p:cNvPicPr preferRelativeResize="0"/>
          <p:nvPr/>
        </p:nvPicPr>
        <p:blipFill rotWithShape="1">
          <a:blip r:embed="rId3">
            <a:alphaModFix/>
          </a:blip>
          <a:srcRect b="7883" l="1319" r="54545" t="5099"/>
          <a:stretch/>
        </p:blipFill>
        <p:spPr>
          <a:xfrm>
            <a:off x="2052250" y="4463513"/>
            <a:ext cx="2232275" cy="1466925"/>
          </a:xfrm>
          <a:prstGeom prst="rect">
            <a:avLst/>
          </a:prstGeom>
          <a:noFill/>
          <a:ln>
            <a:noFill/>
          </a:ln>
        </p:spPr>
      </p:pic>
      <p:sp>
        <p:nvSpPr>
          <p:cNvPr id="285" name="Google Shape;285;p34"/>
          <p:cNvSpPr txBox="1"/>
          <p:nvPr/>
        </p:nvSpPr>
        <p:spPr>
          <a:xfrm>
            <a:off x="2476875" y="6205425"/>
            <a:ext cx="12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latin typeface="Libre Franklin"/>
                <a:ea typeface="Libre Franklin"/>
                <a:cs typeface="Libre Franklin"/>
                <a:sym typeface="Libre Franklin"/>
              </a:rPr>
              <a:t>Naive Bayes</a:t>
            </a:r>
            <a:endParaRPr b="1">
              <a:latin typeface="Libre Franklin"/>
              <a:ea typeface="Libre Franklin"/>
              <a:cs typeface="Libre Franklin"/>
              <a:sym typeface="Libre Franklin"/>
            </a:endParaRPr>
          </a:p>
        </p:txBody>
      </p:sp>
      <p:pic>
        <p:nvPicPr>
          <p:cNvPr id="286" name="Google Shape;286;p34"/>
          <p:cNvPicPr preferRelativeResize="0"/>
          <p:nvPr/>
        </p:nvPicPr>
        <p:blipFill rotWithShape="1">
          <a:blip r:embed="rId4">
            <a:alphaModFix/>
          </a:blip>
          <a:srcRect b="74150" l="3034" r="59453" t="2119"/>
          <a:stretch/>
        </p:blipFill>
        <p:spPr>
          <a:xfrm>
            <a:off x="5459925" y="4450788"/>
            <a:ext cx="2299050" cy="1492362"/>
          </a:xfrm>
          <a:prstGeom prst="rect">
            <a:avLst/>
          </a:prstGeom>
          <a:noFill/>
          <a:ln>
            <a:noFill/>
          </a:ln>
        </p:spPr>
      </p:pic>
      <p:sp>
        <p:nvSpPr>
          <p:cNvPr id="287" name="Google Shape;287;p34"/>
          <p:cNvSpPr txBox="1"/>
          <p:nvPr/>
        </p:nvSpPr>
        <p:spPr>
          <a:xfrm>
            <a:off x="5974650" y="6175125"/>
            <a:ext cx="15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latin typeface="Libre Franklin"/>
                <a:ea typeface="Libre Franklin"/>
                <a:cs typeface="Libre Franklin"/>
                <a:sym typeface="Libre Franklin"/>
              </a:rPr>
              <a:t>Neural Network</a:t>
            </a:r>
            <a:endParaRPr b="1">
              <a:latin typeface="Libre Franklin"/>
              <a:ea typeface="Libre Franklin"/>
              <a:cs typeface="Libre Franklin"/>
              <a:sym typeface="Libre Franklin"/>
            </a:endParaRPr>
          </a:p>
        </p:txBody>
      </p:sp>
      <p:pic>
        <p:nvPicPr>
          <p:cNvPr id="288" name="Google Shape;288;p34"/>
          <p:cNvPicPr preferRelativeResize="0"/>
          <p:nvPr/>
        </p:nvPicPr>
        <p:blipFill rotWithShape="1">
          <a:blip r:embed="rId5">
            <a:alphaModFix/>
          </a:blip>
          <a:srcRect b="72339" l="3370" r="53255" t="1975"/>
          <a:stretch/>
        </p:blipFill>
        <p:spPr>
          <a:xfrm>
            <a:off x="8934375" y="4450800"/>
            <a:ext cx="2299050" cy="1466920"/>
          </a:xfrm>
          <a:prstGeom prst="rect">
            <a:avLst/>
          </a:prstGeom>
          <a:noFill/>
          <a:ln>
            <a:noFill/>
          </a:ln>
        </p:spPr>
      </p:pic>
      <p:sp>
        <p:nvSpPr>
          <p:cNvPr id="289" name="Google Shape;289;p34"/>
          <p:cNvSpPr txBox="1"/>
          <p:nvPr/>
        </p:nvSpPr>
        <p:spPr>
          <a:xfrm>
            <a:off x="9417000" y="6175125"/>
            <a:ext cx="1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latin typeface="Libre Franklin"/>
                <a:ea typeface="Libre Franklin"/>
                <a:cs typeface="Libre Franklin"/>
                <a:sym typeface="Libre Franklin"/>
              </a:rPr>
              <a:t>SVM Radiale</a:t>
            </a:r>
            <a:endParaRPr b="1">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4500">
                <a:latin typeface="Arial"/>
                <a:ea typeface="Arial"/>
                <a:cs typeface="Arial"/>
                <a:sym typeface="Arial"/>
              </a:rPr>
              <a:t>DATASET DOMAIN</a:t>
            </a:r>
            <a:endParaRPr sz="4500"/>
          </a:p>
        </p:txBody>
      </p:sp>
      <p:sp>
        <p:nvSpPr>
          <p:cNvPr id="117" name="Google Shape;117;p15"/>
          <p:cNvSpPr txBox="1"/>
          <p:nvPr>
            <p:ph idx="1" type="body"/>
          </p:nvPr>
        </p:nvSpPr>
        <p:spPr>
          <a:xfrm>
            <a:off x="1371600" y="1638300"/>
            <a:ext cx="9601200" cy="4968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688"/>
              <a:buFont typeface="Arial"/>
              <a:buNone/>
            </a:pPr>
            <a:r>
              <a:rPr lang="it-IT" sz="1600">
                <a:solidFill>
                  <a:schemeClr val="dk1"/>
                </a:solidFill>
                <a:latin typeface="Arial"/>
                <a:ea typeface="Arial"/>
                <a:cs typeface="Arial"/>
                <a:sym typeface="Arial"/>
              </a:rPr>
              <a:t>Il dataset scelto presenta 2655 istanze di tipo differente (numeric, integer e string) e 25 attributi.</a:t>
            </a:r>
            <a:endParaRPr sz="1600">
              <a:latin typeface="Arial"/>
              <a:ea typeface="Arial"/>
              <a:cs typeface="Arial"/>
              <a:sym typeface="Arial"/>
            </a:endParaRPr>
          </a:p>
        </p:txBody>
      </p:sp>
      <p:sp>
        <p:nvSpPr>
          <p:cNvPr id="118" name="Google Shape;118;p15"/>
          <p:cNvSpPr txBox="1"/>
          <p:nvPr/>
        </p:nvSpPr>
        <p:spPr>
          <a:xfrm>
            <a:off x="1371600" y="2135100"/>
            <a:ext cx="5048700" cy="4062300"/>
          </a:xfrm>
          <a:prstGeom prst="rect">
            <a:avLst/>
          </a:prstGeom>
          <a:noFill/>
          <a:ln>
            <a:noFill/>
          </a:ln>
        </p:spPr>
        <p:txBody>
          <a:bodyPr anchorCtr="0" anchor="t" bIns="45700" lIns="91425" spcFirstLastPara="1" rIns="91425" wrap="square" tIns="45700">
            <a:noAutofit/>
          </a:bodyPr>
          <a:lstStyle/>
          <a:p>
            <a:pPr indent="-396748" lvl="0" marL="384048" marR="0" rtl="0" algn="l">
              <a:lnSpc>
                <a:spcPct val="80000"/>
              </a:lnSpc>
              <a:spcBef>
                <a:spcPts val="0"/>
              </a:spcBef>
              <a:spcAft>
                <a:spcPts val="0"/>
              </a:spcAft>
              <a:buClr>
                <a:schemeClr val="dk2"/>
              </a:buClr>
              <a:buSzPts val="1300"/>
              <a:buFont typeface="Libre Franklin"/>
              <a:buChar char="●"/>
            </a:pPr>
            <a:r>
              <a:rPr b="1" i="0" lang="it-IT" sz="1300" u="none" cap="none" strike="noStrike">
                <a:solidFill>
                  <a:schemeClr val="dk2"/>
                </a:solidFill>
              </a:rPr>
              <a:t>Neo.Reference.ID</a:t>
            </a:r>
            <a:r>
              <a:rPr i="0" lang="it-IT" sz="1300" u="none" cap="none" strike="noStrike">
                <a:solidFill>
                  <a:schemeClr val="dk2"/>
                </a:solidFill>
              </a:rPr>
              <a:t>: ID assegnato ad ogni asteroide. [int]</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Absolute.Magnitude</a:t>
            </a:r>
            <a:r>
              <a:rPr i="0" lang="it-IT" sz="1300" u="none" cap="none" strike="noStrike">
                <a:solidFill>
                  <a:schemeClr val="dk2"/>
                </a:solidFill>
              </a:rPr>
              <a:t>: Denota la magnitudine assoluta di un asteroide, [num]</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Est.Dia.in.KM.min</a:t>
            </a:r>
            <a:r>
              <a:rPr i="0" lang="it-IT" sz="1300" u="none" cap="none" strike="noStrike">
                <a:solidFill>
                  <a:schemeClr val="dk2"/>
                </a:solidFill>
              </a:rPr>
              <a:t>: Diametro minimo stimato dell’asteroide in Km. [num]</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Est.Dia.in.KM.max</a:t>
            </a:r>
            <a:r>
              <a:rPr i="0" lang="it-IT" sz="1300" u="none" cap="none" strike="noStrike">
                <a:solidFill>
                  <a:schemeClr val="dk2"/>
                </a:solidFill>
              </a:rPr>
              <a:t>: Diametro massimo stimato dell’asteroide in Km. [num]</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Relative.Velocity.km.per.sec</a:t>
            </a:r>
            <a:r>
              <a:rPr i="0" lang="it-IT" sz="1300" u="none" cap="none" strike="noStrike">
                <a:solidFill>
                  <a:schemeClr val="dk2"/>
                </a:solidFill>
              </a:rPr>
              <a:t>: Velocità relativa in km/s. [num] </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Miles.per.hour</a:t>
            </a:r>
            <a:r>
              <a:rPr i="0" lang="it-IT" sz="1300" u="none" cap="none" strike="noStrike">
                <a:solidFill>
                  <a:schemeClr val="dk2"/>
                </a:solidFill>
              </a:rPr>
              <a:t>: Miglia orarie. [num]</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Orbit.ID</a:t>
            </a:r>
            <a:r>
              <a:rPr i="0" lang="it-IT" sz="1300" u="none" cap="none" strike="noStrike">
                <a:solidFill>
                  <a:schemeClr val="dk2"/>
                </a:solidFill>
              </a:rPr>
              <a:t>: Id assegnato alla particolare orbita [int]</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Orbit.Uncertainity</a:t>
            </a:r>
            <a:r>
              <a:rPr i="0" lang="it-IT" sz="1300" u="none" cap="none" strike="noStrike">
                <a:solidFill>
                  <a:schemeClr val="dk2"/>
                </a:solidFill>
              </a:rPr>
              <a:t>: Incertezza dell’orbita. [int] </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Minimum.Orbit.Intersection</a:t>
            </a:r>
            <a:r>
              <a:rPr i="0" lang="it-IT" sz="1300" u="none" cap="none" strike="noStrike">
                <a:solidFill>
                  <a:schemeClr val="dk2"/>
                </a:solidFill>
              </a:rPr>
              <a:t>: Minima distanza all’intersezione orbitale. [num]</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Jupiter.Tisserand.Invariant</a:t>
            </a:r>
            <a:r>
              <a:rPr i="0" lang="it-IT" sz="1300" u="none" cap="none" strike="noStrike">
                <a:solidFill>
                  <a:schemeClr val="dk2"/>
                </a:solidFill>
              </a:rPr>
              <a:t>: Denota l’invariante Tisserand. [num]</a:t>
            </a:r>
            <a:endParaRPr i="0" sz="1300" u="none" cap="none" strike="noStrike">
              <a:solidFill>
                <a:srgbClr val="000000"/>
              </a:solidFill>
            </a:endParaRPr>
          </a:p>
          <a:p>
            <a:pPr indent="-396748" lvl="0" marL="384048" marR="0" rtl="0" algn="l">
              <a:lnSpc>
                <a:spcPct val="80000"/>
              </a:lnSpc>
              <a:spcBef>
                <a:spcPts val="1200"/>
              </a:spcBef>
              <a:spcAft>
                <a:spcPts val="0"/>
              </a:spcAft>
              <a:buClr>
                <a:schemeClr val="dk2"/>
              </a:buClr>
              <a:buSzPts val="1300"/>
              <a:buFont typeface="Libre Franklin"/>
              <a:buChar char="●"/>
            </a:pPr>
            <a:r>
              <a:rPr b="1" i="0" lang="it-IT" sz="1300" u="none" cap="none" strike="noStrike">
                <a:solidFill>
                  <a:schemeClr val="dk2"/>
                </a:solidFill>
              </a:rPr>
              <a:t>Epoch.Osculation</a:t>
            </a:r>
            <a:r>
              <a:rPr i="0" lang="it-IT" sz="1300" u="none" cap="none" strike="noStrike">
                <a:solidFill>
                  <a:schemeClr val="dk2"/>
                </a:solidFill>
              </a:rPr>
              <a:t>: Coincide con l’orbita gravitazionale di Keplero. [num]</a:t>
            </a:r>
            <a:endParaRPr b="1" i="0" sz="1300" u="none" cap="none" strike="noStrike">
              <a:solidFill>
                <a:schemeClr val="dk2"/>
              </a:solidFill>
            </a:endParaRPr>
          </a:p>
        </p:txBody>
      </p:sp>
      <p:sp>
        <p:nvSpPr>
          <p:cNvPr id="119" name="Google Shape;119;p15"/>
          <p:cNvSpPr txBox="1"/>
          <p:nvPr/>
        </p:nvSpPr>
        <p:spPr>
          <a:xfrm>
            <a:off x="6481854" y="2150007"/>
            <a:ext cx="5110200" cy="3401400"/>
          </a:xfrm>
          <a:prstGeom prst="rect">
            <a:avLst/>
          </a:prstGeom>
          <a:noFill/>
          <a:ln>
            <a:noFill/>
          </a:ln>
        </p:spPr>
        <p:txBody>
          <a:bodyPr anchorCtr="0" anchor="t" bIns="45700" lIns="91425" spcFirstLastPara="1" rIns="91425" wrap="square" tIns="45700">
            <a:noAutofit/>
          </a:bodyPr>
          <a:lstStyle/>
          <a:p>
            <a:pPr indent="-311150" lvl="0" marL="457200" rtl="0" algn="l">
              <a:lnSpc>
                <a:spcPct val="80000"/>
              </a:lnSpc>
              <a:spcBef>
                <a:spcPts val="1200"/>
              </a:spcBef>
              <a:spcAft>
                <a:spcPts val="0"/>
              </a:spcAft>
              <a:buClr>
                <a:schemeClr val="dk2"/>
              </a:buClr>
              <a:buSzPts val="1300"/>
              <a:buChar char="●"/>
            </a:pPr>
            <a:r>
              <a:rPr b="1" lang="it-IT" sz="1300">
                <a:solidFill>
                  <a:schemeClr val="dk2"/>
                </a:solidFill>
              </a:rPr>
              <a:t>Eccentricity</a:t>
            </a:r>
            <a:r>
              <a:rPr lang="it-IT" sz="1300">
                <a:solidFill>
                  <a:schemeClr val="dk2"/>
                </a:solidFill>
              </a:rPr>
              <a:t>: Valore dell’eccentricità dell’orbita dell’asteroide. [num]</a:t>
            </a:r>
            <a:endParaRPr sz="1300">
              <a:solidFill>
                <a:schemeClr val="dk1"/>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Semi.Major.Axis</a:t>
            </a:r>
            <a:r>
              <a:rPr i="0" lang="it-IT" sz="1300" u="none" cap="none" strike="noStrike">
                <a:solidFill>
                  <a:schemeClr val="dk2"/>
                </a:solidFill>
              </a:rPr>
              <a:t>: Valore del semiasse maggiore dell’orbita dell’asteroide. [num]</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Inclination</a:t>
            </a:r>
            <a:r>
              <a:rPr i="0" lang="it-IT" sz="1300" u="none" cap="none" strike="noStrike">
                <a:solidFill>
                  <a:schemeClr val="dk2"/>
                </a:solidFill>
              </a:rPr>
              <a:t>: Inclinazione dell’orbita. [num]</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Asc.Node.Longitude</a:t>
            </a:r>
            <a:r>
              <a:rPr i="0" lang="it-IT" sz="1300" u="none" cap="none" strike="noStrike">
                <a:solidFill>
                  <a:schemeClr val="dk2"/>
                </a:solidFill>
              </a:rPr>
              <a:t>: Elemento necessario per per specificare l’orbita di un oggetto nello spazio. [num] </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Orbital.Period</a:t>
            </a:r>
            <a:r>
              <a:rPr i="0" lang="it-IT" sz="1300" u="none" cap="none" strike="noStrike">
                <a:solidFill>
                  <a:schemeClr val="dk2"/>
                </a:solidFill>
              </a:rPr>
              <a:t>: Tempo necessario per compiere un giro completo attorno al suo corpo orbitante. [num]</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Perihelion.Distance</a:t>
            </a:r>
            <a:r>
              <a:rPr i="0" lang="it-IT" sz="1300" u="none" cap="none" strike="noStrike">
                <a:solidFill>
                  <a:schemeClr val="dk2"/>
                </a:solidFill>
              </a:rPr>
              <a:t>: Distanza del perielio. [num] </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Perihelion.Time</a:t>
            </a:r>
            <a:r>
              <a:rPr i="0" lang="it-IT" sz="1300" u="none" cap="none" strike="noStrike">
                <a:solidFill>
                  <a:schemeClr val="dk2"/>
                </a:solidFill>
              </a:rPr>
              <a:t>: Durata del perielio [num].</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Aphelion.Dist</a:t>
            </a:r>
            <a:r>
              <a:rPr i="0" lang="it-IT" sz="1300" u="none" cap="none" strike="noStrike">
                <a:solidFill>
                  <a:schemeClr val="dk2"/>
                </a:solidFill>
              </a:rPr>
              <a:t>: Distanza dell’afelio. [num]</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Mean.Anomaly</a:t>
            </a:r>
            <a:r>
              <a:rPr i="0" lang="it-IT" sz="1300" u="none" cap="none" strike="noStrike">
                <a:solidFill>
                  <a:schemeClr val="dk2"/>
                </a:solidFill>
              </a:rPr>
              <a:t>: Anomalia media. [num]</a:t>
            </a:r>
            <a:endParaRPr i="0" sz="1300" u="none" cap="none" strike="noStrike">
              <a:solidFill>
                <a:srgbClr val="000000"/>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Mean.Motion</a:t>
            </a:r>
            <a:r>
              <a:rPr i="0" lang="it-IT" sz="1300" u="none" cap="none" strike="noStrike">
                <a:solidFill>
                  <a:schemeClr val="dk2"/>
                </a:solidFill>
              </a:rPr>
              <a:t>: scostamento medio. [num]</a:t>
            </a:r>
            <a:endParaRPr i="0" sz="1300" u="none" cap="none" strike="noStrike">
              <a:solidFill>
                <a:schemeClr val="dk2"/>
              </a:solidFill>
            </a:endParaRPr>
          </a:p>
          <a:p>
            <a:pPr indent="-311150" lvl="0" marL="457200" marR="0" rtl="0" algn="l">
              <a:lnSpc>
                <a:spcPct val="80000"/>
              </a:lnSpc>
              <a:spcBef>
                <a:spcPts val="1200"/>
              </a:spcBef>
              <a:spcAft>
                <a:spcPts val="0"/>
              </a:spcAft>
              <a:buClr>
                <a:schemeClr val="dk2"/>
              </a:buClr>
              <a:buSzPts val="1300"/>
              <a:buFont typeface="Arial"/>
              <a:buChar char="●"/>
            </a:pPr>
            <a:r>
              <a:rPr b="1" i="0" lang="it-IT" sz="1300" u="none" cap="none" strike="noStrike">
                <a:solidFill>
                  <a:schemeClr val="dk2"/>
                </a:solidFill>
              </a:rPr>
              <a:t>Hazardous</a:t>
            </a:r>
            <a:r>
              <a:rPr i="0" lang="it-IT" sz="1300" u="none" cap="none" strike="noStrike">
                <a:solidFill>
                  <a:schemeClr val="dk2"/>
                </a:solidFill>
              </a:rPr>
              <a:t>: Denota quando un asteroide è pericoloso o meno. [</a:t>
            </a:r>
            <a:r>
              <a:rPr lang="it-IT" sz="1300">
                <a:solidFill>
                  <a:schemeClr val="dk2"/>
                </a:solidFill>
              </a:rPr>
              <a:t>string</a:t>
            </a:r>
            <a:r>
              <a:rPr i="0" lang="it-IT" sz="1300" u="none" cap="none" strike="noStrike">
                <a:solidFill>
                  <a:schemeClr val="dk2"/>
                </a:solidFill>
              </a:rPr>
              <a:t>]</a:t>
            </a:r>
            <a:endParaRPr b="1" i="0" sz="1300" u="none" cap="none" strike="noStrike">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4500">
                <a:latin typeface="Arial"/>
                <a:ea typeface="Arial"/>
                <a:cs typeface="Arial"/>
                <a:sym typeface="Arial"/>
              </a:rPr>
              <a:t>PREPROCESSING E ANALISI DEL DATASET</a:t>
            </a:r>
            <a:endParaRPr sz="4500"/>
          </a:p>
        </p:txBody>
      </p:sp>
      <p:sp>
        <p:nvSpPr>
          <p:cNvPr id="126" name="Google Shape;126;p16"/>
          <p:cNvSpPr txBox="1"/>
          <p:nvPr>
            <p:ph idx="1" type="body"/>
          </p:nvPr>
        </p:nvSpPr>
        <p:spPr>
          <a:xfrm>
            <a:off x="1371600" y="2286006"/>
            <a:ext cx="9601200" cy="21186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SzPts val="1800"/>
              <a:buNone/>
            </a:pPr>
            <a:r>
              <a:rPr lang="it-IT">
                <a:latin typeface="Arial"/>
                <a:ea typeface="Arial"/>
                <a:cs typeface="Arial"/>
                <a:sym typeface="Arial"/>
              </a:rPr>
              <a:t>PREPROCESSING </a:t>
            </a:r>
            <a:br>
              <a:rPr lang="it-IT">
                <a:latin typeface="Arial"/>
                <a:ea typeface="Arial"/>
                <a:cs typeface="Arial"/>
                <a:sym typeface="Arial"/>
              </a:rPr>
            </a:br>
            <a:endParaRPr sz="1400">
              <a:latin typeface="Arial"/>
              <a:ea typeface="Arial"/>
              <a:cs typeface="Arial"/>
              <a:sym typeface="Arial"/>
            </a:endParaRPr>
          </a:p>
          <a:p>
            <a:pPr indent="0" lvl="0" marL="0" rtl="0" algn="l">
              <a:lnSpc>
                <a:spcPct val="94000"/>
              </a:lnSpc>
              <a:spcBef>
                <a:spcPts val="0"/>
              </a:spcBef>
              <a:spcAft>
                <a:spcPts val="0"/>
              </a:spcAft>
              <a:buSzPts val="1800"/>
              <a:buNone/>
            </a:pPr>
            <a:r>
              <a:rPr lang="it-IT" sz="1400">
                <a:latin typeface="Arial"/>
                <a:ea typeface="Arial"/>
                <a:cs typeface="Arial"/>
                <a:sym typeface="Arial"/>
              </a:rPr>
              <a:t>Le principali operazioni di preprocessing sono state:</a:t>
            </a:r>
            <a:br>
              <a:rPr lang="it-IT" sz="1400">
                <a:latin typeface="Arial"/>
                <a:ea typeface="Arial"/>
                <a:cs typeface="Arial"/>
                <a:sym typeface="Arial"/>
              </a:rPr>
            </a:br>
            <a:endParaRPr sz="1400">
              <a:latin typeface="Arial"/>
              <a:ea typeface="Arial"/>
              <a:cs typeface="Arial"/>
              <a:sym typeface="Arial"/>
            </a:endParaRPr>
          </a:p>
          <a:p>
            <a:pPr indent="-419100" lvl="0" marL="457200" rtl="0" algn="l">
              <a:lnSpc>
                <a:spcPct val="94000"/>
              </a:lnSpc>
              <a:spcBef>
                <a:spcPts val="0"/>
              </a:spcBef>
              <a:spcAft>
                <a:spcPts val="0"/>
              </a:spcAft>
              <a:buClr>
                <a:schemeClr val="dk2"/>
              </a:buClr>
              <a:buSzPts val="1400"/>
              <a:buChar char="●"/>
            </a:pPr>
            <a:r>
              <a:rPr lang="it-IT" sz="1400">
                <a:latin typeface="Arial"/>
                <a:ea typeface="Arial"/>
                <a:cs typeface="Arial"/>
                <a:sym typeface="Arial"/>
              </a:rPr>
              <a:t>Verifica dell’</a:t>
            </a:r>
            <a:r>
              <a:rPr b="1" lang="it-IT" sz="1400">
                <a:latin typeface="Arial"/>
                <a:ea typeface="Arial"/>
                <a:cs typeface="Arial"/>
                <a:sym typeface="Arial"/>
              </a:rPr>
              <a:t>omogeneità</a:t>
            </a:r>
            <a:r>
              <a:rPr lang="it-IT" sz="1400">
                <a:latin typeface="Arial"/>
                <a:ea typeface="Arial"/>
                <a:cs typeface="Arial"/>
                <a:sym typeface="Arial"/>
              </a:rPr>
              <a:t> della tipologia dei dati.</a:t>
            </a:r>
            <a:endParaRPr sz="1400"/>
          </a:p>
          <a:p>
            <a:pPr indent="-419100" lvl="0" marL="457200" rtl="0" algn="l">
              <a:lnSpc>
                <a:spcPct val="94000"/>
              </a:lnSpc>
              <a:spcBef>
                <a:spcPts val="1200"/>
              </a:spcBef>
              <a:spcAft>
                <a:spcPts val="0"/>
              </a:spcAft>
              <a:buClr>
                <a:schemeClr val="dk2"/>
              </a:buClr>
              <a:buSzPts val="1400"/>
              <a:buChar char="●"/>
            </a:pPr>
            <a:r>
              <a:rPr lang="it-IT" sz="1400">
                <a:latin typeface="Arial"/>
                <a:ea typeface="Arial"/>
                <a:cs typeface="Arial"/>
                <a:sym typeface="Arial"/>
              </a:rPr>
              <a:t>Presenza di eventuali </a:t>
            </a:r>
            <a:r>
              <a:rPr b="1" lang="it-IT" sz="1400">
                <a:latin typeface="Arial"/>
                <a:ea typeface="Arial"/>
                <a:cs typeface="Arial"/>
                <a:sym typeface="Arial"/>
              </a:rPr>
              <a:t>valori mancanti</a:t>
            </a:r>
            <a:r>
              <a:rPr lang="it-IT" sz="1400">
                <a:latin typeface="Arial"/>
                <a:ea typeface="Arial"/>
                <a:cs typeface="Arial"/>
                <a:sym typeface="Arial"/>
              </a:rPr>
              <a:t>.</a:t>
            </a:r>
            <a:endParaRPr sz="1400">
              <a:latin typeface="Arial"/>
              <a:ea typeface="Arial"/>
              <a:cs typeface="Arial"/>
              <a:sym typeface="Arial"/>
            </a:endParaRPr>
          </a:p>
          <a:p>
            <a:pPr indent="-419100" lvl="0" marL="457200" rtl="0" algn="l">
              <a:lnSpc>
                <a:spcPct val="94000"/>
              </a:lnSpc>
              <a:spcBef>
                <a:spcPts val="1200"/>
              </a:spcBef>
              <a:spcAft>
                <a:spcPts val="0"/>
              </a:spcAft>
              <a:buSzPts val="1400"/>
              <a:buFont typeface="Arial"/>
              <a:buChar char="●"/>
            </a:pPr>
            <a:r>
              <a:rPr lang="it-IT" sz="1400">
                <a:latin typeface="Arial"/>
                <a:ea typeface="Arial"/>
                <a:cs typeface="Arial"/>
                <a:sym typeface="Arial"/>
              </a:rPr>
              <a:t>Modifica della variabile target da </a:t>
            </a:r>
            <a:r>
              <a:rPr b="1" lang="it-IT" sz="1400">
                <a:latin typeface="Arial"/>
                <a:ea typeface="Arial"/>
                <a:cs typeface="Arial"/>
                <a:sym typeface="Arial"/>
              </a:rPr>
              <a:t>string</a:t>
            </a:r>
            <a:r>
              <a:rPr lang="it-IT" sz="1400">
                <a:latin typeface="Arial"/>
                <a:ea typeface="Arial"/>
                <a:cs typeface="Arial"/>
                <a:sym typeface="Arial"/>
              </a:rPr>
              <a:t> a </a:t>
            </a:r>
            <a:r>
              <a:rPr b="1" lang="it-IT" sz="1400">
                <a:latin typeface="Arial"/>
                <a:ea typeface="Arial"/>
                <a:cs typeface="Arial"/>
                <a:sym typeface="Arial"/>
              </a:rPr>
              <a:t>factor</a:t>
            </a:r>
            <a:endParaRPr b="1" sz="1400">
              <a:latin typeface="Arial"/>
              <a:ea typeface="Arial"/>
              <a:cs typeface="Arial"/>
              <a:sym typeface="Arial"/>
            </a:endParaRPr>
          </a:p>
        </p:txBody>
      </p:sp>
      <p:sp>
        <p:nvSpPr>
          <p:cNvPr id="127" name="Google Shape;127;p16"/>
          <p:cNvSpPr txBox="1"/>
          <p:nvPr/>
        </p:nvSpPr>
        <p:spPr>
          <a:xfrm>
            <a:off x="1371600" y="4547825"/>
            <a:ext cx="4364400" cy="758100"/>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3600"/>
              <a:buFont typeface="Arial"/>
              <a:buNone/>
            </a:pPr>
            <a:r>
              <a:rPr b="0" i="0" lang="it-IT" sz="2000" u="none" cap="none" strike="noStrike">
                <a:solidFill>
                  <a:schemeClr val="dk2"/>
                </a:solidFill>
                <a:latin typeface="Arial"/>
                <a:ea typeface="Arial"/>
                <a:cs typeface="Arial"/>
                <a:sym typeface="Arial"/>
              </a:rPr>
              <a:t>ANALISI DEL TARGET</a:t>
            </a:r>
            <a:endParaRPr b="0" i="0" sz="2000" u="none" cap="none" strike="noStrike">
              <a:solidFill>
                <a:srgbClr val="000000"/>
              </a:solidFill>
              <a:latin typeface="Arial"/>
              <a:ea typeface="Arial"/>
              <a:cs typeface="Arial"/>
              <a:sym typeface="Arial"/>
            </a:endParaRPr>
          </a:p>
        </p:txBody>
      </p:sp>
      <p:sp>
        <p:nvSpPr>
          <p:cNvPr id="128" name="Google Shape;128;p16"/>
          <p:cNvSpPr txBox="1"/>
          <p:nvPr/>
        </p:nvSpPr>
        <p:spPr>
          <a:xfrm>
            <a:off x="1371600" y="5043549"/>
            <a:ext cx="5057700" cy="1485900"/>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b="0" i="0" lang="it-IT" sz="1400" u="none" cap="none" strike="noStrike">
                <a:solidFill>
                  <a:schemeClr val="dk2"/>
                </a:solidFill>
                <a:latin typeface="Arial"/>
                <a:ea typeface="Arial"/>
                <a:cs typeface="Arial"/>
                <a:sym typeface="Arial"/>
              </a:rPr>
              <a:t>Qui a fianco osserviamo la distribuzione dell’attributo target </a:t>
            </a:r>
            <a:r>
              <a:rPr b="0" i="1" lang="it-IT" sz="1400" u="none" cap="none" strike="noStrike">
                <a:solidFill>
                  <a:schemeClr val="dk2"/>
                </a:solidFill>
                <a:latin typeface="Arial"/>
                <a:ea typeface="Arial"/>
                <a:cs typeface="Arial"/>
                <a:sym typeface="Arial"/>
              </a:rPr>
              <a:t>Hazardous</a:t>
            </a:r>
            <a:r>
              <a:rPr b="0" i="0" lang="it-IT" sz="1400" u="none" cap="none" strike="noStrike">
                <a:solidFill>
                  <a:schemeClr val="dk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94000"/>
              </a:lnSpc>
              <a:spcBef>
                <a:spcPts val="1200"/>
              </a:spcBef>
              <a:spcAft>
                <a:spcPts val="0"/>
              </a:spcAft>
              <a:buClr>
                <a:schemeClr val="dk2"/>
              </a:buClr>
              <a:buSzPts val="2000"/>
              <a:buFont typeface="Libre Franklin"/>
              <a:buNone/>
            </a:pPr>
            <a:r>
              <a:rPr b="0" i="0" lang="it-IT" sz="1400" u="none" cap="none" strike="noStrike">
                <a:solidFill>
                  <a:schemeClr val="dk2"/>
                </a:solidFill>
                <a:latin typeface="Arial"/>
                <a:ea typeface="Arial"/>
                <a:cs typeface="Arial"/>
                <a:sym typeface="Arial"/>
              </a:rPr>
              <a:t>Possiamo vedere come la distribuzione dei dati sia più sbilanciata verso gli asteroidi </a:t>
            </a:r>
            <a:r>
              <a:rPr b="1" i="0" lang="it-IT" sz="1400" u="none" cap="none" strike="noStrike">
                <a:solidFill>
                  <a:schemeClr val="dk2"/>
                </a:solidFill>
                <a:latin typeface="Arial"/>
                <a:ea typeface="Arial"/>
                <a:cs typeface="Arial"/>
                <a:sym typeface="Arial"/>
              </a:rPr>
              <a:t>non</a:t>
            </a:r>
            <a:r>
              <a:rPr b="0" i="0" lang="it-IT" sz="1400" u="none" cap="none" strike="noStrike">
                <a:solidFill>
                  <a:schemeClr val="dk2"/>
                </a:solidFill>
                <a:latin typeface="Arial"/>
                <a:ea typeface="Arial"/>
                <a:cs typeface="Arial"/>
                <a:sym typeface="Arial"/>
              </a:rPr>
              <a:t> </a:t>
            </a:r>
            <a:r>
              <a:rPr b="1" i="0" lang="it-IT" sz="1400" u="none" cap="none" strike="noStrike">
                <a:solidFill>
                  <a:schemeClr val="dk2"/>
                </a:solidFill>
                <a:latin typeface="Arial"/>
                <a:ea typeface="Arial"/>
                <a:cs typeface="Arial"/>
                <a:sym typeface="Arial"/>
              </a:rPr>
              <a:t>pericolosi</a:t>
            </a:r>
            <a:r>
              <a:rPr b="0" i="0" lang="it-IT" sz="1400" u="none" cap="none" strike="noStrike">
                <a:solidFill>
                  <a:schemeClr val="dk2"/>
                </a:solidFill>
                <a:latin typeface="Arial"/>
                <a:ea typeface="Arial"/>
                <a:cs typeface="Arial"/>
                <a:sym typeface="Arial"/>
              </a:rPr>
              <a:t> (</a:t>
            </a:r>
            <a:r>
              <a:rPr b="1" i="0" lang="it-IT" sz="1400" u="none" cap="none" strike="noStrike">
                <a:solidFill>
                  <a:schemeClr val="dk2"/>
                </a:solidFill>
                <a:latin typeface="Arial"/>
                <a:ea typeface="Arial"/>
                <a:cs typeface="Arial"/>
                <a:sym typeface="Arial"/>
              </a:rPr>
              <a:t>59%) </a:t>
            </a:r>
            <a:r>
              <a:rPr b="0" i="0" lang="it-IT" sz="1400" u="none" cap="none" strike="noStrike">
                <a:solidFill>
                  <a:schemeClr val="dk2"/>
                </a:solidFill>
                <a:latin typeface="Arial"/>
                <a:ea typeface="Arial"/>
                <a:cs typeface="Arial"/>
                <a:sym typeface="Arial"/>
              </a:rPr>
              <a:t>rispetto ai</a:t>
            </a:r>
            <a:r>
              <a:rPr b="1" i="0" lang="it-IT" sz="1400" u="none" cap="none" strike="noStrike">
                <a:solidFill>
                  <a:schemeClr val="dk2"/>
                </a:solidFill>
                <a:latin typeface="Arial"/>
                <a:ea typeface="Arial"/>
                <a:cs typeface="Arial"/>
                <a:sym typeface="Arial"/>
              </a:rPr>
              <a:t> pericolosi</a:t>
            </a:r>
            <a:r>
              <a:rPr b="0" i="0" lang="it-IT" sz="1400" u="none" cap="none" strike="noStrike">
                <a:solidFill>
                  <a:schemeClr val="dk2"/>
                </a:solidFill>
                <a:latin typeface="Arial"/>
                <a:ea typeface="Arial"/>
                <a:cs typeface="Arial"/>
                <a:sym typeface="Arial"/>
              </a:rPr>
              <a:t> (</a:t>
            </a:r>
            <a:r>
              <a:rPr b="1" i="0" lang="it-IT" sz="1400" u="none" cap="none" strike="noStrike">
                <a:solidFill>
                  <a:schemeClr val="dk2"/>
                </a:solidFill>
                <a:latin typeface="Arial"/>
                <a:ea typeface="Arial"/>
                <a:cs typeface="Arial"/>
                <a:sym typeface="Arial"/>
              </a:rPr>
              <a:t>41%)</a:t>
            </a:r>
            <a:r>
              <a:rPr b="0" i="0" lang="it-IT" sz="1400" u="none" cap="none" strike="noStrike">
                <a:solidFill>
                  <a:schemeClr val="dk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29" name="Google Shape;129;p16"/>
          <p:cNvPicPr preferRelativeResize="0"/>
          <p:nvPr/>
        </p:nvPicPr>
        <p:blipFill rotWithShape="1">
          <a:blip r:embed="rId3">
            <a:alphaModFix/>
          </a:blip>
          <a:srcRect b="12115" l="5688" r="7332" t="3808"/>
          <a:stretch/>
        </p:blipFill>
        <p:spPr>
          <a:xfrm>
            <a:off x="7356300" y="2499575"/>
            <a:ext cx="4223975" cy="312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5400"/>
              <a:buFont typeface="Arial"/>
              <a:buNone/>
            </a:pPr>
            <a:r>
              <a:rPr b="1" lang="it-IT" sz="4500">
                <a:latin typeface="Arial"/>
                <a:ea typeface="Arial"/>
                <a:cs typeface="Arial"/>
                <a:sym typeface="Arial"/>
              </a:rPr>
              <a:t>ANALISI ESPLORATIVA DEL DATASET(PCA)</a:t>
            </a:r>
            <a:endParaRPr sz="4500"/>
          </a:p>
        </p:txBody>
      </p:sp>
      <p:sp>
        <p:nvSpPr>
          <p:cNvPr id="136" name="Google Shape;136;p17"/>
          <p:cNvSpPr txBox="1"/>
          <p:nvPr/>
        </p:nvSpPr>
        <p:spPr>
          <a:xfrm>
            <a:off x="1371600" y="2017875"/>
            <a:ext cx="5649300" cy="475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 dataset molto spesso contengono una o pi</a:t>
            </a:r>
            <a:r>
              <a:rPr lang="it-IT">
                <a:solidFill>
                  <a:schemeClr val="dk1"/>
                </a:solidFill>
              </a:rPr>
              <a:t>ù</a:t>
            </a:r>
            <a:r>
              <a:rPr b="0" i="0" lang="it-IT" sz="1400" u="none" cap="none" strike="noStrike">
                <a:solidFill>
                  <a:schemeClr val="dk1"/>
                </a:solidFill>
                <a:latin typeface="Arial"/>
                <a:ea typeface="Arial"/>
                <a:cs typeface="Arial"/>
                <a:sym typeface="Arial"/>
              </a:rPr>
              <a:t> features ridondanti che vanno ad esprimere informazioni simili rispetto ad altre features. Si rende quindi necessario tenere solamente quelle features in grado di fornire informazioni significative riguardo al dataset.</a:t>
            </a:r>
            <a:endParaRPr b="0" i="0" sz="100" u="none" cap="none" strike="noStrike">
              <a:solidFill>
                <a:schemeClr val="dk1"/>
              </a:solidFill>
              <a:latin typeface="Arial"/>
              <a:ea typeface="Arial"/>
              <a:cs typeface="Arial"/>
              <a:sym typeface="Arial"/>
            </a:endParaRPr>
          </a:p>
          <a:p>
            <a:pPr indent="0" lvl="0" marL="0" marR="0" rtl="0" algn="l">
              <a:lnSpc>
                <a:spcPct val="89000"/>
              </a:lnSpc>
              <a:spcBef>
                <a:spcPts val="1200"/>
              </a:spcBef>
              <a:spcAft>
                <a:spcPts val="0"/>
              </a:spcAft>
              <a:buClr>
                <a:schemeClr val="dk2"/>
              </a:buClr>
              <a:buSzPts val="3600"/>
              <a:buFont typeface="Arial"/>
              <a:buNone/>
            </a:pPr>
            <a:r>
              <a:rPr b="0" i="0" lang="it-IT" sz="2000" u="none" cap="none" strike="noStrike">
                <a:solidFill>
                  <a:schemeClr val="dk2"/>
                </a:solidFill>
                <a:latin typeface="Arial"/>
                <a:ea typeface="Arial"/>
                <a:cs typeface="Arial"/>
                <a:sym typeface="Arial"/>
              </a:rPr>
              <a:t>APPLICAZIONE DELLA PCA</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rgbClr val="262626"/>
                </a:solidFill>
                <a:highlight>
                  <a:srgbClr val="FFFFFF"/>
                </a:highlight>
                <a:latin typeface="Arial"/>
                <a:ea typeface="Arial"/>
                <a:cs typeface="Arial"/>
                <a:sym typeface="Arial"/>
              </a:rPr>
              <a:t>Dall’applicazione della PCA si ottiene un tabella i cui campi rappresentano:</a:t>
            </a:r>
            <a:endParaRPr b="0" i="0" sz="1400" u="none" cap="none" strike="noStrike">
              <a:solidFill>
                <a:srgbClr val="262626"/>
              </a:solidFill>
              <a:highlight>
                <a:srgbClr val="FFFFFF"/>
              </a:highlight>
              <a:latin typeface="Arial"/>
              <a:ea typeface="Arial"/>
              <a:cs typeface="Arial"/>
              <a:sym typeface="Arial"/>
            </a:endParaRPr>
          </a:p>
          <a:p>
            <a:pPr indent="-317500" lvl="0" marL="457200" marR="0" rtl="0" algn="l">
              <a:lnSpc>
                <a:spcPct val="115000"/>
              </a:lnSpc>
              <a:spcBef>
                <a:spcPts val="1200"/>
              </a:spcBef>
              <a:spcAft>
                <a:spcPts val="0"/>
              </a:spcAft>
              <a:buClr>
                <a:srgbClr val="262626"/>
              </a:buClr>
              <a:buSzPts val="1400"/>
              <a:buFont typeface="Arial"/>
              <a:buChar char="●"/>
            </a:pPr>
            <a:r>
              <a:rPr b="0" i="0" lang="it-IT" sz="1400" u="none" cap="none" strike="noStrike">
                <a:solidFill>
                  <a:srgbClr val="262626"/>
                </a:solidFill>
                <a:highlight>
                  <a:srgbClr val="FFFFFF"/>
                </a:highlight>
                <a:latin typeface="Arial"/>
                <a:ea typeface="Arial"/>
                <a:cs typeface="Arial"/>
                <a:sym typeface="Arial"/>
              </a:rPr>
              <a:t>La porzione di varianza espressa da ogni autovalore in base alla dimensione;</a:t>
            </a:r>
            <a:endParaRPr b="0" i="0" sz="1400" u="none" cap="none" strike="noStrike">
              <a:solidFill>
                <a:srgbClr val="262626"/>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62626"/>
              </a:buClr>
              <a:buSzPts val="1400"/>
              <a:buFont typeface="Arial"/>
              <a:buChar char="●"/>
            </a:pPr>
            <a:r>
              <a:rPr b="0" i="0" lang="it-IT" sz="1400" u="none" cap="none" strike="noStrike">
                <a:solidFill>
                  <a:srgbClr val="262626"/>
                </a:solidFill>
                <a:highlight>
                  <a:srgbClr val="FFFFFF"/>
                </a:highlight>
                <a:latin typeface="Arial"/>
                <a:ea typeface="Arial"/>
                <a:cs typeface="Arial"/>
                <a:sym typeface="Arial"/>
              </a:rPr>
              <a:t>La varianza percentuale in base alla dimensione;</a:t>
            </a:r>
            <a:endParaRPr b="0" i="0" sz="1400" u="none" cap="none" strike="noStrike">
              <a:solidFill>
                <a:srgbClr val="262626"/>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62626"/>
              </a:buClr>
              <a:buSzPts val="1400"/>
              <a:buFont typeface="Arial"/>
              <a:buChar char="●"/>
            </a:pPr>
            <a:r>
              <a:rPr b="0" i="0" lang="it-IT" sz="1400" u="none" cap="none" strike="noStrike">
                <a:solidFill>
                  <a:srgbClr val="262626"/>
                </a:solidFill>
                <a:highlight>
                  <a:srgbClr val="FFFFFF"/>
                </a:highlight>
                <a:latin typeface="Arial"/>
                <a:ea typeface="Arial"/>
                <a:cs typeface="Arial"/>
                <a:sym typeface="Arial"/>
              </a:rPr>
              <a:t>La varianza cumulativa che rappresenta la somma delle varianze percentuali delle dimensioni precedenti più quella della dimensione indicata.</a:t>
            </a:r>
            <a:endParaRPr b="0" i="0" sz="1400" u="none" cap="none" strike="noStrike">
              <a:solidFill>
                <a:srgbClr val="262626"/>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it-IT" sz="1400" u="none" cap="none" strike="noStrike">
                <a:solidFill>
                  <a:srgbClr val="262626"/>
                </a:solidFill>
                <a:highlight>
                  <a:srgbClr val="FFFFFF"/>
                </a:highlight>
                <a:latin typeface="Arial"/>
                <a:ea typeface="Arial"/>
                <a:cs typeface="Arial"/>
                <a:sym typeface="Arial"/>
              </a:rPr>
              <a:t>In base ai risultati ottenuti </a:t>
            </a:r>
            <a:r>
              <a:rPr lang="it-IT">
                <a:solidFill>
                  <a:srgbClr val="262626"/>
                </a:solidFill>
                <a:highlight>
                  <a:srgbClr val="FFFFFF"/>
                </a:highlight>
              </a:rPr>
              <a:t>si può notare</a:t>
            </a:r>
            <a:r>
              <a:rPr b="0" i="0" lang="it-IT" sz="1400" u="none" cap="none" strike="noStrike">
                <a:solidFill>
                  <a:srgbClr val="262626"/>
                </a:solidFill>
                <a:highlight>
                  <a:srgbClr val="FFFFFF"/>
                </a:highlight>
                <a:latin typeface="Arial"/>
                <a:ea typeface="Arial"/>
                <a:cs typeface="Arial"/>
                <a:sym typeface="Arial"/>
              </a:rPr>
              <a:t> che le prime sette dimensioni rappresentano il 75,76% della varianza totale.</a:t>
            </a:r>
            <a:endParaRPr b="0" i="0" sz="1400" u="none" cap="none" strike="noStrike">
              <a:solidFill>
                <a:schemeClr val="dk1"/>
              </a:solidFill>
              <a:latin typeface="Arial"/>
              <a:ea typeface="Arial"/>
              <a:cs typeface="Arial"/>
              <a:sym typeface="Arial"/>
            </a:endParaRPr>
          </a:p>
        </p:txBody>
      </p:sp>
      <p:pic>
        <p:nvPicPr>
          <p:cNvPr id="137" name="Google Shape;137;p17"/>
          <p:cNvPicPr preferRelativeResize="0"/>
          <p:nvPr/>
        </p:nvPicPr>
        <p:blipFill rotWithShape="1">
          <a:blip r:embed="rId3">
            <a:alphaModFix/>
          </a:blip>
          <a:srcRect b="0" l="0" r="0" t="0"/>
          <a:stretch/>
        </p:blipFill>
        <p:spPr>
          <a:xfrm>
            <a:off x="8023850" y="2017875"/>
            <a:ext cx="3401331" cy="4381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20000"/>
              <a:buFont typeface="Arial"/>
              <a:buNone/>
            </a:pPr>
            <a:r>
              <a:rPr b="1" lang="it-IT" sz="4500">
                <a:latin typeface="Arial"/>
                <a:ea typeface="Arial"/>
                <a:cs typeface="Arial"/>
                <a:sym typeface="Arial"/>
              </a:rPr>
              <a:t>ANALISI ESPLORATIVA DEL DATASET(PCA)</a:t>
            </a:r>
            <a:endParaRPr sz="4500"/>
          </a:p>
          <a:p>
            <a:pPr indent="0" lvl="0" marL="0" rtl="0" algn="l">
              <a:lnSpc>
                <a:spcPct val="89000"/>
              </a:lnSpc>
              <a:spcBef>
                <a:spcPts val="0"/>
              </a:spcBef>
              <a:spcAft>
                <a:spcPts val="0"/>
              </a:spcAft>
              <a:buClr>
                <a:schemeClr val="dk2"/>
              </a:buClr>
              <a:buSzPct val="100000"/>
              <a:buFont typeface="Arial"/>
              <a:buNone/>
            </a:pPr>
            <a:r>
              <a:t/>
            </a:r>
            <a:endParaRPr b="1" sz="5400">
              <a:latin typeface="Arial"/>
              <a:ea typeface="Arial"/>
              <a:cs typeface="Arial"/>
              <a:sym typeface="Arial"/>
            </a:endParaRPr>
          </a:p>
        </p:txBody>
      </p:sp>
      <p:sp>
        <p:nvSpPr>
          <p:cNvPr id="144" name="Google Shape;144;p18"/>
          <p:cNvSpPr txBox="1"/>
          <p:nvPr/>
        </p:nvSpPr>
        <p:spPr>
          <a:xfrm>
            <a:off x="1371600" y="2334900"/>
            <a:ext cx="5323500" cy="4079700"/>
          </a:xfrm>
          <a:prstGeom prst="rect">
            <a:avLst/>
          </a:prstGeom>
          <a:noFill/>
          <a:ln>
            <a:noFill/>
          </a:ln>
        </p:spPr>
        <p:txBody>
          <a:bodyPr anchorCtr="0" anchor="t" bIns="45700" lIns="91425" spcFirstLastPara="1" rIns="91425" wrap="square" tIns="45700">
            <a:noAutofit/>
          </a:bodyPr>
          <a:lstStyle/>
          <a:p>
            <a:pPr indent="0" lvl="0" marL="0" marR="0" rtl="0" algn="l">
              <a:lnSpc>
                <a:spcPct val="94000"/>
              </a:lnSpc>
              <a:spcBef>
                <a:spcPts val="0"/>
              </a:spcBef>
              <a:spcAft>
                <a:spcPts val="0"/>
              </a:spcAft>
              <a:buClr>
                <a:schemeClr val="dk2"/>
              </a:buClr>
              <a:buSzPts val="2000"/>
              <a:buFont typeface="Libre Franklin"/>
              <a:buNone/>
            </a:pPr>
            <a:r>
              <a:rPr b="0" i="0" lang="it-IT" sz="1400" u="none" cap="none" strike="noStrike">
                <a:solidFill>
                  <a:schemeClr val="dk2"/>
                </a:solidFill>
                <a:latin typeface="Arial"/>
                <a:ea typeface="Arial"/>
                <a:cs typeface="Arial"/>
                <a:sym typeface="Arial"/>
              </a:rPr>
              <a:t>La scelta di quali </a:t>
            </a:r>
            <a:r>
              <a:rPr b="1" i="0" lang="it-IT" sz="1400" u="none" cap="none" strike="noStrike">
                <a:solidFill>
                  <a:schemeClr val="dk2"/>
                </a:solidFill>
                <a:latin typeface="Arial"/>
                <a:ea typeface="Arial"/>
                <a:cs typeface="Arial"/>
                <a:sym typeface="Arial"/>
              </a:rPr>
              <a:t>dimensioni</a:t>
            </a:r>
            <a:r>
              <a:rPr b="0" i="0" lang="it-IT" sz="1400" u="none" cap="none" strike="noStrike">
                <a:solidFill>
                  <a:schemeClr val="dk2"/>
                </a:solidFill>
                <a:latin typeface="Arial"/>
                <a:ea typeface="Arial"/>
                <a:cs typeface="Arial"/>
                <a:sym typeface="Arial"/>
              </a:rPr>
              <a:t> mantenere durante la riduzione del contenuto informativo ha seguito </a:t>
            </a:r>
            <a:r>
              <a:rPr b="1" i="0" lang="it-IT" sz="1400" u="none" cap="none" strike="noStrike">
                <a:solidFill>
                  <a:schemeClr val="dk2"/>
                </a:solidFill>
                <a:latin typeface="Arial"/>
                <a:ea typeface="Arial"/>
                <a:cs typeface="Arial"/>
                <a:sym typeface="Arial"/>
              </a:rPr>
              <a:t>questi criteri</a:t>
            </a:r>
            <a:r>
              <a:rPr b="0" i="0" lang="it-IT" sz="1400" u="none" cap="none" strike="noStrike">
                <a:solidFill>
                  <a:schemeClr val="dk2"/>
                </a:solidFill>
                <a:latin typeface="Arial"/>
                <a:ea typeface="Arial"/>
                <a:cs typeface="Arial"/>
                <a:sym typeface="Arial"/>
              </a:rPr>
              <a:t>:</a:t>
            </a:r>
            <a:endParaRPr b="0" i="0" sz="1400" u="none" cap="none" strike="noStrike">
              <a:solidFill>
                <a:schemeClr val="dk2"/>
              </a:solidFill>
              <a:latin typeface="Arial"/>
              <a:ea typeface="Arial"/>
              <a:cs typeface="Arial"/>
              <a:sym typeface="Arial"/>
            </a:endParaRPr>
          </a:p>
          <a:p>
            <a:pPr indent="0" lvl="0" marL="0" marR="0" rtl="0" algn="l">
              <a:lnSpc>
                <a:spcPct val="94000"/>
              </a:lnSpc>
              <a:spcBef>
                <a:spcPts val="0"/>
              </a:spcBef>
              <a:spcAft>
                <a:spcPts val="0"/>
              </a:spcAft>
              <a:buClr>
                <a:schemeClr val="dk2"/>
              </a:buClr>
              <a:buSzPts val="2000"/>
              <a:buFont typeface="Libre Franklin"/>
              <a:buNone/>
            </a:pPr>
            <a:r>
              <a:t/>
            </a:r>
            <a:endParaRPr b="0" i="0" sz="1400" u="none" cap="none" strike="noStrike">
              <a:solidFill>
                <a:schemeClr val="dk2"/>
              </a:solidFill>
              <a:latin typeface="Arial"/>
              <a:ea typeface="Arial"/>
              <a:cs typeface="Arial"/>
              <a:sym typeface="Arial"/>
            </a:endParaRPr>
          </a:p>
          <a:p>
            <a:pPr indent="-371348" lvl="0" marL="384048" marR="0" rtl="0" algn="l">
              <a:lnSpc>
                <a:spcPct val="94000"/>
              </a:lnSpc>
              <a:spcBef>
                <a:spcPts val="0"/>
              </a:spcBef>
              <a:spcAft>
                <a:spcPts val="0"/>
              </a:spcAft>
              <a:buClr>
                <a:schemeClr val="dk2"/>
              </a:buClr>
              <a:buSzPts val="1400"/>
              <a:buFont typeface="Libre Franklin"/>
              <a:buChar char="●"/>
            </a:pPr>
            <a:r>
              <a:rPr b="1" i="0" lang="it-IT" sz="1400" u="none" cap="none" strike="noStrike">
                <a:solidFill>
                  <a:schemeClr val="dk2"/>
                </a:solidFill>
                <a:latin typeface="Arial"/>
                <a:ea typeface="Arial"/>
                <a:cs typeface="Arial"/>
                <a:sym typeface="Arial"/>
              </a:rPr>
              <a:t>Criterio dell’autovalore maggiore o regola di Kaiser:</a:t>
            </a:r>
            <a:r>
              <a:rPr b="0" i="0" lang="it-IT" sz="1400" u="none" cap="none" strike="noStrike">
                <a:solidFill>
                  <a:schemeClr val="dk2"/>
                </a:solidFill>
                <a:latin typeface="Arial"/>
                <a:ea typeface="Arial"/>
                <a:cs typeface="Arial"/>
                <a:sym typeface="Arial"/>
              </a:rPr>
              <a:t> si scelgono i primi componenti con autovalori superiore a 1.</a:t>
            </a:r>
            <a:endParaRPr b="0" i="0" sz="1400" u="none" cap="none" strike="noStrike">
              <a:solidFill>
                <a:schemeClr val="dk2"/>
              </a:solidFill>
              <a:latin typeface="Libre Franklin"/>
              <a:ea typeface="Libre Franklin"/>
              <a:cs typeface="Libre Franklin"/>
              <a:sym typeface="Libre Franklin"/>
            </a:endParaRPr>
          </a:p>
          <a:p>
            <a:pPr indent="-371348" lvl="0" marL="384048" marR="0" rtl="0" algn="l">
              <a:lnSpc>
                <a:spcPct val="94000"/>
              </a:lnSpc>
              <a:spcBef>
                <a:spcPts val="1200"/>
              </a:spcBef>
              <a:spcAft>
                <a:spcPts val="0"/>
              </a:spcAft>
              <a:buClr>
                <a:schemeClr val="dk2"/>
              </a:buClr>
              <a:buSzPts val="1400"/>
              <a:buFont typeface="Libre Franklin"/>
              <a:buChar char="●"/>
            </a:pPr>
            <a:r>
              <a:rPr b="1" i="0" lang="it-IT" sz="1400" u="none" cap="none" strike="noStrike">
                <a:solidFill>
                  <a:schemeClr val="dk2"/>
                </a:solidFill>
                <a:latin typeface="Arial"/>
                <a:ea typeface="Arial"/>
                <a:cs typeface="Arial"/>
                <a:sym typeface="Arial"/>
              </a:rPr>
              <a:t>Quota di varianza totale spiegata</a:t>
            </a:r>
            <a:r>
              <a:rPr b="0" i="0" lang="it-IT" sz="1400" u="none" cap="none" strike="noStrike">
                <a:solidFill>
                  <a:schemeClr val="dk2"/>
                </a:solidFill>
                <a:latin typeface="Arial"/>
                <a:ea typeface="Arial"/>
                <a:cs typeface="Arial"/>
                <a:sym typeface="Arial"/>
              </a:rPr>
              <a:t>: le dimensioni scelte dovrebbero spiegare almeno </a:t>
            </a:r>
            <a:r>
              <a:rPr b="1" i="0" lang="it-IT" sz="1400" u="none" cap="none" strike="noStrike">
                <a:solidFill>
                  <a:schemeClr val="dk2"/>
                </a:solidFill>
                <a:latin typeface="Arial"/>
                <a:ea typeface="Arial"/>
                <a:cs typeface="Arial"/>
                <a:sym typeface="Arial"/>
              </a:rPr>
              <a:t>dal 70% all’80% </a:t>
            </a:r>
            <a:r>
              <a:rPr b="0" i="0" lang="it-IT" sz="1400" u="none" cap="none" strike="noStrike">
                <a:solidFill>
                  <a:schemeClr val="dk2"/>
                </a:solidFill>
                <a:latin typeface="Arial"/>
                <a:ea typeface="Arial"/>
                <a:cs typeface="Arial"/>
                <a:sym typeface="Arial"/>
              </a:rPr>
              <a:t>della varianza totale.</a:t>
            </a:r>
            <a:endParaRPr b="0" i="0" sz="1400" u="none" cap="none" strike="noStrike">
              <a:solidFill>
                <a:schemeClr val="dk2"/>
              </a:solidFill>
              <a:latin typeface="Libre Franklin"/>
              <a:ea typeface="Libre Franklin"/>
              <a:cs typeface="Libre Franklin"/>
              <a:sym typeface="Libre Franklin"/>
            </a:endParaRPr>
          </a:p>
          <a:p>
            <a:pPr indent="-371348" lvl="0" marL="384048" marR="0" rtl="0" algn="l">
              <a:lnSpc>
                <a:spcPct val="94000"/>
              </a:lnSpc>
              <a:spcBef>
                <a:spcPts val="1200"/>
              </a:spcBef>
              <a:spcAft>
                <a:spcPts val="0"/>
              </a:spcAft>
              <a:buClr>
                <a:schemeClr val="dk2"/>
              </a:buClr>
              <a:buSzPts val="1400"/>
              <a:buFont typeface="Libre Franklin"/>
              <a:buChar char="●"/>
            </a:pPr>
            <a:r>
              <a:rPr b="1" i="0" lang="it-IT" sz="1400" u="none" cap="none" strike="noStrike">
                <a:solidFill>
                  <a:schemeClr val="dk2"/>
                </a:solidFill>
                <a:latin typeface="Arial"/>
                <a:ea typeface="Arial"/>
                <a:cs typeface="Arial"/>
                <a:sym typeface="Arial"/>
              </a:rPr>
              <a:t>Scree graph</a:t>
            </a:r>
            <a:r>
              <a:rPr b="0" i="0" lang="it-IT" sz="1400" u="none" cap="none" strike="noStrike">
                <a:solidFill>
                  <a:schemeClr val="dk2"/>
                </a:solidFill>
                <a:latin typeface="Arial"/>
                <a:ea typeface="Arial"/>
                <a:cs typeface="Arial"/>
                <a:sym typeface="Arial"/>
              </a:rPr>
              <a:t>: utilizzando un grafico chiamato </a:t>
            </a:r>
            <a:r>
              <a:rPr lang="it-IT">
                <a:solidFill>
                  <a:schemeClr val="dk2"/>
                </a:solidFill>
              </a:rPr>
              <a:t>“</a:t>
            </a:r>
            <a:r>
              <a:rPr b="0" i="0" lang="it-IT" sz="1400" u="none" cap="none" strike="noStrike">
                <a:solidFill>
                  <a:schemeClr val="dk2"/>
                </a:solidFill>
                <a:latin typeface="Arial"/>
                <a:ea typeface="Arial"/>
                <a:cs typeface="Arial"/>
                <a:sym typeface="Arial"/>
              </a:rPr>
              <a:t>degli autovalori</a:t>
            </a:r>
            <a:r>
              <a:rPr lang="it-IT">
                <a:solidFill>
                  <a:schemeClr val="dk2"/>
                </a:solidFill>
              </a:rPr>
              <a:t>”</a:t>
            </a:r>
            <a:r>
              <a:rPr b="0" i="0" lang="it-IT" sz="1400" u="none" cap="none" strike="noStrike">
                <a:solidFill>
                  <a:schemeClr val="dk2"/>
                </a:solidFill>
                <a:latin typeface="Arial"/>
                <a:ea typeface="Arial"/>
                <a:cs typeface="Arial"/>
                <a:sym typeface="Arial"/>
              </a:rPr>
              <a:t> in funzione del numero di componenti principali. Poiché gli autovalori sono decrescenti, il grafico assume la forma di una spezzata con pendenza sempre negativa. Si potrà individuare un punto nel quale si manifesta una brusca variazione di pendenza, in corrispondenza della quale si individua il numero di componenti principali da considerare.</a:t>
            </a:r>
            <a:endParaRPr b="0" i="0" sz="1400" u="none" cap="none" strike="noStrike">
              <a:solidFill>
                <a:schemeClr val="dk2"/>
              </a:solidFill>
              <a:latin typeface="Libre Franklin"/>
              <a:ea typeface="Libre Franklin"/>
              <a:cs typeface="Libre Franklin"/>
              <a:sym typeface="Libre Franklin"/>
            </a:endParaRPr>
          </a:p>
          <a:p>
            <a:pPr indent="0" lvl="0" marL="0" marR="0" rtl="0" algn="l">
              <a:lnSpc>
                <a:spcPct val="94000"/>
              </a:lnSpc>
              <a:spcBef>
                <a:spcPts val="0"/>
              </a:spcBef>
              <a:spcAft>
                <a:spcPts val="0"/>
              </a:spcAft>
              <a:buClr>
                <a:schemeClr val="dk2"/>
              </a:buClr>
              <a:buSzPts val="2000"/>
              <a:buFont typeface="Libre Franklin"/>
              <a:buNone/>
            </a:pPr>
            <a:r>
              <a:t/>
            </a:r>
            <a:endParaRPr b="0" i="0" sz="1400" u="none" cap="none" strike="noStrike">
              <a:solidFill>
                <a:schemeClr val="dk2"/>
              </a:solidFill>
              <a:latin typeface="Arial"/>
              <a:ea typeface="Arial"/>
              <a:cs typeface="Arial"/>
              <a:sym typeface="Arial"/>
            </a:endParaRPr>
          </a:p>
          <a:p>
            <a:pPr indent="0" lvl="0" marL="0" marR="0" rtl="0" algn="l">
              <a:lnSpc>
                <a:spcPct val="94000"/>
              </a:lnSpc>
              <a:spcBef>
                <a:spcPts val="1200"/>
              </a:spcBef>
              <a:spcAft>
                <a:spcPts val="0"/>
              </a:spcAft>
              <a:buClr>
                <a:schemeClr val="dk2"/>
              </a:buClr>
              <a:buSzPts val="2000"/>
              <a:buFont typeface="Libre Franklin"/>
              <a:buNone/>
            </a:pPr>
            <a:r>
              <a:t/>
            </a:r>
            <a:endParaRPr b="0" i="0" sz="1400" u="none" cap="none" strike="noStrike">
              <a:solidFill>
                <a:schemeClr val="dk2"/>
              </a:solidFill>
              <a:latin typeface="Arial"/>
              <a:ea typeface="Arial"/>
              <a:cs typeface="Arial"/>
              <a:sym typeface="Arial"/>
            </a:endParaRPr>
          </a:p>
        </p:txBody>
      </p:sp>
      <p:pic>
        <p:nvPicPr>
          <p:cNvPr id="145" name="Google Shape;145;p18"/>
          <p:cNvPicPr preferRelativeResize="0"/>
          <p:nvPr/>
        </p:nvPicPr>
        <p:blipFill>
          <a:blip r:embed="rId3">
            <a:alphaModFix/>
          </a:blip>
          <a:stretch>
            <a:fillRect/>
          </a:stretch>
        </p:blipFill>
        <p:spPr>
          <a:xfrm>
            <a:off x="6835625" y="2286000"/>
            <a:ext cx="5192100" cy="365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20000"/>
              <a:buFont typeface="Arial"/>
              <a:buNone/>
            </a:pPr>
            <a:r>
              <a:rPr b="1" lang="it-IT" sz="4500">
                <a:latin typeface="Arial"/>
                <a:ea typeface="Arial"/>
                <a:cs typeface="Arial"/>
                <a:sym typeface="Arial"/>
              </a:rPr>
              <a:t>ANALISI ESPLORATIVA DEL DATASET(PCA)</a:t>
            </a:r>
            <a:endParaRPr sz="4500"/>
          </a:p>
          <a:p>
            <a:pPr indent="0" lvl="0" marL="0" rtl="0" algn="l">
              <a:lnSpc>
                <a:spcPct val="89000"/>
              </a:lnSpc>
              <a:spcBef>
                <a:spcPts val="0"/>
              </a:spcBef>
              <a:spcAft>
                <a:spcPts val="0"/>
              </a:spcAft>
              <a:buClr>
                <a:schemeClr val="dk2"/>
              </a:buClr>
              <a:buSzPct val="100000"/>
              <a:buFont typeface="Arial"/>
              <a:buNone/>
            </a:pPr>
            <a:r>
              <a:t/>
            </a:r>
            <a:endParaRPr b="1" sz="5400">
              <a:latin typeface="Arial"/>
              <a:ea typeface="Arial"/>
              <a:cs typeface="Arial"/>
              <a:sym typeface="Arial"/>
            </a:endParaRPr>
          </a:p>
          <a:p>
            <a:pPr indent="0" lvl="0" marL="0" rtl="0" algn="l">
              <a:lnSpc>
                <a:spcPct val="89000"/>
              </a:lnSpc>
              <a:spcBef>
                <a:spcPts val="0"/>
              </a:spcBef>
              <a:spcAft>
                <a:spcPts val="0"/>
              </a:spcAft>
              <a:buClr>
                <a:schemeClr val="dk2"/>
              </a:buClr>
              <a:buSzPct val="100000"/>
              <a:buFont typeface="Arial"/>
              <a:buNone/>
            </a:pPr>
            <a:r>
              <a:t/>
            </a:r>
            <a:endParaRPr b="1" sz="5400">
              <a:latin typeface="Arial"/>
              <a:ea typeface="Arial"/>
              <a:cs typeface="Arial"/>
              <a:sym typeface="Arial"/>
            </a:endParaRPr>
          </a:p>
        </p:txBody>
      </p:sp>
      <p:sp>
        <p:nvSpPr>
          <p:cNvPr id="152" name="Google Shape;152;p19"/>
          <p:cNvSpPr txBox="1"/>
          <p:nvPr/>
        </p:nvSpPr>
        <p:spPr>
          <a:xfrm>
            <a:off x="1371600" y="2005850"/>
            <a:ext cx="6352500" cy="4796100"/>
          </a:xfrm>
          <a:prstGeom prst="rect">
            <a:avLst/>
          </a:prstGeom>
          <a:noFill/>
          <a:ln>
            <a:noFill/>
          </a:ln>
        </p:spPr>
        <p:txBody>
          <a:bodyPr anchorCtr="0" anchor="t" bIns="45700" lIns="91425" spcFirstLastPara="1" rIns="91425" wrap="square" tIns="45700">
            <a:spAutoFit/>
          </a:bodyPr>
          <a:lstStyle/>
          <a:p>
            <a:pPr indent="0" lvl="0" marL="0" marR="0" rtl="0" algn="l">
              <a:lnSpc>
                <a:spcPct val="89000"/>
              </a:lnSpc>
              <a:spcBef>
                <a:spcPts val="0"/>
              </a:spcBef>
              <a:spcAft>
                <a:spcPts val="0"/>
              </a:spcAft>
              <a:buClr>
                <a:schemeClr val="dk1"/>
              </a:buClr>
              <a:buSzPts val="1100"/>
              <a:buFont typeface="Arial"/>
              <a:buNone/>
            </a:pPr>
            <a:r>
              <a:rPr b="0" i="0" lang="it-IT" sz="2000" u="none" cap="none" strike="noStrike">
                <a:solidFill>
                  <a:schemeClr val="dk2"/>
                </a:solidFill>
                <a:latin typeface="Arial"/>
                <a:ea typeface="Arial"/>
                <a:cs typeface="Arial"/>
                <a:sym typeface="Arial"/>
              </a:rPr>
              <a:t>APPLICAZIONE DEI CRITERI</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80000"/>
              </a:lnSpc>
              <a:spcBef>
                <a:spcPts val="0"/>
              </a:spcBef>
              <a:spcAft>
                <a:spcPts val="0"/>
              </a:spcAft>
              <a:buClr>
                <a:schemeClr val="dk1"/>
              </a:buClr>
              <a:buSzPts val="1400"/>
              <a:buFont typeface="Arial"/>
              <a:buChar char="●"/>
            </a:pPr>
            <a:r>
              <a:rPr b="1" i="0" lang="it-IT" sz="1400" u="none" cap="none" strike="noStrike">
                <a:solidFill>
                  <a:schemeClr val="dk1"/>
                </a:solidFill>
                <a:latin typeface="Arial"/>
                <a:ea typeface="Arial"/>
                <a:cs typeface="Arial"/>
                <a:sym typeface="Arial"/>
              </a:rPr>
              <a:t>Primo criterio</a:t>
            </a:r>
            <a:r>
              <a:rPr b="0" i="0" lang="it-IT" sz="1400" u="none" cap="none" strike="noStrike">
                <a:solidFill>
                  <a:schemeClr val="dk1"/>
                </a:solidFill>
                <a:latin typeface="Arial"/>
                <a:ea typeface="Arial"/>
                <a:cs typeface="Arial"/>
                <a:sym typeface="Arial"/>
              </a:rPr>
              <a:t>: sembrerebbe corretto selezionare le prime otto dimensioni, ma il valore dell’ottava dimensione è molto vicino ad 1.</a:t>
            </a:r>
            <a:br>
              <a:rPr b="0" i="0" lang="it-IT"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317500" lvl="0" marL="457200" marR="0" rtl="0" algn="l">
              <a:lnSpc>
                <a:spcPct val="80000"/>
              </a:lnSpc>
              <a:spcBef>
                <a:spcPts val="0"/>
              </a:spcBef>
              <a:spcAft>
                <a:spcPts val="0"/>
              </a:spcAft>
              <a:buClr>
                <a:schemeClr val="dk1"/>
              </a:buClr>
              <a:buSzPts val="1400"/>
              <a:buFont typeface="Arial"/>
              <a:buChar char="●"/>
            </a:pPr>
            <a:r>
              <a:rPr b="1" i="0" lang="it-IT" sz="1400" u="none" cap="none" strike="noStrike">
                <a:solidFill>
                  <a:schemeClr val="dk1"/>
                </a:solidFill>
                <a:latin typeface="Arial"/>
                <a:ea typeface="Arial"/>
                <a:cs typeface="Arial"/>
                <a:sym typeface="Arial"/>
              </a:rPr>
              <a:t>Secondo criterio</a:t>
            </a:r>
            <a:r>
              <a:rPr b="0" i="0" lang="it-IT" sz="1400" u="none" cap="none" strike="noStrike">
                <a:solidFill>
                  <a:schemeClr val="dk1"/>
                </a:solidFill>
                <a:latin typeface="Arial"/>
                <a:ea typeface="Arial"/>
                <a:cs typeface="Arial"/>
                <a:sym typeface="Arial"/>
              </a:rPr>
              <a:t>: sembrerebbe corretto considerare tra le 6 e le 8 dimensioni. </a:t>
            </a:r>
            <a:br>
              <a:rPr b="0" i="0" lang="it-IT"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317500" lvl="0" marL="457200" marR="0" rtl="0" algn="l">
              <a:lnSpc>
                <a:spcPct val="80000"/>
              </a:lnSpc>
              <a:spcBef>
                <a:spcPts val="0"/>
              </a:spcBef>
              <a:spcAft>
                <a:spcPts val="0"/>
              </a:spcAft>
              <a:buClr>
                <a:schemeClr val="dk1"/>
              </a:buClr>
              <a:buSzPts val="1400"/>
              <a:buFont typeface="Arial"/>
              <a:buChar char="●"/>
            </a:pPr>
            <a:r>
              <a:rPr b="1" i="0" lang="it-IT" sz="1400" u="none" cap="none" strike="noStrike">
                <a:solidFill>
                  <a:schemeClr val="dk1"/>
                </a:solidFill>
                <a:latin typeface="Arial"/>
                <a:ea typeface="Arial"/>
                <a:cs typeface="Arial"/>
                <a:sym typeface="Arial"/>
              </a:rPr>
              <a:t>Terzo criterio</a:t>
            </a:r>
            <a:r>
              <a:rPr b="0" i="0" lang="it-IT" sz="1400" u="none" cap="none" strike="noStrike">
                <a:solidFill>
                  <a:schemeClr val="dk1"/>
                </a:solidFill>
                <a:latin typeface="Arial"/>
                <a:ea typeface="Arial"/>
                <a:cs typeface="Arial"/>
                <a:sym typeface="Arial"/>
              </a:rPr>
              <a:t>: nel grafico osserviamo una brusca pendenza tra la seconda e terza e la quinta e sesta, ma non si raggiungerebbe il 70% di varianza totale spiegata.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Sono stati selezionati i primi 7 attributi riducendo quindi notevolmente il dataset che passa da 25 a 7, ottenendo però un valore di varianza totale spiegata pari al 75%. </a:t>
            </a:r>
            <a:endParaRPr b="0" i="0" sz="1400" u="none" cap="none" strike="noStrike">
              <a:solidFill>
                <a:schemeClr val="dk1"/>
              </a:solidFill>
              <a:latin typeface="Arial"/>
              <a:ea typeface="Arial"/>
              <a:cs typeface="Arial"/>
              <a:sym typeface="Arial"/>
            </a:endParaRPr>
          </a:p>
          <a:p>
            <a:pPr indent="0" lvl="0" marL="0" marR="0" rtl="0" algn="l">
              <a:lnSpc>
                <a:spcPct val="5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it-IT">
                <a:solidFill>
                  <a:schemeClr val="dk1"/>
                </a:solidFill>
              </a:rPr>
              <a:t>La scelta di quali features tenere è stata fatta basandosi sul grafico riportato scegliendo tra le variabili fortemente positivamente correlate quelle con una distanza maggiore dall’origine che vanno ad esprimere una maggior qualità rispetto alle altre. </a:t>
            </a:r>
            <a:br>
              <a:rPr lang="it-IT">
                <a:solidFill>
                  <a:schemeClr val="dk1"/>
                </a:solidFill>
              </a:rPr>
            </a:br>
            <a:endParaRPr sz="1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chemeClr val="dk1"/>
                </a:solidFill>
                <a:latin typeface="Arial"/>
                <a:ea typeface="Arial"/>
                <a:cs typeface="Arial"/>
                <a:sym typeface="Arial"/>
              </a:rPr>
              <a:t>Absolute.Magnitude		    Est.Dia.in.KM.max.		Orbit.Uncertainity</a:t>
            </a:r>
            <a:r>
              <a:rPr b="1" lang="it-IT">
                <a:solidFill>
                  <a:schemeClr val="dk1"/>
                </a:solidFill>
              </a:rPr>
              <a:t> </a:t>
            </a:r>
            <a:r>
              <a:rPr b="1" i="0" lang="it-IT" sz="1400" u="none" cap="none" strike="noStrike">
                <a:solidFill>
                  <a:schemeClr val="dk1"/>
                </a:solidFill>
                <a:latin typeface="Arial"/>
                <a:ea typeface="Arial"/>
                <a:cs typeface="Arial"/>
                <a:sym typeface="Arial"/>
              </a:rPr>
              <a:t>Jupiter.Tisserand.Invariant	Eccentricity	 	Semi.Major.Axis</a:t>
            </a:r>
            <a:r>
              <a:rPr b="1" lang="it-IT">
                <a:solidFill>
                  <a:schemeClr val="dk1"/>
                </a:solidFill>
              </a:rPr>
              <a:t>   </a:t>
            </a:r>
            <a:r>
              <a:rPr b="1" i="0" lang="it-IT" sz="1400" u="none" cap="none" strike="noStrike">
                <a:solidFill>
                  <a:schemeClr val="dk1"/>
                </a:solidFill>
                <a:latin typeface="Arial"/>
                <a:ea typeface="Arial"/>
                <a:cs typeface="Arial"/>
                <a:sym typeface="Arial"/>
              </a:rPr>
              <a:t>Perihelion.Distance</a:t>
            </a:r>
            <a:endParaRPr b="0" i="0" sz="1400" u="none" cap="none" strike="noStrike">
              <a:solidFill>
                <a:schemeClr val="dk1"/>
              </a:solidFill>
              <a:latin typeface="Arial"/>
              <a:ea typeface="Arial"/>
              <a:cs typeface="Arial"/>
              <a:sym typeface="Arial"/>
            </a:endParaRPr>
          </a:p>
        </p:txBody>
      </p:sp>
      <p:pic>
        <p:nvPicPr>
          <p:cNvPr id="153" name="Google Shape;153;p19"/>
          <p:cNvPicPr preferRelativeResize="0"/>
          <p:nvPr/>
        </p:nvPicPr>
        <p:blipFill rotWithShape="1">
          <a:blip r:embed="rId3">
            <a:alphaModFix/>
          </a:blip>
          <a:srcRect b="0" l="15825" r="15308" t="0"/>
          <a:stretch/>
        </p:blipFill>
        <p:spPr>
          <a:xfrm>
            <a:off x="7783475" y="2005850"/>
            <a:ext cx="4076300" cy="416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Arial"/>
              <a:buNone/>
            </a:pPr>
            <a:r>
              <a:rPr b="1" lang="it-IT" sz="4500">
                <a:latin typeface="Arial"/>
                <a:ea typeface="Arial"/>
                <a:cs typeface="Arial"/>
                <a:sym typeface="Arial"/>
              </a:rPr>
              <a:t>CONFRONTO FRA PCA E MATRICE DI CORRELAZIONE</a:t>
            </a:r>
            <a:endParaRPr b="1" sz="4500">
              <a:latin typeface="Arial"/>
              <a:ea typeface="Arial"/>
              <a:cs typeface="Arial"/>
              <a:sym typeface="Arial"/>
            </a:endParaRPr>
          </a:p>
        </p:txBody>
      </p:sp>
      <p:sp>
        <p:nvSpPr>
          <p:cNvPr id="160" name="Google Shape;160;p20"/>
          <p:cNvSpPr txBox="1"/>
          <p:nvPr/>
        </p:nvSpPr>
        <p:spPr>
          <a:xfrm>
            <a:off x="1371600" y="1570492"/>
            <a:ext cx="9601200" cy="1485900"/>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36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txBox="1"/>
          <p:nvPr/>
        </p:nvSpPr>
        <p:spPr>
          <a:xfrm>
            <a:off x="1371600" y="2171700"/>
            <a:ext cx="5522700" cy="383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 risultati ottenuti dalla matrice di correlazione variano </a:t>
            </a:r>
            <a:r>
              <a:rPr b="1" i="0" lang="it-IT" sz="1400" u="none" cap="none" strike="noStrike">
                <a:solidFill>
                  <a:schemeClr val="dk1"/>
                </a:solidFill>
                <a:latin typeface="Arial"/>
                <a:ea typeface="Arial"/>
                <a:cs typeface="Arial"/>
                <a:sym typeface="Arial"/>
              </a:rPr>
              <a:t>tra −1 e +1</a:t>
            </a:r>
            <a:r>
              <a:rPr lang="it-IT">
                <a:solidFill>
                  <a:schemeClr val="dk1"/>
                </a:solidFil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Il grafico seguente aiuta nella visualizzazione, rappresenta la correlazione tra una coppia di covariate. Ogni cerchio rappresenta due informazioni:</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71348" lvl="0" marL="384048" marR="0" rtl="0" algn="l">
              <a:lnSpc>
                <a:spcPct val="94000"/>
              </a:lnSpc>
              <a:spcBef>
                <a:spcPts val="0"/>
              </a:spcBef>
              <a:spcAft>
                <a:spcPts val="0"/>
              </a:spcAft>
              <a:buClr>
                <a:schemeClr val="dk2"/>
              </a:buClr>
              <a:buSzPts val="1400"/>
              <a:buFont typeface="Libre Franklin"/>
              <a:buChar char="●"/>
            </a:pPr>
            <a:r>
              <a:rPr b="1" i="0" lang="it-IT" sz="1400" u="none" cap="none" strike="noStrike">
                <a:solidFill>
                  <a:schemeClr val="dk2"/>
                </a:solidFill>
                <a:latin typeface="Arial"/>
                <a:ea typeface="Arial"/>
                <a:cs typeface="Arial"/>
                <a:sym typeface="Arial"/>
              </a:rPr>
              <a:t>Dimensione</a:t>
            </a:r>
            <a:r>
              <a:rPr b="0" i="0" lang="it-IT" sz="1400" u="none" cap="none" strike="noStrike">
                <a:solidFill>
                  <a:schemeClr val="dk2"/>
                </a:solidFill>
                <a:latin typeface="Arial"/>
                <a:ea typeface="Arial"/>
                <a:cs typeface="Arial"/>
                <a:sym typeface="Arial"/>
              </a:rPr>
              <a:t>: correlazione. Più la dimensione è elevata, più la correlazione tra le variabili è elevata.</a:t>
            </a:r>
            <a:endParaRPr b="0" i="0" sz="1400" u="sng" cap="none" strike="noStrike">
              <a:solidFill>
                <a:schemeClr val="dk2"/>
              </a:solidFill>
              <a:latin typeface="Arial"/>
              <a:ea typeface="Arial"/>
              <a:cs typeface="Arial"/>
              <a:sym typeface="Arial"/>
            </a:endParaRPr>
          </a:p>
          <a:p>
            <a:pPr indent="-371348" lvl="0" marL="384048" marR="0" rtl="0" algn="l">
              <a:lnSpc>
                <a:spcPct val="94000"/>
              </a:lnSpc>
              <a:spcBef>
                <a:spcPts val="1200"/>
              </a:spcBef>
              <a:spcAft>
                <a:spcPts val="0"/>
              </a:spcAft>
              <a:buClr>
                <a:schemeClr val="dk2"/>
              </a:buClr>
              <a:buSzPts val="1400"/>
              <a:buFont typeface="Libre Franklin"/>
              <a:buChar char="●"/>
            </a:pPr>
            <a:r>
              <a:rPr b="1" i="0" lang="it-IT" sz="1400" u="none" cap="none" strike="noStrike">
                <a:solidFill>
                  <a:schemeClr val="dk2"/>
                </a:solidFill>
                <a:latin typeface="Arial"/>
                <a:ea typeface="Arial"/>
                <a:cs typeface="Arial"/>
                <a:sym typeface="Arial"/>
              </a:rPr>
              <a:t>Colore</a:t>
            </a:r>
            <a:r>
              <a:rPr b="0" i="0" lang="it-IT" sz="1400" u="none" cap="none" strike="noStrike">
                <a:solidFill>
                  <a:schemeClr val="dk2"/>
                </a:solidFill>
                <a:latin typeface="Arial"/>
                <a:ea typeface="Arial"/>
                <a:cs typeface="Arial"/>
                <a:sym typeface="Arial"/>
              </a:rPr>
              <a:t>: associato a specifici valori. Più il colore si avvicina al </a:t>
            </a:r>
            <a:r>
              <a:rPr b="1" i="0" lang="it-IT" sz="1400" u="none" cap="none" strike="noStrike">
                <a:solidFill>
                  <a:srgbClr val="0070C0"/>
                </a:solidFill>
                <a:latin typeface="Arial"/>
                <a:ea typeface="Arial"/>
                <a:cs typeface="Arial"/>
                <a:sym typeface="Arial"/>
              </a:rPr>
              <a:t>blu</a:t>
            </a:r>
            <a:r>
              <a:rPr b="0" i="0" lang="it-IT" sz="1400" u="none" cap="none" strike="noStrike">
                <a:solidFill>
                  <a:schemeClr val="dk2"/>
                </a:solidFill>
                <a:latin typeface="Arial"/>
                <a:ea typeface="Arial"/>
                <a:cs typeface="Arial"/>
                <a:sym typeface="Arial"/>
              </a:rPr>
              <a:t>, più la correlazione è </a:t>
            </a:r>
            <a:r>
              <a:rPr b="1" i="0" lang="it-IT" sz="1400" u="none" cap="none" strike="noStrike">
                <a:solidFill>
                  <a:schemeClr val="dk2"/>
                </a:solidFill>
                <a:latin typeface="Arial"/>
                <a:ea typeface="Arial"/>
                <a:cs typeface="Arial"/>
                <a:sym typeface="Arial"/>
              </a:rPr>
              <a:t>positiva</a:t>
            </a:r>
            <a:r>
              <a:rPr b="0" i="0" lang="it-IT" sz="1400" u="none" cap="none" strike="noStrike">
                <a:solidFill>
                  <a:schemeClr val="dk2"/>
                </a:solidFill>
                <a:latin typeface="Arial"/>
                <a:ea typeface="Arial"/>
                <a:cs typeface="Arial"/>
                <a:sym typeface="Arial"/>
              </a:rPr>
              <a:t>. Più si avvicina al </a:t>
            </a:r>
            <a:r>
              <a:rPr b="1" i="0" lang="it-IT" sz="1400" u="none" cap="none" strike="noStrike">
                <a:solidFill>
                  <a:srgbClr val="FF0000"/>
                </a:solidFill>
                <a:latin typeface="Arial"/>
                <a:ea typeface="Arial"/>
                <a:cs typeface="Arial"/>
                <a:sym typeface="Arial"/>
              </a:rPr>
              <a:t>rosso</a:t>
            </a:r>
            <a:r>
              <a:rPr b="0" i="0" lang="it-IT" sz="1400" u="none" cap="none" strike="noStrike">
                <a:solidFill>
                  <a:schemeClr val="dk2"/>
                </a:solidFill>
                <a:latin typeface="Arial"/>
                <a:ea typeface="Arial"/>
                <a:cs typeface="Arial"/>
                <a:sym typeface="Arial"/>
              </a:rPr>
              <a:t>, più la correlazione è </a:t>
            </a:r>
            <a:r>
              <a:rPr b="1" i="0" lang="it-IT" sz="1400" u="none" cap="none" strike="noStrike">
                <a:solidFill>
                  <a:schemeClr val="dk2"/>
                </a:solidFill>
                <a:latin typeface="Arial"/>
                <a:ea typeface="Arial"/>
                <a:cs typeface="Arial"/>
                <a:sym typeface="Arial"/>
              </a:rPr>
              <a:t>negativa</a:t>
            </a:r>
            <a:r>
              <a:rPr b="0" i="0" lang="it-IT" sz="1400" u="none" cap="none" strike="noStrike">
                <a:solidFill>
                  <a:schemeClr val="dk2"/>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it-IT" sz="1400" u="none" cap="none" strike="noStrike">
                <a:solidFill>
                  <a:schemeClr val="dk1"/>
                </a:solidFill>
                <a:highlight>
                  <a:srgbClr val="FFFFFF"/>
                </a:highlight>
                <a:latin typeface="Arial"/>
                <a:ea typeface="Arial"/>
                <a:cs typeface="Arial"/>
                <a:sym typeface="Arial"/>
              </a:rPr>
              <a:t>Dal grafico si può vedere come le features fortemente correlate (positivamente e negativamente) siano le medesime che sono state considerate fortemente correlate nel grafico della PCA</a:t>
            </a:r>
            <a:r>
              <a:rPr lang="it-IT">
                <a:solidFill>
                  <a:schemeClr val="dk1"/>
                </a:solidFill>
                <a:highlight>
                  <a:srgbClr val="FFFFFF"/>
                </a:highlight>
              </a:rPr>
              <a:t>.</a:t>
            </a:r>
            <a:br>
              <a:rPr lang="it-IT">
                <a:solidFill>
                  <a:schemeClr val="dk1"/>
                </a:solidFill>
                <a:highlight>
                  <a:srgbClr val="FFFFFF"/>
                </a:highlight>
              </a:rPr>
            </a:br>
            <a:br>
              <a:rPr b="0" i="0" lang="it-IT" sz="1400" u="none" cap="none" strike="noStrike">
                <a:solidFill>
                  <a:schemeClr val="dk1"/>
                </a:solidFill>
                <a:highlight>
                  <a:srgbClr val="FFFFFF"/>
                </a:highlight>
                <a:latin typeface="Arial"/>
                <a:ea typeface="Arial"/>
                <a:cs typeface="Arial"/>
                <a:sym typeface="Arial"/>
              </a:rPr>
            </a:br>
            <a:r>
              <a:rPr b="0" i="0" lang="it-IT" sz="1400" u="none" cap="none" strike="noStrike">
                <a:solidFill>
                  <a:schemeClr val="dk1"/>
                </a:solidFill>
                <a:highlight>
                  <a:srgbClr val="FFFFFF"/>
                </a:highlight>
                <a:latin typeface="Arial"/>
                <a:ea typeface="Arial"/>
                <a:cs typeface="Arial"/>
                <a:sym typeface="Arial"/>
              </a:rPr>
              <a:t>L’analisi risulta quindi coerente.</a:t>
            </a:r>
            <a:endParaRPr b="0" i="0" sz="1400" u="none" cap="none" strike="noStrike">
              <a:solidFill>
                <a:schemeClr val="dk1"/>
              </a:solidFill>
              <a:latin typeface="Arial"/>
              <a:ea typeface="Arial"/>
              <a:cs typeface="Arial"/>
              <a:sym typeface="Arial"/>
            </a:endParaRPr>
          </a:p>
        </p:txBody>
      </p:sp>
      <p:pic>
        <p:nvPicPr>
          <p:cNvPr id="162" name="Google Shape;162;p20"/>
          <p:cNvPicPr preferRelativeResize="0"/>
          <p:nvPr/>
        </p:nvPicPr>
        <p:blipFill rotWithShape="1">
          <a:blip r:embed="rId3">
            <a:alphaModFix/>
          </a:blip>
          <a:srcRect b="11966" l="0" r="0" t="4056"/>
          <a:stretch/>
        </p:blipFill>
        <p:spPr>
          <a:xfrm>
            <a:off x="6894300" y="1910275"/>
            <a:ext cx="5171051" cy="46478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1"/>
          <p:cNvSpPr txBox="1"/>
          <p:nvPr>
            <p:ph type="title"/>
          </p:nvPr>
        </p:nvSpPr>
        <p:spPr>
          <a:xfrm>
            <a:off x="1371599" y="685800"/>
            <a:ext cx="10475843"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Arial"/>
              <a:buNone/>
            </a:pPr>
            <a:r>
              <a:rPr b="1" lang="it-IT" sz="5400">
                <a:latin typeface="Arial"/>
                <a:ea typeface="Arial"/>
                <a:cs typeface="Arial"/>
                <a:sym typeface="Arial"/>
              </a:rPr>
              <a:t>MODELLI DI MACHINE LEARNING</a:t>
            </a:r>
            <a:endParaRPr/>
          </a:p>
        </p:txBody>
      </p:sp>
      <p:sp>
        <p:nvSpPr>
          <p:cNvPr id="169" name="Google Shape;169;p21"/>
          <p:cNvSpPr txBox="1"/>
          <p:nvPr>
            <p:ph idx="1" type="body"/>
          </p:nvPr>
        </p:nvSpPr>
        <p:spPr>
          <a:xfrm>
            <a:off x="1371600" y="1638299"/>
            <a:ext cx="9601200" cy="408664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2"/>
              </a:buClr>
              <a:buSzPts val="2000"/>
              <a:buNone/>
            </a:pPr>
            <a:r>
              <a:rPr lang="it-IT">
                <a:latin typeface="Arial"/>
                <a:ea typeface="Arial"/>
                <a:cs typeface="Arial"/>
                <a:sym typeface="Arial"/>
              </a:rPr>
              <a:t>I modelli presi in considerazione sono i seguenti:</a:t>
            </a:r>
            <a:endParaRPr/>
          </a:p>
          <a:p>
            <a:pPr indent="-384048" lvl="0" marL="384048" rtl="0" algn="l">
              <a:lnSpc>
                <a:spcPct val="94000"/>
              </a:lnSpc>
              <a:spcBef>
                <a:spcPts val="1200"/>
              </a:spcBef>
              <a:spcAft>
                <a:spcPts val="0"/>
              </a:spcAft>
              <a:buClr>
                <a:schemeClr val="dk2"/>
              </a:buClr>
              <a:buSzPts val="2000"/>
              <a:buChar char="■"/>
            </a:pPr>
            <a:r>
              <a:rPr b="1" lang="it-IT">
                <a:latin typeface="Arial"/>
                <a:ea typeface="Arial"/>
                <a:cs typeface="Arial"/>
                <a:sym typeface="Arial"/>
              </a:rPr>
              <a:t>Naive Bayes</a:t>
            </a:r>
            <a:r>
              <a:rPr lang="it-IT">
                <a:latin typeface="Arial"/>
                <a:ea typeface="Arial"/>
                <a:cs typeface="Arial"/>
                <a:sym typeface="Arial"/>
              </a:rPr>
              <a:t>.</a:t>
            </a:r>
            <a:endParaRPr/>
          </a:p>
          <a:p>
            <a:pPr indent="-384048" lvl="0" marL="384048" rtl="0" algn="l">
              <a:lnSpc>
                <a:spcPct val="94000"/>
              </a:lnSpc>
              <a:spcBef>
                <a:spcPts val="1200"/>
              </a:spcBef>
              <a:spcAft>
                <a:spcPts val="0"/>
              </a:spcAft>
              <a:buClr>
                <a:schemeClr val="dk2"/>
              </a:buClr>
              <a:buSzPts val="2000"/>
              <a:buChar char="■"/>
            </a:pPr>
            <a:r>
              <a:rPr b="1" lang="it-IT">
                <a:latin typeface="Arial"/>
                <a:ea typeface="Arial"/>
                <a:cs typeface="Arial"/>
                <a:sym typeface="Arial"/>
              </a:rPr>
              <a:t>Neural Networks</a:t>
            </a:r>
            <a:r>
              <a:rPr lang="it-IT">
                <a:latin typeface="Arial"/>
                <a:ea typeface="Arial"/>
                <a:cs typeface="Arial"/>
                <a:sym typeface="Arial"/>
              </a:rPr>
              <a:t>.</a:t>
            </a:r>
            <a:endParaRPr/>
          </a:p>
          <a:p>
            <a:pPr indent="-384048" lvl="0" marL="384048" rtl="0" algn="l">
              <a:lnSpc>
                <a:spcPct val="94000"/>
              </a:lnSpc>
              <a:spcBef>
                <a:spcPts val="1200"/>
              </a:spcBef>
              <a:spcAft>
                <a:spcPts val="0"/>
              </a:spcAft>
              <a:buClr>
                <a:schemeClr val="dk2"/>
              </a:buClr>
              <a:buSzPts val="2000"/>
              <a:buChar char="■"/>
            </a:pPr>
            <a:r>
              <a:rPr b="1" lang="it-IT">
                <a:latin typeface="Arial"/>
                <a:ea typeface="Arial"/>
                <a:cs typeface="Arial"/>
                <a:sym typeface="Arial"/>
              </a:rPr>
              <a:t>Support Vector Machine</a:t>
            </a:r>
            <a:r>
              <a:rPr lang="it-IT">
                <a:latin typeface="Arial"/>
                <a:ea typeface="Arial"/>
                <a:cs typeface="Arial"/>
                <a:sym typeface="Arial"/>
              </a:rPr>
              <a:t>.</a:t>
            </a:r>
            <a:endParaRPr/>
          </a:p>
          <a:p>
            <a:pPr indent="-330200" lvl="0" marL="457200" rtl="0" algn="l">
              <a:lnSpc>
                <a:spcPct val="94000"/>
              </a:lnSpc>
              <a:spcBef>
                <a:spcPts val="1200"/>
              </a:spcBef>
              <a:spcAft>
                <a:spcPts val="0"/>
              </a:spcAft>
              <a:buClr>
                <a:schemeClr val="dk2"/>
              </a:buClr>
              <a:buSzPts val="2000"/>
              <a:buNone/>
            </a:pPr>
            <a:r>
              <a:t/>
            </a:r>
            <a:endParaRPr>
              <a:latin typeface="Arial"/>
              <a:ea typeface="Arial"/>
              <a:cs typeface="Arial"/>
              <a:sym typeface="Arial"/>
            </a:endParaRPr>
          </a:p>
          <a:p>
            <a:pPr indent="0" lvl="0" marL="0" rtl="0" algn="just">
              <a:lnSpc>
                <a:spcPct val="94000"/>
              </a:lnSpc>
              <a:spcBef>
                <a:spcPts val="1200"/>
              </a:spcBef>
              <a:spcAft>
                <a:spcPts val="0"/>
              </a:spcAft>
              <a:buClr>
                <a:schemeClr val="dk2"/>
              </a:buClr>
              <a:buSzPts val="2000"/>
              <a:buNone/>
            </a:pPr>
            <a:r>
              <a:rPr lang="it-IT">
                <a:latin typeface="Arial"/>
                <a:ea typeface="Arial"/>
                <a:cs typeface="Arial"/>
                <a:sym typeface="Arial"/>
              </a:rPr>
              <a:t>Per quanto riguarda SVM è stata effettuata una comparazione tra </a:t>
            </a:r>
            <a:r>
              <a:rPr i="1" lang="it-IT">
                <a:latin typeface="Arial"/>
                <a:ea typeface="Arial"/>
                <a:cs typeface="Arial"/>
                <a:sym typeface="Arial"/>
              </a:rPr>
              <a:t>Radiale</a:t>
            </a:r>
            <a:r>
              <a:rPr lang="it-IT">
                <a:latin typeface="Arial"/>
                <a:ea typeface="Arial"/>
                <a:cs typeface="Arial"/>
                <a:sym typeface="Arial"/>
              </a:rPr>
              <a:t>, </a:t>
            </a:r>
            <a:r>
              <a:rPr i="1" lang="it-IT">
                <a:latin typeface="Arial"/>
                <a:ea typeface="Arial"/>
                <a:cs typeface="Arial"/>
                <a:sym typeface="Arial"/>
              </a:rPr>
              <a:t>Polinomiale</a:t>
            </a:r>
            <a:r>
              <a:rPr lang="it-IT">
                <a:latin typeface="Arial"/>
                <a:ea typeface="Arial"/>
                <a:cs typeface="Arial"/>
                <a:sym typeface="Arial"/>
              </a:rPr>
              <a:t> e </a:t>
            </a:r>
            <a:r>
              <a:rPr i="1" lang="it-IT">
                <a:latin typeface="Arial"/>
                <a:ea typeface="Arial"/>
                <a:cs typeface="Arial"/>
                <a:sym typeface="Arial"/>
              </a:rPr>
              <a:t>Lineare</a:t>
            </a:r>
            <a:r>
              <a:rPr lang="it-IT">
                <a:latin typeface="Arial"/>
                <a:ea typeface="Arial"/>
                <a:cs typeface="Arial"/>
                <a:sym typeface="Arial"/>
              </a:rPr>
              <a:t>.</a:t>
            </a:r>
            <a:endParaRPr/>
          </a:p>
          <a:p>
            <a:pPr indent="0" lvl="0" marL="0" rtl="0" algn="just">
              <a:lnSpc>
                <a:spcPct val="94000"/>
              </a:lnSpc>
              <a:spcBef>
                <a:spcPts val="1200"/>
              </a:spcBef>
              <a:spcAft>
                <a:spcPts val="0"/>
              </a:spcAft>
              <a:buClr>
                <a:schemeClr val="dk2"/>
              </a:buClr>
              <a:buSzPts val="2000"/>
              <a:buNone/>
            </a:pPr>
            <a:r>
              <a:t/>
            </a:r>
            <a:endParaRPr>
              <a:latin typeface="Arial"/>
              <a:ea typeface="Arial"/>
              <a:cs typeface="Arial"/>
              <a:sym typeface="Arial"/>
            </a:endParaRPr>
          </a:p>
          <a:p>
            <a:pPr indent="0" lvl="0" marL="0" rtl="0" algn="just">
              <a:lnSpc>
                <a:spcPct val="94000"/>
              </a:lnSpc>
              <a:spcBef>
                <a:spcPts val="1200"/>
              </a:spcBef>
              <a:spcAft>
                <a:spcPts val="0"/>
              </a:spcAft>
              <a:buClr>
                <a:schemeClr val="dk2"/>
              </a:buClr>
              <a:buSzPts val="2000"/>
              <a:buNone/>
            </a:pPr>
            <a:r>
              <a:rPr lang="it-IT">
                <a:latin typeface="Arial"/>
                <a:ea typeface="Arial"/>
                <a:cs typeface="Arial"/>
                <a:sym typeface="Arial"/>
              </a:rPr>
              <a:t>La libreria impiegata per l’</a:t>
            </a:r>
            <a:r>
              <a:rPr b="1" lang="it-IT">
                <a:latin typeface="Arial"/>
                <a:ea typeface="Arial"/>
                <a:cs typeface="Arial"/>
                <a:sym typeface="Arial"/>
              </a:rPr>
              <a:t>implementazione </a:t>
            </a:r>
            <a:r>
              <a:rPr lang="it-IT">
                <a:latin typeface="Arial"/>
                <a:ea typeface="Arial"/>
                <a:cs typeface="Arial"/>
                <a:sym typeface="Arial"/>
              </a:rPr>
              <a:t>di tutti i modelli in R è stata </a:t>
            </a:r>
            <a:r>
              <a:rPr i="1" lang="it-IT">
                <a:latin typeface="Arial"/>
                <a:ea typeface="Arial"/>
                <a:cs typeface="Arial"/>
                <a:sym typeface="Arial"/>
              </a:rPr>
              <a:t>Caret</a:t>
            </a:r>
            <a:r>
              <a:rPr lang="it-IT">
                <a:latin typeface="Arial"/>
                <a:ea typeface="Arial"/>
                <a:cs typeface="Arial"/>
                <a:sym typeface="Arial"/>
              </a:rPr>
              <a:t>. </a:t>
            </a:r>
            <a:endParaRPr/>
          </a:p>
          <a:p>
            <a:pPr indent="-330200" lvl="0" marL="457200" rtl="0" algn="l">
              <a:lnSpc>
                <a:spcPct val="94000"/>
              </a:lnSpc>
              <a:spcBef>
                <a:spcPts val="1200"/>
              </a:spcBef>
              <a:spcAft>
                <a:spcPts val="0"/>
              </a:spcAft>
              <a:buClr>
                <a:schemeClr val="dk2"/>
              </a:buClr>
              <a:buSzPts val="2000"/>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Ritaglio">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