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notesMasterIdLst>
    <p:notesMasterId r:id="rId29"/>
  </p:notesMasterIdLst>
  <p:sldIdLst>
    <p:sldId id="256" r:id="rId4"/>
    <p:sldId id="257" r:id="rId5"/>
    <p:sldId id="258" r:id="rId6"/>
    <p:sldId id="262" r:id="rId7"/>
    <p:sldId id="264" r:id="rId8"/>
    <p:sldId id="265" r:id="rId9"/>
    <p:sldId id="266" r:id="rId10"/>
    <p:sldId id="272" r:id="rId11"/>
    <p:sldId id="267" r:id="rId12"/>
    <p:sldId id="268" r:id="rId13"/>
    <p:sldId id="269" r:id="rId14"/>
    <p:sldId id="289" r:id="rId15"/>
    <p:sldId id="307" r:id="rId16"/>
    <p:sldId id="308" r:id="rId17"/>
    <p:sldId id="309" r:id="rId18"/>
    <p:sldId id="310" r:id="rId19"/>
    <p:sldId id="311" r:id="rId20"/>
    <p:sldId id="312" r:id="rId21"/>
    <p:sldId id="279" r:id="rId22"/>
    <p:sldId id="274" r:id="rId23"/>
    <p:sldId id="280" r:id="rId24"/>
    <p:sldId id="275" r:id="rId25"/>
    <p:sldId id="284" r:id="rId26"/>
    <p:sldId id="291" r:id="rId27"/>
    <p:sldId id="290" r:id="rId28"/>
  </p:sldIdLst>
  <p:sldSz cx="9144000" cy="5143500" type="screen16x9"/>
  <p:notesSz cx="6858000" cy="9144000"/>
  <p:custDataLst>
    <p:tags r:id="rId33"/>
  </p:custDataLst>
  <p:defaultTextStyle>
    <a:defPPr>
      <a:defRPr lang="zh-CN"/>
    </a:defPPr>
    <a:lvl1pPr marL="0" algn="l" defTabSz="913130" rtl="0" eaLnBrk="1" latinLnBrk="0" hangingPunct="1">
      <a:defRPr sz="1800" kern="1200">
        <a:solidFill>
          <a:schemeClr val="tx1"/>
        </a:solidFill>
        <a:latin typeface="+mn-lt"/>
        <a:ea typeface="+mn-ea"/>
        <a:cs typeface="+mn-cs"/>
      </a:defRPr>
    </a:lvl1pPr>
    <a:lvl2pPr marL="456565" algn="l" defTabSz="913130" rtl="0" eaLnBrk="1" latinLnBrk="0" hangingPunct="1">
      <a:defRPr sz="1800" kern="1200">
        <a:solidFill>
          <a:schemeClr val="tx1"/>
        </a:solidFill>
        <a:latin typeface="+mn-lt"/>
        <a:ea typeface="+mn-ea"/>
        <a:cs typeface="+mn-cs"/>
      </a:defRPr>
    </a:lvl2pPr>
    <a:lvl3pPr marL="913765" algn="l" defTabSz="913130" rtl="0" eaLnBrk="1" latinLnBrk="0" hangingPunct="1">
      <a:defRPr sz="1800" kern="1200">
        <a:solidFill>
          <a:schemeClr val="tx1"/>
        </a:solidFill>
        <a:latin typeface="+mn-lt"/>
        <a:ea typeface="+mn-ea"/>
        <a:cs typeface="+mn-cs"/>
      </a:defRPr>
    </a:lvl3pPr>
    <a:lvl4pPr marL="1370330" algn="l" defTabSz="913130" rtl="0" eaLnBrk="1" latinLnBrk="0" hangingPunct="1">
      <a:defRPr sz="1800" kern="1200">
        <a:solidFill>
          <a:schemeClr val="tx1"/>
        </a:solidFill>
        <a:latin typeface="+mn-lt"/>
        <a:ea typeface="+mn-ea"/>
        <a:cs typeface="+mn-cs"/>
      </a:defRPr>
    </a:lvl4pPr>
    <a:lvl5pPr marL="1827530" algn="l" defTabSz="913130" rtl="0" eaLnBrk="1" latinLnBrk="0" hangingPunct="1">
      <a:defRPr sz="1800" kern="1200">
        <a:solidFill>
          <a:schemeClr val="tx1"/>
        </a:solidFill>
        <a:latin typeface="+mn-lt"/>
        <a:ea typeface="+mn-ea"/>
        <a:cs typeface="+mn-cs"/>
      </a:defRPr>
    </a:lvl5pPr>
    <a:lvl6pPr marL="2284095" algn="l" defTabSz="913130" rtl="0" eaLnBrk="1" latinLnBrk="0" hangingPunct="1">
      <a:defRPr sz="1800" kern="1200">
        <a:solidFill>
          <a:schemeClr val="tx1"/>
        </a:solidFill>
        <a:latin typeface="+mn-lt"/>
        <a:ea typeface="+mn-ea"/>
        <a:cs typeface="+mn-cs"/>
      </a:defRPr>
    </a:lvl6pPr>
    <a:lvl7pPr marL="2740660" algn="l" defTabSz="913130" rtl="0" eaLnBrk="1" latinLnBrk="0" hangingPunct="1">
      <a:defRPr sz="1800" kern="1200">
        <a:solidFill>
          <a:schemeClr val="tx1"/>
        </a:solidFill>
        <a:latin typeface="+mn-lt"/>
        <a:ea typeface="+mn-ea"/>
        <a:cs typeface="+mn-cs"/>
      </a:defRPr>
    </a:lvl7pPr>
    <a:lvl8pPr marL="3197860" algn="l" defTabSz="913130" rtl="0" eaLnBrk="1" latinLnBrk="0" hangingPunct="1">
      <a:defRPr sz="1800" kern="1200">
        <a:solidFill>
          <a:schemeClr val="tx1"/>
        </a:solidFill>
        <a:latin typeface="+mn-lt"/>
        <a:ea typeface="+mn-ea"/>
        <a:cs typeface="+mn-cs"/>
      </a:defRPr>
    </a:lvl8pPr>
    <a:lvl9pPr marL="3654425" algn="l" defTabSz="91313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527"/>
    <a:srgbClr val="162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804"/>
      </p:cViewPr>
      <p:guideLst>
        <p:guide orient="horz" pos="650"/>
        <p:guide orient="horz" pos="1361"/>
        <p:guide orient="horz" pos="2338"/>
        <p:guide pos="287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gs" Target="tags/tag25.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037C52-2290-41B0-9AEE-213B478184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EBC72-BC0D-4626-B8CE-92C1F298A9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130" rtl="0" eaLnBrk="1" latinLnBrk="0" hangingPunct="1">
      <a:defRPr sz="1200" kern="1200">
        <a:solidFill>
          <a:schemeClr val="tx1"/>
        </a:solidFill>
        <a:latin typeface="+mn-lt"/>
        <a:ea typeface="+mn-ea"/>
        <a:cs typeface="+mn-cs"/>
      </a:defRPr>
    </a:lvl1pPr>
    <a:lvl2pPr marL="456565" algn="l" defTabSz="913130" rtl="0" eaLnBrk="1" latinLnBrk="0" hangingPunct="1">
      <a:defRPr sz="1200" kern="1200">
        <a:solidFill>
          <a:schemeClr val="tx1"/>
        </a:solidFill>
        <a:latin typeface="+mn-lt"/>
        <a:ea typeface="+mn-ea"/>
        <a:cs typeface="+mn-cs"/>
      </a:defRPr>
    </a:lvl2pPr>
    <a:lvl3pPr marL="913765" algn="l" defTabSz="913130" rtl="0" eaLnBrk="1" latinLnBrk="0" hangingPunct="1">
      <a:defRPr sz="1200" kern="1200">
        <a:solidFill>
          <a:schemeClr val="tx1"/>
        </a:solidFill>
        <a:latin typeface="+mn-lt"/>
        <a:ea typeface="+mn-ea"/>
        <a:cs typeface="+mn-cs"/>
      </a:defRPr>
    </a:lvl3pPr>
    <a:lvl4pPr marL="1370330" algn="l" defTabSz="913130" rtl="0" eaLnBrk="1" latinLnBrk="0" hangingPunct="1">
      <a:defRPr sz="1200" kern="1200">
        <a:solidFill>
          <a:schemeClr val="tx1"/>
        </a:solidFill>
        <a:latin typeface="+mn-lt"/>
        <a:ea typeface="+mn-ea"/>
        <a:cs typeface="+mn-cs"/>
      </a:defRPr>
    </a:lvl4pPr>
    <a:lvl5pPr marL="1827530" algn="l" defTabSz="913130" rtl="0" eaLnBrk="1" latinLnBrk="0" hangingPunct="1">
      <a:defRPr sz="1200" kern="1200">
        <a:solidFill>
          <a:schemeClr val="tx1"/>
        </a:solidFill>
        <a:latin typeface="+mn-lt"/>
        <a:ea typeface="+mn-ea"/>
        <a:cs typeface="+mn-cs"/>
      </a:defRPr>
    </a:lvl5pPr>
    <a:lvl6pPr marL="2284095" algn="l" defTabSz="913130" rtl="0" eaLnBrk="1" latinLnBrk="0" hangingPunct="1">
      <a:defRPr sz="1200" kern="1200">
        <a:solidFill>
          <a:schemeClr val="tx1"/>
        </a:solidFill>
        <a:latin typeface="+mn-lt"/>
        <a:ea typeface="+mn-ea"/>
        <a:cs typeface="+mn-cs"/>
      </a:defRPr>
    </a:lvl6pPr>
    <a:lvl7pPr marL="2740660" algn="l" defTabSz="913130" rtl="0" eaLnBrk="1" latinLnBrk="0" hangingPunct="1">
      <a:defRPr sz="1200" kern="1200">
        <a:solidFill>
          <a:schemeClr val="tx1"/>
        </a:solidFill>
        <a:latin typeface="+mn-lt"/>
        <a:ea typeface="+mn-ea"/>
        <a:cs typeface="+mn-cs"/>
      </a:defRPr>
    </a:lvl7pPr>
    <a:lvl8pPr marL="3197860" algn="l" defTabSz="913130" rtl="0" eaLnBrk="1" latinLnBrk="0" hangingPunct="1">
      <a:defRPr sz="1200" kern="1200">
        <a:solidFill>
          <a:schemeClr val="tx1"/>
        </a:solidFill>
        <a:latin typeface="+mn-lt"/>
        <a:ea typeface="+mn-ea"/>
        <a:cs typeface="+mn-cs"/>
      </a:defRPr>
    </a:lvl8pPr>
    <a:lvl9pPr marL="3654425" algn="l" defTabSz="91313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53"/>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6565" indent="0" algn="ctr">
              <a:buNone/>
              <a:defRPr>
                <a:solidFill>
                  <a:schemeClr val="tx1">
                    <a:tint val="75000"/>
                  </a:schemeClr>
                </a:solidFill>
              </a:defRPr>
            </a:lvl2pPr>
            <a:lvl3pPr marL="913765" indent="0" algn="ctr">
              <a:buNone/>
              <a:defRPr>
                <a:solidFill>
                  <a:schemeClr val="tx1">
                    <a:tint val="75000"/>
                  </a:schemeClr>
                </a:solidFill>
              </a:defRPr>
            </a:lvl3pPr>
            <a:lvl4pPr marL="1370330" indent="0" algn="ctr">
              <a:buNone/>
              <a:defRPr>
                <a:solidFill>
                  <a:schemeClr val="tx1">
                    <a:tint val="75000"/>
                  </a:schemeClr>
                </a:solidFill>
              </a:defRPr>
            </a:lvl4pPr>
            <a:lvl5pPr marL="1827530" indent="0" algn="ctr">
              <a:buNone/>
              <a:defRPr>
                <a:solidFill>
                  <a:schemeClr val="tx1">
                    <a:tint val="75000"/>
                  </a:schemeClr>
                </a:solidFill>
              </a:defRPr>
            </a:lvl5pPr>
            <a:lvl6pPr marL="2284095" indent="0" algn="ctr">
              <a:buNone/>
              <a:defRPr>
                <a:solidFill>
                  <a:schemeClr val="tx1">
                    <a:tint val="75000"/>
                  </a:schemeClr>
                </a:solidFill>
              </a:defRPr>
            </a:lvl6pPr>
            <a:lvl7pPr marL="2740660" indent="0" algn="ctr">
              <a:buNone/>
              <a:defRPr>
                <a:solidFill>
                  <a:schemeClr val="tx1">
                    <a:tint val="75000"/>
                  </a:schemeClr>
                </a:solidFill>
              </a:defRPr>
            </a:lvl7pPr>
            <a:lvl8pPr marL="3197860" indent="0" algn="ctr">
              <a:buNone/>
              <a:defRPr>
                <a:solidFill>
                  <a:schemeClr val="tx1">
                    <a:tint val="75000"/>
                  </a:schemeClr>
                </a:solidFill>
              </a:defRPr>
            </a:lvl8pPr>
            <a:lvl9pPr marL="365442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Picture 2" descr="C:\Users\Administrator\Desktop\11111.tif"/>
          <p:cNvPicPr>
            <a:picLocks noChangeAspect="1" noChangeArrowheads="1"/>
          </p:cNvPicPr>
          <p:nvPr userDrawn="1"/>
        </p:nvPicPr>
        <p:blipFill rotWithShape="1">
          <a:blip r:embed="rId2" cstate="screen"/>
          <a:srcRect/>
          <a:stretch>
            <a:fillRect/>
          </a:stretch>
        </p:blipFill>
        <p:spPr bwMode="auto">
          <a:xfrm>
            <a:off x="0" y="0"/>
            <a:ext cx="9144000" cy="4267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userDrawn="1"/>
        </p:nvCxnSpPr>
        <p:spPr>
          <a:xfrm>
            <a:off x="395536" y="483518"/>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68"/>
          <p:cNvSpPr txBox="1">
            <a:spLocks noChangeArrowheads="1"/>
          </p:cNvSpPr>
          <p:nvPr userDrawn="1"/>
        </p:nvSpPr>
        <p:spPr bwMode="auto">
          <a:xfrm>
            <a:off x="2613114" y="-20538"/>
            <a:ext cx="3917776" cy="4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2" tIns="45686" rIns="91372" bIns="45686">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rPr>
              <a:t>作品概述</a:t>
            </a:r>
            <a:endPar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endParaRPr>
          </a:p>
        </p:txBody>
      </p:sp>
      <p:sp>
        <p:nvSpPr>
          <p:cNvPr id="9" name="Rectangle 5"/>
          <p:cNvSpPr/>
          <p:nvPr userDrawn="1"/>
        </p:nvSpPr>
        <p:spPr>
          <a:xfrm>
            <a:off x="0" y="5032773"/>
            <a:ext cx="9144000" cy="110728"/>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29" tIns="34289" rIns="68529" bIns="34289" anchor="ctr"/>
          <a:lstStyle/>
          <a:p>
            <a:pPr algn="ctr">
              <a:defRPr/>
            </a:pPr>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Picture 2" descr="C:\Users\Administrator\Desktop\11111.tif"/>
          <p:cNvPicPr>
            <a:picLocks noChangeAspect="1" noChangeArrowheads="1"/>
          </p:cNvPicPr>
          <p:nvPr userDrawn="1"/>
        </p:nvPicPr>
        <p:blipFill rotWithShape="1">
          <a:blip r:embed="rId2" cstate="screen"/>
          <a:srcRect/>
          <a:stretch>
            <a:fillRect/>
          </a:stretch>
        </p:blipFill>
        <p:spPr bwMode="auto">
          <a:xfrm>
            <a:off x="0" y="0"/>
            <a:ext cx="9144000" cy="4267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userDrawn="1"/>
        </p:nvCxnSpPr>
        <p:spPr>
          <a:xfrm>
            <a:off x="395536" y="483518"/>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68"/>
          <p:cNvSpPr txBox="1">
            <a:spLocks noChangeArrowheads="1"/>
          </p:cNvSpPr>
          <p:nvPr userDrawn="1"/>
        </p:nvSpPr>
        <p:spPr bwMode="auto">
          <a:xfrm>
            <a:off x="2613114" y="-20538"/>
            <a:ext cx="3917776" cy="4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2" tIns="45686" rIns="91372" bIns="45686">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rPr>
              <a:t>制作过程</a:t>
            </a:r>
            <a:endPar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endParaRPr>
          </a:p>
        </p:txBody>
      </p:sp>
      <p:sp>
        <p:nvSpPr>
          <p:cNvPr id="9" name="Rectangle 5"/>
          <p:cNvSpPr/>
          <p:nvPr userDrawn="1"/>
        </p:nvSpPr>
        <p:spPr>
          <a:xfrm>
            <a:off x="0" y="5032773"/>
            <a:ext cx="9144000" cy="110728"/>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29" tIns="34289" rIns="68529" bIns="34289" anchor="ctr"/>
          <a:lstStyle/>
          <a:p>
            <a:pPr algn="ctr">
              <a:defRPr/>
            </a:pPr>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Picture 2" descr="C:\Users\Administrator\Desktop\11111.tif"/>
          <p:cNvPicPr>
            <a:picLocks noChangeAspect="1" noChangeArrowheads="1"/>
          </p:cNvPicPr>
          <p:nvPr userDrawn="1"/>
        </p:nvPicPr>
        <p:blipFill rotWithShape="1">
          <a:blip r:embed="rId2" cstate="screen"/>
          <a:srcRect/>
          <a:stretch>
            <a:fillRect/>
          </a:stretch>
        </p:blipFill>
        <p:spPr bwMode="auto">
          <a:xfrm>
            <a:off x="0" y="0"/>
            <a:ext cx="9144000" cy="4267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userDrawn="1"/>
        </p:nvCxnSpPr>
        <p:spPr>
          <a:xfrm>
            <a:off x="395536" y="483518"/>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68"/>
          <p:cNvSpPr txBox="1">
            <a:spLocks noChangeArrowheads="1"/>
          </p:cNvSpPr>
          <p:nvPr userDrawn="1"/>
        </p:nvSpPr>
        <p:spPr bwMode="auto">
          <a:xfrm>
            <a:off x="2613114" y="-20538"/>
            <a:ext cx="3917776" cy="4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2" tIns="45686" rIns="91372" bIns="45686">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rPr>
              <a:t>作品展示</a:t>
            </a:r>
            <a:endPar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endParaRPr>
          </a:p>
        </p:txBody>
      </p:sp>
      <p:sp>
        <p:nvSpPr>
          <p:cNvPr id="9" name="Rectangle 5"/>
          <p:cNvSpPr/>
          <p:nvPr userDrawn="1"/>
        </p:nvSpPr>
        <p:spPr>
          <a:xfrm>
            <a:off x="0" y="5032773"/>
            <a:ext cx="9144000" cy="110728"/>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29" tIns="34289" rIns="68529" bIns="34289" anchor="ctr"/>
          <a:lstStyle/>
          <a:p>
            <a:pPr algn="ctr">
              <a:defRPr/>
            </a:pPr>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6" name="Picture 2" descr="C:\Users\Administrator\Desktop\11111.tif"/>
          <p:cNvPicPr>
            <a:picLocks noChangeAspect="1" noChangeArrowheads="1"/>
          </p:cNvPicPr>
          <p:nvPr userDrawn="1"/>
        </p:nvPicPr>
        <p:blipFill rotWithShape="1">
          <a:blip r:embed="rId2" cstate="screen"/>
          <a:srcRect/>
          <a:stretch>
            <a:fillRect/>
          </a:stretch>
        </p:blipFill>
        <p:spPr bwMode="auto">
          <a:xfrm>
            <a:off x="0" y="0"/>
            <a:ext cx="9144000" cy="4267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userDrawn="1"/>
        </p:nvCxnSpPr>
        <p:spPr>
          <a:xfrm>
            <a:off x="395536" y="483518"/>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68"/>
          <p:cNvSpPr txBox="1">
            <a:spLocks noChangeArrowheads="1"/>
          </p:cNvSpPr>
          <p:nvPr userDrawn="1"/>
        </p:nvSpPr>
        <p:spPr bwMode="auto">
          <a:xfrm>
            <a:off x="2613114" y="-20538"/>
            <a:ext cx="3917776" cy="4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2" tIns="45686" rIns="91372" bIns="45686">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rPr>
              <a:t>总结回顾</a:t>
            </a:r>
            <a:endPar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endParaRPr>
          </a:p>
        </p:txBody>
      </p:sp>
      <p:sp>
        <p:nvSpPr>
          <p:cNvPr id="9" name="Rectangle 5"/>
          <p:cNvSpPr/>
          <p:nvPr userDrawn="1"/>
        </p:nvSpPr>
        <p:spPr>
          <a:xfrm>
            <a:off x="0" y="5032773"/>
            <a:ext cx="9144000" cy="110728"/>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29" tIns="34289" rIns="68529" bIns="34289" anchor="ctr"/>
          <a:lstStyle/>
          <a:p>
            <a:pPr algn="ctr">
              <a:defRPr/>
            </a:pPr>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2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6565" indent="0">
              <a:buNone/>
              <a:defRPr sz="1200"/>
            </a:lvl2pPr>
            <a:lvl3pPr marL="913765" indent="0">
              <a:buNone/>
              <a:defRPr sz="1000"/>
            </a:lvl3pPr>
            <a:lvl4pPr marL="1370330" indent="0">
              <a:buNone/>
              <a:defRPr sz="900"/>
            </a:lvl4pPr>
            <a:lvl5pPr marL="1827530" indent="0">
              <a:buNone/>
              <a:defRPr sz="900"/>
            </a:lvl5pPr>
            <a:lvl6pPr marL="2284095" indent="0">
              <a:buNone/>
              <a:defRPr sz="900"/>
            </a:lvl6pPr>
            <a:lvl7pPr marL="2740660" indent="0">
              <a:buNone/>
              <a:defRPr sz="900"/>
            </a:lvl7pPr>
            <a:lvl8pPr marL="3197860" indent="0">
              <a:buNone/>
              <a:defRPr sz="900"/>
            </a:lvl8pPr>
            <a:lvl9pPr marL="365442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6565" indent="0">
              <a:buNone/>
              <a:defRPr sz="2800"/>
            </a:lvl2pPr>
            <a:lvl3pPr marL="913765" indent="0">
              <a:buNone/>
              <a:defRPr sz="2400"/>
            </a:lvl3pPr>
            <a:lvl4pPr marL="1370330" indent="0">
              <a:buNone/>
              <a:defRPr sz="2000"/>
            </a:lvl4pPr>
            <a:lvl5pPr marL="1827530" indent="0">
              <a:buNone/>
              <a:defRPr sz="2000"/>
            </a:lvl5pPr>
            <a:lvl6pPr marL="2284095" indent="0">
              <a:buNone/>
              <a:defRPr sz="2000"/>
            </a:lvl6pPr>
            <a:lvl7pPr marL="2740660" indent="0">
              <a:buNone/>
              <a:defRPr sz="2000"/>
            </a:lvl7pPr>
            <a:lvl8pPr marL="3197860" indent="0">
              <a:buNone/>
              <a:defRPr sz="2000"/>
            </a:lvl8pPr>
            <a:lvl9pPr marL="3654425" indent="0">
              <a:buNone/>
              <a:defRPr sz="2000"/>
            </a:lvl9pPr>
          </a:lstStyle>
          <a:p>
            <a:endParaRPr lang="zh-CN" altLang="en-US"/>
          </a:p>
        </p:txBody>
      </p:sp>
      <p:sp>
        <p:nvSpPr>
          <p:cNvPr id="4" name="文本占位符 3"/>
          <p:cNvSpPr>
            <a:spLocks noGrp="1"/>
          </p:cNvSpPr>
          <p:nvPr>
            <p:ph type="body" sz="half" idx="2"/>
          </p:nvPr>
        </p:nvSpPr>
        <p:spPr>
          <a:xfrm>
            <a:off x="1792288" y="4025537"/>
            <a:ext cx="5486400" cy="603647"/>
          </a:xfrm>
        </p:spPr>
        <p:txBody>
          <a:bodyPr/>
          <a:lstStyle>
            <a:lvl1pPr marL="0" indent="0">
              <a:buNone/>
              <a:defRPr sz="1400"/>
            </a:lvl1pPr>
            <a:lvl2pPr marL="456565" indent="0">
              <a:buNone/>
              <a:defRPr sz="1200"/>
            </a:lvl2pPr>
            <a:lvl3pPr marL="913765" indent="0">
              <a:buNone/>
              <a:defRPr sz="1000"/>
            </a:lvl3pPr>
            <a:lvl4pPr marL="1370330" indent="0">
              <a:buNone/>
              <a:defRPr sz="900"/>
            </a:lvl4pPr>
            <a:lvl5pPr marL="1827530" indent="0">
              <a:buNone/>
              <a:defRPr sz="900"/>
            </a:lvl5pPr>
            <a:lvl6pPr marL="2284095" indent="0">
              <a:buNone/>
              <a:defRPr sz="900"/>
            </a:lvl6pPr>
            <a:lvl7pPr marL="2740660" indent="0">
              <a:buNone/>
              <a:defRPr sz="900"/>
            </a:lvl7pPr>
            <a:lvl8pPr marL="3197860" indent="0">
              <a:buNone/>
              <a:defRPr sz="900"/>
            </a:lvl8pPr>
            <a:lvl9pPr marL="365442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6565" indent="0">
              <a:buNone/>
              <a:defRPr sz="1800">
                <a:solidFill>
                  <a:schemeClr val="tx1">
                    <a:tint val="75000"/>
                  </a:schemeClr>
                </a:solidFill>
              </a:defRPr>
            </a:lvl2pPr>
            <a:lvl3pPr marL="913765" indent="0">
              <a:buNone/>
              <a:defRPr sz="1600">
                <a:solidFill>
                  <a:schemeClr val="tx1">
                    <a:tint val="75000"/>
                  </a:schemeClr>
                </a:solidFill>
              </a:defRPr>
            </a:lvl3pPr>
            <a:lvl4pPr marL="1370330" indent="0">
              <a:buNone/>
              <a:defRPr sz="1400">
                <a:solidFill>
                  <a:schemeClr val="tx1">
                    <a:tint val="75000"/>
                  </a:schemeClr>
                </a:solidFill>
              </a:defRPr>
            </a:lvl4pPr>
            <a:lvl5pPr marL="1827530" indent="0">
              <a:buNone/>
              <a:defRPr sz="1400">
                <a:solidFill>
                  <a:schemeClr val="tx1">
                    <a:tint val="75000"/>
                  </a:schemeClr>
                </a:solidFill>
              </a:defRPr>
            </a:lvl5pPr>
            <a:lvl6pPr marL="2284095" indent="0">
              <a:buNone/>
              <a:defRPr sz="1400">
                <a:solidFill>
                  <a:schemeClr val="tx1">
                    <a:tint val="75000"/>
                  </a:schemeClr>
                </a:solidFill>
              </a:defRPr>
            </a:lvl6pPr>
            <a:lvl7pPr marL="2740660" indent="0">
              <a:buNone/>
              <a:defRPr sz="1400">
                <a:solidFill>
                  <a:schemeClr val="tx1">
                    <a:tint val="75000"/>
                  </a:schemeClr>
                </a:solidFill>
              </a:defRPr>
            </a:lvl7pPr>
            <a:lvl8pPr marL="3197860" indent="0">
              <a:buNone/>
              <a:defRPr sz="1400">
                <a:solidFill>
                  <a:schemeClr val="tx1">
                    <a:tint val="75000"/>
                  </a:schemeClr>
                </a:solidFill>
              </a:defRPr>
            </a:lvl8pPr>
            <a:lvl9pPr marL="365442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6565" indent="0">
              <a:buNone/>
              <a:defRPr sz="2000" b="1"/>
            </a:lvl2pPr>
            <a:lvl3pPr marL="913765" indent="0">
              <a:buNone/>
              <a:defRPr sz="1800" b="1"/>
            </a:lvl3pPr>
            <a:lvl4pPr marL="1370330" indent="0">
              <a:buNone/>
              <a:defRPr sz="1600" b="1"/>
            </a:lvl4pPr>
            <a:lvl5pPr marL="1827530" indent="0">
              <a:buNone/>
              <a:defRPr sz="1600" b="1"/>
            </a:lvl5pPr>
            <a:lvl6pPr marL="2284095" indent="0">
              <a:buNone/>
              <a:defRPr sz="1600" b="1"/>
            </a:lvl6pPr>
            <a:lvl7pPr marL="2740660" indent="0">
              <a:buNone/>
              <a:defRPr sz="1600" b="1"/>
            </a:lvl7pPr>
            <a:lvl8pPr marL="3197860" indent="0">
              <a:buNone/>
              <a:defRPr sz="1600" b="1"/>
            </a:lvl8pPr>
            <a:lvl9pPr marL="365442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60" y="1151335"/>
            <a:ext cx="4041775" cy="479822"/>
          </a:xfrm>
        </p:spPr>
        <p:txBody>
          <a:bodyPr anchor="b"/>
          <a:lstStyle>
            <a:lvl1pPr marL="0" indent="0">
              <a:buNone/>
              <a:defRPr sz="2400" b="1"/>
            </a:lvl1pPr>
            <a:lvl2pPr marL="456565" indent="0">
              <a:buNone/>
              <a:defRPr sz="2000" b="1"/>
            </a:lvl2pPr>
            <a:lvl3pPr marL="913765" indent="0">
              <a:buNone/>
              <a:defRPr sz="1800" b="1"/>
            </a:lvl3pPr>
            <a:lvl4pPr marL="1370330" indent="0">
              <a:buNone/>
              <a:defRPr sz="1600" b="1"/>
            </a:lvl4pPr>
            <a:lvl5pPr marL="1827530" indent="0">
              <a:buNone/>
              <a:defRPr sz="1600" b="1"/>
            </a:lvl5pPr>
            <a:lvl6pPr marL="2284095" indent="0">
              <a:buNone/>
              <a:defRPr sz="1600" b="1"/>
            </a:lvl6pPr>
            <a:lvl7pPr marL="2740660" indent="0">
              <a:buNone/>
              <a:defRPr sz="1600" b="1"/>
            </a:lvl7pPr>
            <a:lvl8pPr marL="3197860" indent="0">
              <a:buNone/>
              <a:defRPr sz="1600" b="1"/>
            </a:lvl8pPr>
            <a:lvl9pPr marL="365442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6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6565" indent="0">
              <a:buNone/>
              <a:defRPr sz="2000" b="1"/>
            </a:lvl2pPr>
            <a:lvl3pPr marL="913765" indent="0">
              <a:buNone/>
              <a:defRPr sz="1800" b="1"/>
            </a:lvl3pPr>
            <a:lvl4pPr marL="1370330" indent="0">
              <a:buNone/>
              <a:defRPr sz="1600" b="1"/>
            </a:lvl4pPr>
            <a:lvl5pPr marL="1827530" indent="0">
              <a:buNone/>
              <a:defRPr sz="1600" b="1"/>
            </a:lvl5pPr>
            <a:lvl6pPr marL="2284095" indent="0">
              <a:buNone/>
              <a:defRPr sz="1600" b="1"/>
            </a:lvl6pPr>
            <a:lvl7pPr marL="2740660" indent="0">
              <a:buNone/>
              <a:defRPr sz="1600" b="1"/>
            </a:lvl7pPr>
            <a:lvl8pPr marL="3197860" indent="0">
              <a:buNone/>
              <a:defRPr sz="1600" b="1"/>
            </a:lvl8pPr>
            <a:lvl9pPr marL="365442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60" y="1151335"/>
            <a:ext cx="4041775" cy="479822"/>
          </a:xfrm>
        </p:spPr>
        <p:txBody>
          <a:bodyPr anchor="b"/>
          <a:lstStyle>
            <a:lvl1pPr marL="0" indent="0">
              <a:buNone/>
              <a:defRPr sz="2400" b="1"/>
            </a:lvl1pPr>
            <a:lvl2pPr marL="456565" indent="0">
              <a:buNone/>
              <a:defRPr sz="2000" b="1"/>
            </a:lvl2pPr>
            <a:lvl3pPr marL="913765" indent="0">
              <a:buNone/>
              <a:defRPr sz="1800" b="1"/>
            </a:lvl3pPr>
            <a:lvl4pPr marL="1370330" indent="0">
              <a:buNone/>
              <a:defRPr sz="1600" b="1"/>
            </a:lvl4pPr>
            <a:lvl5pPr marL="1827530" indent="0">
              <a:buNone/>
              <a:defRPr sz="1600" b="1"/>
            </a:lvl5pPr>
            <a:lvl6pPr marL="2284095" indent="0">
              <a:buNone/>
              <a:defRPr sz="1600" b="1"/>
            </a:lvl6pPr>
            <a:lvl7pPr marL="2740660" indent="0">
              <a:buNone/>
              <a:defRPr sz="1600" b="1"/>
            </a:lvl7pPr>
            <a:lvl8pPr marL="3197860" indent="0">
              <a:buNone/>
              <a:defRPr sz="1600" b="1"/>
            </a:lvl8pPr>
            <a:lvl9pPr marL="365442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6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TextBox 10"/>
          <p:cNvSpPr txBox="1"/>
          <p:nvPr userDrawn="1"/>
        </p:nvSpPr>
        <p:spPr>
          <a:xfrm>
            <a:off x="1835696" y="50250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Picture 2" descr="C:\Users\Administrator\Desktop\11111.tif"/>
          <p:cNvPicPr>
            <a:picLocks noChangeAspect="1" noChangeArrowheads="1"/>
          </p:cNvPicPr>
          <p:nvPr userDrawn="1"/>
        </p:nvPicPr>
        <p:blipFill rotWithShape="1">
          <a:blip r:embed="rId2" cstate="screen"/>
          <a:srcRect/>
          <a:stretch>
            <a:fillRect/>
          </a:stretch>
        </p:blipFill>
        <p:spPr bwMode="auto">
          <a:xfrm>
            <a:off x="0" y="0"/>
            <a:ext cx="9144000" cy="4267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userDrawn="1"/>
        </p:nvCxnSpPr>
        <p:spPr>
          <a:xfrm>
            <a:off x="395536" y="483518"/>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68"/>
          <p:cNvSpPr txBox="1">
            <a:spLocks noChangeArrowheads="1"/>
          </p:cNvSpPr>
          <p:nvPr userDrawn="1"/>
        </p:nvSpPr>
        <p:spPr bwMode="auto">
          <a:xfrm>
            <a:off x="2613114" y="-20538"/>
            <a:ext cx="3917776" cy="4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2" tIns="45686" rIns="91372" bIns="45686">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rPr>
              <a:t>选题背景</a:t>
            </a:r>
            <a:endParaRPr kumimoji="0" lang="zh-CN" altLang="en-US" sz="2400" b="0" i="0" u="none" strike="noStrike" kern="1200" cap="none" spc="300" normalizeH="0" baseline="0" noProof="0" dirty="0">
              <a:ln>
                <a:noFill/>
              </a:ln>
              <a:solidFill>
                <a:srgbClr val="FFFFFF"/>
              </a:solidFill>
              <a:effectLst/>
              <a:uLnTx/>
              <a:uFillTx/>
              <a:latin typeface="微软雅黑" panose="020B0503020204020204" charset="-122"/>
              <a:ea typeface="+mn-ea"/>
              <a:cs typeface="+mn-ea"/>
              <a:sym typeface="+mn-lt"/>
            </a:endParaRPr>
          </a:p>
        </p:txBody>
      </p:sp>
      <p:sp>
        <p:nvSpPr>
          <p:cNvPr id="9" name="Rectangle 5"/>
          <p:cNvSpPr/>
          <p:nvPr userDrawn="1"/>
        </p:nvSpPr>
        <p:spPr>
          <a:xfrm>
            <a:off x="0" y="5032773"/>
            <a:ext cx="9144000" cy="110728"/>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29" tIns="34289" rIns="68529" bIns="34289" anchor="ctr"/>
          <a:lstStyle/>
          <a:p>
            <a:pPr algn="ctr">
              <a:defRPr/>
            </a:pPr>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372" tIns="45686" rIns="91372" bIns="4568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372" tIns="45686" rIns="91372" bIns="45686"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372" tIns="45686" rIns="91372" bIns="45686"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372" tIns="45686" rIns="91372" bIns="45686"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372" tIns="45686" rIns="91372" bIns="45686"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xStyles>
    <p:titleStyle>
      <a:lvl1pPr algn="ctr" defTabSz="91313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13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315" indent="-285750" algn="l" defTabSz="91313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1730" indent="-228600" algn="l" defTabSz="91313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8930"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5495"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2695"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9260"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5825"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025"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130" rtl="0" eaLnBrk="1" latinLnBrk="0" hangingPunct="1">
        <a:defRPr sz="1800" kern="1200">
          <a:solidFill>
            <a:schemeClr val="tx1"/>
          </a:solidFill>
          <a:latin typeface="+mn-lt"/>
          <a:ea typeface="+mn-ea"/>
          <a:cs typeface="+mn-cs"/>
        </a:defRPr>
      </a:lvl1pPr>
      <a:lvl2pPr marL="456565" algn="l" defTabSz="913130" rtl="0" eaLnBrk="1" latinLnBrk="0" hangingPunct="1">
        <a:defRPr sz="1800" kern="1200">
          <a:solidFill>
            <a:schemeClr val="tx1"/>
          </a:solidFill>
          <a:latin typeface="+mn-lt"/>
          <a:ea typeface="+mn-ea"/>
          <a:cs typeface="+mn-cs"/>
        </a:defRPr>
      </a:lvl2pPr>
      <a:lvl3pPr marL="913765" algn="l" defTabSz="913130" rtl="0" eaLnBrk="1" latinLnBrk="0" hangingPunct="1">
        <a:defRPr sz="1800" kern="1200">
          <a:solidFill>
            <a:schemeClr val="tx1"/>
          </a:solidFill>
          <a:latin typeface="+mn-lt"/>
          <a:ea typeface="+mn-ea"/>
          <a:cs typeface="+mn-cs"/>
        </a:defRPr>
      </a:lvl3pPr>
      <a:lvl4pPr marL="1370330" algn="l" defTabSz="913130" rtl="0" eaLnBrk="1" latinLnBrk="0" hangingPunct="1">
        <a:defRPr sz="1800" kern="1200">
          <a:solidFill>
            <a:schemeClr val="tx1"/>
          </a:solidFill>
          <a:latin typeface="+mn-lt"/>
          <a:ea typeface="+mn-ea"/>
          <a:cs typeface="+mn-cs"/>
        </a:defRPr>
      </a:lvl4pPr>
      <a:lvl5pPr marL="1827530" algn="l" defTabSz="913130" rtl="0" eaLnBrk="1" latinLnBrk="0" hangingPunct="1">
        <a:defRPr sz="1800" kern="1200">
          <a:solidFill>
            <a:schemeClr val="tx1"/>
          </a:solidFill>
          <a:latin typeface="+mn-lt"/>
          <a:ea typeface="+mn-ea"/>
          <a:cs typeface="+mn-cs"/>
        </a:defRPr>
      </a:lvl5pPr>
      <a:lvl6pPr marL="2284095" algn="l" defTabSz="913130" rtl="0" eaLnBrk="1" latinLnBrk="0" hangingPunct="1">
        <a:defRPr sz="1800" kern="1200">
          <a:solidFill>
            <a:schemeClr val="tx1"/>
          </a:solidFill>
          <a:latin typeface="+mn-lt"/>
          <a:ea typeface="+mn-ea"/>
          <a:cs typeface="+mn-cs"/>
        </a:defRPr>
      </a:lvl6pPr>
      <a:lvl7pPr marL="2740660" algn="l" defTabSz="913130" rtl="0" eaLnBrk="1" latinLnBrk="0" hangingPunct="1">
        <a:defRPr sz="1800" kern="1200">
          <a:solidFill>
            <a:schemeClr val="tx1"/>
          </a:solidFill>
          <a:latin typeface="+mn-lt"/>
          <a:ea typeface="+mn-ea"/>
          <a:cs typeface="+mn-cs"/>
        </a:defRPr>
      </a:lvl7pPr>
      <a:lvl8pPr marL="3197860" algn="l" defTabSz="913130" rtl="0" eaLnBrk="1" latinLnBrk="0" hangingPunct="1">
        <a:defRPr sz="1800" kern="1200">
          <a:solidFill>
            <a:schemeClr val="tx1"/>
          </a:solidFill>
          <a:latin typeface="+mn-lt"/>
          <a:ea typeface="+mn-ea"/>
          <a:cs typeface="+mn-cs"/>
        </a:defRPr>
      </a:lvl8pPr>
      <a:lvl9pPr marL="3654425" algn="l" defTabSz="91313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2.tiff"/></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hemeOverride" Target="../theme/themeOverride10.xml"/><Relationship Id="rId3" Type="http://schemas.openxmlformats.org/officeDocument/2006/relationships/tags" Target="../tags/tag10.xml"/><Relationship Id="rId2" Type="http://schemas.openxmlformats.org/officeDocument/2006/relationships/image" Target="../media/image5.png"/><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hemeOverride" Target="../theme/themeOverride11.xml"/><Relationship Id="rId3" Type="http://schemas.openxmlformats.org/officeDocument/2006/relationships/tags" Target="../tags/tag11.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hemeOverride" Target="../theme/themeOverride1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hemeOverride" Target="../theme/themeOverride13.xml"/><Relationship Id="rId3" Type="http://schemas.openxmlformats.org/officeDocument/2006/relationships/tags" Target="../tags/tag13.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14.xml"/><Relationship Id="rId2" Type="http://schemas.openxmlformats.org/officeDocument/2006/relationships/tags" Target="../tags/tag1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hemeOverride" Target="../theme/themeOverride15.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16.xml"/><Relationship Id="rId2" Type="http://schemas.openxmlformats.org/officeDocument/2006/relationships/tags" Target="../tags/tag16.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hemeOverride" Target="../theme/themeOverride17.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themeOverride" Target="../theme/themeOverride18.xml"/><Relationship Id="rId4" Type="http://schemas.openxmlformats.org/officeDocument/2006/relationships/tags" Target="../tags/tag1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19.xml"/><Relationship Id="rId2" Type="http://schemas.openxmlformats.org/officeDocument/2006/relationships/tags" Target="../tags/tag19.xml"/><Relationship Id="rId1" Type="http://schemas.openxmlformats.org/officeDocument/2006/relationships/image" Target="../media/image4.tiff"/></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2.xml"/><Relationship Id="rId2" Type="http://schemas.openxmlformats.org/officeDocument/2006/relationships/tags" Target="../tags/tag1.xml"/><Relationship Id="rId1" Type="http://schemas.openxmlformats.org/officeDocument/2006/relationships/image" Target="../media/image3.tif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hemeOverride" Target="../theme/themeOverride20.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21.xml"/><Relationship Id="rId2" Type="http://schemas.openxmlformats.org/officeDocument/2006/relationships/tags" Target="../tags/tag21.xml"/><Relationship Id="rId1" Type="http://schemas.openxmlformats.org/officeDocument/2006/relationships/image" Target="../media/image4.tiff"/></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hemeOverride" Target="../theme/themeOverride22.xml"/><Relationship Id="rId2" Type="http://schemas.openxmlformats.org/officeDocument/2006/relationships/tags" Target="../tags/tag2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23.xml"/><Relationship Id="rId2" Type="http://schemas.openxmlformats.org/officeDocument/2006/relationships/tags" Target="../tags/tag23.xml"/><Relationship Id="rId1" Type="http://schemas.openxmlformats.org/officeDocument/2006/relationships/image" Target="../media/image4.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24.xml"/><Relationship Id="rId2" Type="http://schemas.openxmlformats.org/officeDocument/2006/relationships/tags" Target="../tags/tag24.xml"/><Relationship Id="rId1" Type="http://schemas.openxmlformats.org/officeDocument/2006/relationships/image" Target="../media/image4.tiff"/></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3.xml"/><Relationship Id="rId2" Type="http://schemas.openxmlformats.org/officeDocument/2006/relationships/tags" Target="../tags/tag2.xml"/><Relationship Id="rId1"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hemeOverride" Target="../theme/themeOverride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hemeOverride" Target="../theme/themeOverride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hemeOverride" Target="../theme/themeOverride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hemeOverride" Target="../theme/themeOverride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8.xml"/><Relationship Id="rId2" Type="http://schemas.openxmlformats.org/officeDocument/2006/relationships/tags" Target="../tags/tag7.xml"/><Relationship Id="rId1" Type="http://schemas.openxmlformats.org/officeDocument/2006/relationships/image" Target="../media/image4.tif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hemeOverride" Target="../theme/themeOverride9.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Administrator\Desktop\素材透明模版制作\1.tif"/>
          <p:cNvPicPr>
            <a:picLocks noChangeAspect="1" noChangeArrowheads="1"/>
          </p:cNvPicPr>
          <p:nvPr/>
        </p:nvPicPr>
        <p:blipFill>
          <a:blip r:embed="rId1"/>
          <a:srcRect/>
          <a:stretch>
            <a:fillRect/>
          </a:stretch>
        </p:blipFill>
        <p:spPr bwMode="auto">
          <a:xfrm>
            <a:off x="22225" y="0"/>
            <a:ext cx="914428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3"/>
          <p:cNvSpPr txBox="1"/>
          <p:nvPr/>
        </p:nvSpPr>
        <p:spPr>
          <a:xfrm>
            <a:off x="683260" y="1635760"/>
            <a:ext cx="8072120" cy="1247775"/>
          </a:xfrm>
          <a:prstGeom prst="rect">
            <a:avLst/>
          </a:prstGeom>
          <a:noFill/>
        </p:spPr>
        <p:txBody>
          <a:bodyPr wrap="square" lIns="91372" tIns="45686" rIns="91372" bIns="45686" rtlCol="0">
            <a:noAutofit/>
          </a:bodyPr>
          <a:lstStyle/>
          <a:p>
            <a:pPr algn="ctr"/>
            <a:r>
              <a:rPr kumimoji="1" lang="zh-CN" altLang="en-US" sz="6600" b="1" dirty="0">
                <a:solidFill>
                  <a:schemeClr val="bg1"/>
                </a:solidFill>
                <a:cs typeface="+mn-ea"/>
                <a:sym typeface="+mn-lt"/>
              </a:rPr>
              <a:t>程序设计与算法答辩</a:t>
            </a:r>
            <a:endParaRPr kumimoji="1" lang="zh-CN" altLang="en-US" sz="6600" b="1" dirty="0">
              <a:solidFill>
                <a:schemeClr val="bg1"/>
              </a:solidFill>
              <a:cs typeface="+mn-ea"/>
              <a:sym typeface="+mn-lt"/>
            </a:endParaRPr>
          </a:p>
        </p:txBody>
      </p:sp>
      <p:grpSp>
        <p:nvGrpSpPr>
          <p:cNvPr id="7" name="组合 6"/>
          <p:cNvGrpSpPr/>
          <p:nvPr/>
        </p:nvGrpSpPr>
        <p:grpSpPr>
          <a:xfrm>
            <a:off x="1658992" y="3642655"/>
            <a:ext cx="5902295" cy="384619"/>
            <a:chOff x="1608218" y="3751754"/>
            <a:chExt cx="5902294" cy="384622"/>
          </a:xfrm>
        </p:grpSpPr>
        <p:sp>
          <p:nvSpPr>
            <p:cNvPr id="4" name="矩形 3"/>
            <p:cNvSpPr/>
            <p:nvPr/>
          </p:nvSpPr>
          <p:spPr>
            <a:xfrm>
              <a:off x="1608218" y="3751754"/>
              <a:ext cx="2341245" cy="368303"/>
            </a:xfrm>
            <a:prstGeom prst="rect">
              <a:avLst/>
            </a:prstGeom>
          </p:spPr>
          <p:txBody>
            <a:bodyPr wrap="none">
              <a:spAutoFit/>
            </a:bodyPr>
            <a:lstStyle/>
            <a:p>
              <a:pPr marL="285750" indent="-285750" algn="ctr">
                <a:lnSpc>
                  <a:spcPct val="150000"/>
                </a:lnSpc>
                <a:buFont typeface="Wingdings" panose="05000000000000000000" pitchFamily="2" charset="2"/>
                <a:buChar char="l"/>
              </a:pPr>
              <a:r>
                <a:rPr lang="zh-CN" altLang="en-US" sz="1200" b="1" dirty="0">
                  <a:solidFill>
                    <a:schemeClr val="bg1"/>
                  </a:solidFill>
                  <a:cs typeface="+mn-ea"/>
                  <a:sym typeface="+mn-lt"/>
                </a:rPr>
                <a:t>学校名称</a:t>
              </a:r>
              <a:r>
                <a:rPr lang="en-US" altLang="zh-CN" sz="1200" b="1" dirty="0" smtClean="0">
                  <a:solidFill>
                    <a:schemeClr val="bg1"/>
                  </a:solidFill>
                  <a:cs typeface="+mn-ea"/>
                  <a:sym typeface="+mn-lt"/>
                </a:rPr>
                <a:t>:</a:t>
              </a:r>
              <a:r>
                <a:rPr lang="zh-CN" altLang="en-US" sz="1200" b="1" dirty="0" smtClean="0">
                  <a:solidFill>
                    <a:schemeClr val="bg1"/>
                  </a:solidFill>
                  <a:cs typeface="+mn-ea"/>
                  <a:sym typeface="+mn-lt"/>
                </a:rPr>
                <a:t>北京航空航天大学</a:t>
              </a:r>
              <a:endParaRPr lang="zh-CN" altLang="en-US" sz="1200" b="1" dirty="0" smtClean="0">
                <a:solidFill>
                  <a:schemeClr val="bg1"/>
                </a:solidFill>
                <a:cs typeface="+mn-ea"/>
                <a:sym typeface="+mn-lt"/>
              </a:endParaRPr>
            </a:p>
          </p:txBody>
        </p:sp>
        <p:sp>
          <p:nvSpPr>
            <p:cNvPr id="5" name="矩形 4"/>
            <p:cNvSpPr/>
            <p:nvPr/>
          </p:nvSpPr>
          <p:spPr>
            <a:xfrm>
              <a:off x="3753416" y="3768073"/>
              <a:ext cx="1579245" cy="368303"/>
            </a:xfrm>
            <a:prstGeom prst="rect">
              <a:avLst/>
            </a:prstGeom>
          </p:spPr>
          <p:txBody>
            <a:bodyPr wrap="none">
              <a:spAutoFit/>
            </a:bodyPr>
            <a:lstStyle/>
            <a:p>
              <a:pPr marL="285750" indent="-285750" algn="ctr">
                <a:lnSpc>
                  <a:spcPct val="150000"/>
                </a:lnSpc>
                <a:buFont typeface="Wingdings" panose="05000000000000000000" pitchFamily="2" charset="2"/>
                <a:buChar char="l"/>
              </a:pPr>
              <a:r>
                <a:rPr lang="zh-CN" altLang="en-US" sz="1200" b="1" dirty="0">
                  <a:solidFill>
                    <a:schemeClr val="bg1"/>
                  </a:solidFill>
                  <a:cs typeface="+mn-ea"/>
                  <a:sym typeface="+mn-lt"/>
                </a:rPr>
                <a:t>指导老师</a:t>
              </a:r>
              <a:r>
                <a:rPr lang="en-US" altLang="zh-CN" sz="1200" b="1" dirty="0" smtClean="0">
                  <a:solidFill>
                    <a:schemeClr val="bg1"/>
                  </a:solidFill>
                  <a:cs typeface="+mn-ea"/>
                  <a:sym typeface="+mn-lt"/>
                </a:rPr>
                <a:t>:</a:t>
              </a:r>
              <a:r>
                <a:rPr lang="zh-CN" altLang="en-US" sz="1200" b="1" dirty="0" smtClean="0">
                  <a:solidFill>
                    <a:schemeClr val="bg1"/>
                  </a:solidFill>
                  <a:cs typeface="+mn-ea"/>
                  <a:sym typeface="+mn-lt"/>
                </a:rPr>
                <a:t>周号益</a:t>
              </a:r>
              <a:endParaRPr lang="zh-CN" altLang="en-US" sz="1200" b="1" dirty="0" smtClean="0">
                <a:solidFill>
                  <a:schemeClr val="bg1"/>
                </a:solidFill>
                <a:cs typeface="+mn-ea"/>
                <a:sym typeface="+mn-lt"/>
              </a:endParaRPr>
            </a:p>
          </p:txBody>
        </p:sp>
        <p:sp>
          <p:nvSpPr>
            <p:cNvPr id="6" name="矩形 5"/>
            <p:cNvSpPr/>
            <p:nvPr/>
          </p:nvSpPr>
          <p:spPr>
            <a:xfrm>
              <a:off x="5060682" y="3751754"/>
              <a:ext cx="2449830" cy="368303"/>
            </a:xfrm>
            <a:prstGeom prst="rect">
              <a:avLst/>
            </a:prstGeom>
          </p:spPr>
          <p:txBody>
            <a:bodyPr wrap="none">
              <a:spAutoFit/>
            </a:bodyPr>
            <a:lstStyle/>
            <a:p>
              <a:pPr marL="285750" indent="-285750" algn="ctr">
                <a:lnSpc>
                  <a:spcPct val="150000"/>
                </a:lnSpc>
                <a:buFont typeface="Wingdings" panose="05000000000000000000" pitchFamily="2" charset="2"/>
                <a:buChar char="l"/>
              </a:pPr>
              <a:r>
                <a:rPr lang="zh-CN" altLang="en-US" sz="1200" b="1" dirty="0">
                  <a:solidFill>
                    <a:schemeClr val="bg1"/>
                  </a:solidFill>
                  <a:cs typeface="+mn-ea"/>
                  <a:sym typeface="+mn-lt"/>
                </a:rPr>
                <a:t>报告人</a:t>
              </a:r>
              <a:r>
                <a:rPr lang="zh-CN" altLang="en-US" sz="1200" b="1" dirty="0" smtClean="0">
                  <a:solidFill>
                    <a:schemeClr val="bg1"/>
                  </a:solidFill>
                  <a:cs typeface="+mn-ea"/>
                  <a:sym typeface="+mn-lt"/>
                </a:rPr>
                <a:t>：艾昊、何金泽、徐龙</a:t>
              </a:r>
              <a:endParaRPr lang="zh-CN" altLang="en-US" sz="1200" b="1"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par>
                          <p:cTn id="11" fill="hold">
                            <p:stCondLst>
                              <p:cond delay="1799"/>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选择排序</a:t>
            </a:r>
            <a:endParaRPr lang="zh-CN" altLang="en-US"/>
          </a:p>
        </p:txBody>
      </p:sp>
      <p:sp>
        <p:nvSpPr>
          <p:cNvPr id="2" name="文本框 1"/>
          <p:cNvSpPr txBox="1"/>
          <p:nvPr/>
        </p:nvSpPr>
        <p:spPr>
          <a:xfrm>
            <a:off x="494665" y="581660"/>
            <a:ext cx="8242300" cy="1125855"/>
          </a:xfrm>
          <a:prstGeom prst="rect">
            <a:avLst/>
          </a:prstGeom>
          <a:noFill/>
        </p:spPr>
        <p:txBody>
          <a:bodyPr wrap="square" rtlCol="0" anchor="t">
            <a:noAutofit/>
          </a:bodyPr>
          <a:p>
            <a:r>
              <a:rPr lang="zh-CN" altLang="en-US"/>
              <a:t>从待排序序列中，找到关键字最小的元素；</a:t>
            </a:r>
            <a:endParaRPr lang="zh-CN" altLang="en-US"/>
          </a:p>
          <a:p>
            <a:r>
              <a:rPr lang="zh-CN" altLang="en-US"/>
              <a:t>如果最小元素不是待排序序列的第一个元素，将其和第一个元素互换；</a:t>
            </a:r>
            <a:endParaRPr lang="zh-CN" altLang="en-US"/>
          </a:p>
          <a:p>
            <a:r>
              <a:rPr lang="zh-CN" altLang="en-US"/>
              <a:t>从余下的 N - 1 个元素中，找出关键字最小的元素，重复(1)、(2)步，直到排序结束。 简单选择排序通过两层循环实现。 第一层循环：依次遍历序列当中的每一个元素 第二层循环：将遍历得到的当前元素依次与余下的元素进行比较，符合最小元素的条件，则交换。 selectionSort 总的时间复杂度为O(n^2)</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979295" y="3004185"/>
            <a:ext cx="4671060" cy="141732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zh-CN"/>
              <a:t> </a:t>
            </a:r>
            <a:r>
              <a:rPr lang="zh-CN" altLang="en-US"/>
              <a:t>归并排序</a:t>
            </a:r>
            <a:endParaRPr lang="zh-CN" altLang="en-US"/>
          </a:p>
        </p:txBody>
      </p:sp>
      <p:sp>
        <p:nvSpPr>
          <p:cNvPr id="3" name="文本框 2"/>
          <p:cNvSpPr txBox="1"/>
          <p:nvPr/>
        </p:nvSpPr>
        <p:spPr>
          <a:xfrm>
            <a:off x="248285" y="501015"/>
            <a:ext cx="8613775" cy="1064260"/>
          </a:xfrm>
          <a:prstGeom prst="rect">
            <a:avLst/>
          </a:prstGeom>
          <a:noFill/>
        </p:spPr>
        <p:txBody>
          <a:bodyPr wrap="square" rtlCol="0" anchor="t">
            <a:noAutofit/>
          </a:bodyPr>
          <a:p>
            <a:r>
              <a:rPr lang="zh-CN" altLang="en-US"/>
              <a:t>归并排序算法实现排序的思路是：</a:t>
            </a:r>
            <a:endParaRPr lang="zh-CN" altLang="en-US"/>
          </a:p>
          <a:p>
            <a:endParaRPr lang="zh-CN" altLang="en-US"/>
          </a:p>
          <a:p>
            <a:r>
              <a:rPr lang="zh-CN" altLang="en-US"/>
              <a:t>将整个待排序序列划分成多个不可再分的子序列，每个子序列中仅有 1 个元素；</a:t>
            </a:r>
            <a:endParaRPr lang="zh-CN" altLang="en-US"/>
          </a:p>
          <a:p>
            <a:r>
              <a:rPr lang="zh-CN" altLang="en-US"/>
              <a:t>所有的子序列进行两两合并，合并过程中完成排序操作，最终合并得到的新序列就是有序序列。其时间复杂度为 O(nlogn)</a:t>
            </a:r>
            <a:endParaRPr lang="zh-CN" altLang="en-US"/>
          </a:p>
        </p:txBody>
      </p:sp>
      <p:pic>
        <p:nvPicPr>
          <p:cNvPr id="4" name="图片 3"/>
          <p:cNvPicPr>
            <a:picLocks noChangeAspect="1"/>
          </p:cNvPicPr>
          <p:nvPr/>
        </p:nvPicPr>
        <p:blipFill>
          <a:blip r:embed="rId1"/>
          <a:stretch>
            <a:fillRect/>
          </a:stretch>
        </p:blipFill>
        <p:spPr>
          <a:xfrm>
            <a:off x="107315" y="2139950"/>
            <a:ext cx="4314190" cy="1720215"/>
          </a:xfrm>
          <a:prstGeom prst="rect">
            <a:avLst/>
          </a:prstGeom>
        </p:spPr>
      </p:pic>
      <p:pic>
        <p:nvPicPr>
          <p:cNvPr id="5" name="图片 4"/>
          <p:cNvPicPr>
            <a:picLocks noChangeAspect="1"/>
          </p:cNvPicPr>
          <p:nvPr/>
        </p:nvPicPr>
        <p:blipFill>
          <a:blip r:embed="rId2"/>
          <a:stretch>
            <a:fillRect/>
          </a:stretch>
        </p:blipFill>
        <p:spPr>
          <a:xfrm>
            <a:off x="4358640" y="2107565"/>
            <a:ext cx="4785360" cy="175260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快速排序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r>
              <a:rPr lang="zh-CN" altLang="en-US"/>
              <a:t>快速排序的基本思想是：通过一趟排序将要排序的数据分割成独立的两部分，其中一部分的所有数据比另一部分的所有数据要小，再按这种方法对这两部分数据分别进行快速排序，整个排序过程可以递归进行，使整个数据变成有序序列。 排序算法的思想非常简单。</a:t>
            </a:r>
            <a:endParaRPr lang="zh-CN" altLang="en-US"/>
          </a:p>
          <a:p>
            <a:endParaRPr lang="zh-CN" altLang="en-US"/>
          </a:p>
          <a:p>
            <a:r>
              <a:rPr lang="zh-CN" altLang="en-US"/>
              <a:t>在待排序的数列中，我们首先要找一个数字作为基准数（这只是个专用名词）。为了方便，我们一般选择第 1 个数字作为基准数（其实选择第几个并没有关系）。</a:t>
            </a:r>
            <a:endParaRPr lang="zh-CN" altLang="en-US"/>
          </a:p>
          <a:p>
            <a:r>
              <a:rPr lang="zh-CN" altLang="en-US"/>
              <a:t>接下来我们需要把这个待排序的数列中小于基准数的元素移动到待排序的数列的左边，把大于基准数的元素移动到待排序的数列的右边。这时，左右两个分区的元素就相对有序了；</a:t>
            </a:r>
            <a:endParaRPr lang="zh-CN" altLang="en-US"/>
          </a:p>
          <a:p>
            <a:r>
              <a:rPr lang="zh-CN" altLang="en-US"/>
              <a:t>接着把两个分区的元素分别按照上面两种方法继续对每个分区找出基准数，然后移动，直到各个分区只有一个数时为止。</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快速排序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pic>
        <p:nvPicPr>
          <p:cNvPr id="3" name="图片 2"/>
          <p:cNvPicPr>
            <a:picLocks noChangeAspect="1"/>
          </p:cNvPicPr>
          <p:nvPr/>
        </p:nvPicPr>
        <p:blipFill>
          <a:blip r:embed="rId1"/>
          <a:stretch>
            <a:fillRect/>
          </a:stretch>
        </p:blipFill>
        <p:spPr>
          <a:xfrm>
            <a:off x="251460" y="628015"/>
            <a:ext cx="4526280" cy="3604260"/>
          </a:xfrm>
          <a:prstGeom prst="rect">
            <a:avLst/>
          </a:prstGeom>
        </p:spPr>
      </p:pic>
      <p:pic>
        <p:nvPicPr>
          <p:cNvPr id="4" name="图片 3"/>
          <p:cNvPicPr>
            <a:picLocks noChangeAspect="1"/>
          </p:cNvPicPr>
          <p:nvPr/>
        </p:nvPicPr>
        <p:blipFill>
          <a:blip r:embed="rId2"/>
          <a:stretch>
            <a:fillRect/>
          </a:stretch>
        </p:blipFill>
        <p:spPr>
          <a:xfrm>
            <a:off x="4572000" y="700405"/>
            <a:ext cx="4381500" cy="345948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快速排序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pic>
        <p:nvPicPr>
          <p:cNvPr id="5" name="图片 4"/>
          <p:cNvPicPr>
            <a:picLocks noChangeAspect="1"/>
          </p:cNvPicPr>
          <p:nvPr/>
        </p:nvPicPr>
        <p:blipFill>
          <a:blip r:embed="rId1"/>
          <a:stretch>
            <a:fillRect/>
          </a:stretch>
        </p:blipFill>
        <p:spPr>
          <a:xfrm>
            <a:off x="2457450" y="918210"/>
            <a:ext cx="4229100" cy="330708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希尔排序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sp>
        <p:nvSpPr>
          <p:cNvPr id="3" name="文本框 2"/>
          <p:cNvSpPr txBox="1"/>
          <p:nvPr/>
        </p:nvSpPr>
        <p:spPr>
          <a:xfrm>
            <a:off x="150495" y="506095"/>
            <a:ext cx="8992870" cy="3054985"/>
          </a:xfrm>
          <a:prstGeom prst="rect">
            <a:avLst/>
          </a:prstGeom>
          <a:noFill/>
        </p:spPr>
        <p:txBody>
          <a:bodyPr wrap="square" rtlCol="0" anchor="t">
            <a:noAutofit/>
          </a:bodyPr>
          <a:p>
            <a:r>
              <a:rPr lang="zh-CN" altLang="en-US"/>
              <a:t>希尔排序的基本思想是：先将整个待排序的记录序列分割成为若干子序列分别进行直接插入排序，待整个序列中的记录“基本有序”时，再对全体记录进行依次直接插入排序。</a:t>
            </a:r>
            <a:endParaRPr lang="zh-CN" altLang="en-US"/>
          </a:p>
          <a:p>
            <a:endParaRPr lang="zh-CN" altLang="en-US"/>
          </a:p>
          <a:p>
            <a:r>
              <a:rPr lang="zh-CN" altLang="en-US"/>
              <a:t>过程如下：</a:t>
            </a:r>
            <a:endParaRPr lang="zh-CN" altLang="en-US"/>
          </a:p>
          <a:p>
            <a:endParaRPr lang="zh-CN" altLang="en-US"/>
          </a:p>
          <a:p>
            <a:r>
              <a:rPr lang="zh-CN" altLang="en-US"/>
              <a:t>选择一个增量序列 t1，t2，……，tk，其中 ti &gt; tj, tk = 1；</a:t>
            </a:r>
            <a:endParaRPr lang="zh-CN" altLang="en-US"/>
          </a:p>
          <a:p>
            <a:endParaRPr lang="zh-CN" altLang="en-US"/>
          </a:p>
          <a:p>
            <a:r>
              <a:rPr lang="zh-CN" altLang="en-US"/>
              <a:t>按增量序列个数 k，对序列进行 k 趟排序；</a:t>
            </a:r>
            <a:endParaRPr lang="zh-CN" altLang="en-US"/>
          </a:p>
          <a:p>
            <a:endParaRPr lang="zh-CN" altLang="en-US"/>
          </a:p>
          <a:p>
            <a:r>
              <a:rPr lang="zh-CN" altLang="en-US"/>
              <a:t>每趟排序，根据对应的增量 ti，将待排序列分割成若干长度为 m 的子序列，分别对各子表进行直接插入排序。仅增量因子为 1 时，整个序列作为一个表来处理，表长度即为整个序列的长度。 最好情况：O(n) 最坏情况：O(n^2)</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希尔排序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sp>
        <p:nvSpPr>
          <p:cNvPr id="3" name="文本框 2"/>
          <p:cNvSpPr txBox="1"/>
          <p:nvPr/>
        </p:nvSpPr>
        <p:spPr>
          <a:xfrm>
            <a:off x="150495" y="506095"/>
            <a:ext cx="8992870" cy="3054985"/>
          </a:xfrm>
          <a:prstGeom prst="rect">
            <a:avLst/>
          </a:prstGeom>
          <a:noFill/>
        </p:spPr>
        <p:txBody>
          <a:bodyPr wrap="square" rtlCol="0" anchor="t">
            <a:noAutofit/>
          </a:bodyPr>
          <a:p>
            <a:endParaRPr lang="zh-CN" altLang="en-US"/>
          </a:p>
        </p:txBody>
      </p:sp>
      <p:pic>
        <p:nvPicPr>
          <p:cNvPr id="4" name="图片 3"/>
          <p:cNvPicPr>
            <a:picLocks noChangeAspect="1"/>
          </p:cNvPicPr>
          <p:nvPr/>
        </p:nvPicPr>
        <p:blipFill>
          <a:blip r:embed="rId1"/>
          <a:stretch>
            <a:fillRect/>
          </a:stretch>
        </p:blipFill>
        <p:spPr>
          <a:xfrm>
            <a:off x="2297430" y="681990"/>
            <a:ext cx="4549140" cy="377952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基数排序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sp>
        <p:nvSpPr>
          <p:cNvPr id="3" name="文本框 2"/>
          <p:cNvSpPr txBox="1"/>
          <p:nvPr/>
        </p:nvSpPr>
        <p:spPr>
          <a:xfrm>
            <a:off x="150495" y="506095"/>
            <a:ext cx="8833485" cy="1080135"/>
          </a:xfrm>
          <a:prstGeom prst="rect">
            <a:avLst/>
          </a:prstGeom>
          <a:noFill/>
        </p:spPr>
        <p:txBody>
          <a:bodyPr wrap="square" rtlCol="0" anchor="t">
            <a:noAutofit/>
          </a:bodyPr>
          <a:p>
            <a:r>
              <a:rPr lang="zh-CN" altLang="en-US"/>
              <a:t>基数排序不同于之前所介绍的各类排序，前边介绍到的排序方法或多或少的是通过使用比较和移动记录来实现排序，而基数排序的实现不需要进行对关键字的比较，只需要对关键字进行“分配”与“收集”两种操作即可完成。</a:t>
            </a:r>
            <a:endParaRPr lang="zh-CN" altLang="en-US"/>
          </a:p>
        </p:txBody>
      </p:sp>
      <p:sp>
        <p:nvSpPr>
          <p:cNvPr id="5" name="文本框 4"/>
          <p:cNvSpPr txBox="1"/>
          <p:nvPr/>
        </p:nvSpPr>
        <p:spPr>
          <a:xfrm>
            <a:off x="150495" y="1892935"/>
            <a:ext cx="8625205" cy="1231900"/>
          </a:xfrm>
          <a:prstGeom prst="rect">
            <a:avLst/>
          </a:prstGeom>
          <a:noFill/>
        </p:spPr>
        <p:txBody>
          <a:bodyPr wrap="square" rtlCol="0" anchor="t">
            <a:noAutofit/>
          </a:bodyPr>
          <a:p>
            <a:r>
              <a:rPr lang="zh-CN" altLang="en-US"/>
              <a:t>例如对无序表{50，123，543，187，49，30，0，2，11，100}进行基数排序，由于每个关键字都是整数数值，且其中的最大值由个位、十位和百位构成，每个数位上的数字从 0 到 9，首先将各个关键字按照其个位数字的不同进行分配分配表如下图所示</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基数排序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sp>
        <p:nvSpPr>
          <p:cNvPr id="3" name="文本框 2"/>
          <p:cNvSpPr txBox="1"/>
          <p:nvPr/>
        </p:nvSpPr>
        <p:spPr>
          <a:xfrm>
            <a:off x="119380" y="506095"/>
            <a:ext cx="8833485" cy="1080135"/>
          </a:xfrm>
          <a:prstGeom prst="rect">
            <a:avLst/>
          </a:prstGeom>
          <a:noFill/>
        </p:spPr>
        <p:txBody>
          <a:bodyPr wrap="square" rtlCol="0" anchor="t">
            <a:noAutofit/>
          </a:bodyPr>
          <a:p>
            <a:endParaRPr lang="zh-CN" altLang="en-US"/>
          </a:p>
        </p:txBody>
      </p:sp>
      <p:sp>
        <p:nvSpPr>
          <p:cNvPr id="5" name="文本框 4"/>
          <p:cNvSpPr txBox="1"/>
          <p:nvPr/>
        </p:nvSpPr>
        <p:spPr>
          <a:xfrm>
            <a:off x="150495" y="1892935"/>
            <a:ext cx="8625205" cy="1231900"/>
          </a:xfrm>
          <a:prstGeom prst="rect">
            <a:avLst/>
          </a:prstGeom>
          <a:noFill/>
        </p:spPr>
        <p:txBody>
          <a:bodyPr wrap="square" rtlCol="0" anchor="t">
            <a:noAutofit/>
          </a:bodyPr>
          <a:p>
            <a:endParaRPr lang="zh-CN" altLang="en-US"/>
          </a:p>
        </p:txBody>
      </p:sp>
      <p:pic>
        <p:nvPicPr>
          <p:cNvPr id="4" name="图片 3"/>
          <p:cNvPicPr>
            <a:picLocks noChangeAspect="1"/>
          </p:cNvPicPr>
          <p:nvPr/>
        </p:nvPicPr>
        <p:blipFill>
          <a:blip r:embed="rId1"/>
          <a:stretch>
            <a:fillRect/>
          </a:stretch>
        </p:blipFill>
        <p:spPr>
          <a:xfrm>
            <a:off x="251460" y="961390"/>
            <a:ext cx="2766060" cy="3238500"/>
          </a:xfrm>
          <a:prstGeom prst="rect">
            <a:avLst/>
          </a:prstGeom>
        </p:spPr>
      </p:pic>
      <p:pic>
        <p:nvPicPr>
          <p:cNvPr id="6" name="图片 5"/>
          <p:cNvPicPr>
            <a:picLocks noChangeAspect="1"/>
          </p:cNvPicPr>
          <p:nvPr/>
        </p:nvPicPr>
        <p:blipFill>
          <a:blip r:embed="rId2"/>
          <a:stretch>
            <a:fillRect/>
          </a:stretch>
        </p:blipFill>
        <p:spPr>
          <a:xfrm>
            <a:off x="3208020" y="902970"/>
            <a:ext cx="2727960" cy="3337560"/>
          </a:xfrm>
          <a:prstGeom prst="rect">
            <a:avLst/>
          </a:prstGeom>
        </p:spPr>
      </p:pic>
      <p:pic>
        <p:nvPicPr>
          <p:cNvPr id="7" name="图片 6"/>
          <p:cNvPicPr>
            <a:picLocks noChangeAspect="1"/>
          </p:cNvPicPr>
          <p:nvPr/>
        </p:nvPicPr>
        <p:blipFill>
          <a:blip r:embed="rId3"/>
          <a:stretch>
            <a:fillRect/>
          </a:stretch>
        </p:blipFill>
        <p:spPr>
          <a:xfrm>
            <a:off x="6299835" y="915670"/>
            <a:ext cx="2644140" cy="328422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11111.tif"/>
          <p:cNvPicPr>
            <a:picLocks noChangeAspect="1" noChangeArrowheads="1"/>
          </p:cNvPicPr>
          <p:nvPr/>
        </p:nvPicPr>
        <p:blipFill>
          <a:blip r:embed="rId1"/>
          <a:srcRect/>
          <a:stretch>
            <a:fillRect/>
          </a:stretch>
        </p:blipFill>
        <p:spPr bwMode="auto">
          <a:xfrm>
            <a:off x="0" y="0"/>
            <a:ext cx="9144000" cy="514334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395536" y="411510"/>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
          <p:cNvSpPr txBox="1"/>
          <p:nvPr/>
        </p:nvSpPr>
        <p:spPr>
          <a:xfrm>
            <a:off x="2676552" y="1711772"/>
            <a:ext cx="1627243" cy="1569598"/>
          </a:xfrm>
          <a:prstGeom prst="rect">
            <a:avLst/>
          </a:prstGeom>
          <a:noFill/>
        </p:spPr>
        <p:txBody>
          <a:bodyPr wrap="non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9600" dirty="0">
                <a:solidFill>
                  <a:schemeClr val="bg1"/>
                </a:solidFill>
                <a:cs typeface="+mn-ea"/>
                <a:sym typeface="+mn-lt"/>
              </a:rPr>
              <a:t>03</a:t>
            </a:r>
            <a:endParaRPr kumimoji="1" lang="zh-CN" altLang="en-US" sz="9600" dirty="0">
              <a:solidFill>
                <a:schemeClr val="bg1"/>
              </a:solidFill>
              <a:cs typeface="+mn-ea"/>
              <a:sym typeface="+mn-lt"/>
            </a:endParaRPr>
          </a:p>
        </p:txBody>
      </p:sp>
      <p:sp>
        <p:nvSpPr>
          <p:cNvPr id="31" name="文本框 8"/>
          <p:cNvSpPr txBox="1"/>
          <p:nvPr/>
        </p:nvSpPr>
        <p:spPr>
          <a:xfrm>
            <a:off x="4103239" y="2510661"/>
            <a:ext cx="2364218" cy="329565"/>
          </a:xfrm>
          <a:prstGeom prst="rect">
            <a:avLst/>
          </a:prstGeom>
          <a:noFill/>
        </p:spPr>
        <p:txBody>
          <a:bodyPr wrap="squar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lumMod val="85000"/>
                </a:schemeClr>
              </a:solidFill>
              <a:cs typeface="+mn-ea"/>
              <a:sym typeface="+mn-lt"/>
            </a:endParaRPr>
          </a:p>
        </p:txBody>
      </p:sp>
      <p:sp>
        <p:nvSpPr>
          <p:cNvPr id="33" name="文本框 4"/>
          <p:cNvSpPr txBox="1"/>
          <p:nvPr/>
        </p:nvSpPr>
        <p:spPr>
          <a:xfrm>
            <a:off x="4103268" y="1931945"/>
            <a:ext cx="2010410" cy="643890"/>
          </a:xfrm>
          <a:prstGeom prst="rect">
            <a:avLst/>
          </a:prstGeom>
          <a:noFill/>
        </p:spPr>
        <p:txBody>
          <a:bodyPr wrap="none" lIns="91374" tIns="45687" rIns="91374" bIns="45687" rtlCol="0">
            <a:spAutoFit/>
          </a:bodyPr>
          <a:lstStyle>
            <a:defPPr>
              <a:defRPr lang="zh-CN"/>
            </a:defPPr>
            <a:lvl1pPr defTabSz="913765">
              <a:defRPr sz="3600" b="1">
                <a:solidFill>
                  <a:schemeClr val="bg1"/>
                </a:solidFill>
                <a:cs typeface="+mn-ea"/>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r>
              <a:rPr lang="zh-CN" altLang="en-US" dirty="0">
                <a:sym typeface="+mn-lt"/>
              </a:rPr>
              <a:t>代码实现</a:t>
            </a:r>
            <a:endParaRPr lang="zh-CN" altLang="en-US" dirty="0">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33"/>
                                        </p:tgtEl>
                                        <p:attrNameLst>
                                          <p:attrName>style.visibility</p:attrName>
                                        </p:attrNameLst>
                                      </p:cBhvr>
                                      <p:to>
                                        <p:strVal val="visible"/>
                                      </p:to>
                                    </p:set>
                                    <p:anim by="(-#ppt_w*2)" calcmode="lin" valueType="num">
                                      <p:cBhvr rctx="PPT">
                                        <p:cTn id="13" dur="500" autoRev="1" fill="hold">
                                          <p:stCondLst>
                                            <p:cond delay="0"/>
                                          </p:stCondLst>
                                        </p:cTn>
                                        <p:tgtEl>
                                          <p:spTgt spid="33"/>
                                        </p:tgtEl>
                                        <p:attrNameLst>
                                          <p:attrName>ppt_w</p:attrName>
                                        </p:attrNameLst>
                                      </p:cBhvr>
                                    </p:anim>
                                    <p:anim by="(#ppt_w*0.50)" calcmode="lin" valueType="num">
                                      <p:cBhvr>
                                        <p:cTn id="14" dur="500" decel="50000" autoRev="1" fill="hold">
                                          <p:stCondLst>
                                            <p:cond delay="0"/>
                                          </p:stCondLst>
                                        </p:cTn>
                                        <p:tgtEl>
                                          <p:spTgt spid="33"/>
                                        </p:tgtEl>
                                        <p:attrNameLst>
                                          <p:attrName>ppt_x</p:attrName>
                                        </p:attrNameLst>
                                      </p:cBhvr>
                                    </p:anim>
                                    <p:anim from="(-#ppt_h/2)" to="(#ppt_y)" calcmode="lin" valueType="num">
                                      <p:cBhvr>
                                        <p:cTn id="15" dur="1000" fill="hold">
                                          <p:stCondLst>
                                            <p:cond delay="0"/>
                                          </p:stCondLst>
                                        </p:cTn>
                                        <p:tgtEl>
                                          <p:spTgt spid="33"/>
                                        </p:tgtEl>
                                        <p:attrNameLst>
                                          <p:attrName>ppt_y</p:attrName>
                                        </p:attrNameLst>
                                      </p:cBhvr>
                                    </p:anim>
                                    <p:animRot by="21600000">
                                      <p:cBhvr>
                                        <p:cTn id="16" dur="1000" fill="hold">
                                          <p:stCondLst>
                                            <p:cond delay="0"/>
                                          </p:stCondLst>
                                        </p:cTn>
                                        <p:tgtEl>
                                          <p:spTgt spid="33"/>
                                        </p:tgtEl>
                                        <p:attrNameLst>
                                          <p:attrName>r</p:attrName>
                                        </p:attrNameLst>
                                      </p:cBhvr>
                                    </p:animRot>
                                  </p:childTnLst>
                                </p:cTn>
                              </p:par>
                            </p:childTnLst>
                          </p:cTn>
                        </p:par>
                        <p:par>
                          <p:cTn id="17" fill="hold">
                            <p:stCondLst>
                              <p:cond delay="1799"/>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31"/>
                                        </p:tgtEl>
                                        <p:attrNameLst>
                                          <p:attrName>style.visibility</p:attrName>
                                        </p:attrNameLst>
                                      </p:cBhvr>
                                      <p:to>
                                        <p:strVal val="visible"/>
                                      </p:to>
                                    </p:set>
                                    <p:anim by="(-#ppt_w*2)" calcmode="lin" valueType="num">
                                      <p:cBhvr rctx="PPT">
                                        <p:cTn id="20" dur="500" autoRev="1" fill="hold">
                                          <p:stCondLst>
                                            <p:cond delay="0"/>
                                          </p:stCondLst>
                                        </p:cTn>
                                        <p:tgtEl>
                                          <p:spTgt spid="31"/>
                                        </p:tgtEl>
                                        <p:attrNameLst>
                                          <p:attrName>ppt_w</p:attrName>
                                        </p:attrNameLst>
                                      </p:cBhvr>
                                    </p:anim>
                                    <p:anim by="(#ppt_w*0.50)" calcmode="lin" valueType="num">
                                      <p:cBhvr>
                                        <p:cTn id="21" dur="500" decel="50000" autoRev="1" fill="hold">
                                          <p:stCondLst>
                                            <p:cond delay="0"/>
                                          </p:stCondLst>
                                        </p:cTn>
                                        <p:tgtEl>
                                          <p:spTgt spid="31"/>
                                        </p:tgtEl>
                                        <p:attrNameLst>
                                          <p:attrName>ppt_x</p:attrName>
                                        </p:attrNameLst>
                                      </p:cBhvr>
                                    </p:anim>
                                    <p:anim from="(-#ppt_h/2)" to="(#ppt_y)" calcmode="lin" valueType="num">
                                      <p:cBhvr>
                                        <p:cTn id="22" dur="1000" fill="hold">
                                          <p:stCondLst>
                                            <p:cond delay="0"/>
                                          </p:stCondLst>
                                        </p:cTn>
                                        <p:tgtEl>
                                          <p:spTgt spid="31"/>
                                        </p:tgtEl>
                                        <p:attrNameLst>
                                          <p:attrName>ppt_y</p:attrName>
                                        </p:attrNameLst>
                                      </p:cBhvr>
                                    </p:anim>
                                    <p:animRot by="21600000">
                                      <p:cBhvr>
                                        <p:cTn id="23" dur="1000" fill="hold">
                                          <p:stCondLst>
                                            <p:cond delay="0"/>
                                          </p:stCondLst>
                                        </p:cTn>
                                        <p:tgtEl>
                                          <p:spTgt spid="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25115" y="-1"/>
            <a:ext cx="9166806" cy="5158767"/>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1"/>
          <p:cNvSpPr txBox="1"/>
          <p:nvPr/>
        </p:nvSpPr>
        <p:spPr>
          <a:xfrm>
            <a:off x="891006" y="2921941"/>
            <a:ext cx="2207233" cy="530913"/>
          </a:xfrm>
          <a:prstGeom prst="rect">
            <a:avLst/>
          </a:prstGeom>
          <a:noFill/>
        </p:spPr>
        <p:txBody>
          <a:bodyPr wrap="none" lIns="68529" tIns="34289" rIns="68529" bIns="34289" rtlCol="0">
            <a:spAutoFit/>
          </a:bodyPr>
          <a:lstStyle/>
          <a:p>
            <a:pPr algn="ctr"/>
            <a:r>
              <a:rPr kumimoji="1" lang="en-US" altLang="zh-CN" sz="3000" dirty="0">
                <a:solidFill>
                  <a:schemeClr val="bg1"/>
                </a:solidFill>
                <a:cs typeface="+mn-ea"/>
                <a:sym typeface="+mn-lt"/>
              </a:rPr>
              <a:t>CONTENTS</a:t>
            </a:r>
            <a:endParaRPr kumimoji="1" lang="zh-CN" altLang="en-US" sz="3000" dirty="0">
              <a:solidFill>
                <a:schemeClr val="bg1"/>
              </a:solidFill>
              <a:cs typeface="+mn-ea"/>
              <a:sym typeface="+mn-lt"/>
            </a:endParaRPr>
          </a:p>
        </p:txBody>
      </p:sp>
      <p:sp>
        <p:nvSpPr>
          <p:cNvPr id="26" name="文本框 2"/>
          <p:cNvSpPr txBox="1"/>
          <p:nvPr/>
        </p:nvSpPr>
        <p:spPr>
          <a:xfrm>
            <a:off x="4745594" y="1031124"/>
            <a:ext cx="491490" cy="282575"/>
          </a:xfrm>
          <a:prstGeom prst="rect">
            <a:avLst/>
          </a:prstGeom>
          <a:noFill/>
        </p:spPr>
        <p:txBody>
          <a:bodyPr wrap="none" lIns="68529" tIns="34289" rIns="68529" bIns="34289" rtlCol="0">
            <a:spAutoFit/>
          </a:bodyPr>
          <a:lstStyle/>
          <a:p>
            <a:pPr defTabSz="456565">
              <a:defRPr/>
            </a:pPr>
            <a:r>
              <a:rPr kumimoji="1" lang="zh-CN" altLang="en-US" sz="1400" b="1" kern="0" dirty="0">
                <a:solidFill>
                  <a:srgbClr val="FFFFFF"/>
                </a:solidFill>
                <a:cs typeface="+mn-ea"/>
                <a:sym typeface="+mn-lt"/>
              </a:rPr>
              <a:t>选题</a:t>
            </a:r>
            <a:endParaRPr kumimoji="1" lang="zh-CN" altLang="en-US" sz="1400" b="1" kern="0" dirty="0">
              <a:solidFill>
                <a:srgbClr val="FFFFFF"/>
              </a:solidFill>
              <a:cs typeface="+mn-ea"/>
              <a:sym typeface="+mn-lt"/>
            </a:endParaRPr>
          </a:p>
        </p:txBody>
      </p:sp>
      <p:sp>
        <p:nvSpPr>
          <p:cNvPr id="28" name="椭圆 27"/>
          <p:cNvSpPr/>
          <p:nvPr/>
        </p:nvSpPr>
        <p:spPr>
          <a:xfrm>
            <a:off x="4149392" y="1080032"/>
            <a:ext cx="479529" cy="479529"/>
          </a:xfrm>
          <a:prstGeom prst="ellipse">
            <a:avLst/>
          </a:prstGeom>
          <a:solidFill>
            <a:srgbClr val="002060"/>
          </a:solidFill>
          <a:ln w="28575" cap="flat" cmpd="sng" algn="ctr">
            <a:solidFill>
              <a:srgbClr val="FFFFFF"/>
            </a:solidFill>
            <a:prstDash val="solid"/>
          </a:ln>
          <a:effectLst/>
        </p:spPr>
        <p:txBody>
          <a:bodyPr lIns="68529" tIns="34289" rIns="68529" bIns="34289" rtlCol="0" anchor="ctr"/>
          <a:lstStyle/>
          <a:p>
            <a:pPr algn="ctr" defTabSz="456565">
              <a:defRPr/>
            </a:pPr>
            <a:r>
              <a:rPr kumimoji="1" lang="en-US" altLang="zh-CN" sz="2400" b="1" kern="0" dirty="0">
                <a:solidFill>
                  <a:srgbClr val="FFFFFF"/>
                </a:solidFill>
                <a:cs typeface="+mn-ea"/>
                <a:sym typeface="+mn-lt"/>
              </a:rPr>
              <a:t>1</a:t>
            </a:r>
            <a:endParaRPr kumimoji="1" lang="zh-CN" altLang="en-US" sz="2400" b="1" kern="0" dirty="0">
              <a:solidFill>
                <a:srgbClr val="FFFFFF"/>
              </a:solidFill>
              <a:cs typeface="+mn-ea"/>
              <a:sym typeface="+mn-lt"/>
            </a:endParaRPr>
          </a:p>
        </p:txBody>
      </p:sp>
      <p:sp>
        <p:nvSpPr>
          <p:cNvPr id="29" name="文本框 5"/>
          <p:cNvSpPr txBox="1"/>
          <p:nvPr/>
        </p:nvSpPr>
        <p:spPr>
          <a:xfrm>
            <a:off x="4745594" y="1695024"/>
            <a:ext cx="847090" cy="282575"/>
          </a:xfrm>
          <a:prstGeom prst="rect">
            <a:avLst/>
          </a:prstGeom>
          <a:noFill/>
        </p:spPr>
        <p:txBody>
          <a:bodyPr wrap="none" lIns="68529" tIns="34289" rIns="68529" bIns="34289" rtlCol="0">
            <a:spAutoFit/>
          </a:bodyPr>
          <a:lstStyle/>
          <a:p>
            <a:pPr defTabSz="456565">
              <a:defRPr/>
            </a:pPr>
            <a:r>
              <a:rPr kumimoji="1" lang="zh-CN" altLang="en-US" sz="1400" b="1" kern="0" dirty="0">
                <a:solidFill>
                  <a:srgbClr val="FFFFFF"/>
                </a:solidFill>
                <a:cs typeface="+mn-ea"/>
                <a:sym typeface="+mn-lt"/>
              </a:rPr>
              <a:t>算法原理</a:t>
            </a:r>
            <a:endParaRPr kumimoji="1" lang="zh-CN" altLang="en-US" sz="1400" b="1" kern="0" dirty="0">
              <a:solidFill>
                <a:srgbClr val="FFFFFF"/>
              </a:solidFill>
              <a:cs typeface="+mn-ea"/>
              <a:sym typeface="+mn-lt"/>
            </a:endParaRPr>
          </a:p>
        </p:txBody>
      </p:sp>
      <p:sp>
        <p:nvSpPr>
          <p:cNvPr id="31" name="椭圆 30"/>
          <p:cNvSpPr/>
          <p:nvPr/>
        </p:nvSpPr>
        <p:spPr>
          <a:xfrm>
            <a:off x="4149392" y="1743935"/>
            <a:ext cx="479529" cy="479529"/>
          </a:xfrm>
          <a:prstGeom prst="ellipse">
            <a:avLst/>
          </a:prstGeom>
          <a:solidFill>
            <a:srgbClr val="002060"/>
          </a:solidFill>
          <a:ln w="28575" cap="flat" cmpd="sng" algn="ctr">
            <a:solidFill>
              <a:srgbClr val="FFFFFF"/>
            </a:solidFill>
            <a:prstDash val="solid"/>
          </a:ln>
          <a:effectLst/>
        </p:spPr>
        <p:txBody>
          <a:bodyPr lIns="68529" tIns="34289" rIns="68529" bIns="34289" rtlCol="0" anchor="ctr"/>
          <a:lstStyle/>
          <a:p>
            <a:pPr algn="ctr" defTabSz="456565">
              <a:defRPr/>
            </a:pPr>
            <a:r>
              <a:rPr kumimoji="1" lang="en-US" altLang="zh-CN" sz="2400" b="1" kern="0" dirty="0">
                <a:solidFill>
                  <a:srgbClr val="FFFFFF"/>
                </a:solidFill>
                <a:cs typeface="+mn-ea"/>
                <a:sym typeface="+mn-lt"/>
              </a:rPr>
              <a:t>2</a:t>
            </a:r>
            <a:endParaRPr kumimoji="1" lang="zh-CN" altLang="en-US" sz="2400" b="1" kern="0" dirty="0">
              <a:solidFill>
                <a:srgbClr val="FFFFFF"/>
              </a:solidFill>
              <a:cs typeface="+mn-ea"/>
              <a:sym typeface="+mn-lt"/>
            </a:endParaRPr>
          </a:p>
        </p:txBody>
      </p:sp>
      <p:sp>
        <p:nvSpPr>
          <p:cNvPr id="32" name="文本框 8"/>
          <p:cNvSpPr txBox="1"/>
          <p:nvPr/>
        </p:nvSpPr>
        <p:spPr>
          <a:xfrm>
            <a:off x="4745594" y="2379919"/>
            <a:ext cx="847090" cy="282575"/>
          </a:xfrm>
          <a:prstGeom prst="rect">
            <a:avLst/>
          </a:prstGeom>
          <a:noFill/>
        </p:spPr>
        <p:txBody>
          <a:bodyPr wrap="none" lIns="68529" tIns="34289" rIns="68529" bIns="34289" rtlCol="0">
            <a:spAutoFit/>
          </a:bodyPr>
          <a:lstStyle/>
          <a:p>
            <a:pPr defTabSz="456565">
              <a:defRPr/>
            </a:pPr>
            <a:r>
              <a:rPr kumimoji="1" lang="zh-CN" altLang="en-US" sz="1400" b="1" kern="0" dirty="0">
                <a:solidFill>
                  <a:srgbClr val="FFFFFF"/>
                </a:solidFill>
                <a:cs typeface="+mn-ea"/>
                <a:sym typeface="+mn-lt"/>
              </a:rPr>
              <a:t>代码实现</a:t>
            </a:r>
            <a:endParaRPr kumimoji="1" lang="zh-CN" altLang="en-US" sz="1400" b="1" kern="0" dirty="0">
              <a:solidFill>
                <a:srgbClr val="FFFFFF"/>
              </a:solidFill>
              <a:cs typeface="+mn-ea"/>
              <a:sym typeface="+mn-lt"/>
            </a:endParaRPr>
          </a:p>
        </p:txBody>
      </p:sp>
      <p:sp>
        <p:nvSpPr>
          <p:cNvPr id="34" name="椭圆 33"/>
          <p:cNvSpPr/>
          <p:nvPr/>
        </p:nvSpPr>
        <p:spPr>
          <a:xfrm>
            <a:off x="4149392" y="2428829"/>
            <a:ext cx="479529" cy="479529"/>
          </a:xfrm>
          <a:prstGeom prst="ellipse">
            <a:avLst/>
          </a:prstGeom>
          <a:solidFill>
            <a:srgbClr val="002060"/>
          </a:solidFill>
          <a:ln w="28575" cap="flat" cmpd="sng" algn="ctr">
            <a:solidFill>
              <a:srgbClr val="FFFFFF"/>
            </a:solidFill>
            <a:prstDash val="solid"/>
          </a:ln>
          <a:effectLst/>
        </p:spPr>
        <p:txBody>
          <a:bodyPr lIns="68529" tIns="34289" rIns="68529" bIns="34289" rtlCol="0" anchor="ctr"/>
          <a:lstStyle/>
          <a:p>
            <a:pPr algn="ctr" defTabSz="456565">
              <a:defRPr/>
            </a:pPr>
            <a:r>
              <a:rPr kumimoji="1" lang="en-US" altLang="zh-CN" sz="2400" b="1" kern="0" dirty="0">
                <a:solidFill>
                  <a:srgbClr val="FFFFFF"/>
                </a:solidFill>
                <a:cs typeface="+mn-ea"/>
                <a:sym typeface="+mn-lt"/>
              </a:rPr>
              <a:t>3</a:t>
            </a:r>
            <a:endParaRPr kumimoji="1" lang="zh-CN" altLang="en-US" sz="2400" b="1" kern="0" dirty="0">
              <a:solidFill>
                <a:srgbClr val="FFFFFF"/>
              </a:solidFill>
              <a:cs typeface="+mn-ea"/>
              <a:sym typeface="+mn-lt"/>
            </a:endParaRPr>
          </a:p>
        </p:txBody>
      </p:sp>
      <p:sp>
        <p:nvSpPr>
          <p:cNvPr id="35" name="文本框 11"/>
          <p:cNvSpPr txBox="1"/>
          <p:nvPr/>
        </p:nvSpPr>
        <p:spPr>
          <a:xfrm>
            <a:off x="4745594" y="3043821"/>
            <a:ext cx="1202690" cy="282575"/>
          </a:xfrm>
          <a:prstGeom prst="rect">
            <a:avLst/>
          </a:prstGeom>
          <a:noFill/>
        </p:spPr>
        <p:txBody>
          <a:bodyPr wrap="none" lIns="68529" tIns="34289" rIns="68529" bIns="34289" rtlCol="0">
            <a:spAutoFit/>
          </a:bodyPr>
          <a:lstStyle/>
          <a:p>
            <a:pPr defTabSz="456565">
              <a:defRPr/>
            </a:pPr>
            <a:r>
              <a:rPr kumimoji="1" lang="zh-CN" altLang="en-US" sz="1400" b="1" kern="0" dirty="0">
                <a:solidFill>
                  <a:srgbClr val="FFFFFF"/>
                </a:solidFill>
                <a:cs typeface="+mn-ea"/>
                <a:sym typeface="+mn-lt"/>
              </a:rPr>
              <a:t>单机性能比较</a:t>
            </a:r>
            <a:endParaRPr kumimoji="1" lang="zh-CN" altLang="en-US" sz="1400" b="1" kern="0" dirty="0">
              <a:solidFill>
                <a:srgbClr val="FFFFFF"/>
              </a:solidFill>
              <a:cs typeface="+mn-ea"/>
              <a:sym typeface="+mn-lt"/>
            </a:endParaRPr>
          </a:p>
        </p:txBody>
      </p:sp>
      <p:sp>
        <p:nvSpPr>
          <p:cNvPr id="37" name="椭圆 36"/>
          <p:cNvSpPr/>
          <p:nvPr/>
        </p:nvSpPr>
        <p:spPr>
          <a:xfrm>
            <a:off x="4149392" y="3092729"/>
            <a:ext cx="479529" cy="479529"/>
          </a:xfrm>
          <a:prstGeom prst="ellipse">
            <a:avLst/>
          </a:prstGeom>
          <a:solidFill>
            <a:srgbClr val="002060"/>
          </a:solidFill>
          <a:ln w="28575" cap="flat" cmpd="sng" algn="ctr">
            <a:solidFill>
              <a:srgbClr val="FFFFFF"/>
            </a:solidFill>
            <a:prstDash val="solid"/>
          </a:ln>
          <a:effectLst/>
        </p:spPr>
        <p:txBody>
          <a:bodyPr lIns="68529" tIns="34289" rIns="68529" bIns="34289" rtlCol="0" anchor="ctr"/>
          <a:lstStyle/>
          <a:p>
            <a:pPr algn="ctr" defTabSz="456565">
              <a:defRPr/>
            </a:pPr>
            <a:r>
              <a:rPr kumimoji="1" lang="en-US" altLang="zh-CN" sz="2400" b="1" kern="0" dirty="0">
                <a:solidFill>
                  <a:srgbClr val="FFFFFF"/>
                </a:solidFill>
                <a:cs typeface="+mn-ea"/>
                <a:sym typeface="+mn-lt"/>
              </a:rPr>
              <a:t>4</a:t>
            </a:r>
            <a:endParaRPr kumimoji="1" lang="zh-CN" altLang="en-US" sz="2400" b="1" kern="0" dirty="0">
              <a:solidFill>
                <a:srgbClr val="FFFFFF"/>
              </a:solidFill>
              <a:cs typeface="+mn-ea"/>
              <a:sym typeface="+mn-lt"/>
            </a:endParaRPr>
          </a:p>
        </p:txBody>
      </p:sp>
      <p:sp>
        <p:nvSpPr>
          <p:cNvPr id="38" name="文本框 14"/>
          <p:cNvSpPr txBox="1"/>
          <p:nvPr/>
        </p:nvSpPr>
        <p:spPr>
          <a:xfrm>
            <a:off x="4745594" y="3685947"/>
            <a:ext cx="1380490" cy="282575"/>
          </a:xfrm>
          <a:prstGeom prst="rect">
            <a:avLst/>
          </a:prstGeom>
          <a:noFill/>
        </p:spPr>
        <p:txBody>
          <a:bodyPr wrap="none" lIns="68529" tIns="34289" rIns="68529" bIns="34289" rtlCol="0">
            <a:spAutoFit/>
          </a:bodyPr>
          <a:lstStyle/>
          <a:p>
            <a:pPr defTabSz="456565">
              <a:defRPr/>
            </a:pPr>
            <a:r>
              <a:rPr kumimoji="1" lang="zh-CN" altLang="en-US" sz="1400" b="1" kern="0" dirty="0">
                <a:solidFill>
                  <a:srgbClr val="FFFFFF"/>
                </a:solidFill>
                <a:cs typeface="+mn-ea"/>
                <a:sym typeface="+mn-lt"/>
              </a:rPr>
              <a:t>分布式排序展望</a:t>
            </a:r>
            <a:endParaRPr kumimoji="1" lang="zh-CN" altLang="en-US" sz="1400" b="1" kern="0" dirty="0">
              <a:solidFill>
                <a:srgbClr val="FFFFFF"/>
              </a:solidFill>
              <a:cs typeface="+mn-ea"/>
              <a:sym typeface="+mn-lt"/>
            </a:endParaRPr>
          </a:p>
        </p:txBody>
      </p:sp>
      <p:sp>
        <p:nvSpPr>
          <p:cNvPr id="40" name="椭圆 39"/>
          <p:cNvSpPr/>
          <p:nvPr/>
        </p:nvSpPr>
        <p:spPr>
          <a:xfrm>
            <a:off x="4149392" y="3734855"/>
            <a:ext cx="479529" cy="479529"/>
          </a:xfrm>
          <a:prstGeom prst="ellipse">
            <a:avLst/>
          </a:prstGeom>
          <a:solidFill>
            <a:srgbClr val="002060"/>
          </a:solidFill>
          <a:ln w="28575" cap="flat" cmpd="sng" algn="ctr">
            <a:solidFill>
              <a:srgbClr val="FFFFFF"/>
            </a:solidFill>
            <a:prstDash val="solid"/>
          </a:ln>
          <a:effectLst/>
        </p:spPr>
        <p:txBody>
          <a:bodyPr lIns="68529" tIns="34289" rIns="68529" bIns="34289" rtlCol="0" anchor="ctr"/>
          <a:lstStyle/>
          <a:p>
            <a:pPr algn="ctr" defTabSz="456565">
              <a:defRPr/>
            </a:pPr>
            <a:r>
              <a:rPr kumimoji="1" lang="en-US" altLang="zh-CN" sz="2400" b="1" kern="0" dirty="0">
                <a:solidFill>
                  <a:srgbClr val="FFFFFF"/>
                </a:solidFill>
                <a:cs typeface="+mn-ea"/>
                <a:sym typeface="+mn-lt"/>
              </a:rPr>
              <a:t>5</a:t>
            </a:r>
            <a:endParaRPr kumimoji="1" lang="zh-CN" altLang="en-US" sz="2400" b="1" kern="0" dirty="0">
              <a:solidFill>
                <a:srgbClr val="FFFFFF"/>
              </a:solidFill>
              <a:cs typeface="+mn-ea"/>
              <a:sym typeface="+mn-lt"/>
            </a:endParaRPr>
          </a:p>
        </p:txBody>
      </p:sp>
      <p:sp>
        <p:nvSpPr>
          <p:cNvPr id="41" name="文本框 17"/>
          <p:cNvSpPr txBox="1"/>
          <p:nvPr/>
        </p:nvSpPr>
        <p:spPr>
          <a:xfrm>
            <a:off x="817711" y="1669898"/>
            <a:ext cx="2350643" cy="1396536"/>
          </a:xfrm>
          <a:prstGeom prst="rect">
            <a:avLst/>
          </a:prstGeom>
          <a:noFill/>
        </p:spPr>
        <p:txBody>
          <a:bodyPr wrap="none" lIns="68529" tIns="34289" rIns="68529" bIns="34289" rtlCol="0">
            <a:spAutoFit/>
          </a:bodyPr>
          <a:lstStyle/>
          <a:p>
            <a:pPr algn="ctr"/>
            <a:r>
              <a:rPr kumimoji="1" lang="zh-CN" altLang="en-US" sz="8600" b="1" dirty="0">
                <a:solidFill>
                  <a:schemeClr val="bg1"/>
                </a:solidFill>
                <a:cs typeface="+mn-ea"/>
                <a:sym typeface="+mn-lt"/>
              </a:rPr>
              <a:t>目录</a:t>
            </a:r>
            <a:endParaRPr kumimoji="1" lang="zh-CN" altLang="en-US" sz="8600" b="1" dirty="0">
              <a:solidFill>
                <a:schemeClr val="bg1"/>
              </a:solidFill>
              <a:cs typeface="+mn-ea"/>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inVertical)">
                                      <p:cBhvr>
                                        <p:cTn id="7" dur="500"/>
                                        <p:tgtEl>
                                          <p:spTgt spid="4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arn(inVertical)">
                                      <p:cBhvr>
                                        <p:cTn id="11" dur="500"/>
                                        <p:tgtEl>
                                          <p:spTgt spid="25"/>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500" fill="hold"/>
                                        <p:tgtEl>
                                          <p:spTgt spid="31"/>
                                        </p:tgtEl>
                                        <p:attrNameLst>
                                          <p:attrName>ppt_x</p:attrName>
                                        </p:attrNameLst>
                                      </p:cBhvr>
                                      <p:tavLst>
                                        <p:tav tm="0">
                                          <p:val>
                                            <p:strVal val="#ppt_x"/>
                                          </p:val>
                                        </p:tav>
                                        <p:tav tm="100000">
                                          <p:val>
                                            <p:strVal val="#ppt_x"/>
                                          </p:val>
                                        </p:tav>
                                      </p:tavLst>
                                    </p:anim>
                                    <p:anim calcmode="lin" valueType="num">
                                      <p:cBhvr additive="base">
                                        <p:cTn id="21" dur="500" fill="hold"/>
                                        <p:tgtEl>
                                          <p:spTgt spid="31"/>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ppt_x"/>
                                          </p:val>
                                        </p:tav>
                                        <p:tav tm="100000">
                                          <p:val>
                                            <p:strVal val="#ppt_x"/>
                                          </p:val>
                                        </p:tav>
                                      </p:tavLst>
                                    </p:anim>
                                    <p:anim calcmode="lin" valueType="num">
                                      <p:cBhvr additive="base">
                                        <p:cTn id="31" dur="500" fill="hold"/>
                                        <p:tgtEl>
                                          <p:spTgt spid="37"/>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56" presetClass="entr" presetSubtype="0" fill="hold" grpId="0" nodeType="afterEffect">
                                  <p:stCondLst>
                                    <p:cond delay="0"/>
                                  </p:stCondLst>
                                  <p:iterate type="lt">
                                    <p:tmPct val="10000"/>
                                  </p:iterate>
                                  <p:childTnLst>
                                    <p:set>
                                      <p:cBhvr>
                                        <p:cTn id="39" dur="1" fill="hold">
                                          <p:stCondLst>
                                            <p:cond delay="0"/>
                                          </p:stCondLst>
                                        </p:cTn>
                                        <p:tgtEl>
                                          <p:spTgt spid="26"/>
                                        </p:tgtEl>
                                        <p:attrNameLst>
                                          <p:attrName>style.visibility</p:attrName>
                                        </p:attrNameLst>
                                      </p:cBhvr>
                                      <p:to>
                                        <p:strVal val="visible"/>
                                      </p:to>
                                    </p:set>
                                    <p:anim by="(-#ppt_w*2)" calcmode="lin" valueType="num">
                                      <p:cBhvr rctx="PPT">
                                        <p:cTn id="40" dur="500" autoRev="1" fill="hold">
                                          <p:stCondLst>
                                            <p:cond delay="0"/>
                                          </p:stCondLst>
                                        </p:cTn>
                                        <p:tgtEl>
                                          <p:spTgt spid="26"/>
                                        </p:tgtEl>
                                        <p:attrNameLst>
                                          <p:attrName>ppt_w</p:attrName>
                                        </p:attrNameLst>
                                      </p:cBhvr>
                                    </p:anim>
                                    <p:anim by="(#ppt_w*0.50)" calcmode="lin" valueType="num">
                                      <p:cBhvr>
                                        <p:cTn id="41" dur="500" decel="50000" autoRev="1" fill="hold">
                                          <p:stCondLst>
                                            <p:cond delay="0"/>
                                          </p:stCondLst>
                                        </p:cTn>
                                        <p:tgtEl>
                                          <p:spTgt spid="26"/>
                                        </p:tgtEl>
                                        <p:attrNameLst>
                                          <p:attrName>ppt_x</p:attrName>
                                        </p:attrNameLst>
                                      </p:cBhvr>
                                    </p:anim>
                                    <p:anim from="(-#ppt_h/2)" to="(#ppt_y)" calcmode="lin" valueType="num">
                                      <p:cBhvr>
                                        <p:cTn id="42" dur="1000" fill="hold">
                                          <p:stCondLst>
                                            <p:cond delay="0"/>
                                          </p:stCondLst>
                                        </p:cTn>
                                        <p:tgtEl>
                                          <p:spTgt spid="26"/>
                                        </p:tgtEl>
                                        <p:attrNameLst>
                                          <p:attrName>ppt_y</p:attrName>
                                        </p:attrNameLst>
                                      </p:cBhvr>
                                    </p:anim>
                                    <p:animRot by="21600000">
                                      <p:cBhvr>
                                        <p:cTn id="43" dur="1000" fill="hold">
                                          <p:stCondLst>
                                            <p:cond delay="0"/>
                                          </p:stCondLst>
                                        </p:cTn>
                                        <p:tgtEl>
                                          <p:spTgt spid="26"/>
                                        </p:tgtEl>
                                        <p:attrNameLst>
                                          <p:attrName>r</p:attrName>
                                        </p:attrNameLst>
                                      </p:cBhvr>
                                    </p:animRot>
                                  </p:childTnLst>
                                </p:cTn>
                              </p:par>
                            </p:childTnLst>
                          </p:cTn>
                        </p:par>
                        <p:par>
                          <p:cTn id="44" fill="hold">
                            <p:stCondLst>
                              <p:cond delay="4599"/>
                            </p:stCondLst>
                            <p:childTnLst>
                              <p:par>
                                <p:cTn id="45" presetID="56" presetClass="entr" presetSubtype="0" fill="hold" grpId="0" nodeType="afterEffect">
                                  <p:stCondLst>
                                    <p:cond delay="0"/>
                                  </p:stCondLst>
                                  <p:iterate type="lt">
                                    <p:tmPct val="10000"/>
                                  </p:iterate>
                                  <p:childTnLst>
                                    <p:set>
                                      <p:cBhvr>
                                        <p:cTn id="46" dur="1" fill="hold">
                                          <p:stCondLst>
                                            <p:cond delay="0"/>
                                          </p:stCondLst>
                                        </p:cTn>
                                        <p:tgtEl>
                                          <p:spTgt spid="29"/>
                                        </p:tgtEl>
                                        <p:attrNameLst>
                                          <p:attrName>style.visibility</p:attrName>
                                        </p:attrNameLst>
                                      </p:cBhvr>
                                      <p:to>
                                        <p:strVal val="visible"/>
                                      </p:to>
                                    </p:set>
                                    <p:anim by="(-#ppt_w*2)" calcmode="lin" valueType="num">
                                      <p:cBhvr rctx="PPT">
                                        <p:cTn id="47" dur="500" autoRev="1" fill="hold">
                                          <p:stCondLst>
                                            <p:cond delay="0"/>
                                          </p:stCondLst>
                                        </p:cTn>
                                        <p:tgtEl>
                                          <p:spTgt spid="29"/>
                                        </p:tgtEl>
                                        <p:attrNameLst>
                                          <p:attrName>ppt_w</p:attrName>
                                        </p:attrNameLst>
                                      </p:cBhvr>
                                    </p:anim>
                                    <p:anim by="(#ppt_w*0.50)" calcmode="lin" valueType="num">
                                      <p:cBhvr>
                                        <p:cTn id="48" dur="500" decel="50000" autoRev="1" fill="hold">
                                          <p:stCondLst>
                                            <p:cond delay="0"/>
                                          </p:stCondLst>
                                        </p:cTn>
                                        <p:tgtEl>
                                          <p:spTgt spid="29"/>
                                        </p:tgtEl>
                                        <p:attrNameLst>
                                          <p:attrName>ppt_x</p:attrName>
                                        </p:attrNameLst>
                                      </p:cBhvr>
                                    </p:anim>
                                    <p:anim from="(-#ppt_h/2)" to="(#ppt_y)" calcmode="lin" valueType="num">
                                      <p:cBhvr>
                                        <p:cTn id="49" dur="1000" fill="hold">
                                          <p:stCondLst>
                                            <p:cond delay="0"/>
                                          </p:stCondLst>
                                        </p:cTn>
                                        <p:tgtEl>
                                          <p:spTgt spid="29"/>
                                        </p:tgtEl>
                                        <p:attrNameLst>
                                          <p:attrName>ppt_y</p:attrName>
                                        </p:attrNameLst>
                                      </p:cBhvr>
                                    </p:anim>
                                    <p:animRot by="21600000">
                                      <p:cBhvr>
                                        <p:cTn id="50" dur="1000" fill="hold">
                                          <p:stCondLst>
                                            <p:cond delay="0"/>
                                          </p:stCondLst>
                                        </p:cTn>
                                        <p:tgtEl>
                                          <p:spTgt spid="29"/>
                                        </p:tgtEl>
                                        <p:attrNameLst>
                                          <p:attrName>r</p:attrName>
                                        </p:attrNameLst>
                                      </p:cBhvr>
                                    </p:animRot>
                                  </p:childTnLst>
                                </p:cTn>
                              </p:par>
                            </p:childTnLst>
                          </p:cTn>
                        </p:par>
                        <p:par>
                          <p:cTn id="51" fill="hold">
                            <p:stCondLst>
                              <p:cond delay="5900"/>
                            </p:stCondLst>
                            <p:childTnLst>
                              <p:par>
                                <p:cTn id="52" presetID="56" presetClass="entr" presetSubtype="0" fill="hold" grpId="0" nodeType="afterEffect">
                                  <p:stCondLst>
                                    <p:cond delay="0"/>
                                  </p:stCondLst>
                                  <p:iterate type="lt">
                                    <p:tmPct val="10000"/>
                                  </p:iterate>
                                  <p:childTnLst>
                                    <p:set>
                                      <p:cBhvr>
                                        <p:cTn id="53" dur="1" fill="hold">
                                          <p:stCondLst>
                                            <p:cond delay="0"/>
                                          </p:stCondLst>
                                        </p:cTn>
                                        <p:tgtEl>
                                          <p:spTgt spid="32"/>
                                        </p:tgtEl>
                                        <p:attrNameLst>
                                          <p:attrName>style.visibility</p:attrName>
                                        </p:attrNameLst>
                                      </p:cBhvr>
                                      <p:to>
                                        <p:strVal val="visible"/>
                                      </p:to>
                                    </p:set>
                                    <p:anim by="(-#ppt_w*2)" calcmode="lin" valueType="num">
                                      <p:cBhvr rctx="PPT">
                                        <p:cTn id="54" dur="500" autoRev="1" fill="hold">
                                          <p:stCondLst>
                                            <p:cond delay="0"/>
                                          </p:stCondLst>
                                        </p:cTn>
                                        <p:tgtEl>
                                          <p:spTgt spid="32"/>
                                        </p:tgtEl>
                                        <p:attrNameLst>
                                          <p:attrName>ppt_w</p:attrName>
                                        </p:attrNameLst>
                                      </p:cBhvr>
                                    </p:anim>
                                    <p:anim by="(#ppt_w*0.50)" calcmode="lin" valueType="num">
                                      <p:cBhvr>
                                        <p:cTn id="55" dur="500" decel="50000" autoRev="1" fill="hold">
                                          <p:stCondLst>
                                            <p:cond delay="0"/>
                                          </p:stCondLst>
                                        </p:cTn>
                                        <p:tgtEl>
                                          <p:spTgt spid="32"/>
                                        </p:tgtEl>
                                        <p:attrNameLst>
                                          <p:attrName>ppt_x</p:attrName>
                                        </p:attrNameLst>
                                      </p:cBhvr>
                                    </p:anim>
                                    <p:anim from="(-#ppt_h/2)" to="(#ppt_y)" calcmode="lin" valueType="num">
                                      <p:cBhvr>
                                        <p:cTn id="56" dur="1000" fill="hold">
                                          <p:stCondLst>
                                            <p:cond delay="0"/>
                                          </p:stCondLst>
                                        </p:cTn>
                                        <p:tgtEl>
                                          <p:spTgt spid="32"/>
                                        </p:tgtEl>
                                        <p:attrNameLst>
                                          <p:attrName>ppt_y</p:attrName>
                                        </p:attrNameLst>
                                      </p:cBhvr>
                                    </p:anim>
                                    <p:animRot by="21600000">
                                      <p:cBhvr>
                                        <p:cTn id="57" dur="1000" fill="hold">
                                          <p:stCondLst>
                                            <p:cond delay="0"/>
                                          </p:stCondLst>
                                        </p:cTn>
                                        <p:tgtEl>
                                          <p:spTgt spid="32"/>
                                        </p:tgtEl>
                                        <p:attrNameLst>
                                          <p:attrName>r</p:attrName>
                                        </p:attrNameLst>
                                      </p:cBhvr>
                                    </p:animRot>
                                  </p:childTnLst>
                                </p:cTn>
                              </p:par>
                            </p:childTnLst>
                          </p:cTn>
                        </p:par>
                        <p:par>
                          <p:cTn id="58" fill="hold">
                            <p:stCondLst>
                              <p:cond delay="7199"/>
                            </p:stCondLst>
                            <p:childTnLst>
                              <p:par>
                                <p:cTn id="59" presetID="56" presetClass="entr" presetSubtype="0" fill="hold" grpId="0" nodeType="afterEffect">
                                  <p:stCondLst>
                                    <p:cond delay="0"/>
                                  </p:stCondLst>
                                  <p:iterate type="lt">
                                    <p:tmPct val="10000"/>
                                  </p:iterate>
                                  <p:childTnLst>
                                    <p:set>
                                      <p:cBhvr>
                                        <p:cTn id="60" dur="1" fill="hold">
                                          <p:stCondLst>
                                            <p:cond delay="0"/>
                                          </p:stCondLst>
                                        </p:cTn>
                                        <p:tgtEl>
                                          <p:spTgt spid="35"/>
                                        </p:tgtEl>
                                        <p:attrNameLst>
                                          <p:attrName>style.visibility</p:attrName>
                                        </p:attrNameLst>
                                      </p:cBhvr>
                                      <p:to>
                                        <p:strVal val="visible"/>
                                      </p:to>
                                    </p:set>
                                    <p:anim by="(-#ppt_w*2)" calcmode="lin" valueType="num">
                                      <p:cBhvr rctx="PPT">
                                        <p:cTn id="61" dur="500" autoRev="1" fill="hold">
                                          <p:stCondLst>
                                            <p:cond delay="0"/>
                                          </p:stCondLst>
                                        </p:cTn>
                                        <p:tgtEl>
                                          <p:spTgt spid="35"/>
                                        </p:tgtEl>
                                        <p:attrNameLst>
                                          <p:attrName>ppt_w</p:attrName>
                                        </p:attrNameLst>
                                      </p:cBhvr>
                                    </p:anim>
                                    <p:anim by="(#ppt_w*0.50)" calcmode="lin" valueType="num">
                                      <p:cBhvr>
                                        <p:cTn id="62" dur="500" decel="50000" autoRev="1" fill="hold">
                                          <p:stCondLst>
                                            <p:cond delay="0"/>
                                          </p:stCondLst>
                                        </p:cTn>
                                        <p:tgtEl>
                                          <p:spTgt spid="35"/>
                                        </p:tgtEl>
                                        <p:attrNameLst>
                                          <p:attrName>ppt_x</p:attrName>
                                        </p:attrNameLst>
                                      </p:cBhvr>
                                    </p:anim>
                                    <p:anim from="(-#ppt_h/2)" to="(#ppt_y)" calcmode="lin" valueType="num">
                                      <p:cBhvr>
                                        <p:cTn id="63" dur="1000" fill="hold">
                                          <p:stCondLst>
                                            <p:cond delay="0"/>
                                          </p:stCondLst>
                                        </p:cTn>
                                        <p:tgtEl>
                                          <p:spTgt spid="35"/>
                                        </p:tgtEl>
                                        <p:attrNameLst>
                                          <p:attrName>ppt_y</p:attrName>
                                        </p:attrNameLst>
                                      </p:cBhvr>
                                    </p:anim>
                                    <p:animRot by="21600000">
                                      <p:cBhvr>
                                        <p:cTn id="64" dur="1000" fill="hold">
                                          <p:stCondLst>
                                            <p:cond delay="0"/>
                                          </p:stCondLst>
                                        </p:cTn>
                                        <p:tgtEl>
                                          <p:spTgt spid="3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animBg="1"/>
      <p:bldP spid="29" grpId="0"/>
      <p:bldP spid="31" grpId="0" animBg="1"/>
      <p:bldP spid="32" grpId="0"/>
      <p:bldP spid="34" grpId="0" animBg="1"/>
      <p:bldP spid="35" grpId="0"/>
      <p:bldP spid="37" grpId="0" animBg="1"/>
      <p:bldP spid="40" grpId="0" animBg="1"/>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41"/>
          <p:cNvGrpSpPr/>
          <p:nvPr/>
        </p:nvGrpSpPr>
        <p:grpSpPr bwMode="auto">
          <a:xfrm>
            <a:off x="7812360" y="843558"/>
            <a:ext cx="1498997" cy="1107281"/>
            <a:chOff x="2518844" y="2563628"/>
            <a:chExt cx="1998720" cy="1475458"/>
          </a:xfrm>
        </p:grpSpPr>
        <p:grpSp>
          <p:nvGrpSpPr>
            <p:cNvPr id="53" name="Group 42"/>
            <p:cNvGrpSpPr/>
            <p:nvPr/>
          </p:nvGrpSpPr>
          <p:grpSpPr bwMode="auto">
            <a:xfrm>
              <a:off x="2518844" y="2872068"/>
              <a:ext cx="261290" cy="1167018"/>
              <a:chOff x="1374514" y="1504950"/>
              <a:chExt cx="261290" cy="1167018"/>
            </a:xfrm>
          </p:grpSpPr>
          <p:cxnSp>
            <p:nvCxnSpPr>
              <p:cNvPr id="55" name="Straight Connector 44"/>
              <p:cNvCxnSpPr/>
              <p:nvPr/>
            </p:nvCxnSpPr>
            <p:spPr>
              <a:xfrm flipH="1" flipV="1">
                <a:off x="1374514" y="1504293"/>
                <a:ext cx="0" cy="1167675"/>
              </a:xfrm>
              <a:prstGeom prst="line">
                <a:avLst/>
              </a:prstGeom>
              <a:noFill/>
              <a:ln w="6350" cap="flat" cmpd="sng" algn="ctr">
                <a:solidFill>
                  <a:sysClr val="windowText" lastClr="000000">
                    <a:lumMod val="40000"/>
                    <a:lumOff val="60000"/>
                  </a:sysClr>
                </a:solidFill>
                <a:prstDash val="sysDot"/>
                <a:miter lim="800000"/>
              </a:ln>
              <a:effectLst/>
            </p:spPr>
          </p:cxnSp>
          <p:cxnSp>
            <p:nvCxnSpPr>
              <p:cNvPr id="56" name="Straight Connector 45"/>
              <p:cNvCxnSpPr/>
              <p:nvPr/>
            </p:nvCxnSpPr>
            <p:spPr>
              <a:xfrm>
                <a:off x="1374514" y="1504293"/>
                <a:ext cx="261945" cy="0"/>
              </a:xfrm>
              <a:prstGeom prst="line">
                <a:avLst/>
              </a:prstGeom>
              <a:noFill/>
              <a:ln w="6350" cap="flat" cmpd="sng" algn="ctr">
                <a:solidFill>
                  <a:sysClr val="windowText" lastClr="000000">
                    <a:lumMod val="40000"/>
                    <a:lumOff val="60000"/>
                  </a:sysClr>
                </a:solidFill>
                <a:prstDash val="sysDot"/>
                <a:miter lim="800000"/>
                <a:tailEnd type="oval"/>
              </a:ln>
              <a:effectLst/>
            </p:spPr>
          </p:cxnSp>
        </p:grpSp>
        <p:sp>
          <p:nvSpPr>
            <p:cNvPr id="54" name="Content Placeholder 2"/>
            <p:cNvSpPr txBox="1"/>
            <p:nvPr/>
          </p:nvSpPr>
          <p:spPr>
            <a:xfrm>
              <a:off x="2826828" y="2563628"/>
              <a:ext cx="1690736" cy="55686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130">
                <a:lnSpc>
                  <a:spcPct val="150000"/>
                </a:lnSpc>
                <a:buNone/>
                <a:defRPr/>
              </a:pPr>
              <a:r>
                <a:rPr lang="en-US" sz="600" dirty="0">
                  <a:solidFill>
                    <a:prstClr val="white">
                      <a:lumMod val="50000"/>
                    </a:prstClr>
                  </a:solidFill>
                  <a:cs typeface="+mn-ea"/>
                  <a:sym typeface="+mn-lt"/>
                </a:rPr>
                <a:t>Lorem ipsum dolor sit amet, consectetur adipiscing elit. Sed imperdiet tincidunt.</a:t>
              </a:r>
              <a:endParaRPr lang="en-US" sz="500" dirty="0">
                <a:solidFill>
                  <a:prstClr val="white">
                    <a:lumMod val="50000"/>
                  </a:prstClr>
                </a:solidFill>
                <a:cs typeface="+mn-ea"/>
                <a:sym typeface="+mn-lt"/>
              </a:endParaRPr>
            </a:p>
          </p:txBody>
        </p:sp>
      </p:grpSp>
      <p:sp>
        <p:nvSpPr>
          <p:cNvPr id="2" name="矩形 1"/>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11111.tif"/>
          <p:cNvPicPr>
            <a:picLocks noChangeAspect="1" noChangeArrowheads="1"/>
          </p:cNvPicPr>
          <p:nvPr/>
        </p:nvPicPr>
        <p:blipFill>
          <a:blip r:embed="rId1"/>
          <a:srcRect/>
          <a:stretch>
            <a:fillRect/>
          </a:stretch>
        </p:blipFill>
        <p:spPr bwMode="auto">
          <a:xfrm>
            <a:off x="0" y="0"/>
            <a:ext cx="9144000" cy="514334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395536" y="411510"/>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
          <p:cNvSpPr txBox="1"/>
          <p:nvPr/>
        </p:nvSpPr>
        <p:spPr>
          <a:xfrm>
            <a:off x="2676552" y="1711772"/>
            <a:ext cx="1627243" cy="1569598"/>
          </a:xfrm>
          <a:prstGeom prst="rect">
            <a:avLst/>
          </a:prstGeom>
          <a:noFill/>
        </p:spPr>
        <p:txBody>
          <a:bodyPr wrap="non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9600" dirty="0">
                <a:solidFill>
                  <a:schemeClr val="bg1"/>
                </a:solidFill>
                <a:cs typeface="+mn-ea"/>
                <a:sym typeface="+mn-lt"/>
              </a:rPr>
              <a:t>04</a:t>
            </a:r>
            <a:endParaRPr kumimoji="1" lang="zh-CN" altLang="en-US" sz="9600" dirty="0">
              <a:solidFill>
                <a:schemeClr val="bg1"/>
              </a:solidFill>
              <a:cs typeface="+mn-ea"/>
              <a:sym typeface="+mn-lt"/>
            </a:endParaRPr>
          </a:p>
        </p:txBody>
      </p:sp>
      <p:sp>
        <p:nvSpPr>
          <p:cNvPr id="31" name="文本框 8"/>
          <p:cNvSpPr txBox="1"/>
          <p:nvPr/>
        </p:nvSpPr>
        <p:spPr>
          <a:xfrm>
            <a:off x="4103239" y="2510661"/>
            <a:ext cx="2364218" cy="329565"/>
          </a:xfrm>
          <a:prstGeom prst="rect">
            <a:avLst/>
          </a:prstGeom>
          <a:noFill/>
        </p:spPr>
        <p:txBody>
          <a:bodyPr wrap="squar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lumMod val="85000"/>
                </a:schemeClr>
              </a:solidFill>
              <a:cs typeface="+mn-ea"/>
              <a:sym typeface="+mn-lt"/>
            </a:endParaRPr>
          </a:p>
        </p:txBody>
      </p:sp>
      <p:sp>
        <p:nvSpPr>
          <p:cNvPr id="33" name="文本框 4"/>
          <p:cNvSpPr txBox="1"/>
          <p:nvPr/>
        </p:nvSpPr>
        <p:spPr>
          <a:xfrm>
            <a:off x="4103268" y="1931945"/>
            <a:ext cx="2924810" cy="643890"/>
          </a:xfrm>
          <a:prstGeom prst="rect">
            <a:avLst/>
          </a:prstGeom>
          <a:noFill/>
        </p:spPr>
        <p:txBody>
          <a:bodyPr wrap="none" lIns="91374" tIns="45687" rIns="91374" bIns="45687" rtlCol="0">
            <a:spAutoFit/>
          </a:bodyPr>
          <a:lstStyle>
            <a:defPPr>
              <a:defRPr lang="zh-CN"/>
            </a:defPPr>
            <a:lvl1pPr defTabSz="913765">
              <a:defRPr sz="3600" b="1">
                <a:solidFill>
                  <a:schemeClr val="bg1"/>
                </a:solidFill>
                <a:cs typeface="+mn-ea"/>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pPr algn="l" defTabSz="456565">
              <a:defRPr/>
            </a:pPr>
            <a:r>
              <a:rPr kumimoji="1" lang="zh-CN" altLang="en-US" kern="0" dirty="0">
                <a:solidFill>
                  <a:srgbClr val="FFFFFF"/>
                </a:solidFill>
                <a:sym typeface="+mn-lt"/>
              </a:rPr>
              <a:t>单机性能比较</a:t>
            </a:r>
            <a:endParaRPr lang="zh-CN" altLang="en-US" dirty="0">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33"/>
                                        </p:tgtEl>
                                        <p:attrNameLst>
                                          <p:attrName>style.visibility</p:attrName>
                                        </p:attrNameLst>
                                      </p:cBhvr>
                                      <p:to>
                                        <p:strVal val="visible"/>
                                      </p:to>
                                    </p:set>
                                    <p:anim by="(-#ppt_w*2)" calcmode="lin" valueType="num">
                                      <p:cBhvr rctx="PPT">
                                        <p:cTn id="13" dur="500" autoRev="1" fill="hold">
                                          <p:stCondLst>
                                            <p:cond delay="0"/>
                                          </p:stCondLst>
                                        </p:cTn>
                                        <p:tgtEl>
                                          <p:spTgt spid="33"/>
                                        </p:tgtEl>
                                        <p:attrNameLst>
                                          <p:attrName>ppt_w</p:attrName>
                                        </p:attrNameLst>
                                      </p:cBhvr>
                                    </p:anim>
                                    <p:anim by="(#ppt_w*0.50)" calcmode="lin" valueType="num">
                                      <p:cBhvr>
                                        <p:cTn id="14" dur="500" decel="50000" autoRev="1" fill="hold">
                                          <p:stCondLst>
                                            <p:cond delay="0"/>
                                          </p:stCondLst>
                                        </p:cTn>
                                        <p:tgtEl>
                                          <p:spTgt spid="33"/>
                                        </p:tgtEl>
                                        <p:attrNameLst>
                                          <p:attrName>ppt_x</p:attrName>
                                        </p:attrNameLst>
                                      </p:cBhvr>
                                    </p:anim>
                                    <p:anim from="(-#ppt_h/2)" to="(#ppt_y)" calcmode="lin" valueType="num">
                                      <p:cBhvr>
                                        <p:cTn id="15" dur="1000" fill="hold">
                                          <p:stCondLst>
                                            <p:cond delay="0"/>
                                          </p:stCondLst>
                                        </p:cTn>
                                        <p:tgtEl>
                                          <p:spTgt spid="33"/>
                                        </p:tgtEl>
                                        <p:attrNameLst>
                                          <p:attrName>ppt_y</p:attrName>
                                        </p:attrNameLst>
                                      </p:cBhvr>
                                    </p:anim>
                                    <p:animRot by="21600000">
                                      <p:cBhvr>
                                        <p:cTn id="16" dur="1000" fill="hold">
                                          <p:stCondLst>
                                            <p:cond delay="0"/>
                                          </p:stCondLst>
                                        </p:cTn>
                                        <p:tgtEl>
                                          <p:spTgt spid="33"/>
                                        </p:tgtEl>
                                        <p:attrNameLst>
                                          <p:attrName>r</p:attrName>
                                        </p:attrNameLst>
                                      </p:cBhvr>
                                    </p:animRot>
                                  </p:childTnLst>
                                </p:cTn>
                              </p:par>
                            </p:childTnLst>
                          </p:cTn>
                        </p:par>
                        <p:par>
                          <p:cTn id="17" fill="hold">
                            <p:stCondLst>
                              <p:cond delay="20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31"/>
                                        </p:tgtEl>
                                        <p:attrNameLst>
                                          <p:attrName>style.visibility</p:attrName>
                                        </p:attrNameLst>
                                      </p:cBhvr>
                                      <p:to>
                                        <p:strVal val="visible"/>
                                      </p:to>
                                    </p:set>
                                    <p:anim by="(-#ppt_w*2)" calcmode="lin" valueType="num">
                                      <p:cBhvr rctx="PPT">
                                        <p:cTn id="20" dur="500" autoRev="1" fill="hold">
                                          <p:stCondLst>
                                            <p:cond delay="0"/>
                                          </p:stCondLst>
                                        </p:cTn>
                                        <p:tgtEl>
                                          <p:spTgt spid="31"/>
                                        </p:tgtEl>
                                        <p:attrNameLst>
                                          <p:attrName>ppt_w</p:attrName>
                                        </p:attrNameLst>
                                      </p:cBhvr>
                                    </p:anim>
                                    <p:anim by="(#ppt_w*0.50)" calcmode="lin" valueType="num">
                                      <p:cBhvr>
                                        <p:cTn id="21" dur="500" decel="50000" autoRev="1" fill="hold">
                                          <p:stCondLst>
                                            <p:cond delay="0"/>
                                          </p:stCondLst>
                                        </p:cTn>
                                        <p:tgtEl>
                                          <p:spTgt spid="31"/>
                                        </p:tgtEl>
                                        <p:attrNameLst>
                                          <p:attrName>ppt_x</p:attrName>
                                        </p:attrNameLst>
                                      </p:cBhvr>
                                    </p:anim>
                                    <p:anim from="(-#ppt_h/2)" to="(#ppt_y)" calcmode="lin" valueType="num">
                                      <p:cBhvr>
                                        <p:cTn id="22" dur="1000" fill="hold">
                                          <p:stCondLst>
                                            <p:cond delay="0"/>
                                          </p:stCondLst>
                                        </p:cTn>
                                        <p:tgtEl>
                                          <p:spTgt spid="31"/>
                                        </p:tgtEl>
                                        <p:attrNameLst>
                                          <p:attrName>ppt_y</p:attrName>
                                        </p:attrNameLst>
                                      </p:cBhvr>
                                    </p:anim>
                                    <p:animRot by="21600000">
                                      <p:cBhvr>
                                        <p:cTn id="23" dur="1000" fill="hold">
                                          <p:stCondLst>
                                            <p:cond delay="0"/>
                                          </p:stCondLst>
                                        </p:cTn>
                                        <p:tgtEl>
                                          <p:spTgt spid="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基础排序</a:t>
            </a:r>
            <a:endParaRPr lang="zh-CN" altLang="en-US"/>
          </a:p>
        </p:txBody>
      </p:sp>
      <p:pic>
        <p:nvPicPr>
          <p:cNvPr id="2" name="图片 1"/>
          <p:cNvPicPr>
            <a:picLocks noChangeAspect="1"/>
          </p:cNvPicPr>
          <p:nvPr/>
        </p:nvPicPr>
        <p:blipFill>
          <a:blip r:embed="rId1"/>
          <a:stretch>
            <a:fillRect/>
          </a:stretch>
        </p:blipFill>
        <p:spPr>
          <a:xfrm>
            <a:off x="2230755" y="771525"/>
            <a:ext cx="4610100" cy="247650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11111.tif"/>
          <p:cNvPicPr>
            <a:picLocks noChangeAspect="1" noChangeArrowheads="1"/>
          </p:cNvPicPr>
          <p:nvPr/>
        </p:nvPicPr>
        <p:blipFill>
          <a:blip r:embed="rId1"/>
          <a:srcRect/>
          <a:stretch>
            <a:fillRect/>
          </a:stretch>
        </p:blipFill>
        <p:spPr bwMode="auto">
          <a:xfrm>
            <a:off x="0" y="0"/>
            <a:ext cx="9144000" cy="514334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395536" y="411510"/>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
          <p:cNvSpPr txBox="1"/>
          <p:nvPr/>
        </p:nvSpPr>
        <p:spPr>
          <a:xfrm>
            <a:off x="2676552" y="1711772"/>
            <a:ext cx="1627243" cy="1569598"/>
          </a:xfrm>
          <a:prstGeom prst="rect">
            <a:avLst/>
          </a:prstGeom>
          <a:noFill/>
        </p:spPr>
        <p:txBody>
          <a:bodyPr wrap="non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9600" dirty="0">
                <a:solidFill>
                  <a:schemeClr val="bg1"/>
                </a:solidFill>
                <a:cs typeface="+mn-ea"/>
                <a:sym typeface="+mn-lt"/>
              </a:rPr>
              <a:t>05</a:t>
            </a:r>
            <a:endParaRPr kumimoji="1" lang="zh-CN" altLang="en-US" sz="9600" dirty="0">
              <a:solidFill>
                <a:schemeClr val="bg1"/>
              </a:solidFill>
              <a:cs typeface="+mn-ea"/>
              <a:sym typeface="+mn-lt"/>
            </a:endParaRPr>
          </a:p>
        </p:txBody>
      </p:sp>
      <p:sp>
        <p:nvSpPr>
          <p:cNvPr id="31" name="文本框 8"/>
          <p:cNvSpPr txBox="1"/>
          <p:nvPr/>
        </p:nvSpPr>
        <p:spPr>
          <a:xfrm>
            <a:off x="4103239" y="2510661"/>
            <a:ext cx="2364218" cy="329565"/>
          </a:xfrm>
          <a:prstGeom prst="rect">
            <a:avLst/>
          </a:prstGeom>
          <a:noFill/>
        </p:spPr>
        <p:txBody>
          <a:bodyPr wrap="squar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lumMod val="85000"/>
                </a:schemeClr>
              </a:solidFill>
              <a:cs typeface="+mn-ea"/>
              <a:sym typeface="+mn-lt"/>
            </a:endParaRPr>
          </a:p>
        </p:txBody>
      </p:sp>
      <p:sp>
        <p:nvSpPr>
          <p:cNvPr id="33" name="文本框 4"/>
          <p:cNvSpPr txBox="1"/>
          <p:nvPr/>
        </p:nvSpPr>
        <p:spPr>
          <a:xfrm>
            <a:off x="4103268" y="1931945"/>
            <a:ext cx="3382010" cy="643890"/>
          </a:xfrm>
          <a:prstGeom prst="rect">
            <a:avLst/>
          </a:prstGeom>
          <a:noFill/>
        </p:spPr>
        <p:txBody>
          <a:bodyPr wrap="none" lIns="91374" tIns="45687" rIns="91374" bIns="45687"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gn="l"/>
            <a:r>
              <a:rPr kumimoji="1" lang="zh-CN" altLang="en-US" sz="3600" b="1" kern="0" dirty="0">
                <a:solidFill>
                  <a:srgbClr val="FFFFFF"/>
                </a:solidFill>
                <a:cs typeface="+mn-ea"/>
                <a:sym typeface="+mn-lt"/>
              </a:rPr>
              <a:t>分布式排序展望</a:t>
            </a:r>
            <a:endParaRPr lang="zh-CN" altLang="en-US" sz="3600" b="1" dirty="0">
              <a:solidFill>
                <a:schemeClr val="bg1"/>
              </a:solidFill>
              <a:cs typeface="+mn-ea"/>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33"/>
                                        </p:tgtEl>
                                        <p:attrNameLst>
                                          <p:attrName>style.visibility</p:attrName>
                                        </p:attrNameLst>
                                      </p:cBhvr>
                                      <p:to>
                                        <p:strVal val="visible"/>
                                      </p:to>
                                    </p:set>
                                    <p:anim by="(-#ppt_w*2)" calcmode="lin" valueType="num">
                                      <p:cBhvr rctx="PPT">
                                        <p:cTn id="13" dur="500" autoRev="1" fill="hold">
                                          <p:stCondLst>
                                            <p:cond delay="0"/>
                                          </p:stCondLst>
                                        </p:cTn>
                                        <p:tgtEl>
                                          <p:spTgt spid="33"/>
                                        </p:tgtEl>
                                        <p:attrNameLst>
                                          <p:attrName>ppt_w</p:attrName>
                                        </p:attrNameLst>
                                      </p:cBhvr>
                                    </p:anim>
                                    <p:anim by="(#ppt_w*0.50)" calcmode="lin" valueType="num">
                                      <p:cBhvr>
                                        <p:cTn id="14" dur="500" decel="50000" autoRev="1" fill="hold">
                                          <p:stCondLst>
                                            <p:cond delay="0"/>
                                          </p:stCondLst>
                                        </p:cTn>
                                        <p:tgtEl>
                                          <p:spTgt spid="33"/>
                                        </p:tgtEl>
                                        <p:attrNameLst>
                                          <p:attrName>ppt_x</p:attrName>
                                        </p:attrNameLst>
                                      </p:cBhvr>
                                    </p:anim>
                                    <p:anim from="(-#ppt_h/2)" to="(#ppt_y)" calcmode="lin" valueType="num">
                                      <p:cBhvr>
                                        <p:cTn id="15" dur="1000" fill="hold">
                                          <p:stCondLst>
                                            <p:cond delay="0"/>
                                          </p:stCondLst>
                                        </p:cTn>
                                        <p:tgtEl>
                                          <p:spTgt spid="33"/>
                                        </p:tgtEl>
                                        <p:attrNameLst>
                                          <p:attrName>ppt_y</p:attrName>
                                        </p:attrNameLst>
                                      </p:cBhvr>
                                    </p:anim>
                                    <p:animRot by="21600000">
                                      <p:cBhvr>
                                        <p:cTn id="16" dur="1000" fill="hold">
                                          <p:stCondLst>
                                            <p:cond delay="0"/>
                                          </p:stCondLst>
                                        </p:cTn>
                                        <p:tgtEl>
                                          <p:spTgt spid="33"/>
                                        </p:tgtEl>
                                        <p:attrNameLst>
                                          <p:attrName>r</p:attrName>
                                        </p:attrNameLst>
                                      </p:cBhvr>
                                    </p:animRot>
                                  </p:childTnLst>
                                </p:cTn>
                              </p:par>
                            </p:childTnLst>
                          </p:cTn>
                        </p:par>
                        <p:par>
                          <p:cTn id="17" fill="hold">
                            <p:stCondLst>
                              <p:cond delay="2099"/>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31"/>
                                        </p:tgtEl>
                                        <p:attrNameLst>
                                          <p:attrName>style.visibility</p:attrName>
                                        </p:attrNameLst>
                                      </p:cBhvr>
                                      <p:to>
                                        <p:strVal val="visible"/>
                                      </p:to>
                                    </p:set>
                                    <p:anim by="(-#ppt_w*2)" calcmode="lin" valueType="num">
                                      <p:cBhvr rctx="PPT">
                                        <p:cTn id="20" dur="500" autoRev="1" fill="hold">
                                          <p:stCondLst>
                                            <p:cond delay="0"/>
                                          </p:stCondLst>
                                        </p:cTn>
                                        <p:tgtEl>
                                          <p:spTgt spid="31"/>
                                        </p:tgtEl>
                                        <p:attrNameLst>
                                          <p:attrName>ppt_w</p:attrName>
                                        </p:attrNameLst>
                                      </p:cBhvr>
                                    </p:anim>
                                    <p:anim by="(#ppt_w*0.50)" calcmode="lin" valueType="num">
                                      <p:cBhvr>
                                        <p:cTn id="21" dur="500" decel="50000" autoRev="1" fill="hold">
                                          <p:stCondLst>
                                            <p:cond delay="0"/>
                                          </p:stCondLst>
                                        </p:cTn>
                                        <p:tgtEl>
                                          <p:spTgt spid="31"/>
                                        </p:tgtEl>
                                        <p:attrNameLst>
                                          <p:attrName>ppt_x</p:attrName>
                                        </p:attrNameLst>
                                      </p:cBhvr>
                                    </p:anim>
                                    <p:anim from="(-#ppt_h/2)" to="(#ppt_y)" calcmode="lin" valueType="num">
                                      <p:cBhvr>
                                        <p:cTn id="22" dur="1000" fill="hold">
                                          <p:stCondLst>
                                            <p:cond delay="0"/>
                                          </p:stCondLst>
                                        </p:cTn>
                                        <p:tgtEl>
                                          <p:spTgt spid="31"/>
                                        </p:tgtEl>
                                        <p:attrNameLst>
                                          <p:attrName>ppt_y</p:attrName>
                                        </p:attrNameLst>
                                      </p:cBhvr>
                                    </p:anim>
                                    <p:animRot by="21600000">
                                      <p:cBhvr>
                                        <p:cTn id="23" dur="1000" fill="hold">
                                          <p:stCondLst>
                                            <p:cond delay="0"/>
                                          </p:stCondLst>
                                        </p:cTn>
                                        <p:tgtEl>
                                          <p:spTgt spid="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03519" y="1779069"/>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基础排序部分</a:t>
            </a:r>
            <a:r>
              <a:rPr lang="zh-CN" altLang="en-US" sz="1100" dirty="0" smtClean="0">
                <a:solidFill>
                  <a:srgbClr val="EEECE1">
                    <a:lumMod val="25000"/>
                  </a:srgbClr>
                </a:solidFill>
                <a:latin typeface="微软雅黑" panose="020B0503020204020204" charset="-122"/>
                <a:ea typeface="微软雅黑" panose="020B0503020204020204" charset="-122"/>
              </a:rPr>
              <a:t>：  徐龙  </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pPr defTabSz="914400"/>
            <a:r>
              <a:rPr lang="en-US" altLang="zh-CN" sz="1100" dirty="0">
                <a:solidFill>
                  <a:srgbClr val="EEECE1">
                    <a:lumMod val="25000"/>
                  </a:srgbClr>
                </a:solidFill>
                <a:latin typeface="微软雅黑" panose="020B0503020204020204" charset="-122"/>
                <a:ea typeface="微软雅黑" panose="020B0503020204020204" charset="-122"/>
              </a:rPr>
              <a:t>githubreadme</a:t>
            </a:r>
            <a:r>
              <a:rPr lang="zh-CN" altLang="en-US" sz="1100" dirty="0">
                <a:solidFill>
                  <a:srgbClr val="EEECE1">
                    <a:lumMod val="25000"/>
                  </a:srgbClr>
                </a:solidFill>
                <a:latin typeface="微软雅黑" panose="020B0503020204020204" charset="-122"/>
                <a:ea typeface="微软雅黑" panose="020B0503020204020204" charset="-122"/>
              </a:rPr>
              <a:t>基础排序部分：</a:t>
            </a:r>
            <a:r>
              <a:rPr lang="en-US" altLang="zh-CN" sz="1100" dirty="0">
                <a:solidFill>
                  <a:srgbClr val="EEECE1">
                    <a:lumMod val="25000"/>
                  </a:srgbClr>
                </a:solidFill>
                <a:latin typeface="微软雅黑" panose="020B0503020204020204" charset="-122"/>
                <a:ea typeface="微软雅黑" panose="020B0503020204020204" charset="-122"/>
              </a:rPr>
              <a:t>  </a:t>
            </a:r>
            <a:r>
              <a:rPr lang="zh-CN" altLang="en-US" sz="1100" dirty="0">
                <a:solidFill>
                  <a:srgbClr val="EEECE1">
                    <a:lumMod val="25000"/>
                  </a:srgbClr>
                </a:solidFill>
                <a:latin typeface="微软雅黑" panose="020B0503020204020204" charset="-122"/>
                <a:ea typeface="微软雅黑" panose="020B0503020204020204" charset="-122"/>
              </a:rPr>
              <a:t>徐龙</a:t>
            </a:r>
            <a:endParaRPr lang="zh-CN" altLang="en-US" sz="1100" dirty="0">
              <a:solidFill>
                <a:srgbClr val="EEECE1">
                  <a:lumMod val="25000"/>
                </a:srgbClr>
              </a:solidFill>
              <a:latin typeface="微软雅黑" panose="020B0503020204020204" charset="-122"/>
              <a:ea typeface="微软雅黑" panose="020B0503020204020204" charset="-122"/>
            </a:endParaRPr>
          </a:p>
          <a:p>
            <a:pPr defTabSz="914400"/>
            <a:r>
              <a:rPr lang="zh-CN" altLang="en-US" sz="1100" dirty="0">
                <a:solidFill>
                  <a:srgbClr val="EEECE1">
                    <a:lumMod val="25000"/>
                  </a:srgbClr>
                </a:solidFill>
                <a:latin typeface="微软雅黑" panose="020B0503020204020204" charset="-122"/>
                <a:ea typeface="微软雅黑" panose="020B0503020204020204" charset="-122"/>
              </a:rPr>
              <a:t>算法实现：基础排序选择排序，希尔排序，快速排序</a:t>
            </a:r>
            <a:r>
              <a:rPr lang="en-US" altLang="zh-CN" sz="1100" dirty="0">
                <a:solidFill>
                  <a:srgbClr val="EEECE1">
                    <a:lumMod val="25000"/>
                  </a:srgbClr>
                </a:solidFill>
                <a:latin typeface="微软雅黑" panose="020B0503020204020204" charset="-122"/>
                <a:ea typeface="微软雅黑" panose="020B0503020204020204" charset="-122"/>
              </a:rPr>
              <a:t> --</a:t>
            </a:r>
            <a:r>
              <a:rPr lang="zh-CN" altLang="en-US" sz="1100" dirty="0">
                <a:solidFill>
                  <a:srgbClr val="EEECE1">
                    <a:lumMod val="25000"/>
                  </a:srgbClr>
                </a:solidFill>
                <a:latin typeface="微软雅黑" panose="020B0503020204020204" charset="-122"/>
                <a:ea typeface="微软雅黑" panose="020B0503020204020204" charset="-122"/>
              </a:rPr>
              <a:t>徐龙</a:t>
            </a:r>
            <a:endParaRPr lang="zh-CN" altLang="en-US" sz="1100" dirty="0">
              <a:solidFill>
                <a:srgbClr val="EEECE1">
                  <a:lumMod val="25000"/>
                </a:srgbClr>
              </a:solidFill>
              <a:latin typeface="微软雅黑" panose="020B0503020204020204" charset="-122"/>
              <a:ea typeface="微软雅黑" panose="020B0503020204020204" charset="-122"/>
            </a:endParaRPr>
          </a:p>
          <a:p>
            <a:pPr defTabSz="914400"/>
            <a:r>
              <a:rPr lang="zh-CN" altLang="en-US" sz="1100" dirty="0">
                <a:solidFill>
                  <a:srgbClr val="EEECE1">
                    <a:lumMod val="25000"/>
                  </a:srgbClr>
                </a:solidFill>
                <a:latin typeface="微软雅黑" panose="020B0503020204020204" charset="-122"/>
                <a:ea typeface="微软雅黑" panose="020B0503020204020204" charset="-122"/>
              </a:rPr>
              <a:t>分布式排序展望：多线程（先归并）</a:t>
            </a:r>
            <a:r>
              <a:rPr lang="zh-CN" altLang="en-US" sz="1100" dirty="0" smtClean="0">
                <a:solidFill>
                  <a:srgbClr val="EEECE1">
                    <a:lumMod val="25000"/>
                  </a:srgbClr>
                </a:solidFill>
                <a:latin typeface="微软雅黑" panose="020B0503020204020204" charset="-122"/>
                <a:ea typeface="微软雅黑" panose="020B0503020204020204" charset="-122"/>
              </a:rPr>
              <a:t>有序文件采用有序合并设计</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徐龙</a:t>
            </a:r>
            <a:endParaRPr lang="zh-CN" altLang="en-US" sz="1100" dirty="0" smtClean="0">
              <a:solidFill>
                <a:srgbClr val="EEECE1">
                  <a:lumMod val="25000"/>
                </a:srgbClr>
              </a:solidFill>
              <a:latin typeface="微软雅黑" panose="020B0503020204020204" charset="-122"/>
              <a:ea typeface="微软雅黑" panose="020B0503020204020204" charset="-122"/>
            </a:endParaRPr>
          </a:p>
          <a:p>
            <a:pPr defTabSz="914400"/>
            <a:r>
              <a:rPr lang="zh-CN" altLang="en-US" sz="1100" dirty="0">
                <a:solidFill>
                  <a:srgbClr val="EEECE1">
                    <a:lumMod val="25000"/>
                  </a:srgbClr>
                </a:solidFill>
                <a:latin typeface="微软雅黑" panose="020B0503020204020204" charset="-122"/>
                <a:ea typeface="微软雅黑" panose="020B0503020204020204" charset="-122"/>
                <a:sym typeface="+mn-ea"/>
              </a:rPr>
              <a:t>分布式排序展望：多节点分布式排序设计</a:t>
            </a:r>
            <a:r>
              <a:rPr lang="en-US" altLang="zh-CN" sz="1100" dirty="0" smtClean="0">
                <a:solidFill>
                  <a:srgbClr val="EEECE1">
                    <a:lumMod val="25000"/>
                  </a:srgbClr>
                </a:solidFill>
                <a:latin typeface="微软雅黑" panose="020B0503020204020204" charset="-122"/>
                <a:ea typeface="微软雅黑" panose="020B0503020204020204" charset="-122"/>
                <a:sym typeface="+mn-ea"/>
              </a:rPr>
              <a:t> --</a:t>
            </a:r>
            <a:r>
              <a:rPr lang="zh-CN" altLang="en-US" sz="1100" dirty="0" smtClean="0">
                <a:solidFill>
                  <a:srgbClr val="EEECE1">
                    <a:lumMod val="25000"/>
                  </a:srgbClr>
                </a:solidFill>
                <a:latin typeface="微软雅黑" panose="020B0503020204020204" charset="-122"/>
                <a:ea typeface="微软雅黑" panose="020B0503020204020204" charset="-122"/>
                <a:sym typeface="+mn-ea"/>
              </a:rPr>
              <a:t>徐龙。</a:t>
            </a:r>
            <a:endParaRPr lang="zh-CN" altLang="en-US" sz="1100" dirty="0" smtClean="0">
              <a:solidFill>
                <a:srgbClr val="EEECE1">
                  <a:lumMod val="25000"/>
                </a:srgbClr>
              </a:solidFill>
              <a:latin typeface="微软雅黑" panose="020B0503020204020204" charset="-122"/>
              <a:ea typeface="微软雅黑" panose="020B0503020204020204" charset="-122"/>
            </a:endParaRPr>
          </a:p>
        </p:txBody>
      </p:sp>
      <p:sp>
        <p:nvSpPr>
          <p:cNvPr id="3" name="Rectangle 17"/>
          <p:cNvSpPr>
            <a:spLocks noChangeArrowheads="1"/>
          </p:cNvSpPr>
          <p:nvPr/>
        </p:nvSpPr>
        <p:spPr bwMode="gray">
          <a:xfrm>
            <a:off x="179070" y="339262"/>
            <a:ext cx="9144000" cy="1025122"/>
          </a:xfrm>
          <a:prstGeom prst="rect">
            <a:avLst/>
          </a:prstGeom>
        </p:spPr>
        <p:style>
          <a:lnRef idx="1">
            <a:schemeClr val="accent3"/>
          </a:lnRef>
          <a:fillRef idx="3">
            <a:schemeClr val="accent3"/>
          </a:fillRef>
          <a:effectRef idx="2">
            <a:schemeClr val="accent3"/>
          </a:effectRef>
          <a:fontRef idx="minor">
            <a:schemeClr val="lt1"/>
          </a:fontRef>
        </p:style>
        <p:txBody>
          <a:bodyPr wrap="none" anchor="ctr"/>
          <a:lstStyle/>
          <a:p>
            <a:pPr marL="3657600" lvl="8" indent="457200" defTabSz="914400">
              <a:defRPr/>
            </a:pPr>
            <a:r>
              <a:rPr lang="zh-CN" altLang="en-US" kern="0" dirty="0">
                <a:solidFill>
                  <a:srgbClr val="005397"/>
                </a:solidFill>
                <a:latin typeface="Arial" panose="020B0604020202020204"/>
                <a:ea typeface="微软雅黑" panose="020B0503020204020204" charset="-122"/>
              </a:rPr>
              <a:t>团队分工</a:t>
            </a:r>
            <a:endParaRPr lang="zh-CN" altLang="en-US" kern="0" dirty="0">
              <a:solidFill>
                <a:srgbClr val="005397"/>
              </a:solidFill>
              <a:latin typeface="Arial" panose="020B0604020202020204"/>
              <a:ea typeface="微软雅黑" panose="020B0503020204020204" charset="-122"/>
            </a:endParaRPr>
          </a:p>
        </p:txBody>
      </p:sp>
      <p:sp>
        <p:nvSpPr>
          <p:cNvPr id="15" name="Rectangle 3"/>
          <p:cNvSpPr>
            <a:spLocks noChangeArrowheads="1"/>
          </p:cNvSpPr>
          <p:nvPr/>
        </p:nvSpPr>
        <p:spPr bwMode="auto">
          <a:xfrm>
            <a:off x="396305" y="2323010"/>
            <a:ext cx="4103687" cy="896813"/>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anose="05000000000000000000" pitchFamily="2" charset="2"/>
              <a:buNone/>
              <a:defRPr/>
            </a:pPr>
            <a:endParaRPr lang="zh-CN" altLang="en-US" sz="1200" kern="0" dirty="0" smtClean="0">
              <a:solidFill>
                <a:prstClr val="white"/>
              </a:solidFill>
              <a:latin typeface="微软雅黑" panose="020B0503020204020204" charset="-122"/>
              <a:ea typeface="微软雅黑" panose="020B0503020204020204" charset="-122"/>
            </a:endParaRP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anose="05000000000000000000" pitchFamily="2" charset="2"/>
              <a:buNone/>
              <a:defRPr/>
            </a:pPr>
            <a:endParaRPr lang="zh-CN" altLang="en-GB" sz="1200" kern="0" dirty="0" smtClean="0">
              <a:solidFill>
                <a:prstClr val="white"/>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11111.tif"/>
          <p:cNvPicPr>
            <a:picLocks noChangeAspect="1" noChangeArrowheads="1"/>
          </p:cNvPicPr>
          <p:nvPr/>
        </p:nvPicPr>
        <p:blipFill>
          <a:blip r:embed="rId1"/>
          <a:srcRect/>
          <a:stretch>
            <a:fillRect/>
          </a:stretch>
        </p:blipFill>
        <p:spPr bwMode="auto">
          <a:xfrm>
            <a:off x="0" y="0"/>
            <a:ext cx="9144000" cy="514334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395536" y="411510"/>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685569" y="1995686"/>
            <a:ext cx="5772863" cy="1107996"/>
          </a:xfrm>
          <a:prstGeom prst="rect">
            <a:avLst/>
          </a:prstGeom>
        </p:spPr>
        <p:txBody>
          <a:bodyPr wrap="none">
            <a:spAutoFit/>
          </a:bodyPr>
          <a:lstStyle/>
          <a:p>
            <a:pPr algn="ctr"/>
            <a:r>
              <a:rPr kumimoji="1" lang="en-US" altLang="zh-CN" sz="6600" b="1" dirty="0">
                <a:solidFill>
                  <a:schemeClr val="bg1"/>
                </a:solidFill>
                <a:cs typeface="+mn-ea"/>
                <a:sym typeface="+mn-lt"/>
              </a:rPr>
              <a:t>THANK</a:t>
            </a:r>
            <a:r>
              <a:rPr kumimoji="1" lang="zh-CN" altLang="en-US" sz="6600" b="1" dirty="0">
                <a:solidFill>
                  <a:schemeClr val="bg1"/>
                </a:solidFill>
                <a:cs typeface="+mn-ea"/>
                <a:sym typeface="+mn-lt"/>
              </a:rPr>
              <a:t> </a:t>
            </a:r>
            <a:r>
              <a:rPr kumimoji="1" lang="en-US" altLang="zh-CN" sz="6600" b="1" dirty="0">
                <a:solidFill>
                  <a:schemeClr val="bg1"/>
                </a:solidFill>
                <a:cs typeface="+mn-ea"/>
                <a:sym typeface="+mn-lt"/>
              </a:rPr>
              <a:t>YOU!</a:t>
            </a:r>
            <a:endParaRPr kumimoji="1" lang="zh-CN" altLang="en-US" sz="6600" b="1" dirty="0">
              <a:solidFill>
                <a:schemeClr val="bg1"/>
              </a:solidFill>
              <a:cs typeface="+mn-ea"/>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11111.tif"/>
          <p:cNvPicPr>
            <a:picLocks noChangeAspect="1" noChangeArrowheads="1"/>
          </p:cNvPicPr>
          <p:nvPr/>
        </p:nvPicPr>
        <p:blipFill>
          <a:blip r:embed="rId1"/>
          <a:srcRect/>
          <a:stretch>
            <a:fillRect/>
          </a:stretch>
        </p:blipFill>
        <p:spPr bwMode="auto">
          <a:xfrm>
            <a:off x="0" y="0"/>
            <a:ext cx="9144000" cy="514334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395536" y="411510"/>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
          <p:cNvSpPr txBox="1"/>
          <p:nvPr/>
        </p:nvSpPr>
        <p:spPr>
          <a:xfrm>
            <a:off x="2676552" y="1711772"/>
            <a:ext cx="1627243" cy="1569598"/>
          </a:xfrm>
          <a:prstGeom prst="rect">
            <a:avLst/>
          </a:prstGeom>
          <a:noFill/>
        </p:spPr>
        <p:txBody>
          <a:bodyPr wrap="non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9600" dirty="0">
                <a:solidFill>
                  <a:schemeClr val="bg1"/>
                </a:solidFill>
                <a:cs typeface="+mn-ea"/>
                <a:sym typeface="+mn-lt"/>
              </a:rPr>
              <a:t>01</a:t>
            </a:r>
            <a:endParaRPr kumimoji="1" lang="zh-CN" altLang="en-US" sz="9600" dirty="0">
              <a:solidFill>
                <a:schemeClr val="bg1"/>
              </a:solidFill>
              <a:cs typeface="+mn-ea"/>
              <a:sym typeface="+mn-lt"/>
            </a:endParaRPr>
          </a:p>
        </p:txBody>
      </p:sp>
      <p:sp>
        <p:nvSpPr>
          <p:cNvPr id="31" name="文本框 8"/>
          <p:cNvSpPr txBox="1"/>
          <p:nvPr/>
        </p:nvSpPr>
        <p:spPr>
          <a:xfrm>
            <a:off x="4103239" y="2510661"/>
            <a:ext cx="2364218" cy="329565"/>
          </a:xfrm>
          <a:prstGeom prst="rect">
            <a:avLst/>
          </a:prstGeom>
          <a:noFill/>
        </p:spPr>
        <p:txBody>
          <a:bodyPr wrap="squar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lumMod val="85000"/>
                </a:schemeClr>
              </a:solidFill>
              <a:cs typeface="+mn-ea"/>
              <a:sym typeface="+mn-lt"/>
            </a:endParaRPr>
          </a:p>
        </p:txBody>
      </p:sp>
      <p:sp>
        <p:nvSpPr>
          <p:cNvPr id="33" name="文本框 4"/>
          <p:cNvSpPr txBox="1"/>
          <p:nvPr/>
        </p:nvSpPr>
        <p:spPr>
          <a:xfrm>
            <a:off x="4103268" y="1931945"/>
            <a:ext cx="1096010" cy="643890"/>
          </a:xfrm>
          <a:prstGeom prst="rect">
            <a:avLst/>
          </a:prstGeom>
          <a:noFill/>
        </p:spPr>
        <p:txBody>
          <a:bodyPr wrap="none" lIns="91374" tIns="45687" rIns="91374" bIns="45687" rtlCol="0">
            <a:spAutoFit/>
          </a:bodyPr>
          <a:lstStyle>
            <a:defPPr>
              <a:defRPr lang="zh-CN"/>
            </a:defPPr>
            <a:lvl1pPr defTabSz="913765">
              <a:defRPr sz="3600" b="1">
                <a:solidFill>
                  <a:schemeClr val="bg1"/>
                </a:solidFill>
                <a:cs typeface="+mn-ea"/>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r>
              <a:rPr lang="zh-CN" altLang="en-US" dirty="0">
                <a:sym typeface="+mn-lt"/>
              </a:rPr>
              <a:t>选题</a:t>
            </a:r>
            <a:endParaRPr lang="zh-CN" altLang="en-US" dirty="0">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33"/>
                                        </p:tgtEl>
                                        <p:attrNameLst>
                                          <p:attrName>style.visibility</p:attrName>
                                        </p:attrNameLst>
                                      </p:cBhvr>
                                      <p:to>
                                        <p:strVal val="visible"/>
                                      </p:to>
                                    </p:set>
                                    <p:anim by="(-#ppt_w*2)" calcmode="lin" valueType="num">
                                      <p:cBhvr rctx="PPT">
                                        <p:cTn id="13" dur="500" autoRev="1" fill="hold">
                                          <p:stCondLst>
                                            <p:cond delay="0"/>
                                          </p:stCondLst>
                                        </p:cTn>
                                        <p:tgtEl>
                                          <p:spTgt spid="33"/>
                                        </p:tgtEl>
                                        <p:attrNameLst>
                                          <p:attrName>ppt_w</p:attrName>
                                        </p:attrNameLst>
                                      </p:cBhvr>
                                    </p:anim>
                                    <p:anim by="(#ppt_w*0.50)" calcmode="lin" valueType="num">
                                      <p:cBhvr>
                                        <p:cTn id="14" dur="500" decel="50000" autoRev="1" fill="hold">
                                          <p:stCondLst>
                                            <p:cond delay="0"/>
                                          </p:stCondLst>
                                        </p:cTn>
                                        <p:tgtEl>
                                          <p:spTgt spid="33"/>
                                        </p:tgtEl>
                                        <p:attrNameLst>
                                          <p:attrName>ppt_x</p:attrName>
                                        </p:attrNameLst>
                                      </p:cBhvr>
                                    </p:anim>
                                    <p:anim from="(-#ppt_h/2)" to="(#ppt_y)" calcmode="lin" valueType="num">
                                      <p:cBhvr>
                                        <p:cTn id="15" dur="1000" fill="hold">
                                          <p:stCondLst>
                                            <p:cond delay="0"/>
                                          </p:stCondLst>
                                        </p:cTn>
                                        <p:tgtEl>
                                          <p:spTgt spid="33"/>
                                        </p:tgtEl>
                                        <p:attrNameLst>
                                          <p:attrName>ppt_y</p:attrName>
                                        </p:attrNameLst>
                                      </p:cBhvr>
                                    </p:anim>
                                    <p:animRot by="21600000">
                                      <p:cBhvr>
                                        <p:cTn id="16" dur="1000" fill="hold">
                                          <p:stCondLst>
                                            <p:cond delay="0"/>
                                          </p:stCondLst>
                                        </p:cTn>
                                        <p:tgtEl>
                                          <p:spTgt spid="33"/>
                                        </p:tgtEl>
                                        <p:attrNameLst>
                                          <p:attrName>r</p:attrName>
                                        </p:attrNameLst>
                                      </p:cBhvr>
                                    </p:animRot>
                                  </p:childTnLst>
                                </p:cTn>
                              </p:par>
                            </p:childTnLst>
                          </p:cTn>
                        </p:par>
                        <p:par>
                          <p:cTn id="17" fill="hold">
                            <p:stCondLst>
                              <p:cond delay="16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31"/>
                                        </p:tgtEl>
                                        <p:attrNameLst>
                                          <p:attrName>style.visibility</p:attrName>
                                        </p:attrNameLst>
                                      </p:cBhvr>
                                      <p:to>
                                        <p:strVal val="visible"/>
                                      </p:to>
                                    </p:set>
                                    <p:anim by="(-#ppt_w*2)" calcmode="lin" valueType="num">
                                      <p:cBhvr rctx="PPT">
                                        <p:cTn id="20" dur="500" autoRev="1" fill="hold">
                                          <p:stCondLst>
                                            <p:cond delay="0"/>
                                          </p:stCondLst>
                                        </p:cTn>
                                        <p:tgtEl>
                                          <p:spTgt spid="31"/>
                                        </p:tgtEl>
                                        <p:attrNameLst>
                                          <p:attrName>ppt_w</p:attrName>
                                        </p:attrNameLst>
                                      </p:cBhvr>
                                    </p:anim>
                                    <p:anim by="(#ppt_w*0.50)" calcmode="lin" valueType="num">
                                      <p:cBhvr>
                                        <p:cTn id="21" dur="500" decel="50000" autoRev="1" fill="hold">
                                          <p:stCondLst>
                                            <p:cond delay="0"/>
                                          </p:stCondLst>
                                        </p:cTn>
                                        <p:tgtEl>
                                          <p:spTgt spid="31"/>
                                        </p:tgtEl>
                                        <p:attrNameLst>
                                          <p:attrName>ppt_x</p:attrName>
                                        </p:attrNameLst>
                                      </p:cBhvr>
                                    </p:anim>
                                    <p:anim from="(-#ppt_h/2)" to="(#ppt_y)" calcmode="lin" valueType="num">
                                      <p:cBhvr>
                                        <p:cTn id="22" dur="1000" fill="hold">
                                          <p:stCondLst>
                                            <p:cond delay="0"/>
                                          </p:stCondLst>
                                        </p:cTn>
                                        <p:tgtEl>
                                          <p:spTgt spid="31"/>
                                        </p:tgtEl>
                                        <p:attrNameLst>
                                          <p:attrName>ppt_y</p:attrName>
                                        </p:attrNameLst>
                                      </p:cBhvr>
                                    </p:anim>
                                    <p:animRot by="21600000">
                                      <p:cBhvr>
                                        <p:cTn id="23" dur="1000" fill="hold">
                                          <p:stCondLst>
                                            <p:cond delay="0"/>
                                          </p:stCondLst>
                                        </p:cTn>
                                        <p:tgtEl>
                                          <p:spTgt spid="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4"/>
          <p:cNvGrpSpPr>
            <a:grpSpLocks noChangeAspect="1"/>
          </p:cNvGrpSpPr>
          <p:nvPr/>
        </p:nvGrpSpPr>
        <p:grpSpPr bwMode="auto">
          <a:xfrm>
            <a:off x="491764" y="1409736"/>
            <a:ext cx="3298031" cy="3164681"/>
            <a:chOff x="1672" y="-2"/>
            <a:chExt cx="3733" cy="3581"/>
          </a:xfrm>
        </p:grpSpPr>
        <p:sp>
          <p:nvSpPr>
            <p:cNvPr id="52" name="Freeform 5"/>
            <p:cNvSpPr/>
            <p:nvPr/>
          </p:nvSpPr>
          <p:spPr bwMode="auto">
            <a:xfrm>
              <a:off x="3154" y="3311"/>
              <a:ext cx="811" cy="268"/>
            </a:xfrm>
            <a:custGeom>
              <a:avLst/>
              <a:gdLst>
                <a:gd name="T0" fmla="*/ 466 w 466"/>
                <a:gd name="T1" fmla="*/ 0 h 154"/>
                <a:gd name="T2" fmla="*/ 233 w 466"/>
                <a:gd name="T3" fmla="*/ 154 h 154"/>
                <a:gd name="T4" fmla="*/ 0 w 466"/>
                <a:gd name="T5" fmla="*/ 0 h 154"/>
                <a:gd name="T6" fmla="*/ 466 w 466"/>
                <a:gd name="T7" fmla="*/ 0 h 154"/>
              </a:gdLst>
              <a:ahLst/>
              <a:cxnLst>
                <a:cxn ang="0">
                  <a:pos x="T0" y="T1"/>
                </a:cxn>
                <a:cxn ang="0">
                  <a:pos x="T2" y="T3"/>
                </a:cxn>
                <a:cxn ang="0">
                  <a:pos x="T4" y="T5"/>
                </a:cxn>
                <a:cxn ang="0">
                  <a:pos x="T6" y="T7"/>
                </a:cxn>
              </a:cxnLst>
              <a:rect l="0" t="0" r="r" b="b"/>
              <a:pathLst>
                <a:path w="466" h="154">
                  <a:moveTo>
                    <a:pt x="466" y="0"/>
                  </a:moveTo>
                  <a:cubicBezTo>
                    <a:pt x="466" y="85"/>
                    <a:pt x="362" y="154"/>
                    <a:pt x="233" y="154"/>
                  </a:cubicBezTo>
                  <a:cubicBezTo>
                    <a:pt x="104" y="154"/>
                    <a:pt x="0" y="85"/>
                    <a:pt x="0" y="0"/>
                  </a:cubicBezTo>
                  <a:cubicBezTo>
                    <a:pt x="230" y="0"/>
                    <a:pt x="227" y="0"/>
                    <a:pt x="466"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solidFill>
                  <a:prstClr val="black"/>
                </a:solidFill>
                <a:cs typeface="+mn-ea"/>
                <a:sym typeface="+mn-lt"/>
              </a:endParaRPr>
            </a:p>
          </p:txBody>
        </p:sp>
        <p:sp>
          <p:nvSpPr>
            <p:cNvPr id="53" name="Freeform 6"/>
            <p:cNvSpPr/>
            <p:nvPr/>
          </p:nvSpPr>
          <p:spPr bwMode="auto">
            <a:xfrm>
              <a:off x="4555" y="2365"/>
              <a:ext cx="599" cy="443"/>
            </a:xfrm>
            <a:custGeom>
              <a:avLst/>
              <a:gdLst>
                <a:gd name="T0" fmla="*/ 493 w 344"/>
                <a:gd name="T1" fmla="*/ 443 h 254"/>
                <a:gd name="T2" fmla="*/ 444 w 344"/>
                <a:gd name="T3" fmla="*/ 429 h 254"/>
                <a:gd name="T4" fmla="*/ 57 w 344"/>
                <a:gd name="T5" fmla="*/ 185 h 254"/>
                <a:gd name="T6" fmla="*/ 28 w 344"/>
                <a:gd name="T7" fmla="*/ 56 h 254"/>
                <a:gd name="T8" fmla="*/ 155 w 344"/>
                <a:gd name="T9" fmla="*/ 28 h 254"/>
                <a:gd name="T10" fmla="*/ 543 w 344"/>
                <a:gd name="T11" fmla="*/ 272 h 254"/>
                <a:gd name="T12" fmla="*/ 571 w 344"/>
                <a:gd name="T13" fmla="*/ 399 h 254"/>
                <a:gd name="T14" fmla="*/ 493 w 344"/>
                <a:gd name="T15" fmla="*/ 443 h 25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4" name="Freeform 7"/>
            <p:cNvSpPr/>
            <p:nvPr/>
          </p:nvSpPr>
          <p:spPr bwMode="auto">
            <a:xfrm>
              <a:off x="4753" y="1426"/>
              <a:ext cx="652" cy="286"/>
            </a:xfrm>
            <a:custGeom>
              <a:avLst/>
              <a:gdLst>
                <a:gd name="T0" fmla="*/ 101 w 374"/>
                <a:gd name="T1" fmla="*/ 286 h 164"/>
                <a:gd name="T2" fmla="*/ 10 w 374"/>
                <a:gd name="T3" fmla="*/ 211 h 164"/>
                <a:gd name="T4" fmla="*/ 84 w 374"/>
                <a:gd name="T5" fmla="*/ 101 h 164"/>
                <a:gd name="T6" fmla="*/ 532 w 374"/>
                <a:gd name="T7" fmla="*/ 10 h 164"/>
                <a:gd name="T8" fmla="*/ 642 w 374"/>
                <a:gd name="T9" fmla="*/ 84 h 164"/>
                <a:gd name="T10" fmla="*/ 568 w 374"/>
                <a:gd name="T11" fmla="*/ 192 h 164"/>
                <a:gd name="T12" fmla="*/ 120 w 374"/>
                <a:gd name="T13" fmla="*/ 284 h 164"/>
                <a:gd name="T14" fmla="*/ 101 w 374"/>
                <a:gd name="T15" fmla="*/ 286 h 1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4"/>
                    <a:pt x="326" y="110"/>
                  </a:cubicBezTo>
                  <a:cubicBezTo>
                    <a:pt x="69" y="163"/>
                    <a:pt x="69" y="163"/>
                    <a:pt x="69" y="163"/>
                  </a:cubicBezTo>
                  <a:cubicBezTo>
                    <a:pt x="65" y="163"/>
                    <a:pt x="62" y="164"/>
                    <a:pt x="58" y="164"/>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5" name="Freeform 8"/>
            <p:cNvSpPr/>
            <p:nvPr/>
          </p:nvSpPr>
          <p:spPr bwMode="auto">
            <a:xfrm>
              <a:off x="4294" y="333"/>
              <a:ext cx="463" cy="578"/>
            </a:xfrm>
            <a:custGeom>
              <a:avLst/>
              <a:gdLst>
                <a:gd name="T0" fmla="*/ 104 w 266"/>
                <a:gd name="T1" fmla="*/ 578 h 332"/>
                <a:gd name="T2" fmla="*/ 54 w 266"/>
                <a:gd name="T3" fmla="*/ 564 h 332"/>
                <a:gd name="T4" fmla="*/ 28 w 266"/>
                <a:gd name="T5" fmla="*/ 435 h 332"/>
                <a:gd name="T6" fmla="*/ 280 w 266"/>
                <a:gd name="T7" fmla="*/ 54 h 332"/>
                <a:gd name="T8" fmla="*/ 409 w 266"/>
                <a:gd name="T9" fmla="*/ 28 h 332"/>
                <a:gd name="T10" fmla="*/ 435 w 266"/>
                <a:gd name="T11" fmla="*/ 157 h 332"/>
                <a:gd name="T12" fmla="*/ 183 w 266"/>
                <a:gd name="T13" fmla="*/ 538 h 332"/>
                <a:gd name="T14" fmla="*/ 104 w 266"/>
                <a:gd name="T15" fmla="*/ 578 h 3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6" h="332">
                  <a:moveTo>
                    <a:pt x="60" y="332"/>
                  </a:moveTo>
                  <a:cubicBezTo>
                    <a:pt x="50" y="332"/>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2"/>
                    <a:pt x="60" y="3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6" name="Freeform 9"/>
            <p:cNvSpPr/>
            <p:nvPr/>
          </p:nvSpPr>
          <p:spPr bwMode="auto">
            <a:xfrm>
              <a:off x="3465" y="-2"/>
              <a:ext cx="189" cy="645"/>
            </a:xfrm>
            <a:custGeom>
              <a:avLst/>
              <a:gdLst>
                <a:gd name="T0" fmla="*/ 97 w 109"/>
                <a:gd name="T1" fmla="*/ 645 h 370"/>
                <a:gd name="T2" fmla="*/ 3 w 109"/>
                <a:gd name="T3" fmla="*/ 553 h 370"/>
                <a:gd name="T4" fmla="*/ 0 w 109"/>
                <a:gd name="T5" fmla="*/ 94 h 370"/>
                <a:gd name="T6" fmla="*/ 92 w 109"/>
                <a:gd name="T7" fmla="*/ 0 h 370"/>
                <a:gd name="T8" fmla="*/ 184 w 109"/>
                <a:gd name="T9" fmla="*/ 92 h 370"/>
                <a:gd name="T10" fmla="*/ 189 w 109"/>
                <a:gd name="T11" fmla="*/ 551 h 370"/>
                <a:gd name="T12" fmla="*/ 97 w 109"/>
                <a:gd name="T13" fmla="*/ 645 h 370"/>
                <a:gd name="T14" fmla="*/ 97 w 109"/>
                <a:gd name="T15" fmla="*/ 645 h 3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9" h="370">
                  <a:moveTo>
                    <a:pt x="56" y="370"/>
                  </a:moveTo>
                  <a:cubicBezTo>
                    <a:pt x="26" y="370"/>
                    <a:pt x="3" y="346"/>
                    <a:pt x="2" y="317"/>
                  </a:cubicBezTo>
                  <a:cubicBezTo>
                    <a:pt x="0" y="54"/>
                    <a:pt x="0" y="54"/>
                    <a:pt x="0" y="54"/>
                  </a:cubicBezTo>
                  <a:cubicBezTo>
                    <a:pt x="0" y="25"/>
                    <a:pt x="23" y="1"/>
                    <a:pt x="53" y="0"/>
                  </a:cubicBezTo>
                  <a:cubicBezTo>
                    <a:pt x="82" y="0"/>
                    <a:pt x="106" y="24"/>
                    <a:pt x="106" y="53"/>
                  </a:cubicBezTo>
                  <a:cubicBezTo>
                    <a:pt x="109" y="316"/>
                    <a:pt x="109" y="316"/>
                    <a:pt x="109" y="316"/>
                  </a:cubicBezTo>
                  <a:cubicBezTo>
                    <a:pt x="109" y="345"/>
                    <a:pt x="86" y="369"/>
                    <a:pt x="56" y="370"/>
                  </a:cubicBezTo>
                  <a:cubicBezTo>
                    <a:pt x="56" y="370"/>
                    <a:pt x="56" y="370"/>
                    <a:pt x="56" y="37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7" name="Freeform 10"/>
            <p:cNvSpPr/>
            <p:nvPr/>
          </p:nvSpPr>
          <p:spPr bwMode="auto">
            <a:xfrm>
              <a:off x="1923" y="2362"/>
              <a:ext cx="599" cy="442"/>
            </a:xfrm>
            <a:custGeom>
              <a:avLst/>
              <a:gdLst>
                <a:gd name="T0" fmla="*/ 106 w 344"/>
                <a:gd name="T1" fmla="*/ 442 h 254"/>
                <a:gd name="T2" fmla="*/ 28 w 344"/>
                <a:gd name="T3" fmla="*/ 398 h 254"/>
                <a:gd name="T4" fmla="*/ 56 w 344"/>
                <a:gd name="T5" fmla="*/ 271 h 254"/>
                <a:gd name="T6" fmla="*/ 444 w 344"/>
                <a:gd name="T7" fmla="*/ 28 h 254"/>
                <a:gd name="T8" fmla="*/ 571 w 344"/>
                <a:gd name="T9" fmla="*/ 57 h 254"/>
                <a:gd name="T10" fmla="*/ 542 w 344"/>
                <a:gd name="T11" fmla="*/ 184 h 254"/>
                <a:gd name="T12" fmla="*/ 155 w 344"/>
                <a:gd name="T13" fmla="*/ 428 h 254"/>
                <a:gd name="T14" fmla="*/ 106 w 344"/>
                <a:gd name="T15" fmla="*/ 442 h 25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4" h="254">
                  <a:moveTo>
                    <a:pt x="61" y="254"/>
                  </a:moveTo>
                  <a:cubicBezTo>
                    <a:pt x="43" y="254"/>
                    <a:pt x="26" y="245"/>
                    <a:pt x="16" y="229"/>
                  </a:cubicBezTo>
                  <a:cubicBezTo>
                    <a:pt x="0" y="204"/>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8" name="Freeform 11"/>
            <p:cNvSpPr/>
            <p:nvPr/>
          </p:nvSpPr>
          <p:spPr bwMode="auto">
            <a:xfrm>
              <a:off x="1672" y="1425"/>
              <a:ext cx="652" cy="284"/>
            </a:xfrm>
            <a:custGeom>
              <a:avLst/>
              <a:gdLst>
                <a:gd name="T0" fmla="*/ 551 w 374"/>
                <a:gd name="T1" fmla="*/ 284 h 163"/>
                <a:gd name="T2" fmla="*/ 532 w 374"/>
                <a:gd name="T3" fmla="*/ 282 h 163"/>
                <a:gd name="T4" fmla="*/ 84 w 374"/>
                <a:gd name="T5" fmla="*/ 192 h 163"/>
                <a:gd name="T6" fmla="*/ 10 w 374"/>
                <a:gd name="T7" fmla="*/ 82 h 163"/>
                <a:gd name="T8" fmla="*/ 120 w 374"/>
                <a:gd name="T9" fmla="*/ 9 h 163"/>
                <a:gd name="T10" fmla="*/ 568 w 374"/>
                <a:gd name="T11" fmla="*/ 101 h 163"/>
                <a:gd name="T12" fmla="*/ 642 w 374"/>
                <a:gd name="T13" fmla="*/ 209 h 163"/>
                <a:gd name="T14" fmla="*/ 551 w 374"/>
                <a:gd name="T15" fmla="*/ 284 h 1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3"/>
                    <a:pt x="374" y="92"/>
                    <a:pt x="368" y="120"/>
                  </a:cubicBezTo>
                  <a:cubicBezTo>
                    <a:pt x="363" y="146"/>
                    <a:pt x="341" y="163"/>
                    <a:pt x="316" y="16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9" name="Freeform 12"/>
            <p:cNvSpPr/>
            <p:nvPr/>
          </p:nvSpPr>
          <p:spPr bwMode="auto">
            <a:xfrm>
              <a:off x="2320" y="329"/>
              <a:ext cx="464" cy="580"/>
            </a:xfrm>
            <a:custGeom>
              <a:avLst/>
              <a:gdLst>
                <a:gd name="T0" fmla="*/ 359 w 266"/>
                <a:gd name="T1" fmla="*/ 580 h 333"/>
                <a:gd name="T2" fmla="*/ 281 w 266"/>
                <a:gd name="T3" fmla="*/ 538 h 333"/>
                <a:gd name="T4" fmla="*/ 28 w 266"/>
                <a:gd name="T5" fmla="*/ 157 h 333"/>
                <a:gd name="T6" fmla="*/ 54 w 266"/>
                <a:gd name="T7" fmla="*/ 28 h 333"/>
                <a:gd name="T8" fmla="*/ 183 w 266"/>
                <a:gd name="T9" fmla="*/ 54 h 333"/>
                <a:gd name="T10" fmla="*/ 436 w 266"/>
                <a:gd name="T11" fmla="*/ 435 h 333"/>
                <a:gd name="T12" fmla="*/ 410 w 266"/>
                <a:gd name="T13" fmla="*/ 564 h 333"/>
                <a:gd name="T14" fmla="*/ 359 w 266"/>
                <a:gd name="T15" fmla="*/ 580 h 3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6" h="333">
                  <a:moveTo>
                    <a:pt x="206" y="333"/>
                  </a:moveTo>
                  <a:cubicBezTo>
                    <a:pt x="189" y="333"/>
                    <a:pt x="172" y="324"/>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60" name="Freeform 13"/>
            <p:cNvSpPr>
              <a:spLocks noEditPoints="1"/>
            </p:cNvSpPr>
            <p:nvPr/>
          </p:nvSpPr>
          <p:spPr bwMode="auto">
            <a:xfrm>
              <a:off x="2498" y="817"/>
              <a:ext cx="2100" cy="2567"/>
            </a:xfrm>
            <a:custGeom>
              <a:avLst/>
              <a:gdLst>
                <a:gd name="T0" fmla="*/ 1050 w 1206"/>
                <a:gd name="T1" fmla="*/ 0 h 1474"/>
                <a:gd name="T2" fmla="*/ 0 w 1206"/>
                <a:gd name="T3" fmla="*/ 1050 h 1474"/>
                <a:gd name="T4" fmla="*/ 165 w 1206"/>
                <a:gd name="T5" fmla="*/ 1616 h 1474"/>
                <a:gd name="T6" fmla="*/ 536 w 1206"/>
                <a:gd name="T7" fmla="*/ 1966 h 1474"/>
                <a:gd name="T8" fmla="*/ 536 w 1206"/>
                <a:gd name="T9" fmla="*/ 2314 h 1474"/>
                <a:gd name="T10" fmla="*/ 789 w 1206"/>
                <a:gd name="T11" fmla="*/ 2567 h 1474"/>
                <a:gd name="T12" fmla="*/ 1339 w 1206"/>
                <a:gd name="T13" fmla="*/ 2567 h 1474"/>
                <a:gd name="T14" fmla="*/ 1592 w 1206"/>
                <a:gd name="T15" fmla="*/ 2314 h 1474"/>
                <a:gd name="T16" fmla="*/ 1592 w 1206"/>
                <a:gd name="T17" fmla="*/ 1951 h 1474"/>
                <a:gd name="T18" fmla="*/ 2100 w 1206"/>
                <a:gd name="T19" fmla="*/ 1050 h 1474"/>
                <a:gd name="T20" fmla="*/ 1050 w 1206"/>
                <a:gd name="T21" fmla="*/ 0 h 1474"/>
                <a:gd name="T22" fmla="*/ 1440 w 1206"/>
                <a:gd name="T23" fmla="*/ 1797 h 1474"/>
                <a:gd name="T24" fmla="*/ 1384 w 1206"/>
                <a:gd name="T25" fmla="*/ 1890 h 1474"/>
                <a:gd name="T26" fmla="*/ 1384 w 1206"/>
                <a:gd name="T27" fmla="*/ 1973 h 1474"/>
                <a:gd name="T28" fmla="*/ 744 w 1206"/>
                <a:gd name="T29" fmla="*/ 1973 h 1474"/>
                <a:gd name="T30" fmla="*/ 744 w 1206"/>
                <a:gd name="T31" fmla="*/ 1903 h 1474"/>
                <a:gd name="T32" fmla="*/ 686 w 1206"/>
                <a:gd name="T33" fmla="*/ 1809 h 1474"/>
                <a:gd name="T34" fmla="*/ 207 w 1206"/>
                <a:gd name="T35" fmla="*/ 1050 h 1474"/>
                <a:gd name="T36" fmla="*/ 1050 w 1206"/>
                <a:gd name="T37" fmla="*/ 207 h 1474"/>
                <a:gd name="T38" fmla="*/ 1893 w 1206"/>
                <a:gd name="T39" fmla="*/ 1050 h 1474"/>
                <a:gd name="T40" fmla="*/ 1440 w 1206"/>
                <a:gd name="T41" fmla="*/ 1797 h 14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4"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solidFill>
              <a:srgbClr val="16294C"/>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61" name="Oval 14"/>
            <p:cNvSpPr>
              <a:spLocks noChangeArrowheads="1"/>
            </p:cNvSpPr>
            <p:nvPr/>
          </p:nvSpPr>
          <p:spPr bwMode="auto">
            <a:xfrm>
              <a:off x="2907" y="1200"/>
              <a:ext cx="1343" cy="1343"/>
            </a:xfrm>
            <a:prstGeom prst="ellipse">
              <a:avLst/>
            </a:prstGeom>
            <a:solidFill>
              <a:srgbClr val="F05C4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2" name="Oval 15"/>
            <p:cNvSpPr>
              <a:spLocks noChangeArrowheads="1"/>
            </p:cNvSpPr>
            <p:nvPr/>
          </p:nvSpPr>
          <p:spPr bwMode="auto">
            <a:xfrm>
              <a:off x="3040" y="1334"/>
              <a:ext cx="1076" cy="10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3" name="Oval 16"/>
            <p:cNvSpPr>
              <a:spLocks noChangeArrowheads="1"/>
            </p:cNvSpPr>
            <p:nvPr/>
          </p:nvSpPr>
          <p:spPr bwMode="auto">
            <a:xfrm>
              <a:off x="3155" y="1449"/>
              <a:ext cx="846" cy="846"/>
            </a:xfrm>
            <a:prstGeom prst="ellipse">
              <a:avLst/>
            </a:prstGeom>
            <a:solidFill>
              <a:srgbClr val="F05C4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4" name="Oval 17"/>
            <p:cNvSpPr>
              <a:spLocks noChangeArrowheads="1"/>
            </p:cNvSpPr>
            <p:nvPr/>
          </p:nvSpPr>
          <p:spPr bwMode="auto">
            <a:xfrm>
              <a:off x="3280" y="1573"/>
              <a:ext cx="596" cy="59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5" name="Oval 18"/>
            <p:cNvSpPr>
              <a:spLocks noChangeArrowheads="1"/>
            </p:cNvSpPr>
            <p:nvPr/>
          </p:nvSpPr>
          <p:spPr bwMode="auto">
            <a:xfrm>
              <a:off x="3391" y="1684"/>
              <a:ext cx="373" cy="375"/>
            </a:xfrm>
            <a:prstGeom prst="ellipse">
              <a:avLst/>
            </a:prstGeom>
            <a:solidFill>
              <a:srgbClr val="F05C4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6" name="Oval 19"/>
            <p:cNvSpPr>
              <a:spLocks noChangeArrowheads="1"/>
            </p:cNvSpPr>
            <p:nvPr/>
          </p:nvSpPr>
          <p:spPr bwMode="auto">
            <a:xfrm>
              <a:off x="3508" y="1803"/>
              <a:ext cx="139" cy="13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7" name="Freeform 20"/>
            <p:cNvSpPr/>
            <p:nvPr/>
          </p:nvSpPr>
          <p:spPr bwMode="auto">
            <a:xfrm>
              <a:off x="3578" y="1087"/>
              <a:ext cx="792" cy="794"/>
            </a:xfrm>
            <a:custGeom>
              <a:avLst/>
              <a:gdLst>
                <a:gd name="T0" fmla="*/ 543 w 792"/>
                <a:gd name="T1" fmla="*/ 282 h 794"/>
                <a:gd name="T2" fmla="*/ 627 w 792"/>
                <a:gd name="T3" fmla="*/ 282 h 794"/>
                <a:gd name="T4" fmla="*/ 792 w 792"/>
                <a:gd name="T5" fmla="*/ 116 h 794"/>
                <a:gd name="T6" fmla="*/ 677 w 792"/>
                <a:gd name="T7" fmla="*/ 116 h 794"/>
                <a:gd name="T8" fmla="*/ 674 w 792"/>
                <a:gd name="T9" fmla="*/ 0 h 794"/>
                <a:gd name="T10" fmla="*/ 507 w 792"/>
                <a:gd name="T11" fmla="*/ 165 h 794"/>
                <a:gd name="T12" fmla="*/ 512 w 792"/>
                <a:gd name="T13" fmla="*/ 252 h 794"/>
                <a:gd name="T14" fmla="*/ 0 w 792"/>
                <a:gd name="T15" fmla="*/ 754 h 794"/>
                <a:gd name="T16" fmla="*/ 0 w 792"/>
                <a:gd name="T17" fmla="*/ 794 h 794"/>
                <a:gd name="T18" fmla="*/ 43 w 792"/>
                <a:gd name="T19" fmla="*/ 794 h 794"/>
                <a:gd name="T20" fmla="*/ 543 w 792"/>
                <a:gd name="T21" fmla="*/ 282 h 7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2" h="794">
                  <a:moveTo>
                    <a:pt x="543" y="282"/>
                  </a:moveTo>
                  <a:lnTo>
                    <a:pt x="627" y="282"/>
                  </a:lnTo>
                  <a:lnTo>
                    <a:pt x="792" y="116"/>
                  </a:lnTo>
                  <a:lnTo>
                    <a:pt x="677" y="116"/>
                  </a:lnTo>
                  <a:lnTo>
                    <a:pt x="674" y="0"/>
                  </a:lnTo>
                  <a:lnTo>
                    <a:pt x="507" y="165"/>
                  </a:lnTo>
                  <a:lnTo>
                    <a:pt x="512" y="252"/>
                  </a:lnTo>
                  <a:lnTo>
                    <a:pt x="0" y="754"/>
                  </a:lnTo>
                  <a:lnTo>
                    <a:pt x="0" y="794"/>
                  </a:lnTo>
                  <a:lnTo>
                    <a:pt x="43" y="794"/>
                  </a:lnTo>
                  <a:lnTo>
                    <a:pt x="543" y="28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68" name="Freeform 21"/>
            <p:cNvSpPr/>
            <p:nvPr/>
          </p:nvSpPr>
          <p:spPr bwMode="auto">
            <a:xfrm>
              <a:off x="3578" y="1087"/>
              <a:ext cx="792" cy="794"/>
            </a:xfrm>
            <a:custGeom>
              <a:avLst/>
              <a:gdLst>
                <a:gd name="T0" fmla="*/ 543 w 792"/>
                <a:gd name="T1" fmla="*/ 282 h 794"/>
                <a:gd name="T2" fmla="*/ 627 w 792"/>
                <a:gd name="T3" fmla="*/ 282 h 794"/>
                <a:gd name="T4" fmla="*/ 792 w 792"/>
                <a:gd name="T5" fmla="*/ 116 h 794"/>
                <a:gd name="T6" fmla="*/ 677 w 792"/>
                <a:gd name="T7" fmla="*/ 116 h 794"/>
                <a:gd name="T8" fmla="*/ 674 w 792"/>
                <a:gd name="T9" fmla="*/ 0 h 794"/>
                <a:gd name="T10" fmla="*/ 507 w 792"/>
                <a:gd name="T11" fmla="*/ 165 h 794"/>
                <a:gd name="T12" fmla="*/ 512 w 792"/>
                <a:gd name="T13" fmla="*/ 252 h 794"/>
                <a:gd name="T14" fmla="*/ 0 w 792"/>
                <a:gd name="T15" fmla="*/ 754 h 794"/>
                <a:gd name="T16" fmla="*/ 0 w 792"/>
                <a:gd name="T17" fmla="*/ 794 h 794"/>
                <a:gd name="T18" fmla="*/ 43 w 792"/>
                <a:gd name="T19" fmla="*/ 794 h 7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92" h="794">
                  <a:moveTo>
                    <a:pt x="543" y="282"/>
                  </a:moveTo>
                  <a:lnTo>
                    <a:pt x="627" y="282"/>
                  </a:lnTo>
                  <a:lnTo>
                    <a:pt x="792" y="116"/>
                  </a:lnTo>
                  <a:lnTo>
                    <a:pt x="677" y="116"/>
                  </a:lnTo>
                  <a:lnTo>
                    <a:pt x="674" y="0"/>
                  </a:lnTo>
                  <a:lnTo>
                    <a:pt x="507" y="165"/>
                  </a:lnTo>
                  <a:lnTo>
                    <a:pt x="512" y="252"/>
                  </a:lnTo>
                  <a:lnTo>
                    <a:pt x="0" y="754"/>
                  </a:lnTo>
                  <a:lnTo>
                    <a:pt x="0" y="794"/>
                  </a:lnTo>
                  <a:lnTo>
                    <a:pt x="43" y="7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grpSp>
      <p:sp>
        <p:nvSpPr>
          <p:cNvPr id="70" name="TextBox 69"/>
          <p:cNvSpPr txBox="1">
            <a:spLocks noChangeArrowheads="1"/>
          </p:cNvSpPr>
          <p:nvPr/>
        </p:nvSpPr>
        <p:spPr bwMode="auto">
          <a:xfrm>
            <a:off x="4407964" y="1612293"/>
            <a:ext cx="2316427" cy="346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28" tIns="34289" rIns="68528" bIns="34289">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id-ID" altLang="zh-CN" b="1" dirty="0">
                <a:solidFill>
                  <a:srgbClr val="44546A"/>
                </a:solidFill>
                <a:latin typeface="+mn-lt"/>
                <a:cs typeface="+mn-ea"/>
                <a:sym typeface="+mn-lt"/>
              </a:rPr>
              <a:t>Business Targeting</a:t>
            </a:r>
            <a:endParaRPr lang="en-US" altLang="zh-CN" b="1" dirty="0">
              <a:solidFill>
                <a:srgbClr val="44546A"/>
              </a:solidFill>
              <a:latin typeface="+mn-lt"/>
              <a:cs typeface="+mn-ea"/>
              <a:sym typeface="+mn-lt"/>
            </a:endParaRPr>
          </a:p>
        </p:txBody>
      </p:sp>
      <p:grpSp>
        <p:nvGrpSpPr>
          <p:cNvPr id="72" name="Group 344"/>
          <p:cNvGrpSpPr/>
          <p:nvPr/>
        </p:nvGrpSpPr>
        <p:grpSpPr bwMode="auto">
          <a:xfrm>
            <a:off x="4516077" y="3318373"/>
            <a:ext cx="631348" cy="260350"/>
            <a:chOff x="4643438" y="2786064"/>
            <a:chExt cx="841794" cy="347035"/>
          </a:xfrm>
        </p:grpSpPr>
        <p:sp>
          <p:nvSpPr>
            <p:cNvPr id="88" name="Rectangle 43"/>
            <p:cNvSpPr/>
            <p:nvPr/>
          </p:nvSpPr>
          <p:spPr>
            <a:xfrm>
              <a:off x="5072061" y="2786064"/>
              <a:ext cx="413171" cy="347035"/>
            </a:xfrm>
            <a:prstGeom prst="rect">
              <a:avLst/>
            </a:prstGeom>
          </p:spPr>
          <p:txBody>
            <a:bodyPr wrap="none">
              <a:spAutoFit/>
            </a:bodyPr>
            <a:lstStyle/>
            <a:p>
              <a:pPr>
                <a:defRPr/>
              </a:pPr>
              <a:endParaRPr lang="en-US" sz="1100" dirty="0">
                <a:solidFill>
                  <a:schemeClr val="tx1">
                    <a:lumMod val="95000"/>
                    <a:lumOff val="5000"/>
                  </a:schemeClr>
                </a:solidFill>
                <a:cs typeface="+mn-ea"/>
                <a:sym typeface="+mn-lt"/>
              </a:endParaRPr>
            </a:p>
          </p:txBody>
        </p:sp>
        <p:grpSp>
          <p:nvGrpSpPr>
            <p:cNvPr id="89" name="Group 332"/>
            <p:cNvGrpSpPr/>
            <p:nvPr/>
          </p:nvGrpSpPr>
          <p:grpSpPr bwMode="auto">
            <a:xfrm>
              <a:off x="4643438" y="2786064"/>
              <a:ext cx="288476" cy="288476"/>
              <a:chOff x="4643438" y="2786064"/>
              <a:chExt cx="288476" cy="288476"/>
            </a:xfrm>
          </p:grpSpPr>
          <p:sp>
            <p:nvSpPr>
              <p:cNvPr id="90" name="Oval 45"/>
              <p:cNvSpPr/>
              <p:nvPr/>
            </p:nvSpPr>
            <p:spPr>
              <a:xfrm>
                <a:off x="4643438" y="2786064"/>
                <a:ext cx="288924" cy="288844"/>
              </a:xfrm>
              <a:prstGeom prst="ellipse">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a:solidFill>
                    <a:schemeClr val="tx1">
                      <a:lumMod val="95000"/>
                      <a:lumOff val="5000"/>
                    </a:schemeClr>
                  </a:solidFill>
                  <a:cs typeface="+mn-ea"/>
                  <a:sym typeface="+mn-lt"/>
                </a:endParaRPr>
              </a:p>
            </p:txBody>
          </p:sp>
          <p:sp>
            <p:nvSpPr>
              <p:cNvPr id="91" name="Freeform 26"/>
              <p:cNvSpPr/>
              <p:nvPr/>
            </p:nvSpPr>
            <p:spPr bwMode="auto">
              <a:xfrm>
                <a:off x="4735506" y="2871746"/>
                <a:ext cx="114518" cy="118766"/>
              </a:xfrm>
              <a:custGeom>
                <a:avLst/>
                <a:gdLst>
                  <a:gd name="T0" fmla="*/ 43049 w 274"/>
                  <a:gd name="T1" fmla="*/ 118766 h 284"/>
                  <a:gd name="T2" fmla="*/ 33436 w 274"/>
                  <a:gd name="T3" fmla="*/ 114166 h 284"/>
                  <a:gd name="T4" fmla="*/ 3762 w 274"/>
                  <a:gd name="T5" fmla="*/ 74438 h 284"/>
                  <a:gd name="T6" fmla="*/ 5851 w 274"/>
                  <a:gd name="T7" fmla="*/ 58128 h 284"/>
                  <a:gd name="T8" fmla="*/ 22151 w 274"/>
                  <a:gd name="T9" fmla="*/ 60638 h 284"/>
                  <a:gd name="T10" fmla="*/ 41795 w 274"/>
                  <a:gd name="T11" fmla="*/ 86565 h 284"/>
                  <a:gd name="T12" fmla="*/ 91531 w 274"/>
                  <a:gd name="T13" fmla="*/ 7109 h 284"/>
                  <a:gd name="T14" fmla="*/ 107413 w 274"/>
                  <a:gd name="T15" fmla="*/ 3346 h 284"/>
                  <a:gd name="T16" fmla="*/ 111174 w 274"/>
                  <a:gd name="T17" fmla="*/ 19655 h 284"/>
                  <a:gd name="T18" fmla="*/ 52662 w 274"/>
                  <a:gd name="T19" fmla="*/ 113330 h 284"/>
                  <a:gd name="T20" fmla="*/ 43467 w 274"/>
                  <a:gd name="T21" fmla="*/ 118766 h 284"/>
                  <a:gd name="T22" fmla="*/ 43049 w 274"/>
                  <a:gd name="T23" fmla="*/ 118766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chemeClr val="tx1">
                      <a:lumMod val="95000"/>
                      <a:lumOff val="5000"/>
                    </a:schemeClr>
                  </a:solidFill>
                  <a:cs typeface="+mn-ea"/>
                  <a:sym typeface="+mn-lt"/>
                </a:endParaRPr>
              </a:p>
            </p:txBody>
          </p:sp>
        </p:grpSp>
      </p:grpSp>
      <p:grpSp>
        <p:nvGrpSpPr>
          <p:cNvPr id="73" name="Group 347"/>
          <p:cNvGrpSpPr/>
          <p:nvPr/>
        </p:nvGrpSpPr>
        <p:grpSpPr bwMode="auto">
          <a:xfrm>
            <a:off x="4516077" y="4282781"/>
            <a:ext cx="631348" cy="229870"/>
            <a:chOff x="4643438" y="4071580"/>
            <a:chExt cx="841794" cy="306407"/>
          </a:xfrm>
        </p:grpSpPr>
        <p:sp>
          <p:nvSpPr>
            <p:cNvPr id="84" name="Rectangle 39"/>
            <p:cNvSpPr/>
            <p:nvPr/>
          </p:nvSpPr>
          <p:spPr>
            <a:xfrm>
              <a:off x="5072061" y="4071580"/>
              <a:ext cx="413171" cy="306407"/>
            </a:xfrm>
            <a:prstGeom prst="rect">
              <a:avLst/>
            </a:prstGeom>
          </p:spPr>
          <p:txBody>
            <a:bodyPr wrap="none">
              <a:spAutoFit/>
            </a:bodyPr>
            <a:lstStyle/>
            <a:p>
              <a:pPr>
                <a:defRPr/>
              </a:pPr>
              <a:endParaRPr lang="en-US" sz="900" dirty="0">
                <a:solidFill>
                  <a:schemeClr val="tx1">
                    <a:lumMod val="95000"/>
                    <a:lumOff val="5000"/>
                  </a:schemeClr>
                </a:solidFill>
                <a:cs typeface="+mn-ea"/>
                <a:sym typeface="+mn-lt"/>
              </a:endParaRPr>
            </a:p>
          </p:txBody>
        </p:sp>
        <p:grpSp>
          <p:nvGrpSpPr>
            <p:cNvPr id="85" name="Group 342"/>
            <p:cNvGrpSpPr/>
            <p:nvPr/>
          </p:nvGrpSpPr>
          <p:grpSpPr bwMode="auto">
            <a:xfrm>
              <a:off x="4643438" y="4071948"/>
              <a:ext cx="288476" cy="288476"/>
              <a:chOff x="4643438" y="4071948"/>
              <a:chExt cx="288476" cy="288476"/>
            </a:xfrm>
          </p:grpSpPr>
          <p:sp>
            <p:nvSpPr>
              <p:cNvPr id="86" name="Oval 41"/>
              <p:cNvSpPr/>
              <p:nvPr/>
            </p:nvSpPr>
            <p:spPr>
              <a:xfrm>
                <a:off x="4643438" y="4071580"/>
                <a:ext cx="288924" cy="2888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a:solidFill>
                    <a:schemeClr val="tx1">
                      <a:lumMod val="95000"/>
                      <a:lumOff val="5000"/>
                    </a:schemeClr>
                  </a:solidFill>
                  <a:cs typeface="+mn-ea"/>
                  <a:sym typeface="+mn-lt"/>
                </a:endParaRPr>
              </a:p>
            </p:txBody>
          </p:sp>
          <p:sp>
            <p:nvSpPr>
              <p:cNvPr id="87" name="Freeform 105"/>
              <p:cNvSpPr/>
              <p:nvPr/>
            </p:nvSpPr>
            <p:spPr bwMode="auto">
              <a:xfrm>
                <a:off x="4742079" y="4165806"/>
                <a:ext cx="105018" cy="105018"/>
              </a:xfrm>
              <a:custGeom>
                <a:avLst/>
                <a:gdLst>
                  <a:gd name="T0" fmla="*/ 255 w 262"/>
                  <a:gd name="T1" fmla="*/ 58 h 263"/>
                  <a:gd name="T2" fmla="*/ 257 w 262"/>
                  <a:gd name="T3" fmla="*/ 53 h 263"/>
                  <a:gd name="T4" fmla="*/ 262 w 262"/>
                  <a:gd name="T5" fmla="*/ 38 h 263"/>
                  <a:gd name="T6" fmla="*/ 257 w 262"/>
                  <a:gd name="T7" fmla="*/ 24 h 263"/>
                  <a:gd name="T8" fmla="*/ 244 w 262"/>
                  <a:gd name="T9" fmla="*/ 9 h 263"/>
                  <a:gd name="T10" fmla="*/ 241 w 262"/>
                  <a:gd name="T11" fmla="*/ 5 h 263"/>
                  <a:gd name="T12" fmla="*/ 224 w 262"/>
                  <a:gd name="T13" fmla="*/ 0 h 263"/>
                  <a:gd name="T14" fmla="*/ 210 w 262"/>
                  <a:gd name="T15" fmla="*/ 5 h 263"/>
                  <a:gd name="T16" fmla="*/ 132 w 262"/>
                  <a:gd name="T17" fmla="*/ 82 h 263"/>
                  <a:gd name="T18" fmla="*/ 58 w 262"/>
                  <a:gd name="T19" fmla="*/ 9 h 263"/>
                  <a:gd name="T20" fmla="*/ 49 w 262"/>
                  <a:gd name="T21" fmla="*/ 2 h 263"/>
                  <a:gd name="T22" fmla="*/ 27 w 262"/>
                  <a:gd name="T23" fmla="*/ 2 h 263"/>
                  <a:gd name="T24" fmla="*/ 18 w 262"/>
                  <a:gd name="T25" fmla="*/ 9 h 263"/>
                  <a:gd name="T26" fmla="*/ 9 w 262"/>
                  <a:gd name="T27" fmla="*/ 18 h 263"/>
                  <a:gd name="T28" fmla="*/ 3 w 262"/>
                  <a:gd name="T29" fmla="*/ 27 h 263"/>
                  <a:gd name="T30" fmla="*/ 3 w 262"/>
                  <a:gd name="T31" fmla="*/ 49 h 263"/>
                  <a:gd name="T32" fmla="*/ 9 w 262"/>
                  <a:gd name="T33" fmla="*/ 58 h 263"/>
                  <a:gd name="T34" fmla="*/ 9 w 262"/>
                  <a:gd name="T35" fmla="*/ 205 h 263"/>
                  <a:gd name="T36" fmla="*/ 5 w 262"/>
                  <a:gd name="T37" fmla="*/ 210 h 263"/>
                  <a:gd name="T38" fmla="*/ 0 w 262"/>
                  <a:gd name="T39" fmla="*/ 225 h 263"/>
                  <a:gd name="T40" fmla="*/ 5 w 262"/>
                  <a:gd name="T41" fmla="*/ 241 h 263"/>
                  <a:gd name="T42" fmla="*/ 18 w 262"/>
                  <a:gd name="T43" fmla="*/ 254 h 263"/>
                  <a:gd name="T44" fmla="*/ 23 w 262"/>
                  <a:gd name="T45" fmla="*/ 257 h 263"/>
                  <a:gd name="T46" fmla="*/ 38 w 262"/>
                  <a:gd name="T47" fmla="*/ 263 h 263"/>
                  <a:gd name="T48" fmla="*/ 54 w 262"/>
                  <a:gd name="T49" fmla="*/ 257 h 263"/>
                  <a:gd name="T50" fmla="*/ 132 w 262"/>
                  <a:gd name="T51" fmla="*/ 181 h 263"/>
                  <a:gd name="T52" fmla="*/ 204 w 262"/>
                  <a:gd name="T53" fmla="*/ 254 h 263"/>
                  <a:gd name="T54" fmla="*/ 214 w 262"/>
                  <a:gd name="T55" fmla="*/ 261 h 263"/>
                  <a:gd name="T56" fmla="*/ 235 w 262"/>
                  <a:gd name="T57" fmla="*/ 261 h 263"/>
                  <a:gd name="T58" fmla="*/ 244 w 262"/>
                  <a:gd name="T59" fmla="*/ 254 h 263"/>
                  <a:gd name="T60" fmla="*/ 255 w 262"/>
                  <a:gd name="T61" fmla="*/ 245 h 263"/>
                  <a:gd name="T62" fmla="*/ 261 w 262"/>
                  <a:gd name="T63" fmla="*/ 236 h 263"/>
                  <a:gd name="T64" fmla="*/ 261 w 262"/>
                  <a:gd name="T65" fmla="*/ 214 h 263"/>
                  <a:gd name="T66" fmla="*/ 255 w 262"/>
                  <a:gd name="T67" fmla="*/ 205 h 2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62" h="263">
                    <a:moveTo>
                      <a:pt x="181" y="132"/>
                    </a:moveTo>
                    <a:lnTo>
                      <a:pt x="255" y="58"/>
                    </a:lnTo>
                    <a:lnTo>
                      <a:pt x="257" y="53"/>
                    </a:lnTo>
                    <a:lnTo>
                      <a:pt x="261" y="49"/>
                    </a:lnTo>
                    <a:lnTo>
                      <a:pt x="262" y="38"/>
                    </a:lnTo>
                    <a:lnTo>
                      <a:pt x="261" y="27"/>
                    </a:lnTo>
                    <a:lnTo>
                      <a:pt x="257" y="24"/>
                    </a:lnTo>
                    <a:lnTo>
                      <a:pt x="255" y="18"/>
                    </a:lnTo>
                    <a:lnTo>
                      <a:pt x="244" y="9"/>
                    </a:lnTo>
                    <a:lnTo>
                      <a:pt x="241" y="5"/>
                    </a:lnTo>
                    <a:lnTo>
                      <a:pt x="235" y="2"/>
                    </a:lnTo>
                    <a:lnTo>
                      <a:pt x="224" y="0"/>
                    </a:lnTo>
                    <a:lnTo>
                      <a:pt x="214" y="2"/>
                    </a:lnTo>
                    <a:lnTo>
                      <a:pt x="210" y="5"/>
                    </a:lnTo>
                    <a:lnTo>
                      <a:pt x="204" y="9"/>
                    </a:lnTo>
                    <a:lnTo>
                      <a:pt x="132" y="82"/>
                    </a:lnTo>
                    <a:lnTo>
                      <a:pt x="58" y="9"/>
                    </a:lnTo>
                    <a:lnTo>
                      <a:pt x="54" y="5"/>
                    </a:lnTo>
                    <a:lnTo>
                      <a:pt x="49" y="2"/>
                    </a:lnTo>
                    <a:lnTo>
                      <a:pt x="38" y="0"/>
                    </a:lnTo>
                    <a:lnTo>
                      <a:pt x="27" y="2"/>
                    </a:lnTo>
                    <a:lnTo>
                      <a:pt x="23" y="5"/>
                    </a:lnTo>
                    <a:lnTo>
                      <a:pt x="18" y="9"/>
                    </a:lnTo>
                    <a:lnTo>
                      <a:pt x="9" y="18"/>
                    </a:lnTo>
                    <a:lnTo>
                      <a:pt x="5" y="24"/>
                    </a:lnTo>
                    <a:lnTo>
                      <a:pt x="3" y="27"/>
                    </a:lnTo>
                    <a:lnTo>
                      <a:pt x="0" y="38"/>
                    </a:lnTo>
                    <a:lnTo>
                      <a:pt x="3" y="49"/>
                    </a:lnTo>
                    <a:lnTo>
                      <a:pt x="5" y="53"/>
                    </a:lnTo>
                    <a:lnTo>
                      <a:pt x="9" y="58"/>
                    </a:lnTo>
                    <a:lnTo>
                      <a:pt x="83" y="132"/>
                    </a:lnTo>
                    <a:lnTo>
                      <a:pt x="9" y="205"/>
                    </a:lnTo>
                    <a:lnTo>
                      <a:pt x="5" y="210"/>
                    </a:lnTo>
                    <a:lnTo>
                      <a:pt x="3" y="214"/>
                    </a:lnTo>
                    <a:lnTo>
                      <a:pt x="0" y="225"/>
                    </a:lnTo>
                    <a:lnTo>
                      <a:pt x="3" y="236"/>
                    </a:lnTo>
                    <a:lnTo>
                      <a:pt x="5" y="241"/>
                    </a:lnTo>
                    <a:lnTo>
                      <a:pt x="9" y="245"/>
                    </a:lnTo>
                    <a:lnTo>
                      <a:pt x="18" y="254"/>
                    </a:lnTo>
                    <a:lnTo>
                      <a:pt x="23" y="257"/>
                    </a:lnTo>
                    <a:lnTo>
                      <a:pt x="27" y="261"/>
                    </a:lnTo>
                    <a:lnTo>
                      <a:pt x="38" y="263"/>
                    </a:lnTo>
                    <a:lnTo>
                      <a:pt x="49" y="261"/>
                    </a:lnTo>
                    <a:lnTo>
                      <a:pt x="54" y="257"/>
                    </a:lnTo>
                    <a:lnTo>
                      <a:pt x="58" y="254"/>
                    </a:lnTo>
                    <a:lnTo>
                      <a:pt x="132" y="181"/>
                    </a:lnTo>
                    <a:lnTo>
                      <a:pt x="204" y="254"/>
                    </a:lnTo>
                    <a:lnTo>
                      <a:pt x="210" y="257"/>
                    </a:lnTo>
                    <a:lnTo>
                      <a:pt x="214" y="261"/>
                    </a:lnTo>
                    <a:lnTo>
                      <a:pt x="224" y="263"/>
                    </a:lnTo>
                    <a:lnTo>
                      <a:pt x="235" y="261"/>
                    </a:lnTo>
                    <a:lnTo>
                      <a:pt x="241" y="257"/>
                    </a:lnTo>
                    <a:lnTo>
                      <a:pt x="244" y="254"/>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chemeClr val="tx1">
                      <a:lumMod val="95000"/>
                      <a:lumOff val="5000"/>
                    </a:schemeClr>
                  </a:solidFill>
                  <a:cs typeface="+mn-ea"/>
                  <a:sym typeface="+mn-lt"/>
                </a:endParaRPr>
              </a:p>
            </p:txBody>
          </p:sp>
        </p:grpSp>
      </p:grpSp>
      <p:grpSp>
        <p:nvGrpSpPr>
          <p:cNvPr id="74" name="Group 346"/>
          <p:cNvGrpSpPr/>
          <p:nvPr/>
        </p:nvGrpSpPr>
        <p:grpSpPr bwMode="auto">
          <a:xfrm>
            <a:off x="4516077" y="3961311"/>
            <a:ext cx="631348" cy="229870"/>
            <a:chOff x="4643438" y="3643073"/>
            <a:chExt cx="841794" cy="306408"/>
          </a:xfrm>
        </p:grpSpPr>
        <p:sp>
          <p:nvSpPr>
            <p:cNvPr id="80" name="Rectangle 35"/>
            <p:cNvSpPr/>
            <p:nvPr/>
          </p:nvSpPr>
          <p:spPr>
            <a:xfrm>
              <a:off x="5072061" y="3643073"/>
              <a:ext cx="413171" cy="306408"/>
            </a:xfrm>
            <a:prstGeom prst="rect">
              <a:avLst/>
            </a:prstGeom>
          </p:spPr>
          <p:txBody>
            <a:bodyPr wrap="none">
              <a:spAutoFit/>
            </a:bodyPr>
            <a:lstStyle/>
            <a:p>
              <a:pPr>
                <a:defRPr/>
              </a:pPr>
              <a:endParaRPr lang="en-US" sz="900" dirty="0">
                <a:solidFill>
                  <a:schemeClr val="tx1">
                    <a:lumMod val="95000"/>
                    <a:lumOff val="5000"/>
                  </a:schemeClr>
                </a:solidFill>
                <a:cs typeface="+mn-ea"/>
                <a:sym typeface="+mn-lt"/>
              </a:endParaRPr>
            </a:p>
          </p:txBody>
        </p:sp>
        <p:grpSp>
          <p:nvGrpSpPr>
            <p:cNvPr id="81" name="Group 341"/>
            <p:cNvGrpSpPr/>
            <p:nvPr/>
          </p:nvGrpSpPr>
          <p:grpSpPr bwMode="auto">
            <a:xfrm>
              <a:off x="4643438" y="3643320"/>
              <a:ext cx="288476" cy="288476"/>
              <a:chOff x="4643438" y="3643320"/>
              <a:chExt cx="288476" cy="288476"/>
            </a:xfrm>
          </p:grpSpPr>
          <p:sp>
            <p:nvSpPr>
              <p:cNvPr id="82" name="Oval 37"/>
              <p:cNvSpPr/>
              <p:nvPr/>
            </p:nvSpPr>
            <p:spPr>
              <a:xfrm>
                <a:off x="4643438" y="3643074"/>
                <a:ext cx="288924" cy="28884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a:solidFill>
                    <a:schemeClr val="tx1">
                      <a:lumMod val="95000"/>
                      <a:lumOff val="5000"/>
                    </a:schemeClr>
                  </a:solidFill>
                  <a:cs typeface="+mn-ea"/>
                  <a:sym typeface="+mn-lt"/>
                </a:endParaRPr>
              </a:p>
            </p:txBody>
          </p:sp>
          <p:sp>
            <p:nvSpPr>
              <p:cNvPr id="83" name="Freeform 26"/>
              <p:cNvSpPr/>
              <p:nvPr/>
            </p:nvSpPr>
            <p:spPr bwMode="auto">
              <a:xfrm>
                <a:off x="4735506" y="3729002"/>
                <a:ext cx="114518" cy="118766"/>
              </a:xfrm>
              <a:custGeom>
                <a:avLst/>
                <a:gdLst>
                  <a:gd name="T0" fmla="*/ 43049 w 274"/>
                  <a:gd name="T1" fmla="*/ 118766 h 284"/>
                  <a:gd name="T2" fmla="*/ 33436 w 274"/>
                  <a:gd name="T3" fmla="*/ 114166 h 284"/>
                  <a:gd name="T4" fmla="*/ 3762 w 274"/>
                  <a:gd name="T5" fmla="*/ 74438 h 284"/>
                  <a:gd name="T6" fmla="*/ 5851 w 274"/>
                  <a:gd name="T7" fmla="*/ 58128 h 284"/>
                  <a:gd name="T8" fmla="*/ 22151 w 274"/>
                  <a:gd name="T9" fmla="*/ 60638 h 284"/>
                  <a:gd name="T10" fmla="*/ 41795 w 274"/>
                  <a:gd name="T11" fmla="*/ 86565 h 284"/>
                  <a:gd name="T12" fmla="*/ 91531 w 274"/>
                  <a:gd name="T13" fmla="*/ 7109 h 284"/>
                  <a:gd name="T14" fmla="*/ 107413 w 274"/>
                  <a:gd name="T15" fmla="*/ 3346 h 284"/>
                  <a:gd name="T16" fmla="*/ 111174 w 274"/>
                  <a:gd name="T17" fmla="*/ 19655 h 284"/>
                  <a:gd name="T18" fmla="*/ 52662 w 274"/>
                  <a:gd name="T19" fmla="*/ 113330 h 284"/>
                  <a:gd name="T20" fmla="*/ 43467 w 274"/>
                  <a:gd name="T21" fmla="*/ 118766 h 284"/>
                  <a:gd name="T22" fmla="*/ 43049 w 274"/>
                  <a:gd name="T23" fmla="*/ 118766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chemeClr val="tx1">
                      <a:lumMod val="95000"/>
                      <a:lumOff val="5000"/>
                    </a:schemeClr>
                  </a:solidFill>
                  <a:cs typeface="+mn-ea"/>
                  <a:sym typeface="+mn-lt"/>
                </a:endParaRPr>
              </a:p>
            </p:txBody>
          </p:sp>
        </p:grpSp>
      </p:grpSp>
      <p:grpSp>
        <p:nvGrpSpPr>
          <p:cNvPr id="75" name="Group 345"/>
          <p:cNvGrpSpPr/>
          <p:nvPr/>
        </p:nvGrpSpPr>
        <p:grpSpPr bwMode="auto">
          <a:xfrm>
            <a:off x="4516077" y="3639842"/>
            <a:ext cx="631348" cy="229870"/>
            <a:chOff x="4643438" y="3214569"/>
            <a:chExt cx="841794" cy="306408"/>
          </a:xfrm>
        </p:grpSpPr>
        <p:sp>
          <p:nvSpPr>
            <p:cNvPr id="76" name="Rectangle 31"/>
            <p:cNvSpPr/>
            <p:nvPr/>
          </p:nvSpPr>
          <p:spPr>
            <a:xfrm>
              <a:off x="5072061" y="3214569"/>
              <a:ext cx="413171" cy="306408"/>
            </a:xfrm>
            <a:prstGeom prst="rect">
              <a:avLst/>
            </a:prstGeom>
          </p:spPr>
          <p:txBody>
            <a:bodyPr wrap="none">
              <a:spAutoFit/>
            </a:bodyPr>
            <a:lstStyle/>
            <a:p>
              <a:pPr>
                <a:defRPr/>
              </a:pPr>
              <a:endParaRPr lang="en-US" sz="900" dirty="0">
                <a:solidFill>
                  <a:schemeClr val="tx1">
                    <a:lumMod val="95000"/>
                    <a:lumOff val="5000"/>
                  </a:schemeClr>
                </a:solidFill>
                <a:cs typeface="+mn-ea"/>
                <a:sym typeface="+mn-lt"/>
              </a:endParaRPr>
            </a:p>
          </p:txBody>
        </p:sp>
        <p:grpSp>
          <p:nvGrpSpPr>
            <p:cNvPr id="77" name="Group 333"/>
            <p:cNvGrpSpPr/>
            <p:nvPr/>
          </p:nvGrpSpPr>
          <p:grpSpPr bwMode="auto">
            <a:xfrm>
              <a:off x="4643438" y="3214692"/>
              <a:ext cx="288476" cy="288476"/>
              <a:chOff x="4643438" y="3214692"/>
              <a:chExt cx="288476" cy="288476"/>
            </a:xfrm>
          </p:grpSpPr>
          <p:sp>
            <p:nvSpPr>
              <p:cNvPr id="78" name="Oval 33"/>
              <p:cNvSpPr/>
              <p:nvPr/>
            </p:nvSpPr>
            <p:spPr>
              <a:xfrm>
                <a:off x="4643438" y="3214569"/>
                <a:ext cx="288924" cy="2888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a:solidFill>
                    <a:schemeClr val="tx1">
                      <a:lumMod val="95000"/>
                      <a:lumOff val="5000"/>
                    </a:schemeClr>
                  </a:solidFill>
                  <a:cs typeface="+mn-ea"/>
                  <a:sym typeface="+mn-lt"/>
                </a:endParaRPr>
              </a:p>
            </p:txBody>
          </p:sp>
          <p:sp>
            <p:nvSpPr>
              <p:cNvPr id="79" name="Freeform 105"/>
              <p:cNvSpPr/>
              <p:nvPr/>
            </p:nvSpPr>
            <p:spPr bwMode="auto">
              <a:xfrm>
                <a:off x="4739688" y="3310676"/>
                <a:ext cx="105018" cy="105018"/>
              </a:xfrm>
              <a:custGeom>
                <a:avLst/>
                <a:gdLst>
                  <a:gd name="T0" fmla="*/ 255 w 262"/>
                  <a:gd name="T1" fmla="*/ 58 h 263"/>
                  <a:gd name="T2" fmla="*/ 257 w 262"/>
                  <a:gd name="T3" fmla="*/ 53 h 263"/>
                  <a:gd name="T4" fmla="*/ 262 w 262"/>
                  <a:gd name="T5" fmla="*/ 38 h 263"/>
                  <a:gd name="T6" fmla="*/ 257 w 262"/>
                  <a:gd name="T7" fmla="*/ 24 h 263"/>
                  <a:gd name="T8" fmla="*/ 244 w 262"/>
                  <a:gd name="T9" fmla="*/ 9 h 263"/>
                  <a:gd name="T10" fmla="*/ 241 w 262"/>
                  <a:gd name="T11" fmla="*/ 5 h 263"/>
                  <a:gd name="T12" fmla="*/ 224 w 262"/>
                  <a:gd name="T13" fmla="*/ 0 h 263"/>
                  <a:gd name="T14" fmla="*/ 210 w 262"/>
                  <a:gd name="T15" fmla="*/ 5 h 263"/>
                  <a:gd name="T16" fmla="*/ 132 w 262"/>
                  <a:gd name="T17" fmla="*/ 82 h 263"/>
                  <a:gd name="T18" fmla="*/ 58 w 262"/>
                  <a:gd name="T19" fmla="*/ 9 h 263"/>
                  <a:gd name="T20" fmla="*/ 49 w 262"/>
                  <a:gd name="T21" fmla="*/ 2 h 263"/>
                  <a:gd name="T22" fmla="*/ 27 w 262"/>
                  <a:gd name="T23" fmla="*/ 2 h 263"/>
                  <a:gd name="T24" fmla="*/ 18 w 262"/>
                  <a:gd name="T25" fmla="*/ 9 h 263"/>
                  <a:gd name="T26" fmla="*/ 9 w 262"/>
                  <a:gd name="T27" fmla="*/ 18 h 263"/>
                  <a:gd name="T28" fmla="*/ 3 w 262"/>
                  <a:gd name="T29" fmla="*/ 27 h 263"/>
                  <a:gd name="T30" fmla="*/ 3 w 262"/>
                  <a:gd name="T31" fmla="*/ 49 h 263"/>
                  <a:gd name="T32" fmla="*/ 9 w 262"/>
                  <a:gd name="T33" fmla="*/ 58 h 263"/>
                  <a:gd name="T34" fmla="*/ 9 w 262"/>
                  <a:gd name="T35" fmla="*/ 205 h 263"/>
                  <a:gd name="T36" fmla="*/ 5 w 262"/>
                  <a:gd name="T37" fmla="*/ 210 h 263"/>
                  <a:gd name="T38" fmla="*/ 0 w 262"/>
                  <a:gd name="T39" fmla="*/ 225 h 263"/>
                  <a:gd name="T40" fmla="*/ 5 w 262"/>
                  <a:gd name="T41" fmla="*/ 241 h 263"/>
                  <a:gd name="T42" fmla="*/ 18 w 262"/>
                  <a:gd name="T43" fmla="*/ 254 h 263"/>
                  <a:gd name="T44" fmla="*/ 23 w 262"/>
                  <a:gd name="T45" fmla="*/ 257 h 263"/>
                  <a:gd name="T46" fmla="*/ 38 w 262"/>
                  <a:gd name="T47" fmla="*/ 263 h 263"/>
                  <a:gd name="T48" fmla="*/ 54 w 262"/>
                  <a:gd name="T49" fmla="*/ 257 h 263"/>
                  <a:gd name="T50" fmla="*/ 132 w 262"/>
                  <a:gd name="T51" fmla="*/ 181 h 263"/>
                  <a:gd name="T52" fmla="*/ 204 w 262"/>
                  <a:gd name="T53" fmla="*/ 254 h 263"/>
                  <a:gd name="T54" fmla="*/ 214 w 262"/>
                  <a:gd name="T55" fmla="*/ 261 h 263"/>
                  <a:gd name="T56" fmla="*/ 235 w 262"/>
                  <a:gd name="T57" fmla="*/ 261 h 263"/>
                  <a:gd name="T58" fmla="*/ 244 w 262"/>
                  <a:gd name="T59" fmla="*/ 254 h 263"/>
                  <a:gd name="T60" fmla="*/ 255 w 262"/>
                  <a:gd name="T61" fmla="*/ 245 h 263"/>
                  <a:gd name="T62" fmla="*/ 261 w 262"/>
                  <a:gd name="T63" fmla="*/ 236 h 263"/>
                  <a:gd name="T64" fmla="*/ 261 w 262"/>
                  <a:gd name="T65" fmla="*/ 214 h 263"/>
                  <a:gd name="T66" fmla="*/ 255 w 262"/>
                  <a:gd name="T67" fmla="*/ 205 h 2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62" h="263">
                    <a:moveTo>
                      <a:pt x="181" y="132"/>
                    </a:moveTo>
                    <a:lnTo>
                      <a:pt x="255" y="58"/>
                    </a:lnTo>
                    <a:lnTo>
                      <a:pt x="257" y="53"/>
                    </a:lnTo>
                    <a:lnTo>
                      <a:pt x="261" y="49"/>
                    </a:lnTo>
                    <a:lnTo>
                      <a:pt x="262" y="38"/>
                    </a:lnTo>
                    <a:lnTo>
                      <a:pt x="261" y="27"/>
                    </a:lnTo>
                    <a:lnTo>
                      <a:pt x="257" y="24"/>
                    </a:lnTo>
                    <a:lnTo>
                      <a:pt x="255" y="18"/>
                    </a:lnTo>
                    <a:lnTo>
                      <a:pt x="244" y="9"/>
                    </a:lnTo>
                    <a:lnTo>
                      <a:pt x="241" y="5"/>
                    </a:lnTo>
                    <a:lnTo>
                      <a:pt x="235" y="2"/>
                    </a:lnTo>
                    <a:lnTo>
                      <a:pt x="224" y="0"/>
                    </a:lnTo>
                    <a:lnTo>
                      <a:pt x="214" y="2"/>
                    </a:lnTo>
                    <a:lnTo>
                      <a:pt x="210" y="5"/>
                    </a:lnTo>
                    <a:lnTo>
                      <a:pt x="204" y="9"/>
                    </a:lnTo>
                    <a:lnTo>
                      <a:pt x="132" y="82"/>
                    </a:lnTo>
                    <a:lnTo>
                      <a:pt x="58" y="9"/>
                    </a:lnTo>
                    <a:lnTo>
                      <a:pt x="54" y="5"/>
                    </a:lnTo>
                    <a:lnTo>
                      <a:pt x="49" y="2"/>
                    </a:lnTo>
                    <a:lnTo>
                      <a:pt x="38" y="0"/>
                    </a:lnTo>
                    <a:lnTo>
                      <a:pt x="27" y="2"/>
                    </a:lnTo>
                    <a:lnTo>
                      <a:pt x="23" y="5"/>
                    </a:lnTo>
                    <a:lnTo>
                      <a:pt x="18" y="9"/>
                    </a:lnTo>
                    <a:lnTo>
                      <a:pt x="9" y="18"/>
                    </a:lnTo>
                    <a:lnTo>
                      <a:pt x="5" y="24"/>
                    </a:lnTo>
                    <a:lnTo>
                      <a:pt x="3" y="27"/>
                    </a:lnTo>
                    <a:lnTo>
                      <a:pt x="0" y="38"/>
                    </a:lnTo>
                    <a:lnTo>
                      <a:pt x="3" y="49"/>
                    </a:lnTo>
                    <a:lnTo>
                      <a:pt x="5" y="53"/>
                    </a:lnTo>
                    <a:lnTo>
                      <a:pt x="9" y="58"/>
                    </a:lnTo>
                    <a:lnTo>
                      <a:pt x="83" y="132"/>
                    </a:lnTo>
                    <a:lnTo>
                      <a:pt x="9" y="205"/>
                    </a:lnTo>
                    <a:lnTo>
                      <a:pt x="5" y="210"/>
                    </a:lnTo>
                    <a:lnTo>
                      <a:pt x="3" y="214"/>
                    </a:lnTo>
                    <a:lnTo>
                      <a:pt x="0" y="225"/>
                    </a:lnTo>
                    <a:lnTo>
                      <a:pt x="3" y="236"/>
                    </a:lnTo>
                    <a:lnTo>
                      <a:pt x="5" y="241"/>
                    </a:lnTo>
                    <a:lnTo>
                      <a:pt x="9" y="245"/>
                    </a:lnTo>
                    <a:lnTo>
                      <a:pt x="18" y="254"/>
                    </a:lnTo>
                    <a:lnTo>
                      <a:pt x="23" y="257"/>
                    </a:lnTo>
                    <a:lnTo>
                      <a:pt x="27" y="261"/>
                    </a:lnTo>
                    <a:lnTo>
                      <a:pt x="38" y="263"/>
                    </a:lnTo>
                    <a:lnTo>
                      <a:pt x="49" y="261"/>
                    </a:lnTo>
                    <a:lnTo>
                      <a:pt x="54" y="257"/>
                    </a:lnTo>
                    <a:lnTo>
                      <a:pt x="58" y="254"/>
                    </a:lnTo>
                    <a:lnTo>
                      <a:pt x="132" y="181"/>
                    </a:lnTo>
                    <a:lnTo>
                      <a:pt x="204" y="254"/>
                    </a:lnTo>
                    <a:lnTo>
                      <a:pt x="210" y="257"/>
                    </a:lnTo>
                    <a:lnTo>
                      <a:pt x="214" y="261"/>
                    </a:lnTo>
                    <a:lnTo>
                      <a:pt x="224" y="263"/>
                    </a:lnTo>
                    <a:lnTo>
                      <a:pt x="235" y="261"/>
                    </a:lnTo>
                    <a:lnTo>
                      <a:pt x="241" y="257"/>
                    </a:lnTo>
                    <a:lnTo>
                      <a:pt x="244" y="254"/>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chemeClr val="tx1">
                      <a:lumMod val="95000"/>
                      <a:lumOff val="5000"/>
                    </a:schemeClr>
                  </a:solidFill>
                  <a:cs typeface="+mn-ea"/>
                  <a:sym typeface="+mn-lt"/>
                </a:endParaRPr>
              </a:p>
            </p:txBody>
          </p:sp>
        </p:grpSp>
      </p:grpSp>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1100" fill="hold"/>
                                        <p:tgtEl>
                                          <p:spTgt spid="51"/>
                                        </p:tgtEl>
                                        <p:attrNameLst>
                                          <p:attrName>ppt_w</p:attrName>
                                        </p:attrNameLst>
                                      </p:cBhvr>
                                      <p:tavLst>
                                        <p:tav tm="0">
                                          <p:val>
                                            <p:fltVal val="0"/>
                                          </p:val>
                                        </p:tav>
                                        <p:tav tm="100000">
                                          <p:val>
                                            <p:strVal val="#ppt_w"/>
                                          </p:val>
                                        </p:tav>
                                      </p:tavLst>
                                    </p:anim>
                                    <p:anim calcmode="lin" valueType="num">
                                      <p:cBhvr>
                                        <p:cTn id="8" dur="1100" fill="hold"/>
                                        <p:tgtEl>
                                          <p:spTgt spid="51"/>
                                        </p:tgtEl>
                                        <p:attrNameLst>
                                          <p:attrName>ppt_h</p:attrName>
                                        </p:attrNameLst>
                                      </p:cBhvr>
                                      <p:tavLst>
                                        <p:tav tm="0">
                                          <p:val>
                                            <p:fltVal val="0"/>
                                          </p:val>
                                        </p:tav>
                                        <p:tav tm="100000">
                                          <p:val>
                                            <p:strVal val="#ppt_h"/>
                                          </p:val>
                                        </p:tav>
                                      </p:tavLst>
                                    </p:anim>
                                    <p:animEffect transition="in" filter="fade">
                                      <p:cBhvr>
                                        <p:cTn id="9" dur="1100"/>
                                        <p:tgtEl>
                                          <p:spTgt spid="51"/>
                                        </p:tgtEl>
                                      </p:cBhvr>
                                    </p:animEffect>
                                  </p:childTnLst>
                                </p:cTn>
                              </p:par>
                            </p:childTnLst>
                          </p:cTn>
                        </p:par>
                        <p:par>
                          <p:cTn id="10" fill="hold">
                            <p:stCondLst>
                              <p:cond delay="1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70"/>
                                        </p:tgtEl>
                                        <p:attrNameLst>
                                          <p:attrName>style.visibility</p:attrName>
                                        </p:attrNameLst>
                                      </p:cBhvr>
                                      <p:to>
                                        <p:strVal val="visible"/>
                                      </p:to>
                                    </p:set>
                                    <p:anim by="(-#ppt_w*2)" calcmode="lin" valueType="num">
                                      <p:cBhvr rctx="PPT">
                                        <p:cTn id="13" dur="500" autoRev="1" fill="hold">
                                          <p:stCondLst>
                                            <p:cond delay="0"/>
                                          </p:stCondLst>
                                        </p:cTn>
                                        <p:tgtEl>
                                          <p:spTgt spid="70"/>
                                        </p:tgtEl>
                                        <p:attrNameLst>
                                          <p:attrName>ppt_w</p:attrName>
                                        </p:attrNameLst>
                                      </p:cBhvr>
                                    </p:anim>
                                    <p:anim by="(#ppt_w*0.50)" calcmode="lin" valueType="num">
                                      <p:cBhvr>
                                        <p:cTn id="14" dur="500" decel="50000" autoRev="1" fill="hold">
                                          <p:stCondLst>
                                            <p:cond delay="0"/>
                                          </p:stCondLst>
                                        </p:cTn>
                                        <p:tgtEl>
                                          <p:spTgt spid="70"/>
                                        </p:tgtEl>
                                        <p:attrNameLst>
                                          <p:attrName>ppt_x</p:attrName>
                                        </p:attrNameLst>
                                      </p:cBhvr>
                                    </p:anim>
                                    <p:anim from="(-#ppt_h/2)" to="(#ppt_y)" calcmode="lin" valueType="num">
                                      <p:cBhvr>
                                        <p:cTn id="15" dur="1000" fill="hold">
                                          <p:stCondLst>
                                            <p:cond delay="0"/>
                                          </p:stCondLst>
                                        </p:cTn>
                                        <p:tgtEl>
                                          <p:spTgt spid="70"/>
                                        </p:tgtEl>
                                        <p:attrNameLst>
                                          <p:attrName>ppt_y</p:attrName>
                                        </p:attrNameLst>
                                      </p:cBhvr>
                                    </p:anim>
                                    <p:animRot by="21600000">
                                      <p:cBhvr>
                                        <p:cTn id="16" dur="1000" fill="hold">
                                          <p:stCondLst>
                                            <p:cond delay="0"/>
                                          </p:stCondLst>
                                        </p:cTn>
                                        <p:tgtEl>
                                          <p:spTgt spid="70"/>
                                        </p:tgtEl>
                                        <p:attrNameLst>
                                          <p:attrName>r</p:attrName>
                                        </p:attrNameLst>
                                      </p:cBhvr>
                                    </p:animRot>
                                  </p:childTnLst>
                                </p:cTn>
                              </p:par>
                            </p:childTnLst>
                          </p:cTn>
                        </p:par>
                        <p:par>
                          <p:cTn id="17" fill="hold">
                            <p:stCondLst>
                              <p:cond delay="2700"/>
                            </p:stCondLst>
                            <p:childTnLst>
                              <p:par>
                                <p:cTn id="18" presetID="2" presetClass="entr" presetSubtype="4" fill="hold" nodeType="afterEffect">
                                  <p:stCondLst>
                                    <p:cond delay="0"/>
                                  </p:stCondLst>
                                  <p:childTnLst>
                                    <p:set>
                                      <p:cBhvr>
                                        <p:cTn id="19" dur="1" fill="hold">
                                          <p:stCondLst>
                                            <p:cond delay="0"/>
                                          </p:stCondLst>
                                        </p:cTn>
                                        <p:tgtEl>
                                          <p:spTgt spid="72"/>
                                        </p:tgtEl>
                                        <p:attrNameLst>
                                          <p:attrName>style.visibility</p:attrName>
                                        </p:attrNameLst>
                                      </p:cBhvr>
                                      <p:to>
                                        <p:strVal val="visible"/>
                                      </p:to>
                                    </p:set>
                                    <p:anim calcmode="lin" valueType="num">
                                      <p:cBhvr additive="base">
                                        <p:cTn id="20" dur="500" fill="hold"/>
                                        <p:tgtEl>
                                          <p:spTgt spid="72"/>
                                        </p:tgtEl>
                                        <p:attrNameLst>
                                          <p:attrName>ppt_x</p:attrName>
                                        </p:attrNameLst>
                                      </p:cBhvr>
                                      <p:tavLst>
                                        <p:tav tm="0">
                                          <p:val>
                                            <p:strVal val="#ppt_x"/>
                                          </p:val>
                                        </p:tav>
                                        <p:tav tm="100000">
                                          <p:val>
                                            <p:strVal val="#ppt_x"/>
                                          </p:val>
                                        </p:tav>
                                      </p:tavLst>
                                    </p:anim>
                                    <p:anim calcmode="lin" valueType="num">
                                      <p:cBhvr additive="base">
                                        <p:cTn id="21" dur="500" fill="hold"/>
                                        <p:tgtEl>
                                          <p:spTgt spid="72"/>
                                        </p:tgtEl>
                                        <p:attrNameLst>
                                          <p:attrName>ppt_y</p:attrName>
                                        </p:attrNameLst>
                                      </p:cBhvr>
                                      <p:tavLst>
                                        <p:tav tm="0">
                                          <p:val>
                                            <p:strVal val="1+#ppt_h/2"/>
                                          </p:val>
                                        </p:tav>
                                        <p:tav tm="100000">
                                          <p:val>
                                            <p:strVal val="#ppt_y"/>
                                          </p:val>
                                        </p:tav>
                                      </p:tavLst>
                                    </p:anim>
                                  </p:childTnLst>
                                </p:cTn>
                              </p:par>
                            </p:childTnLst>
                          </p:cTn>
                        </p:par>
                        <p:par>
                          <p:cTn id="22" fill="hold">
                            <p:stCondLst>
                              <p:cond delay="3200"/>
                            </p:stCondLst>
                            <p:childTnLst>
                              <p:par>
                                <p:cTn id="23" presetID="2" presetClass="entr" presetSubtype="4"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additive="base">
                                        <p:cTn id="25" dur="500" fill="hold"/>
                                        <p:tgtEl>
                                          <p:spTgt spid="75"/>
                                        </p:tgtEl>
                                        <p:attrNameLst>
                                          <p:attrName>ppt_x</p:attrName>
                                        </p:attrNameLst>
                                      </p:cBhvr>
                                      <p:tavLst>
                                        <p:tav tm="0">
                                          <p:val>
                                            <p:strVal val="#ppt_x"/>
                                          </p:val>
                                        </p:tav>
                                        <p:tav tm="100000">
                                          <p:val>
                                            <p:strVal val="#ppt_x"/>
                                          </p:val>
                                        </p:tav>
                                      </p:tavLst>
                                    </p:anim>
                                    <p:anim calcmode="lin" valueType="num">
                                      <p:cBhvr additive="base">
                                        <p:cTn id="26" dur="500" fill="hold"/>
                                        <p:tgtEl>
                                          <p:spTgt spid="75"/>
                                        </p:tgtEl>
                                        <p:attrNameLst>
                                          <p:attrName>ppt_y</p:attrName>
                                        </p:attrNameLst>
                                      </p:cBhvr>
                                      <p:tavLst>
                                        <p:tav tm="0">
                                          <p:val>
                                            <p:strVal val="1+#ppt_h/2"/>
                                          </p:val>
                                        </p:tav>
                                        <p:tav tm="100000">
                                          <p:val>
                                            <p:strVal val="#ppt_y"/>
                                          </p:val>
                                        </p:tav>
                                      </p:tavLst>
                                    </p:anim>
                                  </p:childTnLst>
                                </p:cTn>
                              </p:par>
                            </p:childTnLst>
                          </p:cTn>
                        </p:par>
                        <p:par>
                          <p:cTn id="27" fill="hold">
                            <p:stCondLst>
                              <p:cond delay="3700"/>
                            </p:stCondLst>
                            <p:childTnLst>
                              <p:par>
                                <p:cTn id="28" presetID="2" presetClass="entr" presetSubtype="4" fill="hold" nodeType="afterEffect">
                                  <p:stCondLst>
                                    <p:cond delay="0"/>
                                  </p:stCondLst>
                                  <p:childTnLst>
                                    <p:set>
                                      <p:cBhvr>
                                        <p:cTn id="29" dur="1" fill="hold">
                                          <p:stCondLst>
                                            <p:cond delay="0"/>
                                          </p:stCondLst>
                                        </p:cTn>
                                        <p:tgtEl>
                                          <p:spTgt spid="74"/>
                                        </p:tgtEl>
                                        <p:attrNameLst>
                                          <p:attrName>style.visibility</p:attrName>
                                        </p:attrNameLst>
                                      </p:cBhvr>
                                      <p:to>
                                        <p:strVal val="visible"/>
                                      </p:to>
                                    </p:set>
                                    <p:anim calcmode="lin" valueType="num">
                                      <p:cBhvr additive="base">
                                        <p:cTn id="30" dur="500" fill="hold"/>
                                        <p:tgtEl>
                                          <p:spTgt spid="74"/>
                                        </p:tgtEl>
                                        <p:attrNameLst>
                                          <p:attrName>ppt_x</p:attrName>
                                        </p:attrNameLst>
                                      </p:cBhvr>
                                      <p:tavLst>
                                        <p:tav tm="0">
                                          <p:val>
                                            <p:strVal val="#ppt_x"/>
                                          </p:val>
                                        </p:tav>
                                        <p:tav tm="100000">
                                          <p:val>
                                            <p:strVal val="#ppt_x"/>
                                          </p:val>
                                        </p:tav>
                                      </p:tavLst>
                                    </p:anim>
                                    <p:anim calcmode="lin" valueType="num">
                                      <p:cBhvr additive="base">
                                        <p:cTn id="31" dur="500" fill="hold"/>
                                        <p:tgtEl>
                                          <p:spTgt spid="74"/>
                                        </p:tgtEl>
                                        <p:attrNameLst>
                                          <p:attrName>ppt_y</p:attrName>
                                        </p:attrNameLst>
                                      </p:cBhvr>
                                      <p:tavLst>
                                        <p:tav tm="0">
                                          <p:val>
                                            <p:strVal val="1+#ppt_h/2"/>
                                          </p:val>
                                        </p:tav>
                                        <p:tav tm="100000">
                                          <p:val>
                                            <p:strVal val="#ppt_y"/>
                                          </p:val>
                                        </p:tav>
                                      </p:tavLst>
                                    </p:anim>
                                  </p:childTnLst>
                                </p:cTn>
                              </p:par>
                            </p:childTnLst>
                          </p:cTn>
                        </p:par>
                        <p:par>
                          <p:cTn id="32" fill="hold">
                            <p:stCondLst>
                              <p:cond delay="4200"/>
                            </p:stCondLst>
                            <p:childTnLst>
                              <p:par>
                                <p:cTn id="33" presetID="2" presetClass="entr" presetSubtype="4" fill="hold"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additive="base">
                                        <p:cTn id="35" dur="500" fill="hold"/>
                                        <p:tgtEl>
                                          <p:spTgt spid="73"/>
                                        </p:tgtEl>
                                        <p:attrNameLst>
                                          <p:attrName>ppt_x</p:attrName>
                                        </p:attrNameLst>
                                      </p:cBhvr>
                                      <p:tavLst>
                                        <p:tav tm="0">
                                          <p:val>
                                            <p:strVal val="#ppt_x"/>
                                          </p:val>
                                        </p:tav>
                                        <p:tav tm="100000">
                                          <p:val>
                                            <p:strVal val="#ppt_x"/>
                                          </p:val>
                                        </p:tav>
                                      </p:tavLst>
                                    </p:anim>
                                    <p:anim calcmode="lin" valueType="num">
                                      <p:cBhvr additive="base">
                                        <p:cTn id="36"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组合 2051"/>
          <p:cNvGrpSpPr/>
          <p:nvPr/>
        </p:nvGrpSpPr>
        <p:grpSpPr>
          <a:xfrm>
            <a:off x="2865689" y="2608393"/>
            <a:ext cx="838199" cy="401106"/>
            <a:chOff x="2865689" y="2608393"/>
            <a:chExt cx="838199" cy="401106"/>
          </a:xfrm>
        </p:grpSpPr>
        <p:sp>
          <p:nvSpPr>
            <p:cNvPr id="148" name="Oval 127"/>
            <p:cNvSpPr>
              <a:spLocks noChangeArrowheads="1"/>
            </p:cNvSpPr>
            <p:nvPr/>
          </p:nvSpPr>
          <p:spPr bwMode="auto">
            <a:xfrm>
              <a:off x="2865689" y="2608393"/>
              <a:ext cx="399427" cy="401106"/>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158" name="Freeform 137"/>
            <p:cNvSpPr/>
            <p:nvPr/>
          </p:nvSpPr>
          <p:spPr bwMode="auto">
            <a:xfrm>
              <a:off x="3347225" y="2812795"/>
              <a:ext cx="326726" cy="23947"/>
            </a:xfrm>
            <a:custGeom>
              <a:avLst/>
              <a:gdLst>
                <a:gd name="T0" fmla="*/ 382 w 382"/>
                <a:gd name="T1" fmla="*/ 0 h 28"/>
                <a:gd name="T2" fmla="*/ 0 w 382"/>
                <a:gd name="T3" fmla="*/ 2 h 28"/>
                <a:gd name="T4" fmla="*/ 0 w 382"/>
                <a:gd name="T5" fmla="*/ 28 h 28"/>
                <a:gd name="T6" fmla="*/ 382 w 382"/>
                <a:gd name="T7" fmla="*/ 26 h 28"/>
                <a:gd name="T8" fmla="*/ 382 w 382"/>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 h="28">
                  <a:moveTo>
                    <a:pt x="382" y="0"/>
                  </a:moveTo>
                  <a:lnTo>
                    <a:pt x="0" y="2"/>
                  </a:lnTo>
                  <a:lnTo>
                    <a:pt x="0" y="28"/>
                  </a:lnTo>
                  <a:lnTo>
                    <a:pt x="382" y="26"/>
                  </a:lnTo>
                  <a:lnTo>
                    <a:pt x="382" y="0"/>
                  </a:lnTo>
                  <a:close/>
                </a:path>
              </a:pathLst>
            </a:custGeom>
            <a:solidFill>
              <a:srgbClr val="69A24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59" name="Freeform 138"/>
            <p:cNvSpPr/>
            <p:nvPr/>
          </p:nvSpPr>
          <p:spPr bwMode="auto">
            <a:xfrm>
              <a:off x="3648293" y="2776020"/>
              <a:ext cx="55595" cy="94931"/>
            </a:xfrm>
            <a:custGeom>
              <a:avLst/>
              <a:gdLst>
                <a:gd name="T0" fmla="*/ 0 w 65"/>
                <a:gd name="T1" fmla="*/ 0 h 111"/>
                <a:gd name="T2" fmla="*/ 6 w 65"/>
                <a:gd name="T3" fmla="*/ 111 h 111"/>
                <a:gd name="T4" fmla="*/ 65 w 65"/>
                <a:gd name="T5" fmla="*/ 55 h 111"/>
                <a:gd name="T6" fmla="*/ 0 w 65"/>
                <a:gd name="T7" fmla="*/ 0 h 1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 h="111">
                  <a:moveTo>
                    <a:pt x="0" y="0"/>
                  </a:moveTo>
                  <a:lnTo>
                    <a:pt x="6" y="111"/>
                  </a:lnTo>
                  <a:lnTo>
                    <a:pt x="65" y="55"/>
                  </a:lnTo>
                  <a:lnTo>
                    <a:pt x="0" y="0"/>
                  </a:lnTo>
                  <a:close/>
                </a:path>
              </a:pathLst>
            </a:custGeom>
            <a:solidFill>
              <a:srgbClr val="69A24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grpSp>
      <p:grpSp>
        <p:nvGrpSpPr>
          <p:cNvPr id="2053" name="组合 2052"/>
          <p:cNvGrpSpPr/>
          <p:nvPr/>
        </p:nvGrpSpPr>
        <p:grpSpPr>
          <a:xfrm>
            <a:off x="3208666" y="3620994"/>
            <a:ext cx="598714" cy="655112"/>
            <a:chOff x="3208666" y="3620994"/>
            <a:chExt cx="598714" cy="655112"/>
          </a:xfrm>
        </p:grpSpPr>
        <p:sp>
          <p:nvSpPr>
            <p:cNvPr id="149" name="Oval 128"/>
            <p:cNvSpPr>
              <a:spLocks noChangeArrowheads="1"/>
            </p:cNvSpPr>
            <p:nvPr/>
          </p:nvSpPr>
          <p:spPr bwMode="auto">
            <a:xfrm>
              <a:off x="3208666" y="3881842"/>
              <a:ext cx="396861" cy="39426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cs typeface="+mn-ea"/>
                <a:sym typeface="+mn-lt"/>
              </a:endParaRPr>
            </a:p>
          </p:txBody>
        </p:sp>
        <p:sp>
          <p:nvSpPr>
            <p:cNvPr id="164" name="Freeform 143"/>
            <p:cNvSpPr/>
            <p:nvPr/>
          </p:nvSpPr>
          <p:spPr bwMode="auto">
            <a:xfrm>
              <a:off x="3556775" y="3634678"/>
              <a:ext cx="238630" cy="255716"/>
            </a:xfrm>
            <a:custGeom>
              <a:avLst/>
              <a:gdLst>
                <a:gd name="T0" fmla="*/ 279 w 279"/>
                <a:gd name="T1" fmla="*/ 17 h 299"/>
                <a:gd name="T2" fmla="*/ 21 w 279"/>
                <a:gd name="T3" fmla="*/ 299 h 299"/>
                <a:gd name="T4" fmla="*/ 0 w 279"/>
                <a:gd name="T5" fmla="*/ 279 h 299"/>
                <a:gd name="T6" fmla="*/ 259 w 279"/>
                <a:gd name="T7" fmla="*/ 0 h 299"/>
                <a:gd name="T8" fmla="*/ 279 w 279"/>
                <a:gd name="T9" fmla="*/ 17 h 2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99">
                  <a:moveTo>
                    <a:pt x="279" y="17"/>
                  </a:moveTo>
                  <a:lnTo>
                    <a:pt x="21" y="299"/>
                  </a:lnTo>
                  <a:lnTo>
                    <a:pt x="0" y="279"/>
                  </a:lnTo>
                  <a:lnTo>
                    <a:pt x="259" y="0"/>
                  </a:lnTo>
                  <a:lnTo>
                    <a:pt x="279" y="17"/>
                  </a:lnTo>
                  <a:close/>
                </a:path>
              </a:pathLst>
            </a:custGeom>
            <a:solidFill>
              <a:srgbClr val="449EA6"/>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65" name="Freeform 144"/>
            <p:cNvSpPr/>
            <p:nvPr/>
          </p:nvSpPr>
          <p:spPr bwMode="auto">
            <a:xfrm>
              <a:off x="3738100" y="3620994"/>
              <a:ext cx="69280" cy="72695"/>
            </a:xfrm>
            <a:custGeom>
              <a:avLst/>
              <a:gdLst>
                <a:gd name="T0" fmla="*/ 80 w 81"/>
                <a:gd name="T1" fmla="*/ 85 h 85"/>
                <a:gd name="T2" fmla="*/ 0 w 81"/>
                <a:gd name="T3" fmla="*/ 5 h 85"/>
                <a:gd name="T4" fmla="*/ 81 w 81"/>
                <a:gd name="T5" fmla="*/ 0 h 85"/>
                <a:gd name="T6" fmla="*/ 80 w 81"/>
                <a:gd name="T7" fmla="*/ 85 h 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5">
                  <a:moveTo>
                    <a:pt x="80" y="85"/>
                  </a:moveTo>
                  <a:lnTo>
                    <a:pt x="0" y="5"/>
                  </a:lnTo>
                  <a:lnTo>
                    <a:pt x="81" y="0"/>
                  </a:lnTo>
                  <a:lnTo>
                    <a:pt x="80" y="85"/>
                  </a:lnTo>
                  <a:close/>
                </a:path>
              </a:pathLst>
            </a:custGeom>
            <a:solidFill>
              <a:srgbClr val="449EA6"/>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grpSp>
      <p:sp>
        <p:nvSpPr>
          <p:cNvPr id="10" name="Oval 10"/>
          <p:cNvSpPr/>
          <p:nvPr/>
        </p:nvSpPr>
        <p:spPr bwMode="auto">
          <a:xfrm>
            <a:off x="2799176" y="2787774"/>
            <a:ext cx="526256" cy="52625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zh-CN" sz="3200" dirty="0">
                <a:solidFill>
                  <a:schemeClr val="bg1"/>
                </a:solidFill>
                <a:latin typeface="+mn-lt"/>
                <a:cs typeface="+mn-ea"/>
                <a:sym typeface="+mn-lt"/>
              </a:rPr>
              <a:t>ĥ </a:t>
            </a:r>
            <a:endParaRPr lang="en-US" altLang="zh-CN" sz="3200" dirty="0">
              <a:solidFill>
                <a:schemeClr val="bg1"/>
              </a:solidFill>
              <a:latin typeface="+mn-lt"/>
              <a:cs typeface="+mn-ea"/>
              <a:sym typeface="+mn-lt"/>
            </a:endParaRPr>
          </a:p>
        </p:txBody>
      </p:sp>
      <p:grpSp>
        <p:nvGrpSpPr>
          <p:cNvPr id="2048" name="组合 2047"/>
          <p:cNvGrpSpPr/>
          <p:nvPr/>
        </p:nvGrpSpPr>
        <p:grpSpPr>
          <a:xfrm>
            <a:off x="5839583" y="2610104"/>
            <a:ext cx="869605" cy="559910"/>
            <a:chOff x="5839583" y="2610104"/>
            <a:chExt cx="869605" cy="559910"/>
          </a:xfrm>
        </p:grpSpPr>
        <p:sp>
          <p:nvSpPr>
            <p:cNvPr id="153" name="Oval 132"/>
            <p:cNvSpPr>
              <a:spLocks noChangeArrowheads="1"/>
            </p:cNvSpPr>
            <p:nvPr/>
          </p:nvSpPr>
          <p:spPr bwMode="auto">
            <a:xfrm>
              <a:off x="6248419" y="2610104"/>
              <a:ext cx="398572" cy="397685"/>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cs typeface="+mn-ea"/>
                <a:sym typeface="+mn-lt"/>
              </a:endParaRPr>
            </a:p>
          </p:txBody>
        </p:sp>
        <p:sp>
          <p:nvSpPr>
            <p:cNvPr id="156" name="Freeform 135"/>
            <p:cNvSpPr/>
            <p:nvPr/>
          </p:nvSpPr>
          <p:spPr bwMode="auto">
            <a:xfrm>
              <a:off x="5867808" y="2813650"/>
              <a:ext cx="325871" cy="23947"/>
            </a:xfrm>
            <a:custGeom>
              <a:avLst/>
              <a:gdLst>
                <a:gd name="T0" fmla="*/ 0 w 382"/>
                <a:gd name="T1" fmla="*/ 0 h 28"/>
                <a:gd name="T2" fmla="*/ 382 w 382"/>
                <a:gd name="T3" fmla="*/ 2 h 28"/>
                <a:gd name="T4" fmla="*/ 382 w 382"/>
                <a:gd name="T5" fmla="*/ 28 h 28"/>
                <a:gd name="T6" fmla="*/ 0 w 382"/>
                <a:gd name="T7" fmla="*/ 26 h 28"/>
                <a:gd name="T8" fmla="*/ 0 w 382"/>
                <a:gd name="T9" fmla="*/ 0 h 28"/>
              </a:gdLst>
              <a:ahLst/>
              <a:cxnLst>
                <a:cxn ang="0">
                  <a:pos x="T0" y="T1"/>
                </a:cxn>
                <a:cxn ang="0">
                  <a:pos x="T2" y="T3"/>
                </a:cxn>
                <a:cxn ang="0">
                  <a:pos x="T4" y="T5"/>
                </a:cxn>
                <a:cxn ang="0">
                  <a:pos x="T6" y="T7"/>
                </a:cxn>
                <a:cxn ang="0">
                  <a:pos x="T8" y="T9"/>
                </a:cxn>
              </a:cxnLst>
              <a:rect l="0" t="0" r="r" b="b"/>
              <a:pathLst>
                <a:path w="382" h="28">
                  <a:moveTo>
                    <a:pt x="0" y="0"/>
                  </a:moveTo>
                  <a:lnTo>
                    <a:pt x="382" y="2"/>
                  </a:lnTo>
                  <a:lnTo>
                    <a:pt x="382" y="28"/>
                  </a:lnTo>
                  <a:lnTo>
                    <a:pt x="0" y="2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cs typeface="+mn-ea"/>
                <a:sym typeface="+mn-lt"/>
              </a:endParaRPr>
            </a:p>
          </p:txBody>
        </p:sp>
        <p:sp>
          <p:nvSpPr>
            <p:cNvPr id="157" name="Freeform 136"/>
            <p:cNvSpPr/>
            <p:nvPr/>
          </p:nvSpPr>
          <p:spPr bwMode="auto">
            <a:xfrm>
              <a:off x="5839583" y="2776020"/>
              <a:ext cx="53884" cy="94931"/>
            </a:xfrm>
            <a:custGeom>
              <a:avLst/>
              <a:gdLst>
                <a:gd name="T0" fmla="*/ 63 w 63"/>
                <a:gd name="T1" fmla="*/ 0 h 111"/>
                <a:gd name="T2" fmla="*/ 59 w 63"/>
                <a:gd name="T3" fmla="*/ 111 h 111"/>
                <a:gd name="T4" fmla="*/ 0 w 63"/>
                <a:gd name="T5" fmla="*/ 55 h 111"/>
                <a:gd name="T6" fmla="*/ 63 w 63"/>
                <a:gd name="T7" fmla="*/ 0 h 1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 h="111">
                  <a:moveTo>
                    <a:pt x="63" y="0"/>
                  </a:moveTo>
                  <a:lnTo>
                    <a:pt x="59" y="111"/>
                  </a:lnTo>
                  <a:lnTo>
                    <a:pt x="0" y="55"/>
                  </a:lnTo>
                  <a:lnTo>
                    <a:pt x="63" y="0"/>
                  </a:lnTo>
                  <a:close/>
                </a:path>
              </a:pathLst>
            </a:custGeom>
            <a:solidFill>
              <a:srgbClr val="449EA6"/>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2" name="Oval 12"/>
            <p:cNvSpPr/>
            <p:nvPr/>
          </p:nvSpPr>
          <p:spPr bwMode="auto">
            <a:xfrm>
              <a:off x="6182932" y="2643758"/>
              <a:ext cx="526256" cy="52625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3200" dirty="0">
                  <a:solidFill>
                    <a:schemeClr val="bg1"/>
                  </a:solidFill>
                  <a:cs typeface="+mn-ea"/>
                  <a:sym typeface="+mn-lt"/>
                </a:rPr>
                <a:t>F</a:t>
              </a:r>
              <a:endParaRPr lang="en-US" sz="3200" dirty="0">
                <a:solidFill>
                  <a:schemeClr val="bg1"/>
                </a:solidFill>
                <a:cs typeface="+mn-ea"/>
                <a:sym typeface="+mn-lt"/>
              </a:endParaRPr>
            </a:p>
          </p:txBody>
        </p:sp>
      </p:grpSp>
      <p:grpSp>
        <p:nvGrpSpPr>
          <p:cNvPr id="2049" name="组合 2048"/>
          <p:cNvGrpSpPr/>
          <p:nvPr/>
        </p:nvGrpSpPr>
        <p:grpSpPr>
          <a:xfrm>
            <a:off x="5682207" y="1208370"/>
            <a:ext cx="691225" cy="654256"/>
            <a:chOff x="5682207" y="1208370"/>
            <a:chExt cx="691225" cy="654256"/>
          </a:xfrm>
        </p:grpSpPr>
        <p:sp>
          <p:nvSpPr>
            <p:cNvPr id="150" name="Oval 129"/>
            <p:cNvSpPr>
              <a:spLocks noChangeArrowheads="1"/>
            </p:cNvSpPr>
            <p:nvPr/>
          </p:nvSpPr>
          <p:spPr bwMode="auto">
            <a:xfrm>
              <a:off x="5906297" y="1208370"/>
              <a:ext cx="398572" cy="399396"/>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154" name="Freeform 133"/>
            <p:cNvSpPr/>
            <p:nvPr/>
          </p:nvSpPr>
          <p:spPr bwMode="auto">
            <a:xfrm>
              <a:off x="5694181" y="1593227"/>
              <a:ext cx="237775" cy="255716"/>
            </a:xfrm>
            <a:custGeom>
              <a:avLst/>
              <a:gdLst>
                <a:gd name="T0" fmla="*/ 0 w 278"/>
                <a:gd name="T1" fmla="*/ 282 h 299"/>
                <a:gd name="T2" fmla="*/ 259 w 278"/>
                <a:gd name="T3" fmla="*/ 0 h 299"/>
                <a:gd name="T4" fmla="*/ 278 w 278"/>
                <a:gd name="T5" fmla="*/ 17 h 299"/>
                <a:gd name="T6" fmla="*/ 19 w 278"/>
                <a:gd name="T7" fmla="*/ 299 h 299"/>
                <a:gd name="T8" fmla="*/ 0 w 278"/>
                <a:gd name="T9" fmla="*/ 282 h 2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99">
                  <a:moveTo>
                    <a:pt x="0" y="282"/>
                  </a:moveTo>
                  <a:lnTo>
                    <a:pt x="259" y="0"/>
                  </a:lnTo>
                  <a:lnTo>
                    <a:pt x="278" y="17"/>
                  </a:lnTo>
                  <a:lnTo>
                    <a:pt x="19" y="299"/>
                  </a:lnTo>
                  <a:lnTo>
                    <a:pt x="0" y="28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55" name="Freeform 134"/>
            <p:cNvSpPr/>
            <p:nvPr/>
          </p:nvSpPr>
          <p:spPr bwMode="auto">
            <a:xfrm>
              <a:off x="5682207" y="1789076"/>
              <a:ext cx="68424" cy="73550"/>
            </a:xfrm>
            <a:custGeom>
              <a:avLst/>
              <a:gdLst>
                <a:gd name="T0" fmla="*/ 2 w 80"/>
                <a:gd name="T1" fmla="*/ 0 h 86"/>
                <a:gd name="T2" fmla="*/ 80 w 80"/>
                <a:gd name="T3" fmla="*/ 80 h 86"/>
                <a:gd name="T4" fmla="*/ 0 w 80"/>
                <a:gd name="T5" fmla="*/ 86 h 86"/>
                <a:gd name="T6" fmla="*/ 2 w 80"/>
                <a:gd name="T7" fmla="*/ 0 h 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 h="86">
                  <a:moveTo>
                    <a:pt x="2" y="0"/>
                  </a:moveTo>
                  <a:lnTo>
                    <a:pt x="80" y="80"/>
                  </a:lnTo>
                  <a:lnTo>
                    <a:pt x="0" y="86"/>
                  </a:lnTo>
                  <a:lnTo>
                    <a:pt x="2" y="0"/>
                  </a:lnTo>
                  <a:close/>
                </a:path>
              </a:pathLst>
            </a:custGeom>
            <a:solidFill>
              <a:srgbClr val="69A24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3" name="Oval 13"/>
            <p:cNvSpPr/>
            <p:nvPr/>
          </p:nvSpPr>
          <p:spPr bwMode="auto">
            <a:xfrm>
              <a:off x="5845985" y="1253406"/>
              <a:ext cx="527447" cy="52625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3200" dirty="0">
                  <a:solidFill>
                    <a:schemeClr val="bg1"/>
                  </a:solidFill>
                  <a:cs typeface="+mn-ea"/>
                  <a:sym typeface="+mn-lt"/>
                </a:rPr>
                <a:t>U</a:t>
              </a:r>
              <a:endParaRPr lang="en-US" sz="3200" dirty="0">
                <a:solidFill>
                  <a:schemeClr val="bg1"/>
                </a:solidFill>
                <a:cs typeface="+mn-ea"/>
                <a:sym typeface="+mn-lt"/>
              </a:endParaRPr>
            </a:p>
          </p:txBody>
        </p:sp>
      </p:grpSp>
      <p:grpSp>
        <p:nvGrpSpPr>
          <p:cNvPr id="4" name="组合 3"/>
          <p:cNvGrpSpPr/>
          <p:nvPr/>
        </p:nvGrpSpPr>
        <p:grpSpPr>
          <a:xfrm>
            <a:off x="5682207" y="3620994"/>
            <a:ext cx="697178" cy="822964"/>
            <a:chOff x="5682207" y="3620994"/>
            <a:chExt cx="697178" cy="822964"/>
          </a:xfrm>
        </p:grpSpPr>
        <p:sp>
          <p:nvSpPr>
            <p:cNvPr id="152" name="Oval 131"/>
            <p:cNvSpPr>
              <a:spLocks noChangeArrowheads="1"/>
            </p:cNvSpPr>
            <p:nvPr/>
          </p:nvSpPr>
          <p:spPr bwMode="auto">
            <a:xfrm>
              <a:off x="5908008" y="3879276"/>
              <a:ext cx="396861" cy="398541"/>
            </a:xfrm>
            <a:prstGeom prst="ellipse">
              <a:avLst/>
            </a:pr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cs typeface="+mn-ea"/>
                <a:sym typeface="+mn-lt"/>
              </a:endParaRPr>
            </a:p>
          </p:txBody>
        </p:sp>
        <p:sp>
          <p:nvSpPr>
            <p:cNvPr id="162" name="Freeform 141"/>
            <p:cNvSpPr/>
            <p:nvPr/>
          </p:nvSpPr>
          <p:spPr bwMode="auto">
            <a:xfrm>
              <a:off x="5694181" y="3634678"/>
              <a:ext cx="237775" cy="255716"/>
            </a:xfrm>
            <a:custGeom>
              <a:avLst/>
              <a:gdLst>
                <a:gd name="T0" fmla="*/ 0 w 278"/>
                <a:gd name="T1" fmla="*/ 17 h 299"/>
                <a:gd name="T2" fmla="*/ 259 w 278"/>
                <a:gd name="T3" fmla="*/ 299 h 299"/>
                <a:gd name="T4" fmla="*/ 278 w 278"/>
                <a:gd name="T5" fmla="*/ 279 h 299"/>
                <a:gd name="T6" fmla="*/ 19 w 278"/>
                <a:gd name="T7" fmla="*/ 0 h 299"/>
                <a:gd name="T8" fmla="*/ 0 w 278"/>
                <a:gd name="T9" fmla="*/ 17 h 2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99">
                  <a:moveTo>
                    <a:pt x="0" y="17"/>
                  </a:moveTo>
                  <a:lnTo>
                    <a:pt x="259" y="299"/>
                  </a:lnTo>
                  <a:lnTo>
                    <a:pt x="278" y="279"/>
                  </a:lnTo>
                  <a:lnTo>
                    <a:pt x="19" y="0"/>
                  </a:lnTo>
                  <a:lnTo>
                    <a:pt x="0" y="17"/>
                  </a:lnTo>
                  <a:close/>
                </a:path>
              </a:pathLst>
            </a:custGeom>
            <a:solidFill>
              <a:srgbClr val="F57F20"/>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63" name="Freeform 142"/>
            <p:cNvSpPr/>
            <p:nvPr/>
          </p:nvSpPr>
          <p:spPr bwMode="auto">
            <a:xfrm>
              <a:off x="5682207" y="3620994"/>
              <a:ext cx="68424" cy="72695"/>
            </a:xfrm>
            <a:custGeom>
              <a:avLst/>
              <a:gdLst>
                <a:gd name="T0" fmla="*/ 2 w 80"/>
                <a:gd name="T1" fmla="*/ 85 h 85"/>
                <a:gd name="T2" fmla="*/ 80 w 80"/>
                <a:gd name="T3" fmla="*/ 5 h 85"/>
                <a:gd name="T4" fmla="*/ 0 w 80"/>
                <a:gd name="T5" fmla="*/ 0 h 85"/>
                <a:gd name="T6" fmla="*/ 2 w 80"/>
                <a:gd name="T7" fmla="*/ 85 h 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 h="85">
                  <a:moveTo>
                    <a:pt x="2" y="85"/>
                  </a:moveTo>
                  <a:lnTo>
                    <a:pt x="80" y="5"/>
                  </a:lnTo>
                  <a:lnTo>
                    <a:pt x="0" y="0"/>
                  </a:lnTo>
                  <a:lnTo>
                    <a:pt x="2" y="85"/>
                  </a:lnTo>
                  <a:close/>
                </a:path>
              </a:pathLst>
            </a:custGeom>
            <a:solidFill>
              <a:srgbClr val="F57F20"/>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4" name="Oval 14"/>
            <p:cNvSpPr/>
            <p:nvPr/>
          </p:nvSpPr>
          <p:spPr bwMode="auto">
            <a:xfrm>
              <a:off x="5851939" y="3917702"/>
              <a:ext cx="527446" cy="52625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3200" dirty="0">
                  <a:solidFill>
                    <a:schemeClr val="bg1"/>
                  </a:solidFill>
                  <a:cs typeface="+mn-ea"/>
                  <a:sym typeface="+mn-lt"/>
                </a:rPr>
                <a:t>L</a:t>
              </a:r>
              <a:endParaRPr lang="en-US" sz="3200" dirty="0">
                <a:solidFill>
                  <a:schemeClr val="bg1"/>
                </a:solidFill>
                <a:cs typeface="+mn-ea"/>
                <a:sym typeface="+mn-lt"/>
              </a:endParaRPr>
            </a:p>
          </p:txBody>
        </p:sp>
      </p:grpSp>
      <p:grpSp>
        <p:nvGrpSpPr>
          <p:cNvPr id="2051" name="组合 2050"/>
          <p:cNvGrpSpPr/>
          <p:nvPr/>
        </p:nvGrpSpPr>
        <p:grpSpPr>
          <a:xfrm>
            <a:off x="3138504" y="1203598"/>
            <a:ext cx="668876" cy="659028"/>
            <a:chOff x="3138504" y="1203598"/>
            <a:chExt cx="668876" cy="659028"/>
          </a:xfrm>
        </p:grpSpPr>
        <p:sp>
          <p:nvSpPr>
            <p:cNvPr id="151" name="Oval 130"/>
            <p:cNvSpPr>
              <a:spLocks noChangeArrowheads="1"/>
            </p:cNvSpPr>
            <p:nvPr/>
          </p:nvSpPr>
          <p:spPr bwMode="auto">
            <a:xfrm>
              <a:off x="3207811" y="1208370"/>
              <a:ext cx="399427" cy="399396"/>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160" name="Freeform 139"/>
            <p:cNvSpPr/>
            <p:nvPr/>
          </p:nvSpPr>
          <p:spPr bwMode="auto">
            <a:xfrm>
              <a:off x="3556775" y="1593227"/>
              <a:ext cx="238630" cy="255716"/>
            </a:xfrm>
            <a:custGeom>
              <a:avLst/>
              <a:gdLst>
                <a:gd name="T0" fmla="*/ 279 w 279"/>
                <a:gd name="T1" fmla="*/ 282 h 299"/>
                <a:gd name="T2" fmla="*/ 21 w 279"/>
                <a:gd name="T3" fmla="*/ 0 h 299"/>
                <a:gd name="T4" fmla="*/ 0 w 279"/>
                <a:gd name="T5" fmla="*/ 17 h 299"/>
                <a:gd name="T6" fmla="*/ 259 w 279"/>
                <a:gd name="T7" fmla="*/ 299 h 299"/>
                <a:gd name="T8" fmla="*/ 279 w 279"/>
                <a:gd name="T9" fmla="*/ 282 h 2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99">
                  <a:moveTo>
                    <a:pt x="279" y="282"/>
                  </a:moveTo>
                  <a:lnTo>
                    <a:pt x="21" y="0"/>
                  </a:lnTo>
                  <a:lnTo>
                    <a:pt x="0" y="17"/>
                  </a:lnTo>
                  <a:lnTo>
                    <a:pt x="259" y="299"/>
                  </a:lnTo>
                  <a:lnTo>
                    <a:pt x="279" y="28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61" name="Freeform 140"/>
            <p:cNvSpPr/>
            <p:nvPr/>
          </p:nvSpPr>
          <p:spPr bwMode="auto">
            <a:xfrm>
              <a:off x="3738100" y="1789076"/>
              <a:ext cx="69280" cy="73550"/>
            </a:xfrm>
            <a:custGeom>
              <a:avLst/>
              <a:gdLst>
                <a:gd name="T0" fmla="*/ 80 w 81"/>
                <a:gd name="T1" fmla="*/ 0 h 86"/>
                <a:gd name="T2" fmla="*/ 0 w 81"/>
                <a:gd name="T3" fmla="*/ 80 h 86"/>
                <a:gd name="T4" fmla="*/ 81 w 81"/>
                <a:gd name="T5" fmla="*/ 86 h 86"/>
                <a:gd name="T6" fmla="*/ 80 w 81"/>
                <a:gd name="T7" fmla="*/ 0 h 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6">
                  <a:moveTo>
                    <a:pt x="80" y="0"/>
                  </a:moveTo>
                  <a:lnTo>
                    <a:pt x="0" y="80"/>
                  </a:lnTo>
                  <a:lnTo>
                    <a:pt x="81" y="86"/>
                  </a:lnTo>
                  <a:lnTo>
                    <a:pt x="8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5" name="Oval 15"/>
            <p:cNvSpPr/>
            <p:nvPr/>
          </p:nvSpPr>
          <p:spPr bwMode="auto">
            <a:xfrm>
              <a:off x="3138504" y="1203598"/>
              <a:ext cx="526256" cy="52625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smtClean="0">
                  <a:solidFill>
                    <a:schemeClr val="bg1"/>
                  </a:solidFill>
                  <a:cs typeface="+mn-ea"/>
                  <a:sym typeface="+mn-lt"/>
                </a:rPr>
                <a:t>A</a:t>
              </a:r>
              <a:endParaRPr lang="en-US" sz="2800" dirty="0">
                <a:solidFill>
                  <a:schemeClr val="bg1"/>
                </a:solidFill>
                <a:cs typeface="+mn-ea"/>
                <a:sym typeface="+mn-lt"/>
              </a:endParaRPr>
            </a:p>
          </p:txBody>
        </p:sp>
      </p:grpSp>
      <p:sp>
        <p:nvSpPr>
          <p:cNvPr id="16" name="Oval 16"/>
          <p:cNvSpPr/>
          <p:nvPr/>
        </p:nvSpPr>
        <p:spPr bwMode="auto">
          <a:xfrm>
            <a:off x="3140885" y="3917702"/>
            <a:ext cx="527447" cy="52625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2800" dirty="0">
                <a:solidFill>
                  <a:schemeClr val="bg1"/>
                </a:solidFill>
                <a:cs typeface="+mn-ea"/>
                <a:sym typeface="+mn-lt"/>
              </a:rPr>
              <a:t>5</a:t>
            </a:r>
            <a:endParaRPr lang="en-US" sz="2800" dirty="0">
              <a:solidFill>
                <a:schemeClr val="bg1"/>
              </a:solidFill>
              <a:cs typeface="+mn-ea"/>
              <a:sym typeface="+mn-lt"/>
            </a:endParaRPr>
          </a:p>
        </p:txBody>
      </p:sp>
      <p:grpSp>
        <p:nvGrpSpPr>
          <p:cNvPr id="2" name="组合 1"/>
          <p:cNvGrpSpPr/>
          <p:nvPr/>
        </p:nvGrpSpPr>
        <p:grpSpPr>
          <a:xfrm>
            <a:off x="3750929" y="1438429"/>
            <a:ext cx="1984307" cy="3464566"/>
            <a:chOff x="3750929" y="1438429"/>
            <a:chExt cx="1984307" cy="3464566"/>
          </a:xfrm>
        </p:grpSpPr>
        <p:sp>
          <p:nvSpPr>
            <p:cNvPr id="25" name="Oval 5"/>
            <p:cNvSpPr>
              <a:spLocks noChangeArrowheads="1"/>
            </p:cNvSpPr>
            <p:nvPr/>
          </p:nvSpPr>
          <p:spPr bwMode="auto">
            <a:xfrm>
              <a:off x="4534388" y="2177354"/>
              <a:ext cx="445614" cy="445579"/>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26" name="Freeform 6"/>
            <p:cNvSpPr/>
            <p:nvPr/>
          </p:nvSpPr>
          <p:spPr bwMode="auto">
            <a:xfrm>
              <a:off x="4228189" y="1740328"/>
              <a:ext cx="76977" cy="523405"/>
            </a:xfrm>
            <a:custGeom>
              <a:avLst/>
              <a:gdLst>
                <a:gd name="T0" fmla="*/ 62 w 90"/>
                <a:gd name="T1" fmla="*/ 612 h 612"/>
                <a:gd name="T2" fmla="*/ 0 w 90"/>
                <a:gd name="T3" fmla="*/ 4 h 612"/>
                <a:gd name="T4" fmla="*/ 26 w 90"/>
                <a:gd name="T5" fmla="*/ 0 h 612"/>
                <a:gd name="T6" fmla="*/ 90 w 90"/>
                <a:gd name="T7" fmla="*/ 610 h 612"/>
                <a:gd name="T8" fmla="*/ 62 w 90"/>
                <a:gd name="T9" fmla="*/ 612 h 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612">
                  <a:moveTo>
                    <a:pt x="62" y="612"/>
                  </a:moveTo>
                  <a:lnTo>
                    <a:pt x="0" y="4"/>
                  </a:lnTo>
                  <a:lnTo>
                    <a:pt x="26" y="0"/>
                  </a:lnTo>
                  <a:lnTo>
                    <a:pt x="90" y="610"/>
                  </a:lnTo>
                  <a:lnTo>
                    <a:pt x="62" y="612"/>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27" name="Freeform 7"/>
            <p:cNvSpPr/>
            <p:nvPr/>
          </p:nvSpPr>
          <p:spPr bwMode="auto">
            <a:xfrm>
              <a:off x="3851000" y="2251759"/>
              <a:ext cx="446469" cy="197560"/>
            </a:xfrm>
            <a:custGeom>
              <a:avLst/>
              <a:gdLst>
                <a:gd name="T0" fmla="*/ 522 w 522"/>
                <a:gd name="T1" fmla="*/ 26 h 231"/>
                <a:gd name="T2" fmla="*/ 10 w 522"/>
                <a:gd name="T3" fmla="*/ 231 h 231"/>
                <a:gd name="T4" fmla="*/ 0 w 522"/>
                <a:gd name="T5" fmla="*/ 206 h 231"/>
                <a:gd name="T6" fmla="*/ 512 w 522"/>
                <a:gd name="T7" fmla="*/ 0 h 231"/>
                <a:gd name="T8" fmla="*/ 522 w 522"/>
                <a:gd name="T9" fmla="*/ 26 h 2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2" h="231">
                  <a:moveTo>
                    <a:pt x="522" y="26"/>
                  </a:moveTo>
                  <a:lnTo>
                    <a:pt x="10" y="231"/>
                  </a:lnTo>
                  <a:lnTo>
                    <a:pt x="0" y="206"/>
                  </a:lnTo>
                  <a:lnTo>
                    <a:pt x="512" y="0"/>
                  </a:lnTo>
                  <a:lnTo>
                    <a:pt x="522" y="26"/>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28" name="Freeform 8"/>
            <p:cNvSpPr/>
            <p:nvPr/>
          </p:nvSpPr>
          <p:spPr bwMode="auto">
            <a:xfrm>
              <a:off x="4282929" y="2258601"/>
              <a:ext cx="270276" cy="763727"/>
            </a:xfrm>
            <a:custGeom>
              <a:avLst/>
              <a:gdLst>
                <a:gd name="T0" fmla="*/ 24 w 316"/>
                <a:gd name="T1" fmla="*/ 0 h 893"/>
                <a:gd name="T2" fmla="*/ 316 w 316"/>
                <a:gd name="T3" fmla="*/ 884 h 893"/>
                <a:gd name="T4" fmla="*/ 290 w 316"/>
                <a:gd name="T5" fmla="*/ 893 h 893"/>
                <a:gd name="T6" fmla="*/ 0 w 316"/>
                <a:gd name="T7" fmla="*/ 9 h 893"/>
                <a:gd name="T8" fmla="*/ 24 w 316"/>
                <a:gd name="T9" fmla="*/ 0 h 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6" h="893">
                  <a:moveTo>
                    <a:pt x="24" y="0"/>
                  </a:moveTo>
                  <a:lnTo>
                    <a:pt x="316" y="884"/>
                  </a:lnTo>
                  <a:lnTo>
                    <a:pt x="290" y="893"/>
                  </a:lnTo>
                  <a:lnTo>
                    <a:pt x="0" y="9"/>
                  </a:lnTo>
                  <a:lnTo>
                    <a:pt x="24" y="0"/>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29" name="Freeform 9"/>
            <p:cNvSpPr/>
            <p:nvPr/>
          </p:nvSpPr>
          <p:spPr bwMode="auto">
            <a:xfrm>
              <a:off x="4489057" y="3018052"/>
              <a:ext cx="64148" cy="624323"/>
            </a:xfrm>
            <a:custGeom>
              <a:avLst/>
              <a:gdLst>
                <a:gd name="T0" fmla="*/ 75 w 75"/>
                <a:gd name="T1" fmla="*/ 2 h 730"/>
                <a:gd name="T2" fmla="*/ 28 w 75"/>
                <a:gd name="T3" fmla="*/ 730 h 730"/>
                <a:gd name="T4" fmla="*/ 0 w 75"/>
                <a:gd name="T5" fmla="*/ 728 h 730"/>
                <a:gd name="T6" fmla="*/ 49 w 75"/>
                <a:gd name="T7" fmla="*/ 0 h 730"/>
                <a:gd name="T8" fmla="*/ 75 w 75"/>
                <a:gd name="T9" fmla="*/ 2 h 7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730">
                  <a:moveTo>
                    <a:pt x="75" y="2"/>
                  </a:moveTo>
                  <a:lnTo>
                    <a:pt x="28" y="730"/>
                  </a:lnTo>
                  <a:lnTo>
                    <a:pt x="0" y="728"/>
                  </a:lnTo>
                  <a:lnTo>
                    <a:pt x="49" y="0"/>
                  </a:lnTo>
                  <a:lnTo>
                    <a:pt x="75" y="2"/>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30" name="Freeform 10"/>
            <p:cNvSpPr/>
            <p:nvPr/>
          </p:nvSpPr>
          <p:spPr bwMode="auto">
            <a:xfrm>
              <a:off x="5169880" y="2423662"/>
              <a:ext cx="417389" cy="419066"/>
            </a:xfrm>
            <a:custGeom>
              <a:avLst/>
              <a:gdLst>
                <a:gd name="T0" fmla="*/ 488 w 488"/>
                <a:gd name="T1" fmla="*/ 19 h 490"/>
                <a:gd name="T2" fmla="*/ 19 w 488"/>
                <a:gd name="T3" fmla="*/ 490 h 490"/>
                <a:gd name="T4" fmla="*/ 0 w 488"/>
                <a:gd name="T5" fmla="*/ 471 h 490"/>
                <a:gd name="T6" fmla="*/ 469 w 488"/>
                <a:gd name="T7" fmla="*/ 0 h 490"/>
                <a:gd name="T8" fmla="*/ 488 w 488"/>
                <a:gd name="T9" fmla="*/ 19 h 4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8" h="490">
                  <a:moveTo>
                    <a:pt x="488" y="19"/>
                  </a:moveTo>
                  <a:lnTo>
                    <a:pt x="19" y="490"/>
                  </a:lnTo>
                  <a:lnTo>
                    <a:pt x="0" y="471"/>
                  </a:lnTo>
                  <a:lnTo>
                    <a:pt x="469" y="0"/>
                  </a:lnTo>
                  <a:lnTo>
                    <a:pt x="488" y="19"/>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31" name="Freeform 11"/>
            <p:cNvSpPr/>
            <p:nvPr/>
          </p:nvSpPr>
          <p:spPr bwMode="auto">
            <a:xfrm>
              <a:off x="4532678" y="2143144"/>
              <a:ext cx="449890" cy="880894"/>
            </a:xfrm>
            <a:custGeom>
              <a:avLst/>
              <a:gdLst>
                <a:gd name="T0" fmla="*/ 0 w 526"/>
                <a:gd name="T1" fmla="*/ 1018 h 1030"/>
                <a:gd name="T2" fmla="*/ 502 w 526"/>
                <a:gd name="T3" fmla="*/ 0 h 1030"/>
                <a:gd name="T4" fmla="*/ 526 w 526"/>
                <a:gd name="T5" fmla="*/ 10 h 1030"/>
                <a:gd name="T6" fmla="*/ 24 w 526"/>
                <a:gd name="T7" fmla="*/ 1030 h 1030"/>
                <a:gd name="T8" fmla="*/ 0 w 526"/>
                <a:gd name="T9" fmla="*/ 1018 h 10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6" h="1030">
                  <a:moveTo>
                    <a:pt x="0" y="1018"/>
                  </a:moveTo>
                  <a:lnTo>
                    <a:pt x="502" y="0"/>
                  </a:lnTo>
                  <a:lnTo>
                    <a:pt x="526" y="10"/>
                  </a:lnTo>
                  <a:lnTo>
                    <a:pt x="24" y="1030"/>
                  </a:lnTo>
                  <a:lnTo>
                    <a:pt x="0" y="1018"/>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32" name="Freeform 12"/>
            <p:cNvSpPr/>
            <p:nvPr/>
          </p:nvSpPr>
          <p:spPr bwMode="auto">
            <a:xfrm>
              <a:off x="4539520" y="2823058"/>
              <a:ext cx="642334" cy="206967"/>
            </a:xfrm>
            <a:custGeom>
              <a:avLst/>
              <a:gdLst>
                <a:gd name="T0" fmla="*/ 0 w 751"/>
                <a:gd name="T1" fmla="*/ 216 h 242"/>
                <a:gd name="T2" fmla="*/ 742 w 751"/>
                <a:gd name="T3" fmla="*/ 0 h 242"/>
                <a:gd name="T4" fmla="*/ 751 w 751"/>
                <a:gd name="T5" fmla="*/ 26 h 242"/>
                <a:gd name="T6" fmla="*/ 7 w 751"/>
                <a:gd name="T7" fmla="*/ 242 h 242"/>
                <a:gd name="T8" fmla="*/ 0 w 751"/>
                <a:gd name="T9" fmla="*/ 216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1" h="242">
                  <a:moveTo>
                    <a:pt x="0" y="216"/>
                  </a:moveTo>
                  <a:lnTo>
                    <a:pt x="742" y="0"/>
                  </a:lnTo>
                  <a:lnTo>
                    <a:pt x="751" y="26"/>
                  </a:lnTo>
                  <a:lnTo>
                    <a:pt x="7" y="242"/>
                  </a:lnTo>
                  <a:lnTo>
                    <a:pt x="0" y="216"/>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33" name="Freeform 13"/>
            <p:cNvSpPr/>
            <p:nvPr/>
          </p:nvSpPr>
          <p:spPr bwMode="auto">
            <a:xfrm>
              <a:off x="4284639" y="1534215"/>
              <a:ext cx="530289" cy="734649"/>
            </a:xfrm>
            <a:custGeom>
              <a:avLst/>
              <a:gdLst>
                <a:gd name="T0" fmla="*/ 620 w 620"/>
                <a:gd name="T1" fmla="*/ 15 h 859"/>
                <a:gd name="T2" fmla="*/ 21 w 620"/>
                <a:gd name="T3" fmla="*/ 859 h 859"/>
                <a:gd name="T4" fmla="*/ 0 w 620"/>
                <a:gd name="T5" fmla="*/ 844 h 859"/>
                <a:gd name="T6" fmla="*/ 597 w 620"/>
                <a:gd name="T7" fmla="*/ 0 h 859"/>
                <a:gd name="T8" fmla="*/ 620 w 620"/>
                <a:gd name="T9" fmla="*/ 15 h 8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0" h="859">
                  <a:moveTo>
                    <a:pt x="620" y="15"/>
                  </a:moveTo>
                  <a:lnTo>
                    <a:pt x="21" y="859"/>
                  </a:lnTo>
                  <a:lnTo>
                    <a:pt x="0" y="844"/>
                  </a:lnTo>
                  <a:lnTo>
                    <a:pt x="597" y="0"/>
                  </a:lnTo>
                  <a:lnTo>
                    <a:pt x="620" y="15"/>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34" name="Freeform 14"/>
            <p:cNvSpPr/>
            <p:nvPr/>
          </p:nvSpPr>
          <p:spPr bwMode="auto">
            <a:xfrm>
              <a:off x="4535244" y="3010355"/>
              <a:ext cx="453311" cy="431040"/>
            </a:xfrm>
            <a:custGeom>
              <a:avLst/>
              <a:gdLst>
                <a:gd name="T0" fmla="*/ 513 w 530"/>
                <a:gd name="T1" fmla="*/ 504 h 504"/>
                <a:gd name="T2" fmla="*/ 0 w 530"/>
                <a:gd name="T3" fmla="*/ 19 h 504"/>
                <a:gd name="T4" fmla="*/ 18 w 530"/>
                <a:gd name="T5" fmla="*/ 0 h 504"/>
                <a:gd name="T6" fmla="*/ 530 w 530"/>
                <a:gd name="T7" fmla="*/ 485 h 504"/>
                <a:gd name="T8" fmla="*/ 513 w 530"/>
                <a:gd name="T9" fmla="*/ 504 h 5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0" h="504">
                  <a:moveTo>
                    <a:pt x="513" y="504"/>
                  </a:moveTo>
                  <a:lnTo>
                    <a:pt x="0" y="19"/>
                  </a:lnTo>
                  <a:lnTo>
                    <a:pt x="18" y="0"/>
                  </a:lnTo>
                  <a:lnTo>
                    <a:pt x="530" y="485"/>
                  </a:lnTo>
                  <a:lnTo>
                    <a:pt x="513" y="504"/>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35" name="Freeform 15"/>
            <p:cNvSpPr/>
            <p:nvPr/>
          </p:nvSpPr>
          <p:spPr bwMode="auto">
            <a:xfrm>
              <a:off x="5417918" y="1863482"/>
              <a:ext cx="171916" cy="570443"/>
            </a:xfrm>
            <a:custGeom>
              <a:avLst/>
              <a:gdLst>
                <a:gd name="T0" fmla="*/ 26 w 201"/>
                <a:gd name="T1" fmla="*/ 0 h 667"/>
                <a:gd name="T2" fmla="*/ 201 w 201"/>
                <a:gd name="T3" fmla="*/ 660 h 667"/>
                <a:gd name="T4" fmla="*/ 175 w 201"/>
                <a:gd name="T5" fmla="*/ 667 h 667"/>
                <a:gd name="T6" fmla="*/ 0 w 201"/>
                <a:gd name="T7" fmla="*/ 7 h 667"/>
                <a:gd name="T8" fmla="*/ 26 w 201"/>
                <a:gd name="T9" fmla="*/ 0 h 6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1" h="667">
                  <a:moveTo>
                    <a:pt x="26" y="0"/>
                  </a:moveTo>
                  <a:lnTo>
                    <a:pt x="201" y="660"/>
                  </a:lnTo>
                  <a:lnTo>
                    <a:pt x="175" y="667"/>
                  </a:lnTo>
                  <a:lnTo>
                    <a:pt x="0" y="7"/>
                  </a:lnTo>
                  <a:lnTo>
                    <a:pt x="26" y="0"/>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36" name="Freeform 16"/>
            <p:cNvSpPr/>
            <p:nvPr/>
          </p:nvSpPr>
          <p:spPr bwMode="auto">
            <a:xfrm>
              <a:off x="4972304" y="3426855"/>
              <a:ext cx="270276" cy="332687"/>
            </a:xfrm>
            <a:custGeom>
              <a:avLst/>
              <a:gdLst>
                <a:gd name="T0" fmla="*/ 295 w 316"/>
                <a:gd name="T1" fmla="*/ 389 h 389"/>
                <a:gd name="T2" fmla="*/ 0 w 316"/>
                <a:gd name="T3" fmla="*/ 15 h 389"/>
                <a:gd name="T4" fmla="*/ 21 w 316"/>
                <a:gd name="T5" fmla="*/ 0 h 389"/>
                <a:gd name="T6" fmla="*/ 316 w 316"/>
                <a:gd name="T7" fmla="*/ 373 h 389"/>
                <a:gd name="T8" fmla="*/ 295 w 316"/>
                <a:gd name="T9" fmla="*/ 389 h 3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6" h="389">
                  <a:moveTo>
                    <a:pt x="295" y="389"/>
                  </a:moveTo>
                  <a:lnTo>
                    <a:pt x="0" y="15"/>
                  </a:lnTo>
                  <a:lnTo>
                    <a:pt x="21" y="0"/>
                  </a:lnTo>
                  <a:lnTo>
                    <a:pt x="316" y="373"/>
                  </a:lnTo>
                  <a:lnTo>
                    <a:pt x="295" y="389"/>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37" name="Freeform 17"/>
            <p:cNvSpPr/>
            <p:nvPr/>
          </p:nvSpPr>
          <p:spPr bwMode="auto">
            <a:xfrm>
              <a:off x="3998112" y="2947923"/>
              <a:ext cx="546540" cy="82103"/>
            </a:xfrm>
            <a:custGeom>
              <a:avLst/>
              <a:gdLst>
                <a:gd name="T0" fmla="*/ 1 w 639"/>
                <a:gd name="T1" fmla="*/ 0 h 96"/>
                <a:gd name="T2" fmla="*/ 639 w 639"/>
                <a:gd name="T3" fmla="*/ 70 h 96"/>
                <a:gd name="T4" fmla="*/ 635 w 639"/>
                <a:gd name="T5" fmla="*/ 96 h 96"/>
                <a:gd name="T6" fmla="*/ 0 w 639"/>
                <a:gd name="T7" fmla="*/ 26 h 96"/>
                <a:gd name="T8" fmla="*/ 1 w 639"/>
                <a:gd name="T9" fmla="*/ 0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9" h="96">
                  <a:moveTo>
                    <a:pt x="1" y="0"/>
                  </a:moveTo>
                  <a:lnTo>
                    <a:pt x="639" y="70"/>
                  </a:lnTo>
                  <a:lnTo>
                    <a:pt x="635" y="96"/>
                  </a:lnTo>
                  <a:lnTo>
                    <a:pt x="0" y="26"/>
                  </a:lnTo>
                  <a:lnTo>
                    <a:pt x="1" y="0"/>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38" name="Freeform 18"/>
            <p:cNvSpPr/>
            <p:nvPr/>
          </p:nvSpPr>
          <p:spPr bwMode="auto">
            <a:xfrm>
              <a:off x="4962041" y="1603490"/>
              <a:ext cx="266000" cy="548207"/>
            </a:xfrm>
            <a:custGeom>
              <a:avLst/>
              <a:gdLst>
                <a:gd name="T0" fmla="*/ 311 w 311"/>
                <a:gd name="T1" fmla="*/ 12 h 641"/>
                <a:gd name="T2" fmla="*/ 24 w 311"/>
                <a:gd name="T3" fmla="*/ 641 h 641"/>
                <a:gd name="T4" fmla="*/ 0 w 311"/>
                <a:gd name="T5" fmla="*/ 631 h 641"/>
                <a:gd name="T6" fmla="*/ 286 w 311"/>
                <a:gd name="T7" fmla="*/ 0 h 641"/>
                <a:gd name="T8" fmla="*/ 311 w 311"/>
                <a:gd name="T9" fmla="*/ 12 h 6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1" h="641">
                  <a:moveTo>
                    <a:pt x="311" y="12"/>
                  </a:moveTo>
                  <a:lnTo>
                    <a:pt x="24" y="641"/>
                  </a:lnTo>
                  <a:lnTo>
                    <a:pt x="0" y="631"/>
                  </a:lnTo>
                  <a:lnTo>
                    <a:pt x="286" y="0"/>
                  </a:lnTo>
                  <a:lnTo>
                    <a:pt x="311" y="12"/>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39" name="Freeform 19"/>
            <p:cNvSpPr/>
            <p:nvPr/>
          </p:nvSpPr>
          <p:spPr bwMode="auto">
            <a:xfrm>
              <a:off x="4530967" y="2449319"/>
              <a:ext cx="82109" cy="571298"/>
            </a:xfrm>
            <a:custGeom>
              <a:avLst/>
              <a:gdLst>
                <a:gd name="T0" fmla="*/ 96 w 96"/>
                <a:gd name="T1" fmla="*/ 1 h 668"/>
                <a:gd name="T2" fmla="*/ 26 w 96"/>
                <a:gd name="T3" fmla="*/ 668 h 668"/>
                <a:gd name="T4" fmla="*/ 0 w 96"/>
                <a:gd name="T5" fmla="*/ 665 h 668"/>
                <a:gd name="T6" fmla="*/ 70 w 96"/>
                <a:gd name="T7" fmla="*/ 0 h 668"/>
                <a:gd name="T8" fmla="*/ 96 w 96"/>
                <a:gd name="T9" fmla="*/ 1 h 6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668">
                  <a:moveTo>
                    <a:pt x="96" y="1"/>
                  </a:moveTo>
                  <a:lnTo>
                    <a:pt x="26" y="668"/>
                  </a:lnTo>
                  <a:lnTo>
                    <a:pt x="0" y="665"/>
                  </a:lnTo>
                  <a:lnTo>
                    <a:pt x="70" y="0"/>
                  </a:lnTo>
                  <a:lnTo>
                    <a:pt x="96" y="1"/>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40" name="Freeform 20"/>
            <p:cNvSpPr/>
            <p:nvPr/>
          </p:nvSpPr>
          <p:spPr bwMode="auto">
            <a:xfrm>
              <a:off x="4536954" y="1494874"/>
              <a:ext cx="268566" cy="56446"/>
            </a:xfrm>
            <a:custGeom>
              <a:avLst/>
              <a:gdLst>
                <a:gd name="T0" fmla="*/ 3 w 314"/>
                <a:gd name="T1" fmla="*/ 0 h 66"/>
                <a:gd name="T2" fmla="*/ 314 w 314"/>
                <a:gd name="T3" fmla="*/ 40 h 66"/>
                <a:gd name="T4" fmla="*/ 311 w 314"/>
                <a:gd name="T5" fmla="*/ 66 h 66"/>
                <a:gd name="T6" fmla="*/ 0 w 314"/>
                <a:gd name="T7" fmla="*/ 27 h 66"/>
                <a:gd name="T8" fmla="*/ 3 w 314"/>
                <a:gd name="T9" fmla="*/ 0 h 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4" h="66">
                  <a:moveTo>
                    <a:pt x="3" y="0"/>
                  </a:moveTo>
                  <a:lnTo>
                    <a:pt x="314" y="40"/>
                  </a:lnTo>
                  <a:lnTo>
                    <a:pt x="311" y="66"/>
                  </a:lnTo>
                  <a:lnTo>
                    <a:pt x="0" y="27"/>
                  </a:lnTo>
                  <a:lnTo>
                    <a:pt x="3" y="0"/>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41" name="Freeform 21"/>
            <p:cNvSpPr/>
            <p:nvPr/>
          </p:nvSpPr>
          <p:spPr bwMode="auto">
            <a:xfrm>
              <a:off x="5119417" y="2834176"/>
              <a:ext cx="69280" cy="341240"/>
            </a:xfrm>
            <a:custGeom>
              <a:avLst/>
              <a:gdLst>
                <a:gd name="T0" fmla="*/ 0 w 81"/>
                <a:gd name="T1" fmla="*/ 396 h 399"/>
                <a:gd name="T2" fmla="*/ 55 w 81"/>
                <a:gd name="T3" fmla="*/ 0 h 399"/>
                <a:gd name="T4" fmla="*/ 81 w 81"/>
                <a:gd name="T5" fmla="*/ 3 h 399"/>
                <a:gd name="T6" fmla="*/ 26 w 81"/>
                <a:gd name="T7" fmla="*/ 399 h 399"/>
                <a:gd name="T8" fmla="*/ 0 w 81"/>
                <a:gd name="T9" fmla="*/ 396 h 3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399">
                  <a:moveTo>
                    <a:pt x="0" y="396"/>
                  </a:moveTo>
                  <a:lnTo>
                    <a:pt x="55" y="0"/>
                  </a:lnTo>
                  <a:lnTo>
                    <a:pt x="81" y="3"/>
                  </a:lnTo>
                  <a:lnTo>
                    <a:pt x="26" y="399"/>
                  </a:lnTo>
                  <a:lnTo>
                    <a:pt x="0" y="396"/>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42" name="Freeform 22"/>
            <p:cNvSpPr/>
            <p:nvPr/>
          </p:nvSpPr>
          <p:spPr bwMode="auto">
            <a:xfrm>
              <a:off x="5171590" y="2824768"/>
              <a:ext cx="365215" cy="243743"/>
            </a:xfrm>
            <a:custGeom>
              <a:avLst/>
              <a:gdLst>
                <a:gd name="T0" fmla="*/ 413 w 427"/>
                <a:gd name="T1" fmla="*/ 285 h 285"/>
                <a:gd name="T2" fmla="*/ 0 w 427"/>
                <a:gd name="T3" fmla="*/ 23 h 285"/>
                <a:gd name="T4" fmla="*/ 15 w 427"/>
                <a:gd name="T5" fmla="*/ 0 h 285"/>
                <a:gd name="T6" fmla="*/ 427 w 427"/>
                <a:gd name="T7" fmla="*/ 262 h 285"/>
                <a:gd name="T8" fmla="*/ 413 w 427"/>
                <a:gd name="T9" fmla="*/ 285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7" h="285">
                  <a:moveTo>
                    <a:pt x="413" y="285"/>
                  </a:moveTo>
                  <a:lnTo>
                    <a:pt x="0" y="23"/>
                  </a:lnTo>
                  <a:lnTo>
                    <a:pt x="15" y="0"/>
                  </a:lnTo>
                  <a:lnTo>
                    <a:pt x="427" y="262"/>
                  </a:lnTo>
                  <a:lnTo>
                    <a:pt x="413" y="285"/>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43" name="Freeform 23"/>
            <p:cNvSpPr/>
            <p:nvPr/>
          </p:nvSpPr>
          <p:spPr bwMode="auto">
            <a:xfrm>
              <a:off x="3849289" y="2429649"/>
              <a:ext cx="329292" cy="230059"/>
            </a:xfrm>
            <a:custGeom>
              <a:avLst/>
              <a:gdLst>
                <a:gd name="T0" fmla="*/ 14 w 385"/>
                <a:gd name="T1" fmla="*/ 0 h 269"/>
                <a:gd name="T2" fmla="*/ 385 w 385"/>
                <a:gd name="T3" fmla="*/ 247 h 269"/>
                <a:gd name="T4" fmla="*/ 372 w 385"/>
                <a:gd name="T5" fmla="*/ 269 h 269"/>
                <a:gd name="T6" fmla="*/ 0 w 385"/>
                <a:gd name="T7" fmla="*/ 21 h 269"/>
                <a:gd name="T8" fmla="*/ 14 w 385"/>
                <a:gd name="T9" fmla="*/ 0 h 2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5" h="269">
                  <a:moveTo>
                    <a:pt x="14" y="0"/>
                  </a:moveTo>
                  <a:lnTo>
                    <a:pt x="385" y="247"/>
                  </a:lnTo>
                  <a:lnTo>
                    <a:pt x="372" y="269"/>
                  </a:lnTo>
                  <a:lnTo>
                    <a:pt x="0" y="21"/>
                  </a:lnTo>
                  <a:lnTo>
                    <a:pt x="14" y="0"/>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44" name="Freeform 24"/>
            <p:cNvSpPr/>
            <p:nvPr/>
          </p:nvSpPr>
          <p:spPr bwMode="auto">
            <a:xfrm>
              <a:off x="3873238" y="1732630"/>
              <a:ext cx="372913" cy="291636"/>
            </a:xfrm>
            <a:custGeom>
              <a:avLst/>
              <a:gdLst>
                <a:gd name="T0" fmla="*/ 0 w 436"/>
                <a:gd name="T1" fmla="*/ 320 h 341"/>
                <a:gd name="T2" fmla="*/ 420 w 436"/>
                <a:gd name="T3" fmla="*/ 0 h 341"/>
                <a:gd name="T4" fmla="*/ 436 w 436"/>
                <a:gd name="T5" fmla="*/ 21 h 341"/>
                <a:gd name="T6" fmla="*/ 15 w 436"/>
                <a:gd name="T7" fmla="*/ 341 h 341"/>
                <a:gd name="T8" fmla="*/ 0 w 436"/>
                <a:gd name="T9" fmla="*/ 320 h 3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6" h="341">
                  <a:moveTo>
                    <a:pt x="0" y="320"/>
                  </a:moveTo>
                  <a:lnTo>
                    <a:pt x="420" y="0"/>
                  </a:lnTo>
                  <a:lnTo>
                    <a:pt x="436" y="21"/>
                  </a:lnTo>
                  <a:lnTo>
                    <a:pt x="15" y="341"/>
                  </a:lnTo>
                  <a:lnTo>
                    <a:pt x="0" y="320"/>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45" name="Freeform 25"/>
            <p:cNvSpPr/>
            <p:nvPr/>
          </p:nvSpPr>
          <p:spPr bwMode="auto">
            <a:xfrm>
              <a:off x="3812511" y="2746087"/>
              <a:ext cx="194154" cy="219796"/>
            </a:xfrm>
            <a:custGeom>
              <a:avLst/>
              <a:gdLst>
                <a:gd name="T0" fmla="*/ 20 w 227"/>
                <a:gd name="T1" fmla="*/ 0 h 257"/>
                <a:gd name="T2" fmla="*/ 227 w 227"/>
                <a:gd name="T3" fmla="*/ 240 h 257"/>
                <a:gd name="T4" fmla="*/ 208 w 227"/>
                <a:gd name="T5" fmla="*/ 257 h 257"/>
                <a:gd name="T6" fmla="*/ 0 w 227"/>
                <a:gd name="T7" fmla="*/ 17 h 257"/>
                <a:gd name="T8" fmla="*/ 20 w 227"/>
                <a:gd name="T9" fmla="*/ 0 h 2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 h="257">
                  <a:moveTo>
                    <a:pt x="20" y="0"/>
                  </a:moveTo>
                  <a:lnTo>
                    <a:pt x="227" y="240"/>
                  </a:lnTo>
                  <a:lnTo>
                    <a:pt x="208" y="257"/>
                  </a:lnTo>
                  <a:lnTo>
                    <a:pt x="0" y="17"/>
                  </a:lnTo>
                  <a:lnTo>
                    <a:pt x="20" y="0"/>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46" name="Freeform 26"/>
            <p:cNvSpPr/>
            <p:nvPr/>
          </p:nvSpPr>
          <p:spPr bwMode="auto">
            <a:xfrm>
              <a:off x="4946645" y="3432842"/>
              <a:ext cx="46186" cy="512287"/>
            </a:xfrm>
            <a:custGeom>
              <a:avLst/>
              <a:gdLst>
                <a:gd name="T0" fmla="*/ 0 w 54"/>
                <a:gd name="T1" fmla="*/ 597 h 599"/>
                <a:gd name="T2" fmla="*/ 26 w 54"/>
                <a:gd name="T3" fmla="*/ 0 h 599"/>
                <a:gd name="T4" fmla="*/ 54 w 54"/>
                <a:gd name="T5" fmla="*/ 1 h 599"/>
                <a:gd name="T6" fmla="*/ 26 w 54"/>
                <a:gd name="T7" fmla="*/ 599 h 599"/>
                <a:gd name="T8" fmla="*/ 0 w 54"/>
                <a:gd name="T9" fmla="*/ 597 h 5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599">
                  <a:moveTo>
                    <a:pt x="0" y="597"/>
                  </a:moveTo>
                  <a:lnTo>
                    <a:pt x="26" y="0"/>
                  </a:lnTo>
                  <a:lnTo>
                    <a:pt x="54" y="1"/>
                  </a:lnTo>
                  <a:lnTo>
                    <a:pt x="26" y="599"/>
                  </a:lnTo>
                  <a:lnTo>
                    <a:pt x="0" y="597"/>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47" name="Freeform 27"/>
            <p:cNvSpPr/>
            <p:nvPr/>
          </p:nvSpPr>
          <p:spPr bwMode="auto">
            <a:xfrm>
              <a:off x="4111868" y="3010355"/>
              <a:ext cx="438771" cy="392554"/>
            </a:xfrm>
            <a:custGeom>
              <a:avLst/>
              <a:gdLst>
                <a:gd name="T0" fmla="*/ 513 w 513"/>
                <a:gd name="T1" fmla="*/ 19 h 459"/>
                <a:gd name="T2" fmla="*/ 18 w 513"/>
                <a:gd name="T3" fmla="*/ 459 h 459"/>
                <a:gd name="T4" fmla="*/ 0 w 513"/>
                <a:gd name="T5" fmla="*/ 438 h 459"/>
                <a:gd name="T6" fmla="*/ 495 w 513"/>
                <a:gd name="T7" fmla="*/ 0 h 459"/>
                <a:gd name="T8" fmla="*/ 513 w 513"/>
                <a:gd name="T9" fmla="*/ 19 h 4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3" h="459">
                  <a:moveTo>
                    <a:pt x="513" y="19"/>
                  </a:moveTo>
                  <a:lnTo>
                    <a:pt x="18" y="459"/>
                  </a:lnTo>
                  <a:lnTo>
                    <a:pt x="0" y="438"/>
                  </a:lnTo>
                  <a:lnTo>
                    <a:pt x="495" y="0"/>
                  </a:lnTo>
                  <a:lnTo>
                    <a:pt x="513" y="19"/>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48" name="Freeform 28"/>
            <p:cNvSpPr/>
            <p:nvPr/>
          </p:nvSpPr>
          <p:spPr bwMode="auto">
            <a:xfrm>
              <a:off x="4327405" y="3636389"/>
              <a:ext cx="183890" cy="320714"/>
            </a:xfrm>
            <a:custGeom>
              <a:avLst/>
              <a:gdLst>
                <a:gd name="T0" fmla="*/ 215 w 215"/>
                <a:gd name="T1" fmla="*/ 12 h 375"/>
                <a:gd name="T2" fmla="*/ 24 w 215"/>
                <a:gd name="T3" fmla="*/ 375 h 375"/>
                <a:gd name="T4" fmla="*/ 0 w 215"/>
                <a:gd name="T5" fmla="*/ 363 h 375"/>
                <a:gd name="T6" fmla="*/ 191 w 215"/>
                <a:gd name="T7" fmla="*/ 0 h 375"/>
                <a:gd name="T8" fmla="*/ 215 w 215"/>
                <a:gd name="T9" fmla="*/ 12 h 3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375">
                  <a:moveTo>
                    <a:pt x="215" y="12"/>
                  </a:moveTo>
                  <a:lnTo>
                    <a:pt x="24" y="375"/>
                  </a:lnTo>
                  <a:lnTo>
                    <a:pt x="0" y="363"/>
                  </a:lnTo>
                  <a:lnTo>
                    <a:pt x="191" y="0"/>
                  </a:lnTo>
                  <a:lnTo>
                    <a:pt x="215" y="12"/>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49" name="Freeform 29"/>
            <p:cNvSpPr/>
            <p:nvPr/>
          </p:nvSpPr>
          <p:spPr bwMode="auto">
            <a:xfrm>
              <a:off x="5056979" y="1522242"/>
              <a:ext cx="169350" cy="109470"/>
            </a:xfrm>
            <a:custGeom>
              <a:avLst/>
              <a:gdLst>
                <a:gd name="T0" fmla="*/ 186 w 198"/>
                <a:gd name="T1" fmla="*/ 128 h 128"/>
                <a:gd name="T2" fmla="*/ 0 w 198"/>
                <a:gd name="T3" fmla="*/ 24 h 128"/>
                <a:gd name="T4" fmla="*/ 14 w 198"/>
                <a:gd name="T5" fmla="*/ 0 h 128"/>
                <a:gd name="T6" fmla="*/ 198 w 198"/>
                <a:gd name="T7" fmla="*/ 106 h 128"/>
                <a:gd name="T8" fmla="*/ 186 w 198"/>
                <a:gd name="T9" fmla="*/ 128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 h="128">
                  <a:moveTo>
                    <a:pt x="186" y="128"/>
                  </a:moveTo>
                  <a:lnTo>
                    <a:pt x="0" y="24"/>
                  </a:lnTo>
                  <a:lnTo>
                    <a:pt x="14" y="0"/>
                  </a:lnTo>
                  <a:lnTo>
                    <a:pt x="198" y="106"/>
                  </a:lnTo>
                  <a:lnTo>
                    <a:pt x="186" y="128"/>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51" name="Freeform 30"/>
            <p:cNvSpPr/>
            <p:nvPr/>
          </p:nvSpPr>
          <p:spPr bwMode="auto">
            <a:xfrm>
              <a:off x="5567596" y="2094396"/>
              <a:ext cx="77833" cy="339529"/>
            </a:xfrm>
            <a:custGeom>
              <a:avLst/>
              <a:gdLst>
                <a:gd name="T0" fmla="*/ 91 w 91"/>
                <a:gd name="T1" fmla="*/ 5 h 397"/>
                <a:gd name="T2" fmla="*/ 26 w 91"/>
                <a:gd name="T3" fmla="*/ 397 h 397"/>
                <a:gd name="T4" fmla="*/ 0 w 91"/>
                <a:gd name="T5" fmla="*/ 392 h 397"/>
                <a:gd name="T6" fmla="*/ 64 w 91"/>
                <a:gd name="T7" fmla="*/ 0 h 397"/>
                <a:gd name="T8" fmla="*/ 91 w 91"/>
                <a:gd name="T9" fmla="*/ 5 h 3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397">
                  <a:moveTo>
                    <a:pt x="91" y="5"/>
                  </a:moveTo>
                  <a:lnTo>
                    <a:pt x="26" y="397"/>
                  </a:lnTo>
                  <a:lnTo>
                    <a:pt x="0" y="392"/>
                  </a:lnTo>
                  <a:lnTo>
                    <a:pt x="64" y="0"/>
                  </a:lnTo>
                  <a:lnTo>
                    <a:pt x="91" y="5"/>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52" name="Freeform 31"/>
            <p:cNvSpPr/>
            <p:nvPr/>
          </p:nvSpPr>
          <p:spPr bwMode="auto">
            <a:xfrm>
              <a:off x="5162182" y="2486094"/>
              <a:ext cx="104347" cy="352358"/>
            </a:xfrm>
            <a:custGeom>
              <a:avLst/>
              <a:gdLst>
                <a:gd name="T0" fmla="*/ 122 w 122"/>
                <a:gd name="T1" fmla="*/ 5 h 412"/>
                <a:gd name="T2" fmla="*/ 26 w 122"/>
                <a:gd name="T3" fmla="*/ 412 h 412"/>
                <a:gd name="T4" fmla="*/ 0 w 122"/>
                <a:gd name="T5" fmla="*/ 407 h 412"/>
                <a:gd name="T6" fmla="*/ 96 w 122"/>
                <a:gd name="T7" fmla="*/ 0 h 412"/>
                <a:gd name="T8" fmla="*/ 122 w 122"/>
                <a:gd name="T9" fmla="*/ 5 h 4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412">
                  <a:moveTo>
                    <a:pt x="122" y="5"/>
                  </a:moveTo>
                  <a:lnTo>
                    <a:pt x="26" y="412"/>
                  </a:lnTo>
                  <a:lnTo>
                    <a:pt x="0" y="407"/>
                  </a:lnTo>
                  <a:lnTo>
                    <a:pt x="96" y="0"/>
                  </a:lnTo>
                  <a:lnTo>
                    <a:pt x="122" y="5"/>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53" name="Freeform 32"/>
            <p:cNvSpPr/>
            <p:nvPr/>
          </p:nvSpPr>
          <p:spPr bwMode="auto">
            <a:xfrm>
              <a:off x="5176722" y="2685365"/>
              <a:ext cx="491800" cy="161640"/>
            </a:xfrm>
            <a:custGeom>
              <a:avLst/>
              <a:gdLst>
                <a:gd name="T0" fmla="*/ 575 w 575"/>
                <a:gd name="T1" fmla="*/ 24 h 189"/>
                <a:gd name="T2" fmla="*/ 9 w 575"/>
                <a:gd name="T3" fmla="*/ 189 h 189"/>
                <a:gd name="T4" fmla="*/ 0 w 575"/>
                <a:gd name="T5" fmla="*/ 163 h 189"/>
                <a:gd name="T6" fmla="*/ 567 w 575"/>
                <a:gd name="T7" fmla="*/ 0 h 189"/>
                <a:gd name="T8" fmla="*/ 575 w 575"/>
                <a:gd name="T9" fmla="*/ 24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 h="189">
                  <a:moveTo>
                    <a:pt x="575" y="24"/>
                  </a:moveTo>
                  <a:lnTo>
                    <a:pt x="9" y="189"/>
                  </a:lnTo>
                  <a:lnTo>
                    <a:pt x="0" y="163"/>
                  </a:lnTo>
                  <a:lnTo>
                    <a:pt x="567" y="0"/>
                  </a:lnTo>
                  <a:lnTo>
                    <a:pt x="575" y="24"/>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54" name="Freeform 33"/>
            <p:cNvSpPr/>
            <p:nvPr/>
          </p:nvSpPr>
          <p:spPr bwMode="auto">
            <a:xfrm>
              <a:off x="4923552" y="2144855"/>
              <a:ext cx="61582" cy="415645"/>
            </a:xfrm>
            <a:custGeom>
              <a:avLst/>
              <a:gdLst>
                <a:gd name="T0" fmla="*/ 0 w 72"/>
                <a:gd name="T1" fmla="*/ 484 h 486"/>
                <a:gd name="T2" fmla="*/ 45 w 72"/>
                <a:gd name="T3" fmla="*/ 0 h 486"/>
                <a:gd name="T4" fmla="*/ 72 w 72"/>
                <a:gd name="T5" fmla="*/ 1 h 486"/>
                <a:gd name="T6" fmla="*/ 26 w 72"/>
                <a:gd name="T7" fmla="*/ 486 h 486"/>
                <a:gd name="T8" fmla="*/ 0 w 72"/>
                <a:gd name="T9" fmla="*/ 484 h 4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486">
                  <a:moveTo>
                    <a:pt x="0" y="484"/>
                  </a:moveTo>
                  <a:lnTo>
                    <a:pt x="45" y="0"/>
                  </a:lnTo>
                  <a:lnTo>
                    <a:pt x="72" y="1"/>
                  </a:lnTo>
                  <a:lnTo>
                    <a:pt x="26" y="486"/>
                  </a:lnTo>
                  <a:lnTo>
                    <a:pt x="0" y="484"/>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55" name="Freeform 34"/>
            <p:cNvSpPr/>
            <p:nvPr/>
          </p:nvSpPr>
          <p:spPr bwMode="auto">
            <a:xfrm>
              <a:off x="4242729" y="1712105"/>
              <a:ext cx="239485" cy="42762"/>
            </a:xfrm>
            <a:custGeom>
              <a:avLst/>
              <a:gdLst>
                <a:gd name="T0" fmla="*/ 280 w 280"/>
                <a:gd name="T1" fmla="*/ 28 h 50"/>
                <a:gd name="T2" fmla="*/ 4 w 280"/>
                <a:gd name="T3" fmla="*/ 50 h 50"/>
                <a:gd name="T4" fmla="*/ 0 w 280"/>
                <a:gd name="T5" fmla="*/ 24 h 50"/>
                <a:gd name="T6" fmla="*/ 278 w 280"/>
                <a:gd name="T7" fmla="*/ 0 h 50"/>
                <a:gd name="T8" fmla="*/ 280 w 280"/>
                <a:gd name="T9" fmla="*/ 28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 h="50">
                  <a:moveTo>
                    <a:pt x="280" y="28"/>
                  </a:moveTo>
                  <a:lnTo>
                    <a:pt x="4" y="50"/>
                  </a:lnTo>
                  <a:lnTo>
                    <a:pt x="0" y="24"/>
                  </a:lnTo>
                  <a:lnTo>
                    <a:pt x="278" y="0"/>
                  </a:lnTo>
                  <a:lnTo>
                    <a:pt x="280" y="28"/>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56" name="Freeform 35"/>
            <p:cNvSpPr/>
            <p:nvPr/>
          </p:nvSpPr>
          <p:spPr bwMode="auto">
            <a:xfrm>
              <a:off x="3785141" y="2245773"/>
              <a:ext cx="64148" cy="204402"/>
            </a:xfrm>
            <a:custGeom>
              <a:avLst/>
              <a:gdLst>
                <a:gd name="T0" fmla="*/ 49 w 75"/>
                <a:gd name="T1" fmla="*/ 239 h 239"/>
                <a:gd name="T2" fmla="*/ 0 w 75"/>
                <a:gd name="T3" fmla="*/ 5 h 239"/>
                <a:gd name="T4" fmla="*/ 26 w 75"/>
                <a:gd name="T5" fmla="*/ 0 h 239"/>
                <a:gd name="T6" fmla="*/ 75 w 75"/>
                <a:gd name="T7" fmla="*/ 234 h 239"/>
                <a:gd name="T8" fmla="*/ 49 w 75"/>
                <a:gd name="T9" fmla="*/ 239 h 2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239">
                  <a:moveTo>
                    <a:pt x="49" y="239"/>
                  </a:moveTo>
                  <a:lnTo>
                    <a:pt x="0" y="5"/>
                  </a:lnTo>
                  <a:lnTo>
                    <a:pt x="26" y="0"/>
                  </a:lnTo>
                  <a:lnTo>
                    <a:pt x="75" y="234"/>
                  </a:lnTo>
                  <a:lnTo>
                    <a:pt x="49" y="239"/>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57" name="Freeform 36"/>
            <p:cNvSpPr/>
            <p:nvPr/>
          </p:nvSpPr>
          <p:spPr bwMode="auto">
            <a:xfrm>
              <a:off x="4934671" y="3138641"/>
              <a:ext cx="58161" cy="266834"/>
            </a:xfrm>
            <a:custGeom>
              <a:avLst/>
              <a:gdLst>
                <a:gd name="T0" fmla="*/ 26 w 68"/>
                <a:gd name="T1" fmla="*/ 0 h 312"/>
                <a:gd name="T2" fmla="*/ 68 w 68"/>
                <a:gd name="T3" fmla="*/ 309 h 312"/>
                <a:gd name="T4" fmla="*/ 40 w 68"/>
                <a:gd name="T5" fmla="*/ 312 h 312"/>
                <a:gd name="T6" fmla="*/ 0 w 68"/>
                <a:gd name="T7" fmla="*/ 3 h 312"/>
                <a:gd name="T8" fmla="*/ 26 w 68"/>
                <a:gd name="T9" fmla="*/ 0 h 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312">
                  <a:moveTo>
                    <a:pt x="26" y="0"/>
                  </a:moveTo>
                  <a:lnTo>
                    <a:pt x="68" y="309"/>
                  </a:lnTo>
                  <a:lnTo>
                    <a:pt x="40" y="312"/>
                  </a:lnTo>
                  <a:lnTo>
                    <a:pt x="0" y="3"/>
                  </a:lnTo>
                  <a:lnTo>
                    <a:pt x="26" y="0"/>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58" name="Freeform 37"/>
            <p:cNvSpPr/>
            <p:nvPr/>
          </p:nvSpPr>
          <p:spPr bwMode="auto">
            <a:xfrm>
              <a:off x="4494189" y="3630402"/>
              <a:ext cx="189878" cy="254861"/>
            </a:xfrm>
            <a:custGeom>
              <a:avLst/>
              <a:gdLst>
                <a:gd name="T0" fmla="*/ 22 w 222"/>
                <a:gd name="T1" fmla="*/ 0 h 298"/>
                <a:gd name="T2" fmla="*/ 222 w 222"/>
                <a:gd name="T3" fmla="*/ 283 h 298"/>
                <a:gd name="T4" fmla="*/ 201 w 222"/>
                <a:gd name="T5" fmla="*/ 298 h 298"/>
                <a:gd name="T6" fmla="*/ 0 w 222"/>
                <a:gd name="T7" fmla="*/ 14 h 298"/>
                <a:gd name="T8" fmla="*/ 22 w 222"/>
                <a:gd name="T9" fmla="*/ 0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2" h="298">
                  <a:moveTo>
                    <a:pt x="22" y="0"/>
                  </a:moveTo>
                  <a:lnTo>
                    <a:pt x="222" y="283"/>
                  </a:lnTo>
                  <a:lnTo>
                    <a:pt x="201" y="298"/>
                  </a:lnTo>
                  <a:lnTo>
                    <a:pt x="0" y="14"/>
                  </a:lnTo>
                  <a:lnTo>
                    <a:pt x="22" y="0"/>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59" name="Freeform 38"/>
            <p:cNvSpPr/>
            <p:nvPr/>
          </p:nvSpPr>
          <p:spPr bwMode="auto">
            <a:xfrm>
              <a:off x="4234176" y="3622705"/>
              <a:ext cx="262579" cy="30789"/>
            </a:xfrm>
            <a:custGeom>
              <a:avLst/>
              <a:gdLst>
                <a:gd name="T0" fmla="*/ 305 w 307"/>
                <a:gd name="T1" fmla="*/ 36 h 36"/>
                <a:gd name="T2" fmla="*/ 0 w 307"/>
                <a:gd name="T3" fmla="*/ 28 h 36"/>
                <a:gd name="T4" fmla="*/ 0 w 307"/>
                <a:gd name="T5" fmla="*/ 0 h 36"/>
                <a:gd name="T6" fmla="*/ 307 w 307"/>
                <a:gd name="T7" fmla="*/ 10 h 36"/>
                <a:gd name="T8" fmla="*/ 305 w 307"/>
                <a:gd name="T9" fmla="*/ 36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 h="36">
                  <a:moveTo>
                    <a:pt x="305" y="36"/>
                  </a:moveTo>
                  <a:lnTo>
                    <a:pt x="0" y="28"/>
                  </a:lnTo>
                  <a:lnTo>
                    <a:pt x="0" y="0"/>
                  </a:lnTo>
                  <a:lnTo>
                    <a:pt x="307" y="10"/>
                  </a:lnTo>
                  <a:lnTo>
                    <a:pt x="305" y="36"/>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60" name="Freeform 39"/>
            <p:cNvSpPr/>
            <p:nvPr/>
          </p:nvSpPr>
          <p:spPr bwMode="auto">
            <a:xfrm>
              <a:off x="3988704" y="2838452"/>
              <a:ext cx="184746" cy="135127"/>
            </a:xfrm>
            <a:custGeom>
              <a:avLst/>
              <a:gdLst>
                <a:gd name="T0" fmla="*/ 0 w 216"/>
                <a:gd name="T1" fmla="*/ 135 h 158"/>
                <a:gd name="T2" fmla="*/ 200 w 216"/>
                <a:gd name="T3" fmla="*/ 0 h 158"/>
                <a:gd name="T4" fmla="*/ 216 w 216"/>
                <a:gd name="T5" fmla="*/ 21 h 158"/>
                <a:gd name="T6" fmla="*/ 16 w 216"/>
                <a:gd name="T7" fmla="*/ 158 h 158"/>
                <a:gd name="T8" fmla="*/ 0 w 216"/>
                <a:gd name="T9" fmla="*/ 135 h 1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 h="158">
                  <a:moveTo>
                    <a:pt x="0" y="135"/>
                  </a:moveTo>
                  <a:lnTo>
                    <a:pt x="200" y="0"/>
                  </a:lnTo>
                  <a:lnTo>
                    <a:pt x="216" y="21"/>
                  </a:lnTo>
                  <a:lnTo>
                    <a:pt x="16" y="158"/>
                  </a:lnTo>
                  <a:lnTo>
                    <a:pt x="0" y="135"/>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61" name="Freeform 40"/>
            <p:cNvSpPr/>
            <p:nvPr/>
          </p:nvSpPr>
          <p:spPr bwMode="auto">
            <a:xfrm>
              <a:off x="4996253" y="3393501"/>
              <a:ext cx="353241" cy="37630"/>
            </a:xfrm>
            <a:custGeom>
              <a:avLst/>
              <a:gdLst>
                <a:gd name="T0" fmla="*/ 413 w 413"/>
                <a:gd name="T1" fmla="*/ 26 h 44"/>
                <a:gd name="T2" fmla="*/ 1 w 413"/>
                <a:gd name="T3" fmla="*/ 44 h 44"/>
                <a:gd name="T4" fmla="*/ 0 w 413"/>
                <a:gd name="T5" fmla="*/ 16 h 44"/>
                <a:gd name="T6" fmla="*/ 411 w 413"/>
                <a:gd name="T7" fmla="*/ 0 h 44"/>
                <a:gd name="T8" fmla="*/ 413 w 413"/>
                <a:gd name="T9" fmla="*/ 26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3" h="44">
                  <a:moveTo>
                    <a:pt x="413" y="26"/>
                  </a:moveTo>
                  <a:lnTo>
                    <a:pt x="1" y="44"/>
                  </a:lnTo>
                  <a:lnTo>
                    <a:pt x="0" y="16"/>
                  </a:lnTo>
                  <a:lnTo>
                    <a:pt x="411" y="0"/>
                  </a:lnTo>
                  <a:lnTo>
                    <a:pt x="413" y="26"/>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62" name="Freeform 41"/>
            <p:cNvSpPr/>
            <p:nvPr/>
          </p:nvSpPr>
          <p:spPr bwMode="auto">
            <a:xfrm>
              <a:off x="4308588" y="4025522"/>
              <a:ext cx="893793" cy="794515"/>
            </a:xfrm>
            <a:custGeom>
              <a:avLst/>
              <a:gdLst>
                <a:gd name="T0" fmla="*/ 509 w 602"/>
                <a:gd name="T1" fmla="*/ 929 h 535"/>
                <a:gd name="T2" fmla="*/ 248 w 602"/>
                <a:gd name="T3" fmla="*/ 894 h 535"/>
                <a:gd name="T4" fmla="*/ 151 w 602"/>
                <a:gd name="T5" fmla="*/ 814 h 535"/>
                <a:gd name="T6" fmla="*/ 66 w 602"/>
                <a:gd name="T7" fmla="*/ 700 h 535"/>
                <a:gd name="T8" fmla="*/ 54 w 602"/>
                <a:gd name="T9" fmla="*/ 639 h 535"/>
                <a:gd name="T10" fmla="*/ 56 w 602"/>
                <a:gd name="T11" fmla="*/ 603 h 535"/>
                <a:gd name="T12" fmla="*/ 66 w 602"/>
                <a:gd name="T13" fmla="*/ 545 h 535"/>
                <a:gd name="T14" fmla="*/ 56 w 602"/>
                <a:gd name="T15" fmla="*/ 509 h 535"/>
                <a:gd name="T16" fmla="*/ 50 w 602"/>
                <a:gd name="T17" fmla="*/ 469 h 535"/>
                <a:gd name="T18" fmla="*/ 64 w 602"/>
                <a:gd name="T19" fmla="*/ 418 h 535"/>
                <a:gd name="T20" fmla="*/ 54 w 602"/>
                <a:gd name="T21" fmla="*/ 372 h 535"/>
                <a:gd name="T22" fmla="*/ 61 w 602"/>
                <a:gd name="T23" fmla="*/ 332 h 535"/>
                <a:gd name="T24" fmla="*/ 71 w 602"/>
                <a:gd name="T25" fmla="*/ 293 h 535"/>
                <a:gd name="T26" fmla="*/ 76 w 602"/>
                <a:gd name="T27" fmla="*/ 252 h 535"/>
                <a:gd name="T28" fmla="*/ 30 w 602"/>
                <a:gd name="T29" fmla="*/ 219 h 535"/>
                <a:gd name="T30" fmla="*/ 0 w 602"/>
                <a:gd name="T31" fmla="*/ 0 h 535"/>
                <a:gd name="T32" fmla="*/ 1045 w 602"/>
                <a:gd name="T33" fmla="*/ 0 h 535"/>
                <a:gd name="T34" fmla="*/ 1024 w 602"/>
                <a:gd name="T35" fmla="*/ 163 h 535"/>
                <a:gd name="T36" fmla="*/ 977 w 602"/>
                <a:gd name="T37" fmla="*/ 198 h 535"/>
                <a:gd name="T38" fmla="*/ 983 w 602"/>
                <a:gd name="T39" fmla="*/ 240 h 535"/>
                <a:gd name="T40" fmla="*/ 993 w 602"/>
                <a:gd name="T41" fmla="*/ 278 h 535"/>
                <a:gd name="T42" fmla="*/ 1002 w 602"/>
                <a:gd name="T43" fmla="*/ 316 h 535"/>
                <a:gd name="T44" fmla="*/ 991 w 602"/>
                <a:gd name="T45" fmla="*/ 363 h 535"/>
                <a:gd name="T46" fmla="*/ 1003 w 602"/>
                <a:gd name="T47" fmla="*/ 415 h 535"/>
                <a:gd name="T48" fmla="*/ 998 w 602"/>
                <a:gd name="T49" fmla="*/ 453 h 535"/>
                <a:gd name="T50" fmla="*/ 988 w 602"/>
                <a:gd name="T51" fmla="*/ 490 h 535"/>
                <a:gd name="T52" fmla="*/ 998 w 602"/>
                <a:gd name="T53" fmla="*/ 547 h 535"/>
                <a:gd name="T54" fmla="*/ 1002 w 602"/>
                <a:gd name="T55" fmla="*/ 583 h 535"/>
                <a:gd name="T56" fmla="*/ 988 w 602"/>
                <a:gd name="T57" fmla="*/ 646 h 535"/>
                <a:gd name="T58" fmla="*/ 1007 w 602"/>
                <a:gd name="T59" fmla="*/ 681 h 535"/>
                <a:gd name="T60" fmla="*/ 910 w 602"/>
                <a:gd name="T61" fmla="*/ 814 h 535"/>
                <a:gd name="T62" fmla="*/ 814 w 602"/>
                <a:gd name="T63" fmla="*/ 894 h 535"/>
                <a:gd name="T64" fmla="*/ 509 w 602"/>
                <a:gd name="T65" fmla="*/ 929 h 5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2" h="535">
                  <a:moveTo>
                    <a:pt x="293" y="535"/>
                  </a:moveTo>
                  <a:cubicBezTo>
                    <a:pt x="246" y="535"/>
                    <a:pt x="146" y="530"/>
                    <a:pt x="143" y="515"/>
                  </a:cubicBezTo>
                  <a:cubicBezTo>
                    <a:pt x="140" y="500"/>
                    <a:pt x="125" y="491"/>
                    <a:pt x="87" y="469"/>
                  </a:cubicBezTo>
                  <a:cubicBezTo>
                    <a:pt x="50" y="447"/>
                    <a:pt x="38" y="420"/>
                    <a:pt x="38" y="403"/>
                  </a:cubicBezTo>
                  <a:cubicBezTo>
                    <a:pt x="38" y="387"/>
                    <a:pt x="50" y="375"/>
                    <a:pt x="31" y="368"/>
                  </a:cubicBezTo>
                  <a:cubicBezTo>
                    <a:pt x="11" y="360"/>
                    <a:pt x="16" y="353"/>
                    <a:pt x="32" y="347"/>
                  </a:cubicBezTo>
                  <a:cubicBezTo>
                    <a:pt x="48" y="341"/>
                    <a:pt x="38" y="330"/>
                    <a:pt x="38" y="314"/>
                  </a:cubicBezTo>
                  <a:cubicBezTo>
                    <a:pt x="38" y="297"/>
                    <a:pt x="56" y="294"/>
                    <a:pt x="32" y="293"/>
                  </a:cubicBezTo>
                  <a:cubicBezTo>
                    <a:pt x="8" y="291"/>
                    <a:pt x="11" y="276"/>
                    <a:pt x="29" y="270"/>
                  </a:cubicBezTo>
                  <a:cubicBezTo>
                    <a:pt x="47" y="264"/>
                    <a:pt x="37" y="254"/>
                    <a:pt x="37" y="241"/>
                  </a:cubicBezTo>
                  <a:cubicBezTo>
                    <a:pt x="37" y="227"/>
                    <a:pt x="47" y="218"/>
                    <a:pt x="31" y="214"/>
                  </a:cubicBezTo>
                  <a:cubicBezTo>
                    <a:pt x="14" y="209"/>
                    <a:pt x="16" y="196"/>
                    <a:pt x="35" y="191"/>
                  </a:cubicBezTo>
                  <a:cubicBezTo>
                    <a:pt x="54" y="187"/>
                    <a:pt x="43" y="179"/>
                    <a:pt x="41" y="169"/>
                  </a:cubicBezTo>
                  <a:cubicBezTo>
                    <a:pt x="40" y="158"/>
                    <a:pt x="54" y="145"/>
                    <a:pt x="44" y="145"/>
                  </a:cubicBezTo>
                  <a:cubicBezTo>
                    <a:pt x="34" y="145"/>
                    <a:pt x="19" y="137"/>
                    <a:pt x="17" y="126"/>
                  </a:cubicBezTo>
                  <a:cubicBezTo>
                    <a:pt x="0" y="0"/>
                    <a:pt x="0" y="0"/>
                    <a:pt x="0" y="0"/>
                  </a:cubicBezTo>
                  <a:cubicBezTo>
                    <a:pt x="602" y="0"/>
                    <a:pt x="602" y="0"/>
                    <a:pt x="602" y="0"/>
                  </a:cubicBezTo>
                  <a:cubicBezTo>
                    <a:pt x="590" y="94"/>
                    <a:pt x="590" y="94"/>
                    <a:pt x="590" y="94"/>
                  </a:cubicBezTo>
                  <a:cubicBezTo>
                    <a:pt x="589" y="106"/>
                    <a:pt x="574" y="114"/>
                    <a:pt x="563" y="114"/>
                  </a:cubicBezTo>
                  <a:cubicBezTo>
                    <a:pt x="553" y="114"/>
                    <a:pt x="568" y="127"/>
                    <a:pt x="566" y="138"/>
                  </a:cubicBezTo>
                  <a:cubicBezTo>
                    <a:pt x="565" y="148"/>
                    <a:pt x="553" y="155"/>
                    <a:pt x="572" y="160"/>
                  </a:cubicBezTo>
                  <a:cubicBezTo>
                    <a:pt x="592" y="164"/>
                    <a:pt x="593" y="178"/>
                    <a:pt x="577" y="182"/>
                  </a:cubicBezTo>
                  <a:cubicBezTo>
                    <a:pt x="560" y="187"/>
                    <a:pt x="571" y="196"/>
                    <a:pt x="571" y="209"/>
                  </a:cubicBezTo>
                  <a:cubicBezTo>
                    <a:pt x="571" y="223"/>
                    <a:pt x="560" y="233"/>
                    <a:pt x="578" y="239"/>
                  </a:cubicBezTo>
                  <a:cubicBezTo>
                    <a:pt x="596" y="245"/>
                    <a:pt x="599" y="260"/>
                    <a:pt x="575" y="261"/>
                  </a:cubicBezTo>
                  <a:cubicBezTo>
                    <a:pt x="551" y="263"/>
                    <a:pt x="569" y="266"/>
                    <a:pt x="569" y="282"/>
                  </a:cubicBezTo>
                  <a:cubicBezTo>
                    <a:pt x="569" y="299"/>
                    <a:pt x="559" y="309"/>
                    <a:pt x="575" y="315"/>
                  </a:cubicBezTo>
                  <a:cubicBezTo>
                    <a:pt x="592" y="321"/>
                    <a:pt x="596" y="329"/>
                    <a:pt x="577" y="336"/>
                  </a:cubicBezTo>
                  <a:cubicBezTo>
                    <a:pt x="557" y="344"/>
                    <a:pt x="569" y="356"/>
                    <a:pt x="569" y="372"/>
                  </a:cubicBezTo>
                  <a:cubicBezTo>
                    <a:pt x="569" y="377"/>
                    <a:pt x="582" y="382"/>
                    <a:pt x="580" y="392"/>
                  </a:cubicBezTo>
                  <a:cubicBezTo>
                    <a:pt x="576" y="416"/>
                    <a:pt x="553" y="445"/>
                    <a:pt x="524" y="469"/>
                  </a:cubicBezTo>
                  <a:cubicBezTo>
                    <a:pt x="496" y="493"/>
                    <a:pt x="472" y="500"/>
                    <a:pt x="469" y="515"/>
                  </a:cubicBezTo>
                  <a:cubicBezTo>
                    <a:pt x="466" y="530"/>
                    <a:pt x="341" y="535"/>
                    <a:pt x="293" y="535"/>
                  </a:cubicBezTo>
                  <a:close/>
                </a:path>
              </a:pathLst>
            </a:custGeom>
            <a:solidFill>
              <a:srgbClr val="939396"/>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63" name="Freeform 42"/>
            <p:cNvSpPr/>
            <p:nvPr/>
          </p:nvSpPr>
          <p:spPr bwMode="auto">
            <a:xfrm>
              <a:off x="4500176" y="4025522"/>
              <a:ext cx="252315" cy="794515"/>
            </a:xfrm>
            <a:custGeom>
              <a:avLst/>
              <a:gdLst>
                <a:gd name="T0" fmla="*/ 142 w 170"/>
                <a:gd name="T1" fmla="*/ 929 h 535"/>
                <a:gd name="T2" fmla="*/ 66 w 170"/>
                <a:gd name="T3" fmla="*/ 894 h 535"/>
                <a:gd name="T4" fmla="*/ 38 w 170"/>
                <a:gd name="T5" fmla="*/ 814 h 535"/>
                <a:gd name="T6" fmla="*/ 14 w 170"/>
                <a:gd name="T7" fmla="*/ 700 h 535"/>
                <a:gd name="T8" fmla="*/ 10 w 170"/>
                <a:gd name="T9" fmla="*/ 639 h 535"/>
                <a:gd name="T10" fmla="*/ 12 w 170"/>
                <a:gd name="T11" fmla="*/ 603 h 535"/>
                <a:gd name="T12" fmla="*/ 14 w 170"/>
                <a:gd name="T13" fmla="*/ 545 h 535"/>
                <a:gd name="T14" fmla="*/ 12 w 170"/>
                <a:gd name="T15" fmla="*/ 509 h 535"/>
                <a:gd name="T16" fmla="*/ 10 w 170"/>
                <a:gd name="T17" fmla="*/ 469 h 535"/>
                <a:gd name="T18" fmla="*/ 14 w 170"/>
                <a:gd name="T19" fmla="*/ 418 h 535"/>
                <a:gd name="T20" fmla="*/ 10 w 170"/>
                <a:gd name="T21" fmla="*/ 372 h 535"/>
                <a:gd name="T22" fmla="*/ 12 w 170"/>
                <a:gd name="T23" fmla="*/ 332 h 535"/>
                <a:gd name="T24" fmla="*/ 16 w 170"/>
                <a:gd name="T25" fmla="*/ 293 h 535"/>
                <a:gd name="T26" fmla="*/ 17 w 170"/>
                <a:gd name="T27" fmla="*/ 252 h 535"/>
                <a:gd name="T28" fmla="*/ 3 w 170"/>
                <a:gd name="T29" fmla="*/ 219 h 535"/>
                <a:gd name="T30" fmla="*/ 9 w 170"/>
                <a:gd name="T31" fmla="*/ 156 h 535"/>
                <a:gd name="T32" fmla="*/ 7 w 170"/>
                <a:gd name="T33" fmla="*/ 75 h 535"/>
                <a:gd name="T34" fmla="*/ 0 w 170"/>
                <a:gd name="T35" fmla="*/ 0 h 535"/>
                <a:gd name="T36" fmla="*/ 295 w 170"/>
                <a:gd name="T37" fmla="*/ 0 h 535"/>
                <a:gd name="T38" fmla="*/ 292 w 170"/>
                <a:gd name="T39" fmla="*/ 40 h 535"/>
                <a:gd name="T40" fmla="*/ 285 w 170"/>
                <a:gd name="T41" fmla="*/ 101 h 535"/>
                <a:gd name="T42" fmla="*/ 290 w 170"/>
                <a:gd name="T43" fmla="*/ 163 h 535"/>
                <a:gd name="T44" fmla="*/ 276 w 170"/>
                <a:gd name="T45" fmla="*/ 198 h 535"/>
                <a:gd name="T46" fmla="*/ 278 w 170"/>
                <a:gd name="T47" fmla="*/ 240 h 535"/>
                <a:gd name="T48" fmla="*/ 281 w 170"/>
                <a:gd name="T49" fmla="*/ 278 h 535"/>
                <a:gd name="T50" fmla="*/ 283 w 170"/>
                <a:gd name="T51" fmla="*/ 316 h 535"/>
                <a:gd name="T52" fmla="*/ 279 w 170"/>
                <a:gd name="T53" fmla="*/ 363 h 535"/>
                <a:gd name="T54" fmla="*/ 283 w 170"/>
                <a:gd name="T55" fmla="*/ 415 h 535"/>
                <a:gd name="T56" fmla="*/ 283 w 170"/>
                <a:gd name="T57" fmla="*/ 453 h 535"/>
                <a:gd name="T58" fmla="*/ 279 w 170"/>
                <a:gd name="T59" fmla="*/ 490 h 535"/>
                <a:gd name="T60" fmla="*/ 283 w 170"/>
                <a:gd name="T61" fmla="*/ 547 h 535"/>
                <a:gd name="T62" fmla="*/ 283 w 170"/>
                <a:gd name="T63" fmla="*/ 583 h 535"/>
                <a:gd name="T64" fmla="*/ 279 w 170"/>
                <a:gd name="T65" fmla="*/ 646 h 535"/>
                <a:gd name="T66" fmla="*/ 285 w 170"/>
                <a:gd name="T67" fmla="*/ 681 h 535"/>
                <a:gd name="T68" fmla="*/ 257 w 170"/>
                <a:gd name="T69" fmla="*/ 814 h 535"/>
                <a:gd name="T70" fmla="*/ 229 w 170"/>
                <a:gd name="T71" fmla="*/ 894 h 535"/>
                <a:gd name="T72" fmla="*/ 142 w 170"/>
                <a:gd name="T73" fmla="*/ 929 h 53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0" h="535">
                  <a:moveTo>
                    <a:pt x="82" y="535"/>
                  </a:moveTo>
                  <a:cubicBezTo>
                    <a:pt x="68" y="535"/>
                    <a:pt x="39" y="530"/>
                    <a:pt x="38" y="515"/>
                  </a:cubicBezTo>
                  <a:cubicBezTo>
                    <a:pt x="37" y="500"/>
                    <a:pt x="33" y="491"/>
                    <a:pt x="22" y="469"/>
                  </a:cubicBezTo>
                  <a:cubicBezTo>
                    <a:pt x="12" y="447"/>
                    <a:pt x="8" y="420"/>
                    <a:pt x="8" y="403"/>
                  </a:cubicBezTo>
                  <a:cubicBezTo>
                    <a:pt x="8" y="387"/>
                    <a:pt x="12" y="375"/>
                    <a:pt x="6" y="368"/>
                  </a:cubicBezTo>
                  <a:cubicBezTo>
                    <a:pt x="1" y="360"/>
                    <a:pt x="2" y="353"/>
                    <a:pt x="7" y="347"/>
                  </a:cubicBezTo>
                  <a:cubicBezTo>
                    <a:pt x="11" y="341"/>
                    <a:pt x="8" y="330"/>
                    <a:pt x="8" y="314"/>
                  </a:cubicBezTo>
                  <a:cubicBezTo>
                    <a:pt x="8" y="297"/>
                    <a:pt x="13" y="294"/>
                    <a:pt x="7" y="293"/>
                  </a:cubicBezTo>
                  <a:cubicBezTo>
                    <a:pt x="0" y="291"/>
                    <a:pt x="1" y="276"/>
                    <a:pt x="6" y="270"/>
                  </a:cubicBezTo>
                  <a:cubicBezTo>
                    <a:pt x="11" y="264"/>
                    <a:pt x="8" y="254"/>
                    <a:pt x="8" y="241"/>
                  </a:cubicBezTo>
                  <a:cubicBezTo>
                    <a:pt x="8" y="227"/>
                    <a:pt x="11" y="218"/>
                    <a:pt x="6" y="214"/>
                  </a:cubicBezTo>
                  <a:cubicBezTo>
                    <a:pt x="1" y="209"/>
                    <a:pt x="2" y="196"/>
                    <a:pt x="7" y="191"/>
                  </a:cubicBezTo>
                  <a:cubicBezTo>
                    <a:pt x="13" y="187"/>
                    <a:pt x="10" y="179"/>
                    <a:pt x="9" y="169"/>
                  </a:cubicBezTo>
                  <a:cubicBezTo>
                    <a:pt x="9" y="158"/>
                    <a:pt x="13" y="145"/>
                    <a:pt x="10" y="145"/>
                  </a:cubicBezTo>
                  <a:cubicBezTo>
                    <a:pt x="7" y="145"/>
                    <a:pt x="2" y="138"/>
                    <a:pt x="2" y="126"/>
                  </a:cubicBezTo>
                  <a:cubicBezTo>
                    <a:pt x="2" y="114"/>
                    <a:pt x="5" y="106"/>
                    <a:pt x="5" y="90"/>
                  </a:cubicBezTo>
                  <a:cubicBezTo>
                    <a:pt x="5" y="73"/>
                    <a:pt x="6" y="55"/>
                    <a:pt x="4" y="43"/>
                  </a:cubicBezTo>
                  <a:cubicBezTo>
                    <a:pt x="3" y="33"/>
                    <a:pt x="1" y="13"/>
                    <a:pt x="0" y="0"/>
                  </a:cubicBezTo>
                  <a:cubicBezTo>
                    <a:pt x="170" y="0"/>
                    <a:pt x="170" y="0"/>
                    <a:pt x="170" y="0"/>
                  </a:cubicBezTo>
                  <a:cubicBezTo>
                    <a:pt x="170" y="9"/>
                    <a:pt x="170" y="18"/>
                    <a:pt x="168" y="23"/>
                  </a:cubicBezTo>
                  <a:cubicBezTo>
                    <a:pt x="164" y="35"/>
                    <a:pt x="164" y="42"/>
                    <a:pt x="164" y="58"/>
                  </a:cubicBezTo>
                  <a:cubicBezTo>
                    <a:pt x="164" y="75"/>
                    <a:pt x="167" y="82"/>
                    <a:pt x="167" y="94"/>
                  </a:cubicBezTo>
                  <a:cubicBezTo>
                    <a:pt x="167" y="106"/>
                    <a:pt x="162" y="114"/>
                    <a:pt x="159" y="114"/>
                  </a:cubicBezTo>
                  <a:cubicBezTo>
                    <a:pt x="156" y="114"/>
                    <a:pt x="160" y="127"/>
                    <a:pt x="160" y="138"/>
                  </a:cubicBezTo>
                  <a:cubicBezTo>
                    <a:pt x="160" y="148"/>
                    <a:pt x="156" y="155"/>
                    <a:pt x="162" y="160"/>
                  </a:cubicBezTo>
                  <a:cubicBezTo>
                    <a:pt x="167" y="164"/>
                    <a:pt x="168" y="178"/>
                    <a:pt x="163" y="182"/>
                  </a:cubicBezTo>
                  <a:cubicBezTo>
                    <a:pt x="158" y="187"/>
                    <a:pt x="161" y="196"/>
                    <a:pt x="161" y="209"/>
                  </a:cubicBezTo>
                  <a:cubicBezTo>
                    <a:pt x="161" y="223"/>
                    <a:pt x="158" y="233"/>
                    <a:pt x="163" y="239"/>
                  </a:cubicBezTo>
                  <a:cubicBezTo>
                    <a:pt x="169" y="245"/>
                    <a:pt x="169" y="260"/>
                    <a:pt x="163" y="261"/>
                  </a:cubicBezTo>
                  <a:cubicBezTo>
                    <a:pt x="156" y="263"/>
                    <a:pt x="161" y="266"/>
                    <a:pt x="161" y="282"/>
                  </a:cubicBezTo>
                  <a:cubicBezTo>
                    <a:pt x="161" y="299"/>
                    <a:pt x="158" y="309"/>
                    <a:pt x="163" y="315"/>
                  </a:cubicBezTo>
                  <a:cubicBezTo>
                    <a:pt x="167" y="321"/>
                    <a:pt x="169" y="329"/>
                    <a:pt x="163" y="336"/>
                  </a:cubicBezTo>
                  <a:cubicBezTo>
                    <a:pt x="157" y="344"/>
                    <a:pt x="161" y="356"/>
                    <a:pt x="161" y="372"/>
                  </a:cubicBezTo>
                  <a:cubicBezTo>
                    <a:pt x="161" y="377"/>
                    <a:pt x="165" y="382"/>
                    <a:pt x="164" y="392"/>
                  </a:cubicBezTo>
                  <a:cubicBezTo>
                    <a:pt x="163" y="416"/>
                    <a:pt x="156" y="445"/>
                    <a:pt x="148" y="469"/>
                  </a:cubicBezTo>
                  <a:cubicBezTo>
                    <a:pt x="140" y="493"/>
                    <a:pt x="133" y="500"/>
                    <a:pt x="132" y="515"/>
                  </a:cubicBezTo>
                  <a:cubicBezTo>
                    <a:pt x="131" y="530"/>
                    <a:pt x="95" y="535"/>
                    <a:pt x="82" y="535"/>
                  </a:cubicBezTo>
                  <a:close/>
                </a:path>
              </a:pathLst>
            </a:custGeom>
            <a:solidFill>
              <a:srgbClr val="B2B1B3"/>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64" name="Oval 43"/>
            <p:cNvSpPr>
              <a:spLocks noChangeArrowheads="1"/>
            </p:cNvSpPr>
            <p:nvPr/>
          </p:nvSpPr>
          <p:spPr bwMode="auto">
            <a:xfrm>
              <a:off x="4660118" y="4812340"/>
              <a:ext cx="203562" cy="90655"/>
            </a:xfrm>
            <a:prstGeom prst="ellipse">
              <a:avLst/>
            </a:prstGeom>
            <a:solidFill>
              <a:srgbClr val="6C6C6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65" name="Oval 44"/>
            <p:cNvSpPr>
              <a:spLocks noChangeArrowheads="1"/>
            </p:cNvSpPr>
            <p:nvPr/>
          </p:nvSpPr>
          <p:spPr bwMode="auto">
            <a:xfrm>
              <a:off x="4584851" y="4772144"/>
              <a:ext cx="354951" cy="98352"/>
            </a:xfrm>
            <a:prstGeom prst="ellipse">
              <a:avLst/>
            </a:prstGeom>
            <a:solidFill>
              <a:srgbClr val="575759"/>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66" name="Freeform 45"/>
            <p:cNvSpPr/>
            <p:nvPr/>
          </p:nvSpPr>
          <p:spPr bwMode="auto">
            <a:xfrm>
              <a:off x="4536954" y="4800367"/>
              <a:ext cx="449890" cy="37630"/>
            </a:xfrm>
            <a:custGeom>
              <a:avLst/>
              <a:gdLst>
                <a:gd name="T0" fmla="*/ 243 w 303"/>
                <a:gd name="T1" fmla="*/ 44 h 25"/>
                <a:gd name="T2" fmla="*/ 3 w 303"/>
                <a:gd name="T3" fmla="*/ 12 h 25"/>
                <a:gd name="T4" fmla="*/ 0 w 303"/>
                <a:gd name="T5" fmla="*/ 2 h 25"/>
                <a:gd name="T6" fmla="*/ 241 w 303"/>
                <a:gd name="T7" fmla="*/ 23 h 25"/>
                <a:gd name="T8" fmla="*/ 526 w 303"/>
                <a:gd name="T9" fmla="*/ 0 h 25"/>
                <a:gd name="T10" fmla="*/ 523 w 303"/>
                <a:gd name="T11" fmla="*/ 12 h 25"/>
                <a:gd name="T12" fmla="*/ 243 w 303"/>
                <a:gd name="T13" fmla="*/ 44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3" h="25">
                  <a:moveTo>
                    <a:pt x="140" y="25"/>
                  </a:moveTo>
                  <a:cubicBezTo>
                    <a:pt x="96" y="25"/>
                    <a:pt x="4" y="21"/>
                    <a:pt x="2" y="7"/>
                  </a:cubicBezTo>
                  <a:cubicBezTo>
                    <a:pt x="1" y="6"/>
                    <a:pt x="1" y="3"/>
                    <a:pt x="0" y="1"/>
                  </a:cubicBezTo>
                  <a:cubicBezTo>
                    <a:pt x="28" y="10"/>
                    <a:pt x="101" y="13"/>
                    <a:pt x="139" y="13"/>
                  </a:cubicBezTo>
                  <a:cubicBezTo>
                    <a:pt x="179" y="13"/>
                    <a:pt x="271" y="10"/>
                    <a:pt x="303" y="0"/>
                  </a:cubicBezTo>
                  <a:cubicBezTo>
                    <a:pt x="302" y="3"/>
                    <a:pt x="302" y="5"/>
                    <a:pt x="301" y="7"/>
                  </a:cubicBezTo>
                  <a:cubicBezTo>
                    <a:pt x="299" y="21"/>
                    <a:pt x="184" y="25"/>
                    <a:pt x="140" y="25"/>
                  </a:cubicBezTo>
                  <a:close/>
                </a:path>
              </a:pathLst>
            </a:custGeom>
            <a:solidFill>
              <a:srgbClr val="4B4B4D"/>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67" name="Freeform 46"/>
            <p:cNvSpPr/>
            <p:nvPr/>
          </p:nvSpPr>
          <p:spPr bwMode="auto">
            <a:xfrm>
              <a:off x="4353064" y="4251304"/>
              <a:ext cx="825369" cy="60722"/>
            </a:xfrm>
            <a:custGeom>
              <a:avLst/>
              <a:gdLst>
                <a:gd name="T0" fmla="*/ 23 w 556"/>
                <a:gd name="T1" fmla="*/ 42 h 41"/>
                <a:gd name="T2" fmla="*/ 922 w 556"/>
                <a:gd name="T3" fmla="*/ 0 h 41"/>
                <a:gd name="T4" fmla="*/ 941 w 556"/>
                <a:gd name="T5" fmla="*/ 14 h 41"/>
                <a:gd name="T6" fmla="*/ 965 w 556"/>
                <a:gd name="T7" fmla="*/ 26 h 41"/>
                <a:gd name="T8" fmla="*/ 0 w 556"/>
                <a:gd name="T9" fmla="*/ 71 h 41"/>
                <a:gd name="T10" fmla="*/ 9 w 556"/>
                <a:gd name="T11" fmla="*/ 68 h 41"/>
                <a:gd name="T12" fmla="*/ 23 w 556"/>
                <a:gd name="T13" fmla="*/ 42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41">
                  <a:moveTo>
                    <a:pt x="13" y="24"/>
                  </a:moveTo>
                  <a:cubicBezTo>
                    <a:pt x="531" y="0"/>
                    <a:pt x="531" y="0"/>
                    <a:pt x="531" y="0"/>
                  </a:cubicBezTo>
                  <a:cubicBezTo>
                    <a:pt x="531" y="3"/>
                    <a:pt x="533" y="6"/>
                    <a:pt x="542" y="8"/>
                  </a:cubicBezTo>
                  <a:cubicBezTo>
                    <a:pt x="549" y="9"/>
                    <a:pt x="553" y="12"/>
                    <a:pt x="556" y="15"/>
                  </a:cubicBezTo>
                  <a:cubicBezTo>
                    <a:pt x="0" y="41"/>
                    <a:pt x="0" y="41"/>
                    <a:pt x="0" y="41"/>
                  </a:cubicBezTo>
                  <a:cubicBezTo>
                    <a:pt x="1" y="40"/>
                    <a:pt x="3" y="40"/>
                    <a:pt x="5" y="39"/>
                  </a:cubicBezTo>
                  <a:cubicBezTo>
                    <a:pt x="20" y="36"/>
                    <a:pt x="16" y="31"/>
                    <a:pt x="13" y="24"/>
                  </a:cubicBezTo>
                  <a:close/>
                </a:path>
              </a:pathLst>
            </a:custGeom>
            <a:solidFill>
              <a:srgbClr val="6C6C6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68" name="Freeform 47"/>
            <p:cNvSpPr/>
            <p:nvPr/>
          </p:nvSpPr>
          <p:spPr bwMode="auto">
            <a:xfrm>
              <a:off x="4336813" y="4182885"/>
              <a:ext cx="839054" cy="62432"/>
            </a:xfrm>
            <a:custGeom>
              <a:avLst/>
              <a:gdLst>
                <a:gd name="T0" fmla="*/ 0 w 565"/>
                <a:gd name="T1" fmla="*/ 47 h 42"/>
                <a:gd name="T2" fmla="*/ 981 w 565"/>
                <a:gd name="T3" fmla="*/ 0 h 42"/>
                <a:gd name="T4" fmla="*/ 945 w 565"/>
                <a:gd name="T5" fmla="*/ 14 h 42"/>
                <a:gd name="T6" fmla="*/ 943 w 565"/>
                <a:gd name="T7" fmla="*/ 30 h 42"/>
                <a:gd name="T8" fmla="*/ 50 w 565"/>
                <a:gd name="T9" fmla="*/ 73 h 42"/>
                <a:gd name="T10" fmla="*/ 43 w 565"/>
                <a:gd name="T11" fmla="*/ 68 h 42"/>
                <a:gd name="T12" fmla="*/ 0 w 565"/>
                <a:gd name="T13" fmla="*/ 47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5" h="42">
                  <a:moveTo>
                    <a:pt x="0" y="27"/>
                  </a:moveTo>
                  <a:cubicBezTo>
                    <a:pt x="565" y="0"/>
                    <a:pt x="565" y="0"/>
                    <a:pt x="565" y="0"/>
                  </a:cubicBezTo>
                  <a:cubicBezTo>
                    <a:pt x="559" y="5"/>
                    <a:pt x="551" y="8"/>
                    <a:pt x="544" y="8"/>
                  </a:cubicBezTo>
                  <a:cubicBezTo>
                    <a:pt x="538" y="8"/>
                    <a:pt x="540" y="12"/>
                    <a:pt x="543" y="17"/>
                  </a:cubicBezTo>
                  <a:cubicBezTo>
                    <a:pt x="29" y="42"/>
                    <a:pt x="29" y="42"/>
                    <a:pt x="29" y="42"/>
                  </a:cubicBezTo>
                  <a:cubicBezTo>
                    <a:pt x="29" y="40"/>
                    <a:pt x="28" y="39"/>
                    <a:pt x="25" y="39"/>
                  </a:cubicBezTo>
                  <a:cubicBezTo>
                    <a:pt x="17" y="39"/>
                    <a:pt x="5" y="34"/>
                    <a:pt x="0" y="27"/>
                  </a:cubicBezTo>
                  <a:close/>
                </a:path>
              </a:pathLst>
            </a:custGeom>
            <a:solidFill>
              <a:srgbClr val="6C6C6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69" name="Freeform 48"/>
            <p:cNvSpPr/>
            <p:nvPr/>
          </p:nvSpPr>
          <p:spPr bwMode="auto">
            <a:xfrm>
              <a:off x="4355630" y="4306039"/>
              <a:ext cx="798855" cy="60722"/>
            </a:xfrm>
            <a:custGeom>
              <a:avLst/>
              <a:gdLst>
                <a:gd name="T0" fmla="*/ 0 w 538"/>
                <a:gd name="T1" fmla="*/ 43 h 41"/>
                <a:gd name="T2" fmla="*/ 931 w 538"/>
                <a:gd name="T3" fmla="*/ 0 h 41"/>
                <a:gd name="T4" fmla="*/ 934 w 538"/>
                <a:gd name="T5" fmla="*/ 28 h 41"/>
                <a:gd name="T6" fmla="*/ 10 w 538"/>
                <a:gd name="T7" fmla="*/ 71 h 41"/>
                <a:gd name="T8" fmla="*/ 0 w 538"/>
                <a:gd name="T9" fmla="*/ 43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41">
                  <a:moveTo>
                    <a:pt x="0" y="25"/>
                  </a:moveTo>
                  <a:cubicBezTo>
                    <a:pt x="536" y="0"/>
                    <a:pt x="536" y="0"/>
                    <a:pt x="536" y="0"/>
                  </a:cubicBezTo>
                  <a:cubicBezTo>
                    <a:pt x="535" y="4"/>
                    <a:pt x="537" y="9"/>
                    <a:pt x="538" y="16"/>
                  </a:cubicBezTo>
                  <a:cubicBezTo>
                    <a:pt x="6" y="41"/>
                    <a:pt x="6" y="41"/>
                    <a:pt x="6" y="41"/>
                  </a:cubicBezTo>
                  <a:cubicBezTo>
                    <a:pt x="8" y="34"/>
                    <a:pt x="10" y="28"/>
                    <a:pt x="0" y="25"/>
                  </a:cubicBezTo>
                  <a:close/>
                </a:path>
              </a:pathLst>
            </a:custGeom>
            <a:solidFill>
              <a:srgbClr val="6C6C6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70" name="Freeform 49"/>
            <p:cNvSpPr/>
            <p:nvPr/>
          </p:nvSpPr>
          <p:spPr bwMode="auto">
            <a:xfrm>
              <a:off x="4361617" y="4359919"/>
              <a:ext cx="812539" cy="61577"/>
            </a:xfrm>
            <a:custGeom>
              <a:avLst/>
              <a:gdLst>
                <a:gd name="T0" fmla="*/ 3 w 547"/>
                <a:gd name="T1" fmla="*/ 43 h 42"/>
                <a:gd name="T2" fmla="*/ 924 w 547"/>
                <a:gd name="T3" fmla="*/ 0 h 42"/>
                <a:gd name="T4" fmla="*/ 941 w 547"/>
                <a:gd name="T5" fmla="*/ 24 h 42"/>
                <a:gd name="T6" fmla="*/ 950 w 547"/>
                <a:gd name="T7" fmla="*/ 27 h 42"/>
                <a:gd name="T8" fmla="*/ 0 w 547"/>
                <a:gd name="T9" fmla="*/ 72 h 42"/>
                <a:gd name="T10" fmla="*/ 3 w 547"/>
                <a:gd name="T11" fmla="*/ 43 h 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7" h="42">
                  <a:moveTo>
                    <a:pt x="2" y="25"/>
                  </a:moveTo>
                  <a:cubicBezTo>
                    <a:pt x="532" y="0"/>
                    <a:pt x="532" y="0"/>
                    <a:pt x="532" y="0"/>
                  </a:cubicBezTo>
                  <a:cubicBezTo>
                    <a:pt x="531" y="6"/>
                    <a:pt x="532" y="11"/>
                    <a:pt x="542" y="14"/>
                  </a:cubicBezTo>
                  <a:cubicBezTo>
                    <a:pt x="544" y="15"/>
                    <a:pt x="545" y="15"/>
                    <a:pt x="547" y="16"/>
                  </a:cubicBezTo>
                  <a:cubicBezTo>
                    <a:pt x="0" y="42"/>
                    <a:pt x="0" y="42"/>
                    <a:pt x="0" y="42"/>
                  </a:cubicBezTo>
                  <a:cubicBezTo>
                    <a:pt x="5" y="38"/>
                    <a:pt x="4" y="32"/>
                    <a:pt x="2" y="25"/>
                  </a:cubicBezTo>
                  <a:close/>
                </a:path>
              </a:pathLst>
            </a:custGeom>
            <a:solidFill>
              <a:srgbClr val="6C6C6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71" name="Freeform 50"/>
            <p:cNvSpPr/>
            <p:nvPr/>
          </p:nvSpPr>
          <p:spPr bwMode="auto">
            <a:xfrm>
              <a:off x="4355630" y="4423207"/>
              <a:ext cx="797999" cy="60722"/>
            </a:xfrm>
            <a:custGeom>
              <a:avLst/>
              <a:gdLst>
                <a:gd name="T0" fmla="*/ 0 w 537"/>
                <a:gd name="T1" fmla="*/ 43 h 41"/>
                <a:gd name="T2" fmla="*/ 924 w 537"/>
                <a:gd name="T3" fmla="*/ 0 h 41"/>
                <a:gd name="T4" fmla="*/ 933 w 537"/>
                <a:gd name="T5" fmla="*/ 24 h 41"/>
                <a:gd name="T6" fmla="*/ 933 w 537"/>
                <a:gd name="T7" fmla="*/ 28 h 41"/>
                <a:gd name="T8" fmla="*/ 12 w 537"/>
                <a:gd name="T9" fmla="*/ 71 h 41"/>
                <a:gd name="T10" fmla="*/ 0 w 537"/>
                <a:gd name="T11" fmla="*/ 43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7" h="41">
                  <a:moveTo>
                    <a:pt x="0" y="25"/>
                  </a:moveTo>
                  <a:cubicBezTo>
                    <a:pt x="532" y="0"/>
                    <a:pt x="532" y="0"/>
                    <a:pt x="532" y="0"/>
                  </a:cubicBezTo>
                  <a:cubicBezTo>
                    <a:pt x="534" y="3"/>
                    <a:pt x="537" y="7"/>
                    <a:pt x="537" y="14"/>
                  </a:cubicBezTo>
                  <a:cubicBezTo>
                    <a:pt x="537" y="15"/>
                    <a:pt x="537" y="15"/>
                    <a:pt x="537" y="16"/>
                  </a:cubicBezTo>
                  <a:cubicBezTo>
                    <a:pt x="7" y="41"/>
                    <a:pt x="7" y="41"/>
                    <a:pt x="7" y="41"/>
                  </a:cubicBezTo>
                  <a:cubicBezTo>
                    <a:pt x="9" y="29"/>
                    <a:pt x="21" y="26"/>
                    <a:pt x="0" y="25"/>
                  </a:cubicBezTo>
                  <a:close/>
                </a:path>
              </a:pathLst>
            </a:custGeom>
            <a:solidFill>
              <a:srgbClr val="6C6C6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72" name="Freeform 51"/>
            <p:cNvSpPr/>
            <p:nvPr/>
          </p:nvSpPr>
          <p:spPr bwMode="auto">
            <a:xfrm>
              <a:off x="4353064" y="4479653"/>
              <a:ext cx="827080" cy="60722"/>
            </a:xfrm>
            <a:custGeom>
              <a:avLst/>
              <a:gdLst>
                <a:gd name="T0" fmla="*/ 19 w 557"/>
                <a:gd name="T1" fmla="*/ 43 h 41"/>
                <a:gd name="T2" fmla="*/ 931 w 557"/>
                <a:gd name="T3" fmla="*/ 0 h 41"/>
                <a:gd name="T4" fmla="*/ 946 w 557"/>
                <a:gd name="T5" fmla="*/ 16 h 41"/>
                <a:gd name="T6" fmla="*/ 967 w 557"/>
                <a:gd name="T7" fmla="*/ 26 h 41"/>
                <a:gd name="T8" fmla="*/ 0 w 557"/>
                <a:gd name="T9" fmla="*/ 71 h 41"/>
                <a:gd name="T10" fmla="*/ 3 w 557"/>
                <a:gd name="T11" fmla="*/ 71 h 41"/>
                <a:gd name="T12" fmla="*/ 19 w 557"/>
                <a:gd name="T13" fmla="*/ 43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7" h="41">
                  <a:moveTo>
                    <a:pt x="11" y="25"/>
                  </a:moveTo>
                  <a:cubicBezTo>
                    <a:pt x="536" y="0"/>
                    <a:pt x="536" y="0"/>
                    <a:pt x="536" y="0"/>
                  </a:cubicBezTo>
                  <a:cubicBezTo>
                    <a:pt x="536" y="4"/>
                    <a:pt x="539" y="7"/>
                    <a:pt x="545" y="9"/>
                  </a:cubicBezTo>
                  <a:cubicBezTo>
                    <a:pt x="550" y="11"/>
                    <a:pt x="554" y="13"/>
                    <a:pt x="557" y="15"/>
                  </a:cubicBezTo>
                  <a:cubicBezTo>
                    <a:pt x="0" y="41"/>
                    <a:pt x="0" y="41"/>
                    <a:pt x="0" y="41"/>
                  </a:cubicBezTo>
                  <a:cubicBezTo>
                    <a:pt x="1" y="41"/>
                    <a:pt x="1" y="41"/>
                    <a:pt x="2" y="41"/>
                  </a:cubicBezTo>
                  <a:cubicBezTo>
                    <a:pt x="12" y="37"/>
                    <a:pt x="12" y="32"/>
                    <a:pt x="11" y="25"/>
                  </a:cubicBezTo>
                  <a:close/>
                </a:path>
              </a:pathLst>
            </a:custGeom>
            <a:solidFill>
              <a:srgbClr val="6C6C6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73" name="Freeform 52"/>
            <p:cNvSpPr/>
            <p:nvPr/>
          </p:nvSpPr>
          <p:spPr bwMode="auto">
            <a:xfrm>
              <a:off x="4361617" y="4537809"/>
              <a:ext cx="790301" cy="60722"/>
            </a:xfrm>
            <a:custGeom>
              <a:avLst/>
              <a:gdLst>
                <a:gd name="T0" fmla="*/ 0 w 532"/>
                <a:gd name="T1" fmla="*/ 43 h 41"/>
                <a:gd name="T2" fmla="*/ 921 w 532"/>
                <a:gd name="T3" fmla="*/ 0 h 41"/>
                <a:gd name="T4" fmla="*/ 924 w 532"/>
                <a:gd name="T5" fmla="*/ 29 h 41"/>
                <a:gd name="T6" fmla="*/ 9 w 532"/>
                <a:gd name="T7" fmla="*/ 71 h 41"/>
                <a:gd name="T8" fmla="*/ 0 w 532"/>
                <a:gd name="T9" fmla="*/ 43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2" h="41">
                  <a:moveTo>
                    <a:pt x="0" y="25"/>
                  </a:moveTo>
                  <a:cubicBezTo>
                    <a:pt x="530" y="0"/>
                    <a:pt x="530" y="0"/>
                    <a:pt x="530" y="0"/>
                  </a:cubicBezTo>
                  <a:cubicBezTo>
                    <a:pt x="529" y="5"/>
                    <a:pt x="530" y="10"/>
                    <a:pt x="532" y="17"/>
                  </a:cubicBezTo>
                  <a:cubicBezTo>
                    <a:pt x="5" y="41"/>
                    <a:pt x="5" y="41"/>
                    <a:pt x="5" y="41"/>
                  </a:cubicBezTo>
                  <a:cubicBezTo>
                    <a:pt x="6" y="35"/>
                    <a:pt x="6" y="30"/>
                    <a:pt x="0" y="25"/>
                  </a:cubicBezTo>
                  <a:close/>
                </a:path>
              </a:pathLst>
            </a:custGeom>
            <a:solidFill>
              <a:srgbClr val="6C6C6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74" name="Freeform 53"/>
            <p:cNvSpPr/>
            <p:nvPr/>
          </p:nvSpPr>
          <p:spPr bwMode="auto">
            <a:xfrm>
              <a:off x="4375302" y="4622477"/>
              <a:ext cx="790301" cy="197560"/>
            </a:xfrm>
            <a:custGeom>
              <a:avLst/>
              <a:gdLst>
                <a:gd name="T0" fmla="*/ 431 w 532"/>
                <a:gd name="T1" fmla="*/ 231 h 133"/>
                <a:gd name="T2" fmla="*/ 170 w 532"/>
                <a:gd name="T3" fmla="*/ 196 h 133"/>
                <a:gd name="T4" fmla="*/ 73 w 532"/>
                <a:gd name="T5" fmla="*/ 116 h 133"/>
                <a:gd name="T6" fmla="*/ 0 w 532"/>
                <a:gd name="T7" fmla="*/ 43 h 133"/>
                <a:gd name="T8" fmla="*/ 924 w 532"/>
                <a:gd name="T9" fmla="*/ 0 h 133"/>
                <a:gd name="T10" fmla="*/ 832 w 532"/>
                <a:gd name="T11" fmla="*/ 116 h 133"/>
                <a:gd name="T12" fmla="*/ 736 w 532"/>
                <a:gd name="T13" fmla="*/ 196 h 133"/>
                <a:gd name="T14" fmla="*/ 431 w 532"/>
                <a:gd name="T15" fmla="*/ 231 h 1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2" h="133">
                  <a:moveTo>
                    <a:pt x="248" y="133"/>
                  </a:moveTo>
                  <a:cubicBezTo>
                    <a:pt x="201" y="133"/>
                    <a:pt x="101" y="128"/>
                    <a:pt x="98" y="113"/>
                  </a:cubicBezTo>
                  <a:cubicBezTo>
                    <a:pt x="95" y="98"/>
                    <a:pt x="80" y="89"/>
                    <a:pt x="42" y="67"/>
                  </a:cubicBezTo>
                  <a:cubicBezTo>
                    <a:pt x="20" y="54"/>
                    <a:pt x="7" y="38"/>
                    <a:pt x="0" y="25"/>
                  </a:cubicBezTo>
                  <a:cubicBezTo>
                    <a:pt x="532" y="0"/>
                    <a:pt x="532" y="0"/>
                    <a:pt x="532" y="0"/>
                  </a:cubicBezTo>
                  <a:cubicBezTo>
                    <a:pt x="525" y="22"/>
                    <a:pt x="504" y="46"/>
                    <a:pt x="479" y="67"/>
                  </a:cubicBezTo>
                  <a:cubicBezTo>
                    <a:pt x="451" y="91"/>
                    <a:pt x="427" y="98"/>
                    <a:pt x="424" y="113"/>
                  </a:cubicBezTo>
                  <a:cubicBezTo>
                    <a:pt x="421" y="128"/>
                    <a:pt x="296" y="133"/>
                    <a:pt x="248" y="133"/>
                  </a:cubicBezTo>
                  <a:close/>
                </a:path>
              </a:pathLst>
            </a:custGeom>
            <a:solidFill>
              <a:srgbClr val="6C6C6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75" name="Freeform 54"/>
            <p:cNvSpPr/>
            <p:nvPr/>
          </p:nvSpPr>
          <p:spPr bwMode="auto">
            <a:xfrm>
              <a:off x="4514716" y="4642148"/>
              <a:ext cx="228366" cy="177889"/>
            </a:xfrm>
            <a:custGeom>
              <a:avLst/>
              <a:gdLst>
                <a:gd name="T0" fmla="*/ 95 w 154"/>
                <a:gd name="T1" fmla="*/ 199 h 120"/>
                <a:gd name="T2" fmla="*/ 42 w 154"/>
                <a:gd name="T3" fmla="*/ 95 h 120"/>
                <a:gd name="T4" fmla="*/ 0 w 154"/>
                <a:gd name="T5" fmla="*/ 14 h 120"/>
                <a:gd name="T6" fmla="*/ 264 w 154"/>
                <a:gd name="T7" fmla="*/ 0 h 120"/>
                <a:gd name="T8" fmla="*/ 267 w 154"/>
                <a:gd name="T9" fmla="*/ 95 h 120"/>
                <a:gd name="T10" fmla="*/ 265 w 154"/>
                <a:gd name="T11" fmla="*/ 203 h 120"/>
                <a:gd name="T12" fmla="*/ 265 w 154"/>
                <a:gd name="T13" fmla="*/ 208 h 120"/>
                <a:gd name="T14" fmla="*/ 95 w 154"/>
                <a:gd name="T15" fmla="*/ 199 h 1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4" h="120">
                  <a:moveTo>
                    <a:pt x="55" y="115"/>
                  </a:moveTo>
                  <a:cubicBezTo>
                    <a:pt x="49" y="96"/>
                    <a:pt x="41" y="84"/>
                    <a:pt x="24" y="55"/>
                  </a:cubicBezTo>
                  <a:cubicBezTo>
                    <a:pt x="14" y="40"/>
                    <a:pt x="6" y="23"/>
                    <a:pt x="0" y="8"/>
                  </a:cubicBezTo>
                  <a:cubicBezTo>
                    <a:pt x="152" y="0"/>
                    <a:pt x="152" y="0"/>
                    <a:pt x="152" y="0"/>
                  </a:cubicBezTo>
                  <a:cubicBezTo>
                    <a:pt x="154" y="19"/>
                    <a:pt x="154" y="38"/>
                    <a:pt x="154" y="55"/>
                  </a:cubicBezTo>
                  <a:cubicBezTo>
                    <a:pt x="153" y="87"/>
                    <a:pt x="149" y="97"/>
                    <a:pt x="153" y="117"/>
                  </a:cubicBezTo>
                  <a:cubicBezTo>
                    <a:pt x="153" y="118"/>
                    <a:pt x="153" y="119"/>
                    <a:pt x="153" y="120"/>
                  </a:cubicBezTo>
                  <a:cubicBezTo>
                    <a:pt x="127" y="120"/>
                    <a:pt x="87" y="118"/>
                    <a:pt x="55" y="115"/>
                  </a:cubicBezTo>
                  <a:close/>
                </a:path>
              </a:pathLst>
            </a:custGeom>
            <a:solidFill>
              <a:srgbClr val="939396"/>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76" name="Oval 55"/>
            <p:cNvSpPr>
              <a:spLocks noChangeArrowheads="1"/>
            </p:cNvSpPr>
            <p:nvPr/>
          </p:nvSpPr>
          <p:spPr bwMode="auto">
            <a:xfrm>
              <a:off x="4306877" y="3445671"/>
              <a:ext cx="390874" cy="39084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77" name="Oval 56"/>
            <p:cNvSpPr>
              <a:spLocks noChangeArrowheads="1"/>
            </p:cNvSpPr>
            <p:nvPr/>
          </p:nvSpPr>
          <p:spPr bwMode="auto">
            <a:xfrm>
              <a:off x="4830324" y="3284031"/>
              <a:ext cx="298501" cy="298478"/>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cs typeface="+mn-ea"/>
                <a:sym typeface="+mn-lt"/>
              </a:endParaRPr>
            </a:p>
          </p:txBody>
        </p:sp>
        <p:sp>
          <p:nvSpPr>
            <p:cNvPr id="78" name="Oval 57"/>
            <p:cNvSpPr>
              <a:spLocks noChangeArrowheads="1"/>
            </p:cNvSpPr>
            <p:nvPr/>
          </p:nvSpPr>
          <p:spPr bwMode="auto">
            <a:xfrm>
              <a:off x="4270954" y="2747797"/>
              <a:ext cx="541408" cy="541365"/>
            </a:xfrm>
            <a:prstGeom prst="ellipse">
              <a:avLst/>
            </a:prstGeom>
            <a:solidFill>
              <a:srgbClr val="16294C"/>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cs typeface="+mn-ea"/>
                <a:sym typeface="+mn-lt"/>
              </a:endParaRPr>
            </a:p>
          </p:txBody>
        </p:sp>
        <p:sp>
          <p:nvSpPr>
            <p:cNvPr id="79" name="Oval 58"/>
            <p:cNvSpPr>
              <a:spLocks noChangeArrowheads="1"/>
            </p:cNvSpPr>
            <p:nvPr/>
          </p:nvSpPr>
          <p:spPr bwMode="auto">
            <a:xfrm>
              <a:off x="4982568" y="2640037"/>
              <a:ext cx="390874" cy="390843"/>
            </a:xfrm>
            <a:prstGeom prst="ellipse">
              <a:avLst/>
            </a:pr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cs typeface="+mn-ea"/>
                <a:sym typeface="+mn-lt"/>
              </a:endParaRPr>
            </a:p>
          </p:txBody>
        </p:sp>
        <p:sp>
          <p:nvSpPr>
            <p:cNvPr id="80" name="Oval 59"/>
            <p:cNvSpPr>
              <a:spLocks noChangeArrowheads="1"/>
            </p:cNvSpPr>
            <p:nvPr/>
          </p:nvSpPr>
          <p:spPr bwMode="auto">
            <a:xfrm>
              <a:off x="5429037" y="2282548"/>
              <a:ext cx="298501" cy="298478"/>
            </a:xfrm>
            <a:prstGeom prst="ellipse">
              <a:avLst/>
            </a:pr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cs typeface="+mn-ea"/>
                <a:sym typeface="+mn-lt"/>
              </a:endParaRPr>
            </a:p>
          </p:txBody>
        </p:sp>
        <p:sp>
          <p:nvSpPr>
            <p:cNvPr id="81" name="Oval 60"/>
            <p:cNvSpPr>
              <a:spLocks noChangeArrowheads="1"/>
            </p:cNvSpPr>
            <p:nvPr/>
          </p:nvSpPr>
          <p:spPr bwMode="auto">
            <a:xfrm>
              <a:off x="5325545" y="1762564"/>
              <a:ext cx="207839" cy="207823"/>
            </a:xfrm>
            <a:prstGeom prst="ellipse">
              <a:avLst/>
            </a:prstGeom>
            <a:solidFill>
              <a:srgbClr val="449EA6"/>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82" name="Oval 61"/>
            <p:cNvSpPr>
              <a:spLocks noChangeArrowheads="1"/>
            </p:cNvSpPr>
            <p:nvPr/>
          </p:nvSpPr>
          <p:spPr bwMode="auto">
            <a:xfrm>
              <a:off x="4700317" y="1875455"/>
              <a:ext cx="542263" cy="543931"/>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83" name="Oval 62"/>
            <p:cNvSpPr>
              <a:spLocks noChangeArrowheads="1"/>
            </p:cNvSpPr>
            <p:nvPr/>
          </p:nvSpPr>
          <p:spPr bwMode="auto">
            <a:xfrm>
              <a:off x="4099038" y="2067028"/>
              <a:ext cx="389164" cy="390843"/>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84" name="Oval 63"/>
            <p:cNvSpPr>
              <a:spLocks noChangeArrowheads="1"/>
            </p:cNvSpPr>
            <p:nvPr/>
          </p:nvSpPr>
          <p:spPr bwMode="auto">
            <a:xfrm>
              <a:off x="4089630" y="1593227"/>
              <a:ext cx="297646" cy="298478"/>
            </a:xfrm>
            <a:prstGeom prst="ellipse">
              <a:avLst/>
            </a:pr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cs typeface="+mn-ea"/>
                <a:sym typeface="+mn-lt"/>
              </a:endParaRPr>
            </a:p>
          </p:txBody>
        </p:sp>
        <p:sp>
          <p:nvSpPr>
            <p:cNvPr id="85" name="Oval 64"/>
            <p:cNvSpPr>
              <a:spLocks noChangeArrowheads="1"/>
            </p:cNvSpPr>
            <p:nvPr/>
          </p:nvSpPr>
          <p:spPr bwMode="auto">
            <a:xfrm>
              <a:off x="3893765" y="2854702"/>
              <a:ext cx="208694" cy="206967"/>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cs typeface="+mn-ea"/>
                <a:sym typeface="+mn-lt"/>
              </a:endParaRPr>
            </a:p>
          </p:txBody>
        </p:sp>
        <p:sp>
          <p:nvSpPr>
            <p:cNvPr id="86" name="Oval 65"/>
            <p:cNvSpPr>
              <a:spLocks noChangeArrowheads="1"/>
            </p:cNvSpPr>
            <p:nvPr/>
          </p:nvSpPr>
          <p:spPr bwMode="auto">
            <a:xfrm>
              <a:off x="4700317" y="1438429"/>
              <a:ext cx="206984" cy="206967"/>
            </a:xfrm>
            <a:prstGeom prst="ellipse">
              <a:avLst/>
            </a:pr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cs typeface="+mn-ea"/>
                <a:sym typeface="+mn-lt"/>
              </a:endParaRPr>
            </a:p>
          </p:txBody>
        </p:sp>
        <p:sp>
          <p:nvSpPr>
            <p:cNvPr id="87" name="Oval 66"/>
            <p:cNvSpPr>
              <a:spLocks noChangeArrowheads="1"/>
            </p:cNvSpPr>
            <p:nvPr/>
          </p:nvSpPr>
          <p:spPr bwMode="auto">
            <a:xfrm>
              <a:off x="3750929" y="2334717"/>
              <a:ext cx="207839" cy="20782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88" name="Oval 67"/>
            <p:cNvSpPr>
              <a:spLocks noChangeArrowheads="1"/>
            </p:cNvSpPr>
            <p:nvPr/>
          </p:nvSpPr>
          <p:spPr bwMode="auto">
            <a:xfrm>
              <a:off x="5128825" y="3648362"/>
              <a:ext cx="208694" cy="208678"/>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sz="2400">
                <a:solidFill>
                  <a:schemeClr val="bg1"/>
                </a:solidFill>
                <a:cs typeface="+mn-ea"/>
                <a:sym typeface="+mn-lt"/>
              </a:endParaRPr>
            </a:p>
          </p:txBody>
        </p:sp>
        <p:sp>
          <p:nvSpPr>
            <p:cNvPr id="89" name="Oval 68"/>
            <p:cNvSpPr>
              <a:spLocks noChangeArrowheads="1"/>
            </p:cNvSpPr>
            <p:nvPr/>
          </p:nvSpPr>
          <p:spPr bwMode="auto">
            <a:xfrm>
              <a:off x="5478645" y="3007789"/>
              <a:ext cx="104347" cy="103484"/>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90" name="Oval 69"/>
            <p:cNvSpPr>
              <a:spLocks noChangeArrowheads="1"/>
            </p:cNvSpPr>
            <p:nvPr/>
          </p:nvSpPr>
          <p:spPr bwMode="auto">
            <a:xfrm>
              <a:off x="4486491" y="1455534"/>
              <a:ext cx="104347" cy="103484"/>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91" name="Oval 70"/>
            <p:cNvSpPr>
              <a:spLocks noChangeArrowheads="1"/>
            </p:cNvSpPr>
            <p:nvPr/>
          </p:nvSpPr>
          <p:spPr bwMode="auto">
            <a:xfrm>
              <a:off x="3768891" y="2701614"/>
              <a:ext cx="104347" cy="104339"/>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92" name="Oval 71"/>
            <p:cNvSpPr>
              <a:spLocks noChangeArrowheads="1"/>
            </p:cNvSpPr>
            <p:nvPr/>
          </p:nvSpPr>
          <p:spPr bwMode="auto">
            <a:xfrm>
              <a:off x="3827051" y="1963545"/>
              <a:ext cx="103492" cy="103484"/>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93" name="Oval 72"/>
            <p:cNvSpPr>
              <a:spLocks noChangeArrowheads="1"/>
            </p:cNvSpPr>
            <p:nvPr/>
          </p:nvSpPr>
          <p:spPr bwMode="auto">
            <a:xfrm>
              <a:off x="5165603" y="1556452"/>
              <a:ext cx="103492" cy="105194"/>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94" name="Oval 73"/>
            <p:cNvSpPr>
              <a:spLocks noChangeArrowheads="1"/>
            </p:cNvSpPr>
            <p:nvPr/>
          </p:nvSpPr>
          <p:spPr bwMode="auto">
            <a:xfrm>
              <a:off x="4286350" y="3900657"/>
              <a:ext cx="103492" cy="103484"/>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95" name="Oval 74"/>
            <p:cNvSpPr>
              <a:spLocks noChangeArrowheads="1"/>
            </p:cNvSpPr>
            <p:nvPr/>
          </p:nvSpPr>
          <p:spPr bwMode="auto">
            <a:xfrm>
              <a:off x="4905591" y="3891249"/>
              <a:ext cx="103492" cy="104339"/>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96" name="Oval 75"/>
            <p:cNvSpPr>
              <a:spLocks noChangeArrowheads="1"/>
            </p:cNvSpPr>
            <p:nvPr/>
          </p:nvSpPr>
          <p:spPr bwMode="auto">
            <a:xfrm>
              <a:off x="4067392" y="3342187"/>
              <a:ext cx="104347" cy="103484"/>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97" name="Oval 76"/>
            <p:cNvSpPr>
              <a:spLocks noChangeArrowheads="1"/>
            </p:cNvSpPr>
            <p:nvPr/>
          </p:nvSpPr>
          <p:spPr bwMode="auto">
            <a:xfrm>
              <a:off x="4548928" y="2397150"/>
              <a:ext cx="105202" cy="105194"/>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98" name="Oval 77"/>
            <p:cNvSpPr>
              <a:spLocks noChangeArrowheads="1"/>
            </p:cNvSpPr>
            <p:nvPr/>
          </p:nvSpPr>
          <p:spPr bwMode="auto">
            <a:xfrm>
              <a:off x="5077507" y="3122391"/>
              <a:ext cx="105202" cy="103484"/>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99" name="Oval 78"/>
            <p:cNvSpPr>
              <a:spLocks noChangeArrowheads="1"/>
            </p:cNvSpPr>
            <p:nvPr/>
          </p:nvSpPr>
          <p:spPr bwMode="auto">
            <a:xfrm>
              <a:off x="4121276" y="2597275"/>
              <a:ext cx="103492" cy="104339"/>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100" name="Freeform 79"/>
            <p:cNvSpPr>
              <a:spLocks noEditPoints="1"/>
            </p:cNvSpPr>
            <p:nvPr/>
          </p:nvSpPr>
          <p:spPr bwMode="auto">
            <a:xfrm>
              <a:off x="4994542" y="1482046"/>
              <a:ext cx="75267" cy="76971"/>
            </a:xfrm>
            <a:custGeom>
              <a:avLst/>
              <a:gdLst>
                <a:gd name="T0" fmla="*/ 45 w 51"/>
                <a:gd name="T1" fmla="*/ 0 h 52"/>
                <a:gd name="T2" fmla="*/ 88 w 51"/>
                <a:gd name="T3" fmla="*/ 45 h 52"/>
                <a:gd name="T4" fmla="*/ 45 w 51"/>
                <a:gd name="T5" fmla="*/ 90 h 52"/>
                <a:gd name="T6" fmla="*/ 45 w 51"/>
                <a:gd name="T7" fmla="*/ 90 h 52"/>
                <a:gd name="T8" fmla="*/ 45 w 51"/>
                <a:gd name="T9" fmla="*/ 80 h 52"/>
                <a:gd name="T10" fmla="*/ 45 w 51"/>
                <a:gd name="T11" fmla="*/ 80 h 52"/>
                <a:gd name="T12" fmla="*/ 78 w 51"/>
                <a:gd name="T13" fmla="*/ 45 h 52"/>
                <a:gd name="T14" fmla="*/ 45 w 51"/>
                <a:gd name="T15" fmla="*/ 10 h 52"/>
                <a:gd name="T16" fmla="*/ 45 w 51"/>
                <a:gd name="T17" fmla="*/ 10 h 52"/>
                <a:gd name="T18" fmla="*/ 45 w 51"/>
                <a:gd name="T19" fmla="*/ 0 h 52"/>
                <a:gd name="T20" fmla="*/ 45 w 51"/>
                <a:gd name="T21" fmla="*/ 90 h 52"/>
                <a:gd name="T22" fmla="*/ 0 w 51"/>
                <a:gd name="T23" fmla="*/ 45 h 52"/>
                <a:gd name="T24" fmla="*/ 45 w 51"/>
                <a:gd name="T25" fmla="*/ 0 h 52"/>
                <a:gd name="T26" fmla="*/ 45 w 51"/>
                <a:gd name="T27" fmla="*/ 10 h 52"/>
                <a:gd name="T28" fmla="*/ 10 w 51"/>
                <a:gd name="T29" fmla="*/ 45 h 52"/>
                <a:gd name="T30" fmla="*/ 45 w 51"/>
                <a:gd name="T31" fmla="*/ 80 h 52"/>
                <a:gd name="T32" fmla="*/ 45 w 51"/>
                <a:gd name="T33" fmla="*/ 90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1" h="52">
                  <a:moveTo>
                    <a:pt x="26" y="0"/>
                  </a:moveTo>
                  <a:cubicBezTo>
                    <a:pt x="40" y="0"/>
                    <a:pt x="51" y="12"/>
                    <a:pt x="51" y="26"/>
                  </a:cubicBezTo>
                  <a:cubicBezTo>
                    <a:pt x="51" y="40"/>
                    <a:pt x="40" y="52"/>
                    <a:pt x="26" y="52"/>
                  </a:cubicBezTo>
                  <a:cubicBezTo>
                    <a:pt x="26" y="52"/>
                    <a:pt x="26" y="52"/>
                    <a:pt x="26" y="52"/>
                  </a:cubicBezTo>
                  <a:cubicBezTo>
                    <a:pt x="26" y="46"/>
                    <a:pt x="26" y="46"/>
                    <a:pt x="26" y="46"/>
                  </a:cubicBezTo>
                  <a:cubicBezTo>
                    <a:pt x="26" y="46"/>
                    <a:pt x="26" y="46"/>
                    <a:pt x="26" y="46"/>
                  </a:cubicBezTo>
                  <a:cubicBezTo>
                    <a:pt x="37" y="46"/>
                    <a:pt x="45" y="37"/>
                    <a:pt x="45" y="26"/>
                  </a:cubicBezTo>
                  <a:cubicBezTo>
                    <a:pt x="45" y="15"/>
                    <a:pt x="37" y="6"/>
                    <a:pt x="26" y="6"/>
                  </a:cubicBezTo>
                  <a:cubicBezTo>
                    <a:pt x="26" y="6"/>
                    <a:pt x="26" y="6"/>
                    <a:pt x="26" y="6"/>
                  </a:cubicBezTo>
                  <a:cubicBezTo>
                    <a:pt x="26" y="0"/>
                    <a:pt x="26" y="0"/>
                    <a:pt x="26" y="0"/>
                  </a:cubicBezTo>
                  <a:close/>
                  <a:moveTo>
                    <a:pt x="26" y="52"/>
                  </a:moveTo>
                  <a:cubicBezTo>
                    <a:pt x="12" y="52"/>
                    <a:pt x="0" y="40"/>
                    <a:pt x="0" y="26"/>
                  </a:cubicBezTo>
                  <a:cubicBezTo>
                    <a:pt x="0" y="12"/>
                    <a:pt x="12" y="0"/>
                    <a:pt x="26" y="0"/>
                  </a:cubicBezTo>
                  <a:cubicBezTo>
                    <a:pt x="26" y="6"/>
                    <a:pt x="26" y="6"/>
                    <a:pt x="26" y="6"/>
                  </a:cubicBezTo>
                  <a:cubicBezTo>
                    <a:pt x="15" y="6"/>
                    <a:pt x="6" y="15"/>
                    <a:pt x="6" y="26"/>
                  </a:cubicBezTo>
                  <a:cubicBezTo>
                    <a:pt x="6" y="37"/>
                    <a:pt x="15" y="46"/>
                    <a:pt x="26" y="46"/>
                  </a:cubicBezTo>
                  <a:lnTo>
                    <a:pt x="26" y="52"/>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01" name="Freeform 80"/>
            <p:cNvSpPr>
              <a:spLocks noEditPoints="1"/>
            </p:cNvSpPr>
            <p:nvPr/>
          </p:nvSpPr>
          <p:spPr bwMode="auto">
            <a:xfrm>
              <a:off x="3752640" y="2175643"/>
              <a:ext cx="76122" cy="76116"/>
            </a:xfrm>
            <a:custGeom>
              <a:avLst/>
              <a:gdLst>
                <a:gd name="T0" fmla="*/ 45 w 51"/>
                <a:gd name="T1" fmla="*/ 0 h 51"/>
                <a:gd name="T2" fmla="*/ 89 w 51"/>
                <a:gd name="T3" fmla="*/ 45 h 51"/>
                <a:gd name="T4" fmla="*/ 45 w 51"/>
                <a:gd name="T5" fmla="*/ 89 h 51"/>
                <a:gd name="T6" fmla="*/ 45 w 51"/>
                <a:gd name="T7" fmla="*/ 79 h 51"/>
                <a:gd name="T8" fmla="*/ 79 w 51"/>
                <a:gd name="T9" fmla="*/ 45 h 51"/>
                <a:gd name="T10" fmla="*/ 45 w 51"/>
                <a:gd name="T11" fmla="*/ 10 h 51"/>
                <a:gd name="T12" fmla="*/ 45 w 51"/>
                <a:gd name="T13" fmla="*/ 0 h 51"/>
                <a:gd name="T14" fmla="*/ 45 w 51"/>
                <a:gd name="T15" fmla="*/ 89 h 51"/>
                <a:gd name="T16" fmla="*/ 0 w 51"/>
                <a:gd name="T17" fmla="*/ 45 h 51"/>
                <a:gd name="T18" fmla="*/ 45 w 51"/>
                <a:gd name="T19" fmla="*/ 0 h 51"/>
                <a:gd name="T20" fmla="*/ 45 w 51"/>
                <a:gd name="T21" fmla="*/ 10 h 51"/>
                <a:gd name="T22" fmla="*/ 10 w 51"/>
                <a:gd name="T23" fmla="*/ 45 h 51"/>
                <a:gd name="T24" fmla="*/ 45 w 51"/>
                <a:gd name="T25" fmla="*/ 79 h 51"/>
                <a:gd name="T26" fmla="*/ 45 w 51"/>
                <a:gd name="T27" fmla="*/ 89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1" h="51">
                  <a:moveTo>
                    <a:pt x="26" y="0"/>
                  </a:moveTo>
                  <a:cubicBezTo>
                    <a:pt x="40" y="0"/>
                    <a:pt x="51" y="11"/>
                    <a:pt x="51" y="26"/>
                  </a:cubicBezTo>
                  <a:cubicBezTo>
                    <a:pt x="51" y="40"/>
                    <a:pt x="40" y="51"/>
                    <a:pt x="26" y="51"/>
                  </a:cubicBezTo>
                  <a:cubicBezTo>
                    <a:pt x="26" y="45"/>
                    <a:pt x="26" y="45"/>
                    <a:pt x="26" y="45"/>
                  </a:cubicBezTo>
                  <a:cubicBezTo>
                    <a:pt x="37" y="45"/>
                    <a:pt x="45" y="36"/>
                    <a:pt x="45" y="26"/>
                  </a:cubicBezTo>
                  <a:cubicBezTo>
                    <a:pt x="45" y="15"/>
                    <a:pt x="37" y="6"/>
                    <a:pt x="26" y="6"/>
                  </a:cubicBezTo>
                  <a:lnTo>
                    <a:pt x="26" y="0"/>
                  </a:lnTo>
                  <a:close/>
                  <a:moveTo>
                    <a:pt x="26" y="51"/>
                  </a:moveTo>
                  <a:cubicBezTo>
                    <a:pt x="12" y="51"/>
                    <a:pt x="0" y="40"/>
                    <a:pt x="0" y="26"/>
                  </a:cubicBezTo>
                  <a:cubicBezTo>
                    <a:pt x="0" y="11"/>
                    <a:pt x="12" y="0"/>
                    <a:pt x="26" y="0"/>
                  </a:cubicBezTo>
                  <a:cubicBezTo>
                    <a:pt x="26" y="6"/>
                    <a:pt x="26" y="6"/>
                    <a:pt x="26" y="6"/>
                  </a:cubicBezTo>
                  <a:cubicBezTo>
                    <a:pt x="15" y="6"/>
                    <a:pt x="6" y="15"/>
                    <a:pt x="6" y="26"/>
                  </a:cubicBezTo>
                  <a:cubicBezTo>
                    <a:pt x="6" y="36"/>
                    <a:pt x="15" y="45"/>
                    <a:pt x="26" y="45"/>
                  </a:cubicBezTo>
                  <a:lnTo>
                    <a:pt x="26" y="51"/>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02" name="Freeform 81"/>
            <p:cNvSpPr>
              <a:spLocks noEditPoints="1"/>
            </p:cNvSpPr>
            <p:nvPr/>
          </p:nvSpPr>
          <p:spPr bwMode="auto">
            <a:xfrm>
              <a:off x="4164041" y="3597048"/>
              <a:ext cx="76122" cy="76116"/>
            </a:xfrm>
            <a:custGeom>
              <a:avLst/>
              <a:gdLst>
                <a:gd name="T0" fmla="*/ 44 w 51"/>
                <a:gd name="T1" fmla="*/ 0 h 51"/>
                <a:gd name="T2" fmla="*/ 89 w 51"/>
                <a:gd name="T3" fmla="*/ 45 h 51"/>
                <a:gd name="T4" fmla="*/ 44 w 51"/>
                <a:gd name="T5" fmla="*/ 89 h 51"/>
                <a:gd name="T6" fmla="*/ 44 w 51"/>
                <a:gd name="T7" fmla="*/ 79 h 51"/>
                <a:gd name="T8" fmla="*/ 79 w 51"/>
                <a:gd name="T9" fmla="*/ 45 h 51"/>
                <a:gd name="T10" fmla="*/ 44 w 51"/>
                <a:gd name="T11" fmla="*/ 10 h 51"/>
                <a:gd name="T12" fmla="*/ 44 w 51"/>
                <a:gd name="T13" fmla="*/ 0 h 51"/>
                <a:gd name="T14" fmla="*/ 44 w 51"/>
                <a:gd name="T15" fmla="*/ 89 h 51"/>
                <a:gd name="T16" fmla="*/ 0 w 51"/>
                <a:gd name="T17" fmla="*/ 45 h 51"/>
                <a:gd name="T18" fmla="*/ 44 w 51"/>
                <a:gd name="T19" fmla="*/ 0 h 51"/>
                <a:gd name="T20" fmla="*/ 44 w 51"/>
                <a:gd name="T21" fmla="*/ 10 h 51"/>
                <a:gd name="T22" fmla="*/ 10 w 51"/>
                <a:gd name="T23" fmla="*/ 45 h 51"/>
                <a:gd name="T24" fmla="*/ 44 w 51"/>
                <a:gd name="T25" fmla="*/ 79 h 51"/>
                <a:gd name="T26" fmla="*/ 44 w 51"/>
                <a:gd name="T27" fmla="*/ 89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1" h="51">
                  <a:moveTo>
                    <a:pt x="25" y="0"/>
                  </a:moveTo>
                  <a:cubicBezTo>
                    <a:pt x="40" y="0"/>
                    <a:pt x="51" y="11"/>
                    <a:pt x="51" y="26"/>
                  </a:cubicBezTo>
                  <a:cubicBezTo>
                    <a:pt x="51" y="40"/>
                    <a:pt x="40" y="51"/>
                    <a:pt x="25" y="51"/>
                  </a:cubicBezTo>
                  <a:cubicBezTo>
                    <a:pt x="25" y="45"/>
                    <a:pt x="25" y="45"/>
                    <a:pt x="25" y="45"/>
                  </a:cubicBezTo>
                  <a:cubicBezTo>
                    <a:pt x="36" y="45"/>
                    <a:pt x="45" y="36"/>
                    <a:pt x="45" y="26"/>
                  </a:cubicBezTo>
                  <a:cubicBezTo>
                    <a:pt x="45" y="15"/>
                    <a:pt x="36" y="6"/>
                    <a:pt x="25" y="6"/>
                  </a:cubicBezTo>
                  <a:lnTo>
                    <a:pt x="25" y="0"/>
                  </a:lnTo>
                  <a:close/>
                  <a:moveTo>
                    <a:pt x="25" y="51"/>
                  </a:moveTo>
                  <a:cubicBezTo>
                    <a:pt x="11" y="51"/>
                    <a:pt x="0" y="40"/>
                    <a:pt x="0" y="26"/>
                  </a:cubicBezTo>
                  <a:cubicBezTo>
                    <a:pt x="0" y="11"/>
                    <a:pt x="11" y="0"/>
                    <a:pt x="25" y="0"/>
                  </a:cubicBezTo>
                  <a:cubicBezTo>
                    <a:pt x="25" y="6"/>
                    <a:pt x="25" y="6"/>
                    <a:pt x="25" y="6"/>
                  </a:cubicBezTo>
                  <a:cubicBezTo>
                    <a:pt x="15" y="6"/>
                    <a:pt x="6" y="15"/>
                    <a:pt x="6" y="26"/>
                  </a:cubicBezTo>
                  <a:cubicBezTo>
                    <a:pt x="6" y="36"/>
                    <a:pt x="15" y="45"/>
                    <a:pt x="25" y="45"/>
                  </a:cubicBezTo>
                  <a:lnTo>
                    <a:pt x="25" y="51"/>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03" name="Freeform 82"/>
            <p:cNvSpPr>
              <a:spLocks noEditPoints="1"/>
            </p:cNvSpPr>
            <p:nvPr/>
          </p:nvSpPr>
          <p:spPr bwMode="auto">
            <a:xfrm>
              <a:off x="4652420" y="3864737"/>
              <a:ext cx="76122" cy="76116"/>
            </a:xfrm>
            <a:custGeom>
              <a:avLst/>
              <a:gdLst>
                <a:gd name="T0" fmla="*/ 45 w 51"/>
                <a:gd name="T1" fmla="*/ 0 h 51"/>
                <a:gd name="T2" fmla="*/ 89 w 51"/>
                <a:gd name="T3" fmla="*/ 44 h 51"/>
                <a:gd name="T4" fmla="*/ 45 w 51"/>
                <a:gd name="T5" fmla="*/ 89 h 51"/>
                <a:gd name="T6" fmla="*/ 45 w 51"/>
                <a:gd name="T7" fmla="*/ 79 h 51"/>
                <a:gd name="T8" fmla="*/ 79 w 51"/>
                <a:gd name="T9" fmla="*/ 44 h 51"/>
                <a:gd name="T10" fmla="*/ 45 w 51"/>
                <a:gd name="T11" fmla="*/ 10 h 51"/>
                <a:gd name="T12" fmla="*/ 45 w 51"/>
                <a:gd name="T13" fmla="*/ 0 h 51"/>
                <a:gd name="T14" fmla="*/ 45 w 51"/>
                <a:gd name="T15" fmla="*/ 89 h 51"/>
                <a:gd name="T16" fmla="*/ 0 w 51"/>
                <a:gd name="T17" fmla="*/ 44 h 51"/>
                <a:gd name="T18" fmla="*/ 45 w 51"/>
                <a:gd name="T19" fmla="*/ 0 h 51"/>
                <a:gd name="T20" fmla="*/ 45 w 51"/>
                <a:gd name="T21" fmla="*/ 10 h 51"/>
                <a:gd name="T22" fmla="*/ 10 w 51"/>
                <a:gd name="T23" fmla="*/ 44 h 51"/>
                <a:gd name="T24" fmla="*/ 45 w 51"/>
                <a:gd name="T25" fmla="*/ 79 h 51"/>
                <a:gd name="T26" fmla="*/ 45 w 51"/>
                <a:gd name="T27" fmla="*/ 89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1" h="51">
                  <a:moveTo>
                    <a:pt x="26" y="0"/>
                  </a:moveTo>
                  <a:cubicBezTo>
                    <a:pt x="40" y="0"/>
                    <a:pt x="51" y="11"/>
                    <a:pt x="51" y="25"/>
                  </a:cubicBezTo>
                  <a:cubicBezTo>
                    <a:pt x="51" y="40"/>
                    <a:pt x="40" y="51"/>
                    <a:pt x="26" y="51"/>
                  </a:cubicBezTo>
                  <a:cubicBezTo>
                    <a:pt x="26" y="45"/>
                    <a:pt x="26" y="45"/>
                    <a:pt x="26" y="45"/>
                  </a:cubicBezTo>
                  <a:cubicBezTo>
                    <a:pt x="36" y="45"/>
                    <a:pt x="45" y="36"/>
                    <a:pt x="45" y="25"/>
                  </a:cubicBezTo>
                  <a:cubicBezTo>
                    <a:pt x="45" y="14"/>
                    <a:pt x="36" y="6"/>
                    <a:pt x="26" y="6"/>
                  </a:cubicBezTo>
                  <a:lnTo>
                    <a:pt x="26" y="0"/>
                  </a:lnTo>
                  <a:close/>
                  <a:moveTo>
                    <a:pt x="26" y="51"/>
                  </a:moveTo>
                  <a:cubicBezTo>
                    <a:pt x="11" y="51"/>
                    <a:pt x="0" y="40"/>
                    <a:pt x="0" y="25"/>
                  </a:cubicBezTo>
                  <a:cubicBezTo>
                    <a:pt x="0" y="11"/>
                    <a:pt x="11" y="0"/>
                    <a:pt x="26" y="0"/>
                  </a:cubicBezTo>
                  <a:cubicBezTo>
                    <a:pt x="26" y="6"/>
                    <a:pt x="26" y="6"/>
                    <a:pt x="26" y="6"/>
                  </a:cubicBezTo>
                  <a:cubicBezTo>
                    <a:pt x="15" y="6"/>
                    <a:pt x="6" y="14"/>
                    <a:pt x="6" y="25"/>
                  </a:cubicBezTo>
                  <a:cubicBezTo>
                    <a:pt x="6" y="36"/>
                    <a:pt x="15" y="45"/>
                    <a:pt x="26" y="45"/>
                  </a:cubicBezTo>
                  <a:lnTo>
                    <a:pt x="26" y="51"/>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04" name="Freeform 83"/>
            <p:cNvSpPr>
              <a:spLocks noEditPoints="1"/>
            </p:cNvSpPr>
            <p:nvPr/>
          </p:nvSpPr>
          <p:spPr bwMode="auto">
            <a:xfrm>
              <a:off x="5343506" y="3366989"/>
              <a:ext cx="76122" cy="76116"/>
            </a:xfrm>
            <a:custGeom>
              <a:avLst/>
              <a:gdLst>
                <a:gd name="T0" fmla="*/ 44 w 51"/>
                <a:gd name="T1" fmla="*/ 0 h 51"/>
                <a:gd name="T2" fmla="*/ 89 w 51"/>
                <a:gd name="T3" fmla="*/ 45 h 51"/>
                <a:gd name="T4" fmla="*/ 44 w 51"/>
                <a:gd name="T5" fmla="*/ 89 h 51"/>
                <a:gd name="T6" fmla="*/ 44 w 51"/>
                <a:gd name="T7" fmla="*/ 89 h 51"/>
                <a:gd name="T8" fmla="*/ 44 w 51"/>
                <a:gd name="T9" fmla="*/ 79 h 51"/>
                <a:gd name="T10" fmla="*/ 44 w 51"/>
                <a:gd name="T11" fmla="*/ 79 h 51"/>
                <a:gd name="T12" fmla="*/ 79 w 51"/>
                <a:gd name="T13" fmla="*/ 45 h 51"/>
                <a:gd name="T14" fmla="*/ 44 w 51"/>
                <a:gd name="T15" fmla="*/ 10 h 51"/>
                <a:gd name="T16" fmla="*/ 44 w 51"/>
                <a:gd name="T17" fmla="*/ 10 h 51"/>
                <a:gd name="T18" fmla="*/ 44 w 51"/>
                <a:gd name="T19" fmla="*/ 0 h 51"/>
                <a:gd name="T20" fmla="*/ 44 w 51"/>
                <a:gd name="T21" fmla="*/ 89 h 51"/>
                <a:gd name="T22" fmla="*/ 0 w 51"/>
                <a:gd name="T23" fmla="*/ 45 h 51"/>
                <a:gd name="T24" fmla="*/ 44 w 51"/>
                <a:gd name="T25" fmla="*/ 0 h 51"/>
                <a:gd name="T26" fmla="*/ 44 w 51"/>
                <a:gd name="T27" fmla="*/ 10 h 51"/>
                <a:gd name="T28" fmla="*/ 10 w 51"/>
                <a:gd name="T29" fmla="*/ 45 h 51"/>
                <a:gd name="T30" fmla="*/ 44 w 51"/>
                <a:gd name="T31" fmla="*/ 79 h 51"/>
                <a:gd name="T32" fmla="*/ 44 w 51"/>
                <a:gd name="T33" fmla="*/ 89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1" h="51">
                  <a:moveTo>
                    <a:pt x="25" y="0"/>
                  </a:moveTo>
                  <a:cubicBezTo>
                    <a:pt x="39" y="0"/>
                    <a:pt x="51" y="12"/>
                    <a:pt x="51" y="26"/>
                  </a:cubicBezTo>
                  <a:cubicBezTo>
                    <a:pt x="51" y="40"/>
                    <a:pt x="39" y="51"/>
                    <a:pt x="25" y="51"/>
                  </a:cubicBezTo>
                  <a:cubicBezTo>
                    <a:pt x="25" y="51"/>
                    <a:pt x="25" y="51"/>
                    <a:pt x="25" y="51"/>
                  </a:cubicBezTo>
                  <a:cubicBezTo>
                    <a:pt x="25" y="45"/>
                    <a:pt x="25" y="45"/>
                    <a:pt x="25" y="45"/>
                  </a:cubicBezTo>
                  <a:cubicBezTo>
                    <a:pt x="25" y="45"/>
                    <a:pt x="25" y="45"/>
                    <a:pt x="25" y="45"/>
                  </a:cubicBezTo>
                  <a:cubicBezTo>
                    <a:pt x="36" y="45"/>
                    <a:pt x="45" y="37"/>
                    <a:pt x="45" y="26"/>
                  </a:cubicBezTo>
                  <a:cubicBezTo>
                    <a:pt x="45" y="15"/>
                    <a:pt x="36" y="6"/>
                    <a:pt x="25" y="6"/>
                  </a:cubicBezTo>
                  <a:cubicBezTo>
                    <a:pt x="25" y="6"/>
                    <a:pt x="25" y="6"/>
                    <a:pt x="25" y="6"/>
                  </a:cubicBezTo>
                  <a:cubicBezTo>
                    <a:pt x="25" y="0"/>
                    <a:pt x="25" y="0"/>
                    <a:pt x="25" y="0"/>
                  </a:cubicBezTo>
                  <a:close/>
                  <a:moveTo>
                    <a:pt x="25" y="51"/>
                  </a:moveTo>
                  <a:cubicBezTo>
                    <a:pt x="11" y="51"/>
                    <a:pt x="0" y="40"/>
                    <a:pt x="0" y="26"/>
                  </a:cubicBezTo>
                  <a:cubicBezTo>
                    <a:pt x="0" y="12"/>
                    <a:pt x="11" y="0"/>
                    <a:pt x="25" y="0"/>
                  </a:cubicBezTo>
                  <a:cubicBezTo>
                    <a:pt x="25" y="6"/>
                    <a:pt x="25" y="6"/>
                    <a:pt x="25" y="6"/>
                  </a:cubicBezTo>
                  <a:cubicBezTo>
                    <a:pt x="14" y="6"/>
                    <a:pt x="6" y="15"/>
                    <a:pt x="6" y="26"/>
                  </a:cubicBezTo>
                  <a:cubicBezTo>
                    <a:pt x="6" y="37"/>
                    <a:pt x="14" y="45"/>
                    <a:pt x="25" y="45"/>
                  </a:cubicBezTo>
                  <a:lnTo>
                    <a:pt x="25" y="51"/>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05" name="Freeform 84"/>
            <p:cNvSpPr>
              <a:spLocks noEditPoints="1"/>
            </p:cNvSpPr>
            <p:nvPr/>
          </p:nvSpPr>
          <p:spPr bwMode="auto">
            <a:xfrm>
              <a:off x="5659969" y="2647734"/>
              <a:ext cx="75267" cy="76116"/>
            </a:xfrm>
            <a:custGeom>
              <a:avLst/>
              <a:gdLst>
                <a:gd name="T0" fmla="*/ 43 w 51"/>
                <a:gd name="T1" fmla="*/ 0 h 51"/>
                <a:gd name="T2" fmla="*/ 88 w 51"/>
                <a:gd name="T3" fmla="*/ 45 h 51"/>
                <a:gd name="T4" fmla="*/ 43 w 51"/>
                <a:gd name="T5" fmla="*/ 89 h 51"/>
                <a:gd name="T6" fmla="*/ 43 w 51"/>
                <a:gd name="T7" fmla="*/ 89 h 51"/>
                <a:gd name="T8" fmla="*/ 43 w 51"/>
                <a:gd name="T9" fmla="*/ 79 h 51"/>
                <a:gd name="T10" fmla="*/ 43 w 51"/>
                <a:gd name="T11" fmla="*/ 79 h 51"/>
                <a:gd name="T12" fmla="*/ 78 w 51"/>
                <a:gd name="T13" fmla="*/ 45 h 51"/>
                <a:gd name="T14" fmla="*/ 43 w 51"/>
                <a:gd name="T15" fmla="*/ 10 h 51"/>
                <a:gd name="T16" fmla="*/ 43 w 51"/>
                <a:gd name="T17" fmla="*/ 10 h 51"/>
                <a:gd name="T18" fmla="*/ 43 w 51"/>
                <a:gd name="T19" fmla="*/ 0 h 51"/>
                <a:gd name="T20" fmla="*/ 43 w 51"/>
                <a:gd name="T21" fmla="*/ 89 h 51"/>
                <a:gd name="T22" fmla="*/ 0 w 51"/>
                <a:gd name="T23" fmla="*/ 45 h 51"/>
                <a:gd name="T24" fmla="*/ 43 w 51"/>
                <a:gd name="T25" fmla="*/ 0 h 51"/>
                <a:gd name="T26" fmla="*/ 43 w 51"/>
                <a:gd name="T27" fmla="*/ 10 h 51"/>
                <a:gd name="T28" fmla="*/ 10 w 51"/>
                <a:gd name="T29" fmla="*/ 45 h 51"/>
                <a:gd name="T30" fmla="*/ 43 w 51"/>
                <a:gd name="T31" fmla="*/ 79 h 51"/>
                <a:gd name="T32" fmla="*/ 43 w 51"/>
                <a:gd name="T33" fmla="*/ 89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1" h="51">
                  <a:moveTo>
                    <a:pt x="25" y="0"/>
                  </a:moveTo>
                  <a:cubicBezTo>
                    <a:pt x="39" y="0"/>
                    <a:pt x="51" y="11"/>
                    <a:pt x="51" y="26"/>
                  </a:cubicBezTo>
                  <a:cubicBezTo>
                    <a:pt x="51" y="40"/>
                    <a:pt x="39" y="51"/>
                    <a:pt x="25" y="51"/>
                  </a:cubicBezTo>
                  <a:cubicBezTo>
                    <a:pt x="25" y="51"/>
                    <a:pt x="25" y="51"/>
                    <a:pt x="25" y="51"/>
                  </a:cubicBezTo>
                  <a:cubicBezTo>
                    <a:pt x="25" y="45"/>
                    <a:pt x="25" y="45"/>
                    <a:pt x="25" y="45"/>
                  </a:cubicBezTo>
                  <a:cubicBezTo>
                    <a:pt x="25" y="45"/>
                    <a:pt x="25" y="45"/>
                    <a:pt x="25" y="45"/>
                  </a:cubicBezTo>
                  <a:cubicBezTo>
                    <a:pt x="36" y="45"/>
                    <a:pt x="45" y="36"/>
                    <a:pt x="45" y="26"/>
                  </a:cubicBezTo>
                  <a:cubicBezTo>
                    <a:pt x="45" y="15"/>
                    <a:pt x="36" y="6"/>
                    <a:pt x="25" y="6"/>
                  </a:cubicBezTo>
                  <a:cubicBezTo>
                    <a:pt x="25" y="6"/>
                    <a:pt x="25" y="6"/>
                    <a:pt x="25" y="6"/>
                  </a:cubicBezTo>
                  <a:cubicBezTo>
                    <a:pt x="25" y="0"/>
                    <a:pt x="25" y="0"/>
                    <a:pt x="25" y="0"/>
                  </a:cubicBezTo>
                  <a:close/>
                  <a:moveTo>
                    <a:pt x="25" y="51"/>
                  </a:moveTo>
                  <a:cubicBezTo>
                    <a:pt x="11" y="51"/>
                    <a:pt x="0" y="40"/>
                    <a:pt x="0" y="26"/>
                  </a:cubicBezTo>
                  <a:cubicBezTo>
                    <a:pt x="0" y="11"/>
                    <a:pt x="11" y="0"/>
                    <a:pt x="25" y="0"/>
                  </a:cubicBezTo>
                  <a:cubicBezTo>
                    <a:pt x="25" y="6"/>
                    <a:pt x="25" y="6"/>
                    <a:pt x="25" y="6"/>
                  </a:cubicBezTo>
                  <a:cubicBezTo>
                    <a:pt x="14" y="6"/>
                    <a:pt x="6" y="15"/>
                    <a:pt x="6" y="26"/>
                  </a:cubicBezTo>
                  <a:cubicBezTo>
                    <a:pt x="6" y="36"/>
                    <a:pt x="14" y="45"/>
                    <a:pt x="25" y="45"/>
                  </a:cubicBezTo>
                  <a:lnTo>
                    <a:pt x="25" y="51"/>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06" name="Freeform 85"/>
            <p:cNvSpPr>
              <a:spLocks noEditPoints="1"/>
            </p:cNvSpPr>
            <p:nvPr/>
          </p:nvSpPr>
          <p:spPr bwMode="auto">
            <a:xfrm>
              <a:off x="5601808" y="2026832"/>
              <a:ext cx="76122" cy="77827"/>
            </a:xfrm>
            <a:custGeom>
              <a:avLst/>
              <a:gdLst>
                <a:gd name="T0" fmla="*/ 45 w 51"/>
                <a:gd name="T1" fmla="*/ 0 h 52"/>
                <a:gd name="T2" fmla="*/ 89 w 51"/>
                <a:gd name="T3" fmla="*/ 46 h 52"/>
                <a:gd name="T4" fmla="*/ 45 w 51"/>
                <a:gd name="T5" fmla="*/ 91 h 52"/>
                <a:gd name="T6" fmla="*/ 45 w 51"/>
                <a:gd name="T7" fmla="*/ 91 h 52"/>
                <a:gd name="T8" fmla="*/ 45 w 51"/>
                <a:gd name="T9" fmla="*/ 81 h 52"/>
                <a:gd name="T10" fmla="*/ 45 w 51"/>
                <a:gd name="T11" fmla="*/ 81 h 52"/>
                <a:gd name="T12" fmla="*/ 79 w 51"/>
                <a:gd name="T13" fmla="*/ 46 h 52"/>
                <a:gd name="T14" fmla="*/ 45 w 51"/>
                <a:gd name="T15" fmla="*/ 11 h 52"/>
                <a:gd name="T16" fmla="*/ 45 w 51"/>
                <a:gd name="T17" fmla="*/ 11 h 52"/>
                <a:gd name="T18" fmla="*/ 45 w 51"/>
                <a:gd name="T19" fmla="*/ 0 h 52"/>
                <a:gd name="T20" fmla="*/ 45 w 51"/>
                <a:gd name="T21" fmla="*/ 91 h 52"/>
                <a:gd name="T22" fmla="*/ 0 w 51"/>
                <a:gd name="T23" fmla="*/ 46 h 52"/>
                <a:gd name="T24" fmla="*/ 45 w 51"/>
                <a:gd name="T25" fmla="*/ 0 h 52"/>
                <a:gd name="T26" fmla="*/ 45 w 51"/>
                <a:gd name="T27" fmla="*/ 11 h 52"/>
                <a:gd name="T28" fmla="*/ 10 w 51"/>
                <a:gd name="T29" fmla="*/ 46 h 52"/>
                <a:gd name="T30" fmla="*/ 45 w 51"/>
                <a:gd name="T31" fmla="*/ 81 h 52"/>
                <a:gd name="T32" fmla="*/ 45 w 51"/>
                <a:gd name="T33" fmla="*/ 91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1" h="52">
                  <a:moveTo>
                    <a:pt x="26" y="0"/>
                  </a:moveTo>
                  <a:cubicBezTo>
                    <a:pt x="40" y="0"/>
                    <a:pt x="51" y="12"/>
                    <a:pt x="51" y="26"/>
                  </a:cubicBezTo>
                  <a:cubicBezTo>
                    <a:pt x="51" y="40"/>
                    <a:pt x="40" y="52"/>
                    <a:pt x="26" y="52"/>
                  </a:cubicBezTo>
                  <a:cubicBezTo>
                    <a:pt x="26" y="52"/>
                    <a:pt x="26" y="52"/>
                    <a:pt x="26" y="52"/>
                  </a:cubicBezTo>
                  <a:cubicBezTo>
                    <a:pt x="26" y="46"/>
                    <a:pt x="26" y="46"/>
                    <a:pt x="26" y="46"/>
                  </a:cubicBezTo>
                  <a:cubicBezTo>
                    <a:pt x="26" y="46"/>
                    <a:pt x="26" y="46"/>
                    <a:pt x="26" y="46"/>
                  </a:cubicBezTo>
                  <a:cubicBezTo>
                    <a:pt x="36" y="46"/>
                    <a:pt x="45" y="37"/>
                    <a:pt x="45" y="26"/>
                  </a:cubicBezTo>
                  <a:cubicBezTo>
                    <a:pt x="45" y="15"/>
                    <a:pt x="36" y="6"/>
                    <a:pt x="26" y="6"/>
                  </a:cubicBezTo>
                  <a:cubicBezTo>
                    <a:pt x="26" y="6"/>
                    <a:pt x="26" y="6"/>
                    <a:pt x="26" y="6"/>
                  </a:cubicBezTo>
                  <a:cubicBezTo>
                    <a:pt x="26" y="0"/>
                    <a:pt x="26" y="0"/>
                    <a:pt x="26" y="0"/>
                  </a:cubicBezTo>
                  <a:close/>
                  <a:moveTo>
                    <a:pt x="26" y="52"/>
                  </a:moveTo>
                  <a:cubicBezTo>
                    <a:pt x="11" y="52"/>
                    <a:pt x="0" y="40"/>
                    <a:pt x="0" y="26"/>
                  </a:cubicBezTo>
                  <a:cubicBezTo>
                    <a:pt x="0" y="12"/>
                    <a:pt x="11" y="0"/>
                    <a:pt x="26" y="0"/>
                  </a:cubicBezTo>
                  <a:cubicBezTo>
                    <a:pt x="26" y="6"/>
                    <a:pt x="26" y="6"/>
                    <a:pt x="26" y="6"/>
                  </a:cubicBezTo>
                  <a:cubicBezTo>
                    <a:pt x="15" y="6"/>
                    <a:pt x="6" y="15"/>
                    <a:pt x="6" y="26"/>
                  </a:cubicBezTo>
                  <a:cubicBezTo>
                    <a:pt x="6" y="37"/>
                    <a:pt x="15" y="46"/>
                    <a:pt x="26" y="46"/>
                  </a:cubicBezTo>
                  <a:lnTo>
                    <a:pt x="26" y="52"/>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07" name="Freeform 86"/>
            <p:cNvSpPr>
              <a:spLocks noEditPoints="1"/>
            </p:cNvSpPr>
            <p:nvPr/>
          </p:nvSpPr>
          <p:spPr bwMode="auto">
            <a:xfrm>
              <a:off x="4893616" y="2552803"/>
              <a:ext cx="75267" cy="76116"/>
            </a:xfrm>
            <a:custGeom>
              <a:avLst/>
              <a:gdLst>
                <a:gd name="T0" fmla="*/ 43 w 51"/>
                <a:gd name="T1" fmla="*/ 0 h 51"/>
                <a:gd name="T2" fmla="*/ 88 w 51"/>
                <a:gd name="T3" fmla="*/ 45 h 51"/>
                <a:gd name="T4" fmla="*/ 43 w 51"/>
                <a:gd name="T5" fmla="*/ 89 h 51"/>
                <a:gd name="T6" fmla="*/ 43 w 51"/>
                <a:gd name="T7" fmla="*/ 89 h 51"/>
                <a:gd name="T8" fmla="*/ 43 w 51"/>
                <a:gd name="T9" fmla="*/ 79 h 51"/>
                <a:gd name="T10" fmla="*/ 43 w 51"/>
                <a:gd name="T11" fmla="*/ 79 h 51"/>
                <a:gd name="T12" fmla="*/ 78 w 51"/>
                <a:gd name="T13" fmla="*/ 45 h 51"/>
                <a:gd name="T14" fmla="*/ 43 w 51"/>
                <a:gd name="T15" fmla="*/ 10 h 51"/>
                <a:gd name="T16" fmla="*/ 43 w 51"/>
                <a:gd name="T17" fmla="*/ 10 h 51"/>
                <a:gd name="T18" fmla="*/ 43 w 51"/>
                <a:gd name="T19" fmla="*/ 0 h 51"/>
                <a:gd name="T20" fmla="*/ 43 w 51"/>
                <a:gd name="T21" fmla="*/ 89 h 51"/>
                <a:gd name="T22" fmla="*/ 0 w 51"/>
                <a:gd name="T23" fmla="*/ 45 h 51"/>
                <a:gd name="T24" fmla="*/ 43 w 51"/>
                <a:gd name="T25" fmla="*/ 0 h 51"/>
                <a:gd name="T26" fmla="*/ 43 w 51"/>
                <a:gd name="T27" fmla="*/ 10 h 51"/>
                <a:gd name="T28" fmla="*/ 10 w 51"/>
                <a:gd name="T29" fmla="*/ 45 h 51"/>
                <a:gd name="T30" fmla="*/ 43 w 51"/>
                <a:gd name="T31" fmla="*/ 79 h 51"/>
                <a:gd name="T32" fmla="*/ 43 w 51"/>
                <a:gd name="T33" fmla="*/ 89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1" h="51">
                  <a:moveTo>
                    <a:pt x="25" y="0"/>
                  </a:moveTo>
                  <a:cubicBezTo>
                    <a:pt x="39" y="0"/>
                    <a:pt x="51" y="11"/>
                    <a:pt x="51" y="26"/>
                  </a:cubicBezTo>
                  <a:cubicBezTo>
                    <a:pt x="51" y="40"/>
                    <a:pt x="39" y="51"/>
                    <a:pt x="25" y="51"/>
                  </a:cubicBezTo>
                  <a:cubicBezTo>
                    <a:pt x="25" y="51"/>
                    <a:pt x="25" y="51"/>
                    <a:pt x="25" y="51"/>
                  </a:cubicBezTo>
                  <a:cubicBezTo>
                    <a:pt x="25" y="45"/>
                    <a:pt x="25" y="45"/>
                    <a:pt x="25" y="45"/>
                  </a:cubicBezTo>
                  <a:cubicBezTo>
                    <a:pt x="25" y="45"/>
                    <a:pt x="25" y="45"/>
                    <a:pt x="25" y="45"/>
                  </a:cubicBezTo>
                  <a:cubicBezTo>
                    <a:pt x="36" y="45"/>
                    <a:pt x="45" y="36"/>
                    <a:pt x="45" y="26"/>
                  </a:cubicBezTo>
                  <a:cubicBezTo>
                    <a:pt x="45" y="15"/>
                    <a:pt x="36" y="6"/>
                    <a:pt x="25" y="6"/>
                  </a:cubicBezTo>
                  <a:cubicBezTo>
                    <a:pt x="25" y="6"/>
                    <a:pt x="25" y="6"/>
                    <a:pt x="25" y="6"/>
                  </a:cubicBezTo>
                  <a:cubicBezTo>
                    <a:pt x="25" y="0"/>
                    <a:pt x="25" y="0"/>
                    <a:pt x="25" y="0"/>
                  </a:cubicBezTo>
                  <a:close/>
                  <a:moveTo>
                    <a:pt x="25" y="51"/>
                  </a:moveTo>
                  <a:cubicBezTo>
                    <a:pt x="11" y="51"/>
                    <a:pt x="0" y="40"/>
                    <a:pt x="0" y="26"/>
                  </a:cubicBezTo>
                  <a:cubicBezTo>
                    <a:pt x="0" y="11"/>
                    <a:pt x="11" y="0"/>
                    <a:pt x="25" y="0"/>
                  </a:cubicBezTo>
                  <a:cubicBezTo>
                    <a:pt x="25" y="6"/>
                    <a:pt x="25" y="6"/>
                    <a:pt x="25" y="6"/>
                  </a:cubicBezTo>
                  <a:cubicBezTo>
                    <a:pt x="14" y="6"/>
                    <a:pt x="6" y="15"/>
                    <a:pt x="6" y="26"/>
                  </a:cubicBezTo>
                  <a:cubicBezTo>
                    <a:pt x="6" y="36"/>
                    <a:pt x="14" y="45"/>
                    <a:pt x="25" y="45"/>
                  </a:cubicBezTo>
                  <a:lnTo>
                    <a:pt x="25" y="51"/>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08" name="Freeform 87"/>
            <p:cNvSpPr>
              <a:spLocks noEditPoints="1"/>
            </p:cNvSpPr>
            <p:nvPr/>
          </p:nvSpPr>
          <p:spPr bwMode="auto">
            <a:xfrm>
              <a:off x="4474517" y="1685592"/>
              <a:ext cx="76122" cy="76971"/>
            </a:xfrm>
            <a:custGeom>
              <a:avLst/>
              <a:gdLst>
                <a:gd name="T0" fmla="*/ 44 w 51"/>
                <a:gd name="T1" fmla="*/ 0 h 52"/>
                <a:gd name="T2" fmla="*/ 89 w 51"/>
                <a:gd name="T3" fmla="*/ 45 h 52"/>
                <a:gd name="T4" fmla="*/ 44 w 51"/>
                <a:gd name="T5" fmla="*/ 90 h 52"/>
                <a:gd name="T6" fmla="*/ 44 w 51"/>
                <a:gd name="T7" fmla="*/ 80 h 52"/>
                <a:gd name="T8" fmla="*/ 79 w 51"/>
                <a:gd name="T9" fmla="*/ 45 h 52"/>
                <a:gd name="T10" fmla="*/ 44 w 51"/>
                <a:gd name="T11" fmla="*/ 10 h 52"/>
                <a:gd name="T12" fmla="*/ 44 w 51"/>
                <a:gd name="T13" fmla="*/ 0 h 52"/>
                <a:gd name="T14" fmla="*/ 44 w 51"/>
                <a:gd name="T15" fmla="*/ 90 h 52"/>
                <a:gd name="T16" fmla="*/ 0 w 51"/>
                <a:gd name="T17" fmla="*/ 45 h 52"/>
                <a:gd name="T18" fmla="*/ 44 w 51"/>
                <a:gd name="T19" fmla="*/ 0 h 52"/>
                <a:gd name="T20" fmla="*/ 44 w 51"/>
                <a:gd name="T21" fmla="*/ 10 h 52"/>
                <a:gd name="T22" fmla="*/ 10 w 51"/>
                <a:gd name="T23" fmla="*/ 45 h 52"/>
                <a:gd name="T24" fmla="*/ 44 w 51"/>
                <a:gd name="T25" fmla="*/ 80 h 52"/>
                <a:gd name="T26" fmla="*/ 44 w 51"/>
                <a:gd name="T27" fmla="*/ 90 h 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1" h="52">
                  <a:moveTo>
                    <a:pt x="25" y="0"/>
                  </a:moveTo>
                  <a:cubicBezTo>
                    <a:pt x="40" y="0"/>
                    <a:pt x="51" y="12"/>
                    <a:pt x="51" y="26"/>
                  </a:cubicBezTo>
                  <a:cubicBezTo>
                    <a:pt x="51" y="40"/>
                    <a:pt x="40" y="52"/>
                    <a:pt x="25" y="52"/>
                  </a:cubicBezTo>
                  <a:cubicBezTo>
                    <a:pt x="25" y="46"/>
                    <a:pt x="25" y="46"/>
                    <a:pt x="25" y="46"/>
                  </a:cubicBezTo>
                  <a:cubicBezTo>
                    <a:pt x="36" y="46"/>
                    <a:pt x="45" y="37"/>
                    <a:pt x="45" y="26"/>
                  </a:cubicBezTo>
                  <a:cubicBezTo>
                    <a:pt x="45" y="15"/>
                    <a:pt x="36" y="6"/>
                    <a:pt x="25" y="6"/>
                  </a:cubicBezTo>
                  <a:lnTo>
                    <a:pt x="25" y="0"/>
                  </a:lnTo>
                  <a:close/>
                  <a:moveTo>
                    <a:pt x="25" y="52"/>
                  </a:moveTo>
                  <a:cubicBezTo>
                    <a:pt x="11" y="52"/>
                    <a:pt x="0" y="40"/>
                    <a:pt x="0" y="26"/>
                  </a:cubicBezTo>
                  <a:cubicBezTo>
                    <a:pt x="0" y="12"/>
                    <a:pt x="11" y="0"/>
                    <a:pt x="25" y="0"/>
                  </a:cubicBezTo>
                  <a:cubicBezTo>
                    <a:pt x="25" y="6"/>
                    <a:pt x="25" y="6"/>
                    <a:pt x="25" y="6"/>
                  </a:cubicBezTo>
                  <a:cubicBezTo>
                    <a:pt x="15" y="6"/>
                    <a:pt x="6" y="15"/>
                    <a:pt x="6" y="26"/>
                  </a:cubicBezTo>
                  <a:cubicBezTo>
                    <a:pt x="6" y="37"/>
                    <a:pt x="15" y="46"/>
                    <a:pt x="25" y="46"/>
                  </a:cubicBezTo>
                  <a:lnTo>
                    <a:pt x="25" y="52"/>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09" name="Freeform 88"/>
            <p:cNvSpPr>
              <a:spLocks noEditPoints="1"/>
            </p:cNvSpPr>
            <p:nvPr/>
          </p:nvSpPr>
          <p:spPr bwMode="auto">
            <a:xfrm>
              <a:off x="4150357" y="2794835"/>
              <a:ext cx="76122" cy="76116"/>
            </a:xfrm>
            <a:custGeom>
              <a:avLst/>
              <a:gdLst>
                <a:gd name="T0" fmla="*/ 45 w 51"/>
                <a:gd name="T1" fmla="*/ 0 h 51"/>
                <a:gd name="T2" fmla="*/ 89 w 51"/>
                <a:gd name="T3" fmla="*/ 45 h 51"/>
                <a:gd name="T4" fmla="*/ 45 w 51"/>
                <a:gd name="T5" fmla="*/ 89 h 51"/>
                <a:gd name="T6" fmla="*/ 45 w 51"/>
                <a:gd name="T7" fmla="*/ 79 h 51"/>
                <a:gd name="T8" fmla="*/ 80 w 51"/>
                <a:gd name="T9" fmla="*/ 45 h 51"/>
                <a:gd name="T10" fmla="*/ 45 w 51"/>
                <a:gd name="T11" fmla="*/ 10 h 51"/>
                <a:gd name="T12" fmla="*/ 45 w 51"/>
                <a:gd name="T13" fmla="*/ 0 h 51"/>
                <a:gd name="T14" fmla="*/ 45 w 51"/>
                <a:gd name="T15" fmla="*/ 89 h 51"/>
                <a:gd name="T16" fmla="*/ 0 w 51"/>
                <a:gd name="T17" fmla="*/ 45 h 51"/>
                <a:gd name="T18" fmla="*/ 45 w 51"/>
                <a:gd name="T19" fmla="*/ 0 h 51"/>
                <a:gd name="T20" fmla="*/ 45 w 51"/>
                <a:gd name="T21" fmla="*/ 10 h 51"/>
                <a:gd name="T22" fmla="*/ 10 w 51"/>
                <a:gd name="T23" fmla="*/ 45 h 51"/>
                <a:gd name="T24" fmla="*/ 45 w 51"/>
                <a:gd name="T25" fmla="*/ 79 h 51"/>
                <a:gd name="T26" fmla="*/ 45 w 51"/>
                <a:gd name="T27" fmla="*/ 89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1" h="51">
                  <a:moveTo>
                    <a:pt x="26" y="0"/>
                  </a:moveTo>
                  <a:cubicBezTo>
                    <a:pt x="40" y="0"/>
                    <a:pt x="51" y="12"/>
                    <a:pt x="51" y="26"/>
                  </a:cubicBezTo>
                  <a:cubicBezTo>
                    <a:pt x="51" y="40"/>
                    <a:pt x="40" y="51"/>
                    <a:pt x="26" y="51"/>
                  </a:cubicBezTo>
                  <a:cubicBezTo>
                    <a:pt x="26" y="45"/>
                    <a:pt x="26" y="45"/>
                    <a:pt x="26" y="45"/>
                  </a:cubicBezTo>
                  <a:cubicBezTo>
                    <a:pt x="37" y="45"/>
                    <a:pt x="46" y="37"/>
                    <a:pt x="46" y="26"/>
                  </a:cubicBezTo>
                  <a:cubicBezTo>
                    <a:pt x="46" y="15"/>
                    <a:pt x="37" y="6"/>
                    <a:pt x="26" y="6"/>
                  </a:cubicBezTo>
                  <a:lnTo>
                    <a:pt x="26" y="0"/>
                  </a:lnTo>
                  <a:close/>
                  <a:moveTo>
                    <a:pt x="26" y="51"/>
                  </a:moveTo>
                  <a:cubicBezTo>
                    <a:pt x="12" y="51"/>
                    <a:pt x="0" y="40"/>
                    <a:pt x="0" y="26"/>
                  </a:cubicBezTo>
                  <a:cubicBezTo>
                    <a:pt x="0" y="12"/>
                    <a:pt x="12" y="0"/>
                    <a:pt x="26" y="0"/>
                  </a:cubicBezTo>
                  <a:cubicBezTo>
                    <a:pt x="26" y="6"/>
                    <a:pt x="26" y="6"/>
                    <a:pt x="26" y="6"/>
                  </a:cubicBezTo>
                  <a:cubicBezTo>
                    <a:pt x="15" y="6"/>
                    <a:pt x="6" y="15"/>
                    <a:pt x="6" y="26"/>
                  </a:cubicBezTo>
                  <a:cubicBezTo>
                    <a:pt x="6" y="37"/>
                    <a:pt x="15" y="45"/>
                    <a:pt x="26" y="45"/>
                  </a:cubicBezTo>
                  <a:lnTo>
                    <a:pt x="26" y="51"/>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10" name="Freeform 89"/>
            <p:cNvSpPr>
              <a:spLocks noEditPoints="1"/>
            </p:cNvSpPr>
            <p:nvPr/>
          </p:nvSpPr>
          <p:spPr bwMode="auto">
            <a:xfrm>
              <a:off x="5222909" y="2415965"/>
              <a:ext cx="77833" cy="77827"/>
            </a:xfrm>
            <a:custGeom>
              <a:avLst/>
              <a:gdLst>
                <a:gd name="T0" fmla="*/ 46 w 52"/>
                <a:gd name="T1" fmla="*/ 0 h 52"/>
                <a:gd name="T2" fmla="*/ 91 w 52"/>
                <a:gd name="T3" fmla="*/ 46 h 52"/>
                <a:gd name="T4" fmla="*/ 46 w 52"/>
                <a:gd name="T5" fmla="*/ 91 h 52"/>
                <a:gd name="T6" fmla="*/ 46 w 52"/>
                <a:gd name="T7" fmla="*/ 91 h 52"/>
                <a:gd name="T8" fmla="*/ 46 w 52"/>
                <a:gd name="T9" fmla="*/ 81 h 52"/>
                <a:gd name="T10" fmla="*/ 46 w 52"/>
                <a:gd name="T11" fmla="*/ 81 h 52"/>
                <a:gd name="T12" fmla="*/ 81 w 52"/>
                <a:gd name="T13" fmla="*/ 46 h 52"/>
                <a:gd name="T14" fmla="*/ 46 w 52"/>
                <a:gd name="T15" fmla="*/ 11 h 52"/>
                <a:gd name="T16" fmla="*/ 46 w 52"/>
                <a:gd name="T17" fmla="*/ 11 h 52"/>
                <a:gd name="T18" fmla="*/ 46 w 52"/>
                <a:gd name="T19" fmla="*/ 0 h 52"/>
                <a:gd name="T20" fmla="*/ 46 w 52"/>
                <a:gd name="T21" fmla="*/ 91 h 52"/>
                <a:gd name="T22" fmla="*/ 0 w 52"/>
                <a:gd name="T23" fmla="*/ 46 h 52"/>
                <a:gd name="T24" fmla="*/ 46 w 52"/>
                <a:gd name="T25" fmla="*/ 0 h 52"/>
                <a:gd name="T26" fmla="*/ 46 w 52"/>
                <a:gd name="T27" fmla="*/ 11 h 52"/>
                <a:gd name="T28" fmla="*/ 11 w 52"/>
                <a:gd name="T29" fmla="*/ 46 h 52"/>
                <a:gd name="T30" fmla="*/ 46 w 52"/>
                <a:gd name="T31" fmla="*/ 81 h 52"/>
                <a:gd name="T32" fmla="*/ 46 w 52"/>
                <a:gd name="T33" fmla="*/ 91 h 5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52">
                  <a:moveTo>
                    <a:pt x="26" y="0"/>
                  </a:moveTo>
                  <a:cubicBezTo>
                    <a:pt x="40" y="0"/>
                    <a:pt x="52" y="12"/>
                    <a:pt x="52" y="26"/>
                  </a:cubicBezTo>
                  <a:cubicBezTo>
                    <a:pt x="52" y="40"/>
                    <a:pt x="40" y="52"/>
                    <a:pt x="26" y="52"/>
                  </a:cubicBezTo>
                  <a:cubicBezTo>
                    <a:pt x="26" y="52"/>
                    <a:pt x="26" y="52"/>
                    <a:pt x="26" y="52"/>
                  </a:cubicBezTo>
                  <a:cubicBezTo>
                    <a:pt x="26" y="46"/>
                    <a:pt x="26" y="46"/>
                    <a:pt x="26" y="46"/>
                  </a:cubicBezTo>
                  <a:cubicBezTo>
                    <a:pt x="26" y="46"/>
                    <a:pt x="26" y="46"/>
                    <a:pt x="26" y="46"/>
                  </a:cubicBezTo>
                  <a:cubicBezTo>
                    <a:pt x="37" y="46"/>
                    <a:pt x="46" y="37"/>
                    <a:pt x="46" y="26"/>
                  </a:cubicBezTo>
                  <a:cubicBezTo>
                    <a:pt x="46" y="15"/>
                    <a:pt x="37" y="6"/>
                    <a:pt x="26" y="6"/>
                  </a:cubicBezTo>
                  <a:cubicBezTo>
                    <a:pt x="26" y="6"/>
                    <a:pt x="26" y="6"/>
                    <a:pt x="26" y="6"/>
                  </a:cubicBezTo>
                  <a:cubicBezTo>
                    <a:pt x="26" y="0"/>
                    <a:pt x="26" y="0"/>
                    <a:pt x="26" y="0"/>
                  </a:cubicBezTo>
                  <a:close/>
                  <a:moveTo>
                    <a:pt x="26" y="52"/>
                  </a:moveTo>
                  <a:cubicBezTo>
                    <a:pt x="12" y="52"/>
                    <a:pt x="0" y="40"/>
                    <a:pt x="0" y="26"/>
                  </a:cubicBezTo>
                  <a:cubicBezTo>
                    <a:pt x="0" y="12"/>
                    <a:pt x="12" y="0"/>
                    <a:pt x="26" y="0"/>
                  </a:cubicBezTo>
                  <a:cubicBezTo>
                    <a:pt x="26" y="6"/>
                    <a:pt x="26" y="6"/>
                    <a:pt x="26" y="6"/>
                  </a:cubicBezTo>
                  <a:cubicBezTo>
                    <a:pt x="15" y="6"/>
                    <a:pt x="6" y="15"/>
                    <a:pt x="6" y="26"/>
                  </a:cubicBezTo>
                  <a:cubicBezTo>
                    <a:pt x="6" y="37"/>
                    <a:pt x="15" y="46"/>
                    <a:pt x="26" y="46"/>
                  </a:cubicBezTo>
                  <a:lnTo>
                    <a:pt x="26" y="52"/>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11" name="Freeform 90"/>
            <p:cNvSpPr>
              <a:spLocks noEditPoints="1"/>
            </p:cNvSpPr>
            <p:nvPr/>
          </p:nvSpPr>
          <p:spPr bwMode="auto">
            <a:xfrm>
              <a:off x="4900459" y="3071077"/>
              <a:ext cx="76122" cy="76116"/>
            </a:xfrm>
            <a:custGeom>
              <a:avLst/>
              <a:gdLst>
                <a:gd name="T0" fmla="*/ 44 w 51"/>
                <a:gd name="T1" fmla="*/ 0 h 51"/>
                <a:gd name="T2" fmla="*/ 89 w 51"/>
                <a:gd name="T3" fmla="*/ 44 h 51"/>
                <a:gd name="T4" fmla="*/ 44 w 51"/>
                <a:gd name="T5" fmla="*/ 89 h 51"/>
                <a:gd name="T6" fmla="*/ 44 w 51"/>
                <a:gd name="T7" fmla="*/ 89 h 51"/>
                <a:gd name="T8" fmla="*/ 44 w 51"/>
                <a:gd name="T9" fmla="*/ 79 h 51"/>
                <a:gd name="T10" fmla="*/ 44 w 51"/>
                <a:gd name="T11" fmla="*/ 79 h 51"/>
                <a:gd name="T12" fmla="*/ 79 w 51"/>
                <a:gd name="T13" fmla="*/ 44 h 51"/>
                <a:gd name="T14" fmla="*/ 44 w 51"/>
                <a:gd name="T15" fmla="*/ 9 h 51"/>
                <a:gd name="T16" fmla="*/ 44 w 51"/>
                <a:gd name="T17" fmla="*/ 9 h 51"/>
                <a:gd name="T18" fmla="*/ 44 w 51"/>
                <a:gd name="T19" fmla="*/ 0 h 51"/>
                <a:gd name="T20" fmla="*/ 44 w 51"/>
                <a:gd name="T21" fmla="*/ 89 h 51"/>
                <a:gd name="T22" fmla="*/ 0 w 51"/>
                <a:gd name="T23" fmla="*/ 44 h 51"/>
                <a:gd name="T24" fmla="*/ 44 w 51"/>
                <a:gd name="T25" fmla="*/ 0 h 51"/>
                <a:gd name="T26" fmla="*/ 44 w 51"/>
                <a:gd name="T27" fmla="*/ 9 h 51"/>
                <a:gd name="T28" fmla="*/ 10 w 51"/>
                <a:gd name="T29" fmla="*/ 44 h 51"/>
                <a:gd name="T30" fmla="*/ 44 w 51"/>
                <a:gd name="T31" fmla="*/ 79 h 51"/>
                <a:gd name="T32" fmla="*/ 44 w 51"/>
                <a:gd name="T33" fmla="*/ 89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1" h="51">
                  <a:moveTo>
                    <a:pt x="25" y="0"/>
                  </a:moveTo>
                  <a:cubicBezTo>
                    <a:pt x="39" y="0"/>
                    <a:pt x="51" y="11"/>
                    <a:pt x="51" y="25"/>
                  </a:cubicBezTo>
                  <a:cubicBezTo>
                    <a:pt x="51" y="39"/>
                    <a:pt x="39" y="51"/>
                    <a:pt x="25" y="51"/>
                  </a:cubicBezTo>
                  <a:cubicBezTo>
                    <a:pt x="25" y="51"/>
                    <a:pt x="25" y="51"/>
                    <a:pt x="25" y="51"/>
                  </a:cubicBezTo>
                  <a:cubicBezTo>
                    <a:pt x="25" y="45"/>
                    <a:pt x="25" y="45"/>
                    <a:pt x="25" y="45"/>
                  </a:cubicBezTo>
                  <a:cubicBezTo>
                    <a:pt x="25" y="45"/>
                    <a:pt x="25" y="45"/>
                    <a:pt x="25" y="45"/>
                  </a:cubicBezTo>
                  <a:cubicBezTo>
                    <a:pt x="36" y="45"/>
                    <a:pt x="45" y="36"/>
                    <a:pt x="45" y="25"/>
                  </a:cubicBezTo>
                  <a:cubicBezTo>
                    <a:pt x="45" y="14"/>
                    <a:pt x="36" y="5"/>
                    <a:pt x="25" y="5"/>
                  </a:cubicBezTo>
                  <a:cubicBezTo>
                    <a:pt x="25" y="5"/>
                    <a:pt x="25" y="5"/>
                    <a:pt x="25" y="5"/>
                  </a:cubicBezTo>
                  <a:cubicBezTo>
                    <a:pt x="25" y="0"/>
                    <a:pt x="25" y="0"/>
                    <a:pt x="25" y="0"/>
                  </a:cubicBezTo>
                  <a:close/>
                  <a:moveTo>
                    <a:pt x="25" y="51"/>
                  </a:moveTo>
                  <a:cubicBezTo>
                    <a:pt x="11" y="51"/>
                    <a:pt x="0" y="39"/>
                    <a:pt x="0" y="25"/>
                  </a:cubicBezTo>
                  <a:cubicBezTo>
                    <a:pt x="0" y="11"/>
                    <a:pt x="11" y="0"/>
                    <a:pt x="25" y="0"/>
                  </a:cubicBezTo>
                  <a:cubicBezTo>
                    <a:pt x="25" y="5"/>
                    <a:pt x="25" y="5"/>
                    <a:pt x="25" y="5"/>
                  </a:cubicBezTo>
                  <a:cubicBezTo>
                    <a:pt x="14" y="5"/>
                    <a:pt x="6" y="14"/>
                    <a:pt x="6" y="25"/>
                  </a:cubicBezTo>
                  <a:cubicBezTo>
                    <a:pt x="6" y="36"/>
                    <a:pt x="14" y="45"/>
                    <a:pt x="25" y="45"/>
                  </a:cubicBezTo>
                  <a:lnTo>
                    <a:pt x="25" y="51"/>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12" name="Freeform 91"/>
            <p:cNvSpPr/>
            <p:nvPr/>
          </p:nvSpPr>
          <p:spPr bwMode="auto">
            <a:xfrm>
              <a:off x="4518993" y="2079002"/>
              <a:ext cx="126585" cy="94931"/>
            </a:xfrm>
            <a:custGeom>
              <a:avLst/>
              <a:gdLst>
                <a:gd name="T0" fmla="*/ 75 w 85"/>
                <a:gd name="T1" fmla="*/ 0 h 64"/>
                <a:gd name="T2" fmla="*/ 0 w 85"/>
                <a:gd name="T3" fmla="*/ 75 h 64"/>
                <a:gd name="T4" fmla="*/ 9 w 85"/>
                <a:gd name="T5" fmla="*/ 109 h 64"/>
                <a:gd name="T6" fmla="*/ 9 w 85"/>
                <a:gd name="T7" fmla="*/ 90 h 64"/>
                <a:gd name="T8" fmla="*/ 12 w 85"/>
                <a:gd name="T9" fmla="*/ 80 h 64"/>
                <a:gd name="T10" fmla="*/ 12 w 85"/>
                <a:gd name="T11" fmla="*/ 75 h 64"/>
                <a:gd name="T12" fmla="*/ 75 w 85"/>
                <a:gd name="T13" fmla="*/ 12 h 64"/>
                <a:gd name="T14" fmla="*/ 136 w 85"/>
                <a:gd name="T15" fmla="*/ 75 h 64"/>
                <a:gd name="T16" fmla="*/ 136 w 85"/>
                <a:gd name="T17" fmla="*/ 82 h 64"/>
                <a:gd name="T18" fmla="*/ 139 w 85"/>
                <a:gd name="T19" fmla="*/ 90 h 64"/>
                <a:gd name="T20" fmla="*/ 139 w 85"/>
                <a:gd name="T21" fmla="*/ 111 h 64"/>
                <a:gd name="T22" fmla="*/ 148 w 85"/>
                <a:gd name="T23" fmla="*/ 75 h 64"/>
                <a:gd name="T24" fmla="*/ 75 w 85"/>
                <a:gd name="T25" fmla="*/ 0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64">
                  <a:moveTo>
                    <a:pt x="43" y="0"/>
                  </a:moveTo>
                  <a:cubicBezTo>
                    <a:pt x="19" y="0"/>
                    <a:pt x="0" y="19"/>
                    <a:pt x="0" y="43"/>
                  </a:cubicBezTo>
                  <a:cubicBezTo>
                    <a:pt x="0" y="50"/>
                    <a:pt x="2" y="57"/>
                    <a:pt x="5" y="63"/>
                  </a:cubicBezTo>
                  <a:cubicBezTo>
                    <a:pt x="5" y="52"/>
                    <a:pt x="5" y="52"/>
                    <a:pt x="5" y="52"/>
                  </a:cubicBezTo>
                  <a:cubicBezTo>
                    <a:pt x="5" y="50"/>
                    <a:pt x="6" y="48"/>
                    <a:pt x="7" y="46"/>
                  </a:cubicBezTo>
                  <a:cubicBezTo>
                    <a:pt x="7" y="45"/>
                    <a:pt x="7" y="44"/>
                    <a:pt x="7" y="43"/>
                  </a:cubicBezTo>
                  <a:cubicBezTo>
                    <a:pt x="7" y="23"/>
                    <a:pt x="23" y="7"/>
                    <a:pt x="43" y="7"/>
                  </a:cubicBezTo>
                  <a:cubicBezTo>
                    <a:pt x="62" y="7"/>
                    <a:pt x="78" y="23"/>
                    <a:pt x="78" y="43"/>
                  </a:cubicBezTo>
                  <a:cubicBezTo>
                    <a:pt x="78" y="44"/>
                    <a:pt x="78" y="46"/>
                    <a:pt x="78" y="47"/>
                  </a:cubicBezTo>
                  <a:cubicBezTo>
                    <a:pt x="79" y="48"/>
                    <a:pt x="80" y="50"/>
                    <a:pt x="80" y="52"/>
                  </a:cubicBezTo>
                  <a:cubicBezTo>
                    <a:pt x="80" y="64"/>
                    <a:pt x="80" y="64"/>
                    <a:pt x="80" y="64"/>
                  </a:cubicBezTo>
                  <a:cubicBezTo>
                    <a:pt x="83" y="58"/>
                    <a:pt x="85" y="50"/>
                    <a:pt x="85" y="43"/>
                  </a:cubicBezTo>
                  <a:cubicBezTo>
                    <a:pt x="85" y="19"/>
                    <a:pt x="66" y="0"/>
                    <a:pt x="43" y="0"/>
                  </a:cubicBez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13" name="Freeform 92"/>
            <p:cNvSpPr/>
            <p:nvPr/>
          </p:nvSpPr>
          <p:spPr bwMode="auto">
            <a:xfrm>
              <a:off x="4529256" y="2143144"/>
              <a:ext cx="28225" cy="50459"/>
            </a:xfrm>
            <a:custGeom>
              <a:avLst/>
              <a:gdLst>
                <a:gd name="T0" fmla="*/ 2 w 19"/>
                <a:gd name="T1" fmla="*/ 12 h 34"/>
                <a:gd name="T2" fmla="*/ 0 w 19"/>
                <a:gd name="T3" fmla="*/ 16 h 34"/>
                <a:gd name="T4" fmla="*/ 0 w 19"/>
                <a:gd name="T5" fmla="*/ 35 h 34"/>
                <a:gd name="T6" fmla="*/ 0 w 19"/>
                <a:gd name="T7" fmla="*/ 43 h 34"/>
                <a:gd name="T8" fmla="*/ 24 w 19"/>
                <a:gd name="T9" fmla="*/ 59 h 34"/>
                <a:gd name="T10" fmla="*/ 33 w 19"/>
                <a:gd name="T11" fmla="*/ 59 h 34"/>
                <a:gd name="T12" fmla="*/ 33 w 19"/>
                <a:gd name="T13" fmla="*/ 0 h 34"/>
                <a:gd name="T14" fmla="*/ 24 w 19"/>
                <a:gd name="T15" fmla="*/ 0 h 34"/>
                <a:gd name="T16" fmla="*/ 2 w 19"/>
                <a:gd name="T17" fmla="*/ 12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34">
                  <a:moveTo>
                    <a:pt x="1" y="7"/>
                  </a:moveTo>
                  <a:cubicBezTo>
                    <a:pt x="1" y="8"/>
                    <a:pt x="0" y="8"/>
                    <a:pt x="0" y="9"/>
                  </a:cubicBezTo>
                  <a:cubicBezTo>
                    <a:pt x="0" y="20"/>
                    <a:pt x="0" y="20"/>
                    <a:pt x="0" y="20"/>
                  </a:cubicBezTo>
                  <a:cubicBezTo>
                    <a:pt x="0" y="25"/>
                    <a:pt x="0" y="25"/>
                    <a:pt x="0" y="25"/>
                  </a:cubicBezTo>
                  <a:cubicBezTo>
                    <a:pt x="0" y="30"/>
                    <a:pt x="6" y="34"/>
                    <a:pt x="14" y="34"/>
                  </a:cubicBezTo>
                  <a:cubicBezTo>
                    <a:pt x="19" y="34"/>
                    <a:pt x="19" y="34"/>
                    <a:pt x="19" y="34"/>
                  </a:cubicBezTo>
                  <a:cubicBezTo>
                    <a:pt x="19" y="0"/>
                    <a:pt x="19" y="0"/>
                    <a:pt x="19" y="0"/>
                  </a:cubicBezTo>
                  <a:cubicBezTo>
                    <a:pt x="14" y="0"/>
                    <a:pt x="14" y="0"/>
                    <a:pt x="14" y="0"/>
                  </a:cubicBezTo>
                  <a:cubicBezTo>
                    <a:pt x="7" y="0"/>
                    <a:pt x="2" y="3"/>
                    <a:pt x="1" y="7"/>
                  </a:cubicBez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14" name="Freeform 93"/>
            <p:cNvSpPr/>
            <p:nvPr/>
          </p:nvSpPr>
          <p:spPr bwMode="auto">
            <a:xfrm>
              <a:off x="4607089" y="2143144"/>
              <a:ext cx="26514" cy="50459"/>
            </a:xfrm>
            <a:custGeom>
              <a:avLst/>
              <a:gdLst>
                <a:gd name="T0" fmla="*/ 31 w 18"/>
                <a:gd name="T1" fmla="*/ 43 h 34"/>
                <a:gd name="T2" fmla="*/ 31 w 18"/>
                <a:gd name="T3" fmla="*/ 35 h 34"/>
                <a:gd name="T4" fmla="*/ 31 w 18"/>
                <a:gd name="T5" fmla="*/ 16 h 34"/>
                <a:gd name="T6" fmla="*/ 31 w 18"/>
                <a:gd name="T7" fmla="*/ 14 h 34"/>
                <a:gd name="T8" fmla="*/ 9 w 18"/>
                <a:gd name="T9" fmla="*/ 0 h 34"/>
                <a:gd name="T10" fmla="*/ 0 w 18"/>
                <a:gd name="T11" fmla="*/ 0 h 34"/>
                <a:gd name="T12" fmla="*/ 0 w 18"/>
                <a:gd name="T13" fmla="*/ 59 h 34"/>
                <a:gd name="T14" fmla="*/ 9 w 18"/>
                <a:gd name="T15" fmla="*/ 59 h 34"/>
                <a:gd name="T16" fmla="*/ 31 w 18"/>
                <a:gd name="T17" fmla="*/ 43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 h="34">
                  <a:moveTo>
                    <a:pt x="18" y="25"/>
                  </a:moveTo>
                  <a:cubicBezTo>
                    <a:pt x="18" y="20"/>
                    <a:pt x="18" y="20"/>
                    <a:pt x="18" y="20"/>
                  </a:cubicBezTo>
                  <a:cubicBezTo>
                    <a:pt x="18" y="9"/>
                    <a:pt x="18" y="9"/>
                    <a:pt x="18" y="9"/>
                  </a:cubicBezTo>
                  <a:cubicBezTo>
                    <a:pt x="18" y="9"/>
                    <a:pt x="18" y="8"/>
                    <a:pt x="18" y="8"/>
                  </a:cubicBezTo>
                  <a:cubicBezTo>
                    <a:pt x="18" y="4"/>
                    <a:pt x="12" y="0"/>
                    <a:pt x="5" y="0"/>
                  </a:cubicBezTo>
                  <a:cubicBezTo>
                    <a:pt x="0" y="0"/>
                    <a:pt x="0" y="0"/>
                    <a:pt x="0" y="0"/>
                  </a:cubicBezTo>
                  <a:cubicBezTo>
                    <a:pt x="0" y="34"/>
                    <a:pt x="0" y="34"/>
                    <a:pt x="0" y="34"/>
                  </a:cubicBezTo>
                  <a:cubicBezTo>
                    <a:pt x="5" y="34"/>
                    <a:pt x="5" y="34"/>
                    <a:pt x="5" y="34"/>
                  </a:cubicBezTo>
                  <a:cubicBezTo>
                    <a:pt x="13" y="34"/>
                    <a:pt x="18" y="30"/>
                    <a:pt x="18" y="25"/>
                  </a:cubicBez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15" name="Freeform 94"/>
            <p:cNvSpPr/>
            <p:nvPr/>
          </p:nvSpPr>
          <p:spPr bwMode="auto">
            <a:xfrm>
              <a:off x="5272516" y="3151469"/>
              <a:ext cx="32502" cy="66709"/>
            </a:xfrm>
            <a:custGeom>
              <a:avLst/>
              <a:gdLst>
                <a:gd name="T0" fmla="*/ 0 w 38"/>
                <a:gd name="T1" fmla="*/ 78 h 78"/>
                <a:gd name="T2" fmla="*/ 38 w 38"/>
                <a:gd name="T3" fmla="*/ 32 h 78"/>
                <a:gd name="T4" fmla="*/ 0 w 38"/>
                <a:gd name="T5" fmla="*/ 0 h 78"/>
                <a:gd name="T6" fmla="*/ 0 w 38"/>
                <a:gd name="T7" fmla="*/ 78 h 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 h="78">
                  <a:moveTo>
                    <a:pt x="0" y="78"/>
                  </a:moveTo>
                  <a:lnTo>
                    <a:pt x="38" y="32"/>
                  </a:lnTo>
                  <a:lnTo>
                    <a:pt x="0" y="0"/>
                  </a:lnTo>
                  <a:lnTo>
                    <a:pt x="0" y="78"/>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16" name="Freeform 95"/>
            <p:cNvSpPr/>
            <p:nvPr/>
          </p:nvSpPr>
          <p:spPr bwMode="auto">
            <a:xfrm>
              <a:off x="5351204" y="3151469"/>
              <a:ext cx="34212" cy="66709"/>
            </a:xfrm>
            <a:custGeom>
              <a:avLst/>
              <a:gdLst>
                <a:gd name="T0" fmla="*/ 40 w 40"/>
                <a:gd name="T1" fmla="*/ 78 h 78"/>
                <a:gd name="T2" fmla="*/ 40 w 40"/>
                <a:gd name="T3" fmla="*/ 0 h 78"/>
                <a:gd name="T4" fmla="*/ 0 w 40"/>
                <a:gd name="T5" fmla="*/ 32 h 78"/>
                <a:gd name="T6" fmla="*/ 40 w 40"/>
                <a:gd name="T7" fmla="*/ 78 h 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78">
                  <a:moveTo>
                    <a:pt x="40" y="78"/>
                  </a:moveTo>
                  <a:lnTo>
                    <a:pt x="40" y="0"/>
                  </a:lnTo>
                  <a:lnTo>
                    <a:pt x="0" y="32"/>
                  </a:lnTo>
                  <a:lnTo>
                    <a:pt x="40" y="78"/>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17" name="Freeform 96"/>
            <p:cNvSpPr/>
            <p:nvPr/>
          </p:nvSpPr>
          <p:spPr bwMode="auto">
            <a:xfrm>
              <a:off x="5385416" y="3219888"/>
              <a:ext cx="0" cy="1710"/>
            </a:xfrm>
            <a:custGeom>
              <a:avLst/>
              <a:gdLst>
                <a:gd name="T0" fmla="*/ 2 h 2"/>
                <a:gd name="T1" fmla="*/ 2 h 2"/>
                <a:gd name="T2" fmla="*/ 0 h 2"/>
                <a:gd name="T3" fmla="*/ 2 h 2"/>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
                  <a:moveTo>
                    <a:pt x="0" y="2"/>
                  </a:moveTo>
                  <a:lnTo>
                    <a:pt x="0" y="2"/>
                  </a:lnTo>
                  <a:lnTo>
                    <a:pt x="0" y="0"/>
                  </a:lnTo>
                  <a:lnTo>
                    <a:pt x="0" y="2"/>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18" name="Freeform 97"/>
            <p:cNvSpPr/>
            <p:nvPr/>
          </p:nvSpPr>
          <p:spPr bwMode="auto">
            <a:xfrm>
              <a:off x="5272516" y="3219888"/>
              <a:ext cx="0" cy="1710"/>
            </a:xfrm>
            <a:custGeom>
              <a:avLst/>
              <a:gdLst>
                <a:gd name="T0" fmla="*/ 2 h 2"/>
                <a:gd name="T1" fmla="*/ 2 h 2"/>
                <a:gd name="T2" fmla="*/ 0 h 2"/>
                <a:gd name="T3" fmla="*/ 2 h 2"/>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2">
                  <a:moveTo>
                    <a:pt x="0" y="2"/>
                  </a:moveTo>
                  <a:lnTo>
                    <a:pt x="0" y="2"/>
                  </a:lnTo>
                  <a:lnTo>
                    <a:pt x="0" y="0"/>
                  </a:lnTo>
                  <a:lnTo>
                    <a:pt x="0" y="2"/>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19" name="Freeform 98"/>
            <p:cNvSpPr/>
            <p:nvPr/>
          </p:nvSpPr>
          <p:spPr bwMode="auto">
            <a:xfrm>
              <a:off x="5273371" y="3179692"/>
              <a:ext cx="108624" cy="41907"/>
            </a:xfrm>
            <a:custGeom>
              <a:avLst/>
              <a:gdLst>
                <a:gd name="T0" fmla="*/ 127 w 127"/>
                <a:gd name="T1" fmla="*/ 49 h 49"/>
                <a:gd name="T2" fmla="*/ 127 w 127"/>
                <a:gd name="T3" fmla="*/ 47 h 49"/>
                <a:gd name="T4" fmla="*/ 89 w 127"/>
                <a:gd name="T5" fmla="*/ 0 h 49"/>
                <a:gd name="T6" fmla="*/ 65 w 127"/>
                <a:gd name="T7" fmla="*/ 21 h 49"/>
                <a:gd name="T8" fmla="*/ 40 w 127"/>
                <a:gd name="T9" fmla="*/ 0 h 49"/>
                <a:gd name="T10" fmla="*/ 0 w 127"/>
                <a:gd name="T11" fmla="*/ 47 h 49"/>
                <a:gd name="T12" fmla="*/ 0 w 127"/>
                <a:gd name="T13" fmla="*/ 49 h 49"/>
                <a:gd name="T14" fmla="*/ 127 w 127"/>
                <a:gd name="T15" fmla="*/ 49 h 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7" h="49">
                  <a:moveTo>
                    <a:pt x="127" y="49"/>
                  </a:moveTo>
                  <a:lnTo>
                    <a:pt x="127" y="47"/>
                  </a:lnTo>
                  <a:lnTo>
                    <a:pt x="89" y="0"/>
                  </a:lnTo>
                  <a:lnTo>
                    <a:pt x="65" y="21"/>
                  </a:lnTo>
                  <a:lnTo>
                    <a:pt x="40" y="0"/>
                  </a:lnTo>
                  <a:lnTo>
                    <a:pt x="0" y="47"/>
                  </a:lnTo>
                  <a:lnTo>
                    <a:pt x="0" y="49"/>
                  </a:lnTo>
                  <a:lnTo>
                    <a:pt x="127" y="49"/>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20" name="Freeform 99"/>
            <p:cNvSpPr/>
            <p:nvPr/>
          </p:nvSpPr>
          <p:spPr bwMode="auto">
            <a:xfrm>
              <a:off x="5275082" y="3150614"/>
              <a:ext cx="106913" cy="42762"/>
            </a:xfrm>
            <a:custGeom>
              <a:avLst/>
              <a:gdLst>
                <a:gd name="T0" fmla="*/ 37 w 125"/>
                <a:gd name="T1" fmla="*/ 29 h 50"/>
                <a:gd name="T2" fmla="*/ 38 w 125"/>
                <a:gd name="T3" fmla="*/ 31 h 50"/>
                <a:gd name="T4" fmla="*/ 40 w 125"/>
                <a:gd name="T5" fmla="*/ 33 h 50"/>
                <a:gd name="T6" fmla="*/ 63 w 125"/>
                <a:gd name="T7" fmla="*/ 50 h 50"/>
                <a:gd name="T8" fmla="*/ 83 w 125"/>
                <a:gd name="T9" fmla="*/ 33 h 50"/>
                <a:gd name="T10" fmla="*/ 85 w 125"/>
                <a:gd name="T11" fmla="*/ 31 h 50"/>
                <a:gd name="T12" fmla="*/ 87 w 125"/>
                <a:gd name="T13" fmla="*/ 29 h 50"/>
                <a:gd name="T14" fmla="*/ 125 w 125"/>
                <a:gd name="T15" fmla="*/ 0 h 50"/>
                <a:gd name="T16" fmla="*/ 0 w 125"/>
                <a:gd name="T17" fmla="*/ 0 h 50"/>
                <a:gd name="T18" fmla="*/ 37 w 125"/>
                <a:gd name="T19" fmla="*/ 29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5" h="50">
                  <a:moveTo>
                    <a:pt x="37" y="29"/>
                  </a:moveTo>
                  <a:lnTo>
                    <a:pt x="38" y="31"/>
                  </a:lnTo>
                  <a:lnTo>
                    <a:pt x="40" y="33"/>
                  </a:lnTo>
                  <a:lnTo>
                    <a:pt x="63" y="50"/>
                  </a:lnTo>
                  <a:lnTo>
                    <a:pt x="83" y="33"/>
                  </a:lnTo>
                  <a:lnTo>
                    <a:pt x="85" y="31"/>
                  </a:lnTo>
                  <a:lnTo>
                    <a:pt x="87" y="29"/>
                  </a:lnTo>
                  <a:lnTo>
                    <a:pt x="125" y="0"/>
                  </a:lnTo>
                  <a:lnTo>
                    <a:pt x="0" y="0"/>
                  </a:lnTo>
                  <a:lnTo>
                    <a:pt x="37" y="29"/>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21" name="Freeform 100"/>
            <p:cNvSpPr/>
            <p:nvPr/>
          </p:nvSpPr>
          <p:spPr bwMode="auto">
            <a:xfrm>
              <a:off x="3914292" y="2110645"/>
              <a:ext cx="116321" cy="109470"/>
            </a:xfrm>
            <a:custGeom>
              <a:avLst/>
              <a:gdLst>
                <a:gd name="T0" fmla="*/ 23 w 78"/>
                <a:gd name="T1" fmla="*/ 128 h 74"/>
                <a:gd name="T2" fmla="*/ 47 w 78"/>
                <a:gd name="T3" fmla="*/ 106 h 74"/>
                <a:gd name="T4" fmla="*/ 47 w 78"/>
                <a:gd name="T5" fmla="*/ 106 h 74"/>
                <a:gd name="T6" fmla="*/ 47 w 78"/>
                <a:gd name="T7" fmla="*/ 29 h 74"/>
                <a:gd name="T8" fmla="*/ 122 w 78"/>
                <a:gd name="T9" fmla="*/ 29 h 74"/>
                <a:gd name="T10" fmla="*/ 122 w 78"/>
                <a:gd name="T11" fmla="*/ 83 h 74"/>
                <a:gd name="T12" fmla="*/ 113 w 78"/>
                <a:gd name="T13" fmla="*/ 81 h 74"/>
                <a:gd name="T14" fmla="*/ 89 w 78"/>
                <a:gd name="T15" fmla="*/ 106 h 74"/>
                <a:gd name="T16" fmla="*/ 113 w 78"/>
                <a:gd name="T17" fmla="*/ 128 h 74"/>
                <a:gd name="T18" fmla="*/ 136 w 78"/>
                <a:gd name="T19" fmla="*/ 106 h 74"/>
                <a:gd name="T20" fmla="*/ 136 w 78"/>
                <a:gd name="T21" fmla="*/ 106 h 74"/>
                <a:gd name="T22" fmla="*/ 136 w 78"/>
                <a:gd name="T23" fmla="*/ 106 h 74"/>
                <a:gd name="T24" fmla="*/ 136 w 78"/>
                <a:gd name="T25" fmla="*/ 29 h 74"/>
                <a:gd name="T26" fmla="*/ 136 w 78"/>
                <a:gd name="T27" fmla="*/ 0 h 74"/>
                <a:gd name="T28" fmla="*/ 122 w 78"/>
                <a:gd name="T29" fmla="*/ 0 h 74"/>
                <a:gd name="T30" fmla="*/ 47 w 78"/>
                <a:gd name="T31" fmla="*/ 0 h 74"/>
                <a:gd name="T32" fmla="*/ 31 w 78"/>
                <a:gd name="T33" fmla="*/ 0 h 74"/>
                <a:gd name="T34" fmla="*/ 31 w 78"/>
                <a:gd name="T35" fmla="*/ 29 h 74"/>
                <a:gd name="T36" fmla="*/ 31 w 78"/>
                <a:gd name="T37" fmla="*/ 83 h 74"/>
                <a:gd name="T38" fmla="*/ 23 w 78"/>
                <a:gd name="T39" fmla="*/ 81 h 74"/>
                <a:gd name="T40" fmla="*/ 0 w 78"/>
                <a:gd name="T41" fmla="*/ 106 h 74"/>
                <a:gd name="T42" fmla="*/ 23 w 78"/>
                <a:gd name="T43" fmla="*/ 128 h 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4">
                  <a:moveTo>
                    <a:pt x="13" y="74"/>
                  </a:moveTo>
                  <a:cubicBezTo>
                    <a:pt x="21" y="74"/>
                    <a:pt x="27" y="68"/>
                    <a:pt x="27" y="61"/>
                  </a:cubicBezTo>
                  <a:cubicBezTo>
                    <a:pt x="27" y="61"/>
                    <a:pt x="27" y="61"/>
                    <a:pt x="27" y="61"/>
                  </a:cubicBezTo>
                  <a:cubicBezTo>
                    <a:pt x="27" y="17"/>
                    <a:pt x="27" y="17"/>
                    <a:pt x="27" y="17"/>
                  </a:cubicBezTo>
                  <a:cubicBezTo>
                    <a:pt x="70" y="17"/>
                    <a:pt x="70" y="17"/>
                    <a:pt x="70" y="17"/>
                  </a:cubicBezTo>
                  <a:cubicBezTo>
                    <a:pt x="70" y="48"/>
                    <a:pt x="70" y="48"/>
                    <a:pt x="70" y="48"/>
                  </a:cubicBezTo>
                  <a:cubicBezTo>
                    <a:pt x="68" y="48"/>
                    <a:pt x="66" y="47"/>
                    <a:pt x="65" y="47"/>
                  </a:cubicBezTo>
                  <a:cubicBezTo>
                    <a:pt x="57" y="47"/>
                    <a:pt x="51" y="53"/>
                    <a:pt x="51" y="61"/>
                  </a:cubicBezTo>
                  <a:cubicBezTo>
                    <a:pt x="51" y="68"/>
                    <a:pt x="57" y="74"/>
                    <a:pt x="65" y="74"/>
                  </a:cubicBezTo>
                  <a:cubicBezTo>
                    <a:pt x="72" y="74"/>
                    <a:pt x="78" y="68"/>
                    <a:pt x="78" y="61"/>
                  </a:cubicBezTo>
                  <a:cubicBezTo>
                    <a:pt x="78" y="61"/>
                    <a:pt x="78" y="61"/>
                    <a:pt x="78" y="61"/>
                  </a:cubicBezTo>
                  <a:cubicBezTo>
                    <a:pt x="78" y="61"/>
                    <a:pt x="78" y="61"/>
                    <a:pt x="78" y="61"/>
                  </a:cubicBezTo>
                  <a:cubicBezTo>
                    <a:pt x="78" y="17"/>
                    <a:pt x="78" y="17"/>
                    <a:pt x="78" y="17"/>
                  </a:cubicBezTo>
                  <a:cubicBezTo>
                    <a:pt x="78" y="0"/>
                    <a:pt x="78" y="0"/>
                    <a:pt x="78" y="0"/>
                  </a:cubicBezTo>
                  <a:cubicBezTo>
                    <a:pt x="70" y="0"/>
                    <a:pt x="70" y="0"/>
                    <a:pt x="70" y="0"/>
                  </a:cubicBezTo>
                  <a:cubicBezTo>
                    <a:pt x="27" y="0"/>
                    <a:pt x="27" y="0"/>
                    <a:pt x="27" y="0"/>
                  </a:cubicBezTo>
                  <a:cubicBezTo>
                    <a:pt x="18" y="0"/>
                    <a:pt x="18" y="0"/>
                    <a:pt x="18" y="0"/>
                  </a:cubicBezTo>
                  <a:cubicBezTo>
                    <a:pt x="18" y="17"/>
                    <a:pt x="18" y="17"/>
                    <a:pt x="18" y="17"/>
                  </a:cubicBezTo>
                  <a:cubicBezTo>
                    <a:pt x="18" y="48"/>
                    <a:pt x="18" y="48"/>
                    <a:pt x="18" y="48"/>
                  </a:cubicBezTo>
                  <a:cubicBezTo>
                    <a:pt x="17" y="48"/>
                    <a:pt x="15" y="47"/>
                    <a:pt x="13" y="47"/>
                  </a:cubicBezTo>
                  <a:cubicBezTo>
                    <a:pt x="6" y="47"/>
                    <a:pt x="0" y="53"/>
                    <a:pt x="0" y="61"/>
                  </a:cubicBezTo>
                  <a:cubicBezTo>
                    <a:pt x="0" y="68"/>
                    <a:pt x="6" y="74"/>
                    <a:pt x="13" y="74"/>
                  </a:cubicBez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22" name="Freeform 101"/>
            <p:cNvSpPr/>
            <p:nvPr/>
          </p:nvSpPr>
          <p:spPr bwMode="auto">
            <a:xfrm>
              <a:off x="5034741" y="2465569"/>
              <a:ext cx="57305" cy="97497"/>
            </a:xfrm>
            <a:custGeom>
              <a:avLst/>
              <a:gdLst>
                <a:gd name="T0" fmla="*/ 0 w 39"/>
                <a:gd name="T1" fmla="*/ 79 h 66"/>
                <a:gd name="T2" fmla="*/ 0 w 39"/>
                <a:gd name="T3" fmla="*/ 95 h 66"/>
                <a:gd name="T4" fmla="*/ 19 w 39"/>
                <a:gd name="T5" fmla="*/ 114 h 66"/>
                <a:gd name="T6" fmla="*/ 46 w 39"/>
                <a:gd name="T7" fmla="*/ 114 h 66"/>
                <a:gd name="T8" fmla="*/ 67 w 39"/>
                <a:gd name="T9" fmla="*/ 95 h 66"/>
                <a:gd name="T10" fmla="*/ 67 w 39"/>
                <a:gd name="T11" fmla="*/ 79 h 66"/>
                <a:gd name="T12" fmla="*/ 43 w 39"/>
                <a:gd name="T13" fmla="*/ 79 h 66"/>
                <a:gd name="T14" fmla="*/ 43 w 39"/>
                <a:gd name="T15" fmla="*/ 66 h 66"/>
                <a:gd name="T16" fmla="*/ 67 w 39"/>
                <a:gd name="T17" fmla="*/ 66 h 66"/>
                <a:gd name="T18" fmla="*/ 67 w 39"/>
                <a:gd name="T19" fmla="*/ 43 h 66"/>
                <a:gd name="T20" fmla="*/ 43 w 39"/>
                <a:gd name="T21" fmla="*/ 43 h 66"/>
                <a:gd name="T22" fmla="*/ 43 w 39"/>
                <a:gd name="T23" fmla="*/ 29 h 66"/>
                <a:gd name="T24" fmla="*/ 67 w 39"/>
                <a:gd name="T25" fmla="*/ 29 h 66"/>
                <a:gd name="T26" fmla="*/ 67 w 39"/>
                <a:gd name="T27" fmla="*/ 19 h 66"/>
                <a:gd name="T28" fmla="*/ 46 w 39"/>
                <a:gd name="T29" fmla="*/ 0 h 66"/>
                <a:gd name="T30" fmla="*/ 19 w 39"/>
                <a:gd name="T31" fmla="*/ 0 h 66"/>
                <a:gd name="T32" fmla="*/ 0 w 39"/>
                <a:gd name="T33" fmla="*/ 19 h 66"/>
                <a:gd name="T34" fmla="*/ 0 w 39"/>
                <a:gd name="T35" fmla="*/ 29 h 66"/>
                <a:gd name="T36" fmla="*/ 24 w 39"/>
                <a:gd name="T37" fmla="*/ 29 h 66"/>
                <a:gd name="T38" fmla="*/ 24 w 39"/>
                <a:gd name="T39" fmla="*/ 43 h 66"/>
                <a:gd name="T40" fmla="*/ 0 w 39"/>
                <a:gd name="T41" fmla="*/ 43 h 66"/>
                <a:gd name="T42" fmla="*/ 0 w 39"/>
                <a:gd name="T43" fmla="*/ 66 h 66"/>
                <a:gd name="T44" fmla="*/ 24 w 39"/>
                <a:gd name="T45" fmla="*/ 66 h 66"/>
                <a:gd name="T46" fmla="*/ 24 w 39"/>
                <a:gd name="T47" fmla="*/ 79 h 66"/>
                <a:gd name="T48" fmla="*/ 0 w 39"/>
                <a:gd name="T49" fmla="*/ 79 h 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 h="66">
                  <a:moveTo>
                    <a:pt x="0" y="46"/>
                  </a:moveTo>
                  <a:cubicBezTo>
                    <a:pt x="0" y="55"/>
                    <a:pt x="0" y="55"/>
                    <a:pt x="0" y="55"/>
                  </a:cubicBezTo>
                  <a:cubicBezTo>
                    <a:pt x="0" y="61"/>
                    <a:pt x="5" y="66"/>
                    <a:pt x="11" y="66"/>
                  </a:cubicBezTo>
                  <a:cubicBezTo>
                    <a:pt x="27" y="66"/>
                    <a:pt x="27" y="66"/>
                    <a:pt x="27" y="66"/>
                  </a:cubicBezTo>
                  <a:cubicBezTo>
                    <a:pt x="34" y="66"/>
                    <a:pt x="39" y="61"/>
                    <a:pt x="39" y="55"/>
                  </a:cubicBezTo>
                  <a:cubicBezTo>
                    <a:pt x="39" y="46"/>
                    <a:pt x="39" y="46"/>
                    <a:pt x="39" y="46"/>
                  </a:cubicBezTo>
                  <a:cubicBezTo>
                    <a:pt x="25" y="46"/>
                    <a:pt x="25" y="46"/>
                    <a:pt x="25" y="46"/>
                  </a:cubicBezTo>
                  <a:cubicBezTo>
                    <a:pt x="25" y="38"/>
                    <a:pt x="25" y="38"/>
                    <a:pt x="25" y="38"/>
                  </a:cubicBezTo>
                  <a:cubicBezTo>
                    <a:pt x="39" y="38"/>
                    <a:pt x="39" y="38"/>
                    <a:pt x="39" y="38"/>
                  </a:cubicBezTo>
                  <a:cubicBezTo>
                    <a:pt x="39" y="25"/>
                    <a:pt x="39" y="25"/>
                    <a:pt x="39" y="25"/>
                  </a:cubicBezTo>
                  <a:cubicBezTo>
                    <a:pt x="25" y="25"/>
                    <a:pt x="25" y="25"/>
                    <a:pt x="25" y="25"/>
                  </a:cubicBezTo>
                  <a:cubicBezTo>
                    <a:pt x="25" y="17"/>
                    <a:pt x="25" y="17"/>
                    <a:pt x="25" y="17"/>
                  </a:cubicBezTo>
                  <a:cubicBezTo>
                    <a:pt x="39" y="17"/>
                    <a:pt x="39" y="17"/>
                    <a:pt x="39" y="17"/>
                  </a:cubicBezTo>
                  <a:cubicBezTo>
                    <a:pt x="39" y="11"/>
                    <a:pt x="39" y="11"/>
                    <a:pt x="39" y="11"/>
                  </a:cubicBezTo>
                  <a:cubicBezTo>
                    <a:pt x="39" y="5"/>
                    <a:pt x="34" y="0"/>
                    <a:pt x="27" y="0"/>
                  </a:cubicBezTo>
                  <a:cubicBezTo>
                    <a:pt x="11" y="0"/>
                    <a:pt x="11" y="0"/>
                    <a:pt x="11" y="0"/>
                  </a:cubicBezTo>
                  <a:cubicBezTo>
                    <a:pt x="5" y="0"/>
                    <a:pt x="0" y="5"/>
                    <a:pt x="0" y="11"/>
                  </a:cubicBezTo>
                  <a:cubicBezTo>
                    <a:pt x="0" y="17"/>
                    <a:pt x="0" y="17"/>
                    <a:pt x="0" y="17"/>
                  </a:cubicBezTo>
                  <a:cubicBezTo>
                    <a:pt x="14" y="17"/>
                    <a:pt x="14" y="17"/>
                    <a:pt x="14" y="17"/>
                  </a:cubicBezTo>
                  <a:cubicBezTo>
                    <a:pt x="14" y="25"/>
                    <a:pt x="14" y="25"/>
                    <a:pt x="14" y="25"/>
                  </a:cubicBezTo>
                  <a:cubicBezTo>
                    <a:pt x="0" y="25"/>
                    <a:pt x="0" y="25"/>
                    <a:pt x="0" y="25"/>
                  </a:cubicBezTo>
                  <a:cubicBezTo>
                    <a:pt x="0" y="38"/>
                    <a:pt x="0" y="38"/>
                    <a:pt x="0" y="38"/>
                  </a:cubicBezTo>
                  <a:cubicBezTo>
                    <a:pt x="14" y="38"/>
                    <a:pt x="14" y="38"/>
                    <a:pt x="14" y="38"/>
                  </a:cubicBezTo>
                  <a:cubicBezTo>
                    <a:pt x="14" y="46"/>
                    <a:pt x="14" y="46"/>
                    <a:pt x="14" y="46"/>
                  </a:cubicBezTo>
                  <a:lnTo>
                    <a:pt x="0" y="46"/>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23" name="Freeform 102"/>
            <p:cNvSpPr/>
            <p:nvPr/>
          </p:nvSpPr>
          <p:spPr bwMode="auto">
            <a:xfrm>
              <a:off x="5016780" y="2552803"/>
              <a:ext cx="92373" cy="60722"/>
            </a:xfrm>
            <a:custGeom>
              <a:avLst/>
              <a:gdLst>
                <a:gd name="T0" fmla="*/ 0 w 62"/>
                <a:gd name="T1" fmla="*/ 3 h 41"/>
                <a:gd name="T2" fmla="*/ 35 w 62"/>
                <a:gd name="T3" fmla="*/ 33 h 41"/>
                <a:gd name="T4" fmla="*/ 47 w 62"/>
                <a:gd name="T5" fmla="*/ 33 h 41"/>
                <a:gd name="T6" fmla="*/ 47 w 62"/>
                <a:gd name="T7" fmla="*/ 55 h 41"/>
                <a:gd name="T8" fmla="*/ 33 w 62"/>
                <a:gd name="T9" fmla="*/ 55 h 41"/>
                <a:gd name="T10" fmla="*/ 33 w 62"/>
                <a:gd name="T11" fmla="*/ 71 h 41"/>
                <a:gd name="T12" fmla="*/ 75 w 62"/>
                <a:gd name="T13" fmla="*/ 71 h 41"/>
                <a:gd name="T14" fmla="*/ 75 w 62"/>
                <a:gd name="T15" fmla="*/ 55 h 41"/>
                <a:gd name="T16" fmla="*/ 61 w 62"/>
                <a:gd name="T17" fmla="*/ 55 h 41"/>
                <a:gd name="T18" fmla="*/ 61 w 62"/>
                <a:gd name="T19" fmla="*/ 33 h 41"/>
                <a:gd name="T20" fmla="*/ 73 w 62"/>
                <a:gd name="T21" fmla="*/ 33 h 41"/>
                <a:gd name="T22" fmla="*/ 108 w 62"/>
                <a:gd name="T23" fmla="*/ 3 h 41"/>
                <a:gd name="T24" fmla="*/ 94 w 62"/>
                <a:gd name="T25" fmla="*/ 0 h 41"/>
                <a:gd name="T26" fmla="*/ 73 w 62"/>
                <a:gd name="T27" fmla="*/ 19 h 41"/>
                <a:gd name="T28" fmla="*/ 35 w 62"/>
                <a:gd name="T29" fmla="*/ 19 h 41"/>
                <a:gd name="T30" fmla="*/ 14 w 62"/>
                <a:gd name="T31" fmla="*/ 0 h 41"/>
                <a:gd name="T32" fmla="*/ 0 w 62"/>
                <a:gd name="T33" fmla="*/ 3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2" h="41">
                  <a:moveTo>
                    <a:pt x="0" y="2"/>
                  </a:moveTo>
                  <a:cubicBezTo>
                    <a:pt x="2" y="12"/>
                    <a:pt x="11" y="19"/>
                    <a:pt x="20" y="19"/>
                  </a:cubicBezTo>
                  <a:cubicBezTo>
                    <a:pt x="27" y="19"/>
                    <a:pt x="27" y="19"/>
                    <a:pt x="27" y="19"/>
                  </a:cubicBezTo>
                  <a:cubicBezTo>
                    <a:pt x="27" y="32"/>
                    <a:pt x="27" y="32"/>
                    <a:pt x="27" y="32"/>
                  </a:cubicBezTo>
                  <a:cubicBezTo>
                    <a:pt x="19" y="32"/>
                    <a:pt x="19" y="32"/>
                    <a:pt x="19" y="32"/>
                  </a:cubicBezTo>
                  <a:cubicBezTo>
                    <a:pt x="19" y="41"/>
                    <a:pt x="19" y="41"/>
                    <a:pt x="19" y="41"/>
                  </a:cubicBezTo>
                  <a:cubicBezTo>
                    <a:pt x="43" y="41"/>
                    <a:pt x="43" y="41"/>
                    <a:pt x="43" y="41"/>
                  </a:cubicBezTo>
                  <a:cubicBezTo>
                    <a:pt x="43" y="32"/>
                    <a:pt x="43" y="32"/>
                    <a:pt x="43" y="32"/>
                  </a:cubicBezTo>
                  <a:cubicBezTo>
                    <a:pt x="35" y="32"/>
                    <a:pt x="35" y="32"/>
                    <a:pt x="35" y="32"/>
                  </a:cubicBezTo>
                  <a:cubicBezTo>
                    <a:pt x="35" y="19"/>
                    <a:pt x="35" y="19"/>
                    <a:pt x="35" y="19"/>
                  </a:cubicBezTo>
                  <a:cubicBezTo>
                    <a:pt x="42" y="19"/>
                    <a:pt x="42" y="19"/>
                    <a:pt x="42" y="19"/>
                  </a:cubicBezTo>
                  <a:cubicBezTo>
                    <a:pt x="52" y="19"/>
                    <a:pt x="60" y="10"/>
                    <a:pt x="62" y="2"/>
                  </a:cubicBezTo>
                  <a:cubicBezTo>
                    <a:pt x="54" y="0"/>
                    <a:pt x="54" y="0"/>
                    <a:pt x="54" y="0"/>
                  </a:cubicBezTo>
                  <a:cubicBezTo>
                    <a:pt x="53" y="5"/>
                    <a:pt x="48" y="11"/>
                    <a:pt x="42" y="11"/>
                  </a:cubicBezTo>
                  <a:cubicBezTo>
                    <a:pt x="20" y="11"/>
                    <a:pt x="20" y="11"/>
                    <a:pt x="20" y="11"/>
                  </a:cubicBezTo>
                  <a:cubicBezTo>
                    <a:pt x="15" y="11"/>
                    <a:pt x="9" y="6"/>
                    <a:pt x="8" y="0"/>
                  </a:cubicBezTo>
                  <a:lnTo>
                    <a:pt x="0" y="2"/>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24" name="Freeform 103"/>
            <p:cNvSpPr>
              <a:spLocks noEditPoints="1"/>
            </p:cNvSpPr>
            <p:nvPr/>
          </p:nvSpPr>
          <p:spPr bwMode="auto">
            <a:xfrm>
              <a:off x="4282929" y="3332779"/>
              <a:ext cx="110334" cy="102628"/>
            </a:xfrm>
            <a:custGeom>
              <a:avLst/>
              <a:gdLst>
                <a:gd name="T0" fmla="*/ 122 w 74"/>
                <a:gd name="T1" fmla="*/ 120 h 69"/>
                <a:gd name="T2" fmla="*/ 122 w 74"/>
                <a:gd name="T3" fmla="*/ 111 h 69"/>
                <a:gd name="T4" fmla="*/ 129 w 74"/>
                <a:gd name="T5" fmla="*/ 17 h 69"/>
                <a:gd name="T6" fmla="*/ 113 w 74"/>
                <a:gd name="T7" fmla="*/ 31 h 69"/>
                <a:gd name="T8" fmla="*/ 113 w 74"/>
                <a:gd name="T9" fmla="*/ 47 h 69"/>
                <a:gd name="T10" fmla="*/ 113 w 74"/>
                <a:gd name="T11" fmla="*/ 57 h 69"/>
                <a:gd name="T12" fmla="*/ 113 w 74"/>
                <a:gd name="T13" fmla="*/ 71 h 69"/>
                <a:gd name="T14" fmla="*/ 56 w 74"/>
                <a:gd name="T15" fmla="*/ 5 h 69"/>
                <a:gd name="T16" fmla="*/ 54 w 74"/>
                <a:gd name="T17" fmla="*/ 7 h 69"/>
                <a:gd name="T18" fmla="*/ 54 w 74"/>
                <a:gd name="T19" fmla="*/ 111 h 69"/>
                <a:gd name="T20" fmla="*/ 106 w 74"/>
                <a:gd name="T21" fmla="*/ 111 h 69"/>
                <a:gd name="T22" fmla="*/ 113 w 74"/>
                <a:gd name="T23" fmla="*/ 120 h 69"/>
                <a:gd name="T24" fmla="*/ 106 w 74"/>
                <a:gd name="T25" fmla="*/ 64 h 69"/>
                <a:gd name="T26" fmla="*/ 113 w 74"/>
                <a:gd name="T27" fmla="*/ 47 h 69"/>
                <a:gd name="T28" fmla="*/ 106 w 74"/>
                <a:gd name="T29" fmla="*/ 40 h 69"/>
                <a:gd name="T30" fmla="*/ 113 w 74"/>
                <a:gd name="T31" fmla="*/ 17 h 69"/>
                <a:gd name="T32" fmla="*/ 54 w 74"/>
                <a:gd name="T33" fmla="*/ 30 h 69"/>
                <a:gd name="T34" fmla="*/ 92 w 74"/>
                <a:gd name="T35" fmla="*/ 99 h 69"/>
                <a:gd name="T36" fmla="*/ 54 w 74"/>
                <a:gd name="T37" fmla="*/ 99 h 69"/>
                <a:gd name="T38" fmla="*/ 113 w 74"/>
                <a:gd name="T39" fmla="*/ 57 h 69"/>
                <a:gd name="T40" fmla="*/ 54 w 74"/>
                <a:gd name="T41" fmla="*/ 3 h 69"/>
                <a:gd name="T42" fmla="*/ 28 w 74"/>
                <a:gd name="T43" fmla="*/ 17 h 69"/>
                <a:gd name="T44" fmla="*/ 0 w 74"/>
                <a:gd name="T45" fmla="*/ 5 h 69"/>
                <a:gd name="T46" fmla="*/ 17 w 74"/>
                <a:gd name="T47" fmla="*/ 17 h 69"/>
                <a:gd name="T48" fmla="*/ 2 w 74"/>
                <a:gd name="T49" fmla="*/ 111 h 69"/>
                <a:gd name="T50" fmla="*/ 12 w 74"/>
                <a:gd name="T51" fmla="*/ 111 h 69"/>
                <a:gd name="T52" fmla="*/ 28 w 74"/>
                <a:gd name="T53" fmla="*/ 120 h 69"/>
                <a:gd name="T54" fmla="*/ 28 w 74"/>
                <a:gd name="T55" fmla="*/ 111 h 69"/>
                <a:gd name="T56" fmla="*/ 54 w 74"/>
                <a:gd name="T57" fmla="*/ 99 h 69"/>
                <a:gd name="T58" fmla="*/ 14 w 74"/>
                <a:gd name="T59" fmla="*/ 30 h 69"/>
                <a:gd name="T60" fmla="*/ 54 w 74"/>
                <a:gd name="T61" fmla="*/ 17 h 69"/>
                <a:gd name="T62" fmla="*/ 40 w 74"/>
                <a:gd name="T63" fmla="*/ 17 h 69"/>
                <a:gd name="T64" fmla="*/ 54 w 74"/>
                <a:gd name="T65" fmla="*/ 3 h 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4" h="69">
                  <a:moveTo>
                    <a:pt x="65" y="69"/>
                  </a:moveTo>
                  <a:cubicBezTo>
                    <a:pt x="70" y="69"/>
                    <a:pt x="70" y="69"/>
                    <a:pt x="70" y="69"/>
                  </a:cubicBezTo>
                  <a:cubicBezTo>
                    <a:pt x="70" y="64"/>
                    <a:pt x="70" y="64"/>
                    <a:pt x="70" y="64"/>
                  </a:cubicBezTo>
                  <a:cubicBezTo>
                    <a:pt x="70" y="64"/>
                    <a:pt x="70" y="64"/>
                    <a:pt x="70" y="64"/>
                  </a:cubicBezTo>
                  <a:cubicBezTo>
                    <a:pt x="74" y="64"/>
                    <a:pt x="74" y="64"/>
                    <a:pt x="74" y="64"/>
                  </a:cubicBezTo>
                  <a:cubicBezTo>
                    <a:pt x="74" y="10"/>
                    <a:pt x="74" y="10"/>
                    <a:pt x="74" y="10"/>
                  </a:cubicBezTo>
                  <a:cubicBezTo>
                    <a:pt x="65" y="10"/>
                    <a:pt x="65" y="10"/>
                    <a:pt x="65" y="10"/>
                  </a:cubicBezTo>
                  <a:cubicBezTo>
                    <a:pt x="65" y="18"/>
                    <a:pt x="65" y="18"/>
                    <a:pt x="65" y="18"/>
                  </a:cubicBezTo>
                  <a:cubicBezTo>
                    <a:pt x="67" y="18"/>
                    <a:pt x="69" y="20"/>
                    <a:pt x="69" y="23"/>
                  </a:cubicBezTo>
                  <a:cubicBezTo>
                    <a:pt x="69" y="25"/>
                    <a:pt x="67" y="27"/>
                    <a:pt x="65" y="27"/>
                  </a:cubicBezTo>
                  <a:cubicBezTo>
                    <a:pt x="65" y="33"/>
                    <a:pt x="65" y="33"/>
                    <a:pt x="65" y="33"/>
                  </a:cubicBezTo>
                  <a:cubicBezTo>
                    <a:pt x="65" y="33"/>
                    <a:pt x="65" y="33"/>
                    <a:pt x="65" y="33"/>
                  </a:cubicBezTo>
                  <a:cubicBezTo>
                    <a:pt x="67" y="33"/>
                    <a:pt x="69" y="35"/>
                    <a:pt x="69" y="37"/>
                  </a:cubicBezTo>
                  <a:cubicBezTo>
                    <a:pt x="69" y="39"/>
                    <a:pt x="67" y="41"/>
                    <a:pt x="65" y="41"/>
                  </a:cubicBezTo>
                  <a:lnTo>
                    <a:pt x="65" y="69"/>
                  </a:lnTo>
                  <a:close/>
                  <a:moveTo>
                    <a:pt x="32" y="3"/>
                  </a:moveTo>
                  <a:cubicBezTo>
                    <a:pt x="31" y="2"/>
                    <a:pt x="31" y="2"/>
                    <a:pt x="31" y="2"/>
                  </a:cubicBezTo>
                  <a:cubicBezTo>
                    <a:pt x="31" y="4"/>
                    <a:pt x="31" y="4"/>
                    <a:pt x="31" y="4"/>
                  </a:cubicBezTo>
                  <a:cubicBezTo>
                    <a:pt x="32" y="3"/>
                    <a:pt x="32" y="3"/>
                    <a:pt x="32" y="3"/>
                  </a:cubicBezTo>
                  <a:close/>
                  <a:moveTo>
                    <a:pt x="31" y="64"/>
                  </a:moveTo>
                  <a:cubicBezTo>
                    <a:pt x="61" y="64"/>
                    <a:pt x="61" y="64"/>
                    <a:pt x="61" y="64"/>
                  </a:cubicBezTo>
                  <a:cubicBezTo>
                    <a:pt x="61" y="64"/>
                    <a:pt x="61" y="64"/>
                    <a:pt x="61" y="64"/>
                  </a:cubicBezTo>
                  <a:cubicBezTo>
                    <a:pt x="61" y="69"/>
                    <a:pt x="61" y="69"/>
                    <a:pt x="61" y="69"/>
                  </a:cubicBezTo>
                  <a:cubicBezTo>
                    <a:pt x="65" y="69"/>
                    <a:pt x="65" y="69"/>
                    <a:pt x="65" y="69"/>
                  </a:cubicBezTo>
                  <a:cubicBezTo>
                    <a:pt x="65" y="41"/>
                    <a:pt x="65" y="41"/>
                    <a:pt x="65" y="41"/>
                  </a:cubicBezTo>
                  <a:cubicBezTo>
                    <a:pt x="63" y="41"/>
                    <a:pt x="61" y="39"/>
                    <a:pt x="61" y="37"/>
                  </a:cubicBezTo>
                  <a:cubicBezTo>
                    <a:pt x="61" y="35"/>
                    <a:pt x="63" y="33"/>
                    <a:pt x="65" y="33"/>
                  </a:cubicBezTo>
                  <a:cubicBezTo>
                    <a:pt x="65" y="27"/>
                    <a:pt x="65" y="27"/>
                    <a:pt x="65" y="27"/>
                  </a:cubicBezTo>
                  <a:cubicBezTo>
                    <a:pt x="63" y="27"/>
                    <a:pt x="61" y="25"/>
                    <a:pt x="61" y="23"/>
                  </a:cubicBezTo>
                  <a:cubicBezTo>
                    <a:pt x="61" y="23"/>
                    <a:pt x="61" y="23"/>
                    <a:pt x="61" y="23"/>
                  </a:cubicBezTo>
                  <a:cubicBezTo>
                    <a:pt x="61" y="20"/>
                    <a:pt x="63" y="18"/>
                    <a:pt x="65" y="18"/>
                  </a:cubicBezTo>
                  <a:cubicBezTo>
                    <a:pt x="65" y="10"/>
                    <a:pt x="65" y="10"/>
                    <a:pt x="65" y="10"/>
                  </a:cubicBezTo>
                  <a:cubicBezTo>
                    <a:pt x="31" y="10"/>
                    <a:pt x="31" y="10"/>
                    <a:pt x="31" y="10"/>
                  </a:cubicBezTo>
                  <a:cubicBezTo>
                    <a:pt x="31" y="17"/>
                    <a:pt x="31" y="17"/>
                    <a:pt x="31" y="17"/>
                  </a:cubicBezTo>
                  <a:cubicBezTo>
                    <a:pt x="53" y="17"/>
                    <a:pt x="53" y="17"/>
                    <a:pt x="53" y="17"/>
                  </a:cubicBezTo>
                  <a:cubicBezTo>
                    <a:pt x="53" y="57"/>
                    <a:pt x="53" y="57"/>
                    <a:pt x="53" y="57"/>
                  </a:cubicBezTo>
                  <a:cubicBezTo>
                    <a:pt x="53" y="57"/>
                    <a:pt x="53" y="57"/>
                    <a:pt x="53" y="57"/>
                  </a:cubicBezTo>
                  <a:cubicBezTo>
                    <a:pt x="31" y="57"/>
                    <a:pt x="31" y="57"/>
                    <a:pt x="31" y="57"/>
                  </a:cubicBezTo>
                  <a:cubicBezTo>
                    <a:pt x="31" y="64"/>
                    <a:pt x="31" y="64"/>
                    <a:pt x="31" y="64"/>
                  </a:cubicBezTo>
                  <a:close/>
                  <a:moveTo>
                    <a:pt x="65" y="33"/>
                  </a:moveTo>
                  <a:cubicBezTo>
                    <a:pt x="65" y="33"/>
                    <a:pt x="65" y="33"/>
                    <a:pt x="65" y="33"/>
                  </a:cubicBezTo>
                  <a:moveTo>
                    <a:pt x="31" y="2"/>
                  </a:moveTo>
                  <a:cubicBezTo>
                    <a:pt x="29" y="0"/>
                    <a:pt x="29" y="0"/>
                    <a:pt x="29" y="0"/>
                  </a:cubicBezTo>
                  <a:cubicBezTo>
                    <a:pt x="16" y="10"/>
                    <a:pt x="16" y="10"/>
                    <a:pt x="16" y="10"/>
                  </a:cubicBezTo>
                  <a:cubicBezTo>
                    <a:pt x="3" y="0"/>
                    <a:pt x="3" y="0"/>
                    <a:pt x="3" y="0"/>
                  </a:cubicBezTo>
                  <a:cubicBezTo>
                    <a:pt x="0" y="3"/>
                    <a:pt x="0" y="3"/>
                    <a:pt x="0" y="3"/>
                  </a:cubicBezTo>
                  <a:cubicBezTo>
                    <a:pt x="9" y="10"/>
                    <a:pt x="9" y="10"/>
                    <a:pt x="9" y="10"/>
                  </a:cubicBezTo>
                  <a:cubicBezTo>
                    <a:pt x="10" y="10"/>
                    <a:pt x="10" y="10"/>
                    <a:pt x="10" y="10"/>
                  </a:cubicBezTo>
                  <a:cubicBezTo>
                    <a:pt x="1" y="10"/>
                    <a:pt x="1" y="10"/>
                    <a:pt x="1" y="10"/>
                  </a:cubicBezTo>
                  <a:cubicBezTo>
                    <a:pt x="1" y="64"/>
                    <a:pt x="1" y="64"/>
                    <a:pt x="1" y="64"/>
                  </a:cubicBezTo>
                  <a:cubicBezTo>
                    <a:pt x="7" y="64"/>
                    <a:pt x="7" y="64"/>
                    <a:pt x="7" y="64"/>
                  </a:cubicBezTo>
                  <a:cubicBezTo>
                    <a:pt x="7" y="64"/>
                    <a:pt x="7" y="64"/>
                    <a:pt x="7" y="64"/>
                  </a:cubicBezTo>
                  <a:cubicBezTo>
                    <a:pt x="7" y="69"/>
                    <a:pt x="7" y="69"/>
                    <a:pt x="7" y="69"/>
                  </a:cubicBezTo>
                  <a:cubicBezTo>
                    <a:pt x="16" y="69"/>
                    <a:pt x="16" y="69"/>
                    <a:pt x="16" y="69"/>
                  </a:cubicBezTo>
                  <a:cubicBezTo>
                    <a:pt x="16" y="64"/>
                    <a:pt x="16" y="64"/>
                    <a:pt x="16" y="64"/>
                  </a:cubicBezTo>
                  <a:cubicBezTo>
                    <a:pt x="16" y="64"/>
                    <a:pt x="16" y="64"/>
                    <a:pt x="16" y="64"/>
                  </a:cubicBezTo>
                  <a:cubicBezTo>
                    <a:pt x="31" y="64"/>
                    <a:pt x="31" y="64"/>
                    <a:pt x="31" y="64"/>
                  </a:cubicBezTo>
                  <a:cubicBezTo>
                    <a:pt x="31" y="57"/>
                    <a:pt x="31" y="57"/>
                    <a:pt x="31" y="57"/>
                  </a:cubicBezTo>
                  <a:cubicBezTo>
                    <a:pt x="8" y="57"/>
                    <a:pt x="8" y="57"/>
                    <a:pt x="8" y="57"/>
                  </a:cubicBezTo>
                  <a:cubicBezTo>
                    <a:pt x="8" y="17"/>
                    <a:pt x="8" y="17"/>
                    <a:pt x="8" y="17"/>
                  </a:cubicBezTo>
                  <a:cubicBezTo>
                    <a:pt x="31" y="17"/>
                    <a:pt x="31" y="17"/>
                    <a:pt x="31" y="17"/>
                  </a:cubicBezTo>
                  <a:cubicBezTo>
                    <a:pt x="31" y="10"/>
                    <a:pt x="31" y="10"/>
                    <a:pt x="31" y="10"/>
                  </a:cubicBezTo>
                  <a:cubicBezTo>
                    <a:pt x="22" y="10"/>
                    <a:pt x="22" y="10"/>
                    <a:pt x="22" y="10"/>
                  </a:cubicBezTo>
                  <a:cubicBezTo>
                    <a:pt x="23" y="10"/>
                    <a:pt x="23" y="10"/>
                    <a:pt x="23" y="10"/>
                  </a:cubicBezTo>
                  <a:cubicBezTo>
                    <a:pt x="31" y="4"/>
                    <a:pt x="31" y="4"/>
                    <a:pt x="31" y="4"/>
                  </a:cubicBezTo>
                  <a:lnTo>
                    <a:pt x="31" y="2"/>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25" name="Oval 104"/>
            <p:cNvSpPr>
              <a:spLocks noChangeArrowheads="1"/>
            </p:cNvSpPr>
            <p:nvPr/>
          </p:nvSpPr>
          <p:spPr bwMode="auto">
            <a:xfrm>
              <a:off x="5319558" y="2126895"/>
              <a:ext cx="29936" cy="29078"/>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126" name="Freeform 105"/>
            <p:cNvSpPr/>
            <p:nvPr/>
          </p:nvSpPr>
          <p:spPr bwMode="auto">
            <a:xfrm>
              <a:off x="5299031" y="2161960"/>
              <a:ext cx="70135" cy="106905"/>
            </a:xfrm>
            <a:custGeom>
              <a:avLst/>
              <a:gdLst>
                <a:gd name="T0" fmla="*/ 14 w 82"/>
                <a:gd name="T1" fmla="*/ 23 h 125"/>
                <a:gd name="T2" fmla="*/ 19 w 82"/>
                <a:gd name="T3" fmla="*/ 23 h 125"/>
                <a:gd name="T4" fmla="*/ 19 w 82"/>
                <a:gd name="T5" fmla="*/ 65 h 125"/>
                <a:gd name="T6" fmla="*/ 19 w 82"/>
                <a:gd name="T7" fmla="*/ 65 h 125"/>
                <a:gd name="T8" fmla="*/ 19 w 82"/>
                <a:gd name="T9" fmla="*/ 125 h 125"/>
                <a:gd name="T10" fmla="*/ 38 w 82"/>
                <a:gd name="T11" fmla="*/ 125 h 125"/>
                <a:gd name="T12" fmla="*/ 38 w 82"/>
                <a:gd name="T13" fmla="*/ 59 h 125"/>
                <a:gd name="T14" fmla="*/ 45 w 82"/>
                <a:gd name="T15" fmla="*/ 59 h 125"/>
                <a:gd name="T16" fmla="*/ 45 w 82"/>
                <a:gd name="T17" fmla="*/ 125 h 125"/>
                <a:gd name="T18" fmla="*/ 64 w 82"/>
                <a:gd name="T19" fmla="*/ 125 h 125"/>
                <a:gd name="T20" fmla="*/ 64 w 82"/>
                <a:gd name="T21" fmla="*/ 59 h 125"/>
                <a:gd name="T22" fmla="*/ 64 w 82"/>
                <a:gd name="T23" fmla="*/ 59 h 125"/>
                <a:gd name="T24" fmla="*/ 64 w 82"/>
                <a:gd name="T25" fmla="*/ 23 h 125"/>
                <a:gd name="T26" fmla="*/ 69 w 82"/>
                <a:gd name="T27" fmla="*/ 23 h 125"/>
                <a:gd name="T28" fmla="*/ 69 w 82"/>
                <a:gd name="T29" fmla="*/ 59 h 125"/>
                <a:gd name="T30" fmla="*/ 82 w 82"/>
                <a:gd name="T31" fmla="*/ 59 h 125"/>
                <a:gd name="T32" fmla="*/ 82 w 82"/>
                <a:gd name="T33" fmla="*/ 0 h 125"/>
                <a:gd name="T34" fmla="*/ 0 w 82"/>
                <a:gd name="T35" fmla="*/ 0 h 125"/>
                <a:gd name="T36" fmla="*/ 0 w 82"/>
                <a:gd name="T37" fmla="*/ 59 h 125"/>
                <a:gd name="T38" fmla="*/ 14 w 82"/>
                <a:gd name="T39" fmla="*/ 59 h 125"/>
                <a:gd name="T40" fmla="*/ 14 w 82"/>
                <a:gd name="T41" fmla="*/ 23 h 1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2" h="125">
                  <a:moveTo>
                    <a:pt x="14" y="23"/>
                  </a:moveTo>
                  <a:lnTo>
                    <a:pt x="19" y="23"/>
                  </a:lnTo>
                  <a:lnTo>
                    <a:pt x="19" y="65"/>
                  </a:lnTo>
                  <a:lnTo>
                    <a:pt x="19" y="125"/>
                  </a:lnTo>
                  <a:lnTo>
                    <a:pt x="38" y="125"/>
                  </a:lnTo>
                  <a:lnTo>
                    <a:pt x="38" y="59"/>
                  </a:lnTo>
                  <a:lnTo>
                    <a:pt x="45" y="59"/>
                  </a:lnTo>
                  <a:lnTo>
                    <a:pt x="45" y="125"/>
                  </a:lnTo>
                  <a:lnTo>
                    <a:pt x="64" y="125"/>
                  </a:lnTo>
                  <a:lnTo>
                    <a:pt x="64" y="59"/>
                  </a:lnTo>
                  <a:lnTo>
                    <a:pt x="64" y="23"/>
                  </a:lnTo>
                  <a:lnTo>
                    <a:pt x="69" y="23"/>
                  </a:lnTo>
                  <a:lnTo>
                    <a:pt x="69" y="59"/>
                  </a:lnTo>
                  <a:lnTo>
                    <a:pt x="82" y="59"/>
                  </a:lnTo>
                  <a:lnTo>
                    <a:pt x="82" y="0"/>
                  </a:lnTo>
                  <a:lnTo>
                    <a:pt x="0" y="0"/>
                  </a:lnTo>
                  <a:lnTo>
                    <a:pt x="0" y="59"/>
                  </a:lnTo>
                  <a:lnTo>
                    <a:pt x="14" y="59"/>
                  </a:lnTo>
                  <a:lnTo>
                    <a:pt x="14" y="23"/>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27" name="Oval 106"/>
            <p:cNvSpPr>
              <a:spLocks noChangeArrowheads="1"/>
            </p:cNvSpPr>
            <p:nvPr/>
          </p:nvSpPr>
          <p:spPr bwMode="auto">
            <a:xfrm>
              <a:off x="5399957" y="2126895"/>
              <a:ext cx="28225" cy="29078"/>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128" name="Freeform 107"/>
            <p:cNvSpPr/>
            <p:nvPr/>
          </p:nvSpPr>
          <p:spPr bwMode="auto">
            <a:xfrm>
              <a:off x="5373442" y="2161960"/>
              <a:ext cx="79543" cy="106905"/>
            </a:xfrm>
            <a:custGeom>
              <a:avLst/>
              <a:gdLst>
                <a:gd name="T0" fmla="*/ 81 w 93"/>
                <a:gd name="T1" fmla="*/ 59 h 125"/>
                <a:gd name="T2" fmla="*/ 93 w 93"/>
                <a:gd name="T3" fmla="*/ 59 h 125"/>
                <a:gd name="T4" fmla="*/ 78 w 93"/>
                <a:gd name="T5" fmla="*/ 0 h 125"/>
                <a:gd name="T6" fmla="*/ 17 w 93"/>
                <a:gd name="T7" fmla="*/ 0 h 125"/>
                <a:gd name="T8" fmla="*/ 0 w 93"/>
                <a:gd name="T9" fmla="*/ 59 h 125"/>
                <a:gd name="T10" fmla="*/ 14 w 93"/>
                <a:gd name="T11" fmla="*/ 59 h 125"/>
                <a:gd name="T12" fmla="*/ 24 w 93"/>
                <a:gd name="T13" fmla="*/ 23 h 125"/>
                <a:gd name="T14" fmla="*/ 28 w 93"/>
                <a:gd name="T15" fmla="*/ 23 h 125"/>
                <a:gd name="T16" fmla="*/ 10 w 93"/>
                <a:gd name="T17" fmla="*/ 89 h 125"/>
                <a:gd name="T18" fmla="*/ 24 w 93"/>
                <a:gd name="T19" fmla="*/ 89 h 125"/>
                <a:gd name="T20" fmla="*/ 24 w 93"/>
                <a:gd name="T21" fmla="*/ 125 h 125"/>
                <a:gd name="T22" fmla="*/ 45 w 93"/>
                <a:gd name="T23" fmla="*/ 125 h 125"/>
                <a:gd name="T24" fmla="*/ 45 w 93"/>
                <a:gd name="T25" fmla="*/ 89 h 125"/>
                <a:gd name="T26" fmla="*/ 50 w 93"/>
                <a:gd name="T27" fmla="*/ 89 h 125"/>
                <a:gd name="T28" fmla="*/ 50 w 93"/>
                <a:gd name="T29" fmla="*/ 125 h 125"/>
                <a:gd name="T30" fmla="*/ 69 w 93"/>
                <a:gd name="T31" fmla="*/ 125 h 125"/>
                <a:gd name="T32" fmla="*/ 69 w 93"/>
                <a:gd name="T33" fmla="*/ 89 h 125"/>
                <a:gd name="T34" fmla="*/ 85 w 93"/>
                <a:gd name="T35" fmla="*/ 89 h 125"/>
                <a:gd name="T36" fmla="*/ 66 w 93"/>
                <a:gd name="T37" fmla="*/ 23 h 125"/>
                <a:gd name="T38" fmla="*/ 71 w 93"/>
                <a:gd name="T39" fmla="*/ 23 h 125"/>
                <a:gd name="T40" fmla="*/ 81 w 93"/>
                <a:gd name="T41" fmla="*/ 59 h 1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 h="125">
                  <a:moveTo>
                    <a:pt x="81" y="59"/>
                  </a:moveTo>
                  <a:lnTo>
                    <a:pt x="93" y="59"/>
                  </a:lnTo>
                  <a:lnTo>
                    <a:pt x="78" y="0"/>
                  </a:lnTo>
                  <a:lnTo>
                    <a:pt x="17" y="0"/>
                  </a:lnTo>
                  <a:lnTo>
                    <a:pt x="0" y="59"/>
                  </a:lnTo>
                  <a:lnTo>
                    <a:pt x="14" y="59"/>
                  </a:lnTo>
                  <a:lnTo>
                    <a:pt x="24" y="23"/>
                  </a:lnTo>
                  <a:lnTo>
                    <a:pt x="28" y="23"/>
                  </a:lnTo>
                  <a:lnTo>
                    <a:pt x="10" y="89"/>
                  </a:lnTo>
                  <a:lnTo>
                    <a:pt x="24" y="89"/>
                  </a:lnTo>
                  <a:lnTo>
                    <a:pt x="24" y="125"/>
                  </a:lnTo>
                  <a:lnTo>
                    <a:pt x="45" y="125"/>
                  </a:lnTo>
                  <a:lnTo>
                    <a:pt x="45" y="89"/>
                  </a:lnTo>
                  <a:lnTo>
                    <a:pt x="50" y="89"/>
                  </a:lnTo>
                  <a:lnTo>
                    <a:pt x="50" y="125"/>
                  </a:lnTo>
                  <a:lnTo>
                    <a:pt x="69" y="125"/>
                  </a:lnTo>
                  <a:lnTo>
                    <a:pt x="69" y="89"/>
                  </a:lnTo>
                  <a:lnTo>
                    <a:pt x="85" y="89"/>
                  </a:lnTo>
                  <a:lnTo>
                    <a:pt x="66" y="23"/>
                  </a:lnTo>
                  <a:lnTo>
                    <a:pt x="71" y="23"/>
                  </a:lnTo>
                  <a:lnTo>
                    <a:pt x="81" y="59"/>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29" name="Freeform 108"/>
            <p:cNvSpPr>
              <a:spLocks noEditPoints="1"/>
            </p:cNvSpPr>
            <p:nvPr/>
          </p:nvSpPr>
          <p:spPr bwMode="auto">
            <a:xfrm>
              <a:off x="4749070" y="3610731"/>
              <a:ext cx="112045" cy="136838"/>
            </a:xfrm>
            <a:custGeom>
              <a:avLst/>
              <a:gdLst>
                <a:gd name="T0" fmla="*/ 91 w 75"/>
                <a:gd name="T1" fmla="*/ 146 h 92"/>
                <a:gd name="T2" fmla="*/ 131 w 75"/>
                <a:gd name="T3" fmla="*/ 160 h 92"/>
                <a:gd name="T4" fmla="*/ 91 w 75"/>
                <a:gd name="T5" fmla="*/ 90 h 92"/>
                <a:gd name="T6" fmla="*/ 82 w 75"/>
                <a:gd name="T7" fmla="*/ 78 h 92"/>
                <a:gd name="T8" fmla="*/ 75 w 75"/>
                <a:gd name="T9" fmla="*/ 110 h 92"/>
                <a:gd name="T10" fmla="*/ 79 w 75"/>
                <a:gd name="T11" fmla="*/ 120 h 92"/>
                <a:gd name="T12" fmla="*/ 75 w 75"/>
                <a:gd name="T13" fmla="*/ 117 h 92"/>
                <a:gd name="T14" fmla="*/ 80 w 75"/>
                <a:gd name="T15" fmla="*/ 136 h 92"/>
                <a:gd name="T16" fmla="*/ 75 w 75"/>
                <a:gd name="T17" fmla="*/ 146 h 92"/>
                <a:gd name="T18" fmla="*/ 75 w 75"/>
                <a:gd name="T19" fmla="*/ 146 h 92"/>
                <a:gd name="T20" fmla="*/ 65 w 75"/>
                <a:gd name="T21" fmla="*/ 136 h 92"/>
                <a:gd name="T22" fmla="*/ 75 w 75"/>
                <a:gd name="T23" fmla="*/ 42 h 92"/>
                <a:gd name="T24" fmla="*/ 70 w 75"/>
                <a:gd name="T25" fmla="*/ 24 h 92"/>
                <a:gd name="T26" fmla="*/ 65 w 75"/>
                <a:gd name="T27" fmla="*/ 47 h 92"/>
                <a:gd name="T28" fmla="*/ 65 w 75"/>
                <a:gd name="T29" fmla="*/ 78 h 92"/>
                <a:gd name="T30" fmla="*/ 72 w 75"/>
                <a:gd name="T31" fmla="*/ 90 h 92"/>
                <a:gd name="T32" fmla="*/ 65 w 75"/>
                <a:gd name="T33" fmla="*/ 108 h 92"/>
                <a:gd name="T34" fmla="*/ 75 w 75"/>
                <a:gd name="T35" fmla="*/ 129 h 92"/>
                <a:gd name="T36" fmla="*/ 72 w 75"/>
                <a:gd name="T37" fmla="*/ 113 h 92"/>
                <a:gd name="T38" fmla="*/ 75 w 75"/>
                <a:gd name="T39" fmla="*/ 42 h 92"/>
                <a:gd name="T40" fmla="*/ 65 w 75"/>
                <a:gd name="T41" fmla="*/ 146 h 92"/>
                <a:gd name="T42" fmla="*/ 65 w 75"/>
                <a:gd name="T43" fmla="*/ 136 h 92"/>
                <a:gd name="T44" fmla="*/ 65 w 75"/>
                <a:gd name="T45" fmla="*/ 136 h 92"/>
                <a:gd name="T46" fmla="*/ 56 w 75"/>
                <a:gd name="T47" fmla="*/ 146 h 92"/>
                <a:gd name="T48" fmla="*/ 65 w 75"/>
                <a:gd name="T49" fmla="*/ 0 h 92"/>
                <a:gd name="T50" fmla="*/ 59 w 75"/>
                <a:gd name="T51" fmla="*/ 24 h 92"/>
                <a:gd name="T52" fmla="*/ 56 w 75"/>
                <a:gd name="T53" fmla="*/ 110 h 92"/>
                <a:gd name="T54" fmla="*/ 56 w 75"/>
                <a:gd name="T55" fmla="*/ 117 h 92"/>
                <a:gd name="T56" fmla="*/ 65 w 75"/>
                <a:gd name="T57" fmla="*/ 120 h 92"/>
                <a:gd name="T58" fmla="*/ 65 w 75"/>
                <a:gd name="T59" fmla="*/ 108 h 92"/>
                <a:gd name="T60" fmla="*/ 58 w 75"/>
                <a:gd name="T61" fmla="*/ 101 h 92"/>
                <a:gd name="T62" fmla="*/ 65 w 75"/>
                <a:gd name="T63" fmla="*/ 90 h 92"/>
                <a:gd name="T64" fmla="*/ 65 w 75"/>
                <a:gd name="T65" fmla="*/ 90 h 92"/>
                <a:gd name="T66" fmla="*/ 65 w 75"/>
                <a:gd name="T67" fmla="*/ 78 h 92"/>
                <a:gd name="T68" fmla="*/ 65 w 75"/>
                <a:gd name="T69" fmla="*/ 47 h 92"/>
                <a:gd name="T70" fmla="*/ 65 w 75"/>
                <a:gd name="T71" fmla="*/ 47 h 92"/>
                <a:gd name="T72" fmla="*/ 0 w 75"/>
                <a:gd name="T73" fmla="*/ 160 h 92"/>
                <a:gd name="T74" fmla="*/ 40 w 75"/>
                <a:gd name="T75" fmla="*/ 146 h 92"/>
                <a:gd name="T76" fmla="*/ 56 w 75"/>
                <a:gd name="T77" fmla="*/ 136 h 92"/>
                <a:gd name="T78" fmla="*/ 56 w 75"/>
                <a:gd name="T79" fmla="*/ 129 h 92"/>
                <a:gd name="T80" fmla="*/ 52 w 75"/>
                <a:gd name="T81" fmla="*/ 120 h 92"/>
                <a:gd name="T82" fmla="*/ 56 w 75"/>
                <a:gd name="T83" fmla="*/ 110 h 92"/>
                <a:gd name="T84" fmla="*/ 56 w 75"/>
                <a:gd name="T85" fmla="*/ 42 h 92"/>
                <a:gd name="T86" fmla="*/ 40 w 75"/>
                <a:gd name="T87" fmla="*/ 78 h 92"/>
                <a:gd name="T88" fmla="*/ 44 w 75"/>
                <a:gd name="T89" fmla="*/ 9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5" h="92">
                  <a:moveTo>
                    <a:pt x="43" y="84"/>
                  </a:moveTo>
                  <a:cubicBezTo>
                    <a:pt x="52" y="84"/>
                    <a:pt x="52" y="84"/>
                    <a:pt x="52" y="84"/>
                  </a:cubicBezTo>
                  <a:cubicBezTo>
                    <a:pt x="60" y="92"/>
                    <a:pt x="60" y="92"/>
                    <a:pt x="60" y="92"/>
                  </a:cubicBezTo>
                  <a:cubicBezTo>
                    <a:pt x="75" y="92"/>
                    <a:pt x="75" y="92"/>
                    <a:pt x="75" y="92"/>
                  </a:cubicBezTo>
                  <a:cubicBezTo>
                    <a:pt x="63" y="85"/>
                    <a:pt x="55" y="69"/>
                    <a:pt x="50" y="52"/>
                  </a:cubicBezTo>
                  <a:cubicBezTo>
                    <a:pt x="52" y="52"/>
                    <a:pt x="52" y="52"/>
                    <a:pt x="52" y="52"/>
                  </a:cubicBezTo>
                  <a:cubicBezTo>
                    <a:pt x="52" y="45"/>
                    <a:pt x="52" y="45"/>
                    <a:pt x="52" y="45"/>
                  </a:cubicBezTo>
                  <a:cubicBezTo>
                    <a:pt x="47" y="45"/>
                    <a:pt x="47" y="45"/>
                    <a:pt x="47" y="45"/>
                  </a:cubicBezTo>
                  <a:cubicBezTo>
                    <a:pt x="45" y="37"/>
                    <a:pt x="44" y="30"/>
                    <a:pt x="43" y="24"/>
                  </a:cubicBezTo>
                  <a:cubicBezTo>
                    <a:pt x="43" y="63"/>
                    <a:pt x="43" y="63"/>
                    <a:pt x="43" y="63"/>
                  </a:cubicBezTo>
                  <a:cubicBezTo>
                    <a:pt x="43" y="63"/>
                    <a:pt x="43" y="63"/>
                    <a:pt x="43" y="63"/>
                  </a:cubicBezTo>
                  <a:cubicBezTo>
                    <a:pt x="44" y="65"/>
                    <a:pt x="44" y="67"/>
                    <a:pt x="45" y="69"/>
                  </a:cubicBezTo>
                  <a:cubicBezTo>
                    <a:pt x="45" y="69"/>
                    <a:pt x="45" y="69"/>
                    <a:pt x="45" y="69"/>
                  </a:cubicBezTo>
                  <a:cubicBezTo>
                    <a:pt x="43" y="67"/>
                    <a:pt x="43" y="67"/>
                    <a:pt x="43" y="67"/>
                  </a:cubicBezTo>
                  <a:cubicBezTo>
                    <a:pt x="43" y="74"/>
                    <a:pt x="43" y="74"/>
                    <a:pt x="43" y="74"/>
                  </a:cubicBezTo>
                  <a:cubicBezTo>
                    <a:pt x="46" y="78"/>
                    <a:pt x="46" y="78"/>
                    <a:pt x="46" y="78"/>
                  </a:cubicBezTo>
                  <a:cubicBezTo>
                    <a:pt x="43" y="78"/>
                    <a:pt x="43" y="78"/>
                    <a:pt x="43" y="78"/>
                  </a:cubicBezTo>
                  <a:lnTo>
                    <a:pt x="43" y="84"/>
                  </a:lnTo>
                  <a:close/>
                  <a:moveTo>
                    <a:pt x="37" y="84"/>
                  </a:moveTo>
                  <a:cubicBezTo>
                    <a:pt x="43" y="84"/>
                    <a:pt x="43" y="84"/>
                    <a:pt x="43" y="84"/>
                  </a:cubicBezTo>
                  <a:cubicBezTo>
                    <a:pt x="43" y="78"/>
                    <a:pt x="43" y="78"/>
                    <a:pt x="43" y="78"/>
                  </a:cubicBezTo>
                  <a:cubicBezTo>
                    <a:pt x="37" y="78"/>
                    <a:pt x="37" y="78"/>
                    <a:pt x="37" y="78"/>
                  </a:cubicBezTo>
                  <a:cubicBezTo>
                    <a:pt x="37" y="84"/>
                    <a:pt x="37" y="84"/>
                    <a:pt x="37" y="84"/>
                  </a:cubicBezTo>
                  <a:close/>
                  <a:moveTo>
                    <a:pt x="43" y="24"/>
                  </a:moveTo>
                  <a:cubicBezTo>
                    <a:pt x="42" y="18"/>
                    <a:pt x="41" y="14"/>
                    <a:pt x="41" y="14"/>
                  </a:cubicBezTo>
                  <a:cubicBezTo>
                    <a:pt x="40" y="14"/>
                    <a:pt x="40" y="14"/>
                    <a:pt x="40" y="14"/>
                  </a:cubicBezTo>
                  <a:cubicBezTo>
                    <a:pt x="37" y="0"/>
                    <a:pt x="37" y="0"/>
                    <a:pt x="37" y="0"/>
                  </a:cubicBezTo>
                  <a:cubicBezTo>
                    <a:pt x="37" y="27"/>
                    <a:pt x="37" y="27"/>
                    <a:pt x="37" y="27"/>
                  </a:cubicBezTo>
                  <a:cubicBezTo>
                    <a:pt x="38" y="28"/>
                    <a:pt x="38" y="41"/>
                    <a:pt x="39" y="45"/>
                  </a:cubicBezTo>
                  <a:cubicBezTo>
                    <a:pt x="37" y="45"/>
                    <a:pt x="37" y="45"/>
                    <a:pt x="37" y="45"/>
                  </a:cubicBezTo>
                  <a:cubicBezTo>
                    <a:pt x="37" y="52"/>
                    <a:pt x="37" y="52"/>
                    <a:pt x="37" y="52"/>
                  </a:cubicBezTo>
                  <a:cubicBezTo>
                    <a:pt x="41" y="52"/>
                    <a:pt x="41" y="52"/>
                    <a:pt x="41" y="52"/>
                  </a:cubicBezTo>
                  <a:cubicBezTo>
                    <a:pt x="41" y="52"/>
                    <a:pt x="41" y="54"/>
                    <a:pt x="42" y="58"/>
                  </a:cubicBezTo>
                  <a:cubicBezTo>
                    <a:pt x="37" y="62"/>
                    <a:pt x="37" y="62"/>
                    <a:pt x="37" y="62"/>
                  </a:cubicBezTo>
                  <a:cubicBezTo>
                    <a:pt x="37" y="69"/>
                    <a:pt x="37" y="69"/>
                    <a:pt x="37" y="69"/>
                  </a:cubicBezTo>
                  <a:cubicBezTo>
                    <a:pt x="43" y="74"/>
                    <a:pt x="43" y="74"/>
                    <a:pt x="43" y="74"/>
                  </a:cubicBezTo>
                  <a:cubicBezTo>
                    <a:pt x="43" y="67"/>
                    <a:pt x="43" y="67"/>
                    <a:pt x="43" y="67"/>
                  </a:cubicBezTo>
                  <a:cubicBezTo>
                    <a:pt x="41" y="65"/>
                    <a:pt x="41" y="65"/>
                    <a:pt x="41" y="65"/>
                  </a:cubicBezTo>
                  <a:cubicBezTo>
                    <a:pt x="43" y="63"/>
                    <a:pt x="43" y="63"/>
                    <a:pt x="43" y="63"/>
                  </a:cubicBezTo>
                  <a:lnTo>
                    <a:pt x="43" y="24"/>
                  </a:lnTo>
                  <a:close/>
                  <a:moveTo>
                    <a:pt x="32" y="84"/>
                  </a:moveTo>
                  <a:cubicBezTo>
                    <a:pt x="37" y="84"/>
                    <a:pt x="37" y="84"/>
                    <a:pt x="37" y="84"/>
                  </a:cubicBezTo>
                  <a:cubicBezTo>
                    <a:pt x="37" y="84"/>
                    <a:pt x="37" y="84"/>
                    <a:pt x="37" y="84"/>
                  </a:cubicBezTo>
                  <a:cubicBezTo>
                    <a:pt x="37" y="78"/>
                    <a:pt x="37" y="78"/>
                    <a:pt x="37" y="78"/>
                  </a:cubicBezTo>
                  <a:cubicBezTo>
                    <a:pt x="37" y="78"/>
                    <a:pt x="37" y="78"/>
                    <a:pt x="37" y="78"/>
                  </a:cubicBezTo>
                  <a:cubicBezTo>
                    <a:pt x="37" y="78"/>
                    <a:pt x="37" y="78"/>
                    <a:pt x="37" y="78"/>
                  </a:cubicBezTo>
                  <a:cubicBezTo>
                    <a:pt x="32" y="78"/>
                    <a:pt x="32" y="78"/>
                    <a:pt x="32" y="78"/>
                  </a:cubicBezTo>
                  <a:cubicBezTo>
                    <a:pt x="32" y="84"/>
                    <a:pt x="32" y="84"/>
                    <a:pt x="32" y="84"/>
                  </a:cubicBezTo>
                  <a:close/>
                  <a:moveTo>
                    <a:pt x="37" y="0"/>
                  </a:moveTo>
                  <a:cubicBezTo>
                    <a:pt x="37" y="0"/>
                    <a:pt x="37" y="0"/>
                    <a:pt x="37" y="0"/>
                  </a:cubicBezTo>
                  <a:cubicBezTo>
                    <a:pt x="35" y="14"/>
                    <a:pt x="35" y="14"/>
                    <a:pt x="35" y="14"/>
                  </a:cubicBezTo>
                  <a:cubicBezTo>
                    <a:pt x="34" y="14"/>
                    <a:pt x="34" y="14"/>
                    <a:pt x="34" y="14"/>
                  </a:cubicBezTo>
                  <a:cubicBezTo>
                    <a:pt x="34" y="14"/>
                    <a:pt x="33" y="18"/>
                    <a:pt x="32" y="24"/>
                  </a:cubicBezTo>
                  <a:cubicBezTo>
                    <a:pt x="32" y="63"/>
                    <a:pt x="32" y="63"/>
                    <a:pt x="32" y="63"/>
                  </a:cubicBezTo>
                  <a:cubicBezTo>
                    <a:pt x="34" y="65"/>
                    <a:pt x="34" y="65"/>
                    <a:pt x="34" y="65"/>
                  </a:cubicBezTo>
                  <a:cubicBezTo>
                    <a:pt x="32" y="67"/>
                    <a:pt x="32" y="67"/>
                    <a:pt x="32" y="67"/>
                  </a:cubicBezTo>
                  <a:cubicBezTo>
                    <a:pt x="32" y="74"/>
                    <a:pt x="32" y="74"/>
                    <a:pt x="32" y="74"/>
                  </a:cubicBezTo>
                  <a:cubicBezTo>
                    <a:pt x="37" y="69"/>
                    <a:pt x="37" y="69"/>
                    <a:pt x="37" y="69"/>
                  </a:cubicBezTo>
                  <a:cubicBezTo>
                    <a:pt x="37" y="69"/>
                    <a:pt x="37" y="69"/>
                    <a:pt x="37" y="69"/>
                  </a:cubicBezTo>
                  <a:cubicBezTo>
                    <a:pt x="37" y="62"/>
                    <a:pt x="37" y="62"/>
                    <a:pt x="37" y="62"/>
                  </a:cubicBezTo>
                  <a:cubicBezTo>
                    <a:pt x="37" y="62"/>
                    <a:pt x="37" y="62"/>
                    <a:pt x="37" y="62"/>
                  </a:cubicBezTo>
                  <a:cubicBezTo>
                    <a:pt x="33" y="58"/>
                    <a:pt x="33" y="58"/>
                    <a:pt x="33" y="58"/>
                  </a:cubicBezTo>
                  <a:cubicBezTo>
                    <a:pt x="34" y="54"/>
                    <a:pt x="34" y="52"/>
                    <a:pt x="34" y="52"/>
                  </a:cubicBezTo>
                  <a:cubicBezTo>
                    <a:pt x="37" y="52"/>
                    <a:pt x="37" y="52"/>
                    <a:pt x="37" y="52"/>
                  </a:cubicBezTo>
                  <a:cubicBezTo>
                    <a:pt x="37" y="52"/>
                    <a:pt x="37" y="52"/>
                    <a:pt x="37" y="52"/>
                  </a:cubicBezTo>
                  <a:cubicBezTo>
                    <a:pt x="37" y="52"/>
                    <a:pt x="37" y="52"/>
                    <a:pt x="37" y="52"/>
                  </a:cubicBezTo>
                  <a:cubicBezTo>
                    <a:pt x="37" y="45"/>
                    <a:pt x="37" y="45"/>
                    <a:pt x="37" y="45"/>
                  </a:cubicBezTo>
                  <a:cubicBezTo>
                    <a:pt x="37" y="45"/>
                    <a:pt x="37" y="45"/>
                    <a:pt x="37" y="45"/>
                  </a:cubicBezTo>
                  <a:cubicBezTo>
                    <a:pt x="36" y="45"/>
                    <a:pt x="36" y="45"/>
                    <a:pt x="36" y="45"/>
                  </a:cubicBezTo>
                  <a:cubicBezTo>
                    <a:pt x="37" y="40"/>
                    <a:pt x="37" y="27"/>
                    <a:pt x="37" y="27"/>
                  </a:cubicBezTo>
                  <a:cubicBezTo>
                    <a:pt x="37" y="27"/>
                    <a:pt x="37" y="27"/>
                    <a:pt x="37" y="27"/>
                  </a:cubicBezTo>
                  <a:cubicBezTo>
                    <a:pt x="37" y="27"/>
                    <a:pt x="37" y="27"/>
                    <a:pt x="37" y="27"/>
                  </a:cubicBezTo>
                  <a:lnTo>
                    <a:pt x="37" y="0"/>
                  </a:lnTo>
                  <a:close/>
                  <a:moveTo>
                    <a:pt x="0" y="92"/>
                  </a:moveTo>
                  <a:cubicBezTo>
                    <a:pt x="15" y="92"/>
                    <a:pt x="15" y="92"/>
                    <a:pt x="15" y="92"/>
                  </a:cubicBezTo>
                  <a:cubicBezTo>
                    <a:pt x="23" y="84"/>
                    <a:pt x="23" y="84"/>
                    <a:pt x="23" y="84"/>
                  </a:cubicBezTo>
                  <a:cubicBezTo>
                    <a:pt x="32" y="84"/>
                    <a:pt x="32" y="84"/>
                    <a:pt x="32" y="84"/>
                  </a:cubicBezTo>
                  <a:cubicBezTo>
                    <a:pt x="32" y="78"/>
                    <a:pt x="32" y="78"/>
                    <a:pt x="32" y="78"/>
                  </a:cubicBezTo>
                  <a:cubicBezTo>
                    <a:pt x="29" y="78"/>
                    <a:pt x="29" y="78"/>
                    <a:pt x="29" y="78"/>
                  </a:cubicBezTo>
                  <a:cubicBezTo>
                    <a:pt x="32" y="74"/>
                    <a:pt x="32" y="74"/>
                    <a:pt x="32" y="74"/>
                  </a:cubicBezTo>
                  <a:cubicBezTo>
                    <a:pt x="32" y="67"/>
                    <a:pt x="32" y="67"/>
                    <a:pt x="32" y="67"/>
                  </a:cubicBezTo>
                  <a:cubicBezTo>
                    <a:pt x="30" y="69"/>
                    <a:pt x="30" y="69"/>
                    <a:pt x="30" y="69"/>
                  </a:cubicBezTo>
                  <a:cubicBezTo>
                    <a:pt x="31" y="67"/>
                    <a:pt x="31" y="65"/>
                    <a:pt x="32" y="63"/>
                  </a:cubicBezTo>
                  <a:cubicBezTo>
                    <a:pt x="32" y="63"/>
                    <a:pt x="32" y="63"/>
                    <a:pt x="32" y="63"/>
                  </a:cubicBezTo>
                  <a:cubicBezTo>
                    <a:pt x="32" y="63"/>
                    <a:pt x="32" y="63"/>
                    <a:pt x="32" y="63"/>
                  </a:cubicBezTo>
                  <a:cubicBezTo>
                    <a:pt x="32" y="24"/>
                    <a:pt x="32" y="24"/>
                    <a:pt x="32" y="24"/>
                  </a:cubicBezTo>
                  <a:cubicBezTo>
                    <a:pt x="31" y="30"/>
                    <a:pt x="30" y="37"/>
                    <a:pt x="28" y="45"/>
                  </a:cubicBezTo>
                  <a:cubicBezTo>
                    <a:pt x="23" y="45"/>
                    <a:pt x="23" y="45"/>
                    <a:pt x="23" y="45"/>
                  </a:cubicBezTo>
                  <a:cubicBezTo>
                    <a:pt x="23" y="52"/>
                    <a:pt x="23" y="52"/>
                    <a:pt x="23" y="52"/>
                  </a:cubicBezTo>
                  <a:cubicBezTo>
                    <a:pt x="25" y="52"/>
                    <a:pt x="25" y="52"/>
                    <a:pt x="25" y="52"/>
                  </a:cubicBezTo>
                  <a:cubicBezTo>
                    <a:pt x="20" y="69"/>
                    <a:pt x="12" y="85"/>
                    <a:pt x="0" y="92"/>
                  </a:cubicBez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30" name="Freeform 109"/>
            <p:cNvSpPr>
              <a:spLocks noEditPoints="1"/>
            </p:cNvSpPr>
            <p:nvPr/>
          </p:nvSpPr>
          <p:spPr bwMode="auto">
            <a:xfrm>
              <a:off x="4401816" y="1813023"/>
              <a:ext cx="86386" cy="53880"/>
            </a:xfrm>
            <a:custGeom>
              <a:avLst/>
              <a:gdLst>
                <a:gd name="T0" fmla="*/ 78 w 101"/>
                <a:gd name="T1" fmla="*/ 63 h 63"/>
                <a:gd name="T2" fmla="*/ 101 w 101"/>
                <a:gd name="T3" fmla="*/ 63 h 63"/>
                <a:gd name="T4" fmla="*/ 101 w 101"/>
                <a:gd name="T5" fmla="*/ 35 h 63"/>
                <a:gd name="T6" fmla="*/ 89 w 101"/>
                <a:gd name="T7" fmla="*/ 35 h 63"/>
                <a:gd name="T8" fmla="*/ 89 w 101"/>
                <a:gd name="T9" fmla="*/ 0 h 63"/>
                <a:gd name="T10" fmla="*/ 78 w 101"/>
                <a:gd name="T11" fmla="*/ 0 h 63"/>
                <a:gd name="T12" fmla="*/ 78 w 101"/>
                <a:gd name="T13" fmla="*/ 44 h 63"/>
                <a:gd name="T14" fmla="*/ 87 w 101"/>
                <a:gd name="T15" fmla="*/ 44 h 63"/>
                <a:gd name="T16" fmla="*/ 87 w 101"/>
                <a:gd name="T17" fmla="*/ 56 h 63"/>
                <a:gd name="T18" fmla="*/ 87 w 101"/>
                <a:gd name="T19" fmla="*/ 56 h 63"/>
                <a:gd name="T20" fmla="*/ 78 w 101"/>
                <a:gd name="T21" fmla="*/ 56 h 63"/>
                <a:gd name="T22" fmla="*/ 78 w 101"/>
                <a:gd name="T23" fmla="*/ 63 h 63"/>
                <a:gd name="T24" fmla="*/ 64 w 101"/>
                <a:gd name="T25" fmla="*/ 0 h 63"/>
                <a:gd name="T26" fmla="*/ 64 w 101"/>
                <a:gd name="T27" fmla="*/ 35 h 63"/>
                <a:gd name="T28" fmla="*/ 50 w 101"/>
                <a:gd name="T29" fmla="*/ 35 h 63"/>
                <a:gd name="T30" fmla="*/ 50 w 101"/>
                <a:gd name="T31" fmla="*/ 44 h 63"/>
                <a:gd name="T32" fmla="*/ 59 w 101"/>
                <a:gd name="T33" fmla="*/ 44 h 63"/>
                <a:gd name="T34" fmla="*/ 59 w 101"/>
                <a:gd name="T35" fmla="*/ 56 h 63"/>
                <a:gd name="T36" fmla="*/ 59 w 101"/>
                <a:gd name="T37" fmla="*/ 56 h 63"/>
                <a:gd name="T38" fmla="*/ 50 w 101"/>
                <a:gd name="T39" fmla="*/ 56 h 63"/>
                <a:gd name="T40" fmla="*/ 50 w 101"/>
                <a:gd name="T41" fmla="*/ 63 h 63"/>
                <a:gd name="T42" fmla="*/ 78 w 101"/>
                <a:gd name="T43" fmla="*/ 63 h 63"/>
                <a:gd name="T44" fmla="*/ 78 w 101"/>
                <a:gd name="T45" fmla="*/ 56 h 63"/>
                <a:gd name="T46" fmla="*/ 69 w 101"/>
                <a:gd name="T47" fmla="*/ 56 h 63"/>
                <a:gd name="T48" fmla="*/ 69 w 101"/>
                <a:gd name="T49" fmla="*/ 44 h 63"/>
                <a:gd name="T50" fmla="*/ 78 w 101"/>
                <a:gd name="T51" fmla="*/ 44 h 63"/>
                <a:gd name="T52" fmla="*/ 78 w 101"/>
                <a:gd name="T53" fmla="*/ 0 h 63"/>
                <a:gd name="T54" fmla="*/ 64 w 101"/>
                <a:gd name="T55" fmla="*/ 0 h 63"/>
                <a:gd name="T56" fmla="*/ 50 w 101"/>
                <a:gd name="T57" fmla="*/ 35 h 63"/>
                <a:gd name="T58" fmla="*/ 21 w 101"/>
                <a:gd name="T59" fmla="*/ 35 h 63"/>
                <a:gd name="T60" fmla="*/ 21 w 101"/>
                <a:gd name="T61" fmla="*/ 44 h 63"/>
                <a:gd name="T62" fmla="*/ 29 w 101"/>
                <a:gd name="T63" fmla="*/ 44 h 63"/>
                <a:gd name="T64" fmla="*/ 29 w 101"/>
                <a:gd name="T65" fmla="*/ 56 h 63"/>
                <a:gd name="T66" fmla="*/ 29 w 101"/>
                <a:gd name="T67" fmla="*/ 56 h 63"/>
                <a:gd name="T68" fmla="*/ 21 w 101"/>
                <a:gd name="T69" fmla="*/ 56 h 63"/>
                <a:gd name="T70" fmla="*/ 21 w 101"/>
                <a:gd name="T71" fmla="*/ 63 h 63"/>
                <a:gd name="T72" fmla="*/ 50 w 101"/>
                <a:gd name="T73" fmla="*/ 63 h 63"/>
                <a:gd name="T74" fmla="*/ 50 w 101"/>
                <a:gd name="T75" fmla="*/ 56 h 63"/>
                <a:gd name="T76" fmla="*/ 42 w 101"/>
                <a:gd name="T77" fmla="*/ 56 h 63"/>
                <a:gd name="T78" fmla="*/ 42 w 101"/>
                <a:gd name="T79" fmla="*/ 44 h 63"/>
                <a:gd name="T80" fmla="*/ 50 w 101"/>
                <a:gd name="T81" fmla="*/ 44 h 63"/>
                <a:gd name="T82" fmla="*/ 50 w 101"/>
                <a:gd name="T83" fmla="*/ 35 h 63"/>
                <a:gd name="T84" fmla="*/ 21 w 101"/>
                <a:gd name="T85" fmla="*/ 35 h 63"/>
                <a:gd name="T86" fmla="*/ 0 w 101"/>
                <a:gd name="T87" fmla="*/ 35 h 63"/>
                <a:gd name="T88" fmla="*/ 0 w 101"/>
                <a:gd name="T89" fmla="*/ 63 h 63"/>
                <a:gd name="T90" fmla="*/ 21 w 101"/>
                <a:gd name="T91" fmla="*/ 63 h 63"/>
                <a:gd name="T92" fmla="*/ 21 w 101"/>
                <a:gd name="T93" fmla="*/ 56 h 63"/>
                <a:gd name="T94" fmla="*/ 12 w 101"/>
                <a:gd name="T95" fmla="*/ 56 h 63"/>
                <a:gd name="T96" fmla="*/ 12 w 101"/>
                <a:gd name="T97" fmla="*/ 44 h 63"/>
                <a:gd name="T98" fmla="*/ 21 w 101"/>
                <a:gd name="T99" fmla="*/ 44 h 63"/>
                <a:gd name="T100" fmla="*/ 21 w 101"/>
                <a:gd name="T101" fmla="*/ 35 h 6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1" h="63">
                  <a:moveTo>
                    <a:pt x="78" y="63"/>
                  </a:moveTo>
                  <a:lnTo>
                    <a:pt x="101" y="63"/>
                  </a:lnTo>
                  <a:lnTo>
                    <a:pt x="101" y="35"/>
                  </a:lnTo>
                  <a:lnTo>
                    <a:pt x="89" y="35"/>
                  </a:lnTo>
                  <a:lnTo>
                    <a:pt x="89" y="0"/>
                  </a:lnTo>
                  <a:lnTo>
                    <a:pt x="78" y="0"/>
                  </a:lnTo>
                  <a:lnTo>
                    <a:pt x="78" y="44"/>
                  </a:lnTo>
                  <a:lnTo>
                    <a:pt x="87" y="44"/>
                  </a:lnTo>
                  <a:lnTo>
                    <a:pt x="87" y="56"/>
                  </a:lnTo>
                  <a:lnTo>
                    <a:pt x="78" y="56"/>
                  </a:lnTo>
                  <a:lnTo>
                    <a:pt x="78" y="63"/>
                  </a:lnTo>
                  <a:close/>
                  <a:moveTo>
                    <a:pt x="64" y="0"/>
                  </a:moveTo>
                  <a:lnTo>
                    <a:pt x="64" y="35"/>
                  </a:lnTo>
                  <a:lnTo>
                    <a:pt x="50" y="35"/>
                  </a:lnTo>
                  <a:lnTo>
                    <a:pt x="50" y="44"/>
                  </a:lnTo>
                  <a:lnTo>
                    <a:pt x="59" y="44"/>
                  </a:lnTo>
                  <a:lnTo>
                    <a:pt x="59" y="56"/>
                  </a:lnTo>
                  <a:lnTo>
                    <a:pt x="50" y="56"/>
                  </a:lnTo>
                  <a:lnTo>
                    <a:pt x="50" y="63"/>
                  </a:lnTo>
                  <a:lnTo>
                    <a:pt x="78" y="63"/>
                  </a:lnTo>
                  <a:lnTo>
                    <a:pt x="78" y="56"/>
                  </a:lnTo>
                  <a:lnTo>
                    <a:pt x="69" y="56"/>
                  </a:lnTo>
                  <a:lnTo>
                    <a:pt x="69" y="44"/>
                  </a:lnTo>
                  <a:lnTo>
                    <a:pt x="78" y="44"/>
                  </a:lnTo>
                  <a:lnTo>
                    <a:pt x="78" y="0"/>
                  </a:lnTo>
                  <a:lnTo>
                    <a:pt x="64" y="0"/>
                  </a:lnTo>
                  <a:close/>
                  <a:moveTo>
                    <a:pt x="50" y="35"/>
                  </a:moveTo>
                  <a:lnTo>
                    <a:pt x="21" y="35"/>
                  </a:lnTo>
                  <a:lnTo>
                    <a:pt x="21" y="44"/>
                  </a:lnTo>
                  <a:lnTo>
                    <a:pt x="29" y="44"/>
                  </a:lnTo>
                  <a:lnTo>
                    <a:pt x="29" y="56"/>
                  </a:lnTo>
                  <a:lnTo>
                    <a:pt x="21" y="56"/>
                  </a:lnTo>
                  <a:lnTo>
                    <a:pt x="21" y="63"/>
                  </a:lnTo>
                  <a:lnTo>
                    <a:pt x="50" y="63"/>
                  </a:lnTo>
                  <a:lnTo>
                    <a:pt x="50" y="56"/>
                  </a:lnTo>
                  <a:lnTo>
                    <a:pt x="42" y="56"/>
                  </a:lnTo>
                  <a:lnTo>
                    <a:pt x="42" y="44"/>
                  </a:lnTo>
                  <a:lnTo>
                    <a:pt x="50" y="44"/>
                  </a:lnTo>
                  <a:lnTo>
                    <a:pt x="50" y="35"/>
                  </a:lnTo>
                  <a:close/>
                  <a:moveTo>
                    <a:pt x="21" y="35"/>
                  </a:moveTo>
                  <a:lnTo>
                    <a:pt x="0" y="35"/>
                  </a:lnTo>
                  <a:lnTo>
                    <a:pt x="0" y="63"/>
                  </a:lnTo>
                  <a:lnTo>
                    <a:pt x="21" y="63"/>
                  </a:lnTo>
                  <a:lnTo>
                    <a:pt x="21" y="56"/>
                  </a:lnTo>
                  <a:lnTo>
                    <a:pt x="12" y="56"/>
                  </a:lnTo>
                  <a:lnTo>
                    <a:pt x="12" y="44"/>
                  </a:lnTo>
                  <a:lnTo>
                    <a:pt x="21" y="44"/>
                  </a:lnTo>
                  <a:lnTo>
                    <a:pt x="21" y="35"/>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31" name="Freeform 110"/>
            <p:cNvSpPr/>
            <p:nvPr/>
          </p:nvSpPr>
          <p:spPr bwMode="auto">
            <a:xfrm>
              <a:off x="4381289" y="1869468"/>
              <a:ext cx="115466" cy="37630"/>
            </a:xfrm>
            <a:custGeom>
              <a:avLst/>
              <a:gdLst>
                <a:gd name="T0" fmla="*/ 130 w 135"/>
                <a:gd name="T1" fmla="*/ 44 h 44"/>
                <a:gd name="T2" fmla="*/ 135 w 135"/>
                <a:gd name="T3" fmla="*/ 0 h 44"/>
                <a:gd name="T4" fmla="*/ 0 w 135"/>
                <a:gd name="T5" fmla="*/ 0 h 44"/>
                <a:gd name="T6" fmla="*/ 15 w 135"/>
                <a:gd name="T7" fmla="*/ 44 h 44"/>
                <a:gd name="T8" fmla="*/ 130 w 135"/>
                <a:gd name="T9" fmla="*/ 4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44">
                  <a:moveTo>
                    <a:pt x="130" y="44"/>
                  </a:moveTo>
                  <a:lnTo>
                    <a:pt x="135" y="0"/>
                  </a:lnTo>
                  <a:lnTo>
                    <a:pt x="0" y="0"/>
                  </a:lnTo>
                  <a:lnTo>
                    <a:pt x="15" y="44"/>
                  </a:lnTo>
                  <a:lnTo>
                    <a:pt x="130" y="44"/>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32" name="Freeform 111"/>
            <p:cNvSpPr>
              <a:spLocks noEditPoints="1"/>
            </p:cNvSpPr>
            <p:nvPr/>
          </p:nvSpPr>
          <p:spPr bwMode="auto">
            <a:xfrm>
              <a:off x="3952781" y="2637471"/>
              <a:ext cx="108624" cy="86379"/>
            </a:xfrm>
            <a:custGeom>
              <a:avLst/>
              <a:gdLst>
                <a:gd name="T0" fmla="*/ 101 w 73"/>
                <a:gd name="T1" fmla="*/ 101 h 58"/>
                <a:gd name="T2" fmla="*/ 101 w 73"/>
                <a:gd name="T3" fmla="*/ 66 h 58"/>
                <a:gd name="T4" fmla="*/ 117 w 73"/>
                <a:gd name="T5" fmla="*/ 51 h 58"/>
                <a:gd name="T6" fmla="*/ 127 w 73"/>
                <a:gd name="T7" fmla="*/ 51 h 58"/>
                <a:gd name="T8" fmla="*/ 127 w 73"/>
                <a:gd name="T9" fmla="*/ 14 h 58"/>
                <a:gd name="T10" fmla="*/ 113 w 73"/>
                <a:gd name="T11" fmla="*/ 0 h 58"/>
                <a:gd name="T12" fmla="*/ 82 w 73"/>
                <a:gd name="T13" fmla="*/ 0 h 58"/>
                <a:gd name="T14" fmla="*/ 82 w 73"/>
                <a:gd name="T15" fmla="*/ 16 h 58"/>
                <a:gd name="T16" fmla="*/ 94 w 73"/>
                <a:gd name="T17" fmla="*/ 28 h 58"/>
                <a:gd name="T18" fmla="*/ 82 w 73"/>
                <a:gd name="T19" fmla="*/ 38 h 58"/>
                <a:gd name="T20" fmla="*/ 82 w 73"/>
                <a:gd name="T21" fmla="*/ 45 h 58"/>
                <a:gd name="T22" fmla="*/ 94 w 73"/>
                <a:gd name="T23" fmla="*/ 57 h 58"/>
                <a:gd name="T24" fmla="*/ 82 w 73"/>
                <a:gd name="T25" fmla="*/ 68 h 58"/>
                <a:gd name="T26" fmla="*/ 82 w 73"/>
                <a:gd name="T27" fmla="*/ 101 h 58"/>
                <a:gd name="T28" fmla="*/ 101 w 73"/>
                <a:gd name="T29" fmla="*/ 101 h 58"/>
                <a:gd name="T30" fmla="*/ 82 w 73"/>
                <a:gd name="T31" fmla="*/ 0 h 58"/>
                <a:gd name="T32" fmla="*/ 45 w 73"/>
                <a:gd name="T33" fmla="*/ 0 h 58"/>
                <a:gd name="T34" fmla="*/ 45 w 73"/>
                <a:gd name="T35" fmla="*/ 16 h 58"/>
                <a:gd name="T36" fmla="*/ 57 w 73"/>
                <a:gd name="T37" fmla="*/ 28 h 58"/>
                <a:gd name="T38" fmla="*/ 45 w 73"/>
                <a:gd name="T39" fmla="*/ 38 h 58"/>
                <a:gd name="T40" fmla="*/ 45 w 73"/>
                <a:gd name="T41" fmla="*/ 45 h 58"/>
                <a:gd name="T42" fmla="*/ 57 w 73"/>
                <a:gd name="T43" fmla="*/ 57 h 58"/>
                <a:gd name="T44" fmla="*/ 45 w 73"/>
                <a:gd name="T45" fmla="*/ 68 h 58"/>
                <a:gd name="T46" fmla="*/ 45 w 73"/>
                <a:gd name="T47" fmla="*/ 101 h 58"/>
                <a:gd name="T48" fmla="*/ 82 w 73"/>
                <a:gd name="T49" fmla="*/ 101 h 58"/>
                <a:gd name="T50" fmla="*/ 82 w 73"/>
                <a:gd name="T51" fmla="*/ 68 h 58"/>
                <a:gd name="T52" fmla="*/ 82 w 73"/>
                <a:gd name="T53" fmla="*/ 68 h 58"/>
                <a:gd name="T54" fmla="*/ 71 w 73"/>
                <a:gd name="T55" fmla="*/ 57 h 58"/>
                <a:gd name="T56" fmla="*/ 82 w 73"/>
                <a:gd name="T57" fmla="*/ 45 h 58"/>
                <a:gd name="T58" fmla="*/ 82 w 73"/>
                <a:gd name="T59" fmla="*/ 45 h 58"/>
                <a:gd name="T60" fmla="*/ 82 w 73"/>
                <a:gd name="T61" fmla="*/ 45 h 58"/>
                <a:gd name="T62" fmla="*/ 82 w 73"/>
                <a:gd name="T63" fmla="*/ 38 h 58"/>
                <a:gd name="T64" fmla="*/ 82 w 73"/>
                <a:gd name="T65" fmla="*/ 38 h 58"/>
                <a:gd name="T66" fmla="*/ 71 w 73"/>
                <a:gd name="T67" fmla="*/ 28 h 58"/>
                <a:gd name="T68" fmla="*/ 82 w 73"/>
                <a:gd name="T69" fmla="*/ 16 h 58"/>
                <a:gd name="T70" fmla="*/ 82 w 73"/>
                <a:gd name="T71" fmla="*/ 16 h 58"/>
                <a:gd name="T72" fmla="*/ 82 w 73"/>
                <a:gd name="T73" fmla="*/ 16 h 58"/>
                <a:gd name="T74" fmla="*/ 82 w 73"/>
                <a:gd name="T75" fmla="*/ 0 h 58"/>
                <a:gd name="T76" fmla="*/ 45 w 73"/>
                <a:gd name="T77" fmla="*/ 0 h 58"/>
                <a:gd name="T78" fmla="*/ 14 w 73"/>
                <a:gd name="T79" fmla="*/ 0 h 58"/>
                <a:gd name="T80" fmla="*/ 0 w 73"/>
                <a:gd name="T81" fmla="*/ 14 h 58"/>
                <a:gd name="T82" fmla="*/ 0 w 73"/>
                <a:gd name="T83" fmla="*/ 51 h 58"/>
                <a:gd name="T84" fmla="*/ 10 w 73"/>
                <a:gd name="T85" fmla="*/ 51 h 58"/>
                <a:gd name="T86" fmla="*/ 26 w 73"/>
                <a:gd name="T87" fmla="*/ 66 h 58"/>
                <a:gd name="T88" fmla="*/ 26 w 73"/>
                <a:gd name="T89" fmla="*/ 101 h 58"/>
                <a:gd name="T90" fmla="*/ 45 w 73"/>
                <a:gd name="T91" fmla="*/ 101 h 58"/>
                <a:gd name="T92" fmla="*/ 45 w 73"/>
                <a:gd name="T93" fmla="*/ 68 h 58"/>
                <a:gd name="T94" fmla="*/ 45 w 73"/>
                <a:gd name="T95" fmla="*/ 68 h 58"/>
                <a:gd name="T96" fmla="*/ 35 w 73"/>
                <a:gd name="T97" fmla="*/ 57 h 58"/>
                <a:gd name="T98" fmla="*/ 45 w 73"/>
                <a:gd name="T99" fmla="*/ 45 h 58"/>
                <a:gd name="T100" fmla="*/ 45 w 73"/>
                <a:gd name="T101" fmla="*/ 45 h 58"/>
                <a:gd name="T102" fmla="*/ 45 w 73"/>
                <a:gd name="T103" fmla="*/ 45 h 58"/>
                <a:gd name="T104" fmla="*/ 45 w 73"/>
                <a:gd name="T105" fmla="*/ 38 h 58"/>
                <a:gd name="T106" fmla="*/ 45 w 73"/>
                <a:gd name="T107" fmla="*/ 38 h 58"/>
                <a:gd name="T108" fmla="*/ 35 w 73"/>
                <a:gd name="T109" fmla="*/ 28 h 58"/>
                <a:gd name="T110" fmla="*/ 45 w 73"/>
                <a:gd name="T111" fmla="*/ 16 h 58"/>
                <a:gd name="T112" fmla="*/ 45 w 73"/>
                <a:gd name="T113" fmla="*/ 16 h 58"/>
                <a:gd name="T114" fmla="*/ 45 w 73"/>
                <a:gd name="T115" fmla="*/ 16 h 58"/>
                <a:gd name="T116" fmla="*/ 45 w 73"/>
                <a:gd name="T117" fmla="*/ 0 h 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3" h="58">
                  <a:moveTo>
                    <a:pt x="58" y="58"/>
                  </a:moveTo>
                  <a:cubicBezTo>
                    <a:pt x="58" y="38"/>
                    <a:pt x="58" y="38"/>
                    <a:pt x="58" y="38"/>
                  </a:cubicBezTo>
                  <a:cubicBezTo>
                    <a:pt x="58" y="32"/>
                    <a:pt x="61" y="29"/>
                    <a:pt x="67" y="29"/>
                  </a:cubicBezTo>
                  <a:cubicBezTo>
                    <a:pt x="73" y="29"/>
                    <a:pt x="73" y="29"/>
                    <a:pt x="73" y="29"/>
                  </a:cubicBezTo>
                  <a:cubicBezTo>
                    <a:pt x="73" y="8"/>
                    <a:pt x="73" y="8"/>
                    <a:pt x="73" y="8"/>
                  </a:cubicBezTo>
                  <a:cubicBezTo>
                    <a:pt x="73" y="3"/>
                    <a:pt x="70" y="0"/>
                    <a:pt x="65" y="0"/>
                  </a:cubicBezTo>
                  <a:cubicBezTo>
                    <a:pt x="47" y="0"/>
                    <a:pt x="47" y="0"/>
                    <a:pt x="47" y="0"/>
                  </a:cubicBezTo>
                  <a:cubicBezTo>
                    <a:pt x="47" y="9"/>
                    <a:pt x="47" y="9"/>
                    <a:pt x="47" y="9"/>
                  </a:cubicBezTo>
                  <a:cubicBezTo>
                    <a:pt x="51" y="9"/>
                    <a:pt x="54" y="12"/>
                    <a:pt x="54" y="16"/>
                  </a:cubicBezTo>
                  <a:cubicBezTo>
                    <a:pt x="54" y="19"/>
                    <a:pt x="51" y="22"/>
                    <a:pt x="47" y="22"/>
                  </a:cubicBezTo>
                  <a:cubicBezTo>
                    <a:pt x="47" y="26"/>
                    <a:pt x="47" y="26"/>
                    <a:pt x="47" y="26"/>
                  </a:cubicBezTo>
                  <a:cubicBezTo>
                    <a:pt x="51" y="26"/>
                    <a:pt x="54" y="29"/>
                    <a:pt x="54" y="33"/>
                  </a:cubicBezTo>
                  <a:cubicBezTo>
                    <a:pt x="54" y="37"/>
                    <a:pt x="51" y="39"/>
                    <a:pt x="47" y="39"/>
                  </a:cubicBezTo>
                  <a:cubicBezTo>
                    <a:pt x="47" y="58"/>
                    <a:pt x="47" y="58"/>
                    <a:pt x="47" y="58"/>
                  </a:cubicBezTo>
                  <a:lnTo>
                    <a:pt x="58" y="58"/>
                  </a:lnTo>
                  <a:close/>
                  <a:moveTo>
                    <a:pt x="47" y="0"/>
                  </a:moveTo>
                  <a:cubicBezTo>
                    <a:pt x="26" y="0"/>
                    <a:pt x="26" y="0"/>
                    <a:pt x="26" y="0"/>
                  </a:cubicBezTo>
                  <a:cubicBezTo>
                    <a:pt x="26" y="9"/>
                    <a:pt x="26" y="9"/>
                    <a:pt x="26" y="9"/>
                  </a:cubicBezTo>
                  <a:cubicBezTo>
                    <a:pt x="30" y="9"/>
                    <a:pt x="33" y="12"/>
                    <a:pt x="33" y="16"/>
                  </a:cubicBezTo>
                  <a:cubicBezTo>
                    <a:pt x="33" y="19"/>
                    <a:pt x="30" y="22"/>
                    <a:pt x="26" y="22"/>
                  </a:cubicBezTo>
                  <a:cubicBezTo>
                    <a:pt x="26" y="26"/>
                    <a:pt x="26" y="26"/>
                    <a:pt x="26" y="26"/>
                  </a:cubicBezTo>
                  <a:cubicBezTo>
                    <a:pt x="30" y="26"/>
                    <a:pt x="33" y="29"/>
                    <a:pt x="33" y="33"/>
                  </a:cubicBezTo>
                  <a:cubicBezTo>
                    <a:pt x="33" y="37"/>
                    <a:pt x="30" y="39"/>
                    <a:pt x="26" y="39"/>
                  </a:cubicBezTo>
                  <a:cubicBezTo>
                    <a:pt x="26" y="58"/>
                    <a:pt x="26" y="58"/>
                    <a:pt x="26" y="58"/>
                  </a:cubicBezTo>
                  <a:cubicBezTo>
                    <a:pt x="47" y="58"/>
                    <a:pt x="47" y="58"/>
                    <a:pt x="47" y="58"/>
                  </a:cubicBezTo>
                  <a:cubicBezTo>
                    <a:pt x="47" y="39"/>
                    <a:pt x="47" y="39"/>
                    <a:pt x="47" y="39"/>
                  </a:cubicBezTo>
                  <a:cubicBezTo>
                    <a:pt x="47" y="39"/>
                    <a:pt x="47" y="39"/>
                    <a:pt x="47" y="39"/>
                  </a:cubicBezTo>
                  <a:cubicBezTo>
                    <a:pt x="44" y="39"/>
                    <a:pt x="41" y="37"/>
                    <a:pt x="41" y="33"/>
                  </a:cubicBezTo>
                  <a:cubicBezTo>
                    <a:pt x="41" y="29"/>
                    <a:pt x="44" y="26"/>
                    <a:pt x="47" y="26"/>
                  </a:cubicBezTo>
                  <a:cubicBezTo>
                    <a:pt x="47" y="26"/>
                    <a:pt x="47" y="26"/>
                    <a:pt x="47" y="26"/>
                  </a:cubicBezTo>
                  <a:cubicBezTo>
                    <a:pt x="47" y="26"/>
                    <a:pt x="47" y="26"/>
                    <a:pt x="47" y="26"/>
                  </a:cubicBezTo>
                  <a:cubicBezTo>
                    <a:pt x="47" y="22"/>
                    <a:pt x="47" y="22"/>
                    <a:pt x="47" y="22"/>
                  </a:cubicBezTo>
                  <a:cubicBezTo>
                    <a:pt x="47" y="22"/>
                    <a:pt x="47" y="22"/>
                    <a:pt x="47" y="22"/>
                  </a:cubicBezTo>
                  <a:cubicBezTo>
                    <a:pt x="44" y="22"/>
                    <a:pt x="41" y="19"/>
                    <a:pt x="41" y="16"/>
                  </a:cubicBezTo>
                  <a:cubicBezTo>
                    <a:pt x="41" y="12"/>
                    <a:pt x="44" y="9"/>
                    <a:pt x="47" y="9"/>
                  </a:cubicBezTo>
                  <a:cubicBezTo>
                    <a:pt x="47" y="9"/>
                    <a:pt x="47" y="9"/>
                    <a:pt x="47" y="9"/>
                  </a:cubicBezTo>
                  <a:cubicBezTo>
                    <a:pt x="47" y="9"/>
                    <a:pt x="47" y="9"/>
                    <a:pt x="47" y="9"/>
                  </a:cubicBezTo>
                  <a:lnTo>
                    <a:pt x="47" y="0"/>
                  </a:lnTo>
                  <a:close/>
                  <a:moveTo>
                    <a:pt x="26" y="0"/>
                  </a:moveTo>
                  <a:cubicBezTo>
                    <a:pt x="8" y="0"/>
                    <a:pt x="8" y="0"/>
                    <a:pt x="8" y="0"/>
                  </a:cubicBezTo>
                  <a:cubicBezTo>
                    <a:pt x="4" y="0"/>
                    <a:pt x="0" y="3"/>
                    <a:pt x="0" y="8"/>
                  </a:cubicBezTo>
                  <a:cubicBezTo>
                    <a:pt x="0" y="29"/>
                    <a:pt x="0" y="29"/>
                    <a:pt x="0" y="29"/>
                  </a:cubicBezTo>
                  <a:cubicBezTo>
                    <a:pt x="6" y="29"/>
                    <a:pt x="6" y="29"/>
                    <a:pt x="6" y="29"/>
                  </a:cubicBezTo>
                  <a:cubicBezTo>
                    <a:pt x="12" y="29"/>
                    <a:pt x="15" y="32"/>
                    <a:pt x="15" y="38"/>
                  </a:cubicBezTo>
                  <a:cubicBezTo>
                    <a:pt x="15" y="58"/>
                    <a:pt x="15" y="58"/>
                    <a:pt x="15" y="58"/>
                  </a:cubicBezTo>
                  <a:cubicBezTo>
                    <a:pt x="26" y="58"/>
                    <a:pt x="26" y="58"/>
                    <a:pt x="26" y="58"/>
                  </a:cubicBezTo>
                  <a:cubicBezTo>
                    <a:pt x="26" y="39"/>
                    <a:pt x="26" y="39"/>
                    <a:pt x="26" y="39"/>
                  </a:cubicBezTo>
                  <a:cubicBezTo>
                    <a:pt x="26" y="39"/>
                    <a:pt x="26" y="39"/>
                    <a:pt x="26" y="39"/>
                  </a:cubicBezTo>
                  <a:cubicBezTo>
                    <a:pt x="23" y="39"/>
                    <a:pt x="20" y="37"/>
                    <a:pt x="20" y="33"/>
                  </a:cubicBezTo>
                  <a:cubicBezTo>
                    <a:pt x="20" y="29"/>
                    <a:pt x="23" y="26"/>
                    <a:pt x="26" y="26"/>
                  </a:cubicBezTo>
                  <a:cubicBezTo>
                    <a:pt x="26" y="26"/>
                    <a:pt x="26" y="26"/>
                    <a:pt x="26" y="26"/>
                  </a:cubicBezTo>
                  <a:cubicBezTo>
                    <a:pt x="26" y="26"/>
                    <a:pt x="26" y="26"/>
                    <a:pt x="26" y="26"/>
                  </a:cubicBezTo>
                  <a:cubicBezTo>
                    <a:pt x="26" y="22"/>
                    <a:pt x="26" y="22"/>
                    <a:pt x="26" y="22"/>
                  </a:cubicBezTo>
                  <a:cubicBezTo>
                    <a:pt x="26" y="22"/>
                    <a:pt x="26" y="22"/>
                    <a:pt x="26" y="22"/>
                  </a:cubicBezTo>
                  <a:cubicBezTo>
                    <a:pt x="23" y="22"/>
                    <a:pt x="20" y="19"/>
                    <a:pt x="20" y="16"/>
                  </a:cubicBezTo>
                  <a:cubicBezTo>
                    <a:pt x="20" y="12"/>
                    <a:pt x="23" y="9"/>
                    <a:pt x="26" y="9"/>
                  </a:cubicBezTo>
                  <a:cubicBezTo>
                    <a:pt x="26" y="9"/>
                    <a:pt x="26" y="9"/>
                    <a:pt x="26" y="9"/>
                  </a:cubicBezTo>
                  <a:cubicBezTo>
                    <a:pt x="26" y="9"/>
                    <a:pt x="26" y="9"/>
                    <a:pt x="26" y="9"/>
                  </a:cubicBezTo>
                  <a:lnTo>
                    <a:pt x="26" y="0"/>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33" name="Freeform 112"/>
            <p:cNvSpPr/>
            <p:nvPr/>
          </p:nvSpPr>
          <p:spPr bwMode="auto">
            <a:xfrm>
              <a:off x="3933964" y="2685365"/>
              <a:ext cx="147112" cy="78682"/>
            </a:xfrm>
            <a:custGeom>
              <a:avLst/>
              <a:gdLst>
                <a:gd name="T0" fmla="*/ 162 w 99"/>
                <a:gd name="T1" fmla="*/ 0 h 53"/>
                <a:gd name="T2" fmla="*/ 149 w 99"/>
                <a:gd name="T3" fmla="*/ 0 h 53"/>
                <a:gd name="T4" fmla="*/ 139 w 99"/>
                <a:gd name="T5" fmla="*/ 0 h 53"/>
                <a:gd name="T6" fmla="*/ 127 w 99"/>
                <a:gd name="T7" fmla="*/ 10 h 53"/>
                <a:gd name="T8" fmla="*/ 127 w 99"/>
                <a:gd name="T9" fmla="*/ 49 h 53"/>
                <a:gd name="T10" fmla="*/ 45 w 99"/>
                <a:gd name="T11" fmla="*/ 49 h 53"/>
                <a:gd name="T12" fmla="*/ 45 w 99"/>
                <a:gd name="T13" fmla="*/ 10 h 53"/>
                <a:gd name="T14" fmla="*/ 33 w 99"/>
                <a:gd name="T15" fmla="*/ 0 h 53"/>
                <a:gd name="T16" fmla="*/ 23 w 99"/>
                <a:gd name="T17" fmla="*/ 0 h 53"/>
                <a:gd name="T18" fmla="*/ 12 w 99"/>
                <a:gd name="T19" fmla="*/ 0 h 53"/>
                <a:gd name="T20" fmla="*/ 0 w 99"/>
                <a:gd name="T21" fmla="*/ 10 h 53"/>
                <a:gd name="T22" fmla="*/ 0 w 99"/>
                <a:gd name="T23" fmla="*/ 68 h 53"/>
                <a:gd name="T24" fmla="*/ 17 w 99"/>
                <a:gd name="T25" fmla="*/ 83 h 53"/>
                <a:gd name="T26" fmla="*/ 17 w 99"/>
                <a:gd name="T27" fmla="*/ 85 h 53"/>
                <a:gd name="T28" fmla="*/ 17 w 99"/>
                <a:gd name="T29" fmla="*/ 89 h 53"/>
                <a:gd name="T30" fmla="*/ 24 w 99"/>
                <a:gd name="T31" fmla="*/ 92 h 53"/>
                <a:gd name="T32" fmla="*/ 26 w 99"/>
                <a:gd name="T33" fmla="*/ 92 h 53"/>
                <a:gd name="T34" fmla="*/ 33 w 99"/>
                <a:gd name="T35" fmla="*/ 89 h 53"/>
                <a:gd name="T36" fmla="*/ 33 w 99"/>
                <a:gd name="T37" fmla="*/ 85 h 53"/>
                <a:gd name="T38" fmla="*/ 33 w 99"/>
                <a:gd name="T39" fmla="*/ 83 h 53"/>
                <a:gd name="T40" fmla="*/ 139 w 99"/>
                <a:gd name="T41" fmla="*/ 83 h 53"/>
                <a:gd name="T42" fmla="*/ 139 w 99"/>
                <a:gd name="T43" fmla="*/ 85 h 53"/>
                <a:gd name="T44" fmla="*/ 141 w 99"/>
                <a:gd name="T45" fmla="*/ 89 h 53"/>
                <a:gd name="T46" fmla="*/ 146 w 99"/>
                <a:gd name="T47" fmla="*/ 92 h 53"/>
                <a:gd name="T48" fmla="*/ 149 w 99"/>
                <a:gd name="T49" fmla="*/ 92 h 53"/>
                <a:gd name="T50" fmla="*/ 155 w 99"/>
                <a:gd name="T51" fmla="*/ 89 h 53"/>
                <a:gd name="T52" fmla="*/ 156 w 99"/>
                <a:gd name="T53" fmla="*/ 85 h 53"/>
                <a:gd name="T54" fmla="*/ 156 w 99"/>
                <a:gd name="T55" fmla="*/ 83 h 53"/>
                <a:gd name="T56" fmla="*/ 162 w 99"/>
                <a:gd name="T57" fmla="*/ 83 h 53"/>
                <a:gd name="T58" fmla="*/ 172 w 99"/>
                <a:gd name="T59" fmla="*/ 68 h 53"/>
                <a:gd name="T60" fmla="*/ 172 w 99"/>
                <a:gd name="T61" fmla="*/ 10 h 53"/>
                <a:gd name="T62" fmla="*/ 162 w 99"/>
                <a:gd name="T63" fmla="*/ 0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9" h="53">
                  <a:moveTo>
                    <a:pt x="93" y="0"/>
                  </a:moveTo>
                  <a:cubicBezTo>
                    <a:pt x="86" y="0"/>
                    <a:pt x="86" y="0"/>
                    <a:pt x="86" y="0"/>
                  </a:cubicBezTo>
                  <a:cubicBezTo>
                    <a:pt x="80" y="0"/>
                    <a:pt x="80" y="0"/>
                    <a:pt x="80" y="0"/>
                  </a:cubicBezTo>
                  <a:cubicBezTo>
                    <a:pt x="76" y="0"/>
                    <a:pt x="73" y="2"/>
                    <a:pt x="73" y="6"/>
                  </a:cubicBezTo>
                  <a:cubicBezTo>
                    <a:pt x="73" y="28"/>
                    <a:pt x="73" y="28"/>
                    <a:pt x="73" y="28"/>
                  </a:cubicBezTo>
                  <a:cubicBezTo>
                    <a:pt x="26" y="28"/>
                    <a:pt x="26" y="28"/>
                    <a:pt x="26" y="28"/>
                  </a:cubicBezTo>
                  <a:cubicBezTo>
                    <a:pt x="26" y="6"/>
                    <a:pt x="26" y="6"/>
                    <a:pt x="26" y="6"/>
                  </a:cubicBezTo>
                  <a:cubicBezTo>
                    <a:pt x="26" y="2"/>
                    <a:pt x="24" y="0"/>
                    <a:pt x="19" y="0"/>
                  </a:cubicBezTo>
                  <a:cubicBezTo>
                    <a:pt x="13" y="0"/>
                    <a:pt x="13" y="0"/>
                    <a:pt x="13" y="0"/>
                  </a:cubicBezTo>
                  <a:cubicBezTo>
                    <a:pt x="7" y="0"/>
                    <a:pt x="7" y="0"/>
                    <a:pt x="7" y="0"/>
                  </a:cubicBezTo>
                  <a:cubicBezTo>
                    <a:pt x="3" y="0"/>
                    <a:pt x="0" y="2"/>
                    <a:pt x="0" y="6"/>
                  </a:cubicBezTo>
                  <a:cubicBezTo>
                    <a:pt x="0" y="39"/>
                    <a:pt x="0" y="39"/>
                    <a:pt x="0" y="39"/>
                  </a:cubicBezTo>
                  <a:cubicBezTo>
                    <a:pt x="0" y="43"/>
                    <a:pt x="5" y="48"/>
                    <a:pt x="10" y="48"/>
                  </a:cubicBezTo>
                  <a:cubicBezTo>
                    <a:pt x="10" y="49"/>
                    <a:pt x="10" y="49"/>
                    <a:pt x="10" y="49"/>
                  </a:cubicBezTo>
                  <a:cubicBezTo>
                    <a:pt x="10" y="50"/>
                    <a:pt x="10" y="51"/>
                    <a:pt x="10" y="51"/>
                  </a:cubicBezTo>
                  <a:cubicBezTo>
                    <a:pt x="11" y="52"/>
                    <a:pt x="12" y="53"/>
                    <a:pt x="14" y="53"/>
                  </a:cubicBezTo>
                  <a:cubicBezTo>
                    <a:pt x="15" y="53"/>
                    <a:pt x="15" y="53"/>
                    <a:pt x="15" y="53"/>
                  </a:cubicBezTo>
                  <a:cubicBezTo>
                    <a:pt x="17" y="53"/>
                    <a:pt x="18" y="52"/>
                    <a:pt x="19" y="51"/>
                  </a:cubicBezTo>
                  <a:cubicBezTo>
                    <a:pt x="19" y="51"/>
                    <a:pt x="19" y="50"/>
                    <a:pt x="19" y="49"/>
                  </a:cubicBezTo>
                  <a:cubicBezTo>
                    <a:pt x="19" y="49"/>
                    <a:pt x="19" y="49"/>
                    <a:pt x="19" y="48"/>
                  </a:cubicBezTo>
                  <a:cubicBezTo>
                    <a:pt x="80" y="48"/>
                    <a:pt x="80" y="48"/>
                    <a:pt x="80" y="48"/>
                  </a:cubicBezTo>
                  <a:cubicBezTo>
                    <a:pt x="80" y="49"/>
                    <a:pt x="80" y="49"/>
                    <a:pt x="80" y="49"/>
                  </a:cubicBezTo>
                  <a:cubicBezTo>
                    <a:pt x="80" y="50"/>
                    <a:pt x="80" y="51"/>
                    <a:pt x="81" y="51"/>
                  </a:cubicBezTo>
                  <a:cubicBezTo>
                    <a:pt x="81" y="52"/>
                    <a:pt x="83" y="53"/>
                    <a:pt x="84" y="53"/>
                  </a:cubicBezTo>
                  <a:cubicBezTo>
                    <a:pt x="86" y="53"/>
                    <a:pt x="86" y="53"/>
                    <a:pt x="86" y="53"/>
                  </a:cubicBezTo>
                  <a:cubicBezTo>
                    <a:pt x="87" y="53"/>
                    <a:pt x="88" y="52"/>
                    <a:pt x="89" y="51"/>
                  </a:cubicBezTo>
                  <a:cubicBezTo>
                    <a:pt x="89" y="51"/>
                    <a:pt x="89" y="50"/>
                    <a:pt x="90" y="49"/>
                  </a:cubicBezTo>
                  <a:cubicBezTo>
                    <a:pt x="90" y="49"/>
                    <a:pt x="90" y="49"/>
                    <a:pt x="90" y="48"/>
                  </a:cubicBezTo>
                  <a:cubicBezTo>
                    <a:pt x="93" y="48"/>
                    <a:pt x="93" y="48"/>
                    <a:pt x="93" y="48"/>
                  </a:cubicBezTo>
                  <a:cubicBezTo>
                    <a:pt x="97" y="48"/>
                    <a:pt x="99" y="43"/>
                    <a:pt x="99" y="39"/>
                  </a:cubicBezTo>
                  <a:cubicBezTo>
                    <a:pt x="99" y="6"/>
                    <a:pt x="99" y="6"/>
                    <a:pt x="99" y="6"/>
                  </a:cubicBezTo>
                  <a:cubicBezTo>
                    <a:pt x="99" y="2"/>
                    <a:pt x="97" y="0"/>
                    <a:pt x="93" y="0"/>
                  </a:cubicBez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34" name="Oval 113"/>
            <p:cNvSpPr>
              <a:spLocks noChangeArrowheads="1"/>
            </p:cNvSpPr>
            <p:nvPr/>
          </p:nvSpPr>
          <p:spPr bwMode="auto">
            <a:xfrm>
              <a:off x="3986138" y="2655431"/>
              <a:ext cx="11974" cy="11973"/>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135" name="Oval 114"/>
            <p:cNvSpPr>
              <a:spLocks noChangeArrowheads="1"/>
            </p:cNvSpPr>
            <p:nvPr/>
          </p:nvSpPr>
          <p:spPr bwMode="auto">
            <a:xfrm>
              <a:off x="4016929" y="2655431"/>
              <a:ext cx="11974" cy="11973"/>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136" name="Oval 115"/>
            <p:cNvSpPr>
              <a:spLocks noChangeArrowheads="1"/>
            </p:cNvSpPr>
            <p:nvPr/>
          </p:nvSpPr>
          <p:spPr bwMode="auto">
            <a:xfrm>
              <a:off x="3986138" y="2681089"/>
              <a:ext cx="11974" cy="11973"/>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137" name="Oval 116"/>
            <p:cNvSpPr>
              <a:spLocks noChangeArrowheads="1"/>
            </p:cNvSpPr>
            <p:nvPr/>
          </p:nvSpPr>
          <p:spPr bwMode="auto">
            <a:xfrm>
              <a:off x="4016929" y="2681089"/>
              <a:ext cx="11974" cy="11973"/>
            </a:xfrm>
            <a:prstGeom prst="ellipse">
              <a:avLst/>
            </a:pr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sz="2400">
                <a:solidFill>
                  <a:schemeClr val="bg1"/>
                </a:solidFill>
                <a:latin typeface="+mn-lt"/>
                <a:cs typeface="+mn-ea"/>
                <a:sym typeface="+mn-lt"/>
              </a:endParaRPr>
            </a:p>
          </p:txBody>
        </p:sp>
        <p:sp>
          <p:nvSpPr>
            <p:cNvPr id="138" name="Freeform 117"/>
            <p:cNvSpPr/>
            <p:nvPr/>
          </p:nvSpPr>
          <p:spPr bwMode="auto">
            <a:xfrm>
              <a:off x="4890195" y="1649672"/>
              <a:ext cx="110334" cy="112891"/>
            </a:xfrm>
            <a:custGeom>
              <a:avLst/>
              <a:gdLst>
                <a:gd name="T0" fmla="*/ 126 w 74"/>
                <a:gd name="T1" fmla="*/ 94 h 76"/>
                <a:gd name="T2" fmla="*/ 101 w 74"/>
                <a:gd name="T3" fmla="*/ 68 h 76"/>
                <a:gd name="T4" fmla="*/ 96 w 74"/>
                <a:gd name="T5" fmla="*/ 63 h 76"/>
                <a:gd name="T6" fmla="*/ 71 w 74"/>
                <a:gd name="T7" fmla="*/ 33 h 76"/>
                <a:gd name="T8" fmla="*/ 59 w 74"/>
                <a:gd name="T9" fmla="*/ 9 h 76"/>
                <a:gd name="T10" fmla="*/ 45 w 74"/>
                <a:gd name="T11" fmla="*/ 7 h 76"/>
                <a:gd name="T12" fmla="*/ 42 w 74"/>
                <a:gd name="T13" fmla="*/ 19 h 76"/>
                <a:gd name="T14" fmla="*/ 49 w 74"/>
                <a:gd name="T15" fmla="*/ 38 h 76"/>
                <a:gd name="T16" fmla="*/ 51 w 74"/>
                <a:gd name="T17" fmla="*/ 50 h 76"/>
                <a:gd name="T18" fmla="*/ 10 w 74"/>
                <a:gd name="T19" fmla="*/ 50 h 76"/>
                <a:gd name="T20" fmla="*/ 2 w 74"/>
                <a:gd name="T21" fmla="*/ 64 h 76"/>
                <a:gd name="T22" fmla="*/ 21 w 74"/>
                <a:gd name="T23" fmla="*/ 118 h 76"/>
                <a:gd name="T24" fmla="*/ 30 w 74"/>
                <a:gd name="T25" fmla="*/ 123 h 76"/>
                <a:gd name="T26" fmla="*/ 77 w 74"/>
                <a:gd name="T27" fmla="*/ 123 h 76"/>
                <a:gd name="T28" fmla="*/ 87 w 74"/>
                <a:gd name="T29" fmla="*/ 129 h 76"/>
                <a:gd name="T30" fmla="*/ 89 w 74"/>
                <a:gd name="T31" fmla="*/ 130 h 76"/>
                <a:gd name="T32" fmla="*/ 98 w 74"/>
                <a:gd name="T33" fmla="*/ 130 h 76"/>
                <a:gd name="T34" fmla="*/ 126 w 74"/>
                <a:gd name="T35" fmla="*/ 101 h 76"/>
                <a:gd name="T36" fmla="*/ 126 w 74"/>
                <a:gd name="T37" fmla="*/ 94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4" h="76">
                  <a:moveTo>
                    <a:pt x="72" y="54"/>
                  </a:moveTo>
                  <a:cubicBezTo>
                    <a:pt x="58" y="39"/>
                    <a:pt x="58" y="39"/>
                    <a:pt x="58" y="39"/>
                  </a:cubicBezTo>
                  <a:cubicBezTo>
                    <a:pt x="56" y="38"/>
                    <a:pt x="55" y="36"/>
                    <a:pt x="55" y="36"/>
                  </a:cubicBezTo>
                  <a:cubicBezTo>
                    <a:pt x="55" y="36"/>
                    <a:pt x="49" y="25"/>
                    <a:pt x="41" y="19"/>
                  </a:cubicBezTo>
                  <a:cubicBezTo>
                    <a:pt x="32" y="14"/>
                    <a:pt x="34" y="10"/>
                    <a:pt x="34" y="5"/>
                  </a:cubicBezTo>
                  <a:cubicBezTo>
                    <a:pt x="34" y="1"/>
                    <a:pt x="30" y="0"/>
                    <a:pt x="26" y="4"/>
                  </a:cubicBezTo>
                  <a:cubicBezTo>
                    <a:pt x="25" y="6"/>
                    <a:pt x="24" y="9"/>
                    <a:pt x="24" y="11"/>
                  </a:cubicBezTo>
                  <a:cubicBezTo>
                    <a:pt x="23" y="16"/>
                    <a:pt x="27" y="20"/>
                    <a:pt x="28" y="22"/>
                  </a:cubicBezTo>
                  <a:cubicBezTo>
                    <a:pt x="29" y="23"/>
                    <a:pt x="30" y="26"/>
                    <a:pt x="29" y="29"/>
                  </a:cubicBezTo>
                  <a:cubicBezTo>
                    <a:pt x="6" y="29"/>
                    <a:pt x="6" y="29"/>
                    <a:pt x="6" y="29"/>
                  </a:cubicBezTo>
                  <a:cubicBezTo>
                    <a:pt x="2" y="29"/>
                    <a:pt x="0" y="33"/>
                    <a:pt x="1" y="37"/>
                  </a:cubicBezTo>
                  <a:cubicBezTo>
                    <a:pt x="12" y="68"/>
                    <a:pt x="12" y="68"/>
                    <a:pt x="12" y="68"/>
                  </a:cubicBezTo>
                  <a:cubicBezTo>
                    <a:pt x="13" y="70"/>
                    <a:pt x="15" y="71"/>
                    <a:pt x="17" y="71"/>
                  </a:cubicBezTo>
                  <a:cubicBezTo>
                    <a:pt x="44" y="71"/>
                    <a:pt x="44" y="71"/>
                    <a:pt x="44" y="71"/>
                  </a:cubicBezTo>
                  <a:cubicBezTo>
                    <a:pt x="46" y="71"/>
                    <a:pt x="48" y="73"/>
                    <a:pt x="50" y="74"/>
                  </a:cubicBezTo>
                  <a:cubicBezTo>
                    <a:pt x="51" y="75"/>
                    <a:pt x="51" y="75"/>
                    <a:pt x="51" y="75"/>
                  </a:cubicBezTo>
                  <a:cubicBezTo>
                    <a:pt x="52" y="76"/>
                    <a:pt x="54" y="76"/>
                    <a:pt x="56" y="75"/>
                  </a:cubicBezTo>
                  <a:cubicBezTo>
                    <a:pt x="72" y="58"/>
                    <a:pt x="72" y="58"/>
                    <a:pt x="72" y="58"/>
                  </a:cubicBezTo>
                  <a:cubicBezTo>
                    <a:pt x="74" y="57"/>
                    <a:pt x="74" y="55"/>
                    <a:pt x="72" y="54"/>
                  </a:cubicBez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39" name="Freeform 118"/>
            <p:cNvSpPr/>
            <p:nvPr/>
          </p:nvSpPr>
          <p:spPr bwMode="auto">
            <a:xfrm>
              <a:off x="4974015" y="1737762"/>
              <a:ext cx="36778" cy="36775"/>
            </a:xfrm>
            <a:custGeom>
              <a:avLst/>
              <a:gdLst>
                <a:gd name="T0" fmla="*/ 8 w 43"/>
                <a:gd name="T1" fmla="*/ 43 h 43"/>
                <a:gd name="T2" fmla="*/ 0 w 43"/>
                <a:gd name="T3" fmla="*/ 34 h 43"/>
                <a:gd name="T4" fmla="*/ 34 w 43"/>
                <a:gd name="T5" fmla="*/ 0 h 43"/>
                <a:gd name="T6" fmla="*/ 43 w 43"/>
                <a:gd name="T7" fmla="*/ 8 h 43"/>
                <a:gd name="T8" fmla="*/ 8 w 43"/>
                <a:gd name="T9" fmla="*/ 43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43">
                  <a:moveTo>
                    <a:pt x="8" y="43"/>
                  </a:moveTo>
                  <a:lnTo>
                    <a:pt x="0" y="34"/>
                  </a:lnTo>
                  <a:lnTo>
                    <a:pt x="34" y="0"/>
                  </a:lnTo>
                  <a:lnTo>
                    <a:pt x="43" y="8"/>
                  </a:lnTo>
                  <a:lnTo>
                    <a:pt x="8" y="43"/>
                  </a:ln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40" name="Freeform 119"/>
            <p:cNvSpPr/>
            <p:nvPr/>
          </p:nvSpPr>
          <p:spPr bwMode="auto">
            <a:xfrm>
              <a:off x="4827758" y="2687930"/>
              <a:ext cx="33357" cy="58156"/>
            </a:xfrm>
            <a:custGeom>
              <a:avLst/>
              <a:gdLst>
                <a:gd name="T0" fmla="*/ 39 w 22"/>
                <a:gd name="T1" fmla="*/ 35 h 39"/>
                <a:gd name="T2" fmla="*/ 20 w 22"/>
                <a:gd name="T3" fmla="*/ 0 h 39"/>
                <a:gd name="T4" fmla="*/ 0 w 22"/>
                <a:gd name="T5" fmla="*/ 35 h 39"/>
                <a:gd name="T6" fmla="*/ 20 w 22"/>
                <a:gd name="T7" fmla="*/ 68 h 39"/>
                <a:gd name="T8" fmla="*/ 39 w 22"/>
                <a:gd name="T9" fmla="*/ 35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39">
                  <a:moveTo>
                    <a:pt x="22" y="20"/>
                  </a:moveTo>
                  <a:cubicBezTo>
                    <a:pt x="22" y="13"/>
                    <a:pt x="18" y="3"/>
                    <a:pt x="11" y="0"/>
                  </a:cubicBezTo>
                  <a:cubicBezTo>
                    <a:pt x="5" y="3"/>
                    <a:pt x="0" y="13"/>
                    <a:pt x="0" y="20"/>
                  </a:cubicBezTo>
                  <a:cubicBezTo>
                    <a:pt x="0" y="26"/>
                    <a:pt x="5" y="36"/>
                    <a:pt x="11" y="39"/>
                  </a:cubicBezTo>
                  <a:cubicBezTo>
                    <a:pt x="18" y="36"/>
                    <a:pt x="22" y="26"/>
                    <a:pt x="22" y="20"/>
                  </a:cubicBez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41" name="Freeform 120"/>
            <p:cNvSpPr/>
            <p:nvPr/>
          </p:nvSpPr>
          <p:spPr bwMode="auto">
            <a:xfrm>
              <a:off x="4851706" y="2725561"/>
              <a:ext cx="52174" cy="41051"/>
            </a:xfrm>
            <a:custGeom>
              <a:avLst/>
              <a:gdLst>
                <a:gd name="T0" fmla="*/ 2 w 35"/>
                <a:gd name="T1" fmla="*/ 39 h 28"/>
                <a:gd name="T2" fmla="*/ 40 w 35"/>
                <a:gd name="T3" fmla="*/ 41 h 28"/>
                <a:gd name="T4" fmla="*/ 59 w 35"/>
                <a:gd name="T5" fmla="*/ 7 h 28"/>
                <a:gd name="T6" fmla="*/ 21 w 35"/>
                <a:gd name="T7" fmla="*/ 7 h 28"/>
                <a:gd name="T8" fmla="*/ 2 w 35"/>
                <a:gd name="T9" fmla="*/ 39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8">
                  <a:moveTo>
                    <a:pt x="1" y="23"/>
                  </a:moveTo>
                  <a:cubicBezTo>
                    <a:pt x="6" y="28"/>
                    <a:pt x="17" y="27"/>
                    <a:pt x="23" y="24"/>
                  </a:cubicBezTo>
                  <a:cubicBezTo>
                    <a:pt x="29" y="20"/>
                    <a:pt x="35" y="12"/>
                    <a:pt x="34" y="4"/>
                  </a:cubicBezTo>
                  <a:cubicBezTo>
                    <a:pt x="29" y="0"/>
                    <a:pt x="18" y="1"/>
                    <a:pt x="12" y="4"/>
                  </a:cubicBezTo>
                  <a:cubicBezTo>
                    <a:pt x="6" y="8"/>
                    <a:pt x="0" y="16"/>
                    <a:pt x="1" y="23"/>
                  </a:cubicBez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42" name="Freeform 121"/>
            <p:cNvSpPr/>
            <p:nvPr/>
          </p:nvSpPr>
          <p:spPr bwMode="auto">
            <a:xfrm>
              <a:off x="4851706" y="2766612"/>
              <a:ext cx="52174" cy="41907"/>
            </a:xfrm>
            <a:custGeom>
              <a:avLst/>
              <a:gdLst>
                <a:gd name="T0" fmla="*/ 40 w 35"/>
                <a:gd name="T1" fmla="*/ 42 h 28"/>
                <a:gd name="T2" fmla="*/ 59 w 35"/>
                <a:gd name="T3" fmla="*/ 9 h 28"/>
                <a:gd name="T4" fmla="*/ 21 w 35"/>
                <a:gd name="T5" fmla="*/ 7 h 28"/>
                <a:gd name="T6" fmla="*/ 2 w 35"/>
                <a:gd name="T7" fmla="*/ 40 h 28"/>
                <a:gd name="T8" fmla="*/ 40 w 35"/>
                <a:gd name="T9" fmla="*/ 4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8">
                  <a:moveTo>
                    <a:pt x="23" y="24"/>
                  </a:moveTo>
                  <a:cubicBezTo>
                    <a:pt x="29" y="20"/>
                    <a:pt x="35" y="12"/>
                    <a:pt x="34" y="5"/>
                  </a:cubicBezTo>
                  <a:cubicBezTo>
                    <a:pt x="29" y="0"/>
                    <a:pt x="18" y="1"/>
                    <a:pt x="12" y="4"/>
                  </a:cubicBezTo>
                  <a:cubicBezTo>
                    <a:pt x="6" y="8"/>
                    <a:pt x="0" y="16"/>
                    <a:pt x="1" y="23"/>
                  </a:cubicBezTo>
                  <a:cubicBezTo>
                    <a:pt x="6" y="28"/>
                    <a:pt x="17" y="27"/>
                    <a:pt x="23" y="24"/>
                  </a:cubicBez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43" name="Freeform 122"/>
            <p:cNvSpPr/>
            <p:nvPr/>
          </p:nvSpPr>
          <p:spPr bwMode="auto">
            <a:xfrm>
              <a:off x="4784993" y="2725561"/>
              <a:ext cx="53884" cy="41051"/>
            </a:xfrm>
            <a:custGeom>
              <a:avLst/>
              <a:gdLst>
                <a:gd name="T0" fmla="*/ 23 w 36"/>
                <a:gd name="T1" fmla="*/ 41 h 28"/>
                <a:gd name="T2" fmla="*/ 61 w 36"/>
                <a:gd name="T3" fmla="*/ 39 h 28"/>
                <a:gd name="T4" fmla="*/ 42 w 36"/>
                <a:gd name="T5" fmla="*/ 7 h 28"/>
                <a:gd name="T6" fmla="*/ 2 w 36"/>
                <a:gd name="T7" fmla="*/ 7 h 28"/>
                <a:gd name="T8" fmla="*/ 23 w 36"/>
                <a:gd name="T9" fmla="*/ 41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28">
                  <a:moveTo>
                    <a:pt x="13" y="24"/>
                  </a:moveTo>
                  <a:cubicBezTo>
                    <a:pt x="19" y="27"/>
                    <a:pt x="29" y="28"/>
                    <a:pt x="35" y="23"/>
                  </a:cubicBezTo>
                  <a:cubicBezTo>
                    <a:pt x="36" y="16"/>
                    <a:pt x="30" y="8"/>
                    <a:pt x="24" y="4"/>
                  </a:cubicBezTo>
                  <a:cubicBezTo>
                    <a:pt x="18" y="1"/>
                    <a:pt x="7" y="0"/>
                    <a:pt x="1" y="4"/>
                  </a:cubicBezTo>
                  <a:cubicBezTo>
                    <a:pt x="0" y="12"/>
                    <a:pt x="7" y="20"/>
                    <a:pt x="13" y="24"/>
                  </a:cubicBez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44" name="Freeform 123"/>
            <p:cNvSpPr/>
            <p:nvPr/>
          </p:nvSpPr>
          <p:spPr bwMode="auto">
            <a:xfrm>
              <a:off x="4784993" y="2766612"/>
              <a:ext cx="53884" cy="41907"/>
            </a:xfrm>
            <a:custGeom>
              <a:avLst/>
              <a:gdLst>
                <a:gd name="T0" fmla="*/ 23 w 36"/>
                <a:gd name="T1" fmla="*/ 42 h 28"/>
                <a:gd name="T2" fmla="*/ 61 w 36"/>
                <a:gd name="T3" fmla="*/ 40 h 28"/>
                <a:gd name="T4" fmla="*/ 42 w 36"/>
                <a:gd name="T5" fmla="*/ 7 h 28"/>
                <a:gd name="T6" fmla="*/ 2 w 36"/>
                <a:gd name="T7" fmla="*/ 9 h 28"/>
                <a:gd name="T8" fmla="*/ 23 w 36"/>
                <a:gd name="T9" fmla="*/ 42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28">
                  <a:moveTo>
                    <a:pt x="13" y="24"/>
                  </a:moveTo>
                  <a:cubicBezTo>
                    <a:pt x="19" y="27"/>
                    <a:pt x="29" y="28"/>
                    <a:pt x="35" y="23"/>
                  </a:cubicBezTo>
                  <a:cubicBezTo>
                    <a:pt x="36" y="16"/>
                    <a:pt x="30" y="8"/>
                    <a:pt x="24" y="4"/>
                  </a:cubicBezTo>
                  <a:cubicBezTo>
                    <a:pt x="18" y="1"/>
                    <a:pt x="7" y="0"/>
                    <a:pt x="1" y="5"/>
                  </a:cubicBezTo>
                  <a:cubicBezTo>
                    <a:pt x="0" y="12"/>
                    <a:pt x="7" y="20"/>
                    <a:pt x="13" y="24"/>
                  </a:cubicBez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45" name="Freeform 124"/>
            <p:cNvSpPr/>
            <p:nvPr/>
          </p:nvSpPr>
          <p:spPr bwMode="auto">
            <a:xfrm>
              <a:off x="4841443" y="2752073"/>
              <a:ext cx="5987" cy="66709"/>
            </a:xfrm>
            <a:custGeom>
              <a:avLst/>
              <a:gdLst>
                <a:gd name="T0" fmla="*/ 0 w 4"/>
                <a:gd name="T1" fmla="*/ 2 h 45"/>
                <a:gd name="T2" fmla="*/ 0 w 4"/>
                <a:gd name="T3" fmla="*/ 76 h 45"/>
                <a:gd name="T4" fmla="*/ 4 w 4"/>
                <a:gd name="T5" fmla="*/ 78 h 45"/>
                <a:gd name="T6" fmla="*/ 7 w 4"/>
                <a:gd name="T7" fmla="*/ 76 h 45"/>
                <a:gd name="T8" fmla="*/ 7 w 4"/>
                <a:gd name="T9" fmla="*/ 2 h 45"/>
                <a:gd name="T10" fmla="*/ 4 w 4"/>
                <a:gd name="T11" fmla="*/ 0 h 45"/>
                <a:gd name="T12" fmla="*/ 0 w 4"/>
                <a:gd name="T13" fmla="*/ 2 h 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 h="45">
                  <a:moveTo>
                    <a:pt x="0" y="1"/>
                  </a:moveTo>
                  <a:cubicBezTo>
                    <a:pt x="0" y="44"/>
                    <a:pt x="0" y="44"/>
                    <a:pt x="0" y="44"/>
                  </a:cubicBezTo>
                  <a:cubicBezTo>
                    <a:pt x="0" y="44"/>
                    <a:pt x="1" y="45"/>
                    <a:pt x="2" y="45"/>
                  </a:cubicBezTo>
                  <a:cubicBezTo>
                    <a:pt x="4" y="45"/>
                    <a:pt x="4" y="44"/>
                    <a:pt x="4" y="44"/>
                  </a:cubicBezTo>
                  <a:cubicBezTo>
                    <a:pt x="4" y="1"/>
                    <a:pt x="4" y="1"/>
                    <a:pt x="4" y="1"/>
                  </a:cubicBezTo>
                  <a:cubicBezTo>
                    <a:pt x="4" y="1"/>
                    <a:pt x="4" y="0"/>
                    <a:pt x="2" y="0"/>
                  </a:cubicBezTo>
                  <a:cubicBezTo>
                    <a:pt x="1" y="0"/>
                    <a:pt x="0" y="1"/>
                    <a:pt x="0" y="1"/>
                  </a:cubicBez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46" name="Freeform 125"/>
            <p:cNvSpPr/>
            <p:nvPr/>
          </p:nvSpPr>
          <p:spPr bwMode="auto">
            <a:xfrm>
              <a:off x="4103315" y="3133509"/>
              <a:ext cx="78688" cy="71840"/>
            </a:xfrm>
            <a:custGeom>
              <a:avLst/>
              <a:gdLst>
                <a:gd name="T0" fmla="*/ 10 w 53"/>
                <a:gd name="T1" fmla="*/ 9 h 48"/>
                <a:gd name="T2" fmla="*/ 2 w 53"/>
                <a:gd name="T3" fmla="*/ 25 h 48"/>
                <a:gd name="T4" fmla="*/ 0 w 53"/>
                <a:gd name="T5" fmla="*/ 30 h 48"/>
                <a:gd name="T6" fmla="*/ 0 w 53"/>
                <a:gd name="T7" fmla="*/ 30 h 48"/>
                <a:gd name="T8" fmla="*/ 0 w 53"/>
                <a:gd name="T9" fmla="*/ 35 h 48"/>
                <a:gd name="T10" fmla="*/ 0 w 53"/>
                <a:gd name="T11" fmla="*/ 39 h 48"/>
                <a:gd name="T12" fmla="*/ 3 w 53"/>
                <a:gd name="T13" fmla="*/ 54 h 48"/>
                <a:gd name="T14" fmla="*/ 14 w 53"/>
                <a:gd name="T15" fmla="*/ 74 h 48"/>
                <a:gd name="T16" fmla="*/ 14 w 53"/>
                <a:gd name="T17" fmla="*/ 74 h 48"/>
                <a:gd name="T18" fmla="*/ 21 w 53"/>
                <a:gd name="T19" fmla="*/ 81 h 48"/>
                <a:gd name="T20" fmla="*/ 23 w 53"/>
                <a:gd name="T21" fmla="*/ 81 h 48"/>
                <a:gd name="T22" fmla="*/ 33 w 53"/>
                <a:gd name="T23" fmla="*/ 82 h 48"/>
                <a:gd name="T24" fmla="*/ 33 w 53"/>
                <a:gd name="T25" fmla="*/ 82 h 48"/>
                <a:gd name="T26" fmla="*/ 38 w 53"/>
                <a:gd name="T27" fmla="*/ 81 h 48"/>
                <a:gd name="T28" fmla="*/ 40 w 53"/>
                <a:gd name="T29" fmla="*/ 79 h 48"/>
                <a:gd name="T30" fmla="*/ 47 w 53"/>
                <a:gd name="T31" fmla="*/ 79 h 48"/>
                <a:gd name="T32" fmla="*/ 47 w 53"/>
                <a:gd name="T33" fmla="*/ 79 h 48"/>
                <a:gd name="T34" fmla="*/ 52 w 53"/>
                <a:gd name="T35" fmla="*/ 79 h 48"/>
                <a:gd name="T36" fmla="*/ 56 w 53"/>
                <a:gd name="T37" fmla="*/ 81 h 48"/>
                <a:gd name="T38" fmla="*/ 61 w 53"/>
                <a:gd name="T39" fmla="*/ 82 h 48"/>
                <a:gd name="T40" fmla="*/ 61 w 53"/>
                <a:gd name="T41" fmla="*/ 82 h 48"/>
                <a:gd name="T42" fmla="*/ 71 w 53"/>
                <a:gd name="T43" fmla="*/ 81 h 48"/>
                <a:gd name="T44" fmla="*/ 73 w 53"/>
                <a:gd name="T45" fmla="*/ 81 h 48"/>
                <a:gd name="T46" fmla="*/ 78 w 53"/>
                <a:gd name="T47" fmla="*/ 74 h 48"/>
                <a:gd name="T48" fmla="*/ 80 w 53"/>
                <a:gd name="T49" fmla="*/ 74 h 48"/>
                <a:gd name="T50" fmla="*/ 89 w 53"/>
                <a:gd name="T51" fmla="*/ 54 h 48"/>
                <a:gd name="T52" fmla="*/ 92 w 53"/>
                <a:gd name="T53" fmla="*/ 39 h 48"/>
                <a:gd name="T54" fmla="*/ 92 w 53"/>
                <a:gd name="T55" fmla="*/ 35 h 48"/>
                <a:gd name="T56" fmla="*/ 92 w 53"/>
                <a:gd name="T57" fmla="*/ 30 h 48"/>
                <a:gd name="T58" fmla="*/ 92 w 53"/>
                <a:gd name="T59" fmla="*/ 30 h 48"/>
                <a:gd name="T60" fmla="*/ 92 w 53"/>
                <a:gd name="T61" fmla="*/ 25 h 48"/>
                <a:gd name="T62" fmla="*/ 83 w 53"/>
                <a:gd name="T63" fmla="*/ 9 h 48"/>
                <a:gd name="T64" fmla="*/ 82 w 53"/>
                <a:gd name="T65" fmla="*/ 5 h 48"/>
                <a:gd name="T66" fmla="*/ 68 w 53"/>
                <a:gd name="T67" fmla="*/ 0 h 48"/>
                <a:gd name="T68" fmla="*/ 54 w 53"/>
                <a:gd name="T69" fmla="*/ 2 h 48"/>
                <a:gd name="T70" fmla="*/ 47 w 53"/>
                <a:gd name="T71" fmla="*/ 5 h 48"/>
                <a:gd name="T72" fmla="*/ 40 w 53"/>
                <a:gd name="T73" fmla="*/ 2 h 48"/>
                <a:gd name="T74" fmla="*/ 24 w 53"/>
                <a:gd name="T75" fmla="*/ 0 h 48"/>
                <a:gd name="T76" fmla="*/ 12 w 53"/>
                <a:gd name="T77" fmla="*/ 5 h 48"/>
                <a:gd name="T78" fmla="*/ 10 w 53"/>
                <a:gd name="T79" fmla="*/ 9 h 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3" h="48">
                  <a:moveTo>
                    <a:pt x="6" y="5"/>
                  </a:moveTo>
                  <a:cubicBezTo>
                    <a:pt x="3" y="7"/>
                    <a:pt x="1" y="11"/>
                    <a:pt x="1" y="14"/>
                  </a:cubicBezTo>
                  <a:cubicBezTo>
                    <a:pt x="0" y="15"/>
                    <a:pt x="0" y="16"/>
                    <a:pt x="0" y="17"/>
                  </a:cubicBezTo>
                  <a:cubicBezTo>
                    <a:pt x="0" y="17"/>
                    <a:pt x="0" y="17"/>
                    <a:pt x="0" y="17"/>
                  </a:cubicBezTo>
                  <a:cubicBezTo>
                    <a:pt x="0" y="18"/>
                    <a:pt x="0" y="19"/>
                    <a:pt x="0" y="20"/>
                  </a:cubicBezTo>
                  <a:cubicBezTo>
                    <a:pt x="0" y="21"/>
                    <a:pt x="0" y="22"/>
                    <a:pt x="0" y="22"/>
                  </a:cubicBezTo>
                  <a:cubicBezTo>
                    <a:pt x="1" y="25"/>
                    <a:pt x="1" y="28"/>
                    <a:pt x="2" y="31"/>
                  </a:cubicBezTo>
                  <a:cubicBezTo>
                    <a:pt x="4" y="35"/>
                    <a:pt x="6" y="38"/>
                    <a:pt x="8" y="42"/>
                  </a:cubicBezTo>
                  <a:cubicBezTo>
                    <a:pt x="8" y="42"/>
                    <a:pt x="8" y="42"/>
                    <a:pt x="8" y="42"/>
                  </a:cubicBezTo>
                  <a:cubicBezTo>
                    <a:pt x="9" y="43"/>
                    <a:pt x="11" y="45"/>
                    <a:pt x="12" y="46"/>
                  </a:cubicBezTo>
                  <a:cubicBezTo>
                    <a:pt x="12" y="46"/>
                    <a:pt x="13" y="46"/>
                    <a:pt x="13" y="46"/>
                  </a:cubicBezTo>
                  <a:cubicBezTo>
                    <a:pt x="15" y="48"/>
                    <a:pt x="17" y="48"/>
                    <a:pt x="19" y="47"/>
                  </a:cubicBezTo>
                  <a:cubicBezTo>
                    <a:pt x="19" y="47"/>
                    <a:pt x="19" y="47"/>
                    <a:pt x="19" y="47"/>
                  </a:cubicBezTo>
                  <a:cubicBezTo>
                    <a:pt x="20" y="47"/>
                    <a:pt x="21" y="46"/>
                    <a:pt x="22" y="46"/>
                  </a:cubicBezTo>
                  <a:cubicBezTo>
                    <a:pt x="22" y="46"/>
                    <a:pt x="23" y="46"/>
                    <a:pt x="23" y="45"/>
                  </a:cubicBezTo>
                  <a:cubicBezTo>
                    <a:pt x="25" y="45"/>
                    <a:pt x="27" y="45"/>
                    <a:pt x="27" y="45"/>
                  </a:cubicBezTo>
                  <a:cubicBezTo>
                    <a:pt x="27" y="45"/>
                    <a:pt x="27" y="45"/>
                    <a:pt x="27" y="45"/>
                  </a:cubicBezTo>
                  <a:cubicBezTo>
                    <a:pt x="28" y="45"/>
                    <a:pt x="29" y="45"/>
                    <a:pt x="30" y="45"/>
                  </a:cubicBezTo>
                  <a:cubicBezTo>
                    <a:pt x="31" y="46"/>
                    <a:pt x="31" y="46"/>
                    <a:pt x="32" y="46"/>
                  </a:cubicBezTo>
                  <a:cubicBezTo>
                    <a:pt x="33" y="46"/>
                    <a:pt x="34" y="47"/>
                    <a:pt x="35" y="47"/>
                  </a:cubicBezTo>
                  <a:cubicBezTo>
                    <a:pt x="35" y="47"/>
                    <a:pt x="35" y="47"/>
                    <a:pt x="35" y="47"/>
                  </a:cubicBezTo>
                  <a:cubicBezTo>
                    <a:pt x="37" y="48"/>
                    <a:pt x="39" y="48"/>
                    <a:pt x="41" y="46"/>
                  </a:cubicBezTo>
                  <a:cubicBezTo>
                    <a:pt x="41" y="46"/>
                    <a:pt x="41" y="46"/>
                    <a:pt x="42" y="46"/>
                  </a:cubicBezTo>
                  <a:cubicBezTo>
                    <a:pt x="43" y="45"/>
                    <a:pt x="44" y="43"/>
                    <a:pt x="45" y="42"/>
                  </a:cubicBezTo>
                  <a:cubicBezTo>
                    <a:pt x="45" y="42"/>
                    <a:pt x="45" y="42"/>
                    <a:pt x="46" y="42"/>
                  </a:cubicBezTo>
                  <a:cubicBezTo>
                    <a:pt x="48" y="38"/>
                    <a:pt x="50" y="35"/>
                    <a:pt x="51" y="31"/>
                  </a:cubicBezTo>
                  <a:cubicBezTo>
                    <a:pt x="52" y="28"/>
                    <a:pt x="53" y="25"/>
                    <a:pt x="53" y="22"/>
                  </a:cubicBezTo>
                  <a:cubicBezTo>
                    <a:pt x="53" y="22"/>
                    <a:pt x="53" y="21"/>
                    <a:pt x="53" y="20"/>
                  </a:cubicBezTo>
                  <a:cubicBezTo>
                    <a:pt x="53" y="19"/>
                    <a:pt x="53" y="18"/>
                    <a:pt x="53" y="17"/>
                  </a:cubicBezTo>
                  <a:cubicBezTo>
                    <a:pt x="53" y="17"/>
                    <a:pt x="53" y="17"/>
                    <a:pt x="53" y="17"/>
                  </a:cubicBezTo>
                  <a:cubicBezTo>
                    <a:pt x="53" y="16"/>
                    <a:pt x="53" y="15"/>
                    <a:pt x="53" y="14"/>
                  </a:cubicBezTo>
                  <a:cubicBezTo>
                    <a:pt x="52" y="11"/>
                    <a:pt x="51" y="7"/>
                    <a:pt x="48" y="5"/>
                  </a:cubicBezTo>
                  <a:cubicBezTo>
                    <a:pt x="48" y="4"/>
                    <a:pt x="47" y="4"/>
                    <a:pt x="47" y="3"/>
                  </a:cubicBezTo>
                  <a:cubicBezTo>
                    <a:pt x="45" y="2"/>
                    <a:pt x="42" y="1"/>
                    <a:pt x="39" y="0"/>
                  </a:cubicBezTo>
                  <a:cubicBezTo>
                    <a:pt x="36" y="0"/>
                    <a:pt x="34" y="0"/>
                    <a:pt x="31" y="1"/>
                  </a:cubicBezTo>
                  <a:cubicBezTo>
                    <a:pt x="30" y="2"/>
                    <a:pt x="27" y="3"/>
                    <a:pt x="27" y="3"/>
                  </a:cubicBezTo>
                  <a:cubicBezTo>
                    <a:pt x="27" y="3"/>
                    <a:pt x="24" y="2"/>
                    <a:pt x="23" y="1"/>
                  </a:cubicBezTo>
                  <a:cubicBezTo>
                    <a:pt x="20" y="0"/>
                    <a:pt x="17" y="0"/>
                    <a:pt x="14" y="0"/>
                  </a:cubicBezTo>
                  <a:cubicBezTo>
                    <a:pt x="11" y="1"/>
                    <a:pt x="9" y="2"/>
                    <a:pt x="7" y="3"/>
                  </a:cubicBezTo>
                  <a:cubicBezTo>
                    <a:pt x="6" y="4"/>
                    <a:pt x="6" y="4"/>
                    <a:pt x="6" y="5"/>
                  </a:cubicBez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147" name="Freeform 126"/>
            <p:cNvSpPr/>
            <p:nvPr/>
          </p:nvSpPr>
          <p:spPr bwMode="auto">
            <a:xfrm>
              <a:off x="4123842" y="3111273"/>
              <a:ext cx="19672" cy="22236"/>
            </a:xfrm>
            <a:custGeom>
              <a:avLst/>
              <a:gdLst>
                <a:gd name="T0" fmla="*/ 7 w 13"/>
                <a:gd name="T1" fmla="*/ 19 h 15"/>
                <a:gd name="T2" fmla="*/ 16 w 13"/>
                <a:gd name="T3" fmla="*/ 24 h 15"/>
                <a:gd name="T4" fmla="*/ 21 w 13"/>
                <a:gd name="T5" fmla="*/ 24 h 15"/>
                <a:gd name="T6" fmla="*/ 23 w 13"/>
                <a:gd name="T7" fmla="*/ 24 h 15"/>
                <a:gd name="T8" fmla="*/ 18 w 13"/>
                <a:gd name="T9" fmla="*/ 10 h 15"/>
                <a:gd name="T10" fmla="*/ 2 w 13"/>
                <a:gd name="T11" fmla="*/ 0 h 15"/>
                <a:gd name="T12" fmla="*/ 2 w 13"/>
                <a:gd name="T13" fmla="*/ 0 h 15"/>
                <a:gd name="T14" fmla="*/ 0 w 13"/>
                <a:gd name="T15" fmla="*/ 0 h 15"/>
                <a:gd name="T16" fmla="*/ 0 w 13"/>
                <a:gd name="T17" fmla="*/ 7 h 15"/>
                <a:gd name="T18" fmla="*/ 7 w 13"/>
                <a:gd name="T19" fmla="*/ 19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 h="15">
                  <a:moveTo>
                    <a:pt x="4" y="11"/>
                  </a:moveTo>
                  <a:cubicBezTo>
                    <a:pt x="6" y="12"/>
                    <a:pt x="7" y="14"/>
                    <a:pt x="9" y="14"/>
                  </a:cubicBezTo>
                  <a:cubicBezTo>
                    <a:pt x="10" y="14"/>
                    <a:pt x="11" y="15"/>
                    <a:pt x="12" y="14"/>
                  </a:cubicBezTo>
                  <a:cubicBezTo>
                    <a:pt x="13" y="14"/>
                    <a:pt x="13" y="14"/>
                    <a:pt x="13" y="14"/>
                  </a:cubicBezTo>
                  <a:cubicBezTo>
                    <a:pt x="13" y="11"/>
                    <a:pt x="12" y="8"/>
                    <a:pt x="10" y="6"/>
                  </a:cubicBezTo>
                  <a:cubicBezTo>
                    <a:pt x="8" y="3"/>
                    <a:pt x="5" y="1"/>
                    <a:pt x="1" y="0"/>
                  </a:cubicBezTo>
                  <a:cubicBezTo>
                    <a:pt x="1" y="0"/>
                    <a:pt x="1" y="0"/>
                    <a:pt x="1" y="0"/>
                  </a:cubicBezTo>
                  <a:cubicBezTo>
                    <a:pt x="1" y="0"/>
                    <a:pt x="0" y="0"/>
                    <a:pt x="0" y="0"/>
                  </a:cubicBezTo>
                  <a:cubicBezTo>
                    <a:pt x="0" y="1"/>
                    <a:pt x="0" y="2"/>
                    <a:pt x="0" y="4"/>
                  </a:cubicBezTo>
                  <a:cubicBezTo>
                    <a:pt x="1" y="6"/>
                    <a:pt x="2" y="9"/>
                    <a:pt x="4" y="11"/>
                  </a:cubicBezTo>
                  <a:close/>
                </a:path>
              </a:pathLst>
            </a:custGeom>
            <a:solidFill>
              <a:srgbClr val="D9D9D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sz="2400">
                <a:solidFill>
                  <a:schemeClr val="bg1"/>
                </a:solidFill>
                <a:cs typeface="+mn-ea"/>
                <a:sym typeface="+mn-lt"/>
              </a:endParaRPr>
            </a:p>
          </p:txBody>
        </p:sp>
        <p:sp>
          <p:nvSpPr>
            <p:cNvPr id="8" name="Oval 8"/>
            <p:cNvSpPr/>
            <p:nvPr/>
          </p:nvSpPr>
          <p:spPr bwMode="auto">
            <a:xfrm>
              <a:off x="4280314" y="3053606"/>
              <a:ext cx="526256" cy="52625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dirty="0">
                  <a:solidFill>
                    <a:schemeClr val="bg1"/>
                  </a:solidFill>
                  <a:cs typeface="+mn-ea"/>
                  <a:sym typeface="+mn-lt"/>
                </a:rPr>
                <a:t>Ñ </a:t>
              </a:r>
              <a:endParaRPr lang="en-US" sz="3200" dirty="0">
                <a:solidFill>
                  <a:schemeClr val="bg1"/>
                </a:solidFill>
                <a:cs typeface="+mn-ea"/>
                <a:sym typeface="+mn-lt"/>
              </a:endParaRPr>
            </a:p>
          </p:txBody>
        </p:sp>
        <p:sp>
          <p:nvSpPr>
            <p:cNvPr id="9" name="Oval 9"/>
            <p:cNvSpPr/>
            <p:nvPr/>
          </p:nvSpPr>
          <p:spPr bwMode="auto">
            <a:xfrm>
              <a:off x="4693613" y="1863339"/>
              <a:ext cx="527447" cy="585980"/>
            </a:xfrm>
            <a:prstGeom prst="ellipse">
              <a:avLst/>
            </a:prstGeom>
            <a:solidFill>
              <a:srgbClr val="16294C"/>
            </a:solidFill>
            <a:ln w="6350">
              <a:solidFill>
                <a:srgbClr val="1629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endParaRPr lang="en-US" altLang="zh-CN" sz="3200" dirty="0">
                <a:solidFill>
                  <a:schemeClr val="bg1"/>
                </a:solidFill>
                <a:latin typeface="+mn-lt"/>
                <a:cs typeface="+mn-ea"/>
                <a:sym typeface="+mn-lt"/>
              </a:endParaRPr>
            </a:p>
          </p:txBody>
        </p:sp>
        <p:sp>
          <p:nvSpPr>
            <p:cNvPr id="11" name="Oval 11"/>
            <p:cNvSpPr/>
            <p:nvPr/>
          </p:nvSpPr>
          <p:spPr bwMode="auto">
            <a:xfrm>
              <a:off x="4244595" y="3484464"/>
              <a:ext cx="526256" cy="52744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2800" dirty="0">
                  <a:solidFill>
                    <a:schemeClr val="bg1"/>
                  </a:solidFill>
                  <a:cs typeface="+mn-ea"/>
                  <a:sym typeface="+mn-lt"/>
                </a:rPr>
                <a:t>E</a:t>
              </a:r>
              <a:endParaRPr lang="en-US" sz="2800" dirty="0">
                <a:solidFill>
                  <a:schemeClr val="bg1"/>
                </a:solidFill>
                <a:cs typeface="+mn-ea"/>
                <a:sym typeface="+mn-lt"/>
              </a:endParaRPr>
            </a:p>
          </p:txBody>
        </p:sp>
        <p:sp>
          <p:nvSpPr>
            <p:cNvPr id="17" name="Oval 17"/>
            <p:cNvSpPr/>
            <p:nvPr/>
          </p:nvSpPr>
          <p:spPr bwMode="auto">
            <a:xfrm>
              <a:off x="4045744" y="2067694"/>
              <a:ext cx="526256" cy="52625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3600" dirty="0">
                  <a:solidFill>
                    <a:schemeClr val="bg1"/>
                  </a:solidFill>
                  <a:cs typeface="+mn-ea"/>
                  <a:sym typeface="+mn-lt"/>
                </a:rPr>
                <a:t>s</a:t>
              </a:r>
              <a:endParaRPr lang="en-US" sz="3600" dirty="0">
                <a:solidFill>
                  <a:schemeClr val="bg1"/>
                </a:solidFill>
                <a:cs typeface="+mn-ea"/>
                <a:sym typeface="+mn-lt"/>
              </a:endParaRPr>
            </a:p>
          </p:txBody>
        </p:sp>
        <p:sp>
          <p:nvSpPr>
            <p:cNvPr id="18" name="Oval 18"/>
            <p:cNvSpPr/>
            <p:nvPr/>
          </p:nvSpPr>
          <p:spPr bwMode="auto">
            <a:xfrm>
              <a:off x="4909840" y="2643758"/>
              <a:ext cx="526256" cy="52625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sz="2800" dirty="0">
                  <a:solidFill>
                    <a:schemeClr val="bg1"/>
                  </a:solidFill>
                  <a:cs typeface="+mn-ea"/>
                  <a:sym typeface="+mn-lt"/>
                </a:rPr>
                <a:t>l</a:t>
              </a:r>
              <a:endParaRPr lang="en-US" sz="2800" dirty="0">
                <a:solidFill>
                  <a:schemeClr val="bg1"/>
                </a:solidFill>
                <a:cs typeface="+mn-ea"/>
                <a:sym typeface="+mn-lt"/>
              </a:endParaRPr>
            </a:p>
          </p:txBody>
        </p:sp>
      </p:grpSp>
      <p:sp>
        <p:nvSpPr>
          <p:cNvPr id="19" name="Content Placeholder 2"/>
          <p:cNvSpPr txBox="1"/>
          <p:nvPr/>
        </p:nvSpPr>
        <p:spPr bwMode="auto">
          <a:xfrm>
            <a:off x="6379384" y="3900488"/>
            <a:ext cx="1591867" cy="4191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defRPr/>
            </a:pPr>
            <a:r>
              <a:rPr lang="en-US" sz="800" dirty="0">
                <a:solidFill>
                  <a:srgbClr val="0B1527"/>
                </a:solidFill>
                <a:cs typeface="+mn-ea"/>
                <a:sym typeface="+mn-lt"/>
              </a:rPr>
              <a:t>Lorem ipsum dolor sit amet, consectetur adipiscing elit. Sed imperdiet tincidunt.</a:t>
            </a:r>
            <a:endParaRPr lang="en-US" sz="700" dirty="0">
              <a:solidFill>
                <a:srgbClr val="0B1527"/>
              </a:solidFill>
              <a:cs typeface="+mn-ea"/>
              <a:sym typeface="+mn-lt"/>
            </a:endParaRPr>
          </a:p>
        </p:txBody>
      </p:sp>
      <p:sp>
        <p:nvSpPr>
          <p:cNvPr id="20" name="Content Placeholder 2"/>
          <p:cNvSpPr txBox="1"/>
          <p:nvPr/>
        </p:nvSpPr>
        <p:spPr bwMode="auto">
          <a:xfrm>
            <a:off x="6702044" y="2644380"/>
            <a:ext cx="1470356" cy="4179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defRPr/>
            </a:pPr>
            <a:r>
              <a:rPr lang="en-US" sz="800" dirty="0">
                <a:solidFill>
                  <a:srgbClr val="0B1527"/>
                </a:solidFill>
                <a:cs typeface="+mn-ea"/>
                <a:sym typeface="+mn-lt"/>
              </a:rPr>
              <a:t>Lorem ipsum dolor sit amet, consectetur adipiscing elit. Sed imperdiet tincidunt.</a:t>
            </a:r>
            <a:endParaRPr lang="en-US" sz="700" dirty="0">
              <a:solidFill>
                <a:srgbClr val="0B1527"/>
              </a:solidFill>
              <a:cs typeface="+mn-ea"/>
              <a:sym typeface="+mn-lt"/>
            </a:endParaRPr>
          </a:p>
        </p:txBody>
      </p:sp>
      <p:sp>
        <p:nvSpPr>
          <p:cNvPr id="21" name="Content Placeholder 2"/>
          <p:cNvSpPr txBox="1"/>
          <p:nvPr/>
        </p:nvSpPr>
        <p:spPr bwMode="auto">
          <a:xfrm>
            <a:off x="6455584" y="1158480"/>
            <a:ext cx="1572799" cy="4179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defRPr/>
            </a:pPr>
            <a:r>
              <a:rPr lang="en-US" sz="800" dirty="0">
                <a:solidFill>
                  <a:srgbClr val="0B1527"/>
                </a:solidFill>
                <a:cs typeface="+mn-ea"/>
                <a:sym typeface="+mn-lt"/>
              </a:rPr>
              <a:t>Lorem ipsum dolor sit amet, consectetur adipiscing elit. Sed imperdiet tincidunt.</a:t>
            </a:r>
            <a:endParaRPr lang="en-US" sz="700" dirty="0">
              <a:solidFill>
                <a:srgbClr val="0B1527"/>
              </a:solidFill>
              <a:cs typeface="+mn-ea"/>
              <a:sym typeface="+mn-lt"/>
            </a:endParaRPr>
          </a:p>
        </p:txBody>
      </p:sp>
      <p:sp>
        <p:nvSpPr>
          <p:cNvPr id="22" name="Content Placeholder 2"/>
          <p:cNvSpPr txBox="1"/>
          <p:nvPr/>
        </p:nvSpPr>
        <p:spPr bwMode="auto">
          <a:xfrm>
            <a:off x="1475657" y="3863580"/>
            <a:ext cx="1677136" cy="4179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50000"/>
              </a:lnSpc>
              <a:buNone/>
              <a:defRPr/>
            </a:pPr>
            <a:r>
              <a:rPr lang="en-US" sz="800" dirty="0">
                <a:solidFill>
                  <a:srgbClr val="0B1527"/>
                </a:solidFill>
                <a:cs typeface="+mn-ea"/>
                <a:sym typeface="+mn-lt"/>
              </a:rPr>
              <a:t>Lorem ipsum dolor sit amet, consectetur adipiscing elit. Sed imperdiet tincidunt.</a:t>
            </a:r>
            <a:endParaRPr lang="en-US" sz="700" dirty="0">
              <a:solidFill>
                <a:srgbClr val="0B1527"/>
              </a:solidFill>
              <a:cs typeface="+mn-ea"/>
              <a:sym typeface="+mn-lt"/>
            </a:endParaRPr>
          </a:p>
        </p:txBody>
      </p:sp>
      <p:sp>
        <p:nvSpPr>
          <p:cNvPr id="23" name="Content Placeholder 2"/>
          <p:cNvSpPr txBox="1"/>
          <p:nvPr/>
        </p:nvSpPr>
        <p:spPr bwMode="auto">
          <a:xfrm>
            <a:off x="1115616" y="2561036"/>
            <a:ext cx="1634745" cy="4179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50000"/>
              </a:lnSpc>
              <a:buNone/>
              <a:defRPr/>
            </a:pPr>
            <a:r>
              <a:rPr lang="en-US" sz="800" dirty="0">
                <a:solidFill>
                  <a:srgbClr val="0B1527"/>
                </a:solidFill>
                <a:cs typeface="+mn-ea"/>
                <a:sym typeface="+mn-lt"/>
              </a:rPr>
              <a:t>Lorem ipsum dolor sit amet, consectetur adipiscing elit. Sed imperdiet tincidunt.</a:t>
            </a:r>
            <a:endParaRPr lang="en-US" sz="700" dirty="0">
              <a:solidFill>
                <a:srgbClr val="0B1527"/>
              </a:solidFill>
              <a:cs typeface="+mn-ea"/>
              <a:sym typeface="+mn-lt"/>
            </a:endParaRPr>
          </a:p>
        </p:txBody>
      </p:sp>
      <p:sp>
        <p:nvSpPr>
          <p:cNvPr id="24" name="Content Placeholder 2"/>
          <p:cNvSpPr txBox="1"/>
          <p:nvPr/>
        </p:nvSpPr>
        <p:spPr bwMode="auto">
          <a:xfrm>
            <a:off x="1403648" y="1175148"/>
            <a:ext cx="1733667" cy="4179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lnSpc>
                <a:spcPct val="150000"/>
              </a:lnSpc>
              <a:buNone/>
              <a:defRPr/>
            </a:pPr>
            <a:r>
              <a:rPr lang="en-US" sz="800" dirty="0">
                <a:solidFill>
                  <a:srgbClr val="0B1527"/>
                </a:solidFill>
                <a:cs typeface="+mn-ea"/>
                <a:sym typeface="+mn-lt"/>
              </a:rPr>
              <a:t>Lorem ipsum dolor sit amet, consectetur adipiscing elit. Sed imperdiet tincidunt.</a:t>
            </a:r>
            <a:endParaRPr lang="en-US" sz="700" dirty="0">
              <a:solidFill>
                <a:srgbClr val="0B1527"/>
              </a:solidFill>
              <a:cs typeface="+mn-ea"/>
              <a:sym typeface="+mn-lt"/>
            </a:endParaRPr>
          </a:p>
        </p:txBody>
      </p:sp>
      <p:sp>
        <p:nvSpPr>
          <p:cNvPr id="3" name="矩形 2"/>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100" fill="hold"/>
                                        <p:tgtEl>
                                          <p:spTgt spid="2"/>
                                        </p:tgtEl>
                                        <p:attrNameLst>
                                          <p:attrName>ppt_w</p:attrName>
                                        </p:attrNameLst>
                                      </p:cBhvr>
                                      <p:tavLst>
                                        <p:tav tm="0">
                                          <p:val>
                                            <p:fltVal val="0"/>
                                          </p:val>
                                        </p:tav>
                                        <p:tav tm="100000">
                                          <p:val>
                                            <p:strVal val="#ppt_w"/>
                                          </p:val>
                                        </p:tav>
                                      </p:tavLst>
                                    </p:anim>
                                    <p:anim calcmode="lin" valueType="num">
                                      <p:cBhvr>
                                        <p:cTn id="8" dur="1100" fill="hold"/>
                                        <p:tgtEl>
                                          <p:spTgt spid="2"/>
                                        </p:tgtEl>
                                        <p:attrNameLst>
                                          <p:attrName>ppt_h</p:attrName>
                                        </p:attrNameLst>
                                      </p:cBhvr>
                                      <p:tavLst>
                                        <p:tav tm="0">
                                          <p:val>
                                            <p:fltVal val="0"/>
                                          </p:val>
                                        </p:tav>
                                        <p:tav tm="100000">
                                          <p:val>
                                            <p:strVal val="#ppt_h"/>
                                          </p:val>
                                        </p:tav>
                                      </p:tavLst>
                                    </p:anim>
                                    <p:animEffect transition="in" filter="fade">
                                      <p:cBhvr>
                                        <p:cTn id="9" dur="1100"/>
                                        <p:tgtEl>
                                          <p:spTgt spid="2"/>
                                        </p:tgtEl>
                                      </p:cBhvr>
                                    </p:animEffect>
                                  </p:childTnLst>
                                </p:cTn>
                              </p:par>
                            </p:childTnLst>
                          </p:cTn>
                        </p:par>
                        <p:par>
                          <p:cTn id="10" fill="hold">
                            <p:stCondLst>
                              <p:cond delay="1500"/>
                            </p:stCondLst>
                            <p:childTnLst>
                              <p:par>
                                <p:cTn id="11" presetID="16" presetClass="entr" presetSubtype="21" fill="hold" nodeType="afterEffect">
                                  <p:stCondLst>
                                    <p:cond delay="0"/>
                                  </p:stCondLst>
                                  <p:childTnLst>
                                    <p:set>
                                      <p:cBhvr>
                                        <p:cTn id="12" dur="1" fill="hold">
                                          <p:stCondLst>
                                            <p:cond delay="0"/>
                                          </p:stCondLst>
                                        </p:cTn>
                                        <p:tgtEl>
                                          <p:spTgt spid="2051"/>
                                        </p:tgtEl>
                                        <p:attrNameLst>
                                          <p:attrName>style.visibility</p:attrName>
                                        </p:attrNameLst>
                                      </p:cBhvr>
                                      <p:to>
                                        <p:strVal val="visible"/>
                                      </p:to>
                                    </p:set>
                                    <p:animEffect transition="in" filter="barn(inVertical)">
                                      <p:cBhvr>
                                        <p:cTn id="13" dur="500"/>
                                        <p:tgtEl>
                                          <p:spTgt spid="2051"/>
                                        </p:tgtEl>
                                      </p:cBhvr>
                                    </p:animEffect>
                                  </p:childTnLst>
                                </p:cTn>
                              </p:par>
                            </p:childTnLst>
                          </p:cTn>
                        </p:par>
                        <p:par>
                          <p:cTn id="14" fill="hold">
                            <p:stCondLst>
                              <p:cond delay="2000"/>
                            </p:stCondLst>
                            <p:childTnLst>
                              <p:par>
                                <p:cTn id="15" presetID="16" presetClass="entr" presetSubtype="21" fill="hold" nodeType="afterEffect">
                                  <p:stCondLst>
                                    <p:cond delay="0"/>
                                  </p:stCondLst>
                                  <p:childTnLst>
                                    <p:set>
                                      <p:cBhvr>
                                        <p:cTn id="16" dur="1" fill="hold">
                                          <p:stCondLst>
                                            <p:cond delay="0"/>
                                          </p:stCondLst>
                                        </p:cTn>
                                        <p:tgtEl>
                                          <p:spTgt spid="2049"/>
                                        </p:tgtEl>
                                        <p:attrNameLst>
                                          <p:attrName>style.visibility</p:attrName>
                                        </p:attrNameLst>
                                      </p:cBhvr>
                                      <p:to>
                                        <p:strVal val="visible"/>
                                      </p:to>
                                    </p:set>
                                    <p:animEffect transition="in" filter="barn(inVertical)">
                                      <p:cBhvr>
                                        <p:cTn id="17" dur="500"/>
                                        <p:tgtEl>
                                          <p:spTgt spid="2049"/>
                                        </p:tgtEl>
                                      </p:cBhvr>
                                    </p:animEffect>
                                  </p:childTnLst>
                                </p:cTn>
                              </p:par>
                            </p:childTnLst>
                          </p:cTn>
                        </p:par>
                        <p:par>
                          <p:cTn id="18" fill="hold">
                            <p:stCondLst>
                              <p:cond delay="2500"/>
                            </p:stCondLst>
                            <p:childTnLst>
                              <p:par>
                                <p:cTn id="19" presetID="16" presetClass="entr" presetSubtype="21" fill="hold" nodeType="afterEffect">
                                  <p:stCondLst>
                                    <p:cond delay="0"/>
                                  </p:stCondLst>
                                  <p:childTnLst>
                                    <p:set>
                                      <p:cBhvr>
                                        <p:cTn id="20" dur="1" fill="hold">
                                          <p:stCondLst>
                                            <p:cond delay="0"/>
                                          </p:stCondLst>
                                        </p:cTn>
                                        <p:tgtEl>
                                          <p:spTgt spid="2048"/>
                                        </p:tgtEl>
                                        <p:attrNameLst>
                                          <p:attrName>style.visibility</p:attrName>
                                        </p:attrNameLst>
                                      </p:cBhvr>
                                      <p:to>
                                        <p:strVal val="visible"/>
                                      </p:to>
                                    </p:set>
                                    <p:animEffect transition="in" filter="barn(inVertical)">
                                      <p:cBhvr>
                                        <p:cTn id="21" dur="500"/>
                                        <p:tgtEl>
                                          <p:spTgt spid="2048"/>
                                        </p:tgtEl>
                                      </p:cBhvr>
                                    </p:animEffect>
                                  </p:childTnLst>
                                </p:cTn>
                              </p:par>
                            </p:childTnLst>
                          </p:cTn>
                        </p:par>
                        <p:par>
                          <p:cTn id="22" fill="hold">
                            <p:stCondLst>
                              <p:cond delay="3000"/>
                            </p:stCondLst>
                            <p:childTnLst>
                              <p:par>
                                <p:cTn id="23" presetID="16" presetClass="entr" presetSubtype="21"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childTnLst>
                          </p:cTn>
                        </p:par>
                        <p:par>
                          <p:cTn id="26" fill="hold">
                            <p:stCondLst>
                              <p:cond delay="3500"/>
                            </p:stCondLst>
                            <p:childTnLst>
                              <p:par>
                                <p:cTn id="27" presetID="16" presetClass="entr" presetSubtype="21" fill="hold" nodeType="afterEffect">
                                  <p:stCondLst>
                                    <p:cond delay="0"/>
                                  </p:stCondLst>
                                  <p:childTnLst>
                                    <p:set>
                                      <p:cBhvr>
                                        <p:cTn id="28" dur="1" fill="hold">
                                          <p:stCondLst>
                                            <p:cond delay="0"/>
                                          </p:stCondLst>
                                        </p:cTn>
                                        <p:tgtEl>
                                          <p:spTgt spid="2053"/>
                                        </p:tgtEl>
                                        <p:attrNameLst>
                                          <p:attrName>style.visibility</p:attrName>
                                        </p:attrNameLst>
                                      </p:cBhvr>
                                      <p:to>
                                        <p:strVal val="visible"/>
                                      </p:to>
                                    </p:set>
                                    <p:animEffect transition="in" filter="barn(inVertical)">
                                      <p:cBhvr>
                                        <p:cTn id="29" dur="500"/>
                                        <p:tgtEl>
                                          <p:spTgt spid="2053"/>
                                        </p:tgtEl>
                                      </p:cBhvr>
                                    </p:animEffect>
                                  </p:childTnLst>
                                </p:cTn>
                              </p:par>
                            </p:childTnLst>
                          </p:cTn>
                        </p:par>
                        <p:par>
                          <p:cTn id="30" fill="hold">
                            <p:stCondLst>
                              <p:cond delay="4000"/>
                            </p:stCondLst>
                            <p:childTnLst>
                              <p:par>
                                <p:cTn id="31" presetID="16" presetClass="entr" presetSubtype="21" fill="hold" nodeType="afterEffect">
                                  <p:stCondLst>
                                    <p:cond delay="0"/>
                                  </p:stCondLst>
                                  <p:childTnLst>
                                    <p:set>
                                      <p:cBhvr>
                                        <p:cTn id="32" dur="1" fill="hold">
                                          <p:stCondLst>
                                            <p:cond delay="0"/>
                                          </p:stCondLst>
                                        </p:cTn>
                                        <p:tgtEl>
                                          <p:spTgt spid="2052"/>
                                        </p:tgtEl>
                                        <p:attrNameLst>
                                          <p:attrName>style.visibility</p:attrName>
                                        </p:attrNameLst>
                                      </p:cBhvr>
                                      <p:to>
                                        <p:strVal val="visible"/>
                                      </p:to>
                                    </p:set>
                                    <p:animEffect transition="in" filter="barn(inVertical)">
                                      <p:cBhvr>
                                        <p:cTn id="33" dur="500"/>
                                        <p:tgtEl>
                                          <p:spTgt spid="2052"/>
                                        </p:tgtEl>
                                      </p:cBhvr>
                                    </p:animEffect>
                                  </p:childTnLst>
                                </p:cTn>
                              </p:par>
                            </p:childTnLst>
                          </p:cTn>
                        </p:par>
                        <p:par>
                          <p:cTn id="34" fill="hold">
                            <p:stCondLst>
                              <p:cond delay="4500"/>
                            </p:stCondLst>
                            <p:childTnLst>
                              <p:par>
                                <p:cTn id="35" presetID="42"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42"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childTnLst>
                          </p:cTn>
                        </p:par>
                        <p:par>
                          <p:cTn id="46" fill="hold">
                            <p:stCondLst>
                              <p:cond delay="6500"/>
                            </p:stCondLst>
                            <p:childTnLst>
                              <p:par>
                                <p:cTn id="47" presetID="42" presetClass="entr" presetSubtype="0"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childTnLst>
                          </p:cTn>
                        </p:par>
                        <p:par>
                          <p:cTn id="52" fill="hold">
                            <p:stCondLst>
                              <p:cond delay="7500"/>
                            </p:stCondLst>
                            <p:childTnLst>
                              <p:par>
                                <p:cTn id="53" presetID="42" presetClass="entr" presetSubtype="0"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par>
                          <p:cTn id="58" fill="hold">
                            <p:stCondLst>
                              <p:cond delay="8500"/>
                            </p:stCondLst>
                            <p:childTnLst>
                              <p:par>
                                <p:cTn id="59" presetID="42"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1000"/>
                                        <p:tgtEl>
                                          <p:spTgt spid="22"/>
                                        </p:tgtEl>
                                      </p:cBhvr>
                                    </p:animEffect>
                                    <p:anim calcmode="lin" valueType="num">
                                      <p:cBhvr>
                                        <p:cTn id="62" dur="1000" fill="hold"/>
                                        <p:tgtEl>
                                          <p:spTgt spid="22"/>
                                        </p:tgtEl>
                                        <p:attrNameLst>
                                          <p:attrName>ppt_x</p:attrName>
                                        </p:attrNameLst>
                                      </p:cBhvr>
                                      <p:tavLst>
                                        <p:tav tm="0">
                                          <p:val>
                                            <p:strVal val="#ppt_x"/>
                                          </p:val>
                                        </p:tav>
                                        <p:tav tm="100000">
                                          <p:val>
                                            <p:strVal val="#ppt_x"/>
                                          </p:val>
                                        </p:tav>
                                      </p:tavLst>
                                    </p:anim>
                                    <p:anim calcmode="lin" valueType="num">
                                      <p:cBhvr>
                                        <p:cTn id="63" dur="1000" fill="hold"/>
                                        <p:tgtEl>
                                          <p:spTgt spid="22"/>
                                        </p:tgtEl>
                                        <p:attrNameLst>
                                          <p:attrName>ppt_y</p:attrName>
                                        </p:attrNameLst>
                                      </p:cBhvr>
                                      <p:tavLst>
                                        <p:tav tm="0">
                                          <p:val>
                                            <p:strVal val="#ppt_y+.1"/>
                                          </p:val>
                                        </p:tav>
                                        <p:tav tm="100000">
                                          <p:val>
                                            <p:strVal val="#ppt_y"/>
                                          </p:val>
                                        </p:tav>
                                      </p:tavLst>
                                    </p:anim>
                                  </p:childTnLst>
                                </p:cTn>
                              </p:par>
                            </p:childTnLst>
                          </p:cTn>
                        </p:par>
                        <p:par>
                          <p:cTn id="64" fill="hold">
                            <p:stCondLst>
                              <p:cond delay="9500"/>
                            </p:stCondLst>
                            <p:childTnLst>
                              <p:par>
                                <p:cTn id="65" presetID="42" presetClass="entr" presetSubtype="0"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1000"/>
                                        <p:tgtEl>
                                          <p:spTgt spid="19"/>
                                        </p:tgtEl>
                                      </p:cBhvr>
                                    </p:animEffect>
                                    <p:anim calcmode="lin" valueType="num">
                                      <p:cBhvr>
                                        <p:cTn id="68" dur="1000" fill="hold"/>
                                        <p:tgtEl>
                                          <p:spTgt spid="19"/>
                                        </p:tgtEl>
                                        <p:attrNameLst>
                                          <p:attrName>ppt_x</p:attrName>
                                        </p:attrNameLst>
                                      </p:cBhvr>
                                      <p:tavLst>
                                        <p:tav tm="0">
                                          <p:val>
                                            <p:strVal val="#ppt_x"/>
                                          </p:val>
                                        </p:tav>
                                        <p:tav tm="100000">
                                          <p:val>
                                            <p:strVal val="#ppt_x"/>
                                          </p:val>
                                        </p:tav>
                                      </p:tavLst>
                                    </p:anim>
                                    <p:anim calcmode="lin" valueType="num">
                                      <p:cBhvr>
                                        <p:cTn id="6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val 20"/>
          <p:cNvSpPr/>
          <p:nvPr/>
        </p:nvSpPr>
        <p:spPr>
          <a:xfrm>
            <a:off x="808806" y="1408339"/>
            <a:ext cx="692944" cy="692944"/>
          </a:xfrm>
          <a:prstGeom prst="ellipse">
            <a:avLst/>
          </a:prstGeom>
          <a:solidFill>
            <a:srgbClr val="16294C"/>
          </a:solidFill>
          <a:ln w="12700" cap="flat" cmpd="sng" algn="ctr">
            <a:noFill/>
            <a:prstDash val="solid"/>
            <a:miter lim="800000"/>
          </a:ln>
          <a:effectLst/>
        </p:spPr>
        <p:txBody>
          <a:bodyPr lIns="68528" tIns="34289" rIns="68528" bIns="34289" anchor="ctr"/>
          <a:lstStyle/>
          <a:p>
            <a:pPr algn="ctr">
              <a:defRPr/>
            </a:pPr>
            <a:endParaRPr lang="id-ID" kern="0">
              <a:solidFill>
                <a:prstClr val="white"/>
              </a:solidFill>
              <a:cs typeface="+mn-ea"/>
              <a:sym typeface="+mn-lt"/>
            </a:endParaRPr>
          </a:p>
        </p:txBody>
      </p:sp>
      <p:sp>
        <p:nvSpPr>
          <p:cNvPr id="59" name="TextBox 58"/>
          <p:cNvSpPr txBox="1"/>
          <p:nvPr/>
        </p:nvSpPr>
        <p:spPr>
          <a:xfrm>
            <a:off x="1548184" y="1347614"/>
            <a:ext cx="1036076" cy="253914"/>
          </a:xfrm>
          <a:prstGeom prst="rect">
            <a:avLst/>
          </a:prstGeom>
          <a:noFill/>
        </p:spPr>
        <p:txBody>
          <a:bodyPr wrap="none" lIns="68528" tIns="34289" rIns="68528" bIns="34289">
            <a:spAutoFit/>
          </a:bodyPr>
          <a:lstStyle/>
          <a:p>
            <a:pPr>
              <a:defRPr/>
            </a:pPr>
            <a:r>
              <a:rPr lang="id-ID" sz="1200" b="1">
                <a:solidFill>
                  <a:prstClr val="white">
                    <a:lumMod val="50000"/>
                  </a:prstClr>
                </a:solidFill>
                <a:cs typeface="+mn-ea"/>
                <a:sym typeface="+mn-lt"/>
              </a:rPr>
              <a:t>Infographic</a:t>
            </a:r>
            <a:endParaRPr lang="id-ID" sz="1200" b="1" dirty="0">
              <a:solidFill>
                <a:prstClr val="white">
                  <a:lumMod val="50000"/>
                </a:prstClr>
              </a:solidFill>
              <a:cs typeface="+mn-ea"/>
              <a:sym typeface="+mn-lt"/>
            </a:endParaRPr>
          </a:p>
        </p:txBody>
      </p:sp>
      <p:sp>
        <p:nvSpPr>
          <p:cNvPr id="60" name="Rectangle 22"/>
          <p:cNvSpPr/>
          <p:nvPr/>
        </p:nvSpPr>
        <p:spPr>
          <a:xfrm>
            <a:off x="1548203" y="1539309"/>
            <a:ext cx="2817019" cy="588621"/>
          </a:xfrm>
          <a:prstGeom prst="rect">
            <a:avLst/>
          </a:prstGeom>
        </p:spPr>
        <p:txBody>
          <a:bodyPr lIns="68528" tIns="34289" rIns="68528" bIns="34289">
            <a:spAutoFit/>
          </a:bodyPr>
          <a:lstStyle/>
          <a:p>
            <a:pPr>
              <a:defRPr/>
            </a:pPr>
            <a:r>
              <a:rPr lang="id-ID" sz="1100" kern="0" dirty="0">
                <a:solidFill>
                  <a:prstClr val="white">
                    <a:lumMod val="65000"/>
                  </a:prstClr>
                </a:solidFill>
                <a:cs typeface="+mn-ea"/>
                <a:sym typeface="+mn-lt"/>
              </a:rPr>
              <a:t>Suitable for all categories business and personal presentation </a:t>
            </a:r>
            <a:r>
              <a:rPr lang="en-US" sz="1100" kern="0" dirty="0">
                <a:solidFill>
                  <a:prstClr val="white">
                    <a:lumMod val="65000"/>
                  </a:prstClr>
                </a:solidFill>
                <a:cs typeface="+mn-ea"/>
                <a:sym typeface="+mn-lt"/>
              </a:rPr>
              <a:t>If you are going to use a passage of </a:t>
            </a:r>
            <a:r>
              <a:rPr lang="en-US" sz="1100" kern="0" dirty="0" err="1">
                <a:solidFill>
                  <a:prstClr val="white">
                    <a:lumMod val="65000"/>
                  </a:prstClr>
                </a:solidFill>
                <a:cs typeface="+mn-ea"/>
                <a:sym typeface="+mn-lt"/>
              </a:rPr>
              <a:t>Lorem</a:t>
            </a:r>
            <a:r>
              <a:rPr lang="en-US" sz="1100" kern="0" dirty="0">
                <a:solidFill>
                  <a:prstClr val="white">
                    <a:lumMod val="65000"/>
                  </a:prstClr>
                </a:solidFill>
                <a:cs typeface="+mn-ea"/>
                <a:sym typeface="+mn-lt"/>
              </a:rPr>
              <a:t> </a:t>
            </a:r>
            <a:r>
              <a:rPr lang="en-US" sz="1100" kern="0" dirty="0" err="1">
                <a:solidFill>
                  <a:prstClr val="white">
                    <a:lumMod val="65000"/>
                  </a:prstClr>
                </a:solidFill>
                <a:cs typeface="+mn-ea"/>
                <a:sym typeface="+mn-lt"/>
              </a:rPr>
              <a:t>Ipsum</a:t>
            </a:r>
            <a:endParaRPr lang="id-ID" sz="1100" kern="0" dirty="0">
              <a:solidFill>
                <a:prstClr val="white">
                  <a:lumMod val="65000"/>
                </a:prstClr>
              </a:solidFill>
              <a:cs typeface="+mn-ea"/>
              <a:sym typeface="+mn-lt"/>
            </a:endParaRPr>
          </a:p>
        </p:txBody>
      </p:sp>
      <p:sp>
        <p:nvSpPr>
          <p:cNvPr id="61" name="Oval 23"/>
          <p:cNvSpPr/>
          <p:nvPr/>
        </p:nvSpPr>
        <p:spPr>
          <a:xfrm>
            <a:off x="808806" y="2389412"/>
            <a:ext cx="692944" cy="692944"/>
          </a:xfrm>
          <a:prstGeom prst="ellipse">
            <a:avLst/>
          </a:prstGeom>
          <a:solidFill>
            <a:srgbClr val="DF361F"/>
          </a:solidFill>
          <a:ln w="12700" cap="flat" cmpd="sng" algn="ctr">
            <a:noFill/>
            <a:prstDash val="solid"/>
            <a:miter lim="800000"/>
          </a:ln>
          <a:effectLst/>
        </p:spPr>
        <p:txBody>
          <a:bodyPr lIns="68528" tIns="34289" rIns="68528" bIns="34289" anchor="ctr"/>
          <a:lstStyle/>
          <a:p>
            <a:pPr algn="ctr">
              <a:defRPr/>
            </a:pPr>
            <a:endParaRPr lang="id-ID" kern="0">
              <a:solidFill>
                <a:prstClr val="white"/>
              </a:solidFill>
              <a:cs typeface="+mn-ea"/>
              <a:sym typeface="+mn-lt"/>
            </a:endParaRPr>
          </a:p>
        </p:txBody>
      </p:sp>
      <p:sp>
        <p:nvSpPr>
          <p:cNvPr id="62" name="TextBox 61"/>
          <p:cNvSpPr txBox="1"/>
          <p:nvPr/>
        </p:nvSpPr>
        <p:spPr>
          <a:xfrm>
            <a:off x="1548184" y="2328689"/>
            <a:ext cx="1460808" cy="253914"/>
          </a:xfrm>
          <a:prstGeom prst="rect">
            <a:avLst/>
          </a:prstGeom>
          <a:noFill/>
        </p:spPr>
        <p:txBody>
          <a:bodyPr wrap="none" lIns="68528" tIns="34289" rIns="68528" bIns="34289">
            <a:spAutoFit/>
          </a:bodyPr>
          <a:lstStyle/>
          <a:p>
            <a:pPr>
              <a:defRPr/>
            </a:pPr>
            <a:r>
              <a:rPr lang="id-ID" sz="1200" b="1">
                <a:solidFill>
                  <a:prstClr val="white">
                    <a:lumMod val="50000"/>
                  </a:prstClr>
                </a:solidFill>
                <a:cs typeface="+mn-ea"/>
                <a:sym typeface="+mn-lt"/>
              </a:rPr>
              <a:t>Company Server </a:t>
            </a:r>
            <a:endParaRPr lang="id-ID" sz="1200" b="1" dirty="0">
              <a:solidFill>
                <a:prstClr val="white">
                  <a:lumMod val="50000"/>
                </a:prstClr>
              </a:solidFill>
              <a:cs typeface="+mn-ea"/>
              <a:sym typeface="+mn-lt"/>
            </a:endParaRPr>
          </a:p>
        </p:txBody>
      </p:sp>
      <p:sp>
        <p:nvSpPr>
          <p:cNvPr id="63" name="Rectangle 25"/>
          <p:cNvSpPr/>
          <p:nvPr/>
        </p:nvSpPr>
        <p:spPr>
          <a:xfrm>
            <a:off x="1548203" y="2520384"/>
            <a:ext cx="2817019" cy="588621"/>
          </a:xfrm>
          <a:prstGeom prst="rect">
            <a:avLst/>
          </a:prstGeom>
        </p:spPr>
        <p:txBody>
          <a:bodyPr lIns="68528" tIns="34289" rIns="68528" bIns="34289">
            <a:spAutoFit/>
          </a:bodyPr>
          <a:lstStyle/>
          <a:p>
            <a:pPr>
              <a:defRPr/>
            </a:pPr>
            <a:r>
              <a:rPr lang="id-ID" sz="1100" kern="0" dirty="0">
                <a:solidFill>
                  <a:prstClr val="white">
                    <a:lumMod val="65000"/>
                  </a:prstClr>
                </a:solidFill>
                <a:cs typeface="+mn-ea"/>
                <a:sym typeface="+mn-lt"/>
              </a:rPr>
              <a:t>Suitable for all categories business and personal presentation </a:t>
            </a:r>
            <a:r>
              <a:rPr lang="en-US" sz="1100" kern="0" dirty="0">
                <a:solidFill>
                  <a:prstClr val="white">
                    <a:lumMod val="65000"/>
                  </a:prstClr>
                </a:solidFill>
                <a:cs typeface="+mn-ea"/>
                <a:sym typeface="+mn-lt"/>
              </a:rPr>
              <a:t>If you are going to use a passage of </a:t>
            </a:r>
            <a:r>
              <a:rPr lang="en-US" sz="1100" kern="0" dirty="0" err="1">
                <a:solidFill>
                  <a:prstClr val="white">
                    <a:lumMod val="65000"/>
                  </a:prstClr>
                </a:solidFill>
                <a:cs typeface="+mn-ea"/>
                <a:sym typeface="+mn-lt"/>
              </a:rPr>
              <a:t>Lorem</a:t>
            </a:r>
            <a:r>
              <a:rPr lang="en-US" sz="1100" kern="0" dirty="0">
                <a:solidFill>
                  <a:prstClr val="white">
                    <a:lumMod val="65000"/>
                  </a:prstClr>
                </a:solidFill>
                <a:cs typeface="+mn-ea"/>
                <a:sym typeface="+mn-lt"/>
              </a:rPr>
              <a:t> </a:t>
            </a:r>
            <a:r>
              <a:rPr lang="en-US" sz="1100" kern="0" dirty="0" err="1">
                <a:solidFill>
                  <a:prstClr val="white">
                    <a:lumMod val="65000"/>
                  </a:prstClr>
                </a:solidFill>
                <a:cs typeface="+mn-ea"/>
                <a:sym typeface="+mn-lt"/>
              </a:rPr>
              <a:t>Ipsum</a:t>
            </a:r>
            <a:endParaRPr lang="id-ID" sz="1100" kern="0" dirty="0">
              <a:solidFill>
                <a:prstClr val="white">
                  <a:lumMod val="65000"/>
                </a:prstClr>
              </a:solidFill>
              <a:cs typeface="+mn-ea"/>
              <a:sym typeface="+mn-lt"/>
            </a:endParaRPr>
          </a:p>
        </p:txBody>
      </p:sp>
      <p:sp>
        <p:nvSpPr>
          <p:cNvPr id="64" name="Oval 26"/>
          <p:cNvSpPr/>
          <p:nvPr/>
        </p:nvSpPr>
        <p:spPr>
          <a:xfrm>
            <a:off x="808806" y="3369298"/>
            <a:ext cx="692944" cy="692944"/>
          </a:xfrm>
          <a:prstGeom prst="ellipse">
            <a:avLst/>
          </a:prstGeom>
          <a:solidFill>
            <a:srgbClr val="FA9C00"/>
          </a:solidFill>
          <a:ln w="12700" cap="flat" cmpd="sng" algn="ctr">
            <a:noFill/>
            <a:prstDash val="solid"/>
            <a:miter lim="800000"/>
          </a:ln>
          <a:effectLst/>
        </p:spPr>
        <p:txBody>
          <a:bodyPr lIns="68528" tIns="34289" rIns="68528" bIns="34289" anchor="ctr"/>
          <a:lstStyle/>
          <a:p>
            <a:pPr algn="ctr">
              <a:defRPr/>
            </a:pPr>
            <a:endParaRPr lang="id-ID" kern="0">
              <a:solidFill>
                <a:prstClr val="white"/>
              </a:solidFill>
              <a:cs typeface="+mn-ea"/>
              <a:sym typeface="+mn-lt"/>
            </a:endParaRPr>
          </a:p>
        </p:txBody>
      </p:sp>
      <p:sp>
        <p:nvSpPr>
          <p:cNvPr id="65" name="TextBox 64"/>
          <p:cNvSpPr txBox="1"/>
          <p:nvPr/>
        </p:nvSpPr>
        <p:spPr>
          <a:xfrm>
            <a:off x="1548184" y="3283571"/>
            <a:ext cx="1316602" cy="253914"/>
          </a:xfrm>
          <a:prstGeom prst="rect">
            <a:avLst/>
          </a:prstGeom>
          <a:noFill/>
        </p:spPr>
        <p:txBody>
          <a:bodyPr wrap="none" lIns="68528" tIns="34289" rIns="68528" bIns="34289">
            <a:spAutoFit/>
          </a:bodyPr>
          <a:lstStyle/>
          <a:p>
            <a:pPr>
              <a:defRPr/>
            </a:pPr>
            <a:r>
              <a:rPr lang="id-ID" sz="1200" b="1">
                <a:solidFill>
                  <a:prstClr val="white">
                    <a:lumMod val="50000"/>
                  </a:prstClr>
                </a:solidFill>
                <a:cs typeface="+mn-ea"/>
                <a:sym typeface="+mn-lt"/>
              </a:rPr>
              <a:t>Design Graphic</a:t>
            </a:r>
            <a:endParaRPr lang="id-ID" sz="1200" b="1" dirty="0">
              <a:solidFill>
                <a:prstClr val="white">
                  <a:lumMod val="50000"/>
                </a:prstClr>
              </a:solidFill>
              <a:cs typeface="+mn-ea"/>
              <a:sym typeface="+mn-lt"/>
            </a:endParaRPr>
          </a:p>
        </p:txBody>
      </p:sp>
      <p:sp>
        <p:nvSpPr>
          <p:cNvPr id="66" name="Rectangle 28"/>
          <p:cNvSpPr/>
          <p:nvPr/>
        </p:nvSpPr>
        <p:spPr>
          <a:xfrm>
            <a:off x="1548203" y="3500268"/>
            <a:ext cx="2817019" cy="588621"/>
          </a:xfrm>
          <a:prstGeom prst="rect">
            <a:avLst/>
          </a:prstGeom>
        </p:spPr>
        <p:txBody>
          <a:bodyPr lIns="68528" tIns="34289" rIns="68528" bIns="34289">
            <a:spAutoFit/>
          </a:bodyPr>
          <a:lstStyle/>
          <a:p>
            <a:pPr>
              <a:defRPr/>
            </a:pPr>
            <a:r>
              <a:rPr lang="id-ID" sz="1100" kern="0" dirty="0">
                <a:solidFill>
                  <a:prstClr val="white">
                    <a:lumMod val="65000"/>
                  </a:prstClr>
                </a:solidFill>
                <a:cs typeface="+mn-ea"/>
                <a:sym typeface="+mn-lt"/>
              </a:rPr>
              <a:t>Suitable for all categories business and personal presentation </a:t>
            </a:r>
            <a:r>
              <a:rPr lang="en-US" sz="1100" kern="0" dirty="0">
                <a:solidFill>
                  <a:prstClr val="white">
                    <a:lumMod val="65000"/>
                  </a:prstClr>
                </a:solidFill>
                <a:cs typeface="+mn-ea"/>
                <a:sym typeface="+mn-lt"/>
              </a:rPr>
              <a:t>If you are going to use a passage of </a:t>
            </a:r>
            <a:r>
              <a:rPr lang="en-US" sz="1100" kern="0" dirty="0" err="1">
                <a:solidFill>
                  <a:prstClr val="white">
                    <a:lumMod val="65000"/>
                  </a:prstClr>
                </a:solidFill>
                <a:cs typeface="+mn-ea"/>
                <a:sym typeface="+mn-lt"/>
              </a:rPr>
              <a:t>Lorem</a:t>
            </a:r>
            <a:r>
              <a:rPr lang="en-US" sz="1100" kern="0" dirty="0">
                <a:solidFill>
                  <a:prstClr val="white">
                    <a:lumMod val="65000"/>
                  </a:prstClr>
                </a:solidFill>
                <a:cs typeface="+mn-ea"/>
                <a:sym typeface="+mn-lt"/>
              </a:rPr>
              <a:t> </a:t>
            </a:r>
            <a:r>
              <a:rPr lang="en-US" sz="1100" kern="0" dirty="0" err="1">
                <a:solidFill>
                  <a:prstClr val="white">
                    <a:lumMod val="65000"/>
                  </a:prstClr>
                </a:solidFill>
                <a:cs typeface="+mn-ea"/>
                <a:sym typeface="+mn-lt"/>
              </a:rPr>
              <a:t>Ipsum</a:t>
            </a:r>
            <a:endParaRPr lang="id-ID" sz="1100" kern="0" dirty="0">
              <a:solidFill>
                <a:prstClr val="white">
                  <a:lumMod val="65000"/>
                </a:prstClr>
              </a:solidFill>
              <a:cs typeface="+mn-ea"/>
              <a:sym typeface="+mn-lt"/>
            </a:endParaRPr>
          </a:p>
        </p:txBody>
      </p:sp>
      <p:sp>
        <p:nvSpPr>
          <p:cNvPr id="67" name="Oval 29"/>
          <p:cNvSpPr/>
          <p:nvPr/>
        </p:nvSpPr>
        <p:spPr>
          <a:xfrm>
            <a:off x="4953372" y="1408339"/>
            <a:ext cx="692944" cy="692944"/>
          </a:xfrm>
          <a:prstGeom prst="ellipse">
            <a:avLst/>
          </a:prstGeom>
          <a:solidFill>
            <a:srgbClr val="90BC33"/>
          </a:solidFill>
          <a:ln w="12700" cap="flat" cmpd="sng" algn="ctr">
            <a:noFill/>
            <a:prstDash val="solid"/>
            <a:miter lim="800000"/>
          </a:ln>
          <a:effectLst/>
        </p:spPr>
        <p:txBody>
          <a:bodyPr lIns="68528" tIns="34289" rIns="68528" bIns="34289" anchor="ctr"/>
          <a:lstStyle/>
          <a:p>
            <a:pPr algn="ctr">
              <a:defRPr/>
            </a:pPr>
            <a:endParaRPr lang="id-ID" kern="0">
              <a:solidFill>
                <a:prstClr val="white"/>
              </a:solidFill>
              <a:cs typeface="+mn-ea"/>
              <a:sym typeface="+mn-lt"/>
            </a:endParaRPr>
          </a:p>
        </p:txBody>
      </p:sp>
      <p:sp>
        <p:nvSpPr>
          <p:cNvPr id="68" name="TextBox 67"/>
          <p:cNvSpPr txBox="1"/>
          <p:nvPr/>
        </p:nvSpPr>
        <p:spPr>
          <a:xfrm>
            <a:off x="5709453" y="1347614"/>
            <a:ext cx="1150787" cy="253914"/>
          </a:xfrm>
          <a:prstGeom prst="rect">
            <a:avLst/>
          </a:prstGeom>
          <a:noFill/>
        </p:spPr>
        <p:txBody>
          <a:bodyPr wrap="none" lIns="68528" tIns="34289" rIns="68528" bIns="34289">
            <a:spAutoFit/>
          </a:bodyPr>
          <a:lstStyle/>
          <a:p>
            <a:pPr>
              <a:defRPr/>
            </a:pPr>
            <a:r>
              <a:rPr lang="id-ID" sz="1200" b="1" dirty="0">
                <a:solidFill>
                  <a:prstClr val="white">
                    <a:lumMod val="50000"/>
                  </a:prstClr>
                </a:solidFill>
                <a:cs typeface="+mn-ea"/>
                <a:sym typeface="+mn-lt"/>
              </a:rPr>
              <a:t>Photography</a:t>
            </a:r>
            <a:endParaRPr lang="id-ID" sz="1200" b="1" dirty="0">
              <a:solidFill>
                <a:prstClr val="white">
                  <a:lumMod val="50000"/>
                </a:prstClr>
              </a:solidFill>
              <a:cs typeface="+mn-ea"/>
              <a:sym typeface="+mn-lt"/>
            </a:endParaRPr>
          </a:p>
        </p:txBody>
      </p:sp>
      <p:sp>
        <p:nvSpPr>
          <p:cNvPr id="69" name="Rectangle 31"/>
          <p:cNvSpPr/>
          <p:nvPr/>
        </p:nvSpPr>
        <p:spPr>
          <a:xfrm>
            <a:off x="5709418" y="1539309"/>
            <a:ext cx="2967038" cy="588621"/>
          </a:xfrm>
          <a:prstGeom prst="rect">
            <a:avLst/>
          </a:prstGeom>
        </p:spPr>
        <p:txBody>
          <a:bodyPr lIns="68528" tIns="34289" rIns="68528" bIns="34289">
            <a:spAutoFit/>
          </a:bodyPr>
          <a:lstStyle/>
          <a:p>
            <a:pPr>
              <a:defRPr/>
            </a:pPr>
            <a:r>
              <a:rPr lang="id-ID" sz="1100" kern="0" dirty="0">
                <a:solidFill>
                  <a:prstClr val="white">
                    <a:lumMod val="65000"/>
                  </a:prstClr>
                </a:solidFill>
                <a:cs typeface="+mn-ea"/>
                <a:sym typeface="+mn-lt"/>
              </a:rPr>
              <a:t>Suitable for all categories business and personal presentation </a:t>
            </a:r>
            <a:r>
              <a:rPr lang="en-US" sz="1100" kern="0" dirty="0">
                <a:solidFill>
                  <a:prstClr val="white">
                    <a:lumMod val="65000"/>
                  </a:prstClr>
                </a:solidFill>
                <a:cs typeface="+mn-ea"/>
                <a:sym typeface="+mn-lt"/>
              </a:rPr>
              <a:t>If you are going to use a passage of </a:t>
            </a:r>
            <a:r>
              <a:rPr lang="en-US" sz="1100" kern="0" dirty="0" err="1">
                <a:solidFill>
                  <a:prstClr val="white">
                    <a:lumMod val="65000"/>
                  </a:prstClr>
                </a:solidFill>
                <a:cs typeface="+mn-ea"/>
                <a:sym typeface="+mn-lt"/>
              </a:rPr>
              <a:t>Lorem</a:t>
            </a:r>
            <a:r>
              <a:rPr lang="en-US" sz="1100" kern="0" dirty="0">
                <a:solidFill>
                  <a:prstClr val="white">
                    <a:lumMod val="65000"/>
                  </a:prstClr>
                </a:solidFill>
                <a:cs typeface="+mn-ea"/>
                <a:sym typeface="+mn-lt"/>
              </a:rPr>
              <a:t> </a:t>
            </a:r>
            <a:r>
              <a:rPr lang="en-US" sz="1100" kern="0" dirty="0" err="1">
                <a:solidFill>
                  <a:prstClr val="white">
                    <a:lumMod val="65000"/>
                  </a:prstClr>
                </a:solidFill>
                <a:cs typeface="+mn-ea"/>
                <a:sym typeface="+mn-lt"/>
              </a:rPr>
              <a:t>Ipsum</a:t>
            </a:r>
            <a:endParaRPr lang="id-ID" sz="1100" kern="0" dirty="0">
              <a:solidFill>
                <a:prstClr val="white">
                  <a:lumMod val="65000"/>
                </a:prstClr>
              </a:solidFill>
              <a:cs typeface="+mn-ea"/>
              <a:sym typeface="+mn-lt"/>
            </a:endParaRPr>
          </a:p>
        </p:txBody>
      </p:sp>
      <p:sp>
        <p:nvSpPr>
          <p:cNvPr id="70" name="Oval 32"/>
          <p:cNvSpPr/>
          <p:nvPr/>
        </p:nvSpPr>
        <p:spPr>
          <a:xfrm>
            <a:off x="4970040" y="2389412"/>
            <a:ext cx="692944" cy="692944"/>
          </a:xfrm>
          <a:prstGeom prst="ellipse">
            <a:avLst/>
          </a:prstGeom>
          <a:solidFill>
            <a:srgbClr val="00B09B"/>
          </a:solidFill>
          <a:ln w="12700" cap="flat" cmpd="sng" algn="ctr">
            <a:noFill/>
            <a:prstDash val="solid"/>
            <a:miter lim="800000"/>
          </a:ln>
          <a:effectLst/>
        </p:spPr>
        <p:txBody>
          <a:bodyPr lIns="68528" tIns="34289" rIns="68528" bIns="34289" anchor="ctr"/>
          <a:lstStyle/>
          <a:p>
            <a:pPr algn="ctr">
              <a:defRPr/>
            </a:pPr>
            <a:endParaRPr lang="id-ID" kern="0">
              <a:solidFill>
                <a:prstClr val="white"/>
              </a:solidFill>
              <a:cs typeface="+mn-ea"/>
              <a:sym typeface="+mn-lt"/>
            </a:endParaRPr>
          </a:p>
        </p:txBody>
      </p:sp>
      <p:sp>
        <p:nvSpPr>
          <p:cNvPr id="71" name="TextBox 70"/>
          <p:cNvSpPr txBox="1"/>
          <p:nvPr/>
        </p:nvSpPr>
        <p:spPr>
          <a:xfrm>
            <a:off x="5709418" y="2328690"/>
            <a:ext cx="1113020" cy="438580"/>
          </a:xfrm>
          <a:prstGeom prst="rect">
            <a:avLst/>
          </a:prstGeom>
          <a:noFill/>
        </p:spPr>
        <p:txBody>
          <a:bodyPr wrap="none" lIns="68528" tIns="34289" rIns="68528" bIns="34289">
            <a:spAutoFit/>
          </a:bodyPr>
          <a:lstStyle/>
          <a:p>
            <a:pPr>
              <a:defRPr/>
            </a:pPr>
            <a:r>
              <a:rPr lang="id-ID" sz="1200" b="1">
                <a:solidFill>
                  <a:prstClr val="white">
                    <a:lumMod val="50000"/>
                  </a:prstClr>
                </a:solidFill>
                <a:cs typeface="+mn-ea"/>
                <a:sym typeface="+mn-lt"/>
              </a:rPr>
              <a:t>Cloud media</a:t>
            </a:r>
            <a:endParaRPr lang="id-ID" sz="1200" b="1">
              <a:solidFill>
                <a:prstClr val="white">
                  <a:lumMod val="50000"/>
                </a:prstClr>
              </a:solidFill>
              <a:cs typeface="+mn-ea"/>
              <a:sym typeface="+mn-lt"/>
            </a:endParaRPr>
          </a:p>
          <a:p>
            <a:pPr>
              <a:defRPr/>
            </a:pPr>
            <a:endParaRPr lang="id-ID" sz="1200" b="1" dirty="0">
              <a:solidFill>
                <a:prstClr val="white">
                  <a:lumMod val="50000"/>
                </a:prstClr>
              </a:solidFill>
              <a:cs typeface="+mn-ea"/>
              <a:sym typeface="+mn-lt"/>
            </a:endParaRPr>
          </a:p>
        </p:txBody>
      </p:sp>
      <p:sp>
        <p:nvSpPr>
          <p:cNvPr id="72" name="Oval 34"/>
          <p:cNvSpPr/>
          <p:nvPr/>
        </p:nvSpPr>
        <p:spPr>
          <a:xfrm>
            <a:off x="4970040" y="3369298"/>
            <a:ext cx="692944" cy="692944"/>
          </a:xfrm>
          <a:prstGeom prst="ellipse">
            <a:avLst/>
          </a:prstGeom>
          <a:solidFill>
            <a:srgbClr val="0175BE"/>
          </a:solidFill>
          <a:ln w="12700" cap="flat" cmpd="sng" algn="ctr">
            <a:noFill/>
            <a:prstDash val="solid"/>
            <a:miter lim="800000"/>
          </a:ln>
          <a:effectLst/>
        </p:spPr>
        <p:txBody>
          <a:bodyPr lIns="68528" tIns="34289" rIns="68528" bIns="34289" anchor="ctr"/>
          <a:lstStyle/>
          <a:p>
            <a:pPr algn="ctr">
              <a:defRPr/>
            </a:pPr>
            <a:endParaRPr lang="id-ID" kern="0">
              <a:solidFill>
                <a:prstClr val="white"/>
              </a:solidFill>
              <a:cs typeface="+mn-ea"/>
              <a:sym typeface="+mn-lt"/>
            </a:endParaRPr>
          </a:p>
        </p:txBody>
      </p:sp>
      <p:sp>
        <p:nvSpPr>
          <p:cNvPr id="73" name="TextBox 72"/>
          <p:cNvSpPr txBox="1"/>
          <p:nvPr/>
        </p:nvSpPr>
        <p:spPr>
          <a:xfrm>
            <a:off x="5709418" y="3283571"/>
            <a:ext cx="1001644" cy="253914"/>
          </a:xfrm>
          <a:prstGeom prst="rect">
            <a:avLst/>
          </a:prstGeom>
          <a:noFill/>
        </p:spPr>
        <p:txBody>
          <a:bodyPr wrap="none" lIns="68528" tIns="34289" rIns="68528" bIns="34289">
            <a:spAutoFit/>
          </a:bodyPr>
          <a:lstStyle/>
          <a:p>
            <a:pPr>
              <a:defRPr/>
            </a:pPr>
            <a:r>
              <a:rPr lang="id-ID" sz="1200" b="1">
                <a:solidFill>
                  <a:prstClr val="white">
                    <a:lumMod val="50000"/>
                  </a:prstClr>
                </a:solidFill>
                <a:cs typeface="+mn-ea"/>
                <a:sym typeface="+mn-lt"/>
              </a:rPr>
              <a:t>Music Area</a:t>
            </a:r>
            <a:endParaRPr lang="id-ID" sz="1200" b="1" dirty="0">
              <a:solidFill>
                <a:prstClr val="white">
                  <a:lumMod val="50000"/>
                </a:prstClr>
              </a:solidFill>
              <a:cs typeface="+mn-ea"/>
              <a:sym typeface="+mn-lt"/>
            </a:endParaRPr>
          </a:p>
        </p:txBody>
      </p:sp>
      <p:sp>
        <p:nvSpPr>
          <p:cNvPr id="74" name="Rectangle 36"/>
          <p:cNvSpPr/>
          <p:nvPr/>
        </p:nvSpPr>
        <p:spPr>
          <a:xfrm>
            <a:off x="5709418" y="3500268"/>
            <a:ext cx="2967038" cy="588621"/>
          </a:xfrm>
          <a:prstGeom prst="rect">
            <a:avLst/>
          </a:prstGeom>
        </p:spPr>
        <p:txBody>
          <a:bodyPr lIns="68528" tIns="34289" rIns="68528" bIns="34289">
            <a:spAutoFit/>
          </a:bodyPr>
          <a:lstStyle/>
          <a:p>
            <a:pPr>
              <a:defRPr/>
            </a:pPr>
            <a:r>
              <a:rPr lang="id-ID" sz="1100" kern="0" dirty="0">
                <a:solidFill>
                  <a:prstClr val="white">
                    <a:lumMod val="65000"/>
                  </a:prstClr>
                </a:solidFill>
                <a:cs typeface="+mn-ea"/>
                <a:sym typeface="+mn-lt"/>
              </a:rPr>
              <a:t>Suitable for all categories business and personal presentation </a:t>
            </a:r>
            <a:r>
              <a:rPr lang="en-US" sz="1100" kern="0" dirty="0">
                <a:solidFill>
                  <a:prstClr val="white">
                    <a:lumMod val="65000"/>
                  </a:prstClr>
                </a:solidFill>
                <a:cs typeface="+mn-ea"/>
                <a:sym typeface="+mn-lt"/>
              </a:rPr>
              <a:t>If you are going to use a passage of </a:t>
            </a:r>
            <a:r>
              <a:rPr lang="en-US" sz="1100" kern="0" dirty="0" err="1">
                <a:solidFill>
                  <a:prstClr val="white">
                    <a:lumMod val="65000"/>
                  </a:prstClr>
                </a:solidFill>
                <a:cs typeface="+mn-ea"/>
                <a:sym typeface="+mn-lt"/>
              </a:rPr>
              <a:t>Lorem</a:t>
            </a:r>
            <a:r>
              <a:rPr lang="en-US" sz="1100" kern="0" dirty="0">
                <a:solidFill>
                  <a:prstClr val="white">
                    <a:lumMod val="65000"/>
                  </a:prstClr>
                </a:solidFill>
                <a:cs typeface="+mn-ea"/>
                <a:sym typeface="+mn-lt"/>
              </a:rPr>
              <a:t> </a:t>
            </a:r>
            <a:r>
              <a:rPr lang="en-US" sz="1100" kern="0" dirty="0" err="1">
                <a:solidFill>
                  <a:prstClr val="white">
                    <a:lumMod val="65000"/>
                  </a:prstClr>
                </a:solidFill>
                <a:cs typeface="+mn-ea"/>
                <a:sym typeface="+mn-lt"/>
              </a:rPr>
              <a:t>Ipsum</a:t>
            </a:r>
            <a:endParaRPr lang="id-ID" sz="1100" kern="0" dirty="0">
              <a:solidFill>
                <a:prstClr val="white">
                  <a:lumMod val="65000"/>
                </a:prstClr>
              </a:solidFill>
              <a:cs typeface="+mn-ea"/>
              <a:sym typeface="+mn-lt"/>
            </a:endParaRPr>
          </a:p>
        </p:txBody>
      </p:sp>
      <p:sp>
        <p:nvSpPr>
          <p:cNvPr id="75" name="Rectangle 37"/>
          <p:cNvSpPr/>
          <p:nvPr/>
        </p:nvSpPr>
        <p:spPr>
          <a:xfrm>
            <a:off x="5709418" y="2560863"/>
            <a:ext cx="2967038" cy="588621"/>
          </a:xfrm>
          <a:prstGeom prst="rect">
            <a:avLst/>
          </a:prstGeom>
        </p:spPr>
        <p:txBody>
          <a:bodyPr lIns="68528" tIns="34289" rIns="68528" bIns="34289">
            <a:spAutoFit/>
          </a:bodyPr>
          <a:lstStyle/>
          <a:p>
            <a:pPr>
              <a:defRPr/>
            </a:pPr>
            <a:r>
              <a:rPr lang="id-ID" sz="1100" kern="0" dirty="0">
                <a:solidFill>
                  <a:prstClr val="white">
                    <a:lumMod val="65000"/>
                  </a:prstClr>
                </a:solidFill>
                <a:cs typeface="+mn-ea"/>
                <a:sym typeface="+mn-lt"/>
              </a:rPr>
              <a:t>Suitable for all categories business and personal presentation </a:t>
            </a:r>
            <a:r>
              <a:rPr lang="en-US" sz="1100" kern="0" dirty="0">
                <a:solidFill>
                  <a:prstClr val="white">
                    <a:lumMod val="65000"/>
                  </a:prstClr>
                </a:solidFill>
                <a:cs typeface="+mn-ea"/>
                <a:sym typeface="+mn-lt"/>
              </a:rPr>
              <a:t>If you are going to use a passage of </a:t>
            </a:r>
            <a:r>
              <a:rPr lang="en-US" sz="1100" kern="0" dirty="0" err="1">
                <a:solidFill>
                  <a:prstClr val="white">
                    <a:lumMod val="65000"/>
                  </a:prstClr>
                </a:solidFill>
                <a:cs typeface="+mn-ea"/>
                <a:sym typeface="+mn-lt"/>
              </a:rPr>
              <a:t>Lorem</a:t>
            </a:r>
            <a:r>
              <a:rPr lang="en-US" sz="1100" kern="0" dirty="0">
                <a:solidFill>
                  <a:prstClr val="white">
                    <a:lumMod val="65000"/>
                  </a:prstClr>
                </a:solidFill>
                <a:cs typeface="+mn-ea"/>
                <a:sym typeface="+mn-lt"/>
              </a:rPr>
              <a:t> </a:t>
            </a:r>
            <a:r>
              <a:rPr lang="en-US" sz="1100" kern="0" dirty="0" err="1">
                <a:solidFill>
                  <a:prstClr val="white">
                    <a:lumMod val="65000"/>
                  </a:prstClr>
                </a:solidFill>
                <a:cs typeface="+mn-ea"/>
                <a:sym typeface="+mn-lt"/>
              </a:rPr>
              <a:t>Ipsum</a:t>
            </a:r>
            <a:endParaRPr lang="id-ID" sz="1100" kern="0" dirty="0">
              <a:solidFill>
                <a:prstClr val="white">
                  <a:lumMod val="65000"/>
                </a:prstClr>
              </a:solidFill>
              <a:cs typeface="+mn-ea"/>
              <a:sym typeface="+mn-lt"/>
            </a:endParaRPr>
          </a:p>
        </p:txBody>
      </p:sp>
      <p:grpSp>
        <p:nvGrpSpPr>
          <p:cNvPr id="76" name="Group 38"/>
          <p:cNvGrpSpPr/>
          <p:nvPr/>
        </p:nvGrpSpPr>
        <p:grpSpPr>
          <a:xfrm>
            <a:off x="5122335" y="3519871"/>
            <a:ext cx="388144" cy="350044"/>
            <a:chOff x="3630613" y="1212850"/>
            <a:chExt cx="517525" cy="466725"/>
          </a:xfrm>
          <a:solidFill>
            <a:sysClr val="window" lastClr="FFFFFF"/>
          </a:solidFill>
        </p:grpSpPr>
        <p:sp>
          <p:nvSpPr>
            <p:cNvPr id="77" name="Freeform 39"/>
            <p:cNvSpPr/>
            <p:nvPr/>
          </p:nvSpPr>
          <p:spPr bwMode="auto">
            <a:xfrm>
              <a:off x="3630613" y="1212850"/>
              <a:ext cx="517525" cy="387350"/>
            </a:xfrm>
            <a:custGeom>
              <a:avLst/>
              <a:gdLst>
                <a:gd name="T0" fmla="*/ 123 w 246"/>
                <a:gd name="T1" fmla="*/ 0 h 184"/>
                <a:gd name="T2" fmla="*/ 0 w 246"/>
                <a:gd name="T3" fmla="*/ 124 h 184"/>
                <a:gd name="T4" fmla="*/ 15 w 246"/>
                <a:gd name="T5" fmla="*/ 183 h 184"/>
                <a:gd name="T6" fmla="*/ 15 w 246"/>
                <a:gd name="T7" fmla="*/ 150 h 184"/>
                <a:gd name="T8" fmla="*/ 21 w 246"/>
                <a:gd name="T9" fmla="*/ 134 h 184"/>
                <a:gd name="T10" fmla="*/ 20 w 246"/>
                <a:gd name="T11" fmla="*/ 124 h 184"/>
                <a:gd name="T12" fmla="*/ 123 w 246"/>
                <a:gd name="T13" fmla="*/ 21 h 184"/>
                <a:gd name="T14" fmla="*/ 226 w 246"/>
                <a:gd name="T15" fmla="*/ 124 h 184"/>
                <a:gd name="T16" fmla="*/ 225 w 246"/>
                <a:gd name="T17" fmla="*/ 135 h 184"/>
                <a:gd name="T18" fmla="*/ 230 w 246"/>
                <a:gd name="T19" fmla="*/ 150 h 184"/>
                <a:gd name="T20" fmla="*/ 230 w 246"/>
                <a:gd name="T21" fmla="*/ 184 h 184"/>
                <a:gd name="T22" fmla="*/ 246 w 246"/>
                <a:gd name="T23" fmla="*/ 124 h 184"/>
                <a:gd name="T24" fmla="*/ 123 w 246"/>
                <a:gd name="T2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184">
                  <a:moveTo>
                    <a:pt x="123" y="0"/>
                  </a:moveTo>
                  <a:cubicBezTo>
                    <a:pt x="55" y="1"/>
                    <a:pt x="0" y="56"/>
                    <a:pt x="0" y="124"/>
                  </a:cubicBezTo>
                  <a:cubicBezTo>
                    <a:pt x="0" y="144"/>
                    <a:pt x="5" y="165"/>
                    <a:pt x="15" y="183"/>
                  </a:cubicBezTo>
                  <a:cubicBezTo>
                    <a:pt x="15" y="150"/>
                    <a:pt x="15" y="150"/>
                    <a:pt x="15" y="150"/>
                  </a:cubicBezTo>
                  <a:cubicBezTo>
                    <a:pt x="15" y="144"/>
                    <a:pt x="17" y="138"/>
                    <a:pt x="21" y="134"/>
                  </a:cubicBezTo>
                  <a:cubicBezTo>
                    <a:pt x="20" y="130"/>
                    <a:pt x="20" y="127"/>
                    <a:pt x="20" y="124"/>
                  </a:cubicBezTo>
                  <a:cubicBezTo>
                    <a:pt x="20" y="67"/>
                    <a:pt x="66" y="21"/>
                    <a:pt x="123" y="21"/>
                  </a:cubicBezTo>
                  <a:cubicBezTo>
                    <a:pt x="180" y="21"/>
                    <a:pt x="226" y="67"/>
                    <a:pt x="226" y="124"/>
                  </a:cubicBezTo>
                  <a:cubicBezTo>
                    <a:pt x="226" y="127"/>
                    <a:pt x="225" y="131"/>
                    <a:pt x="225" y="135"/>
                  </a:cubicBezTo>
                  <a:cubicBezTo>
                    <a:pt x="228" y="139"/>
                    <a:pt x="230" y="144"/>
                    <a:pt x="230" y="150"/>
                  </a:cubicBezTo>
                  <a:cubicBezTo>
                    <a:pt x="230" y="184"/>
                    <a:pt x="230" y="184"/>
                    <a:pt x="230" y="184"/>
                  </a:cubicBezTo>
                  <a:cubicBezTo>
                    <a:pt x="241" y="166"/>
                    <a:pt x="246" y="145"/>
                    <a:pt x="246" y="124"/>
                  </a:cubicBezTo>
                  <a:cubicBezTo>
                    <a:pt x="246" y="56"/>
                    <a:pt x="191" y="1"/>
                    <a:pt x="1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8" name="Freeform 40"/>
            <p:cNvSpPr/>
            <p:nvPr/>
          </p:nvSpPr>
          <p:spPr bwMode="auto">
            <a:xfrm>
              <a:off x="3676651" y="1473200"/>
              <a:ext cx="114300" cy="206375"/>
            </a:xfrm>
            <a:custGeom>
              <a:avLst/>
              <a:gdLst>
                <a:gd name="T0" fmla="*/ 0 w 54"/>
                <a:gd name="T1" fmla="*/ 21 h 98"/>
                <a:gd name="T2" fmla="*/ 0 w 54"/>
                <a:gd name="T3" fmla="*/ 26 h 98"/>
                <a:gd name="T4" fmla="*/ 0 w 54"/>
                <a:gd name="T5" fmla="*/ 57 h 98"/>
                <a:gd name="T6" fmla="*/ 0 w 54"/>
                <a:gd name="T7" fmla="*/ 72 h 98"/>
                <a:gd name="T8" fmla="*/ 38 w 54"/>
                <a:gd name="T9" fmla="*/ 98 h 98"/>
                <a:gd name="T10" fmla="*/ 54 w 54"/>
                <a:gd name="T11" fmla="*/ 98 h 98"/>
                <a:gd name="T12" fmla="*/ 54 w 54"/>
                <a:gd name="T13" fmla="*/ 0 h 98"/>
                <a:gd name="T14" fmla="*/ 38 w 54"/>
                <a:gd name="T15" fmla="*/ 0 h 98"/>
                <a:gd name="T16" fmla="*/ 0 w 54"/>
                <a:gd name="T17" fmla="*/ 2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8">
                  <a:moveTo>
                    <a:pt x="0" y="21"/>
                  </a:moveTo>
                  <a:cubicBezTo>
                    <a:pt x="0" y="22"/>
                    <a:pt x="0" y="24"/>
                    <a:pt x="0" y="26"/>
                  </a:cubicBezTo>
                  <a:cubicBezTo>
                    <a:pt x="0" y="57"/>
                    <a:pt x="0" y="57"/>
                    <a:pt x="0" y="57"/>
                  </a:cubicBezTo>
                  <a:cubicBezTo>
                    <a:pt x="0" y="72"/>
                    <a:pt x="0" y="72"/>
                    <a:pt x="0" y="72"/>
                  </a:cubicBezTo>
                  <a:cubicBezTo>
                    <a:pt x="0" y="86"/>
                    <a:pt x="17" y="98"/>
                    <a:pt x="38" y="98"/>
                  </a:cubicBezTo>
                  <a:cubicBezTo>
                    <a:pt x="54" y="98"/>
                    <a:pt x="54" y="98"/>
                    <a:pt x="54" y="98"/>
                  </a:cubicBezTo>
                  <a:cubicBezTo>
                    <a:pt x="54" y="0"/>
                    <a:pt x="54" y="0"/>
                    <a:pt x="54" y="0"/>
                  </a:cubicBezTo>
                  <a:cubicBezTo>
                    <a:pt x="38" y="0"/>
                    <a:pt x="38" y="0"/>
                    <a:pt x="38" y="0"/>
                  </a:cubicBezTo>
                  <a:cubicBezTo>
                    <a:pt x="19" y="0"/>
                    <a:pt x="4" y="9"/>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9" name="Freeform 41"/>
            <p:cNvSpPr/>
            <p:nvPr/>
          </p:nvSpPr>
          <p:spPr bwMode="auto">
            <a:xfrm>
              <a:off x="3987801" y="1473200"/>
              <a:ext cx="112713" cy="206375"/>
            </a:xfrm>
            <a:custGeom>
              <a:avLst/>
              <a:gdLst>
                <a:gd name="T0" fmla="*/ 53 w 53"/>
                <a:gd name="T1" fmla="*/ 72 h 98"/>
                <a:gd name="T2" fmla="*/ 53 w 53"/>
                <a:gd name="T3" fmla="*/ 57 h 98"/>
                <a:gd name="T4" fmla="*/ 53 w 53"/>
                <a:gd name="T5" fmla="*/ 26 h 98"/>
                <a:gd name="T6" fmla="*/ 53 w 53"/>
                <a:gd name="T7" fmla="*/ 23 h 98"/>
                <a:gd name="T8" fmla="*/ 16 w 53"/>
                <a:gd name="T9" fmla="*/ 0 h 98"/>
                <a:gd name="T10" fmla="*/ 0 w 53"/>
                <a:gd name="T11" fmla="*/ 0 h 98"/>
                <a:gd name="T12" fmla="*/ 0 w 53"/>
                <a:gd name="T13" fmla="*/ 98 h 98"/>
                <a:gd name="T14" fmla="*/ 16 w 53"/>
                <a:gd name="T15" fmla="*/ 98 h 98"/>
                <a:gd name="T16" fmla="*/ 53 w 53"/>
                <a:gd name="T17" fmla="*/ 7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98">
                  <a:moveTo>
                    <a:pt x="53" y="72"/>
                  </a:moveTo>
                  <a:cubicBezTo>
                    <a:pt x="53" y="57"/>
                    <a:pt x="53" y="57"/>
                    <a:pt x="53" y="57"/>
                  </a:cubicBezTo>
                  <a:cubicBezTo>
                    <a:pt x="53" y="26"/>
                    <a:pt x="53" y="26"/>
                    <a:pt x="53" y="26"/>
                  </a:cubicBezTo>
                  <a:cubicBezTo>
                    <a:pt x="53" y="25"/>
                    <a:pt x="53" y="24"/>
                    <a:pt x="53" y="23"/>
                  </a:cubicBezTo>
                  <a:cubicBezTo>
                    <a:pt x="51" y="10"/>
                    <a:pt x="35" y="0"/>
                    <a:pt x="16" y="0"/>
                  </a:cubicBezTo>
                  <a:cubicBezTo>
                    <a:pt x="0" y="0"/>
                    <a:pt x="0" y="0"/>
                    <a:pt x="0" y="0"/>
                  </a:cubicBezTo>
                  <a:cubicBezTo>
                    <a:pt x="0" y="98"/>
                    <a:pt x="0" y="98"/>
                    <a:pt x="0" y="98"/>
                  </a:cubicBezTo>
                  <a:cubicBezTo>
                    <a:pt x="16" y="98"/>
                    <a:pt x="16" y="98"/>
                    <a:pt x="16" y="98"/>
                  </a:cubicBezTo>
                  <a:cubicBezTo>
                    <a:pt x="36" y="98"/>
                    <a:pt x="53" y="86"/>
                    <a:pt x="53"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grpSp>
      <p:grpSp>
        <p:nvGrpSpPr>
          <p:cNvPr id="80" name="Group 42"/>
          <p:cNvGrpSpPr/>
          <p:nvPr/>
        </p:nvGrpSpPr>
        <p:grpSpPr>
          <a:xfrm>
            <a:off x="950940" y="1542724"/>
            <a:ext cx="408385" cy="407195"/>
            <a:chOff x="8062913" y="1174750"/>
            <a:chExt cx="544513" cy="542926"/>
          </a:xfrm>
          <a:solidFill>
            <a:sysClr val="window" lastClr="FFFFFF"/>
          </a:solidFill>
        </p:grpSpPr>
        <p:sp>
          <p:nvSpPr>
            <p:cNvPr id="81" name="Oval 43"/>
            <p:cNvSpPr>
              <a:spLocks noChangeArrowheads="1"/>
            </p:cNvSpPr>
            <p:nvPr/>
          </p:nvSpPr>
          <p:spPr bwMode="auto">
            <a:xfrm>
              <a:off x="8153401" y="1265238"/>
              <a:ext cx="363538" cy="3619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2" name="Rectangle 44"/>
            <p:cNvSpPr>
              <a:spLocks noChangeArrowheads="1"/>
            </p:cNvSpPr>
            <p:nvPr/>
          </p:nvSpPr>
          <p:spPr bwMode="auto">
            <a:xfrm>
              <a:off x="8310563" y="1174750"/>
              <a:ext cx="46038" cy="63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kern="0">
                <a:solidFill>
                  <a:prstClr val="black"/>
                </a:solidFill>
                <a:cs typeface="+mn-ea"/>
                <a:sym typeface="+mn-lt"/>
              </a:endParaRPr>
            </a:p>
          </p:txBody>
        </p:sp>
        <p:sp>
          <p:nvSpPr>
            <p:cNvPr id="83" name="Rectangle 45"/>
            <p:cNvSpPr>
              <a:spLocks noChangeArrowheads="1"/>
            </p:cNvSpPr>
            <p:nvPr/>
          </p:nvSpPr>
          <p:spPr bwMode="auto">
            <a:xfrm>
              <a:off x="8542338" y="1423988"/>
              <a:ext cx="6508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kern="0">
                <a:solidFill>
                  <a:prstClr val="black"/>
                </a:solidFill>
                <a:cs typeface="+mn-ea"/>
                <a:sym typeface="+mn-lt"/>
              </a:endParaRPr>
            </a:p>
          </p:txBody>
        </p:sp>
        <p:sp>
          <p:nvSpPr>
            <p:cNvPr id="84" name="Rectangle 46"/>
            <p:cNvSpPr>
              <a:spLocks noChangeArrowheads="1"/>
            </p:cNvSpPr>
            <p:nvPr/>
          </p:nvSpPr>
          <p:spPr bwMode="auto">
            <a:xfrm>
              <a:off x="8310563" y="1655763"/>
              <a:ext cx="46038" cy="619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kern="0">
                <a:solidFill>
                  <a:prstClr val="black"/>
                </a:solidFill>
                <a:cs typeface="+mn-ea"/>
                <a:sym typeface="+mn-lt"/>
              </a:endParaRPr>
            </a:p>
          </p:txBody>
        </p:sp>
        <p:sp>
          <p:nvSpPr>
            <p:cNvPr id="85" name="Rectangle 47"/>
            <p:cNvSpPr>
              <a:spLocks noChangeArrowheads="1"/>
            </p:cNvSpPr>
            <p:nvPr/>
          </p:nvSpPr>
          <p:spPr bwMode="auto">
            <a:xfrm>
              <a:off x="8062913" y="1423988"/>
              <a:ext cx="6508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kern="0">
                <a:solidFill>
                  <a:prstClr val="black"/>
                </a:solidFill>
                <a:cs typeface="+mn-ea"/>
                <a:sym typeface="+mn-lt"/>
              </a:endParaRPr>
            </a:p>
          </p:txBody>
        </p:sp>
        <p:sp>
          <p:nvSpPr>
            <p:cNvPr id="86" name="Freeform 48"/>
            <p:cNvSpPr/>
            <p:nvPr/>
          </p:nvSpPr>
          <p:spPr bwMode="auto">
            <a:xfrm>
              <a:off x="8464551" y="1238250"/>
              <a:ext cx="80963" cy="77788"/>
            </a:xfrm>
            <a:custGeom>
              <a:avLst/>
              <a:gdLst>
                <a:gd name="T0" fmla="*/ 51 w 51"/>
                <a:gd name="T1" fmla="*/ 20 h 49"/>
                <a:gd name="T2" fmla="*/ 21 w 51"/>
                <a:gd name="T3" fmla="*/ 49 h 49"/>
                <a:gd name="T4" fmla="*/ 0 w 51"/>
                <a:gd name="T5" fmla="*/ 29 h 49"/>
                <a:gd name="T6" fmla="*/ 29 w 51"/>
                <a:gd name="T7" fmla="*/ 0 h 49"/>
                <a:gd name="T8" fmla="*/ 51 w 51"/>
                <a:gd name="T9" fmla="*/ 20 h 49"/>
              </a:gdLst>
              <a:ahLst/>
              <a:cxnLst>
                <a:cxn ang="0">
                  <a:pos x="T0" y="T1"/>
                </a:cxn>
                <a:cxn ang="0">
                  <a:pos x="T2" y="T3"/>
                </a:cxn>
                <a:cxn ang="0">
                  <a:pos x="T4" y="T5"/>
                </a:cxn>
                <a:cxn ang="0">
                  <a:pos x="T6" y="T7"/>
                </a:cxn>
                <a:cxn ang="0">
                  <a:pos x="T8" y="T9"/>
                </a:cxn>
              </a:cxnLst>
              <a:rect l="0" t="0" r="r" b="b"/>
              <a:pathLst>
                <a:path w="51" h="49">
                  <a:moveTo>
                    <a:pt x="51" y="20"/>
                  </a:moveTo>
                  <a:lnTo>
                    <a:pt x="21" y="49"/>
                  </a:lnTo>
                  <a:lnTo>
                    <a:pt x="0" y="29"/>
                  </a:lnTo>
                  <a:lnTo>
                    <a:pt x="29" y="0"/>
                  </a:ln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7" name="Freeform 49"/>
            <p:cNvSpPr/>
            <p:nvPr/>
          </p:nvSpPr>
          <p:spPr bwMode="auto">
            <a:xfrm>
              <a:off x="8464551" y="1576388"/>
              <a:ext cx="80963" cy="79375"/>
            </a:xfrm>
            <a:custGeom>
              <a:avLst/>
              <a:gdLst>
                <a:gd name="T0" fmla="*/ 21 w 51"/>
                <a:gd name="T1" fmla="*/ 0 h 50"/>
                <a:gd name="T2" fmla="*/ 51 w 51"/>
                <a:gd name="T3" fmla="*/ 30 h 50"/>
                <a:gd name="T4" fmla="*/ 29 w 51"/>
                <a:gd name="T5" fmla="*/ 50 h 50"/>
                <a:gd name="T6" fmla="*/ 0 w 51"/>
                <a:gd name="T7" fmla="*/ 22 h 50"/>
                <a:gd name="T8" fmla="*/ 21 w 51"/>
                <a:gd name="T9" fmla="*/ 0 h 50"/>
              </a:gdLst>
              <a:ahLst/>
              <a:cxnLst>
                <a:cxn ang="0">
                  <a:pos x="T0" y="T1"/>
                </a:cxn>
                <a:cxn ang="0">
                  <a:pos x="T2" y="T3"/>
                </a:cxn>
                <a:cxn ang="0">
                  <a:pos x="T4" y="T5"/>
                </a:cxn>
                <a:cxn ang="0">
                  <a:pos x="T6" y="T7"/>
                </a:cxn>
                <a:cxn ang="0">
                  <a:pos x="T8" y="T9"/>
                </a:cxn>
              </a:cxnLst>
              <a:rect l="0" t="0" r="r" b="b"/>
              <a:pathLst>
                <a:path w="51" h="50">
                  <a:moveTo>
                    <a:pt x="21" y="0"/>
                  </a:moveTo>
                  <a:lnTo>
                    <a:pt x="51" y="30"/>
                  </a:lnTo>
                  <a:lnTo>
                    <a:pt x="29" y="50"/>
                  </a:lnTo>
                  <a:lnTo>
                    <a:pt x="0" y="22"/>
                  </a:ln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8" name="Freeform 50"/>
            <p:cNvSpPr/>
            <p:nvPr/>
          </p:nvSpPr>
          <p:spPr bwMode="auto">
            <a:xfrm>
              <a:off x="8126413" y="1576388"/>
              <a:ext cx="77788" cy="79375"/>
            </a:xfrm>
            <a:custGeom>
              <a:avLst/>
              <a:gdLst>
                <a:gd name="T0" fmla="*/ 29 w 49"/>
                <a:gd name="T1" fmla="*/ 0 h 50"/>
                <a:gd name="T2" fmla="*/ 49 w 49"/>
                <a:gd name="T3" fmla="*/ 22 h 50"/>
                <a:gd name="T4" fmla="*/ 21 w 49"/>
                <a:gd name="T5" fmla="*/ 50 h 50"/>
                <a:gd name="T6" fmla="*/ 0 w 49"/>
                <a:gd name="T7" fmla="*/ 30 h 50"/>
                <a:gd name="T8" fmla="*/ 29 w 49"/>
                <a:gd name="T9" fmla="*/ 0 h 50"/>
              </a:gdLst>
              <a:ahLst/>
              <a:cxnLst>
                <a:cxn ang="0">
                  <a:pos x="T0" y="T1"/>
                </a:cxn>
                <a:cxn ang="0">
                  <a:pos x="T2" y="T3"/>
                </a:cxn>
                <a:cxn ang="0">
                  <a:pos x="T4" y="T5"/>
                </a:cxn>
                <a:cxn ang="0">
                  <a:pos x="T6" y="T7"/>
                </a:cxn>
                <a:cxn ang="0">
                  <a:pos x="T8" y="T9"/>
                </a:cxn>
              </a:cxnLst>
              <a:rect l="0" t="0" r="r" b="b"/>
              <a:pathLst>
                <a:path w="49" h="50">
                  <a:moveTo>
                    <a:pt x="29" y="0"/>
                  </a:moveTo>
                  <a:lnTo>
                    <a:pt x="49" y="22"/>
                  </a:lnTo>
                  <a:lnTo>
                    <a:pt x="21" y="50"/>
                  </a:lnTo>
                  <a:lnTo>
                    <a:pt x="0" y="30"/>
                  </a:lnTo>
                  <a:lnTo>
                    <a:pt x="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9" name="Freeform 51"/>
            <p:cNvSpPr/>
            <p:nvPr/>
          </p:nvSpPr>
          <p:spPr bwMode="auto">
            <a:xfrm>
              <a:off x="8126413" y="1238250"/>
              <a:ext cx="77788" cy="77788"/>
            </a:xfrm>
            <a:custGeom>
              <a:avLst/>
              <a:gdLst>
                <a:gd name="T0" fmla="*/ 49 w 49"/>
                <a:gd name="T1" fmla="*/ 29 h 49"/>
                <a:gd name="T2" fmla="*/ 29 w 49"/>
                <a:gd name="T3" fmla="*/ 49 h 49"/>
                <a:gd name="T4" fmla="*/ 0 w 49"/>
                <a:gd name="T5" fmla="*/ 20 h 49"/>
                <a:gd name="T6" fmla="*/ 21 w 49"/>
                <a:gd name="T7" fmla="*/ 0 h 49"/>
                <a:gd name="T8" fmla="*/ 49 w 49"/>
                <a:gd name="T9" fmla="*/ 29 h 49"/>
              </a:gdLst>
              <a:ahLst/>
              <a:cxnLst>
                <a:cxn ang="0">
                  <a:pos x="T0" y="T1"/>
                </a:cxn>
                <a:cxn ang="0">
                  <a:pos x="T2" y="T3"/>
                </a:cxn>
                <a:cxn ang="0">
                  <a:pos x="T4" y="T5"/>
                </a:cxn>
                <a:cxn ang="0">
                  <a:pos x="T6" y="T7"/>
                </a:cxn>
                <a:cxn ang="0">
                  <a:pos x="T8" y="T9"/>
                </a:cxn>
              </a:cxnLst>
              <a:rect l="0" t="0" r="r" b="b"/>
              <a:pathLst>
                <a:path w="49" h="49">
                  <a:moveTo>
                    <a:pt x="49" y="29"/>
                  </a:moveTo>
                  <a:lnTo>
                    <a:pt x="29" y="49"/>
                  </a:lnTo>
                  <a:lnTo>
                    <a:pt x="0" y="20"/>
                  </a:lnTo>
                  <a:lnTo>
                    <a:pt x="21" y="0"/>
                  </a:lnTo>
                  <a:lnTo>
                    <a:pt x="49"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0" name="Freeform 52"/>
            <p:cNvSpPr/>
            <p:nvPr/>
          </p:nvSpPr>
          <p:spPr bwMode="auto">
            <a:xfrm>
              <a:off x="8393113" y="1185863"/>
              <a:ext cx="66675" cy="77788"/>
            </a:xfrm>
            <a:custGeom>
              <a:avLst/>
              <a:gdLst>
                <a:gd name="T0" fmla="*/ 42 w 42"/>
                <a:gd name="T1" fmla="*/ 10 h 49"/>
                <a:gd name="T2" fmla="*/ 27 w 42"/>
                <a:gd name="T3" fmla="*/ 49 h 49"/>
                <a:gd name="T4" fmla="*/ 0 w 42"/>
                <a:gd name="T5" fmla="*/ 38 h 49"/>
                <a:gd name="T6" fmla="*/ 15 w 42"/>
                <a:gd name="T7" fmla="*/ 0 h 49"/>
                <a:gd name="T8" fmla="*/ 42 w 42"/>
                <a:gd name="T9" fmla="*/ 10 h 49"/>
              </a:gdLst>
              <a:ahLst/>
              <a:cxnLst>
                <a:cxn ang="0">
                  <a:pos x="T0" y="T1"/>
                </a:cxn>
                <a:cxn ang="0">
                  <a:pos x="T2" y="T3"/>
                </a:cxn>
                <a:cxn ang="0">
                  <a:pos x="T4" y="T5"/>
                </a:cxn>
                <a:cxn ang="0">
                  <a:pos x="T6" y="T7"/>
                </a:cxn>
                <a:cxn ang="0">
                  <a:pos x="T8" y="T9"/>
                </a:cxn>
              </a:cxnLst>
              <a:rect l="0" t="0" r="r" b="b"/>
              <a:pathLst>
                <a:path w="42" h="49">
                  <a:moveTo>
                    <a:pt x="42" y="10"/>
                  </a:moveTo>
                  <a:lnTo>
                    <a:pt x="27" y="49"/>
                  </a:lnTo>
                  <a:lnTo>
                    <a:pt x="0" y="38"/>
                  </a:lnTo>
                  <a:lnTo>
                    <a:pt x="15" y="0"/>
                  </a:lnTo>
                  <a:lnTo>
                    <a:pt x="4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1" name="Freeform 53"/>
            <p:cNvSpPr/>
            <p:nvPr/>
          </p:nvSpPr>
          <p:spPr bwMode="auto">
            <a:xfrm>
              <a:off x="8516938" y="1503363"/>
              <a:ext cx="77788" cy="68263"/>
            </a:xfrm>
            <a:custGeom>
              <a:avLst/>
              <a:gdLst>
                <a:gd name="T0" fmla="*/ 12 w 49"/>
                <a:gd name="T1" fmla="*/ 0 h 43"/>
                <a:gd name="T2" fmla="*/ 49 w 49"/>
                <a:gd name="T3" fmla="*/ 16 h 43"/>
                <a:gd name="T4" fmla="*/ 39 w 49"/>
                <a:gd name="T5" fmla="*/ 43 h 43"/>
                <a:gd name="T6" fmla="*/ 0 w 49"/>
                <a:gd name="T7" fmla="*/ 28 h 43"/>
                <a:gd name="T8" fmla="*/ 12 w 49"/>
                <a:gd name="T9" fmla="*/ 0 h 43"/>
              </a:gdLst>
              <a:ahLst/>
              <a:cxnLst>
                <a:cxn ang="0">
                  <a:pos x="T0" y="T1"/>
                </a:cxn>
                <a:cxn ang="0">
                  <a:pos x="T2" y="T3"/>
                </a:cxn>
                <a:cxn ang="0">
                  <a:pos x="T4" y="T5"/>
                </a:cxn>
                <a:cxn ang="0">
                  <a:pos x="T6" y="T7"/>
                </a:cxn>
                <a:cxn ang="0">
                  <a:pos x="T8" y="T9"/>
                </a:cxn>
              </a:cxnLst>
              <a:rect l="0" t="0" r="r" b="b"/>
              <a:pathLst>
                <a:path w="49" h="43">
                  <a:moveTo>
                    <a:pt x="12" y="0"/>
                  </a:moveTo>
                  <a:lnTo>
                    <a:pt x="49" y="16"/>
                  </a:lnTo>
                  <a:lnTo>
                    <a:pt x="39" y="43"/>
                  </a:lnTo>
                  <a:lnTo>
                    <a:pt x="0" y="28"/>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2" name="Freeform 54"/>
            <p:cNvSpPr/>
            <p:nvPr/>
          </p:nvSpPr>
          <p:spPr bwMode="auto">
            <a:xfrm>
              <a:off x="8210551" y="1630363"/>
              <a:ext cx="66675" cy="77788"/>
            </a:xfrm>
            <a:custGeom>
              <a:avLst/>
              <a:gdLst>
                <a:gd name="T0" fmla="*/ 42 w 42"/>
                <a:gd name="T1" fmla="*/ 12 h 49"/>
                <a:gd name="T2" fmla="*/ 26 w 42"/>
                <a:gd name="T3" fmla="*/ 49 h 49"/>
                <a:gd name="T4" fmla="*/ 0 w 42"/>
                <a:gd name="T5" fmla="*/ 38 h 49"/>
                <a:gd name="T6" fmla="*/ 16 w 42"/>
                <a:gd name="T7" fmla="*/ 0 h 49"/>
                <a:gd name="T8" fmla="*/ 42 w 42"/>
                <a:gd name="T9" fmla="*/ 12 h 49"/>
              </a:gdLst>
              <a:ahLst/>
              <a:cxnLst>
                <a:cxn ang="0">
                  <a:pos x="T0" y="T1"/>
                </a:cxn>
                <a:cxn ang="0">
                  <a:pos x="T2" y="T3"/>
                </a:cxn>
                <a:cxn ang="0">
                  <a:pos x="T4" y="T5"/>
                </a:cxn>
                <a:cxn ang="0">
                  <a:pos x="T6" y="T7"/>
                </a:cxn>
                <a:cxn ang="0">
                  <a:pos x="T8" y="T9"/>
                </a:cxn>
              </a:cxnLst>
              <a:rect l="0" t="0" r="r" b="b"/>
              <a:pathLst>
                <a:path w="42" h="49">
                  <a:moveTo>
                    <a:pt x="42" y="12"/>
                  </a:moveTo>
                  <a:lnTo>
                    <a:pt x="26" y="49"/>
                  </a:lnTo>
                  <a:lnTo>
                    <a:pt x="0" y="38"/>
                  </a:lnTo>
                  <a:lnTo>
                    <a:pt x="16" y="0"/>
                  </a:lnTo>
                  <a:lnTo>
                    <a:pt x="4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3" name="Freeform 55"/>
            <p:cNvSpPr/>
            <p:nvPr/>
          </p:nvSpPr>
          <p:spPr bwMode="auto">
            <a:xfrm>
              <a:off x="8072438" y="1322388"/>
              <a:ext cx="77788" cy="66675"/>
            </a:xfrm>
            <a:custGeom>
              <a:avLst/>
              <a:gdLst>
                <a:gd name="T0" fmla="*/ 39 w 49"/>
                <a:gd name="T1" fmla="*/ 42 h 42"/>
                <a:gd name="T2" fmla="*/ 0 w 49"/>
                <a:gd name="T3" fmla="*/ 26 h 42"/>
                <a:gd name="T4" fmla="*/ 12 w 49"/>
                <a:gd name="T5" fmla="*/ 0 h 42"/>
                <a:gd name="T6" fmla="*/ 49 w 49"/>
                <a:gd name="T7" fmla="*/ 15 h 42"/>
                <a:gd name="T8" fmla="*/ 39 w 49"/>
                <a:gd name="T9" fmla="*/ 42 h 42"/>
              </a:gdLst>
              <a:ahLst/>
              <a:cxnLst>
                <a:cxn ang="0">
                  <a:pos x="T0" y="T1"/>
                </a:cxn>
                <a:cxn ang="0">
                  <a:pos x="T2" y="T3"/>
                </a:cxn>
                <a:cxn ang="0">
                  <a:pos x="T4" y="T5"/>
                </a:cxn>
                <a:cxn ang="0">
                  <a:pos x="T6" y="T7"/>
                </a:cxn>
                <a:cxn ang="0">
                  <a:pos x="T8" y="T9"/>
                </a:cxn>
              </a:cxnLst>
              <a:rect l="0" t="0" r="r" b="b"/>
              <a:pathLst>
                <a:path w="49" h="42">
                  <a:moveTo>
                    <a:pt x="39" y="42"/>
                  </a:moveTo>
                  <a:lnTo>
                    <a:pt x="0" y="26"/>
                  </a:lnTo>
                  <a:lnTo>
                    <a:pt x="12" y="0"/>
                  </a:lnTo>
                  <a:lnTo>
                    <a:pt x="49" y="15"/>
                  </a:lnTo>
                  <a:lnTo>
                    <a:pt x="39"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4" name="Freeform 56"/>
            <p:cNvSpPr/>
            <p:nvPr/>
          </p:nvSpPr>
          <p:spPr bwMode="auto">
            <a:xfrm>
              <a:off x="8516938" y="1320800"/>
              <a:ext cx="77788" cy="66675"/>
            </a:xfrm>
            <a:custGeom>
              <a:avLst/>
              <a:gdLst>
                <a:gd name="T0" fmla="*/ 0 w 49"/>
                <a:gd name="T1" fmla="*/ 16 h 42"/>
                <a:gd name="T2" fmla="*/ 37 w 49"/>
                <a:gd name="T3" fmla="*/ 0 h 42"/>
                <a:gd name="T4" fmla="*/ 49 w 49"/>
                <a:gd name="T5" fmla="*/ 26 h 42"/>
                <a:gd name="T6" fmla="*/ 12 w 49"/>
                <a:gd name="T7" fmla="*/ 42 h 42"/>
                <a:gd name="T8" fmla="*/ 0 w 49"/>
                <a:gd name="T9" fmla="*/ 16 h 42"/>
              </a:gdLst>
              <a:ahLst/>
              <a:cxnLst>
                <a:cxn ang="0">
                  <a:pos x="T0" y="T1"/>
                </a:cxn>
                <a:cxn ang="0">
                  <a:pos x="T2" y="T3"/>
                </a:cxn>
                <a:cxn ang="0">
                  <a:pos x="T4" y="T5"/>
                </a:cxn>
                <a:cxn ang="0">
                  <a:pos x="T6" y="T7"/>
                </a:cxn>
                <a:cxn ang="0">
                  <a:pos x="T8" y="T9"/>
                </a:cxn>
              </a:cxnLst>
              <a:rect l="0" t="0" r="r" b="b"/>
              <a:pathLst>
                <a:path w="49" h="42">
                  <a:moveTo>
                    <a:pt x="0" y="16"/>
                  </a:moveTo>
                  <a:lnTo>
                    <a:pt x="37" y="0"/>
                  </a:lnTo>
                  <a:lnTo>
                    <a:pt x="49" y="26"/>
                  </a:lnTo>
                  <a:lnTo>
                    <a:pt x="12" y="42"/>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5" name="Freeform 57"/>
            <p:cNvSpPr/>
            <p:nvPr/>
          </p:nvSpPr>
          <p:spPr bwMode="auto">
            <a:xfrm>
              <a:off x="8393113" y="1630363"/>
              <a:ext cx="66675" cy="77788"/>
            </a:xfrm>
            <a:custGeom>
              <a:avLst/>
              <a:gdLst>
                <a:gd name="T0" fmla="*/ 42 w 42"/>
                <a:gd name="T1" fmla="*/ 37 h 49"/>
                <a:gd name="T2" fmla="*/ 16 w 42"/>
                <a:gd name="T3" fmla="*/ 49 h 49"/>
                <a:gd name="T4" fmla="*/ 0 w 42"/>
                <a:gd name="T5" fmla="*/ 10 h 49"/>
                <a:gd name="T6" fmla="*/ 27 w 42"/>
                <a:gd name="T7" fmla="*/ 0 h 49"/>
                <a:gd name="T8" fmla="*/ 42 w 42"/>
                <a:gd name="T9" fmla="*/ 37 h 49"/>
              </a:gdLst>
              <a:ahLst/>
              <a:cxnLst>
                <a:cxn ang="0">
                  <a:pos x="T0" y="T1"/>
                </a:cxn>
                <a:cxn ang="0">
                  <a:pos x="T2" y="T3"/>
                </a:cxn>
                <a:cxn ang="0">
                  <a:pos x="T4" y="T5"/>
                </a:cxn>
                <a:cxn ang="0">
                  <a:pos x="T6" y="T7"/>
                </a:cxn>
                <a:cxn ang="0">
                  <a:pos x="T8" y="T9"/>
                </a:cxn>
              </a:cxnLst>
              <a:rect l="0" t="0" r="r" b="b"/>
              <a:pathLst>
                <a:path w="42" h="49">
                  <a:moveTo>
                    <a:pt x="42" y="37"/>
                  </a:moveTo>
                  <a:lnTo>
                    <a:pt x="16" y="49"/>
                  </a:lnTo>
                  <a:lnTo>
                    <a:pt x="0" y="10"/>
                  </a:lnTo>
                  <a:lnTo>
                    <a:pt x="27" y="0"/>
                  </a:lnTo>
                  <a:lnTo>
                    <a:pt x="42"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6" name="Freeform 58"/>
            <p:cNvSpPr/>
            <p:nvPr/>
          </p:nvSpPr>
          <p:spPr bwMode="auto">
            <a:xfrm>
              <a:off x="8075613" y="1504950"/>
              <a:ext cx="74613" cy="68263"/>
            </a:xfrm>
            <a:custGeom>
              <a:avLst/>
              <a:gdLst>
                <a:gd name="T0" fmla="*/ 47 w 47"/>
                <a:gd name="T1" fmla="*/ 27 h 43"/>
                <a:gd name="T2" fmla="*/ 10 w 47"/>
                <a:gd name="T3" fmla="*/ 43 h 43"/>
                <a:gd name="T4" fmla="*/ 0 w 47"/>
                <a:gd name="T5" fmla="*/ 16 h 43"/>
                <a:gd name="T6" fmla="*/ 37 w 47"/>
                <a:gd name="T7" fmla="*/ 0 h 43"/>
                <a:gd name="T8" fmla="*/ 47 w 47"/>
                <a:gd name="T9" fmla="*/ 27 h 43"/>
              </a:gdLst>
              <a:ahLst/>
              <a:cxnLst>
                <a:cxn ang="0">
                  <a:pos x="T0" y="T1"/>
                </a:cxn>
                <a:cxn ang="0">
                  <a:pos x="T2" y="T3"/>
                </a:cxn>
                <a:cxn ang="0">
                  <a:pos x="T4" y="T5"/>
                </a:cxn>
                <a:cxn ang="0">
                  <a:pos x="T6" y="T7"/>
                </a:cxn>
                <a:cxn ang="0">
                  <a:pos x="T8" y="T9"/>
                </a:cxn>
              </a:cxnLst>
              <a:rect l="0" t="0" r="r" b="b"/>
              <a:pathLst>
                <a:path w="47" h="43">
                  <a:moveTo>
                    <a:pt x="47" y="27"/>
                  </a:moveTo>
                  <a:lnTo>
                    <a:pt x="10" y="43"/>
                  </a:lnTo>
                  <a:lnTo>
                    <a:pt x="0" y="16"/>
                  </a:lnTo>
                  <a:lnTo>
                    <a:pt x="37" y="0"/>
                  </a:lnTo>
                  <a:lnTo>
                    <a:pt x="47"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7" name="Freeform 59"/>
            <p:cNvSpPr/>
            <p:nvPr/>
          </p:nvSpPr>
          <p:spPr bwMode="auto">
            <a:xfrm>
              <a:off x="8207376" y="1185863"/>
              <a:ext cx="68263" cy="77788"/>
            </a:xfrm>
            <a:custGeom>
              <a:avLst/>
              <a:gdLst>
                <a:gd name="T0" fmla="*/ 43 w 43"/>
                <a:gd name="T1" fmla="*/ 38 h 49"/>
                <a:gd name="T2" fmla="*/ 16 w 43"/>
                <a:gd name="T3" fmla="*/ 49 h 49"/>
                <a:gd name="T4" fmla="*/ 0 w 43"/>
                <a:gd name="T5" fmla="*/ 12 h 49"/>
                <a:gd name="T6" fmla="*/ 27 w 43"/>
                <a:gd name="T7" fmla="*/ 0 h 49"/>
                <a:gd name="T8" fmla="*/ 43 w 43"/>
                <a:gd name="T9" fmla="*/ 38 h 49"/>
              </a:gdLst>
              <a:ahLst/>
              <a:cxnLst>
                <a:cxn ang="0">
                  <a:pos x="T0" y="T1"/>
                </a:cxn>
                <a:cxn ang="0">
                  <a:pos x="T2" y="T3"/>
                </a:cxn>
                <a:cxn ang="0">
                  <a:pos x="T4" y="T5"/>
                </a:cxn>
                <a:cxn ang="0">
                  <a:pos x="T6" y="T7"/>
                </a:cxn>
                <a:cxn ang="0">
                  <a:pos x="T8" y="T9"/>
                </a:cxn>
              </a:cxnLst>
              <a:rect l="0" t="0" r="r" b="b"/>
              <a:pathLst>
                <a:path w="43" h="49">
                  <a:moveTo>
                    <a:pt x="43" y="38"/>
                  </a:moveTo>
                  <a:lnTo>
                    <a:pt x="16" y="49"/>
                  </a:lnTo>
                  <a:lnTo>
                    <a:pt x="0" y="12"/>
                  </a:lnTo>
                  <a:lnTo>
                    <a:pt x="27" y="0"/>
                  </a:lnTo>
                  <a:lnTo>
                    <a:pt x="43"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grpSp>
      <p:grpSp>
        <p:nvGrpSpPr>
          <p:cNvPr id="98" name="Group 60"/>
          <p:cNvGrpSpPr/>
          <p:nvPr/>
        </p:nvGrpSpPr>
        <p:grpSpPr>
          <a:xfrm>
            <a:off x="5138727" y="1571849"/>
            <a:ext cx="322660" cy="264320"/>
            <a:chOff x="4341813" y="4552950"/>
            <a:chExt cx="430213" cy="352426"/>
          </a:xfrm>
          <a:solidFill>
            <a:sysClr val="window" lastClr="FFFFFF"/>
          </a:solidFill>
        </p:grpSpPr>
        <p:sp>
          <p:nvSpPr>
            <p:cNvPr id="99" name="Rectangle 61"/>
            <p:cNvSpPr>
              <a:spLocks noChangeArrowheads="1"/>
            </p:cNvSpPr>
            <p:nvPr/>
          </p:nvSpPr>
          <p:spPr bwMode="auto">
            <a:xfrm>
              <a:off x="4638676" y="4552950"/>
              <a:ext cx="77788"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kern="0">
                <a:solidFill>
                  <a:prstClr val="black"/>
                </a:solidFill>
                <a:cs typeface="+mn-ea"/>
                <a:sym typeface="+mn-lt"/>
              </a:endParaRPr>
            </a:p>
          </p:txBody>
        </p:sp>
        <p:sp>
          <p:nvSpPr>
            <p:cNvPr id="100" name="Freeform 62"/>
            <p:cNvSpPr>
              <a:spLocks noEditPoints="1"/>
            </p:cNvSpPr>
            <p:nvPr/>
          </p:nvSpPr>
          <p:spPr bwMode="auto">
            <a:xfrm>
              <a:off x="4341813" y="4598988"/>
              <a:ext cx="430213" cy="306388"/>
            </a:xfrm>
            <a:custGeom>
              <a:avLst/>
              <a:gdLst>
                <a:gd name="T0" fmla="*/ 0 w 204"/>
                <a:gd name="T1" fmla="*/ 145 h 145"/>
                <a:gd name="T2" fmla="*/ 204 w 204"/>
                <a:gd name="T3" fmla="*/ 145 h 145"/>
                <a:gd name="T4" fmla="*/ 204 w 204"/>
                <a:gd name="T5" fmla="*/ 0 h 145"/>
                <a:gd name="T6" fmla="*/ 0 w 204"/>
                <a:gd name="T7" fmla="*/ 0 h 145"/>
                <a:gd name="T8" fmla="*/ 0 w 204"/>
                <a:gd name="T9" fmla="*/ 145 h 145"/>
                <a:gd name="T10" fmla="*/ 102 w 204"/>
                <a:gd name="T11" fmla="*/ 15 h 145"/>
                <a:gd name="T12" fmla="*/ 159 w 204"/>
                <a:gd name="T13" fmla="*/ 72 h 145"/>
                <a:gd name="T14" fmla="*/ 102 w 204"/>
                <a:gd name="T15" fmla="*/ 129 h 145"/>
                <a:gd name="T16" fmla="*/ 45 w 204"/>
                <a:gd name="T17" fmla="*/ 72 h 145"/>
                <a:gd name="T18" fmla="*/ 102 w 204"/>
                <a:gd name="T19" fmla="*/ 1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145">
                  <a:moveTo>
                    <a:pt x="0" y="145"/>
                  </a:moveTo>
                  <a:cubicBezTo>
                    <a:pt x="204" y="145"/>
                    <a:pt x="204" y="145"/>
                    <a:pt x="204" y="145"/>
                  </a:cubicBezTo>
                  <a:cubicBezTo>
                    <a:pt x="204" y="0"/>
                    <a:pt x="204" y="0"/>
                    <a:pt x="204" y="0"/>
                  </a:cubicBezTo>
                  <a:cubicBezTo>
                    <a:pt x="0" y="0"/>
                    <a:pt x="0" y="0"/>
                    <a:pt x="0" y="0"/>
                  </a:cubicBezTo>
                  <a:lnTo>
                    <a:pt x="0" y="145"/>
                  </a:lnTo>
                  <a:close/>
                  <a:moveTo>
                    <a:pt x="102" y="15"/>
                  </a:moveTo>
                  <a:cubicBezTo>
                    <a:pt x="133" y="15"/>
                    <a:pt x="159" y="41"/>
                    <a:pt x="159" y="72"/>
                  </a:cubicBezTo>
                  <a:cubicBezTo>
                    <a:pt x="159" y="104"/>
                    <a:pt x="133" y="129"/>
                    <a:pt x="102" y="129"/>
                  </a:cubicBezTo>
                  <a:cubicBezTo>
                    <a:pt x="71" y="129"/>
                    <a:pt x="45" y="104"/>
                    <a:pt x="45" y="72"/>
                  </a:cubicBezTo>
                  <a:cubicBezTo>
                    <a:pt x="45" y="41"/>
                    <a:pt x="71" y="15"/>
                    <a:pt x="10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01" name="Oval 63"/>
            <p:cNvSpPr>
              <a:spLocks noChangeArrowheads="1"/>
            </p:cNvSpPr>
            <p:nvPr/>
          </p:nvSpPr>
          <p:spPr bwMode="auto">
            <a:xfrm>
              <a:off x="4476751" y="4670425"/>
              <a:ext cx="160338" cy="1603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grpSp>
      <p:grpSp>
        <p:nvGrpSpPr>
          <p:cNvPr id="102" name="Group 64"/>
          <p:cNvGrpSpPr/>
          <p:nvPr/>
        </p:nvGrpSpPr>
        <p:grpSpPr>
          <a:xfrm>
            <a:off x="985466" y="2575536"/>
            <a:ext cx="330995" cy="333375"/>
            <a:chOff x="6605588" y="2039938"/>
            <a:chExt cx="441326" cy="444500"/>
          </a:xfrm>
          <a:solidFill>
            <a:sysClr val="window" lastClr="FFFFFF"/>
          </a:solidFill>
        </p:grpSpPr>
        <p:sp>
          <p:nvSpPr>
            <p:cNvPr id="103" name="Freeform 65"/>
            <p:cNvSpPr>
              <a:spLocks noEditPoints="1"/>
            </p:cNvSpPr>
            <p:nvPr/>
          </p:nvSpPr>
          <p:spPr bwMode="auto">
            <a:xfrm>
              <a:off x="6605588" y="2039938"/>
              <a:ext cx="212725" cy="444500"/>
            </a:xfrm>
            <a:custGeom>
              <a:avLst/>
              <a:gdLst>
                <a:gd name="T0" fmla="*/ 2 w 101"/>
                <a:gd name="T1" fmla="*/ 205 h 211"/>
                <a:gd name="T2" fmla="*/ 50 w 101"/>
                <a:gd name="T3" fmla="*/ 181 h 211"/>
                <a:gd name="T4" fmla="*/ 99 w 101"/>
                <a:gd name="T5" fmla="*/ 205 h 211"/>
                <a:gd name="T6" fmla="*/ 100 w 101"/>
                <a:gd name="T7" fmla="*/ 205 h 211"/>
                <a:gd name="T8" fmla="*/ 100 w 101"/>
                <a:gd name="T9" fmla="*/ 45 h 211"/>
                <a:gd name="T10" fmla="*/ 98 w 101"/>
                <a:gd name="T11" fmla="*/ 22 h 211"/>
                <a:gd name="T12" fmla="*/ 50 w 101"/>
                <a:gd name="T13" fmla="*/ 0 h 211"/>
                <a:gd name="T14" fmla="*/ 2 w 101"/>
                <a:gd name="T15" fmla="*/ 22 h 211"/>
                <a:gd name="T16" fmla="*/ 0 w 101"/>
                <a:gd name="T17" fmla="*/ 45 h 211"/>
                <a:gd name="T18" fmla="*/ 0 w 101"/>
                <a:gd name="T19" fmla="*/ 205 h 211"/>
                <a:gd name="T20" fmla="*/ 2 w 101"/>
                <a:gd name="T21" fmla="*/ 205 h 211"/>
                <a:gd name="T22" fmla="*/ 16 w 101"/>
                <a:gd name="T23" fmla="*/ 35 h 211"/>
                <a:gd name="T24" fmla="*/ 50 w 101"/>
                <a:gd name="T25" fmla="*/ 28 h 211"/>
                <a:gd name="T26" fmla="*/ 85 w 101"/>
                <a:gd name="T27" fmla="*/ 35 h 211"/>
                <a:gd name="T28" fmla="*/ 86 w 101"/>
                <a:gd name="T29" fmla="*/ 38 h 211"/>
                <a:gd name="T30" fmla="*/ 84 w 101"/>
                <a:gd name="T31" fmla="*/ 40 h 211"/>
                <a:gd name="T32" fmla="*/ 82 w 101"/>
                <a:gd name="T33" fmla="*/ 40 h 211"/>
                <a:gd name="T34" fmla="*/ 75 w 101"/>
                <a:gd name="T35" fmla="*/ 37 h 211"/>
                <a:gd name="T36" fmla="*/ 50 w 101"/>
                <a:gd name="T37" fmla="*/ 34 h 211"/>
                <a:gd name="T38" fmla="*/ 25 w 101"/>
                <a:gd name="T39" fmla="*/ 37 h 211"/>
                <a:gd name="T40" fmla="*/ 19 w 101"/>
                <a:gd name="T41" fmla="*/ 40 h 211"/>
                <a:gd name="T42" fmla="*/ 15 w 101"/>
                <a:gd name="T43" fmla="*/ 38 h 211"/>
                <a:gd name="T44" fmla="*/ 16 w 101"/>
                <a:gd name="T45" fmla="*/ 35 h 211"/>
                <a:gd name="T46" fmla="*/ 16 w 101"/>
                <a:gd name="T47" fmla="*/ 63 h 211"/>
                <a:gd name="T48" fmla="*/ 50 w 101"/>
                <a:gd name="T49" fmla="*/ 57 h 211"/>
                <a:gd name="T50" fmla="*/ 85 w 101"/>
                <a:gd name="T51" fmla="*/ 63 h 211"/>
                <a:gd name="T52" fmla="*/ 86 w 101"/>
                <a:gd name="T53" fmla="*/ 67 h 211"/>
                <a:gd name="T54" fmla="*/ 84 w 101"/>
                <a:gd name="T55" fmla="*/ 69 h 211"/>
                <a:gd name="T56" fmla="*/ 82 w 101"/>
                <a:gd name="T57" fmla="*/ 68 h 211"/>
                <a:gd name="T58" fmla="*/ 75 w 101"/>
                <a:gd name="T59" fmla="*/ 66 h 211"/>
                <a:gd name="T60" fmla="*/ 50 w 101"/>
                <a:gd name="T61" fmla="*/ 63 h 211"/>
                <a:gd name="T62" fmla="*/ 25 w 101"/>
                <a:gd name="T63" fmla="*/ 66 h 211"/>
                <a:gd name="T64" fmla="*/ 19 w 101"/>
                <a:gd name="T65" fmla="*/ 68 h 211"/>
                <a:gd name="T66" fmla="*/ 15 w 101"/>
                <a:gd name="T67" fmla="*/ 67 h 211"/>
                <a:gd name="T68" fmla="*/ 16 w 101"/>
                <a:gd name="T69" fmla="*/ 63 h 211"/>
                <a:gd name="T70" fmla="*/ 16 w 101"/>
                <a:gd name="T71" fmla="*/ 91 h 211"/>
                <a:gd name="T72" fmla="*/ 50 w 101"/>
                <a:gd name="T73" fmla="*/ 85 h 211"/>
                <a:gd name="T74" fmla="*/ 85 w 101"/>
                <a:gd name="T75" fmla="*/ 91 h 211"/>
                <a:gd name="T76" fmla="*/ 86 w 101"/>
                <a:gd name="T77" fmla="*/ 95 h 211"/>
                <a:gd name="T78" fmla="*/ 84 w 101"/>
                <a:gd name="T79" fmla="*/ 97 h 211"/>
                <a:gd name="T80" fmla="*/ 82 w 101"/>
                <a:gd name="T81" fmla="*/ 97 h 211"/>
                <a:gd name="T82" fmla="*/ 75 w 101"/>
                <a:gd name="T83" fmla="*/ 94 h 211"/>
                <a:gd name="T84" fmla="*/ 50 w 101"/>
                <a:gd name="T85" fmla="*/ 91 h 211"/>
                <a:gd name="T86" fmla="*/ 25 w 101"/>
                <a:gd name="T87" fmla="*/ 94 h 211"/>
                <a:gd name="T88" fmla="*/ 19 w 101"/>
                <a:gd name="T89" fmla="*/ 97 h 211"/>
                <a:gd name="T90" fmla="*/ 15 w 101"/>
                <a:gd name="T91" fmla="*/ 95 h 211"/>
                <a:gd name="T92" fmla="*/ 16 w 101"/>
                <a:gd name="T93" fmla="*/ 9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1" h="211">
                  <a:moveTo>
                    <a:pt x="2" y="205"/>
                  </a:moveTo>
                  <a:cubicBezTo>
                    <a:pt x="8" y="187"/>
                    <a:pt x="27" y="181"/>
                    <a:pt x="50" y="181"/>
                  </a:cubicBezTo>
                  <a:cubicBezTo>
                    <a:pt x="74" y="181"/>
                    <a:pt x="93" y="187"/>
                    <a:pt x="99" y="205"/>
                  </a:cubicBezTo>
                  <a:cubicBezTo>
                    <a:pt x="101" y="211"/>
                    <a:pt x="100" y="211"/>
                    <a:pt x="100" y="205"/>
                  </a:cubicBezTo>
                  <a:cubicBezTo>
                    <a:pt x="100" y="172"/>
                    <a:pt x="100" y="78"/>
                    <a:pt x="100" y="45"/>
                  </a:cubicBezTo>
                  <a:cubicBezTo>
                    <a:pt x="100" y="39"/>
                    <a:pt x="101" y="28"/>
                    <a:pt x="98" y="22"/>
                  </a:cubicBezTo>
                  <a:cubicBezTo>
                    <a:pt x="92" y="5"/>
                    <a:pt x="73" y="0"/>
                    <a:pt x="50" y="0"/>
                  </a:cubicBezTo>
                  <a:cubicBezTo>
                    <a:pt x="28" y="0"/>
                    <a:pt x="8" y="5"/>
                    <a:pt x="2" y="22"/>
                  </a:cubicBezTo>
                  <a:cubicBezTo>
                    <a:pt x="0" y="28"/>
                    <a:pt x="0" y="39"/>
                    <a:pt x="0" y="45"/>
                  </a:cubicBezTo>
                  <a:cubicBezTo>
                    <a:pt x="0" y="78"/>
                    <a:pt x="0" y="172"/>
                    <a:pt x="0" y="205"/>
                  </a:cubicBezTo>
                  <a:cubicBezTo>
                    <a:pt x="0" y="211"/>
                    <a:pt x="0" y="211"/>
                    <a:pt x="2" y="205"/>
                  </a:cubicBezTo>
                  <a:close/>
                  <a:moveTo>
                    <a:pt x="16" y="35"/>
                  </a:moveTo>
                  <a:cubicBezTo>
                    <a:pt x="24" y="30"/>
                    <a:pt x="36" y="28"/>
                    <a:pt x="50" y="28"/>
                  </a:cubicBezTo>
                  <a:cubicBezTo>
                    <a:pt x="65" y="28"/>
                    <a:pt x="76" y="30"/>
                    <a:pt x="85" y="35"/>
                  </a:cubicBezTo>
                  <a:cubicBezTo>
                    <a:pt x="86" y="35"/>
                    <a:pt x="87" y="37"/>
                    <a:pt x="86" y="38"/>
                  </a:cubicBezTo>
                  <a:cubicBezTo>
                    <a:pt x="86" y="40"/>
                    <a:pt x="85" y="40"/>
                    <a:pt x="84" y="40"/>
                  </a:cubicBezTo>
                  <a:cubicBezTo>
                    <a:pt x="83" y="40"/>
                    <a:pt x="83" y="40"/>
                    <a:pt x="82" y="40"/>
                  </a:cubicBezTo>
                  <a:cubicBezTo>
                    <a:pt x="80" y="39"/>
                    <a:pt x="78" y="38"/>
                    <a:pt x="75" y="37"/>
                  </a:cubicBezTo>
                  <a:cubicBezTo>
                    <a:pt x="69" y="35"/>
                    <a:pt x="61" y="34"/>
                    <a:pt x="50" y="34"/>
                  </a:cubicBezTo>
                  <a:cubicBezTo>
                    <a:pt x="40" y="34"/>
                    <a:pt x="32" y="35"/>
                    <a:pt x="25" y="37"/>
                  </a:cubicBezTo>
                  <a:cubicBezTo>
                    <a:pt x="23" y="38"/>
                    <a:pt x="21" y="39"/>
                    <a:pt x="19" y="40"/>
                  </a:cubicBezTo>
                  <a:cubicBezTo>
                    <a:pt x="17" y="41"/>
                    <a:pt x="15" y="40"/>
                    <a:pt x="15" y="38"/>
                  </a:cubicBezTo>
                  <a:cubicBezTo>
                    <a:pt x="14" y="37"/>
                    <a:pt x="15" y="35"/>
                    <a:pt x="16" y="35"/>
                  </a:cubicBezTo>
                  <a:close/>
                  <a:moveTo>
                    <a:pt x="16" y="63"/>
                  </a:moveTo>
                  <a:cubicBezTo>
                    <a:pt x="24" y="59"/>
                    <a:pt x="36" y="57"/>
                    <a:pt x="50" y="57"/>
                  </a:cubicBezTo>
                  <a:cubicBezTo>
                    <a:pt x="65" y="57"/>
                    <a:pt x="76" y="59"/>
                    <a:pt x="85" y="63"/>
                  </a:cubicBezTo>
                  <a:cubicBezTo>
                    <a:pt x="86" y="64"/>
                    <a:pt x="87" y="65"/>
                    <a:pt x="86" y="67"/>
                  </a:cubicBezTo>
                  <a:cubicBezTo>
                    <a:pt x="86" y="68"/>
                    <a:pt x="85" y="69"/>
                    <a:pt x="84" y="69"/>
                  </a:cubicBezTo>
                  <a:cubicBezTo>
                    <a:pt x="83" y="69"/>
                    <a:pt x="83" y="68"/>
                    <a:pt x="82" y="68"/>
                  </a:cubicBezTo>
                  <a:cubicBezTo>
                    <a:pt x="80" y="67"/>
                    <a:pt x="78" y="66"/>
                    <a:pt x="75" y="66"/>
                  </a:cubicBezTo>
                  <a:cubicBezTo>
                    <a:pt x="69" y="64"/>
                    <a:pt x="61" y="63"/>
                    <a:pt x="50" y="63"/>
                  </a:cubicBezTo>
                  <a:cubicBezTo>
                    <a:pt x="40" y="63"/>
                    <a:pt x="32" y="64"/>
                    <a:pt x="25" y="66"/>
                  </a:cubicBezTo>
                  <a:cubicBezTo>
                    <a:pt x="23" y="66"/>
                    <a:pt x="21" y="67"/>
                    <a:pt x="19" y="68"/>
                  </a:cubicBezTo>
                  <a:cubicBezTo>
                    <a:pt x="17" y="69"/>
                    <a:pt x="15" y="68"/>
                    <a:pt x="15" y="67"/>
                  </a:cubicBezTo>
                  <a:cubicBezTo>
                    <a:pt x="14" y="65"/>
                    <a:pt x="15" y="64"/>
                    <a:pt x="16" y="63"/>
                  </a:cubicBezTo>
                  <a:close/>
                  <a:moveTo>
                    <a:pt x="16" y="91"/>
                  </a:moveTo>
                  <a:cubicBezTo>
                    <a:pt x="24" y="87"/>
                    <a:pt x="36" y="85"/>
                    <a:pt x="50" y="85"/>
                  </a:cubicBezTo>
                  <a:cubicBezTo>
                    <a:pt x="65" y="85"/>
                    <a:pt x="76" y="87"/>
                    <a:pt x="85" y="91"/>
                  </a:cubicBezTo>
                  <a:cubicBezTo>
                    <a:pt x="86" y="92"/>
                    <a:pt x="87" y="94"/>
                    <a:pt x="86" y="95"/>
                  </a:cubicBezTo>
                  <a:cubicBezTo>
                    <a:pt x="86" y="96"/>
                    <a:pt x="85" y="97"/>
                    <a:pt x="84" y="97"/>
                  </a:cubicBezTo>
                  <a:cubicBezTo>
                    <a:pt x="83" y="97"/>
                    <a:pt x="83" y="97"/>
                    <a:pt x="82" y="97"/>
                  </a:cubicBezTo>
                  <a:cubicBezTo>
                    <a:pt x="80" y="96"/>
                    <a:pt x="78" y="95"/>
                    <a:pt x="75" y="94"/>
                  </a:cubicBezTo>
                  <a:cubicBezTo>
                    <a:pt x="69" y="92"/>
                    <a:pt x="61" y="91"/>
                    <a:pt x="50" y="91"/>
                  </a:cubicBezTo>
                  <a:cubicBezTo>
                    <a:pt x="40" y="91"/>
                    <a:pt x="32" y="92"/>
                    <a:pt x="25" y="94"/>
                  </a:cubicBezTo>
                  <a:cubicBezTo>
                    <a:pt x="23" y="95"/>
                    <a:pt x="21" y="96"/>
                    <a:pt x="19" y="97"/>
                  </a:cubicBezTo>
                  <a:cubicBezTo>
                    <a:pt x="17" y="97"/>
                    <a:pt x="15" y="97"/>
                    <a:pt x="15" y="95"/>
                  </a:cubicBezTo>
                  <a:cubicBezTo>
                    <a:pt x="14" y="94"/>
                    <a:pt x="15" y="92"/>
                    <a:pt x="1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04" name="Freeform 66"/>
            <p:cNvSpPr>
              <a:spLocks noEditPoints="1"/>
            </p:cNvSpPr>
            <p:nvPr/>
          </p:nvSpPr>
          <p:spPr bwMode="auto">
            <a:xfrm>
              <a:off x="6835776" y="2039938"/>
              <a:ext cx="211138" cy="444500"/>
            </a:xfrm>
            <a:custGeom>
              <a:avLst/>
              <a:gdLst>
                <a:gd name="T0" fmla="*/ 99 w 101"/>
                <a:gd name="T1" fmla="*/ 205 h 211"/>
                <a:gd name="T2" fmla="*/ 101 w 101"/>
                <a:gd name="T3" fmla="*/ 205 h 211"/>
                <a:gd name="T4" fmla="*/ 101 w 101"/>
                <a:gd name="T5" fmla="*/ 45 h 211"/>
                <a:gd name="T6" fmla="*/ 99 w 101"/>
                <a:gd name="T7" fmla="*/ 22 h 211"/>
                <a:gd name="T8" fmla="*/ 51 w 101"/>
                <a:gd name="T9" fmla="*/ 0 h 211"/>
                <a:gd name="T10" fmla="*/ 3 w 101"/>
                <a:gd name="T11" fmla="*/ 22 h 211"/>
                <a:gd name="T12" fmla="*/ 1 w 101"/>
                <a:gd name="T13" fmla="*/ 45 h 211"/>
                <a:gd name="T14" fmla="*/ 1 w 101"/>
                <a:gd name="T15" fmla="*/ 205 h 211"/>
                <a:gd name="T16" fmla="*/ 2 w 101"/>
                <a:gd name="T17" fmla="*/ 205 h 211"/>
                <a:gd name="T18" fmla="*/ 51 w 101"/>
                <a:gd name="T19" fmla="*/ 181 h 211"/>
                <a:gd name="T20" fmla="*/ 99 w 101"/>
                <a:gd name="T21" fmla="*/ 205 h 211"/>
                <a:gd name="T22" fmla="*/ 86 w 101"/>
                <a:gd name="T23" fmla="*/ 95 h 211"/>
                <a:gd name="T24" fmla="*/ 84 w 101"/>
                <a:gd name="T25" fmla="*/ 97 h 211"/>
                <a:gd name="T26" fmla="*/ 82 w 101"/>
                <a:gd name="T27" fmla="*/ 97 h 211"/>
                <a:gd name="T28" fmla="*/ 76 w 101"/>
                <a:gd name="T29" fmla="*/ 94 h 211"/>
                <a:gd name="T30" fmla="*/ 51 w 101"/>
                <a:gd name="T31" fmla="*/ 91 h 211"/>
                <a:gd name="T32" fmla="*/ 26 w 101"/>
                <a:gd name="T33" fmla="*/ 94 h 211"/>
                <a:gd name="T34" fmla="*/ 19 w 101"/>
                <a:gd name="T35" fmla="*/ 97 h 211"/>
                <a:gd name="T36" fmla="*/ 15 w 101"/>
                <a:gd name="T37" fmla="*/ 95 h 211"/>
                <a:gd name="T38" fmla="*/ 16 w 101"/>
                <a:gd name="T39" fmla="*/ 91 h 211"/>
                <a:gd name="T40" fmla="*/ 51 w 101"/>
                <a:gd name="T41" fmla="*/ 85 h 211"/>
                <a:gd name="T42" fmla="*/ 85 w 101"/>
                <a:gd name="T43" fmla="*/ 91 h 211"/>
                <a:gd name="T44" fmla="*/ 86 w 101"/>
                <a:gd name="T45" fmla="*/ 95 h 211"/>
                <a:gd name="T46" fmla="*/ 86 w 101"/>
                <a:gd name="T47" fmla="*/ 67 h 211"/>
                <a:gd name="T48" fmla="*/ 84 w 101"/>
                <a:gd name="T49" fmla="*/ 69 h 211"/>
                <a:gd name="T50" fmla="*/ 82 w 101"/>
                <a:gd name="T51" fmla="*/ 68 h 211"/>
                <a:gd name="T52" fmla="*/ 76 w 101"/>
                <a:gd name="T53" fmla="*/ 66 h 211"/>
                <a:gd name="T54" fmla="*/ 51 w 101"/>
                <a:gd name="T55" fmla="*/ 63 h 211"/>
                <a:gd name="T56" fmla="*/ 26 w 101"/>
                <a:gd name="T57" fmla="*/ 66 h 211"/>
                <a:gd name="T58" fmla="*/ 19 w 101"/>
                <a:gd name="T59" fmla="*/ 68 h 211"/>
                <a:gd name="T60" fmla="*/ 15 w 101"/>
                <a:gd name="T61" fmla="*/ 67 h 211"/>
                <a:gd name="T62" fmla="*/ 16 w 101"/>
                <a:gd name="T63" fmla="*/ 63 h 211"/>
                <a:gd name="T64" fmla="*/ 51 w 101"/>
                <a:gd name="T65" fmla="*/ 57 h 211"/>
                <a:gd name="T66" fmla="*/ 85 w 101"/>
                <a:gd name="T67" fmla="*/ 63 h 211"/>
                <a:gd name="T68" fmla="*/ 86 w 101"/>
                <a:gd name="T69" fmla="*/ 67 h 211"/>
                <a:gd name="T70" fmla="*/ 86 w 101"/>
                <a:gd name="T71" fmla="*/ 38 h 211"/>
                <a:gd name="T72" fmla="*/ 84 w 101"/>
                <a:gd name="T73" fmla="*/ 40 h 211"/>
                <a:gd name="T74" fmla="*/ 82 w 101"/>
                <a:gd name="T75" fmla="*/ 40 h 211"/>
                <a:gd name="T76" fmla="*/ 76 w 101"/>
                <a:gd name="T77" fmla="*/ 37 h 211"/>
                <a:gd name="T78" fmla="*/ 51 w 101"/>
                <a:gd name="T79" fmla="*/ 34 h 211"/>
                <a:gd name="T80" fmla="*/ 26 w 101"/>
                <a:gd name="T81" fmla="*/ 37 h 211"/>
                <a:gd name="T82" fmla="*/ 19 w 101"/>
                <a:gd name="T83" fmla="*/ 40 h 211"/>
                <a:gd name="T84" fmla="*/ 15 w 101"/>
                <a:gd name="T85" fmla="*/ 38 h 211"/>
                <a:gd name="T86" fmla="*/ 16 w 101"/>
                <a:gd name="T87" fmla="*/ 35 h 211"/>
                <a:gd name="T88" fmla="*/ 51 w 101"/>
                <a:gd name="T89" fmla="*/ 28 h 211"/>
                <a:gd name="T90" fmla="*/ 85 w 101"/>
                <a:gd name="T91" fmla="*/ 35 h 211"/>
                <a:gd name="T92" fmla="*/ 86 w 101"/>
                <a:gd name="T93" fmla="*/ 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1" h="211">
                  <a:moveTo>
                    <a:pt x="99" y="205"/>
                  </a:moveTo>
                  <a:cubicBezTo>
                    <a:pt x="101" y="211"/>
                    <a:pt x="101" y="211"/>
                    <a:pt x="101" y="205"/>
                  </a:cubicBezTo>
                  <a:cubicBezTo>
                    <a:pt x="101" y="172"/>
                    <a:pt x="101" y="78"/>
                    <a:pt x="101" y="45"/>
                  </a:cubicBezTo>
                  <a:cubicBezTo>
                    <a:pt x="101" y="39"/>
                    <a:pt x="101" y="28"/>
                    <a:pt x="99" y="22"/>
                  </a:cubicBezTo>
                  <a:cubicBezTo>
                    <a:pt x="93" y="5"/>
                    <a:pt x="73" y="0"/>
                    <a:pt x="51" y="0"/>
                  </a:cubicBezTo>
                  <a:cubicBezTo>
                    <a:pt x="28" y="0"/>
                    <a:pt x="9" y="5"/>
                    <a:pt x="3" y="22"/>
                  </a:cubicBezTo>
                  <a:cubicBezTo>
                    <a:pt x="1" y="28"/>
                    <a:pt x="1" y="39"/>
                    <a:pt x="1" y="45"/>
                  </a:cubicBezTo>
                  <a:cubicBezTo>
                    <a:pt x="1" y="78"/>
                    <a:pt x="1" y="172"/>
                    <a:pt x="1" y="205"/>
                  </a:cubicBezTo>
                  <a:cubicBezTo>
                    <a:pt x="1" y="211"/>
                    <a:pt x="0" y="211"/>
                    <a:pt x="2" y="205"/>
                  </a:cubicBezTo>
                  <a:cubicBezTo>
                    <a:pt x="8" y="187"/>
                    <a:pt x="27" y="181"/>
                    <a:pt x="51" y="181"/>
                  </a:cubicBezTo>
                  <a:cubicBezTo>
                    <a:pt x="74" y="181"/>
                    <a:pt x="94" y="187"/>
                    <a:pt x="99" y="205"/>
                  </a:cubicBezTo>
                  <a:close/>
                  <a:moveTo>
                    <a:pt x="86" y="95"/>
                  </a:moveTo>
                  <a:cubicBezTo>
                    <a:pt x="86" y="96"/>
                    <a:pt x="85" y="97"/>
                    <a:pt x="84" y="97"/>
                  </a:cubicBezTo>
                  <a:cubicBezTo>
                    <a:pt x="83" y="97"/>
                    <a:pt x="83" y="97"/>
                    <a:pt x="82" y="97"/>
                  </a:cubicBezTo>
                  <a:cubicBezTo>
                    <a:pt x="80" y="96"/>
                    <a:pt x="78" y="95"/>
                    <a:pt x="76" y="94"/>
                  </a:cubicBezTo>
                  <a:cubicBezTo>
                    <a:pt x="69" y="92"/>
                    <a:pt x="61" y="91"/>
                    <a:pt x="51" y="91"/>
                  </a:cubicBezTo>
                  <a:cubicBezTo>
                    <a:pt x="41" y="91"/>
                    <a:pt x="32" y="92"/>
                    <a:pt x="26" y="94"/>
                  </a:cubicBezTo>
                  <a:cubicBezTo>
                    <a:pt x="23" y="95"/>
                    <a:pt x="21" y="96"/>
                    <a:pt x="19" y="97"/>
                  </a:cubicBezTo>
                  <a:cubicBezTo>
                    <a:pt x="17" y="97"/>
                    <a:pt x="16" y="97"/>
                    <a:pt x="15" y="95"/>
                  </a:cubicBezTo>
                  <a:cubicBezTo>
                    <a:pt x="14" y="94"/>
                    <a:pt x="15" y="92"/>
                    <a:pt x="16" y="91"/>
                  </a:cubicBezTo>
                  <a:cubicBezTo>
                    <a:pt x="25" y="87"/>
                    <a:pt x="36" y="85"/>
                    <a:pt x="51" y="85"/>
                  </a:cubicBezTo>
                  <a:cubicBezTo>
                    <a:pt x="65" y="85"/>
                    <a:pt x="77" y="87"/>
                    <a:pt x="85" y="91"/>
                  </a:cubicBezTo>
                  <a:cubicBezTo>
                    <a:pt x="87" y="92"/>
                    <a:pt x="87" y="94"/>
                    <a:pt x="86" y="95"/>
                  </a:cubicBezTo>
                  <a:close/>
                  <a:moveTo>
                    <a:pt x="86" y="67"/>
                  </a:moveTo>
                  <a:cubicBezTo>
                    <a:pt x="86" y="68"/>
                    <a:pt x="85" y="69"/>
                    <a:pt x="84" y="69"/>
                  </a:cubicBezTo>
                  <a:cubicBezTo>
                    <a:pt x="83" y="69"/>
                    <a:pt x="83" y="68"/>
                    <a:pt x="82" y="68"/>
                  </a:cubicBezTo>
                  <a:cubicBezTo>
                    <a:pt x="80" y="67"/>
                    <a:pt x="78" y="66"/>
                    <a:pt x="76" y="66"/>
                  </a:cubicBezTo>
                  <a:cubicBezTo>
                    <a:pt x="69" y="64"/>
                    <a:pt x="61" y="63"/>
                    <a:pt x="51" y="63"/>
                  </a:cubicBezTo>
                  <a:cubicBezTo>
                    <a:pt x="41" y="63"/>
                    <a:pt x="32" y="64"/>
                    <a:pt x="26" y="66"/>
                  </a:cubicBezTo>
                  <a:cubicBezTo>
                    <a:pt x="23" y="66"/>
                    <a:pt x="21" y="67"/>
                    <a:pt x="19" y="68"/>
                  </a:cubicBezTo>
                  <a:cubicBezTo>
                    <a:pt x="17" y="69"/>
                    <a:pt x="16" y="68"/>
                    <a:pt x="15" y="67"/>
                  </a:cubicBezTo>
                  <a:cubicBezTo>
                    <a:pt x="14" y="65"/>
                    <a:pt x="15" y="64"/>
                    <a:pt x="16" y="63"/>
                  </a:cubicBezTo>
                  <a:cubicBezTo>
                    <a:pt x="25" y="59"/>
                    <a:pt x="36" y="57"/>
                    <a:pt x="51" y="57"/>
                  </a:cubicBezTo>
                  <a:cubicBezTo>
                    <a:pt x="65" y="57"/>
                    <a:pt x="77" y="59"/>
                    <a:pt x="85" y="63"/>
                  </a:cubicBezTo>
                  <a:cubicBezTo>
                    <a:pt x="87" y="64"/>
                    <a:pt x="87" y="65"/>
                    <a:pt x="86" y="67"/>
                  </a:cubicBezTo>
                  <a:close/>
                  <a:moveTo>
                    <a:pt x="86" y="38"/>
                  </a:moveTo>
                  <a:cubicBezTo>
                    <a:pt x="86" y="40"/>
                    <a:pt x="85" y="40"/>
                    <a:pt x="84" y="40"/>
                  </a:cubicBezTo>
                  <a:cubicBezTo>
                    <a:pt x="83" y="40"/>
                    <a:pt x="83" y="40"/>
                    <a:pt x="82" y="40"/>
                  </a:cubicBezTo>
                  <a:cubicBezTo>
                    <a:pt x="80" y="39"/>
                    <a:pt x="78" y="38"/>
                    <a:pt x="76" y="37"/>
                  </a:cubicBezTo>
                  <a:cubicBezTo>
                    <a:pt x="69" y="35"/>
                    <a:pt x="61" y="34"/>
                    <a:pt x="51" y="34"/>
                  </a:cubicBezTo>
                  <a:cubicBezTo>
                    <a:pt x="41" y="34"/>
                    <a:pt x="32" y="35"/>
                    <a:pt x="26" y="37"/>
                  </a:cubicBezTo>
                  <a:cubicBezTo>
                    <a:pt x="23" y="38"/>
                    <a:pt x="21" y="39"/>
                    <a:pt x="19" y="40"/>
                  </a:cubicBezTo>
                  <a:cubicBezTo>
                    <a:pt x="17" y="41"/>
                    <a:pt x="16" y="40"/>
                    <a:pt x="15" y="38"/>
                  </a:cubicBezTo>
                  <a:cubicBezTo>
                    <a:pt x="14" y="37"/>
                    <a:pt x="15" y="35"/>
                    <a:pt x="16" y="35"/>
                  </a:cubicBezTo>
                  <a:cubicBezTo>
                    <a:pt x="25" y="30"/>
                    <a:pt x="36" y="28"/>
                    <a:pt x="51" y="28"/>
                  </a:cubicBezTo>
                  <a:cubicBezTo>
                    <a:pt x="65" y="28"/>
                    <a:pt x="77" y="30"/>
                    <a:pt x="85" y="35"/>
                  </a:cubicBezTo>
                  <a:cubicBezTo>
                    <a:pt x="87" y="35"/>
                    <a:pt x="87" y="37"/>
                    <a:pt x="8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grpSp>
      <p:sp>
        <p:nvSpPr>
          <p:cNvPr id="105" name="Freeform 67"/>
          <p:cNvSpPr/>
          <p:nvPr/>
        </p:nvSpPr>
        <p:spPr bwMode="auto">
          <a:xfrm>
            <a:off x="982639" y="3561022"/>
            <a:ext cx="365522" cy="364331"/>
          </a:xfrm>
          <a:custGeom>
            <a:avLst/>
            <a:gdLst>
              <a:gd name="T0" fmla="*/ 86502 w 231"/>
              <a:gd name="T1" fmla="*/ 309130 h 231"/>
              <a:gd name="T2" fmla="*/ 175113 w 231"/>
              <a:gd name="T3" fmla="*/ 309130 h 231"/>
              <a:gd name="T4" fmla="*/ 175113 w 231"/>
              <a:gd name="T5" fmla="*/ 397452 h 231"/>
              <a:gd name="T6" fmla="*/ 164564 w 231"/>
              <a:gd name="T7" fmla="*/ 405864 h 231"/>
              <a:gd name="T8" fmla="*/ 242627 w 231"/>
              <a:gd name="T9" fmla="*/ 485775 h 231"/>
              <a:gd name="T10" fmla="*/ 322799 w 231"/>
              <a:gd name="T11" fmla="*/ 405864 h 231"/>
              <a:gd name="T12" fmla="*/ 312250 w 231"/>
              <a:gd name="T13" fmla="*/ 397452 h 231"/>
              <a:gd name="T14" fmla="*/ 312250 w 231"/>
              <a:gd name="T15" fmla="*/ 309130 h 231"/>
              <a:gd name="T16" fmla="*/ 400861 w 231"/>
              <a:gd name="T17" fmla="*/ 309130 h 231"/>
              <a:gd name="T18" fmla="*/ 409301 w 231"/>
              <a:gd name="T19" fmla="*/ 319644 h 231"/>
              <a:gd name="T20" fmla="*/ 487363 w 231"/>
              <a:gd name="T21" fmla="*/ 241836 h 231"/>
              <a:gd name="T22" fmla="*/ 409301 w 231"/>
              <a:gd name="T23" fmla="*/ 164028 h 231"/>
              <a:gd name="T24" fmla="*/ 417740 w 231"/>
              <a:gd name="T25" fmla="*/ 155616 h 231"/>
              <a:gd name="T26" fmla="*/ 417740 w 231"/>
              <a:gd name="T27" fmla="*/ 67294 h 231"/>
              <a:gd name="T28" fmla="*/ 331238 w 231"/>
              <a:gd name="T29" fmla="*/ 67294 h 231"/>
              <a:gd name="T30" fmla="*/ 322799 w 231"/>
              <a:gd name="T31" fmla="*/ 77808 h 231"/>
              <a:gd name="T32" fmla="*/ 242627 w 231"/>
              <a:gd name="T33" fmla="*/ 0 h 231"/>
              <a:gd name="T34" fmla="*/ 164564 w 231"/>
              <a:gd name="T35" fmla="*/ 77808 h 231"/>
              <a:gd name="T36" fmla="*/ 156125 w 231"/>
              <a:gd name="T37" fmla="*/ 67294 h 231"/>
              <a:gd name="T38" fmla="*/ 67513 w 231"/>
              <a:gd name="T39" fmla="*/ 67294 h 231"/>
              <a:gd name="T40" fmla="*/ 67513 w 231"/>
              <a:gd name="T41" fmla="*/ 155616 h 231"/>
              <a:gd name="T42" fmla="*/ 78062 w 231"/>
              <a:gd name="T43" fmla="*/ 164028 h 231"/>
              <a:gd name="T44" fmla="*/ 0 w 231"/>
              <a:gd name="T45" fmla="*/ 241836 h 231"/>
              <a:gd name="T46" fmla="*/ 78062 w 231"/>
              <a:gd name="T47" fmla="*/ 319644 h 231"/>
              <a:gd name="T48" fmla="*/ 86502 w 231"/>
              <a:gd name="T49" fmla="*/ 309130 h 2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31" h="231">
                <a:moveTo>
                  <a:pt x="41" y="147"/>
                </a:moveTo>
                <a:cubicBezTo>
                  <a:pt x="53" y="136"/>
                  <a:pt x="71" y="136"/>
                  <a:pt x="83" y="147"/>
                </a:cubicBezTo>
                <a:cubicBezTo>
                  <a:pt x="95" y="159"/>
                  <a:pt x="95" y="178"/>
                  <a:pt x="83" y="189"/>
                </a:cubicBezTo>
                <a:cubicBezTo>
                  <a:pt x="82" y="191"/>
                  <a:pt x="80" y="192"/>
                  <a:pt x="78" y="193"/>
                </a:cubicBezTo>
                <a:cubicBezTo>
                  <a:pt x="115" y="231"/>
                  <a:pt x="115" y="231"/>
                  <a:pt x="115" y="231"/>
                </a:cubicBezTo>
                <a:cubicBezTo>
                  <a:pt x="153" y="193"/>
                  <a:pt x="153" y="193"/>
                  <a:pt x="153" y="193"/>
                </a:cubicBezTo>
                <a:cubicBezTo>
                  <a:pt x="151" y="192"/>
                  <a:pt x="149" y="191"/>
                  <a:pt x="148" y="189"/>
                </a:cubicBezTo>
                <a:cubicBezTo>
                  <a:pt x="136" y="178"/>
                  <a:pt x="136" y="159"/>
                  <a:pt x="148" y="147"/>
                </a:cubicBezTo>
                <a:cubicBezTo>
                  <a:pt x="159" y="136"/>
                  <a:pt x="178" y="136"/>
                  <a:pt x="190" y="147"/>
                </a:cubicBezTo>
                <a:cubicBezTo>
                  <a:pt x="191" y="149"/>
                  <a:pt x="193" y="151"/>
                  <a:pt x="194" y="152"/>
                </a:cubicBezTo>
                <a:cubicBezTo>
                  <a:pt x="231" y="115"/>
                  <a:pt x="231" y="115"/>
                  <a:pt x="231" y="115"/>
                </a:cubicBezTo>
                <a:cubicBezTo>
                  <a:pt x="194" y="78"/>
                  <a:pt x="194" y="78"/>
                  <a:pt x="194" y="78"/>
                </a:cubicBezTo>
                <a:cubicBezTo>
                  <a:pt x="195" y="77"/>
                  <a:pt x="197" y="76"/>
                  <a:pt x="198" y="74"/>
                </a:cubicBezTo>
                <a:cubicBezTo>
                  <a:pt x="210" y="62"/>
                  <a:pt x="210" y="44"/>
                  <a:pt x="198" y="32"/>
                </a:cubicBezTo>
                <a:cubicBezTo>
                  <a:pt x="187" y="20"/>
                  <a:pt x="168" y="20"/>
                  <a:pt x="157" y="32"/>
                </a:cubicBezTo>
                <a:cubicBezTo>
                  <a:pt x="155" y="34"/>
                  <a:pt x="154" y="35"/>
                  <a:pt x="153" y="37"/>
                </a:cubicBezTo>
                <a:cubicBezTo>
                  <a:pt x="115" y="0"/>
                  <a:pt x="115" y="0"/>
                  <a:pt x="115" y="0"/>
                </a:cubicBezTo>
                <a:cubicBezTo>
                  <a:pt x="78" y="37"/>
                  <a:pt x="78" y="37"/>
                  <a:pt x="78" y="37"/>
                </a:cubicBezTo>
                <a:cubicBezTo>
                  <a:pt x="77" y="35"/>
                  <a:pt x="76" y="34"/>
                  <a:pt x="74" y="32"/>
                </a:cubicBezTo>
                <a:cubicBezTo>
                  <a:pt x="63" y="20"/>
                  <a:pt x="44" y="20"/>
                  <a:pt x="32" y="32"/>
                </a:cubicBezTo>
                <a:cubicBezTo>
                  <a:pt x="21" y="44"/>
                  <a:pt x="21" y="62"/>
                  <a:pt x="32" y="74"/>
                </a:cubicBezTo>
                <a:cubicBezTo>
                  <a:pt x="34" y="76"/>
                  <a:pt x="35" y="77"/>
                  <a:pt x="37" y="78"/>
                </a:cubicBezTo>
                <a:cubicBezTo>
                  <a:pt x="0" y="115"/>
                  <a:pt x="0" y="115"/>
                  <a:pt x="0" y="115"/>
                </a:cubicBezTo>
                <a:cubicBezTo>
                  <a:pt x="37" y="152"/>
                  <a:pt x="37" y="152"/>
                  <a:pt x="37" y="152"/>
                </a:cubicBezTo>
                <a:cubicBezTo>
                  <a:pt x="38" y="151"/>
                  <a:pt x="40" y="149"/>
                  <a:pt x="41" y="147"/>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14:hiddenLine>
            </a:ext>
          </a:extLst>
        </p:spPr>
        <p:txBody>
          <a:bodyPr lIns="68528" tIns="34289" rIns="68528" bIns="34289"/>
          <a:lstStyle/>
          <a:p>
            <a:pPr eaLnBrk="0" fontAlgn="base" hangingPunct="0">
              <a:spcBef>
                <a:spcPct val="0"/>
              </a:spcBef>
              <a:spcAft>
                <a:spcPct val="0"/>
              </a:spcAft>
            </a:pPr>
            <a:endParaRPr lang="zh-CN" altLang="en-US" kern="0">
              <a:solidFill>
                <a:prstClr val="black"/>
              </a:solidFill>
              <a:cs typeface="+mn-ea"/>
              <a:sym typeface="+mn-lt"/>
            </a:endParaRPr>
          </a:p>
        </p:txBody>
      </p:sp>
      <p:grpSp>
        <p:nvGrpSpPr>
          <p:cNvPr id="106" name="Group 68"/>
          <p:cNvGrpSpPr/>
          <p:nvPr/>
        </p:nvGrpSpPr>
        <p:grpSpPr>
          <a:xfrm>
            <a:off x="5135822" y="2563070"/>
            <a:ext cx="408385" cy="338138"/>
            <a:chOff x="5805488" y="1220788"/>
            <a:chExt cx="544513" cy="450850"/>
          </a:xfrm>
          <a:solidFill>
            <a:sysClr val="window" lastClr="FFFFFF"/>
          </a:solidFill>
        </p:grpSpPr>
        <p:sp>
          <p:nvSpPr>
            <p:cNvPr id="107" name="Freeform 69"/>
            <p:cNvSpPr/>
            <p:nvPr/>
          </p:nvSpPr>
          <p:spPr bwMode="auto">
            <a:xfrm>
              <a:off x="5805488" y="1220788"/>
              <a:ext cx="393700" cy="242888"/>
            </a:xfrm>
            <a:custGeom>
              <a:avLst/>
              <a:gdLst>
                <a:gd name="T0" fmla="*/ 20 w 187"/>
                <a:gd name="T1" fmla="*/ 115 h 115"/>
                <a:gd name="T2" fmla="*/ 67 w 187"/>
                <a:gd name="T3" fmla="*/ 115 h 115"/>
                <a:gd name="T4" fmla="*/ 131 w 187"/>
                <a:gd name="T5" fmla="*/ 76 h 115"/>
                <a:gd name="T6" fmla="*/ 182 w 187"/>
                <a:gd name="T7" fmla="*/ 97 h 115"/>
                <a:gd name="T8" fmla="*/ 183 w 187"/>
                <a:gd name="T9" fmla="*/ 98 h 115"/>
                <a:gd name="T10" fmla="*/ 187 w 187"/>
                <a:gd name="T11" fmla="*/ 82 h 115"/>
                <a:gd name="T12" fmla="*/ 154 w 187"/>
                <a:gd name="T13" fmla="*/ 49 h 115"/>
                <a:gd name="T14" fmla="*/ 132 w 187"/>
                <a:gd name="T15" fmla="*/ 57 h 115"/>
                <a:gd name="T16" fmla="*/ 75 w 187"/>
                <a:gd name="T17" fmla="*/ 0 h 115"/>
                <a:gd name="T18" fmla="*/ 17 w 187"/>
                <a:gd name="T19" fmla="*/ 58 h 115"/>
                <a:gd name="T20" fmla="*/ 20 w 187"/>
                <a:gd name="T21" fmla="*/ 75 h 115"/>
                <a:gd name="T22" fmla="*/ 0 w 187"/>
                <a:gd name="T23" fmla="*/ 95 h 115"/>
                <a:gd name="T24" fmla="*/ 20 w 187"/>
                <a:gd name="T25"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 h="115">
                  <a:moveTo>
                    <a:pt x="20" y="115"/>
                  </a:moveTo>
                  <a:cubicBezTo>
                    <a:pt x="67" y="115"/>
                    <a:pt x="67" y="115"/>
                    <a:pt x="67" y="115"/>
                  </a:cubicBezTo>
                  <a:cubicBezTo>
                    <a:pt x="79" y="92"/>
                    <a:pt x="104" y="76"/>
                    <a:pt x="131" y="76"/>
                  </a:cubicBezTo>
                  <a:cubicBezTo>
                    <a:pt x="150" y="76"/>
                    <a:pt x="168" y="84"/>
                    <a:pt x="182" y="97"/>
                  </a:cubicBezTo>
                  <a:cubicBezTo>
                    <a:pt x="182" y="97"/>
                    <a:pt x="183" y="98"/>
                    <a:pt x="183" y="98"/>
                  </a:cubicBezTo>
                  <a:cubicBezTo>
                    <a:pt x="186" y="93"/>
                    <a:pt x="187" y="88"/>
                    <a:pt x="187" y="82"/>
                  </a:cubicBezTo>
                  <a:cubicBezTo>
                    <a:pt x="187" y="64"/>
                    <a:pt x="172" y="49"/>
                    <a:pt x="154" y="49"/>
                  </a:cubicBezTo>
                  <a:cubicBezTo>
                    <a:pt x="146" y="49"/>
                    <a:pt x="138" y="52"/>
                    <a:pt x="132" y="57"/>
                  </a:cubicBezTo>
                  <a:cubicBezTo>
                    <a:pt x="132" y="25"/>
                    <a:pt x="106" y="0"/>
                    <a:pt x="75" y="0"/>
                  </a:cubicBezTo>
                  <a:cubicBezTo>
                    <a:pt x="43" y="0"/>
                    <a:pt x="17" y="26"/>
                    <a:pt x="17" y="58"/>
                  </a:cubicBezTo>
                  <a:cubicBezTo>
                    <a:pt x="17" y="64"/>
                    <a:pt x="18" y="69"/>
                    <a:pt x="20" y="75"/>
                  </a:cubicBezTo>
                  <a:cubicBezTo>
                    <a:pt x="9" y="75"/>
                    <a:pt x="0" y="84"/>
                    <a:pt x="0" y="95"/>
                  </a:cubicBezTo>
                  <a:cubicBezTo>
                    <a:pt x="0" y="106"/>
                    <a:pt x="9" y="115"/>
                    <a:pt x="20"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08" name="Freeform 70"/>
            <p:cNvSpPr/>
            <p:nvPr/>
          </p:nvSpPr>
          <p:spPr bwMode="auto">
            <a:xfrm>
              <a:off x="5902326" y="1395413"/>
              <a:ext cx="447675" cy="276225"/>
            </a:xfrm>
            <a:custGeom>
              <a:avLst/>
              <a:gdLst>
                <a:gd name="T0" fmla="*/ 175 w 213"/>
                <a:gd name="T1" fmla="*/ 55 h 131"/>
                <a:gd name="T2" fmla="*/ 151 w 213"/>
                <a:gd name="T3" fmla="*/ 64 h 131"/>
                <a:gd name="T4" fmla="*/ 133 w 213"/>
                <a:gd name="T5" fmla="*/ 21 h 131"/>
                <a:gd name="T6" fmla="*/ 85 w 213"/>
                <a:gd name="T7" fmla="*/ 0 h 131"/>
                <a:gd name="T8" fmla="*/ 29 w 213"/>
                <a:gd name="T9" fmla="*/ 32 h 131"/>
                <a:gd name="T10" fmla="*/ 20 w 213"/>
                <a:gd name="T11" fmla="*/ 66 h 131"/>
                <a:gd name="T12" fmla="*/ 23 w 213"/>
                <a:gd name="T13" fmla="*/ 85 h 131"/>
                <a:gd name="T14" fmla="*/ 0 w 213"/>
                <a:gd name="T15" fmla="*/ 108 h 131"/>
                <a:gd name="T16" fmla="*/ 23 w 213"/>
                <a:gd name="T17" fmla="*/ 131 h 131"/>
                <a:gd name="T18" fmla="*/ 85 w 213"/>
                <a:gd name="T19" fmla="*/ 131 h 131"/>
                <a:gd name="T20" fmla="*/ 88 w 213"/>
                <a:gd name="T21" fmla="*/ 131 h 131"/>
                <a:gd name="T22" fmla="*/ 175 w 213"/>
                <a:gd name="T23" fmla="*/ 131 h 131"/>
                <a:gd name="T24" fmla="*/ 213 w 213"/>
                <a:gd name="T25" fmla="*/ 93 h 131"/>
                <a:gd name="T26" fmla="*/ 175 w 213"/>
                <a:gd name="T27" fmla="*/ 5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 h="131">
                  <a:moveTo>
                    <a:pt x="175" y="55"/>
                  </a:moveTo>
                  <a:cubicBezTo>
                    <a:pt x="166" y="55"/>
                    <a:pt x="157" y="59"/>
                    <a:pt x="151" y="64"/>
                  </a:cubicBezTo>
                  <a:cubicBezTo>
                    <a:pt x="151" y="47"/>
                    <a:pt x="144" y="32"/>
                    <a:pt x="133" y="21"/>
                  </a:cubicBezTo>
                  <a:cubicBezTo>
                    <a:pt x="121" y="8"/>
                    <a:pt x="104" y="0"/>
                    <a:pt x="85" y="0"/>
                  </a:cubicBezTo>
                  <a:cubicBezTo>
                    <a:pt x="61" y="0"/>
                    <a:pt x="41" y="13"/>
                    <a:pt x="29" y="32"/>
                  </a:cubicBezTo>
                  <a:cubicBezTo>
                    <a:pt x="23" y="42"/>
                    <a:pt x="20" y="53"/>
                    <a:pt x="20" y="66"/>
                  </a:cubicBezTo>
                  <a:cubicBezTo>
                    <a:pt x="20" y="72"/>
                    <a:pt x="21" y="79"/>
                    <a:pt x="23" y="85"/>
                  </a:cubicBezTo>
                  <a:cubicBezTo>
                    <a:pt x="10" y="85"/>
                    <a:pt x="0" y="95"/>
                    <a:pt x="0" y="108"/>
                  </a:cubicBezTo>
                  <a:cubicBezTo>
                    <a:pt x="0" y="121"/>
                    <a:pt x="11" y="131"/>
                    <a:pt x="23" y="131"/>
                  </a:cubicBezTo>
                  <a:cubicBezTo>
                    <a:pt x="85" y="131"/>
                    <a:pt x="85" y="131"/>
                    <a:pt x="85" y="131"/>
                  </a:cubicBezTo>
                  <a:cubicBezTo>
                    <a:pt x="88" y="131"/>
                    <a:pt x="88" y="131"/>
                    <a:pt x="88" y="131"/>
                  </a:cubicBezTo>
                  <a:cubicBezTo>
                    <a:pt x="175" y="131"/>
                    <a:pt x="175" y="131"/>
                    <a:pt x="175" y="131"/>
                  </a:cubicBezTo>
                  <a:cubicBezTo>
                    <a:pt x="196" y="131"/>
                    <a:pt x="213" y="114"/>
                    <a:pt x="213" y="93"/>
                  </a:cubicBezTo>
                  <a:cubicBezTo>
                    <a:pt x="213" y="72"/>
                    <a:pt x="196" y="55"/>
                    <a:pt x="17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grpSp>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left)">
                                      <p:cBhvr>
                                        <p:cTn id="10" dur="500"/>
                                        <p:tgtEl>
                                          <p:spTgt spid="5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500"/>
                                        <p:tgtEl>
                                          <p:spTgt spid="6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500"/>
                                        <p:tgtEl>
                                          <p:spTgt spid="6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wipe(left)">
                                      <p:cBhvr>
                                        <p:cTn id="21" dur="500"/>
                                        <p:tgtEl>
                                          <p:spTgt spid="62"/>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fade">
                                      <p:cBhvr>
                                        <p:cTn id="36" dur="500"/>
                                        <p:tgtEl>
                                          <p:spTgt spid="6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500"/>
                                        <p:tgtEl>
                                          <p:spTgt spid="6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wipe(left)">
                                      <p:cBhvr>
                                        <p:cTn id="43" dur="500"/>
                                        <p:tgtEl>
                                          <p:spTgt spid="68"/>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500"/>
                                        <p:tgtEl>
                                          <p:spTgt spid="70"/>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wipe(left)">
                                      <p:cBhvr>
                                        <p:cTn id="54" dur="500"/>
                                        <p:tgtEl>
                                          <p:spTgt spid="71"/>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fade">
                                      <p:cBhvr>
                                        <p:cTn id="58" dur="500"/>
                                        <p:tgtEl>
                                          <p:spTgt spid="7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wipe(left)">
                                      <p:cBhvr>
                                        <p:cTn id="61" dur="500"/>
                                        <p:tgtEl>
                                          <p:spTgt spid="73"/>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fade">
                                      <p:cBhvr>
                                        <p:cTn id="65" dur="500"/>
                                        <p:tgtEl>
                                          <p:spTgt spid="74"/>
                                        </p:tgtEl>
                                      </p:cBhvr>
                                    </p:animEffect>
                                  </p:childTnLst>
                                </p:cTn>
                              </p:par>
                            </p:childTnLst>
                          </p:cTn>
                        </p:par>
                        <p:par>
                          <p:cTn id="66" fill="hold">
                            <p:stCondLst>
                              <p:cond delay="5500"/>
                            </p:stCondLst>
                            <p:childTnLst>
                              <p:par>
                                <p:cTn id="67" presetID="10" presetClass="entr" presetSubtype="0" fill="hold" grpId="0" nodeType="after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fade">
                                      <p:cBhvr>
                                        <p:cTn id="6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60" grpId="0"/>
      <p:bldP spid="61" grpId="0" animBg="1"/>
      <p:bldP spid="62" grpId="0"/>
      <p:bldP spid="63" grpId="0"/>
      <p:bldP spid="64" grpId="0" animBg="1"/>
      <p:bldP spid="65" grpId="0"/>
      <p:bldP spid="66" grpId="0"/>
      <p:bldP spid="67" grpId="0" animBg="1"/>
      <p:bldP spid="68" grpId="0"/>
      <p:bldP spid="69" grpId="0"/>
      <p:bldP spid="70" grpId="0" animBg="1"/>
      <p:bldP spid="71" grpId="0"/>
      <p:bldP spid="72" grpId="0" animBg="1"/>
      <p:bldP spid="73" grpId="0"/>
      <p:bldP spid="74" grpId="0"/>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p:nvPr/>
        </p:nvSpPr>
        <p:spPr>
          <a:xfrm>
            <a:off x="681038" y="616779"/>
            <a:ext cx="7886700" cy="377429"/>
          </a:xfrm>
          <a:prstGeom prst="rect">
            <a:avLst/>
          </a:prstGeom>
        </p:spPr>
        <p:txBody>
          <a:bodyPr lIns="68528" tIns="34289" rIns="68528" bIns="34289">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en-US" sz="1100">
                <a:solidFill>
                  <a:prstClr val="white">
                    <a:lumMod val="65000"/>
                  </a:prstClr>
                </a:solidFill>
                <a:cs typeface="+mn-ea"/>
                <a:sym typeface="+mn-lt"/>
              </a:rPr>
              <a:t>Put a relevant subtitle in </a:t>
            </a:r>
            <a:r>
              <a:rPr lang="en-US" sz="1100">
                <a:solidFill>
                  <a:srgbClr val="90BC33"/>
                </a:solidFill>
                <a:cs typeface="+mn-ea"/>
                <a:sym typeface="+mn-lt"/>
              </a:rPr>
              <a:t>this line</a:t>
            </a:r>
            <a:endParaRPr lang="en-US" sz="1100">
              <a:solidFill>
                <a:srgbClr val="90BC33"/>
              </a:solidFill>
              <a:cs typeface="+mn-ea"/>
              <a:sym typeface="+mn-lt"/>
            </a:endParaRPr>
          </a:p>
          <a:p>
            <a:pPr>
              <a:defRPr/>
            </a:pPr>
            <a:endParaRPr lang="en-US" sz="1100">
              <a:solidFill>
                <a:srgbClr val="90BC33"/>
              </a:solidFill>
              <a:cs typeface="+mn-ea"/>
              <a:sym typeface="+mn-lt"/>
            </a:endParaRPr>
          </a:p>
        </p:txBody>
      </p:sp>
      <p:grpSp>
        <p:nvGrpSpPr>
          <p:cNvPr id="7" name="Group 4"/>
          <p:cNvGrpSpPr>
            <a:grpSpLocks noChangeAspect="1"/>
          </p:cNvGrpSpPr>
          <p:nvPr/>
        </p:nvGrpSpPr>
        <p:grpSpPr bwMode="auto">
          <a:xfrm>
            <a:off x="2229781" y="1419173"/>
            <a:ext cx="4430384" cy="3321057"/>
            <a:chOff x="1322" y="566"/>
            <a:chExt cx="4477" cy="3356"/>
          </a:xfrm>
          <a:solidFill>
            <a:srgbClr val="16294C"/>
          </a:solidFill>
        </p:grpSpPr>
        <p:grpSp>
          <p:nvGrpSpPr>
            <p:cNvPr id="8" name="Group 205"/>
            <p:cNvGrpSpPr/>
            <p:nvPr/>
          </p:nvGrpSpPr>
          <p:grpSpPr bwMode="auto">
            <a:xfrm>
              <a:off x="3433" y="649"/>
              <a:ext cx="2340" cy="2015"/>
              <a:chOff x="3433" y="649"/>
              <a:chExt cx="2340" cy="2015"/>
            </a:xfrm>
            <a:grpFill/>
          </p:grpSpPr>
          <p:sp>
            <p:nvSpPr>
              <p:cNvPr id="771" name="Freeform 5"/>
              <p:cNvSpPr/>
              <p:nvPr/>
            </p:nvSpPr>
            <p:spPr bwMode="auto">
              <a:xfrm>
                <a:off x="3438" y="698"/>
                <a:ext cx="28" cy="34"/>
              </a:xfrm>
              <a:custGeom>
                <a:avLst/>
                <a:gdLst>
                  <a:gd name="T0" fmla="*/ 3 w 16"/>
                  <a:gd name="T1" fmla="*/ 18 h 19"/>
                  <a:gd name="T2" fmla="*/ 8 w 16"/>
                  <a:gd name="T3" fmla="*/ 9 h 19"/>
                  <a:gd name="T4" fmla="*/ 15 w 16"/>
                  <a:gd name="T5" fmla="*/ 3 h 19"/>
                  <a:gd name="T6" fmla="*/ 13 w 16"/>
                  <a:gd name="T7" fmla="*/ 1 h 19"/>
                  <a:gd name="T8" fmla="*/ 0 w 16"/>
                  <a:gd name="T9" fmla="*/ 16 h 19"/>
                  <a:gd name="T10" fmla="*/ 3 w 16"/>
                  <a:gd name="T11" fmla="*/ 18 h 19"/>
                </a:gdLst>
                <a:ahLst/>
                <a:cxnLst>
                  <a:cxn ang="0">
                    <a:pos x="T0" y="T1"/>
                  </a:cxn>
                  <a:cxn ang="0">
                    <a:pos x="T2" y="T3"/>
                  </a:cxn>
                  <a:cxn ang="0">
                    <a:pos x="T4" y="T5"/>
                  </a:cxn>
                  <a:cxn ang="0">
                    <a:pos x="T6" y="T7"/>
                  </a:cxn>
                  <a:cxn ang="0">
                    <a:pos x="T8" y="T9"/>
                  </a:cxn>
                  <a:cxn ang="0">
                    <a:pos x="T10" y="T11"/>
                  </a:cxn>
                </a:cxnLst>
                <a:rect l="0" t="0" r="r" b="b"/>
                <a:pathLst>
                  <a:path w="16" h="19">
                    <a:moveTo>
                      <a:pt x="3" y="18"/>
                    </a:moveTo>
                    <a:cubicBezTo>
                      <a:pt x="4" y="15"/>
                      <a:pt x="6" y="12"/>
                      <a:pt x="8" y="9"/>
                    </a:cubicBezTo>
                    <a:cubicBezTo>
                      <a:pt x="10" y="7"/>
                      <a:pt x="12" y="5"/>
                      <a:pt x="15" y="3"/>
                    </a:cubicBezTo>
                    <a:cubicBezTo>
                      <a:pt x="16" y="2"/>
                      <a:pt x="15" y="0"/>
                      <a:pt x="13" y="1"/>
                    </a:cubicBezTo>
                    <a:cubicBezTo>
                      <a:pt x="6" y="2"/>
                      <a:pt x="1" y="10"/>
                      <a:pt x="0" y="16"/>
                    </a:cubicBezTo>
                    <a:cubicBezTo>
                      <a:pt x="0" y="18"/>
                      <a:pt x="2" y="19"/>
                      <a:pt x="3"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72" name="Freeform 6"/>
              <p:cNvSpPr/>
              <p:nvPr/>
            </p:nvSpPr>
            <p:spPr bwMode="auto">
              <a:xfrm>
                <a:off x="3433" y="712"/>
                <a:ext cx="49" cy="49"/>
              </a:xfrm>
              <a:custGeom>
                <a:avLst/>
                <a:gdLst>
                  <a:gd name="T0" fmla="*/ 4 w 28"/>
                  <a:gd name="T1" fmla="*/ 27 h 28"/>
                  <a:gd name="T2" fmla="*/ 14 w 28"/>
                  <a:gd name="T3" fmla="*/ 13 h 28"/>
                  <a:gd name="T4" fmla="*/ 27 w 28"/>
                  <a:gd name="T5" fmla="*/ 3 h 28"/>
                  <a:gd name="T6" fmla="*/ 26 w 28"/>
                  <a:gd name="T7" fmla="*/ 1 h 28"/>
                  <a:gd name="T8" fmla="*/ 1 w 28"/>
                  <a:gd name="T9" fmla="*/ 25 h 28"/>
                  <a:gd name="T10" fmla="*/ 4 w 28"/>
                  <a:gd name="T11" fmla="*/ 27 h 28"/>
                </a:gdLst>
                <a:ahLst/>
                <a:cxnLst>
                  <a:cxn ang="0">
                    <a:pos x="T0" y="T1"/>
                  </a:cxn>
                  <a:cxn ang="0">
                    <a:pos x="T2" y="T3"/>
                  </a:cxn>
                  <a:cxn ang="0">
                    <a:pos x="T4" y="T5"/>
                  </a:cxn>
                  <a:cxn ang="0">
                    <a:pos x="T6" y="T7"/>
                  </a:cxn>
                  <a:cxn ang="0">
                    <a:pos x="T8" y="T9"/>
                  </a:cxn>
                  <a:cxn ang="0">
                    <a:pos x="T10" y="T11"/>
                  </a:cxn>
                </a:cxnLst>
                <a:rect l="0" t="0" r="r" b="b"/>
                <a:pathLst>
                  <a:path w="28" h="28">
                    <a:moveTo>
                      <a:pt x="4" y="27"/>
                    </a:moveTo>
                    <a:cubicBezTo>
                      <a:pt x="7" y="22"/>
                      <a:pt x="10" y="17"/>
                      <a:pt x="14" y="13"/>
                    </a:cubicBezTo>
                    <a:cubicBezTo>
                      <a:pt x="18" y="9"/>
                      <a:pt x="23" y="7"/>
                      <a:pt x="27" y="3"/>
                    </a:cubicBezTo>
                    <a:cubicBezTo>
                      <a:pt x="28" y="2"/>
                      <a:pt x="27" y="0"/>
                      <a:pt x="26" y="1"/>
                    </a:cubicBezTo>
                    <a:cubicBezTo>
                      <a:pt x="15" y="4"/>
                      <a:pt x="6" y="15"/>
                      <a:pt x="1" y="25"/>
                    </a:cubicBezTo>
                    <a:cubicBezTo>
                      <a:pt x="0" y="27"/>
                      <a:pt x="3" y="28"/>
                      <a:pt x="4" y="2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73" name="Freeform 7"/>
              <p:cNvSpPr/>
              <p:nvPr/>
            </p:nvSpPr>
            <p:spPr bwMode="auto">
              <a:xfrm>
                <a:off x="3445" y="735"/>
                <a:ext cx="44" cy="39"/>
              </a:xfrm>
              <a:custGeom>
                <a:avLst/>
                <a:gdLst>
                  <a:gd name="T0" fmla="*/ 3 w 25"/>
                  <a:gd name="T1" fmla="*/ 21 h 22"/>
                  <a:gd name="T2" fmla="*/ 24 w 25"/>
                  <a:gd name="T3" fmla="*/ 3 h 22"/>
                  <a:gd name="T4" fmla="*/ 23 w 25"/>
                  <a:gd name="T5" fmla="*/ 0 h 22"/>
                  <a:gd name="T6" fmla="*/ 1 w 25"/>
                  <a:gd name="T7" fmla="*/ 19 h 22"/>
                  <a:gd name="T8" fmla="*/ 3 w 25"/>
                  <a:gd name="T9" fmla="*/ 21 h 22"/>
                </a:gdLst>
                <a:ahLst/>
                <a:cxnLst>
                  <a:cxn ang="0">
                    <a:pos x="T0" y="T1"/>
                  </a:cxn>
                  <a:cxn ang="0">
                    <a:pos x="T2" y="T3"/>
                  </a:cxn>
                  <a:cxn ang="0">
                    <a:pos x="T4" y="T5"/>
                  </a:cxn>
                  <a:cxn ang="0">
                    <a:pos x="T6" y="T7"/>
                  </a:cxn>
                  <a:cxn ang="0">
                    <a:pos x="T8" y="T9"/>
                  </a:cxn>
                </a:cxnLst>
                <a:rect l="0" t="0" r="r" b="b"/>
                <a:pathLst>
                  <a:path w="25" h="22">
                    <a:moveTo>
                      <a:pt x="3" y="21"/>
                    </a:moveTo>
                    <a:cubicBezTo>
                      <a:pt x="9" y="13"/>
                      <a:pt x="16" y="8"/>
                      <a:pt x="24" y="3"/>
                    </a:cubicBezTo>
                    <a:cubicBezTo>
                      <a:pt x="25" y="2"/>
                      <a:pt x="24" y="0"/>
                      <a:pt x="23" y="0"/>
                    </a:cubicBezTo>
                    <a:cubicBezTo>
                      <a:pt x="13" y="3"/>
                      <a:pt x="5" y="11"/>
                      <a:pt x="1" y="19"/>
                    </a:cubicBezTo>
                    <a:cubicBezTo>
                      <a:pt x="0" y="21"/>
                      <a:pt x="2" y="22"/>
                      <a:pt x="3"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74" name="Freeform 8"/>
              <p:cNvSpPr/>
              <p:nvPr/>
            </p:nvSpPr>
            <p:spPr bwMode="auto">
              <a:xfrm>
                <a:off x="3489" y="747"/>
                <a:ext cx="18" cy="25"/>
              </a:xfrm>
              <a:custGeom>
                <a:avLst/>
                <a:gdLst>
                  <a:gd name="T0" fmla="*/ 5 w 10"/>
                  <a:gd name="T1" fmla="*/ 11 h 14"/>
                  <a:gd name="T2" fmla="*/ 9 w 10"/>
                  <a:gd name="T3" fmla="*/ 3 h 14"/>
                  <a:gd name="T4" fmla="*/ 7 w 10"/>
                  <a:gd name="T5" fmla="*/ 1 h 14"/>
                  <a:gd name="T6" fmla="*/ 1 w 10"/>
                  <a:gd name="T7" fmla="*/ 10 h 14"/>
                  <a:gd name="T8" fmla="*/ 5 w 10"/>
                  <a:gd name="T9" fmla="*/ 11 h 14"/>
                </a:gdLst>
                <a:ahLst/>
                <a:cxnLst>
                  <a:cxn ang="0">
                    <a:pos x="T0" y="T1"/>
                  </a:cxn>
                  <a:cxn ang="0">
                    <a:pos x="T2" y="T3"/>
                  </a:cxn>
                  <a:cxn ang="0">
                    <a:pos x="T4" y="T5"/>
                  </a:cxn>
                  <a:cxn ang="0">
                    <a:pos x="T6" y="T7"/>
                  </a:cxn>
                  <a:cxn ang="0">
                    <a:pos x="T8" y="T9"/>
                  </a:cxn>
                </a:cxnLst>
                <a:rect l="0" t="0" r="r" b="b"/>
                <a:pathLst>
                  <a:path w="10" h="14">
                    <a:moveTo>
                      <a:pt x="5" y="11"/>
                    </a:moveTo>
                    <a:cubicBezTo>
                      <a:pt x="6" y="8"/>
                      <a:pt x="8" y="6"/>
                      <a:pt x="9" y="3"/>
                    </a:cubicBezTo>
                    <a:cubicBezTo>
                      <a:pt x="10" y="2"/>
                      <a:pt x="8" y="0"/>
                      <a:pt x="7" y="1"/>
                    </a:cubicBezTo>
                    <a:cubicBezTo>
                      <a:pt x="4" y="3"/>
                      <a:pt x="2" y="7"/>
                      <a:pt x="1" y="10"/>
                    </a:cubicBezTo>
                    <a:cubicBezTo>
                      <a:pt x="0" y="13"/>
                      <a:pt x="4" y="14"/>
                      <a:pt x="5"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75" name="Freeform 9"/>
              <p:cNvSpPr/>
              <p:nvPr/>
            </p:nvSpPr>
            <p:spPr bwMode="auto">
              <a:xfrm>
                <a:off x="3711" y="654"/>
                <a:ext cx="12" cy="63"/>
              </a:xfrm>
              <a:custGeom>
                <a:avLst/>
                <a:gdLst>
                  <a:gd name="T0" fmla="*/ 7 w 7"/>
                  <a:gd name="T1" fmla="*/ 34 h 36"/>
                  <a:gd name="T2" fmla="*/ 6 w 7"/>
                  <a:gd name="T3" fmla="*/ 18 h 36"/>
                  <a:gd name="T4" fmla="*/ 5 w 7"/>
                  <a:gd name="T5" fmla="*/ 3 h 36"/>
                  <a:gd name="T6" fmla="*/ 2 w 7"/>
                  <a:gd name="T7" fmla="*/ 2 h 36"/>
                  <a:gd name="T8" fmla="*/ 4 w 7"/>
                  <a:gd name="T9" fmla="*/ 34 h 36"/>
                  <a:gd name="T10" fmla="*/ 7 w 7"/>
                  <a:gd name="T11" fmla="*/ 34 h 36"/>
                </a:gdLst>
                <a:ahLst/>
                <a:cxnLst>
                  <a:cxn ang="0">
                    <a:pos x="T0" y="T1"/>
                  </a:cxn>
                  <a:cxn ang="0">
                    <a:pos x="T2" y="T3"/>
                  </a:cxn>
                  <a:cxn ang="0">
                    <a:pos x="T4" y="T5"/>
                  </a:cxn>
                  <a:cxn ang="0">
                    <a:pos x="T6" y="T7"/>
                  </a:cxn>
                  <a:cxn ang="0">
                    <a:pos x="T8" y="T9"/>
                  </a:cxn>
                  <a:cxn ang="0">
                    <a:pos x="T10" y="T11"/>
                  </a:cxn>
                </a:cxnLst>
                <a:rect l="0" t="0" r="r" b="b"/>
                <a:pathLst>
                  <a:path w="7" h="36">
                    <a:moveTo>
                      <a:pt x="7" y="34"/>
                    </a:moveTo>
                    <a:cubicBezTo>
                      <a:pt x="7" y="29"/>
                      <a:pt x="6" y="24"/>
                      <a:pt x="6" y="18"/>
                    </a:cubicBezTo>
                    <a:cubicBezTo>
                      <a:pt x="6" y="13"/>
                      <a:pt x="6" y="8"/>
                      <a:pt x="5" y="3"/>
                    </a:cubicBezTo>
                    <a:cubicBezTo>
                      <a:pt x="5" y="1"/>
                      <a:pt x="3" y="0"/>
                      <a:pt x="2" y="2"/>
                    </a:cubicBezTo>
                    <a:cubicBezTo>
                      <a:pt x="0" y="12"/>
                      <a:pt x="1" y="25"/>
                      <a:pt x="4" y="34"/>
                    </a:cubicBezTo>
                    <a:cubicBezTo>
                      <a:pt x="5" y="36"/>
                      <a:pt x="7" y="36"/>
                      <a:pt x="7"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76" name="Freeform 10"/>
              <p:cNvSpPr/>
              <p:nvPr/>
            </p:nvSpPr>
            <p:spPr bwMode="auto">
              <a:xfrm>
                <a:off x="3742" y="658"/>
                <a:ext cx="9" cy="33"/>
              </a:xfrm>
              <a:custGeom>
                <a:avLst/>
                <a:gdLst>
                  <a:gd name="T0" fmla="*/ 5 w 5"/>
                  <a:gd name="T1" fmla="*/ 17 h 19"/>
                  <a:gd name="T2" fmla="*/ 4 w 5"/>
                  <a:gd name="T3" fmla="*/ 9 h 19"/>
                  <a:gd name="T4" fmla="*/ 4 w 5"/>
                  <a:gd name="T5" fmla="*/ 1 h 19"/>
                  <a:gd name="T6" fmla="*/ 1 w 5"/>
                  <a:gd name="T7" fmla="*/ 1 h 19"/>
                  <a:gd name="T8" fmla="*/ 2 w 5"/>
                  <a:gd name="T9" fmla="*/ 17 h 19"/>
                  <a:gd name="T10" fmla="*/ 5 w 5"/>
                  <a:gd name="T11" fmla="*/ 17 h 19"/>
                </a:gdLst>
                <a:ahLst/>
                <a:cxnLst>
                  <a:cxn ang="0">
                    <a:pos x="T0" y="T1"/>
                  </a:cxn>
                  <a:cxn ang="0">
                    <a:pos x="T2" y="T3"/>
                  </a:cxn>
                  <a:cxn ang="0">
                    <a:pos x="T4" y="T5"/>
                  </a:cxn>
                  <a:cxn ang="0">
                    <a:pos x="T6" y="T7"/>
                  </a:cxn>
                  <a:cxn ang="0">
                    <a:pos x="T8" y="T9"/>
                  </a:cxn>
                  <a:cxn ang="0">
                    <a:pos x="T10" y="T11"/>
                  </a:cxn>
                </a:cxnLst>
                <a:rect l="0" t="0" r="r" b="b"/>
                <a:pathLst>
                  <a:path w="5" h="19">
                    <a:moveTo>
                      <a:pt x="5" y="17"/>
                    </a:moveTo>
                    <a:cubicBezTo>
                      <a:pt x="5" y="14"/>
                      <a:pt x="4" y="11"/>
                      <a:pt x="4" y="9"/>
                    </a:cubicBezTo>
                    <a:cubicBezTo>
                      <a:pt x="4" y="6"/>
                      <a:pt x="4" y="4"/>
                      <a:pt x="4" y="1"/>
                    </a:cubicBezTo>
                    <a:cubicBezTo>
                      <a:pt x="4" y="0"/>
                      <a:pt x="2" y="0"/>
                      <a:pt x="1" y="1"/>
                    </a:cubicBezTo>
                    <a:cubicBezTo>
                      <a:pt x="0" y="6"/>
                      <a:pt x="0" y="13"/>
                      <a:pt x="2" y="17"/>
                    </a:cubicBezTo>
                    <a:cubicBezTo>
                      <a:pt x="2" y="19"/>
                      <a:pt x="5" y="19"/>
                      <a:pt x="5"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77" name="Freeform 11"/>
              <p:cNvSpPr/>
              <p:nvPr/>
            </p:nvSpPr>
            <p:spPr bwMode="auto">
              <a:xfrm>
                <a:off x="3772" y="652"/>
                <a:ext cx="9" cy="30"/>
              </a:xfrm>
              <a:custGeom>
                <a:avLst/>
                <a:gdLst>
                  <a:gd name="T0" fmla="*/ 4 w 5"/>
                  <a:gd name="T1" fmla="*/ 15 h 17"/>
                  <a:gd name="T2" fmla="*/ 3 w 5"/>
                  <a:gd name="T3" fmla="*/ 2 h 17"/>
                  <a:gd name="T4" fmla="*/ 1 w 5"/>
                  <a:gd name="T5" fmla="*/ 1 h 17"/>
                  <a:gd name="T6" fmla="*/ 2 w 5"/>
                  <a:gd name="T7" fmla="*/ 16 h 17"/>
                  <a:gd name="T8" fmla="*/ 4 w 5"/>
                  <a:gd name="T9" fmla="*/ 15 h 17"/>
                </a:gdLst>
                <a:ahLst/>
                <a:cxnLst>
                  <a:cxn ang="0">
                    <a:pos x="T0" y="T1"/>
                  </a:cxn>
                  <a:cxn ang="0">
                    <a:pos x="T2" y="T3"/>
                  </a:cxn>
                  <a:cxn ang="0">
                    <a:pos x="T4" y="T5"/>
                  </a:cxn>
                  <a:cxn ang="0">
                    <a:pos x="T6" y="T7"/>
                  </a:cxn>
                  <a:cxn ang="0">
                    <a:pos x="T8" y="T9"/>
                  </a:cxn>
                </a:cxnLst>
                <a:rect l="0" t="0" r="r" b="b"/>
                <a:pathLst>
                  <a:path w="5" h="17">
                    <a:moveTo>
                      <a:pt x="4" y="15"/>
                    </a:moveTo>
                    <a:cubicBezTo>
                      <a:pt x="5" y="11"/>
                      <a:pt x="4" y="6"/>
                      <a:pt x="3" y="2"/>
                    </a:cubicBezTo>
                    <a:cubicBezTo>
                      <a:pt x="3" y="0"/>
                      <a:pt x="1" y="0"/>
                      <a:pt x="1" y="1"/>
                    </a:cubicBezTo>
                    <a:cubicBezTo>
                      <a:pt x="0" y="6"/>
                      <a:pt x="0" y="12"/>
                      <a:pt x="2" y="16"/>
                    </a:cubicBezTo>
                    <a:cubicBezTo>
                      <a:pt x="2" y="17"/>
                      <a:pt x="4" y="16"/>
                      <a:pt x="4"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78" name="Freeform 12"/>
              <p:cNvSpPr/>
              <p:nvPr/>
            </p:nvSpPr>
            <p:spPr bwMode="auto">
              <a:xfrm>
                <a:off x="3802" y="649"/>
                <a:ext cx="9" cy="21"/>
              </a:xfrm>
              <a:custGeom>
                <a:avLst/>
                <a:gdLst>
                  <a:gd name="T0" fmla="*/ 4 w 5"/>
                  <a:gd name="T1" fmla="*/ 10 h 12"/>
                  <a:gd name="T2" fmla="*/ 4 w 5"/>
                  <a:gd name="T3" fmla="*/ 2 h 12"/>
                  <a:gd name="T4" fmla="*/ 1 w 5"/>
                  <a:gd name="T5" fmla="*/ 2 h 12"/>
                  <a:gd name="T6" fmla="*/ 1 w 5"/>
                  <a:gd name="T7" fmla="*/ 10 h 12"/>
                  <a:gd name="T8" fmla="*/ 4 w 5"/>
                  <a:gd name="T9" fmla="*/ 10 h 12"/>
                </a:gdLst>
                <a:ahLst/>
                <a:cxnLst>
                  <a:cxn ang="0">
                    <a:pos x="T0" y="T1"/>
                  </a:cxn>
                  <a:cxn ang="0">
                    <a:pos x="T2" y="T3"/>
                  </a:cxn>
                  <a:cxn ang="0">
                    <a:pos x="T4" y="T5"/>
                  </a:cxn>
                  <a:cxn ang="0">
                    <a:pos x="T6" y="T7"/>
                  </a:cxn>
                  <a:cxn ang="0">
                    <a:pos x="T8" y="T9"/>
                  </a:cxn>
                </a:cxnLst>
                <a:rect l="0" t="0" r="r" b="b"/>
                <a:pathLst>
                  <a:path w="5" h="12">
                    <a:moveTo>
                      <a:pt x="4" y="10"/>
                    </a:moveTo>
                    <a:cubicBezTo>
                      <a:pt x="4" y="7"/>
                      <a:pt x="5" y="4"/>
                      <a:pt x="4" y="2"/>
                    </a:cubicBezTo>
                    <a:cubicBezTo>
                      <a:pt x="4" y="0"/>
                      <a:pt x="2" y="0"/>
                      <a:pt x="1" y="2"/>
                    </a:cubicBezTo>
                    <a:cubicBezTo>
                      <a:pt x="0" y="4"/>
                      <a:pt x="1" y="7"/>
                      <a:pt x="1" y="10"/>
                    </a:cubicBezTo>
                    <a:cubicBezTo>
                      <a:pt x="1" y="12"/>
                      <a:pt x="4" y="12"/>
                      <a:pt x="4"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79" name="Freeform 13"/>
              <p:cNvSpPr/>
              <p:nvPr/>
            </p:nvSpPr>
            <p:spPr bwMode="auto">
              <a:xfrm>
                <a:off x="3676" y="661"/>
                <a:ext cx="12" cy="35"/>
              </a:xfrm>
              <a:custGeom>
                <a:avLst/>
                <a:gdLst>
                  <a:gd name="T0" fmla="*/ 7 w 7"/>
                  <a:gd name="T1" fmla="*/ 18 h 20"/>
                  <a:gd name="T2" fmla="*/ 6 w 7"/>
                  <a:gd name="T3" fmla="*/ 9 h 20"/>
                  <a:gd name="T4" fmla="*/ 5 w 7"/>
                  <a:gd name="T5" fmla="*/ 1 h 20"/>
                  <a:gd name="T6" fmla="*/ 2 w 7"/>
                  <a:gd name="T7" fmla="*/ 1 h 20"/>
                  <a:gd name="T8" fmla="*/ 4 w 7"/>
                  <a:gd name="T9" fmla="*/ 19 h 20"/>
                  <a:gd name="T10" fmla="*/ 7 w 7"/>
                  <a:gd name="T11" fmla="*/ 18 h 20"/>
                </a:gdLst>
                <a:ahLst/>
                <a:cxnLst>
                  <a:cxn ang="0">
                    <a:pos x="T0" y="T1"/>
                  </a:cxn>
                  <a:cxn ang="0">
                    <a:pos x="T2" y="T3"/>
                  </a:cxn>
                  <a:cxn ang="0">
                    <a:pos x="T4" y="T5"/>
                  </a:cxn>
                  <a:cxn ang="0">
                    <a:pos x="T6" y="T7"/>
                  </a:cxn>
                  <a:cxn ang="0">
                    <a:pos x="T8" y="T9"/>
                  </a:cxn>
                  <a:cxn ang="0">
                    <a:pos x="T10" y="T11"/>
                  </a:cxn>
                </a:cxnLst>
                <a:rect l="0" t="0" r="r" b="b"/>
                <a:pathLst>
                  <a:path w="7" h="20">
                    <a:moveTo>
                      <a:pt x="7" y="18"/>
                    </a:moveTo>
                    <a:cubicBezTo>
                      <a:pt x="7" y="15"/>
                      <a:pt x="6" y="12"/>
                      <a:pt x="6" y="9"/>
                    </a:cubicBezTo>
                    <a:cubicBezTo>
                      <a:pt x="6" y="7"/>
                      <a:pt x="6" y="4"/>
                      <a:pt x="5" y="1"/>
                    </a:cubicBezTo>
                    <a:cubicBezTo>
                      <a:pt x="5" y="0"/>
                      <a:pt x="3" y="0"/>
                      <a:pt x="2" y="1"/>
                    </a:cubicBezTo>
                    <a:cubicBezTo>
                      <a:pt x="0" y="6"/>
                      <a:pt x="1" y="14"/>
                      <a:pt x="4" y="19"/>
                    </a:cubicBezTo>
                    <a:cubicBezTo>
                      <a:pt x="5" y="20"/>
                      <a:pt x="7" y="19"/>
                      <a:pt x="7"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80" name="Freeform 14"/>
              <p:cNvSpPr/>
              <p:nvPr/>
            </p:nvSpPr>
            <p:spPr bwMode="auto">
              <a:xfrm>
                <a:off x="3644" y="661"/>
                <a:ext cx="12" cy="23"/>
              </a:xfrm>
              <a:custGeom>
                <a:avLst/>
                <a:gdLst>
                  <a:gd name="T0" fmla="*/ 6 w 7"/>
                  <a:gd name="T1" fmla="*/ 10 h 13"/>
                  <a:gd name="T2" fmla="*/ 5 w 7"/>
                  <a:gd name="T3" fmla="*/ 2 h 13"/>
                  <a:gd name="T4" fmla="*/ 2 w 7"/>
                  <a:gd name="T5" fmla="*/ 1 h 13"/>
                  <a:gd name="T6" fmla="*/ 3 w 7"/>
                  <a:gd name="T7" fmla="*/ 12 h 13"/>
                  <a:gd name="T8" fmla="*/ 6 w 7"/>
                  <a:gd name="T9" fmla="*/ 10 h 13"/>
                </a:gdLst>
                <a:ahLst/>
                <a:cxnLst>
                  <a:cxn ang="0">
                    <a:pos x="T0" y="T1"/>
                  </a:cxn>
                  <a:cxn ang="0">
                    <a:pos x="T2" y="T3"/>
                  </a:cxn>
                  <a:cxn ang="0">
                    <a:pos x="T4" y="T5"/>
                  </a:cxn>
                  <a:cxn ang="0">
                    <a:pos x="T6" y="T7"/>
                  </a:cxn>
                  <a:cxn ang="0">
                    <a:pos x="T8" y="T9"/>
                  </a:cxn>
                </a:cxnLst>
                <a:rect l="0" t="0" r="r" b="b"/>
                <a:pathLst>
                  <a:path w="7" h="13">
                    <a:moveTo>
                      <a:pt x="6" y="10"/>
                    </a:moveTo>
                    <a:cubicBezTo>
                      <a:pt x="5" y="8"/>
                      <a:pt x="5" y="5"/>
                      <a:pt x="5" y="2"/>
                    </a:cubicBezTo>
                    <a:cubicBezTo>
                      <a:pt x="5" y="0"/>
                      <a:pt x="3" y="0"/>
                      <a:pt x="2" y="1"/>
                    </a:cubicBezTo>
                    <a:cubicBezTo>
                      <a:pt x="0" y="4"/>
                      <a:pt x="1" y="9"/>
                      <a:pt x="3" y="12"/>
                    </a:cubicBezTo>
                    <a:cubicBezTo>
                      <a:pt x="4" y="13"/>
                      <a:pt x="7" y="12"/>
                      <a:pt x="6"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81" name="Freeform 15"/>
              <p:cNvSpPr/>
              <p:nvPr/>
            </p:nvSpPr>
            <p:spPr bwMode="auto">
              <a:xfrm>
                <a:off x="3612" y="659"/>
                <a:ext cx="9" cy="22"/>
              </a:xfrm>
              <a:custGeom>
                <a:avLst/>
                <a:gdLst>
                  <a:gd name="T0" fmla="*/ 4 w 5"/>
                  <a:gd name="T1" fmla="*/ 9 h 12"/>
                  <a:gd name="T2" fmla="*/ 4 w 5"/>
                  <a:gd name="T3" fmla="*/ 2 h 12"/>
                  <a:gd name="T4" fmla="*/ 1 w 5"/>
                  <a:gd name="T5" fmla="*/ 1 h 12"/>
                  <a:gd name="T6" fmla="*/ 1 w 5"/>
                  <a:gd name="T7" fmla="*/ 10 h 12"/>
                  <a:gd name="T8" fmla="*/ 4 w 5"/>
                  <a:gd name="T9" fmla="*/ 9 h 12"/>
                </a:gdLst>
                <a:ahLst/>
                <a:cxnLst>
                  <a:cxn ang="0">
                    <a:pos x="T0" y="T1"/>
                  </a:cxn>
                  <a:cxn ang="0">
                    <a:pos x="T2" y="T3"/>
                  </a:cxn>
                  <a:cxn ang="0">
                    <a:pos x="T4" y="T5"/>
                  </a:cxn>
                  <a:cxn ang="0">
                    <a:pos x="T6" y="T7"/>
                  </a:cxn>
                  <a:cxn ang="0">
                    <a:pos x="T8" y="T9"/>
                  </a:cxn>
                </a:cxnLst>
                <a:rect l="0" t="0" r="r" b="b"/>
                <a:pathLst>
                  <a:path w="5" h="12">
                    <a:moveTo>
                      <a:pt x="4" y="9"/>
                    </a:moveTo>
                    <a:cubicBezTo>
                      <a:pt x="4" y="6"/>
                      <a:pt x="4" y="4"/>
                      <a:pt x="4" y="2"/>
                    </a:cubicBezTo>
                    <a:cubicBezTo>
                      <a:pt x="4" y="1"/>
                      <a:pt x="2" y="0"/>
                      <a:pt x="1" y="1"/>
                    </a:cubicBezTo>
                    <a:cubicBezTo>
                      <a:pt x="0" y="4"/>
                      <a:pt x="0" y="7"/>
                      <a:pt x="1" y="10"/>
                    </a:cubicBezTo>
                    <a:cubicBezTo>
                      <a:pt x="2" y="12"/>
                      <a:pt x="5" y="10"/>
                      <a:pt x="4"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82" name="Freeform 16"/>
              <p:cNvSpPr/>
              <p:nvPr/>
            </p:nvSpPr>
            <p:spPr bwMode="auto">
              <a:xfrm>
                <a:off x="3771" y="665"/>
                <a:ext cx="63" cy="23"/>
              </a:xfrm>
              <a:custGeom>
                <a:avLst/>
                <a:gdLst>
                  <a:gd name="T0" fmla="*/ 2 w 36"/>
                  <a:gd name="T1" fmla="*/ 12 h 13"/>
                  <a:gd name="T2" fmla="*/ 33 w 36"/>
                  <a:gd name="T3" fmla="*/ 10 h 13"/>
                  <a:gd name="T4" fmla="*/ 35 w 36"/>
                  <a:gd name="T5" fmla="*/ 7 h 13"/>
                  <a:gd name="T6" fmla="*/ 1 w 36"/>
                  <a:gd name="T7" fmla="*/ 9 h 13"/>
                  <a:gd name="T8" fmla="*/ 2 w 36"/>
                  <a:gd name="T9" fmla="*/ 12 h 13"/>
                </a:gdLst>
                <a:ahLst/>
                <a:cxnLst>
                  <a:cxn ang="0">
                    <a:pos x="T0" y="T1"/>
                  </a:cxn>
                  <a:cxn ang="0">
                    <a:pos x="T2" y="T3"/>
                  </a:cxn>
                  <a:cxn ang="0">
                    <a:pos x="T4" y="T5"/>
                  </a:cxn>
                  <a:cxn ang="0">
                    <a:pos x="T6" y="T7"/>
                  </a:cxn>
                  <a:cxn ang="0">
                    <a:pos x="T8" y="T9"/>
                  </a:cxn>
                </a:cxnLst>
                <a:rect l="0" t="0" r="r" b="b"/>
                <a:pathLst>
                  <a:path w="36" h="13">
                    <a:moveTo>
                      <a:pt x="2" y="12"/>
                    </a:moveTo>
                    <a:cubicBezTo>
                      <a:pt x="13" y="8"/>
                      <a:pt x="22" y="7"/>
                      <a:pt x="33" y="10"/>
                    </a:cubicBezTo>
                    <a:cubicBezTo>
                      <a:pt x="35" y="10"/>
                      <a:pt x="36" y="8"/>
                      <a:pt x="35" y="7"/>
                    </a:cubicBezTo>
                    <a:cubicBezTo>
                      <a:pt x="25" y="0"/>
                      <a:pt x="11" y="5"/>
                      <a:pt x="1" y="9"/>
                    </a:cubicBezTo>
                    <a:cubicBezTo>
                      <a:pt x="0" y="10"/>
                      <a:pt x="1" y="13"/>
                      <a:pt x="2"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83" name="Freeform 17"/>
              <p:cNvSpPr/>
              <p:nvPr/>
            </p:nvSpPr>
            <p:spPr bwMode="auto">
              <a:xfrm>
                <a:off x="3732" y="695"/>
                <a:ext cx="67" cy="22"/>
              </a:xfrm>
              <a:custGeom>
                <a:avLst/>
                <a:gdLst>
                  <a:gd name="T0" fmla="*/ 3 w 38"/>
                  <a:gd name="T1" fmla="*/ 12 h 13"/>
                  <a:gd name="T2" fmla="*/ 37 w 38"/>
                  <a:gd name="T3" fmla="*/ 6 h 13"/>
                  <a:gd name="T4" fmla="*/ 37 w 38"/>
                  <a:gd name="T5" fmla="*/ 3 h 13"/>
                  <a:gd name="T6" fmla="*/ 2 w 38"/>
                  <a:gd name="T7" fmla="*/ 9 h 13"/>
                  <a:gd name="T8" fmla="*/ 3 w 38"/>
                  <a:gd name="T9" fmla="*/ 12 h 13"/>
                </a:gdLst>
                <a:ahLst/>
                <a:cxnLst>
                  <a:cxn ang="0">
                    <a:pos x="T0" y="T1"/>
                  </a:cxn>
                  <a:cxn ang="0">
                    <a:pos x="T2" y="T3"/>
                  </a:cxn>
                  <a:cxn ang="0">
                    <a:pos x="T4" y="T5"/>
                  </a:cxn>
                  <a:cxn ang="0">
                    <a:pos x="T6" y="T7"/>
                  </a:cxn>
                  <a:cxn ang="0">
                    <a:pos x="T8" y="T9"/>
                  </a:cxn>
                </a:cxnLst>
                <a:rect l="0" t="0" r="r" b="b"/>
                <a:pathLst>
                  <a:path w="38" h="13">
                    <a:moveTo>
                      <a:pt x="3" y="12"/>
                    </a:moveTo>
                    <a:cubicBezTo>
                      <a:pt x="14" y="8"/>
                      <a:pt x="25" y="8"/>
                      <a:pt x="37" y="6"/>
                    </a:cubicBezTo>
                    <a:cubicBezTo>
                      <a:pt x="38" y="6"/>
                      <a:pt x="38" y="3"/>
                      <a:pt x="37" y="3"/>
                    </a:cubicBezTo>
                    <a:cubicBezTo>
                      <a:pt x="25" y="0"/>
                      <a:pt x="12" y="4"/>
                      <a:pt x="2" y="9"/>
                    </a:cubicBezTo>
                    <a:cubicBezTo>
                      <a:pt x="0" y="10"/>
                      <a:pt x="2" y="13"/>
                      <a:pt x="3"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84" name="Freeform 18"/>
              <p:cNvSpPr/>
              <p:nvPr/>
            </p:nvSpPr>
            <p:spPr bwMode="auto">
              <a:xfrm>
                <a:off x="3721" y="730"/>
                <a:ext cx="62" cy="26"/>
              </a:xfrm>
              <a:custGeom>
                <a:avLst/>
                <a:gdLst>
                  <a:gd name="T0" fmla="*/ 4 w 35"/>
                  <a:gd name="T1" fmla="*/ 14 h 15"/>
                  <a:gd name="T2" fmla="*/ 34 w 35"/>
                  <a:gd name="T3" fmla="*/ 5 h 15"/>
                  <a:gd name="T4" fmla="*/ 34 w 35"/>
                  <a:gd name="T5" fmla="*/ 1 h 15"/>
                  <a:gd name="T6" fmla="*/ 1 w 35"/>
                  <a:gd name="T7" fmla="*/ 11 h 15"/>
                  <a:gd name="T8" fmla="*/ 4 w 35"/>
                  <a:gd name="T9" fmla="*/ 14 h 15"/>
                </a:gdLst>
                <a:ahLst/>
                <a:cxnLst>
                  <a:cxn ang="0">
                    <a:pos x="T0" y="T1"/>
                  </a:cxn>
                  <a:cxn ang="0">
                    <a:pos x="T2" y="T3"/>
                  </a:cxn>
                  <a:cxn ang="0">
                    <a:pos x="T4" y="T5"/>
                  </a:cxn>
                  <a:cxn ang="0">
                    <a:pos x="T6" y="T7"/>
                  </a:cxn>
                  <a:cxn ang="0">
                    <a:pos x="T8" y="T9"/>
                  </a:cxn>
                </a:cxnLst>
                <a:rect l="0" t="0" r="r" b="b"/>
                <a:pathLst>
                  <a:path w="35" h="15">
                    <a:moveTo>
                      <a:pt x="4" y="14"/>
                    </a:moveTo>
                    <a:cubicBezTo>
                      <a:pt x="13" y="6"/>
                      <a:pt x="23" y="7"/>
                      <a:pt x="34" y="5"/>
                    </a:cubicBezTo>
                    <a:cubicBezTo>
                      <a:pt x="35" y="4"/>
                      <a:pt x="35" y="2"/>
                      <a:pt x="34" y="1"/>
                    </a:cubicBezTo>
                    <a:cubicBezTo>
                      <a:pt x="23" y="0"/>
                      <a:pt x="9" y="2"/>
                      <a:pt x="1" y="11"/>
                    </a:cubicBezTo>
                    <a:cubicBezTo>
                      <a:pt x="0" y="13"/>
                      <a:pt x="2" y="15"/>
                      <a:pt x="4"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85" name="Freeform 19"/>
              <p:cNvSpPr/>
              <p:nvPr/>
            </p:nvSpPr>
            <p:spPr bwMode="auto">
              <a:xfrm>
                <a:off x="3727" y="760"/>
                <a:ext cx="49" cy="40"/>
              </a:xfrm>
              <a:custGeom>
                <a:avLst/>
                <a:gdLst>
                  <a:gd name="T0" fmla="*/ 3 w 28"/>
                  <a:gd name="T1" fmla="*/ 21 h 23"/>
                  <a:gd name="T2" fmla="*/ 27 w 28"/>
                  <a:gd name="T3" fmla="*/ 4 h 23"/>
                  <a:gd name="T4" fmla="*/ 26 w 28"/>
                  <a:gd name="T5" fmla="*/ 0 h 23"/>
                  <a:gd name="T6" fmla="*/ 1 w 28"/>
                  <a:gd name="T7" fmla="*/ 19 h 23"/>
                  <a:gd name="T8" fmla="*/ 3 w 28"/>
                  <a:gd name="T9" fmla="*/ 21 h 23"/>
                </a:gdLst>
                <a:ahLst/>
                <a:cxnLst>
                  <a:cxn ang="0">
                    <a:pos x="T0" y="T1"/>
                  </a:cxn>
                  <a:cxn ang="0">
                    <a:pos x="T2" y="T3"/>
                  </a:cxn>
                  <a:cxn ang="0">
                    <a:pos x="T4" y="T5"/>
                  </a:cxn>
                  <a:cxn ang="0">
                    <a:pos x="T6" y="T7"/>
                  </a:cxn>
                  <a:cxn ang="0">
                    <a:pos x="T8" y="T9"/>
                  </a:cxn>
                </a:cxnLst>
                <a:rect l="0" t="0" r="r" b="b"/>
                <a:pathLst>
                  <a:path w="28" h="23">
                    <a:moveTo>
                      <a:pt x="3" y="21"/>
                    </a:moveTo>
                    <a:cubicBezTo>
                      <a:pt x="10" y="13"/>
                      <a:pt x="18" y="9"/>
                      <a:pt x="27" y="4"/>
                    </a:cubicBezTo>
                    <a:cubicBezTo>
                      <a:pt x="28" y="3"/>
                      <a:pt x="28" y="0"/>
                      <a:pt x="26" y="0"/>
                    </a:cubicBezTo>
                    <a:cubicBezTo>
                      <a:pt x="15" y="2"/>
                      <a:pt x="6" y="10"/>
                      <a:pt x="1" y="19"/>
                    </a:cubicBezTo>
                    <a:cubicBezTo>
                      <a:pt x="0" y="21"/>
                      <a:pt x="2" y="23"/>
                      <a:pt x="3"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86" name="Freeform 20"/>
              <p:cNvSpPr/>
              <p:nvPr/>
            </p:nvSpPr>
            <p:spPr bwMode="auto">
              <a:xfrm>
                <a:off x="3734" y="791"/>
                <a:ext cx="52" cy="44"/>
              </a:xfrm>
              <a:custGeom>
                <a:avLst/>
                <a:gdLst>
                  <a:gd name="T0" fmla="*/ 4 w 30"/>
                  <a:gd name="T1" fmla="*/ 24 h 25"/>
                  <a:gd name="T2" fmla="*/ 14 w 30"/>
                  <a:gd name="T3" fmla="*/ 12 h 25"/>
                  <a:gd name="T4" fmla="*/ 28 w 30"/>
                  <a:gd name="T5" fmla="*/ 3 h 25"/>
                  <a:gd name="T6" fmla="*/ 27 w 30"/>
                  <a:gd name="T7" fmla="*/ 0 h 25"/>
                  <a:gd name="T8" fmla="*/ 1 w 30"/>
                  <a:gd name="T9" fmla="*/ 22 h 25"/>
                  <a:gd name="T10" fmla="*/ 4 w 30"/>
                  <a:gd name="T11" fmla="*/ 24 h 25"/>
                </a:gdLst>
                <a:ahLst/>
                <a:cxnLst>
                  <a:cxn ang="0">
                    <a:pos x="T0" y="T1"/>
                  </a:cxn>
                  <a:cxn ang="0">
                    <a:pos x="T2" y="T3"/>
                  </a:cxn>
                  <a:cxn ang="0">
                    <a:pos x="T4" y="T5"/>
                  </a:cxn>
                  <a:cxn ang="0">
                    <a:pos x="T6" y="T7"/>
                  </a:cxn>
                  <a:cxn ang="0">
                    <a:pos x="T8" y="T9"/>
                  </a:cxn>
                  <a:cxn ang="0">
                    <a:pos x="T10" y="T11"/>
                  </a:cxn>
                </a:cxnLst>
                <a:rect l="0" t="0" r="r" b="b"/>
                <a:pathLst>
                  <a:path w="30" h="25">
                    <a:moveTo>
                      <a:pt x="4" y="24"/>
                    </a:moveTo>
                    <a:cubicBezTo>
                      <a:pt x="7" y="20"/>
                      <a:pt x="10" y="15"/>
                      <a:pt x="14" y="12"/>
                    </a:cubicBezTo>
                    <a:cubicBezTo>
                      <a:pt x="18" y="8"/>
                      <a:pt x="23" y="5"/>
                      <a:pt x="28" y="3"/>
                    </a:cubicBezTo>
                    <a:cubicBezTo>
                      <a:pt x="30" y="2"/>
                      <a:pt x="29" y="0"/>
                      <a:pt x="27" y="0"/>
                    </a:cubicBezTo>
                    <a:cubicBezTo>
                      <a:pt x="16" y="2"/>
                      <a:pt x="4" y="11"/>
                      <a:pt x="1" y="22"/>
                    </a:cubicBezTo>
                    <a:cubicBezTo>
                      <a:pt x="0" y="24"/>
                      <a:pt x="2" y="25"/>
                      <a:pt x="4"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87" name="Freeform 21"/>
              <p:cNvSpPr/>
              <p:nvPr/>
            </p:nvSpPr>
            <p:spPr bwMode="auto">
              <a:xfrm>
                <a:off x="3746" y="821"/>
                <a:ext cx="46" cy="46"/>
              </a:xfrm>
              <a:custGeom>
                <a:avLst/>
                <a:gdLst>
                  <a:gd name="T0" fmla="*/ 4 w 26"/>
                  <a:gd name="T1" fmla="*/ 25 h 26"/>
                  <a:gd name="T2" fmla="*/ 13 w 26"/>
                  <a:gd name="T3" fmla="*/ 13 h 26"/>
                  <a:gd name="T4" fmla="*/ 25 w 26"/>
                  <a:gd name="T5" fmla="*/ 3 h 26"/>
                  <a:gd name="T6" fmla="*/ 24 w 26"/>
                  <a:gd name="T7" fmla="*/ 0 h 26"/>
                  <a:gd name="T8" fmla="*/ 1 w 26"/>
                  <a:gd name="T9" fmla="*/ 23 h 26"/>
                  <a:gd name="T10" fmla="*/ 4 w 26"/>
                  <a:gd name="T11" fmla="*/ 25 h 26"/>
                </a:gdLst>
                <a:ahLst/>
                <a:cxnLst>
                  <a:cxn ang="0">
                    <a:pos x="T0" y="T1"/>
                  </a:cxn>
                  <a:cxn ang="0">
                    <a:pos x="T2" y="T3"/>
                  </a:cxn>
                  <a:cxn ang="0">
                    <a:pos x="T4" y="T5"/>
                  </a:cxn>
                  <a:cxn ang="0">
                    <a:pos x="T6" y="T7"/>
                  </a:cxn>
                  <a:cxn ang="0">
                    <a:pos x="T8" y="T9"/>
                  </a:cxn>
                  <a:cxn ang="0">
                    <a:pos x="T10" y="T11"/>
                  </a:cxn>
                </a:cxnLst>
                <a:rect l="0" t="0" r="r" b="b"/>
                <a:pathLst>
                  <a:path w="26" h="26">
                    <a:moveTo>
                      <a:pt x="4" y="25"/>
                    </a:moveTo>
                    <a:cubicBezTo>
                      <a:pt x="7" y="21"/>
                      <a:pt x="10" y="16"/>
                      <a:pt x="13" y="13"/>
                    </a:cubicBezTo>
                    <a:cubicBezTo>
                      <a:pt x="17" y="9"/>
                      <a:pt x="21" y="6"/>
                      <a:pt x="25" y="3"/>
                    </a:cubicBezTo>
                    <a:cubicBezTo>
                      <a:pt x="26" y="2"/>
                      <a:pt x="25" y="0"/>
                      <a:pt x="24" y="0"/>
                    </a:cubicBezTo>
                    <a:cubicBezTo>
                      <a:pt x="14" y="4"/>
                      <a:pt x="5" y="13"/>
                      <a:pt x="1" y="23"/>
                    </a:cubicBezTo>
                    <a:cubicBezTo>
                      <a:pt x="0" y="24"/>
                      <a:pt x="2" y="26"/>
                      <a:pt x="4"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88" name="Freeform 22"/>
              <p:cNvSpPr/>
              <p:nvPr/>
            </p:nvSpPr>
            <p:spPr bwMode="auto">
              <a:xfrm>
                <a:off x="3753" y="856"/>
                <a:ext cx="55" cy="23"/>
              </a:xfrm>
              <a:custGeom>
                <a:avLst/>
                <a:gdLst>
                  <a:gd name="T0" fmla="*/ 3 w 31"/>
                  <a:gd name="T1" fmla="*/ 13 h 13"/>
                  <a:gd name="T2" fmla="*/ 29 w 31"/>
                  <a:gd name="T3" fmla="*/ 3 h 13"/>
                  <a:gd name="T4" fmla="*/ 29 w 31"/>
                  <a:gd name="T5" fmla="*/ 0 h 13"/>
                  <a:gd name="T6" fmla="*/ 1 w 31"/>
                  <a:gd name="T7" fmla="*/ 10 h 13"/>
                  <a:gd name="T8" fmla="*/ 3 w 31"/>
                  <a:gd name="T9" fmla="*/ 13 h 13"/>
                </a:gdLst>
                <a:ahLst/>
                <a:cxnLst>
                  <a:cxn ang="0">
                    <a:pos x="T0" y="T1"/>
                  </a:cxn>
                  <a:cxn ang="0">
                    <a:pos x="T2" y="T3"/>
                  </a:cxn>
                  <a:cxn ang="0">
                    <a:pos x="T4" y="T5"/>
                  </a:cxn>
                  <a:cxn ang="0">
                    <a:pos x="T6" y="T7"/>
                  </a:cxn>
                  <a:cxn ang="0">
                    <a:pos x="T8" y="T9"/>
                  </a:cxn>
                </a:cxnLst>
                <a:rect l="0" t="0" r="r" b="b"/>
                <a:pathLst>
                  <a:path w="31" h="13">
                    <a:moveTo>
                      <a:pt x="3" y="13"/>
                    </a:moveTo>
                    <a:cubicBezTo>
                      <a:pt x="11" y="8"/>
                      <a:pt x="20" y="6"/>
                      <a:pt x="29" y="3"/>
                    </a:cubicBezTo>
                    <a:cubicBezTo>
                      <a:pt x="31" y="3"/>
                      <a:pt x="30" y="0"/>
                      <a:pt x="29" y="0"/>
                    </a:cubicBezTo>
                    <a:cubicBezTo>
                      <a:pt x="19" y="0"/>
                      <a:pt x="9" y="4"/>
                      <a:pt x="1" y="10"/>
                    </a:cubicBezTo>
                    <a:cubicBezTo>
                      <a:pt x="0" y="11"/>
                      <a:pt x="1" y="13"/>
                      <a:pt x="3"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89" name="Freeform 23"/>
              <p:cNvSpPr/>
              <p:nvPr/>
            </p:nvSpPr>
            <p:spPr bwMode="auto">
              <a:xfrm>
                <a:off x="3878" y="716"/>
                <a:ext cx="32" cy="72"/>
              </a:xfrm>
              <a:custGeom>
                <a:avLst/>
                <a:gdLst>
                  <a:gd name="T0" fmla="*/ 15 w 18"/>
                  <a:gd name="T1" fmla="*/ 1 h 41"/>
                  <a:gd name="T2" fmla="*/ 1 w 18"/>
                  <a:gd name="T3" fmla="*/ 39 h 41"/>
                  <a:gd name="T4" fmla="*/ 5 w 18"/>
                  <a:gd name="T5" fmla="*/ 39 h 41"/>
                  <a:gd name="T6" fmla="*/ 16 w 18"/>
                  <a:gd name="T7" fmla="*/ 3 h 41"/>
                  <a:gd name="T8" fmla="*/ 15 w 18"/>
                  <a:gd name="T9" fmla="*/ 1 h 41"/>
                </a:gdLst>
                <a:ahLst/>
                <a:cxnLst>
                  <a:cxn ang="0">
                    <a:pos x="T0" y="T1"/>
                  </a:cxn>
                  <a:cxn ang="0">
                    <a:pos x="T2" y="T3"/>
                  </a:cxn>
                  <a:cxn ang="0">
                    <a:pos x="T4" y="T5"/>
                  </a:cxn>
                  <a:cxn ang="0">
                    <a:pos x="T6" y="T7"/>
                  </a:cxn>
                  <a:cxn ang="0">
                    <a:pos x="T8" y="T9"/>
                  </a:cxn>
                </a:cxnLst>
                <a:rect l="0" t="0" r="r" b="b"/>
                <a:pathLst>
                  <a:path w="18" h="41">
                    <a:moveTo>
                      <a:pt x="15" y="1"/>
                    </a:moveTo>
                    <a:cubicBezTo>
                      <a:pt x="2" y="7"/>
                      <a:pt x="0" y="27"/>
                      <a:pt x="1" y="39"/>
                    </a:cubicBezTo>
                    <a:cubicBezTo>
                      <a:pt x="2" y="41"/>
                      <a:pt x="4" y="41"/>
                      <a:pt x="5" y="39"/>
                    </a:cubicBezTo>
                    <a:cubicBezTo>
                      <a:pt x="5" y="28"/>
                      <a:pt x="6" y="11"/>
                      <a:pt x="16" y="3"/>
                    </a:cubicBezTo>
                    <a:cubicBezTo>
                      <a:pt x="18" y="2"/>
                      <a:pt x="17" y="0"/>
                      <a:pt x="1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90" name="Freeform 24"/>
              <p:cNvSpPr/>
              <p:nvPr/>
            </p:nvSpPr>
            <p:spPr bwMode="auto">
              <a:xfrm>
                <a:off x="3902" y="705"/>
                <a:ext cx="27" cy="58"/>
              </a:xfrm>
              <a:custGeom>
                <a:avLst/>
                <a:gdLst>
                  <a:gd name="T0" fmla="*/ 12 w 15"/>
                  <a:gd name="T1" fmla="*/ 2 h 33"/>
                  <a:gd name="T2" fmla="*/ 3 w 15"/>
                  <a:gd name="T3" fmla="*/ 31 h 33"/>
                  <a:gd name="T4" fmla="*/ 6 w 15"/>
                  <a:gd name="T5" fmla="*/ 31 h 33"/>
                  <a:gd name="T6" fmla="*/ 14 w 15"/>
                  <a:gd name="T7" fmla="*/ 4 h 33"/>
                  <a:gd name="T8" fmla="*/ 12 w 15"/>
                  <a:gd name="T9" fmla="*/ 2 h 33"/>
                </a:gdLst>
                <a:ahLst/>
                <a:cxnLst>
                  <a:cxn ang="0">
                    <a:pos x="T0" y="T1"/>
                  </a:cxn>
                  <a:cxn ang="0">
                    <a:pos x="T2" y="T3"/>
                  </a:cxn>
                  <a:cxn ang="0">
                    <a:pos x="T4" y="T5"/>
                  </a:cxn>
                  <a:cxn ang="0">
                    <a:pos x="T6" y="T7"/>
                  </a:cxn>
                  <a:cxn ang="0">
                    <a:pos x="T8" y="T9"/>
                  </a:cxn>
                </a:cxnLst>
                <a:rect l="0" t="0" r="r" b="b"/>
                <a:pathLst>
                  <a:path w="15" h="33">
                    <a:moveTo>
                      <a:pt x="12" y="2"/>
                    </a:moveTo>
                    <a:cubicBezTo>
                      <a:pt x="5" y="9"/>
                      <a:pt x="0" y="21"/>
                      <a:pt x="3" y="31"/>
                    </a:cubicBezTo>
                    <a:cubicBezTo>
                      <a:pt x="3" y="33"/>
                      <a:pt x="6" y="32"/>
                      <a:pt x="6" y="31"/>
                    </a:cubicBezTo>
                    <a:cubicBezTo>
                      <a:pt x="6" y="20"/>
                      <a:pt x="7" y="12"/>
                      <a:pt x="14" y="4"/>
                    </a:cubicBezTo>
                    <a:cubicBezTo>
                      <a:pt x="15" y="2"/>
                      <a:pt x="13" y="0"/>
                      <a:pt x="12"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91" name="Freeform 25"/>
              <p:cNvSpPr/>
              <p:nvPr/>
            </p:nvSpPr>
            <p:spPr bwMode="auto">
              <a:xfrm>
                <a:off x="3939" y="700"/>
                <a:ext cx="25" cy="47"/>
              </a:xfrm>
              <a:custGeom>
                <a:avLst/>
                <a:gdLst>
                  <a:gd name="T0" fmla="*/ 11 w 14"/>
                  <a:gd name="T1" fmla="*/ 2 h 27"/>
                  <a:gd name="T2" fmla="*/ 1 w 14"/>
                  <a:gd name="T3" fmla="*/ 25 h 27"/>
                  <a:gd name="T4" fmla="*/ 4 w 14"/>
                  <a:gd name="T5" fmla="*/ 25 h 27"/>
                  <a:gd name="T6" fmla="*/ 13 w 14"/>
                  <a:gd name="T7" fmla="*/ 3 h 27"/>
                  <a:gd name="T8" fmla="*/ 11 w 14"/>
                  <a:gd name="T9" fmla="*/ 2 h 27"/>
                </a:gdLst>
                <a:ahLst/>
                <a:cxnLst>
                  <a:cxn ang="0">
                    <a:pos x="T0" y="T1"/>
                  </a:cxn>
                  <a:cxn ang="0">
                    <a:pos x="T2" y="T3"/>
                  </a:cxn>
                  <a:cxn ang="0">
                    <a:pos x="T4" y="T5"/>
                  </a:cxn>
                  <a:cxn ang="0">
                    <a:pos x="T6" y="T7"/>
                  </a:cxn>
                  <a:cxn ang="0">
                    <a:pos x="T8" y="T9"/>
                  </a:cxn>
                </a:cxnLst>
                <a:rect l="0" t="0" r="r" b="b"/>
                <a:pathLst>
                  <a:path w="14" h="27">
                    <a:moveTo>
                      <a:pt x="11" y="2"/>
                    </a:moveTo>
                    <a:cubicBezTo>
                      <a:pt x="4" y="7"/>
                      <a:pt x="0" y="16"/>
                      <a:pt x="1" y="25"/>
                    </a:cubicBezTo>
                    <a:cubicBezTo>
                      <a:pt x="2" y="27"/>
                      <a:pt x="4" y="26"/>
                      <a:pt x="4" y="25"/>
                    </a:cubicBezTo>
                    <a:cubicBezTo>
                      <a:pt x="5" y="17"/>
                      <a:pt x="7" y="10"/>
                      <a:pt x="13" y="3"/>
                    </a:cubicBezTo>
                    <a:cubicBezTo>
                      <a:pt x="14" y="2"/>
                      <a:pt x="12" y="0"/>
                      <a:pt x="1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92" name="Freeform 26"/>
              <p:cNvSpPr/>
              <p:nvPr/>
            </p:nvSpPr>
            <p:spPr bwMode="auto">
              <a:xfrm>
                <a:off x="3966" y="700"/>
                <a:ext cx="14" cy="35"/>
              </a:xfrm>
              <a:custGeom>
                <a:avLst/>
                <a:gdLst>
                  <a:gd name="T0" fmla="*/ 5 w 8"/>
                  <a:gd name="T1" fmla="*/ 1 h 20"/>
                  <a:gd name="T2" fmla="*/ 1 w 8"/>
                  <a:gd name="T3" fmla="*/ 18 h 20"/>
                  <a:gd name="T4" fmla="*/ 4 w 8"/>
                  <a:gd name="T5" fmla="*/ 18 h 20"/>
                  <a:gd name="T6" fmla="*/ 7 w 8"/>
                  <a:gd name="T7" fmla="*/ 3 h 20"/>
                  <a:gd name="T8" fmla="*/ 5 w 8"/>
                  <a:gd name="T9" fmla="*/ 1 h 20"/>
                </a:gdLst>
                <a:ahLst/>
                <a:cxnLst>
                  <a:cxn ang="0">
                    <a:pos x="T0" y="T1"/>
                  </a:cxn>
                  <a:cxn ang="0">
                    <a:pos x="T2" y="T3"/>
                  </a:cxn>
                  <a:cxn ang="0">
                    <a:pos x="T4" y="T5"/>
                  </a:cxn>
                  <a:cxn ang="0">
                    <a:pos x="T6" y="T7"/>
                  </a:cxn>
                  <a:cxn ang="0">
                    <a:pos x="T8" y="T9"/>
                  </a:cxn>
                </a:cxnLst>
                <a:rect l="0" t="0" r="r" b="b"/>
                <a:pathLst>
                  <a:path w="8" h="20">
                    <a:moveTo>
                      <a:pt x="5" y="1"/>
                    </a:moveTo>
                    <a:cubicBezTo>
                      <a:pt x="2" y="7"/>
                      <a:pt x="0" y="12"/>
                      <a:pt x="1" y="18"/>
                    </a:cubicBezTo>
                    <a:cubicBezTo>
                      <a:pt x="2" y="20"/>
                      <a:pt x="4" y="19"/>
                      <a:pt x="4" y="18"/>
                    </a:cubicBezTo>
                    <a:cubicBezTo>
                      <a:pt x="5" y="13"/>
                      <a:pt x="5" y="8"/>
                      <a:pt x="7" y="3"/>
                    </a:cubicBezTo>
                    <a:cubicBezTo>
                      <a:pt x="8" y="1"/>
                      <a:pt x="6" y="0"/>
                      <a:pt x="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93" name="Freeform 27"/>
              <p:cNvSpPr/>
              <p:nvPr/>
            </p:nvSpPr>
            <p:spPr bwMode="auto">
              <a:xfrm>
                <a:off x="4008" y="700"/>
                <a:ext cx="19" cy="40"/>
              </a:xfrm>
              <a:custGeom>
                <a:avLst/>
                <a:gdLst>
                  <a:gd name="T0" fmla="*/ 7 w 11"/>
                  <a:gd name="T1" fmla="*/ 2 h 23"/>
                  <a:gd name="T2" fmla="*/ 2 w 11"/>
                  <a:gd name="T3" fmla="*/ 21 h 23"/>
                  <a:gd name="T4" fmla="*/ 5 w 11"/>
                  <a:gd name="T5" fmla="*/ 21 h 23"/>
                  <a:gd name="T6" fmla="*/ 7 w 11"/>
                  <a:gd name="T7" fmla="*/ 13 h 23"/>
                  <a:gd name="T8" fmla="*/ 10 w 11"/>
                  <a:gd name="T9" fmla="*/ 4 h 23"/>
                  <a:gd name="T10" fmla="*/ 7 w 11"/>
                  <a:gd name="T11" fmla="*/ 2 h 23"/>
                </a:gdLst>
                <a:ahLst/>
                <a:cxnLst>
                  <a:cxn ang="0">
                    <a:pos x="T0" y="T1"/>
                  </a:cxn>
                  <a:cxn ang="0">
                    <a:pos x="T2" y="T3"/>
                  </a:cxn>
                  <a:cxn ang="0">
                    <a:pos x="T4" y="T5"/>
                  </a:cxn>
                  <a:cxn ang="0">
                    <a:pos x="T6" y="T7"/>
                  </a:cxn>
                  <a:cxn ang="0">
                    <a:pos x="T8" y="T9"/>
                  </a:cxn>
                  <a:cxn ang="0">
                    <a:pos x="T10" y="T11"/>
                  </a:cxn>
                </a:cxnLst>
                <a:rect l="0" t="0" r="r" b="b"/>
                <a:pathLst>
                  <a:path w="11" h="23">
                    <a:moveTo>
                      <a:pt x="7" y="2"/>
                    </a:moveTo>
                    <a:cubicBezTo>
                      <a:pt x="4" y="7"/>
                      <a:pt x="0" y="15"/>
                      <a:pt x="2" y="21"/>
                    </a:cubicBezTo>
                    <a:cubicBezTo>
                      <a:pt x="3" y="23"/>
                      <a:pt x="5" y="23"/>
                      <a:pt x="5" y="21"/>
                    </a:cubicBezTo>
                    <a:cubicBezTo>
                      <a:pt x="6" y="18"/>
                      <a:pt x="6" y="15"/>
                      <a:pt x="7" y="13"/>
                    </a:cubicBezTo>
                    <a:cubicBezTo>
                      <a:pt x="7" y="10"/>
                      <a:pt x="9" y="7"/>
                      <a:pt x="10" y="4"/>
                    </a:cubicBezTo>
                    <a:cubicBezTo>
                      <a:pt x="11" y="2"/>
                      <a:pt x="8" y="0"/>
                      <a:pt x="7"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94" name="Freeform 28"/>
              <p:cNvSpPr/>
              <p:nvPr/>
            </p:nvSpPr>
            <p:spPr bwMode="auto">
              <a:xfrm>
                <a:off x="3992" y="709"/>
                <a:ext cx="7" cy="17"/>
              </a:xfrm>
              <a:custGeom>
                <a:avLst/>
                <a:gdLst>
                  <a:gd name="T0" fmla="*/ 0 w 4"/>
                  <a:gd name="T1" fmla="*/ 2 h 10"/>
                  <a:gd name="T2" fmla="*/ 1 w 4"/>
                  <a:gd name="T3" fmla="*/ 9 h 10"/>
                  <a:gd name="T4" fmla="*/ 3 w 4"/>
                  <a:gd name="T5" fmla="*/ 9 h 10"/>
                  <a:gd name="T6" fmla="*/ 4 w 4"/>
                  <a:gd name="T7" fmla="*/ 2 h 10"/>
                  <a:gd name="T8" fmla="*/ 0 w 4"/>
                  <a:gd name="T9" fmla="*/ 2 h 10"/>
                </a:gdLst>
                <a:ahLst/>
                <a:cxnLst>
                  <a:cxn ang="0">
                    <a:pos x="T0" y="T1"/>
                  </a:cxn>
                  <a:cxn ang="0">
                    <a:pos x="T2" y="T3"/>
                  </a:cxn>
                  <a:cxn ang="0">
                    <a:pos x="T4" y="T5"/>
                  </a:cxn>
                  <a:cxn ang="0">
                    <a:pos x="T6" y="T7"/>
                  </a:cxn>
                  <a:cxn ang="0">
                    <a:pos x="T8" y="T9"/>
                  </a:cxn>
                </a:cxnLst>
                <a:rect l="0" t="0" r="r" b="b"/>
                <a:pathLst>
                  <a:path w="4" h="10">
                    <a:moveTo>
                      <a:pt x="0" y="2"/>
                    </a:moveTo>
                    <a:cubicBezTo>
                      <a:pt x="0" y="5"/>
                      <a:pt x="0" y="7"/>
                      <a:pt x="1" y="9"/>
                    </a:cubicBezTo>
                    <a:cubicBezTo>
                      <a:pt x="1" y="10"/>
                      <a:pt x="3" y="10"/>
                      <a:pt x="3" y="9"/>
                    </a:cubicBezTo>
                    <a:cubicBezTo>
                      <a:pt x="4" y="7"/>
                      <a:pt x="4" y="5"/>
                      <a:pt x="4" y="2"/>
                    </a:cubicBezTo>
                    <a:cubicBezTo>
                      <a:pt x="4" y="0"/>
                      <a:pt x="0" y="0"/>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95" name="Freeform 29"/>
              <p:cNvSpPr/>
              <p:nvPr/>
            </p:nvSpPr>
            <p:spPr bwMode="auto">
              <a:xfrm>
                <a:off x="4062" y="700"/>
                <a:ext cx="15" cy="24"/>
              </a:xfrm>
              <a:custGeom>
                <a:avLst/>
                <a:gdLst>
                  <a:gd name="T0" fmla="*/ 5 w 8"/>
                  <a:gd name="T1" fmla="*/ 1 h 14"/>
                  <a:gd name="T2" fmla="*/ 0 w 8"/>
                  <a:gd name="T3" fmla="*/ 12 h 14"/>
                  <a:gd name="T4" fmla="*/ 2 w 8"/>
                  <a:gd name="T5" fmla="*/ 13 h 14"/>
                  <a:gd name="T6" fmla="*/ 7 w 8"/>
                  <a:gd name="T7" fmla="*/ 3 h 14"/>
                  <a:gd name="T8" fmla="*/ 5 w 8"/>
                  <a:gd name="T9" fmla="*/ 1 h 14"/>
                </a:gdLst>
                <a:ahLst/>
                <a:cxnLst>
                  <a:cxn ang="0">
                    <a:pos x="T0" y="T1"/>
                  </a:cxn>
                  <a:cxn ang="0">
                    <a:pos x="T2" y="T3"/>
                  </a:cxn>
                  <a:cxn ang="0">
                    <a:pos x="T4" y="T5"/>
                  </a:cxn>
                  <a:cxn ang="0">
                    <a:pos x="T6" y="T7"/>
                  </a:cxn>
                  <a:cxn ang="0">
                    <a:pos x="T8" y="T9"/>
                  </a:cxn>
                </a:cxnLst>
                <a:rect l="0" t="0" r="r" b="b"/>
                <a:pathLst>
                  <a:path w="8" h="14">
                    <a:moveTo>
                      <a:pt x="5" y="1"/>
                    </a:moveTo>
                    <a:cubicBezTo>
                      <a:pt x="2" y="5"/>
                      <a:pt x="0" y="8"/>
                      <a:pt x="0" y="12"/>
                    </a:cubicBezTo>
                    <a:cubicBezTo>
                      <a:pt x="0" y="14"/>
                      <a:pt x="2" y="14"/>
                      <a:pt x="2" y="13"/>
                    </a:cubicBezTo>
                    <a:cubicBezTo>
                      <a:pt x="4" y="10"/>
                      <a:pt x="5" y="6"/>
                      <a:pt x="7" y="3"/>
                    </a:cubicBezTo>
                    <a:cubicBezTo>
                      <a:pt x="8" y="1"/>
                      <a:pt x="6" y="0"/>
                      <a:pt x="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96" name="Freeform 30"/>
              <p:cNvSpPr/>
              <p:nvPr/>
            </p:nvSpPr>
            <p:spPr bwMode="auto">
              <a:xfrm>
                <a:off x="4043" y="707"/>
                <a:ext cx="12" cy="19"/>
              </a:xfrm>
              <a:custGeom>
                <a:avLst/>
                <a:gdLst>
                  <a:gd name="T0" fmla="*/ 3 w 7"/>
                  <a:gd name="T1" fmla="*/ 2 h 11"/>
                  <a:gd name="T2" fmla="*/ 1 w 7"/>
                  <a:gd name="T3" fmla="*/ 9 h 11"/>
                  <a:gd name="T4" fmla="*/ 4 w 7"/>
                  <a:gd name="T5" fmla="*/ 9 h 11"/>
                  <a:gd name="T6" fmla="*/ 6 w 7"/>
                  <a:gd name="T7" fmla="*/ 5 h 11"/>
                  <a:gd name="T8" fmla="*/ 3 w 7"/>
                  <a:gd name="T9" fmla="*/ 2 h 11"/>
                </a:gdLst>
                <a:ahLst/>
                <a:cxnLst>
                  <a:cxn ang="0">
                    <a:pos x="T0" y="T1"/>
                  </a:cxn>
                  <a:cxn ang="0">
                    <a:pos x="T2" y="T3"/>
                  </a:cxn>
                  <a:cxn ang="0">
                    <a:pos x="T4" y="T5"/>
                  </a:cxn>
                  <a:cxn ang="0">
                    <a:pos x="T6" y="T7"/>
                  </a:cxn>
                  <a:cxn ang="0">
                    <a:pos x="T8" y="T9"/>
                  </a:cxn>
                </a:cxnLst>
                <a:rect l="0" t="0" r="r" b="b"/>
                <a:pathLst>
                  <a:path w="7" h="11">
                    <a:moveTo>
                      <a:pt x="3" y="2"/>
                    </a:moveTo>
                    <a:cubicBezTo>
                      <a:pt x="1" y="4"/>
                      <a:pt x="0" y="7"/>
                      <a:pt x="1" y="9"/>
                    </a:cubicBezTo>
                    <a:cubicBezTo>
                      <a:pt x="1" y="11"/>
                      <a:pt x="3" y="11"/>
                      <a:pt x="4" y="9"/>
                    </a:cubicBezTo>
                    <a:cubicBezTo>
                      <a:pt x="4" y="8"/>
                      <a:pt x="4" y="6"/>
                      <a:pt x="6" y="5"/>
                    </a:cubicBezTo>
                    <a:cubicBezTo>
                      <a:pt x="7" y="3"/>
                      <a:pt x="4" y="0"/>
                      <a:pt x="3"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97" name="Freeform 31"/>
              <p:cNvSpPr/>
              <p:nvPr/>
            </p:nvSpPr>
            <p:spPr bwMode="auto">
              <a:xfrm>
                <a:off x="4099" y="696"/>
                <a:ext cx="13" cy="20"/>
              </a:xfrm>
              <a:custGeom>
                <a:avLst/>
                <a:gdLst>
                  <a:gd name="T0" fmla="*/ 1 w 7"/>
                  <a:gd name="T1" fmla="*/ 4 h 11"/>
                  <a:gd name="T2" fmla="*/ 3 w 7"/>
                  <a:gd name="T3" fmla="*/ 9 h 11"/>
                  <a:gd name="T4" fmla="*/ 6 w 7"/>
                  <a:gd name="T5" fmla="*/ 9 h 11"/>
                  <a:gd name="T6" fmla="*/ 4 w 7"/>
                  <a:gd name="T7" fmla="*/ 2 h 11"/>
                  <a:gd name="T8" fmla="*/ 1 w 7"/>
                  <a:gd name="T9" fmla="*/ 4 h 11"/>
                </a:gdLst>
                <a:ahLst/>
                <a:cxnLst>
                  <a:cxn ang="0">
                    <a:pos x="T0" y="T1"/>
                  </a:cxn>
                  <a:cxn ang="0">
                    <a:pos x="T2" y="T3"/>
                  </a:cxn>
                  <a:cxn ang="0">
                    <a:pos x="T4" y="T5"/>
                  </a:cxn>
                  <a:cxn ang="0">
                    <a:pos x="T6" y="T7"/>
                  </a:cxn>
                  <a:cxn ang="0">
                    <a:pos x="T8" y="T9"/>
                  </a:cxn>
                </a:cxnLst>
                <a:rect l="0" t="0" r="r" b="b"/>
                <a:pathLst>
                  <a:path w="7" h="11">
                    <a:moveTo>
                      <a:pt x="1" y="4"/>
                    </a:moveTo>
                    <a:cubicBezTo>
                      <a:pt x="2" y="6"/>
                      <a:pt x="2" y="7"/>
                      <a:pt x="3" y="9"/>
                    </a:cubicBezTo>
                    <a:cubicBezTo>
                      <a:pt x="3" y="10"/>
                      <a:pt x="5" y="11"/>
                      <a:pt x="6" y="9"/>
                    </a:cubicBezTo>
                    <a:cubicBezTo>
                      <a:pt x="7" y="7"/>
                      <a:pt x="6" y="4"/>
                      <a:pt x="4" y="2"/>
                    </a:cubicBezTo>
                    <a:cubicBezTo>
                      <a:pt x="3" y="0"/>
                      <a:pt x="0" y="2"/>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98" name="Freeform 32"/>
              <p:cNvSpPr/>
              <p:nvPr/>
            </p:nvSpPr>
            <p:spPr bwMode="auto">
              <a:xfrm>
                <a:off x="4171" y="709"/>
                <a:ext cx="34" cy="31"/>
              </a:xfrm>
              <a:custGeom>
                <a:avLst/>
                <a:gdLst>
                  <a:gd name="T0" fmla="*/ 18 w 19"/>
                  <a:gd name="T1" fmla="*/ 14 h 18"/>
                  <a:gd name="T2" fmla="*/ 9 w 19"/>
                  <a:gd name="T3" fmla="*/ 10 h 18"/>
                  <a:gd name="T4" fmla="*/ 3 w 19"/>
                  <a:gd name="T5" fmla="*/ 2 h 18"/>
                  <a:gd name="T6" fmla="*/ 0 w 19"/>
                  <a:gd name="T7" fmla="*/ 2 h 18"/>
                  <a:gd name="T8" fmla="*/ 17 w 19"/>
                  <a:gd name="T9" fmla="*/ 18 h 18"/>
                  <a:gd name="T10" fmla="*/ 18 w 19"/>
                  <a:gd name="T11" fmla="*/ 14 h 18"/>
                </a:gdLst>
                <a:ahLst/>
                <a:cxnLst>
                  <a:cxn ang="0">
                    <a:pos x="T0" y="T1"/>
                  </a:cxn>
                  <a:cxn ang="0">
                    <a:pos x="T2" y="T3"/>
                  </a:cxn>
                  <a:cxn ang="0">
                    <a:pos x="T4" y="T5"/>
                  </a:cxn>
                  <a:cxn ang="0">
                    <a:pos x="T6" y="T7"/>
                  </a:cxn>
                  <a:cxn ang="0">
                    <a:pos x="T8" y="T9"/>
                  </a:cxn>
                  <a:cxn ang="0">
                    <a:pos x="T10" y="T11"/>
                  </a:cxn>
                </a:cxnLst>
                <a:rect l="0" t="0" r="r" b="b"/>
                <a:pathLst>
                  <a:path w="19" h="18">
                    <a:moveTo>
                      <a:pt x="18" y="14"/>
                    </a:moveTo>
                    <a:cubicBezTo>
                      <a:pt x="14" y="13"/>
                      <a:pt x="11" y="12"/>
                      <a:pt x="9" y="10"/>
                    </a:cubicBezTo>
                    <a:cubicBezTo>
                      <a:pt x="6" y="7"/>
                      <a:pt x="5" y="4"/>
                      <a:pt x="3" y="2"/>
                    </a:cubicBezTo>
                    <a:cubicBezTo>
                      <a:pt x="2" y="0"/>
                      <a:pt x="0" y="1"/>
                      <a:pt x="0" y="2"/>
                    </a:cubicBezTo>
                    <a:cubicBezTo>
                      <a:pt x="0" y="10"/>
                      <a:pt x="9" y="18"/>
                      <a:pt x="17" y="18"/>
                    </a:cubicBezTo>
                    <a:cubicBezTo>
                      <a:pt x="19" y="18"/>
                      <a:pt x="19" y="15"/>
                      <a:pt x="18"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99" name="Freeform 33"/>
              <p:cNvSpPr/>
              <p:nvPr/>
            </p:nvSpPr>
            <p:spPr bwMode="auto">
              <a:xfrm>
                <a:off x="4196" y="703"/>
                <a:ext cx="26" cy="51"/>
              </a:xfrm>
              <a:custGeom>
                <a:avLst/>
                <a:gdLst>
                  <a:gd name="T0" fmla="*/ 14 w 15"/>
                  <a:gd name="T1" fmla="*/ 25 h 29"/>
                  <a:gd name="T2" fmla="*/ 5 w 15"/>
                  <a:gd name="T3" fmla="*/ 2 h 29"/>
                  <a:gd name="T4" fmla="*/ 3 w 15"/>
                  <a:gd name="T5" fmla="*/ 1 h 29"/>
                  <a:gd name="T6" fmla="*/ 11 w 15"/>
                  <a:gd name="T7" fmla="*/ 27 h 29"/>
                  <a:gd name="T8" fmla="*/ 14 w 15"/>
                  <a:gd name="T9" fmla="*/ 25 h 29"/>
                </a:gdLst>
                <a:ahLst/>
                <a:cxnLst>
                  <a:cxn ang="0">
                    <a:pos x="T0" y="T1"/>
                  </a:cxn>
                  <a:cxn ang="0">
                    <a:pos x="T2" y="T3"/>
                  </a:cxn>
                  <a:cxn ang="0">
                    <a:pos x="T4" y="T5"/>
                  </a:cxn>
                  <a:cxn ang="0">
                    <a:pos x="T6" y="T7"/>
                  </a:cxn>
                  <a:cxn ang="0">
                    <a:pos x="T8" y="T9"/>
                  </a:cxn>
                </a:cxnLst>
                <a:rect l="0" t="0" r="r" b="b"/>
                <a:pathLst>
                  <a:path w="15" h="29">
                    <a:moveTo>
                      <a:pt x="14" y="25"/>
                    </a:moveTo>
                    <a:cubicBezTo>
                      <a:pt x="8" y="18"/>
                      <a:pt x="6" y="10"/>
                      <a:pt x="5" y="2"/>
                    </a:cubicBezTo>
                    <a:cubicBezTo>
                      <a:pt x="5" y="0"/>
                      <a:pt x="3" y="0"/>
                      <a:pt x="3" y="1"/>
                    </a:cubicBezTo>
                    <a:cubicBezTo>
                      <a:pt x="0" y="11"/>
                      <a:pt x="4" y="21"/>
                      <a:pt x="11" y="27"/>
                    </a:cubicBezTo>
                    <a:cubicBezTo>
                      <a:pt x="13" y="29"/>
                      <a:pt x="15" y="26"/>
                      <a:pt x="14"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00" name="Freeform 34"/>
              <p:cNvSpPr/>
              <p:nvPr/>
            </p:nvSpPr>
            <p:spPr bwMode="auto">
              <a:xfrm>
                <a:off x="4233" y="714"/>
                <a:ext cx="18" cy="51"/>
              </a:xfrm>
              <a:custGeom>
                <a:avLst/>
                <a:gdLst>
                  <a:gd name="T0" fmla="*/ 9 w 10"/>
                  <a:gd name="T1" fmla="*/ 25 h 29"/>
                  <a:gd name="T2" fmla="*/ 6 w 10"/>
                  <a:gd name="T3" fmla="*/ 2 h 29"/>
                  <a:gd name="T4" fmla="*/ 4 w 10"/>
                  <a:gd name="T5" fmla="*/ 1 h 29"/>
                  <a:gd name="T6" fmla="*/ 6 w 10"/>
                  <a:gd name="T7" fmla="*/ 27 h 29"/>
                  <a:gd name="T8" fmla="*/ 9 w 10"/>
                  <a:gd name="T9" fmla="*/ 25 h 29"/>
                </a:gdLst>
                <a:ahLst/>
                <a:cxnLst>
                  <a:cxn ang="0">
                    <a:pos x="T0" y="T1"/>
                  </a:cxn>
                  <a:cxn ang="0">
                    <a:pos x="T2" y="T3"/>
                  </a:cxn>
                  <a:cxn ang="0">
                    <a:pos x="T4" y="T5"/>
                  </a:cxn>
                  <a:cxn ang="0">
                    <a:pos x="T6" y="T7"/>
                  </a:cxn>
                  <a:cxn ang="0">
                    <a:pos x="T8" y="T9"/>
                  </a:cxn>
                </a:cxnLst>
                <a:rect l="0" t="0" r="r" b="b"/>
                <a:pathLst>
                  <a:path w="10" h="29">
                    <a:moveTo>
                      <a:pt x="9" y="25"/>
                    </a:moveTo>
                    <a:cubicBezTo>
                      <a:pt x="6" y="18"/>
                      <a:pt x="6" y="10"/>
                      <a:pt x="6" y="2"/>
                    </a:cubicBezTo>
                    <a:cubicBezTo>
                      <a:pt x="7" y="1"/>
                      <a:pt x="4" y="0"/>
                      <a:pt x="4" y="1"/>
                    </a:cubicBezTo>
                    <a:cubicBezTo>
                      <a:pt x="0" y="10"/>
                      <a:pt x="1" y="19"/>
                      <a:pt x="6" y="27"/>
                    </a:cubicBezTo>
                    <a:cubicBezTo>
                      <a:pt x="8" y="29"/>
                      <a:pt x="10" y="27"/>
                      <a:pt x="9"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01" name="Freeform 35"/>
              <p:cNvSpPr/>
              <p:nvPr/>
            </p:nvSpPr>
            <p:spPr bwMode="auto">
              <a:xfrm>
                <a:off x="4268" y="739"/>
                <a:ext cx="11" cy="31"/>
              </a:xfrm>
              <a:custGeom>
                <a:avLst/>
                <a:gdLst>
                  <a:gd name="T0" fmla="*/ 5 w 6"/>
                  <a:gd name="T1" fmla="*/ 16 h 18"/>
                  <a:gd name="T2" fmla="*/ 6 w 6"/>
                  <a:gd name="T3" fmla="*/ 2 h 18"/>
                  <a:gd name="T4" fmla="*/ 3 w 6"/>
                  <a:gd name="T5" fmla="*/ 1 h 18"/>
                  <a:gd name="T6" fmla="*/ 2 w 6"/>
                  <a:gd name="T7" fmla="*/ 16 h 18"/>
                  <a:gd name="T8" fmla="*/ 5 w 6"/>
                  <a:gd name="T9" fmla="*/ 16 h 18"/>
                </a:gdLst>
                <a:ahLst/>
                <a:cxnLst>
                  <a:cxn ang="0">
                    <a:pos x="T0" y="T1"/>
                  </a:cxn>
                  <a:cxn ang="0">
                    <a:pos x="T2" y="T3"/>
                  </a:cxn>
                  <a:cxn ang="0">
                    <a:pos x="T4" y="T5"/>
                  </a:cxn>
                  <a:cxn ang="0">
                    <a:pos x="T6" y="T7"/>
                  </a:cxn>
                  <a:cxn ang="0">
                    <a:pos x="T8" y="T9"/>
                  </a:cxn>
                </a:cxnLst>
                <a:rect l="0" t="0" r="r" b="b"/>
                <a:pathLst>
                  <a:path w="6" h="18">
                    <a:moveTo>
                      <a:pt x="5" y="16"/>
                    </a:moveTo>
                    <a:cubicBezTo>
                      <a:pt x="5" y="11"/>
                      <a:pt x="5" y="6"/>
                      <a:pt x="6" y="2"/>
                    </a:cubicBezTo>
                    <a:cubicBezTo>
                      <a:pt x="6" y="0"/>
                      <a:pt x="4" y="0"/>
                      <a:pt x="3" y="1"/>
                    </a:cubicBezTo>
                    <a:cubicBezTo>
                      <a:pt x="1" y="5"/>
                      <a:pt x="0" y="11"/>
                      <a:pt x="2" y="16"/>
                    </a:cubicBezTo>
                    <a:cubicBezTo>
                      <a:pt x="2" y="18"/>
                      <a:pt x="5" y="18"/>
                      <a:pt x="5"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02" name="Freeform 36"/>
              <p:cNvSpPr/>
              <p:nvPr/>
            </p:nvSpPr>
            <p:spPr bwMode="auto">
              <a:xfrm>
                <a:off x="4293" y="726"/>
                <a:ext cx="23" cy="48"/>
              </a:xfrm>
              <a:custGeom>
                <a:avLst/>
                <a:gdLst>
                  <a:gd name="T0" fmla="*/ 3 w 13"/>
                  <a:gd name="T1" fmla="*/ 26 h 27"/>
                  <a:gd name="T2" fmla="*/ 11 w 13"/>
                  <a:gd name="T3" fmla="*/ 2 h 27"/>
                  <a:gd name="T4" fmla="*/ 8 w 13"/>
                  <a:gd name="T5" fmla="*/ 2 h 27"/>
                  <a:gd name="T6" fmla="*/ 1 w 13"/>
                  <a:gd name="T7" fmla="*/ 24 h 27"/>
                  <a:gd name="T8" fmla="*/ 3 w 13"/>
                  <a:gd name="T9" fmla="*/ 26 h 27"/>
                </a:gdLst>
                <a:ahLst/>
                <a:cxnLst>
                  <a:cxn ang="0">
                    <a:pos x="T0" y="T1"/>
                  </a:cxn>
                  <a:cxn ang="0">
                    <a:pos x="T2" y="T3"/>
                  </a:cxn>
                  <a:cxn ang="0">
                    <a:pos x="T4" y="T5"/>
                  </a:cxn>
                  <a:cxn ang="0">
                    <a:pos x="T6" y="T7"/>
                  </a:cxn>
                  <a:cxn ang="0">
                    <a:pos x="T8" y="T9"/>
                  </a:cxn>
                </a:cxnLst>
                <a:rect l="0" t="0" r="r" b="b"/>
                <a:pathLst>
                  <a:path w="13" h="27">
                    <a:moveTo>
                      <a:pt x="3" y="26"/>
                    </a:moveTo>
                    <a:cubicBezTo>
                      <a:pt x="10" y="20"/>
                      <a:pt x="13" y="10"/>
                      <a:pt x="11" y="2"/>
                    </a:cubicBezTo>
                    <a:cubicBezTo>
                      <a:pt x="10" y="0"/>
                      <a:pt x="8" y="1"/>
                      <a:pt x="8" y="2"/>
                    </a:cubicBezTo>
                    <a:cubicBezTo>
                      <a:pt x="8" y="11"/>
                      <a:pt x="6" y="17"/>
                      <a:pt x="1" y="24"/>
                    </a:cubicBezTo>
                    <a:cubicBezTo>
                      <a:pt x="0" y="26"/>
                      <a:pt x="2" y="27"/>
                      <a:pt x="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03" name="Freeform 37"/>
              <p:cNvSpPr/>
              <p:nvPr/>
            </p:nvSpPr>
            <p:spPr bwMode="auto">
              <a:xfrm>
                <a:off x="4310" y="749"/>
                <a:ext cx="28" cy="26"/>
              </a:xfrm>
              <a:custGeom>
                <a:avLst/>
                <a:gdLst>
                  <a:gd name="T0" fmla="*/ 4 w 16"/>
                  <a:gd name="T1" fmla="*/ 14 h 15"/>
                  <a:gd name="T2" fmla="*/ 16 w 16"/>
                  <a:gd name="T3" fmla="*/ 3 h 15"/>
                  <a:gd name="T4" fmla="*/ 13 w 16"/>
                  <a:gd name="T5" fmla="*/ 2 h 15"/>
                  <a:gd name="T6" fmla="*/ 2 w 16"/>
                  <a:gd name="T7" fmla="*/ 11 h 15"/>
                  <a:gd name="T8" fmla="*/ 4 w 16"/>
                  <a:gd name="T9" fmla="*/ 14 h 15"/>
                </a:gdLst>
                <a:ahLst/>
                <a:cxnLst>
                  <a:cxn ang="0">
                    <a:pos x="T0" y="T1"/>
                  </a:cxn>
                  <a:cxn ang="0">
                    <a:pos x="T2" y="T3"/>
                  </a:cxn>
                  <a:cxn ang="0">
                    <a:pos x="T4" y="T5"/>
                  </a:cxn>
                  <a:cxn ang="0">
                    <a:pos x="T6" y="T7"/>
                  </a:cxn>
                  <a:cxn ang="0">
                    <a:pos x="T8" y="T9"/>
                  </a:cxn>
                </a:cxnLst>
                <a:rect l="0" t="0" r="r" b="b"/>
                <a:pathLst>
                  <a:path w="16" h="15">
                    <a:moveTo>
                      <a:pt x="4" y="14"/>
                    </a:moveTo>
                    <a:cubicBezTo>
                      <a:pt x="9" y="12"/>
                      <a:pt x="13" y="8"/>
                      <a:pt x="16" y="3"/>
                    </a:cubicBezTo>
                    <a:cubicBezTo>
                      <a:pt x="16" y="2"/>
                      <a:pt x="14" y="0"/>
                      <a:pt x="13" y="2"/>
                    </a:cubicBezTo>
                    <a:cubicBezTo>
                      <a:pt x="9" y="5"/>
                      <a:pt x="6" y="9"/>
                      <a:pt x="2" y="11"/>
                    </a:cubicBezTo>
                    <a:cubicBezTo>
                      <a:pt x="0" y="12"/>
                      <a:pt x="2" y="15"/>
                      <a:pt x="4"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04" name="Freeform 38"/>
              <p:cNvSpPr/>
              <p:nvPr/>
            </p:nvSpPr>
            <p:spPr bwMode="auto">
              <a:xfrm>
                <a:off x="4375" y="760"/>
                <a:ext cx="78" cy="17"/>
              </a:xfrm>
              <a:custGeom>
                <a:avLst/>
                <a:gdLst>
                  <a:gd name="T0" fmla="*/ 42 w 44"/>
                  <a:gd name="T1" fmla="*/ 0 h 10"/>
                  <a:gd name="T2" fmla="*/ 2 w 44"/>
                  <a:gd name="T3" fmla="*/ 5 h 10"/>
                  <a:gd name="T4" fmla="*/ 2 w 44"/>
                  <a:gd name="T5" fmla="*/ 8 h 10"/>
                  <a:gd name="T6" fmla="*/ 42 w 44"/>
                  <a:gd name="T7" fmla="*/ 4 h 10"/>
                  <a:gd name="T8" fmla="*/ 42 w 44"/>
                  <a:gd name="T9" fmla="*/ 0 h 10"/>
                </a:gdLst>
                <a:ahLst/>
                <a:cxnLst>
                  <a:cxn ang="0">
                    <a:pos x="T0" y="T1"/>
                  </a:cxn>
                  <a:cxn ang="0">
                    <a:pos x="T2" y="T3"/>
                  </a:cxn>
                  <a:cxn ang="0">
                    <a:pos x="T4" y="T5"/>
                  </a:cxn>
                  <a:cxn ang="0">
                    <a:pos x="T6" y="T7"/>
                  </a:cxn>
                  <a:cxn ang="0">
                    <a:pos x="T8" y="T9"/>
                  </a:cxn>
                </a:cxnLst>
                <a:rect l="0" t="0" r="r" b="b"/>
                <a:pathLst>
                  <a:path w="44" h="10">
                    <a:moveTo>
                      <a:pt x="42" y="0"/>
                    </a:moveTo>
                    <a:cubicBezTo>
                      <a:pt x="29" y="2"/>
                      <a:pt x="15" y="3"/>
                      <a:pt x="2" y="5"/>
                    </a:cubicBezTo>
                    <a:cubicBezTo>
                      <a:pt x="0" y="6"/>
                      <a:pt x="1" y="8"/>
                      <a:pt x="2" y="8"/>
                    </a:cubicBezTo>
                    <a:cubicBezTo>
                      <a:pt x="15" y="10"/>
                      <a:pt x="30" y="7"/>
                      <a:pt x="42" y="4"/>
                    </a:cubicBezTo>
                    <a:cubicBezTo>
                      <a:pt x="44" y="3"/>
                      <a:pt x="44" y="0"/>
                      <a:pt x="4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05" name="Freeform 39"/>
              <p:cNvSpPr/>
              <p:nvPr/>
            </p:nvSpPr>
            <p:spPr bwMode="auto">
              <a:xfrm>
                <a:off x="4421" y="770"/>
                <a:ext cx="58" cy="25"/>
              </a:xfrm>
              <a:custGeom>
                <a:avLst/>
                <a:gdLst>
                  <a:gd name="T0" fmla="*/ 30 w 33"/>
                  <a:gd name="T1" fmla="*/ 1 h 14"/>
                  <a:gd name="T2" fmla="*/ 2 w 33"/>
                  <a:gd name="T3" fmla="*/ 10 h 14"/>
                  <a:gd name="T4" fmla="*/ 2 w 33"/>
                  <a:gd name="T5" fmla="*/ 13 h 14"/>
                  <a:gd name="T6" fmla="*/ 32 w 33"/>
                  <a:gd name="T7" fmla="*/ 3 h 14"/>
                  <a:gd name="T8" fmla="*/ 30 w 33"/>
                  <a:gd name="T9" fmla="*/ 1 h 14"/>
                </a:gdLst>
                <a:ahLst/>
                <a:cxnLst>
                  <a:cxn ang="0">
                    <a:pos x="T0" y="T1"/>
                  </a:cxn>
                  <a:cxn ang="0">
                    <a:pos x="T2" y="T3"/>
                  </a:cxn>
                  <a:cxn ang="0">
                    <a:pos x="T4" y="T5"/>
                  </a:cxn>
                  <a:cxn ang="0">
                    <a:pos x="T6" y="T7"/>
                  </a:cxn>
                  <a:cxn ang="0">
                    <a:pos x="T8" y="T9"/>
                  </a:cxn>
                </a:cxnLst>
                <a:rect l="0" t="0" r="r" b="b"/>
                <a:pathLst>
                  <a:path w="33" h="14">
                    <a:moveTo>
                      <a:pt x="30" y="1"/>
                    </a:moveTo>
                    <a:cubicBezTo>
                      <a:pt x="21" y="7"/>
                      <a:pt x="13" y="9"/>
                      <a:pt x="2" y="10"/>
                    </a:cubicBezTo>
                    <a:cubicBezTo>
                      <a:pt x="1" y="10"/>
                      <a:pt x="0" y="13"/>
                      <a:pt x="2" y="13"/>
                    </a:cubicBezTo>
                    <a:cubicBezTo>
                      <a:pt x="13" y="14"/>
                      <a:pt x="24" y="10"/>
                      <a:pt x="32" y="3"/>
                    </a:cubicBezTo>
                    <a:cubicBezTo>
                      <a:pt x="33" y="2"/>
                      <a:pt x="32" y="0"/>
                      <a:pt x="3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06" name="Freeform 40"/>
              <p:cNvSpPr/>
              <p:nvPr/>
            </p:nvSpPr>
            <p:spPr bwMode="auto">
              <a:xfrm>
                <a:off x="4477" y="775"/>
                <a:ext cx="37" cy="23"/>
              </a:xfrm>
              <a:custGeom>
                <a:avLst/>
                <a:gdLst>
                  <a:gd name="T0" fmla="*/ 17 w 21"/>
                  <a:gd name="T1" fmla="*/ 2 h 13"/>
                  <a:gd name="T2" fmla="*/ 9 w 21"/>
                  <a:gd name="T3" fmla="*/ 6 h 13"/>
                  <a:gd name="T4" fmla="*/ 1 w 21"/>
                  <a:gd name="T5" fmla="*/ 10 h 13"/>
                  <a:gd name="T6" fmla="*/ 2 w 21"/>
                  <a:gd name="T7" fmla="*/ 13 h 13"/>
                  <a:gd name="T8" fmla="*/ 19 w 21"/>
                  <a:gd name="T9" fmla="*/ 5 h 13"/>
                  <a:gd name="T10" fmla="*/ 17 w 21"/>
                  <a:gd name="T11" fmla="*/ 2 h 13"/>
                </a:gdLst>
                <a:ahLst/>
                <a:cxnLst>
                  <a:cxn ang="0">
                    <a:pos x="T0" y="T1"/>
                  </a:cxn>
                  <a:cxn ang="0">
                    <a:pos x="T2" y="T3"/>
                  </a:cxn>
                  <a:cxn ang="0">
                    <a:pos x="T4" y="T5"/>
                  </a:cxn>
                  <a:cxn ang="0">
                    <a:pos x="T6" y="T7"/>
                  </a:cxn>
                  <a:cxn ang="0">
                    <a:pos x="T8" y="T9"/>
                  </a:cxn>
                  <a:cxn ang="0">
                    <a:pos x="T10" y="T11"/>
                  </a:cxn>
                </a:cxnLst>
                <a:rect l="0" t="0" r="r" b="b"/>
                <a:pathLst>
                  <a:path w="21" h="13">
                    <a:moveTo>
                      <a:pt x="17" y="2"/>
                    </a:moveTo>
                    <a:cubicBezTo>
                      <a:pt x="14" y="3"/>
                      <a:pt x="12" y="5"/>
                      <a:pt x="9" y="6"/>
                    </a:cubicBezTo>
                    <a:cubicBezTo>
                      <a:pt x="6" y="7"/>
                      <a:pt x="3" y="8"/>
                      <a:pt x="1" y="10"/>
                    </a:cubicBezTo>
                    <a:cubicBezTo>
                      <a:pt x="0" y="11"/>
                      <a:pt x="0" y="13"/>
                      <a:pt x="2" y="13"/>
                    </a:cubicBezTo>
                    <a:cubicBezTo>
                      <a:pt x="8" y="12"/>
                      <a:pt x="14" y="8"/>
                      <a:pt x="19" y="5"/>
                    </a:cubicBezTo>
                    <a:cubicBezTo>
                      <a:pt x="21" y="3"/>
                      <a:pt x="19" y="0"/>
                      <a:pt x="17"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07" name="Freeform 41"/>
              <p:cNvSpPr/>
              <p:nvPr/>
            </p:nvSpPr>
            <p:spPr bwMode="auto">
              <a:xfrm>
                <a:off x="4379" y="737"/>
                <a:ext cx="40" cy="23"/>
              </a:xfrm>
              <a:custGeom>
                <a:avLst/>
                <a:gdLst>
                  <a:gd name="T0" fmla="*/ 19 w 23"/>
                  <a:gd name="T1" fmla="*/ 1 h 13"/>
                  <a:gd name="T2" fmla="*/ 1 w 23"/>
                  <a:gd name="T3" fmla="*/ 10 h 13"/>
                  <a:gd name="T4" fmla="*/ 3 w 23"/>
                  <a:gd name="T5" fmla="*/ 12 h 13"/>
                  <a:gd name="T6" fmla="*/ 21 w 23"/>
                  <a:gd name="T7" fmla="*/ 4 h 13"/>
                  <a:gd name="T8" fmla="*/ 19 w 23"/>
                  <a:gd name="T9" fmla="*/ 1 h 13"/>
                </a:gdLst>
                <a:ahLst/>
                <a:cxnLst>
                  <a:cxn ang="0">
                    <a:pos x="T0" y="T1"/>
                  </a:cxn>
                  <a:cxn ang="0">
                    <a:pos x="T2" y="T3"/>
                  </a:cxn>
                  <a:cxn ang="0">
                    <a:pos x="T4" y="T5"/>
                  </a:cxn>
                  <a:cxn ang="0">
                    <a:pos x="T6" y="T7"/>
                  </a:cxn>
                  <a:cxn ang="0">
                    <a:pos x="T8" y="T9"/>
                  </a:cxn>
                </a:cxnLst>
                <a:rect l="0" t="0" r="r" b="b"/>
                <a:pathLst>
                  <a:path w="23" h="13">
                    <a:moveTo>
                      <a:pt x="19" y="1"/>
                    </a:moveTo>
                    <a:cubicBezTo>
                      <a:pt x="13" y="4"/>
                      <a:pt x="7" y="6"/>
                      <a:pt x="1" y="10"/>
                    </a:cubicBezTo>
                    <a:cubicBezTo>
                      <a:pt x="0" y="11"/>
                      <a:pt x="1" y="13"/>
                      <a:pt x="3" y="12"/>
                    </a:cubicBezTo>
                    <a:cubicBezTo>
                      <a:pt x="9" y="10"/>
                      <a:pt x="15" y="7"/>
                      <a:pt x="21" y="4"/>
                    </a:cubicBezTo>
                    <a:cubicBezTo>
                      <a:pt x="23" y="3"/>
                      <a:pt x="21" y="0"/>
                      <a:pt x="1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08" name="Freeform 42"/>
              <p:cNvSpPr/>
              <p:nvPr/>
            </p:nvSpPr>
            <p:spPr bwMode="auto">
              <a:xfrm>
                <a:off x="4588" y="844"/>
                <a:ext cx="77" cy="49"/>
              </a:xfrm>
              <a:custGeom>
                <a:avLst/>
                <a:gdLst>
                  <a:gd name="T0" fmla="*/ 43 w 44"/>
                  <a:gd name="T1" fmla="*/ 24 h 28"/>
                  <a:gd name="T2" fmla="*/ 2 w 44"/>
                  <a:gd name="T3" fmla="*/ 1 h 28"/>
                  <a:gd name="T4" fmla="*/ 1 w 44"/>
                  <a:gd name="T5" fmla="*/ 4 h 28"/>
                  <a:gd name="T6" fmla="*/ 41 w 44"/>
                  <a:gd name="T7" fmla="*/ 27 h 28"/>
                  <a:gd name="T8" fmla="*/ 43 w 44"/>
                  <a:gd name="T9" fmla="*/ 24 h 28"/>
                </a:gdLst>
                <a:ahLst/>
                <a:cxnLst>
                  <a:cxn ang="0">
                    <a:pos x="T0" y="T1"/>
                  </a:cxn>
                  <a:cxn ang="0">
                    <a:pos x="T2" y="T3"/>
                  </a:cxn>
                  <a:cxn ang="0">
                    <a:pos x="T4" y="T5"/>
                  </a:cxn>
                  <a:cxn ang="0">
                    <a:pos x="T6" y="T7"/>
                  </a:cxn>
                  <a:cxn ang="0">
                    <a:pos x="T8" y="T9"/>
                  </a:cxn>
                </a:cxnLst>
                <a:rect l="0" t="0" r="r" b="b"/>
                <a:pathLst>
                  <a:path w="44" h="28">
                    <a:moveTo>
                      <a:pt x="43" y="24"/>
                    </a:moveTo>
                    <a:cubicBezTo>
                      <a:pt x="29" y="18"/>
                      <a:pt x="18" y="2"/>
                      <a:pt x="2" y="1"/>
                    </a:cubicBezTo>
                    <a:cubicBezTo>
                      <a:pt x="0" y="0"/>
                      <a:pt x="0" y="3"/>
                      <a:pt x="1" y="4"/>
                    </a:cubicBezTo>
                    <a:cubicBezTo>
                      <a:pt x="17" y="8"/>
                      <a:pt x="26" y="22"/>
                      <a:pt x="41" y="27"/>
                    </a:cubicBezTo>
                    <a:cubicBezTo>
                      <a:pt x="43" y="28"/>
                      <a:pt x="44" y="25"/>
                      <a:pt x="43"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09" name="Freeform 43"/>
              <p:cNvSpPr/>
              <p:nvPr/>
            </p:nvSpPr>
            <p:spPr bwMode="auto">
              <a:xfrm>
                <a:off x="4476" y="858"/>
                <a:ext cx="29" cy="32"/>
              </a:xfrm>
              <a:custGeom>
                <a:avLst/>
                <a:gdLst>
                  <a:gd name="T0" fmla="*/ 16 w 17"/>
                  <a:gd name="T1" fmla="*/ 14 h 18"/>
                  <a:gd name="T2" fmla="*/ 3 w 17"/>
                  <a:gd name="T3" fmla="*/ 1 h 18"/>
                  <a:gd name="T4" fmla="*/ 1 w 17"/>
                  <a:gd name="T5" fmla="*/ 3 h 18"/>
                  <a:gd name="T6" fmla="*/ 12 w 17"/>
                  <a:gd name="T7" fmla="*/ 16 h 18"/>
                  <a:gd name="T8" fmla="*/ 16 w 17"/>
                  <a:gd name="T9" fmla="*/ 14 h 18"/>
                </a:gdLst>
                <a:ahLst/>
                <a:cxnLst>
                  <a:cxn ang="0">
                    <a:pos x="T0" y="T1"/>
                  </a:cxn>
                  <a:cxn ang="0">
                    <a:pos x="T2" y="T3"/>
                  </a:cxn>
                  <a:cxn ang="0">
                    <a:pos x="T4" y="T5"/>
                  </a:cxn>
                  <a:cxn ang="0">
                    <a:pos x="T6" y="T7"/>
                  </a:cxn>
                  <a:cxn ang="0">
                    <a:pos x="T8" y="T9"/>
                  </a:cxn>
                </a:cxnLst>
                <a:rect l="0" t="0" r="r" b="b"/>
                <a:pathLst>
                  <a:path w="17" h="18">
                    <a:moveTo>
                      <a:pt x="16" y="14"/>
                    </a:moveTo>
                    <a:cubicBezTo>
                      <a:pt x="12" y="9"/>
                      <a:pt x="8" y="4"/>
                      <a:pt x="3" y="1"/>
                    </a:cubicBezTo>
                    <a:cubicBezTo>
                      <a:pt x="1" y="0"/>
                      <a:pt x="0" y="2"/>
                      <a:pt x="1" y="3"/>
                    </a:cubicBezTo>
                    <a:cubicBezTo>
                      <a:pt x="5" y="7"/>
                      <a:pt x="9" y="12"/>
                      <a:pt x="12" y="16"/>
                    </a:cubicBezTo>
                    <a:cubicBezTo>
                      <a:pt x="14" y="18"/>
                      <a:pt x="17" y="17"/>
                      <a:pt x="16"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10" name="Freeform 44"/>
              <p:cNvSpPr/>
              <p:nvPr/>
            </p:nvSpPr>
            <p:spPr bwMode="auto">
              <a:xfrm>
                <a:off x="4521" y="858"/>
                <a:ext cx="25" cy="27"/>
              </a:xfrm>
              <a:custGeom>
                <a:avLst/>
                <a:gdLst>
                  <a:gd name="T0" fmla="*/ 13 w 14"/>
                  <a:gd name="T1" fmla="*/ 11 h 15"/>
                  <a:gd name="T2" fmla="*/ 4 w 14"/>
                  <a:gd name="T3" fmla="*/ 1 h 15"/>
                  <a:gd name="T4" fmla="*/ 1 w 14"/>
                  <a:gd name="T5" fmla="*/ 3 h 15"/>
                  <a:gd name="T6" fmla="*/ 9 w 14"/>
                  <a:gd name="T7" fmla="*/ 13 h 15"/>
                  <a:gd name="T8" fmla="*/ 13 w 14"/>
                  <a:gd name="T9" fmla="*/ 11 h 15"/>
                </a:gdLst>
                <a:ahLst/>
                <a:cxnLst>
                  <a:cxn ang="0">
                    <a:pos x="T0" y="T1"/>
                  </a:cxn>
                  <a:cxn ang="0">
                    <a:pos x="T2" y="T3"/>
                  </a:cxn>
                  <a:cxn ang="0">
                    <a:pos x="T4" y="T5"/>
                  </a:cxn>
                  <a:cxn ang="0">
                    <a:pos x="T6" y="T7"/>
                  </a:cxn>
                  <a:cxn ang="0">
                    <a:pos x="T8" y="T9"/>
                  </a:cxn>
                </a:cxnLst>
                <a:rect l="0" t="0" r="r" b="b"/>
                <a:pathLst>
                  <a:path w="14" h="15">
                    <a:moveTo>
                      <a:pt x="13" y="11"/>
                    </a:moveTo>
                    <a:cubicBezTo>
                      <a:pt x="10" y="7"/>
                      <a:pt x="8" y="3"/>
                      <a:pt x="4" y="1"/>
                    </a:cubicBezTo>
                    <a:cubicBezTo>
                      <a:pt x="2" y="0"/>
                      <a:pt x="0" y="2"/>
                      <a:pt x="1" y="3"/>
                    </a:cubicBezTo>
                    <a:cubicBezTo>
                      <a:pt x="4" y="7"/>
                      <a:pt x="7" y="9"/>
                      <a:pt x="9" y="13"/>
                    </a:cubicBezTo>
                    <a:cubicBezTo>
                      <a:pt x="11" y="15"/>
                      <a:pt x="14" y="13"/>
                      <a:pt x="13"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11" name="Freeform 45"/>
              <p:cNvSpPr/>
              <p:nvPr/>
            </p:nvSpPr>
            <p:spPr bwMode="auto">
              <a:xfrm>
                <a:off x="4428" y="876"/>
                <a:ext cx="25" cy="26"/>
              </a:xfrm>
              <a:custGeom>
                <a:avLst/>
                <a:gdLst>
                  <a:gd name="T0" fmla="*/ 13 w 14"/>
                  <a:gd name="T1" fmla="*/ 12 h 15"/>
                  <a:gd name="T2" fmla="*/ 3 w 14"/>
                  <a:gd name="T3" fmla="*/ 1 h 15"/>
                  <a:gd name="T4" fmla="*/ 2 w 14"/>
                  <a:gd name="T5" fmla="*/ 3 h 15"/>
                  <a:gd name="T6" fmla="*/ 10 w 14"/>
                  <a:gd name="T7" fmla="*/ 13 h 15"/>
                  <a:gd name="T8" fmla="*/ 13 w 14"/>
                  <a:gd name="T9" fmla="*/ 12 h 15"/>
                </a:gdLst>
                <a:ahLst/>
                <a:cxnLst>
                  <a:cxn ang="0">
                    <a:pos x="T0" y="T1"/>
                  </a:cxn>
                  <a:cxn ang="0">
                    <a:pos x="T2" y="T3"/>
                  </a:cxn>
                  <a:cxn ang="0">
                    <a:pos x="T4" y="T5"/>
                  </a:cxn>
                  <a:cxn ang="0">
                    <a:pos x="T6" y="T7"/>
                  </a:cxn>
                  <a:cxn ang="0">
                    <a:pos x="T8" y="T9"/>
                  </a:cxn>
                </a:cxnLst>
                <a:rect l="0" t="0" r="r" b="b"/>
                <a:pathLst>
                  <a:path w="14" h="15">
                    <a:moveTo>
                      <a:pt x="13" y="12"/>
                    </a:moveTo>
                    <a:cubicBezTo>
                      <a:pt x="11" y="7"/>
                      <a:pt x="8" y="3"/>
                      <a:pt x="3" y="1"/>
                    </a:cubicBezTo>
                    <a:cubicBezTo>
                      <a:pt x="2" y="0"/>
                      <a:pt x="0" y="2"/>
                      <a:pt x="2" y="3"/>
                    </a:cubicBezTo>
                    <a:cubicBezTo>
                      <a:pt x="5" y="6"/>
                      <a:pt x="8" y="10"/>
                      <a:pt x="10" y="13"/>
                    </a:cubicBezTo>
                    <a:cubicBezTo>
                      <a:pt x="11" y="15"/>
                      <a:pt x="14" y="14"/>
                      <a:pt x="13"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12" name="Freeform 46"/>
              <p:cNvSpPr/>
              <p:nvPr/>
            </p:nvSpPr>
            <p:spPr bwMode="auto">
              <a:xfrm>
                <a:off x="4374" y="878"/>
                <a:ext cx="24" cy="22"/>
              </a:xfrm>
              <a:custGeom>
                <a:avLst/>
                <a:gdLst>
                  <a:gd name="T0" fmla="*/ 14 w 14"/>
                  <a:gd name="T1" fmla="*/ 11 h 13"/>
                  <a:gd name="T2" fmla="*/ 2 w 14"/>
                  <a:gd name="T3" fmla="*/ 1 h 13"/>
                  <a:gd name="T4" fmla="*/ 2 w 14"/>
                  <a:gd name="T5" fmla="*/ 3 h 13"/>
                  <a:gd name="T6" fmla="*/ 10 w 14"/>
                  <a:gd name="T7" fmla="*/ 12 h 13"/>
                  <a:gd name="T8" fmla="*/ 14 w 14"/>
                  <a:gd name="T9" fmla="*/ 11 h 13"/>
                </a:gdLst>
                <a:ahLst/>
                <a:cxnLst>
                  <a:cxn ang="0">
                    <a:pos x="T0" y="T1"/>
                  </a:cxn>
                  <a:cxn ang="0">
                    <a:pos x="T2" y="T3"/>
                  </a:cxn>
                  <a:cxn ang="0">
                    <a:pos x="T4" y="T5"/>
                  </a:cxn>
                  <a:cxn ang="0">
                    <a:pos x="T6" y="T7"/>
                  </a:cxn>
                  <a:cxn ang="0">
                    <a:pos x="T8" y="T9"/>
                  </a:cxn>
                </a:cxnLst>
                <a:rect l="0" t="0" r="r" b="b"/>
                <a:pathLst>
                  <a:path w="14" h="13">
                    <a:moveTo>
                      <a:pt x="14" y="11"/>
                    </a:moveTo>
                    <a:cubicBezTo>
                      <a:pt x="13" y="5"/>
                      <a:pt x="8" y="1"/>
                      <a:pt x="2" y="1"/>
                    </a:cubicBezTo>
                    <a:cubicBezTo>
                      <a:pt x="1" y="0"/>
                      <a:pt x="0" y="3"/>
                      <a:pt x="2" y="3"/>
                    </a:cubicBezTo>
                    <a:cubicBezTo>
                      <a:pt x="6" y="5"/>
                      <a:pt x="9" y="8"/>
                      <a:pt x="10" y="12"/>
                    </a:cubicBezTo>
                    <a:cubicBezTo>
                      <a:pt x="11" y="13"/>
                      <a:pt x="14" y="12"/>
                      <a:pt x="14"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13" name="Freeform 47"/>
              <p:cNvSpPr/>
              <p:nvPr/>
            </p:nvSpPr>
            <p:spPr bwMode="auto">
              <a:xfrm>
                <a:off x="4861" y="1064"/>
                <a:ext cx="21" cy="42"/>
              </a:xfrm>
              <a:custGeom>
                <a:avLst/>
                <a:gdLst>
                  <a:gd name="T0" fmla="*/ 4 w 12"/>
                  <a:gd name="T1" fmla="*/ 22 h 24"/>
                  <a:gd name="T2" fmla="*/ 11 w 12"/>
                  <a:gd name="T3" fmla="*/ 3 h 24"/>
                  <a:gd name="T4" fmla="*/ 9 w 12"/>
                  <a:gd name="T5" fmla="*/ 1 h 24"/>
                  <a:gd name="T6" fmla="*/ 1 w 12"/>
                  <a:gd name="T7" fmla="*/ 21 h 24"/>
                  <a:gd name="T8" fmla="*/ 4 w 12"/>
                  <a:gd name="T9" fmla="*/ 22 h 24"/>
                </a:gdLst>
                <a:ahLst/>
                <a:cxnLst>
                  <a:cxn ang="0">
                    <a:pos x="T0" y="T1"/>
                  </a:cxn>
                  <a:cxn ang="0">
                    <a:pos x="T2" y="T3"/>
                  </a:cxn>
                  <a:cxn ang="0">
                    <a:pos x="T4" y="T5"/>
                  </a:cxn>
                  <a:cxn ang="0">
                    <a:pos x="T6" y="T7"/>
                  </a:cxn>
                  <a:cxn ang="0">
                    <a:pos x="T8" y="T9"/>
                  </a:cxn>
                </a:cxnLst>
                <a:rect l="0" t="0" r="r" b="b"/>
                <a:pathLst>
                  <a:path w="12" h="24">
                    <a:moveTo>
                      <a:pt x="4" y="22"/>
                    </a:moveTo>
                    <a:cubicBezTo>
                      <a:pt x="5" y="15"/>
                      <a:pt x="8" y="9"/>
                      <a:pt x="11" y="3"/>
                    </a:cubicBezTo>
                    <a:cubicBezTo>
                      <a:pt x="12" y="2"/>
                      <a:pt x="10" y="0"/>
                      <a:pt x="9" y="1"/>
                    </a:cubicBezTo>
                    <a:cubicBezTo>
                      <a:pt x="4" y="7"/>
                      <a:pt x="2" y="13"/>
                      <a:pt x="1" y="21"/>
                    </a:cubicBezTo>
                    <a:cubicBezTo>
                      <a:pt x="0" y="23"/>
                      <a:pt x="3" y="24"/>
                      <a:pt x="4"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14" name="Freeform 48"/>
              <p:cNvSpPr/>
              <p:nvPr/>
            </p:nvSpPr>
            <p:spPr bwMode="auto">
              <a:xfrm>
                <a:off x="4843" y="1029"/>
                <a:ext cx="23" cy="42"/>
              </a:xfrm>
              <a:custGeom>
                <a:avLst/>
                <a:gdLst>
                  <a:gd name="T0" fmla="*/ 4 w 13"/>
                  <a:gd name="T1" fmla="*/ 22 h 24"/>
                  <a:gd name="T2" fmla="*/ 12 w 13"/>
                  <a:gd name="T3" fmla="*/ 3 h 24"/>
                  <a:gd name="T4" fmla="*/ 10 w 13"/>
                  <a:gd name="T5" fmla="*/ 1 h 24"/>
                  <a:gd name="T6" fmla="*/ 0 w 13"/>
                  <a:gd name="T7" fmla="*/ 21 h 24"/>
                  <a:gd name="T8" fmla="*/ 4 w 13"/>
                  <a:gd name="T9" fmla="*/ 22 h 24"/>
                </a:gdLst>
                <a:ahLst/>
                <a:cxnLst>
                  <a:cxn ang="0">
                    <a:pos x="T0" y="T1"/>
                  </a:cxn>
                  <a:cxn ang="0">
                    <a:pos x="T2" y="T3"/>
                  </a:cxn>
                  <a:cxn ang="0">
                    <a:pos x="T4" y="T5"/>
                  </a:cxn>
                  <a:cxn ang="0">
                    <a:pos x="T6" y="T7"/>
                  </a:cxn>
                  <a:cxn ang="0">
                    <a:pos x="T8" y="T9"/>
                  </a:cxn>
                </a:cxnLst>
                <a:rect l="0" t="0" r="r" b="b"/>
                <a:pathLst>
                  <a:path w="13" h="24">
                    <a:moveTo>
                      <a:pt x="4" y="22"/>
                    </a:moveTo>
                    <a:cubicBezTo>
                      <a:pt x="6" y="15"/>
                      <a:pt x="10" y="9"/>
                      <a:pt x="12" y="3"/>
                    </a:cubicBezTo>
                    <a:cubicBezTo>
                      <a:pt x="13" y="1"/>
                      <a:pt x="11" y="0"/>
                      <a:pt x="10" y="1"/>
                    </a:cubicBezTo>
                    <a:cubicBezTo>
                      <a:pt x="6" y="7"/>
                      <a:pt x="3" y="14"/>
                      <a:pt x="0" y="21"/>
                    </a:cubicBezTo>
                    <a:cubicBezTo>
                      <a:pt x="0" y="23"/>
                      <a:pt x="3" y="24"/>
                      <a:pt x="4"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15" name="Freeform 49"/>
              <p:cNvSpPr/>
              <p:nvPr/>
            </p:nvSpPr>
            <p:spPr bwMode="auto">
              <a:xfrm>
                <a:off x="4815" y="1001"/>
                <a:ext cx="16" cy="38"/>
              </a:xfrm>
              <a:custGeom>
                <a:avLst/>
                <a:gdLst>
                  <a:gd name="T0" fmla="*/ 4 w 9"/>
                  <a:gd name="T1" fmla="*/ 19 h 22"/>
                  <a:gd name="T2" fmla="*/ 9 w 9"/>
                  <a:gd name="T3" fmla="*/ 3 h 22"/>
                  <a:gd name="T4" fmla="*/ 6 w 9"/>
                  <a:gd name="T5" fmla="*/ 2 h 22"/>
                  <a:gd name="T6" fmla="*/ 1 w 9"/>
                  <a:gd name="T7" fmla="*/ 18 h 22"/>
                  <a:gd name="T8" fmla="*/ 4 w 9"/>
                  <a:gd name="T9" fmla="*/ 19 h 22"/>
                </a:gdLst>
                <a:ahLst/>
                <a:cxnLst>
                  <a:cxn ang="0">
                    <a:pos x="T0" y="T1"/>
                  </a:cxn>
                  <a:cxn ang="0">
                    <a:pos x="T2" y="T3"/>
                  </a:cxn>
                  <a:cxn ang="0">
                    <a:pos x="T4" y="T5"/>
                  </a:cxn>
                  <a:cxn ang="0">
                    <a:pos x="T6" y="T7"/>
                  </a:cxn>
                  <a:cxn ang="0">
                    <a:pos x="T8" y="T9"/>
                  </a:cxn>
                </a:cxnLst>
                <a:rect l="0" t="0" r="r" b="b"/>
                <a:pathLst>
                  <a:path w="9" h="22">
                    <a:moveTo>
                      <a:pt x="4" y="19"/>
                    </a:moveTo>
                    <a:cubicBezTo>
                      <a:pt x="6" y="14"/>
                      <a:pt x="8" y="8"/>
                      <a:pt x="9" y="3"/>
                    </a:cubicBezTo>
                    <a:cubicBezTo>
                      <a:pt x="9" y="1"/>
                      <a:pt x="7" y="0"/>
                      <a:pt x="6" y="2"/>
                    </a:cubicBezTo>
                    <a:cubicBezTo>
                      <a:pt x="3" y="7"/>
                      <a:pt x="2" y="13"/>
                      <a:pt x="1" y="18"/>
                    </a:cubicBezTo>
                    <a:cubicBezTo>
                      <a:pt x="0" y="21"/>
                      <a:pt x="3" y="22"/>
                      <a:pt x="4"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16" name="Freeform 50"/>
              <p:cNvSpPr/>
              <p:nvPr/>
            </p:nvSpPr>
            <p:spPr bwMode="auto">
              <a:xfrm>
                <a:off x="4787" y="972"/>
                <a:ext cx="16" cy="41"/>
              </a:xfrm>
              <a:custGeom>
                <a:avLst/>
                <a:gdLst>
                  <a:gd name="T0" fmla="*/ 3 w 9"/>
                  <a:gd name="T1" fmla="*/ 21 h 23"/>
                  <a:gd name="T2" fmla="*/ 8 w 9"/>
                  <a:gd name="T3" fmla="*/ 3 h 23"/>
                  <a:gd name="T4" fmla="*/ 6 w 9"/>
                  <a:gd name="T5" fmla="*/ 1 h 23"/>
                  <a:gd name="T6" fmla="*/ 0 w 9"/>
                  <a:gd name="T7" fmla="*/ 20 h 23"/>
                  <a:gd name="T8" fmla="*/ 3 w 9"/>
                  <a:gd name="T9" fmla="*/ 21 h 23"/>
                </a:gdLst>
                <a:ahLst/>
                <a:cxnLst>
                  <a:cxn ang="0">
                    <a:pos x="T0" y="T1"/>
                  </a:cxn>
                  <a:cxn ang="0">
                    <a:pos x="T2" y="T3"/>
                  </a:cxn>
                  <a:cxn ang="0">
                    <a:pos x="T4" y="T5"/>
                  </a:cxn>
                  <a:cxn ang="0">
                    <a:pos x="T6" y="T7"/>
                  </a:cxn>
                  <a:cxn ang="0">
                    <a:pos x="T8" y="T9"/>
                  </a:cxn>
                </a:cxnLst>
                <a:rect l="0" t="0" r="r" b="b"/>
                <a:pathLst>
                  <a:path w="9" h="23">
                    <a:moveTo>
                      <a:pt x="3" y="21"/>
                    </a:moveTo>
                    <a:cubicBezTo>
                      <a:pt x="5" y="15"/>
                      <a:pt x="7" y="9"/>
                      <a:pt x="8" y="3"/>
                    </a:cubicBezTo>
                    <a:cubicBezTo>
                      <a:pt x="9" y="1"/>
                      <a:pt x="7" y="0"/>
                      <a:pt x="6" y="1"/>
                    </a:cubicBezTo>
                    <a:cubicBezTo>
                      <a:pt x="2" y="7"/>
                      <a:pt x="1" y="14"/>
                      <a:pt x="0" y="20"/>
                    </a:cubicBezTo>
                    <a:cubicBezTo>
                      <a:pt x="0" y="22"/>
                      <a:pt x="3" y="23"/>
                      <a:pt x="3"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17" name="Freeform 51"/>
              <p:cNvSpPr/>
              <p:nvPr/>
            </p:nvSpPr>
            <p:spPr bwMode="auto">
              <a:xfrm>
                <a:off x="4762" y="943"/>
                <a:ext cx="16" cy="33"/>
              </a:xfrm>
              <a:custGeom>
                <a:avLst/>
                <a:gdLst>
                  <a:gd name="T0" fmla="*/ 4 w 9"/>
                  <a:gd name="T1" fmla="*/ 17 h 19"/>
                  <a:gd name="T2" fmla="*/ 9 w 9"/>
                  <a:gd name="T3" fmla="*/ 2 h 19"/>
                  <a:gd name="T4" fmla="*/ 6 w 9"/>
                  <a:gd name="T5" fmla="*/ 1 h 19"/>
                  <a:gd name="T6" fmla="*/ 1 w 9"/>
                  <a:gd name="T7" fmla="*/ 16 h 19"/>
                  <a:gd name="T8" fmla="*/ 4 w 9"/>
                  <a:gd name="T9" fmla="*/ 17 h 19"/>
                </a:gdLst>
                <a:ahLst/>
                <a:cxnLst>
                  <a:cxn ang="0">
                    <a:pos x="T0" y="T1"/>
                  </a:cxn>
                  <a:cxn ang="0">
                    <a:pos x="T2" y="T3"/>
                  </a:cxn>
                  <a:cxn ang="0">
                    <a:pos x="T4" y="T5"/>
                  </a:cxn>
                  <a:cxn ang="0">
                    <a:pos x="T6" y="T7"/>
                  </a:cxn>
                  <a:cxn ang="0">
                    <a:pos x="T8" y="T9"/>
                  </a:cxn>
                </a:cxnLst>
                <a:rect l="0" t="0" r="r" b="b"/>
                <a:pathLst>
                  <a:path w="9" h="19">
                    <a:moveTo>
                      <a:pt x="4" y="17"/>
                    </a:moveTo>
                    <a:cubicBezTo>
                      <a:pt x="6" y="12"/>
                      <a:pt x="8" y="7"/>
                      <a:pt x="9" y="2"/>
                    </a:cubicBezTo>
                    <a:cubicBezTo>
                      <a:pt x="9" y="1"/>
                      <a:pt x="7" y="0"/>
                      <a:pt x="6" y="1"/>
                    </a:cubicBezTo>
                    <a:cubicBezTo>
                      <a:pt x="4" y="6"/>
                      <a:pt x="2" y="11"/>
                      <a:pt x="1" y="16"/>
                    </a:cubicBezTo>
                    <a:cubicBezTo>
                      <a:pt x="0" y="18"/>
                      <a:pt x="4" y="19"/>
                      <a:pt x="4"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18" name="Freeform 52"/>
              <p:cNvSpPr/>
              <p:nvPr/>
            </p:nvSpPr>
            <p:spPr bwMode="auto">
              <a:xfrm>
                <a:off x="4732" y="914"/>
                <a:ext cx="27" cy="34"/>
              </a:xfrm>
              <a:custGeom>
                <a:avLst/>
                <a:gdLst>
                  <a:gd name="T0" fmla="*/ 5 w 15"/>
                  <a:gd name="T1" fmla="*/ 17 h 19"/>
                  <a:gd name="T2" fmla="*/ 14 w 15"/>
                  <a:gd name="T3" fmla="*/ 4 h 19"/>
                  <a:gd name="T4" fmla="*/ 12 w 15"/>
                  <a:gd name="T5" fmla="*/ 1 h 19"/>
                  <a:gd name="T6" fmla="*/ 1 w 15"/>
                  <a:gd name="T7" fmla="*/ 15 h 19"/>
                  <a:gd name="T8" fmla="*/ 5 w 15"/>
                  <a:gd name="T9" fmla="*/ 17 h 19"/>
                </a:gdLst>
                <a:ahLst/>
                <a:cxnLst>
                  <a:cxn ang="0">
                    <a:pos x="T0" y="T1"/>
                  </a:cxn>
                  <a:cxn ang="0">
                    <a:pos x="T2" y="T3"/>
                  </a:cxn>
                  <a:cxn ang="0">
                    <a:pos x="T4" y="T5"/>
                  </a:cxn>
                  <a:cxn ang="0">
                    <a:pos x="T6" y="T7"/>
                  </a:cxn>
                  <a:cxn ang="0">
                    <a:pos x="T8" y="T9"/>
                  </a:cxn>
                </a:cxnLst>
                <a:rect l="0" t="0" r="r" b="b"/>
                <a:pathLst>
                  <a:path w="15" h="19">
                    <a:moveTo>
                      <a:pt x="5" y="17"/>
                    </a:moveTo>
                    <a:cubicBezTo>
                      <a:pt x="7" y="12"/>
                      <a:pt x="11" y="8"/>
                      <a:pt x="14" y="4"/>
                    </a:cubicBezTo>
                    <a:cubicBezTo>
                      <a:pt x="15" y="2"/>
                      <a:pt x="14" y="0"/>
                      <a:pt x="12" y="1"/>
                    </a:cubicBezTo>
                    <a:cubicBezTo>
                      <a:pt x="7" y="5"/>
                      <a:pt x="4" y="10"/>
                      <a:pt x="1" y="15"/>
                    </a:cubicBezTo>
                    <a:cubicBezTo>
                      <a:pt x="0" y="17"/>
                      <a:pt x="3" y="19"/>
                      <a:pt x="5"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19" name="Freeform 53"/>
              <p:cNvSpPr/>
              <p:nvPr/>
            </p:nvSpPr>
            <p:spPr bwMode="auto">
              <a:xfrm>
                <a:off x="4887" y="1073"/>
                <a:ext cx="19" cy="33"/>
              </a:xfrm>
              <a:custGeom>
                <a:avLst/>
                <a:gdLst>
                  <a:gd name="T0" fmla="*/ 5 w 11"/>
                  <a:gd name="T1" fmla="*/ 17 h 19"/>
                  <a:gd name="T2" fmla="*/ 11 w 11"/>
                  <a:gd name="T3" fmla="*/ 2 h 19"/>
                  <a:gd name="T4" fmla="*/ 8 w 11"/>
                  <a:gd name="T5" fmla="*/ 1 h 19"/>
                  <a:gd name="T6" fmla="*/ 1 w 11"/>
                  <a:gd name="T7" fmla="*/ 16 h 19"/>
                  <a:gd name="T8" fmla="*/ 5 w 11"/>
                  <a:gd name="T9" fmla="*/ 17 h 19"/>
                </a:gdLst>
                <a:ahLst/>
                <a:cxnLst>
                  <a:cxn ang="0">
                    <a:pos x="T0" y="T1"/>
                  </a:cxn>
                  <a:cxn ang="0">
                    <a:pos x="T2" y="T3"/>
                  </a:cxn>
                  <a:cxn ang="0">
                    <a:pos x="T4" y="T5"/>
                  </a:cxn>
                  <a:cxn ang="0">
                    <a:pos x="T6" y="T7"/>
                  </a:cxn>
                  <a:cxn ang="0">
                    <a:pos x="T8" y="T9"/>
                  </a:cxn>
                </a:cxnLst>
                <a:rect l="0" t="0" r="r" b="b"/>
                <a:pathLst>
                  <a:path w="11" h="19">
                    <a:moveTo>
                      <a:pt x="5" y="17"/>
                    </a:moveTo>
                    <a:cubicBezTo>
                      <a:pt x="7" y="12"/>
                      <a:pt x="9" y="7"/>
                      <a:pt x="11" y="2"/>
                    </a:cubicBezTo>
                    <a:cubicBezTo>
                      <a:pt x="11" y="1"/>
                      <a:pt x="9" y="0"/>
                      <a:pt x="8" y="1"/>
                    </a:cubicBezTo>
                    <a:cubicBezTo>
                      <a:pt x="5" y="6"/>
                      <a:pt x="3" y="11"/>
                      <a:pt x="1" y="16"/>
                    </a:cubicBezTo>
                    <a:cubicBezTo>
                      <a:pt x="0" y="18"/>
                      <a:pt x="4" y="19"/>
                      <a:pt x="5"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20" name="Freeform 54"/>
              <p:cNvSpPr/>
              <p:nvPr/>
            </p:nvSpPr>
            <p:spPr bwMode="auto">
              <a:xfrm>
                <a:off x="4920" y="1071"/>
                <a:ext cx="20" cy="33"/>
              </a:xfrm>
              <a:custGeom>
                <a:avLst/>
                <a:gdLst>
                  <a:gd name="T0" fmla="*/ 4 w 11"/>
                  <a:gd name="T1" fmla="*/ 17 h 19"/>
                  <a:gd name="T2" fmla="*/ 10 w 11"/>
                  <a:gd name="T3" fmla="*/ 3 h 19"/>
                  <a:gd name="T4" fmla="*/ 8 w 11"/>
                  <a:gd name="T5" fmla="*/ 1 h 19"/>
                  <a:gd name="T6" fmla="*/ 0 w 11"/>
                  <a:gd name="T7" fmla="*/ 17 h 19"/>
                  <a:gd name="T8" fmla="*/ 4 w 11"/>
                  <a:gd name="T9" fmla="*/ 17 h 19"/>
                </a:gdLst>
                <a:ahLst/>
                <a:cxnLst>
                  <a:cxn ang="0">
                    <a:pos x="T0" y="T1"/>
                  </a:cxn>
                  <a:cxn ang="0">
                    <a:pos x="T2" y="T3"/>
                  </a:cxn>
                  <a:cxn ang="0">
                    <a:pos x="T4" y="T5"/>
                  </a:cxn>
                  <a:cxn ang="0">
                    <a:pos x="T6" y="T7"/>
                  </a:cxn>
                  <a:cxn ang="0">
                    <a:pos x="T8" y="T9"/>
                  </a:cxn>
                </a:cxnLst>
                <a:rect l="0" t="0" r="r" b="b"/>
                <a:pathLst>
                  <a:path w="11" h="19">
                    <a:moveTo>
                      <a:pt x="4" y="17"/>
                    </a:moveTo>
                    <a:cubicBezTo>
                      <a:pt x="4" y="11"/>
                      <a:pt x="6" y="7"/>
                      <a:pt x="10" y="3"/>
                    </a:cubicBezTo>
                    <a:cubicBezTo>
                      <a:pt x="11" y="2"/>
                      <a:pt x="9" y="0"/>
                      <a:pt x="8" y="1"/>
                    </a:cubicBezTo>
                    <a:cubicBezTo>
                      <a:pt x="2" y="4"/>
                      <a:pt x="0" y="10"/>
                      <a:pt x="0" y="17"/>
                    </a:cubicBezTo>
                    <a:cubicBezTo>
                      <a:pt x="0" y="19"/>
                      <a:pt x="4" y="19"/>
                      <a:pt x="4"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21" name="Freeform 55"/>
              <p:cNvSpPr/>
              <p:nvPr/>
            </p:nvSpPr>
            <p:spPr bwMode="auto">
              <a:xfrm>
                <a:off x="4955" y="1076"/>
                <a:ext cx="16" cy="32"/>
              </a:xfrm>
              <a:custGeom>
                <a:avLst/>
                <a:gdLst>
                  <a:gd name="T0" fmla="*/ 4 w 9"/>
                  <a:gd name="T1" fmla="*/ 15 h 18"/>
                  <a:gd name="T2" fmla="*/ 9 w 9"/>
                  <a:gd name="T3" fmla="*/ 3 h 18"/>
                  <a:gd name="T4" fmla="*/ 6 w 9"/>
                  <a:gd name="T5" fmla="*/ 2 h 18"/>
                  <a:gd name="T6" fmla="*/ 1 w 9"/>
                  <a:gd name="T7" fmla="*/ 13 h 18"/>
                  <a:gd name="T8" fmla="*/ 4 w 9"/>
                  <a:gd name="T9" fmla="*/ 15 h 18"/>
                </a:gdLst>
                <a:ahLst/>
                <a:cxnLst>
                  <a:cxn ang="0">
                    <a:pos x="T0" y="T1"/>
                  </a:cxn>
                  <a:cxn ang="0">
                    <a:pos x="T2" y="T3"/>
                  </a:cxn>
                  <a:cxn ang="0">
                    <a:pos x="T4" y="T5"/>
                  </a:cxn>
                  <a:cxn ang="0">
                    <a:pos x="T6" y="T7"/>
                  </a:cxn>
                  <a:cxn ang="0">
                    <a:pos x="T8" y="T9"/>
                  </a:cxn>
                </a:cxnLst>
                <a:rect l="0" t="0" r="r" b="b"/>
                <a:pathLst>
                  <a:path w="9" h="18">
                    <a:moveTo>
                      <a:pt x="4" y="15"/>
                    </a:moveTo>
                    <a:cubicBezTo>
                      <a:pt x="6" y="11"/>
                      <a:pt x="8" y="8"/>
                      <a:pt x="9" y="3"/>
                    </a:cubicBezTo>
                    <a:cubicBezTo>
                      <a:pt x="9" y="2"/>
                      <a:pt x="7" y="0"/>
                      <a:pt x="6" y="2"/>
                    </a:cubicBezTo>
                    <a:cubicBezTo>
                      <a:pt x="4" y="6"/>
                      <a:pt x="3" y="10"/>
                      <a:pt x="1" y="13"/>
                    </a:cubicBezTo>
                    <a:cubicBezTo>
                      <a:pt x="0" y="16"/>
                      <a:pt x="3" y="18"/>
                      <a:pt x="4"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22" name="Freeform 56"/>
              <p:cNvSpPr/>
              <p:nvPr/>
            </p:nvSpPr>
            <p:spPr bwMode="auto">
              <a:xfrm>
                <a:off x="4773" y="1108"/>
                <a:ext cx="81" cy="14"/>
              </a:xfrm>
              <a:custGeom>
                <a:avLst/>
                <a:gdLst>
                  <a:gd name="T0" fmla="*/ 44 w 46"/>
                  <a:gd name="T1" fmla="*/ 4 h 8"/>
                  <a:gd name="T2" fmla="*/ 2 w 46"/>
                  <a:gd name="T3" fmla="*/ 4 h 8"/>
                  <a:gd name="T4" fmla="*/ 2 w 46"/>
                  <a:gd name="T5" fmla="*/ 7 h 8"/>
                  <a:gd name="T6" fmla="*/ 43 w 46"/>
                  <a:gd name="T7" fmla="*/ 7 h 8"/>
                  <a:gd name="T8" fmla="*/ 44 w 46"/>
                  <a:gd name="T9" fmla="*/ 4 h 8"/>
                </a:gdLst>
                <a:ahLst/>
                <a:cxnLst>
                  <a:cxn ang="0">
                    <a:pos x="T0" y="T1"/>
                  </a:cxn>
                  <a:cxn ang="0">
                    <a:pos x="T2" y="T3"/>
                  </a:cxn>
                  <a:cxn ang="0">
                    <a:pos x="T4" y="T5"/>
                  </a:cxn>
                  <a:cxn ang="0">
                    <a:pos x="T6" y="T7"/>
                  </a:cxn>
                  <a:cxn ang="0">
                    <a:pos x="T8" y="T9"/>
                  </a:cxn>
                </a:cxnLst>
                <a:rect l="0" t="0" r="r" b="b"/>
                <a:pathLst>
                  <a:path w="46" h="8">
                    <a:moveTo>
                      <a:pt x="44" y="4"/>
                    </a:moveTo>
                    <a:cubicBezTo>
                      <a:pt x="30" y="0"/>
                      <a:pt x="15" y="0"/>
                      <a:pt x="2" y="4"/>
                    </a:cubicBezTo>
                    <a:cubicBezTo>
                      <a:pt x="0" y="5"/>
                      <a:pt x="1" y="8"/>
                      <a:pt x="2" y="7"/>
                    </a:cubicBezTo>
                    <a:cubicBezTo>
                      <a:pt x="16" y="6"/>
                      <a:pt x="29" y="5"/>
                      <a:pt x="43" y="7"/>
                    </a:cubicBezTo>
                    <a:cubicBezTo>
                      <a:pt x="45" y="8"/>
                      <a:pt x="46" y="5"/>
                      <a:pt x="44"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23" name="Freeform 57"/>
              <p:cNvSpPr/>
              <p:nvPr/>
            </p:nvSpPr>
            <p:spPr bwMode="auto">
              <a:xfrm>
                <a:off x="4783" y="1074"/>
                <a:ext cx="65" cy="22"/>
              </a:xfrm>
              <a:custGeom>
                <a:avLst/>
                <a:gdLst>
                  <a:gd name="T0" fmla="*/ 36 w 37"/>
                  <a:gd name="T1" fmla="*/ 9 h 12"/>
                  <a:gd name="T2" fmla="*/ 3 w 37"/>
                  <a:gd name="T3" fmla="*/ 0 h 12"/>
                  <a:gd name="T4" fmla="*/ 2 w 37"/>
                  <a:gd name="T5" fmla="*/ 3 h 12"/>
                  <a:gd name="T6" fmla="*/ 35 w 37"/>
                  <a:gd name="T7" fmla="*/ 12 h 12"/>
                  <a:gd name="T8" fmla="*/ 36 w 37"/>
                  <a:gd name="T9" fmla="*/ 9 h 12"/>
                </a:gdLst>
                <a:ahLst/>
                <a:cxnLst>
                  <a:cxn ang="0">
                    <a:pos x="T0" y="T1"/>
                  </a:cxn>
                  <a:cxn ang="0">
                    <a:pos x="T2" y="T3"/>
                  </a:cxn>
                  <a:cxn ang="0">
                    <a:pos x="T4" y="T5"/>
                  </a:cxn>
                  <a:cxn ang="0">
                    <a:pos x="T6" y="T7"/>
                  </a:cxn>
                  <a:cxn ang="0">
                    <a:pos x="T8" y="T9"/>
                  </a:cxn>
                </a:cxnLst>
                <a:rect l="0" t="0" r="r" b="b"/>
                <a:pathLst>
                  <a:path w="37" h="12">
                    <a:moveTo>
                      <a:pt x="36" y="9"/>
                    </a:moveTo>
                    <a:cubicBezTo>
                      <a:pt x="26" y="4"/>
                      <a:pt x="14" y="0"/>
                      <a:pt x="3" y="0"/>
                    </a:cubicBezTo>
                    <a:cubicBezTo>
                      <a:pt x="1" y="0"/>
                      <a:pt x="0" y="3"/>
                      <a:pt x="2" y="3"/>
                    </a:cubicBezTo>
                    <a:cubicBezTo>
                      <a:pt x="13" y="5"/>
                      <a:pt x="24" y="8"/>
                      <a:pt x="35" y="12"/>
                    </a:cubicBezTo>
                    <a:cubicBezTo>
                      <a:pt x="36" y="12"/>
                      <a:pt x="37" y="10"/>
                      <a:pt x="36"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24" name="Freeform 58"/>
              <p:cNvSpPr/>
              <p:nvPr/>
            </p:nvSpPr>
            <p:spPr bwMode="auto">
              <a:xfrm>
                <a:off x="4760" y="1034"/>
                <a:ext cx="53" cy="19"/>
              </a:xfrm>
              <a:custGeom>
                <a:avLst/>
                <a:gdLst>
                  <a:gd name="T0" fmla="*/ 29 w 30"/>
                  <a:gd name="T1" fmla="*/ 7 h 11"/>
                  <a:gd name="T2" fmla="*/ 3 w 30"/>
                  <a:gd name="T3" fmla="*/ 1 h 11"/>
                  <a:gd name="T4" fmla="*/ 2 w 30"/>
                  <a:gd name="T5" fmla="*/ 4 h 11"/>
                  <a:gd name="T6" fmla="*/ 27 w 30"/>
                  <a:gd name="T7" fmla="*/ 10 h 11"/>
                  <a:gd name="T8" fmla="*/ 29 w 30"/>
                  <a:gd name="T9" fmla="*/ 7 h 11"/>
                </a:gdLst>
                <a:ahLst/>
                <a:cxnLst>
                  <a:cxn ang="0">
                    <a:pos x="T0" y="T1"/>
                  </a:cxn>
                  <a:cxn ang="0">
                    <a:pos x="T2" y="T3"/>
                  </a:cxn>
                  <a:cxn ang="0">
                    <a:pos x="T4" y="T5"/>
                  </a:cxn>
                  <a:cxn ang="0">
                    <a:pos x="T6" y="T7"/>
                  </a:cxn>
                  <a:cxn ang="0">
                    <a:pos x="T8" y="T9"/>
                  </a:cxn>
                </a:cxnLst>
                <a:rect l="0" t="0" r="r" b="b"/>
                <a:pathLst>
                  <a:path w="30" h="11">
                    <a:moveTo>
                      <a:pt x="29" y="7"/>
                    </a:moveTo>
                    <a:cubicBezTo>
                      <a:pt x="21" y="3"/>
                      <a:pt x="12" y="0"/>
                      <a:pt x="3" y="1"/>
                    </a:cubicBezTo>
                    <a:cubicBezTo>
                      <a:pt x="1" y="1"/>
                      <a:pt x="0" y="4"/>
                      <a:pt x="2" y="4"/>
                    </a:cubicBezTo>
                    <a:cubicBezTo>
                      <a:pt x="11" y="6"/>
                      <a:pt x="19" y="7"/>
                      <a:pt x="27" y="10"/>
                    </a:cubicBezTo>
                    <a:cubicBezTo>
                      <a:pt x="29" y="11"/>
                      <a:pt x="30" y="8"/>
                      <a:pt x="29"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25" name="Freeform 59"/>
              <p:cNvSpPr/>
              <p:nvPr/>
            </p:nvSpPr>
            <p:spPr bwMode="auto">
              <a:xfrm>
                <a:off x="4729" y="997"/>
                <a:ext cx="61" cy="21"/>
              </a:xfrm>
              <a:custGeom>
                <a:avLst/>
                <a:gdLst>
                  <a:gd name="T0" fmla="*/ 33 w 35"/>
                  <a:gd name="T1" fmla="*/ 8 h 12"/>
                  <a:gd name="T2" fmla="*/ 1 w 35"/>
                  <a:gd name="T3" fmla="*/ 3 h 12"/>
                  <a:gd name="T4" fmla="*/ 2 w 35"/>
                  <a:gd name="T5" fmla="*/ 6 h 12"/>
                  <a:gd name="T6" fmla="*/ 31 w 35"/>
                  <a:gd name="T7" fmla="*/ 11 h 12"/>
                  <a:gd name="T8" fmla="*/ 33 w 35"/>
                  <a:gd name="T9" fmla="*/ 8 h 12"/>
                </a:gdLst>
                <a:ahLst/>
                <a:cxnLst>
                  <a:cxn ang="0">
                    <a:pos x="T0" y="T1"/>
                  </a:cxn>
                  <a:cxn ang="0">
                    <a:pos x="T2" y="T3"/>
                  </a:cxn>
                  <a:cxn ang="0">
                    <a:pos x="T4" y="T5"/>
                  </a:cxn>
                  <a:cxn ang="0">
                    <a:pos x="T6" y="T7"/>
                  </a:cxn>
                  <a:cxn ang="0">
                    <a:pos x="T8" y="T9"/>
                  </a:cxn>
                </a:cxnLst>
                <a:rect l="0" t="0" r="r" b="b"/>
                <a:pathLst>
                  <a:path w="35" h="12">
                    <a:moveTo>
                      <a:pt x="33" y="8"/>
                    </a:moveTo>
                    <a:cubicBezTo>
                      <a:pt x="24" y="2"/>
                      <a:pt x="12" y="0"/>
                      <a:pt x="1" y="3"/>
                    </a:cubicBezTo>
                    <a:cubicBezTo>
                      <a:pt x="0" y="4"/>
                      <a:pt x="0" y="6"/>
                      <a:pt x="2" y="6"/>
                    </a:cubicBezTo>
                    <a:cubicBezTo>
                      <a:pt x="12" y="5"/>
                      <a:pt x="22" y="7"/>
                      <a:pt x="31" y="11"/>
                    </a:cubicBezTo>
                    <a:cubicBezTo>
                      <a:pt x="33" y="12"/>
                      <a:pt x="35" y="9"/>
                      <a:pt x="33"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26" name="Freeform 60"/>
              <p:cNvSpPr/>
              <p:nvPr/>
            </p:nvSpPr>
            <p:spPr bwMode="auto">
              <a:xfrm>
                <a:off x="4694" y="951"/>
                <a:ext cx="49" cy="14"/>
              </a:xfrm>
              <a:custGeom>
                <a:avLst/>
                <a:gdLst>
                  <a:gd name="T0" fmla="*/ 26 w 28"/>
                  <a:gd name="T1" fmla="*/ 4 h 8"/>
                  <a:gd name="T2" fmla="*/ 2 w 28"/>
                  <a:gd name="T3" fmla="*/ 2 h 8"/>
                  <a:gd name="T4" fmla="*/ 2 w 28"/>
                  <a:gd name="T5" fmla="*/ 4 h 8"/>
                  <a:gd name="T6" fmla="*/ 25 w 28"/>
                  <a:gd name="T7" fmla="*/ 7 h 8"/>
                  <a:gd name="T8" fmla="*/ 26 w 28"/>
                  <a:gd name="T9" fmla="*/ 4 h 8"/>
                </a:gdLst>
                <a:ahLst/>
                <a:cxnLst>
                  <a:cxn ang="0">
                    <a:pos x="T0" y="T1"/>
                  </a:cxn>
                  <a:cxn ang="0">
                    <a:pos x="T2" y="T3"/>
                  </a:cxn>
                  <a:cxn ang="0">
                    <a:pos x="T4" y="T5"/>
                  </a:cxn>
                  <a:cxn ang="0">
                    <a:pos x="T6" y="T7"/>
                  </a:cxn>
                  <a:cxn ang="0">
                    <a:pos x="T8" y="T9"/>
                  </a:cxn>
                </a:cxnLst>
                <a:rect l="0" t="0" r="r" b="b"/>
                <a:pathLst>
                  <a:path w="28" h="8">
                    <a:moveTo>
                      <a:pt x="26" y="4"/>
                    </a:moveTo>
                    <a:cubicBezTo>
                      <a:pt x="18" y="1"/>
                      <a:pt x="10" y="0"/>
                      <a:pt x="2" y="2"/>
                    </a:cubicBezTo>
                    <a:cubicBezTo>
                      <a:pt x="0" y="2"/>
                      <a:pt x="1" y="4"/>
                      <a:pt x="2" y="4"/>
                    </a:cubicBezTo>
                    <a:cubicBezTo>
                      <a:pt x="10" y="5"/>
                      <a:pt x="17" y="5"/>
                      <a:pt x="25" y="7"/>
                    </a:cubicBezTo>
                    <a:cubicBezTo>
                      <a:pt x="27" y="8"/>
                      <a:pt x="28" y="5"/>
                      <a:pt x="26"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27" name="Freeform 61"/>
              <p:cNvSpPr/>
              <p:nvPr/>
            </p:nvSpPr>
            <p:spPr bwMode="auto">
              <a:xfrm>
                <a:off x="4671" y="921"/>
                <a:ext cx="31" cy="13"/>
              </a:xfrm>
              <a:custGeom>
                <a:avLst/>
                <a:gdLst>
                  <a:gd name="T0" fmla="*/ 17 w 18"/>
                  <a:gd name="T1" fmla="*/ 5 h 7"/>
                  <a:gd name="T2" fmla="*/ 14 w 18"/>
                  <a:gd name="T3" fmla="*/ 1 h 7"/>
                  <a:gd name="T4" fmla="*/ 1 w 18"/>
                  <a:gd name="T5" fmla="*/ 3 h 7"/>
                  <a:gd name="T6" fmla="*/ 2 w 18"/>
                  <a:gd name="T7" fmla="*/ 5 h 7"/>
                  <a:gd name="T8" fmla="*/ 9 w 18"/>
                  <a:gd name="T9" fmla="*/ 5 h 7"/>
                  <a:gd name="T10" fmla="*/ 15 w 18"/>
                  <a:gd name="T11" fmla="*/ 5 h 7"/>
                  <a:gd name="T12" fmla="*/ 17 w 1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18" h="7">
                    <a:moveTo>
                      <a:pt x="17" y="5"/>
                    </a:moveTo>
                    <a:cubicBezTo>
                      <a:pt x="18" y="3"/>
                      <a:pt x="16" y="1"/>
                      <a:pt x="14" y="1"/>
                    </a:cubicBezTo>
                    <a:cubicBezTo>
                      <a:pt x="10" y="0"/>
                      <a:pt x="5" y="1"/>
                      <a:pt x="1" y="3"/>
                    </a:cubicBezTo>
                    <a:cubicBezTo>
                      <a:pt x="0" y="3"/>
                      <a:pt x="0" y="6"/>
                      <a:pt x="2" y="5"/>
                    </a:cubicBezTo>
                    <a:cubicBezTo>
                      <a:pt x="4" y="5"/>
                      <a:pt x="6" y="5"/>
                      <a:pt x="9" y="5"/>
                    </a:cubicBezTo>
                    <a:cubicBezTo>
                      <a:pt x="9" y="5"/>
                      <a:pt x="15" y="5"/>
                      <a:pt x="15" y="5"/>
                    </a:cubicBezTo>
                    <a:cubicBezTo>
                      <a:pt x="14" y="6"/>
                      <a:pt x="17" y="7"/>
                      <a:pt x="17"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28" name="Freeform 62"/>
              <p:cNvSpPr/>
              <p:nvPr/>
            </p:nvSpPr>
            <p:spPr bwMode="auto">
              <a:xfrm>
                <a:off x="4618" y="1229"/>
                <a:ext cx="61" cy="100"/>
              </a:xfrm>
              <a:custGeom>
                <a:avLst/>
                <a:gdLst>
                  <a:gd name="T0" fmla="*/ 3 w 35"/>
                  <a:gd name="T1" fmla="*/ 55 h 57"/>
                  <a:gd name="T2" fmla="*/ 34 w 35"/>
                  <a:gd name="T3" fmla="*/ 4 h 57"/>
                  <a:gd name="T4" fmla="*/ 32 w 35"/>
                  <a:gd name="T5" fmla="*/ 2 h 57"/>
                  <a:gd name="T6" fmla="*/ 0 w 35"/>
                  <a:gd name="T7" fmla="*/ 54 h 57"/>
                  <a:gd name="T8" fmla="*/ 3 w 35"/>
                  <a:gd name="T9" fmla="*/ 55 h 57"/>
                </a:gdLst>
                <a:ahLst/>
                <a:cxnLst>
                  <a:cxn ang="0">
                    <a:pos x="T0" y="T1"/>
                  </a:cxn>
                  <a:cxn ang="0">
                    <a:pos x="T2" y="T3"/>
                  </a:cxn>
                  <a:cxn ang="0">
                    <a:pos x="T4" y="T5"/>
                  </a:cxn>
                  <a:cxn ang="0">
                    <a:pos x="T6" y="T7"/>
                  </a:cxn>
                  <a:cxn ang="0">
                    <a:pos x="T8" y="T9"/>
                  </a:cxn>
                </a:cxnLst>
                <a:rect l="0" t="0" r="r" b="b"/>
                <a:pathLst>
                  <a:path w="35" h="57">
                    <a:moveTo>
                      <a:pt x="3" y="55"/>
                    </a:moveTo>
                    <a:cubicBezTo>
                      <a:pt x="10" y="35"/>
                      <a:pt x="21" y="20"/>
                      <a:pt x="34" y="4"/>
                    </a:cubicBezTo>
                    <a:cubicBezTo>
                      <a:pt x="35" y="3"/>
                      <a:pt x="34" y="0"/>
                      <a:pt x="32" y="2"/>
                    </a:cubicBezTo>
                    <a:cubicBezTo>
                      <a:pt x="16" y="13"/>
                      <a:pt x="4" y="34"/>
                      <a:pt x="0" y="54"/>
                    </a:cubicBezTo>
                    <a:cubicBezTo>
                      <a:pt x="0" y="56"/>
                      <a:pt x="3" y="57"/>
                      <a:pt x="3" y="5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29" name="Freeform 63"/>
              <p:cNvSpPr/>
              <p:nvPr/>
            </p:nvSpPr>
            <p:spPr bwMode="auto">
              <a:xfrm>
                <a:off x="4600" y="1240"/>
                <a:ext cx="36" cy="74"/>
              </a:xfrm>
              <a:custGeom>
                <a:avLst/>
                <a:gdLst>
                  <a:gd name="T0" fmla="*/ 4 w 20"/>
                  <a:gd name="T1" fmla="*/ 40 h 42"/>
                  <a:gd name="T2" fmla="*/ 9 w 20"/>
                  <a:gd name="T3" fmla="*/ 19 h 42"/>
                  <a:gd name="T4" fmla="*/ 19 w 20"/>
                  <a:gd name="T5" fmla="*/ 3 h 42"/>
                  <a:gd name="T6" fmla="*/ 17 w 20"/>
                  <a:gd name="T7" fmla="*/ 1 h 42"/>
                  <a:gd name="T8" fmla="*/ 1 w 20"/>
                  <a:gd name="T9" fmla="*/ 40 h 42"/>
                  <a:gd name="T10" fmla="*/ 4 w 20"/>
                  <a:gd name="T11" fmla="*/ 40 h 42"/>
                </a:gdLst>
                <a:ahLst/>
                <a:cxnLst>
                  <a:cxn ang="0">
                    <a:pos x="T0" y="T1"/>
                  </a:cxn>
                  <a:cxn ang="0">
                    <a:pos x="T2" y="T3"/>
                  </a:cxn>
                  <a:cxn ang="0">
                    <a:pos x="T4" y="T5"/>
                  </a:cxn>
                  <a:cxn ang="0">
                    <a:pos x="T6" y="T7"/>
                  </a:cxn>
                  <a:cxn ang="0">
                    <a:pos x="T8" y="T9"/>
                  </a:cxn>
                  <a:cxn ang="0">
                    <a:pos x="T10" y="T11"/>
                  </a:cxn>
                </a:cxnLst>
                <a:rect l="0" t="0" r="r" b="b"/>
                <a:pathLst>
                  <a:path w="20" h="42">
                    <a:moveTo>
                      <a:pt x="4" y="40"/>
                    </a:moveTo>
                    <a:cubicBezTo>
                      <a:pt x="5" y="33"/>
                      <a:pt x="6" y="25"/>
                      <a:pt x="9" y="19"/>
                    </a:cubicBezTo>
                    <a:cubicBezTo>
                      <a:pt x="12" y="13"/>
                      <a:pt x="16" y="8"/>
                      <a:pt x="19" y="3"/>
                    </a:cubicBezTo>
                    <a:cubicBezTo>
                      <a:pt x="20" y="2"/>
                      <a:pt x="18" y="0"/>
                      <a:pt x="17" y="1"/>
                    </a:cubicBezTo>
                    <a:cubicBezTo>
                      <a:pt x="5" y="9"/>
                      <a:pt x="0" y="26"/>
                      <a:pt x="1" y="40"/>
                    </a:cubicBezTo>
                    <a:cubicBezTo>
                      <a:pt x="1" y="42"/>
                      <a:pt x="4" y="42"/>
                      <a:pt x="4" y="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30" name="Freeform 64"/>
              <p:cNvSpPr/>
              <p:nvPr/>
            </p:nvSpPr>
            <p:spPr bwMode="auto">
              <a:xfrm>
                <a:off x="4583" y="1224"/>
                <a:ext cx="35" cy="67"/>
              </a:xfrm>
              <a:custGeom>
                <a:avLst/>
                <a:gdLst>
                  <a:gd name="T0" fmla="*/ 4 w 20"/>
                  <a:gd name="T1" fmla="*/ 35 h 38"/>
                  <a:gd name="T2" fmla="*/ 19 w 20"/>
                  <a:gd name="T3" fmla="*/ 4 h 38"/>
                  <a:gd name="T4" fmla="*/ 16 w 20"/>
                  <a:gd name="T5" fmla="*/ 2 h 38"/>
                  <a:gd name="T6" fmla="*/ 5 w 20"/>
                  <a:gd name="T7" fmla="*/ 19 h 38"/>
                  <a:gd name="T8" fmla="*/ 0 w 20"/>
                  <a:gd name="T9" fmla="*/ 35 h 38"/>
                  <a:gd name="T10" fmla="*/ 4 w 20"/>
                  <a:gd name="T11" fmla="*/ 35 h 38"/>
                </a:gdLst>
                <a:ahLst/>
                <a:cxnLst>
                  <a:cxn ang="0">
                    <a:pos x="T0" y="T1"/>
                  </a:cxn>
                  <a:cxn ang="0">
                    <a:pos x="T2" y="T3"/>
                  </a:cxn>
                  <a:cxn ang="0">
                    <a:pos x="T4" y="T5"/>
                  </a:cxn>
                  <a:cxn ang="0">
                    <a:pos x="T6" y="T7"/>
                  </a:cxn>
                  <a:cxn ang="0">
                    <a:pos x="T8" y="T9"/>
                  </a:cxn>
                  <a:cxn ang="0">
                    <a:pos x="T10" y="T11"/>
                  </a:cxn>
                </a:cxnLst>
                <a:rect l="0" t="0" r="r" b="b"/>
                <a:pathLst>
                  <a:path w="20" h="38">
                    <a:moveTo>
                      <a:pt x="4" y="35"/>
                    </a:moveTo>
                    <a:cubicBezTo>
                      <a:pt x="5" y="24"/>
                      <a:pt x="15" y="14"/>
                      <a:pt x="19" y="4"/>
                    </a:cubicBezTo>
                    <a:cubicBezTo>
                      <a:pt x="20" y="2"/>
                      <a:pt x="18" y="0"/>
                      <a:pt x="16" y="2"/>
                    </a:cubicBezTo>
                    <a:cubicBezTo>
                      <a:pt x="12" y="7"/>
                      <a:pt x="9" y="13"/>
                      <a:pt x="5" y="19"/>
                    </a:cubicBezTo>
                    <a:cubicBezTo>
                      <a:pt x="3" y="24"/>
                      <a:pt x="0" y="29"/>
                      <a:pt x="0" y="35"/>
                    </a:cubicBezTo>
                    <a:cubicBezTo>
                      <a:pt x="0" y="38"/>
                      <a:pt x="4" y="38"/>
                      <a:pt x="4"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31" name="Freeform 65"/>
              <p:cNvSpPr/>
              <p:nvPr/>
            </p:nvSpPr>
            <p:spPr bwMode="auto">
              <a:xfrm>
                <a:off x="4563" y="1206"/>
                <a:ext cx="36" cy="55"/>
              </a:xfrm>
              <a:custGeom>
                <a:avLst/>
                <a:gdLst>
                  <a:gd name="T0" fmla="*/ 4 w 20"/>
                  <a:gd name="T1" fmla="*/ 29 h 31"/>
                  <a:gd name="T2" fmla="*/ 11 w 20"/>
                  <a:gd name="T3" fmla="*/ 15 h 31"/>
                  <a:gd name="T4" fmla="*/ 19 w 20"/>
                  <a:gd name="T5" fmla="*/ 3 h 31"/>
                  <a:gd name="T6" fmla="*/ 17 w 20"/>
                  <a:gd name="T7" fmla="*/ 1 h 31"/>
                  <a:gd name="T8" fmla="*/ 1 w 20"/>
                  <a:gd name="T9" fmla="*/ 28 h 31"/>
                  <a:gd name="T10" fmla="*/ 4 w 20"/>
                  <a:gd name="T11" fmla="*/ 29 h 31"/>
                </a:gdLst>
                <a:ahLst/>
                <a:cxnLst>
                  <a:cxn ang="0">
                    <a:pos x="T0" y="T1"/>
                  </a:cxn>
                  <a:cxn ang="0">
                    <a:pos x="T2" y="T3"/>
                  </a:cxn>
                  <a:cxn ang="0">
                    <a:pos x="T4" y="T5"/>
                  </a:cxn>
                  <a:cxn ang="0">
                    <a:pos x="T6" y="T7"/>
                  </a:cxn>
                  <a:cxn ang="0">
                    <a:pos x="T8" y="T9"/>
                  </a:cxn>
                  <a:cxn ang="0">
                    <a:pos x="T10" y="T11"/>
                  </a:cxn>
                </a:cxnLst>
                <a:rect l="0" t="0" r="r" b="b"/>
                <a:pathLst>
                  <a:path w="20" h="31">
                    <a:moveTo>
                      <a:pt x="4" y="29"/>
                    </a:moveTo>
                    <a:cubicBezTo>
                      <a:pt x="6" y="25"/>
                      <a:pt x="8" y="20"/>
                      <a:pt x="11" y="15"/>
                    </a:cubicBezTo>
                    <a:cubicBezTo>
                      <a:pt x="13" y="11"/>
                      <a:pt x="17" y="7"/>
                      <a:pt x="19" y="3"/>
                    </a:cubicBezTo>
                    <a:cubicBezTo>
                      <a:pt x="20" y="2"/>
                      <a:pt x="19" y="0"/>
                      <a:pt x="17" y="1"/>
                    </a:cubicBezTo>
                    <a:cubicBezTo>
                      <a:pt x="9" y="7"/>
                      <a:pt x="3" y="18"/>
                      <a:pt x="1" y="28"/>
                    </a:cubicBezTo>
                    <a:cubicBezTo>
                      <a:pt x="0" y="30"/>
                      <a:pt x="3" y="31"/>
                      <a:pt x="4"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32" name="Freeform 66"/>
              <p:cNvSpPr/>
              <p:nvPr/>
            </p:nvSpPr>
            <p:spPr bwMode="auto">
              <a:xfrm>
                <a:off x="4549" y="1175"/>
                <a:ext cx="48" cy="56"/>
              </a:xfrm>
              <a:custGeom>
                <a:avLst/>
                <a:gdLst>
                  <a:gd name="T0" fmla="*/ 4 w 27"/>
                  <a:gd name="T1" fmla="*/ 31 h 32"/>
                  <a:gd name="T2" fmla="*/ 13 w 27"/>
                  <a:gd name="T3" fmla="*/ 15 h 32"/>
                  <a:gd name="T4" fmla="*/ 25 w 27"/>
                  <a:gd name="T5" fmla="*/ 4 h 32"/>
                  <a:gd name="T6" fmla="*/ 23 w 27"/>
                  <a:gd name="T7" fmla="*/ 1 h 32"/>
                  <a:gd name="T8" fmla="*/ 1 w 27"/>
                  <a:gd name="T9" fmla="*/ 29 h 32"/>
                  <a:gd name="T10" fmla="*/ 4 w 27"/>
                  <a:gd name="T11" fmla="*/ 31 h 32"/>
                </a:gdLst>
                <a:ahLst/>
                <a:cxnLst>
                  <a:cxn ang="0">
                    <a:pos x="T0" y="T1"/>
                  </a:cxn>
                  <a:cxn ang="0">
                    <a:pos x="T2" y="T3"/>
                  </a:cxn>
                  <a:cxn ang="0">
                    <a:pos x="T4" y="T5"/>
                  </a:cxn>
                  <a:cxn ang="0">
                    <a:pos x="T6" y="T7"/>
                  </a:cxn>
                  <a:cxn ang="0">
                    <a:pos x="T8" y="T9"/>
                  </a:cxn>
                  <a:cxn ang="0">
                    <a:pos x="T10" y="T11"/>
                  </a:cxn>
                </a:cxnLst>
                <a:rect l="0" t="0" r="r" b="b"/>
                <a:pathLst>
                  <a:path w="27" h="32">
                    <a:moveTo>
                      <a:pt x="4" y="31"/>
                    </a:moveTo>
                    <a:cubicBezTo>
                      <a:pt x="6" y="25"/>
                      <a:pt x="9" y="20"/>
                      <a:pt x="13" y="15"/>
                    </a:cubicBezTo>
                    <a:cubicBezTo>
                      <a:pt x="17" y="11"/>
                      <a:pt x="21" y="8"/>
                      <a:pt x="25" y="4"/>
                    </a:cubicBezTo>
                    <a:cubicBezTo>
                      <a:pt x="27" y="2"/>
                      <a:pt x="25" y="0"/>
                      <a:pt x="23" y="1"/>
                    </a:cubicBezTo>
                    <a:cubicBezTo>
                      <a:pt x="12" y="6"/>
                      <a:pt x="4" y="18"/>
                      <a:pt x="1" y="29"/>
                    </a:cubicBezTo>
                    <a:cubicBezTo>
                      <a:pt x="0" y="31"/>
                      <a:pt x="3" y="32"/>
                      <a:pt x="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33" name="Freeform 67"/>
              <p:cNvSpPr/>
              <p:nvPr/>
            </p:nvSpPr>
            <p:spPr bwMode="auto">
              <a:xfrm>
                <a:off x="4546" y="1150"/>
                <a:ext cx="61" cy="44"/>
              </a:xfrm>
              <a:custGeom>
                <a:avLst/>
                <a:gdLst>
                  <a:gd name="T0" fmla="*/ 4 w 35"/>
                  <a:gd name="T1" fmla="*/ 24 h 25"/>
                  <a:gd name="T2" fmla="*/ 33 w 35"/>
                  <a:gd name="T3" fmla="*/ 4 h 25"/>
                  <a:gd name="T4" fmla="*/ 32 w 35"/>
                  <a:gd name="T5" fmla="*/ 1 h 25"/>
                  <a:gd name="T6" fmla="*/ 1 w 35"/>
                  <a:gd name="T7" fmla="*/ 21 h 25"/>
                  <a:gd name="T8" fmla="*/ 4 w 35"/>
                  <a:gd name="T9" fmla="*/ 24 h 25"/>
                </a:gdLst>
                <a:ahLst/>
                <a:cxnLst>
                  <a:cxn ang="0">
                    <a:pos x="T0" y="T1"/>
                  </a:cxn>
                  <a:cxn ang="0">
                    <a:pos x="T2" y="T3"/>
                  </a:cxn>
                  <a:cxn ang="0">
                    <a:pos x="T4" y="T5"/>
                  </a:cxn>
                  <a:cxn ang="0">
                    <a:pos x="T6" y="T7"/>
                  </a:cxn>
                  <a:cxn ang="0">
                    <a:pos x="T8" y="T9"/>
                  </a:cxn>
                </a:cxnLst>
                <a:rect l="0" t="0" r="r" b="b"/>
                <a:pathLst>
                  <a:path w="35" h="25">
                    <a:moveTo>
                      <a:pt x="4" y="24"/>
                    </a:moveTo>
                    <a:cubicBezTo>
                      <a:pt x="12" y="15"/>
                      <a:pt x="22" y="9"/>
                      <a:pt x="33" y="4"/>
                    </a:cubicBezTo>
                    <a:cubicBezTo>
                      <a:pt x="35" y="3"/>
                      <a:pt x="34" y="0"/>
                      <a:pt x="32" y="1"/>
                    </a:cubicBezTo>
                    <a:cubicBezTo>
                      <a:pt x="20" y="5"/>
                      <a:pt x="10" y="12"/>
                      <a:pt x="1" y="21"/>
                    </a:cubicBezTo>
                    <a:cubicBezTo>
                      <a:pt x="0" y="23"/>
                      <a:pt x="2" y="25"/>
                      <a:pt x="4"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34" name="Freeform 68"/>
              <p:cNvSpPr/>
              <p:nvPr/>
            </p:nvSpPr>
            <p:spPr bwMode="auto">
              <a:xfrm>
                <a:off x="4576" y="1129"/>
                <a:ext cx="49" cy="23"/>
              </a:xfrm>
              <a:custGeom>
                <a:avLst/>
                <a:gdLst>
                  <a:gd name="T0" fmla="*/ 3 w 28"/>
                  <a:gd name="T1" fmla="*/ 12 h 13"/>
                  <a:gd name="T2" fmla="*/ 27 w 28"/>
                  <a:gd name="T3" fmla="*/ 3 h 13"/>
                  <a:gd name="T4" fmla="*/ 26 w 28"/>
                  <a:gd name="T5" fmla="*/ 1 h 13"/>
                  <a:gd name="T6" fmla="*/ 2 w 28"/>
                  <a:gd name="T7" fmla="*/ 9 h 13"/>
                  <a:gd name="T8" fmla="*/ 3 w 28"/>
                  <a:gd name="T9" fmla="*/ 12 h 13"/>
                </a:gdLst>
                <a:ahLst/>
                <a:cxnLst>
                  <a:cxn ang="0">
                    <a:pos x="T0" y="T1"/>
                  </a:cxn>
                  <a:cxn ang="0">
                    <a:pos x="T2" y="T3"/>
                  </a:cxn>
                  <a:cxn ang="0">
                    <a:pos x="T4" y="T5"/>
                  </a:cxn>
                  <a:cxn ang="0">
                    <a:pos x="T6" y="T7"/>
                  </a:cxn>
                  <a:cxn ang="0">
                    <a:pos x="T8" y="T9"/>
                  </a:cxn>
                </a:cxnLst>
                <a:rect l="0" t="0" r="r" b="b"/>
                <a:pathLst>
                  <a:path w="28" h="13">
                    <a:moveTo>
                      <a:pt x="3" y="12"/>
                    </a:moveTo>
                    <a:cubicBezTo>
                      <a:pt x="11" y="10"/>
                      <a:pt x="19" y="7"/>
                      <a:pt x="27" y="3"/>
                    </a:cubicBezTo>
                    <a:cubicBezTo>
                      <a:pt x="28" y="2"/>
                      <a:pt x="27" y="0"/>
                      <a:pt x="26" y="1"/>
                    </a:cubicBezTo>
                    <a:cubicBezTo>
                      <a:pt x="18" y="3"/>
                      <a:pt x="10" y="6"/>
                      <a:pt x="2" y="9"/>
                    </a:cubicBezTo>
                    <a:cubicBezTo>
                      <a:pt x="0" y="10"/>
                      <a:pt x="1" y="13"/>
                      <a:pt x="3"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35" name="Freeform 69"/>
              <p:cNvSpPr/>
              <p:nvPr/>
            </p:nvSpPr>
            <p:spPr bwMode="auto">
              <a:xfrm>
                <a:off x="4620" y="1113"/>
                <a:ext cx="45" cy="14"/>
              </a:xfrm>
              <a:custGeom>
                <a:avLst/>
                <a:gdLst>
                  <a:gd name="T0" fmla="*/ 2 w 26"/>
                  <a:gd name="T1" fmla="*/ 4 h 8"/>
                  <a:gd name="T2" fmla="*/ 23 w 26"/>
                  <a:gd name="T3" fmla="*/ 8 h 8"/>
                  <a:gd name="T4" fmla="*/ 24 w 26"/>
                  <a:gd name="T5" fmla="*/ 5 h 8"/>
                  <a:gd name="T6" fmla="*/ 2 w 26"/>
                  <a:gd name="T7" fmla="*/ 1 h 8"/>
                  <a:gd name="T8" fmla="*/ 2 w 26"/>
                  <a:gd name="T9" fmla="*/ 4 h 8"/>
                </a:gdLst>
                <a:ahLst/>
                <a:cxnLst>
                  <a:cxn ang="0">
                    <a:pos x="T0" y="T1"/>
                  </a:cxn>
                  <a:cxn ang="0">
                    <a:pos x="T2" y="T3"/>
                  </a:cxn>
                  <a:cxn ang="0">
                    <a:pos x="T4" y="T5"/>
                  </a:cxn>
                  <a:cxn ang="0">
                    <a:pos x="T6" y="T7"/>
                  </a:cxn>
                  <a:cxn ang="0">
                    <a:pos x="T8" y="T9"/>
                  </a:cxn>
                </a:cxnLst>
                <a:rect l="0" t="0" r="r" b="b"/>
                <a:pathLst>
                  <a:path w="26" h="8">
                    <a:moveTo>
                      <a:pt x="2" y="4"/>
                    </a:moveTo>
                    <a:cubicBezTo>
                      <a:pt x="10" y="4"/>
                      <a:pt x="16" y="6"/>
                      <a:pt x="23" y="8"/>
                    </a:cubicBezTo>
                    <a:cubicBezTo>
                      <a:pt x="25" y="8"/>
                      <a:pt x="26" y="6"/>
                      <a:pt x="24" y="5"/>
                    </a:cubicBezTo>
                    <a:cubicBezTo>
                      <a:pt x="18" y="1"/>
                      <a:pt x="10" y="0"/>
                      <a:pt x="2" y="1"/>
                    </a:cubicBezTo>
                    <a:cubicBezTo>
                      <a:pt x="0" y="1"/>
                      <a:pt x="0" y="4"/>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36" name="Freeform 70"/>
              <p:cNvSpPr/>
              <p:nvPr/>
            </p:nvSpPr>
            <p:spPr bwMode="auto">
              <a:xfrm>
                <a:off x="4644" y="1268"/>
                <a:ext cx="41" cy="56"/>
              </a:xfrm>
              <a:custGeom>
                <a:avLst/>
                <a:gdLst>
                  <a:gd name="T0" fmla="*/ 4 w 23"/>
                  <a:gd name="T1" fmla="*/ 30 h 32"/>
                  <a:gd name="T2" fmla="*/ 22 w 23"/>
                  <a:gd name="T3" fmla="*/ 3 h 32"/>
                  <a:gd name="T4" fmla="*/ 19 w 23"/>
                  <a:gd name="T5" fmla="*/ 1 h 32"/>
                  <a:gd name="T6" fmla="*/ 1 w 23"/>
                  <a:gd name="T7" fmla="*/ 29 h 32"/>
                  <a:gd name="T8" fmla="*/ 4 w 23"/>
                  <a:gd name="T9" fmla="*/ 30 h 32"/>
                </a:gdLst>
                <a:ahLst/>
                <a:cxnLst>
                  <a:cxn ang="0">
                    <a:pos x="T0" y="T1"/>
                  </a:cxn>
                  <a:cxn ang="0">
                    <a:pos x="T2" y="T3"/>
                  </a:cxn>
                  <a:cxn ang="0">
                    <a:pos x="T4" y="T5"/>
                  </a:cxn>
                  <a:cxn ang="0">
                    <a:pos x="T6" y="T7"/>
                  </a:cxn>
                  <a:cxn ang="0">
                    <a:pos x="T8" y="T9"/>
                  </a:cxn>
                </a:cxnLst>
                <a:rect l="0" t="0" r="r" b="b"/>
                <a:pathLst>
                  <a:path w="23" h="32">
                    <a:moveTo>
                      <a:pt x="4" y="30"/>
                    </a:moveTo>
                    <a:cubicBezTo>
                      <a:pt x="9" y="21"/>
                      <a:pt x="15" y="12"/>
                      <a:pt x="22" y="3"/>
                    </a:cubicBezTo>
                    <a:cubicBezTo>
                      <a:pt x="23" y="1"/>
                      <a:pt x="21" y="0"/>
                      <a:pt x="19" y="1"/>
                    </a:cubicBezTo>
                    <a:cubicBezTo>
                      <a:pt x="11" y="9"/>
                      <a:pt x="6" y="19"/>
                      <a:pt x="1" y="29"/>
                    </a:cubicBezTo>
                    <a:cubicBezTo>
                      <a:pt x="0" y="31"/>
                      <a:pt x="3" y="32"/>
                      <a:pt x="4"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37" name="Freeform 71"/>
              <p:cNvSpPr/>
              <p:nvPr/>
            </p:nvSpPr>
            <p:spPr bwMode="auto">
              <a:xfrm>
                <a:off x="4692" y="1261"/>
                <a:ext cx="33" cy="56"/>
              </a:xfrm>
              <a:custGeom>
                <a:avLst/>
                <a:gdLst>
                  <a:gd name="T0" fmla="*/ 3 w 19"/>
                  <a:gd name="T1" fmla="*/ 31 h 32"/>
                  <a:gd name="T2" fmla="*/ 18 w 19"/>
                  <a:gd name="T3" fmla="*/ 3 h 32"/>
                  <a:gd name="T4" fmla="*/ 15 w 19"/>
                  <a:gd name="T5" fmla="*/ 1 h 32"/>
                  <a:gd name="T6" fmla="*/ 0 w 19"/>
                  <a:gd name="T7" fmla="*/ 30 h 32"/>
                  <a:gd name="T8" fmla="*/ 3 w 19"/>
                  <a:gd name="T9" fmla="*/ 31 h 32"/>
                </a:gdLst>
                <a:ahLst/>
                <a:cxnLst>
                  <a:cxn ang="0">
                    <a:pos x="T0" y="T1"/>
                  </a:cxn>
                  <a:cxn ang="0">
                    <a:pos x="T2" y="T3"/>
                  </a:cxn>
                  <a:cxn ang="0">
                    <a:pos x="T4" y="T5"/>
                  </a:cxn>
                  <a:cxn ang="0">
                    <a:pos x="T6" y="T7"/>
                  </a:cxn>
                  <a:cxn ang="0">
                    <a:pos x="T8" y="T9"/>
                  </a:cxn>
                </a:cxnLst>
                <a:rect l="0" t="0" r="r" b="b"/>
                <a:pathLst>
                  <a:path w="19" h="32">
                    <a:moveTo>
                      <a:pt x="3" y="31"/>
                    </a:moveTo>
                    <a:cubicBezTo>
                      <a:pt x="8" y="22"/>
                      <a:pt x="14" y="12"/>
                      <a:pt x="18" y="3"/>
                    </a:cubicBezTo>
                    <a:cubicBezTo>
                      <a:pt x="19" y="1"/>
                      <a:pt x="16" y="0"/>
                      <a:pt x="15" y="1"/>
                    </a:cubicBezTo>
                    <a:cubicBezTo>
                      <a:pt x="9" y="9"/>
                      <a:pt x="4" y="20"/>
                      <a:pt x="0" y="30"/>
                    </a:cubicBezTo>
                    <a:cubicBezTo>
                      <a:pt x="0" y="31"/>
                      <a:pt x="2" y="32"/>
                      <a:pt x="3"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38" name="Freeform 72"/>
              <p:cNvSpPr/>
              <p:nvPr/>
            </p:nvSpPr>
            <p:spPr bwMode="auto">
              <a:xfrm>
                <a:off x="4723" y="1271"/>
                <a:ext cx="29" cy="43"/>
              </a:xfrm>
              <a:custGeom>
                <a:avLst/>
                <a:gdLst>
                  <a:gd name="T0" fmla="*/ 5 w 16"/>
                  <a:gd name="T1" fmla="*/ 22 h 24"/>
                  <a:gd name="T2" fmla="*/ 10 w 16"/>
                  <a:gd name="T3" fmla="*/ 12 h 24"/>
                  <a:gd name="T4" fmla="*/ 15 w 16"/>
                  <a:gd name="T5" fmla="*/ 4 h 24"/>
                  <a:gd name="T6" fmla="*/ 13 w 16"/>
                  <a:gd name="T7" fmla="*/ 1 h 24"/>
                  <a:gd name="T8" fmla="*/ 1 w 16"/>
                  <a:gd name="T9" fmla="*/ 21 h 24"/>
                  <a:gd name="T10" fmla="*/ 5 w 16"/>
                  <a:gd name="T11" fmla="*/ 22 h 24"/>
                </a:gdLst>
                <a:ahLst/>
                <a:cxnLst>
                  <a:cxn ang="0">
                    <a:pos x="T0" y="T1"/>
                  </a:cxn>
                  <a:cxn ang="0">
                    <a:pos x="T2" y="T3"/>
                  </a:cxn>
                  <a:cxn ang="0">
                    <a:pos x="T4" y="T5"/>
                  </a:cxn>
                  <a:cxn ang="0">
                    <a:pos x="T6" y="T7"/>
                  </a:cxn>
                  <a:cxn ang="0">
                    <a:pos x="T8" y="T9"/>
                  </a:cxn>
                  <a:cxn ang="0">
                    <a:pos x="T10" y="T11"/>
                  </a:cxn>
                </a:cxnLst>
                <a:rect l="0" t="0" r="r" b="b"/>
                <a:pathLst>
                  <a:path w="16" h="24">
                    <a:moveTo>
                      <a:pt x="5" y="22"/>
                    </a:moveTo>
                    <a:cubicBezTo>
                      <a:pt x="6" y="18"/>
                      <a:pt x="8" y="15"/>
                      <a:pt x="10" y="12"/>
                    </a:cubicBezTo>
                    <a:cubicBezTo>
                      <a:pt x="12" y="9"/>
                      <a:pt x="14" y="7"/>
                      <a:pt x="15" y="4"/>
                    </a:cubicBezTo>
                    <a:cubicBezTo>
                      <a:pt x="16" y="2"/>
                      <a:pt x="14" y="0"/>
                      <a:pt x="13" y="1"/>
                    </a:cubicBezTo>
                    <a:cubicBezTo>
                      <a:pt x="7" y="6"/>
                      <a:pt x="3" y="14"/>
                      <a:pt x="1" y="21"/>
                    </a:cubicBezTo>
                    <a:cubicBezTo>
                      <a:pt x="0" y="23"/>
                      <a:pt x="4" y="24"/>
                      <a:pt x="5"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39" name="Freeform 73"/>
              <p:cNvSpPr/>
              <p:nvPr/>
            </p:nvSpPr>
            <p:spPr bwMode="auto">
              <a:xfrm>
                <a:off x="4750" y="1270"/>
                <a:ext cx="35" cy="51"/>
              </a:xfrm>
              <a:custGeom>
                <a:avLst/>
                <a:gdLst>
                  <a:gd name="T0" fmla="*/ 5 w 20"/>
                  <a:gd name="T1" fmla="*/ 27 h 29"/>
                  <a:gd name="T2" fmla="*/ 19 w 20"/>
                  <a:gd name="T3" fmla="*/ 4 h 29"/>
                  <a:gd name="T4" fmla="*/ 17 w 20"/>
                  <a:gd name="T5" fmla="*/ 2 h 29"/>
                  <a:gd name="T6" fmla="*/ 1 w 20"/>
                  <a:gd name="T7" fmla="*/ 26 h 29"/>
                  <a:gd name="T8" fmla="*/ 5 w 20"/>
                  <a:gd name="T9" fmla="*/ 27 h 29"/>
                </a:gdLst>
                <a:ahLst/>
                <a:cxnLst>
                  <a:cxn ang="0">
                    <a:pos x="T0" y="T1"/>
                  </a:cxn>
                  <a:cxn ang="0">
                    <a:pos x="T2" y="T3"/>
                  </a:cxn>
                  <a:cxn ang="0">
                    <a:pos x="T4" y="T5"/>
                  </a:cxn>
                  <a:cxn ang="0">
                    <a:pos x="T6" y="T7"/>
                  </a:cxn>
                  <a:cxn ang="0">
                    <a:pos x="T8" y="T9"/>
                  </a:cxn>
                </a:cxnLst>
                <a:rect l="0" t="0" r="r" b="b"/>
                <a:pathLst>
                  <a:path w="20" h="29">
                    <a:moveTo>
                      <a:pt x="5" y="27"/>
                    </a:moveTo>
                    <a:cubicBezTo>
                      <a:pt x="9" y="19"/>
                      <a:pt x="14" y="12"/>
                      <a:pt x="19" y="4"/>
                    </a:cubicBezTo>
                    <a:cubicBezTo>
                      <a:pt x="20" y="2"/>
                      <a:pt x="18" y="0"/>
                      <a:pt x="17" y="2"/>
                    </a:cubicBezTo>
                    <a:cubicBezTo>
                      <a:pt x="10" y="8"/>
                      <a:pt x="5" y="17"/>
                      <a:pt x="1" y="26"/>
                    </a:cubicBezTo>
                    <a:cubicBezTo>
                      <a:pt x="0" y="28"/>
                      <a:pt x="4" y="29"/>
                      <a:pt x="5" y="2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40" name="Freeform 74"/>
              <p:cNvSpPr/>
              <p:nvPr/>
            </p:nvSpPr>
            <p:spPr bwMode="auto">
              <a:xfrm>
                <a:off x="4780" y="1280"/>
                <a:ext cx="42" cy="62"/>
              </a:xfrm>
              <a:custGeom>
                <a:avLst/>
                <a:gdLst>
                  <a:gd name="T0" fmla="*/ 4 w 24"/>
                  <a:gd name="T1" fmla="*/ 33 h 35"/>
                  <a:gd name="T2" fmla="*/ 23 w 24"/>
                  <a:gd name="T3" fmla="*/ 3 h 35"/>
                  <a:gd name="T4" fmla="*/ 20 w 24"/>
                  <a:gd name="T5" fmla="*/ 1 h 35"/>
                  <a:gd name="T6" fmla="*/ 1 w 24"/>
                  <a:gd name="T7" fmla="*/ 31 h 35"/>
                  <a:gd name="T8" fmla="*/ 4 w 24"/>
                  <a:gd name="T9" fmla="*/ 33 h 35"/>
                </a:gdLst>
                <a:ahLst/>
                <a:cxnLst>
                  <a:cxn ang="0">
                    <a:pos x="T0" y="T1"/>
                  </a:cxn>
                  <a:cxn ang="0">
                    <a:pos x="T2" y="T3"/>
                  </a:cxn>
                  <a:cxn ang="0">
                    <a:pos x="T4" y="T5"/>
                  </a:cxn>
                  <a:cxn ang="0">
                    <a:pos x="T6" y="T7"/>
                  </a:cxn>
                  <a:cxn ang="0">
                    <a:pos x="T8" y="T9"/>
                  </a:cxn>
                </a:cxnLst>
                <a:rect l="0" t="0" r="r" b="b"/>
                <a:pathLst>
                  <a:path w="24" h="35">
                    <a:moveTo>
                      <a:pt x="4" y="33"/>
                    </a:moveTo>
                    <a:cubicBezTo>
                      <a:pt x="10" y="23"/>
                      <a:pt x="17" y="13"/>
                      <a:pt x="23" y="3"/>
                    </a:cubicBezTo>
                    <a:cubicBezTo>
                      <a:pt x="24" y="1"/>
                      <a:pt x="22" y="0"/>
                      <a:pt x="20" y="1"/>
                    </a:cubicBezTo>
                    <a:cubicBezTo>
                      <a:pt x="12" y="9"/>
                      <a:pt x="6" y="20"/>
                      <a:pt x="1" y="31"/>
                    </a:cubicBezTo>
                    <a:cubicBezTo>
                      <a:pt x="0" y="33"/>
                      <a:pt x="3" y="35"/>
                      <a:pt x="4"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41" name="Freeform 75"/>
              <p:cNvSpPr/>
              <p:nvPr/>
            </p:nvSpPr>
            <p:spPr bwMode="auto">
              <a:xfrm>
                <a:off x="4806" y="1319"/>
                <a:ext cx="21" cy="39"/>
              </a:xfrm>
              <a:custGeom>
                <a:avLst/>
                <a:gdLst>
                  <a:gd name="T0" fmla="*/ 4 w 12"/>
                  <a:gd name="T1" fmla="*/ 20 h 22"/>
                  <a:gd name="T2" fmla="*/ 12 w 12"/>
                  <a:gd name="T3" fmla="*/ 2 h 22"/>
                  <a:gd name="T4" fmla="*/ 9 w 12"/>
                  <a:gd name="T5" fmla="*/ 1 h 22"/>
                  <a:gd name="T6" fmla="*/ 1 w 12"/>
                  <a:gd name="T7" fmla="*/ 19 h 22"/>
                  <a:gd name="T8" fmla="*/ 4 w 12"/>
                  <a:gd name="T9" fmla="*/ 20 h 22"/>
                </a:gdLst>
                <a:ahLst/>
                <a:cxnLst>
                  <a:cxn ang="0">
                    <a:pos x="T0" y="T1"/>
                  </a:cxn>
                  <a:cxn ang="0">
                    <a:pos x="T2" y="T3"/>
                  </a:cxn>
                  <a:cxn ang="0">
                    <a:pos x="T4" y="T5"/>
                  </a:cxn>
                  <a:cxn ang="0">
                    <a:pos x="T6" y="T7"/>
                  </a:cxn>
                  <a:cxn ang="0">
                    <a:pos x="T8" y="T9"/>
                  </a:cxn>
                </a:cxnLst>
                <a:rect l="0" t="0" r="r" b="b"/>
                <a:pathLst>
                  <a:path w="12" h="22">
                    <a:moveTo>
                      <a:pt x="4" y="20"/>
                    </a:moveTo>
                    <a:cubicBezTo>
                      <a:pt x="6" y="13"/>
                      <a:pt x="9" y="8"/>
                      <a:pt x="12" y="2"/>
                    </a:cubicBezTo>
                    <a:cubicBezTo>
                      <a:pt x="12" y="1"/>
                      <a:pt x="10" y="0"/>
                      <a:pt x="9" y="1"/>
                    </a:cubicBezTo>
                    <a:cubicBezTo>
                      <a:pt x="4" y="5"/>
                      <a:pt x="2" y="13"/>
                      <a:pt x="1" y="19"/>
                    </a:cubicBezTo>
                    <a:cubicBezTo>
                      <a:pt x="0" y="21"/>
                      <a:pt x="4" y="22"/>
                      <a:pt x="4"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42" name="Freeform 76"/>
              <p:cNvSpPr/>
              <p:nvPr/>
            </p:nvSpPr>
            <p:spPr bwMode="auto">
              <a:xfrm>
                <a:off x="4806" y="1134"/>
                <a:ext cx="33" cy="65"/>
              </a:xfrm>
              <a:custGeom>
                <a:avLst/>
                <a:gdLst>
                  <a:gd name="T0" fmla="*/ 15 w 19"/>
                  <a:gd name="T1" fmla="*/ 2 h 37"/>
                  <a:gd name="T2" fmla="*/ 0 w 19"/>
                  <a:gd name="T3" fmla="*/ 35 h 37"/>
                  <a:gd name="T4" fmla="*/ 3 w 19"/>
                  <a:gd name="T5" fmla="*/ 35 h 37"/>
                  <a:gd name="T6" fmla="*/ 17 w 19"/>
                  <a:gd name="T7" fmla="*/ 4 h 37"/>
                  <a:gd name="T8" fmla="*/ 15 w 19"/>
                  <a:gd name="T9" fmla="*/ 2 h 37"/>
                </a:gdLst>
                <a:ahLst/>
                <a:cxnLst>
                  <a:cxn ang="0">
                    <a:pos x="T0" y="T1"/>
                  </a:cxn>
                  <a:cxn ang="0">
                    <a:pos x="T2" y="T3"/>
                  </a:cxn>
                  <a:cxn ang="0">
                    <a:pos x="T4" y="T5"/>
                  </a:cxn>
                  <a:cxn ang="0">
                    <a:pos x="T6" y="T7"/>
                  </a:cxn>
                  <a:cxn ang="0">
                    <a:pos x="T8" y="T9"/>
                  </a:cxn>
                </a:cxnLst>
                <a:rect l="0" t="0" r="r" b="b"/>
                <a:pathLst>
                  <a:path w="19" h="37">
                    <a:moveTo>
                      <a:pt x="15" y="2"/>
                    </a:moveTo>
                    <a:cubicBezTo>
                      <a:pt x="7" y="11"/>
                      <a:pt x="1" y="23"/>
                      <a:pt x="0" y="35"/>
                    </a:cubicBezTo>
                    <a:cubicBezTo>
                      <a:pt x="0" y="37"/>
                      <a:pt x="3" y="37"/>
                      <a:pt x="3" y="35"/>
                    </a:cubicBezTo>
                    <a:cubicBezTo>
                      <a:pt x="7" y="24"/>
                      <a:pt x="11" y="14"/>
                      <a:pt x="17" y="4"/>
                    </a:cubicBezTo>
                    <a:cubicBezTo>
                      <a:pt x="19" y="3"/>
                      <a:pt x="16" y="0"/>
                      <a:pt x="1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43" name="Freeform 77"/>
              <p:cNvSpPr/>
              <p:nvPr/>
            </p:nvSpPr>
            <p:spPr bwMode="auto">
              <a:xfrm>
                <a:off x="4774" y="1178"/>
                <a:ext cx="23" cy="67"/>
              </a:xfrm>
              <a:custGeom>
                <a:avLst/>
                <a:gdLst>
                  <a:gd name="T0" fmla="*/ 9 w 13"/>
                  <a:gd name="T1" fmla="*/ 1 h 38"/>
                  <a:gd name="T2" fmla="*/ 1 w 13"/>
                  <a:gd name="T3" fmla="*/ 37 h 38"/>
                  <a:gd name="T4" fmla="*/ 4 w 13"/>
                  <a:gd name="T5" fmla="*/ 37 h 38"/>
                  <a:gd name="T6" fmla="*/ 12 w 13"/>
                  <a:gd name="T7" fmla="*/ 3 h 38"/>
                  <a:gd name="T8" fmla="*/ 9 w 13"/>
                  <a:gd name="T9" fmla="*/ 1 h 38"/>
                </a:gdLst>
                <a:ahLst/>
                <a:cxnLst>
                  <a:cxn ang="0">
                    <a:pos x="T0" y="T1"/>
                  </a:cxn>
                  <a:cxn ang="0">
                    <a:pos x="T2" y="T3"/>
                  </a:cxn>
                  <a:cxn ang="0">
                    <a:pos x="T4" y="T5"/>
                  </a:cxn>
                  <a:cxn ang="0">
                    <a:pos x="T6" y="T7"/>
                  </a:cxn>
                  <a:cxn ang="0">
                    <a:pos x="T8" y="T9"/>
                  </a:cxn>
                </a:cxnLst>
                <a:rect l="0" t="0" r="r" b="b"/>
                <a:pathLst>
                  <a:path w="13" h="38">
                    <a:moveTo>
                      <a:pt x="9" y="1"/>
                    </a:moveTo>
                    <a:cubicBezTo>
                      <a:pt x="4" y="12"/>
                      <a:pt x="0" y="25"/>
                      <a:pt x="1" y="37"/>
                    </a:cubicBezTo>
                    <a:cubicBezTo>
                      <a:pt x="2" y="38"/>
                      <a:pt x="4" y="38"/>
                      <a:pt x="4" y="37"/>
                    </a:cubicBezTo>
                    <a:cubicBezTo>
                      <a:pt x="6" y="25"/>
                      <a:pt x="7" y="14"/>
                      <a:pt x="12" y="3"/>
                    </a:cubicBezTo>
                    <a:cubicBezTo>
                      <a:pt x="13" y="1"/>
                      <a:pt x="10" y="0"/>
                      <a:pt x="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44" name="Freeform 78"/>
              <p:cNvSpPr/>
              <p:nvPr/>
            </p:nvSpPr>
            <p:spPr bwMode="auto">
              <a:xfrm>
                <a:off x="4746" y="1191"/>
                <a:ext cx="42" cy="72"/>
              </a:xfrm>
              <a:custGeom>
                <a:avLst/>
                <a:gdLst>
                  <a:gd name="T0" fmla="*/ 21 w 24"/>
                  <a:gd name="T1" fmla="*/ 1 h 41"/>
                  <a:gd name="T2" fmla="*/ 0 w 24"/>
                  <a:gd name="T3" fmla="*/ 38 h 41"/>
                  <a:gd name="T4" fmla="*/ 3 w 24"/>
                  <a:gd name="T5" fmla="*/ 39 h 41"/>
                  <a:gd name="T6" fmla="*/ 23 w 24"/>
                  <a:gd name="T7" fmla="*/ 3 h 41"/>
                  <a:gd name="T8" fmla="*/ 21 w 24"/>
                  <a:gd name="T9" fmla="*/ 1 h 41"/>
                </a:gdLst>
                <a:ahLst/>
                <a:cxnLst>
                  <a:cxn ang="0">
                    <a:pos x="T0" y="T1"/>
                  </a:cxn>
                  <a:cxn ang="0">
                    <a:pos x="T2" y="T3"/>
                  </a:cxn>
                  <a:cxn ang="0">
                    <a:pos x="T4" y="T5"/>
                  </a:cxn>
                  <a:cxn ang="0">
                    <a:pos x="T6" y="T7"/>
                  </a:cxn>
                  <a:cxn ang="0">
                    <a:pos x="T8" y="T9"/>
                  </a:cxn>
                </a:cxnLst>
                <a:rect l="0" t="0" r="r" b="b"/>
                <a:pathLst>
                  <a:path w="24" h="41">
                    <a:moveTo>
                      <a:pt x="21" y="1"/>
                    </a:moveTo>
                    <a:cubicBezTo>
                      <a:pt x="10" y="10"/>
                      <a:pt x="3" y="24"/>
                      <a:pt x="0" y="38"/>
                    </a:cubicBezTo>
                    <a:cubicBezTo>
                      <a:pt x="0" y="39"/>
                      <a:pt x="2" y="41"/>
                      <a:pt x="3" y="39"/>
                    </a:cubicBezTo>
                    <a:cubicBezTo>
                      <a:pt x="9" y="26"/>
                      <a:pt x="15" y="15"/>
                      <a:pt x="23" y="3"/>
                    </a:cubicBezTo>
                    <a:cubicBezTo>
                      <a:pt x="24" y="1"/>
                      <a:pt x="22" y="0"/>
                      <a:pt x="2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45" name="Freeform 79"/>
              <p:cNvSpPr/>
              <p:nvPr/>
            </p:nvSpPr>
            <p:spPr bwMode="auto">
              <a:xfrm>
                <a:off x="4838" y="1118"/>
                <a:ext cx="19" cy="73"/>
              </a:xfrm>
              <a:custGeom>
                <a:avLst/>
                <a:gdLst>
                  <a:gd name="T0" fmla="*/ 6 w 11"/>
                  <a:gd name="T1" fmla="*/ 2 h 41"/>
                  <a:gd name="T2" fmla="*/ 1 w 11"/>
                  <a:gd name="T3" fmla="*/ 39 h 41"/>
                  <a:gd name="T4" fmla="*/ 4 w 11"/>
                  <a:gd name="T5" fmla="*/ 39 h 41"/>
                  <a:gd name="T6" fmla="*/ 10 w 11"/>
                  <a:gd name="T7" fmla="*/ 3 h 41"/>
                  <a:gd name="T8" fmla="*/ 6 w 11"/>
                  <a:gd name="T9" fmla="*/ 2 h 41"/>
                </a:gdLst>
                <a:ahLst/>
                <a:cxnLst>
                  <a:cxn ang="0">
                    <a:pos x="T0" y="T1"/>
                  </a:cxn>
                  <a:cxn ang="0">
                    <a:pos x="T2" y="T3"/>
                  </a:cxn>
                  <a:cxn ang="0">
                    <a:pos x="T4" y="T5"/>
                  </a:cxn>
                  <a:cxn ang="0">
                    <a:pos x="T6" y="T7"/>
                  </a:cxn>
                  <a:cxn ang="0">
                    <a:pos x="T8" y="T9"/>
                  </a:cxn>
                </a:cxnLst>
                <a:rect l="0" t="0" r="r" b="b"/>
                <a:pathLst>
                  <a:path w="11" h="41">
                    <a:moveTo>
                      <a:pt x="6" y="2"/>
                    </a:moveTo>
                    <a:cubicBezTo>
                      <a:pt x="2" y="14"/>
                      <a:pt x="0" y="26"/>
                      <a:pt x="1" y="39"/>
                    </a:cubicBezTo>
                    <a:cubicBezTo>
                      <a:pt x="1" y="40"/>
                      <a:pt x="4" y="41"/>
                      <a:pt x="4" y="39"/>
                    </a:cubicBezTo>
                    <a:cubicBezTo>
                      <a:pt x="6" y="27"/>
                      <a:pt x="7" y="15"/>
                      <a:pt x="10" y="3"/>
                    </a:cubicBezTo>
                    <a:cubicBezTo>
                      <a:pt x="11" y="1"/>
                      <a:pt x="7" y="0"/>
                      <a:pt x="6"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46" name="Freeform 80"/>
              <p:cNvSpPr/>
              <p:nvPr/>
            </p:nvSpPr>
            <p:spPr bwMode="auto">
              <a:xfrm>
                <a:off x="4866" y="1115"/>
                <a:ext cx="16" cy="49"/>
              </a:xfrm>
              <a:custGeom>
                <a:avLst/>
                <a:gdLst>
                  <a:gd name="T0" fmla="*/ 5 w 9"/>
                  <a:gd name="T1" fmla="*/ 2 h 28"/>
                  <a:gd name="T2" fmla="*/ 0 w 9"/>
                  <a:gd name="T3" fmla="*/ 26 h 28"/>
                  <a:gd name="T4" fmla="*/ 3 w 9"/>
                  <a:gd name="T5" fmla="*/ 27 h 28"/>
                  <a:gd name="T6" fmla="*/ 8 w 9"/>
                  <a:gd name="T7" fmla="*/ 3 h 28"/>
                  <a:gd name="T8" fmla="*/ 5 w 9"/>
                  <a:gd name="T9" fmla="*/ 2 h 28"/>
                </a:gdLst>
                <a:ahLst/>
                <a:cxnLst>
                  <a:cxn ang="0">
                    <a:pos x="T0" y="T1"/>
                  </a:cxn>
                  <a:cxn ang="0">
                    <a:pos x="T2" y="T3"/>
                  </a:cxn>
                  <a:cxn ang="0">
                    <a:pos x="T4" y="T5"/>
                  </a:cxn>
                  <a:cxn ang="0">
                    <a:pos x="T6" y="T7"/>
                  </a:cxn>
                  <a:cxn ang="0">
                    <a:pos x="T8" y="T9"/>
                  </a:cxn>
                </a:cxnLst>
                <a:rect l="0" t="0" r="r" b="b"/>
                <a:pathLst>
                  <a:path w="9" h="28">
                    <a:moveTo>
                      <a:pt x="5" y="2"/>
                    </a:moveTo>
                    <a:cubicBezTo>
                      <a:pt x="2" y="10"/>
                      <a:pt x="0" y="18"/>
                      <a:pt x="0" y="26"/>
                    </a:cubicBezTo>
                    <a:cubicBezTo>
                      <a:pt x="0" y="28"/>
                      <a:pt x="3" y="28"/>
                      <a:pt x="3" y="27"/>
                    </a:cubicBezTo>
                    <a:cubicBezTo>
                      <a:pt x="5" y="19"/>
                      <a:pt x="6" y="11"/>
                      <a:pt x="8" y="3"/>
                    </a:cubicBezTo>
                    <a:cubicBezTo>
                      <a:pt x="9" y="1"/>
                      <a:pt x="6" y="0"/>
                      <a:pt x="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47" name="Freeform 81"/>
              <p:cNvSpPr/>
              <p:nvPr/>
            </p:nvSpPr>
            <p:spPr bwMode="auto">
              <a:xfrm>
                <a:off x="4892" y="1106"/>
                <a:ext cx="14" cy="46"/>
              </a:xfrm>
              <a:custGeom>
                <a:avLst/>
                <a:gdLst>
                  <a:gd name="T0" fmla="*/ 3 w 8"/>
                  <a:gd name="T1" fmla="*/ 2 h 26"/>
                  <a:gd name="T2" fmla="*/ 1 w 8"/>
                  <a:gd name="T3" fmla="*/ 24 h 26"/>
                  <a:gd name="T4" fmla="*/ 4 w 8"/>
                  <a:gd name="T5" fmla="*/ 24 h 26"/>
                  <a:gd name="T6" fmla="*/ 7 w 8"/>
                  <a:gd name="T7" fmla="*/ 3 h 26"/>
                  <a:gd name="T8" fmla="*/ 3 w 8"/>
                  <a:gd name="T9" fmla="*/ 2 h 26"/>
                </a:gdLst>
                <a:ahLst/>
                <a:cxnLst>
                  <a:cxn ang="0">
                    <a:pos x="T0" y="T1"/>
                  </a:cxn>
                  <a:cxn ang="0">
                    <a:pos x="T2" y="T3"/>
                  </a:cxn>
                  <a:cxn ang="0">
                    <a:pos x="T4" y="T5"/>
                  </a:cxn>
                  <a:cxn ang="0">
                    <a:pos x="T6" y="T7"/>
                  </a:cxn>
                  <a:cxn ang="0">
                    <a:pos x="T8" y="T9"/>
                  </a:cxn>
                </a:cxnLst>
                <a:rect l="0" t="0" r="r" b="b"/>
                <a:pathLst>
                  <a:path w="8" h="26">
                    <a:moveTo>
                      <a:pt x="3" y="2"/>
                    </a:moveTo>
                    <a:cubicBezTo>
                      <a:pt x="1" y="9"/>
                      <a:pt x="0" y="17"/>
                      <a:pt x="1" y="24"/>
                    </a:cubicBezTo>
                    <a:cubicBezTo>
                      <a:pt x="1" y="25"/>
                      <a:pt x="4" y="26"/>
                      <a:pt x="4" y="24"/>
                    </a:cubicBezTo>
                    <a:cubicBezTo>
                      <a:pt x="6" y="17"/>
                      <a:pt x="6" y="10"/>
                      <a:pt x="7" y="3"/>
                    </a:cubicBezTo>
                    <a:cubicBezTo>
                      <a:pt x="8" y="1"/>
                      <a:pt x="4" y="0"/>
                      <a:pt x="3"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48" name="Freeform 82"/>
              <p:cNvSpPr/>
              <p:nvPr/>
            </p:nvSpPr>
            <p:spPr bwMode="auto">
              <a:xfrm>
                <a:off x="4919" y="1115"/>
                <a:ext cx="14" cy="26"/>
              </a:xfrm>
              <a:custGeom>
                <a:avLst/>
                <a:gdLst>
                  <a:gd name="T0" fmla="*/ 3 w 8"/>
                  <a:gd name="T1" fmla="*/ 2 h 15"/>
                  <a:gd name="T2" fmla="*/ 2 w 8"/>
                  <a:gd name="T3" fmla="*/ 13 h 15"/>
                  <a:gd name="T4" fmla="*/ 5 w 8"/>
                  <a:gd name="T5" fmla="*/ 13 h 15"/>
                  <a:gd name="T6" fmla="*/ 7 w 8"/>
                  <a:gd name="T7" fmla="*/ 4 h 15"/>
                  <a:gd name="T8" fmla="*/ 3 w 8"/>
                  <a:gd name="T9" fmla="*/ 2 h 15"/>
                </a:gdLst>
                <a:ahLst/>
                <a:cxnLst>
                  <a:cxn ang="0">
                    <a:pos x="T0" y="T1"/>
                  </a:cxn>
                  <a:cxn ang="0">
                    <a:pos x="T2" y="T3"/>
                  </a:cxn>
                  <a:cxn ang="0">
                    <a:pos x="T4" y="T5"/>
                  </a:cxn>
                  <a:cxn ang="0">
                    <a:pos x="T6" y="T7"/>
                  </a:cxn>
                  <a:cxn ang="0">
                    <a:pos x="T8" y="T9"/>
                  </a:cxn>
                </a:cxnLst>
                <a:rect l="0" t="0" r="r" b="b"/>
                <a:pathLst>
                  <a:path w="8" h="15">
                    <a:moveTo>
                      <a:pt x="3" y="2"/>
                    </a:moveTo>
                    <a:cubicBezTo>
                      <a:pt x="1" y="5"/>
                      <a:pt x="0" y="9"/>
                      <a:pt x="2" y="13"/>
                    </a:cubicBezTo>
                    <a:cubicBezTo>
                      <a:pt x="2" y="15"/>
                      <a:pt x="4" y="15"/>
                      <a:pt x="5" y="13"/>
                    </a:cubicBezTo>
                    <a:cubicBezTo>
                      <a:pt x="5" y="10"/>
                      <a:pt x="5" y="7"/>
                      <a:pt x="7" y="4"/>
                    </a:cubicBezTo>
                    <a:cubicBezTo>
                      <a:pt x="8" y="2"/>
                      <a:pt x="5" y="0"/>
                      <a:pt x="3"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49" name="Freeform 83"/>
              <p:cNvSpPr/>
              <p:nvPr/>
            </p:nvSpPr>
            <p:spPr bwMode="auto">
              <a:xfrm>
                <a:off x="4941" y="1113"/>
                <a:ext cx="14" cy="30"/>
              </a:xfrm>
              <a:custGeom>
                <a:avLst/>
                <a:gdLst>
                  <a:gd name="T0" fmla="*/ 4 w 8"/>
                  <a:gd name="T1" fmla="*/ 2 h 17"/>
                  <a:gd name="T2" fmla="*/ 1 w 8"/>
                  <a:gd name="T3" fmla="*/ 15 h 17"/>
                  <a:gd name="T4" fmla="*/ 3 w 8"/>
                  <a:gd name="T5" fmla="*/ 15 h 17"/>
                  <a:gd name="T6" fmla="*/ 7 w 8"/>
                  <a:gd name="T7" fmla="*/ 4 h 17"/>
                  <a:gd name="T8" fmla="*/ 4 w 8"/>
                  <a:gd name="T9" fmla="*/ 2 h 17"/>
                </a:gdLst>
                <a:ahLst/>
                <a:cxnLst>
                  <a:cxn ang="0">
                    <a:pos x="T0" y="T1"/>
                  </a:cxn>
                  <a:cxn ang="0">
                    <a:pos x="T2" y="T3"/>
                  </a:cxn>
                  <a:cxn ang="0">
                    <a:pos x="T4" y="T5"/>
                  </a:cxn>
                  <a:cxn ang="0">
                    <a:pos x="T6" y="T7"/>
                  </a:cxn>
                  <a:cxn ang="0">
                    <a:pos x="T8" y="T9"/>
                  </a:cxn>
                </a:cxnLst>
                <a:rect l="0" t="0" r="r" b="b"/>
                <a:pathLst>
                  <a:path w="8" h="17">
                    <a:moveTo>
                      <a:pt x="4" y="2"/>
                    </a:moveTo>
                    <a:cubicBezTo>
                      <a:pt x="2" y="6"/>
                      <a:pt x="0" y="10"/>
                      <a:pt x="1" y="15"/>
                    </a:cubicBezTo>
                    <a:cubicBezTo>
                      <a:pt x="1" y="16"/>
                      <a:pt x="3" y="17"/>
                      <a:pt x="3" y="15"/>
                    </a:cubicBezTo>
                    <a:cubicBezTo>
                      <a:pt x="5" y="11"/>
                      <a:pt x="6" y="8"/>
                      <a:pt x="7" y="4"/>
                    </a:cubicBezTo>
                    <a:cubicBezTo>
                      <a:pt x="8" y="2"/>
                      <a:pt x="5" y="0"/>
                      <a:pt x="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50" name="Freeform 84"/>
              <p:cNvSpPr/>
              <p:nvPr/>
            </p:nvSpPr>
            <p:spPr bwMode="auto">
              <a:xfrm>
                <a:off x="4963" y="1117"/>
                <a:ext cx="14" cy="24"/>
              </a:xfrm>
              <a:custGeom>
                <a:avLst/>
                <a:gdLst>
                  <a:gd name="T0" fmla="*/ 4 w 8"/>
                  <a:gd name="T1" fmla="*/ 2 h 14"/>
                  <a:gd name="T2" fmla="*/ 0 w 8"/>
                  <a:gd name="T3" fmla="*/ 12 h 14"/>
                  <a:gd name="T4" fmla="*/ 3 w 8"/>
                  <a:gd name="T5" fmla="*/ 13 h 14"/>
                  <a:gd name="T6" fmla="*/ 8 w 8"/>
                  <a:gd name="T7" fmla="*/ 3 h 14"/>
                  <a:gd name="T8" fmla="*/ 4 w 8"/>
                  <a:gd name="T9" fmla="*/ 2 h 14"/>
                </a:gdLst>
                <a:ahLst/>
                <a:cxnLst>
                  <a:cxn ang="0">
                    <a:pos x="T0" y="T1"/>
                  </a:cxn>
                  <a:cxn ang="0">
                    <a:pos x="T2" y="T3"/>
                  </a:cxn>
                  <a:cxn ang="0">
                    <a:pos x="T4" y="T5"/>
                  </a:cxn>
                  <a:cxn ang="0">
                    <a:pos x="T6" y="T7"/>
                  </a:cxn>
                  <a:cxn ang="0">
                    <a:pos x="T8" y="T9"/>
                  </a:cxn>
                </a:cxnLst>
                <a:rect l="0" t="0" r="r" b="b"/>
                <a:pathLst>
                  <a:path w="8" h="14">
                    <a:moveTo>
                      <a:pt x="4" y="2"/>
                    </a:moveTo>
                    <a:cubicBezTo>
                      <a:pt x="3" y="5"/>
                      <a:pt x="1" y="8"/>
                      <a:pt x="0" y="12"/>
                    </a:cubicBezTo>
                    <a:cubicBezTo>
                      <a:pt x="0" y="13"/>
                      <a:pt x="2" y="14"/>
                      <a:pt x="3" y="13"/>
                    </a:cubicBezTo>
                    <a:cubicBezTo>
                      <a:pt x="6" y="10"/>
                      <a:pt x="7" y="6"/>
                      <a:pt x="8" y="3"/>
                    </a:cubicBezTo>
                    <a:cubicBezTo>
                      <a:pt x="8" y="1"/>
                      <a:pt x="5" y="0"/>
                      <a:pt x="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51" name="Freeform 85"/>
              <p:cNvSpPr/>
              <p:nvPr/>
            </p:nvSpPr>
            <p:spPr bwMode="auto">
              <a:xfrm>
                <a:off x="4984" y="1125"/>
                <a:ext cx="14" cy="27"/>
              </a:xfrm>
              <a:custGeom>
                <a:avLst/>
                <a:gdLst>
                  <a:gd name="T0" fmla="*/ 4 w 8"/>
                  <a:gd name="T1" fmla="*/ 2 h 15"/>
                  <a:gd name="T2" fmla="*/ 0 w 8"/>
                  <a:gd name="T3" fmla="*/ 12 h 15"/>
                  <a:gd name="T4" fmla="*/ 3 w 8"/>
                  <a:gd name="T5" fmla="*/ 13 h 15"/>
                  <a:gd name="T6" fmla="*/ 8 w 8"/>
                  <a:gd name="T7" fmla="*/ 3 h 15"/>
                  <a:gd name="T8" fmla="*/ 4 w 8"/>
                  <a:gd name="T9" fmla="*/ 2 h 15"/>
                </a:gdLst>
                <a:ahLst/>
                <a:cxnLst>
                  <a:cxn ang="0">
                    <a:pos x="T0" y="T1"/>
                  </a:cxn>
                  <a:cxn ang="0">
                    <a:pos x="T2" y="T3"/>
                  </a:cxn>
                  <a:cxn ang="0">
                    <a:pos x="T4" y="T5"/>
                  </a:cxn>
                  <a:cxn ang="0">
                    <a:pos x="T6" y="T7"/>
                  </a:cxn>
                  <a:cxn ang="0">
                    <a:pos x="T8" y="T9"/>
                  </a:cxn>
                </a:cxnLst>
                <a:rect l="0" t="0" r="r" b="b"/>
                <a:pathLst>
                  <a:path w="8" h="15">
                    <a:moveTo>
                      <a:pt x="4" y="2"/>
                    </a:moveTo>
                    <a:cubicBezTo>
                      <a:pt x="2" y="5"/>
                      <a:pt x="1" y="9"/>
                      <a:pt x="0" y="12"/>
                    </a:cubicBezTo>
                    <a:cubicBezTo>
                      <a:pt x="0" y="14"/>
                      <a:pt x="2" y="15"/>
                      <a:pt x="3" y="13"/>
                    </a:cubicBezTo>
                    <a:cubicBezTo>
                      <a:pt x="5" y="10"/>
                      <a:pt x="6" y="7"/>
                      <a:pt x="8" y="3"/>
                    </a:cubicBezTo>
                    <a:cubicBezTo>
                      <a:pt x="8" y="1"/>
                      <a:pt x="5" y="0"/>
                      <a:pt x="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52" name="Freeform 86"/>
              <p:cNvSpPr/>
              <p:nvPr/>
            </p:nvSpPr>
            <p:spPr bwMode="auto">
              <a:xfrm>
                <a:off x="5006" y="1129"/>
                <a:ext cx="13" cy="23"/>
              </a:xfrm>
              <a:custGeom>
                <a:avLst/>
                <a:gdLst>
                  <a:gd name="T0" fmla="*/ 4 w 7"/>
                  <a:gd name="T1" fmla="*/ 2 h 13"/>
                  <a:gd name="T2" fmla="*/ 1 w 7"/>
                  <a:gd name="T3" fmla="*/ 12 h 13"/>
                  <a:gd name="T4" fmla="*/ 4 w 7"/>
                  <a:gd name="T5" fmla="*/ 12 h 13"/>
                  <a:gd name="T6" fmla="*/ 5 w 7"/>
                  <a:gd name="T7" fmla="*/ 8 h 13"/>
                  <a:gd name="T8" fmla="*/ 7 w 7"/>
                  <a:gd name="T9" fmla="*/ 4 h 13"/>
                  <a:gd name="T10" fmla="*/ 4 w 7"/>
                  <a:gd name="T11" fmla="*/ 2 h 13"/>
                </a:gdLst>
                <a:ahLst/>
                <a:cxnLst>
                  <a:cxn ang="0">
                    <a:pos x="T0" y="T1"/>
                  </a:cxn>
                  <a:cxn ang="0">
                    <a:pos x="T2" y="T3"/>
                  </a:cxn>
                  <a:cxn ang="0">
                    <a:pos x="T4" y="T5"/>
                  </a:cxn>
                  <a:cxn ang="0">
                    <a:pos x="T6" y="T7"/>
                  </a:cxn>
                  <a:cxn ang="0">
                    <a:pos x="T8" y="T9"/>
                  </a:cxn>
                  <a:cxn ang="0">
                    <a:pos x="T10" y="T11"/>
                  </a:cxn>
                </a:cxnLst>
                <a:rect l="0" t="0" r="r" b="b"/>
                <a:pathLst>
                  <a:path w="7" h="13">
                    <a:moveTo>
                      <a:pt x="4" y="2"/>
                    </a:moveTo>
                    <a:cubicBezTo>
                      <a:pt x="2" y="5"/>
                      <a:pt x="0" y="9"/>
                      <a:pt x="1" y="12"/>
                    </a:cubicBezTo>
                    <a:cubicBezTo>
                      <a:pt x="2" y="13"/>
                      <a:pt x="3" y="13"/>
                      <a:pt x="4" y="12"/>
                    </a:cubicBezTo>
                    <a:cubicBezTo>
                      <a:pt x="5" y="11"/>
                      <a:pt x="5" y="10"/>
                      <a:pt x="5" y="8"/>
                    </a:cubicBezTo>
                    <a:cubicBezTo>
                      <a:pt x="5" y="7"/>
                      <a:pt x="6" y="6"/>
                      <a:pt x="7" y="4"/>
                    </a:cubicBezTo>
                    <a:cubicBezTo>
                      <a:pt x="7" y="3"/>
                      <a:pt x="5" y="0"/>
                      <a:pt x="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53" name="Freeform 87"/>
              <p:cNvSpPr/>
              <p:nvPr/>
            </p:nvSpPr>
            <p:spPr bwMode="auto">
              <a:xfrm>
                <a:off x="5029" y="1150"/>
                <a:ext cx="14" cy="18"/>
              </a:xfrm>
              <a:custGeom>
                <a:avLst/>
                <a:gdLst>
                  <a:gd name="T0" fmla="*/ 4 w 8"/>
                  <a:gd name="T1" fmla="*/ 2 h 10"/>
                  <a:gd name="T2" fmla="*/ 0 w 8"/>
                  <a:gd name="T3" fmla="*/ 7 h 10"/>
                  <a:gd name="T4" fmla="*/ 3 w 8"/>
                  <a:gd name="T5" fmla="*/ 9 h 10"/>
                  <a:gd name="T6" fmla="*/ 7 w 8"/>
                  <a:gd name="T7" fmla="*/ 4 h 10"/>
                  <a:gd name="T8" fmla="*/ 4 w 8"/>
                  <a:gd name="T9" fmla="*/ 2 h 10"/>
                </a:gdLst>
                <a:ahLst/>
                <a:cxnLst>
                  <a:cxn ang="0">
                    <a:pos x="T0" y="T1"/>
                  </a:cxn>
                  <a:cxn ang="0">
                    <a:pos x="T2" y="T3"/>
                  </a:cxn>
                  <a:cxn ang="0">
                    <a:pos x="T4" y="T5"/>
                  </a:cxn>
                  <a:cxn ang="0">
                    <a:pos x="T6" y="T7"/>
                  </a:cxn>
                  <a:cxn ang="0">
                    <a:pos x="T8" y="T9"/>
                  </a:cxn>
                </a:cxnLst>
                <a:rect l="0" t="0" r="r" b="b"/>
                <a:pathLst>
                  <a:path w="8" h="10">
                    <a:moveTo>
                      <a:pt x="4" y="2"/>
                    </a:moveTo>
                    <a:cubicBezTo>
                      <a:pt x="3" y="3"/>
                      <a:pt x="1" y="5"/>
                      <a:pt x="0" y="7"/>
                    </a:cubicBezTo>
                    <a:cubicBezTo>
                      <a:pt x="0" y="9"/>
                      <a:pt x="2" y="10"/>
                      <a:pt x="3" y="9"/>
                    </a:cubicBezTo>
                    <a:cubicBezTo>
                      <a:pt x="5" y="7"/>
                      <a:pt x="6" y="6"/>
                      <a:pt x="7" y="4"/>
                    </a:cubicBezTo>
                    <a:cubicBezTo>
                      <a:pt x="8" y="2"/>
                      <a:pt x="5" y="0"/>
                      <a:pt x="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54" name="Freeform 88"/>
              <p:cNvSpPr/>
              <p:nvPr/>
            </p:nvSpPr>
            <p:spPr bwMode="auto">
              <a:xfrm>
                <a:off x="5052" y="1169"/>
                <a:ext cx="11" cy="16"/>
              </a:xfrm>
              <a:custGeom>
                <a:avLst/>
                <a:gdLst>
                  <a:gd name="T0" fmla="*/ 1 w 6"/>
                  <a:gd name="T1" fmla="*/ 3 h 9"/>
                  <a:gd name="T2" fmla="*/ 0 w 6"/>
                  <a:gd name="T3" fmla="*/ 7 h 9"/>
                  <a:gd name="T4" fmla="*/ 3 w 6"/>
                  <a:gd name="T5" fmla="*/ 8 h 9"/>
                  <a:gd name="T6" fmla="*/ 5 w 6"/>
                  <a:gd name="T7" fmla="*/ 4 h 9"/>
                  <a:gd name="T8" fmla="*/ 1 w 6"/>
                  <a:gd name="T9" fmla="*/ 3 h 9"/>
                </a:gdLst>
                <a:ahLst/>
                <a:cxnLst>
                  <a:cxn ang="0">
                    <a:pos x="T0" y="T1"/>
                  </a:cxn>
                  <a:cxn ang="0">
                    <a:pos x="T2" y="T3"/>
                  </a:cxn>
                  <a:cxn ang="0">
                    <a:pos x="T4" y="T5"/>
                  </a:cxn>
                  <a:cxn ang="0">
                    <a:pos x="T6" y="T7"/>
                  </a:cxn>
                  <a:cxn ang="0">
                    <a:pos x="T8" y="T9"/>
                  </a:cxn>
                </a:cxnLst>
                <a:rect l="0" t="0" r="r" b="b"/>
                <a:pathLst>
                  <a:path w="6" h="9">
                    <a:moveTo>
                      <a:pt x="1" y="3"/>
                    </a:moveTo>
                    <a:cubicBezTo>
                      <a:pt x="1" y="4"/>
                      <a:pt x="0" y="5"/>
                      <a:pt x="0" y="7"/>
                    </a:cubicBezTo>
                    <a:cubicBezTo>
                      <a:pt x="0" y="8"/>
                      <a:pt x="2" y="9"/>
                      <a:pt x="3" y="8"/>
                    </a:cubicBezTo>
                    <a:cubicBezTo>
                      <a:pt x="4" y="7"/>
                      <a:pt x="4" y="6"/>
                      <a:pt x="5" y="4"/>
                    </a:cubicBezTo>
                    <a:cubicBezTo>
                      <a:pt x="6" y="2"/>
                      <a:pt x="2" y="0"/>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55" name="Freeform 89"/>
              <p:cNvSpPr/>
              <p:nvPr/>
            </p:nvSpPr>
            <p:spPr bwMode="auto">
              <a:xfrm>
                <a:off x="5075" y="1187"/>
                <a:ext cx="12" cy="16"/>
              </a:xfrm>
              <a:custGeom>
                <a:avLst/>
                <a:gdLst>
                  <a:gd name="T0" fmla="*/ 2 w 7"/>
                  <a:gd name="T1" fmla="*/ 3 h 9"/>
                  <a:gd name="T2" fmla="*/ 1 w 7"/>
                  <a:gd name="T3" fmla="*/ 6 h 9"/>
                  <a:gd name="T4" fmla="*/ 3 w 7"/>
                  <a:gd name="T5" fmla="*/ 8 h 9"/>
                  <a:gd name="T6" fmla="*/ 5 w 7"/>
                  <a:gd name="T7" fmla="*/ 5 h 9"/>
                  <a:gd name="T8" fmla="*/ 2 w 7"/>
                  <a:gd name="T9" fmla="*/ 3 h 9"/>
                </a:gdLst>
                <a:ahLst/>
                <a:cxnLst>
                  <a:cxn ang="0">
                    <a:pos x="T0" y="T1"/>
                  </a:cxn>
                  <a:cxn ang="0">
                    <a:pos x="T2" y="T3"/>
                  </a:cxn>
                  <a:cxn ang="0">
                    <a:pos x="T4" y="T5"/>
                  </a:cxn>
                  <a:cxn ang="0">
                    <a:pos x="T6" y="T7"/>
                  </a:cxn>
                  <a:cxn ang="0">
                    <a:pos x="T8" y="T9"/>
                  </a:cxn>
                </a:cxnLst>
                <a:rect l="0" t="0" r="r" b="b"/>
                <a:pathLst>
                  <a:path w="7" h="9">
                    <a:moveTo>
                      <a:pt x="2" y="3"/>
                    </a:moveTo>
                    <a:cubicBezTo>
                      <a:pt x="1" y="4"/>
                      <a:pt x="1" y="5"/>
                      <a:pt x="1" y="6"/>
                    </a:cubicBezTo>
                    <a:cubicBezTo>
                      <a:pt x="0" y="8"/>
                      <a:pt x="2" y="9"/>
                      <a:pt x="3" y="8"/>
                    </a:cubicBezTo>
                    <a:cubicBezTo>
                      <a:pt x="4" y="7"/>
                      <a:pt x="5" y="6"/>
                      <a:pt x="5" y="5"/>
                    </a:cubicBezTo>
                    <a:cubicBezTo>
                      <a:pt x="7" y="3"/>
                      <a:pt x="3" y="0"/>
                      <a:pt x="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56" name="Freeform 90"/>
              <p:cNvSpPr/>
              <p:nvPr/>
            </p:nvSpPr>
            <p:spPr bwMode="auto">
              <a:xfrm>
                <a:off x="4924" y="1495"/>
                <a:ext cx="28" cy="12"/>
              </a:xfrm>
              <a:custGeom>
                <a:avLst/>
                <a:gdLst>
                  <a:gd name="T0" fmla="*/ 2 w 16"/>
                  <a:gd name="T1" fmla="*/ 4 h 7"/>
                  <a:gd name="T2" fmla="*/ 15 w 16"/>
                  <a:gd name="T3" fmla="*/ 6 h 7"/>
                  <a:gd name="T4" fmla="*/ 15 w 16"/>
                  <a:gd name="T5" fmla="*/ 3 h 7"/>
                  <a:gd name="T6" fmla="*/ 9 w 16"/>
                  <a:gd name="T7" fmla="*/ 2 h 7"/>
                  <a:gd name="T8" fmla="*/ 3 w 16"/>
                  <a:gd name="T9" fmla="*/ 1 h 7"/>
                  <a:gd name="T10" fmla="*/ 2 w 16"/>
                  <a:gd name="T11" fmla="*/ 4 h 7"/>
                </a:gdLst>
                <a:ahLst/>
                <a:cxnLst>
                  <a:cxn ang="0">
                    <a:pos x="T0" y="T1"/>
                  </a:cxn>
                  <a:cxn ang="0">
                    <a:pos x="T2" y="T3"/>
                  </a:cxn>
                  <a:cxn ang="0">
                    <a:pos x="T4" y="T5"/>
                  </a:cxn>
                  <a:cxn ang="0">
                    <a:pos x="T6" y="T7"/>
                  </a:cxn>
                  <a:cxn ang="0">
                    <a:pos x="T8" y="T9"/>
                  </a:cxn>
                  <a:cxn ang="0">
                    <a:pos x="T10" y="T11"/>
                  </a:cxn>
                </a:cxnLst>
                <a:rect l="0" t="0" r="r" b="b"/>
                <a:pathLst>
                  <a:path w="16" h="7">
                    <a:moveTo>
                      <a:pt x="2" y="4"/>
                    </a:moveTo>
                    <a:cubicBezTo>
                      <a:pt x="5" y="5"/>
                      <a:pt x="11" y="7"/>
                      <a:pt x="15" y="6"/>
                    </a:cubicBezTo>
                    <a:cubicBezTo>
                      <a:pt x="16" y="6"/>
                      <a:pt x="16" y="3"/>
                      <a:pt x="15" y="3"/>
                    </a:cubicBezTo>
                    <a:cubicBezTo>
                      <a:pt x="13" y="2"/>
                      <a:pt x="11" y="2"/>
                      <a:pt x="9" y="2"/>
                    </a:cubicBezTo>
                    <a:cubicBezTo>
                      <a:pt x="7" y="2"/>
                      <a:pt x="5" y="1"/>
                      <a:pt x="3" y="1"/>
                    </a:cubicBezTo>
                    <a:cubicBezTo>
                      <a:pt x="1" y="0"/>
                      <a:pt x="0" y="3"/>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57" name="Freeform 91"/>
              <p:cNvSpPr/>
              <p:nvPr/>
            </p:nvSpPr>
            <p:spPr bwMode="auto">
              <a:xfrm>
                <a:off x="4933" y="1514"/>
                <a:ext cx="40" cy="18"/>
              </a:xfrm>
              <a:custGeom>
                <a:avLst/>
                <a:gdLst>
                  <a:gd name="T0" fmla="*/ 1 w 23"/>
                  <a:gd name="T1" fmla="*/ 4 h 10"/>
                  <a:gd name="T2" fmla="*/ 21 w 23"/>
                  <a:gd name="T3" fmla="*/ 8 h 10"/>
                  <a:gd name="T4" fmla="*/ 21 w 23"/>
                  <a:gd name="T5" fmla="*/ 5 h 10"/>
                  <a:gd name="T6" fmla="*/ 12 w 23"/>
                  <a:gd name="T7" fmla="*/ 3 h 10"/>
                  <a:gd name="T8" fmla="*/ 3 w 23"/>
                  <a:gd name="T9" fmla="*/ 1 h 10"/>
                  <a:gd name="T10" fmla="*/ 1 w 23"/>
                  <a:gd name="T11" fmla="*/ 4 h 10"/>
                </a:gdLst>
                <a:ahLst/>
                <a:cxnLst>
                  <a:cxn ang="0">
                    <a:pos x="T0" y="T1"/>
                  </a:cxn>
                  <a:cxn ang="0">
                    <a:pos x="T2" y="T3"/>
                  </a:cxn>
                  <a:cxn ang="0">
                    <a:pos x="T4" y="T5"/>
                  </a:cxn>
                  <a:cxn ang="0">
                    <a:pos x="T6" y="T7"/>
                  </a:cxn>
                  <a:cxn ang="0">
                    <a:pos x="T8" y="T9"/>
                  </a:cxn>
                  <a:cxn ang="0">
                    <a:pos x="T10" y="T11"/>
                  </a:cxn>
                </a:cxnLst>
                <a:rect l="0" t="0" r="r" b="b"/>
                <a:pathLst>
                  <a:path w="23" h="10">
                    <a:moveTo>
                      <a:pt x="1" y="4"/>
                    </a:moveTo>
                    <a:cubicBezTo>
                      <a:pt x="7" y="7"/>
                      <a:pt x="15" y="10"/>
                      <a:pt x="21" y="8"/>
                    </a:cubicBezTo>
                    <a:cubicBezTo>
                      <a:pt x="23" y="7"/>
                      <a:pt x="22" y="5"/>
                      <a:pt x="21" y="5"/>
                    </a:cubicBezTo>
                    <a:cubicBezTo>
                      <a:pt x="18" y="4"/>
                      <a:pt x="15" y="4"/>
                      <a:pt x="12" y="3"/>
                    </a:cubicBezTo>
                    <a:cubicBezTo>
                      <a:pt x="9" y="3"/>
                      <a:pt x="6" y="2"/>
                      <a:pt x="3" y="1"/>
                    </a:cubicBezTo>
                    <a:cubicBezTo>
                      <a:pt x="1" y="0"/>
                      <a:pt x="0" y="3"/>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58" name="Freeform 92"/>
              <p:cNvSpPr/>
              <p:nvPr/>
            </p:nvSpPr>
            <p:spPr bwMode="auto">
              <a:xfrm>
                <a:off x="4947" y="1539"/>
                <a:ext cx="47" cy="21"/>
              </a:xfrm>
              <a:custGeom>
                <a:avLst/>
                <a:gdLst>
                  <a:gd name="T0" fmla="*/ 2 w 27"/>
                  <a:gd name="T1" fmla="*/ 4 h 12"/>
                  <a:gd name="T2" fmla="*/ 25 w 27"/>
                  <a:gd name="T3" fmla="*/ 12 h 12"/>
                  <a:gd name="T4" fmla="*/ 25 w 27"/>
                  <a:gd name="T5" fmla="*/ 9 h 12"/>
                  <a:gd name="T6" fmla="*/ 4 w 27"/>
                  <a:gd name="T7" fmla="*/ 1 h 12"/>
                  <a:gd name="T8" fmla="*/ 2 w 27"/>
                  <a:gd name="T9" fmla="*/ 4 h 12"/>
                </a:gdLst>
                <a:ahLst/>
                <a:cxnLst>
                  <a:cxn ang="0">
                    <a:pos x="T0" y="T1"/>
                  </a:cxn>
                  <a:cxn ang="0">
                    <a:pos x="T2" y="T3"/>
                  </a:cxn>
                  <a:cxn ang="0">
                    <a:pos x="T4" y="T5"/>
                  </a:cxn>
                  <a:cxn ang="0">
                    <a:pos x="T6" y="T7"/>
                  </a:cxn>
                  <a:cxn ang="0">
                    <a:pos x="T8" y="T9"/>
                  </a:cxn>
                </a:cxnLst>
                <a:rect l="0" t="0" r="r" b="b"/>
                <a:pathLst>
                  <a:path w="27" h="12">
                    <a:moveTo>
                      <a:pt x="2" y="4"/>
                    </a:moveTo>
                    <a:cubicBezTo>
                      <a:pt x="9" y="8"/>
                      <a:pt x="17" y="12"/>
                      <a:pt x="25" y="12"/>
                    </a:cubicBezTo>
                    <a:cubicBezTo>
                      <a:pt x="26" y="12"/>
                      <a:pt x="27" y="10"/>
                      <a:pt x="25" y="9"/>
                    </a:cubicBezTo>
                    <a:cubicBezTo>
                      <a:pt x="18" y="6"/>
                      <a:pt x="11" y="5"/>
                      <a:pt x="4" y="1"/>
                    </a:cubicBezTo>
                    <a:cubicBezTo>
                      <a:pt x="2" y="0"/>
                      <a:pt x="0" y="3"/>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59" name="Freeform 93"/>
              <p:cNvSpPr/>
              <p:nvPr/>
            </p:nvSpPr>
            <p:spPr bwMode="auto">
              <a:xfrm>
                <a:off x="4961" y="1565"/>
                <a:ext cx="58" cy="23"/>
              </a:xfrm>
              <a:custGeom>
                <a:avLst/>
                <a:gdLst>
                  <a:gd name="T0" fmla="*/ 2 w 33"/>
                  <a:gd name="T1" fmla="*/ 4 h 13"/>
                  <a:gd name="T2" fmla="*/ 31 w 33"/>
                  <a:gd name="T3" fmla="*/ 13 h 13"/>
                  <a:gd name="T4" fmla="*/ 31 w 33"/>
                  <a:gd name="T5" fmla="*/ 10 h 13"/>
                  <a:gd name="T6" fmla="*/ 4 w 33"/>
                  <a:gd name="T7" fmla="*/ 1 h 13"/>
                  <a:gd name="T8" fmla="*/ 2 w 33"/>
                  <a:gd name="T9" fmla="*/ 4 h 13"/>
                </a:gdLst>
                <a:ahLst/>
                <a:cxnLst>
                  <a:cxn ang="0">
                    <a:pos x="T0" y="T1"/>
                  </a:cxn>
                  <a:cxn ang="0">
                    <a:pos x="T2" y="T3"/>
                  </a:cxn>
                  <a:cxn ang="0">
                    <a:pos x="T4" y="T5"/>
                  </a:cxn>
                  <a:cxn ang="0">
                    <a:pos x="T6" y="T7"/>
                  </a:cxn>
                  <a:cxn ang="0">
                    <a:pos x="T8" y="T9"/>
                  </a:cxn>
                </a:cxnLst>
                <a:rect l="0" t="0" r="r" b="b"/>
                <a:pathLst>
                  <a:path w="33" h="13">
                    <a:moveTo>
                      <a:pt x="2" y="4"/>
                    </a:moveTo>
                    <a:cubicBezTo>
                      <a:pt x="11" y="9"/>
                      <a:pt x="21" y="13"/>
                      <a:pt x="31" y="13"/>
                    </a:cubicBezTo>
                    <a:cubicBezTo>
                      <a:pt x="32" y="13"/>
                      <a:pt x="33" y="10"/>
                      <a:pt x="31" y="10"/>
                    </a:cubicBezTo>
                    <a:cubicBezTo>
                      <a:pt x="22" y="8"/>
                      <a:pt x="13" y="6"/>
                      <a:pt x="4" y="1"/>
                    </a:cubicBezTo>
                    <a:cubicBezTo>
                      <a:pt x="2" y="0"/>
                      <a:pt x="0" y="3"/>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60" name="Freeform 94"/>
              <p:cNvSpPr/>
              <p:nvPr/>
            </p:nvSpPr>
            <p:spPr bwMode="auto">
              <a:xfrm>
                <a:off x="4963" y="1581"/>
                <a:ext cx="63" cy="39"/>
              </a:xfrm>
              <a:custGeom>
                <a:avLst/>
                <a:gdLst>
                  <a:gd name="T0" fmla="*/ 2 w 36"/>
                  <a:gd name="T1" fmla="*/ 4 h 22"/>
                  <a:gd name="T2" fmla="*/ 33 w 36"/>
                  <a:gd name="T3" fmla="*/ 22 h 22"/>
                  <a:gd name="T4" fmla="*/ 34 w 36"/>
                  <a:gd name="T5" fmla="*/ 19 h 22"/>
                  <a:gd name="T6" fmla="*/ 4 w 36"/>
                  <a:gd name="T7" fmla="*/ 1 h 22"/>
                  <a:gd name="T8" fmla="*/ 2 w 36"/>
                  <a:gd name="T9" fmla="*/ 4 h 22"/>
                </a:gdLst>
                <a:ahLst/>
                <a:cxnLst>
                  <a:cxn ang="0">
                    <a:pos x="T0" y="T1"/>
                  </a:cxn>
                  <a:cxn ang="0">
                    <a:pos x="T2" y="T3"/>
                  </a:cxn>
                  <a:cxn ang="0">
                    <a:pos x="T4" y="T5"/>
                  </a:cxn>
                  <a:cxn ang="0">
                    <a:pos x="T6" y="T7"/>
                  </a:cxn>
                  <a:cxn ang="0">
                    <a:pos x="T8" y="T9"/>
                  </a:cxn>
                </a:cxnLst>
                <a:rect l="0" t="0" r="r" b="b"/>
                <a:pathLst>
                  <a:path w="36" h="22">
                    <a:moveTo>
                      <a:pt x="2" y="4"/>
                    </a:moveTo>
                    <a:cubicBezTo>
                      <a:pt x="11" y="11"/>
                      <a:pt x="22" y="18"/>
                      <a:pt x="33" y="22"/>
                    </a:cubicBezTo>
                    <a:cubicBezTo>
                      <a:pt x="35" y="22"/>
                      <a:pt x="36" y="20"/>
                      <a:pt x="34" y="19"/>
                    </a:cubicBezTo>
                    <a:cubicBezTo>
                      <a:pt x="24" y="13"/>
                      <a:pt x="13" y="8"/>
                      <a:pt x="4" y="1"/>
                    </a:cubicBezTo>
                    <a:cubicBezTo>
                      <a:pt x="2" y="0"/>
                      <a:pt x="0" y="3"/>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61" name="Freeform 95"/>
              <p:cNvSpPr/>
              <p:nvPr/>
            </p:nvSpPr>
            <p:spPr bwMode="auto">
              <a:xfrm>
                <a:off x="5117" y="1250"/>
                <a:ext cx="44" cy="58"/>
              </a:xfrm>
              <a:custGeom>
                <a:avLst/>
                <a:gdLst>
                  <a:gd name="T0" fmla="*/ 24 w 25"/>
                  <a:gd name="T1" fmla="*/ 30 h 33"/>
                  <a:gd name="T2" fmla="*/ 3 w 25"/>
                  <a:gd name="T3" fmla="*/ 1 h 33"/>
                  <a:gd name="T4" fmla="*/ 1 w 25"/>
                  <a:gd name="T5" fmla="*/ 3 h 33"/>
                  <a:gd name="T6" fmla="*/ 12 w 25"/>
                  <a:gd name="T7" fmla="*/ 17 h 33"/>
                  <a:gd name="T8" fmla="*/ 21 w 25"/>
                  <a:gd name="T9" fmla="*/ 32 h 33"/>
                  <a:gd name="T10" fmla="*/ 24 w 25"/>
                  <a:gd name="T11" fmla="*/ 30 h 33"/>
                </a:gdLst>
                <a:ahLst/>
                <a:cxnLst>
                  <a:cxn ang="0">
                    <a:pos x="T0" y="T1"/>
                  </a:cxn>
                  <a:cxn ang="0">
                    <a:pos x="T2" y="T3"/>
                  </a:cxn>
                  <a:cxn ang="0">
                    <a:pos x="T4" y="T5"/>
                  </a:cxn>
                  <a:cxn ang="0">
                    <a:pos x="T6" y="T7"/>
                  </a:cxn>
                  <a:cxn ang="0">
                    <a:pos x="T8" y="T9"/>
                  </a:cxn>
                  <a:cxn ang="0">
                    <a:pos x="T10" y="T11"/>
                  </a:cxn>
                </a:cxnLst>
                <a:rect l="0" t="0" r="r" b="b"/>
                <a:pathLst>
                  <a:path w="25" h="33">
                    <a:moveTo>
                      <a:pt x="24" y="30"/>
                    </a:moveTo>
                    <a:cubicBezTo>
                      <a:pt x="21" y="20"/>
                      <a:pt x="13" y="7"/>
                      <a:pt x="3" y="1"/>
                    </a:cubicBezTo>
                    <a:cubicBezTo>
                      <a:pt x="2" y="0"/>
                      <a:pt x="0" y="2"/>
                      <a:pt x="1" y="3"/>
                    </a:cubicBezTo>
                    <a:cubicBezTo>
                      <a:pt x="4" y="8"/>
                      <a:pt x="8" y="12"/>
                      <a:pt x="12" y="17"/>
                    </a:cubicBezTo>
                    <a:cubicBezTo>
                      <a:pt x="15" y="22"/>
                      <a:pt x="18" y="27"/>
                      <a:pt x="21" y="32"/>
                    </a:cubicBezTo>
                    <a:cubicBezTo>
                      <a:pt x="22" y="33"/>
                      <a:pt x="25" y="32"/>
                      <a:pt x="24"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62" name="Freeform 96"/>
              <p:cNvSpPr/>
              <p:nvPr/>
            </p:nvSpPr>
            <p:spPr bwMode="auto">
              <a:xfrm>
                <a:off x="5131" y="1231"/>
                <a:ext cx="46" cy="60"/>
              </a:xfrm>
              <a:custGeom>
                <a:avLst/>
                <a:gdLst>
                  <a:gd name="T0" fmla="*/ 25 w 26"/>
                  <a:gd name="T1" fmla="*/ 31 h 34"/>
                  <a:gd name="T2" fmla="*/ 3 w 26"/>
                  <a:gd name="T3" fmla="*/ 1 h 34"/>
                  <a:gd name="T4" fmla="*/ 1 w 26"/>
                  <a:gd name="T5" fmla="*/ 3 h 34"/>
                  <a:gd name="T6" fmla="*/ 12 w 26"/>
                  <a:gd name="T7" fmla="*/ 17 h 34"/>
                  <a:gd name="T8" fmla="*/ 22 w 26"/>
                  <a:gd name="T9" fmla="*/ 32 h 34"/>
                  <a:gd name="T10" fmla="*/ 25 w 26"/>
                  <a:gd name="T11" fmla="*/ 31 h 34"/>
                </a:gdLst>
                <a:ahLst/>
                <a:cxnLst>
                  <a:cxn ang="0">
                    <a:pos x="T0" y="T1"/>
                  </a:cxn>
                  <a:cxn ang="0">
                    <a:pos x="T2" y="T3"/>
                  </a:cxn>
                  <a:cxn ang="0">
                    <a:pos x="T4" y="T5"/>
                  </a:cxn>
                  <a:cxn ang="0">
                    <a:pos x="T6" y="T7"/>
                  </a:cxn>
                  <a:cxn ang="0">
                    <a:pos x="T8" y="T9"/>
                  </a:cxn>
                  <a:cxn ang="0">
                    <a:pos x="T10" y="T11"/>
                  </a:cxn>
                </a:cxnLst>
                <a:rect l="0" t="0" r="r" b="b"/>
                <a:pathLst>
                  <a:path w="26" h="34">
                    <a:moveTo>
                      <a:pt x="25" y="31"/>
                    </a:moveTo>
                    <a:cubicBezTo>
                      <a:pt x="20" y="20"/>
                      <a:pt x="12" y="7"/>
                      <a:pt x="3" y="1"/>
                    </a:cubicBezTo>
                    <a:cubicBezTo>
                      <a:pt x="1" y="0"/>
                      <a:pt x="0" y="1"/>
                      <a:pt x="1" y="3"/>
                    </a:cubicBezTo>
                    <a:cubicBezTo>
                      <a:pt x="4" y="8"/>
                      <a:pt x="8" y="12"/>
                      <a:pt x="12" y="17"/>
                    </a:cubicBezTo>
                    <a:cubicBezTo>
                      <a:pt x="15" y="22"/>
                      <a:pt x="18" y="27"/>
                      <a:pt x="22" y="32"/>
                    </a:cubicBezTo>
                    <a:cubicBezTo>
                      <a:pt x="23" y="34"/>
                      <a:pt x="26" y="33"/>
                      <a:pt x="25"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63" name="Freeform 97"/>
              <p:cNvSpPr/>
              <p:nvPr/>
            </p:nvSpPr>
            <p:spPr bwMode="auto">
              <a:xfrm>
                <a:off x="5158" y="1231"/>
                <a:ext cx="35" cy="51"/>
              </a:xfrm>
              <a:custGeom>
                <a:avLst/>
                <a:gdLst>
                  <a:gd name="T0" fmla="*/ 19 w 20"/>
                  <a:gd name="T1" fmla="*/ 27 h 29"/>
                  <a:gd name="T2" fmla="*/ 12 w 20"/>
                  <a:gd name="T3" fmla="*/ 13 h 29"/>
                  <a:gd name="T4" fmla="*/ 3 w 20"/>
                  <a:gd name="T5" fmla="*/ 1 h 29"/>
                  <a:gd name="T6" fmla="*/ 0 w 20"/>
                  <a:gd name="T7" fmla="*/ 3 h 29"/>
                  <a:gd name="T8" fmla="*/ 8 w 20"/>
                  <a:gd name="T9" fmla="*/ 15 h 29"/>
                  <a:gd name="T10" fmla="*/ 16 w 20"/>
                  <a:gd name="T11" fmla="*/ 28 h 29"/>
                  <a:gd name="T12" fmla="*/ 19 w 20"/>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20" h="29">
                    <a:moveTo>
                      <a:pt x="19" y="27"/>
                    </a:moveTo>
                    <a:cubicBezTo>
                      <a:pt x="17" y="22"/>
                      <a:pt x="15" y="17"/>
                      <a:pt x="12" y="13"/>
                    </a:cubicBezTo>
                    <a:cubicBezTo>
                      <a:pt x="9" y="8"/>
                      <a:pt x="7" y="4"/>
                      <a:pt x="3" y="1"/>
                    </a:cubicBezTo>
                    <a:cubicBezTo>
                      <a:pt x="2" y="0"/>
                      <a:pt x="0" y="1"/>
                      <a:pt x="0" y="3"/>
                    </a:cubicBezTo>
                    <a:cubicBezTo>
                      <a:pt x="2" y="7"/>
                      <a:pt x="5" y="11"/>
                      <a:pt x="8" y="15"/>
                    </a:cubicBezTo>
                    <a:cubicBezTo>
                      <a:pt x="10" y="19"/>
                      <a:pt x="13" y="24"/>
                      <a:pt x="16" y="28"/>
                    </a:cubicBezTo>
                    <a:cubicBezTo>
                      <a:pt x="17" y="29"/>
                      <a:pt x="20" y="29"/>
                      <a:pt x="19" y="2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64" name="Freeform 98"/>
              <p:cNvSpPr/>
              <p:nvPr/>
            </p:nvSpPr>
            <p:spPr bwMode="auto">
              <a:xfrm>
                <a:off x="5182" y="1224"/>
                <a:ext cx="30" cy="47"/>
              </a:xfrm>
              <a:custGeom>
                <a:avLst/>
                <a:gdLst>
                  <a:gd name="T0" fmla="*/ 16 w 17"/>
                  <a:gd name="T1" fmla="*/ 24 h 27"/>
                  <a:gd name="T2" fmla="*/ 3 w 17"/>
                  <a:gd name="T3" fmla="*/ 0 h 27"/>
                  <a:gd name="T4" fmla="*/ 1 w 17"/>
                  <a:gd name="T5" fmla="*/ 2 h 27"/>
                  <a:gd name="T6" fmla="*/ 7 w 17"/>
                  <a:gd name="T7" fmla="*/ 13 h 27"/>
                  <a:gd name="T8" fmla="*/ 13 w 17"/>
                  <a:gd name="T9" fmla="*/ 25 h 27"/>
                  <a:gd name="T10" fmla="*/ 16 w 17"/>
                  <a:gd name="T11" fmla="*/ 24 h 27"/>
                </a:gdLst>
                <a:ahLst/>
                <a:cxnLst>
                  <a:cxn ang="0">
                    <a:pos x="T0" y="T1"/>
                  </a:cxn>
                  <a:cxn ang="0">
                    <a:pos x="T2" y="T3"/>
                  </a:cxn>
                  <a:cxn ang="0">
                    <a:pos x="T4" y="T5"/>
                  </a:cxn>
                  <a:cxn ang="0">
                    <a:pos x="T6" y="T7"/>
                  </a:cxn>
                  <a:cxn ang="0">
                    <a:pos x="T8" y="T9"/>
                  </a:cxn>
                  <a:cxn ang="0">
                    <a:pos x="T10" y="T11"/>
                  </a:cxn>
                </a:cxnLst>
                <a:rect l="0" t="0" r="r" b="b"/>
                <a:pathLst>
                  <a:path w="17" h="27">
                    <a:moveTo>
                      <a:pt x="16" y="24"/>
                    </a:moveTo>
                    <a:cubicBezTo>
                      <a:pt x="14" y="16"/>
                      <a:pt x="10" y="6"/>
                      <a:pt x="3" y="0"/>
                    </a:cubicBezTo>
                    <a:cubicBezTo>
                      <a:pt x="1" y="0"/>
                      <a:pt x="0" y="1"/>
                      <a:pt x="1" y="2"/>
                    </a:cubicBezTo>
                    <a:cubicBezTo>
                      <a:pt x="3" y="6"/>
                      <a:pt x="5" y="9"/>
                      <a:pt x="7" y="13"/>
                    </a:cubicBezTo>
                    <a:cubicBezTo>
                      <a:pt x="10" y="17"/>
                      <a:pt x="11" y="21"/>
                      <a:pt x="13" y="25"/>
                    </a:cubicBezTo>
                    <a:cubicBezTo>
                      <a:pt x="14" y="27"/>
                      <a:pt x="17" y="26"/>
                      <a:pt x="16"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65" name="Freeform 99"/>
              <p:cNvSpPr/>
              <p:nvPr/>
            </p:nvSpPr>
            <p:spPr bwMode="auto">
              <a:xfrm>
                <a:off x="5207" y="1226"/>
                <a:ext cx="28" cy="44"/>
              </a:xfrm>
              <a:custGeom>
                <a:avLst/>
                <a:gdLst>
                  <a:gd name="T0" fmla="*/ 15 w 16"/>
                  <a:gd name="T1" fmla="*/ 22 h 25"/>
                  <a:gd name="T2" fmla="*/ 3 w 16"/>
                  <a:gd name="T3" fmla="*/ 1 h 25"/>
                  <a:gd name="T4" fmla="*/ 1 w 16"/>
                  <a:gd name="T5" fmla="*/ 3 h 25"/>
                  <a:gd name="T6" fmla="*/ 6 w 16"/>
                  <a:gd name="T7" fmla="*/ 12 h 25"/>
                  <a:gd name="T8" fmla="*/ 12 w 16"/>
                  <a:gd name="T9" fmla="*/ 23 h 25"/>
                  <a:gd name="T10" fmla="*/ 15 w 16"/>
                  <a:gd name="T11" fmla="*/ 22 h 25"/>
                </a:gdLst>
                <a:ahLst/>
                <a:cxnLst>
                  <a:cxn ang="0">
                    <a:pos x="T0" y="T1"/>
                  </a:cxn>
                  <a:cxn ang="0">
                    <a:pos x="T2" y="T3"/>
                  </a:cxn>
                  <a:cxn ang="0">
                    <a:pos x="T4" y="T5"/>
                  </a:cxn>
                  <a:cxn ang="0">
                    <a:pos x="T6" y="T7"/>
                  </a:cxn>
                  <a:cxn ang="0">
                    <a:pos x="T8" y="T9"/>
                  </a:cxn>
                  <a:cxn ang="0">
                    <a:pos x="T10" y="T11"/>
                  </a:cxn>
                </a:cxnLst>
                <a:rect l="0" t="0" r="r" b="b"/>
                <a:pathLst>
                  <a:path w="16" h="25">
                    <a:moveTo>
                      <a:pt x="15" y="22"/>
                    </a:moveTo>
                    <a:cubicBezTo>
                      <a:pt x="13" y="15"/>
                      <a:pt x="9" y="5"/>
                      <a:pt x="3" y="1"/>
                    </a:cubicBezTo>
                    <a:cubicBezTo>
                      <a:pt x="2" y="0"/>
                      <a:pt x="0" y="1"/>
                      <a:pt x="1" y="3"/>
                    </a:cubicBezTo>
                    <a:cubicBezTo>
                      <a:pt x="2" y="6"/>
                      <a:pt x="4" y="9"/>
                      <a:pt x="6" y="12"/>
                    </a:cubicBezTo>
                    <a:cubicBezTo>
                      <a:pt x="8" y="16"/>
                      <a:pt x="10" y="20"/>
                      <a:pt x="12" y="23"/>
                    </a:cubicBezTo>
                    <a:cubicBezTo>
                      <a:pt x="13" y="25"/>
                      <a:pt x="16" y="24"/>
                      <a:pt x="15"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66" name="Freeform 100"/>
              <p:cNvSpPr/>
              <p:nvPr/>
            </p:nvSpPr>
            <p:spPr bwMode="auto">
              <a:xfrm>
                <a:off x="5224" y="1233"/>
                <a:ext cx="22" cy="30"/>
              </a:xfrm>
              <a:custGeom>
                <a:avLst/>
                <a:gdLst>
                  <a:gd name="T0" fmla="*/ 11 w 12"/>
                  <a:gd name="T1" fmla="*/ 13 h 17"/>
                  <a:gd name="T2" fmla="*/ 3 w 12"/>
                  <a:gd name="T3" fmla="*/ 1 h 17"/>
                  <a:gd name="T4" fmla="*/ 0 w 12"/>
                  <a:gd name="T5" fmla="*/ 2 h 17"/>
                  <a:gd name="T6" fmla="*/ 8 w 12"/>
                  <a:gd name="T7" fmla="*/ 15 h 17"/>
                  <a:gd name="T8" fmla="*/ 11 w 12"/>
                  <a:gd name="T9" fmla="*/ 13 h 17"/>
                </a:gdLst>
                <a:ahLst/>
                <a:cxnLst>
                  <a:cxn ang="0">
                    <a:pos x="T0" y="T1"/>
                  </a:cxn>
                  <a:cxn ang="0">
                    <a:pos x="T2" y="T3"/>
                  </a:cxn>
                  <a:cxn ang="0">
                    <a:pos x="T4" y="T5"/>
                  </a:cxn>
                  <a:cxn ang="0">
                    <a:pos x="T6" y="T7"/>
                  </a:cxn>
                  <a:cxn ang="0">
                    <a:pos x="T8" y="T9"/>
                  </a:cxn>
                </a:cxnLst>
                <a:rect l="0" t="0" r="r" b="b"/>
                <a:pathLst>
                  <a:path w="12" h="17">
                    <a:moveTo>
                      <a:pt x="11" y="13"/>
                    </a:moveTo>
                    <a:cubicBezTo>
                      <a:pt x="9" y="9"/>
                      <a:pt x="6" y="4"/>
                      <a:pt x="3" y="1"/>
                    </a:cubicBezTo>
                    <a:cubicBezTo>
                      <a:pt x="2" y="0"/>
                      <a:pt x="0" y="1"/>
                      <a:pt x="0" y="2"/>
                    </a:cubicBezTo>
                    <a:cubicBezTo>
                      <a:pt x="2" y="7"/>
                      <a:pt x="5" y="11"/>
                      <a:pt x="8" y="15"/>
                    </a:cubicBezTo>
                    <a:cubicBezTo>
                      <a:pt x="9" y="17"/>
                      <a:pt x="12" y="15"/>
                      <a:pt x="11"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67" name="Freeform 101"/>
              <p:cNvSpPr/>
              <p:nvPr/>
            </p:nvSpPr>
            <p:spPr bwMode="auto">
              <a:xfrm>
                <a:off x="5112" y="1286"/>
                <a:ext cx="39" cy="45"/>
              </a:xfrm>
              <a:custGeom>
                <a:avLst/>
                <a:gdLst>
                  <a:gd name="T0" fmla="*/ 21 w 22"/>
                  <a:gd name="T1" fmla="*/ 22 h 26"/>
                  <a:gd name="T2" fmla="*/ 3 w 22"/>
                  <a:gd name="T3" fmla="*/ 1 h 26"/>
                  <a:gd name="T4" fmla="*/ 1 w 22"/>
                  <a:gd name="T5" fmla="*/ 3 h 26"/>
                  <a:gd name="T6" fmla="*/ 18 w 22"/>
                  <a:gd name="T7" fmla="*/ 24 h 26"/>
                  <a:gd name="T8" fmla="*/ 21 w 22"/>
                  <a:gd name="T9" fmla="*/ 22 h 26"/>
                </a:gdLst>
                <a:ahLst/>
                <a:cxnLst>
                  <a:cxn ang="0">
                    <a:pos x="T0" y="T1"/>
                  </a:cxn>
                  <a:cxn ang="0">
                    <a:pos x="T2" y="T3"/>
                  </a:cxn>
                  <a:cxn ang="0">
                    <a:pos x="T4" y="T5"/>
                  </a:cxn>
                  <a:cxn ang="0">
                    <a:pos x="T6" y="T7"/>
                  </a:cxn>
                  <a:cxn ang="0">
                    <a:pos x="T8" y="T9"/>
                  </a:cxn>
                </a:cxnLst>
                <a:rect l="0" t="0" r="r" b="b"/>
                <a:pathLst>
                  <a:path w="22" h="26">
                    <a:moveTo>
                      <a:pt x="21" y="22"/>
                    </a:moveTo>
                    <a:cubicBezTo>
                      <a:pt x="16" y="15"/>
                      <a:pt x="10" y="6"/>
                      <a:pt x="3" y="1"/>
                    </a:cubicBezTo>
                    <a:cubicBezTo>
                      <a:pt x="2" y="0"/>
                      <a:pt x="0" y="2"/>
                      <a:pt x="1" y="3"/>
                    </a:cubicBezTo>
                    <a:cubicBezTo>
                      <a:pt x="6" y="11"/>
                      <a:pt x="12" y="18"/>
                      <a:pt x="18" y="24"/>
                    </a:cubicBezTo>
                    <a:cubicBezTo>
                      <a:pt x="19" y="26"/>
                      <a:pt x="22" y="24"/>
                      <a:pt x="21"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68" name="Freeform 102"/>
              <p:cNvSpPr/>
              <p:nvPr/>
            </p:nvSpPr>
            <p:spPr bwMode="auto">
              <a:xfrm>
                <a:off x="5119" y="1315"/>
                <a:ext cx="33" cy="34"/>
              </a:xfrm>
              <a:custGeom>
                <a:avLst/>
                <a:gdLst>
                  <a:gd name="T0" fmla="*/ 18 w 19"/>
                  <a:gd name="T1" fmla="*/ 15 h 19"/>
                  <a:gd name="T2" fmla="*/ 10 w 19"/>
                  <a:gd name="T3" fmla="*/ 8 h 19"/>
                  <a:gd name="T4" fmla="*/ 3 w 19"/>
                  <a:gd name="T5" fmla="*/ 1 h 19"/>
                  <a:gd name="T6" fmla="*/ 0 w 19"/>
                  <a:gd name="T7" fmla="*/ 3 h 19"/>
                  <a:gd name="T8" fmla="*/ 7 w 19"/>
                  <a:gd name="T9" fmla="*/ 11 h 19"/>
                  <a:gd name="T10" fmla="*/ 16 w 19"/>
                  <a:gd name="T11" fmla="*/ 18 h 19"/>
                  <a:gd name="T12" fmla="*/ 18 w 19"/>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18" y="15"/>
                    </a:moveTo>
                    <a:cubicBezTo>
                      <a:pt x="15" y="13"/>
                      <a:pt x="12" y="10"/>
                      <a:pt x="10" y="8"/>
                    </a:cubicBezTo>
                    <a:cubicBezTo>
                      <a:pt x="8" y="6"/>
                      <a:pt x="6" y="3"/>
                      <a:pt x="3" y="1"/>
                    </a:cubicBezTo>
                    <a:cubicBezTo>
                      <a:pt x="2" y="0"/>
                      <a:pt x="0" y="2"/>
                      <a:pt x="0" y="3"/>
                    </a:cubicBezTo>
                    <a:cubicBezTo>
                      <a:pt x="2" y="6"/>
                      <a:pt x="5" y="9"/>
                      <a:pt x="7" y="11"/>
                    </a:cubicBezTo>
                    <a:cubicBezTo>
                      <a:pt x="10" y="13"/>
                      <a:pt x="13" y="16"/>
                      <a:pt x="16" y="18"/>
                    </a:cubicBezTo>
                    <a:cubicBezTo>
                      <a:pt x="18" y="19"/>
                      <a:pt x="19" y="16"/>
                      <a:pt x="1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69" name="Freeform 103"/>
              <p:cNvSpPr/>
              <p:nvPr/>
            </p:nvSpPr>
            <p:spPr bwMode="auto">
              <a:xfrm>
                <a:off x="5247" y="1389"/>
                <a:ext cx="34" cy="60"/>
              </a:xfrm>
              <a:custGeom>
                <a:avLst/>
                <a:gdLst>
                  <a:gd name="T0" fmla="*/ 19 w 19"/>
                  <a:gd name="T1" fmla="*/ 32 h 34"/>
                  <a:gd name="T2" fmla="*/ 3 w 19"/>
                  <a:gd name="T3" fmla="*/ 1 h 34"/>
                  <a:gd name="T4" fmla="*/ 1 w 19"/>
                  <a:gd name="T5" fmla="*/ 3 h 34"/>
                  <a:gd name="T6" fmla="*/ 16 w 19"/>
                  <a:gd name="T7" fmla="*/ 33 h 34"/>
                  <a:gd name="T8" fmla="*/ 19 w 19"/>
                  <a:gd name="T9" fmla="*/ 32 h 34"/>
                </a:gdLst>
                <a:ahLst/>
                <a:cxnLst>
                  <a:cxn ang="0">
                    <a:pos x="T0" y="T1"/>
                  </a:cxn>
                  <a:cxn ang="0">
                    <a:pos x="T2" y="T3"/>
                  </a:cxn>
                  <a:cxn ang="0">
                    <a:pos x="T4" y="T5"/>
                  </a:cxn>
                  <a:cxn ang="0">
                    <a:pos x="T6" y="T7"/>
                  </a:cxn>
                  <a:cxn ang="0">
                    <a:pos x="T8" y="T9"/>
                  </a:cxn>
                </a:cxnLst>
                <a:rect l="0" t="0" r="r" b="b"/>
                <a:pathLst>
                  <a:path w="19" h="34">
                    <a:moveTo>
                      <a:pt x="19" y="32"/>
                    </a:moveTo>
                    <a:cubicBezTo>
                      <a:pt x="15" y="21"/>
                      <a:pt x="9" y="11"/>
                      <a:pt x="3" y="1"/>
                    </a:cubicBezTo>
                    <a:cubicBezTo>
                      <a:pt x="2" y="0"/>
                      <a:pt x="0" y="1"/>
                      <a:pt x="1" y="3"/>
                    </a:cubicBezTo>
                    <a:cubicBezTo>
                      <a:pt x="6" y="13"/>
                      <a:pt x="11" y="23"/>
                      <a:pt x="16" y="33"/>
                    </a:cubicBezTo>
                    <a:cubicBezTo>
                      <a:pt x="17" y="34"/>
                      <a:pt x="19" y="33"/>
                      <a:pt x="19"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70" name="Freeform 104"/>
              <p:cNvSpPr/>
              <p:nvPr/>
            </p:nvSpPr>
            <p:spPr bwMode="auto">
              <a:xfrm>
                <a:off x="5223" y="1384"/>
                <a:ext cx="23" cy="46"/>
              </a:xfrm>
              <a:custGeom>
                <a:avLst/>
                <a:gdLst>
                  <a:gd name="T0" fmla="*/ 12 w 13"/>
                  <a:gd name="T1" fmla="*/ 23 h 26"/>
                  <a:gd name="T2" fmla="*/ 3 w 13"/>
                  <a:gd name="T3" fmla="*/ 1 h 26"/>
                  <a:gd name="T4" fmla="*/ 0 w 13"/>
                  <a:gd name="T5" fmla="*/ 2 h 26"/>
                  <a:gd name="T6" fmla="*/ 9 w 13"/>
                  <a:gd name="T7" fmla="*/ 25 h 26"/>
                  <a:gd name="T8" fmla="*/ 12 w 13"/>
                  <a:gd name="T9" fmla="*/ 23 h 26"/>
                </a:gdLst>
                <a:ahLst/>
                <a:cxnLst>
                  <a:cxn ang="0">
                    <a:pos x="T0" y="T1"/>
                  </a:cxn>
                  <a:cxn ang="0">
                    <a:pos x="T2" y="T3"/>
                  </a:cxn>
                  <a:cxn ang="0">
                    <a:pos x="T4" y="T5"/>
                  </a:cxn>
                  <a:cxn ang="0">
                    <a:pos x="T6" y="T7"/>
                  </a:cxn>
                  <a:cxn ang="0">
                    <a:pos x="T8" y="T9"/>
                  </a:cxn>
                </a:cxnLst>
                <a:rect l="0" t="0" r="r" b="b"/>
                <a:pathLst>
                  <a:path w="13" h="26">
                    <a:moveTo>
                      <a:pt x="12" y="23"/>
                    </a:moveTo>
                    <a:cubicBezTo>
                      <a:pt x="8" y="16"/>
                      <a:pt x="5" y="9"/>
                      <a:pt x="3" y="1"/>
                    </a:cubicBezTo>
                    <a:cubicBezTo>
                      <a:pt x="2" y="0"/>
                      <a:pt x="0" y="0"/>
                      <a:pt x="0" y="2"/>
                    </a:cubicBezTo>
                    <a:cubicBezTo>
                      <a:pt x="1" y="10"/>
                      <a:pt x="4" y="18"/>
                      <a:pt x="9" y="25"/>
                    </a:cubicBezTo>
                    <a:cubicBezTo>
                      <a:pt x="10" y="26"/>
                      <a:pt x="13" y="24"/>
                      <a:pt x="12"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71" name="Freeform 105"/>
              <p:cNvSpPr/>
              <p:nvPr/>
            </p:nvSpPr>
            <p:spPr bwMode="auto">
              <a:xfrm>
                <a:off x="5261" y="1377"/>
                <a:ext cx="20" cy="37"/>
              </a:xfrm>
              <a:custGeom>
                <a:avLst/>
                <a:gdLst>
                  <a:gd name="T0" fmla="*/ 10 w 11"/>
                  <a:gd name="T1" fmla="*/ 18 h 21"/>
                  <a:gd name="T2" fmla="*/ 4 w 11"/>
                  <a:gd name="T3" fmla="*/ 1 h 21"/>
                  <a:gd name="T4" fmla="*/ 1 w 11"/>
                  <a:gd name="T5" fmla="*/ 2 h 21"/>
                  <a:gd name="T6" fmla="*/ 7 w 11"/>
                  <a:gd name="T7" fmla="*/ 19 h 21"/>
                  <a:gd name="T8" fmla="*/ 10 w 11"/>
                  <a:gd name="T9" fmla="*/ 18 h 21"/>
                </a:gdLst>
                <a:ahLst/>
                <a:cxnLst>
                  <a:cxn ang="0">
                    <a:pos x="T0" y="T1"/>
                  </a:cxn>
                  <a:cxn ang="0">
                    <a:pos x="T2" y="T3"/>
                  </a:cxn>
                  <a:cxn ang="0">
                    <a:pos x="T4" y="T5"/>
                  </a:cxn>
                  <a:cxn ang="0">
                    <a:pos x="T6" y="T7"/>
                  </a:cxn>
                  <a:cxn ang="0">
                    <a:pos x="T8" y="T9"/>
                  </a:cxn>
                </a:cxnLst>
                <a:rect l="0" t="0" r="r" b="b"/>
                <a:pathLst>
                  <a:path w="11" h="21">
                    <a:moveTo>
                      <a:pt x="10" y="18"/>
                    </a:moveTo>
                    <a:cubicBezTo>
                      <a:pt x="8" y="13"/>
                      <a:pt x="6" y="7"/>
                      <a:pt x="4" y="1"/>
                    </a:cubicBezTo>
                    <a:cubicBezTo>
                      <a:pt x="3" y="0"/>
                      <a:pt x="0" y="0"/>
                      <a:pt x="1" y="2"/>
                    </a:cubicBezTo>
                    <a:cubicBezTo>
                      <a:pt x="3" y="8"/>
                      <a:pt x="5" y="14"/>
                      <a:pt x="7" y="19"/>
                    </a:cubicBezTo>
                    <a:cubicBezTo>
                      <a:pt x="8" y="21"/>
                      <a:pt x="11" y="20"/>
                      <a:pt x="1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72" name="Freeform 106"/>
              <p:cNvSpPr/>
              <p:nvPr/>
            </p:nvSpPr>
            <p:spPr bwMode="auto">
              <a:xfrm>
                <a:off x="5441" y="1660"/>
                <a:ext cx="51" cy="32"/>
              </a:xfrm>
              <a:custGeom>
                <a:avLst/>
                <a:gdLst>
                  <a:gd name="T0" fmla="*/ 1 w 29"/>
                  <a:gd name="T1" fmla="*/ 4 h 18"/>
                  <a:gd name="T2" fmla="*/ 14 w 29"/>
                  <a:gd name="T3" fmla="*/ 11 h 18"/>
                  <a:gd name="T4" fmla="*/ 27 w 29"/>
                  <a:gd name="T5" fmla="*/ 17 h 18"/>
                  <a:gd name="T6" fmla="*/ 28 w 29"/>
                  <a:gd name="T7" fmla="*/ 15 h 18"/>
                  <a:gd name="T8" fmla="*/ 16 w 29"/>
                  <a:gd name="T9" fmla="*/ 7 h 18"/>
                  <a:gd name="T10" fmla="*/ 2 w 29"/>
                  <a:gd name="T11" fmla="*/ 1 h 18"/>
                  <a:gd name="T12" fmla="*/ 1 w 29"/>
                  <a:gd name="T13" fmla="*/ 4 h 18"/>
                </a:gdLst>
                <a:ahLst/>
                <a:cxnLst>
                  <a:cxn ang="0">
                    <a:pos x="T0" y="T1"/>
                  </a:cxn>
                  <a:cxn ang="0">
                    <a:pos x="T2" y="T3"/>
                  </a:cxn>
                  <a:cxn ang="0">
                    <a:pos x="T4" y="T5"/>
                  </a:cxn>
                  <a:cxn ang="0">
                    <a:pos x="T6" y="T7"/>
                  </a:cxn>
                  <a:cxn ang="0">
                    <a:pos x="T8" y="T9"/>
                  </a:cxn>
                  <a:cxn ang="0">
                    <a:pos x="T10" y="T11"/>
                  </a:cxn>
                  <a:cxn ang="0">
                    <a:pos x="T12" y="T13"/>
                  </a:cxn>
                </a:cxnLst>
                <a:rect l="0" t="0" r="r" b="b"/>
                <a:pathLst>
                  <a:path w="29" h="18">
                    <a:moveTo>
                      <a:pt x="1" y="4"/>
                    </a:moveTo>
                    <a:cubicBezTo>
                      <a:pt x="5" y="7"/>
                      <a:pt x="10" y="9"/>
                      <a:pt x="14" y="11"/>
                    </a:cubicBezTo>
                    <a:cubicBezTo>
                      <a:pt x="18" y="14"/>
                      <a:pt x="22" y="16"/>
                      <a:pt x="27" y="17"/>
                    </a:cubicBezTo>
                    <a:cubicBezTo>
                      <a:pt x="28" y="18"/>
                      <a:pt x="29" y="16"/>
                      <a:pt x="28" y="15"/>
                    </a:cubicBezTo>
                    <a:cubicBezTo>
                      <a:pt x="25" y="11"/>
                      <a:pt x="20" y="9"/>
                      <a:pt x="16" y="7"/>
                    </a:cubicBezTo>
                    <a:cubicBezTo>
                      <a:pt x="11" y="5"/>
                      <a:pt x="7" y="3"/>
                      <a:pt x="2" y="1"/>
                    </a:cubicBezTo>
                    <a:cubicBezTo>
                      <a:pt x="1" y="0"/>
                      <a:pt x="0" y="3"/>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73" name="Freeform 107"/>
              <p:cNvSpPr/>
              <p:nvPr/>
            </p:nvSpPr>
            <p:spPr bwMode="auto">
              <a:xfrm>
                <a:off x="5427" y="1630"/>
                <a:ext cx="54" cy="27"/>
              </a:xfrm>
              <a:custGeom>
                <a:avLst/>
                <a:gdLst>
                  <a:gd name="T0" fmla="*/ 1 w 31"/>
                  <a:gd name="T1" fmla="*/ 4 h 15"/>
                  <a:gd name="T2" fmla="*/ 29 w 31"/>
                  <a:gd name="T3" fmla="*/ 13 h 15"/>
                  <a:gd name="T4" fmla="*/ 29 w 31"/>
                  <a:gd name="T5" fmla="*/ 10 h 15"/>
                  <a:gd name="T6" fmla="*/ 16 w 31"/>
                  <a:gd name="T7" fmla="*/ 8 h 15"/>
                  <a:gd name="T8" fmla="*/ 3 w 31"/>
                  <a:gd name="T9" fmla="*/ 1 h 15"/>
                  <a:gd name="T10" fmla="*/ 1 w 31"/>
                  <a:gd name="T11" fmla="*/ 4 h 15"/>
                </a:gdLst>
                <a:ahLst/>
                <a:cxnLst>
                  <a:cxn ang="0">
                    <a:pos x="T0" y="T1"/>
                  </a:cxn>
                  <a:cxn ang="0">
                    <a:pos x="T2" y="T3"/>
                  </a:cxn>
                  <a:cxn ang="0">
                    <a:pos x="T4" y="T5"/>
                  </a:cxn>
                  <a:cxn ang="0">
                    <a:pos x="T6" y="T7"/>
                  </a:cxn>
                  <a:cxn ang="0">
                    <a:pos x="T8" y="T9"/>
                  </a:cxn>
                  <a:cxn ang="0">
                    <a:pos x="T10" y="T11"/>
                  </a:cxn>
                </a:cxnLst>
                <a:rect l="0" t="0" r="r" b="b"/>
                <a:pathLst>
                  <a:path w="31" h="15">
                    <a:moveTo>
                      <a:pt x="1" y="4"/>
                    </a:moveTo>
                    <a:cubicBezTo>
                      <a:pt x="8" y="10"/>
                      <a:pt x="19" y="15"/>
                      <a:pt x="29" y="13"/>
                    </a:cubicBezTo>
                    <a:cubicBezTo>
                      <a:pt x="31" y="12"/>
                      <a:pt x="31" y="10"/>
                      <a:pt x="29" y="10"/>
                    </a:cubicBezTo>
                    <a:cubicBezTo>
                      <a:pt x="25" y="9"/>
                      <a:pt x="20" y="9"/>
                      <a:pt x="16" y="8"/>
                    </a:cubicBezTo>
                    <a:cubicBezTo>
                      <a:pt x="11" y="6"/>
                      <a:pt x="7" y="4"/>
                      <a:pt x="3" y="1"/>
                    </a:cubicBezTo>
                    <a:cubicBezTo>
                      <a:pt x="2" y="0"/>
                      <a:pt x="0" y="2"/>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74" name="Freeform 108"/>
              <p:cNvSpPr/>
              <p:nvPr/>
            </p:nvSpPr>
            <p:spPr bwMode="auto">
              <a:xfrm>
                <a:off x="5421" y="1607"/>
                <a:ext cx="39" cy="25"/>
              </a:xfrm>
              <a:custGeom>
                <a:avLst/>
                <a:gdLst>
                  <a:gd name="T0" fmla="*/ 1 w 22"/>
                  <a:gd name="T1" fmla="*/ 4 h 14"/>
                  <a:gd name="T2" fmla="*/ 20 w 22"/>
                  <a:gd name="T3" fmla="*/ 13 h 14"/>
                  <a:gd name="T4" fmla="*/ 21 w 22"/>
                  <a:gd name="T5" fmla="*/ 10 h 14"/>
                  <a:gd name="T6" fmla="*/ 12 w 22"/>
                  <a:gd name="T7" fmla="*/ 7 h 14"/>
                  <a:gd name="T8" fmla="*/ 3 w 22"/>
                  <a:gd name="T9" fmla="*/ 2 h 14"/>
                  <a:gd name="T10" fmla="*/ 1 w 22"/>
                  <a:gd name="T11" fmla="*/ 4 h 14"/>
                </a:gdLst>
                <a:ahLst/>
                <a:cxnLst>
                  <a:cxn ang="0">
                    <a:pos x="T0" y="T1"/>
                  </a:cxn>
                  <a:cxn ang="0">
                    <a:pos x="T2" y="T3"/>
                  </a:cxn>
                  <a:cxn ang="0">
                    <a:pos x="T4" y="T5"/>
                  </a:cxn>
                  <a:cxn ang="0">
                    <a:pos x="T6" y="T7"/>
                  </a:cxn>
                  <a:cxn ang="0">
                    <a:pos x="T8" y="T9"/>
                  </a:cxn>
                  <a:cxn ang="0">
                    <a:pos x="T10" y="T11"/>
                  </a:cxn>
                </a:cxnLst>
                <a:rect l="0" t="0" r="r" b="b"/>
                <a:pathLst>
                  <a:path w="22" h="14">
                    <a:moveTo>
                      <a:pt x="1" y="4"/>
                    </a:moveTo>
                    <a:cubicBezTo>
                      <a:pt x="6" y="9"/>
                      <a:pt x="13" y="14"/>
                      <a:pt x="20" y="13"/>
                    </a:cubicBezTo>
                    <a:cubicBezTo>
                      <a:pt x="22" y="13"/>
                      <a:pt x="22" y="11"/>
                      <a:pt x="21" y="10"/>
                    </a:cubicBezTo>
                    <a:cubicBezTo>
                      <a:pt x="18" y="9"/>
                      <a:pt x="15" y="9"/>
                      <a:pt x="12" y="7"/>
                    </a:cubicBezTo>
                    <a:cubicBezTo>
                      <a:pt x="9" y="6"/>
                      <a:pt x="6" y="4"/>
                      <a:pt x="3" y="2"/>
                    </a:cubicBezTo>
                    <a:cubicBezTo>
                      <a:pt x="2" y="0"/>
                      <a:pt x="0" y="2"/>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75" name="Freeform 109"/>
              <p:cNvSpPr/>
              <p:nvPr/>
            </p:nvSpPr>
            <p:spPr bwMode="auto">
              <a:xfrm>
                <a:off x="5409" y="1592"/>
                <a:ext cx="40" cy="15"/>
              </a:xfrm>
              <a:custGeom>
                <a:avLst/>
                <a:gdLst>
                  <a:gd name="T0" fmla="*/ 2 w 23"/>
                  <a:gd name="T1" fmla="*/ 4 h 9"/>
                  <a:gd name="T2" fmla="*/ 21 w 23"/>
                  <a:gd name="T3" fmla="*/ 9 h 9"/>
                  <a:gd name="T4" fmla="*/ 21 w 23"/>
                  <a:gd name="T5" fmla="*/ 6 h 9"/>
                  <a:gd name="T6" fmla="*/ 3 w 23"/>
                  <a:gd name="T7" fmla="*/ 1 h 9"/>
                  <a:gd name="T8" fmla="*/ 2 w 23"/>
                  <a:gd name="T9" fmla="*/ 4 h 9"/>
                </a:gdLst>
                <a:ahLst/>
                <a:cxnLst>
                  <a:cxn ang="0">
                    <a:pos x="T0" y="T1"/>
                  </a:cxn>
                  <a:cxn ang="0">
                    <a:pos x="T2" y="T3"/>
                  </a:cxn>
                  <a:cxn ang="0">
                    <a:pos x="T4" y="T5"/>
                  </a:cxn>
                  <a:cxn ang="0">
                    <a:pos x="T6" y="T7"/>
                  </a:cxn>
                  <a:cxn ang="0">
                    <a:pos x="T8" y="T9"/>
                  </a:cxn>
                </a:cxnLst>
                <a:rect l="0" t="0" r="r" b="b"/>
                <a:pathLst>
                  <a:path w="23" h="9">
                    <a:moveTo>
                      <a:pt x="2" y="4"/>
                    </a:moveTo>
                    <a:cubicBezTo>
                      <a:pt x="8" y="6"/>
                      <a:pt x="14" y="8"/>
                      <a:pt x="21" y="9"/>
                    </a:cubicBezTo>
                    <a:cubicBezTo>
                      <a:pt x="22" y="9"/>
                      <a:pt x="23" y="6"/>
                      <a:pt x="21" y="6"/>
                    </a:cubicBezTo>
                    <a:cubicBezTo>
                      <a:pt x="16" y="3"/>
                      <a:pt x="9" y="2"/>
                      <a:pt x="3" y="1"/>
                    </a:cubicBezTo>
                    <a:cubicBezTo>
                      <a:pt x="1" y="0"/>
                      <a:pt x="0" y="3"/>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76" name="Freeform 110"/>
              <p:cNvSpPr/>
              <p:nvPr/>
            </p:nvSpPr>
            <p:spPr bwMode="auto">
              <a:xfrm>
                <a:off x="5522" y="1799"/>
                <a:ext cx="73" cy="63"/>
              </a:xfrm>
              <a:custGeom>
                <a:avLst/>
                <a:gdLst>
                  <a:gd name="T0" fmla="*/ 41 w 42"/>
                  <a:gd name="T1" fmla="*/ 33 h 36"/>
                  <a:gd name="T2" fmla="*/ 3 w 42"/>
                  <a:gd name="T3" fmla="*/ 0 h 36"/>
                  <a:gd name="T4" fmla="*/ 1 w 42"/>
                  <a:gd name="T5" fmla="*/ 3 h 36"/>
                  <a:gd name="T6" fmla="*/ 21 w 42"/>
                  <a:gd name="T7" fmla="*/ 18 h 36"/>
                  <a:gd name="T8" fmla="*/ 39 w 42"/>
                  <a:gd name="T9" fmla="*/ 35 h 36"/>
                  <a:gd name="T10" fmla="*/ 41 w 42"/>
                  <a:gd name="T11" fmla="*/ 33 h 36"/>
                </a:gdLst>
                <a:ahLst/>
                <a:cxnLst>
                  <a:cxn ang="0">
                    <a:pos x="T0" y="T1"/>
                  </a:cxn>
                  <a:cxn ang="0">
                    <a:pos x="T2" y="T3"/>
                  </a:cxn>
                  <a:cxn ang="0">
                    <a:pos x="T4" y="T5"/>
                  </a:cxn>
                  <a:cxn ang="0">
                    <a:pos x="T6" y="T7"/>
                  </a:cxn>
                  <a:cxn ang="0">
                    <a:pos x="T8" y="T9"/>
                  </a:cxn>
                  <a:cxn ang="0">
                    <a:pos x="T10" y="T11"/>
                  </a:cxn>
                </a:cxnLst>
                <a:rect l="0" t="0" r="r" b="b"/>
                <a:pathLst>
                  <a:path w="42" h="36">
                    <a:moveTo>
                      <a:pt x="41" y="33"/>
                    </a:moveTo>
                    <a:cubicBezTo>
                      <a:pt x="32" y="20"/>
                      <a:pt x="18" y="7"/>
                      <a:pt x="3" y="0"/>
                    </a:cubicBezTo>
                    <a:cubicBezTo>
                      <a:pt x="2" y="0"/>
                      <a:pt x="0" y="2"/>
                      <a:pt x="1" y="3"/>
                    </a:cubicBezTo>
                    <a:cubicBezTo>
                      <a:pt x="8" y="8"/>
                      <a:pt x="15" y="12"/>
                      <a:pt x="21" y="18"/>
                    </a:cubicBezTo>
                    <a:cubicBezTo>
                      <a:pt x="27" y="23"/>
                      <a:pt x="33" y="29"/>
                      <a:pt x="39" y="35"/>
                    </a:cubicBezTo>
                    <a:cubicBezTo>
                      <a:pt x="40" y="36"/>
                      <a:pt x="42" y="34"/>
                      <a:pt x="41"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77" name="Freeform 111"/>
              <p:cNvSpPr/>
              <p:nvPr/>
            </p:nvSpPr>
            <p:spPr bwMode="auto">
              <a:xfrm>
                <a:off x="5527" y="1767"/>
                <a:ext cx="61" cy="55"/>
              </a:xfrm>
              <a:custGeom>
                <a:avLst/>
                <a:gdLst>
                  <a:gd name="T0" fmla="*/ 34 w 35"/>
                  <a:gd name="T1" fmla="*/ 28 h 31"/>
                  <a:gd name="T2" fmla="*/ 20 w 35"/>
                  <a:gd name="T3" fmla="*/ 12 h 31"/>
                  <a:gd name="T4" fmla="*/ 2 w 35"/>
                  <a:gd name="T5" fmla="*/ 0 h 31"/>
                  <a:gd name="T6" fmla="*/ 1 w 35"/>
                  <a:gd name="T7" fmla="*/ 3 h 31"/>
                  <a:gd name="T8" fmla="*/ 17 w 35"/>
                  <a:gd name="T9" fmla="*/ 15 h 31"/>
                  <a:gd name="T10" fmla="*/ 32 w 35"/>
                  <a:gd name="T11" fmla="*/ 30 h 31"/>
                  <a:gd name="T12" fmla="*/ 34 w 35"/>
                  <a:gd name="T13" fmla="*/ 28 h 31"/>
                </a:gdLst>
                <a:ahLst/>
                <a:cxnLst>
                  <a:cxn ang="0">
                    <a:pos x="T0" y="T1"/>
                  </a:cxn>
                  <a:cxn ang="0">
                    <a:pos x="T2" y="T3"/>
                  </a:cxn>
                  <a:cxn ang="0">
                    <a:pos x="T4" y="T5"/>
                  </a:cxn>
                  <a:cxn ang="0">
                    <a:pos x="T6" y="T7"/>
                  </a:cxn>
                  <a:cxn ang="0">
                    <a:pos x="T8" y="T9"/>
                  </a:cxn>
                  <a:cxn ang="0">
                    <a:pos x="T10" y="T11"/>
                  </a:cxn>
                  <a:cxn ang="0">
                    <a:pos x="T12" y="T13"/>
                  </a:cxn>
                </a:cxnLst>
                <a:rect l="0" t="0" r="r" b="b"/>
                <a:pathLst>
                  <a:path w="35" h="31">
                    <a:moveTo>
                      <a:pt x="34" y="28"/>
                    </a:moveTo>
                    <a:cubicBezTo>
                      <a:pt x="30" y="22"/>
                      <a:pt x="25" y="16"/>
                      <a:pt x="20" y="12"/>
                    </a:cubicBezTo>
                    <a:cubicBezTo>
                      <a:pt x="15" y="7"/>
                      <a:pt x="9" y="2"/>
                      <a:pt x="2" y="0"/>
                    </a:cubicBezTo>
                    <a:cubicBezTo>
                      <a:pt x="1" y="0"/>
                      <a:pt x="0" y="2"/>
                      <a:pt x="1" y="3"/>
                    </a:cubicBezTo>
                    <a:cubicBezTo>
                      <a:pt x="6" y="8"/>
                      <a:pt x="12" y="11"/>
                      <a:pt x="17" y="15"/>
                    </a:cubicBezTo>
                    <a:cubicBezTo>
                      <a:pt x="23" y="20"/>
                      <a:pt x="27" y="25"/>
                      <a:pt x="32" y="30"/>
                    </a:cubicBezTo>
                    <a:cubicBezTo>
                      <a:pt x="33" y="31"/>
                      <a:pt x="35" y="30"/>
                      <a:pt x="3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78" name="Freeform 112"/>
              <p:cNvSpPr/>
              <p:nvPr/>
            </p:nvSpPr>
            <p:spPr bwMode="auto">
              <a:xfrm>
                <a:off x="5522" y="1734"/>
                <a:ext cx="54" cy="37"/>
              </a:xfrm>
              <a:custGeom>
                <a:avLst/>
                <a:gdLst>
                  <a:gd name="T0" fmla="*/ 29 w 31"/>
                  <a:gd name="T1" fmla="*/ 17 h 21"/>
                  <a:gd name="T2" fmla="*/ 15 w 31"/>
                  <a:gd name="T3" fmla="*/ 8 h 21"/>
                  <a:gd name="T4" fmla="*/ 2 w 31"/>
                  <a:gd name="T5" fmla="*/ 1 h 21"/>
                  <a:gd name="T6" fmla="*/ 1 w 31"/>
                  <a:gd name="T7" fmla="*/ 3 h 21"/>
                  <a:gd name="T8" fmla="*/ 13 w 31"/>
                  <a:gd name="T9" fmla="*/ 11 h 21"/>
                  <a:gd name="T10" fmla="*/ 27 w 31"/>
                  <a:gd name="T11" fmla="*/ 20 h 21"/>
                  <a:gd name="T12" fmla="*/ 29 w 31"/>
                  <a:gd name="T13" fmla="*/ 17 h 21"/>
                </a:gdLst>
                <a:ahLst/>
                <a:cxnLst>
                  <a:cxn ang="0">
                    <a:pos x="T0" y="T1"/>
                  </a:cxn>
                  <a:cxn ang="0">
                    <a:pos x="T2" y="T3"/>
                  </a:cxn>
                  <a:cxn ang="0">
                    <a:pos x="T4" y="T5"/>
                  </a:cxn>
                  <a:cxn ang="0">
                    <a:pos x="T6" y="T7"/>
                  </a:cxn>
                  <a:cxn ang="0">
                    <a:pos x="T8" y="T9"/>
                  </a:cxn>
                  <a:cxn ang="0">
                    <a:pos x="T10" y="T11"/>
                  </a:cxn>
                  <a:cxn ang="0">
                    <a:pos x="T12" y="T13"/>
                  </a:cxn>
                </a:cxnLst>
                <a:rect l="0" t="0" r="r" b="b"/>
                <a:pathLst>
                  <a:path w="31" h="21">
                    <a:moveTo>
                      <a:pt x="29" y="17"/>
                    </a:moveTo>
                    <a:cubicBezTo>
                      <a:pt x="24" y="14"/>
                      <a:pt x="20" y="11"/>
                      <a:pt x="15" y="8"/>
                    </a:cubicBezTo>
                    <a:cubicBezTo>
                      <a:pt x="11" y="5"/>
                      <a:pt x="7" y="2"/>
                      <a:pt x="2" y="1"/>
                    </a:cubicBezTo>
                    <a:cubicBezTo>
                      <a:pt x="1" y="0"/>
                      <a:pt x="0" y="2"/>
                      <a:pt x="1" y="3"/>
                    </a:cubicBezTo>
                    <a:cubicBezTo>
                      <a:pt x="4" y="6"/>
                      <a:pt x="9" y="9"/>
                      <a:pt x="13" y="11"/>
                    </a:cubicBezTo>
                    <a:cubicBezTo>
                      <a:pt x="18" y="14"/>
                      <a:pt x="22" y="17"/>
                      <a:pt x="27" y="20"/>
                    </a:cubicBezTo>
                    <a:cubicBezTo>
                      <a:pt x="29" y="21"/>
                      <a:pt x="31" y="18"/>
                      <a:pt x="29"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79" name="Freeform 113"/>
              <p:cNvSpPr/>
              <p:nvPr/>
            </p:nvSpPr>
            <p:spPr bwMode="auto">
              <a:xfrm>
                <a:off x="5513" y="1704"/>
                <a:ext cx="40" cy="28"/>
              </a:xfrm>
              <a:custGeom>
                <a:avLst/>
                <a:gdLst>
                  <a:gd name="T0" fmla="*/ 21 w 23"/>
                  <a:gd name="T1" fmla="*/ 11 h 16"/>
                  <a:gd name="T2" fmla="*/ 12 w 23"/>
                  <a:gd name="T3" fmla="*/ 5 h 16"/>
                  <a:gd name="T4" fmla="*/ 3 w 23"/>
                  <a:gd name="T5" fmla="*/ 0 h 16"/>
                  <a:gd name="T6" fmla="*/ 1 w 23"/>
                  <a:gd name="T7" fmla="*/ 3 h 16"/>
                  <a:gd name="T8" fmla="*/ 10 w 23"/>
                  <a:gd name="T9" fmla="*/ 9 h 16"/>
                  <a:gd name="T10" fmla="*/ 20 w 23"/>
                  <a:gd name="T11" fmla="*/ 14 h 16"/>
                  <a:gd name="T12" fmla="*/ 21 w 23"/>
                  <a:gd name="T13" fmla="*/ 11 h 16"/>
                </a:gdLst>
                <a:ahLst/>
                <a:cxnLst>
                  <a:cxn ang="0">
                    <a:pos x="T0" y="T1"/>
                  </a:cxn>
                  <a:cxn ang="0">
                    <a:pos x="T2" y="T3"/>
                  </a:cxn>
                  <a:cxn ang="0">
                    <a:pos x="T4" y="T5"/>
                  </a:cxn>
                  <a:cxn ang="0">
                    <a:pos x="T6" y="T7"/>
                  </a:cxn>
                  <a:cxn ang="0">
                    <a:pos x="T8" y="T9"/>
                  </a:cxn>
                  <a:cxn ang="0">
                    <a:pos x="T10" y="T11"/>
                  </a:cxn>
                  <a:cxn ang="0">
                    <a:pos x="T12" y="T13"/>
                  </a:cxn>
                </a:cxnLst>
                <a:rect l="0" t="0" r="r" b="b"/>
                <a:pathLst>
                  <a:path w="23" h="16">
                    <a:moveTo>
                      <a:pt x="21" y="11"/>
                    </a:moveTo>
                    <a:cubicBezTo>
                      <a:pt x="18" y="9"/>
                      <a:pt x="15" y="7"/>
                      <a:pt x="12" y="5"/>
                    </a:cubicBezTo>
                    <a:cubicBezTo>
                      <a:pt x="9" y="3"/>
                      <a:pt x="6" y="1"/>
                      <a:pt x="3" y="0"/>
                    </a:cubicBezTo>
                    <a:cubicBezTo>
                      <a:pt x="1" y="0"/>
                      <a:pt x="0" y="2"/>
                      <a:pt x="1" y="3"/>
                    </a:cubicBezTo>
                    <a:cubicBezTo>
                      <a:pt x="4" y="6"/>
                      <a:pt x="7" y="7"/>
                      <a:pt x="10" y="9"/>
                    </a:cubicBezTo>
                    <a:cubicBezTo>
                      <a:pt x="13" y="11"/>
                      <a:pt x="16" y="13"/>
                      <a:pt x="20" y="14"/>
                    </a:cubicBezTo>
                    <a:cubicBezTo>
                      <a:pt x="22" y="16"/>
                      <a:pt x="23" y="12"/>
                      <a:pt x="21"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80" name="Freeform 114"/>
              <p:cNvSpPr/>
              <p:nvPr/>
            </p:nvSpPr>
            <p:spPr bwMode="auto">
              <a:xfrm>
                <a:off x="5513" y="1671"/>
                <a:ext cx="35" cy="26"/>
              </a:xfrm>
              <a:custGeom>
                <a:avLst/>
                <a:gdLst>
                  <a:gd name="T0" fmla="*/ 18 w 20"/>
                  <a:gd name="T1" fmla="*/ 11 h 15"/>
                  <a:gd name="T2" fmla="*/ 3 w 20"/>
                  <a:gd name="T3" fmla="*/ 1 h 15"/>
                  <a:gd name="T4" fmla="*/ 1 w 20"/>
                  <a:gd name="T5" fmla="*/ 3 h 15"/>
                  <a:gd name="T6" fmla="*/ 16 w 20"/>
                  <a:gd name="T7" fmla="*/ 14 h 15"/>
                  <a:gd name="T8" fmla="*/ 18 w 20"/>
                  <a:gd name="T9" fmla="*/ 11 h 15"/>
                </a:gdLst>
                <a:ahLst/>
                <a:cxnLst>
                  <a:cxn ang="0">
                    <a:pos x="T0" y="T1"/>
                  </a:cxn>
                  <a:cxn ang="0">
                    <a:pos x="T2" y="T3"/>
                  </a:cxn>
                  <a:cxn ang="0">
                    <a:pos x="T4" y="T5"/>
                  </a:cxn>
                  <a:cxn ang="0">
                    <a:pos x="T6" y="T7"/>
                  </a:cxn>
                  <a:cxn ang="0">
                    <a:pos x="T8" y="T9"/>
                  </a:cxn>
                </a:cxnLst>
                <a:rect l="0" t="0" r="r" b="b"/>
                <a:pathLst>
                  <a:path w="20" h="15">
                    <a:moveTo>
                      <a:pt x="18" y="11"/>
                    </a:moveTo>
                    <a:cubicBezTo>
                      <a:pt x="13" y="7"/>
                      <a:pt x="8" y="4"/>
                      <a:pt x="3" y="1"/>
                    </a:cubicBezTo>
                    <a:cubicBezTo>
                      <a:pt x="2" y="0"/>
                      <a:pt x="0" y="2"/>
                      <a:pt x="1" y="3"/>
                    </a:cubicBezTo>
                    <a:cubicBezTo>
                      <a:pt x="5" y="8"/>
                      <a:pt x="10" y="11"/>
                      <a:pt x="16" y="14"/>
                    </a:cubicBezTo>
                    <a:cubicBezTo>
                      <a:pt x="18" y="15"/>
                      <a:pt x="20" y="12"/>
                      <a:pt x="18"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81" name="Freeform 115"/>
              <p:cNvSpPr/>
              <p:nvPr/>
            </p:nvSpPr>
            <p:spPr bwMode="auto">
              <a:xfrm>
                <a:off x="5513" y="1634"/>
                <a:ext cx="26" cy="21"/>
              </a:xfrm>
              <a:custGeom>
                <a:avLst/>
                <a:gdLst>
                  <a:gd name="T0" fmla="*/ 14 w 15"/>
                  <a:gd name="T1" fmla="*/ 9 h 12"/>
                  <a:gd name="T2" fmla="*/ 3 w 15"/>
                  <a:gd name="T3" fmla="*/ 0 h 12"/>
                  <a:gd name="T4" fmla="*/ 1 w 15"/>
                  <a:gd name="T5" fmla="*/ 3 h 12"/>
                  <a:gd name="T6" fmla="*/ 12 w 15"/>
                  <a:gd name="T7" fmla="*/ 11 h 12"/>
                  <a:gd name="T8" fmla="*/ 14 w 15"/>
                  <a:gd name="T9" fmla="*/ 9 h 12"/>
                </a:gdLst>
                <a:ahLst/>
                <a:cxnLst>
                  <a:cxn ang="0">
                    <a:pos x="T0" y="T1"/>
                  </a:cxn>
                  <a:cxn ang="0">
                    <a:pos x="T2" y="T3"/>
                  </a:cxn>
                  <a:cxn ang="0">
                    <a:pos x="T4" y="T5"/>
                  </a:cxn>
                  <a:cxn ang="0">
                    <a:pos x="T6" y="T7"/>
                  </a:cxn>
                  <a:cxn ang="0">
                    <a:pos x="T8" y="T9"/>
                  </a:cxn>
                </a:cxnLst>
                <a:rect l="0" t="0" r="r" b="b"/>
                <a:pathLst>
                  <a:path w="15" h="12">
                    <a:moveTo>
                      <a:pt x="14" y="9"/>
                    </a:moveTo>
                    <a:cubicBezTo>
                      <a:pt x="10" y="6"/>
                      <a:pt x="7" y="3"/>
                      <a:pt x="3" y="0"/>
                    </a:cubicBezTo>
                    <a:cubicBezTo>
                      <a:pt x="2" y="0"/>
                      <a:pt x="0" y="2"/>
                      <a:pt x="1" y="3"/>
                    </a:cubicBezTo>
                    <a:cubicBezTo>
                      <a:pt x="5" y="6"/>
                      <a:pt x="8" y="9"/>
                      <a:pt x="12" y="11"/>
                    </a:cubicBezTo>
                    <a:cubicBezTo>
                      <a:pt x="13" y="12"/>
                      <a:pt x="15" y="10"/>
                      <a:pt x="14"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82" name="Freeform 116"/>
              <p:cNvSpPr/>
              <p:nvPr/>
            </p:nvSpPr>
            <p:spPr bwMode="auto">
              <a:xfrm>
                <a:off x="5478" y="1815"/>
                <a:ext cx="44" cy="33"/>
              </a:xfrm>
              <a:custGeom>
                <a:avLst/>
                <a:gdLst>
                  <a:gd name="T0" fmla="*/ 23 w 25"/>
                  <a:gd name="T1" fmla="*/ 16 h 19"/>
                  <a:gd name="T2" fmla="*/ 13 w 25"/>
                  <a:gd name="T3" fmla="*/ 8 h 19"/>
                  <a:gd name="T4" fmla="*/ 3 w 25"/>
                  <a:gd name="T5" fmla="*/ 1 h 19"/>
                  <a:gd name="T6" fmla="*/ 1 w 25"/>
                  <a:gd name="T7" fmla="*/ 3 h 19"/>
                  <a:gd name="T8" fmla="*/ 21 w 25"/>
                  <a:gd name="T9" fmla="*/ 19 h 19"/>
                  <a:gd name="T10" fmla="*/ 23 w 25"/>
                  <a:gd name="T11" fmla="*/ 16 h 19"/>
                </a:gdLst>
                <a:ahLst/>
                <a:cxnLst>
                  <a:cxn ang="0">
                    <a:pos x="T0" y="T1"/>
                  </a:cxn>
                  <a:cxn ang="0">
                    <a:pos x="T2" y="T3"/>
                  </a:cxn>
                  <a:cxn ang="0">
                    <a:pos x="T4" y="T5"/>
                  </a:cxn>
                  <a:cxn ang="0">
                    <a:pos x="T6" y="T7"/>
                  </a:cxn>
                  <a:cxn ang="0">
                    <a:pos x="T8" y="T9"/>
                  </a:cxn>
                  <a:cxn ang="0">
                    <a:pos x="T10" y="T11"/>
                  </a:cxn>
                </a:cxnLst>
                <a:rect l="0" t="0" r="r" b="b"/>
                <a:pathLst>
                  <a:path w="25" h="19">
                    <a:moveTo>
                      <a:pt x="23" y="16"/>
                    </a:moveTo>
                    <a:cubicBezTo>
                      <a:pt x="20" y="13"/>
                      <a:pt x="16" y="11"/>
                      <a:pt x="13" y="8"/>
                    </a:cubicBezTo>
                    <a:cubicBezTo>
                      <a:pt x="9" y="6"/>
                      <a:pt x="6" y="3"/>
                      <a:pt x="3" y="1"/>
                    </a:cubicBezTo>
                    <a:cubicBezTo>
                      <a:pt x="1" y="0"/>
                      <a:pt x="0" y="2"/>
                      <a:pt x="1" y="3"/>
                    </a:cubicBezTo>
                    <a:cubicBezTo>
                      <a:pt x="6" y="10"/>
                      <a:pt x="14" y="15"/>
                      <a:pt x="21" y="19"/>
                    </a:cubicBezTo>
                    <a:cubicBezTo>
                      <a:pt x="23" y="19"/>
                      <a:pt x="25" y="17"/>
                      <a:pt x="23"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83" name="Freeform 117"/>
              <p:cNvSpPr/>
              <p:nvPr/>
            </p:nvSpPr>
            <p:spPr bwMode="auto">
              <a:xfrm>
                <a:off x="5418" y="1521"/>
                <a:ext cx="89" cy="30"/>
              </a:xfrm>
              <a:custGeom>
                <a:avLst/>
                <a:gdLst>
                  <a:gd name="T0" fmla="*/ 49 w 51"/>
                  <a:gd name="T1" fmla="*/ 13 h 17"/>
                  <a:gd name="T2" fmla="*/ 1 w 51"/>
                  <a:gd name="T3" fmla="*/ 5 h 17"/>
                  <a:gd name="T4" fmla="*/ 2 w 51"/>
                  <a:gd name="T5" fmla="*/ 8 h 17"/>
                  <a:gd name="T6" fmla="*/ 48 w 51"/>
                  <a:gd name="T7" fmla="*/ 16 h 17"/>
                  <a:gd name="T8" fmla="*/ 49 w 51"/>
                  <a:gd name="T9" fmla="*/ 13 h 17"/>
                </a:gdLst>
                <a:ahLst/>
                <a:cxnLst>
                  <a:cxn ang="0">
                    <a:pos x="T0" y="T1"/>
                  </a:cxn>
                  <a:cxn ang="0">
                    <a:pos x="T2" y="T3"/>
                  </a:cxn>
                  <a:cxn ang="0">
                    <a:pos x="T4" y="T5"/>
                  </a:cxn>
                  <a:cxn ang="0">
                    <a:pos x="T6" y="T7"/>
                  </a:cxn>
                  <a:cxn ang="0">
                    <a:pos x="T8" y="T9"/>
                  </a:cxn>
                </a:cxnLst>
                <a:rect l="0" t="0" r="r" b="b"/>
                <a:pathLst>
                  <a:path w="51" h="17">
                    <a:moveTo>
                      <a:pt x="49" y="13"/>
                    </a:moveTo>
                    <a:cubicBezTo>
                      <a:pt x="36" y="4"/>
                      <a:pt x="17" y="0"/>
                      <a:pt x="1" y="5"/>
                    </a:cubicBezTo>
                    <a:cubicBezTo>
                      <a:pt x="0" y="6"/>
                      <a:pt x="0" y="8"/>
                      <a:pt x="2" y="8"/>
                    </a:cubicBezTo>
                    <a:cubicBezTo>
                      <a:pt x="18" y="8"/>
                      <a:pt x="32" y="10"/>
                      <a:pt x="48" y="16"/>
                    </a:cubicBezTo>
                    <a:cubicBezTo>
                      <a:pt x="50" y="17"/>
                      <a:pt x="51" y="14"/>
                      <a:pt x="49"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84" name="Freeform 118"/>
              <p:cNvSpPr/>
              <p:nvPr/>
            </p:nvSpPr>
            <p:spPr bwMode="auto">
              <a:xfrm>
                <a:off x="5395" y="1502"/>
                <a:ext cx="70" cy="19"/>
              </a:xfrm>
              <a:custGeom>
                <a:avLst/>
                <a:gdLst>
                  <a:gd name="T0" fmla="*/ 38 w 40"/>
                  <a:gd name="T1" fmla="*/ 6 h 11"/>
                  <a:gd name="T2" fmla="*/ 2 w 40"/>
                  <a:gd name="T3" fmla="*/ 8 h 11"/>
                  <a:gd name="T4" fmla="*/ 4 w 40"/>
                  <a:gd name="T5" fmla="*/ 10 h 11"/>
                  <a:gd name="T6" fmla="*/ 36 w 40"/>
                  <a:gd name="T7" fmla="*/ 9 h 11"/>
                  <a:gd name="T8" fmla="*/ 38 w 40"/>
                  <a:gd name="T9" fmla="*/ 6 h 11"/>
                </a:gdLst>
                <a:ahLst/>
                <a:cxnLst>
                  <a:cxn ang="0">
                    <a:pos x="T0" y="T1"/>
                  </a:cxn>
                  <a:cxn ang="0">
                    <a:pos x="T2" y="T3"/>
                  </a:cxn>
                  <a:cxn ang="0">
                    <a:pos x="T4" y="T5"/>
                  </a:cxn>
                  <a:cxn ang="0">
                    <a:pos x="T6" y="T7"/>
                  </a:cxn>
                  <a:cxn ang="0">
                    <a:pos x="T8" y="T9"/>
                  </a:cxn>
                </a:cxnLst>
                <a:rect l="0" t="0" r="r" b="b"/>
                <a:pathLst>
                  <a:path w="40" h="11">
                    <a:moveTo>
                      <a:pt x="38" y="6"/>
                    </a:moveTo>
                    <a:cubicBezTo>
                      <a:pt x="27" y="0"/>
                      <a:pt x="12" y="0"/>
                      <a:pt x="2" y="8"/>
                    </a:cubicBezTo>
                    <a:cubicBezTo>
                      <a:pt x="0" y="9"/>
                      <a:pt x="2" y="11"/>
                      <a:pt x="4" y="10"/>
                    </a:cubicBezTo>
                    <a:cubicBezTo>
                      <a:pt x="14" y="5"/>
                      <a:pt x="25" y="4"/>
                      <a:pt x="36" y="9"/>
                    </a:cubicBezTo>
                    <a:cubicBezTo>
                      <a:pt x="38" y="10"/>
                      <a:pt x="40" y="7"/>
                      <a:pt x="38"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85" name="Freeform 119"/>
              <p:cNvSpPr/>
              <p:nvPr/>
            </p:nvSpPr>
            <p:spPr bwMode="auto">
              <a:xfrm>
                <a:off x="5367" y="1488"/>
                <a:ext cx="67" cy="16"/>
              </a:xfrm>
              <a:custGeom>
                <a:avLst/>
                <a:gdLst>
                  <a:gd name="T0" fmla="*/ 37 w 38"/>
                  <a:gd name="T1" fmla="*/ 2 h 9"/>
                  <a:gd name="T2" fmla="*/ 2 w 38"/>
                  <a:gd name="T3" fmla="*/ 6 h 9"/>
                  <a:gd name="T4" fmla="*/ 3 w 38"/>
                  <a:gd name="T5" fmla="*/ 9 h 9"/>
                  <a:gd name="T6" fmla="*/ 36 w 38"/>
                  <a:gd name="T7" fmla="*/ 6 h 9"/>
                  <a:gd name="T8" fmla="*/ 37 w 38"/>
                  <a:gd name="T9" fmla="*/ 2 h 9"/>
                </a:gdLst>
                <a:ahLst/>
                <a:cxnLst>
                  <a:cxn ang="0">
                    <a:pos x="T0" y="T1"/>
                  </a:cxn>
                  <a:cxn ang="0">
                    <a:pos x="T2" y="T3"/>
                  </a:cxn>
                  <a:cxn ang="0">
                    <a:pos x="T4" y="T5"/>
                  </a:cxn>
                  <a:cxn ang="0">
                    <a:pos x="T6" y="T7"/>
                  </a:cxn>
                  <a:cxn ang="0">
                    <a:pos x="T8" y="T9"/>
                  </a:cxn>
                </a:cxnLst>
                <a:rect l="0" t="0" r="r" b="b"/>
                <a:pathLst>
                  <a:path w="38" h="9">
                    <a:moveTo>
                      <a:pt x="37" y="2"/>
                    </a:moveTo>
                    <a:cubicBezTo>
                      <a:pt x="25" y="0"/>
                      <a:pt x="13" y="1"/>
                      <a:pt x="2" y="6"/>
                    </a:cubicBezTo>
                    <a:cubicBezTo>
                      <a:pt x="0" y="7"/>
                      <a:pt x="2" y="9"/>
                      <a:pt x="3" y="9"/>
                    </a:cubicBezTo>
                    <a:cubicBezTo>
                      <a:pt x="14" y="7"/>
                      <a:pt x="25" y="4"/>
                      <a:pt x="36" y="6"/>
                    </a:cubicBezTo>
                    <a:cubicBezTo>
                      <a:pt x="38" y="6"/>
                      <a:pt x="38" y="3"/>
                      <a:pt x="37"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86" name="Freeform 120"/>
              <p:cNvSpPr/>
              <p:nvPr/>
            </p:nvSpPr>
            <p:spPr bwMode="auto">
              <a:xfrm>
                <a:off x="5237" y="1776"/>
                <a:ext cx="119" cy="97"/>
              </a:xfrm>
              <a:custGeom>
                <a:avLst/>
                <a:gdLst>
                  <a:gd name="T0" fmla="*/ 3 w 68"/>
                  <a:gd name="T1" fmla="*/ 54 h 55"/>
                  <a:gd name="T2" fmla="*/ 67 w 68"/>
                  <a:gd name="T3" fmla="*/ 4 h 55"/>
                  <a:gd name="T4" fmla="*/ 64 w 68"/>
                  <a:gd name="T5" fmla="*/ 2 h 55"/>
                  <a:gd name="T6" fmla="*/ 38 w 68"/>
                  <a:gd name="T7" fmla="*/ 30 h 55"/>
                  <a:gd name="T8" fmla="*/ 2 w 68"/>
                  <a:gd name="T9" fmla="*/ 52 h 55"/>
                  <a:gd name="T10" fmla="*/ 3 w 68"/>
                  <a:gd name="T11" fmla="*/ 54 h 55"/>
                </a:gdLst>
                <a:ahLst/>
                <a:cxnLst>
                  <a:cxn ang="0">
                    <a:pos x="T0" y="T1"/>
                  </a:cxn>
                  <a:cxn ang="0">
                    <a:pos x="T2" y="T3"/>
                  </a:cxn>
                  <a:cxn ang="0">
                    <a:pos x="T4" y="T5"/>
                  </a:cxn>
                  <a:cxn ang="0">
                    <a:pos x="T6" y="T7"/>
                  </a:cxn>
                  <a:cxn ang="0">
                    <a:pos x="T8" y="T9"/>
                  </a:cxn>
                  <a:cxn ang="0">
                    <a:pos x="T10" y="T11"/>
                  </a:cxn>
                </a:cxnLst>
                <a:rect l="0" t="0" r="r" b="b"/>
                <a:pathLst>
                  <a:path w="68" h="55">
                    <a:moveTo>
                      <a:pt x="3" y="54"/>
                    </a:moveTo>
                    <a:cubicBezTo>
                      <a:pt x="28" y="46"/>
                      <a:pt x="55" y="28"/>
                      <a:pt x="67" y="4"/>
                    </a:cubicBezTo>
                    <a:cubicBezTo>
                      <a:pt x="68" y="2"/>
                      <a:pt x="66" y="0"/>
                      <a:pt x="64" y="2"/>
                    </a:cubicBezTo>
                    <a:cubicBezTo>
                      <a:pt x="56" y="12"/>
                      <a:pt x="48" y="22"/>
                      <a:pt x="38" y="30"/>
                    </a:cubicBezTo>
                    <a:cubicBezTo>
                      <a:pt x="27" y="39"/>
                      <a:pt x="15" y="46"/>
                      <a:pt x="2" y="52"/>
                    </a:cubicBezTo>
                    <a:cubicBezTo>
                      <a:pt x="0" y="52"/>
                      <a:pt x="1" y="55"/>
                      <a:pt x="3"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87" name="Freeform 121"/>
              <p:cNvSpPr/>
              <p:nvPr/>
            </p:nvSpPr>
            <p:spPr bwMode="auto">
              <a:xfrm>
                <a:off x="5260" y="1753"/>
                <a:ext cx="80" cy="94"/>
              </a:xfrm>
              <a:custGeom>
                <a:avLst/>
                <a:gdLst>
                  <a:gd name="T0" fmla="*/ 4 w 46"/>
                  <a:gd name="T1" fmla="*/ 51 h 53"/>
                  <a:gd name="T2" fmla="*/ 34 w 46"/>
                  <a:gd name="T3" fmla="*/ 25 h 53"/>
                  <a:gd name="T4" fmla="*/ 45 w 46"/>
                  <a:gd name="T5" fmla="*/ 2 h 53"/>
                  <a:gd name="T6" fmla="*/ 42 w 46"/>
                  <a:gd name="T7" fmla="*/ 2 h 53"/>
                  <a:gd name="T8" fmla="*/ 1 w 46"/>
                  <a:gd name="T9" fmla="*/ 49 h 53"/>
                  <a:gd name="T10" fmla="*/ 4 w 46"/>
                  <a:gd name="T11" fmla="*/ 51 h 53"/>
                </a:gdLst>
                <a:ahLst/>
                <a:cxnLst>
                  <a:cxn ang="0">
                    <a:pos x="T0" y="T1"/>
                  </a:cxn>
                  <a:cxn ang="0">
                    <a:pos x="T2" y="T3"/>
                  </a:cxn>
                  <a:cxn ang="0">
                    <a:pos x="T4" y="T5"/>
                  </a:cxn>
                  <a:cxn ang="0">
                    <a:pos x="T6" y="T7"/>
                  </a:cxn>
                  <a:cxn ang="0">
                    <a:pos x="T8" y="T9"/>
                  </a:cxn>
                  <a:cxn ang="0">
                    <a:pos x="T10" y="T11"/>
                  </a:cxn>
                </a:cxnLst>
                <a:rect l="0" t="0" r="r" b="b"/>
                <a:pathLst>
                  <a:path w="46" h="53">
                    <a:moveTo>
                      <a:pt x="4" y="51"/>
                    </a:moveTo>
                    <a:cubicBezTo>
                      <a:pt x="14" y="43"/>
                      <a:pt x="25" y="35"/>
                      <a:pt x="34" y="25"/>
                    </a:cubicBezTo>
                    <a:cubicBezTo>
                      <a:pt x="40" y="19"/>
                      <a:pt x="46" y="11"/>
                      <a:pt x="45" y="2"/>
                    </a:cubicBezTo>
                    <a:cubicBezTo>
                      <a:pt x="45" y="0"/>
                      <a:pt x="43" y="0"/>
                      <a:pt x="42" y="2"/>
                    </a:cubicBezTo>
                    <a:cubicBezTo>
                      <a:pt x="37" y="22"/>
                      <a:pt x="16" y="35"/>
                      <a:pt x="1" y="49"/>
                    </a:cubicBezTo>
                    <a:cubicBezTo>
                      <a:pt x="0" y="51"/>
                      <a:pt x="2" y="53"/>
                      <a:pt x="4" y="5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88" name="Freeform 122"/>
              <p:cNvSpPr/>
              <p:nvPr/>
            </p:nvSpPr>
            <p:spPr bwMode="auto">
              <a:xfrm>
                <a:off x="5277" y="1732"/>
                <a:ext cx="48" cy="58"/>
              </a:xfrm>
              <a:custGeom>
                <a:avLst/>
                <a:gdLst>
                  <a:gd name="T0" fmla="*/ 4 w 27"/>
                  <a:gd name="T1" fmla="*/ 31 h 33"/>
                  <a:gd name="T2" fmla="*/ 26 w 27"/>
                  <a:gd name="T3" fmla="*/ 3 h 33"/>
                  <a:gd name="T4" fmla="*/ 23 w 27"/>
                  <a:gd name="T5" fmla="*/ 1 h 33"/>
                  <a:gd name="T6" fmla="*/ 14 w 27"/>
                  <a:gd name="T7" fmla="*/ 14 h 33"/>
                  <a:gd name="T8" fmla="*/ 2 w 27"/>
                  <a:gd name="T9" fmla="*/ 29 h 33"/>
                  <a:gd name="T10" fmla="*/ 4 w 27"/>
                  <a:gd name="T11" fmla="*/ 31 h 33"/>
                </a:gdLst>
                <a:ahLst/>
                <a:cxnLst>
                  <a:cxn ang="0">
                    <a:pos x="T0" y="T1"/>
                  </a:cxn>
                  <a:cxn ang="0">
                    <a:pos x="T2" y="T3"/>
                  </a:cxn>
                  <a:cxn ang="0">
                    <a:pos x="T4" y="T5"/>
                  </a:cxn>
                  <a:cxn ang="0">
                    <a:pos x="T6" y="T7"/>
                  </a:cxn>
                  <a:cxn ang="0">
                    <a:pos x="T8" y="T9"/>
                  </a:cxn>
                  <a:cxn ang="0">
                    <a:pos x="T10" y="T11"/>
                  </a:cxn>
                </a:cxnLst>
                <a:rect l="0" t="0" r="r" b="b"/>
                <a:pathLst>
                  <a:path w="27" h="33">
                    <a:moveTo>
                      <a:pt x="4" y="31"/>
                    </a:moveTo>
                    <a:cubicBezTo>
                      <a:pt x="12" y="23"/>
                      <a:pt x="21" y="13"/>
                      <a:pt x="26" y="3"/>
                    </a:cubicBezTo>
                    <a:cubicBezTo>
                      <a:pt x="27" y="1"/>
                      <a:pt x="24" y="0"/>
                      <a:pt x="23" y="1"/>
                    </a:cubicBezTo>
                    <a:cubicBezTo>
                      <a:pt x="20" y="5"/>
                      <a:pt x="17" y="10"/>
                      <a:pt x="14" y="14"/>
                    </a:cubicBezTo>
                    <a:cubicBezTo>
                      <a:pt x="10" y="19"/>
                      <a:pt x="6" y="24"/>
                      <a:pt x="2" y="29"/>
                    </a:cubicBezTo>
                    <a:cubicBezTo>
                      <a:pt x="0" y="30"/>
                      <a:pt x="3" y="33"/>
                      <a:pt x="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89" name="Freeform 123"/>
              <p:cNvSpPr/>
              <p:nvPr/>
            </p:nvSpPr>
            <p:spPr bwMode="auto">
              <a:xfrm>
                <a:off x="5289" y="1704"/>
                <a:ext cx="22" cy="35"/>
              </a:xfrm>
              <a:custGeom>
                <a:avLst/>
                <a:gdLst>
                  <a:gd name="T0" fmla="*/ 4 w 12"/>
                  <a:gd name="T1" fmla="*/ 18 h 20"/>
                  <a:gd name="T2" fmla="*/ 11 w 12"/>
                  <a:gd name="T3" fmla="*/ 3 h 20"/>
                  <a:gd name="T4" fmla="*/ 9 w 12"/>
                  <a:gd name="T5" fmla="*/ 2 h 20"/>
                  <a:gd name="T6" fmla="*/ 1 w 12"/>
                  <a:gd name="T7" fmla="*/ 16 h 20"/>
                  <a:gd name="T8" fmla="*/ 4 w 12"/>
                  <a:gd name="T9" fmla="*/ 18 h 20"/>
                </a:gdLst>
                <a:ahLst/>
                <a:cxnLst>
                  <a:cxn ang="0">
                    <a:pos x="T0" y="T1"/>
                  </a:cxn>
                  <a:cxn ang="0">
                    <a:pos x="T2" y="T3"/>
                  </a:cxn>
                  <a:cxn ang="0">
                    <a:pos x="T4" y="T5"/>
                  </a:cxn>
                  <a:cxn ang="0">
                    <a:pos x="T6" y="T7"/>
                  </a:cxn>
                  <a:cxn ang="0">
                    <a:pos x="T8" y="T9"/>
                  </a:cxn>
                </a:cxnLst>
                <a:rect l="0" t="0" r="r" b="b"/>
                <a:pathLst>
                  <a:path w="12" h="20">
                    <a:moveTo>
                      <a:pt x="4" y="18"/>
                    </a:moveTo>
                    <a:cubicBezTo>
                      <a:pt x="7" y="13"/>
                      <a:pt x="9" y="8"/>
                      <a:pt x="11" y="3"/>
                    </a:cubicBezTo>
                    <a:cubicBezTo>
                      <a:pt x="12" y="1"/>
                      <a:pt x="9" y="0"/>
                      <a:pt x="9" y="2"/>
                    </a:cubicBezTo>
                    <a:cubicBezTo>
                      <a:pt x="6" y="6"/>
                      <a:pt x="3" y="11"/>
                      <a:pt x="1" y="16"/>
                    </a:cubicBezTo>
                    <a:cubicBezTo>
                      <a:pt x="0" y="19"/>
                      <a:pt x="3" y="20"/>
                      <a:pt x="4"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90" name="Freeform 124"/>
              <p:cNvSpPr/>
              <p:nvPr/>
            </p:nvSpPr>
            <p:spPr bwMode="auto">
              <a:xfrm>
                <a:off x="5291" y="1806"/>
                <a:ext cx="86" cy="72"/>
              </a:xfrm>
              <a:custGeom>
                <a:avLst/>
                <a:gdLst>
                  <a:gd name="T0" fmla="*/ 3 w 49"/>
                  <a:gd name="T1" fmla="*/ 41 h 41"/>
                  <a:gd name="T2" fmla="*/ 26 w 49"/>
                  <a:gd name="T3" fmla="*/ 27 h 41"/>
                  <a:gd name="T4" fmla="*/ 48 w 49"/>
                  <a:gd name="T5" fmla="*/ 3 h 41"/>
                  <a:gd name="T6" fmla="*/ 46 w 49"/>
                  <a:gd name="T7" fmla="*/ 1 h 41"/>
                  <a:gd name="T8" fmla="*/ 2 w 49"/>
                  <a:gd name="T9" fmla="*/ 38 h 41"/>
                  <a:gd name="T10" fmla="*/ 3 w 49"/>
                  <a:gd name="T11" fmla="*/ 41 h 41"/>
                </a:gdLst>
                <a:ahLst/>
                <a:cxnLst>
                  <a:cxn ang="0">
                    <a:pos x="T0" y="T1"/>
                  </a:cxn>
                  <a:cxn ang="0">
                    <a:pos x="T2" y="T3"/>
                  </a:cxn>
                  <a:cxn ang="0">
                    <a:pos x="T4" y="T5"/>
                  </a:cxn>
                  <a:cxn ang="0">
                    <a:pos x="T6" y="T7"/>
                  </a:cxn>
                  <a:cxn ang="0">
                    <a:pos x="T8" y="T9"/>
                  </a:cxn>
                  <a:cxn ang="0">
                    <a:pos x="T10" y="T11"/>
                  </a:cxn>
                </a:cxnLst>
                <a:rect l="0" t="0" r="r" b="b"/>
                <a:pathLst>
                  <a:path w="49" h="41">
                    <a:moveTo>
                      <a:pt x="3" y="41"/>
                    </a:moveTo>
                    <a:cubicBezTo>
                      <a:pt x="12" y="40"/>
                      <a:pt x="19" y="33"/>
                      <a:pt x="26" y="27"/>
                    </a:cubicBezTo>
                    <a:cubicBezTo>
                      <a:pt x="34" y="20"/>
                      <a:pt x="42" y="12"/>
                      <a:pt x="48" y="3"/>
                    </a:cubicBezTo>
                    <a:cubicBezTo>
                      <a:pt x="49" y="2"/>
                      <a:pt x="47" y="0"/>
                      <a:pt x="46" y="1"/>
                    </a:cubicBezTo>
                    <a:cubicBezTo>
                      <a:pt x="32" y="13"/>
                      <a:pt x="20" y="31"/>
                      <a:pt x="2" y="38"/>
                    </a:cubicBezTo>
                    <a:cubicBezTo>
                      <a:pt x="0" y="39"/>
                      <a:pt x="1" y="41"/>
                      <a:pt x="3"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91" name="Freeform 125"/>
              <p:cNvSpPr/>
              <p:nvPr/>
            </p:nvSpPr>
            <p:spPr bwMode="auto">
              <a:xfrm>
                <a:off x="5328" y="1847"/>
                <a:ext cx="63" cy="49"/>
              </a:xfrm>
              <a:custGeom>
                <a:avLst/>
                <a:gdLst>
                  <a:gd name="T0" fmla="*/ 3 w 36"/>
                  <a:gd name="T1" fmla="*/ 28 h 28"/>
                  <a:gd name="T2" fmla="*/ 35 w 36"/>
                  <a:gd name="T3" fmla="*/ 3 h 28"/>
                  <a:gd name="T4" fmla="*/ 32 w 36"/>
                  <a:gd name="T5" fmla="*/ 1 h 28"/>
                  <a:gd name="T6" fmla="*/ 2 w 36"/>
                  <a:gd name="T7" fmla="*/ 25 h 28"/>
                  <a:gd name="T8" fmla="*/ 3 w 36"/>
                  <a:gd name="T9" fmla="*/ 28 h 28"/>
                </a:gdLst>
                <a:ahLst/>
                <a:cxnLst>
                  <a:cxn ang="0">
                    <a:pos x="T0" y="T1"/>
                  </a:cxn>
                  <a:cxn ang="0">
                    <a:pos x="T2" y="T3"/>
                  </a:cxn>
                  <a:cxn ang="0">
                    <a:pos x="T4" y="T5"/>
                  </a:cxn>
                  <a:cxn ang="0">
                    <a:pos x="T6" y="T7"/>
                  </a:cxn>
                  <a:cxn ang="0">
                    <a:pos x="T8" y="T9"/>
                  </a:cxn>
                </a:cxnLst>
                <a:rect l="0" t="0" r="r" b="b"/>
                <a:pathLst>
                  <a:path w="36" h="28">
                    <a:moveTo>
                      <a:pt x="3" y="28"/>
                    </a:moveTo>
                    <a:cubicBezTo>
                      <a:pt x="16" y="24"/>
                      <a:pt x="29" y="15"/>
                      <a:pt x="35" y="3"/>
                    </a:cubicBezTo>
                    <a:cubicBezTo>
                      <a:pt x="36" y="1"/>
                      <a:pt x="34" y="0"/>
                      <a:pt x="32" y="1"/>
                    </a:cubicBezTo>
                    <a:cubicBezTo>
                      <a:pt x="23" y="10"/>
                      <a:pt x="14" y="19"/>
                      <a:pt x="2" y="25"/>
                    </a:cubicBezTo>
                    <a:cubicBezTo>
                      <a:pt x="0" y="26"/>
                      <a:pt x="1" y="28"/>
                      <a:pt x="3"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92" name="Freeform 126"/>
              <p:cNvSpPr/>
              <p:nvPr/>
            </p:nvSpPr>
            <p:spPr bwMode="auto">
              <a:xfrm>
                <a:off x="5358" y="1883"/>
                <a:ext cx="42" cy="32"/>
              </a:xfrm>
              <a:custGeom>
                <a:avLst/>
                <a:gdLst>
                  <a:gd name="T0" fmla="*/ 4 w 24"/>
                  <a:gd name="T1" fmla="*/ 18 h 18"/>
                  <a:gd name="T2" fmla="*/ 23 w 24"/>
                  <a:gd name="T3" fmla="*/ 4 h 18"/>
                  <a:gd name="T4" fmla="*/ 21 w 24"/>
                  <a:gd name="T5" fmla="*/ 2 h 18"/>
                  <a:gd name="T6" fmla="*/ 2 w 24"/>
                  <a:gd name="T7" fmla="*/ 15 h 18"/>
                  <a:gd name="T8" fmla="*/ 4 w 24"/>
                  <a:gd name="T9" fmla="*/ 18 h 18"/>
                </a:gdLst>
                <a:ahLst/>
                <a:cxnLst>
                  <a:cxn ang="0">
                    <a:pos x="T0" y="T1"/>
                  </a:cxn>
                  <a:cxn ang="0">
                    <a:pos x="T2" y="T3"/>
                  </a:cxn>
                  <a:cxn ang="0">
                    <a:pos x="T4" y="T5"/>
                  </a:cxn>
                  <a:cxn ang="0">
                    <a:pos x="T6" y="T7"/>
                  </a:cxn>
                  <a:cxn ang="0">
                    <a:pos x="T8" y="T9"/>
                  </a:cxn>
                </a:cxnLst>
                <a:rect l="0" t="0" r="r" b="b"/>
                <a:pathLst>
                  <a:path w="24" h="18">
                    <a:moveTo>
                      <a:pt x="4" y="18"/>
                    </a:moveTo>
                    <a:cubicBezTo>
                      <a:pt x="11" y="14"/>
                      <a:pt x="18" y="10"/>
                      <a:pt x="23" y="4"/>
                    </a:cubicBezTo>
                    <a:cubicBezTo>
                      <a:pt x="24" y="3"/>
                      <a:pt x="23" y="0"/>
                      <a:pt x="21" y="2"/>
                    </a:cubicBezTo>
                    <a:cubicBezTo>
                      <a:pt x="15" y="6"/>
                      <a:pt x="9" y="11"/>
                      <a:pt x="2" y="15"/>
                    </a:cubicBezTo>
                    <a:cubicBezTo>
                      <a:pt x="0" y="16"/>
                      <a:pt x="1" y="18"/>
                      <a:pt x="4"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93" name="Freeform 127"/>
              <p:cNvSpPr/>
              <p:nvPr/>
            </p:nvSpPr>
            <p:spPr bwMode="auto">
              <a:xfrm>
                <a:off x="5381" y="1917"/>
                <a:ext cx="42" cy="30"/>
              </a:xfrm>
              <a:custGeom>
                <a:avLst/>
                <a:gdLst>
                  <a:gd name="T0" fmla="*/ 3 w 24"/>
                  <a:gd name="T1" fmla="*/ 16 h 17"/>
                  <a:gd name="T2" fmla="*/ 23 w 24"/>
                  <a:gd name="T3" fmla="*/ 3 h 17"/>
                  <a:gd name="T4" fmla="*/ 21 w 24"/>
                  <a:gd name="T5" fmla="*/ 1 h 17"/>
                  <a:gd name="T6" fmla="*/ 2 w 24"/>
                  <a:gd name="T7" fmla="*/ 12 h 17"/>
                  <a:gd name="T8" fmla="*/ 3 w 24"/>
                  <a:gd name="T9" fmla="*/ 16 h 17"/>
                </a:gdLst>
                <a:ahLst/>
                <a:cxnLst>
                  <a:cxn ang="0">
                    <a:pos x="T0" y="T1"/>
                  </a:cxn>
                  <a:cxn ang="0">
                    <a:pos x="T2" y="T3"/>
                  </a:cxn>
                  <a:cxn ang="0">
                    <a:pos x="T4" y="T5"/>
                  </a:cxn>
                  <a:cxn ang="0">
                    <a:pos x="T6" y="T7"/>
                  </a:cxn>
                  <a:cxn ang="0">
                    <a:pos x="T8" y="T9"/>
                  </a:cxn>
                </a:cxnLst>
                <a:rect l="0" t="0" r="r" b="b"/>
                <a:pathLst>
                  <a:path w="24" h="17">
                    <a:moveTo>
                      <a:pt x="3" y="16"/>
                    </a:moveTo>
                    <a:cubicBezTo>
                      <a:pt x="11" y="14"/>
                      <a:pt x="19" y="10"/>
                      <a:pt x="23" y="3"/>
                    </a:cubicBezTo>
                    <a:cubicBezTo>
                      <a:pt x="24" y="1"/>
                      <a:pt x="22" y="0"/>
                      <a:pt x="21" y="1"/>
                    </a:cubicBezTo>
                    <a:cubicBezTo>
                      <a:pt x="15" y="5"/>
                      <a:pt x="9" y="10"/>
                      <a:pt x="2" y="12"/>
                    </a:cubicBezTo>
                    <a:cubicBezTo>
                      <a:pt x="0" y="13"/>
                      <a:pt x="1" y="17"/>
                      <a:pt x="3"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94" name="Freeform 128"/>
              <p:cNvSpPr/>
              <p:nvPr/>
            </p:nvSpPr>
            <p:spPr bwMode="auto">
              <a:xfrm>
                <a:off x="5402" y="1964"/>
                <a:ext cx="49" cy="23"/>
              </a:xfrm>
              <a:custGeom>
                <a:avLst/>
                <a:gdLst>
                  <a:gd name="T0" fmla="*/ 2 w 28"/>
                  <a:gd name="T1" fmla="*/ 13 h 13"/>
                  <a:gd name="T2" fmla="*/ 27 w 28"/>
                  <a:gd name="T3" fmla="*/ 3 h 13"/>
                  <a:gd name="T4" fmla="*/ 24 w 28"/>
                  <a:gd name="T5" fmla="*/ 0 h 13"/>
                  <a:gd name="T6" fmla="*/ 2 w 28"/>
                  <a:gd name="T7" fmla="*/ 9 h 13"/>
                  <a:gd name="T8" fmla="*/ 2 w 28"/>
                  <a:gd name="T9" fmla="*/ 13 h 13"/>
                </a:gdLst>
                <a:ahLst/>
                <a:cxnLst>
                  <a:cxn ang="0">
                    <a:pos x="T0" y="T1"/>
                  </a:cxn>
                  <a:cxn ang="0">
                    <a:pos x="T2" y="T3"/>
                  </a:cxn>
                  <a:cxn ang="0">
                    <a:pos x="T4" y="T5"/>
                  </a:cxn>
                  <a:cxn ang="0">
                    <a:pos x="T6" y="T7"/>
                  </a:cxn>
                  <a:cxn ang="0">
                    <a:pos x="T8" y="T9"/>
                  </a:cxn>
                </a:cxnLst>
                <a:rect l="0" t="0" r="r" b="b"/>
                <a:pathLst>
                  <a:path w="28" h="13">
                    <a:moveTo>
                      <a:pt x="2" y="13"/>
                    </a:moveTo>
                    <a:cubicBezTo>
                      <a:pt x="11" y="13"/>
                      <a:pt x="21" y="10"/>
                      <a:pt x="27" y="3"/>
                    </a:cubicBezTo>
                    <a:cubicBezTo>
                      <a:pt x="28" y="1"/>
                      <a:pt x="26" y="0"/>
                      <a:pt x="24" y="0"/>
                    </a:cubicBezTo>
                    <a:cubicBezTo>
                      <a:pt x="17" y="4"/>
                      <a:pt x="11" y="8"/>
                      <a:pt x="2" y="9"/>
                    </a:cubicBezTo>
                    <a:cubicBezTo>
                      <a:pt x="0" y="10"/>
                      <a:pt x="0" y="13"/>
                      <a:pt x="2"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95" name="Freeform 129"/>
              <p:cNvSpPr/>
              <p:nvPr/>
            </p:nvSpPr>
            <p:spPr bwMode="auto">
              <a:xfrm>
                <a:off x="5418" y="2001"/>
                <a:ext cx="33" cy="27"/>
              </a:xfrm>
              <a:custGeom>
                <a:avLst/>
                <a:gdLst>
                  <a:gd name="T0" fmla="*/ 3 w 19"/>
                  <a:gd name="T1" fmla="*/ 14 h 15"/>
                  <a:gd name="T2" fmla="*/ 18 w 19"/>
                  <a:gd name="T3" fmla="*/ 4 h 15"/>
                  <a:gd name="T4" fmla="*/ 16 w 19"/>
                  <a:gd name="T5" fmla="*/ 1 h 15"/>
                  <a:gd name="T6" fmla="*/ 9 w 19"/>
                  <a:gd name="T7" fmla="*/ 7 h 15"/>
                  <a:gd name="T8" fmla="*/ 2 w 19"/>
                  <a:gd name="T9" fmla="*/ 11 h 15"/>
                  <a:gd name="T10" fmla="*/ 3 w 19"/>
                  <a:gd name="T11" fmla="*/ 14 h 15"/>
                </a:gdLst>
                <a:ahLst/>
                <a:cxnLst>
                  <a:cxn ang="0">
                    <a:pos x="T0" y="T1"/>
                  </a:cxn>
                  <a:cxn ang="0">
                    <a:pos x="T2" y="T3"/>
                  </a:cxn>
                  <a:cxn ang="0">
                    <a:pos x="T4" y="T5"/>
                  </a:cxn>
                  <a:cxn ang="0">
                    <a:pos x="T6" y="T7"/>
                  </a:cxn>
                  <a:cxn ang="0">
                    <a:pos x="T8" y="T9"/>
                  </a:cxn>
                  <a:cxn ang="0">
                    <a:pos x="T10" y="T11"/>
                  </a:cxn>
                </a:cxnLst>
                <a:rect l="0" t="0" r="r" b="b"/>
                <a:pathLst>
                  <a:path w="19" h="15">
                    <a:moveTo>
                      <a:pt x="3" y="14"/>
                    </a:moveTo>
                    <a:cubicBezTo>
                      <a:pt x="9" y="12"/>
                      <a:pt x="15" y="9"/>
                      <a:pt x="18" y="4"/>
                    </a:cubicBezTo>
                    <a:cubicBezTo>
                      <a:pt x="19" y="2"/>
                      <a:pt x="17" y="0"/>
                      <a:pt x="16" y="1"/>
                    </a:cubicBezTo>
                    <a:cubicBezTo>
                      <a:pt x="14" y="3"/>
                      <a:pt x="12" y="5"/>
                      <a:pt x="9" y="7"/>
                    </a:cubicBezTo>
                    <a:cubicBezTo>
                      <a:pt x="7" y="8"/>
                      <a:pt x="5" y="10"/>
                      <a:pt x="2" y="11"/>
                    </a:cubicBezTo>
                    <a:cubicBezTo>
                      <a:pt x="0" y="12"/>
                      <a:pt x="1" y="15"/>
                      <a:pt x="3"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96" name="Freeform 130"/>
              <p:cNvSpPr/>
              <p:nvPr/>
            </p:nvSpPr>
            <p:spPr bwMode="auto">
              <a:xfrm>
                <a:off x="5428" y="2033"/>
                <a:ext cx="39" cy="28"/>
              </a:xfrm>
              <a:custGeom>
                <a:avLst/>
                <a:gdLst>
                  <a:gd name="T0" fmla="*/ 3 w 22"/>
                  <a:gd name="T1" fmla="*/ 16 h 16"/>
                  <a:gd name="T2" fmla="*/ 21 w 22"/>
                  <a:gd name="T3" fmla="*/ 4 h 16"/>
                  <a:gd name="T4" fmla="*/ 18 w 22"/>
                  <a:gd name="T5" fmla="*/ 2 h 16"/>
                  <a:gd name="T6" fmla="*/ 2 w 22"/>
                  <a:gd name="T7" fmla="*/ 12 h 16"/>
                  <a:gd name="T8" fmla="*/ 3 w 22"/>
                  <a:gd name="T9" fmla="*/ 16 h 16"/>
                </a:gdLst>
                <a:ahLst/>
                <a:cxnLst>
                  <a:cxn ang="0">
                    <a:pos x="T0" y="T1"/>
                  </a:cxn>
                  <a:cxn ang="0">
                    <a:pos x="T2" y="T3"/>
                  </a:cxn>
                  <a:cxn ang="0">
                    <a:pos x="T4" y="T5"/>
                  </a:cxn>
                  <a:cxn ang="0">
                    <a:pos x="T6" y="T7"/>
                  </a:cxn>
                  <a:cxn ang="0">
                    <a:pos x="T8" y="T9"/>
                  </a:cxn>
                </a:cxnLst>
                <a:rect l="0" t="0" r="r" b="b"/>
                <a:pathLst>
                  <a:path w="22" h="16">
                    <a:moveTo>
                      <a:pt x="3" y="16"/>
                    </a:moveTo>
                    <a:cubicBezTo>
                      <a:pt x="10" y="14"/>
                      <a:pt x="17" y="10"/>
                      <a:pt x="21" y="4"/>
                    </a:cubicBezTo>
                    <a:cubicBezTo>
                      <a:pt x="22" y="2"/>
                      <a:pt x="19" y="0"/>
                      <a:pt x="18" y="2"/>
                    </a:cubicBezTo>
                    <a:cubicBezTo>
                      <a:pt x="13" y="6"/>
                      <a:pt x="8" y="10"/>
                      <a:pt x="2" y="12"/>
                    </a:cubicBezTo>
                    <a:cubicBezTo>
                      <a:pt x="0" y="13"/>
                      <a:pt x="0" y="16"/>
                      <a:pt x="3"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97" name="Freeform 131"/>
              <p:cNvSpPr/>
              <p:nvPr/>
            </p:nvSpPr>
            <p:spPr bwMode="auto">
              <a:xfrm>
                <a:off x="5439" y="2066"/>
                <a:ext cx="37" cy="29"/>
              </a:xfrm>
              <a:custGeom>
                <a:avLst/>
                <a:gdLst>
                  <a:gd name="T0" fmla="*/ 3 w 21"/>
                  <a:gd name="T1" fmla="*/ 16 h 16"/>
                  <a:gd name="T2" fmla="*/ 20 w 21"/>
                  <a:gd name="T3" fmla="*/ 3 h 16"/>
                  <a:gd name="T4" fmla="*/ 17 w 21"/>
                  <a:gd name="T5" fmla="*/ 1 h 16"/>
                  <a:gd name="T6" fmla="*/ 2 w 21"/>
                  <a:gd name="T7" fmla="*/ 12 h 16"/>
                  <a:gd name="T8" fmla="*/ 3 w 21"/>
                  <a:gd name="T9" fmla="*/ 16 h 16"/>
                </a:gdLst>
                <a:ahLst/>
                <a:cxnLst>
                  <a:cxn ang="0">
                    <a:pos x="T0" y="T1"/>
                  </a:cxn>
                  <a:cxn ang="0">
                    <a:pos x="T2" y="T3"/>
                  </a:cxn>
                  <a:cxn ang="0">
                    <a:pos x="T4" y="T5"/>
                  </a:cxn>
                  <a:cxn ang="0">
                    <a:pos x="T6" y="T7"/>
                  </a:cxn>
                  <a:cxn ang="0">
                    <a:pos x="T8" y="T9"/>
                  </a:cxn>
                </a:cxnLst>
                <a:rect l="0" t="0" r="r" b="b"/>
                <a:pathLst>
                  <a:path w="21" h="16">
                    <a:moveTo>
                      <a:pt x="3" y="16"/>
                    </a:moveTo>
                    <a:cubicBezTo>
                      <a:pt x="10" y="13"/>
                      <a:pt x="17" y="9"/>
                      <a:pt x="20" y="3"/>
                    </a:cubicBezTo>
                    <a:cubicBezTo>
                      <a:pt x="21" y="1"/>
                      <a:pt x="19" y="0"/>
                      <a:pt x="17" y="1"/>
                    </a:cubicBezTo>
                    <a:cubicBezTo>
                      <a:pt x="13" y="5"/>
                      <a:pt x="8" y="10"/>
                      <a:pt x="2" y="12"/>
                    </a:cubicBezTo>
                    <a:cubicBezTo>
                      <a:pt x="0" y="13"/>
                      <a:pt x="1" y="16"/>
                      <a:pt x="3"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98" name="Freeform 132"/>
              <p:cNvSpPr/>
              <p:nvPr/>
            </p:nvSpPr>
            <p:spPr bwMode="auto">
              <a:xfrm>
                <a:off x="5455" y="2095"/>
                <a:ext cx="37" cy="36"/>
              </a:xfrm>
              <a:custGeom>
                <a:avLst/>
                <a:gdLst>
                  <a:gd name="T0" fmla="*/ 4 w 21"/>
                  <a:gd name="T1" fmla="*/ 20 h 21"/>
                  <a:gd name="T2" fmla="*/ 20 w 21"/>
                  <a:gd name="T3" fmla="*/ 3 h 21"/>
                  <a:gd name="T4" fmla="*/ 18 w 21"/>
                  <a:gd name="T5" fmla="*/ 2 h 21"/>
                  <a:gd name="T6" fmla="*/ 2 w 21"/>
                  <a:gd name="T7" fmla="*/ 17 h 21"/>
                  <a:gd name="T8" fmla="*/ 4 w 21"/>
                  <a:gd name="T9" fmla="*/ 20 h 21"/>
                </a:gdLst>
                <a:ahLst/>
                <a:cxnLst>
                  <a:cxn ang="0">
                    <a:pos x="T0" y="T1"/>
                  </a:cxn>
                  <a:cxn ang="0">
                    <a:pos x="T2" y="T3"/>
                  </a:cxn>
                  <a:cxn ang="0">
                    <a:pos x="T4" y="T5"/>
                  </a:cxn>
                  <a:cxn ang="0">
                    <a:pos x="T6" y="T7"/>
                  </a:cxn>
                  <a:cxn ang="0">
                    <a:pos x="T8" y="T9"/>
                  </a:cxn>
                </a:cxnLst>
                <a:rect l="0" t="0" r="r" b="b"/>
                <a:pathLst>
                  <a:path w="21" h="21">
                    <a:moveTo>
                      <a:pt x="4" y="20"/>
                    </a:moveTo>
                    <a:cubicBezTo>
                      <a:pt x="11" y="17"/>
                      <a:pt x="18" y="11"/>
                      <a:pt x="20" y="3"/>
                    </a:cubicBezTo>
                    <a:cubicBezTo>
                      <a:pt x="21" y="2"/>
                      <a:pt x="19" y="0"/>
                      <a:pt x="18" y="2"/>
                    </a:cubicBezTo>
                    <a:cubicBezTo>
                      <a:pt x="13" y="7"/>
                      <a:pt x="9" y="13"/>
                      <a:pt x="2" y="17"/>
                    </a:cubicBezTo>
                    <a:cubicBezTo>
                      <a:pt x="0" y="18"/>
                      <a:pt x="2" y="21"/>
                      <a:pt x="4"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99" name="Freeform 133"/>
              <p:cNvSpPr/>
              <p:nvPr/>
            </p:nvSpPr>
            <p:spPr bwMode="auto">
              <a:xfrm>
                <a:off x="5460" y="2110"/>
                <a:ext cx="51" cy="51"/>
              </a:xfrm>
              <a:custGeom>
                <a:avLst/>
                <a:gdLst>
                  <a:gd name="T0" fmla="*/ 5 w 29"/>
                  <a:gd name="T1" fmla="*/ 27 h 29"/>
                  <a:gd name="T2" fmla="*/ 28 w 29"/>
                  <a:gd name="T3" fmla="*/ 3 h 29"/>
                  <a:gd name="T4" fmla="*/ 26 w 29"/>
                  <a:gd name="T5" fmla="*/ 1 h 29"/>
                  <a:gd name="T6" fmla="*/ 2 w 29"/>
                  <a:gd name="T7" fmla="*/ 24 h 29"/>
                  <a:gd name="T8" fmla="*/ 5 w 29"/>
                  <a:gd name="T9" fmla="*/ 27 h 29"/>
                </a:gdLst>
                <a:ahLst/>
                <a:cxnLst>
                  <a:cxn ang="0">
                    <a:pos x="T0" y="T1"/>
                  </a:cxn>
                  <a:cxn ang="0">
                    <a:pos x="T2" y="T3"/>
                  </a:cxn>
                  <a:cxn ang="0">
                    <a:pos x="T4" y="T5"/>
                  </a:cxn>
                  <a:cxn ang="0">
                    <a:pos x="T6" y="T7"/>
                  </a:cxn>
                  <a:cxn ang="0">
                    <a:pos x="T8" y="T9"/>
                  </a:cxn>
                </a:cxnLst>
                <a:rect l="0" t="0" r="r" b="b"/>
                <a:pathLst>
                  <a:path w="29" h="29">
                    <a:moveTo>
                      <a:pt x="5" y="27"/>
                    </a:moveTo>
                    <a:cubicBezTo>
                      <a:pt x="13" y="20"/>
                      <a:pt x="22" y="13"/>
                      <a:pt x="28" y="3"/>
                    </a:cubicBezTo>
                    <a:cubicBezTo>
                      <a:pt x="29" y="2"/>
                      <a:pt x="27" y="0"/>
                      <a:pt x="26" y="1"/>
                    </a:cubicBezTo>
                    <a:cubicBezTo>
                      <a:pt x="18" y="9"/>
                      <a:pt x="10" y="17"/>
                      <a:pt x="2" y="24"/>
                    </a:cubicBezTo>
                    <a:cubicBezTo>
                      <a:pt x="0" y="26"/>
                      <a:pt x="3" y="29"/>
                      <a:pt x="5" y="2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00" name="Freeform 134"/>
              <p:cNvSpPr/>
              <p:nvPr/>
            </p:nvSpPr>
            <p:spPr bwMode="auto">
              <a:xfrm>
                <a:off x="5486" y="2137"/>
                <a:ext cx="44" cy="38"/>
              </a:xfrm>
              <a:custGeom>
                <a:avLst/>
                <a:gdLst>
                  <a:gd name="T0" fmla="*/ 3 w 25"/>
                  <a:gd name="T1" fmla="*/ 21 h 22"/>
                  <a:gd name="T2" fmla="*/ 24 w 25"/>
                  <a:gd name="T3" fmla="*/ 3 h 22"/>
                  <a:gd name="T4" fmla="*/ 21 w 25"/>
                  <a:gd name="T5" fmla="*/ 1 h 22"/>
                  <a:gd name="T6" fmla="*/ 1 w 25"/>
                  <a:gd name="T7" fmla="*/ 18 h 22"/>
                  <a:gd name="T8" fmla="*/ 3 w 25"/>
                  <a:gd name="T9" fmla="*/ 21 h 22"/>
                </a:gdLst>
                <a:ahLst/>
                <a:cxnLst>
                  <a:cxn ang="0">
                    <a:pos x="T0" y="T1"/>
                  </a:cxn>
                  <a:cxn ang="0">
                    <a:pos x="T2" y="T3"/>
                  </a:cxn>
                  <a:cxn ang="0">
                    <a:pos x="T4" y="T5"/>
                  </a:cxn>
                  <a:cxn ang="0">
                    <a:pos x="T6" y="T7"/>
                  </a:cxn>
                  <a:cxn ang="0">
                    <a:pos x="T8" y="T9"/>
                  </a:cxn>
                </a:cxnLst>
                <a:rect l="0" t="0" r="r" b="b"/>
                <a:pathLst>
                  <a:path w="25" h="22">
                    <a:moveTo>
                      <a:pt x="3" y="21"/>
                    </a:moveTo>
                    <a:cubicBezTo>
                      <a:pt x="11" y="17"/>
                      <a:pt x="19" y="11"/>
                      <a:pt x="24" y="3"/>
                    </a:cubicBezTo>
                    <a:cubicBezTo>
                      <a:pt x="25" y="2"/>
                      <a:pt x="23" y="0"/>
                      <a:pt x="21" y="1"/>
                    </a:cubicBezTo>
                    <a:cubicBezTo>
                      <a:pt x="15" y="7"/>
                      <a:pt x="9" y="13"/>
                      <a:pt x="1" y="18"/>
                    </a:cubicBezTo>
                    <a:cubicBezTo>
                      <a:pt x="0" y="19"/>
                      <a:pt x="1" y="22"/>
                      <a:pt x="3"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01" name="Freeform 135"/>
              <p:cNvSpPr/>
              <p:nvPr/>
            </p:nvSpPr>
            <p:spPr bwMode="auto">
              <a:xfrm>
                <a:off x="5513" y="2151"/>
                <a:ext cx="45" cy="37"/>
              </a:xfrm>
              <a:custGeom>
                <a:avLst/>
                <a:gdLst>
                  <a:gd name="T0" fmla="*/ 4 w 26"/>
                  <a:gd name="T1" fmla="*/ 20 h 21"/>
                  <a:gd name="T2" fmla="*/ 25 w 26"/>
                  <a:gd name="T3" fmla="*/ 3 h 21"/>
                  <a:gd name="T4" fmla="*/ 23 w 26"/>
                  <a:gd name="T5" fmla="*/ 1 h 21"/>
                  <a:gd name="T6" fmla="*/ 2 w 26"/>
                  <a:gd name="T7" fmla="*/ 16 h 21"/>
                  <a:gd name="T8" fmla="*/ 4 w 26"/>
                  <a:gd name="T9" fmla="*/ 20 h 21"/>
                </a:gdLst>
                <a:ahLst/>
                <a:cxnLst>
                  <a:cxn ang="0">
                    <a:pos x="T0" y="T1"/>
                  </a:cxn>
                  <a:cxn ang="0">
                    <a:pos x="T2" y="T3"/>
                  </a:cxn>
                  <a:cxn ang="0">
                    <a:pos x="T4" y="T5"/>
                  </a:cxn>
                  <a:cxn ang="0">
                    <a:pos x="T6" y="T7"/>
                  </a:cxn>
                  <a:cxn ang="0">
                    <a:pos x="T8" y="T9"/>
                  </a:cxn>
                </a:cxnLst>
                <a:rect l="0" t="0" r="r" b="b"/>
                <a:pathLst>
                  <a:path w="26" h="21">
                    <a:moveTo>
                      <a:pt x="4" y="20"/>
                    </a:moveTo>
                    <a:cubicBezTo>
                      <a:pt x="12" y="15"/>
                      <a:pt x="20" y="10"/>
                      <a:pt x="25" y="3"/>
                    </a:cubicBezTo>
                    <a:cubicBezTo>
                      <a:pt x="26" y="1"/>
                      <a:pt x="24" y="0"/>
                      <a:pt x="23" y="1"/>
                    </a:cubicBezTo>
                    <a:cubicBezTo>
                      <a:pt x="16" y="5"/>
                      <a:pt x="10" y="12"/>
                      <a:pt x="2" y="16"/>
                    </a:cubicBezTo>
                    <a:cubicBezTo>
                      <a:pt x="0" y="18"/>
                      <a:pt x="2" y="21"/>
                      <a:pt x="4"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02" name="Freeform 136"/>
              <p:cNvSpPr/>
              <p:nvPr/>
            </p:nvSpPr>
            <p:spPr bwMode="auto">
              <a:xfrm>
                <a:off x="5546" y="2163"/>
                <a:ext cx="41" cy="39"/>
              </a:xfrm>
              <a:custGeom>
                <a:avLst/>
                <a:gdLst>
                  <a:gd name="T0" fmla="*/ 4 w 23"/>
                  <a:gd name="T1" fmla="*/ 21 h 22"/>
                  <a:gd name="T2" fmla="*/ 22 w 23"/>
                  <a:gd name="T3" fmla="*/ 3 h 22"/>
                  <a:gd name="T4" fmla="*/ 19 w 23"/>
                  <a:gd name="T5" fmla="*/ 1 h 22"/>
                  <a:gd name="T6" fmla="*/ 2 w 23"/>
                  <a:gd name="T7" fmla="*/ 18 h 22"/>
                  <a:gd name="T8" fmla="*/ 4 w 23"/>
                  <a:gd name="T9" fmla="*/ 21 h 22"/>
                </a:gdLst>
                <a:ahLst/>
                <a:cxnLst>
                  <a:cxn ang="0">
                    <a:pos x="T0" y="T1"/>
                  </a:cxn>
                  <a:cxn ang="0">
                    <a:pos x="T2" y="T3"/>
                  </a:cxn>
                  <a:cxn ang="0">
                    <a:pos x="T4" y="T5"/>
                  </a:cxn>
                  <a:cxn ang="0">
                    <a:pos x="T6" y="T7"/>
                  </a:cxn>
                  <a:cxn ang="0">
                    <a:pos x="T8" y="T9"/>
                  </a:cxn>
                </a:cxnLst>
                <a:rect l="0" t="0" r="r" b="b"/>
                <a:pathLst>
                  <a:path w="23" h="22">
                    <a:moveTo>
                      <a:pt x="4" y="21"/>
                    </a:moveTo>
                    <a:cubicBezTo>
                      <a:pt x="11" y="16"/>
                      <a:pt x="18" y="11"/>
                      <a:pt x="22" y="3"/>
                    </a:cubicBezTo>
                    <a:cubicBezTo>
                      <a:pt x="23" y="2"/>
                      <a:pt x="21" y="0"/>
                      <a:pt x="19" y="1"/>
                    </a:cubicBezTo>
                    <a:cubicBezTo>
                      <a:pt x="14" y="7"/>
                      <a:pt x="9" y="13"/>
                      <a:pt x="2" y="18"/>
                    </a:cubicBezTo>
                    <a:cubicBezTo>
                      <a:pt x="0" y="19"/>
                      <a:pt x="3" y="22"/>
                      <a:pt x="4"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03" name="Freeform 137"/>
              <p:cNvSpPr/>
              <p:nvPr/>
            </p:nvSpPr>
            <p:spPr bwMode="auto">
              <a:xfrm>
                <a:off x="5574" y="2195"/>
                <a:ext cx="32" cy="30"/>
              </a:xfrm>
              <a:custGeom>
                <a:avLst/>
                <a:gdLst>
                  <a:gd name="T0" fmla="*/ 3 w 18"/>
                  <a:gd name="T1" fmla="*/ 16 h 17"/>
                  <a:gd name="T2" fmla="*/ 18 w 18"/>
                  <a:gd name="T3" fmla="*/ 3 h 17"/>
                  <a:gd name="T4" fmla="*/ 15 w 18"/>
                  <a:gd name="T5" fmla="*/ 1 h 17"/>
                  <a:gd name="T6" fmla="*/ 2 w 18"/>
                  <a:gd name="T7" fmla="*/ 13 h 17"/>
                  <a:gd name="T8" fmla="*/ 3 w 18"/>
                  <a:gd name="T9" fmla="*/ 16 h 17"/>
                </a:gdLst>
                <a:ahLst/>
                <a:cxnLst>
                  <a:cxn ang="0">
                    <a:pos x="T0" y="T1"/>
                  </a:cxn>
                  <a:cxn ang="0">
                    <a:pos x="T2" y="T3"/>
                  </a:cxn>
                  <a:cxn ang="0">
                    <a:pos x="T4" y="T5"/>
                  </a:cxn>
                  <a:cxn ang="0">
                    <a:pos x="T6" y="T7"/>
                  </a:cxn>
                  <a:cxn ang="0">
                    <a:pos x="T8" y="T9"/>
                  </a:cxn>
                </a:cxnLst>
                <a:rect l="0" t="0" r="r" b="b"/>
                <a:pathLst>
                  <a:path w="18" h="17">
                    <a:moveTo>
                      <a:pt x="3" y="16"/>
                    </a:moveTo>
                    <a:cubicBezTo>
                      <a:pt x="9" y="14"/>
                      <a:pt x="15" y="9"/>
                      <a:pt x="18" y="3"/>
                    </a:cubicBezTo>
                    <a:cubicBezTo>
                      <a:pt x="18" y="1"/>
                      <a:pt x="16" y="0"/>
                      <a:pt x="15" y="1"/>
                    </a:cubicBezTo>
                    <a:cubicBezTo>
                      <a:pt x="11" y="6"/>
                      <a:pt x="7" y="10"/>
                      <a:pt x="2" y="13"/>
                    </a:cubicBezTo>
                    <a:cubicBezTo>
                      <a:pt x="0" y="14"/>
                      <a:pt x="1" y="17"/>
                      <a:pt x="3"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04" name="Freeform 138"/>
              <p:cNvSpPr/>
              <p:nvPr/>
            </p:nvSpPr>
            <p:spPr bwMode="auto">
              <a:xfrm>
                <a:off x="5601" y="2204"/>
                <a:ext cx="38" cy="44"/>
              </a:xfrm>
              <a:custGeom>
                <a:avLst/>
                <a:gdLst>
                  <a:gd name="T0" fmla="*/ 5 w 22"/>
                  <a:gd name="T1" fmla="*/ 24 h 25"/>
                  <a:gd name="T2" fmla="*/ 22 w 22"/>
                  <a:gd name="T3" fmla="*/ 4 h 25"/>
                  <a:gd name="T4" fmla="*/ 19 w 22"/>
                  <a:gd name="T5" fmla="*/ 2 h 25"/>
                  <a:gd name="T6" fmla="*/ 2 w 22"/>
                  <a:gd name="T7" fmla="*/ 21 h 25"/>
                  <a:gd name="T8" fmla="*/ 5 w 22"/>
                  <a:gd name="T9" fmla="*/ 24 h 25"/>
                </a:gdLst>
                <a:ahLst/>
                <a:cxnLst>
                  <a:cxn ang="0">
                    <a:pos x="T0" y="T1"/>
                  </a:cxn>
                  <a:cxn ang="0">
                    <a:pos x="T2" y="T3"/>
                  </a:cxn>
                  <a:cxn ang="0">
                    <a:pos x="T4" y="T5"/>
                  </a:cxn>
                  <a:cxn ang="0">
                    <a:pos x="T6" y="T7"/>
                  </a:cxn>
                  <a:cxn ang="0">
                    <a:pos x="T8" y="T9"/>
                  </a:cxn>
                </a:cxnLst>
                <a:rect l="0" t="0" r="r" b="b"/>
                <a:pathLst>
                  <a:path w="22" h="25">
                    <a:moveTo>
                      <a:pt x="5" y="24"/>
                    </a:moveTo>
                    <a:cubicBezTo>
                      <a:pt x="12" y="18"/>
                      <a:pt x="18" y="12"/>
                      <a:pt x="22" y="4"/>
                    </a:cubicBezTo>
                    <a:cubicBezTo>
                      <a:pt x="22" y="2"/>
                      <a:pt x="21" y="0"/>
                      <a:pt x="19" y="2"/>
                    </a:cubicBezTo>
                    <a:cubicBezTo>
                      <a:pt x="13" y="8"/>
                      <a:pt x="8" y="15"/>
                      <a:pt x="2" y="21"/>
                    </a:cubicBezTo>
                    <a:cubicBezTo>
                      <a:pt x="0" y="23"/>
                      <a:pt x="3" y="25"/>
                      <a:pt x="5"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05" name="Freeform 139"/>
              <p:cNvSpPr/>
              <p:nvPr/>
            </p:nvSpPr>
            <p:spPr bwMode="auto">
              <a:xfrm>
                <a:off x="5634" y="2242"/>
                <a:ext cx="37" cy="32"/>
              </a:xfrm>
              <a:custGeom>
                <a:avLst/>
                <a:gdLst>
                  <a:gd name="T0" fmla="*/ 4 w 21"/>
                  <a:gd name="T1" fmla="*/ 17 h 18"/>
                  <a:gd name="T2" fmla="*/ 20 w 21"/>
                  <a:gd name="T3" fmla="*/ 3 h 18"/>
                  <a:gd name="T4" fmla="*/ 18 w 21"/>
                  <a:gd name="T5" fmla="*/ 1 h 18"/>
                  <a:gd name="T6" fmla="*/ 1 w 21"/>
                  <a:gd name="T7" fmla="*/ 14 h 18"/>
                  <a:gd name="T8" fmla="*/ 4 w 21"/>
                  <a:gd name="T9" fmla="*/ 17 h 18"/>
                </a:gdLst>
                <a:ahLst/>
                <a:cxnLst>
                  <a:cxn ang="0">
                    <a:pos x="T0" y="T1"/>
                  </a:cxn>
                  <a:cxn ang="0">
                    <a:pos x="T2" y="T3"/>
                  </a:cxn>
                  <a:cxn ang="0">
                    <a:pos x="T4" y="T5"/>
                  </a:cxn>
                  <a:cxn ang="0">
                    <a:pos x="T6" y="T7"/>
                  </a:cxn>
                  <a:cxn ang="0">
                    <a:pos x="T8" y="T9"/>
                  </a:cxn>
                </a:cxnLst>
                <a:rect l="0" t="0" r="r" b="b"/>
                <a:pathLst>
                  <a:path w="21" h="18">
                    <a:moveTo>
                      <a:pt x="4" y="17"/>
                    </a:moveTo>
                    <a:cubicBezTo>
                      <a:pt x="9" y="13"/>
                      <a:pt x="15" y="8"/>
                      <a:pt x="20" y="3"/>
                    </a:cubicBezTo>
                    <a:cubicBezTo>
                      <a:pt x="21" y="1"/>
                      <a:pt x="19" y="0"/>
                      <a:pt x="18" y="1"/>
                    </a:cubicBezTo>
                    <a:cubicBezTo>
                      <a:pt x="11" y="4"/>
                      <a:pt x="6" y="9"/>
                      <a:pt x="1" y="14"/>
                    </a:cubicBezTo>
                    <a:cubicBezTo>
                      <a:pt x="0" y="15"/>
                      <a:pt x="2" y="18"/>
                      <a:pt x="4"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06" name="Freeform 140"/>
              <p:cNvSpPr/>
              <p:nvPr/>
            </p:nvSpPr>
            <p:spPr bwMode="auto">
              <a:xfrm>
                <a:off x="5657" y="2270"/>
                <a:ext cx="25" cy="30"/>
              </a:xfrm>
              <a:custGeom>
                <a:avLst/>
                <a:gdLst>
                  <a:gd name="T0" fmla="*/ 4 w 14"/>
                  <a:gd name="T1" fmla="*/ 16 h 17"/>
                  <a:gd name="T2" fmla="*/ 13 w 14"/>
                  <a:gd name="T3" fmla="*/ 3 h 17"/>
                  <a:gd name="T4" fmla="*/ 11 w 14"/>
                  <a:gd name="T5" fmla="*/ 1 h 17"/>
                  <a:gd name="T6" fmla="*/ 1 w 14"/>
                  <a:gd name="T7" fmla="*/ 13 h 17"/>
                  <a:gd name="T8" fmla="*/ 4 w 14"/>
                  <a:gd name="T9" fmla="*/ 16 h 17"/>
                </a:gdLst>
                <a:ahLst/>
                <a:cxnLst>
                  <a:cxn ang="0">
                    <a:pos x="T0" y="T1"/>
                  </a:cxn>
                  <a:cxn ang="0">
                    <a:pos x="T2" y="T3"/>
                  </a:cxn>
                  <a:cxn ang="0">
                    <a:pos x="T4" y="T5"/>
                  </a:cxn>
                  <a:cxn ang="0">
                    <a:pos x="T6" y="T7"/>
                  </a:cxn>
                  <a:cxn ang="0">
                    <a:pos x="T8" y="T9"/>
                  </a:cxn>
                </a:cxnLst>
                <a:rect l="0" t="0" r="r" b="b"/>
                <a:pathLst>
                  <a:path w="14" h="17">
                    <a:moveTo>
                      <a:pt x="4" y="16"/>
                    </a:moveTo>
                    <a:cubicBezTo>
                      <a:pt x="7" y="12"/>
                      <a:pt x="11" y="8"/>
                      <a:pt x="13" y="3"/>
                    </a:cubicBezTo>
                    <a:cubicBezTo>
                      <a:pt x="14" y="1"/>
                      <a:pt x="12" y="0"/>
                      <a:pt x="11" y="1"/>
                    </a:cubicBezTo>
                    <a:cubicBezTo>
                      <a:pt x="7" y="4"/>
                      <a:pt x="4" y="9"/>
                      <a:pt x="1" y="13"/>
                    </a:cubicBezTo>
                    <a:cubicBezTo>
                      <a:pt x="0" y="15"/>
                      <a:pt x="3" y="17"/>
                      <a:pt x="4"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07" name="Freeform 141"/>
              <p:cNvSpPr/>
              <p:nvPr/>
            </p:nvSpPr>
            <p:spPr bwMode="auto">
              <a:xfrm>
                <a:off x="5673" y="2290"/>
                <a:ext cx="21" cy="24"/>
              </a:xfrm>
              <a:custGeom>
                <a:avLst/>
                <a:gdLst>
                  <a:gd name="T0" fmla="*/ 4 w 12"/>
                  <a:gd name="T1" fmla="*/ 13 h 14"/>
                  <a:gd name="T2" fmla="*/ 12 w 12"/>
                  <a:gd name="T3" fmla="*/ 2 h 14"/>
                  <a:gd name="T4" fmla="*/ 9 w 12"/>
                  <a:gd name="T5" fmla="*/ 1 h 14"/>
                  <a:gd name="T6" fmla="*/ 6 w 12"/>
                  <a:gd name="T7" fmla="*/ 5 h 14"/>
                  <a:gd name="T8" fmla="*/ 2 w 12"/>
                  <a:gd name="T9" fmla="*/ 10 h 14"/>
                  <a:gd name="T10" fmla="*/ 4 w 12"/>
                  <a:gd name="T11" fmla="*/ 13 h 14"/>
                </a:gdLst>
                <a:ahLst/>
                <a:cxnLst>
                  <a:cxn ang="0">
                    <a:pos x="T0" y="T1"/>
                  </a:cxn>
                  <a:cxn ang="0">
                    <a:pos x="T2" y="T3"/>
                  </a:cxn>
                  <a:cxn ang="0">
                    <a:pos x="T4" y="T5"/>
                  </a:cxn>
                  <a:cxn ang="0">
                    <a:pos x="T6" y="T7"/>
                  </a:cxn>
                  <a:cxn ang="0">
                    <a:pos x="T8" y="T9"/>
                  </a:cxn>
                  <a:cxn ang="0">
                    <a:pos x="T10" y="T11"/>
                  </a:cxn>
                </a:cxnLst>
                <a:rect l="0" t="0" r="r" b="b"/>
                <a:pathLst>
                  <a:path w="12" h="14">
                    <a:moveTo>
                      <a:pt x="4" y="13"/>
                    </a:moveTo>
                    <a:cubicBezTo>
                      <a:pt x="7" y="10"/>
                      <a:pt x="11" y="7"/>
                      <a:pt x="12" y="2"/>
                    </a:cubicBezTo>
                    <a:cubicBezTo>
                      <a:pt x="12" y="0"/>
                      <a:pt x="10" y="0"/>
                      <a:pt x="9" y="1"/>
                    </a:cubicBezTo>
                    <a:cubicBezTo>
                      <a:pt x="8" y="2"/>
                      <a:pt x="7" y="4"/>
                      <a:pt x="6" y="5"/>
                    </a:cubicBezTo>
                    <a:cubicBezTo>
                      <a:pt x="4" y="7"/>
                      <a:pt x="3" y="9"/>
                      <a:pt x="2" y="10"/>
                    </a:cubicBezTo>
                    <a:cubicBezTo>
                      <a:pt x="0" y="12"/>
                      <a:pt x="2" y="14"/>
                      <a:pt x="4"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08" name="Freeform 142"/>
              <p:cNvSpPr/>
              <p:nvPr/>
            </p:nvSpPr>
            <p:spPr bwMode="auto">
              <a:xfrm>
                <a:off x="5682" y="2323"/>
                <a:ext cx="24" cy="21"/>
              </a:xfrm>
              <a:custGeom>
                <a:avLst/>
                <a:gdLst>
                  <a:gd name="T0" fmla="*/ 4 w 14"/>
                  <a:gd name="T1" fmla="*/ 11 h 12"/>
                  <a:gd name="T2" fmla="*/ 13 w 14"/>
                  <a:gd name="T3" fmla="*/ 3 h 12"/>
                  <a:gd name="T4" fmla="*/ 11 w 14"/>
                  <a:gd name="T5" fmla="*/ 0 h 12"/>
                  <a:gd name="T6" fmla="*/ 2 w 14"/>
                  <a:gd name="T7" fmla="*/ 8 h 12"/>
                  <a:gd name="T8" fmla="*/ 4 w 14"/>
                  <a:gd name="T9" fmla="*/ 11 h 12"/>
                </a:gdLst>
                <a:ahLst/>
                <a:cxnLst>
                  <a:cxn ang="0">
                    <a:pos x="T0" y="T1"/>
                  </a:cxn>
                  <a:cxn ang="0">
                    <a:pos x="T2" y="T3"/>
                  </a:cxn>
                  <a:cxn ang="0">
                    <a:pos x="T4" y="T5"/>
                  </a:cxn>
                  <a:cxn ang="0">
                    <a:pos x="T6" y="T7"/>
                  </a:cxn>
                  <a:cxn ang="0">
                    <a:pos x="T8" y="T9"/>
                  </a:cxn>
                </a:cxnLst>
                <a:rect l="0" t="0" r="r" b="b"/>
                <a:pathLst>
                  <a:path w="14" h="12">
                    <a:moveTo>
                      <a:pt x="4" y="11"/>
                    </a:moveTo>
                    <a:cubicBezTo>
                      <a:pt x="7" y="8"/>
                      <a:pt x="11" y="6"/>
                      <a:pt x="13" y="3"/>
                    </a:cubicBezTo>
                    <a:cubicBezTo>
                      <a:pt x="14" y="1"/>
                      <a:pt x="12" y="0"/>
                      <a:pt x="11" y="0"/>
                    </a:cubicBezTo>
                    <a:cubicBezTo>
                      <a:pt x="7" y="2"/>
                      <a:pt x="5" y="6"/>
                      <a:pt x="2" y="8"/>
                    </a:cubicBezTo>
                    <a:cubicBezTo>
                      <a:pt x="0" y="10"/>
                      <a:pt x="3" y="12"/>
                      <a:pt x="4"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09" name="Freeform 143"/>
              <p:cNvSpPr/>
              <p:nvPr/>
            </p:nvSpPr>
            <p:spPr bwMode="auto">
              <a:xfrm>
                <a:off x="5689" y="2334"/>
                <a:ext cx="58" cy="28"/>
              </a:xfrm>
              <a:custGeom>
                <a:avLst/>
                <a:gdLst>
                  <a:gd name="T0" fmla="*/ 2 w 33"/>
                  <a:gd name="T1" fmla="*/ 15 h 16"/>
                  <a:gd name="T2" fmla="*/ 32 w 33"/>
                  <a:gd name="T3" fmla="*/ 3 h 16"/>
                  <a:gd name="T4" fmla="*/ 29 w 33"/>
                  <a:gd name="T5" fmla="*/ 1 h 16"/>
                  <a:gd name="T6" fmla="*/ 2 w 33"/>
                  <a:gd name="T7" fmla="*/ 11 h 16"/>
                  <a:gd name="T8" fmla="*/ 2 w 33"/>
                  <a:gd name="T9" fmla="*/ 15 h 16"/>
                </a:gdLst>
                <a:ahLst/>
                <a:cxnLst>
                  <a:cxn ang="0">
                    <a:pos x="T0" y="T1"/>
                  </a:cxn>
                  <a:cxn ang="0">
                    <a:pos x="T2" y="T3"/>
                  </a:cxn>
                  <a:cxn ang="0">
                    <a:pos x="T4" y="T5"/>
                  </a:cxn>
                  <a:cxn ang="0">
                    <a:pos x="T6" y="T7"/>
                  </a:cxn>
                  <a:cxn ang="0">
                    <a:pos x="T8" y="T9"/>
                  </a:cxn>
                </a:cxnLst>
                <a:rect l="0" t="0" r="r" b="b"/>
                <a:pathLst>
                  <a:path w="33" h="16">
                    <a:moveTo>
                      <a:pt x="2" y="15"/>
                    </a:moveTo>
                    <a:cubicBezTo>
                      <a:pt x="13" y="16"/>
                      <a:pt x="26" y="13"/>
                      <a:pt x="32" y="3"/>
                    </a:cubicBezTo>
                    <a:cubicBezTo>
                      <a:pt x="33" y="2"/>
                      <a:pt x="31" y="0"/>
                      <a:pt x="29" y="1"/>
                    </a:cubicBezTo>
                    <a:cubicBezTo>
                      <a:pt x="21" y="7"/>
                      <a:pt x="13" y="12"/>
                      <a:pt x="2" y="11"/>
                    </a:cubicBezTo>
                    <a:cubicBezTo>
                      <a:pt x="0" y="11"/>
                      <a:pt x="0" y="14"/>
                      <a:pt x="2"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10" name="Freeform 144"/>
              <p:cNvSpPr/>
              <p:nvPr/>
            </p:nvSpPr>
            <p:spPr bwMode="auto">
              <a:xfrm>
                <a:off x="5701" y="2374"/>
                <a:ext cx="40" cy="16"/>
              </a:xfrm>
              <a:custGeom>
                <a:avLst/>
                <a:gdLst>
                  <a:gd name="T0" fmla="*/ 2 w 23"/>
                  <a:gd name="T1" fmla="*/ 8 h 9"/>
                  <a:gd name="T2" fmla="*/ 22 w 23"/>
                  <a:gd name="T3" fmla="*/ 3 h 9"/>
                  <a:gd name="T4" fmla="*/ 21 w 23"/>
                  <a:gd name="T5" fmla="*/ 0 h 9"/>
                  <a:gd name="T6" fmla="*/ 3 w 23"/>
                  <a:gd name="T7" fmla="*/ 4 h 9"/>
                  <a:gd name="T8" fmla="*/ 2 w 23"/>
                  <a:gd name="T9" fmla="*/ 8 h 9"/>
                </a:gdLst>
                <a:ahLst/>
                <a:cxnLst>
                  <a:cxn ang="0">
                    <a:pos x="T0" y="T1"/>
                  </a:cxn>
                  <a:cxn ang="0">
                    <a:pos x="T2" y="T3"/>
                  </a:cxn>
                  <a:cxn ang="0">
                    <a:pos x="T4" y="T5"/>
                  </a:cxn>
                  <a:cxn ang="0">
                    <a:pos x="T6" y="T7"/>
                  </a:cxn>
                  <a:cxn ang="0">
                    <a:pos x="T8" y="T9"/>
                  </a:cxn>
                </a:cxnLst>
                <a:rect l="0" t="0" r="r" b="b"/>
                <a:pathLst>
                  <a:path w="23" h="9">
                    <a:moveTo>
                      <a:pt x="2" y="8"/>
                    </a:moveTo>
                    <a:cubicBezTo>
                      <a:pt x="9" y="9"/>
                      <a:pt x="17" y="8"/>
                      <a:pt x="22" y="3"/>
                    </a:cubicBezTo>
                    <a:cubicBezTo>
                      <a:pt x="23" y="2"/>
                      <a:pt x="22" y="0"/>
                      <a:pt x="21" y="0"/>
                    </a:cubicBezTo>
                    <a:cubicBezTo>
                      <a:pt x="15" y="2"/>
                      <a:pt x="9" y="5"/>
                      <a:pt x="3" y="4"/>
                    </a:cubicBezTo>
                    <a:cubicBezTo>
                      <a:pt x="1" y="4"/>
                      <a:pt x="0" y="7"/>
                      <a:pt x="2"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11" name="Freeform 145"/>
              <p:cNvSpPr/>
              <p:nvPr/>
            </p:nvSpPr>
            <p:spPr bwMode="auto">
              <a:xfrm>
                <a:off x="5694" y="2409"/>
                <a:ext cx="35" cy="21"/>
              </a:xfrm>
              <a:custGeom>
                <a:avLst/>
                <a:gdLst>
                  <a:gd name="T0" fmla="*/ 3 w 20"/>
                  <a:gd name="T1" fmla="*/ 12 h 12"/>
                  <a:gd name="T2" fmla="*/ 19 w 20"/>
                  <a:gd name="T3" fmla="*/ 3 h 12"/>
                  <a:gd name="T4" fmla="*/ 17 w 20"/>
                  <a:gd name="T5" fmla="*/ 1 h 12"/>
                  <a:gd name="T6" fmla="*/ 2 w 20"/>
                  <a:gd name="T7" fmla="*/ 8 h 12"/>
                  <a:gd name="T8" fmla="*/ 3 w 20"/>
                  <a:gd name="T9" fmla="*/ 12 h 12"/>
                </a:gdLst>
                <a:ahLst/>
                <a:cxnLst>
                  <a:cxn ang="0">
                    <a:pos x="T0" y="T1"/>
                  </a:cxn>
                  <a:cxn ang="0">
                    <a:pos x="T2" y="T3"/>
                  </a:cxn>
                  <a:cxn ang="0">
                    <a:pos x="T4" y="T5"/>
                  </a:cxn>
                  <a:cxn ang="0">
                    <a:pos x="T6" y="T7"/>
                  </a:cxn>
                  <a:cxn ang="0">
                    <a:pos x="T8" y="T9"/>
                  </a:cxn>
                </a:cxnLst>
                <a:rect l="0" t="0" r="r" b="b"/>
                <a:pathLst>
                  <a:path w="20" h="12">
                    <a:moveTo>
                      <a:pt x="3" y="12"/>
                    </a:moveTo>
                    <a:cubicBezTo>
                      <a:pt x="9" y="11"/>
                      <a:pt x="15" y="8"/>
                      <a:pt x="19" y="3"/>
                    </a:cubicBezTo>
                    <a:cubicBezTo>
                      <a:pt x="20" y="2"/>
                      <a:pt x="18" y="0"/>
                      <a:pt x="17" y="1"/>
                    </a:cubicBezTo>
                    <a:cubicBezTo>
                      <a:pt x="12" y="4"/>
                      <a:pt x="8" y="7"/>
                      <a:pt x="2" y="8"/>
                    </a:cubicBezTo>
                    <a:cubicBezTo>
                      <a:pt x="0" y="8"/>
                      <a:pt x="0" y="12"/>
                      <a:pt x="3"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12" name="Freeform 146"/>
              <p:cNvSpPr/>
              <p:nvPr/>
            </p:nvSpPr>
            <p:spPr bwMode="auto">
              <a:xfrm>
                <a:off x="5690" y="2452"/>
                <a:ext cx="18" cy="8"/>
              </a:xfrm>
              <a:custGeom>
                <a:avLst/>
                <a:gdLst>
                  <a:gd name="T0" fmla="*/ 2 w 10"/>
                  <a:gd name="T1" fmla="*/ 4 h 5"/>
                  <a:gd name="T2" fmla="*/ 9 w 10"/>
                  <a:gd name="T3" fmla="*/ 3 h 5"/>
                  <a:gd name="T4" fmla="*/ 8 w 10"/>
                  <a:gd name="T5" fmla="*/ 0 h 5"/>
                  <a:gd name="T6" fmla="*/ 3 w 10"/>
                  <a:gd name="T7" fmla="*/ 1 h 5"/>
                  <a:gd name="T8" fmla="*/ 2 w 10"/>
                  <a:gd name="T9" fmla="*/ 4 h 5"/>
                </a:gdLst>
                <a:ahLst/>
                <a:cxnLst>
                  <a:cxn ang="0">
                    <a:pos x="T0" y="T1"/>
                  </a:cxn>
                  <a:cxn ang="0">
                    <a:pos x="T2" y="T3"/>
                  </a:cxn>
                  <a:cxn ang="0">
                    <a:pos x="T4" y="T5"/>
                  </a:cxn>
                  <a:cxn ang="0">
                    <a:pos x="T6" y="T7"/>
                  </a:cxn>
                  <a:cxn ang="0">
                    <a:pos x="T8" y="T9"/>
                  </a:cxn>
                </a:cxnLst>
                <a:rect l="0" t="0" r="r" b="b"/>
                <a:pathLst>
                  <a:path w="10" h="5">
                    <a:moveTo>
                      <a:pt x="2" y="4"/>
                    </a:moveTo>
                    <a:cubicBezTo>
                      <a:pt x="4" y="5"/>
                      <a:pt x="7" y="5"/>
                      <a:pt x="9" y="3"/>
                    </a:cubicBezTo>
                    <a:cubicBezTo>
                      <a:pt x="10" y="2"/>
                      <a:pt x="9" y="0"/>
                      <a:pt x="8" y="0"/>
                    </a:cubicBezTo>
                    <a:cubicBezTo>
                      <a:pt x="6" y="1"/>
                      <a:pt x="4" y="1"/>
                      <a:pt x="3" y="1"/>
                    </a:cubicBezTo>
                    <a:cubicBezTo>
                      <a:pt x="0" y="1"/>
                      <a:pt x="0" y="4"/>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13" name="Freeform 147"/>
              <p:cNvSpPr/>
              <p:nvPr/>
            </p:nvSpPr>
            <p:spPr bwMode="auto">
              <a:xfrm>
                <a:off x="5692" y="2478"/>
                <a:ext cx="14" cy="9"/>
              </a:xfrm>
              <a:custGeom>
                <a:avLst/>
                <a:gdLst>
                  <a:gd name="T0" fmla="*/ 3 w 8"/>
                  <a:gd name="T1" fmla="*/ 4 h 5"/>
                  <a:gd name="T2" fmla="*/ 7 w 8"/>
                  <a:gd name="T3" fmla="*/ 4 h 5"/>
                  <a:gd name="T4" fmla="*/ 7 w 8"/>
                  <a:gd name="T5" fmla="*/ 1 h 5"/>
                  <a:gd name="T6" fmla="*/ 3 w 8"/>
                  <a:gd name="T7" fmla="*/ 1 h 5"/>
                  <a:gd name="T8" fmla="*/ 3 w 8"/>
                  <a:gd name="T9" fmla="*/ 4 h 5"/>
                </a:gdLst>
                <a:ahLst/>
                <a:cxnLst>
                  <a:cxn ang="0">
                    <a:pos x="T0" y="T1"/>
                  </a:cxn>
                  <a:cxn ang="0">
                    <a:pos x="T2" y="T3"/>
                  </a:cxn>
                  <a:cxn ang="0">
                    <a:pos x="T4" y="T5"/>
                  </a:cxn>
                  <a:cxn ang="0">
                    <a:pos x="T6" y="T7"/>
                  </a:cxn>
                  <a:cxn ang="0">
                    <a:pos x="T8" y="T9"/>
                  </a:cxn>
                </a:cxnLst>
                <a:rect l="0" t="0" r="r" b="b"/>
                <a:pathLst>
                  <a:path w="8" h="5">
                    <a:moveTo>
                      <a:pt x="3" y="4"/>
                    </a:moveTo>
                    <a:cubicBezTo>
                      <a:pt x="4" y="5"/>
                      <a:pt x="5" y="5"/>
                      <a:pt x="7" y="4"/>
                    </a:cubicBezTo>
                    <a:cubicBezTo>
                      <a:pt x="8" y="3"/>
                      <a:pt x="8" y="2"/>
                      <a:pt x="7" y="1"/>
                    </a:cubicBezTo>
                    <a:cubicBezTo>
                      <a:pt x="5" y="0"/>
                      <a:pt x="4" y="0"/>
                      <a:pt x="3" y="1"/>
                    </a:cubicBezTo>
                    <a:cubicBezTo>
                      <a:pt x="0" y="1"/>
                      <a:pt x="0" y="4"/>
                      <a:pt x="3"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14" name="Freeform 148"/>
              <p:cNvSpPr/>
              <p:nvPr/>
            </p:nvSpPr>
            <p:spPr bwMode="auto">
              <a:xfrm>
                <a:off x="5725" y="2205"/>
                <a:ext cx="48" cy="39"/>
              </a:xfrm>
              <a:custGeom>
                <a:avLst/>
                <a:gdLst>
                  <a:gd name="T0" fmla="*/ 23 w 27"/>
                  <a:gd name="T1" fmla="*/ 2 h 22"/>
                  <a:gd name="T2" fmla="*/ 2 w 27"/>
                  <a:gd name="T3" fmla="*/ 19 h 22"/>
                  <a:gd name="T4" fmla="*/ 3 w 27"/>
                  <a:gd name="T5" fmla="*/ 22 h 22"/>
                  <a:gd name="T6" fmla="*/ 26 w 27"/>
                  <a:gd name="T7" fmla="*/ 4 h 22"/>
                  <a:gd name="T8" fmla="*/ 23 w 27"/>
                  <a:gd name="T9" fmla="*/ 2 h 22"/>
                </a:gdLst>
                <a:ahLst/>
                <a:cxnLst>
                  <a:cxn ang="0">
                    <a:pos x="T0" y="T1"/>
                  </a:cxn>
                  <a:cxn ang="0">
                    <a:pos x="T2" y="T3"/>
                  </a:cxn>
                  <a:cxn ang="0">
                    <a:pos x="T4" y="T5"/>
                  </a:cxn>
                  <a:cxn ang="0">
                    <a:pos x="T6" y="T7"/>
                  </a:cxn>
                  <a:cxn ang="0">
                    <a:pos x="T8" y="T9"/>
                  </a:cxn>
                </a:cxnLst>
                <a:rect l="0" t="0" r="r" b="b"/>
                <a:pathLst>
                  <a:path w="27" h="22">
                    <a:moveTo>
                      <a:pt x="23" y="2"/>
                    </a:moveTo>
                    <a:cubicBezTo>
                      <a:pt x="17" y="10"/>
                      <a:pt x="10" y="14"/>
                      <a:pt x="2" y="19"/>
                    </a:cubicBezTo>
                    <a:cubicBezTo>
                      <a:pt x="0" y="20"/>
                      <a:pt x="2" y="22"/>
                      <a:pt x="3" y="22"/>
                    </a:cubicBezTo>
                    <a:cubicBezTo>
                      <a:pt x="13" y="20"/>
                      <a:pt x="21" y="12"/>
                      <a:pt x="26" y="4"/>
                    </a:cubicBezTo>
                    <a:cubicBezTo>
                      <a:pt x="27" y="2"/>
                      <a:pt x="24" y="0"/>
                      <a:pt x="23"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15" name="Freeform 149"/>
              <p:cNvSpPr/>
              <p:nvPr/>
            </p:nvSpPr>
            <p:spPr bwMode="auto">
              <a:xfrm>
                <a:off x="5713" y="2168"/>
                <a:ext cx="44" cy="29"/>
              </a:xfrm>
              <a:custGeom>
                <a:avLst/>
                <a:gdLst>
                  <a:gd name="T0" fmla="*/ 22 w 25"/>
                  <a:gd name="T1" fmla="*/ 2 h 16"/>
                  <a:gd name="T2" fmla="*/ 2 w 25"/>
                  <a:gd name="T3" fmla="*/ 12 h 16"/>
                  <a:gd name="T4" fmla="*/ 2 w 25"/>
                  <a:gd name="T5" fmla="*/ 15 h 16"/>
                  <a:gd name="T6" fmla="*/ 24 w 25"/>
                  <a:gd name="T7" fmla="*/ 4 h 16"/>
                  <a:gd name="T8" fmla="*/ 22 w 25"/>
                  <a:gd name="T9" fmla="*/ 2 h 16"/>
                </a:gdLst>
                <a:ahLst/>
                <a:cxnLst>
                  <a:cxn ang="0">
                    <a:pos x="T0" y="T1"/>
                  </a:cxn>
                  <a:cxn ang="0">
                    <a:pos x="T2" y="T3"/>
                  </a:cxn>
                  <a:cxn ang="0">
                    <a:pos x="T4" y="T5"/>
                  </a:cxn>
                  <a:cxn ang="0">
                    <a:pos x="T6" y="T7"/>
                  </a:cxn>
                  <a:cxn ang="0">
                    <a:pos x="T8" y="T9"/>
                  </a:cxn>
                </a:cxnLst>
                <a:rect l="0" t="0" r="r" b="b"/>
                <a:pathLst>
                  <a:path w="25" h="16">
                    <a:moveTo>
                      <a:pt x="22" y="2"/>
                    </a:moveTo>
                    <a:cubicBezTo>
                      <a:pt x="16" y="7"/>
                      <a:pt x="9" y="9"/>
                      <a:pt x="2" y="12"/>
                    </a:cubicBezTo>
                    <a:cubicBezTo>
                      <a:pt x="0" y="13"/>
                      <a:pt x="0" y="15"/>
                      <a:pt x="2" y="15"/>
                    </a:cubicBezTo>
                    <a:cubicBezTo>
                      <a:pt x="11" y="16"/>
                      <a:pt x="19" y="10"/>
                      <a:pt x="24" y="4"/>
                    </a:cubicBezTo>
                    <a:cubicBezTo>
                      <a:pt x="25" y="2"/>
                      <a:pt x="23" y="0"/>
                      <a:pt x="22"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16" name="Freeform 150"/>
              <p:cNvSpPr/>
              <p:nvPr/>
            </p:nvSpPr>
            <p:spPr bwMode="auto">
              <a:xfrm>
                <a:off x="5687" y="2138"/>
                <a:ext cx="47" cy="29"/>
              </a:xfrm>
              <a:custGeom>
                <a:avLst/>
                <a:gdLst>
                  <a:gd name="T0" fmla="*/ 22 w 27"/>
                  <a:gd name="T1" fmla="*/ 1 h 16"/>
                  <a:gd name="T2" fmla="*/ 2 w 27"/>
                  <a:gd name="T3" fmla="*/ 13 h 16"/>
                  <a:gd name="T4" fmla="*/ 3 w 27"/>
                  <a:gd name="T5" fmla="*/ 16 h 16"/>
                  <a:gd name="T6" fmla="*/ 25 w 27"/>
                  <a:gd name="T7" fmla="*/ 4 h 16"/>
                  <a:gd name="T8" fmla="*/ 22 w 27"/>
                  <a:gd name="T9" fmla="*/ 1 h 16"/>
                </a:gdLst>
                <a:ahLst/>
                <a:cxnLst>
                  <a:cxn ang="0">
                    <a:pos x="T0" y="T1"/>
                  </a:cxn>
                  <a:cxn ang="0">
                    <a:pos x="T2" y="T3"/>
                  </a:cxn>
                  <a:cxn ang="0">
                    <a:pos x="T4" y="T5"/>
                  </a:cxn>
                  <a:cxn ang="0">
                    <a:pos x="T6" y="T7"/>
                  </a:cxn>
                  <a:cxn ang="0">
                    <a:pos x="T8" y="T9"/>
                  </a:cxn>
                </a:cxnLst>
                <a:rect l="0" t="0" r="r" b="b"/>
                <a:pathLst>
                  <a:path w="27" h="16">
                    <a:moveTo>
                      <a:pt x="22" y="1"/>
                    </a:moveTo>
                    <a:cubicBezTo>
                      <a:pt x="16" y="6"/>
                      <a:pt x="9" y="9"/>
                      <a:pt x="2" y="13"/>
                    </a:cubicBezTo>
                    <a:cubicBezTo>
                      <a:pt x="0" y="14"/>
                      <a:pt x="1" y="16"/>
                      <a:pt x="3" y="16"/>
                    </a:cubicBezTo>
                    <a:cubicBezTo>
                      <a:pt x="11" y="15"/>
                      <a:pt x="19" y="10"/>
                      <a:pt x="25" y="4"/>
                    </a:cubicBezTo>
                    <a:cubicBezTo>
                      <a:pt x="27" y="2"/>
                      <a:pt x="24" y="0"/>
                      <a:pt x="2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17" name="Freeform 151"/>
              <p:cNvSpPr/>
              <p:nvPr/>
            </p:nvSpPr>
            <p:spPr bwMode="auto">
              <a:xfrm>
                <a:off x="5667" y="2112"/>
                <a:ext cx="48" cy="35"/>
              </a:xfrm>
              <a:custGeom>
                <a:avLst/>
                <a:gdLst>
                  <a:gd name="T0" fmla="*/ 23 w 27"/>
                  <a:gd name="T1" fmla="*/ 2 h 20"/>
                  <a:gd name="T2" fmla="*/ 1 w 27"/>
                  <a:gd name="T3" fmla="*/ 15 h 20"/>
                  <a:gd name="T4" fmla="*/ 1 w 27"/>
                  <a:gd name="T5" fmla="*/ 18 h 20"/>
                  <a:gd name="T6" fmla="*/ 26 w 27"/>
                  <a:gd name="T7" fmla="*/ 4 h 20"/>
                  <a:gd name="T8" fmla="*/ 23 w 27"/>
                  <a:gd name="T9" fmla="*/ 2 h 20"/>
                </a:gdLst>
                <a:ahLst/>
                <a:cxnLst>
                  <a:cxn ang="0">
                    <a:pos x="T0" y="T1"/>
                  </a:cxn>
                  <a:cxn ang="0">
                    <a:pos x="T2" y="T3"/>
                  </a:cxn>
                  <a:cxn ang="0">
                    <a:pos x="T4" y="T5"/>
                  </a:cxn>
                  <a:cxn ang="0">
                    <a:pos x="T6" y="T7"/>
                  </a:cxn>
                  <a:cxn ang="0">
                    <a:pos x="T8" y="T9"/>
                  </a:cxn>
                </a:cxnLst>
                <a:rect l="0" t="0" r="r" b="b"/>
                <a:pathLst>
                  <a:path w="27" h="20">
                    <a:moveTo>
                      <a:pt x="23" y="2"/>
                    </a:moveTo>
                    <a:cubicBezTo>
                      <a:pt x="18" y="10"/>
                      <a:pt x="10" y="13"/>
                      <a:pt x="1" y="15"/>
                    </a:cubicBezTo>
                    <a:cubicBezTo>
                      <a:pt x="0" y="15"/>
                      <a:pt x="0" y="17"/>
                      <a:pt x="1" y="18"/>
                    </a:cubicBezTo>
                    <a:cubicBezTo>
                      <a:pt x="11" y="20"/>
                      <a:pt x="22" y="13"/>
                      <a:pt x="26" y="4"/>
                    </a:cubicBezTo>
                    <a:cubicBezTo>
                      <a:pt x="27" y="2"/>
                      <a:pt x="24" y="0"/>
                      <a:pt x="23"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18" name="Freeform 152"/>
              <p:cNvSpPr/>
              <p:nvPr/>
            </p:nvSpPr>
            <p:spPr bwMode="auto">
              <a:xfrm>
                <a:off x="5638" y="2072"/>
                <a:ext cx="65" cy="28"/>
              </a:xfrm>
              <a:custGeom>
                <a:avLst/>
                <a:gdLst>
                  <a:gd name="T0" fmla="*/ 34 w 37"/>
                  <a:gd name="T1" fmla="*/ 1 h 16"/>
                  <a:gd name="T2" fmla="*/ 17 w 37"/>
                  <a:gd name="T3" fmla="*/ 7 h 16"/>
                  <a:gd name="T4" fmla="*/ 2 w 37"/>
                  <a:gd name="T5" fmla="*/ 12 h 16"/>
                  <a:gd name="T6" fmla="*/ 3 w 37"/>
                  <a:gd name="T7" fmla="*/ 15 h 16"/>
                  <a:gd name="T8" fmla="*/ 36 w 37"/>
                  <a:gd name="T9" fmla="*/ 5 h 16"/>
                  <a:gd name="T10" fmla="*/ 34 w 37"/>
                  <a:gd name="T11" fmla="*/ 1 h 16"/>
                </a:gdLst>
                <a:ahLst/>
                <a:cxnLst>
                  <a:cxn ang="0">
                    <a:pos x="T0" y="T1"/>
                  </a:cxn>
                  <a:cxn ang="0">
                    <a:pos x="T2" y="T3"/>
                  </a:cxn>
                  <a:cxn ang="0">
                    <a:pos x="T4" y="T5"/>
                  </a:cxn>
                  <a:cxn ang="0">
                    <a:pos x="T6" y="T7"/>
                  </a:cxn>
                  <a:cxn ang="0">
                    <a:pos x="T8" y="T9"/>
                  </a:cxn>
                  <a:cxn ang="0">
                    <a:pos x="T10" y="T11"/>
                  </a:cxn>
                </a:cxnLst>
                <a:rect l="0" t="0" r="r" b="b"/>
                <a:pathLst>
                  <a:path w="37" h="16">
                    <a:moveTo>
                      <a:pt x="34" y="1"/>
                    </a:moveTo>
                    <a:cubicBezTo>
                      <a:pt x="28" y="3"/>
                      <a:pt x="23" y="6"/>
                      <a:pt x="17" y="7"/>
                    </a:cubicBezTo>
                    <a:cubicBezTo>
                      <a:pt x="12" y="9"/>
                      <a:pt x="7" y="10"/>
                      <a:pt x="2" y="12"/>
                    </a:cubicBezTo>
                    <a:cubicBezTo>
                      <a:pt x="0" y="13"/>
                      <a:pt x="1" y="15"/>
                      <a:pt x="3" y="15"/>
                    </a:cubicBezTo>
                    <a:cubicBezTo>
                      <a:pt x="13" y="16"/>
                      <a:pt x="27" y="10"/>
                      <a:pt x="36" y="5"/>
                    </a:cubicBezTo>
                    <a:cubicBezTo>
                      <a:pt x="37" y="4"/>
                      <a:pt x="36" y="0"/>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19" name="Freeform 153"/>
              <p:cNvSpPr/>
              <p:nvPr/>
            </p:nvSpPr>
            <p:spPr bwMode="auto">
              <a:xfrm>
                <a:off x="5604" y="2045"/>
                <a:ext cx="95" cy="32"/>
              </a:xfrm>
              <a:custGeom>
                <a:avLst/>
                <a:gdLst>
                  <a:gd name="T0" fmla="*/ 51 w 54"/>
                  <a:gd name="T1" fmla="*/ 2 h 18"/>
                  <a:gd name="T2" fmla="*/ 3 w 54"/>
                  <a:gd name="T3" fmla="*/ 8 h 18"/>
                  <a:gd name="T4" fmla="*/ 1 w 54"/>
                  <a:gd name="T5" fmla="*/ 11 h 18"/>
                  <a:gd name="T6" fmla="*/ 52 w 54"/>
                  <a:gd name="T7" fmla="*/ 5 h 18"/>
                  <a:gd name="T8" fmla="*/ 51 w 54"/>
                  <a:gd name="T9" fmla="*/ 2 h 18"/>
                </a:gdLst>
                <a:ahLst/>
                <a:cxnLst>
                  <a:cxn ang="0">
                    <a:pos x="T0" y="T1"/>
                  </a:cxn>
                  <a:cxn ang="0">
                    <a:pos x="T2" y="T3"/>
                  </a:cxn>
                  <a:cxn ang="0">
                    <a:pos x="T4" y="T5"/>
                  </a:cxn>
                  <a:cxn ang="0">
                    <a:pos x="T6" y="T7"/>
                  </a:cxn>
                  <a:cxn ang="0">
                    <a:pos x="T8" y="T9"/>
                  </a:cxn>
                </a:cxnLst>
                <a:rect l="0" t="0" r="r" b="b"/>
                <a:pathLst>
                  <a:path w="54" h="18">
                    <a:moveTo>
                      <a:pt x="51" y="2"/>
                    </a:moveTo>
                    <a:cubicBezTo>
                      <a:pt x="35" y="10"/>
                      <a:pt x="20" y="11"/>
                      <a:pt x="3" y="8"/>
                    </a:cubicBezTo>
                    <a:cubicBezTo>
                      <a:pt x="1" y="7"/>
                      <a:pt x="0" y="10"/>
                      <a:pt x="1" y="11"/>
                    </a:cubicBezTo>
                    <a:cubicBezTo>
                      <a:pt x="18" y="18"/>
                      <a:pt x="38" y="14"/>
                      <a:pt x="52" y="5"/>
                    </a:cubicBezTo>
                    <a:cubicBezTo>
                      <a:pt x="54" y="4"/>
                      <a:pt x="53" y="0"/>
                      <a:pt x="5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20" name="Freeform 154"/>
              <p:cNvSpPr/>
              <p:nvPr/>
            </p:nvSpPr>
            <p:spPr bwMode="auto">
              <a:xfrm>
                <a:off x="5592" y="2010"/>
                <a:ext cx="104" cy="30"/>
              </a:xfrm>
              <a:custGeom>
                <a:avLst/>
                <a:gdLst>
                  <a:gd name="T0" fmla="*/ 56 w 59"/>
                  <a:gd name="T1" fmla="*/ 0 h 17"/>
                  <a:gd name="T2" fmla="*/ 2 w 59"/>
                  <a:gd name="T3" fmla="*/ 11 h 17"/>
                  <a:gd name="T4" fmla="*/ 2 w 59"/>
                  <a:gd name="T5" fmla="*/ 14 h 17"/>
                  <a:gd name="T6" fmla="*/ 57 w 59"/>
                  <a:gd name="T7" fmla="*/ 3 h 17"/>
                  <a:gd name="T8" fmla="*/ 56 w 59"/>
                  <a:gd name="T9" fmla="*/ 0 h 17"/>
                </a:gdLst>
                <a:ahLst/>
                <a:cxnLst>
                  <a:cxn ang="0">
                    <a:pos x="T0" y="T1"/>
                  </a:cxn>
                  <a:cxn ang="0">
                    <a:pos x="T2" y="T3"/>
                  </a:cxn>
                  <a:cxn ang="0">
                    <a:pos x="T4" y="T5"/>
                  </a:cxn>
                  <a:cxn ang="0">
                    <a:pos x="T6" y="T7"/>
                  </a:cxn>
                  <a:cxn ang="0">
                    <a:pos x="T8" y="T9"/>
                  </a:cxn>
                </a:cxnLst>
                <a:rect l="0" t="0" r="r" b="b"/>
                <a:pathLst>
                  <a:path w="59" h="17">
                    <a:moveTo>
                      <a:pt x="56" y="0"/>
                    </a:moveTo>
                    <a:cubicBezTo>
                      <a:pt x="38" y="6"/>
                      <a:pt x="20" y="9"/>
                      <a:pt x="2" y="11"/>
                    </a:cubicBezTo>
                    <a:cubicBezTo>
                      <a:pt x="0" y="12"/>
                      <a:pt x="0" y="14"/>
                      <a:pt x="2" y="14"/>
                    </a:cubicBezTo>
                    <a:cubicBezTo>
                      <a:pt x="20" y="17"/>
                      <a:pt x="41" y="12"/>
                      <a:pt x="57" y="3"/>
                    </a:cubicBezTo>
                    <a:cubicBezTo>
                      <a:pt x="59" y="3"/>
                      <a:pt x="58" y="0"/>
                      <a:pt x="5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21" name="Freeform 155"/>
              <p:cNvSpPr/>
              <p:nvPr/>
            </p:nvSpPr>
            <p:spPr bwMode="auto">
              <a:xfrm>
                <a:off x="5629" y="1978"/>
                <a:ext cx="67" cy="25"/>
              </a:xfrm>
              <a:custGeom>
                <a:avLst/>
                <a:gdLst>
                  <a:gd name="T0" fmla="*/ 35 w 38"/>
                  <a:gd name="T1" fmla="*/ 1 h 14"/>
                  <a:gd name="T2" fmla="*/ 3 w 38"/>
                  <a:gd name="T3" fmla="*/ 6 h 14"/>
                  <a:gd name="T4" fmla="*/ 2 w 38"/>
                  <a:gd name="T5" fmla="*/ 9 h 14"/>
                  <a:gd name="T6" fmla="*/ 37 w 38"/>
                  <a:gd name="T7" fmla="*/ 3 h 14"/>
                  <a:gd name="T8" fmla="*/ 35 w 38"/>
                  <a:gd name="T9" fmla="*/ 1 h 14"/>
                </a:gdLst>
                <a:ahLst/>
                <a:cxnLst>
                  <a:cxn ang="0">
                    <a:pos x="T0" y="T1"/>
                  </a:cxn>
                  <a:cxn ang="0">
                    <a:pos x="T2" y="T3"/>
                  </a:cxn>
                  <a:cxn ang="0">
                    <a:pos x="T4" y="T5"/>
                  </a:cxn>
                  <a:cxn ang="0">
                    <a:pos x="T6" y="T7"/>
                  </a:cxn>
                  <a:cxn ang="0">
                    <a:pos x="T8" y="T9"/>
                  </a:cxn>
                </a:cxnLst>
                <a:rect l="0" t="0" r="r" b="b"/>
                <a:pathLst>
                  <a:path w="38" h="14">
                    <a:moveTo>
                      <a:pt x="35" y="1"/>
                    </a:moveTo>
                    <a:cubicBezTo>
                      <a:pt x="24" y="6"/>
                      <a:pt x="15" y="7"/>
                      <a:pt x="3" y="6"/>
                    </a:cubicBezTo>
                    <a:cubicBezTo>
                      <a:pt x="1" y="6"/>
                      <a:pt x="0" y="8"/>
                      <a:pt x="2" y="9"/>
                    </a:cubicBezTo>
                    <a:cubicBezTo>
                      <a:pt x="13" y="14"/>
                      <a:pt x="28" y="12"/>
                      <a:pt x="37" y="3"/>
                    </a:cubicBezTo>
                    <a:cubicBezTo>
                      <a:pt x="38" y="2"/>
                      <a:pt x="36" y="0"/>
                      <a:pt x="3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22" name="Freeform 156"/>
              <p:cNvSpPr/>
              <p:nvPr/>
            </p:nvSpPr>
            <p:spPr bwMode="auto">
              <a:xfrm>
                <a:off x="5631" y="1943"/>
                <a:ext cx="56" cy="27"/>
              </a:xfrm>
              <a:custGeom>
                <a:avLst/>
                <a:gdLst>
                  <a:gd name="T0" fmla="*/ 28 w 32"/>
                  <a:gd name="T1" fmla="*/ 1 h 15"/>
                  <a:gd name="T2" fmla="*/ 15 w 32"/>
                  <a:gd name="T3" fmla="*/ 7 h 15"/>
                  <a:gd name="T4" fmla="*/ 2 w 32"/>
                  <a:gd name="T5" fmla="*/ 10 h 15"/>
                  <a:gd name="T6" fmla="*/ 2 w 32"/>
                  <a:gd name="T7" fmla="*/ 13 h 15"/>
                  <a:gd name="T8" fmla="*/ 30 w 32"/>
                  <a:gd name="T9" fmla="*/ 4 h 15"/>
                  <a:gd name="T10" fmla="*/ 28 w 32"/>
                  <a:gd name="T11" fmla="*/ 1 h 15"/>
                </a:gdLst>
                <a:ahLst/>
                <a:cxnLst>
                  <a:cxn ang="0">
                    <a:pos x="T0" y="T1"/>
                  </a:cxn>
                  <a:cxn ang="0">
                    <a:pos x="T2" y="T3"/>
                  </a:cxn>
                  <a:cxn ang="0">
                    <a:pos x="T4" y="T5"/>
                  </a:cxn>
                  <a:cxn ang="0">
                    <a:pos x="T6" y="T7"/>
                  </a:cxn>
                  <a:cxn ang="0">
                    <a:pos x="T8" y="T9"/>
                  </a:cxn>
                  <a:cxn ang="0">
                    <a:pos x="T10" y="T11"/>
                  </a:cxn>
                </a:cxnLst>
                <a:rect l="0" t="0" r="r" b="b"/>
                <a:pathLst>
                  <a:path w="32" h="15">
                    <a:moveTo>
                      <a:pt x="28" y="1"/>
                    </a:moveTo>
                    <a:cubicBezTo>
                      <a:pt x="24" y="3"/>
                      <a:pt x="19" y="5"/>
                      <a:pt x="15" y="7"/>
                    </a:cubicBezTo>
                    <a:cubicBezTo>
                      <a:pt x="11" y="8"/>
                      <a:pt x="6" y="9"/>
                      <a:pt x="2" y="10"/>
                    </a:cubicBezTo>
                    <a:cubicBezTo>
                      <a:pt x="1" y="10"/>
                      <a:pt x="0" y="13"/>
                      <a:pt x="2" y="13"/>
                    </a:cubicBezTo>
                    <a:cubicBezTo>
                      <a:pt x="12" y="15"/>
                      <a:pt x="23" y="10"/>
                      <a:pt x="30" y="4"/>
                    </a:cubicBezTo>
                    <a:cubicBezTo>
                      <a:pt x="32" y="3"/>
                      <a:pt x="30" y="0"/>
                      <a:pt x="2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23" name="Freeform 157"/>
              <p:cNvSpPr/>
              <p:nvPr/>
            </p:nvSpPr>
            <p:spPr bwMode="auto">
              <a:xfrm>
                <a:off x="5618" y="1912"/>
                <a:ext cx="49" cy="26"/>
              </a:xfrm>
              <a:custGeom>
                <a:avLst/>
                <a:gdLst>
                  <a:gd name="T0" fmla="*/ 24 w 28"/>
                  <a:gd name="T1" fmla="*/ 2 h 15"/>
                  <a:gd name="T2" fmla="*/ 2 w 28"/>
                  <a:gd name="T3" fmla="*/ 12 h 15"/>
                  <a:gd name="T4" fmla="*/ 2 w 28"/>
                  <a:gd name="T5" fmla="*/ 15 h 15"/>
                  <a:gd name="T6" fmla="*/ 26 w 28"/>
                  <a:gd name="T7" fmla="*/ 5 h 15"/>
                  <a:gd name="T8" fmla="*/ 24 w 28"/>
                  <a:gd name="T9" fmla="*/ 2 h 15"/>
                </a:gdLst>
                <a:ahLst/>
                <a:cxnLst>
                  <a:cxn ang="0">
                    <a:pos x="T0" y="T1"/>
                  </a:cxn>
                  <a:cxn ang="0">
                    <a:pos x="T2" y="T3"/>
                  </a:cxn>
                  <a:cxn ang="0">
                    <a:pos x="T4" y="T5"/>
                  </a:cxn>
                  <a:cxn ang="0">
                    <a:pos x="T6" y="T7"/>
                  </a:cxn>
                  <a:cxn ang="0">
                    <a:pos x="T8" y="T9"/>
                  </a:cxn>
                </a:cxnLst>
                <a:rect l="0" t="0" r="r" b="b"/>
                <a:pathLst>
                  <a:path w="28" h="15">
                    <a:moveTo>
                      <a:pt x="24" y="2"/>
                    </a:moveTo>
                    <a:cubicBezTo>
                      <a:pt x="17" y="6"/>
                      <a:pt x="9" y="9"/>
                      <a:pt x="2" y="12"/>
                    </a:cubicBezTo>
                    <a:cubicBezTo>
                      <a:pt x="0" y="13"/>
                      <a:pt x="0" y="15"/>
                      <a:pt x="2" y="15"/>
                    </a:cubicBezTo>
                    <a:cubicBezTo>
                      <a:pt x="11" y="15"/>
                      <a:pt x="20" y="10"/>
                      <a:pt x="26" y="5"/>
                    </a:cubicBezTo>
                    <a:cubicBezTo>
                      <a:pt x="28" y="3"/>
                      <a:pt x="26" y="0"/>
                      <a:pt x="2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24" name="Freeform 158"/>
              <p:cNvSpPr/>
              <p:nvPr/>
            </p:nvSpPr>
            <p:spPr bwMode="auto">
              <a:xfrm>
                <a:off x="5597" y="1889"/>
                <a:ext cx="37" cy="28"/>
              </a:xfrm>
              <a:custGeom>
                <a:avLst/>
                <a:gdLst>
                  <a:gd name="T0" fmla="*/ 17 w 21"/>
                  <a:gd name="T1" fmla="*/ 1 h 16"/>
                  <a:gd name="T2" fmla="*/ 1 w 21"/>
                  <a:gd name="T3" fmla="*/ 13 h 16"/>
                  <a:gd name="T4" fmla="*/ 3 w 21"/>
                  <a:gd name="T5" fmla="*/ 16 h 16"/>
                  <a:gd name="T6" fmla="*/ 19 w 21"/>
                  <a:gd name="T7" fmla="*/ 4 h 16"/>
                  <a:gd name="T8" fmla="*/ 17 w 21"/>
                  <a:gd name="T9" fmla="*/ 1 h 16"/>
                </a:gdLst>
                <a:ahLst/>
                <a:cxnLst>
                  <a:cxn ang="0">
                    <a:pos x="T0" y="T1"/>
                  </a:cxn>
                  <a:cxn ang="0">
                    <a:pos x="T2" y="T3"/>
                  </a:cxn>
                  <a:cxn ang="0">
                    <a:pos x="T4" y="T5"/>
                  </a:cxn>
                  <a:cxn ang="0">
                    <a:pos x="T6" y="T7"/>
                  </a:cxn>
                  <a:cxn ang="0">
                    <a:pos x="T8" y="T9"/>
                  </a:cxn>
                </a:cxnLst>
                <a:rect l="0" t="0" r="r" b="b"/>
                <a:pathLst>
                  <a:path w="21" h="16">
                    <a:moveTo>
                      <a:pt x="17" y="1"/>
                    </a:moveTo>
                    <a:cubicBezTo>
                      <a:pt x="12" y="6"/>
                      <a:pt x="7" y="9"/>
                      <a:pt x="1" y="13"/>
                    </a:cubicBezTo>
                    <a:cubicBezTo>
                      <a:pt x="0" y="14"/>
                      <a:pt x="1" y="16"/>
                      <a:pt x="3" y="16"/>
                    </a:cubicBezTo>
                    <a:cubicBezTo>
                      <a:pt x="9" y="14"/>
                      <a:pt x="15" y="9"/>
                      <a:pt x="19" y="4"/>
                    </a:cubicBezTo>
                    <a:cubicBezTo>
                      <a:pt x="21" y="2"/>
                      <a:pt x="19" y="0"/>
                      <a:pt x="1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25" name="Freeform 159"/>
              <p:cNvSpPr/>
              <p:nvPr/>
            </p:nvSpPr>
            <p:spPr bwMode="auto">
              <a:xfrm>
                <a:off x="5564" y="1855"/>
                <a:ext cx="44" cy="30"/>
              </a:xfrm>
              <a:custGeom>
                <a:avLst/>
                <a:gdLst>
                  <a:gd name="T0" fmla="*/ 21 w 25"/>
                  <a:gd name="T1" fmla="*/ 2 h 17"/>
                  <a:gd name="T2" fmla="*/ 2 w 25"/>
                  <a:gd name="T3" fmla="*/ 14 h 17"/>
                  <a:gd name="T4" fmla="*/ 3 w 25"/>
                  <a:gd name="T5" fmla="*/ 16 h 17"/>
                  <a:gd name="T6" fmla="*/ 23 w 25"/>
                  <a:gd name="T7" fmla="*/ 5 h 17"/>
                  <a:gd name="T8" fmla="*/ 21 w 25"/>
                  <a:gd name="T9" fmla="*/ 2 h 17"/>
                </a:gdLst>
                <a:ahLst/>
                <a:cxnLst>
                  <a:cxn ang="0">
                    <a:pos x="T0" y="T1"/>
                  </a:cxn>
                  <a:cxn ang="0">
                    <a:pos x="T2" y="T3"/>
                  </a:cxn>
                  <a:cxn ang="0">
                    <a:pos x="T4" y="T5"/>
                  </a:cxn>
                  <a:cxn ang="0">
                    <a:pos x="T6" y="T7"/>
                  </a:cxn>
                  <a:cxn ang="0">
                    <a:pos x="T8" y="T9"/>
                  </a:cxn>
                </a:cxnLst>
                <a:rect l="0" t="0" r="r" b="b"/>
                <a:pathLst>
                  <a:path w="25" h="17">
                    <a:moveTo>
                      <a:pt x="21" y="2"/>
                    </a:moveTo>
                    <a:cubicBezTo>
                      <a:pt x="15" y="7"/>
                      <a:pt x="9" y="11"/>
                      <a:pt x="2" y="14"/>
                    </a:cubicBezTo>
                    <a:cubicBezTo>
                      <a:pt x="0" y="14"/>
                      <a:pt x="1" y="17"/>
                      <a:pt x="3" y="16"/>
                    </a:cubicBezTo>
                    <a:cubicBezTo>
                      <a:pt x="11" y="15"/>
                      <a:pt x="17" y="10"/>
                      <a:pt x="23" y="5"/>
                    </a:cubicBezTo>
                    <a:cubicBezTo>
                      <a:pt x="25" y="3"/>
                      <a:pt x="22" y="0"/>
                      <a:pt x="2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26" name="Freeform 160"/>
              <p:cNvSpPr/>
              <p:nvPr/>
            </p:nvSpPr>
            <p:spPr bwMode="auto">
              <a:xfrm>
                <a:off x="5527" y="1847"/>
                <a:ext cx="47" cy="28"/>
              </a:xfrm>
              <a:custGeom>
                <a:avLst/>
                <a:gdLst>
                  <a:gd name="T0" fmla="*/ 23 w 27"/>
                  <a:gd name="T1" fmla="*/ 1 h 16"/>
                  <a:gd name="T2" fmla="*/ 1 w 27"/>
                  <a:gd name="T3" fmla="*/ 13 h 16"/>
                  <a:gd name="T4" fmla="*/ 2 w 27"/>
                  <a:gd name="T5" fmla="*/ 16 h 16"/>
                  <a:gd name="T6" fmla="*/ 25 w 27"/>
                  <a:gd name="T7" fmla="*/ 4 h 16"/>
                  <a:gd name="T8" fmla="*/ 23 w 27"/>
                  <a:gd name="T9" fmla="*/ 1 h 16"/>
                </a:gdLst>
                <a:ahLst/>
                <a:cxnLst>
                  <a:cxn ang="0">
                    <a:pos x="T0" y="T1"/>
                  </a:cxn>
                  <a:cxn ang="0">
                    <a:pos x="T2" y="T3"/>
                  </a:cxn>
                  <a:cxn ang="0">
                    <a:pos x="T4" y="T5"/>
                  </a:cxn>
                  <a:cxn ang="0">
                    <a:pos x="T6" y="T7"/>
                  </a:cxn>
                  <a:cxn ang="0">
                    <a:pos x="T8" y="T9"/>
                  </a:cxn>
                </a:cxnLst>
                <a:rect l="0" t="0" r="r" b="b"/>
                <a:pathLst>
                  <a:path w="27" h="16">
                    <a:moveTo>
                      <a:pt x="23" y="1"/>
                    </a:moveTo>
                    <a:cubicBezTo>
                      <a:pt x="16" y="5"/>
                      <a:pt x="8" y="8"/>
                      <a:pt x="1" y="13"/>
                    </a:cubicBezTo>
                    <a:cubicBezTo>
                      <a:pt x="0" y="14"/>
                      <a:pt x="0" y="16"/>
                      <a:pt x="2" y="16"/>
                    </a:cubicBezTo>
                    <a:cubicBezTo>
                      <a:pt x="10" y="13"/>
                      <a:pt x="18" y="8"/>
                      <a:pt x="25" y="4"/>
                    </a:cubicBezTo>
                    <a:cubicBezTo>
                      <a:pt x="27" y="3"/>
                      <a:pt x="25" y="0"/>
                      <a:pt x="23"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27" name="Freeform 161"/>
              <p:cNvSpPr/>
              <p:nvPr/>
            </p:nvSpPr>
            <p:spPr bwMode="auto">
              <a:xfrm>
                <a:off x="5488" y="1847"/>
                <a:ext cx="42" cy="22"/>
              </a:xfrm>
              <a:custGeom>
                <a:avLst/>
                <a:gdLst>
                  <a:gd name="T0" fmla="*/ 21 w 24"/>
                  <a:gd name="T1" fmla="*/ 0 h 13"/>
                  <a:gd name="T2" fmla="*/ 2 w 24"/>
                  <a:gd name="T3" fmla="*/ 9 h 13"/>
                  <a:gd name="T4" fmla="*/ 3 w 24"/>
                  <a:gd name="T5" fmla="*/ 12 h 13"/>
                  <a:gd name="T6" fmla="*/ 22 w 24"/>
                  <a:gd name="T7" fmla="*/ 4 h 13"/>
                  <a:gd name="T8" fmla="*/ 21 w 24"/>
                  <a:gd name="T9" fmla="*/ 0 h 13"/>
                </a:gdLst>
                <a:ahLst/>
                <a:cxnLst>
                  <a:cxn ang="0">
                    <a:pos x="T0" y="T1"/>
                  </a:cxn>
                  <a:cxn ang="0">
                    <a:pos x="T2" y="T3"/>
                  </a:cxn>
                  <a:cxn ang="0">
                    <a:pos x="T4" y="T5"/>
                  </a:cxn>
                  <a:cxn ang="0">
                    <a:pos x="T6" y="T7"/>
                  </a:cxn>
                  <a:cxn ang="0">
                    <a:pos x="T8" y="T9"/>
                  </a:cxn>
                </a:cxnLst>
                <a:rect l="0" t="0" r="r" b="b"/>
                <a:pathLst>
                  <a:path w="24" h="13">
                    <a:moveTo>
                      <a:pt x="21" y="0"/>
                    </a:moveTo>
                    <a:cubicBezTo>
                      <a:pt x="15" y="3"/>
                      <a:pt x="7" y="6"/>
                      <a:pt x="2" y="9"/>
                    </a:cubicBezTo>
                    <a:cubicBezTo>
                      <a:pt x="0" y="10"/>
                      <a:pt x="1" y="13"/>
                      <a:pt x="3" y="12"/>
                    </a:cubicBezTo>
                    <a:cubicBezTo>
                      <a:pt x="10" y="10"/>
                      <a:pt x="16" y="7"/>
                      <a:pt x="22" y="4"/>
                    </a:cubicBezTo>
                    <a:cubicBezTo>
                      <a:pt x="24" y="3"/>
                      <a:pt x="23" y="0"/>
                      <a:pt x="2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28" name="Freeform 162"/>
              <p:cNvSpPr/>
              <p:nvPr/>
            </p:nvSpPr>
            <p:spPr bwMode="auto">
              <a:xfrm>
                <a:off x="5701" y="2573"/>
                <a:ext cx="24" cy="21"/>
              </a:xfrm>
              <a:custGeom>
                <a:avLst/>
                <a:gdLst>
                  <a:gd name="T0" fmla="*/ 1 w 14"/>
                  <a:gd name="T1" fmla="*/ 3 h 12"/>
                  <a:gd name="T2" fmla="*/ 13 w 14"/>
                  <a:gd name="T3" fmla="*/ 8 h 12"/>
                  <a:gd name="T4" fmla="*/ 12 w 14"/>
                  <a:gd name="T5" fmla="*/ 5 h 12"/>
                  <a:gd name="T6" fmla="*/ 8 w 14"/>
                  <a:gd name="T7" fmla="*/ 5 h 12"/>
                  <a:gd name="T8" fmla="*/ 4 w 14"/>
                  <a:gd name="T9" fmla="*/ 2 h 12"/>
                  <a:gd name="T10" fmla="*/ 1 w 14"/>
                  <a:gd name="T11" fmla="*/ 3 h 12"/>
                </a:gdLst>
                <a:ahLst/>
                <a:cxnLst>
                  <a:cxn ang="0">
                    <a:pos x="T0" y="T1"/>
                  </a:cxn>
                  <a:cxn ang="0">
                    <a:pos x="T2" y="T3"/>
                  </a:cxn>
                  <a:cxn ang="0">
                    <a:pos x="T4" y="T5"/>
                  </a:cxn>
                  <a:cxn ang="0">
                    <a:pos x="T6" y="T7"/>
                  </a:cxn>
                  <a:cxn ang="0">
                    <a:pos x="T8" y="T9"/>
                  </a:cxn>
                  <a:cxn ang="0">
                    <a:pos x="T10" y="T11"/>
                  </a:cxn>
                </a:cxnLst>
                <a:rect l="0" t="0" r="r" b="b"/>
                <a:pathLst>
                  <a:path w="14" h="12">
                    <a:moveTo>
                      <a:pt x="1" y="3"/>
                    </a:moveTo>
                    <a:cubicBezTo>
                      <a:pt x="2" y="8"/>
                      <a:pt x="9" y="12"/>
                      <a:pt x="13" y="8"/>
                    </a:cubicBezTo>
                    <a:cubicBezTo>
                      <a:pt x="14" y="7"/>
                      <a:pt x="13" y="6"/>
                      <a:pt x="12" y="5"/>
                    </a:cubicBezTo>
                    <a:cubicBezTo>
                      <a:pt x="11" y="5"/>
                      <a:pt x="9" y="5"/>
                      <a:pt x="8" y="5"/>
                    </a:cubicBezTo>
                    <a:cubicBezTo>
                      <a:pt x="6" y="4"/>
                      <a:pt x="5" y="3"/>
                      <a:pt x="4" y="2"/>
                    </a:cubicBezTo>
                    <a:cubicBezTo>
                      <a:pt x="3" y="0"/>
                      <a:pt x="0" y="1"/>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29" name="Freeform 163"/>
              <p:cNvSpPr/>
              <p:nvPr/>
            </p:nvSpPr>
            <p:spPr bwMode="auto">
              <a:xfrm>
                <a:off x="5685" y="2592"/>
                <a:ext cx="39" cy="25"/>
              </a:xfrm>
              <a:custGeom>
                <a:avLst/>
                <a:gdLst>
                  <a:gd name="T0" fmla="*/ 3 w 22"/>
                  <a:gd name="T1" fmla="*/ 4 h 14"/>
                  <a:gd name="T2" fmla="*/ 19 w 22"/>
                  <a:gd name="T3" fmla="*/ 14 h 14"/>
                  <a:gd name="T4" fmla="*/ 21 w 22"/>
                  <a:gd name="T5" fmla="*/ 11 h 14"/>
                  <a:gd name="T6" fmla="*/ 4 w 22"/>
                  <a:gd name="T7" fmla="*/ 1 h 14"/>
                  <a:gd name="T8" fmla="*/ 3 w 22"/>
                  <a:gd name="T9" fmla="*/ 4 h 14"/>
                </a:gdLst>
                <a:ahLst/>
                <a:cxnLst>
                  <a:cxn ang="0">
                    <a:pos x="T0" y="T1"/>
                  </a:cxn>
                  <a:cxn ang="0">
                    <a:pos x="T2" y="T3"/>
                  </a:cxn>
                  <a:cxn ang="0">
                    <a:pos x="T4" y="T5"/>
                  </a:cxn>
                  <a:cxn ang="0">
                    <a:pos x="T6" y="T7"/>
                  </a:cxn>
                  <a:cxn ang="0">
                    <a:pos x="T8" y="T9"/>
                  </a:cxn>
                </a:cxnLst>
                <a:rect l="0" t="0" r="r" b="b"/>
                <a:pathLst>
                  <a:path w="22" h="14">
                    <a:moveTo>
                      <a:pt x="3" y="4"/>
                    </a:moveTo>
                    <a:cubicBezTo>
                      <a:pt x="8" y="7"/>
                      <a:pt x="13" y="11"/>
                      <a:pt x="19" y="14"/>
                    </a:cubicBezTo>
                    <a:cubicBezTo>
                      <a:pt x="20" y="14"/>
                      <a:pt x="22" y="12"/>
                      <a:pt x="21" y="11"/>
                    </a:cubicBezTo>
                    <a:cubicBezTo>
                      <a:pt x="16" y="7"/>
                      <a:pt x="10" y="4"/>
                      <a:pt x="4" y="1"/>
                    </a:cubicBezTo>
                    <a:cubicBezTo>
                      <a:pt x="2" y="0"/>
                      <a:pt x="0" y="3"/>
                      <a:pt x="3"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30" name="Freeform 164"/>
              <p:cNvSpPr/>
              <p:nvPr/>
            </p:nvSpPr>
            <p:spPr bwMode="auto">
              <a:xfrm>
                <a:off x="5680" y="2619"/>
                <a:ext cx="37" cy="22"/>
              </a:xfrm>
              <a:custGeom>
                <a:avLst/>
                <a:gdLst>
                  <a:gd name="T0" fmla="*/ 2 w 21"/>
                  <a:gd name="T1" fmla="*/ 4 h 13"/>
                  <a:gd name="T2" fmla="*/ 10 w 21"/>
                  <a:gd name="T3" fmla="*/ 9 h 13"/>
                  <a:gd name="T4" fmla="*/ 19 w 21"/>
                  <a:gd name="T5" fmla="*/ 13 h 13"/>
                  <a:gd name="T6" fmla="*/ 20 w 21"/>
                  <a:gd name="T7" fmla="*/ 10 h 13"/>
                  <a:gd name="T8" fmla="*/ 13 w 21"/>
                  <a:gd name="T9" fmla="*/ 6 h 13"/>
                  <a:gd name="T10" fmla="*/ 4 w 21"/>
                  <a:gd name="T11" fmla="*/ 1 h 13"/>
                  <a:gd name="T12" fmla="*/ 2 w 21"/>
                  <a:gd name="T13" fmla="*/ 4 h 13"/>
                </a:gdLst>
                <a:ahLst/>
                <a:cxnLst>
                  <a:cxn ang="0">
                    <a:pos x="T0" y="T1"/>
                  </a:cxn>
                  <a:cxn ang="0">
                    <a:pos x="T2" y="T3"/>
                  </a:cxn>
                  <a:cxn ang="0">
                    <a:pos x="T4" y="T5"/>
                  </a:cxn>
                  <a:cxn ang="0">
                    <a:pos x="T6" y="T7"/>
                  </a:cxn>
                  <a:cxn ang="0">
                    <a:pos x="T8" y="T9"/>
                  </a:cxn>
                  <a:cxn ang="0">
                    <a:pos x="T10" y="T11"/>
                  </a:cxn>
                  <a:cxn ang="0">
                    <a:pos x="T12" y="T13"/>
                  </a:cxn>
                </a:cxnLst>
                <a:rect l="0" t="0" r="r" b="b"/>
                <a:pathLst>
                  <a:path w="21" h="13">
                    <a:moveTo>
                      <a:pt x="2" y="4"/>
                    </a:moveTo>
                    <a:cubicBezTo>
                      <a:pt x="5" y="6"/>
                      <a:pt x="7" y="8"/>
                      <a:pt x="10" y="9"/>
                    </a:cubicBezTo>
                    <a:cubicBezTo>
                      <a:pt x="13" y="11"/>
                      <a:pt x="16" y="13"/>
                      <a:pt x="19" y="13"/>
                    </a:cubicBezTo>
                    <a:cubicBezTo>
                      <a:pt x="20" y="13"/>
                      <a:pt x="21" y="11"/>
                      <a:pt x="20" y="10"/>
                    </a:cubicBezTo>
                    <a:cubicBezTo>
                      <a:pt x="18" y="8"/>
                      <a:pt x="15" y="7"/>
                      <a:pt x="13" y="6"/>
                    </a:cubicBezTo>
                    <a:cubicBezTo>
                      <a:pt x="10" y="4"/>
                      <a:pt x="7" y="2"/>
                      <a:pt x="4" y="1"/>
                    </a:cubicBezTo>
                    <a:cubicBezTo>
                      <a:pt x="3" y="0"/>
                      <a:pt x="0" y="2"/>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31" name="Freeform 165"/>
              <p:cNvSpPr/>
              <p:nvPr/>
            </p:nvSpPr>
            <p:spPr bwMode="auto">
              <a:xfrm>
                <a:off x="5483" y="2466"/>
                <a:ext cx="68" cy="37"/>
              </a:xfrm>
              <a:custGeom>
                <a:avLst/>
                <a:gdLst>
                  <a:gd name="T0" fmla="*/ 2 w 39"/>
                  <a:gd name="T1" fmla="*/ 20 h 21"/>
                  <a:gd name="T2" fmla="*/ 38 w 39"/>
                  <a:gd name="T3" fmla="*/ 4 h 21"/>
                  <a:gd name="T4" fmla="*/ 36 w 39"/>
                  <a:gd name="T5" fmla="*/ 2 h 21"/>
                  <a:gd name="T6" fmla="*/ 2 w 39"/>
                  <a:gd name="T7" fmla="*/ 16 h 21"/>
                  <a:gd name="T8" fmla="*/ 2 w 39"/>
                  <a:gd name="T9" fmla="*/ 20 h 21"/>
                </a:gdLst>
                <a:ahLst/>
                <a:cxnLst>
                  <a:cxn ang="0">
                    <a:pos x="T0" y="T1"/>
                  </a:cxn>
                  <a:cxn ang="0">
                    <a:pos x="T2" y="T3"/>
                  </a:cxn>
                  <a:cxn ang="0">
                    <a:pos x="T4" y="T5"/>
                  </a:cxn>
                  <a:cxn ang="0">
                    <a:pos x="T6" y="T7"/>
                  </a:cxn>
                  <a:cxn ang="0">
                    <a:pos x="T8" y="T9"/>
                  </a:cxn>
                </a:cxnLst>
                <a:rect l="0" t="0" r="r" b="b"/>
                <a:pathLst>
                  <a:path w="39" h="21">
                    <a:moveTo>
                      <a:pt x="2" y="20"/>
                    </a:moveTo>
                    <a:cubicBezTo>
                      <a:pt x="15" y="21"/>
                      <a:pt x="32" y="16"/>
                      <a:pt x="38" y="4"/>
                    </a:cubicBezTo>
                    <a:cubicBezTo>
                      <a:pt x="39" y="2"/>
                      <a:pt x="37" y="0"/>
                      <a:pt x="36" y="2"/>
                    </a:cubicBezTo>
                    <a:cubicBezTo>
                      <a:pt x="25" y="10"/>
                      <a:pt x="16" y="17"/>
                      <a:pt x="2" y="16"/>
                    </a:cubicBezTo>
                    <a:cubicBezTo>
                      <a:pt x="0" y="16"/>
                      <a:pt x="0" y="20"/>
                      <a:pt x="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32" name="Freeform 166"/>
              <p:cNvSpPr/>
              <p:nvPr/>
            </p:nvSpPr>
            <p:spPr bwMode="auto">
              <a:xfrm>
                <a:off x="5483" y="2443"/>
                <a:ext cx="65" cy="35"/>
              </a:xfrm>
              <a:custGeom>
                <a:avLst/>
                <a:gdLst>
                  <a:gd name="T0" fmla="*/ 2 w 37"/>
                  <a:gd name="T1" fmla="*/ 20 h 20"/>
                  <a:gd name="T2" fmla="*/ 25 w 37"/>
                  <a:gd name="T3" fmla="*/ 14 h 20"/>
                  <a:gd name="T4" fmla="*/ 36 w 37"/>
                  <a:gd name="T5" fmla="*/ 2 h 20"/>
                  <a:gd name="T6" fmla="*/ 33 w 37"/>
                  <a:gd name="T7" fmla="*/ 1 h 20"/>
                  <a:gd name="T8" fmla="*/ 2 w 37"/>
                  <a:gd name="T9" fmla="*/ 16 h 20"/>
                  <a:gd name="T10" fmla="*/ 2 w 37"/>
                  <a:gd name="T11" fmla="*/ 20 h 20"/>
                </a:gdLst>
                <a:ahLst/>
                <a:cxnLst>
                  <a:cxn ang="0">
                    <a:pos x="T0" y="T1"/>
                  </a:cxn>
                  <a:cxn ang="0">
                    <a:pos x="T2" y="T3"/>
                  </a:cxn>
                  <a:cxn ang="0">
                    <a:pos x="T4" y="T5"/>
                  </a:cxn>
                  <a:cxn ang="0">
                    <a:pos x="T6" y="T7"/>
                  </a:cxn>
                  <a:cxn ang="0">
                    <a:pos x="T8" y="T9"/>
                  </a:cxn>
                  <a:cxn ang="0">
                    <a:pos x="T10" y="T11"/>
                  </a:cxn>
                </a:cxnLst>
                <a:rect l="0" t="0" r="r" b="b"/>
                <a:pathLst>
                  <a:path w="37" h="20">
                    <a:moveTo>
                      <a:pt x="2" y="20"/>
                    </a:moveTo>
                    <a:cubicBezTo>
                      <a:pt x="10" y="19"/>
                      <a:pt x="17" y="17"/>
                      <a:pt x="25" y="14"/>
                    </a:cubicBezTo>
                    <a:cubicBezTo>
                      <a:pt x="29" y="12"/>
                      <a:pt x="37" y="8"/>
                      <a:pt x="36" y="2"/>
                    </a:cubicBezTo>
                    <a:cubicBezTo>
                      <a:pt x="36" y="1"/>
                      <a:pt x="34" y="0"/>
                      <a:pt x="33" y="1"/>
                    </a:cubicBezTo>
                    <a:cubicBezTo>
                      <a:pt x="28" y="11"/>
                      <a:pt x="11" y="14"/>
                      <a:pt x="2" y="16"/>
                    </a:cubicBezTo>
                    <a:cubicBezTo>
                      <a:pt x="0" y="17"/>
                      <a:pt x="0" y="20"/>
                      <a:pt x="2"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33" name="Freeform 167"/>
              <p:cNvSpPr/>
              <p:nvPr/>
            </p:nvSpPr>
            <p:spPr bwMode="auto">
              <a:xfrm>
                <a:off x="5492" y="2423"/>
                <a:ext cx="40" cy="23"/>
              </a:xfrm>
              <a:custGeom>
                <a:avLst/>
                <a:gdLst>
                  <a:gd name="T0" fmla="*/ 3 w 23"/>
                  <a:gd name="T1" fmla="*/ 13 h 13"/>
                  <a:gd name="T2" fmla="*/ 22 w 23"/>
                  <a:gd name="T3" fmla="*/ 3 h 13"/>
                  <a:gd name="T4" fmla="*/ 20 w 23"/>
                  <a:gd name="T5" fmla="*/ 1 h 13"/>
                  <a:gd name="T6" fmla="*/ 12 w 23"/>
                  <a:gd name="T7" fmla="*/ 6 h 13"/>
                  <a:gd name="T8" fmla="*/ 2 w 23"/>
                  <a:gd name="T9" fmla="*/ 9 h 13"/>
                  <a:gd name="T10" fmla="*/ 3 w 23"/>
                  <a:gd name="T11" fmla="*/ 13 h 13"/>
                </a:gdLst>
                <a:ahLst/>
                <a:cxnLst>
                  <a:cxn ang="0">
                    <a:pos x="T0" y="T1"/>
                  </a:cxn>
                  <a:cxn ang="0">
                    <a:pos x="T2" y="T3"/>
                  </a:cxn>
                  <a:cxn ang="0">
                    <a:pos x="T4" y="T5"/>
                  </a:cxn>
                  <a:cxn ang="0">
                    <a:pos x="T6" y="T7"/>
                  </a:cxn>
                  <a:cxn ang="0">
                    <a:pos x="T8" y="T9"/>
                  </a:cxn>
                  <a:cxn ang="0">
                    <a:pos x="T10" y="T11"/>
                  </a:cxn>
                </a:cxnLst>
                <a:rect l="0" t="0" r="r" b="b"/>
                <a:pathLst>
                  <a:path w="23" h="13">
                    <a:moveTo>
                      <a:pt x="3" y="13"/>
                    </a:moveTo>
                    <a:cubicBezTo>
                      <a:pt x="10" y="13"/>
                      <a:pt x="19" y="9"/>
                      <a:pt x="22" y="3"/>
                    </a:cubicBezTo>
                    <a:cubicBezTo>
                      <a:pt x="23" y="1"/>
                      <a:pt x="22" y="0"/>
                      <a:pt x="20" y="1"/>
                    </a:cubicBezTo>
                    <a:cubicBezTo>
                      <a:pt x="17" y="2"/>
                      <a:pt x="15" y="4"/>
                      <a:pt x="12" y="6"/>
                    </a:cubicBezTo>
                    <a:cubicBezTo>
                      <a:pt x="9" y="8"/>
                      <a:pt x="5" y="9"/>
                      <a:pt x="2" y="9"/>
                    </a:cubicBezTo>
                    <a:cubicBezTo>
                      <a:pt x="0" y="10"/>
                      <a:pt x="0" y="13"/>
                      <a:pt x="3"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34" name="Freeform 168"/>
              <p:cNvSpPr/>
              <p:nvPr/>
            </p:nvSpPr>
            <p:spPr bwMode="auto">
              <a:xfrm>
                <a:off x="5488" y="2399"/>
                <a:ext cx="42" cy="30"/>
              </a:xfrm>
              <a:custGeom>
                <a:avLst/>
                <a:gdLst>
                  <a:gd name="T0" fmla="*/ 3 w 24"/>
                  <a:gd name="T1" fmla="*/ 16 h 17"/>
                  <a:gd name="T2" fmla="*/ 23 w 24"/>
                  <a:gd name="T3" fmla="*/ 4 h 17"/>
                  <a:gd name="T4" fmla="*/ 20 w 24"/>
                  <a:gd name="T5" fmla="*/ 2 h 17"/>
                  <a:gd name="T6" fmla="*/ 12 w 24"/>
                  <a:gd name="T7" fmla="*/ 8 h 17"/>
                  <a:gd name="T8" fmla="*/ 2 w 24"/>
                  <a:gd name="T9" fmla="*/ 13 h 17"/>
                  <a:gd name="T10" fmla="*/ 3 w 24"/>
                  <a:gd name="T11" fmla="*/ 16 h 17"/>
                </a:gdLst>
                <a:ahLst/>
                <a:cxnLst>
                  <a:cxn ang="0">
                    <a:pos x="T0" y="T1"/>
                  </a:cxn>
                  <a:cxn ang="0">
                    <a:pos x="T2" y="T3"/>
                  </a:cxn>
                  <a:cxn ang="0">
                    <a:pos x="T4" y="T5"/>
                  </a:cxn>
                  <a:cxn ang="0">
                    <a:pos x="T6" y="T7"/>
                  </a:cxn>
                  <a:cxn ang="0">
                    <a:pos x="T8" y="T9"/>
                  </a:cxn>
                  <a:cxn ang="0">
                    <a:pos x="T10" y="T11"/>
                  </a:cxn>
                </a:cxnLst>
                <a:rect l="0" t="0" r="r" b="b"/>
                <a:pathLst>
                  <a:path w="24" h="17">
                    <a:moveTo>
                      <a:pt x="3" y="16"/>
                    </a:moveTo>
                    <a:cubicBezTo>
                      <a:pt x="10" y="15"/>
                      <a:pt x="19" y="11"/>
                      <a:pt x="23" y="4"/>
                    </a:cubicBezTo>
                    <a:cubicBezTo>
                      <a:pt x="24" y="2"/>
                      <a:pt x="22" y="0"/>
                      <a:pt x="20" y="2"/>
                    </a:cubicBezTo>
                    <a:cubicBezTo>
                      <a:pt x="18" y="4"/>
                      <a:pt x="15" y="6"/>
                      <a:pt x="12" y="8"/>
                    </a:cubicBezTo>
                    <a:cubicBezTo>
                      <a:pt x="9" y="10"/>
                      <a:pt x="5" y="12"/>
                      <a:pt x="2" y="13"/>
                    </a:cubicBezTo>
                    <a:cubicBezTo>
                      <a:pt x="0" y="13"/>
                      <a:pt x="1" y="17"/>
                      <a:pt x="3"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35" name="Freeform 169"/>
              <p:cNvSpPr/>
              <p:nvPr/>
            </p:nvSpPr>
            <p:spPr bwMode="auto">
              <a:xfrm>
                <a:off x="5483" y="2376"/>
                <a:ext cx="32" cy="25"/>
              </a:xfrm>
              <a:custGeom>
                <a:avLst/>
                <a:gdLst>
                  <a:gd name="T0" fmla="*/ 4 w 18"/>
                  <a:gd name="T1" fmla="*/ 13 h 14"/>
                  <a:gd name="T2" fmla="*/ 18 w 18"/>
                  <a:gd name="T3" fmla="*/ 3 h 14"/>
                  <a:gd name="T4" fmla="*/ 15 w 18"/>
                  <a:gd name="T5" fmla="*/ 1 h 14"/>
                  <a:gd name="T6" fmla="*/ 3 w 18"/>
                  <a:gd name="T7" fmla="*/ 9 h 14"/>
                  <a:gd name="T8" fmla="*/ 4 w 18"/>
                  <a:gd name="T9" fmla="*/ 13 h 14"/>
                </a:gdLst>
                <a:ahLst/>
                <a:cxnLst>
                  <a:cxn ang="0">
                    <a:pos x="T0" y="T1"/>
                  </a:cxn>
                  <a:cxn ang="0">
                    <a:pos x="T2" y="T3"/>
                  </a:cxn>
                  <a:cxn ang="0">
                    <a:pos x="T4" y="T5"/>
                  </a:cxn>
                  <a:cxn ang="0">
                    <a:pos x="T6" y="T7"/>
                  </a:cxn>
                  <a:cxn ang="0">
                    <a:pos x="T8" y="T9"/>
                  </a:cxn>
                </a:cxnLst>
                <a:rect l="0" t="0" r="r" b="b"/>
                <a:pathLst>
                  <a:path w="18" h="14">
                    <a:moveTo>
                      <a:pt x="4" y="13"/>
                    </a:moveTo>
                    <a:cubicBezTo>
                      <a:pt x="10" y="12"/>
                      <a:pt x="16" y="9"/>
                      <a:pt x="18" y="3"/>
                    </a:cubicBezTo>
                    <a:cubicBezTo>
                      <a:pt x="18" y="1"/>
                      <a:pt x="17" y="0"/>
                      <a:pt x="15" y="1"/>
                    </a:cubicBezTo>
                    <a:cubicBezTo>
                      <a:pt x="12" y="5"/>
                      <a:pt x="8" y="8"/>
                      <a:pt x="3" y="9"/>
                    </a:cubicBezTo>
                    <a:cubicBezTo>
                      <a:pt x="0" y="10"/>
                      <a:pt x="1" y="14"/>
                      <a:pt x="4"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36" name="Freeform 170"/>
              <p:cNvSpPr/>
              <p:nvPr/>
            </p:nvSpPr>
            <p:spPr bwMode="auto">
              <a:xfrm>
                <a:off x="5471" y="2355"/>
                <a:ext cx="29" cy="21"/>
              </a:xfrm>
              <a:custGeom>
                <a:avLst/>
                <a:gdLst>
                  <a:gd name="T0" fmla="*/ 3 w 17"/>
                  <a:gd name="T1" fmla="*/ 11 h 12"/>
                  <a:gd name="T2" fmla="*/ 11 w 17"/>
                  <a:gd name="T3" fmla="*/ 8 h 12"/>
                  <a:gd name="T4" fmla="*/ 16 w 17"/>
                  <a:gd name="T5" fmla="*/ 3 h 12"/>
                  <a:gd name="T6" fmla="*/ 14 w 17"/>
                  <a:gd name="T7" fmla="*/ 1 h 12"/>
                  <a:gd name="T8" fmla="*/ 9 w 17"/>
                  <a:gd name="T9" fmla="*/ 5 h 12"/>
                  <a:gd name="T10" fmla="*/ 2 w 17"/>
                  <a:gd name="T11" fmla="*/ 8 h 12"/>
                  <a:gd name="T12" fmla="*/ 3 w 17"/>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17" h="12">
                    <a:moveTo>
                      <a:pt x="3" y="11"/>
                    </a:moveTo>
                    <a:cubicBezTo>
                      <a:pt x="6" y="11"/>
                      <a:pt x="9" y="10"/>
                      <a:pt x="11" y="8"/>
                    </a:cubicBezTo>
                    <a:cubicBezTo>
                      <a:pt x="13" y="7"/>
                      <a:pt x="16" y="5"/>
                      <a:pt x="16" y="3"/>
                    </a:cubicBezTo>
                    <a:cubicBezTo>
                      <a:pt x="17" y="2"/>
                      <a:pt x="15" y="0"/>
                      <a:pt x="14" y="1"/>
                    </a:cubicBezTo>
                    <a:cubicBezTo>
                      <a:pt x="12" y="2"/>
                      <a:pt x="11" y="3"/>
                      <a:pt x="9" y="5"/>
                    </a:cubicBezTo>
                    <a:cubicBezTo>
                      <a:pt x="7" y="6"/>
                      <a:pt x="5" y="7"/>
                      <a:pt x="2" y="8"/>
                    </a:cubicBezTo>
                    <a:cubicBezTo>
                      <a:pt x="0" y="8"/>
                      <a:pt x="1" y="12"/>
                      <a:pt x="3"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37" name="Freeform 171"/>
              <p:cNvSpPr/>
              <p:nvPr/>
            </p:nvSpPr>
            <p:spPr bwMode="auto">
              <a:xfrm>
                <a:off x="5453" y="2341"/>
                <a:ext cx="21" cy="16"/>
              </a:xfrm>
              <a:custGeom>
                <a:avLst/>
                <a:gdLst>
                  <a:gd name="T0" fmla="*/ 4 w 12"/>
                  <a:gd name="T1" fmla="*/ 9 h 9"/>
                  <a:gd name="T2" fmla="*/ 12 w 12"/>
                  <a:gd name="T3" fmla="*/ 2 h 9"/>
                  <a:gd name="T4" fmla="*/ 10 w 12"/>
                  <a:gd name="T5" fmla="*/ 0 h 9"/>
                  <a:gd name="T6" fmla="*/ 7 w 12"/>
                  <a:gd name="T7" fmla="*/ 3 h 9"/>
                  <a:gd name="T8" fmla="*/ 3 w 12"/>
                  <a:gd name="T9" fmla="*/ 5 h 9"/>
                  <a:gd name="T10" fmla="*/ 4 w 12"/>
                  <a:gd name="T11" fmla="*/ 9 h 9"/>
                </a:gdLst>
                <a:ahLst/>
                <a:cxnLst>
                  <a:cxn ang="0">
                    <a:pos x="T0" y="T1"/>
                  </a:cxn>
                  <a:cxn ang="0">
                    <a:pos x="T2" y="T3"/>
                  </a:cxn>
                  <a:cxn ang="0">
                    <a:pos x="T4" y="T5"/>
                  </a:cxn>
                  <a:cxn ang="0">
                    <a:pos x="T6" y="T7"/>
                  </a:cxn>
                  <a:cxn ang="0">
                    <a:pos x="T8" y="T9"/>
                  </a:cxn>
                  <a:cxn ang="0">
                    <a:pos x="T10" y="T11"/>
                  </a:cxn>
                </a:cxnLst>
                <a:rect l="0" t="0" r="r" b="b"/>
                <a:pathLst>
                  <a:path w="12" h="9">
                    <a:moveTo>
                      <a:pt x="4" y="9"/>
                    </a:moveTo>
                    <a:cubicBezTo>
                      <a:pt x="7" y="8"/>
                      <a:pt x="12" y="6"/>
                      <a:pt x="12" y="2"/>
                    </a:cubicBezTo>
                    <a:cubicBezTo>
                      <a:pt x="12" y="1"/>
                      <a:pt x="11" y="0"/>
                      <a:pt x="10" y="0"/>
                    </a:cubicBezTo>
                    <a:cubicBezTo>
                      <a:pt x="9" y="1"/>
                      <a:pt x="8" y="2"/>
                      <a:pt x="7" y="3"/>
                    </a:cubicBezTo>
                    <a:cubicBezTo>
                      <a:pt x="6" y="4"/>
                      <a:pt x="4" y="5"/>
                      <a:pt x="3" y="5"/>
                    </a:cubicBezTo>
                    <a:cubicBezTo>
                      <a:pt x="0" y="6"/>
                      <a:pt x="1" y="9"/>
                      <a:pt x="4"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38" name="Freeform 172"/>
              <p:cNvSpPr/>
              <p:nvPr/>
            </p:nvSpPr>
            <p:spPr bwMode="auto">
              <a:xfrm>
                <a:off x="5523" y="2531"/>
                <a:ext cx="6" cy="3"/>
              </a:xfrm>
              <a:custGeom>
                <a:avLst/>
                <a:gdLst>
                  <a:gd name="T0" fmla="*/ 2 w 3"/>
                  <a:gd name="T1" fmla="*/ 2 h 2"/>
                  <a:gd name="T2" fmla="*/ 2 w 3"/>
                  <a:gd name="T3" fmla="*/ 0 h 2"/>
                  <a:gd name="T4" fmla="*/ 2 w 3"/>
                  <a:gd name="T5" fmla="*/ 2 h 2"/>
                </a:gdLst>
                <a:ahLst/>
                <a:cxnLst>
                  <a:cxn ang="0">
                    <a:pos x="T0" y="T1"/>
                  </a:cxn>
                  <a:cxn ang="0">
                    <a:pos x="T2" y="T3"/>
                  </a:cxn>
                  <a:cxn ang="0">
                    <a:pos x="T4" y="T5"/>
                  </a:cxn>
                </a:cxnLst>
                <a:rect l="0" t="0" r="r" b="b"/>
                <a:pathLst>
                  <a:path w="3" h="2">
                    <a:moveTo>
                      <a:pt x="2" y="2"/>
                    </a:moveTo>
                    <a:cubicBezTo>
                      <a:pt x="3" y="2"/>
                      <a:pt x="3" y="0"/>
                      <a:pt x="2" y="0"/>
                    </a:cubicBezTo>
                    <a:cubicBezTo>
                      <a:pt x="0" y="0"/>
                      <a:pt x="0" y="2"/>
                      <a:pt x="2"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39" name="Freeform 173"/>
              <p:cNvSpPr/>
              <p:nvPr/>
            </p:nvSpPr>
            <p:spPr bwMode="auto">
              <a:xfrm>
                <a:off x="5502" y="2495"/>
                <a:ext cx="62" cy="25"/>
              </a:xfrm>
              <a:custGeom>
                <a:avLst/>
                <a:gdLst>
                  <a:gd name="T0" fmla="*/ 2 w 35"/>
                  <a:gd name="T1" fmla="*/ 14 h 14"/>
                  <a:gd name="T2" fmla="*/ 33 w 35"/>
                  <a:gd name="T3" fmla="*/ 3 h 14"/>
                  <a:gd name="T4" fmla="*/ 32 w 35"/>
                  <a:gd name="T5" fmla="*/ 0 h 14"/>
                  <a:gd name="T6" fmla="*/ 2 w 35"/>
                  <a:gd name="T7" fmla="*/ 11 h 14"/>
                  <a:gd name="T8" fmla="*/ 2 w 35"/>
                  <a:gd name="T9" fmla="*/ 14 h 14"/>
                </a:gdLst>
                <a:ahLst/>
                <a:cxnLst>
                  <a:cxn ang="0">
                    <a:pos x="T0" y="T1"/>
                  </a:cxn>
                  <a:cxn ang="0">
                    <a:pos x="T2" y="T3"/>
                  </a:cxn>
                  <a:cxn ang="0">
                    <a:pos x="T4" y="T5"/>
                  </a:cxn>
                  <a:cxn ang="0">
                    <a:pos x="T6" y="T7"/>
                  </a:cxn>
                  <a:cxn ang="0">
                    <a:pos x="T8" y="T9"/>
                  </a:cxn>
                </a:cxnLst>
                <a:rect l="0" t="0" r="r" b="b"/>
                <a:pathLst>
                  <a:path w="35" h="14">
                    <a:moveTo>
                      <a:pt x="2" y="14"/>
                    </a:moveTo>
                    <a:cubicBezTo>
                      <a:pt x="13" y="12"/>
                      <a:pt x="25" y="9"/>
                      <a:pt x="33" y="3"/>
                    </a:cubicBezTo>
                    <a:cubicBezTo>
                      <a:pt x="35" y="2"/>
                      <a:pt x="34" y="0"/>
                      <a:pt x="32" y="0"/>
                    </a:cubicBezTo>
                    <a:cubicBezTo>
                      <a:pt x="22" y="2"/>
                      <a:pt x="11" y="7"/>
                      <a:pt x="2" y="11"/>
                    </a:cubicBezTo>
                    <a:cubicBezTo>
                      <a:pt x="0" y="11"/>
                      <a:pt x="0" y="14"/>
                      <a:pt x="2"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40" name="Freeform 174"/>
              <p:cNvSpPr/>
              <p:nvPr/>
            </p:nvSpPr>
            <p:spPr bwMode="auto">
              <a:xfrm>
                <a:off x="5536" y="2518"/>
                <a:ext cx="37" cy="21"/>
              </a:xfrm>
              <a:custGeom>
                <a:avLst/>
                <a:gdLst>
                  <a:gd name="T0" fmla="*/ 4 w 21"/>
                  <a:gd name="T1" fmla="*/ 11 h 12"/>
                  <a:gd name="T2" fmla="*/ 19 w 21"/>
                  <a:gd name="T3" fmla="*/ 3 h 12"/>
                  <a:gd name="T4" fmla="*/ 19 w 21"/>
                  <a:gd name="T5" fmla="*/ 0 h 12"/>
                  <a:gd name="T6" fmla="*/ 2 w 21"/>
                  <a:gd name="T7" fmla="*/ 8 h 12"/>
                  <a:gd name="T8" fmla="*/ 4 w 21"/>
                  <a:gd name="T9" fmla="*/ 11 h 12"/>
                </a:gdLst>
                <a:ahLst/>
                <a:cxnLst>
                  <a:cxn ang="0">
                    <a:pos x="T0" y="T1"/>
                  </a:cxn>
                  <a:cxn ang="0">
                    <a:pos x="T2" y="T3"/>
                  </a:cxn>
                  <a:cxn ang="0">
                    <a:pos x="T4" y="T5"/>
                  </a:cxn>
                  <a:cxn ang="0">
                    <a:pos x="T6" y="T7"/>
                  </a:cxn>
                  <a:cxn ang="0">
                    <a:pos x="T8" y="T9"/>
                  </a:cxn>
                </a:cxnLst>
                <a:rect l="0" t="0" r="r" b="b"/>
                <a:pathLst>
                  <a:path w="21" h="12">
                    <a:moveTo>
                      <a:pt x="4" y="11"/>
                    </a:moveTo>
                    <a:cubicBezTo>
                      <a:pt x="9" y="7"/>
                      <a:pt x="14" y="5"/>
                      <a:pt x="19" y="3"/>
                    </a:cubicBezTo>
                    <a:cubicBezTo>
                      <a:pt x="21" y="2"/>
                      <a:pt x="21" y="0"/>
                      <a:pt x="19" y="0"/>
                    </a:cubicBezTo>
                    <a:cubicBezTo>
                      <a:pt x="13" y="0"/>
                      <a:pt x="6" y="4"/>
                      <a:pt x="2" y="8"/>
                    </a:cubicBezTo>
                    <a:cubicBezTo>
                      <a:pt x="0" y="10"/>
                      <a:pt x="3" y="12"/>
                      <a:pt x="4"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41" name="Freeform 175"/>
              <p:cNvSpPr/>
              <p:nvPr/>
            </p:nvSpPr>
            <p:spPr bwMode="auto">
              <a:xfrm>
                <a:off x="5553" y="2541"/>
                <a:ext cx="28" cy="20"/>
              </a:xfrm>
              <a:custGeom>
                <a:avLst/>
                <a:gdLst>
                  <a:gd name="T0" fmla="*/ 4 w 16"/>
                  <a:gd name="T1" fmla="*/ 9 h 11"/>
                  <a:gd name="T2" fmla="*/ 15 w 16"/>
                  <a:gd name="T3" fmla="*/ 3 h 11"/>
                  <a:gd name="T4" fmla="*/ 14 w 16"/>
                  <a:gd name="T5" fmla="*/ 0 h 11"/>
                  <a:gd name="T6" fmla="*/ 1 w 16"/>
                  <a:gd name="T7" fmla="*/ 7 h 11"/>
                  <a:gd name="T8" fmla="*/ 4 w 16"/>
                  <a:gd name="T9" fmla="*/ 9 h 11"/>
                </a:gdLst>
                <a:ahLst/>
                <a:cxnLst>
                  <a:cxn ang="0">
                    <a:pos x="T0" y="T1"/>
                  </a:cxn>
                  <a:cxn ang="0">
                    <a:pos x="T2" y="T3"/>
                  </a:cxn>
                  <a:cxn ang="0">
                    <a:pos x="T4" y="T5"/>
                  </a:cxn>
                  <a:cxn ang="0">
                    <a:pos x="T6" y="T7"/>
                  </a:cxn>
                  <a:cxn ang="0">
                    <a:pos x="T8" y="T9"/>
                  </a:cxn>
                </a:cxnLst>
                <a:rect l="0" t="0" r="r" b="b"/>
                <a:pathLst>
                  <a:path w="16" h="11">
                    <a:moveTo>
                      <a:pt x="4" y="9"/>
                    </a:moveTo>
                    <a:cubicBezTo>
                      <a:pt x="7" y="6"/>
                      <a:pt x="11" y="5"/>
                      <a:pt x="15" y="3"/>
                    </a:cubicBezTo>
                    <a:cubicBezTo>
                      <a:pt x="16" y="2"/>
                      <a:pt x="16" y="0"/>
                      <a:pt x="14" y="0"/>
                    </a:cubicBezTo>
                    <a:cubicBezTo>
                      <a:pt x="9" y="0"/>
                      <a:pt x="5" y="3"/>
                      <a:pt x="1" y="7"/>
                    </a:cubicBezTo>
                    <a:cubicBezTo>
                      <a:pt x="0" y="8"/>
                      <a:pt x="2" y="11"/>
                      <a:pt x="4"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42" name="Freeform 176"/>
              <p:cNvSpPr/>
              <p:nvPr/>
            </p:nvSpPr>
            <p:spPr bwMode="auto">
              <a:xfrm>
                <a:off x="5571" y="2575"/>
                <a:ext cx="21" cy="15"/>
              </a:xfrm>
              <a:custGeom>
                <a:avLst/>
                <a:gdLst>
                  <a:gd name="T0" fmla="*/ 4 w 12"/>
                  <a:gd name="T1" fmla="*/ 8 h 9"/>
                  <a:gd name="T2" fmla="*/ 11 w 12"/>
                  <a:gd name="T3" fmla="*/ 3 h 9"/>
                  <a:gd name="T4" fmla="*/ 9 w 12"/>
                  <a:gd name="T5" fmla="*/ 0 h 9"/>
                  <a:gd name="T6" fmla="*/ 2 w 12"/>
                  <a:gd name="T7" fmla="*/ 4 h 9"/>
                  <a:gd name="T8" fmla="*/ 4 w 12"/>
                  <a:gd name="T9" fmla="*/ 8 h 9"/>
                </a:gdLst>
                <a:ahLst/>
                <a:cxnLst>
                  <a:cxn ang="0">
                    <a:pos x="T0" y="T1"/>
                  </a:cxn>
                  <a:cxn ang="0">
                    <a:pos x="T2" y="T3"/>
                  </a:cxn>
                  <a:cxn ang="0">
                    <a:pos x="T4" y="T5"/>
                  </a:cxn>
                  <a:cxn ang="0">
                    <a:pos x="T6" y="T7"/>
                  </a:cxn>
                  <a:cxn ang="0">
                    <a:pos x="T8" y="T9"/>
                  </a:cxn>
                </a:cxnLst>
                <a:rect l="0" t="0" r="r" b="b"/>
                <a:pathLst>
                  <a:path w="12" h="9">
                    <a:moveTo>
                      <a:pt x="4" y="8"/>
                    </a:moveTo>
                    <a:cubicBezTo>
                      <a:pt x="7" y="6"/>
                      <a:pt x="10" y="5"/>
                      <a:pt x="11" y="3"/>
                    </a:cubicBezTo>
                    <a:cubicBezTo>
                      <a:pt x="12" y="1"/>
                      <a:pt x="11" y="0"/>
                      <a:pt x="9" y="0"/>
                    </a:cubicBezTo>
                    <a:cubicBezTo>
                      <a:pt x="7" y="1"/>
                      <a:pt x="4" y="3"/>
                      <a:pt x="2" y="4"/>
                    </a:cubicBezTo>
                    <a:cubicBezTo>
                      <a:pt x="0" y="6"/>
                      <a:pt x="2" y="9"/>
                      <a:pt x="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43" name="Freeform 177"/>
              <p:cNvSpPr/>
              <p:nvPr/>
            </p:nvSpPr>
            <p:spPr bwMode="auto">
              <a:xfrm>
                <a:off x="5585" y="2613"/>
                <a:ext cx="19" cy="14"/>
              </a:xfrm>
              <a:custGeom>
                <a:avLst/>
                <a:gdLst>
                  <a:gd name="T0" fmla="*/ 4 w 11"/>
                  <a:gd name="T1" fmla="*/ 7 h 8"/>
                  <a:gd name="T2" fmla="*/ 10 w 11"/>
                  <a:gd name="T3" fmla="*/ 3 h 8"/>
                  <a:gd name="T4" fmla="*/ 9 w 11"/>
                  <a:gd name="T5" fmla="*/ 0 h 8"/>
                  <a:gd name="T6" fmla="*/ 2 w 11"/>
                  <a:gd name="T7" fmla="*/ 4 h 8"/>
                  <a:gd name="T8" fmla="*/ 4 w 11"/>
                  <a:gd name="T9" fmla="*/ 7 h 8"/>
                </a:gdLst>
                <a:ahLst/>
                <a:cxnLst>
                  <a:cxn ang="0">
                    <a:pos x="T0" y="T1"/>
                  </a:cxn>
                  <a:cxn ang="0">
                    <a:pos x="T2" y="T3"/>
                  </a:cxn>
                  <a:cxn ang="0">
                    <a:pos x="T4" y="T5"/>
                  </a:cxn>
                  <a:cxn ang="0">
                    <a:pos x="T6" y="T7"/>
                  </a:cxn>
                  <a:cxn ang="0">
                    <a:pos x="T8" y="T9"/>
                  </a:cxn>
                </a:cxnLst>
                <a:rect l="0" t="0" r="r" b="b"/>
                <a:pathLst>
                  <a:path w="11" h="8">
                    <a:moveTo>
                      <a:pt x="4" y="7"/>
                    </a:moveTo>
                    <a:cubicBezTo>
                      <a:pt x="6" y="6"/>
                      <a:pt x="9" y="5"/>
                      <a:pt x="10" y="3"/>
                    </a:cubicBezTo>
                    <a:cubicBezTo>
                      <a:pt x="11" y="2"/>
                      <a:pt x="10" y="0"/>
                      <a:pt x="9" y="0"/>
                    </a:cubicBezTo>
                    <a:cubicBezTo>
                      <a:pt x="6" y="1"/>
                      <a:pt x="4" y="2"/>
                      <a:pt x="2" y="4"/>
                    </a:cubicBezTo>
                    <a:cubicBezTo>
                      <a:pt x="0" y="5"/>
                      <a:pt x="2" y="8"/>
                      <a:pt x="4"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44" name="Freeform 178"/>
              <p:cNvSpPr/>
              <p:nvPr/>
            </p:nvSpPr>
            <p:spPr bwMode="auto">
              <a:xfrm>
                <a:off x="5655" y="2439"/>
                <a:ext cx="34" cy="30"/>
              </a:xfrm>
              <a:custGeom>
                <a:avLst/>
                <a:gdLst>
                  <a:gd name="T0" fmla="*/ 19 w 19"/>
                  <a:gd name="T1" fmla="*/ 15 h 17"/>
                  <a:gd name="T2" fmla="*/ 3 w 19"/>
                  <a:gd name="T3" fmla="*/ 0 h 17"/>
                  <a:gd name="T4" fmla="*/ 2 w 19"/>
                  <a:gd name="T5" fmla="*/ 3 h 17"/>
                  <a:gd name="T6" fmla="*/ 16 w 19"/>
                  <a:gd name="T7" fmla="*/ 16 h 17"/>
                  <a:gd name="T8" fmla="*/ 19 w 19"/>
                  <a:gd name="T9" fmla="*/ 15 h 17"/>
                </a:gdLst>
                <a:ahLst/>
                <a:cxnLst>
                  <a:cxn ang="0">
                    <a:pos x="T0" y="T1"/>
                  </a:cxn>
                  <a:cxn ang="0">
                    <a:pos x="T2" y="T3"/>
                  </a:cxn>
                  <a:cxn ang="0">
                    <a:pos x="T4" y="T5"/>
                  </a:cxn>
                  <a:cxn ang="0">
                    <a:pos x="T6" y="T7"/>
                  </a:cxn>
                  <a:cxn ang="0">
                    <a:pos x="T8" y="T9"/>
                  </a:cxn>
                </a:cxnLst>
                <a:rect l="0" t="0" r="r" b="b"/>
                <a:pathLst>
                  <a:path w="19" h="17">
                    <a:moveTo>
                      <a:pt x="19" y="15"/>
                    </a:moveTo>
                    <a:cubicBezTo>
                      <a:pt x="16" y="8"/>
                      <a:pt x="10" y="2"/>
                      <a:pt x="3" y="0"/>
                    </a:cubicBezTo>
                    <a:cubicBezTo>
                      <a:pt x="1" y="0"/>
                      <a:pt x="0" y="2"/>
                      <a:pt x="2" y="3"/>
                    </a:cubicBezTo>
                    <a:cubicBezTo>
                      <a:pt x="7" y="7"/>
                      <a:pt x="12" y="10"/>
                      <a:pt x="16" y="16"/>
                    </a:cubicBezTo>
                    <a:cubicBezTo>
                      <a:pt x="17" y="17"/>
                      <a:pt x="19" y="16"/>
                      <a:pt x="19"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45" name="Freeform 179"/>
              <p:cNvSpPr/>
              <p:nvPr/>
            </p:nvSpPr>
            <p:spPr bwMode="auto">
              <a:xfrm>
                <a:off x="5645" y="2406"/>
                <a:ext cx="44" cy="35"/>
              </a:xfrm>
              <a:custGeom>
                <a:avLst/>
                <a:gdLst>
                  <a:gd name="T0" fmla="*/ 24 w 25"/>
                  <a:gd name="T1" fmla="*/ 17 h 20"/>
                  <a:gd name="T2" fmla="*/ 1 w 25"/>
                  <a:gd name="T3" fmla="*/ 2 h 20"/>
                  <a:gd name="T4" fmla="*/ 1 w 25"/>
                  <a:gd name="T5" fmla="*/ 5 h 20"/>
                  <a:gd name="T6" fmla="*/ 12 w 25"/>
                  <a:gd name="T7" fmla="*/ 9 h 20"/>
                  <a:gd name="T8" fmla="*/ 21 w 25"/>
                  <a:gd name="T9" fmla="*/ 19 h 20"/>
                  <a:gd name="T10" fmla="*/ 24 w 25"/>
                  <a:gd name="T11" fmla="*/ 17 h 20"/>
                </a:gdLst>
                <a:ahLst/>
                <a:cxnLst>
                  <a:cxn ang="0">
                    <a:pos x="T0" y="T1"/>
                  </a:cxn>
                  <a:cxn ang="0">
                    <a:pos x="T2" y="T3"/>
                  </a:cxn>
                  <a:cxn ang="0">
                    <a:pos x="T4" y="T5"/>
                  </a:cxn>
                  <a:cxn ang="0">
                    <a:pos x="T6" y="T7"/>
                  </a:cxn>
                  <a:cxn ang="0">
                    <a:pos x="T8" y="T9"/>
                  </a:cxn>
                  <a:cxn ang="0">
                    <a:pos x="T10" y="T11"/>
                  </a:cxn>
                </a:cxnLst>
                <a:rect l="0" t="0" r="r" b="b"/>
                <a:pathLst>
                  <a:path w="25" h="20">
                    <a:moveTo>
                      <a:pt x="24" y="17"/>
                    </a:moveTo>
                    <a:cubicBezTo>
                      <a:pt x="20" y="9"/>
                      <a:pt x="11" y="0"/>
                      <a:pt x="1" y="2"/>
                    </a:cubicBezTo>
                    <a:cubicBezTo>
                      <a:pt x="0" y="3"/>
                      <a:pt x="0" y="5"/>
                      <a:pt x="1" y="5"/>
                    </a:cubicBezTo>
                    <a:cubicBezTo>
                      <a:pt x="5" y="7"/>
                      <a:pt x="8" y="7"/>
                      <a:pt x="12" y="9"/>
                    </a:cubicBezTo>
                    <a:cubicBezTo>
                      <a:pt x="16" y="12"/>
                      <a:pt x="19" y="15"/>
                      <a:pt x="21" y="19"/>
                    </a:cubicBezTo>
                    <a:cubicBezTo>
                      <a:pt x="22" y="20"/>
                      <a:pt x="25" y="19"/>
                      <a:pt x="24"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46" name="Freeform 180"/>
              <p:cNvSpPr/>
              <p:nvPr/>
            </p:nvSpPr>
            <p:spPr bwMode="auto">
              <a:xfrm>
                <a:off x="5639" y="2372"/>
                <a:ext cx="51" cy="32"/>
              </a:xfrm>
              <a:custGeom>
                <a:avLst/>
                <a:gdLst>
                  <a:gd name="T0" fmla="*/ 28 w 29"/>
                  <a:gd name="T1" fmla="*/ 14 h 18"/>
                  <a:gd name="T2" fmla="*/ 2 w 29"/>
                  <a:gd name="T3" fmla="*/ 0 h 18"/>
                  <a:gd name="T4" fmla="*/ 1 w 29"/>
                  <a:gd name="T5" fmla="*/ 3 h 18"/>
                  <a:gd name="T6" fmla="*/ 14 w 29"/>
                  <a:gd name="T7" fmla="*/ 9 h 18"/>
                  <a:gd name="T8" fmla="*/ 26 w 29"/>
                  <a:gd name="T9" fmla="*/ 17 h 18"/>
                  <a:gd name="T10" fmla="*/ 28 w 29"/>
                  <a:gd name="T11" fmla="*/ 14 h 18"/>
                </a:gdLst>
                <a:ahLst/>
                <a:cxnLst>
                  <a:cxn ang="0">
                    <a:pos x="T0" y="T1"/>
                  </a:cxn>
                  <a:cxn ang="0">
                    <a:pos x="T2" y="T3"/>
                  </a:cxn>
                  <a:cxn ang="0">
                    <a:pos x="T4" y="T5"/>
                  </a:cxn>
                  <a:cxn ang="0">
                    <a:pos x="T6" y="T7"/>
                  </a:cxn>
                  <a:cxn ang="0">
                    <a:pos x="T8" y="T9"/>
                  </a:cxn>
                  <a:cxn ang="0">
                    <a:pos x="T10" y="T11"/>
                  </a:cxn>
                </a:cxnLst>
                <a:rect l="0" t="0" r="r" b="b"/>
                <a:pathLst>
                  <a:path w="29" h="18">
                    <a:moveTo>
                      <a:pt x="28" y="14"/>
                    </a:moveTo>
                    <a:cubicBezTo>
                      <a:pt x="21" y="8"/>
                      <a:pt x="11" y="0"/>
                      <a:pt x="2" y="0"/>
                    </a:cubicBezTo>
                    <a:cubicBezTo>
                      <a:pt x="0" y="0"/>
                      <a:pt x="0" y="2"/>
                      <a:pt x="1" y="3"/>
                    </a:cubicBezTo>
                    <a:cubicBezTo>
                      <a:pt x="5" y="6"/>
                      <a:pt x="10" y="7"/>
                      <a:pt x="14" y="9"/>
                    </a:cubicBezTo>
                    <a:cubicBezTo>
                      <a:pt x="18" y="11"/>
                      <a:pt x="22" y="14"/>
                      <a:pt x="26" y="17"/>
                    </a:cubicBezTo>
                    <a:cubicBezTo>
                      <a:pt x="27" y="18"/>
                      <a:pt x="29" y="15"/>
                      <a:pt x="28"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47" name="Freeform 181"/>
              <p:cNvSpPr/>
              <p:nvPr/>
            </p:nvSpPr>
            <p:spPr bwMode="auto">
              <a:xfrm>
                <a:off x="5631" y="2341"/>
                <a:ext cx="56" cy="35"/>
              </a:xfrm>
              <a:custGeom>
                <a:avLst/>
                <a:gdLst>
                  <a:gd name="T0" fmla="*/ 30 w 32"/>
                  <a:gd name="T1" fmla="*/ 16 h 20"/>
                  <a:gd name="T2" fmla="*/ 2 w 32"/>
                  <a:gd name="T3" fmla="*/ 0 h 20"/>
                  <a:gd name="T4" fmla="*/ 2 w 32"/>
                  <a:gd name="T5" fmla="*/ 3 h 20"/>
                  <a:gd name="T6" fmla="*/ 15 w 32"/>
                  <a:gd name="T7" fmla="*/ 9 h 20"/>
                  <a:gd name="T8" fmla="*/ 28 w 32"/>
                  <a:gd name="T9" fmla="*/ 19 h 20"/>
                  <a:gd name="T10" fmla="*/ 30 w 32"/>
                  <a:gd name="T11" fmla="*/ 16 h 20"/>
                </a:gdLst>
                <a:ahLst/>
                <a:cxnLst>
                  <a:cxn ang="0">
                    <a:pos x="T0" y="T1"/>
                  </a:cxn>
                  <a:cxn ang="0">
                    <a:pos x="T2" y="T3"/>
                  </a:cxn>
                  <a:cxn ang="0">
                    <a:pos x="T4" y="T5"/>
                  </a:cxn>
                  <a:cxn ang="0">
                    <a:pos x="T6" y="T7"/>
                  </a:cxn>
                  <a:cxn ang="0">
                    <a:pos x="T8" y="T9"/>
                  </a:cxn>
                  <a:cxn ang="0">
                    <a:pos x="T10" y="T11"/>
                  </a:cxn>
                </a:cxnLst>
                <a:rect l="0" t="0" r="r" b="b"/>
                <a:pathLst>
                  <a:path w="32" h="20">
                    <a:moveTo>
                      <a:pt x="30" y="16"/>
                    </a:moveTo>
                    <a:cubicBezTo>
                      <a:pt x="24" y="9"/>
                      <a:pt x="13" y="0"/>
                      <a:pt x="2" y="0"/>
                    </a:cubicBezTo>
                    <a:cubicBezTo>
                      <a:pt x="1" y="0"/>
                      <a:pt x="0" y="2"/>
                      <a:pt x="2" y="3"/>
                    </a:cubicBezTo>
                    <a:cubicBezTo>
                      <a:pt x="6" y="6"/>
                      <a:pt x="11" y="7"/>
                      <a:pt x="15" y="9"/>
                    </a:cubicBezTo>
                    <a:cubicBezTo>
                      <a:pt x="20" y="12"/>
                      <a:pt x="24" y="15"/>
                      <a:pt x="28" y="19"/>
                    </a:cubicBezTo>
                    <a:cubicBezTo>
                      <a:pt x="30" y="20"/>
                      <a:pt x="32" y="18"/>
                      <a:pt x="30"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48" name="Freeform 182"/>
              <p:cNvSpPr/>
              <p:nvPr/>
            </p:nvSpPr>
            <p:spPr bwMode="auto">
              <a:xfrm>
                <a:off x="5609" y="2302"/>
                <a:ext cx="55" cy="32"/>
              </a:xfrm>
              <a:custGeom>
                <a:avLst/>
                <a:gdLst>
                  <a:gd name="T0" fmla="*/ 30 w 31"/>
                  <a:gd name="T1" fmla="*/ 15 h 18"/>
                  <a:gd name="T2" fmla="*/ 1 w 31"/>
                  <a:gd name="T3" fmla="*/ 4 h 18"/>
                  <a:gd name="T4" fmla="*/ 1 w 31"/>
                  <a:gd name="T5" fmla="*/ 7 h 18"/>
                  <a:gd name="T6" fmla="*/ 14 w 31"/>
                  <a:gd name="T7" fmla="*/ 9 h 18"/>
                  <a:gd name="T8" fmla="*/ 28 w 31"/>
                  <a:gd name="T9" fmla="*/ 17 h 18"/>
                  <a:gd name="T10" fmla="*/ 30 w 31"/>
                  <a:gd name="T11" fmla="*/ 15 h 18"/>
                </a:gdLst>
                <a:ahLst/>
                <a:cxnLst>
                  <a:cxn ang="0">
                    <a:pos x="T0" y="T1"/>
                  </a:cxn>
                  <a:cxn ang="0">
                    <a:pos x="T2" y="T3"/>
                  </a:cxn>
                  <a:cxn ang="0">
                    <a:pos x="T4" y="T5"/>
                  </a:cxn>
                  <a:cxn ang="0">
                    <a:pos x="T6" y="T7"/>
                  </a:cxn>
                  <a:cxn ang="0">
                    <a:pos x="T8" y="T9"/>
                  </a:cxn>
                  <a:cxn ang="0">
                    <a:pos x="T10" y="T11"/>
                  </a:cxn>
                </a:cxnLst>
                <a:rect l="0" t="0" r="r" b="b"/>
                <a:pathLst>
                  <a:path w="31" h="18">
                    <a:moveTo>
                      <a:pt x="30" y="15"/>
                    </a:moveTo>
                    <a:cubicBezTo>
                      <a:pt x="24" y="8"/>
                      <a:pt x="11" y="0"/>
                      <a:pt x="1" y="4"/>
                    </a:cubicBezTo>
                    <a:cubicBezTo>
                      <a:pt x="0" y="5"/>
                      <a:pt x="0" y="7"/>
                      <a:pt x="1" y="7"/>
                    </a:cubicBezTo>
                    <a:cubicBezTo>
                      <a:pt x="6" y="8"/>
                      <a:pt x="10" y="8"/>
                      <a:pt x="14" y="9"/>
                    </a:cubicBezTo>
                    <a:cubicBezTo>
                      <a:pt x="20" y="11"/>
                      <a:pt x="24" y="13"/>
                      <a:pt x="28" y="17"/>
                    </a:cubicBezTo>
                    <a:cubicBezTo>
                      <a:pt x="30" y="18"/>
                      <a:pt x="31" y="16"/>
                      <a:pt x="30"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49" name="Freeform 183"/>
              <p:cNvSpPr/>
              <p:nvPr/>
            </p:nvSpPr>
            <p:spPr bwMode="auto">
              <a:xfrm>
                <a:off x="5585" y="2276"/>
                <a:ext cx="58" cy="24"/>
              </a:xfrm>
              <a:custGeom>
                <a:avLst/>
                <a:gdLst>
                  <a:gd name="T0" fmla="*/ 31 w 33"/>
                  <a:gd name="T1" fmla="*/ 10 h 14"/>
                  <a:gd name="T2" fmla="*/ 2 w 33"/>
                  <a:gd name="T3" fmla="*/ 5 h 14"/>
                  <a:gd name="T4" fmla="*/ 3 w 33"/>
                  <a:gd name="T5" fmla="*/ 8 h 14"/>
                  <a:gd name="T6" fmla="*/ 29 w 33"/>
                  <a:gd name="T7" fmla="*/ 13 h 14"/>
                  <a:gd name="T8" fmla="*/ 31 w 33"/>
                  <a:gd name="T9" fmla="*/ 10 h 14"/>
                </a:gdLst>
                <a:ahLst/>
                <a:cxnLst>
                  <a:cxn ang="0">
                    <a:pos x="T0" y="T1"/>
                  </a:cxn>
                  <a:cxn ang="0">
                    <a:pos x="T2" y="T3"/>
                  </a:cxn>
                  <a:cxn ang="0">
                    <a:pos x="T4" y="T5"/>
                  </a:cxn>
                  <a:cxn ang="0">
                    <a:pos x="T6" y="T7"/>
                  </a:cxn>
                  <a:cxn ang="0">
                    <a:pos x="T8" y="T9"/>
                  </a:cxn>
                </a:cxnLst>
                <a:rect l="0" t="0" r="r" b="b"/>
                <a:pathLst>
                  <a:path w="33" h="14">
                    <a:moveTo>
                      <a:pt x="31" y="10"/>
                    </a:moveTo>
                    <a:cubicBezTo>
                      <a:pt x="24" y="3"/>
                      <a:pt x="12" y="0"/>
                      <a:pt x="2" y="5"/>
                    </a:cubicBezTo>
                    <a:cubicBezTo>
                      <a:pt x="0" y="6"/>
                      <a:pt x="1" y="8"/>
                      <a:pt x="3" y="8"/>
                    </a:cubicBezTo>
                    <a:cubicBezTo>
                      <a:pt x="13" y="6"/>
                      <a:pt x="21" y="7"/>
                      <a:pt x="29" y="13"/>
                    </a:cubicBezTo>
                    <a:cubicBezTo>
                      <a:pt x="31" y="14"/>
                      <a:pt x="33" y="11"/>
                      <a:pt x="31"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50" name="Freeform 184"/>
              <p:cNvSpPr/>
              <p:nvPr/>
            </p:nvSpPr>
            <p:spPr bwMode="auto">
              <a:xfrm>
                <a:off x="5657" y="2474"/>
                <a:ext cx="28" cy="13"/>
              </a:xfrm>
              <a:custGeom>
                <a:avLst/>
                <a:gdLst>
                  <a:gd name="T0" fmla="*/ 14 w 16"/>
                  <a:gd name="T1" fmla="*/ 3 h 7"/>
                  <a:gd name="T2" fmla="*/ 2 w 16"/>
                  <a:gd name="T3" fmla="*/ 1 h 7"/>
                  <a:gd name="T4" fmla="*/ 2 w 16"/>
                  <a:gd name="T5" fmla="*/ 4 h 7"/>
                  <a:gd name="T6" fmla="*/ 14 w 16"/>
                  <a:gd name="T7" fmla="*/ 7 h 7"/>
                  <a:gd name="T8" fmla="*/ 14 w 16"/>
                  <a:gd name="T9" fmla="*/ 3 h 7"/>
                </a:gdLst>
                <a:ahLst/>
                <a:cxnLst>
                  <a:cxn ang="0">
                    <a:pos x="T0" y="T1"/>
                  </a:cxn>
                  <a:cxn ang="0">
                    <a:pos x="T2" y="T3"/>
                  </a:cxn>
                  <a:cxn ang="0">
                    <a:pos x="T4" y="T5"/>
                  </a:cxn>
                  <a:cxn ang="0">
                    <a:pos x="T6" y="T7"/>
                  </a:cxn>
                  <a:cxn ang="0">
                    <a:pos x="T8" y="T9"/>
                  </a:cxn>
                </a:cxnLst>
                <a:rect l="0" t="0" r="r" b="b"/>
                <a:pathLst>
                  <a:path w="16" h="7">
                    <a:moveTo>
                      <a:pt x="14" y="3"/>
                    </a:moveTo>
                    <a:cubicBezTo>
                      <a:pt x="11" y="2"/>
                      <a:pt x="6" y="0"/>
                      <a:pt x="2" y="1"/>
                    </a:cubicBezTo>
                    <a:cubicBezTo>
                      <a:pt x="1" y="1"/>
                      <a:pt x="0" y="3"/>
                      <a:pt x="2" y="4"/>
                    </a:cubicBezTo>
                    <a:cubicBezTo>
                      <a:pt x="5" y="6"/>
                      <a:pt x="10" y="6"/>
                      <a:pt x="14" y="7"/>
                    </a:cubicBezTo>
                    <a:cubicBezTo>
                      <a:pt x="16" y="7"/>
                      <a:pt x="16" y="4"/>
                      <a:pt x="1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51" name="Freeform 185"/>
              <p:cNvSpPr/>
              <p:nvPr/>
            </p:nvSpPr>
            <p:spPr bwMode="auto">
              <a:xfrm>
                <a:off x="5659" y="2510"/>
                <a:ext cx="31" cy="12"/>
              </a:xfrm>
              <a:custGeom>
                <a:avLst/>
                <a:gdLst>
                  <a:gd name="T0" fmla="*/ 16 w 18"/>
                  <a:gd name="T1" fmla="*/ 3 h 7"/>
                  <a:gd name="T2" fmla="*/ 2 w 18"/>
                  <a:gd name="T3" fmla="*/ 3 h 7"/>
                  <a:gd name="T4" fmla="*/ 2 w 18"/>
                  <a:gd name="T5" fmla="*/ 6 h 7"/>
                  <a:gd name="T6" fmla="*/ 15 w 18"/>
                  <a:gd name="T7" fmla="*/ 6 h 7"/>
                  <a:gd name="T8" fmla="*/ 16 w 18"/>
                  <a:gd name="T9" fmla="*/ 3 h 7"/>
                </a:gdLst>
                <a:ahLst/>
                <a:cxnLst>
                  <a:cxn ang="0">
                    <a:pos x="T0" y="T1"/>
                  </a:cxn>
                  <a:cxn ang="0">
                    <a:pos x="T2" y="T3"/>
                  </a:cxn>
                  <a:cxn ang="0">
                    <a:pos x="T4" y="T5"/>
                  </a:cxn>
                  <a:cxn ang="0">
                    <a:pos x="T6" y="T7"/>
                  </a:cxn>
                  <a:cxn ang="0">
                    <a:pos x="T8" y="T9"/>
                  </a:cxn>
                </a:cxnLst>
                <a:rect l="0" t="0" r="r" b="b"/>
                <a:pathLst>
                  <a:path w="18" h="7">
                    <a:moveTo>
                      <a:pt x="16" y="3"/>
                    </a:moveTo>
                    <a:cubicBezTo>
                      <a:pt x="12" y="1"/>
                      <a:pt x="6" y="0"/>
                      <a:pt x="2" y="3"/>
                    </a:cubicBezTo>
                    <a:cubicBezTo>
                      <a:pt x="0" y="4"/>
                      <a:pt x="1" y="7"/>
                      <a:pt x="2" y="6"/>
                    </a:cubicBezTo>
                    <a:cubicBezTo>
                      <a:pt x="7" y="6"/>
                      <a:pt x="10" y="5"/>
                      <a:pt x="15" y="6"/>
                    </a:cubicBezTo>
                    <a:cubicBezTo>
                      <a:pt x="16" y="7"/>
                      <a:pt x="18" y="4"/>
                      <a:pt x="16"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52" name="Freeform 186"/>
              <p:cNvSpPr/>
              <p:nvPr/>
            </p:nvSpPr>
            <p:spPr bwMode="auto">
              <a:xfrm>
                <a:off x="5676" y="2539"/>
                <a:ext cx="23" cy="11"/>
              </a:xfrm>
              <a:custGeom>
                <a:avLst/>
                <a:gdLst>
                  <a:gd name="T0" fmla="*/ 10 w 13"/>
                  <a:gd name="T1" fmla="*/ 1 h 6"/>
                  <a:gd name="T2" fmla="*/ 1 w 13"/>
                  <a:gd name="T3" fmla="*/ 2 h 6"/>
                  <a:gd name="T4" fmla="*/ 2 w 13"/>
                  <a:gd name="T5" fmla="*/ 5 h 6"/>
                  <a:gd name="T6" fmla="*/ 9 w 13"/>
                  <a:gd name="T7" fmla="*/ 5 h 6"/>
                  <a:gd name="T8" fmla="*/ 10 w 13"/>
                  <a:gd name="T9" fmla="*/ 1 h 6"/>
                </a:gdLst>
                <a:ahLst/>
                <a:cxnLst>
                  <a:cxn ang="0">
                    <a:pos x="T0" y="T1"/>
                  </a:cxn>
                  <a:cxn ang="0">
                    <a:pos x="T2" y="T3"/>
                  </a:cxn>
                  <a:cxn ang="0">
                    <a:pos x="T4" y="T5"/>
                  </a:cxn>
                  <a:cxn ang="0">
                    <a:pos x="T6" y="T7"/>
                  </a:cxn>
                  <a:cxn ang="0">
                    <a:pos x="T8" y="T9"/>
                  </a:cxn>
                </a:cxnLst>
                <a:rect l="0" t="0" r="r" b="b"/>
                <a:pathLst>
                  <a:path w="13" h="6">
                    <a:moveTo>
                      <a:pt x="10" y="1"/>
                    </a:moveTo>
                    <a:cubicBezTo>
                      <a:pt x="7" y="0"/>
                      <a:pt x="4" y="0"/>
                      <a:pt x="1" y="2"/>
                    </a:cubicBezTo>
                    <a:cubicBezTo>
                      <a:pt x="0" y="3"/>
                      <a:pt x="1" y="6"/>
                      <a:pt x="2" y="5"/>
                    </a:cubicBezTo>
                    <a:cubicBezTo>
                      <a:pt x="4" y="5"/>
                      <a:pt x="7" y="4"/>
                      <a:pt x="9" y="5"/>
                    </a:cubicBezTo>
                    <a:cubicBezTo>
                      <a:pt x="11" y="5"/>
                      <a:pt x="13" y="1"/>
                      <a:pt x="1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53" name="Freeform 187"/>
              <p:cNvSpPr/>
              <p:nvPr/>
            </p:nvSpPr>
            <p:spPr bwMode="auto">
              <a:xfrm>
                <a:off x="5682" y="2568"/>
                <a:ext cx="22" cy="7"/>
              </a:xfrm>
              <a:custGeom>
                <a:avLst/>
                <a:gdLst>
                  <a:gd name="T0" fmla="*/ 11 w 13"/>
                  <a:gd name="T1" fmla="*/ 0 h 4"/>
                  <a:gd name="T2" fmla="*/ 2 w 13"/>
                  <a:gd name="T3" fmla="*/ 0 h 4"/>
                  <a:gd name="T4" fmla="*/ 2 w 13"/>
                  <a:gd name="T5" fmla="*/ 3 h 4"/>
                  <a:gd name="T6" fmla="*/ 11 w 13"/>
                  <a:gd name="T7" fmla="*/ 3 h 4"/>
                  <a:gd name="T8" fmla="*/ 11 w 13"/>
                  <a:gd name="T9" fmla="*/ 0 h 4"/>
                </a:gdLst>
                <a:ahLst/>
                <a:cxnLst>
                  <a:cxn ang="0">
                    <a:pos x="T0" y="T1"/>
                  </a:cxn>
                  <a:cxn ang="0">
                    <a:pos x="T2" y="T3"/>
                  </a:cxn>
                  <a:cxn ang="0">
                    <a:pos x="T4" y="T5"/>
                  </a:cxn>
                  <a:cxn ang="0">
                    <a:pos x="T6" y="T7"/>
                  </a:cxn>
                  <a:cxn ang="0">
                    <a:pos x="T8" y="T9"/>
                  </a:cxn>
                </a:cxnLst>
                <a:rect l="0" t="0" r="r" b="b"/>
                <a:pathLst>
                  <a:path w="13" h="4">
                    <a:moveTo>
                      <a:pt x="11" y="0"/>
                    </a:moveTo>
                    <a:cubicBezTo>
                      <a:pt x="8" y="0"/>
                      <a:pt x="5" y="0"/>
                      <a:pt x="2" y="0"/>
                    </a:cubicBezTo>
                    <a:cubicBezTo>
                      <a:pt x="0" y="1"/>
                      <a:pt x="0" y="3"/>
                      <a:pt x="2" y="3"/>
                    </a:cubicBezTo>
                    <a:cubicBezTo>
                      <a:pt x="5" y="4"/>
                      <a:pt x="8" y="3"/>
                      <a:pt x="11" y="3"/>
                    </a:cubicBezTo>
                    <a:cubicBezTo>
                      <a:pt x="13" y="3"/>
                      <a:pt x="13" y="0"/>
                      <a:pt x="1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54" name="Freeform 188"/>
              <p:cNvSpPr/>
              <p:nvPr/>
            </p:nvSpPr>
            <p:spPr bwMode="auto">
              <a:xfrm>
                <a:off x="5564" y="2248"/>
                <a:ext cx="47" cy="15"/>
              </a:xfrm>
              <a:custGeom>
                <a:avLst/>
                <a:gdLst>
                  <a:gd name="T0" fmla="*/ 25 w 27"/>
                  <a:gd name="T1" fmla="*/ 5 h 9"/>
                  <a:gd name="T2" fmla="*/ 2 w 27"/>
                  <a:gd name="T3" fmla="*/ 3 h 9"/>
                  <a:gd name="T4" fmla="*/ 2 w 27"/>
                  <a:gd name="T5" fmla="*/ 6 h 9"/>
                  <a:gd name="T6" fmla="*/ 24 w 27"/>
                  <a:gd name="T7" fmla="*/ 8 h 9"/>
                  <a:gd name="T8" fmla="*/ 25 w 27"/>
                  <a:gd name="T9" fmla="*/ 5 h 9"/>
                </a:gdLst>
                <a:ahLst/>
                <a:cxnLst>
                  <a:cxn ang="0">
                    <a:pos x="T0" y="T1"/>
                  </a:cxn>
                  <a:cxn ang="0">
                    <a:pos x="T2" y="T3"/>
                  </a:cxn>
                  <a:cxn ang="0">
                    <a:pos x="T4" y="T5"/>
                  </a:cxn>
                  <a:cxn ang="0">
                    <a:pos x="T6" y="T7"/>
                  </a:cxn>
                  <a:cxn ang="0">
                    <a:pos x="T8" y="T9"/>
                  </a:cxn>
                </a:cxnLst>
                <a:rect l="0" t="0" r="r" b="b"/>
                <a:pathLst>
                  <a:path w="27" h="9">
                    <a:moveTo>
                      <a:pt x="25" y="5"/>
                    </a:moveTo>
                    <a:cubicBezTo>
                      <a:pt x="18" y="2"/>
                      <a:pt x="9" y="0"/>
                      <a:pt x="2" y="3"/>
                    </a:cubicBezTo>
                    <a:cubicBezTo>
                      <a:pt x="0" y="3"/>
                      <a:pt x="0" y="6"/>
                      <a:pt x="2" y="6"/>
                    </a:cubicBezTo>
                    <a:cubicBezTo>
                      <a:pt x="9" y="5"/>
                      <a:pt x="17" y="5"/>
                      <a:pt x="24" y="8"/>
                    </a:cubicBezTo>
                    <a:cubicBezTo>
                      <a:pt x="25" y="9"/>
                      <a:pt x="27" y="6"/>
                      <a:pt x="25"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55" name="Freeform 189"/>
              <p:cNvSpPr/>
              <p:nvPr/>
            </p:nvSpPr>
            <p:spPr bwMode="auto">
              <a:xfrm>
                <a:off x="5534" y="2209"/>
                <a:ext cx="26" cy="10"/>
              </a:xfrm>
              <a:custGeom>
                <a:avLst/>
                <a:gdLst>
                  <a:gd name="T0" fmla="*/ 13 w 15"/>
                  <a:gd name="T1" fmla="*/ 0 h 6"/>
                  <a:gd name="T2" fmla="*/ 1 w 15"/>
                  <a:gd name="T3" fmla="*/ 3 h 6"/>
                  <a:gd name="T4" fmla="*/ 2 w 15"/>
                  <a:gd name="T5" fmla="*/ 6 h 6"/>
                  <a:gd name="T6" fmla="*/ 13 w 15"/>
                  <a:gd name="T7" fmla="*/ 4 h 6"/>
                  <a:gd name="T8" fmla="*/ 13 w 15"/>
                  <a:gd name="T9" fmla="*/ 0 h 6"/>
                </a:gdLst>
                <a:ahLst/>
                <a:cxnLst>
                  <a:cxn ang="0">
                    <a:pos x="T0" y="T1"/>
                  </a:cxn>
                  <a:cxn ang="0">
                    <a:pos x="T2" y="T3"/>
                  </a:cxn>
                  <a:cxn ang="0">
                    <a:pos x="T4" y="T5"/>
                  </a:cxn>
                  <a:cxn ang="0">
                    <a:pos x="T6" y="T7"/>
                  </a:cxn>
                  <a:cxn ang="0">
                    <a:pos x="T8" y="T9"/>
                  </a:cxn>
                </a:cxnLst>
                <a:rect l="0" t="0" r="r" b="b"/>
                <a:pathLst>
                  <a:path w="15" h="6">
                    <a:moveTo>
                      <a:pt x="13" y="0"/>
                    </a:moveTo>
                    <a:cubicBezTo>
                      <a:pt x="9" y="0"/>
                      <a:pt x="5" y="1"/>
                      <a:pt x="1" y="3"/>
                    </a:cubicBezTo>
                    <a:cubicBezTo>
                      <a:pt x="0" y="4"/>
                      <a:pt x="1" y="6"/>
                      <a:pt x="2" y="6"/>
                    </a:cubicBezTo>
                    <a:cubicBezTo>
                      <a:pt x="6" y="4"/>
                      <a:pt x="9" y="4"/>
                      <a:pt x="13" y="4"/>
                    </a:cubicBezTo>
                    <a:cubicBezTo>
                      <a:pt x="15" y="4"/>
                      <a:pt x="15"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56" name="Freeform 190"/>
              <p:cNvSpPr/>
              <p:nvPr/>
            </p:nvSpPr>
            <p:spPr bwMode="auto">
              <a:xfrm>
                <a:off x="5272" y="2263"/>
                <a:ext cx="74" cy="34"/>
              </a:xfrm>
              <a:custGeom>
                <a:avLst/>
                <a:gdLst>
                  <a:gd name="T0" fmla="*/ 3 w 42"/>
                  <a:gd name="T1" fmla="*/ 18 h 19"/>
                  <a:gd name="T2" fmla="*/ 41 w 42"/>
                  <a:gd name="T3" fmla="*/ 3 h 19"/>
                  <a:gd name="T4" fmla="*/ 40 w 42"/>
                  <a:gd name="T5" fmla="*/ 0 h 19"/>
                  <a:gd name="T6" fmla="*/ 2 w 42"/>
                  <a:gd name="T7" fmla="*/ 15 h 19"/>
                  <a:gd name="T8" fmla="*/ 3 w 42"/>
                  <a:gd name="T9" fmla="*/ 18 h 19"/>
                </a:gdLst>
                <a:ahLst/>
                <a:cxnLst>
                  <a:cxn ang="0">
                    <a:pos x="T0" y="T1"/>
                  </a:cxn>
                  <a:cxn ang="0">
                    <a:pos x="T2" y="T3"/>
                  </a:cxn>
                  <a:cxn ang="0">
                    <a:pos x="T4" y="T5"/>
                  </a:cxn>
                  <a:cxn ang="0">
                    <a:pos x="T6" y="T7"/>
                  </a:cxn>
                  <a:cxn ang="0">
                    <a:pos x="T8" y="T9"/>
                  </a:cxn>
                </a:cxnLst>
                <a:rect l="0" t="0" r="r" b="b"/>
                <a:pathLst>
                  <a:path w="42" h="19">
                    <a:moveTo>
                      <a:pt x="3" y="18"/>
                    </a:moveTo>
                    <a:cubicBezTo>
                      <a:pt x="15" y="11"/>
                      <a:pt x="27" y="7"/>
                      <a:pt x="41" y="3"/>
                    </a:cubicBezTo>
                    <a:cubicBezTo>
                      <a:pt x="42" y="2"/>
                      <a:pt x="42" y="0"/>
                      <a:pt x="40" y="0"/>
                    </a:cubicBezTo>
                    <a:cubicBezTo>
                      <a:pt x="26" y="1"/>
                      <a:pt x="13" y="7"/>
                      <a:pt x="2" y="15"/>
                    </a:cubicBezTo>
                    <a:cubicBezTo>
                      <a:pt x="0" y="16"/>
                      <a:pt x="2" y="19"/>
                      <a:pt x="3"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57" name="Freeform 191"/>
              <p:cNvSpPr/>
              <p:nvPr/>
            </p:nvSpPr>
            <p:spPr bwMode="auto">
              <a:xfrm>
                <a:off x="5275" y="2242"/>
                <a:ext cx="62" cy="28"/>
              </a:xfrm>
              <a:custGeom>
                <a:avLst/>
                <a:gdLst>
                  <a:gd name="T0" fmla="*/ 4 w 35"/>
                  <a:gd name="T1" fmla="*/ 15 h 16"/>
                  <a:gd name="T2" fmla="*/ 33 w 35"/>
                  <a:gd name="T3" fmla="*/ 4 h 16"/>
                  <a:gd name="T4" fmla="*/ 32 w 35"/>
                  <a:gd name="T5" fmla="*/ 1 h 16"/>
                  <a:gd name="T6" fmla="*/ 2 w 35"/>
                  <a:gd name="T7" fmla="*/ 12 h 16"/>
                  <a:gd name="T8" fmla="*/ 4 w 35"/>
                  <a:gd name="T9" fmla="*/ 15 h 16"/>
                </a:gdLst>
                <a:ahLst/>
                <a:cxnLst>
                  <a:cxn ang="0">
                    <a:pos x="T0" y="T1"/>
                  </a:cxn>
                  <a:cxn ang="0">
                    <a:pos x="T2" y="T3"/>
                  </a:cxn>
                  <a:cxn ang="0">
                    <a:pos x="T4" y="T5"/>
                  </a:cxn>
                  <a:cxn ang="0">
                    <a:pos x="T6" y="T7"/>
                  </a:cxn>
                  <a:cxn ang="0">
                    <a:pos x="T8" y="T9"/>
                  </a:cxn>
                </a:cxnLst>
                <a:rect l="0" t="0" r="r" b="b"/>
                <a:pathLst>
                  <a:path w="35" h="16">
                    <a:moveTo>
                      <a:pt x="4" y="15"/>
                    </a:moveTo>
                    <a:cubicBezTo>
                      <a:pt x="13" y="11"/>
                      <a:pt x="23" y="8"/>
                      <a:pt x="33" y="4"/>
                    </a:cubicBezTo>
                    <a:cubicBezTo>
                      <a:pt x="35" y="3"/>
                      <a:pt x="34" y="0"/>
                      <a:pt x="32" y="1"/>
                    </a:cubicBezTo>
                    <a:cubicBezTo>
                      <a:pt x="22" y="2"/>
                      <a:pt x="11" y="7"/>
                      <a:pt x="2" y="12"/>
                    </a:cubicBezTo>
                    <a:cubicBezTo>
                      <a:pt x="0" y="13"/>
                      <a:pt x="2" y="16"/>
                      <a:pt x="4"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58" name="Freeform 192"/>
              <p:cNvSpPr/>
              <p:nvPr/>
            </p:nvSpPr>
            <p:spPr bwMode="auto">
              <a:xfrm>
                <a:off x="5272" y="2225"/>
                <a:ext cx="51" cy="24"/>
              </a:xfrm>
              <a:custGeom>
                <a:avLst/>
                <a:gdLst>
                  <a:gd name="T0" fmla="*/ 3 w 29"/>
                  <a:gd name="T1" fmla="*/ 13 h 14"/>
                  <a:gd name="T2" fmla="*/ 15 w 29"/>
                  <a:gd name="T3" fmla="*/ 6 h 14"/>
                  <a:gd name="T4" fmla="*/ 27 w 29"/>
                  <a:gd name="T5" fmla="*/ 3 h 14"/>
                  <a:gd name="T6" fmla="*/ 26 w 29"/>
                  <a:gd name="T7" fmla="*/ 0 h 14"/>
                  <a:gd name="T8" fmla="*/ 1 w 29"/>
                  <a:gd name="T9" fmla="*/ 10 h 14"/>
                  <a:gd name="T10" fmla="*/ 3 w 29"/>
                  <a:gd name="T11" fmla="*/ 13 h 14"/>
                </a:gdLst>
                <a:ahLst/>
                <a:cxnLst>
                  <a:cxn ang="0">
                    <a:pos x="T0" y="T1"/>
                  </a:cxn>
                  <a:cxn ang="0">
                    <a:pos x="T2" y="T3"/>
                  </a:cxn>
                  <a:cxn ang="0">
                    <a:pos x="T4" y="T5"/>
                  </a:cxn>
                  <a:cxn ang="0">
                    <a:pos x="T6" y="T7"/>
                  </a:cxn>
                  <a:cxn ang="0">
                    <a:pos x="T8" y="T9"/>
                  </a:cxn>
                  <a:cxn ang="0">
                    <a:pos x="T10" y="T11"/>
                  </a:cxn>
                </a:cxnLst>
                <a:rect l="0" t="0" r="r" b="b"/>
                <a:pathLst>
                  <a:path w="29" h="14">
                    <a:moveTo>
                      <a:pt x="3" y="13"/>
                    </a:moveTo>
                    <a:cubicBezTo>
                      <a:pt x="7" y="10"/>
                      <a:pt x="10" y="8"/>
                      <a:pt x="15" y="6"/>
                    </a:cubicBezTo>
                    <a:cubicBezTo>
                      <a:pt x="19" y="5"/>
                      <a:pt x="23" y="4"/>
                      <a:pt x="27" y="3"/>
                    </a:cubicBezTo>
                    <a:cubicBezTo>
                      <a:pt x="29" y="3"/>
                      <a:pt x="28" y="0"/>
                      <a:pt x="26" y="0"/>
                    </a:cubicBezTo>
                    <a:cubicBezTo>
                      <a:pt x="17" y="0"/>
                      <a:pt x="7" y="3"/>
                      <a:pt x="1" y="10"/>
                    </a:cubicBezTo>
                    <a:cubicBezTo>
                      <a:pt x="0" y="12"/>
                      <a:pt x="1" y="14"/>
                      <a:pt x="3"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59" name="Freeform 193"/>
              <p:cNvSpPr/>
              <p:nvPr/>
            </p:nvSpPr>
            <p:spPr bwMode="auto">
              <a:xfrm>
                <a:off x="5319" y="2267"/>
                <a:ext cx="46" cy="26"/>
              </a:xfrm>
              <a:custGeom>
                <a:avLst/>
                <a:gdLst>
                  <a:gd name="T0" fmla="*/ 3 w 26"/>
                  <a:gd name="T1" fmla="*/ 14 h 15"/>
                  <a:gd name="T2" fmla="*/ 25 w 26"/>
                  <a:gd name="T3" fmla="*/ 3 h 15"/>
                  <a:gd name="T4" fmla="*/ 23 w 26"/>
                  <a:gd name="T5" fmla="*/ 1 h 15"/>
                  <a:gd name="T6" fmla="*/ 1 w 26"/>
                  <a:gd name="T7" fmla="*/ 11 h 15"/>
                  <a:gd name="T8" fmla="*/ 3 w 26"/>
                  <a:gd name="T9" fmla="*/ 14 h 15"/>
                </a:gdLst>
                <a:ahLst/>
                <a:cxnLst>
                  <a:cxn ang="0">
                    <a:pos x="T0" y="T1"/>
                  </a:cxn>
                  <a:cxn ang="0">
                    <a:pos x="T2" y="T3"/>
                  </a:cxn>
                  <a:cxn ang="0">
                    <a:pos x="T4" y="T5"/>
                  </a:cxn>
                  <a:cxn ang="0">
                    <a:pos x="T6" y="T7"/>
                  </a:cxn>
                  <a:cxn ang="0">
                    <a:pos x="T8" y="T9"/>
                  </a:cxn>
                </a:cxnLst>
                <a:rect l="0" t="0" r="r" b="b"/>
                <a:pathLst>
                  <a:path w="26" h="15">
                    <a:moveTo>
                      <a:pt x="3" y="14"/>
                    </a:moveTo>
                    <a:cubicBezTo>
                      <a:pt x="10" y="10"/>
                      <a:pt x="18" y="7"/>
                      <a:pt x="25" y="3"/>
                    </a:cubicBezTo>
                    <a:cubicBezTo>
                      <a:pt x="26" y="3"/>
                      <a:pt x="25" y="0"/>
                      <a:pt x="23" y="1"/>
                    </a:cubicBezTo>
                    <a:cubicBezTo>
                      <a:pt x="16" y="2"/>
                      <a:pt x="8" y="7"/>
                      <a:pt x="1" y="11"/>
                    </a:cubicBezTo>
                    <a:cubicBezTo>
                      <a:pt x="0" y="12"/>
                      <a:pt x="1" y="15"/>
                      <a:pt x="3"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60" name="Freeform 194"/>
              <p:cNvSpPr/>
              <p:nvPr/>
            </p:nvSpPr>
            <p:spPr bwMode="auto">
              <a:xfrm>
                <a:off x="5351" y="2283"/>
                <a:ext cx="26" cy="14"/>
              </a:xfrm>
              <a:custGeom>
                <a:avLst/>
                <a:gdLst>
                  <a:gd name="T0" fmla="*/ 3 w 15"/>
                  <a:gd name="T1" fmla="*/ 7 h 8"/>
                  <a:gd name="T2" fmla="*/ 14 w 15"/>
                  <a:gd name="T3" fmla="*/ 3 h 8"/>
                  <a:gd name="T4" fmla="*/ 13 w 15"/>
                  <a:gd name="T5" fmla="*/ 0 h 8"/>
                  <a:gd name="T6" fmla="*/ 2 w 15"/>
                  <a:gd name="T7" fmla="*/ 4 h 8"/>
                  <a:gd name="T8" fmla="*/ 3 w 15"/>
                  <a:gd name="T9" fmla="*/ 7 h 8"/>
                </a:gdLst>
                <a:ahLst/>
                <a:cxnLst>
                  <a:cxn ang="0">
                    <a:pos x="T0" y="T1"/>
                  </a:cxn>
                  <a:cxn ang="0">
                    <a:pos x="T2" y="T3"/>
                  </a:cxn>
                  <a:cxn ang="0">
                    <a:pos x="T4" y="T5"/>
                  </a:cxn>
                  <a:cxn ang="0">
                    <a:pos x="T6" y="T7"/>
                  </a:cxn>
                  <a:cxn ang="0">
                    <a:pos x="T8" y="T9"/>
                  </a:cxn>
                </a:cxnLst>
                <a:rect l="0" t="0" r="r" b="b"/>
                <a:pathLst>
                  <a:path w="15" h="8">
                    <a:moveTo>
                      <a:pt x="3" y="7"/>
                    </a:moveTo>
                    <a:cubicBezTo>
                      <a:pt x="7" y="6"/>
                      <a:pt x="11" y="5"/>
                      <a:pt x="14" y="3"/>
                    </a:cubicBezTo>
                    <a:cubicBezTo>
                      <a:pt x="15" y="2"/>
                      <a:pt x="14" y="0"/>
                      <a:pt x="13" y="0"/>
                    </a:cubicBezTo>
                    <a:cubicBezTo>
                      <a:pt x="9" y="1"/>
                      <a:pt x="5" y="3"/>
                      <a:pt x="2" y="4"/>
                    </a:cubicBezTo>
                    <a:cubicBezTo>
                      <a:pt x="0" y="5"/>
                      <a:pt x="1" y="8"/>
                      <a:pt x="3"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61" name="Freeform 195"/>
              <p:cNvSpPr/>
              <p:nvPr/>
            </p:nvSpPr>
            <p:spPr bwMode="auto">
              <a:xfrm>
                <a:off x="5377" y="2293"/>
                <a:ext cx="18" cy="14"/>
              </a:xfrm>
              <a:custGeom>
                <a:avLst/>
                <a:gdLst>
                  <a:gd name="T0" fmla="*/ 5 w 10"/>
                  <a:gd name="T1" fmla="*/ 6 h 8"/>
                  <a:gd name="T2" fmla="*/ 9 w 10"/>
                  <a:gd name="T3" fmla="*/ 3 h 8"/>
                  <a:gd name="T4" fmla="*/ 7 w 10"/>
                  <a:gd name="T5" fmla="*/ 1 h 8"/>
                  <a:gd name="T6" fmla="*/ 3 w 10"/>
                  <a:gd name="T7" fmla="*/ 4 h 8"/>
                  <a:gd name="T8" fmla="*/ 5 w 10"/>
                  <a:gd name="T9" fmla="*/ 6 h 8"/>
                </a:gdLst>
                <a:ahLst/>
                <a:cxnLst>
                  <a:cxn ang="0">
                    <a:pos x="T0" y="T1"/>
                  </a:cxn>
                  <a:cxn ang="0">
                    <a:pos x="T2" y="T3"/>
                  </a:cxn>
                  <a:cxn ang="0">
                    <a:pos x="T4" y="T5"/>
                  </a:cxn>
                  <a:cxn ang="0">
                    <a:pos x="T6" y="T7"/>
                  </a:cxn>
                  <a:cxn ang="0">
                    <a:pos x="T8" y="T9"/>
                  </a:cxn>
                </a:cxnLst>
                <a:rect l="0" t="0" r="r" b="b"/>
                <a:pathLst>
                  <a:path w="10" h="8">
                    <a:moveTo>
                      <a:pt x="5" y="6"/>
                    </a:moveTo>
                    <a:cubicBezTo>
                      <a:pt x="6" y="5"/>
                      <a:pt x="8" y="4"/>
                      <a:pt x="9" y="3"/>
                    </a:cubicBezTo>
                    <a:cubicBezTo>
                      <a:pt x="10" y="2"/>
                      <a:pt x="8" y="0"/>
                      <a:pt x="7" y="1"/>
                    </a:cubicBezTo>
                    <a:cubicBezTo>
                      <a:pt x="5" y="2"/>
                      <a:pt x="4" y="3"/>
                      <a:pt x="3" y="4"/>
                    </a:cubicBezTo>
                    <a:cubicBezTo>
                      <a:pt x="0" y="5"/>
                      <a:pt x="3" y="8"/>
                      <a:pt x="5"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62" name="Freeform 196"/>
              <p:cNvSpPr/>
              <p:nvPr/>
            </p:nvSpPr>
            <p:spPr bwMode="auto">
              <a:xfrm>
                <a:off x="5330" y="2488"/>
                <a:ext cx="21" cy="46"/>
              </a:xfrm>
              <a:custGeom>
                <a:avLst/>
                <a:gdLst>
                  <a:gd name="T0" fmla="*/ 7 w 12"/>
                  <a:gd name="T1" fmla="*/ 2 h 26"/>
                  <a:gd name="T2" fmla="*/ 1 w 12"/>
                  <a:gd name="T3" fmla="*/ 25 h 26"/>
                  <a:gd name="T4" fmla="*/ 5 w 12"/>
                  <a:gd name="T5" fmla="*/ 25 h 26"/>
                  <a:gd name="T6" fmla="*/ 11 w 12"/>
                  <a:gd name="T7" fmla="*/ 4 h 26"/>
                  <a:gd name="T8" fmla="*/ 7 w 12"/>
                  <a:gd name="T9" fmla="*/ 2 h 26"/>
                </a:gdLst>
                <a:ahLst/>
                <a:cxnLst>
                  <a:cxn ang="0">
                    <a:pos x="T0" y="T1"/>
                  </a:cxn>
                  <a:cxn ang="0">
                    <a:pos x="T2" y="T3"/>
                  </a:cxn>
                  <a:cxn ang="0">
                    <a:pos x="T4" y="T5"/>
                  </a:cxn>
                  <a:cxn ang="0">
                    <a:pos x="T6" y="T7"/>
                  </a:cxn>
                  <a:cxn ang="0">
                    <a:pos x="T8" y="T9"/>
                  </a:cxn>
                </a:cxnLst>
                <a:rect l="0" t="0" r="r" b="b"/>
                <a:pathLst>
                  <a:path w="12" h="26">
                    <a:moveTo>
                      <a:pt x="7" y="2"/>
                    </a:moveTo>
                    <a:cubicBezTo>
                      <a:pt x="3" y="8"/>
                      <a:pt x="0" y="17"/>
                      <a:pt x="1" y="25"/>
                    </a:cubicBezTo>
                    <a:cubicBezTo>
                      <a:pt x="2" y="26"/>
                      <a:pt x="4" y="26"/>
                      <a:pt x="5" y="25"/>
                    </a:cubicBezTo>
                    <a:cubicBezTo>
                      <a:pt x="6" y="17"/>
                      <a:pt x="7" y="11"/>
                      <a:pt x="11" y="4"/>
                    </a:cubicBezTo>
                    <a:cubicBezTo>
                      <a:pt x="12" y="2"/>
                      <a:pt x="9" y="0"/>
                      <a:pt x="7"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63" name="Freeform 197"/>
              <p:cNvSpPr/>
              <p:nvPr/>
            </p:nvSpPr>
            <p:spPr bwMode="auto">
              <a:xfrm>
                <a:off x="5340" y="2522"/>
                <a:ext cx="16" cy="35"/>
              </a:xfrm>
              <a:custGeom>
                <a:avLst/>
                <a:gdLst>
                  <a:gd name="T0" fmla="*/ 5 w 9"/>
                  <a:gd name="T1" fmla="*/ 1 h 20"/>
                  <a:gd name="T2" fmla="*/ 2 w 9"/>
                  <a:gd name="T3" fmla="*/ 18 h 20"/>
                  <a:gd name="T4" fmla="*/ 5 w 9"/>
                  <a:gd name="T5" fmla="*/ 18 h 20"/>
                  <a:gd name="T6" fmla="*/ 6 w 9"/>
                  <a:gd name="T7" fmla="*/ 10 h 20"/>
                  <a:gd name="T8" fmla="*/ 8 w 9"/>
                  <a:gd name="T9" fmla="*/ 3 h 20"/>
                  <a:gd name="T10" fmla="*/ 5 w 9"/>
                  <a:gd name="T11" fmla="*/ 1 h 20"/>
                </a:gdLst>
                <a:ahLst/>
                <a:cxnLst>
                  <a:cxn ang="0">
                    <a:pos x="T0" y="T1"/>
                  </a:cxn>
                  <a:cxn ang="0">
                    <a:pos x="T2" y="T3"/>
                  </a:cxn>
                  <a:cxn ang="0">
                    <a:pos x="T4" y="T5"/>
                  </a:cxn>
                  <a:cxn ang="0">
                    <a:pos x="T6" y="T7"/>
                  </a:cxn>
                  <a:cxn ang="0">
                    <a:pos x="T8" y="T9"/>
                  </a:cxn>
                  <a:cxn ang="0">
                    <a:pos x="T10" y="T11"/>
                  </a:cxn>
                </a:cxnLst>
                <a:rect l="0" t="0" r="r" b="b"/>
                <a:pathLst>
                  <a:path w="9" h="20">
                    <a:moveTo>
                      <a:pt x="5" y="1"/>
                    </a:moveTo>
                    <a:cubicBezTo>
                      <a:pt x="2" y="6"/>
                      <a:pt x="0" y="13"/>
                      <a:pt x="2" y="18"/>
                    </a:cubicBezTo>
                    <a:cubicBezTo>
                      <a:pt x="2" y="20"/>
                      <a:pt x="4" y="20"/>
                      <a:pt x="5" y="18"/>
                    </a:cubicBezTo>
                    <a:cubicBezTo>
                      <a:pt x="5" y="16"/>
                      <a:pt x="5" y="13"/>
                      <a:pt x="6" y="10"/>
                    </a:cubicBezTo>
                    <a:cubicBezTo>
                      <a:pt x="7" y="8"/>
                      <a:pt x="7" y="5"/>
                      <a:pt x="8" y="3"/>
                    </a:cubicBezTo>
                    <a:cubicBezTo>
                      <a:pt x="9" y="1"/>
                      <a:pt x="6" y="0"/>
                      <a:pt x="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64" name="Freeform 198"/>
              <p:cNvSpPr/>
              <p:nvPr/>
            </p:nvSpPr>
            <p:spPr bwMode="auto">
              <a:xfrm>
                <a:off x="5353" y="2543"/>
                <a:ext cx="14" cy="35"/>
              </a:xfrm>
              <a:custGeom>
                <a:avLst/>
                <a:gdLst>
                  <a:gd name="T0" fmla="*/ 4 w 8"/>
                  <a:gd name="T1" fmla="*/ 2 h 20"/>
                  <a:gd name="T2" fmla="*/ 1 w 8"/>
                  <a:gd name="T3" fmla="*/ 18 h 20"/>
                  <a:gd name="T4" fmla="*/ 4 w 8"/>
                  <a:gd name="T5" fmla="*/ 18 h 20"/>
                  <a:gd name="T6" fmla="*/ 7 w 8"/>
                  <a:gd name="T7" fmla="*/ 4 h 20"/>
                  <a:gd name="T8" fmla="*/ 4 w 8"/>
                  <a:gd name="T9" fmla="*/ 2 h 20"/>
                </a:gdLst>
                <a:ahLst/>
                <a:cxnLst>
                  <a:cxn ang="0">
                    <a:pos x="T0" y="T1"/>
                  </a:cxn>
                  <a:cxn ang="0">
                    <a:pos x="T2" y="T3"/>
                  </a:cxn>
                  <a:cxn ang="0">
                    <a:pos x="T4" y="T5"/>
                  </a:cxn>
                  <a:cxn ang="0">
                    <a:pos x="T6" y="T7"/>
                  </a:cxn>
                  <a:cxn ang="0">
                    <a:pos x="T8" y="T9"/>
                  </a:cxn>
                </a:cxnLst>
                <a:rect l="0" t="0" r="r" b="b"/>
                <a:pathLst>
                  <a:path w="8" h="20">
                    <a:moveTo>
                      <a:pt x="4" y="2"/>
                    </a:moveTo>
                    <a:cubicBezTo>
                      <a:pt x="2" y="7"/>
                      <a:pt x="0" y="13"/>
                      <a:pt x="1" y="18"/>
                    </a:cubicBezTo>
                    <a:cubicBezTo>
                      <a:pt x="1" y="20"/>
                      <a:pt x="4" y="20"/>
                      <a:pt x="4" y="18"/>
                    </a:cubicBezTo>
                    <a:cubicBezTo>
                      <a:pt x="5" y="13"/>
                      <a:pt x="5" y="8"/>
                      <a:pt x="7" y="4"/>
                    </a:cubicBezTo>
                    <a:cubicBezTo>
                      <a:pt x="8" y="2"/>
                      <a:pt x="5" y="0"/>
                      <a:pt x="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65" name="Freeform 199"/>
              <p:cNvSpPr/>
              <p:nvPr/>
            </p:nvSpPr>
            <p:spPr bwMode="auto">
              <a:xfrm>
                <a:off x="5363" y="2575"/>
                <a:ext cx="16" cy="37"/>
              </a:xfrm>
              <a:custGeom>
                <a:avLst/>
                <a:gdLst>
                  <a:gd name="T0" fmla="*/ 4 w 9"/>
                  <a:gd name="T1" fmla="*/ 2 h 21"/>
                  <a:gd name="T2" fmla="*/ 3 w 9"/>
                  <a:gd name="T3" fmla="*/ 20 h 21"/>
                  <a:gd name="T4" fmla="*/ 6 w 9"/>
                  <a:gd name="T5" fmla="*/ 19 h 21"/>
                  <a:gd name="T6" fmla="*/ 8 w 9"/>
                  <a:gd name="T7" fmla="*/ 3 h 21"/>
                  <a:gd name="T8" fmla="*/ 4 w 9"/>
                  <a:gd name="T9" fmla="*/ 2 h 21"/>
                </a:gdLst>
                <a:ahLst/>
                <a:cxnLst>
                  <a:cxn ang="0">
                    <a:pos x="T0" y="T1"/>
                  </a:cxn>
                  <a:cxn ang="0">
                    <a:pos x="T2" y="T3"/>
                  </a:cxn>
                  <a:cxn ang="0">
                    <a:pos x="T4" y="T5"/>
                  </a:cxn>
                  <a:cxn ang="0">
                    <a:pos x="T6" y="T7"/>
                  </a:cxn>
                  <a:cxn ang="0">
                    <a:pos x="T8" y="T9"/>
                  </a:cxn>
                </a:cxnLst>
                <a:rect l="0" t="0" r="r" b="b"/>
                <a:pathLst>
                  <a:path w="9" h="21">
                    <a:moveTo>
                      <a:pt x="4" y="2"/>
                    </a:moveTo>
                    <a:cubicBezTo>
                      <a:pt x="2" y="7"/>
                      <a:pt x="0" y="14"/>
                      <a:pt x="3" y="20"/>
                    </a:cubicBezTo>
                    <a:cubicBezTo>
                      <a:pt x="4" y="21"/>
                      <a:pt x="6" y="20"/>
                      <a:pt x="6" y="19"/>
                    </a:cubicBezTo>
                    <a:cubicBezTo>
                      <a:pt x="6" y="14"/>
                      <a:pt x="6" y="9"/>
                      <a:pt x="8" y="3"/>
                    </a:cubicBezTo>
                    <a:cubicBezTo>
                      <a:pt x="9" y="1"/>
                      <a:pt x="5" y="0"/>
                      <a:pt x="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66" name="Freeform 200"/>
              <p:cNvSpPr/>
              <p:nvPr/>
            </p:nvSpPr>
            <p:spPr bwMode="auto">
              <a:xfrm>
                <a:off x="5376" y="2601"/>
                <a:ext cx="14" cy="39"/>
              </a:xfrm>
              <a:custGeom>
                <a:avLst/>
                <a:gdLst>
                  <a:gd name="T0" fmla="*/ 4 w 8"/>
                  <a:gd name="T1" fmla="*/ 2 h 22"/>
                  <a:gd name="T2" fmla="*/ 0 w 8"/>
                  <a:gd name="T3" fmla="*/ 20 h 22"/>
                  <a:gd name="T4" fmla="*/ 3 w 8"/>
                  <a:gd name="T5" fmla="*/ 21 h 22"/>
                  <a:gd name="T6" fmla="*/ 7 w 8"/>
                  <a:gd name="T7" fmla="*/ 3 h 22"/>
                  <a:gd name="T8" fmla="*/ 4 w 8"/>
                  <a:gd name="T9" fmla="*/ 2 h 22"/>
                </a:gdLst>
                <a:ahLst/>
                <a:cxnLst>
                  <a:cxn ang="0">
                    <a:pos x="T0" y="T1"/>
                  </a:cxn>
                  <a:cxn ang="0">
                    <a:pos x="T2" y="T3"/>
                  </a:cxn>
                  <a:cxn ang="0">
                    <a:pos x="T4" y="T5"/>
                  </a:cxn>
                  <a:cxn ang="0">
                    <a:pos x="T6" y="T7"/>
                  </a:cxn>
                  <a:cxn ang="0">
                    <a:pos x="T8" y="T9"/>
                  </a:cxn>
                </a:cxnLst>
                <a:rect l="0" t="0" r="r" b="b"/>
                <a:pathLst>
                  <a:path w="8" h="22">
                    <a:moveTo>
                      <a:pt x="4" y="2"/>
                    </a:moveTo>
                    <a:cubicBezTo>
                      <a:pt x="2" y="8"/>
                      <a:pt x="0" y="14"/>
                      <a:pt x="0" y="20"/>
                    </a:cubicBezTo>
                    <a:cubicBezTo>
                      <a:pt x="0" y="21"/>
                      <a:pt x="2" y="22"/>
                      <a:pt x="3" y="21"/>
                    </a:cubicBezTo>
                    <a:cubicBezTo>
                      <a:pt x="5" y="15"/>
                      <a:pt x="6" y="9"/>
                      <a:pt x="7" y="3"/>
                    </a:cubicBezTo>
                    <a:cubicBezTo>
                      <a:pt x="8" y="1"/>
                      <a:pt x="4" y="0"/>
                      <a:pt x="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67" name="Freeform 201"/>
              <p:cNvSpPr/>
              <p:nvPr/>
            </p:nvSpPr>
            <p:spPr bwMode="auto">
              <a:xfrm>
                <a:off x="5370" y="2529"/>
                <a:ext cx="37" cy="25"/>
              </a:xfrm>
              <a:custGeom>
                <a:avLst/>
                <a:gdLst>
                  <a:gd name="T0" fmla="*/ 1 w 21"/>
                  <a:gd name="T1" fmla="*/ 4 h 14"/>
                  <a:gd name="T2" fmla="*/ 18 w 21"/>
                  <a:gd name="T3" fmla="*/ 13 h 14"/>
                  <a:gd name="T4" fmla="*/ 20 w 21"/>
                  <a:gd name="T5" fmla="*/ 11 h 14"/>
                  <a:gd name="T6" fmla="*/ 3 w 21"/>
                  <a:gd name="T7" fmla="*/ 1 h 14"/>
                  <a:gd name="T8" fmla="*/ 1 w 21"/>
                  <a:gd name="T9" fmla="*/ 4 h 14"/>
                </a:gdLst>
                <a:ahLst/>
                <a:cxnLst>
                  <a:cxn ang="0">
                    <a:pos x="T0" y="T1"/>
                  </a:cxn>
                  <a:cxn ang="0">
                    <a:pos x="T2" y="T3"/>
                  </a:cxn>
                  <a:cxn ang="0">
                    <a:pos x="T4" y="T5"/>
                  </a:cxn>
                  <a:cxn ang="0">
                    <a:pos x="T6" y="T7"/>
                  </a:cxn>
                  <a:cxn ang="0">
                    <a:pos x="T8" y="T9"/>
                  </a:cxn>
                </a:cxnLst>
                <a:rect l="0" t="0" r="r" b="b"/>
                <a:pathLst>
                  <a:path w="21" h="14">
                    <a:moveTo>
                      <a:pt x="1" y="4"/>
                    </a:moveTo>
                    <a:cubicBezTo>
                      <a:pt x="7" y="6"/>
                      <a:pt x="12" y="10"/>
                      <a:pt x="18" y="13"/>
                    </a:cubicBezTo>
                    <a:cubicBezTo>
                      <a:pt x="19" y="14"/>
                      <a:pt x="21" y="12"/>
                      <a:pt x="20" y="11"/>
                    </a:cubicBezTo>
                    <a:cubicBezTo>
                      <a:pt x="16" y="5"/>
                      <a:pt x="9" y="2"/>
                      <a:pt x="3" y="1"/>
                    </a:cubicBezTo>
                    <a:cubicBezTo>
                      <a:pt x="1" y="0"/>
                      <a:pt x="0" y="3"/>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68" name="Freeform 202"/>
              <p:cNvSpPr/>
              <p:nvPr/>
            </p:nvSpPr>
            <p:spPr bwMode="auto">
              <a:xfrm>
                <a:off x="5367" y="2546"/>
                <a:ext cx="28" cy="29"/>
              </a:xfrm>
              <a:custGeom>
                <a:avLst/>
                <a:gdLst>
                  <a:gd name="T0" fmla="*/ 2 w 16"/>
                  <a:gd name="T1" fmla="*/ 4 h 16"/>
                  <a:gd name="T2" fmla="*/ 8 w 16"/>
                  <a:gd name="T3" fmla="*/ 9 h 16"/>
                  <a:gd name="T4" fmla="*/ 13 w 16"/>
                  <a:gd name="T5" fmla="*/ 15 h 16"/>
                  <a:gd name="T6" fmla="*/ 15 w 16"/>
                  <a:gd name="T7" fmla="*/ 13 h 16"/>
                  <a:gd name="T8" fmla="*/ 4 w 16"/>
                  <a:gd name="T9" fmla="*/ 2 h 16"/>
                  <a:gd name="T10" fmla="*/ 2 w 16"/>
                  <a:gd name="T11" fmla="*/ 4 h 16"/>
                </a:gdLst>
                <a:ahLst/>
                <a:cxnLst>
                  <a:cxn ang="0">
                    <a:pos x="T0" y="T1"/>
                  </a:cxn>
                  <a:cxn ang="0">
                    <a:pos x="T2" y="T3"/>
                  </a:cxn>
                  <a:cxn ang="0">
                    <a:pos x="T4" y="T5"/>
                  </a:cxn>
                  <a:cxn ang="0">
                    <a:pos x="T6" y="T7"/>
                  </a:cxn>
                  <a:cxn ang="0">
                    <a:pos x="T8" y="T9"/>
                  </a:cxn>
                  <a:cxn ang="0">
                    <a:pos x="T10" y="T11"/>
                  </a:cxn>
                </a:cxnLst>
                <a:rect l="0" t="0" r="r" b="b"/>
                <a:pathLst>
                  <a:path w="16" h="16">
                    <a:moveTo>
                      <a:pt x="2" y="4"/>
                    </a:moveTo>
                    <a:cubicBezTo>
                      <a:pt x="4" y="6"/>
                      <a:pt x="6" y="7"/>
                      <a:pt x="8" y="9"/>
                    </a:cubicBezTo>
                    <a:cubicBezTo>
                      <a:pt x="9" y="11"/>
                      <a:pt x="11" y="13"/>
                      <a:pt x="13" y="15"/>
                    </a:cubicBezTo>
                    <a:cubicBezTo>
                      <a:pt x="14" y="16"/>
                      <a:pt x="16" y="15"/>
                      <a:pt x="15" y="13"/>
                    </a:cubicBezTo>
                    <a:cubicBezTo>
                      <a:pt x="13" y="8"/>
                      <a:pt x="8" y="4"/>
                      <a:pt x="4" y="2"/>
                    </a:cubicBezTo>
                    <a:cubicBezTo>
                      <a:pt x="2" y="0"/>
                      <a:pt x="0" y="3"/>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69" name="Freeform 203"/>
              <p:cNvSpPr/>
              <p:nvPr/>
            </p:nvSpPr>
            <p:spPr bwMode="auto">
              <a:xfrm>
                <a:off x="5379" y="2578"/>
                <a:ext cx="25" cy="39"/>
              </a:xfrm>
              <a:custGeom>
                <a:avLst/>
                <a:gdLst>
                  <a:gd name="T0" fmla="*/ 1 w 14"/>
                  <a:gd name="T1" fmla="*/ 4 h 22"/>
                  <a:gd name="T2" fmla="*/ 11 w 14"/>
                  <a:gd name="T3" fmla="*/ 21 h 22"/>
                  <a:gd name="T4" fmla="*/ 14 w 14"/>
                  <a:gd name="T5" fmla="*/ 20 h 22"/>
                  <a:gd name="T6" fmla="*/ 4 w 14"/>
                  <a:gd name="T7" fmla="*/ 2 h 22"/>
                  <a:gd name="T8" fmla="*/ 1 w 14"/>
                  <a:gd name="T9" fmla="*/ 4 h 22"/>
                </a:gdLst>
                <a:ahLst/>
                <a:cxnLst>
                  <a:cxn ang="0">
                    <a:pos x="T0" y="T1"/>
                  </a:cxn>
                  <a:cxn ang="0">
                    <a:pos x="T2" y="T3"/>
                  </a:cxn>
                  <a:cxn ang="0">
                    <a:pos x="T4" y="T5"/>
                  </a:cxn>
                  <a:cxn ang="0">
                    <a:pos x="T6" y="T7"/>
                  </a:cxn>
                  <a:cxn ang="0">
                    <a:pos x="T8" y="T9"/>
                  </a:cxn>
                </a:cxnLst>
                <a:rect l="0" t="0" r="r" b="b"/>
                <a:pathLst>
                  <a:path w="14" h="22">
                    <a:moveTo>
                      <a:pt x="1" y="4"/>
                    </a:moveTo>
                    <a:cubicBezTo>
                      <a:pt x="4" y="10"/>
                      <a:pt x="7" y="16"/>
                      <a:pt x="11" y="21"/>
                    </a:cubicBezTo>
                    <a:cubicBezTo>
                      <a:pt x="12" y="22"/>
                      <a:pt x="14" y="21"/>
                      <a:pt x="14" y="20"/>
                    </a:cubicBezTo>
                    <a:cubicBezTo>
                      <a:pt x="12" y="13"/>
                      <a:pt x="8" y="8"/>
                      <a:pt x="4" y="2"/>
                    </a:cubicBezTo>
                    <a:cubicBezTo>
                      <a:pt x="3" y="0"/>
                      <a:pt x="0" y="2"/>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70" name="Freeform 204"/>
              <p:cNvSpPr/>
              <p:nvPr/>
            </p:nvSpPr>
            <p:spPr bwMode="auto">
              <a:xfrm>
                <a:off x="5384" y="2617"/>
                <a:ext cx="16" cy="47"/>
              </a:xfrm>
              <a:custGeom>
                <a:avLst/>
                <a:gdLst>
                  <a:gd name="T0" fmla="*/ 1 w 9"/>
                  <a:gd name="T1" fmla="*/ 3 h 27"/>
                  <a:gd name="T2" fmla="*/ 6 w 9"/>
                  <a:gd name="T3" fmla="*/ 25 h 27"/>
                  <a:gd name="T4" fmla="*/ 9 w 9"/>
                  <a:gd name="T5" fmla="*/ 25 h 27"/>
                  <a:gd name="T6" fmla="*/ 4 w 9"/>
                  <a:gd name="T7" fmla="*/ 2 h 27"/>
                  <a:gd name="T8" fmla="*/ 1 w 9"/>
                  <a:gd name="T9" fmla="*/ 3 h 27"/>
                </a:gdLst>
                <a:ahLst/>
                <a:cxnLst>
                  <a:cxn ang="0">
                    <a:pos x="T0" y="T1"/>
                  </a:cxn>
                  <a:cxn ang="0">
                    <a:pos x="T2" y="T3"/>
                  </a:cxn>
                  <a:cxn ang="0">
                    <a:pos x="T4" y="T5"/>
                  </a:cxn>
                  <a:cxn ang="0">
                    <a:pos x="T6" y="T7"/>
                  </a:cxn>
                  <a:cxn ang="0">
                    <a:pos x="T8" y="T9"/>
                  </a:cxn>
                </a:cxnLst>
                <a:rect l="0" t="0" r="r" b="b"/>
                <a:pathLst>
                  <a:path w="9" h="27">
                    <a:moveTo>
                      <a:pt x="1" y="3"/>
                    </a:moveTo>
                    <a:cubicBezTo>
                      <a:pt x="3" y="10"/>
                      <a:pt x="4" y="18"/>
                      <a:pt x="6" y="25"/>
                    </a:cubicBezTo>
                    <a:cubicBezTo>
                      <a:pt x="6" y="27"/>
                      <a:pt x="9" y="26"/>
                      <a:pt x="9" y="25"/>
                    </a:cubicBezTo>
                    <a:cubicBezTo>
                      <a:pt x="9" y="17"/>
                      <a:pt x="7" y="9"/>
                      <a:pt x="4" y="2"/>
                    </a:cubicBezTo>
                    <a:cubicBezTo>
                      <a:pt x="3" y="0"/>
                      <a:pt x="0" y="1"/>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grpSp>
        <p:grpSp>
          <p:nvGrpSpPr>
            <p:cNvPr id="9" name="Group 406"/>
            <p:cNvGrpSpPr/>
            <p:nvPr/>
          </p:nvGrpSpPr>
          <p:grpSpPr bwMode="auto">
            <a:xfrm>
              <a:off x="1420" y="930"/>
              <a:ext cx="4209" cy="2343"/>
              <a:chOff x="1420" y="930"/>
              <a:chExt cx="4209" cy="2343"/>
            </a:xfrm>
            <a:grpFill/>
          </p:grpSpPr>
          <p:sp>
            <p:nvSpPr>
              <p:cNvPr id="571" name="Freeform 206"/>
              <p:cNvSpPr/>
              <p:nvPr/>
            </p:nvSpPr>
            <p:spPr bwMode="auto">
              <a:xfrm>
                <a:off x="5374" y="2652"/>
                <a:ext cx="16" cy="53"/>
              </a:xfrm>
              <a:custGeom>
                <a:avLst/>
                <a:gdLst>
                  <a:gd name="T0" fmla="*/ 0 w 9"/>
                  <a:gd name="T1" fmla="*/ 3 h 30"/>
                  <a:gd name="T2" fmla="*/ 3 w 9"/>
                  <a:gd name="T3" fmla="*/ 28 h 30"/>
                  <a:gd name="T4" fmla="*/ 6 w 9"/>
                  <a:gd name="T5" fmla="*/ 29 h 30"/>
                  <a:gd name="T6" fmla="*/ 4 w 9"/>
                  <a:gd name="T7" fmla="*/ 2 h 30"/>
                  <a:gd name="T8" fmla="*/ 0 w 9"/>
                  <a:gd name="T9" fmla="*/ 3 h 30"/>
                </a:gdLst>
                <a:ahLst/>
                <a:cxnLst>
                  <a:cxn ang="0">
                    <a:pos x="T0" y="T1"/>
                  </a:cxn>
                  <a:cxn ang="0">
                    <a:pos x="T2" y="T3"/>
                  </a:cxn>
                  <a:cxn ang="0">
                    <a:pos x="T4" y="T5"/>
                  </a:cxn>
                  <a:cxn ang="0">
                    <a:pos x="T6" y="T7"/>
                  </a:cxn>
                  <a:cxn ang="0">
                    <a:pos x="T8" y="T9"/>
                  </a:cxn>
                </a:cxnLst>
                <a:rect l="0" t="0" r="r" b="b"/>
                <a:pathLst>
                  <a:path w="9" h="30">
                    <a:moveTo>
                      <a:pt x="0" y="3"/>
                    </a:moveTo>
                    <a:cubicBezTo>
                      <a:pt x="3" y="11"/>
                      <a:pt x="4" y="20"/>
                      <a:pt x="3" y="28"/>
                    </a:cubicBezTo>
                    <a:cubicBezTo>
                      <a:pt x="3" y="30"/>
                      <a:pt x="6" y="30"/>
                      <a:pt x="6" y="29"/>
                    </a:cubicBezTo>
                    <a:cubicBezTo>
                      <a:pt x="9" y="20"/>
                      <a:pt x="7" y="11"/>
                      <a:pt x="4" y="2"/>
                    </a:cubicBezTo>
                    <a:cubicBezTo>
                      <a:pt x="3" y="0"/>
                      <a:pt x="0" y="1"/>
                      <a:pt x="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72" name="Freeform 207"/>
              <p:cNvSpPr/>
              <p:nvPr/>
            </p:nvSpPr>
            <p:spPr bwMode="auto">
              <a:xfrm>
                <a:off x="5594" y="2698"/>
                <a:ext cx="35" cy="24"/>
              </a:xfrm>
              <a:custGeom>
                <a:avLst/>
                <a:gdLst>
                  <a:gd name="T0" fmla="*/ 2 w 20"/>
                  <a:gd name="T1" fmla="*/ 4 h 14"/>
                  <a:gd name="T2" fmla="*/ 18 w 20"/>
                  <a:gd name="T3" fmla="*/ 14 h 14"/>
                  <a:gd name="T4" fmla="*/ 19 w 20"/>
                  <a:gd name="T5" fmla="*/ 11 h 14"/>
                  <a:gd name="T6" fmla="*/ 12 w 20"/>
                  <a:gd name="T7" fmla="*/ 6 h 14"/>
                  <a:gd name="T8" fmla="*/ 4 w 20"/>
                  <a:gd name="T9" fmla="*/ 1 h 14"/>
                  <a:gd name="T10" fmla="*/ 2 w 20"/>
                  <a:gd name="T11" fmla="*/ 4 h 14"/>
                </a:gdLst>
                <a:ahLst/>
                <a:cxnLst>
                  <a:cxn ang="0">
                    <a:pos x="T0" y="T1"/>
                  </a:cxn>
                  <a:cxn ang="0">
                    <a:pos x="T2" y="T3"/>
                  </a:cxn>
                  <a:cxn ang="0">
                    <a:pos x="T4" y="T5"/>
                  </a:cxn>
                  <a:cxn ang="0">
                    <a:pos x="T6" y="T7"/>
                  </a:cxn>
                  <a:cxn ang="0">
                    <a:pos x="T8" y="T9"/>
                  </a:cxn>
                  <a:cxn ang="0">
                    <a:pos x="T10" y="T11"/>
                  </a:cxn>
                </a:cxnLst>
                <a:rect l="0" t="0" r="r" b="b"/>
                <a:pathLst>
                  <a:path w="20" h="14">
                    <a:moveTo>
                      <a:pt x="2" y="4"/>
                    </a:moveTo>
                    <a:cubicBezTo>
                      <a:pt x="6" y="8"/>
                      <a:pt x="12" y="13"/>
                      <a:pt x="18" y="14"/>
                    </a:cubicBezTo>
                    <a:cubicBezTo>
                      <a:pt x="20" y="14"/>
                      <a:pt x="20" y="12"/>
                      <a:pt x="19" y="11"/>
                    </a:cubicBezTo>
                    <a:cubicBezTo>
                      <a:pt x="17" y="9"/>
                      <a:pt x="14" y="8"/>
                      <a:pt x="12" y="6"/>
                    </a:cubicBezTo>
                    <a:cubicBezTo>
                      <a:pt x="9" y="5"/>
                      <a:pt x="7" y="3"/>
                      <a:pt x="4" y="1"/>
                    </a:cubicBezTo>
                    <a:cubicBezTo>
                      <a:pt x="3" y="0"/>
                      <a:pt x="0" y="2"/>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73" name="Freeform 208"/>
              <p:cNvSpPr/>
              <p:nvPr/>
            </p:nvSpPr>
            <p:spPr bwMode="auto">
              <a:xfrm>
                <a:off x="5587" y="2675"/>
                <a:ext cx="37" cy="17"/>
              </a:xfrm>
              <a:custGeom>
                <a:avLst/>
                <a:gdLst>
                  <a:gd name="T0" fmla="*/ 2 w 21"/>
                  <a:gd name="T1" fmla="*/ 4 h 10"/>
                  <a:gd name="T2" fmla="*/ 19 w 21"/>
                  <a:gd name="T3" fmla="*/ 8 h 10"/>
                  <a:gd name="T4" fmla="*/ 19 w 21"/>
                  <a:gd name="T5" fmla="*/ 5 h 10"/>
                  <a:gd name="T6" fmla="*/ 4 w 21"/>
                  <a:gd name="T7" fmla="*/ 1 h 10"/>
                  <a:gd name="T8" fmla="*/ 2 w 21"/>
                  <a:gd name="T9" fmla="*/ 4 h 10"/>
                </a:gdLst>
                <a:ahLst/>
                <a:cxnLst>
                  <a:cxn ang="0">
                    <a:pos x="T0" y="T1"/>
                  </a:cxn>
                  <a:cxn ang="0">
                    <a:pos x="T2" y="T3"/>
                  </a:cxn>
                  <a:cxn ang="0">
                    <a:pos x="T4" y="T5"/>
                  </a:cxn>
                  <a:cxn ang="0">
                    <a:pos x="T6" y="T7"/>
                  </a:cxn>
                  <a:cxn ang="0">
                    <a:pos x="T8" y="T9"/>
                  </a:cxn>
                </a:cxnLst>
                <a:rect l="0" t="0" r="r" b="b"/>
                <a:pathLst>
                  <a:path w="21" h="10">
                    <a:moveTo>
                      <a:pt x="2" y="4"/>
                    </a:moveTo>
                    <a:cubicBezTo>
                      <a:pt x="7" y="7"/>
                      <a:pt x="13" y="10"/>
                      <a:pt x="19" y="8"/>
                    </a:cubicBezTo>
                    <a:cubicBezTo>
                      <a:pt x="21" y="8"/>
                      <a:pt x="21" y="6"/>
                      <a:pt x="19" y="5"/>
                    </a:cubicBezTo>
                    <a:cubicBezTo>
                      <a:pt x="14" y="4"/>
                      <a:pt x="9" y="4"/>
                      <a:pt x="4" y="1"/>
                    </a:cubicBezTo>
                    <a:cubicBezTo>
                      <a:pt x="2" y="0"/>
                      <a:pt x="0" y="2"/>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74" name="Freeform 209"/>
              <p:cNvSpPr/>
              <p:nvPr/>
            </p:nvSpPr>
            <p:spPr bwMode="auto">
              <a:xfrm>
                <a:off x="5592" y="2654"/>
                <a:ext cx="19" cy="19"/>
              </a:xfrm>
              <a:custGeom>
                <a:avLst/>
                <a:gdLst>
                  <a:gd name="T0" fmla="*/ 1 w 11"/>
                  <a:gd name="T1" fmla="*/ 4 h 11"/>
                  <a:gd name="T2" fmla="*/ 10 w 11"/>
                  <a:gd name="T3" fmla="*/ 10 h 11"/>
                  <a:gd name="T4" fmla="*/ 11 w 11"/>
                  <a:gd name="T5" fmla="*/ 8 h 11"/>
                  <a:gd name="T6" fmla="*/ 8 w 11"/>
                  <a:gd name="T7" fmla="*/ 5 h 11"/>
                  <a:gd name="T8" fmla="*/ 4 w 11"/>
                  <a:gd name="T9" fmla="*/ 1 h 11"/>
                  <a:gd name="T10" fmla="*/ 1 w 11"/>
                  <a:gd name="T11" fmla="*/ 4 h 11"/>
                </a:gdLst>
                <a:ahLst/>
                <a:cxnLst>
                  <a:cxn ang="0">
                    <a:pos x="T0" y="T1"/>
                  </a:cxn>
                  <a:cxn ang="0">
                    <a:pos x="T2" y="T3"/>
                  </a:cxn>
                  <a:cxn ang="0">
                    <a:pos x="T4" y="T5"/>
                  </a:cxn>
                  <a:cxn ang="0">
                    <a:pos x="T6" y="T7"/>
                  </a:cxn>
                  <a:cxn ang="0">
                    <a:pos x="T8" y="T9"/>
                  </a:cxn>
                  <a:cxn ang="0">
                    <a:pos x="T10" y="T11"/>
                  </a:cxn>
                </a:cxnLst>
                <a:rect l="0" t="0" r="r" b="b"/>
                <a:pathLst>
                  <a:path w="11" h="11">
                    <a:moveTo>
                      <a:pt x="1" y="4"/>
                    </a:moveTo>
                    <a:cubicBezTo>
                      <a:pt x="3" y="6"/>
                      <a:pt x="7" y="11"/>
                      <a:pt x="10" y="10"/>
                    </a:cubicBezTo>
                    <a:cubicBezTo>
                      <a:pt x="11" y="9"/>
                      <a:pt x="11" y="9"/>
                      <a:pt x="11" y="8"/>
                    </a:cubicBezTo>
                    <a:cubicBezTo>
                      <a:pt x="11" y="6"/>
                      <a:pt x="9" y="6"/>
                      <a:pt x="8" y="5"/>
                    </a:cubicBezTo>
                    <a:cubicBezTo>
                      <a:pt x="7" y="4"/>
                      <a:pt x="6" y="3"/>
                      <a:pt x="4" y="1"/>
                    </a:cubicBezTo>
                    <a:cubicBezTo>
                      <a:pt x="3" y="0"/>
                      <a:pt x="0" y="2"/>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75" name="Freeform 210"/>
              <p:cNvSpPr/>
              <p:nvPr/>
            </p:nvSpPr>
            <p:spPr bwMode="auto">
              <a:xfrm>
                <a:off x="5594" y="2641"/>
                <a:ext cx="19" cy="7"/>
              </a:xfrm>
              <a:custGeom>
                <a:avLst/>
                <a:gdLst>
                  <a:gd name="T0" fmla="*/ 2 w 11"/>
                  <a:gd name="T1" fmla="*/ 4 h 4"/>
                  <a:gd name="T2" fmla="*/ 10 w 11"/>
                  <a:gd name="T3" fmla="*/ 4 h 4"/>
                  <a:gd name="T4" fmla="*/ 10 w 11"/>
                  <a:gd name="T5" fmla="*/ 1 h 4"/>
                  <a:gd name="T6" fmla="*/ 2 w 11"/>
                  <a:gd name="T7" fmla="*/ 0 h 4"/>
                  <a:gd name="T8" fmla="*/ 2 w 11"/>
                  <a:gd name="T9" fmla="*/ 4 h 4"/>
                </a:gdLst>
                <a:ahLst/>
                <a:cxnLst>
                  <a:cxn ang="0">
                    <a:pos x="T0" y="T1"/>
                  </a:cxn>
                  <a:cxn ang="0">
                    <a:pos x="T2" y="T3"/>
                  </a:cxn>
                  <a:cxn ang="0">
                    <a:pos x="T4" y="T5"/>
                  </a:cxn>
                  <a:cxn ang="0">
                    <a:pos x="T6" y="T7"/>
                  </a:cxn>
                  <a:cxn ang="0">
                    <a:pos x="T8" y="T9"/>
                  </a:cxn>
                </a:cxnLst>
                <a:rect l="0" t="0" r="r" b="b"/>
                <a:pathLst>
                  <a:path w="11" h="4">
                    <a:moveTo>
                      <a:pt x="2" y="4"/>
                    </a:moveTo>
                    <a:cubicBezTo>
                      <a:pt x="5" y="4"/>
                      <a:pt x="7" y="4"/>
                      <a:pt x="10" y="4"/>
                    </a:cubicBezTo>
                    <a:cubicBezTo>
                      <a:pt x="11" y="3"/>
                      <a:pt x="11" y="1"/>
                      <a:pt x="10" y="1"/>
                    </a:cubicBezTo>
                    <a:cubicBezTo>
                      <a:pt x="7" y="0"/>
                      <a:pt x="5" y="0"/>
                      <a:pt x="2" y="0"/>
                    </a:cubicBezTo>
                    <a:cubicBezTo>
                      <a:pt x="0" y="0"/>
                      <a:pt x="0" y="4"/>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76" name="Freeform 211"/>
              <p:cNvSpPr/>
              <p:nvPr/>
            </p:nvSpPr>
            <p:spPr bwMode="auto">
              <a:xfrm>
                <a:off x="5523" y="2708"/>
                <a:ext cx="42" cy="83"/>
              </a:xfrm>
              <a:custGeom>
                <a:avLst/>
                <a:gdLst>
                  <a:gd name="T0" fmla="*/ 24 w 24"/>
                  <a:gd name="T1" fmla="*/ 45 h 47"/>
                  <a:gd name="T2" fmla="*/ 3 w 24"/>
                  <a:gd name="T3" fmla="*/ 1 h 47"/>
                  <a:gd name="T4" fmla="*/ 1 w 24"/>
                  <a:gd name="T5" fmla="*/ 3 h 47"/>
                  <a:gd name="T6" fmla="*/ 13 w 24"/>
                  <a:gd name="T7" fmla="*/ 22 h 47"/>
                  <a:gd name="T8" fmla="*/ 21 w 24"/>
                  <a:gd name="T9" fmla="*/ 46 h 47"/>
                  <a:gd name="T10" fmla="*/ 24 w 24"/>
                  <a:gd name="T11" fmla="*/ 45 h 47"/>
                </a:gdLst>
                <a:ahLst/>
                <a:cxnLst>
                  <a:cxn ang="0">
                    <a:pos x="T0" y="T1"/>
                  </a:cxn>
                  <a:cxn ang="0">
                    <a:pos x="T2" y="T3"/>
                  </a:cxn>
                  <a:cxn ang="0">
                    <a:pos x="T4" y="T5"/>
                  </a:cxn>
                  <a:cxn ang="0">
                    <a:pos x="T6" y="T7"/>
                  </a:cxn>
                  <a:cxn ang="0">
                    <a:pos x="T8" y="T9"/>
                  </a:cxn>
                  <a:cxn ang="0">
                    <a:pos x="T10" y="T11"/>
                  </a:cxn>
                </a:cxnLst>
                <a:rect l="0" t="0" r="r" b="b"/>
                <a:pathLst>
                  <a:path w="24" h="47">
                    <a:moveTo>
                      <a:pt x="24" y="45"/>
                    </a:moveTo>
                    <a:cubicBezTo>
                      <a:pt x="24" y="30"/>
                      <a:pt x="16" y="10"/>
                      <a:pt x="3" y="1"/>
                    </a:cubicBezTo>
                    <a:cubicBezTo>
                      <a:pt x="2" y="0"/>
                      <a:pt x="0" y="1"/>
                      <a:pt x="1" y="3"/>
                    </a:cubicBezTo>
                    <a:cubicBezTo>
                      <a:pt x="5" y="9"/>
                      <a:pt x="10" y="15"/>
                      <a:pt x="13" y="22"/>
                    </a:cubicBezTo>
                    <a:cubicBezTo>
                      <a:pt x="17" y="30"/>
                      <a:pt x="19" y="37"/>
                      <a:pt x="21" y="46"/>
                    </a:cubicBezTo>
                    <a:cubicBezTo>
                      <a:pt x="21" y="47"/>
                      <a:pt x="24" y="47"/>
                      <a:pt x="24"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77" name="Freeform 212"/>
              <p:cNvSpPr/>
              <p:nvPr/>
            </p:nvSpPr>
            <p:spPr bwMode="auto">
              <a:xfrm>
                <a:off x="5565" y="2736"/>
                <a:ext cx="16" cy="67"/>
              </a:xfrm>
              <a:custGeom>
                <a:avLst/>
                <a:gdLst>
                  <a:gd name="T0" fmla="*/ 7 w 9"/>
                  <a:gd name="T1" fmla="*/ 36 h 38"/>
                  <a:gd name="T2" fmla="*/ 4 w 9"/>
                  <a:gd name="T3" fmla="*/ 2 h 38"/>
                  <a:gd name="T4" fmla="*/ 1 w 9"/>
                  <a:gd name="T5" fmla="*/ 3 h 38"/>
                  <a:gd name="T6" fmla="*/ 4 w 9"/>
                  <a:gd name="T7" fmla="*/ 36 h 38"/>
                  <a:gd name="T8" fmla="*/ 7 w 9"/>
                  <a:gd name="T9" fmla="*/ 36 h 38"/>
                </a:gdLst>
                <a:ahLst/>
                <a:cxnLst>
                  <a:cxn ang="0">
                    <a:pos x="T0" y="T1"/>
                  </a:cxn>
                  <a:cxn ang="0">
                    <a:pos x="T2" y="T3"/>
                  </a:cxn>
                  <a:cxn ang="0">
                    <a:pos x="T4" y="T5"/>
                  </a:cxn>
                  <a:cxn ang="0">
                    <a:pos x="T6" y="T7"/>
                  </a:cxn>
                  <a:cxn ang="0">
                    <a:pos x="T8" y="T9"/>
                  </a:cxn>
                </a:cxnLst>
                <a:rect l="0" t="0" r="r" b="b"/>
                <a:pathLst>
                  <a:path w="9" h="38">
                    <a:moveTo>
                      <a:pt x="7" y="36"/>
                    </a:moveTo>
                    <a:cubicBezTo>
                      <a:pt x="9" y="25"/>
                      <a:pt x="9" y="12"/>
                      <a:pt x="4" y="2"/>
                    </a:cubicBezTo>
                    <a:cubicBezTo>
                      <a:pt x="3" y="0"/>
                      <a:pt x="0" y="1"/>
                      <a:pt x="1" y="3"/>
                    </a:cubicBezTo>
                    <a:cubicBezTo>
                      <a:pt x="3" y="14"/>
                      <a:pt x="5" y="24"/>
                      <a:pt x="4" y="36"/>
                    </a:cubicBezTo>
                    <a:cubicBezTo>
                      <a:pt x="4" y="38"/>
                      <a:pt x="7" y="38"/>
                      <a:pt x="7" y="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78" name="Freeform 213"/>
              <p:cNvSpPr/>
              <p:nvPr/>
            </p:nvSpPr>
            <p:spPr bwMode="auto">
              <a:xfrm>
                <a:off x="5587" y="2754"/>
                <a:ext cx="15" cy="53"/>
              </a:xfrm>
              <a:custGeom>
                <a:avLst/>
                <a:gdLst>
                  <a:gd name="T0" fmla="*/ 4 w 9"/>
                  <a:gd name="T1" fmla="*/ 28 h 30"/>
                  <a:gd name="T2" fmla="*/ 4 w 9"/>
                  <a:gd name="T3" fmla="*/ 1 h 30"/>
                  <a:gd name="T4" fmla="*/ 2 w 9"/>
                  <a:gd name="T5" fmla="*/ 3 h 30"/>
                  <a:gd name="T6" fmla="*/ 1 w 9"/>
                  <a:gd name="T7" fmla="*/ 27 h 30"/>
                  <a:gd name="T8" fmla="*/ 4 w 9"/>
                  <a:gd name="T9" fmla="*/ 28 h 30"/>
                </a:gdLst>
                <a:ahLst/>
                <a:cxnLst>
                  <a:cxn ang="0">
                    <a:pos x="T0" y="T1"/>
                  </a:cxn>
                  <a:cxn ang="0">
                    <a:pos x="T2" y="T3"/>
                  </a:cxn>
                  <a:cxn ang="0">
                    <a:pos x="T4" y="T5"/>
                  </a:cxn>
                  <a:cxn ang="0">
                    <a:pos x="T6" y="T7"/>
                  </a:cxn>
                  <a:cxn ang="0">
                    <a:pos x="T8" y="T9"/>
                  </a:cxn>
                </a:cxnLst>
                <a:rect l="0" t="0" r="r" b="b"/>
                <a:pathLst>
                  <a:path w="9" h="30">
                    <a:moveTo>
                      <a:pt x="4" y="28"/>
                    </a:moveTo>
                    <a:cubicBezTo>
                      <a:pt x="9" y="20"/>
                      <a:pt x="9" y="9"/>
                      <a:pt x="4" y="1"/>
                    </a:cubicBezTo>
                    <a:cubicBezTo>
                      <a:pt x="4" y="0"/>
                      <a:pt x="1" y="1"/>
                      <a:pt x="2" y="3"/>
                    </a:cubicBezTo>
                    <a:cubicBezTo>
                      <a:pt x="4" y="11"/>
                      <a:pt x="3" y="18"/>
                      <a:pt x="1" y="27"/>
                    </a:cubicBezTo>
                    <a:cubicBezTo>
                      <a:pt x="0" y="28"/>
                      <a:pt x="3" y="30"/>
                      <a:pt x="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79" name="Freeform 214"/>
              <p:cNvSpPr/>
              <p:nvPr/>
            </p:nvSpPr>
            <p:spPr bwMode="auto">
              <a:xfrm>
                <a:off x="5474" y="2791"/>
                <a:ext cx="79" cy="23"/>
              </a:xfrm>
              <a:custGeom>
                <a:avLst/>
                <a:gdLst>
                  <a:gd name="T0" fmla="*/ 42 w 45"/>
                  <a:gd name="T1" fmla="*/ 0 h 13"/>
                  <a:gd name="T2" fmla="*/ 2 w 45"/>
                  <a:gd name="T3" fmla="*/ 5 h 13"/>
                  <a:gd name="T4" fmla="*/ 1 w 45"/>
                  <a:gd name="T5" fmla="*/ 8 h 13"/>
                  <a:gd name="T6" fmla="*/ 43 w 45"/>
                  <a:gd name="T7" fmla="*/ 3 h 13"/>
                  <a:gd name="T8" fmla="*/ 42 w 45"/>
                  <a:gd name="T9" fmla="*/ 0 h 13"/>
                </a:gdLst>
                <a:ahLst/>
                <a:cxnLst>
                  <a:cxn ang="0">
                    <a:pos x="T0" y="T1"/>
                  </a:cxn>
                  <a:cxn ang="0">
                    <a:pos x="T2" y="T3"/>
                  </a:cxn>
                  <a:cxn ang="0">
                    <a:pos x="T4" y="T5"/>
                  </a:cxn>
                  <a:cxn ang="0">
                    <a:pos x="T6" y="T7"/>
                  </a:cxn>
                  <a:cxn ang="0">
                    <a:pos x="T8" y="T9"/>
                  </a:cxn>
                </a:cxnLst>
                <a:rect l="0" t="0" r="r" b="b"/>
                <a:pathLst>
                  <a:path w="45" h="13">
                    <a:moveTo>
                      <a:pt x="42" y="0"/>
                    </a:moveTo>
                    <a:cubicBezTo>
                      <a:pt x="28" y="5"/>
                      <a:pt x="17" y="6"/>
                      <a:pt x="2" y="5"/>
                    </a:cubicBezTo>
                    <a:cubicBezTo>
                      <a:pt x="0" y="5"/>
                      <a:pt x="0" y="8"/>
                      <a:pt x="1" y="8"/>
                    </a:cubicBezTo>
                    <a:cubicBezTo>
                      <a:pt x="15" y="13"/>
                      <a:pt x="32" y="11"/>
                      <a:pt x="43" y="3"/>
                    </a:cubicBezTo>
                    <a:cubicBezTo>
                      <a:pt x="45" y="2"/>
                      <a:pt x="44" y="0"/>
                      <a:pt x="4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80" name="Freeform 215"/>
              <p:cNvSpPr/>
              <p:nvPr/>
            </p:nvSpPr>
            <p:spPr bwMode="auto">
              <a:xfrm>
                <a:off x="5515" y="2796"/>
                <a:ext cx="49" cy="28"/>
              </a:xfrm>
              <a:custGeom>
                <a:avLst/>
                <a:gdLst>
                  <a:gd name="T0" fmla="*/ 24 w 28"/>
                  <a:gd name="T1" fmla="*/ 2 h 16"/>
                  <a:gd name="T2" fmla="*/ 12 w 28"/>
                  <a:gd name="T3" fmla="*/ 8 h 16"/>
                  <a:gd name="T4" fmla="*/ 2 w 28"/>
                  <a:gd name="T5" fmla="*/ 11 h 16"/>
                  <a:gd name="T6" fmla="*/ 2 w 28"/>
                  <a:gd name="T7" fmla="*/ 14 h 16"/>
                  <a:gd name="T8" fmla="*/ 26 w 28"/>
                  <a:gd name="T9" fmla="*/ 4 h 16"/>
                  <a:gd name="T10" fmla="*/ 24 w 28"/>
                  <a:gd name="T11" fmla="*/ 2 h 16"/>
                </a:gdLst>
                <a:ahLst/>
                <a:cxnLst>
                  <a:cxn ang="0">
                    <a:pos x="T0" y="T1"/>
                  </a:cxn>
                  <a:cxn ang="0">
                    <a:pos x="T2" y="T3"/>
                  </a:cxn>
                  <a:cxn ang="0">
                    <a:pos x="T4" y="T5"/>
                  </a:cxn>
                  <a:cxn ang="0">
                    <a:pos x="T6" y="T7"/>
                  </a:cxn>
                  <a:cxn ang="0">
                    <a:pos x="T8" y="T9"/>
                  </a:cxn>
                  <a:cxn ang="0">
                    <a:pos x="T10" y="T11"/>
                  </a:cxn>
                </a:cxnLst>
                <a:rect l="0" t="0" r="r" b="b"/>
                <a:pathLst>
                  <a:path w="28" h="16">
                    <a:moveTo>
                      <a:pt x="24" y="2"/>
                    </a:moveTo>
                    <a:cubicBezTo>
                      <a:pt x="20" y="4"/>
                      <a:pt x="17" y="7"/>
                      <a:pt x="12" y="8"/>
                    </a:cubicBezTo>
                    <a:cubicBezTo>
                      <a:pt x="9" y="9"/>
                      <a:pt x="5" y="10"/>
                      <a:pt x="2" y="11"/>
                    </a:cubicBezTo>
                    <a:cubicBezTo>
                      <a:pt x="1" y="11"/>
                      <a:pt x="0" y="13"/>
                      <a:pt x="2" y="14"/>
                    </a:cubicBezTo>
                    <a:cubicBezTo>
                      <a:pt x="10" y="16"/>
                      <a:pt x="20" y="10"/>
                      <a:pt x="26" y="4"/>
                    </a:cubicBezTo>
                    <a:cubicBezTo>
                      <a:pt x="28" y="2"/>
                      <a:pt x="25" y="0"/>
                      <a:pt x="2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81" name="Freeform 216"/>
              <p:cNvSpPr/>
              <p:nvPr/>
            </p:nvSpPr>
            <p:spPr bwMode="auto">
              <a:xfrm>
                <a:off x="5543" y="2805"/>
                <a:ext cx="42" cy="33"/>
              </a:xfrm>
              <a:custGeom>
                <a:avLst/>
                <a:gdLst>
                  <a:gd name="T0" fmla="*/ 20 w 24"/>
                  <a:gd name="T1" fmla="*/ 2 h 19"/>
                  <a:gd name="T2" fmla="*/ 2 w 24"/>
                  <a:gd name="T3" fmla="*/ 15 h 19"/>
                  <a:gd name="T4" fmla="*/ 2 w 24"/>
                  <a:gd name="T5" fmla="*/ 19 h 19"/>
                  <a:gd name="T6" fmla="*/ 23 w 24"/>
                  <a:gd name="T7" fmla="*/ 4 h 19"/>
                  <a:gd name="T8" fmla="*/ 20 w 24"/>
                  <a:gd name="T9" fmla="*/ 2 h 19"/>
                </a:gdLst>
                <a:ahLst/>
                <a:cxnLst>
                  <a:cxn ang="0">
                    <a:pos x="T0" y="T1"/>
                  </a:cxn>
                  <a:cxn ang="0">
                    <a:pos x="T2" y="T3"/>
                  </a:cxn>
                  <a:cxn ang="0">
                    <a:pos x="T4" y="T5"/>
                  </a:cxn>
                  <a:cxn ang="0">
                    <a:pos x="T6" y="T7"/>
                  </a:cxn>
                  <a:cxn ang="0">
                    <a:pos x="T8" y="T9"/>
                  </a:cxn>
                </a:cxnLst>
                <a:rect l="0" t="0" r="r" b="b"/>
                <a:pathLst>
                  <a:path w="24" h="19">
                    <a:moveTo>
                      <a:pt x="20" y="2"/>
                    </a:moveTo>
                    <a:cubicBezTo>
                      <a:pt x="16" y="9"/>
                      <a:pt x="9" y="12"/>
                      <a:pt x="2" y="15"/>
                    </a:cubicBezTo>
                    <a:cubicBezTo>
                      <a:pt x="0" y="16"/>
                      <a:pt x="0" y="19"/>
                      <a:pt x="2" y="19"/>
                    </a:cubicBezTo>
                    <a:cubicBezTo>
                      <a:pt x="11" y="19"/>
                      <a:pt x="20" y="12"/>
                      <a:pt x="23" y="4"/>
                    </a:cubicBezTo>
                    <a:cubicBezTo>
                      <a:pt x="24" y="2"/>
                      <a:pt x="21" y="0"/>
                      <a:pt x="2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82" name="Freeform 217"/>
              <p:cNvSpPr/>
              <p:nvPr/>
            </p:nvSpPr>
            <p:spPr bwMode="auto">
              <a:xfrm>
                <a:off x="5507" y="2775"/>
                <a:ext cx="44" cy="19"/>
              </a:xfrm>
              <a:custGeom>
                <a:avLst/>
                <a:gdLst>
                  <a:gd name="T0" fmla="*/ 23 w 25"/>
                  <a:gd name="T1" fmla="*/ 5 h 11"/>
                  <a:gd name="T2" fmla="*/ 3 w 25"/>
                  <a:gd name="T3" fmla="*/ 1 h 11"/>
                  <a:gd name="T4" fmla="*/ 1 w 25"/>
                  <a:gd name="T5" fmla="*/ 3 h 11"/>
                  <a:gd name="T6" fmla="*/ 24 w 25"/>
                  <a:gd name="T7" fmla="*/ 8 h 11"/>
                  <a:gd name="T8" fmla="*/ 23 w 25"/>
                  <a:gd name="T9" fmla="*/ 5 h 11"/>
                </a:gdLst>
                <a:ahLst/>
                <a:cxnLst>
                  <a:cxn ang="0">
                    <a:pos x="T0" y="T1"/>
                  </a:cxn>
                  <a:cxn ang="0">
                    <a:pos x="T2" y="T3"/>
                  </a:cxn>
                  <a:cxn ang="0">
                    <a:pos x="T4" y="T5"/>
                  </a:cxn>
                  <a:cxn ang="0">
                    <a:pos x="T6" y="T7"/>
                  </a:cxn>
                  <a:cxn ang="0">
                    <a:pos x="T8" y="T9"/>
                  </a:cxn>
                </a:cxnLst>
                <a:rect l="0" t="0" r="r" b="b"/>
                <a:pathLst>
                  <a:path w="25" h="11">
                    <a:moveTo>
                      <a:pt x="23" y="5"/>
                    </a:moveTo>
                    <a:cubicBezTo>
                      <a:pt x="16" y="6"/>
                      <a:pt x="9" y="5"/>
                      <a:pt x="3" y="1"/>
                    </a:cubicBezTo>
                    <a:cubicBezTo>
                      <a:pt x="1" y="0"/>
                      <a:pt x="0" y="2"/>
                      <a:pt x="1" y="3"/>
                    </a:cubicBezTo>
                    <a:cubicBezTo>
                      <a:pt x="6" y="9"/>
                      <a:pt x="16" y="11"/>
                      <a:pt x="24" y="8"/>
                    </a:cubicBezTo>
                    <a:cubicBezTo>
                      <a:pt x="25" y="8"/>
                      <a:pt x="25" y="5"/>
                      <a:pt x="23"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83" name="Freeform 218"/>
              <p:cNvSpPr/>
              <p:nvPr/>
            </p:nvSpPr>
            <p:spPr bwMode="auto">
              <a:xfrm>
                <a:off x="5502" y="2722"/>
                <a:ext cx="46" cy="64"/>
              </a:xfrm>
              <a:custGeom>
                <a:avLst/>
                <a:gdLst>
                  <a:gd name="T0" fmla="*/ 25 w 26"/>
                  <a:gd name="T1" fmla="*/ 32 h 36"/>
                  <a:gd name="T2" fmla="*/ 4 w 26"/>
                  <a:gd name="T3" fmla="*/ 1 h 36"/>
                  <a:gd name="T4" fmla="*/ 2 w 26"/>
                  <a:gd name="T5" fmla="*/ 3 h 36"/>
                  <a:gd name="T6" fmla="*/ 22 w 26"/>
                  <a:gd name="T7" fmla="*/ 34 h 36"/>
                  <a:gd name="T8" fmla="*/ 25 w 26"/>
                  <a:gd name="T9" fmla="*/ 32 h 36"/>
                </a:gdLst>
                <a:ahLst/>
                <a:cxnLst>
                  <a:cxn ang="0">
                    <a:pos x="T0" y="T1"/>
                  </a:cxn>
                  <a:cxn ang="0">
                    <a:pos x="T2" y="T3"/>
                  </a:cxn>
                  <a:cxn ang="0">
                    <a:pos x="T4" y="T5"/>
                  </a:cxn>
                  <a:cxn ang="0">
                    <a:pos x="T6" y="T7"/>
                  </a:cxn>
                  <a:cxn ang="0">
                    <a:pos x="T8" y="T9"/>
                  </a:cxn>
                </a:cxnLst>
                <a:rect l="0" t="0" r="r" b="b"/>
                <a:pathLst>
                  <a:path w="26" h="36">
                    <a:moveTo>
                      <a:pt x="25" y="32"/>
                    </a:moveTo>
                    <a:cubicBezTo>
                      <a:pt x="20" y="21"/>
                      <a:pt x="13" y="10"/>
                      <a:pt x="4" y="1"/>
                    </a:cubicBezTo>
                    <a:cubicBezTo>
                      <a:pt x="2" y="0"/>
                      <a:pt x="0" y="2"/>
                      <a:pt x="2" y="3"/>
                    </a:cubicBezTo>
                    <a:cubicBezTo>
                      <a:pt x="9" y="13"/>
                      <a:pt x="16" y="23"/>
                      <a:pt x="22" y="34"/>
                    </a:cubicBezTo>
                    <a:cubicBezTo>
                      <a:pt x="23" y="36"/>
                      <a:pt x="26" y="34"/>
                      <a:pt x="25"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84" name="Freeform 219"/>
              <p:cNvSpPr/>
              <p:nvPr/>
            </p:nvSpPr>
            <p:spPr bwMode="auto">
              <a:xfrm>
                <a:off x="5465" y="2849"/>
                <a:ext cx="74" cy="56"/>
              </a:xfrm>
              <a:custGeom>
                <a:avLst/>
                <a:gdLst>
                  <a:gd name="T0" fmla="*/ 40 w 42"/>
                  <a:gd name="T1" fmla="*/ 29 h 32"/>
                  <a:gd name="T2" fmla="*/ 4 w 42"/>
                  <a:gd name="T3" fmla="*/ 2 h 32"/>
                  <a:gd name="T4" fmla="*/ 1 w 42"/>
                  <a:gd name="T5" fmla="*/ 3 h 32"/>
                  <a:gd name="T6" fmla="*/ 40 w 42"/>
                  <a:gd name="T7" fmla="*/ 32 h 32"/>
                  <a:gd name="T8" fmla="*/ 40 w 42"/>
                  <a:gd name="T9" fmla="*/ 29 h 32"/>
                </a:gdLst>
                <a:ahLst/>
                <a:cxnLst>
                  <a:cxn ang="0">
                    <a:pos x="T0" y="T1"/>
                  </a:cxn>
                  <a:cxn ang="0">
                    <a:pos x="T2" y="T3"/>
                  </a:cxn>
                  <a:cxn ang="0">
                    <a:pos x="T4" y="T5"/>
                  </a:cxn>
                  <a:cxn ang="0">
                    <a:pos x="T6" y="T7"/>
                  </a:cxn>
                  <a:cxn ang="0">
                    <a:pos x="T8" y="T9"/>
                  </a:cxn>
                </a:cxnLst>
                <a:rect l="0" t="0" r="r" b="b"/>
                <a:pathLst>
                  <a:path w="42" h="32">
                    <a:moveTo>
                      <a:pt x="40" y="29"/>
                    </a:moveTo>
                    <a:cubicBezTo>
                      <a:pt x="24" y="26"/>
                      <a:pt x="11" y="16"/>
                      <a:pt x="4" y="2"/>
                    </a:cubicBezTo>
                    <a:cubicBezTo>
                      <a:pt x="3" y="0"/>
                      <a:pt x="0" y="1"/>
                      <a:pt x="1" y="3"/>
                    </a:cubicBezTo>
                    <a:cubicBezTo>
                      <a:pt x="6" y="20"/>
                      <a:pt x="22" y="31"/>
                      <a:pt x="40" y="32"/>
                    </a:cubicBezTo>
                    <a:cubicBezTo>
                      <a:pt x="42" y="32"/>
                      <a:pt x="42" y="29"/>
                      <a:pt x="40"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85" name="Freeform 220"/>
              <p:cNvSpPr/>
              <p:nvPr/>
            </p:nvSpPr>
            <p:spPr bwMode="auto">
              <a:xfrm>
                <a:off x="5413" y="2853"/>
                <a:ext cx="63" cy="63"/>
              </a:xfrm>
              <a:custGeom>
                <a:avLst/>
                <a:gdLst>
                  <a:gd name="T0" fmla="*/ 34 w 36"/>
                  <a:gd name="T1" fmla="*/ 31 h 36"/>
                  <a:gd name="T2" fmla="*/ 3 w 36"/>
                  <a:gd name="T3" fmla="*/ 1 h 36"/>
                  <a:gd name="T4" fmla="*/ 0 w 36"/>
                  <a:gd name="T5" fmla="*/ 3 h 36"/>
                  <a:gd name="T6" fmla="*/ 32 w 36"/>
                  <a:gd name="T7" fmla="*/ 34 h 36"/>
                  <a:gd name="T8" fmla="*/ 34 w 36"/>
                  <a:gd name="T9" fmla="*/ 31 h 36"/>
                </a:gdLst>
                <a:ahLst/>
                <a:cxnLst>
                  <a:cxn ang="0">
                    <a:pos x="T0" y="T1"/>
                  </a:cxn>
                  <a:cxn ang="0">
                    <a:pos x="T2" y="T3"/>
                  </a:cxn>
                  <a:cxn ang="0">
                    <a:pos x="T4" y="T5"/>
                  </a:cxn>
                  <a:cxn ang="0">
                    <a:pos x="T6" y="T7"/>
                  </a:cxn>
                  <a:cxn ang="0">
                    <a:pos x="T8" y="T9"/>
                  </a:cxn>
                </a:cxnLst>
                <a:rect l="0" t="0" r="r" b="b"/>
                <a:pathLst>
                  <a:path w="36" h="36">
                    <a:moveTo>
                      <a:pt x="34" y="31"/>
                    </a:moveTo>
                    <a:cubicBezTo>
                      <a:pt x="21" y="23"/>
                      <a:pt x="13" y="12"/>
                      <a:pt x="3" y="1"/>
                    </a:cubicBezTo>
                    <a:cubicBezTo>
                      <a:pt x="2" y="0"/>
                      <a:pt x="0" y="2"/>
                      <a:pt x="0" y="3"/>
                    </a:cubicBezTo>
                    <a:cubicBezTo>
                      <a:pt x="7" y="17"/>
                      <a:pt x="20" y="27"/>
                      <a:pt x="32" y="34"/>
                    </a:cubicBezTo>
                    <a:cubicBezTo>
                      <a:pt x="34" y="36"/>
                      <a:pt x="36" y="32"/>
                      <a:pt x="3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86" name="Freeform 221"/>
              <p:cNvSpPr/>
              <p:nvPr/>
            </p:nvSpPr>
            <p:spPr bwMode="auto">
              <a:xfrm>
                <a:off x="5363" y="2851"/>
                <a:ext cx="50" cy="65"/>
              </a:xfrm>
              <a:custGeom>
                <a:avLst/>
                <a:gdLst>
                  <a:gd name="T0" fmla="*/ 26 w 28"/>
                  <a:gd name="T1" fmla="*/ 32 h 37"/>
                  <a:gd name="T2" fmla="*/ 3 w 28"/>
                  <a:gd name="T3" fmla="*/ 2 h 37"/>
                  <a:gd name="T4" fmla="*/ 0 w 28"/>
                  <a:gd name="T5" fmla="*/ 3 h 37"/>
                  <a:gd name="T6" fmla="*/ 23 w 28"/>
                  <a:gd name="T7" fmla="*/ 35 h 37"/>
                  <a:gd name="T8" fmla="*/ 26 w 28"/>
                  <a:gd name="T9" fmla="*/ 32 h 37"/>
                </a:gdLst>
                <a:ahLst/>
                <a:cxnLst>
                  <a:cxn ang="0">
                    <a:pos x="T0" y="T1"/>
                  </a:cxn>
                  <a:cxn ang="0">
                    <a:pos x="T2" y="T3"/>
                  </a:cxn>
                  <a:cxn ang="0">
                    <a:pos x="T4" y="T5"/>
                  </a:cxn>
                  <a:cxn ang="0">
                    <a:pos x="T6" y="T7"/>
                  </a:cxn>
                  <a:cxn ang="0">
                    <a:pos x="T8" y="T9"/>
                  </a:cxn>
                </a:cxnLst>
                <a:rect l="0" t="0" r="r" b="b"/>
                <a:pathLst>
                  <a:path w="28" h="37">
                    <a:moveTo>
                      <a:pt x="26" y="32"/>
                    </a:moveTo>
                    <a:cubicBezTo>
                      <a:pt x="16" y="24"/>
                      <a:pt x="9" y="13"/>
                      <a:pt x="3" y="2"/>
                    </a:cubicBezTo>
                    <a:cubicBezTo>
                      <a:pt x="2" y="0"/>
                      <a:pt x="0" y="1"/>
                      <a:pt x="0" y="3"/>
                    </a:cubicBezTo>
                    <a:cubicBezTo>
                      <a:pt x="3" y="16"/>
                      <a:pt x="13" y="27"/>
                      <a:pt x="23" y="35"/>
                    </a:cubicBezTo>
                    <a:cubicBezTo>
                      <a:pt x="25" y="37"/>
                      <a:pt x="28" y="34"/>
                      <a:pt x="26"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87" name="Freeform 222"/>
              <p:cNvSpPr/>
              <p:nvPr/>
            </p:nvSpPr>
            <p:spPr bwMode="auto">
              <a:xfrm>
                <a:off x="5312" y="2842"/>
                <a:ext cx="46" cy="67"/>
              </a:xfrm>
              <a:custGeom>
                <a:avLst/>
                <a:gdLst>
                  <a:gd name="T0" fmla="*/ 25 w 26"/>
                  <a:gd name="T1" fmla="*/ 34 h 38"/>
                  <a:gd name="T2" fmla="*/ 3 w 26"/>
                  <a:gd name="T3" fmla="*/ 1 h 38"/>
                  <a:gd name="T4" fmla="*/ 0 w 26"/>
                  <a:gd name="T5" fmla="*/ 3 h 38"/>
                  <a:gd name="T6" fmla="*/ 22 w 26"/>
                  <a:gd name="T7" fmla="*/ 37 h 38"/>
                  <a:gd name="T8" fmla="*/ 25 w 26"/>
                  <a:gd name="T9" fmla="*/ 34 h 38"/>
                </a:gdLst>
                <a:ahLst/>
                <a:cxnLst>
                  <a:cxn ang="0">
                    <a:pos x="T0" y="T1"/>
                  </a:cxn>
                  <a:cxn ang="0">
                    <a:pos x="T2" y="T3"/>
                  </a:cxn>
                  <a:cxn ang="0">
                    <a:pos x="T4" y="T5"/>
                  </a:cxn>
                  <a:cxn ang="0">
                    <a:pos x="T6" y="T7"/>
                  </a:cxn>
                  <a:cxn ang="0">
                    <a:pos x="T8" y="T9"/>
                  </a:cxn>
                </a:cxnLst>
                <a:rect l="0" t="0" r="r" b="b"/>
                <a:pathLst>
                  <a:path w="26" h="38">
                    <a:moveTo>
                      <a:pt x="25" y="34"/>
                    </a:moveTo>
                    <a:cubicBezTo>
                      <a:pt x="16" y="24"/>
                      <a:pt x="10" y="13"/>
                      <a:pt x="3" y="1"/>
                    </a:cubicBezTo>
                    <a:cubicBezTo>
                      <a:pt x="2" y="0"/>
                      <a:pt x="0" y="1"/>
                      <a:pt x="0" y="3"/>
                    </a:cubicBezTo>
                    <a:cubicBezTo>
                      <a:pt x="5" y="15"/>
                      <a:pt x="13" y="27"/>
                      <a:pt x="22" y="37"/>
                    </a:cubicBezTo>
                    <a:cubicBezTo>
                      <a:pt x="24" y="38"/>
                      <a:pt x="26" y="36"/>
                      <a:pt x="25"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88" name="Freeform 223"/>
              <p:cNvSpPr/>
              <p:nvPr/>
            </p:nvSpPr>
            <p:spPr bwMode="auto">
              <a:xfrm>
                <a:off x="5254" y="2812"/>
                <a:ext cx="41" cy="72"/>
              </a:xfrm>
              <a:custGeom>
                <a:avLst/>
                <a:gdLst>
                  <a:gd name="T0" fmla="*/ 22 w 23"/>
                  <a:gd name="T1" fmla="*/ 38 h 41"/>
                  <a:gd name="T2" fmla="*/ 3 w 23"/>
                  <a:gd name="T3" fmla="*/ 1 h 41"/>
                  <a:gd name="T4" fmla="*/ 0 w 23"/>
                  <a:gd name="T5" fmla="*/ 2 h 41"/>
                  <a:gd name="T6" fmla="*/ 19 w 23"/>
                  <a:gd name="T7" fmla="*/ 40 h 41"/>
                  <a:gd name="T8" fmla="*/ 22 w 23"/>
                  <a:gd name="T9" fmla="*/ 38 h 41"/>
                </a:gdLst>
                <a:ahLst/>
                <a:cxnLst>
                  <a:cxn ang="0">
                    <a:pos x="T0" y="T1"/>
                  </a:cxn>
                  <a:cxn ang="0">
                    <a:pos x="T2" y="T3"/>
                  </a:cxn>
                  <a:cxn ang="0">
                    <a:pos x="T4" y="T5"/>
                  </a:cxn>
                  <a:cxn ang="0">
                    <a:pos x="T6" y="T7"/>
                  </a:cxn>
                  <a:cxn ang="0">
                    <a:pos x="T8" y="T9"/>
                  </a:cxn>
                </a:cxnLst>
                <a:rect l="0" t="0" r="r" b="b"/>
                <a:pathLst>
                  <a:path w="23" h="41">
                    <a:moveTo>
                      <a:pt x="22" y="38"/>
                    </a:moveTo>
                    <a:cubicBezTo>
                      <a:pt x="14" y="26"/>
                      <a:pt x="9" y="14"/>
                      <a:pt x="3" y="1"/>
                    </a:cubicBezTo>
                    <a:cubicBezTo>
                      <a:pt x="2" y="0"/>
                      <a:pt x="0" y="1"/>
                      <a:pt x="0" y="2"/>
                    </a:cubicBezTo>
                    <a:cubicBezTo>
                      <a:pt x="3" y="16"/>
                      <a:pt x="11" y="29"/>
                      <a:pt x="19" y="40"/>
                    </a:cubicBezTo>
                    <a:cubicBezTo>
                      <a:pt x="20" y="41"/>
                      <a:pt x="23" y="39"/>
                      <a:pt x="22"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89" name="Freeform 224"/>
              <p:cNvSpPr/>
              <p:nvPr/>
            </p:nvSpPr>
            <p:spPr bwMode="auto">
              <a:xfrm>
                <a:off x="5207" y="2803"/>
                <a:ext cx="37" cy="57"/>
              </a:xfrm>
              <a:custGeom>
                <a:avLst/>
                <a:gdLst>
                  <a:gd name="T0" fmla="*/ 20 w 21"/>
                  <a:gd name="T1" fmla="*/ 28 h 32"/>
                  <a:gd name="T2" fmla="*/ 3 w 21"/>
                  <a:gd name="T3" fmla="*/ 1 h 32"/>
                  <a:gd name="T4" fmla="*/ 0 w 21"/>
                  <a:gd name="T5" fmla="*/ 2 h 32"/>
                  <a:gd name="T6" fmla="*/ 18 w 21"/>
                  <a:gd name="T7" fmla="*/ 31 h 32"/>
                  <a:gd name="T8" fmla="*/ 20 w 21"/>
                  <a:gd name="T9" fmla="*/ 28 h 32"/>
                </a:gdLst>
                <a:ahLst/>
                <a:cxnLst>
                  <a:cxn ang="0">
                    <a:pos x="T0" y="T1"/>
                  </a:cxn>
                  <a:cxn ang="0">
                    <a:pos x="T2" y="T3"/>
                  </a:cxn>
                  <a:cxn ang="0">
                    <a:pos x="T4" y="T5"/>
                  </a:cxn>
                  <a:cxn ang="0">
                    <a:pos x="T6" y="T7"/>
                  </a:cxn>
                  <a:cxn ang="0">
                    <a:pos x="T8" y="T9"/>
                  </a:cxn>
                </a:cxnLst>
                <a:rect l="0" t="0" r="r" b="b"/>
                <a:pathLst>
                  <a:path w="21" h="32">
                    <a:moveTo>
                      <a:pt x="20" y="28"/>
                    </a:moveTo>
                    <a:cubicBezTo>
                      <a:pt x="11" y="21"/>
                      <a:pt x="6" y="12"/>
                      <a:pt x="3" y="1"/>
                    </a:cubicBezTo>
                    <a:cubicBezTo>
                      <a:pt x="2" y="0"/>
                      <a:pt x="0" y="0"/>
                      <a:pt x="0" y="2"/>
                    </a:cubicBezTo>
                    <a:cubicBezTo>
                      <a:pt x="1" y="14"/>
                      <a:pt x="8" y="24"/>
                      <a:pt x="18" y="31"/>
                    </a:cubicBezTo>
                    <a:cubicBezTo>
                      <a:pt x="19" y="32"/>
                      <a:pt x="21" y="30"/>
                      <a:pt x="2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90" name="Freeform 225"/>
              <p:cNvSpPr/>
              <p:nvPr/>
            </p:nvSpPr>
            <p:spPr bwMode="auto">
              <a:xfrm>
                <a:off x="5149" y="2786"/>
                <a:ext cx="49" cy="70"/>
              </a:xfrm>
              <a:custGeom>
                <a:avLst/>
                <a:gdLst>
                  <a:gd name="T0" fmla="*/ 27 w 28"/>
                  <a:gd name="T1" fmla="*/ 37 h 40"/>
                  <a:gd name="T2" fmla="*/ 3 w 28"/>
                  <a:gd name="T3" fmla="*/ 1 h 40"/>
                  <a:gd name="T4" fmla="*/ 1 w 28"/>
                  <a:gd name="T5" fmla="*/ 2 h 40"/>
                  <a:gd name="T6" fmla="*/ 24 w 28"/>
                  <a:gd name="T7" fmla="*/ 39 h 40"/>
                  <a:gd name="T8" fmla="*/ 27 w 28"/>
                  <a:gd name="T9" fmla="*/ 37 h 40"/>
                </a:gdLst>
                <a:ahLst/>
                <a:cxnLst>
                  <a:cxn ang="0">
                    <a:pos x="T0" y="T1"/>
                  </a:cxn>
                  <a:cxn ang="0">
                    <a:pos x="T2" y="T3"/>
                  </a:cxn>
                  <a:cxn ang="0">
                    <a:pos x="T4" y="T5"/>
                  </a:cxn>
                  <a:cxn ang="0">
                    <a:pos x="T6" y="T7"/>
                  </a:cxn>
                  <a:cxn ang="0">
                    <a:pos x="T8" y="T9"/>
                  </a:cxn>
                </a:cxnLst>
                <a:rect l="0" t="0" r="r" b="b"/>
                <a:pathLst>
                  <a:path w="28" h="40">
                    <a:moveTo>
                      <a:pt x="27" y="37"/>
                    </a:moveTo>
                    <a:cubicBezTo>
                      <a:pt x="17" y="26"/>
                      <a:pt x="10" y="14"/>
                      <a:pt x="3" y="1"/>
                    </a:cubicBezTo>
                    <a:cubicBezTo>
                      <a:pt x="3" y="0"/>
                      <a:pt x="0" y="1"/>
                      <a:pt x="1" y="2"/>
                    </a:cubicBezTo>
                    <a:cubicBezTo>
                      <a:pt x="4" y="17"/>
                      <a:pt x="14" y="30"/>
                      <a:pt x="24" y="39"/>
                    </a:cubicBezTo>
                    <a:cubicBezTo>
                      <a:pt x="26" y="40"/>
                      <a:pt x="28" y="38"/>
                      <a:pt x="2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91" name="Freeform 226"/>
              <p:cNvSpPr/>
              <p:nvPr/>
            </p:nvSpPr>
            <p:spPr bwMode="auto">
              <a:xfrm>
                <a:off x="5114" y="2772"/>
                <a:ext cx="44" cy="72"/>
              </a:xfrm>
              <a:custGeom>
                <a:avLst/>
                <a:gdLst>
                  <a:gd name="T0" fmla="*/ 23 w 25"/>
                  <a:gd name="T1" fmla="*/ 37 h 41"/>
                  <a:gd name="T2" fmla="*/ 11 w 25"/>
                  <a:gd name="T3" fmla="*/ 19 h 41"/>
                  <a:gd name="T4" fmla="*/ 3 w 25"/>
                  <a:gd name="T5" fmla="*/ 2 h 41"/>
                  <a:gd name="T6" fmla="*/ 0 w 25"/>
                  <a:gd name="T7" fmla="*/ 3 h 41"/>
                  <a:gd name="T8" fmla="*/ 10 w 25"/>
                  <a:gd name="T9" fmla="*/ 30 h 41"/>
                  <a:gd name="T10" fmla="*/ 22 w 25"/>
                  <a:gd name="T11" fmla="*/ 40 h 41"/>
                  <a:gd name="T12" fmla="*/ 23 w 25"/>
                  <a:gd name="T13" fmla="*/ 37 h 41"/>
                </a:gdLst>
                <a:ahLst/>
                <a:cxnLst>
                  <a:cxn ang="0">
                    <a:pos x="T0" y="T1"/>
                  </a:cxn>
                  <a:cxn ang="0">
                    <a:pos x="T2" y="T3"/>
                  </a:cxn>
                  <a:cxn ang="0">
                    <a:pos x="T4" y="T5"/>
                  </a:cxn>
                  <a:cxn ang="0">
                    <a:pos x="T6" y="T7"/>
                  </a:cxn>
                  <a:cxn ang="0">
                    <a:pos x="T8" y="T9"/>
                  </a:cxn>
                  <a:cxn ang="0">
                    <a:pos x="T10" y="T11"/>
                  </a:cxn>
                  <a:cxn ang="0">
                    <a:pos x="T12" y="T13"/>
                  </a:cxn>
                </a:cxnLst>
                <a:rect l="0" t="0" r="r" b="b"/>
                <a:pathLst>
                  <a:path w="25" h="41">
                    <a:moveTo>
                      <a:pt x="23" y="37"/>
                    </a:moveTo>
                    <a:cubicBezTo>
                      <a:pt x="15" y="35"/>
                      <a:pt x="13" y="25"/>
                      <a:pt x="11" y="19"/>
                    </a:cubicBezTo>
                    <a:cubicBezTo>
                      <a:pt x="8" y="13"/>
                      <a:pt x="6" y="8"/>
                      <a:pt x="3" y="2"/>
                    </a:cubicBezTo>
                    <a:cubicBezTo>
                      <a:pt x="2" y="0"/>
                      <a:pt x="0" y="1"/>
                      <a:pt x="0" y="3"/>
                    </a:cubicBezTo>
                    <a:cubicBezTo>
                      <a:pt x="3" y="12"/>
                      <a:pt x="6" y="22"/>
                      <a:pt x="10" y="30"/>
                    </a:cubicBezTo>
                    <a:cubicBezTo>
                      <a:pt x="13" y="36"/>
                      <a:pt x="16" y="39"/>
                      <a:pt x="22" y="40"/>
                    </a:cubicBezTo>
                    <a:cubicBezTo>
                      <a:pt x="24" y="41"/>
                      <a:pt x="25" y="37"/>
                      <a:pt x="23"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92" name="Freeform 227"/>
              <p:cNvSpPr/>
              <p:nvPr/>
            </p:nvSpPr>
            <p:spPr bwMode="auto">
              <a:xfrm>
                <a:off x="5043" y="2759"/>
                <a:ext cx="46" cy="67"/>
              </a:xfrm>
              <a:custGeom>
                <a:avLst/>
                <a:gdLst>
                  <a:gd name="T0" fmla="*/ 25 w 26"/>
                  <a:gd name="T1" fmla="*/ 34 h 38"/>
                  <a:gd name="T2" fmla="*/ 3 w 26"/>
                  <a:gd name="T3" fmla="*/ 2 h 38"/>
                  <a:gd name="T4" fmla="*/ 0 w 26"/>
                  <a:gd name="T5" fmla="*/ 3 h 38"/>
                  <a:gd name="T6" fmla="*/ 23 w 26"/>
                  <a:gd name="T7" fmla="*/ 37 h 38"/>
                  <a:gd name="T8" fmla="*/ 25 w 26"/>
                  <a:gd name="T9" fmla="*/ 34 h 38"/>
                </a:gdLst>
                <a:ahLst/>
                <a:cxnLst>
                  <a:cxn ang="0">
                    <a:pos x="T0" y="T1"/>
                  </a:cxn>
                  <a:cxn ang="0">
                    <a:pos x="T2" y="T3"/>
                  </a:cxn>
                  <a:cxn ang="0">
                    <a:pos x="T4" y="T5"/>
                  </a:cxn>
                  <a:cxn ang="0">
                    <a:pos x="T6" y="T7"/>
                  </a:cxn>
                  <a:cxn ang="0">
                    <a:pos x="T8" y="T9"/>
                  </a:cxn>
                </a:cxnLst>
                <a:rect l="0" t="0" r="r" b="b"/>
                <a:pathLst>
                  <a:path w="26" h="38">
                    <a:moveTo>
                      <a:pt x="25" y="34"/>
                    </a:moveTo>
                    <a:cubicBezTo>
                      <a:pt x="15" y="24"/>
                      <a:pt x="9" y="14"/>
                      <a:pt x="3" y="2"/>
                    </a:cubicBezTo>
                    <a:cubicBezTo>
                      <a:pt x="2" y="0"/>
                      <a:pt x="0" y="1"/>
                      <a:pt x="0" y="3"/>
                    </a:cubicBezTo>
                    <a:cubicBezTo>
                      <a:pt x="3" y="16"/>
                      <a:pt x="12" y="29"/>
                      <a:pt x="23" y="37"/>
                    </a:cubicBezTo>
                    <a:cubicBezTo>
                      <a:pt x="24" y="38"/>
                      <a:pt x="26" y="35"/>
                      <a:pt x="25"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93" name="Freeform 228"/>
              <p:cNvSpPr/>
              <p:nvPr/>
            </p:nvSpPr>
            <p:spPr bwMode="auto">
              <a:xfrm>
                <a:off x="5079" y="2775"/>
                <a:ext cx="31" cy="56"/>
              </a:xfrm>
              <a:custGeom>
                <a:avLst/>
                <a:gdLst>
                  <a:gd name="T0" fmla="*/ 17 w 18"/>
                  <a:gd name="T1" fmla="*/ 28 h 32"/>
                  <a:gd name="T2" fmla="*/ 4 w 18"/>
                  <a:gd name="T3" fmla="*/ 2 h 32"/>
                  <a:gd name="T4" fmla="*/ 1 w 18"/>
                  <a:gd name="T5" fmla="*/ 2 h 32"/>
                  <a:gd name="T6" fmla="*/ 13 w 18"/>
                  <a:gd name="T7" fmla="*/ 30 h 32"/>
                  <a:gd name="T8" fmla="*/ 17 w 18"/>
                  <a:gd name="T9" fmla="*/ 28 h 32"/>
                </a:gdLst>
                <a:ahLst/>
                <a:cxnLst>
                  <a:cxn ang="0">
                    <a:pos x="T0" y="T1"/>
                  </a:cxn>
                  <a:cxn ang="0">
                    <a:pos x="T2" y="T3"/>
                  </a:cxn>
                  <a:cxn ang="0">
                    <a:pos x="T4" y="T5"/>
                  </a:cxn>
                  <a:cxn ang="0">
                    <a:pos x="T6" y="T7"/>
                  </a:cxn>
                  <a:cxn ang="0">
                    <a:pos x="T8" y="T9"/>
                  </a:cxn>
                </a:cxnLst>
                <a:rect l="0" t="0" r="r" b="b"/>
                <a:pathLst>
                  <a:path w="18" h="32">
                    <a:moveTo>
                      <a:pt x="17" y="28"/>
                    </a:moveTo>
                    <a:cubicBezTo>
                      <a:pt x="11" y="19"/>
                      <a:pt x="7" y="10"/>
                      <a:pt x="4" y="2"/>
                    </a:cubicBezTo>
                    <a:cubicBezTo>
                      <a:pt x="3" y="0"/>
                      <a:pt x="0" y="0"/>
                      <a:pt x="1" y="2"/>
                    </a:cubicBezTo>
                    <a:cubicBezTo>
                      <a:pt x="3" y="12"/>
                      <a:pt x="7" y="21"/>
                      <a:pt x="13" y="30"/>
                    </a:cubicBezTo>
                    <a:cubicBezTo>
                      <a:pt x="14" y="32"/>
                      <a:pt x="18" y="30"/>
                      <a:pt x="17"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94" name="Freeform 229"/>
              <p:cNvSpPr/>
              <p:nvPr/>
            </p:nvSpPr>
            <p:spPr bwMode="auto">
              <a:xfrm>
                <a:off x="4987" y="2745"/>
                <a:ext cx="49" cy="69"/>
              </a:xfrm>
              <a:custGeom>
                <a:avLst/>
                <a:gdLst>
                  <a:gd name="T0" fmla="*/ 26 w 28"/>
                  <a:gd name="T1" fmla="*/ 34 h 39"/>
                  <a:gd name="T2" fmla="*/ 4 w 28"/>
                  <a:gd name="T3" fmla="*/ 2 h 39"/>
                  <a:gd name="T4" fmla="*/ 1 w 28"/>
                  <a:gd name="T5" fmla="*/ 3 h 39"/>
                  <a:gd name="T6" fmla="*/ 23 w 28"/>
                  <a:gd name="T7" fmla="*/ 37 h 39"/>
                  <a:gd name="T8" fmla="*/ 26 w 28"/>
                  <a:gd name="T9" fmla="*/ 34 h 39"/>
                </a:gdLst>
                <a:ahLst/>
                <a:cxnLst>
                  <a:cxn ang="0">
                    <a:pos x="T0" y="T1"/>
                  </a:cxn>
                  <a:cxn ang="0">
                    <a:pos x="T2" y="T3"/>
                  </a:cxn>
                  <a:cxn ang="0">
                    <a:pos x="T4" y="T5"/>
                  </a:cxn>
                  <a:cxn ang="0">
                    <a:pos x="T6" y="T7"/>
                  </a:cxn>
                  <a:cxn ang="0">
                    <a:pos x="T8" y="T9"/>
                  </a:cxn>
                </a:cxnLst>
                <a:rect l="0" t="0" r="r" b="b"/>
                <a:pathLst>
                  <a:path w="28" h="39">
                    <a:moveTo>
                      <a:pt x="26" y="34"/>
                    </a:moveTo>
                    <a:cubicBezTo>
                      <a:pt x="16" y="25"/>
                      <a:pt x="9" y="14"/>
                      <a:pt x="4" y="2"/>
                    </a:cubicBezTo>
                    <a:cubicBezTo>
                      <a:pt x="3" y="0"/>
                      <a:pt x="0" y="2"/>
                      <a:pt x="1" y="3"/>
                    </a:cubicBezTo>
                    <a:cubicBezTo>
                      <a:pt x="4" y="17"/>
                      <a:pt x="13" y="28"/>
                      <a:pt x="23" y="37"/>
                    </a:cubicBezTo>
                    <a:cubicBezTo>
                      <a:pt x="25" y="39"/>
                      <a:pt x="28" y="36"/>
                      <a:pt x="26"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95" name="Freeform 230"/>
              <p:cNvSpPr/>
              <p:nvPr/>
            </p:nvSpPr>
            <p:spPr bwMode="auto">
              <a:xfrm>
                <a:off x="4926" y="2742"/>
                <a:ext cx="59" cy="70"/>
              </a:xfrm>
              <a:custGeom>
                <a:avLst/>
                <a:gdLst>
                  <a:gd name="T0" fmla="*/ 33 w 34"/>
                  <a:gd name="T1" fmla="*/ 36 h 40"/>
                  <a:gd name="T2" fmla="*/ 4 w 34"/>
                  <a:gd name="T3" fmla="*/ 1 h 40"/>
                  <a:gd name="T4" fmla="*/ 1 w 34"/>
                  <a:gd name="T5" fmla="*/ 3 h 40"/>
                  <a:gd name="T6" fmla="*/ 30 w 34"/>
                  <a:gd name="T7" fmla="*/ 38 h 40"/>
                  <a:gd name="T8" fmla="*/ 33 w 34"/>
                  <a:gd name="T9" fmla="*/ 36 h 40"/>
                </a:gdLst>
                <a:ahLst/>
                <a:cxnLst>
                  <a:cxn ang="0">
                    <a:pos x="T0" y="T1"/>
                  </a:cxn>
                  <a:cxn ang="0">
                    <a:pos x="T2" y="T3"/>
                  </a:cxn>
                  <a:cxn ang="0">
                    <a:pos x="T4" y="T5"/>
                  </a:cxn>
                  <a:cxn ang="0">
                    <a:pos x="T6" y="T7"/>
                  </a:cxn>
                  <a:cxn ang="0">
                    <a:pos x="T8" y="T9"/>
                  </a:cxn>
                </a:cxnLst>
                <a:rect l="0" t="0" r="r" b="b"/>
                <a:pathLst>
                  <a:path w="34" h="40">
                    <a:moveTo>
                      <a:pt x="33" y="36"/>
                    </a:moveTo>
                    <a:cubicBezTo>
                      <a:pt x="24" y="24"/>
                      <a:pt x="14" y="11"/>
                      <a:pt x="4" y="1"/>
                    </a:cubicBezTo>
                    <a:cubicBezTo>
                      <a:pt x="2" y="0"/>
                      <a:pt x="0" y="1"/>
                      <a:pt x="1" y="3"/>
                    </a:cubicBezTo>
                    <a:cubicBezTo>
                      <a:pt x="9" y="15"/>
                      <a:pt x="20" y="27"/>
                      <a:pt x="30" y="38"/>
                    </a:cubicBezTo>
                    <a:cubicBezTo>
                      <a:pt x="31" y="40"/>
                      <a:pt x="34" y="38"/>
                      <a:pt x="33" y="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96" name="Freeform 231"/>
              <p:cNvSpPr/>
              <p:nvPr/>
            </p:nvSpPr>
            <p:spPr bwMode="auto">
              <a:xfrm>
                <a:off x="4876" y="2742"/>
                <a:ext cx="50" cy="61"/>
              </a:xfrm>
              <a:custGeom>
                <a:avLst/>
                <a:gdLst>
                  <a:gd name="T0" fmla="*/ 27 w 28"/>
                  <a:gd name="T1" fmla="*/ 31 h 35"/>
                  <a:gd name="T2" fmla="*/ 3 w 28"/>
                  <a:gd name="T3" fmla="*/ 2 h 35"/>
                  <a:gd name="T4" fmla="*/ 1 w 28"/>
                  <a:gd name="T5" fmla="*/ 4 h 35"/>
                  <a:gd name="T6" fmla="*/ 24 w 28"/>
                  <a:gd name="T7" fmla="*/ 34 h 35"/>
                  <a:gd name="T8" fmla="*/ 27 w 28"/>
                  <a:gd name="T9" fmla="*/ 31 h 35"/>
                </a:gdLst>
                <a:ahLst/>
                <a:cxnLst>
                  <a:cxn ang="0">
                    <a:pos x="T0" y="T1"/>
                  </a:cxn>
                  <a:cxn ang="0">
                    <a:pos x="T2" y="T3"/>
                  </a:cxn>
                  <a:cxn ang="0">
                    <a:pos x="T4" y="T5"/>
                  </a:cxn>
                  <a:cxn ang="0">
                    <a:pos x="T6" y="T7"/>
                  </a:cxn>
                  <a:cxn ang="0">
                    <a:pos x="T8" y="T9"/>
                  </a:cxn>
                </a:cxnLst>
                <a:rect l="0" t="0" r="r" b="b"/>
                <a:pathLst>
                  <a:path w="28" h="35">
                    <a:moveTo>
                      <a:pt x="27" y="31"/>
                    </a:moveTo>
                    <a:cubicBezTo>
                      <a:pt x="18" y="22"/>
                      <a:pt x="11" y="11"/>
                      <a:pt x="3" y="2"/>
                    </a:cubicBezTo>
                    <a:cubicBezTo>
                      <a:pt x="2" y="0"/>
                      <a:pt x="0" y="2"/>
                      <a:pt x="1" y="4"/>
                    </a:cubicBezTo>
                    <a:cubicBezTo>
                      <a:pt x="6" y="15"/>
                      <a:pt x="15" y="25"/>
                      <a:pt x="24" y="34"/>
                    </a:cubicBezTo>
                    <a:cubicBezTo>
                      <a:pt x="26" y="35"/>
                      <a:pt x="28" y="33"/>
                      <a:pt x="27"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97" name="Freeform 232"/>
              <p:cNvSpPr/>
              <p:nvPr/>
            </p:nvSpPr>
            <p:spPr bwMode="auto">
              <a:xfrm>
                <a:off x="4827" y="2745"/>
                <a:ext cx="49" cy="55"/>
              </a:xfrm>
              <a:custGeom>
                <a:avLst/>
                <a:gdLst>
                  <a:gd name="T0" fmla="*/ 26 w 28"/>
                  <a:gd name="T1" fmla="*/ 27 h 31"/>
                  <a:gd name="T2" fmla="*/ 3 w 28"/>
                  <a:gd name="T3" fmla="*/ 2 h 31"/>
                  <a:gd name="T4" fmla="*/ 1 w 28"/>
                  <a:gd name="T5" fmla="*/ 4 h 31"/>
                  <a:gd name="T6" fmla="*/ 23 w 28"/>
                  <a:gd name="T7" fmla="*/ 30 h 31"/>
                  <a:gd name="T8" fmla="*/ 26 w 28"/>
                  <a:gd name="T9" fmla="*/ 27 h 31"/>
                </a:gdLst>
                <a:ahLst/>
                <a:cxnLst>
                  <a:cxn ang="0">
                    <a:pos x="T0" y="T1"/>
                  </a:cxn>
                  <a:cxn ang="0">
                    <a:pos x="T2" y="T3"/>
                  </a:cxn>
                  <a:cxn ang="0">
                    <a:pos x="T4" y="T5"/>
                  </a:cxn>
                  <a:cxn ang="0">
                    <a:pos x="T6" y="T7"/>
                  </a:cxn>
                  <a:cxn ang="0">
                    <a:pos x="T8" y="T9"/>
                  </a:cxn>
                </a:cxnLst>
                <a:rect l="0" t="0" r="r" b="b"/>
                <a:pathLst>
                  <a:path w="28" h="31">
                    <a:moveTo>
                      <a:pt x="26" y="27"/>
                    </a:moveTo>
                    <a:cubicBezTo>
                      <a:pt x="17" y="20"/>
                      <a:pt x="10" y="11"/>
                      <a:pt x="3" y="2"/>
                    </a:cubicBezTo>
                    <a:cubicBezTo>
                      <a:pt x="2" y="0"/>
                      <a:pt x="0" y="2"/>
                      <a:pt x="1" y="4"/>
                    </a:cubicBezTo>
                    <a:cubicBezTo>
                      <a:pt x="6" y="14"/>
                      <a:pt x="14" y="23"/>
                      <a:pt x="23" y="30"/>
                    </a:cubicBezTo>
                    <a:cubicBezTo>
                      <a:pt x="25" y="31"/>
                      <a:pt x="28" y="29"/>
                      <a:pt x="26" y="2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98" name="Freeform 233"/>
              <p:cNvSpPr/>
              <p:nvPr/>
            </p:nvSpPr>
            <p:spPr bwMode="auto">
              <a:xfrm>
                <a:off x="4774" y="2729"/>
                <a:ext cx="43" cy="67"/>
              </a:xfrm>
              <a:custGeom>
                <a:avLst/>
                <a:gdLst>
                  <a:gd name="T0" fmla="*/ 23 w 24"/>
                  <a:gd name="T1" fmla="*/ 33 h 38"/>
                  <a:gd name="T2" fmla="*/ 3 w 24"/>
                  <a:gd name="T3" fmla="*/ 1 h 38"/>
                  <a:gd name="T4" fmla="*/ 0 w 24"/>
                  <a:gd name="T5" fmla="*/ 3 h 38"/>
                  <a:gd name="T6" fmla="*/ 20 w 24"/>
                  <a:gd name="T7" fmla="*/ 36 h 38"/>
                  <a:gd name="T8" fmla="*/ 23 w 24"/>
                  <a:gd name="T9" fmla="*/ 33 h 38"/>
                </a:gdLst>
                <a:ahLst/>
                <a:cxnLst>
                  <a:cxn ang="0">
                    <a:pos x="T0" y="T1"/>
                  </a:cxn>
                  <a:cxn ang="0">
                    <a:pos x="T2" y="T3"/>
                  </a:cxn>
                  <a:cxn ang="0">
                    <a:pos x="T4" y="T5"/>
                  </a:cxn>
                  <a:cxn ang="0">
                    <a:pos x="T6" y="T7"/>
                  </a:cxn>
                  <a:cxn ang="0">
                    <a:pos x="T8" y="T9"/>
                  </a:cxn>
                </a:cxnLst>
                <a:rect l="0" t="0" r="r" b="b"/>
                <a:pathLst>
                  <a:path w="24" h="38">
                    <a:moveTo>
                      <a:pt x="23" y="33"/>
                    </a:moveTo>
                    <a:cubicBezTo>
                      <a:pt x="14" y="24"/>
                      <a:pt x="9" y="13"/>
                      <a:pt x="3" y="1"/>
                    </a:cubicBezTo>
                    <a:cubicBezTo>
                      <a:pt x="2" y="0"/>
                      <a:pt x="0" y="1"/>
                      <a:pt x="0" y="3"/>
                    </a:cubicBezTo>
                    <a:cubicBezTo>
                      <a:pt x="3" y="15"/>
                      <a:pt x="11" y="27"/>
                      <a:pt x="20" y="36"/>
                    </a:cubicBezTo>
                    <a:cubicBezTo>
                      <a:pt x="22" y="38"/>
                      <a:pt x="24" y="35"/>
                      <a:pt x="23"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99" name="Freeform 234"/>
              <p:cNvSpPr/>
              <p:nvPr/>
            </p:nvSpPr>
            <p:spPr bwMode="auto">
              <a:xfrm>
                <a:off x="4706" y="2728"/>
                <a:ext cx="51" cy="58"/>
              </a:xfrm>
              <a:custGeom>
                <a:avLst/>
                <a:gdLst>
                  <a:gd name="T0" fmla="*/ 27 w 29"/>
                  <a:gd name="T1" fmla="*/ 28 h 33"/>
                  <a:gd name="T2" fmla="*/ 4 w 29"/>
                  <a:gd name="T3" fmla="*/ 1 h 33"/>
                  <a:gd name="T4" fmla="*/ 1 w 29"/>
                  <a:gd name="T5" fmla="*/ 2 h 33"/>
                  <a:gd name="T6" fmla="*/ 25 w 29"/>
                  <a:gd name="T7" fmla="*/ 31 h 33"/>
                  <a:gd name="T8" fmla="*/ 27 w 29"/>
                  <a:gd name="T9" fmla="*/ 28 h 33"/>
                </a:gdLst>
                <a:ahLst/>
                <a:cxnLst>
                  <a:cxn ang="0">
                    <a:pos x="T0" y="T1"/>
                  </a:cxn>
                  <a:cxn ang="0">
                    <a:pos x="T2" y="T3"/>
                  </a:cxn>
                  <a:cxn ang="0">
                    <a:pos x="T4" y="T5"/>
                  </a:cxn>
                  <a:cxn ang="0">
                    <a:pos x="T6" y="T7"/>
                  </a:cxn>
                  <a:cxn ang="0">
                    <a:pos x="T8" y="T9"/>
                  </a:cxn>
                </a:cxnLst>
                <a:rect l="0" t="0" r="r" b="b"/>
                <a:pathLst>
                  <a:path w="29" h="33">
                    <a:moveTo>
                      <a:pt x="27" y="28"/>
                    </a:moveTo>
                    <a:cubicBezTo>
                      <a:pt x="17" y="21"/>
                      <a:pt x="10" y="12"/>
                      <a:pt x="4" y="1"/>
                    </a:cubicBezTo>
                    <a:cubicBezTo>
                      <a:pt x="3" y="0"/>
                      <a:pt x="0" y="1"/>
                      <a:pt x="1" y="2"/>
                    </a:cubicBezTo>
                    <a:cubicBezTo>
                      <a:pt x="6" y="15"/>
                      <a:pt x="14" y="24"/>
                      <a:pt x="25" y="31"/>
                    </a:cubicBezTo>
                    <a:cubicBezTo>
                      <a:pt x="27" y="33"/>
                      <a:pt x="29" y="30"/>
                      <a:pt x="27"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00" name="Freeform 235"/>
              <p:cNvSpPr/>
              <p:nvPr/>
            </p:nvSpPr>
            <p:spPr bwMode="auto">
              <a:xfrm>
                <a:off x="4648" y="2719"/>
                <a:ext cx="49" cy="67"/>
              </a:xfrm>
              <a:custGeom>
                <a:avLst/>
                <a:gdLst>
                  <a:gd name="T0" fmla="*/ 26 w 28"/>
                  <a:gd name="T1" fmla="*/ 34 h 38"/>
                  <a:gd name="T2" fmla="*/ 4 w 28"/>
                  <a:gd name="T3" fmla="*/ 1 h 38"/>
                  <a:gd name="T4" fmla="*/ 1 w 28"/>
                  <a:gd name="T5" fmla="*/ 2 h 38"/>
                  <a:gd name="T6" fmla="*/ 24 w 28"/>
                  <a:gd name="T7" fmla="*/ 37 h 38"/>
                  <a:gd name="T8" fmla="*/ 26 w 28"/>
                  <a:gd name="T9" fmla="*/ 34 h 38"/>
                </a:gdLst>
                <a:ahLst/>
                <a:cxnLst>
                  <a:cxn ang="0">
                    <a:pos x="T0" y="T1"/>
                  </a:cxn>
                  <a:cxn ang="0">
                    <a:pos x="T2" y="T3"/>
                  </a:cxn>
                  <a:cxn ang="0">
                    <a:pos x="T4" y="T5"/>
                  </a:cxn>
                  <a:cxn ang="0">
                    <a:pos x="T6" y="T7"/>
                  </a:cxn>
                  <a:cxn ang="0">
                    <a:pos x="T8" y="T9"/>
                  </a:cxn>
                </a:cxnLst>
                <a:rect l="0" t="0" r="r" b="b"/>
                <a:pathLst>
                  <a:path w="28" h="38">
                    <a:moveTo>
                      <a:pt x="26" y="34"/>
                    </a:moveTo>
                    <a:cubicBezTo>
                      <a:pt x="18" y="24"/>
                      <a:pt x="11" y="12"/>
                      <a:pt x="4" y="1"/>
                    </a:cubicBezTo>
                    <a:cubicBezTo>
                      <a:pt x="3" y="0"/>
                      <a:pt x="0" y="0"/>
                      <a:pt x="1" y="2"/>
                    </a:cubicBezTo>
                    <a:cubicBezTo>
                      <a:pt x="5" y="15"/>
                      <a:pt x="14" y="27"/>
                      <a:pt x="24" y="37"/>
                    </a:cubicBezTo>
                    <a:cubicBezTo>
                      <a:pt x="25" y="38"/>
                      <a:pt x="28" y="36"/>
                      <a:pt x="26"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01" name="Freeform 236"/>
              <p:cNvSpPr/>
              <p:nvPr/>
            </p:nvSpPr>
            <p:spPr bwMode="auto">
              <a:xfrm>
                <a:off x="4583" y="2692"/>
                <a:ext cx="60" cy="71"/>
              </a:xfrm>
              <a:custGeom>
                <a:avLst/>
                <a:gdLst>
                  <a:gd name="T0" fmla="*/ 32 w 34"/>
                  <a:gd name="T1" fmla="*/ 35 h 40"/>
                  <a:gd name="T2" fmla="*/ 3 w 34"/>
                  <a:gd name="T3" fmla="*/ 1 h 40"/>
                  <a:gd name="T4" fmla="*/ 0 w 34"/>
                  <a:gd name="T5" fmla="*/ 3 h 40"/>
                  <a:gd name="T6" fmla="*/ 30 w 34"/>
                  <a:gd name="T7" fmla="*/ 38 h 40"/>
                  <a:gd name="T8" fmla="*/ 32 w 34"/>
                  <a:gd name="T9" fmla="*/ 35 h 40"/>
                </a:gdLst>
                <a:ahLst/>
                <a:cxnLst>
                  <a:cxn ang="0">
                    <a:pos x="T0" y="T1"/>
                  </a:cxn>
                  <a:cxn ang="0">
                    <a:pos x="T2" y="T3"/>
                  </a:cxn>
                  <a:cxn ang="0">
                    <a:pos x="T4" y="T5"/>
                  </a:cxn>
                  <a:cxn ang="0">
                    <a:pos x="T6" y="T7"/>
                  </a:cxn>
                  <a:cxn ang="0">
                    <a:pos x="T8" y="T9"/>
                  </a:cxn>
                </a:cxnLst>
                <a:rect l="0" t="0" r="r" b="b"/>
                <a:pathLst>
                  <a:path w="34" h="40">
                    <a:moveTo>
                      <a:pt x="32" y="35"/>
                    </a:moveTo>
                    <a:cubicBezTo>
                      <a:pt x="21" y="25"/>
                      <a:pt x="12" y="13"/>
                      <a:pt x="3" y="1"/>
                    </a:cubicBezTo>
                    <a:cubicBezTo>
                      <a:pt x="2" y="0"/>
                      <a:pt x="0" y="1"/>
                      <a:pt x="0" y="3"/>
                    </a:cubicBezTo>
                    <a:cubicBezTo>
                      <a:pt x="7" y="16"/>
                      <a:pt x="18" y="28"/>
                      <a:pt x="30" y="38"/>
                    </a:cubicBezTo>
                    <a:cubicBezTo>
                      <a:pt x="31" y="40"/>
                      <a:pt x="34" y="37"/>
                      <a:pt x="32"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02" name="Freeform 237"/>
              <p:cNvSpPr/>
              <p:nvPr/>
            </p:nvSpPr>
            <p:spPr bwMode="auto">
              <a:xfrm>
                <a:off x="4535" y="2687"/>
                <a:ext cx="48" cy="69"/>
              </a:xfrm>
              <a:custGeom>
                <a:avLst/>
                <a:gdLst>
                  <a:gd name="T0" fmla="*/ 25 w 27"/>
                  <a:gd name="T1" fmla="*/ 34 h 39"/>
                  <a:gd name="T2" fmla="*/ 3 w 27"/>
                  <a:gd name="T3" fmla="*/ 2 h 39"/>
                  <a:gd name="T4" fmla="*/ 0 w 27"/>
                  <a:gd name="T5" fmla="*/ 3 h 39"/>
                  <a:gd name="T6" fmla="*/ 22 w 27"/>
                  <a:gd name="T7" fmla="*/ 37 h 39"/>
                  <a:gd name="T8" fmla="*/ 25 w 27"/>
                  <a:gd name="T9" fmla="*/ 34 h 39"/>
                </a:gdLst>
                <a:ahLst/>
                <a:cxnLst>
                  <a:cxn ang="0">
                    <a:pos x="T0" y="T1"/>
                  </a:cxn>
                  <a:cxn ang="0">
                    <a:pos x="T2" y="T3"/>
                  </a:cxn>
                  <a:cxn ang="0">
                    <a:pos x="T4" y="T5"/>
                  </a:cxn>
                  <a:cxn ang="0">
                    <a:pos x="T6" y="T7"/>
                  </a:cxn>
                  <a:cxn ang="0">
                    <a:pos x="T8" y="T9"/>
                  </a:cxn>
                </a:cxnLst>
                <a:rect l="0" t="0" r="r" b="b"/>
                <a:pathLst>
                  <a:path w="27" h="39">
                    <a:moveTo>
                      <a:pt x="25" y="34"/>
                    </a:moveTo>
                    <a:cubicBezTo>
                      <a:pt x="16" y="25"/>
                      <a:pt x="9" y="14"/>
                      <a:pt x="3" y="2"/>
                    </a:cubicBezTo>
                    <a:cubicBezTo>
                      <a:pt x="2" y="0"/>
                      <a:pt x="0" y="1"/>
                      <a:pt x="0" y="3"/>
                    </a:cubicBezTo>
                    <a:cubicBezTo>
                      <a:pt x="3" y="16"/>
                      <a:pt x="12" y="28"/>
                      <a:pt x="22" y="37"/>
                    </a:cubicBezTo>
                    <a:cubicBezTo>
                      <a:pt x="24" y="39"/>
                      <a:pt x="27" y="36"/>
                      <a:pt x="25"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03" name="Freeform 238"/>
              <p:cNvSpPr/>
              <p:nvPr/>
            </p:nvSpPr>
            <p:spPr bwMode="auto">
              <a:xfrm>
                <a:off x="4498" y="2685"/>
                <a:ext cx="48" cy="67"/>
              </a:xfrm>
              <a:custGeom>
                <a:avLst/>
                <a:gdLst>
                  <a:gd name="T0" fmla="*/ 26 w 27"/>
                  <a:gd name="T1" fmla="*/ 34 h 38"/>
                  <a:gd name="T2" fmla="*/ 3 w 27"/>
                  <a:gd name="T3" fmla="*/ 2 h 38"/>
                  <a:gd name="T4" fmla="*/ 0 w 27"/>
                  <a:gd name="T5" fmla="*/ 3 h 38"/>
                  <a:gd name="T6" fmla="*/ 23 w 27"/>
                  <a:gd name="T7" fmla="*/ 36 h 38"/>
                  <a:gd name="T8" fmla="*/ 26 w 27"/>
                  <a:gd name="T9" fmla="*/ 34 h 38"/>
                </a:gdLst>
                <a:ahLst/>
                <a:cxnLst>
                  <a:cxn ang="0">
                    <a:pos x="T0" y="T1"/>
                  </a:cxn>
                  <a:cxn ang="0">
                    <a:pos x="T2" y="T3"/>
                  </a:cxn>
                  <a:cxn ang="0">
                    <a:pos x="T4" y="T5"/>
                  </a:cxn>
                  <a:cxn ang="0">
                    <a:pos x="T6" y="T7"/>
                  </a:cxn>
                  <a:cxn ang="0">
                    <a:pos x="T8" y="T9"/>
                  </a:cxn>
                </a:cxnLst>
                <a:rect l="0" t="0" r="r" b="b"/>
                <a:pathLst>
                  <a:path w="27" h="38">
                    <a:moveTo>
                      <a:pt x="26" y="34"/>
                    </a:moveTo>
                    <a:cubicBezTo>
                      <a:pt x="18" y="24"/>
                      <a:pt x="11" y="12"/>
                      <a:pt x="3" y="2"/>
                    </a:cubicBezTo>
                    <a:cubicBezTo>
                      <a:pt x="2" y="0"/>
                      <a:pt x="0" y="2"/>
                      <a:pt x="0" y="3"/>
                    </a:cubicBezTo>
                    <a:cubicBezTo>
                      <a:pt x="5" y="15"/>
                      <a:pt x="14" y="27"/>
                      <a:pt x="23" y="36"/>
                    </a:cubicBezTo>
                    <a:cubicBezTo>
                      <a:pt x="25" y="38"/>
                      <a:pt x="27" y="36"/>
                      <a:pt x="26"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04" name="Freeform 239"/>
              <p:cNvSpPr/>
              <p:nvPr/>
            </p:nvSpPr>
            <p:spPr bwMode="auto">
              <a:xfrm>
                <a:off x="4458" y="2671"/>
                <a:ext cx="46" cy="71"/>
              </a:xfrm>
              <a:custGeom>
                <a:avLst/>
                <a:gdLst>
                  <a:gd name="T0" fmla="*/ 25 w 26"/>
                  <a:gd name="T1" fmla="*/ 36 h 40"/>
                  <a:gd name="T2" fmla="*/ 3 w 26"/>
                  <a:gd name="T3" fmla="*/ 1 h 40"/>
                  <a:gd name="T4" fmla="*/ 1 w 26"/>
                  <a:gd name="T5" fmla="*/ 3 h 40"/>
                  <a:gd name="T6" fmla="*/ 22 w 26"/>
                  <a:gd name="T7" fmla="*/ 39 h 40"/>
                  <a:gd name="T8" fmla="*/ 25 w 26"/>
                  <a:gd name="T9" fmla="*/ 36 h 40"/>
                </a:gdLst>
                <a:ahLst/>
                <a:cxnLst>
                  <a:cxn ang="0">
                    <a:pos x="T0" y="T1"/>
                  </a:cxn>
                  <a:cxn ang="0">
                    <a:pos x="T2" y="T3"/>
                  </a:cxn>
                  <a:cxn ang="0">
                    <a:pos x="T4" y="T5"/>
                  </a:cxn>
                  <a:cxn ang="0">
                    <a:pos x="T6" y="T7"/>
                  </a:cxn>
                  <a:cxn ang="0">
                    <a:pos x="T8" y="T9"/>
                  </a:cxn>
                </a:cxnLst>
                <a:rect l="0" t="0" r="r" b="b"/>
                <a:pathLst>
                  <a:path w="26" h="40">
                    <a:moveTo>
                      <a:pt x="25" y="36"/>
                    </a:moveTo>
                    <a:cubicBezTo>
                      <a:pt x="14" y="27"/>
                      <a:pt x="13" y="11"/>
                      <a:pt x="3" y="1"/>
                    </a:cubicBezTo>
                    <a:cubicBezTo>
                      <a:pt x="2" y="0"/>
                      <a:pt x="0" y="1"/>
                      <a:pt x="1" y="3"/>
                    </a:cubicBezTo>
                    <a:cubicBezTo>
                      <a:pt x="8" y="15"/>
                      <a:pt x="10" y="31"/>
                      <a:pt x="22" y="39"/>
                    </a:cubicBezTo>
                    <a:cubicBezTo>
                      <a:pt x="24" y="40"/>
                      <a:pt x="26" y="37"/>
                      <a:pt x="25" y="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05" name="Freeform 240"/>
              <p:cNvSpPr/>
              <p:nvPr/>
            </p:nvSpPr>
            <p:spPr bwMode="auto">
              <a:xfrm>
                <a:off x="4416" y="2675"/>
                <a:ext cx="49" cy="61"/>
              </a:xfrm>
              <a:custGeom>
                <a:avLst/>
                <a:gdLst>
                  <a:gd name="T0" fmla="*/ 26 w 28"/>
                  <a:gd name="T1" fmla="*/ 31 h 35"/>
                  <a:gd name="T2" fmla="*/ 13 w 28"/>
                  <a:gd name="T3" fmla="*/ 19 h 35"/>
                  <a:gd name="T4" fmla="*/ 3 w 28"/>
                  <a:gd name="T5" fmla="*/ 2 h 35"/>
                  <a:gd name="T6" fmla="*/ 0 w 28"/>
                  <a:gd name="T7" fmla="*/ 3 h 35"/>
                  <a:gd name="T8" fmla="*/ 24 w 28"/>
                  <a:gd name="T9" fmla="*/ 34 h 35"/>
                  <a:gd name="T10" fmla="*/ 26 w 28"/>
                  <a:gd name="T11" fmla="*/ 31 h 35"/>
                </a:gdLst>
                <a:ahLst/>
                <a:cxnLst>
                  <a:cxn ang="0">
                    <a:pos x="T0" y="T1"/>
                  </a:cxn>
                  <a:cxn ang="0">
                    <a:pos x="T2" y="T3"/>
                  </a:cxn>
                  <a:cxn ang="0">
                    <a:pos x="T4" y="T5"/>
                  </a:cxn>
                  <a:cxn ang="0">
                    <a:pos x="T6" y="T7"/>
                  </a:cxn>
                  <a:cxn ang="0">
                    <a:pos x="T8" y="T9"/>
                  </a:cxn>
                  <a:cxn ang="0">
                    <a:pos x="T10" y="T11"/>
                  </a:cxn>
                </a:cxnLst>
                <a:rect l="0" t="0" r="r" b="b"/>
                <a:pathLst>
                  <a:path w="28" h="35">
                    <a:moveTo>
                      <a:pt x="26" y="31"/>
                    </a:moveTo>
                    <a:cubicBezTo>
                      <a:pt x="21" y="27"/>
                      <a:pt x="17" y="23"/>
                      <a:pt x="13" y="19"/>
                    </a:cubicBezTo>
                    <a:cubicBezTo>
                      <a:pt x="9" y="13"/>
                      <a:pt x="6" y="7"/>
                      <a:pt x="3" y="2"/>
                    </a:cubicBezTo>
                    <a:cubicBezTo>
                      <a:pt x="2" y="0"/>
                      <a:pt x="0" y="1"/>
                      <a:pt x="0" y="3"/>
                    </a:cubicBezTo>
                    <a:cubicBezTo>
                      <a:pt x="2" y="16"/>
                      <a:pt x="13" y="28"/>
                      <a:pt x="24" y="34"/>
                    </a:cubicBezTo>
                    <a:cubicBezTo>
                      <a:pt x="26" y="35"/>
                      <a:pt x="28" y="32"/>
                      <a:pt x="2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06" name="Freeform 241"/>
              <p:cNvSpPr/>
              <p:nvPr/>
            </p:nvSpPr>
            <p:spPr bwMode="auto">
              <a:xfrm>
                <a:off x="4375" y="2689"/>
                <a:ext cx="48" cy="53"/>
              </a:xfrm>
              <a:custGeom>
                <a:avLst/>
                <a:gdLst>
                  <a:gd name="T0" fmla="*/ 25 w 27"/>
                  <a:gd name="T1" fmla="*/ 26 h 30"/>
                  <a:gd name="T2" fmla="*/ 3 w 27"/>
                  <a:gd name="T3" fmla="*/ 2 h 30"/>
                  <a:gd name="T4" fmla="*/ 1 w 27"/>
                  <a:gd name="T5" fmla="*/ 4 h 30"/>
                  <a:gd name="T6" fmla="*/ 22 w 27"/>
                  <a:gd name="T7" fmla="*/ 29 h 30"/>
                  <a:gd name="T8" fmla="*/ 25 w 27"/>
                  <a:gd name="T9" fmla="*/ 26 h 30"/>
                </a:gdLst>
                <a:ahLst/>
                <a:cxnLst>
                  <a:cxn ang="0">
                    <a:pos x="T0" y="T1"/>
                  </a:cxn>
                  <a:cxn ang="0">
                    <a:pos x="T2" y="T3"/>
                  </a:cxn>
                  <a:cxn ang="0">
                    <a:pos x="T4" y="T5"/>
                  </a:cxn>
                  <a:cxn ang="0">
                    <a:pos x="T6" y="T7"/>
                  </a:cxn>
                  <a:cxn ang="0">
                    <a:pos x="T8" y="T9"/>
                  </a:cxn>
                </a:cxnLst>
                <a:rect l="0" t="0" r="r" b="b"/>
                <a:pathLst>
                  <a:path w="27" h="30">
                    <a:moveTo>
                      <a:pt x="25" y="26"/>
                    </a:moveTo>
                    <a:cubicBezTo>
                      <a:pt x="16" y="19"/>
                      <a:pt x="11" y="10"/>
                      <a:pt x="3" y="2"/>
                    </a:cubicBezTo>
                    <a:cubicBezTo>
                      <a:pt x="2" y="0"/>
                      <a:pt x="0" y="2"/>
                      <a:pt x="1" y="4"/>
                    </a:cubicBezTo>
                    <a:cubicBezTo>
                      <a:pt x="5" y="14"/>
                      <a:pt x="14" y="22"/>
                      <a:pt x="22" y="29"/>
                    </a:cubicBezTo>
                    <a:cubicBezTo>
                      <a:pt x="24" y="30"/>
                      <a:pt x="27" y="28"/>
                      <a:pt x="2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07" name="Freeform 242"/>
              <p:cNvSpPr/>
              <p:nvPr/>
            </p:nvSpPr>
            <p:spPr bwMode="auto">
              <a:xfrm>
                <a:off x="4335" y="2692"/>
                <a:ext cx="46" cy="60"/>
              </a:xfrm>
              <a:custGeom>
                <a:avLst/>
                <a:gdLst>
                  <a:gd name="T0" fmla="*/ 24 w 26"/>
                  <a:gd name="T1" fmla="*/ 30 h 34"/>
                  <a:gd name="T2" fmla="*/ 3 w 26"/>
                  <a:gd name="T3" fmla="*/ 1 h 34"/>
                  <a:gd name="T4" fmla="*/ 1 w 26"/>
                  <a:gd name="T5" fmla="*/ 2 h 34"/>
                  <a:gd name="T6" fmla="*/ 21 w 26"/>
                  <a:gd name="T7" fmla="*/ 32 h 34"/>
                  <a:gd name="T8" fmla="*/ 24 w 26"/>
                  <a:gd name="T9" fmla="*/ 30 h 34"/>
                </a:gdLst>
                <a:ahLst/>
                <a:cxnLst>
                  <a:cxn ang="0">
                    <a:pos x="T0" y="T1"/>
                  </a:cxn>
                  <a:cxn ang="0">
                    <a:pos x="T2" y="T3"/>
                  </a:cxn>
                  <a:cxn ang="0">
                    <a:pos x="T4" y="T5"/>
                  </a:cxn>
                  <a:cxn ang="0">
                    <a:pos x="T6" y="T7"/>
                  </a:cxn>
                  <a:cxn ang="0">
                    <a:pos x="T8" y="T9"/>
                  </a:cxn>
                </a:cxnLst>
                <a:rect l="0" t="0" r="r" b="b"/>
                <a:pathLst>
                  <a:path w="26" h="34">
                    <a:moveTo>
                      <a:pt x="24" y="30"/>
                    </a:moveTo>
                    <a:cubicBezTo>
                      <a:pt x="16" y="21"/>
                      <a:pt x="10" y="11"/>
                      <a:pt x="3" y="1"/>
                    </a:cubicBezTo>
                    <a:cubicBezTo>
                      <a:pt x="3" y="0"/>
                      <a:pt x="0" y="1"/>
                      <a:pt x="1" y="2"/>
                    </a:cubicBezTo>
                    <a:cubicBezTo>
                      <a:pt x="4" y="14"/>
                      <a:pt x="13" y="24"/>
                      <a:pt x="21" y="32"/>
                    </a:cubicBezTo>
                    <a:cubicBezTo>
                      <a:pt x="23" y="34"/>
                      <a:pt x="26" y="32"/>
                      <a:pt x="24"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08" name="Freeform 243"/>
              <p:cNvSpPr/>
              <p:nvPr/>
            </p:nvSpPr>
            <p:spPr bwMode="auto">
              <a:xfrm>
                <a:off x="4300" y="2701"/>
                <a:ext cx="47" cy="44"/>
              </a:xfrm>
              <a:custGeom>
                <a:avLst/>
                <a:gdLst>
                  <a:gd name="T0" fmla="*/ 25 w 27"/>
                  <a:gd name="T1" fmla="*/ 20 h 25"/>
                  <a:gd name="T2" fmla="*/ 3 w 27"/>
                  <a:gd name="T3" fmla="*/ 1 h 25"/>
                  <a:gd name="T4" fmla="*/ 0 w 27"/>
                  <a:gd name="T5" fmla="*/ 3 h 25"/>
                  <a:gd name="T6" fmla="*/ 23 w 27"/>
                  <a:gd name="T7" fmla="*/ 24 h 25"/>
                  <a:gd name="T8" fmla="*/ 25 w 27"/>
                  <a:gd name="T9" fmla="*/ 20 h 25"/>
                </a:gdLst>
                <a:ahLst/>
                <a:cxnLst>
                  <a:cxn ang="0">
                    <a:pos x="T0" y="T1"/>
                  </a:cxn>
                  <a:cxn ang="0">
                    <a:pos x="T2" y="T3"/>
                  </a:cxn>
                  <a:cxn ang="0">
                    <a:pos x="T4" y="T5"/>
                  </a:cxn>
                  <a:cxn ang="0">
                    <a:pos x="T6" y="T7"/>
                  </a:cxn>
                  <a:cxn ang="0">
                    <a:pos x="T8" y="T9"/>
                  </a:cxn>
                </a:cxnLst>
                <a:rect l="0" t="0" r="r" b="b"/>
                <a:pathLst>
                  <a:path w="27" h="25">
                    <a:moveTo>
                      <a:pt x="25" y="20"/>
                    </a:moveTo>
                    <a:cubicBezTo>
                      <a:pt x="15" y="16"/>
                      <a:pt x="9" y="9"/>
                      <a:pt x="3" y="1"/>
                    </a:cubicBezTo>
                    <a:cubicBezTo>
                      <a:pt x="2" y="0"/>
                      <a:pt x="0" y="1"/>
                      <a:pt x="0" y="3"/>
                    </a:cubicBezTo>
                    <a:cubicBezTo>
                      <a:pt x="4" y="13"/>
                      <a:pt x="13" y="20"/>
                      <a:pt x="23" y="24"/>
                    </a:cubicBezTo>
                    <a:cubicBezTo>
                      <a:pt x="25" y="25"/>
                      <a:pt x="27" y="21"/>
                      <a:pt x="25"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09" name="Freeform 244"/>
              <p:cNvSpPr/>
              <p:nvPr/>
            </p:nvSpPr>
            <p:spPr bwMode="auto">
              <a:xfrm>
                <a:off x="4266" y="2724"/>
                <a:ext cx="37" cy="35"/>
              </a:xfrm>
              <a:custGeom>
                <a:avLst/>
                <a:gdLst>
                  <a:gd name="T0" fmla="*/ 19 w 21"/>
                  <a:gd name="T1" fmla="*/ 15 h 20"/>
                  <a:gd name="T2" fmla="*/ 2 w 21"/>
                  <a:gd name="T3" fmla="*/ 1 h 20"/>
                  <a:gd name="T4" fmla="*/ 0 w 21"/>
                  <a:gd name="T5" fmla="*/ 3 h 20"/>
                  <a:gd name="T6" fmla="*/ 17 w 21"/>
                  <a:gd name="T7" fmla="*/ 19 h 20"/>
                  <a:gd name="T8" fmla="*/ 19 w 21"/>
                  <a:gd name="T9" fmla="*/ 15 h 20"/>
                </a:gdLst>
                <a:ahLst/>
                <a:cxnLst>
                  <a:cxn ang="0">
                    <a:pos x="T0" y="T1"/>
                  </a:cxn>
                  <a:cxn ang="0">
                    <a:pos x="T2" y="T3"/>
                  </a:cxn>
                  <a:cxn ang="0">
                    <a:pos x="T4" y="T5"/>
                  </a:cxn>
                  <a:cxn ang="0">
                    <a:pos x="T6" y="T7"/>
                  </a:cxn>
                  <a:cxn ang="0">
                    <a:pos x="T8" y="T9"/>
                  </a:cxn>
                </a:cxnLst>
                <a:rect l="0" t="0" r="r" b="b"/>
                <a:pathLst>
                  <a:path w="21" h="20">
                    <a:moveTo>
                      <a:pt x="19" y="15"/>
                    </a:moveTo>
                    <a:cubicBezTo>
                      <a:pt x="13" y="11"/>
                      <a:pt x="9" y="5"/>
                      <a:pt x="2" y="1"/>
                    </a:cubicBezTo>
                    <a:cubicBezTo>
                      <a:pt x="1" y="0"/>
                      <a:pt x="0" y="1"/>
                      <a:pt x="0" y="3"/>
                    </a:cubicBezTo>
                    <a:cubicBezTo>
                      <a:pt x="4" y="10"/>
                      <a:pt x="11" y="15"/>
                      <a:pt x="17" y="19"/>
                    </a:cubicBezTo>
                    <a:cubicBezTo>
                      <a:pt x="19" y="20"/>
                      <a:pt x="21" y="17"/>
                      <a:pt x="19"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10" name="Freeform 245"/>
              <p:cNvSpPr/>
              <p:nvPr/>
            </p:nvSpPr>
            <p:spPr bwMode="auto">
              <a:xfrm>
                <a:off x="4235" y="2738"/>
                <a:ext cx="30" cy="39"/>
              </a:xfrm>
              <a:custGeom>
                <a:avLst/>
                <a:gdLst>
                  <a:gd name="T0" fmla="*/ 16 w 17"/>
                  <a:gd name="T1" fmla="*/ 18 h 22"/>
                  <a:gd name="T2" fmla="*/ 3 w 17"/>
                  <a:gd name="T3" fmla="*/ 2 h 22"/>
                  <a:gd name="T4" fmla="*/ 1 w 17"/>
                  <a:gd name="T5" fmla="*/ 3 h 22"/>
                  <a:gd name="T6" fmla="*/ 12 w 17"/>
                  <a:gd name="T7" fmla="*/ 20 h 22"/>
                  <a:gd name="T8" fmla="*/ 16 w 17"/>
                  <a:gd name="T9" fmla="*/ 18 h 22"/>
                </a:gdLst>
                <a:ahLst/>
                <a:cxnLst>
                  <a:cxn ang="0">
                    <a:pos x="T0" y="T1"/>
                  </a:cxn>
                  <a:cxn ang="0">
                    <a:pos x="T2" y="T3"/>
                  </a:cxn>
                  <a:cxn ang="0">
                    <a:pos x="T4" y="T5"/>
                  </a:cxn>
                  <a:cxn ang="0">
                    <a:pos x="T6" y="T7"/>
                  </a:cxn>
                  <a:cxn ang="0">
                    <a:pos x="T8" y="T9"/>
                  </a:cxn>
                </a:cxnLst>
                <a:rect l="0" t="0" r="r" b="b"/>
                <a:pathLst>
                  <a:path w="17" h="22">
                    <a:moveTo>
                      <a:pt x="16" y="18"/>
                    </a:moveTo>
                    <a:cubicBezTo>
                      <a:pt x="12" y="12"/>
                      <a:pt x="8" y="6"/>
                      <a:pt x="3" y="2"/>
                    </a:cubicBezTo>
                    <a:cubicBezTo>
                      <a:pt x="2" y="0"/>
                      <a:pt x="0" y="2"/>
                      <a:pt x="1" y="3"/>
                    </a:cubicBezTo>
                    <a:cubicBezTo>
                      <a:pt x="4" y="9"/>
                      <a:pt x="8" y="14"/>
                      <a:pt x="12" y="20"/>
                    </a:cubicBezTo>
                    <a:cubicBezTo>
                      <a:pt x="14" y="22"/>
                      <a:pt x="17" y="20"/>
                      <a:pt x="16"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11" name="Freeform 246"/>
              <p:cNvSpPr/>
              <p:nvPr/>
            </p:nvSpPr>
            <p:spPr bwMode="auto">
              <a:xfrm>
                <a:off x="4180" y="2756"/>
                <a:ext cx="39" cy="30"/>
              </a:xfrm>
              <a:custGeom>
                <a:avLst/>
                <a:gdLst>
                  <a:gd name="T0" fmla="*/ 19 w 22"/>
                  <a:gd name="T1" fmla="*/ 12 h 17"/>
                  <a:gd name="T2" fmla="*/ 3 w 22"/>
                  <a:gd name="T3" fmla="*/ 1 h 17"/>
                  <a:gd name="T4" fmla="*/ 1 w 22"/>
                  <a:gd name="T5" fmla="*/ 3 h 17"/>
                  <a:gd name="T6" fmla="*/ 17 w 22"/>
                  <a:gd name="T7" fmla="*/ 16 h 17"/>
                  <a:gd name="T8" fmla="*/ 19 w 22"/>
                  <a:gd name="T9" fmla="*/ 12 h 17"/>
                </a:gdLst>
                <a:ahLst/>
                <a:cxnLst>
                  <a:cxn ang="0">
                    <a:pos x="T0" y="T1"/>
                  </a:cxn>
                  <a:cxn ang="0">
                    <a:pos x="T2" y="T3"/>
                  </a:cxn>
                  <a:cxn ang="0">
                    <a:pos x="T4" y="T5"/>
                  </a:cxn>
                  <a:cxn ang="0">
                    <a:pos x="T6" y="T7"/>
                  </a:cxn>
                  <a:cxn ang="0">
                    <a:pos x="T8" y="T9"/>
                  </a:cxn>
                </a:cxnLst>
                <a:rect l="0" t="0" r="r" b="b"/>
                <a:pathLst>
                  <a:path w="22" h="17">
                    <a:moveTo>
                      <a:pt x="19" y="12"/>
                    </a:moveTo>
                    <a:cubicBezTo>
                      <a:pt x="14" y="9"/>
                      <a:pt x="8" y="5"/>
                      <a:pt x="3" y="1"/>
                    </a:cubicBezTo>
                    <a:cubicBezTo>
                      <a:pt x="2" y="0"/>
                      <a:pt x="0" y="2"/>
                      <a:pt x="1" y="3"/>
                    </a:cubicBezTo>
                    <a:cubicBezTo>
                      <a:pt x="5" y="9"/>
                      <a:pt x="11" y="13"/>
                      <a:pt x="17" y="16"/>
                    </a:cubicBezTo>
                    <a:cubicBezTo>
                      <a:pt x="20" y="17"/>
                      <a:pt x="22" y="13"/>
                      <a:pt x="19"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12" name="Freeform 247"/>
              <p:cNvSpPr/>
              <p:nvPr/>
            </p:nvSpPr>
            <p:spPr bwMode="auto">
              <a:xfrm>
                <a:off x="4149" y="2780"/>
                <a:ext cx="28" cy="27"/>
              </a:xfrm>
              <a:custGeom>
                <a:avLst/>
                <a:gdLst>
                  <a:gd name="T0" fmla="*/ 14 w 16"/>
                  <a:gd name="T1" fmla="*/ 10 h 15"/>
                  <a:gd name="T2" fmla="*/ 8 w 16"/>
                  <a:gd name="T3" fmla="*/ 5 h 15"/>
                  <a:gd name="T4" fmla="*/ 3 w 16"/>
                  <a:gd name="T5" fmla="*/ 1 h 15"/>
                  <a:gd name="T6" fmla="*/ 1 w 16"/>
                  <a:gd name="T7" fmla="*/ 3 h 15"/>
                  <a:gd name="T8" fmla="*/ 6 w 16"/>
                  <a:gd name="T9" fmla="*/ 8 h 15"/>
                  <a:gd name="T10" fmla="*/ 12 w 16"/>
                  <a:gd name="T11" fmla="*/ 13 h 15"/>
                  <a:gd name="T12" fmla="*/ 14 w 16"/>
                  <a:gd name="T13" fmla="*/ 10 h 15"/>
                </a:gdLst>
                <a:ahLst/>
                <a:cxnLst>
                  <a:cxn ang="0">
                    <a:pos x="T0" y="T1"/>
                  </a:cxn>
                  <a:cxn ang="0">
                    <a:pos x="T2" y="T3"/>
                  </a:cxn>
                  <a:cxn ang="0">
                    <a:pos x="T4" y="T5"/>
                  </a:cxn>
                  <a:cxn ang="0">
                    <a:pos x="T6" y="T7"/>
                  </a:cxn>
                  <a:cxn ang="0">
                    <a:pos x="T8" y="T9"/>
                  </a:cxn>
                  <a:cxn ang="0">
                    <a:pos x="T10" y="T11"/>
                  </a:cxn>
                  <a:cxn ang="0">
                    <a:pos x="T12" y="T13"/>
                  </a:cxn>
                </a:cxnLst>
                <a:rect l="0" t="0" r="r" b="b"/>
                <a:pathLst>
                  <a:path w="16" h="15">
                    <a:moveTo>
                      <a:pt x="14" y="10"/>
                    </a:moveTo>
                    <a:cubicBezTo>
                      <a:pt x="12" y="8"/>
                      <a:pt x="10" y="7"/>
                      <a:pt x="8" y="5"/>
                    </a:cubicBezTo>
                    <a:cubicBezTo>
                      <a:pt x="7" y="3"/>
                      <a:pt x="5" y="2"/>
                      <a:pt x="3" y="1"/>
                    </a:cubicBezTo>
                    <a:cubicBezTo>
                      <a:pt x="1" y="0"/>
                      <a:pt x="0" y="2"/>
                      <a:pt x="1" y="3"/>
                    </a:cubicBezTo>
                    <a:cubicBezTo>
                      <a:pt x="2" y="5"/>
                      <a:pt x="4" y="7"/>
                      <a:pt x="6" y="8"/>
                    </a:cubicBezTo>
                    <a:cubicBezTo>
                      <a:pt x="8" y="10"/>
                      <a:pt x="10" y="11"/>
                      <a:pt x="12" y="13"/>
                    </a:cubicBezTo>
                    <a:cubicBezTo>
                      <a:pt x="14" y="15"/>
                      <a:pt x="16" y="12"/>
                      <a:pt x="14"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13" name="Freeform 248"/>
              <p:cNvSpPr/>
              <p:nvPr/>
            </p:nvSpPr>
            <p:spPr bwMode="auto">
              <a:xfrm>
                <a:off x="4117" y="2800"/>
                <a:ext cx="25" cy="21"/>
              </a:xfrm>
              <a:custGeom>
                <a:avLst/>
                <a:gdLst>
                  <a:gd name="T0" fmla="*/ 12 w 14"/>
                  <a:gd name="T1" fmla="*/ 8 h 12"/>
                  <a:gd name="T2" fmla="*/ 3 w 14"/>
                  <a:gd name="T3" fmla="*/ 1 h 12"/>
                  <a:gd name="T4" fmla="*/ 1 w 14"/>
                  <a:gd name="T5" fmla="*/ 3 h 12"/>
                  <a:gd name="T6" fmla="*/ 9 w 14"/>
                  <a:gd name="T7" fmla="*/ 11 h 12"/>
                  <a:gd name="T8" fmla="*/ 12 w 14"/>
                  <a:gd name="T9" fmla="*/ 8 h 12"/>
                </a:gdLst>
                <a:ahLst/>
                <a:cxnLst>
                  <a:cxn ang="0">
                    <a:pos x="T0" y="T1"/>
                  </a:cxn>
                  <a:cxn ang="0">
                    <a:pos x="T2" y="T3"/>
                  </a:cxn>
                  <a:cxn ang="0">
                    <a:pos x="T4" y="T5"/>
                  </a:cxn>
                  <a:cxn ang="0">
                    <a:pos x="T6" y="T7"/>
                  </a:cxn>
                  <a:cxn ang="0">
                    <a:pos x="T8" y="T9"/>
                  </a:cxn>
                </a:cxnLst>
                <a:rect l="0" t="0" r="r" b="b"/>
                <a:pathLst>
                  <a:path w="14" h="12">
                    <a:moveTo>
                      <a:pt x="12" y="8"/>
                    </a:moveTo>
                    <a:cubicBezTo>
                      <a:pt x="9" y="5"/>
                      <a:pt x="6" y="2"/>
                      <a:pt x="3" y="1"/>
                    </a:cubicBezTo>
                    <a:cubicBezTo>
                      <a:pt x="1" y="0"/>
                      <a:pt x="0" y="1"/>
                      <a:pt x="1" y="3"/>
                    </a:cubicBezTo>
                    <a:cubicBezTo>
                      <a:pt x="3" y="6"/>
                      <a:pt x="6" y="8"/>
                      <a:pt x="9" y="11"/>
                    </a:cubicBezTo>
                    <a:cubicBezTo>
                      <a:pt x="11" y="12"/>
                      <a:pt x="14" y="10"/>
                      <a:pt x="12"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14" name="Freeform 249"/>
              <p:cNvSpPr/>
              <p:nvPr/>
            </p:nvSpPr>
            <p:spPr bwMode="auto">
              <a:xfrm>
                <a:off x="4069" y="2807"/>
                <a:ext cx="32" cy="24"/>
              </a:xfrm>
              <a:custGeom>
                <a:avLst/>
                <a:gdLst>
                  <a:gd name="T0" fmla="*/ 16 w 18"/>
                  <a:gd name="T1" fmla="*/ 10 h 14"/>
                  <a:gd name="T2" fmla="*/ 4 w 18"/>
                  <a:gd name="T3" fmla="*/ 1 h 14"/>
                  <a:gd name="T4" fmla="*/ 1 w 18"/>
                  <a:gd name="T5" fmla="*/ 3 h 14"/>
                  <a:gd name="T6" fmla="*/ 14 w 18"/>
                  <a:gd name="T7" fmla="*/ 13 h 14"/>
                  <a:gd name="T8" fmla="*/ 16 w 18"/>
                  <a:gd name="T9" fmla="*/ 10 h 14"/>
                </a:gdLst>
                <a:ahLst/>
                <a:cxnLst>
                  <a:cxn ang="0">
                    <a:pos x="T0" y="T1"/>
                  </a:cxn>
                  <a:cxn ang="0">
                    <a:pos x="T2" y="T3"/>
                  </a:cxn>
                  <a:cxn ang="0">
                    <a:pos x="T4" y="T5"/>
                  </a:cxn>
                  <a:cxn ang="0">
                    <a:pos x="T6" y="T7"/>
                  </a:cxn>
                  <a:cxn ang="0">
                    <a:pos x="T8" y="T9"/>
                  </a:cxn>
                </a:cxnLst>
                <a:rect l="0" t="0" r="r" b="b"/>
                <a:pathLst>
                  <a:path w="18" h="14">
                    <a:moveTo>
                      <a:pt x="16" y="10"/>
                    </a:moveTo>
                    <a:cubicBezTo>
                      <a:pt x="11" y="8"/>
                      <a:pt x="8" y="4"/>
                      <a:pt x="4" y="1"/>
                    </a:cubicBezTo>
                    <a:cubicBezTo>
                      <a:pt x="2" y="0"/>
                      <a:pt x="0" y="1"/>
                      <a:pt x="1" y="3"/>
                    </a:cubicBezTo>
                    <a:cubicBezTo>
                      <a:pt x="4" y="8"/>
                      <a:pt x="9" y="11"/>
                      <a:pt x="14" y="13"/>
                    </a:cubicBezTo>
                    <a:cubicBezTo>
                      <a:pt x="16" y="14"/>
                      <a:pt x="18" y="11"/>
                      <a:pt x="16"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15" name="Freeform 250"/>
              <p:cNvSpPr/>
              <p:nvPr/>
            </p:nvSpPr>
            <p:spPr bwMode="auto">
              <a:xfrm>
                <a:off x="4041" y="2821"/>
                <a:ext cx="21" cy="24"/>
              </a:xfrm>
              <a:custGeom>
                <a:avLst/>
                <a:gdLst>
                  <a:gd name="T0" fmla="*/ 11 w 12"/>
                  <a:gd name="T1" fmla="*/ 10 h 14"/>
                  <a:gd name="T2" fmla="*/ 3 w 12"/>
                  <a:gd name="T3" fmla="*/ 1 h 14"/>
                  <a:gd name="T4" fmla="*/ 1 w 12"/>
                  <a:gd name="T5" fmla="*/ 2 h 14"/>
                  <a:gd name="T6" fmla="*/ 7 w 12"/>
                  <a:gd name="T7" fmla="*/ 12 h 14"/>
                  <a:gd name="T8" fmla="*/ 11 w 12"/>
                  <a:gd name="T9" fmla="*/ 10 h 14"/>
                </a:gdLst>
                <a:ahLst/>
                <a:cxnLst>
                  <a:cxn ang="0">
                    <a:pos x="T0" y="T1"/>
                  </a:cxn>
                  <a:cxn ang="0">
                    <a:pos x="T2" y="T3"/>
                  </a:cxn>
                  <a:cxn ang="0">
                    <a:pos x="T4" y="T5"/>
                  </a:cxn>
                  <a:cxn ang="0">
                    <a:pos x="T6" y="T7"/>
                  </a:cxn>
                  <a:cxn ang="0">
                    <a:pos x="T8" y="T9"/>
                  </a:cxn>
                </a:cxnLst>
                <a:rect l="0" t="0" r="r" b="b"/>
                <a:pathLst>
                  <a:path w="12" h="14">
                    <a:moveTo>
                      <a:pt x="11" y="10"/>
                    </a:moveTo>
                    <a:cubicBezTo>
                      <a:pt x="8" y="7"/>
                      <a:pt x="6" y="3"/>
                      <a:pt x="3" y="1"/>
                    </a:cubicBezTo>
                    <a:cubicBezTo>
                      <a:pt x="2" y="0"/>
                      <a:pt x="0" y="1"/>
                      <a:pt x="1" y="2"/>
                    </a:cubicBezTo>
                    <a:cubicBezTo>
                      <a:pt x="2" y="6"/>
                      <a:pt x="5" y="9"/>
                      <a:pt x="7" y="12"/>
                    </a:cubicBezTo>
                    <a:cubicBezTo>
                      <a:pt x="8" y="14"/>
                      <a:pt x="12" y="12"/>
                      <a:pt x="11"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16" name="Freeform 251"/>
              <p:cNvSpPr/>
              <p:nvPr/>
            </p:nvSpPr>
            <p:spPr bwMode="auto">
              <a:xfrm>
                <a:off x="3966" y="2849"/>
                <a:ext cx="23" cy="23"/>
              </a:xfrm>
              <a:custGeom>
                <a:avLst/>
                <a:gdLst>
                  <a:gd name="T0" fmla="*/ 11 w 13"/>
                  <a:gd name="T1" fmla="*/ 9 h 13"/>
                  <a:gd name="T2" fmla="*/ 3 w 13"/>
                  <a:gd name="T3" fmla="*/ 1 h 13"/>
                  <a:gd name="T4" fmla="*/ 1 w 13"/>
                  <a:gd name="T5" fmla="*/ 3 h 13"/>
                  <a:gd name="T6" fmla="*/ 8 w 13"/>
                  <a:gd name="T7" fmla="*/ 11 h 13"/>
                  <a:gd name="T8" fmla="*/ 11 w 13"/>
                  <a:gd name="T9" fmla="*/ 9 h 13"/>
                </a:gdLst>
                <a:ahLst/>
                <a:cxnLst>
                  <a:cxn ang="0">
                    <a:pos x="T0" y="T1"/>
                  </a:cxn>
                  <a:cxn ang="0">
                    <a:pos x="T2" y="T3"/>
                  </a:cxn>
                  <a:cxn ang="0">
                    <a:pos x="T4" y="T5"/>
                  </a:cxn>
                  <a:cxn ang="0">
                    <a:pos x="T6" y="T7"/>
                  </a:cxn>
                  <a:cxn ang="0">
                    <a:pos x="T8" y="T9"/>
                  </a:cxn>
                </a:cxnLst>
                <a:rect l="0" t="0" r="r" b="b"/>
                <a:pathLst>
                  <a:path w="13" h="13">
                    <a:moveTo>
                      <a:pt x="11" y="9"/>
                    </a:moveTo>
                    <a:cubicBezTo>
                      <a:pt x="8" y="6"/>
                      <a:pt x="6" y="3"/>
                      <a:pt x="3" y="1"/>
                    </a:cubicBezTo>
                    <a:cubicBezTo>
                      <a:pt x="1" y="0"/>
                      <a:pt x="0" y="2"/>
                      <a:pt x="1" y="3"/>
                    </a:cubicBezTo>
                    <a:cubicBezTo>
                      <a:pt x="2" y="6"/>
                      <a:pt x="5" y="9"/>
                      <a:pt x="8" y="11"/>
                    </a:cubicBezTo>
                    <a:cubicBezTo>
                      <a:pt x="10" y="13"/>
                      <a:pt x="13" y="10"/>
                      <a:pt x="11"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17" name="Freeform 252"/>
              <p:cNvSpPr/>
              <p:nvPr/>
            </p:nvSpPr>
            <p:spPr bwMode="auto">
              <a:xfrm>
                <a:off x="2828" y="3106"/>
                <a:ext cx="122" cy="104"/>
              </a:xfrm>
              <a:custGeom>
                <a:avLst/>
                <a:gdLst>
                  <a:gd name="T0" fmla="*/ 3 w 69"/>
                  <a:gd name="T1" fmla="*/ 58 h 59"/>
                  <a:gd name="T2" fmla="*/ 68 w 69"/>
                  <a:gd name="T3" fmla="*/ 3 h 59"/>
                  <a:gd name="T4" fmla="*/ 65 w 69"/>
                  <a:gd name="T5" fmla="*/ 1 h 59"/>
                  <a:gd name="T6" fmla="*/ 1 w 69"/>
                  <a:gd name="T7" fmla="*/ 55 h 59"/>
                  <a:gd name="T8" fmla="*/ 3 w 69"/>
                  <a:gd name="T9" fmla="*/ 58 h 59"/>
                </a:gdLst>
                <a:ahLst/>
                <a:cxnLst>
                  <a:cxn ang="0">
                    <a:pos x="T0" y="T1"/>
                  </a:cxn>
                  <a:cxn ang="0">
                    <a:pos x="T2" y="T3"/>
                  </a:cxn>
                  <a:cxn ang="0">
                    <a:pos x="T4" y="T5"/>
                  </a:cxn>
                  <a:cxn ang="0">
                    <a:pos x="T6" y="T7"/>
                  </a:cxn>
                  <a:cxn ang="0">
                    <a:pos x="T8" y="T9"/>
                  </a:cxn>
                </a:cxnLst>
                <a:rect l="0" t="0" r="r" b="b"/>
                <a:pathLst>
                  <a:path w="69" h="59">
                    <a:moveTo>
                      <a:pt x="3" y="58"/>
                    </a:moveTo>
                    <a:cubicBezTo>
                      <a:pt x="27" y="43"/>
                      <a:pt x="53" y="27"/>
                      <a:pt x="68" y="3"/>
                    </a:cubicBezTo>
                    <a:cubicBezTo>
                      <a:pt x="69" y="1"/>
                      <a:pt x="66" y="0"/>
                      <a:pt x="65" y="1"/>
                    </a:cubicBezTo>
                    <a:cubicBezTo>
                      <a:pt x="46" y="22"/>
                      <a:pt x="25" y="39"/>
                      <a:pt x="1" y="55"/>
                    </a:cubicBezTo>
                    <a:cubicBezTo>
                      <a:pt x="0" y="57"/>
                      <a:pt x="1" y="59"/>
                      <a:pt x="3" y="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18" name="Freeform 253"/>
              <p:cNvSpPr/>
              <p:nvPr/>
            </p:nvSpPr>
            <p:spPr bwMode="auto">
              <a:xfrm>
                <a:off x="2862" y="3144"/>
                <a:ext cx="81" cy="73"/>
              </a:xfrm>
              <a:custGeom>
                <a:avLst/>
                <a:gdLst>
                  <a:gd name="T0" fmla="*/ 3 w 46"/>
                  <a:gd name="T1" fmla="*/ 40 h 41"/>
                  <a:gd name="T2" fmla="*/ 45 w 46"/>
                  <a:gd name="T3" fmla="*/ 3 h 41"/>
                  <a:gd name="T4" fmla="*/ 42 w 46"/>
                  <a:gd name="T5" fmla="*/ 1 h 41"/>
                  <a:gd name="T6" fmla="*/ 1 w 46"/>
                  <a:gd name="T7" fmla="*/ 37 h 41"/>
                  <a:gd name="T8" fmla="*/ 3 w 46"/>
                  <a:gd name="T9" fmla="*/ 40 h 41"/>
                </a:gdLst>
                <a:ahLst/>
                <a:cxnLst>
                  <a:cxn ang="0">
                    <a:pos x="T0" y="T1"/>
                  </a:cxn>
                  <a:cxn ang="0">
                    <a:pos x="T2" y="T3"/>
                  </a:cxn>
                  <a:cxn ang="0">
                    <a:pos x="T4" y="T5"/>
                  </a:cxn>
                  <a:cxn ang="0">
                    <a:pos x="T6" y="T7"/>
                  </a:cxn>
                  <a:cxn ang="0">
                    <a:pos x="T8" y="T9"/>
                  </a:cxn>
                </a:cxnLst>
                <a:rect l="0" t="0" r="r" b="b"/>
                <a:pathLst>
                  <a:path w="46" h="41">
                    <a:moveTo>
                      <a:pt x="3" y="40"/>
                    </a:moveTo>
                    <a:cubicBezTo>
                      <a:pt x="18" y="30"/>
                      <a:pt x="34" y="18"/>
                      <a:pt x="45" y="3"/>
                    </a:cubicBezTo>
                    <a:cubicBezTo>
                      <a:pt x="46" y="1"/>
                      <a:pt x="43" y="0"/>
                      <a:pt x="42" y="1"/>
                    </a:cubicBezTo>
                    <a:cubicBezTo>
                      <a:pt x="29" y="13"/>
                      <a:pt x="16" y="26"/>
                      <a:pt x="1" y="37"/>
                    </a:cubicBezTo>
                    <a:cubicBezTo>
                      <a:pt x="0" y="38"/>
                      <a:pt x="1" y="41"/>
                      <a:pt x="3" y="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19" name="Freeform 254"/>
              <p:cNvSpPr/>
              <p:nvPr/>
            </p:nvSpPr>
            <p:spPr bwMode="auto">
              <a:xfrm>
                <a:off x="2890" y="3166"/>
                <a:ext cx="67" cy="66"/>
              </a:xfrm>
              <a:custGeom>
                <a:avLst/>
                <a:gdLst>
                  <a:gd name="T0" fmla="*/ 4 w 38"/>
                  <a:gd name="T1" fmla="*/ 37 h 38"/>
                  <a:gd name="T2" fmla="*/ 37 w 38"/>
                  <a:gd name="T3" fmla="*/ 3 h 38"/>
                  <a:gd name="T4" fmla="*/ 35 w 38"/>
                  <a:gd name="T5" fmla="*/ 2 h 38"/>
                  <a:gd name="T6" fmla="*/ 2 w 38"/>
                  <a:gd name="T7" fmla="*/ 34 h 38"/>
                  <a:gd name="T8" fmla="*/ 4 w 38"/>
                  <a:gd name="T9" fmla="*/ 37 h 38"/>
                </a:gdLst>
                <a:ahLst/>
                <a:cxnLst>
                  <a:cxn ang="0">
                    <a:pos x="T0" y="T1"/>
                  </a:cxn>
                  <a:cxn ang="0">
                    <a:pos x="T2" y="T3"/>
                  </a:cxn>
                  <a:cxn ang="0">
                    <a:pos x="T4" y="T5"/>
                  </a:cxn>
                  <a:cxn ang="0">
                    <a:pos x="T6" y="T7"/>
                  </a:cxn>
                  <a:cxn ang="0">
                    <a:pos x="T8" y="T9"/>
                  </a:cxn>
                </a:cxnLst>
                <a:rect l="0" t="0" r="r" b="b"/>
                <a:pathLst>
                  <a:path w="38" h="38">
                    <a:moveTo>
                      <a:pt x="4" y="37"/>
                    </a:moveTo>
                    <a:cubicBezTo>
                      <a:pt x="16" y="28"/>
                      <a:pt x="29" y="17"/>
                      <a:pt x="37" y="3"/>
                    </a:cubicBezTo>
                    <a:cubicBezTo>
                      <a:pt x="38" y="2"/>
                      <a:pt x="36" y="0"/>
                      <a:pt x="35" y="2"/>
                    </a:cubicBezTo>
                    <a:cubicBezTo>
                      <a:pt x="24" y="13"/>
                      <a:pt x="15" y="25"/>
                      <a:pt x="2" y="34"/>
                    </a:cubicBezTo>
                    <a:cubicBezTo>
                      <a:pt x="0" y="36"/>
                      <a:pt x="2" y="38"/>
                      <a:pt x="4"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20" name="Freeform 255"/>
              <p:cNvSpPr/>
              <p:nvPr/>
            </p:nvSpPr>
            <p:spPr bwMode="auto">
              <a:xfrm>
                <a:off x="2920" y="3183"/>
                <a:ext cx="54" cy="56"/>
              </a:xfrm>
              <a:custGeom>
                <a:avLst/>
                <a:gdLst>
                  <a:gd name="T0" fmla="*/ 3 w 31"/>
                  <a:gd name="T1" fmla="*/ 31 h 32"/>
                  <a:gd name="T2" fmla="*/ 30 w 31"/>
                  <a:gd name="T3" fmla="*/ 3 h 32"/>
                  <a:gd name="T4" fmla="*/ 27 w 31"/>
                  <a:gd name="T5" fmla="*/ 1 h 32"/>
                  <a:gd name="T6" fmla="*/ 1 w 31"/>
                  <a:gd name="T7" fmla="*/ 29 h 32"/>
                  <a:gd name="T8" fmla="*/ 3 w 31"/>
                  <a:gd name="T9" fmla="*/ 31 h 32"/>
                </a:gdLst>
                <a:ahLst/>
                <a:cxnLst>
                  <a:cxn ang="0">
                    <a:pos x="T0" y="T1"/>
                  </a:cxn>
                  <a:cxn ang="0">
                    <a:pos x="T2" y="T3"/>
                  </a:cxn>
                  <a:cxn ang="0">
                    <a:pos x="T4" y="T5"/>
                  </a:cxn>
                  <a:cxn ang="0">
                    <a:pos x="T6" y="T7"/>
                  </a:cxn>
                  <a:cxn ang="0">
                    <a:pos x="T8" y="T9"/>
                  </a:cxn>
                </a:cxnLst>
                <a:rect l="0" t="0" r="r" b="b"/>
                <a:pathLst>
                  <a:path w="31" h="32">
                    <a:moveTo>
                      <a:pt x="3" y="31"/>
                    </a:moveTo>
                    <a:cubicBezTo>
                      <a:pt x="13" y="24"/>
                      <a:pt x="24" y="15"/>
                      <a:pt x="30" y="3"/>
                    </a:cubicBezTo>
                    <a:cubicBezTo>
                      <a:pt x="31" y="2"/>
                      <a:pt x="29" y="0"/>
                      <a:pt x="27" y="1"/>
                    </a:cubicBezTo>
                    <a:cubicBezTo>
                      <a:pt x="19" y="11"/>
                      <a:pt x="11" y="21"/>
                      <a:pt x="1" y="29"/>
                    </a:cubicBezTo>
                    <a:cubicBezTo>
                      <a:pt x="0" y="30"/>
                      <a:pt x="1" y="32"/>
                      <a:pt x="3"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21" name="Freeform 256"/>
              <p:cNvSpPr/>
              <p:nvPr/>
            </p:nvSpPr>
            <p:spPr bwMode="auto">
              <a:xfrm>
                <a:off x="2957" y="3197"/>
                <a:ext cx="42" cy="42"/>
              </a:xfrm>
              <a:custGeom>
                <a:avLst/>
                <a:gdLst>
                  <a:gd name="T0" fmla="*/ 3 w 24"/>
                  <a:gd name="T1" fmla="*/ 22 h 24"/>
                  <a:gd name="T2" fmla="*/ 23 w 24"/>
                  <a:gd name="T3" fmla="*/ 3 h 24"/>
                  <a:gd name="T4" fmla="*/ 21 w 24"/>
                  <a:gd name="T5" fmla="*/ 1 h 24"/>
                  <a:gd name="T6" fmla="*/ 1 w 24"/>
                  <a:gd name="T7" fmla="*/ 20 h 24"/>
                  <a:gd name="T8" fmla="*/ 3 w 24"/>
                  <a:gd name="T9" fmla="*/ 22 h 24"/>
                </a:gdLst>
                <a:ahLst/>
                <a:cxnLst>
                  <a:cxn ang="0">
                    <a:pos x="T0" y="T1"/>
                  </a:cxn>
                  <a:cxn ang="0">
                    <a:pos x="T2" y="T3"/>
                  </a:cxn>
                  <a:cxn ang="0">
                    <a:pos x="T4" y="T5"/>
                  </a:cxn>
                  <a:cxn ang="0">
                    <a:pos x="T6" y="T7"/>
                  </a:cxn>
                  <a:cxn ang="0">
                    <a:pos x="T8" y="T9"/>
                  </a:cxn>
                </a:cxnLst>
                <a:rect l="0" t="0" r="r" b="b"/>
                <a:pathLst>
                  <a:path w="24" h="24">
                    <a:moveTo>
                      <a:pt x="3" y="22"/>
                    </a:moveTo>
                    <a:cubicBezTo>
                      <a:pt x="9" y="15"/>
                      <a:pt x="17" y="10"/>
                      <a:pt x="23" y="3"/>
                    </a:cubicBezTo>
                    <a:cubicBezTo>
                      <a:pt x="24" y="2"/>
                      <a:pt x="22" y="0"/>
                      <a:pt x="21" y="1"/>
                    </a:cubicBezTo>
                    <a:cubicBezTo>
                      <a:pt x="13" y="5"/>
                      <a:pt x="7" y="13"/>
                      <a:pt x="1" y="20"/>
                    </a:cubicBezTo>
                    <a:cubicBezTo>
                      <a:pt x="0" y="22"/>
                      <a:pt x="2" y="24"/>
                      <a:pt x="3"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22" name="Freeform 257"/>
              <p:cNvSpPr/>
              <p:nvPr/>
            </p:nvSpPr>
            <p:spPr bwMode="auto">
              <a:xfrm>
                <a:off x="2978" y="3210"/>
                <a:ext cx="35" cy="38"/>
              </a:xfrm>
              <a:custGeom>
                <a:avLst/>
                <a:gdLst>
                  <a:gd name="T0" fmla="*/ 4 w 20"/>
                  <a:gd name="T1" fmla="*/ 21 h 22"/>
                  <a:gd name="T2" fmla="*/ 19 w 20"/>
                  <a:gd name="T3" fmla="*/ 3 h 22"/>
                  <a:gd name="T4" fmla="*/ 17 w 20"/>
                  <a:gd name="T5" fmla="*/ 1 h 22"/>
                  <a:gd name="T6" fmla="*/ 2 w 20"/>
                  <a:gd name="T7" fmla="*/ 18 h 22"/>
                  <a:gd name="T8" fmla="*/ 4 w 20"/>
                  <a:gd name="T9" fmla="*/ 21 h 22"/>
                </a:gdLst>
                <a:ahLst/>
                <a:cxnLst>
                  <a:cxn ang="0">
                    <a:pos x="T0" y="T1"/>
                  </a:cxn>
                  <a:cxn ang="0">
                    <a:pos x="T2" y="T3"/>
                  </a:cxn>
                  <a:cxn ang="0">
                    <a:pos x="T4" y="T5"/>
                  </a:cxn>
                  <a:cxn ang="0">
                    <a:pos x="T6" y="T7"/>
                  </a:cxn>
                  <a:cxn ang="0">
                    <a:pos x="T8" y="T9"/>
                  </a:cxn>
                </a:cxnLst>
                <a:rect l="0" t="0" r="r" b="b"/>
                <a:pathLst>
                  <a:path w="20" h="22">
                    <a:moveTo>
                      <a:pt x="4" y="21"/>
                    </a:moveTo>
                    <a:cubicBezTo>
                      <a:pt x="10" y="16"/>
                      <a:pt x="17" y="10"/>
                      <a:pt x="19" y="3"/>
                    </a:cubicBezTo>
                    <a:cubicBezTo>
                      <a:pt x="20" y="1"/>
                      <a:pt x="18" y="0"/>
                      <a:pt x="17" y="1"/>
                    </a:cubicBezTo>
                    <a:cubicBezTo>
                      <a:pt x="12" y="7"/>
                      <a:pt x="8" y="13"/>
                      <a:pt x="2" y="18"/>
                    </a:cubicBezTo>
                    <a:cubicBezTo>
                      <a:pt x="0" y="20"/>
                      <a:pt x="3" y="22"/>
                      <a:pt x="4"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23" name="Freeform 258"/>
              <p:cNvSpPr/>
              <p:nvPr/>
            </p:nvSpPr>
            <p:spPr bwMode="auto">
              <a:xfrm>
                <a:off x="3004" y="3215"/>
                <a:ext cx="32" cy="44"/>
              </a:xfrm>
              <a:custGeom>
                <a:avLst/>
                <a:gdLst>
                  <a:gd name="T0" fmla="*/ 4 w 18"/>
                  <a:gd name="T1" fmla="*/ 23 h 25"/>
                  <a:gd name="T2" fmla="*/ 17 w 18"/>
                  <a:gd name="T3" fmla="*/ 3 h 25"/>
                  <a:gd name="T4" fmla="*/ 15 w 18"/>
                  <a:gd name="T5" fmla="*/ 1 h 25"/>
                  <a:gd name="T6" fmla="*/ 1 w 18"/>
                  <a:gd name="T7" fmla="*/ 20 h 25"/>
                  <a:gd name="T8" fmla="*/ 4 w 18"/>
                  <a:gd name="T9" fmla="*/ 23 h 25"/>
                </a:gdLst>
                <a:ahLst/>
                <a:cxnLst>
                  <a:cxn ang="0">
                    <a:pos x="T0" y="T1"/>
                  </a:cxn>
                  <a:cxn ang="0">
                    <a:pos x="T2" y="T3"/>
                  </a:cxn>
                  <a:cxn ang="0">
                    <a:pos x="T4" y="T5"/>
                  </a:cxn>
                  <a:cxn ang="0">
                    <a:pos x="T6" y="T7"/>
                  </a:cxn>
                  <a:cxn ang="0">
                    <a:pos x="T8" y="T9"/>
                  </a:cxn>
                </a:cxnLst>
                <a:rect l="0" t="0" r="r" b="b"/>
                <a:pathLst>
                  <a:path w="18" h="25">
                    <a:moveTo>
                      <a:pt x="4" y="23"/>
                    </a:moveTo>
                    <a:cubicBezTo>
                      <a:pt x="10" y="18"/>
                      <a:pt x="16" y="11"/>
                      <a:pt x="17" y="3"/>
                    </a:cubicBezTo>
                    <a:cubicBezTo>
                      <a:pt x="18" y="2"/>
                      <a:pt x="16" y="0"/>
                      <a:pt x="15" y="1"/>
                    </a:cubicBezTo>
                    <a:cubicBezTo>
                      <a:pt x="10" y="7"/>
                      <a:pt x="7" y="14"/>
                      <a:pt x="1" y="20"/>
                    </a:cubicBezTo>
                    <a:cubicBezTo>
                      <a:pt x="0" y="22"/>
                      <a:pt x="3" y="25"/>
                      <a:pt x="4"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24" name="Freeform 259"/>
              <p:cNvSpPr/>
              <p:nvPr/>
            </p:nvSpPr>
            <p:spPr bwMode="auto">
              <a:xfrm>
                <a:off x="3036" y="3220"/>
                <a:ext cx="28" cy="37"/>
              </a:xfrm>
              <a:custGeom>
                <a:avLst/>
                <a:gdLst>
                  <a:gd name="T0" fmla="*/ 5 w 16"/>
                  <a:gd name="T1" fmla="*/ 19 h 21"/>
                  <a:gd name="T2" fmla="*/ 15 w 16"/>
                  <a:gd name="T3" fmla="*/ 3 h 21"/>
                  <a:gd name="T4" fmla="*/ 12 w 16"/>
                  <a:gd name="T5" fmla="*/ 1 h 21"/>
                  <a:gd name="T6" fmla="*/ 7 w 16"/>
                  <a:gd name="T7" fmla="*/ 8 h 21"/>
                  <a:gd name="T8" fmla="*/ 2 w 16"/>
                  <a:gd name="T9" fmla="*/ 16 h 21"/>
                  <a:gd name="T10" fmla="*/ 5 w 16"/>
                  <a:gd name="T11" fmla="*/ 19 h 21"/>
                </a:gdLst>
                <a:ahLst/>
                <a:cxnLst>
                  <a:cxn ang="0">
                    <a:pos x="T0" y="T1"/>
                  </a:cxn>
                  <a:cxn ang="0">
                    <a:pos x="T2" y="T3"/>
                  </a:cxn>
                  <a:cxn ang="0">
                    <a:pos x="T4" y="T5"/>
                  </a:cxn>
                  <a:cxn ang="0">
                    <a:pos x="T6" y="T7"/>
                  </a:cxn>
                  <a:cxn ang="0">
                    <a:pos x="T8" y="T9"/>
                  </a:cxn>
                  <a:cxn ang="0">
                    <a:pos x="T10" y="T11"/>
                  </a:cxn>
                </a:cxnLst>
                <a:rect l="0" t="0" r="r" b="b"/>
                <a:pathLst>
                  <a:path w="16" h="21">
                    <a:moveTo>
                      <a:pt x="5" y="19"/>
                    </a:moveTo>
                    <a:cubicBezTo>
                      <a:pt x="9" y="15"/>
                      <a:pt x="14" y="9"/>
                      <a:pt x="15" y="3"/>
                    </a:cubicBezTo>
                    <a:cubicBezTo>
                      <a:pt x="16" y="1"/>
                      <a:pt x="14" y="0"/>
                      <a:pt x="12" y="1"/>
                    </a:cubicBezTo>
                    <a:cubicBezTo>
                      <a:pt x="10" y="3"/>
                      <a:pt x="9" y="6"/>
                      <a:pt x="7" y="8"/>
                    </a:cubicBezTo>
                    <a:cubicBezTo>
                      <a:pt x="6" y="11"/>
                      <a:pt x="4" y="14"/>
                      <a:pt x="2" y="16"/>
                    </a:cubicBezTo>
                    <a:cubicBezTo>
                      <a:pt x="0" y="18"/>
                      <a:pt x="3" y="21"/>
                      <a:pt x="5"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25" name="Freeform 260"/>
              <p:cNvSpPr/>
              <p:nvPr/>
            </p:nvSpPr>
            <p:spPr bwMode="auto">
              <a:xfrm>
                <a:off x="3062" y="3232"/>
                <a:ext cx="27" cy="30"/>
              </a:xfrm>
              <a:custGeom>
                <a:avLst/>
                <a:gdLst>
                  <a:gd name="T0" fmla="*/ 4 w 15"/>
                  <a:gd name="T1" fmla="*/ 16 h 17"/>
                  <a:gd name="T2" fmla="*/ 15 w 15"/>
                  <a:gd name="T3" fmla="*/ 2 h 17"/>
                  <a:gd name="T4" fmla="*/ 12 w 15"/>
                  <a:gd name="T5" fmla="*/ 1 h 17"/>
                  <a:gd name="T6" fmla="*/ 2 w 15"/>
                  <a:gd name="T7" fmla="*/ 12 h 17"/>
                  <a:gd name="T8" fmla="*/ 4 w 15"/>
                  <a:gd name="T9" fmla="*/ 16 h 17"/>
                </a:gdLst>
                <a:ahLst/>
                <a:cxnLst>
                  <a:cxn ang="0">
                    <a:pos x="T0" y="T1"/>
                  </a:cxn>
                  <a:cxn ang="0">
                    <a:pos x="T2" y="T3"/>
                  </a:cxn>
                  <a:cxn ang="0">
                    <a:pos x="T4" y="T5"/>
                  </a:cxn>
                  <a:cxn ang="0">
                    <a:pos x="T6" y="T7"/>
                  </a:cxn>
                  <a:cxn ang="0">
                    <a:pos x="T8" y="T9"/>
                  </a:cxn>
                </a:cxnLst>
                <a:rect l="0" t="0" r="r" b="b"/>
                <a:pathLst>
                  <a:path w="15" h="17">
                    <a:moveTo>
                      <a:pt x="4" y="16"/>
                    </a:moveTo>
                    <a:cubicBezTo>
                      <a:pt x="9" y="13"/>
                      <a:pt x="13" y="8"/>
                      <a:pt x="15" y="2"/>
                    </a:cubicBezTo>
                    <a:cubicBezTo>
                      <a:pt x="15" y="1"/>
                      <a:pt x="13" y="0"/>
                      <a:pt x="12" y="1"/>
                    </a:cubicBezTo>
                    <a:cubicBezTo>
                      <a:pt x="9" y="5"/>
                      <a:pt x="6" y="9"/>
                      <a:pt x="2" y="12"/>
                    </a:cubicBezTo>
                    <a:cubicBezTo>
                      <a:pt x="0" y="14"/>
                      <a:pt x="2" y="17"/>
                      <a:pt x="4"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26" name="Freeform 261"/>
              <p:cNvSpPr/>
              <p:nvPr/>
            </p:nvSpPr>
            <p:spPr bwMode="auto">
              <a:xfrm>
                <a:off x="3092" y="3232"/>
                <a:ext cx="26" cy="32"/>
              </a:xfrm>
              <a:custGeom>
                <a:avLst/>
                <a:gdLst>
                  <a:gd name="T0" fmla="*/ 5 w 15"/>
                  <a:gd name="T1" fmla="*/ 16 h 18"/>
                  <a:gd name="T2" fmla="*/ 14 w 15"/>
                  <a:gd name="T3" fmla="*/ 3 h 18"/>
                  <a:gd name="T4" fmla="*/ 11 w 15"/>
                  <a:gd name="T5" fmla="*/ 1 h 18"/>
                  <a:gd name="T6" fmla="*/ 2 w 15"/>
                  <a:gd name="T7" fmla="*/ 14 h 18"/>
                  <a:gd name="T8" fmla="*/ 5 w 15"/>
                  <a:gd name="T9" fmla="*/ 16 h 18"/>
                </a:gdLst>
                <a:ahLst/>
                <a:cxnLst>
                  <a:cxn ang="0">
                    <a:pos x="T0" y="T1"/>
                  </a:cxn>
                  <a:cxn ang="0">
                    <a:pos x="T2" y="T3"/>
                  </a:cxn>
                  <a:cxn ang="0">
                    <a:pos x="T4" y="T5"/>
                  </a:cxn>
                  <a:cxn ang="0">
                    <a:pos x="T6" y="T7"/>
                  </a:cxn>
                  <a:cxn ang="0">
                    <a:pos x="T8" y="T9"/>
                  </a:cxn>
                </a:cxnLst>
                <a:rect l="0" t="0" r="r" b="b"/>
                <a:pathLst>
                  <a:path w="15" h="18">
                    <a:moveTo>
                      <a:pt x="5" y="16"/>
                    </a:moveTo>
                    <a:cubicBezTo>
                      <a:pt x="8" y="12"/>
                      <a:pt x="11" y="8"/>
                      <a:pt x="14" y="3"/>
                    </a:cubicBezTo>
                    <a:cubicBezTo>
                      <a:pt x="15" y="1"/>
                      <a:pt x="13" y="0"/>
                      <a:pt x="11" y="1"/>
                    </a:cubicBezTo>
                    <a:cubicBezTo>
                      <a:pt x="8" y="5"/>
                      <a:pt x="5" y="10"/>
                      <a:pt x="2" y="14"/>
                    </a:cubicBezTo>
                    <a:cubicBezTo>
                      <a:pt x="0" y="16"/>
                      <a:pt x="4" y="18"/>
                      <a:pt x="5"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27" name="Freeform 262"/>
              <p:cNvSpPr/>
              <p:nvPr/>
            </p:nvSpPr>
            <p:spPr bwMode="auto">
              <a:xfrm>
                <a:off x="3118" y="3229"/>
                <a:ext cx="34" cy="44"/>
              </a:xfrm>
              <a:custGeom>
                <a:avLst/>
                <a:gdLst>
                  <a:gd name="T0" fmla="*/ 4 w 19"/>
                  <a:gd name="T1" fmla="*/ 24 h 25"/>
                  <a:gd name="T2" fmla="*/ 18 w 19"/>
                  <a:gd name="T3" fmla="*/ 2 h 25"/>
                  <a:gd name="T4" fmla="*/ 15 w 19"/>
                  <a:gd name="T5" fmla="*/ 1 h 25"/>
                  <a:gd name="T6" fmla="*/ 2 w 19"/>
                  <a:gd name="T7" fmla="*/ 21 h 25"/>
                  <a:gd name="T8" fmla="*/ 4 w 19"/>
                  <a:gd name="T9" fmla="*/ 24 h 25"/>
                </a:gdLst>
                <a:ahLst/>
                <a:cxnLst>
                  <a:cxn ang="0">
                    <a:pos x="T0" y="T1"/>
                  </a:cxn>
                  <a:cxn ang="0">
                    <a:pos x="T2" y="T3"/>
                  </a:cxn>
                  <a:cxn ang="0">
                    <a:pos x="T4" y="T5"/>
                  </a:cxn>
                  <a:cxn ang="0">
                    <a:pos x="T6" y="T7"/>
                  </a:cxn>
                  <a:cxn ang="0">
                    <a:pos x="T8" y="T9"/>
                  </a:cxn>
                </a:cxnLst>
                <a:rect l="0" t="0" r="r" b="b"/>
                <a:pathLst>
                  <a:path w="19" h="25">
                    <a:moveTo>
                      <a:pt x="4" y="24"/>
                    </a:moveTo>
                    <a:cubicBezTo>
                      <a:pt x="11" y="18"/>
                      <a:pt x="16" y="11"/>
                      <a:pt x="18" y="2"/>
                    </a:cubicBezTo>
                    <a:cubicBezTo>
                      <a:pt x="19" y="1"/>
                      <a:pt x="16" y="0"/>
                      <a:pt x="15" y="1"/>
                    </a:cubicBezTo>
                    <a:cubicBezTo>
                      <a:pt x="12" y="8"/>
                      <a:pt x="8" y="15"/>
                      <a:pt x="2" y="21"/>
                    </a:cubicBezTo>
                    <a:cubicBezTo>
                      <a:pt x="0" y="23"/>
                      <a:pt x="3" y="25"/>
                      <a:pt x="4"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28" name="Freeform 263"/>
              <p:cNvSpPr/>
              <p:nvPr/>
            </p:nvSpPr>
            <p:spPr bwMode="auto">
              <a:xfrm>
                <a:off x="3161" y="3236"/>
                <a:ext cx="26" cy="37"/>
              </a:xfrm>
              <a:custGeom>
                <a:avLst/>
                <a:gdLst>
                  <a:gd name="T0" fmla="*/ 4 w 15"/>
                  <a:gd name="T1" fmla="*/ 19 h 21"/>
                  <a:gd name="T2" fmla="*/ 14 w 15"/>
                  <a:gd name="T3" fmla="*/ 3 h 21"/>
                  <a:gd name="T4" fmla="*/ 12 w 15"/>
                  <a:gd name="T5" fmla="*/ 1 h 21"/>
                  <a:gd name="T6" fmla="*/ 1 w 15"/>
                  <a:gd name="T7" fmla="*/ 18 h 21"/>
                  <a:gd name="T8" fmla="*/ 4 w 15"/>
                  <a:gd name="T9" fmla="*/ 19 h 21"/>
                </a:gdLst>
                <a:ahLst/>
                <a:cxnLst>
                  <a:cxn ang="0">
                    <a:pos x="T0" y="T1"/>
                  </a:cxn>
                  <a:cxn ang="0">
                    <a:pos x="T2" y="T3"/>
                  </a:cxn>
                  <a:cxn ang="0">
                    <a:pos x="T4" y="T5"/>
                  </a:cxn>
                  <a:cxn ang="0">
                    <a:pos x="T6" y="T7"/>
                  </a:cxn>
                  <a:cxn ang="0">
                    <a:pos x="T8" y="T9"/>
                  </a:cxn>
                </a:cxnLst>
                <a:rect l="0" t="0" r="r" b="b"/>
                <a:pathLst>
                  <a:path w="15" h="21">
                    <a:moveTo>
                      <a:pt x="4" y="19"/>
                    </a:moveTo>
                    <a:cubicBezTo>
                      <a:pt x="8" y="14"/>
                      <a:pt x="12" y="9"/>
                      <a:pt x="14" y="3"/>
                    </a:cubicBezTo>
                    <a:cubicBezTo>
                      <a:pt x="15" y="1"/>
                      <a:pt x="13" y="0"/>
                      <a:pt x="12" y="1"/>
                    </a:cubicBezTo>
                    <a:cubicBezTo>
                      <a:pt x="8" y="7"/>
                      <a:pt x="5" y="12"/>
                      <a:pt x="1" y="18"/>
                    </a:cubicBezTo>
                    <a:cubicBezTo>
                      <a:pt x="0" y="20"/>
                      <a:pt x="3" y="21"/>
                      <a:pt x="4"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29" name="Freeform 264"/>
              <p:cNvSpPr/>
              <p:nvPr/>
            </p:nvSpPr>
            <p:spPr bwMode="auto">
              <a:xfrm>
                <a:off x="3194" y="3220"/>
                <a:ext cx="23" cy="41"/>
              </a:xfrm>
              <a:custGeom>
                <a:avLst/>
                <a:gdLst>
                  <a:gd name="T0" fmla="*/ 4 w 13"/>
                  <a:gd name="T1" fmla="*/ 21 h 23"/>
                  <a:gd name="T2" fmla="*/ 12 w 13"/>
                  <a:gd name="T3" fmla="*/ 3 h 23"/>
                  <a:gd name="T4" fmla="*/ 9 w 13"/>
                  <a:gd name="T5" fmla="*/ 2 h 23"/>
                  <a:gd name="T6" fmla="*/ 1 w 13"/>
                  <a:gd name="T7" fmla="*/ 19 h 23"/>
                  <a:gd name="T8" fmla="*/ 4 w 13"/>
                  <a:gd name="T9" fmla="*/ 21 h 23"/>
                </a:gdLst>
                <a:ahLst/>
                <a:cxnLst>
                  <a:cxn ang="0">
                    <a:pos x="T0" y="T1"/>
                  </a:cxn>
                  <a:cxn ang="0">
                    <a:pos x="T2" y="T3"/>
                  </a:cxn>
                  <a:cxn ang="0">
                    <a:pos x="T4" y="T5"/>
                  </a:cxn>
                  <a:cxn ang="0">
                    <a:pos x="T6" y="T7"/>
                  </a:cxn>
                  <a:cxn ang="0">
                    <a:pos x="T8" y="T9"/>
                  </a:cxn>
                </a:cxnLst>
                <a:rect l="0" t="0" r="r" b="b"/>
                <a:pathLst>
                  <a:path w="13" h="23">
                    <a:moveTo>
                      <a:pt x="4" y="21"/>
                    </a:moveTo>
                    <a:cubicBezTo>
                      <a:pt x="7" y="15"/>
                      <a:pt x="10" y="9"/>
                      <a:pt x="12" y="3"/>
                    </a:cubicBezTo>
                    <a:cubicBezTo>
                      <a:pt x="13" y="1"/>
                      <a:pt x="10" y="0"/>
                      <a:pt x="9" y="2"/>
                    </a:cubicBezTo>
                    <a:cubicBezTo>
                      <a:pt x="6" y="7"/>
                      <a:pt x="4" y="13"/>
                      <a:pt x="1" y="19"/>
                    </a:cubicBezTo>
                    <a:cubicBezTo>
                      <a:pt x="0" y="21"/>
                      <a:pt x="3" y="23"/>
                      <a:pt x="4"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30" name="Freeform 265"/>
              <p:cNvSpPr/>
              <p:nvPr/>
            </p:nvSpPr>
            <p:spPr bwMode="auto">
              <a:xfrm>
                <a:off x="3226" y="3213"/>
                <a:ext cx="23" cy="35"/>
              </a:xfrm>
              <a:custGeom>
                <a:avLst/>
                <a:gdLst>
                  <a:gd name="T0" fmla="*/ 4 w 13"/>
                  <a:gd name="T1" fmla="*/ 18 h 20"/>
                  <a:gd name="T2" fmla="*/ 12 w 13"/>
                  <a:gd name="T3" fmla="*/ 3 h 20"/>
                  <a:gd name="T4" fmla="*/ 10 w 13"/>
                  <a:gd name="T5" fmla="*/ 2 h 20"/>
                  <a:gd name="T6" fmla="*/ 1 w 13"/>
                  <a:gd name="T7" fmla="*/ 16 h 20"/>
                  <a:gd name="T8" fmla="*/ 4 w 13"/>
                  <a:gd name="T9" fmla="*/ 18 h 20"/>
                </a:gdLst>
                <a:ahLst/>
                <a:cxnLst>
                  <a:cxn ang="0">
                    <a:pos x="T0" y="T1"/>
                  </a:cxn>
                  <a:cxn ang="0">
                    <a:pos x="T2" y="T3"/>
                  </a:cxn>
                  <a:cxn ang="0">
                    <a:pos x="T4" y="T5"/>
                  </a:cxn>
                  <a:cxn ang="0">
                    <a:pos x="T6" y="T7"/>
                  </a:cxn>
                  <a:cxn ang="0">
                    <a:pos x="T8" y="T9"/>
                  </a:cxn>
                </a:cxnLst>
                <a:rect l="0" t="0" r="r" b="b"/>
                <a:pathLst>
                  <a:path w="13" h="20">
                    <a:moveTo>
                      <a:pt x="4" y="18"/>
                    </a:moveTo>
                    <a:cubicBezTo>
                      <a:pt x="8" y="13"/>
                      <a:pt x="10" y="8"/>
                      <a:pt x="12" y="3"/>
                    </a:cubicBezTo>
                    <a:cubicBezTo>
                      <a:pt x="13" y="1"/>
                      <a:pt x="10" y="0"/>
                      <a:pt x="10" y="2"/>
                    </a:cubicBezTo>
                    <a:cubicBezTo>
                      <a:pt x="7" y="7"/>
                      <a:pt x="4" y="12"/>
                      <a:pt x="1" y="16"/>
                    </a:cubicBezTo>
                    <a:cubicBezTo>
                      <a:pt x="0" y="19"/>
                      <a:pt x="3" y="20"/>
                      <a:pt x="4"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31" name="Freeform 266"/>
              <p:cNvSpPr/>
              <p:nvPr/>
            </p:nvSpPr>
            <p:spPr bwMode="auto">
              <a:xfrm>
                <a:off x="3271" y="3199"/>
                <a:ext cx="21" cy="28"/>
              </a:xfrm>
              <a:custGeom>
                <a:avLst/>
                <a:gdLst>
                  <a:gd name="T0" fmla="*/ 5 w 12"/>
                  <a:gd name="T1" fmla="*/ 13 h 16"/>
                  <a:gd name="T2" fmla="*/ 11 w 12"/>
                  <a:gd name="T3" fmla="*/ 2 h 16"/>
                  <a:gd name="T4" fmla="*/ 8 w 12"/>
                  <a:gd name="T5" fmla="*/ 1 h 16"/>
                  <a:gd name="T6" fmla="*/ 2 w 12"/>
                  <a:gd name="T7" fmla="*/ 12 h 16"/>
                  <a:gd name="T8" fmla="*/ 5 w 12"/>
                  <a:gd name="T9" fmla="*/ 13 h 16"/>
                </a:gdLst>
                <a:ahLst/>
                <a:cxnLst>
                  <a:cxn ang="0">
                    <a:pos x="T0" y="T1"/>
                  </a:cxn>
                  <a:cxn ang="0">
                    <a:pos x="T2" y="T3"/>
                  </a:cxn>
                  <a:cxn ang="0">
                    <a:pos x="T4" y="T5"/>
                  </a:cxn>
                  <a:cxn ang="0">
                    <a:pos x="T6" y="T7"/>
                  </a:cxn>
                  <a:cxn ang="0">
                    <a:pos x="T8" y="T9"/>
                  </a:cxn>
                </a:cxnLst>
                <a:rect l="0" t="0" r="r" b="b"/>
                <a:pathLst>
                  <a:path w="12" h="16">
                    <a:moveTo>
                      <a:pt x="5" y="13"/>
                    </a:moveTo>
                    <a:cubicBezTo>
                      <a:pt x="7" y="10"/>
                      <a:pt x="9" y="6"/>
                      <a:pt x="11" y="2"/>
                    </a:cubicBezTo>
                    <a:cubicBezTo>
                      <a:pt x="12" y="1"/>
                      <a:pt x="9" y="0"/>
                      <a:pt x="8" y="1"/>
                    </a:cubicBezTo>
                    <a:cubicBezTo>
                      <a:pt x="6" y="4"/>
                      <a:pt x="4" y="8"/>
                      <a:pt x="2" y="12"/>
                    </a:cubicBezTo>
                    <a:cubicBezTo>
                      <a:pt x="0" y="14"/>
                      <a:pt x="4" y="16"/>
                      <a:pt x="5"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32" name="Freeform 267"/>
              <p:cNvSpPr/>
              <p:nvPr/>
            </p:nvSpPr>
            <p:spPr bwMode="auto">
              <a:xfrm>
                <a:off x="3308" y="3183"/>
                <a:ext cx="20" cy="34"/>
              </a:xfrm>
              <a:custGeom>
                <a:avLst/>
                <a:gdLst>
                  <a:gd name="T0" fmla="*/ 4 w 11"/>
                  <a:gd name="T1" fmla="*/ 17 h 19"/>
                  <a:gd name="T2" fmla="*/ 11 w 11"/>
                  <a:gd name="T3" fmla="*/ 2 h 19"/>
                  <a:gd name="T4" fmla="*/ 8 w 11"/>
                  <a:gd name="T5" fmla="*/ 2 h 19"/>
                  <a:gd name="T6" fmla="*/ 1 w 11"/>
                  <a:gd name="T7" fmla="*/ 15 h 19"/>
                  <a:gd name="T8" fmla="*/ 4 w 11"/>
                  <a:gd name="T9" fmla="*/ 17 h 19"/>
                </a:gdLst>
                <a:ahLst/>
                <a:cxnLst>
                  <a:cxn ang="0">
                    <a:pos x="T0" y="T1"/>
                  </a:cxn>
                  <a:cxn ang="0">
                    <a:pos x="T2" y="T3"/>
                  </a:cxn>
                  <a:cxn ang="0">
                    <a:pos x="T4" y="T5"/>
                  </a:cxn>
                  <a:cxn ang="0">
                    <a:pos x="T6" y="T7"/>
                  </a:cxn>
                  <a:cxn ang="0">
                    <a:pos x="T8" y="T9"/>
                  </a:cxn>
                </a:cxnLst>
                <a:rect l="0" t="0" r="r" b="b"/>
                <a:pathLst>
                  <a:path w="11" h="19">
                    <a:moveTo>
                      <a:pt x="4" y="17"/>
                    </a:moveTo>
                    <a:cubicBezTo>
                      <a:pt x="7" y="13"/>
                      <a:pt x="10" y="8"/>
                      <a:pt x="11" y="2"/>
                    </a:cubicBezTo>
                    <a:cubicBezTo>
                      <a:pt x="11" y="1"/>
                      <a:pt x="8" y="0"/>
                      <a:pt x="8" y="2"/>
                    </a:cubicBezTo>
                    <a:cubicBezTo>
                      <a:pt x="5" y="6"/>
                      <a:pt x="4" y="11"/>
                      <a:pt x="1" y="15"/>
                    </a:cubicBezTo>
                    <a:cubicBezTo>
                      <a:pt x="0" y="17"/>
                      <a:pt x="3" y="19"/>
                      <a:pt x="4"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33" name="Freeform 268"/>
              <p:cNvSpPr/>
              <p:nvPr/>
            </p:nvSpPr>
            <p:spPr bwMode="auto">
              <a:xfrm>
                <a:off x="3347" y="3166"/>
                <a:ext cx="23" cy="35"/>
              </a:xfrm>
              <a:custGeom>
                <a:avLst/>
                <a:gdLst>
                  <a:gd name="T0" fmla="*/ 5 w 13"/>
                  <a:gd name="T1" fmla="*/ 18 h 20"/>
                  <a:gd name="T2" fmla="*/ 13 w 13"/>
                  <a:gd name="T3" fmla="*/ 3 h 20"/>
                  <a:gd name="T4" fmla="*/ 10 w 13"/>
                  <a:gd name="T5" fmla="*/ 2 h 20"/>
                  <a:gd name="T6" fmla="*/ 1 w 13"/>
                  <a:gd name="T7" fmla="*/ 16 h 20"/>
                  <a:gd name="T8" fmla="*/ 5 w 13"/>
                  <a:gd name="T9" fmla="*/ 18 h 20"/>
                </a:gdLst>
                <a:ahLst/>
                <a:cxnLst>
                  <a:cxn ang="0">
                    <a:pos x="T0" y="T1"/>
                  </a:cxn>
                  <a:cxn ang="0">
                    <a:pos x="T2" y="T3"/>
                  </a:cxn>
                  <a:cxn ang="0">
                    <a:pos x="T4" y="T5"/>
                  </a:cxn>
                  <a:cxn ang="0">
                    <a:pos x="T6" y="T7"/>
                  </a:cxn>
                  <a:cxn ang="0">
                    <a:pos x="T8" y="T9"/>
                  </a:cxn>
                </a:cxnLst>
                <a:rect l="0" t="0" r="r" b="b"/>
                <a:pathLst>
                  <a:path w="13" h="20">
                    <a:moveTo>
                      <a:pt x="5" y="18"/>
                    </a:moveTo>
                    <a:cubicBezTo>
                      <a:pt x="8" y="13"/>
                      <a:pt x="11" y="8"/>
                      <a:pt x="13" y="3"/>
                    </a:cubicBezTo>
                    <a:cubicBezTo>
                      <a:pt x="13" y="2"/>
                      <a:pt x="11" y="0"/>
                      <a:pt x="10" y="2"/>
                    </a:cubicBezTo>
                    <a:cubicBezTo>
                      <a:pt x="7" y="6"/>
                      <a:pt x="4" y="11"/>
                      <a:pt x="1" y="16"/>
                    </a:cubicBezTo>
                    <a:cubicBezTo>
                      <a:pt x="0" y="18"/>
                      <a:pt x="3" y="20"/>
                      <a:pt x="5"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34" name="Freeform 269"/>
              <p:cNvSpPr/>
              <p:nvPr/>
            </p:nvSpPr>
            <p:spPr bwMode="auto">
              <a:xfrm>
                <a:off x="3398" y="3157"/>
                <a:ext cx="21" cy="30"/>
              </a:xfrm>
              <a:custGeom>
                <a:avLst/>
                <a:gdLst>
                  <a:gd name="T0" fmla="*/ 5 w 12"/>
                  <a:gd name="T1" fmla="*/ 15 h 17"/>
                  <a:gd name="T2" fmla="*/ 12 w 12"/>
                  <a:gd name="T3" fmla="*/ 3 h 17"/>
                  <a:gd name="T4" fmla="*/ 9 w 12"/>
                  <a:gd name="T5" fmla="*/ 1 h 17"/>
                  <a:gd name="T6" fmla="*/ 1 w 12"/>
                  <a:gd name="T7" fmla="*/ 13 h 17"/>
                  <a:gd name="T8" fmla="*/ 5 w 12"/>
                  <a:gd name="T9" fmla="*/ 15 h 17"/>
                </a:gdLst>
                <a:ahLst/>
                <a:cxnLst>
                  <a:cxn ang="0">
                    <a:pos x="T0" y="T1"/>
                  </a:cxn>
                  <a:cxn ang="0">
                    <a:pos x="T2" y="T3"/>
                  </a:cxn>
                  <a:cxn ang="0">
                    <a:pos x="T4" y="T5"/>
                  </a:cxn>
                  <a:cxn ang="0">
                    <a:pos x="T6" y="T7"/>
                  </a:cxn>
                  <a:cxn ang="0">
                    <a:pos x="T8" y="T9"/>
                  </a:cxn>
                </a:cxnLst>
                <a:rect l="0" t="0" r="r" b="b"/>
                <a:pathLst>
                  <a:path w="12" h="17">
                    <a:moveTo>
                      <a:pt x="5" y="15"/>
                    </a:moveTo>
                    <a:cubicBezTo>
                      <a:pt x="7" y="11"/>
                      <a:pt x="10" y="7"/>
                      <a:pt x="12" y="3"/>
                    </a:cubicBezTo>
                    <a:cubicBezTo>
                      <a:pt x="12" y="1"/>
                      <a:pt x="10" y="0"/>
                      <a:pt x="9" y="1"/>
                    </a:cubicBezTo>
                    <a:cubicBezTo>
                      <a:pt x="6" y="5"/>
                      <a:pt x="3" y="9"/>
                      <a:pt x="1" y="13"/>
                    </a:cubicBezTo>
                    <a:cubicBezTo>
                      <a:pt x="0" y="16"/>
                      <a:pt x="3" y="17"/>
                      <a:pt x="5"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35" name="Freeform 270"/>
              <p:cNvSpPr/>
              <p:nvPr/>
            </p:nvSpPr>
            <p:spPr bwMode="auto">
              <a:xfrm>
                <a:off x="3405" y="3123"/>
                <a:ext cx="33" cy="62"/>
              </a:xfrm>
              <a:custGeom>
                <a:avLst/>
                <a:gdLst>
                  <a:gd name="T0" fmla="*/ 3 w 19"/>
                  <a:gd name="T1" fmla="*/ 33 h 35"/>
                  <a:gd name="T2" fmla="*/ 18 w 19"/>
                  <a:gd name="T3" fmla="*/ 2 h 35"/>
                  <a:gd name="T4" fmla="*/ 15 w 19"/>
                  <a:gd name="T5" fmla="*/ 2 h 35"/>
                  <a:gd name="T6" fmla="*/ 1 w 19"/>
                  <a:gd name="T7" fmla="*/ 31 h 35"/>
                  <a:gd name="T8" fmla="*/ 3 w 19"/>
                  <a:gd name="T9" fmla="*/ 33 h 35"/>
                </a:gdLst>
                <a:ahLst/>
                <a:cxnLst>
                  <a:cxn ang="0">
                    <a:pos x="T0" y="T1"/>
                  </a:cxn>
                  <a:cxn ang="0">
                    <a:pos x="T2" y="T3"/>
                  </a:cxn>
                  <a:cxn ang="0">
                    <a:pos x="T4" y="T5"/>
                  </a:cxn>
                  <a:cxn ang="0">
                    <a:pos x="T6" y="T7"/>
                  </a:cxn>
                  <a:cxn ang="0">
                    <a:pos x="T8" y="T9"/>
                  </a:cxn>
                </a:cxnLst>
                <a:rect l="0" t="0" r="r" b="b"/>
                <a:pathLst>
                  <a:path w="19" h="35">
                    <a:moveTo>
                      <a:pt x="3" y="33"/>
                    </a:moveTo>
                    <a:cubicBezTo>
                      <a:pt x="11" y="25"/>
                      <a:pt x="18" y="14"/>
                      <a:pt x="18" y="2"/>
                    </a:cubicBezTo>
                    <a:cubicBezTo>
                      <a:pt x="19" y="0"/>
                      <a:pt x="16" y="0"/>
                      <a:pt x="15" y="2"/>
                    </a:cubicBezTo>
                    <a:cubicBezTo>
                      <a:pt x="12" y="13"/>
                      <a:pt x="8" y="22"/>
                      <a:pt x="1" y="31"/>
                    </a:cubicBezTo>
                    <a:cubicBezTo>
                      <a:pt x="0" y="33"/>
                      <a:pt x="2" y="35"/>
                      <a:pt x="3"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36" name="Freeform 271"/>
              <p:cNvSpPr/>
              <p:nvPr/>
            </p:nvSpPr>
            <p:spPr bwMode="auto">
              <a:xfrm>
                <a:off x="3535" y="3079"/>
                <a:ext cx="18" cy="60"/>
              </a:xfrm>
              <a:custGeom>
                <a:avLst/>
                <a:gdLst>
                  <a:gd name="T0" fmla="*/ 4 w 10"/>
                  <a:gd name="T1" fmla="*/ 32 h 34"/>
                  <a:gd name="T2" fmla="*/ 9 w 10"/>
                  <a:gd name="T3" fmla="*/ 2 h 34"/>
                  <a:gd name="T4" fmla="*/ 5 w 10"/>
                  <a:gd name="T5" fmla="*/ 2 h 34"/>
                  <a:gd name="T6" fmla="*/ 1 w 10"/>
                  <a:gd name="T7" fmla="*/ 31 h 34"/>
                  <a:gd name="T8" fmla="*/ 4 w 10"/>
                  <a:gd name="T9" fmla="*/ 32 h 34"/>
                </a:gdLst>
                <a:ahLst/>
                <a:cxnLst>
                  <a:cxn ang="0">
                    <a:pos x="T0" y="T1"/>
                  </a:cxn>
                  <a:cxn ang="0">
                    <a:pos x="T2" y="T3"/>
                  </a:cxn>
                  <a:cxn ang="0">
                    <a:pos x="T4" y="T5"/>
                  </a:cxn>
                  <a:cxn ang="0">
                    <a:pos x="T6" y="T7"/>
                  </a:cxn>
                  <a:cxn ang="0">
                    <a:pos x="T8" y="T9"/>
                  </a:cxn>
                </a:cxnLst>
                <a:rect l="0" t="0" r="r" b="b"/>
                <a:pathLst>
                  <a:path w="10" h="34">
                    <a:moveTo>
                      <a:pt x="4" y="32"/>
                    </a:moveTo>
                    <a:cubicBezTo>
                      <a:pt x="8" y="22"/>
                      <a:pt x="10" y="12"/>
                      <a:pt x="9" y="2"/>
                    </a:cubicBezTo>
                    <a:cubicBezTo>
                      <a:pt x="8" y="0"/>
                      <a:pt x="6" y="0"/>
                      <a:pt x="5" y="2"/>
                    </a:cubicBezTo>
                    <a:cubicBezTo>
                      <a:pt x="5" y="12"/>
                      <a:pt x="4" y="21"/>
                      <a:pt x="1" y="31"/>
                    </a:cubicBezTo>
                    <a:cubicBezTo>
                      <a:pt x="0" y="33"/>
                      <a:pt x="4" y="34"/>
                      <a:pt x="4"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37" name="Freeform 272"/>
              <p:cNvSpPr/>
              <p:nvPr/>
            </p:nvSpPr>
            <p:spPr bwMode="auto">
              <a:xfrm>
                <a:off x="3584" y="3053"/>
                <a:ext cx="23" cy="53"/>
              </a:xfrm>
              <a:custGeom>
                <a:avLst/>
                <a:gdLst>
                  <a:gd name="T0" fmla="*/ 4 w 13"/>
                  <a:gd name="T1" fmla="*/ 28 h 30"/>
                  <a:gd name="T2" fmla="*/ 13 w 13"/>
                  <a:gd name="T3" fmla="*/ 2 h 30"/>
                  <a:gd name="T4" fmla="*/ 10 w 13"/>
                  <a:gd name="T5" fmla="*/ 1 h 30"/>
                  <a:gd name="T6" fmla="*/ 1 w 13"/>
                  <a:gd name="T7" fmla="*/ 27 h 30"/>
                  <a:gd name="T8" fmla="*/ 4 w 13"/>
                  <a:gd name="T9" fmla="*/ 28 h 30"/>
                </a:gdLst>
                <a:ahLst/>
                <a:cxnLst>
                  <a:cxn ang="0">
                    <a:pos x="T0" y="T1"/>
                  </a:cxn>
                  <a:cxn ang="0">
                    <a:pos x="T2" y="T3"/>
                  </a:cxn>
                  <a:cxn ang="0">
                    <a:pos x="T4" y="T5"/>
                  </a:cxn>
                  <a:cxn ang="0">
                    <a:pos x="T6" y="T7"/>
                  </a:cxn>
                  <a:cxn ang="0">
                    <a:pos x="T8" y="T9"/>
                  </a:cxn>
                </a:cxnLst>
                <a:rect l="0" t="0" r="r" b="b"/>
                <a:pathLst>
                  <a:path w="13" h="30">
                    <a:moveTo>
                      <a:pt x="4" y="28"/>
                    </a:moveTo>
                    <a:cubicBezTo>
                      <a:pt x="7" y="19"/>
                      <a:pt x="11" y="11"/>
                      <a:pt x="13" y="2"/>
                    </a:cubicBezTo>
                    <a:cubicBezTo>
                      <a:pt x="13" y="1"/>
                      <a:pt x="11" y="0"/>
                      <a:pt x="10" y="1"/>
                    </a:cubicBezTo>
                    <a:cubicBezTo>
                      <a:pt x="6" y="9"/>
                      <a:pt x="4" y="18"/>
                      <a:pt x="1" y="27"/>
                    </a:cubicBezTo>
                    <a:cubicBezTo>
                      <a:pt x="0" y="29"/>
                      <a:pt x="4" y="30"/>
                      <a:pt x="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38" name="Freeform 273"/>
              <p:cNvSpPr/>
              <p:nvPr/>
            </p:nvSpPr>
            <p:spPr bwMode="auto">
              <a:xfrm>
                <a:off x="3648" y="3011"/>
                <a:ext cx="26" cy="68"/>
              </a:xfrm>
              <a:custGeom>
                <a:avLst/>
                <a:gdLst>
                  <a:gd name="T0" fmla="*/ 4 w 15"/>
                  <a:gd name="T1" fmla="*/ 37 h 39"/>
                  <a:gd name="T2" fmla="*/ 15 w 15"/>
                  <a:gd name="T3" fmla="*/ 2 h 39"/>
                  <a:gd name="T4" fmla="*/ 12 w 15"/>
                  <a:gd name="T5" fmla="*/ 2 h 39"/>
                  <a:gd name="T6" fmla="*/ 1 w 15"/>
                  <a:gd name="T7" fmla="*/ 36 h 39"/>
                  <a:gd name="T8" fmla="*/ 4 w 15"/>
                  <a:gd name="T9" fmla="*/ 37 h 39"/>
                </a:gdLst>
                <a:ahLst/>
                <a:cxnLst>
                  <a:cxn ang="0">
                    <a:pos x="T0" y="T1"/>
                  </a:cxn>
                  <a:cxn ang="0">
                    <a:pos x="T2" y="T3"/>
                  </a:cxn>
                  <a:cxn ang="0">
                    <a:pos x="T4" y="T5"/>
                  </a:cxn>
                  <a:cxn ang="0">
                    <a:pos x="T6" y="T7"/>
                  </a:cxn>
                  <a:cxn ang="0">
                    <a:pos x="T8" y="T9"/>
                  </a:cxn>
                </a:cxnLst>
                <a:rect l="0" t="0" r="r" b="b"/>
                <a:pathLst>
                  <a:path w="15" h="39">
                    <a:moveTo>
                      <a:pt x="4" y="37"/>
                    </a:moveTo>
                    <a:cubicBezTo>
                      <a:pt x="10" y="27"/>
                      <a:pt x="14" y="15"/>
                      <a:pt x="15" y="2"/>
                    </a:cubicBezTo>
                    <a:cubicBezTo>
                      <a:pt x="15" y="1"/>
                      <a:pt x="12" y="0"/>
                      <a:pt x="12" y="2"/>
                    </a:cubicBezTo>
                    <a:cubicBezTo>
                      <a:pt x="10" y="14"/>
                      <a:pt x="7" y="25"/>
                      <a:pt x="1" y="36"/>
                    </a:cubicBezTo>
                    <a:cubicBezTo>
                      <a:pt x="0" y="38"/>
                      <a:pt x="3" y="39"/>
                      <a:pt x="4"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39" name="Freeform 274"/>
              <p:cNvSpPr/>
              <p:nvPr/>
            </p:nvSpPr>
            <p:spPr bwMode="auto">
              <a:xfrm>
                <a:off x="3723" y="2977"/>
                <a:ext cx="19" cy="58"/>
              </a:xfrm>
              <a:custGeom>
                <a:avLst/>
                <a:gdLst>
                  <a:gd name="T0" fmla="*/ 4 w 11"/>
                  <a:gd name="T1" fmla="*/ 30 h 33"/>
                  <a:gd name="T2" fmla="*/ 11 w 11"/>
                  <a:gd name="T3" fmla="*/ 3 h 33"/>
                  <a:gd name="T4" fmla="*/ 8 w 11"/>
                  <a:gd name="T5" fmla="*/ 2 h 33"/>
                  <a:gd name="T6" fmla="*/ 1 w 11"/>
                  <a:gd name="T7" fmla="*/ 29 h 33"/>
                  <a:gd name="T8" fmla="*/ 4 w 11"/>
                  <a:gd name="T9" fmla="*/ 30 h 33"/>
                </a:gdLst>
                <a:ahLst/>
                <a:cxnLst>
                  <a:cxn ang="0">
                    <a:pos x="T0" y="T1"/>
                  </a:cxn>
                  <a:cxn ang="0">
                    <a:pos x="T2" y="T3"/>
                  </a:cxn>
                  <a:cxn ang="0">
                    <a:pos x="T4" y="T5"/>
                  </a:cxn>
                  <a:cxn ang="0">
                    <a:pos x="T6" y="T7"/>
                  </a:cxn>
                  <a:cxn ang="0">
                    <a:pos x="T8" y="T9"/>
                  </a:cxn>
                </a:cxnLst>
                <a:rect l="0" t="0" r="r" b="b"/>
                <a:pathLst>
                  <a:path w="11" h="33">
                    <a:moveTo>
                      <a:pt x="4" y="30"/>
                    </a:moveTo>
                    <a:cubicBezTo>
                      <a:pt x="6" y="21"/>
                      <a:pt x="9" y="12"/>
                      <a:pt x="11" y="3"/>
                    </a:cubicBezTo>
                    <a:cubicBezTo>
                      <a:pt x="11" y="1"/>
                      <a:pt x="8" y="0"/>
                      <a:pt x="8" y="2"/>
                    </a:cubicBezTo>
                    <a:cubicBezTo>
                      <a:pt x="5" y="11"/>
                      <a:pt x="3" y="20"/>
                      <a:pt x="1" y="29"/>
                    </a:cubicBezTo>
                    <a:cubicBezTo>
                      <a:pt x="0" y="32"/>
                      <a:pt x="4" y="33"/>
                      <a:pt x="4"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40" name="Freeform 275"/>
              <p:cNvSpPr/>
              <p:nvPr/>
            </p:nvSpPr>
            <p:spPr bwMode="auto">
              <a:xfrm>
                <a:off x="3765" y="2955"/>
                <a:ext cx="23" cy="68"/>
              </a:xfrm>
              <a:custGeom>
                <a:avLst/>
                <a:gdLst>
                  <a:gd name="T0" fmla="*/ 3 w 13"/>
                  <a:gd name="T1" fmla="*/ 37 h 39"/>
                  <a:gd name="T2" fmla="*/ 12 w 13"/>
                  <a:gd name="T3" fmla="*/ 2 h 39"/>
                  <a:gd name="T4" fmla="*/ 9 w 13"/>
                  <a:gd name="T5" fmla="*/ 2 h 39"/>
                  <a:gd name="T6" fmla="*/ 0 w 13"/>
                  <a:gd name="T7" fmla="*/ 36 h 39"/>
                  <a:gd name="T8" fmla="*/ 3 w 13"/>
                  <a:gd name="T9" fmla="*/ 37 h 39"/>
                </a:gdLst>
                <a:ahLst/>
                <a:cxnLst>
                  <a:cxn ang="0">
                    <a:pos x="T0" y="T1"/>
                  </a:cxn>
                  <a:cxn ang="0">
                    <a:pos x="T2" y="T3"/>
                  </a:cxn>
                  <a:cxn ang="0">
                    <a:pos x="T4" y="T5"/>
                  </a:cxn>
                  <a:cxn ang="0">
                    <a:pos x="T6" y="T7"/>
                  </a:cxn>
                  <a:cxn ang="0">
                    <a:pos x="T8" y="T9"/>
                  </a:cxn>
                </a:cxnLst>
                <a:rect l="0" t="0" r="r" b="b"/>
                <a:pathLst>
                  <a:path w="13" h="39">
                    <a:moveTo>
                      <a:pt x="3" y="37"/>
                    </a:moveTo>
                    <a:cubicBezTo>
                      <a:pt x="9" y="27"/>
                      <a:pt x="13" y="15"/>
                      <a:pt x="12" y="2"/>
                    </a:cubicBezTo>
                    <a:cubicBezTo>
                      <a:pt x="11" y="1"/>
                      <a:pt x="9" y="0"/>
                      <a:pt x="9" y="2"/>
                    </a:cubicBezTo>
                    <a:cubicBezTo>
                      <a:pt x="8" y="14"/>
                      <a:pt x="6" y="25"/>
                      <a:pt x="0" y="36"/>
                    </a:cubicBezTo>
                    <a:cubicBezTo>
                      <a:pt x="0" y="37"/>
                      <a:pt x="2" y="39"/>
                      <a:pt x="3"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41" name="Freeform 276"/>
              <p:cNvSpPr/>
              <p:nvPr/>
            </p:nvSpPr>
            <p:spPr bwMode="auto">
              <a:xfrm>
                <a:off x="3815" y="2928"/>
                <a:ext cx="21" cy="58"/>
              </a:xfrm>
              <a:custGeom>
                <a:avLst/>
                <a:gdLst>
                  <a:gd name="T0" fmla="*/ 3 w 12"/>
                  <a:gd name="T1" fmla="*/ 31 h 33"/>
                  <a:gd name="T2" fmla="*/ 11 w 12"/>
                  <a:gd name="T3" fmla="*/ 2 h 33"/>
                  <a:gd name="T4" fmla="*/ 8 w 12"/>
                  <a:gd name="T5" fmla="*/ 2 h 33"/>
                  <a:gd name="T6" fmla="*/ 1 w 12"/>
                  <a:gd name="T7" fmla="*/ 30 h 33"/>
                  <a:gd name="T8" fmla="*/ 3 w 12"/>
                  <a:gd name="T9" fmla="*/ 31 h 33"/>
                </a:gdLst>
                <a:ahLst/>
                <a:cxnLst>
                  <a:cxn ang="0">
                    <a:pos x="T0" y="T1"/>
                  </a:cxn>
                  <a:cxn ang="0">
                    <a:pos x="T2" y="T3"/>
                  </a:cxn>
                  <a:cxn ang="0">
                    <a:pos x="T4" y="T5"/>
                  </a:cxn>
                  <a:cxn ang="0">
                    <a:pos x="T6" y="T7"/>
                  </a:cxn>
                  <a:cxn ang="0">
                    <a:pos x="T8" y="T9"/>
                  </a:cxn>
                </a:cxnLst>
                <a:rect l="0" t="0" r="r" b="b"/>
                <a:pathLst>
                  <a:path w="12" h="33">
                    <a:moveTo>
                      <a:pt x="3" y="31"/>
                    </a:moveTo>
                    <a:cubicBezTo>
                      <a:pt x="10" y="23"/>
                      <a:pt x="12" y="13"/>
                      <a:pt x="11" y="2"/>
                    </a:cubicBezTo>
                    <a:cubicBezTo>
                      <a:pt x="11" y="0"/>
                      <a:pt x="8" y="0"/>
                      <a:pt x="8" y="2"/>
                    </a:cubicBezTo>
                    <a:cubicBezTo>
                      <a:pt x="8" y="12"/>
                      <a:pt x="5" y="21"/>
                      <a:pt x="1" y="30"/>
                    </a:cubicBezTo>
                    <a:cubicBezTo>
                      <a:pt x="0" y="32"/>
                      <a:pt x="2" y="33"/>
                      <a:pt x="3"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42" name="Freeform 277"/>
              <p:cNvSpPr/>
              <p:nvPr/>
            </p:nvSpPr>
            <p:spPr bwMode="auto">
              <a:xfrm>
                <a:off x="3873" y="2898"/>
                <a:ext cx="15" cy="55"/>
              </a:xfrm>
              <a:custGeom>
                <a:avLst/>
                <a:gdLst>
                  <a:gd name="T0" fmla="*/ 4 w 9"/>
                  <a:gd name="T1" fmla="*/ 28 h 31"/>
                  <a:gd name="T2" fmla="*/ 8 w 9"/>
                  <a:gd name="T3" fmla="*/ 2 h 31"/>
                  <a:gd name="T4" fmla="*/ 5 w 9"/>
                  <a:gd name="T5" fmla="*/ 2 h 31"/>
                  <a:gd name="T6" fmla="*/ 1 w 9"/>
                  <a:gd name="T7" fmla="*/ 27 h 31"/>
                  <a:gd name="T8" fmla="*/ 4 w 9"/>
                  <a:gd name="T9" fmla="*/ 28 h 31"/>
                </a:gdLst>
                <a:ahLst/>
                <a:cxnLst>
                  <a:cxn ang="0">
                    <a:pos x="T0" y="T1"/>
                  </a:cxn>
                  <a:cxn ang="0">
                    <a:pos x="T2" y="T3"/>
                  </a:cxn>
                  <a:cxn ang="0">
                    <a:pos x="T4" y="T5"/>
                  </a:cxn>
                  <a:cxn ang="0">
                    <a:pos x="T6" y="T7"/>
                  </a:cxn>
                  <a:cxn ang="0">
                    <a:pos x="T8" y="T9"/>
                  </a:cxn>
                </a:cxnLst>
                <a:rect l="0" t="0" r="r" b="b"/>
                <a:pathLst>
                  <a:path w="9" h="31">
                    <a:moveTo>
                      <a:pt x="4" y="28"/>
                    </a:moveTo>
                    <a:cubicBezTo>
                      <a:pt x="7" y="20"/>
                      <a:pt x="9" y="11"/>
                      <a:pt x="8" y="2"/>
                    </a:cubicBezTo>
                    <a:cubicBezTo>
                      <a:pt x="8" y="0"/>
                      <a:pt x="5" y="0"/>
                      <a:pt x="5" y="2"/>
                    </a:cubicBezTo>
                    <a:cubicBezTo>
                      <a:pt x="4" y="11"/>
                      <a:pt x="3" y="19"/>
                      <a:pt x="1" y="27"/>
                    </a:cubicBezTo>
                    <a:cubicBezTo>
                      <a:pt x="0" y="30"/>
                      <a:pt x="3" y="31"/>
                      <a:pt x="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43" name="Freeform 278"/>
              <p:cNvSpPr/>
              <p:nvPr/>
            </p:nvSpPr>
            <p:spPr bwMode="auto">
              <a:xfrm>
                <a:off x="3920" y="2872"/>
                <a:ext cx="11" cy="53"/>
              </a:xfrm>
              <a:custGeom>
                <a:avLst/>
                <a:gdLst>
                  <a:gd name="T0" fmla="*/ 5 w 6"/>
                  <a:gd name="T1" fmla="*/ 28 h 30"/>
                  <a:gd name="T2" fmla="*/ 5 w 6"/>
                  <a:gd name="T3" fmla="*/ 2 h 30"/>
                  <a:gd name="T4" fmla="*/ 2 w 6"/>
                  <a:gd name="T5" fmla="*/ 2 h 30"/>
                  <a:gd name="T6" fmla="*/ 2 w 6"/>
                  <a:gd name="T7" fmla="*/ 28 h 30"/>
                  <a:gd name="T8" fmla="*/ 5 w 6"/>
                  <a:gd name="T9" fmla="*/ 28 h 30"/>
                </a:gdLst>
                <a:ahLst/>
                <a:cxnLst>
                  <a:cxn ang="0">
                    <a:pos x="T0" y="T1"/>
                  </a:cxn>
                  <a:cxn ang="0">
                    <a:pos x="T2" y="T3"/>
                  </a:cxn>
                  <a:cxn ang="0">
                    <a:pos x="T4" y="T5"/>
                  </a:cxn>
                  <a:cxn ang="0">
                    <a:pos x="T6" y="T7"/>
                  </a:cxn>
                  <a:cxn ang="0">
                    <a:pos x="T8" y="T9"/>
                  </a:cxn>
                </a:cxnLst>
                <a:rect l="0" t="0" r="r" b="b"/>
                <a:pathLst>
                  <a:path w="6" h="30">
                    <a:moveTo>
                      <a:pt x="5" y="28"/>
                    </a:moveTo>
                    <a:cubicBezTo>
                      <a:pt x="5" y="20"/>
                      <a:pt x="6" y="10"/>
                      <a:pt x="5" y="2"/>
                    </a:cubicBezTo>
                    <a:cubicBezTo>
                      <a:pt x="5" y="0"/>
                      <a:pt x="2" y="0"/>
                      <a:pt x="2" y="2"/>
                    </a:cubicBezTo>
                    <a:cubicBezTo>
                      <a:pt x="0" y="10"/>
                      <a:pt x="1" y="20"/>
                      <a:pt x="2" y="28"/>
                    </a:cubicBezTo>
                    <a:cubicBezTo>
                      <a:pt x="2" y="30"/>
                      <a:pt x="5" y="30"/>
                      <a:pt x="5"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44" name="Freeform 279"/>
              <p:cNvSpPr/>
              <p:nvPr/>
            </p:nvSpPr>
            <p:spPr bwMode="auto">
              <a:xfrm>
                <a:off x="2526" y="2962"/>
                <a:ext cx="18" cy="22"/>
              </a:xfrm>
              <a:custGeom>
                <a:avLst/>
                <a:gdLst>
                  <a:gd name="T0" fmla="*/ 7 w 10"/>
                  <a:gd name="T1" fmla="*/ 1 h 13"/>
                  <a:gd name="T2" fmla="*/ 0 w 10"/>
                  <a:gd name="T3" fmla="*/ 10 h 13"/>
                  <a:gd name="T4" fmla="*/ 3 w 10"/>
                  <a:gd name="T5" fmla="*/ 12 h 13"/>
                  <a:gd name="T6" fmla="*/ 8 w 10"/>
                  <a:gd name="T7" fmla="*/ 4 h 13"/>
                  <a:gd name="T8" fmla="*/ 7 w 10"/>
                  <a:gd name="T9" fmla="*/ 1 h 13"/>
                </a:gdLst>
                <a:ahLst/>
                <a:cxnLst>
                  <a:cxn ang="0">
                    <a:pos x="T0" y="T1"/>
                  </a:cxn>
                  <a:cxn ang="0">
                    <a:pos x="T2" y="T3"/>
                  </a:cxn>
                  <a:cxn ang="0">
                    <a:pos x="T4" y="T5"/>
                  </a:cxn>
                  <a:cxn ang="0">
                    <a:pos x="T6" y="T7"/>
                  </a:cxn>
                  <a:cxn ang="0">
                    <a:pos x="T8" y="T9"/>
                  </a:cxn>
                </a:cxnLst>
                <a:rect l="0" t="0" r="r" b="b"/>
                <a:pathLst>
                  <a:path w="10" h="13">
                    <a:moveTo>
                      <a:pt x="7" y="1"/>
                    </a:moveTo>
                    <a:cubicBezTo>
                      <a:pt x="3" y="3"/>
                      <a:pt x="0" y="6"/>
                      <a:pt x="0" y="10"/>
                    </a:cubicBezTo>
                    <a:cubicBezTo>
                      <a:pt x="0" y="12"/>
                      <a:pt x="2" y="13"/>
                      <a:pt x="3" y="12"/>
                    </a:cubicBezTo>
                    <a:cubicBezTo>
                      <a:pt x="5" y="9"/>
                      <a:pt x="6" y="6"/>
                      <a:pt x="8" y="4"/>
                    </a:cubicBezTo>
                    <a:cubicBezTo>
                      <a:pt x="10" y="2"/>
                      <a:pt x="8" y="0"/>
                      <a:pt x="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45" name="Freeform 280"/>
              <p:cNvSpPr/>
              <p:nvPr/>
            </p:nvSpPr>
            <p:spPr bwMode="auto">
              <a:xfrm>
                <a:off x="2538" y="2977"/>
                <a:ext cx="20" cy="25"/>
              </a:xfrm>
              <a:custGeom>
                <a:avLst/>
                <a:gdLst>
                  <a:gd name="T0" fmla="*/ 7 w 11"/>
                  <a:gd name="T1" fmla="*/ 2 h 14"/>
                  <a:gd name="T2" fmla="*/ 0 w 11"/>
                  <a:gd name="T3" fmla="*/ 12 h 14"/>
                  <a:gd name="T4" fmla="*/ 3 w 11"/>
                  <a:gd name="T5" fmla="*/ 13 h 14"/>
                  <a:gd name="T6" fmla="*/ 9 w 11"/>
                  <a:gd name="T7" fmla="*/ 4 h 14"/>
                  <a:gd name="T8" fmla="*/ 7 w 11"/>
                  <a:gd name="T9" fmla="*/ 2 h 14"/>
                </a:gdLst>
                <a:ahLst/>
                <a:cxnLst>
                  <a:cxn ang="0">
                    <a:pos x="T0" y="T1"/>
                  </a:cxn>
                  <a:cxn ang="0">
                    <a:pos x="T2" y="T3"/>
                  </a:cxn>
                  <a:cxn ang="0">
                    <a:pos x="T4" y="T5"/>
                  </a:cxn>
                  <a:cxn ang="0">
                    <a:pos x="T6" y="T7"/>
                  </a:cxn>
                  <a:cxn ang="0">
                    <a:pos x="T8" y="T9"/>
                  </a:cxn>
                </a:cxnLst>
                <a:rect l="0" t="0" r="r" b="b"/>
                <a:pathLst>
                  <a:path w="11" h="14">
                    <a:moveTo>
                      <a:pt x="7" y="2"/>
                    </a:moveTo>
                    <a:cubicBezTo>
                      <a:pt x="4" y="4"/>
                      <a:pt x="1" y="8"/>
                      <a:pt x="0" y="12"/>
                    </a:cubicBezTo>
                    <a:cubicBezTo>
                      <a:pt x="0" y="13"/>
                      <a:pt x="2" y="14"/>
                      <a:pt x="3" y="13"/>
                    </a:cubicBezTo>
                    <a:cubicBezTo>
                      <a:pt x="5" y="10"/>
                      <a:pt x="7" y="7"/>
                      <a:pt x="9" y="4"/>
                    </a:cubicBezTo>
                    <a:cubicBezTo>
                      <a:pt x="11" y="3"/>
                      <a:pt x="9" y="0"/>
                      <a:pt x="7"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46" name="Freeform 281"/>
              <p:cNvSpPr/>
              <p:nvPr/>
            </p:nvSpPr>
            <p:spPr bwMode="auto">
              <a:xfrm>
                <a:off x="2554" y="2990"/>
                <a:ext cx="18" cy="26"/>
              </a:xfrm>
              <a:custGeom>
                <a:avLst/>
                <a:gdLst>
                  <a:gd name="T0" fmla="*/ 6 w 10"/>
                  <a:gd name="T1" fmla="*/ 2 h 15"/>
                  <a:gd name="T2" fmla="*/ 0 w 10"/>
                  <a:gd name="T3" fmla="*/ 12 h 15"/>
                  <a:gd name="T4" fmla="*/ 2 w 10"/>
                  <a:gd name="T5" fmla="*/ 14 h 15"/>
                  <a:gd name="T6" fmla="*/ 9 w 10"/>
                  <a:gd name="T7" fmla="*/ 4 h 15"/>
                  <a:gd name="T8" fmla="*/ 6 w 10"/>
                  <a:gd name="T9" fmla="*/ 2 h 15"/>
                </a:gdLst>
                <a:ahLst/>
                <a:cxnLst>
                  <a:cxn ang="0">
                    <a:pos x="T0" y="T1"/>
                  </a:cxn>
                  <a:cxn ang="0">
                    <a:pos x="T2" y="T3"/>
                  </a:cxn>
                  <a:cxn ang="0">
                    <a:pos x="T4" y="T5"/>
                  </a:cxn>
                  <a:cxn ang="0">
                    <a:pos x="T6" y="T7"/>
                  </a:cxn>
                  <a:cxn ang="0">
                    <a:pos x="T8" y="T9"/>
                  </a:cxn>
                </a:cxnLst>
                <a:rect l="0" t="0" r="r" b="b"/>
                <a:pathLst>
                  <a:path w="10" h="15">
                    <a:moveTo>
                      <a:pt x="6" y="2"/>
                    </a:moveTo>
                    <a:cubicBezTo>
                      <a:pt x="4" y="5"/>
                      <a:pt x="2" y="9"/>
                      <a:pt x="0" y="12"/>
                    </a:cubicBezTo>
                    <a:cubicBezTo>
                      <a:pt x="0" y="13"/>
                      <a:pt x="1" y="15"/>
                      <a:pt x="2" y="14"/>
                    </a:cubicBezTo>
                    <a:cubicBezTo>
                      <a:pt x="6" y="12"/>
                      <a:pt x="8" y="8"/>
                      <a:pt x="9" y="4"/>
                    </a:cubicBezTo>
                    <a:cubicBezTo>
                      <a:pt x="10" y="2"/>
                      <a:pt x="7" y="0"/>
                      <a:pt x="6"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47" name="Freeform 282"/>
              <p:cNvSpPr/>
              <p:nvPr/>
            </p:nvSpPr>
            <p:spPr bwMode="auto">
              <a:xfrm>
                <a:off x="2561" y="3009"/>
                <a:ext cx="19" cy="26"/>
              </a:xfrm>
              <a:custGeom>
                <a:avLst/>
                <a:gdLst>
                  <a:gd name="T0" fmla="*/ 6 w 11"/>
                  <a:gd name="T1" fmla="*/ 2 h 15"/>
                  <a:gd name="T2" fmla="*/ 0 w 11"/>
                  <a:gd name="T3" fmla="*/ 13 h 15"/>
                  <a:gd name="T4" fmla="*/ 3 w 11"/>
                  <a:gd name="T5" fmla="*/ 14 h 15"/>
                  <a:gd name="T6" fmla="*/ 9 w 11"/>
                  <a:gd name="T7" fmla="*/ 4 h 15"/>
                  <a:gd name="T8" fmla="*/ 6 w 11"/>
                  <a:gd name="T9" fmla="*/ 2 h 15"/>
                </a:gdLst>
                <a:ahLst/>
                <a:cxnLst>
                  <a:cxn ang="0">
                    <a:pos x="T0" y="T1"/>
                  </a:cxn>
                  <a:cxn ang="0">
                    <a:pos x="T2" y="T3"/>
                  </a:cxn>
                  <a:cxn ang="0">
                    <a:pos x="T4" y="T5"/>
                  </a:cxn>
                  <a:cxn ang="0">
                    <a:pos x="T6" y="T7"/>
                  </a:cxn>
                  <a:cxn ang="0">
                    <a:pos x="T8" y="T9"/>
                  </a:cxn>
                </a:cxnLst>
                <a:rect l="0" t="0" r="r" b="b"/>
                <a:pathLst>
                  <a:path w="11" h="15">
                    <a:moveTo>
                      <a:pt x="6" y="2"/>
                    </a:moveTo>
                    <a:cubicBezTo>
                      <a:pt x="4" y="6"/>
                      <a:pt x="1" y="9"/>
                      <a:pt x="0" y="13"/>
                    </a:cubicBezTo>
                    <a:cubicBezTo>
                      <a:pt x="0" y="14"/>
                      <a:pt x="2" y="15"/>
                      <a:pt x="3" y="14"/>
                    </a:cubicBezTo>
                    <a:cubicBezTo>
                      <a:pt x="6" y="12"/>
                      <a:pt x="7" y="8"/>
                      <a:pt x="9" y="4"/>
                    </a:cubicBezTo>
                    <a:cubicBezTo>
                      <a:pt x="11" y="2"/>
                      <a:pt x="8" y="0"/>
                      <a:pt x="6"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48" name="Freeform 283"/>
              <p:cNvSpPr/>
              <p:nvPr/>
            </p:nvSpPr>
            <p:spPr bwMode="auto">
              <a:xfrm>
                <a:off x="2570" y="3028"/>
                <a:ext cx="21" cy="29"/>
              </a:xfrm>
              <a:custGeom>
                <a:avLst/>
                <a:gdLst>
                  <a:gd name="T0" fmla="*/ 8 w 12"/>
                  <a:gd name="T1" fmla="*/ 1 h 16"/>
                  <a:gd name="T2" fmla="*/ 4 w 12"/>
                  <a:gd name="T3" fmla="*/ 7 h 16"/>
                  <a:gd name="T4" fmla="*/ 1 w 12"/>
                  <a:gd name="T5" fmla="*/ 13 h 16"/>
                  <a:gd name="T6" fmla="*/ 3 w 12"/>
                  <a:gd name="T7" fmla="*/ 15 h 16"/>
                  <a:gd name="T8" fmla="*/ 11 w 12"/>
                  <a:gd name="T9" fmla="*/ 3 h 16"/>
                  <a:gd name="T10" fmla="*/ 8 w 12"/>
                  <a:gd name="T11" fmla="*/ 1 h 16"/>
                </a:gdLst>
                <a:ahLst/>
                <a:cxnLst>
                  <a:cxn ang="0">
                    <a:pos x="T0" y="T1"/>
                  </a:cxn>
                  <a:cxn ang="0">
                    <a:pos x="T2" y="T3"/>
                  </a:cxn>
                  <a:cxn ang="0">
                    <a:pos x="T4" y="T5"/>
                  </a:cxn>
                  <a:cxn ang="0">
                    <a:pos x="T6" y="T7"/>
                  </a:cxn>
                  <a:cxn ang="0">
                    <a:pos x="T8" y="T9"/>
                  </a:cxn>
                  <a:cxn ang="0">
                    <a:pos x="T10" y="T11"/>
                  </a:cxn>
                </a:cxnLst>
                <a:rect l="0" t="0" r="r" b="b"/>
                <a:pathLst>
                  <a:path w="12" h="16">
                    <a:moveTo>
                      <a:pt x="8" y="1"/>
                    </a:moveTo>
                    <a:cubicBezTo>
                      <a:pt x="7" y="3"/>
                      <a:pt x="5" y="5"/>
                      <a:pt x="4" y="7"/>
                    </a:cubicBezTo>
                    <a:cubicBezTo>
                      <a:pt x="3" y="9"/>
                      <a:pt x="2" y="11"/>
                      <a:pt x="1" y="13"/>
                    </a:cubicBezTo>
                    <a:cubicBezTo>
                      <a:pt x="0" y="15"/>
                      <a:pt x="2" y="16"/>
                      <a:pt x="3" y="15"/>
                    </a:cubicBezTo>
                    <a:cubicBezTo>
                      <a:pt x="7" y="12"/>
                      <a:pt x="10" y="7"/>
                      <a:pt x="11" y="3"/>
                    </a:cubicBezTo>
                    <a:cubicBezTo>
                      <a:pt x="12" y="1"/>
                      <a:pt x="9" y="0"/>
                      <a:pt x="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49" name="Freeform 284"/>
              <p:cNvSpPr/>
              <p:nvPr/>
            </p:nvSpPr>
            <p:spPr bwMode="auto">
              <a:xfrm>
                <a:off x="2586" y="3044"/>
                <a:ext cx="19" cy="32"/>
              </a:xfrm>
              <a:custGeom>
                <a:avLst/>
                <a:gdLst>
                  <a:gd name="T0" fmla="*/ 7 w 11"/>
                  <a:gd name="T1" fmla="*/ 2 h 18"/>
                  <a:gd name="T2" fmla="*/ 0 w 11"/>
                  <a:gd name="T3" fmla="*/ 15 h 18"/>
                  <a:gd name="T4" fmla="*/ 3 w 11"/>
                  <a:gd name="T5" fmla="*/ 17 h 18"/>
                  <a:gd name="T6" fmla="*/ 10 w 11"/>
                  <a:gd name="T7" fmla="*/ 3 h 18"/>
                  <a:gd name="T8" fmla="*/ 7 w 11"/>
                  <a:gd name="T9" fmla="*/ 2 h 18"/>
                </a:gdLst>
                <a:ahLst/>
                <a:cxnLst>
                  <a:cxn ang="0">
                    <a:pos x="T0" y="T1"/>
                  </a:cxn>
                  <a:cxn ang="0">
                    <a:pos x="T2" y="T3"/>
                  </a:cxn>
                  <a:cxn ang="0">
                    <a:pos x="T4" y="T5"/>
                  </a:cxn>
                  <a:cxn ang="0">
                    <a:pos x="T6" y="T7"/>
                  </a:cxn>
                  <a:cxn ang="0">
                    <a:pos x="T8" y="T9"/>
                  </a:cxn>
                </a:cxnLst>
                <a:rect l="0" t="0" r="r" b="b"/>
                <a:pathLst>
                  <a:path w="11" h="18">
                    <a:moveTo>
                      <a:pt x="7" y="2"/>
                    </a:moveTo>
                    <a:cubicBezTo>
                      <a:pt x="5" y="6"/>
                      <a:pt x="2" y="11"/>
                      <a:pt x="0" y="15"/>
                    </a:cubicBezTo>
                    <a:cubicBezTo>
                      <a:pt x="0" y="17"/>
                      <a:pt x="1" y="18"/>
                      <a:pt x="3" y="17"/>
                    </a:cubicBezTo>
                    <a:cubicBezTo>
                      <a:pt x="6" y="13"/>
                      <a:pt x="9" y="8"/>
                      <a:pt x="10" y="3"/>
                    </a:cubicBezTo>
                    <a:cubicBezTo>
                      <a:pt x="11" y="1"/>
                      <a:pt x="8" y="0"/>
                      <a:pt x="7"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50" name="Freeform 285"/>
              <p:cNvSpPr/>
              <p:nvPr/>
            </p:nvSpPr>
            <p:spPr bwMode="auto">
              <a:xfrm>
                <a:off x="2603" y="3064"/>
                <a:ext cx="20" cy="31"/>
              </a:xfrm>
              <a:custGeom>
                <a:avLst/>
                <a:gdLst>
                  <a:gd name="T0" fmla="*/ 7 w 11"/>
                  <a:gd name="T1" fmla="*/ 2 h 18"/>
                  <a:gd name="T2" fmla="*/ 0 w 11"/>
                  <a:gd name="T3" fmla="*/ 15 h 18"/>
                  <a:gd name="T4" fmla="*/ 3 w 11"/>
                  <a:gd name="T5" fmla="*/ 17 h 18"/>
                  <a:gd name="T6" fmla="*/ 10 w 11"/>
                  <a:gd name="T7" fmla="*/ 4 h 18"/>
                  <a:gd name="T8" fmla="*/ 7 w 11"/>
                  <a:gd name="T9" fmla="*/ 2 h 18"/>
                </a:gdLst>
                <a:ahLst/>
                <a:cxnLst>
                  <a:cxn ang="0">
                    <a:pos x="T0" y="T1"/>
                  </a:cxn>
                  <a:cxn ang="0">
                    <a:pos x="T2" y="T3"/>
                  </a:cxn>
                  <a:cxn ang="0">
                    <a:pos x="T4" y="T5"/>
                  </a:cxn>
                  <a:cxn ang="0">
                    <a:pos x="T6" y="T7"/>
                  </a:cxn>
                  <a:cxn ang="0">
                    <a:pos x="T8" y="T9"/>
                  </a:cxn>
                </a:cxnLst>
                <a:rect l="0" t="0" r="r" b="b"/>
                <a:pathLst>
                  <a:path w="11" h="18">
                    <a:moveTo>
                      <a:pt x="7" y="2"/>
                    </a:moveTo>
                    <a:cubicBezTo>
                      <a:pt x="4" y="6"/>
                      <a:pt x="1" y="11"/>
                      <a:pt x="0" y="15"/>
                    </a:cubicBezTo>
                    <a:cubicBezTo>
                      <a:pt x="0" y="17"/>
                      <a:pt x="2" y="18"/>
                      <a:pt x="3" y="17"/>
                    </a:cubicBezTo>
                    <a:cubicBezTo>
                      <a:pt x="6" y="13"/>
                      <a:pt x="8" y="8"/>
                      <a:pt x="10" y="4"/>
                    </a:cubicBezTo>
                    <a:cubicBezTo>
                      <a:pt x="11" y="2"/>
                      <a:pt x="8" y="0"/>
                      <a:pt x="7"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51" name="Freeform 286"/>
              <p:cNvSpPr/>
              <p:nvPr/>
            </p:nvSpPr>
            <p:spPr bwMode="auto">
              <a:xfrm>
                <a:off x="2624" y="3081"/>
                <a:ext cx="16" cy="25"/>
              </a:xfrm>
              <a:custGeom>
                <a:avLst/>
                <a:gdLst>
                  <a:gd name="T0" fmla="*/ 4 w 9"/>
                  <a:gd name="T1" fmla="*/ 2 h 14"/>
                  <a:gd name="T2" fmla="*/ 1 w 9"/>
                  <a:gd name="T3" fmla="*/ 13 h 14"/>
                  <a:gd name="T4" fmla="*/ 4 w 9"/>
                  <a:gd name="T5" fmla="*/ 12 h 14"/>
                  <a:gd name="T6" fmla="*/ 7 w 9"/>
                  <a:gd name="T7" fmla="*/ 5 h 14"/>
                  <a:gd name="T8" fmla="*/ 4 w 9"/>
                  <a:gd name="T9" fmla="*/ 2 h 14"/>
                </a:gdLst>
                <a:ahLst/>
                <a:cxnLst>
                  <a:cxn ang="0">
                    <a:pos x="T0" y="T1"/>
                  </a:cxn>
                  <a:cxn ang="0">
                    <a:pos x="T2" y="T3"/>
                  </a:cxn>
                  <a:cxn ang="0">
                    <a:pos x="T4" y="T5"/>
                  </a:cxn>
                  <a:cxn ang="0">
                    <a:pos x="T6" y="T7"/>
                  </a:cxn>
                  <a:cxn ang="0">
                    <a:pos x="T8" y="T9"/>
                  </a:cxn>
                </a:cxnLst>
                <a:rect l="0" t="0" r="r" b="b"/>
                <a:pathLst>
                  <a:path w="9" h="14">
                    <a:moveTo>
                      <a:pt x="4" y="2"/>
                    </a:moveTo>
                    <a:cubicBezTo>
                      <a:pt x="1" y="5"/>
                      <a:pt x="0" y="9"/>
                      <a:pt x="1" y="13"/>
                    </a:cubicBezTo>
                    <a:cubicBezTo>
                      <a:pt x="2" y="14"/>
                      <a:pt x="4" y="14"/>
                      <a:pt x="4" y="12"/>
                    </a:cubicBezTo>
                    <a:cubicBezTo>
                      <a:pt x="4" y="10"/>
                      <a:pt x="5" y="7"/>
                      <a:pt x="7" y="5"/>
                    </a:cubicBezTo>
                    <a:cubicBezTo>
                      <a:pt x="9" y="3"/>
                      <a:pt x="6" y="0"/>
                      <a:pt x="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52" name="Freeform 287"/>
              <p:cNvSpPr/>
              <p:nvPr/>
            </p:nvSpPr>
            <p:spPr bwMode="auto">
              <a:xfrm>
                <a:off x="2642" y="3093"/>
                <a:ext cx="9" cy="27"/>
              </a:xfrm>
              <a:custGeom>
                <a:avLst/>
                <a:gdLst>
                  <a:gd name="T0" fmla="*/ 1 w 5"/>
                  <a:gd name="T1" fmla="*/ 2 h 15"/>
                  <a:gd name="T2" fmla="*/ 1 w 5"/>
                  <a:gd name="T3" fmla="*/ 13 h 15"/>
                  <a:gd name="T4" fmla="*/ 4 w 5"/>
                  <a:gd name="T5" fmla="*/ 13 h 15"/>
                  <a:gd name="T6" fmla="*/ 5 w 5"/>
                  <a:gd name="T7" fmla="*/ 2 h 15"/>
                  <a:gd name="T8" fmla="*/ 1 w 5"/>
                  <a:gd name="T9" fmla="*/ 2 h 15"/>
                </a:gdLst>
                <a:ahLst/>
                <a:cxnLst>
                  <a:cxn ang="0">
                    <a:pos x="T0" y="T1"/>
                  </a:cxn>
                  <a:cxn ang="0">
                    <a:pos x="T2" y="T3"/>
                  </a:cxn>
                  <a:cxn ang="0">
                    <a:pos x="T4" y="T5"/>
                  </a:cxn>
                  <a:cxn ang="0">
                    <a:pos x="T6" y="T7"/>
                  </a:cxn>
                  <a:cxn ang="0">
                    <a:pos x="T8" y="T9"/>
                  </a:cxn>
                </a:cxnLst>
                <a:rect l="0" t="0" r="r" b="b"/>
                <a:pathLst>
                  <a:path w="5" h="15">
                    <a:moveTo>
                      <a:pt x="1" y="2"/>
                    </a:moveTo>
                    <a:cubicBezTo>
                      <a:pt x="1" y="6"/>
                      <a:pt x="0" y="9"/>
                      <a:pt x="1" y="13"/>
                    </a:cubicBezTo>
                    <a:cubicBezTo>
                      <a:pt x="1" y="15"/>
                      <a:pt x="3" y="15"/>
                      <a:pt x="4" y="13"/>
                    </a:cubicBezTo>
                    <a:cubicBezTo>
                      <a:pt x="5" y="10"/>
                      <a:pt x="5" y="6"/>
                      <a:pt x="5" y="2"/>
                    </a:cubicBezTo>
                    <a:cubicBezTo>
                      <a:pt x="5" y="0"/>
                      <a:pt x="2" y="0"/>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53" name="Freeform 288"/>
              <p:cNvSpPr/>
              <p:nvPr/>
            </p:nvSpPr>
            <p:spPr bwMode="auto">
              <a:xfrm>
                <a:off x="2658" y="3106"/>
                <a:ext cx="10" cy="26"/>
              </a:xfrm>
              <a:custGeom>
                <a:avLst/>
                <a:gdLst>
                  <a:gd name="T0" fmla="*/ 1 w 6"/>
                  <a:gd name="T1" fmla="*/ 2 h 15"/>
                  <a:gd name="T2" fmla="*/ 0 w 6"/>
                  <a:gd name="T3" fmla="*/ 12 h 15"/>
                  <a:gd name="T4" fmla="*/ 3 w 6"/>
                  <a:gd name="T5" fmla="*/ 13 h 15"/>
                  <a:gd name="T6" fmla="*/ 6 w 6"/>
                  <a:gd name="T7" fmla="*/ 2 h 15"/>
                  <a:gd name="T8" fmla="*/ 1 w 6"/>
                  <a:gd name="T9" fmla="*/ 2 h 15"/>
                </a:gdLst>
                <a:ahLst/>
                <a:cxnLst>
                  <a:cxn ang="0">
                    <a:pos x="T0" y="T1"/>
                  </a:cxn>
                  <a:cxn ang="0">
                    <a:pos x="T2" y="T3"/>
                  </a:cxn>
                  <a:cxn ang="0">
                    <a:pos x="T4" y="T5"/>
                  </a:cxn>
                  <a:cxn ang="0">
                    <a:pos x="T6" y="T7"/>
                  </a:cxn>
                  <a:cxn ang="0">
                    <a:pos x="T8" y="T9"/>
                  </a:cxn>
                </a:cxnLst>
                <a:rect l="0" t="0" r="r" b="b"/>
                <a:pathLst>
                  <a:path w="6" h="15">
                    <a:moveTo>
                      <a:pt x="1" y="2"/>
                    </a:moveTo>
                    <a:cubicBezTo>
                      <a:pt x="1" y="6"/>
                      <a:pt x="0" y="9"/>
                      <a:pt x="0" y="12"/>
                    </a:cubicBezTo>
                    <a:cubicBezTo>
                      <a:pt x="0" y="14"/>
                      <a:pt x="2" y="15"/>
                      <a:pt x="3" y="13"/>
                    </a:cubicBezTo>
                    <a:cubicBezTo>
                      <a:pt x="5" y="10"/>
                      <a:pt x="6" y="6"/>
                      <a:pt x="6" y="2"/>
                    </a:cubicBezTo>
                    <a:cubicBezTo>
                      <a:pt x="6" y="0"/>
                      <a:pt x="2" y="0"/>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54" name="Freeform 289"/>
              <p:cNvSpPr/>
              <p:nvPr/>
            </p:nvSpPr>
            <p:spPr bwMode="auto">
              <a:xfrm>
                <a:off x="3291" y="1020"/>
                <a:ext cx="17" cy="123"/>
              </a:xfrm>
              <a:custGeom>
                <a:avLst/>
                <a:gdLst>
                  <a:gd name="T0" fmla="*/ 10 w 10"/>
                  <a:gd name="T1" fmla="*/ 67 h 70"/>
                  <a:gd name="T2" fmla="*/ 6 w 10"/>
                  <a:gd name="T3" fmla="*/ 2 h 70"/>
                  <a:gd name="T4" fmla="*/ 4 w 10"/>
                  <a:gd name="T5" fmla="*/ 2 h 70"/>
                  <a:gd name="T6" fmla="*/ 8 w 10"/>
                  <a:gd name="T7" fmla="*/ 68 h 70"/>
                  <a:gd name="T8" fmla="*/ 10 w 10"/>
                  <a:gd name="T9" fmla="*/ 67 h 70"/>
                </a:gdLst>
                <a:ahLst/>
                <a:cxnLst>
                  <a:cxn ang="0">
                    <a:pos x="T0" y="T1"/>
                  </a:cxn>
                  <a:cxn ang="0">
                    <a:pos x="T2" y="T3"/>
                  </a:cxn>
                  <a:cxn ang="0">
                    <a:pos x="T4" y="T5"/>
                  </a:cxn>
                  <a:cxn ang="0">
                    <a:pos x="T6" y="T7"/>
                  </a:cxn>
                  <a:cxn ang="0">
                    <a:pos x="T8" y="T9"/>
                  </a:cxn>
                </a:cxnLst>
                <a:rect l="0" t="0" r="r" b="b"/>
                <a:pathLst>
                  <a:path w="10" h="70">
                    <a:moveTo>
                      <a:pt x="10" y="67"/>
                    </a:moveTo>
                    <a:cubicBezTo>
                      <a:pt x="7" y="45"/>
                      <a:pt x="6" y="24"/>
                      <a:pt x="6" y="2"/>
                    </a:cubicBezTo>
                    <a:cubicBezTo>
                      <a:pt x="6" y="1"/>
                      <a:pt x="4" y="0"/>
                      <a:pt x="4" y="2"/>
                    </a:cubicBezTo>
                    <a:cubicBezTo>
                      <a:pt x="0" y="24"/>
                      <a:pt x="2" y="47"/>
                      <a:pt x="8" y="68"/>
                    </a:cubicBezTo>
                    <a:cubicBezTo>
                      <a:pt x="8" y="70"/>
                      <a:pt x="10" y="69"/>
                      <a:pt x="10" y="6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55" name="Freeform 290"/>
              <p:cNvSpPr/>
              <p:nvPr/>
            </p:nvSpPr>
            <p:spPr bwMode="auto">
              <a:xfrm>
                <a:off x="3329" y="1045"/>
                <a:ext cx="13" cy="68"/>
              </a:xfrm>
              <a:custGeom>
                <a:avLst/>
                <a:gdLst>
                  <a:gd name="T0" fmla="*/ 7 w 7"/>
                  <a:gd name="T1" fmla="*/ 37 h 39"/>
                  <a:gd name="T2" fmla="*/ 5 w 7"/>
                  <a:gd name="T3" fmla="*/ 2 h 39"/>
                  <a:gd name="T4" fmla="*/ 3 w 7"/>
                  <a:gd name="T5" fmla="*/ 2 h 39"/>
                  <a:gd name="T6" fmla="*/ 4 w 7"/>
                  <a:gd name="T7" fmla="*/ 37 h 39"/>
                  <a:gd name="T8" fmla="*/ 7 w 7"/>
                  <a:gd name="T9" fmla="*/ 37 h 39"/>
                </a:gdLst>
                <a:ahLst/>
                <a:cxnLst>
                  <a:cxn ang="0">
                    <a:pos x="T0" y="T1"/>
                  </a:cxn>
                  <a:cxn ang="0">
                    <a:pos x="T2" y="T3"/>
                  </a:cxn>
                  <a:cxn ang="0">
                    <a:pos x="T4" y="T5"/>
                  </a:cxn>
                  <a:cxn ang="0">
                    <a:pos x="T6" y="T7"/>
                  </a:cxn>
                  <a:cxn ang="0">
                    <a:pos x="T8" y="T9"/>
                  </a:cxn>
                </a:cxnLst>
                <a:rect l="0" t="0" r="r" b="b"/>
                <a:pathLst>
                  <a:path w="7" h="39">
                    <a:moveTo>
                      <a:pt x="7" y="37"/>
                    </a:moveTo>
                    <a:cubicBezTo>
                      <a:pt x="5" y="25"/>
                      <a:pt x="6" y="14"/>
                      <a:pt x="5" y="2"/>
                    </a:cubicBezTo>
                    <a:cubicBezTo>
                      <a:pt x="5" y="1"/>
                      <a:pt x="3" y="0"/>
                      <a:pt x="3" y="2"/>
                    </a:cubicBezTo>
                    <a:cubicBezTo>
                      <a:pt x="0" y="13"/>
                      <a:pt x="2" y="26"/>
                      <a:pt x="4" y="37"/>
                    </a:cubicBezTo>
                    <a:cubicBezTo>
                      <a:pt x="4" y="39"/>
                      <a:pt x="7" y="38"/>
                      <a:pt x="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56" name="Freeform 291"/>
              <p:cNvSpPr/>
              <p:nvPr/>
            </p:nvSpPr>
            <p:spPr bwMode="auto">
              <a:xfrm>
                <a:off x="3365" y="1036"/>
                <a:ext cx="8" cy="56"/>
              </a:xfrm>
              <a:custGeom>
                <a:avLst/>
                <a:gdLst>
                  <a:gd name="T0" fmla="*/ 5 w 5"/>
                  <a:gd name="T1" fmla="*/ 30 h 32"/>
                  <a:gd name="T2" fmla="*/ 4 w 5"/>
                  <a:gd name="T3" fmla="*/ 2 h 32"/>
                  <a:gd name="T4" fmla="*/ 1 w 5"/>
                  <a:gd name="T5" fmla="*/ 2 h 32"/>
                  <a:gd name="T6" fmla="*/ 2 w 5"/>
                  <a:gd name="T7" fmla="*/ 31 h 32"/>
                  <a:gd name="T8" fmla="*/ 5 w 5"/>
                  <a:gd name="T9" fmla="*/ 30 h 32"/>
                </a:gdLst>
                <a:ahLst/>
                <a:cxnLst>
                  <a:cxn ang="0">
                    <a:pos x="T0" y="T1"/>
                  </a:cxn>
                  <a:cxn ang="0">
                    <a:pos x="T2" y="T3"/>
                  </a:cxn>
                  <a:cxn ang="0">
                    <a:pos x="T4" y="T5"/>
                  </a:cxn>
                  <a:cxn ang="0">
                    <a:pos x="T6" y="T7"/>
                  </a:cxn>
                  <a:cxn ang="0">
                    <a:pos x="T8" y="T9"/>
                  </a:cxn>
                </a:cxnLst>
                <a:rect l="0" t="0" r="r" b="b"/>
                <a:pathLst>
                  <a:path w="5" h="32">
                    <a:moveTo>
                      <a:pt x="5" y="30"/>
                    </a:moveTo>
                    <a:cubicBezTo>
                      <a:pt x="5" y="21"/>
                      <a:pt x="5" y="11"/>
                      <a:pt x="4" y="2"/>
                    </a:cubicBezTo>
                    <a:cubicBezTo>
                      <a:pt x="3" y="0"/>
                      <a:pt x="1" y="0"/>
                      <a:pt x="1" y="2"/>
                    </a:cubicBezTo>
                    <a:cubicBezTo>
                      <a:pt x="0" y="11"/>
                      <a:pt x="1" y="21"/>
                      <a:pt x="2" y="31"/>
                    </a:cubicBezTo>
                    <a:cubicBezTo>
                      <a:pt x="3" y="32"/>
                      <a:pt x="5" y="32"/>
                      <a:pt x="5"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57" name="Freeform 292"/>
              <p:cNvSpPr/>
              <p:nvPr/>
            </p:nvSpPr>
            <p:spPr bwMode="auto">
              <a:xfrm>
                <a:off x="3398" y="1023"/>
                <a:ext cx="12" cy="50"/>
              </a:xfrm>
              <a:custGeom>
                <a:avLst/>
                <a:gdLst>
                  <a:gd name="T0" fmla="*/ 6 w 7"/>
                  <a:gd name="T1" fmla="*/ 25 h 28"/>
                  <a:gd name="T2" fmla="*/ 5 w 7"/>
                  <a:gd name="T3" fmla="*/ 2 h 28"/>
                  <a:gd name="T4" fmla="*/ 2 w 7"/>
                  <a:gd name="T5" fmla="*/ 1 h 28"/>
                  <a:gd name="T6" fmla="*/ 3 w 7"/>
                  <a:gd name="T7" fmla="*/ 26 h 28"/>
                  <a:gd name="T8" fmla="*/ 6 w 7"/>
                  <a:gd name="T9" fmla="*/ 25 h 28"/>
                </a:gdLst>
                <a:ahLst/>
                <a:cxnLst>
                  <a:cxn ang="0">
                    <a:pos x="T0" y="T1"/>
                  </a:cxn>
                  <a:cxn ang="0">
                    <a:pos x="T2" y="T3"/>
                  </a:cxn>
                  <a:cxn ang="0">
                    <a:pos x="T4" y="T5"/>
                  </a:cxn>
                  <a:cxn ang="0">
                    <a:pos x="T6" y="T7"/>
                  </a:cxn>
                  <a:cxn ang="0">
                    <a:pos x="T8" y="T9"/>
                  </a:cxn>
                </a:cxnLst>
                <a:rect l="0" t="0" r="r" b="b"/>
                <a:pathLst>
                  <a:path w="7" h="28">
                    <a:moveTo>
                      <a:pt x="6" y="25"/>
                    </a:moveTo>
                    <a:cubicBezTo>
                      <a:pt x="5" y="17"/>
                      <a:pt x="5" y="10"/>
                      <a:pt x="5" y="2"/>
                    </a:cubicBezTo>
                    <a:cubicBezTo>
                      <a:pt x="5" y="0"/>
                      <a:pt x="2" y="0"/>
                      <a:pt x="2" y="1"/>
                    </a:cubicBezTo>
                    <a:cubicBezTo>
                      <a:pt x="0" y="9"/>
                      <a:pt x="1" y="18"/>
                      <a:pt x="3" y="26"/>
                    </a:cubicBezTo>
                    <a:cubicBezTo>
                      <a:pt x="3" y="28"/>
                      <a:pt x="7" y="27"/>
                      <a:pt x="6"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58" name="Freeform 293"/>
              <p:cNvSpPr/>
              <p:nvPr/>
            </p:nvSpPr>
            <p:spPr bwMode="auto">
              <a:xfrm>
                <a:off x="3430" y="1002"/>
                <a:ext cx="12" cy="53"/>
              </a:xfrm>
              <a:custGeom>
                <a:avLst/>
                <a:gdLst>
                  <a:gd name="T0" fmla="*/ 6 w 7"/>
                  <a:gd name="T1" fmla="*/ 28 h 30"/>
                  <a:gd name="T2" fmla="*/ 3 w 7"/>
                  <a:gd name="T3" fmla="*/ 2 h 30"/>
                  <a:gd name="T4" fmla="*/ 0 w 7"/>
                  <a:gd name="T5" fmla="*/ 2 h 30"/>
                  <a:gd name="T6" fmla="*/ 3 w 7"/>
                  <a:gd name="T7" fmla="*/ 28 h 30"/>
                  <a:gd name="T8" fmla="*/ 6 w 7"/>
                  <a:gd name="T9" fmla="*/ 28 h 30"/>
                </a:gdLst>
                <a:ahLst/>
                <a:cxnLst>
                  <a:cxn ang="0">
                    <a:pos x="T0" y="T1"/>
                  </a:cxn>
                  <a:cxn ang="0">
                    <a:pos x="T2" y="T3"/>
                  </a:cxn>
                  <a:cxn ang="0">
                    <a:pos x="T4" y="T5"/>
                  </a:cxn>
                  <a:cxn ang="0">
                    <a:pos x="T6" y="T7"/>
                  </a:cxn>
                  <a:cxn ang="0">
                    <a:pos x="T8" y="T9"/>
                  </a:cxn>
                </a:cxnLst>
                <a:rect l="0" t="0" r="r" b="b"/>
                <a:pathLst>
                  <a:path w="7" h="30">
                    <a:moveTo>
                      <a:pt x="6" y="28"/>
                    </a:moveTo>
                    <a:cubicBezTo>
                      <a:pt x="6" y="19"/>
                      <a:pt x="5" y="10"/>
                      <a:pt x="3" y="2"/>
                    </a:cubicBezTo>
                    <a:cubicBezTo>
                      <a:pt x="3" y="0"/>
                      <a:pt x="0" y="1"/>
                      <a:pt x="0" y="2"/>
                    </a:cubicBezTo>
                    <a:cubicBezTo>
                      <a:pt x="0" y="11"/>
                      <a:pt x="2" y="19"/>
                      <a:pt x="3" y="28"/>
                    </a:cubicBezTo>
                    <a:cubicBezTo>
                      <a:pt x="3" y="30"/>
                      <a:pt x="7" y="30"/>
                      <a:pt x="6"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59" name="Freeform 294"/>
              <p:cNvSpPr/>
              <p:nvPr/>
            </p:nvSpPr>
            <p:spPr bwMode="auto">
              <a:xfrm>
                <a:off x="3463" y="990"/>
                <a:ext cx="11" cy="49"/>
              </a:xfrm>
              <a:custGeom>
                <a:avLst/>
                <a:gdLst>
                  <a:gd name="T0" fmla="*/ 5 w 6"/>
                  <a:gd name="T1" fmla="*/ 25 h 28"/>
                  <a:gd name="T2" fmla="*/ 3 w 6"/>
                  <a:gd name="T3" fmla="*/ 2 h 28"/>
                  <a:gd name="T4" fmla="*/ 0 w 6"/>
                  <a:gd name="T5" fmla="*/ 2 h 28"/>
                  <a:gd name="T6" fmla="*/ 1 w 6"/>
                  <a:gd name="T7" fmla="*/ 25 h 28"/>
                  <a:gd name="T8" fmla="*/ 5 w 6"/>
                  <a:gd name="T9" fmla="*/ 25 h 28"/>
                </a:gdLst>
                <a:ahLst/>
                <a:cxnLst>
                  <a:cxn ang="0">
                    <a:pos x="T0" y="T1"/>
                  </a:cxn>
                  <a:cxn ang="0">
                    <a:pos x="T2" y="T3"/>
                  </a:cxn>
                  <a:cxn ang="0">
                    <a:pos x="T4" y="T5"/>
                  </a:cxn>
                  <a:cxn ang="0">
                    <a:pos x="T6" y="T7"/>
                  </a:cxn>
                  <a:cxn ang="0">
                    <a:pos x="T8" y="T9"/>
                  </a:cxn>
                </a:cxnLst>
                <a:rect l="0" t="0" r="r" b="b"/>
                <a:pathLst>
                  <a:path w="6" h="28">
                    <a:moveTo>
                      <a:pt x="5" y="25"/>
                    </a:moveTo>
                    <a:cubicBezTo>
                      <a:pt x="5" y="17"/>
                      <a:pt x="4" y="9"/>
                      <a:pt x="3" y="2"/>
                    </a:cubicBezTo>
                    <a:cubicBezTo>
                      <a:pt x="3" y="0"/>
                      <a:pt x="0" y="1"/>
                      <a:pt x="0" y="2"/>
                    </a:cubicBezTo>
                    <a:cubicBezTo>
                      <a:pt x="0" y="10"/>
                      <a:pt x="1" y="17"/>
                      <a:pt x="1" y="25"/>
                    </a:cubicBezTo>
                    <a:cubicBezTo>
                      <a:pt x="1" y="28"/>
                      <a:pt x="6" y="28"/>
                      <a:pt x="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60" name="Freeform 295"/>
              <p:cNvSpPr/>
              <p:nvPr/>
            </p:nvSpPr>
            <p:spPr bwMode="auto">
              <a:xfrm>
                <a:off x="3250" y="1027"/>
                <a:ext cx="25" cy="79"/>
              </a:xfrm>
              <a:custGeom>
                <a:avLst/>
                <a:gdLst>
                  <a:gd name="T0" fmla="*/ 13 w 14"/>
                  <a:gd name="T1" fmla="*/ 42 h 45"/>
                  <a:gd name="T2" fmla="*/ 5 w 14"/>
                  <a:gd name="T3" fmla="*/ 3 h 45"/>
                  <a:gd name="T4" fmla="*/ 2 w 14"/>
                  <a:gd name="T5" fmla="*/ 2 h 45"/>
                  <a:gd name="T6" fmla="*/ 10 w 14"/>
                  <a:gd name="T7" fmla="*/ 44 h 45"/>
                  <a:gd name="T8" fmla="*/ 13 w 14"/>
                  <a:gd name="T9" fmla="*/ 42 h 45"/>
                </a:gdLst>
                <a:ahLst/>
                <a:cxnLst>
                  <a:cxn ang="0">
                    <a:pos x="T0" y="T1"/>
                  </a:cxn>
                  <a:cxn ang="0">
                    <a:pos x="T2" y="T3"/>
                  </a:cxn>
                  <a:cxn ang="0">
                    <a:pos x="T4" y="T5"/>
                  </a:cxn>
                  <a:cxn ang="0">
                    <a:pos x="T6" y="T7"/>
                  </a:cxn>
                  <a:cxn ang="0">
                    <a:pos x="T8" y="T9"/>
                  </a:cxn>
                </a:cxnLst>
                <a:rect l="0" t="0" r="r" b="b"/>
                <a:pathLst>
                  <a:path w="14" h="45">
                    <a:moveTo>
                      <a:pt x="13" y="42"/>
                    </a:moveTo>
                    <a:cubicBezTo>
                      <a:pt x="8" y="29"/>
                      <a:pt x="6" y="16"/>
                      <a:pt x="5" y="3"/>
                    </a:cubicBezTo>
                    <a:cubicBezTo>
                      <a:pt x="5" y="1"/>
                      <a:pt x="3" y="0"/>
                      <a:pt x="2" y="2"/>
                    </a:cubicBezTo>
                    <a:cubicBezTo>
                      <a:pt x="0" y="16"/>
                      <a:pt x="4" y="31"/>
                      <a:pt x="10" y="44"/>
                    </a:cubicBezTo>
                    <a:cubicBezTo>
                      <a:pt x="10" y="45"/>
                      <a:pt x="14" y="44"/>
                      <a:pt x="1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61" name="Freeform 296"/>
              <p:cNvSpPr/>
              <p:nvPr/>
            </p:nvSpPr>
            <p:spPr bwMode="auto">
              <a:xfrm>
                <a:off x="3212" y="1020"/>
                <a:ext cx="26" cy="62"/>
              </a:xfrm>
              <a:custGeom>
                <a:avLst/>
                <a:gdLst>
                  <a:gd name="T0" fmla="*/ 14 w 15"/>
                  <a:gd name="T1" fmla="*/ 32 h 35"/>
                  <a:gd name="T2" fmla="*/ 6 w 15"/>
                  <a:gd name="T3" fmla="*/ 2 h 35"/>
                  <a:gd name="T4" fmla="*/ 3 w 15"/>
                  <a:gd name="T5" fmla="*/ 2 h 35"/>
                  <a:gd name="T6" fmla="*/ 12 w 15"/>
                  <a:gd name="T7" fmla="*/ 34 h 35"/>
                  <a:gd name="T8" fmla="*/ 14 w 15"/>
                  <a:gd name="T9" fmla="*/ 32 h 35"/>
                </a:gdLst>
                <a:ahLst/>
                <a:cxnLst>
                  <a:cxn ang="0">
                    <a:pos x="T0" y="T1"/>
                  </a:cxn>
                  <a:cxn ang="0">
                    <a:pos x="T2" y="T3"/>
                  </a:cxn>
                  <a:cxn ang="0">
                    <a:pos x="T4" y="T5"/>
                  </a:cxn>
                  <a:cxn ang="0">
                    <a:pos x="T6" y="T7"/>
                  </a:cxn>
                  <a:cxn ang="0">
                    <a:pos x="T8" y="T9"/>
                  </a:cxn>
                </a:cxnLst>
                <a:rect l="0" t="0" r="r" b="b"/>
                <a:pathLst>
                  <a:path w="15" h="35">
                    <a:moveTo>
                      <a:pt x="14" y="32"/>
                    </a:moveTo>
                    <a:cubicBezTo>
                      <a:pt x="9" y="22"/>
                      <a:pt x="6" y="14"/>
                      <a:pt x="6" y="2"/>
                    </a:cubicBezTo>
                    <a:cubicBezTo>
                      <a:pt x="6" y="1"/>
                      <a:pt x="3" y="0"/>
                      <a:pt x="3" y="2"/>
                    </a:cubicBezTo>
                    <a:cubicBezTo>
                      <a:pt x="0" y="13"/>
                      <a:pt x="4" y="26"/>
                      <a:pt x="12" y="34"/>
                    </a:cubicBezTo>
                    <a:cubicBezTo>
                      <a:pt x="13" y="35"/>
                      <a:pt x="15" y="34"/>
                      <a:pt x="14"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62" name="Freeform 297"/>
              <p:cNvSpPr/>
              <p:nvPr/>
            </p:nvSpPr>
            <p:spPr bwMode="auto">
              <a:xfrm>
                <a:off x="3157" y="1029"/>
                <a:ext cx="55" cy="37"/>
              </a:xfrm>
              <a:custGeom>
                <a:avLst/>
                <a:gdLst>
                  <a:gd name="T0" fmla="*/ 30 w 31"/>
                  <a:gd name="T1" fmla="*/ 18 h 21"/>
                  <a:gd name="T2" fmla="*/ 3 w 31"/>
                  <a:gd name="T3" fmla="*/ 1 h 21"/>
                  <a:gd name="T4" fmla="*/ 2 w 31"/>
                  <a:gd name="T5" fmla="*/ 3 h 21"/>
                  <a:gd name="T6" fmla="*/ 28 w 31"/>
                  <a:gd name="T7" fmla="*/ 20 h 21"/>
                  <a:gd name="T8" fmla="*/ 30 w 31"/>
                  <a:gd name="T9" fmla="*/ 18 h 21"/>
                </a:gdLst>
                <a:ahLst/>
                <a:cxnLst>
                  <a:cxn ang="0">
                    <a:pos x="T0" y="T1"/>
                  </a:cxn>
                  <a:cxn ang="0">
                    <a:pos x="T2" y="T3"/>
                  </a:cxn>
                  <a:cxn ang="0">
                    <a:pos x="T4" y="T5"/>
                  </a:cxn>
                  <a:cxn ang="0">
                    <a:pos x="T6" y="T7"/>
                  </a:cxn>
                  <a:cxn ang="0">
                    <a:pos x="T8" y="T9"/>
                  </a:cxn>
                </a:cxnLst>
                <a:rect l="0" t="0" r="r" b="b"/>
                <a:pathLst>
                  <a:path w="31" h="21">
                    <a:moveTo>
                      <a:pt x="30" y="18"/>
                    </a:moveTo>
                    <a:cubicBezTo>
                      <a:pt x="23" y="10"/>
                      <a:pt x="13" y="3"/>
                      <a:pt x="3" y="1"/>
                    </a:cubicBezTo>
                    <a:cubicBezTo>
                      <a:pt x="1" y="0"/>
                      <a:pt x="0" y="2"/>
                      <a:pt x="2" y="3"/>
                    </a:cubicBezTo>
                    <a:cubicBezTo>
                      <a:pt x="11" y="9"/>
                      <a:pt x="20" y="13"/>
                      <a:pt x="28" y="20"/>
                    </a:cubicBezTo>
                    <a:cubicBezTo>
                      <a:pt x="29" y="21"/>
                      <a:pt x="31" y="19"/>
                      <a:pt x="30"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63" name="Freeform 298"/>
              <p:cNvSpPr/>
              <p:nvPr/>
            </p:nvSpPr>
            <p:spPr bwMode="auto">
              <a:xfrm>
                <a:off x="2927" y="1284"/>
                <a:ext cx="53" cy="121"/>
              </a:xfrm>
              <a:custGeom>
                <a:avLst/>
                <a:gdLst>
                  <a:gd name="T0" fmla="*/ 3 w 30"/>
                  <a:gd name="T1" fmla="*/ 67 h 69"/>
                  <a:gd name="T2" fmla="*/ 29 w 30"/>
                  <a:gd name="T3" fmla="*/ 4 h 69"/>
                  <a:gd name="T4" fmla="*/ 27 w 30"/>
                  <a:gd name="T5" fmla="*/ 2 h 69"/>
                  <a:gd name="T6" fmla="*/ 0 w 30"/>
                  <a:gd name="T7" fmla="*/ 67 h 69"/>
                  <a:gd name="T8" fmla="*/ 3 w 30"/>
                  <a:gd name="T9" fmla="*/ 67 h 69"/>
                </a:gdLst>
                <a:ahLst/>
                <a:cxnLst>
                  <a:cxn ang="0">
                    <a:pos x="T0" y="T1"/>
                  </a:cxn>
                  <a:cxn ang="0">
                    <a:pos x="T2" y="T3"/>
                  </a:cxn>
                  <a:cxn ang="0">
                    <a:pos x="T4" y="T5"/>
                  </a:cxn>
                  <a:cxn ang="0">
                    <a:pos x="T6" y="T7"/>
                  </a:cxn>
                  <a:cxn ang="0">
                    <a:pos x="T8" y="T9"/>
                  </a:cxn>
                </a:cxnLst>
                <a:rect l="0" t="0" r="r" b="b"/>
                <a:pathLst>
                  <a:path w="30" h="69">
                    <a:moveTo>
                      <a:pt x="3" y="67"/>
                    </a:moveTo>
                    <a:cubicBezTo>
                      <a:pt x="8" y="44"/>
                      <a:pt x="17" y="24"/>
                      <a:pt x="29" y="4"/>
                    </a:cubicBezTo>
                    <a:cubicBezTo>
                      <a:pt x="30" y="2"/>
                      <a:pt x="28" y="0"/>
                      <a:pt x="27" y="2"/>
                    </a:cubicBezTo>
                    <a:cubicBezTo>
                      <a:pt x="12" y="20"/>
                      <a:pt x="3" y="44"/>
                      <a:pt x="0" y="67"/>
                    </a:cubicBezTo>
                    <a:cubicBezTo>
                      <a:pt x="0" y="68"/>
                      <a:pt x="3" y="69"/>
                      <a:pt x="3" y="6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64" name="Freeform 299"/>
              <p:cNvSpPr/>
              <p:nvPr/>
            </p:nvSpPr>
            <p:spPr bwMode="auto">
              <a:xfrm>
                <a:off x="2918" y="1275"/>
                <a:ext cx="40" cy="100"/>
              </a:xfrm>
              <a:custGeom>
                <a:avLst/>
                <a:gdLst>
                  <a:gd name="T0" fmla="*/ 3 w 23"/>
                  <a:gd name="T1" fmla="*/ 55 h 57"/>
                  <a:gd name="T2" fmla="*/ 22 w 23"/>
                  <a:gd name="T3" fmla="*/ 3 h 57"/>
                  <a:gd name="T4" fmla="*/ 19 w 23"/>
                  <a:gd name="T5" fmla="*/ 1 h 57"/>
                  <a:gd name="T6" fmla="*/ 0 w 23"/>
                  <a:gd name="T7" fmla="*/ 55 h 57"/>
                  <a:gd name="T8" fmla="*/ 3 w 23"/>
                  <a:gd name="T9" fmla="*/ 55 h 57"/>
                </a:gdLst>
                <a:ahLst/>
                <a:cxnLst>
                  <a:cxn ang="0">
                    <a:pos x="T0" y="T1"/>
                  </a:cxn>
                  <a:cxn ang="0">
                    <a:pos x="T2" y="T3"/>
                  </a:cxn>
                  <a:cxn ang="0">
                    <a:pos x="T4" y="T5"/>
                  </a:cxn>
                  <a:cxn ang="0">
                    <a:pos x="T6" y="T7"/>
                  </a:cxn>
                  <a:cxn ang="0">
                    <a:pos x="T8" y="T9"/>
                  </a:cxn>
                </a:cxnLst>
                <a:rect l="0" t="0" r="r" b="b"/>
                <a:pathLst>
                  <a:path w="23" h="57">
                    <a:moveTo>
                      <a:pt x="3" y="55"/>
                    </a:moveTo>
                    <a:cubicBezTo>
                      <a:pt x="6" y="36"/>
                      <a:pt x="13" y="20"/>
                      <a:pt x="22" y="3"/>
                    </a:cubicBezTo>
                    <a:cubicBezTo>
                      <a:pt x="23" y="2"/>
                      <a:pt x="21" y="0"/>
                      <a:pt x="19" y="1"/>
                    </a:cubicBezTo>
                    <a:cubicBezTo>
                      <a:pt x="7" y="16"/>
                      <a:pt x="2" y="36"/>
                      <a:pt x="0" y="55"/>
                    </a:cubicBezTo>
                    <a:cubicBezTo>
                      <a:pt x="0" y="56"/>
                      <a:pt x="3" y="57"/>
                      <a:pt x="3" y="5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65" name="Freeform 300"/>
              <p:cNvSpPr/>
              <p:nvPr/>
            </p:nvSpPr>
            <p:spPr bwMode="auto">
              <a:xfrm>
                <a:off x="2916" y="1245"/>
                <a:ext cx="34" cy="48"/>
              </a:xfrm>
              <a:custGeom>
                <a:avLst/>
                <a:gdLst>
                  <a:gd name="T0" fmla="*/ 4 w 19"/>
                  <a:gd name="T1" fmla="*/ 26 h 27"/>
                  <a:gd name="T2" fmla="*/ 18 w 19"/>
                  <a:gd name="T3" fmla="*/ 2 h 27"/>
                  <a:gd name="T4" fmla="*/ 16 w 19"/>
                  <a:gd name="T5" fmla="*/ 1 h 27"/>
                  <a:gd name="T6" fmla="*/ 1 w 19"/>
                  <a:gd name="T7" fmla="*/ 24 h 27"/>
                  <a:gd name="T8" fmla="*/ 4 w 19"/>
                  <a:gd name="T9" fmla="*/ 26 h 27"/>
                </a:gdLst>
                <a:ahLst/>
                <a:cxnLst>
                  <a:cxn ang="0">
                    <a:pos x="T0" y="T1"/>
                  </a:cxn>
                  <a:cxn ang="0">
                    <a:pos x="T2" y="T3"/>
                  </a:cxn>
                  <a:cxn ang="0">
                    <a:pos x="T4" y="T5"/>
                  </a:cxn>
                  <a:cxn ang="0">
                    <a:pos x="T6" y="T7"/>
                  </a:cxn>
                  <a:cxn ang="0">
                    <a:pos x="T8" y="T9"/>
                  </a:cxn>
                </a:cxnLst>
                <a:rect l="0" t="0" r="r" b="b"/>
                <a:pathLst>
                  <a:path w="19" h="27">
                    <a:moveTo>
                      <a:pt x="4" y="26"/>
                    </a:moveTo>
                    <a:cubicBezTo>
                      <a:pt x="9" y="18"/>
                      <a:pt x="15" y="11"/>
                      <a:pt x="18" y="2"/>
                    </a:cubicBezTo>
                    <a:cubicBezTo>
                      <a:pt x="19" y="1"/>
                      <a:pt x="17" y="0"/>
                      <a:pt x="16" y="1"/>
                    </a:cubicBezTo>
                    <a:cubicBezTo>
                      <a:pt x="10" y="8"/>
                      <a:pt x="6" y="16"/>
                      <a:pt x="1" y="24"/>
                    </a:cubicBezTo>
                    <a:cubicBezTo>
                      <a:pt x="0" y="26"/>
                      <a:pt x="3" y="27"/>
                      <a:pt x="4"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66" name="Freeform 301"/>
              <p:cNvSpPr/>
              <p:nvPr/>
            </p:nvSpPr>
            <p:spPr bwMode="auto">
              <a:xfrm>
                <a:off x="2955" y="1329"/>
                <a:ext cx="32" cy="69"/>
              </a:xfrm>
              <a:custGeom>
                <a:avLst/>
                <a:gdLst>
                  <a:gd name="T0" fmla="*/ 4 w 18"/>
                  <a:gd name="T1" fmla="*/ 37 h 39"/>
                  <a:gd name="T2" fmla="*/ 18 w 18"/>
                  <a:gd name="T3" fmla="*/ 3 h 39"/>
                  <a:gd name="T4" fmla="*/ 15 w 18"/>
                  <a:gd name="T5" fmla="*/ 2 h 39"/>
                  <a:gd name="T6" fmla="*/ 0 w 18"/>
                  <a:gd name="T7" fmla="*/ 36 h 39"/>
                  <a:gd name="T8" fmla="*/ 4 w 18"/>
                  <a:gd name="T9" fmla="*/ 37 h 39"/>
                </a:gdLst>
                <a:ahLst/>
                <a:cxnLst>
                  <a:cxn ang="0">
                    <a:pos x="T0" y="T1"/>
                  </a:cxn>
                  <a:cxn ang="0">
                    <a:pos x="T2" y="T3"/>
                  </a:cxn>
                  <a:cxn ang="0">
                    <a:pos x="T4" y="T5"/>
                  </a:cxn>
                  <a:cxn ang="0">
                    <a:pos x="T6" y="T7"/>
                  </a:cxn>
                  <a:cxn ang="0">
                    <a:pos x="T8" y="T9"/>
                  </a:cxn>
                </a:cxnLst>
                <a:rect l="0" t="0" r="r" b="b"/>
                <a:pathLst>
                  <a:path w="18" h="39">
                    <a:moveTo>
                      <a:pt x="4" y="37"/>
                    </a:moveTo>
                    <a:cubicBezTo>
                      <a:pt x="6" y="25"/>
                      <a:pt x="12" y="15"/>
                      <a:pt x="18" y="3"/>
                    </a:cubicBezTo>
                    <a:cubicBezTo>
                      <a:pt x="18" y="2"/>
                      <a:pt x="17" y="0"/>
                      <a:pt x="15" y="2"/>
                    </a:cubicBezTo>
                    <a:cubicBezTo>
                      <a:pt x="7" y="11"/>
                      <a:pt x="2" y="24"/>
                      <a:pt x="0" y="36"/>
                    </a:cubicBezTo>
                    <a:cubicBezTo>
                      <a:pt x="0" y="38"/>
                      <a:pt x="3" y="39"/>
                      <a:pt x="4"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67" name="Freeform 302"/>
              <p:cNvSpPr/>
              <p:nvPr/>
            </p:nvSpPr>
            <p:spPr bwMode="auto">
              <a:xfrm>
                <a:off x="2976" y="1368"/>
                <a:ext cx="25" cy="32"/>
              </a:xfrm>
              <a:custGeom>
                <a:avLst/>
                <a:gdLst>
                  <a:gd name="T0" fmla="*/ 4 w 14"/>
                  <a:gd name="T1" fmla="*/ 17 h 18"/>
                  <a:gd name="T2" fmla="*/ 13 w 14"/>
                  <a:gd name="T3" fmla="*/ 3 h 18"/>
                  <a:gd name="T4" fmla="*/ 10 w 14"/>
                  <a:gd name="T5" fmla="*/ 1 h 18"/>
                  <a:gd name="T6" fmla="*/ 1 w 14"/>
                  <a:gd name="T7" fmla="*/ 15 h 18"/>
                  <a:gd name="T8" fmla="*/ 4 w 14"/>
                  <a:gd name="T9" fmla="*/ 17 h 18"/>
                </a:gdLst>
                <a:ahLst/>
                <a:cxnLst>
                  <a:cxn ang="0">
                    <a:pos x="T0" y="T1"/>
                  </a:cxn>
                  <a:cxn ang="0">
                    <a:pos x="T2" y="T3"/>
                  </a:cxn>
                  <a:cxn ang="0">
                    <a:pos x="T4" y="T5"/>
                  </a:cxn>
                  <a:cxn ang="0">
                    <a:pos x="T6" y="T7"/>
                  </a:cxn>
                  <a:cxn ang="0">
                    <a:pos x="T8" y="T9"/>
                  </a:cxn>
                </a:cxnLst>
                <a:rect l="0" t="0" r="r" b="b"/>
                <a:pathLst>
                  <a:path w="14" h="18">
                    <a:moveTo>
                      <a:pt x="4" y="17"/>
                    </a:moveTo>
                    <a:cubicBezTo>
                      <a:pt x="7" y="12"/>
                      <a:pt x="10" y="7"/>
                      <a:pt x="13" y="3"/>
                    </a:cubicBezTo>
                    <a:cubicBezTo>
                      <a:pt x="14" y="1"/>
                      <a:pt x="12" y="0"/>
                      <a:pt x="10" y="1"/>
                    </a:cubicBezTo>
                    <a:cubicBezTo>
                      <a:pt x="6" y="5"/>
                      <a:pt x="3" y="10"/>
                      <a:pt x="1" y="15"/>
                    </a:cubicBezTo>
                    <a:cubicBezTo>
                      <a:pt x="0" y="17"/>
                      <a:pt x="3" y="18"/>
                      <a:pt x="4"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68" name="Freeform 303"/>
              <p:cNvSpPr/>
              <p:nvPr/>
            </p:nvSpPr>
            <p:spPr bwMode="auto">
              <a:xfrm>
                <a:off x="3424" y="1447"/>
                <a:ext cx="71" cy="39"/>
              </a:xfrm>
              <a:custGeom>
                <a:avLst/>
                <a:gdLst>
                  <a:gd name="T0" fmla="*/ 5 w 40"/>
                  <a:gd name="T1" fmla="*/ 20 h 22"/>
                  <a:gd name="T2" fmla="*/ 20 w 40"/>
                  <a:gd name="T3" fmla="*/ 10 h 22"/>
                  <a:gd name="T4" fmla="*/ 38 w 40"/>
                  <a:gd name="T5" fmla="*/ 4 h 22"/>
                  <a:gd name="T6" fmla="*/ 38 w 40"/>
                  <a:gd name="T7" fmla="*/ 1 h 22"/>
                  <a:gd name="T8" fmla="*/ 2 w 40"/>
                  <a:gd name="T9" fmla="*/ 18 h 22"/>
                  <a:gd name="T10" fmla="*/ 5 w 40"/>
                  <a:gd name="T11" fmla="*/ 20 h 22"/>
                </a:gdLst>
                <a:ahLst/>
                <a:cxnLst>
                  <a:cxn ang="0">
                    <a:pos x="T0" y="T1"/>
                  </a:cxn>
                  <a:cxn ang="0">
                    <a:pos x="T2" y="T3"/>
                  </a:cxn>
                  <a:cxn ang="0">
                    <a:pos x="T4" y="T5"/>
                  </a:cxn>
                  <a:cxn ang="0">
                    <a:pos x="T6" y="T7"/>
                  </a:cxn>
                  <a:cxn ang="0">
                    <a:pos x="T8" y="T9"/>
                  </a:cxn>
                  <a:cxn ang="0">
                    <a:pos x="T10" y="T11"/>
                  </a:cxn>
                </a:cxnLst>
                <a:rect l="0" t="0" r="r" b="b"/>
                <a:pathLst>
                  <a:path w="40" h="22">
                    <a:moveTo>
                      <a:pt x="5" y="20"/>
                    </a:moveTo>
                    <a:cubicBezTo>
                      <a:pt x="9" y="16"/>
                      <a:pt x="15" y="13"/>
                      <a:pt x="20" y="10"/>
                    </a:cubicBezTo>
                    <a:cubicBezTo>
                      <a:pt x="26" y="7"/>
                      <a:pt x="32" y="6"/>
                      <a:pt x="38" y="4"/>
                    </a:cubicBezTo>
                    <a:cubicBezTo>
                      <a:pt x="40" y="4"/>
                      <a:pt x="40" y="1"/>
                      <a:pt x="38" y="1"/>
                    </a:cubicBezTo>
                    <a:cubicBezTo>
                      <a:pt x="25" y="0"/>
                      <a:pt x="11" y="9"/>
                      <a:pt x="2" y="18"/>
                    </a:cubicBezTo>
                    <a:cubicBezTo>
                      <a:pt x="0" y="19"/>
                      <a:pt x="3" y="22"/>
                      <a:pt x="5"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69" name="Freeform 304"/>
              <p:cNvSpPr/>
              <p:nvPr/>
            </p:nvSpPr>
            <p:spPr bwMode="auto">
              <a:xfrm>
                <a:off x="3428" y="1426"/>
                <a:ext cx="60" cy="35"/>
              </a:xfrm>
              <a:custGeom>
                <a:avLst/>
                <a:gdLst>
                  <a:gd name="T0" fmla="*/ 4 w 34"/>
                  <a:gd name="T1" fmla="*/ 18 h 20"/>
                  <a:gd name="T2" fmla="*/ 32 w 34"/>
                  <a:gd name="T3" fmla="*/ 3 h 20"/>
                  <a:gd name="T4" fmla="*/ 32 w 34"/>
                  <a:gd name="T5" fmla="*/ 0 h 20"/>
                  <a:gd name="T6" fmla="*/ 2 w 34"/>
                  <a:gd name="T7" fmla="*/ 16 h 20"/>
                  <a:gd name="T8" fmla="*/ 4 w 34"/>
                  <a:gd name="T9" fmla="*/ 18 h 20"/>
                </a:gdLst>
                <a:ahLst/>
                <a:cxnLst>
                  <a:cxn ang="0">
                    <a:pos x="T0" y="T1"/>
                  </a:cxn>
                  <a:cxn ang="0">
                    <a:pos x="T2" y="T3"/>
                  </a:cxn>
                  <a:cxn ang="0">
                    <a:pos x="T4" y="T5"/>
                  </a:cxn>
                  <a:cxn ang="0">
                    <a:pos x="T6" y="T7"/>
                  </a:cxn>
                  <a:cxn ang="0">
                    <a:pos x="T8" y="T9"/>
                  </a:cxn>
                </a:cxnLst>
                <a:rect l="0" t="0" r="r" b="b"/>
                <a:pathLst>
                  <a:path w="34" h="20">
                    <a:moveTo>
                      <a:pt x="4" y="18"/>
                    </a:moveTo>
                    <a:cubicBezTo>
                      <a:pt x="12" y="11"/>
                      <a:pt x="22" y="7"/>
                      <a:pt x="32" y="3"/>
                    </a:cubicBezTo>
                    <a:cubicBezTo>
                      <a:pt x="34" y="3"/>
                      <a:pt x="33" y="0"/>
                      <a:pt x="32" y="0"/>
                    </a:cubicBezTo>
                    <a:cubicBezTo>
                      <a:pt x="20" y="1"/>
                      <a:pt x="10" y="7"/>
                      <a:pt x="2" y="16"/>
                    </a:cubicBezTo>
                    <a:cubicBezTo>
                      <a:pt x="0" y="17"/>
                      <a:pt x="3" y="20"/>
                      <a:pt x="4"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70" name="Freeform 305"/>
              <p:cNvSpPr/>
              <p:nvPr/>
            </p:nvSpPr>
            <p:spPr bwMode="auto">
              <a:xfrm>
                <a:off x="3433" y="1398"/>
                <a:ext cx="42" cy="28"/>
              </a:xfrm>
              <a:custGeom>
                <a:avLst/>
                <a:gdLst>
                  <a:gd name="T0" fmla="*/ 5 w 24"/>
                  <a:gd name="T1" fmla="*/ 15 h 16"/>
                  <a:gd name="T2" fmla="*/ 13 w 24"/>
                  <a:gd name="T3" fmla="*/ 8 h 16"/>
                  <a:gd name="T4" fmla="*/ 22 w 24"/>
                  <a:gd name="T5" fmla="*/ 3 h 16"/>
                  <a:gd name="T6" fmla="*/ 21 w 24"/>
                  <a:gd name="T7" fmla="*/ 0 h 16"/>
                  <a:gd name="T8" fmla="*/ 2 w 24"/>
                  <a:gd name="T9" fmla="*/ 12 h 16"/>
                  <a:gd name="T10" fmla="*/ 5 w 24"/>
                  <a:gd name="T11" fmla="*/ 15 h 16"/>
                </a:gdLst>
                <a:ahLst/>
                <a:cxnLst>
                  <a:cxn ang="0">
                    <a:pos x="T0" y="T1"/>
                  </a:cxn>
                  <a:cxn ang="0">
                    <a:pos x="T2" y="T3"/>
                  </a:cxn>
                  <a:cxn ang="0">
                    <a:pos x="T4" y="T5"/>
                  </a:cxn>
                  <a:cxn ang="0">
                    <a:pos x="T6" y="T7"/>
                  </a:cxn>
                  <a:cxn ang="0">
                    <a:pos x="T8" y="T9"/>
                  </a:cxn>
                  <a:cxn ang="0">
                    <a:pos x="T10" y="T11"/>
                  </a:cxn>
                </a:cxnLst>
                <a:rect l="0" t="0" r="r" b="b"/>
                <a:pathLst>
                  <a:path w="24" h="16">
                    <a:moveTo>
                      <a:pt x="5" y="15"/>
                    </a:moveTo>
                    <a:cubicBezTo>
                      <a:pt x="7" y="12"/>
                      <a:pt x="10" y="10"/>
                      <a:pt x="13" y="8"/>
                    </a:cubicBezTo>
                    <a:cubicBezTo>
                      <a:pt x="16" y="6"/>
                      <a:pt x="20" y="5"/>
                      <a:pt x="22" y="3"/>
                    </a:cubicBezTo>
                    <a:cubicBezTo>
                      <a:pt x="24" y="2"/>
                      <a:pt x="23" y="0"/>
                      <a:pt x="21" y="0"/>
                    </a:cubicBezTo>
                    <a:cubicBezTo>
                      <a:pt x="14" y="1"/>
                      <a:pt x="7" y="7"/>
                      <a:pt x="2" y="12"/>
                    </a:cubicBezTo>
                    <a:cubicBezTo>
                      <a:pt x="0" y="14"/>
                      <a:pt x="3" y="16"/>
                      <a:pt x="5"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71" name="Freeform 306"/>
              <p:cNvSpPr/>
              <p:nvPr/>
            </p:nvSpPr>
            <p:spPr bwMode="auto">
              <a:xfrm>
                <a:off x="3428" y="1382"/>
                <a:ext cx="26" cy="23"/>
              </a:xfrm>
              <a:custGeom>
                <a:avLst/>
                <a:gdLst>
                  <a:gd name="T0" fmla="*/ 4 w 15"/>
                  <a:gd name="T1" fmla="*/ 12 h 13"/>
                  <a:gd name="T2" fmla="*/ 14 w 15"/>
                  <a:gd name="T3" fmla="*/ 3 h 13"/>
                  <a:gd name="T4" fmla="*/ 12 w 15"/>
                  <a:gd name="T5" fmla="*/ 1 h 13"/>
                  <a:gd name="T6" fmla="*/ 2 w 15"/>
                  <a:gd name="T7" fmla="*/ 9 h 13"/>
                  <a:gd name="T8" fmla="*/ 4 w 15"/>
                  <a:gd name="T9" fmla="*/ 12 h 13"/>
                </a:gdLst>
                <a:ahLst/>
                <a:cxnLst>
                  <a:cxn ang="0">
                    <a:pos x="T0" y="T1"/>
                  </a:cxn>
                  <a:cxn ang="0">
                    <a:pos x="T2" y="T3"/>
                  </a:cxn>
                  <a:cxn ang="0">
                    <a:pos x="T4" y="T5"/>
                  </a:cxn>
                  <a:cxn ang="0">
                    <a:pos x="T6" y="T7"/>
                  </a:cxn>
                  <a:cxn ang="0">
                    <a:pos x="T8" y="T9"/>
                  </a:cxn>
                </a:cxnLst>
                <a:rect l="0" t="0" r="r" b="b"/>
                <a:pathLst>
                  <a:path w="15" h="13">
                    <a:moveTo>
                      <a:pt x="4" y="12"/>
                    </a:moveTo>
                    <a:cubicBezTo>
                      <a:pt x="7" y="9"/>
                      <a:pt x="11" y="7"/>
                      <a:pt x="14" y="3"/>
                    </a:cubicBezTo>
                    <a:cubicBezTo>
                      <a:pt x="15" y="2"/>
                      <a:pt x="14" y="0"/>
                      <a:pt x="12" y="1"/>
                    </a:cubicBezTo>
                    <a:cubicBezTo>
                      <a:pt x="8" y="3"/>
                      <a:pt x="5" y="6"/>
                      <a:pt x="2" y="9"/>
                    </a:cubicBezTo>
                    <a:cubicBezTo>
                      <a:pt x="0" y="11"/>
                      <a:pt x="2" y="13"/>
                      <a:pt x="4"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72" name="Freeform 307"/>
              <p:cNvSpPr/>
              <p:nvPr/>
            </p:nvSpPr>
            <p:spPr bwMode="auto">
              <a:xfrm>
                <a:off x="3408" y="1370"/>
                <a:ext cx="20" cy="23"/>
              </a:xfrm>
              <a:custGeom>
                <a:avLst/>
                <a:gdLst>
                  <a:gd name="T0" fmla="*/ 4 w 11"/>
                  <a:gd name="T1" fmla="*/ 11 h 13"/>
                  <a:gd name="T2" fmla="*/ 10 w 11"/>
                  <a:gd name="T3" fmla="*/ 3 h 13"/>
                  <a:gd name="T4" fmla="*/ 7 w 11"/>
                  <a:gd name="T5" fmla="*/ 1 h 13"/>
                  <a:gd name="T6" fmla="*/ 1 w 11"/>
                  <a:gd name="T7" fmla="*/ 8 h 13"/>
                  <a:gd name="T8" fmla="*/ 4 w 11"/>
                  <a:gd name="T9" fmla="*/ 11 h 13"/>
                </a:gdLst>
                <a:ahLst/>
                <a:cxnLst>
                  <a:cxn ang="0">
                    <a:pos x="T0" y="T1"/>
                  </a:cxn>
                  <a:cxn ang="0">
                    <a:pos x="T2" y="T3"/>
                  </a:cxn>
                  <a:cxn ang="0">
                    <a:pos x="T4" y="T5"/>
                  </a:cxn>
                  <a:cxn ang="0">
                    <a:pos x="T6" y="T7"/>
                  </a:cxn>
                  <a:cxn ang="0">
                    <a:pos x="T8" y="T9"/>
                  </a:cxn>
                </a:cxnLst>
                <a:rect l="0" t="0" r="r" b="b"/>
                <a:pathLst>
                  <a:path w="11" h="13">
                    <a:moveTo>
                      <a:pt x="4" y="11"/>
                    </a:moveTo>
                    <a:cubicBezTo>
                      <a:pt x="6" y="8"/>
                      <a:pt x="8" y="6"/>
                      <a:pt x="10" y="3"/>
                    </a:cubicBezTo>
                    <a:cubicBezTo>
                      <a:pt x="11" y="1"/>
                      <a:pt x="9" y="0"/>
                      <a:pt x="7" y="1"/>
                    </a:cubicBezTo>
                    <a:cubicBezTo>
                      <a:pt x="5" y="3"/>
                      <a:pt x="3" y="6"/>
                      <a:pt x="1" y="8"/>
                    </a:cubicBezTo>
                    <a:cubicBezTo>
                      <a:pt x="0" y="10"/>
                      <a:pt x="3" y="13"/>
                      <a:pt x="4"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73" name="Freeform 308"/>
              <p:cNvSpPr/>
              <p:nvPr/>
            </p:nvSpPr>
            <p:spPr bwMode="auto">
              <a:xfrm>
                <a:off x="3331" y="1268"/>
                <a:ext cx="41" cy="67"/>
              </a:xfrm>
              <a:custGeom>
                <a:avLst/>
                <a:gdLst>
                  <a:gd name="T0" fmla="*/ 4 w 23"/>
                  <a:gd name="T1" fmla="*/ 36 h 38"/>
                  <a:gd name="T2" fmla="*/ 22 w 23"/>
                  <a:gd name="T3" fmla="*/ 3 h 38"/>
                  <a:gd name="T4" fmla="*/ 21 w 23"/>
                  <a:gd name="T5" fmla="*/ 1 h 38"/>
                  <a:gd name="T6" fmla="*/ 1 w 23"/>
                  <a:gd name="T7" fmla="*/ 36 h 38"/>
                  <a:gd name="T8" fmla="*/ 4 w 23"/>
                  <a:gd name="T9" fmla="*/ 36 h 38"/>
                </a:gdLst>
                <a:ahLst/>
                <a:cxnLst>
                  <a:cxn ang="0">
                    <a:pos x="T0" y="T1"/>
                  </a:cxn>
                  <a:cxn ang="0">
                    <a:pos x="T2" y="T3"/>
                  </a:cxn>
                  <a:cxn ang="0">
                    <a:pos x="T4" y="T5"/>
                  </a:cxn>
                  <a:cxn ang="0">
                    <a:pos x="T6" y="T7"/>
                  </a:cxn>
                  <a:cxn ang="0">
                    <a:pos x="T8" y="T9"/>
                  </a:cxn>
                </a:cxnLst>
                <a:rect l="0" t="0" r="r" b="b"/>
                <a:pathLst>
                  <a:path w="23" h="38">
                    <a:moveTo>
                      <a:pt x="4" y="36"/>
                    </a:moveTo>
                    <a:cubicBezTo>
                      <a:pt x="7" y="23"/>
                      <a:pt x="13" y="13"/>
                      <a:pt x="22" y="3"/>
                    </a:cubicBezTo>
                    <a:cubicBezTo>
                      <a:pt x="23" y="2"/>
                      <a:pt x="22" y="0"/>
                      <a:pt x="21" y="1"/>
                    </a:cubicBezTo>
                    <a:cubicBezTo>
                      <a:pt x="9" y="9"/>
                      <a:pt x="2" y="22"/>
                      <a:pt x="1" y="36"/>
                    </a:cubicBezTo>
                    <a:cubicBezTo>
                      <a:pt x="0" y="38"/>
                      <a:pt x="4" y="38"/>
                      <a:pt x="4" y="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74" name="Freeform 309"/>
              <p:cNvSpPr/>
              <p:nvPr/>
            </p:nvSpPr>
            <p:spPr bwMode="auto">
              <a:xfrm>
                <a:off x="3328" y="1252"/>
                <a:ext cx="26" cy="58"/>
              </a:xfrm>
              <a:custGeom>
                <a:avLst/>
                <a:gdLst>
                  <a:gd name="T0" fmla="*/ 3 w 15"/>
                  <a:gd name="T1" fmla="*/ 31 h 33"/>
                  <a:gd name="T2" fmla="*/ 14 w 15"/>
                  <a:gd name="T3" fmla="*/ 3 h 33"/>
                  <a:gd name="T4" fmla="*/ 12 w 15"/>
                  <a:gd name="T5" fmla="*/ 1 h 33"/>
                  <a:gd name="T6" fmla="*/ 0 w 15"/>
                  <a:gd name="T7" fmla="*/ 31 h 33"/>
                  <a:gd name="T8" fmla="*/ 3 w 15"/>
                  <a:gd name="T9" fmla="*/ 31 h 33"/>
                </a:gdLst>
                <a:ahLst/>
                <a:cxnLst>
                  <a:cxn ang="0">
                    <a:pos x="T0" y="T1"/>
                  </a:cxn>
                  <a:cxn ang="0">
                    <a:pos x="T2" y="T3"/>
                  </a:cxn>
                  <a:cxn ang="0">
                    <a:pos x="T4" y="T5"/>
                  </a:cxn>
                  <a:cxn ang="0">
                    <a:pos x="T6" y="T7"/>
                  </a:cxn>
                  <a:cxn ang="0">
                    <a:pos x="T8" y="T9"/>
                  </a:cxn>
                </a:cxnLst>
                <a:rect l="0" t="0" r="r" b="b"/>
                <a:pathLst>
                  <a:path w="15" h="33">
                    <a:moveTo>
                      <a:pt x="3" y="31"/>
                    </a:moveTo>
                    <a:cubicBezTo>
                      <a:pt x="5" y="21"/>
                      <a:pt x="9" y="12"/>
                      <a:pt x="14" y="3"/>
                    </a:cubicBezTo>
                    <a:cubicBezTo>
                      <a:pt x="15" y="2"/>
                      <a:pt x="13" y="0"/>
                      <a:pt x="12" y="1"/>
                    </a:cubicBezTo>
                    <a:cubicBezTo>
                      <a:pt x="5" y="10"/>
                      <a:pt x="2" y="20"/>
                      <a:pt x="0" y="31"/>
                    </a:cubicBezTo>
                    <a:cubicBezTo>
                      <a:pt x="0" y="32"/>
                      <a:pt x="3" y="33"/>
                      <a:pt x="3"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75" name="Freeform 310"/>
              <p:cNvSpPr/>
              <p:nvPr/>
            </p:nvSpPr>
            <p:spPr bwMode="auto">
              <a:xfrm>
                <a:off x="3326" y="1213"/>
                <a:ext cx="30" cy="48"/>
              </a:xfrm>
              <a:custGeom>
                <a:avLst/>
                <a:gdLst>
                  <a:gd name="T0" fmla="*/ 4 w 17"/>
                  <a:gd name="T1" fmla="*/ 25 h 27"/>
                  <a:gd name="T2" fmla="*/ 16 w 17"/>
                  <a:gd name="T3" fmla="*/ 3 h 27"/>
                  <a:gd name="T4" fmla="*/ 14 w 17"/>
                  <a:gd name="T5" fmla="*/ 1 h 27"/>
                  <a:gd name="T6" fmla="*/ 1 w 17"/>
                  <a:gd name="T7" fmla="*/ 24 h 27"/>
                  <a:gd name="T8" fmla="*/ 4 w 17"/>
                  <a:gd name="T9" fmla="*/ 25 h 27"/>
                </a:gdLst>
                <a:ahLst/>
                <a:cxnLst>
                  <a:cxn ang="0">
                    <a:pos x="T0" y="T1"/>
                  </a:cxn>
                  <a:cxn ang="0">
                    <a:pos x="T2" y="T3"/>
                  </a:cxn>
                  <a:cxn ang="0">
                    <a:pos x="T4" y="T5"/>
                  </a:cxn>
                  <a:cxn ang="0">
                    <a:pos x="T6" y="T7"/>
                  </a:cxn>
                  <a:cxn ang="0">
                    <a:pos x="T8" y="T9"/>
                  </a:cxn>
                </a:cxnLst>
                <a:rect l="0" t="0" r="r" b="b"/>
                <a:pathLst>
                  <a:path w="17" h="27">
                    <a:moveTo>
                      <a:pt x="4" y="25"/>
                    </a:moveTo>
                    <a:cubicBezTo>
                      <a:pt x="7" y="17"/>
                      <a:pt x="12" y="10"/>
                      <a:pt x="16" y="3"/>
                    </a:cubicBezTo>
                    <a:cubicBezTo>
                      <a:pt x="17" y="1"/>
                      <a:pt x="15" y="0"/>
                      <a:pt x="14" y="1"/>
                    </a:cubicBezTo>
                    <a:cubicBezTo>
                      <a:pt x="7" y="7"/>
                      <a:pt x="3" y="16"/>
                      <a:pt x="1" y="24"/>
                    </a:cubicBezTo>
                    <a:cubicBezTo>
                      <a:pt x="0" y="26"/>
                      <a:pt x="3" y="27"/>
                      <a:pt x="4"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76" name="Freeform 311"/>
              <p:cNvSpPr/>
              <p:nvPr/>
            </p:nvSpPr>
            <p:spPr bwMode="auto">
              <a:xfrm>
                <a:off x="3324" y="1185"/>
                <a:ext cx="21" cy="37"/>
              </a:xfrm>
              <a:custGeom>
                <a:avLst/>
                <a:gdLst>
                  <a:gd name="T0" fmla="*/ 4 w 12"/>
                  <a:gd name="T1" fmla="*/ 19 h 21"/>
                  <a:gd name="T2" fmla="*/ 11 w 12"/>
                  <a:gd name="T3" fmla="*/ 3 h 21"/>
                  <a:gd name="T4" fmla="*/ 9 w 12"/>
                  <a:gd name="T5" fmla="*/ 1 h 21"/>
                  <a:gd name="T6" fmla="*/ 1 w 12"/>
                  <a:gd name="T7" fmla="*/ 19 h 21"/>
                  <a:gd name="T8" fmla="*/ 4 w 12"/>
                  <a:gd name="T9" fmla="*/ 19 h 21"/>
                </a:gdLst>
                <a:ahLst/>
                <a:cxnLst>
                  <a:cxn ang="0">
                    <a:pos x="T0" y="T1"/>
                  </a:cxn>
                  <a:cxn ang="0">
                    <a:pos x="T2" y="T3"/>
                  </a:cxn>
                  <a:cxn ang="0">
                    <a:pos x="T4" y="T5"/>
                  </a:cxn>
                  <a:cxn ang="0">
                    <a:pos x="T6" y="T7"/>
                  </a:cxn>
                  <a:cxn ang="0">
                    <a:pos x="T8" y="T9"/>
                  </a:cxn>
                </a:cxnLst>
                <a:rect l="0" t="0" r="r" b="b"/>
                <a:pathLst>
                  <a:path w="12" h="21">
                    <a:moveTo>
                      <a:pt x="4" y="19"/>
                    </a:moveTo>
                    <a:cubicBezTo>
                      <a:pt x="4" y="13"/>
                      <a:pt x="7" y="8"/>
                      <a:pt x="11" y="3"/>
                    </a:cubicBezTo>
                    <a:cubicBezTo>
                      <a:pt x="12" y="2"/>
                      <a:pt x="10" y="0"/>
                      <a:pt x="9" y="1"/>
                    </a:cubicBezTo>
                    <a:cubicBezTo>
                      <a:pt x="3" y="5"/>
                      <a:pt x="0" y="12"/>
                      <a:pt x="1" y="19"/>
                    </a:cubicBezTo>
                    <a:cubicBezTo>
                      <a:pt x="1" y="21"/>
                      <a:pt x="4" y="21"/>
                      <a:pt x="4"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77" name="Freeform 312"/>
              <p:cNvSpPr/>
              <p:nvPr/>
            </p:nvSpPr>
            <p:spPr bwMode="auto">
              <a:xfrm>
                <a:off x="3312" y="1157"/>
                <a:ext cx="28" cy="35"/>
              </a:xfrm>
              <a:custGeom>
                <a:avLst/>
                <a:gdLst>
                  <a:gd name="T0" fmla="*/ 4 w 16"/>
                  <a:gd name="T1" fmla="*/ 18 h 20"/>
                  <a:gd name="T2" fmla="*/ 15 w 16"/>
                  <a:gd name="T3" fmla="*/ 3 h 20"/>
                  <a:gd name="T4" fmla="*/ 13 w 16"/>
                  <a:gd name="T5" fmla="*/ 1 h 20"/>
                  <a:gd name="T6" fmla="*/ 1 w 16"/>
                  <a:gd name="T7" fmla="*/ 16 h 20"/>
                  <a:gd name="T8" fmla="*/ 4 w 16"/>
                  <a:gd name="T9" fmla="*/ 18 h 20"/>
                </a:gdLst>
                <a:ahLst/>
                <a:cxnLst>
                  <a:cxn ang="0">
                    <a:pos x="T0" y="T1"/>
                  </a:cxn>
                  <a:cxn ang="0">
                    <a:pos x="T2" y="T3"/>
                  </a:cxn>
                  <a:cxn ang="0">
                    <a:pos x="T4" y="T5"/>
                  </a:cxn>
                  <a:cxn ang="0">
                    <a:pos x="T6" y="T7"/>
                  </a:cxn>
                  <a:cxn ang="0">
                    <a:pos x="T8" y="T9"/>
                  </a:cxn>
                </a:cxnLst>
                <a:rect l="0" t="0" r="r" b="b"/>
                <a:pathLst>
                  <a:path w="16" h="20">
                    <a:moveTo>
                      <a:pt x="4" y="18"/>
                    </a:moveTo>
                    <a:cubicBezTo>
                      <a:pt x="7" y="12"/>
                      <a:pt x="11" y="8"/>
                      <a:pt x="15" y="3"/>
                    </a:cubicBezTo>
                    <a:cubicBezTo>
                      <a:pt x="16" y="2"/>
                      <a:pt x="14" y="0"/>
                      <a:pt x="13" y="1"/>
                    </a:cubicBezTo>
                    <a:cubicBezTo>
                      <a:pt x="8" y="5"/>
                      <a:pt x="4" y="10"/>
                      <a:pt x="1" y="16"/>
                    </a:cubicBezTo>
                    <a:cubicBezTo>
                      <a:pt x="0" y="18"/>
                      <a:pt x="3" y="20"/>
                      <a:pt x="4"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78" name="Freeform 313"/>
              <p:cNvSpPr/>
              <p:nvPr/>
            </p:nvSpPr>
            <p:spPr bwMode="auto">
              <a:xfrm>
                <a:off x="3356" y="1294"/>
                <a:ext cx="37" cy="55"/>
              </a:xfrm>
              <a:custGeom>
                <a:avLst/>
                <a:gdLst>
                  <a:gd name="T0" fmla="*/ 4 w 21"/>
                  <a:gd name="T1" fmla="*/ 29 h 31"/>
                  <a:gd name="T2" fmla="*/ 10 w 21"/>
                  <a:gd name="T3" fmla="*/ 16 h 31"/>
                  <a:gd name="T4" fmla="*/ 20 w 21"/>
                  <a:gd name="T5" fmla="*/ 4 h 31"/>
                  <a:gd name="T6" fmla="*/ 18 w 21"/>
                  <a:gd name="T7" fmla="*/ 1 h 31"/>
                  <a:gd name="T8" fmla="*/ 1 w 21"/>
                  <a:gd name="T9" fmla="*/ 28 h 31"/>
                  <a:gd name="T10" fmla="*/ 4 w 21"/>
                  <a:gd name="T11" fmla="*/ 29 h 31"/>
                </a:gdLst>
                <a:ahLst/>
                <a:cxnLst>
                  <a:cxn ang="0">
                    <a:pos x="T0" y="T1"/>
                  </a:cxn>
                  <a:cxn ang="0">
                    <a:pos x="T2" y="T3"/>
                  </a:cxn>
                  <a:cxn ang="0">
                    <a:pos x="T4" y="T5"/>
                  </a:cxn>
                  <a:cxn ang="0">
                    <a:pos x="T6" y="T7"/>
                  </a:cxn>
                  <a:cxn ang="0">
                    <a:pos x="T8" y="T9"/>
                  </a:cxn>
                  <a:cxn ang="0">
                    <a:pos x="T10" y="T11"/>
                  </a:cxn>
                </a:cxnLst>
                <a:rect l="0" t="0" r="r" b="b"/>
                <a:pathLst>
                  <a:path w="21" h="31">
                    <a:moveTo>
                      <a:pt x="4" y="29"/>
                    </a:moveTo>
                    <a:cubicBezTo>
                      <a:pt x="6" y="24"/>
                      <a:pt x="8" y="20"/>
                      <a:pt x="10" y="16"/>
                    </a:cubicBezTo>
                    <a:cubicBezTo>
                      <a:pt x="13" y="12"/>
                      <a:pt x="17" y="8"/>
                      <a:pt x="20" y="4"/>
                    </a:cubicBezTo>
                    <a:cubicBezTo>
                      <a:pt x="21" y="2"/>
                      <a:pt x="19" y="0"/>
                      <a:pt x="18" y="1"/>
                    </a:cubicBezTo>
                    <a:cubicBezTo>
                      <a:pt x="10" y="7"/>
                      <a:pt x="3" y="18"/>
                      <a:pt x="1" y="28"/>
                    </a:cubicBezTo>
                    <a:cubicBezTo>
                      <a:pt x="0" y="29"/>
                      <a:pt x="3" y="31"/>
                      <a:pt x="4"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79" name="Freeform 314"/>
              <p:cNvSpPr/>
              <p:nvPr/>
            </p:nvSpPr>
            <p:spPr bwMode="auto">
              <a:xfrm>
                <a:off x="3389" y="1322"/>
                <a:ext cx="32" cy="55"/>
              </a:xfrm>
              <a:custGeom>
                <a:avLst/>
                <a:gdLst>
                  <a:gd name="T0" fmla="*/ 4 w 18"/>
                  <a:gd name="T1" fmla="*/ 30 h 31"/>
                  <a:gd name="T2" fmla="*/ 16 w 18"/>
                  <a:gd name="T3" fmla="*/ 3 h 31"/>
                  <a:gd name="T4" fmla="*/ 14 w 18"/>
                  <a:gd name="T5" fmla="*/ 1 h 31"/>
                  <a:gd name="T6" fmla="*/ 0 w 18"/>
                  <a:gd name="T7" fmla="*/ 29 h 31"/>
                  <a:gd name="T8" fmla="*/ 4 w 18"/>
                  <a:gd name="T9" fmla="*/ 30 h 31"/>
                </a:gdLst>
                <a:ahLst/>
                <a:cxnLst>
                  <a:cxn ang="0">
                    <a:pos x="T0" y="T1"/>
                  </a:cxn>
                  <a:cxn ang="0">
                    <a:pos x="T2" y="T3"/>
                  </a:cxn>
                  <a:cxn ang="0">
                    <a:pos x="T4" y="T5"/>
                  </a:cxn>
                  <a:cxn ang="0">
                    <a:pos x="T6" y="T7"/>
                  </a:cxn>
                  <a:cxn ang="0">
                    <a:pos x="T8" y="T9"/>
                  </a:cxn>
                </a:cxnLst>
                <a:rect l="0" t="0" r="r" b="b"/>
                <a:pathLst>
                  <a:path w="18" h="31">
                    <a:moveTo>
                      <a:pt x="4" y="30"/>
                    </a:moveTo>
                    <a:cubicBezTo>
                      <a:pt x="6" y="20"/>
                      <a:pt x="10" y="11"/>
                      <a:pt x="16" y="3"/>
                    </a:cubicBezTo>
                    <a:cubicBezTo>
                      <a:pt x="18" y="2"/>
                      <a:pt x="16" y="0"/>
                      <a:pt x="14" y="1"/>
                    </a:cubicBezTo>
                    <a:cubicBezTo>
                      <a:pt x="6" y="8"/>
                      <a:pt x="2" y="19"/>
                      <a:pt x="0" y="29"/>
                    </a:cubicBezTo>
                    <a:cubicBezTo>
                      <a:pt x="0" y="31"/>
                      <a:pt x="3" y="31"/>
                      <a:pt x="4"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80" name="Freeform 315"/>
              <p:cNvSpPr/>
              <p:nvPr/>
            </p:nvSpPr>
            <p:spPr bwMode="auto">
              <a:xfrm>
                <a:off x="2598" y="930"/>
                <a:ext cx="48" cy="83"/>
              </a:xfrm>
              <a:custGeom>
                <a:avLst/>
                <a:gdLst>
                  <a:gd name="T0" fmla="*/ 3 w 27"/>
                  <a:gd name="T1" fmla="*/ 45 h 47"/>
                  <a:gd name="T2" fmla="*/ 26 w 27"/>
                  <a:gd name="T3" fmla="*/ 3 h 47"/>
                  <a:gd name="T4" fmla="*/ 24 w 27"/>
                  <a:gd name="T5" fmla="*/ 1 h 47"/>
                  <a:gd name="T6" fmla="*/ 0 w 27"/>
                  <a:gd name="T7" fmla="*/ 45 h 47"/>
                  <a:gd name="T8" fmla="*/ 3 w 27"/>
                  <a:gd name="T9" fmla="*/ 45 h 47"/>
                </a:gdLst>
                <a:ahLst/>
                <a:cxnLst>
                  <a:cxn ang="0">
                    <a:pos x="T0" y="T1"/>
                  </a:cxn>
                  <a:cxn ang="0">
                    <a:pos x="T2" y="T3"/>
                  </a:cxn>
                  <a:cxn ang="0">
                    <a:pos x="T4" y="T5"/>
                  </a:cxn>
                  <a:cxn ang="0">
                    <a:pos x="T6" y="T7"/>
                  </a:cxn>
                  <a:cxn ang="0">
                    <a:pos x="T8" y="T9"/>
                  </a:cxn>
                </a:cxnLst>
                <a:rect l="0" t="0" r="r" b="b"/>
                <a:pathLst>
                  <a:path w="27" h="47">
                    <a:moveTo>
                      <a:pt x="3" y="45"/>
                    </a:moveTo>
                    <a:cubicBezTo>
                      <a:pt x="7" y="28"/>
                      <a:pt x="15" y="16"/>
                      <a:pt x="26" y="3"/>
                    </a:cubicBezTo>
                    <a:cubicBezTo>
                      <a:pt x="27" y="2"/>
                      <a:pt x="26" y="0"/>
                      <a:pt x="24" y="1"/>
                    </a:cubicBezTo>
                    <a:cubicBezTo>
                      <a:pt x="10" y="11"/>
                      <a:pt x="2" y="28"/>
                      <a:pt x="0" y="45"/>
                    </a:cubicBezTo>
                    <a:cubicBezTo>
                      <a:pt x="0" y="46"/>
                      <a:pt x="3" y="47"/>
                      <a:pt x="3"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81" name="Freeform 316"/>
              <p:cNvSpPr/>
              <p:nvPr/>
            </p:nvSpPr>
            <p:spPr bwMode="auto">
              <a:xfrm>
                <a:off x="2614" y="943"/>
                <a:ext cx="60" cy="98"/>
              </a:xfrm>
              <a:custGeom>
                <a:avLst/>
                <a:gdLst>
                  <a:gd name="T0" fmla="*/ 4 w 34"/>
                  <a:gd name="T1" fmla="*/ 54 h 56"/>
                  <a:gd name="T2" fmla="*/ 32 w 34"/>
                  <a:gd name="T3" fmla="*/ 3 h 56"/>
                  <a:gd name="T4" fmla="*/ 30 w 34"/>
                  <a:gd name="T5" fmla="*/ 1 h 56"/>
                  <a:gd name="T6" fmla="*/ 1 w 34"/>
                  <a:gd name="T7" fmla="*/ 53 h 56"/>
                  <a:gd name="T8" fmla="*/ 4 w 34"/>
                  <a:gd name="T9" fmla="*/ 54 h 56"/>
                </a:gdLst>
                <a:ahLst/>
                <a:cxnLst>
                  <a:cxn ang="0">
                    <a:pos x="T0" y="T1"/>
                  </a:cxn>
                  <a:cxn ang="0">
                    <a:pos x="T2" y="T3"/>
                  </a:cxn>
                  <a:cxn ang="0">
                    <a:pos x="T4" y="T5"/>
                  </a:cxn>
                  <a:cxn ang="0">
                    <a:pos x="T6" y="T7"/>
                  </a:cxn>
                  <a:cxn ang="0">
                    <a:pos x="T8" y="T9"/>
                  </a:cxn>
                </a:cxnLst>
                <a:rect l="0" t="0" r="r" b="b"/>
                <a:pathLst>
                  <a:path w="34" h="56">
                    <a:moveTo>
                      <a:pt x="4" y="54"/>
                    </a:moveTo>
                    <a:cubicBezTo>
                      <a:pt x="9" y="34"/>
                      <a:pt x="19" y="19"/>
                      <a:pt x="32" y="3"/>
                    </a:cubicBezTo>
                    <a:cubicBezTo>
                      <a:pt x="34" y="2"/>
                      <a:pt x="32" y="0"/>
                      <a:pt x="30" y="1"/>
                    </a:cubicBezTo>
                    <a:cubicBezTo>
                      <a:pt x="15" y="14"/>
                      <a:pt x="4" y="33"/>
                      <a:pt x="1" y="53"/>
                    </a:cubicBezTo>
                    <a:cubicBezTo>
                      <a:pt x="0" y="55"/>
                      <a:pt x="3" y="56"/>
                      <a:pt x="4"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82" name="Freeform 317"/>
              <p:cNvSpPr/>
              <p:nvPr/>
            </p:nvSpPr>
            <p:spPr bwMode="auto">
              <a:xfrm>
                <a:off x="2626" y="1002"/>
                <a:ext cx="44" cy="71"/>
              </a:xfrm>
              <a:custGeom>
                <a:avLst/>
                <a:gdLst>
                  <a:gd name="T0" fmla="*/ 4 w 25"/>
                  <a:gd name="T1" fmla="*/ 38 h 40"/>
                  <a:gd name="T2" fmla="*/ 24 w 25"/>
                  <a:gd name="T3" fmla="*/ 3 h 40"/>
                  <a:gd name="T4" fmla="*/ 22 w 25"/>
                  <a:gd name="T5" fmla="*/ 1 h 40"/>
                  <a:gd name="T6" fmla="*/ 1 w 25"/>
                  <a:gd name="T7" fmla="*/ 37 h 40"/>
                  <a:gd name="T8" fmla="*/ 4 w 25"/>
                  <a:gd name="T9" fmla="*/ 38 h 40"/>
                </a:gdLst>
                <a:ahLst/>
                <a:cxnLst>
                  <a:cxn ang="0">
                    <a:pos x="T0" y="T1"/>
                  </a:cxn>
                  <a:cxn ang="0">
                    <a:pos x="T2" y="T3"/>
                  </a:cxn>
                  <a:cxn ang="0">
                    <a:pos x="T4" y="T5"/>
                  </a:cxn>
                  <a:cxn ang="0">
                    <a:pos x="T6" y="T7"/>
                  </a:cxn>
                  <a:cxn ang="0">
                    <a:pos x="T8" y="T9"/>
                  </a:cxn>
                </a:cxnLst>
                <a:rect l="0" t="0" r="r" b="b"/>
                <a:pathLst>
                  <a:path w="25" h="40">
                    <a:moveTo>
                      <a:pt x="4" y="38"/>
                    </a:moveTo>
                    <a:cubicBezTo>
                      <a:pt x="9" y="25"/>
                      <a:pt x="16" y="14"/>
                      <a:pt x="24" y="3"/>
                    </a:cubicBezTo>
                    <a:cubicBezTo>
                      <a:pt x="25" y="2"/>
                      <a:pt x="23" y="0"/>
                      <a:pt x="22" y="1"/>
                    </a:cubicBezTo>
                    <a:cubicBezTo>
                      <a:pt x="11" y="10"/>
                      <a:pt x="4" y="24"/>
                      <a:pt x="1" y="37"/>
                    </a:cubicBezTo>
                    <a:cubicBezTo>
                      <a:pt x="0" y="39"/>
                      <a:pt x="3" y="40"/>
                      <a:pt x="4"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83" name="Freeform 318"/>
              <p:cNvSpPr/>
              <p:nvPr/>
            </p:nvSpPr>
            <p:spPr bwMode="auto">
              <a:xfrm>
                <a:off x="2633" y="1039"/>
                <a:ext cx="42" cy="69"/>
              </a:xfrm>
              <a:custGeom>
                <a:avLst/>
                <a:gdLst>
                  <a:gd name="T0" fmla="*/ 3 w 24"/>
                  <a:gd name="T1" fmla="*/ 37 h 39"/>
                  <a:gd name="T2" fmla="*/ 23 w 24"/>
                  <a:gd name="T3" fmla="*/ 3 h 39"/>
                  <a:gd name="T4" fmla="*/ 20 w 24"/>
                  <a:gd name="T5" fmla="*/ 1 h 39"/>
                  <a:gd name="T6" fmla="*/ 0 w 24"/>
                  <a:gd name="T7" fmla="*/ 36 h 39"/>
                  <a:gd name="T8" fmla="*/ 3 w 24"/>
                  <a:gd name="T9" fmla="*/ 37 h 39"/>
                </a:gdLst>
                <a:ahLst/>
                <a:cxnLst>
                  <a:cxn ang="0">
                    <a:pos x="T0" y="T1"/>
                  </a:cxn>
                  <a:cxn ang="0">
                    <a:pos x="T2" y="T3"/>
                  </a:cxn>
                  <a:cxn ang="0">
                    <a:pos x="T4" y="T5"/>
                  </a:cxn>
                  <a:cxn ang="0">
                    <a:pos x="T6" y="T7"/>
                  </a:cxn>
                  <a:cxn ang="0">
                    <a:pos x="T8" y="T9"/>
                  </a:cxn>
                </a:cxnLst>
                <a:rect l="0" t="0" r="r" b="b"/>
                <a:pathLst>
                  <a:path w="24" h="39">
                    <a:moveTo>
                      <a:pt x="3" y="37"/>
                    </a:moveTo>
                    <a:cubicBezTo>
                      <a:pt x="8" y="24"/>
                      <a:pt x="15" y="14"/>
                      <a:pt x="23" y="3"/>
                    </a:cubicBezTo>
                    <a:cubicBezTo>
                      <a:pt x="24" y="2"/>
                      <a:pt x="22" y="0"/>
                      <a:pt x="20" y="1"/>
                    </a:cubicBezTo>
                    <a:cubicBezTo>
                      <a:pt x="10" y="10"/>
                      <a:pt x="3" y="23"/>
                      <a:pt x="0" y="36"/>
                    </a:cubicBezTo>
                    <a:cubicBezTo>
                      <a:pt x="0" y="38"/>
                      <a:pt x="2" y="39"/>
                      <a:pt x="3"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84" name="Freeform 319"/>
              <p:cNvSpPr/>
              <p:nvPr/>
            </p:nvSpPr>
            <p:spPr bwMode="auto">
              <a:xfrm>
                <a:off x="2637" y="1092"/>
                <a:ext cx="33" cy="53"/>
              </a:xfrm>
              <a:custGeom>
                <a:avLst/>
                <a:gdLst>
                  <a:gd name="T0" fmla="*/ 3 w 19"/>
                  <a:gd name="T1" fmla="*/ 28 h 30"/>
                  <a:gd name="T2" fmla="*/ 10 w 19"/>
                  <a:gd name="T3" fmla="*/ 15 h 30"/>
                  <a:gd name="T4" fmla="*/ 18 w 19"/>
                  <a:gd name="T5" fmla="*/ 3 h 30"/>
                  <a:gd name="T6" fmla="*/ 16 w 19"/>
                  <a:gd name="T7" fmla="*/ 1 h 30"/>
                  <a:gd name="T8" fmla="*/ 0 w 19"/>
                  <a:gd name="T9" fmla="*/ 27 h 30"/>
                  <a:gd name="T10" fmla="*/ 3 w 19"/>
                  <a:gd name="T11" fmla="*/ 28 h 30"/>
                </a:gdLst>
                <a:ahLst/>
                <a:cxnLst>
                  <a:cxn ang="0">
                    <a:pos x="T0" y="T1"/>
                  </a:cxn>
                  <a:cxn ang="0">
                    <a:pos x="T2" y="T3"/>
                  </a:cxn>
                  <a:cxn ang="0">
                    <a:pos x="T4" y="T5"/>
                  </a:cxn>
                  <a:cxn ang="0">
                    <a:pos x="T6" y="T7"/>
                  </a:cxn>
                  <a:cxn ang="0">
                    <a:pos x="T8" y="T9"/>
                  </a:cxn>
                  <a:cxn ang="0">
                    <a:pos x="T10" y="T11"/>
                  </a:cxn>
                </a:cxnLst>
                <a:rect l="0" t="0" r="r" b="b"/>
                <a:pathLst>
                  <a:path w="19" h="30">
                    <a:moveTo>
                      <a:pt x="3" y="28"/>
                    </a:moveTo>
                    <a:cubicBezTo>
                      <a:pt x="5" y="24"/>
                      <a:pt x="7" y="20"/>
                      <a:pt x="10" y="15"/>
                    </a:cubicBezTo>
                    <a:cubicBezTo>
                      <a:pt x="12" y="11"/>
                      <a:pt x="15" y="7"/>
                      <a:pt x="18" y="3"/>
                    </a:cubicBezTo>
                    <a:cubicBezTo>
                      <a:pt x="19" y="2"/>
                      <a:pt x="17" y="0"/>
                      <a:pt x="16" y="1"/>
                    </a:cubicBezTo>
                    <a:cubicBezTo>
                      <a:pt x="8" y="8"/>
                      <a:pt x="2" y="18"/>
                      <a:pt x="0" y="27"/>
                    </a:cubicBezTo>
                    <a:cubicBezTo>
                      <a:pt x="0" y="29"/>
                      <a:pt x="2" y="30"/>
                      <a:pt x="3"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85" name="Freeform 320"/>
              <p:cNvSpPr/>
              <p:nvPr/>
            </p:nvSpPr>
            <p:spPr bwMode="auto">
              <a:xfrm>
                <a:off x="2637" y="1127"/>
                <a:ext cx="35" cy="42"/>
              </a:xfrm>
              <a:custGeom>
                <a:avLst/>
                <a:gdLst>
                  <a:gd name="T0" fmla="*/ 4 w 20"/>
                  <a:gd name="T1" fmla="*/ 23 h 24"/>
                  <a:gd name="T2" fmla="*/ 11 w 20"/>
                  <a:gd name="T3" fmla="*/ 12 h 24"/>
                  <a:gd name="T4" fmla="*/ 19 w 20"/>
                  <a:gd name="T5" fmla="*/ 3 h 24"/>
                  <a:gd name="T6" fmla="*/ 17 w 20"/>
                  <a:gd name="T7" fmla="*/ 1 h 24"/>
                  <a:gd name="T8" fmla="*/ 1 w 20"/>
                  <a:gd name="T9" fmla="*/ 22 h 24"/>
                  <a:gd name="T10" fmla="*/ 4 w 20"/>
                  <a:gd name="T11" fmla="*/ 23 h 24"/>
                </a:gdLst>
                <a:ahLst/>
                <a:cxnLst>
                  <a:cxn ang="0">
                    <a:pos x="T0" y="T1"/>
                  </a:cxn>
                  <a:cxn ang="0">
                    <a:pos x="T2" y="T3"/>
                  </a:cxn>
                  <a:cxn ang="0">
                    <a:pos x="T4" y="T5"/>
                  </a:cxn>
                  <a:cxn ang="0">
                    <a:pos x="T6" y="T7"/>
                  </a:cxn>
                  <a:cxn ang="0">
                    <a:pos x="T8" y="T9"/>
                  </a:cxn>
                  <a:cxn ang="0">
                    <a:pos x="T10" y="T11"/>
                  </a:cxn>
                </a:cxnLst>
                <a:rect l="0" t="0" r="r" b="b"/>
                <a:pathLst>
                  <a:path w="20" h="24">
                    <a:moveTo>
                      <a:pt x="4" y="23"/>
                    </a:moveTo>
                    <a:cubicBezTo>
                      <a:pt x="6" y="19"/>
                      <a:pt x="8" y="15"/>
                      <a:pt x="11" y="12"/>
                    </a:cubicBezTo>
                    <a:cubicBezTo>
                      <a:pt x="14" y="9"/>
                      <a:pt x="17" y="6"/>
                      <a:pt x="19" y="3"/>
                    </a:cubicBezTo>
                    <a:cubicBezTo>
                      <a:pt x="20" y="1"/>
                      <a:pt x="18" y="0"/>
                      <a:pt x="17" y="1"/>
                    </a:cubicBezTo>
                    <a:cubicBezTo>
                      <a:pt x="9" y="4"/>
                      <a:pt x="3" y="14"/>
                      <a:pt x="1" y="22"/>
                    </a:cubicBezTo>
                    <a:cubicBezTo>
                      <a:pt x="0" y="23"/>
                      <a:pt x="3" y="24"/>
                      <a:pt x="4"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86" name="Freeform 321"/>
              <p:cNvSpPr/>
              <p:nvPr/>
            </p:nvSpPr>
            <p:spPr bwMode="auto">
              <a:xfrm>
                <a:off x="2624" y="1169"/>
                <a:ext cx="30" cy="34"/>
              </a:xfrm>
              <a:custGeom>
                <a:avLst/>
                <a:gdLst>
                  <a:gd name="T0" fmla="*/ 3 w 17"/>
                  <a:gd name="T1" fmla="*/ 18 h 19"/>
                  <a:gd name="T2" fmla="*/ 16 w 17"/>
                  <a:gd name="T3" fmla="*/ 3 h 19"/>
                  <a:gd name="T4" fmla="*/ 14 w 17"/>
                  <a:gd name="T5" fmla="*/ 1 h 19"/>
                  <a:gd name="T6" fmla="*/ 1 w 17"/>
                  <a:gd name="T7" fmla="*/ 16 h 19"/>
                  <a:gd name="T8" fmla="*/ 3 w 17"/>
                  <a:gd name="T9" fmla="*/ 18 h 19"/>
                </a:gdLst>
                <a:ahLst/>
                <a:cxnLst>
                  <a:cxn ang="0">
                    <a:pos x="T0" y="T1"/>
                  </a:cxn>
                  <a:cxn ang="0">
                    <a:pos x="T2" y="T3"/>
                  </a:cxn>
                  <a:cxn ang="0">
                    <a:pos x="T4" y="T5"/>
                  </a:cxn>
                  <a:cxn ang="0">
                    <a:pos x="T6" y="T7"/>
                  </a:cxn>
                  <a:cxn ang="0">
                    <a:pos x="T8" y="T9"/>
                  </a:cxn>
                </a:cxnLst>
                <a:rect l="0" t="0" r="r" b="b"/>
                <a:pathLst>
                  <a:path w="17" h="19">
                    <a:moveTo>
                      <a:pt x="3" y="18"/>
                    </a:moveTo>
                    <a:cubicBezTo>
                      <a:pt x="8" y="13"/>
                      <a:pt x="13" y="9"/>
                      <a:pt x="16" y="3"/>
                    </a:cubicBezTo>
                    <a:cubicBezTo>
                      <a:pt x="17" y="2"/>
                      <a:pt x="15" y="0"/>
                      <a:pt x="14" y="1"/>
                    </a:cubicBezTo>
                    <a:cubicBezTo>
                      <a:pt x="9" y="5"/>
                      <a:pt x="5" y="11"/>
                      <a:pt x="1" y="16"/>
                    </a:cubicBezTo>
                    <a:cubicBezTo>
                      <a:pt x="0" y="17"/>
                      <a:pt x="2" y="19"/>
                      <a:pt x="3"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87" name="Freeform 322"/>
              <p:cNvSpPr/>
              <p:nvPr/>
            </p:nvSpPr>
            <p:spPr bwMode="auto">
              <a:xfrm>
                <a:off x="2352" y="1192"/>
                <a:ext cx="67" cy="104"/>
              </a:xfrm>
              <a:custGeom>
                <a:avLst/>
                <a:gdLst>
                  <a:gd name="T0" fmla="*/ 4 w 38"/>
                  <a:gd name="T1" fmla="*/ 57 h 59"/>
                  <a:gd name="T2" fmla="*/ 37 w 38"/>
                  <a:gd name="T3" fmla="*/ 3 h 59"/>
                  <a:gd name="T4" fmla="*/ 35 w 38"/>
                  <a:gd name="T5" fmla="*/ 1 h 59"/>
                  <a:gd name="T6" fmla="*/ 1 w 38"/>
                  <a:gd name="T7" fmla="*/ 56 h 59"/>
                  <a:gd name="T8" fmla="*/ 4 w 38"/>
                  <a:gd name="T9" fmla="*/ 57 h 59"/>
                </a:gdLst>
                <a:ahLst/>
                <a:cxnLst>
                  <a:cxn ang="0">
                    <a:pos x="T0" y="T1"/>
                  </a:cxn>
                  <a:cxn ang="0">
                    <a:pos x="T2" y="T3"/>
                  </a:cxn>
                  <a:cxn ang="0">
                    <a:pos x="T4" y="T5"/>
                  </a:cxn>
                  <a:cxn ang="0">
                    <a:pos x="T6" y="T7"/>
                  </a:cxn>
                  <a:cxn ang="0">
                    <a:pos x="T8" y="T9"/>
                  </a:cxn>
                </a:cxnLst>
                <a:rect l="0" t="0" r="r" b="b"/>
                <a:pathLst>
                  <a:path w="38" h="59">
                    <a:moveTo>
                      <a:pt x="4" y="57"/>
                    </a:moveTo>
                    <a:cubicBezTo>
                      <a:pt x="12" y="37"/>
                      <a:pt x="26" y="21"/>
                      <a:pt x="37" y="3"/>
                    </a:cubicBezTo>
                    <a:cubicBezTo>
                      <a:pt x="38" y="2"/>
                      <a:pt x="36" y="0"/>
                      <a:pt x="35" y="1"/>
                    </a:cubicBezTo>
                    <a:cubicBezTo>
                      <a:pt x="20" y="16"/>
                      <a:pt x="7" y="36"/>
                      <a:pt x="1" y="56"/>
                    </a:cubicBezTo>
                    <a:cubicBezTo>
                      <a:pt x="0" y="58"/>
                      <a:pt x="3" y="59"/>
                      <a:pt x="4" y="5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88" name="Freeform 323"/>
              <p:cNvSpPr/>
              <p:nvPr/>
            </p:nvSpPr>
            <p:spPr bwMode="auto">
              <a:xfrm>
                <a:off x="2334" y="1219"/>
                <a:ext cx="37" cy="58"/>
              </a:xfrm>
              <a:custGeom>
                <a:avLst/>
                <a:gdLst>
                  <a:gd name="T0" fmla="*/ 3 w 21"/>
                  <a:gd name="T1" fmla="*/ 31 h 33"/>
                  <a:gd name="T2" fmla="*/ 11 w 21"/>
                  <a:gd name="T3" fmla="*/ 16 h 33"/>
                  <a:gd name="T4" fmla="*/ 20 w 21"/>
                  <a:gd name="T5" fmla="*/ 3 h 33"/>
                  <a:gd name="T6" fmla="*/ 18 w 21"/>
                  <a:gd name="T7" fmla="*/ 1 h 33"/>
                  <a:gd name="T8" fmla="*/ 0 w 21"/>
                  <a:gd name="T9" fmla="*/ 29 h 33"/>
                  <a:gd name="T10" fmla="*/ 3 w 21"/>
                  <a:gd name="T11" fmla="*/ 31 h 33"/>
                </a:gdLst>
                <a:ahLst/>
                <a:cxnLst>
                  <a:cxn ang="0">
                    <a:pos x="T0" y="T1"/>
                  </a:cxn>
                  <a:cxn ang="0">
                    <a:pos x="T2" y="T3"/>
                  </a:cxn>
                  <a:cxn ang="0">
                    <a:pos x="T4" y="T5"/>
                  </a:cxn>
                  <a:cxn ang="0">
                    <a:pos x="T6" y="T7"/>
                  </a:cxn>
                  <a:cxn ang="0">
                    <a:pos x="T8" y="T9"/>
                  </a:cxn>
                  <a:cxn ang="0">
                    <a:pos x="T10" y="T11"/>
                  </a:cxn>
                </a:cxnLst>
                <a:rect l="0" t="0" r="r" b="b"/>
                <a:pathLst>
                  <a:path w="21" h="33">
                    <a:moveTo>
                      <a:pt x="3" y="31"/>
                    </a:moveTo>
                    <a:cubicBezTo>
                      <a:pt x="6" y="26"/>
                      <a:pt x="8" y="21"/>
                      <a:pt x="11" y="16"/>
                    </a:cubicBezTo>
                    <a:cubicBezTo>
                      <a:pt x="13" y="11"/>
                      <a:pt x="17" y="7"/>
                      <a:pt x="20" y="3"/>
                    </a:cubicBezTo>
                    <a:cubicBezTo>
                      <a:pt x="21" y="2"/>
                      <a:pt x="19" y="0"/>
                      <a:pt x="18" y="1"/>
                    </a:cubicBezTo>
                    <a:cubicBezTo>
                      <a:pt x="9" y="7"/>
                      <a:pt x="2" y="19"/>
                      <a:pt x="0" y="29"/>
                    </a:cubicBezTo>
                    <a:cubicBezTo>
                      <a:pt x="0" y="31"/>
                      <a:pt x="3" y="33"/>
                      <a:pt x="3"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89" name="Freeform 324"/>
              <p:cNvSpPr/>
              <p:nvPr/>
            </p:nvSpPr>
            <p:spPr bwMode="auto">
              <a:xfrm>
                <a:off x="2310" y="1231"/>
                <a:ext cx="23" cy="37"/>
              </a:xfrm>
              <a:custGeom>
                <a:avLst/>
                <a:gdLst>
                  <a:gd name="T0" fmla="*/ 3 w 13"/>
                  <a:gd name="T1" fmla="*/ 19 h 21"/>
                  <a:gd name="T2" fmla="*/ 13 w 13"/>
                  <a:gd name="T3" fmla="*/ 2 h 21"/>
                  <a:gd name="T4" fmla="*/ 10 w 13"/>
                  <a:gd name="T5" fmla="*/ 1 h 21"/>
                  <a:gd name="T6" fmla="*/ 0 w 13"/>
                  <a:gd name="T7" fmla="*/ 18 h 21"/>
                  <a:gd name="T8" fmla="*/ 3 w 13"/>
                  <a:gd name="T9" fmla="*/ 19 h 21"/>
                </a:gdLst>
                <a:ahLst/>
                <a:cxnLst>
                  <a:cxn ang="0">
                    <a:pos x="T0" y="T1"/>
                  </a:cxn>
                  <a:cxn ang="0">
                    <a:pos x="T2" y="T3"/>
                  </a:cxn>
                  <a:cxn ang="0">
                    <a:pos x="T4" y="T5"/>
                  </a:cxn>
                  <a:cxn ang="0">
                    <a:pos x="T6" y="T7"/>
                  </a:cxn>
                  <a:cxn ang="0">
                    <a:pos x="T8" y="T9"/>
                  </a:cxn>
                </a:cxnLst>
                <a:rect l="0" t="0" r="r" b="b"/>
                <a:pathLst>
                  <a:path w="13" h="21">
                    <a:moveTo>
                      <a:pt x="3" y="19"/>
                    </a:moveTo>
                    <a:cubicBezTo>
                      <a:pt x="7" y="15"/>
                      <a:pt x="11" y="8"/>
                      <a:pt x="13" y="2"/>
                    </a:cubicBezTo>
                    <a:cubicBezTo>
                      <a:pt x="13" y="1"/>
                      <a:pt x="11" y="0"/>
                      <a:pt x="10" y="1"/>
                    </a:cubicBezTo>
                    <a:cubicBezTo>
                      <a:pt x="6" y="6"/>
                      <a:pt x="2" y="12"/>
                      <a:pt x="0" y="18"/>
                    </a:cubicBezTo>
                    <a:cubicBezTo>
                      <a:pt x="0" y="19"/>
                      <a:pt x="2" y="21"/>
                      <a:pt x="3"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90" name="Freeform 325"/>
              <p:cNvSpPr/>
              <p:nvPr/>
            </p:nvSpPr>
            <p:spPr bwMode="auto">
              <a:xfrm>
                <a:off x="2285" y="1224"/>
                <a:ext cx="18" cy="32"/>
              </a:xfrm>
              <a:custGeom>
                <a:avLst/>
                <a:gdLst>
                  <a:gd name="T0" fmla="*/ 3 w 10"/>
                  <a:gd name="T1" fmla="*/ 16 h 18"/>
                  <a:gd name="T2" fmla="*/ 10 w 10"/>
                  <a:gd name="T3" fmla="*/ 4 h 18"/>
                  <a:gd name="T4" fmla="*/ 7 w 10"/>
                  <a:gd name="T5" fmla="*/ 2 h 18"/>
                  <a:gd name="T6" fmla="*/ 0 w 10"/>
                  <a:gd name="T7" fmla="*/ 15 h 18"/>
                  <a:gd name="T8" fmla="*/ 3 w 10"/>
                  <a:gd name="T9" fmla="*/ 16 h 18"/>
                </a:gdLst>
                <a:ahLst/>
                <a:cxnLst>
                  <a:cxn ang="0">
                    <a:pos x="T0" y="T1"/>
                  </a:cxn>
                  <a:cxn ang="0">
                    <a:pos x="T2" y="T3"/>
                  </a:cxn>
                  <a:cxn ang="0">
                    <a:pos x="T4" y="T5"/>
                  </a:cxn>
                  <a:cxn ang="0">
                    <a:pos x="T6" y="T7"/>
                  </a:cxn>
                  <a:cxn ang="0">
                    <a:pos x="T8" y="T9"/>
                  </a:cxn>
                </a:cxnLst>
                <a:rect l="0" t="0" r="r" b="b"/>
                <a:pathLst>
                  <a:path w="10" h="18">
                    <a:moveTo>
                      <a:pt x="3" y="16"/>
                    </a:moveTo>
                    <a:cubicBezTo>
                      <a:pt x="5" y="12"/>
                      <a:pt x="8" y="8"/>
                      <a:pt x="10" y="4"/>
                    </a:cubicBezTo>
                    <a:cubicBezTo>
                      <a:pt x="10" y="2"/>
                      <a:pt x="8" y="0"/>
                      <a:pt x="7" y="2"/>
                    </a:cubicBezTo>
                    <a:cubicBezTo>
                      <a:pt x="3" y="5"/>
                      <a:pt x="1" y="10"/>
                      <a:pt x="0" y="15"/>
                    </a:cubicBezTo>
                    <a:cubicBezTo>
                      <a:pt x="0" y="17"/>
                      <a:pt x="2" y="18"/>
                      <a:pt x="3"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91" name="Freeform 326"/>
              <p:cNvSpPr/>
              <p:nvPr/>
            </p:nvSpPr>
            <p:spPr bwMode="auto">
              <a:xfrm>
                <a:off x="2366" y="1240"/>
                <a:ext cx="47" cy="74"/>
              </a:xfrm>
              <a:custGeom>
                <a:avLst/>
                <a:gdLst>
                  <a:gd name="T0" fmla="*/ 4 w 27"/>
                  <a:gd name="T1" fmla="*/ 40 h 42"/>
                  <a:gd name="T2" fmla="*/ 26 w 27"/>
                  <a:gd name="T3" fmla="*/ 3 h 42"/>
                  <a:gd name="T4" fmla="*/ 24 w 27"/>
                  <a:gd name="T5" fmla="*/ 2 h 42"/>
                  <a:gd name="T6" fmla="*/ 1 w 27"/>
                  <a:gd name="T7" fmla="*/ 38 h 42"/>
                  <a:gd name="T8" fmla="*/ 4 w 27"/>
                  <a:gd name="T9" fmla="*/ 40 h 42"/>
                </a:gdLst>
                <a:ahLst/>
                <a:cxnLst>
                  <a:cxn ang="0">
                    <a:pos x="T0" y="T1"/>
                  </a:cxn>
                  <a:cxn ang="0">
                    <a:pos x="T2" y="T3"/>
                  </a:cxn>
                  <a:cxn ang="0">
                    <a:pos x="T4" y="T5"/>
                  </a:cxn>
                  <a:cxn ang="0">
                    <a:pos x="T6" y="T7"/>
                  </a:cxn>
                  <a:cxn ang="0">
                    <a:pos x="T8" y="T9"/>
                  </a:cxn>
                </a:cxnLst>
                <a:rect l="0" t="0" r="r" b="b"/>
                <a:pathLst>
                  <a:path w="27" h="42">
                    <a:moveTo>
                      <a:pt x="4" y="40"/>
                    </a:moveTo>
                    <a:cubicBezTo>
                      <a:pt x="12" y="29"/>
                      <a:pt x="21" y="16"/>
                      <a:pt x="26" y="3"/>
                    </a:cubicBezTo>
                    <a:cubicBezTo>
                      <a:pt x="27" y="2"/>
                      <a:pt x="25" y="0"/>
                      <a:pt x="24" y="2"/>
                    </a:cubicBezTo>
                    <a:cubicBezTo>
                      <a:pt x="15" y="12"/>
                      <a:pt x="8" y="26"/>
                      <a:pt x="1" y="38"/>
                    </a:cubicBezTo>
                    <a:cubicBezTo>
                      <a:pt x="0" y="40"/>
                      <a:pt x="3" y="42"/>
                      <a:pt x="4" y="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92" name="Freeform 327"/>
              <p:cNvSpPr/>
              <p:nvPr/>
            </p:nvSpPr>
            <p:spPr bwMode="auto">
              <a:xfrm>
                <a:off x="2380" y="1300"/>
                <a:ext cx="28" cy="33"/>
              </a:xfrm>
              <a:custGeom>
                <a:avLst/>
                <a:gdLst>
                  <a:gd name="T0" fmla="*/ 4 w 16"/>
                  <a:gd name="T1" fmla="*/ 18 h 19"/>
                  <a:gd name="T2" fmla="*/ 15 w 16"/>
                  <a:gd name="T3" fmla="*/ 3 h 19"/>
                  <a:gd name="T4" fmla="*/ 12 w 16"/>
                  <a:gd name="T5" fmla="*/ 1 h 19"/>
                  <a:gd name="T6" fmla="*/ 1 w 16"/>
                  <a:gd name="T7" fmla="*/ 16 h 19"/>
                  <a:gd name="T8" fmla="*/ 4 w 16"/>
                  <a:gd name="T9" fmla="*/ 18 h 19"/>
                </a:gdLst>
                <a:ahLst/>
                <a:cxnLst>
                  <a:cxn ang="0">
                    <a:pos x="T0" y="T1"/>
                  </a:cxn>
                  <a:cxn ang="0">
                    <a:pos x="T2" y="T3"/>
                  </a:cxn>
                  <a:cxn ang="0">
                    <a:pos x="T4" y="T5"/>
                  </a:cxn>
                  <a:cxn ang="0">
                    <a:pos x="T6" y="T7"/>
                  </a:cxn>
                  <a:cxn ang="0">
                    <a:pos x="T8" y="T9"/>
                  </a:cxn>
                </a:cxnLst>
                <a:rect l="0" t="0" r="r" b="b"/>
                <a:pathLst>
                  <a:path w="16" h="19">
                    <a:moveTo>
                      <a:pt x="4" y="18"/>
                    </a:moveTo>
                    <a:cubicBezTo>
                      <a:pt x="7" y="13"/>
                      <a:pt x="12" y="9"/>
                      <a:pt x="15" y="3"/>
                    </a:cubicBezTo>
                    <a:cubicBezTo>
                      <a:pt x="16" y="1"/>
                      <a:pt x="14" y="0"/>
                      <a:pt x="12" y="1"/>
                    </a:cubicBezTo>
                    <a:cubicBezTo>
                      <a:pt x="8" y="5"/>
                      <a:pt x="4" y="11"/>
                      <a:pt x="1" y="16"/>
                    </a:cubicBezTo>
                    <a:cubicBezTo>
                      <a:pt x="0" y="17"/>
                      <a:pt x="2" y="19"/>
                      <a:pt x="4"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93" name="Freeform 328"/>
              <p:cNvSpPr/>
              <p:nvPr/>
            </p:nvSpPr>
            <p:spPr bwMode="auto">
              <a:xfrm>
                <a:off x="2389" y="1322"/>
                <a:ext cx="24" cy="32"/>
              </a:xfrm>
              <a:custGeom>
                <a:avLst/>
                <a:gdLst>
                  <a:gd name="T0" fmla="*/ 4 w 14"/>
                  <a:gd name="T1" fmla="*/ 16 h 18"/>
                  <a:gd name="T2" fmla="*/ 9 w 14"/>
                  <a:gd name="T3" fmla="*/ 10 h 18"/>
                  <a:gd name="T4" fmla="*/ 14 w 14"/>
                  <a:gd name="T5" fmla="*/ 3 h 18"/>
                  <a:gd name="T6" fmla="*/ 11 w 14"/>
                  <a:gd name="T7" fmla="*/ 1 h 18"/>
                  <a:gd name="T8" fmla="*/ 6 w 14"/>
                  <a:gd name="T9" fmla="*/ 7 h 18"/>
                  <a:gd name="T10" fmla="*/ 1 w 14"/>
                  <a:gd name="T11" fmla="*/ 14 h 18"/>
                  <a:gd name="T12" fmla="*/ 4 w 14"/>
                  <a:gd name="T13" fmla="*/ 16 h 18"/>
                </a:gdLst>
                <a:ahLst/>
                <a:cxnLst>
                  <a:cxn ang="0">
                    <a:pos x="T0" y="T1"/>
                  </a:cxn>
                  <a:cxn ang="0">
                    <a:pos x="T2" y="T3"/>
                  </a:cxn>
                  <a:cxn ang="0">
                    <a:pos x="T4" y="T5"/>
                  </a:cxn>
                  <a:cxn ang="0">
                    <a:pos x="T6" y="T7"/>
                  </a:cxn>
                  <a:cxn ang="0">
                    <a:pos x="T8" y="T9"/>
                  </a:cxn>
                  <a:cxn ang="0">
                    <a:pos x="T10" y="T11"/>
                  </a:cxn>
                  <a:cxn ang="0">
                    <a:pos x="T12" y="T13"/>
                  </a:cxn>
                </a:cxnLst>
                <a:rect l="0" t="0" r="r" b="b"/>
                <a:pathLst>
                  <a:path w="14" h="18">
                    <a:moveTo>
                      <a:pt x="4" y="16"/>
                    </a:moveTo>
                    <a:cubicBezTo>
                      <a:pt x="6" y="14"/>
                      <a:pt x="8" y="12"/>
                      <a:pt x="9" y="10"/>
                    </a:cubicBezTo>
                    <a:cubicBezTo>
                      <a:pt x="11" y="8"/>
                      <a:pt x="13" y="6"/>
                      <a:pt x="14" y="3"/>
                    </a:cubicBezTo>
                    <a:cubicBezTo>
                      <a:pt x="14" y="1"/>
                      <a:pt x="12" y="0"/>
                      <a:pt x="11" y="1"/>
                    </a:cubicBezTo>
                    <a:cubicBezTo>
                      <a:pt x="9" y="3"/>
                      <a:pt x="7" y="5"/>
                      <a:pt x="6" y="7"/>
                    </a:cubicBezTo>
                    <a:cubicBezTo>
                      <a:pt x="4" y="9"/>
                      <a:pt x="3" y="12"/>
                      <a:pt x="1" y="14"/>
                    </a:cubicBezTo>
                    <a:cubicBezTo>
                      <a:pt x="0" y="16"/>
                      <a:pt x="3" y="18"/>
                      <a:pt x="4"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94" name="Freeform 329"/>
              <p:cNvSpPr/>
              <p:nvPr/>
            </p:nvSpPr>
            <p:spPr bwMode="auto">
              <a:xfrm>
                <a:off x="2412" y="1347"/>
                <a:ext cx="23" cy="39"/>
              </a:xfrm>
              <a:custGeom>
                <a:avLst/>
                <a:gdLst>
                  <a:gd name="T0" fmla="*/ 4 w 13"/>
                  <a:gd name="T1" fmla="*/ 20 h 22"/>
                  <a:gd name="T2" fmla="*/ 12 w 13"/>
                  <a:gd name="T3" fmla="*/ 3 h 22"/>
                  <a:gd name="T4" fmla="*/ 10 w 13"/>
                  <a:gd name="T5" fmla="*/ 1 h 22"/>
                  <a:gd name="T6" fmla="*/ 1 w 13"/>
                  <a:gd name="T7" fmla="*/ 19 h 22"/>
                  <a:gd name="T8" fmla="*/ 4 w 13"/>
                  <a:gd name="T9" fmla="*/ 20 h 22"/>
                </a:gdLst>
                <a:ahLst/>
                <a:cxnLst>
                  <a:cxn ang="0">
                    <a:pos x="T0" y="T1"/>
                  </a:cxn>
                  <a:cxn ang="0">
                    <a:pos x="T2" y="T3"/>
                  </a:cxn>
                  <a:cxn ang="0">
                    <a:pos x="T4" y="T5"/>
                  </a:cxn>
                  <a:cxn ang="0">
                    <a:pos x="T6" y="T7"/>
                  </a:cxn>
                  <a:cxn ang="0">
                    <a:pos x="T8" y="T9"/>
                  </a:cxn>
                </a:cxnLst>
                <a:rect l="0" t="0" r="r" b="b"/>
                <a:pathLst>
                  <a:path w="13" h="22">
                    <a:moveTo>
                      <a:pt x="4" y="20"/>
                    </a:moveTo>
                    <a:cubicBezTo>
                      <a:pt x="6" y="14"/>
                      <a:pt x="9" y="9"/>
                      <a:pt x="12" y="3"/>
                    </a:cubicBezTo>
                    <a:cubicBezTo>
                      <a:pt x="13" y="2"/>
                      <a:pt x="11" y="0"/>
                      <a:pt x="10" y="1"/>
                    </a:cubicBezTo>
                    <a:cubicBezTo>
                      <a:pt x="5" y="6"/>
                      <a:pt x="2" y="12"/>
                      <a:pt x="1" y="19"/>
                    </a:cubicBezTo>
                    <a:cubicBezTo>
                      <a:pt x="0" y="21"/>
                      <a:pt x="3" y="22"/>
                      <a:pt x="4"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95" name="Freeform 330"/>
              <p:cNvSpPr/>
              <p:nvPr/>
            </p:nvSpPr>
            <p:spPr bwMode="auto">
              <a:xfrm>
                <a:off x="2435" y="1377"/>
                <a:ext cx="15" cy="25"/>
              </a:xfrm>
              <a:custGeom>
                <a:avLst/>
                <a:gdLst>
                  <a:gd name="T0" fmla="*/ 4 w 9"/>
                  <a:gd name="T1" fmla="*/ 12 h 14"/>
                  <a:gd name="T2" fmla="*/ 8 w 9"/>
                  <a:gd name="T3" fmla="*/ 4 h 14"/>
                  <a:gd name="T4" fmla="*/ 6 w 9"/>
                  <a:gd name="T5" fmla="*/ 2 h 14"/>
                  <a:gd name="T6" fmla="*/ 1 w 9"/>
                  <a:gd name="T7" fmla="*/ 11 h 14"/>
                  <a:gd name="T8" fmla="*/ 4 w 9"/>
                  <a:gd name="T9" fmla="*/ 12 h 14"/>
                </a:gdLst>
                <a:ahLst/>
                <a:cxnLst>
                  <a:cxn ang="0">
                    <a:pos x="T0" y="T1"/>
                  </a:cxn>
                  <a:cxn ang="0">
                    <a:pos x="T2" y="T3"/>
                  </a:cxn>
                  <a:cxn ang="0">
                    <a:pos x="T4" y="T5"/>
                  </a:cxn>
                  <a:cxn ang="0">
                    <a:pos x="T6" y="T7"/>
                  </a:cxn>
                  <a:cxn ang="0">
                    <a:pos x="T8" y="T9"/>
                  </a:cxn>
                </a:cxnLst>
                <a:rect l="0" t="0" r="r" b="b"/>
                <a:pathLst>
                  <a:path w="9" h="14">
                    <a:moveTo>
                      <a:pt x="4" y="12"/>
                    </a:moveTo>
                    <a:cubicBezTo>
                      <a:pt x="5" y="9"/>
                      <a:pt x="6" y="6"/>
                      <a:pt x="8" y="4"/>
                    </a:cubicBezTo>
                    <a:cubicBezTo>
                      <a:pt x="9" y="2"/>
                      <a:pt x="7" y="0"/>
                      <a:pt x="6" y="2"/>
                    </a:cubicBezTo>
                    <a:cubicBezTo>
                      <a:pt x="3" y="4"/>
                      <a:pt x="1" y="7"/>
                      <a:pt x="1" y="11"/>
                    </a:cubicBezTo>
                    <a:cubicBezTo>
                      <a:pt x="0" y="13"/>
                      <a:pt x="4" y="14"/>
                      <a:pt x="4"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96" name="Freeform 331"/>
              <p:cNvSpPr/>
              <p:nvPr/>
            </p:nvSpPr>
            <p:spPr bwMode="auto">
              <a:xfrm>
                <a:off x="2630" y="1328"/>
                <a:ext cx="121" cy="72"/>
              </a:xfrm>
              <a:custGeom>
                <a:avLst/>
                <a:gdLst>
                  <a:gd name="T0" fmla="*/ 2 w 69"/>
                  <a:gd name="T1" fmla="*/ 33 h 41"/>
                  <a:gd name="T2" fmla="*/ 68 w 69"/>
                  <a:gd name="T3" fmla="*/ 3 h 41"/>
                  <a:gd name="T4" fmla="*/ 65 w 69"/>
                  <a:gd name="T5" fmla="*/ 1 h 41"/>
                  <a:gd name="T6" fmla="*/ 3 w 69"/>
                  <a:gd name="T7" fmla="*/ 30 h 41"/>
                  <a:gd name="T8" fmla="*/ 2 w 69"/>
                  <a:gd name="T9" fmla="*/ 33 h 41"/>
                </a:gdLst>
                <a:ahLst/>
                <a:cxnLst>
                  <a:cxn ang="0">
                    <a:pos x="T0" y="T1"/>
                  </a:cxn>
                  <a:cxn ang="0">
                    <a:pos x="T2" y="T3"/>
                  </a:cxn>
                  <a:cxn ang="0">
                    <a:pos x="T4" y="T5"/>
                  </a:cxn>
                  <a:cxn ang="0">
                    <a:pos x="T6" y="T7"/>
                  </a:cxn>
                  <a:cxn ang="0">
                    <a:pos x="T8" y="T9"/>
                  </a:cxn>
                </a:cxnLst>
                <a:rect l="0" t="0" r="r" b="b"/>
                <a:pathLst>
                  <a:path w="69" h="41">
                    <a:moveTo>
                      <a:pt x="2" y="33"/>
                    </a:moveTo>
                    <a:cubicBezTo>
                      <a:pt x="27" y="41"/>
                      <a:pt x="58" y="27"/>
                      <a:pt x="68" y="3"/>
                    </a:cubicBezTo>
                    <a:cubicBezTo>
                      <a:pt x="69" y="1"/>
                      <a:pt x="66" y="0"/>
                      <a:pt x="65" y="1"/>
                    </a:cubicBezTo>
                    <a:cubicBezTo>
                      <a:pt x="50" y="23"/>
                      <a:pt x="29" y="34"/>
                      <a:pt x="3" y="30"/>
                    </a:cubicBezTo>
                    <a:cubicBezTo>
                      <a:pt x="1" y="29"/>
                      <a:pt x="0" y="32"/>
                      <a:pt x="2"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97" name="Freeform 332"/>
              <p:cNvSpPr/>
              <p:nvPr/>
            </p:nvSpPr>
            <p:spPr bwMode="auto">
              <a:xfrm>
                <a:off x="2670" y="1298"/>
                <a:ext cx="85" cy="75"/>
              </a:xfrm>
              <a:custGeom>
                <a:avLst/>
                <a:gdLst>
                  <a:gd name="T0" fmla="*/ 3 w 48"/>
                  <a:gd name="T1" fmla="*/ 42 h 43"/>
                  <a:gd name="T2" fmla="*/ 47 w 48"/>
                  <a:gd name="T3" fmla="*/ 3 h 43"/>
                  <a:gd name="T4" fmla="*/ 44 w 48"/>
                  <a:gd name="T5" fmla="*/ 2 h 43"/>
                  <a:gd name="T6" fmla="*/ 25 w 48"/>
                  <a:gd name="T7" fmla="*/ 21 h 43"/>
                  <a:gd name="T8" fmla="*/ 1 w 48"/>
                  <a:gd name="T9" fmla="*/ 39 h 43"/>
                  <a:gd name="T10" fmla="*/ 3 w 48"/>
                  <a:gd name="T11" fmla="*/ 42 h 43"/>
                </a:gdLst>
                <a:ahLst/>
                <a:cxnLst>
                  <a:cxn ang="0">
                    <a:pos x="T0" y="T1"/>
                  </a:cxn>
                  <a:cxn ang="0">
                    <a:pos x="T2" y="T3"/>
                  </a:cxn>
                  <a:cxn ang="0">
                    <a:pos x="T4" y="T5"/>
                  </a:cxn>
                  <a:cxn ang="0">
                    <a:pos x="T6" y="T7"/>
                  </a:cxn>
                  <a:cxn ang="0">
                    <a:pos x="T8" y="T9"/>
                  </a:cxn>
                  <a:cxn ang="0">
                    <a:pos x="T10" y="T11"/>
                  </a:cxn>
                </a:cxnLst>
                <a:rect l="0" t="0" r="r" b="b"/>
                <a:pathLst>
                  <a:path w="48" h="43">
                    <a:moveTo>
                      <a:pt x="3" y="42"/>
                    </a:moveTo>
                    <a:cubicBezTo>
                      <a:pt x="20" y="34"/>
                      <a:pt x="37" y="20"/>
                      <a:pt x="47" y="3"/>
                    </a:cubicBezTo>
                    <a:cubicBezTo>
                      <a:pt x="48" y="2"/>
                      <a:pt x="46" y="0"/>
                      <a:pt x="44" y="2"/>
                    </a:cubicBezTo>
                    <a:cubicBezTo>
                      <a:pt x="38" y="8"/>
                      <a:pt x="32" y="15"/>
                      <a:pt x="25" y="21"/>
                    </a:cubicBezTo>
                    <a:cubicBezTo>
                      <a:pt x="18" y="28"/>
                      <a:pt x="10" y="33"/>
                      <a:pt x="1" y="39"/>
                    </a:cubicBezTo>
                    <a:cubicBezTo>
                      <a:pt x="0" y="40"/>
                      <a:pt x="1" y="43"/>
                      <a:pt x="3"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98" name="Freeform 333"/>
              <p:cNvSpPr/>
              <p:nvPr/>
            </p:nvSpPr>
            <p:spPr bwMode="auto">
              <a:xfrm>
                <a:off x="2695" y="1300"/>
                <a:ext cx="31" cy="47"/>
              </a:xfrm>
              <a:custGeom>
                <a:avLst/>
                <a:gdLst>
                  <a:gd name="T0" fmla="*/ 4 w 18"/>
                  <a:gd name="T1" fmla="*/ 25 h 27"/>
                  <a:gd name="T2" fmla="*/ 18 w 18"/>
                  <a:gd name="T3" fmla="*/ 3 h 27"/>
                  <a:gd name="T4" fmla="*/ 15 w 18"/>
                  <a:gd name="T5" fmla="*/ 1 h 27"/>
                  <a:gd name="T6" fmla="*/ 1 w 18"/>
                  <a:gd name="T7" fmla="*/ 23 h 27"/>
                  <a:gd name="T8" fmla="*/ 4 w 18"/>
                  <a:gd name="T9" fmla="*/ 25 h 27"/>
                </a:gdLst>
                <a:ahLst/>
                <a:cxnLst>
                  <a:cxn ang="0">
                    <a:pos x="T0" y="T1"/>
                  </a:cxn>
                  <a:cxn ang="0">
                    <a:pos x="T2" y="T3"/>
                  </a:cxn>
                  <a:cxn ang="0">
                    <a:pos x="T4" y="T5"/>
                  </a:cxn>
                  <a:cxn ang="0">
                    <a:pos x="T6" y="T7"/>
                  </a:cxn>
                  <a:cxn ang="0">
                    <a:pos x="T8" y="T9"/>
                  </a:cxn>
                </a:cxnLst>
                <a:rect l="0" t="0" r="r" b="b"/>
                <a:pathLst>
                  <a:path w="18" h="27">
                    <a:moveTo>
                      <a:pt x="4" y="25"/>
                    </a:moveTo>
                    <a:cubicBezTo>
                      <a:pt x="9" y="18"/>
                      <a:pt x="14" y="11"/>
                      <a:pt x="18" y="3"/>
                    </a:cubicBezTo>
                    <a:cubicBezTo>
                      <a:pt x="18" y="2"/>
                      <a:pt x="16" y="0"/>
                      <a:pt x="15" y="1"/>
                    </a:cubicBezTo>
                    <a:cubicBezTo>
                      <a:pt x="10" y="8"/>
                      <a:pt x="6" y="16"/>
                      <a:pt x="1" y="23"/>
                    </a:cubicBezTo>
                    <a:cubicBezTo>
                      <a:pt x="0" y="25"/>
                      <a:pt x="3" y="27"/>
                      <a:pt x="4"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99" name="Freeform 334"/>
              <p:cNvSpPr/>
              <p:nvPr/>
            </p:nvSpPr>
            <p:spPr bwMode="auto">
              <a:xfrm>
                <a:off x="2046" y="1345"/>
                <a:ext cx="42" cy="51"/>
              </a:xfrm>
              <a:custGeom>
                <a:avLst/>
                <a:gdLst>
                  <a:gd name="T0" fmla="*/ 4 w 24"/>
                  <a:gd name="T1" fmla="*/ 28 h 29"/>
                  <a:gd name="T2" fmla="*/ 24 w 24"/>
                  <a:gd name="T3" fmla="*/ 3 h 29"/>
                  <a:gd name="T4" fmla="*/ 21 w 24"/>
                  <a:gd name="T5" fmla="*/ 1 h 29"/>
                  <a:gd name="T6" fmla="*/ 13 w 24"/>
                  <a:gd name="T7" fmla="*/ 14 h 29"/>
                  <a:gd name="T8" fmla="*/ 2 w 24"/>
                  <a:gd name="T9" fmla="*/ 25 h 29"/>
                  <a:gd name="T10" fmla="*/ 4 w 24"/>
                  <a:gd name="T11" fmla="*/ 28 h 29"/>
                </a:gdLst>
                <a:ahLst/>
                <a:cxnLst>
                  <a:cxn ang="0">
                    <a:pos x="T0" y="T1"/>
                  </a:cxn>
                  <a:cxn ang="0">
                    <a:pos x="T2" y="T3"/>
                  </a:cxn>
                  <a:cxn ang="0">
                    <a:pos x="T4" y="T5"/>
                  </a:cxn>
                  <a:cxn ang="0">
                    <a:pos x="T6" y="T7"/>
                  </a:cxn>
                  <a:cxn ang="0">
                    <a:pos x="T8" y="T9"/>
                  </a:cxn>
                  <a:cxn ang="0">
                    <a:pos x="T10" y="T11"/>
                  </a:cxn>
                </a:cxnLst>
                <a:rect l="0" t="0" r="r" b="b"/>
                <a:pathLst>
                  <a:path w="24" h="29">
                    <a:moveTo>
                      <a:pt x="4" y="28"/>
                    </a:moveTo>
                    <a:cubicBezTo>
                      <a:pt x="13" y="23"/>
                      <a:pt x="22" y="13"/>
                      <a:pt x="24" y="3"/>
                    </a:cubicBezTo>
                    <a:cubicBezTo>
                      <a:pt x="24" y="1"/>
                      <a:pt x="22" y="0"/>
                      <a:pt x="21" y="1"/>
                    </a:cubicBezTo>
                    <a:cubicBezTo>
                      <a:pt x="18" y="6"/>
                      <a:pt x="16" y="10"/>
                      <a:pt x="13" y="14"/>
                    </a:cubicBezTo>
                    <a:cubicBezTo>
                      <a:pt x="10" y="18"/>
                      <a:pt x="6" y="22"/>
                      <a:pt x="2" y="25"/>
                    </a:cubicBezTo>
                    <a:cubicBezTo>
                      <a:pt x="0" y="26"/>
                      <a:pt x="2" y="29"/>
                      <a:pt x="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00" name="Freeform 335"/>
              <p:cNvSpPr/>
              <p:nvPr/>
            </p:nvSpPr>
            <p:spPr bwMode="auto">
              <a:xfrm>
                <a:off x="2085" y="1344"/>
                <a:ext cx="35" cy="45"/>
              </a:xfrm>
              <a:custGeom>
                <a:avLst/>
                <a:gdLst>
                  <a:gd name="T0" fmla="*/ 4 w 20"/>
                  <a:gd name="T1" fmla="*/ 24 h 26"/>
                  <a:gd name="T2" fmla="*/ 20 w 20"/>
                  <a:gd name="T3" fmla="*/ 2 h 26"/>
                  <a:gd name="T4" fmla="*/ 17 w 20"/>
                  <a:gd name="T5" fmla="*/ 1 h 26"/>
                  <a:gd name="T6" fmla="*/ 1 w 20"/>
                  <a:gd name="T7" fmla="*/ 22 h 26"/>
                  <a:gd name="T8" fmla="*/ 4 w 20"/>
                  <a:gd name="T9" fmla="*/ 24 h 26"/>
                </a:gdLst>
                <a:ahLst/>
                <a:cxnLst>
                  <a:cxn ang="0">
                    <a:pos x="T0" y="T1"/>
                  </a:cxn>
                  <a:cxn ang="0">
                    <a:pos x="T2" y="T3"/>
                  </a:cxn>
                  <a:cxn ang="0">
                    <a:pos x="T4" y="T5"/>
                  </a:cxn>
                  <a:cxn ang="0">
                    <a:pos x="T6" y="T7"/>
                  </a:cxn>
                  <a:cxn ang="0">
                    <a:pos x="T8" y="T9"/>
                  </a:cxn>
                </a:cxnLst>
                <a:rect l="0" t="0" r="r" b="b"/>
                <a:pathLst>
                  <a:path w="20" h="26">
                    <a:moveTo>
                      <a:pt x="4" y="24"/>
                    </a:moveTo>
                    <a:cubicBezTo>
                      <a:pt x="10" y="18"/>
                      <a:pt x="16" y="10"/>
                      <a:pt x="20" y="2"/>
                    </a:cubicBezTo>
                    <a:cubicBezTo>
                      <a:pt x="20" y="0"/>
                      <a:pt x="18" y="0"/>
                      <a:pt x="17" y="1"/>
                    </a:cubicBezTo>
                    <a:cubicBezTo>
                      <a:pt x="12" y="8"/>
                      <a:pt x="7" y="15"/>
                      <a:pt x="1" y="22"/>
                    </a:cubicBezTo>
                    <a:cubicBezTo>
                      <a:pt x="0" y="23"/>
                      <a:pt x="2" y="26"/>
                      <a:pt x="4"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01" name="Freeform 336"/>
              <p:cNvSpPr/>
              <p:nvPr/>
            </p:nvSpPr>
            <p:spPr bwMode="auto">
              <a:xfrm>
                <a:off x="2111" y="1345"/>
                <a:ext cx="32" cy="51"/>
              </a:xfrm>
              <a:custGeom>
                <a:avLst/>
                <a:gdLst>
                  <a:gd name="T0" fmla="*/ 4 w 18"/>
                  <a:gd name="T1" fmla="*/ 27 h 29"/>
                  <a:gd name="T2" fmla="*/ 17 w 18"/>
                  <a:gd name="T3" fmla="*/ 2 h 29"/>
                  <a:gd name="T4" fmla="*/ 14 w 18"/>
                  <a:gd name="T5" fmla="*/ 1 h 29"/>
                  <a:gd name="T6" fmla="*/ 1 w 18"/>
                  <a:gd name="T7" fmla="*/ 26 h 29"/>
                  <a:gd name="T8" fmla="*/ 4 w 18"/>
                  <a:gd name="T9" fmla="*/ 27 h 29"/>
                </a:gdLst>
                <a:ahLst/>
                <a:cxnLst>
                  <a:cxn ang="0">
                    <a:pos x="T0" y="T1"/>
                  </a:cxn>
                  <a:cxn ang="0">
                    <a:pos x="T2" y="T3"/>
                  </a:cxn>
                  <a:cxn ang="0">
                    <a:pos x="T4" y="T5"/>
                  </a:cxn>
                  <a:cxn ang="0">
                    <a:pos x="T6" y="T7"/>
                  </a:cxn>
                  <a:cxn ang="0">
                    <a:pos x="T8" y="T9"/>
                  </a:cxn>
                </a:cxnLst>
                <a:rect l="0" t="0" r="r" b="b"/>
                <a:pathLst>
                  <a:path w="18" h="29">
                    <a:moveTo>
                      <a:pt x="4" y="27"/>
                    </a:moveTo>
                    <a:cubicBezTo>
                      <a:pt x="8" y="19"/>
                      <a:pt x="14" y="11"/>
                      <a:pt x="17" y="2"/>
                    </a:cubicBezTo>
                    <a:cubicBezTo>
                      <a:pt x="18" y="1"/>
                      <a:pt x="15" y="0"/>
                      <a:pt x="14" y="1"/>
                    </a:cubicBezTo>
                    <a:cubicBezTo>
                      <a:pt x="9" y="9"/>
                      <a:pt x="5" y="17"/>
                      <a:pt x="1" y="26"/>
                    </a:cubicBezTo>
                    <a:cubicBezTo>
                      <a:pt x="0" y="28"/>
                      <a:pt x="3" y="29"/>
                      <a:pt x="4" y="2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02" name="Freeform 337"/>
              <p:cNvSpPr/>
              <p:nvPr/>
            </p:nvSpPr>
            <p:spPr bwMode="auto">
              <a:xfrm>
                <a:off x="2148" y="1356"/>
                <a:ext cx="23" cy="47"/>
              </a:xfrm>
              <a:custGeom>
                <a:avLst/>
                <a:gdLst>
                  <a:gd name="T0" fmla="*/ 4 w 13"/>
                  <a:gd name="T1" fmla="*/ 25 h 27"/>
                  <a:gd name="T2" fmla="*/ 13 w 13"/>
                  <a:gd name="T3" fmla="*/ 2 h 27"/>
                  <a:gd name="T4" fmla="*/ 9 w 13"/>
                  <a:gd name="T5" fmla="*/ 1 h 27"/>
                  <a:gd name="T6" fmla="*/ 1 w 13"/>
                  <a:gd name="T7" fmla="*/ 24 h 27"/>
                  <a:gd name="T8" fmla="*/ 4 w 13"/>
                  <a:gd name="T9" fmla="*/ 25 h 27"/>
                </a:gdLst>
                <a:ahLst/>
                <a:cxnLst>
                  <a:cxn ang="0">
                    <a:pos x="T0" y="T1"/>
                  </a:cxn>
                  <a:cxn ang="0">
                    <a:pos x="T2" y="T3"/>
                  </a:cxn>
                  <a:cxn ang="0">
                    <a:pos x="T4" y="T5"/>
                  </a:cxn>
                  <a:cxn ang="0">
                    <a:pos x="T6" y="T7"/>
                  </a:cxn>
                  <a:cxn ang="0">
                    <a:pos x="T8" y="T9"/>
                  </a:cxn>
                </a:cxnLst>
                <a:rect l="0" t="0" r="r" b="b"/>
                <a:pathLst>
                  <a:path w="13" h="27">
                    <a:moveTo>
                      <a:pt x="4" y="25"/>
                    </a:moveTo>
                    <a:cubicBezTo>
                      <a:pt x="8" y="18"/>
                      <a:pt x="12" y="10"/>
                      <a:pt x="13" y="2"/>
                    </a:cubicBezTo>
                    <a:cubicBezTo>
                      <a:pt x="13" y="0"/>
                      <a:pt x="10" y="0"/>
                      <a:pt x="9" y="1"/>
                    </a:cubicBezTo>
                    <a:cubicBezTo>
                      <a:pt x="6" y="9"/>
                      <a:pt x="4" y="16"/>
                      <a:pt x="1" y="24"/>
                    </a:cubicBezTo>
                    <a:cubicBezTo>
                      <a:pt x="0" y="26"/>
                      <a:pt x="2" y="27"/>
                      <a:pt x="4"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03" name="Freeform 338"/>
              <p:cNvSpPr/>
              <p:nvPr/>
            </p:nvSpPr>
            <p:spPr bwMode="auto">
              <a:xfrm>
                <a:off x="1468" y="1829"/>
                <a:ext cx="95" cy="114"/>
              </a:xfrm>
              <a:custGeom>
                <a:avLst/>
                <a:gdLst>
                  <a:gd name="T0" fmla="*/ 53 w 54"/>
                  <a:gd name="T1" fmla="*/ 61 h 65"/>
                  <a:gd name="T2" fmla="*/ 3 w 54"/>
                  <a:gd name="T3" fmla="*/ 2 h 65"/>
                  <a:gd name="T4" fmla="*/ 0 w 54"/>
                  <a:gd name="T5" fmla="*/ 3 h 65"/>
                  <a:gd name="T6" fmla="*/ 51 w 54"/>
                  <a:gd name="T7" fmla="*/ 64 h 65"/>
                  <a:gd name="T8" fmla="*/ 53 w 54"/>
                  <a:gd name="T9" fmla="*/ 61 h 65"/>
                </a:gdLst>
                <a:ahLst/>
                <a:cxnLst>
                  <a:cxn ang="0">
                    <a:pos x="T0" y="T1"/>
                  </a:cxn>
                  <a:cxn ang="0">
                    <a:pos x="T2" y="T3"/>
                  </a:cxn>
                  <a:cxn ang="0">
                    <a:pos x="T4" y="T5"/>
                  </a:cxn>
                  <a:cxn ang="0">
                    <a:pos x="T6" y="T7"/>
                  </a:cxn>
                  <a:cxn ang="0">
                    <a:pos x="T8" y="T9"/>
                  </a:cxn>
                </a:cxnLst>
                <a:rect l="0" t="0" r="r" b="b"/>
                <a:pathLst>
                  <a:path w="54" h="65">
                    <a:moveTo>
                      <a:pt x="53" y="61"/>
                    </a:moveTo>
                    <a:cubicBezTo>
                      <a:pt x="33" y="43"/>
                      <a:pt x="18" y="24"/>
                      <a:pt x="3" y="2"/>
                    </a:cubicBezTo>
                    <a:cubicBezTo>
                      <a:pt x="2" y="0"/>
                      <a:pt x="0" y="1"/>
                      <a:pt x="0" y="3"/>
                    </a:cubicBezTo>
                    <a:cubicBezTo>
                      <a:pt x="10" y="27"/>
                      <a:pt x="29" y="49"/>
                      <a:pt x="51" y="64"/>
                    </a:cubicBezTo>
                    <a:cubicBezTo>
                      <a:pt x="52" y="65"/>
                      <a:pt x="54" y="62"/>
                      <a:pt x="53" y="6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04" name="Freeform 339"/>
              <p:cNvSpPr/>
              <p:nvPr/>
            </p:nvSpPr>
            <p:spPr bwMode="auto">
              <a:xfrm>
                <a:off x="1498" y="1822"/>
                <a:ext cx="63" cy="77"/>
              </a:xfrm>
              <a:custGeom>
                <a:avLst/>
                <a:gdLst>
                  <a:gd name="T0" fmla="*/ 34 w 36"/>
                  <a:gd name="T1" fmla="*/ 40 h 44"/>
                  <a:gd name="T2" fmla="*/ 3 w 36"/>
                  <a:gd name="T3" fmla="*/ 2 h 44"/>
                  <a:gd name="T4" fmla="*/ 0 w 36"/>
                  <a:gd name="T5" fmla="*/ 3 h 44"/>
                  <a:gd name="T6" fmla="*/ 32 w 36"/>
                  <a:gd name="T7" fmla="*/ 43 h 44"/>
                  <a:gd name="T8" fmla="*/ 34 w 36"/>
                  <a:gd name="T9" fmla="*/ 40 h 44"/>
                </a:gdLst>
                <a:ahLst/>
                <a:cxnLst>
                  <a:cxn ang="0">
                    <a:pos x="T0" y="T1"/>
                  </a:cxn>
                  <a:cxn ang="0">
                    <a:pos x="T2" y="T3"/>
                  </a:cxn>
                  <a:cxn ang="0">
                    <a:pos x="T4" y="T5"/>
                  </a:cxn>
                  <a:cxn ang="0">
                    <a:pos x="T6" y="T7"/>
                  </a:cxn>
                  <a:cxn ang="0">
                    <a:pos x="T8" y="T9"/>
                  </a:cxn>
                </a:cxnLst>
                <a:rect l="0" t="0" r="r" b="b"/>
                <a:pathLst>
                  <a:path w="36" h="44">
                    <a:moveTo>
                      <a:pt x="34" y="40"/>
                    </a:moveTo>
                    <a:cubicBezTo>
                      <a:pt x="21" y="29"/>
                      <a:pt x="12" y="17"/>
                      <a:pt x="3" y="2"/>
                    </a:cubicBezTo>
                    <a:cubicBezTo>
                      <a:pt x="2" y="0"/>
                      <a:pt x="0" y="1"/>
                      <a:pt x="0" y="3"/>
                    </a:cubicBezTo>
                    <a:cubicBezTo>
                      <a:pt x="5" y="19"/>
                      <a:pt x="18" y="34"/>
                      <a:pt x="32" y="43"/>
                    </a:cubicBezTo>
                    <a:cubicBezTo>
                      <a:pt x="34" y="44"/>
                      <a:pt x="36" y="42"/>
                      <a:pt x="34" y="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05" name="Freeform 340"/>
              <p:cNvSpPr/>
              <p:nvPr/>
            </p:nvSpPr>
            <p:spPr bwMode="auto">
              <a:xfrm>
                <a:off x="1513" y="1790"/>
                <a:ext cx="50" cy="72"/>
              </a:xfrm>
              <a:custGeom>
                <a:avLst/>
                <a:gdLst>
                  <a:gd name="T0" fmla="*/ 27 w 28"/>
                  <a:gd name="T1" fmla="*/ 37 h 41"/>
                  <a:gd name="T2" fmla="*/ 4 w 28"/>
                  <a:gd name="T3" fmla="*/ 1 h 41"/>
                  <a:gd name="T4" fmla="*/ 1 w 28"/>
                  <a:gd name="T5" fmla="*/ 3 h 41"/>
                  <a:gd name="T6" fmla="*/ 24 w 28"/>
                  <a:gd name="T7" fmla="*/ 39 h 41"/>
                  <a:gd name="T8" fmla="*/ 27 w 28"/>
                  <a:gd name="T9" fmla="*/ 37 h 41"/>
                </a:gdLst>
                <a:ahLst/>
                <a:cxnLst>
                  <a:cxn ang="0">
                    <a:pos x="T0" y="T1"/>
                  </a:cxn>
                  <a:cxn ang="0">
                    <a:pos x="T2" y="T3"/>
                  </a:cxn>
                  <a:cxn ang="0">
                    <a:pos x="T4" y="T5"/>
                  </a:cxn>
                  <a:cxn ang="0">
                    <a:pos x="T6" y="T7"/>
                  </a:cxn>
                  <a:cxn ang="0">
                    <a:pos x="T8" y="T9"/>
                  </a:cxn>
                </a:cxnLst>
                <a:rect l="0" t="0" r="r" b="b"/>
                <a:pathLst>
                  <a:path w="28" h="41">
                    <a:moveTo>
                      <a:pt x="27" y="37"/>
                    </a:moveTo>
                    <a:cubicBezTo>
                      <a:pt x="19" y="26"/>
                      <a:pt x="11" y="13"/>
                      <a:pt x="4" y="1"/>
                    </a:cubicBezTo>
                    <a:cubicBezTo>
                      <a:pt x="3" y="0"/>
                      <a:pt x="0" y="1"/>
                      <a:pt x="1" y="3"/>
                    </a:cubicBezTo>
                    <a:cubicBezTo>
                      <a:pt x="7" y="16"/>
                      <a:pt x="15" y="28"/>
                      <a:pt x="24" y="39"/>
                    </a:cubicBezTo>
                    <a:cubicBezTo>
                      <a:pt x="25" y="41"/>
                      <a:pt x="28" y="39"/>
                      <a:pt x="27"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06" name="Freeform 341"/>
              <p:cNvSpPr/>
              <p:nvPr/>
            </p:nvSpPr>
            <p:spPr bwMode="auto">
              <a:xfrm>
                <a:off x="1527" y="1759"/>
                <a:ext cx="36" cy="47"/>
              </a:xfrm>
              <a:custGeom>
                <a:avLst/>
                <a:gdLst>
                  <a:gd name="T0" fmla="*/ 19 w 20"/>
                  <a:gd name="T1" fmla="*/ 23 h 27"/>
                  <a:gd name="T2" fmla="*/ 3 w 20"/>
                  <a:gd name="T3" fmla="*/ 1 h 27"/>
                  <a:gd name="T4" fmla="*/ 0 w 20"/>
                  <a:gd name="T5" fmla="*/ 2 h 27"/>
                  <a:gd name="T6" fmla="*/ 17 w 20"/>
                  <a:gd name="T7" fmla="*/ 26 h 27"/>
                  <a:gd name="T8" fmla="*/ 19 w 20"/>
                  <a:gd name="T9" fmla="*/ 23 h 27"/>
                </a:gdLst>
                <a:ahLst/>
                <a:cxnLst>
                  <a:cxn ang="0">
                    <a:pos x="T0" y="T1"/>
                  </a:cxn>
                  <a:cxn ang="0">
                    <a:pos x="T2" y="T3"/>
                  </a:cxn>
                  <a:cxn ang="0">
                    <a:pos x="T4" y="T5"/>
                  </a:cxn>
                  <a:cxn ang="0">
                    <a:pos x="T6" y="T7"/>
                  </a:cxn>
                  <a:cxn ang="0">
                    <a:pos x="T8" y="T9"/>
                  </a:cxn>
                </a:cxnLst>
                <a:rect l="0" t="0" r="r" b="b"/>
                <a:pathLst>
                  <a:path w="20" h="27">
                    <a:moveTo>
                      <a:pt x="19" y="23"/>
                    </a:moveTo>
                    <a:cubicBezTo>
                      <a:pt x="11" y="18"/>
                      <a:pt x="6" y="10"/>
                      <a:pt x="3" y="1"/>
                    </a:cubicBezTo>
                    <a:cubicBezTo>
                      <a:pt x="3" y="0"/>
                      <a:pt x="0" y="0"/>
                      <a:pt x="0" y="2"/>
                    </a:cubicBezTo>
                    <a:cubicBezTo>
                      <a:pt x="1" y="12"/>
                      <a:pt x="8" y="22"/>
                      <a:pt x="17" y="26"/>
                    </a:cubicBezTo>
                    <a:cubicBezTo>
                      <a:pt x="19" y="27"/>
                      <a:pt x="20" y="24"/>
                      <a:pt x="19"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07" name="Freeform 342"/>
              <p:cNvSpPr/>
              <p:nvPr/>
            </p:nvSpPr>
            <p:spPr bwMode="auto">
              <a:xfrm>
                <a:off x="1543" y="1730"/>
                <a:ext cx="28" cy="36"/>
              </a:xfrm>
              <a:custGeom>
                <a:avLst/>
                <a:gdLst>
                  <a:gd name="T0" fmla="*/ 14 w 16"/>
                  <a:gd name="T1" fmla="*/ 16 h 20"/>
                  <a:gd name="T2" fmla="*/ 3 w 16"/>
                  <a:gd name="T3" fmla="*/ 1 h 20"/>
                  <a:gd name="T4" fmla="*/ 0 w 16"/>
                  <a:gd name="T5" fmla="*/ 2 h 20"/>
                  <a:gd name="T6" fmla="*/ 13 w 16"/>
                  <a:gd name="T7" fmla="*/ 19 h 20"/>
                  <a:gd name="T8" fmla="*/ 14 w 16"/>
                  <a:gd name="T9" fmla="*/ 16 h 20"/>
                </a:gdLst>
                <a:ahLst/>
                <a:cxnLst>
                  <a:cxn ang="0">
                    <a:pos x="T0" y="T1"/>
                  </a:cxn>
                  <a:cxn ang="0">
                    <a:pos x="T2" y="T3"/>
                  </a:cxn>
                  <a:cxn ang="0">
                    <a:pos x="T4" y="T5"/>
                  </a:cxn>
                  <a:cxn ang="0">
                    <a:pos x="T6" y="T7"/>
                  </a:cxn>
                  <a:cxn ang="0">
                    <a:pos x="T8" y="T9"/>
                  </a:cxn>
                </a:cxnLst>
                <a:rect l="0" t="0" r="r" b="b"/>
                <a:pathLst>
                  <a:path w="16" h="20">
                    <a:moveTo>
                      <a:pt x="14" y="16"/>
                    </a:moveTo>
                    <a:cubicBezTo>
                      <a:pt x="9" y="12"/>
                      <a:pt x="6" y="7"/>
                      <a:pt x="3" y="1"/>
                    </a:cubicBezTo>
                    <a:cubicBezTo>
                      <a:pt x="2" y="0"/>
                      <a:pt x="0" y="1"/>
                      <a:pt x="0" y="2"/>
                    </a:cubicBezTo>
                    <a:cubicBezTo>
                      <a:pt x="1" y="9"/>
                      <a:pt x="7" y="15"/>
                      <a:pt x="13" y="19"/>
                    </a:cubicBezTo>
                    <a:cubicBezTo>
                      <a:pt x="15" y="20"/>
                      <a:pt x="16" y="17"/>
                      <a:pt x="14"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08" name="Freeform 343"/>
              <p:cNvSpPr/>
              <p:nvPr/>
            </p:nvSpPr>
            <p:spPr bwMode="auto">
              <a:xfrm>
                <a:off x="1554" y="1692"/>
                <a:ext cx="33" cy="42"/>
              </a:xfrm>
              <a:custGeom>
                <a:avLst/>
                <a:gdLst>
                  <a:gd name="T0" fmla="*/ 17 w 19"/>
                  <a:gd name="T1" fmla="*/ 20 h 24"/>
                  <a:gd name="T2" fmla="*/ 3 w 19"/>
                  <a:gd name="T3" fmla="*/ 2 h 24"/>
                  <a:gd name="T4" fmla="*/ 1 w 19"/>
                  <a:gd name="T5" fmla="*/ 3 h 24"/>
                  <a:gd name="T6" fmla="*/ 14 w 19"/>
                  <a:gd name="T7" fmla="*/ 23 h 24"/>
                  <a:gd name="T8" fmla="*/ 17 w 19"/>
                  <a:gd name="T9" fmla="*/ 20 h 24"/>
                </a:gdLst>
                <a:ahLst/>
                <a:cxnLst>
                  <a:cxn ang="0">
                    <a:pos x="T0" y="T1"/>
                  </a:cxn>
                  <a:cxn ang="0">
                    <a:pos x="T2" y="T3"/>
                  </a:cxn>
                  <a:cxn ang="0">
                    <a:pos x="T4" y="T5"/>
                  </a:cxn>
                  <a:cxn ang="0">
                    <a:pos x="T6" y="T7"/>
                  </a:cxn>
                  <a:cxn ang="0">
                    <a:pos x="T8" y="T9"/>
                  </a:cxn>
                </a:cxnLst>
                <a:rect l="0" t="0" r="r" b="b"/>
                <a:pathLst>
                  <a:path w="19" h="24">
                    <a:moveTo>
                      <a:pt x="17" y="20"/>
                    </a:moveTo>
                    <a:cubicBezTo>
                      <a:pt x="12" y="15"/>
                      <a:pt x="7" y="8"/>
                      <a:pt x="3" y="2"/>
                    </a:cubicBezTo>
                    <a:cubicBezTo>
                      <a:pt x="2" y="0"/>
                      <a:pt x="0" y="1"/>
                      <a:pt x="1" y="3"/>
                    </a:cubicBezTo>
                    <a:cubicBezTo>
                      <a:pt x="3" y="11"/>
                      <a:pt x="8" y="18"/>
                      <a:pt x="14" y="23"/>
                    </a:cubicBezTo>
                    <a:cubicBezTo>
                      <a:pt x="16" y="24"/>
                      <a:pt x="19" y="22"/>
                      <a:pt x="17"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09" name="Freeform 344"/>
              <p:cNvSpPr/>
              <p:nvPr/>
            </p:nvSpPr>
            <p:spPr bwMode="auto">
              <a:xfrm>
                <a:off x="1577" y="1667"/>
                <a:ext cx="35" cy="49"/>
              </a:xfrm>
              <a:custGeom>
                <a:avLst/>
                <a:gdLst>
                  <a:gd name="T0" fmla="*/ 18 w 20"/>
                  <a:gd name="T1" fmla="*/ 24 h 28"/>
                  <a:gd name="T2" fmla="*/ 3 w 20"/>
                  <a:gd name="T3" fmla="*/ 2 h 28"/>
                  <a:gd name="T4" fmla="*/ 0 w 20"/>
                  <a:gd name="T5" fmla="*/ 3 h 28"/>
                  <a:gd name="T6" fmla="*/ 16 w 20"/>
                  <a:gd name="T7" fmla="*/ 26 h 28"/>
                  <a:gd name="T8" fmla="*/ 18 w 20"/>
                  <a:gd name="T9" fmla="*/ 24 h 28"/>
                </a:gdLst>
                <a:ahLst/>
                <a:cxnLst>
                  <a:cxn ang="0">
                    <a:pos x="T0" y="T1"/>
                  </a:cxn>
                  <a:cxn ang="0">
                    <a:pos x="T2" y="T3"/>
                  </a:cxn>
                  <a:cxn ang="0">
                    <a:pos x="T4" y="T5"/>
                  </a:cxn>
                  <a:cxn ang="0">
                    <a:pos x="T6" y="T7"/>
                  </a:cxn>
                  <a:cxn ang="0">
                    <a:pos x="T8" y="T9"/>
                  </a:cxn>
                </a:cxnLst>
                <a:rect l="0" t="0" r="r" b="b"/>
                <a:pathLst>
                  <a:path w="20" h="28">
                    <a:moveTo>
                      <a:pt x="18" y="24"/>
                    </a:moveTo>
                    <a:cubicBezTo>
                      <a:pt x="12" y="17"/>
                      <a:pt x="7" y="10"/>
                      <a:pt x="3" y="2"/>
                    </a:cubicBezTo>
                    <a:cubicBezTo>
                      <a:pt x="2" y="0"/>
                      <a:pt x="0" y="1"/>
                      <a:pt x="0" y="3"/>
                    </a:cubicBezTo>
                    <a:cubicBezTo>
                      <a:pt x="3" y="12"/>
                      <a:pt x="9" y="20"/>
                      <a:pt x="16" y="26"/>
                    </a:cubicBezTo>
                    <a:cubicBezTo>
                      <a:pt x="18" y="28"/>
                      <a:pt x="20" y="25"/>
                      <a:pt x="18"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10" name="Freeform 345"/>
              <p:cNvSpPr/>
              <p:nvPr/>
            </p:nvSpPr>
            <p:spPr bwMode="auto">
              <a:xfrm>
                <a:off x="1441" y="1862"/>
                <a:ext cx="55" cy="67"/>
              </a:xfrm>
              <a:custGeom>
                <a:avLst/>
                <a:gdLst>
                  <a:gd name="T0" fmla="*/ 30 w 31"/>
                  <a:gd name="T1" fmla="*/ 34 h 38"/>
                  <a:gd name="T2" fmla="*/ 3 w 31"/>
                  <a:gd name="T3" fmla="*/ 1 h 38"/>
                  <a:gd name="T4" fmla="*/ 1 w 31"/>
                  <a:gd name="T5" fmla="*/ 3 h 38"/>
                  <a:gd name="T6" fmla="*/ 27 w 31"/>
                  <a:gd name="T7" fmla="*/ 37 h 38"/>
                  <a:gd name="T8" fmla="*/ 30 w 31"/>
                  <a:gd name="T9" fmla="*/ 34 h 38"/>
                </a:gdLst>
                <a:ahLst/>
                <a:cxnLst>
                  <a:cxn ang="0">
                    <a:pos x="T0" y="T1"/>
                  </a:cxn>
                  <a:cxn ang="0">
                    <a:pos x="T2" y="T3"/>
                  </a:cxn>
                  <a:cxn ang="0">
                    <a:pos x="T4" y="T5"/>
                  </a:cxn>
                  <a:cxn ang="0">
                    <a:pos x="T6" y="T7"/>
                  </a:cxn>
                  <a:cxn ang="0">
                    <a:pos x="T8" y="T9"/>
                  </a:cxn>
                </a:cxnLst>
                <a:rect l="0" t="0" r="r" b="b"/>
                <a:pathLst>
                  <a:path w="31" h="38">
                    <a:moveTo>
                      <a:pt x="30" y="34"/>
                    </a:moveTo>
                    <a:cubicBezTo>
                      <a:pt x="20" y="24"/>
                      <a:pt x="12" y="13"/>
                      <a:pt x="3" y="1"/>
                    </a:cubicBezTo>
                    <a:cubicBezTo>
                      <a:pt x="2" y="0"/>
                      <a:pt x="0" y="1"/>
                      <a:pt x="1" y="3"/>
                    </a:cubicBezTo>
                    <a:cubicBezTo>
                      <a:pt x="7" y="16"/>
                      <a:pt x="16" y="28"/>
                      <a:pt x="27" y="37"/>
                    </a:cubicBezTo>
                    <a:cubicBezTo>
                      <a:pt x="29" y="38"/>
                      <a:pt x="31" y="36"/>
                      <a:pt x="30"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11" name="Freeform 346"/>
              <p:cNvSpPr/>
              <p:nvPr/>
            </p:nvSpPr>
            <p:spPr bwMode="auto">
              <a:xfrm>
                <a:off x="1420" y="1891"/>
                <a:ext cx="37" cy="38"/>
              </a:xfrm>
              <a:custGeom>
                <a:avLst/>
                <a:gdLst>
                  <a:gd name="T0" fmla="*/ 19 w 21"/>
                  <a:gd name="T1" fmla="*/ 17 h 22"/>
                  <a:gd name="T2" fmla="*/ 3 w 21"/>
                  <a:gd name="T3" fmla="*/ 1 h 22"/>
                  <a:gd name="T4" fmla="*/ 1 w 21"/>
                  <a:gd name="T5" fmla="*/ 2 h 22"/>
                  <a:gd name="T6" fmla="*/ 17 w 21"/>
                  <a:gd name="T7" fmla="*/ 20 h 22"/>
                  <a:gd name="T8" fmla="*/ 19 w 21"/>
                  <a:gd name="T9" fmla="*/ 17 h 22"/>
                </a:gdLst>
                <a:ahLst/>
                <a:cxnLst>
                  <a:cxn ang="0">
                    <a:pos x="T0" y="T1"/>
                  </a:cxn>
                  <a:cxn ang="0">
                    <a:pos x="T2" y="T3"/>
                  </a:cxn>
                  <a:cxn ang="0">
                    <a:pos x="T4" y="T5"/>
                  </a:cxn>
                  <a:cxn ang="0">
                    <a:pos x="T6" y="T7"/>
                  </a:cxn>
                  <a:cxn ang="0">
                    <a:pos x="T8" y="T9"/>
                  </a:cxn>
                </a:cxnLst>
                <a:rect l="0" t="0" r="r" b="b"/>
                <a:pathLst>
                  <a:path w="21" h="22">
                    <a:moveTo>
                      <a:pt x="19" y="17"/>
                    </a:moveTo>
                    <a:cubicBezTo>
                      <a:pt x="13" y="13"/>
                      <a:pt x="8" y="7"/>
                      <a:pt x="3" y="1"/>
                    </a:cubicBezTo>
                    <a:cubicBezTo>
                      <a:pt x="3" y="0"/>
                      <a:pt x="0" y="1"/>
                      <a:pt x="1" y="2"/>
                    </a:cubicBezTo>
                    <a:cubicBezTo>
                      <a:pt x="4" y="10"/>
                      <a:pt x="10" y="16"/>
                      <a:pt x="17" y="20"/>
                    </a:cubicBezTo>
                    <a:cubicBezTo>
                      <a:pt x="19" y="22"/>
                      <a:pt x="21" y="18"/>
                      <a:pt x="19"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12" name="Freeform 347"/>
              <p:cNvSpPr/>
              <p:nvPr/>
            </p:nvSpPr>
            <p:spPr bwMode="auto">
              <a:xfrm>
                <a:off x="1484" y="2346"/>
                <a:ext cx="36" cy="12"/>
              </a:xfrm>
              <a:custGeom>
                <a:avLst/>
                <a:gdLst>
                  <a:gd name="T0" fmla="*/ 19 w 21"/>
                  <a:gd name="T1" fmla="*/ 3 h 7"/>
                  <a:gd name="T2" fmla="*/ 2 w 21"/>
                  <a:gd name="T3" fmla="*/ 0 h 7"/>
                  <a:gd name="T4" fmla="*/ 2 w 21"/>
                  <a:gd name="T5" fmla="*/ 3 h 7"/>
                  <a:gd name="T6" fmla="*/ 19 w 21"/>
                  <a:gd name="T7" fmla="*/ 7 h 7"/>
                  <a:gd name="T8" fmla="*/ 19 w 21"/>
                  <a:gd name="T9" fmla="*/ 3 h 7"/>
                </a:gdLst>
                <a:ahLst/>
                <a:cxnLst>
                  <a:cxn ang="0">
                    <a:pos x="T0" y="T1"/>
                  </a:cxn>
                  <a:cxn ang="0">
                    <a:pos x="T2" y="T3"/>
                  </a:cxn>
                  <a:cxn ang="0">
                    <a:pos x="T4" y="T5"/>
                  </a:cxn>
                  <a:cxn ang="0">
                    <a:pos x="T6" y="T7"/>
                  </a:cxn>
                  <a:cxn ang="0">
                    <a:pos x="T8" y="T9"/>
                  </a:cxn>
                </a:cxnLst>
                <a:rect l="0" t="0" r="r" b="b"/>
                <a:pathLst>
                  <a:path w="21" h="7">
                    <a:moveTo>
                      <a:pt x="19" y="3"/>
                    </a:moveTo>
                    <a:cubicBezTo>
                      <a:pt x="14" y="1"/>
                      <a:pt x="8" y="1"/>
                      <a:pt x="2" y="0"/>
                    </a:cubicBezTo>
                    <a:cubicBezTo>
                      <a:pt x="0" y="0"/>
                      <a:pt x="0" y="2"/>
                      <a:pt x="2" y="3"/>
                    </a:cubicBezTo>
                    <a:cubicBezTo>
                      <a:pt x="7" y="4"/>
                      <a:pt x="13" y="6"/>
                      <a:pt x="19" y="7"/>
                    </a:cubicBezTo>
                    <a:cubicBezTo>
                      <a:pt x="21" y="7"/>
                      <a:pt x="21" y="4"/>
                      <a:pt x="19"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13" name="Freeform 348"/>
              <p:cNvSpPr/>
              <p:nvPr/>
            </p:nvSpPr>
            <p:spPr bwMode="auto">
              <a:xfrm>
                <a:off x="1489" y="2318"/>
                <a:ext cx="47" cy="16"/>
              </a:xfrm>
              <a:custGeom>
                <a:avLst/>
                <a:gdLst>
                  <a:gd name="T0" fmla="*/ 25 w 27"/>
                  <a:gd name="T1" fmla="*/ 5 h 9"/>
                  <a:gd name="T2" fmla="*/ 2 w 27"/>
                  <a:gd name="T3" fmla="*/ 0 h 9"/>
                  <a:gd name="T4" fmla="*/ 2 w 27"/>
                  <a:gd name="T5" fmla="*/ 3 h 9"/>
                  <a:gd name="T6" fmla="*/ 24 w 27"/>
                  <a:gd name="T7" fmla="*/ 8 h 9"/>
                  <a:gd name="T8" fmla="*/ 25 w 27"/>
                  <a:gd name="T9" fmla="*/ 5 h 9"/>
                </a:gdLst>
                <a:ahLst/>
                <a:cxnLst>
                  <a:cxn ang="0">
                    <a:pos x="T0" y="T1"/>
                  </a:cxn>
                  <a:cxn ang="0">
                    <a:pos x="T2" y="T3"/>
                  </a:cxn>
                  <a:cxn ang="0">
                    <a:pos x="T4" y="T5"/>
                  </a:cxn>
                  <a:cxn ang="0">
                    <a:pos x="T6" y="T7"/>
                  </a:cxn>
                  <a:cxn ang="0">
                    <a:pos x="T8" y="T9"/>
                  </a:cxn>
                </a:cxnLst>
                <a:rect l="0" t="0" r="r" b="b"/>
                <a:pathLst>
                  <a:path w="27" h="9">
                    <a:moveTo>
                      <a:pt x="25" y="5"/>
                    </a:moveTo>
                    <a:cubicBezTo>
                      <a:pt x="17" y="3"/>
                      <a:pt x="10" y="1"/>
                      <a:pt x="2" y="0"/>
                    </a:cubicBezTo>
                    <a:cubicBezTo>
                      <a:pt x="0" y="0"/>
                      <a:pt x="0" y="2"/>
                      <a:pt x="2" y="3"/>
                    </a:cubicBezTo>
                    <a:cubicBezTo>
                      <a:pt x="9" y="6"/>
                      <a:pt x="17" y="7"/>
                      <a:pt x="24" y="8"/>
                    </a:cubicBezTo>
                    <a:cubicBezTo>
                      <a:pt x="26" y="9"/>
                      <a:pt x="27" y="6"/>
                      <a:pt x="25"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14" name="Freeform 349"/>
              <p:cNvSpPr/>
              <p:nvPr/>
            </p:nvSpPr>
            <p:spPr bwMode="auto">
              <a:xfrm>
                <a:off x="1492" y="2274"/>
                <a:ext cx="69" cy="28"/>
              </a:xfrm>
              <a:custGeom>
                <a:avLst/>
                <a:gdLst>
                  <a:gd name="T0" fmla="*/ 37 w 39"/>
                  <a:gd name="T1" fmla="*/ 13 h 16"/>
                  <a:gd name="T2" fmla="*/ 3 w 39"/>
                  <a:gd name="T3" fmla="*/ 0 h 16"/>
                  <a:gd name="T4" fmla="*/ 2 w 39"/>
                  <a:gd name="T5" fmla="*/ 3 h 16"/>
                  <a:gd name="T6" fmla="*/ 36 w 39"/>
                  <a:gd name="T7" fmla="*/ 16 h 16"/>
                  <a:gd name="T8" fmla="*/ 37 w 39"/>
                  <a:gd name="T9" fmla="*/ 13 h 16"/>
                </a:gdLst>
                <a:ahLst/>
                <a:cxnLst>
                  <a:cxn ang="0">
                    <a:pos x="T0" y="T1"/>
                  </a:cxn>
                  <a:cxn ang="0">
                    <a:pos x="T2" y="T3"/>
                  </a:cxn>
                  <a:cxn ang="0">
                    <a:pos x="T4" y="T5"/>
                  </a:cxn>
                  <a:cxn ang="0">
                    <a:pos x="T6" y="T7"/>
                  </a:cxn>
                  <a:cxn ang="0">
                    <a:pos x="T8" y="T9"/>
                  </a:cxn>
                </a:cxnLst>
                <a:rect l="0" t="0" r="r" b="b"/>
                <a:pathLst>
                  <a:path w="39" h="16">
                    <a:moveTo>
                      <a:pt x="37" y="13"/>
                    </a:moveTo>
                    <a:cubicBezTo>
                      <a:pt x="26" y="8"/>
                      <a:pt x="15" y="2"/>
                      <a:pt x="3" y="0"/>
                    </a:cubicBezTo>
                    <a:cubicBezTo>
                      <a:pt x="1" y="0"/>
                      <a:pt x="0" y="2"/>
                      <a:pt x="2" y="3"/>
                    </a:cubicBezTo>
                    <a:cubicBezTo>
                      <a:pt x="12" y="9"/>
                      <a:pt x="25" y="12"/>
                      <a:pt x="36" y="16"/>
                    </a:cubicBezTo>
                    <a:cubicBezTo>
                      <a:pt x="38" y="16"/>
                      <a:pt x="39" y="14"/>
                      <a:pt x="37"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15" name="Freeform 350"/>
              <p:cNvSpPr/>
              <p:nvPr/>
            </p:nvSpPr>
            <p:spPr bwMode="auto">
              <a:xfrm>
                <a:off x="1494" y="2233"/>
                <a:ext cx="88" cy="39"/>
              </a:xfrm>
              <a:custGeom>
                <a:avLst/>
                <a:gdLst>
                  <a:gd name="T0" fmla="*/ 48 w 50"/>
                  <a:gd name="T1" fmla="*/ 18 h 22"/>
                  <a:gd name="T2" fmla="*/ 4 w 50"/>
                  <a:gd name="T3" fmla="*/ 1 h 22"/>
                  <a:gd name="T4" fmla="*/ 2 w 50"/>
                  <a:gd name="T5" fmla="*/ 3 h 22"/>
                  <a:gd name="T6" fmla="*/ 47 w 50"/>
                  <a:gd name="T7" fmla="*/ 22 h 22"/>
                  <a:gd name="T8" fmla="*/ 48 w 50"/>
                  <a:gd name="T9" fmla="*/ 18 h 22"/>
                </a:gdLst>
                <a:ahLst/>
                <a:cxnLst>
                  <a:cxn ang="0">
                    <a:pos x="T0" y="T1"/>
                  </a:cxn>
                  <a:cxn ang="0">
                    <a:pos x="T2" y="T3"/>
                  </a:cxn>
                  <a:cxn ang="0">
                    <a:pos x="T4" y="T5"/>
                  </a:cxn>
                  <a:cxn ang="0">
                    <a:pos x="T6" y="T7"/>
                  </a:cxn>
                  <a:cxn ang="0">
                    <a:pos x="T8" y="T9"/>
                  </a:cxn>
                </a:cxnLst>
                <a:rect l="0" t="0" r="r" b="b"/>
                <a:pathLst>
                  <a:path w="50" h="22">
                    <a:moveTo>
                      <a:pt x="48" y="18"/>
                    </a:moveTo>
                    <a:cubicBezTo>
                      <a:pt x="32" y="14"/>
                      <a:pt x="18" y="7"/>
                      <a:pt x="4" y="1"/>
                    </a:cubicBezTo>
                    <a:cubicBezTo>
                      <a:pt x="2" y="0"/>
                      <a:pt x="0" y="2"/>
                      <a:pt x="2" y="3"/>
                    </a:cubicBezTo>
                    <a:cubicBezTo>
                      <a:pt x="14" y="14"/>
                      <a:pt x="31" y="19"/>
                      <a:pt x="47" y="22"/>
                    </a:cubicBezTo>
                    <a:cubicBezTo>
                      <a:pt x="49" y="22"/>
                      <a:pt x="50" y="19"/>
                      <a:pt x="48"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16" name="Freeform 351"/>
              <p:cNvSpPr/>
              <p:nvPr/>
            </p:nvSpPr>
            <p:spPr bwMode="auto">
              <a:xfrm>
                <a:off x="1501" y="2200"/>
                <a:ext cx="120" cy="53"/>
              </a:xfrm>
              <a:custGeom>
                <a:avLst/>
                <a:gdLst>
                  <a:gd name="T0" fmla="*/ 66 w 68"/>
                  <a:gd name="T1" fmla="*/ 21 h 30"/>
                  <a:gd name="T2" fmla="*/ 1 w 68"/>
                  <a:gd name="T3" fmla="*/ 4 h 30"/>
                  <a:gd name="T4" fmla="*/ 2 w 68"/>
                  <a:gd name="T5" fmla="*/ 6 h 30"/>
                  <a:gd name="T6" fmla="*/ 66 w 68"/>
                  <a:gd name="T7" fmla="*/ 25 h 30"/>
                  <a:gd name="T8" fmla="*/ 66 w 68"/>
                  <a:gd name="T9" fmla="*/ 21 h 30"/>
                </a:gdLst>
                <a:ahLst/>
                <a:cxnLst>
                  <a:cxn ang="0">
                    <a:pos x="T0" y="T1"/>
                  </a:cxn>
                  <a:cxn ang="0">
                    <a:pos x="T2" y="T3"/>
                  </a:cxn>
                  <a:cxn ang="0">
                    <a:pos x="T4" y="T5"/>
                  </a:cxn>
                  <a:cxn ang="0">
                    <a:pos x="T6" y="T7"/>
                  </a:cxn>
                  <a:cxn ang="0">
                    <a:pos x="T8" y="T9"/>
                  </a:cxn>
                </a:cxnLst>
                <a:rect l="0" t="0" r="r" b="b"/>
                <a:pathLst>
                  <a:path w="68" h="30">
                    <a:moveTo>
                      <a:pt x="66" y="21"/>
                    </a:moveTo>
                    <a:cubicBezTo>
                      <a:pt x="42" y="23"/>
                      <a:pt x="25" y="0"/>
                      <a:pt x="1" y="4"/>
                    </a:cubicBezTo>
                    <a:cubicBezTo>
                      <a:pt x="0" y="4"/>
                      <a:pt x="0" y="6"/>
                      <a:pt x="2" y="6"/>
                    </a:cubicBezTo>
                    <a:cubicBezTo>
                      <a:pt x="24" y="8"/>
                      <a:pt x="43" y="30"/>
                      <a:pt x="66" y="25"/>
                    </a:cubicBezTo>
                    <a:cubicBezTo>
                      <a:pt x="68" y="24"/>
                      <a:pt x="68" y="21"/>
                      <a:pt x="66"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17" name="Freeform 352"/>
              <p:cNvSpPr/>
              <p:nvPr/>
            </p:nvSpPr>
            <p:spPr bwMode="auto">
              <a:xfrm>
                <a:off x="1531" y="2179"/>
                <a:ext cx="121" cy="51"/>
              </a:xfrm>
              <a:custGeom>
                <a:avLst/>
                <a:gdLst>
                  <a:gd name="T0" fmla="*/ 67 w 69"/>
                  <a:gd name="T1" fmla="*/ 26 h 29"/>
                  <a:gd name="T2" fmla="*/ 4 w 69"/>
                  <a:gd name="T3" fmla="*/ 1 h 29"/>
                  <a:gd name="T4" fmla="*/ 2 w 69"/>
                  <a:gd name="T5" fmla="*/ 4 h 29"/>
                  <a:gd name="T6" fmla="*/ 66 w 69"/>
                  <a:gd name="T7" fmla="*/ 29 h 29"/>
                  <a:gd name="T8" fmla="*/ 67 w 69"/>
                  <a:gd name="T9" fmla="*/ 26 h 29"/>
                </a:gdLst>
                <a:ahLst/>
                <a:cxnLst>
                  <a:cxn ang="0">
                    <a:pos x="T0" y="T1"/>
                  </a:cxn>
                  <a:cxn ang="0">
                    <a:pos x="T2" y="T3"/>
                  </a:cxn>
                  <a:cxn ang="0">
                    <a:pos x="T4" y="T5"/>
                  </a:cxn>
                  <a:cxn ang="0">
                    <a:pos x="T6" y="T7"/>
                  </a:cxn>
                  <a:cxn ang="0">
                    <a:pos x="T8" y="T9"/>
                  </a:cxn>
                </a:cxnLst>
                <a:rect l="0" t="0" r="r" b="b"/>
                <a:pathLst>
                  <a:path w="69" h="29">
                    <a:moveTo>
                      <a:pt x="67" y="26"/>
                    </a:moveTo>
                    <a:cubicBezTo>
                      <a:pt x="45" y="19"/>
                      <a:pt x="25" y="10"/>
                      <a:pt x="4" y="1"/>
                    </a:cubicBezTo>
                    <a:cubicBezTo>
                      <a:pt x="2" y="0"/>
                      <a:pt x="0" y="3"/>
                      <a:pt x="2" y="4"/>
                    </a:cubicBezTo>
                    <a:cubicBezTo>
                      <a:pt x="21" y="16"/>
                      <a:pt x="44" y="24"/>
                      <a:pt x="66" y="29"/>
                    </a:cubicBezTo>
                    <a:cubicBezTo>
                      <a:pt x="68" y="29"/>
                      <a:pt x="69" y="26"/>
                      <a:pt x="67"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18" name="Freeform 353"/>
              <p:cNvSpPr/>
              <p:nvPr/>
            </p:nvSpPr>
            <p:spPr bwMode="auto">
              <a:xfrm>
                <a:off x="1524" y="2147"/>
                <a:ext cx="51" cy="32"/>
              </a:xfrm>
              <a:custGeom>
                <a:avLst/>
                <a:gdLst>
                  <a:gd name="T0" fmla="*/ 28 w 29"/>
                  <a:gd name="T1" fmla="*/ 15 h 18"/>
                  <a:gd name="T2" fmla="*/ 3 w 29"/>
                  <a:gd name="T3" fmla="*/ 1 h 18"/>
                  <a:gd name="T4" fmla="*/ 1 w 29"/>
                  <a:gd name="T5" fmla="*/ 3 h 18"/>
                  <a:gd name="T6" fmla="*/ 27 w 29"/>
                  <a:gd name="T7" fmla="*/ 18 h 18"/>
                  <a:gd name="T8" fmla="*/ 28 w 29"/>
                  <a:gd name="T9" fmla="*/ 15 h 18"/>
                </a:gdLst>
                <a:ahLst/>
                <a:cxnLst>
                  <a:cxn ang="0">
                    <a:pos x="T0" y="T1"/>
                  </a:cxn>
                  <a:cxn ang="0">
                    <a:pos x="T2" y="T3"/>
                  </a:cxn>
                  <a:cxn ang="0">
                    <a:pos x="T4" y="T5"/>
                  </a:cxn>
                  <a:cxn ang="0">
                    <a:pos x="T6" y="T7"/>
                  </a:cxn>
                  <a:cxn ang="0">
                    <a:pos x="T8" y="T9"/>
                  </a:cxn>
                </a:cxnLst>
                <a:rect l="0" t="0" r="r" b="b"/>
                <a:pathLst>
                  <a:path w="29" h="18">
                    <a:moveTo>
                      <a:pt x="28" y="15"/>
                    </a:moveTo>
                    <a:cubicBezTo>
                      <a:pt x="19" y="11"/>
                      <a:pt x="11" y="6"/>
                      <a:pt x="3" y="1"/>
                    </a:cubicBezTo>
                    <a:cubicBezTo>
                      <a:pt x="1" y="0"/>
                      <a:pt x="0" y="2"/>
                      <a:pt x="1" y="3"/>
                    </a:cubicBezTo>
                    <a:cubicBezTo>
                      <a:pt x="8" y="11"/>
                      <a:pt x="17" y="15"/>
                      <a:pt x="27" y="18"/>
                    </a:cubicBezTo>
                    <a:cubicBezTo>
                      <a:pt x="29" y="18"/>
                      <a:pt x="29" y="16"/>
                      <a:pt x="28"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19" name="Freeform 354"/>
              <p:cNvSpPr/>
              <p:nvPr/>
            </p:nvSpPr>
            <p:spPr bwMode="auto">
              <a:xfrm>
                <a:off x="1512" y="2105"/>
                <a:ext cx="42" cy="30"/>
              </a:xfrm>
              <a:custGeom>
                <a:avLst/>
                <a:gdLst>
                  <a:gd name="T0" fmla="*/ 22 w 24"/>
                  <a:gd name="T1" fmla="*/ 13 h 17"/>
                  <a:gd name="T2" fmla="*/ 2 w 24"/>
                  <a:gd name="T3" fmla="*/ 1 h 17"/>
                  <a:gd name="T4" fmla="*/ 1 w 24"/>
                  <a:gd name="T5" fmla="*/ 3 h 17"/>
                  <a:gd name="T6" fmla="*/ 21 w 24"/>
                  <a:gd name="T7" fmla="*/ 16 h 17"/>
                  <a:gd name="T8" fmla="*/ 22 w 24"/>
                  <a:gd name="T9" fmla="*/ 13 h 17"/>
                </a:gdLst>
                <a:ahLst/>
                <a:cxnLst>
                  <a:cxn ang="0">
                    <a:pos x="T0" y="T1"/>
                  </a:cxn>
                  <a:cxn ang="0">
                    <a:pos x="T2" y="T3"/>
                  </a:cxn>
                  <a:cxn ang="0">
                    <a:pos x="T4" y="T5"/>
                  </a:cxn>
                  <a:cxn ang="0">
                    <a:pos x="T6" y="T7"/>
                  </a:cxn>
                  <a:cxn ang="0">
                    <a:pos x="T8" y="T9"/>
                  </a:cxn>
                </a:cxnLst>
                <a:rect l="0" t="0" r="r" b="b"/>
                <a:pathLst>
                  <a:path w="24" h="17">
                    <a:moveTo>
                      <a:pt x="22" y="13"/>
                    </a:moveTo>
                    <a:cubicBezTo>
                      <a:pt x="15" y="10"/>
                      <a:pt x="9" y="6"/>
                      <a:pt x="2" y="1"/>
                    </a:cubicBezTo>
                    <a:cubicBezTo>
                      <a:pt x="1" y="0"/>
                      <a:pt x="0" y="2"/>
                      <a:pt x="1" y="3"/>
                    </a:cubicBezTo>
                    <a:cubicBezTo>
                      <a:pt x="6" y="10"/>
                      <a:pt x="13" y="14"/>
                      <a:pt x="21" y="16"/>
                    </a:cubicBezTo>
                    <a:cubicBezTo>
                      <a:pt x="23" y="17"/>
                      <a:pt x="24" y="14"/>
                      <a:pt x="22"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20" name="Freeform 355"/>
              <p:cNvSpPr/>
              <p:nvPr/>
            </p:nvSpPr>
            <p:spPr bwMode="auto">
              <a:xfrm>
                <a:off x="1584" y="2255"/>
                <a:ext cx="102" cy="68"/>
              </a:xfrm>
              <a:custGeom>
                <a:avLst/>
                <a:gdLst>
                  <a:gd name="T0" fmla="*/ 56 w 58"/>
                  <a:gd name="T1" fmla="*/ 0 h 39"/>
                  <a:gd name="T2" fmla="*/ 1 w 58"/>
                  <a:gd name="T3" fmla="*/ 36 h 39"/>
                  <a:gd name="T4" fmla="*/ 3 w 58"/>
                  <a:gd name="T5" fmla="*/ 37 h 39"/>
                  <a:gd name="T6" fmla="*/ 56 w 58"/>
                  <a:gd name="T7" fmla="*/ 3 h 39"/>
                  <a:gd name="T8" fmla="*/ 56 w 58"/>
                  <a:gd name="T9" fmla="*/ 0 h 39"/>
                </a:gdLst>
                <a:ahLst/>
                <a:cxnLst>
                  <a:cxn ang="0">
                    <a:pos x="T0" y="T1"/>
                  </a:cxn>
                  <a:cxn ang="0">
                    <a:pos x="T2" y="T3"/>
                  </a:cxn>
                  <a:cxn ang="0">
                    <a:pos x="T4" y="T5"/>
                  </a:cxn>
                  <a:cxn ang="0">
                    <a:pos x="T6" y="T7"/>
                  </a:cxn>
                  <a:cxn ang="0">
                    <a:pos x="T8" y="T9"/>
                  </a:cxn>
                </a:cxnLst>
                <a:rect l="0" t="0" r="r" b="b"/>
                <a:pathLst>
                  <a:path w="58" h="39">
                    <a:moveTo>
                      <a:pt x="56" y="0"/>
                    </a:moveTo>
                    <a:cubicBezTo>
                      <a:pt x="32" y="0"/>
                      <a:pt x="10" y="14"/>
                      <a:pt x="1" y="36"/>
                    </a:cubicBezTo>
                    <a:cubicBezTo>
                      <a:pt x="0" y="38"/>
                      <a:pt x="3" y="39"/>
                      <a:pt x="3" y="37"/>
                    </a:cubicBezTo>
                    <a:cubicBezTo>
                      <a:pt x="15" y="18"/>
                      <a:pt x="33" y="5"/>
                      <a:pt x="56" y="3"/>
                    </a:cubicBezTo>
                    <a:cubicBezTo>
                      <a:pt x="58" y="3"/>
                      <a:pt x="58" y="0"/>
                      <a:pt x="5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21" name="Freeform 356"/>
              <p:cNvSpPr/>
              <p:nvPr/>
            </p:nvSpPr>
            <p:spPr bwMode="auto">
              <a:xfrm>
                <a:off x="1605" y="2260"/>
                <a:ext cx="74" cy="90"/>
              </a:xfrm>
              <a:custGeom>
                <a:avLst/>
                <a:gdLst>
                  <a:gd name="T0" fmla="*/ 38 w 42"/>
                  <a:gd name="T1" fmla="*/ 1 h 51"/>
                  <a:gd name="T2" fmla="*/ 1 w 42"/>
                  <a:gd name="T3" fmla="*/ 48 h 51"/>
                  <a:gd name="T4" fmla="*/ 3 w 42"/>
                  <a:gd name="T5" fmla="*/ 50 h 51"/>
                  <a:gd name="T6" fmla="*/ 41 w 42"/>
                  <a:gd name="T7" fmla="*/ 4 h 51"/>
                  <a:gd name="T8" fmla="*/ 38 w 42"/>
                  <a:gd name="T9" fmla="*/ 1 h 51"/>
                </a:gdLst>
                <a:ahLst/>
                <a:cxnLst>
                  <a:cxn ang="0">
                    <a:pos x="T0" y="T1"/>
                  </a:cxn>
                  <a:cxn ang="0">
                    <a:pos x="T2" y="T3"/>
                  </a:cxn>
                  <a:cxn ang="0">
                    <a:pos x="T4" y="T5"/>
                  </a:cxn>
                  <a:cxn ang="0">
                    <a:pos x="T6" y="T7"/>
                  </a:cxn>
                  <a:cxn ang="0">
                    <a:pos x="T8" y="T9"/>
                  </a:cxn>
                </a:cxnLst>
                <a:rect l="0" t="0" r="r" b="b"/>
                <a:pathLst>
                  <a:path w="42" h="51">
                    <a:moveTo>
                      <a:pt x="38" y="1"/>
                    </a:moveTo>
                    <a:cubicBezTo>
                      <a:pt x="23" y="14"/>
                      <a:pt x="10" y="30"/>
                      <a:pt x="1" y="48"/>
                    </a:cubicBezTo>
                    <a:cubicBezTo>
                      <a:pt x="0" y="50"/>
                      <a:pt x="2" y="51"/>
                      <a:pt x="3" y="50"/>
                    </a:cubicBezTo>
                    <a:cubicBezTo>
                      <a:pt x="15" y="33"/>
                      <a:pt x="26" y="18"/>
                      <a:pt x="41" y="4"/>
                    </a:cubicBezTo>
                    <a:cubicBezTo>
                      <a:pt x="42" y="2"/>
                      <a:pt x="40" y="0"/>
                      <a:pt x="3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22" name="Freeform 357"/>
              <p:cNvSpPr/>
              <p:nvPr/>
            </p:nvSpPr>
            <p:spPr bwMode="auto">
              <a:xfrm>
                <a:off x="1629" y="2302"/>
                <a:ext cx="43" cy="67"/>
              </a:xfrm>
              <a:custGeom>
                <a:avLst/>
                <a:gdLst>
                  <a:gd name="T0" fmla="*/ 20 w 24"/>
                  <a:gd name="T1" fmla="*/ 2 h 38"/>
                  <a:gd name="T2" fmla="*/ 0 w 24"/>
                  <a:gd name="T3" fmla="*/ 35 h 38"/>
                  <a:gd name="T4" fmla="*/ 3 w 24"/>
                  <a:gd name="T5" fmla="*/ 36 h 38"/>
                  <a:gd name="T6" fmla="*/ 23 w 24"/>
                  <a:gd name="T7" fmla="*/ 3 h 38"/>
                  <a:gd name="T8" fmla="*/ 20 w 24"/>
                  <a:gd name="T9" fmla="*/ 2 h 38"/>
                </a:gdLst>
                <a:ahLst/>
                <a:cxnLst>
                  <a:cxn ang="0">
                    <a:pos x="T0" y="T1"/>
                  </a:cxn>
                  <a:cxn ang="0">
                    <a:pos x="T2" y="T3"/>
                  </a:cxn>
                  <a:cxn ang="0">
                    <a:pos x="T4" y="T5"/>
                  </a:cxn>
                  <a:cxn ang="0">
                    <a:pos x="T6" y="T7"/>
                  </a:cxn>
                  <a:cxn ang="0">
                    <a:pos x="T8" y="T9"/>
                  </a:cxn>
                </a:cxnLst>
                <a:rect l="0" t="0" r="r" b="b"/>
                <a:pathLst>
                  <a:path w="24" h="38">
                    <a:moveTo>
                      <a:pt x="20" y="2"/>
                    </a:moveTo>
                    <a:cubicBezTo>
                      <a:pt x="12" y="12"/>
                      <a:pt x="5" y="23"/>
                      <a:pt x="0" y="35"/>
                    </a:cubicBezTo>
                    <a:cubicBezTo>
                      <a:pt x="0" y="37"/>
                      <a:pt x="2" y="38"/>
                      <a:pt x="3" y="36"/>
                    </a:cubicBezTo>
                    <a:cubicBezTo>
                      <a:pt x="10" y="25"/>
                      <a:pt x="16" y="14"/>
                      <a:pt x="23" y="3"/>
                    </a:cubicBezTo>
                    <a:cubicBezTo>
                      <a:pt x="24" y="1"/>
                      <a:pt x="21" y="0"/>
                      <a:pt x="2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23" name="Freeform 358"/>
              <p:cNvSpPr/>
              <p:nvPr/>
            </p:nvSpPr>
            <p:spPr bwMode="auto">
              <a:xfrm>
                <a:off x="1659" y="2342"/>
                <a:ext cx="27" cy="43"/>
              </a:xfrm>
              <a:custGeom>
                <a:avLst/>
                <a:gdLst>
                  <a:gd name="T0" fmla="*/ 10 w 15"/>
                  <a:gd name="T1" fmla="*/ 2 h 24"/>
                  <a:gd name="T2" fmla="*/ 0 w 15"/>
                  <a:gd name="T3" fmla="*/ 22 h 24"/>
                  <a:gd name="T4" fmla="*/ 3 w 15"/>
                  <a:gd name="T5" fmla="*/ 23 h 24"/>
                  <a:gd name="T6" fmla="*/ 13 w 15"/>
                  <a:gd name="T7" fmla="*/ 5 h 24"/>
                  <a:gd name="T8" fmla="*/ 10 w 15"/>
                  <a:gd name="T9" fmla="*/ 2 h 24"/>
                </a:gdLst>
                <a:ahLst/>
                <a:cxnLst>
                  <a:cxn ang="0">
                    <a:pos x="T0" y="T1"/>
                  </a:cxn>
                  <a:cxn ang="0">
                    <a:pos x="T2" y="T3"/>
                  </a:cxn>
                  <a:cxn ang="0">
                    <a:pos x="T4" y="T5"/>
                  </a:cxn>
                  <a:cxn ang="0">
                    <a:pos x="T6" y="T7"/>
                  </a:cxn>
                  <a:cxn ang="0">
                    <a:pos x="T8" y="T9"/>
                  </a:cxn>
                </a:cxnLst>
                <a:rect l="0" t="0" r="r" b="b"/>
                <a:pathLst>
                  <a:path w="15" h="24">
                    <a:moveTo>
                      <a:pt x="10" y="2"/>
                    </a:moveTo>
                    <a:cubicBezTo>
                      <a:pt x="5" y="8"/>
                      <a:pt x="1" y="14"/>
                      <a:pt x="0" y="22"/>
                    </a:cubicBezTo>
                    <a:cubicBezTo>
                      <a:pt x="0" y="24"/>
                      <a:pt x="3" y="24"/>
                      <a:pt x="3" y="23"/>
                    </a:cubicBezTo>
                    <a:cubicBezTo>
                      <a:pt x="6" y="16"/>
                      <a:pt x="8" y="10"/>
                      <a:pt x="13" y="5"/>
                    </a:cubicBezTo>
                    <a:cubicBezTo>
                      <a:pt x="15" y="3"/>
                      <a:pt x="12" y="0"/>
                      <a:pt x="1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24" name="Freeform 359"/>
              <p:cNvSpPr/>
              <p:nvPr/>
            </p:nvSpPr>
            <p:spPr bwMode="auto">
              <a:xfrm>
                <a:off x="1686" y="2392"/>
                <a:ext cx="16" cy="31"/>
              </a:xfrm>
              <a:custGeom>
                <a:avLst/>
                <a:gdLst>
                  <a:gd name="T0" fmla="*/ 5 w 9"/>
                  <a:gd name="T1" fmla="*/ 2 h 18"/>
                  <a:gd name="T2" fmla="*/ 1 w 9"/>
                  <a:gd name="T3" fmla="*/ 15 h 18"/>
                  <a:gd name="T4" fmla="*/ 4 w 9"/>
                  <a:gd name="T5" fmla="*/ 16 h 18"/>
                  <a:gd name="T6" fmla="*/ 8 w 9"/>
                  <a:gd name="T7" fmla="*/ 3 h 18"/>
                  <a:gd name="T8" fmla="*/ 5 w 9"/>
                  <a:gd name="T9" fmla="*/ 2 h 18"/>
                </a:gdLst>
                <a:ahLst/>
                <a:cxnLst>
                  <a:cxn ang="0">
                    <a:pos x="T0" y="T1"/>
                  </a:cxn>
                  <a:cxn ang="0">
                    <a:pos x="T2" y="T3"/>
                  </a:cxn>
                  <a:cxn ang="0">
                    <a:pos x="T4" y="T5"/>
                  </a:cxn>
                  <a:cxn ang="0">
                    <a:pos x="T6" y="T7"/>
                  </a:cxn>
                  <a:cxn ang="0">
                    <a:pos x="T8" y="T9"/>
                  </a:cxn>
                </a:cxnLst>
                <a:rect l="0" t="0" r="r" b="b"/>
                <a:pathLst>
                  <a:path w="9" h="18">
                    <a:moveTo>
                      <a:pt x="5" y="2"/>
                    </a:moveTo>
                    <a:cubicBezTo>
                      <a:pt x="3" y="6"/>
                      <a:pt x="1" y="11"/>
                      <a:pt x="1" y="15"/>
                    </a:cubicBezTo>
                    <a:cubicBezTo>
                      <a:pt x="0" y="17"/>
                      <a:pt x="3" y="18"/>
                      <a:pt x="4" y="16"/>
                    </a:cubicBezTo>
                    <a:cubicBezTo>
                      <a:pt x="6" y="12"/>
                      <a:pt x="7" y="7"/>
                      <a:pt x="8" y="3"/>
                    </a:cubicBezTo>
                    <a:cubicBezTo>
                      <a:pt x="9" y="1"/>
                      <a:pt x="6" y="0"/>
                      <a:pt x="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25" name="Freeform 360"/>
              <p:cNvSpPr/>
              <p:nvPr/>
            </p:nvSpPr>
            <p:spPr bwMode="auto">
              <a:xfrm>
                <a:off x="1510" y="2401"/>
                <a:ext cx="49" cy="38"/>
              </a:xfrm>
              <a:custGeom>
                <a:avLst/>
                <a:gdLst>
                  <a:gd name="T0" fmla="*/ 24 w 28"/>
                  <a:gd name="T1" fmla="*/ 2 h 22"/>
                  <a:gd name="T2" fmla="*/ 2 w 28"/>
                  <a:gd name="T3" fmla="*/ 19 h 22"/>
                  <a:gd name="T4" fmla="*/ 3 w 28"/>
                  <a:gd name="T5" fmla="*/ 22 h 22"/>
                  <a:gd name="T6" fmla="*/ 26 w 28"/>
                  <a:gd name="T7" fmla="*/ 4 h 22"/>
                  <a:gd name="T8" fmla="*/ 24 w 28"/>
                  <a:gd name="T9" fmla="*/ 2 h 22"/>
                </a:gdLst>
                <a:ahLst/>
                <a:cxnLst>
                  <a:cxn ang="0">
                    <a:pos x="T0" y="T1"/>
                  </a:cxn>
                  <a:cxn ang="0">
                    <a:pos x="T2" y="T3"/>
                  </a:cxn>
                  <a:cxn ang="0">
                    <a:pos x="T4" y="T5"/>
                  </a:cxn>
                  <a:cxn ang="0">
                    <a:pos x="T6" y="T7"/>
                  </a:cxn>
                  <a:cxn ang="0">
                    <a:pos x="T8" y="T9"/>
                  </a:cxn>
                </a:cxnLst>
                <a:rect l="0" t="0" r="r" b="b"/>
                <a:pathLst>
                  <a:path w="28" h="22">
                    <a:moveTo>
                      <a:pt x="24" y="2"/>
                    </a:moveTo>
                    <a:cubicBezTo>
                      <a:pt x="17" y="8"/>
                      <a:pt x="10" y="14"/>
                      <a:pt x="2" y="19"/>
                    </a:cubicBezTo>
                    <a:cubicBezTo>
                      <a:pt x="0" y="20"/>
                      <a:pt x="1" y="22"/>
                      <a:pt x="3" y="22"/>
                    </a:cubicBezTo>
                    <a:cubicBezTo>
                      <a:pt x="12" y="18"/>
                      <a:pt x="20" y="12"/>
                      <a:pt x="26" y="4"/>
                    </a:cubicBezTo>
                    <a:cubicBezTo>
                      <a:pt x="28" y="2"/>
                      <a:pt x="25" y="0"/>
                      <a:pt x="2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26" name="Freeform 361"/>
              <p:cNvSpPr/>
              <p:nvPr/>
            </p:nvSpPr>
            <p:spPr bwMode="auto">
              <a:xfrm>
                <a:off x="1492" y="2432"/>
                <a:ext cx="67" cy="44"/>
              </a:xfrm>
              <a:custGeom>
                <a:avLst/>
                <a:gdLst>
                  <a:gd name="T0" fmla="*/ 34 w 38"/>
                  <a:gd name="T1" fmla="*/ 1 h 25"/>
                  <a:gd name="T2" fmla="*/ 2 w 38"/>
                  <a:gd name="T3" fmla="*/ 22 h 25"/>
                  <a:gd name="T4" fmla="*/ 3 w 38"/>
                  <a:gd name="T5" fmla="*/ 25 h 25"/>
                  <a:gd name="T6" fmla="*/ 37 w 38"/>
                  <a:gd name="T7" fmla="*/ 4 h 25"/>
                  <a:gd name="T8" fmla="*/ 34 w 38"/>
                  <a:gd name="T9" fmla="*/ 1 h 25"/>
                </a:gdLst>
                <a:ahLst/>
                <a:cxnLst>
                  <a:cxn ang="0">
                    <a:pos x="T0" y="T1"/>
                  </a:cxn>
                  <a:cxn ang="0">
                    <a:pos x="T2" y="T3"/>
                  </a:cxn>
                  <a:cxn ang="0">
                    <a:pos x="T4" y="T5"/>
                  </a:cxn>
                  <a:cxn ang="0">
                    <a:pos x="T6" y="T7"/>
                  </a:cxn>
                  <a:cxn ang="0">
                    <a:pos x="T8" y="T9"/>
                  </a:cxn>
                </a:cxnLst>
                <a:rect l="0" t="0" r="r" b="b"/>
                <a:pathLst>
                  <a:path w="38" h="25">
                    <a:moveTo>
                      <a:pt x="34" y="1"/>
                    </a:moveTo>
                    <a:cubicBezTo>
                      <a:pt x="24" y="8"/>
                      <a:pt x="12" y="15"/>
                      <a:pt x="2" y="22"/>
                    </a:cubicBezTo>
                    <a:cubicBezTo>
                      <a:pt x="0" y="23"/>
                      <a:pt x="1" y="25"/>
                      <a:pt x="3" y="25"/>
                    </a:cubicBezTo>
                    <a:cubicBezTo>
                      <a:pt x="15" y="21"/>
                      <a:pt x="28" y="13"/>
                      <a:pt x="37" y="4"/>
                    </a:cubicBezTo>
                    <a:cubicBezTo>
                      <a:pt x="38" y="2"/>
                      <a:pt x="36" y="0"/>
                      <a:pt x="3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27" name="Freeform 362"/>
              <p:cNvSpPr/>
              <p:nvPr/>
            </p:nvSpPr>
            <p:spPr bwMode="auto">
              <a:xfrm>
                <a:off x="1536" y="2457"/>
                <a:ext cx="32" cy="26"/>
              </a:xfrm>
              <a:custGeom>
                <a:avLst/>
                <a:gdLst>
                  <a:gd name="T0" fmla="*/ 14 w 18"/>
                  <a:gd name="T1" fmla="*/ 1 h 15"/>
                  <a:gd name="T2" fmla="*/ 1 w 18"/>
                  <a:gd name="T3" fmla="*/ 11 h 15"/>
                  <a:gd name="T4" fmla="*/ 3 w 18"/>
                  <a:gd name="T5" fmla="*/ 14 h 15"/>
                  <a:gd name="T6" fmla="*/ 16 w 18"/>
                  <a:gd name="T7" fmla="*/ 4 h 15"/>
                  <a:gd name="T8" fmla="*/ 14 w 18"/>
                  <a:gd name="T9" fmla="*/ 1 h 15"/>
                </a:gdLst>
                <a:ahLst/>
                <a:cxnLst>
                  <a:cxn ang="0">
                    <a:pos x="T0" y="T1"/>
                  </a:cxn>
                  <a:cxn ang="0">
                    <a:pos x="T2" y="T3"/>
                  </a:cxn>
                  <a:cxn ang="0">
                    <a:pos x="T4" y="T5"/>
                  </a:cxn>
                  <a:cxn ang="0">
                    <a:pos x="T6" y="T7"/>
                  </a:cxn>
                  <a:cxn ang="0">
                    <a:pos x="T8" y="T9"/>
                  </a:cxn>
                </a:cxnLst>
                <a:rect l="0" t="0" r="r" b="b"/>
                <a:pathLst>
                  <a:path w="18" h="15">
                    <a:moveTo>
                      <a:pt x="14" y="1"/>
                    </a:moveTo>
                    <a:cubicBezTo>
                      <a:pt x="9" y="4"/>
                      <a:pt x="4" y="7"/>
                      <a:pt x="1" y="11"/>
                    </a:cubicBezTo>
                    <a:cubicBezTo>
                      <a:pt x="0" y="13"/>
                      <a:pt x="1" y="15"/>
                      <a:pt x="3" y="14"/>
                    </a:cubicBezTo>
                    <a:cubicBezTo>
                      <a:pt x="8" y="12"/>
                      <a:pt x="12" y="8"/>
                      <a:pt x="16" y="4"/>
                    </a:cubicBezTo>
                    <a:cubicBezTo>
                      <a:pt x="18" y="3"/>
                      <a:pt x="16" y="0"/>
                      <a:pt x="1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28" name="Freeform 363"/>
              <p:cNvSpPr/>
              <p:nvPr/>
            </p:nvSpPr>
            <p:spPr bwMode="auto">
              <a:xfrm>
                <a:off x="1554" y="2476"/>
                <a:ext cx="26" cy="28"/>
              </a:xfrm>
              <a:custGeom>
                <a:avLst/>
                <a:gdLst>
                  <a:gd name="T0" fmla="*/ 11 w 15"/>
                  <a:gd name="T1" fmla="*/ 1 h 16"/>
                  <a:gd name="T2" fmla="*/ 0 w 15"/>
                  <a:gd name="T3" fmla="*/ 14 h 16"/>
                  <a:gd name="T4" fmla="*/ 3 w 15"/>
                  <a:gd name="T5" fmla="*/ 15 h 16"/>
                  <a:gd name="T6" fmla="*/ 8 w 15"/>
                  <a:gd name="T7" fmla="*/ 10 h 16"/>
                  <a:gd name="T8" fmla="*/ 13 w 15"/>
                  <a:gd name="T9" fmla="*/ 4 h 16"/>
                  <a:gd name="T10" fmla="*/ 11 w 15"/>
                  <a:gd name="T11" fmla="*/ 1 h 16"/>
                </a:gdLst>
                <a:ahLst/>
                <a:cxnLst>
                  <a:cxn ang="0">
                    <a:pos x="T0" y="T1"/>
                  </a:cxn>
                  <a:cxn ang="0">
                    <a:pos x="T2" y="T3"/>
                  </a:cxn>
                  <a:cxn ang="0">
                    <a:pos x="T4" y="T5"/>
                  </a:cxn>
                  <a:cxn ang="0">
                    <a:pos x="T6" y="T7"/>
                  </a:cxn>
                  <a:cxn ang="0">
                    <a:pos x="T8" y="T9"/>
                  </a:cxn>
                  <a:cxn ang="0">
                    <a:pos x="T10" y="T11"/>
                  </a:cxn>
                </a:cxnLst>
                <a:rect l="0" t="0" r="r" b="b"/>
                <a:pathLst>
                  <a:path w="15" h="16">
                    <a:moveTo>
                      <a:pt x="11" y="1"/>
                    </a:moveTo>
                    <a:cubicBezTo>
                      <a:pt x="7" y="5"/>
                      <a:pt x="2" y="9"/>
                      <a:pt x="0" y="14"/>
                    </a:cubicBezTo>
                    <a:cubicBezTo>
                      <a:pt x="0" y="15"/>
                      <a:pt x="2" y="16"/>
                      <a:pt x="3" y="15"/>
                    </a:cubicBezTo>
                    <a:cubicBezTo>
                      <a:pt x="5" y="14"/>
                      <a:pt x="6" y="12"/>
                      <a:pt x="8" y="10"/>
                    </a:cubicBezTo>
                    <a:cubicBezTo>
                      <a:pt x="9" y="8"/>
                      <a:pt x="11" y="6"/>
                      <a:pt x="13" y="4"/>
                    </a:cubicBezTo>
                    <a:cubicBezTo>
                      <a:pt x="15" y="3"/>
                      <a:pt x="13" y="0"/>
                      <a:pt x="1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29" name="Freeform 364"/>
              <p:cNvSpPr/>
              <p:nvPr/>
            </p:nvSpPr>
            <p:spPr bwMode="auto">
              <a:xfrm>
                <a:off x="1561" y="2495"/>
                <a:ext cx="24" cy="25"/>
              </a:xfrm>
              <a:custGeom>
                <a:avLst/>
                <a:gdLst>
                  <a:gd name="T0" fmla="*/ 9 w 14"/>
                  <a:gd name="T1" fmla="*/ 2 h 14"/>
                  <a:gd name="T2" fmla="*/ 1 w 14"/>
                  <a:gd name="T3" fmla="*/ 11 h 14"/>
                  <a:gd name="T4" fmla="*/ 3 w 14"/>
                  <a:gd name="T5" fmla="*/ 13 h 14"/>
                  <a:gd name="T6" fmla="*/ 12 w 14"/>
                  <a:gd name="T7" fmla="*/ 5 h 14"/>
                  <a:gd name="T8" fmla="*/ 9 w 14"/>
                  <a:gd name="T9" fmla="*/ 2 h 14"/>
                </a:gdLst>
                <a:ahLst/>
                <a:cxnLst>
                  <a:cxn ang="0">
                    <a:pos x="T0" y="T1"/>
                  </a:cxn>
                  <a:cxn ang="0">
                    <a:pos x="T2" y="T3"/>
                  </a:cxn>
                  <a:cxn ang="0">
                    <a:pos x="T4" y="T5"/>
                  </a:cxn>
                  <a:cxn ang="0">
                    <a:pos x="T6" y="T7"/>
                  </a:cxn>
                  <a:cxn ang="0">
                    <a:pos x="T8" y="T9"/>
                  </a:cxn>
                </a:cxnLst>
                <a:rect l="0" t="0" r="r" b="b"/>
                <a:pathLst>
                  <a:path w="14" h="14">
                    <a:moveTo>
                      <a:pt x="9" y="2"/>
                    </a:moveTo>
                    <a:cubicBezTo>
                      <a:pt x="6" y="5"/>
                      <a:pt x="3" y="8"/>
                      <a:pt x="1" y="11"/>
                    </a:cubicBezTo>
                    <a:cubicBezTo>
                      <a:pt x="0" y="13"/>
                      <a:pt x="2" y="14"/>
                      <a:pt x="3" y="13"/>
                    </a:cubicBezTo>
                    <a:cubicBezTo>
                      <a:pt x="6" y="10"/>
                      <a:pt x="9" y="7"/>
                      <a:pt x="12" y="5"/>
                    </a:cubicBezTo>
                    <a:cubicBezTo>
                      <a:pt x="14" y="3"/>
                      <a:pt x="11" y="0"/>
                      <a:pt x="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30" name="Freeform 365"/>
              <p:cNvSpPr/>
              <p:nvPr/>
            </p:nvSpPr>
            <p:spPr bwMode="auto">
              <a:xfrm>
                <a:off x="2007" y="2369"/>
                <a:ext cx="4" cy="3"/>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2" y="2"/>
                      <a:pt x="2" y="0"/>
                      <a:pt x="1" y="0"/>
                    </a:cubicBezTo>
                    <a:cubicBezTo>
                      <a:pt x="0" y="0"/>
                      <a:pt x="0" y="2"/>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31" name="Freeform 366"/>
              <p:cNvSpPr/>
              <p:nvPr/>
            </p:nvSpPr>
            <p:spPr bwMode="auto">
              <a:xfrm>
                <a:off x="1997" y="2360"/>
                <a:ext cx="98" cy="79"/>
              </a:xfrm>
              <a:custGeom>
                <a:avLst/>
                <a:gdLst>
                  <a:gd name="T0" fmla="*/ 2 w 56"/>
                  <a:gd name="T1" fmla="*/ 4 h 45"/>
                  <a:gd name="T2" fmla="*/ 53 w 56"/>
                  <a:gd name="T3" fmla="*/ 44 h 45"/>
                  <a:gd name="T4" fmla="*/ 54 w 56"/>
                  <a:gd name="T5" fmla="*/ 42 h 45"/>
                  <a:gd name="T6" fmla="*/ 5 w 56"/>
                  <a:gd name="T7" fmla="*/ 2 h 45"/>
                  <a:gd name="T8" fmla="*/ 2 w 56"/>
                  <a:gd name="T9" fmla="*/ 4 h 45"/>
                </a:gdLst>
                <a:ahLst/>
                <a:cxnLst>
                  <a:cxn ang="0">
                    <a:pos x="T0" y="T1"/>
                  </a:cxn>
                  <a:cxn ang="0">
                    <a:pos x="T2" y="T3"/>
                  </a:cxn>
                  <a:cxn ang="0">
                    <a:pos x="T4" y="T5"/>
                  </a:cxn>
                  <a:cxn ang="0">
                    <a:pos x="T6" y="T7"/>
                  </a:cxn>
                  <a:cxn ang="0">
                    <a:pos x="T8" y="T9"/>
                  </a:cxn>
                </a:cxnLst>
                <a:rect l="0" t="0" r="r" b="b"/>
                <a:pathLst>
                  <a:path w="56" h="45">
                    <a:moveTo>
                      <a:pt x="2" y="4"/>
                    </a:moveTo>
                    <a:cubicBezTo>
                      <a:pt x="14" y="21"/>
                      <a:pt x="33" y="37"/>
                      <a:pt x="53" y="44"/>
                    </a:cubicBezTo>
                    <a:cubicBezTo>
                      <a:pt x="55" y="45"/>
                      <a:pt x="56" y="42"/>
                      <a:pt x="54" y="42"/>
                    </a:cubicBezTo>
                    <a:cubicBezTo>
                      <a:pt x="36" y="29"/>
                      <a:pt x="20" y="18"/>
                      <a:pt x="5" y="2"/>
                    </a:cubicBezTo>
                    <a:cubicBezTo>
                      <a:pt x="3" y="0"/>
                      <a:pt x="0" y="2"/>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32" name="Freeform 367"/>
              <p:cNvSpPr/>
              <p:nvPr/>
            </p:nvSpPr>
            <p:spPr bwMode="auto">
              <a:xfrm>
                <a:off x="2030" y="2367"/>
                <a:ext cx="88" cy="56"/>
              </a:xfrm>
              <a:custGeom>
                <a:avLst/>
                <a:gdLst>
                  <a:gd name="T0" fmla="*/ 2 w 50"/>
                  <a:gd name="T1" fmla="*/ 4 h 32"/>
                  <a:gd name="T2" fmla="*/ 47 w 50"/>
                  <a:gd name="T3" fmla="*/ 32 h 32"/>
                  <a:gd name="T4" fmla="*/ 48 w 50"/>
                  <a:gd name="T5" fmla="*/ 28 h 32"/>
                  <a:gd name="T6" fmla="*/ 3 w 50"/>
                  <a:gd name="T7" fmla="*/ 0 h 32"/>
                  <a:gd name="T8" fmla="*/ 2 w 50"/>
                  <a:gd name="T9" fmla="*/ 4 h 32"/>
                </a:gdLst>
                <a:ahLst/>
                <a:cxnLst>
                  <a:cxn ang="0">
                    <a:pos x="T0" y="T1"/>
                  </a:cxn>
                  <a:cxn ang="0">
                    <a:pos x="T2" y="T3"/>
                  </a:cxn>
                  <a:cxn ang="0">
                    <a:pos x="T4" y="T5"/>
                  </a:cxn>
                  <a:cxn ang="0">
                    <a:pos x="T6" y="T7"/>
                  </a:cxn>
                  <a:cxn ang="0">
                    <a:pos x="T8" y="T9"/>
                  </a:cxn>
                </a:cxnLst>
                <a:rect l="0" t="0" r="r" b="b"/>
                <a:pathLst>
                  <a:path w="50" h="32">
                    <a:moveTo>
                      <a:pt x="2" y="4"/>
                    </a:moveTo>
                    <a:cubicBezTo>
                      <a:pt x="18" y="10"/>
                      <a:pt x="29" y="29"/>
                      <a:pt x="47" y="32"/>
                    </a:cubicBezTo>
                    <a:cubicBezTo>
                      <a:pt x="49" y="32"/>
                      <a:pt x="50" y="29"/>
                      <a:pt x="48" y="28"/>
                    </a:cubicBezTo>
                    <a:cubicBezTo>
                      <a:pt x="31" y="22"/>
                      <a:pt x="20" y="4"/>
                      <a:pt x="3" y="0"/>
                    </a:cubicBezTo>
                    <a:cubicBezTo>
                      <a:pt x="0" y="0"/>
                      <a:pt x="0" y="3"/>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33" name="Freeform 368"/>
              <p:cNvSpPr/>
              <p:nvPr/>
            </p:nvSpPr>
            <p:spPr bwMode="auto">
              <a:xfrm>
                <a:off x="2088" y="2371"/>
                <a:ext cx="37" cy="35"/>
              </a:xfrm>
              <a:custGeom>
                <a:avLst/>
                <a:gdLst>
                  <a:gd name="T0" fmla="*/ 1 w 21"/>
                  <a:gd name="T1" fmla="*/ 4 h 20"/>
                  <a:gd name="T2" fmla="*/ 18 w 21"/>
                  <a:gd name="T3" fmla="*/ 19 h 20"/>
                  <a:gd name="T4" fmla="*/ 20 w 21"/>
                  <a:gd name="T5" fmla="*/ 16 h 20"/>
                  <a:gd name="T6" fmla="*/ 3 w 21"/>
                  <a:gd name="T7" fmla="*/ 1 h 20"/>
                  <a:gd name="T8" fmla="*/ 1 w 21"/>
                  <a:gd name="T9" fmla="*/ 4 h 20"/>
                </a:gdLst>
                <a:ahLst/>
                <a:cxnLst>
                  <a:cxn ang="0">
                    <a:pos x="T0" y="T1"/>
                  </a:cxn>
                  <a:cxn ang="0">
                    <a:pos x="T2" y="T3"/>
                  </a:cxn>
                  <a:cxn ang="0">
                    <a:pos x="T4" y="T5"/>
                  </a:cxn>
                  <a:cxn ang="0">
                    <a:pos x="T6" y="T7"/>
                  </a:cxn>
                  <a:cxn ang="0">
                    <a:pos x="T8" y="T9"/>
                  </a:cxn>
                </a:cxnLst>
                <a:rect l="0" t="0" r="r" b="b"/>
                <a:pathLst>
                  <a:path w="21" h="20">
                    <a:moveTo>
                      <a:pt x="1" y="4"/>
                    </a:moveTo>
                    <a:cubicBezTo>
                      <a:pt x="6" y="9"/>
                      <a:pt x="12" y="15"/>
                      <a:pt x="18" y="19"/>
                    </a:cubicBezTo>
                    <a:cubicBezTo>
                      <a:pt x="20" y="20"/>
                      <a:pt x="21" y="17"/>
                      <a:pt x="20" y="16"/>
                    </a:cubicBezTo>
                    <a:cubicBezTo>
                      <a:pt x="15" y="11"/>
                      <a:pt x="9" y="6"/>
                      <a:pt x="3" y="1"/>
                    </a:cubicBezTo>
                    <a:cubicBezTo>
                      <a:pt x="2" y="0"/>
                      <a:pt x="0" y="3"/>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34" name="Freeform 369"/>
              <p:cNvSpPr/>
              <p:nvPr/>
            </p:nvSpPr>
            <p:spPr bwMode="auto">
              <a:xfrm>
                <a:off x="2009" y="2406"/>
                <a:ext cx="44" cy="42"/>
              </a:xfrm>
              <a:custGeom>
                <a:avLst/>
                <a:gdLst>
                  <a:gd name="T0" fmla="*/ 1 w 25"/>
                  <a:gd name="T1" fmla="*/ 5 h 24"/>
                  <a:gd name="T2" fmla="*/ 22 w 25"/>
                  <a:gd name="T3" fmla="*/ 23 h 24"/>
                  <a:gd name="T4" fmla="*/ 24 w 25"/>
                  <a:gd name="T5" fmla="*/ 21 h 24"/>
                  <a:gd name="T6" fmla="*/ 4 w 25"/>
                  <a:gd name="T7" fmla="*/ 2 h 24"/>
                  <a:gd name="T8" fmla="*/ 1 w 25"/>
                  <a:gd name="T9" fmla="*/ 5 h 24"/>
                </a:gdLst>
                <a:ahLst/>
                <a:cxnLst>
                  <a:cxn ang="0">
                    <a:pos x="T0" y="T1"/>
                  </a:cxn>
                  <a:cxn ang="0">
                    <a:pos x="T2" y="T3"/>
                  </a:cxn>
                  <a:cxn ang="0">
                    <a:pos x="T4" y="T5"/>
                  </a:cxn>
                  <a:cxn ang="0">
                    <a:pos x="T6" y="T7"/>
                  </a:cxn>
                  <a:cxn ang="0">
                    <a:pos x="T8" y="T9"/>
                  </a:cxn>
                </a:cxnLst>
                <a:rect l="0" t="0" r="r" b="b"/>
                <a:pathLst>
                  <a:path w="25" h="24">
                    <a:moveTo>
                      <a:pt x="1" y="5"/>
                    </a:moveTo>
                    <a:cubicBezTo>
                      <a:pt x="8" y="11"/>
                      <a:pt x="14" y="18"/>
                      <a:pt x="22" y="23"/>
                    </a:cubicBezTo>
                    <a:cubicBezTo>
                      <a:pt x="24" y="24"/>
                      <a:pt x="25" y="22"/>
                      <a:pt x="24" y="21"/>
                    </a:cubicBezTo>
                    <a:cubicBezTo>
                      <a:pt x="18" y="14"/>
                      <a:pt x="11" y="8"/>
                      <a:pt x="4" y="2"/>
                    </a:cubicBezTo>
                    <a:cubicBezTo>
                      <a:pt x="2" y="0"/>
                      <a:pt x="0" y="3"/>
                      <a:pt x="1"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35" name="Freeform 370"/>
              <p:cNvSpPr/>
              <p:nvPr/>
            </p:nvSpPr>
            <p:spPr bwMode="auto">
              <a:xfrm>
                <a:off x="1833" y="2098"/>
                <a:ext cx="58" cy="97"/>
              </a:xfrm>
              <a:custGeom>
                <a:avLst/>
                <a:gdLst>
                  <a:gd name="T0" fmla="*/ 3 w 33"/>
                  <a:gd name="T1" fmla="*/ 53 h 55"/>
                  <a:gd name="T2" fmla="*/ 32 w 33"/>
                  <a:gd name="T3" fmla="*/ 3 h 55"/>
                  <a:gd name="T4" fmla="*/ 30 w 33"/>
                  <a:gd name="T5" fmla="*/ 1 h 55"/>
                  <a:gd name="T6" fmla="*/ 0 w 33"/>
                  <a:gd name="T7" fmla="*/ 53 h 55"/>
                  <a:gd name="T8" fmla="*/ 3 w 33"/>
                  <a:gd name="T9" fmla="*/ 53 h 55"/>
                </a:gdLst>
                <a:ahLst/>
                <a:cxnLst>
                  <a:cxn ang="0">
                    <a:pos x="T0" y="T1"/>
                  </a:cxn>
                  <a:cxn ang="0">
                    <a:pos x="T2" y="T3"/>
                  </a:cxn>
                  <a:cxn ang="0">
                    <a:pos x="T4" y="T5"/>
                  </a:cxn>
                  <a:cxn ang="0">
                    <a:pos x="T6" y="T7"/>
                  </a:cxn>
                  <a:cxn ang="0">
                    <a:pos x="T8" y="T9"/>
                  </a:cxn>
                </a:cxnLst>
                <a:rect l="0" t="0" r="r" b="b"/>
                <a:pathLst>
                  <a:path w="33" h="55">
                    <a:moveTo>
                      <a:pt x="3" y="53"/>
                    </a:moveTo>
                    <a:cubicBezTo>
                      <a:pt x="10" y="34"/>
                      <a:pt x="19" y="19"/>
                      <a:pt x="32" y="3"/>
                    </a:cubicBezTo>
                    <a:cubicBezTo>
                      <a:pt x="33" y="2"/>
                      <a:pt x="31" y="0"/>
                      <a:pt x="30" y="1"/>
                    </a:cubicBezTo>
                    <a:cubicBezTo>
                      <a:pt x="15" y="14"/>
                      <a:pt x="4" y="33"/>
                      <a:pt x="0" y="53"/>
                    </a:cubicBezTo>
                    <a:cubicBezTo>
                      <a:pt x="0" y="55"/>
                      <a:pt x="2" y="55"/>
                      <a:pt x="3" y="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36" name="Freeform 371"/>
              <p:cNvSpPr/>
              <p:nvPr/>
            </p:nvSpPr>
            <p:spPr bwMode="auto">
              <a:xfrm>
                <a:off x="1865" y="2137"/>
                <a:ext cx="40" cy="65"/>
              </a:xfrm>
              <a:custGeom>
                <a:avLst/>
                <a:gdLst>
                  <a:gd name="T0" fmla="*/ 3 w 23"/>
                  <a:gd name="T1" fmla="*/ 36 h 37"/>
                  <a:gd name="T2" fmla="*/ 10 w 23"/>
                  <a:gd name="T3" fmla="*/ 19 h 37"/>
                  <a:gd name="T4" fmla="*/ 22 w 23"/>
                  <a:gd name="T5" fmla="*/ 4 h 37"/>
                  <a:gd name="T6" fmla="*/ 20 w 23"/>
                  <a:gd name="T7" fmla="*/ 1 h 37"/>
                  <a:gd name="T8" fmla="*/ 0 w 23"/>
                  <a:gd name="T9" fmla="*/ 35 h 37"/>
                  <a:gd name="T10" fmla="*/ 3 w 23"/>
                  <a:gd name="T11" fmla="*/ 36 h 37"/>
                </a:gdLst>
                <a:ahLst/>
                <a:cxnLst>
                  <a:cxn ang="0">
                    <a:pos x="T0" y="T1"/>
                  </a:cxn>
                  <a:cxn ang="0">
                    <a:pos x="T2" y="T3"/>
                  </a:cxn>
                  <a:cxn ang="0">
                    <a:pos x="T4" y="T5"/>
                  </a:cxn>
                  <a:cxn ang="0">
                    <a:pos x="T6" y="T7"/>
                  </a:cxn>
                  <a:cxn ang="0">
                    <a:pos x="T8" y="T9"/>
                  </a:cxn>
                  <a:cxn ang="0">
                    <a:pos x="T10" y="T11"/>
                  </a:cxn>
                </a:cxnLst>
                <a:rect l="0" t="0" r="r" b="b"/>
                <a:pathLst>
                  <a:path w="23" h="37">
                    <a:moveTo>
                      <a:pt x="3" y="36"/>
                    </a:moveTo>
                    <a:cubicBezTo>
                      <a:pt x="6" y="30"/>
                      <a:pt x="7" y="25"/>
                      <a:pt x="10" y="19"/>
                    </a:cubicBezTo>
                    <a:cubicBezTo>
                      <a:pt x="14" y="14"/>
                      <a:pt x="18" y="9"/>
                      <a:pt x="22" y="4"/>
                    </a:cubicBezTo>
                    <a:cubicBezTo>
                      <a:pt x="23" y="2"/>
                      <a:pt x="22" y="0"/>
                      <a:pt x="20" y="1"/>
                    </a:cubicBezTo>
                    <a:cubicBezTo>
                      <a:pt x="10" y="9"/>
                      <a:pt x="1" y="23"/>
                      <a:pt x="0" y="35"/>
                    </a:cubicBezTo>
                    <a:cubicBezTo>
                      <a:pt x="0" y="37"/>
                      <a:pt x="2" y="37"/>
                      <a:pt x="3" y="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37" name="Freeform 372"/>
              <p:cNvSpPr/>
              <p:nvPr/>
            </p:nvSpPr>
            <p:spPr bwMode="auto">
              <a:xfrm>
                <a:off x="1893" y="2175"/>
                <a:ext cx="19" cy="34"/>
              </a:xfrm>
              <a:custGeom>
                <a:avLst/>
                <a:gdLst>
                  <a:gd name="T0" fmla="*/ 4 w 11"/>
                  <a:gd name="T1" fmla="*/ 17 h 19"/>
                  <a:gd name="T2" fmla="*/ 11 w 11"/>
                  <a:gd name="T3" fmla="*/ 3 h 19"/>
                  <a:gd name="T4" fmla="*/ 8 w 11"/>
                  <a:gd name="T5" fmla="*/ 1 h 19"/>
                  <a:gd name="T6" fmla="*/ 0 w 11"/>
                  <a:gd name="T7" fmla="*/ 16 h 19"/>
                  <a:gd name="T8" fmla="*/ 4 w 11"/>
                  <a:gd name="T9" fmla="*/ 17 h 19"/>
                </a:gdLst>
                <a:ahLst/>
                <a:cxnLst>
                  <a:cxn ang="0">
                    <a:pos x="T0" y="T1"/>
                  </a:cxn>
                  <a:cxn ang="0">
                    <a:pos x="T2" y="T3"/>
                  </a:cxn>
                  <a:cxn ang="0">
                    <a:pos x="T4" y="T5"/>
                  </a:cxn>
                  <a:cxn ang="0">
                    <a:pos x="T6" y="T7"/>
                  </a:cxn>
                  <a:cxn ang="0">
                    <a:pos x="T8" y="T9"/>
                  </a:cxn>
                </a:cxnLst>
                <a:rect l="0" t="0" r="r" b="b"/>
                <a:pathLst>
                  <a:path w="11" h="19">
                    <a:moveTo>
                      <a:pt x="4" y="17"/>
                    </a:moveTo>
                    <a:cubicBezTo>
                      <a:pt x="5" y="12"/>
                      <a:pt x="8" y="7"/>
                      <a:pt x="11" y="3"/>
                    </a:cubicBezTo>
                    <a:cubicBezTo>
                      <a:pt x="11" y="1"/>
                      <a:pt x="9" y="0"/>
                      <a:pt x="8" y="1"/>
                    </a:cubicBezTo>
                    <a:cubicBezTo>
                      <a:pt x="4" y="5"/>
                      <a:pt x="1" y="10"/>
                      <a:pt x="0" y="16"/>
                    </a:cubicBezTo>
                    <a:cubicBezTo>
                      <a:pt x="0" y="18"/>
                      <a:pt x="3" y="19"/>
                      <a:pt x="4"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38" name="Freeform 373"/>
              <p:cNvSpPr/>
              <p:nvPr/>
            </p:nvSpPr>
            <p:spPr bwMode="auto">
              <a:xfrm>
                <a:off x="1904" y="2191"/>
                <a:ext cx="28" cy="32"/>
              </a:xfrm>
              <a:custGeom>
                <a:avLst/>
                <a:gdLst>
                  <a:gd name="T0" fmla="*/ 4 w 16"/>
                  <a:gd name="T1" fmla="*/ 17 h 18"/>
                  <a:gd name="T2" fmla="*/ 16 w 16"/>
                  <a:gd name="T3" fmla="*/ 4 h 18"/>
                  <a:gd name="T4" fmla="*/ 14 w 16"/>
                  <a:gd name="T5" fmla="*/ 1 h 18"/>
                  <a:gd name="T6" fmla="*/ 2 w 16"/>
                  <a:gd name="T7" fmla="*/ 14 h 18"/>
                  <a:gd name="T8" fmla="*/ 4 w 16"/>
                  <a:gd name="T9" fmla="*/ 17 h 18"/>
                </a:gdLst>
                <a:ahLst/>
                <a:cxnLst>
                  <a:cxn ang="0">
                    <a:pos x="T0" y="T1"/>
                  </a:cxn>
                  <a:cxn ang="0">
                    <a:pos x="T2" y="T3"/>
                  </a:cxn>
                  <a:cxn ang="0">
                    <a:pos x="T4" y="T5"/>
                  </a:cxn>
                  <a:cxn ang="0">
                    <a:pos x="T6" y="T7"/>
                  </a:cxn>
                  <a:cxn ang="0">
                    <a:pos x="T8" y="T9"/>
                  </a:cxn>
                </a:cxnLst>
                <a:rect l="0" t="0" r="r" b="b"/>
                <a:pathLst>
                  <a:path w="16" h="18">
                    <a:moveTo>
                      <a:pt x="4" y="17"/>
                    </a:moveTo>
                    <a:cubicBezTo>
                      <a:pt x="8" y="13"/>
                      <a:pt x="13" y="8"/>
                      <a:pt x="16" y="4"/>
                    </a:cubicBezTo>
                    <a:cubicBezTo>
                      <a:pt x="16" y="2"/>
                      <a:pt x="15" y="0"/>
                      <a:pt x="14" y="1"/>
                    </a:cubicBezTo>
                    <a:cubicBezTo>
                      <a:pt x="9" y="5"/>
                      <a:pt x="5" y="10"/>
                      <a:pt x="2" y="14"/>
                    </a:cubicBezTo>
                    <a:cubicBezTo>
                      <a:pt x="0" y="16"/>
                      <a:pt x="3" y="18"/>
                      <a:pt x="4"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39" name="Freeform 374"/>
              <p:cNvSpPr/>
              <p:nvPr/>
            </p:nvSpPr>
            <p:spPr bwMode="auto">
              <a:xfrm>
                <a:off x="1842" y="2073"/>
                <a:ext cx="32" cy="46"/>
              </a:xfrm>
              <a:custGeom>
                <a:avLst/>
                <a:gdLst>
                  <a:gd name="T0" fmla="*/ 4 w 18"/>
                  <a:gd name="T1" fmla="*/ 24 h 26"/>
                  <a:gd name="T2" fmla="*/ 17 w 18"/>
                  <a:gd name="T3" fmla="*/ 2 h 26"/>
                  <a:gd name="T4" fmla="*/ 15 w 18"/>
                  <a:gd name="T5" fmla="*/ 1 h 26"/>
                  <a:gd name="T6" fmla="*/ 1 w 18"/>
                  <a:gd name="T7" fmla="*/ 22 h 26"/>
                  <a:gd name="T8" fmla="*/ 4 w 18"/>
                  <a:gd name="T9" fmla="*/ 24 h 26"/>
                </a:gdLst>
                <a:ahLst/>
                <a:cxnLst>
                  <a:cxn ang="0">
                    <a:pos x="T0" y="T1"/>
                  </a:cxn>
                  <a:cxn ang="0">
                    <a:pos x="T2" y="T3"/>
                  </a:cxn>
                  <a:cxn ang="0">
                    <a:pos x="T4" y="T5"/>
                  </a:cxn>
                  <a:cxn ang="0">
                    <a:pos x="T6" y="T7"/>
                  </a:cxn>
                  <a:cxn ang="0">
                    <a:pos x="T8" y="T9"/>
                  </a:cxn>
                </a:cxnLst>
                <a:rect l="0" t="0" r="r" b="b"/>
                <a:pathLst>
                  <a:path w="18" h="26">
                    <a:moveTo>
                      <a:pt x="4" y="24"/>
                    </a:moveTo>
                    <a:cubicBezTo>
                      <a:pt x="7" y="16"/>
                      <a:pt x="12" y="9"/>
                      <a:pt x="17" y="2"/>
                    </a:cubicBezTo>
                    <a:cubicBezTo>
                      <a:pt x="18" y="1"/>
                      <a:pt x="16" y="0"/>
                      <a:pt x="15" y="1"/>
                    </a:cubicBezTo>
                    <a:cubicBezTo>
                      <a:pt x="9" y="7"/>
                      <a:pt x="4" y="14"/>
                      <a:pt x="1" y="22"/>
                    </a:cubicBezTo>
                    <a:cubicBezTo>
                      <a:pt x="0" y="24"/>
                      <a:pt x="3" y="26"/>
                      <a:pt x="4"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40" name="Freeform 375"/>
              <p:cNvSpPr/>
              <p:nvPr/>
            </p:nvSpPr>
            <p:spPr bwMode="auto">
              <a:xfrm>
                <a:off x="1828" y="2044"/>
                <a:ext cx="18" cy="35"/>
              </a:xfrm>
              <a:custGeom>
                <a:avLst/>
                <a:gdLst>
                  <a:gd name="T0" fmla="*/ 4 w 10"/>
                  <a:gd name="T1" fmla="*/ 17 h 20"/>
                  <a:gd name="T2" fmla="*/ 9 w 10"/>
                  <a:gd name="T3" fmla="*/ 2 h 20"/>
                  <a:gd name="T4" fmla="*/ 7 w 10"/>
                  <a:gd name="T5" fmla="*/ 1 h 20"/>
                  <a:gd name="T6" fmla="*/ 0 w 10"/>
                  <a:gd name="T7" fmla="*/ 17 h 20"/>
                  <a:gd name="T8" fmla="*/ 4 w 10"/>
                  <a:gd name="T9" fmla="*/ 17 h 20"/>
                </a:gdLst>
                <a:ahLst/>
                <a:cxnLst>
                  <a:cxn ang="0">
                    <a:pos x="T0" y="T1"/>
                  </a:cxn>
                  <a:cxn ang="0">
                    <a:pos x="T2" y="T3"/>
                  </a:cxn>
                  <a:cxn ang="0">
                    <a:pos x="T4" y="T5"/>
                  </a:cxn>
                  <a:cxn ang="0">
                    <a:pos x="T6" y="T7"/>
                  </a:cxn>
                  <a:cxn ang="0">
                    <a:pos x="T8" y="T9"/>
                  </a:cxn>
                </a:cxnLst>
                <a:rect l="0" t="0" r="r" b="b"/>
                <a:pathLst>
                  <a:path w="10" h="20">
                    <a:moveTo>
                      <a:pt x="4" y="17"/>
                    </a:moveTo>
                    <a:cubicBezTo>
                      <a:pt x="4" y="11"/>
                      <a:pt x="6" y="7"/>
                      <a:pt x="9" y="2"/>
                    </a:cubicBezTo>
                    <a:cubicBezTo>
                      <a:pt x="10" y="1"/>
                      <a:pt x="8" y="0"/>
                      <a:pt x="7" y="1"/>
                    </a:cubicBezTo>
                    <a:cubicBezTo>
                      <a:pt x="2" y="5"/>
                      <a:pt x="0" y="11"/>
                      <a:pt x="0" y="17"/>
                    </a:cubicBezTo>
                    <a:cubicBezTo>
                      <a:pt x="0" y="20"/>
                      <a:pt x="4" y="20"/>
                      <a:pt x="4"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41" name="Freeform 376"/>
              <p:cNvSpPr/>
              <p:nvPr/>
            </p:nvSpPr>
            <p:spPr bwMode="auto">
              <a:xfrm>
                <a:off x="1814" y="1991"/>
                <a:ext cx="25" cy="38"/>
              </a:xfrm>
              <a:custGeom>
                <a:avLst/>
                <a:gdLst>
                  <a:gd name="T0" fmla="*/ 4 w 14"/>
                  <a:gd name="T1" fmla="*/ 19 h 22"/>
                  <a:gd name="T2" fmla="*/ 13 w 14"/>
                  <a:gd name="T3" fmla="*/ 3 h 22"/>
                  <a:gd name="T4" fmla="*/ 11 w 14"/>
                  <a:gd name="T5" fmla="*/ 1 h 22"/>
                  <a:gd name="T6" fmla="*/ 1 w 14"/>
                  <a:gd name="T7" fmla="*/ 18 h 22"/>
                  <a:gd name="T8" fmla="*/ 4 w 14"/>
                  <a:gd name="T9" fmla="*/ 19 h 22"/>
                </a:gdLst>
                <a:ahLst/>
                <a:cxnLst>
                  <a:cxn ang="0">
                    <a:pos x="T0" y="T1"/>
                  </a:cxn>
                  <a:cxn ang="0">
                    <a:pos x="T2" y="T3"/>
                  </a:cxn>
                  <a:cxn ang="0">
                    <a:pos x="T4" y="T5"/>
                  </a:cxn>
                  <a:cxn ang="0">
                    <a:pos x="T6" y="T7"/>
                  </a:cxn>
                  <a:cxn ang="0">
                    <a:pos x="T8" y="T9"/>
                  </a:cxn>
                </a:cxnLst>
                <a:rect l="0" t="0" r="r" b="b"/>
                <a:pathLst>
                  <a:path w="14" h="22">
                    <a:moveTo>
                      <a:pt x="4" y="19"/>
                    </a:moveTo>
                    <a:cubicBezTo>
                      <a:pt x="6" y="13"/>
                      <a:pt x="9" y="8"/>
                      <a:pt x="13" y="3"/>
                    </a:cubicBezTo>
                    <a:cubicBezTo>
                      <a:pt x="14" y="1"/>
                      <a:pt x="12" y="0"/>
                      <a:pt x="11" y="1"/>
                    </a:cubicBezTo>
                    <a:cubicBezTo>
                      <a:pt x="6" y="6"/>
                      <a:pt x="3" y="12"/>
                      <a:pt x="1" y="18"/>
                    </a:cubicBezTo>
                    <a:cubicBezTo>
                      <a:pt x="0" y="21"/>
                      <a:pt x="4" y="22"/>
                      <a:pt x="4"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42" name="Freeform 377"/>
              <p:cNvSpPr/>
              <p:nvPr/>
            </p:nvSpPr>
            <p:spPr bwMode="auto">
              <a:xfrm>
                <a:off x="1796" y="1938"/>
                <a:ext cx="48" cy="58"/>
              </a:xfrm>
              <a:custGeom>
                <a:avLst/>
                <a:gdLst>
                  <a:gd name="T0" fmla="*/ 4 w 27"/>
                  <a:gd name="T1" fmla="*/ 31 h 33"/>
                  <a:gd name="T2" fmla="*/ 26 w 27"/>
                  <a:gd name="T3" fmla="*/ 3 h 33"/>
                  <a:gd name="T4" fmla="*/ 24 w 27"/>
                  <a:gd name="T5" fmla="*/ 1 h 33"/>
                  <a:gd name="T6" fmla="*/ 1 w 27"/>
                  <a:gd name="T7" fmla="*/ 29 h 33"/>
                  <a:gd name="T8" fmla="*/ 4 w 27"/>
                  <a:gd name="T9" fmla="*/ 31 h 33"/>
                </a:gdLst>
                <a:ahLst/>
                <a:cxnLst>
                  <a:cxn ang="0">
                    <a:pos x="T0" y="T1"/>
                  </a:cxn>
                  <a:cxn ang="0">
                    <a:pos x="T2" y="T3"/>
                  </a:cxn>
                  <a:cxn ang="0">
                    <a:pos x="T4" y="T5"/>
                  </a:cxn>
                  <a:cxn ang="0">
                    <a:pos x="T6" y="T7"/>
                  </a:cxn>
                  <a:cxn ang="0">
                    <a:pos x="T8" y="T9"/>
                  </a:cxn>
                </a:cxnLst>
                <a:rect l="0" t="0" r="r" b="b"/>
                <a:pathLst>
                  <a:path w="27" h="33">
                    <a:moveTo>
                      <a:pt x="4" y="31"/>
                    </a:moveTo>
                    <a:cubicBezTo>
                      <a:pt x="10" y="21"/>
                      <a:pt x="17" y="12"/>
                      <a:pt x="26" y="3"/>
                    </a:cubicBezTo>
                    <a:cubicBezTo>
                      <a:pt x="27" y="2"/>
                      <a:pt x="25" y="0"/>
                      <a:pt x="24" y="1"/>
                    </a:cubicBezTo>
                    <a:cubicBezTo>
                      <a:pt x="14" y="9"/>
                      <a:pt x="6" y="18"/>
                      <a:pt x="1" y="29"/>
                    </a:cubicBezTo>
                    <a:cubicBezTo>
                      <a:pt x="0" y="31"/>
                      <a:pt x="3" y="33"/>
                      <a:pt x="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43" name="Freeform 378"/>
              <p:cNvSpPr/>
              <p:nvPr/>
            </p:nvSpPr>
            <p:spPr bwMode="auto">
              <a:xfrm>
                <a:off x="1927" y="2211"/>
                <a:ext cx="26" cy="28"/>
              </a:xfrm>
              <a:custGeom>
                <a:avLst/>
                <a:gdLst>
                  <a:gd name="T0" fmla="*/ 4 w 15"/>
                  <a:gd name="T1" fmla="*/ 14 h 16"/>
                  <a:gd name="T2" fmla="*/ 14 w 15"/>
                  <a:gd name="T3" fmla="*/ 2 h 16"/>
                  <a:gd name="T4" fmla="*/ 12 w 15"/>
                  <a:gd name="T5" fmla="*/ 1 h 16"/>
                  <a:gd name="T6" fmla="*/ 1 w 15"/>
                  <a:gd name="T7" fmla="*/ 12 h 16"/>
                  <a:gd name="T8" fmla="*/ 4 w 15"/>
                  <a:gd name="T9" fmla="*/ 14 h 16"/>
                </a:gdLst>
                <a:ahLst/>
                <a:cxnLst>
                  <a:cxn ang="0">
                    <a:pos x="T0" y="T1"/>
                  </a:cxn>
                  <a:cxn ang="0">
                    <a:pos x="T2" y="T3"/>
                  </a:cxn>
                  <a:cxn ang="0">
                    <a:pos x="T4" y="T5"/>
                  </a:cxn>
                  <a:cxn ang="0">
                    <a:pos x="T6" y="T7"/>
                  </a:cxn>
                  <a:cxn ang="0">
                    <a:pos x="T8" y="T9"/>
                  </a:cxn>
                </a:cxnLst>
                <a:rect l="0" t="0" r="r" b="b"/>
                <a:pathLst>
                  <a:path w="15" h="16">
                    <a:moveTo>
                      <a:pt x="4" y="14"/>
                    </a:moveTo>
                    <a:cubicBezTo>
                      <a:pt x="8" y="11"/>
                      <a:pt x="11" y="7"/>
                      <a:pt x="14" y="2"/>
                    </a:cubicBezTo>
                    <a:cubicBezTo>
                      <a:pt x="15" y="1"/>
                      <a:pt x="13" y="0"/>
                      <a:pt x="12" y="1"/>
                    </a:cubicBezTo>
                    <a:cubicBezTo>
                      <a:pt x="8" y="4"/>
                      <a:pt x="5" y="8"/>
                      <a:pt x="1" y="12"/>
                    </a:cubicBezTo>
                    <a:cubicBezTo>
                      <a:pt x="0" y="14"/>
                      <a:pt x="3" y="16"/>
                      <a:pt x="4"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44" name="Freeform 379"/>
              <p:cNvSpPr/>
              <p:nvPr/>
            </p:nvSpPr>
            <p:spPr bwMode="auto">
              <a:xfrm>
                <a:off x="1999" y="2325"/>
                <a:ext cx="17" cy="28"/>
              </a:xfrm>
              <a:custGeom>
                <a:avLst/>
                <a:gdLst>
                  <a:gd name="T0" fmla="*/ 3 w 10"/>
                  <a:gd name="T1" fmla="*/ 14 h 16"/>
                  <a:gd name="T2" fmla="*/ 9 w 10"/>
                  <a:gd name="T3" fmla="*/ 3 h 16"/>
                  <a:gd name="T4" fmla="*/ 7 w 10"/>
                  <a:gd name="T5" fmla="*/ 1 h 16"/>
                  <a:gd name="T6" fmla="*/ 0 w 10"/>
                  <a:gd name="T7" fmla="*/ 13 h 16"/>
                  <a:gd name="T8" fmla="*/ 3 w 10"/>
                  <a:gd name="T9" fmla="*/ 14 h 16"/>
                </a:gdLst>
                <a:ahLst/>
                <a:cxnLst>
                  <a:cxn ang="0">
                    <a:pos x="T0" y="T1"/>
                  </a:cxn>
                  <a:cxn ang="0">
                    <a:pos x="T2" y="T3"/>
                  </a:cxn>
                  <a:cxn ang="0">
                    <a:pos x="T4" y="T5"/>
                  </a:cxn>
                  <a:cxn ang="0">
                    <a:pos x="T6" y="T7"/>
                  </a:cxn>
                  <a:cxn ang="0">
                    <a:pos x="T8" y="T9"/>
                  </a:cxn>
                </a:cxnLst>
                <a:rect l="0" t="0" r="r" b="b"/>
                <a:pathLst>
                  <a:path w="10" h="16">
                    <a:moveTo>
                      <a:pt x="3" y="14"/>
                    </a:moveTo>
                    <a:cubicBezTo>
                      <a:pt x="5" y="11"/>
                      <a:pt x="7" y="7"/>
                      <a:pt x="9" y="3"/>
                    </a:cubicBezTo>
                    <a:cubicBezTo>
                      <a:pt x="10" y="1"/>
                      <a:pt x="8" y="0"/>
                      <a:pt x="7" y="1"/>
                    </a:cubicBezTo>
                    <a:cubicBezTo>
                      <a:pt x="3" y="4"/>
                      <a:pt x="1" y="9"/>
                      <a:pt x="0" y="13"/>
                    </a:cubicBezTo>
                    <a:cubicBezTo>
                      <a:pt x="0" y="15"/>
                      <a:pt x="2" y="16"/>
                      <a:pt x="3"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45" name="Freeform 380"/>
              <p:cNvSpPr/>
              <p:nvPr/>
            </p:nvSpPr>
            <p:spPr bwMode="auto">
              <a:xfrm>
                <a:off x="1983" y="2297"/>
                <a:ext cx="17" cy="31"/>
              </a:xfrm>
              <a:custGeom>
                <a:avLst/>
                <a:gdLst>
                  <a:gd name="T0" fmla="*/ 3 w 10"/>
                  <a:gd name="T1" fmla="*/ 16 h 18"/>
                  <a:gd name="T2" fmla="*/ 7 w 10"/>
                  <a:gd name="T3" fmla="*/ 10 h 18"/>
                  <a:gd name="T4" fmla="*/ 10 w 10"/>
                  <a:gd name="T5" fmla="*/ 3 h 18"/>
                  <a:gd name="T6" fmla="*/ 7 w 10"/>
                  <a:gd name="T7" fmla="*/ 2 h 18"/>
                  <a:gd name="T8" fmla="*/ 0 w 10"/>
                  <a:gd name="T9" fmla="*/ 14 h 18"/>
                  <a:gd name="T10" fmla="*/ 3 w 10"/>
                  <a:gd name="T11" fmla="*/ 16 h 18"/>
                </a:gdLst>
                <a:ahLst/>
                <a:cxnLst>
                  <a:cxn ang="0">
                    <a:pos x="T0" y="T1"/>
                  </a:cxn>
                  <a:cxn ang="0">
                    <a:pos x="T2" y="T3"/>
                  </a:cxn>
                  <a:cxn ang="0">
                    <a:pos x="T4" y="T5"/>
                  </a:cxn>
                  <a:cxn ang="0">
                    <a:pos x="T6" y="T7"/>
                  </a:cxn>
                  <a:cxn ang="0">
                    <a:pos x="T8" y="T9"/>
                  </a:cxn>
                  <a:cxn ang="0">
                    <a:pos x="T10" y="T11"/>
                  </a:cxn>
                </a:cxnLst>
                <a:rect l="0" t="0" r="r" b="b"/>
                <a:pathLst>
                  <a:path w="10" h="18">
                    <a:moveTo>
                      <a:pt x="3" y="16"/>
                    </a:moveTo>
                    <a:cubicBezTo>
                      <a:pt x="5" y="14"/>
                      <a:pt x="6" y="12"/>
                      <a:pt x="7" y="10"/>
                    </a:cubicBezTo>
                    <a:cubicBezTo>
                      <a:pt x="8" y="8"/>
                      <a:pt x="9" y="5"/>
                      <a:pt x="10" y="3"/>
                    </a:cubicBezTo>
                    <a:cubicBezTo>
                      <a:pt x="10" y="2"/>
                      <a:pt x="8" y="0"/>
                      <a:pt x="7" y="2"/>
                    </a:cubicBezTo>
                    <a:cubicBezTo>
                      <a:pt x="4" y="5"/>
                      <a:pt x="2" y="10"/>
                      <a:pt x="0" y="14"/>
                    </a:cubicBezTo>
                    <a:cubicBezTo>
                      <a:pt x="0" y="16"/>
                      <a:pt x="2" y="18"/>
                      <a:pt x="3"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46" name="Freeform 381"/>
              <p:cNvSpPr/>
              <p:nvPr/>
            </p:nvSpPr>
            <p:spPr bwMode="auto">
              <a:xfrm>
                <a:off x="1963" y="2258"/>
                <a:ext cx="20" cy="28"/>
              </a:xfrm>
              <a:custGeom>
                <a:avLst/>
                <a:gdLst>
                  <a:gd name="T0" fmla="*/ 5 w 11"/>
                  <a:gd name="T1" fmla="*/ 14 h 16"/>
                  <a:gd name="T2" fmla="*/ 11 w 11"/>
                  <a:gd name="T3" fmla="*/ 3 h 16"/>
                  <a:gd name="T4" fmla="*/ 8 w 11"/>
                  <a:gd name="T5" fmla="*/ 1 h 16"/>
                  <a:gd name="T6" fmla="*/ 1 w 11"/>
                  <a:gd name="T7" fmla="*/ 12 h 16"/>
                  <a:gd name="T8" fmla="*/ 5 w 11"/>
                  <a:gd name="T9" fmla="*/ 14 h 16"/>
                </a:gdLst>
                <a:ahLst/>
                <a:cxnLst>
                  <a:cxn ang="0">
                    <a:pos x="T0" y="T1"/>
                  </a:cxn>
                  <a:cxn ang="0">
                    <a:pos x="T2" y="T3"/>
                  </a:cxn>
                  <a:cxn ang="0">
                    <a:pos x="T4" y="T5"/>
                  </a:cxn>
                  <a:cxn ang="0">
                    <a:pos x="T6" y="T7"/>
                  </a:cxn>
                  <a:cxn ang="0">
                    <a:pos x="T8" y="T9"/>
                  </a:cxn>
                </a:cxnLst>
                <a:rect l="0" t="0" r="r" b="b"/>
                <a:pathLst>
                  <a:path w="11" h="16">
                    <a:moveTo>
                      <a:pt x="5" y="14"/>
                    </a:moveTo>
                    <a:cubicBezTo>
                      <a:pt x="7" y="10"/>
                      <a:pt x="10" y="7"/>
                      <a:pt x="11" y="3"/>
                    </a:cubicBezTo>
                    <a:cubicBezTo>
                      <a:pt x="11" y="1"/>
                      <a:pt x="9" y="0"/>
                      <a:pt x="8" y="1"/>
                    </a:cubicBezTo>
                    <a:cubicBezTo>
                      <a:pt x="5" y="4"/>
                      <a:pt x="3" y="8"/>
                      <a:pt x="1" y="12"/>
                    </a:cubicBezTo>
                    <a:cubicBezTo>
                      <a:pt x="0" y="14"/>
                      <a:pt x="3" y="16"/>
                      <a:pt x="5"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47" name="Freeform 382"/>
              <p:cNvSpPr/>
              <p:nvPr/>
            </p:nvSpPr>
            <p:spPr bwMode="auto">
              <a:xfrm>
                <a:off x="1948" y="2242"/>
                <a:ext cx="17" cy="20"/>
              </a:xfrm>
              <a:custGeom>
                <a:avLst/>
                <a:gdLst>
                  <a:gd name="T0" fmla="*/ 4 w 10"/>
                  <a:gd name="T1" fmla="*/ 9 h 11"/>
                  <a:gd name="T2" fmla="*/ 9 w 10"/>
                  <a:gd name="T3" fmla="*/ 3 h 11"/>
                  <a:gd name="T4" fmla="*/ 7 w 10"/>
                  <a:gd name="T5" fmla="*/ 1 h 11"/>
                  <a:gd name="T6" fmla="*/ 1 w 10"/>
                  <a:gd name="T7" fmla="*/ 7 h 11"/>
                  <a:gd name="T8" fmla="*/ 4 w 10"/>
                  <a:gd name="T9" fmla="*/ 9 h 11"/>
                </a:gdLst>
                <a:ahLst/>
                <a:cxnLst>
                  <a:cxn ang="0">
                    <a:pos x="T0" y="T1"/>
                  </a:cxn>
                  <a:cxn ang="0">
                    <a:pos x="T2" y="T3"/>
                  </a:cxn>
                  <a:cxn ang="0">
                    <a:pos x="T4" y="T5"/>
                  </a:cxn>
                  <a:cxn ang="0">
                    <a:pos x="T6" y="T7"/>
                  </a:cxn>
                  <a:cxn ang="0">
                    <a:pos x="T8" y="T9"/>
                  </a:cxn>
                </a:cxnLst>
                <a:rect l="0" t="0" r="r" b="b"/>
                <a:pathLst>
                  <a:path w="10" h="11">
                    <a:moveTo>
                      <a:pt x="4" y="9"/>
                    </a:moveTo>
                    <a:cubicBezTo>
                      <a:pt x="6" y="7"/>
                      <a:pt x="7" y="5"/>
                      <a:pt x="9" y="3"/>
                    </a:cubicBezTo>
                    <a:cubicBezTo>
                      <a:pt x="10" y="2"/>
                      <a:pt x="9" y="0"/>
                      <a:pt x="7" y="1"/>
                    </a:cubicBezTo>
                    <a:cubicBezTo>
                      <a:pt x="5" y="3"/>
                      <a:pt x="3" y="5"/>
                      <a:pt x="1" y="7"/>
                    </a:cubicBezTo>
                    <a:cubicBezTo>
                      <a:pt x="0" y="8"/>
                      <a:pt x="2" y="11"/>
                      <a:pt x="4"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48" name="Freeform 383"/>
              <p:cNvSpPr/>
              <p:nvPr/>
            </p:nvSpPr>
            <p:spPr bwMode="auto">
              <a:xfrm>
                <a:off x="2215" y="2518"/>
                <a:ext cx="79" cy="57"/>
              </a:xfrm>
              <a:custGeom>
                <a:avLst/>
                <a:gdLst>
                  <a:gd name="T0" fmla="*/ 41 w 45"/>
                  <a:gd name="T1" fmla="*/ 2 h 32"/>
                  <a:gd name="T2" fmla="*/ 2 w 45"/>
                  <a:gd name="T3" fmla="*/ 29 h 32"/>
                  <a:gd name="T4" fmla="*/ 3 w 45"/>
                  <a:gd name="T5" fmla="*/ 31 h 32"/>
                  <a:gd name="T6" fmla="*/ 43 w 45"/>
                  <a:gd name="T7" fmla="*/ 4 h 32"/>
                  <a:gd name="T8" fmla="*/ 41 w 45"/>
                  <a:gd name="T9" fmla="*/ 2 h 32"/>
                </a:gdLst>
                <a:ahLst/>
                <a:cxnLst>
                  <a:cxn ang="0">
                    <a:pos x="T0" y="T1"/>
                  </a:cxn>
                  <a:cxn ang="0">
                    <a:pos x="T2" y="T3"/>
                  </a:cxn>
                  <a:cxn ang="0">
                    <a:pos x="T4" y="T5"/>
                  </a:cxn>
                  <a:cxn ang="0">
                    <a:pos x="T6" y="T7"/>
                  </a:cxn>
                  <a:cxn ang="0">
                    <a:pos x="T8" y="T9"/>
                  </a:cxn>
                </a:cxnLst>
                <a:rect l="0" t="0" r="r" b="b"/>
                <a:pathLst>
                  <a:path w="45" h="32">
                    <a:moveTo>
                      <a:pt x="41" y="2"/>
                    </a:moveTo>
                    <a:cubicBezTo>
                      <a:pt x="28" y="12"/>
                      <a:pt x="16" y="21"/>
                      <a:pt x="2" y="29"/>
                    </a:cubicBezTo>
                    <a:cubicBezTo>
                      <a:pt x="0" y="29"/>
                      <a:pt x="1" y="32"/>
                      <a:pt x="3" y="31"/>
                    </a:cubicBezTo>
                    <a:cubicBezTo>
                      <a:pt x="18" y="25"/>
                      <a:pt x="32" y="16"/>
                      <a:pt x="43" y="4"/>
                    </a:cubicBezTo>
                    <a:cubicBezTo>
                      <a:pt x="45" y="2"/>
                      <a:pt x="43" y="0"/>
                      <a:pt x="4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49" name="Freeform 384"/>
              <p:cNvSpPr/>
              <p:nvPr/>
            </p:nvSpPr>
            <p:spPr bwMode="auto">
              <a:xfrm>
                <a:off x="2261" y="2532"/>
                <a:ext cx="43" cy="32"/>
              </a:xfrm>
              <a:custGeom>
                <a:avLst/>
                <a:gdLst>
                  <a:gd name="T0" fmla="*/ 22 w 25"/>
                  <a:gd name="T1" fmla="*/ 0 h 18"/>
                  <a:gd name="T2" fmla="*/ 12 w 25"/>
                  <a:gd name="T3" fmla="*/ 8 h 18"/>
                  <a:gd name="T4" fmla="*/ 1 w 25"/>
                  <a:gd name="T5" fmla="*/ 15 h 18"/>
                  <a:gd name="T6" fmla="*/ 2 w 25"/>
                  <a:gd name="T7" fmla="*/ 17 h 18"/>
                  <a:gd name="T8" fmla="*/ 24 w 25"/>
                  <a:gd name="T9" fmla="*/ 3 h 18"/>
                  <a:gd name="T10" fmla="*/ 22 w 25"/>
                  <a:gd name="T11" fmla="*/ 0 h 18"/>
                </a:gdLst>
                <a:ahLst/>
                <a:cxnLst>
                  <a:cxn ang="0">
                    <a:pos x="T0" y="T1"/>
                  </a:cxn>
                  <a:cxn ang="0">
                    <a:pos x="T2" y="T3"/>
                  </a:cxn>
                  <a:cxn ang="0">
                    <a:pos x="T4" y="T5"/>
                  </a:cxn>
                  <a:cxn ang="0">
                    <a:pos x="T6" y="T7"/>
                  </a:cxn>
                  <a:cxn ang="0">
                    <a:pos x="T8" y="T9"/>
                  </a:cxn>
                  <a:cxn ang="0">
                    <a:pos x="T10" y="T11"/>
                  </a:cxn>
                </a:cxnLst>
                <a:rect l="0" t="0" r="r" b="b"/>
                <a:pathLst>
                  <a:path w="25" h="18">
                    <a:moveTo>
                      <a:pt x="22" y="0"/>
                    </a:moveTo>
                    <a:cubicBezTo>
                      <a:pt x="19" y="2"/>
                      <a:pt x="15" y="5"/>
                      <a:pt x="12" y="8"/>
                    </a:cubicBezTo>
                    <a:cubicBezTo>
                      <a:pt x="8" y="10"/>
                      <a:pt x="5" y="12"/>
                      <a:pt x="1" y="15"/>
                    </a:cubicBezTo>
                    <a:cubicBezTo>
                      <a:pt x="0" y="15"/>
                      <a:pt x="1" y="18"/>
                      <a:pt x="2" y="17"/>
                    </a:cubicBezTo>
                    <a:cubicBezTo>
                      <a:pt x="10" y="15"/>
                      <a:pt x="20" y="10"/>
                      <a:pt x="24" y="3"/>
                    </a:cubicBezTo>
                    <a:cubicBezTo>
                      <a:pt x="25" y="1"/>
                      <a:pt x="24" y="0"/>
                      <a:pt x="2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50" name="Freeform 385"/>
              <p:cNvSpPr/>
              <p:nvPr/>
            </p:nvSpPr>
            <p:spPr bwMode="auto">
              <a:xfrm>
                <a:off x="2287" y="2545"/>
                <a:ext cx="30" cy="28"/>
              </a:xfrm>
              <a:custGeom>
                <a:avLst/>
                <a:gdLst>
                  <a:gd name="T0" fmla="*/ 13 w 17"/>
                  <a:gd name="T1" fmla="*/ 1 h 16"/>
                  <a:gd name="T2" fmla="*/ 2 w 17"/>
                  <a:gd name="T3" fmla="*/ 13 h 16"/>
                  <a:gd name="T4" fmla="*/ 3 w 17"/>
                  <a:gd name="T5" fmla="*/ 15 h 16"/>
                  <a:gd name="T6" fmla="*/ 16 w 17"/>
                  <a:gd name="T7" fmla="*/ 3 h 16"/>
                  <a:gd name="T8" fmla="*/ 13 w 17"/>
                  <a:gd name="T9" fmla="*/ 1 h 16"/>
                </a:gdLst>
                <a:ahLst/>
                <a:cxnLst>
                  <a:cxn ang="0">
                    <a:pos x="T0" y="T1"/>
                  </a:cxn>
                  <a:cxn ang="0">
                    <a:pos x="T2" y="T3"/>
                  </a:cxn>
                  <a:cxn ang="0">
                    <a:pos x="T4" y="T5"/>
                  </a:cxn>
                  <a:cxn ang="0">
                    <a:pos x="T6" y="T7"/>
                  </a:cxn>
                  <a:cxn ang="0">
                    <a:pos x="T8" y="T9"/>
                  </a:cxn>
                </a:cxnLst>
                <a:rect l="0" t="0" r="r" b="b"/>
                <a:pathLst>
                  <a:path w="17" h="16">
                    <a:moveTo>
                      <a:pt x="13" y="1"/>
                    </a:moveTo>
                    <a:cubicBezTo>
                      <a:pt x="10" y="6"/>
                      <a:pt x="6" y="9"/>
                      <a:pt x="2" y="13"/>
                    </a:cubicBezTo>
                    <a:cubicBezTo>
                      <a:pt x="0" y="14"/>
                      <a:pt x="2" y="16"/>
                      <a:pt x="3" y="15"/>
                    </a:cubicBezTo>
                    <a:cubicBezTo>
                      <a:pt x="9" y="12"/>
                      <a:pt x="13" y="8"/>
                      <a:pt x="16" y="3"/>
                    </a:cubicBezTo>
                    <a:cubicBezTo>
                      <a:pt x="17" y="1"/>
                      <a:pt x="14" y="0"/>
                      <a:pt x="13"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51" name="Freeform 386"/>
              <p:cNvSpPr/>
              <p:nvPr/>
            </p:nvSpPr>
            <p:spPr bwMode="auto">
              <a:xfrm>
                <a:off x="2206" y="2499"/>
                <a:ext cx="84" cy="19"/>
              </a:xfrm>
              <a:custGeom>
                <a:avLst/>
                <a:gdLst>
                  <a:gd name="T0" fmla="*/ 46 w 48"/>
                  <a:gd name="T1" fmla="*/ 0 h 11"/>
                  <a:gd name="T2" fmla="*/ 2 w 48"/>
                  <a:gd name="T3" fmla="*/ 4 h 11"/>
                  <a:gd name="T4" fmla="*/ 2 w 48"/>
                  <a:gd name="T5" fmla="*/ 6 h 11"/>
                  <a:gd name="T6" fmla="*/ 47 w 48"/>
                  <a:gd name="T7" fmla="*/ 3 h 11"/>
                  <a:gd name="T8" fmla="*/ 46 w 48"/>
                  <a:gd name="T9" fmla="*/ 0 h 11"/>
                </a:gdLst>
                <a:ahLst/>
                <a:cxnLst>
                  <a:cxn ang="0">
                    <a:pos x="T0" y="T1"/>
                  </a:cxn>
                  <a:cxn ang="0">
                    <a:pos x="T2" y="T3"/>
                  </a:cxn>
                  <a:cxn ang="0">
                    <a:pos x="T4" y="T5"/>
                  </a:cxn>
                  <a:cxn ang="0">
                    <a:pos x="T6" y="T7"/>
                  </a:cxn>
                  <a:cxn ang="0">
                    <a:pos x="T8" y="T9"/>
                  </a:cxn>
                </a:cxnLst>
                <a:rect l="0" t="0" r="r" b="b"/>
                <a:pathLst>
                  <a:path w="48" h="11">
                    <a:moveTo>
                      <a:pt x="46" y="0"/>
                    </a:moveTo>
                    <a:cubicBezTo>
                      <a:pt x="31" y="5"/>
                      <a:pt x="17" y="6"/>
                      <a:pt x="2" y="4"/>
                    </a:cubicBezTo>
                    <a:cubicBezTo>
                      <a:pt x="0" y="3"/>
                      <a:pt x="0" y="6"/>
                      <a:pt x="2" y="6"/>
                    </a:cubicBezTo>
                    <a:cubicBezTo>
                      <a:pt x="16" y="11"/>
                      <a:pt x="33" y="10"/>
                      <a:pt x="47" y="3"/>
                    </a:cubicBezTo>
                    <a:cubicBezTo>
                      <a:pt x="48" y="2"/>
                      <a:pt x="47" y="0"/>
                      <a:pt x="4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52" name="Freeform 387"/>
              <p:cNvSpPr/>
              <p:nvPr/>
            </p:nvSpPr>
            <p:spPr bwMode="auto">
              <a:xfrm>
                <a:off x="2371" y="2293"/>
                <a:ext cx="39" cy="104"/>
              </a:xfrm>
              <a:custGeom>
                <a:avLst/>
                <a:gdLst>
                  <a:gd name="T0" fmla="*/ 8 w 22"/>
                  <a:gd name="T1" fmla="*/ 57 h 59"/>
                  <a:gd name="T2" fmla="*/ 22 w 22"/>
                  <a:gd name="T3" fmla="*/ 3 h 59"/>
                  <a:gd name="T4" fmla="*/ 19 w 22"/>
                  <a:gd name="T5" fmla="*/ 1 h 59"/>
                  <a:gd name="T6" fmla="*/ 5 w 22"/>
                  <a:gd name="T7" fmla="*/ 58 h 59"/>
                  <a:gd name="T8" fmla="*/ 8 w 22"/>
                  <a:gd name="T9" fmla="*/ 57 h 59"/>
                </a:gdLst>
                <a:ahLst/>
                <a:cxnLst>
                  <a:cxn ang="0">
                    <a:pos x="T0" y="T1"/>
                  </a:cxn>
                  <a:cxn ang="0">
                    <a:pos x="T2" y="T3"/>
                  </a:cxn>
                  <a:cxn ang="0">
                    <a:pos x="T4" y="T5"/>
                  </a:cxn>
                  <a:cxn ang="0">
                    <a:pos x="T6" y="T7"/>
                  </a:cxn>
                  <a:cxn ang="0">
                    <a:pos x="T8" y="T9"/>
                  </a:cxn>
                </a:cxnLst>
                <a:rect l="0" t="0" r="r" b="b"/>
                <a:pathLst>
                  <a:path w="22" h="59">
                    <a:moveTo>
                      <a:pt x="8" y="57"/>
                    </a:moveTo>
                    <a:cubicBezTo>
                      <a:pt x="7" y="36"/>
                      <a:pt x="11" y="21"/>
                      <a:pt x="22" y="3"/>
                    </a:cubicBezTo>
                    <a:cubicBezTo>
                      <a:pt x="22" y="1"/>
                      <a:pt x="20" y="0"/>
                      <a:pt x="19" y="1"/>
                    </a:cubicBezTo>
                    <a:cubicBezTo>
                      <a:pt x="6" y="15"/>
                      <a:pt x="0" y="39"/>
                      <a:pt x="5" y="58"/>
                    </a:cubicBezTo>
                    <a:cubicBezTo>
                      <a:pt x="6" y="59"/>
                      <a:pt x="8" y="59"/>
                      <a:pt x="8" y="5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53" name="Freeform 388"/>
              <p:cNvSpPr/>
              <p:nvPr/>
            </p:nvSpPr>
            <p:spPr bwMode="auto">
              <a:xfrm>
                <a:off x="2366" y="2295"/>
                <a:ext cx="16" cy="83"/>
              </a:xfrm>
              <a:custGeom>
                <a:avLst/>
                <a:gdLst>
                  <a:gd name="T0" fmla="*/ 5 w 9"/>
                  <a:gd name="T1" fmla="*/ 45 h 47"/>
                  <a:gd name="T2" fmla="*/ 8 w 9"/>
                  <a:gd name="T3" fmla="*/ 2 h 47"/>
                  <a:gd name="T4" fmla="*/ 6 w 9"/>
                  <a:gd name="T5" fmla="*/ 1 h 47"/>
                  <a:gd name="T6" fmla="*/ 2 w 9"/>
                  <a:gd name="T7" fmla="*/ 45 h 47"/>
                  <a:gd name="T8" fmla="*/ 5 w 9"/>
                  <a:gd name="T9" fmla="*/ 45 h 47"/>
                </a:gdLst>
                <a:ahLst/>
                <a:cxnLst>
                  <a:cxn ang="0">
                    <a:pos x="T0" y="T1"/>
                  </a:cxn>
                  <a:cxn ang="0">
                    <a:pos x="T2" y="T3"/>
                  </a:cxn>
                  <a:cxn ang="0">
                    <a:pos x="T4" y="T5"/>
                  </a:cxn>
                  <a:cxn ang="0">
                    <a:pos x="T6" y="T7"/>
                  </a:cxn>
                  <a:cxn ang="0">
                    <a:pos x="T8" y="T9"/>
                  </a:cxn>
                </a:cxnLst>
                <a:rect l="0" t="0" r="r" b="b"/>
                <a:pathLst>
                  <a:path w="9" h="47">
                    <a:moveTo>
                      <a:pt x="5" y="45"/>
                    </a:moveTo>
                    <a:cubicBezTo>
                      <a:pt x="4" y="30"/>
                      <a:pt x="7" y="17"/>
                      <a:pt x="8" y="2"/>
                    </a:cubicBezTo>
                    <a:cubicBezTo>
                      <a:pt x="9" y="1"/>
                      <a:pt x="6" y="0"/>
                      <a:pt x="6" y="1"/>
                    </a:cubicBezTo>
                    <a:cubicBezTo>
                      <a:pt x="0" y="15"/>
                      <a:pt x="0" y="31"/>
                      <a:pt x="2" y="45"/>
                    </a:cubicBezTo>
                    <a:cubicBezTo>
                      <a:pt x="2" y="47"/>
                      <a:pt x="5" y="46"/>
                      <a:pt x="5"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54" name="Freeform 389"/>
              <p:cNvSpPr/>
              <p:nvPr/>
            </p:nvSpPr>
            <p:spPr bwMode="auto">
              <a:xfrm>
                <a:off x="2340" y="2288"/>
                <a:ext cx="23" cy="72"/>
              </a:xfrm>
              <a:custGeom>
                <a:avLst/>
                <a:gdLst>
                  <a:gd name="T0" fmla="*/ 13 w 13"/>
                  <a:gd name="T1" fmla="*/ 38 h 41"/>
                  <a:gd name="T2" fmla="*/ 4 w 13"/>
                  <a:gd name="T3" fmla="*/ 2 h 41"/>
                  <a:gd name="T4" fmla="*/ 1 w 13"/>
                  <a:gd name="T5" fmla="*/ 2 h 41"/>
                  <a:gd name="T6" fmla="*/ 10 w 13"/>
                  <a:gd name="T7" fmla="*/ 39 h 41"/>
                  <a:gd name="T8" fmla="*/ 13 w 13"/>
                  <a:gd name="T9" fmla="*/ 38 h 41"/>
                </a:gdLst>
                <a:ahLst/>
                <a:cxnLst>
                  <a:cxn ang="0">
                    <a:pos x="T0" y="T1"/>
                  </a:cxn>
                  <a:cxn ang="0">
                    <a:pos x="T2" y="T3"/>
                  </a:cxn>
                  <a:cxn ang="0">
                    <a:pos x="T4" y="T5"/>
                  </a:cxn>
                  <a:cxn ang="0">
                    <a:pos x="T6" y="T7"/>
                  </a:cxn>
                  <a:cxn ang="0">
                    <a:pos x="T8" y="T9"/>
                  </a:cxn>
                </a:cxnLst>
                <a:rect l="0" t="0" r="r" b="b"/>
                <a:pathLst>
                  <a:path w="13" h="41">
                    <a:moveTo>
                      <a:pt x="13" y="38"/>
                    </a:moveTo>
                    <a:cubicBezTo>
                      <a:pt x="11" y="26"/>
                      <a:pt x="8" y="13"/>
                      <a:pt x="4" y="2"/>
                    </a:cubicBezTo>
                    <a:cubicBezTo>
                      <a:pt x="3" y="0"/>
                      <a:pt x="0" y="1"/>
                      <a:pt x="1" y="2"/>
                    </a:cubicBezTo>
                    <a:cubicBezTo>
                      <a:pt x="3" y="15"/>
                      <a:pt x="7" y="27"/>
                      <a:pt x="10" y="39"/>
                    </a:cubicBezTo>
                    <a:cubicBezTo>
                      <a:pt x="11" y="41"/>
                      <a:pt x="13" y="40"/>
                      <a:pt x="13"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55" name="Freeform 390"/>
              <p:cNvSpPr/>
              <p:nvPr/>
            </p:nvSpPr>
            <p:spPr bwMode="auto">
              <a:xfrm>
                <a:off x="2310" y="2330"/>
                <a:ext cx="68" cy="65"/>
              </a:xfrm>
              <a:custGeom>
                <a:avLst/>
                <a:gdLst>
                  <a:gd name="T0" fmla="*/ 38 w 39"/>
                  <a:gd name="T1" fmla="*/ 33 h 37"/>
                  <a:gd name="T2" fmla="*/ 3 w 39"/>
                  <a:gd name="T3" fmla="*/ 1 h 37"/>
                  <a:gd name="T4" fmla="*/ 0 w 39"/>
                  <a:gd name="T5" fmla="*/ 3 h 37"/>
                  <a:gd name="T6" fmla="*/ 36 w 39"/>
                  <a:gd name="T7" fmla="*/ 36 h 37"/>
                  <a:gd name="T8" fmla="*/ 38 w 39"/>
                  <a:gd name="T9" fmla="*/ 33 h 37"/>
                </a:gdLst>
                <a:ahLst/>
                <a:cxnLst>
                  <a:cxn ang="0">
                    <a:pos x="T0" y="T1"/>
                  </a:cxn>
                  <a:cxn ang="0">
                    <a:pos x="T2" y="T3"/>
                  </a:cxn>
                  <a:cxn ang="0">
                    <a:pos x="T4" y="T5"/>
                  </a:cxn>
                  <a:cxn ang="0">
                    <a:pos x="T6" y="T7"/>
                  </a:cxn>
                  <a:cxn ang="0">
                    <a:pos x="T8" y="T9"/>
                  </a:cxn>
                </a:cxnLst>
                <a:rect l="0" t="0" r="r" b="b"/>
                <a:pathLst>
                  <a:path w="39" h="37">
                    <a:moveTo>
                      <a:pt x="38" y="33"/>
                    </a:moveTo>
                    <a:cubicBezTo>
                      <a:pt x="24" y="24"/>
                      <a:pt x="11" y="17"/>
                      <a:pt x="3" y="1"/>
                    </a:cubicBezTo>
                    <a:cubicBezTo>
                      <a:pt x="2" y="0"/>
                      <a:pt x="0" y="1"/>
                      <a:pt x="0" y="3"/>
                    </a:cubicBezTo>
                    <a:cubicBezTo>
                      <a:pt x="4" y="19"/>
                      <a:pt x="21" y="30"/>
                      <a:pt x="36" y="36"/>
                    </a:cubicBezTo>
                    <a:cubicBezTo>
                      <a:pt x="38" y="37"/>
                      <a:pt x="39" y="35"/>
                      <a:pt x="38"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56" name="Freeform 391"/>
              <p:cNvSpPr/>
              <p:nvPr/>
            </p:nvSpPr>
            <p:spPr bwMode="auto">
              <a:xfrm>
                <a:off x="2338" y="2386"/>
                <a:ext cx="63" cy="39"/>
              </a:xfrm>
              <a:custGeom>
                <a:avLst/>
                <a:gdLst>
                  <a:gd name="T0" fmla="*/ 34 w 36"/>
                  <a:gd name="T1" fmla="*/ 19 h 22"/>
                  <a:gd name="T2" fmla="*/ 3 w 36"/>
                  <a:gd name="T3" fmla="*/ 2 h 22"/>
                  <a:gd name="T4" fmla="*/ 1 w 36"/>
                  <a:gd name="T5" fmla="*/ 3 h 22"/>
                  <a:gd name="T6" fmla="*/ 33 w 36"/>
                  <a:gd name="T7" fmla="*/ 22 h 22"/>
                  <a:gd name="T8" fmla="*/ 34 w 36"/>
                  <a:gd name="T9" fmla="*/ 19 h 22"/>
                </a:gdLst>
                <a:ahLst/>
                <a:cxnLst>
                  <a:cxn ang="0">
                    <a:pos x="T0" y="T1"/>
                  </a:cxn>
                  <a:cxn ang="0">
                    <a:pos x="T2" y="T3"/>
                  </a:cxn>
                  <a:cxn ang="0">
                    <a:pos x="T4" y="T5"/>
                  </a:cxn>
                  <a:cxn ang="0">
                    <a:pos x="T6" y="T7"/>
                  </a:cxn>
                  <a:cxn ang="0">
                    <a:pos x="T8" y="T9"/>
                  </a:cxn>
                </a:cxnLst>
                <a:rect l="0" t="0" r="r" b="b"/>
                <a:pathLst>
                  <a:path w="36" h="22">
                    <a:moveTo>
                      <a:pt x="34" y="19"/>
                    </a:moveTo>
                    <a:cubicBezTo>
                      <a:pt x="22" y="16"/>
                      <a:pt x="12" y="11"/>
                      <a:pt x="3" y="2"/>
                    </a:cubicBezTo>
                    <a:cubicBezTo>
                      <a:pt x="2" y="0"/>
                      <a:pt x="0" y="2"/>
                      <a:pt x="1" y="3"/>
                    </a:cubicBezTo>
                    <a:cubicBezTo>
                      <a:pt x="8" y="14"/>
                      <a:pt x="20" y="22"/>
                      <a:pt x="33" y="22"/>
                    </a:cubicBezTo>
                    <a:cubicBezTo>
                      <a:pt x="35" y="22"/>
                      <a:pt x="36" y="19"/>
                      <a:pt x="34"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57" name="Freeform 392"/>
              <p:cNvSpPr/>
              <p:nvPr/>
            </p:nvSpPr>
            <p:spPr bwMode="auto">
              <a:xfrm>
                <a:off x="2363" y="2425"/>
                <a:ext cx="47" cy="16"/>
              </a:xfrm>
              <a:custGeom>
                <a:avLst/>
                <a:gdLst>
                  <a:gd name="T0" fmla="*/ 25 w 27"/>
                  <a:gd name="T1" fmla="*/ 5 h 9"/>
                  <a:gd name="T2" fmla="*/ 3 w 27"/>
                  <a:gd name="T3" fmla="*/ 0 h 9"/>
                  <a:gd name="T4" fmla="*/ 2 w 27"/>
                  <a:gd name="T5" fmla="*/ 3 h 9"/>
                  <a:gd name="T6" fmla="*/ 25 w 27"/>
                  <a:gd name="T7" fmla="*/ 8 h 9"/>
                  <a:gd name="T8" fmla="*/ 25 w 27"/>
                  <a:gd name="T9" fmla="*/ 5 h 9"/>
                </a:gdLst>
                <a:ahLst/>
                <a:cxnLst>
                  <a:cxn ang="0">
                    <a:pos x="T0" y="T1"/>
                  </a:cxn>
                  <a:cxn ang="0">
                    <a:pos x="T2" y="T3"/>
                  </a:cxn>
                  <a:cxn ang="0">
                    <a:pos x="T4" y="T5"/>
                  </a:cxn>
                  <a:cxn ang="0">
                    <a:pos x="T6" y="T7"/>
                  </a:cxn>
                  <a:cxn ang="0">
                    <a:pos x="T8" y="T9"/>
                  </a:cxn>
                </a:cxnLst>
                <a:rect l="0" t="0" r="r" b="b"/>
                <a:pathLst>
                  <a:path w="27" h="9">
                    <a:moveTo>
                      <a:pt x="25" y="5"/>
                    </a:moveTo>
                    <a:cubicBezTo>
                      <a:pt x="17" y="4"/>
                      <a:pt x="10" y="2"/>
                      <a:pt x="3" y="0"/>
                    </a:cubicBezTo>
                    <a:cubicBezTo>
                      <a:pt x="1" y="0"/>
                      <a:pt x="0" y="2"/>
                      <a:pt x="2" y="3"/>
                    </a:cubicBezTo>
                    <a:cubicBezTo>
                      <a:pt x="9" y="7"/>
                      <a:pt x="17" y="9"/>
                      <a:pt x="25" y="8"/>
                    </a:cubicBezTo>
                    <a:cubicBezTo>
                      <a:pt x="27" y="8"/>
                      <a:pt x="27" y="5"/>
                      <a:pt x="25"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58" name="Freeform 393"/>
              <p:cNvSpPr/>
              <p:nvPr/>
            </p:nvSpPr>
            <p:spPr bwMode="auto">
              <a:xfrm>
                <a:off x="2452" y="2105"/>
                <a:ext cx="78" cy="18"/>
              </a:xfrm>
              <a:custGeom>
                <a:avLst/>
                <a:gdLst>
                  <a:gd name="T0" fmla="*/ 3 w 44"/>
                  <a:gd name="T1" fmla="*/ 10 h 10"/>
                  <a:gd name="T2" fmla="*/ 43 w 44"/>
                  <a:gd name="T3" fmla="*/ 3 h 10"/>
                  <a:gd name="T4" fmla="*/ 42 w 44"/>
                  <a:gd name="T5" fmla="*/ 0 h 10"/>
                  <a:gd name="T6" fmla="*/ 2 w 44"/>
                  <a:gd name="T7" fmla="*/ 7 h 10"/>
                  <a:gd name="T8" fmla="*/ 3 w 44"/>
                  <a:gd name="T9" fmla="*/ 10 h 10"/>
                </a:gdLst>
                <a:ahLst/>
                <a:cxnLst>
                  <a:cxn ang="0">
                    <a:pos x="T0" y="T1"/>
                  </a:cxn>
                  <a:cxn ang="0">
                    <a:pos x="T2" y="T3"/>
                  </a:cxn>
                  <a:cxn ang="0">
                    <a:pos x="T4" y="T5"/>
                  </a:cxn>
                  <a:cxn ang="0">
                    <a:pos x="T6" y="T7"/>
                  </a:cxn>
                  <a:cxn ang="0">
                    <a:pos x="T8" y="T9"/>
                  </a:cxn>
                </a:cxnLst>
                <a:rect l="0" t="0" r="r" b="b"/>
                <a:pathLst>
                  <a:path w="44" h="10">
                    <a:moveTo>
                      <a:pt x="3" y="10"/>
                    </a:moveTo>
                    <a:cubicBezTo>
                      <a:pt x="16" y="9"/>
                      <a:pt x="30" y="7"/>
                      <a:pt x="43" y="3"/>
                    </a:cubicBezTo>
                    <a:cubicBezTo>
                      <a:pt x="44" y="3"/>
                      <a:pt x="44" y="0"/>
                      <a:pt x="42" y="0"/>
                    </a:cubicBezTo>
                    <a:cubicBezTo>
                      <a:pt x="29" y="2"/>
                      <a:pt x="15" y="4"/>
                      <a:pt x="2" y="7"/>
                    </a:cubicBezTo>
                    <a:cubicBezTo>
                      <a:pt x="0" y="7"/>
                      <a:pt x="1" y="10"/>
                      <a:pt x="3"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59" name="Freeform 394"/>
              <p:cNvSpPr/>
              <p:nvPr/>
            </p:nvSpPr>
            <p:spPr bwMode="auto">
              <a:xfrm>
                <a:off x="2433" y="2087"/>
                <a:ext cx="56" cy="20"/>
              </a:xfrm>
              <a:custGeom>
                <a:avLst/>
                <a:gdLst>
                  <a:gd name="T0" fmla="*/ 2 w 32"/>
                  <a:gd name="T1" fmla="*/ 9 h 11"/>
                  <a:gd name="T2" fmla="*/ 30 w 32"/>
                  <a:gd name="T3" fmla="*/ 3 h 11"/>
                  <a:gd name="T4" fmla="*/ 28 w 32"/>
                  <a:gd name="T5" fmla="*/ 1 h 11"/>
                  <a:gd name="T6" fmla="*/ 3 w 32"/>
                  <a:gd name="T7" fmla="*/ 6 h 11"/>
                  <a:gd name="T8" fmla="*/ 2 w 32"/>
                  <a:gd name="T9" fmla="*/ 9 h 11"/>
                </a:gdLst>
                <a:ahLst/>
                <a:cxnLst>
                  <a:cxn ang="0">
                    <a:pos x="T0" y="T1"/>
                  </a:cxn>
                  <a:cxn ang="0">
                    <a:pos x="T2" y="T3"/>
                  </a:cxn>
                  <a:cxn ang="0">
                    <a:pos x="T4" y="T5"/>
                  </a:cxn>
                  <a:cxn ang="0">
                    <a:pos x="T6" y="T7"/>
                  </a:cxn>
                  <a:cxn ang="0">
                    <a:pos x="T8" y="T9"/>
                  </a:cxn>
                </a:cxnLst>
                <a:rect l="0" t="0" r="r" b="b"/>
                <a:pathLst>
                  <a:path w="32" h="11">
                    <a:moveTo>
                      <a:pt x="2" y="9"/>
                    </a:moveTo>
                    <a:cubicBezTo>
                      <a:pt x="12" y="11"/>
                      <a:pt x="22" y="10"/>
                      <a:pt x="30" y="3"/>
                    </a:cubicBezTo>
                    <a:cubicBezTo>
                      <a:pt x="32" y="2"/>
                      <a:pt x="30" y="0"/>
                      <a:pt x="28" y="1"/>
                    </a:cubicBezTo>
                    <a:cubicBezTo>
                      <a:pt x="20" y="5"/>
                      <a:pt x="12" y="7"/>
                      <a:pt x="3" y="6"/>
                    </a:cubicBezTo>
                    <a:cubicBezTo>
                      <a:pt x="1" y="6"/>
                      <a:pt x="0" y="9"/>
                      <a:pt x="2"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60" name="Freeform 395"/>
              <p:cNvSpPr/>
              <p:nvPr/>
            </p:nvSpPr>
            <p:spPr bwMode="auto">
              <a:xfrm>
                <a:off x="2415" y="2063"/>
                <a:ext cx="41" cy="17"/>
              </a:xfrm>
              <a:custGeom>
                <a:avLst/>
                <a:gdLst>
                  <a:gd name="T0" fmla="*/ 2 w 23"/>
                  <a:gd name="T1" fmla="*/ 9 h 10"/>
                  <a:gd name="T2" fmla="*/ 22 w 23"/>
                  <a:gd name="T3" fmla="*/ 3 h 10"/>
                  <a:gd name="T4" fmla="*/ 20 w 23"/>
                  <a:gd name="T5" fmla="*/ 1 h 10"/>
                  <a:gd name="T6" fmla="*/ 2 w 23"/>
                  <a:gd name="T7" fmla="*/ 6 h 10"/>
                  <a:gd name="T8" fmla="*/ 2 w 23"/>
                  <a:gd name="T9" fmla="*/ 9 h 10"/>
                </a:gdLst>
                <a:ahLst/>
                <a:cxnLst>
                  <a:cxn ang="0">
                    <a:pos x="T0" y="T1"/>
                  </a:cxn>
                  <a:cxn ang="0">
                    <a:pos x="T2" y="T3"/>
                  </a:cxn>
                  <a:cxn ang="0">
                    <a:pos x="T4" y="T5"/>
                  </a:cxn>
                  <a:cxn ang="0">
                    <a:pos x="T6" y="T7"/>
                  </a:cxn>
                  <a:cxn ang="0">
                    <a:pos x="T8" y="T9"/>
                  </a:cxn>
                </a:cxnLst>
                <a:rect l="0" t="0" r="r" b="b"/>
                <a:pathLst>
                  <a:path w="23" h="10">
                    <a:moveTo>
                      <a:pt x="2" y="9"/>
                    </a:moveTo>
                    <a:cubicBezTo>
                      <a:pt x="9" y="10"/>
                      <a:pt x="17" y="9"/>
                      <a:pt x="22" y="3"/>
                    </a:cubicBezTo>
                    <a:cubicBezTo>
                      <a:pt x="23" y="2"/>
                      <a:pt x="21" y="0"/>
                      <a:pt x="20" y="1"/>
                    </a:cubicBezTo>
                    <a:cubicBezTo>
                      <a:pt x="14" y="4"/>
                      <a:pt x="9" y="6"/>
                      <a:pt x="2" y="6"/>
                    </a:cubicBezTo>
                    <a:cubicBezTo>
                      <a:pt x="0" y="6"/>
                      <a:pt x="0" y="9"/>
                      <a:pt x="2"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61" name="Freeform 396"/>
              <p:cNvSpPr/>
              <p:nvPr/>
            </p:nvSpPr>
            <p:spPr bwMode="auto">
              <a:xfrm>
                <a:off x="2410" y="2044"/>
                <a:ext cx="40" cy="10"/>
              </a:xfrm>
              <a:custGeom>
                <a:avLst/>
                <a:gdLst>
                  <a:gd name="T0" fmla="*/ 2 w 23"/>
                  <a:gd name="T1" fmla="*/ 5 h 6"/>
                  <a:gd name="T2" fmla="*/ 21 w 23"/>
                  <a:gd name="T3" fmla="*/ 5 h 6"/>
                  <a:gd name="T4" fmla="*/ 21 w 23"/>
                  <a:gd name="T5" fmla="*/ 1 h 6"/>
                  <a:gd name="T6" fmla="*/ 2 w 23"/>
                  <a:gd name="T7" fmla="*/ 1 h 6"/>
                  <a:gd name="T8" fmla="*/ 2 w 23"/>
                  <a:gd name="T9" fmla="*/ 5 h 6"/>
                </a:gdLst>
                <a:ahLst/>
                <a:cxnLst>
                  <a:cxn ang="0">
                    <a:pos x="T0" y="T1"/>
                  </a:cxn>
                  <a:cxn ang="0">
                    <a:pos x="T2" y="T3"/>
                  </a:cxn>
                  <a:cxn ang="0">
                    <a:pos x="T4" y="T5"/>
                  </a:cxn>
                  <a:cxn ang="0">
                    <a:pos x="T6" y="T7"/>
                  </a:cxn>
                  <a:cxn ang="0">
                    <a:pos x="T8" y="T9"/>
                  </a:cxn>
                </a:cxnLst>
                <a:rect l="0" t="0" r="r" b="b"/>
                <a:pathLst>
                  <a:path w="23" h="6">
                    <a:moveTo>
                      <a:pt x="2" y="5"/>
                    </a:moveTo>
                    <a:cubicBezTo>
                      <a:pt x="9" y="5"/>
                      <a:pt x="15" y="6"/>
                      <a:pt x="21" y="5"/>
                    </a:cubicBezTo>
                    <a:cubicBezTo>
                      <a:pt x="23" y="4"/>
                      <a:pt x="23" y="2"/>
                      <a:pt x="21" y="1"/>
                    </a:cubicBezTo>
                    <a:cubicBezTo>
                      <a:pt x="15" y="0"/>
                      <a:pt x="9" y="1"/>
                      <a:pt x="2" y="1"/>
                    </a:cubicBezTo>
                    <a:cubicBezTo>
                      <a:pt x="0" y="1"/>
                      <a:pt x="0" y="5"/>
                      <a:pt x="2"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62" name="Freeform 397"/>
              <p:cNvSpPr/>
              <p:nvPr/>
            </p:nvSpPr>
            <p:spPr bwMode="auto">
              <a:xfrm>
                <a:off x="2450" y="2128"/>
                <a:ext cx="25" cy="14"/>
              </a:xfrm>
              <a:custGeom>
                <a:avLst/>
                <a:gdLst>
                  <a:gd name="T0" fmla="*/ 2 w 14"/>
                  <a:gd name="T1" fmla="*/ 4 h 8"/>
                  <a:gd name="T2" fmla="*/ 11 w 14"/>
                  <a:gd name="T3" fmla="*/ 8 h 8"/>
                  <a:gd name="T4" fmla="*/ 13 w 14"/>
                  <a:gd name="T5" fmla="*/ 5 h 8"/>
                  <a:gd name="T6" fmla="*/ 4 w 14"/>
                  <a:gd name="T7" fmla="*/ 1 h 8"/>
                  <a:gd name="T8" fmla="*/ 2 w 14"/>
                  <a:gd name="T9" fmla="*/ 4 h 8"/>
                </a:gdLst>
                <a:ahLst/>
                <a:cxnLst>
                  <a:cxn ang="0">
                    <a:pos x="T0" y="T1"/>
                  </a:cxn>
                  <a:cxn ang="0">
                    <a:pos x="T2" y="T3"/>
                  </a:cxn>
                  <a:cxn ang="0">
                    <a:pos x="T4" y="T5"/>
                  </a:cxn>
                  <a:cxn ang="0">
                    <a:pos x="T6" y="T7"/>
                  </a:cxn>
                  <a:cxn ang="0">
                    <a:pos x="T8" y="T9"/>
                  </a:cxn>
                </a:cxnLst>
                <a:rect l="0" t="0" r="r" b="b"/>
                <a:pathLst>
                  <a:path w="14" h="8">
                    <a:moveTo>
                      <a:pt x="2" y="4"/>
                    </a:moveTo>
                    <a:cubicBezTo>
                      <a:pt x="5" y="5"/>
                      <a:pt x="8" y="7"/>
                      <a:pt x="11" y="8"/>
                    </a:cubicBezTo>
                    <a:cubicBezTo>
                      <a:pt x="13" y="8"/>
                      <a:pt x="14" y="6"/>
                      <a:pt x="13" y="5"/>
                    </a:cubicBezTo>
                    <a:cubicBezTo>
                      <a:pt x="11" y="3"/>
                      <a:pt x="7" y="2"/>
                      <a:pt x="4" y="1"/>
                    </a:cubicBezTo>
                    <a:cubicBezTo>
                      <a:pt x="2" y="0"/>
                      <a:pt x="0" y="3"/>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63" name="Freeform 398"/>
              <p:cNvSpPr/>
              <p:nvPr/>
            </p:nvSpPr>
            <p:spPr bwMode="auto">
              <a:xfrm>
                <a:off x="2435" y="2149"/>
                <a:ext cx="33" cy="12"/>
              </a:xfrm>
              <a:custGeom>
                <a:avLst/>
                <a:gdLst>
                  <a:gd name="T0" fmla="*/ 2 w 19"/>
                  <a:gd name="T1" fmla="*/ 4 h 7"/>
                  <a:gd name="T2" fmla="*/ 17 w 19"/>
                  <a:gd name="T3" fmla="*/ 7 h 7"/>
                  <a:gd name="T4" fmla="*/ 17 w 19"/>
                  <a:gd name="T5" fmla="*/ 4 h 7"/>
                  <a:gd name="T6" fmla="*/ 3 w 19"/>
                  <a:gd name="T7" fmla="*/ 1 h 7"/>
                  <a:gd name="T8" fmla="*/ 2 w 19"/>
                  <a:gd name="T9" fmla="*/ 4 h 7"/>
                </a:gdLst>
                <a:ahLst/>
                <a:cxnLst>
                  <a:cxn ang="0">
                    <a:pos x="T0" y="T1"/>
                  </a:cxn>
                  <a:cxn ang="0">
                    <a:pos x="T2" y="T3"/>
                  </a:cxn>
                  <a:cxn ang="0">
                    <a:pos x="T4" y="T5"/>
                  </a:cxn>
                  <a:cxn ang="0">
                    <a:pos x="T6" y="T7"/>
                  </a:cxn>
                  <a:cxn ang="0">
                    <a:pos x="T8" y="T9"/>
                  </a:cxn>
                </a:cxnLst>
                <a:rect l="0" t="0" r="r" b="b"/>
                <a:pathLst>
                  <a:path w="19" h="7">
                    <a:moveTo>
                      <a:pt x="2" y="4"/>
                    </a:moveTo>
                    <a:cubicBezTo>
                      <a:pt x="7" y="5"/>
                      <a:pt x="12" y="7"/>
                      <a:pt x="17" y="7"/>
                    </a:cubicBezTo>
                    <a:cubicBezTo>
                      <a:pt x="18" y="7"/>
                      <a:pt x="19" y="5"/>
                      <a:pt x="17" y="4"/>
                    </a:cubicBezTo>
                    <a:cubicBezTo>
                      <a:pt x="13" y="2"/>
                      <a:pt x="8" y="2"/>
                      <a:pt x="3" y="1"/>
                    </a:cubicBezTo>
                    <a:cubicBezTo>
                      <a:pt x="1" y="0"/>
                      <a:pt x="0" y="4"/>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64" name="Freeform 399"/>
              <p:cNvSpPr/>
              <p:nvPr/>
            </p:nvSpPr>
            <p:spPr bwMode="auto">
              <a:xfrm>
                <a:off x="1853" y="1759"/>
                <a:ext cx="38" cy="72"/>
              </a:xfrm>
              <a:custGeom>
                <a:avLst/>
                <a:gdLst>
                  <a:gd name="T0" fmla="*/ 21 w 22"/>
                  <a:gd name="T1" fmla="*/ 37 h 41"/>
                  <a:gd name="T2" fmla="*/ 9 w 22"/>
                  <a:gd name="T3" fmla="*/ 19 h 41"/>
                  <a:gd name="T4" fmla="*/ 6 w 22"/>
                  <a:gd name="T5" fmla="*/ 1 h 41"/>
                  <a:gd name="T6" fmla="*/ 3 w 22"/>
                  <a:gd name="T7" fmla="*/ 1 h 41"/>
                  <a:gd name="T8" fmla="*/ 18 w 22"/>
                  <a:gd name="T9" fmla="*/ 39 h 41"/>
                  <a:gd name="T10" fmla="*/ 21 w 22"/>
                  <a:gd name="T11" fmla="*/ 37 h 41"/>
                </a:gdLst>
                <a:ahLst/>
                <a:cxnLst>
                  <a:cxn ang="0">
                    <a:pos x="T0" y="T1"/>
                  </a:cxn>
                  <a:cxn ang="0">
                    <a:pos x="T2" y="T3"/>
                  </a:cxn>
                  <a:cxn ang="0">
                    <a:pos x="T4" y="T5"/>
                  </a:cxn>
                  <a:cxn ang="0">
                    <a:pos x="T6" y="T7"/>
                  </a:cxn>
                  <a:cxn ang="0">
                    <a:pos x="T8" y="T9"/>
                  </a:cxn>
                  <a:cxn ang="0">
                    <a:pos x="T10" y="T11"/>
                  </a:cxn>
                </a:cxnLst>
                <a:rect l="0" t="0" r="r" b="b"/>
                <a:pathLst>
                  <a:path w="22" h="41">
                    <a:moveTo>
                      <a:pt x="21" y="37"/>
                    </a:moveTo>
                    <a:cubicBezTo>
                      <a:pt x="16" y="32"/>
                      <a:pt x="12" y="26"/>
                      <a:pt x="9" y="19"/>
                    </a:cubicBezTo>
                    <a:cubicBezTo>
                      <a:pt x="7" y="13"/>
                      <a:pt x="7" y="7"/>
                      <a:pt x="6" y="1"/>
                    </a:cubicBezTo>
                    <a:cubicBezTo>
                      <a:pt x="5" y="0"/>
                      <a:pt x="3" y="0"/>
                      <a:pt x="3" y="1"/>
                    </a:cubicBezTo>
                    <a:cubicBezTo>
                      <a:pt x="0" y="15"/>
                      <a:pt x="8" y="31"/>
                      <a:pt x="18" y="39"/>
                    </a:cubicBezTo>
                    <a:cubicBezTo>
                      <a:pt x="20" y="41"/>
                      <a:pt x="22" y="39"/>
                      <a:pt x="21"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65" name="Freeform 400"/>
              <p:cNvSpPr/>
              <p:nvPr/>
            </p:nvSpPr>
            <p:spPr bwMode="auto">
              <a:xfrm>
                <a:off x="1881" y="1781"/>
                <a:ext cx="24" cy="48"/>
              </a:xfrm>
              <a:custGeom>
                <a:avLst/>
                <a:gdLst>
                  <a:gd name="T0" fmla="*/ 13 w 14"/>
                  <a:gd name="T1" fmla="*/ 23 h 27"/>
                  <a:gd name="T2" fmla="*/ 7 w 14"/>
                  <a:gd name="T3" fmla="*/ 1 h 27"/>
                  <a:gd name="T4" fmla="*/ 4 w 14"/>
                  <a:gd name="T5" fmla="*/ 1 h 27"/>
                  <a:gd name="T6" fmla="*/ 10 w 14"/>
                  <a:gd name="T7" fmla="*/ 26 h 27"/>
                  <a:gd name="T8" fmla="*/ 13 w 14"/>
                  <a:gd name="T9" fmla="*/ 23 h 27"/>
                </a:gdLst>
                <a:ahLst/>
                <a:cxnLst>
                  <a:cxn ang="0">
                    <a:pos x="T0" y="T1"/>
                  </a:cxn>
                  <a:cxn ang="0">
                    <a:pos x="T2" y="T3"/>
                  </a:cxn>
                  <a:cxn ang="0">
                    <a:pos x="T4" y="T5"/>
                  </a:cxn>
                  <a:cxn ang="0">
                    <a:pos x="T6" y="T7"/>
                  </a:cxn>
                  <a:cxn ang="0">
                    <a:pos x="T8" y="T9"/>
                  </a:cxn>
                </a:cxnLst>
                <a:rect l="0" t="0" r="r" b="b"/>
                <a:pathLst>
                  <a:path w="14" h="27">
                    <a:moveTo>
                      <a:pt x="13" y="23"/>
                    </a:moveTo>
                    <a:cubicBezTo>
                      <a:pt x="7" y="17"/>
                      <a:pt x="6" y="10"/>
                      <a:pt x="7" y="1"/>
                    </a:cubicBezTo>
                    <a:cubicBezTo>
                      <a:pt x="7" y="0"/>
                      <a:pt x="4" y="0"/>
                      <a:pt x="4" y="1"/>
                    </a:cubicBezTo>
                    <a:cubicBezTo>
                      <a:pt x="0" y="10"/>
                      <a:pt x="4" y="19"/>
                      <a:pt x="10" y="26"/>
                    </a:cubicBezTo>
                    <a:cubicBezTo>
                      <a:pt x="12" y="27"/>
                      <a:pt x="14" y="25"/>
                      <a:pt x="13"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66" name="Freeform 401"/>
              <p:cNvSpPr/>
              <p:nvPr/>
            </p:nvSpPr>
            <p:spPr bwMode="auto">
              <a:xfrm>
                <a:off x="1905" y="1773"/>
                <a:ext cx="18" cy="40"/>
              </a:xfrm>
              <a:custGeom>
                <a:avLst/>
                <a:gdLst>
                  <a:gd name="T0" fmla="*/ 9 w 10"/>
                  <a:gd name="T1" fmla="*/ 20 h 23"/>
                  <a:gd name="T2" fmla="*/ 5 w 10"/>
                  <a:gd name="T3" fmla="*/ 2 h 23"/>
                  <a:gd name="T4" fmla="*/ 3 w 10"/>
                  <a:gd name="T5" fmla="*/ 1 h 23"/>
                  <a:gd name="T6" fmla="*/ 6 w 10"/>
                  <a:gd name="T7" fmla="*/ 22 h 23"/>
                  <a:gd name="T8" fmla="*/ 9 w 10"/>
                  <a:gd name="T9" fmla="*/ 20 h 23"/>
                </a:gdLst>
                <a:ahLst/>
                <a:cxnLst>
                  <a:cxn ang="0">
                    <a:pos x="T0" y="T1"/>
                  </a:cxn>
                  <a:cxn ang="0">
                    <a:pos x="T2" y="T3"/>
                  </a:cxn>
                  <a:cxn ang="0">
                    <a:pos x="T4" y="T5"/>
                  </a:cxn>
                  <a:cxn ang="0">
                    <a:pos x="T6" y="T7"/>
                  </a:cxn>
                  <a:cxn ang="0">
                    <a:pos x="T8" y="T9"/>
                  </a:cxn>
                </a:cxnLst>
                <a:rect l="0" t="0" r="r" b="b"/>
                <a:pathLst>
                  <a:path w="10" h="23">
                    <a:moveTo>
                      <a:pt x="9" y="20"/>
                    </a:moveTo>
                    <a:cubicBezTo>
                      <a:pt x="5" y="14"/>
                      <a:pt x="5" y="9"/>
                      <a:pt x="5" y="2"/>
                    </a:cubicBezTo>
                    <a:cubicBezTo>
                      <a:pt x="5" y="1"/>
                      <a:pt x="3" y="0"/>
                      <a:pt x="3" y="1"/>
                    </a:cubicBezTo>
                    <a:cubicBezTo>
                      <a:pt x="0" y="9"/>
                      <a:pt x="2" y="16"/>
                      <a:pt x="6" y="22"/>
                    </a:cubicBezTo>
                    <a:cubicBezTo>
                      <a:pt x="8" y="23"/>
                      <a:pt x="10" y="21"/>
                      <a:pt x="9"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67" name="Freeform 402"/>
              <p:cNvSpPr/>
              <p:nvPr/>
            </p:nvSpPr>
            <p:spPr bwMode="auto">
              <a:xfrm>
                <a:off x="1756" y="1903"/>
                <a:ext cx="39" cy="75"/>
              </a:xfrm>
              <a:custGeom>
                <a:avLst/>
                <a:gdLst>
                  <a:gd name="T0" fmla="*/ 21 w 22"/>
                  <a:gd name="T1" fmla="*/ 40 h 43"/>
                  <a:gd name="T2" fmla="*/ 3 w 22"/>
                  <a:gd name="T3" fmla="*/ 1 h 43"/>
                  <a:gd name="T4" fmla="*/ 1 w 22"/>
                  <a:gd name="T5" fmla="*/ 3 h 43"/>
                  <a:gd name="T6" fmla="*/ 17 w 22"/>
                  <a:gd name="T7" fmla="*/ 40 h 43"/>
                  <a:gd name="T8" fmla="*/ 21 w 22"/>
                  <a:gd name="T9" fmla="*/ 40 h 43"/>
                </a:gdLst>
                <a:ahLst/>
                <a:cxnLst>
                  <a:cxn ang="0">
                    <a:pos x="T0" y="T1"/>
                  </a:cxn>
                  <a:cxn ang="0">
                    <a:pos x="T2" y="T3"/>
                  </a:cxn>
                  <a:cxn ang="0">
                    <a:pos x="T4" y="T5"/>
                  </a:cxn>
                  <a:cxn ang="0">
                    <a:pos x="T6" y="T7"/>
                  </a:cxn>
                  <a:cxn ang="0">
                    <a:pos x="T8" y="T9"/>
                  </a:cxn>
                </a:cxnLst>
                <a:rect l="0" t="0" r="r" b="b"/>
                <a:pathLst>
                  <a:path w="22" h="43">
                    <a:moveTo>
                      <a:pt x="21" y="40"/>
                    </a:moveTo>
                    <a:cubicBezTo>
                      <a:pt x="22" y="26"/>
                      <a:pt x="15" y="10"/>
                      <a:pt x="3" y="1"/>
                    </a:cubicBezTo>
                    <a:cubicBezTo>
                      <a:pt x="2" y="0"/>
                      <a:pt x="0" y="1"/>
                      <a:pt x="1" y="3"/>
                    </a:cubicBezTo>
                    <a:cubicBezTo>
                      <a:pt x="11" y="14"/>
                      <a:pt x="16" y="25"/>
                      <a:pt x="17" y="40"/>
                    </a:cubicBezTo>
                    <a:cubicBezTo>
                      <a:pt x="17" y="43"/>
                      <a:pt x="21" y="43"/>
                      <a:pt x="21" y="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68" name="Freeform 403"/>
              <p:cNvSpPr/>
              <p:nvPr/>
            </p:nvSpPr>
            <p:spPr bwMode="auto">
              <a:xfrm>
                <a:off x="1779" y="1880"/>
                <a:ext cx="28" cy="63"/>
              </a:xfrm>
              <a:custGeom>
                <a:avLst/>
                <a:gdLst>
                  <a:gd name="T0" fmla="*/ 16 w 16"/>
                  <a:gd name="T1" fmla="*/ 33 h 36"/>
                  <a:gd name="T2" fmla="*/ 3 w 16"/>
                  <a:gd name="T3" fmla="*/ 1 h 36"/>
                  <a:gd name="T4" fmla="*/ 0 w 16"/>
                  <a:gd name="T5" fmla="*/ 3 h 36"/>
                  <a:gd name="T6" fmla="*/ 9 w 16"/>
                  <a:gd name="T7" fmla="*/ 17 h 36"/>
                  <a:gd name="T8" fmla="*/ 13 w 16"/>
                  <a:gd name="T9" fmla="*/ 34 h 36"/>
                  <a:gd name="T10" fmla="*/ 16 w 16"/>
                  <a:gd name="T11" fmla="*/ 33 h 36"/>
                </a:gdLst>
                <a:ahLst/>
                <a:cxnLst>
                  <a:cxn ang="0">
                    <a:pos x="T0" y="T1"/>
                  </a:cxn>
                  <a:cxn ang="0">
                    <a:pos x="T2" y="T3"/>
                  </a:cxn>
                  <a:cxn ang="0">
                    <a:pos x="T4" y="T5"/>
                  </a:cxn>
                  <a:cxn ang="0">
                    <a:pos x="T6" y="T7"/>
                  </a:cxn>
                  <a:cxn ang="0">
                    <a:pos x="T8" y="T9"/>
                  </a:cxn>
                  <a:cxn ang="0">
                    <a:pos x="T10" y="T11"/>
                  </a:cxn>
                </a:cxnLst>
                <a:rect l="0" t="0" r="r" b="b"/>
                <a:pathLst>
                  <a:path w="16" h="36">
                    <a:moveTo>
                      <a:pt x="16" y="33"/>
                    </a:moveTo>
                    <a:cubicBezTo>
                      <a:pt x="15" y="22"/>
                      <a:pt x="12" y="9"/>
                      <a:pt x="3" y="1"/>
                    </a:cubicBezTo>
                    <a:cubicBezTo>
                      <a:pt x="2" y="0"/>
                      <a:pt x="0" y="1"/>
                      <a:pt x="0" y="3"/>
                    </a:cubicBezTo>
                    <a:cubicBezTo>
                      <a:pt x="3" y="8"/>
                      <a:pt x="6" y="12"/>
                      <a:pt x="9" y="17"/>
                    </a:cubicBezTo>
                    <a:cubicBezTo>
                      <a:pt x="11" y="22"/>
                      <a:pt x="12" y="28"/>
                      <a:pt x="13" y="34"/>
                    </a:cubicBezTo>
                    <a:cubicBezTo>
                      <a:pt x="14" y="36"/>
                      <a:pt x="16" y="35"/>
                      <a:pt x="16"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69" name="Freeform 404"/>
              <p:cNvSpPr/>
              <p:nvPr/>
            </p:nvSpPr>
            <p:spPr bwMode="auto">
              <a:xfrm>
                <a:off x="1798" y="1857"/>
                <a:ext cx="21" cy="60"/>
              </a:xfrm>
              <a:custGeom>
                <a:avLst/>
                <a:gdLst>
                  <a:gd name="T0" fmla="*/ 11 w 12"/>
                  <a:gd name="T1" fmla="*/ 32 h 34"/>
                  <a:gd name="T2" fmla="*/ 3 w 12"/>
                  <a:gd name="T3" fmla="*/ 2 h 34"/>
                  <a:gd name="T4" fmla="*/ 1 w 12"/>
                  <a:gd name="T5" fmla="*/ 3 h 34"/>
                  <a:gd name="T6" fmla="*/ 8 w 12"/>
                  <a:gd name="T7" fmla="*/ 32 h 34"/>
                  <a:gd name="T8" fmla="*/ 11 w 12"/>
                  <a:gd name="T9" fmla="*/ 32 h 34"/>
                </a:gdLst>
                <a:ahLst/>
                <a:cxnLst>
                  <a:cxn ang="0">
                    <a:pos x="T0" y="T1"/>
                  </a:cxn>
                  <a:cxn ang="0">
                    <a:pos x="T2" y="T3"/>
                  </a:cxn>
                  <a:cxn ang="0">
                    <a:pos x="T4" y="T5"/>
                  </a:cxn>
                  <a:cxn ang="0">
                    <a:pos x="T6" y="T7"/>
                  </a:cxn>
                  <a:cxn ang="0">
                    <a:pos x="T8" y="T9"/>
                  </a:cxn>
                </a:cxnLst>
                <a:rect l="0" t="0" r="r" b="b"/>
                <a:pathLst>
                  <a:path w="12" h="34">
                    <a:moveTo>
                      <a:pt x="11" y="32"/>
                    </a:moveTo>
                    <a:cubicBezTo>
                      <a:pt x="12" y="22"/>
                      <a:pt x="9" y="11"/>
                      <a:pt x="3" y="2"/>
                    </a:cubicBezTo>
                    <a:cubicBezTo>
                      <a:pt x="2" y="0"/>
                      <a:pt x="0" y="2"/>
                      <a:pt x="1" y="3"/>
                    </a:cubicBezTo>
                    <a:cubicBezTo>
                      <a:pt x="5" y="13"/>
                      <a:pt x="8" y="22"/>
                      <a:pt x="8" y="32"/>
                    </a:cubicBezTo>
                    <a:cubicBezTo>
                      <a:pt x="8" y="34"/>
                      <a:pt x="11" y="34"/>
                      <a:pt x="11"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70" name="Freeform 405"/>
              <p:cNvSpPr/>
              <p:nvPr/>
            </p:nvSpPr>
            <p:spPr bwMode="auto">
              <a:xfrm>
                <a:off x="1805" y="1834"/>
                <a:ext cx="30" cy="55"/>
              </a:xfrm>
              <a:custGeom>
                <a:avLst/>
                <a:gdLst>
                  <a:gd name="T0" fmla="*/ 17 w 17"/>
                  <a:gd name="T1" fmla="*/ 28 h 31"/>
                  <a:gd name="T2" fmla="*/ 4 w 17"/>
                  <a:gd name="T3" fmla="*/ 1 h 31"/>
                  <a:gd name="T4" fmla="*/ 1 w 17"/>
                  <a:gd name="T5" fmla="*/ 3 h 31"/>
                  <a:gd name="T6" fmla="*/ 13 w 17"/>
                  <a:gd name="T7" fmla="*/ 29 h 31"/>
                  <a:gd name="T8" fmla="*/ 17 w 17"/>
                  <a:gd name="T9" fmla="*/ 28 h 31"/>
                </a:gdLst>
                <a:ahLst/>
                <a:cxnLst>
                  <a:cxn ang="0">
                    <a:pos x="T0" y="T1"/>
                  </a:cxn>
                  <a:cxn ang="0">
                    <a:pos x="T2" y="T3"/>
                  </a:cxn>
                  <a:cxn ang="0">
                    <a:pos x="T4" y="T5"/>
                  </a:cxn>
                  <a:cxn ang="0">
                    <a:pos x="T6" y="T7"/>
                  </a:cxn>
                  <a:cxn ang="0">
                    <a:pos x="T8" y="T9"/>
                  </a:cxn>
                </a:cxnLst>
                <a:rect l="0" t="0" r="r" b="b"/>
                <a:pathLst>
                  <a:path w="17" h="31">
                    <a:moveTo>
                      <a:pt x="17" y="28"/>
                    </a:moveTo>
                    <a:cubicBezTo>
                      <a:pt x="14" y="18"/>
                      <a:pt x="11" y="8"/>
                      <a:pt x="4" y="1"/>
                    </a:cubicBezTo>
                    <a:cubicBezTo>
                      <a:pt x="2" y="0"/>
                      <a:pt x="0" y="2"/>
                      <a:pt x="1" y="3"/>
                    </a:cubicBezTo>
                    <a:cubicBezTo>
                      <a:pt x="6" y="12"/>
                      <a:pt x="11" y="19"/>
                      <a:pt x="13" y="29"/>
                    </a:cubicBezTo>
                    <a:cubicBezTo>
                      <a:pt x="14" y="31"/>
                      <a:pt x="17" y="30"/>
                      <a:pt x="17"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grpSp>
        <p:grpSp>
          <p:nvGrpSpPr>
            <p:cNvPr id="10" name="Group 607"/>
            <p:cNvGrpSpPr/>
            <p:nvPr/>
          </p:nvGrpSpPr>
          <p:grpSpPr bwMode="auto">
            <a:xfrm>
              <a:off x="1612" y="874"/>
              <a:ext cx="2865" cy="2228"/>
              <a:chOff x="1612" y="874"/>
              <a:chExt cx="2865" cy="2228"/>
            </a:xfrm>
            <a:grpFill/>
          </p:grpSpPr>
          <p:sp>
            <p:nvSpPr>
              <p:cNvPr id="371" name="Freeform 407"/>
              <p:cNvSpPr/>
              <p:nvPr/>
            </p:nvSpPr>
            <p:spPr bwMode="auto">
              <a:xfrm>
                <a:off x="1819" y="1820"/>
                <a:ext cx="42" cy="51"/>
              </a:xfrm>
              <a:custGeom>
                <a:avLst/>
                <a:gdLst>
                  <a:gd name="T0" fmla="*/ 23 w 24"/>
                  <a:gd name="T1" fmla="*/ 25 h 29"/>
                  <a:gd name="T2" fmla="*/ 4 w 24"/>
                  <a:gd name="T3" fmla="*/ 1 h 29"/>
                  <a:gd name="T4" fmla="*/ 2 w 24"/>
                  <a:gd name="T5" fmla="*/ 3 h 29"/>
                  <a:gd name="T6" fmla="*/ 20 w 24"/>
                  <a:gd name="T7" fmla="*/ 27 h 29"/>
                  <a:gd name="T8" fmla="*/ 23 w 24"/>
                  <a:gd name="T9" fmla="*/ 25 h 29"/>
                </a:gdLst>
                <a:ahLst/>
                <a:cxnLst>
                  <a:cxn ang="0">
                    <a:pos x="T0" y="T1"/>
                  </a:cxn>
                  <a:cxn ang="0">
                    <a:pos x="T2" y="T3"/>
                  </a:cxn>
                  <a:cxn ang="0">
                    <a:pos x="T4" y="T5"/>
                  </a:cxn>
                  <a:cxn ang="0">
                    <a:pos x="T6" y="T7"/>
                  </a:cxn>
                  <a:cxn ang="0">
                    <a:pos x="T8" y="T9"/>
                  </a:cxn>
                </a:cxnLst>
                <a:rect l="0" t="0" r="r" b="b"/>
                <a:pathLst>
                  <a:path w="24" h="29">
                    <a:moveTo>
                      <a:pt x="23" y="25"/>
                    </a:moveTo>
                    <a:cubicBezTo>
                      <a:pt x="19" y="16"/>
                      <a:pt x="12" y="7"/>
                      <a:pt x="4" y="1"/>
                    </a:cubicBezTo>
                    <a:cubicBezTo>
                      <a:pt x="2" y="0"/>
                      <a:pt x="0" y="2"/>
                      <a:pt x="2" y="3"/>
                    </a:cubicBezTo>
                    <a:cubicBezTo>
                      <a:pt x="9" y="11"/>
                      <a:pt x="15" y="18"/>
                      <a:pt x="20" y="27"/>
                    </a:cubicBezTo>
                    <a:cubicBezTo>
                      <a:pt x="21" y="29"/>
                      <a:pt x="24" y="27"/>
                      <a:pt x="23"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72" name="Freeform 408"/>
              <p:cNvSpPr/>
              <p:nvPr/>
            </p:nvSpPr>
            <p:spPr bwMode="auto">
              <a:xfrm>
                <a:off x="1717" y="1646"/>
                <a:ext cx="64" cy="58"/>
              </a:xfrm>
              <a:custGeom>
                <a:avLst/>
                <a:gdLst>
                  <a:gd name="T0" fmla="*/ 2 w 36"/>
                  <a:gd name="T1" fmla="*/ 32 h 33"/>
                  <a:gd name="T2" fmla="*/ 16 w 36"/>
                  <a:gd name="T3" fmla="*/ 16 h 33"/>
                  <a:gd name="T4" fmla="*/ 35 w 36"/>
                  <a:gd name="T5" fmla="*/ 3 h 33"/>
                  <a:gd name="T6" fmla="*/ 34 w 36"/>
                  <a:gd name="T7" fmla="*/ 1 h 33"/>
                  <a:gd name="T8" fmla="*/ 14 w 36"/>
                  <a:gd name="T9" fmla="*/ 12 h 33"/>
                  <a:gd name="T10" fmla="*/ 0 w 36"/>
                  <a:gd name="T11" fmla="*/ 31 h 33"/>
                  <a:gd name="T12" fmla="*/ 2 w 36"/>
                  <a:gd name="T13" fmla="*/ 32 h 33"/>
                </a:gdLst>
                <a:ahLst/>
                <a:cxnLst>
                  <a:cxn ang="0">
                    <a:pos x="T0" y="T1"/>
                  </a:cxn>
                  <a:cxn ang="0">
                    <a:pos x="T2" y="T3"/>
                  </a:cxn>
                  <a:cxn ang="0">
                    <a:pos x="T4" y="T5"/>
                  </a:cxn>
                  <a:cxn ang="0">
                    <a:pos x="T6" y="T7"/>
                  </a:cxn>
                  <a:cxn ang="0">
                    <a:pos x="T8" y="T9"/>
                  </a:cxn>
                  <a:cxn ang="0">
                    <a:pos x="T10" y="T11"/>
                  </a:cxn>
                  <a:cxn ang="0">
                    <a:pos x="T12" y="T13"/>
                  </a:cxn>
                </a:cxnLst>
                <a:rect l="0" t="0" r="r" b="b"/>
                <a:pathLst>
                  <a:path w="36" h="33">
                    <a:moveTo>
                      <a:pt x="2" y="32"/>
                    </a:moveTo>
                    <a:cubicBezTo>
                      <a:pt x="7" y="27"/>
                      <a:pt x="11" y="21"/>
                      <a:pt x="16" y="16"/>
                    </a:cubicBezTo>
                    <a:cubicBezTo>
                      <a:pt x="22" y="11"/>
                      <a:pt x="28" y="7"/>
                      <a:pt x="35" y="3"/>
                    </a:cubicBezTo>
                    <a:cubicBezTo>
                      <a:pt x="36" y="3"/>
                      <a:pt x="35" y="0"/>
                      <a:pt x="34" y="1"/>
                    </a:cubicBezTo>
                    <a:cubicBezTo>
                      <a:pt x="26" y="4"/>
                      <a:pt x="20" y="7"/>
                      <a:pt x="14" y="12"/>
                    </a:cubicBezTo>
                    <a:cubicBezTo>
                      <a:pt x="9" y="17"/>
                      <a:pt x="2" y="24"/>
                      <a:pt x="0" y="31"/>
                    </a:cubicBezTo>
                    <a:cubicBezTo>
                      <a:pt x="0" y="32"/>
                      <a:pt x="1" y="33"/>
                      <a:pt x="2"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73" name="Freeform 409"/>
              <p:cNvSpPr/>
              <p:nvPr/>
            </p:nvSpPr>
            <p:spPr bwMode="auto">
              <a:xfrm>
                <a:off x="1738" y="1599"/>
                <a:ext cx="53" cy="49"/>
              </a:xfrm>
              <a:custGeom>
                <a:avLst/>
                <a:gdLst>
                  <a:gd name="T0" fmla="*/ 5 w 30"/>
                  <a:gd name="T1" fmla="*/ 26 h 28"/>
                  <a:gd name="T2" fmla="*/ 28 w 30"/>
                  <a:gd name="T3" fmla="*/ 3 h 28"/>
                  <a:gd name="T4" fmla="*/ 27 w 30"/>
                  <a:gd name="T5" fmla="*/ 0 h 28"/>
                  <a:gd name="T6" fmla="*/ 2 w 30"/>
                  <a:gd name="T7" fmla="*/ 25 h 28"/>
                  <a:gd name="T8" fmla="*/ 5 w 30"/>
                  <a:gd name="T9" fmla="*/ 26 h 28"/>
                </a:gdLst>
                <a:ahLst/>
                <a:cxnLst>
                  <a:cxn ang="0">
                    <a:pos x="T0" y="T1"/>
                  </a:cxn>
                  <a:cxn ang="0">
                    <a:pos x="T2" y="T3"/>
                  </a:cxn>
                  <a:cxn ang="0">
                    <a:pos x="T4" y="T5"/>
                  </a:cxn>
                  <a:cxn ang="0">
                    <a:pos x="T6" y="T7"/>
                  </a:cxn>
                  <a:cxn ang="0">
                    <a:pos x="T8" y="T9"/>
                  </a:cxn>
                </a:cxnLst>
                <a:rect l="0" t="0" r="r" b="b"/>
                <a:pathLst>
                  <a:path w="30" h="28">
                    <a:moveTo>
                      <a:pt x="5" y="26"/>
                    </a:moveTo>
                    <a:cubicBezTo>
                      <a:pt x="11" y="17"/>
                      <a:pt x="20" y="10"/>
                      <a:pt x="28" y="3"/>
                    </a:cubicBezTo>
                    <a:cubicBezTo>
                      <a:pt x="30" y="1"/>
                      <a:pt x="28" y="0"/>
                      <a:pt x="27" y="0"/>
                    </a:cubicBezTo>
                    <a:cubicBezTo>
                      <a:pt x="16" y="5"/>
                      <a:pt x="8" y="15"/>
                      <a:pt x="2" y="25"/>
                    </a:cubicBezTo>
                    <a:cubicBezTo>
                      <a:pt x="0" y="27"/>
                      <a:pt x="3" y="28"/>
                      <a:pt x="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74" name="Freeform 410"/>
              <p:cNvSpPr/>
              <p:nvPr/>
            </p:nvSpPr>
            <p:spPr bwMode="auto">
              <a:xfrm>
                <a:off x="1772" y="1555"/>
                <a:ext cx="44" cy="38"/>
              </a:xfrm>
              <a:custGeom>
                <a:avLst/>
                <a:gdLst>
                  <a:gd name="T0" fmla="*/ 4 w 25"/>
                  <a:gd name="T1" fmla="*/ 20 h 22"/>
                  <a:gd name="T2" fmla="*/ 23 w 25"/>
                  <a:gd name="T3" fmla="*/ 4 h 22"/>
                  <a:gd name="T4" fmla="*/ 22 w 25"/>
                  <a:gd name="T5" fmla="*/ 1 h 22"/>
                  <a:gd name="T6" fmla="*/ 1 w 25"/>
                  <a:gd name="T7" fmla="*/ 19 h 22"/>
                  <a:gd name="T8" fmla="*/ 4 w 25"/>
                  <a:gd name="T9" fmla="*/ 20 h 22"/>
                </a:gdLst>
                <a:ahLst/>
                <a:cxnLst>
                  <a:cxn ang="0">
                    <a:pos x="T0" y="T1"/>
                  </a:cxn>
                  <a:cxn ang="0">
                    <a:pos x="T2" y="T3"/>
                  </a:cxn>
                  <a:cxn ang="0">
                    <a:pos x="T4" y="T5"/>
                  </a:cxn>
                  <a:cxn ang="0">
                    <a:pos x="T6" y="T7"/>
                  </a:cxn>
                  <a:cxn ang="0">
                    <a:pos x="T8" y="T9"/>
                  </a:cxn>
                </a:cxnLst>
                <a:rect l="0" t="0" r="r" b="b"/>
                <a:pathLst>
                  <a:path w="25" h="22">
                    <a:moveTo>
                      <a:pt x="4" y="20"/>
                    </a:moveTo>
                    <a:cubicBezTo>
                      <a:pt x="9" y="13"/>
                      <a:pt x="16" y="8"/>
                      <a:pt x="23" y="4"/>
                    </a:cubicBezTo>
                    <a:cubicBezTo>
                      <a:pt x="25" y="3"/>
                      <a:pt x="24" y="0"/>
                      <a:pt x="22" y="1"/>
                    </a:cubicBezTo>
                    <a:cubicBezTo>
                      <a:pt x="14" y="4"/>
                      <a:pt x="7" y="11"/>
                      <a:pt x="1" y="19"/>
                    </a:cubicBezTo>
                    <a:cubicBezTo>
                      <a:pt x="0" y="21"/>
                      <a:pt x="3" y="22"/>
                      <a:pt x="4"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75" name="Freeform 411"/>
              <p:cNvSpPr/>
              <p:nvPr/>
            </p:nvSpPr>
            <p:spPr bwMode="auto">
              <a:xfrm>
                <a:off x="1800" y="1504"/>
                <a:ext cx="46" cy="37"/>
              </a:xfrm>
              <a:custGeom>
                <a:avLst/>
                <a:gdLst>
                  <a:gd name="T0" fmla="*/ 3 w 26"/>
                  <a:gd name="T1" fmla="*/ 20 h 21"/>
                  <a:gd name="T2" fmla="*/ 24 w 26"/>
                  <a:gd name="T3" fmla="*/ 3 h 21"/>
                  <a:gd name="T4" fmla="*/ 23 w 26"/>
                  <a:gd name="T5" fmla="*/ 0 h 21"/>
                  <a:gd name="T6" fmla="*/ 1 w 26"/>
                  <a:gd name="T7" fmla="*/ 18 h 21"/>
                  <a:gd name="T8" fmla="*/ 3 w 26"/>
                  <a:gd name="T9" fmla="*/ 20 h 21"/>
                </a:gdLst>
                <a:ahLst/>
                <a:cxnLst>
                  <a:cxn ang="0">
                    <a:pos x="T0" y="T1"/>
                  </a:cxn>
                  <a:cxn ang="0">
                    <a:pos x="T2" y="T3"/>
                  </a:cxn>
                  <a:cxn ang="0">
                    <a:pos x="T4" y="T5"/>
                  </a:cxn>
                  <a:cxn ang="0">
                    <a:pos x="T6" y="T7"/>
                  </a:cxn>
                  <a:cxn ang="0">
                    <a:pos x="T8" y="T9"/>
                  </a:cxn>
                </a:cxnLst>
                <a:rect l="0" t="0" r="r" b="b"/>
                <a:pathLst>
                  <a:path w="26" h="21">
                    <a:moveTo>
                      <a:pt x="3" y="20"/>
                    </a:moveTo>
                    <a:cubicBezTo>
                      <a:pt x="9" y="12"/>
                      <a:pt x="16" y="7"/>
                      <a:pt x="24" y="3"/>
                    </a:cubicBezTo>
                    <a:cubicBezTo>
                      <a:pt x="26" y="2"/>
                      <a:pt x="25" y="0"/>
                      <a:pt x="23" y="0"/>
                    </a:cubicBezTo>
                    <a:cubicBezTo>
                      <a:pt x="14" y="3"/>
                      <a:pt x="6" y="10"/>
                      <a:pt x="1" y="18"/>
                    </a:cubicBezTo>
                    <a:cubicBezTo>
                      <a:pt x="0" y="19"/>
                      <a:pt x="2" y="21"/>
                      <a:pt x="3"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76" name="Freeform 412"/>
              <p:cNvSpPr/>
              <p:nvPr/>
            </p:nvSpPr>
            <p:spPr bwMode="auto">
              <a:xfrm>
                <a:off x="1839" y="1461"/>
                <a:ext cx="42" cy="27"/>
              </a:xfrm>
              <a:custGeom>
                <a:avLst/>
                <a:gdLst>
                  <a:gd name="T0" fmla="*/ 3 w 24"/>
                  <a:gd name="T1" fmla="*/ 14 h 15"/>
                  <a:gd name="T2" fmla="*/ 22 w 24"/>
                  <a:gd name="T3" fmla="*/ 3 h 15"/>
                  <a:gd name="T4" fmla="*/ 21 w 24"/>
                  <a:gd name="T5" fmla="*/ 0 h 15"/>
                  <a:gd name="T6" fmla="*/ 1 w 24"/>
                  <a:gd name="T7" fmla="*/ 12 h 15"/>
                  <a:gd name="T8" fmla="*/ 3 w 24"/>
                  <a:gd name="T9" fmla="*/ 14 h 15"/>
                </a:gdLst>
                <a:ahLst/>
                <a:cxnLst>
                  <a:cxn ang="0">
                    <a:pos x="T0" y="T1"/>
                  </a:cxn>
                  <a:cxn ang="0">
                    <a:pos x="T2" y="T3"/>
                  </a:cxn>
                  <a:cxn ang="0">
                    <a:pos x="T4" y="T5"/>
                  </a:cxn>
                  <a:cxn ang="0">
                    <a:pos x="T6" y="T7"/>
                  </a:cxn>
                  <a:cxn ang="0">
                    <a:pos x="T8" y="T9"/>
                  </a:cxn>
                </a:cxnLst>
                <a:rect l="0" t="0" r="r" b="b"/>
                <a:pathLst>
                  <a:path w="24" h="15">
                    <a:moveTo>
                      <a:pt x="3" y="14"/>
                    </a:moveTo>
                    <a:cubicBezTo>
                      <a:pt x="9" y="10"/>
                      <a:pt x="16" y="6"/>
                      <a:pt x="22" y="3"/>
                    </a:cubicBezTo>
                    <a:cubicBezTo>
                      <a:pt x="24" y="2"/>
                      <a:pt x="23" y="0"/>
                      <a:pt x="21" y="0"/>
                    </a:cubicBezTo>
                    <a:cubicBezTo>
                      <a:pt x="14" y="3"/>
                      <a:pt x="7" y="7"/>
                      <a:pt x="1" y="12"/>
                    </a:cubicBezTo>
                    <a:cubicBezTo>
                      <a:pt x="0" y="13"/>
                      <a:pt x="1" y="15"/>
                      <a:pt x="3"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77" name="Freeform 413"/>
              <p:cNvSpPr/>
              <p:nvPr/>
            </p:nvSpPr>
            <p:spPr bwMode="auto">
              <a:xfrm>
                <a:off x="1621" y="1618"/>
                <a:ext cx="47" cy="97"/>
              </a:xfrm>
              <a:custGeom>
                <a:avLst/>
                <a:gdLst>
                  <a:gd name="T0" fmla="*/ 3 w 27"/>
                  <a:gd name="T1" fmla="*/ 54 h 55"/>
                  <a:gd name="T2" fmla="*/ 27 w 27"/>
                  <a:gd name="T3" fmla="*/ 3 h 55"/>
                  <a:gd name="T4" fmla="*/ 24 w 27"/>
                  <a:gd name="T5" fmla="*/ 2 h 55"/>
                  <a:gd name="T6" fmla="*/ 0 w 27"/>
                  <a:gd name="T7" fmla="*/ 52 h 55"/>
                  <a:gd name="T8" fmla="*/ 3 w 27"/>
                  <a:gd name="T9" fmla="*/ 54 h 55"/>
                </a:gdLst>
                <a:ahLst/>
                <a:cxnLst>
                  <a:cxn ang="0">
                    <a:pos x="T0" y="T1"/>
                  </a:cxn>
                  <a:cxn ang="0">
                    <a:pos x="T2" y="T3"/>
                  </a:cxn>
                  <a:cxn ang="0">
                    <a:pos x="T4" y="T5"/>
                  </a:cxn>
                  <a:cxn ang="0">
                    <a:pos x="T6" y="T7"/>
                  </a:cxn>
                  <a:cxn ang="0">
                    <a:pos x="T8" y="T9"/>
                  </a:cxn>
                </a:cxnLst>
                <a:rect l="0" t="0" r="r" b="b"/>
                <a:pathLst>
                  <a:path w="27" h="55">
                    <a:moveTo>
                      <a:pt x="3" y="54"/>
                    </a:moveTo>
                    <a:cubicBezTo>
                      <a:pt x="15" y="40"/>
                      <a:pt x="24" y="21"/>
                      <a:pt x="27" y="3"/>
                    </a:cubicBezTo>
                    <a:cubicBezTo>
                      <a:pt x="27" y="1"/>
                      <a:pt x="25" y="0"/>
                      <a:pt x="24" y="2"/>
                    </a:cubicBezTo>
                    <a:cubicBezTo>
                      <a:pt x="18" y="20"/>
                      <a:pt x="11" y="36"/>
                      <a:pt x="0" y="52"/>
                    </a:cubicBezTo>
                    <a:cubicBezTo>
                      <a:pt x="0" y="53"/>
                      <a:pt x="2" y="55"/>
                      <a:pt x="3"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78" name="Freeform 414"/>
              <p:cNvSpPr/>
              <p:nvPr/>
            </p:nvSpPr>
            <p:spPr bwMode="auto">
              <a:xfrm>
                <a:off x="1614" y="1593"/>
                <a:ext cx="47" cy="79"/>
              </a:xfrm>
              <a:custGeom>
                <a:avLst/>
                <a:gdLst>
                  <a:gd name="T0" fmla="*/ 4 w 27"/>
                  <a:gd name="T1" fmla="*/ 43 h 45"/>
                  <a:gd name="T2" fmla="*/ 26 w 27"/>
                  <a:gd name="T3" fmla="*/ 3 h 45"/>
                  <a:gd name="T4" fmla="*/ 24 w 27"/>
                  <a:gd name="T5" fmla="*/ 1 h 45"/>
                  <a:gd name="T6" fmla="*/ 1 w 27"/>
                  <a:gd name="T7" fmla="*/ 42 h 45"/>
                  <a:gd name="T8" fmla="*/ 4 w 27"/>
                  <a:gd name="T9" fmla="*/ 43 h 45"/>
                </a:gdLst>
                <a:ahLst/>
                <a:cxnLst>
                  <a:cxn ang="0">
                    <a:pos x="T0" y="T1"/>
                  </a:cxn>
                  <a:cxn ang="0">
                    <a:pos x="T2" y="T3"/>
                  </a:cxn>
                  <a:cxn ang="0">
                    <a:pos x="T4" y="T5"/>
                  </a:cxn>
                  <a:cxn ang="0">
                    <a:pos x="T6" y="T7"/>
                  </a:cxn>
                  <a:cxn ang="0">
                    <a:pos x="T8" y="T9"/>
                  </a:cxn>
                </a:cxnLst>
                <a:rect l="0" t="0" r="r" b="b"/>
                <a:pathLst>
                  <a:path w="27" h="45">
                    <a:moveTo>
                      <a:pt x="4" y="43"/>
                    </a:moveTo>
                    <a:cubicBezTo>
                      <a:pt x="10" y="29"/>
                      <a:pt x="19" y="16"/>
                      <a:pt x="26" y="3"/>
                    </a:cubicBezTo>
                    <a:cubicBezTo>
                      <a:pt x="27" y="1"/>
                      <a:pt x="25" y="0"/>
                      <a:pt x="24" y="1"/>
                    </a:cubicBezTo>
                    <a:cubicBezTo>
                      <a:pt x="13" y="12"/>
                      <a:pt x="6" y="28"/>
                      <a:pt x="1" y="42"/>
                    </a:cubicBezTo>
                    <a:cubicBezTo>
                      <a:pt x="0" y="44"/>
                      <a:pt x="3" y="45"/>
                      <a:pt x="4"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79" name="Freeform 415"/>
              <p:cNvSpPr/>
              <p:nvPr/>
            </p:nvSpPr>
            <p:spPr bwMode="auto">
              <a:xfrm>
                <a:off x="1614" y="1555"/>
                <a:ext cx="40" cy="61"/>
              </a:xfrm>
              <a:custGeom>
                <a:avLst/>
                <a:gdLst>
                  <a:gd name="T0" fmla="*/ 4 w 23"/>
                  <a:gd name="T1" fmla="*/ 33 h 35"/>
                  <a:gd name="T2" fmla="*/ 22 w 23"/>
                  <a:gd name="T3" fmla="*/ 3 h 35"/>
                  <a:gd name="T4" fmla="*/ 20 w 23"/>
                  <a:gd name="T5" fmla="*/ 2 h 35"/>
                  <a:gd name="T6" fmla="*/ 1 w 23"/>
                  <a:gd name="T7" fmla="*/ 31 h 35"/>
                  <a:gd name="T8" fmla="*/ 4 w 23"/>
                  <a:gd name="T9" fmla="*/ 33 h 35"/>
                </a:gdLst>
                <a:ahLst/>
                <a:cxnLst>
                  <a:cxn ang="0">
                    <a:pos x="T0" y="T1"/>
                  </a:cxn>
                  <a:cxn ang="0">
                    <a:pos x="T2" y="T3"/>
                  </a:cxn>
                  <a:cxn ang="0">
                    <a:pos x="T4" y="T5"/>
                  </a:cxn>
                  <a:cxn ang="0">
                    <a:pos x="T6" y="T7"/>
                  </a:cxn>
                  <a:cxn ang="0">
                    <a:pos x="T8" y="T9"/>
                  </a:cxn>
                </a:cxnLst>
                <a:rect l="0" t="0" r="r" b="b"/>
                <a:pathLst>
                  <a:path w="23" h="35">
                    <a:moveTo>
                      <a:pt x="4" y="33"/>
                    </a:moveTo>
                    <a:cubicBezTo>
                      <a:pt x="10" y="23"/>
                      <a:pt x="16" y="13"/>
                      <a:pt x="22" y="3"/>
                    </a:cubicBezTo>
                    <a:cubicBezTo>
                      <a:pt x="23" y="2"/>
                      <a:pt x="21" y="0"/>
                      <a:pt x="20" y="2"/>
                    </a:cubicBezTo>
                    <a:cubicBezTo>
                      <a:pt x="12" y="10"/>
                      <a:pt x="6" y="21"/>
                      <a:pt x="1" y="31"/>
                    </a:cubicBezTo>
                    <a:cubicBezTo>
                      <a:pt x="0" y="33"/>
                      <a:pt x="3" y="35"/>
                      <a:pt x="4"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80" name="Freeform 416"/>
              <p:cNvSpPr/>
              <p:nvPr/>
            </p:nvSpPr>
            <p:spPr bwMode="auto">
              <a:xfrm>
                <a:off x="1612" y="1511"/>
                <a:ext cx="47" cy="58"/>
              </a:xfrm>
              <a:custGeom>
                <a:avLst/>
                <a:gdLst>
                  <a:gd name="T0" fmla="*/ 4 w 27"/>
                  <a:gd name="T1" fmla="*/ 31 h 33"/>
                  <a:gd name="T2" fmla="*/ 26 w 27"/>
                  <a:gd name="T3" fmla="*/ 3 h 33"/>
                  <a:gd name="T4" fmla="*/ 23 w 27"/>
                  <a:gd name="T5" fmla="*/ 1 h 33"/>
                  <a:gd name="T6" fmla="*/ 1 w 27"/>
                  <a:gd name="T7" fmla="*/ 29 h 33"/>
                  <a:gd name="T8" fmla="*/ 4 w 27"/>
                  <a:gd name="T9" fmla="*/ 31 h 33"/>
                </a:gdLst>
                <a:ahLst/>
                <a:cxnLst>
                  <a:cxn ang="0">
                    <a:pos x="T0" y="T1"/>
                  </a:cxn>
                  <a:cxn ang="0">
                    <a:pos x="T2" y="T3"/>
                  </a:cxn>
                  <a:cxn ang="0">
                    <a:pos x="T4" y="T5"/>
                  </a:cxn>
                  <a:cxn ang="0">
                    <a:pos x="T6" y="T7"/>
                  </a:cxn>
                  <a:cxn ang="0">
                    <a:pos x="T8" y="T9"/>
                  </a:cxn>
                </a:cxnLst>
                <a:rect l="0" t="0" r="r" b="b"/>
                <a:pathLst>
                  <a:path w="27" h="33">
                    <a:moveTo>
                      <a:pt x="4" y="31"/>
                    </a:moveTo>
                    <a:cubicBezTo>
                      <a:pt x="11" y="21"/>
                      <a:pt x="18" y="12"/>
                      <a:pt x="26" y="3"/>
                    </a:cubicBezTo>
                    <a:cubicBezTo>
                      <a:pt x="27" y="1"/>
                      <a:pt x="25" y="0"/>
                      <a:pt x="23" y="1"/>
                    </a:cubicBezTo>
                    <a:cubicBezTo>
                      <a:pt x="15" y="9"/>
                      <a:pt x="7" y="19"/>
                      <a:pt x="1" y="29"/>
                    </a:cubicBezTo>
                    <a:cubicBezTo>
                      <a:pt x="0" y="31"/>
                      <a:pt x="3" y="33"/>
                      <a:pt x="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81" name="Freeform 417"/>
              <p:cNvSpPr/>
              <p:nvPr/>
            </p:nvSpPr>
            <p:spPr bwMode="auto">
              <a:xfrm>
                <a:off x="1798" y="1352"/>
                <a:ext cx="37" cy="64"/>
              </a:xfrm>
              <a:custGeom>
                <a:avLst/>
                <a:gdLst>
                  <a:gd name="T0" fmla="*/ 3 w 21"/>
                  <a:gd name="T1" fmla="*/ 34 h 36"/>
                  <a:gd name="T2" fmla="*/ 20 w 21"/>
                  <a:gd name="T3" fmla="*/ 3 h 36"/>
                  <a:gd name="T4" fmla="*/ 18 w 21"/>
                  <a:gd name="T5" fmla="*/ 1 h 36"/>
                  <a:gd name="T6" fmla="*/ 0 w 21"/>
                  <a:gd name="T7" fmla="*/ 33 h 36"/>
                  <a:gd name="T8" fmla="*/ 3 w 21"/>
                  <a:gd name="T9" fmla="*/ 34 h 36"/>
                </a:gdLst>
                <a:ahLst/>
                <a:cxnLst>
                  <a:cxn ang="0">
                    <a:pos x="T0" y="T1"/>
                  </a:cxn>
                  <a:cxn ang="0">
                    <a:pos x="T2" y="T3"/>
                  </a:cxn>
                  <a:cxn ang="0">
                    <a:pos x="T4" y="T5"/>
                  </a:cxn>
                  <a:cxn ang="0">
                    <a:pos x="T6" y="T7"/>
                  </a:cxn>
                  <a:cxn ang="0">
                    <a:pos x="T8" y="T9"/>
                  </a:cxn>
                </a:cxnLst>
                <a:rect l="0" t="0" r="r" b="b"/>
                <a:pathLst>
                  <a:path w="21" h="36">
                    <a:moveTo>
                      <a:pt x="3" y="34"/>
                    </a:moveTo>
                    <a:cubicBezTo>
                      <a:pt x="7" y="22"/>
                      <a:pt x="12" y="13"/>
                      <a:pt x="20" y="3"/>
                    </a:cubicBezTo>
                    <a:cubicBezTo>
                      <a:pt x="21" y="2"/>
                      <a:pt x="20" y="0"/>
                      <a:pt x="18" y="1"/>
                    </a:cubicBezTo>
                    <a:cubicBezTo>
                      <a:pt x="9" y="9"/>
                      <a:pt x="2" y="21"/>
                      <a:pt x="0" y="33"/>
                    </a:cubicBezTo>
                    <a:cubicBezTo>
                      <a:pt x="0" y="35"/>
                      <a:pt x="3" y="36"/>
                      <a:pt x="3"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82" name="Freeform 418"/>
              <p:cNvSpPr/>
              <p:nvPr/>
            </p:nvSpPr>
            <p:spPr bwMode="auto">
              <a:xfrm>
                <a:off x="1786" y="1335"/>
                <a:ext cx="32" cy="54"/>
              </a:xfrm>
              <a:custGeom>
                <a:avLst/>
                <a:gdLst>
                  <a:gd name="T0" fmla="*/ 4 w 18"/>
                  <a:gd name="T1" fmla="*/ 28 h 31"/>
                  <a:gd name="T2" fmla="*/ 17 w 18"/>
                  <a:gd name="T3" fmla="*/ 3 h 31"/>
                  <a:gd name="T4" fmla="*/ 15 w 18"/>
                  <a:gd name="T5" fmla="*/ 1 h 31"/>
                  <a:gd name="T6" fmla="*/ 0 w 18"/>
                  <a:gd name="T7" fmla="*/ 27 h 31"/>
                  <a:gd name="T8" fmla="*/ 4 w 18"/>
                  <a:gd name="T9" fmla="*/ 28 h 31"/>
                </a:gdLst>
                <a:ahLst/>
                <a:cxnLst>
                  <a:cxn ang="0">
                    <a:pos x="T0" y="T1"/>
                  </a:cxn>
                  <a:cxn ang="0">
                    <a:pos x="T2" y="T3"/>
                  </a:cxn>
                  <a:cxn ang="0">
                    <a:pos x="T4" y="T5"/>
                  </a:cxn>
                  <a:cxn ang="0">
                    <a:pos x="T6" y="T7"/>
                  </a:cxn>
                  <a:cxn ang="0">
                    <a:pos x="T8" y="T9"/>
                  </a:cxn>
                </a:cxnLst>
                <a:rect l="0" t="0" r="r" b="b"/>
                <a:pathLst>
                  <a:path w="18" h="31">
                    <a:moveTo>
                      <a:pt x="4" y="28"/>
                    </a:moveTo>
                    <a:cubicBezTo>
                      <a:pt x="7" y="19"/>
                      <a:pt x="12" y="11"/>
                      <a:pt x="17" y="3"/>
                    </a:cubicBezTo>
                    <a:cubicBezTo>
                      <a:pt x="18" y="2"/>
                      <a:pt x="16" y="0"/>
                      <a:pt x="15" y="1"/>
                    </a:cubicBezTo>
                    <a:cubicBezTo>
                      <a:pt x="7" y="8"/>
                      <a:pt x="3" y="18"/>
                      <a:pt x="0" y="27"/>
                    </a:cubicBezTo>
                    <a:cubicBezTo>
                      <a:pt x="0" y="30"/>
                      <a:pt x="3" y="31"/>
                      <a:pt x="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83" name="Freeform 419"/>
              <p:cNvSpPr/>
              <p:nvPr/>
            </p:nvSpPr>
            <p:spPr bwMode="auto">
              <a:xfrm>
                <a:off x="1978" y="1249"/>
                <a:ext cx="38" cy="14"/>
              </a:xfrm>
              <a:custGeom>
                <a:avLst/>
                <a:gdLst>
                  <a:gd name="T0" fmla="*/ 20 w 22"/>
                  <a:gd name="T1" fmla="*/ 3 h 8"/>
                  <a:gd name="T2" fmla="*/ 1 w 22"/>
                  <a:gd name="T3" fmla="*/ 5 h 8"/>
                  <a:gd name="T4" fmla="*/ 3 w 22"/>
                  <a:gd name="T5" fmla="*/ 7 h 8"/>
                  <a:gd name="T6" fmla="*/ 19 w 22"/>
                  <a:gd name="T7" fmla="*/ 6 h 8"/>
                  <a:gd name="T8" fmla="*/ 20 w 22"/>
                  <a:gd name="T9" fmla="*/ 3 h 8"/>
                </a:gdLst>
                <a:ahLst/>
                <a:cxnLst>
                  <a:cxn ang="0">
                    <a:pos x="T0" y="T1"/>
                  </a:cxn>
                  <a:cxn ang="0">
                    <a:pos x="T2" y="T3"/>
                  </a:cxn>
                  <a:cxn ang="0">
                    <a:pos x="T4" y="T5"/>
                  </a:cxn>
                  <a:cxn ang="0">
                    <a:pos x="T6" y="T7"/>
                  </a:cxn>
                  <a:cxn ang="0">
                    <a:pos x="T8" y="T9"/>
                  </a:cxn>
                </a:cxnLst>
                <a:rect l="0" t="0" r="r" b="b"/>
                <a:pathLst>
                  <a:path w="22" h="8">
                    <a:moveTo>
                      <a:pt x="20" y="3"/>
                    </a:moveTo>
                    <a:cubicBezTo>
                      <a:pt x="14" y="1"/>
                      <a:pt x="6" y="0"/>
                      <a:pt x="1" y="5"/>
                    </a:cubicBezTo>
                    <a:cubicBezTo>
                      <a:pt x="0" y="6"/>
                      <a:pt x="1" y="8"/>
                      <a:pt x="3" y="7"/>
                    </a:cubicBezTo>
                    <a:cubicBezTo>
                      <a:pt x="8" y="6"/>
                      <a:pt x="13" y="5"/>
                      <a:pt x="19" y="6"/>
                    </a:cubicBezTo>
                    <a:cubicBezTo>
                      <a:pt x="21" y="7"/>
                      <a:pt x="22" y="4"/>
                      <a:pt x="2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84" name="Freeform 420"/>
              <p:cNvSpPr/>
              <p:nvPr/>
            </p:nvSpPr>
            <p:spPr bwMode="auto">
              <a:xfrm>
                <a:off x="1976" y="1222"/>
                <a:ext cx="40" cy="21"/>
              </a:xfrm>
              <a:custGeom>
                <a:avLst/>
                <a:gdLst>
                  <a:gd name="T0" fmla="*/ 21 w 23"/>
                  <a:gd name="T1" fmla="*/ 3 h 12"/>
                  <a:gd name="T2" fmla="*/ 1 w 23"/>
                  <a:gd name="T3" fmla="*/ 9 h 12"/>
                  <a:gd name="T4" fmla="*/ 3 w 23"/>
                  <a:gd name="T5" fmla="*/ 11 h 12"/>
                  <a:gd name="T6" fmla="*/ 20 w 23"/>
                  <a:gd name="T7" fmla="*/ 6 h 12"/>
                  <a:gd name="T8" fmla="*/ 21 w 23"/>
                  <a:gd name="T9" fmla="*/ 3 h 12"/>
                </a:gdLst>
                <a:ahLst/>
                <a:cxnLst>
                  <a:cxn ang="0">
                    <a:pos x="T0" y="T1"/>
                  </a:cxn>
                  <a:cxn ang="0">
                    <a:pos x="T2" y="T3"/>
                  </a:cxn>
                  <a:cxn ang="0">
                    <a:pos x="T4" y="T5"/>
                  </a:cxn>
                  <a:cxn ang="0">
                    <a:pos x="T6" y="T7"/>
                  </a:cxn>
                  <a:cxn ang="0">
                    <a:pos x="T8" y="T9"/>
                  </a:cxn>
                </a:cxnLst>
                <a:rect l="0" t="0" r="r" b="b"/>
                <a:pathLst>
                  <a:path w="23" h="12">
                    <a:moveTo>
                      <a:pt x="21" y="3"/>
                    </a:moveTo>
                    <a:cubicBezTo>
                      <a:pt x="14" y="0"/>
                      <a:pt x="4" y="2"/>
                      <a:pt x="1" y="9"/>
                    </a:cubicBezTo>
                    <a:cubicBezTo>
                      <a:pt x="0" y="10"/>
                      <a:pt x="2" y="12"/>
                      <a:pt x="3" y="11"/>
                    </a:cubicBezTo>
                    <a:cubicBezTo>
                      <a:pt x="8" y="6"/>
                      <a:pt x="13" y="4"/>
                      <a:pt x="20" y="6"/>
                    </a:cubicBezTo>
                    <a:cubicBezTo>
                      <a:pt x="22" y="6"/>
                      <a:pt x="23" y="3"/>
                      <a:pt x="2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85" name="Freeform 421"/>
              <p:cNvSpPr/>
              <p:nvPr/>
            </p:nvSpPr>
            <p:spPr bwMode="auto">
              <a:xfrm>
                <a:off x="1995" y="1205"/>
                <a:ext cx="30" cy="12"/>
              </a:xfrm>
              <a:custGeom>
                <a:avLst/>
                <a:gdLst>
                  <a:gd name="T0" fmla="*/ 13 w 17"/>
                  <a:gd name="T1" fmla="*/ 0 h 7"/>
                  <a:gd name="T2" fmla="*/ 1 w 17"/>
                  <a:gd name="T3" fmla="*/ 4 h 7"/>
                  <a:gd name="T4" fmla="*/ 2 w 17"/>
                  <a:gd name="T5" fmla="*/ 7 h 7"/>
                  <a:gd name="T6" fmla="*/ 14 w 17"/>
                  <a:gd name="T7" fmla="*/ 4 h 7"/>
                  <a:gd name="T8" fmla="*/ 13 w 17"/>
                  <a:gd name="T9" fmla="*/ 0 h 7"/>
                </a:gdLst>
                <a:ahLst/>
                <a:cxnLst>
                  <a:cxn ang="0">
                    <a:pos x="T0" y="T1"/>
                  </a:cxn>
                  <a:cxn ang="0">
                    <a:pos x="T2" y="T3"/>
                  </a:cxn>
                  <a:cxn ang="0">
                    <a:pos x="T4" y="T5"/>
                  </a:cxn>
                  <a:cxn ang="0">
                    <a:pos x="T6" y="T7"/>
                  </a:cxn>
                  <a:cxn ang="0">
                    <a:pos x="T8" y="T9"/>
                  </a:cxn>
                </a:cxnLst>
                <a:rect l="0" t="0" r="r" b="b"/>
                <a:pathLst>
                  <a:path w="17" h="7">
                    <a:moveTo>
                      <a:pt x="13" y="0"/>
                    </a:moveTo>
                    <a:cubicBezTo>
                      <a:pt x="9" y="1"/>
                      <a:pt x="5" y="2"/>
                      <a:pt x="1" y="4"/>
                    </a:cubicBezTo>
                    <a:cubicBezTo>
                      <a:pt x="0" y="4"/>
                      <a:pt x="1" y="7"/>
                      <a:pt x="2" y="7"/>
                    </a:cubicBezTo>
                    <a:cubicBezTo>
                      <a:pt x="6" y="6"/>
                      <a:pt x="10" y="5"/>
                      <a:pt x="14" y="4"/>
                    </a:cubicBezTo>
                    <a:cubicBezTo>
                      <a:pt x="17" y="3"/>
                      <a:pt x="15"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86" name="Freeform 422"/>
              <p:cNvSpPr/>
              <p:nvPr/>
            </p:nvSpPr>
            <p:spPr bwMode="auto">
              <a:xfrm>
                <a:off x="2410" y="1002"/>
                <a:ext cx="42" cy="57"/>
              </a:xfrm>
              <a:custGeom>
                <a:avLst/>
                <a:gdLst>
                  <a:gd name="T0" fmla="*/ 4 w 24"/>
                  <a:gd name="T1" fmla="*/ 30 h 32"/>
                  <a:gd name="T2" fmla="*/ 23 w 24"/>
                  <a:gd name="T3" fmla="*/ 3 h 32"/>
                  <a:gd name="T4" fmla="*/ 21 w 24"/>
                  <a:gd name="T5" fmla="*/ 1 h 32"/>
                  <a:gd name="T6" fmla="*/ 1 w 24"/>
                  <a:gd name="T7" fmla="*/ 29 h 32"/>
                  <a:gd name="T8" fmla="*/ 4 w 24"/>
                  <a:gd name="T9" fmla="*/ 30 h 32"/>
                </a:gdLst>
                <a:ahLst/>
                <a:cxnLst>
                  <a:cxn ang="0">
                    <a:pos x="T0" y="T1"/>
                  </a:cxn>
                  <a:cxn ang="0">
                    <a:pos x="T2" y="T3"/>
                  </a:cxn>
                  <a:cxn ang="0">
                    <a:pos x="T4" y="T5"/>
                  </a:cxn>
                  <a:cxn ang="0">
                    <a:pos x="T6" y="T7"/>
                  </a:cxn>
                  <a:cxn ang="0">
                    <a:pos x="T8" y="T9"/>
                  </a:cxn>
                </a:cxnLst>
                <a:rect l="0" t="0" r="r" b="b"/>
                <a:pathLst>
                  <a:path w="24" h="32">
                    <a:moveTo>
                      <a:pt x="4" y="30"/>
                    </a:moveTo>
                    <a:cubicBezTo>
                      <a:pt x="10" y="21"/>
                      <a:pt x="16" y="12"/>
                      <a:pt x="23" y="3"/>
                    </a:cubicBezTo>
                    <a:cubicBezTo>
                      <a:pt x="24" y="2"/>
                      <a:pt x="23" y="0"/>
                      <a:pt x="21" y="1"/>
                    </a:cubicBezTo>
                    <a:cubicBezTo>
                      <a:pt x="13" y="8"/>
                      <a:pt x="5" y="19"/>
                      <a:pt x="1" y="29"/>
                    </a:cubicBezTo>
                    <a:cubicBezTo>
                      <a:pt x="0" y="30"/>
                      <a:pt x="3" y="32"/>
                      <a:pt x="4"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87" name="Freeform 423"/>
              <p:cNvSpPr/>
              <p:nvPr/>
            </p:nvSpPr>
            <p:spPr bwMode="auto">
              <a:xfrm>
                <a:off x="2392" y="1009"/>
                <a:ext cx="34" cy="48"/>
              </a:xfrm>
              <a:custGeom>
                <a:avLst/>
                <a:gdLst>
                  <a:gd name="T0" fmla="*/ 3 w 19"/>
                  <a:gd name="T1" fmla="*/ 25 h 27"/>
                  <a:gd name="T2" fmla="*/ 18 w 19"/>
                  <a:gd name="T3" fmla="*/ 4 h 27"/>
                  <a:gd name="T4" fmla="*/ 16 w 19"/>
                  <a:gd name="T5" fmla="*/ 2 h 27"/>
                  <a:gd name="T6" fmla="*/ 1 w 19"/>
                  <a:gd name="T7" fmla="*/ 23 h 27"/>
                  <a:gd name="T8" fmla="*/ 3 w 19"/>
                  <a:gd name="T9" fmla="*/ 25 h 27"/>
                </a:gdLst>
                <a:ahLst/>
                <a:cxnLst>
                  <a:cxn ang="0">
                    <a:pos x="T0" y="T1"/>
                  </a:cxn>
                  <a:cxn ang="0">
                    <a:pos x="T2" y="T3"/>
                  </a:cxn>
                  <a:cxn ang="0">
                    <a:pos x="T4" y="T5"/>
                  </a:cxn>
                  <a:cxn ang="0">
                    <a:pos x="T6" y="T7"/>
                  </a:cxn>
                  <a:cxn ang="0">
                    <a:pos x="T8" y="T9"/>
                  </a:cxn>
                </a:cxnLst>
                <a:rect l="0" t="0" r="r" b="b"/>
                <a:pathLst>
                  <a:path w="19" h="27">
                    <a:moveTo>
                      <a:pt x="3" y="25"/>
                    </a:moveTo>
                    <a:cubicBezTo>
                      <a:pt x="7" y="17"/>
                      <a:pt x="12" y="10"/>
                      <a:pt x="18" y="4"/>
                    </a:cubicBezTo>
                    <a:cubicBezTo>
                      <a:pt x="19" y="2"/>
                      <a:pt x="17" y="0"/>
                      <a:pt x="16" y="2"/>
                    </a:cubicBezTo>
                    <a:cubicBezTo>
                      <a:pt x="9" y="7"/>
                      <a:pt x="4" y="15"/>
                      <a:pt x="1" y="23"/>
                    </a:cubicBezTo>
                    <a:cubicBezTo>
                      <a:pt x="0" y="25"/>
                      <a:pt x="3" y="27"/>
                      <a:pt x="3"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88" name="Freeform 424"/>
              <p:cNvSpPr/>
              <p:nvPr/>
            </p:nvSpPr>
            <p:spPr bwMode="auto">
              <a:xfrm>
                <a:off x="2424" y="1032"/>
                <a:ext cx="32" cy="34"/>
              </a:xfrm>
              <a:custGeom>
                <a:avLst/>
                <a:gdLst>
                  <a:gd name="T0" fmla="*/ 4 w 18"/>
                  <a:gd name="T1" fmla="*/ 18 h 19"/>
                  <a:gd name="T2" fmla="*/ 17 w 18"/>
                  <a:gd name="T3" fmla="*/ 3 h 19"/>
                  <a:gd name="T4" fmla="*/ 14 w 18"/>
                  <a:gd name="T5" fmla="*/ 1 h 19"/>
                  <a:gd name="T6" fmla="*/ 2 w 18"/>
                  <a:gd name="T7" fmla="*/ 15 h 19"/>
                  <a:gd name="T8" fmla="*/ 4 w 18"/>
                  <a:gd name="T9" fmla="*/ 18 h 19"/>
                </a:gdLst>
                <a:ahLst/>
                <a:cxnLst>
                  <a:cxn ang="0">
                    <a:pos x="T0" y="T1"/>
                  </a:cxn>
                  <a:cxn ang="0">
                    <a:pos x="T2" y="T3"/>
                  </a:cxn>
                  <a:cxn ang="0">
                    <a:pos x="T4" y="T5"/>
                  </a:cxn>
                  <a:cxn ang="0">
                    <a:pos x="T6" y="T7"/>
                  </a:cxn>
                  <a:cxn ang="0">
                    <a:pos x="T8" y="T9"/>
                  </a:cxn>
                </a:cxnLst>
                <a:rect l="0" t="0" r="r" b="b"/>
                <a:pathLst>
                  <a:path w="18" h="19">
                    <a:moveTo>
                      <a:pt x="4" y="18"/>
                    </a:moveTo>
                    <a:cubicBezTo>
                      <a:pt x="8" y="13"/>
                      <a:pt x="13" y="8"/>
                      <a:pt x="17" y="3"/>
                    </a:cubicBezTo>
                    <a:cubicBezTo>
                      <a:pt x="18" y="1"/>
                      <a:pt x="16" y="0"/>
                      <a:pt x="14" y="1"/>
                    </a:cubicBezTo>
                    <a:cubicBezTo>
                      <a:pt x="10" y="5"/>
                      <a:pt x="6" y="11"/>
                      <a:pt x="2" y="15"/>
                    </a:cubicBezTo>
                    <a:cubicBezTo>
                      <a:pt x="0" y="17"/>
                      <a:pt x="2" y="19"/>
                      <a:pt x="4"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89" name="Freeform 425"/>
              <p:cNvSpPr/>
              <p:nvPr/>
            </p:nvSpPr>
            <p:spPr bwMode="auto">
              <a:xfrm>
                <a:off x="2440" y="1066"/>
                <a:ext cx="23" cy="26"/>
              </a:xfrm>
              <a:custGeom>
                <a:avLst/>
                <a:gdLst>
                  <a:gd name="T0" fmla="*/ 4 w 13"/>
                  <a:gd name="T1" fmla="*/ 13 h 15"/>
                  <a:gd name="T2" fmla="*/ 12 w 13"/>
                  <a:gd name="T3" fmla="*/ 3 h 15"/>
                  <a:gd name="T4" fmla="*/ 11 w 13"/>
                  <a:gd name="T5" fmla="*/ 0 h 15"/>
                  <a:gd name="T6" fmla="*/ 1 w 13"/>
                  <a:gd name="T7" fmla="*/ 13 h 15"/>
                  <a:gd name="T8" fmla="*/ 4 w 13"/>
                  <a:gd name="T9" fmla="*/ 13 h 15"/>
                </a:gdLst>
                <a:ahLst/>
                <a:cxnLst>
                  <a:cxn ang="0">
                    <a:pos x="T0" y="T1"/>
                  </a:cxn>
                  <a:cxn ang="0">
                    <a:pos x="T2" y="T3"/>
                  </a:cxn>
                  <a:cxn ang="0">
                    <a:pos x="T4" y="T5"/>
                  </a:cxn>
                  <a:cxn ang="0">
                    <a:pos x="T6" y="T7"/>
                  </a:cxn>
                  <a:cxn ang="0">
                    <a:pos x="T8" y="T9"/>
                  </a:cxn>
                </a:cxnLst>
                <a:rect l="0" t="0" r="r" b="b"/>
                <a:pathLst>
                  <a:path w="13" h="15">
                    <a:moveTo>
                      <a:pt x="4" y="13"/>
                    </a:moveTo>
                    <a:cubicBezTo>
                      <a:pt x="4" y="8"/>
                      <a:pt x="7" y="5"/>
                      <a:pt x="12" y="3"/>
                    </a:cubicBezTo>
                    <a:cubicBezTo>
                      <a:pt x="13" y="2"/>
                      <a:pt x="12" y="0"/>
                      <a:pt x="11" y="0"/>
                    </a:cubicBezTo>
                    <a:cubicBezTo>
                      <a:pt x="4" y="1"/>
                      <a:pt x="0" y="7"/>
                      <a:pt x="1" y="13"/>
                    </a:cubicBezTo>
                    <a:cubicBezTo>
                      <a:pt x="1" y="15"/>
                      <a:pt x="4" y="15"/>
                      <a:pt x="4"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90" name="Freeform 426"/>
              <p:cNvSpPr/>
              <p:nvPr/>
            </p:nvSpPr>
            <p:spPr bwMode="auto">
              <a:xfrm>
                <a:off x="2445" y="1090"/>
                <a:ext cx="23" cy="27"/>
              </a:xfrm>
              <a:custGeom>
                <a:avLst/>
                <a:gdLst>
                  <a:gd name="T0" fmla="*/ 4 w 13"/>
                  <a:gd name="T1" fmla="*/ 12 h 15"/>
                  <a:gd name="T2" fmla="*/ 11 w 13"/>
                  <a:gd name="T3" fmla="*/ 3 h 15"/>
                  <a:gd name="T4" fmla="*/ 10 w 13"/>
                  <a:gd name="T5" fmla="*/ 1 h 15"/>
                  <a:gd name="T6" fmla="*/ 1 w 13"/>
                  <a:gd name="T7" fmla="*/ 12 h 15"/>
                  <a:gd name="T8" fmla="*/ 4 w 13"/>
                  <a:gd name="T9" fmla="*/ 12 h 15"/>
                </a:gdLst>
                <a:ahLst/>
                <a:cxnLst>
                  <a:cxn ang="0">
                    <a:pos x="T0" y="T1"/>
                  </a:cxn>
                  <a:cxn ang="0">
                    <a:pos x="T2" y="T3"/>
                  </a:cxn>
                  <a:cxn ang="0">
                    <a:pos x="T4" y="T5"/>
                  </a:cxn>
                  <a:cxn ang="0">
                    <a:pos x="T6" y="T7"/>
                  </a:cxn>
                  <a:cxn ang="0">
                    <a:pos x="T8" y="T9"/>
                  </a:cxn>
                </a:cxnLst>
                <a:rect l="0" t="0" r="r" b="b"/>
                <a:pathLst>
                  <a:path w="13" h="15">
                    <a:moveTo>
                      <a:pt x="4" y="12"/>
                    </a:moveTo>
                    <a:cubicBezTo>
                      <a:pt x="5" y="8"/>
                      <a:pt x="8" y="6"/>
                      <a:pt x="11" y="3"/>
                    </a:cubicBezTo>
                    <a:cubicBezTo>
                      <a:pt x="13" y="2"/>
                      <a:pt x="12" y="0"/>
                      <a:pt x="10" y="1"/>
                    </a:cubicBezTo>
                    <a:cubicBezTo>
                      <a:pt x="5" y="2"/>
                      <a:pt x="2" y="7"/>
                      <a:pt x="1" y="12"/>
                    </a:cubicBezTo>
                    <a:cubicBezTo>
                      <a:pt x="0" y="14"/>
                      <a:pt x="3" y="15"/>
                      <a:pt x="4"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91" name="Freeform 427"/>
              <p:cNvSpPr/>
              <p:nvPr/>
            </p:nvSpPr>
            <p:spPr bwMode="auto">
              <a:xfrm>
                <a:off x="2338" y="1553"/>
                <a:ext cx="65" cy="72"/>
              </a:xfrm>
              <a:custGeom>
                <a:avLst/>
                <a:gdLst>
                  <a:gd name="T0" fmla="*/ 3 w 37"/>
                  <a:gd name="T1" fmla="*/ 40 h 41"/>
                  <a:gd name="T2" fmla="*/ 18 w 37"/>
                  <a:gd name="T3" fmla="*/ 19 h 41"/>
                  <a:gd name="T4" fmla="*/ 36 w 37"/>
                  <a:gd name="T5" fmla="*/ 3 h 41"/>
                  <a:gd name="T6" fmla="*/ 34 w 37"/>
                  <a:gd name="T7" fmla="*/ 1 h 41"/>
                  <a:gd name="T8" fmla="*/ 0 w 37"/>
                  <a:gd name="T9" fmla="*/ 38 h 41"/>
                  <a:gd name="T10" fmla="*/ 3 w 37"/>
                  <a:gd name="T11" fmla="*/ 40 h 41"/>
                </a:gdLst>
                <a:ahLst/>
                <a:cxnLst>
                  <a:cxn ang="0">
                    <a:pos x="T0" y="T1"/>
                  </a:cxn>
                  <a:cxn ang="0">
                    <a:pos x="T2" y="T3"/>
                  </a:cxn>
                  <a:cxn ang="0">
                    <a:pos x="T4" y="T5"/>
                  </a:cxn>
                  <a:cxn ang="0">
                    <a:pos x="T6" y="T7"/>
                  </a:cxn>
                  <a:cxn ang="0">
                    <a:pos x="T8" y="T9"/>
                  </a:cxn>
                  <a:cxn ang="0">
                    <a:pos x="T10" y="T11"/>
                  </a:cxn>
                </a:cxnLst>
                <a:rect l="0" t="0" r="r" b="b"/>
                <a:pathLst>
                  <a:path w="37" h="41">
                    <a:moveTo>
                      <a:pt x="3" y="40"/>
                    </a:moveTo>
                    <a:cubicBezTo>
                      <a:pt x="8" y="32"/>
                      <a:pt x="12" y="25"/>
                      <a:pt x="18" y="19"/>
                    </a:cubicBezTo>
                    <a:cubicBezTo>
                      <a:pt x="23" y="13"/>
                      <a:pt x="30" y="8"/>
                      <a:pt x="36" y="3"/>
                    </a:cubicBezTo>
                    <a:cubicBezTo>
                      <a:pt x="37" y="2"/>
                      <a:pt x="35" y="0"/>
                      <a:pt x="34" y="1"/>
                    </a:cubicBezTo>
                    <a:cubicBezTo>
                      <a:pt x="19" y="7"/>
                      <a:pt x="6" y="24"/>
                      <a:pt x="0" y="38"/>
                    </a:cubicBezTo>
                    <a:cubicBezTo>
                      <a:pt x="0" y="40"/>
                      <a:pt x="2" y="41"/>
                      <a:pt x="3" y="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92" name="Freeform 428"/>
              <p:cNvSpPr/>
              <p:nvPr/>
            </p:nvSpPr>
            <p:spPr bwMode="auto">
              <a:xfrm>
                <a:off x="2345" y="1590"/>
                <a:ext cx="51" cy="53"/>
              </a:xfrm>
              <a:custGeom>
                <a:avLst/>
                <a:gdLst>
                  <a:gd name="T0" fmla="*/ 4 w 29"/>
                  <a:gd name="T1" fmla="*/ 29 h 30"/>
                  <a:gd name="T2" fmla="*/ 28 w 29"/>
                  <a:gd name="T3" fmla="*/ 3 h 30"/>
                  <a:gd name="T4" fmla="*/ 26 w 29"/>
                  <a:gd name="T5" fmla="*/ 1 h 30"/>
                  <a:gd name="T6" fmla="*/ 1 w 29"/>
                  <a:gd name="T7" fmla="*/ 27 h 30"/>
                  <a:gd name="T8" fmla="*/ 4 w 29"/>
                  <a:gd name="T9" fmla="*/ 29 h 30"/>
                </a:gdLst>
                <a:ahLst/>
                <a:cxnLst>
                  <a:cxn ang="0">
                    <a:pos x="T0" y="T1"/>
                  </a:cxn>
                  <a:cxn ang="0">
                    <a:pos x="T2" y="T3"/>
                  </a:cxn>
                  <a:cxn ang="0">
                    <a:pos x="T4" y="T5"/>
                  </a:cxn>
                  <a:cxn ang="0">
                    <a:pos x="T6" y="T7"/>
                  </a:cxn>
                  <a:cxn ang="0">
                    <a:pos x="T8" y="T9"/>
                  </a:cxn>
                </a:cxnLst>
                <a:rect l="0" t="0" r="r" b="b"/>
                <a:pathLst>
                  <a:path w="29" h="30">
                    <a:moveTo>
                      <a:pt x="4" y="29"/>
                    </a:moveTo>
                    <a:cubicBezTo>
                      <a:pt x="10" y="18"/>
                      <a:pt x="18" y="11"/>
                      <a:pt x="28" y="3"/>
                    </a:cubicBezTo>
                    <a:cubicBezTo>
                      <a:pt x="29" y="2"/>
                      <a:pt x="27" y="0"/>
                      <a:pt x="26" y="1"/>
                    </a:cubicBezTo>
                    <a:cubicBezTo>
                      <a:pt x="15" y="7"/>
                      <a:pt x="7" y="17"/>
                      <a:pt x="1" y="27"/>
                    </a:cubicBezTo>
                    <a:cubicBezTo>
                      <a:pt x="0" y="29"/>
                      <a:pt x="3" y="30"/>
                      <a:pt x="4"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93" name="Freeform 429"/>
              <p:cNvSpPr/>
              <p:nvPr/>
            </p:nvSpPr>
            <p:spPr bwMode="auto">
              <a:xfrm>
                <a:off x="2363" y="1611"/>
                <a:ext cx="38" cy="46"/>
              </a:xfrm>
              <a:custGeom>
                <a:avLst/>
                <a:gdLst>
                  <a:gd name="T0" fmla="*/ 3 w 22"/>
                  <a:gd name="T1" fmla="*/ 25 h 26"/>
                  <a:gd name="T2" fmla="*/ 21 w 22"/>
                  <a:gd name="T3" fmla="*/ 3 h 26"/>
                  <a:gd name="T4" fmla="*/ 19 w 22"/>
                  <a:gd name="T5" fmla="*/ 1 h 26"/>
                  <a:gd name="T6" fmla="*/ 0 w 22"/>
                  <a:gd name="T7" fmla="*/ 24 h 26"/>
                  <a:gd name="T8" fmla="*/ 3 w 22"/>
                  <a:gd name="T9" fmla="*/ 25 h 26"/>
                </a:gdLst>
                <a:ahLst/>
                <a:cxnLst>
                  <a:cxn ang="0">
                    <a:pos x="T0" y="T1"/>
                  </a:cxn>
                  <a:cxn ang="0">
                    <a:pos x="T2" y="T3"/>
                  </a:cxn>
                  <a:cxn ang="0">
                    <a:pos x="T4" y="T5"/>
                  </a:cxn>
                  <a:cxn ang="0">
                    <a:pos x="T6" y="T7"/>
                  </a:cxn>
                  <a:cxn ang="0">
                    <a:pos x="T8" y="T9"/>
                  </a:cxn>
                </a:cxnLst>
                <a:rect l="0" t="0" r="r" b="b"/>
                <a:pathLst>
                  <a:path w="22" h="26">
                    <a:moveTo>
                      <a:pt x="3" y="25"/>
                    </a:moveTo>
                    <a:cubicBezTo>
                      <a:pt x="7" y="16"/>
                      <a:pt x="13" y="9"/>
                      <a:pt x="21" y="3"/>
                    </a:cubicBezTo>
                    <a:cubicBezTo>
                      <a:pt x="22" y="2"/>
                      <a:pt x="20" y="0"/>
                      <a:pt x="19" y="1"/>
                    </a:cubicBezTo>
                    <a:cubicBezTo>
                      <a:pt x="10" y="5"/>
                      <a:pt x="3" y="14"/>
                      <a:pt x="0" y="24"/>
                    </a:cubicBezTo>
                    <a:cubicBezTo>
                      <a:pt x="0" y="26"/>
                      <a:pt x="3" y="26"/>
                      <a:pt x="3"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94" name="Freeform 430"/>
              <p:cNvSpPr/>
              <p:nvPr/>
            </p:nvSpPr>
            <p:spPr bwMode="auto">
              <a:xfrm>
                <a:off x="2371" y="1641"/>
                <a:ext cx="37" cy="42"/>
              </a:xfrm>
              <a:custGeom>
                <a:avLst/>
                <a:gdLst>
                  <a:gd name="T0" fmla="*/ 4 w 21"/>
                  <a:gd name="T1" fmla="*/ 23 h 24"/>
                  <a:gd name="T2" fmla="*/ 11 w 21"/>
                  <a:gd name="T3" fmla="*/ 11 h 24"/>
                  <a:gd name="T4" fmla="*/ 20 w 21"/>
                  <a:gd name="T5" fmla="*/ 3 h 24"/>
                  <a:gd name="T6" fmla="*/ 18 w 21"/>
                  <a:gd name="T7" fmla="*/ 1 h 24"/>
                  <a:gd name="T8" fmla="*/ 1 w 21"/>
                  <a:gd name="T9" fmla="*/ 21 h 24"/>
                  <a:gd name="T10" fmla="*/ 4 w 21"/>
                  <a:gd name="T11" fmla="*/ 23 h 24"/>
                </a:gdLst>
                <a:ahLst/>
                <a:cxnLst>
                  <a:cxn ang="0">
                    <a:pos x="T0" y="T1"/>
                  </a:cxn>
                  <a:cxn ang="0">
                    <a:pos x="T2" y="T3"/>
                  </a:cxn>
                  <a:cxn ang="0">
                    <a:pos x="T4" y="T5"/>
                  </a:cxn>
                  <a:cxn ang="0">
                    <a:pos x="T6" y="T7"/>
                  </a:cxn>
                  <a:cxn ang="0">
                    <a:pos x="T8" y="T9"/>
                  </a:cxn>
                  <a:cxn ang="0">
                    <a:pos x="T10" y="T11"/>
                  </a:cxn>
                </a:cxnLst>
                <a:rect l="0" t="0" r="r" b="b"/>
                <a:pathLst>
                  <a:path w="21" h="24">
                    <a:moveTo>
                      <a:pt x="4" y="23"/>
                    </a:moveTo>
                    <a:cubicBezTo>
                      <a:pt x="6" y="19"/>
                      <a:pt x="8" y="15"/>
                      <a:pt x="11" y="11"/>
                    </a:cubicBezTo>
                    <a:cubicBezTo>
                      <a:pt x="14" y="8"/>
                      <a:pt x="17" y="6"/>
                      <a:pt x="20" y="3"/>
                    </a:cubicBezTo>
                    <a:cubicBezTo>
                      <a:pt x="21" y="2"/>
                      <a:pt x="19" y="0"/>
                      <a:pt x="18" y="1"/>
                    </a:cubicBezTo>
                    <a:cubicBezTo>
                      <a:pt x="10" y="4"/>
                      <a:pt x="4" y="13"/>
                      <a:pt x="1" y="21"/>
                    </a:cubicBezTo>
                    <a:cubicBezTo>
                      <a:pt x="0" y="23"/>
                      <a:pt x="3" y="24"/>
                      <a:pt x="4"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95" name="Freeform 431"/>
              <p:cNvSpPr/>
              <p:nvPr/>
            </p:nvSpPr>
            <p:spPr bwMode="auto">
              <a:xfrm>
                <a:off x="2389" y="1665"/>
                <a:ext cx="30" cy="36"/>
              </a:xfrm>
              <a:custGeom>
                <a:avLst/>
                <a:gdLst>
                  <a:gd name="T0" fmla="*/ 4 w 17"/>
                  <a:gd name="T1" fmla="*/ 18 h 20"/>
                  <a:gd name="T2" fmla="*/ 15 w 17"/>
                  <a:gd name="T3" fmla="*/ 3 h 20"/>
                  <a:gd name="T4" fmla="*/ 14 w 17"/>
                  <a:gd name="T5" fmla="*/ 1 h 20"/>
                  <a:gd name="T6" fmla="*/ 1 w 17"/>
                  <a:gd name="T7" fmla="*/ 17 h 20"/>
                  <a:gd name="T8" fmla="*/ 4 w 17"/>
                  <a:gd name="T9" fmla="*/ 18 h 20"/>
                </a:gdLst>
                <a:ahLst/>
                <a:cxnLst>
                  <a:cxn ang="0">
                    <a:pos x="T0" y="T1"/>
                  </a:cxn>
                  <a:cxn ang="0">
                    <a:pos x="T2" y="T3"/>
                  </a:cxn>
                  <a:cxn ang="0">
                    <a:pos x="T4" y="T5"/>
                  </a:cxn>
                  <a:cxn ang="0">
                    <a:pos x="T6" y="T7"/>
                  </a:cxn>
                  <a:cxn ang="0">
                    <a:pos x="T8" y="T9"/>
                  </a:cxn>
                </a:cxnLst>
                <a:rect l="0" t="0" r="r" b="b"/>
                <a:pathLst>
                  <a:path w="17" h="20">
                    <a:moveTo>
                      <a:pt x="4" y="18"/>
                    </a:moveTo>
                    <a:cubicBezTo>
                      <a:pt x="7" y="12"/>
                      <a:pt x="11" y="8"/>
                      <a:pt x="15" y="3"/>
                    </a:cubicBezTo>
                    <a:cubicBezTo>
                      <a:pt x="17" y="2"/>
                      <a:pt x="15" y="0"/>
                      <a:pt x="14" y="1"/>
                    </a:cubicBezTo>
                    <a:cubicBezTo>
                      <a:pt x="7" y="4"/>
                      <a:pt x="3" y="11"/>
                      <a:pt x="1" y="17"/>
                    </a:cubicBezTo>
                    <a:cubicBezTo>
                      <a:pt x="0" y="19"/>
                      <a:pt x="3" y="20"/>
                      <a:pt x="4"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96" name="Freeform 432"/>
              <p:cNvSpPr/>
              <p:nvPr/>
            </p:nvSpPr>
            <p:spPr bwMode="auto">
              <a:xfrm>
                <a:off x="2410" y="1692"/>
                <a:ext cx="23" cy="28"/>
              </a:xfrm>
              <a:custGeom>
                <a:avLst/>
                <a:gdLst>
                  <a:gd name="T0" fmla="*/ 4 w 13"/>
                  <a:gd name="T1" fmla="*/ 14 h 16"/>
                  <a:gd name="T2" fmla="*/ 12 w 13"/>
                  <a:gd name="T3" fmla="*/ 3 h 16"/>
                  <a:gd name="T4" fmla="*/ 10 w 13"/>
                  <a:gd name="T5" fmla="*/ 1 h 16"/>
                  <a:gd name="T6" fmla="*/ 1 w 13"/>
                  <a:gd name="T7" fmla="*/ 11 h 16"/>
                  <a:gd name="T8" fmla="*/ 4 w 13"/>
                  <a:gd name="T9" fmla="*/ 14 h 16"/>
                </a:gdLst>
                <a:ahLst/>
                <a:cxnLst>
                  <a:cxn ang="0">
                    <a:pos x="T0" y="T1"/>
                  </a:cxn>
                  <a:cxn ang="0">
                    <a:pos x="T2" y="T3"/>
                  </a:cxn>
                  <a:cxn ang="0">
                    <a:pos x="T4" y="T5"/>
                  </a:cxn>
                  <a:cxn ang="0">
                    <a:pos x="T6" y="T7"/>
                  </a:cxn>
                  <a:cxn ang="0">
                    <a:pos x="T8" y="T9"/>
                  </a:cxn>
                </a:cxnLst>
                <a:rect l="0" t="0" r="r" b="b"/>
                <a:pathLst>
                  <a:path w="13" h="16">
                    <a:moveTo>
                      <a:pt x="4" y="14"/>
                    </a:moveTo>
                    <a:cubicBezTo>
                      <a:pt x="6" y="10"/>
                      <a:pt x="10" y="7"/>
                      <a:pt x="12" y="3"/>
                    </a:cubicBezTo>
                    <a:cubicBezTo>
                      <a:pt x="13" y="2"/>
                      <a:pt x="11" y="0"/>
                      <a:pt x="10" y="1"/>
                    </a:cubicBezTo>
                    <a:cubicBezTo>
                      <a:pt x="6" y="4"/>
                      <a:pt x="4" y="8"/>
                      <a:pt x="1" y="11"/>
                    </a:cubicBezTo>
                    <a:cubicBezTo>
                      <a:pt x="0" y="13"/>
                      <a:pt x="2" y="16"/>
                      <a:pt x="4"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97" name="Freeform 433"/>
              <p:cNvSpPr/>
              <p:nvPr/>
            </p:nvSpPr>
            <p:spPr bwMode="auto">
              <a:xfrm>
                <a:off x="2370" y="1511"/>
                <a:ext cx="51" cy="42"/>
              </a:xfrm>
              <a:custGeom>
                <a:avLst/>
                <a:gdLst>
                  <a:gd name="T0" fmla="*/ 3 w 29"/>
                  <a:gd name="T1" fmla="*/ 23 h 24"/>
                  <a:gd name="T2" fmla="*/ 28 w 29"/>
                  <a:gd name="T3" fmla="*/ 3 h 24"/>
                  <a:gd name="T4" fmla="*/ 26 w 29"/>
                  <a:gd name="T5" fmla="*/ 1 h 24"/>
                  <a:gd name="T6" fmla="*/ 1 w 29"/>
                  <a:gd name="T7" fmla="*/ 21 h 24"/>
                  <a:gd name="T8" fmla="*/ 3 w 29"/>
                  <a:gd name="T9" fmla="*/ 23 h 24"/>
                </a:gdLst>
                <a:ahLst/>
                <a:cxnLst>
                  <a:cxn ang="0">
                    <a:pos x="T0" y="T1"/>
                  </a:cxn>
                  <a:cxn ang="0">
                    <a:pos x="T2" y="T3"/>
                  </a:cxn>
                  <a:cxn ang="0">
                    <a:pos x="T4" y="T5"/>
                  </a:cxn>
                  <a:cxn ang="0">
                    <a:pos x="T6" y="T7"/>
                  </a:cxn>
                  <a:cxn ang="0">
                    <a:pos x="T8" y="T9"/>
                  </a:cxn>
                </a:cxnLst>
                <a:rect l="0" t="0" r="r" b="b"/>
                <a:pathLst>
                  <a:path w="29" h="24">
                    <a:moveTo>
                      <a:pt x="3" y="23"/>
                    </a:moveTo>
                    <a:cubicBezTo>
                      <a:pt x="11" y="15"/>
                      <a:pt x="20" y="10"/>
                      <a:pt x="28" y="3"/>
                    </a:cubicBezTo>
                    <a:cubicBezTo>
                      <a:pt x="29" y="2"/>
                      <a:pt x="28" y="0"/>
                      <a:pt x="26" y="1"/>
                    </a:cubicBezTo>
                    <a:cubicBezTo>
                      <a:pt x="17" y="5"/>
                      <a:pt x="8" y="13"/>
                      <a:pt x="1" y="21"/>
                    </a:cubicBezTo>
                    <a:cubicBezTo>
                      <a:pt x="0" y="22"/>
                      <a:pt x="2" y="24"/>
                      <a:pt x="3"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98" name="Freeform 434"/>
              <p:cNvSpPr/>
              <p:nvPr/>
            </p:nvSpPr>
            <p:spPr bwMode="auto">
              <a:xfrm>
                <a:off x="2389" y="1470"/>
                <a:ext cx="44" cy="30"/>
              </a:xfrm>
              <a:custGeom>
                <a:avLst/>
                <a:gdLst>
                  <a:gd name="T0" fmla="*/ 4 w 25"/>
                  <a:gd name="T1" fmla="*/ 16 h 17"/>
                  <a:gd name="T2" fmla="*/ 24 w 25"/>
                  <a:gd name="T3" fmla="*/ 3 h 17"/>
                  <a:gd name="T4" fmla="*/ 22 w 25"/>
                  <a:gd name="T5" fmla="*/ 1 h 17"/>
                  <a:gd name="T6" fmla="*/ 2 w 25"/>
                  <a:gd name="T7" fmla="*/ 13 h 17"/>
                  <a:gd name="T8" fmla="*/ 4 w 25"/>
                  <a:gd name="T9" fmla="*/ 16 h 17"/>
                </a:gdLst>
                <a:ahLst/>
                <a:cxnLst>
                  <a:cxn ang="0">
                    <a:pos x="T0" y="T1"/>
                  </a:cxn>
                  <a:cxn ang="0">
                    <a:pos x="T2" y="T3"/>
                  </a:cxn>
                  <a:cxn ang="0">
                    <a:pos x="T4" y="T5"/>
                  </a:cxn>
                  <a:cxn ang="0">
                    <a:pos x="T6" y="T7"/>
                  </a:cxn>
                  <a:cxn ang="0">
                    <a:pos x="T8" y="T9"/>
                  </a:cxn>
                </a:cxnLst>
                <a:rect l="0" t="0" r="r" b="b"/>
                <a:pathLst>
                  <a:path w="25" h="17">
                    <a:moveTo>
                      <a:pt x="4" y="16"/>
                    </a:moveTo>
                    <a:cubicBezTo>
                      <a:pt x="11" y="12"/>
                      <a:pt x="17" y="8"/>
                      <a:pt x="24" y="3"/>
                    </a:cubicBezTo>
                    <a:cubicBezTo>
                      <a:pt x="25" y="2"/>
                      <a:pt x="23" y="0"/>
                      <a:pt x="22" y="1"/>
                    </a:cubicBezTo>
                    <a:cubicBezTo>
                      <a:pt x="15" y="4"/>
                      <a:pt x="8" y="9"/>
                      <a:pt x="2" y="13"/>
                    </a:cubicBezTo>
                    <a:cubicBezTo>
                      <a:pt x="0" y="14"/>
                      <a:pt x="2" y="17"/>
                      <a:pt x="4"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99" name="Freeform 435"/>
              <p:cNvSpPr/>
              <p:nvPr/>
            </p:nvSpPr>
            <p:spPr bwMode="auto">
              <a:xfrm>
                <a:off x="2406" y="1440"/>
                <a:ext cx="39" cy="25"/>
              </a:xfrm>
              <a:custGeom>
                <a:avLst/>
                <a:gdLst>
                  <a:gd name="T0" fmla="*/ 4 w 22"/>
                  <a:gd name="T1" fmla="*/ 13 h 14"/>
                  <a:gd name="T2" fmla="*/ 21 w 22"/>
                  <a:gd name="T3" fmla="*/ 3 h 14"/>
                  <a:gd name="T4" fmla="*/ 20 w 22"/>
                  <a:gd name="T5" fmla="*/ 1 h 14"/>
                  <a:gd name="T6" fmla="*/ 2 w 22"/>
                  <a:gd name="T7" fmla="*/ 11 h 14"/>
                  <a:gd name="T8" fmla="*/ 4 w 22"/>
                  <a:gd name="T9" fmla="*/ 13 h 14"/>
                </a:gdLst>
                <a:ahLst/>
                <a:cxnLst>
                  <a:cxn ang="0">
                    <a:pos x="T0" y="T1"/>
                  </a:cxn>
                  <a:cxn ang="0">
                    <a:pos x="T2" y="T3"/>
                  </a:cxn>
                  <a:cxn ang="0">
                    <a:pos x="T4" y="T5"/>
                  </a:cxn>
                  <a:cxn ang="0">
                    <a:pos x="T6" y="T7"/>
                  </a:cxn>
                  <a:cxn ang="0">
                    <a:pos x="T8" y="T9"/>
                  </a:cxn>
                </a:cxnLst>
                <a:rect l="0" t="0" r="r" b="b"/>
                <a:pathLst>
                  <a:path w="22" h="14">
                    <a:moveTo>
                      <a:pt x="4" y="13"/>
                    </a:moveTo>
                    <a:cubicBezTo>
                      <a:pt x="9" y="9"/>
                      <a:pt x="15" y="6"/>
                      <a:pt x="21" y="3"/>
                    </a:cubicBezTo>
                    <a:cubicBezTo>
                      <a:pt x="22" y="3"/>
                      <a:pt x="21" y="0"/>
                      <a:pt x="20" y="1"/>
                    </a:cubicBezTo>
                    <a:cubicBezTo>
                      <a:pt x="13" y="3"/>
                      <a:pt x="7" y="6"/>
                      <a:pt x="2" y="11"/>
                    </a:cubicBezTo>
                    <a:cubicBezTo>
                      <a:pt x="0" y="12"/>
                      <a:pt x="2" y="14"/>
                      <a:pt x="4"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00" name="Freeform 436"/>
              <p:cNvSpPr/>
              <p:nvPr/>
            </p:nvSpPr>
            <p:spPr bwMode="auto">
              <a:xfrm>
                <a:off x="2436" y="1423"/>
                <a:ext cx="6" cy="3"/>
              </a:xfrm>
              <a:custGeom>
                <a:avLst/>
                <a:gdLst>
                  <a:gd name="T0" fmla="*/ 1 w 3"/>
                  <a:gd name="T1" fmla="*/ 2 h 2"/>
                  <a:gd name="T2" fmla="*/ 1 w 3"/>
                  <a:gd name="T3" fmla="*/ 0 h 2"/>
                  <a:gd name="T4" fmla="*/ 1 w 3"/>
                  <a:gd name="T5" fmla="*/ 2 h 2"/>
                </a:gdLst>
                <a:ahLst/>
                <a:cxnLst>
                  <a:cxn ang="0">
                    <a:pos x="T0" y="T1"/>
                  </a:cxn>
                  <a:cxn ang="0">
                    <a:pos x="T2" y="T3"/>
                  </a:cxn>
                  <a:cxn ang="0">
                    <a:pos x="T4" y="T5"/>
                  </a:cxn>
                </a:cxnLst>
                <a:rect l="0" t="0" r="r" b="b"/>
                <a:pathLst>
                  <a:path w="3" h="2">
                    <a:moveTo>
                      <a:pt x="1" y="2"/>
                    </a:moveTo>
                    <a:cubicBezTo>
                      <a:pt x="3" y="2"/>
                      <a:pt x="3" y="0"/>
                      <a:pt x="1" y="0"/>
                    </a:cubicBezTo>
                    <a:cubicBezTo>
                      <a:pt x="0" y="0"/>
                      <a:pt x="0" y="2"/>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01" name="Freeform 437"/>
              <p:cNvSpPr/>
              <p:nvPr/>
            </p:nvSpPr>
            <p:spPr bwMode="auto">
              <a:xfrm>
                <a:off x="1976" y="1579"/>
                <a:ext cx="56" cy="81"/>
              </a:xfrm>
              <a:custGeom>
                <a:avLst/>
                <a:gdLst>
                  <a:gd name="T0" fmla="*/ 30 w 32"/>
                  <a:gd name="T1" fmla="*/ 3 h 46"/>
                  <a:gd name="T2" fmla="*/ 2 w 32"/>
                  <a:gd name="T3" fmla="*/ 44 h 46"/>
                  <a:gd name="T4" fmla="*/ 5 w 32"/>
                  <a:gd name="T5" fmla="*/ 44 h 46"/>
                  <a:gd name="T6" fmla="*/ 30 w 32"/>
                  <a:gd name="T7" fmla="*/ 6 h 46"/>
                  <a:gd name="T8" fmla="*/ 30 w 32"/>
                  <a:gd name="T9" fmla="*/ 3 h 46"/>
                </a:gdLst>
                <a:ahLst/>
                <a:cxnLst>
                  <a:cxn ang="0">
                    <a:pos x="T0" y="T1"/>
                  </a:cxn>
                  <a:cxn ang="0">
                    <a:pos x="T2" y="T3"/>
                  </a:cxn>
                  <a:cxn ang="0">
                    <a:pos x="T4" y="T5"/>
                  </a:cxn>
                  <a:cxn ang="0">
                    <a:pos x="T6" y="T7"/>
                  </a:cxn>
                  <a:cxn ang="0">
                    <a:pos x="T8" y="T9"/>
                  </a:cxn>
                </a:cxnLst>
                <a:rect l="0" t="0" r="r" b="b"/>
                <a:pathLst>
                  <a:path w="32" h="46">
                    <a:moveTo>
                      <a:pt x="30" y="3"/>
                    </a:moveTo>
                    <a:cubicBezTo>
                      <a:pt x="8" y="0"/>
                      <a:pt x="0" y="26"/>
                      <a:pt x="2" y="44"/>
                    </a:cubicBezTo>
                    <a:cubicBezTo>
                      <a:pt x="2" y="46"/>
                      <a:pt x="5" y="46"/>
                      <a:pt x="5" y="44"/>
                    </a:cubicBezTo>
                    <a:cubicBezTo>
                      <a:pt x="6" y="28"/>
                      <a:pt x="9" y="4"/>
                      <a:pt x="30" y="6"/>
                    </a:cubicBezTo>
                    <a:cubicBezTo>
                      <a:pt x="32" y="6"/>
                      <a:pt x="32" y="3"/>
                      <a:pt x="3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02" name="Freeform 438"/>
              <p:cNvSpPr/>
              <p:nvPr/>
            </p:nvSpPr>
            <p:spPr bwMode="auto">
              <a:xfrm>
                <a:off x="2006" y="1597"/>
                <a:ext cx="31" cy="35"/>
              </a:xfrm>
              <a:custGeom>
                <a:avLst/>
                <a:gdLst>
                  <a:gd name="T0" fmla="*/ 16 w 18"/>
                  <a:gd name="T1" fmla="*/ 1 h 20"/>
                  <a:gd name="T2" fmla="*/ 4 w 18"/>
                  <a:gd name="T3" fmla="*/ 19 h 20"/>
                  <a:gd name="T4" fmla="*/ 7 w 18"/>
                  <a:gd name="T5" fmla="*/ 18 h 20"/>
                  <a:gd name="T6" fmla="*/ 16 w 18"/>
                  <a:gd name="T7" fmla="*/ 4 h 20"/>
                  <a:gd name="T8" fmla="*/ 16 w 18"/>
                  <a:gd name="T9" fmla="*/ 1 h 20"/>
                </a:gdLst>
                <a:ahLst/>
                <a:cxnLst>
                  <a:cxn ang="0">
                    <a:pos x="T0" y="T1"/>
                  </a:cxn>
                  <a:cxn ang="0">
                    <a:pos x="T2" y="T3"/>
                  </a:cxn>
                  <a:cxn ang="0">
                    <a:pos x="T4" y="T5"/>
                  </a:cxn>
                  <a:cxn ang="0">
                    <a:pos x="T6" y="T7"/>
                  </a:cxn>
                  <a:cxn ang="0">
                    <a:pos x="T8" y="T9"/>
                  </a:cxn>
                </a:cxnLst>
                <a:rect l="0" t="0" r="r" b="b"/>
                <a:pathLst>
                  <a:path w="18" h="20">
                    <a:moveTo>
                      <a:pt x="16" y="1"/>
                    </a:moveTo>
                    <a:cubicBezTo>
                      <a:pt x="7" y="0"/>
                      <a:pt x="0" y="10"/>
                      <a:pt x="4" y="19"/>
                    </a:cubicBezTo>
                    <a:cubicBezTo>
                      <a:pt x="5" y="20"/>
                      <a:pt x="7" y="19"/>
                      <a:pt x="7" y="18"/>
                    </a:cubicBezTo>
                    <a:cubicBezTo>
                      <a:pt x="5" y="12"/>
                      <a:pt x="10" y="4"/>
                      <a:pt x="16" y="4"/>
                    </a:cubicBezTo>
                    <a:cubicBezTo>
                      <a:pt x="18" y="4"/>
                      <a:pt x="18" y="1"/>
                      <a:pt x="1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03" name="Freeform 439"/>
              <p:cNvSpPr/>
              <p:nvPr/>
            </p:nvSpPr>
            <p:spPr bwMode="auto">
              <a:xfrm>
                <a:off x="2039" y="1613"/>
                <a:ext cx="19" cy="24"/>
              </a:xfrm>
              <a:custGeom>
                <a:avLst/>
                <a:gdLst>
                  <a:gd name="T0" fmla="*/ 8 w 11"/>
                  <a:gd name="T1" fmla="*/ 1 h 14"/>
                  <a:gd name="T2" fmla="*/ 0 w 11"/>
                  <a:gd name="T3" fmla="*/ 12 h 14"/>
                  <a:gd name="T4" fmla="*/ 3 w 11"/>
                  <a:gd name="T5" fmla="*/ 13 h 14"/>
                  <a:gd name="T6" fmla="*/ 10 w 11"/>
                  <a:gd name="T7" fmla="*/ 3 h 14"/>
                  <a:gd name="T8" fmla="*/ 8 w 11"/>
                  <a:gd name="T9" fmla="*/ 1 h 14"/>
                </a:gdLst>
                <a:ahLst/>
                <a:cxnLst>
                  <a:cxn ang="0">
                    <a:pos x="T0" y="T1"/>
                  </a:cxn>
                  <a:cxn ang="0">
                    <a:pos x="T2" y="T3"/>
                  </a:cxn>
                  <a:cxn ang="0">
                    <a:pos x="T4" y="T5"/>
                  </a:cxn>
                  <a:cxn ang="0">
                    <a:pos x="T6" y="T7"/>
                  </a:cxn>
                  <a:cxn ang="0">
                    <a:pos x="T8" y="T9"/>
                  </a:cxn>
                </a:cxnLst>
                <a:rect l="0" t="0" r="r" b="b"/>
                <a:pathLst>
                  <a:path w="11" h="14">
                    <a:moveTo>
                      <a:pt x="8" y="1"/>
                    </a:moveTo>
                    <a:cubicBezTo>
                      <a:pt x="4" y="4"/>
                      <a:pt x="1" y="7"/>
                      <a:pt x="0" y="12"/>
                    </a:cubicBezTo>
                    <a:cubicBezTo>
                      <a:pt x="0" y="13"/>
                      <a:pt x="2" y="14"/>
                      <a:pt x="3" y="13"/>
                    </a:cubicBezTo>
                    <a:cubicBezTo>
                      <a:pt x="5" y="9"/>
                      <a:pt x="7" y="6"/>
                      <a:pt x="10" y="3"/>
                    </a:cubicBezTo>
                    <a:cubicBezTo>
                      <a:pt x="11" y="2"/>
                      <a:pt x="9" y="0"/>
                      <a:pt x="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04" name="Freeform 440"/>
              <p:cNvSpPr/>
              <p:nvPr/>
            </p:nvSpPr>
            <p:spPr bwMode="auto">
              <a:xfrm>
                <a:off x="2065" y="1614"/>
                <a:ext cx="20" cy="23"/>
              </a:xfrm>
              <a:custGeom>
                <a:avLst/>
                <a:gdLst>
                  <a:gd name="T0" fmla="*/ 7 w 11"/>
                  <a:gd name="T1" fmla="*/ 1 h 13"/>
                  <a:gd name="T2" fmla="*/ 1 w 11"/>
                  <a:gd name="T3" fmla="*/ 11 h 13"/>
                  <a:gd name="T4" fmla="*/ 4 w 11"/>
                  <a:gd name="T5" fmla="*/ 11 h 13"/>
                  <a:gd name="T6" fmla="*/ 9 w 11"/>
                  <a:gd name="T7" fmla="*/ 4 h 13"/>
                  <a:gd name="T8" fmla="*/ 7 w 11"/>
                  <a:gd name="T9" fmla="*/ 1 h 13"/>
                </a:gdLst>
                <a:ahLst/>
                <a:cxnLst>
                  <a:cxn ang="0">
                    <a:pos x="T0" y="T1"/>
                  </a:cxn>
                  <a:cxn ang="0">
                    <a:pos x="T2" y="T3"/>
                  </a:cxn>
                  <a:cxn ang="0">
                    <a:pos x="T4" y="T5"/>
                  </a:cxn>
                  <a:cxn ang="0">
                    <a:pos x="T6" y="T7"/>
                  </a:cxn>
                  <a:cxn ang="0">
                    <a:pos x="T8" y="T9"/>
                  </a:cxn>
                </a:cxnLst>
                <a:rect l="0" t="0" r="r" b="b"/>
                <a:pathLst>
                  <a:path w="11" h="13">
                    <a:moveTo>
                      <a:pt x="7" y="1"/>
                    </a:moveTo>
                    <a:cubicBezTo>
                      <a:pt x="3" y="3"/>
                      <a:pt x="0" y="7"/>
                      <a:pt x="1" y="11"/>
                    </a:cubicBezTo>
                    <a:cubicBezTo>
                      <a:pt x="1" y="13"/>
                      <a:pt x="3" y="13"/>
                      <a:pt x="4" y="11"/>
                    </a:cubicBezTo>
                    <a:cubicBezTo>
                      <a:pt x="5" y="8"/>
                      <a:pt x="6" y="6"/>
                      <a:pt x="9" y="4"/>
                    </a:cubicBezTo>
                    <a:cubicBezTo>
                      <a:pt x="11" y="3"/>
                      <a:pt x="9" y="0"/>
                      <a:pt x="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05" name="Freeform 441"/>
              <p:cNvSpPr/>
              <p:nvPr/>
            </p:nvSpPr>
            <p:spPr bwMode="auto">
              <a:xfrm>
                <a:off x="2143" y="2024"/>
                <a:ext cx="42" cy="97"/>
              </a:xfrm>
              <a:custGeom>
                <a:avLst/>
                <a:gdLst>
                  <a:gd name="T0" fmla="*/ 4 w 24"/>
                  <a:gd name="T1" fmla="*/ 53 h 55"/>
                  <a:gd name="T2" fmla="*/ 23 w 24"/>
                  <a:gd name="T3" fmla="*/ 3 h 55"/>
                  <a:gd name="T4" fmla="*/ 20 w 24"/>
                  <a:gd name="T5" fmla="*/ 2 h 55"/>
                  <a:gd name="T6" fmla="*/ 0 w 24"/>
                  <a:gd name="T7" fmla="*/ 52 h 55"/>
                  <a:gd name="T8" fmla="*/ 4 w 24"/>
                  <a:gd name="T9" fmla="*/ 53 h 55"/>
                </a:gdLst>
                <a:ahLst/>
                <a:cxnLst>
                  <a:cxn ang="0">
                    <a:pos x="T0" y="T1"/>
                  </a:cxn>
                  <a:cxn ang="0">
                    <a:pos x="T2" y="T3"/>
                  </a:cxn>
                  <a:cxn ang="0">
                    <a:pos x="T4" y="T5"/>
                  </a:cxn>
                  <a:cxn ang="0">
                    <a:pos x="T6" y="T7"/>
                  </a:cxn>
                  <a:cxn ang="0">
                    <a:pos x="T8" y="T9"/>
                  </a:cxn>
                </a:cxnLst>
                <a:rect l="0" t="0" r="r" b="b"/>
                <a:pathLst>
                  <a:path w="24" h="55">
                    <a:moveTo>
                      <a:pt x="4" y="53"/>
                    </a:moveTo>
                    <a:cubicBezTo>
                      <a:pt x="7" y="35"/>
                      <a:pt x="14" y="19"/>
                      <a:pt x="23" y="3"/>
                    </a:cubicBezTo>
                    <a:cubicBezTo>
                      <a:pt x="24" y="1"/>
                      <a:pt x="22" y="0"/>
                      <a:pt x="20" y="2"/>
                    </a:cubicBezTo>
                    <a:cubicBezTo>
                      <a:pt x="9" y="16"/>
                      <a:pt x="2" y="34"/>
                      <a:pt x="0" y="52"/>
                    </a:cubicBezTo>
                    <a:cubicBezTo>
                      <a:pt x="0" y="54"/>
                      <a:pt x="3" y="55"/>
                      <a:pt x="4" y="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06" name="Freeform 442"/>
              <p:cNvSpPr/>
              <p:nvPr/>
            </p:nvSpPr>
            <p:spPr bwMode="auto">
              <a:xfrm>
                <a:off x="2118" y="2031"/>
                <a:ext cx="23" cy="55"/>
              </a:xfrm>
              <a:custGeom>
                <a:avLst/>
                <a:gdLst>
                  <a:gd name="T0" fmla="*/ 3 w 13"/>
                  <a:gd name="T1" fmla="*/ 29 h 31"/>
                  <a:gd name="T2" fmla="*/ 12 w 13"/>
                  <a:gd name="T3" fmla="*/ 2 h 31"/>
                  <a:gd name="T4" fmla="*/ 10 w 13"/>
                  <a:gd name="T5" fmla="*/ 1 h 31"/>
                  <a:gd name="T6" fmla="*/ 0 w 13"/>
                  <a:gd name="T7" fmla="*/ 28 h 31"/>
                  <a:gd name="T8" fmla="*/ 3 w 13"/>
                  <a:gd name="T9" fmla="*/ 29 h 31"/>
                </a:gdLst>
                <a:ahLst/>
                <a:cxnLst>
                  <a:cxn ang="0">
                    <a:pos x="T0" y="T1"/>
                  </a:cxn>
                  <a:cxn ang="0">
                    <a:pos x="T2" y="T3"/>
                  </a:cxn>
                  <a:cxn ang="0">
                    <a:pos x="T4" y="T5"/>
                  </a:cxn>
                  <a:cxn ang="0">
                    <a:pos x="T6" y="T7"/>
                  </a:cxn>
                  <a:cxn ang="0">
                    <a:pos x="T8" y="T9"/>
                  </a:cxn>
                </a:cxnLst>
                <a:rect l="0" t="0" r="r" b="b"/>
                <a:pathLst>
                  <a:path w="13" h="31">
                    <a:moveTo>
                      <a:pt x="3" y="29"/>
                    </a:moveTo>
                    <a:cubicBezTo>
                      <a:pt x="6" y="20"/>
                      <a:pt x="9" y="11"/>
                      <a:pt x="12" y="2"/>
                    </a:cubicBezTo>
                    <a:cubicBezTo>
                      <a:pt x="13" y="0"/>
                      <a:pt x="11" y="0"/>
                      <a:pt x="10" y="1"/>
                    </a:cubicBezTo>
                    <a:cubicBezTo>
                      <a:pt x="4" y="8"/>
                      <a:pt x="1" y="19"/>
                      <a:pt x="0" y="28"/>
                    </a:cubicBezTo>
                    <a:cubicBezTo>
                      <a:pt x="0" y="30"/>
                      <a:pt x="3" y="31"/>
                      <a:pt x="3"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07" name="Freeform 443"/>
              <p:cNvSpPr/>
              <p:nvPr/>
            </p:nvSpPr>
            <p:spPr bwMode="auto">
              <a:xfrm>
                <a:off x="2092" y="2017"/>
                <a:ext cx="14" cy="41"/>
              </a:xfrm>
              <a:custGeom>
                <a:avLst/>
                <a:gdLst>
                  <a:gd name="T0" fmla="*/ 6 w 8"/>
                  <a:gd name="T1" fmla="*/ 20 h 23"/>
                  <a:gd name="T2" fmla="*/ 7 w 8"/>
                  <a:gd name="T3" fmla="*/ 3 h 23"/>
                  <a:gd name="T4" fmla="*/ 5 w 8"/>
                  <a:gd name="T5" fmla="*/ 1 h 23"/>
                  <a:gd name="T6" fmla="*/ 3 w 8"/>
                  <a:gd name="T7" fmla="*/ 22 h 23"/>
                  <a:gd name="T8" fmla="*/ 6 w 8"/>
                  <a:gd name="T9" fmla="*/ 20 h 23"/>
                </a:gdLst>
                <a:ahLst/>
                <a:cxnLst>
                  <a:cxn ang="0">
                    <a:pos x="T0" y="T1"/>
                  </a:cxn>
                  <a:cxn ang="0">
                    <a:pos x="T2" y="T3"/>
                  </a:cxn>
                  <a:cxn ang="0">
                    <a:pos x="T4" y="T5"/>
                  </a:cxn>
                  <a:cxn ang="0">
                    <a:pos x="T6" y="T7"/>
                  </a:cxn>
                  <a:cxn ang="0">
                    <a:pos x="T8" y="T9"/>
                  </a:cxn>
                </a:cxnLst>
                <a:rect l="0" t="0" r="r" b="b"/>
                <a:pathLst>
                  <a:path w="8" h="23">
                    <a:moveTo>
                      <a:pt x="6" y="20"/>
                    </a:moveTo>
                    <a:cubicBezTo>
                      <a:pt x="4" y="14"/>
                      <a:pt x="5" y="9"/>
                      <a:pt x="7" y="3"/>
                    </a:cubicBezTo>
                    <a:cubicBezTo>
                      <a:pt x="8" y="1"/>
                      <a:pt x="5" y="0"/>
                      <a:pt x="5" y="1"/>
                    </a:cubicBezTo>
                    <a:cubicBezTo>
                      <a:pt x="0" y="7"/>
                      <a:pt x="0" y="15"/>
                      <a:pt x="3" y="22"/>
                    </a:cubicBezTo>
                    <a:cubicBezTo>
                      <a:pt x="4" y="23"/>
                      <a:pt x="7" y="22"/>
                      <a:pt x="6"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08" name="Freeform 444"/>
              <p:cNvSpPr/>
              <p:nvPr/>
            </p:nvSpPr>
            <p:spPr bwMode="auto">
              <a:xfrm>
                <a:off x="2072" y="1980"/>
                <a:ext cx="16" cy="46"/>
              </a:xfrm>
              <a:custGeom>
                <a:avLst/>
                <a:gdLst>
                  <a:gd name="T0" fmla="*/ 4 w 9"/>
                  <a:gd name="T1" fmla="*/ 24 h 26"/>
                  <a:gd name="T2" fmla="*/ 8 w 9"/>
                  <a:gd name="T3" fmla="*/ 3 h 26"/>
                  <a:gd name="T4" fmla="*/ 6 w 9"/>
                  <a:gd name="T5" fmla="*/ 2 h 26"/>
                  <a:gd name="T6" fmla="*/ 0 w 9"/>
                  <a:gd name="T7" fmla="*/ 23 h 26"/>
                  <a:gd name="T8" fmla="*/ 4 w 9"/>
                  <a:gd name="T9" fmla="*/ 24 h 26"/>
                </a:gdLst>
                <a:ahLst/>
                <a:cxnLst>
                  <a:cxn ang="0">
                    <a:pos x="T0" y="T1"/>
                  </a:cxn>
                  <a:cxn ang="0">
                    <a:pos x="T2" y="T3"/>
                  </a:cxn>
                  <a:cxn ang="0">
                    <a:pos x="T4" y="T5"/>
                  </a:cxn>
                  <a:cxn ang="0">
                    <a:pos x="T6" y="T7"/>
                  </a:cxn>
                  <a:cxn ang="0">
                    <a:pos x="T8" y="T9"/>
                  </a:cxn>
                </a:cxnLst>
                <a:rect l="0" t="0" r="r" b="b"/>
                <a:pathLst>
                  <a:path w="9" h="26">
                    <a:moveTo>
                      <a:pt x="4" y="24"/>
                    </a:moveTo>
                    <a:cubicBezTo>
                      <a:pt x="5" y="17"/>
                      <a:pt x="6" y="10"/>
                      <a:pt x="8" y="3"/>
                    </a:cubicBezTo>
                    <a:cubicBezTo>
                      <a:pt x="9" y="1"/>
                      <a:pt x="7" y="0"/>
                      <a:pt x="6" y="2"/>
                    </a:cubicBezTo>
                    <a:cubicBezTo>
                      <a:pt x="2" y="8"/>
                      <a:pt x="0" y="16"/>
                      <a:pt x="0" y="23"/>
                    </a:cubicBezTo>
                    <a:cubicBezTo>
                      <a:pt x="0" y="25"/>
                      <a:pt x="3" y="26"/>
                      <a:pt x="4"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09" name="Freeform 445"/>
              <p:cNvSpPr/>
              <p:nvPr/>
            </p:nvSpPr>
            <p:spPr bwMode="auto">
              <a:xfrm>
                <a:off x="2048" y="1945"/>
                <a:ext cx="17" cy="40"/>
              </a:xfrm>
              <a:custGeom>
                <a:avLst/>
                <a:gdLst>
                  <a:gd name="T0" fmla="*/ 4 w 10"/>
                  <a:gd name="T1" fmla="*/ 21 h 23"/>
                  <a:gd name="T2" fmla="*/ 9 w 10"/>
                  <a:gd name="T3" fmla="*/ 3 h 23"/>
                  <a:gd name="T4" fmla="*/ 7 w 10"/>
                  <a:gd name="T5" fmla="*/ 1 h 23"/>
                  <a:gd name="T6" fmla="*/ 0 w 10"/>
                  <a:gd name="T7" fmla="*/ 21 h 23"/>
                  <a:gd name="T8" fmla="*/ 4 w 10"/>
                  <a:gd name="T9" fmla="*/ 21 h 23"/>
                </a:gdLst>
                <a:ahLst/>
                <a:cxnLst>
                  <a:cxn ang="0">
                    <a:pos x="T0" y="T1"/>
                  </a:cxn>
                  <a:cxn ang="0">
                    <a:pos x="T2" y="T3"/>
                  </a:cxn>
                  <a:cxn ang="0">
                    <a:pos x="T4" y="T5"/>
                  </a:cxn>
                  <a:cxn ang="0">
                    <a:pos x="T6" y="T7"/>
                  </a:cxn>
                  <a:cxn ang="0">
                    <a:pos x="T8" y="T9"/>
                  </a:cxn>
                </a:cxnLst>
                <a:rect l="0" t="0" r="r" b="b"/>
                <a:pathLst>
                  <a:path w="10" h="23">
                    <a:moveTo>
                      <a:pt x="4" y="21"/>
                    </a:moveTo>
                    <a:cubicBezTo>
                      <a:pt x="5" y="15"/>
                      <a:pt x="7" y="9"/>
                      <a:pt x="9" y="3"/>
                    </a:cubicBezTo>
                    <a:cubicBezTo>
                      <a:pt x="10" y="1"/>
                      <a:pt x="8" y="0"/>
                      <a:pt x="7" y="1"/>
                    </a:cubicBezTo>
                    <a:cubicBezTo>
                      <a:pt x="3" y="7"/>
                      <a:pt x="1" y="14"/>
                      <a:pt x="0" y="21"/>
                    </a:cubicBezTo>
                    <a:cubicBezTo>
                      <a:pt x="0" y="23"/>
                      <a:pt x="3" y="23"/>
                      <a:pt x="4"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10" name="Freeform 446"/>
              <p:cNvSpPr/>
              <p:nvPr/>
            </p:nvSpPr>
            <p:spPr bwMode="auto">
              <a:xfrm>
                <a:off x="2032" y="1903"/>
                <a:ext cx="21" cy="35"/>
              </a:xfrm>
              <a:custGeom>
                <a:avLst/>
                <a:gdLst>
                  <a:gd name="T0" fmla="*/ 4 w 12"/>
                  <a:gd name="T1" fmla="*/ 18 h 20"/>
                  <a:gd name="T2" fmla="*/ 11 w 12"/>
                  <a:gd name="T3" fmla="*/ 3 h 20"/>
                  <a:gd name="T4" fmla="*/ 9 w 12"/>
                  <a:gd name="T5" fmla="*/ 1 h 20"/>
                  <a:gd name="T6" fmla="*/ 1 w 12"/>
                  <a:gd name="T7" fmla="*/ 17 h 20"/>
                  <a:gd name="T8" fmla="*/ 4 w 12"/>
                  <a:gd name="T9" fmla="*/ 18 h 20"/>
                </a:gdLst>
                <a:ahLst/>
                <a:cxnLst>
                  <a:cxn ang="0">
                    <a:pos x="T0" y="T1"/>
                  </a:cxn>
                  <a:cxn ang="0">
                    <a:pos x="T2" y="T3"/>
                  </a:cxn>
                  <a:cxn ang="0">
                    <a:pos x="T4" y="T5"/>
                  </a:cxn>
                  <a:cxn ang="0">
                    <a:pos x="T6" y="T7"/>
                  </a:cxn>
                  <a:cxn ang="0">
                    <a:pos x="T8" y="T9"/>
                  </a:cxn>
                </a:cxnLst>
                <a:rect l="0" t="0" r="r" b="b"/>
                <a:pathLst>
                  <a:path w="12" h="20">
                    <a:moveTo>
                      <a:pt x="4" y="18"/>
                    </a:moveTo>
                    <a:cubicBezTo>
                      <a:pt x="6" y="13"/>
                      <a:pt x="8" y="8"/>
                      <a:pt x="11" y="3"/>
                    </a:cubicBezTo>
                    <a:cubicBezTo>
                      <a:pt x="12" y="1"/>
                      <a:pt x="10" y="0"/>
                      <a:pt x="9" y="1"/>
                    </a:cubicBezTo>
                    <a:cubicBezTo>
                      <a:pt x="5" y="6"/>
                      <a:pt x="2" y="11"/>
                      <a:pt x="1" y="17"/>
                    </a:cubicBezTo>
                    <a:cubicBezTo>
                      <a:pt x="0" y="19"/>
                      <a:pt x="4" y="20"/>
                      <a:pt x="4"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11" name="Freeform 447"/>
              <p:cNvSpPr/>
              <p:nvPr/>
            </p:nvSpPr>
            <p:spPr bwMode="auto">
              <a:xfrm>
                <a:off x="2162" y="2100"/>
                <a:ext cx="28" cy="70"/>
              </a:xfrm>
              <a:custGeom>
                <a:avLst/>
                <a:gdLst>
                  <a:gd name="T0" fmla="*/ 3 w 16"/>
                  <a:gd name="T1" fmla="*/ 38 h 40"/>
                  <a:gd name="T2" fmla="*/ 15 w 16"/>
                  <a:gd name="T3" fmla="*/ 3 h 40"/>
                  <a:gd name="T4" fmla="*/ 12 w 16"/>
                  <a:gd name="T5" fmla="*/ 1 h 40"/>
                  <a:gd name="T6" fmla="*/ 0 w 16"/>
                  <a:gd name="T7" fmla="*/ 38 h 40"/>
                  <a:gd name="T8" fmla="*/ 3 w 16"/>
                  <a:gd name="T9" fmla="*/ 38 h 40"/>
                </a:gdLst>
                <a:ahLst/>
                <a:cxnLst>
                  <a:cxn ang="0">
                    <a:pos x="T0" y="T1"/>
                  </a:cxn>
                  <a:cxn ang="0">
                    <a:pos x="T2" y="T3"/>
                  </a:cxn>
                  <a:cxn ang="0">
                    <a:pos x="T4" y="T5"/>
                  </a:cxn>
                  <a:cxn ang="0">
                    <a:pos x="T6" y="T7"/>
                  </a:cxn>
                  <a:cxn ang="0">
                    <a:pos x="T8" y="T9"/>
                  </a:cxn>
                </a:cxnLst>
                <a:rect l="0" t="0" r="r" b="b"/>
                <a:pathLst>
                  <a:path w="16" h="40">
                    <a:moveTo>
                      <a:pt x="3" y="38"/>
                    </a:moveTo>
                    <a:cubicBezTo>
                      <a:pt x="5" y="25"/>
                      <a:pt x="9" y="14"/>
                      <a:pt x="15" y="3"/>
                    </a:cubicBezTo>
                    <a:cubicBezTo>
                      <a:pt x="16" y="1"/>
                      <a:pt x="13" y="0"/>
                      <a:pt x="12" y="1"/>
                    </a:cubicBezTo>
                    <a:cubicBezTo>
                      <a:pt x="5" y="12"/>
                      <a:pt x="1" y="25"/>
                      <a:pt x="0" y="38"/>
                    </a:cubicBezTo>
                    <a:cubicBezTo>
                      <a:pt x="0" y="40"/>
                      <a:pt x="3" y="40"/>
                      <a:pt x="3"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12" name="Freeform 448"/>
              <p:cNvSpPr/>
              <p:nvPr/>
            </p:nvSpPr>
            <p:spPr bwMode="auto">
              <a:xfrm>
                <a:off x="2173" y="2170"/>
                <a:ext cx="19" cy="60"/>
              </a:xfrm>
              <a:custGeom>
                <a:avLst/>
                <a:gdLst>
                  <a:gd name="T0" fmla="*/ 6 w 11"/>
                  <a:gd name="T1" fmla="*/ 32 h 34"/>
                  <a:gd name="T2" fmla="*/ 11 w 11"/>
                  <a:gd name="T3" fmla="*/ 3 h 34"/>
                  <a:gd name="T4" fmla="*/ 8 w 11"/>
                  <a:gd name="T5" fmla="*/ 1 h 34"/>
                  <a:gd name="T6" fmla="*/ 2 w 11"/>
                  <a:gd name="T7" fmla="*/ 32 h 34"/>
                  <a:gd name="T8" fmla="*/ 6 w 11"/>
                  <a:gd name="T9" fmla="*/ 32 h 34"/>
                </a:gdLst>
                <a:ahLst/>
                <a:cxnLst>
                  <a:cxn ang="0">
                    <a:pos x="T0" y="T1"/>
                  </a:cxn>
                  <a:cxn ang="0">
                    <a:pos x="T2" y="T3"/>
                  </a:cxn>
                  <a:cxn ang="0">
                    <a:pos x="T4" y="T5"/>
                  </a:cxn>
                  <a:cxn ang="0">
                    <a:pos x="T6" y="T7"/>
                  </a:cxn>
                  <a:cxn ang="0">
                    <a:pos x="T8" y="T9"/>
                  </a:cxn>
                </a:cxnLst>
                <a:rect l="0" t="0" r="r" b="b"/>
                <a:pathLst>
                  <a:path w="11" h="34">
                    <a:moveTo>
                      <a:pt x="6" y="32"/>
                    </a:moveTo>
                    <a:cubicBezTo>
                      <a:pt x="4" y="22"/>
                      <a:pt x="6" y="12"/>
                      <a:pt x="11" y="3"/>
                    </a:cubicBezTo>
                    <a:cubicBezTo>
                      <a:pt x="11" y="1"/>
                      <a:pt x="9" y="0"/>
                      <a:pt x="8" y="1"/>
                    </a:cubicBezTo>
                    <a:cubicBezTo>
                      <a:pt x="2" y="11"/>
                      <a:pt x="0" y="22"/>
                      <a:pt x="2" y="32"/>
                    </a:cubicBezTo>
                    <a:cubicBezTo>
                      <a:pt x="3" y="34"/>
                      <a:pt x="6" y="34"/>
                      <a:pt x="6"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13" name="Freeform 449"/>
              <p:cNvSpPr/>
              <p:nvPr/>
            </p:nvSpPr>
            <p:spPr bwMode="auto">
              <a:xfrm>
                <a:off x="2185" y="2226"/>
                <a:ext cx="18" cy="43"/>
              </a:xfrm>
              <a:custGeom>
                <a:avLst/>
                <a:gdLst>
                  <a:gd name="T0" fmla="*/ 4 w 10"/>
                  <a:gd name="T1" fmla="*/ 22 h 24"/>
                  <a:gd name="T2" fmla="*/ 9 w 10"/>
                  <a:gd name="T3" fmla="*/ 3 h 24"/>
                  <a:gd name="T4" fmla="*/ 7 w 10"/>
                  <a:gd name="T5" fmla="*/ 2 h 24"/>
                  <a:gd name="T6" fmla="*/ 0 w 10"/>
                  <a:gd name="T7" fmla="*/ 21 h 24"/>
                  <a:gd name="T8" fmla="*/ 4 w 10"/>
                  <a:gd name="T9" fmla="*/ 22 h 24"/>
                </a:gdLst>
                <a:ahLst/>
                <a:cxnLst>
                  <a:cxn ang="0">
                    <a:pos x="T0" y="T1"/>
                  </a:cxn>
                  <a:cxn ang="0">
                    <a:pos x="T2" y="T3"/>
                  </a:cxn>
                  <a:cxn ang="0">
                    <a:pos x="T4" y="T5"/>
                  </a:cxn>
                  <a:cxn ang="0">
                    <a:pos x="T6" y="T7"/>
                  </a:cxn>
                  <a:cxn ang="0">
                    <a:pos x="T8" y="T9"/>
                  </a:cxn>
                </a:cxnLst>
                <a:rect l="0" t="0" r="r" b="b"/>
                <a:pathLst>
                  <a:path w="10" h="24">
                    <a:moveTo>
                      <a:pt x="4" y="22"/>
                    </a:moveTo>
                    <a:cubicBezTo>
                      <a:pt x="6" y="16"/>
                      <a:pt x="8" y="9"/>
                      <a:pt x="9" y="3"/>
                    </a:cubicBezTo>
                    <a:cubicBezTo>
                      <a:pt x="10" y="2"/>
                      <a:pt x="7" y="0"/>
                      <a:pt x="7" y="2"/>
                    </a:cubicBezTo>
                    <a:cubicBezTo>
                      <a:pt x="4" y="8"/>
                      <a:pt x="2" y="14"/>
                      <a:pt x="0" y="21"/>
                    </a:cubicBezTo>
                    <a:cubicBezTo>
                      <a:pt x="0" y="23"/>
                      <a:pt x="3" y="24"/>
                      <a:pt x="4"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14" name="Freeform 450"/>
              <p:cNvSpPr/>
              <p:nvPr/>
            </p:nvSpPr>
            <p:spPr bwMode="auto">
              <a:xfrm>
                <a:off x="3145" y="1790"/>
                <a:ext cx="12" cy="85"/>
              </a:xfrm>
              <a:custGeom>
                <a:avLst/>
                <a:gdLst>
                  <a:gd name="T0" fmla="*/ 7 w 7"/>
                  <a:gd name="T1" fmla="*/ 46 h 48"/>
                  <a:gd name="T2" fmla="*/ 6 w 7"/>
                  <a:gd name="T3" fmla="*/ 24 h 48"/>
                  <a:gd name="T4" fmla="*/ 6 w 7"/>
                  <a:gd name="T5" fmla="*/ 2 h 48"/>
                  <a:gd name="T6" fmla="*/ 3 w 7"/>
                  <a:gd name="T7" fmla="*/ 2 h 48"/>
                  <a:gd name="T8" fmla="*/ 5 w 7"/>
                  <a:gd name="T9" fmla="*/ 47 h 48"/>
                  <a:gd name="T10" fmla="*/ 7 w 7"/>
                  <a:gd name="T11" fmla="*/ 46 h 48"/>
                </a:gdLst>
                <a:ahLst/>
                <a:cxnLst>
                  <a:cxn ang="0">
                    <a:pos x="T0" y="T1"/>
                  </a:cxn>
                  <a:cxn ang="0">
                    <a:pos x="T2" y="T3"/>
                  </a:cxn>
                  <a:cxn ang="0">
                    <a:pos x="T4" y="T5"/>
                  </a:cxn>
                  <a:cxn ang="0">
                    <a:pos x="T6" y="T7"/>
                  </a:cxn>
                  <a:cxn ang="0">
                    <a:pos x="T8" y="T9"/>
                  </a:cxn>
                  <a:cxn ang="0">
                    <a:pos x="T10" y="T11"/>
                  </a:cxn>
                </a:cxnLst>
                <a:rect l="0" t="0" r="r" b="b"/>
                <a:pathLst>
                  <a:path w="7" h="48">
                    <a:moveTo>
                      <a:pt x="7" y="46"/>
                    </a:moveTo>
                    <a:cubicBezTo>
                      <a:pt x="7" y="39"/>
                      <a:pt x="6" y="32"/>
                      <a:pt x="6" y="24"/>
                    </a:cubicBezTo>
                    <a:cubicBezTo>
                      <a:pt x="5" y="17"/>
                      <a:pt x="6" y="9"/>
                      <a:pt x="6" y="2"/>
                    </a:cubicBezTo>
                    <a:cubicBezTo>
                      <a:pt x="6" y="0"/>
                      <a:pt x="3" y="0"/>
                      <a:pt x="3" y="2"/>
                    </a:cubicBezTo>
                    <a:cubicBezTo>
                      <a:pt x="0" y="16"/>
                      <a:pt x="0" y="33"/>
                      <a:pt x="5" y="47"/>
                    </a:cubicBezTo>
                    <a:cubicBezTo>
                      <a:pt x="5" y="48"/>
                      <a:pt x="7" y="48"/>
                      <a:pt x="7" y="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15" name="Freeform 451"/>
              <p:cNvSpPr/>
              <p:nvPr/>
            </p:nvSpPr>
            <p:spPr bwMode="auto">
              <a:xfrm>
                <a:off x="3117" y="1750"/>
                <a:ext cx="8" cy="77"/>
              </a:xfrm>
              <a:custGeom>
                <a:avLst/>
                <a:gdLst>
                  <a:gd name="T0" fmla="*/ 4 w 5"/>
                  <a:gd name="T1" fmla="*/ 42 h 44"/>
                  <a:gd name="T2" fmla="*/ 4 w 5"/>
                  <a:gd name="T3" fmla="*/ 2 h 44"/>
                  <a:gd name="T4" fmla="*/ 1 w 5"/>
                  <a:gd name="T5" fmla="*/ 2 h 44"/>
                  <a:gd name="T6" fmla="*/ 1 w 5"/>
                  <a:gd name="T7" fmla="*/ 42 h 44"/>
                  <a:gd name="T8" fmla="*/ 4 w 5"/>
                  <a:gd name="T9" fmla="*/ 42 h 44"/>
                </a:gdLst>
                <a:ahLst/>
                <a:cxnLst>
                  <a:cxn ang="0">
                    <a:pos x="T0" y="T1"/>
                  </a:cxn>
                  <a:cxn ang="0">
                    <a:pos x="T2" y="T3"/>
                  </a:cxn>
                  <a:cxn ang="0">
                    <a:pos x="T4" y="T5"/>
                  </a:cxn>
                  <a:cxn ang="0">
                    <a:pos x="T6" y="T7"/>
                  </a:cxn>
                  <a:cxn ang="0">
                    <a:pos x="T8" y="T9"/>
                  </a:cxn>
                </a:cxnLst>
                <a:rect l="0" t="0" r="r" b="b"/>
                <a:pathLst>
                  <a:path w="5" h="44">
                    <a:moveTo>
                      <a:pt x="4" y="42"/>
                    </a:moveTo>
                    <a:cubicBezTo>
                      <a:pt x="5" y="29"/>
                      <a:pt x="5" y="15"/>
                      <a:pt x="4" y="2"/>
                    </a:cubicBezTo>
                    <a:cubicBezTo>
                      <a:pt x="4" y="0"/>
                      <a:pt x="1" y="0"/>
                      <a:pt x="1" y="2"/>
                    </a:cubicBezTo>
                    <a:cubicBezTo>
                      <a:pt x="0" y="15"/>
                      <a:pt x="0" y="29"/>
                      <a:pt x="1" y="42"/>
                    </a:cubicBezTo>
                    <a:cubicBezTo>
                      <a:pt x="1" y="44"/>
                      <a:pt x="4" y="44"/>
                      <a:pt x="4"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16" name="Freeform 452"/>
              <p:cNvSpPr/>
              <p:nvPr/>
            </p:nvSpPr>
            <p:spPr bwMode="auto">
              <a:xfrm>
                <a:off x="3083" y="1743"/>
                <a:ext cx="11" cy="51"/>
              </a:xfrm>
              <a:custGeom>
                <a:avLst/>
                <a:gdLst>
                  <a:gd name="T0" fmla="*/ 6 w 6"/>
                  <a:gd name="T1" fmla="*/ 26 h 29"/>
                  <a:gd name="T2" fmla="*/ 5 w 6"/>
                  <a:gd name="T3" fmla="*/ 2 h 29"/>
                  <a:gd name="T4" fmla="*/ 2 w 6"/>
                  <a:gd name="T5" fmla="*/ 2 h 29"/>
                  <a:gd name="T6" fmla="*/ 2 w 6"/>
                  <a:gd name="T7" fmla="*/ 27 h 29"/>
                  <a:gd name="T8" fmla="*/ 6 w 6"/>
                  <a:gd name="T9" fmla="*/ 26 h 29"/>
                </a:gdLst>
                <a:ahLst/>
                <a:cxnLst>
                  <a:cxn ang="0">
                    <a:pos x="T0" y="T1"/>
                  </a:cxn>
                  <a:cxn ang="0">
                    <a:pos x="T2" y="T3"/>
                  </a:cxn>
                  <a:cxn ang="0">
                    <a:pos x="T4" y="T5"/>
                  </a:cxn>
                  <a:cxn ang="0">
                    <a:pos x="T6" y="T7"/>
                  </a:cxn>
                  <a:cxn ang="0">
                    <a:pos x="T8" y="T9"/>
                  </a:cxn>
                </a:cxnLst>
                <a:rect l="0" t="0" r="r" b="b"/>
                <a:pathLst>
                  <a:path w="6" h="29">
                    <a:moveTo>
                      <a:pt x="6" y="26"/>
                    </a:moveTo>
                    <a:cubicBezTo>
                      <a:pt x="5" y="18"/>
                      <a:pt x="5" y="10"/>
                      <a:pt x="5" y="2"/>
                    </a:cubicBezTo>
                    <a:cubicBezTo>
                      <a:pt x="5" y="0"/>
                      <a:pt x="2" y="0"/>
                      <a:pt x="2" y="2"/>
                    </a:cubicBezTo>
                    <a:cubicBezTo>
                      <a:pt x="0" y="10"/>
                      <a:pt x="1" y="19"/>
                      <a:pt x="2" y="27"/>
                    </a:cubicBezTo>
                    <a:cubicBezTo>
                      <a:pt x="3" y="29"/>
                      <a:pt x="6" y="28"/>
                      <a:pt x="6"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17" name="Freeform 453"/>
              <p:cNvSpPr/>
              <p:nvPr/>
            </p:nvSpPr>
            <p:spPr bwMode="auto">
              <a:xfrm>
                <a:off x="3057" y="1697"/>
                <a:ext cx="9" cy="63"/>
              </a:xfrm>
              <a:custGeom>
                <a:avLst/>
                <a:gdLst>
                  <a:gd name="T0" fmla="*/ 5 w 5"/>
                  <a:gd name="T1" fmla="*/ 34 h 36"/>
                  <a:gd name="T2" fmla="*/ 4 w 5"/>
                  <a:gd name="T3" fmla="*/ 2 h 36"/>
                  <a:gd name="T4" fmla="*/ 1 w 5"/>
                  <a:gd name="T5" fmla="*/ 2 h 36"/>
                  <a:gd name="T6" fmla="*/ 1 w 5"/>
                  <a:gd name="T7" fmla="*/ 34 h 36"/>
                  <a:gd name="T8" fmla="*/ 5 w 5"/>
                  <a:gd name="T9" fmla="*/ 34 h 36"/>
                </a:gdLst>
                <a:ahLst/>
                <a:cxnLst>
                  <a:cxn ang="0">
                    <a:pos x="T0" y="T1"/>
                  </a:cxn>
                  <a:cxn ang="0">
                    <a:pos x="T2" y="T3"/>
                  </a:cxn>
                  <a:cxn ang="0">
                    <a:pos x="T4" y="T5"/>
                  </a:cxn>
                  <a:cxn ang="0">
                    <a:pos x="T6" y="T7"/>
                  </a:cxn>
                  <a:cxn ang="0">
                    <a:pos x="T8" y="T9"/>
                  </a:cxn>
                </a:cxnLst>
                <a:rect l="0" t="0" r="r" b="b"/>
                <a:pathLst>
                  <a:path w="5" h="36">
                    <a:moveTo>
                      <a:pt x="5" y="34"/>
                    </a:moveTo>
                    <a:cubicBezTo>
                      <a:pt x="4" y="23"/>
                      <a:pt x="5" y="13"/>
                      <a:pt x="4" y="2"/>
                    </a:cubicBezTo>
                    <a:cubicBezTo>
                      <a:pt x="4" y="1"/>
                      <a:pt x="1" y="0"/>
                      <a:pt x="1" y="2"/>
                    </a:cubicBezTo>
                    <a:cubicBezTo>
                      <a:pt x="0" y="13"/>
                      <a:pt x="0" y="24"/>
                      <a:pt x="1" y="34"/>
                    </a:cubicBezTo>
                    <a:cubicBezTo>
                      <a:pt x="2" y="36"/>
                      <a:pt x="5" y="36"/>
                      <a:pt x="5"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18" name="Freeform 454"/>
              <p:cNvSpPr/>
              <p:nvPr/>
            </p:nvSpPr>
            <p:spPr bwMode="auto">
              <a:xfrm>
                <a:off x="3247" y="1848"/>
                <a:ext cx="24" cy="72"/>
              </a:xfrm>
              <a:custGeom>
                <a:avLst/>
                <a:gdLst>
                  <a:gd name="T0" fmla="*/ 4 w 14"/>
                  <a:gd name="T1" fmla="*/ 40 h 41"/>
                  <a:gd name="T2" fmla="*/ 12 w 14"/>
                  <a:gd name="T3" fmla="*/ 2 h 41"/>
                  <a:gd name="T4" fmla="*/ 10 w 14"/>
                  <a:gd name="T5" fmla="*/ 2 h 41"/>
                  <a:gd name="T6" fmla="*/ 1 w 14"/>
                  <a:gd name="T7" fmla="*/ 38 h 41"/>
                  <a:gd name="T8" fmla="*/ 4 w 14"/>
                  <a:gd name="T9" fmla="*/ 40 h 41"/>
                </a:gdLst>
                <a:ahLst/>
                <a:cxnLst>
                  <a:cxn ang="0">
                    <a:pos x="T0" y="T1"/>
                  </a:cxn>
                  <a:cxn ang="0">
                    <a:pos x="T2" y="T3"/>
                  </a:cxn>
                  <a:cxn ang="0">
                    <a:pos x="T4" y="T5"/>
                  </a:cxn>
                  <a:cxn ang="0">
                    <a:pos x="T6" y="T7"/>
                  </a:cxn>
                  <a:cxn ang="0">
                    <a:pos x="T8" y="T9"/>
                  </a:cxn>
                </a:cxnLst>
                <a:rect l="0" t="0" r="r" b="b"/>
                <a:pathLst>
                  <a:path w="14" h="41">
                    <a:moveTo>
                      <a:pt x="4" y="40"/>
                    </a:moveTo>
                    <a:cubicBezTo>
                      <a:pt x="10" y="28"/>
                      <a:pt x="14" y="15"/>
                      <a:pt x="12" y="2"/>
                    </a:cubicBezTo>
                    <a:cubicBezTo>
                      <a:pt x="12" y="0"/>
                      <a:pt x="10" y="0"/>
                      <a:pt x="10" y="2"/>
                    </a:cubicBezTo>
                    <a:cubicBezTo>
                      <a:pt x="8" y="14"/>
                      <a:pt x="7" y="26"/>
                      <a:pt x="1" y="38"/>
                    </a:cubicBezTo>
                    <a:cubicBezTo>
                      <a:pt x="0" y="40"/>
                      <a:pt x="3" y="41"/>
                      <a:pt x="4" y="4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19" name="Freeform 455"/>
              <p:cNvSpPr/>
              <p:nvPr/>
            </p:nvSpPr>
            <p:spPr bwMode="auto">
              <a:xfrm>
                <a:off x="3292" y="1820"/>
                <a:ext cx="25" cy="83"/>
              </a:xfrm>
              <a:custGeom>
                <a:avLst/>
                <a:gdLst>
                  <a:gd name="T0" fmla="*/ 4 w 14"/>
                  <a:gd name="T1" fmla="*/ 46 h 47"/>
                  <a:gd name="T2" fmla="*/ 8 w 14"/>
                  <a:gd name="T3" fmla="*/ 1 h 47"/>
                  <a:gd name="T4" fmla="*/ 5 w 14"/>
                  <a:gd name="T5" fmla="*/ 2 h 47"/>
                  <a:gd name="T6" fmla="*/ 1 w 14"/>
                  <a:gd name="T7" fmla="*/ 44 h 47"/>
                  <a:gd name="T8" fmla="*/ 4 w 14"/>
                  <a:gd name="T9" fmla="*/ 46 h 47"/>
                </a:gdLst>
                <a:ahLst/>
                <a:cxnLst>
                  <a:cxn ang="0">
                    <a:pos x="T0" y="T1"/>
                  </a:cxn>
                  <a:cxn ang="0">
                    <a:pos x="T2" y="T3"/>
                  </a:cxn>
                  <a:cxn ang="0">
                    <a:pos x="T4" y="T5"/>
                  </a:cxn>
                  <a:cxn ang="0">
                    <a:pos x="T6" y="T7"/>
                  </a:cxn>
                  <a:cxn ang="0">
                    <a:pos x="T8" y="T9"/>
                  </a:cxn>
                </a:cxnLst>
                <a:rect l="0" t="0" r="r" b="b"/>
                <a:pathLst>
                  <a:path w="14" h="47">
                    <a:moveTo>
                      <a:pt x="4" y="46"/>
                    </a:moveTo>
                    <a:cubicBezTo>
                      <a:pt x="12" y="33"/>
                      <a:pt x="14" y="16"/>
                      <a:pt x="8" y="1"/>
                    </a:cubicBezTo>
                    <a:cubicBezTo>
                      <a:pt x="7" y="0"/>
                      <a:pt x="5" y="1"/>
                      <a:pt x="5" y="2"/>
                    </a:cubicBezTo>
                    <a:cubicBezTo>
                      <a:pt x="8" y="17"/>
                      <a:pt x="8" y="31"/>
                      <a:pt x="1" y="44"/>
                    </a:cubicBezTo>
                    <a:cubicBezTo>
                      <a:pt x="0" y="46"/>
                      <a:pt x="3" y="47"/>
                      <a:pt x="4" y="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20" name="Freeform 456"/>
              <p:cNvSpPr/>
              <p:nvPr/>
            </p:nvSpPr>
            <p:spPr bwMode="auto">
              <a:xfrm>
                <a:off x="3333" y="1797"/>
                <a:ext cx="26" cy="85"/>
              </a:xfrm>
              <a:custGeom>
                <a:avLst/>
                <a:gdLst>
                  <a:gd name="T0" fmla="*/ 4 w 15"/>
                  <a:gd name="T1" fmla="*/ 46 h 48"/>
                  <a:gd name="T2" fmla="*/ 12 w 15"/>
                  <a:gd name="T3" fmla="*/ 2 h 48"/>
                  <a:gd name="T4" fmla="*/ 9 w 15"/>
                  <a:gd name="T5" fmla="*/ 2 h 48"/>
                  <a:gd name="T6" fmla="*/ 1 w 15"/>
                  <a:gd name="T7" fmla="*/ 44 h 48"/>
                  <a:gd name="T8" fmla="*/ 4 w 15"/>
                  <a:gd name="T9" fmla="*/ 46 h 48"/>
                </a:gdLst>
                <a:ahLst/>
                <a:cxnLst>
                  <a:cxn ang="0">
                    <a:pos x="T0" y="T1"/>
                  </a:cxn>
                  <a:cxn ang="0">
                    <a:pos x="T2" y="T3"/>
                  </a:cxn>
                  <a:cxn ang="0">
                    <a:pos x="T4" y="T5"/>
                  </a:cxn>
                  <a:cxn ang="0">
                    <a:pos x="T6" y="T7"/>
                  </a:cxn>
                  <a:cxn ang="0">
                    <a:pos x="T8" y="T9"/>
                  </a:cxn>
                </a:cxnLst>
                <a:rect l="0" t="0" r="r" b="b"/>
                <a:pathLst>
                  <a:path w="15" h="48">
                    <a:moveTo>
                      <a:pt x="4" y="46"/>
                    </a:moveTo>
                    <a:cubicBezTo>
                      <a:pt x="11" y="33"/>
                      <a:pt x="15" y="17"/>
                      <a:pt x="12" y="2"/>
                    </a:cubicBezTo>
                    <a:cubicBezTo>
                      <a:pt x="11" y="0"/>
                      <a:pt x="9" y="1"/>
                      <a:pt x="9" y="2"/>
                    </a:cubicBezTo>
                    <a:cubicBezTo>
                      <a:pt x="8" y="17"/>
                      <a:pt x="7" y="31"/>
                      <a:pt x="1" y="44"/>
                    </a:cubicBezTo>
                    <a:cubicBezTo>
                      <a:pt x="0" y="46"/>
                      <a:pt x="3" y="48"/>
                      <a:pt x="4" y="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21" name="Freeform 457"/>
              <p:cNvSpPr/>
              <p:nvPr/>
            </p:nvSpPr>
            <p:spPr bwMode="auto">
              <a:xfrm>
                <a:off x="3386" y="1750"/>
                <a:ext cx="14" cy="93"/>
              </a:xfrm>
              <a:custGeom>
                <a:avLst/>
                <a:gdLst>
                  <a:gd name="T0" fmla="*/ 4 w 8"/>
                  <a:gd name="T1" fmla="*/ 51 h 53"/>
                  <a:gd name="T2" fmla="*/ 4 w 8"/>
                  <a:gd name="T3" fmla="*/ 2 h 53"/>
                  <a:gd name="T4" fmla="*/ 1 w 8"/>
                  <a:gd name="T5" fmla="*/ 2 h 53"/>
                  <a:gd name="T6" fmla="*/ 0 w 8"/>
                  <a:gd name="T7" fmla="*/ 50 h 53"/>
                  <a:gd name="T8" fmla="*/ 4 w 8"/>
                  <a:gd name="T9" fmla="*/ 51 h 53"/>
                </a:gdLst>
                <a:ahLst/>
                <a:cxnLst>
                  <a:cxn ang="0">
                    <a:pos x="T0" y="T1"/>
                  </a:cxn>
                  <a:cxn ang="0">
                    <a:pos x="T2" y="T3"/>
                  </a:cxn>
                  <a:cxn ang="0">
                    <a:pos x="T4" y="T5"/>
                  </a:cxn>
                  <a:cxn ang="0">
                    <a:pos x="T6" y="T7"/>
                  </a:cxn>
                  <a:cxn ang="0">
                    <a:pos x="T8" y="T9"/>
                  </a:cxn>
                </a:cxnLst>
                <a:rect l="0" t="0" r="r" b="b"/>
                <a:pathLst>
                  <a:path w="8" h="53">
                    <a:moveTo>
                      <a:pt x="4" y="51"/>
                    </a:moveTo>
                    <a:cubicBezTo>
                      <a:pt x="7" y="35"/>
                      <a:pt x="8" y="18"/>
                      <a:pt x="4" y="2"/>
                    </a:cubicBezTo>
                    <a:cubicBezTo>
                      <a:pt x="4" y="0"/>
                      <a:pt x="1" y="1"/>
                      <a:pt x="1" y="2"/>
                    </a:cubicBezTo>
                    <a:cubicBezTo>
                      <a:pt x="3" y="19"/>
                      <a:pt x="3" y="34"/>
                      <a:pt x="0" y="50"/>
                    </a:cubicBezTo>
                    <a:cubicBezTo>
                      <a:pt x="0" y="52"/>
                      <a:pt x="3" y="53"/>
                      <a:pt x="4" y="5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22" name="Freeform 458"/>
              <p:cNvSpPr/>
              <p:nvPr/>
            </p:nvSpPr>
            <p:spPr bwMode="auto">
              <a:xfrm>
                <a:off x="3426" y="1760"/>
                <a:ext cx="11" cy="64"/>
              </a:xfrm>
              <a:custGeom>
                <a:avLst/>
                <a:gdLst>
                  <a:gd name="T0" fmla="*/ 5 w 6"/>
                  <a:gd name="T1" fmla="*/ 33 h 36"/>
                  <a:gd name="T2" fmla="*/ 4 w 6"/>
                  <a:gd name="T3" fmla="*/ 2 h 36"/>
                  <a:gd name="T4" fmla="*/ 1 w 6"/>
                  <a:gd name="T5" fmla="*/ 2 h 36"/>
                  <a:gd name="T6" fmla="*/ 1 w 6"/>
                  <a:gd name="T7" fmla="*/ 33 h 36"/>
                  <a:gd name="T8" fmla="*/ 5 w 6"/>
                  <a:gd name="T9" fmla="*/ 33 h 36"/>
                </a:gdLst>
                <a:ahLst/>
                <a:cxnLst>
                  <a:cxn ang="0">
                    <a:pos x="T0" y="T1"/>
                  </a:cxn>
                  <a:cxn ang="0">
                    <a:pos x="T2" y="T3"/>
                  </a:cxn>
                  <a:cxn ang="0">
                    <a:pos x="T4" y="T5"/>
                  </a:cxn>
                  <a:cxn ang="0">
                    <a:pos x="T6" y="T7"/>
                  </a:cxn>
                  <a:cxn ang="0">
                    <a:pos x="T8" y="T9"/>
                  </a:cxn>
                </a:cxnLst>
                <a:rect l="0" t="0" r="r" b="b"/>
                <a:pathLst>
                  <a:path w="6" h="36">
                    <a:moveTo>
                      <a:pt x="5" y="33"/>
                    </a:moveTo>
                    <a:cubicBezTo>
                      <a:pt x="5" y="23"/>
                      <a:pt x="6" y="12"/>
                      <a:pt x="4" y="2"/>
                    </a:cubicBezTo>
                    <a:cubicBezTo>
                      <a:pt x="4" y="0"/>
                      <a:pt x="1" y="0"/>
                      <a:pt x="1" y="2"/>
                    </a:cubicBezTo>
                    <a:cubicBezTo>
                      <a:pt x="0" y="12"/>
                      <a:pt x="0" y="23"/>
                      <a:pt x="1" y="33"/>
                    </a:cubicBezTo>
                    <a:cubicBezTo>
                      <a:pt x="1" y="36"/>
                      <a:pt x="4" y="36"/>
                      <a:pt x="5"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23" name="Freeform 459"/>
              <p:cNvSpPr/>
              <p:nvPr/>
            </p:nvSpPr>
            <p:spPr bwMode="auto">
              <a:xfrm>
                <a:off x="3463" y="1720"/>
                <a:ext cx="21" cy="81"/>
              </a:xfrm>
              <a:custGeom>
                <a:avLst/>
                <a:gdLst>
                  <a:gd name="T0" fmla="*/ 4 w 12"/>
                  <a:gd name="T1" fmla="*/ 45 h 46"/>
                  <a:gd name="T2" fmla="*/ 8 w 12"/>
                  <a:gd name="T3" fmla="*/ 2 h 46"/>
                  <a:gd name="T4" fmla="*/ 5 w 12"/>
                  <a:gd name="T5" fmla="*/ 2 h 46"/>
                  <a:gd name="T6" fmla="*/ 1 w 12"/>
                  <a:gd name="T7" fmla="*/ 43 h 46"/>
                  <a:gd name="T8" fmla="*/ 4 w 12"/>
                  <a:gd name="T9" fmla="*/ 45 h 46"/>
                </a:gdLst>
                <a:ahLst/>
                <a:cxnLst>
                  <a:cxn ang="0">
                    <a:pos x="T0" y="T1"/>
                  </a:cxn>
                  <a:cxn ang="0">
                    <a:pos x="T2" y="T3"/>
                  </a:cxn>
                  <a:cxn ang="0">
                    <a:pos x="T4" y="T5"/>
                  </a:cxn>
                  <a:cxn ang="0">
                    <a:pos x="T6" y="T7"/>
                  </a:cxn>
                  <a:cxn ang="0">
                    <a:pos x="T8" y="T9"/>
                  </a:cxn>
                </a:cxnLst>
                <a:rect l="0" t="0" r="r" b="b"/>
                <a:pathLst>
                  <a:path w="12" h="46">
                    <a:moveTo>
                      <a:pt x="4" y="45"/>
                    </a:moveTo>
                    <a:cubicBezTo>
                      <a:pt x="10" y="31"/>
                      <a:pt x="12" y="16"/>
                      <a:pt x="8" y="2"/>
                    </a:cubicBezTo>
                    <a:cubicBezTo>
                      <a:pt x="8" y="0"/>
                      <a:pt x="5" y="1"/>
                      <a:pt x="5" y="2"/>
                    </a:cubicBezTo>
                    <a:cubicBezTo>
                      <a:pt x="6" y="16"/>
                      <a:pt x="5" y="30"/>
                      <a:pt x="1" y="43"/>
                    </a:cubicBezTo>
                    <a:cubicBezTo>
                      <a:pt x="0" y="45"/>
                      <a:pt x="3" y="46"/>
                      <a:pt x="4"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24" name="Freeform 460"/>
              <p:cNvSpPr/>
              <p:nvPr/>
            </p:nvSpPr>
            <p:spPr bwMode="auto">
              <a:xfrm>
                <a:off x="3514" y="1669"/>
                <a:ext cx="19" cy="98"/>
              </a:xfrm>
              <a:custGeom>
                <a:avLst/>
                <a:gdLst>
                  <a:gd name="T0" fmla="*/ 4 w 11"/>
                  <a:gd name="T1" fmla="*/ 54 h 56"/>
                  <a:gd name="T2" fmla="*/ 3 w 11"/>
                  <a:gd name="T3" fmla="*/ 2 h 56"/>
                  <a:gd name="T4" fmla="*/ 0 w 11"/>
                  <a:gd name="T5" fmla="*/ 3 h 56"/>
                  <a:gd name="T6" fmla="*/ 1 w 11"/>
                  <a:gd name="T7" fmla="*/ 54 h 56"/>
                  <a:gd name="T8" fmla="*/ 4 w 11"/>
                  <a:gd name="T9" fmla="*/ 54 h 56"/>
                </a:gdLst>
                <a:ahLst/>
                <a:cxnLst>
                  <a:cxn ang="0">
                    <a:pos x="T0" y="T1"/>
                  </a:cxn>
                  <a:cxn ang="0">
                    <a:pos x="T2" y="T3"/>
                  </a:cxn>
                  <a:cxn ang="0">
                    <a:pos x="T4" y="T5"/>
                  </a:cxn>
                  <a:cxn ang="0">
                    <a:pos x="T6" y="T7"/>
                  </a:cxn>
                  <a:cxn ang="0">
                    <a:pos x="T8" y="T9"/>
                  </a:cxn>
                </a:cxnLst>
                <a:rect l="0" t="0" r="r" b="b"/>
                <a:pathLst>
                  <a:path w="11" h="56">
                    <a:moveTo>
                      <a:pt x="4" y="54"/>
                    </a:moveTo>
                    <a:cubicBezTo>
                      <a:pt x="11" y="37"/>
                      <a:pt x="11" y="19"/>
                      <a:pt x="3" y="2"/>
                    </a:cubicBezTo>
                    <a:cubicBezTo>
                      <a:pt x="2" y="0"/>
                      <a:pt x="0" y="1"/>
                      <a:pt x="0" y="3"/>
                    </a:cubicBezTo>
                    <a:cubicBezTo>
                      <a:pt x="6" y="20"/>
                      <a:pt x="6" y="37"/>
                      <a:pt x="1" y="54"/>
                    </a:cubicBezTo>
                    <a:cubicBezTo>
                      <a:pt x="1" y="56"/>
                      <a:pt x="4" y="56"/>
                      <a:pt x="4"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25" name="Freeform 461"/>
              <p:cNvSpPr/>
              <p:nvPr/>
            </p:nvSpPr>
            <p:spPr bwMode="auto">
              <a:xfrm>
                <a:off x="3581" y="1660"/>
                <a:ext cx="9" cy="63"/>
              </a:xfrm>
              <a:custGeom>
                <a:avLst/>
                <a:gdLst>
                  <a:gd name="T0" fmla="*/ 5 w 5"/>
                  <a:gd name="T1" fmla="*/ 33 h 36"/>
                  <a:gd name="T2" fmla="*/ 4 w 5"/>
                  <a:gd name="T3" fmla="*/ 2 h 36"/>
                  <a:gd name="T4" fmla="*/ 1 w 5"/>
                  <a:gd name="T5" fmla="*/ 2 h 36"/>
                  <a:gd name="T6" fmla="*/ 1 w 5"/>
                  <a:gd name="T7" fmla="*/ 33 h 36"/>
                  <a:gd name="T8" fmla="*/ 5 w 5"/>
                  <a:gd name="T9" fmla="*/ 33 h 36"/>
                </a:gdLst>
                <a:ahLst/>
                <a:cxnLst>
                  <a:cxn ang="0">
                    <a:pos x="T0" y="T1"/>
                  </a:cxn>
                  <a:cxn ang="0">
                    <a:pos x="T2" y="T3"/>
                  </a:cxn>
                  <a:cxn ang="0">
                    <a:pos x="T4" y="T5"/>
                  </a:cxn>
                  <a:cxn ang="0">
                    <a:pos x="T6" y="T7"/>
                  </a:cxn>
                  <a:cxn ang="0">
                    <a:pos x="T8" y="T9"/>
                  </a:cxn>
                </a:cxnLst>
                <a:rect l="0" t="0" r="r" b="b"/>
                <a:pathLst>
                  <a:path w="5" h="36">
                    <a:moveTo>
                      <a:pt x="5" y="33"/>
                    </a:moveTo>
                    <a:cubicBezTo>
                      <a:pt x="5" y="23"/>
                      <a:pt x="5" y="12"/>
                      <a:pt x="4" y="2"/>
                    </a:cubicBezTo>
                    <a:cubicBezTo>
                      <a:pt x="4" y="0"/>
                      <a:pt x="2" y="0"/>
                      <a:pt x="1" y="2"/>
                    </a:cubicBezTo>
                    <a:cubicBezTo>
                      <a:pt x="0" y="12"/>
                      <a:pt x="0" y="23"/>
                      <a:pt x="1" y="33"/>
                    </a:cubicBezTo>
                    <a:cubicBezTo>
                      <a:pt x="1" y="36"/>
                      <a:pt x="5" y="36"/>
                      <a:pt x="5"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26" name="Freeform 462"/>
              <p:cNvSpPr/>
              <p:nvPr/>
            </p:nvSpPr>
            <p:spPr bwMode="auto">
              <a:xfrm>
                <a:off x="3616" y="1632"/>
                <a:ext cx="12" cy="58"/>
              </a:xfrm>
              <a:custGeom>
                <a:avLst/>
                <a:gdLst>
                  <a:gd name="T0" fmla="*/ 4 w 7"/>
                  <a:gd name="T1" fmla="*/ 31 h 33"/>
                  <a:gd name="T2" fmla="*/ 6 w 7"/>
                  <a:gd name="T3" fmla="*/ 2 h 33"/>
                  <a:gd name="T4" fmla="*/ 3 w 7"/>
                  <a:gd name="T5" fmla="*/ 2 h 33"/>
                  <a:gd name="T6" fmla="*/ 1 w 7"/>
                  <a:gd name="T7" fmla="*/ 31 h 33"/>
                  <a:gd name="T8" fmla="*/ 4 w 7"/>
                  <a:gd name="T9" fmla="*/ 31 h 33"/>
                </a:gdLst>
                <a:ahLst/>
                <a:cxnLst>
                  <a:cxn ang="0">
                    <a:pos x="T0" y="T1"/>
                  </a:cxn>
                  <a:cxn ang="0">
                    <a:pos x="T2" y="T3"/>
                  </a:cxn>
                  <a:cxn ang="0">
                    <a:pos x="T4" y="T5"/>
                  </a:cxn>
                  <a:cxn ang="0">
                    <a:pos x="T6" y="T7"/>
                  </a:cxn>
                  <a:cxn ang="0">
                    <a:pos x="T8" y="T9"/>
                  </a:cxn>
                </a:cxnLst>
                <a:rect l="0" t="0" r="r" b="b"/>
                <a:pathLst>
                  <a:path w="7" h="33">
                    <a:moveTo>
                      <a:pt x="4" y="31"/>
                    </a:moveTo>
                    <a:cubicBezTo>
                      <a:pt x="6" y="22"/>
                      <a:pt x="7" y="12"/>
                      <a:pt x="6" y="2"/>
                    </a:cubicBezTo>
                    <a:cubicBezTo>
                      <a:pt x="6" y="0"/>
                      <a:pt x="3" y="0"/>
                      <a:pt x="3" y="2"/>
                    </a:cubicBezTo>
                    <a:cubicBezTo>
                      <a:pt x="2" y="12"/>
                      <a:pt x="2" y="21"/>
                      <a:pt x="1" y="31"/>
                    </a:cubicBezTo>
                    <a:cubicBezTo>
                      <a:pt x="0" y="33"/>
                      <a:pt x="4" y="33"/>
                      <a:pt x="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27" name="Freeform 463"/>
              <p:cNvSpPr/>
              <p:nvPr/>
            </p:nvSpPr>
            <p:spPr bwMode="auto">
              <a:xfrm>
                <a:off x="3551" y="1694"/>
                <a:ext cx="14" cy="49"/>
              </a:xfrm>
              <a:custGeom>
                <a:avLst/>
                <a:gdLst>
                  <a:gd name="T0" fmla="*/ 5 w 8"/>
                  <a:gd name="T1" fmla="*/ 26 h 28"/>
                  <a:gd name="T2" fmla="*/ 7 w 8"/>
                  <a:gd name="T3" fmla="*/ 3 h 28"/>
                  <a:gd name="T4" fmla="*/ 4 w 8"/>
                  <a:gd name="T5" fmla="*/ 2 h 28"/>
                  <a:gd name="T6" fmla="*/ 1 w 8"/>
                  <a:gd name="T7" fmla="*/ 26 h 28"/>
                  <a:gd name="T8" fmla="*/ 5 w 8"/>
                  <a:gd name="T9" fmla="*/ 26 h 28"/>
                </a:gdLst>
                <a:ahLst/>
                <a:cxnLst>
                  <a:cxn ang="0">
                    <a:pos x="T0" y="T1"/>
                  </a:cxn>
                  <a:cxn ang="0">
                    <a:pos x="T2" y="T3"/>
                  </a:cxn>
                  <a:cxn ang="0">
                    <a:pos x="T4" y="T5"/>
                  </a:cxn>
                  <a:cxn ang="0">
                    <a:pos x="T6" y="T7"/>
                  </a:cxn>
                  <a:cxn ang="0">
                    <a:pos x="T8" y="T9"/>
                  </a:cxn>
                </a:cxnLst>
                <a:rect l="0" t="0" r="r" b="b"/>
                <a:pathLst>
                  <a:path w="8" h="28">
                    <a:moveTo>
                      <a:pt x="5" y="26"/>
                    </a:moveTo>
                    <a:cubicBezTo>
                      <a:pt x="4" y="18"/>
                      <a:pt x="5" y="11"/>
                      <a:pt x="7" y="3"/>
                    </a:cubicBezTo>
                    <a:cubicBezTo>
                      <a:pt x="8" y="2"/>
                      <a:pt x="5" y="0"/>
                      <a:pt x="4" y="2"/>
                    </a:cubicBezTo>
                    <a:cubicBezTo>
                      <a:pt x="0" y="9"/>
                      <a:pt x="0" y="18"/>
                      <a:pt x="1" y="26"/>
                    </a:cubicBezTo>
                    <a:cubicBezTo>
                      <a:pt x="2" y="28"/>
                      <a:pt x="5" y="28"/>
                      <a:pt x="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28" name="Freeform 464"/>
              <p:cNvSpPr/>
              <p:nvPr/>
            </p:nvSpPr>
            <p:spPr bwMode="auto">
              <a:xfrm>
                <a:off x="3658" y="1593"/>
                <a:ext cx="16" cy="58"/>
              </a:xfrm>
              <a:custGeom>
                <a:avLst/>
                <a:gdLst>
                  <a:gd name="T0" fmla="*/ 6 w 9"/>
                  <a:gd name="T1" fmla="*/ 31 h 33"/>
                  <a:gd name="T2" fmla="*/ 3 w 9"/>
                  <a:gd name="T3" fmla="*/ 1 h 33"/>
                  <a:gd name="T4" fmla="*/ 0 w 9"/>
                  <a:gd name="T5" fmla="*/ 2 h 33"/>
                  <a:gd name="T6" fmla="*/ 3 w 9"/>
                  <a:gd name="T7" fmla="*/ 30 h 33"/>
                  <a:gd name="T8" fmla="*/ 6 w 9"/>
                  <a:gd name="T9" fmla="*/ 31 h 33"/>
                </a:gdLst>
                <a:ahLst/>
                <a:cxnLst>
                  <a:cxn ang="0">
                    <a:pos x="T0" y="T1"/>
                  </a:cxn>
                  <a:cxn ang="0">
                    <a:pos x="T2" y="T3"/>
                  </a:cxn>
                  <a:cxn ang="0">
                    <a:pos x="T4" y="T5"/>
                  </a:cxn>
                  <a:cxn ang="0">
                    <a:pos x="T6" y="T7"/>
                  </a:cxn>
                  <a:cxn ang="0">
                    <a:pos x="T8" y="T9"/>
                  </a:cxn>
                </a:cxnLst>
                <a:rect l="0" t="0" r="r" b="b"/>
                <a:pathLst>
                  <a:path w="9" h="33">
                    <a:moveTo>
                      <a:pt x="6" y="31"/>
                    </a:moveTo>
                    <a:cubicBezTo>
                      <a:pt x="9" y="21"/>
                      <a:pt x="8" y="10"/>
                      <a:pt x="3" y="1"/>
                    </a:cubicBezTo>
                    <a:cubicBezTo>
                      <a:pt x="2" y="0"/>
                      <a:pt x="0" y="0"/>
                      <a:pt x="0" y="2"/>
                    </a:cubicBezTo>
                    <a:cubicBezTo>
                      <a:pt x="4" y="11"/>
                      <a:pt x="5" y="20"/>
                      <a:pt x="3" y="30"/>
                    </a:cubicBezTo>
                    <a:cubicBezTo>
                      <a:pt x="2" y="32"/>
                      <a:pt x="5" y="33"/>
                      <a:pt x="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29" name="Freeform 465"/>
              <p:cNvSpPr/>
              <p:nvPr/>
            </p:nvSpPr>
            <p:spPr bwMode="auto">
              <a:xfrm>
                <a:off x="3695" y="1212"/>
                <a:ext cx="25" cy="95"/>
              </a:xfrm>
              <a:custGeom>
                <a:avLst/>
                <a:gdLst>
                  <a:gd name="T0" fmla="*/ 3 w 14"/>
                  <a:gd name="T1" fmla="*/ 52 h 54"/>
                  <a:gd name="T2" fmla="*/ 11 w 14"/>
                  <a:gd name="T3" fmla="*/ 2 h 54"/>
                  <a:gd name="T4" fmla="*/ 8 w 14"/>
                  <a:gd name="T5" fmla="*/ 3 h 54"/>
                  <a:gd name="T6" fmla="*/ 0 w 14"/>
                  <a:gd name="T7" fmla="*/ 51 h 54"/>
                  <a:gd name="T8" fmla="*/ 3 w 14"/>
                  <a:gd name="T9" fmla="*/ 52 h 54"/>
                </a:gdLst>
                <a:ahLst/>
                <a:cxnLst>
                  <a:cxn ang="0">
                    <a:pos x="T0" y="T1"/>
                  </a:cxn>
                  <a:cxn ang="0">
                    <a:pos x="T2" y="T3"/>
                  </a:cxn>
                  <a:cxn ang="0">
                    <a:pos x="T4" y="T5"/>
                  </a:cxn>
                  <a:cxn ang="0">
                    <a:pos x="T6" y="T7"/>
                  </a:cxn>
                  <a:cxn ang="0">
                    <a:pos x="T8" y="T9"/>
                  </a:cxn>
                </a:cxnLst>
                <a:rect l="0" t="0" r="r" b="b"/>
                <a:pathLst>
                  <a:path w="14" h="54">
                    <a:moveTo>
                      <a:pt x="3" y="52"/>
                    </a:moveTo>
                    <a:cubicBezTo>
                      <a:pt x="11" y="37"/>
                      <a:pt x="14" y="19"/>
                      <a:pt x="11" y="2"/>
                    </a:cubicBezTo>
                    <a:cubicBezTo>
                      <a:pt x="11" y="0"/>
                      <a:pt x="8" y="1"/>
                      <a:pt x="8" y="3"/>
                    </a:cubicBezTo>
                    <a:cubicBezTo>
                      <a:pt x="8" y="20"/>
                      <a:pt x="6" y="35"/>
                      <a:pt x="0" y="51"/>
                    </a:cubicBezTo>
                    <a:cubicBezTo>
                      <a:pt x="0" y="52"/>
                      <a:pt x="2" y="54"/>
                      <a:pt x="3" y="5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30" name="Freeform 466"/>
              <p:cNvSpPr/>
              <p:nvPr/>
            </p:nvSpPr>
            <p:spPr bwMode="auto">
              <a:xfrm>
                <a:off x="3672" y="1203"/>
                <a:ext cx="9" cy="58"/>
              </a:xfrm>
              <a:custGeom>
                <a:avLst/>
                <a:gdLst>
                  <a:gd name="T0" fmla="*/ 4 w 5"/>
                  <a:gd name="T1" fmla="*/ 30 h 33"/>
                  <a:gd name="T2" fmla="*/ 5 w 5"/>
                  <a:gd name="T3" fmla="*/ 2 h 33"/>
                  <a:gd name="T4" fmla="*/ 2 w 5"/>
                  <a:gd name="T5" fmla="*/ 2 h 33"/>
                  <a:gd name="T6" fmla="*/ 0 w 5"/>
                  <a:gd name="T7" fmla="*/ 30 h 33"/>
                  <a:gd name="T8" fmla="*/ 4 w 5"/>
                  <a:gd name="T9" fmla="*/ 30 h 33"/>
                </a:gdLst>
                <a:ahLst/>
                <a:cxnLst>
                  <a:cxn ang="0">
                    <a:pos x="T0" y="T1"/>
                  </a:cxn>
                  <a:cxn ang="0">
                    <a:pos x="T2" y="T3"/>
                  </a:cxn>
                  <a:cxn ang="0">
                    <a:pos x="T4" y="T5"/>
                  </a:cxn>
                  <a:cxn ang="0">
                    <a:pos x="T6" y="T7"/>
                  </a:cxn>
                  <a:cxn ang="0">
                    <a:pos x="T8" y="T9"/>
                  </a:cxn>
                </a:cxnLst>
                <a:rect l="0" t="0" r="r" b="b"/>
                <a:pathLst>
                  <a:path w="5" h="33">
                    <a:moveTo>
                      <a:pt x="4" y="30"/>
                    </a:moveTo>
                    <a:cubicBezTo>
                      <a:pt x="5" y="21"/>
                      <a:pt x="5" y="11"/>
                      <a:pt x="5" y="2"/>
                    </a:cubicBezTo>
                    <a:cubicBezTo>
                      <a:pt x="5" y="0"/>
                      <a:pt x="2" y="0"/>
                      <a:pt x="2" y="2"/>
                    </a:cubicBezTo>
                    <a:cubicBezTo>
                      <a:pt x="1" y="11"/>
                      <a:pt x="0" y="21"/>
                      <a:pt x="0" y="30"/>
                    </a:cubicBezTo>
                    <a:cubicBezTo>
                      <a:pt x="0" y="33"/>
                      <a:pt x="3" y="33"/>
                      <a:pt x="4"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31" name="Freeform 467"/>
              <p:cNvSpPr/>
              <p:nvPr/>
            </p:nvSpPr>
            <p:spPr bwMode="auto">
              <a:xfrm>
                <a:off x="3642" y="1187"/>
                <a:ext cx="13" cy="53"/>
              </a:xfrm>
              <a:custGeom>
                <a:avLst/>
                <a:gdLst>
                  <a:gd name="T0" fmla="*/ 7 w 7"/>
                  <a:gd name="T1" fmla="*/ 28 h 30"/>
                  <a:gd name="T2" fmla="*/ 4 w 7"/>
                  <a:gd name="T3" fmla="*/ 2 h 30"/>
                  <a:gd name="T4" fmla="*/ 1 w 7"/>
                  <a:gd name="T5" fmla="*/ 2 h 30"/>
                  <a:gd name="T6" fmla="*/ 4 w 7"/>
                  <a:gd name="T7" fmla="*/ 28 h 30"/>
                  <a:gd name="T8" fmla="*/ 7 w 7"/>
                  <a:gd name="T9" fmla="*/ 28 h 30"/>
                </a:gdLst>
                <a:ahLst/>
                <a:cxnLst>
                  <a:cxn ang="0">
                    <a:pos x="T0" y="T1"/>
                  </a:cxn>
                  <a:cxn ang="0">
                    <a:pos x="T2" y="T3"/>
                  </a:cxn>
                  <a:cxn ang="0">
                    <a:pos x="T4" y="T5"/>
                  </a:cxn>
                  <a:cxn ang="0">
                    <a:pos x="T6" y="T7"/>
                  </a:cxn>
                  <a:cxn ang="0">
                    <a:pos x="T8" y="T9"/>
                  </a:cxn>
                </a:cxnLst>
                <a:rect l="0" t="0" r="r" b="b"/>
                <a:pathLst>
                  <a:path w="7" h="30">
                    <a:moveTo>
                      <a:pt x="7" y="28"/>
                    </a:moveTo>
                    <a:cubicBezTo>
                      <a:pt x="6" y="19"/>
                      <a:pt x="6" y="10"/>
                      <a:pt x="4" y="2"/>
                    </a:cubicBezTo>
                    <a:cubicBezTo>
                      <a:pt x="3" y="0"/>
                      <a:pt x="1" y="1"/>
                      <a:pt x="1" y="2"/>
                    </a:cubicBezTo>
                    <a:cubicBezTo>
                      <a:pt x="0" y="11"/>
                      <a:pt x="2" y="20"/>
                      <a:pt x="4" y="28"/>
                    </a:cubicBezTo>
                    <a:cubicBezTo>
                      <a:pt x="4" y="30"/>
                      <a:pt x="7" y="30"/>
                      <a:pt x="7"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32" name="Freeform 468"/>
              <p:cNvSpPr/>
              <p:nvPr/>
            </p:nvSpPr>
            <p:spPr bwMode="auto">
              <a:xfrm>
                <a:off x="3611" y="1184"/>
                <a:ext cx="8" cy="38"/>
              </a:xfrm>
              <a:custGeom>
                <a:avLst/>
                <a:gdLst>
                  <a:gd name="T0" fmla="*/ 5 w 5"/>
                  <a:gd name="T1" fmla="*/ 20 h 22"/>
                  <a:gd name="T2" fmla="*/ 3 w 5"/>
                  <a:gd name="T3" fmla="*/ 1 h 22"/>
                  <a:gd name="T4" fmla="*/ 0 w 5"/>
                  <a:gd name="T5" fmla="*/ 2 h 22"/>
                  <a:gd name="T6" fmla="*/ 1 w 5"/>
                  <a:gd name="T7" fmla="*/ 20 h 22"/>
                  <a:gd name="T8" fmla="*/ 5 w 5"/>
                  <a:gd name="T9" fmla="*/ 20 h 22"/>
                </a:gdLst>
                <a:ahLst/>
                <a:cxnLst>
                  <a:cxn ang="0">
                    <a:pos x="T0" y="T1"/>
                  </a:cxn>
                  <a:cxn ang="0">
                    <a:pos x="T2" y="T3"/>
                  </a:cxn>
                  <a:cxn ang="0">
                    <a:pos x="T4" y="T5"/>
                  </a:cxn>
                  <a:cxn ang="0">
                    <a:pos x="T6" y="T7"/>
                  </a:cxn>
                  <a:cxn ang="0">
                    <a:pos x="T8" y="T9"/>
                  </a:cxn>
                </a:cxnLst>
                <a:rect l="0" t="0" r="r" b="b"/>
                <a:pathLst>
                  <a:path w="5" h="22">
                    <a:moveTo>
                      <a:pt x="5" y="20"/>
                    </a:moveTo>
                    <a:cubicBezTo>
                      <a:pt x="5" y="14"/>
                      <a:pt x="5" y="7"/>
                      <a:pt x="3" y="1"/>
                    </a:cubicBezTo>
                    <a:cubicBezTo>
                      <a:pt x="2" y="0"/>
                      <a:pt x="0" y="0"/>
                      <a:pt x="0" y="2"/>
                    </a:cubicBezTo>
                    <a:cubicBezTo>
                      <a:pt x="1" y="8"/>
                      <a:pt x="1" y="14"/>
                      <a:pt x="1" y="20"/>
                    </a:cubicBezTo>
                    <a:cubicBezTo>
                      <a:pt x="1" y="22"/>
                      <a:pt x="5" y="22"/>
                      <a:pt x="5"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33" name="Freeform 469"/>
              <p:cNvSpPr/>
              <p:nvPr/>
            </p:nvSpPr>
            <p:spPr bwMode="auto">
              <a:xfrm>
                <a:off x="3699" y="1268"/>
                <a:ext cx="45" cy="81"/>
              </a:xfrm>
              <a:custGeom>
                <a:avLst/>
                <a:gdLst>
                  <a:gd name="T0" fmla="*/ 4 w 26"/>
                  <a:gd name="T1" fmla="*/ 44 h 46"/>
                  <a:gd name="T2" fmla="*/ 26 w 26"/>
                  <a:gd name="T3" fmla="*/ 2 h 46"/>
                  <a:gd name="T4" fmla="*/ 23 w 26"/>
                  <a:gd name="T5" fmla="*/ 2 h 46"/>
                  <a:gd name="T6" fmla="*/ 1 w 26"/>
                  <a:gd name="T7" fmla="*/ 42 h 46"/>
                  <a:gd name="T8" fmla="*/ 4 w 26"/>
                  <a:gd name="T9" fmla="*/ 44 h 46"/>
                </a:gdLst>
                <a:ahLst/>
                <a:cxnLst>
                  <a:cxn ang="0">
                    <a:pos x="T0" y="T1"/>
                  </a:cxn>
                  <a:cxn ang="0">
                    <a:pos x="T2" y="T3"/>
                  </a:cxn>
                  <a:cxn ang="0">
                    <a:pos x="T4" y="T5"/>
                  </a:cxn>
                  <a:cxn ang="0">
                    <a:pos x="T6" y="T7"/>
                  </a:cxn>
                  <a:cxn ang="0">
                    <a:pos x="T8" y="T9"/>
                  </a:cxn>
                </a:cxnLst>
                <a:rect l="0" t="0" r="r" b="b"/>
                <a:pathLst>
                  <a:path w="26" h="46">
                    <a:moveTo>
                      <a:pt x="4" y="44"/>
                    </a:moveTo>
                    <a:cubicBezTo>
                      <a:pt x="14" y="32"/>
                      <a:pt x="23" y="18"/>
                      <a:pt x="26" y="2"/>
                    </a:cubicBezTo>
                    <a:cubicBezTo>
                      <a:pt x="26" y="1"/>
                      <a:pt x="23" y="0"/>
                      <a:pt x="23" y="2"/>
                    </a:cubicBezTo>
                    <a:cubicBezTo>
                      <a:pt x="18" y="16"/>
                      <a:pt x="11" y="30"/>
                      <a:pt x="1" y="42"/>
                    </a:cubicBezTo>
                    <a:cubicBezTo>
                      <a:pt x="0" y="43"/>
                      <a:pt x="2" y="46"/>
                      <a:pt x="4"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34" name="Freeform 470"/>
              <p:cNvSpPr/>
              <p:nvPr/>
            </p:nvSpPr>
            <p:spPr bwMode="auto">
              <a:xfrm>
                <a:off x="3706" y="1329"/>
                <a:ext cx="44" cy="66"/>
              </a:xfrm>
              <a:custGeom>
                <a:avLst/>
                <a:gdLst>
                  <a:gd name="T0" fmla="*/ 4 w 25"/>
                  <a:gd name="T1" fmla="*/ 35 h 37"/>
                  <a:gd name="T2" fmla="*/ 25 w 25"/>
                  <a:gd name="T3" fmla="*/ 3 h 37"/>
                  <a:gd name="T4" fmla="*/ 22 w 25"/>
                  <a:gd name="T5" fmla="*/ 2 h 37"/>
                  <a:gd name="T6" fmla="*/ 2 w 25"/>
                  <a:gd name="T7" fmla="*/ 32 h 37"/>
                  <a:gd name="T8" fmla="*/ 4 w 25"/>
                  <a:gd name="T9" fmla="*/ 35 h 37"/>
                </a:gdLst>
                <a:ahLst/>
                <a:cxnLst>
                  <a:cxn ang="0">
                    <a:pos x="T0" y="T1"/>
                  </a:cxn>
                  <a:cxn ang="0">
                    <a:pos x="T2" y="T3"/>
                  </a:cxn>
                  <a:cxn ang="0">
                    <a:pos x="T4" y="T5"/>
                  </a:cxn>
                  <a:cxn ang="0">
                    <a:pos x="T6" y="T7"/>
                  </a:cxn>
                  <a:cxn ang="0">
                    <a:pos x="T8" y="T9"/>
                  </a:cxn>
                </a:cxnLst>
                <a:rect l="0" t="0" r="r" b="b"/>
                <a:pathLst>
                  <a:path w="25" h="37">
                    <a:moveTo>
                      <a:pt x="4" y="35"/>
                    </a:moveTo>
                    <a:cubicBezTo>
                      <a:pt x="14" y="27"/>
                      <a:pt x="22" y="16"/>
                      <a:pt x="25" y="3"/>
                    </a:cubicBezTo>
                    <a:cubicBezTo>
                      <a:pt x="25" y="1"/>
                      <a:pt x="22" y="0"/>
                      <a:pt x="22" y="2"/>
                    </a:cubicBezTo>
                    <a:cubicBezTo>
                      <a:pt x="17" y="14"/>
                      <a:pt x="11" y="24"/>
                      <a:pt x="2" y="32"/>
                    </a:cubicBezTo>
                    <a:cubicBezTo>
                      <a:pt x="0" y="34"/>
                      <a:pt x="2" y="37"/>
                      <a:pt x="4"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35" name="Freeform 471"/>
              <p:cNvSpPr/>
              <p:nvPr/>
            </p:nvSpPr>
            <p:spPr bwMode="auto">
              <a:xfrm>
                <a:off x="3706" y="1384"/>
                <a:ext cx="38" cy="53"/>
              </a:xfrm>
              <a:custGeom>
                <a:avLst/>
                <a:gdLst>
                  <a:gd name="T0" fmla="*/ 4 w 22"/>
                  <a:gd name="T1" fmla="*/ 28 h 30"/>
                  <a:gd name="T2" fmla="*/ 21 w 22"/>
                  <a:gd name="T3" fmla="*/ 3 h 30"/>
                  <a:gd name="T4" fmla="*/ 18 w 22"/>
                  <a:gd name="T5" fmla="*/ 2 h 30"/>
                  <a:gd name="T6" fmla="*/ 2 w 22"/>
                  <a:gd name="T7" fmla="*/ 26 h 30"/>
                  <a:gd name="T8" fmla="*/ 4 w 22"/>
                  <a:gd name="T9" fmla="*/ 28 h 30"/>
                </a:gdLst>
                <a:ahLst/>
                <a:cxnLst>
                  <a:cxn ang="0">
                    <a:pos x="T0" y="T1"/>
                  </a:cxn>
                  <a:cxn ang="0">
                    <a:pos x="T2" y="T3"/>
                  </a:cxn>
                  <a:cxn ang="0">
                    <a:pos x="T4" y="T5"/>
                  </a:cxn>
                  <a:cxn ang="0">
                    <a:pos x="T6" y="T7"/>
                  </a:cxn>
                  <a:cxn ang="0">
                    <a:pos x="T8" y="T9"/>
                  </a:cxn>
                </a:cxnLst>
                <a:rect l="0" t="0" r="r" b="b"/>
                <a:pathLst>
                  <a:path w="22" h="30">
                    <a:moveTo>
                      <a:pt x="4" y="28"/>
                    </a:moveTo>
                    <a:cubicBezTo>
                      <a:pt x="12" y="21"/>
                      <a:pt x="17" y="12"/>
                      <a:pt x="21" y="3"/>
                    </a:cubicBezTo>
                    <a:cubicBezTo>
                      <a:pt x="22" y="1"/>
                      <a:pt x="19" y="0"/>
                      <a:pt x="18" y="2"/>
                    </a:cubicBezTo>
                    <a:cubicBezTo>
                      <a:pt x="13" y="10"/>
                      <a:pt x="8" y="18"/>
                      <a:pt x="2" y="26"/>
                    </a:cubicBezTo>
                    <a:cubicBezTo>
                      <a:pt x="0" y="27"/>
                      <a:pt x="3" y="30"/>
                      <a:pt x="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36" name="Freeform 472"/>
              <p:cNvSpPr/>
              <p:nvPr/>
            </p:nvSpPr>
            <p:spPr bwMode="auto">
              <a:xfrm>
                <a:off x="3721" y="1423"/>
                <a:ext cx="34" cy="49"/>
              </a:xfrm>
              <a:custGeom>
                <a:avLst/>
                <a:gdLst>
                  <a:gd name="T0" fmla="*/ 4 w 19"/>
                  <a:gd name="T1" fmla="*/ 26 h 28"/>
                  <a:gd name="T2" fmla="*/ 18 w 19"/>
                  <a:gd name="T3" fmla="*/ 3 h 28"/>
                  <a:gd name="T4" fmla="*/ 15 w 19"/>
                  <a:gd name="T5" fmla="*/ 1 h 28"/>
                  <a:gd name="T6" fmla="*/ 1 w 19"/>
                  <a:gd name="T7" fmla="*/ 24 h 28"/>
                  <a:gd name="T8" fmla="*/ 4 w 19"/>
                  <a:gd name="T9" fmla="*/ 26 h 28"/>
                </a:gdLst>
                <a:ahLst/>
                <a:cxnLst>
                  <a:cxn ang="0">
                    <a:pos x="T0" y="T1"/>
                  </a:cxn>
                  <a:cxn ang="0">
                    <a:pos x="T2" y="T3"/>
                  </a:cxn>
                  <a:cxn ang="0">
                    <a:pos x="T4" y="T5"/>
                  </a:cxn>
                  <a:cxn ang="0">
                    <a:pos x="T6" y="T7"/>
                  </a:cxn>
                  <a:cxn ang="0">
                    <a:pos x="T8" y="T9"/>
                  </a:cxn>
                </a:cxnLst>
                <a:rect l="0" t="0" r="r" b="b"/>
                <a:pathLst>
                  <a:path w="19" h="28">
                    <a:moveTo>
                      <a:pt x="4" y="26"/>
                    </a:moveTo>
                    <a:cubicBezTo>
                      <a:pt x="8" y="18"/>
                      <a:pt x="13" y="10"/>
                      <a:pt x="18" y="3"/>
                    </a:cubicBezTo>
                    <a:cubicBezTo>
                      <a:pt x="19" y="1"/>
                      <a:pt x="17" y="0"/>
                      <a:pt x="15" y="1"/>
                    </a:cubicBezTo>
                    <a:cubicBezTo>
                      <a:pt x="9" y="8"/>
                      <a:pt x="5" y="16"/>
                      <a:pt x="1" y="24"/>
                    </a:cubicBezTo>
                    <a:cubicBezTo>
                      <a:pt x="0" y="26"/>
                      <a:pt x="3" y="28"/>
                      <a:pt x="4"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37" name="Freeform 473"/>
              <p:cNvSpPr/>
              <p:nvPr/>
            </p:nvSpPr>
            <p:spPr bwMode="auto">
              <a:xfrm>
                <a:off x="3734" y="1460"/>
                <a:ext cx="37" cy="45"/>
              </a:xfrm>
              <a:custGeom>
                <a:avLst/>
                <a:gdLst>
                  <a:gd name="T0" fmla="*/ 3 w 21"/>
                  <a:gd name="T1" fmla="*/ 25 h 26"/>
                  <a:gd name="T2" fmla="*/ 21 w 21"/>
                  <a:gd name="T3" fmla="*/ 3 h 26"/>
                  <a:gd name="T4" fmla="*/ 18 w 21"/>
                  <a:gd name="T5" fmla="*/ 2 h 26"/>
                  <a:gd name="T6" fmla="*/ 2 w 21"/>
                  <a:gd name="T7" fmla="*/ 22 h 26"/>
                  <a:gd name="T8" fmla="*/ 3 w 21"/>
                  <a:gd name="T9" fmla="*/ 25 h 26"/>
                </a:gdLst>
                <a:ahLst/>
                <a:cxnLst>
                  <a:cxn ang="0">
                    <a:pos x="T0" y="T1"/>
                  </a:cxn>
                  <a:cxn ang="0">
                    <a:pos x="T2" y="T3"/>
                  </a:cxn>
                  <a:cxn ang="0">
                    <a:pos x="T4" y="T5"/>
                  </a:cxn>
                  <a:cxn ang="0">
                    <a:pos x="T6" y="T7"/>
                  </a:cxn>
                  <a:cxn ang="0">
                    <a:pos x="T8" y="T9"/>
                  </a:cxn>
                </a:cxnLst>
                <a:rect l="0" t="0" r="r" b="b"/>
                <a:pathLst>
                  <a:path w="21" h="26">
                    <a:moveTo>
                      <a:pt x="3" y="25"/>
                    </a:moveTo>
                    <a:cubicBezTo>
                      <a:pt x="12" y="21"/>
                      <a:pt x="19" y="12"/>
                      <a:pt x="21" y="3"/>
                    </a:cubicBezTo>
                    <a:cubicBezTo>
                      <a:pt x="21" y="1"/>
                      <a:pt x="19" y="0"/>
                      <a:pt x="18" y="2"/>
                    </a:cubicBezTo>
                    <a:cubicBezTo>
                      <a:pt x="14" y="10"/>
                      <a:pt x="9" y="17"/>
                      <a:pt x="2" y="22"/>
                    </a:cubicBezTo>
                    <a:cubicBezTo>
                      <a:pt x="0" y="23"/>
                      <a:pt x="1" y="26"/>
                      <a:pt x="3"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38" name="Freeform 474"/>
              <p:cNvSpPr/>
              <p:nvPr/>
            </p:nvSpPr>
            <p:spPr bwMode="auto">
              <a:xfrm>
                <a:off x="3758" y="1481"/>
                <a:ext cx="32" cy="58"/>
              </a:xfrm>
              <a:custGeom>
                <a:avLst/>
                <a:gdLst>
                  <a:gd name="T0" fmla="*/ 4 w 18"/>
                  <a:gd name="T1" fmla="*/ 31 h 33"/>
                  <a:gd name="T2" fmla="*/ 17 w 18"/>
                  <a:gd name="T3" fmla="*/ 4 h 33"/>
                  <a:gd name="T4" fmla="*/ 14 w 18"/>
                  <a:gd name="T5" fmla="*/ 2 h 33"/>
                  <a:gd name="T6" fmla="*/ 1 w 18"/>
                  <a:gd name="T7" fmla="*/ 30 h 33"/>
                  <a:gd name="T8" fmla="*/ 4 w 18"/>
                  <a:gd name="T9" fmla="*/ 31 h 33"/>
                </a:gdLst>
                <a:ahLst/>
                <a:cxnLst>
                  <a:cxn ang="0">
                    <a:pos x="T0" y="T1"/>
                  </a:cxn>
                  <a:cxn ang="0">
                    <a:pos x="T2" y="T3"/>
                  </a:cxn>
                  <a:cxn ang="0">
                    <a:pos x="T4" y="T5"/>
                  </a:cxn>
                  <a:cxn ang="0">
                    <a:pos x="T6" y="T7"/>
                  </a:cxn>
                  <a:cxn ang="0">
                    <a:pos x="T8" y="T9"/>
                  </a:cxn>
                </a:cxnLst>
                <a:rect l="0" t="0" r="r" b="b"/>
                <a:pathLst>
                  <a:path w="18" h="33">
                    <a:moveTo>
                      <a:pt x="4" y="31"/>
                    </a:moveTo>
                    <a:cubicBezTo>
                      <a:pt x="8" y="21"/>
                      <a:pt x="13" y="13"/>
                      <a:pt x="17" y="4"/>
                    </a:cubicBezTo>
                    <a:cubicBezTo>
                      <a:pt x="18" y="2"/>
                      <a:pt x="16" y="0"/>
                      <a:pt x="14" y="2"/>
                    </a:cubicBezTo>
                    <a:cubicBezTo>
                      <a:pt x="7" y="10"/>
                      <a:pt x="3" y="20"/>
                      <a:pt x="1" y="30"/>
                    </a:cubicBezTo>
                    <a:cubicBezTo>
                      <a:pt x="0" y="32"/>
                      <a:pt x="3" y="33"/>
                      <a:pt x="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39" name="Freeform 475"/>
              <p:cNvSpPr/>
              <p:nvPr/>
            </p:nvSpPr>
            <p:spPr bwMode="auto">
              <a:xfrm>
                <a:off x="3783" y="1511"/>
                <a:ext cx="26" cy="52"/>
              </a:xfrm>
              <a:custGeom>
                <a:avLst/>
                <a:gdLst>
                  <a:gd name="T0" fmla="*/ 3 w 15"/>
                  <a:gd name="T1" fmla="*/ 27 h 30"/>
                  <a:gd name="T2" fmla="*/ 14 w 15"/>
                  <a:gd name="T3" fmla="*/ 3 h 30"/>
                  <a:gd name="T4" fmla="*/ 12 w 15"/>
                  <a:gd name="T5" fmla="*/ 1 h 30"/>
                  <a:gd name="T6" fmla="*/ 0 w 15"/>
                  <a:gd name="T7" fmla="*/ 27 h 30"/>
                  <a:gd name="T8" fmla="*/ 3 w 15"/>
                  <a:gd name="T9" fmla="*/ 27 h 30"/>
                </a:gdLst>
                <a:ahLst/>
                <a:cxnLst>
                  <a:cxn ang="0">
                    <a:pos x="T0" y="T1"/>
                  </a:cxn>
                  <a:cxn ang="0">
                    <a:pos x="T2" y="T3"/>
                  </a:cxn>
                  <a:cxn ang="0">
                    <a:pos x="T4" y="T5"/>
                  </a:cxn>
                  <a:cxn ang="0">
                    <a:pos x="T6" y="T7"/>
                  </a:cxn>
                  <a:cxn ang="0">
                    <a:pos x="T8" y="T9"/>
                  </a:cxn>
                </a:cxnLst>
                <a:rect l="0" t="0" r="r" b="b"/>
                <a:pathLst>
                  <a:path w="15" h="30">
                    <a:moveTo>
                      <a:pt x="3" y="27"/>
                    </a:moveTo>
                    <a:cubicBezTo>
                      <a:pt x="4" y="18"/>
                      <a:pt x="9" y="10"/>
                      <a:pt x="14" y="3"/>
                    </a:cubicBezTo>
                    <a:cubicBezTo>
                      <a:pt x="15" y="1"/>
                      <a:pt x="13" y="0"/>
                      <a:pt x="12" y="1"/>
                    </a:cubicBezTo>
                    <a:cubicBezTo>
                      <a:pt x="4" y="7"/>
                      <a:pt x="0" y="17"/>
                      <a:pt x="0" y="27"/>
                    </a:cubicBezTo>
                    <a:cubicBezTo>
                      <a:pt x="0" y="30"/>
                      <a:pt x="3" y="30"/>
                      <a:pt x="3" y="2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40" name="Freeform 476"/>
              <p:cNvSpPr/>
              <p:nvPr/>
            </p:nvSpPr>
            <p:spPr bwMode="auto">
              <a:xfrm>
                <a:off x="3818" y="1516"/>
                <a:ext cx="21" cy="51"/>
              </a:xfrm>
              <a:custGeom>
                <a:avLst/>
                <a:gdLst>
                  <a:gd name="T0" fmla="*/ 5 w 12"/>
                  <a:gd name="T1" fmla="*/ 26 h 29"/>
                  <a:gd name="T2" fmla="*/ 11 w 12"/>
                  <a:gd name="T3" fmla="*/ 4 h 29"/>
                  <a:gd name="T4" fmla="*/ 9 w 12"/>
                  <a:gd name="T5" fmla="*/ 2 h 29"/>
                  <a:gd name="T6" fmla="*/ 1 w 12"/>
                  <a:gd name="T7" fmla="*/ 26 h 29"/>
                  <a:gd name="T8" fmla="*/ 5 w 12"/>
                  <a:gd name="T9" fmla="*/ 26 h 29"/>
                </a:gdLst>
                <a:ahLst/>
                <a:cxnLst>
                  <a:cxn ang="0">
                    <a:pos x="T0" y="T1"/>
                  </a:cxn>
                  <a:cxn ang="0">
                    <a:pos x="T2" y="T3"/>
                  </a:cxn>
                  <a:cxn ang="0">
                    <a:pos x="T4" y="T5"/>
                  </a:cxn>
                  <a:cxn ang="0">
                    <a:pos x="T6" y="T7"/>
                  </a:cxn>
                  <a:cxn ang="0">
                    <a:pos x="T8" y="T9"/>
                  </a:cxn>
                </a:cxnLst>
                <a:rect l="0" t="0" r="r" b="b"/>
                <a:pathLst>
                  <a:path w="12" h="29">
                    <a:moveTo>
                      <a:pt x="5" y="26"/>
                    </a:moveTo>
                    <a:cubicBezTo>
                      <a:pt x="5" y="18"/>
                      <a:pt x="7" y="11"/>
                      <a:pt x="11" y="4"/>
                    </a:cubicBezTo>
                    <a:cubicBezTo>
                      <a:pt x="12" y="2"/>
                      <a:pt x="10" y="0"/>
                      <a:pt x="9" y="2"/>
                    </a:cubicBezTo>
                    <a:cubicBezTo>
                      <a:pt x="3" y="8"/>
                      <a:pt x="0" y="18"/>
                      <a:pt x="1" y="26"/>
                    </a:cubicBezTo>
                    <a:cubicBezTo>
                      <a:pt x="1" y="29"/>
                      <a:pt x="5" y="28"/>
                      <a:pt x="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41" name="Freeform 477"/>
              <p:cNvSpPr/>
              <p:nvPr/>
            </p:nvSpPr>
            <p:spPr bwMode="auto">
              <a:xfrm>
                <a:off x="3855" y="1516"/>
                <a:ext cx="21" cy="49"/>
              </a:xfrm>
              <a:custGeom>
                <a:avLst/>
                <a:gdLst>
                  <a:gd name="T0" fmla="*/ 3 w 12"/>
                  <a:gd name="T1" fmla="*/ 26 h 28"/>
                  <a:gd name="T2" fmla="*/ 11 w 12"/>
                  <a:gd name="T3" fmla="*/ 4 h 28"/>
                  <a:gd name="T4" fmla="*/ 9 w 12"/>
                  <a:gd name="T5" fmla="*/ 2 h 28"/>
                  <a:gd name="T6" fmla="*/ 0 w 12"/>
                  <a:gd name="T7" fmla="*/ 26 h 28"/>
                  <a:gd name="T8" fmla="*/ 3 w 12"/>
                  <a:gd name="T9" fmla="*/ 26 h 28"/>
                </a:gdLst>
                <a:ahLst/>
                <a:cxnLst>
                  <a:cxn ang="0">
                    <a:pos x="T0" y="T1"/>
                  </a:cxn>
                  <a:cxn ang="0">
                    <a:pos x="T2" y="T3"/>
                  </a:cxn>
                  <a:cxn ang="0">
                    <a:pos x="T4" y="T5"/>
                  </a:cxn>
                  <a:cxn ang="0">
                    <a:pos x="T6" y="T7"/>
                  </a:cxn>
                  <a:cxn ang="0">
                    <a:pos x="T8" y="T9"/>
                  </a:cxn>
                </a:cxnLst>
                <a:rect l="0" t="0" r="r" b="b"/>
                <a:pathLst>
                  <a:path w="12" h="28">
                    <a:moveTo>
                      <a:pt x="3" y="26"/>
                    </a:moveTo>
                    <a:cubicBezTo>
                      <a:pt x="5" y="18"/>
                      <a:pt x="8" y="11"/>
                      <a:pt x="11" y="4"/>
                    </a:cubicBezTo>
                    <a:cubicBezTo>
                      <a:pt x="12" y="2"/>
                      <a:pt x="10" y="0"/>
                      <a:pt x="9" y="2"/>
                    </a:cubicBezTo>
                    <a:cubicBezTo>
                      <a:pt x="3" y="9"/>
                      <a:pt x="0" y="17"/>
                      <a:pt x="0" y="26"/>
                    </a:cubicBezTo>
                    <a:cubicBezTo>
                      <a:pt x="0" y="28"/>
                      <a:pt x="3" y="28"/>
                      <a:pt x="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42" name="Freeform 478"/>
              <p:cNvSpPr/>
              <p:nvPr/>
            </p:nvSpPr>
            <p:spPr bwMode="auto">
              <a:xfrm>
                <a:off x="3895" y="1526"/>
                <a:ext cx="25" cy="43"/>
              </a:xfrm>
              <a:custGeom>
                <a:avLst/>
                <a:gdLst>
                  <a:gd name="T0" fmla="*/ 4 w 14"/>
                  <a:gd name="T1" fmla="*/ 22 h 24"/>
                  <a:gd name="T2" fmla="*/ 14 w 14"/>
                  <a:gd name="T3" fmla="*/ 3 h 24"/>
                  <a:gd name="T4" fmla="*/ 11 w 14"/>
                  <a:gd name="T5" fmla="*/ 2 h 24"/>
                  <a:gd name="T6" fmla="*/ 1 w 14"/>
                  <a:gd name="T7" fmla="*/ 20 h 24"/>
                  <a:gd name="T8" fmla="*/ 4 w 14"/>
                  <a:gd name="T9" fmla="*/ 22 h 24"/>
                </a:gdLst>
                <a:ahLst/>
                <a:cxnLst>
                  <a:cxn ang="0">
                    <a:pos x="T0" y="T1"/>
                  </a:cxn>
                  <a:cxn ang="0">
                    <a:pos x="T2" y="T3"/>
                  </a:cxn>
                  <a:cxn ang="0">
                    <a:pos x="T4" y="T5"/>
                  </a:cxn>
                  <a:cxn ang="0">
                    <a:pos x="T6" y="T7"/>
                  </a:cxn>
                  <a:cxn ang="0">
                    <a:pos x="T8" y="T9"/>
                  </a:cxn>
                </a:cxnLst>
                <a:rect l="0" t="0" r="r" b="b"/>
                <a:pathLst>
                  <a:path w="14" h="24">
                    <a:moveTo>
                      <a:pt x="4" y="22"/>
                    </a:moveTo>
                    <a:cubicBezTo>
                      <a:pt x="8" y="16"/>
                      <a:pt x="11" y="9"/>
                      <a:pt x="14" y="3"/>
                    </a:cubicBezTo>
                    <a:cubicBezTo>
                      <a:pt x="14" y="1"/>
                      <a:pt x="12" y="0"/>
                      <a:pt x="11" y="2"/>
                    </a:cubicBezTo>
                    <a:cubicBezTo>
                      <a:pt x="7" y="7"/>
                      <a:pt x="4" y="14"/>
                      <a:pt x="1" y="20"/>
                    </a:cubicBezTo>
                    <a:cubicBezTo>
                      <a:pt x="0" y="22"/>
                      <a:pt x="3" y="24"/>
                      <a:pt x="4"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43" name="Freeform 479"/>
              <p:cNvSpPr/>
              <p:nvPr/>
            </p:nvSpPr>
            <p:spPr bwMode="auto">
              <a:xfrm>
                <a:off x="3924" y="1526"/>
                <a:ext cx="28" cy="43"/>
              </a:xfrm>
              <a:custGeom>
                <a:avLst/>
                <a:gdLst>
                  <a:gd name="T0" fmla="*/ 4 w 16"/>
                  <a:gd name="T1" fmla="*/ 22 h 24"/>
                  <a:gd name="T2" fmla="*/ 15 w 16"/>
                  <a:gd name="T3" fmla="*/ 3 h 24"/>
                  <a:gd name="T4" fmla="*/ 13 w 16"/>
                  <a:gd name="T5" fmla="*/ 1 h 24"/>
                  <a:gd name="T6" fmla="*/ 1 w 16"/>
                  <a:gd name="T7" fmla="*/ 21 h 24"/>
                  <a:gd name="T8" fmla="*/ 4 w 16"/>
                  <a:gd name="T9" fmla="*/ 22 h 24"/>
                </a:gdLst>
                <a:ahLst/>
                <a:cxnLst>
                  <a:cxn ang="0">
                    <a:pos x="T0" y="T1"/>
                  </a:cxn>
                  <a:cxn ang="0">
                    <a:pos x="T2" y="T3"/>
                  </a:cxn>
                  <a:cxn ang="0">
                    <a:pos x="T4" y="T5"/>
                  </a:cxn>
                  <a:cxn ang="0">
                    <a:pos x="T6" y="T7"/>
                  </a:cxn>
                  <a:cxn ang="0">
                    <a:pos x="T8" y="T9"/>
                  </a:cxn>
                </a:cxnLst>
                <a:rect l="0" t="0" r="r" b="b"/>
                <a:pathLst>
                  <a:path w="16" h="24">
                    <a:moveTo>
                      <a:pt x="4" y="22"/>
                    </a:moveTo>
                    <a:cubicBezTo>
                      <a:pt x="8" y="16"/>
                      <a:pt x="11" y="10"/>
                      <a:pt x="15" y="3"/>
                    </a:cubicBezTo>
                    <a:cubicBezTo>
                      <a:pt x="16" y="2"/>
                      <a:pt x="14" y="0"/>
                      <a:pt x="13" y="1"/>
                    </a:cubicBezTo>
                    <a:cubicBezTo>
                      <a:pt x="7" y="7"/>
                      <a:pt x="3" y="14"/>
                      <a:pt x="1" y="21"/>
                    </a:cubicBezTo>
                    <a:cubicBezTo>
                      <a:pt x="0" y="23"/>
                      <a:pt x="3" y="24"/>
                      <a:pt x="4"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44" name="Freeform 480"/>
              <p:cNvSpPr/>
              <p:nvPr/>
            </p:nvSpPr>
            <p:spPr bwMode="auto">
              <a:xfrm>
                <a:off x="2962" y="2107"/>
                <a:ext cx="69" cy="17"/>
              </a:xfrm>
              <a:custGeom>
                <a:avLst/>
                <a:gdLst>
                  <a:gd name="T0" fmla="*/ 3 w 39"/>
                  <a:gd name="T1" fmla="*/ 7 h 10"/>
                  <a:gd name="T2" fmla="*/ 36 w 39"/>
                  <a:gd name="T3" fmla="*/ 10 h 10"/>
                  <a:gd name="T4" fmla="*/ 37 w 39"/>
                  <a:gd name="T5" fmla="*/ 7 h 10"/>
                  <a:gd name="T6" fmla="*/ 2 w 39"/>
                  <a:gd name="T7" fmla="*/ 4 h 10"/>
                  <a:gd name="T8" fmla="*/ 3 w 39"/>
                  <a:gd name="T9" fmla="*/ 7 h 10"/>
                </a:gdLst>
                <a:ahLst/>
                <a:cxnLst>
                  <a:cxn ang="0">
                    <a:pos x="T0" y="T1"/>
                  </a:cxn>
                  <a:cxn ang="0">
                    <a:pos x="T2" y="T3"/>
                  </a:cxn>
                  <a:cxn ang="0">
                    <a:pos x="T4" y="T5"/>
                  </a:cxn>
                  <a:cxn ang="0">
                    <a:pos x="T6" y="T7"/>
                  </a:cxn>
                  <a:cxn ang="0">
                    <a:pos x="T8" y="T9"/>
                  </a:cxn>
                </a:cxnLst>
                <a:rect l="0" t="0" r="r" b="b"/>
                <a:pathLst>
                  <a:path w="39" h="10">
                    <a:moveTo>
                      <a:pt x="3" y="7"/>
                    </a:moveTo>
                    <a:cubicBezTo>
                      <a:pt x="15" y="4"/>
                      <a:pt x="25" y="6"/>
                      <a:pt x="36" y="10"/>
                    </a:cubicBezTo>
                    <a:cubicBezTo>
                      <a:pt x="38" y="10"/>
                      <a:pt x="39" y="8"/>
                      <a:pt x="37" y="7"/>
                    </a:cubicBezTo>
                    <a:cubicBezTo>
                      <a:pt x="27" y="0"/>
                      <a:pt x="13" y="0"/>
                      <a:pt x="2" y="4"/>
                    </a:cubicBezTo>
                    <a:cubicBezTo>
                      <a:pt x="0" y="4"/>
                      <a:pt x="1" y="8"/>
                      <a:pt x="3"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45" name="Freeform 481"/>
              <p:cNvSpPr/>
              <p:nvPr/>
            </p:nvSpPr>
            <p:spPr bwMode="auto">
              <a:xfrm>
                <a:off x="2983" y="2080"/>
                <a:ext cx="67" cy="22"/>
              </a:xfrm>
              <a:custGeom>
                <a:avLst/>
                <a:gdLst>
                  <a:gd name="T0" fmla="*/ 3 w 38"/>
                  <a:gd name="T1" fmla="*/ 12 h 12"/>
                  <a:gd name="T2" fmla="*/ 36 w 38"/>
                  <a:gd name="T3" fmla="*/ 5 h 12"/>
                  <a:gd name="T4" fmla="*/ 36 w 38"/>
                  <a:gd name="T5" fmla="*/ 2 h 12"/>
                  <a:gd name="T6" fmla="*/ 2 w 38"/>
                  <a:gd name="T7" fmla="*/ 9 h 12"/>
                  <a:gd name="T8" fmla="*/ 3 w 38"/>
                  <a:gd name="T9" fmla="*/ 12 h 12"/>
                </a:gdLst>
                <a:ahLst/>
                <a:cxnLst>
                  <a:cxn ang="0">
                    <a:pos x="T0" y="T1"/>
                  </a:cxn>
                  <a:cxn ang="0">
                    <a:pos x="T2" y="T3"/>
                  </a:cxn>
                  <a:cxn ang="0">
                    <a:pos x="T4" y="T5"/>
                  </a:cxn>
                  <a:cxn ang="0">
                    <a:pos x="T6" y="T7"/>
                  </a:cxn>
                  <a:cxn ang="0">
                    <a:pos x="T8" y="T9"/>
                  </a:cxn>
                </a:cxnLst>
                <a:rect l="0" t="0" r="r" b="b"/>
                <a:pathLst>
                  <a:path w="38" h="12">
                    <a:moveTo>
                      <a:pt x="3" y="12"/>
                    </a:moveTo>
                    <a:cubicBezTo>
                      <a:pt x="14" y="7"/>
                      <a:pt x="25" y="6"/>
                      <a:pt x="36" y="5"/>
                    </a:cubicBezTo>
                    <a:cubicBezTo>
                      <a:pt x="38" y="5"/>
                      <a:pt x="38" y="2"/>
                      <a:pt x="36" y="2"/>
                    </a:cubicBezTo>
                    <a:cubicBezTo>
                      <a:pt x="25" y="0"/>
                      <a:pt x="12" y="3"/>
                      <a:pt x="2" y="9"/>
                    </a:cubicBezTo>
                    <a:cubicBezTo>
                      <a:pt x="0" y="9"/>
                      <a:pt x="2" y="12"/>
                      <a:pt x="3"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46" name="Freeform 482"/>
              <p:cNvSpPr/>
              <p:nvPr/>
            </p:nvSpPr>
            <p:spPr bwMode="auto">
              <a:xfrm>
                <a:off x="3016" y="2054"/>
                <a:ext cx="74" cy="16"/>
              </a:xfrm>
              <a:custGeom>
                <a:avLst/>
                <a:gdLst>
                  <a:gd name="T0" fmla="*/ 3 w 42"/>
                  <a:gd name="T1" fmla="*/ 8 h 9"/>
                  <a:gd name="T2" fmla="*/ 40 w 42"/>
                  <a:gd name="T3" fmla="*/ 6 h 9"/>
                  <a:gd name="T4" fmla="*/ 40 w 42"/>
                  <a:gd name="T5" fmla="*/ 3 h 9"/>
                  <a:gd name="T6" fmla="*/ 2 w 42"/>
                  <a:gd name="T7" fmla="*/ 5 h 9"/>
                  <a:gd name="T8" fmla="*/ 3 w 42"/>
                  <a:gd name="T9" fmla="*/ 8 h 9"/>
                </a:gdLst>
                <a:ahLst/>
                <a:cxnLst>
                  <a:cxn ang="0">
                    <a:pos x="T0" y="T1"/>
                  </a:cxn>
                  <a:cxn ang="0">
                    <a:pos x="T2" y="T3"/>
                  </a:cxn>
                  <a:cxn ang="0">
                    <a:pos x="T4" y="T5"/>
                  </a:cxn>
                  <a:cxn ang="0">
                    <a:pos x="T6" y="T7"/>
                  </a:cxn>
                  <a:cxn ang="0">
                    <a:pos x="T8" y="T9"/>
                  </a:cxn>
                </a:cxnLst>
                <a:rect l="0" t="0" r="r" b="b"/>
                <a:pathLst>
                  <a:path w="42" h="9">
                    <a:moveTo>
                      <a:pt x="3" y="8"/>
                    </a:moveTo>
                    <a:cubicBezTo>
                      <a:pt x="15" y="6"/>
                      <a:pt x="27" y="6"/>
                      <a:pt x="40" y="6"/>
                    </a:cubicBezTo>
                    <a:cubicBezTo>
                      <a:pt x="41" y="6"/>
                      <a:pt x="42" y="3"/>
                      <a:pt x="40" y="3"/>
                    </a:cubicBezTo>
                    <a:cubicBezTo>
                      <a:pt x="28" y="0"/>
                      <a:pt x="14" y="2"/>
                      <a:pt x="2" y="5"/>
                    </a:cubicBezTo>
                    <a:cubicBezTo>
                      <a:pt x="0" y="5"/>
                      <a:pt x="1" y="9"/>
                      <a:pt x="3"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47" name="Freeform 483"/>
              <p:cNvSpPr/>
              <p:nvPr/>
            </p:nvSpPr>
            <p:spPr bwMode="auto">
              <a:xfrm>
                <a:off x="3059" y="2014"/>
                <a:ext cx="81" cy="24"/>
              </a:xfrm>
              <a:custGeom>
                <a:avLst/>
                <a:gdLst>
                  <a:gd name="T0" fmla="*/ 4 w 46"/>
                  <a:gd name="T1" fmla="*/ 13 h 14"/>
                  <a:gd name="T2" fmla="*/ 44 w 46"/>
                  <a:gd name="T3" fmla="*/ 7 h 14"/>
                  <a:gd name="T4" fmla="*/ 45 w 46"/>
                  <a:gd name="T5" fmla="*/ 4 h 14"/>
                  <a:gd name="T6" fmla="*/ 2 w 46"/>
                  <a:gd name="T7" fmla="*/ 10 h 14"/>
                  <a:gd name="T8" fmla="*/ 4 w 46"/>
                  <a:gd name="T9" fmla="*/ 13 h 14"/>
                </a:gdLst>
                <a:ahLst/>
                <a:cxnLst>
                  <a:cxn ang="0">
                    <a:pos x="T0" y="T1"/>
                  </a:cxn>
                  <a:cxn ang="0">
                    <a:pos x="T2" y="T3"/>
                  </a:cxn>
                  <a:cxn ang="0">
                    <a:pos x="T4" y="T5"/>
                  </a:cxn>
                  <a:cxn ang="0">
                    <a:pos x="T6" y="T7"/>
                  </a:cxn>
                  <a:cxn ang="0">
                    <a:pos x="T8" y="T9"/>
                  </a:cxn>
                </a:cxnLst>
                <a:rect l="0" t="0" r="r" b="b"/>
                <a:pathLst>
                  <a:path w="46" h="14">
                    <a:moveTo>
                      <a:pt x="4" y="13"/>
                    </a:moveTo>
                    <a:cubicBezTo>
                      <a:pt x="17" y="6"/>
                      <a:pt x="30" y="6"/>
                      <a:pt x="44" y="7"/>
                    </a:cubicBezTo>
                    <a:cubicBezTo>
                      <a:pt x="46" y="7"/>
                      <a:pt x="46" y="5"/>
                      <a:pt x="45" y="4"/>
                    </a:cubicBezTo>
                    <a:cubicBezTo>
                      <a:pt x="30" y="0"/>
                      <a:pt x="15" y="3"/>
                      <a:pt x="2" y="10"/>
                    </a:cubicBezTo>
                    <a:cubicBezTo>
                      <a:pt x="0" y="11"/>
                      <a:pt x="1" y="14"/>
                      <a:pt x="4"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48" name="Freeform 484"/>
              <p:cNvSpPr/>
              <p:nvPr/>
            </p:nvSpPr>
            <p:spPr bwMode="auto">
              <a:xfrm>
                <a:off x="3103" y="1987"/>
                <a:ext cx="59" cy="14"/>
              </a:xfrm>
              <a:custGeom>
                <a:avLst/>
                <a:gdLst>
                  <a:gd name="T0" fmla="*/ 4 w 34"/>
                  <a:gd name="T1" fmla="*/ 8 h 8"/>
                  <a:gd name="T2" fmla="*/ 32 w 34"/>
                  <a:gd name="T3" fmla="*/ 7 h 8"/>
                  <a:gd name="T4" fmla="*/ 32 w 34"/>
                  <a:gd name="T5" fmla="*/ 3 h 8"/>
                  <a:gd name="T6" fmla="*/ 3 w 34"/>
                  <a:gd name="T7" fmla="*/ 4 h 8"/>
                  <a:gd name="T8" fmla="*/ 4 w 34"/>
                  <a:gd name="T9" fmla="*/ 8 h 8"/>
                </a:gdLst>
                <a:ahLst/>
                <a:cxnLst>
                  <a:cxn ang="0">
                    <a:pos x="T0" y="T1"/>
                  </a:cxn>
                  <a:cxn ang="0">
                    <a:pos x="T2" y="T3"/>
                  </a:cxn>
                  <a:cxn ang="0">
                    <a:pos x="T4" y="T5"/>
                  </a:cxn>
                  <a:cxn ang="0">
                    <a:pos x="T6" y="T7"/>
                  </a:cxn>
                  <a:cxn ang="0">
                    <a:pos x="T8" y="T9"/>
                  </a:cxn>
                </a:cxnLst>
                <a:rect l="0" t="0" r="r" b="b"/>
                <a:pathLst>
                  <a:path w="34" h="8">
                    <a:moveTo>
                      <a:pt x="4" y="8"/>
                    </a:moveTo>
                    <a:cubicBezTo>
                      <a:pt x="13" y="5"/>
                      <a:pt x="22" y="5"/>
                      <a:pt x="32" y="7"/>
                    </a:cubicBezTo>
                    <a:cubicBezTo>
                      <a:pt x="34" y="7"/>
                      <a:pt x="34" y="4"/>
                      <a:pt x="32" y="3"/>
                    </a:cubicBezTo>
                    <a:cubicBezTo>
                      <a:pt x="23" y="0"/>
                      <a:pt x="12" y="1"/>
                      <a:pt x="3" y="4"/>
                    </a:cubicBezTo>
                    <a:cubicBezTo>
                      <a:pt x="0" y="5"/>
                      <a:pt x="1" y="8"/>
                      <a:pt x="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49" name="Freeform 485"/>
              <p:cNvSpPr/>
              <p:nvPr/>
            </p:nvSpPr>
            <p:spPr bwMode="auto">
              <a:xfrm>
                <a:off x="2491" y="2668"/>
                <a:ext cx="107" cy="46"/>
              </a:xfrm>
              <a:custGeom>
                <a:avLst/>
                <a:gdLst>
                  <a:gd name="T0" fmla="*/ 59 w 61"/>
                  <a:gd name="T1" fmla="*/ 5 h 26"/>
                  <a:gd name="T2" fmla="*/ 1 w 61"/>
                  <a:gd name="T3" fmla="*/ 22 h 26"/>
                  <a:gd name="T4" fmla="*/ 3 w 61"/>
                  <a:gd name="T5" fmla="*/ 25 h 26"/>
                  <a:gd name="T6" fmla="*/ 59 w 61"/>
                  <a:gd name="T7" fmla="*/ 8 h 26"/>
                  <a:gd name="T8" fmla="*/ 59 w 61"/>
                  <a:gd name="T9" fmla="*/ 5 h 26"/>
                </a:gdLst>
                <a:ahLst/>
                <a:cxnLst>
                  <a:cxn ang="0">
                    <a:pos x="T0" y="T1"/>
                  </a:cxn>
                  <a:cxn ang="0">
                    <a:pos x="T2" y="T3"/>
                  </a:cxn>
                  <a:cxn ang="0">
                    <a:pos x="T4" y="T5"/>
                  </a:cxn>
                  <a:cxn ang="0">
                    <a:pos x="T6" y="T7"/>
                  </a:cxn>
                  <a:cxn ang="0">
                    <a:pos x="T8" y="T9"/>
                  </a:cxn>
                </a:cxnLst>
                <a:rect l="0" t="0" r="r" b="b"/>
                <a:pathLst>
                  <a:path w="61" h="26">
                    <a:moveTo>
                      <a:pt x="59" y="5"/>
                    </a:moveTo>
                    <a:cubicBezTo>
                      <a:pt x="38" y="0"/>
                      <a:pt x="16" y="7"/>
                      <a:pt x="1" y="22"/>
                    </a:cubicBezTo>
                    <a:cubicBezTo>
                      <a:pt x="0" y="24"/>
                      <a:pt x="2" y="26"/>
                      <a:pt x="3" y="25"/>
                    </a:cubicBezTo>
                    <a:cubicBezTo>
                      <a:pt x="20" y="12"/>
                      <a:pt x="38" y="6"/>
                      <a:pt x="59" y="8"/>
                    </a:cubicBezTo>
                    <a:cubicBezTo>
                      <a:pt x="60" y="8"/>
                      <a:pt x="61" y="5"/>
                      <a:pt x="59"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50" name="Freeform 486"/>
              <p:cNvSpPr/>
              <p:nvPr/>
            </p:nvSpPr>
            <p:spPr bwMode="auto">
              <a:xfrm>
                <a:off x="2515" y="2696"/>
                <a:ext cx="65" cy="32"/>
              </a:xfrm>
              <a:custGeom>
                <a:avLst/>
                <a:gdLst>
                  <a:gd name="T0" fmla="*/ 35 w 37"/>
                  <a:gd name="T1" fmla="*/ 0 h 18"/>
                  <a:gd name="T2" fmla="*/ 1 w 37"/>
                  <a:gd name="T3" fmla="*/ 15 h 18"/>
                  <a:gd name="T4" fmla="*/ 3 w 37"/>
                  <a:gd name="T5" fmla="*/ 17 h 18"/>
                  <a:gd name="T6" fmla="*/ 35 w 37"/>
                  <a:gd name="T7" fmla="*/ 3 h 18"/>
                  <a:gd name="T8" fmla="*/ 35 w 37"/>
                  <a:gd name="T9" fmla="*/ 0 h 18"/>
                </a:gdLst>
                <a:ahLst/>
                <a:cxnLst>
                  <a:cxn ang="0">
                    <a:pos x="T0" y="T1"/>
                  </a:cxn>
                  <a:cxn ang="0">
                    <a:pos x="T2" y="T3"/>
                  </a:cxn>
                  <a:cxn ang="0">
                    <a:pos x="T4" y="T5"/>
                  </a:cxn>
                  <a:cxn ang="0">
                    <a:pos x="T6" y="T7"/>
                  </a:cxn>
                  <a:cxn ang="0">
                    <a:pos x="T8" y="T9"/>
                  </a:cxn>
                </a:cxnLst>
                <a:rect l="0" t="0" r="r" b="b"/>
                <a:pathLst>
                  <a:path w="37" h="18">
                    <a:moveTo>
                      <a:pt x="35" y="0"/>
                    </a:moveTo>
                    <a:cubicBezTo>
                      <a:pt x="22" y="0"/>
                      <a:pt x="10" y="5"/>
                      <a:pt x="1" y="15"/>
                    </a:cubicBezTo>
                    <a:cubicBezTo>
                      <a:pt x="0" y="16"/>
                      <a:pt x="1" y="18"/>
                      <a:pt x="3" y="17"/>
                    </a:cubicBezTo>
                    <a:cubicBezTo>
                      <a:pt x="13" y="10"/>
                      <a:pt x="23" y="5"/>
                      <a:pt x="35" y="3"/>
                    </a:cubicBezTo>
                    <a:cubicBezTo>
                      <a:pt x="37" y="3"/>
                      <a:pt x="37" y="0"/>
                      <a:pt x="3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51" name="Freeform 487"/>
              <p:cNvSpPr/>
              <p:nvPr/>
            </p:nvSpPr>
            <p:spPr bwMode="auto">
              <a:xfrm>
                <a:off x="2510" y="2728"/>
                <a:ext cx="41" cy="24"/>
              </a:xfrm>
              <a:custGeom>
                <a:avLst/>
                <a:gdLst>
                  <a:gd name="T0" fmla="*/ 20 w 23"/>
                  <a:gd name="T1" fmla="*/ 0 h 14"/>
                  <a:gd name="T2" fmla="*/ 1 w 23"/>
                  <a:gd name="T3" fmla="*/ 11 h 14"/>
                  <a:gd name="T4" fmla="*/ 3 w 23"/>
                  <a:gd name="T5" fmla="*/ 13 h 14"/>
                  <a:gd name="T6" fmla="*/ 21 w 23"/>
                  <a:gd name="T7" fmla="*/ 4 h 14"/>
                  <a:gd name="T8" fmla="*/ 20 w 23"/>
                  <a:gd name="T9" fmla="*/ 0 h 14"/>
                </a:gdLst>
                <a:ahLst/>
                <a:cxnLst>
                  <a:cxn ang="0">
                    <a:pos x="T0" y="T1"/>
                  </a:cxn>
                  <a:cxn ang="0">
                    <a:pos x="T2" y="T3"/>
                  </a:cxn>
                  <a:cxn ang="0">
                    <a:pos x="T4" y="T5"/>
                  </a:cxn>
                  <a:cxn ang="0">
                    <a:pos x="T6" y="T7"/>
                  </a:cxn>
                  <a:cxn ang="0">
                    <a:pos x="T8" y="T9"/>
                  </a:cxn>
                </a:cxnLst>
                <a:rect l="0" t="0" r="r" b="b"/>
                <a:pathLst>
                  <a:path w="23" h="14">
                    <a:moveTo>
                      <a:pt x="20" y="0"/>
                    </a:moveTo>
                    <a:cubicBezTo>
                      <a:pt x="13" y="3"/>
                      <a:pt x="7" y="6"/>
                      <a:pt x="1" y="11"/>
                    </a:cubicBezTo>
                    <a:cubicBezTo>
                      <a:pt x="0" y="12"/>
                      <a:pt x="1" y="14"/>
                      <a:pt x="3" y="13"/>
                    </a:cubicBezTo>
                    <a:cubicBezTo>
                      <a:pt x="9" y="9"/>
                      <a:pt x="15" y="6"/>
                      <a:pt x="21" y="4"/>
                    </a:cubicBezTo>
                    <a:cubicBezTo>
                      <a:pt x="23" y="3"/>
                      <a:pt x="22" y="0"/>
                      <a:pt x="2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52" name="Freeform 488"/>
              <p:cNvSpPr/>
              <p:nvPr/>
            </p:nvSpPr>
            <p:spPr bwMode="auto">
              <a:xfrm>
                <a:off x="2507" y="2751"/>
                <a:ext cx="42" cy="31"/>
              </a:xfrm>
              <a:custGeom>
                <a:avLst/>
                <a:gdLst>
                  <a:gd name="T0" fmla="*/ 21 w 24"/>
                  <a:gd name="T1" fmla="*/ 1 h 18"/>
                  <a:gd name="T2" fmla="*/ 1 w 24"/>
                  <a:gd name="T3" fmla="*/ 15 h 18"/>
                  <a:gd name="T4" fmla="*/ 3 w 24"/>
                  <a:gd name="T5" fmla="*/ 17 h 18"/>
                  <a:gd name="T6" fmla="*/ 22 w 24"/>
                  <a:gd name="T7" fmla="*/ 4 h 18"/>
                  <a:gd name="T8" fmla="*/ 21 w 24"/>
                  <a:gd name="T9" fmla="*/ 1 h 18"/>
                </a:gdLst>
                <a:ahLst/>
                <a:cxnLst>
                  <a:cxn ang="0">
                    <a:pos x="T0" y="T1"/>
                  </a:cxn>
                  <a:cxn ang="0">
                    <a:pos x="T2" y="T3"/>
                  </a:cxn>
                  <a:cxn ang="0">
                    <a:pos x="T4" y="T5"/>
                  </a:cxn>
                  <a:cxn ang="0">
                    <a:pos x="T6" y="T7"/>
                  </a:cxn>
                  <a:cxn ang="0">
                    <a:pos x="T8" y="T9"/>
                  </a:cxn>
                </a:cxnLst>
                <a:rect l="0" t="0" r="r" b="b"/>
                <a:pathLst>
                  <a:path w="24" h="18">
                    <a:moveTo>
                      <a:pt x="21" y="1"/>
                    </a:moveTo>
                    <a:cubicBezTo>
                      <a:pt x="13" y="3"/>
                      <a:pt x="5" y="8"/>
                      <a:pt x="1" y="15"/>
                    </a:cubicBezTo>
                    <a:cubicBezTo>
                      <a:pt x="0" y="17"/>
                      <a:pt x="2" y="18"/>
                      <a:pt x="3" y="17"/>
                    </a:cubicBezTo>
                    <a:cubicBezTo>
                      <a:pt x="9" y="12"/>
                      <a:pt x="14" y="7"/>
                      <a:pt x="22" y="4"/>
                    </a:cubicBezTo>
                    <a:cubicBezTo>
                      <a:pt x="24" y="4"/>
                      <a:pt x="23" y="0"/>
                      <a:pt x="2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53" name="Freeform 489"/>
              <p:cNvSpPr/>
              <p:nvPr/>
            </p:nvSpPr>
            <p:spPr bwMode="auto">
              <a:xfrm>
                <a:off x="2512" y="2650"/>
                <a:ext cx="76" cy="18"/>
              </a:xfrm>
              <a:custGeom>
                <a:avLst/>
                <a:gdLst>
                  <a:gd name="T0" fmla="*/ 41 w 43"/>
                  <a:gd name="T1" fmla="*/ 0 h 10"/>
                  <a:gd name="T2" fmla="*/ 2 w 43"/>
                  <a:gd name="T3" fmla="*/ 7 h 10"/>
                  <a:gd name="T4" fmla="*/ 3 w 43"/>
                  <a:gd name="T5" fmla="*/ 10 h 10"/>
                  <a:gd name="T6" fmla="*/ 41 w 43"/>
                  <a:gd name="T7" fmla="*/ 4 h 10"/>
                  <a:gd name="T8" fmla="*/ 41 w 43"/>
                  <a:gd name="T9" fmla="*/ 0 h 10"/>
                </a:gdLst>
                <a:ahLst/>
                <a:cxnLst>
                  <a:cxn ang="0">
                    <a:pos x="T0" y="T1"/>
                  </a:cxn>
                  <a:cxn ang="0">
                    <a:pos x="T2" y="T3"/>
                  </a:cxn>
                  <a:cxn ang="0">
                    <a:pos x="T4" y="T5"/>
                  </a:cxn>
                  <a:cxn ang="0">
                    <a:pos x="T6" y="T7"/>
                  </a:cxn>
                  <a:cxn ang="0">
                    <a:pos x="T8" y="T9"/>
                  </a:cxn>
                </a:cxnLst>
                <a:rect l="0" t="0" r="r" b="b"/>
                <a:pathLst>
                  <a:path w="43" h="10">
                    <a:moveTo>
                      <a:pt x="41" y="0"/>
                    </a:moveTo>
                    <a:cubicBezTo>
                      <a:pt x="28" y="1"/>
                      <a:pt x="15" y="3"/>
                      <a:pt x="2" y="7"/>
                    </a:cubicBezTo>
                    <a:cubicBezTo>
                      <a:pt x="0" y="8"/>
                      <a:pt x="1" y="10"/>
                      <a:pt x="3" y="10"/>
                    </a:cubicBezTo>
                    <a:cubicBezTo>
                      <a:pt x="16" y="8"/>
                      <a:pt x="28" y="5"/>
                      <a:pt x="41" y="4"/>
                    </a:cubicBezTo>
                    <a:cubicBezTo>
                      <a:pt x="43" y="4"/>
                      <a:pt x="43" y="0"/>
                      <a:pt x="4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54" name="Freeform 490"/>
              <p:cNvSpPr/>
              <p:nvPr/>
            </p:nvSpPr>
            <p:spPr bwMode="auto">
              <a:xfrm>
                <a:off x="2500" y="2620"/>
                <a:ext cx="61" cy="20"/>
              </a:xfrm>
              <a:custGeom>
                <a:avLst/>
                <a:gdLst>
                  <a:gd name="T0" fmla="*/ 33 w 35"/>
                  <a:gd name="T1" fmla="*/ 2 h 11"/>
                  <a:gd name="T2" fmla="*/ 2 w 35"/>
                  <a:gd name="T3" fmla="*/ 7 h 11"/>
                  <a:gd name="T4" fmla="*/ 3 w 35"/>
                  <a:gd name="T5" fmla="*/ 10 h 11"/>
                  <a:gd name="T6" fmla="*/ 32 w 35"/>
                  <a:gd name="T7" fmla="*/ 5 h 11"/>
                  <a:gd name="T8" fmla="*/ 33 w 35"/>
                  <a:gd name="T9" fmla="*/ 2 h 11"/>
                </a:gdLst>
                <a:ahLst/>
                <a:cxnLst>
                  <a:cxn ang="0">
                    <a:pos x="T0" y="T1"/>
                  </a:cxn>
                  <a:cxn ang="0">
                    <a:pos x="T2" y="T3"/>
                  </a:cxn>
                  <a:cxn ang="0">
                    <a:pos x="T4" y="T5"/>
                  </a:cxn>
                  <a:cxn ang="0">
                    <a:pos x="T6" y="T7"/>
                  </a:cxn>
                  <a:cxn ang="0">
                    <a:pos x="T8" y="T9"/>
                  </a:cxn>
                </a:cxnLst>
                <a:rect l="0" t="0" r="r" b="b"/>
                <a:pathLst>
                  <a:path w="35" h="11">
                    <a:moveTo>
                      <a:pt x="33" y="2"/>
                    </a:moveTo>
                    <a:cubicBezTo>
                      <a:pt x="22" y="0"/>
                      <a:pt x="11" y="1"/>
                      <a:pt x="2" y="7"/>
                    </a:cubicBezTo>
                    <a:cubicBezTo>
                      <a:pt x="0" y="8"/>
                      <a:pt x="1" y="11"/>
                      <a:pt x="3" y="10"/>
                    </a:cubicBezTo>
                    <a:cubicBezTo>
                      <a:pt x="13" y="7"/>
                      <a:pt x="22" y="4"/>
                      <a:pt x="32" y="5"/>
                    </a:cubicBezTo>
                    <a:cubicBezTo>
                      <a:pt x="34" y="5"/>
                      <a:pt x="35" y="2"/>
                      <a:pt x="33"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55" name="Freeform 491"/>
              <p:cNvSpPr/>
              <p:nvPr/>
            </p:nvSpPr>
            <p:spPr bwMode="auto">
              <a:xfrm>
                <a:off x="2482" y="2599"/>
                <a:ext cx="46" cy="13"/>
              </a:xfrm>
              <a:custGeom>
                <a:avLst/>
                <a:gdLst>
                  <a:gd name="T0" fmla="*/ 24 w 26"/>
                  <a:gd name="T1" fmla="*/ 1 h 7"/>
                  <a:gd name="T2" fmla="*/ 2 w 26"/>
                  <a:gd name="T3" fmla="*/ 4 h 7"/>
                  <a:gd name="T4" fmla="*/ 3 w 26"/>
                  <a:gd name="T5" fmla="*/ 7 h 7"/>
                  <a:gd name="T6" fmla="*/ 24 w 26"/>
                  <a:gd name="T7" fmla="*/ 4 h 7"/>
                  <a:gd name="T8" fmla="*/ 24 w 26"/>
                  <a:gd name="T9" fmla="*/ 1 h 7"/>
                </a:gdLst>
                <a:ahLst/>
                <a:cxnLst>
                  <a:cxn ang="0">
                    <a:pos x="T0" y="T1"/>
                  </a:cxn>
                  <a:cxn ang="0">
                    <a:pos x="T2" y="T3"/>
                  </a:cxn>
                  <a:cxn ang="0">
                    <a:pos x="T4" y="T5"/>
                  </a:cxn>
                  <a:cxn ang="0">
                    <a:pos x="T6" y="T7"/>
                  </a:cxn>
                  <a:cxn ang="0">
                    <a:pos x="T8" y="T9"/>
                  </a:cxn>
                </a:cxnLst>
                <a:rect l="0" t="0" r="r" b="b"/>
                <a:pathLst>
                  <a:path w="26" h="7">
                    <a:moveTo>
                      <a:pt x="24" y="1"/>
                    </a:moveTo>
                    <a:cubicBezTo>
                      <a:pt x="17" y="0"/>
                      <a:pt x="8" y="1"/>
                      <a:pt x="2" y="4"/>
                    </a:cubicBezTo>
                    <a:cubicBezTo>
                      <a:pt x="0" y="5"/>
                      <a:pt x="1" y="7"/>
                      <a:pt x="3" y="7"/>
                    </a:cubicBezTo>
                    <a:cubicBezTo>
                      <a:pt x="10" y="7"/>
                      <a:pt x="17" y="5"/>
                      <a:pt x="24" y="4"/>
                    </a:cubicBezTo>
                    <a:cubicBezTo>
                      <a:pt x="26" y="4"/>
                      <a:pt x="26" y="1"/>
                      <a:pt x="2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56" name="Freeform 492"/>
              <p:cNvSpPr/>
              <p:nvPr/>
            </p:nvSpPr>
            <p:spPr bwMode="auto">
              <a:xfrm>
                <a:off x="2486" y="2564"/>
                <a:ext cx="29" cy="16"/>
              </a:xfrm>
              <a:custGeom>
                <a:avLst/>
                <a:gdLst>
                  <a:gd name="T0" fmla="*/ 14 w 17"/>
                  <a:gd name="T1" fmla="*/ 1 h 9"/>
                  <a:gd name="T2" fmla="*/ 1 w 17"/>
                  <a:gd name="T3" fmla="*/ 5 h 9"/>
                  <a:gd name="T4" fmla="*/ 2 w 17"/>
                  <a:gd name="T5" fmla="*/ 8 h 9"/>
                  <a:gd name="T6" fmla="*/ 15 w 17"/>
                  <a:gd name="T7" fmla="*/ 4 h 9"/>
                  <a:gd name="T8" fmla="*/ 14 w 17"/>
                  <a:gd name="T9" fmla="*/ 1 h 9"/>
                </a:gdLst>
                <a:ahLst/>
                <a:cxnLst>
                  <a:cxn ang="0">
                    <a:pos x="T0" y="T1"/>
                  </a:cxn>
                  <a:cxn ang="0">
                    <a:pos x="T2" y="T3"/>
                  </a:cxn>
                  <a:cxn ang="0">
                    <a:pos x="T4" y="T5"/>
                  </a:cxn>
                  <a:cxn ang="0">
                    <a:pos x="T6" y="T7"/>
                  </a:cxn>
                  <a:cxn ang="0">
                    <a:pos x="T8" y="T9"/>
                  </a:cxn>
                </a:cxnLst>
                <a:rect l="0" t="0" r="r" b="b"/>
                <a:pathLst>
                  <a:path w="17" h="9">
                    <a:moveTo>
                      <a:pt x="14" y="1"/>
                    </a:moveTo>
                    <a:cubicBezTo>
                      <a:pt x="10" y="2"/>
                      <a:pt x="5" y="3"/>
                      <a:pt x="1" y="5"/>
                    </a:cubicBezTo>
                    <a:cubicBezTo>
                      <a:pt x="0" y="6"/>
                      <a:pt x="0" y="9"/>
                      <a:pt x="2" y="8"/>
                    </a:cubicBezTo>
                    <a:cubicBezTo>
                      <a:pt x="6" y="8"/>
                      <a:pt x="11" y="6"/>
                      <a:pt x="15" y="4"/>
                    </a:cubicBezTo>
                    <a:cubicBezTo>
                      <a:pt x="17" y="3"/>
                      <a:pt x="16" y="0"/>
                      <a:pt x="14"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57" name="Freeform 493"/>
              <p:cNvSpPr/>
              <p:nvPr/>
            </p:nvSpPr>
            <p:spPr bwMode="auto">
              <a:xfrm>
                <a:off x="2802" y="948"/>
                <a:ext cx="83" cy="53"/>
              </a:xfrm>
              <a:custGeom>
                <a:avLst/>
                <a:gdLst>
                  <a:gd name="T0" fmla="*/ 2 w 47"/>
                  <a:gd name="T1" fmla="*/ 28 h 30"/>
                  <a:gd name="T2" fmla="*/ 45 w 47"/>
                  <a:gd name="T3" fmla="*/ 2 h 30"/>
                  <a:gd name="T4" fmla="*/ 42 w 47"/>
                  <a:gd name="T5" fmla="*/ 2 h 30"/>
                  <a:gd name="T6" fmla="*/ 2 w 47"/>
                  <a:gd name="T7" fmla="*/ 25 h 30"/>
                  <a:gd name="T8" fmla="*/ 2 w 47"/>
                  <a:gd name="T9" fmla="*/ 28 h 30"/>
                </a:gdLst>
                <a:ahLst/>
                <a:cxnLst>
                  <a:cxn ang="0">
                    <a:pos x="T0" y="T1"/>
                  </a:cxn>
                  <a:cxn ang="0">
                    <a:pos x="T2" y="T3"/>
                  </a:cxn>
                  <a:cxn ang="0">
                    <a:pos x="T4" y="T5"/>
                  </a:cxn>
                  <a:cxn ang="0">
                    <a:pos x="T6" y="T7"/>
                  </a:cxn>
                  <a:cxn ang="0">
                    <a:pos x="T8" y="T9"/>
                  </a:cxn>
                </a:cxnLst>
                <a:rect l="0" t="0" r="r" b="b"/>
                <a:pathLst>
                  <a:path w="47" h="30">
                    <a:moveTo>
                      <a:pt x="2" y="28"/>
                    </a:moveTo>
                    <a:cubicBezTo>
                      <a:pt x="17" y="30"/>
                      <a:pt x="47" y="22"/>
                      <a:pt x="45" y="2"/>
                    </a:cubicBezTo>
                    <a:cubicBezTo>
                      <a:pt x="45" y="0"/>
                      <a:pt x="43" y="0"/>
                      <a:pt x="42" y="2"/>
                    </a:cubicBezTo>
                    <a:cubicBezTo>
                      <a:pt x="41" y="20"/>
                      <a:pt x="16" y="24"/>
                      <a:pt x="2" y="25"/>
                    </a:cubicBezTo>
                    <a:cubicBezTo>
                      <a:pt x="0" y="25"/>
                      <a:pt x="0" y="27"/>
                      <a:pt x="2"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58" name="Freeform 494"/>
              <p:cNvSpPr/>
              <p:nvPr/>
            </p:nvSpPr>
            <p:spPr bwMode="auto">
              <a:xfrm>
                <a:off x="2104" y="1074"/>
                <a:ext cx="86" cy="16"/>
              </a:xfrm>
              <a:custGeom>
                <a:avLst/>
                <a:gdLst>
                  <a:gd name="T0" fmla="*/ 2 w 49"/>
                  <a:gd name="T1" fmla="*/ 9 h 9"/>
                  <a:gd name="T2" fmla="*/ 46 w 49"/>
                  <a:gd name="T3" fmla="*/ 7 h 9"/>
                  <a:gd name="T4" fmla="*/ 47 w 49"/>
                  <a:gd name="T5" fmla="*/ 5 h 9"/>
                  <a:gd name="T6" fmla="*/ 2 w 49"/>
                  <a:gd name="T7" fmla="*/ 6 h 9"/>
                  <a:gd name="T8" fmla="*/ 2 w 49"/>
                  <a:gd name="T9" fmla="*/ 9 h 9"/>
                </a:gdLst>
                <a:ahLst/>
                <a:cxnLst>
                  <a:cxn ang="0">
                    <a:pos x="T0" y="T1"/>
                  </a:cxn>
                  <a:cxn ang="0">
                    <a:pos x="T2" y="T3"/>
                  </a:cxn>
                  <a:cxn ang="0">
                    <a:pos x="T4" y="T5"/>
                  </a:cxn>
                  <a:cxn ang="0">
                    <a:pos x="T6" y="T7"/>
                  </a:cxn>
                  <a:cxn ang="0">
                    <a:pos x="T8" y="T9"/>
                  </a:cxn>
                </a:cxnLst>
                <a:rect l="0" t="0" r="r" b="b"/>
                <a:pathLst>
                  <a:path w="49" h="9">
                    <a:moveTo>
                      <a:pt x="2" y="9"/>
                    </a:moveTo>
                    <a:cubicBezTo>
                      <a:pt x="17" y="5"/>
                      <a:pt x="31" y="5"/>
                      <a:pt x="46" y="7"/>
                    </a:cubicBezTo>
                    <a:cubicBezTo>
                      <a:pt x="48" y="8"/>
                      <a:pt x="49" y="5"/>
                      <a:pt x="47" y="5"/>
                    </a:cubicBezTo>
                    <a:cubicBezTo>
                      <a:pt x="32" y="0"/>
                      <a:pt x="16" y="1"/>
                      <a:pt x="2" y="6"/>
                    </a:cubicBezTo>
                    <a:cubicBezTo>
                      <a:pt x="0" y="6"/>
                      <a:pt x="1" y="9"/>
                      <a:pt x="2"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59" name="Freeform 495"/>
              <p:cNvSpPr/>
              <p:nvPr/>
            </p:nvSpPr>
            <p:spPr bwMode="auto">
              <a:xfrm>
                <a:off x="3757" y="1066"/>
                <a:ext cx="33" cy="45"/>
              </a:xfrm>
              <a:custGeom>
                <a:avLst/>
                <a:gdLst>
                  <a:gd name="T0" fmla="*/ 18 w 19"/>
                  <a:gd name="T1" fmla="*/ 23 h 26"/>
                  <a:gd name="T2" fmla="*/ 3 w 19"/>
                  <a:gd name="T3" fmla="*/ 1 h 26"/>
                  <a:gd name="T4" fmla="*/ 1 w 19"/>
                  <a:gd name="T5" fmla="*/ 3 h 26"/>
                  <a:gd name="T6" fmla="*/ 16 w 19"/>
                  <a:gd name="T7" fmla="*/ 25 h 26"/>
                  <a:gd name="T8" fmla="*/ 18 w 19"/>
                  <a:gd name="T9" fmla="*/ 23 h 26"/>
                </a:gdLst>
                <a:ahLst/>
                <a:cxnLst>
                  <a:cxn ang="0">
                    <a:pos x="T0" y="T1"/>
                  </a:cxn>
                  <a:cxn ang="0">
                    <a:pos x="T2" y="T3"/>
                  </a:cxn>
                  <a:cxn ang="0">
                    <a:pos x="T4" y="T5"/>
                  </a:cxn>
                  <a:cxn ang="0">
                    <a:pos x="T6" y="T7"/>
                  </a:cxn>
                  <a:cxn ang="0">
                    <a:pos x="T8" y="T9"/>
                  </a:cxn>
                </a:cxnLst>
                <a:rect l="0" t="0" r="r" b="b"/>
                <a:pathLst>
                  <a:path w="19" h="26">
                    <a:moveTo>
                      <a:pt x="18" y="23"/>
                    </a:moveTo>
                    <a:cubicBezTo>
                      <a:pt x="14" y="15"/>
                      <a:pt x="9" y="8"/>
                      <a:pt x="3" y="1"/>
                    </a:cubicBezTo>
                    <a:cubicBezTo>
                      <a:pt x="2" y="0"/>
                      <a:pt x="0" y="1"/>
                      <a:pt x="1" y="3"/>
                    </a:cubicBezTo>
                    <a:cubicBezTo>
                      <a:pt x="5" y="11"/>
                      <a:pt x="10" y="18"/>
                      <a:pt x="16" y="25"/>
                    </a:cubicBezTo>
                    <a:cubicBezTo>
                      <a:pt x="17" y="26"/>
                      <a:pt x="19" y="24"/>
                      <a:pt x="18"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60" name="Freeform 496"/>
              <p:cNvSpPr/>
              <p:nvPr/>
            </p:nvSpPr>
            <p:spPr bwMode="auto">
              <a:xfrm>
                <a:off x="3779" y="1046"/>
                <a:ext cx="32" cy="46"/>
              </a:xfrm>
              <a:custGeom>
                <a:avLst/>
                <a:gdLst>
                  <a:gd name="T0" fmla="*/ 16 w 18"/>
                  <a:gd name="T1" fmla="*/ 23 h 26"/>
                  <a:gd name="T2" fmla="*/ 3 w 18"/>
                  <a:gd name="T3" fmla="*/ 1 h 26"/>
                  <a:gd name="T4" fmla="*/ 1 w 18"/>
                  <a:gd name="T5" fmla="*/ 2 h 26"/>
                  <a:gd name="T6" fmla="*/ 13 w 18"/>
                  <a:gd name="T7" fmla="*/ 24 h 26"/>
                  <a:gd name="T8" fmla="*/ 16 w 18"/>
                  <a:gd name="T9" fmla="*/ 23 h 26"/>
                </a:gdLst>
                <a:ahLst/>
                <a:cxnLst>
                  <a:cxn ang="0">
                    <a:pos x="T0" y="T1"/>
                  </a:cxn>
                  <a:cxn ang="0">
                    <a:pos x="T2" y="T3"/>
                  </a:cxn>
                  <a:cxn ang="0">
                    <a:pos x="T4" y="T5"/>
                  </a:cxn>
                  <a:cxn ang="0">
                    <a:pos x="T6" y="T7"/>
                  </a:cxn>
                  <a:cxn ang="0">
                    <a:pos x="T8" y="T9"/>
                  </a:cxn>
                </a:cxnLst>
                <a:rect l="0" t="0" r="r" b="b"/>
                <a:pathLst>
                  <a:path w="18" h="26">
                    <a:moveTo>
                      <a:pt x="16" y="23"/>
                    </a:moveTo>
                    <a:cubicBezTo>
                      <a:pt x="12" y="15"/>
                      <a:pt x="9" y="8"/>
                      <a:pt x="3" y="1"/>
                    </a:cubicBezTo>
                    <a:cubicBezTo>
                      <a:pt x="3" y="0"/>
                      <a:pt x="0" y="1"/>
                      <a:pt x="1" y="2"/>
                    </a:cubicBezTo>
                    <a:cubicBezTo>
                      <a:pt x="4" y="10"/>
                      <a:pt x="9" y="17"/>
                      <a:pt x="13" y="24"/>
                    </a:cubicBezTo>
                    <a:cubicBezTo>
                      <a:pt x="15" y="26"/>
                      <a:pt x="18" y="25"/>
                      <a:pt x="16"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61" name="Freeform 497"/>
              <p:cNvSpPr/>
              <p:nvPr/>
            </p:nvSpPr>
            <p:spPr bwMode="auto">
              <a:xfrm>
                <a:off x="3825" y="1050"/>
                <a:ext cx="23" cy="39"/>
              </a:xfrm>
              <a:custGeom>
                <a:avLst/>
                <a:gdLst>
                  <a:gd name="T0" fmla="*/ 11 w 13"/>
                  <a:gd name="T1" fmla="*/ 18 h 22"/>
                  <a:gd name="T2" fmla="*/ 6 w 13"/>
                  <a:gd name="T3" fmla="*/ 10 h 22"/>
                  <a:gd name="T4" fmla="*/ 3 w 13"/>
                  <a:gd name="T5" fmla="*/ 2 h 22"/>
                  <a:gd name="T6" fmla="*/ 0 w 13"/>
                  <a:gd name="T7" fmla="*/ 2 h 22"/>
                  <a:gd name="T8" fmla="*/ 9 w 13"/>
                  <a:gd name="T9" fmla="*/ 21 h 22"/>
                  <a:gd name="T10" fmla="*/ 11 w 13"/>
                  <a:gd name="T11" fmla="*/ 18 h 22"/>
                </a:gdLst>
                <a:ahLst/>
                <a:cxnLst>
                  <a:cxn ang="0">
                    <a:pos x="T0" y="T1"/>
                  </a:cxn>
                  <a:cxn ang="0">
                    <a:pos x="T2" y="T3"/>
                  </a:cxn>
                  <a:cxn ang="0">
                    <a:pos x="T4" y="T5"/>
                  </a:cxn>
                  <a:cxn ang="0">
                    <a:pos x="T6" y="T7"/>
                  </a:cxn>
                  <a:cxn ang="0">
                    <a:pos x="T8" y="T9"/>
                  </a:cxn>
                  <a:cxn ang="0">
                    <a:pos x="T10" y="T11"/>
                  </a:cxn>
                </a:cxnLst>
                <a:rect l="0" t="0" r="r" b="b"/>
                <a:pathLst>
                  <a:path w="13" h="22">
                    <a:moveTo>
                      <a:pt x="11" y="18"/>
                    </a:moveTo>
                    <a:cubicBezTo>
                      <a:pt x="9" y="16"/>
                      <a:pt x="8" y="13"/>
                      <a:pt x="6" y="10"/>
                    </a:cubicBezTo>
                    <a:cubicBezTo>
                      <a:pt x="5" y="8"/>
                      <a:pt x="4" y="5"/>
                      <a:pt x="3" y="2"/>
                    </a:cubicBezTo>
                    <a:cubicBezTo>
                      <a:pt x="3" y="0"/>
                      <a:pt x="0" y="0"/>
                      <a:pt x="0" y="2"/>
                    </a:cubicBezTo>
                    <a:cubicBezTo>
                      <a:pt x="1" y="9"/>
                      <a:pt x="5" y="16"/>
                      <a:pt x="9" y="21"/>
                    </a:cubicBezTo>
                    <a:cubicBezTo>
                      <a:pt x="10" y="22"/>
                      <a:pt x="13" y="20"/>
                      <a:pt x="11"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62" name="Freeform 498"/>
              <p:cNvSpPr/>
              <p:nvPr/>
            </p:nvSpPr>
            <p:spPr bwMode="auto">
              <a:xfrm>
                <a:off x="3860" y="1036"/>
                <a:ext cx="18" cy="51"/>
              </a:xfrm>
              <a:custGeom>
                <a:avLst/>
                <a:gdLst>
                  <a:gd name="T0" fmla="*/ 9 w 10"/>
                  <a:gd name="T1" fmla="*/ 24 h 29"/>
                  <a:gd name="T2" fmla="*/ 3 w 10"/>
                  <a:gd name="T3" fmla="*/ 1 h 29"/>
                  <a:gd name="T4" fmla="*/ 0 w 10"/>
                  <a:gd name="T5" fmla="*/ 2 h 29"/>
                  <a:gd name="T6" fmla="*/ 6 w 10"/>
                  <a:gd name="T7" fmla="*/ 26 h 29"/>
                  <a:gd name="T8" fmla="*/ 9 w 10"/>
                  <a:gd name="T9" fmla="*/ 24 h 29"/>
                </a:gdLst>
                <a:ahLst/>
                <a:cxnLst>
                  <a:cxn ang="0">
                    <a:pos x="T0" y="T1"/>
                  </a:cxn>
                  <a:cxn ang="0">
                    <a:pos x="T2" y="T3"/>
                  </a:cxn>
                  <a:cxn ang="0">
                    <a:pos x="T4" y="T5"/>
                  </a:cxn>
                  <a:cxn ang="0">
                    <a:pos x="T6" y="T7"/>
                  </a:cxn>
                  <a:cxn ang="0">
                    <a:pos x="T8" y="T9"/>
                  </a:cxn>
                </a:cxnLst>
                <a:rect l="0" t="0" r="r" b="b"/>
                <a:pathLst>
                  <a:path w="10" h="29">
                    <a:moveTo>
                      <a:pt x="9" y="24"/>
                    </a:moveTo>
                    <a:cubicBezTo>
                      <a:pt x="6" y="17"/>
                      <a:pt x="4" y="9"/>
                      <a:pt x="3" y="1"/>
                    </a:cubicBezTo>
                    <a:cubicBezTo>
                      <a:pt x="2" y="0"/>
                      <a:pt x="0" y="0"/>
                      <a:pt x="0" y="2"/>
                    </a:cubicBezTo>
                    <a:cubicBezTo>
                      <a:pt x="0" y="10"/>
                      <a:pt x="2" y="18"/>
                      <a:pt x="6" y="26"/>
                    </a:cubicBezTo>
                    <a:cubicBezTo>
                      <a:pt x="7" y="29"/>
                      <a:pt x="10" y="27"/>
                      <a:pt x="9"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63" name="Freeform 499"/>
              <p:cNvSpPr/>
              <p:nvPr/>
            </p:nvSpPr>
            <p:spPr bwMode="auto">
              <a:xfrm>
                <a:off x="4001" y="941"/>
                <a:ext cx="42" cy="68"/>
              </a:xfrm>
              <a:custGeom>
                <a:avLst/>
                <a:gdLst>
                  <a:gd name="T0" fmla="*/ 3 w 24"/>
                  <a:gd name="T1" fmla="*/ 37 h 39"/>
                  <a:gd name="T2" fmla="*/ 22 w 24"/>
                  <a:gd name="T3" fmla="*/ 4 h 39"/>
                  <a:gd name="T4" fmla="*/ 20 w 24"/>
                  <a:gd name="T5" fmla="*/ 1 h 39"/>
                  <a:gd name="T6" fmla="*/ 0 w 24"/>
                  <a:gd name="T7" fmla="*/ 37 h 39"/>
                  <a:gd name="T8" fmla="*/ 3 w 24"/>
                  <a:gd name="T9" fmla="*/ 37 h 39"/>
                </a:gdLst>
                <a:ahLst/>
                <a:cxnLst>
                  <a:cxn ang="0">
                    <a:pos x="T0" y="T1"/>
                  </a:cxn>
                  <a:cxn ang="0">
                    <a:pos x="T2" y="T3"/>
                  </a:cxn>
                  <a:cxn ang="0">
                    <a:pos x="T4" y="T5"/>
                  </a:cxn>
                  <a:cxn ang="0">
                    <a:pos x="T6" y="T7"/>
                  </a:cxn>
                  <a:cxn ang="0">
                    <a:pos x="T8" y="T9"/>
                  </a:cxn>
                </a:cxnLst>
                <a:rect l="0" t="0" r="r" b="b"/>
                <a:pathLst>
                  <a:path w="24" h="39">
                    <a:moveTo>
                      <a:pt x="3" y="37"/>
                    </a:moveTo>
                    <a:cubicBezTo>
                      <a:pt x="5" y="23"/>
                      <a:pt x="12" y="13"/>
                      <a:pt x="22" y="4"/>
                    </a:cubicBezTo>
                    <a:cubicBezTo>
                      <a:pt x="24" y="2"/>
                      <a:pt x="22" y="0"/>
                      <a:pt x="20" y="1"/>
                    </a:cubicBezTo>
                    <a:cubicBezTo>
                      <a:pt x="8" y="9"/>
                      <a:pt x="1" y="22"/>
                      <a:pt x="0" y="37"/>
                    </a:cubicBezTo>
                    <a:cubicBezTo>
                      <a:pt x="0" y="38"/>
                      <a:pt x="3" y="39"/>
                      <a:pt x="3"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64" name="Freeform 500"/>
              <p:cNvSpPr/>
              <p:nvPr/>
            </p:nvSpPr>
            <p:spPr bwMode="auto">
              <a:xfrm>
                <a:off x="3978" y="913"/>
                <a:ext cx="35" cy="81"/>
              </a:xfrm>
              <a:custGeom>
                <a:avLst/>
                <a:gdLst>
                  <a:gd name="T0" fmla="*/ 3 w 20"/>
                  <a:gd name="T1" fmla="*/ 44 h 46"/>
                  <a:gd name="T2" fmla="*/ 19 w 20"/>
                  <a:gd name="T3" fmla="*/ 3 h 46"/>
                  <a:gd name="T4" fmla="*/ 17 w 20"/>
                  <a:gd name="T5" fmla="*/ 1 h 46"/>
                  <a:gd name="T6" fmla="*/ 0 w 20"/>
                  <a:gd name="T7" fmla="*/ 44 h 46"/>
                  <a:gd name="T8" fmla="*/ 3 w 20"/>
                  <a:gd name="T9" fmla="*/ 44 h 46"/>
                </a:gdLst>
                <a:ahLst/>
                <a:cxnLst>
                  <a:cxn ang="0">
                    <a:pos x="T0" y="T1"/>
                  </a:cxn>
                  <a:cxn ang="0">
                    <a:pos x="T2" y="T3"/>
                  </a:cxn>
                  <a:cxn ang="0">
                    <a:pos x="T4" y="T5"/>
                  </a:cxn>
                  <a:cxn ang="0">
                    <a:pos x="T6" y="T7"/>
                  </a:cxn>
                  <a:cxn ang="0">
                    <a:pos x="T8" y="T9"/>
                  </a:cxn>
                </a:cxnLst>
                <a:rect l="0" t="0" r="r" b="b"/>
                <a:pathLst>
                  <a:path w="20" h="46">
                    <a:moveTo>
                      <a:pt x="3" y="44"/>
                    </a:moveTo>
                    <a:cubicBezTo>
                      <a:pt x="5" y="29"/>
                      <a:pt x="11" y="16"/>
                      <a:pt x="19" y="3"/>
                    </a:cubicBezTo>
                    <a:cubicBezTo>
                      <a:pt x="20" y="1"/>
                      <a:pt x="18" y="0"/>
                      <a:pt x="17" y="1"/>
                    </a:cubicBezTo>
                    <a:cubicBezTo>
                      <a:pt x="7" y="13"/>
                      <a:pt x="1" y="28"/>
                      <a:pt x="0" y="44"/>
                    </a:cubicBezTo>
                    <a:cubicBezTo>
                      <a:pt x="0" y="46"/>
                      <a:pt x="3" y="46"/>
                      <a:pt x="3"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65" name="Freeform 501"/>
              <p:cNvSpPr/>
              <p:nvPr/>
            </p:nvSpPr>
            <p:spPr bwMode="auto">
              <a:xfrm>
                <a:off x="3969" y="874"/>
                <a:ext cx="51" cy="63"/>
              </a:xfrm>
              <a:custGeom>
                <a:avLst/>
                <a:gdLst>
                  <a:gd name="T0" fmla="*/ 3 w 29"/>
                  <a:gd name="T1" fmla="*/ 35 h 36"/>
                  <a:gd name="T2" fmla="*/ 28 w 29"/>
                  <a:gd name="T3" fmla="*/ 3 h 36"/>
                  <a:gd name="T4" fmla="*/ 26 w 29"/>
                  <a:gd name="T5" fmla="*/ 1 h 36"/>
                  <a:gd name="T6" fmla="*/ 1 w 29"/>
                  <a:gd name="T7" fmla="*/ 33 h 36"/>
                  <a:gd name="T8" fmla="*/ 3 w 29"/>
                  <a:gd name="T9" fmla="*/ 35 h 36"/>
                </a:gdLst>
                <a:ahLst/>
                <a:cxnLst>
                  <a:cxn ang="0">
                    <a:pos x="T0" y="T1"/>
                  </a:cxn>
                  <a:cxn ang="0">
                    <a:pos x="T2" y="T3"/>
                  </a:cxn>
                  <a:cxn ang="0">
                    <a:pos x="T4" y="T5"/>
                  </a:cxn>
                  <a:cxn ang="0">
                    <a:pos x="T6" y="T7"/>
                  </a:cxn>
                  <a:cxn ang="0">
                    <a:pos x="T8" y="T9"/>
                  </a:cxn>
                </a:cxnLst>
                <a:rect l="0" t="0" r="r" b="b"/>
                <a:pathLst>
                  <a:path w="29" h="36">
                    <a:moveTo>
                      <a:pt x="3" y="35"/>
                    </a:moveTo>
                    <a:cubicBezTo>
                      <a:pt x="9" y="22"/>
                      <a:pt x="17" y="12"/>
                      <a:pt x="28" y="3"/>
                    </a:cubicBezTo>
                    <a:cubicBezTo>
                      <a:pt x="29" y="2"/>
                      <a:pt x="27" y="0"/>
                      <a:pt x="26" y="1"/>
                    </a:cubicBezTo>
                    <a:cubicBezTo>
                      <a:pt x="14" y="8"/>
                      <a:pt x="5" y="20"/>
                      <a:pt x="1" y="33"/>
                    </a:cubicBezTo>
                    <a:cubicBezTo>
                      <a:pt x="0" y="35"/>
                      <a:pt x="3" y="36"/>
                      <a:pt x="3"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66" name="Freeform 502"/>
              <p:cNvSpPr/>
              <p:nvPr/>
            </p:nvSpPr>
            <p:spPr bwMode="auto">
              <a:xfrm>
                <a:off x="4029" y="957"/>
                <a:ext cx="39" cy="52"/>
              </a:xfrm>
              <a:custGeom>
                <a:avLst/>
                <a:gdLst>
                  <a:gd name="T0" fmla="*/ 4 w 22"/>
                  <a:gd name="T1" fmla="*/ 28 h 30"/>
                  <a:gd name="T2" fmla="*/ 21 w 22"/>
                  <a:gd name="T3" fmla="*/ 3 h 30"/>
                  <a:gd name="T4" fmla="*/ 19 w 22"/>
                  <a:gd name="T5" fmla="*/ 1 h 30"/>
                  <a:gd name="T6" fmla="*/ 1 w 22"/>
                  <a:gd name="T7" fmla="*/ 27 h 30"/>
                  <a:gd name="T8" fmla="*/ 4 w 22"/>
                  <a:gd name="T9" fmla="*/ 28 h 30"/>
                </a:gdLst>
                <a:ahLst/>
                <a:cxnLst>
                  <a:cxn ang="0">
                    <a:pos x="T0" y="T1"/>
                  </a:cxn>
                  <a:cxn ang="0">
                    <a:pos x="T2" y="T3"/>
                  </a:cxn>
                  <a:cxn ang="0">
                    <a:pos x="T4" y="T5"/>
                  </a:cxn>
                  <a:cxn ang="0">
                    <a:pos x="T6" y="T7"/>
                  </a:cxn>
                  <a:cxn ang="0">
                    <a:pos x="T8" y="T9"/>
                  </a:cxn>
                </a:cxnLst>
                <a:rect l="0" t="0" r="r" b="b"/>
                <a:pathLst>
                  <a:path w="22" h="30">
                    <a:moveTo>
                      <a:pt x="4" y="28"/>
                    </a:moveTo>
                    <a:cubicBezTo>
                      <a:pt x="8" y="18"/>
                      <a:pt x="14" y="11"/>
                      <a:pt x="21" y="3"/>
                    </a:cubicBezTo>
                    <a:cubicBezTo>
                      <a:pt x="22" y="2"/>
                      <a:pt x="21" y="0"/>
                      <a:pt x="19" y="1"/>
                    </a:cubicBezTo>
                    <a:cubicBezTo>
                      <a:pt x="10" y="7"/>
                      <a:pt x="4" y="17"/>
                      <a:pt x="1" y="27"/>
                    </a:cubicBezTo>
                    <a:cubicBezTo>
                      <a:pt x="0" y="29"/>
                      <a:pt x="3" y="30"/>
                      <a:pt x="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67" name="Freeform 503"/>
              <p:cNvSpPr/>
              <p:nvPr/>
            </p:nvSpPr>
            <p:spPr bwMode="auto">
              <a:xfrm>
                <a:off x="4052" y="980"/>
                <a:ext cx="35" cy="45"/>
              </a:xfrm>
              <a:custGeom>
                <a:avLst/>
                <a:gdLst>
                  <a:gd name="T0" fmla="*/ 4 w 20"/>
                  <a:gd name="T1" fmla="*/ 24 h 26"/>
                  <a:gd name="T2" fmla="*/ 19 w 20"/>
                  <a:gd name="T3" fmla="*/ 3 h 26"/>
                  <a:gd name="T4" fmla="*/ 17 w 20"/>
                  <a:gd name="T5" fmla="*/ 1 h 26"/>
                  <a:gd name="T6" fmla="*/ 1 w 20"/>
                  <a:gd name="T7" fmla="*/ 22 h 26"/>
                  <a:gd name="T8" fmla="*/ 4 w 20"/>
                  <a:gd name="T9" fmla="*/ 24 h 26"/>
                </a:gdLst>
                <a:ahLst/>
                <a:cxnLst>
                  <a:cxn ang="0">
                    <a:pos x="T0" y="T1"/>
                  </a:cxn>
                  <a:cxn ang="0">
                    <a:pos x="T2" y="T3"/>
                  </a:cxn>
                  <a:cxn ang="0">
                    <a:pos x="T4" y="T5"/>
                  </a:cxn>
                  <a:cxn ang="0">
                    <a:pos x="T6" y="T7"/>
                  </a:cxn>
                  <a:cxn ang="0">
                    <a:pos x="T8" y="T9"/>
                  </a:cxn>
                </a:cxnLst>
                <a:rect l="0" t="0" r="r" b="b"/>
                <a:pathLst>
                  <a:path w="20" h="26">
                    <a:moveTo>
                      <a:pt x="4" y="24"/>
                    </a:moveTo>
                    <a:cubicBezTo>
                      <a:pt x="9" y="17"/>
                      <a:pt x="15" y="10"/>
                      <a:pt x="19" y="3"/>
                    </a:cubicBezTo>
                    <a:cubicBezTo>
                      <a:pt x="20" y="1"/>
                      <a:pt x="18" y="0"/>
                      <a:pt x="17" y="1"/>
                    </a:cubicBezTo>
                    <a:cubicBezTo>
                      <a:pt x="11" y="7"/>
                      <a:pt x="6" y="15"/>
                      <a:pt x="1" y="22"/>
                    </a:cubicBezTo>
                    <a:cubicBezTo>
                      <a:pt x="0" y="24"/>
                      <a:pt x="3" y="26"/>
                      <a:pt x="4"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68" name="Freeform 504"/>
              <p:cNvSpPr/>
              <p:nvPr/>
            </p:nvSpPr>
            <p:spPr bwMode="auto">
              <a:xfrm>
                <a:off x="4075" y="1023"/>
                <a:ext cx="23" cy="36"/>
              </a:xfrm>
              <a:custGeom>
                <a:avLst/>
                <a:gdLst>
                  <a:gd name="T0" fmla="*/ 4 w 13"/>
                  <a:gd name="T1" fmla="*/ 18 h 20"/>
                  <a:gd name="T2" fmla="*/ 9 w 13"/>
                  <a:gd name="T3" fmla="*/ 10 h 20"/>
                  <a:gd name="T4" fmla="*/ 12 w 13"/>
                  <a:gd name="T5" fmla="*/ 3 h 20"/>
                  <a:gd name="T6" fmla="*/ 10 w 13"/>
                  <a:gd name="T7" fmla="*/ 1 h 20"/>
                  <a:gd name="T8" fmla="*/ 5 w 13"/>
                  <a:gd name="T9" fmla="*/ 8 h 20"/>
                  <a:gd name="T10" fmla="*/ 1 w 13"/>
                  <a:gd name="T11" fmla="*/ 16 h 20"/>
                  <a:gd name="T12" fmla="*/ 4 w 13"/>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13" h="20">
                    <a:moveTo>
                      <a:pt x="4" y="18"/>
                    </a:moveTo>
                    <a:cubicBezTo>
                      <a:pt x="6" y="16"/>
                      <a:pt x="7" y="13"/>
                      <a:pt x="9" y="10"/>
                    </a:cubicBezTo>
                    <a:cubicBezTo>
                      <a:pt x="10" y="8"/>
                      <a:pt x="12" y="5"/>
                      <a:pt x="12" y="3"/>
                    </a:cubicBezTo>
                    <a:cubicBezTo>
                      <a:pt x="13" y="1"/>
                      <a:pt x="11" y="0"/>
                      <a:pt x="10" y="1"/>
                    </a:cubicBezTo>
                    <a:cubicBezTo>
                      <a:pt x="8" y="3"/>
                      <a:pt x="7" y="6"/>
                      <a:pt x="5" y="8"/>
                    </a:cubicBezTo>
                    <a:cubicBezTo>
                      <a:pt x="4" y="11"/>
                      <a:pt x="2" y="14"/>
                      <a:pt x="1" y="16"/>
                    </a:cubicBezTo>
                    <a:cubicBezTo>
                      <a:pt x="0" y="18"/>
                      <a:pt x="3" y="20"/>
                      <a:pt x="4"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69" name="Freeform 505"/>
              <p:cNvSpPr/>
              <p:nvPr/>
            </p:nvSpPr>
            <p:spPr bwMode="auto">
              <a:xfrm>
                <a:off x="4094" y="1039"/>
                <a:ext cx="26" cy="34"/>
              </a:xfrm>
              <a:custGeom>
                <a:avLst/>
                <a:gdLst>
                  <a:gd name="T0" fmla="*/ 4 w 15"/>
                  <a:gd name="T1" fmla="*/ 17 h 19"/>
                  <a:gd name="T2" fmla="*/ 14 w 15"/>
                  <a:gd name="T3" fmla="*/ 3 h 19"/>
                  <a:gd name="T4" fmla="*/ 13 w 15"/>
                  <a:gd name="T5" fmla="*/ 1 h 19"/>
                  <a:gd name="T6" fmla="*/ 1 w 15"/>
                  <a:gd name="T7" fmla="*/ 17 h 19"/>
                  <a:gd name="T8" fmla="*/ 4 w 15"/>
                  <a:gd name="T9" fmla="*/ 17 h 19"/>
                </a:gdLst>
                <a:ahLst/>
                <a:cxnLst>
                  <a:cxn ang="0">
                    <a:pos x="T0" y="T1"/>
                  </a:cxn>
                  <a:cxn ang="0">
                    <a:pos x="T2" y="T3"/>
                  </a:cxn>
                  <a:cxn ang="0">
                    <a:pos x="T4" y="T5"/>
                  </a:cxn>
                  <a:cxn ang="0">
                    <a:pos x="T6" y="T7"/>
                  </a:cxn>
                  <a:cxn ang="0">
                    <a:pos x="T8" y="T9"/>
                  </a:cxn>
                </a:cxnLst>
                <a:rect l="0" t="0" r="r" b="b"/>
                <a:pathLst>
                  <a:path w="15" h="19">
                    <a:moveTo>
                      <a:pt x="4" y="17"/>
                    </a:moveTo>
                    <a:cubicBezTo>
                      <a:pt x="5" y="11"/>
                      <a:pt x="9" y="7"/>
                      <a:pt x="14" y="3"/>
                    </a:cubicBezTo>
                    <a:cubicBezTo>
                      <a:pt x="15" y="2"/>
                      <a:pt x="14" y="0"/>
                      <a:pt x="13" y="1"/>
                    </a:cubicBezTo>
                    <a:cubicBezTo>
                      <a:pt x="6" y="3"/>
                      <a:pt x="1" y="10"/>
                      <a:pt x="1" y="17"/>
                    </a:cubicBezTo>
                    <a:cubicBezTo>
                      <a:pt x="0" y="19"/>
                      <a:pt x="4" y="19"/>
                      <a:pt x="4"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70" name="Freeform 506"/>
              <p:cNvSpPr/>
              <p:nvPr/>
            </p:nvSpPr>
            <p:spPr bwMode="auto">
              <a:xfrm>
                <a:off x="4259" y="1106"/>
                <a:ext cx="57" cy="76"/>
              </a:xfrm>
              <a:custGeom>
                <a:avLst/>
                <a:gdLst>
                  <a:gd name="T0" fmla="*/ 3 w 32"/>
                  <a:gd name="T1" fmla="*/ 41 h 43"/>
                  <a:gd name="T2" fmla="*/ 30 w 32"/>
                  <a:gd name="T3" fmla="*/ 3 h 43"/>
                  <a:gd name="T4" fmla="*/ 29 w 32"/>
                  <a:gd name="T5" fmla="*/ 0 h 43"/>
                  <a:gd name="T6" fmla="*/ 0 w 32"/>
                  <a:gd name="T7" fmla="*/ 40 h 43"/>
                  <a:gd name="T8" fmla="*/ 3 w 32"/>
                  <a:gd name="T9" fmla="*/ 41 h 43"/>
                </a:gdLst>
                <a:ahLst/>
                <a:cxnLst>
                  <a:cxn ang="0">
                    <a:pos x="T0" y="T1"/>
                  </a:cxn>
                  <a:cxn ang="0">
                    <a:pos x="T2" y="T3"/>
                  </a:cxn>
                  <a:cxn ang="0">
                    <a:pos x="T4" y="T5"/>
                  </a:cxn>
                  <a:cxn ang="0">
                    <a:pos x="T6" y="T7"/>
                  </a:cxn>
                  <a:cxn ang="0">
                    <a:pos x="T8" y="T9"/>
                  </a:cxn>
                </a:cxnLst>
                <a:rect l="0" t="0" r="r" b="b"/>
                <a:pathLst>
                  <a:path w="32" h="43">
                    <a:moveTo>
                      <a:pt x="3" y="41"/>
                    </a:moveTo>
                    <a:cubicBezTo>
                      <a:pt x="7" y="25"/>
                      <a:pt x="17" y="13"/>
                      <a:pt x="30" y="3"/>
                    </a:cubicBezTo>
                    <a:cubicBezTo>
                      <a:pt x="32" y="2"/>
                      <a:pt x="30" y="0"/>
                      <a:pt x="29" y="0"/>
                    </a:cubicBezTo>
                    <a:cubicBezTo>
                      <a:pt x="13" y="8"/>
                      <a:pt x="3" y="23"/>
                      <a:pt x="0" y="40"/>
                    </a:cubicBezTo>
                    <a:cubicBezTo>
                      <a:pt x="0" y="42"/>
                      <a:pt x="2" y="43"/>
                      <a:pt x="3" y="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71" name="Freeform 507"/>
              <p:cNvSpPr/>
              <p:nvPr/>
            </p:nvSpPr>
            <p:spPr bwMode="auto">
              <a:xfrm>
                <a:off x="4242" y="1085"/>
                <a:ext cx="56" cy="60"/>
              </a:xfrm>
              <a:custGeom>
                <a:avLst/>
                <a:gdLst>
                  <a:gd name="T0" fmla="*/ 4 w 32"/>
                  <a:gd name="T1" fmla="*/ 32 h 34"/>
                  <a:gd name="T2" fmla="*/ 30 w 32"/>
                  <a:gd name="T3" fmla="*/ 3 h 34"/>
                  <a:gd name="T4" fmla="*/ 29 w 32"/>
                  <a:gd name="T5" fmla="*/ 0 h 34"/>
                  <a:gd name="T6" fmla="*/ 1 w 32"/>
                  <a:gd name="T7" fmla="*/ 31 h 34"/>
                  <a:gd name="T8" fmla="*/ 4 w 32"/>
                  <a:gd name="T9" fmla="*/ 32 h 34"/>
                </a:gdLst>
                <a:ahLst/>
                <a:cxnLst>
                  <a:cxn ang="0">
                    <a:pos x="T0" y="T1"/>
                  </a:cxn>
                  <a:cxn ang="0">
                    <a:pos x="T2" y="T3"/>
                  </a:cxn>
                  <a:cxn ang="0">
                    <a:pos x="T4" y="T5"/>
                  </a:cxn>
                  <a:cxn ang="0">
                    <a:pos x="T6" y="T7"/>
                  </a:cxn>
                  <a:cxn ang="0">
                    <a:pos x="T8" y="T9"/>
                  </a:cxn>
                </a:cxnLst>
                <a:rect l="0" t="0" r="r" b="b"/>
                <a:pathLst>
                  <a:path w="32" h="34">
                    <a:moveTo>
                      <a:pt x="4" y="32"/>
                    </a:moveTo>
                    <a:cubicBezTo>
                      <a:pt x="9" y="19"/>
                      <a:pt x="18" y="10"/>
                      <a:pt x="30" y="3"/>
                    </a:cubicBezTo>
                    <a:cubicBezTo>
                      <a:pt x="32" y="2"/>
                      <a:pt x="31" y="0"/>
                      <a:pt x="29" y="0"/>
                    </a:cubicBezTo>
                    <a:cubicBezTo>
                      <a:pt x="15" y="5"/>
                      <a:pt x="5" y="17"/>
                      <a:pt x="1" y="31"/>
                    </a:cubicBezTo>
                    <a:cubicBezTo>
                      <a:pt x="0" y="33"/>
                      <a:pt x="4" y="34"/>
                      <a:pt x="4"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72" name="Freeform 508"/>
              <p:cNvSpPr/>
              <p:nvPr/>
            </p:nvSpPr>
            <p:spPr bwMode="auto">
              <a:xfrm>
                <a:off x="4240" y="1050"/>
                <a:ext cx="60" cy="56"/>
              </a:xfrm>
              <a:custGeom>
                <a:avLst/>
                <a:gdLst>
                  <a:gd name="T0" fmla="*/ 3 w 34"/>
                  <a:gd name="T1" fmla="*/ 31 h 32"/>
                  <a:gd name="T2" fmla="*/ 33 w 34"/>
                  <a:gd name="T3" fmla="*/ 3 h 32"/>
                  <a:gd name="T4" fmla="*/ 32 w 34"/>
                  <a:gd name="T5" fmla="*/ 1 h 32"/>
                  <a:gd name="T6" fmla="*/ 1 w 34"/>
                  <a:gd name="T7" fmla="*/ 29 h 32"/>
                  <a:gd name="T8" fmla="*/ 3 w 34"/>
                  <a:gd name="T9" fmla="*/ 31 h 32"/>
                </a:gdLst>
                <a:ahLst/>
                <a:cxnLst>
                  <a:cxn ang="0">
                    <a:pos x="T0" y="T1"/>
                  </a:cxn>
                  <a:cxn ang="0">
                    <a:pos x="T2" y="T3"/>
                  </a:cxn>
                  <a:cxn ang="0">
                    <a:pos x="T4" y="T5"/>
                  </a:cxn>
                  <a:cxn ang="0">
                    <a:pos x="T6" y="T7"/>
                  </a:cxn>
                  <a:cxn ang="0">
                    <a:pos x="T8" y="T9"/>
                  </a:cxn>
                </a:cxnLst>
                <a:rect l="0" t="0" r="r" b="b"/>
                <a:pathLst>
                  <a:path w="34" h="32">
                    <a:moveTo>
                      <a:pt x="3" y="31"/>
                    </a:moveTo>
                    <a:cubicBezTo>
                      <a:pt x="9" y="18"/>
                      <a:pt x="20" y="9"/>
                      <a:pt x="33" y="3"/>
                    </a:cubicBezTo>
                    <a:cubicBezTo>
                      <a:pt x="34" y="3"/>
                      <a:pt x="34" y="0"/>
                      <a:pt x="32" y="1"/>
                    </a:cubicBezTo>
                    <a:cubicBezTo>
                      <a:pt x="18" y="5"/>
                      <a:pt x="7" y="15"/>
                      <a:pt x="1" y="29"/>
                    </a:cubicBezTo>
                    <a:cubicBezTo>
                      <a:pt x="0" y="31"/>
                      <a:pt x="2" y="32"/>
                      <a:pt x="3"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73" name="Freeform 509"/>
              <p:cNvSpPr/>
              <p:nvPr/>
            </p:nvSpPr>
            <p:spPr bwMode="auto">
              <a:xfrm>
                <a:off x="4266" y="1154"/>
                <a:ext cx="57" cy="65"/>
              </a:xfrm>
              <a:custGeom>
                <a:avLst/>
                <a:gdLst>
                  <a:gd name="T0" fmla="*/ 3 w 32"/>
                  <a:gd name="T1" fmla="*/ 35 h 37"/>
                  <a:gd name="T2" fmla="*/ 31 w 32"/>
                  <a:gd name="T3" fmla="*/ 4 h 37"/>
                  <a:gd name="T4" fmla="*/ 29 w 32"/>
                  <a:gd name="T5" fmla="*/ 1 h 37"/>
                  <a:gd name="T6" fmla="*/ 0 w 32"/>
                  <a:gd name="T7" fmla="*/ 35 h 37"/>
                  <a:gd name="T8" fmla="*/ 3 w 32"/>
                  <a:gd name="T9" fmla="*/ 35 h 37"/>
                </a:gdLst>
                <a:ahLst/>
                <a:cxnLst>
                  <a:cxn ang="0">
                    <a:pos x="T0" y="T1"/>
                  </a:cxn>
                  <a:cxn ang="0">
                    <a:pos x="T2" y="T3"/>
                  </a:cxn>
                  <a:cxn ang="0">
                    <a:pos x="T4" y="T5"/>
                  </a:cxn>
                  <a:cxn ang="0">
                    <a:pos x="T6" y="T7"/>
                  </a:cxn>
                  <a:cxn ang="0">
                    <a:pos x="T8" y="T9"/>
                  </a:cxn>
                </a:cxnLst>
                <a:rect l="0" t="0" r="r" b="b"/>
                <a:pathLst>
                  <a:path w="32" h="37">
                    <a:moveTo>
                      <a:pt x="3" y="35"/>
                    </a:moveTo>
                    <a:cubicBezTo>
                      <a:pt x="8" y="21"/>
                      <a:pt x="17" y="11"/>
                      <a:pt x="31" y="4"/>
                    </a:cubicBezTo>
                    <a:cubicBezTo>
                      <a:pt x="32" y="3"/>
                      <a:pt x="31" y="0"/>
                      <a:pt x="29" y="1"/>
                    </a:cubicBezTo>
                    <a:cubicBezTo>
                      <a:pt x="14" y="5"/>
                      <a:pt x="2" y="20"/>
                      <a:pt x="0" y="35"/>
                    </a:cubicBezTo>
                    <a:cubicBezTo>
                      <a:pt x="0" y="37"/>
                      <a:pt x="3" y="37"/>
                      <a:pt x="3"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74" name="Freeform 510"/>
              <p:cNvSpPr/>
              <p:nvPr/>
            </p:nvSpPr>
            <p:spPr bwMode="auto">
              <a:xfrm>
                <a:off x="4275" y="1203"/>
                <a:ext cx="44" cy="54"/>
              </a:xfrm>
              <a:custGeom>
                <a:avLst/>
                <a:gdLst>
                  <a:gd name="T0" fmla="*/ 4 w 25"/>
                  <a:gd name="T1" fmla="*/ 29 h 31"/>
                  <a:gd name="T2" fmla="*/ 12 w 25"/>
                  <a:gd name="T3" fmla="*/ 15 h 31"/>
                  <a:gd name="T4" fmla="*/ 24 w 25"/>
                  <a:gd name="T5" fmla="*/ 3 h 31"/>
                  <a:gd name="T6" fmla="*/ 22 w 25"/>
                  <a:gd name="T7" fmla="*/ 1 h 31"/>
                  <a:gd name="T8" fmla="*/ 0 w 25"/>
                  <a:gd name="T9" fmla="*/ 28 h 31"/>
                  <a:gd name="T10" fmla="*/ 4 w 25"/>
                  <a:gd name="T11" fmla="*/ 29 h 31"/>
                </a:gdLst>
                <a:ahLst/>
                <a:cxnLst>
                  <a:cxn ang="0">
                    <a:pos x="T0" y="T1"/>
                  </a:cxn>
                  <a:cxn ang="0">
                    <a:pos x="T2" y="T3"/>
                  </a:cxn>
                  <a:cxn ang="0">
                    <a:pos x="T4" y="T5"/>
                  </a:cxn>
                  <a:cxn ang="0">
                    <a:pos x="T6" y="T7"/>
                  </a:cxn>
                  <a:cxn ang="0">
                    <a:pos x="T8" y="T9"/>
                  </a:cxn>
                  <a:cxn ang="0">
                    <a:pos x="T10" y="T11"/>
                  </a:cxn>
                </a:cxnLst>
                <a:rect l="0" t="0" r="r" b="b"/>
                <a:pathLst>
                  <a:path w="25" h="31">
                    <a:moveTo>
                      <a:pt x="4" y="29"/>
                    </a:moveTo>
                    <a:cubicBezTo>
                      <a:pt x="6" y="24"/>
                      <a:pt x="9" y="19"/>
                      <a:pt x="12" y="15"/>
                    </a:cubicBezTo>
                    <a:cubicBezTo>
                      <a:pt x="16" y="11"/>
                      <a:pt x="20" y="7"/>
                      <a:pt x="24" y="3"/>
                    </a:cubicBezTo>
                    <a:cubicBezTo>
                      <a:pt x="25" y="2"/>
                      <a:pt x="23" y="0"/>
                      <a:pt x="22" y="1"/>
                    </a:cubicBezTo>
                    <a:cubicBezTo>
                      <a:pt x="12" y="6"/>
                      <a:pt x="4" y="18"/>
                      <a:pt x="0" y="28"/>
                    </a:cubicBezTo>
                    <a:cubicBezTo>
                      <a:pt x="0" y="30"/>
                      <a:pt x="3" y="31"/>
                      <a:pt x="4"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75" name="Freeform 511"/>
              <p:cNvSpPr/>
              <p:nvPr/>
            </p:nvSpPr>
            <p:spPr bwMode="auto">
              <a:xfrm>
                <a:off x="4284" y="1257"/>
                <a:ext cx="42" cy="50"/>
              </a:xfrm>
              <a:custGeom>
                <a:avLst/>
                <a:gdLst>
                  <a:gd name="T0" fmla="*/ 4 w 24"/>
                  <a:gd name="T1" fmla="*/ 25 h 28"/>
                  <a:gd name="T2" fmla="*/ 11 w 24"/>
                  <a:gd name="T3" fmla="*/ 12 h 28"/>
                  <a:gd name="T4" fmla="*/ 23 w 24"/>
                  <a:gd name="T5" fmla="*/ 3 h 28"/>
                  <a:gd name="T6" fmla="*/ 22 w 24"/>
                  <a:gd name="T7" fmla="*/ 0 h 28"/>
                  <a:gd name="T8" fmla="*/ 1 w 24"/>
                  <a:gd name="T9" fmla="*/ 24 h 28"/>
                  <a:gd name="T10" fmla="*/ 4 w 24"/>
                  <a:gd name="T11" fmla="*/ 25 h 28"/>
                </a:gdLst>
                <a:ahLst/>
                <a:cxnLst>
                  <a:cxn ang="0">
                    <a:pos x="T0" y="T1"/>
                  </a:cxn>
                  <a:cxn ang="0">
                    <a:pos x="T2" y="T3"/>
                  </a:cxn>
                  <a:cxn ang="0">
                    <a:pos x="T4" y="T5"/>
                  </a:cxn>
                  <a:cxn ang="0">
                    <a:pos x="T6" y="T7"/>
                  </a:cxn>
                  <a:cxn ang="0">
                    <a:pos x="T8" y="T9"/>
                  </a:cxn>
                  <a:cxn ang="0">
                    <a:pos x="T10" y="T11"/>
                  </a:cxn>
                </a:cxnLst>
                <a:rect l="0" t="0" r="r" b="b"/>
                <a:pathLst>
                  <a:path w="24" h="28">
                    <a:moveTo>
                      <a:pt x="4" y="25"/>
                    </a:moveTo>
                    <a:cubicBezTo>
                      <a:pt x="6" y="20"/>
                      <a:pt x="8" y="16"/>
                      <a:pt x="11" y="12"/>
                    </a:cubicBezTo>
                    <a:cubicBezTo>
                      <a:pt x="15" y="8"/>
                      <a:pt x="19" y="6"/>
                      <a:pt x="23" y="3"/>
                    </a:cubicBezTo>
                    <a:cubicBezTo>
                      <a:pt x="24" y="2"/>
                      <a:pt x="24" y="0"/>
                      <a:pt x="22" y="0"/>
                    </a:cubicBezTo>
                    <a:cubicBezTo>
                      <a:pt x="11" y="2"/>
                      <a:pt x="3" y="14"/>
                      <a:pt x="1" y="24"/>
                    </a:cubicBezTo>
                    <a:cubicBezTo>
                      <a:pt x="0" y="27"/>
                      <a:pt x="4" y="28"/>
                      <a:pt x="4"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76" name="Freeform 512"/>
              <p:cNvSpPr/>
              <p:nvPr/>
            </p:nvSpPr>
            <p:spPr bwMode="auto">
              <a:xfrm>
                <a:off x="4284" y="1312"/>
                <a:ext cx="51" cy="54"/>
              </a:xfrm>
              <a:custGeom>
                <a:avLst/>
                <a:gdLst>
                  <a:gd name="T0" fmla="*/ 4 w 29"/>
                  <a:gd name="T1" fmla="*/ 28 h 31"/>
                  <a:gd name="T2" fmla="*/ 27 w 29"/>
                  <a:gd name="T3" fmla="*/ 3 h 31"/>
                  <a:gd name="T4" fmla="*/ 26 w 29"/>
                  <a:gd name="T5" fmla="*/ 0 h 31"/>
                  <a:gd name="T6" fmla="*/ 1 w 29"/>
                  <a:gd name="T7" fmla="*/ 28 h 31"/>
                  <a:gd name="T8" fmla="*/ 4 w 29"/>
                  <a:gd name="T9" fmla="*/ 28 h 31"/>
                </a:gdLst>
                <a:ahLst/>
                <a:cxnLst>
                  <a:cxn ang="0">
                    <a:pos x="T0" y="T1"/>
                  </a:cxn>
                  <a:cxn ang="0">
                    <a:pos x="T2" y="T3"/>
                  </a:cxn>
                  <a:cxn ang="0">
                    <a:pos x="T4" y="T5"/>
                  </a:cxn>
                  <a:cxn ang="0">
                    <a:pos x="T6" y="T7"/>
                  </a:cxn>
                  <a:cxn ang="0">
                    <a:pos x="T8" y="T9"/>
                  </a:cxn>
                </a:cxnLst>
                <a:rect l="0" t="0" r="r" b="b"/>
                <a:pathLst>
                  <a:path w="29" h="31">
                    <a:moveTo>
                      <a:pt x="4" y="28"/>
                    </a:moveTo>
                    <a:cubicBezTo>
                      <a:pt x="8" y="16"/>
                      <a:pt x="16" y="9"/>
                      <a:pt x="27" y="3"/>
                    </a:cubicBezTo>
                    <a:cubicBezTo>
                      <a:pt x="29" y="2"/>
                      <a:pt x="27" y="0"/>
                      <a:pt x="26" y="0"/>
                    </a:cubicBezTo>
                    <a:cubicBezTo>
                      <a:pt x="13" y="3"/>
                      <a:pt x="4" y="15"/>
                      <a:pt x="1" y="28"/>
                    </a:cubicBezTo>
                    <a:cubicBezTo>
                      <a:pt x="0" y="30"/>
                      <a:pt x="4" y="31"/>
                      <a:pt x="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77" name="Freeform 513"/>
              <p:cNvSpPr/>
              <p:nvPr/>
            </p:nvSpPr>
            <p:spPr bwMode="auto">
              <a:xfrm>
                <a:off x="4284" y="1354"/>
                <a:ext cx="58" cy="60"/>
              </a:xfrm>
              <a:custGeom>
                <a:avLst/>
                <a:gdLst>
                  <a:gd name="T0" fmla="*/ 3 w 33"/>
                  <a:gd name="T1" fmla="*/ 32 h 34"/>
                  <a:gd name="T2" fmla="*/ 17 w 33"/>
                  <a:gd name="T3" fmla="*/ 17 h 34"/>
                  <a:gd name="T4" fmla="*/ 32 w 33"/>
                  <a:gd name="T5" fmla="*/ 3 h 34"/>
                  <a:gd name="T6" fmla="*/ 30 w 33"/>
                  <a:gd name="T7" fmla="*/ 1 h 34"/>
                  <a:gd name="T8" fmla="*/ 1 w 33"/>
                  <a:gd name="T9" fmla="*/ 30 h 34"/>
                  <a:gd name="T10" fmla="*/ 3 w 33"/>
                  <a:gd name="T11" fmla="*/ 32 h 34"/>
                </a:gdLst>
                <a:ahLst/>
                <a:cxnLst>
                  <a:cxn ang="0">
                    <a:pos x="T0" y="T1"/>
                  </a:cxn>
                  <a:cxn ang="0">
                    <a:pos x="T2" y="T3"/>
                  </a:cxn>
                  <a:cxn ang="0">
                    <a:pos x="T4" y="T5"/>
                  </a:cxn>
                  <a:cxn ang="0">
                    <a:pos x="T6" y="T7"/>
                  </a:cxn>
                  <a:cxn ang="0">
                    <a:pos x="T8" y="T9"/>
                  </a:cxn>
                  <a:cxn ang="0">
                    <a:pos x="T10" y="T11"/>
                  </a:cxn>
                </a:cxnLst>
                <a:rect l="0" t="0" r="r" b="b"/>
                <a:pathLst>
                  <a:path w="33" h="34">
                    <a:moveTo>
                      <a:pt x="3" y="32"/>
                    </a:moveTo>
                    <a:cubicBezTo>
                      <a:pt x="8" y="27"/>
                      <a:pt x="12" y="22"/>
                      <a:pt x="17" y="17"/>
                    </a:cubicBezTo>
                    <a:cubicBezTo>
                      <a:pt x="22" y="12"/>
                      <a:pt x="27" y="8"/>
                      <a:pt x="32" y="3"/>
                    </a:cubicBezTo>
                    <a:cubicBezTo>
                      <a:pt x="33" y="2"/>
                      <a:pt x="32" y="0"/>
                      <a:pt x="30" y="1"/>
                    </a:cubicBezTo>
                    <a:cubicBezTo>
                      <a:pt x="18" y="7"/>
                      <a:pt x="8" y="19"/>
                      <a:pt x="1" y="30"/>
                    </a:cubicBezTo>
                    <a:cubicBezTo>
                      <a:pt x="0" y="32"/>
                      <a:pt x="2" y="34"/>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78" name="Freeform 514"/>
              <p:cNvSpPr/>
              <p:nvPr/>
            </p:nvSpPr>
            <p:spPr bwMode="auto">
              <a:xfrm>
                <a:off x="4287" y="1396"/>
                <a:ext cx="55" cy="55"/>
              </a:xfrm>
              <a:custGeom>
                <a:avLst/>
                <a:gdLst>
                  <a:gd name="T0" fmla="*/ 4 w 31"/>
                  <a:gd name="T1" fmla="*/ 30 h 31"/>
                  <a:gd name="T2" fmla="*/ 30 w 31"/>
                  <a:gd name="T3" fmla="*/ 3 h 31"/>
                  <a:gd name="T4" fmla="*/ 28 w 31"/>
                  <a:gd name="T5" fmla="*/ 1 h 31"/>
                  <a:gd name="T6" fmla="*/ 1 w 31"/>
                  <a:gd name="T7" fmla="*/ 28 h 31"/>
                  <a:gd name="T8" fmla="*/ 4 w 31"/>
                  <a:gd name="T9" fmla="*/ 30 h 31"/>
                </a:gdLst>
                <a:ahLst/>
                <a:cxnLst>
                  <a:cxn ang="0">
                    <a:pos x="T0" y="T1"/>
                  </a:cxn>
                  <a:cxn ang="0">
                    <a:pos x="T2" y="T3"/>
                  </a:cxn>
                  <a:cxn ang="0">
                    <a:pos x="T4" y="T5"/>
                  </a:cxn>
                  <a:cxn ang="0">
                    <a:pos x="T6" y="T7"/>
                  </a:cxn>
                  <a:cxn ang="0">
                    <a:pos x="T8" y="T9"/>
                  </a:cxn>
                </a:cxnLst>
                <a:rect l="0" t="0" r="r" b="b"/>
                <a:pathLst>
                  <a:path w="31" h="31">
                    <a:moveTo>
                      <a:pt x="4" y="30"/>
                    </a:moveTo>
                    <a:cubicBezTo>
                      <a:pt x="11" y="19"/>
                      <a:pt x="20" y="11"/>
                      <a:pt x="30" y="3"/>
                    </a:cubicBezTo>
                    <a:cubicBezTo>
                      <a:pt x="31" y="2"/>
                      <a:pt x="30" y="0"/>
                      <a:pt x="28" y="1"/>
                    </a:cubicBezTo>
                    <a:cubicBezTo>
                      <a:pt x="17" y="7"/>
                      <a:pt x="7" y="17"/>
                      <a:pt x="1" y="28"/>
                    </a:cubicBezTo>
                    <a:cubicBezTo>
                      <a:pt x="0" y="30"/>
                      <a:pt x="3" y="31"/>
                      <a:pt x="4"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79" name="Freeform 515"/>
              <p:cNvSpPr/>
              <p:nvPr/>
            </p:nvSpPr>
            <p:spPr bwMode="auto">
              <a:xfrm>
                <a:off x="4319" y="1428"/>
                <a:ext cx="42" cy="65"/>
              </a:xfrm>
              <a:custGeom>
                <a:avLst/>
                <a:gdLst>
                  <a:gd name="T0" fmla="*/ 4 w 24"/>
                  <a:gd name="T1" fmla="*/ 35 h 37"/>
                  <a:gd name="T2" fmla="*/ 23 w 24"/>
                  <a:gd name="T3" fmla="*/ 3 h 37"/>
                  <a:gd name="T4" fmla="*/ 20 w 24"/>
                  <a:gd name="T5" fmla="*/ 2 h 37"/>
                  <a:gd name="T6" fmla="*/ 0 w 24"/>
                  <a:gd name="T7" fmla="*/ 34 h 37"/>
                  <a:gd name="T8" fmla="*/ 4 w 24"/>
                  <a:gd name="T9" fmla="*/ 35 h 37"/>
                </a:gdLst>
                <a:ahLst/>
                <a:cxnLst>
                  <a:cxn ang="0">
                    <a:pos x="T0" y="T1"/>
                  </a:cxn>
                  <a:cxn ang="0">
                    <a:pos x="T2" y="T3"/>
                  </a:cxn>
                  <a:cxn ang="0">
                    <a:pos x="T4" y="T5"/>
                  </a:cxn>
                  <a:cxn ang="0">
                    <a:pos x="T6" y="T7"/>
                  </a:cxn>
                  <a:cxn ang="0">
                    <a:pos x="T8" y="T9"/>
                  </a:cxn>
                </a:cxnLst>
                <a:rect l="0" t="0" r="r" b="b"/>
                <a:pathLst>
                  <a:path w="24" h="37">
                    <a:moveTo>
                      <a:pt x="4" y="35"/>
                    </a:moveTo>
                    <a:cubicBezTo>
                      <a:pt x="9" y="24"/>
                      <a:pt x="16" y="14"/>
                      <a:pt x="23" y="3"/>
                    </a:cubicBezTo>
                    <a:cubicBezTo>
                      <a:pt x="24" y="2"/>
                      <a:pt x="22" y="0"/>
                      <a:pt x="20" y="2"/>
                    </a:cubicBezTo>
                    <a:cubicBezTo>
                      <a:pt x="11" y="10"/>
                      <a:pt x="5" y="22"/>
                      <a:pt x="0" y="34"/>
                    </a:cubicBezTo>
                    <a:cubicBezTo>
                      <a:pt x="0" y="36"/>
                      <a:pt x="3" y="37"/>
                      <a:pt x="4"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80" name="Freeform 516"/>
              <p:cNvSpPr/>
              <p:nvPr/>
            </p:nvSpPr>
            <p:spPr bwMode="auto">
              <a:xfrm>
                <a:off x="4340" y="1472"/>
                <a:ext cx="39" cy="51"/>
              </a:xfrm>
              <a:custGeom>
                <a:avLst/>
                <a:gdLst>
                  <a:gd name="T0" fmla="*/ 4 w 22"/>
                  <a:gd name="T1" fmla="*/ 27 h 29"/>
                  <a:gd name="T2" fmla="*/ 21 w 22"/>
                  <a:gd name="T3" fmla="*/ 4 h 29"/>
                  <a:gd name="T4" fmla="*/ 18 w 22"/>
                  <a:gd name="T5" fmla="*/ 2 h 29"/>
                  <a:gd name="T6" fmla="*/ 1 w 22"/>
                  <a:gd name="T7" fmla="*/ 26 h 29"/>
                  <a:gd name="T8" fmla="*/ 4 w 22"/>
                  <a:gd name="T9" fmla="*/ 27 h 29"/>
                </a:gdLst>
                <a:ahLst/>
                <a:cxnLst>
                  <a:cxn ang="0">
                    <a:pos x="T0" y="T1"/>
                  </a:cxn>
                  <a:cxn ang="0">
                    <a:pos x="T2" y="T3"/>
                  </a:cxn>
                  <a:cxn ang="0">
                    <a:pos x="T4" y="T5"/>
                  </a:cxn>
                  <a:cxn ang="0">
                    <a:pos x="T6" y="T7"/>
                  </a:cxn>
                  <a:cxn ang="0">
                    <a:pos x="T8" y="T9"/>
                  </a:cxn>
                </a:cxnLst>
                <a:rect l="0" t="0" r="r" b="b"/>
                <a:pathLst>
                  <a:path w="22" h="29">
                    <a:moveTo>
                      <a:pt x="4" y="27"/>
                    </a:moveTo>
                    <a:cubicBezTo>
                      <a:pt x="10" y="20"/>
                      <a:pt x="17" y="12"/>
                      <a:pt x="21" y="4"/>
                    </a:cubicBezTo>
                    <a:cubicBezTo>
                      <a:pt x="22" y="2"/>
                      <a:pt x="20" y="0"/>
                      <a:pt x="18" y="2"/>
                    </a:cubicBezTo>
                    <a:cubicBezTo>
                      <a:pt x="12" y="9"/>
                      <a:pt x="7" y="18"/>
                      <a:pt x="1" y="26"/>
                    </a:cubicBezTo>
                    <a:cubicBezTo>
                      <a:pt x="0" y="28"/>
                      <a:pt x="3" y="29"/>
                      <a:pt x="4" y="2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81" name="Freeform 517"/>
              <p:cNvSpPr/>
              <p:nvPr/>
            </p:nvSpPr>
            <p:spPr bwMode="auto">
              <a:xfrm>
                <a:off x="4368" y="1497"/>
                <a:ext cx="23" cy="56"/>
              </a:xfrm>
              <a:custGeom>
                <a:avLst/>
                <a:gdLst>
                  <a:gd name="T0" fmla="*/ 3 w 13"/>
                  <a:gd name="T1" fmla="*/ 30 h 32"/>
                  <a:gd name="T2" fmla="*/ 12 w 13"/>
                  <a:gd name="T3" fmla="*/ 3 h 32"/>
                  <a:gd name="T4" fmla="*/ 10 w 13"/>
                  <a:gd name="T5" fmla="*/ 1 h 32"/>
                  <a:gd name="T6" fmla="*/ 0 w 13"/>
                  <a:gd name="T7" fmla="*/ 30 h 32"/>
                  <a:gd name="T8" fmla="*/ 3 w 13"/>
                  <a:gd name="T9" fmla="*/ 30 h 32"/>
                </a:gdLst>
                <a:ahLst/>
                <a:cxnLst>
                  <a:cxn ang="0">
                    <a:pos x="T0" y="T1"/>
                  </a:cxn>
                  <a:cxn ang="0">
                    <a:pos x="T2" y="T3"/>
                  </a:cxn>
                  <a:cxn ang="0">
                    <a:pos x="T4" y="T5"/>
                  </a:cxn>
                  <a:cxn ang="0">
                    <a:pos x="T6" y="T7"/>
                  </a:cxn>
                  <a:cxn ang="0">
                    <a:pos x="T8" y="T9"/>
                  </a:cxn>
                </a:cxnLst>
                <a:rect l="0" t="0" r="r" b="b"/>
                <a:pathLst>
                  <a:path w="13" h="32">
                    <a:moveTo>
                      <a:pt x="3" y="30"/>
                    </a:moveTo>
                    <a:cubicBezTo>
                      <a:pt x="4" y="20"/>
                      <a:pt x="7" y="12"/>
                      <a:pt x="12" y="3"/>
                    </a:cubicBezTo>
                    <a:cubicBezTo>
                      <a:pt x="13" y="1"/>
                      <a:pt x="11" y="0"/>
                      <a:pt x="10" y="1"/>
                    </a:cubicBezTo>
                    <a:cubicBezTo>
                      <a:pt x="3" y="9"/>
                      <a:pt x="0" y="19"/>
                      <a:pt x="0" y="30"/>
                    </a:cubicBezTo>
                    <a:cubicBezTo>
                      <a:pt x="0" y="32"/>
                      <a:pt x="3" y="32"/>
                      <a:pt x="3"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82" name="Freeform 518"/>
              <p:cNvSpPr/>
              <p:nvPr/>
            </p:nvSpPr>
            <p:spPr bwMode="auto">
              <a:xfrm>
                <a:off x="4402" y="1505"/>
                <a:ext cx="35" cy="51"/>
              </a:xfrm>
              <a:custGeom>
                <a:avLst/>
                <a:gdLst>
                  <a:gd name="T0" fmla="*/ 3 w 20"/>
                  <a:gd name="T1" fmla="*/ 27 h 29"/>
                  <a:gd name="T2" fmla="*/ 18 w 20"/>
                  <a:gd name="T3" fmla="*/ 3 h 29"/>
                  <a:gd name="T4" fmla="*/ 17 w 20"/>
                  <a:gd name="T5" fmla="*/ 0 h 29"/>
                  <a:gd name="T6" fmla="*/ 0 w 20"/>
                  <a:gd name="T7" fmla="*/ 26 h 29"/>
                  <a:gd name="T8" fmla="*/ 3 w 20"/>
                  <a:gd name="T9" fmla="*/ 27 h 29"/>
                </a:gdLst>
                <a:ahLst/>
                <a:cxnLst>
                  <a:cxn ang="0">
                    <a:pos x="T0" y="T1"/>
                  </a:cxn>
                  <a:cxn ang="0">
                    <a:pos x="T2" y="T3"/>
                  </a:cxn>
                  <a:cxn ang="0">
                    <a:pos x="T4" y="T5"/>
                  </a:cxn>
                  <a:cxn ang="0">
                    <a:pos x="T6" y="T7"/>
                  </a:cxn>
                  <a:cxn ang="0">
                    <a:pos x="T8" y="T9"/>
                  </a:cxn>
                </a:cxnLst>
                <a:rect l="0" t="0" r="r" b="b"/>
                <a:pathLst>
                  <a:path w="20" h="29">
                    <a:moveTo>
                      <a:pt x="3" y="27"/>
                    </a:moveTo>
                    <a:cubicBezTo>
                      <a:pt x="6" y="17"/>
                      <a:pt x="11" y="10"/>
                      <a:pt x="18" y="3"/>
                    </a:cubicBezTo>
                    <a:cubicBezTo>
                      <a:pt x="20" y="2"/>
                      <a:pt x="18" y="0"/>
                      <a:pt x="17" y="0"/>
                    </a:cubicBezTo>
                    <a:cubicBezTo>
                      <a:pt x="7" y="6"/>
                      <a:pt x="1" y="16"/>
                      <a:pt x="0" y="26"/>
                    </a:cubicBezTo>
                    <a:cubicBezTo>
                      <a:pt x="0" y="28"/>
                      <a:pt x="3" y="29"/>
                      <a:pt x="3" y="2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83" name="Freeform 519"/>
              <p:cNvSpPr/>
              <p:nvPr/>
            </p:nvSpPr>
            <p:spPr bwMode="auto">
              <a:xfrm>
                <a:off x="4437" y="1500"/>
                <a:ext cx="40" cy="42"/>
              </a:xfrm>
              <a:custGeom>
                <a:avLst/>
                <a:gdLst>
                  <a:gd name="T0" fmla="*/ 4 w 23"/>
                  <a:gd name="T1" fmla="*/ 22 h 24"/>
                  <a:gd name="T2" fmla="*/ 22 w 23"/>
                  <a:gd name="T3" fmla="*/ 3 h 24"/>
                  <a:gd name="T4" fmla="*/ 20 w 23"/>
                  <a:gd name="T5" fmla="*/ 1 h 24"/>
                  <a:gd name="T6" fmla="*/ 2 w 23"/>
                  <a:gd name="T7" fmla="*/ 20 h 24"/>
                  <a:gd name="T8" fmla="*/ 4 w 23"/>
                  <a:gd name="T9" fmla="*/ 22 h 24"/>
                </a:gdLst>
                <a:ahLst/>
                <a:cxnLst>
                  <a:cxn ang="0">
                    <a:pos x="T0" y="T1"/>
                  </a:cxn>
                  <a:cxn ang="0">
                    <a:pos x="T2" y="T3"/>
                  </a:cxn>
                  <a:cxn ang="0">
                    <a:pos x="T4" y="T5"/>
                  </a:cxn>
                  <a:cxn ang="0">
                    <a:pos x="T6" y="T7"/>
                  </a:cxn>
                  <a:cxn ang="0">
                    <a:pos x="T8" y="T9"/>
                  </a:cxn>
                </a:cxnLst>
                <a:rect l="0" t="0" r="r" b="b"/>
                <a:pathLst>
                  <a:path w="23" h="24">
                    <a:moveTo>
                      <a:pt x="4" y="22"/>
                    </a:moveTo>
                    <a:cubicBezTo>
                      <a:pt x="11" y="16"/>
                      <a:pt x="17" y="10"/>
                      <a:pt x="22" y="3"/>
                    </a:cubicBezTo>
                    <a:cubicBezTo>
                      <a:pt x="23" y="2"/>
                      <a:pt x="22" y="0"/>
                      <a:pt x="20" y="1"/>
                    </a:cubicBezTo>
                    <a:cubicBezTo>
                      <a:pt x="13" y="6"/>
                      <a:pt x="8" y="13"/>
                      <a:pt x="2" y="20"/>
                    </a:cubicBezTo>
                    <a:cubicBezTo>
                      <a:pt x="0" y="22"/>
                      <a:pt x="3" y="24"/>
                      <a:pt x="4"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84" name="Freeform 520"/>
              <p:cNvSpPr/>
              <p:nvPr/>
            </p:nvSpPr>
            <p:spPr bwMode="auto">
              <a:xfrm>
                <a:off x="4251" y="960"/>
                <a:ext cx="28" cy="83"/>
              </a:xfrm>
              <a:custGeom>
                <a:avLst/>
                <a:gdLst>
                  <a:gd name="T0" fmla="*/ 4 w 16"/>
                  <a:gd name="T1" fmla="*/ 45 h 47"/>
                  <a:gd name="T2" fmla="*/ 15 w 16"/>
                  <a:gd name="T3" fmla="*/ 3 h 47"/>
                  <a:gd name="T4" fmla="*/ 12 w 16"/>
                  <a:gd name="T5" fmla="*/ 1 h 47"/>
                  <a:gd name="T6" fmla="*/ 0 w 16"/>
                  <a:gd name="T7" fmla="*/ 45 h 47"/>
                  <a:gd name="T8" fmla="*/ 4 w 16"/>
                  <a:gd name="T9" fmla="*/ 45 h 47"/>
                </a:gdLst>
                <a:ahLst/>
                <a:cxnLst>
                  <a:cxn ang="0">
                    <a:pos x="T0" y="T1"/>
                  </a:cxn>
                  <a:cxn ang="0">
                    <a:pos x="T2" y="T3"/>
                  </a:cxn>
                  <a:cxn ang="0">
                    <a:pos x="T4" y="T5"/>
                  </a:cxn>
                  <a:cxn ang="0">
                    <a:pos x="T6" y="T7"/>
                  </a:cxn>
                  <a:cxn ang="0">
                    <a:pos x="T8" y="T9"/>
                  </a:cxn>
                </a:cxnLst>
                <a:rect l="0" t="0" r="r" b="b"/>
                <a:pathLst>
                  <a:path w="16" h="47">
                    <a:moveTo>
                      <a:pt x="4" y="45"/>
                    </a:moveTo>
                    <a:cubicBezTo>
                      <a:pt x="6" y="30"/>
                      <a:pt x="10" y="17"/>
                      <a:pt x="15" y="3"/>
                    </a:cubicBezTo>
                    <a:cubicBezTo>
                      <a:pt x="16" y="1"/>
                      <a:pt x="13" y="0"/>
                      <a:pt x="12" y="1"/>
                    </a:cubicBezTo>
                    <a:cubicBezTo>
                      <a:pt x="5" y="14"/>
                      <a:pt x="1" y="30"/>
                      <a:pt x="0" y="45"/>
                    </a:cubicBezTo>
                    <a:cubicBezTo>
                      <a:pt x="0" y="47"/>
                      <a:pt x="4" y="47"/>
                      <a:pt x="4"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85" name="Freeform 521"/>
              <p:cNvSpPr/>
              <p:nvPr/>
            </p:nvSpPr>
            <p:spPr bwMode="auto">
              <a:xfrm>
                <a:off x="4222" y="967"/>
                <a:ext cx="20" cy="62"/>
              </a:xfrm>
              <a:custGeom>
                <a:avLst/>
                <a:gdLst>
                  <a:gd name="T0" fmla="*/ 8 w 11"/>
                  <a:gd name="T1" fmla="*/ 32 h 35"/>
                  <a:gd name="T2" fmla="*/ 10 w 11"/>
                  <a:gd name="T3" fmla="*/ 3 h 35"/>
                  <a:gd name="T4" fmla="*/ 7 w 11"/>
                  <a:gd name="T5" fmla="*/ 2 h 35"/>
                  <a:gd name="T6" fmla="*/ 5 w 11"/>
                  <a:gd name="T7" fmla="*/ 33 h 35"/>
                  <a:gd name="T8" fmla="*/ 8 w 11"/>
                  <a:gd name="T9" fmla="*/ 32 h 35"/>
                </a:gdLst>
                <a:ahLst/>
                <a:cxnLst>
                  <a:cxn ang="0">
                    <a:pos x="T0" y="T1"/>
                  </a:cxn>
                  <a:cxn ang="0">
                    <a:pos x="T2" y="T3"/>
                  </a:cxn>
                  <a:cxn ang="0">
                    <a:pos x="T4" y="T5"/>
                  </a:cxn>
                  <a:cxn ang="0">
                    <a:pos x="T6" y="T7"/>
                  </a:cxn>
                  <a:cxn ang="0">
                    <a:pos x="T8" y="T9"/>
                  </a:cxn>
                </a:cxnLst>
                <a:rect l="0" t="0" r="r" b="b"/>
                <a:pathLst>
                  <a:path w="11" h="35">
                    <a:moveTo>
                      <a:pt x="8" y="32"/>
                    </a:moveTo>
                    <a:cubicBezTo>
                      <a:pt x="5" y="22"/>
                      <a:pt x="5" y="13"/>
                      <a:pt x="10" y="3"/>
                    </a:cubicBezTo>
                    <a:cubicBezTo>
                      <a:pt x="11" y="2"/>
                      <a:pt x="8" y="0"/>
                      <a:pt x="7" y="2"/>
                    </a:cubicBezTo>
                    <a:cubicBezTo>
                      <a:pt x="1" y="11"/>
                      <a:pt x="0" y="23"/>
                      <a:pt x="5" y="33"/>
                    </a:cubicBezTo>
                    <a:cubicBezTo>
                      <a:pt x="6" y="35"/>
                      <a:pt x="8" y="33"/>
                      <a:pt x="8"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86" name="Freeform 522"/>
              <p:cNvSpPr/>
              <p:nvPr/>
            </p:nvSpPr>
            <p:spPr bwMode="auto">
              <a:xfrm>
                <a:off x="4272" y="987"/>
                <a:ext cx="24" cy="52"/>
              </a:xfrm>
              <a:custGeom>
                <a:avLst/>
                <a:gdLst>
                  <a:gd name="T0" fmla="*/ 4 w 14"/>
                  <a:gd name="T1" fmla="*/ 28 h 30"/>
                  <a:gd name="T2" fmla="*/ 13 w 14"/>
                  <a:gd name="T3" fmla="*/ 3 h 30"/>
                  <a:gd name="T4" fmla="*/ 11 w 14"/>
                  <a:gd name="T5" fmla="*/ 1 h 30"/>
                  <a:gd name="T6" fmla="*/ 1 w 14"/>
                  <a:gd name="T7" fmla="*/ 28 h 30"/>
                  <a:gd name="T8" fmla="*/ 4 w 14"/>
                  <a:gd name="T9" fmla="*/ 28 h 30"/>
                </a:gdLst>
                <a:ahLst/>
                <a:cxnLst>
                  <a:cxn ang="0">
                    <a:pos x="T0" y="T1"/>
                  </a:cxn>
                  <a:cxn ang="0">
                    <a:pos x="T2" y="T3"/>
                  </a:cxn>
                  <a:cxn ang="0">
                    <a:pos x="T4" y="T5"/>
                  </a:cxn>
                  <a:cxn ang="0">
                    <a:pos x="T6" y="T7"/>
                  </a:cxn>
                  <a:cxn ang="0">
                    <a:pos x="T8" y="T9"/>
                  </a:cxn>
                </a:cxnLst>
                <a:rect l="0" t="0" r="r" b="b"/>
                <a:pathLst>
                  <a:path w="14" h="30">
                    <a:moveTo>
                      <a:pt x="4" y="28"/>
                    </a:moveTo>
                    <a:cubicBezTo>
                      <a:pt x="5" y="18"/>
                      <a:pt x="9" y="11"/>
                      <a:pt x="13" y="3"/>
                    </a:cubicBezTo>
                    <a:cubicBezTo>
                      <a:pt x="14" y="1"/>
                      <a:pt x="12" y="0"/>
                      <a:pt x="11" y="1"/>
                    </a:cubicBezTo>
                    <a:cubicBezTo>
                      <a:pt x="4" y="8"/>
                      <a:pt x="1" y="18"/>
                      <a:pt x="1" y="28"/>
                    </a:cubicBezTo>
                    <a:cubicBezTo>
                      <a:pt x="0" y="30"/>
                      <a:pt x="4" y="30"/>
                      <a:pt x="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87" name="Freeform 523"/>
              <p:cNvSpPr/>
              <p:nvPr/>
            </p:nvSpPr>
            <p:spPr bwMode="auto">
              <a:xfrm>
                <a:off x="4300" y="997"/>
                <a:ext cx="28" cy="49"/>
              </a:xfrm>
              <a:custGeom>
                <a:avLst/>
                <a:gdLst>
                  <a:gd name="T0" fmla="*/ 4 w 16"/>
                  <a:gd name="T1" fmla="*/ 26 h 28"/>
                  <a:gd name="T2" fmla="*/ 14 w 16"/>
                  <a:gd name="T3" fmla="*/ 4 h 28"/>
                  <a:gd name="T4" fmla="*/ 13 w 16"/>
                  <a:gd name="T5" fmla="*/ 1 h 28"/>
                  <a:gd name="T6" fmla="*/ 1 w 16"/>
                  <a:gd name="T7" fmla="*/ 26 h 28"/>
                  <a:gd name="T8" fmla="*/ 4 w 16"/>
                  <a:gd name="T9" fmla="*/ 26 h 28"/>
                </a:gdLst>
                <a:ahLst/>
                <a:cxnLst>
                  <a:cxn ang="0">
                    <a:pos x="T0" y="T1"/>
                  </a:cxn>
                  <a:cxn ang="0">
                    <a:pos x="T2" y="T3"/>
                  </a:cxn>
                  <a:cxn ang="0">
                    <a:pos x="T4" y="T5"/>
                  </a:cxn>
                  <a:cxn ang="0">
                    <a:pos x="T6" y="T7"/>
                  </a:cxn>
                  <a:cxn ang="0">
                    <a:pos x="T8" y="T9"/>
                  </a:cxn>
                </a:cxnLst>
                <a:rect l="0" t="0" r="r" b="b"/>
                <a:pathLst>
                  <a:path w="16" h="28">
                    <a:moveTo>
                      <a:pt x="4" y="26"/>
                    </a:moveTo>
                    <a:cubicBezTo>
                      <a:pt x="5" y="17"/>
                      <a:pt x="9" y="10"/>
                      <a:pt x="14" y="4"/>
                    </a:cubicBezTo>
                    <a:cubicBezTo>
                      <a:pt x="16" y="3"/>
                      <a:pt x="14" y="0"/>
                      <a:pt x="13" y="1"/>
                    </a:cubicBezTo>
                    <a:cubicBezTo>
                      <a:pt x="5" y="7"/>
                      <a:pt x="1" y="16"/>
                      <a:pt x="1" y="26"/>
                    </a:cubicBezTo>
                    <a:cubicBezTo>
                      <a:pt x="0" y="28"/>
                      <a:pt x="4" y="28"/>
                      <a:pt x="4"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88" name="Freeform 524"/>
              <p:cNvSpPr/>
              <p:nvPr/>
            </p:nvSpPr>
            <p:spPr bwMode="auto">
              <a:xfrm>
                <a:off x="4367" y="1567"/>
                <a:ext cx="65" cy="42"/>
              </a:xfrm>
              <a:custGeom>
                <a:avLst/>
                <a:gdLst>
                  <a:gd name="T0" fmla="*/ 4 w 37"/>
                  <a:gd name="T1" fmla="*/ 22 h 24"/>
                  <a:gd name="T2" fmla="*/ 35 w 37"/>
                  <a:gd name="T3" fmla="*/ 6 h 24"/>
                  <a:gd name="T4" fmla="*/ 35 w 37"/>
                  <a:gd name="T5" fmla="*/ 3 h 24"/>
                  <a:gd name="T6" fmla="*/ 1 w 37"/>
                  <a:gd name="T7" fmla="*/ 21 h 24"/>
                  <a:gd name="T8" fmla="*/ 4 w 37"/>
                  <a:gd name="T9" fmla="*/ 22 h 24"/>
                </a:gdLst>
                <a:ahLst/>
                <a:cxnLst>
                  <a:cxn ang="0">
                    <a:pos x="T0" y="T1"/>
                  </a:cxn>
                  <a:cxn ang="0">
                    <a:pos x="T2" y="T3"/>
                  </a:cxn>
                  <a:cxn ang="0">
                    <a:pos x="T4" y="T5"/>
                  </a:cxn>
                  <a:cxn ang="0">
                    <a:pos x="T6" y="T7"/>
                  </a:cxn>
                  <a:cxn ang="0">
                    <a:pos x="T8" y="T9"/>
                  </a:cxn>
                </a:cxnLst>
                <a:rect l="0" t="0" r="r" b="b"/>
                <a:pathLst>
                  <a:path w="37" h="24">
                    <a:moveTo>
                      <a:pt x="4" y="22"/>
                    </a:moveTo>
                    <a:cubicBezTo>
                      <a:pt x="12" y="12"/>
                      <a:pt x="22" y="7"/>
                      <a:pt x="35" y="6"/>
                    </a:cubicBezTo>
                    <a:cubicBezTo>
                      <a:pt x="37" y="6"/>
                      <a:pt x="37" y="3"/>
                      <a:pt x="35" y="3"/>
                    </a:cubicBezTo>
                    <a:cubicBezTo>
                      <a:pt x="22" y="0"/>
                      <a:pt x="7" y="9"/>
                      <a:pt x="1" y="21"/>
                    </a:cubicBezTo>
                    <a:cubicBezTo>
                      <a:pt x="0" y="23"/>
                      <a:pt x="3" y="24"/>
                      <a:pt x="4"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89" name="Freeform 525"/>
              <p:cNvSpPr/>
              <p:nvPr/>
            </p:nvSpPr>
            <p:spPr bwMode="auto">
              <a:xfrm>
                <a:off x="4340" y="1620"/>
                <a:ext cx="48" cy="33"/>
              </a:xfrm>
              <a:custGeom>
                <a:avLst/>
                <a:gdLst>
                  <a:gd name="T0" fmla="*/ 3 w 27"/>
                  <a:gd name="T1" fmla="*/ 18 h 19"/>
                  <a:gd name="T2" fmla="*/ 25 w 27"/>
                  <a:gd name="T3" fmla="*/ 3 h 19"/>
                  <a:gd name="T4" fmla="*/ 24 w 27"/>
                  <a:gd name="T5" fmla="*/ 1 h 19"/>
                  <a:gd name="T6" fmla="*/ 2 w 27"/>
                  <a:gd name="T7" fmla="*/ 15 h 19"/>
                  <a:gd name="T8" fmla="*/ 3 w 27"/>
                  <a:gd name="T9" fmla="*/ 18 h 19"/>
                </a:gdLst>
                <a:ahLst/>
                <a:cxnLst>
                  <a:cxn ang="0">
                    <a:pos x="T0" y="T1"/>
                  </a:cxn>
                  <a:cxn ang="0">
                    <a:pos x="T2" y="T3"/>
                  </a:cxn>
                  <a:cxn ang="0">
                    <a:pos x="T4" y="T5"/>
                  </a:cxn>
                  <a:cxn ang="0">
                    <a:pos x="T6" y="T7"/>
                  </a:cxn>
                  <a:cxn ang="0">
                    <a:pos x="T8" y="T9"/>
                  </a:cxn>
                </a:cxnLst>
                <a:rect l="0" t="0" r="r" b="b"/>
                <a:pathLst>
                  <a:path w="27" h="19">
                    <a:moveTo>
                      <a:pt x="3" y="18"/>
                    </a:moveTo>
                    <a:cubicBezTo>
                      <a:pt x="11" y="14"/>
                      <a:pt x="18" y="9"/>
                      <a:pt x="25" y="3"/>
                    </a:cubicBezTo>
                    <a:cubicBezTo>
                      <a:pt x="27" y="2"/>
                      <a:pt x="25" y="0"/>
                      <a:pt x="24" y="1"/>
                    </a:cubicBezTo>
                    <a:cubicBezTo>
                      <a:pt x="16" y="5"/>
                      <a:pt x="9" y="10"/>
                      <a:pt x="2" y="15"/>
                    </a:cubicBezTo>
                    <a:cubicBezTo>
                      <a:pt x="0" y="17"/>
                      <a:pt x="2" y="19"/>
                      <a:pt x="3"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90" name="Freeform 526"/>
              <p:cNvSpPr/>
              <p:nvPr/>
            </p:nvSpPr>
            <p:spPr bwMode="auto">
              <a:xfrm>
                <a:off x="4323" y="1669"/>
                <a:ext cx="42" cy="26"/>
              </a:xfrm>
              <a:custGeom>
                <a:avLst/>
                <a:gdLst>
                  <a:gd name="T0" fmla="*/ 4 w 24"/>
                  <a:gd name="T1" fmla="*/ 14 h 15"/>
                  <a:gd name="T2" fmla="*/ 22 w 24"/>
                  <a:gd name="T3" fmla="*/ 3 h 15"/>
                  <a:gd name="T4" fmla="*/ 21 w 24"/>
                  <a:gd name="T5" fmla="*/ 0 h 15"/>
                  <a:gd name="T6" fmla="*/ 1 w 24"/>
                  <a:gd name="T7" fmla="*/ 12 h 15"/>
                  <a:gd name="T8" fmla="*/ 4 w 24"/>
                  <a:gd name="T9" fmla="*/ 14 h 15"/>
                </a:gdLst>
                <a:ahLst/>
                <a:cxnLst>
                  <a:cxn ang="0">
                    <a:pos x="T0" y="T1"/>
                  </a:cxn>
                  <a:cxn ang="0">
                    <a:pos x="T2" y="T3"/>
                  </a:cxn>
                  <a:cxn ang="0">
                    <a:pos x="T4" y="T5"/>
                  </a:cxn>
                  <a:cxn ang="0">
                    <a:pos x="T6" y="T7"/>
                  </a:cxn>
                  <a:cxn ang="0">
                    <a:pos x="T8" y="T9"/>
                  </a:cxn>
                </a:cxnLst>
                <a:rect l="0" t="0" r="r" b="b"/>
                <a:pathLst>
                  <a:path w="24" h="15">
                    <a:moveTo>
                      <a:pt x="4" y="14"/>
                    </a:moveTo>
                    <a:cubicBezTo>
                      <a:pt x="8" y="8"/>
                      <a:pt x="15" y="5"/>
                      <a:pt x="22" y="3"/>
                    </a:cubicBezTo>
                    <a:cubicBezTo>
                      <a:pt x="24" y="3"/>
                      <a:pt x="23" y="0"/>
                      <a:pt x="21" y="0"/>
                    </a:cubicBezTo>
                    <a:cubicBezTo>
                      <a:pt x="13" y="0"/>
                      <a:pt x="5" y="5"/>
                      <a:pt x="1" y="12"/>
                    </a:cubicBezTo>
                    <a:cubicBezTo>
                      <a:pt x="0" y="14"/>
                      <a:pt x="3" y="15"/>
                      <a:pt x="4"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91" name="Freeform 527"/>
              <p:cNvSpPr/>
              <p:nvPr/>
            </p:nvSpPr>
            <p:spPr bwMode="auto">
              <a:xfrm>
                <a:off x="4300" y="1713"/>
                <a:ext cx="38" cy="24"/>
              </a:xfrm>
              <a:custGeom>
                <a:avLst/>
                <a:gdLst>
                  <a:gd name="T0" fmla="*/ 4 w 22"/>
                  <a:gd name="T1" fmla="*/ 12 h 14"/>
                  <a:gd name="T2" fmla="*/ 20 w 22"/>
                  <a:gd name="T3" fmla="*/ 4 h 14"/>
                  <a:gd name="T4" fmla="*/ 20 w 22"/>
                  <a:gd name="T5" fmla="*/ 1 h 14"/>
                  <a:gd name="T6" fmla="*/ 1 w 22"/>
                  <a:gd name="T7" fmla="*/ 10 h 14"/>
                  <a:gd name="T8" fmla="*/ 4 w 22"/>
                  <a:gd name="T9" fmla="*/ 12 h 14"/>
                </a:gdLst>
                <a:ahLst/>
                <a:cxnLst>
                  <a:cxn ang="0">
                    <a:pos x="T0" y="T1"/>
                  </a:cxn>
                  <a:cxn ang="0">
                    <a:pos x="T2" y="T3"/>
                  </a:cxn>
                  <a:cxn ang="0">
                    <a:pos x="T4" y="T5"/>
                  </a:cxn>
                  <a:cxn ang="0">
                    <a:pos x="T6" y="T7"/>
                  </a:cxn>
                  <a:cxn ang="0">
                    <a:pos x="T8" y="T9"/>
                  </a:cxn>
                </a:cxnLst>
                <a:rect l="0" t="0" r="r" b="b"/>
                <a:pathLst>
                  <a:path w="22" h="14">
                    <a:moveTo>
                      <a:pt x="4" y="12"/>
                    </a:moveTo>
                    <a:cubicBezTo>
                      <a:pt x="8" y="7"/>
                      <a:pt x="14" y="5"/>
                      <a:pt x="20" y="4"/>
                    </a:cubicBezTo>
                    <a:cubicBezTo>
                      <a:pt x="21" y="4"/>
                      <a:pt x="22" y="1"/>
                      <a:pt x="20" y="1"/>
                    </a:cubicBezTo>
                    <a:cubicBezTo>
                      <a:pt x="13" y="0"/>
                      <a:pt x="5" y="4"/>
                      <a:pt x="1" y="10"/>
                    </a:cubicBezTo>
                    <a:cubicBezTo>
                      <a:pt x="0" y="12"/>
                      <a:pt x="3" y="14"/>
                      <a:pt x="4"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92" name="Freeform 528"/>
              <p:cNvSpPr/>
              <p:nvPr/>
            </p:nvSpPr>
            <p:spPr bwMode="auto">
              <a:xfrm>
                <a:off x="4265" y="1767"/>
                <a:ext cx="51" cy="21"/>
              </a:xfrm>
              <a:custGeom>
                <a:avLst/>
                <a:gdLst>
                  <a:gd name="T0" fmla="*/ 4 w 29"/>
                  <a:gd name="T1" fmla="*/ 11 h 12"/>
                  <a:gd name="T2" fmla="*/ 27 w 29"/>
                  <a:gd name="T3" fmla="*/ 5 h 12"/>
                  <a:gd name="T4" fmla="*/ 27 w 29"/>
                  <a:gd name="T5" fmla="*/ 2 h 12"/>
                  <a:gd name="T6" fmla="*/ 2 w 29"/>
                  <a:gd name="T7" fmla="*/ 8 h 12"/>
                  <a:gd name="T8" fmla="*/ 4 w 29"/>
                  <a:gd name="T9" fmla="*/ 11 h 12"/>
                </a:gdLst>
                <a:ahLst/>
                <a:cxnLst>
                  <a:cxn ang="0">
                    <a:pos x="T0" y="T1"/>
                  </a:cxn>
                  <a:cxn ang="0">
                    <a:pos x="T2" y="T3"/>
                  </a:cxn>
                  <a:cxn ang="0">
                    <a:pos x="T4" y="T5"/>
                  </a:cxn>
                  <a:cxn ang="0">
                    <a:pos x="T6" y="T7"/>
                  </a:cxn>
                  <a:cxn ang="0">
                    <a:pos x="T8" y="T9"/>
                  </a:cxn>
                </a:cxnLst>
                <a:rect l="0" t="0" r="r" b="b"/>
                <a:pathLst>
                  <a:path w="29" h="12">
                    <a:moveTo>
                      <a:pt x="4" y="11"/>
                    </a:moveTo>
                    <a:cubicBezTo>
                      <a:pt x="11" y="7"/>
                      <a:pt x="19" y="6"/>
                      <a:pt x="27" y="5"/>
                    </a:cubicBezTo>
                    <a:cubicBezTo>
                      <a:pt x="28" y="5"/>
                      <a:pt x="29" y="3"/>
                      <a:pt x="27" y="2"/>
                    </a:cubicBezTo>
                    <a:cubicBezTo>
                      <a:pt x="19" y="0"/>
                      <a:pt x="9" y="3"/>
                      <a:pt x="2" y="8"/>
                    </a:cubicBezTo>
                    <a:cubicBezTo>
                      <a:pt x="0" y="9"/>
                      <a:pt x="2" y="12"/>
                      <a:pt x="4"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93" name="Freeform 529"/>
              <p:cNvSpPr/>
              <p:nvPr/>
            </p:nvSpPr>
            <p:spPr bwMode="auto">
              <a:xfrm>
                <a:off x="4235" y="1803"/>
                <a:ext cx="51" cy="22"/>
              </a:xfrm>
              <a:custGeom>
                <a:avLst/>
                <a:gdLst>
                  <a:gd name="T0" fmla="*/ 4 w 29"/>
                  <a:gd name="T1" fmla="*/ 12 h 13"/>
                  <a:gd name="T2" fmla="*/ 27 w 29"/>
                  <a:gd name="T3" fmla="*/ 7 h 13"/>
                  <a:gd name="T4" fmla="*/ 27 w 29"/>
                  <a:gd name="T5" fmla="*/ 4 h 13"/>
                  <a:gd name="T6" fmla="*/ 2 w 29"/>
                  <a:gd name="T7" fmla="*/ 10 h 13"/>
                  <a:gd name="T8" fmla="*/ 4 w 29"/>
                  <a:gd name="T9" fmla="*/ 12 h 13"/>
                </a:gdLst>
                <a:ahLst/>
                <a:cxnLst>
                  <a:cxn ang="0">
                    <a:pos x="T0" y="T1"/>
                  </a:cxn>
                  <a:cxn ang="0">
                    <a:pos x="T2" y="T3"/>
                  </a:cxn>
                  <a:cxn ang="0">
                    <a:pos x="T4" y="T5"/>
                  </a:cxn>
                  <a:cxn ang="0">
                    <a:pos x="T6" y="T7"/>
                  </a:cxn>
                  <a:cxn ang="0">
                    <a:pos x="T8" y="T9"/>
                  </a:cxn>
                </a:cxnLst>
                <a:rect l="0" t="0" r="r" b="b"/>
                <a:pathLst>
                  <a:path w="29" h="13">
                    <a:moveTo>
                      <a:pt x="4" y="12"/>
                    </a:moveTo>
                    <a:cubicBezTo>
                      <a:pt x="11" y="7"/>
                      <a:pt x="18" y="7"/>
                      <a:pt x="27" y="7"/>
                    </a:cubicBezTo>
                    <a:cubicBezTo>
                      <a:pt x="28" y="7"/>
                      <a:pt x="29" y="4"/>
                      <a:pt x="27" y="4"/>
                    </a:cubicBezTo>
                    <a:cubicBezTo>
                      <a:pt x="19" y="0"/>
                      <a:pt x="8" y="4"/>
                      <a:pt x="2" y="10"/>
                    </a:cubicBezTo>
                    <a:cubicBezTo>
                      <a:pt x="0" y="11"/>
                      <a:pt x="2" y="13"/>
                      <a:pt x="4"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94" name="Freeform 530"/>
              <p:cNvSpPr/>
              <p:nvPr/>
            </p:nvSpPr>
            <p:spPr bwMode="auto">
              <a:xfrm>
                <a:off x="4198" y="1843"/>
                <a:ext cx="54" cy="16"/>
              </a:xfrm>
              <a:custGeom>
                <a:avLst/>
                <a:gdLst>
                  <a:gd name="T0" fmla="*/ 3 w 31"/>
                  <a:gd name="T1" fmla="*/ 9 h 9"/>
                  <a:gd name="T2" fmla="*/ 29 w 31"/>
                  <a:gd name="T3" fmla="*/ 5 h 9"/>
                  <a:gd name="T4" fmla="*/ 29 w 31"/>
                  <a:gd name="T5" fmla="*/ 2 h 9"/>
                  <a:gd name="T6" fmla="*/ 2 w 31"/>
                  <a:gd name="T7" fmla="*/ 5 h 9"/>
                  <a:gd name="T8" fmla="*/ 3 w 31"/>
                  <a:gd name="T9" fmla="*/ 9 h 9"/>
                </a:gdLst>
                <a:ahLst/>
                <a:cxnLst>
                  <a:cxn ang="0">
                    <a:pos x="T0" y="T1"/>
                  </a:cxn>
                  <a:cxn ang="0">
                    <a:pos x="T2" y="T3"/>
                  </a:cxn>
                  <a:cxn ang="0">
                    <a:pos x="T4" y="T5"/>
                  </a:cxn>
                  <a:cxn ang="0">
                    <a:pos x="T6" y="T7"/>
                  </a:cxn>
                  <a:cxn ang="0">
                    <a:pos x="T8" y="T9"/>
                  </a:cxn>
                </a:cxnLst>
                <a:rect l="0" t="0" r="r" b="b"/>
                <a:pathLst>
                  <a:path w="31" h="9">
                    <a:moveTo>
                      <a:pt x="3" y="9"/>
                    </a:moveTo>
                    <a:cubicBezTo>
                      <a:pt x="12" y="6"/>
                      <a:pt x="20" y="6"/>
                      <a:pt x="29" y="5"/>
                    </a:cubicBezTo>
                    <a:cubicBezTo>
                      <a:pt x="30" y="5"/>
                      <a:pt x="31" y="2"/>
                      <a:pt x="29" y="2"/>
                    </a:cubicBezTo>
                    <a:cubicBezTo>
                      <a:pt x="20" y="0"/>
                      <a:pt x="10" y="2"/>
                      <a:pt x="2" y="5"/>
                    </a:cubicBezTo>
                    <a:cubicBezTo>
                      <a:pt x="0" y="6"/>
                      <a:pt x="1"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95" name="Freeform 531"/>
              <p:cNvSpPr/>
              <p:nvPr/>
            </p:nvSpPr>
            <p:spPr bwMode="auto">
              <a:xfrm>
                <a:off x="4175" y="1876"/>
                <a:ext cx="47" cy="15"/>
              </a:xfrm>
              <a:custGeom>
                <a:avLst/>
                <a:gdLst>
                  <a:gd name="T0" fmla="*/ 4 w 27"/>
                  <a:gd name="T1" fmla="*/ 7 h 8"/>
                  <a:gd name="T2" fmla="*/ 24 w 27"/>
                  <a:gd name="T3" fmla="*/ 5 h 8"/>
                  <a:gd name="T4" fmla="*/ 25 w 27"/>
                  <a:gd name="T5" fmla="*/ 2 h 8"/>
                  <a:gd name="T6" fmla="*/ 2 w 27"/>
                  <a:gd name="T7" fmla="*/ 3 h 8"/>
                  <a:gd name="T8" fmla="*/ 4 w 27"/>
                  <a:gd name="T9" fmla="*/ 7 h 8"/>
                </a:gdLst>
                <a:ahLst/>
                <a:cxnLst>
                  <a:cxn ang="0">
                    <a:pos x="T0" y="T1"/>
                  </a:cxn>
                  <a:cxn ang="0">
                    <a:pos x="T2" y="T3"/>
                  </a:cxn>
                  <a:cxn ang="0">
                    <a:pos x="T4" y="T5"/>
                  </a:cxn>
                  <a:cxn ang="0">
                    <a:pos x="T6" y="T7"/>
                  </a:cxn>
                  <a:cxn ang="0">
                    <a:pos x="T8" y="T9"/>
                  </a:cxn>
                </a:cxnLst>
                <a:rect l="0" t="0" r="r" b="b"/>
                <a:pathLst>
                  <a:path w="27" h="8">
                    <a:moveTo>
                      <a:pt x="4" y="7"/>
                    </a:moveTo>
                    <a:cubicBezTo>
                      <a:pt x="11" y="5"/>
                      <a:pt x="17" y="5"/>
                      <a:pt x="24" y="5"/>
                    </a:cubicBezTo>
                    <a:cubicBezTo>
                      <a:pt x="26" y="5"/>
                      <a:pt x="27" y="3"/>
                      <a:pt x="25" y="2"/>
                    </a:cubicBezTo>
                    <a:cubicBezTo>
                      <a:pt x="18" y="0"/>
                      <a:pt x="10" y="1"/>
                      <a:pt x="2" y="3"/>
                    </a:cubicBezTo>
                    <a:cubicBezTo>
                      <a:pt x="0" y="4"/>
                      <a:pt x="1" y="8"/>
                      <a:pt x="4"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96" name="Freeform 532"/>
              <p:cNvSpPr/>
              <p:nvPr/>
            </p:nvSpPr>
            <p:spPr bwMode="auto">
              <a:xfrm>
                <a:off x="4178" y="1898"/>
                <a:ext cx="48" cy="17"/>
              </a:xfrm>
              <a:custGeom>
                <a:avLst/>
                <a:gdLst>
                  <a:gd name="T0" fmla="*/ 4 w 27"/>
                  <a:gd name="T1" fmla="*/ 10 h 10"/>
                  <a:gd name="T2" fmla="*/ 25 w 27"/>
                  <a:gd name="T3" fmla="*/ 3 h 10"/>
                  <a:gd name="T4" fmla="*/ 24 w 27"/>
                  <a:gd name="T5" fmla="*/ 0 h 10"/>
                  <a:gd name="T6" fmla="*/ 3 w 27"/>
                  <a:gd name="T7" fmla="*/ 6 h 10"/>
                  <a:gd name="T8" fmla="*/ 4 w 27"/>
                  <a:gd name="T9" fmla="*/ 10 h 10"/>
                </a:gdLst>
                <a:ahLst/>
                <a:cxnLst>
                  <a:cxn ang="0">
                    <a:pos x="T0" y="T1"/>
                  </a:cxn>
                  <a:cxn ang="0">
                    <a:pos x="T2" y="T3"/>
                  </a:cxn>
                  <a:cxn ang="0">
                    <a:pos x="T4" y="T5"/>
                  </a:cxn>
                  <a:cxn ang="0">
                    <a:pos x="T6" y="T7"/>
                  </a:cxn>
                  <a:cxn ang="0">
                    <a:pos x="T8" y="T9"/>
                  </a:cxn>
                </a:cxnLst>
                <a:rect l="0" t="0" r="r" b="b"/>
                <a:pathLst>
                  <a:path w="27" h="10">
                    <a:moveTo>
                      <a:pt x="4" y="10"/>
                    </a:moveTo>
                    <a:cubicBezTo>
                      <a:pt x="11" y="8"/>
                      <a:pt x="18" y="6"/>
                      <a:pt x="25" y="3"/>
                    </a:cubicBezTo>
                    <a:cubicBezTo>
                      <a:pt x="27" y="2"/>
                      <a:pt x="26" y="0"/>
                      <a:pt x="24" y="0"/>
                    </a:cubicBezTo>
                    <a:cubicBezTo>
                      <a:pt x="17" y="1"/>
                      <a:pt x="10" y="4"/>
                      <a:pt x="3" y="6"/>
                    </a:cubicBezTo>
                    <a:cubicBezTo>
                      <a:pt x="0" y="7"/>
                      <a:pt x="1" y="10"/>
                      <a:pt x="4"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97" name="Freeform 533"/>
              <p:cNvSpPr/>
              <p:nvPr/>
            </p:nvSpPr>
            <p:spPr bwMode="auto">
              <a:xfrm>
                <a:off x="4187" y="1929"/>
                <a:ext cx="35" cy="37"/>
              </a:xfrm>
              <a:custGeom>
                <a:avLst/>
                <a:gdLst>
                  <a:gd name="T0" fmla="*/ 4 w 20"/>
                  <a:gd name="T1" fmla="*/ 19 h 21"/>
                  <a:gd name="T2" fmla="*/ 10 w 20"/>
                  <a:gd name="T3" fmla="*/ 9 h 21"/>
                  <a:gd name="T4" fmla="*/ 19 w 20"/>
                  <a:gd name="T5" fmla="*/ 3 h 21"/>
                  <a:gd name="T6" fmla="*/ 17 w 20"/>
                  <a:gd name="T7" fmla="*/ 0 h 21"/>
                  <a:gd name="T8" fmla="*/ 0 w 20"/>
                  <a:gd name="T9" fmla="*/ 18 h 21"/>
                  <a:gd name="T10" fmla="*/ 4 w 20"/>
                  <a:gd name="T11" fmla="*/ 19 h 21"/>
                </a:gdLst>
                <a:ahLst/>
                <a:cxnLst>
                  <a:cxn ang="0">
                    <a:pos x="T0" y="T1"/>
                  </a:cxn>
                  <a:cxn ang="0">
                    <a:pos x="T2" y="T3"/>
                  </a:cxn>
                  <a:cxn ang="0">
                    <a:pos x="T4" y="T5"/>
                  </a:cxn>
                  <a:cxn ang="0">
                    <a:pos x="T6" y="T7"/>
                  </a:cxn>
                  <a:cxn ang="0">
                    <a:pos x="T8" y="T9"/>
                  </a:cxn>
                  <a:cxn ang="0">
                    <a:pos x="T10" y="T11"/>
                  </a:cxn>
                </a:cxnLst>
                <a:rect l="0" t="0" r="r" b="b"/>
                <a:pathLst>
                  <a:path w="20" h="21">
                    <a:moveTo>
                      <a:pt x="4" y="19"/>
                    </a:moveTo>
                    <a:cubicBezTo>
                      <a:pt x="5" y="16"/>
                      <a:pt x="8" y="12"/>
                      <a:pt x="10" y="9"/>
                    </a:cubicBezTo>
                    <a:cubicBezTo>
                      <a:pt x="13" y="7"/>
                      <a:pt x="16" y="5"/>
                      <a:pt x="19" y="3"/>
                    </a:cubicBezTo>
                    <a:cubicBezTo>
                      <a:pt x="20" y="2"/>
                      <a:pt x="19" y="0"/>
                      <a:pt x="17" y="0"/>
                    </a:cubicBezTo>
                    <a:cubicBezTo>
                      <a:pt x="9" y="2"/>
                      <a:pt x="3" y="10"/>
                      <a:pt x="0" y="18"/>
                    </a:cubicBezTo>
                    <a:cubicBezTo>
                      <a:pt x="0" y="20"/>
                      <a:pt x="3" y="21"/>
                      <a:pt x="4"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98" name="Freeform 534"/>
              <p:cNvSpPr/>
              <p:nvPr/>
            </p:nvSpPr>
            <p:spPr bwMode="auto">
              <a:xfrm>
                <a:off x="4210" y="1950"/>
                <a:ext cx="30" cy="35"/>
              </a:xfrm>
              <a:custGeom>
                <a:avLst/>
                <a:gdLst>
                  <a:gd name="T0" fmla="*/ 4 w 17"/>
                  <a:gd name="T1" fmla="*/ 17 h 20"/>
                  <a:gd name="T2" fmla="*/ 16 w 17"/>
                  <a:gd name="T3" fmla="*/ 3 h 20"/>
                  <a:gd name="T4" fmla="*/ 15 w 17"/>
                  <a:gd name="T5" fmla="*/ 0 h 20"/>
                  <a:gd name="T6" fmla="*/ 0 w 17"/>
                  <a:gd name="T7" fmla="*/ 16 h 20"/>
                  <a:gd name="T8" fmla="*/ 4 w 17"/>
                  <a:gd name="T9" fmla="*/ 17 h 20"/>
                </a:gdLst>
                <a:ahLst/>
                <a:cxnLst>
                  <a:cxn ang="0">
                    <a:pos x="T0" y="T1"/>
                  </a:cxn>
                  <a:cxn ang="0">
                    <a:pos x="T2" y="T3"/>
                  </a:cxn>
                  <a:cxn ang="0">
                    <a:pos x="T4" y="T5"/>
                  </a:cxn>
                  <a:cxn ang="0">
                    <a:pos x="T6" y="T7"/>
                  </a:cxn>
                  <a:cxn ang="0">
                    <a:pos x="T8" y="T9"/>
                  </a:cxn>
                </a:cxnLst>
                <a:rect l="0" t="0" r="r" b="b"/>
                <a:pathLst>
                  <a:path w="17" h="20">
                    <a:moveTo>
                      <a:pt x="4" y="17"/>
                    </a:moveTo>
                    <a:cubicBezTo>
                      <a:pt x="6" y="11"/>
                      <a:pt x="10" y="7"/>
                      <a:pt x="16" y="3"/>
                    </a:cubicBezTo>
                    <a:cubicBezTo>
                      <a:pt x="17" y="2"/>
                      <a:pt x="17" y="0"/>
                      <a:pt x="15" y="0"/>
                    </a:cubicBezTo>
                    <a:cubicBezTo>
                      <a:pt x="7" y="2"/>
                      <a:pt x="2" y="9"/>
                      <a:pt x="0" y="16"/>
                    </a:cubicBezTo>
                    <a:cubicBezTo>
                      <a:pt x="0" y="19"/>
                      <a:pt x="3" y="20"/>
                      <a:pt x="4"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99" name="Freeform 535"/>
              <p:cNvSpPr/>
              <p:nvPr/>
            </p:nvSpPr>
            <p:spPr bwMode="auto">
              <a:xfrm>
                <a:off x="4242" y="1968"/>
                <a:ext cx="24" cy="32"/>
              </a:xfrm>
              <a:custGeom>
                <a:avLst/>
                <a:gdLst>
                  <a:gd name="T0" fmla="*/ 4 w 14"/>
                  <a:gd name="T1" fmla="*/ 16 h 18"/>
                  <a:gd name="T2" fmla="*/ 14 w 14"/>
                  <a:gd name="T3" fmla="*/ 3 h 18"/>
                  <a:gd name="T4" fmla="*/ 11 w 14"/>
                  <a:gd name="T5" fmla="*/ 1 h 18"/>
                  <a:gd name="T6" fmla="*/ 2 w 14"/>
                  <a:gd name="T7" fmla="*/ 14 h 18"/>
                  <a:gd name="T8" fmla="*/ 4 w 14"/>
                  <a:gd name="T9" fmla="*/ 16 h 18"/>
                </a:gdLst>
                <a:ahLst/>
                <a:cxnLst>
                  <a:cxn ang="0">
                    <a:pos x="T0" y="T1"/>
                  </a:cxn>
                  <a:cxn ang="0">
                    <a:pos x="T2" y="T3"/>
                  </a:cxn>
                  <a:cxn ang="0">
                    <a:pos x="T4" y="T5"/>
                  </a:cxn>
                  <a:cxn ang="0">
                    <a:pos x="T6" y="T7"/>
                  </a:cxn>
                  <a:cxn ang="0">
                    <a:pos x="T8" y="T9"/>
                  </a:cxn>
                </a:cxnLst>
                <a:rect l="0" t="0" r="r" b="b"/>
                <a:pathLst>
                  <a:path w="14" h="18">
                    <a:moveTo>
                      <a:pt x="4" y="16"/>
                    </a:moveTo>
                    <a:cubicBezTo>
                      <a:pt x="8" y="12"/>
                      <a:pt x="11" y="8"/>
                      <a:pt x="14" y="3"/>
                    </a:cubicBezTo>
                    <a:cubicBezTo>
                      <a:pt x="14" y="2"/>
                      <a:pt x="12" y="0"/>
                      <a:pt x="11" y="1"/>
                    </a:cubicBezTo>
                    <a:cubicBezTo>
                      <a:pt x="7" y="5"/>
                      <a:pt x="4" y="10"/>
                      <a:pt x="2" y="14"/>
                    </a:cubicBezTo>
                    <a:cubicBezTo>
                      <a:pt x="0" y="16"/>
                      <a:pt x="3" y="18"/>
                      <a:pt x="4"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00" name="Freeform 536"/>
              <p:cNvSpPr/>
              <p:nvPr/>
            </p:nvSpPr>
            <p:spPr bwMode="auto">
              <a:xfrm>
                <a:off x="4094" y="1862"/>
                <a:ext cx="86" cy="18"/>
              </a:xfrm>
              <a:custGeom>
                <a:avLst/>
                <a:gdLst>
                  <a:gd name="T0" fmla="*/ 47 w 49"/>
                  <a:gd name="T1" fmla="*/ 1 h 10"/>
                  <a:gd name="T2" fmla="*/ 25 w 49"/>
                  <a:gd name="T3" fmla="*/ 3 h 10"/>
                  <a:gd name="T4" fmla="*/ 2 w 49"/>
                  <a:gd name="T5" fmla="*/ 1 h 10"/>
                  <a:gd name="T6" fmla="*/ 2 w 49"/>
                  <a:gd name="T7" fmla="*/ 4 h 10"/>
                  <a:gd name="T8" fmla="*/ 48 w 49"/>
                  <a:gd name="T9" fmla="*/ 4 h 10"/>
                  <a:gd name="T10" fmla="*/ 47 w 49"/>
                  <a:gd name="T11" fmla="*/ 1 h 10"/>
                </a:gdLst>
                <a:ahLst/>
                <a:cxnLst>
                  <a:cxn ang="0">
                    <a:pos x="T0" y="T1"/>
                  </a:cxn>
                  <a:cxn ang="0">
                    <a:pos x="T2" y="T3"/>
                  </a:cxn>
                  <a:cxn ang="0">
                    <a:pos x="T4" y="T5"/>
                  </a:cxn>
                  <a:cxn ang="0">
                    <a:pos x="T6" y="T7"/>
                  </a:cxn>
                  <a:cxn ang="0">
                    <a:pos x="T8" y="T9"/>
                  </a:cxn>
                  <a:cxn ang="0">
                    <a:pos x="T10" y="T11"/>
                  </a:cxn>
                </a:cxnLst>
                <a:rect l="0" t="0" r="r" b="b"/>
                <a:pathLst>
                  <a:path w="49" h="10">
                    <a:moveTo>
                      <a:pt x="47" y="1"/>
                    </a:moveTo>
                    <a:cubicBezTo>
                      <a:pt x="39" y="2"/>
                      <a:pt x="32" y="3"/>
                      <a:pt x="25" y="3"/>
                    </a:cubicBezTo>
                    <a:cubicBezTo>
                      <a:pt x="17" y="3"/>
                      <a:pt x="10" y="1"/>
                      <a:pt x="2" y="1"/>
                    </a:cubicBezTo>
                    <a:cubicBezTo>
                      <a:pt x="1" y="0"/>
                      <a:pt x="0" y="3"/>
                      <a:pt x="2" y="4"/>
                    </a:cubicBezTo>
                    <a:cubicBezTo>
                      <a:pt x="15" y="10"/>
                      <a:pt x="34" y="10"/>
                      <a:pt x="48" y="4"/>
                    </a:cubicBezTo>
                    <a:cubicBezTo>
                      <a:pt x="49" y="3"/>
                      <a:pt x="48" y="1"/>
                      <a:pt x="4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01" name="Freeform 537"/>
              <p:cNvSpPr/>
              <p:nvPr/>
            </p:nvSpPr>
            <p:spPr bwMode="auto">
              <a:xfrm>
                <a:off x="4108" y="1883"/>
                <a:ext cx="58" cy="20"/>
              </a:xfrm>
              <a:custGeom>
                <a:avLst/>
                <a:gdLst>
                  <a:gd name="T0" fmla="*/ 31 w 33"/>
                  <a:gd name="T1" fmla="*/ 7 h 11"/>
                  <a:gd name="T2" fmla="*/ 17 w 33"/>
                  <a:gd name="T3" fmla="*/ 4 h 11"/>
                  <a:gd name="T4" fmla="*/ 3 w 33"/>
                  <a:gd name="T5" fmla="*/ 0 h 11"/>
                  <a:gd name="T6" fmla="*/ 2 w 33"/>
                  <a:gd name="T7" fmla="*/ 3 h 11"/>
                  <a:gd name="T8" fmla="*/ 31 w 33"/>
                  <a:gd name="T9" fmla="*/ 10 h 11"/>
                  <a:gd name="T10" fmla="*/ 31 w 33"/>
                  <a:gd name="T11" fmla="*/ 7 h 11"/>
                </a:gdLst>
                <a:ahLst/>
                <a:cxnLst>
                  <a:cxn ang="0">
                    <a:pos x="T0" y="T1"/>
                  </a:cxn>
                  <a:cxn ang="0">
                    <a:pos x="T2" y="T3"/>
                  </a:cxn>
                  <a:cxn ang="0">
                    <a:pos x="T4" y="T5"/>
                  </a:cxn>
                  <a:cxn ang="0">
                    <a:pos x="T6" y="T7"/>
                  </a:cxn>
                  <a:cxn ang="0">
                    <a:pos x="T8" y="T9"/>
                  </a:cxn>
                  <a:cxn ang="0">
                    <a:pos x="T10" y="T11"/>
                  </a:cxn>
                </a:cxnLst>
                <a:rect l="0" t="0" r="r" b="b"/>
                <a:pathLst>
                  <a:path w="33" h="11">
                    <a:moveTo>
                      <a:pt x="31" y="7"/>
                    </a:moveTo>
                    <a:cubicBezTo>
                      <a:pt x="26" y="6"/>
                      <a:pt x="22" y="5"/>
                      <a:pt x="17" y="4"/>
                    </a:cubicBezTo>
                    <a:cubicBezTo>
                      <a:pt x="12" y="3"/>
                      <a:pt x="8" y="1"/>
                      <a:pt x="3" y="0"/>
                    </a:cubicBezTo>
                    <a:cubicBezTo>
                      <a:pt x="2" y="0"/>
                      <a:pt x="0" y="2"/>
                      <a:pt x="2" y="3"/>
                    </a:cubicBezTo>
                    <a:cubicBezTo>
                      <a:pt x="9" y="9"/>
                      <a:pt x="21" y="11"/>
                      <a:pt x="31" y="10"/>
                    </a:cubicBezTo>
                    <a:cubicBezTo>
                      <a:pt x="32" y="9"/>
                      <a:pt x="33" y="7"/>
                      <a:pt x="31"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02" name="Freeform 538"/>
              <p:cNvSpPr/>
              <p:nvPr/>
            </p:nvSpPr>
            <p:spPr bwMode="auto">
              <a:xfrm>
                <a:off x="4127" y="1834"/>
                <a:ext cx="62" cy="13"/>
              </a:xfrm>
              <a:custGeom>
                <a:avLst/>
                <a:gdLst>
                  <a:gd name="T0" fmla="*/ 32 w 35"/>
                  <a:gd name="T1" fmla="*/ 2 h 7"/>
                  <a:gd name="T2" fmla="*/ 2 w 35"/>
                  <a:gd name="T3" fmla="*/ 0 h 7"/>
                  <a:gd name="T4" fmla="*/ 2 w 35"/>
                  <a:gd name="T5" fmla="*/ 4 h 7"/>
                  <a:gd name="T6" fmla="*/ 33 w 35"/>
                  <a:gd name="T7" fmla="*/ 6 h 7"/>
                  <a:gd name="T8" fmla="*/ 32 w 35"/>
                  <a:gd name="T9" fmla="*/ 2 h 7"/>
                </a:gdLst>
                <a:ahLst/>
                <a:cxnLst>
                  <a:cxn ang="0">
                    <a:pos x="T0" y="T1"/>
                  </a:cxn>
                  <a:cxn ang="0">
                    <a:pos x="T2" y="T3"/>
                  </a:cxn>
                  <a:cxn ang="0">
                    <a:pos x="T4" y="T5"/>
                  </a:cxn>
                  <a:cxn ang="0">
                    <a:pos x="T6" y="T7"/>
                  </a:cxn>
                  <a:cxn ang="0">
                    <a:pos x="T8" y="T9"/>
                  </a:cxn>
                </a:cxnLst>
                <a:rect l="0" t="0" r="r" b="b"/>
                <a:pathLst>
                  <a:path w="35" h="7">
                    <a:moveTo>
                      <a:pt x="32" y="2"/>
                    </a:moveTo>
                    <a:cubicBezTo>
                      <a:pt x="22" y="2"/>
                      <a:pt x="12" y="1"/>
                      <a:pt x="2" y="0"/>
                    </a:cubicBezTo>
                    <a:cubicBezTo>
                      <a:pt x="0" y="0"/>
                      <a:pt x="0" y="3"/>
                      <a:pt x="2" y="4"/>
                    </a:cubicBezTo>
                    <a:cubicBezTo>
                      <a:pt x="12" y="7"/>
                      <a:pt x="23" y="7"/>
                      <a:pt x="33" y="6"/>
                    </a:cubicBezTo>
                    <a:cubicBezTo>
                      <a:pt x="35" y="5"/>
                      <a:pt x="34" y="2"/>
                      <a:pt x="32"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03" name="Freeform 539"/>
              <p:cNvSpPr/>
              <p:nvPr/>
            </p:nvSpPr>
            <p:spPr bwMode="auto">
              <a:xfrm>
                <a:off x="3723" y="2035"/>
                <a:ext cx="99" cy="30"/>
              </a:xfrm>
              <a:custGeom>
                <a:avLst/>
                <a:gdLst>
                  <a:gd name="T0" fmla="*/ 53 w 56"/>
                  <a:gd name="T1" fmla="*/ 1 h 17"/>
                  <a:gd name="T2" fmla="*/ 2 w 56"/>
                  <a:gd name="T3" fmla="*/ 12 h 17"/>
                  <a:gd name="T4" fmla="*/ 2 w 56"/>
                  <a:gd name="T5" fmla="*/ 15 h 17"/>
                  <a:gd name="T6" fmla="*/ 54 w 56"/>
                  <a:gd name="T7" fmla="*/ 4 h 17"/>
                  <a:gd name="T8" fmla="*/ 53 w 56"/>
                  <a:gd name="T9" fmla="*/ 1 h 17"/>
                </a:gdLst>
                <a:ahLst/>
                <a:cxnLst>
                  <a:cxn ang="0">
                    <a:pos x="T0" y="T1"/>
                  </a:cxn>
                  <a:cxn ang="0">
                    <a:pos x="T2" y="T3"/>
                  </a:cxn>
                  <a:cxn ang="0">
                    <a:pos x="T4" y="T5"/>
                  </a:cxn>
                  <a:cxn ang="0">
                    <a:pos x="T6" y="T7"/>
                  </a:cxn>
                  <a:cxn ang="0">
                    <a:pos x="T8" y="T9"/>
                  </a:cxn>
                </a:cxnLst>
                <a:rect l="0" t="0" r="r" b="b"/>
                <a:pathLst>
                  <a:path w="56" h="17">
                    <a:moveTo>
                      <a:pt x="53" y="1"/>
                    </a:moveTo>
                    <a:cubicBezTo>
                      <a:pt x="36" y="7"/>
                      <a:pt x="20" y="11"/>
                      <a:pt x="2" y="12"/>
                    </a:cubicBezTo>
                    <a:cubicBezTo>
                      <a:pt x="0" y="12"/>
                      <a:pt x="0" y="15"/>
                      <a:pt x="2" y="15"/>
                    </a:cubicBezTo>
                    <a:cubicBezTo>
                      <a:pt x="20" y="17"/>
                      <a:pt x="38" y="13"/>
                      <a:pt x="54" y="4"/>
                    </a:cubicBezTo>
                    <a:cubicBezTo>
                      <a:pt x="56" y="3"/>
                      <a:pt x="55" y="0"/>
                      <a:pt x="53"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04" name="Freeform 540"/>
              <p:cNvSpPr/>
              <p:nvPr/>
            </p:nvSpPr>
            <p:spPr bwMode="auto">
              <a:xfrm>
                <a:off x="3769" y="2035"/>
                <a:ext cx="68" cy="58"/>
              </a:xfrm>
              <a:custGeom>
                <a:avLst/>
                <a:gdLst>
                  <a:gd name="T0" fmla="*/ 36 w 39"/>
                  <a:gd name="T1" fmla="*/ 1 h 33"/>
                  <a:gd name="T2" fmla="*/ 1 w 39"/>
                  <a:gd name="T3" fmla="*/ 29 h 33"/>
                  <a:gd name="T4" fmla="*/ 2 w 39"/>
                  <a:gd name="T5" fmla="*/ 32 h 33"/>
                  <a:gd name="T6" fmla="*/ 38 w 39"/>
                  <a:gd name="T7" fmla="*/ 3 h 33"/>
                  <a:gd name="T8" fmla="*/ 36 w 39"/>
                  <a:gd name="T9" fmla="*/ 1 h 33"/>
                </a:gdLst>
                <a:ahLst/>
                <a:cxnLst>
                  <a:cxn ang="0">
                    <a:pos x="T0" y="T1"/>
                  </a:cxn>
                  <a:cxn ang="0">
                    <a:pos x="T2" y="T3"/>
                  </a:cxn>
                  <a:cxn ang="0">
                    <a:pos x="T4" y="T5"/>
                  </a:cxn>
                  <a:cxn ang="0">
                    <a:pos x="T6" y="T7"/>
                  </a:cxn>
                  <a:cxn ang="0">
                    <a:pos x="T8" y="T9"/>
                  </a:cxn>
                </a:cxnLst>
                <a:rect l="0" t="0" r="r" b="b"/>
                <a:pathLst>
                  <a:path w="39" h="33">
                    <a:moveTo>
                      <a:pt x="36" y="1"/>
                    </a:moveTo>
                    <a:cubicBezTo>
                      <a:pt x="25" y="13"/>
                      <a:pt x="14" y="21"/>
                      <a:pt x="1" y="29"/>
                    </a:cubicBezTo>
                    <a:cubicBezTo>
                      <a:pt x="0" y="30"/>
                      <a:pt x="1" y="33"/>
                      <a:pt x="2" y="32"/>
                    </a:cubicBezTo>
                    <a:cubicBezTo>
                      <a:pt x="17" y="27"/>
                      <a:pt x="30" y="15"/>
                      <a:pt x="38" y="3"/>
                    </a:cubicBezTo>
                    <a:cubicBezTo>
                      <a:pt x="39" y="1"/>
                      <a:pt x="37" y="0"/>
                      <a:pt x="3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05" name="Freeform 541"/>
              <p:cNvSpPr/>
              <p:nvPr/>
            </p:nvSpPr>
            <p:spPr bwMode="auto">
              <a:xfrm>
                <a:off x="3767" y="2100"/>
                <a:ext cx="48" cy="31"/>
              </a:xfrm>
              <a:custGeom>
                <a:avLst/>
                <a:gdLst>
                  <a:gd name="T0" fmla="*/ 23 w 27"/>
                  <a:gd name="T1" fmla="*/ 1 h 18"/>
                  <a:gd name="T2" fmla="*/ 2 w 27"/>
                  <a:gd name="T3" fmla="*/ 14 h 18"/>
                  <a:gd name="T4" fmla="*/ 4 w 27"/>
                  <a:gd name="T5" fmla="*/ 17 h 18"/>
                  <a:gd name="T6" fmla="*/ 25 w 27"/>
                  <a:gd name="T7" fmla="*/ 4 h 18"/>
                  <a:gd name="T8" fmla="*/ 23 w 27"/>
                  <a:gd name="T9" fmla="*/ 1 h 18"/>
                </a:gdLst>
                <a:ahLst/>
                <a:cxnLst>
                  <a:cxn ang="0">
                    <a:pos x="T0" y="T1"/>
                  </a:cxn>
                  <a:cxn ang="0">
                    <a:pos x="T2" y="T3"/>
                  </a:cxn>
                  <a:cxn ang="0">
                    <a:pos x="T4" y="T5"/>
                  </a:cxn>
                  <a:cxn ang="0">
                    <a:pos x="T6" y="T7"/>
                  </a:cxn>
                  <a:cxn ang="0">
                    <a:pos x="T8" y="T9"/>
                  </a:cxn>
                </a:cxnLst>
                <a:rect l="0" t="0" r="r" b="b"/>
                <a:pathLst>
                  <a:path w="27" h="18">
                    <a:moveTo>
                      <a:pt x="23" y="1"/>
                    </a:moveTo>
                    <a:cubicBezTo>
                      <a:pt x="16" y="5"/>
                      <a:pt x="8" y="9"/>
                      <a:pt x="2" y="14"/>
                    </a:cubicBezTo>
                    <a:cubicBezTo>
                      <a:pt x="0" y="16"/>
                      <a:pt x="2" y="18"/>
                      <a:pt x="4" y="17"/>
                    </a:cubicBezTo>
                    <a:cubicBezTo>
                      <a:pt x="11" y="14"/>
                      <a:pt x="18" y="8"/>
                      <a:pt x="25" y="4"/>
                    </a:cubicBezTo>
                    <a:cubicBezTo>
                      <a:pt x="27" y="3"/>
                      <a:pt x="25" y="0"/>
                      <a:pt x="23"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06" name="Freeform 542"/>
              <p:cNvSpPr/>
              <p:nvPr/>
            </p:nvSpPr>
            <p:spPr bwMode="auto">
              <a:xfrm>
                <a:off x="3732" y="2017"/>
                <a:ext cx="54" cy="16"/>
              </a:xfrm>
              <a:custGeom>
                <a:avLst/>
                <a:gdLst>
                  <a:gd name="T0" fmla="*/ 29 w 31"/>
                  <a:gd name="T1" fmla="*/ 0 h 9"/>
                  <a:gd name="T2" fmla="*/ 15 w 31"/>
                  <a:gd name="T3" fmla="*/ 2 h 9"/>
                  <a:gd name="T4" fmla="*/ 1 w 31"/>
                  <a:gd name="T5" fmla="*/ 6 h 9"/>
                  <a:gd name="T6" fmla="*/ 2 w 31"/>
                  <a:gd name="T7" fmla="*/ 9 h 9"/>
                  <a:gd name="T8" fmla="*/ 15 w 31"/>
                  <a:gd name="T9" fmla="*/ 7 h 9"/>
                  <a:gd name="T10" fmla="*/ 29 w 31"/>
                  <a:gd name="T11" fmla="*/ 2 h 9"/>
                  <a:gd name="T12" fmla="*/ 29 w 31"/>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31" h="9">
                    <a:moveTo>
                      <a:pt x="29" y="0"/>
                    </a:moveTo>
                    <a:cubicBezTo>
                      <a:pt x="24" y="1"/>
                      <a:pt x="19" y="1"/>
                      <a:pt x="15" y="2"/>
                    </a:cubicBezTo>
                    <a:cubicBezTo>
                      <a:pt x="10" y="3"/>
                      <a:pt x="6" y="4"/>
                      <a:pt x="1" y="6"/>
                    </a:cubicBezTo>
                    <a:cubicBezTo>
                      <a:pt x="0" y="7"/>
                      <a:pt x="0" y="9"/>
                      <a:pt x="2" y="9"/>
                    </a:cubicBezTo>
                    <a:cubicBezTo>
                      <a:pt x="6" y="9"/>
                      <a:pt x="10" y="8"/>
                      <a:pt x="15" y="7"/>
                    </a:cubicBezTo>
                    <a:cubicBezTo>
                      <a:pt x="20" y="5"/>
                      <a:pt x="24" y="3"/>
                      <a:pt x="29" y="2"/>
                    </a:cubicBezTo>
                    <a:cubicBezTo>
                      <a:pt x="31" y="2"/>
                      <a:pt x="30" y="0"/>
                      <a:pt x="2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07" name="Freeform 543"/>
              <p:cNvSpPr/>
              <p:nvPr/>
            </p:nvSpPr>
            <p:spPr bwMode="auto">
              <a:xfrm>
                <a:off x="3704" y="1987"/>
                <a:ext cx="54" cy="16"/>
              </a:xfrm>
              <a:custGeom>
                <a:avLst/>
                <a:gdLst>
                  <a:gd name="T0" fmla="*/ 28 w 31"/>
                  <a:gd name="T1" fmla="*/ 0 h 9"/>
                  <a:gd name="T2" fmla="*/ 2 w 31"/>
                  <a:gd name="T3" fmla="*/ 5 h 9"/>
                  <a:gd name="T4" fmla="*/ 3 w 31"/>
                  <a:gd name="T5" fmla="*/ 8 h 9"/>
                  <a:gd name="T6" fmla="*/ 28 w 31"/>
                  <a:gd name="T7" fmla="*/ 3 h 9"/>
                  <a:gd name="T8" fmla="*/ 28 w 31"/>
                  <a:gd name="T9" fmla="*/ 0 h 9"/>
                </a:gdLst>
                <a:ahLst/>
                <a:cxnLst>
                  <a:cxn ang="0">
                    <a:pos x="T0" y="T1"/>
                  </a:cxn>
                  <a:cxn ang="0">
                    <a:pos x="T2" y="T3"/>
                  </a:cxn>
                  <a:cxn ang="0">
                    <a:pos x="T4" y="T5"/>
                  </a:cxn>
                  <a:cxn ang="0">
                    <a:pos x="T6" y="T7"/>
                  </a:cxn>
                  <a:cxn ang="0">
                    <a:pos x="T8" y="T9"/>
                  </a:cxn>
                </a:cxnLst>
                <a:rect l="0" t="0" r="r" b="b"/>
                <a:pathLst>
                  <a:path w="31" h="9">
                    <a:moveTo>
                      <a:pt x="28" y="0"/>
                    </a:moveTo>
                    <a:cubicBezTo>
                      <a:pt x="19" y="1"/>
                      <a:pt x="10" y="2"/>
                      <a:pt x="2" y="5"/>
                    </a:cubicBezTo>
                    <a:cubicBezTo>
                      <a:pt x="0" y="6"/>
                      <a:pt x="1" y="9"/>
                      <a:pt x="3" y="8"/>
                    </a:cubicBezTo>
                    <a:cubicBezTo>
                      <a:pt x="11" y="8"/>
                      <a:pt x="20" y="5"/>
                      <a:pt x="28" y="3"/>
                    </a:cubicBezTo>
                    <a:cubicBezTo>
                      <a:pt x="31" y="3"/>
                      <a:pt x="30" y="0"/>
                      <a:pt x="2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08" name="Freeform 544"/>
              <p:cNvSpPr/>
              <p:nvPr/>
            </p:nvSpPr>
            <p:spPr bwMode="auto">
              <a:xfrm>
                <a:off x="3820" y="2045"/>
                <a:ext cx="82" cy="28"/>
              </a:xfrm>
              <a:custGeom>
                <a:avLst/>
                <a:gdLst>
                  <a:gd name="T0" fmla="*/ 2 w 47"/>
                  <a:gd name="T1" fmla="*/ 5 h 16"/>
                  <a:gd name="T2" fmla="*/ 46 w 47"/>
                  <a:gd name="T3" fmla="*/ 13 h 16"/>
                  <a:gd name="T4" fmla="*/ 45 w 47"/>
                  <a:gd name="T5" fmla="*/ 10 h 16"/>
                  <a:gd name="T6" fmla="*/ 4 w 47"/>
                  <a:gd name="T7" fmla="*/ 1 h 16"/>
                  <a:gd name="T8" fmla="*/ 2 w 47"/>
                  <a:gd name="T9" fmla="*/ 5 h 16"/>
                </a:gdLst>
                <a:ahLst/>
                <a:cxnLst>
                  <a:cxn ang="0">
                    <a:pos x="T0" y="T1"/>
                  </a:cxn>
                  <a:cxn ang="0">
                    <a:pos x="T2" y="T3"/>
                  </a:cxn>
                  <a:cxn ang="0">
                    <a:pos x="T4" y="T5"/>
                  </a:cxn>
                  <a:cxn ang="0">
                    <a:pos x="T6" y="T7"/>
                  </a:cxn>
                  <a:cxn ang="0">
                    <a:pos x="T8" y="T9"/>
                  </a:cxn>
                </a:cxnLst>
                <a:rect l="0" t="0" r="r" b="b"/>
                <a:pathLst>
                  <a:path w="47" h="16">
                    <a:moveTo>
                      <a:pt x="2" y="5"/>
                    </a:moveTo>
                    <a:cubicBezTo>
                      <a:pt x="15" y="13"/>
                      <a:pt x="31" y="16"/>
                      <a:pt x="46" y="13"/>
                    </a:cubicBezTo>
                    <a:cubicBezTo>
                      <a:pt x="47" y="13"/>
                      <a:pt x="47" y="10"/>
                      <a:pt x="45" y="10"/>
                    </a:cubicBezTo>
                    <a:cubicBezTo>
                      <a:pt x="30" y="10"/>
                      <a:pt x="17" y="8"/>
                      <a:pt x="4" y="1"/>
                    </a:cubicBezTo>
                    <a:cubicBezTo>
                      <a:pt x="2" y="0"/>
                      <a:pt x="0" y="3"/>
                      <a:pt x="2"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09" name="Freeform 545"/>
              <p:cNvSpPr/>
              <p:nvPr/>
            </p:nvSpPr>
            <p:spPr bwMode="auto">
              <a:xfrm>
                <a:off x="3816" y="2080"/>
                <a:ext cx="53" cy="30"/>
              </a:xfrm>
              <a:custGeom>
                <a:avLst/>
                <a:gdLst>
                  <a:gd name="T0" fmla="*/ 1 w 30"/>
                  <a:gd name="T1" fmla="*/ 4 h 17"/>
                  <a:gd name="T2" fmla="*/ 28 w 30"/>
                  <a:gd name="T3" fmla="*/ 17 h 17"/>
                  <a:gd name="T4" fmla="*/ 29 w 30"/>
                  <a:gd name="T5" fmla="*/ 14 h 17"/>
                  <a:gd name="T6" fmla="*/ 4 w 30"/>
                  <a:gd name="T7" fmla="*/ 2 h 17"/>
                  <a:gd name="T8" fmla="*/ 1 w 30"/>
                  <a:gd name="T9" fmla="*/ 4 h 17"/>
                </a:gdLst>
                <a:ahLst/>
                <a:cxnLst>
                  <a:cxn ang="0">
                    <a:pos x="T0" y="T1"/>
                  </a:cxn>
                  <a:cxn ang="0">
                    <a:pos x="T2" y="T3"/>
                  </a:cxn>
                  <a:cxn ang="0">
                    <a:pos x="T4" y="T5"/>
                  </a:cxn>
                  <a:cxn ang="0">
                    <a:pos x="T6" y="T7"/>
                  </a:cxn>
                  <a:cxn ang="0">
                    <a:pos x="T8" y="T9"/>
                  </a:cxn>
                </a:cxnLst>
                <a:rect l="0" t="0" r="r" b="b"/>
                <a:pathLst>
                  <a:path w="30" h="17">
                    <a:moveTo>
                      <a:pt x="1" y="4"/>
                    </a:moveTo>
                    <a:cubicBezTo>
                      <a:pt x="8" y="11"/>
                      <a:pt x="18" y="17"/>
                      <a:pt x="28" y="17"/>
                    </a:cubicBezTo>
                    <a:cubicBezTo>
                      <a:pt x="30" y="17"/>
                      <a:pt x="30" y="14"/>
                      <a:pt x="29" y="14"/>
                    </a:cubicBezTo>
                    <a:cubicBezTo>
                      <a:pt x="19" y="11"/>
                      <a:pt x="11" y="8"/>
                      <a:pt x="4" y="2"/>
                    </a:cubicBezTo>
                    <a:cubicBezTo>
                      <a:pt x="2" y="0"/>
                      <a:pt x="0" y="2"/>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10" name="Freeform 546"/>
              <p:cNvSpPr/>
              <p:nvPr/>
            </p:nvSpPr>
            <p:spPr bwMode="auto">
              <a:xfrm>
                <a:off x="3797" y="2114"/>
                <a:ext cx="44" cy="23"/>
              </a:xfrm>
              <a:custGeom>
                <a:avLst/>
                <a:gdLst>
                  <a:gd name="T0" fmla="*/ 2 w 25"/>
                  <a:gd name="T1" fmla="*/ 4 h 13"/>
                  <a:gd name="T2" fmla="*/ 22 w 25"/>
                  <a:gd name="T3" fmla="*/ 13 h 13"/>
                  <a:gd name="T4" fmla="*/ 23 w 25"/>
                  <a:gd name="T5" fmla="*/ 10 h 13"/>
                  <a:gd name="T6" fmla="*/ 4 w 25"/>
                  <a:gd name="T7" fmla="*/ 1 h 13"/>
                  <a:gd name="T8" fmla="*/ 2 w 25"/>
                  <a:gd name="T9" fmla="*/ 4 h 13"/>
                </a:gdLst>
                <a:ahLst/>
                <a:cxnLst>
                  <a:cxn ang="0">
                    <a:pos x="T0" y="T1"/>
                  </a:cxn>
                  <a:cxn ang="0">
                    <a:pos x="T2" y="T3"/>
                  </a:cxn>
                  <a:cxn ang="0">
                    <a:pos x="T4" y="T5"/>
                  </a:cxn>
                  <a:cxn ang="0">
                    <a:pos x="T6" y="T7"/>
                  </a:cxn>
                  <a:cxn ang="0">
                    <a:pos x="T8" y="T9"/>
                  </a:cxn>
                </a:cxnLst>
                <a:rect l="0" t="0" r="r" b="b"/>
                <a:pathLst>
                  <a:path w="25" h="13">
                    <a:moveTo>
                      <a:pt x="2" y="4"/>
                    </a:moveTo>
                    <a:cubicBezTo>
                      <a:pt x="8" y="8"/>
                      <a:pt x="15" y="11"/>
                      <a:pt x="22" y="13"/>
                    </a:cubicBezTo>
                    <a:cubicBezTo>
                      <a:pt x="23" y="13"/>
                      <a:pt x="25" y="11"/>
                      <a:pt x="23" y="10"/>
                    </a:cubicBezTo>
                    <a:cubicBezTo>
                      <a:pt x="17" y="7"/>
                      <a:pt x="10" y="5"/>
                      <a:pt x="4" y="1"/>
                    </a:cubicBezTo>
                    <a:cubicBezTo>
                      <a:pt x="2" y="0"/>
                      <a:pt x="0" y="3"/>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11" name="Freeform 547"/>
              <p:cNvSpPr/>
              <p:nvPr/>
            </p:nvSpPr>
            <p:spPr bwMode="auto">
              <a:xfrm>
                <a:off x="3533" y="2098"/>
                <a:ext cx="48" cy="100"/>
              </a:xfrm>
              <a:custGeom>
                <a:avLst/>
                <a:gdLst>
                  <a:gd name="T0" fmla="*/ 4 w 27"/>
                  <a:gd name="T1" fmla="*/ 55 h 57"/>
                  <a:gd name="T2" fmla="*/ 26 w 27"/>
                  <a:gd name="T3" fmla="*/ 4 h 57"/>
                  <a:gd name="T4" fmla="*/ 23 w 27"/>
                  <a:gd name="T5" fmla="*/ 2 h 57"/>
                  <a:gd name="T6" fmla="*/ 0 w 27"/>
                  <a:gd name="T7" fmla="*/ 54 h 57"/>
                  <a:gd name="T8" fmla="*/ 4 w 27"/>
                  <a:gd name="T9" fmla="*/ 55 h 57"/>
                </a:gdLst>
                <a:ahLst/>
                <a:cxnLst>
                  <a:cxn ang="0">
                    <a:pos x="T0" y="T1"/>
                  </a:cxn>
                  <a:cxn ang="0">
                    <a:pos x="T2" y="T3"/>
                  </a:cxn>
                  <a:cxn ang="0">
                    <a:pos x="T4" y="T5"/>
                  </a:cxn>
                  <a:cxn ang="0">
                    <a:pos x="T6" y="T7"/>
                  </a:cxn>
                  <a:cxn ang="0">
                    <a:pos x="T8" y="T9"/>
                  </a:cxn>
                </a:cxnLst>
                <a:rect l="0" t="0" r="r" b="b"/>
                <a:pathLst>
                  <a:path w="27" h="57">
                    <a:moveTo>
                      <a:pt x="4" y="55"/>
                    </a:moveTo>
                    <a:cubicBezTo>
                      <a:pt x="8" y="36"/>
                      <a:pt x="16" y="20"/>
                      <a:pt x="26" y="4"/>
                    </a:cubicBezTo>
                    <a:cubicBezTo>
                      <a:pt x="27" y="2"/>
                      <a:pt x="24" y="0"/>
                      <a:pt x="23" y="2"/>
                    </a:cubicBezTo>
                    <a:cubicBezTo>
                      <a:pt x="11" y="16"/>
                      <a:pt x="3" y="35"/>
                      <a:pt x="0" y="54"/>
                    </a:cubicBezTo>
                    <a:cubicBezTo>
                      <a:pt x="0" y="56"/>
                      <a:pt x="3" y="57"/>
                      <a:pt x="4" y="5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12" name="Freeform 548"/>
              <p:cNvSpPr/>
              <p:nvPr/>
            </p:nvSpPr>
            <p:spPr bwMode="auto">
              <a:xfrm>
                <a:off x="3570" y="2123"/>
                <a:ext cx="49" cy="77"/>
              </a:xfrm>
              <a:custGeom>
                <a:avLst/>
                <a:gdLst>
                  <a:gd name="T0" fmla="*/ 4 w 28"/>
                  <a:gd name="T1" fmla="*/ 43 h 44"/>
                  <a:gd name="T2" fmla="*/ 27 w 28"/>
                  <a:gd name="T3" fmla="*/ 3 h 44"/>
                  <a:gd name="T4" fmla="*/ 25 w 28"/>
                  <a:gd name="T5" fmla="*/ 1 h 44"/>
                  <a:gd name="T6" fmla="*/ 1 w 28"/>
                  <a:gd name="T7" fmla="*/ 42 h 44"/>
                  <a:gd name="T8" fmla="*/ 4 w 28"/>
                  <a:gd name="T9" fmla="*/ 43 h 44"/>
                </a:gdLst>
                <a:ahLst/>
                <a:cxnLst>
                  <a:cxn ang="0">
                    <a:pos x="T0" y="T1"/>
                  </a:cxn>
                  <a:cxn ang="0">
                    <a:pos x="T2" y="T3"/>
                  </a:cxn>
                  <a:cxn ang="0">
                    <a:pos x="T4" y="T5"/>
                  </a:cxn>
                  <a:cxn ang="0">
                    <a:pos x="T6" y="T7"/>
                  </a:cxn>
                  <a:cxn ang="0">
                    <a:pos x="T8" y="T9"/>
                  </a:cxn>
                </a:cxnLst>
                <a:rect l="0" t="0" r="r" b="b"/>
                <a:pathLst>
                  <a:path w="28" h="44">
                    <a:moveTo>
                      <a:pt x="4" y="43"/>
                    </a:moveTo>
                    <a:cubicBezTo>
                      <a:pt x="11" y="29"/>
                      <a:pt x="18" y="16"/>
                      <a:pt x="27" y="3"/>
                    </a:cubicBezTo>
                    <a:cubicBezTo>
                      <a:pt x="28" y="2"/>
                      <a:pt x="26" y="0"/>
                      <a:pt x="25" y="1"/>
                    </a:cubicBezTo>
                    <a:cubicBezTo>
                      <a:pt x="14" y="12"/>
                      <a:pt x="5" y="27"/>
                      <a:pt x="1" y="42"/>
                    </a:cubicBezTo>
                    <a:cubicBezTo>
                      <a:pt x="0" y="43"/>
                      <a:pt x="3" y="44"/>
                      <a:pt x="4"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13" name="Freeform 549"/>
              <p:cNvSpPr/>
              <p:nvPr/>
            </p:nvSpPr>
            <p:spPr bwMode="auto">
              <a:xfrm>
                <a:off x="3605" y="2149"/>
                <a:ext cx="37" cy="60"/>
              </a:xfrm>
              <a:custGeom>
                <a:avLst/>
                <a:gdLst>
                  <a:gd name="T0" fmla="*/ 4 w 21"/>
                  <a:gd name="T1" fmla="*/ 32 h 34"/>
                  <a:gd name="T2" fmla="*/ 20 w 21"/>
                  <a:gd name="T3" fmla="*/ 3 h 34"/>
                  <a:gd name="T4" fmla="*/ 17 w 21"/>
                  <a:gd name="T5" fmla="*/ 1 h 34"/>
                  <a:gd name="T6" fmla="*/ 1 w 21"/>
                  <a:gd name="T7" fmla="*/ 31 h 34"/>
                  <a:gd name="T8" fmla="*/ 4 w 21"/>
                  <a:gd name="T9" fmla="*/ 32 h 34"/>
                </a:gdLst>
                <a:ahLst/>
                <a:cxnLst>
                  <a:cxn ang="0">
                    <a:pos x="T0" y="T1"/>
                  </a:cxn>
                  <a:cxn ang="0">
                    <a:pos x="T2" y="T3"/>
                  </a:cxn>
                  <a:cxn ang="0">
                    <a:pos x="T4" y="T5"/>
                  </a:cxn>
                  <a:cxn ang="0">
                    <a:pos x="T6" y="T7"/>
                  </a:cxn>
                  <a:cxn ang="0">
                    <a:pos x="T8" y="T9"/>
                  </a:cxn>
                </a:cxnLst>
                <a:rect l="0" t="0" r="r" b="b"/>
                <a:pathLst>
                  <a:path w="21" h="34">
                    <a:moveTo>
                      <a:pt x="4" y="32"/>
                    </a:moveTo>
                    <a:cubicBezTo>
                      <a:pt x="8" y="21"/>
                      <a:pt x="13" y="12"/>
                      <a:pt x="20" y="3"/>
                    </a:cubicBezTo>
                    <a:cubicBezTo>
                      <a:pt x="21" y="2"/>
                      <a:pt x="19" y="0"/>
                      <a:pt x="17" y="1"/>
                    </a:cubicBezTo>
                    <a:cubicBezTo>
                      <a:pt x="9" y="9"/>
                      <a:pt x="3" y="20"/>
                      <a:pt x="1" y="31"/>
                    </a:cubicBezTo>
                    <a:cubicBezTo>
                      <a:pt x="0" y="33"/>
                      <a:pt x="3" y="34"/>
                      <a:pt x="4"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14" name="Freeform 550"/>
              <p:cNvSpPr/>
              <p:nvPr/>
            </p:nvSpPr>
            <p:spPr bwMode="auto">
              <a:xfrm>
                <a:off x="3649" y="2172"/>
                <a:ext cx="27" cy="47"/>
              </a:xfrm>
              <a:custGeom>
                <a:avLst/>
                <a:gdLst>
                  <a:gd name="T0" fmla="*/ 3 w 15"/>
                  <a:gd name="T1" fmla="*/ 26 h 27"/>
                  <a:gd name="T2" fmla="*/ 13 w 15"/>
                  <a:gd name="T3" fmla="*/ 3 h 27"/>
                  <a:gd name="T4" fmla="*/ 11 w 15"/>
                  <a:gd name="T5" fmla="*/ 1 h 27"/>
                  <a:gd name="T6" fmla="*/ 0 w 15"/>
                  <a:gd name="T7" fmla="*/ 25 h 27"/>
                  <a:gd name="T8" fmla="*/ 3 w 15"/>
                  <a:gd name="T9" fmla="*/ 26 h 27"/>
                </a:gdLst>
                <a:ahLst/>
                <a:cxnLst>
                  <a:cxn ang="0">
                    <a:pos x="T0" y="T1"/>
                  </a:cxn>
                  <a:cxn ang="0">
                    <a:pos x="T2" y="T3"/>
                  </a:cxn>
                  <a:cxn ang="0">
                    <a:pos x="T4" y="T5"/>
                  </a:cxn>
                  <a:cxn ang="0">
                    <a:pos x="T6" y="T7"/>
                  </a:cxn>
                  <a:cxn ang="0">
                    <a:pos x="T8" y="T9"/>
                  </a:cxn>
                </a:cxnLst>
                <a:rect l="0" t="0" r="r" b="b"/>
                <a:pathLst>
                  <a:path w="15" h="27">
                    <a:moveTo>
                      <a:pt x="3" y="26"/>
                    </a:moveTo>
                    <a:cubicBezTo>
                      <a:pt x="4" y="17"/>
                      <a:pt x="8" y="10"/>
                      <a:pt x="13" y="3"/>
                    </a:cubicBezTo>
                    <a:cubicBezTo>
                      <a:pt x="15" y="1"/>
                      <a:pt x="13" y="0"/>
                      <a:pt x="11" y="1"/>
                    </a:cubicBezTo>
                    <a:cubicBezTo>
                      <a:pt x="4" y="7"/>
                      <a:pt x="0" y="16"/>
                      <a:pt x="0" y="25"/>
                    </a:cubicBezTo>
                    <a:cubicBezTo>
                      <a:pt x="0" y="27"/>
                      <a:pt x="2" y="27"/>
                      <a:pt x="3"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15" name="Freeform 551"/>
              <p:cNvSpPr/>
              <p:nvPr/>
            </p:nvSpPr>
            <p:spPr bwMode="auto">
              <a:xfrm>
                <a:off x="3670" y="2186"/>
                <a:ext cx="20" cy="39"/>
              </a:xfrm>
              <a:custGeom>
                <a:avLst/>
                <a:gdLst>
                  <a:gd name="T0" fmla="*/ 4 w 11"/>
                  <a:gd name="T1" fmla="*/ 19 h 22"/>
                  <a:gd name="T2" fmla="*/ 11 w 11"/>
                  <a:gd name="T3" fmla="*/ 4 h 22"/>
                  <a:gd name="T4" fmla="*/ 8 w 11"/>
                  <a:gd name="T5" fmla="*/ 1 h 22"/>
                  <a:gd name="T6" fmla="*/ 0 w 11"/>
                  <a:gd name="T7" fmla="*/ 19 h 22"/>
                  <a:gd name="T8" fmla="*/ 4 w 11"/>
                  <a:gd name="T9" fmla="*/ 19 h 22"/>
                </a:gdLst>
                <a:ahLst/>
                <a:cxnLst>
                  <a:cxn ang="0">
                    <a:pos x="T0" y="T1"/>
                  </a:cxn>
                  <a:cxn ang="0">
                    <a:pos x="T2" y="T3"/>
                  </a:cxn>
                  <a:cxn ang="0">
                    <a:pos x="T4" y="T5"/>
                  </a:cxn>
                  <a:cxn ang="0">
                    <a:pos x="T6" y="T7"/>
                  </a:cxn>
                  <a:cxn ang="0">
                    <a:pos x="T8" y="T9"/>
                  </a:cxn>
                </a:cxnLst>
                <a:rect l="0" t="0" r="r" b="b"/>
                <a:pathLst>
                  <a:path w="11" h="22">
                    <a:moveTo>
                      <a:pt x="4" y="19"/>
                    </a:moveTo>
                    <a:cubicBezTo>
                      <a:pt x="5" y="13"/>
                      <a:pt x="7" y="8"/>
                      <a:pt x="11" y="4"/>
                    </a:cubicBezTo>
                    <a:cubicBezTo>
                      <a:pt x="11" y="2"/>
                      <a:pt x="10" y="0"/>
                      <a:pt x="8" y="1"/>
                    </a:cubicBezTo>
                    <a:cubicBezTo>
                      <a:pt x="3" y="6"/>
                      <a:pt x="0" y="12"/>
                      <a:pt x="0" y="19"/>
                    </a:cubicBezTo>
                    <a:cubicBezTo>
                      <a:pt x="0" y="22"/>
                      <a:pt x="4" y="22"/>
                      <a:pt x="4"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16" name="Freeform 552"/>
              <p:cNvSpPr/>
              <p:nvPr/>
            </p:nvSpPr>
            <p:spPr bwMode="auto">
              <a:xfrm>
                <a:off x="3699" y="2186"/>
                <a:ext cx="24" cy="42"/>
              </a:xfrm>
              <a:custGeom>
                <a:avLst/>
                <a:gdLst>
                  <a:gd name="T0" fmla="*/ 5 w 14"/>
                  <a:gd name="T1" fmla="*/ 22 h 24"/>
                  <a:gd name="T2" fmla="*/ 14 w 14"/>
                  <a:gd name="T3" fmla="*/ 3 h 24"/>
                  <a:gd name="T4" fmla="*/ 11 w 14"/>
                  <a:gd name="T5" fmla="*/ 2 h 24"/>
                  <a:gd name="T6" fmla="*/ 1 w 14"/>
                  <a:gd name="T7" fmla="*/ 21 h 24"/>
                  <a:gd name="T8" fmla="*/ 5 w 14"/>
                  <a:gd name="T9" fmla="*/ 22 h 24"/>
                </a:gdLst>
                <a:ahLst/>
                <a:cxnLst>
                  <a:cxn ang="0">
                    <a:pos x="T0" y="T1"/>
                  </a:cxn>
                  <a:cxn ang="0">
                    <a:pos x="T2" y="T3"/>
                  </a:cxn>
                  <a:cxn ang="0">
                    <a:pos x="T4" y="T5"/>
                  </a:cxn>
                  <a:cxn ang="0">
                    <a:pos x="T6" y="T7"/>
                  </a:cxn>
                  <a:cxn ang="0">
                    <a:pos x="T8" y="T9"/>
                  </a:cxn>
                </a:cxnLst>
                <a:rect l="0" t="0" r="r" b="b"/>
                <a:pathLst>
                  <a:path w="14" h="24">
                    <a:moveTo>
                      <a:pt x="5" y="22"/>
                    </a:moveTo>
                    <a:cubicBezTo>
                      <a:pt x="8" y="16"/>
                      <a:pt x="12" y="10"/>
                      <a:pt x="14" y="3"/>
                    </a:cubicBezTo>
                    <a:cubicBezTo>
                      <a:pt x="14" y="1"/>
                      <a:pt x="12" y="0"/>
                      <a:pt x="11" y="2"/>
                    </a:cubicBezTo>
                    <a:cubicBezTo>
                      <a:pt x="7" y="8"/>
                      <a:pt x="4" y="14"/>
                      <a:pt x="1" y="21"/>
                    </a:cubicBezTo>
                    <a:cubicBezTo>
                      <a:pt x="0" y="23"/>
                      <a:pt x="4" y="24"/>
                      <a:pt x="5"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17" name="Freeform 553"/>
              <p:cNvSpPr/>
              <p:nvPr/>
            </p:nvSpPr>
            <p:spPr bwMode="auto">
              <a:xfrm>
                <a:off x="3512" y="2080"/>
                <a:ext cx="46" cy="81"/>
              </a:xfrm>
              <a:custGeom>
                <a:avLst/>
                <a:gdLst>
                  <a:gd name="T0" fmla="*/ 5 w 26"/>
                  <a:gd name="T1" fmla="*/ 44 h 46"/>
                  <a:gd name="T2" fmla="*/ 26 w 26"/>
                  <a:gd name="T3" fmla="*/ 3 h 46"/>
                  <a:gd name="T4" fmla="*/ 23 w 26"/>
                  <a:gd name="T5" fmla="*/ 2 h 46"/>
                  <a:gd name="T6" fmla="*/ 1 w 26"/>
                  <a:gd name="T7" fmla="*/ 43 h 46"/>
                  <a:gd name="T8" fmla="*/ 5 w 26"/>
                  <a:gd name="T9" fmla="*/ 44 h 46"/>
                </a:gdLst>
                <a:ahLst/>
                <a:cxnLst>
                  <a:cxn ang="0">
                    <a:pos x="T0" y="T1"/>
                  </a:cxn>
                  <a:cxn ang="0">
                    <a:pos x="T2" y="T3"/>
                  </a:cxn>
                  <a:cxn ang="0">
                    <a:pos x="T4" y="T5"/>
                  </a:cxn>
                  <a:cxn ang="0">
                    <a:pos x="T6" y="T7"/>
                  </a:cxn>
                  <a:cxn ang="0">
                    <a:pos x="T8" y="T9"/>
                  </a:cxn>
                </a:cxnLst>
                <a:rect l="0" t="0" r="r" b="b"/>
                <a:pathLst>
                  <a:path w="26" h="46">
                    <a:moveTo>
                      <a:pt x="5" y="44"/>
                    </a:moveTo>
                    <a:cubicBezTo>
                      <a:pt x="10" y="29"/>
                      <a:pt x="17" y="16"/>
                      <a:pt x="26" y="3"/>
                    </a:cubicBezTo>
                    <a:cubicBezTo>
                      <a:pt x="26" y="2"/>
                      <a:pt x="24" y="0"/>
                      <a:pt x="23" y="2"/>
                    </a:cubicBezTo>
                    <a:cubicBezTo>
                      <a:pt x="13" y="13"/>
                      <a:pt x="5" y="28"/>
                      <a:pt x="1" y="43"/>
                    </a:cubicBezTo>
                    <a:cubicBezTo>
                      <a:pt x="0" y="45"/>
                      <a:pt x="4" y="46"/>
                      <a:pt x="5"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18" name="Freeform 554"/>
              <p:cNvSpPr/>
              <p:nvPr/>
            </p:nvSpPr>
            <p:spPr bwMode="auto">
              <a:xfrm>
                <a:off x="3498" y="2066"/>
                <a:ext cx="19" cy="46"/>
              </a:xfrm>
              <a:custGeom>
                <a:avLst/>
                <a:gdLst>
                  <a:gd name="T0" fmla="*/ 4 w 11"/>
                  <a:gd name="T1" fmla="*/ 24 h 26"/>
                  <a:gd name="T2" fmla="*/ 10 w 11"/>
                  <a:gd name="T3" fmla="*/ 3 h 26"/>
                  <a:gd name="T4" fmla="*/ 7 w 11"/>
                  <a:gd name="T5" fmla="*/ 1 h 26"/>
                  <a:gd name="T6" fmla="*/ 0 w 11"/>
                  <a:gd name="T7" fmla="*/ 23 h 26"/>
                  <a:gd name="T8" fmla="*/ 4 w 11"/>
                  <a:gd name="T9" fmla="*/ 24 h 26"/>
                </a:gdLst>
                <a:ahLst/>
                <a:cxnLst>
                  <a:cxn ang="0">
                    <a:pos x="T0" y="T1"/>
                  </a:cxn>
                  <a:cxn ang="0">
                    <a:pos x="T2" y="T3"/>
                  </a:cxn>
                  <a:cxn ang="0">
                    <a:pos x="T4" y="T5"/>
                  </a:cxn>
                  <a:cxn ang="0">
                    <a:pos x="T6" y="T7"/>
                  </a:cxn>
                  <a:cxn ang="0">
                    <a:pos x="T8" y="T9"/>
                  </a:cxn>
                </a:cxnLst>
                <a:rect l="0" t="0" r="r" b="b"/>
                <a:pathLst>
                  <a:path w="11" h="26">
                    <a:moveTo>
                      <a:pt x="4" y="24"/>
                    </a:moveTo>
                    <a:cubicBezTo>
                      <a:pt x="5" y="16"/>
                      <a:pt x="8" y="10"/>
                      <a:pt x="10" y="3"/>
                    </a:cubicBezTo>
                    <a:cubicBezTo>
                      <a:pt x="11" y="1"/>
                      <a:pt x="8" y="0"/>
                      <a:pt x="7" y="1"/>
                    </a:cubicBezTo>
                    <a:cubicBezTo>
                      <a:pt x="3" y="8"/>
                      <a:pt x="2" y="16"/>
                      <a:pt x="0" y="23"/>
                    </a:cubicBezTo>
                    <a:cubicBezTo>
                      <a:pt x="0" y="25"/>
                      <a:pt x="3" y="26"/>
                      <a:pt x="4"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19" name="Freeform 555"/>
              <p:cNvSpPr/>
              <p:nvPr/>
            </p:nvSpPr>
            <p:spPr bwMode="auto">
              <a:xfrm>
                <a:off x="3482" y="2029"/>
                <a:ext cx="35" cy="37"/>
              </a:xfrm>
              <a:custGeom>
                <a:avLst/>
                <a:gdLst>
                  <a:gd name="T0" fmla="*/ 4 w 20"/>
                  <a:gd name="T1" fmla="*/ 20 h 21"/>
                  <a:gd name="T2" fmla="*/ 18 w 20"/>
                  <a:gd name="T3" fmla="*/ 3 h 21"/>
                  <a:gd name="T4" fmla="*/ 17 w 20"/>
                  <a:gd name="T5" fmla="*/ 0 h 21"/>
                  <a:gd name="T6" fmla="*/ 1 w 20"/>
                  <a:gd name="T7" fmla="*/ 18 h 21"/>
                  <a:gd name="T8" fmla="*/ 4 w 20"/>
                  <a:gd name="T9" fmla="*/ 20 h 21"/>
                </a:gdLst>
                <a:ahLst/>
                <a:cxnLst>
                  <a:cxn ang="0">
                    <a:pos x="T0" y="T1"/>
                  </a:cxn>
                  <a:cxn ang="0">
                    <a:pos x="T2" y="T3"/>
                  </a:cxn>
                  <a:cxn ang="0">
                    <a:pos x="T4" y="T5"/>
                  </a:cxn>
                  <a:cxn ang="0">
                    <a:pos x="T6" y="T7"/>
                  </a:cxn>
                  <a:cxn ang="0">
                    <a:pos x="T8" y="T9"/>
                  </a:cxn>
                </a:cxnLst>
                <a:rect l="0" t="0" r="r" b="b"/>
                <a:pathLst>
                  <a:path w="20" h="21">
                    <a:moveTo>
                      <a:pt x="4" y="20"/>
                    </a:moveTo>
                    <a:cubicBezTo>
                      <a:pt x="7" y="13"/>
                      <a:pt x="12" y="8"/>
                      <a:pt x="18" y="3"/>
                    </a:cubicBezTo>
                    <a:cubicBezTo>
                      <a:pt x="20" y="2"/>
                      <a:pt x="19" y="0"/>
                      <a:pt x="17" y="0"/>
                    </a:cubicBezTo>
                    <a:cubicBezTo>
                      <a:pt x="9" y="4"/>
                      <a:pt x="4" y="11"/>
                      <a:pt x="1" y="18"/>
                    </a:cubicBezTo>
                    <a:cubicBezTo>
                      <a:pt x="0" y="20"/>
                      <a:pt x="3" y="21"/>
                      <a:pt x="4"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20" name="Freeform 556"/>
              <p:cNvSpPr/>
              <p:nvPr/>
            </p:nvSpPr>
            <p:spPr bwMode="auto">
              <a:xfrm>
                <a:off x="3252" y="2369"/>
                <a:ext cx="104" cy="109"/>
              </a:xfrm>
              <a:custGeom>
                <a:avLst/>
                <a:gdLst>
                  <a:gd name="T0" fmla="*/ 4 w 59"/>
                  <a:gd name="T1" fmla="*/ 60 h 62"/>
                  <a:gd name="T2" fmla="*/ 58 w 59"/>
                  <a:gd name="T3" fmla="*/ 4 h 62"/>
                  <a:gd name="T4" fmla="*/ 56 w 59"/>
                  <a:gd name="T5" fmla="*/ 1 h 62"/>
                  <a:gd name="T6" fmla="*/ 1 w 59"/>
                  <a:gd name="T7" fmla="*/ 59 h 62"/>
                  <a:gd name="T8" fmla="*/ 4 w 59"/>
                  <a:gd name="T9" fmla="*/ 60 h 62"/>
                </a:gdLst>
                <a:ahLst/>
                <a:cxnLst>
                  <a:cxn ang="0">
                    <a:pos x="T0" y="T1"/>
                  </a:cxn>
                  <a:cxn ang="0">
                    <a:pos x="T2" y="T3"/>
                  </a:cxn>
                  <a:cxn ang="0">
                    <a:pos x="T4" y="T5"/>
                  </a:cxn>
                  <a:cxn ang="0">
                    <a:pos x="T6" y="T7"/>
                  </a:cxn>
                  <a:cxn ang="0">
                    <a:pos x="T8" y="T9"/>
                  </a:cxn>
                </a:cxnLst>
                <a:rect l="0" t="0" r="r" b="b"/>
                <a:pathLst>
                  <a:path w="59" h="62">
                    <a:moveTo>
                      <a:pt x="4" y="60"/>
                    </a:moveTo>
                    <a:cubicBezTo>
                      <a:pt x="21" y="40"/>
                      <a:pt x="40" y="23"/>
                      <a:pt x="58" y="4"/>
                    </a:cubicBezTo>
                    <a:cubicBezTo>
                      <a:pt x="59" y="2"/>
                      <a:pt x="58" y="0"/>
                      <a:pt x="56" y="1"/>
                    </a:cubicBezTo>
                    <a:cubicBezTo>
                      <a:pt x="34" y="15"/>
                      <a:pt x="15" y="37"/>
                      <a:pt x="1" y="59"/>
                    </a:cubicBezTo>
                    <a:cubicBezTo>
                      <a:pt x="0" y="60"/>
                      <a:pt x="2" y="62"/>
                      <a:pt x="4"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21" name="Freeform 557"/>
              <p:cNvSpPr/>
              <p:nvPr/>
            </p:nvSpPr>
            <p:spPr bwMode="auto">
              <a:xfrm>
                <a:off x="3289" y="2399"/>
                <a:ext cx="74" cy="81"/>
              </a:xfrm>
              <a:custGeom>
                <a:avLst/>
                <a:gdLst>
                  <a:gd name="T0" fmla="*/ 4 w 42"/>
                  <a:gd name="T1" fmla="*/ 44 h 46"/>
                  <a:gd name="T2" fmla="*/ 41 w 42"/>
                  <a:gd name="T3" fmla="*/ 3 h 46"/>
                  <a:gd name="T4" fmla="*/ 39 w 42"/>
                  <a:gd name="T5" fmla="*/ 1 h 46"/>
                  <a:gd name="T6" fmla="*/ 1 w 42"/>
                  <a:gd name="T7" fmla="*/ 43 h 46"/>
                  <a:gd name="T8" fmla="*/ 4 w 42"/>
                  <a:gd name="T9" fmla="*/ 44 h 46"/>
                </a:gdLst>
                <a:ahLst/>
                <a:cxnLst>
                  <a:cxn ang="0">
                    <a:pos x="T0" y="T1"/>
                  </a:cxn>
                  <a:cxn ang="0">
                    <a:pos x="T2" y="T3"/>
                  </a:cxn>
                  <a:cxn ang="0">
                    <a:pos x="T4" y="T5"/>
                  </a:cxn>
                  <a:cxn ang="0">
                    <a:pos x="T6" y="T7"/>
                  </a:cxn>
                  <a:cxn ang="0">
                    <a:pos x="T8" y="T9"/>
                  </a:cxn>
                </a:cxnLst>
                <a:rect l="0" t="0" r="r" b="b"/>
                <a:pathLst>
                  <a:path w="42" h="46">
                    <a:moveTo>
                      <a:pt x="4" y="44"/>
                    </a:moveTo>
                    <a:cubicBezTo>
                      <a:pt x="13" y="27"/>
                      <a:pt x="26" y="15"/>
                      <a:pt x="41" y="3"/>
                    </a:cubicBezTo>
                    <a:cubicBezTo>
                      <a:pt x="42" y="2"/>
                      <a:pt x="41" y="0"/>
                      <a:pt x="39" y="1"/>
                    </a:cubicBezTo>
                    <a:cubicBezTo>
                      <a:pt x="22" y="9"/>
                      <a:pt x="8" y="25"/>
                      <a:pt x="1" y="43"/>
                    </a:cubicBezTo>
                    <a:cubicBezTo>
                      <a:pt x="0" y="44"/>
                      <a:pt x="3" y="46"/>
                      <a:pt x="4"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22" name="Freeform 558"/>
              <p:cNvSpPr/>
              <p:nvPr/>
            </p:nvSpPr>
            <p:spPr bwMode="auto">
              <a:xfrm>
                <a:off x="3333" y="2430"/>
                <a:ext cx="39" cy="46"/>
              </a:xfrm>
              <a:custGeom>
                <a:avLst/>
                <a:gdLst>
                  <a:gd name="T0" fmla="*/ 4 w 22"/>
                  <a:gd name="T1" fmla="*/ 24 h 26"/>
                  <a:gd name="T2" fmla="*/ 21 w 22"/>
                  <a:gd name="T3" fmla="*/ 3 h 26"/>
                  <a:gd name="T4" fmla="*/ 19 w 22"/>
                  <a:gd name="T5" fmla="*/ 1 h 26"/>
                  <a:gd name="T6" fmla="*/ 1 w 22"/>
                  <a:gd name="T7" fmla="*/ 22 h 26"/>
                  <a:gd name="T8" fmla="*/ 4 w 22"/>
                  <a:gd name="T9" fmla="*/ 24 h 26"/>
                </a:gdLst>
                <a:ahLst/>
                <a:cxnLst>
                  <a:cxn ang="0">
                    <a:pos x="T0" y="T1"/>
                  </a:cxn>
                  <a:cxn ang="0">
                    <a:pos x="T2" y="T3"/>
                  </a:cxn>
                  <a:cxn ang="0">
                    <a:pos x="T4" y="T5"/>
                  </a:cxn>
                  <a:cxn ang="0">
                    <a:pos x="T6" y="T7"/>
                  </a:cxn>
                  <a:cxn ang="0">
                    <a:pos x="T8" y="T9"/>
                  </a:cxn>
                </a:cxnLst>
                <a:rect l="0" t="0" r="r" b="b"/>
                <a:pathLst>
                  <a:path w="22" h="26">
                    <a:moveTo>
                      <a:pt x="4" y="24"/>
                    </a:moveTo>
                    <a:cubicBezTo>
                      <a:pt x="8" y="16"/>
                      <a:pt x="14" y="9"/>
                      <a:pt x="21" y="3"/>
                    </a:cubicBezTo>
                    <a:cubicBezTo>
                      <a:pt x="22" y="2"/>
                      <a:pt x="20" y="0"/>
                      <a:pt x="19" y="1"/>
                    </a:cubicBezTo>
                    <a:cubicBezTo>
                      <a:pt x="11" y="6"/>
                      <a:pt x="5" y="14"/>
                      <a:pt x="1" y="22"/>
                    </a:cubicBezTo>
                    <a:cubicBezTo>
                      <a:pt x="0" y="24"/>
                      <a:pt x="3" y="26"/>
                      <a:pt x="4"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23" name="Freeform 559"/>
              <p:cNvSpPr/>
              <p:nvPr/>
            </p:nvSpPr>
            <p:spPr bwMode="auto">
              <a:xfrm>
                <a:off x="3285" y="2342"/>
                <a:ext cx="69" cy="50"/>
              </a:xfrm>
              <a:custGeom>
                <a:avLst/>
                <a:gdLst>
                  <a:gd name="T0" fmla="*/ 4 w 39"/>
                  <a:gd name="T1" fmla="*/ 27 h 28"/>
                  <a:gd name="T2" fmla="*/ 37 w 39"/>
                  <a:gd name="T3" fmla="*/ 3 h 28"/>
                  <a:gd name="T4" fmla="*/ 36 w 39"/>
                  <a:gd name="T5" fmla="*/ 0 h 28"/>
                  <a:gd name="T6" fmla="*/ 1 w 39"/>
                  <a:gd name="T7" fmla="*/ 24 h 28"/>
                  <a:gd name="T8" fmla="*/ 4 w 39"/>
                  <a:gd name="T9" fmla="*/ 27 h 28"/>
                </a:gdLst>
                <a:ahLst/>
                <a:cxnLst>
                  <a:cxn ang="0">
                    <a:pos x="T0" y="T1"/>
                  </a:cxn>
                  <a:cxn ang="0">
                    <a:pos x="T2" y="T3"/>
                  </a:cxn>
                  <a:cxn ang="0">
                    <a:pos x="T4" y="T5"/>
                  </a:cxn>
                  <a:cxn ang="0">
                    <a:pos x="T6" y="T7"/>
                  </a:cxn>
                  <a:cxn ang="0">
                    <a:pos x="T8" y="T9"/>
                  </a:cxn>
                </a:cxnLst>
                <a:rect l="0" t="0" r="r" b="b"/>
                <a:pathLst>
                  <a:path w="39" h="28">
                    <a:moveTo>
                      <a:pt x="4" y="27"/>
                    </a:moveTo>
                    <a:cubicBezTo>
                      <a:pt x="15" y="18"/>
                      <a:pt x="25" y="10"/>
                      <a:pt x="37" y="3"/>
                    </a:cubicBezTo>
                    <a:cubicBezTo>
                      <a:pt x="39" y="2"/>
                      <a:pt x="37" y="0"/>
                      <a:pt x="36" y="0"/>
                    </a:cubicBezTo>
                    <a:cubicBezTo>
                      <a:pt x="23" y="6"/>
                      <a:pt x="11" y="14"/>
                      <a:pt x="1" y="24"/>
                    </a:cubicBezTo>
                    <a:cubicBezTo>
                      <a:pt x="0" y="26"/>
                      <a:pt x="2" y="28"/>
                      <a:pt x="4" y="2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24" name="Freeform 560"/>
              <p:cNvSpPr/>
              <p:nvPr/>
            </p:nvSpPr>
            <p:spPr bwMode="auto">
              <a:xfrm>
                <a:off x="4026" y="1905"/>
                <a:ext cx="86" cy="54"/>
              </a:xfrm>
              <a:custGeom>
                <a:avLst/>
                <a:gdLst>
                  <a:gd name="T0" fmla="*/ 47 w 49"/>
                  <a:gd name="T1" fmla="*/ 28 h 31"/>
                  <a:gd name="T2" fmla="*/ 18 w 49"/>
                  <a:gd name="T3" fmla="*/ 18 h 31"/>
                  <a:gd name="T4" fmla="*/ 3 w 49"/>
                  <a:gd name="T5" fmla="*/ 1 h 31"/>
                  <a:gd name="T6" fmla="*/ 1 w 49"/>
                  <a:gd name="T7" fmla="*/ 3 h 31"/>
                  <a:gd name="T8" fmla="*/ 19 w 49"/>
                  <a:gd name="T9" fmla="*/ 24 h 31"/>
                  <a:gd name="T10" fmla="*/ 47 w 49"/>
                  <a:gd name="T11" fmla="*/ 31 h 31"/>
                  <a:gd name="T12" fmla="*/ 47 w 49"/>
                  <a:gd name="T13" fmla="*/ 28 h 31"/>
                </a:gdLst>
                <a:ahLst/>
                <a:cxnLst>
                  <a:cxn ang="0">
                    <a:pos x="T0" y="T1"/>
                  </a:cxn>
                  <a:cxn ang="0">
                    <a:pos x="T2" y="T3"/>
                  </a:cxn>
                  <a:cxn ang="0">
                    <a:pos x="T4" y="T5"/>
                  </a:cxn>
                  <a:cxn ang="0">
                    <a:pos x="T6" y="T7"/>
                  </a:cxn>
                  <a:cxn ang="0">
                    <a:pos x="T8" y="T9"/>
                  </a:cxn>
                  <a:cxn ang="0">
                    <a:pos x="T10" y="T11"/>
                  </a:cxn>
                  <a:cxn ang="0">
                    <a:pos x="T12" y="T13"/>
                  </a:cxn>
                </a:cxnLst>
                <a:rect l="0" t="0" r="r" b="b"/>
                <a:pathLst>
                  <a:path w="49" h="31">
                    <a:moveTo>
                      <a:pt x="47" y="28"/>
                    </a:moveTo>
                    <a:cubicBezTo>
                      <a:pt x="36" y="27"/>
                      <a:pt x="27" y="25"/>
                      <a:pt x="18" y="18"/>
                    </a:cubicBezTo>
                    <a:cubicBezTo>
                      <a:pt x="13" y="13"/>
                      <a:pt x="8" y="7"/>
                      <a:pt x="3" y="1"/>
                    </a:cubicBezTo>
                    <a:cubicBezTo>
                      <a:pt x="2" y="0"/>
                      <a:pt x="0" y="1"/>
                      <a:pt x="1" y="3"/>
                    </a:cubicBezTo>
                    <a:cubicBezTo>
                      <a:pt x="6" y="11"/>
                      <a:pt x="11" y="18"/>
                      <a:pt x="19" y="24"/>
                    </a:cubicBezTo>
                    <a:cubicBezTo>
                      <a:pt x="27" y="30"/>
                      <a:pt x="37" y="31"/>
                      <a:pt x="47" y="31"/>
                    </a:cubicBezTo>
                    <a:cubicBezTo>
                      <a:pt x="49" y="31"/>
                      <a:pt x="49" y="29"/>
                      <a:pt x="47"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25" name="Freeform 561"/>
              <p:cNvSpPr/>
              <p:nvPr/>
            </p:nvSpPr>
            <p:spPr bwMode="auto">
              <a:xfrm>
                <a:off x="3982" y="1917"/>
                <a:ext cx="86" cy="65"/>
              </a:xfrm>
              <a:custGeom>
                <a:avLst/>
                <a:gdLst>
                  <a:gd name="T0" fmla="*/ 47 w 49"/>
                  <a:gd name="T1" fmla="*/ 34 h 37"/>
                  <a:gd name="T2" fmla="*/ 4 w 49"/>
                  <a:gd name="T3" fmla="*/ 1 h 37"/>
                  <a:gd name="T4" fmla="*/ 1 w 49"/>
                  <a:gd name="T5" fmla="*/ 3 h 37"/>
                  <a:gd name="T6" fmla="*/ 46 w 49"/>
                  <a:gd name="T7" fmla="*/ 37 h 37"/>
                  <a:gd name="T8" fmla="*/ 47 w 49"/>
                  <a:gd name="T9" fmla="*/ 34 h 37"/>
                </a:gdLst>
                <a:ahLst/>
                <a:cxnLst>
                  <a:cxn ang="0">
                    <a:pos x="T0" y="T1"/>
                  </a:cxn>
                  <a:cxn ang="0">
                    <a:pos x="T2" y="T3"/>
                  </a:cxn>
                  <a:cxn ang="0">
                    <a:pos x="T4" y="T5"/>
                  </a:cxn>
                  <a:cxn ang="0">
                    <a:pos x="T6" y="T7"/>
                  </a:cxn>
                  <a:cxn ang="0">
                    <a:pos x="T8" y="T9"/>
                  </a:cxn>
                </a:cxnLst>
                <a:rect l="0" t="0" r="r" b="b"/>
                <a:pathLst>
                  <a:path w="49" h="37">
                    <a:moveTo>
                      <a:pt x="47" y="34"/>
                    </a:moveTo>
                    <a:cubicBezTo>
                      <a:pt x="30" y="26"/>
                      <a:pt x="16" y="15"/>
                      <a:pt x="4" y="1"/>
                    </a:cubicBezTo>
                    <a:cubicBezTo>
                      <a:pt x="3" y="0"/>
                      <a:pt x="0" y="2"/>
                      <a:pt x="1" y="3"/>
                    </a:cubicBezTo>
                    <a:cubicBezTo>
                      <a:pt x="12" y="19"/>
                      <a:pt x="28" y="30"/>
                      <a:pt x="46" y="37"/>
                    </a:cubicBezTo>
                    <a:cubicBezTo>
                      <a:pt x="48" y="37"/>
                      <a:pt x="49" y="34"/>
                      <a:pt x="47"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26" name="Freeform 562"/>
              <p:cNvSpPr/>
              <p:nvPr/>
            </p:nvSpPr>
            <p:spPr bwMode="auto">
              <a:xfrm>
                <a:off x="4071" y="1906"/>
                <a:ext cx="69" cy="39"/>
              </a:xfrm>
              <a:custGeom>
                <a:avLst/>
                <a:gdLst>
                  <a:gd name="T0" fmla="*/ 37 w 39"/>
                  <a:gd name="T1" fmla="*/ 17 h 22"/>
                  <a:gd name="T2" fmla="*/ 4 w 39"/>
                  <a:gd name="T3" fmla="*/ 1 h 22"/>
                  <a:gd name="T4" fmla="*/ 1 w 39"/>
                  <a:gd name="T5" fmla="*/ 3 h 22"/>
                  <a:gd name="T6" fmla="*/ 37 w 39"/>
                  <a:gd name="T7" fmla="*/ 21 h 22"/>
                  <a:gd name="T8" fmla="*/ 37 w 39"/>
                  <a:gd name="T9" fmla="*/ 17 h 22"/>
                </a:gdLst>
                <a:ahLst/>
                <a:cxnLst>
                  <a:cxn ang="0">
                    <a:pos x="T0" y="T1"/>
                  </a:cxn>
                  <a:cxn ang="0">
                    <a:pos x="T2" y="T3"/>
                  </a:cxn>
                  <a:cxn ang="0">
                    <a:pos x="T4" y="T5"/>
                  </a:cxn>
                  <a:cxn ang="0">
                    <a:pos x="T6" y="T7"/>
                  </a:cxn>
                  <a:cxn ang="0">
                    <a:pos x="T8" y="T9"/>
                  </a:cxn>
                </a:cxnLst>
                <a:rect l="0" t="0" r="r" b="b"/>
                <a:pathLst>
                  <a:path w="39" h="22">
                    <a:moveTo>
                      <a:pt x="37" y="17"/>
                    </a:moveTo>
                    <a:cubicBezTo>
                      <a:pt x="23" y="15"/>
                      <a:pt x="14" y="10"/>
                      <a:pt x="4" y="1"/>
                    </a:cubicBezTo>
                    <a:cubicBezTo>
                      <a:pt x="3" y="0"/>
                      <a:pt x="0" y="2"/>
                      <a:pt x="1" y="3"/>
                    </a:cubicBezTo>
                    <a:cubicBezTo>
                      <a:pt x="9" y="15"/>
                      <a:pt x="23" y="22"/>
                      <a:pt x="37" y="21"/>
                    </a:cubicBezTo>
                    <a:cubicBezTo>
                      <a:pt x="39" y="20"/>
                      <a:pt x="39" y="17"/>
                      <a:pt x="37"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27" name="Freeform 563"/>
              <p:cNvSpPr/>
              <p:nvPr/>
            </p:nvSpPr>
            <p:spPr bwMode="auto">
              <a:xfrm>
                <a:off x="3774" y="1956"/>
                <a:ext cx="30" cy="63"/>
              </a:xfrm>
              <a:custGeom>
                <a:avLst/>
                <a:gdLst>
                  <a:gd name="T0" fmla="*/ 16 w 17"/>
                  <a:gd name="T1" fmla="*/ 33 h 36"/>
                  <a:gd name="T2" fmla="*/ 4 w 17"/>
                  <a:gd name="T3" fmla="*/ 1 h 36"/>
                  <a:gd name="T4" fmla="*/ 1 w 17"/>
                  <a:gd name="T5" fmla="*/ 2 h 36"/>
                  <a:gd name="T6" fmla="*/ 13 w 17"/>
                  <a:gd name="T7" fmla="*/ 35 h 36"/>
                  <a:gd name="T8" fmla="*/ 16 w 17"/>
                  <a:gd name="T9" fmla="*/ 33 h 36"/>
                </a:gdLst>
                <a:ahLst/>
                <a:cxnLst>
                  <a:cxn ang="0">
                    <a:pos x="T0" y="T1"/>
                  </a:cxn>
                  <a:cxn ang="0">
                    <a:pos x="T2" y="T3"/>
                  </a:cxn>
                  <a:cxn ang="0">
                    <a:pos x="T4" y="T5"/>
                  </a:cxn>
                  <a:cxn ang="0">
                    <a:pos x="T6" y="T7"/>
                  </a:cxn>
                  <a:cxn ang="0">
                    <a:pos x="T8" y="T9"/>
                  </a:cxn>
                </a:cxnLst>
                <a:rect l="0" t="0" r="r" b="b"/>
                <a:pathLst>
                  <a:path w="17" h="36">
                    <a:moveTo>
                      <a:pt x="16" y="33"/>
                    </a:moveTo>
                    <a:cubicBezTo>
                      <a:pt x="9" y="23"/>
                      <a:pt x="6" y="13"/>
                      <a:pt x="4" y="1"/>
                    </a:cubicBezTo>
                    <a:cubicBezTo>
                      <a:pt x="4" y="0"/>
                      <a:pt x="1" y="0"/>
                      <a:pt x="1" y="2"/>
                    </a:cubicBezTo>
                    <a:cubicBezTo>
                      <a:pt x="0" y="14"/>
                      <a:pt x="6" y="26"/>
                      <a:pt x="13" y="35"/>
                    </a:cubicBezTo>
                    <a:cubicBezTo>
                      <a:pt x="15" y="36"/>
                      <a:pt x="17" y="34"/>
                      <a:pt x="16"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28" name="Freeform 564"/>
              <p:cNvSpPr/>
              <p:nvPr/>
            </p:nvSpPr>
            <p:spPr bwMode="auto">
              <a:xfrm>
                <a:off x="3813" y="1973"/>
                <a:ext cx="44" cy="55"/>
              </a:xfrm>
              <a:custGeom>
                <a:avLst/>
                <a:gdLst>
                  <a:gd name="T0" fmla="*/ 23 w 25"/>
                  <a:gd name="T1" fmla="*/ 27 h 31"/>
                  <a:gd name="T2" fmla="*/ 6 w 25"/>
                  <a:gd name="T3" fmla="*/ 2 h 31"/>
                  <a:gd name="T4" fmla="*/ 3 w 25"/>
                  <a:gd name="T5" fmla="*/ 1 h 31"/>
                  <a:gd name="T6" fmla="*/ 23 w 25"/>
                  <a:gd name="T7" fmla="*/ 30 h 31"/>
                  <a:gd name="T8" fmla="*/ 23 w 25"/>
                  <a:gd name="T9" fmla="*/ 27 h 31"/>
                </a:gdLst>
                <a:ahLst/>
                <a:cxnLst>
                  <a:cxn ang="0">
                    <a:pos x="T0" y="T1"/>
                  </a:cxn>
                  <a:cxn ang="0">
                    <a:pos x="T2" y="T3"/>
                  </a:cxn>
                  <a:cxn ang="0">
                    <a:pos x="T4" y="T5"/>
                  </a:cxn>
                  <a:cxn ang="0">
                    <a:pos x="T6" y="T7"/>
                  </a:cxn>
                  <a:cxn ang="0">
                    <a:pos x="T8" y="T9"/>
                  </a:cxn>
                </a:cxnLst>
                <a:rect l="0" t="0" r="r" b="b"/>
                <a:pathLst>
                  <a:path w="25" h="31">
                    <a:moveTo>
                      <a:pt x="23" y="27"/>
                    </a:moveTo>
                    <a:cubicBezTo>
                      <a:pt x="12" y="23"/>
                      <a:pt x="7" y="13"/>
                      <a:pt x="6" y="2"/>
                    </a:cubicBezTo>
                    <a:cubicBezTo>
                      <a:pt x="6" y="0"/>
                      <a:pt x="3" y="0"/>
                      <a:pt x="3" y="1"/>
                    </a:cubicBezTo>
                    <a:cubicBezTo>
                      <a:pt x="0" y="14"/>
                      <a:pt x="10" y="27"/>
                      <a:pt x="23" y="30"/>
                    </a:cubicBezTo>
                    <a:cubicBezTo>
                      <a:pt x="24" y="31"/>
                      <a:pt x="25" y="28"/>
                      <a:pt x="23" y="2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29" name="Freeform 565"/>
              <p:cNvSpPr/>
              <p:nvPr/>
            </p:nvSpPr>
            <p:spPr bwMode="auto">
              <a:xfrm>
                <a:off x="3853" y="1963"/>
                <a:ext cx="41" cy="58"/>
              </a:xfrm>
              <a:custGeom>
                <a:avLst/>
                <a:gdLst>
                  <a:gd name="T0" fmla="*/ 22 w 23"/>
                  <a:gd name="T1" fmla="*/ 29 h 33"/>
                  <a:gd name="T2" fmla="*/ 11 w 23"/>
                  <a:gd name="T3" fmla="*/ 15 h 33"/>
                  <a:gd name="T4" fmla="*/ 4 w 23"/>
                  <a:gd name="T5" fmla="*/ 1 h 33"/>
                  <a:gd name="T6" fmla="*/ 1 w 23"/>
                  <a:gd name="T7" fmla="*/ 3 h 33"/>
                  <a:gd name="T8" fmla="*/ 19 w 23"/>
                  <a:gd name="T9" fmla="*/ 31 h 33"/>
                  <a:gd name="T10" fmla="*/ 22 w 23"/>
                  <a:gd name="T11" fmla="*/ 29 h 33"/>
                </a:gdLst>
                <a:ahLst/>
                <a:cxnLst>
                  <a:cxn ang="0">
                    <a:pos x="T0" y="T1"/>
                  </a:cxn>
                  <a:cxn ang="0">
                    <a:pos x="T2" y="T3"/>
                  </a:cxn>
                  <a:cxn ang="0">
                    <a:pos x="T4" y="T5"/>
                  </a:cxn>
                  <a:cxn ang="0">
                    <a:pos x="T6" y="T7"/>
                  </a:cxn>
                  <a:cxn ang="0">
                    <a:pos x="T8" y="T9"/>
                  </a:cxn>
                  <a:cxn ang="0">
                    <a:pos x="T10" y="T11"/>
                  </a:cxn>
                </a:cxnLst>
                <a:rect l="0" t="0" r="r" b="b"/>
                <a:pathLst>
                  <a:path w="23" h="33">
                    <a:moveTo>
                      <a:pt x="22" y="29"/>
                    </a:moveTo>
                    <a:cubicBezTo>
                      <a:pt x="18" y="25"/>
                      <a:pt x="14" y="20"/>
                      <a:pt x="11" y="15"/>
                    </a:cubicBezTo>
                    <a:cubicBezTo>
                      <a:pt x="8" y="11"/>
                      <a:pt x="6" y="6"/>
                      <a:pt x="4" y="1"/>
                    </a:cubicBezTo>
                    <a:cubicBezTo>
                      <a:pt x="3" y="0"/>
                      <a:pt x="0" y="1"/>
                      <a:pt x="1" y="3"/>
                    </a:cubicBezTo>
                    <a:cubicBezTo>
                      <a:pt x="2" y="14"/>
                      <a:pt x="11" y="24"/>
                      <a:pt x="19" y="31"/>
                    </a:cubicBezTo>
                    <a:cubicBezTo>
                      <a:pt x="21" y="33"/>
                      <a:pt x="23" y="30"/>
                      <a:pt x="22"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30" name="Freeform 566"/>
              <p:cNvSpPr/>
              <p:nvPr/>
            </p:nvSpPr>
            <p:spPr bwMode="auto">
              <a:xfrm>
                <a:off x="3883" y="1966"/>
                <a:ext cx="49" cy="39"/>
              </a:xfrm>
              <a:custGeom>
                <a:avLst/>
                <a:gdLst>
                  <a:gd name="T0" fmla="*/ 26 w 28"/>
                  <a:gd name="T1" fmla="*/ 18 h 22"/>
                  <a:gd name="T2" fmla="*/ 14 w 28"/>
                  <a:gd name="T3" fmla="*/ 10 h 22"/>
                  <a:gd name="T4" fmla="*/ 4 w 28"/>
                  <a:gd name="T5" fmla="*/ 1 h 22"/>
                  <a:gd name="T6" fmla="*/ 1 w 28"/>
                  <a:gd name="T7" fmla="*/ 2 h 22"/>
                  <a:gd name="T8" fmla="*/ 25 w 28"/>
                  <a:gd name="T9" fmla="*/ 21 h 22"/>
                  <a:gd name="T10" fmla="*/ 26 w 28"/>
                  <a:gd name="T11" fmla="*/ 18 h 22"/>
                </a:gdLst>
                <a:ahLst/>
                <a:cxnLst>
                  <a:cxn ang="0">
                    <a:pos x="T0" y="T1"/>
                  </a:cxn>
                  <a:cxn ang="0">
                    <a:pos x="T2" y="T3"/>
                  </a:cxn>
                  <a:cxn ang="0">
                    <a:pos x="T4" y="T5"/>
                  </a:cxn>
                  <a:cxn ang="0">
                    <a:pos x="T6" y="T7"/>
                  </a:cxn>
                  <a:cxn ang="0">
                    <a:pos x="T8" y="T9"/>
                  </a:cxn>
                  <a:cxn ang="0">
                    <a:pos x="T10" y="T11"/>
                  </a:cxn>
                </a:cxnLst>
                <a:rect l="0" t="0" r="r" b="b"/>
                <a:pathLst>
                  <a:path w="28" h="22">
                    <a:moveTo>
                      <a:pt x="26" y="18"/>
                    </a:moveTo>
                    <a:cubicBezTo>
                      <a:pt x="22" y="16"/>
                      <a:pt x="17" y="13"/>
                      <a:pt x="14" y="10"/>
                    </a:cubicBezTo>
                    <a:cubicBezTo>
                      <a:pt x="10" y="7"/>
                      <a:pt x="7" y="4"/>
                      <a:pt x="4" y="1"/>
                    </a:cubicBezTo>
                    <a:cubicBezTo>
                      <a:pt x="3" y="0"/>
                      <a:pt x="0" y="1"/>
                      <a:pt x="1" y="2"/>
                    </a:cubicBezTo>
                    <a:cubicBezTo>
                      <a:pt x="5" y="12"/>
                      <a:pt x="16" y="18"/>
                      <a:pt x="25" y="21"/>
                    </a:cubicBezTo>
                    <a:cubicBezTo>
                      <a:pt x="28" y="22"/>
                      <a:pt x="28" y="18"/>
                      <a:pt x="26"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31" name="Freeform 567"/>
              <p:cNvSpPr/>
              <p:nvPr/>
            </p:nvSpPr>
            <p:spPr bwMode="auto">
              <a:xfrm>
                <a:off x="2948" y="2561"/>
                <a:ext cx="54" cy="65"/>
              </a:xfrm>
              <a:custGeom>
                <a:avLst/>
                <a:gdLst>
                  <a:gd name="T0" fmla="*/ 0 w 31"/>
                  <a:gd name="T1" fmla="*/ 3 h 37"/>
                  <a:gd name="T2" fmla="*/ 28 w 31"/>
                  <a:gd name="T3" fmla="*/ 36 h 37"/>
                  <a:gd name="T4" fmla="*/ 30 w 31"/>
                  <a:gd name="T5" fmla="*/ 33 h 37"/>
                  <a:gd name="T6" fmla="*/ 4 w 31"/>
                  <a:gd name="T7" fmla="*/ 2 h 37"/>
                  <a:gd name="T8" fmla="*/ 0 w 31"/>
                  <a:gd name="T9" fmla="*/ 3 h 37"/>
                </a:gdLst>
                <a:ahLst/>
                <a:cxnLst>
                  <a:cxn ang="0">
                    <a:pos x="T0" y="T1"/>
                  </a:cxn>
                  <a:cxn ang="0">
                    <a:pos x="T2" y="T3"/>
                  </a:cxn>
                  <a:cxn ang="0">
                    <a:pos x="T4" y="T5"/>
                  </a:cxn>
                  <a:cxn ang="0">
                    <a:pos x="T6" y="T7"/>
                  </a:cxn>
                  <a:cxn ang="0">
                    <a:pos x="T8" y="T9"/>
                  </a:cxn>
                </a:cxnLst>
                <a:rect l="0" t="0" r="r" b="b"/>
                <a:pathLst>
                  <a:path w="31" h="37">
                    <a:moveTo>
                      <a:pt x="0" y="3"/>
                    </a:moveTo>
                    <a:cubicBezTo>
                      <a:pt x="4" y="17"/>
                      <a:pt x="14" y="31"/>
                      <a:pt x="28" y="36"/>
                    </a:cubicBezTo>
                    <a:cubicBezTo>
                      <a:pt x="30" y="37"/>
                      <a:pt x="31" y="34"/>
                      <a:pt x="30" y="33"/>
                    </a:cubicBezTo>
                    <a:cubicBezTo>
                      <a:pt x="18" y="25"/>
                      <a:pt x="9" y="16"/>
                      <a:pt x="4" y="2"/>
                    </a:cubicBezTo>
                    <a:cubicBezTo>
                      <a:pt x="3" y="0"/>
                      <a:pt x="0" y="1"/>
                      <a:pt x="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32" name="Freeform 568"/>
              <p:cNvSpPr/>
              <p:nvPr/>
            </p:nvSpPr>
            <p:spPr bwMode="auto">
              <a:xfrm>
                <a:off x="2929" y="2585"/>
                <a:ext cx="44" cy="58"/>
              </a:xfrm>
              <a:custGeom>
                <a:avLst/>
                <a:gdLst>
                  <a:gd name="T0" fmla="*/ 1 w 25"/>
                  <a:gd name="T1" fmla="*/ 3 h 33"/>
                  <a:gd name="T2" fmla="*/ 22 w 25"/>
                  <a:gd name="T3" fmla="*/ 32 h 33"/>
                  <a:gd name="T4" fmla="*/ 24 w 25"/>
                  <a:gd name="T5" fmla="*/ 30 h 33"/>
                  <a:gd name="T6" fmla="*/ 13 w 25"/>
                  <a:gd name="T7" fmla="*/ 16 h 33"/>
                  <a:gd name="T8" fmla="*/ 4 w 25"/>
                  <a:gd name="T9" fmla="*/ 2 h 33"/>
                  <a:gd name="T10" fmla="*/ 1 w 25"/>
                  <a:gd name="T11" fmla="*/ 3 h 33"/>
                </a:gdLst>
                <a:ahLst/>
                <a:cxnLst>
                  <a:cxn ang="0">
                    <a:pos x="T0" y="T1"/>
                  </a:cxn>
                  <a:cxn ang="0">
                    <a:pos x="T2" y="T3"/>
                  </a:cxn>
                  <a:cxn ang="0">
                    <a:pos x="T4" y="T5"/>
                  </a:cxn>
                  <a:cxn ang="0">
                    <a:pos x="T6" y="T7"/>
                  </a:cxn>
                  <a:cxn ang="0">
                    <a:pos x="T8" y="T9"/>
                  </a:cxn>
                  <a:cxn ang="0">
                    <a:pos x="T10" y="T11"/>
                  </a:cxn>
                </a:cxnLst>
                <a:rect l="0" t="0" r="r" b="b"/>
                <a:pathLst>
                  <a:path w="25" h="33">
                    <a:moveTo>
                      <a:pt x="1" y="3"/>
                    </a:moveTo>
                    <a:cubicBezTo>
                      <a:pt x="5" y="14"/>
                      <a:pt x="12" y="25"/>
                      <a:pt x="22" y="32"/>
                    </a:cubicBezTo>
                    <a:cubicBezTo>
                      <a:pt x="23" y="33"/>
                      <a:pt x="25" y="31"/>
                      <a:pt x="24" y="30"/>
                    </a:cubicBezTo>
                    <a:cubicBezTo>
                      <a:pt x="20" y="25"/>
                      <a:pt x="17" y="21"/>
                      <a:pt x="13" y="16"/>
                    </a:cubicBezTo>
                    <a:cubicBezTo>
                      <a:pt x="10" y="11"/>
                      <a:pt x="7" y="6"/>
                      <a:pt x="4" y="2"/>
                    </a:cubicBezTo>
                    <a:cubicBezTo>
                      <a:pt x="3" y="0"/>
                      <a:pt x="0" y="1"/>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33" name="Freeform 569"/>
              <p:cNvSpPr/>
              <p:nvPr/>
            </p:nvSpPr>
            <p:spPr bwMode="auto">
              <a:xfrm>
                <a:off x="2927" y="2627"/>
                <a:ext cx="38" cy="51"/>
              </a:xfrm>
              <a:custGeom>
                <a:avLst/>
                <a:gdLst>
                  <a:gd name="T0" fmla="*/ 1 w 22"/>
                  <a:gd name="T1" fmla="*/ 3 h 29"/>
                  <a:gd name="T2" fmla="*/ 19 w 22"/>
                  <a:gd name="T3" fmla="*/ 29 h 29"/>
                  <a:gd name="T4" fmla="*/ 21 w 22"/>
                  <a:gd name="T5" fmla="*/ 26 h 29"/>
                  <a:gd name="T6" fmla="*/ 11 w 22"/>
                  <a:gd name="T7" fmla="*/ 16 h 29"/>
                  <a:gd name="T8" fmla="*/ 4 w 22"/>
                  <a:gd name="T9" fmla="*/ 2 h 29"/>
                  <a:gd name="T10" fmla="*/ 1 w 22"/>
                  <a:gd name="T11" fmla="*/ 3 h 29"/>
                </a:gdLst>
                <a:ahLst/>
                <a:cxnLst>
                  <a:cxn ang="0">
                    <a:pos x="T0" y="T1"/>
                  </a:cxn>
                  <a:cxn ang="0">
                    <a:pos x="T2" y="T3"/>
                  </a:cxn>
                  <a:cxn ang="0">
                    <a:pos x="T4" y="T5"/>
                  </a:cxn>
                  <a:cxn ang="0">
                    <a:pos x="T6" y="T7"/>
                  </a:cxn>
                  <a:cxn ang="0">
                    <a:pos x="T8" y="T9"/>
                  </a:cxn>
                  <a:cxn ang="0">
                    <a:pos x="T10" y="T11"/>
                  </a:cxn>
                </a:cxnLst>
                <a:rect l="0" t="0" r="r" b="b"/>
                <a:pathLst>
                  <a:path w="22" h="29">
                    <a:moveTo>
                      <a:pt x="1" y="3"/>
                    </a:moveTo>
                    <a:cubicBezTo>
                      <a:pt x="2" y="13"/>
                      <a:pt x="9" y="25"/>
                      <a:pt x="19" y="29"/>
                    </a:cubicBezTo>
                    <a:cubicBezTo>
                      <a:pt x="21" y="29"/>
                      <a:pt x="22" y="27"/>
                      <a:pt x="21" y="26"/>
                    </a:cubicBezTo>
                    <a:cubicBezTo>
                      <a:pt x="18" y="23"/>
                      <a:pt x="14" y="20"/>
                      <a:pt x="11" y="16"/>
                    </a:cubicBezTo>
                    <a:cubicBezTo>
                      <a:pt x="7" y="12"/>
                      <a:pt x="5" y="7"/>
                      <a:pt x="4" y="2"/>
                    </a:cubicBezTo>
                    <a:cubicBezTo>
                      <a:pt x="3" y="0"/>
                      <a:pt x="0" y="1"/>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34" name="Freeform 570"/>
              <p:cNvSpPr/>
              <p:nvPr/>
            </p:nvSpPr>
            <p:spPr bwMode="auto">
              <a:xfrm>
                <a:off x="2927" y="2680"/>
                <a:ext cx="38" cy="48"/>
              </a:xfrm>
              <a:custGeom>
                <a:avLst/>
                <a:gdLst>
                  <a:gd name="T0" fmla="*/ 1 w 22"/>
                  <a:gd name="T1" fmla="*/ 3 h 27"/>
                  <a:gd name="T2" fmla="*/ 19 w 22"/>
                  <a:gd name="T3" fmla="*/ 26 h 27"/>
                  <a:gd name="T4" fmla="*/ 21 w 22"/>
                  <a:gd name="T5" fmla="*/ 24 h 27"/>
                  <a:gd name="T6" fmla="*/ 11 w 22"/>
                  <a:gd name="T7" fmla="*/ 13 h 27"/>
                  <a:gd name="T8" fmla="*/ 4 w 22"/>
                  <a:gd name="T9" fmla="*/ 1 h 27"/>
                  <a:gd name="T10" fmla="*/ 1 w 22"/>
                  <a:gd name="T11" fmla="*/ 3 h 27"/>
                </a:gdLst>
                <a:ahLst/>
                <a:cxnLst>
                  <a:cxn ang="0">
                    <a:pos x="T0" y="T1"/>
                  </a:cxn>
                  <a:cxn ang="0">
                    <a:pos x="T2" y="T3"/>
                  </a:cxn>
                  <a:cxn ang="0">
                    <a:pos x="T4" y="T5"/>
                  </a:cxn>
                  <a:cxn ang="0">
                    <a:pos x="T6" y="T7"/>
                  </a:cxn>
                  <a:cxn ang="0">
                    <a:pos x="T8" y="T9"/>
                  </a:cxn>
                  <a:cxn ang="0">
                    <a:pos x="T10" y="T11"/>
                  </a:cxn>
                </a:cxnLst>
                <a:rect l="0" t="0" r="r" b="b"/>
                <a:pathLst>
                  <a:path w="22" h="27">
                    <a:moveTo>
                      <a:pt x="1" y="3"/>
                    </a:moveTo>
                    <a:cubicBezTo>
                      <a:pt x="4" y="11"/>
                      <a:pt x="10" y="22"/>
                      <a:pt x="19" y="26"/>
                    </a:cubicBezTo>
                    <a:cubicBezTo>
                      <a:pt x="21" y="27"/>
                      <a:pt x="22" y="25"/>
                      <a:pt x="21" y="24"/>
                    </a:cubicBezTo>
                    <a:cubicBezTo>
                      <a:pt x="18" y="20"/>
                      <a:pt x="14" y="17"/>
                      <a:pt x="11" y="13"/>
                    </a:cubicBezTo>
                    <a:cubicBezTo>
                      <a:pt x="8" y="9"/>
                      <a:pt x="6" y="5"/>
                      <a:pt x="4" y="1"/>
                    </a:cubicBezTo>
                    <a:cubicBezTo>
                      <a:pt x="3" y="0"/>
                      <a:pt x="0" y="1"/>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35" name="Freeform 571"/>
              <p:cNvSpPr/>
              <p:nvPr/>
            </p:nvSpPr>
            <p:spPr bwMode="auto">
              <a:xfrm>
                <a:off x="2939" y="2731"/>
                <a:ext cx="41" cy="32"/>
              </a:xfrm>
              <a:custGeom>
                <a:avLst/>
                <a:gdLst>
                  <a:gd name="T0" fmla="*/ 2 w 23"/>
                  <a:gd name="T1" fmla="*/ 4 h 18"/>
                  <a:gd name="T2" fmla="*/ 21 w 23"/>
                  <a:gd name="T3" fmla="*/ 17 h 18"/>
                  <a:gd name="T4" fmla="*/ 22 w 23"/>
                  <a:gd name="T5" fmla="*/ 15 h 18"/>
                  <a:gd name="T6" fmla="*/ 4 w 23"/>
                  <a:gd name="T7" fmla="*/ 2 h 18"/>
                  <a:gd name="T8" fmla="*/ 2 w 23"/>
                  <a:gd name="T9" fmla="*/ 4 h 18"/>
                </a:gdLst>
                <a:ahLst/>
                <a:cxnLst>
                  <a:cxn ang="0">
                    <a:pos x="T0" y="T1"/>
                  </a:cxn>
                  <a:cxn ang="0">
                    <a:pos x="T2" y="T3"/>
                  </a:cxn>
                  <a:cxn ang="0">
                    <a:pos x="T4" y="T5"/>
                  </a:cxn>
                  <a:cxn ang="0">
                    <a:pos x="T6" y="T7"/>
                  </a:cxn>
                  <a:cxn ang="0">
                    <a:pos x="T8" y="T9"/>
                  </a:cxn>
                </a:cxnLst>
                <a:rect l="0" t="0" r="r" b="b"/>
                <a:pathLst>
                  <a:path w="23" h="18">
                    <a:moveTo>
                      <a:pt x="2" y="4"/>
                    </a:moveTo>
                    <a:cubicBezTo>
                      <a:pt x="6" y="10"/>
                      <a:pt x="13" y="15"/>
                      <a:pt x="21" y="17"/>
                    </a:cubicBezTo>
                    <a:cubicBezTo>
                      <a:pt x="22" y="18"/>
                      <a:pt x="23" y="15"/>
                      <a:pt x="22" y="15"/>
                    </a:cubicBezTo>
                    <a:cubicBezTo>
                      <a:pt x="15" y="11"/>
                      <a:pt x="9" y="7"/>
                      <a:pt x="4" y="2"/>
                    </a:cubicBezTo>
                    <a:cubicBezTo>
                      <a:pt x="2" y="0"/>
                      <a:pt x="0" y="3"/>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36" name="Freeform 572"/>
              <p:cNvSpPr/>
              <p:nvPr/>
            </p:nvSpPr>
            <p:spPr bwMode="auto">
              <a:xfrm>
                <a:off x="2976" y="2545"/>
                <a:ext cx="46" cy="47"/>
              </a:xfrm>
              <a:custGeom>
                <a:avLst/>
                <a:gdLst>
                  <a:gd name="T0" fmla="*/ 1 w 26"/>
                  <a:gd name="T1" fmla="*/ 3 h 27"/>
                  <a:gd name="T2" fmla="*/ 24 w 26"/>
                  <a:gd name="T3" fmla="*/ 27 h 27"/>
                  <a:gd name="T4" fmla="*/ 25 w 26"/>
                  <a:gd name="T5" fmla="*/ 24 h 27"/>
                  <a:gd name="T6" fmla="*/ 4 w 26"/>
                  <a:gd name="T7" fmla="*/ 1 h 27"/>
                  <a:gd name="T8" fmla="*/ 1 w 26"/>
                  <a:gd name="T9" fmla="*/ 3 h 27"/>
                </a:gdLst>
                <a:ahLst/>
                <a:cxnLst>
                  <a:cxn ang="0">
                    <a:pos x="T0" y="T1"/>
                  </a:cxn>
                  <a:cxn ang="0">
                    <a:pos x="T2" y="T3"/>
                  </a:cxn>
                  <a:cxn ang="0">
                    <a:pos x="T4" y="T5"/>
                  </a:cxn>
                  <a:cxn ang="0">
                    <a:pos x="T6" y="T7"/>
                  </a:cxn>
                  <a:cxn ang="0">
                    <a:pos x="T8" y="T9"/>
                  </a:cxn>
                </a:cxnLst>
                <a:rect l="0" t="0" r="r" b="b"/>
                <a:pathLst>
                  <a:path w="26" h="27">
                    <a:moveTo>
                      <a:pt x="1" y="3"/>
                    </a:moveTo>
                    <a:cubicBezTo>
                      <a:pt x="5" y="13"/>
                      <a:pt x="13" y="23"/>
                      <a:pt x="24" y="27"/>
                    </a:cubicBezTo>
                    <a:cubicBezTo>
                      <a:pt x="26" y="27"/>
                      <a:pt x="26" y="25"/>
                      <a:pt x="25" y="24"/>
                    </a:cubicBezTo>
                    <a:cubicBezTo>
                      <a:pt x="16" y="18"/>
                      <a:pt x="9" y="11"/>
                      <a:pt x="4" y="1"/>
                    </a:cubicBezTo>
                    <a:cubicBezTo>
                      <a:pt x="3" y="0"/>
                      <a:pt x="0" y="1"/>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37" name="Freeform 573"/>
              <p:cNvSpPr/>
              <p:nvPr/>
            </p:nvSpPr>
            <p:spPr bwMode="auto">
              <a:xfrm>
                <a:off x="3011" y="2531"/>
                <a:ext cx="34" cy="38"/>
              </a:xfrm>
              <a:custGeom>
                <a:avLst/>
                <a:gdLst>
                  <a:gd name="T0" fmla="*/ 1 w 19"/>
                  <a:gd name="T1" fmla="*/ 4 h 22"/>
                  <a:gd name="T2" fmla="*/ 16 w 19"/>
                  <a:gd name="T3" fmla="*/ 22 h 22"/>
                  <a:gd name="T4" fmla="*/ 18 w 19"/>
                  <a:gd name="T5" fmla="*/ 19 h 22"/>
                  <a:gd name="T6" fmla="*/ 4 w 19"/>
                  <a:gd name="T7" fmla="*/ 2 h 22"/>
                  <a:gd name="T8" fmla="*/ 1 w 19"/>
                  <a:gd name="T9" fmla="*/ 4 h 22"/>
                </a:gdLst>
                <a:ahLst/>
                <a:cxnLst>
                  <a:cxn ang="0">
                    <a:pos x="T0" y="T1"/>
                  </a:cxn>
                  <a:cxn ang="0">
                    <a:pos x="T2" y="T3"/>
                  </a:cxn>
                  <a:cxn ang="0">
                    <a:pos x="T4" y="T5"/>
                  </a:cxn>
                  <a:cxn ang="0">
                    <a:pos x="T6" y="T7"/>
                  </a:cxn>
                  <a:cxn ang="0">
                    <a:pos x="T8" y="T9"/>
                  </a:cxn>
                </a:cxnLst>
                <a:rect l="0" t="0" r="r" b="b"/>
                <a:pathLst>
                  <a:path w="19" h="22">
                    <a:moveTo>
                      <a:pt x="1" y="4"/>
                    </a:moveTo>
                    <a:cubicBezTo>
                      <a:pt x="3" y="11"/>
                      <a:pt x="9" y="18"/>
                      <a:pt x="16" y="22"/>
                    </a:cubicBezTo>
                    <a:cubicBezTo>
                      <a:pt x="18" y="22"/>
                      <a:pt x="19" y="21"/>
                      <a:pt x="18" y="19"/>
                    </a:cubicBezTo>
                    <a:cubicBezTo>
                      <a:pt x="12" y="14"/>
                      <a:pt x="8" y="9"/>
                      <a:pt x="4" y="2"/>
                    </a:cubicBezTo>
                    <a:cubicBezTo>
                      <a:pt x="4" y="0"/>
                      <a:pt x="0" y="2"/>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38" name="Freeform 574"/>
              <p:cNvSpPr/>
              <p:nvPr/>
            </p:nvSpPr>
            <p:spPr bwMode="auto">
              <a:xfrm>
                <a:off x="3046" y="2531"/>
                <a:ext cx="28" cy="23"/>
              </a:xfrm>
              <a:custGeom>
                <a:avLst/>
                <a:gdLst>
                  <a:gd name="T0" fmla="*/ 2 w 16"/>
                  <a:gd name="T1" fmla="*/ 5 h 13"/>
                  <a:gd name="T2" fmla="*/ 13 w 16"/>
                  <a:gd name="T3" fmla="*/ 12 h 13"/>
                  <a:gd name="T4" fmla="*/ 15 w 16"/>
                  <a:gd name="T5" fmla="*/ 10 h 13"/>
                  <a:gd name="T6" fmla="*/ 4 w 16"/>
                  <a:gd name="T7" fmla="*/ 1 h 13"/>
                  <a:gd name="T8" fmla="*/ 2 w 16"/>
                  <a:gd name="T9" fmla="*/ 5 h 13"/>
                </a:gdLst>
                <a:ahLst/>
                <a:cxnLst>
                  <a:cxn ang="0">
                    <a:pos x="T0" y="T1"/>
                  </a:cxn>
                  <a:cxn ang="0">
                    <a:pos x="T2" y="T3"/>
                  </a:cxn>
                  <a:cxn ang="0">
                    <a:pos x="T4" y="T5"/>
                  </a:cxn>
                  <a:cxn ang="0">
                    <a:pos x="T6" y="T7"/>
                  </a:cxn>
                  <a:cxn ang="0">
                    <a:pos x="T8" y="T9"/>
                  </a:cxn>
                </a:cxnLst>
                <a:rect l="0" t="0" r="r" b="b"/>
                <a:pathLst>
                  <a:path w="16" h="13">
                    <a:moveTo>
                      <a:pt x="2" y="5"/>
                    </a:moveTo>
                    <a:cubicBezTo>
                      <a:pt x="5" y="7"/>
                      <a:pt x="9" y="10"/>
                      <a:pt x="13" y="12"/>
                    </a:cubicBezTo>
                    <a:cubicBezTo>
                      <a:pt x="15" y="13"/>
                      <a:pt x="16" y="11"/>
                      <a:pt x="15" y="10"/>
                    </a:cubicBezTo>
                    <a:cubicBezTo>
                      <a:pt x="12" y="6"/>
                      <a:pt x="8" y="4"/>
                      <a:pt x="4" y="1"/>
                    </a:cubicBezTo>
                    <a:cubicBezTo>
                      <a:pt x="2" y="0"/>
                      <a:pt x="0" y="3"/>
                      <a:pt x="2"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39" name="Freeform 575"/>
              <p:cNvSpPr/>
              <p:nvPr/>
            </p:nvSpPr>
            <p:spPr bwMode="auto">
              <a:xfrm>
                <a:off x="3085" y="2522"/>
                <a:ext cx="25" cy="24"/>
              </a:xfrm>
              <a:custGeom>
                <a:avLst/>
                <a:gdLst>
                  <a:gd name="T0" fmla="*/ 1 w 14"/>
                  <a:gd name="T1" fmla="*/ 3 h 14"/>
                  <a:gd name="T2" fmla="*/ 12 w 14"/>
                  <a:gd name="T3" fmla="*/ 14 h 14"/>
                  <a:gd name="T4" fmla="*/ 13 w 14"/>
                  <a:gd name="T5" fmla="*/ 12 h 14"/>
                  <a:gd name="T6" fmla="*/ 4 w 14"/>
                  <a:gd name="T7" fmla="*/ 2 h 14"/>
                  <a:gd name="T8" fmla="*/ 1 w 14"/>
                  <a:gd name="T9" fmla="*/ 3 h 14"/>
                </a:gdLst>
                <a:ahLst/>
                <a:cxnLst>
                  <a:cxn ang="0">
                    <a:pos x="T0" y="T1"/>
                  </a:cxn>
                  <a:cxn ang="0">
                    <a:pos x="T2" y="T3"/>
                  </a:cxn>
                  <a:cxn ang="0">
                    <a:pos x="T4" y="T5"/>
                  </a:cxn>
                  <a:cxn ang="0">
                    <a:pos x="T6" y="T7"/>
                  </a:cxn>
                  <a:cxn ang="0">
                    <a:pos x="T8" y="T9"/>
                  </a:cxn>
                </a:cxnLst>
                <a:rect l="0" t="0" r="r" b="b"/>
                <a:pathLst>
                  <a:path w="14" h="14">
                    <a:moveTo>
                      <a:pt x="1" y="3"/>
                    </a:moveTo>
                    <a:cubicBezTo>
                      <a:pt x="3" y="8"/>
                      <a:pt x="7" y="12"/>
                      <a:pt x="12" y="14"/>
                    </a:cubicBezTo>
                    <a:cubicBezTo>
                      <a:pt x="13" y="14"/>
                      <a:pt x="14" y="12"/>
                      <a:pt x="13" y="12"/>
                    </a:cubicBezTo>
                    <a:cubicBezTo>
                      <a:pt x="9" y="9"/>
                      <a:pt x="6" y="6"/>
                      <a:pt x="4" y="2"/>
                    </a:cubicBezTo>
                    <a:cubicBezTo>
                      <a:pt x="2" y="0"/>
                      <a:pt x="0" y="1"/>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40" name="Freeform 576"/>
              <p:cNvSpPr/>
              <p:nvPr/>
            </p:nvSpPr>
            <p:spPr bwMode="auto">
              <a:xfrm>
                <a:off x="2763" y="2437"/>
                <a:ext cx="46" cy="51"/>
              </a:xfrm>
              <a:custGeom>
                <a:avLst/>
                <a:gdLst>
                  <a:gd name="T0" fmla="*/ 23 w 26"/>
                  <a:gd name="T1" fmla="*/ 25 h 29"/>
                  <a:gd name="T2" fmla="*/ 3 w 26"/>
                  <a:gd name="T3" fmla="*/ 2 h 29"/>
                  <a:gd name="T4" fmla="*/ 0 w 26"/>
                  <a:gd name="T5" fmla="*/ 2 h 29"/>
                  <a:gd name="T6" fmla="*/ 23 w 26"/>
                  <a:gd name="T7" fmla="*/ 28 h 29"/>
                  <a:gd name="T8" fmla="*/ 23 w 26"/>
                  <a:gd name="T9" fmla="*/ 25 h 29"/>
                </a:gdLst>
                <a:ahLst/>
                <a:cxnLst>
                  <a:cxn ang="0">
                    <a:pos x="T0" y="T1"/>
                  </a:cxn>
                  <a:cxn ang="0">
                    <a:pos x="T2" y="T3"/>
                  </a:cxn>
                  <a:cxn ang="0">
                    <a:pos x="T4" y="T5"/>
                  </a:cxn>
                  <a:cxn ang="0">
                    <a:pos x="T6" y="T7"/>
                  </a:cxn>
                  <a:cxn ang="0">
                    <a:pos x="T8" y="T9"/>
                  </a:cxn>
                </a:cxnLst>
                <a:rect l="0" t="0" r="r" b="b"/>
                <a:pathLst>
                  <a:path w="26" h="29">
                    <a:moveTo>
                      <a:pt x="23" y="25"/>
                    </a:moveTo>
                    <a:cubicBezTo>
                      <a:pt x="13" y="21"/>
                      <a:pt x="6" y="12"/>
                      <a:pt x="3" y="2"/>
                    </a:cubicBezTo>
                    <a:cubicBezTo>
                      <a:pt x="2" y="0"/>
                      <a:pt x="0" y="0"/>
                      <a:pt x="0" y="2"/>
                    </a:cubicBezTo>
                    <a:cubicBezTo>
                      <a:pt x="1" y="15"/>
                      <a:pt x="10" y="25"/>
                      <a:pt x="23" y="28"/>
                    </a:cubicBezTo>
                    <a:cubicBezTo>
                      <a:pt x="25" y="29"/>
                      <a:pt x="26" y="25"/>
                      <a:pt x="23"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41" name="Freeform 577"/>
              <p:cNvSpPr/>
              <p:nvPr/>
            </p:nvSpPr>
            <p:spPr bwMode="auto">
              <a:xfrm>
                <a:off x="2728" y="2444"/>
                <a:ext cx="39" cy="48"/>
              </a:xfrm>
              <a:custGeom>
                <a:avLst/>
                <a:gdLst>
                  <a:gd name="T0" fmla="*/ 20 w 22"/>
                  <a:gd name="T1" fmla="*/ 23 h 27"/>
                  <a:gd name="T2" fmla="*/ 3 w 22"/>
                  <a:gd name="T3" fmla="*/ 2 h 27"/>
                  <a:gd name="T4" fmla="*/ 0 w 22"/>
                  <a:gd name="T5" fmla="*/ 2 h 27"/>
                  <a:gd name="T6" fmla="*/ 19 w 22"/>
                  <a:gd name="T7" fmla="*/ 27 h 27"/>
                  <a:gd name="T8" fmla="*/ 20 w 22"/>
                  <a:gd name="T9" fmla="*/ 23 h 27"/>
                </a:gdLst>
                <a:ahLst/>
                <a:cxnLst>
                  <a:cxn ang="0">
                    <a:pos x="T0" y="T1"/>
                  </a:cxn>
                  <a:cxn ang="0">
                    <a:pos x="T2" y="T3"/>
                  </a:cxn>
                  <a:cxn ang="0">
                    <a:pos x="T4" y="T5"/>
                  </a:cxn>
                  <a:cxn ang="0">
                    <a:pos x="T6" y="T7"/>
                  </a:cxn>
                  <a:cxn ang="0">
                    <a:pos x="T8" y="T9"/>
                  </a:cxn>
                </a:cxnLst>
                <a:rect l="0" t="0" r="r" b="b"/>
                <a:pathLst>
                  <a:path w="22" h="27">
                    <a:moveTo>
                      <a:pt x="20" y="23"/>
                    </a:moveTo>
                    <a:cubicBezTo>
                      <a:pt x="10" y="20"/>
                      <a:pt x="5" y="11"/>
                      <a:pt x="3" y="2"/>
                    </a:cubicBezTo>
                    <a:cubicBezTo>
                      <a:pt x="3" y="0"/>
                      <a:pt x="0" y="1"/>
                      <a:pt x="0" y="2"/>
                    </a:cubicBezTo>
                    <a:cubicBezTo>
                      <a:pt x="0" y="14"/>
                      <a:pt x="8" y="23"/>
                      <a:pt x="19" y="27"/>
                    </a:cubicBezTo>
                    <a:cubicBezTo>
                      <a:pt x="21" y="27"/>
                      <a:pt x="22" y="24"/>
                      <a:pt x="20"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42" name="Freeform 578"/>
              <p:cNvSpPr/>
              <p:nvPr/>
            </p:nvSpPr>
            <p:spPr bwMode="auto">
              <a:xfrm>
                <a:off x="2797" y="2425"/>
                <a:ext cx="35" cy="62"/>
              </a:xfrm>
              <a:custGeom>
                <a:avLst/>
                <a:gdLst>
                  <a:gd name="T0" fmla="*/ 18 w 20"/>
                  <a:gd name="T1" fmla="*/ 30 h 35"/>
                  <a:gd name="T2" fmla="*/ 4 w 20"/>
                  <a:gd name="T3" fmla="*/ 2 h 35"/>
                  <a:gd name="T4" fmla="*/ 0 w 20"/>
                  <a:gd name="T5" fmla="*/ 2 h 35"/>
                  <a:gd name="T6" fmla="*/ 16 w 20"/>
                  <a:gd name="T7" fmla="*/ 33 h 35"/>
                  <a:gd name="T8" fmla="*/ 18 w 20"/>
                  <a:gd name="T9" fmla="*/ 30 h 35"/>
                </a:gdLst>
                <a:ahLst/>
                <a:cxnLst>
                  <a:cxn ang="0">
                    <a:pos x="T0" y="T1"/>
                  </a:cxn>
                  <a:cxn ang="0">
                    <a:pos x="T2" y="T3"/>
                  </a:cxn>
                  <a:cxn ang="0">
                    <a:pos x="T4" y="T5"/>
                  </a:cxn>
                  <a:cxn ang="0">
                    <a:pos x="T6" y="T7"/>
                  </a:cxn>
                  <a:cxn ang="0">
                    <a:pos x="T8" y="T9"/>
                  </a:cxn>
                </a:cxnLst>
                <a:rect l="0" t="0" r="r" b="b"/>
                <a:pathLst>
                  <a:path w="20" h="35">
                    <a:moveTo>
                      <a:pt x="18" y="30"/>
                    </a:moveTo>
                    <a:cubicBezTo>
                      <a:pt x="10" y="22"/>
                      <a:pt x="6" y="13"/>
                      <a:pt x="4" y="2"/>
                    </a:cubicBezTo>
                    <a:cubicBezTo>
                      <a:pt x="3" y="0"/>
                      <a:pt x="1" y="0"/>
                      <a:pt x="0" y="2"/>
                    </a:cubicBezTo>
                    <a:cubicBezTo>
                      <a:pt x="0" y="14"/>
                      <a:pt x="7" y="25"/>
                      <a:pt x="16" y="33"/>
                    </a:cubicBezTo>
                    <a:cubicBezTo>
                      <a:pt x="18" y="35"/>
                      <a:pt x="20" y="32"/>
                      <a:pt x="18"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43" name="Freeform 579"/>
              <p:cNvSpPr/>
              <p:nvPr/>
            </p:nvSpPr>
            <p:spPr bwMode="auto">
              <a:xfrm>
                <a:off x="2837" y="2450"/>
                <a:ext cx="28" cy="51"/>
              </a:xfrm>
              <a:custGeom>
                <a:avLst/>
                <a:gdLst>
                  <a:gd name="T0" fmla="*/ 15 w 16"/>
                  <a:gd name="T1" fmla="*/ 25 h 29"/>
                  <a:gd name="T2" fmla="*/ 4 w 16"/>
                  <a:gd name="T3" fmla="*/ 2 h 29"/>
                  <a:gd name="T4" fmla="*/ 1 w 16"/>
                  <a:gd name="T5" fmla="*/ 2 h 29"/>
                  <a:gd name="T6" fmla="*/ 12 w 16"/>
                  <a:gd name="T7" fmla="*/ 28 h 29"/>
                  <a:gd name="T8" fmla="*/ 15 w 16"/>
                  <a:gd name="T9" fmla="*/ 25 h 29"/>
                </a:gdLst>
                <a:ahLst/>
                <a:cxnLst>
                  <a:cxn ang="0">
                    <a:pos x="T0" y="T1"/>
                  </a:cxn>
                  <a:cxn ang="0">
                    <a:pos x="T2" y="T3"/>
                  </a:cxn>
                  <a:cxn ang="0">
                    <a:pos x="T4" y="T5"/>
                  </a:cxn>
                  <a:cxn ang="0">
                    <a:pos x="T6" y="T7"/>
                  </a:cxn>
                  <a:cxn ang="0">
                    <a:pos x="T8" y="T9"/>
                  </a:cxn>
                </a:cxnLst>
                <a:rect l="0" t="0" r="r" b="b"/>
                <a:pathLst>
                  <a:path w="16" h="29">
                    <a:moveTo>
                      <a:pt x="15" y="25"/>
                    </a:moveTo>
                    <a:cubicBezTo>
                      <a:pt x="9" y="18"/>
                      <a:pt x="6" y="10"/>
                      <a:pt x="4" y="2"/>
                    </a:cubicBezTo>
                    <a:cubicBezTo>
                      <a:pt x="3" y="0"/>
                      <a:pt x="1" y="1"/>
                      <a:pt x="1" y="2"/>
                    </a:cubicBezTo>
                    <a:cubicBezTo>
                      <a:pt x="0" y="12"/>
                      <a:pt x="6" y="21"/>
                      <a:pt x="12" y="28"/>
                    </a:cubicBezTo>
                    <a:cubicBezTo>
                      <a:pt x="14" y="29"/>
                      <a:pt x="16" y="27"/>
                      <a:pt x="1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44" name="Freeform 580"/>
              <p:cNvSpPr/>
              <p:nvPr/>
            </p:nvSpPr>
            <p:spPr bwMode="auto">
              <a:xfrm>
                <a:off x="2858" y="2457"/>
                <a:ext cx="28" cy="63"/>
              </a:xfrm>
              <a:custGeom>
                <a:avLst/>
                <a:gdLst>
                  <a:gd name="T0" fmla="*/ 15 w 16"/>
                  <a:gd name="T1" fmla="*/ 32 h 36"/>
                  <a:gd name="T2" fmla="*/ 6 w 16"/>
                  <a:gd name="T3" fmla="*/ 3 h 36"/>
                  <a:gd name="T4" fmla="*/ 3 w 16"/>
                  <a:gd name="T5" fmla="*/ 2 h 36"/>
                  <a:gd name="T6" fmla="*/ 12 w 16"/>
                  <a:gd name="T7" fmla="*/ 35 h 36"/>
                  <a:gd name="T8" fmla="*/ 15 w 16"/>
                  <a:gd name="T9" fmla="*/ 32 h 36"/>
                </a:gdLst>
                <a:ahLst/>
                <a:cxnLst>
                  <a:cxn ang="0">
                    <a:pos x="T0" y="T1"/>
                  </a:cxn>
                  <a:cxn ang="0">
                    <a:pos x="T2" y="T3"/>
                  </a:cxn>
                  <a:cxn ang="0">
                    <a:pos x="T4" y="T5"/>
                  </a:cxn>
                  <a:cxn ang="0">
                    <a:pos x="T6" y="T7"/>
                  </a:cxn>
                  <a:cxn ang="0">
                    <a:pos x="T8" y="T9"/>
                  </a:cxn>
                </a:cxnLst>
                <a:rect l="0" t="0" r="r" b="b"/>
                <a:pathLst>
                  <a:path w="16" h="36">
                    <a:moveTo>
                      <a:pt x="15" y="32"/>
                    </a:moveTo>
                    <a:cubicBezTo>
                      <a:pt x="9" y="23"/>
                      <a:pt x="7" y="13"/>
                      <a:pt x="6" y="3"/>
                    </a:cubicBezTo>
                    <a:cubicBezTo>
                      <a:pt x="6" y="1"/>
                      <a:pt x="3" y="0"/>
                      <a:pt x="3" y="2"/>
                    </a:cubicBezTo>
                    <a:cubicBezTo>
                      <a:pt x="0" y="14"/>
                      <a:pt x="5" y="26"/>
                      <a:pt x="12" y="35"/>
                    </a:cubicBezTo>
                    <a:cubicBezTo>
                      <a:pt x="14" y="36"/>
                      <a:pt x="16" y="34"/>
                      <a:pt x="15"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45" name="Freeform 581"/>
              <p:cNvSpPr/>
              <p:nvPr/>
            </p:nvSpPr>
            <p:spPr bwMode="auto">
              <a:xfrm>
                <a:off x="2893" y="2490"/>
                <a:ext cx="29" cy="62"/>
              </a:xfrm>
              <a:custGeom>
                <a:avLst/>
                <a:gdLst>
                  <a:gd name="T0" fmla="*/ 15 w 16"/>
                  <a:gd name="T1" fmla="*/ 31 h 35"/>
                  <a:gd name="T2" fmla="*/ 6 w 16"/>
                  <a:gd name="T3" fmla="*/ 2 h 35"/>
                  <a:gd name="T4" fmla="*/ 3 w 16"/>
                  <a:gd name="T5" fmla="*/ 2 h 35"/>
                  <a:gd name="T6" fmla="*/ 11 w 16"/>
                  <a:gd name="T7" fmla="*/ 33 h 35"/>
                  <a:gd name="T8" fmla="*/ 15 w 16"/>
                  <a:gd name="T9" fmla="*/ 31 h 35"/>
                </a:gdLst>
                <a:ahLst/>
                <a:cxnLst>
                  <a:cxn ang="0">
                    <a:pos x="T0" y="T1"/>
                  </a:cxn>
                  <a:cxn ang="0">
                    <a:pos x="T2" y="T3"/>
                  </a:cxn>
                  <a:cxn ang="0">
                    <a:pos x="T4" y="T5"/>
                  </a:cxn>
                  <a:cxn ang="0">
                    <a:pos x="T6" y="T7"/>
                  </a:cxn>
                  <a:cxn ang="0">
                    <a:pos x="T8" y="T9"/>
                  </a:cxn>
                </a:cxnLst>
                <a:rect l="0" t="0" r="r" b="b"/>
                <a:pathLst>
                  <a:path w="16" h="35">
                    <a:moveTo>
                      <a:pt x="15" y="31"/>
                    </a:moveTo>
                    <a:cubicBezTo>
                      <a:pt x="8" y="22"/>
                      <a:pt x="6" y="13"/>
                      <a:pt x="6" y="2"/>
                    </a:cubicBezTo>
                    <a:cubicBezTo>
                      <a:pt x="6" y="0"/>
                      <a:pt x="3" y="0"/>
                      <a:pt x="3" y="2"/>
                    </a:cubicBezTo>
                    <a:cubicBezTo>
                      <a:pt x="0" y="13"/>
                      <a:pt x="4" y="25"/>
                      <a:pt x="11" y="33"/>
                    </a:cubicBezTo>
                    <a:cubicBezTo>
                      <a:pt x="13" y="35"/>
                      <a:pt x="16" y="33"/>
                      <a:pt x="15"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46" name="Freeform 582"/>
              <p:cNvSpPr/>
              <p:nvPr/>
            </p:nvSpPr>
            <p:spPr bwMode="auto">
              <a:xfrm>
                <a:off x="2920" y="2499"/>
                <a:ext cx="30" cy="58"/>
              </a:xfrm>
              <a:custGeom>
                <a:avLst/>
                <a:gdLst>
                  <a:gd name="T0" fmla="*/ 15 w 17"/>
                  <a:gd name="T1" fmla="*/ 29 h 33"/>
                  <a:gd name="T2" fmla="*/ 4 w 17"/>
                  <a:gd name="T3" fmla="*/ 2 h 33"/>
                  <a:gd name="T4" fmla="*/ 0 w 17"/>
                  <a:gd name="T5" fmla="*/ 3 h 33"/>
                  <a:gd name="T6" fmla="*/ 12 w 17"/>
                  <a:gd name="T7" fmla="*/ 31 h 33"/>
                  <a:gd name="T8" fmla="*/ 15 w 17"/>
                  <a:gd name="T9" fmla="*/ 29 h 33"/>
                </a:gdLst>
                <a:ahLst/>
                <a:cxnLst>
                  <a:cxn ang="0">
                    <a:pos x="T0" y="T1"/>
                  </a:cxn>
                  <a:cxn ang="0">
                    <a:pos x="T2" y="T3"/>
                  </a:cxn>
                  <a:cxn ang="0">
                    <a:pos x="T4" y="T5"/>
                  </a:cxn>
                  <a:cxn ang="0">
                    <a:pos x="T6" y="T7"/>
                  </a:cxn>
                  <a:cxn ang="0">
                    <a:pos x="T8" y="T9"/>
                  </a:cxn>
                </a:cxnLst>
                <a:rect l="0" t="0" r="r" b="b"/>
                <a:pathLst>
                  <a:path w="17" h="33">
                    <a:moveTo>
                      <a:pt x="15" y="29"/>
                    </a:moveTo>
                    <a:cubicBezTo>
                      <a:pt x="9" y="21"/>
                      <a:pt x="6" y="12"/>
                      <a:pt x="4" y="2"/>
                    </a:cubicBezTo>
                    <a:cubicBezTo>
                      <a:pt x="3" y="0"/>
                      <a:pt x="0" y="1"/>
                      <a:pt x="0" y="3"/>
                    </a:cubicBezTo>
                    <a:cubicBezTo>
                      <a:pt x="0" y="13"/>
                      <a:pt x="5" y="23"/>
                      <a:pt x="12" y="31"/>
                    </a:cubicBezTo>
                    <a:cubicBezTo>
                      <a:pt x="14" y="33"/>
                      <a:pt x="17" y="30"/>
                      <a:pt x="15"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47" name="Freeform 583"/>
              <p:cNvSpPr/>
              <p:nvPr/>
            </p:nvSpPr>
            <p:spPr bwMode="auto">
              <a:xfrm>
                <a:off x="2960" y="2490"/>
                <a:ext cx="27" cy="55"/>
              </a:xfrm>
              <a:custGeom>
                <a:avLst/>
                <a:gdLst>
                  <a:gd name="T0" fmla="*/ 14 w 15"/>
                  <a:gd name="T1" fmla="*/ 26 h 31"/>
                  <a:gd name="T2" fmla="*/ 3 w 15"/>
                  <a:gd name="T3" fmla="*/ 2 h 31"/>
                  <a:gd name="T4" fmla="*/ 0 w 15"/>
                  <a:gd name="T5" fmla="*/ 2 h 31"/>
                  <a:gd name="T6" fmla="*/ 11 w 15"/>
                  <a:gd name="T7" fmla="*/ 29 h 31"/>
                  <a:gd name="T8" fmla="*/ 14 w 15"/>
                  <a:gd name="T9" fmla="*/ 26 h 31"/>
                </a:gdLst>
                <a:ahLst/>
                <a:cxnLst>
                  <a:cxn ang="0">
                    <a:pos x="T0" y="T1"/>
                  </a:cxn>
                  <a:cxn ang="0">
                    <a:pos x="T2" y="T3"/>
                  </a:cxn>
                  <a:cxn ang="0">
                    <a:pos x="T4" y="T5"/>
                  </a:cxn>
                  <a:cxn ang="0">
                    <a:pos x="T6" y="T7"/>
                  </a:cxn>
                  <a:cxn ang="0">
                    <a:pos x="T8" y="T9"/>
                  </a:cxn>
                </a:cxnLst>
                <a:rect l="0" t="0" r="r" b="b"/>
                <a:pathLst>
                  <a:path w="15" h="31">
                    <a:moveTo>
                      <a:pt x="14" y="26"/>
                    </a:moveTo>
                    <a:cubicBezTo>
                      <a:pt x="8" y="19"/>
                      <a:pt x="5" y="11"/>
                      <a:pt x="3" y="2"/>
                    </a:cubicBezTo>
                    <a:cubicBezTo>
                      <a:pt x="3" y="0"/>
                      <a:pt x="0" y="0"/>
                      <a:pt x="0" y="2"/>
                    </a:cubicBezTo>
                    <a:cubicBezTo>
                      <a:pt x="0" y="12"/>
                      <a:pt x="4" y="22"/>
                      <a:pt x="11" y="29"/>
                    </a:cubicBezTo>
                    <a:cubicBezTo>
                      <a:pt x="13" y="31"/>
                      <a:pt x="15" y="28"/>
                      <a:pt x="14"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48" name="Freeform 584"/>
              <p:cNvSpPr/>
              <p:nvPr/>
            </p:nvSpPr>
            <p:spPr bwMode="auto">
              <a:xfrm>
                <a:off x="2999" y="2487"/>
                <a:ext cx="24" cy="47"/>
              </a:xfrm>
              <a:custGeom>
                <a:avLst/>
                <a:gdLst>
                  <a:gd name="T0" fmla="*/ 13 w 14"/>
                  <a:gd name="T1" fmla="*/ 23 h 27"/>
                  <a:gd name="T2" fmla="*/ 4 w 14"/>
                  <a:gd name="T3" fmla="*/ 2 h 27"/>
                  <a:gd name="T4" fmla="*/ 1 w 14"/>
                  <a:gd name="T5" fmla="*/ 3 h 27"/>
                  <a:gd name="T6" fmla="*/ 10 w 14"/>
                  <a:gd name="T7" fmla="*/ 25 h 27"/>
                  <a:gd name="T8" fmla="*/ 13 w 14"/>
                  <a:gd name="T9" fmla="*/ 23 h 27"/>
                </a:gdLst>
                <a:ahLst/>
                <a:cxnLst>
                  <a:cxn ang="0">
                    <a:pos x="T0" y="T1"/>
                  </a:cxn>
                  <a:cxn ang="0">
                    <a:pos x="T2" y="T3"/>
                  </a:cxn>
                  <a:cxn ang="0">
                    <a:pos x="T4" y="T5"/>
                  </a:cxn>
                  <a:cxn ang="0">
                    <a:pos x="T6" y="T7"/>
                  </a:cxn>
                  <a:cxn ang="0">
                    <a:pos x="T8" y="T9"/>
                  </a:cxn>
                </a:cxnLst>
                <a:rect l="0" t="0" r="r" b="b"/>
                <a:pathLst>
                  <a:path w="14" h="27">
                    <a:moveTo>
                      <a:pt x="13" y="23"/>
                    </a:moveTo>
                    <a:cubicBezTo>
                      <a:pt x="8" y="16"/>
                      <a:pt x="6" y="10"/>
                      <a:pt x="4" y="2"/>
                    </a:cubicBezTo>
                    <a:cubicBezTo>
                      <a:pt x="4" y="0"/>
                      <a:pt x="1" y="1"/>
                      <a:pt x="1" y="3"/>
                    </a:cubicBezTo>
                    <a:cubicBezTo>
                      <a:pt x="0" y="11"/>
                      <a:pt x="5" y="19"/>
                      <a:pt x="10" y="25"/>
                    </a:cubicBezTo>
                    <a:cubicBezTo>
                      <a:pt x="12" y="27"/>
                      <a:pt x="14" y="25"/>
                      <a:pt x="13"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49" name="Freeform 585"/>
              <p:cNvSpPr/>
              <p:nvPr/>
            </p:nvSpPr>
            <p:spPr bwMode="auto">
              <a:xfrm>
                <a:off x="3041" y="2487"/>
                <a:ext cx="21" cy="44"/>
              </a:xfrm>
              <a:custGeom>
                <a:avLst/>
                <a:gdLst>
                  <a:gd name="T0" fmla="*/ 11 w 12"/>
                  <a:gd name="T1" fmla="*/ 21 h 25"/>
                  <a:gd name="T2" fmla="*/ 4 w 12"/>
                  <a:gd name="T3" fmla="*/ 2 h 25"/>
                  <a:gd name="T4" fmla="*/ 1 w 12"/>
                  <a:gd name="T5" fmla="*/ 2 h 25"/>
                  <a:gd name="T6" fmla="*/ 7 w 12"/>
                  <a:gd name="T7" fmla="*/ 23 h 25"/>
                  <a:gd name="T8" fmla="*/ 11 w 12"/>
                  <a:gd name="T9" fmla="*/ 21 h 25"/>
                </a:gdLst>
                <a:ahLst/>
                <a:cxnLst>
                  <a:cxn ang="0">
                    <a:pos x="T0" y="T1"/>
                  </a:cxn>
                  <a:cxn ang="0">
                    <a:pos x="T2" y="T3"/>
                  </a:cxn>
                  <a:cxn ang="0">
                    <a:pos x="T4" y="T5"/>
                  </a:cxn>
                  <a:cxn ang="0">
                    <a:pos x="T6" y="T7"/>
                  </a:cxn>
                  <a:cxn ang="0">
                    <a:pos x="T8" y="T9"/>
                  </a:cxn>
                </a:cxnLst>
                <a:rect l="0" t="0" r="r" b="b"/>
                <a:pathLst>
                  <a:path w="12" h="25">
                    <a:moveTo>
                      <a:pt x="11" y="21"/>
                    </a:moveTo>
                    <a:cubicBezTo>
                      <a:pt x="8" y="15"/>
                      <a:pt x="6" y="9"/>
                      <a:pt x="4" y="2"/>
                    </a:cubicBezTo>
                    <a:cubicBezTo>
                      <a:pt x="4" y="1"/>
                      <a:pt x="1" y="0"/>
                      <a:pt x="1" y="2"/>
                    </a:cubicBezTo>
                    <a:cubicBezTo>
                      <a:pt x="0" y="9"/>
                      <a:pt x="3" y="17"/>
                      <a:pt x="7" y="23"/>
                    </a:cubicBezTo>
                    <a:cubicBezTo>
                      <a:pt x="9" y="25"/>
                      <a:pt x="12" y="23"/>
                      <a:pt x="11"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50" name="Freeform 586"/>
              <p:cNvSpPr/>
              <p:nvPr/>
            </p:nvSpPr>
            <p:spPr bwMode="auto">
              <a:xfrm>
                <a:off x="3076" y="2487"/>
                <a:ext cx="18" cy="35"/>
              </a:xfrm>
              <a:custGeom>
                <a:avLst/>
                <a:gdLst>
                  <a:gd name="T0" fmla="*/ 9 w 10"/>
                  <a:gd name="T1" fmla="*/ 16 h 20"/>
                  <a:gd name="T2" fmla="*/ 5 w 10"/>
                  <a:gd name="T3" fmla="*/ 3 h 20"/>
                  <a:gd name="T4" fmla="*/ 1 w 10"/>
                  <a:gd name="T5" fmla="*/ 2 h 20"/>
                  <a:gd name="T6" fmla="*/ 6 w 10"/>
                  <a:gd name="T7" fmla="*/ 18 h 20"/>
                  <a:gd name="T8" fmla="*/ 9 w 10"/>
                  <a:gd name="T9" fmla="*/ 16 h 20"/>
                </a:gdLst>
                <a:ahLst/>
                <a:cxnLst>
                  <a:cxn ang="0">
                    <a:pos x="T0" y="T1"/>
                  </a:cxn>
                  <a:cxn ang="0">
                    <a:pos x="T2" y="T3"/>
                  </a:cxn>
                  <a:cxn ang="0">
                    <a:pos x="T4" y="T5"/>
                  </a:cxn>
                  <a:cxn ang="0">
                    <a:pos x="T6" y="T7"/>
                  </a:cxn>
                  <a:cxn ang="0">
                    <a:pos x="T8" y="T9"/>
                  </a:cxn>
                </a:cxnLst>
                <a:rect l="0" t="0" r="r" b="b"/>
                <a:pathLst>
                  <a:path w="10" h="20">
                    <a:moveTo>
                      <a:pt x="9" y="16"/>
                    </a:moveTo>
                    <a:cubicBezTo>
                      <a:pt x="6" y="12"/>
                      <a:pt x="5" y="7"/>
                      <a:pt x="5" y="3"/>
                    </a:cubicBezTo>
                    <a:cubicBezTo>
                      <a:pt x="4" y="1"/>
                      <a:pt x="2" y="0"/>
                      <a:pt x="1" y="2"/>
                    </a:cubicBezTo>
                    <a:cubicBezTo>
                      <a:pt x="0" y="8"/>
                      <a:pt x="2" y="14"/>
                      <a:pt x="6" y="18"/>
                    </a:cubicBezTo>
                    <a:cubicBezTo>
                      <a:pt x="7" y="20"/>
                      <a:pt x="10" y="18"/>
                      <a:pt x="9"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51" name="Freeform 587"/>
              <p:cNvSpPr/>
              <p:nvPr/>
            </p:nvSpPr>
            <p:spPr bwMode="auto">
              <a:xfrm>
                <a:off x="2702" y="2935"/>
                <a:ext cx="56" cy="49"/>
              </a:xfrm>
              <a:custGeom>
                <a:avLst/>
                <a:gdLst>
                  <a:gd name="T0" fmla="*/ 1 w 32"/>
                  <a:gd name="T1" fmla="*/ 2 h 28"/>
                  <a:gd name="T2" fmla="*/ 30 w 32"/>
                  <a:gd name="T3" fmla="*/ 28 h 28"/>
                  <a:gd name="T4" fmla="*/ 30 w 32"/>
                  <a:gd name="T5" fmla="*/ 25 h 28"/>
                  <a:gd name="T6" fmla="*/ 4 w 32"/>
                  <a:gd name="T7" fmla="*/ 2 h 28"/>
                  <a:gd name="T8" fmla="*/ 1 w 32"/>
                  <a:gd name="T9" fmla="*/ 2 h 28"/>
                </a:gdLst>
                <a:ahLst/>
                <a:cxnLst>
                  <a:cxn ang="0">
                    <a:pos x="T0" y="T1"/>
                  </a:cxn>
                  <a:cxn ang="0">
                    <a:pos x="T2" y="T3"/>
                  </a:cxn>
                  <a:cxn ang="0">
                    <a:pos x="T4" y="T5"/>
                  </a:cxn>
                  <a:cxn ang="0">
                    <a:pos x="T6" y="T7"/>
                  </a:cxn>
                  <a:cxn ang="0">
                    <a:pos x="T8" y="T9"/>
                  </a:cxn>
                </a:cxnLst>
                <a:rect l="0" t="0" r="r" b="b"/>
                <a:pathLst>
                  <a:path w="32" h="28">
                    <a:moveTo>
                      <a:pt x="1" y="2"/>
                    </a:moveTo>
                    <a:cubicBezTo>
                      <a:pt x="3" y="16"/>
                      <a:pt x="16" y="28"/>
                      <a:pt x="30" y="28"/>
                    </a:cubicBezTo>
                    <a:cubicBezTo>
                      <a:pt x="31" y="28"/>
                      <a:pt x="32" y="25"/>
                      <a:pt x="30" y="25"/>
                    </a:cubicBezTo>
                    <a:cubicBezTo>
                      <a:pt x="17" y="22"/>
                      <a:pt x="8" y="14"/>
                      <a:pt x="4" y="2"/>
                    </a:cubicBezTo>
                    <a:cubicBezTo>
                      <a:pt x="3" y="0"/>
                      <a:pt x="0" y="0"/>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52" name="Freeform 588"/>
              <p:cNvSpPr/>
              <p:nvPr/>
            </p:nvSpPr>
            <p:spPr bwMode="auto">
              <a:xfrm>
                <a:off x="2948" y="2814"/>
                <a:ext cx="77" cy="121"/>
              </a:xfrm>
              <a:custGeom>
                <a:avLst/>
                <a:gdLst>
                  <a:gd name="T0" fmla="*/ 0 w 44"/>
                  <a:gd name="T1" fmla="*/ 3 h 69"/>
                  <a:gd name="T2" fmla="*/ 41 w 44"/>
                  <a:gd name="T3" fmla="*/ 68 h 69"/>
                  <a:gd name="T4" fmla="*/ 43 w 44"/>
                  <a:gd name="T5" fmla="*/ 65 h 69"/>
                  <a:gd name="T6" fmla="*/ 3 w 44"/>
                  <a:gd name="T7" fmla="*/ 2 h 69"/>
                  <a:gd name="T8" fmla="*/ 0 w 44"/>
                  <a:gd name="T9" fmla="*/ 3 h 69"/>
                </a:gdLst>
                <a:ahLst/>
                <a:cxnLst>
                  <a:cxn ang="0">
                    <a:pos x="T0" y="T1"/>
                  </a:cxn>
                  <a:cxn ang="0">
                    <a:pos x="T2" y="T3"/>
                  </a:cxn>
                  <a:cxn ang="0">
                    <a:pos x="T4" y="T5"/>
                  </a:cxn>
                  <a:cxn ang="0">
                    <a:pos x="T6" y="T7"/>
                  </a:cxn>
                  <a:cxn ang="0">
                    <a:pos x="T8" y="T9"/>
                  </a:cxn>
                </a:cxnLst>
                <a:rect l="0" t="0" r="r" b="b"/>
                <a:pathLst>
                  <a:path w="44" h="69">
                    <a:moveTo>
                      <a:pt x="0" y="3"/>
                    </a:moveTo>
                    <a:cubicBezTo>
                      <a:pt x="4" y="29"/>
                      <a:pt x="19" y="54"/>
                      <a:pt x="41" y="68"/>
                    </a:cubicBezTo>
                    <a:cubicBezTo>
                      <a:pt x="43" y="69"/>
                      <a:pt x="44" y="67"/>
                      <a:pt x="43" y="65"/>
                    </a:cubicBezTo>
                    <a:cubicBezTo>
                      <a:pt x="23" y="47"/>
                      <a:pt x="11" y="28"/>
                      <a:pt x="3" y="2"/>
                    </a:cubicBezTo>
                    <a:cubicBezTo>
                      <a:pt x="3" y="0"/>
                      <a:pt x="0" y="1"/>
                      <a:pt x="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53" name="Freeform 589"/>
              <p:cNvSpPr/>
              <p:nvPr/>
            </p:nvSpPr>
            <p:spPr bwMode="auto">
              <a:xfrm>
                <a:off x="3333" y="2896"/>
                <a:ext cx="39" cy="111"/>
              </a:xfrm>
              <a:custGeom>
                <a:avLst/>
                <a:gdLst>
                  <a:gd name="T0" fmla="*/ 1 w 22"/>
                  <a:gd name="T1" fmla="*/ 3 h 63"/>
                  <a:gd name="T2" fmla="*/ 18 w 22"/>
                  <a:gd name="T3" fmla="*/ 61 h 63"/>
                  <a:gd name="T4" fmla="*/ 21 w 22"/>
                  <a:gd name="T5" fmla="*/ 61 h 63"/>
                  <a:gd name="T6" fmla="*/ 4 w 22"/>
                  <a:gd name="T7" fmla="*/ 2 h 63"/>
                  <a:gd name="T8" fmla="*/ 1 w 22"/>
                  <a:gd name="T9" fmla="*/ 3 h 63"/>
                </a:gdLst>
                <a:ahLst/>
                <a:cxnLst>
                  <a:cxn ang="0">
                    <a:pos x="T0" y="T1"/>
                  </a:cxn>
                  <a:cxn ang="0">
                    <a:pos x="T2" y="T3"/>
                  </a:cxn>
                  <a:cxn ang="0">
                    <a:pos x="T4" y="T5"/>
                  </a:cxn>
                  <a:cxn ang="0">
                    <a:pos x="T6" y="T7"/>
                  </a:cxn>
                  <a:cxn ang="0">
                    <a:pos x="T8" y="T9"/>
                  </a:cxn>
                </a:cxnLst>
                <a:rect l="0" t="0" r="r" b="b"/>
                <a:pathLst>
                  <a:path w="22" h="63">
                    <a:moveTo>
                      <a:pt x="1" y="3"/>
                    </a:moveTo>
                    <a:cubicBezTo>
                      <a:pt x="8" y="23"/>
                      <a:pt x="13" y="41"/>
                      <a:pt x="18" y="61"/>
                    </a:cubicBezTo>
                    <a:cubicBezTo>
                      <a:pt x="19" y="63"/>
                      <a:pt x="21" y="63"/>
                      <a:pt x="21" y="61"/>
                    </a:cubicBezTo>
                    <a:cubicBezTo>
                      <a:pt x="22" y="41"/>
                      <a:pt x="14" y="19"/>
                      <a:pt x="4" y="2"/>
                    </a:cubicBezTo>
                    <a:cubicBezTo>
                      <a:pt x="3" y="0"/>
                      <a:pt x="0" y="2"/>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54" name="Freeform 590"/>
              <p:cNvSpPr/>
              <p:nvPr/>
            </p:nvSpPr>
            <p:spPr bwMode="auto">
              <a:xfrm>
                <a:off x="3314" y="2939"/>
                <a:ext cx="19" cy="70"/>
              </a:xfrm>
              <a:custGeom>
                <a:avLst/>
                <a:gdLst>
                  <a:gd name="T0" fmla="*/ 0 w 11"/>
                  <a:gd name="T1" fmla="*/ 4 h 40"/>
                  <a:gd name="T2" fmla="*/ 8 w 11"/>
                  <a:gd name="T3" fmla="*/ 39 h 40"/>
                  <a:gd name="T4" fmla="*/ 11 w 11"/>
                  <a:gd name="T5" fmla="*/ 38 h 40"/>
                  <a:gd name="T6" fmla="*/ 4 w 11"/>
                  <a:gd name="T7" fmla="*/ 3 h 40"/>
                  <a:gd name="T8" fmla="*/ 0 w 11"/>
                  <a:gd name="T9" fmla="*/ 4 h 40"/>
                </a:gdLst>
                <a:ahLst/>
                <a:cxnLst>
                  <a:cxn ang="0">
                    <a:pos x="T0" y="T1"/>
                  </a:cxn>
                  <a:cxn ang="0">
                    <a:pos x="T2" y="T3"/>
                  </a:cxn>
                  <a:cxn ang="0">
                    <a:pos x="T4" y="T5"/>
                  </a:cxn>
                  <a:cxn ang="0">
                    <a:pos x="T6" y="T7"/>
                  </a:cxn>
                  <a:cxn ang="0">
                    <a:pos x="T8" y="T9"/>
                  </a:cxn>
                </a:cxnLst>
                <a:rect l="0" t="0" r="r" b="b"/>
                <a:pathLst>
                  <a:path w="11" h="40">
                    <a:moveTo>
                      <a:pt x="0" y="4"/>
                    </a:moveTo>
                    <a:cubicBezTo>
                      <a:pt x="3" y="15"/>
                      <a:pt x="5" y="27"/>
                      <a:pt x="8" y="39"/>
                    </a:cubicBezTo>
                    <a:cubicBezTo>
                      <a:pt x="8" y="40"/>
                      <a:pt x="11" y="40"/>
                      <a:pt x="11" y="38"/>
                    </a:cubicBezTo>
                    <a:cubicBezTo>
                      <a:pt x="11" y="26"/>
                      <a:pt x="8" y="14"/>
                      <a:pt x="4" y="3"/>
                    </a:cubicBezTo>
                    <a:cubicBezTo>
                      <a:pt x="3" y="0"/>
                      <a:pt x="0" y="1"/>
                      <a:pt x="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55" name="Freeform 591"/>
              <p:cNvSpPr/>
              <p:nvPr/>
            </p:nvSpPr>
            <p:spPr bwMode="auto">
              <a:xfrm>
                <a:off x="3284" y="2986"/>
                <a:ext cx="12" cy="49"/>
              </a:xfrm>
              <a:custGeom>
                <a:avLst/>
                <a:gdLst>
                  <a:gd name="T0" fmla="*/ 1 w 7"/>
                  <a:gd name="T1" fmla="*/ 3 h 28"/>
                  <a:gd name="T2" fmla="*/ 4 w 7"/>
                  <a:gd name="T3" fmla="*/ 26 h 28"/>
                  <a:gd name="T4" fmla="*/ 7 w 7"/>
                  <a:gd name="T5" fmla="*/ 26 h 28"/>
                  <a:gd name="T6" fmla="*/ 4 w 7"/>
                  <a:gd name="T7" fmla="*/ 2 h 28"/>
                  <a:gd name="T8" fmla="*/ 1 w 7"/>
                  <a:gd name="T9" fmla="*/ 3 h 28"/>
                </a:gdLst>
                <a:ahLst/>
                <a:cxnLst>
                  <a:cxn ang="0">
                    <a:pos x="T0" y="T1"/>
                  </a:cxn>
                  <a:cxn ang="0">
                    <a:pos x="T2" y="T3"/>
                  </a:cxn>
                  <a:cxn ang="0">
                    <a:pos x="T4" y="T5"/>
                  </a:cxn>
                  <a:cxn ang="0">
                    <a:pos x="T6" y="T7"/>
                  </a:cxn>
                  <a:cxn ang="0">
                    <a:pos x="T8" y="T9"/>
                  </a:cxn>
                </a:cxnLst>
                <a:rect l="0" t="0" r="r" b="b"/>
                <a:pathLst>
                  <a:path w="7" h="28">
                    <a:moveTo>
                      <a:pt x="1" y="3"/>
                    </a:moveTo>
                    <a:cubicBezTo>
                      <a:pt x="2" y="10"/>
                      <a:pt x="2" y="19"/>
                      <a:pt x="4" y="26"/>
                    </a:cubicBezTo>
                    <a:cubicBezTo>
                      <a:pt x="5" y="28"/>
                      <a:pt x="7" y="27"/>
                      <a:pt x="7" y="26"/>
                    </a:cubicBezTo>
                    <a:cubicBezTo>
                      <a:pt x="7" y="18"/>
                      <a:pt x="6" y="10"/>
                      <a:pt x="4" y="2"/>
                    </a:cubicBezTo>
                    <a:cubicBezTo>
                      <a:pt x="4" y="0"/>
                      <a:pt x="0" y="1"/>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56" name="Freeform 592"/>
              <p:cNvSpPr/>
              <p:nvPr/>
            </p:nvSpPr>
            <p:spPr bwMode="auto">
              <a:xfrm>
                <a:off x="3254" y="3016"/>
                <a:ext cx="10" cy="39"/>
              </a:xfrm>
              <a:custGeom>
                <a:avLst/>
                <a:gdLst>
                  <a:gd name="T0" fmla="*/ 0 w 6"/>
                  <a:gd name="T1" fmla="*/ 3 h 22"/>
                  <a:gd name="T2" fmla="*/ 3 w 6"/>
                  <a:gd name="T3" fmla="*/ 20 h 22"/>
                  <a:gd name="T4" fmla="*/ 6 w 6"/>
                  <a:gd name="T5" fmla="*/ 20 h 22"/>
                  <a:gd name="T6" fmla="*/ 3 w 6"/>
                  <a:gd name="T7" fmla="*/ 2 h 22"/>
                  <a:gd name="T8" fmla="*/ 0 w 6"/>
                  <a:gd name="T9" fmla="*/ 3 h 22"/>
                </a:gdLst>
                <a:ahLst/>
                <a:cxnLst>
                  <a:cxn ang="0">
                    <a:pos x="T0" y="T1"/>
                  </a:cxn>
                  <a:cxn ang="0">
                    <a:pos x="T2" y="T3"/>
                  </a:cxn>
                  <a:cxn ang="0">
                    <a:pos x="T4" y="T5"/>
                  </a:cxn>
                  <a:cxn ang="0">
                    <a:pos x="T6" y="T7"/>
                  </a:cxn>
                  <a:cxn ang="0">
                    <a:pos x="T8" y="T9"/>
                  </a:cxn>
                </a:cxnLst>
                <a:rect l="0" t="0" r="r" b="b"/>
                <a:pathLst>
                  <a:path w="6" h="22">
                    <a:moveTo>
                      <a:pt x="0" y="3"/>
                    </a:moveTo>
                    <a:cubicBezTo>
                      <a:pt x="1" y="9"/>
                      <a:pt x="1" y="15"/>
                      <a:pt x="3" y="20"/>
                    </a:cubicBezTo>
                    <a:cubicBezTo>
                      <a:pt x="4" y="22"/>
                      <a:pt x="6" y="22"/>
                      <a:pt x="6" y="20"/>
                    </a:cubicBezTo>
                    <a:cubicBezTo>
                      <a:pt x="6" y="14"/>
                      <a:pt x="4" y="8"/>
                      <a:pt x="3" y="2"/>
                    </a:cubicBezTo>
                    <a:cubicBezTo>
                      <a:pt x="3" y="0"/>
                      <a:pt x="0" y="1"/>
                      <a:pt x="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57" name="Freeform 593"/>
              <p:cNvSpPr/>
              <p:nvPr/>
            </p:nvSpPr>
            <p:spPr bwMode="auto">
              <a:xfrm>
                <a:off x="3210" y="3041"/>
                <a:ext cx="12" cy="31"/>
              </a:xfrm>
              <a:custGeom>
                <a:avLst/>
                <a:gdLst>
                  <a:gd name="T0" fmla="*/ 1 w 7"/>
                  <a:gd name="T1" fmla="*/ 4 h 18"/>
                  <a:gd name="T2" fmla="*/ 4 w 7"/>
                  <a:gd name="T3" fmla="*/ 17 h 18"/>
                  <a:gd name="T4" fmla="*/ 7 w 7"/>
                  <a:gd name="T5" fmla="*/ 16 h 18"/>
                  <a:gd name="T6" fmla="*/ 4 w 7"/>
                  <a:gd name="T7" fmla="*/ 3 h 18"/>
                  <a:gd name="T8" fmla="*/ 1 w 7"/>
                  <a:gd name="T9" fmla="*/ 4 h 18"/>
                </a:gdLst>
                <a:ahLst/>
                <a:cxnLst>
                  <a:cxn ang="0">
                    <a:pos x="T0" y="T1"/>
                  </a:cxn>
                  <a:cxn ang="0">
                    <a:pos x="T2" y="T3"/>
                  </a:cxn>
                  <a:cxn ang="0">
                    <a:pos x="T4" y="T5"/>
                  </a:cxn>
                  <a:cxn ang="0">
                    <a:pos x="T6" y="T7"/>
                  </a:cxn>
                  <a:cxn ang="0">
                    <a:pos x="T8" y="T9"/>
                  </a:cxn>
                </a:cxnLst>
                <a:rect l="0" t="0" r="r" b="b"/>
                <a:pathLst>
                  <a:path w="7" h="18">
                    <a:moveTo>
                      <a:pt x="1" y="4"/>
                    </a:moveTo>
                    <a:cubicBezTo>
                      <a:pt x="2" y="8"/>
                      <a:pt x="2" y="13"/>
                      <a:pt x="4" y="17"/>
                    </a:cubicBezTo>
                    <a:cubicBezTo>
                      <a:pt x="5" y="18"/>
                      <a:pt x="7" y="17"/>
                      <a:pt x="7" y="16"/>
                    </a:cubicBezTo>
                    <a:cubicBezTo>
                      <a:pt x="7" y="11"/>
                      <a:pt x="5" y="7"/>
                      <a:pt x="4" y="3"/>
                    </a:cubicBezTo>
                    <a:cubicBezTo>
                      <a:pt x="3" y="0"/>
                      <a:pt x="0" y="1"/>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58" name="Freeform 594"/>
              <p:cNvSpPr/>
              <p:nvPr/>
            </p:nvSpPr>
            <p:spPr bwMode="auto">
              <a:xfrm>
                <a:off x="3155" y="3065"/>
                <a:ext cx="9" cy="35"/>
              </a:xfrm>
              <a:custGeom>
                <a:avLst/>
                <a:gdLst>
                  <a:gd name="T0" fmla="*/ 0 w 5"/>
                  <a:gd name="T1" fmla="*/ 2 h 20"/>
                  <a:gd name="T2" fmla="*/ 2 w 5"/>
                  <a:gd name="T3" fmla="*/ 18 h 20"/>
                  <a:gd name="T4" fmla="*/ 5 w 5"/>
                  <a:gd name="T5" fmla="*/ 18 h 20"/>
                  <a:gd name="T6" fmla="*/ 4 w 5"/>
                  <a:gd name="T7" fmla="*/ 2 h 20"/>
                  <a:gd name="T8" fmla="*/ 0 w 5"/>
                  <a:gd name="T9" fmla="*/ 2 h 20"/>
                </a:gdLst>
                <a:ahLst/>
                <a:cxnLst>
                  <a:cxn ang="0">
                    <a:pos x="T0" y="T1"/>
                  </a:cxn>
                  <a:cxn ang="0">
                    <a:pos x="T2" y="T3"/>
                  </a:cxn>
                  <a:cxn ang="0">
                    <a:pos x="T4" y="T5"/>
                  </a:cxn>
                  <a:cxn ang="0">
                    <a:pos x="T6" y="T7"/>
                  </a:cxn>
                  <a:cxn ang="0">
                    <a:pos x="T8" y="T9"/>
                  </a:cxn>
                </a:cxnLst>
                <a:rect l="0" t="0" r="r" b="b"/>
                <a:pathLst>
                  <a:path w="5" h="20">
                    <a:moveTo>
                      <a:pt x="0" y="2"/>
                    </a:moveTo>
                    <a:cubicBezTo>
                      <a:pt x="1" y="7"/>
                      <a:pt x="1" y="13"/>
                      <a:pt x="2" y="18"/>
                    </a:cubicBezTo>
                    <a:cubicBezTo>
                      <a:pt x="3" y="20"/>
                      <a:pt x="5" y="19"/>
                      <a:pt x="5" y="18"/>
                    </a:cubicBezTo>
                    <a:cubicBezTo>
                      <a:pt x="5" y="12"/>
                      <a:pt x="5" y="7"/>
                      <a:pt x="4" y="2"/>
                    </a:cubicBezTo>
                    <a:cubicBezTo>
                      <a:pt x="4" y="0"/>
                      <a:pt x="0" y="0"/>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59" name="Freeform 595"/>
              <p:cNvSpPr/>
              <p:nvPr/>
            </p:nvSpPr>
            <p:spPr bwMode="auto">
              <a:xfrm>
                <a:off x="3097" y="3072"/>
                <a:ext cx="13" cy="30"/>
              </a:xfrm>
              <a:custGeom>
                <a:avLst/>
                <a:gdLst>
                  <a:gd name="T0" fmla="*/ 0 w 7"/>
                  <a:gd name="T1" fmla="*/ 2 h 17"/>
                  <a:gd name="T2" fmla="*/ 4 w 7"/>
                  <a:gd name="T3" fmla="*/ 16 h 17"/>
                  <a:gd name="T4" fmla="*/ 7 w 7"/>
                  <a:gd name="T5" fmla="*/ 15 h 17"/>
                  <a:gd name="T6" fmla="*/ 4 w 7"/>
                  <a:gd name="T7" fmla="*/ 2 h 17"/>
                  <a:gd name="T8" fmla="*/ 0 w 7"/>
                  <a:gd name="T9" fmla="*/ 2 h 17"/>
                </a:gdLst>
                <a:ahLst/>
                <a:cxnLst>
                  <a:cxn ang="0">
                    <a:pos x="T0" y="T1"/>
                  </a:cxn>
                  <a:cxn ang="0">
                    <a:pos x="T2" y="T3"/>
                  </a:cxn>
                  <a:cxn ang="0">
                    <a:pos x="T4" y="T5"/>
                  </a:cxn>
                  <a:cxn ang="0">
                    <a:pos x="T6" y="T7"/>
                  </a:cxn>
                  <a:cxn ang="0">
                    <a:pos x="T8" y="T9"/>
                  </a:cxn>
                </a:cxnLst>
                <a:rect l="0" t="0" r="r" b="b"/>
                <a:pathLst>
                  <a:path w="7" h="17">
                    <a:moveTo>
                      <a:pt x="0" y="2"/>
                    </a:moveTo>
                    <a:cubicBezTo>
                      <a:pt x="0" y="7"/>
                      <a:pt x="1" y="12"/>
                      <a:pt x="4" y="16"/>
                    </a:cubicBezTo>
                    <a:cubicBezTo>
                      <a:pt x="5" y="17"/>
                      <a:pt x="7" y="16"/>
                      <a:pt x="7" y="15"/>
                    </a:cubicBezTo>
                    <a:cubicBezTo>
                      <a:pt x="5" y="10"/>
                      <a:pt x="4" y="7"/>
                      <a:pt x="4" y="2"/>
                    </a:cubicBezTo>
                    <a:cubicBezTo>
                      <a:pt x="4" y="0"/>
                      <a:pt x="0" y="0"/>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60" name="Freeform 596"/>
              <p:cNvSpPr/>
              <p:nvPr/>
            </p:nvSpPr>
            <p:spPr bwMode="auto">
              <a:xfrm>
                <a:off x="3386" y="2912"/>
                <a:ext cx="31" cy="67"/>
              </a:xfrm>
              <a:custGeom>
                <a:avLst/>
                <a:gdLst>
                  <a:gd name="T0" fmla="*/ 0 w 18"/>
                  <a:gd name="T1" fmla="*/ 3 h 38"/>
                  <a:gd name="T2" fmla="*/ 14 w 18"/>
                  <a:gd name="T3" fmla="*/ 36 h 38"/>
                  <a:gd name="T4" fmla="*/ 17 w 18"/>
                  <a:gd name="T5" fmla="*/ 35 h 38"/>
                  <a:gd name="T6" fmla="*/ 3 w 18"/>
                  <a:gd name="T7" fmla="*/ 2 h 38"/>
                  <a:gd name="T8" fmla="*/ 0 w 18"/>
                  <a:gd name="T9" fmla="*/ 3 h 38"/>
                </a:gdLst>
                <a:ahLst/>
                <a:cxnLst>
                  <a:cxn ang="0">
                    <a:pos x="T0" y="T1"/>
                  </a:cxn>
                  <a:cxn ang="0">
                    <a:pos x="T2" y="T3"/>
                  </a:cxn>
                  <a:cxn ang="0">
                    <a:pos x="T4" y="T5"/>
                  </a:cxn>
                  <a:cxn ang="0">
                    <a:pos x="T6" y="T7"/>
                  </a:cxn>
                  <a:cxn ang="0">
                    <a:pos x="T8" y="T9"/>
                  </a:cxn>
                </a:cxnLst>
                <a:rect l="0" t="0" r="r" b="b"/>
                <a:pathLst>
                  <a:path w="18" h="38">
                    <a:moveTo>
                      <a:pt x="0" y="3"/>
                    </a:moveTo>
                    <a:cubicBezTo>
                      <a:pt x="2" y="14"/>
                      <a:pt x="7" y="27"/>
                      <a:pt x="14" y="36"/>
                    </a:cubicBezTo>
                    <a:cubicBezTo>
                      <a:pt x="15" y="38"/>
                      <a:pt x="18" y="36"/>
                      <a:pt x="17" y="35"/>
                    </a:cubicBezTo>
                    <a:cubicBezTo>
                      <a:pt x="13" y="24"/>
                      <a:pt x="8" y="13"/>
                      <a:pt x="3" y="2"/>
                    </a:cubicBezTo>
                    <a:cubicBezTo>
                      <a:pt x="3" y="0"/>
                      <a:pt x="0" y="0"/>
                      <a:pt x="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61" name="Freeform 597"/>
              <p:cNvSpPr/>
              <p:nvPr/>
            </p:nvSpPr>
            <p:spPr bwMode="auto">
              <a:xfrm>
                <a:off x="3435" y="2918"/>
                <a:ext cx="14" cy="42"/>
              </a:xfrm>
              <a:custGeom>
                <a:avLst/>
                <a:gdLst>
                  <a:gd name="T0" fmla="*/ 0 w 8"/>
                  <a:gd name="T1" fmla="*/ 2 h 24"/>
                  <a:gd name="T2" fmla="*/ 5 w 8"/>
                  <a:gd name="T3" fmla="*/ 22 h 24"/>
                  <a:gd name="T4" fmla="*/ 8 w 8"/>
                  <a:gd name="T5" fmla="*/ 22 h 24"/>
                  <a:gd name="T6" fmla="*/ 4 w 8"/>
                  <a:gd name="T7" fmla="*/ 2 h 24"/>
                  <a:gd name="T8" fmla="*/ 0 w 8"/>
                  <a:gd name="T9" fmla="*/ 2 h 24"/>
                </a:gdLst>
                <a:ahLst/>
                <a:cxnLst>
                  <a:cxn ang="0">
                    <a:pos x="T0" y="T1"/>
                  </a:cxn>
                  <a:cxn ang="0">
                    <a:pos x="T2" y="T3"/>
                  </a:cxn>
                  <a:cxn ang="0">
                    <a:pos x="T4" y="T5"/>
                  </a:cxn>
                  <a:cxn ang="0">
                    <a:pos x="T6" y="T7"/>
                  </a:cxn>
                  <a:cxn ang="0">
                    <a:pos x="T8" y="T9"/>
                  </a:cxn>
                </a:cxnLst>
                <a:rect l="0" t="0" r="r" b="b"/>
                <a:pathLst>
                  <a:path w="8" h="24">
                    <a:moveTo>
                      <a:pt x="0" y="2"/>
                    </a:moveTo>
                    <a:cubicBezTo>
                      <a:pt x="1" y="9"/>
                      <a:pt x="2" y="16"/>
                      <a:pt x="5" y="22"/>
                    </a:cubicBezTo>
                    <a:cubicBezTo>
                      <a:pt x="5" y="24"/>
                      <a:pt x="8" y="24"/>
                      <a:pt x="8" y="22"/>
                    </a:cubicBezTo>
                    <a:cubicBezTo>
                      <a:pt x="7" y="15"/>
                      <a:pt x="6" y="8"/>
                      <a:pt x="4" y="2"/>
                    </a:cubicBezTo>
                    <a:cubicBezTo>
                      <a:pt x="3" y="0"/>
                      <a:pt x="0" y="0"/>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62" name="Freeform 598"/>
              <p:cNvSpPr/>
              <p:nvPr/>
            </p:nvSpPr>
            <p:spPr bwMode="auto">
              <a:xfrm>
                <a:off x="3474" y="2911"/>
                <a:ext cx="12" cy="31"/>
              </a:xfrm>
              <a:custGeom>
                <a:avLst/>
                <a:gdLst>
                  <a:gd name="T0" fmla="*/ 1 w 7"/>
                  <a:gd name="T1" fmla="*/ 4 h 18"/>
                  <a:gd name="T2" fmla="*/ 4 w 7"/>
                  <a:gd name="T3" fmla="*/ 17 h 18"/>
                  <a:gd name="T4" fmla="*/ 7 w 7"/>
                  <a:gd name="T5" fmla="*/ 16 h 18"/>
                  <a:gd name="T6" fmla="*/ 4 w 7"/>
                  <a:gd name="T7" fmla="*/ 3 h 18"/>
                  <a:gd name="T8" fmla="*/ 1 w 7"/>
                  <a:gd name="T9" fmla="*/ 4 h 18"/>
                </a:gdLst>
                <a:ahLst/>
                <a:cxnLst>
                  <a:cxn ang="0">
                    <a:pos x="T0" y="T1"/>
                  </a:cxn>
                  <a:cxn ang="0">
                    <a:pos x="T2" y="T3"/>
                  </a:cxn>
                  <a:cxn ang="0">
                    <a:pos x="T4" y="T5"/>
                  </a:cxn>
                  <a:cxn ang="0">
                    <a:pos x="T6" y="T7"/>
                  </a:cxn>
                  <a:cxn ang="0">
                    <a:pos x="T8" y="T9"/>
                  </a:cxn>
                </a:cxnLst>
                <a:rect l="0" t="0" r="r" b="b"/>
                <a:pathLst>
                  <a:path w="7" h="18">
                    <a:moveTo>
                      <a:pt x="1" y="4"/>
                    </a:moveTo>
                    <a:cubicBezTo>
                      <a:pt x="1" y="8"/>
                      <a:pt x="2" y="13"/>
                      <a:pt x="4" y="17"/>
                    </a:cubicBezTo>
                    <a:cubicBezTo>
                      <a:pt x="5" y="18"/>
                      <a:pt x="7" y="18"/>
                      <a:pt x="7" y="16"/>
                    </a:cubicBezTo>
                    <a:cubicBezTo>
                      <a:pt x="7" y="12"/>
                      <a:pt x="5" y="7"/>
                      <a:pt x="4" y="3"/>
                    </a:cubicBezTo>
                    <a:cubicBezTo>
                      <a:pt x="4" y="0"/>
                      <a:pt x="0" y="1"/>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63" name="Freeform 599"/>
              <p:cNvSpPr/>
              <p:nvPr/>
            </p:nvSpPr>
            <p:spPr bwMode="auto">
              <a:xfrm>
                <a:off x="3505" y="2911"/>
                <a:ext cx="21" cy="24"/>
              </a:xfrm>
              <a:custGeom>
                <a:avLst/>
                <a:gdLst>
                  <a:gd name="T0" fmla="*/ 2 w 12"/>
                  <a:gd name="T1" fmla="*/ 4 h 14"/>
                  <a:gd name="T2" fmla="*/ 10 w 12"/>
                  <a:gd name="T3" fmla="*/ 13 h 14"/>
                  <a:gd name="T4" fmla="*/ 12 w 12"/>
                  <a:gd name="T5" fmla="*/ 11 h 14"/>
                  <a:gd name="T6" fmla="*/ 5 w 12"/>
                  <a:gd name="T7" fmla="*/ 2 h 14"/>
                  <a:gd name="T8" fmla="*/ 2 w 12"/>
                  <a:gd name="T9" fmla="*/ 4 h 14"/>
                </a:gdLst>
                <a:ahLst/>
                <a:cxnLst>
                  <a:cxn ang="0">
                    <a:pos x="T0" y="T1"/>
                  </a:cxn>
                  <a:cxn ang="0">
                    <a:pos x="T2" y="T3"/>
                  </a:cxn>
                  <a:cxn ang="0">
                    <a:pos x="T4" y="T5"/>
                  </a:cxn>
                  <a:cxn ang="0">
                    <a:pos x="T6" y="T7"/>
                  </a:cxn>
                  <a:cxn ang="0">
                    <a:pos x="T8" y="T9"/>
                  </a:cxn>
                </a:cxnLst>
                <a:rect l="0" t="0" r="r" b="b"/>
                <a:pathLst>
                  <a:path w="12" h="14">
                    <a:moveTo>
                      <a:pt x="2" y="4"/>
                    </a:moveTo>
                    <a:cubicBezTo>
                      <a:pt x="4" y="7"/>
                      <a:pt x="6" y="11"/>
                      <a:pt x="10" y="13"/>
                    </a:cubicBezTo>
                    <a:cubicBezTo>
                      <a:pt x="11" y="14"/>
                      <a:pt x="12" y="12"/>
                      <a:pt x="12" y="11"/>
                    </a:cubicBezTo>
                    <a:cubicBezTo>
                      <a:pt x="10" y="7"/>
                      <a:pt x="7" y="5"/>
                      <a:pt x="5" y="2"/>
                    </a:cubicBezTo>
                    <a:cubicBezTo>
                      <a:pt x="3" y="0"/>
                      <a:pt x="0" y="2"/>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64" name="Freeform 600"/>
              <p:cNvSpPr/>
              <p:nvPr/>
            </p:nvSpPr>
            <p:spPr bwMode="auto">
              <a:xfrm>
                <a:off x="3523" y="2671"/>
                <a:ext cx="24" cy="88"/>
              </a:xfrm>
              <a:custGeom>
                <a:avLst/>
                <a:gdLst>
                  <a:gd name="T0" fmla="*/ 5 w 14"/>
                  <a:gd name="T1" fmla="*/ 48 h 50"/>
                  <a:gd name="T2" fmla="*/ 13 w 14"/>
                  <a:gd name="T3" fmla="*/ 3 h 50"/>
                  <a:gd name="T4" fmla="*/ 10 w 14"/>
                  <a:gd name="T5" fmla="*/ 2 h 50"/>
                  <a:gd name="T6" fmla="*/ 2 w 14"/>
                  <a:gd name="T7" fmla="*/ 48 h 50"/>
                  <a:gd name="T8" fmla="*/ 5 w 14"/>
                  <a:gd name="T9" fmla="*/ 48 h 50"/>
                </a:gdLst>
                <a:ahLst/>
                <a:cxnLst>
                  <a:cxn ang="0">
                    <a:pos x="T0" y="T1"/>
                  </a:cxn>
                  <a:cxn ang="0">
                    <a:pos x="T2" y="T3"/>
                  </a:cxn>
                  <a:cxn ang="0">
                    <a:pos x="T4" y="T5"/>
                  </a:cxn>
                  <a:cxn ang="0">
                    <a:pos x="T6" y="T7"/>
                  </a:cxn>
                  <a:cxn ang="0">
                    <a:pos x="T8" y="T9"/>
                  </a:cxn>
                </a:cxnLst>
                <a:rect l="0" t="0" r="r" b="b"/>
                <a:pathLst>
                  <a:path w="14" h="50">
                    <a:moveTo>
                      <a:pt x="5" y="48"/>
                    </a:moveTo>
                    <a:cubicBezTo>
                      <a:pt x="6" y="33"/>
                      <a:pt x="9" y="18"/>
                      <a:pt x="13" y="3"/>
                    </a:cubicBezTo>
                    <a:cubicBezTo>
                      <a:pt x="14" y="1"/>
                      <a:pt x="11" y="0"/>
                      <a:pt x="10" y="2"/>
                    </a:cubicBezTo>
                    <a:cubicBezTo>
                      <a:pt x="4" y="16"/>
                      <a:pt x="0" y="33"/>
                      <a:pt x="2" y="48"/>
                    </a:cubicBezTo>
                    <a:cubicBezTo>
                      <a:pt x="2" y="50"/>
                      <a:pt x="5" y="50"/>
                      <a:pt x="5"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65" name="Freeform 601"/>
              <p:cNvSpPr/>
              <p:nvPr/>
            </p:nvSpPr>
            <p:spPr bwMode="auto">
              <a:xfrm>
                <a:off x="3560" y="2687"/>
                <a:ext cx="17" cy="49"/>
              </a:xfrm>
              <a:custGeom>
                <a:avLst/>
                <a:gdLst>
                  <a:gd name="T0" fmla="*/ 4 w 10"/>
                  <a:gd name="T1" fmla="*/ 26 h 28"/>
                  <a:gd name="T2" fmla="*/ 9 w 10"/>
                  <a:gd name="T3" fmla="*/ 3 h 28"/>
                  <a:gd name="T4" fmla="*/ 6 w 10"/>
                  <a:gd name="T5" fmla="*/ 1 h 28"/>
                  <a:gd name="T6" fmla="*/ 1 w 10"/>
                  <a:gd name="T7" fmla="*/ 26 h 28"/>
                  <a:gd name="T8" fmla="*/ 4 w 10"/>
                  <a:gd name="T9" fmla="*/ 26 h 28"/>
                </a:gdLst>
                <a:ahLst/>
                <a:cxnLst>
                  <a:cxn ang="0">
                    <a:pos x="T0" y="T1"/>
                  </a:cxn>
                  <a:cxn ang="0">
                    <a:pos x="T2" y="T3"/>
                  </a:cxn>
                  <a:cxn ang="0">
                    <a:pos x="T4" y="T5"/>
                  </a:cxn>
                  <a:cxn ang="0">
                    <a:pos x="T6" y="T7"/>
                  </a:cxn>
                  <a:cxn ang="0">
                    <a:pos x="T8" y="T9"/>
                  </a:cxn>
                </a:cxnLst>
                <a:rect l="0" t="0" r="r" b="b"/>
                <a:pathLst>
                  <a:path w="10" h="28">
                    <a:moveTo>
                      <a:pt x="4" y="26"/>
                    </a:moveTo>
                    <a:cubicBezTo>
                      <a:pt x="5" y="18"/>
                      <a:pt x="7" y="11"/>
                      <a:pt x="9" y="3"/>
                    </a:cubicBezTo>
                    <a:cubicBezTo>
                      <a:pt x="10" y="1"/>
                      <a:pt x="7" y="0"/>
                      <a:pt x="6" y="1"/>
                    </a:cubicBezTo>
                    <a:cubicBezTo>
                      <a:pt x="2" y="9"/>
                      <a:pt x="0" y="18"/>
                      <a:pt x="1" y="26"/>
                    </a:cubicBezTo>
                    <a:cubicBezTo>
                      <a:pt x="1" y="28"/>
                      <a:pt x="3" y="28"/>
                      <a:pt x="4"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66" name="Freeform 602"/>
              <p:cNvSpPr/>
              <p:nvPr/>
            </p:nvSpPr>
            <p:spPr bwMode="auto">
              <a:xfrm>
                <a:off x="3598" y="2692"/>
                <a:ext cx="14" cy="41"/>
              </a:xfrm>
              <a:custGeom>
                <a:avLst/>
                <a:gdLst>
                  <a:gd name="T0" fmla="*/ 5 w 8"/>
                  <a:gd name="T1" fmla="*/ 21 h 23"/>
                  <a:gd name="T2" fmla="*/ 7 w 8"/>
                  <a:gd name="T3" fmla="*/ 3 h 23"/>
                  <a:gd name="T4" fmla="*/ 4 w 8"/>
                  <a:gd name="T5" fmla="*/ 1 h 23"/>
                  <a:gd name="T6" fmla="*/ 1 w 8"/>
                  <a:gd name="T7" fmla="*/ 21 h 23"/>
                  <a:gd name="T8" fmla="*/ 5 w 8"/>
                  <a:gd name="T9" fmla="*/ 21 h 23"/>
                </a:gdLst>
                <a:ahLst/>
                <a:cxnLst>
                  <a:cxn ang="0">
                    <a:pos x="T0" y="T1"/>
                  </a:cxn>
                  <a:cxn ang="0">
                    <a:pos x="T2" y="T3"/>
                  </a:cxn>
                  <a:cxn ang="0">
                    <a:pos x="T4" y="T5"/>
                  </a:cxn>
                  <a:cxn ang="0">
                    <a:pos x="T6" y="T7"/>
                  </a:cxn>
                  <a:cxn ang="0">
                    <a:pos x="T8" y="T9"/>
                  </a:cxn>
                </a:cxnLst>
                <a:rect l="0" t="0" r="r" b="b"/>
                <a:pathLst>
                  <a:path w="8" h="23">
                    <a:moveTo>
                      <a:pt x="5" y="21"/>
                    </a:moveTo>
                    <a:cubicBezTo>
                      <a:pt x="4" y="14"/>
                      <a:pt x="6" y="9"/>
                      <a:pt x="7" y="3"/>
                    </a:cubicBezTo>
                    <a:cubicBezTo>
                      <a:pt x="8" y="1"/>
                      <a:pt x="5" y="0"/>
                      <a:pt x="4" y="1"/>
                    </a:cubicBezTo>
                    <a:cubicBezTo>
                      <a:pt x="1" y="7"/>
                      <a:pt x="0" y="14"/>
                      <a:pt x="1" y="21"/>
                    </a:cubicBezTo>
                    <a:cubicBezTo>
                      <a:pt x="1" y="23"/>
                      <a:pt x="5" y="23"/>
                      <a:pt x="5"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67" name="Freeform 603"/>
              <p:cNvSpPr/>
              <p:nvPr/>
            </p:nvSpPr>
            <p:spPr bwMode="auto">
              <a:xfrm>
                <a:off x="3626" y="2696"/>
                <a:ext cx="18" cy="42"/>
              </a:xfrm>
              <a:custGeom>
                <a:avLst/>
                <a:gdLst>
                  <a:gd name="T0" fmla="*/ 4 w 10"/>
                  <a:gd name="T1" fmla="*/ 21 h 24"/>
                  <a:gd name="T2" fmla="*/ 10 w 10"/>
                  <a:gd name="T3" fmla="*/ 2 h 24"/>
                  <a:gd name="T4" fmla="*/ 7 w 10"/>
                  <a:gd name="T5" fmla="*/ 1 h 24"/>
                  <a:gd name="T6" fmla="*/ 0 w 10"/>
                  <a:gd name="T7" fmla="*/ 21 h 24"/>
                  <a:gd name="T8" fmla="*/ 4 w 10"/>
                  <a:gd name="T9" fmla="*/ 21 h 24"/>
                </a:gdLst>
                <a:ahLst/>
                <a:cxnLst>
                  <a:cxn ang="0">
                    <a:pos x="T0" y="T1"/>
                  </a:cxn>
                  <a:cxn ang="0">
                    <a:pos x="T2" y="T3"/>
                  </a:cxn>
                  <a:cxn ang="0">
                    <a:pos x="T4" y="T5"/>
                  </a:cxn>
                  <a:cxn ang="0">
                    <a:pos x="T6" y="T7"/>
                  </a:cxn>
                  <a:cxn ang="0">
                    <a:pos x="T8" y="T9"/>
                  </a:cxn>
                </a:cxnLst>
                <a:rect l="0" t="0" r="r" b="b"/>
                <a:pathLst>
                  <a:path w="10" h="24">
                    <a:moveTo>
                      <a:pt x="4" y="21"/>
                    </a:moveTo>
                    <a:cubicBezTo>
                      <a:pt x="5" y="15"/>
                      <a:pt x="7" y="8"/>
                      <a:pt x="10" y="2"/>
                    </a:cubicBezTo>
                    <a:cubicBezTo>
                      <a:pt x="10" y="0"/>
                      <a:pt x="8" y="0"/>
                      <a:pt x="7" y="1"/>
                    </a:cubicBezTo>
                    <a:cubicBezTo>
                      <a:pt x="3" y="7"/>
                      <a:pt x="1" y="14"/>
                      <a:pt x="0" y="21"/>
                    </a:cubicBezTo>
                    <a:cubicBezTo>
                      <a:pt x="0" y="24"/>
                      <a:pt x="4" y="24"/>
                      <a:pt x="4"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68" name="Freeform 604"/>
              <p:cNvSpPr/>
              <p:nvPr/>
            </p:nvSpPr>
            <p:spPr bwMode="auto">
              <a:xfrm>
                <a:off x="3669" y="2684"/>
                <a:ext cx="15" cy="47"/>
              </a:xfrm>
              <a:custGeom>
                <a:avLst/>
                <a:gdLst>
                  <a:gd name="T0" fmla="*/ 4 w 9"/>
                  <a:gd name="T1" fmla="*/ 25 h 27"/>
                  <a:gd name="T2" fmla="*/ 9 w 9"/>
                  <a:gd name="T3" fmla="*/ 1 h 27"/>
                  <a:gd name="T4" fmla="*/ 6 w 9"/>
                  <a:gd name="T5" fmla="*/ 1 h 27"/>
                  <a:gd name="T6" fmla="*/ 1 w 9"/>
                  <a:gd name="T7" fmla="*/ 24 h 27"/>
                  <a:gd name="T8" fmla="*/ 4 w 9"/>
                  <a:gd name="T9" fmla="*/ 25 h 27"/>
                </a:gdLst>
                <a:ahLst/>
                <a:cxnLst>
                  <a:cxn ang="0">
                    <a:pos x="T0" y="T1"/>
                  </a:cxn>
                  <a:cxn ang="0">
                    <a:pos x="T2" y="T3"/>
                  </a:cxn>
                  <a:cxn ang="0">
                    <a:pos x="T4" y="T5"/>
                  </a:cxn>
                  <a:cxn ang="0">
                    <a:pos x="T6" y="T7"/>
                  </a:cxn>
                  <a:cxn ang="0">
                    <a:pos x="T8" y="T9"/>
                  </a:cxn>
                </a:cxnLst>
                <a:rect l="0" t="0" r="r" b="b"/>
                <a:pathLst>
                  <a:path w="9" h="27">
                    <a:moveTo>
                      <a:pt x="4" y="25"/>
                    </a:moveTo>
                    <a:cubicBezTo>
                      <a:pt x="6" y="17"/>
                      <a:pt x="8" y="9"/>
                      <a:pt x="9" y="1"/>
                    </a:cubicBezTo>
                    <a:cubicBezTo>
                      <a:pt x="9" y="0"/>
                      <a:pt x="6" y="0"/>
                      <a:pt x="6" y="1"/>
                    </a:cubicBezTo>
                    <a:cubicBezTo>
                      <a:pt x="3" y="8"/>
                      <a:pt x="2" y="16"/>
                      <a:pt x="1" y="24"/>
                    </a:cubicBezTo>
                    <a:cubicBezTo>
                      <a:pt x="0" y="26"/>
                      <a:pt x="4" y="27"/>
                      <a:pt x="4"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69" name="Freeform 605"/>
              <p:cNvSpPr/>
              <p:nvPr/>
            </p:nvSpPr>
            <p:spPr bwMode="auto">
              <a:xfrm>
                <a:off x="3716" y="2682"/>
                <a:ext cx="14" cy="28"/>
              </a:xfrm>
              <a:custGeom>
                <a:avLst/>
                <a:gdLst>
                  <a:gd name="T0" fmla="*/ 4 w 8"/>
                  <a:gd name="T1" fmla="*/ 14 h 16"/>
                  <a:gd name="T2" fmla="*/ 8 w 8"/>
                  <a:gd name="T3" fmla="*/ 2 h 16"/>
                  <a:gd name="T4" fmla="*/ 5 w 8"/>
                  <a:gd name="T5" fmla="*/ 1 h 16"/>
                  <a:gd name="T6" fmla="*/ 0 w 8"/>
                  <a:gd name="T7" fmla="*/ 13 h 16"/>
                  <a:gd name="T8" fmla="*/ 4 w 8"/>
                  <a:gd name="T9" fmla="*/ 14 h 16"/>
                </a:gdLst>
                <a:ahLst/>
                <a:cxnLst>
                  <a:cxn ang="0">
                    <a:pos x="T0" y="T1"/>
                  </a:cxn>
                  <a:cxn ang="0">
                    <a:pos x="T2" y="T3"/>
                  </a:cxn>
                  <a:cxn ang="0">
                    <a:pos x="T4" y="T5"/>
                  </a:cxn>
                  <a:cxn ang="0">
                    <a:pos x="T6" y="T7"/>
                  </a:cxn>
                  <a:cxn ang="0">
                    <a:pos x="T8" y="T9"/>
                  </a:cxn>
                </a:cxnLst>
                <a:rect l="0" t="0" r="r" b="b"/>
                <a:pathLst>
                  <a:path w="8" h="16">
                    <a:moveTo>
                      <a:pt x="4" y="14"/>
                    </a:moveTo>
                    <a:cubicBezTo>
                      <a:pt x="6" y="10"/>
                      <a:pt x="8" y="6"/>
                      <a:pt x="8" y="2"/>
                    </a:cubicBezTo>
                    <a:cubicBezTo>
                      <a:pt x="8" y="1"/>
                      <a:pt x="6" y="0"/>
                      <a:pt x="5" y="1"/>
                    </a:cubicBezTo>
                    <a:cubicBezTo>
                      <a:pt x="3" y="5"/>
                      <a:pt x="2" y="9"/>
                      <a:pt x="0" y="13"/>
                    </a:cubicBezTo>
                    <a:cubicBezTo>
                      <a:pt x="0" y="16"/>
                      <a:pt x="3" y="16"/>
                      <a:pt x="4"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70" name="Freeform 606"/>
              <p:cNvSpPr/>
              <p:nvPr/>
            </p:nvSpPr>
            <p:spPr bwMode="auto">
              <a:xfrm>
                <a:off x="3762" y="2668"/>
                <a:ext cx="19" cy="31"/>
              </a:xfrm>
              <a:custGeom>
                <a:avLst/>
                <a:gdLst>
                  <a:gd name="T0" fmla="*/ 5 w 11"/>
                  <a:gd name="T1" fmla="*/ 16 h 18"/>
                  <a:gd name="T2" fmla="*/ 10 w 11"/>
                  <a:gd name="T3" fmla="*/ 1 h 18"/>
                  <a:gd name="T4" fmla="*/ 7 w 11"/>
                  <a:gd name="T5" fmla="*/ 1 h 18"/>
                  <a:gd name="T6" fmla="*/ 2 w 11"/>
                  <a:gd name="T7" fmla="*/ 14 h 18"/>
                  <a:gd name="T8" fmla="*/ 5 w 11"/>
                  <a:gd name="T9" fmla="*/ 16 h 18"/>
                </a:gdLst>
                <a:ahLst/>
                <a:cxnLst>
                  <a:cxn ang="0">
                    <a:pos x="T0" y="T1"/>
                  </a:cxn>
                  <a:cxn ang="0">
                    <a:pos x="T2" y="T3"/>
                  </a:cxn>
                  <a:cxn ang="0">
                    <a:pos x="T4" y="T5"/>
                  </a:cxn>
                  <a:cxn ang="0">
                    <a:pos x="T6" y="T7"/>
                  </a:cxn>
                  <a:cxn ang="0">
                    <a:pos x="T8" y="T9"/>
                  </a:cxn>
                </a:cxnLst>
                <a:rect l="0" t="0" r="r" b="b"/>
                <a:pathLst>
                  <a:path w="11" h="18">
                    <a:moveTo>
                      <a:pt x="5" y="16"/>
                    </a:moveTo>
                    <a:cubicBezTo>
                      <a:pt x="8" y="12"/>
                      <a:pt x="11" y="7"/>
                      <a:pt x="10" y="1"/>
                    </a:cubicBezTo>
                    <a:cubicBezTo>
                      <a:pt x="9" y="0"/>
                      <a:pt x="7" y="0"/>
                      <a:pt x="7" y="1"/>
                    </a:cubicBezTo>
                    <a:cubicBezTo>
                      <a:pt x="5" y="6"/>
                      <a:pt x="4" y="10"/>
                      <a:pt x="2" y="14"/>
                    </a:cubicBezTo>
                    <a:cubicBezTo>
                      <a:pt x="0" y="15"/>
                      <a:pt x="3" y="18"/>
                      <a:pt x="5"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grpSp>
        <p:grpSp>
          <p:nvGrpSpPr>
            <p:cNvPr id="11" name="Group 808"/>
            <p:cNvGrpSpPr/>
            <p:nvPr/>
          </p:nvGrpSpPr>
          <p:grpSpPr bwMode="auto">
            <a:xfrm>
              <a:off x="1322" y="566"/>
              <a:ext cx="4477" cy="2742"/>
              <a:chOff x="1322" y="566"/>
              <a:chExt cx="4477" cy="2742"/>
            </a:xfrm>
            <a:grpFill/>
          </p:grpSpPr>
          <p:sp>
            <p:nvSpPr>
              <p:cNvPr id="171" name="Freeform 608"/>
              <p:cNvSpPr/>
              <p:nvPr/>
            </p:nvSpPr>
            <p:spPr bwMode="auto">
              <a:xfrm>
                <a:off x="3484" y="2654"/>
                <a:ext cx="14" cy="49"/>
              </a:xfrm>
              <a:custGeom>
                <a:avLst/>
                <a:gdLst>
                  <a:gd name="T0" fmla="*/ 6 w 8"/>
                  <a:gd name="T1" fmla="*/ 26 h 28"/>
                  <a:gd name="T2" fmla="*/ 8 w 8"/>
                  <a:gd name="T3" fmla="*/ 3 h 28"/>
                  <a:gd name="T4" fmla="*/ 5 w 8"/>
                  <a:gd name="T5" fmla="*/ 2 h 28"/>
                  <a:gd name="T6" fmla="*/ 2 w 8"/>
                  <a:gd name="T7" fmla="*/ 26 h 28"/>
                  <a:gd name="T8" fmla="*/ 6 w 8"/>
                  <a:gd name="T9" fmla="*/ 26 h 28"/>
                </a:gdLst>
                <a:ahLst/>
                <a:cxnLst>
                  <a:cxn ang="0">
                    <a:pos x="T0" y="T1"/>
                  </a:cxn>
                  <a:cxn ang="0">
                    <a:pos x="T2" y="T3"/>
                  </a:cxn>
                  <a:cxn ang="0">
                    <a:pos x="T4" y="T5"/>
                  </a:cxn>
                  <a:cxn ang="0">
                    <a:pos x="T6" y="T7"/>
                  </a:cxn>
                  <a:cxn ang="0">
                    <a:pos x="T8" y="T9"/>
                  </a:cxn>
                </a:cxnLst>
                <a:rect l="0" t="0" r="r" b="b"/>
                <a:pathLst>
                  <a:path w="8" h="28">
                    <a:moveTo>
                      <a:pt x="6" y="26"/>
                    </a:moveTo>
                    <a:cubicBezTo>
                      <a:pt x="6" y="18"/>
                      <a:pt x="6" y="11"/>
                      <a:pt x="8" y="3"/>
                    </a:cubicBezTo>
                    <a:cubicBezTo>
                      <a:pt x="8" y="1"/>
                      <a:pt x="6" y="0"/>
                      <a:pt x="5" y="2"/>
                    </a:cubicBezTo>
                    <a:cubicBezTo>
                      <a:pt x="2" y="9"/>
                      <a:pt x="0" y="18"/>
                      <a:pt x="2" y="26"/>
                    </a:cubicBezTo>
                    <a:cubicBezTo>
                      <a:pt x="3" y="28"/>
                      <a:pt x="6" y="27"/>
                      <a:pt x="6"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72" name="Freeform 609"/>
              <p:cNvSpPr/>
              <p:nvPr/>
            </p:nvSpPr>
            <p:spPr bwMode="auto">
              <a:xfrm>
                <a:off x="3437" y="2627"/>
                <a:ext cx="8" cy="39"/>
              </a:xfrm>
              <a:custGeom>
                <a:avLst/>
                <a:gdLst>
                  <a:gd name="T0" fmla="*/ 4 w 5"/>
                  <a:gd name="T1" fmla="*/ 20 h 22"/>
                  <a:gd name="T2" fmla="*/ 3 w 5"/>
                  <a:gd name="T3" fmla="*/ 2 h 22"/>
                  <a:gd name="T4" fmla="*/ 0 w 5"/>
                  <a:gd name="T5" fmla="*/ 2 h 22"/>
                  <a:gd name="T6" fmla="*/ 0 w 5"/>
                  <a:gd name="T7" fmla="*/ 19 h 22"/>
                  <a:gd name="T8" fmla="*/ 4 w 5"/>
                  <a:gd name="T9" fmla="*/ 20 h 22"/>
                </a:gdLst>
                <a:ahLst/>
                <a:cxnLst>
                  <a:cxn ang="0">
                    <a:pos x="T0" y="T1"/>
                  </a:cxn>
                  <a:cxn ang="0">
                    <a:pos x="T2" y="T3"/>
                  </a:cxn>
                  <a:cxn ang="0">
                    <a:pos x="T4" y="T5"/>
                  </a:cxn>
                  <a:cxn ang="0">
                    <a:pos x="T6" y="T7"/>
                  </a:cxn>
                  <a:cxn ang="0">
                    <a:pos x="T8" y="T9"/>
                  </a:cxn>
                </a:cxnLst>
                <a:rect l="0" t="0" r="r" b="b"/>
                <a:pathLst>
                  <a:path w="5" h="22">
                    <a:moveTo>
                      <a:pt x="4" y="20"/>
                    </a:moveTo>
                    <a:cubicBezTo>
                      <a:pt x="5" y="14"/>
                      <a:pt x="5" y="8"/>
                      <a:pt x="3" y="2"/>
                    </a:cubicBezTo>
                    <a:cubicBezTo>
                      <a:pt x="2" y="0"/>
                      <a:pt x="0" y="1"/>
                      <a:pt x="0" y="2"/>
                    </a:cubicBezTo>
                    <a:cubicBezTo>
                      <a:pt x="1" y="8"/>
                      <a:pt x="1" y="14"/>
                      <a:pt x="0" y="19"/>
                    </a:cubicBezTo>
                    <a:cubicBezTo>
                      <a:pt x="0" y="21"/>
                      <a:pt x="4" y="22"/>
                      <a:pt x="4"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73" name="Freeform 610"/>
              <p:cNvSpPr/>
              <p:nvPr/>
            </p:nvSpPr>
            <p:spPr bwMode="auto">
              <a:xfrm>
                <a:off x="3387" y="2612"/>
                <a:ext cx="13" cy="33"/>
              </a:xfrm>
              <a:custGeom>
                <a:avLst/>
                <a:gdLst>
                  <a:gd name="T0" fmla="*/ 6 w 7"/>
                  <a:gd name="T1" fmla="*/ 15 h 19"/>
                  <a:gd name="T2" fmla="*/ 6 w 7"/>
                  <a:gd name="T3" fmla="*/ 3 h 19"/>
                  <a:gd name="T4" fmla="*/ 3 w 7"/>
                  <a:gd name="T5" fmla="*/ 2 h 19"/>
                  <a:gd name="T6" fmla="*/ 3 w 7"/>
                  <a:gd name="T7" fmla="*/ 16 h 19"/>
                  <a:gd name="T8" fmla="*/ 6 w 7"/>
                  <a:gd name="T9" fmla="*/ 15 h 19"/>
                </a:gdLst>
                <a:ahLst/>
                <a:cxnLst>
                  <a:cxn ang="0">
                    <a:pos x="T0" y="T1"/>
                  </a:cxn>
                  <a:cxn ang="0">
                    <a:pos x="T2" y="T3"/>
                  </a:cxn>
                  <a:cxn ang="0">
                    <a:pos x="T4" y="T5"/>
                  </a:cxn>
                  <a:cxn ang="0">
                    <a:pos x="T6" y="T7"/>
                  </a:cxn>
                  <a:cxn ang="0">
                    <a:pos x="T8" y="T9"/>
                  </a:cxn>
                </a:cxnLst>
                <a:rect l="0" t="0" r="r" b="b"/>
                <a:pathLst>
                  <a:path w="7" h="19">
                    <a:moveTo>
                      <a:pt x="6" y="15"/>
                    </a:moveTo>
                    <a:cubicBezTo>
                      <a:pt x="5" y="11"/>
                      <a:pt x="5" y="7"/>
                      <a:pt x="6" y="3"/>
                    </a:cubicBezTo>
                    <a:cubicBezTo>
                      <a:pt x="7" y="1"/>
                      <a:pt x="4" y="0"/>
                      <a:pt x="3" y="2"/>
                    </a:cubicBezTo>
                    <a:cubicBezTo>
                      <a:pt x="0" y="6"/>
                      <a:pt x="1" y="12"/>
                      <a:pt x="3" y="16"/>
                    </a:cubicBezTo>
                    <a:cubicBezTo>
                      <a:pt x="4" y="19"/>
                      <a:pt x="7" y="17"/>
                      <a:pt x="6"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74" name="Freeform 611"/>
              <p:cNvSpPr/>
              <p:nvPr/>
            </p:nvSpPr>
            <p:spPr bwMode="auto">
              <a:xfrm>
                <a:off x="3860" y="2520"/>
                <a:ext cx="57" cy="48"/>
              </a:xfrm>
              <a:custGeom>
                <a:avLst/>
                <a:gdLst>
                  <a:gd name="T0" fmla="*/ 4 w 32"/>
                  <a:gd name="T1" fmla="*/ 25 h 27"/>
                  <a:gd name="T2" fmla="*/ 17 w 32"/>
                  <a:gd name="T3" fmla="*/ 12 h 27"/>
                  <a:gd name="T4" fmla="*/ 31 w 32"/>
                  <a:gd name="T5" fmla="*/ 3 h 27"/>
                  <a:gd name="T6" fmla="*/ 30 w 32"/>
                  <a:gd name="T7" fmla="*/ 1 h 27"/>
                  <a:gd name="T8" fmla="*/ 1 w 32"/>
                  <a:gd name="T9" fmla="*/ 24 h 27"/>
                  <a:gd name="T10" fmla="*/ 4 w 32"/>
                  <a:gd name="T11" fmla="*/ 25 h 27"/>
                </a:gdLst>
                <a:ahLst/>
                <a:cxnLst>
                  <a:cxn ang="0">
                    <a:pos x="T0" y="T1"/>
                  </a:cxn>
                  <a:cxn ang="0">
                    <a:pos x="T2" y="T3"/>
                  </a:cxn>
                  <a:cxn ang="0">
                    <a:pos x="T4" y="T5"/>
                  </a:cxn>
                  <a:cxn ang="0">
                    <a:pos x="T6" y="T7"/>
                  </a:cxn>
                  <a:cxn ang="0">
                    <a:pos x="T8" y="T9"/>
                  </a:cxn>
                  <a:cxn ang="0">
                    <a:pos x="T10" y="T11"/>
                  </a:cxn>
                </a:cxnLst>
                <a:rect l="0" t="0" r="r" b="b"/>
                <a:pathLst>
                  <a:path w="32" h="27">
                    <a:moveTo>
                      <a:pt x="4" y="25"/>
                    </a:moveTo>
                    <a:cubicBezTo>
                      <a:pt x="8" y="20"/>
                      <a:pt x="12" y="16"/>
                      <a:pt x="17" y="12"/>
                    </a:cubicBezTo>
                    <a:cubicBezTo>
                      <a:pt x="21" y="9"/>
                      <a:pt x="26" y="6"/>
                      <a:pt x="31" y="3"/>
                    </a:cubicBezTo>
                    <a:cubicBezTo>
                      <a:pt x="32" y="3"/>
                      <a:pt x="31" y="0"/>
                      <a:pt x="30" y="1"/>
                    </a:cubicBezTo>
                    <a:cubicBezTo>
                      <a:pt x="18" y="3"/>
                      <a:pt x="7" y="13"/>
                      <a:pt x="1" y="24"/>
                    </a:cubicBezTo>
                    <a:cubicBezTo>
                      <a:pt x="0" y="25"/>
                      <a:pt x="3" y="27"/>
                      <a:pt x="4"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75" name="Freeform 612"/>
              <p:cNvSpPr/>
              <p:nvPr/>
            </p:nvSpPr>
            <p:spPr bwMode="auto">
              <a:xfrm>
                <a:off x="3855" y="2555"/>
                <a:ext cx="55" cy="46"/>
              </a:xfrm>
              <a:custGeom>
                <a:avLst/>
                <a:gdLst>
                  <a:gd name="T0" fmla="*/ 5 w 31"/>
                  <a:gd name="T1" fmla="*/ 25 h 26"/>
                  <a:gd name="T2" fmla="*/ 30 w 31"/>
                  <a:gd name="T3" fmla="*/ 3 h 26"/>
                  <a:gd name="T4" fmla="*/ 28 w 31"/>
                  <a:gd name="T5" fmla="*/ 1 h 26"/>
                  <a:gd name="T6" fmla="*/ 2 w 31"/>
                  <a:gd name="T7" fmla="*/ 22 h 26"/>
                  <a:gd name="T8" fmla="*/ 5 w 31"/>
                  <a:gd name="T9" fmla="*/ 25 h 26"/>
                </a:gdLst>
                <a:ahLst/>
                <a:cxnLst>
                  <a:cxn ang="0">
                    <a:pos x="T0" y="T1"/>
                  </a:cxn>
                  <a:cxn ang="0">
                    <a:pos x="T2" y="T3"/>
                  </a:cxn>
                  <a:cxn ang="0">
                    <a:pos x="T4" y="T5"/>
                  </a:cxn>
                  <a:cxn ang="0">
                    <a:pos x="T6" y="T7"/>
                  </a:cxn>
                  <a:cxn ang="0">
                    <a:pos x="T8" y="T9"/>
                  </a:cxn>
                </a:cxnLst>
                <a:rect l="0" t="0" r="r" b="b"/>
                <a:pathLst>
                  <a:path w="31" h="26">
                    <a:moveTo>
                      <a:pt x="5" y="25"/>
                    </a:moveTo>
                    <a:cubicBezTo>
                      <a:pt x="12" y="16"/>
                      <a:pt x="21" y="10"/>
                      <a:pt x="30" y="3"/>
                    </a:cubicBezTo>
                    <a:cubicBezTo>
                      <a:pt x="31" y="2"/>
                      <a:pt x="30" y="0"/>
                      <a:pt x="28" y="1"/>
                    </a:cubicBezTo>
                    <a:cubicBezTo>
                      <a:pt x="18" y="4"/>
                      <a:pt x="8" y="13"/>
                      <a:pt x="2" y="22"/>
                    </a:cubicBezTo>
                    <a:cubicBezTo>
                      <a:pt x="0" y="24"/>
                      <a:pt x="3" y="26"/>
                      <a:pt x="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76" name="Freeform 613"/>
              <p:cNvSpPr/>
              <p:nvPr/>
            </p:nvSpPr>
            <p:spPr bwMode="auto">
              <a:xfrm>
                <a:off x="3859" y="2592"/>
                <a:ext cx="43" cy="41"/>
              </a:xfrm>
              <a:custGeom>
                <a:avLst/>
                <a:gdLst>
                  <a:gd name="T0" fmla="*/ 4 w 25"/>
                  <a:gd name="T1" fmla="*/ 22 h 23"/>
                  <a:gd name="T2" fmla="*/ 23 w 25"/>
                  <a:gd name="T3" fmla="*/ 3 h 23"/>
                  <a:gd name="T4" fmla="*/ 22 w 25"/>
                  <a:gd name="T5" fmla="*/ 1 h 23"/>
                  <a:gd name="T6" fmla="*/ 1 w 25"/>
                  <a:gd name="T7" fmla="*/ 19 h 23"/>
                  <a:gd name="T8" fmla="*/ 4 w 25"/>
                  <a:gd name="T9" fmla="*/ 22 h 23"/>
                </a:gdLst>
                <a:ahLst/>
                <a:cxnLst>
                  <a:cxn ang="0">
                    <a:pos x="T0" y="T1"/>
                  </a:cxn>
                  <a:cxn ang="0">
                    <a:pos x="T2" y="T3"/>
                  </a:cxn>
                  <a:cxn ang="0">
                    <a:pos x="T4" y="T5"/>
                  </a:cxn>
                  <a:cxn ang="0">
                    <a:pos x="T6" y="T7"/>
                  </a:cxn>
                  <a:cxn ang="0">
                    <a:pos x="T8" y="T9"/>
                  </a:cxn>
                </a:cxnLst>
                <a:rect l="0" t="0" r="r" b="b"/>
                <a:pathLst>
                  <a:path w="25" h="23">
                    <a:moveTo>
                      <a:pt x="4" y="22"/>
                    </a:moveTo>
                    <a:cubicBezTo>
                      <a:pt x="10" y="15"/>
                      <a:pt x="17" y="9"/>
                      <a:pt x="23" y="3"/>
                    </a:cubicBezTo>
                    <a:cubicBezTo>
                      <a:pt x="25" y="2"/>
                      <a:pt x="23" y="0"/>
                      <a:pt x="22" y="1"/>
                    </a:cubicBezTo>
                    <a:cubicBezTo>
                      <a:pt x="14" y="5"/>
                      <a:pt x="7" y="12"/>
                      <a:pt x="1" y="19"/>
                    </a:cubicBezTo>
                    <a:cubicBezTo>
                      <a:pt x="0" y="21"/>
                      <a:pt x="2" y="23"/>
                      <a:pt x="4"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77" name="Freeform 614"/>
              <p:cNvSpPr/>
              <p:nvPr/>
            </p:nvSpPr>
            <p:spPr bwMode="auto">
              <a:xfrm>
                <a:off x="3895" y="2631"/>
                <a:ext cx="27" cy="28"/>
              </a:xfrm>
              <a:custGeom>
                <a:avLst/>
                <a:gdLst>
                  <a:gd name="T0" fmla="*/ 4 w 15"/>
                  <a:gd name="T1" fmla="*/ 13 h 16"/>
                  <a:gd name="T2" fmla="*/ 14 w 15"/>
                  <a:gd name="T3" fmla="*/ 3 h 16"/>
                  <a:gd name="T4" fmla="*/ 13 w 15"/>
                  <a:gd name="T5" fmla="*/ 0 h 16"/>
                  <a:gd name="T6" fmla="*/ 1 w 15"/>
                  <a:gd name="T7" fmla="*/ 12 h 16"/>
                  <a:gd name="T8" fmla="*/ 4 w 15"/>
                  <a:gd name="T9" fmla="*/ 13 h 16"/>
                </a:gdLst>
                <a:ahLst/>
                <a:cxnLst>
                  <a:cxn ang="0">
                    <a:pos x="T0" y="T1"/>
                  </a:cxn>
                  <a:cxn ang="0">
                    <a:pos x="T2" y="T3"/>
                  </a:cxn>
                  <a:cxn ang="0">
                    <a:pos x="T4" y="T5"/>
                  </a:cxn>
                  <a:cxn ang="0">
                    <a:pos x="T6" y="T7"/>
                  </a:cxn>
                  <a:cxn ang="0">
                    <a:pos x="T8" y="T9"/>
                  </a:cxn>
                </a:cxnLst>
                <a:rect l="0" t="0" r="r" b="b"/>
                <a:pathLst>
                  <a:path w="15" h="16">
                    <a:moveTo>
                      <a:pt x="4" y="13"/>
                    </a:moveTo>
                    <a:cubicBezTo>
                      <a:pt x="6" y="9"/>
                      <a:pt x="10" y="6"/>
                      <a:pt x="14" y="3"/>
                    </a:cubicBezTo>
                    <a:cubicBezTo>
                      <a:pt x="15" y="2"/>
                      <a:pt x="14" y="0"/>
                      <a:pt x="13" y="0"/>
                    </a:cubicBezTo>
                    <a:cubicBezTo>
                      <a:pt x="7" y="1"/>
                      <a:pt x="2" y="7"/>
                      <a:pt x="1" y="12"/>
                    </a:cubicBezTo>
                    <a:cubicBezTo>
                      <a:pt x="0" y="15"/>
                      <a:pt x="4" y="16"/>
                      <a:pt x="4"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78" name="Freeform 615"/>
              <p:cNvSpPr/>
              <p:nvPr/>
            </p:nvSpPr>
            <p:spPr bwMode="auto">
              <a:xfrm>
                <a:off x="3931" y="2652"/>
                <a:ext cx="24" cy="25"/>
              </a:xfrm>
              <a:custGeom>
                <a:avLst/>
                <a:gdLst>
                  <a:gd name="T0" fmla="*/ 4 w 14"/>
                  <a:gd name="T1" fmla="*/ 12 h 14"/>
                  <a:gd name="T2" fmla="*/ 13 w 14"/>
                  <a:gd name="T3" fmla="*/ 3 h 14"/>
                  <a:gd name="T4" fmla="*/ 11 w 14"/>
                  <a:gd name="T5" fmla="*/ 1 h 14"/>
                  <a:gd name="T6" fmla="*/ 1 w 14"/>
                  <a:gd name="T7" fmla="*/ 9 h 14"/>
                  <a:gd name="T8" fmla="*/ 4 w 14"/>
                  <a:gd name="T9" fmla="*/ 12 h 14"/>
                </a:gdLst>
                <a:ahLst/>
                <a:cxnLst>
                  <a:cxn ang="0">
                    <a:pos x="T0" y="T1"/>
                  </a:cxn>
                  <a:cxn ang="0">
                    <a:pos x="T2" y="T3"/>
                  </a:cxn>
                  <a:cxn ang="0">
                    <a:pos x="T4" y="T5"/>
                  </a:cxn>
                  <a:cxn ang="0">
                    <a:pos x="T6" y="T7"/>
                  </a:cxn>
                  <a:cxn ang="0">
                    <a:pos x="T8" y="T9"/>
                  </a:cxn>
                </a:cxnLst>
                <a:rect l="0" t="0" r="r" b="b"/>
                <a:pathLst>
                  <a:path w="14" h="14">
                    <a:moveTo>
                      <a:pt x="4" y="12"/>
                    </a:moveTo>
                    <a:cubicBezTo>
                      <a:pt x="7" y="9"/>
                      <a:pt x="10" y="6"/>
                      <a:pt x="13" y="3"/>
                    </a:cubicBezTo>
                    <a:cubicBezTo>
                      <a:pt x="14" y="2"/>
                      <a:pt x="12" y="0"/>
                      <a:pt x="11" y="1"/>
                    </a:cubicBezTo>
                    <a:cubicBezTo>
                      <a:pt x="7" y="3"/>
                      <a:pt x="4" y="6"/>
                      <a:pt x="1" y="9"/>
                    </a:cubicBezTo>
                    <a:cubicBezTo>
                      <a:pt x="0" y="11"/>
                      <a:pt x="2" y="14"/>
                      <a:pt x="4"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79" name="Freeform 616"/>
              <p:cNvSpPr/>
              <p:nvPr/>
            </p:nvSpPr>
            <p:spPr bwMode="auto">
              <a:xfrm>
                <a:off x="3843" y="2453"/>
                <a:ext cx="42" cy="55"/>
              </a:xfrm>
              <a:custGeom>
                <a:avLst/>
                <a:gdLst>
                  <a:gd name="T0" fmla="*/ 4 w 24"/>
                  <a:gd name="T1" fmla="*/ 29 h 31"/>
                  <a:gd name="T2" fmla="*/ 12 w 24"/>
                  <a:gd name="T3" fmla="*/ 16 h 31"/>
                  <a:gd name="T4" fmla="*/ 23 w 24"/>
                  <a:gd name="T5" fmla="*/ 3 h 31"/>
                  <a:gd name="T6" fmla="*/ 21 w 24"/>
                  <a:gd name="T7" fmla="*/ 1 h 31"/>
                  <a:gd name="T8" fmla="*/ 0 w 24"/>
                  <a:gd name="T9" fmla="*/ 28 h 31"/>
                  <a:gd name="T10" fmla="*/ 4 w 24"/>
                  <a:gd name="T11" fmla="*/ 29 h 31"/>
                </a:gdLst>
                <a:ahLst/>
                <a:cxnLst>
                  <a:cxn ang="0">
                    <a:pos x="T0" y="T1"/>
                  </a:cxn>
                  <a:cxn ang="0">
                    <a:pos x="T2" y="T3"/>
                  </a:cxn>
                  <a:cxn ang="0">
                    <a:pos x="T4" y="T5"/>
                  </a:cxn>
                  <a:cxn ang="0">
                    <a:pos x="T6" y="T7"/>
                  </a:cxn>
                  <a:cxn ang="0">
                    <a:pos x="T8" y="T9"/>
                  </a:cxn>
                  <a:cxn ang="0">
                    <a:pos x="T10" y="T11"/>
                  </a:cxn>
                </a:cxnLst>
                <a:rect l="0" t="0" r="r" b="b"/>
                <a:pathLst>
                  <a:path w="24" h="31">
                    <a:moveTo>
                      <a:pt x="4" y="29"/>
                    </a:moveTo>
                    <a:cubicBezTo>
                      <a:pt x="7" y="25"/>
                      <a:pt x="9" y="20"/>
                      <a:pt x="12" y="16"/>
                    </a:cubicBezTo>
                    <a:cubicBezTo>
                      <a:pt x="16" y="12"/>
                      <a:pt x="20" y="8"/>
                      <a:pt x="23" y="3"/>
                    </a:cubicBezTo>
                    <a:cubicBezTo>
                      <a:pt x="24" y="2"/>
                      <a:pt x="23" y="0"/>
                      <a:pt x="21" y="1"/>
                    </a:cubicBezTo>
                    <a:cubicBezTo>
                      <a:pt x="12" y="7"/>
                      <a:pt x="4" y="17"/>
                      <a:pt x="0" y="28"/>
                    </a:cubicBezTo>
                    <a:cubicBezTo>
                      <a:pt x="0" y="30"/>
                      <a:pt x="3" y="31"/>
                      <a:pt x="4"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80" name="Freeform 617"/>
              <p:cNvSpPr/>
              <p:nvPr/>
            </p:nvSpPr>
            <p:spPr bwMode="auto">
              <a:xfrm>
                <a:off x="3808" y="2437"/>
                <a:ext cx="33" cy="43"/>
              </a:xfrm>
              <a:custGeom>
                <a:avLst/>
                <a:gdLst>
                  <a:gd name="T0" fmla="*/ 3 w 19"/>
                  <a:gd name="T1" fmla="*/ 23 h 24"/>
                  <a:gd name="T2" fmla="*/ 10 w 19"/>
                  <a:gd name="T3" fmla="*/ 12 h 24"/>
                  <a:gd name="T4" fmla="*/ 18 w 19"/>
                  <a:gd name="T5" fmla="*/ 3 h 24"/>
                  <a:gd name="T6" fmla="*/ 16 w 19"/>
                  <a:gd name="T7" fmla="*/ 1 h 24"/>
                  <a:gd name="T8" fmla="*/ 0 w 19"/>
                  <a:gd name="T9" fmla="*/ 22 h 24"/>
                  <a:gd name="T10" fmla="*/ 3 w 19"/>
                  <a:gd name="T11" fmla="*/ 23 h 24"/>
                </a:gdLst>
                <a:ahLst/>
                <a:cxnLst>
                  <a:cxn ang="0">
                    <a:pos x="T0" y="T1"/>
                  </a:cxn>
                  <a:cxn ang="0">
                    <a:pos x="T2" y="T3"/>
                  </a:cxn>
                  <a:cxn ang="0">
                    <a:pos x="T4" y="T5"/>
                  </a:cxn>
                  <a:cxn ang="0">
                    <a:pos x="T6" y="T7"/>
                  </a:cxn>
                  <a:cxn ang="0">
                    <a:pos x="T8" y="T9"/>
                  </a:cxn>
                  <a:cxn ang="0">
                    <a:pos x="T10" y="T11"/>
                  </a:cxn>
                </a:cxnLst>
                <a:rect l="0" t="0" r="r" b="b"/>
                <a:pathLst>
                  <a:path w="19" h="24">
                    <a:moveTo>
                      <a:pt x="3" y="23"/>
                    </a:moveTo>
                    <a:cubicBezTo>
                      <a:pt x="5" y="19"/>
                      <a:pt x="8" y="15"/>
                      <a:pt x="10" y="12"/>
                    </a:cubicBezTo>
                    <a:cubicBezTo>
                      <a:pt x="13" y="9"/>
                      <a:pt x="15" y="6"/>
                      <a:pt x="18" y="3"/>
                    </a:cubicBezTo>
                    <a:cubicBezTo>
                      <a:pt x="19" y="2"/>
                      <a:pt x="17" y="0"/>
                      <a:pt x="16" y="1"/>
                    </a:cubicBezTo>
                    <a:cubicBezTo>
                      <a:pt x="8" y="6"/>
                      <a:pt x="3" y="14"/>
                      <a:pt x="0" y="22"/>
                    </a:cubicBezTo>
                    <a:cubicBezTo>
                      <a:pt x="0" y="23"/>
                      <a:pt x="2" y="24"/>
                      <a:pt x="3"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81" name="Freeform 618"/>
              <p:cNvSpPr/>
              <p:nvPr/>
            </p:nvSpPr>
            <p:spPr bwMode="auto">
              <a:xfrm>
                <a:off x="3771" y="2420"/>
                <a:ext cx="24" cy="39"/>
              </a:xfrm>
              <a:custGeom>
                <a:avLst/>
                <a:gdLst>
                  <a:gd name="T0" fmla="*/ 4 w 14"/>
                  <a:gd name="T1" fmla="*/ 20 h 22"/>
                  <a:gd name="T2" fmla="*/ 13 w 14"/>
                  <a:gd name="T3" fmla="*/ 3 h 22"/>
                  <a:gd name="T4" fmla="*/ 11 w 14"/>
                  <a:gd name="T5" fmla="*/ 1 h 22"/>
                  <a:gd name="T6" fmla="*/ 1 w 14"/>
                  <a:gd name="T7" fmla="*/ 19 h 22"/>
                  <a:gd name="T8" fmla="*/ 4 w 14"/>
                  <a:gd name="T9" fmla="*/ 20 h 22"/>
                </a:gdLst>
                <a:ahLst/>
                <a:cxnLst>
                  <a:cxn ang="0">
                    <a:pos x="T0" y="T1"/>
                  </a:cxn>
                  <a:cxn ang="0">
                    <a:pos x="T2" y="T3"/>
                  </a:cxn>
                  <a:cxn ang="0">
                    <a:pos x="T4" y="T5"/>
                  </a:cxn>
                  <a:cxn ang="0">
                    <a:pos x="T6" y="T7"/>
                  </a:cxn>
                  <a:cxn ang="0">
                    <a:pos x="T8" y="T9"/>
                  </a:cxn>
                </a:cxnLst>
                <a:rect l="0" t="0" r="r" b="b"/>
                <a:pathLst>
                  <a:path w="14" h="22">
                    <a:moveTo>
                      <a:pt x="4" y="20"/>
                    </a:moveTo>
                    <a:cubicBezTo>
                      <a:pt x="6" y="14"/>
                      <a:pt x="9" y="8"/>
                      <a:pt x="13" y="3"/>
                    </a:cubicBezTo>
                    <a:cubicBezTo>
                      <a:pt x="14" y="2"/>
                      <a:pt x="12" y="0"/>
                      <a:pt x="11" y="1"/>
                    </a:cubicBezTo>
                    <a:cubicBezTo>
                      <a:pt x="5" y="5"/>
                      <a:pt x="2" y="12"/>
                      <a:pt x="1" y="19"/>
                    </a:cubicBezTo>
                    <a:cubicBezTo>
                      <a:pt x="0" y="21"/>
                      <a:pt x="3" y="22"/>
                      <a:pt x="4"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82" name="Freeform 619"/>
              <p:cNvSpPr/>
              <p:nvPr/>
            </p:nvSpPr>
            <p:spPr bwMode="auto">
              <a:xfrm>
                <a:off x="3727" y="2401"/>
                <a:ext cx="23" cy="33"/>
              </a:xfrm>
              <a:custGeom>
                <a:avLst/>
                <a:gdLst>
                  <a:gd name="T0" fmla="*/ 4 w 13"/>
                  <a:gd name="T1" fmla="*/ 16 h 19"/>
                  <a:gd name="T2" fmla="*/ 12 w 13"/>
                  <a:gd name="T3" fmla="*/ 3 h 19"/>
                  <a:gd name="T4" fmla="*/ 10 w 13"/>
                  <a:gd name="T5" fmla="*/ 1 h 19"/>
                  <a:gd name="T6" fmla="*/ 0 w 13"/>
                  <a:gd name="T7" fmla="*/ 15 h 19"/>
                  <a:gd name="T8" fmla="*/ 4 w 13"/>
                  <a:gd name="T9" fmla="*/ 16 h 19"/>
                </a:gdLst>
                <a:ahLst/>
                <a:cxnLst>
                  <a:cxn ang="0">
                    <a:pos x="T0" y="T1"/>
                  </a:cxn>
                  <a:cxn ang="0">
                    <a:pos x="T2" y="T3"/>
                  </a:cxn>
                  <a:cxn ang="0">
                    <a:pos x="T4" y="T5"/>
                  </a:cxn>
                  <a:cxn ang="0">
                    <a:pos x="T6" y="T7"/>
                  </a:cxn>
                  <a:cxn ang="0">
                    <a:pos x="T8" y="T9"/>
                  </a:cxn>
                </a:cxnLst>
                <a:rect l="0" t="0" r="r" b="b"/>
                <a:pathLst>
                  <a:path w="13" h="19">
                    <a:moveTo>
                      <a:pt x="4" y="16"/>
                    </a:moveTo>
                    <a:cubicBezTo>
                      <a:pt x="6" y="11"/>
                      <a:pt x="9" y="7"/>
                      <a:pt x="12" y="3"/>
                    </a:cubicBezTo>
                    <a:cubicBezTo>
                      <a:pt x="13" y="2"/>
                      <a:pt x="12" y="0"/>
                      <a:pt x="10" y="1"/>
                    </a:cubicBezTo>
                    <a:cubicBezTo>
                      <a:pt x="5" y="4"/>
                      <a:pt x="2" y="9"/>
                      <a:pt x="0" y="15"/>
                    </a:cubicBezTo>
                    <a:cubicBezTo>
                      <a:pt x="0" y="18"/>
                      <a:pt x="3" y="19"/>
                      <a:pt x="4"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83" name="Freeform 620"/>
              <p:cNvSpPr/>
              <p:nvPr/>
            </p:nvSpPr>
            <p:spPr bwMode="auto">
              <a:xfrm>
                <a:off x="4323" y="2249"/>
                <a:ext cx="5" cy="4"/>
              </a:xfrm>
              <a:custGeom>
                <a:avLst/>
                <a:gdLst>
                  <a:gd name="T0" fmla="*/ 2 w 3"/>
                  <a:gd name="T1" fmla="*/ 2 h 2"/>
                  <a:gd name="T2" fmla="*/ 2 w 3"/>
                  <a:gd name="T3" fmla="*/ 0 h 2"/>
                  <a:gd name="T4" fmla="*/ 2 w 3"/>
                  <a:gd name="T5" fmla="*/ 2 h 2"/>
                </a:gdLst>
                <a:ahLst/>
                <a:cxnLst>
                  <a:cxn ang="0">
                    <a:pos x="T0" y="T1"/>
                  </a:cxn>
                  <a:cxn ang="0">
                    <a:pos x="T2" y="T3"/>
                  </a:cxn>
                  <a:cxn ang="0">
                    <a:pos x="T4" y="T5"/>
                  </a:cxn>
                </a:cxnLst>
                <a:rect l="0" t="0" r="r" b="b"/>
                <a:pathLst>
                  <a:path w="3" h="2">
                    <a:moveTo>
                      <a:pt x="2" y="2"/>
                    </a:moveTo>
                    <a:cubicBezTo>
                      <a:pt x="3" y="2"/>
                      <a:pt x="3" y="0"/>
                      <a:pt x="2" y="0"/>
                    </a:cubicBezTo>
                    <a:cubicBezTo>
                      <a:pt x="0" y="0"/>
                      <a:pt x="0" y="2"/>
                      <a:pt x="2"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84" name="Freeform 621"/>
              <p:cNvSpPr/>
              <p:nvPr/>
            </p:nvSpPr>
            <p:spPr bwMode="auto">
              <a:xfrm>
                <a:off x="4298" y="2235"/>
                <a:ext cx="77" cy="32"/>
              </a:xfrm>
              <a:custGeom>
                <a:avLst/>
                <a:gdLst>
                  <a:gd name="T0" fmla="*/ 2 w 44"/>
                  <a:gd name="T1" fmla="*/ 4 h 18"/>
                  <a:gd name="T2" fmla="*/ 41 w 44"/>
                  <a:gd name="T3" fmla="*/ 17 h 18"/>
                  <a:gd name="T4" fmla="*/ 42 w 44"/>
                  <a:gd name="T5" fmla="*/ 14 h 18"/>
                  <a:gd name="T6" fmla="*/ 3 w 44"/>
                  <a:gd name="T7" fmla="*/ 0 h 18"/>
                  <a:gd name="T8" fmla="*/ 2 w 44"/>
                  <a:gd name="T9" fmla="*/ 4 h 18"/>
                </a:gdLst>
                <a:ahLst/>
                <a:cxnLst>
                  <a:cxn ang="0">
                    <a:pos x="T0" y="T1"/>
                  </a:cxn>
                  <a:cxn ang="0">
                    <a:pos x="T2" y="T3"/>
                  </a:cxn>
                  <a:cxn ang="0">
                    <a:pos x="T4" y="T5"/>
                  </a:cxn>
                  <a:cxn ang="0">
                    <a:pos x="T6" y="T7"/>
                  </a:cxn>
                  <a:cxn ang="0">
                    <a:pos x="T8" y="T9"/>
                  </a:cxn>
                </a:cxnLst>
                <a:rect l="0" t="0" r="r" b="b"/>
                <a:pathLst>
                  <a:path w="44" h="18">
                    <a:moveTo>
                      <a:pt x="2" y="4"/>
                    </a:moveTo>
                    <a:cubicBezTo>
                      <a:pt x="15" y="8"/>
                      <a:pt x="28" y="12"/>
                      <a:pt x="41" y="17"/>
                    </a:cubicBezTo>
                    <a:cubicBezTo>
                      <a:pt x="43" y="18"/>
                      <a:pt x="44" y="15"/>
                      <a:pt x="42" y="14"/>
                    </a:cubicBezTo>
                    <a:cubicBezTo>
                      <a:pt x="31" y="7"/>
                      <a:pt x="17" y="2"/>
                      <a:pt x="3" y="0"/>
                    </a:cubicBezTo>
                    <a:cubicBezTo>
                      <a:pt x="1" y="0"/>
                      <a:pt x="0" y="3"/>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85" name="Freeform 622"/>
              <p:cNvSpPr/>
              <p:nvPr/>
            </p:nvSpPr>
            <p:spPr bwMode="auto">
              <a:xfrm>
                <a:off x="4282" y="2277"/>
                <a:ext cx="35" cy="16"/>
              </a:xfrm>
              <a:custGeom>
                <a:avLst/>
                <a:gdLst>
                  <a:gd name="T0" fmla="*/ 2 w 20"/>
                  <a:gd name="T1" fmla="*/ 4 h 9"/>
                  <a:gd name="T2" fmla="*/ 17 w 20"/>
                  <a:gd name="T3" fmla="*/ 8 h 9"/>
                  <a:gd name="T4" fmla="*/ 19 w 20"/>
                  <a:gd name="T5" fmla="*/ 5 h 9"/>
                  <a:gd name="T6" fmla="*/ 2 w 20"/>
                  <a:gd name="T7" fmla="*/ 1 h 9"/>
                  <a:gd name="T8" fmla="*/ 2 w 20"/>
                  <a:gd name="T9" fmla="*/ 4 h 9"/>
                </a:gdLst>
                <a:ahLst/>
                <a:cxnLst>
                  <a:cxn ang="0">
                    <a:pos x="T0" y="T1"/>
                  </a:cxn>
                  <a:cxn ang="0">
                    <a:pos x="T2" y="T3"/>
                  </a:cxn>
                  <a:cxn ang="0">
                    <a:pos x="T4" y="T5"/>
                  </a:cxn>
                  <a:cxn ang="0">
                    <a:pos x="T6" y="T7"/>
                  </a:cxn>
                  <a:cxn ang="0">
                    <a:pos x="T8" y="T9"/>
                  </a:cxn>
                </a:cxnLst>
                <a:rect l="0" t="0" r="r" b="b"/>
                <a:pathLst>
                  <a:path w="20" h="9">
                    <a:moveTo>
                      <a:pt x="2" y="4"/>
                    </a:moveTo>
                    <a:cubicBezTo>
                      <a:pt x="7" y="4"/>
                      <a:pt x="12" y="6"/>
                      <a:pt x="17" y="8"/>
                    </a:cubicBezTo>
                    <a:cubicBezTo>
                      <a:pt x="18" y="9"/>
                      <a:pt x="20" y="6"/>
                      <a:pt x="19" y="5"/>
                    </a:cubicBezTo>
                    <a:cubicBezTo>
                      <a:pt x="14" y="2"/>
                      <a:pt x="8" y="0"/>
                      <a:pt x="2" y="1"/>
                    </a:cubicBezTo>
                    <a:cubicBezTo>
                      <a:pt x="0" y="1"/>
                      <a:pt x="0" y="3"/>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86" name="Freeform 623"/>
              <p:cNvSpPr/>
              <p:nvPr/>
            </p:nvSpPr>
            <p:spPr bwMode="auto">
              <a:xfrm>
                <a:off x="4259" y="2306"/>
                <a:ext cx="37" cy="14"/>
              </a:xfrm>
              <a:custGeom>
                <a:avLst/>
                <a:gdLst>
                  <a:gd name="T0" fmla="*/ 2 w 21"/>
                  <a:gd name="T1" fmla="*/ 5 h 8"/>
                  <a:gd name="T2" fmla="*/ 19 w 21"/>
                  <a:gd name="T3" fmla="*/ 7 h 8"/>
                  <a:gd name="T4" fmla="*/ 20 w 21"/>
                  <a:gd name="T5" fmla="*/ 5 h 8"/>
                  <a:gd name="T6" fmla="*/ 2 w 21"/>
                  <a:gd name="T7" fmla="*/ 2 h 8"/>
                  <a:gd name="T8" fmla="*/ 2 w 21"/>
                  <a:gd name="T9" fmla="*/ 5 h 8"/>
                </a:gdLst>
                <a:ahLst/>
                <a:cxnLst>
                  <a:cxn ang="0">
                    <a:pos x="T0" y="T1"/>
                  </a:cxn>
                  <a:cxn ang="0">
                    <a:pos x="T2" y="T3"/>
                  </a:cxn>
                  <a:cxn ang="0">
                    <a:pos x="T4" y="T5"/>
                  </a:cxn>
                  <a:cxn ang="0">
                    <a:pos x="T6" y="T7"/>
                  </a:cxn>
                  <a:cxn ang="0">
                    <a:pos x="T8" y="T9"/>
                  </a:cxn>
                </a:cxnLst>
                <a:rect l="0" t="0" r="r" b="b"/>
                <a:pathLst>
                  <a:path w="21" h="8">
                    <a:moveTo>
                      <a:pt x="2" y="5"/>
                    </a:moveTo>
                    <a:cubicBezTo>
                      <a:pt x="8" y="4"/>
                      <a:pt x="13" y="6"/>
                      <a:pt x="19" y="7"/>
                    </a:cubicBezTo>
                    <a:cubicBezTo>
                      <a:pt x="20" y="8"/>
                      <a:pt x="21" y="6"/>
                      <a:pt x="20" y="5"/>
                    </a:cubicBezTo>
                    <a:cubicBezTo>
                      <a:pt x="15" y="1"/>
                      <a:pt x="8" y="0"/>
                      <a:pt x="2" y="2"/>
                    </a:cubicBezTo>
                    <a:cubicBezTo>
                      <a:pt x="0" y="2"/>
                      <a:pt x="0" y="5"/>
                      <a:pt x="2"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87" name="Freeform 624"/>
              <p:cNvSpPr/>
              <p:nvPr/>
            </p:nvSpPr>
            <p:spPr bwMode="auto">
              <a:xfrm>
                <a:off x="4249" y="2337"/>
                <a:ext cx="14" cy="7"/>
              </a:xfrm>
              <a:custGeom>
                <a:avLst/>
                <a:gdLst>
                  <a:gd name="T0" fmla="*/ 2 w 8"/>
                  <a:gd name="T1" fmla="*/ 4 h 4"/>
                  <a:gd name="T2" fmla="*/ 7 w 8"/>
                  <a:gd name="T3" fmla="*/ 4 h 4"/>
                  <a:gd name="T4" fmla="*/ 7 w 8"/>
                  <a:gd name="T5" fmla="*/ 1 h 4"/>
                  <a:gd name="T6" fmla="*/ 2 w 8"/>
                  <a:gd name="T7" fmla="*/ 0 h 4"/>
                  <a:gd name="T8" fmla="*/ 2 w 8"/>
                  <a:gd name="T9" fmla="*/ 4 h 4"/>
                </a:gdLst>
                <a:ahLst/>
                <a:cxnLst>
                  <a:cxn ang="0">
                    <a:pos x="T0" y="T1"/>
                  </a:cxn>
                  <a:cxn ang="0">
                    <a:pos x="T2" y="T3"/>
                  </a:cxn>
                  <a:cxn ang="0">
                    <a:pos x="T4" y="T5"/>
                  </a:cxn>
                  <a:cxn ang="0">
                    <a:pos x="T6" y="T7"/>
                  </a:cxn>
                  <a:cxn ang="0">
                    <a:pos x="T8" y="T9"/>
                  </a:cxn>
                </a:cxnLst>
                <a:rect l="0" t="0" r="r" b="b"/>
                <a:pathLst>
                  <a:path w="8" h="4">
                    <a:moveTo>
                      <a:pt x="2" y="4"/>
                    </a:moveTo>
                    <a:cubicBezTo>
                      <a:pt x="4" y="4"/>
                      <a:pt x="6" y="4"/>
                      <a:pt x="7" y="4"/>
                    </a:cubicBezTo>
                    <a:cubicBezTo>
                      <a:pt x="8" y="3"/>
                      <a:pt x="8" y="1"/>
                      <a:pt x="7" y="1"/>
                    </a:cubicBezTo>
                    <a:cubicBezTo>
                      <a:pt x="6" y="0"/>
                      <a:pt x="4" y="0"/>
                      <a:pt x="2" y="0"/>
                    </a:cubicBezTo>
                    <a:cubicBezTo>
                      <a:pt x="0" y="0"/>
                      <a:pt x="0" y="4"/>
                      <a:pt x="2"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88" name="Freeform 625"/>
              <p:cNvSpPr/>
              <p:nvPr/>
            </p:nvSpPr>
            <p:spPr bwMode="auto">
              <a:xfrm>
                <a:off x="4483" y="2444"/>
                <a:ext cx="66" cy="60"/>
              </a:xfrm>
              <a:custGeom>
                <a:avLst/>
                <a:gdLst>
                  <a:gd name="T0" fmla="*/ 3 w 38"/>
                  <a:gd name="T1" fmla="*/ 33 h 34"/>
                  <a:gd name="T2" fmla="*/ 37 w 38"/>
                  <a:gd name="T3" fmla="*/ 4 h 34"/>
                  <a:gd name="T4" fmla="*/ 35 w 38"/>
                  <a:gd name="T5" fmla="*/ 1 h 34"/>
                  <a:gd name="T6" fmla="*/ 1 w 38"/>
                  <a:gd name="T7" fmla="*/ 31 h 34"/>
                  <a:gd name="T8" fmla="*/ 3 w 38"/>
                  <a:gd name="T9" fmla="*/ 33 h 34"/>
                </a:gdLst>
                <a:ahLst/>
                <a:cxnLst>
                  <a:cxn ang="0">
                    <a:pos x="T0" y="T1"/>
                  </a:cxn>
                  <a:cxn ang="0">
                    <a:pos x="T2" y="T3"/>
                  </a:cxn>
                  <a:cxn ang="0">
                    <a:pos x="T4" y="T5"/>
                  </a:cxn>
                  <a:cxn ang="0">
                    <a:pos x="T6" y="T7"/>
                  </a:cxn>
                  <a:cxn ang="0">
                    <a:pos x="T8" y="T9"/>
                  </a:cxn>
                </a:cxnLst>
                <a:rect l="0" t="0" r="r" b="b"/>
                <a:pathLst>
                  <a:path w="38" h="34">
                    <a:moveTo>
                      <a:pt x="3" y="33"/>
                    </a:moveTo>
                    <a:cubicBezTo>
                      <a:pt x="14" y="22"/>
                      <a:pt x="26" y="13"/>
                      <a:pt x="37" y="4"/>
                    </a:cubicBezTo>
                    <a:cubicBezTo>
                      <a:pt x="38" y="3"/>
                      <a:pt x="37" y="0"/>
                      <a:pt x="35" y="1"/>
                    </a:cubicBezTo>
                    <a:cubicBezTo>
                      <a:pt x="22" y="8"/>
                      <a:pt x="10" y="19"/>
                      <a:pt x="1" y="31"/>
                    </a:cubicBezTo>
                    <a:cubicBezTo>
                      <a:pt x="0" y="32"/>
                      <a:pt x="2" y="34"/>
                      <a:pt x="3"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89" name="Freeform 626"/>
              <p:cNvSpPr/>
              <p:nvPr/>
            </p:nvSpPr>
            <p:spPr bwMode="auto">
              <a:xfrm>
                <a:off x="4539" y="2471"/>
                <a:ext cx="40" cy="47"/>
              </a:xfrm>
              <a:custGeom>
                <a:avLst/>
                <a:gdLst>
                  <a:gd name="T0" fmla="*/ 3 w 23"/>
                  <a:gd name="T1" fmla="*/ 25 h 27"/>
                  <a:gd name="T2" fmla="*/ 22 w 23"/>
                  <a:gd name="T3" fmla="*/ 3 h 27"/>
                  <a:gd name="T4" fmla="*/ 20 w 23"/>
                  <a:gd name="T5" fmla="*/ 0 h 27"/>
                  <a:gd name="T6" fmla="*/ 0 w 23"/>
                  <a:gd name="T7" fmla="*/ 24 h 27"/>
                  <a:gd name="T8" fmla="*/ 3 w 23"/>
                  <a:gd name="T9" fmla="*/ 25 h 27"/>
                </a:gdLst>
                <a:ahLst/>
                <a:cxnLst>
                  <a:cxn ang="0">
                    <a:pos x="T0" y="T1"/>
                  </a:cxn>
                  <a:cxn ang="0">
                    <a:pos x="T2" y="T3"/>
                  </a:cxn>
                  <a:cxn ang="0">
                    <a:pos x="T4" y="T5"/>
                  </a:cxn>
                  <a:cxn ang="0">
                    <a:pos x="T6" y="T7"/>
                  </a:cxn>
                  <a:cxn ang="0">
                    <a:pos x="T8" y="T9"/>
                  </a:cxn>
                </a:cxnLst>
                <a:rect l="0" t="0" r="r" b="b"/>
                <a:pathLst>
                  <a:path w="23" h="27">
                    <a:moveTo>
                      <a:pt x="3" y="25"/>
                    </a:moveTo>
                    <a:cubicBezTo>
                      <a:pt x="7" y="16"/>
                      <a:pt x="14" y="9"/>
                      <a:pt x="22" y="3"/>
                    </a:cubicBezTo>
                    <a:cubicBezTo>
                      <a:pt x="23" y="2"/>
                      <a:pt x="22" y="0"/>
                      <a:pt x="20" y="0"/>
                    </a:cubicBezTo>
                    <a:cubicBezTo>
                      <a:pt x="10" y="4"/>
                      <a:pt x="3" y="14"/>
                      <a:pt x="0" y="24"/>
                    </a:cubicBezTo>
                    <a:cubicBezTo>
                      <a:pt x="0" y="25"/>
                      <a:pt x="2" y="27"/>
                      <a:pt x="3"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90" name="Freeform 627"/>
              <p:cNvSpPr/>
              <p:nvPr/>
            </p:nvSpPr>
            <p:spPr bwMode="auto">
              <a:xfrm>
                <a:off x="4570" y="2495"/>
                <a:ext cx="32" cy="36"/>
              </a:xfrm>
              <a:custGeom>
                <a:avLst/>
                <a:gdLst>
                  <a:gd name="T0" fmla="*/ 4 w 18"/>
                  <a:gd name="T1" fmla="*/ 18 h 20"/>
                  <a:gd name="T2" fmla="*/ 17 w 18"/>
                  <a:gd name="T3" fmla="*/ 3 h 20"/>
                  <a:gd name="T4" fmla="*/ 15 w 18"/>
                  <a:gd name="T5" fmla="*/ 1 h 20"/>
                  <a:gd name="T6" fmla="*/ 1 w 18"/>
                  <a:gd name="T7" fmla="*/ 16 h 20"/>
                  <a:gd name="T8" fmla="*/ 4 w 18"/>
                  <a:gd name="T9" fmla="*/ 18 h 20"/>
                </a:gdLst>
                <a:ahLst/>
                <a:cxnLst>
                  <a:cxn ang="0">
                    <a:pos x="T0" y="T1"/>
                  </a:cxn>
                  <a:cxn ang="0">
                    <a:pos x="T2" y="T3"/>
                  </a:cxn>
                  <a:cxn ang="0">
                    <a:pos x="T4" y="T5"/>
                  </a:cxn>
                  <a:cxn ang="0">
                    <a:pos x="T6" y="T7"/>
                  </a:cxn>
                  <a:cxn ang="0">
                    <a:pos x="T8" y="T9"/>
                  </a:cxn>
                </a:cxnLst>
                <a:rect l="0" t="0" r="r" b="b"/>
                <a:pathLst>
                  <a:path w="18" h="20">
                    <a:moveTo>
                      <a:pt x="4" y="18"/>
                    </a:moveTo>
                    <a:cubicBezTo>
                      <a:pt x="8" y="13"/>
                      <a:pt x="12" y="8"/>
                      <a:pt x="17" y="3"/>
                    </a:cubicBezTo>
                    <a:cubicBezTo>
                      <a:pt x="18" y="2"/>
                      <a:pt x="16" y="0"/>
                      <a:pt x="15" y="1"/>
                    </a:cubicBezTo>
                    <a:cubicBezTo>
                      <a:pt x="9" y="4"/>
                      <a:pt x="4" y="10"/>
                      <a:pt x="1" y="16"/>
                    </a:cubicBezTo>
                    <a:cubicBezTo>
                      <a:pt x="0" y="18"/>
                      <a:pt x="3" y="20"/>
                      <a:pt x="4"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91" name="Freeform 628"/>
              <p:cNvSpPr/>
              <p:nvPr/>
            </p:nvSpPr>
            <p:spPr bwMode="auto">
              <a:xfrm>
                <a:off x="4627" y="2515"/>
                <a:ext cx="23" cy="28"/>
              </a:xfrm>
              <a:custGeom>
                <a:avLst/>
                <a:gdLst>
                  <a:gd name="T0" fmla="*/ 5 w 13"/>
                  <a:gd name="T1" fmla="*/ 14 h 16"/>
                  <a:gd name="T2" fmla="*/ 12 w 13"/>
                  <a:gd name="T3" fmla="*/ 3 h 16"/>
                  <a:gd name="T4" fmla="*/ 9 w 13"/>
                  <a:gd name="T5" fmla="*/ 1 h 16"/>
                  <a:gd name="T6" fmla="*/ 1 w 13"/>
                  <a:gd name="T7" fmla="*/ 12 h 16"/>
                  <a:gd name="T8" fmla="*/ 5 w 13"/>
                  <a:gd name="T9" fmla="*/ 14 h 16"/>
                </a:gdLst>
                <a:ahLst/>
                <a:cxnLst>
                  <a:cxn ang="0">
                    <a:pos x="T0" y="T1"/>
                  </a:cxn>
                  <a:cxn ang="0">
                    <a:pos x="T2" y="T3"/>
                  </a:cxn>
                  <a:cxn ang="0">
                    <a:pos x="T4" y="T5"/>
                  </a:cxn>
                  <a:cxn ang="0">
                    <a:pos x="T6" y="T7"/>
                  </a:cxn>
                  <a:cxn ang="0">
                    <a:pos x="T8" y="T9"/>
                  </a:cxn>
                </a:cxnLst>
                <a:rect l="0" t="0" r="r" b="b"/>
                <a:pathLst>
                  <a:path w="13" h="16">
                    <a:moveTo>
                      <a:pt x="5" y="14"/>
                    </a:moveTo>
                    <a:cubicBezTo>
                      <a:pt x="7" y="11"/>
                      <a:pt x="11" y="7"/>
                      <a:pt x="12" y="3"/>
                    </a:cubicBezTo>
                    <a:cubicBezTo>
                      <a:pt x="13" y="1"/>
                      <a:pt x="11" y="0"/>
                      <a:pt x="9" y="1"/>
                    </a:cubicBezTo>
                    <a:cubicBezTo>
                      <a:pt x="6" y="4"/>
                      <a:pt x="4" y="9"/>
                      <a:pt x="1" y="12"/>
                    </a:cubicBezTo>
                    <a:cubicBezTo>
                      <a:pt x="0" y="14"/>
                      <a:pt x="3" y="16"/>
                      <a:pt x="5"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92" name="Freeform 629"/>
              <p:cNvSpPr/>
              <p:nvPr/>
            </p:nvSpPr>
            <p:spPr bwMode="auto">
              <a:xfrm>
                <a:off x="4667" y="2524"/>
                <a:ext cx="32" cy="38"/>
              </a:xfrm>
              <a:custGeom>
                <a:avLst/>
                <a:gdLst>
                  <a:gd name="T0" fmla="*/ 5 w 18"/>
                  <a:gd name="T1" fmla="*/ 20 h 22"/>
                  <a:gd name="T2" fmla="*/ 17 w 18"/>
                  <a:gd name="T3" fmla="*/ 3 h 22"/>
                  <a:gd name="T4" fmla="*/ 15 w 18"/>
                  <a:gd name="T5" fmla="*/ 2 h 22"/>
                  <a:gd name="T6" fmla="*/ 1 w 18"/>
                  <a:gd name="T7" fmla="*/ 17 h 22"/>
                  <a:gd name="T8" fmla="*/ 5 w 18"/>
                  <a:gd name="T9" fmla="*/ 20 h 22"/>
                </a:gdLst>
                <a:ahLst/>
                <a:cxnLst>
                  <a:cxn ang="0">
                    <a:pos x="T0" y="T1"/>
                  </a:cxn>
                  <a:cxn ang="0">
                    <a:pos x="T2" y="T3"/>
                  </a:cxn>
                  <a:cxn ang="0">
                    <a:pos x="T4" y="T5"/>
                  </a:cxn>
                  <a:cxn ang="0">
                    <a:pos x="T6" y="T7"/>
                  </a:cxn>
                  <a:cxn ang="0">
                    <a:pos x="T8" y="T9"/>
                  </a:cxn>
                </a:cxnLst>
                <a:rect l="0" t="0" r="r" b="b"/>
                <a:pathLst>
                  <a:path w="18" h="22">
                    <a:moveTo>
                      <a:pt x="5" y="20"/>
                    </a:moveTo>
                    <a:cubicBezTo>
                      <a:pt x="9" y="15"/>
                      <a:pt x="14" y="9"/>
                      <a:pt x="17" y="3"/>
                    </a:cubicBezTo>
                    <a:cubicBezTo>
                      <a:pt x="18" y="2"/>
                      <a:pt x="16" y="0"/>
                      <a:pt x="15" y="2"/>
                    </a:cubicBezTo>
                    <a:cubicBezTo>
                      <a:pt x="9" y="6"/>
                      <a:pt x="5" y="12"/>
                      <a:pt x="1" y="17"/>
                    </a:cubicBezTo>
                    <a:cubicBezTo>
                      <a:pt x="0" y="19"/>
                      <a:pt x="3" y="22"/>
                      <a:pt x="5"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93" name="Freeform 630"/>
              <p:cNvSpPr/>
              <p:nvPr/>
            </p:nvSpPr>
            <p:spPr bwMode="auto">
              <a:xfrm>
                <a:off x="4715" y="2555"/>
                <a:ext cx="22" cy="25"/>
              </a:xfrm>
              <a:custGeom>
                <a:avLst/>
                <a:gdLst>
                  <a:gd name="T0" fmla="*/ 5 w 13"/>
                  <a:gd name="T1" fmla="*/ 12 h 14"/>
                  <a:gd name="T2" fmla="*/ 12 w 13"/>
                  <a:gd name="T3" fmla="*/ 3 h 14"/>
                  <a:gd name="T4" fmla="*/ 9 w 13"/>
                  <a:gd name="T5" fmla="*/ 1 h 14"/>
                  <a:gd name="T6" fmla="*/ 2 w 13"/>
                  <a:gd name="T7" fmla="*/ 9 h 14"/>
                  <a:gd name="T8" fmla="*/ 5 w 13"/>
                  <a:gd name="T9" fmla="*/ 12 h 14"/>
                </a:gdLst>
                <a:ahLst/>
                <a:cxnLst>
                  <a:cxn ang="0">
                    <a:pos x="T0" y="T1"/>
                  </a:cxn>
                  <a:cxn ang="0">
                    <a:pos x="T2" y="T3"/>
                  </a:cxn>
                  <a:cxn ang="0">
                    <a:pos x="T4" y="T5"/>
                  </a:cxn>
                  <a:cxn ang="0">
                    <a:pos x="T6" y="T7"/>
                  </a:cxn>
                  <a:cxn ang="0">
                    <a:pos x="T8" y="T9"/>
                  </a:cxn>
                </a:cxnLst>
                <a:rect l="0" t="0" r="r" b="b"/>
                <a:pathLst>
                  <a:path w="13" h="14">
                    <a:moveTo>
                      <a:pt x="5" y="12"/>
                    </a:moveTo>
                    <a:cubicBezTo>
                      <a:pt x="7" y="9"/>
                      <a:pt x="10" y="6"/>
                      <a:pt x="12" y="3"/>
                    </a:cubicBezTo>
                    <a:cubicBezTo>
                      <a:pt x="13" y="1"/>
                      <a:pt x="11" y="0"/>
                      <a:pt x="9" y="1"/>
                    </a:cubicBezTo>
                    <a:cubicBezTo>
                      <a:pt x="6" y="3"/>
                      <a:pt x="4" y="6"/>
                      <a:pt x="2" y="9"/>
                    </a:cubicBezTo>
                    <a:cubicBezTo>
                      <a:pt x="0" y="11"/>
                      <a:pt x="3" y="14"/>
                      <a:pt x="5"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94" name="Freeform 631"/>
              <p:cNvSpPr/>
              <p:nvPr/>
            </p:nvSpPr>
            <p:spPr bwMode="auto">
              <a:xfrm>
                <a:off x="5108" y="2300"/>
                <a:ext cx="25" cy="101"/>
              </a:xfrm>
              <a:custGeom>
                <a:avLst/>
                <a:gdLst>
                  <a:gd name="T0" fmla="*/ 4 w 14"/>
                  <a:gd name="T1" fmla="*/ 55 h 57"/>
                  <a:gd name="T2" fmla="*/ 14 w 14"/>
                  <a:gd name="T3" fmla="*/ 2 h 57"/>
                  <a:gd name="T4" fmla="*/ 11 w 14"/>
                  <a:gd name="T5" fmla="*/ 1 h 57"/>
                  <a:gd name="T6" fmla="*/ 0 w 14"/>
                  <a:gd name="T7" fmla="*/ 54 h 57"/>
                  <a:gd name="T8" fmla="*/ 4 w 14"/>
                  <a:gd name="T9" fmla="*/ 55 h 57"/>
                </a:gdLst>
                <a:ahLst/>
                <a:cxnLst>
                  <a:cxn ang="0">
                    <a:pos x="T0" y="T1"/>
                  </a:cxn>
                  <a:cxn ang="0">
                    <a:pos x="T2" y="T3"/>
                  </a:cxn>
                  <a:cxn ang="0">
                    <a:pos x="T4" y="T5"/>
                  </a:cxn>
                  <a:cxn ang="0">
                    <a:pos x="T6" y="T7"/>
                  </a:cxn>
                  <a:cxn ang="0">
                    <a:pos x="T8" y="T9"/>
                  </a:cxn>
                </a:cxnLst>
                <a:rect l="0" t="0" r="r" b="b"/>
                <a:pathLst>
                  <a:path w="14" h="57">
                    <a:moveTo>
                      <a:pt x="4" y="55"/>
                    </a:moveTo>
                    <a:cubicBezTo>
                      <a:pt x="6" y="37"/>
                      <a:pt x="10" y="20"/>
                      <a:pt x="14" y="2"/>
                    </a:cubicBezTo>
                    <a:cubicBezTo>
                      <a:pt x="14" y="1"/>
                      <a:pt x="12" y="0"/>
                      <a:pt x="11" y="1"/>
                    </a:cubicBezTo>
                    <a:cubicBezTo>
                      <a:pt x="4" y="18"/>
                      <a:pt x="1" y="37"/>
                      <a:pt x="0" y="54"/>
                    </a:cubicBezTo>
                    <a:cubicBezTo>
                      <a:pt x="0" y="56"/>
                      <a:pt x="4" y="57"/>
                      <a:pt x="4" y="5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95" name="Freeform 632"/>
              <p:cNvSpPr/>
              <p:nvPr/>
            </p:nvSpPr>
            <p:spPr bwMode="auto">
              <a:xfrm>
                <a:off x="5137" y="2295"/>
                <a:ext cx="26" cy="83"/>
              </a:xfrm>
              <a:custGeom>
                <a:avLst/>
                <a:gdLst>
                  <a:gd name="T0" fmla="*/ 4 w 15"/>
                  <a:gd name="T1" fmla="*/ 45 h 47"/>
                  <a:gd name="T2" fmla="*/ 14 w 15"/>
                  <a:gd name="T3" fmla="*/ 3 h 47"/>
                  <a:gd name="T4" fmla="*/ 12 w 15"/>
                  <a:gd name="T5" fmla="*/ 1 h 47"/>
                  <a:gd name="T6" fmla="*/ 1 w 15"/>
                  <a:gd name="T7" fmla="*/ 45 h 47"/>
                  <a:gd name="T8" fmla="*/ 4 w 15"/>
                  <a:gd name="T9" fmla="*/ 45 h 47"/>
                </a:gdLst>
                <a:ahLst/>
                <a:cxnLst>
                  <a:cxn ang="0">
                    <a:pos x="T0" y="T1"/>
                  </a:cxn>
                  <a:cxn ang="0">
                    <a:pos x="T2" y="T3"/>
                  </a:cxn>
                  <a:cxn ang="0">
                    <a:pos x="T4" y="T5"/>
                  </a:cxn>
                  <a:cxn ang="0">
                    <a:pos x="T6" y="T7"/>
                  </a:cxn>
                  <a:cxn ang="0">
                    <a:pos x="T8" y="T9"/>
                  </a:cxn>
                </a:cxnLst>
                <a:rect l="0" t="0" r="r" b="b"/>
                <a:pathLst>
                  <a:path w="15" h="47">
                    <a:moveTo>
                      <a:pt x="4" y="45"/>
                    </a:moveTo>
                    <a:cubicBezTo>
                      <a:pt x="4" y="30"/>
                      <a:pt x="8" y="16"/>
                      <a:pt x="14" y="3"/>
                    </a:cubicBezTo>
                    <a:cubicBezTo>
                      <a:pt x="15" y="1"/>
                      <a:pt x="13" y="0"/>
                      <a:pt x="12" y="1"/>
                    </a:cubicBezTo>
                    <a:cubicBezTo>
                      <a:pt x="3" y="14"/>
                      <a:pt x="0" y="29"/>
                      <a:pt x="1" y="45"/>
                    </a:cubicBezTo>
                    <a:cubicBezTo>
                      <a:pt x="1" y="47"/>
                      <a:pt x="4" y="47"/>
                      <a:pt x="4"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96" name="Freeform 633"/>
              <p:cNvSpPr/>
              <p:nvPr/>
            </p:nvSpPr>
            <p:spPr bwMode="auto">
              <a:xfrm>
                <a:off x="5166" y="2295"/>
                <a:ext cx="18" cy="51"/>
              </a:xfrm>
              <a:custGeom>
                <a:avLst/>
                <a:gdLst>
                  <a:gd name="T0" fmla="*/ 4 w 10"/>
                  <a:gd name="T1" fmla="*/ 26 h 29"/>
                  <a:gd name="T2" fmla="*/ 9 w 10"/>
                  <a:gd name="T3" fmla="*/ 3 h 29"/>
                  <a:gd name="T4" fmla="*/ 7 w 10"/>
                  <a:gd name="T5" fmla="*/ 1 h 29"/>
                  <a:gd name="T6" fmla="*/ 0 w 10"/>
                  <a:gd name="T7" fmla="*/ 26 h 29"/>
                  <a:gd name="T8" fmla="*/ 4 w 10"/>
                  <a:gd name="T9" fmla="*/ 26 h 29"/>
                </a:gdLst>
                <a:ahLst/>
                <a:cxnLst>
                  <a:cxn ang="0">
                    <a:pos x="T0" y="T1"/>
                  </a:cxn>
                  <a:cxn ang="0">
                    <a:pos x="T2" y="T3"/>
                  </a:cxn>
                  <a:cxn ang="0">
                    <a:pos x="T4" y="T5"/>
                  </a:cxn>
                  <a:cxn ang="0">
                    <a:pos x="T6" y="T7"/>
                  </a:cxn>
                  <a:cxn ang="0">
                    <a:pos x="T8" y="T9"/>
                  </a:cxn>
                </a:cxnLst>
                <a:rect l="0" t="0" r="r" b="b"/>
                <a:pathLst>
                  <a:path w="10" h="29">
                    <a:moveTo>
                      <a:pt x="4" y="26"/>
                    </a:moveTo>
                    <a:cubicBezTo>
                      <a:pt x="4" y="18"/>
                      <a:pt x="7" y="10"/>
                      <a:pt x="9" y="3"/>
                    </a:cubicBezTo>
                    <a:cubicBezTo>
                      <a:pt x="10" y="1"/>
                      <a:pt x="7" y="0"/>
                      <a:pt x="7" y="1"/>
                    </a:cubicBezTo>
                    <a:cubicBezTo>
                      <a:pt x="2" y="9"/>
                      <a:pt x="0" y="17"/>
                      <a:pt x="0" y="26"/>
                    </a:cubicBezTo>
                    <a:cubicBezTo>
                      <a:pt x="0" y="29"/>
                      <a:pt x="4" y="29"/>
                      <a:pt x="4"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97" name="Freeform 634"/>
              <p:cNvSpPr/>
              <p:nvPr/>
            </p:nvSpPr>
            <p:spPr bwMode="auto">
              <a:xfrm>
                <a:off x="5196" y="2281"/>
                <a:ext cx="25" cy="44"/>
              </a:xfrm>
              <a:custGeom>
                <a:avLst/>
                <a:gdLst>
                  <a:gd name="T0" fmla="*/ 4 w 14"/>
                  <a:gd name="T1" fmla="*/ 23 h 25"/>
                  <a:gd name="T2" fmla="*/ 13 w 14"/>
                  <a:gd name="T3" fmla="*/ 3 h 25"/>
                  <a:gd name="T4" fmla="*/ 11 w 14"/>
                  <a:gd name="T5" fmla="*/ 2 h 25"/>
                  <a:gd name="T6" fmla="*/ 1 w 14"/>
                  <a:gd name="T7" fmla="*/ 21 h 25"/>
                  <a:gd name="T8" fmla="*/ 4 w 14"/>
                  <a:gd name="T9" fmla="*/ 23 h 25"/>
                </a:gdLst>
                <a:ahLst/>
                <a:cxnLst>
                  <a:cxn ang="0">
                    <a:pos x="T0" y="T1"/>
                  </a:cxn>
                  <a:cxn ang="0">
                    <a:pos x="T2" y="T3"/>
                  </a:cxn>
                  <a:cxn ang="0">
                    <a:pos x="T4" y="T5"/>
                  </a:cxn>
                  <a:cxn ang="0">
                    <a:pos x="T6" y="T7"/>
                  </a:cxn>
                  <a:cxn ang="0">
                    <a:pos x="T8" y="T9"/>
                  </a:cxn>
                </a:cxnLst>
                <a:rect l="0" t="0" r="r" b="b"/>
                <a:pathLst>
                  <a:path w="14" h="25">
                    <a:moveTo>
                      <a:pt x="4" y="23"/>
                    </a:moveTo>
                    <a:cubicBezTo>
                      <a:pt x="7" y="17"/>
                      <a:pt x="12" y="10"/>
                      <a:pt x="13" y="3"/>
                    </a:cubicBezTo>
                    <a:cubicBezTo>
                      <a:pt x="14" y="2"/>
                      <a:pt x="12" y="0"/>
                      <a:pt x="11" y="2"/>
                    </a:cubicBezTo>
                    <a:cubicBezTo>
                      <a:pt x="6" y="7"/>
                      <a:pt x="3" y="14"/>
                      <a:pt x="1" y="21"/>
                    </a:cubicBezTo>
                    <a:cubicBezTo>
                      <a:pt x="0" y="23"/>
                      <a:pt x="3" y="25"/>
                      <a:pt x="4"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98" name="Freeform 635"/>
              <p:cNvSpPr/>
              <p:nvPr/>
            </p:nvSpPr>
            <p:spPr bwMode="auto">
              <a:xfrm>
                <a:off x="5087" y="2283"/>
                <a:ext cx="18" cy="47"/>
              </a:xfrm>
              <a:custGeom>
                <a:avLst/>
                <a:gdLst>
                  <a:gd name="T0" fmla="*/ 5 w 10"/>
                  <a:gd name="T1" fmla="*/ 25 h 27"/>
                  <a:gd name="T2" fmla="*/ 9 w 10"/>
                  <a:gd name="T3" fmla="*/ 3 h 27"/>
                  <a:gd name="T4" fmla="*/ 7 w 10"/>
                  <a:gd name="T5" fmla="*/ 2 h 27"/>
                  <a:gd name="T6" fmla="*/ 1 w 10"/>
                  <a:gd name="T7" fmla="*/ 25 h 27"/>
                  <a:gd name="T8" fmla="*/ 5 w 10"/>
                  <a:gd name="T9" fmla="*/ 25 h 27"/>
                </a:gdLst>
                <a:ahLst/>
                <a:cxnLst>
                  <a:cxn ang="0">
                    <a:pos x="T0" y="T1"/>
                  </a:cxn>
                  <a:cxn ang="0">
                    <a:pos x="T2" y="T3"/>
                  </a:cxn>
                  <a:cxn ang="0">
                    <a:pos x="T4" y="T5"/>
                  </a:cxn>
                  <a:cxn ang="0">
                    <a:pos x="T6" y="T7"/>
                  </a:cxn>
                  <a:cxn ang="0">
                    <a:pos x="T8" y="T9"/>
                  </a:cxn>
                </a:cxnLst>
                <a:rect l="0" t="0" r="r" b="b"/>
                <a:pathLst>
                  <a:path w="10" h="27">
                    <a:moveTo>
                      <a:pt x="5" y="25"/>
                    </a:moveTo>
                    <a:cubicBezTo>
                      <a:pt x="5" y="17"/>
                      <a:pt x="7" y="10"/>
                      <a:pt x="9" y="3"/>
                    </a:cubicBezTo>
                    <a:cubicBezTo>
                      <a:pt x="10" y="1"/>
                      <a:pt x="8" y="0"/>
                      <a:pt x="7" y="2"/>
                    </a:cubicBezTo>
                    <a:cubicBezTo>
                      <a:pt x="2" y="8"/>
                      <a:pt x="0" y="17"/>
                      <a:pt x="1" y="25"/>
                    </a:cubicBezTo>
                    <a:cubicBezTo>
                      <a:pt x="1" y="27"/>
                      <a:pt x="4" y="27"/>
                      <a:pt x="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99" name="Freeform 636"/>
              <p:cNvSpPr/>
              <p:nvPr/>
            </p:nvSpPr>
            <p:spPr bwMode="auto">
              <a:xfrm>
                <a:off x="5057" y="2260"/>
                <a:ext cx="13" cy="37"/>
              </a:xfrm>
              <a:custGeom>
                <a:avLst/>
                <a:gdLst>
                  <a:gd name="T0" fmla="*/ 6 w 7"/>
                  <a:gd name="T1" fmla="*/ 17 h 21"/>
                  <a:gd name="T2" fmla="*/ 6 w 7"/>
                  <a:gd name="T3" fmla="*/ 3 h 21"/>
                  <a:gd name="T4" fmla="*/ 3 w 7"/>
                  <a:gd name="T5" fmla="*/ 2 h 21"/>
                  <a:gd name="T6" fmla="*/ 2 w 7"/>
                  <a:gd name="T7" fmla="*/ 18 h 21"/>
                  <a:gd name="T8" fmla="*/ 6 w 7"/>
                  <a:gd name="T9" fmla="*/ 17 h 21"/>
                </a:gdLst>
                <a:ahLst/>
                <a:cxnLst>
                  <a:cxn ang="0">
                    <a:pos x="T0" y="T1"/>
                  </a:cxn>
                  <a:cxn ang="0">
                    <a:pos x="T2" y="T3"/>
                  </a:cxn>
                  <a:cxn ang="0">
                    <a:pos x="T4" y="T5"/>
                  </a:cxn>
                  <a:cxn ang="0">
                    <a:pos x="T6" y="T7"/>
                  </a:cxn>
                  <a:cxn ang="0">
                    <a:pos x="T8" y="T9"/>
                  </a:cxn>
                </a:cxnLst>
                <a:rect l="0" t="0" r="r" b="b"/>
                <a:pathLst>
                  <a:path w="7" h="21">
                    <a:moveTo>
                      <a:pt x="6" y="17"/>
                    </a:moveTo>
                    <a:cubicBezTo>
                      <a:pt x="5" y="12"/>
                      <a:pt x="5" y="8"/>
                      <a:pt x="6" y="3"/>
                    </a:cubicBezTo>
                    <a:cubicBezTo>
                      <a:pt x="7" y="1"/>
                      <a:pt x="4" y="0"/>
                      <a:pt x="3" y="2"/>
                    </a:cubicBezTo>
                    <a:cubicBezTo>
                      <a:pt x="0" y="7"/>
                      <a:pt x="0" y="13"/>
                      <a:pt x="2" y="18"/>
                    </a:cubicBezTo>
                    <a:cubicBezTo>
                      <a:pt x="3" y="21"/>
                      <a:pt x="7" y="20"/>
                      <a:pt x="6"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00" name="Freeform 637"/>
              <p:cNvSpPr/>
              <p:nvPr/>
            </p:nvSpPr>
            <p:spPr bwMode="auto">
              <a:xfrm>
                <a:off x="5239" y="2277"/>
                <a:ext cx="15" cy="36"/>
              </a:xfrm>
              <a:custGeom>
                <a:avLst/>
                <a:gdLst>
                  <a:gd name="T0" fmla="*/ 4 w 9"/>
                  <a:gd name="T1" fmla="*/ 18 h 20"/>
                  <a:gd name="T2" fmla="*/ 8 w 9"/>
                  <a:gd name="T3" fmla="*/ 3 h 20"/>
                  <a:gd name="T4" fmla="*/ 5 w 9"/>
                  <a:gd name="T5" fmla="*/ 1 h 20"/>
                  <a:gd name="T6" fmla="*/ 0 w 9"/>
                  <a:gd name="T7" fmla="*/ 18 h 20"/>
                  <a:gd name="T8" fmla="*/ 4 w 9"/>
                  <a:gd name="T9" fmla="*/ 18 h 20"/>
                </a:gdLst>
                <a:ahLst/>
                <a:cxnLst>
                  <a:cxn ang="0">
                    <a:pos x="T0" y="T1"/>
                  </a:cxn>
                  <a:cxn ang="0">
                    <a:pos x="T2" y="T3"/>
                  </a:cxn>
                  <a:cxn ang="0">
                    <a:pos x="T4" y="T5"/>
                  </a:cxn>
                  <a:cxn ang="0">
                    <a:pos x="T6" y="T7"/>
                  </a:cxn>
                  <a:cxn ang="0">
                    <a:pos x="T8" y="T9"/>
                  </a:cxn>
                </a:cxnLst>
                <a:rect l="0" t="0" r="r" b="b"/>
                <a:pathLst>
                  <a:path w="9" h="20">
                    <a:moveTo>
                      <a:pt x="4" y="18"/>
                    </a:moveTo>
                    <a:cubicBezTo>
                      <a:pt x="4" y="13"/>
                      <a:pt x="6" y="8"/>
                      <a:pt x="8" y="3"/>
                    </a:cubicBezTo>
                    <a:cubicBezTo>
                      <a:pt x="9" y="1"/>
                      <a:pt x="6" y="0"/>
                      <a:pt x="5" y="1"/>
                    </a:cubicBezTo>
                    <a:cubicBezTo>
                      <a:pt x="2" y="6"/>
                      <a:pt x="1" y="12"/>
                      <a:pt x="0" y="18"/>
                    </a:cubicBezTo>
                    <a:cubicBezTo>
                      <a:pt x="0" y="20"/>
                      <a:pt x="3" y="20"/>
                      <a:pt x="4"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01" name="Freeform 638"/>
              <p:cNvSpPr/>
              <p:nvPr/>
            </p:nvSpPr>
            <p:spPr bwMode="auto">
              <a:xfrm>
                <a:off x="4839" y="2395"/>
                <a:ext cx="29" cy="60"/>
              </a:xfrm>
              <a:custGeom>
                <a:avLst/>
                <a:gdLst>
                  <a:gd name="T0" fmla="*/ 7 w 16"/>
                  <a:gd name="T1" fmla="*/ 32 h 34"/>
                  <a:gd name="T2" fmla="*/ 15 w 16"/>
                  <a:gd name="T3" fmla="*/ 3 h 34"/>
                  <a:gd name="T4" fmla="*/ 12 w 16"/>
                  <a:gd name="T5" fmla="*/ 1 h 34"/>
                  <a:gd name="T6" fmla="*/ 4 w 16"/>
                  <a:gd name="T7" fmla="*/ 32 h 34"/>
                  <a:gd name="T8" fmla="*/ 7 w 16"/>
                  <a:gd name="T9" fmla="*/ 32 h 34"/>
                </a:gdLst>
                <a:ahLst/>
                <a:cxnLst>
                  <a:cxn ang="0">
                    <a:pos x="T0" y="T1"/>
                  </a:cxn>
                  <a:cxn ang="0">
                    <a:pos x="T2" y="T3"/>
                  </a:cxn>
                  <a:cxn ang="0">
                    <a:pos x="T4" y="T5"/>
                  </a:cxn>
                  <a:cxn ang="0">
                    <a:pos x="T6" y="T7"/>
                  </a:cxn>
                  <a:cxn ang="0">
                    <a:pos x="T8" y="T9"/>
                  </a:cxn>
                </a:cxnLst>
                <a:rect l="0" t="0" r="r" b="b"/>
                <a:pathLst>
                  <a:path w="16" h="34">
                    <a:moveTo>
                      <a:pt x="7" y="32"/>
                    </a:moveTo>
                    <a:cubicBezTo>
                      <a:pt x="7" y="21"/>
                      <a:pt x="8" y="12"/>
                      <a:pt x="15" y="3"/>
                    </a:cubicBezTo>
                    <a:cubicBezTo>
                      <a:pt x="16" y="1"/>
                      <a:pt x="14" y="0"/>
                      <a:pt x="12" y="1"/>
                    </a:cubicBezTo>
                    <a:cubicBezTo>
                      <a:pt x="4" y="8"/>
                      <a:pt x="0" y="22"/>
                      <a:pt x="4" y="32"/>
                    </a:cubicBezTo>
                    <a:cubicBezTo>
                      <a:pt x="5" y="34"/>
                      <a:pt x="7" y="34"/>
                      <a:pt x="7"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02" name="Freeform 639"/>
              <p:cNvSpPr/>
              <p:nvPr/>
            </p:nvSpPr>
            <p:spPr bwMode="auto">
              <a:xfrm>
                <a:off x="4869" y="2408"/>
                <a:ext cx="23" cy="47"/>
              </a:xfrm>
              <a:custGeom>
                <a:avLst/>
                <a:gdLst>
                  <a:gd name="T0" fmla="*/ 5 w 13"/>
                  <a:gd name="T1" fmla="*/ 25 h 27"/>
                  <a:gd name="T2" fmla="*/ 12 w 13"/>
                  <a:gd name="T3" fmla="*/ 3 h 27"/>
                  <a:gd name="T4" fmla="*/ 9 w 13"/>
                  <a:gd name="T5" fmla="*/ 1 h 27"/>
                  <a:gd name="T6" fmla="*/ 2 w 13"/>
                  <a:gd name="T7" fmla="*/ 25 h 27"/>
                  <a:gd name="T8" fmla="*/ 5 w 13"/>
                  <a:gd name="T9" fmla="*/ 25 h 27"/>
                </a:gdLst>
                <a:ahLst/>
                <a:cxnLst>
                  <a:cxn ang="0">
                    <a:pos x="T0" y="T1"/>
                  </a:cxn>
                  <a:cxn ang="0">
                    <a:pos x="T2" y="T3"/>
                  </a:cxn>
                  <a:cxn ang="0">
                    <a:pos x="T4" y="T5"/>
                  </a:cxn>
                  <a:cxn ang="0">
                    <a:pos x="T6" y="T7"/>
                  </a:cxn>
                  <a:cxn ang="0">
                    <a:pos x="T8" y="T9"/>
                  </a:cxn>
                </a:cxnLst>
                <a:rect l="0" t="0" r="r" b="b"/>
                <a:pathLst>
                  <a:path w="13" h="27">
                    <a:moveTo>
                      <a:pt x="5" y="25"/>
                    </a:moveTo>
                    <a:cubicBezTo>
                      <a:pt x="5" y="17"/>
                      <a:pt x="7" y="10"/>
                      <a:pt x="12" y="3"/>
                    </a:cubicBezTo>
                    <a:cubicBezTo>
                      <a:pt x="13" y="1"/>
                      <a:pt x="11" y="0"/>
                      <a:pt x="9" y="1"/>
                    </a:cubicBezTo>
                    <a:cubicBezTo>
                      <a:pt x="2" y="7"/>
                      <a:pt x="0" y="16"/>
                      <a:pt x="2" y="25"/>
                    </a:cubicBezTo>
                    <a:cubicBezTo>
                      <a:pt x="2" y="27"/>
                      <a:pt x="5" y="27"/>
                      <a:pt x="5"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03" name="Freeform 640"/>
              <p:cNvSpPr/>
              <p:nvPr/>
            </p:nvSpPr>
            <p:spPr bwMode="auto">
              <a:xfrm>
                <a:off x="4897" y="2432"/>
                <a:ext cx="16" cy="30"/>
              </a:xfrm>
              <a:custGeom>
                <a:avLst/>
                <a:gdLst>
                  <a:gd name="T0" fmla="*/ 5 w 9"/>
                  <a:gd name="T1" fmla="*/ 15 h 17"/>
                  <a:gd name="T2" fmla="*/ 8 w 9"/>
                  <a:gd name="T3" fmla="*/ 3 h 17"/>
                  <a:gd name="T4" fmla="*/ 6 w 9"/>
                  <a:gd name="T5" fmla="*/ 1 h 17"/>
                  <a:gd name="T6" fmla="*/ 1 w 9"/>
                  <a:gd name="T7" fmla="*/ 15 h 17"/>
                  <a:gd name="T8" fmla="*/ 5 w 9"/>
                  <a:gd name="T9" fmla="*/ 15 h 17"/>
                </a:gdLst>
                <a:ahLst/>
                <a:cxnLst>
                  <a:cxn ang="0">
                    <a:pos x="T0" y="T1"/>
                  </a:cxn>
                  <a:cxn ang="0">
                    <a:pos x="T2" y="T3"/>
                  </a:cxn>
                  <a:cxn ang="0">
                    <a:pos x="T4" y="T5"/>
                  </a:cxn>
                  <a:cxn ang="0">
                    <a:pos x="T6" y="T7"/>
                  </a:cxn>
                  <a:cxn ang="0">
                    <a:pos x="T8" y="T9"/>
                  </a:cxn>
                </a:cxnLst>
                <a:rect l="0" t="0" r="r" b="b"/>
                <a:pathLst>
                  <a:path w="9" h="17">
                    <a:moveTo>
                      <a:pt x="5" y="15"/>
                    </a:moveTo>
                    <a:cubicBezTo>
                      <a:pt x="4" y="10"/>
                      <a:pt x="6" y="7"/>
                      <a:pt x="8" y="3"/>
                    </a:cubicBezTo>
                    <a:cubicBezTo>
                      <a:pt x="9" y="1"/>
                      <a:pt x="8" y="0"/>
                      <a:pt x="6" y="1"/>
                    </a:cubicBezTo>
                    <a:cubicBezTo>
                      <a:pt x="1" y="4"/>
                      <a:pt x="0" y="10"/>
                      <a:pt x="1" y="15"/>
                    </a:cubicBezTo>
                    <a:cubicBezTo>
                      <a:pt x="2" y="17"/>
                      <a:pt x="5" y="17"/>
                      <a:pt x="5"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04" name="Freeform 641"/>
              <p:cNvSpPr/>
              <p:nvPr/>
            </p:nvSpPr>
            <p:spPr bwMode="auto">
              <a:xfrm>
                <a:off x="4931" y="2448"/>
                <a:ext cx="16" cy="30"/>
              </a:xfrm>
              <a:custGeom>
                <a:avLst/>
                <a:gdLst>
                  <a:gd name="T0" fmla="*/ 4 w 9"/>
                  <a:gd name="T1" fmla="*/ 15 h 17"/>
                  <a:gd name="T2" fmla="*/ 6 w 9"/>
                  <a:gd name="T3" fmla="*/ 8 h 17"/>
                  <a:gd name="T4" fmla="*/ 8 w 9"/>
                  <a:gd name="T5" fmla="*/ 2 h 17"/>
                  <a:gd name="T6" fmla="*/ 6 w 9"/>
                  <a:gd name="T7" fmla="*/ 0 h 17"/>
                  <a:gd name="T8" fmla="*/ 1 w 9"/>
                  <a:gd name="T9" fmla="*/ 15 h 17"/>
                  <a:gd name="T10" fmla="*/ 4 w 9"/>
                  <a:gd name="T11" fmla="*/ 15 h 17"/>
                </a:gdLst>
                <a:ahLst/>
                <a:cxnLst>
                  <a:cxn ang="0">
                    <a:pos x="T0" y="T1"/>
                  </a:cxn>
                  <a:cxn ang="0">
                    <a:pos x="T2" y="T3"/>
                  </a:cxn>
                  <a:cxn ang="0">
                    <a:pos x="T4" y="T5"/>
                  </a:cxn>
                  <a:cxn ang="0">
                    <a:pos x="T6" y="T7"/>
                  </a:cxn>
                  <a:cxn ang="0">
                    <a:pos x="T8" y="T9"/>
                  </a:cxn>
                  <a:cxn ang="0">
                    <a:pos x="T10" y="T11"/>
                  </a:cxn>
                </a:cxnLst>
                <a:rect l="0" t="0" r="r" b="b"/>
                <a:pathLst>
                  <a:path w="9" h="17">
                    <a:moveTo>
                      <a:pt x="4" y="15"/>
                    </a:moveTo>
                    <a:cubicBezTo>
                      <a:pt x="4" y="12"/>
                      <a:pt x="5" y="10"/>
                      <a:pt x="6" y="8"/>
                    </a:cubicBezTo>
                    <a:cubicBezTo>
                      <a:pt x="6" y="6"/>
                      <a:pt x="8" y="4"/>
                      <a:pt x="8" y="2"/>
                    </a:cubicBezTo>
                    <a:cubicBezTo>
                      <a:pt x="9" y="1"/>
                      <a:pt x="7" y="0"/>
                      <a:pt x="6" y="0"/>
                    </a:cubicBezTo>
                    <a:cubicBezTo>
                      <a:pt x="2" y="3"/>
                      <a:pt x="0" y="10"/>
                      <a:pt x="1" y="15"/>
                    </a:cubicBezTo>
                    <a:cubicBezTo>
                      <a:pt x="1" y="17"/>
                      <a:pt x="4" y="17"/>
                      <a:pt x="4"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05" name="Freeform 642"/>
              <p:cNvSpPr/>
              <p:nvPr/>
            </p:nvSpPr>
            <p:spPr bwMode="auto">
              <a:xfrm>
                <a:off x="4963" y="2464"/>
                <a:ext cx="10" cy="21"/>
              </a:xfrm>
              <a:custGeom>
                <a:avLst/>
                <a:gdLst>
                  <a:gd name="T0" fmla="*/ 5 w 6"/>
                  <a:gd name="T1" fmla="*/ 9 h 12"/>
                  <a:gd name="T2" fmla="*/ 6 w 6"/>
                  <a:gd name="T3" fmla="*/ 3 h 12"/>
                  <a:gd name="T4" fmla="*/ 3 w 6"/>
                  <a:gd name="T5" fmla="*/ 2 h 12"/>
                  <a:gd name="T6" fmla="*/ 1 w 6"/>
                  <a:gd name="T7" fmla="*/ 8 h 12"/>
                  <a:gd name="T8" fmla="*/ 5 w 6"/>
                  <a:gd name="T9" fmla="*/ 9 h 12"/>
                </a:gdLst>
                <a:ahLst/>
                <a:cxnLst>
                  <a:cxn ang="0">
                    <a:pos x="T0" y="T1"/>
                  </a:cxn>
                  <a:cxn ang="0">
                    <a:pos x="T2" y="T3"/>
                  </a:cxn>
                  <a:cxn ang="0">
                    <a:pos x="T4" y="T5"/>
                  </a:cxn>
                  <a:cxn ang="0">
                    <a:pos x="T6" y="T7"/>
                  </a:cxn>
                  <a:cxn ang="0">
                    <a:pos x="T8" y="T9"/>
                  </a:cxn>
                </a:cxnLst>
                <a:rect l="0" t="0" r="r" b="b"/>
                <a:pathLst>
                  <a:path w="6" h="12">
                    <a:moveTo>
                      <a:pt x="5" y="9"/>
                    </a:moveTo>
                    <a:cubicBezTo>
                      <a:pt x="5" y="7"/>
                      <a:pt x="6" y="5"/>
                      <a:pt x="6" y="3"/>
                    </a:cubicBezTo>
                    <a:cubicBezTo>
                      <a:pt x="6" y="1"/>
                      <a:pt x="4" y="0"/>
                      <a:pt x="3" y="2"/>
                    </a:cubicBezTo>
                    <a:cubicBezTo>
                      <a:pt x="2" y="4"/>
                      <a:pt x="1" y="6"/>
                      <a:pt x="1" y="8"/>
                    </a:cubicBezTo>
                    <a:cubicBezTo>
                      <a:pt x="0" y="11"/>
                      <a:pt x="4" y="12"/>
                      <a:pt x="5"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06" name="Freeform 643"/>
              <p:cNvSpPr/>
              <p:nvPr/>
            </p:nvSpPr>
            <p:spPr bwMode="auto">
              <a:xfrm>
                <a:off x="4817" y="2096"/>
                <a:ext cx="98" cy="86"/>
              </a:xfrm>
              <a:custGeom>
                <a:avLst/>
                <a:gdLst>
                  <a:gd name="T0" fmla="*/ 4 w 56"/>
                  <a:gd name="T1" fmla="*/ 47 h 49"/>
                  <a:gd name="T2" fmla="*/ 26 w 56"/>
                  <a:gd name="T3" fmla="*/ 24 h 49"/>
                  <a:gd name="T4" fmla="*/ 55 w 56"/>
                  <a:gd name="T5" fmla="*/ 4 h 49"/>
                  <a:gd name="T6" fmla="*/ 54 w 56"/>
                  <a:gd name="T7" fmla="*/ 1 h 49"/>
                  <a:gd name="T8" fmla="*/ 1 w 56"/>
                  <a:gd name="T9" fmla="*/ 45 h 49"/>
                  <a:gd name="T10" fmla="*/ 4 w 56"/>
                  <a:gd name="T11" fmla="*/ 47 h 49"/>
                </a:gdLst>
                <a:ahLst/>
                <a:cxnLst>
                  <a:cxn ang="0">
                    <a:pos x="T0" y="T1"/>
                  </a:cxn>
                  <a:cxn ang="0">
                    <a:pos x="T2" y="T3"/>
                  </a:cxn>
                  <a:cxn ang="0">
                    <a:pos x="T4" y="T5"/>
                  </a:cxn>
                  <a:cxn ang="0">
                    <a:pos x="T6" y="T7"/>
                  </a:cxn>
                  <a:cxn ang="0">
                    <a:pos x="T8" y="T9"/>
                  </a:cxn>
                  <a:cxn ang="0">
                    <a:pos x="T10" y="T11"/>
                  </a:cxn>
                </a:cxnLst>
                <a:rect l="0" t="0" r="r" b="b"/>
                <a:pathLst>
                  <a:path w="56" h="49">
                    <a:moveTo>
                      <a:pt x="4" y="47"/>
                    </a:moveTo>
                    <a:cubicBezTo>
                      <a:pt x="11" y="39"/>
                      <a:pt x="18" y="31"/>
                      <a:pt x="26" y="24"/>
                    </a:cubicBezTo>
                    <a:cubicBezTo>
                      <a:pt x="35" y="16"/>
                      <a:pt x="45" y="11"/>
                      <a:pt x="55" y="4"/>
                    </a:cubicBezTo>
                    <a:cubicBezTo>
                      <a:pt x="56" y="3"/>
                      <a:pt x="56" y="0"/>
                      <a:pt x="54" y="1"/>
                    </a:cubicBezTo>
                    <a:cubicBezTo>
                      <a:pt x="33" y="9"/>
                      <a:pt x="13" y="27"/>
                      <a:pt x="1" y="45"/>
                    </a:cubicBezTo>
                    <a:cubicBezTo>
                      <a:pt x="0" y="47"/>
                      <a:pt x="3" y="49"/>
                      <a:pt x="4" y="4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07" name="Freeform 644"/>
              <p:cNvSpPr/>
              <p:nvPr/>
            </p:nvSpPr>
            <p:spPr bwMode="auto">
              <a:xfrm>
                <a:off x="4829" y="2052"/>
                <a:ext cx="88" cy="83"/>
              </a:xfrm>
              <a:custGeom>
                <a:avLst/>
                <a:gdLst>
                  <a:gd name="T0" fmla="*/ 4 w 50"/>
                  <a:gd name="T1" fmla="*/ 45 h 47"/>
                  <a:gd name="T2" fmla="*/ 49 w 50"/>
                  <a:gd name="T3" fmla="*/ 4 h 47"/>
                  <a:gd name="T4" fmla="*/ 47 w 50"/>
                  <a:gd name="T5" fmla="*/ 1 h 47"/>
                  <a:gd name="T6" fmla="*/ 1 w 50"/>
                  <a:gd name="T7" fmla="*/ 43 h 47"/>
                  <a:gd name="T8" fmla="*/ 4 w 50"/>
                  <a:gd name="T9" fmla="*/ 45 h 47"/>
                </a:gdLst>
                <a:ahLst/>
                <a:cxnLst>
                  <a:cxn ang="0">
                    <a:pos x="T0" y="T1"/>
                  </a:cxn>
                  <a:cxn ang="0">
                    <a:pos x="T2" y="T3"/>
                  </a:cxn>
                  <a:cxn ang="0">
                    <a:pos x="T4" y="T5"/>
                  </a:cxn>
                  <a:cxn ang="0">
                    <a:pos x="T6" y="T7"/>
                  </a:cxn>
                  <a:cxn ang="0">
                    <a:pos x="T8" y="T9"/>
                  </a:cxn>
                </a:cxnLst>
                <a:rect l="0" t="0" r="r" b="b"/>
                <a:pathLst>
                  <a:path w="50" h="47">
                    <a:moveTo>
                      <a:pt x="4" y="45"/>
                    </a:moveTo>
                    <a:cubicBezTo>
                      <a:pt x="17" y="29"/>
                      <a:pt x="33" y="17"/>
                      <a:pt x="49" y="4"/>
                    </a:cubicBezTo>
                    <a:cubicBezTo>
                      <a:pt x="50" y="2"/>
                      <a:pt x="48" y="0"/>
                      <a:pt x="47" y="1"/>
                    </a:cubicBezTo>
                    <a:cubicBezTo>
                      <a:pt x="29" y="10"/>
                      <a:pt x="13" y="27"/>
                      <a:pt x="1" y="43"/>
                    </a:cubicBezTo>
                    <a:cubicBezTo>
                      <a:pt x="0" y="45"/>
                      <a:pt x="3" y="47"/>
                      <a:pt x="4"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08" name="Freeform 645"/>
              <p:cNvSpPr/>
              <p:nvPr/>
            </p:nvSpPr>
            <p:spPr bwMode="auto">
              <a:xfrm>
                <a:off x="4836" y="2005"/>
                <a:ext cx="69" cy="68"/>
              </a:xfrm>
              <a:custGeom>
                <a:avLst/>
                <a:gdLst>
                  <a:gd name="T0" fmla="*/ 3 w 39"/>
                  <a:gd name="T1" fmla="*/ 37 h 39"/>
                  <a:gd name="T2" fmla="*/ 20 w 39"/>
                  <a:gd name="T3" fmla="*/ 20 h 39"/>
                  <a:gd name="T4" fmla="*/ 38 w 39"/>
                  <a:gd name="T5" fmla="*/ 3 h 39"/>
                  <a:gd name="T6" fmla="*/ 36 w 39"/>
                  <a:gd name="T7" fmla="*/ 1 h 39"/>
                  <a:gd name="T8" fmla="*/ 1 w 39"/>
                  <a:gd name="T9" fmla="*/ 35 h 39"/>
                  <a:gd name="T10" fmla="*/ 3 w 39"/>
                  <a:gd name="T11" fmla="*/ 37 h 39"/>
                </a:gdLst>
                <a:ahLst/>
                <a:cxnLst>
                  <a:cxn ang="0">
                    <a:pos x="T0" y="T1"/>
                  </a:cxn>
                  <a:cxn ang="0">
                    <a:pos x="T2" y="T3"/>
                  </a:cxn>
                  <a:cxn ang="0">
                    <a:pos x="T4" y="T5"/>
                  </a:cxn>
                  <a:cxn ang="0">
                    <a:pos x="T6" y="T7"/>
                  </a:cxn>
                  <a:cxn ang="0">
                    <a:pos x="T8" y="T9"/>
                  </a:cxn>
                  <a:cxn ang="0">
                    <a:pos x="T10" y="T11"/>
                  </a:cxn>
                </a:cxnLst>
                <a:rect l="0" t="0" r="r" b="b"/>
                <a:pathLst>
                  <a:path w="39" h="39">
                    <a:moveTo>
                      <a:pt x="3" y="37"/>
                    </a:moveTo>
                    <a:cubicBezTo>
                      <a:pt x="9" y="31"/>
                      <a:pt x="14" y="25"/>
                      <a:pt x="20" y="20"/>
                    </a:cubicBezTo>
                    <a:cubicBezTo>
                      <a:pt x="26" y="14"/>
                      <a:pt x="32" y="9"/>
                      <a:pt x="38" y="3"/>
                    </a:cubicBezTo>
                    <a:cubicBezTo>
                      <a:pt x="39" y="2"/>
                      <a:pt x="37" y="0"/>
                      <a:pt x="36" y="1"/>
                    </a:cubicBezTo>
                    <a:cubicBezTo>
                      <a:pt x="22" y="8"/>
                      <a:pt x="10" y="23"/>
                      <a:pt x="1" y="35"/>
                    </a:cubicBezTo>
                    <a:cubicBezTo>
                      <a:pt x="0" y="37"/>
                      <a:pt x="2" y="39"/>
                      <a:pt x="3"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09" name="Freeform 646"/>
              <p:cNvSpPr/>
              <p:nvPr/>
            </p:nvSpPr>
            <p:spPr bwMode="auto">
              <a:xfrm>
                <a:off x="4843" y="1985"/>
                <a:ext cx="46" cy="39"/>
              </a:xfrm>
              <a:custGeom>
                <a:avLst/>
                <a:gdLst>
                  <a:gd name="T0" fmla="*/ 4 w 26"/>
                  <a:gd name="T1" fmla="*/ 20 h 22"/>
                  <a:gd name="T2" fmla="*/ 25 w 26"/>
                  <a:gd name="T3" fmla="*/ 3 h 22"/>
                  <a:gd name="T4" fmla="*/ 24 w 26"/>
                  <a:gd name="T5" fmla="*/ 0 h 22"/>
                  <a:gd name="T6" fmla="*/ 1 w 26"/>
                  <a:gd name="T7" fmla="*/ 18 h 22"/>
                  <a:gd name="T8" fmla="*/ 4 w 26"/>
                  <a:gd name="T9" fmla="*/ 20 h 22"/>
                </a:gdLst>
                <a:ahLst/>
                <a:cxnLst>
                  <a:cxn ang="0">
                    <a:pos x="T0" y="T1"/>
                  </a:cxn>
                  <a:cxn ang="0">
                    <a:pos x="T2" y="T3"/>
                  </a:cxn>
                  <a:cxn ang="0">
                    <a:pos x="T4" y="T5"/>
                  </a:cxn>
                  <a:cxn ang="0">
                    <a:pos x="T6" y="T7"/>
                  </a:cxn>
                  <a:cxn ang="0">
                    <a:pos x="T8" y="T9"/>
                  </a:cxn>
                </a:cxnLst>
                <a:rect l="0" t="0" r="r" b="b"/>
                <a:pathLst>
                  <a:path w="26" h="22">
                    <a:moveTo>
                      <a:pt x="4" y="20"/>
                    </a:moveTo>
                    <a:cubicBezTo>
                      <a:pt x="10" y="13"/>
                      <a:pt x="17" y="8"/>
                      <a:pt x="25" y="3"/>
                    </a:cubicBezTo>
                    <a:cubicBezTo>
                      <a:pt x="26" y="2"/>
                      <a:pt x="25" y="0"/>
                      <a:pt x="24" y="0"/>
                    </a:cubicBezTo>
                    <a:cubicBezTo>
                      <a:pt x="14" y="3"/>
                      <a:pt x="7" y="10"/>
                      <a:pt x="1" y="18"/>
                    </a:cubicBezTo>
                    <a:cubicBezTo>
                      <a:pt x="0" y="20"/>
                      <a:pt x="3" y="22"/>
                      <a:pt x="4"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10" name="Freeform 647"/>
              <p:cNvSpPr/>
              <p:nvPr/>
            </p:nvSpPr>
            <p:spPr bwMode="auto">
              <a:xfrm>
                <a:off x="4850" y="2123"/>
                <a:ext cx="77" cy="63"/>
              </a:xfrm>
              <a:custGeom>
                <a:avLst/>
                <a:gdLst>
                  <a:gd name="T0" fmla="*/ 4 w 44"/>
                  <a:gd name="T1" fmla="*/ 35 h 36"/>
                  <a:gd name="T2" fmla="*/ 42 w 44"/>
                  <a:gd name="T3" fmla="*/ 3 h 36"/>
                  <a:gd name="T4" fmla="*/ 40 w 44"/>
                  <a:gd name="T5" fmla="*/ 1 h 36"/>
                  <a:gd name="T6" fmla="*/ 2 w 44"/>
                  <a:gd name="T7" fmla="*/ 32 h 36"/>
                  <a:gd name="T8" fmla="*/ 4 w 44"/>
                  <a:gd name="T9" fmla="*/ 35 h 36"/>
                </a:gdLst>
                <a:ahLst/>
                <a:cxnLst>
                  <a:cxn ang="0">
                    <a:pos x="T0" y="T1"/>
                  </a:cxn>
                  <a:cxn ang="0">
                    <a:pos x="T2" y="T3"/>
                  </a:cxn>
                  <a:cxn ang="0">
                    <a:pos x="T4" y="T5"/>
                  </a:cxn>
                  <a:cxn ang="0">
                    <a:pos x="T6" y="T7"/>
                  </a:cxn>
                  <a:cxn ang="0">
                    <a:pos x="T8" y="T9"/>
                  </a:cxn>
                </a:cxnLst>
                <a:rect l="0" t="0" r="r" b="b"/>
                <a:pathLst>
                  <a:path w="44" h="36">
                    <a:moveTo>
                      <a:pt x="4" y="35"/>
                    </a:moveTo>
                    <a:cubicBezTo>
                      <a:pt x="17" y="24"/>
                      <a:pt x="30" y="14"/>
                      <a:pt x="42" y="3"/>
                    </a:cubicBezTo>
                    <a:cubicBezTo>
                      <a:pt x="44" y="2"/>
                      <a:pt x="42" y="0"/>
                      <a:pt x="40" y="1"/>
                    </a:cubicBezTo>
                    <a:cubicBezTo>
                      <a:pt x="26" y="9"/>
                      <a:pt x="13" y="21"/>
                      <a:pt x="2" y="32"/>
                    </a:cubicBezTo>
                    <a:cubicBezTo>
                      <a:pt x="0" y="34"/>
                      <a:pt x="3" y="36"/>
                      <a:pt x="4"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11" name="Freeform 648"/>
              <p:cNvSpPr/>
              <p:nvPr/>
            </p:nvSpPr>
            <p:spPr bwMode="auto">
              <a:xfrm>
                <a:off x="4903" y="2156"/>
                <a:ext cx="44" cy="44"/>
              </a:xfrm>
              <a:custGeom>
                <a:avLst/>
                <a:gdLst>
                  <a:gd name="T0" fmla="*/ 4 w 25"/>
                  <a:gd name="T1" fmla="*/ 24 h 25"/>
                  <a:gd name="T2" fmla="*/ 13 w 25"/>
                  <a:gd name="T3" fmla="*/ 11 h 25"/>
                  <a:gd name="T4" fmla="*/ 24 w 25"/>
                  <a:gd name="T5" fmla="*/ 3 h 25"/>
                  <a:gd name="T6" fmla="*/ 22 w 25"/>
                  <a:gd name="T7" fmla="*/ 0 h 25"/>
                  <a:gd name="T8" fmla="*/ 1 w 25"/>
                  <a:gd name="T9" fmla="*/ 22 h 25"/>
                  <a:gd name="T10" fmla="*/ 4 w 25"/>
                  <a:gd name="T11" fmla="*/ 24 h 25"/>
                </a:gdLst>
                <a:ahLst/>
                <a:cxnLst>
                  <a:cxn ang="0">
                    <a:pos x="T0" y="T1"/>
                  </a:cxn>
                  <a:cxn ang="0">
                    <a:pos x="T2" y="T3"/>
                  </a:cxn>
                  <a:cxn ang="0">
                    <a:pos x="T4" y="T5"/>
                  </a:cxn>
                  <a:cxn ang="0">
                    <a:pos x="T6" y="T7"/>
                  </a:cxn>
                  <a:cxn ang="0">
                    <a:pos x="T8" y="T9"/>
                  </a:cxn>
                  <a:cxn ang="0">
                    <a:pos x="T10" y="T11"/>
                  </a:cxn>
                </a:cxnLst>
                <a:rect l="0" t="0" r="r" b="b"/>
                <a:pathLst>
                  <a:path w="25" h="25">
                    <a:moveTo>
                      <a:pt x="4" y="24"/>
                    </a:moveTo>
                    <a:cubicBezTo>
                      <a:pt x="6" y="19"/>
                      <a:pt x="9" y="15"/>
                      <a:pt x="13" y="11"/>
                    </a:cubicBezTo>
                    <a:cubicBezTo>
                      <a:pt x="16" y="8"/>
                      <a:pt x="20" y="6"/>
                      <a:pt x="24" y="3"/>
                    </a:cubicBezTo>
                    <a:cubicBezTo>
                      <a:pt x="25" y="2"/>
                      <a:pt x="24" y="0"/>
                      <a:pt x="22" y="0"/>
                    </a:cubicBezTo>
                    <a:cubicBezTo>
                      <a:pt x="12" y="3"/>
                      <a:pt x="4" y="13"/>
                      <a:pt x="1" y="22"/>
                    </a:cubicBezTo>
                    <a:cubicBezTo>
                      <a:pt x="0" y="24"/>
                      <a:pt x="3" y="25"/>
                      <a:pt x="4"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12" name="Freeform 649"/>
              <p:cNvSpPr/>
              <p:nvPr/>
            </p:nvSpPr>
            <p:spPr bwMode="auto">
              <a:xfrm>
                <a:off x="4933" y="2191"/>
                <a:ext cx="31" cy="30"/>
              </a:xfrm>
              <a:custGeom>
                <a:avLst/>
                <a:gdLst>
                  <a:gd name="T0" fmla="*/ 4 w 18"/>
                  <a:gd name="T1" fmla="*/ 16 h 17"/>
                  <a:gd name="T2" fmla="*/ 17 w 18"/>
                  <a:gd name="T3" fmla="*/ 4 h 17"/>
                  <a:gd name="T4" fmla="*/ 15 w 18"/>
                  <a:gd name="T5" fmla="*/ 1 h 17"/>
                  <a:gd name="T6" fmla="*/ 2 w 18"/>
                  <a:gd name="T7" fmla="*/ 13 h 17"/>
                  <a:gd name="T8" fmla="*/ 4 w 18"/>
                  <a:gd name="T9" fmla="*/ 16 h 17"/>
                </a:gdLst>
                <a:ahLst/>
                <a:cxnLst>
                  <a:cxn ang="0">
                    <a:pos x="T0" y="T1"/>
                  </a:cxn>
                  <a:cxn ang="0">
                    <a:pos x="T2" y="T3"/>
                  </a:cxn>
                  <a:cxn ang="0">
                    <a:pos x="T4" y="T5"/>
                  </a:cxn>
                  <a:cxn ang="0">
                    <a:pos x="T6" y="T7"/>
                  </a:cxn>
                  <a:cxn ang="0">
                    <a:pos x="T8" y="T9"/>
                  </a:cxn>
                </a:cxnLst>
                <a:rect l="0" t="0" r="r" b="b"/>
                <a:pathLst>
                  <a:path w="18" h="17">
                    <a:moveTo>
                      <a:pt x="4" y="16"/>
                    </a:moveTo>
                    <a:cubicBezTo>
                      <a:pt x="9" y="12"/>
                      <a:pt x="13" y="8"/>
                      <a:pt x="17" y="4"/>
                    </a:cubicBezTo>
                    <a:cubicBezTo>
                      <a:pt x="18" y="3"/>
                      <a:pt x="16" y="0"/>
                      <a:pt x="15" y="1"/>
                    </a:cubicBezTo>
                    <a:cubicBezTo>
                      <a:pt x="10" y="5"/>
                      <a:pt x="6" y="9"/>
                      <a:pt x="2" y="13"/>
                    </a:cubicBezTo>
                    <a:cubicBezTo>
                      <a:pt x="0" y="15"/>
                      <a:pt x="3" y="17"/>
                      <a:pt x="4"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13" name="Freeform 650"/>
              <p:cNvSpPr/>
              <p:nvPr/>
            </p:nvSpPr>
            <p:spPr bwMode="auto">
              <a:xfrm>
                <a:off x="4734" y="2079"/>
                <a:ext cx="35" cy="84"/>
              </a:xfrm>
              <a:custGeom>
                <a:avLst/>
                <a:gdLst>
                  <a:gd name="T0" fmla="*/ 20 w 20"/>
                  <a:gd name="T1" fmla="*/ 45 h 48"/>
                  <a:gd name="T2" fmla="*/ 4 w 20"/>
                  <a:gd name="T3" fmla="*/ 1 h 48"/>
                  <a:gd name="T4" fmla="*/ 1 w 20"/>
                  <a:gd name="T5" fmla="*/ 4 h 48"/>
                  <a:gd name="T6" fmla="*/ 16 w 20"/>
                  <a:gd name="T7" fmla="*/ 45 h 48"/>
                  <a:gd name="T8" fmla="*/ 20 w 20"/>
                  <a:gd name="T9" fmla="*/ 45 h 48"/>
                </a:gdLst>
                <a:ahLst/>
                <a:cxnLst>
                  <a:cxn ang="0">
                    <a:pos x="T0" y="T1"/>
                  </a:cxn>
                  <a:cxn ang="0">
                    <a:pos x="T2" y="T3"/>
                  </a:cxn>
                  <a:cxn ang="0">
                    <a:pos x="T4" y="T5"/>
                  </a:cxn>
                  <a:cxn ang="0">
                    <a:pos x="T6" y="T7"/>
                  </a:cxn>
                  <a:cxn ang="0">
                    <a:pos x="T8" y="T9"/>
                  </a:cxn>
                </a:cxnLst>
                <a:rect l="0" t="0" r="r" b="b"/>
                <a:pathLst>
                  <a:path w="20" h="48">
                    <a:moveTo>
                      <a:pt x="20" y="45"/>
                    </a:moveTo>
                    <a:cubicBezTo>
                      <a:pt x="19" y="30"/>
                      <a:pt x="15" y="13"/>
                      <a:pt x="4" y="1"/>
                    </a:cubicBezTo>
                    <a:cubicBezTo>
                      <a:pt x="2" y="0"/>
                      <a:pt x="0" y="2"/>
                      <a:pt x="1" y="4"/>
                    </a:cubicBezTo>
                    <a:cubicBezTo>
                      <a:pt x="9" y="17"/>
                      <a:pt x="15" y="30"/>
                      <a:pt x="16" y="45"/>
                    </a:cubicBezTo>
                    <a:cubicBezTo>
                      <a:pt x="16" y="48"/>
                      <a:pt x="20" y="48"/>
                      <a:pt x="20"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14" name="Freeform 651"/>
              <p:cNvSpPr/>
              <p:nvPr/>
            </p:nvSpPr>
            <p:spPr bwMode="auto">
              <a:xfrm>
                <a:off x="4778" y="2079"/>
                <a:ext cx="32" cy="95"/>
              </a:xfrm>
              <a:custGeom>
                <a:avLst/>
                <a:gdLst>
                  <a:gd name="T0" fmla="*/ 18 w 18"/>
                  <a:gd name="T1" fmla="*/ 51 h 54"/>
                  <a:gd name="T2" fmla="*/ 3 w 18"/>
                  <a:gd name="T3" fmla="*/ 2 h 54"/>
                  <a:gd name="T4" fmla="*/ 1 w 18"/>
                  <a:gd name="T5" fmla="*/ 3 h 54"/>
                  <a:gd name="T6" fmla="*/ 14 w 18"/>
                  <a:gd name="T7" fmla="*/ 51 h 54"/>
                  <a:gd name="T8" fmla="*/ 18 w 18"/>
                  <a:gd name="T9" fmla="*/ 51 h 54"/>
                </a:gdLst>
                <a:ahLst/>
                <a:cxnLst>
                  <a:cxn ang="0">
                    <a:pos x="T0" y="T1"/>
                  </a:cxn>
                  <a:cxn ang="0">
                    <a:pos x="T2" y="T3"/>
                  </a:cxn>
                  <a:cxn ang="0">
                    <a:pos x="T4" y="T5"/>
                  </a:cxn>
                  <a:cxn ang="0">
                    <a:pos x="T6" y="T7"/>
                  </a:cxn>
                  <a:cxn ang="0">
                    <a:pos x="T8" y="T9"/>
                  </a:cxn>
                </a:cxnLst>
                <a:rect l="0" t="0" r="r" b="b"/>
                <a:pathLst>
                  <a:path w="18" h="54">
                    <a:moveTo>
                      <a:pt x="18" y="51"/>
                    </a:moveTo>
                    <a:cubicBezTo>
                      <a:pt x="18" y="34"/>
                      <a:pt x="13" y="16"/>
                      <a:pt x="3" y="2"/>
                    </a:cubicBezTo>
                    <a:cubicBezTo>
                      <a:pt x="2" y="0"/>
                      <a:pt x="0" y="1"/>
                      <a:pt x="1" y="3"/>
                    </a:cubicBezTo>
                    <a:cubicBezTo>
                      <a:pt x="8" y="19"/>
                      <a:pt x="12" y="34"/>
                      <a:pt x="14" y="51"/>
                    </a:cubicBezTo>
                    <a:cubicBezTo>
                      <a:pt x="15" y="53"/>
                      <a:pt x="18" y="54"/>
                      <a:pt x="18" y="5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15" name="Freeform 652"/>
              <p:cNvSpPr/>
              <p:nvPr/>
            </p:nvSpPr>
            <p:spPr bwMode="auto">
              <a:xfrm>
                <a:off x="4665" y="2095"/>
                <a:ext cx="29" cy="66"/>
              </a:xfrm>
              <a:custGeom>
                <a:avLst/>
                <a:gdLst>
                  <a:gd name="T0" fmla="*/ 14 w 16"/>
                  <a:gd name="T1" fmla="*/ 36 h 38"/>
                  <a:gd name="T2" fmla="*/ 4 w 16"/>
                  <a:gd name="T3" fmla="*/ 1 h 38"/>
                  <a:gd name="T4" fmla="*/ 2 w 16"/>
                  <a:gd name="T5" fmla="*/ 3 h 38"/>
                  <a:gd name="T6" fmla="*/ 11 w 16"/>
                  <a:gd name="T7" fmla="*/ 35 h 38"/>
                  <a:gd name="T8" fmla="*/ 14 w 16"/>
                  <a:gd name="T9" fmla="*/ 36 h 38"/>
                </a:gdLst>
                <a:ahLst/>
                <a:cxnLst>
                  <a:cxn ang="0">
                    <a:pos x="T0" y="T1"/>
                  </a:cxn>
                  <a:cxn ang="0">
                    <a:pos x="T2" y="T3"/>
                  </a:cxn>
                  <a:cxn ang="0">
                    <a:pos x="T4" y="T5"/>
                  </a:cxn>
                  <a:cxn ang="0">
                    <a:pos x="T6" y="T7"/>
                  </a:cxn>
                  <a:cxn ang="0">
                    <a:pos x="T8" y="T9"/>
                  </a:cxn>
                </a:cxnLst>
                <a:rect l="0" t="0" r="r" b="b"/>
                <a:pathLst>
                  <a:path w="16" h="38">
                    <a:moveTo>
                      <a:pt x="14" y="36"/>
                    </a:moveTo>
                    <a:cubicBezTo>
                      <a:pt x="16" y="23"/>
                      <a:pt x="13" y="10"/>
                      <a:pt x="4" y="1"/>
                    </a:cubicBezTo>
                    <a:cubicBezTo>
                      <a:pt x="3" y="0"/>
                      <a:pt x="0" y="2"/>
                      <a:pt x="2" y="3"/>
                    </a:cubicBezTo>
                    <a:cubicBezTo>
                      <a:pt x="8" y="13"/>
                      <a:pt x="12" y="23"/>
                      <a:pt x="11" y="35"/>
                    </a:cubicBezTo>
                    <a:cubicBezTo>
                      <a:pt x="11" y="37"/>
                      <a:pt x="14" y="38"/>
                      <a:pt x="14" y="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16" name="Freeform 653"/>
              <p:cNvSpPr/>
              <p:nvPr/>
            </p:nvSpPr>
            <p:spPr bwMode="auto">
              <a:xfrm>
                <a:off x="4718" y="2109"/>
                <a:ext cx="18" cy="52"/>
              </a:xfrm>
              <a:custGeom>
                <a:avLst/>
                <a:gdLst>
                  <a:gd name="T0" fmla="*/ 10 w 10"/>
                  <a:gd name="T1" fmla="*/ 27 h 30"/>
                  <a:gd name="T2" fmla="*/ 3 w 10"/>
                  <a:gd name="T3" fmla="*/ 2 h 30"/>
                  <a:gd name="T4" fmla="*/ 0 w 10"/>
                  <a:gd name="T5" fmla="*/ 3 h 30"/>
                  <a:gd name="T6" fmla="*/ 6 w 10"/>
                  <a:gd name="T7" fmla="*/ 28 h 30"/>
                  <a:gd name="T8" fmla="*/ 10 w 10"/>
                  <a:gd name="T9" fmla="*/ 27 h 30"/>
                </a:gdLst>
                <a:ahLst/>
                <a:cxnLst>
                  <a:cxn ang="0">
                    <a:pos x="T0" y="T1"/>
                  </a:cxn>
                  <a:cxn ang="0">
                    <a:pos x="T2" y="T3"/>
                  </a:cxn>
                  <a:cxn ang="0">
                    <a:pos x="T4" y="T5"/>
                  </a:cxn>
                  <a:cxn ang="0">
                    <a:pos x="T6" y="T7"/>
                  </a:cxn>
                  <a:cxn ang="0">
                    <a:pos x="T8" y="T9"/>
                  </a:cxn>
                </a:cxnLst>
                <a:rect l="0" t="0" r="r" b="b"/>
                <a:pathLst>
                  <a:path w="10" h="30">
                    <a:moveTo>
                      <a:pt x="10" y="27"/>
                    </a:moveTo>
                    <a:cubicBezTo>
                      <a:pt x="8" y="19"/>
                      <a:pt x="7" y="10"/>
                      <a:pt x="3" y="2"/>
                    </a:cubicBezTo>
                    <a:cubicBezTo>
                      <a:pt x="2" y="0"/>
                      <a:pt x="0" y="1"/>
                      <a:pt x="0" y="3"/>
                    </a:cubicBezTo>
                    <a:cubicBezTo>
                      <a:pt x="2" y="11"/>
                      <a:pt x="4" y="19"/>
                      <a:pt x="6" y="28"/>
                    </a:cubicBezTo>
                    <a:cubicBezTo>
                      <a:pt x="6" y="30"/>
                      <a:pt x="10" y="29"/>
                      <a:pt x="10" y="2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17" name="Freeform 654"/>
              <p:cNvSpPr/>
              <p:nvPr/>
            </p:nvSpPr>
            <p:spPr bwMode="auto">
              <a:xfrm>
                <a:off x="4600" y="2098"/>
                <a:ext cx="32" cy="67"/>
              </a:xfrm>
              <a:custGeom>
                <a:avLst/>
                <a:gdLst>
                  <a:gd name="T0" fmla="*/ 17 w 18"/>
                  <a:gd name="T1" fmla="*/ 36 h 38"/>
                  <a:gd name="T2" fmla="*/ 4 w 18"/>
                  <a:gd name="T3" fmla="*/ 1 h 38"/>
                  <a:gd name="T4" fmla="*/ 1 w 18"/>
                  <a:gd name="T5" fmla="*/ 3 h 38"/>
                  <a:gd name="T6" fmla="*/ 14 w 18"/>
                  <a:gd name="T7" fmla="*/ 36 h 38"/>
                  <a:gd name="T8" fmla="*/ 17 w 18"/>
                  <a:gd name="T9" fmla="*/ 36 h 38"/>
                </a:gdLst>
                <a:ahLst/>
                <a:cxnLst>
                  <a:cxn ang="0">
                    <a:pos x="T0" y="T1"/>
                  </a:cxn>
                  <a:cxn ang="0">
                    <a:pos x="T2" y="T3"/>
                  </a:cxn>
                  <a:cxn ang="0">
                    <a:pos x="T4" y="T5"/>
                  </a:cxn>
                  <a:cxn ang="0">
                    <a:pos x="T6" y="T7"/>
                  </a:cxn>
                  <a:cxn ang="0">
                    <a:pos x="T8" y="T9"/>
                  </a:cxn>
                </a:cxnLst>
                <a:rect l="0" t="0" r="r" b="b"/>
                <a:pathLst>
                  <a:path w="18" h="38">
                    <a:moveTo>
                      <a:pt x="17" y="36"/>
                    </a:moveTo>
                    <a:cubicBezTo>
                      <a:pt x="18" y="23"/>
                      <a:pt x="14" y="9"/>
                      <a:pt x="4" y="1"/>
                    </a:cubicBezTo>
                    <a:cubicBezTo>
                      <a:pt x="2" y="0"/>
                      <a:pt x="0" y="1"/>
                      <a:pt x="1" y="3"/>
                    </a:cubicBezTo>
                    <a:cubicBezTo>
                      <a:pt x="9" y="13"/>
                      <a:pt x="13" y="23"/>
                      <a:pt x="14" y="36"/>
                    </a:cubicBezTo>
                    <a:cubicBezTo>
                      <a:pt x="14" y="38"/>
                      <a:pt x="17" y="38"/>
                      <a:pt x="17" y="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18" name="Freeform 655"/>
              <p:cNvSpPr/>
              <p:nvPr/>
            </p:nvSpPr>
            <p:spPr bwMode="auto">
              <a:xfrm>
                <a:off x="4644" y="2107"/>
                <a:ext cx="20" cy="54"/>
              </a:xfrm>
              <a:custGeom>
                <a:avLst/>
                <a:gdLst>
                  <a:gd name="T0" fmla="*/ 10 w 11"/>
                  <a:gd name="T1" fmla="*/ 28 h 31"/>
                  <a:gd name="T2" fmla="*/ 3 w 11"/>
                  <a:gd name="T3" fmla="*/ 2 h 31"/>
                  <a:gd name="T4" fmla="*/ 0 w 11"/>
                  <a:gd name="T5" fmla="*/ 3 h 31"/>
                  <a:gd name="T6" fmla="*/ 7 w 11"/>
                  <a:gd name="T7" fmla="*/ 29 h 31"/>
                  <a:gd name="T8" fmla="*/ 10 w 11"/>
                  <a:gd name="T9" fmla="*/ 28 h 31"/>
                </a:gdLst>
                <a:ahLst/>
                <a:cxnLst>
                  <a:cxn ang="0">
                    <a:pos x="T0" y="T1"/>
                  </a:cxn>
                  <a:cxn ang="0">
                    <a:pos x="T2" y="T3"/>
                  </a:cxn>
                  <a:cxn ang="0">
                    <a:pos x="T4" y="T5"/>
                  </a:cxn>
                  <a:cxn ang="0">
                    <a:pos x="T6" y="T7"/>
                  </a:cxn>
                  <a:cxn ang="0">
                    <a:pos x="T8" y="T9"/>
                  </a:cxn>
                </a:cxnLst>
                <a:rect l="0" t="0" r="r" b="b"/>
                <a:pathLst>
                  <a:path w="11" h="31">
                    <a:moveTo>
                      <a:pt x="10" y="28"/>
                    </a:moveTo>
                    <a:cubicBezTo>
                      <a:pt x="10" y="19"/>
                      <a:pt x="8" y="10"/>
                      <a:pt x="3" y="2"/>
                    </a:cubicBezTo>
                    <a:cubicBezTo>
                      <a:pt x="3" y="0"/>
                      <a:pt x="0" y="1"/>
                      <a:pt x="0" y="3"/>
                    </a:cubicBezTo>
                    <a:cubicBezTo>
                      <a:pt x="3" y="11"/>
                      <a:pt x="6" y="20"/>
                      <a:pt x="7" y="29"/>
                    </a:cubicBezTo>
                    <a:cubicBezTo>
                      <a:pt x="7" y="31"/>
                      <a:pt x="11" y="30"/>
                      <a:pt x="1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19" name="Freeform 656"/>
              <p:cNvSpPr/>
              <p:nvPr/>
            </p:nvSpPr>
            <p:spPr bwMode="auto">
              <a:xfrm>
                <a:off x="4548" y="2121"/>
                <a:ext cx="24" cy="56"/>
              </a:xfrm>
              <a:custGeom>
                <a:avLst/>
                <a:gdLst>
                  <a:gd name="T0" fmla="*/ 14 w 14"/>
                  <a:gd name="T1" fmla="*/ 30 h 32"/>
                  <a:gd name="T2" fmla="*/ 3 w 14"/>
                  <a:gd name="T3" fmla="*/ 2 h 32"/>
                  <a:gd name="T4" fmla="*/ 1 w 14"/>
                  <a:gd name="T5" fmla="*/ 3 h 32"/>
                  <a:gd name="T6" fmla="*/ 12 w 14"/>
                  <a:gd name="T7" fmla="*/ 30 h 32"/>
                  <a:gd name="T8" fmla="*/ 14 w 14"/>
                  <a:gd name="T9" fmla="*/ 30 h 32"/>
                </a:gdLst>
                <a:ahLst/>
                <a:cxnLst>
                  <a:cxn ang="0">
                    <a:pos x="T0" y="T1"/>
                  </a:cxn>
                  <a:cxn ang="0">
                    <a:pos x="T2" y="T3"/>
                  </a:cxn>
                  <a:cxn ang="0">
                    <a:pos x="T4" y="T5"/>
                  </a:cxn>
                  <a:cxn ang="0">
                    <a:pos x="T6" y="T7"/>
                  </a:cxn>
                  <a:cxn ang="0">
                    <a:pos x="T8" y="T9"/>
                  </a:cxn>
                </a:cxnLst>
                <a:rect l="0" t="0" r="r" b="b"/>
                <a:pathLst>
                  <a:path w="14" h="32">
                    <a:moveTo>
                      <a:pt x="14" y="30"/>
                    </a:moveTo>
                    <a:cubicBezTo>
                      <a:pt x="14" y="20"/>
                      <a:pt x="11" y="8"/>
                      <a:pt x="3" y="2"/>
                    </a:cubicBezTo>
                    <a:cubicBezTo>
                      <a:pt x="2" y="0"/>
                      <a:pt x="0" y="2"/>
                      <a:pt x="1" y="3"/>
                    </a:cubicBezTo>
                    <a:cubicBezTo>
                      <a:pt x="6" y="12"/>
                      <a:pt x="10" y="20"/>
                      <a:pt x="12" y="30"/>
                    </a:cubicBezTo>
                    <a:cubicBezTo>
                      <a:pt x="12" y="32"/>
                      <a:pt x="14" y="31"/>
                      <a:pt x="14"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20" name="Freeform 657"/>
              <p:cNvSpPr/>
              <p:nvPr/>
            </p:nvSpPr>
            <p:spPr bwMode="auto">
              <a:xfrm>
                <a:off x="4578" y="2119"/>
                <a:ext cx="22" cy="41"/>
              </a:xfrm>
              <a:custGeom>
                <a:avLst/>
                <a:gdLst>
                  <a:gd name="T0" fmla="*/ 12 w 13"/>
                  <a:gd name="T1" fmla="*/ 19 h 23"/>
                  <a:gd name="T2" fmla="*/ 3 w 13"/>
                  <a:gd name="T3" fmla="*/ 2 h 23"/>
                  <a:gd name="T4" fmla="*/ 0 w 13"/>
                  <a:gd name="T5" fmla="*/ 3 h 23"/>
                  <a:gd name="T6" fmla="*/ 9 w 13"/>
                  <a:gd name="T7" fmla="*/ 20 h 23"/>
                  <a:gd name="T8" fmla="*/ 12 w 13"/>
                  <a:gd name="T9" fmla="*/ 19 h 23"/>
                </a:gdLst>
                <a:ahLst/>
                <a:cxnLst>
                  <a:cxn ang="0">
                    <a:pos x="T0" y="T1"/>
                  </a:cxn>
                  <a:cxn ang="0">
                    <a:pos x="T2" y="T3"/>
                  </a:cxn>
                  <a:cxn ang="0">
                    <a:pos x="T4" y="T5"/>
                  </a:cxn>
                  <a:cxn ang="0">
                    <a:pos x="T6" y="T7"/>
                  </a:cxn>
                  <a:cxn ang="0">
                    <a:pos x="T8" y="T9"/>
                  </a:cxn>
                </a:cxnLst>
                <a:rect l="0" t="0" r="r" b="b"/>
                <a:pathLst>
                  <a:path w="13" h="23">
                    <a:moveTo>
                      <a:pt x="12" y="19"/>
                    </a:moveTo>
                    <a:cubicBezTo>
                      <a:pt x="9" y="13"/>
                      <a:pt x="7" y="7"/>
                      <a:pt x="3" y="2"/>
                    </a:cubicBezTo>
                    <a:cubicBezTo>
                      <a:pt x="2" y="0"/>
                      <a:pt x="0" y="1"/>
                      <a:pt x="0" y="3"/>
                    </a:cubicBezTo>
                    <a:cubicBezTo>
                      <a:pt x="3" y="9"/>
                      <a:pt x="6" y="15"/>
                      <a:pt x="9" y="20"/>
                    </a:cubicBezTo>
                    <a:cubicBezTo>
                      <a:pt x="10" y="23"/>
                      <a:pt x="13" y="21"/>
                      <a:pt x="12"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21" name="Freeform 658"/>
              <p:cNvSpPr/>
              <p:nvPr/>
            </p:nvSpPr>
            <p:spPr bwMode="auto">
              <a:xfrm>
                <a:off x="4810" y="2049"/>
                <a:ext cx="28" cy="60"/>
              </a:xfrm>
              <a:custGeom>
                <a:avLst/>
                <a:gdLst>
                  <a:gd name="T0" fmla="*/ 16 w 16"/>
                  <a:gd name="T1" fmla="*/ 31 h 34"/>
                  <a:gd name="T2" fmla="*/ 3 w 16"/>
                  <a:gd name="T3" fmla="*/ 1 h 34"/>
                  <a:gd name="T4" fmla="*/ 1 w 16"/>
                  <a:gd name="T5" fmla="*/ 3 h 34"/>
                  <a:gd name="T6" fmla="*/ 13 w 16"/>
                  <a:gd name="T7" fmla="*/ 32 h 34"/>
                  <a:gd name="T8" fmla="*/ 16 w 16"/>
                  <a:gd name="T9" fmla="*/ 31 h 34"/>
                </a:gdLst>
                <a:ahLst/>
                <a:cxnLst>
                  <a:cxn ang="0">
                    <a:pos x="T0" y="T1"/>
                  </a:cxn>
                  <a:cxn ang="0">
                    <a:pos x="T2" y="T3"/>
                  </a:cxn>
                  <a:cxn ang="0">
                    <a:pos x="T4" y="T5"/>
                  </a:cxn>
                  <a:cxn ang="0">
                    <a:pos x="T6" y="T7"/>
                  </a:cxn>
                  <a:cxn ang="0">
                    <a:pos x="T8" y="T9"/>
                  </a:cxn>
                </a:cxnLst>
                <a:rect l="0" t="0" r="r" b="b"/>
                <a:pathLst>
                  <a:path w="16" h="34">
                    <a:moveTo>
                      <a:pt x="16" y="31"/>
                    </a:moveTo>
                    <a:cubicBezTo>
                      <a:pt x="14" y="20"/>
                      <a:pt x="10" y="10"/>
                      <a:pt x="3" y="1"/>
                    </a:cubicBezTo>
                    <a:cubicBezTo>
                      <a:pt x="2" y="0"/>
                      <a:pt x="0" y="2"/>
                      <a:pt x="1" y="3"/>
                    </a:cubicBezTo>
                    <a:cubicBezTo>
                      <a:pt x="6" y="12"/>
                      <a:pt x="11" y="21"/>
                      <a:pt x="13" y="32"/>
                    </a:cubicBezTo>
                    <a:cubicBezTo>
                      <a:pt x="13" y="34"/>
                      <a:pt x="16" y="33"/>
                      <a:pt x="16"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22" name="Freeform 659"/>
              <p:cNvSpPr/>
              <p:nvPr/>
            </p:nvSpPr>
            <p:spPr bwMode="auto">
              <a:xfrm>
                <a:off x="4490" y="2133"/>
                <a:ext cx="28" cy="60"/>
              </a:xfrm>
              <a:custGeom>
                <a:avLst/>
                <a:gdLst>
                  <a:gd name="T0" fmla="*/ 14 w 16"/>
                  <a:gd name="T1" fmla="*/ 32 h 34"/>
                  <a:gd name="T2" fmla="*/ 4 w 16"/>
                  <a:gd name="T3" fmla="*/ 1 h 34"/>
                  <a:gd name="T4" fmla="*/ 1 w 16"/>
                  <a:gd name="T5" fmla="*/ 3 h 34"/>
                  <a:gd name="T6" fmla="*/ 11 w 16"/>
                  <a:gd name="T7" fmla="*/ 32 h 34"/>
                  <a:gd name="T8" fmla="*/ 14 w 16"/>
                  <a:gd name="T9" fmla="*/ 32 h 34"/>
                </a:gdLst>
                <a:ahLst/>
                <a:cxnLst>
                  <a:cxn ang="0">
                    <a:pos x="T0" y="T1"/>
                  </a:cxn>
                  <a:cxn ang="0">
                    <a:pos x="T2" y="T3"/>
                  </a:cxn>
                  <a:cxn ang="0">
                    <a:pos x="T4" y="T5"/>
                  </a:cxn>
                  <a:cxn ang="0">
                    <a:pos x="T6" y="T7"/>
                  </a:cxn>
                  <a:cxn ang="0">
                    <a:pos x="T8" y="T9"/>
                  </a:cxn>
                </a:cxnLst>
                <a:rect l="0" t="0" r="r" b="b"/>
                <a:pathLst>
                  <a:path w="16" h="34">
                    <a:moveTo>
                      <a:pt x="14" y="32"/>
                    </a:moveTo>
                    <a:cubicBezTo>
                      <a:pt x="16" y="21"/>
                      <a:pt x="12" y="9"/>
                      <a:pt x="4" y="1"/>
                    </a:cubicBezTo>
                    <a:cubicBezTo>
                      <a:pt x="2" y="0"/>
                      <a:pt x="0" y="2"/>
                      <a:pt x="1" y="3"/>
                    </a:cubicBezTo>
                    <a:cubicBezTo>
                      <a:pt x="8" y="12"/>
                      <a:pt x="11" y="21"/>
                      <a:pt x="11" y="32"/>
                    </a:cubicBezTo>
                    <a:cubicBezTo>
                      <a:pt x="11" y="33"/>
                      <a:pt x="14" y="34"/>
                      <a:pt x="14"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23" name="Freeform 660"/>
              <p:cNvSpPr/>
              <p:nvPr/>
            </p:nvSpPr>
            <p:spPr bwMode="auto">
              <a:xfrm>
                <a:off x="4442" y="2149"/>
                <a:ext cx="27" cy="42"/>
              </a:xfrm>
              <a:custGeom>
                <a:avLst/>
                <a:gdLst>
                  <a:gd name="T0" fmla="*/ 15 w 15"/>
                  <a:gd name="T1" fmla="*/ 21 h 24"/>
                  <a:gd name="T2" fmla="*/ 3 w 15"/>
                  <a:gd name="T3" fmla="*/ 1 h 24"/>
                  <a:gd name="T4" fmla="*/ 1 w 15"/>
                  <a:gd name="T5" fmla="*/ 3 h 24"/>
                  <a:gd name="T6" fmla="*/ 11 w 15"/>
                  <a:gd name="T7" fmla="*/ 21 h 24"/>
                  <a:gd name="T8" fmla="*/ 15 w 15"/>
                  <a:gd name="T9" fmla="*/ 21 h 24"/>
                </a:gdLst>
                <a:ahLst/>
                <a:cxnLst>
                  <a:cxn ang="0">
                    <a:pos x="T0" y="T1"/>
                  </a:cxn>
                  <a:cxn ang="0">
                    <a:pos x="T2" y="T3"/>
                  </a:cxn>
                  <a:cxn ang="0">
                    <a:pos x="T4" y="T5"/>
                  </a:cxn>
                  <a:cxn ang="0">
                    <a:pos x="T6" y="T7"/>
                  </a:cxn>
                  <a:cxn ang="0">
                    <a:pos x="T8" y="T9"/>
                  </a:cxn>
                </a:cxnLst>
                <a:rect l="0" t="0" r="r" b="b"/>
                <a:pathLst>
                  <a:path w="15" h="24">
                    <a:moveTo>
                      <a:pt x="15" y="21"/>
                    </a:moveTo>
                    <a:cubicBezTo>
                      <a:pt x="15" y="13"/>
                      <a:pt x="11" y="5"/>
                      <a:pt x="3" y="1"/>
                    </a:cubicBezTo>
                    <a:cubicBezTo>
                      <a:pt x="2" y="0"/>
                      <a:pt x="0" y="2"/>
                      <a:pt x="1" y="3"/>
                    </a:cubicBezTo>
                    <a:cubicBezTo>
                      <a:pt x="6" y="8"/>
                      <a:pt x="10" y="14"/>
                      <a:pt x="11" y="21"/>
                    </a:cubicBezTo>
                    <a:cubicBezTo>
                      <a:pt x="11" y="24"/>
                      <a:pt x="15" y="24"/>
                      <a:pt x="15"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24" name="Freeform 661"/>
              <p:cNvSpPr/>
              <p:nvPr/>
            </p:nvSpPr>
            <p:spPr bwMode="auto">
              <a:xfrm>
                <a:off x="4403" y="2165"/>
                <a:ext cx="16" cy="35"/>
              </a:xfrm>
              <a:custGeom>
                <a:avLst/>
                <a:gdLst>
                  <a:gd name="T0" fmla="*/ 9 w 9"/>
                  <a:gd name="T1" fmla="*/ 18 h 20"/>
                  <a:gd name="T2" fmla="*/ 4 w 9"/>
                  <a:gd name="T3" fmla="*/ 1 h 20"/>
                  <a:gd name="T4" fmla="*/ 1 w 9"/>
                  <a:gd name="T5" fmla="*/ 3 h 20"/>
                  <a:gd name="T6" fmla="*/ 5 w 9"/>
                  <a:gd name="T7" fmla="*/ 18 h 20"/>
                  <a:gd name="T8" fmla="*/ 9 w 9"/>
                  <a:gd name="T9" fmla="*/ 18 h 20"/>
                </a:gdLst>
                <a:ahLst/>
                <a:cxnLst>
                  <a:cxn ang="0">
                    <a:pos x="T0" y="T1"/>
                  </a:cxn>
                  <a:cxn ang="0">
                    <a:pos x="T2" y="T3"/>
                  </a:cxn>
                  <a:cxn ang="0">
                    <a:pos x="T4" y="T5"/>
                  </a:cxn>
                  <a:cxn ang="0">
                    <a:pos x="T6" y="T7"/>
                  </a:cxn>
                  <a:cxn ang="0">
                    <a:pos x="T8" y="T9"/>
                  </a:cxn>
                </a:cxnLst>
                <a:rect l="0" t="0" r="r" b="b"/>
                <a:pathLst>
                  <a:path w="9" h="20">
                    <a:moveTo>
                      <a:pt x="9" y="18"/>
                    </a:moveTo>
                    <a:cubicBezTo>
                      <a:pt x="9" y="12"/>
                      <a:pt x="8" y="5"/>
                      <a:pt x="4" y="1"/>
                    </a:cubicBezTo>
                    <a:cubicBezTo>
                      <a:pt x="2" y="0"/>
                      <a:pt x="0" y="1"/>
                      <a:pt x="1" y="3"/>
                    </a:cubicBezTo>
                    <a:cubicBezTo>
                      <a:pt x="4" y="8"/>
                      <a:pt x="5" y="12"/>
                      <a:pt x="5" y="18"/>
                    </a:cubicBezTo>
                    <a:cubicBezTo>
                      <a:pt x="5" y="20"/>
                      <a:pt x="8" y="20"/>
                      <a:pt x="9"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25" name="Freeform 662"/>
              <p:cNvSpPr/>
              <p:nvPr/>
            </p:nvSpPr>
            <p:spPr bwMode="auto">
              <a:xfrm>
                <a:off x="4360" y="2167"/>
                <a:ext cx="19" cy="47"/>
              </a:xfrm>
              <a:custGeom>
                <a:avLst/>
                <a:gdLst>
                  <a:gd name="T0" fmla="*/ 11 w 11"/>
                  <a:gd name="T1" fmla="*/ 24 h 27"/>
                  <a:gd name="T2" fmla="*/ 3 w 11"/>
                  <a:gd name="T3" fmla="*/ 1 h 27"/>
                  <a:gd name="T4" fmla="*/ 1 w 11"/>
                  <a:gd name="T5" fmla="*/ 3 h 27"/>
                  <a:gd name="T6" fmla="*/ 7 w 11"/>
                  <a:gd name="T7" fmla="*/ 24 h 27"/>
                  <a:gd name="T8" fmla="*/ 11 w 11"/>
                  <a:gd name="T9" fmla="*/ 24 h 27"/>
                </a:gdLst>
                <a:ahLst/>
                <a:cxnLst>
                  <a:cxn ang="0">
                    <a:pos x="T0" y="T1"/>
                  </a:cxn>
                  <a:cxn ang="0">
                    <a:pos x="T2" y="T3"/>
                  </a:cxn>
                  <a:cxn ang="0">
                    <a:pos x="T4" y="T5"/>
                  </a:cxn>
                  <a:cxn ang="0">
                    <a:pos x="T6" y="T7"/>
                  </a:cxn>
                  <a:cxn ang="0">
                    <a:pos x="T8" y="T9"/>
                  </a:cxn>
                </a:cxnLst>
                <a:rect l="0" t="0" r="r" b="b"/>
                <a:pathLst>
                  <a:path w="11" h="27">
                    <a:moveTo>
                      <a:pt x="11" y="24"/>
                    </a:moveTo>
                    <a:cubicBezTo>
                      <a:pt x="11" y="16"/>
                      <a:pt x="9" y="8"/>
                      <a:pt x="3" y="1"/>
                    </a:cubicBezTo>
                    <a:cubicBezTo>
                      <a:pt x="2" y="0"/>
                      <a:pt x="0" y="2"/>
                      <a:pt x="1" y="3"/>
                    </a:cubicBezTo>
                    <a:cubicBezTo>
                      <a:pt x="4" y="10"/>
                      <a:pt x="6" y="17"/>
                      <a:pt x="7" y="24"/>
                    </a:cubicBezTo>
                    <a:cubicBezTo>
                      <a:pt x="7" y="26"/>
                      <a:pt x="11" y="27"/>
                      <a:pt x="11"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26" name="Freeform 663"/>
              <p:cNvSpPr/>
              <p:nvPr/>
            </p:nvSpPr>
            <p:spPr bwMode="auto">
              <a:xfrm>
                <a:off x="4310" y="2182"/>
                <a:ext cx="14" cy="39"/>
              </a:xfrm>
              <a:custGeom>
                <a:avLst/>
                <a:gdLst>
                  <a:gd name="T0" fmla="*/ 8 w 8"/>
                  <a:gd name="T1" fmla="*/ 19 h 22"/>
                  <a:gd name="T2" fmla="*/ 3 w 8"/>
                  <a:gd name="T3" fmla="*/ 1 h 22"/>
                  <a:gd name="T4" fmla="*/ 0 w 8"/>
                  <a:gd name="T5" fmla="*/ 2 h 22"/>
                  <a:gd name="T6" fmla="*/ 4 w 8"/>
                  <a:gd name="T7" fmla="*/ 19 h 22"/>
                  <a:gd name="T8" fmla="*/ 8 w 8"/>
                  <a:gd name="T9" fmla="*/ 19 h 22"/>
                </a:gdLst>
                <a:ahLst/>
                <a:cxnLst>
                  <a:cxn ang="0">
                    <a:pos x="T0" y="T1"/>
                  </a:cxn>
                  <a:cxn ang="0">
                    <a:pos x="T2" y="T3"/>
                  </a:cxn>
                  <a:cxn ang="0">
                    <a:pos x="T4" y="T5"/>
                  </a:cxn>
                  <a:cxn ang="0">
                    <a:pos x="T6" y="T7"/>
                  </a:cxn>
                  <a:cxn ang="0">
                    <a:pos x="T8" y="T9"/>
                  </a:cxn>
                </a:cxnLst>
                <a:rect l="0" t="0" r="r" b="b"/>
                <a:pathLst>
                  <a:path w="8" h="22">
                    <a:moveTo>
                      <a:pt x="8" y="19"/>
                    </a:moveTo>
                    <a:cubicBezTo>
                      <a:pt x="8" y="13"/>
                      <a:pt x="7" y="6"/>
                      <a:pt x="3" y="1"/>
                    </a:cubicBezTo>
                    <a:cubicBezTo>
                      <a:pt x="2" y="0"/>
                      <a:pt x="0" y="1"/>
                      <a:pt x="0" y="2"/>
                    </a:cubicBezTo>
                    <a:cubicBezTo>
                      <a:pt x="2" y="8"/>
                      <a:pt x="4" y="13"/>
                      <a:pt x="4" y="19"/>
                    </a:cubicBezTo>
                    <a:cubicBezTo>
                      <a:pt x="5" y="22"/>
                      <a:pt x="8" y="22"/>
                      <a:pt x="8"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27" name="Freeform 664"/>
              <p:cNvSpPr/>
              <p:nvPr/>
            </p:nvSpPr>
            <p:spPr bwMode="auto">
              <a:xfrm>
                <a:off x="4268" y="2172"/>
                <a:ext cx="16" cy="30"/>
              </a:xfrm>
              <a:custGeom>
                <a:avLst/>
                <a:gdLst>
                  <a:gd name="T0" fmla="*/ 9 w 9"/>
                  <a:gd name="T1" fmla="*/ 13 h 17"/>
                  <a:gd name="T2" fmla="*/ 3 w 9"/>
                  <a:gd name="T3" fmla="*/ 1 h 17"/>
                  <a:gd name="T4" fmla="*/ 0 w 9"/>
                  <a:gd name="T5" fmla="*/ 2 h 17"/>
                  <a:gd name="T6" fmla="*/ 5 w 9"/>
                  <a:gd name="T7" fmla="*/ 15 h 17"/>
                  <a:gd name="T8" fmla="*/ 9 w 9"/>
                  <a:gd name="T9" fmla="*/ 13 h 17"/>
                </a:gdLst>
                <a:ahLst/>
                <a:cxnLst>
                  <a:cxn ang="0">
                    <a:pos x="T0" y="T1"/>
                  </a:cxn>
                  <a:cxn ang="0">
                    <a:pos x="T2" y="T3"/>
                  </a:cxn>
                  <a:cxn ang="0">
                    <a:pos x="T4" y="T5"/>
                  </a:cxn>
                  <a:cxn ang="0">
                    <a:pos x="T6" y="T7"/>
                  </a:cxn>
                  <a:cxn ang="0">
                    <a:pos x="T8" y="T9"/>
                  </a:cxn>
                </a:cxnLst>
                <a:rect l="0" t="0" r="r" b="b"/>
                <a:pathLst>
                  <a:path w="9" h="17">
                    <a:moveTo>
                      <a:pt x="9" y="13"/>
                    </a:moveTo>
                    <a:cubicBezTo>
                      <a:pt x="7" y="9"/>
                      <a:pt x="6" y="4"/>
                      <a:pt x="3" y="1"/>
                    </a:cubicBezTo>
                    <a:cubicBezTo>
                      <a:pt x="2" y="0"/>
                      <a:pt x="0" y="1"/>
                      <a:pt x="0" y="2"/>
                    </a:cubicBezTo>
                    <a:cubicBezTo>
                      <a:pt x="1" y="7"/>
                      <a:pt x="3" y="11"/>
                      <a:pt x="5" y="15"/>
                    </a:cubicBezTo>
                    <a:cubicBezTo>
                      <a:pt x="6" y="17"/>
                      <a:pt x="9" y="16"/>
                      <a:pt x="9"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28" name="Freeform 665"/>
              <p:cNvSpPr/>
              <p:nvPr/>
            </p:nvSpPr>
            <p:spPr bwMode="auto">
              <a:xfrm>
                <a:off x="4627" y="1769"/>
                <a:ext cx="81" cy="83"/>
              </a:xfrm>
              <a:custGeom>
                <a:avLst/>
                <a:gdLst>
                  <a:gd name="T0" fmla="*/ 4 w 46"/>
                  <a:gd name="T1" fmla="*/ 46 h 47"/>
                  <a:gd name="T2" fmla="*/ 23 w 46"/>
                  <a:gd name="T3" fmla="*/ 21 h 47"/>
                  <a:gd name="T4" fmla="*/ 44 w 46"/>
                  <a:gd name="T5" fmla="*/ 2 h 47"/>
                  <a:gd name="T6" fmla="*/ 43 w 46"/>
                  <a:gd name="T7" fmla="*/ 0 h 47"/>
                  <a:gd name="T8" fmla="*/ 1 w 46"/>
                  <a:gd name="T9" fmla="*/ 44 h 47"/>
                  <a:gd name="T10" fmla="*/ 4 w 46"/>
                  <a:gd name="T11" fmla="*/ 46 h 47"/>
                </a:gdLst>
                <a:ahLst/>
                <a:cxnLst>
                  <a:cxn ang="0">
                    <a:pos x="T0" y="T1"/>
                  </a:cxn>
                  <a:cxn ang="0">
                    <a:pos x="T2" y="T3"/>
                  </a:cxn>
                  <a:cxn ang="0">
                    <a:pos x="T4" y="T5"/>
                  </a:cxn>
                  <a:cxn ang="0">
                    <a:pos x="T6" y="T7"/>
                  </a:cxn>
                  <a:cxn ang="0">
                    <a:pos x="T8" y="T9"/>
                  </a:cxn>
                  <a:cxn ang="0">
                    <a:pos x="T10" y="T11"/>
                  </a:cxn>
                </a:cxnLst>
                <a:rect l="0" t="0" r="r" b="b"/>
                <a:pathLst>
                  <a:path w="46" h="47">
                    <a:moveTo>
                      <a:pt x="4" y="46"/>
                    </a:moveTo>
                    <a:cubicBezTo>
                      <a:pt x="10" y="37"/>
                      <a:pt x="15" y="28"/>
                      <a:pt x="23" y="21"/>
                    </a:cubicBezTo>
                    <a:cubicBezTo>
                      <a:pt x="29" y="14"/>
                      <a:pt x="37" y="8"/>
                      <a:pt x="44" y="2"/>
                    </a:cubicBezTo>
                    <a:cubicBezTo>
                      <a:pt x="46" y="1"/>
                      <a:pt x="44" y="0"/>
                      <a:pt x="43" y="0"/>
                    </a:cubicBezTo>
                    <a:cubicBezTo>
                      <a:pt x="24" y="8"/>
                      <a:pt x="9" y="26"/>
                      <a:pt x="1" y="44"/>
                    </a:cubicBezTo>
                    <a:cubicBezTo>
                      <a:pt x="0" y="46"/>
                      <a:pt x="3" y="47"/>
                      <a:pt x="4" y="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29" name="Freeform 666"/>
              <p:cNvSpPr/>
              <p:nvPr/>
            </p:nvSpPr>
            <p:spPr bwMode="auto">
              <a:xfrm>
                <a:off x="4616" y="1752"/>
                <a:ext cx="39" cy="82"/>
              </a:xfrm>
              <a:custGeom>
                <a:avLst/>
                <a:gdLst>
                  <a:gd name="T0" fmla="*/ 3 w 22"/>
                  <a:gd name="T1" fmla="*/ 46 h 47"/>
                  <a:gd name="T2" fmla="*/ 10 w 22"/>
                  <a:gd name="T3" fmla="*/ 22 h 47"/>
                  <a:gd name="T4" fmla="*/ 21 w 22"/>
                  <a:gd name="T5" fmla="*/ 3 h 47"/>
                  <a:gd name="T6" fmla="*/ 19 w 22"/>
                  <a:gd name="T7" fmla="*/ 1 h 47"/>
                  <a:gd name="T8" fmla="*/ 0 w 22"/>
                  <a:gd name="T9" fmla="*/ 45 h 47"/>
                  <a:gd name="T10" fmla="*/ 3 w 22"/>
                  <a:gd name="T11" fmla="*/ 46 h 47"/>
                </a:gdLst>
                <a:ahLst/>
                <a:cxnLst>
                  <a:cxn ang="0">
                    <a:pos x="T0" y="T1"/>
                  </a:cxn>
                  <a:cxn ang="0">
                    <a:pos x="T2" y="T3"/>
                  </a:cxn>
                  <a:cxn ang="0">
                    <a:pos x="T4" y="T5"/>
                  </a:cxn>
                  <a:cxn ang="0">
                    <a:pos x="T6" y="T7"/>
                  </a:cxn>
                  <a:cxn ang="0">
                    <a:pos x="T8" y="T9"/>
                  </a:cxn>
                  <a:cxn ang="0">
                    <a:pos x="T10" y="T11"/>
                  </a:cxn>
                </a:cxnLst>
                <a:rect l="0" t="0" r="r" b="b"/>
                <a:pathLst>
                  <a:path w="22" h="47">
                    <a:moveTo>
                      <a:pt x="3" y="46"/>
                    </a:moveTo>
                    <a:cubicBezTo>
                      <a:pt x="5" y="38"/>
                      <a:pt x="7" y="30"/>
                      <a:pt x="10" y="22"/>
                    </a:cubicBezTo>
                    <a:cubicBezTo>
                      <a:pt x="13" y="15"/>
                      <a:pt x="18" y="9"/>
                      <a:pt x="21" y="3"/>
                    </a:cubicBezTo>
                    <a:cubicBezTo>
                      <a:pt x="22" y="1"/>
                      <a:pt x="20" y="0"/>
                      <a:pt x="19" y="1"/>
                    </a:cubicBezTo>
                    <a:cubicBezTo>
                      <a:pt x="7" y="12"/>
                      <a:pt x="1" y="30"/>
                      <a:pt x="0" y="45"/>
                    </a:cubicBezTo>
                    <a:cubicBezTo>
                      <a:pt x="0" y="47"/>
                      <a:pt x="3" y="47"/>
                      <a:pt x="3" y="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30" name="Freeform 667"/>
              <p:cNvSpPr/>
              <p:nvPr/>
            </p:nvSpPr>
            <p:spPr bwMode="auto">
              <a:xfrm>
                <a:off x="4592" y="1736"/>
                <a:ext cx="24" cy="58"/>
              </a:xfrm>
              <a:custGeom>
                <a:avLst/>
                <a:gdLst>
                  <a:gd name="T0" fmla="*/ 4 w 14"/>
                  <a:gd name="T1" fmla="*/ 31 h 33"/>
                  <a:gd name="T2" fmla="*/ 14 w 14"/>
                  <a:gd name="T3" fmla="*/ 2 h 33"/>
                  <a:gd name="T4" fmla="*/ 11 w 14"/>
                  <a:gd name="T5" fmla="*/ 1 h 33"/>
                  <a:gd name="T6" fmla="*/ 0 w 14"/>
                  <a:gd name="T7" fmla="*/ 30 h 33"/>
                  <a:gd name="T8" fmla="*/ 4 w 14"/>
                  <a:gd name="T9" fmla="*/ 31 h 33"/>
                </a:gdLst>
                <a:ahLst/>
                <a:cxnLst>
                  <a:cxn ang="0">
                    <a:pos x="T0" y="T1"/>
                  </a:cxn>
                  <a:cxn ang="0">
                    <a:pos x="T2" y="T3"/>
                  </a:cxn>
                  <a:cxn ang="0">
                    <a:pos x="T4" y="T5"/>
                  </a:cxn>
                  <a:cxn ang="0">
                    <a:pos x="T6" y="T7"/>
                  </a:cxn>
                  <a:cxn ang="0">
                    <a:pos x="T8" y="T9"/>
                  </a:cxn>
                </a:cxnLst>
                <a:rect l="0" t="0" r="r" b="b"/>
                <a:pathLst>
                  <a:path w="14" h="33">
                    <a:moveTo>
                      <a:pt x="4" y="31"/>
                    </a:moveTo>
                    <a:cubicBezTo>
                      <a:pt x="7" y="21"/>
                      <a:pt x="11" y="12"/>
                      <a:pt x="14" y="2"/>
                    </a:cubicBezTo>
                    <a:cubicBezTo>
                      <a:pt x="14" y="0"/>
                      <a:pt x="12" y="0"/>
                      <a:pt x="11" y="1"/>
                    </a:cubicBezTo>
                    <a:cubicBezTo>
                      <a:pt x="5" y="9"/>
                      <a:pt x="3" y="20"/>
                      <a:pt x="0" y="30"/>
                    </a:cubicBezTo>
                    <a:cubicBezTo>
                      <a:pt x="0" y="32"/>
                      <a:pt x="4" y="33"/>
                      <a:pt x="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31" name="Freeform 668"/>
              <p:cNvSpPr/>
              <p:nvPr/>
            </p:nvSpPr>
            <p:spPr bwMode="auto">
              <a:xfrm>
                <a:off x="4563" y="1720"/>
                <a:ext cx="27" cy="53"/>
              </a:xfrm>
              <a:custGeom>
                <a:avLst/>
                <a:gdLst>
                  <a:gd name="T0" fmla="*/ 4 w 15"/>
                  <a:gd name="T1" fmla="*/ 28 h 30"/>
                  <a:gd name="T2" fmla="*/ 14 w 15"/>
                  <a:gd name="T3" fmla="*/ 3 h 30"/>
                  <a:gd name="T4" fmla="*/ 11 w 15"/>
                  <a:gd name="T5" fmla="*/ 1 h 30"/>
                  <a:gd name="T6" fmla="*/ 1 w 15"/>
                  <a:gd name="T7" fmla="*/ 28 h 30"/>
                  <a:gd name="T8" fmla="*/ 4 w 15"/>
                  <a:gd name="T9" fmla="*/ 28 h 30"/>
                </a:gdLst>
                <a:ahLst/>
                <a:cxnLst>
                  <a:cxn ang="0">
                    <a:pos x="T0" y="T1"/>
                  </a:cxn>
                  <a:cxn ang="0">
                    <a:pos x="T2" y="T3"/>
                  </a:cxn>
                  <a:cxn ang="0">
                    <a:pos x="T4" y="T5"/>
                  </a:cxn>
                  <a:cxn ang="0">
                    <a:pos x="T6" y="T7"/>
                  </a:cxn>
                  <a:cxn ang="0">
                    <a:pos x="T8" y="T9"/>
                  </a:cxn>
                </a:cxnLst>
                <a:rect l="0" t="0" r="r" b="b"/>
                <a:pathLst>
                  <a:path w="15" h="30">
                    <a:moveTo>
                      <a:pt x="4" y="28"/>
                    </a:moveTo>
                    <a:cubicBezTo>
                      <a:pt x="4" y="18"/>
                      <a:pt x="8" y="10"/>
                      <a:pt x="14" y="3"/>
                    </a:cubicBezTo>
                    <a:cubicBezTo>
                      <a:pt x="15" y="1"/>
                      <a:pt x="12" y="0"/>
                      <a:pt x="11" y="1"/>
                    </a:cubicBezTo>
                    <a:cubicBezTo>
                      <a:pt x="4" y="8"/>
                      <a:pt x="0" y="18"/>
                      <a:pt x="1" y="28"/>
                    </a:cubicBezTo>
                    <a:cubicBezTo>
                      <a:pt x="1" y="30"/>
                      <a:pt x="4" y="30"/>
                      <a:pt x="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32" name="Freeform 669"/>
              <p:cNvSpPr/>
              <p:nvPr/>
            </p:nvSpPr>
            <p:spPr bwMode="auto">
              <a:xfrm>
                <a:off x="4664" y="1801"/>
                <a:ext cx="47" cy="60"/>
              </a:xfrm>
              <a:custGeom>
                <a:avLst/>
                <a:gdLst>
                  <a:gd name="T0" fmla="*/ 4 w 27"/>
                  <a:gd name="T1" fmla="*/ 32 h 34"/>
                  <a:gd name="T2" fmla="*/ 26 w 27"/>
                  <a:gd name="T3" fmla="*/ 3 h 34"/>
                  <a:gd name="T4" fmla="*/ 24 w 27"/>
                  <a:gd name="T5" fmla="*/ 0 h 34"/>
                  <a:gd name="T6" fmla="*/ 0 w 27"/>
                  <a:gd name="T7" fmla="*/ 31 h 34"/>
                  <a:gd name="T8" fmla="*/ 4 w 27"/>
                  <a:gd name="T9" fmla="*/ 32 h 34"/>
                </a:gdLst>
                <a:ahLst/>
                <a:cxnLst>
                  <a:cxn ang="0">
                    <a:pos x="T0" y="T1"/>
                  </a:cxn>
                  <a:cxn ang="0">
                    <a:pos x="T2" y="T3"/>
                  </a:cxn>
                  <a:cxn ang="0">
                    <a:pos x="T4" y="T5"/>
                  </a:cxn>
                  <a:cxn ang="0">
                    <a:pos x="T6" y="T7"/>
                  </a:cxn>
                  <a:cxn ang="0">
                    <a:pos x="T8" y="T9"/>
                  </a:cxn>
                </a:cxnLst>
                <a:rect l="0" t="0" r="r" b="b"/>
                <a:pathLst>
                  <a:path w="27" h="34">
                    <a:moveTo>
                      <a:pt x="4" y="32"/>
                    </a:moveTo>
                    <a:cubicBezTo>
                      <a:pt x="9" y="20"/>
                      <a:pt x="17" y="11"/>
                      <a:pt x="26" y="3"/>
                    </a:cubicBezTo>
                    <a:cubicBezTo>
                      <a:pt x="27" y="2"/>
                      <a:pt x="26" y="0"/>
                      <a:pt x="24" y="0"/>
                    </a:cubicBezTo>
                    <a:cubicBezTo>
                      <a:pt x="13" y="7"/>
                      <a:pt x="5" y="19"/>
                      <a:pt x="0" y="31"/>
                    </a:cubicBezTo>
                    <a:cubicBezTo>
                      <a:pt x="0" y="33"/>
                      <a:pt x="3" y="34"/>
                      <a:pt x="4"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33" name="Freeform 670"/>
              <p:cNvSpPr/>
              <p:nvPr/>
            </p:nvSpPr>
            <p:spPr bwMode="auto">
              <a:xfrm>
                <a:off x="4701" y="1834"/>
                <a:ext cx="19" cy="37"/>
              </a:xfrm>
              <a:custGeom>
                <a:avLst/>
                <a:gdLst>
                  <a:gd name="T0" fmla="*/ 4 w 11"/>
                  <a:gd name="T1" fmla="*/ 18 h 21"/>
                  <a:gd name="T2" fmla="*/ 7 w 11"/>
                  <a:gd name="T3" fmla="*/ 9 h 21"/>
                  <a:gd name="T4" fmla="*/ 10 w 11"/>
                  <a:gd name="T5" fmla="*/ 2 h 21"/>
                  <a:gd name="T6" fmla="*/ 8 w 11"/>
                  <a:gd name="T7" fmla="*/ 0 h 21"/>
                  <a:gd name="T8" fmla="*/ 1 w 11"/>
                  <a:gd name="T9" fmla="*/ 18 h 21"/>
                  <a:gd name="T10" fmla="*/ 4 w 11"/>
                  <a:gd name="T11" fmla="*/ 18 h 21"/>
                </a:gdLst>
                <a:ahLst/>
                <a:cxnLst>
                  <a:cxn ang="0">
                    <a:pos x="T0" y="T1"/>
                  </a:cxn>
                  <a:cxn ang="0">
                    <a:pos x="T2" y="T3"/>
                  </a:cxn>
                  <a:cxn ang="0">
                    <a:pos x="T4" y="T5"/>
                  </a:cxn>
                  <a:cxn ang="0">
                    <a:pos x="T6" y="T7"/>
                  </a:cxn>
                  <a:cxn ang="0">
                    <a:pos x="T8" y="T9"/>
                  </a:cxn>
                  <a:cxn ang="0">
                    <a:pos x="T10" y="T11"/>
                  </a:cxn>
                </a:cxnLst>
                <a:rect l="0" t="0" r="r" b="b"/>
                <a:pathLst>
                  <a:path w="11" h="21">
                    <a:moveTo>
                      <a:pt x="4" y="18"/>
                    </a:moveTo>
                    <a:cubicBezTo>
                      <a:pt x="5" y="15"/>
                      <a:pt x="6" y="12"/>
                      <a:pt x="7" y="9"/>
                    </a:cubicBezTo>
                    <a:cubicBezTo>
                      <a:pt x="8" y="7"/>
                      <a:pt x="9" y="4"/>
                      <a:pt x="10" y="2"/>
                    </a:cubicBezTo>
                    <a:cubicBezTo>
                      <a:pt x="11" y="0"/>
                      <a:pt x="9" y="0"/>
                      <a:pt x="8" y="0"/>
                    </a:cubicBezTo>
                    <a:cubicBezTo>
                      <a:pt x="3" y="4"/>
                      <a:pt x="1" y="12"/>
                      <a:pt x="1" y="18"/>
                    </a:cubicBezTo>
                    <a:cubicBezTo>
                      <a:pt x="0" y="21"/>
                      <a:pt x="4" y="21"/>
                      <a:pt x="4"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34" name="Freeform 671"/>
              <p:cNvSpPr/>
              <p:nvPr/>
            </p:nvSpPr>
            <p:spPr bwMode="auto">
              <a:xfrm>
                <a:off x="4715" y="1847"/>
                <a:ext cx="24" cy="33"/>
              </a:xfrm>
              <a:custGeom>
                <a:avLst/>
                <a:gdLst>
                  <a:gd name="T0" fmla="*/ 5 w 14"/>
                  <a:gd name="T1" fmla="*/ 16 h 19"/>
                  <a:gd name="T2" fmla="*/ 13 w 14"/>
                  <a:gd name="T3" fmla="*/ 3 h 19"/>
                  <a:gd name="T4" fmla="*/ 10 w 14"/>
                  <a:gd name="T5" fmla="*/ 1 h 19"/>
                  <a:gd name="T6" fmla="*/ 1 w 14"/>
                  <a:gd name="T7" fmla="*/ 14 h 19"/>
                  <a:gd name="T8" fmla="*/ 5 w 14"/>
                  <a:gd name="T9" fmla="*/ 16 h 19"/>
                </a:gdLst>
                <a:ahLst/>
                <a:cxnLst>
                  <a:cxn ang="0">
                    <a:pos x="T0" y="T1"/>
                  </a:cxn>
                  <a:cxn ang="0">
                    <a:pos x="T2" y="T3"/>
                  </a:cxn>
                  <a:cxn ang="0">
                    <a:pos x="T4" y="T5"/>
                  </a:cxn>
                  <a:cxn ang="0">
                    <a:pos x="T6" y="T7"/>
                  </a:cxn>
                  <a:cxn ang="0">
                    <a:pos x="T8" y="T9"/>
                  </a:cxn>
                </a:cxnLst>
                <a:rect l="0" t="0" r="r" b="b"/>
                <a:pathLst>
                  <a:path w="14" h="19">
                    <a:moveTo>
                      <a:pt x="5" y="16"/>
                    </a:moveTo>
                    <a:cubicBezTo>
                      <a:pt x="8" y="12"/>
                      <a:pt x="11" y="8"/>
                      <a:pt x="13" y="3"/>
                    </a:cubicBezTo>
                    <a:cubicBezTo>
                      <a:pt x="14" y="1"/>
                      <a:pt x="11" y="0"/>
                      <a:pt x="10" y="1"/>
                    </a:cubicBezTo>
                    <a:cubicBezTo>
                      <a:pt x="7" y="5"/>
                      <a:pt x="4" y="10"/>
                      <a:pt x="1" y="14"/>
                    </a:cubicBezTo>
                    <a:cubicBezTo>
                      <a:pt x="0" y="17"/>
                      <a:pt x="3" y="19"/>
                      <a:pt x="5"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35" name="Freeform 672"/>
              <p:cNvSpPr/>
              <p:nvPr/>
            </p:nvSpPr>
            <p:spPr bwMode="auto">
              <a:xfrm>
                <a:off x="4753" y="1880"/>
                <a:ext cx="16" cy="23"/>
              </a:xfrm>
              <a:custGeom>
                <a:avLst/>
                <a:gdLst>
                  <a:gd name="T0" fmla="*/ 5 w 9"/>
                  <a:gd name="T1" fmla="*/ 10 h 13"/>
                  <a:gd name="T2" fmla="*/ 9 w 9"/>
                  <a:gd name="T3" fmla="*/ 3 h 13"/>
                  <a:gd name="T4" fmla="*/ 6 w 9"/>
                  <a:gd name="T5" fmla="*/ 1 h 13"/>
                  <a:gd name="T6" fmla="*/ 1 w 9"/>
                  <a:gd name="T7" fmla="*/ 8 h 13"/>
                  <a:gd name="T8" fmla="*/ 5 w 9"/>
                  <a:gd name="T9" fmla="*/ 10 h 13"/>
                </a:gdLst>
                <a:ahLst/>
                <a:cxnLst>
                  <a:cxn ang="0">
                    <a:pos x="T0" y="T1"/>
                  </a:cxn>
                  <a:cxn ang="0">
                    <a:pos x="T2" y="T3"/>
                  </a:cxn>
                  <a:cxn ang="0">
                    <a:pos x="T4" y="T5"/>
                  </a:cxn>
                  <a:cxn ang="0">
                    <a:pos x="T6" y="T7"/>
                  </a:cxn>
                  <a:cxn ang="0">
                    <a:pos x="T8" y="T9"/>
                  </a:cxn>
                </a:cxnLst>
                <a:rect l="0" t="0" r="r" b="b"/>
                <a:pathLst>
                  <a:path w="9" h="13">
                    <a:moveTo>
                      <a:pt x="5" y="10"/>
                    </a:moveTo>
                    <a:cubicBezTo>
                      <a:pt x="6" y="8"/>
                      <a:pt x="8" y="6"/>
                      <a:pt x="9" y="3"/>
                    </a:cubicBezTo>
                    <a:cubicBezTo>
                      <a:pt x="9" y="1"/>
                      <a:pt x="7" y="0"/>
                      <a:pt x="6" y="1"/>
                    </a:cubicBezTo>
                    <a:cubicBezTo>
                      <a:pt x="4" y="3"/>
                      <a:pt x="2" y="6"/>
                      <a:pt x="1" y="8"/>
                    </a:cubicBezTo>
                    <a:cubicBezTo>
                      <a:pt x="0" y="11"/>
                      <a:pt x="3" y="13"/>
                      <a:pt x="5"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36" name="Freeform 673"/>
              <p:cNvSpPr/>
              <p:nvPr/>
            </p:nvSpPr>
            <p:spPr bwMode="auto">
              <a:xfrm>
                <a:off x="3271" y="1498"/>
                <a:ext cx="9" cy="65"/>
              </a:xfrm>
              <a:custGeom>
                <a:avLst/>
                <a:gdLst>
                  <a:gd name="T0" fmla="*/ 4 w 5"/>
                  <a:gd name="T1" fmla="*/ 34 h 37"/>
                  <a:gd name="T2" fmla="*/ 3 w 5"/>
                  <a:gd name="T3" fmla="*/ 1 h 37"/>
                  <a:gd name="T4" fmla="*/ 0 w 5"/>
                  <a:gd name="T5" fmla="*/ 2 h 37"/>
                  <a:gd name="T6" fmla="*/ 1 w 5"/>
                  <a:gd name="T7" fmla="*/ 34 h 37"/>
                  <a:gd name="T8" fmla="*/ 4 w 5"/>
                  <a:gd name="T9" fmla="*/ 34 h 37"/>
                </a:gdLst>
                <a:ahLst/>
                <a:cxnLst>
                  <a:cxn ang="0">
                    <a:pos x="T0" y="T1"/>
                  </a:cxn>
                  <a:cxn ang="0">
                    <a:pos x="T2" y="T3"/>
                  </a:cxn>
                  <a:cxn ang="0">
                    <a:pos x="T4" y="T5"/>
                  </a:cxn>
                  <a:cxn ang="0">
                    <a:pos x="T6" y="T7"/>
                  </a:cxn>
                  <a:cxn ang="0">
                    <a:pos x="T8" y="T9"/>
                  </a:cxn>
                </a:cxnLst>
                <a:rect l="0" t="0" r="r" b="b"/>
                <a:pathLst>
                  <a:path w="5" h="37">
                    <a:moveTo>
                      <a:pt x="4" y="34"/>
                    </a:moveTo>
                    <a:cubicBezTo>
                      <a:pt x="5" y="23"/>
                      <a:pt x="5" y="12"/>
                      <a:pt x="3" y="1"/>
                    </a:cubicBezTo>
                    <a:cubicBezTo>
                      <a:pt x="3" y="0"/>
                      <a:pt x="0" y="0"/>
                      <a:pt x="0" y="2"/>
                    </a:cubicBezTo>
                    <a:cubicBezTo>
                      <a:pt x="1" y="13"/>
                      <a:pt x="1" y="23"/>
                      <a:pt x="1" y="34"/>
                    </a:cubicBezTo>
                    <a:cubicBezTo>
                      <a:pt x="1" y="37"/>
                      <a:pt x="4" y="36"/>
                      <a:pt x="4"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37" name="Freeform 674"/>
              <p:cNvSpPr/>
              <p:nvPr/>
            </p:nvSpPr>
            <p:spPr bwMode="auto">
              <a:xfrm>
                <a:off x="3240" y="1488"/>
                <a:ext cx="10" cy="49"/>
              </a:xfrm>
              <a:custGeom>
                <a:avLst/>
                <a:gdLst>
                  <a:gd name="T0" fmla="*/ 5 w 6"/>
                  <a:gd name="T1" fmla="*/ 26 h 28"/>
                  <a:gd name="T2" fmla="*/ 3 w 6"/>
                  <a:gd name="T3" fmla="*/ 2 h 28"/>
                  <a:gd name="T4" fmla="*/ 0 w 6"/>
                  <a:gd name="T5" fmla="*/ 2 h 28"/>
                  <a:gd name="T6" fmla="*/ 2 w 6"/>
                  <a:gd name="T7" fmla="*/ 26 h 28"/>
                  <a:gd name="T8" fmla="*/ 5 w 6"/>
                  <a:gd name="T9" fmla="*/ 26 h 28"/>
                </a:gdLst>
                <a:ahLst/>
                <a:cxnLst>
                  <a:cxn ang="0">
                    <a:pos x="T0" y="T1"/>
                  </a:cxn>
                  <a:cxn ang="0">
                    <a:pos x="T2" y="T3"/>
                  </a:cxn>
                  <a:cxn ang="0">
                    <a:pos x="T4" y="T5"/>
                  </a:cxn>
                  <a:cxn ang="0">
                    <a:pos x="T6" y="T7"/>
                  </a:cxn>
                  <a:cxn ang="0">
                    <a:pos x="T8" y="T9"/>
                  </a:cxn>
                </a:cxnLst>
                <a:rect l="0" t="0" r="r" b="b"/>
                <a:pathLst>
                  <a:path w="6" h="28">
                    <a:moveTo>
                      <a:pt x="5" y="26"/>
                    </a:moveTo>
                    <a:cubicBezTo>
                      <a:pt x="6" y="18"/>
                      <a:pt x="5" y="10"/>
                      <a:pt x="3" y="2"/>
                    </a:cubicBezTo>
                    <a:cubicBezTo>
                      <a:pt x="3" y="0"/>
                      <a:pt x="0" y="0"/>
                      <a:pt x="0" y="2"/>
                    </a:cubicBezTo>
                    <a:cubicBezTo>
                      <a:pt x="1" y="10"/>
                      <a:pt x="2" y="18"/>
                      <a:pt x="2" y="26"/>
                    </a:cubicBezTo>
                    <a:cubicBezTo>
                      <a:pt x="2" y="28"/>
                      <a:pt x="5" y="28"/>
                      <a:pt x="5"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38" name="Freeform 675"/>
              <p:cNvSpPr/>
              <p:nvPr/>
            </p:nvSpPr>
            <p:spPr bwMode="auto">
              <a:xfrm>
                <a:off x="3299" y="1548"/>
                <a:ext cx="9" cy="59"/>
              </a:xfrm>
              <a:custGeom>
                <a:avLst/>
                <a:gdLst>
                  <a:gd name="T0" fmla="*/ 4 w 5"/>
                  <a:gd name="T1" fmla="*/ 32 h 34"/>
                  <a:gd name="T2" fmla="*/ 4 w 5"/>
                  <a:gd name="T3" fmla="*/ 2 h 34"/>
                  <a:gd name="T4" fmla="*/ 1 w 5"/>
                  <a:gd name="T5" fmla="*/ 2 h 34"/>
                  <a:gd name="T6" fmla="*/ 1 w 5"/>
                  <a:gd name="T7" fmla="*/ 32 h 34"/>
                  <a:gd name="T8" fmla="*/ 4 w 5"/>
                  <a:gd name="T9" fmla="*/ 32 h 34"/>
                </a:gdLst>
                <a:ahLst/>
                <a:cxnLst>
                  <a:cxn ang="0">
                    <a:pos x="T0" y="T1"/>
                  </a:cxn>
                  <a:cxn ang="0">
                    <a:pos x="T2" y="T3"/>
                  </a:cxn>
                  <a:cxn ang="0">
                    <a:pos x="T4" y="T5"/>
                  </a:cxn>
                  <a:cxn ang="0">
                    <a:pos x="T6" y="T7"/>
                  </a:cxn>
                  <a:cxn ang="0">
                    <a:pos x="T8" y="T9"/>
                  </a:cxn>
                </a:cxnLst>
                <a:rect l="0" t="0" r="r" b="b"/>
                <a:pathLst>
                  <a:path w="5" h="34">
                    <a:moveTo>
                      <a:pt x="4" y="32"/>
                    </a:moveTo>
                    <a:cubicBezTo>
                      <a:pt x="4" y="22"/>
                      <a:pt x="5" y="12"/>
                      <a:pt x="4" y="2"/>
                    </a:cubicBezTo>
                    <a:cubicBezTo>
                      <a:pt x="4" y="0"/>
                      <a:pt x="1" y="0"/>
                      <a:pt x="1" y="2"/>
                    </a:cubicBezTo>
                    <a:cubicBezTo>
                      <a:pt x="0" y="12"/>
                      <a:pt x="0" y="22"/>
                      <a:pt x="1" y="32"/>
                    </a:cubicBezTo>
                    <a:cubicBezTo>
                      <a:pt x="1" y="34"/>
                      <a:pt x="4" y="34"/>
                      <a:pt x="4"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39" name="Freeform 676"/>
              <p:cNvSpPr/>
              <p:nvPr/>
            </p:nvSpPr>
            <p:spPr bwMode="auto">
              <a:xfrm>
                <a:off x="3312" y="1570"/>
                <a:ext cx="21" cy="55"/>
              </a:xfrm>
              <a:custGeom>
                <a:avLst/>
                <a:gdLst>
                  <a:gd name="T0" fmla="*/ 4 w 12"/>
                  <a:gd name="T1" fmla="*/ 30 h 31"/>
                  <a:gd name="T2" fmla="*/ 11 w 12"/>
                  <a:gd name="T3" fmla="*/ 2 h 31"/>
                  <a:gd name="T4" fmla="*/ 8 w 12"/>
                  <a:gd name="T5" fmla="*/ 2 h 31"/>
                  <a:gd name="T6" fmla="*/ 1 w 12"/>
                  <a:gd name="T7" fmla="*/ 28 h 31"/>
                  <a:gd name="T8" fmla="*/ 4 w 12"/>
                  <a:gd name="T9" fmla="*/ 30 h 31"/>
                </a:gdLst>
                <a:ahLst/>
                <a:cxnLst>
                  <a:cxn ang="0">
                    <a:pos x="T0" y="T1"/>
                  </a:cxn>
                  <a:cxn ang="0">
                    <a:pos x="T2" y="T3"/>
                  </a:cxn>
                  <a:cxn ang="0">
                    <a:pos x="T4" y="T5"/>
                  </a:cxn>
                  <a:cxn ang="0">
                    <a:pos x="T6" y="T7"/>
                  </a:cxn>
                  <a:cxn ang="0">
                    <a:pos x="T8" y="T9"/>
                  </a:cxn>
                </a:cxnLst>
                <a:rect l="0" t="0" r="r" b="b"/>
                <a:pathLst>
                  <a:path w="12" h="31">
                    <a:moveTo>
                      <a:pt x="4" y="30"/>
                    </a:moveTo>
                    <a:cubicBezTo>
                      <a:pt x="8" y="21"/>
                      <a:pt x="12" y="12"/>
                      <a:pt x="11" y="2"/>
                    </a:cubicBezTo>
                    <a:cubicBezTo>
                      <a:pt x="11" y="0"/>
                      <a:pt x="9" y="0"/>
                      <a:pt x="8" y="2"/>
                    </a:cubicBezTo>
                    <a:cubicBezTo>
                      <a:pt x="7" y="11"/>
                      <a:pt x="5" y="20"/>
                      <a:pt x="1" y="28"/>
                    </a:cubicBezTo>
                    <a:cubicBezTo>
                      <a:pt x="0" y="30"/>
                      <a:pt x="3" y="31"/>
                      <a:pt x="4"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40" name="Freeform 677"/>
              <p:cNvSpPr/>
              <p:nvPr/>
            </p:nvSpPr>
            <p:spPr bwMode="auto">
              <a:xfrm>
                <a:off x="3326" y="1611"/>
                <a:ext cx="19" cy="47"/>
              </a:xfrm>
              <a:custGeom>
                <a:avLst/>
                <a:gdLst>
                  <a:gd name="T0" fmla="*/ 4 w 11"/>
                  <a:gd name="T1" fmla="*/ 25 h 27"/>
                  <a:gd name="T2" fmla="*/ 11 w 11"/>
                  <a:gd name="T3" fmla="*/ 2 h 27"/>
                  <a:gd name="T4" fmla="*/ 8 w 11"/>
                  <a:gd name="T5" fmla="*/ 1 h 27"/>
                  <a:gd name="T6" fmla="*/ 1 w 11"/>
                  <a:gd name="T7" fmla="*/ 23 h 27"/>
                  <a:gd name="T8" fmla="*/ 4 w 11"/>
                  <a:gd name="T9" fmla="*/ 25 h 27"/>
                </a:gdLst>
                <a:ahLst/>
                <a:cxnLst>
                  <a:cxn ang="0">
                    <a:pos x="T0" y="T1"/>
                  </a:cxn>
                  <a:cxn ang="0">
                    <a:pos x="T2" y="T3"/>
                  </a:cxn>
                  <a:cxn ang="0">
                    <a:pos x="T4" y="T5"/>
                  </a:cxn>
                  <a:cxn ang="0">
                    <a:pos x="T6" y="T7"/>
                  </a:cxn>
                  <a:cxn ang="0">
                    <a:pos x="T8" y="T9"/>
                  </a:cxn>
                </a:cxnLst>
                <a:rect l="0" t="0" r="r" b="b"/>
                <a:pathLst>
                  <a:path w="11" h="27">
                    <a:moveTo>
                      <a:pt x="4" y="25"/>
                    </a:moveTo>
                    <a:cubicBezTo>
                      <a:pt x="8" y="18"/>
                      <a:pt x="11" y="10"/>
                      <a:pt x="11" y="2"/>
                    </a:cubicBezTo>
                    <a:cubicBezTo>
                      <a:pt x="11" y="0"/>
                      <a:pt x="9" y="0"/>
                      <a:pt x="8" y="1"/>
                    </a:cubicBezTo>
                    <a:cubicBezTo>
                      <a:pt x="7" y="9"/>
                      <a:pt x="5" y="16"/>
                      <a:pt x="1" y="23"/>
                    </a:cubicBezTo>
                    <a:cubicBezTo>
                      <a:pt x="0" y="25"/>
                      <a:pt x="3" y="27"/>
                      <a:pt x="4"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41" name="Freeform 678"/>
              <p:cNvSpPr/>
              <p:nvPr/>
            </p:nvSpPr>
            <p:spPr bwMode="auto">
              <a:xfrm>
                <a:off x="3359" y="1623"/>
                <a:ext cx="13" cy="34"/>
              </a:xfrm>
              <a:custGeom>
                <a:avLst/>
                <a:gdLst>
                  <a:gd name="T0" fmla="*/ 4 w 7"/>
                  <a:gd name="T1" fmla="*/ 16 h 19"/>
                  <a:gd name="T2" fmla="*/ 7 w 7"/>
                  <a:gd name="T3" fmla="*/ 2 h 19"/>
                  <a:gd name="T4" fmla="*/ 4 w 7"/>
                  <a:gd name="T5" fmla="*/ 1 h 19"/>
                  <a:gd name="T6" fmla="*/ 1 w 7"/>
                  <a:gd name="T7" fmla="*/ 16 h 19"/>
                  <a:gd name="T8" fmla="*/ 4 w 7"/>
                  <a:gd name="T9" fmla="*/ 16 h 19"/>
                </a:gdLst>
                <a:ahLst/>
                <a:cxnLst>
                  <a:cxn ang="0">
                    <a:pos x="T0" y="T1"/>
                  </a:cxn>
                  <a:cxn ang="0">
                    <a:pos x="T2" y="T3"/>
                  </a:cxn>
                  <a:cxn ang="0">
                    <a:pos x="T4" y="T5"/>
                  </a:cxn>
                  <a:cxn ang="0">
                    <a:pos x="T6" y="T7"/>
                  </a:cxn>
                  <a:cxn ang="0">
                    <a:pos x="T8" y="T9"/>
                  </a:cxn>
                </a:cxnLst>
                <a:rect l="0" t="0" r="r" b="b"/>
                <a:pathLst>
                  <a:path w="7" h="19">
                    <a:moveTo>
                      <a:pt x="4" y="16"/>
                    </a:moveTo>
                    <a:cubicBezTo>
                      <a:pt x="5" y="12"/>
                      <a:pt x="6" y="7"/>
                      <a:pt x="7" y="2"/>
                    </a:cubicBezTo>
                    <a:cubicBezTo>
                      <a:pt x="7" y="0"/>
                      <a:pt x="4" y="0"/>
                      <a:pt x="4" y="1"/>
                    </a:cubicBezTo>
                    <a:cubicBezTo>
                      <a:pt x="2" y="6"/>
                      <a:pt x="2" y="11"/>
                      <a:pt x="1" y="16"/>
                    </a:cubicBezTo>
                    <a:cubicBezTo>
                      <a:pt x="0" y="18"/>
                      <a:pt x="4" y="19"/>
                      <a:pt x="4"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42" name="Freeform 679"/>
              <p:cNvSpPr/>
              <p:nvPr/>
            </p:nvSpPr>
            <p:spPr bwMode="auto">
              <a:xfrm>
                <a:off x="3387" y="1613"/>
                <a:ext cx="14" cy="38"/>
              </a:xfrm>
              <a:custGeom>
                <a:avLst/>
                <a:gdLst>
                  <a:gd name="T0" fmla="*/ 4 w 8"/>
                  <a:gd name="T1" fmla="*/ 20 h 22"/>
                  <a:gd name="T2" fmla="*/ 7 w 8"/>
                  <a:gd name="T3" fmla="*/ 2 h 22"/>
                  <a:gd name="T4" fmla="*/ 5 w 8"/>
                  <a:gd name="T5" fmla="*/ 2 h 22"/>
                  <a:gd name="T6" fmla="*/ 1 w 8"/>
                  <a:gd name="T7" fmla="*/ 19 h 22"/>
                  <a:gd name="T8" fmla="*/ 4 w 8"/>
                  <a:gd name="T9" fmla="*/ 20 h 22"/>
                </a:gdLst>
                <a:ahLst/>
                <a:cxnLst>
                  <a:cxn ang="0">
                    <a:pos x="T0" y="T1"/>
                  </a:cxn>
                  <a:cxn ang="0">
                    <a:pos x="T2" y="T3"/>
                  </a:cxn>
                  <a:cxn ang="0">
                    <a:pos x="T4" y="T5"/>
                  </a:cxn>
                  <a:cxn ang="0">
                    <a:pos x="T6" y="T7"/>
                  </a:cxn>
                  <a:cxn ang="0">
                    <a:pos x="T8" y="T9"/>
                  </a:cxn>
                </a:cxnLst>
                <a:rect l="0" t="0" r="r" b="b"/>
                <a:pathLst>
                  <a:path w="8" h="22">
                    <a:moveTo>
                      <a:pt x="4" y="20"/>
                    </a:moveTo>
                    <a:cubicBezTo>
                      <a:pt x="5" y="14"/>
                      <a:pt x="7" y="8"/>
                      <a:pt x="7" y="2"/>
                    </a:cubicBezTo>
                    <a:cubicBezTo>
                      <a:pt x="8" y="1"/>
                      <a:pt x="5" y="0"/>
                      <a:pt x="5" y="2"/>
                    </a:cubicBezTo>
                    <a:cubicBezTo>
                      <a:pt x="3" y="7"/>
                      <a:pt x="2" y="13"/>
                      <a:pt x="1" y="19"/>
                    </a:cubicBezTo>
                    <a:cubicBezTo>
                      <a:pt x="0" y="21"/>
                      <a:pt x="3" y="22"/>
                      <a:pt x="4"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43" name="Freeform 680"/>
              <p:cNvSpPr/>
              <p:nvPr/>
            </p:nvSpPr>
            <p:spPr bwMode="auto">
              <a:xfrm>
                <a:off x="2410" y="1750"/>
                <a:ext cx="35" cy="31"/>
              </a:xfrm>
              <a:custGeom>
                <a:avLst/>
                <a:gdLst>
                  <a:gd name="T0" fmla="*/ 4 w 20"/>
                  <a:gd name="T1" fmla="*/ 16 h 18"/>
                  <a:gd name="T2" fmla="*/ 19 w 20"/>
                  <a:gd name="T3" fmla="*/ 3 h 18"/>
                  <a:gd name="T4" fmla="*/ 18 w 20"/>
                  <a:gd name="T5" fmla="*/ 1 h 18"/>
                  <a:gd name="T6" fmla="*/ 1 w 20"/>
                  <a:gd name="T7" fmla="*/ 14 h 18"/>
                  <a:gd name="T8" fmla="*/ 4 w 20"/>
                  <a:gd name="T9" fmla="*/ 16 h 18"/>
                </a:gdLst>
                <a:ahLst/>
                <a:cxnLst>
                  <a:cxn ang="0">
                    <a:pos x="T0" y="T1"/>
                  </a:cxn>
                  <a:cxn ang="0">
                    <a:pos x="T2" y="T3"/>
                  </a:cxn>
                  <a:cxn ang="0">
                    <a:pos x="T4" y="T5"/>
                  </a:cxn>
                  <a:cxn ang="0">
                    <a:pos x="T6" y="T7"/>
                  </a:cxn>
                  <a:cxn ang="0">
                    <a:pos x="T8" y="T9"/>
                  </a:cxn>
                </a:cxnLst>
                <a:rect l="0" t="0" r="r" b="b"/>
                <a:pathLst>
                  <a:path w="20" h="18">
                    <a:moveTo>
                      <a:pt x="4" y="16"/>
                    </a:moveTo>
                    <a:cubicBezTo>
                      <a:pt x="7" y="10"/>
                      <a:pt x="12" y="6"/>
                      <a:pt x="19" y="3"/>
                    </a:cubicBezTo>
                    <a:cubicBezTo>
                      <a:pt x="20" y="3"/>
                      <a:pt x="19" y="0"/>
                      <a:pt x="18" y="1"/>
                    </a:cubicBezTo>
                    <a:cubicBezTo>
                      <a:pt x="11" y="3"/>
                      <a:pt x="5" y="8"/>
                      <a:pt x="1" y="14"/>
                    </a:cubicBezTo>
                    <a:cubicBezTo>
                      <a:pt x="0" y="16"/>
                      <a:pt x="3" y="18"/>
                      <a:pt x="4"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44" name="Freeform 681"/>
              <p:cNvSpPr/>
              <p:nvPr/>
            </p:nvSpPr>
            <p:spPr bwMode="auto">
              <a:xfrm>
                <a:off x="2394" y="1790"/>
                <a:ext cx="41" cy="46"/>
              </a:xfrm>
              <a:custGeom>
                <a:avLst/>
                <a:gdLst>
                  <a:gd name="T0" fmla="*/ 4 w 23"/>
                  <a:gd name="T1" fmla="*/ 24 h 26"/>
                  <a:gd name="T2" fmla="*/ 22 w 23"/>
                  <a:gd name="T3" fmla="*/ 3 h 26"/>
                  <a:gd name="T4" fmla="*/ 21 w 23"/>
                  <a:gd name="T5" fmla="*/ 0 h 26"/>
                  <a:gd name="T6" fmla="*/ 1 w 23"/>
                  <a:gd name="T7" fmla="*/ 23 h 26"/>
                  <a:gd name="T8" fmla="*/ 4 w 23"/>
                  <a:gd name="T9" fmla="*/ 24 h 26"/>
                </a:gdLst>
                <a:ahLst/>
                <a:cxnLst>
                  <a:cxn ang="0">
                    <a:pos x="T0" y="T1"/>
                  </a:cxn>
                  <a:cxn ang="0">
                    <a:pos x="T2" y="T3"/>
                  </a:cxn>
                  <a:cxn ang="0">
                    <a:pos x="T4" y="T5"/>
                  </a:cxn>
                  <a:cxn ang="0">
                    <a:pos x="T6" y="T7"/>
                  </a:cxn>
                  <a:cxn ang="0">
                    <a:pos x="T8" y="T9"/>
                  </a:cxn>
                </a:cxnLst>
                <a:rect l="0" t="0" r="r" b="b"/>
                <a:pathLst>
                  <a:path w="23" h="26">
                    <a:moveTo>
                      <a:pt x="4" y="24"/>
                    </a:moveTo>
                    <a:cubicBezTo>
                      <a:pt x="8" y="15"/>
                      <a:pt x="14" y="9"/>
                      <a:pt x="22" y="3"/>
                    </a:cubicBezTo>
                    <a:cubicBezTo>
                      <a:pt x="23" y="2"/>
                      <a:pt x="22" y="0"/>
                      <a:pt x="21" y="0"/>
                    </a:cubicBezTo>
                    <a:cubicBezTo>
                      <a:pt x="11" y="4"/>
                      <a:pt x="4" y="13"/>
                      <a:pt x="1" y="23"/>
                    </a:cubicBezTo>
                    <a:cubicBezTo>
                      <a:pt x="0" y="25"/>
                      <a:pt x="3" y="26"/>
                      <a:pt x="4"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45" name="Freeform 682"/>
              <p:cNvSpPr/>
              <p:nvPr/>
            </p:nvSpPr>
            <p:spPr bwMode="auto">
              <a:xfrm>
                <a:off x="2399" y="1817"/>
                <a:ext cx="30" cy="44"/>
              </a:xfrm>
              <a:custGeom>
                <a:avLst/>
                <a:gdLst>
                  <a:gd name="T0" fmla="*/ 4 w 17"/>
                  <a:gd name="T1" fmla="*/ 23 h 25"/>
                  <a:gd name="T2" fmla="*/ 17 w 17"/>
                  <a:gd name="T3" fmla="*/ 3 h 25"/>
                  <a:gd name="T4" fmla="*/ 14 w 17"/>
                  <a:gd name="T5" fmla="*/ 2 h 25"/>
                  <a:gd name="T6" fmla="*/ 1 w 17"/>
                  <a:gd name="T7" fmla="*/ 22 h 25"/>
                  <a:gd name="T8" fmla="*/ 4 w 17"/>
                  <a:gd name="T9" fmla="*/ 23 h 25"/>
                </a:gdLst>
                <a:ahLst/>
                <a:cxnLst>
                  <a:cxn ang="0">
                    <a:pos x="T0" y="T1"/>
                  </a:cxn>
                  <a:cxn ang="0">
                    <a:pos x="T2" y="T3"/>
                  </a:cxn>
                  <a:cxn ang="0">
                    <a:pos x="T4" y="T5"/>
                  </a:cxn>
                  <a:cxn ang="0">
                    <a:pos x="T6" y="T7"/>
                  </a:cxn>
                  <a:cxn ang="0">
                    <a:pos x="T8" y="T9"/>
                  </a:cxn>
                </a:cxnLst>
                <a:rect l="0" t="0" r="r" b="b"/>
                <a:pathLst>
                  <a:path w="17" h="25">
                    <a:moveTo>
                      <a:pt x="4" y="23"/>
                    </a:moveTo>
                    <a:cubicBezTo>
                      <a:pt x="7" y="16"/>
                      <a:pt x="12" y="10"/>
                      <a:pt x="17" y="3"/>
                    </a:cubicBezTo>
                    <a:cubicBezTo>
                      <a:pt x="17" y="2"/>
                      <a:pt x="15" y="0"/>
                      <a:pt x="14" y="2"/>
                    </a:cubicBezTo>
                    <a:cubicBezTo>
                      <a:pt x="8" y="7"/>
                      <a:pt x="4" y="14"/>
                      <a:pt x="1" y="22"/>
                    </a:cubicBezTo>
                    <a:cubicBezTo>
                      <a:pt x="0" y="23"/>
                      <a:pt x="3" y="25"/>
                      <a:pt x="4"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46" name="Freeform 683"/>
              <p:cNvSpPr/>
              <p:nvPr/>
            </p:nvSpPr>
            <p:spPr bwMode="auto">
              <a:xfrm>
                <a:off x="2403" y="1875"/>
                <a:ext cx="30" cy="44"/>
              </a:xfrm>
              <a:custGeom>
                <a:avLst/>
                <a:gdLst>
                  <a:gd name="T0" fmla="*/ 3 w 17"/>
                  <a:gd name="T1" fmla="*/ 23 h 25"/>
                  <a:gd name="T2" fmla="*/ 16 w 17"/>
                  <a:gd name="T3" fmla="*/ 4 h 25"/>
                  <a:gd name="T4" fmla="*/ 14 w 17"/>
                  <a:gd name="T5" fmla="*/ 1 h 25"/>
                  <a:gd name="T6" fmla="*/ 0 w 17"/>
                  <a:gd name="T7" fmla="*/ 22 h 25"/>
                  <a:gd name="T8" fmla="*/ 3 w 17"/>
                  <a:gd name="T9" fmla="*/ 23 h 25"/>
                </a:gdLst>
                <a:ahLst/>
                <a:cxnLst>
                  <a:cxn ang="0">
                    <a:pos x="T0" y="T1"/>
                  </a:cxn>
                  <a:cxn ang="0">
                    <a:pos x="T2" y="T3"/>
                  </a:cxn>
                  <a:cxn ang="0">
                    <a:pos x="T4" y="T5"/>
                  </a:cxn>
                  <a:cxn ang="0">
                    <a:pos x="T6" y="T7"/>
                  </a:cxn>
                  <a:cxn ang="0">
                    <a:pos x="T8" y="T9"/>
                  </a:cxn>
                </a:cxnLst>
                <a:rect l="0" t="0" r="r" b="b"/>
                <a:pathLst>
                  <a:path w="17" h="25">
                    <a:moveTo>
                      <a:pt x="3" y="23"/>
                    </a:moveTo>
                    <a:cubicBezTo>
                      <a:pt x="6" y="15"/>
                      <a:pt x="10" y="9"/>
                      <a:pt x="16" y="4"/>
                    </a:cubicBezTo>
                    <a:cubicBezTo>
                      <a:pt x="17" y="2"/>
                      <a:pt x="16" y="0"/>
                      <a:pt x="14" y="1"/>
                    </a:cubicBezTo>
                    <a:cubicBezTo>
                      <a:pt x="7" y="5"/>
                      <a:pt x="2" y="13"/>
                      <a:pt x="0" y="22"/>
                    </a:cubicBezTo>
                    <a:cubicBezTo>
                      <a:pt x="0" y="24"/>
                      <a:pt x="3" y="25"/>
                      <a:pt x="3"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47" name="Freeform 684"/>
              <p:cNvSpPr/>
              <p:nvPr/>
            </p:nvSpPr>
            <p:spPr bwMode="auto">
              <a:xfrm>
                <a:off x="2401" y="1922"/>
                <a:ext cx="30" cy="37"/>
              </a:xfrm>
              <a:custGeom>
                <a:avLst/>
                <a:gdLst>
                  <a:gd name="T0" fmla="*/ 4 w 17"/>
                  <a:gd name="T1" fmla="*/ 19 h 21"/>
                  <a:gd name="T2" fmla="*/ 16 w 17"/>
                  <a:gd name="T3" fmla="*/ 3 h 21"/>
                  <a:gd name="T4" fmla="*/ 14 w 17"/>
                  <a:gd name="T5" fmla="*/ 1 h 21"/>
                  <a:gd name="T6" fmla="*/ 1 w 17"/>
                  <a:gd name="T7" fmla="*/ 17 h 21"/>
                  <a:gd name="T8" fmla="*/ 4 w 17"/>
                  <a:gd name="T9" fmla="*/ 19 h 21"/>
                </a:gdLst>
                <a:ahLst/>
                <a:cxnLst>
                  <a:cxn ang="0">
                    <a:pos x="T0" y="T1"/>
                  </a:cxn>
                  <a:cxn ang="0">
                    <a:pos x="T2" y="T3"/>
                  </a:cxn>
                  <a:cxn ang="0">
                    <a:pos x="T4" y="T5"/>
                  </a:cxn>
                  <a:cxn ang="0">
                    <a:pos x="T6" y="T7"/>
                  </a:cxn>
                  <a:cxn ang="0">
                    <a:pos x="T8" y="T9"/>
                  </a:cxn>
                </a:cxnLst>
                <a:rect l="0" t="0" r="r" b="b"/>
                <a:pathLst>
                  <a:path w="17" h="21">
                    <a:moveTo>
                      <a:pt x="4" y="19"/>
                    </a:moveTo>
                    <a:cubicBezTo>
                      <a:pt x="8" y="13"/>
                      <a:pt x="12" y="8"/>
                      <a:pt x="16" y="3"/>
                    </a:cubicBezTo>
                    <a:cubicBezTo>
                      <a:pt x="17" y="2"/>
                      <a:pt x="15" y="0"/>
                      <a:pt x="14" y="1"/>
                    </a:cubicBezTo>
                    <a:cubicBezTo>
                      <a:pt x="8" y="5"/>
                      <a:pt x="4" y="11"/>
                      <a:pt x="1" y="17"/>
                    </a:cubicBezTo>
                    <a:cubicBezTo>
                      <a:pt x="0" y="19"/>
                      <a:pt x="3" y="21"/>
                      <a:pt x="4"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48" name="Freeform 685"/>
              <p:cNvSpPr/>
              <p:nvPr/>
            </p:nvSpPr>
            <p:spPr bwMode="auto">
              <a:xfrm>
                <a:off x="2410" y="1956"/>
                <a:ext cx="26" cy="35"/>
              </a:xfrm>
              <a:custGeom>
                <a:avLst/>
                <a:gdLst>
                  <a:gd name="T0" fmla="*/ 4 w 15"/>
                  <a:gd name="T1" fmla="*/ 18 h 20"/>
                  <a:gd name="T2" fmla="*/ 14 w 15"/>
                  <a:gd name="T3" fmla="*/ 3 h 20"/>
                  <a:gd name="T4" fmla="*/ 12 w 15"/>
                  <a:gd name="T5" fmla="*/ 1 h 20"/>
                  <a:gd name="T6" fmla="*/ 1 w 15"/>
                  <a:gd name="T7" fmla="*/ 17 h 20"/>
                  <a:gd name="T8" fmla="*/ 4 w 15"/>
                  <a:gd name="T9" fmla="*/ 18 h 20"/>
                </a:gdLst>
                <a:ahLst/>
                <a:cxnLst>
                  <a:cxn ang="0">
                    <a:pos x="T0" y="T1"/>
                  </a:cxn>
                  <a:cxn ang="0">
                    <a:pos x="T2" y="T3"/>
                  </a:cxn>
                  <a:cxn ang="0">
                    <a:pos x="T4" y="T5"/>
                  </a:cxn>
                  <a:cxn ang="0">
                    <a:pos x="T6" y="T7"/>
                  </a:cxn>
                  <a:cxn ang="0">
                    <a:pos x="T8" y="T9"/>
                  </a:cxn>
                </a:cxnLst>
                <a:rect l="0" t="0" r="r" b="b"/>
                <a:pathLst>
                  <a:path w="15" h="20">
                    <a:moveTo>
                      <a:pt x="4" y="18"/>
                    </a:moveTo>
                    <a:cubicBezTo>
                      <a:pt x="7" y="13"/>
                      <a:pt x="11" y="8"/>
                      <a:pt x="14" y="3"/>
                    </a:cubicBezTo>
                    <a:cubicBezTo>
                      <a:pt x="15" y="2"/>
                      <a:pt x="13" y="0"/>
                      <a:pt x="12" y="1"/>
                    </a:cubicBezTo>
                    <a:cubicBezTo>
                      <a:pt x="8" y="6"/>
                      <a:pt x="4" y="11"/>
                      <a:pt x="1" y="17"/>
                    </a:cubicBezTo>
                    <a:cubicBezTo>
                      <a:pt x="0" y="19"/>
                      <a:pt x="3" y="20"/>
                      <a:pt x="4"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49" name="Freeform 686"/>
              <p:cNvSpPr/>
              <p:nvPr/>
            </p:nvSpPr>
            <p:spPr bwMode="auto">
              <a:xfrm>
                <a:off x="2607" y="2021"/>
                <a:ext cx="49" cy="21"/>
              </a:xfrm>
              <a:custGeom>
                <a:avLst/>
                <a:gdLst>
                  <a:gd name="T0" fmla="*/ 26 w 28"/>
                  <a:gd name="T1" fmla="*/ 2 h 12"/>
                  <a:gd name="T2" fmla="*/ 1 w 28"/>
                  <a:gd name="T3" fmla="*/ 9 h 12"/>
                  <a:gd name="T4" fmla="*/ 3 w 28"/>
                  <a:gd name="T5" fmla="*/ 12 h 12"/>
                  <a:gd name="T6" fmla="*/ 25 w 28"/>
                  <a:gd name="T7" fmla="*/ 5 h 12"/>
                  <a:gd name="T8" fmla="*/ 26 w 28"/>
                  <a:gd name="T9" fmla="*/ 2 h 12"/>
                </a:gdLst>
                <a:ahLst/>
                <a:cxnLst>
                  <a:cxn ang="0">
                    <a:pos x="T0" y="T1"/>
                  </a:cxn>
                  <a:cxn ang="0">
                    <a:pos x="T2" y="T3"/>
                  </a:cxn>
                  <a:cxn ang="0">
                    <a:pos x="T4" y="T5"/>
                  </a:cxn>
                  <a:cxn ang="0">
                    <a:pos x="T6" y="T7"/>
                  </a:cxn>
                  <a:cxn ang="0">
                    <a:pos x="T8" y="T9"/>
                  </a:cxn>
                </a:cxnLst>
                <a:rect l="0" t="0" r="r" b="b"/>
                <a:pathLst>
                  <a:path w="28" h="12">
                    <a:moveTo>
                      <a:pt x="26" y="2"/>
                    </a:moveTo>
                    <a:cubicBezTo>
                      <a:pt x="17" y="0"/>
                      <a:pt x="8" y="3"/>
                      <a:pt x="1" y="9"/>
                    </a:cubicBezTo>
                    <a:cubicBezTo>
                      <a:pt x="0" y="10"/>
                      <a:pt x="2" y="12"/>
                      <a:pt x="3" y="12"/>
                    </a:cubicBezTo>
                    <a:cubicBezTo>
                      <a:pt x="11" y="8"/>
                      <a:pt x="17" y="6"/>
                      <a:pt x="25" y="5"/>
                    </a:cubicBezTo>
                    <a:cubicBezTo>
                      <a:pt x="27" y="5"/>
                      <a:pt x="28" y="2"/>
                      <a:pt x="26"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50" name="Freeform 687"/>
              <p:cNvSpPr/>
              <p:nvPr/>
            </p:nvSpPr>
            <p:spPr bwMode="auto">
              <a:xfrm>
                <a:off x="2640" y="2051"/>
                <a:ext cx="35" cy="22"/>
              </a:xfrm>
              <a:custGeom>
                <a:avLst/>
                <a:gdLst>
                  <a:gd name="T0" fmla="*/ 17 w 20"/>
                  <a:gd name="T1" fmla="*/ 0 h 13"/>
                  <a:gd name="T2" fmla="*/ 1 w 20"/>
                  <a:gd name="T3" fmla="*/ 9 h 13"/>
                  <a:gd name="T4" fmla="*/ 3 w 20"/>
                  <a:gd name="T5" fmla="*/ 12 h 13"/>
                  <a:gd name="T6" fmla="*/ 18 w 20"/>
                  <a:gd name="T7" fmla="*/ 3 h 13"/>
                  <a:gd name="T8" fmla="*/ 17 w 20"/>
                  <a:gd name="T9" fmla="*/ 0 h 13"/>
                </a:gdLst>
                <a:ahLst/>
                <a:cxnLst>
                  <a:cxn ang="0">
                    <a:pos x="T0" y="T1"/>
                  </a:cxn>
                  <a:cxn ang="0">
                    <a:pos x="T2" y="T3"/>
                  </a:cxn>
                  <a:cxn ang="0">
                    <a:pos x="T4" y="T5"/>
                  </a:cxn>
                  <a:cxn ang="0">
                    <a:pos x="T6" y="T7"/>
                  </a:cxn>
                  <a:cxn ang="0">
                    <a:pos x="T8" y="T9"/>
                  </a:cxn>
                </a:cxnLst>
                <a:rect l="0" t="0" r="r" b="b"/>
                <a:pathLst>
                  <a:path w="20" h="13">
                    <a:moveTo>
                      <a:pt x="17" y="0"/>
                    </a:moveTo>
                    <a:cubicBezTo>
                      <a:pt x="11" y="2"/>
                      <a:pt x="5" y="4"/>
                      <a:pt x="1" y="9"/>
                    </a:cubicBezTo>
                    <a:cubicBezTo>
                      <a:pt x="0" y="11"/>
                      <a:pt x="1" y="13"/>
                      <a:pt x="3" y="12"/>
                    </a:cubicBezTo>
                    <a:cubicBezTo>
                      <a:pt x="8" y="8"/>
                      <a:pt x="12" y="5"/>
                      <a:pt x="18" y="3"/>
                    </a:cubicBezTo>
                    <a:cubicBezTo>
                      <a:pt x="20" y="3"/>
                      <a:pt x="19" y="0"/>
                      <a:pt x="1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51" name="Freeform 688"/>
              <p:cNvSpPr/>
              <p:nvPr/>
            </p:nvSpPr>
            <p:spPr bwMode="auto">
              <a:xfrm>
                <a:off x="2660" y="2077"/>
                <a:ext cx="38" cy="23"/>
              </a:xfrm>
              <a:custGeom>
                <a:avLst/>
                <a:gdLst>
                  <a:gd name="T0" fmla="*/ 19 w 22"/>
                  <a:gd name="T1" fmla="*/ 1 h 13"/>
                  <a:gd name="T2" fmla="*/ 2 w 22"/>
                  <a:gd name="T3" fmla="*/ 9 h 13"/>
                  <a:gd name="T4" fmla="*/ 3 w 22"/>
                  <a:gd name="T5" fmla="*/ 12 h 13"/>
                  <a:gd name="T6" fmla="*/ 20 w 22"/>
                  <a:gd name="T7" fmla="*/ 4 h 13"/>
                  <a:gd name="T8" fmla="*/ 19 w 22"/>
                  <a:gd name="T9" fmla="*/ 1 h 13"/>
                </a:gdLst>
                <a:ahLst/>
                <a:cxnLst>
                  <a:cxn ang="0">
                    <a:pos x="T0" y="T1"/>
                  </a:cxn>
                  <a:cxn ang="0">
                    <a:pos x="T2" y="T3"/>
                  </a:cxn>
                  <a:cxn ang="0">
                    <a:pos x="T4" y="T5"/>
                  </a:cxn>
                  <a:cxn ang="0">
                    <a:pos x="T6" y="T7"/>
                  </a:cxn>
                  <a:cxn ang="0">
                    <a:pos x="T8" y="T9"/>
                  </a:cxn>
                </a:cxnLst>
                <a:rect l="0" t="0" r="r" b="b"/>
                <a:pathLst>
                  <a:path w="22" h="13">
                    <a:moveTo>
                      <a:pt x="19" y="1"/>
                    </a:moveTo>
                    <a:cubicBezTo>
                      <a:pt x="13" y="4"/>
                      <a:pt x="7" y="6"/>
                      <a:pt x="2" y="9"/>
                    </a:cubicBezTo>
                    <a:cubicBezTo>
                      <a:pt x="0" y="10"/>
                      <a:pt x="1" y="13"/>
                      <a:pt x="3" y="12"/>
                    </a:cubicBezTo>
                    <a:cubicBezTo>
                      <a:pt x="9" y="11"/>
                      <a:pt x="15" y="7"/>
                      <a:pt x="20" y="4"/>
                    </a:cubicBezTo>
                    <a:cubicBezTo>
                      <a:pt x="22" y="3"/>
                      <a:pt x="21" y="0"/>
                      <a:pt x="1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52" name="Freeform 689"/>
              <p:cNvSpPr/>
              <p:nvPr/>
            </p:nvSpPr>
            <p:spPr bwMode="auto">
              <a:xfrm>
                <a:off x="2689" y="2105"/>
                <a:ext cx="29" cy="21"/>
              </a:xfrm>
              <a:custGeom>
                <a:avLst/>
                <a:gdLst>
                  <a:gd name="T0" fmla="*/ 13 w 16"/>
                  <a:gd name="T1" fmla="*/ 0 h 12"/>
                  <a:gd name="T2" fmla="*/ 1 w 16"/>
                  <a:gd name="T3" fmla="*/ 8 h 12"/>
                  <a:gd name="T4" fmla="*/ 4 w 16"/>
                  <a:gd name="T5" fmla="*/ 10 h 12"/>
                  <a:gd name="T6" fmla="*/ 14 w 16"/>
                  <a:gd name="T7" fmla="*/ 3 h 12"/>
                  <a:gd name="T8" fmla="*/ 13 w 16"/>
                  <a:gd name="T9" fmla="*/ 0 h 12"/>
                </a:gdLst>
                <a:ahLst/>
                <a:cxnLst>
                  <a:cxn ang="0">
                    <a:pos x="T0" y="T1"/>
                  </a:cxn>
                  <a:cxn ang="0">
                    <a:pos x="T2" y="T3"/>
                  </a:cxn>
                  <a:cxn ang="0">
                    <a:pos x="T4" y="T5"/>
                  </a:cxn>
                  <a:cxn ang="0">
                    <a:pos x="T6" y="T7"/>
                  </a:cxn>
                  <a:cxn ang="0">
                    <a:pos x="T8" y="T9"/>
                  </a:cxn>
                </a:cxnLst>
                <a:rect l="0" t="0" r="r" b="b"/>
                <a:pathLst>
                  <a:path w="16" h="12">
                    <a:moveTo>
                      <a:pt x="13" y="0"/>
                    </a:moveTo>
                    <a:cubicBezTo>
                      <a:pt x="9" y="2"/>
                      <a:pt x="4" y="4"/>
                      <a:pt x="1" y="8"/>
                    </a:cubicBezTo>
                    <a:cubicBezTo>
                      <a:pt x="0" y="10"/>
                      <a:pt x="2" y="12"/>
                      <a:pt x="4" y="10"/>
                    </a:cubicBezTo>
                    <a:cubicBezTo>
                      <a:pt x="7" y="7"/>
                      <a:pt x="10" y="5"/>
                      <a:pt x="14" y="3"/>
                    </a:cubicBezTo>
                    <a:cubicBezTo>
                      <a:pt x="16" y="3"/>
                      <a:pt x="15"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53" name="Freeform 690"/>
              <p:cNvSpPr/>
              <p:nvPr/>
            </p:nvSpPr>
            <p:spPr bwMode="auto">
              <a:xfrm>
                <a:off x="3950" y="2385"/>
                <a:ext cx="51" cy="77"/>
              </a:xfrm>
              <a:custGeom>
                <a:avLst/>
                <a:gdLst>
                  <a:gd name="T0" fmla="*/ 3 w 29"/>
                  <a:gd name="T1" fmla="*/ 43 h 44"/>
                  <a:gd name="T2" fmla="*/ 29 w 29"/>
                  <a:gd name="T3" fmla="*/ 3 h 44"/>
                  <a:gd name="T4" fmla="*/ 26 w 29"/>
                  <a:gd name="T5" fmla="*/ 2 h 44"/>
                  <a:gd name="T6" fmla="*/ 1 w 29"/>
                  <a:gd name="T7" fmla="*/ 40 h 44"/>
                  <a:gd name="T8" fmla="*/ 3 w 29"/>
                  <a:gd name="T9" fmla="*/ 43 h 44"/>
                </a:gdLst>
                <a:ahLst/>
                <a:cxnLst>
                  <a:cxn ang="0">
                    <a:pos x="T0" y="T1"/>
                  </a:cxn>
                  <a:cxn ang="0">
                    <a:pos x="T2" y="T3"/>
                  </a:cxn>
                  <a:cxn ang="0">
                    <a:pos x="T4" y="T5"/>
                  </a:cxn>
                  <a:cxn ang="0">
                    <a:pos x="T6" y="T7"/>
                  </a:cxn>
                  <a:cxn ang="0">
                    <a:pos x="T8" y="T9"/>
                  </a:cxn>
                </a:cxnLst>
                <a:rect l="0" t="0" r="r" b="b"/>
                <a:pathLst>
                  <a:path w="29" h="44">
                    <a:moveTo>
                      <a:pt x="3" y="43"/>
                    </a:moveTo>
                    <a:cubicBezTo>
                      <a:pt x="16" y="33"/>
                      <a:pt x="26" y="19"/>
                      <a:pt x="29" y="3"/>
                    </a:cubicBezTo>
                    <a:cubicBezTo>
                      <a:pt x="29" y="1"/>
                      <a:pt x="26" y="0"/>
                      <a:pt x="26" y="2"/>
                    </a:cubicBezTo>
                    <a:cubicBezTo>
                      <a:pt x="21" y="17"/>
                      <a:pt x="13" y="30"/>
                      <a:pt x="1" y="40"/>
                    </a:cubicBezTo>
                    <a:cubicBezTo>
                      <a:pt x="0" y="41"/>
                      <a:pt x="2" y="44"/>
                      <a:pt x="3"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54" name="Freeform 691"/>
              <p:cNvSpPr/>
              <p:nvPr/>
            </p:nvSpPr>
            <p:spPr bwMode="auto">
              <a:xfrm>
                <a:off x="4029" y="2364"/>
                <a:ext cx="23" cy="61"/>
              </a:xfrm>
              <a:custGeom>
                <a:avLst/>
                <a:gdLst>
                  <a:gd name="T0" fmla="*/ 4 w 13"/>
                  <a:gd name="T1" fmla="*/ 34 h 35"/>
                  <a:gd name="T2" fmla="*/ 12 w 13"/>
                  <a:gd name="T3" fmla="*/ 1 h 35"/>
                  <a:gd name="T4" fmla="*/ 9 w 13"/>
                  <a:gd name="T5" fmla="*/ 1 h 35"/>
                  <a:gd name="T6" fmla="*/ 1 w 13"/>
                  <a:gd name="T7" fmla="*/ 32 h 35"/>
                  <a:gd name="T8" fmla="*/ 4 w 13"/>
                  <a:gd name="T9" fmla="*/ 34 h 35"/>
                </a:gdLst>
                <a:ahLst/>
                <a:cxnLst>
                  <a:cxn ang="0">
                    <a:pos x="T0" y="T1"/>
                  </a:cxn>
                  <a:cxn ang="0">
                    <a:pos x="T2" y="T3"/>
                  </a:cxn>
                  <a:cxn ang="0">
                    <a:pos x="T4" y="T5"/>
                  </a:cxn>
                  <a:cxn ang="0">
                    <a:pos x="T6" y="T7"/>
                  </a:cxn>
                  <a:cxn ang="0">
                    <a:pos x="T8" y="T9"/>
                  </a:cxn>
                </a:cxnLst>
                <a:rect l="0" t="0" r="r" b="b"/>
                <a:pathLst>
                  <a:path w="13" h="35">
                    <a:moveTo>
                      <a:pt x="4" y="34"/>
                    </a:moveTo>
                    <a:cubicBezTo>
                      <a:pt x="10" y="24"/>
                      <a:pt x="13" y="13"/>
                      <a:pt x="12" y="1"/>
                    </a:cubicBezTo>
                    <a:cubicBezTo>
                      <a:pt x="12" y="0"/>
                      <a:pt x="10" y="0"/>
                      <a:pt x="9" y="1"/>
                    </a:cubicBezTo>
                    <a:cubicBezTo>
                      <a:pt x="9" y="12"/>
                      <a:pt x="7" y="22"/>
                      <a:pt x="1" y="32"/>
                    </a:cubicBezTo>
                    <a:cubicBezTo>
                      <a:pt x="0" y="34"/>
                      <a:pt x="3" y="35"/>
                      <a:pt x="4"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55" name="Freeform 692"/>
              <p:cNvSpPr/>
              <p:nvPr/>
            </p:nvSpPr>
            <p:spPr bwMode="auto">
              <a:xfrm>
                <a:off x="4066" y="2358"/>
                <a:ext cx="23" cy="58"/>
              </a:xfrm>
              <a:custGeom>
                <a:avLst/>
                <a:gdLst>
                  <a:gd name="T0" fmla="*/ 4 w 13"/>
                  <a:gd name="T1" fmla="*/ 31 h 33"/>
                  <a:gd name="T2" fmla="*/ 13 w 13"/>
                  <a:gd name="T3" fmla="*/ 2 h 33"/>
                  <a:gd name="T4" fmla="*/ 10 w 13"/>
                  <a:gd name="T5" fmla="*/ 1 h 33"/>
                  <a:gd name="T6" fmla="*/ 1 w 13"/>
                  <a:gd name="T7" fmla="*/ 29 h 33"/>
                  <a:gd name="T8" fmla="*/ 4 w 13"/>
                  <a:gd name="T9" fmla="*/ 31 h 33"/>
                </a:gdLst>
                <a:ahLst/>
                <a:cxnLst>
                  <a:cxn ang="0">
                    <a:pos x="T0" y="T1"/>
                  </a:cxn>
                  <a:cxn ang="0">
                    <a:pos x="T2" y="T3"/>
                  </a:cxn>
                  <a:cxn ang="0">
                    <a:pos x="T4" y="T5"/>
                  </a:cxn>
                  <a:cxn ang="0">
                    <a:pos x="T6" y="T7"/>
                  </a:cxn>
                  <a:cxn ang="0">
                    <a:pos x="T8" y="T9"/>
                  </a:cxn>
                </a:cxnLst>
                <a:rect l="0" t="0" r="r" b="b"/>
                <a:pathLst>
                  <a:path w="13" h="33">
                    <a:moveTo>
                      <a:pt x="4" y="31"/>
                    </a:moveTo>
                    <a:cubicBezTo>
                      <a:pt x="9" y="22"/>
                      <a:pt x="13" y="12"/>
                      <a:pt x="13" y="2"/>
                    </a:cubicBezTo>
                    <a:cubicBezTo>
                      <a:pt x="13" y="0"/>
                      <a:pt x="10" y="0"/>
                      <a:pt x="10" y="1"/>
                    </a:cubicBezTo>
                    <a:cubicBezTo>
                      <a:pt x="8" y="11"/>
                      <a:pt x="6" y="20"/>
                      <a:pt x="1" y="29"/>
                    </a:cubicBezTo>
                    <a:cubicBezTo>
                      <a:pt x="0" y="31"/>
                      <a:pt x="3" y="33"/>
                      <a:pt x="4" y="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56" name="Freeform 693"/>
              <p:cNvSpPr/>
              <p:nvPr/>
            </p:nvSpPr>
            <p:spPr bwMode="auto">
              <a:xfrm>
                <a:off x="4112" y="2346"/>
                <a:ext cx="23" cy="55"/>
              </a:xfrm>
              <a:custGeom>
                <a:avLst/>
                <a:gdLst>
                  <a:gd name="T0" fmla="*/ 4 w 13"/>
                  <a:gd name="T1" fmla="*/ 29 h 31"/>
                  <a:gd name="T2" fmla="*/ 12 w 13"/>
                  <a:gd name="T3" fmla="*/ 2 h 31"/>
                  <a:gd name="T4" fmla="*/ 10 w 13"/>
                  <a:gd name="T5" fmla="*/ 1 h 31"/>
                  <a:gd name="T6" fmla="*/ 1 w 13"/>
                  <a:gd name="T7" fmla="*/ 28 h 31"/>
                  <a:gd name="T8" fmla="*/ 4 w 13"/>
                  <a:gd name="T9" fmla="*/ 29 h 31"/>
                </a:gdLst>
                <a:ahLst/>
                <a:cxnLst>
                  <a:cxn ang="0">
                    <a:pos x="T0" y="T1"/>
                  </a:cxn>
                  <a:cxn ang="0">
                    <a:pos x="T2" y="T3"/>
                  </a:cxn>
                  <a:cxn ang="0">
                    <a:pos x="T4" y="T5"/>
                  </a:cxn>
                  <a:cxn ang="0">
                    <a:pos x="T6" y="T7"/>
                  </a:cxn>
                  <a:cxn ang="0">
                    <a:pos x="T8" y="T9"/>
                  </a:cxn>
                </a:cxnLst>
                <a:rect l="0" t="0" r="r" b="b"/>
                <a:pathLst>
                  <a:path w="13" h="31">
                    <a:moveTo>
                      <a:pt x="4" y="29"/>
                    </a:moveTo>
                    <a:cubicBezTo>
                      <a:pt x="8" y="21"/>
                      <a:pt x="12" y="11"/>
                      <a:pt x="12" y="2"/>
                    </a:cubicBezTo>
                    <a:cubicBezTo>
                      <a:pt x="13" y="0"/>
                      <a:pt x="10" y="0"/>
                      <a:pt x="10" y="1"/>
                    </a:cubicBezTo>
                    <a:cubicBezTo>
                      <a:pt x="8" y="10"/>
                      <a:pt x="5" y="19"/>
                      <a:pt x="1" y="28"/>
                    </a:cubicBezTo>
                    <a:cubicBezTo>
                      <a:pt x="0" y="30"/>
                      <a:pt x="3" y="31"/>
                      <a:pt x="4"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57" name="Freeform 694"/>
              <p:cNvSpPr/>
              <p:nvPr/>
            </p:nvSpPr>
            <p:spPr bwMode="auto">
              <a:xfrm>
                <a:off x="4154" y="2335"/>
                <a:ext cx="30" cy="53"/>
              </a:xfrm>
              <a:custGeom>
                <a:avLst/>
                <a:gdLst>
                  <a:gd name="T0" fmla="*/ 4 w 17"/>
                  <a:gd name="T1" fmla="*/ 29 h 30"/>
                  <a:gd name="T2" fmla="*/ 16 w 17"/>
                  <a:gd name="T3" fmla="*/ 2 h 30"/>
                  <a:gd name="T4" fmla="*/ 14 w 17"/>
                  <a:gd name="T5" fmla="*/ 1 h 30"/>
                  <a:gd name="T6" fmla="*/ 1 w 17"/>
                  <a:gd name="T7" fmla="*/ 27 h 30"/>
                  <a:gd name="T8" fmla="*/ 4 w 17"/>
                  <a:gd name="T9" fmla="*/ 29 h 30"/>
                </a:gdLst>
                <a:ahLst/>
                <a:cxnLst>
                  <a:cxn ang="0">
                    <a:pos x="T0" y="T1"/>
                  </a:cxn>
                  <a:cxn ang="0">
                    <a:pos x="T2" y="T3"/>
                  </a:cxn>
                  <a:cxn ang="0">
                    <a:pos x="T4" y="T5"/>
                  </a:cxn>
                  <a:cxn ang="0">
                    <a:pos x="T6" y="T7"/>
                  </a:cxn>
                  <a:cxn ang="0">
                    <a:pos x="T8" y="T9"/>
                  </a:cxn>
                </a:cxnLst>
                <a:rect l="0" t="0" r="r" b="b"/>
                <a:pathLst>
                  <a:path w="17" h="30">
                    <a:moveTo>
                      <a:pt x="4" y="29"/>
                    </a:moveTo>
                    <a:cubicBezTo>
                      <a:pt x="11" y="22"/>
                      <a:pt x="17" y="12"/>
                      <a:pt x="16" y="2"/>
                    </a:cubicBezTo>
                    <a:cubicBezTo>
                      <a:pt x="16" y="0"/>
                      <a:pt x="14" y="0"/>
                      <a:pt x="14" y="1"/>
                    </a:cubicBezTo>
                    <a:cubicBezTo>
                      <a:pt x="11" y="11"/>
                      <a:pt x="8" y="19"/>
                      <a:pt x="1" y="27"/>
                    </a:cubicBezTo>
                    <a:cubicBezTo>
                      <a:pt x="0" y="28"/>
                      <a:pt x="2" y="30"/>
                      <a:pt x="4"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58" name="Freeform 695"/>
              <p:cNvSpPr/>
              <p:nvPr/>
            </p:nvSpPr>
            <p:spPr bwMode="auto">
              <a:xfrm>
                <a:off x="4203" y="2341"/>
                <a:ext cx="18" cy="40"/>
              </a:xfrm>
              <a:custGeom>
                <a:avLst/>
                <a:gdLst>
                  <a:gd name="T0" fmla="*/ 4 w 10"/>
                  <a:gd name="T1" fmla="*/ 21 h 23"/>
                  <a:gd name="T2" fmla="*/ 10 w 10"/>
                  <a:gd name="T3" fmla="*/ 2 h 23"/>
                  <a:gd name="T4" fmla="*/ 7 w 10"/>
                  <a:gd name="T5" fmla="*/ 1 h 23"/>
                  <a:gd name="T6" fmla="*/ 1 w 10"/>
                  <a:gd name="T7" fmla="*/ 19 h 23"/>
                  <a:gd name="T8" fmla="*/ 4 w 10"/>
                  <a:gd name="T9" fmla="*/ 21 h 23"/>
                </a:gdLst>
                <a:ahLst/>
                <a:cxnLst>
                  <a:cxn ang="0">
                    <a:pos x="T0" y="T1"/>
                  </a:cxn>
                  <a:cxn ang="0">
                    <a:pos x="T2" y="T3"/>
                  </a:cxn>
                  <a:cxn ang="0">
                    <a:pos x="T4" y="T5"/>
                  </a:cxn>
                  <a:cxn ang="0">
                    <a:pos x="T6" y="T7"/>
                  </a:cxn>
                  <a:cxn ang="0">
                    <a:pos x="T8" y="T9"/>
                  </a:cxn>
                </a:cxnLst>
                <a:rect l="0" t="0" r="r" b="b"/>
                <a:pathLst>
                  <a:path w="10" h="23">
                    <a:moveTo>
                      <a:pt x="4" y="21"/>
                    </a:moveTo>
                    <a:cubicBezTo>
                      <a:pt x="7" y="15"/>
                      <a:pt x="9" y="9"/>
                      <a:pt x="10" y="2"/>
                    </a:cubicBezTo>
                    <a:cubicBezTo>
                      <a:pt x="10" y="0"/>
                      <a:pt x="8" y="0"/>
                      <a:pt x="7" y="1"/>
                    </a:cubicBezTo>
                    <a:cubicBezTo>
                      <a:pt x="6" y="8"/>
                      <a:pt x="4" y="14"/>
                      <a:pt x="1" y="19"/>
                    </a:cubicBezTo>
                    <a:cubicBezTo>
                      <a:pt x="0" y="21"/>
                      <a:pt x="3" y="23"/>
                      <a:pt x="4"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59" name="Freeform 696"/>
              <p:cNvSpPr/>
              <p:nvPr/>
            </p:nvSpPr>
            <p:spPr bwMode="auto">
              <a:xfrm>
                <a:off x="4273" y="2525"/>
                <a:ext cx="34" cy="67"/>
              </a:xfrm>
              <a:custGeom>
                <a:avLst/>
                <a:gdLst>
                  <a:gd name="T0" fmla="*/ 4 w 19"/>
                  <a:gd name="T1" fmla="*/ 37 h 38"/>
                  <a:gd name="T2" fmla="*/ 18 w 19"/>
                  <a:gd name="T3" fmla="*/ 2 h 38"/>
                  <a:gd name="T4" fmla="*/ 16 w 19"/>
                  <a:gd name="T5" fmla="*/ 2 h 38"/>
                  <a:gd name="T6" fmla="*/ 1 w 19"/>
                  <a:gd name="T7" fmla="*/ 35 h 38"/>
                  <a:gd name="T8" fmla="*/ 4 w 19"/>
                  <a:gd name="T9" fmla="*/ 37 h 38"/>
                </a:gdLst>
                <a:ahLst/>
                <a:cxnLst>
                  <a:cxn ang="0">
                    <a:pos x="T0" y="T1"/>
                  </a:cxn>
                  <a:cxn ang="0">
                    <a:pos x="T2" y="T3"/>
                  </a:cxn>
                  <a:cxn ang="0">
                    <a:pos x="T4" y="T5"/>
                  </a:cxn>
                  <a:cxn ang="0">
                    <a:pos x="T6" y="T7"/>
                  </a:cxn>
                  <a:cxn ang="0">
                    <a:pos x="T8" y="T9"/>
                  </a:cxn>
                </a:cxnLst>
                <a:rect l="0" t="0" r="r" b="b"/>
                <a:pathLst>
                  <a:path w="19" h="38">
                    <a:moveTo>
                      <a:pt x="4" y="37"/>
                    </a:moveTo>
                    <a:cubicBezTo>
                      <a:pt x="11" y="26"/>
                      <a:pt x="16" y="15"/>
                      <a:pt x="18" y="2"/>
                    </a:cubicBezTo>
                    <a:cubicBezTo>
                      <a:pt x="19" y="0"/>
                      <a:pt x="16" y="0"/>
                      <a:pt x="16" y="2"/>
                    </a:cubicBezTo>
                    <a:cubicBezTo>
                      <a:pt x="11" y="13"/>
                      <a:pt x="7" y="24"/>
                      <a:pt x="1" y="35"/>
                    </a:cubicBezTo>
                    <a:cubicBezTo>
                      <a:pt x="0" y="37"/>
                      <a:pt x="3" y="38"/>
                      <a:pt x="4"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60" name="Freeform 697"/>
              <p:cNvSpPr/>
              <p:nvPr/>
            </p:nvSpPr>
            <p:spPr bwMode="auto">
              <a:xfrm>
                <a:off x="4326" y="2513"/>
                <a:ext cx="19" cy="53"/>
              </a:xfrm>
              <a:custGeom>
                <a:avLst/>
                <a:gdLst>
                  <a:gd name="T0" fmla="*/ 4 w 11"/>
                  <a:gd name="T1" fmla="*/ 28 h 30"/>
                  <a:gd name="T2" fmla="*/ 11 w 11"/>
                  <a:gd name="T3" fmla="*/ 2 h 30"/>
                  <a:gd name="T4" fmla="*/ 8 w 11"/>
                  <a:gd name="T5" fmla="*/ 1 h 30"/>
                  <a:gd name="T6" fmla="*/ 1 w 11"/>
                  <a:gd name="T7" fmla="*/ 27 h 30"/>
                  <a:gd name="T8" fmla="*/ 4 w 11"/>
                  <a:gd name="T9" fmla="*/ 28 h 30"/>
                </a:gdLst>
                <a:ahLst/>
                <a:cxnLst>
                  <a:cxn ang="0">
                    <a:pos x="T0" y="T1"/>
                  </a:cxn>
                  <a:cxn ang="0">
                    <a:pos x="T2" y="T3"/>
                  </a:cxn>
                  <a:cxn ang="0">
                    <a:pos x="T4" y="T5"/>
                  </a:cxn>
                  <a:cxn ang="0">
                    <a:pos x="T6" y="T7"/>
                  </a:cxn>
                  <a:cxn ang="0">
                    <a:pos x="T8" y="T9"/>
                  </a:cxn>
                </a:cxnLst>
                <a:rect l="0" t="0" r="r" b="b"/>
                <a:pathLst>
                  <a:path w="11" h="30">
                    <a:moveTo>
                      <a:pt x="4" y="28"/>
                    </a:moveTo>
                    <a:cubicBezTo>
                      <a:pt x="7" y="19"/>
                      <a:pt x="10" y="11"/>
                      <a:pt x="11" y="2"/>
                    </a:cubicBezTo>
                    <a:cubicBezTo>
                      <a:pt x="11" y="0"/>
                      <a:pt x="8" y="0"/>
                      <a:pt x="8" y="1"/>
                    </a:cubicBezTo>
                    <a:cubicBezTo>
                      <a:pt x="5" y="9"/>
                      <a:pt x="3" y="18"/>
                      <a:pt x="1" y="27"/>
                    </a:cubicBezTo>
                    <a:cubicBezTo>
                      <a:pt x="0" y="29"/>
                      <a:pt x="4" y="30"/>
                      <a:pt x="4"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61" name="Freeform 698"/>
              <p:cNvSpPr/>
              <p:nvPr/>
            </p:nvSpPr>
            <p:spPr bwMode="auto">
              <a:xfrm>
                <a:off x="4361" y="2494"/>
                <a:ext cx="21" cy="60"/>
              </a:xfrm>
              <a:custGeom>
                <a:avLst/>
                <a:gdLst>
                  <a:gd name="T0" fmla="*/ 5 w 12"/>
                  <a:gd name="T1" fmla="*/ 32 h 34"/>
                  <a:gd name="T2" fmla="*/ 11 w 12"/>
                  <a:gd name="T3" fmla="*/ 3 h 34"/>
                  <a:gd name="T4" fmla="*/ 8 w 12"/>
                  <a:gd name="T5" fmla="*/ 2 h 34"/>
                  <a:gd name="T6" fmla="*/ 1 w 12"/>
                  <a:gd name="T7" fmla="*/ 31 h 34"/>
                  <a:gd name="T8" fmla="*/ 5 w 12"/>
                  <a:gd name="T9" fmla="*/ 32 h 34"/>
                </a:gdLst>
                <a:ahLst/>
                <a:cxnLst>
                  <a:cxn ang="0">
                    <a:pos x="T0" y="T1"/>
                  </a:cxn>
                  <a:cxn ang="0">
                    <a:pos x="T2" y="T3"/>
                  </a:cxn>
                  <a:cxn ang="0">
                    <a:pos x="T4" y="T5"/>
                  </a:cxn>
                  <a:cxn ang="0">
                    <a:pos x="T6" y="T7"/>
                  </a:cxn>
                  <a:cxn ang="0">
                    <a:pos x="T8" y="T9"/>
                  </a:cxn>
                </a:cxnLst>
                <a:rect l="0" t="0" r="r" b="b"/>
                <a:pathLst>
                  <a:path w="12" h="34">
                    <a:moveTo>
                      <a:pt x="5" y="32"/>
                    </a:moveTo>
                    <a:cubicBezTo>
                      <a:pt x="7" y="22"/>
                      <a:pt x="10" y="13"/>
                      <a:pt x="11" y="3"/>
                    </a:cubicBezTo>
                    <a:cubicBezTo>
                      <a:pt x="12" y="1"/>
                      <a:pt x="9" y="0"/>
                      <a:pt x="8" y="2"/>
                    </a:cubicBezTo>
                    <a:cubicBezTo>
                      <a:pt x="5" y="12"/>
                      <a:pt x="3" y="21"/>
                      <a:pt x="1" y="31"/>
                    </a:cubicBezTo>
                    <a:cubicBezTo>
                      <a:pt x="0" y="33"/>
                      <a:pt x="4" y="34"/>
                      <a:pt x="5"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62" name="Freeform 699"/>
              <p:cNvSpPr/>
              <p:nvPr/>
            </p:nvSpPr>
            <p:spPr bwMode="auto">
              <a:xfrm>
                <a:off x="4402" y="2474"/>
                <a:ext cx="26" cy="58"/>
              </a:xfrm>
              <a:custGeom>
                <a:avLst/>
                <a:gdLst>
                  <a:gd name="T0" fmla="*/ 3 w 15"/>
                  <a:gd name="T1" fmla="*/ 32 h 33"/>
                  <a:gd name="T2" fmla="*/ 15 w 15"/>
                  <a:gd name="T3" fmla="*/ 3 h 33"/>
                  <a:gd name="T4" fmla="*/ 12 w 15"/>
                  <a:gd name="T5" fmla="*/ 2 h 33"/>
                  <a:gd name="T6" fmla="*/ 1 w 15"/>
                  <a:gd name="T7" fmla="*/ 30 h 33"/>
                  <a:gd name="T8" fmla="*/ 3 w 15"/>
                  <a:gd name="T9" fmla="*/ 32 h 33"/>
                </a:gdLst>
                <a:ahLst/>
                <a:cxnLst>
                  <a:cxn ang="0">
                    <a:pos x="T0" y="T1"/>
                  </a:cxn>
                  <a:cxn ang="0">
                    <a:pos x="T2" y="T3"/>
                  </a:cxn>
                  <a:cxn ang="0">
                    <a:pos x="T4" y="T5"/>
                  </a:cxn>
                  <a:cxn ang="0">
                    <a:pos x="T6" y="T7"/>
                  </a:cxn>
                  <a:cxn ang="0">
                    <a:pos x="T8" y="T9"/>
                  </a:cxn>
                </a:cxnLst>
                <a:rect l="0" t="0" r="r" b="b"/>
                <a:pathLst>
                  <a:path w="15" h="33">
                    <a:moveTo>
                      <a:pt x="3" y="32"/>
                    </a:moveTo>
                    <a:cubicBezTo>
                      <a:pt x="8" y="23"/>
                      <a:pt x="13" y="13"/>
                      <a:pt x="15" y="3"/>
                    </a:cubicBezTo>
                    <a:cubicBezTo>
                      <a:pt x="15" y="1"/>
                      <a:pt x="13" y="0"/>
                      <a:pt x="12" y="2"/>
                    </a:cubicBezTo>
                    <a:cubicBezTo>
                      <a:pt x="9" y="12"/>
                      <a:pt x="5" y="21"/>
                      <a:pt x="1" y="30"/>
                    </a:cubicBezTo>
                    <a:cubicBezTo>
                      <a:pt x="0" y="32"/>
                      <a:pt x="2" y="33"/>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63" name="Freeform 700"/>
              <p:cNvSpPr/>
              <p:nvPr/>
            </p:nvSpPr>
            <p:spPr bwMode="auto">
              <a:xfrm>
                <a:off x="4440" y="2450"/>
                <a:ext cx="21" cy="63"/>
              </a:xfrm>
              <a:custGeom>
                <a:avLst/>
                <a:gdLst>
                  <a:gd name="T0" fmla="*/ 4 w 12"/>
                  <a:gd name="T1" fmla="*/ 34 h 36"/>
                  <a:gd name="T2" fmla="*/ 10 w 12"/>
                  <a:gd name="T3" fmla="*/ 2 h 36"/>
                  <a:gd name="T4" fmla="*/ 7 w 12"/>
                  <a:gd name="T5" fmla="*/ 2 h 36"/>
                  <a:gd name="T6" fmla="*/ 1 w 12"/>
                  <a:gd name="T7" fmla="*/ 33 h 36"/>
                  <a:gd name="T8" fmla="*/ 4 w 12"/>
                  <a:gd name="T9" fmla="*/ 34 h 36"/>
                </a:gdLst>
                <a:ahLst/>
                <a:cxnLst>
                  <a:cxn ang="0">
                    <a:pos x="T0" y="T1"/>
                  </a:cxn>
                  <a:cxn ang="0">
                    <a:pos x="T2" y="T3"/>
                  </a:cxn>
                  <a:cxn ang="0">
                    <a:pos x="T4" y="T5"/>
                  </a:cxn>
                  <a:cxn ang="0">
                    <a:pos x="T6" y="T7"/>
                  </a:cxn>
                  <a:cxn ang="0">
                    <a:pos x="T8" y="T9"/>
                  </a:cxn>
                </a:cxnLst>
                <a:rect l="0" t="0" r="r" b="b"/>
                <a:pathLst>
                  <a:path w="12" h="36">
                    <a:moveTo>
                      <a:pt x="4" y="34"/>
                    </a:moveTo>
                    <a:cubicBezTo>
                      <a:pt x="9" y="24"/>
                      <a:pt x="12" y="13"/>
                      <a:pt x="10" y="2"/>
                    </a:cubicBezTo>
                    <a:cubicBezTo>
                      <a:pt x="10" y="0"/>
                      <a:pt x="7" y="1"/>
                      <a:pt x="7" y="2"/>
                    </a:cubicBezTo>
                    <a:cubicBezTo>
                      <a:pt x="7" y="13"/>
                      <a:pt x="5" y="23"/>
                      <a:pt x="1" y="33"/>
                    </a:cubicBezTo>
                    <a:cubicBezTo>
                      <a:pt x="0" y="35"/>
                      <a:pt x="3" y="36"/>
                      <a:pt x="4"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64" name="Freeform 701"/>
              <p:cNvSpPr/>
              <p:nvPr/>
            </p:nvSpPr>
            <p:spPr bwMode="auto">
              <a:xfrm>
                <a:off x="4472" y="2430"/>
                <a:ext cx="16" cy="71"/>
              </a:xfrm>
              <a:custGeom>
                <a:avLst/>
                <a:gdLst>
                  <a:gd name="T0" fmla="*/ 4 w 9"/>
                  <a:gd name="T1" fmla="*/ 38 h 40"/>
                  <a:gd name="T2" fmla="*/ 8 w 9"/>
                  <a:gd name="T3" fmla="*/ 2 h 40"/>
                  <a:gd name="T4" fmla="*/ 5 w 9"/>
                  <a:gd name="T5" fmla="*/ 2 h 40"/>
                  <a:gd name="T6" fmla="*/ 1 w 9"/>
                  <a:gd name="T7" fmla="*/ 37 h 40"/>
                  <a:gd name="T8" fmla="*/ 4 w 9"/>
                  <a:gd name="T9" fmla="*/ 38 h 40"/>
                </a:gdLst>
                <a:ahLst/>
                <a:cxnLst>
                  <a:cxn ang="0">
                    <a:pos x="T0" y="T1"/>
                  </a:cxn>
                  <a:cxn ang="0">
                    <a:pos x="T2" y="T3"/>
                  </a:cxn>
                  <a:cxn ang="0">
                    <a:pos x="T4" y="T5"/>
                  </a:cxn>
                  <a:cxn ang="0">
                    <a:pos x="T6" y="T7"/>
                  </a:cxn>
                  <a:cxn ang="0">
                    <a:pos x="T8" y="T9"/>
                  </a:cxn>
                </a:cxnLst>
                <a:rect l="0" t="0" r="r" b="b"/>
                <a:pathLst>
                  <a:path w="9" h="40">
                    <a:moveTo>
                      <a:pt x="4" y="38"/>
                    </a:moveTo>
                    <a:cubicBezTo>
                      <a:pt x="7" y="26"/>
                      <a:pt x="9" y="14"/>
                      <a:pt x="8" y="2"/>
                    </a:cubicBezTo>
                    <a:cubicBezTo>
                      <a:pt x="7" y="0"/>
                      <a:pt x="5" y="0"/>
                      <a:pt x="5" y="2"/>
                    </a:cubicBezTo>
                    <a:cubicBezTo>
                      <a:pt x="4" y="14"/>
                      <a:pt x="3" y="25"/>
                      <a:pt x="1" y="37"/>
                    </a:cubicBezTo>
                    <a:cubicBezTo>
                      <a:pt x="0" y="39"/>
                      <a:pt x="3" y="40"/>
                      <a:pt x="4"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65" name="Freeform 702"/>
              <p:cNvSpPr/>
              <p:nvPr/>
            </p:nvSpPr>
            <p:spPr bwMode="auto">
              <a:xfrm>
                <a:off x="4516" y="2401"/>
                <a:ext cx="9" cy="40"/>
              </a:xfrm>
              <a:custGeom>
                <a:avLst/>
                <a:gdLst>
                  <a:gd name="T0" fmla="*/ 4 w 5"/>
                  <a:gd name="T1" fmla="*/ 20 h 23"/>
                  <a:gd name="T2" fmla="*/ 4 w 5"/>
                  <a:gd name="T3" fmla="*/ 1 h 23"/>
                  <a:gd name="T4" fmla="*/ 1 w 5"/>
                  <a:gd name="T5" fmla="*/ 1 h 23"/>
                  <a:gd name="T6" fmla="*/ 1 w 5"/>
                  <a:gd name="T7" fmla="*/ 20 h 23"/>
                  <a:gd name="T8" fmla="*/ 4 w 5"/>
                  <a:gd name="T9" fmla="*/ 20 h 23"/>
                </a:gdLst>
                <a:ahLst/>
                <a:cxnLst>
                  <a:cxn ang="0">
                    <a:pos x="T0" y="T1"/>
                  </a:cxn>
                  <a:cxn ang="0">
                    <a:pos x="T2" y="T3"/>
                  </a:cxn>
                  <a:cxn ang="0">
                    <a:pos x="T4" y="T5"/>
                  </a:cxn>
                  <a:cxn ang="0">
                    <a:pos x="T6" y="T7"/>
                  </a:cxn>
                  <a:cxn ang="0">
                    <a:pos x="T8" y="T9"/>
                  </a:cxn>
                </a:cxnLst>
                <a:rect l="0" t="0" r="r" b="b"/>
                <a:pathLst>
                  <a:path w="5" h="23">
                    <a:moveTo>
                      <a:pt x="4" y="20"/>
                    </a:moveTo>
                    <a:cubicBezTo>
                      <a:pt x="5" y="14"/>
                      <a:pt x="5" y="7"/>
                      <a:pt x="4" y="1"/>
                    </a:cubicBezTo>
                    <a:cubicBezTo>
                      <a:pt x="4" y="0"/>
                      <a:pt x="1" y="0"/>
                      <a:pt x="1" y="1"/>
                    </a:cubicBezTo>
                    <a:cubicBezTo>
                      <a:pt x="0" y="7"/>
                      <a:pt x="0" y="14"/>
                      <a:pt x="1" y="20"/>
                    </a:cubicBezTo>
                    <a:cubicBezTo>
                      <a:pt x="1" y="23"/>
                      <a:pt x="4" y="23"/>
                      <a:pt x="4"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66" name="Freeform 703"/>
              <p:cNvSpPr/>
              <p:nvPr/>
            </p:nvSpPr>
            <p:spPr bwMode="auto">
              <a:xfrm>
                <a:off x="4539" y="2371"/>
                <a:ext cx="10" cy="40"/>
              </a:xfrm>
              <a:custGeom>
                <a:avLst/>
                <a:gdLst>
                  <a:gd name="T0" fmla="*/ 4 w 6"/>
                  <a:gd name="T1" fmla="*/ 20 h 23"/>
                  <a:gd name="T2" fmla="*/ 5 w 6"/>
                  <a:gd name="T3" fmla="*/ 2 h 23"/>
                  <a:gd name="T4" fmla="*/ 2 w 6"/>
                  <a:gd name="T5" fmla="*/ 1 h 23"/>
                  <a:gd name="T6" fmla="*/ 0 w 6"/>
                  <a:gd name="T7" fmla="*/ 20 h 23"/>
                  <a:gd name="T8" fmla="*/ 4 w 6"/>
                  <a:gd name="T9" fmla="*/ 20 h 23"/>
                </a:gdLst>
                <a:ahLst/>
                <a:cxnLst>
                  <a:cxn ang="0">
                    <a:pos x="T0" y="T1"/>
                  </a:cxn>
                  <a:cxn ang="0">
                    <a:pos x="T2" y="T3"/>
                  </a:cxn>
                  <a:cxn ang="0">
                    <a:pos x="T4" y="T5"/>
                  </a:cxn>
                  <a:cxn ang="0">
                    <a:pos x="T6" y="T7"/>
                  </a:cxn>
                  <a:cxn ang="0">
                    <a:pos x="T8" y="T9"/>
                  </a:cxn>
                </a:cxnLst>
                <a:rect l="0" t="0" r="r" b="b"/>
                <a:pathLst>
                  <a:path w="6" h="23">
                    <a:moveTo>
                      <a:pt x="4" y="20"/>
                    </a:moveTo>
                    <a:cubicBezTo>
                      <a:pt x="5" y="14"/>
                      <a:pt x="6" y="8"/>
                      <a:pt x="5" y="2"/>
                    </a:cubicBezTo>
                    <a:cubicBezTo>
                      <a:pt x="5" y="0"/>
                      <a:pt x="3" y="0"/>
                      <a:pt x="2" y="1"/>
                    </a:cubicBezTo>
                    <a:cubicBezTo>
                      <a:pt x="1" y="7"/>
                      <a:pt x="1" y="14"/>
                      <a:pt x="0" y="20"/>
                    </a:cubicBezTo>
                    <a:cubicBezTo>
                      <a:pt x="0" y="23"/>
                      <a:pt x="4" y="22"/>
                      <a:pt x="4" y="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67" name="Freeform 704"/>
              <p:cNvSpPr/>
              <p:nvPr/>
            </p:nvSpPr>
            <p:spPr bwMode="auto">
              <a:xfrm>
                <a:off x="4572" y="2357"/>
                <a:ext cx="9" cy="28"/>
              </a:xfrm>
              <a:custGeom>
                <a:avLst/>
                <a:gdLst>
                  <a:gd name="T0" fmla="*/ 4 w 5"/>
                  <a:gd name="T1" fmla="*/ 14 h 16"/>
                  <a:gd name="T2" fmla="*/ 5 w 5"/>
                  <a:gd name="T3" fmla="*/ 3 h 16"/>
                  <a:gd name="T4" fmla="*/ 2 w 5"/>
                  <a:gd name="T5" fmla="*/ 2 h 16"/>
                  <a:gd name="T6" fmla="*/ 0 w 5"/>
                  <a:gd name="T7" fmla="*/ 14 h 16"/>
                  <a:gd name="T8" fmla="*/ 4 w 5"/>
                  <a:gd name="T9" fmla="*/ 14 h 16"/>
                </a:gdLst>
                <a:ahLst/>
                <a:cxnLst>
                  <a:cxn ang="0">
                    <a:pos x="T0" y="T1"/>
                  </a:cxn>
                  <a:cxn ang="0">
                    <a:pos x="T2" y="T3"/>
                  </a:cxn>
                  <a:cxn ang="0">
                    <a:pos x="T4" y="T5"/>
                  </a:cxn>
                  <a:cxn ang="0">
                    <a:pos x="T6" y="T7"/>
                  </a:cxn>
                  <a:cxn ang="0">
                    <a:pos x="T8" y="T9"/>
                  </a:cxn>
                </a:cxnLst>
                <a:rect l="0" t="0" r="r" b="b"/>
                <a:pathLst>
                  <a:path w="5" h="16">
                    <a:moveTo>
                      <a:pt x="4" y="14"/>
                    </a:moveTo>
                    <a:cubicBezTo>
                      <a:pt x="3" y="10"/>
                      <a:pt x="4" y="7"/>
                      <a:pt x="5" y="3"/>
                    </a:cubicBezTo>
                    <a:cubicBezTo>
                      <a:pt x="5" y="1"/>
                      <a:pt x="3" y="0"/>
                      <a:pt x="2" y="2"/>
                    </a:cubicBezTo>
                    <a:cubicBezTo>
                      <a:pt x="0" y="5"/>
                      <a:pt x="0" y="10"/>
                      <a:pt x="0" y="14"/>
                    </a:cubicBezTo>
                    <a:cubicBezTo>
                      <a:pt x="0" y="16"/>
                      <a:pt x="4" y="16"/>
                      <a:pt x="4"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68" name="Freeform 705"/>
              <p:cNvSpPr/>
              <p:nvPr/>
            </p:nvSpPr>
            <p:spPr bwMode="auto">
              <a:xfrm>
                <a:off x="4599" y="2332"/>
                <a:ext cx="10" cy="26"/>
              </a:xfrm>
              <a:custGeom>
                <a:avLst/>
                <a:gdLst>
                  <a:gd name="T0" fmla="*/ 4 w 6"/>
                  <a:gd name="T1" fmla="*/ 13 h 15"/>
                  <a:gd name="T2" fmla="*/ 5 w 6"/>
                  <a:gd name="T3" fmla="*/ 2 h 15"/>
                  <a:gd name="T4" fmla="*/ 3 w 6"/>
                  <a:gd name="T5" fmla="*/ 2 h 15"/>
                  <a:gd name="T6" fmla="*/ 0 w 6"/>
                  <a:gd name="T7" fmla="*/ 12 h 15"/>
                  <a:gd name="T8" fmla="*/ 4 w 6"/>
                  <a:gd name="T9" fmla="*/ 13 h 15"/>
                </a:gdLst>
                <a:ahLst/>
                <a:cxnLst>
                  <a:cxn ang="0">
                    <a:pos x="T0" y="T1"/>
                  </a:cxn>
                  <a:cxn ang="0">
                    <a:pos x="T2" y="T3"/>
                  </a:cxn>
                  <a:cxn ang="0">
                    <a:pos x="T4" y="T5"/>
                  </a:cxn>
                  <a:cxn ang="0">
                    <a:pos x="T6" y="T7"/>
                  </a:cxn>
                  <a:cxn ang="0">
                    <a:pos x="T8" y="T9"/>
                  </a:cxn>
                </a:cxnLst>
                <a:rect l="0" t="0" r="r" b="b"/>
                <a:pathLst>
                  <a:path w="6" h="15">
                    <a:moveTo>
                      <a:pt x="4" y="13"/>
                    </a:moveTo>
                    <a:cubicBezTo>
                      <a:pt x="5" y="9"/>
                      <a:pt x="6" y="6"/>
                      <a:pt x="5" y="2"/>
                    </a:cubicBezTo>
                    <a:cubicBezTo>
                      <a:pt x="5" y="1"/>
                      <a:pt x="3" y="0"/>
                      <a:pt x="3" y="2"/>
                    </a:cubicBezTo>
                    <a:cubicBezTo>
                      <a:pt x="1" y="5"/>
                      <a:pt x="1" y="9"/>
                      <a:pt x="0" y="12"/>
                    </a:cubicBezTo>
                    <a:cubicBezTo>
                      <a:pt x="0" y="14"/>
                      <a:pt x="4" y="15"/>
                      <a:pt x="4"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69" name="Freeform 706"/>
              <p:cNvSpPr/>
              <p:nvPr/>
            </p:nvSpPr>
            <p:spPr bwMode="auto">
              <a:xfrm>
                <a:off x="5042" y="1328"/>
                <a:ext cx="12" cy="81"/>
              </a:xfrm>
              <a:custGeom>
                <a:avLst/>
                <a:gdLst>
                  <a:gd name="T0" fmla="*/ 3 w 7"/>
                  <a:gd name="T1" fmla="*/ 44 h 46"/>
                  <a:gd name="T2" fmla="*/ 3 w 7"/>
                  <a:gd name="T3" fmla="*/ 2 h 46"/>
                  <a:gd name="T4" fmla="*/ 1 w 7"/>
                  <a:gd name="T5" fmla="*/ 2 h 46"/>
                  <a:gd name="T6" fmla="*/ 0 w 7"/>
                  <a:gd name="T7" fmla="*/ 43 h 46"/>
                  <a:gd name="T8" fmla="*/ 3 w 7"/>
                  <a:gd name="T9" fmla="*/ 44 h 46"/>
                </a:gdLst>
                <a:ahLst/>
                <a:cxnLst>
                  <a:cxn ang="0">
                    <a:pos x="T0" y="T1"/>
                  </a:cxn>
                  <a:cxn ang="0">
                    <a:pos x="T2" y="T3"/>
                  </a:cxn>
                  <a:cxn ang="0">
                    <a:pos x="T4" y="T5"/>
                  </a:cxn>
                  <a:cxn ang="0">
                    <a:pos x="T6" y="T7"/>
                  </a:cxn>
                  <a:cxn ang="0">
                    <a:pos x="T8" y="T9"/>
                  </a:cxn>
                </a:cxnLst>
                <a:rect l="0" t="0" r="r" b="b"/>
                <a:pathLst>
                  <a:path w="7" h="46">
                    <a:moveTo>
                      <a:pt x="3" y="44"/>
                    </a:moveTo>
                    <a:cubicBezTo>
                      <a:pt x="6" y="30"/>
                      <a:pt x="7" y="16"/>
                      <a:pt x="3" y="2"/>
                    </a:cubicBezTo>
                    <a:cubicBezTo>
                      <a:pt x="3" y="0"/>
                      <a:pt x="0" y="0"/>
                      <a:pt x="1" y="2"/>
                    </a:cubicBezTo>
                    <a:cubicBezTo>
                      <a:pt x="2" y="16"/>
                      <a:pt x="2" y="29"/>
                      <a:pt x="0" y="43"/>
                    </a:cubicBezTo>
                    <a:cubicBezTo>
                      <a:pt x="0" y="45"/>
                      <a:pt x="3" y="46"/>
                      <a:pt x="3"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70" name="Freeform 707"/>
              <p:cNvSpPr/>
              <p:nvPr/>
            </p:nvSpPr>
            <p:spPr bwMode="auto">
              <a:xfrm>
                <a:off x="5059" y="1366"/>
                <a:ext cx="13" cy="58"/>
              </a:xfrm>
              <a:custGeom>
                <a:avLst/>
                <a:gdLst>
                  <a:gd name="T0" fmla="*/ 3 w 7"/>
                  <a:gd name="T1" fmla="*/ 32 h 33"/>
                  <a:gd name="T2" fmla="*/ 3 w 7"/>
                  <a:gd name="T3" fmla="*/ 1 h 33"/>
                  <a:gd name="T4" fmla="*/ 1 w 7"/>
                  <a:gd name="T5" fmla="*/ 1 h 33"/>
                  <a:gd name="T6" fmla="*/ 0 w 7"/>
                  <a:gd name="T7" fmla="*/ 31 h 33"/>
                  <a:gd name="T8" fmla="*/ 3 w 7"/>
                  <a:gd name="T9" fmla="*/ 32 h 33"/>
                </a:gdLst>
                <a:ahLst/>
                <a:cxnLst>
                  <a:cxn ang="0">
                    <a:pos x="T0" y="T1"/>
                  </a:cxn>
                  <a:cxn ang="0">
                    <a:pos x="T2" y="T3"/>
                  </a:cxn>
                  <a:cxn ang="0">
                    <a:pos x="T4" y="T5"/>
                  </a:cxn>
                  <a:cxn ang="0">
                    <a:pos x="T6" y="T7"/>
                  </a:cxn>
                  <a:cxn ang="0">
                    <a:pos x="T8" y="T9"/>
                  </a:cxn>
                </a:cxnLst>
                <a:rect l="0" t="0" r="r" b="b"/>
                <a:pathLst>
                  <a:path w="7" h="33">
                    <a:moveTo>
                      <a:pt x="3" y="32"/>
                    </a:moveTo>
                    <a:cubicBezTo>
                      <a:pt x="6" y="22"/>
                      <a:pt x="7" y="11"/>
                      <a:pt x="3" y="1"/>
                    </a:cubicBezTo>
                    <a:cubicBezTo>
                      <a:pt x="3" y="0"/>
                      <a:pt x="0" y="0"/>
                      <a:pt x="1" y="1"/>
                    </a:cubicBezTo>
                    <a:cubicBezTo>
                      <a:pt x="1" y="11"/>
                      <a:pt x="2" y="21"/>
                      <a:pt x="0" y="31"/>
                    </a:cubicBezTo>
                    <a:cubicBezTo>
                      <a:pt x="0" y="33"/>
                      <a:pt x="3" y="33"/>
                      <a:pt x="3"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71" name="Freeform 708"/>
              <p:cNvSpPr/>
              <p:nvPr/>
            </p:nvSpPr>
            <p:spPr bwMode="auto">
              <a:xfrm>
                <a:off x="5079" y="1388"/>
                <a:ext cx="15" cy="47"/>
              </a:xfrm>
              <a:custGeom>
                <a:avLst/>
                <a:gdLst>
                  <a:gd name="T0" fmla="*/ 4 w 9"/>
                  <a:gd name="T1" fmla="*/ 26 h 27"/>
                  <a:gd name="T2" fmla="*/ 8 w 9"/>
                  <a:gd name="T3" fmla="*/ 2 h 27"/>
                  <a:gd name="T4" fmla="*/ 5 w 9"/>
                  <a:gd name="T5" fmla="*/ 2 h 27"/>
                  <a:gd name="T6" fmla="*/ 1 w 9"/>
                  <a:gd name="T7" fmla="*/ 24 h 27"/>
                  <a:gd name="T8" fmla="*/ 4 w 9"/>
                  <a:gd name="T9" fmla="*/ 26 h 27"/>
                </a:gdLst>
                <a:ahLst/>
                <a:cxnLst>
                  <a:cxn ang="0">
                    <a:pos x="T0" y="T1"/>
                  </a:cxn>
                  <a:cxn ang="0">
                    <a:pos x="T2" y="T3"/>
                  </a:cxn>
                  <a:cxn ang="0">
                    <a:pos x="T4" y="T5"/>
                  </a:cxn>
                  <a:cxn ang="0">
                    <a:pos x="T6" y="T7"/>
                  </a:cxn>
                  <a:cxn ang="0">
                    <a:pos x="T8" y="T9"/>
                  </a:cxn>
                </a:cxnLst>
                <a:rect l="0" t="0" r="r" b="b"/>
                <a:pathLst>
                  <a:path w="9" h="27">
                    <a:moveTo>
                      <a:pt x="4" y="26"/>
                    </a:moveTo>
                    <a:cubicBezTo>
                      <a:pt x="7" y="19"/>
                      <a:pt x="9" y="10"/>
                      <a:pt x="8" y="2"/>
                    </a:cubicBezTo>
                    <a:cubicBezTo>
                      <a:pt x="8" y="0"/>
                      <a:pt x="5" y="0"/>
                      <a:pt x="5" y="2"/>
                    </a:cubicBezTo>
                    <a:cubicBezTo>
                      <a:pt x="4" y="9"/>
                      <a:pt x="3" y="17"/>
                      <a:pt x="1" y="24"/>
                    </a:cubicBezTo>
                    <a:cubicBezTo>
                      <a:pt x="0" y="26"/>
                      <a:pt x="3" y="27"/>
                      <a:pt x="4"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72" name="Freeform 709"/>
              <p:cNvSpPr/>
              <p:nvPr/>
            </p:nvSpPr>
            <p:spPr bwMode="auto">
              <a:xfrm>
                <a:off x="5103" y="1416"/>
                <a:ext cx="9" cy="40"/>
              </a:xfrm>
              <a:custGeom>
                <a:avLst/>
                <a:gdLst>
                  <a:gd name="T0" fmla="*/ 3 w 5"/>
                  <a:gd name="T1" fmla="*/ 21 h 23"/>
                  <a:gd name="T2" fmla="*/ 4 w 5"/>
                  <a:gd name="T3" fmla="*/ 1 h 23"/>
                  <a:gd name="T4" fmla="*/ 1 w 5"/>
                  <a:gd name="T5" fmla="*/ 2 h 23"/>
                  <a:gd name="T6" fmla="*/ 0 w 5"/>
                  <a:gd name="T7" fmla="*/ 20 h 23"/>
                  <a:gd name="T8" fmla="*/ 3 w 5"/>
                  <a:gd name="T9" fmla="*/ 21 h 23"/>
                </a:gdLst>
                <a:ahLst/>
                <a:cxnLst>
                  <a:cxn ang="0">
                    <a:pos x="T0" y="T1"/>
                  </a:cxn>
                  <a:cxn ang="0">
                    <a:pos x="T2" y="T3"/>
                  </a:cxn>
                  <a:cxn ang="0">
                    <a:pos x="T4" y="T5"/>
                  </a:cxn>
                  <a:cxn ang="0">
                    <a:pos x="T6" y="T7"/>
                  </a:cxn>
                  <a:cxn ang="0">
                    <a:pos x="T8" y="T9"/>
                  </a:cxn>
                </a:cxnLst>
                <a:rect l="0" t="0" r="r" b="b"/>
                <a:pathLst>
                  <a:path w="5" h="23">
                    <a:moveTo>
                      <a:pt x="3" y="21"/>
                    </a:moveTo>
                    <a:cubicBezTo>
                      <a:pt x="5" y="14"/>
                      <a:pt x="5" y="8"/>
                      <a:pt x="4" y="1"/>
                    </a:cubicBezTo>
                    <a:cubicBezTo>
                      <a:pt x="3" y="0"/>
                      <a:pt x="1" y="0"/>
                      <a:pt x="1" y="2"/>
                    </a:cubicBezTo>
                    <a:cubicBezTo>
                      <a:pt x="1" y="8"/>
                      <a:pt x="1" y="14"/>
                      <a:pt x="0" y="20"/>
                    </a:cubicBezTo>
                    <a:cubicBezTo>
                      <a:pt x="0" y="22"/>
                      <a:pt x="3" y="23"/>
                      <a:pt x="3"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73" name="Freeform 710"/>
              <p:cNvSpPr/>
              <p:nvPr/>
            </p:nvSpPr>
            <p:spPr bwMode="auto">
              <a:xfrm>
                <a:off x="5117" y="1458"/>
                <a:ext cx="11" cy="30"/>
              </a:xfrm>
              <a:custGeom>
                <a:avLst/>
                <a:gdLst>
                  <a:gd name="T0" fmla="*/ 3 w 6"/>
                  <a:gd name="T1" fmla="*/ 15 h 17"/>
                  <a:gd name="T2" fmla="*/ 6 w 6"/>
                  <a:gd name="T3" fmla="*/ 2 h 17"/>
                  <a:gd name="T4" fmla="*/ 3 w 6"/>
                  <a:gd name="T5" fmla="*/ 1 h 17"/>
                  <a:gd name="T6" fmla="*/ 0 w 6"/>
                  <a:gd name="T7" fmla="*/ 14 h 17"/>
                  <a:gd name="T8" fmla="*/ 3 w 6"/>
                  <a:gd name="T9" fmla="*/ 15 h 17"/>
                </a:gdLst>
                <a:ahLst/>
                <a:cxnLst>
                  <a:cxn ang="0">
                    <a:pos x="T0" y="T1"/>
                  </a:cxn>
                  <a:cxn ang="0">
                    <a:pos x="T2" y="T3"/>
                  </a:cxn>
                  <a:cxn ang="0">
                    <a:pos x="T4" y="T5"/>
                  </a:cxn>
                  <a:cxn ang="0">
                    <a:pos x="T6" y="T7"/>
                  </a:cxn>
                  <a:cxn ang="0">
                    <a:pos x="T8" y="T9"/>
                  </a:cxn>
                </a:cxnLst>
                <a:rect l="0" t="0" r="r" b="b"/>
                <a:pathLst>
                  <a:path w="6" h="17">
                    <a:moveTo>
                      <a:pt x="3" y="15"/>
                    </a:moveTo>
                    <a:cubicBezTo>
                      <a:pt x="5" y="11"/>
                      <a:pt x="6" y="6"/>
                      <a:pt x="6" y="2"/>
                    </a:cubicBezTo>
                    <a:cubicBezTo>
                      <a:pt x="6" y="1"/>
                      <a:pt x="4" y="0"/>
                      <a:pt x="3" y="1"/>
                    </a:cubicBezTo>
                    <a:cubicBezTo>
                      <a:pt x="2" y="5"/>
                      <a:pt x="1" y="10"/>
                      <a:pt x="0" y="14"/>
                    </a:cubicBezTo>
                    <a:cubicBezTo>
                      <a:pt x="0" y="16"/>
                      <a:pt x="3" y="17"/>
                      <a:pt x="3"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74" name="Freeform 711"/>
              <p:cNvSpPr/>
              <p:nvPr/>
            </p:nvSpPr>
            <p:spPr bwMode="auto">
              <a:xfrm>
                <a:off x="3892" y="1729"/>
                <a:ext cx="91" cy="16"/>
              </a:xfrm>
              <a:custGeom>
                <a:avLst/>
                <a:gdLst>
                  <a:gd name="T0" fmla="*/ 3 w 52"/>
                  <a:gd name="T1" fmla="*/ 9 h 9"/>
                  <a:gd name="T2" fmla="*/ 49 w 52"/>
                  <a:gd name="T3" fmla="*/ 8 h 9"/>
                  <a:gd name="T4" fmla="*/ 50 w 52"/>
                  <a:gd name="T5" fmla="*/ 5 h 9"/>
                  <a:gd name="T6" fmla="*/ 2 w 52"/>
                  <a:gd name="T7" fmla="*/ 6 h 9"/>
                  <a:gd name="T8" fmla="*/ 3 w 52"/>
                  <a:gd name="T9" fmla="*/ 9 h 9"/>
                </a:gdLst>
                <a:ahLst/>
                <a:cxnLst>
                  <a:cxn ang="0">
                    <a:pos x="T0" y="T1"/>
                  </a:cxn>
                  <a:cxn ang="0">
                    <a:pos x="T2" y="T3"/>
                  </a:cxn>
                  <a:cxn ang="0">
                    <a:pos x="T4" y="T5"/>
                  </a:cxn>
                  <a:cxn ang="0">
                    <a:pos x="T6" y="T7"/>
                  </a:cxn>
                  <a:cxn ang="0">
                    <a:pos x="T8" y="T9"/>
                  </a:cxn>
                </a:cxnLst>
                <a:rect l="0" t="0" r="r" b="b"/>
                <a:pathLst>
                  <a:path w="52" h="9">
                    <a:moveTo>
                      <a:pt x="3" y="9"/>
                    </a:moveTo>
                    <a:cubicBezTo>
                      <a:pt x="19" y="6"/>
                      <a:pt x="33" y="7"/>
                      <a:pt x="49" y="8"/>
                    </a:cubicBezTo>
                    <a:cubicBezTo>
                      <a:pt x="51" y="9"/>
                      <a:pt x="52" y="6"/>
                      <a:pt x="50" y="5"/>
                    </a:cubicBezTo>
                    <a:cubicBezTo>
                      <a:pt x="35" y="0"/>
                      <a:pt x="17" y="1"/>
                      <a:pt x="2" y="6"/>
                    </a:cubicBezTo>
                    <a:cubicBezTo>
                      <a:pt x="0" y="7"/>
                      <a:pt x="1" y="9"/>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75" name="Freeform 712"/>
              <p:cNvSpPr/>
              <p:nvPr/>
            </p:nvSpPr>
            <p:spPr bwMode="auto">
              <a:xfrm>
                <a:off x="4467" y="1532"/>
                <a:ext cx="111" cy="30"/>
              </a:xfrm>
              <a:custGeom>
                <a:avLst/>
                <a:gdLst>
                  <a:gd name="T0" fmla="*/ 1 w 63"/>
                  <a:gd name="T1" fmla="*/ 3 h 17"/>
                  <a:gd name="T2" fmla="*/ 31 w 63"/>
                  <a:gd name="T3" fmla="*/ 8 h 17"/>
                  <a:gd name="T4" fmla="*/ 60 w 63"/>
                  <a:gd name="T5" fmla="*/ 17 h 17"/>
                  <a:gd name="T6" fmla="*/ 62 w 63"/>
                  <a:gd name="T7" fmla="*/ 14 h 17"/>
                  <a:gd name="T8" fmla="*/ 2 w 63"/>
                  <a:gd name="T9" fmla="*/ 0 h 17"/>
                  <a:gd name="T10" fmla="*/ 1 w 63"/>
                  <a:gd name="T11" fmla="*/ 3 h 17"/>
                </a:gdLst>
                <a:ahLst/>
                <a:cxnLst>
                  <a:cxn ang="0">
                    <a:pos x="T0" y="T1"/>
                  </a:cxn>
                  <a:cxn ang="0">
                    <a:pos x="T2" y="T3"/>
                  </a:cxn>
                  <a:cxn ang="0">
                    <a:pos x="T4" y="T5"/>
                  </a:cxn>
                  <a:cxn ang="0">
                    <a:pos x="T6" y="T7"/>
                  </a:cxn>
                  <a:cxn ang="0">
                    <a:pos x="T8" y="T9"/>
                  </a:cxn>
                  <a:cxn ang="0">
                    <a:pos x="T10" y="T11"/>
                  </a:cxn>
                </a:cxnLst>
                <a:rect l="0" t="0" r="r" b="b"/>
                <a:pathLst>
                  <a:path w="63" h="17">
                    <a:moveTo>
                      <a:pt x="1" y="3"/>
                    </a:moveTo>
                    <a:cubicBezTo>
                      <a:pt x="11" y="5"/>
                      <a:pt x="22" y="6"/>
                      <a:pt x="31" y="8"/>
                    </a:cubicBezTo>
                    <a:cubicBezTo>
                      <a:pt x="41" y="10"/>
                      <a:pt x="50" y="14"/>
                      <a:pt x="60" y="17"/>
                    </a:cubicBezTo>
                    <a:cubicBezTo>
                      <a:pt x="62" y="17"/>
                      <a:pt x="63" y="15"/>
                      <a:pt x="62" y="14"/>
                    </a:cubicBezTo>
                    <a:cubicBezTo>
                      <a:pt x="47" y="2"/>
                      <a:pt x="21" y="0"/>
                      <a:pt x="2" y="0"/>
                    </a:cubicBezTo>
                    <a:cubicBezTo>
                      <a:pt x="0" y="0"/>
                      <a:pt x="0" y="2"/>
                      <a:pt x="1"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76" name="Freeform 713"/>
              <p:cNvSpPr/>
              <p:nvPr/>
            </p:nvSpPr>
            <p:spPr bwMode="auto">
              <a:xfrm>
                <a:off x="4469" y="1525"/>
                <a:ext cx="77" cy="24"/>
              </a:xfrm>
              <a:custGeom>
                <a:avLst/>
                <a:gdLst>
                  <a:gd name="T0" fmla="*/ 1 w 44"/>
                  <a:gd name="T1" fmla="*/ 4 h 14"/>
                  <a:gd name="T2" fmla="*/ 21 w 44"/>
                  <a:gd name="T3" fmla="*/ 8 h 14"/>
                  <a:gd name="T4" fmla="*/ 41 w 44"/>
                  <a:gd name="T5" fmla="*/ 14 h 14"/>
                  <a:gd name="T6" fmla="*/ 42 w 44"/>
                  <a:gd name="T7" fmla="*/ 11 h 14"/>
                  <a:gd name="T8" fmla="*/ 2 w 44"/>
                  <a:gd name="T9" fmla="*/ 1 h 14"/>
                  <a:gd name="T10" fmla="*/ 1 w 44"/>
                  <a:gd name="T11" fmla="*/ 4 h 14"/>
                </a:gdLst>
                <a:ahLst/>
                <a:cxnLst>
                  <a:cxn ang="0">
                    <a:pos x="T0" y="T1"/>
                  </a:cxn>
                  <a:cxn ang="0">
                    <a:pos x="T2" y="T3"/>
                  </a:cxn>
                  <a:cxn ang="0">
                    <a:pos x="T4" y="T5"/>
                  </a:cxn>
                  <a:cxn ang="0">
                    <a:pos x="T6" y="T7"/>
                  </a:cxn>
                  <a:cxn ang="0">
                    <a:pos x="T8" y="T9"/>
                  </a:cxn>
                  <a:cxn ang="0">
                    <a:pos x="T10" y="T11"/>
                  </a:cxn>
                </a:cxnLst>
                <a:rect l="0" t="0" r="r" b="b"/>
                <a:pathLst>
                  <a:path w="44" h="14">
                    <a:moveTo>
                      <a:pt x="1" y="4"/>
                    </a:moveTo>
                    <a:cubicBezTo>
                      <a:pt x="8" y="5"/>
                      <a:pt x="15" y="6"/>
                      <a:pt x="21" y="8"/>
                    </a:cubicBezTo>
                    <a:cubicBezTo>
                      <a:pt x="28" y="10"/>
                      <a:pt x="34" y="12"/>
                      <a:pt x="41" y="14"/>
                    </a:cubicBezTo>
                    <a:cubicBezTo>
                      <a:pt x="43" y="14"/>
                      <a:pt x="44" y="12"/>
                      <a:pt x="42" y="11"/>
                    </a:cubicBezTo>
                    <a:cubicBezTo>
                      <a:pt x="31" y="4"/>
                      <a:pt x="15" y="0"/>
                      <a:pt x="2" y="1"/>
                    </a:cubicBezTo>
                    <a:cubicBezTo>
                      <a:pt x="0" y="1"/>
                      <a:pt x="0" y="3"/>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77" name="Freeform 714"/>
              <p:cNvSpPr/>
              <p:nvPr/>
            </p:nvSpPr>
            <p:spPr bwMode="auto">
              <a:xfrm>
                <a:off x="4535" y="886"/>
                <a:ext cx="71" cy="28"/>
              </a:xfrm>
              <a:custGeom>
                <a:avLst/>
                <a:gdLst>
                  <a:gd name="T0" fmla="*/ 38 w 40"/>
                  <a:gd name="T1" fmla="*/ 1 h 16"/>
                  <a:gd name="T2" fmla="*/ 2 w 40"/>
                  <a:gd name="T3" fmla="*/ 13 h 16"/>
                  <a:gd name="T4" fmla="*/ 3 w 40"/>
                  <a:gd name="T5" fmla="*/ 15 h 16"/>
                  <a:gd name="T6" fmla="*/ 38 w 40"/>
                  <a:gd name="T7" fmla="*/ 4 h 16"/>
                  <a:gd name="T8" fmla="*/ 38 w 40"/>
                  <a:gd name="T9" fmla="*/ 1 h 16"/>
                </a:gdLst>
                <a:ahLst/>
                <a:cxnLst>
                  <a:cxn ang="0">
                    <a:pos x="T0" y="T1"/>
                  </a:cxn>
                  <a:cxn ang="0">
                    <a:pos x="T2" y="T3"/>
                  </a:cxn>
                  <a:cxn ang="0">
                    <a:pos x="T4" y="T5"/>
                  </a:cxn>
                  <a:cxn ang="0">
                    <a:pos x="T6" y="T7"/>
                  </a:cxn>
                  <a:cxn ang="0">
                    <a:pos x="T8" y="T9"/>
                  </a:cxn>
                </a:cxnLst>
                <a:rect l="0" t="0" r="r" b="b"/>
                <a:pathLst>
                  <a:path w="40" h="16">
                    <a:moveTo>
                      <a:pt x="38" y="1"/>
                    </a:moveTo>
                    <a:cubicBezTo>
                      <a:pt x="25" y="0"/>
                      <a:pt x="12" y="5"/>
                      <a:pt x="2" y="13"/>
                    </a:cubicBezTo>
                    <a:cubicBezTo>
                      <a:pt x="0" y="14"/>
                      <a:pt x="2" y="16"/>
                      <a:pt x="3" y="15"/>
                    </a:cubicBezTo>
                    <a:cubicBezTo>
                      <a:pt x="14" y="9"/>
                      <a:pt x="26" y="5"/>
                      <a:pt x="38" y="4"/>
                    </a:cubicBezTo>
                    <a:cubicBezTo>
                      <a:pt x="40" y="4"/>
                      <a:pt x="40" y="1"/>
                      <a:pt x="3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78" name="Freeform 715"/>
              <p:cNvSpPr/>
              <p:nvPr/>
            </p:nvSpPr>
            <p:spPr bwMode="auto">
              <a:xfrm>
                <a:off x="4477" y="885"/>
                <a:ext cx="51" cy="28"/>
              </a:xfrm>
              <a:custGeom>
                <a:avLst/>
                <a:gdLst>
                  <a:gd name="T0" fmla="*/ 27 w 29"/>
                  <a:gd name="T1" fmla="*/ 0 h 16"/>
                  <a:gd name="T2" fmla="*/ 1 w 29"/>
                  <a:gd name="T3" fmla="*/ 13 h 16"/>
                  <a:gd name="T4" fmla="*/ 3 w 29"/>
                  <a:gd name="T5" fmla="*/ 15 h 16"/>
                  <a:gd name="T6" fmla="*/ 28 w 29"/>
                  <a:gd name="T7" fmla="*/ 3 h 16"/>
                  <a:gd name="T8" fmla="*/ 27 w 29"/>
                  <a:gd name="T9" fmla="*/ 0 h 16"/>
                </a:gdLst>
                <a:ahLst/>
                <a:cxnLst>
                  <a:cxn ang="0">
                    <a:pos x="T0" y="T1"/>
                  </a:cxn>
                  <a:cxn ang="0">
                    <a:pos x="T2" y="T3"/>
                  </a:cxn>
                  <a:cxn ang="0">
                    <a:pos x="T4" y="T5"/>
                  </a:cxn>
                  <a:cxn ang="0">
                    <a:pos x="T6" y="T7"/>
                  </a:cxn>
                  <a:cxn ang="0">
                    <a:pos x="T8" y="T9"/>
                  </a:cxn>
                </a:cxnLst>
                <a:rect l="0" t="0" r="r" b="b"/>
                <a:pathLst>
                  <a:path w="29" h="16">
                    <a:moveTo>
                      <a:pt x="27" y="0"/>
                    </a:moveTo>
                    <a:cubicBezTo>
                      <a:pt x="17" y="2"/>
                      <a:pt x="7" y="5"/>
                      <a:pt x="1" y="13"/>
                    </a:cubicBezTo>
                    <a:cubicBezTo>
                      <a:pt x="0" y="14"/>
                      <a:pt x="1" y="16"/>
                      <a:pt x="3" y="15"/>
                    </a:cubicBezTo>
                    <a:cubicBezTo>
                      <a:pt x="10" y="10"/>
                      <a:pt x="18" y="5"/>
                      <a:pt x="28" y="3"/>
                    </a:cubicBezTo>
                    <a:cubicBezTo>
                      <a:pt x="29" y="3"/>
                      <a:pt x="29"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79" name="Freeform 716"/>
              <p:cNvSpPr/>
              <p:nvPr/>
            </p:nvSpPr>
            <p:spPr bwMode="auto">
              <a:xfrm>
                <a:off x="4396" y="900"/>
                <a:ext cx="50" cy="34"/>
              </a:xfrm>
              <a:custGeom>
                <a:avLst/>
                <a:gdLst>
                  <a:gd name="T0" fmla="*/ 26 w 28"/>
                  <a:gd name="T1" fmla="*/ 0 h 19"/>
                  <a:gd name="T2" fmla="*/ 1 w 28"/>
                  <a:gd name="T3" fmla="*/ 15 h 19"/>
                  <a:gd name="T4" fmla="*/ 3 w 28"/>
                  <a:gd name="T5" fmla="*/ 18 h 19"/>
                  <a:gd name="T6" fmla="*/ 27 w 28"/>
                  <a:gd name="T7" fmla="*/ 3 h 19"/>
                  <a:gd name="T8" fmla="*/ 26 w 28"/>
                  <a:gd name="T9" fmla="*/ 0 h 19"/>
                </a:gdLst>
                <a:ahLst/>
                <a:cxnLst>
                  <a:cxn ang="0">
                    <a:pos x="T0" y="T1"/>
                  </a:cxn>
                  <a:cxn ang="0">
                    <a:pos x="T2" y="T3"/>
                  </a:cxn>
                  <a:cxn ang="0">
                    <a:pos x="T4" y="T5"/>
                  </a:cxn>
                  <a:cxn ang="0">
                    <a:pos x="T6" y="T7"/>
                  </a:cxn>
                  <a:cxn ang="0">
                    <a:pos x="T8" y="T9"/>
                  </a:cxn>
                </a:cxnLst>
                <a:rect l="0" t="0" r="r" b="b"/>
                <a:pathLst>
                  <a:path w="28" h="19">
                    <a:moveTo>
                      <a:pt x="26" y="0"/>
                    </a:moveTo>
                    <a:cubicBezTo>
                      <a:pt x="17" y="3"/>
                      <a:pt x="7" y="8"/>
                      <a:pt x="1" y="15"/>
                    </a:cubicBezTo>
                    <a:cubicBezTo>
                      <a:pt x="0" y="16"/>
                      <a:pt x="2" y="19"/>
                      <a:pt x="3" y="18"/>
                    </a:cubicBezTo>
                    <a:cubicBezTo>
                      <a:pt x="11" y="12"/>
                      <a:pt x="18" y="6"/>
                      <a:pt x="27" y="3"/>
                    </a:cubicBezTo>
                    <a:cubicBezTo>
                      <a:pt x="28" y="2"/>
                      <a:pt x="28" y="0"/>
                      <a:pt x="2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80" name="Freeform 717"/>
              <p:cNvSpPr/>
              <p:nvPr/>
            </p:nvSpPr>
            <p:spPr bwMode="auto">
              <a:xfrm>
                <a:off x="4071" y="818"/>
                <a:ext cx="56" cy="35"/>
              </a:xfrm>
              <a:custGeom>
                <a:avLst/>
                <a:gdLst>
                  <a:gd name="T0" fmla="*/ 4 w 32"/>
                  <a:gd name="T1" fmla="*/ 19 h 20"/>
                  <a:gd name="T2" fmla="*/ 30 w 32"/>
                  <a:gd name="T3" fmla="*/ 3 h 20"/>
                  <a:gd name="T4" fmla="*/ 29 w 32"/>
                  <a:gd name="T5" fmla="*/ 1 h 20"/>
                  <a:gd name="T6" fmla="*/ 1 w 32"/>
                  <a:gd name="T7" fmla="*/ 17 h 20"/>
                  <a:gd name="T8" fmla="*/ 4 w 32"/>
                  <a:gd name="T9" fmla="*/ 19 h 20"/>
                </a:gdLst>
                <a:ahLst/>
                <a:cxnLst>
                  <a:cxn ang="0">
                    <a:pos x="T0" y="T1"/>
                  </a:cxn>
                  <a:cxn ang="0">
                    <a:pos x="T2" y="T3"/>
                  </a:cxn>
                  <a:cxn ang="0">
                    <a:pos x="T4" y="T5"/>
                  </a:cxn>
                  <a:cxn ang="0">
                    <a:pos x="T6" y="T7"/>
                  </a:cxn>
                  <a:cxn ang="0">
                    <a:pos x="T8" y="T9"/>
                  </a:cxn>
                </a:cxnLst>
                <a:rect l="0" t="0" r="r" b="b"/>
                <a:pathLst>
                  <a:path w="32" h="20">
                    <a:moveTo>
                      <a:pt x="4" y="19"/>
                    </a:moveTo>
                    <a:cubicBezTo>
                      <a:pt x="12" y="12"/>
                      <a:pt x="21" y="8"/>
                      <a:pt x="30" y="3"/>
                    </a:cubicBezTo>
                    <a:cubicBezTo>
                      <a:pt x="32" y="3"/>
                      <a:pt x="31" y="0"/>
                      <a:pt x="29" y="1"/>
                    </a:cubicBezTo>
                    <a:cubicBezTo>
                      <a:pt x="19" y="3"/>
                      <a:pt x="9" y="10"/>
                      <a:pt x="1" y="17"/>
                    </a:cubicBezTo>
                    <a:cubicBezTo>
                      <a:pt x="0" y="18"/>
                      <a:pt x="2" y="20"/>
                      <a:pt x="4"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81" name="Freeform 718"/>
              <p:cNvSpPr/>
              <p:nvPr/>
            </p:nvSpPr>
            <p:spPr bwMode="auto">
              <a:xfrm>
                <a:off x="4149" y="821"/>
                <a:ext cx="40" cy="23"/>
              </a:xfrm>
              <a:custGeom>
                <a:avLst/>
                <a:gdLst>
                  <a:gd name="T0" fmla="*/ 3 w 23"/>
                  <a:gd name="T1" fmla="*/ 12 h 13"/>
                  <a:gd name="T2" fmla="*/ 21 w 23"/>
                  <a:gd name="T3" fmla="*/ 3 h 13"/>
                  <a:gd name="T4" fmla="*/ 21 w 23"/>
                  <a:gd name="T5" fmla="*/ 0 h 13"/>
                  <a:gd name="T6" fmla="*/ 2 w 23"/>
                  <a:gd name="T7" fmla="*/ 9 h 13"/>
                  <a:gd name="T8" fmla="*/ 3 w 23"/>
                  <a:gd name="T9" fmla="*/ 12 h 13"/>
                </a:gdLst>
                <a:ahLst/>
                <a:cxnLst>
                  <a:cxn ang="0">
                    <a:pos x="T0" y="T1"/>
                  </a:cxn>
                  <a:cxn ang="0">
                    <a:pos x="T2" y="T3"/>
                  </a:cxn>
                  <a:cxn ang="0">
                    <a:pos x="T4" y="T5"/>
                  </a:cxn>
                  <a:cxn ang="0">
                    <a:pos x="T6" y="T7"/>
                  </a:cxn>
                  <a:cxn ang="0">
                    <a:pos x="T8" y="T9"/>
                  </a:cxn>
                </a:cxnLst>
                <a:rect l="0" t="0" r="r" b="b"/>
                <a:pathLst>
                  <a:path w="23" h="13">
                    <a:moveTo>
                      <a:pt x="3" y="12"/>
                    </a:moveTo>
                    <a:cubicBezTo>
                      <a:pt x="9" y="8"/>
                      <a:pt x="15" y="5"/>
                      <a:pt x="21" y="3"/>
                    </a:cubicBezTo>
                    <a:cubicBezTo>
                      <a:pt x="23" y="2"/>
                      <a:pt x="22" y="0"/>
                      <a:pt x="21" y="0"/>
                    </a:cubicBezTo>
                    <a:cubicBezTo>
                      <a:pt x="14" y="2"/>
                      <a:pt x="8" y="5"/>
                      <a:pt x="2" y="9"/>
                    </a:cubicBezTo>
                    <a:cubicBezTo>
                      <a:pt x="0" y="10"/>
                      <a:pt x="2" y="13"/>
                      <a:pt x="3"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82" name="Freeform 719"/>
              <p:cNvSpPr/>
              <p:nvPr/>
            </p:nvSpPr>
            <p:spPr bwMode="auto">
              <a:xfrm>
                <a:off x="4194" y="834"/>
                <a:ext cx="39" cy="22"/>
              </a:xfrm>
              <a:custGeom>
                <a:avLst/>
                <a:gdLst>
                  <a:gd name="T0" fmla="*/ 5 w 22"/>
                  <a:gd name="T1" fmla="*/ 11 h 13"/>
                  <a:gd name="T2" fmla="*/ 20 w 22"/>
                  <a:gd name="T3" fmla="*/ 3 h 13"/>
                  <a:gd name="T4" fmla="*/ 19 w 22"/>
                  <a:gd name="T5" fmla="*/ 0 h 13"/>
                  <a:gd name="T6" fmla="*/ 2 w 22"/>
                  <a:gd name="T7" fmla="*/ 9 h 13"/>
                  <a:gd name="T8" fmla="*/ 5 w 22"/>
                  <a:gd name="T9" fmla="*/ 11 h 13"/>
                </a:gdLst>
                <a:ahLst/>
                <a:cxnLst>
                  <a:cxn ang="0">
                    <a:pos x="T0" y="T1"/>
                  </a:cxn>
                  <a:cxn ang="0">
                    <a:pos x="T2" y="T3"/>
                  </a:cxn>
                  <a:cxn ang="0">
                    <a:pos x="T4" y="T5"/>
                  </a:cxn>
                  <a:cxn ang="0">
                    <a:pos x="T6" y="T7"/>
                  </a:cxn>
                  <a:cxn ang="0">
                    <a:pos x="T8" y="T9"/>
                  </a:cxn>
                </a:cxnLst>
                <a:rect l="0" t="0" r="r" b="b"/>
                <a:pathLst>
                  <a:path w="22" h="13">
                    <a:moveTo>
                      <a:pt x="5" y="11"/>
                    </a:moveTo>
                    <a:cubicBezTo>
                      <a:pt x="9" y="8"/>
                      <a:pt x="15" y="5"/>
                      <a:pt x="20" y="3"/>
                    </a:cubicBezTo>
                    <a:cubicBezTo>
                      <a:pt x="22" y="2"/>
                      <a:pt x="20" y="0"/>
                      <a:pt x="19" y="0"/>
                    </a:cubicBezTo>
                    <a:cubicBezTo>
                      <a:pt x="13" y="1"/>
                      <a:pt x="7" y="5"/>
                      <a:pt x="2" y="9"/>
                    </a:cubicBezTo>
                    <a:cubicBezTo>
                      <a:pt x="0" y="10"/>
                      <a:pt x="3" y="13"/>
                      <a:pt x="5"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83" name="Freeform 720"/>
              <p:cNvSpPr/>
              <p:nvPr/>
            </p:nvSpPr>
            <p:spPr bwMode="auto">
              <a:xfrm>
                <a:off x="4256" y="855"/>
                <a:ext cx="31" cy="19"/>
              </a:xfrm>
              <a:custGeom>
                <a:avLst/>
                <a:gdLst>
                  <a:gd name="T0" fmla="*/ 4 w 18"/>
                  <a:gd name="T1" fmla="*/ 9 h 11"/>
                  <a:gd name="T2" fmla="*/ 16 w 18"/>
                  <a:gd name="T3" fmla="*/ 4 h 11"/>
                  <a:gd name="T4" fmla="*/ 15 w 18"/>
                  <a:gd name="T5" fmla="*/ 1 h 11"/>
                  <a:gd name="T6" fmla="*/ 1 w 18"/>
                  <a:gd name="T7" fmla="*/ 7 h 11"/>
                  <a:gd name="T8" fmla="*/ 4 w 18"/>
                  <a:gd name="T9" fmla="*/ 9 h 11"/>
                </a:gdLst>
                <a:ahLst/>
                <a:cxnLst>
                  <a:cxn ang="0">
                    <a:pos x="T0" y="T1"/>
                  </a:cxn>
                  <a:cxn ang="0">
                    <a:pos x="T2" y="T3"/>
                  </a:cxn>
                  <a:cxn ang="0">
                    <a:pos x="T4" y="T5"/>
                  </a:cxn>
                  <a:cxn ang="0">
                    <a:pos x="T6" y="T7"/>
                  </a:cxn>
                  <a:cxn ang="0">
                    <a:pos x="T8" y="T9"/>
                  </a:cxn>
                </a:cxnLst>
                <a:rect l="0" t="0" r="r" b="b"/>
                <a:pathLst>
                  <a:path w="18" h="11">
                    <a:moveTo>
                      <a:pt x="4" y="9"/>
                    </a:moveTo>
                    <a:cubicBezTo>
                      <a:pt x="7" y="6"/>
                      <a:pt x="11" y="5"/>
                      <a:pt x="16" y="4"/>
                    </a:cubicBezTo>
                    <a:cubicBezTo>
                      <a:pt x="18" y="4"/>
                      <a:pt x="17" y="1"/>
                      <a:pt x="15" y="1"/>
                    </a:cubicBezTo>
                    <a:cubicBezTo>
                      <a:pt x="10" y="0"/>
                      <a:pt x="5" y="3"/>
                      <a:pt x="1" y="7"/>
                    </a:cubicBezTo>
                    <a:cubicBezTo>
                      <a:pt x="0" y="9"/>
                      <a:pt x="2" y="11"/>
                      <a:pt x="4"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84" name="Freeform 721"/>
              <p:cNvSpPr/>
              <p:nvPr/>
            </p:nvSpPr>
            <p:spPr bwMode="auto">
              <a:xfrm>
                <a:off x="4020" y="819"/>
                <a:ext cx="57" cy="50"/>
              </a:xfrm>
              <a:custGeom>
                <a:avLst/>
                <a:gdLst>
                  <a:gd name="T0" fmla="*/ 4 w 32"/>
                  <a:gd name="T1" fmla="*/ 26 h 28"/>
                  <a:gd name="T2" fmla="*/ 31 w 32"/>
                  <a:gd name="T3" fmla="*/ 3 h 28"/>
                  <a:gd name="T4" fmla="*/ 30 w 32"/>
                  <a:gd name="T5" fmla="*/ 1 h 28"/>
                  <a:gd name="T6" fmla="*/ 1 w 32"/>
                  <a:gd name="T7" fmla="*/ 24 h 28"/>
                  <a:gd name="T8" fmla="*/ 4 w 32"/>
                  <a:gd name="T9" fmla="*/ 26 h 28"/>
                </a:gdLst>
                <a:ahLst/>
                <a:cxnLst>
                  <a:cxn ang="0">
                    <a:pos x="T0" y="T1"/>
                  </a:cxn>
                  <a:cxn ang="0">
                    <a:pos x="T2" y="T3"/>
                  </a:cxn>
                  <a:cxn ang="0">
                    <a:pos x="T4" y="T5"/>
                  </a:cxn>
                  <a:cxn ang="0">
                    <a:pos x="T6" y="T7"/>
                  </a:cxn>
                  <a:cxn ang="0">
                    <a:pos x="T8" y="T9"/>
                  </a:cxn>
                </a:cxnLst>
                <a:rect l="0" t="0" r="r" b="b"/>
                <a:pathLst>
                  <a:path w="32" h="28">
                    <a:moveTo>
                      <a:pt x="4" y="26"/>
                    </a:moveTo>
                    <a:cubicBezTo>
                      <a:pt x="10" y="15"/>
                      <a:pt x="19" y="8"/>
                      <a:pt x="31" y="3"/>
                    </a:cubicBezTo>
                    <a:cubicBezTo>
                      <a:pt x="32" y="3"/>
                      <a:pt x="32" y="0"/>
                      <a:pt x="30" y="1"/>
                    </a:cubicBezTo>
                    <a:cubicBezTo>
                      <a:pt x="17" y="4"/>
                      <a:pt x="7" y="12"/>
                      <a:pt x="1" y="24"/>
                    </a:cubicBezTo>
                    <a:cubicBezTo>
                      <a:pt x="0" y="26"/>
                      <a:pt x="3" y="28"/>
                      <a:pt x="4"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85" name="Freeform 722"/>
              <p:cNvSpPr/>
              <p:nvPr/>
            </p:nvSpPr>
            <p:spPr bwMode="auto">
              <a:xfrm>
                <a:off x="3969" y="851"/>
                <a:ext cx="41" cy="44"/>
              </a:xfrm>
              <a:custGeom>
                <a:avLst/>
                <a:gdLst>
                  <a:gd name="T0" fmla="*/ 4 w 23"/>
                  <a:gd name="T1" fmla="*/ 23 h 25"/>
                  <a:gd name="T2" fmla="*/ 21 w 23"/>
                  <a:gd name="T3" fmla="*/ 3 h 25"/>
                  <a:gd name="T4" fmla="*/ 20 w 23"/>
                  <a:gd name="T5" fmla="*/ 0 h 25"/>
                  <a:gd name="T6" fmla="*/ 1 w 23"/>
                  <a:gd name="T7" fmla="*/ 22 h 25"/>
                  <a:gd name="T8" fmla="*/ 4 w 23"/>
                  <a:gd name="T9" fmla="*/ 23 h 25"/>
                </a:gdLst>
                <a:ahLst/>
                <a:cxnLst>
                  <a:cxn ang="0">
                    <a:pos x="T0" y="T1"/>
                  </a:cxn>
                  <a:cxn ang="0">
                    <a:pos x="T2" y="T3"/>
                  </a:cxn>
                  <a:cxn ang="0">
                    <a:pos x="T4" y="T5"/>
                  </a:cxn>
                  <a:cxn ang="0">
                    <a:pos x="T6" y="T7"/>
                  </a:cxn>
                  <a:cxn ang="0">
                    <a:pos x="T8" y="T9"/>
                  </a:cxn>
                </a:cxnLst>
                <a:rect l="0" t="0" r="r" b="b"/>
                <a:pathLst>
                  <a:path w="23" h="25">
                    <a:moveTo>
                      <a:pt x="4" y="23"/>
                    </a:moveTo>
                    <a:cubicBezTo>
                      <a:pt x="7" y="15"/>
                      <a:pt x="14" y="8"/>
                      <a:pt x="21" y="3"/>
                    </a:cubicBezTo>
                    <a:cubicBezTo>
                      <a:pt x="23" y="2"/>
                      <a:pt x="21" y="0"/>
                      <a:pt x="20" y="0"/>
                    </a:cubicBezTo>
                    <a:cubicBezTo>
                      <a:pt x="11" y="5"/>
                      <a:pt x="4" y="13"/>
                      <a:pt x="1" y="22"/>
                    </a:cubicBezTo>
                    <a:cubicBezTo>
                      <a:pt x="0" y="24"/>
                      <a:pt x="3" y="25"/>
                      <a:pt x="4"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86" name="Freeform 723"/>
              <p:cNvSpPr/>
              <p:nvPr/>
            </p:nvSpPr>
            <p:spPr bwMode="auto">
              <a:xfrm>
                <a:off x="3500" y="976"/>
                <a:ext cx="90" cy="32"/>
              </a:xfrm>
              <a:custGeom>
                <a:avLst/>
                <a:gdLst>
                  <a:gd name="T0" fmla="*/ 2 w 51"/>
                  <a:gd name="T1" fmla="*/ 17 h 18"/>
                  <a:gd name="T2" fmla="*/ 49 w 51"/>
                  <a:gd name="T3" fmla="*/ 3 h 18"/>
                  <a:gd name="T4" fmla="*/ 48 w 51"/>
                  <a:gd name="T5" fmla="*/ 0 h 18"/>
                  <a:gd name="T6" fmla="*/ 1 w 51"/>
                  <a:gd name="T7" fmla="*/ 15 h 18"/>
                  <a:gd name="T8" fmla="*/ 2 w 51"/>
                  <a:gd name="T9" fmla="*/ 17 h 18"/>
                </a:gdLst>
                <a:ahLst/>
                <a:cxnLst>
                  <a:cxn ang="0">
                    <a:pos x="T0" y="T1"/>
                  </a:cxn>
                  <a:cxn ang="0">
                    <a:pos x="T2" y="T3"/>
                  </a:cxn>
                  <a:cxn ang="0">
                    <a:pos x="T4" y="T5"/>
                  </a:cxn>
                  <a:cxn ang="0">
                    <a:pos x="T6" y="T7"/>
                  </a:cxn>
                  <a:cxn ang="0">
                    <a:pos x="T8" y="T9"/>
                  </a:cxn>
                </a:cxnLst>
                <a:rect l="0" t="0" r="r" b="b"/>
                <a:pathLst>
                  <a:path w="51" h="18">
                    <a:moveTo>
                      <a:pt x="2" y="17"/>
                    </a:moveTo>
                    <a:cubicBezTo>
                      <a:pt x="18" y="12"/>
                      <a:pt x="33" y="7"/>
                      <a:pt x="49" y="3"/>
                    </a:cubicBezTo>
                    <a:cubicBezTo>
                      <a:pt x="51" y="2"/>
                      <a:pt x="50" y="0"/>
                      <a:pt x="48" y="0"/>
                    </a:cubicBezTo>
                    <a:cubicBezTo>
                      <a:pt x="32" y="2"/>
                      <a:pt x="16" y="8"/>
                      <a:pt x="1" y="15"/>
                    </a:cubicBezTo>
                    <a:cubicBezTo>
                      <a:pt x="0" y="15"/>
                      <a:pt x="1" y="18"/>
                      <a:pt x="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87" name="Freeform 724"/>
              <p:cNvSpPr/>
              <p:nvPr/>
            </p:nvSpPr>
            <p:spPr bwMode="auto">
              <a:xfrm>
                <a:off x="3579" y="944"/>
                <a:ext cx="67" cy="13"/>
              </a:xfrm>
              <a:custGeom>
                <a:avLst/>
                <a:gdLst>
                  <a:gd name="T0" fmla="*/ 2 w 38"/>
                  <a:gd name="T1" fmla="*/ 7 h 7"/>
                  <a:gd name="T2" fmla="*/ 37 w 38"/>
                  <a:gd name="T3" fmla="*/ 4 h 7"/>
                  <a:gd name="T4" fmla="*/ 37 w 38"/>
                  <a:gd name="T5" fmla="*/ 1 h 7"/>
                  <a:gd name="T6" fmla="*/ 2 w 38"/>
                  <a:gd name="T7" fmla="*/ 4 h 7"/>
                  <a:gd name="T8" fmla="*/ 2 w 38"/>
                  <a:gd name="T9" fmla="*/ 7 h 7"/>
                </a:gdLst>
                <a:ahLst/>
                <a:cxnLst>
                  <a:cxn ang="0">
                    <a:pos x="T0" y="T1"/>
                  </a:cxn>
                  <a:cxn ang="0">
                    <a:pos x="T2" y="T3"/>
                  </a:cxn>
                  <a:cxn ang="0">
                    <a:pos x="T4" y="T5"/>
                  </a:cxn>
                  <a:cxn ang="0">
                    <a:pos x="T6" y="T7"/>
                  </a:cxn>
                  <a:cxn ang="0">
                    <a:pos x="T8" y="T9"/>
                  </a:cxn>
                </a:cxnLst>
                <a:rect l="0" t="0" r="r" b="b"/>
                <a:pathLst>
                  <a:path w="38" h="7">
                    <a:moveTo>
                      <a:pt x="2" y="7"/>
                    </a:moveTo>
                    <a:cubicBezTo>
                      <a:pt x="14" y="6"/>
                      <a:pt x="25" y="5"/>
                      <a:pt x="37" y="4"/>
                    </a:cubicBezTo>
                    <a:cubicBezTo>
                      <a:pt x="38" y="4"/>
                      <a:pt x="38" y="1"/>
                      <a:pt x="37" y="1"/>
                    </a:cubicBezTo>
                    <a:cubicBezTo>
                      <a:pt x="25" y="0"/>
                      <a:pt x="13" y="1"/>
                      <a:pt x="2" y="4"/>
                    </a:cubicBezTo>
                    <a:cubicBezTo>
                      <a:pt x="0" y="5"/>
                      <a:pt x="1" y="7"/>
                      <a:pt x="2"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88" name="Freeform 725"/>
              <p:cNvSpPr/>
              <p:nvPr/>
            </p:nvSpPr>
            <p:spPr bwMode="auto">
              <a:xfrm>
                <a:off x="3635" y="913"/>
                <a:ext cx="64" cy="19"/>
              </a:xfrm>
              <a:custGeom>
                <a:avLst/>
                <a:gdLst>
                  <a:gd name="T0" fmla="*/ 3 w 36"/>
                  <a:gd name="T1" fmla="*/ 10 h 11"/>
                  <a:gd name="T2" fmla="*/ 34 w 36"/>
                  <a:gd name="T3" fmla="*/ 5 h 11"/>
                  <a:gd name="T4" fmla="*/ 35 w 36"/>
                  <a:gd name="T5" fmla="*/ 2 h 11"/>
                  <a:gd name="T6" fmla="*/ 2 w 36"/>
                  <a:gd name="T7" fmla="*/ 7 h 11"/>
                  <a:gd name="T8" fmla="*/ 3 w 36"/>
                  <a:gd name="T9" fmla="*/ 10 h 11"/>
                </a:gdLst>
                <a:ahLst/>
                <a:cxnLst>
                  <a:cxn ang="0">
                    <a:pos x="T0" y="T1"/>
                  </a:cxn>
                  <a:cxn ang="0">
                    <a:pos x="T2" y="T3"/>
                  </a:cxn>
                  <a:cxn ang="0">
                    <a:pos x="T4" y="T5"/>
                  </a:cxn>
                  <a:cxn ang="0">
                    <a:pos x="T6" y="T7"/>
                  </a:cxn>
                  <a:cxn ang="0">
                    <a:pos x="T8" y="T9"/>
                  </a:cxn>
                </a:cxnLst>
                <a:rect l="0" t="0" r="r" b="b"/>
                <a:pathLst>
                  <a:path w="36" h="11">
                    <a:moveTo>
                      <a:pt x="3" y="10"/>
                    </a:moveTo>
                    <a:cubicBezTo>
                      <a:pt x="14" y="7"/>
                      <a:pt x="24" y="6"/>
                      <a:pt x="34" y="5"/>
                    </a:cubicBezTo>
                    <a:cubicBezTo>
                      <a:pt x="36" y="5"/>
                      <a:pt x="36" y="3"/>
                      <a:pt x="35" y="2"/>
                    </a:cubicBezTo>
                    <a:cubicBezTo>
                      <a:pt x="24" y="0"/>
                      <a:pt x="12" y="3"/>
                      <a:pt x="2" y="7"/>
                    </a:cubicBezTo>
                    <a:cubicBezTo>
                      <a:pt x="0" y="8"/>
                      <a:pt x="2" y="11"/>
                      <a:pt x="3"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89" name="Freeform 726"/>
              <p:cNvSpPr/>
              <p:nvPr/>
            </p:nvSpPr>
            <p:spPr bwMode="auto">
              <a:xfrm>
                <a:off x="3700" y="890"/>
                <a:ext cx="69" cy="17"/>
              </a:xfrm>
              <a:custGeom>
                <a:avLst/>
                <a:gdLst>
                  <a:gd name="T0" fmla="*/ 3 w 39"/>
                  <a:gd name="T1" fmla="*/ 9 h 10"/>
                  <a:gd name="T2" fmla="*/ 37 w 39"/>
                  <a:gd name="T3" fmla="*/ 5 h 10"/>
                  <a:gd name="T4" fmla="*/ 38 w 39"/>
                  <a:gd name="T5" fmla="*/ 2 h 10"/>
                  <a:gd name="T6" fmla="*/ 2 w 39"/>
                  <a:gd name="T7" fmla="*/ 6 h 10"/>
                  <a:gd name="T8" fmla="*/ 3 w 39"/>
                  <a:gd name="T9" fmla="*/ 9 h 10"/>
                </a:gdLst>
                <a:ahLst/>
                <a:cxnLst>
                  <a:cxn ang="0">
                    <a:pos x="T0" y="T1"/>
                  </a:cxn>
                  <a:cxn ang="0">
                    <a:pos x="T2" y="T3"/>
                  </a:cxn>
                  <a:cxn ang="0">
                    <a:pos x="T4" y="T5"/>
                  </a:cxn>
                  <a:cxn ang="0">
                    <a:pos x="T6" y="T7"/>
                  </a:cxn>
                  <a:cxn ang="0">
                    <a:pos x="T8" y="T9"/>
                  </a:cxn>
                </a:cxnLst>
                <a:rect l="0" t="0" r="r" b="b"/>
                <a:pathLst>
                  <a:path w="39" h="10">
                    <a:moveTo>
                      <a:pt x="3" y="9"/>
                    </a:moveTo>
                    <a:cubicBezTo>
                      <a:pt x="15" y="6"/>
                      <a:pt x="26" y="5"/>
                      <a:pt x="37" y="5"/>
                    </a:cubicBezTo>
                    <a:cubicBezTo>
                      <a:pt x="39" y="5"/>
                      <a:pt x="39" y="3"/>
                      <a:pt x="38" y="2"/>
                    </a:cubicBezTo>
                    <a:cubicBezTo>
                      <a:pt x="26" y="0"/>
                      <a:pt x="14" y="2"/>
                      <a:pt x="2" y="6"/>
                    </a:cubicBezTo>
                    <a:cubicBezTo>
                      <a:pt x="0" y="7"/>
                      <a:pt x="1" y="10"/>
                      <a:pt x="3"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90" name="Freeform 727"/>
              <p:cNvSpPr/>
              <p:nvPr/>
            </p:nvSpPr>
            <p:spPr bwMode="auto">
              <a:xfrm>
                <a:off x="2871" y="812"/>
                <a:ext cx="54" cy="30"/>
              </a:xfrm>
              <a:custGeom>
                <a:avLst/>
                <a:gdLst>
                  <a:gd name="T0" fmla="*/ 29 w 31"/>
                  <a:gd name="T1" fmla="*/ 13 h 17"/>
                  <a:gd name="T2" fmla="*/ 3 w 31"/>
                  <a:gd name="T3" fmla="*/ 0 h 17"/>
                  <a:gd name="T4" fmla="*/ 1 w 31"/>
                  <a:gd name="T5" fmla="*/ 3 h 17"/>
                  <a:gd name="T6" fmla="*/ 28 w 31"/>
                  <a:gd name="T7" fmla="*/ 16 h 17"/>
                  <a:gd name="T8" fmla="*/ 29 w 31"/>
                  <a:gd name="T9" fmla="*/ 13 h 17"/>
                </a:gdLst>
                <a:ahLst/>
                <a:cxnLst>
                  <a:cxn ang="0">
                    <a:pos x="T0" y="T1"/>
                  </a:cxn>
                  <a:cxn ang="0">
                    <a:pos x="T2" y="T3"/>
                  </a:cxn>
                  <a:cxn ang="0">
                    <a:pos x="T4" y="T5"/>
                  </a:cxn>
                  <a:cxn ang="0">
                    <a:pos x="T6" y="T7"/>
                  </a:cxn>
                  <a:cxn ang="0">
                    <a:pos x="T8" y="T9"/>
                  </a:cxn>
                </a:cxnLst>
                <a:rect l="0" t="0" r="r" b="b"/>
                <a:pathLst>
                  <a:path w="31" h="17">
                    <a:moveTo>
                      <a:pt x="29" y="13"/>
                    </a:moveTo>
                    <a:cubicBezTo>
                      <a:pt x="20" y="10"/>
                      <a:pt x="12" y="4"/>
                      <a:pt x="3" y="0"/>
                    </a:cubicBezTo>
                    <a:cubicBezTo>
                      <a:pt x="2" y="0"/>
                      <a:pt x="0" y="1"/>
                      <a:pt x="1" y="3"/>
                    </a:cubicBezTo>
                    <a:cubicBezTo>
                      <a:pt x="8" y="9"/>
                      <a:pt x="19" y="13"/>
                      <a:pt x="28" y="16"/>
                    </a:cubicBezTo>
                    <a:cubicBezTo>
                      <a:pt x="30" y="17"/>
                      <a:pt x="31" y="14"/>
                      <a:pt x="29"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91" name="Freeform 728"/>
              <p:cNvSpPr/>
              <p:nvPr/>
            </p:nvSpPr>
            <p:spPr bwMode="auto">
              <a:xfrm>
                <a:off x="2825" y="832"/>
                <a:ext cx="56" cy="17"/>
              </a:xfrm>
              <a:custGeom>
                <a:avLst/>
                <a:gdLst>
                  <a:gd name="T0" fmla="*/ 30 w 32"/>
                  <a:gd name="T1" fmla="*/ 6 h 10"/>
                  <a:gd name="T2" fmla="*/ 2 w 32"/>
                  <a:gd name="T3" fmla="*/ 0 h 10"/>
                  <a:gd name="T4" fmla="*/ 2 w 32"/>
                  <a:gd name="T5" fmla="*/ 3 h 10"/>
                  <a:gd name="T6" fmla="*/ 29 w 32"/>
                  <a:gd name="T7" fmla="*/ 10 h 10"/>
                  <a:gd name="T8" fmla="*/ 30 w 32"/>
                  <a:gd name="T9" fmla="*/ 6 h 10"/>
                </a:gdLst>
                <a:ahLst/>
                <a:cxnLst>
                  <a:cxn ang="0">
                    <a:pos x="T0" y="T1"/>
                  </a:cxn>
                  <a:cxn ang="0">
                    <a:pos x="T2" y="T3"/>
                  </a:cxn>
                  <a:cxn ang="0">
                    <a:pos x="T4" y="T5"/>
                  </a:cxn>
                  <a:cxn ang="0">
                    <a:pos x="T6" y="T7"/>
                  </a:cxn>
                  <a:cxn ang="0">
                    <a:pos x="T8" y="T9"/>
                  </a:cxn>
                </a:cxnLst>
                <a:rect l="0" t="0" r="r" b="b"/>
                <a:pathLst>
                  <a:path w="32" h="10">
                    <a:moveTo>
                      <a:pt x="30" y="6"/>
                    </a:moveTo>
                    <a:cubicBezTo>
                      <a:pt x="21" y="4"/>
                      <a:pt x="11" y="1"/>
                      <a:pt x="2" y="0"/>
                    </a:cubicBezTo>
                    <a:cubicBezTo>
                      <a:pt x="0" y="0"/>
                      <a:pt x="0" y="2"/>
                      <a:pt x="2" y="3"/>
                    </a:cubicBezTo>
                    <a:cubicBezTo>
                      <a:pt x="10" y="7"/>
                      <a:pt x="20" y="8"/>
                      <a:pt x="29" y="10"/>
                    </a:cubicBezTo>
                    <a:cubicBezTo>
                      <a:pt x="31" y="10"/>
                      <a:pt x="32" y="7"/>
                      <a:pt x="30"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92" name="Freeform 729"/>
              <p:cNvSpPr/>
              <p:nvPr/>
            </p:nvSpPr>
            <p:spPr bwMode="auto">
              <a:xfrm>
                <a:off x="2925" y="797"/>
                <a:ext cx="46" cy="22"/>
              </a:xfrm>
              <a:custGeom>
                <a:avLst/>
                <a:gdLst>
                  <a:gd name="T0" fmla="*/ 24 w 26"/>
                  <a:gd name="T1" fmla="*/ 10 h 13"/>
                  <a:gd name="T2" fmla="*/ 2 w 26"/>
                  <a:gd name="T3" fmla="*/ 0 h 13"/>
                  <a:gd name="T4" fmla="*/ 1 w 26"/>
                  <a:gd name="T5" fmla="*/ 3 h 13"/>
                  <a:gd name="T6" fmla="*/ 23 w 26"/>
                  <a:gd name="T7" fmla="*/ 12 h 13"/>
                  <a:gd name="T8" fmla="*/ 24 w 26"/>
                  <a:gd name="T9" fmla="*/ 10 h 13"/>
                </a:gdLst>
                <a:ahLst/>
                <a:cxnLst>
                  <a:cxn ang="0">
                    <a:pos x="T0" y="T1"/>
                  </a:cxn>
                  <a:cxn ang="0">
                    <a:pos x="T2" y="T3"/>
                  </a:cxn>
                  <a:cxn ang="0">
                    <a:pos x="T4" y="T5"/>
                  </a:cxn>
                  <a:cxn ang="0">
                    <a:pos x="T6" y="T7"/>
                  </a:cxn>
                  <a:cxn ang="0">
                    <a:pos x="T8" y="T9"/>
                  </a:cxn>
                </a:cxnLst>
                <a:rect l="0" t="0" r="r" b="b"/>
                <a:pathLst>
                  <a:path w="26" h="13">
                    <a:moveTo>
                      <a:pt x="24" y="10"/>
                    </a:moveTo>
                    <a:cubicBezTo>
                      <a:pt x="18" y="6"/>
                      <a:pt x="10" y="1"/>
                      <a:pt x="2" y="0"/>
                    </a:cubicBezTo>
                    <a:cubicBezTo>
                      <a:pt x="1" y="0"/>
                      <a:pt x="0" y="2"/>
                      <a:pt x="1" y="3"/>
                    </a:cubicBezTo>
                    <a:cubicBezTo>
                      <a:pt x="8" y="7"/>
                      <a:pt x="16" y="9"/>
                      <a:pt x="23" y="12"/>
                    </a:cubicBezTo>
                    <a:cubicBezTo>
                      <a:pt x="25" y="13"/>
                      <a:pt x="26" y="11"/>
                      <a:pt x="24"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93" name="Freeform 730"/>
              <p:cNvSpPr/>
              <p:nvPr/>
            </p:nvSpPr>
            <p:spPr bwMode="auto">
              <a:xfrm>
                <a:off x="2980" y="783"/>
                <a:ext cx="31" cy="17"/>
              </a:xfrm>
              <a:custGeom>
                <a:avLst/>
                <a:gdLst>
                  <a:gd name="T0" fmla="*/ 16 w 18"/>
                  <a:gd name="T1" fmla="*/ 5 h 10"/>
                  <a:gd name="T2" fmla="*/ 2 w 18"/>
                  <a:gd name="T3" fmla="*/ 0 h 10"/>
                  <a:gd name="T4" fmla="*/ 2 w 18"/>
                  <a:gd name="T5" fmla="*/ 4 h 10"/>
                  <a:gd name="T6" fmla="*/ 14 w 18"/>
                  <a:gd name="T7" fmla="*/ 8 h 10"/>
                  <a:gd name="T8" fmla="*/ 16 w 18"/>
                  <a:gd name="T9" fmla="*/ 5 h 10"/>
                </a:gdLst>
                <a:ahLst/>
                <a:cxnLst>
                  <a:cxn ang="0">
                    <a:pos x="T0" y="T1"/>
                  </a:cxn>
                  <a:cxn ang="0">
                    <a:pos x="T2" y="T3"/>
                  </a:cxn>
                  <a:cxn ang="0">
                    <a:pos x="T4" y="T5"/>
                  </a:cxn>
                  <a:cxn ang="0">
                    <a:pos x="T6" y="T7"/>
                  </a:cxn>
                  <a:cxn ang="0">
                    <a:pos x="T8" y="T9"/>
                  </a:cxn>
                </a:cxnLst>
                <a:rect l="0" t="0" r="r" b="b"/>
                <a:pathLst>
                  <a:path w="18" h="10">
                    <a:moveTo>
                      <a:pt x="16" y="5"/>
                    </a:moveTo>
                    <a:cubicBezTo>
                      <a:pt x="12" y="2"/>
                      <a:pt x="7" y="0"/>
                      <a:pt x="2" y="0"/>
                    </a:cubicBezTo>
                    <a:cubicBezTo>
                      <a:pt x="1" y="1"/>
                      <a:pt x="0" y="3"/>
                      <a:pt x="2" y="4"/>
                    </a:cubicBezTo>
                    <a:cubicBezTo>
                      <a:pt x="6" y="5"/>
                      <a:pt x="10" y="6"/>
                      <a:pt x="14" y="8"/>
                    </a:cubicBezTo>
                    <a:cubicBezTo>
                      <a:pt x="16" y="10"/>
                      <a:pt x="18" y="6"/>
                      <a:pt x="16"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94" name="Freeform 731"/>
              <p:cNvSpPr/>
              <p:nvPr/>
            </p:nvSpPr>
            <p:spPr bwMode="auto">
              <a:xfrm>
                <a:off x="1591" y="1491"/>
                <a:ext cx="79" cy="42"/>
              </a:xfrm>
              <a:custGeom>
                <a:avLst/>
                <a:gdLst>
                  <a:gd name="T0" fmla="*/ 3 w 45"/>
                  <a:gd name="T1" fmla="*/ 23 h 24"/>
                  <a:gd name="T2" fmla="*/ 44 w 45"/>
                  <a:gd name="T3" fmla="*/ 3 h 24"/>
                  <a:gd name="T4" fmla="*/ 43 w 45"/>
                  <a:gd name="T5" fmla="*/ 0 h 24"/>
                  <a:gd name="T6" fmla="*/ 1 w 45"/>
                  <a:gd name="T7" fmla="*/ 20 h 24"/>
                  <a:gd name="T8" fmla="*/ 3 w 45"/>
                  <a:gd name="T9" fmla="*/ 23 h 24"/>
                </a:gdLst>
                <a:ahLst/>
                <a:cxnLst>
                  <a:cxn ang="0">
                    <a:pos x="T0" y="T1"/>
                  </a:cxn>
                  <a:cxn ang="0">
                    <a:pos x="T2" y="T3"/>
                  </a:cxn>
                  <a:cxn ang="0">
                    <a:pos x="T4" y="T5"/>
                  </a:cxn>
                  <a:cxn ang="0">
                    <a:pos x="T6" y="T7"/>
                  </a:cxn>
                  <a:cxn ang="0">
                    <a:pos x="T8" y="T9"/>
                  </a:cxn>
                </a:cxnLst>
                <a:rect l="0" t="0" r="r" b="b"/>
                <a:pathLst>
                  <a:path w="45" h="24">
                    <a:moveTo>
                      <a:pt x="3" y="23"/>
                    </a:moveTo>
                    <a:cubicBezTo>
                      <a:pt x="16" y="15"/>
                      <a:pt x="31" y="10"/>
                      <a:pt x="44" y="3"/>
                    </a:cubicBezTo>
                    <a:cubicBezTo>
                      <a:pt x="45" y="2"/>
                      <a:pt x="44" y="0"/>
                      <a:pt x="43" y="0"/>
                    </a:cubicBezTo>
                    <a:cubicBezTo>
                      <a:pt x="28" y="4"/>
                      <a:pt x="14" y="12"/>
                      <a:pt x="1" y="20"/>
                    </a:cubicBezTo>
                    <a:cubicBezTo>
                      <a:pt x="0" y="21"/>
                      <a:pt x="1" y="24"/>
                      <a:pt x="3"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95" name="Freeform 732"/>
              <p:cNvSpPr/>
              <p:nvPr/>
            </p:nvSpPr>
            <p:spPr bwMode="auto">
              <a:xfrm>
                <a:off x="1605" y="1463"/>
                <a:ext cx="70" cy="34"/>
              </a:xfrm>
              <a:custGeom>
                <a:avLst/>
                <a:gdLst>
                  <a:gd name="T0" fmla="*/ 3 w 40"/>
                  <a:gd name="T1" fmla="*/ 18 h 19"/>
                  <a:gd name="T2" fmla="*/ 38 w 40"/>
                  <a:gd name="T3" fmla="*/ 3 h 19"/>
                  <a:gd name="T4" fmla="*/ 38 w 40"/>
                  <a:gd name="T5" fmla="*/ 0 h 19"/>
                  <a:gd name="T6" fmla="*/ 2 w 40"/>
                  <a:gd name="T7" fmla="*/ 14 h 19"/>
                  <a:gd name="T8" fmla="*/ 3 w 40"/>
                  <a:gd name="T9" fmla="*/ 18 h 19"/>
                </a:gdLst>
                <a:ahLst/>
                <a:cxnLst>
                  <a:cxn ang="0">
                    <a:pos x="T0" y="T1"/>
                  </a:cxn>
                  <a:cxn ang="0">
                    <a:pos x="T2" y="T3"/>
                  </a:cxn>
                  <a:cxn ang="0">
                    <a:pos x="T4" y="T5"/>
                  </a:cxn>
                  <a:cxn ang="0">
                    <a:pos x="T6" y="T7"/>
                  </a:cxn>
                  <a:cxn ang="0">
                    <a:pos x="T8" y="T9"/>
                  </a:cxn>
                </a:cxnLst>
                <a:rect l="0" t="0" r="r" b="b"/>
                <a:pathLst>
                  <a:path w="40" h="19">
                    <a:moveTo>
                      <a:pt x="3" y="18"/>
                    </a:moveTo>
                    <a:cubicBezTo>
                      <a:pt x="15" y="11"/>
                      <a:pt x="26" y="7"/>
                      <a:pt x="38" y="3"/>
                    </a:cubicBezTo>
                    <a:cubicBezTo>
                      <a:pt x="40" y="2"/>
                      <a:pt x="40" y="0"/>
                      <a:pt x="38" y="0"/>
                    </a:cubicBezTo>
                    <a:cubicBezTo>
                      <a:pt x="25" y="1"/>
                      <a:pt x="12" y="7"/>
                      <a:pt x="2" y="14"/>
                    </a:cubicBezTo>
                    <a:cubicBezTo>
                      <a:pt x="0" y="16"/>
                      <a:pt x="1" y="19"/>
                      <a:pt x="3"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96" name="Freeform 733"/>
              <p:cNvSpPr/>
              <p:nvPr/>
            </p:nvSpPr>
            <p:spPr bwMode="auto">
              <a:xfrm>
                <a:off x="1635" y="1431"/>
                <a:ext cx="63" cy="32"/>
              </a:xfrm>
              <a:custGeom>
                <a:avLst/>
                <a:gdLst>
                  <a:gd name="T0" fmla="*/ 4 w 36"/>
                  <a:gd name="T1" fmla="*/ 17 h 18"/>
                  <a:gd name="T2" fmla="*/ 34 w 36"/>
                  <a:gd name="T3" fmla="*/ 3 h 18"/>
                  <a:gd name="T4" fmla="*/ 34 w 36"/>
                  <a:gd name="T5" fmla="*/ 0 h 18"/>
                  <a:gd name="T6" fmla="*/ 1 w 36"/>
                  <a:gd name="T7" fmla="*/ 14 h 18"/>
                  <a:gd name="T8" fmla="*/ 4 w 36"/>
                  <a:gd name="T9" fmla="*/ 17 h 18"/>
                </a:gdLst>
                <a:ahLst/>
                <a:cxnLst>
                  <a:cxn ang="0">
                    <a:pos x="T0" y="T1"/>
                  </a:cxn>
                  <a:cxn ang="0">
                    <a:pos x="T2" y="T3"/>
                  </a:cxn>
                  <a:cxn ang="0">
                    <a:pos x="T4" y="T5"/>
                  </a:cxn>
                  <a:cxn ang="0">
                    <a:pos x="T6" y="T7"/>
                  </a:cxn>
                  <a:cxn ang="0">
                    <a:pos x="T8" y="T9"/>
                  </a:cxn>
                </a:cxnLst>
                <a:rect l="0" t="0" r="r" b="b"/>
                <a:pathLst>
                  <a:path w="36" h="18">
                    <a:moveTo>
                      <a:pt x="4" y="17"/>
                    </a:moveTo>
                    <a:cubicBezTo>
                      <a:pt x="13" y="10"/>
                      <a:pt x="23" y="6"/>
                      <a:pt x="34" y="3"/>
                    </a:cubicBezTo>
                    <a:cubicBezTo>
                      <a:pt x="36" y="2"/>
                      <a:pt x="36" y="0"/>
                      <a:pt x="34" y="0"/>
                    </a:cubicBezTo>
                    <a:cubicBezTo>
                      <a:pt x="22" y="1"/>
                      <a:pt x="11" y="7"/>
                      <a:pt x="1" y="14"/>
                    </a:cubicBezTo>
                    <a:cubicBezTo>
                      <a:pt x="0" y="16"/>
                      <a:pt x="2" y="18"/>
                      <a:pt x="4"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97" name="Freeform 734"/>
              <p:cNvSpPr/>
              <p:nvPr/>
            </p:nvSpPr>
            <p:spPr bwMode="auto">
              <a:xfrm>
                <a:off x="1677" y="1393"/>
                <a:ext cx="68" cy="31"/>
              </a:xfrm>
              <a:custGeom>
                <a:avLst/>
                <a:gdLst>
                  <a:gd name="T0" fmla="*/ 4 w 39"/>
                  <a:gd name="T1" fmla="*/ 16 h 18"/>
                  <a:gd name="T2" fmla="*/ 37 w 39"/>
                  <a:gd name="T3" fmla="*/ 3 h 18"/>
                  <a:gd name="T4" fmla="*/ 37 w 39"/>
                  <a:gd name="T5" fmla="*/ 0 h 18"/>
                  <a:gd name="T6" fmla="*/ 2 w 39"/>
                  <a:gd name="T7" fmla="*/ 13 h 18"/>
                  <a:gd name="T8" fmla="*/ 4 w 39"/>
                  <a:gd name="T9" fmla="*/ 16 h 18"/>
                </a:gdLst>
                <a:ahLst/>
                <a:cxnLst>
                  <a:cxn ang="0">
                    <a:pos x="T0" y="T1"/>
                  </a:cxn>
                  <a:cxn ang="0">
                    <a:pos x="T2" y="T3"/>
                  </a:cxn>
                  <a:cxn ang="0">
                    <a:pos x="T4" y="T5"/>
                  </a:cxn>
                  <a:cxn ang="0">
                    <a:pos x="T6" y="T7"/>
                  </a:cxn>
                  <a:cxn ang="0">
                    <a:pos x="T8" y="T9"/>
                  </a:cxn>
                </a:cxnLst>
                <a:rect l="0" t="0" r="r" b="b"/>
                <a:pathLst>
                  <a:path w="39" h="18">
                    <a:moveTo>
                      <a:pt x="4" y="16"/>
                    </a:moveTo>
                    <a:cubicBezTo>
                      <a:pt x="14" y="9"/>
                      <a:pt x="25" y="6"/>
                      <a:pt x="37" y="3"/>
                    </a:cubicBezTo>
                    <a:cubicBezTo>
                      <a:pt x="39" y="3"/>
                      <a:pt x="39" y="0"/>
                      <a:pt x="37" y="0"/>
                    </a:cubicBezTo>
                    <a:cubicBezTo>
                      <a:pt x="24" y="1"/>
                      <a:pt x="12" y="5"/>
                      <a:pt x="2" y="13"/>
                    </a:cubicBezTo>
                    <a:cubicBezTo>
                      <a:pt x="0" y="14"/>
                      <a:pt x="2" y="18"/>
                      <a:pt x="4" y="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98" name="Freeform 735"/>
              <p:cNvSpPr/>
              <p:nvPr/>
            </p:nvSpPr>
            <p:spPr bwMode="auto">
              <a:xfrm>
                <a:off x="2656" y="710"/>
                <a:ext cx="536" cy="175"/>
              </a:xfrm>
              <a:custGeom>
                <a:avLst/>
                <a:gdLst>
                  <a:gd name="T0" fmla="*/ 298 w 305"/>
                  <a:gd name="T1" fmla="*/ 18 h 99"/>
                  <a:gd name="T2" fmla="*/ 119 w 305"/>
                  <a:gd name="T3" fmla="*/ 16 h 99"/>
                  <a:gd name="T4" fmla="*/ 1 w 305"/>
                  <a:gd name="T5" fmla="*/ 89 h 99"/>
                  <a:gd name="T6" fmla="*/ 12 w 305"/>
                  <a:gd name="T7" fmla="*/ 96 h 99"/>
                  <a:gd name="T8" fmla="*/ 61 w 305"/>
                  <a:gd name="T9" fmla="*/ 58 h 99"/>
                  <a:gd name="T10" fmla="*/ 136 w 305"/>
                  <a:gd name="T11" fmla="*/ 35 h 99"/>
                  <a:gd name="T12" fmla="*/ 214 w 305"/>
                  <a:gd name="T13" fmla="*/ 28 h 99"/>
                  <a:gd name="T14" fmla="*/ 296 w 305"/>
                  <a:gd name="T15" fmla="*/ 31 h 99"/>
                  <a:gd name="T16" fmla="*/ 298 w 305"/>
                  <a:gd name="T17"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5" h="99">
                    <a:moveTo>
                      <a:pt x="298" y="18"/>
                    </a:moveTo>
                    <a:cubicBezTo>
                      <a:pt x="243" y="0"/>
                      <a:pt x="175" y="4"/>
                      <a:pt x="119" y="16"/>
                    </a:cubicBezTo>
                    <a:cubicBezTo>
                      <a:pt x="82" y="24"/>
                      <a:pt x="6" y="43"/>
                      <a:pt x="1" y="89"/>
                    </a:cubicBezTo>
                    <a:cubicBezTo>
                      <a:pt x="0" y="95"/>
                      <a:pt x="8" y="99"/>
                      <a:pt x="12" y="96"/>
                    </a:cubicBezTo>
                    <a:cubicBezTo>
                      <a:pt x="29" y="83"/>
                      <a:pt x="41" y="67"/>
                      <a:pt x="61" y="58"/>
                    </a:cubicBezTo>
                    <a:cubicBezTo>
                      <a:pt x="84" y="47"/>
                      <a:pt x="110" y="39"/>
                      <a:pt x="136" y="35"/>
                    </a:cubicBezTo>
                    <a:cubicBezTo>
                      <a:pt x="161" y="30"/>
                      <a:pt x="188" y="28"/>
                      <a:pt x="214" y="28"/>
                    </a:cubicBezTo>
                    <a:cubicBezTo>
                      <a:pt x="241" y="28"/>
                      <a:pt x="268" y="32"/>
                      <a:pt x="296" y="31"/>
                    </a:cubicBezTo>
                    <a:cubicBezTo>
                      <a:pt x="303" y="31"/>
                      <a:pt x="305" y="21"/>
                      <a:pt x="298"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99" name="Freeform 736"/>
              <p:cNvSpPr/>
              <p:nvPr/>
            </p:nvSpPr>
            <p:spPr bwMode="auto">
              <a:xfrm>
                <a:off x="2002" y="851"/>
                <a:ext cx="680" cy="440"/>
              </a:xfrm>
              <a:custGeom>
                <a:avLst/>
                <a:gdLst>
                  <a:gd name="T0" fmla="*/ 372 w 387"/>
                  <a:gd name="T1" fmla="*/ 5 h 250"/>
                  <a:gd name="T2" fmla="*/ 243 w 387"/>
                  <a:gd name="T3" fmla="*/ 25 h 250"/>
                  <a:gd name="T4" fmla="*/ 128 w 387"/>
                  <a:gd name="T5" fmla="*/ 79 h 250"/>
                  <a:gd name="T6" fmla="*/ 38 w 387"/>
                  <a:gd name="T7" fmla="*/ 137 h 250"/>
                  <a:gd name="T8" fmla="*/ 0 w 387"/>
                  <a:gd name="T9" fmla="*/ 239 h 250"/>
                  <a:gd name="T10" fmla="*/ 17 w 387"/>
                  <a:gd name="T11" fmla="*/ 241 h 250"/>
                  <a:gd name="T12" fmla="*/ 63 w 387"/>
                  <a:gd name="T13" fmla="*/ 138 h 250"/>
                  <a:gd name="T14" fmla="*/ 169 w 387"/>
                  <a:gd name="T15" fmla="*/ 82 h 250"/>
                  <a:gd name="T16" fmla="*/ 217 w 387"/>
                  <a:gd name="T17" fmla="*/ 55 h 250"/>
                  <a:gd name="T18" fmla="*/ 285 w 387"/>
                  <a:gd name="T19" fmla="*/ 42 h 250"/>
                  <a:gd name="T20" fmla="*/ 382 w 387"/>
                  <a:gd name="T21" fmla="*/ 15 h 250"/>
                  <a:gd name="T22" fmla="*/ 372 w 387"/>
                  <a:gd name="T23" fmla="*/ 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7" h="250">
                    <a:moveTo>
                      <a:pt x="372" y="5"/>
                    </a:moveTo>
                    <a:cubicBezTo>
                      <a:pt x="334" y="35"/>
                      <a:pt x="287" y="17"/>
                      <a:pt x="243" y="25"/>
                    </a:cubicBezTo>
                    <a:cubicBezTo>
                      <a:pt x="201" y="32"/>
                      <a:pt x="167" y="63"/>
                      <a:pt x="128" y="79"/>
                    </a:cubicBezTo>
                    <a:cubicBezTo>
                      <a:pt x="93" y="92"/>
                      <a:pt x="61" y="107"/>
                      <a:pt x="38" y="137"/>
                    </a:cubicBezTo>
                    <a:cubicBezTo>
                      <a:pt x="17" y="165"/>
                      <a:pt x="1" y="204"/>
                      <a:pt x="0" y="239"/>
                    </a:cubicBezTo>
                    <a:cubicBezTo>
                      <a:pt x="0" y="249"/>
                      <a:pt x="14" y="250"/>
                      <a:pt x="17" y="241"/>
                    </a:cubicBezTo>
                    <a:cubicBezTo>
                      <a:pt x="28" y="204"/>
                      <a:pt x="36" y="168"/>
                      <a:pt x="63" y="138"/>
                    </a:cubicBezTo>
                    <a:cubicBezTo>
                      <a:pt x="92" y="108"/>
                      <a:pt x="133" y="101"/>
                      <a:pt x="169" y="82"/>
                    </a:cubicBezTo>
                    <a:cubicBezTo>
                      <a:pt x="185" y="74"/>
                      <a:pt x="200" y="63"/>
                      <a:pt x="217" y="55"/>
                    </a:cubicBezTo>
                    <a:cubicBezTo>
                      <a:pt x="239" y="44"/>
                      <a:pt x="261" y="42"/>
                      <a:pt x="285" y="42"/>
                    </a:cubicBezTo>
                    <a:cubicBezTo>
                      <a:pt x="319" y="42"/>
                      <a:pt x="358" y="43"/>
                      <a:pt x="382" y="15"/>
                    </a:cubicBezTo>
                    <a:cubicBezTo>
                      <a:pt x="387" y="8"/>
                      <a:pt x="379" y="0"/>
                      <a:pt x="372"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00" name="Freeform 737"/>
              <p:cNvSpPr/>
              <p:nvPr/>
            </p:nvSpPr>
            <p:spPr bwMode="auto">
              <a:xfrm>
                <a:off x="1745" y="1161"/>
                <a:ext cx="306" cy="197"/>
              </a:xfrm>
              <a:custGeom>
                <a:avLst/>
                <a:gdLst>
                  <a:gd name="T0" fmla="*/ 166 w 174"/>
                  <a:gd name="T1" fmla="*/ 0 h 112"/>
                  <a:gd name="T2" fmla="*/ 76 w 174"/>
                  <a:gd name="T3" fmla="*/ 25 h 112"/>
                  <a:gd name="T4" fmla="*/ 48 w 174"/>
                  <a:gd name="T5" fmla="*/ 54 h 112"/>
                  <a:gd name="T6" fmla="*/ 6 w 174"/>
                  <a:gd name="T7" fmla="*/ 94 h 112"/>
                  <a:gd name="T8" fmla="*/ 17 w 174"/>
                  <a:gd name="T9" fmla="*/ 108 h 112"/>
                  <a:gd name="T10" fmla="*/ 81 w 174"/>
                  <a:gd name="T11" fmla="*/ 47 h 112"/>
                  <a:gd name="T12" fmla="*/ 169 w 174"/>
                  <a:gd name="T13" fmla="*/ 11 h 112"/>
                  <a:gd name="T14" fmla="*/ 166 w 174"/>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12">
                    <a:moveTo>
                      <a:pt x="166" y="0"/>
                    </a:moveTo>
                    <a:cubicBezTo>
                      <a:pt x="137" y="0"/>
                      <a:pt x="100" y="8"/>
                      <a:pt x="76" y="25"/>
                    </a:cubicBezTo>
                    <a:cubicBezTo>
                      <a:pt x="65" y="33"/>
                      <a:pt x="57" y="44"/>
                      <a:pt x="48" y="54"/>
                    </a:cubicBezTo>
                    <a:cubicBezTo>
                      <a:pt x="35" y="68"/>
                      <a:pt x="19" y="80"/>
                      <a:pt x="6" y="94"/>
                    </a:cubicBezTo>
                    <a:cubicBezTo>
                      <a:pt x="0" y="101"/>
                      <a:pt x="8" y="112"/>
                      <a:pt x="17" y="108"/>
                    </a:cubicBezTo>
                    <a:cubicBezTo>
                      <a:pt x="43" y="93"/>
                      <a:pt x="60" y="67"/>
                      <a:pt x="81" y="47"/>
                    </a:cubicBezTo>
                    <a:cubicBezTo>
                      <a:pt x="106" y="24"/>
                      <a:pt x="140" y="25"/>
                      <a:pt x="169" y="11"/>
                    </a:cubicBezTo>
                    <a:cubicBezTo>
                      <a:pt x="174" y="8"/>
                      <a:pt x="171" y="0"/>
                      <a:pt x="16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01" name="Freeform 738"/>
              <p:cNvSpPr/>
              <p:nvPr/>
            </p:nvSpPr>
            <p:spPr bwMode="auto">
              <a:xfrm>
                <a:off x="1545" y="1312"/>
                <a:ext cx="251" cy="309"/>
              </a:xfrm>
              <a:custGeom>
                <a:avLst/>
                <a:gdLst>
                  <a:gd name="T0" fmla="*/ 130 w 143"/>
                  <a:gd name="T1" fmla="*/ 3 h 176"/>
                  <a:gd name="T2" fmla="*/ 41 w 143"/>
                  <a:gd name="T3" fmla="*/ 76 h 176"/>
                  <a:gd name="T4" fmla="*/ 6 w 143"/>
                  <a:gd name="T5" fmla="*/ 169 h 176"/>
                  <a:gd name="T6" fmla="*/ 20 w 143"/>
                  <a:gd name="T7" fmla="*/ 171 h 176"/>
                  <a:gd name="T8" fmla="*/ 33 w 143"/>
                  <a:gd name="T9" fmla="*/ 131 h 176"/>
                  <a:gd name="T10" fmla="*/ 61 w 143"/>
                  <a:gd name="T11" fmla="*/ 83 h 176"/>
                  <a:gd name="T12" fmla="*/ 138 w 143"/>
                  <a:gd name="T13" fmla="*/ 13 h 176"/>
                  <a:gd name="T14" fmla="*/ 130 w 143"/>
                  <a:gd name="T15" fmla="*/ 3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176">
                    <a:moveTo>
                      <a:pt x="130" y="3"/>
                    </a:moveTo>
                    <a:cubicBezTo>
                      <a:pt x="97" y="18"/>
                      <a:pt x="64" y="46"/>
                      <a:pt x="41" y="76"/>
                    </a:cubicBezTo>
                    <a:cubicBezTo>
                      <a:pt x="24" y="99"/>
                      <a:pt x="0" y="139"/>
                      <a:pt x="6" y="169"/>
                    </a:cubicBezTo>
                    <a:cubicBezTo>
                      <a:pt x="7" y="176"/>
                      <a:pt x="17" y="176"/>
                      <a:pt x="20" y="171"/>
                    </a:cubicBezTo>
                    <a:cubicBezTo>
                      <a:pt x="27" y="159"/>
                      <a:pt x="28" y="144"/>
                      <a:pt x="33" y="131"/>
                    </a:cubicBezTo>
                    <a:cubicBezTo>
                      <a:pt x="40" y="114"/>
                      <a:pt x="49" y="97"/>
                      <a:pt x="61" y="83"/>
                    </a:cubicBezTo>
                    <a:cubicBezTo>
                      <a:pt x="83" y="55"/>
                      <a:pt x="113" y="38"/>
                      <a:pt x="138" y="13"/>
                    </a:cubicBezTo>
                    <a:cubicBezTo>
                      <a:pt x="143" y="7"/>
                      <a:pt x="137" y="0"/>
                      <a:pt x="130"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02" name="Freeform 739"/>
              <p:cNvSpPr/>
              <p:nvPr/>
            </p:nvSpPr>
            <p:spPr bwMode="auto">
              <a:xfrm>
                <a:off x="1322" y="1604"/>
                <a:ext cx="473" cy="1067"/>
              </a:xfrm>
              <a:custGeom>
                <a:avLst/>
                <a:gdLst>
                  <a:gd name="T0" fmla="*/ 132 w 269"/>
                  <a:gd name="T1" fmla="*/ 1 h 607"/>
                  <a:gd name="T2" fmla="*/ 35 w 269"/>
                  <a:gd name="T3" fmla="*/ 119 h 607"/>
                  <a:gd name="T4" fmla="*/ 30 w 269"/>
                  <a:gd name="T5" fmla="*/ 180 h 607"/>
                  <a:gd name="T6" fmla="*/ 12 w 269"/>
                  <a:gd name="T7" fmla="*/ 230 h 607"/>
                  <a:gd name="T8" fmla="*/ 11 w 269"/>
                  <a:gd name="T9" fmla="*/ 323 h 607"/>
                  <a:gd name="T10" fmla="*/ 49 w 269"/>
                  <a:gd name="T11" fmla="*/ 421 h 607"/>
                  <a:gd name="T12" fmla="*/ 81 w 269"/>
                  <a:gd name="T13" fmla="*/ 517 h 607"/>
                  <a:gd name="T14" fmla="*/ 145 w 269"/>
                  <a:gd name="T15" fmla="*/ 559 h 607"/>
                  <a:gd name="T16" fmla="*/ 248 w 269"/>
                  <a:gd name="T17" fmla="*/ 600 h 607"/>
                  <a:gd name="T18" fmla="*/ 258 w 269"/>
                  <a:gd name="T19" fmla="*/ 583 h 607"/>
                  <a:gd name="T20" fmla="*/ 176 w 269"/>
                  <a:gd name="T21" fmla="*/ 544 h 607"/>
                  <a:gd name="T22" fmla="*/ 99 w 269"/>
                  <a:gd name="T23" fmla="*/ 506 h 607"/>
                  <a:gd name="T24" fmla="*/ 71 w 269"/>
                  <a:gd name="T25" fmla="*/ 422 h 607"/>
                  <a:gd name="T26" fmla="*/ 37 w 269"/>
                  <a:gd name="T27" fmla="*/ 334 h 607"/>
                  <a:gd name="T28" fmla="*/ 35 w 269"/>
                  <a:gd name="T29" fmla="*/ 232 h 607"/>
                  <a:gd name="T30" fmla="*/ 55 w 269"/>
                  <a:gd name="T31" fmla="*/ 155 h 607"/>
                  <a:gd name="T32" fmla="*/ 73 w 269"/>
                  <a:gd name="T33" fmla="*/ 67 h 607"/>
                  <a:gd name="T34" fmla="*/ 138 w 269"/>
                  <a:gd name="T35" fmla="*/ 14 h 607"/>
                  <a:gd name="T36" fmla="*/ 132 w 269"/>
                  <a:gd name="T37" fmla="*/ 1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9" h="607">
                    <a:moveTo>
                      <a:pt x="132" y="1"/>
                    </a:moveTo>
                    <a:cubicBezTo>
                      <a:pt x="76" y="9"/>
                      <a:pt x="40" y="67"/>
                      <a:pt x="35" y="119"/>
                    </a:cubicBezTo>
                    <a:cubicBezTo>
                      <a:pt x="33" y="140"/>
                      <a:pt x="34" y="160"/>
                      <a:pt x="30" y="180"/>
                    </a:cubicBezTo>
                    <a:cubicBezTo>
                      <a:pt x="27" y="198"/>
                      <a:pt x="18" y="213"/>
                      <a:pt x="12" y="230"/>
                    </a:cubicBezTo>
                    <a:cubicBezTo>
                      <a:pt x="0" y="260"/>
                      <a:pt x="2" y="292"/>
                      <a:pt x="11" y="323"/>
                    </a:cubicBezTo>
                    <a:cubicBezTo>
                      <a:pt x="21" y="357"/>
                      <a:pt x="38" y="388"/>
                      <a:pt x="49" y="421"/>
                    </a:cubicBezTo>
                    <a:cubicBezTo>
                      <a:pt x="58" y="453"/>
                      <a:pt x="62" y="488"/>
                      <a:pt x="81" y="517"/>
                    </a:cubicBezTo>
                    <a:cubicBezTo>
                      <a:pt x="96" y="541"/>
                      <a:pt x="118" y="553"/>
                      <a:pt x="145" y="559"/>
                    </a:cubicBezTo>
                    <a:cubicBezTo>
                      <a:pt x="182" y="568"/>
                      <a:pt x="215" y="582"/>
                      <a:pt x="248" y="600"/>
                    </a:cubicBezTo>
                    <a:cubicBezTo>
                      <a:pt x="260" y="607"/>
                      <a:pt x="269" y="590"/>
                      <a:pt x="258" y="583"/>
                    </a:cubicBezTo>
                    <a:cubicBezTo>
                      <a:pt x="234" y="564"/>
                      <a:pt x="206" y="552"/>
                      <a:pt x="176" y="544"/>
                    </a:cubicBezTo>
                    <a:cubicBezTo>
                      <a:pt x="147" y="536"/>
                      <a:pt x="118" y="534"/>
                      <a:pt x="99" y="506"/>
                    </a:cubicBezTo>
                    <a:cubicBezTo>
                      <a:pt x="83" y="481"/>
                      <a:pt x="79" y="450"/>
                      <a:pt x="71" y="422"/>
                    </a:cubicBezTo>
                    <a:cubicBezTo>
                      <a:pt x="62" y="392"/>
                      <a:pt x="48" y="364"/>
                      <a:pt x="37" y="334"/>
                    </a:cubicBezTo>
                    <a:cubicBezTo>
                      <a:pt x="25" y="300"/>
                      <a:pt x="20" y="266"/>
                      <a:pt x="35" y="232"/>
                    </a:cubicBezTo>
                    <a:cubicBezTo>
                      <a:pt x="45" y="206"/>
                      <a:pt x="53" y="183"/>
                      <a:pt x="55" y="155"/>
                    </a:cubicBezTo>
                    <a:cubicBezTo>
                      <a:pt x="56" y="124"/>
                      <a:pt x="56" y="94"/>
                      <a:pt x="73" y="67"/>
                    </a:cubicBezTo>
                    <a:cubicBezTo>
                      <a:pt x="88" y="41"/>
                      <a:pt x="112" y="27"/>
                      <a:pt x="138" y="14"/>
                    </a:cubicBezTo>
                    <a:cubicBezTo>
                      <a:pt x="145" y="10"/>
                      <a:pt x="139" y="0"/>
                      <a:pt x="132"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03" name="Freeform 740"/>
              <p:cNvSpPr/>
              <p:nvPr/>
            </p:nvSpPr>
            <p:spPr bwMode="auto">
              <a:xfrm>
                <a:off x="1749" y="2538"/>
                <a:ext cx="633" cy="193"/>
              </a:xfrm>
              <a:custGeom>
                <a:avLst/>
                <a:gdLst>
                  <a:gd name="T0" fmla="*/ 12 w 360"/>
                  <a:gd name="T1" fmla="*/ 71 h 110"/>
                  <a:gd name="T2" fmla="*/ 67 w 360"/>
                  <a:gd name="T3" fmla="*/ 63 h 110"/>
                  <a:gd name="T4" fmla="*/ 113 w 360"/>
                  <a:gd name="T5" fmla="*/ 85 h 110"/>
                  <a:gd name="T6" fmla="*/ 190 w 360"/>
                  <a:gd name="T7" fmla="*/ 96 h 110"/>
                  <a:gd name="T8" fmla="*/ 233 w 360"/>
                  <a:gd name="T9" fmla="*/ 72 h 110"/>
                  <a:gd name="T10" fmla="*/ 280 w 360"/>
                  <a:gd name="T11" fmla="*/ 57 h 110"/>
                  <a:gd name="T12" fmla="*/ 354 w 360"/>
                  <a:gd name="T13" fmla="*/ 18 h 110"/>
                  <a:gd name="T14" fmla="*/ 341 w 360"/>
                  <a:gd name="T15" fmla="*/ 4 h 110"/>
                  <a:gd name="T16" fmla="*/ 299 w 360"/>
                  <a:gd name="T17" fmla="*/ 29 h 110"/>
                  <a:gd name="T18" fmla="*/ 254 w 360"/>
                  <a:gd name="T19" fmla="*/ 42 h 110"/>
                  <a:gd name="T20" fmla="*/ 213 w 360"/>
                  <a:gd name="T21" fmla="*/ 58 h 110"/>
                  <a:gd name="T22" fmla="*/ 170 w 360"/>
                  <a:gd name="T23" fmla="*/ 80 h 110"/>
                  <a:gd name="T24" fmla="*/ 85 w 360"/>
                  <a:gd name="T25" fmla="*/ 44 h 110"/>
                  <a:gd name="T26" fmla="*/ 5 w 360"/>
                  <a:gd name="T27" fmla="*/ 58 h 110"/>
                  <a:gd name="T28" fmla="*/ 12 w 360"/>
                  <a:gd name="T29" fmla="*/ 7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0" h="110">
                    <a:moveTo>
                      <a:pt x="12" y="71"/>
                    </a:moveTo>
                    <a:cubicBezTo>
                      <a:pt x="31" y="66"/>
                      <a:pt x="47" y="59"/>
                      <a:pt x="67" y="63"/>
                    </a:cubicBezTo>
                    <a:cubicBezTo>
                      <a:pt x="85" y="66"/>
                      <a:pt x="98" y="75"/>
                      <a:pt x="113" y="85"/>
                    </a:cubicBezTo>
                    <a:cubicBezTo>
                      <a:pt x="137" y="102"/>
                      <a:pt x="161" y="110"/>
                      <a:pt x="190" y="96"/>
                    </a:cubicBezTo>
                    <a:cubicBezTo>
                      <a:pt x="204" y="88"/>
                      <a:pt x="217" y="78"/>
                      <a:pt x="233" y="72"/>
                    </a:cubicBezTo>
                    <a:cubicBezTo>
                      <a:pt x="248" y="66"/>
                      <a:pt x="264" y="62"/>
                      <a:pt x="280" y="57"/>
                    </a:cubicBezTo>
                    <a:cubicBezTo>
                      <a:pt x="306" y="50"/>
                      <a:pt x="338" y="41"/>
                      <a:pt x="354" y="18"/>
                    </a:cubicBezTo>
                    <a:cubicBezTo>
                      <a:pt x="360" y="10"/>
                      <a:pt x="349" y="0"/>
                      <a:pt x="341" y="4"/>
                    </a:cubicBezTo>
                    <a:cubicBezTo>
                      <a:pt x="327" y="13"/>
                      <a:pt x="315" y="23"/>
                      <a:pt x="299" y="29"/>
                    </a:cubicBezTo>
                    <a:cubicBezTo>
                      <a:pt x="284" y="34"/>
                      <a:pt x="269" y="38"/>
                      <a:pt x="254" y="42"/>
                    </a:cubicBezTo>
                    <a:cubicBezTo>
                      <a:pt x="240" y="46"/>
                      <a:pt x="226" y="51"/>
                      <a:pt x="213" y="58"/>
                    </a:cubicBezTo>
                    <a:cubicBezTo>
                      <a:pt x="198" y="65"/>
                      <a:pt x="186" y="76"/>
                      <a:pt x="170" y="80"/>
                    </a:cubicBezTo>
                    <a:cubicBezTo>
                      <a:pt x="139" y="88"/>
                      <a:pt x="113" y="52"/>
                      <a:pt x="85" y="44"/>
                    </a:cubicBezTo>
                    <a:cubicBezTo>
                      <a:pt x="59" y="36"/>
                      <a:pt x="25" y="39"/>
                      <a:pt x="5" y="58"/>
                    </a:cubicBezTo>
                    <a:cubicBezTo>
                      <a:pt x="0" y="63"/>
                      <a:pt x="5" y="73"/>
                      <a:pt x="12" y="7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04" name="Freeform 741"/>
              <p:cNvSpPr/>
              <p:nvPr/>
            </p:nvSpPr>
            <p:spPr bwMode="auto">
              <a:xfrm>
                <a:off x="2957" y="1544"/>
                <a:ext cx="817" cy="577"/>
              </a:xfrm>
              <a:custGeom>
                <a:avLst/>
                <a:gdLst>
                  <a:gd name="T0" fmla="*/ 450 w 465"/>
                  <a:gd name="T1" fmla="*/ 6 h 328"/>
                  <a:gd name="T2" fmla="*/ 353 w 465"/>
                  <a:gd name="T3" fmla="*/ 95 h 328"/>
                  <a:gd name="T4" fmla="*/ 233 w 465"/>
                  <a:gd name="T5" fmla="*/ 171 h 328"/>
                  <a:gd name="T6" fmla="*/ 166 w 465"/>
                  <a:gd name="T7" fmla="*/ 202 h 328"/>
                  <a:gd name="T8" fmla="*/ 106 w 465"/>
                  <a:gd name="T9" fmla="*/ 222 h 328"/>
                  <a:gd name="T10" fmla="*/ 57 w 465"/>
                  <a:gd name="T11" fmla="*/ 258 h 328"/>
                  <a:gd name="T12" fmla="*/ 5 w 465"/>
                  <a:gd name="T13" fmla="*/ 312 h 328"/>
                  <a:gd name="T14" fmla="*/ 16 w 465"/>
                  <a:gd name="T15" fmla="*/ 324 h 328"/>
                  <a:gd name="T16" fmla="*/ 72 w 465"/>
                  <a:gd name="T17" fmla="*/ 274 h 328"/>
                  <a:gd name="T18" fmla="*/ 137 w 465"/>
                  <a:gd name="T19" fmla="*/ 234 h 328"/>
                  <a:gd name="T20" fmla="*/ 265 w 465"/>
                  <a:gd name="T21" fmla="*/ 178 h 328"/>
                  <a:gd name="T22" fmla="*/ 382 w 465"/>
                  <a:gd name="T23" fmla="*/ 99 h 328"/>
                  <a:gd name="T24" fmla="*/ 462 w 465"/>
                  <a:gd name="T25" fmla="*/ 12 h 328"/>
                  <a:gd name="T26" fmla="*/ 450 w 465"/>
                  <a:gd name="T27" fmla="*/ 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5" h="328">
                    <a:moveTo>
                      <a:pt x="450" y="6"/>
                    </a:moveTo>
                    <a:cubicBezTo>
                      <a:pt x="425" y="44"/>
                      <a:pt x="389" y="69"/>
                      <a:pt x="353" y="95"/>
                    </a:cubicBezTo>
                    <a:cubicBezTo>
                      <a:pt x="314" y="122"/>
                      <a:pt x="275" y="149"/>
                      <a:pt x="233" y="171"/>
                    </a:cubicBezTo>
                    <a:cubicBezTo>
                      <a:pt x="211" y="183"/>
                      <a:pt x="189" y="193"/>
                      <a:pt x="166" y="202"/>
                    </a:cubicBezTo>
                    <a:cubicBezTo>
                      <a:pt x="147" y="209"/>
                      <a:pt x="125" y="213"/>
                      <a:pt x="106" y="222"/>
                    </a:cubicBezTo>
                    <a:cubicBezTo>
                      <a:pt x="87" y="230"/>
                      <a:pt x="72" y="244"/>
                      <a:pt x="57" y="258"/>
                    </a:cubicBezTo>
                    <a:cubicBezTo>
                      <a:pt x="40" y="275"/>
                      <a:pt x="16" y="291"/>
                      <a:pt x="5" y="312"/>
                    </a:cubicBezTo>
                    <a:cubicBezTo>
                      <a:pt x="0" y="320"/>
                      <a:pt x="9" y="328"/>
                      <a:pt x="16" y="324"/>
                    </a:cubicBezTo>
                    <a:cubicBezTo>
                      <a:pt x="37" y="313"/>
                      <a:pt x="55" y="290"/>
                      <a:pt x="72" y="274"/>
                    </a:cubicBezTo>
                    <a:cubicBezTo>
                      <a:pt x="92" y="255"/>
                      <a:pt x="110" y="242"/>
                      <a:pt x="137" y="234"/>
                    </a:cubicBezTo>
                    <a:cubicBezTo>
                      <a:pt x="182" y="221"/>
                      <a:pt x="224" y="202"/>
                      <a:pt x="265" y="178"/>
                    </a:cubicBezTo>
                    <a:cubicBezTo>
                      <a:pt x="305" y="154"/>
                      <a:pt x="344" y="127"/>
                      <a:pt x="382" y="99"/>
                    </a:cubicBezTo>
                    <a:cubicBezTo>
                      <a:pt x="415" y="76"/>
                      <a:pt x="447" y="50"/>
                      <a:pt x="462" y="12"/>
                    </a:cubicBezTo>
                    <a:cubicBezTo>
                      <a:pt x="465" y="4"/>
                      <a:pt x="454" y="0"/>
                      <a:pt x="450"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05" name="Freeform 742"/>
              <p:cNvSpPr/>
              <p:nvPr/>
            </p:nvSpPr>
            <p:spPr bwMode="auto">
              <a:xfrm>
                <a:off x="2540" y="2095"/>
                <a:ext cx="455" cy="246"/>
              </a:xfrm>
              <a:custGeom>
                <a:avLst/>
                <a:gdLst>
                  <a:gd name="T0" fmla="*/ 248 w 259"/>
                  <a:gd name="T1" fmla="*/ 1 h 140"/>
                  <a:gd name="T2" fmla="*/ 206 w 259"/>
                  <a:gd name="T3" fmla="*/ 10 h 140"/>
                  <a:gd name="T4" fmla="*/ 166 w 259"/>
                  <a:gd name="T5" fmla="*/ 12 h 140"/>
                  <a:gd name="T6" fmla="*/ 102 w 259"/>
                  <a:gd name="T7" fmla="*/ 26 h 140"/>
                  <a:gd name="T8" fmla="*/ 6 w 259"/>
                  <a:gd name="T9" fmla="*/ 115 h 140"/>
                  <a:gd name="T10" fmla="*/ 26 w 259"/>
                  <a:gd name="T11" fmla="*/ 127 h 140"/>
                  <a:gd name="T12" fmla="*/ 127 w 259"/>
                  <a:gd name="T13" fmla="*/ 41 h 140"/>
                  <a:gd name="T14" fmla="*/ 254 w 259"/>
                  <a:gd name="T15" fmla="*/ 12 h 140"/>
                  <a:gd name="T16" fmla="*/ 248 w 259"/>
                  <a:gd name="T17" fmla="*/ 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9" h="140">
                    <a:moveTo>
                      <a:pt x="248" y="1"/>
                    </a:moveTo>
                    <a:cubicBezTo>
                      <a:pt x="234" y="4"/>
                      <a:pt x="221" y="9"/>
                      <a:pt x="206" y="10"/>
                    </a:cubicBezTo>
                    <a:cubicBezTo>
                      <a:pt x="193" y="11"/>
                      <a:pt x="179" y="11"/>
                      <a:pt x="166" y="12"/>
                    </a:cubicBezTo>
                    <a:cubicBezTo>
                      <a:pt x="144" y="13"/>
                      <a:pt x="122" y="18"/>
                      <a:pt x="102" y="26"/>
                    </a:cubicBezTo>
                    <a:cubicBezTo>
                      <a:pt x="61" y="44"/>
                      <a:pt x="27" y="76"/>
                      <a:pt x="6" y="115"/>
                    </a:cubicBezTo>
                    <a:cubicBezTo>
                      <a:pt x="0" y="128"/>
                      <a:pt x="19" y="140"/>
                      <a:pt x="26" y="127"/>
                    </a:cubicBezTo>
                    <a:cubicBezTo>
                      <a:pt x="47" y="86"/>
                      <a:pt x="83" y="54"/>
                      <a:pt x="127" y="41"/>
                    </a:cubicBezTo>
                    <a:cubicBezTo>
                      <a:pt x="165" y="29"/>
                      <a:pt x="224" y="43"/>
                      <a:pt x="254" y="12"/>
                    </a:cubicBezTo>
                    <a:cubicBezTo>
                      <a:pt x="259" y="7"/>
                      <a:pt x="254" y="0"/>
                      <a:pt x="248"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06" name="Freeform 743"/>
              <p:cNvSpPr/>
              <p:nvPr/>
            </p:nvSpPr>
            <p:spPr bwMode="auto">
              <a:xfrm>
                <a:off x="2357" y="2293"/>
                <a:ext cx="236" cy="396"/>
              </a:xfrm>
              <a:custGeom>
                <a:avLst/>
                <a:gdLst>
                  <a:gd name="T0" fmla="*/ 122 w 134"/>
                  <a:gd name="T1" fmla="*/ 0 h 225"/>
                  <a:gd name="T2" fmla="*/ 20 w 134"/>
                  <a:gd name="T3" fmla="*/ 94 h 225"/>
                  <a:gd name="T4" fmla="*/ 3 w 134"/>
                  <a:gd name="T5" fmla="*/ 171 h 225"/>
                  <a:gd name="T6" fmla="*/ 36 w 134"/>
                  <a:gd name="T7" fmla="*/ 222 h 225"/>
                  <a:gd name="T8" fmla="*/ 47 w 134"/>
                  <a:gd name="T9" fmla="*/ 208 h 225"/>
                  <a:gd name="T10" fmla="*/ 31 w 134"/>
                  <a:gd name="T11" fmla="*/ 184 h 225"/>
                  <a:gd name="T12" fmla="*/ 26 w 134"/>
                  <a:gd name="T13" fmla="*/ 149 h 225"/>
                  <a:gd name="T14" fmla="*/ 48 w 134"/>
                  <a:gd name="T15" fmla="*/ 87 h 225"/>
                  <a:gd name="T16" fmla="*/ 84 w 134"/>
                  <a:gd name="T17" fmla="*/ 44 h 225"/>
                  <a:gd name="T18" fmla="*/ 128 w 134"/>
                  <a:gd name="T19" fmla="*/ 12 h 225"/>
                  <a:gd name="T20" fmla="*/ 122 w 134"/>
                  <a:gd name="T21"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225">
                    <a:moveTo>
                      <a:pt x="122" y="0"/>
                    </a:moveTo>
                    <a:cubicBezTo>
                      <a:pt x="78" y="7"/>
                      <a:pt x="38" y="57"/>
                      <a:pt x="20" y="94"/>
                    </a:cubicBezTo>
                    <a:cubicBezTo>
                      <a:pt x="8" y="118"/>
                      <a:pt x="0" y="144"/>
                      <a:pt x="3" y="171"/>
                    </a:cubicBezTo>
                    <a:cubicBezTo>
                      <a:pt x="5" y="191"/>
                      <a:pt x="15" y="215"/>
                      <a:pt x="36" y="222"/>
                    </a:cubicBezTo>
                    <a:cubicBezTo>
                      <a:pt x="44" y="225"/>
                      <a:pt x="51" y="215"/>
                      <a:pt x="47" y="208"/>
                    </a:cubicBezTo>
                    <a:cubicBezTo>
                      <a:pt x="42" y="199"/>
                      <a:pt x="35" y="193"/>
                      <a:pt x="31" y="184"/>
                    </a:cubicBezTo>
                    <a:cubicBezTo>
                      <a:pt x="26" y="173"/>
                      <a:pt x="25" y="161"/>
                      <a:pt x="26" y="149"/>
                    </a:cubicBezTo>
                    <a:cubicBezTo>
                      <a:pt x="28" y="127"/>
                      <a:pt x="37" y="106"/>
                      <a:pt x="48" y="87"/>
                    </a:cubicBezTo>
                    <a:cubicBezTo>
                      <a:pt x="58" y="71"/>
                      <a:pt x="70" y="57"/>
                      <a:pt x="84" y="44"/>
                    </a:cubicBezTo>
                    <a:cubicBezTo>
                      <a:pt x="98" y="32"/>
                      <a:pt x="115" y="24"/>
                      <a:pt x="128" y="12"/>
                    </a:cubicBezTo>
                    <a:cubicBezTo>
                      <a:pt x="134" y="7"/>
                      <a:pt x="128" y="0"/>
                      <a:pt x="12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07" name="Freeform 744"/>
              <p:cNvSpPr/>
              <p:nvPr/>
            </p:nvSpPr>
            <p:spPr bwMode="auto">
              <a:xfrm>
                <a:off x="2394" y="2657"/>
                <a:ext cx="376" cy="568"/>
              </a:xfrm>
              <a:custGeom>
                <a:avLst/>
                <a:gdLst>
                  <a:gd name="T0" fmla="*/ 16 w 214"/>
                  <a:gd name="T1" fmla="*/ 8 h 323"/>
                  <a:gd name="T2" fmla="*/ 10 w 214"/>
                  <a:gd name="T3" fmla="*/ 130 h 323"/>
                  <a:gd name="T4" fmla="*/ 65 w 214"/>
                  <a:gd name="T5" fmla="*/ 228 h 323"/>
                  <a:gd name="T6" fmla="*/ 122 w 214"/>
                  <a:gd name="T7" fmla="*/ 296 h 323"/>
                  <a:gd name="T8" fmla="*/ 166 w 214"/>
                  <a:gd name="T9" fmla="*/ 313 h 323"/>
                  <a:gd name="T10" fmla="*/ 209 w 214"/>
                  <a:gd name="T11" fmla="*/ 316 h 323"/>
                  <a:gd name="T12" fmla="*/ 211 w 214"/>
                  <a:gd name="T13" fmla="*/ 303 h 323"/>
                  <a:gd name="T14" fmla="*/ 175 w 214"/>
                  <a:gd name="T15" fmla="*/ 289 h 323"/>
                  <a:gd name="T16" fmla="*/ 136 w 214"/>
                  <a:gd name="T17" fmla="*/ 276 h 323"/>
                  <a:gd name="T18" fmla="*/ 82 w 214"/>
                  <a:gd name="T19" fmla="*/ 208 h 323"/>
                  <a:gd name="T20" fmla="*/ 59 w 214"/>
                  <a:gd name="T21" fmla="*/ 175 h 323"/>
                  <a:gd name="T22" fmla="*/ 31 w 214"/>
                  <a:gd name="T23" fmla="*/ 124 h 323"/>
                  <a:gd name="T24" fmla="*/ 30 w 214"/>
                  <a:gd name="T25" fmla="*/ 10 h 323"/>
                  <a:gd name="T26" fmla="*/ 16 w 214"/>
                  <a:gd name="T27" fmla="*/ 8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4" h="323">
                    <a:moveTo>
                      <a:pt x="16" y="8"/>
                    </a:moveTo>
                    <a:cubicBezTo>
                      <a:pt x="4" y="45"/>
                      <a:pt x="0" y="92"/>
                      <a:pt x="10" y="130"/>
                    </a:cubicBezTo>
                    <a:cubicBezTo>
                      <a:pt x="20" y="169"/>
                      <a:pt x="51" y="192"/>
                      <a:pt x="65" y="228"/>
                    </a:cubicBezTo>
                    <a:cubicBezTo>
                      <a:pt x="77" y="258"/>
                      <a:pt x="93" y="280"/>
                      <a:pt x="122" y="296"/>
                    </a:cubicBezTo>
                    <a:cubicBezTo>
                      <a:pt x="136" y="303"/>
                      <a:pt x="151" y="308"/>
                      <a:pt x="166" y="313"/>
                    </a:cubicBezTo>
                    <a:cubicBezTo>
                      <a:pt x="180" y="317"/>
                      <a:pt x="196" y="323"/>
                      <a:pt x="209" y="316"/>
                    </a:cubicBezTo>
                    <a:cubicBezTo>
                      <a:pt x="214" y="313"/>
                      <a:pt x="214" y="307"/>
                      <a:pt x="211" y="303"/>
                    </a:cubicBezTo>
                    <a:cubicBezTo>
                      <a:pt x="202" y="292"/>
                      <a:pt x="188" y="292"/>
                      <a:pt x="175" y="289"/>
                    </a:cubicBezTo>
                    <a:cubicBezTo>
                      <a:pt x="162" y="286"/>
                      <a:pt x="149" y="282"/>
                      <a:pt x="136" y="276"/>
                    </a:cubicBezTo>
                    <a:cubicBezTo>
                      <a:pt x="105" y="261"/>
                      <a:pt x="95" y="238"/>
                      <a:pt x="82" y="208"/>
                    </a:cubicBezTo>
                    <a:cubicBezTo>
                      <a:pt x="76" y="195"/>
                      <a:pt x="69" y="185"/>
                      <a:pt x="59" y="175"/>
                    </a:cubicBezTo>
                    <a:cubicBezTo>
                      <a:pt x="46" y="160"/>
                      <a:pt x="37" y="144"/>
                      <a:pt x="31" y="124"/>
                    </a:cubicBezTo>
                    <a:cubicBezTo>
                      <a:pt x="21" y="86"/>
                      <a:pt x="31" y="49"/>
                      <a:pt x="30" y="10"/>
                    </a:cubicBezTo>
                    <a:cubicBezTo>
                      <a:pt x="30" y="2"/>
                      <a:pt x="19" y="0"/>
                      <a:pt x="16"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08" name="Freeform 745"/>
              <p:cNvSpPr/>
              <p:nvPr/>
            </p:nvSpPr>
            <p:spPr bwMode="auto">
              <a:xfrm>
                <a:off x="2725" y="3051"/>
                <a:ext cx="942" cy="257"/>
              </a:xfrm>
              <a:custGeom>
                <a:avLst/>
                <a:gdLst>
                  <a:gd name="T0" fmla="*/ 9 w 536"/>
                  <a:gd name="T1" fmla="*/ 90 h 146"/>
                  <a:gd name="T2" fmla="*/ 153 w 536"/>
                  <a:gd name="T3" fmla="*/ 133 h 146"/>
                  <a:gd name="T4" fmla="*/ 293 w 536"/>
                  <a:gd name="T5" fmla="*/ 132 h 146"/>
                  <a:gd name="T6" fmla="*/ 424 w 536"/>
                  <a:gd name="T7" fmla="*/ 72 h 146"/>
                  <a:gd name="T8" fmla="*/ 530 w 536"/>
                  <a:gd name="T9" fmla="*/ 19 h 146"/>
                  <a:gd name="T10" fmla="*/ 516 w 536"/>
                  <a:gd name="T11" fmla="*/ 5 h 146"/>
                  <a:gd name="T12" fmla="*/ 464 w 536"/>
                  <a:gd name="T13" fmla="*/ 35 h 146"/>
                  <a:gd name="T14" fmla="*/ 406 w 536"/>
                  <a:gd name="T15" fmla="*/ 53 h 146"/>
                  <a:gd name="T16" fmla="*/ 276 w 536"/>
                  <a:gd name="T17" fmla="*/ 111 h 146"/>
                  <a:gd name="T18" fmla="*/ 133 w 536"/>
                  <a:gd name="T19" fmla="*/ 102 h 146"/>
                  <a:gd name="T20" fmla="*/ 7 w 536"/>
                  <a:gd name="T21" fmla="*/ 77 h 146"/>
                  <a:gd name="T22" fmla="*/ 9 w 536"/>
                  <a:gd name="T23" fmla="*/ 9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6" h="146">
                    <a:moveTo>
                      <a:pt x="9" y="90"/>
                    </a:moveTo>
                    <a:cubicBezTo>
                      <a:pt x="61" y="89"/>
                      <a:pt x="104" y="121"/>
                      <a:pt x="153" y="133"/>
                    </a:cubicBezTo>
                    <a:cubicBezTo>
                      <a:pt x="199" y="144"/>
                      <a:pt x="248" y="146"/>
                      <a:pt x="293" y="132"/>
                    </a:cubicBezTo>
                    <a:cubicBezTo>
                      <a:pt x="339" y="118"/>
                      <a:pt x="378" y="87"/>
                      <a:pt x="424" y="72"/>
                    </a:cubicBezTo>
                    <a:cubicBezTo>
                      <a:pt x="459" y="61"/>
                      <a:pt x="509" y="53"/>
                      <a:pt x="530" y="19"/>
                    </a:cubicBezTo>
                    <a:cubicBezTo>
                      <a:pt x="536" y="11"/>
                      <a:pt x="525" y="0"/>
                      <a:pt x="516" y="5"/>
                    </a:cubicBezTo>
                    <a:cubicBezTo>
                      <a:pt x="498" y="17"/>
                      <a:pt x="484" y="28"/>
                      <a:pt x="464" y="35"/>
                    </a:cubicBezTo>
                    <a:cubicBezTo>
                      <a:pt x="445" y="42"/>
                      <a:pt x="425" y="47"/>
                      <a:pt x="406" y="53"/>
                    </a:cubicBezTo>
                    <a:cubicBezTo>
                      <a:pt x="361" y="69"/>
                      <a:pt x="323" y="99"/>
                      <a:pt x="276" y="111"/>
                    </a:cubicBezTo>
                    <a:cubicBezTo>
                      <a:pt x="228" y="123"/>
                      <a:pt x="179" y="117"/>
                      <a:pt x="133" y="102"/>
                    </a:cubicBezTo>
                    <a:cubicBezTo>
                      <a:pt x="93" y="89"/>
                      <a:pt x="50" y="61"/>
                      <a:pt x="7" y="77"/>
                    </a:cubicBezTo>
                    <a:cubicBezTo>
                      <a:pt x="0" y="79"/>
                      <a:pt x="1" y="90"/>
                      <a:pt x="9" y="9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09" name="Freeform 746"/>
              <p:cNvSpPr/>
              <p:nvPr/>
            </p:nvSpPr>
            <p:spPr bwMode="auto">
              <a:xfrm>
                <a:off x="3609" y="2717"/>
                <a:ext cx="903" cy="380"/>
              </a:xfrm>
              <a:custGeom>
                <a:avLst/>
                <a:gdLst>
                  <a:gd name="T0" fmla="*/ 14 w 514"/>
                  <a:gd name="T1" fmla="*/ 214 h 216"/>
                  <a:gd name="T2" fmla="*/ 131 w 514"/>
                  <a:gd name="T3" fmla="*/ 158 h 216"/>
                  <a:gd name="T4" fmla="*/ 246 w 514"/>
                  <a:gd name="T5" fmla="*/ 92 h 216"/>
                  <a:gd name="T6" fmla="*/ 303 w 514"/>
                  <a:gd name="T7" fmla="*/ 79 h 216"/>
                  <a:gd name="T8" fmla="*/ 362 w 514"/>
                  <a:gd name="T9" fmla="*/ 52 h 216"/>
                  <a:gd name="T10" fmla="*/ 498 w 514"/>
                  <a:gd name="T11" fmla="*/ 27 h 216"/>
                  <a:gd name="T12" fmla="*/ 498 w 514"/>
                  <a:gd name="T13" fmla="*/ 2 h 216"/>
                  <a:gd name="T14" fmla="*/ 368 w 514"/>
                  <a:gd name="T15" fmla="*/ 23 h 216"/>
                  <a:gd name="T16" fmla="*/ 309 w 514"/>
                  <a:gd name="T17" fmla="*/ 49 h 216"/>
                  <a:gd name="T18" fmla="*/ 243 w 514"/>
                  <a:gd name="T19" fmla="*/ 68 h 216"/>
                  <a:gd name="T20" fmla="*/ 131 w 514"/>
                  <a:gd name="T21" fmla="*/ 130 h 216"/>
                  <a:gd name="T22" fmla="*/ 8 w 514"/>
                  <a:gd name="T23" fmla="*/ 199 h 216"/>
                  <a:gd name="T24" fmla="*/ 14 w 514"/>
                  <a:gd name="T25" fmla="*/ 21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4" h="216">
                    <a:moveTo>
                      <a:pt x="14" y="214"/>
                    </a:moveTo>
                    <a:cubicBezTo>
                      <a:pt x="55" y="203"/>
                      <a:pt x="95" y="180"/>
                      <a:pt x="131" y="158"/>
                    </a:cubicBezTo>
                    <a:cubicBezTo>
                      <a:pt x="167" y="136"/>
                      <a:pt x="203" y="100"/>
                      <a:pt x="246" y="92"/>
                    </a:cubicBezTo>
                    <a:cubicBezTo>
                      <a:pt x="266" y="89"/>
                      <a:pt x="284" y="87"/>
                      <a:pt x="303" y="79"/>
                    </a:cubicBezTo>
                    <a:cubicBezTo>
                      <a:pt x="323" y="70"/>
                      <a:pt x="342" y="60"/>
                      <a:pt x="362" y="52"/>
                    </a:cubicBezTo>
                    <a:cubicBezTo>
                      <a:pt x="406" y="35"/>
                      <a:pt x="451" y="28"/>
                      <a:pt x="498" y="27"/>
                    </a:cubicBezTo>
                    <a:cubicBezTo>
                      <a:pt x="514" y="26"/>
                      <a:pt x="514" y="3"/>
                      <a:pt x="498" y="2"/>
                    </a:cubicBezTo>
                    <a:cubicBezTo>
                      <a:pt x="454" y="0"/>
                      <a:pt x="409" y="8"/>
                      <a:pt x="368" y="23"/>
                    </a:cubicBezTo>
                    <a:cubicBezTo>
                      <a:pt x="348" y="30"/>
                      <a:pt x="328" y="39"/>
                      <a:pt x="309" y="49"/>
                    </a:cubicBezTo>
                    <a:cubicBezTo>
                      <a:pt x="287" y="59"/>
                      <a:pt x="267" y="64"/>
                      <a:pt x="243" y="68"/>
                    </a:cubicBezTo>
                    <a:cubicBezTo>
                      <a:pt x="199" y="75"/>
                      <a:pt x="167" y="107"/>
                      <a:pt x="131" y="130"/>
                    </a:cubicBezTo>
                    <a:cubicBezTo>
                      <a:pt x="92" y="156"/>
                      <a:pt x="48" y="175"/>
                      <a:pt x="8" y="199"/>
                    </a:cubicBezTo>
                    <a:cubicBezTo>
                      <a:pt x="0" y="204"/>
                      <a:pt x="5" y="216"/>
                      <a:pt x="14" y="2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10" name="Freeform 747"/>
              <p:cNvSpPr/>
              <p:nvPr/>
            </p:nvSpPr>
            <p:spPr bwMode="auto">
              <a:xfrm>
                <a:off x="4469" y="2728"/>
                <a:ext cx="1109" cy="244"/>
              </a:xfrm>
              <a:custGeom>
                <a:avLst/>
                <a:gdLst>
                  <a:gd name="T0" fmla="*/ 9 w 631"/>
                  <a:gd name="T1" fmla="*/ 15 h 139"/>
                  <a:gd name="T2" fmla="*/ 102 w 631"/>
                  <a:gd name="T3" fmla="*/ 32 h 139"/>
                  <a:gd name="T4" fmla="*/ 179 w 631"/>
                  <a:gd name="T5" fmla="*/ 51 h 139"/>
                  <a:gd name="T6" fmla="*/ 264 w 631"/>
                  <a:gd name="T7" fmla="*/ 56 h 139"/>
                  <a:gd name="T8" fmla="*/ 354 w 631"/>
                  <a:gd name="T9" fmla="*/ 74 h 139"/>
                  <a:gd name="T10" fmla="*/ 511 w 631"/>
                  <a:gd name="T11" fmla="*/ 121 h 139"/>
                  <a:gd name="T12" fmla="*/ 628 w 631"/>
                  <a:gd name="T13" fmla="*/ 100 h 139"/>
                  <a:gd name="T14" fmla="*/ 619 w 631"/>
                  <a:gd name="T15" fmla="*/ 89 h 139"/>
                  <a:gd name="T16" fmla="*/ 556 w 631"/>
                  <a:gd name="T17" fmla="*/ 102 h 139"/>
                  <a:gd name="T18" fmla="*/ 488 w 631"/>
                  <a:gd name="T19" fmla="*/ 88 h 139"/>
                  <a:gd name="T20" fmla="*/ 329 w 631"/>
                  <a:gd name="T21" fmla="*/ 42 h 139"/>
                  <a:gd name="T22" fmla="*/ 253 w 631"/>
                  <a:gd name="T23" fmla="*/ 30 h 139"/>
                  <a:gd name="T24" fmla="*/ 169 w 631"/>
                  <a:gd name="T25" fmla="*/ 25 h 139"/>
                  <a:gd name="T26" fmla="*/ 91 w 631"/>
                  <a:gd name="T27" fmla="*/ 6 h 139"/>
                  <a:gd name="T28" fmla="*/ 9 w 631"/>
                  <a:gd name="T29" fmla="*/ 1 h 139"/>
                  <a:gd name="T30" fmla="*/ 9 w 631"/>
                  <a:gd name="T31" fmla="*/ 1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1" h="139">
                    <a:moveTo>
                      <a:pt x="9" y="15"/>
                    </a:moveTo>
                    <a:cubicBezTo>
                      <a:pt x="41" y="19"/>
                      <a:pt x="72" y="23"/>
                      <a:pt x="102" y="32"/>
                    </a:cubicBezTo>
                    <a:cubicBezTo>
                      <a:pt x="128" y="40"/>
                      <a:pt x="152" y="48"/>
                      <a:pt x="179" y="51"/>
                    </a:cubicBezTo>
                    <a:cubicBezTo>
                      <a:pt x="207" y="54"/>
                      <a:pt x="235" y="53"/>
                      <a:pt x="264" y="56"/>
                    </a:cubicBezTo>
                    <a:cubicBezTo>
                      <a:pt x="294" y="59"/>
                      <a:pt x="324" y="66"/>
                      <a:pt x="354" y="74"/>
                    </a:cubicBezTo>
                    <a:cubicBezTo>
                      <a:pt x="407" y="88"/>
                      <a:pt x="458" y="109"/>
                      <a:pt x="511" y="121"/>
                    </a:cubicBezTo>
                    <a:cubicBezTo>
                      <a:pt x="545" y="129"/>
                      <a:pt x="608" y="139"/>
                      <a:pt x="628" y="100"/>
                    </a:cubicBezTo>
                    <a:cubicBezTo>
                      <a:pt x="631" y="94"/>
                      <a:pt x="626" y="87"/>
                      <a:pt x="619" y="89"/>
                    </a:cubicBezTo>
                    <a:cubicBezTo>
                      <a:pt x="597" y="93"/>
                      <a:pt x="579" y="103"/>
                      <a:pt x="556" y="102"/>
                    </a:cubicBezTo>
                    <a:cubicBezTo>
                      <a:pt x="533" y="101"/>
                      <a:pt x="510" y="95"/>
                      <a:pt x="488" y="88"/>
                    </a:cubicBezTo>
                    <a:cubicBezTo>
                      <a:pt x="435" y="72"/>
                      <a:pt x="383" y="53"/>
                      <a:pt x="329" y="42"/>
                    </a:cubicBezTo>
                    <a:cubicBezTo>
                      <a:pt x="304" y="36"/>
                      <a:pt x="278" y="32"/>
                      <a:pt x="253" y="30"/>
                    </a:cubicBezTo>
                    <a:cubicBezTo>
                      <a:pt x="225" y="27"/>
                      <a:pt x="197" y="29"/>
                      <a:pt x="169" y="25"/>
                    </a:cubicBezTo>
                    <a:cubicBezTo>
                      <a:pt x="142" y="22"/>
                      <a:pt x="118" y="12"/>
                      <a:pt x="91" y="6"/>
                    </a:cubicBezTo>
                    <a:cubicBezTo>
                      <a:pt x="64" y="0"/>
                      <a:pt x="37" y="0"/>
                      <a:pt x="9" y="1"/>
                    </a:cubicBezTo>
                    <a:cubicBezTo>
                      <a:pt x="0" y="2"/>
                      <a:pt x="1" y="14"/>
                      <a:pt x="9"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11" name="Freeform 748"/>
              <p:cNvSpPr/>
              <p:nvPr/>
            </p:nvSpPr>
            <p:spPr bwMode="auto">
              <a:xfrm>
                <a:off x="5522" y="2768"/>
                <a:ext cx="89" cy="158"/>
              </a:xfrm>
              <a:custGeom>
                <a:avLst/>
                <a:gdLst>
                  <a:gd name="T0" fmla="*/ 11 w 51"/>
                  <a:gd name="T1" fmla="*/ 19 h 90"/>
                  <a:gd name="T2" fmla="*/ 29 w 51"/>
                  <a:gd name="T3" fmla="*/ 47 h 90"/>
                  <a:gd name="T4" fmla="*/ 3 w 51"/>
                  <a:gd name="T5" fmla="*/ 77 h 90"/>
                  <a:gd name="T6" fmla="*/ 8 w 51"/>
                  <a:gd name="T7" fmla="*/ 89 h 90"/>
                  <a:gd name="T8" fmla="*/ 51 w 51"/>
                  <a:gd name="T9" fmla="*/ 41 h 90"/>
                  <a:gd name="T10" fmla="*/ 11 w 51"/>
                  <a:gd name="T11" fmla="*/ 6 h 90"/>
                  <a:gd name="T12" fmla="*/ 11 w 51"/>
                  <a:gd name="T13" fmla="*/ 19 h 90"/>
                </a:gdLst>
                <a:ahLst/>
                <a:cxnLst>
                  <a:cxn ang="0">
                    <a:pos x="T0" y="T1"/>
                  </a:cxn>
                  <a:cxn ang="0">
                    <a:pos x="T2" y="T3"/>
                  </a:cxn>
                  <a:cxn ang="0">
                    <a:pos x="T4" y="T5"/>
                  </a:cxn>
                  <a:cxn ang="0">
                    <a:pos x="T6" y="T7"/>
                  </a:cxn>
                  <a:cxn ang="0">
                    <a:pos x="T8" y="T9"/>
                  </a:cxn>
                  <a:cxn ang="0">
                    <a:pos x="T10" y="T11"/>
                  </a:cxn>
                  <a:cxn ang="0">
                    <a:pos x="T12" y="T13"/>
                  </a:cxn>
                </a:cxnLst>
                <a:rect l="0" t="0" r="r" b="b"/>
                <a:pathLst>
                  <a:path w="51" h="90">
                    <a:moveTo>
                      <a:pt x="11" y="19"/>
                    </a:moveTo>
                    <a:cubicBezTo>
                      <a:pt x="24" y="22"/>
                      <a:pt x="33" y="34"/>
                      <a:pt x="29" y="47"/>
                    </a:cubicBezTo>
                    <a:cubicBezTo>
                      <a:pt x="25" y="60"/>
                      <a:pt x="11" y="67"/>
                      <a:pt x="3" y="77"/>
                    </a:cubicBezTo>
                    <a:cubicBezTo>
                      <a:pt x="0" y="81"/>
                      <a:pt x="1" y="90"/>
                      <a:pt x="8" y="89"/>
                    </a:cubicBezTo>
                    <a:cubicBezTo>
                      <a:pt x="31" y="86"/>
                      <a:pt x="51" y="65"/>
                      <a:pt x="51" y="41"/>
                    </a:cubicBezTo>
                    <a:cubicBezTo>
                      <a:pt x="50" y="21"/>
                      <a:pt x="33" y="0"/>
                      <a:pt x="11" y="6"/>
                    </a:cubicBezTo>
                    <a:cubicBezTo>
                      <a:pt x="5" y="8"/>
                      <a:pt x="5" y="18"/>
                      <a:pt x="11"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12" name="Freeform 749"/>
              <p:cNvSpPr/>
              <p:nvPr/>
            </p:nvSpPr>
            <p:spPr bwMode="auto">
              <a:xfrm>
                <a:off x="5580" y="2323"/>
                <a:ext cx="214" cy="524"/>
              </a:xfrm>
              <a:custGeom>
                <a:avLst/>
                <a:gdLst>
                  <a:gd name="T0" fmla="*/ 15 w 122"/>
                  <a:gd name="T1" fmla="*/ 294 h 298"/>
                  <a:gd name="T2" fmla="*/ 65 w 122"/>
                  <a:gd name="T3" fmla="*/ 252 h 298"/>
                  <a:gd name="T4" fmla="*/ 94 w 122"/>
                  <a:gd name="T5" fmla="*/ 174 h 298"/>
                  <a:gd name="T6" fmla="*/ 114 w 122"/>
                  <a:gd name="T7" fmla="*/ 89 h 298"/>
                  <a:gd name="T8" fmla="*/ 109 w 122"/>
                  <a:gd name="T9" fmla="*/ 6 h 298"/>
                  <a:gd name="T10" fmla="*/ 95 w 122"/>
                  <a:gd name="T11" fmla="*/ 7 h 298"/>
                  <a:gd name="T12" fmla="*/ 90 w 122"/>
                  <a:gd name="T13" fmla="*/ 89 h 298"/>
                  <a:gd name="T14" fmla="*/ 72 w 122"/>
                  <a:gd name="T15" fmla="*/ 168 h 298"/>
                  <a:gd name="T16" fmla="*/ 47 w 122"/>
                  <a:gd name="T17" fmla="*/ 242 h 298"/>
                  <a:gd name="T18" fmla="*/ 4 w 122"/>
                  <a:gd name="T19" fmla="*/ 285 h 298"/>
                  <a:gd name="T20" fmla="*/ 15 w 122"/>
                  <a:gd name="T21" fmla="*/ 29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298">
                    <a:moveTo>
                      <a:pt x="15" y="294"/>
                    </a:moveTo>
                    <a:cubicBezTo>
                      <a:pt x="32" y="280"/>
                      <a:pt x="53" y="272"/>
                      <a:pt x="65" y="252"/>
                    </a:cubicBezTo>
                    <a:cubicBezTo>
                      <a:pt x="79" y="229"/>
                      <a:pt x="86" y="200"/>
                      <a:pt x="94" y="174"/>
                    </a:cubicBezTo>
                    <a:cubicBezTo>
                      <a:pt x="103" y="146"/>
                      <a:pt x="110" y="118"/>
                      <a:pt x="114" y="89"/>
                    </a:cubicBezTo>
                    <a:cubicBezTo>
                      <a:pt x="117" y="63"/>
                      <a:pt x="122" y="29"/>
                      <a:pt x="109" y="6"/>
                    </a:cubicBezTo>
                    <a:cubicBezTo>
                      <a:pt x="105" y="0"/>
                      <a:pt x="96" y="1"/>
                      <a:pt x="95" y="7"/>
                    </a:cubicBezTo>
                    <a:cubicBezTo>
                      <a:pt x="88" y="33"/>
                      <a:pt x="94" y="63"/>
                      <a:pt x="90" y="89"/>
                    </a:cubicBezTo>
                    <a:cubicBezTo>
                      <a:pt x="86" y="116"/>
                      <a:pt x="79" y="142"/>
                      <a:pt x="72" y="168"/>
                    </a:cubicBezTo>
                    <a:cubicBezTo>
                      <a:pt x="64" y="192"/>
                      <a:pt x="59" y="220"/>
                      <a:pt x="47" y="242"/>
                    </a:cubicBezTo>
                    <a:cubicBezTo>
                      <a:pt x="37" y="260"/>
                      <a:pt x="14" y="266"/>
                      <a:pt x="4" y="285"/>
                    </a:cubicBezTo>
                    <a:cubicBezTo>
                      <a:pt x="0" y="293"/>
                      <a:pt x="9" y="298"/>
                      <a:pt x="15" y="2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13" name="Freeform 750"/>
              <p:cNvSpPr/>
              <p:nvPr/>
            </p:nvSpPr>
            <p:spPr bwMode="auto">
              <a:xfrm>
                <a:off x="5664" y="2051"/>
                <a:ext cx="135" cy="321"/>
              </a:xfrm>
              <a:custGeom>
                <a:avLst/>
                <a:gdLst>
                  <a:gd name="T0" fmla="*/ 58 w 77"/>
                  <a:gd name="T1" fmla="*/ 176 h 183"/>
                  <a:gd name="T2" fmla="*/ 70 w 77"/>
                  <a:gd name="T3" fmla="*/ 76 h 183"/>
                  <a:gd name="T4" fmla="*/ 53 w 77"/>
                  <a:gd name="T5" fmla="*/ 39 h 183"/>
                  <a:gd name="T6" fmla="*/ 37 w 77"/>
                  <a:gd name="T7" fmla="*/ 20 h 183"/>
                  <a:gd name="T8" fmla="*/ 27 w 77"/>
                  <a:gd name="T9" fmla="*/ 3 h 183"/>
                  <a:gd name="T10" fmla="*/ 16 w 77"/>
                  <a:gd name="T11" fmla="*/ 3 h 183"/>
                  <a:gd name="T12" fmla="*/ 40 w 77"/>
                  <a:gd name="T13" fmla="*/ 59 h 183"/>
                  <a:gd name="T14" fmla="*/ 46 w 77"/>
                  <a:gd name="T15" fmla="*/ 172 h 183"/>
                  <a:gd name="T16" fmla="*/ 58 w 77"/>
                  <a:gd name="T17" fmla="*/ 176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83">
                    <a:moveTo>
                      <a:pt x="58" y="176"/>
                    </a:moveTo>
                    <a:cubicBezTo>
                      <a:pt x="76" y="148"/>
                      <a:pt x="77" y="108"/>
                      <a:pt x="70" y="76"/>
                    </a:cubicBezTo>
                    <a:cubicBezTo>
                      <a:pt x="67" y="62"/>
                      <a:pt x="61" y="50"/>
                      <a:pt x="53" y="39"/>
                    </a:cubicBezTo>
                    <a:cubicBezTo>
                      <a:pt x="47" y="33"/>
                      <a:pt x="41" y="27"/>
                      <a:pt x="37" y="20"/>
                    </a:cubicBezTo>
                    <a:cubicBezTo>
                      <a:pt x="33" y="14"/>
                      <a:pt x="33" y="8"/>
                      <a:pt x="27" y="3"/>
                    </a:cubicBezTo>
                    <a:cubicBezTo>
                      <a:pt x="24" y="1"/>
                      <a:pt x="19" y="0"/>
                      <a:pt x="16" y="3"/>
                    </a:cubicBezTo>
                    <a:cubicBezTo>
                      <a:pt x="0" y="24"/>
                      <a:pt x="30" y="44"/>
                      <a:pt x="40" y="59"/>
                    </a:cubicBezTo>
                    <a:cubicBezTo>
                      <a:pt x="63" y="92"/>
                      <a:pt x="52" y="136"/>
                      <a:pt x="46" y="172"/>
                    </a:cubicBezTo>
                    <a:cubicBezTo>
                      <a:pt x="45" y="178"/>
                      <a:pt x="54" y="183"/>
                      <a:pt x="58" y="1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14" name="Freeform 751"/>
              <p:cNvSpPr/>
              <p:nvPr/>
            </p:nvSpPr>
            <p:spPr bwMode="auto">
              <a:xfrm>
                <a:off x="5573" y="1831"/>
                <a:ext cx="175" cy="258"/>
              </a:xfrm>
              <a:custGeom>
                <a:avLst/>
                <a:gdLst>
                  <a:gd name="T0" fmla="*/ 76 w 100"/>
                  <a:gd name="T1" fmla="*/ 141 h 147"/>
                  <a:gd name="T2" fmla="*/ 11 w 100"/>
                  <a:gd name="T3" fmla="*/ 1 h 147"/>
                  <a:gd name="T4" fmla="*/ 3 w 100"/>
                  <a:gd name="T5" fmla="*/ 15 h 147"/>
                  <a:gd name="T6" fmla="*/ 23 w 100"/>
                  <a:gd name="T7" fmla="*/ 29 h 147"/>
                  <a:gd name="T8" fmla="*/ 50 w 100"/>
                  <a:gd name="T9" fmla="*/ 51 h 147"/>
                  <a:gd name="T10" fmla="*/ 64 w 100"/>
                  <a:gd name="T11" fmla="*/ 138 h 147"/>
                  <a:gd name="T12" fmla="*/ 76 w 100"/>
                  <a:gd name="T13" fmla="*/ 141 h 147"/>
                </a:gdLst>
                <a:ahLst/>
                <a:cxnLst>
                  <a:cxn ang="0">
                    <a:pos x="T0" y="T1"/>
                  </a:cxn>
                  <a:cxn ang="0">
                    <a:pos x="T2" y="T3"/>
                  </a:cxn>
                  <a:cxn ang="0">
                    <a:pos x="T4" y="T5"/>
                  </a:cxn>
                  <a:cxn ang="0">
                    <a:pos x="T6" y="T7"/>
                  </a:cxn>
                  <a:cxn ang="0">
                    <a:pos x="T8" y="T9"/>
                  </a:cxn>
                  <a:cxn ang="0">
                    <a:pos x="T10" y="T11"/>
                  </a:cxn>
                  <a:cxn ang="0">
                    <a:pos x="T12" y="T13"/>
                  </a:cxn>
                </a:cxnLst>
                <a:rect l="0" t="0" r="r" b="b"/>
                <a:pathLst>
                  <a:path w="100" h="147">
                    <a:moveTo>
                      <a:pt x="76" y="141"/>
                    </a:moveTo>
                    <a:cubicBezTo>
                      <a:pt x="100" y="88"/>
                      <a:pt x="75" y="8"/>
                      <a:pt x="11" y="1"/>
                    </a:cubicBezTo>
                    <a:cubicBezTo>
                      <a:pt x="4" y="0"/>
                      <a:pt x="0" y="10"/>
                      <a:pt x="3" y="15"/>
                    </a:cubicBezTo>
                    <a:cubicBezTo>
                      <a:pt x="8" y="24"/>
                      <a:pt x="14" y="26"/>
                      <a:pt x="23" y="29"/>
                    </a:cubicBezTo>
                    <a:cubicBezTo>
                      <a:pt x="36" y="33"/>
                      <a:pt x="43" y="39"/>
                      <a:pt x="50" y="51"/>
                    </a:cubicBezTo>
                    <a:cubicBezTo>
                      <a:pt x="64" y="79"/>
                      <a:pt x="62" y="108"/>
                      <a:pt x="64" y="138"/>
                    </a:cubicBezTo>
                    <a:cubicBezTo>
                      <a:pt x="64" y="143"/>
                      <a:pt x="73" y="147"/>
                      <a:pt x="76" y="14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15" name="Freeform 752"/>
              <p:cNvSpPr/>
              <p:nvPr/>
            </p:nvSpPr>
            <p:spPr bwMode="auto">
              <a:xfrm>
                <a:off x="5402" y="1456"/>
                <a:ext cx="214" cy="412"/>
              </a:xfrm>
              <a:custGeom>
                <a:avLst/>
                <a:gdLst>
                  <a:gd name="T0" fmla="*/ 115 w 122"/>
                  <a:gd name="T1" fmla="*/ 227 h 234"/>
                  <a:gd name="T2" fmla="*/ 109 w 122"/>
                  <a:gd name="T3" fmla="*/ 162 h 234"/>
                  <a:gd name="T4" fmla="*/ 93 w 122"/>
                  <a:gd name="T5" fmla="*/ 126 h 234"/>
                  <a:gd name="T6" fmla="*/ 90 w 122"/>
                  <a:gd name="T7" fmla="*/ 88 h 234"/>
                  <a:gd name="T8" fmla="*/ 18 w 122"/>
                  <a:gd name="T9" fmla="*/ 2 h 234"/>
                  <a:gd name="T10" fmla="*/ 10 w 122"/>
                  <a:gd name="T11" fmla="*/ 21 h 234"/>
                  <a:gd name="T12" fmla="*/ 54 w 122"/>
                  <a:gd name="T13" fmla="*/ 54 h 234"/>
                  <a:gd name="T14" fmla="*/ 70 w 122"/>
                  <a:gd name="T15" fmla="*/ 112 h 234"/>
                  <a:gd name="T16" fmla="*/ 84 w 122"/>
                  <a:gd name="T17" fmla="*/ 159 h 234"/>
                  <a:gd name="T18" fmla="*/ 102 w 122"/>
                  <a:gd name="T19" fmla="*/ 225 h 234"/>
                  <a:gd name="T20" fmla="*/ 115 w 122"/>
                  <a:gd name="T21" fmla="*/ 22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234">
                    <a:moveTo>
                      <a:pt x="115" y="227"/>
                    </a:moveTo>
                    <a:cubicBezTo>
                      <a:pt x="122" y="205"/>
                      <a:pt x="119" y="183"/>
                      <a:pt x="109" y="162"/>
                    </a:cubicBezTo>
                    <a:cubicBezTo>
                      <a:pt x="103" y="150"/>
                      <a:pt x="95" y="140"/>
                      <a:pt x="93" y="126"/>
                    </a:cubicBezTo>
                    <a:cubicBezTo>
                      <a:pt x="90" y="114"/>
                      <a:pt x="92" y="101"/>
                      <a:pt x="90" y="88"/>
                    </a:cubicBezTo>
                    <a:cubicBezTo>
                      <a:pt x="86" y="52"/>
                      <a:pt x="56" y="8"/>
                      <a:pt x="18" y="2"/>
                    </a:cubicBezTo>
                    <a:cubicBezTo>
                      <a:pt x="7" y="0"/>
                      <a:pt x="0" y="14"/>
                      <a:pt x="10" y="21"/>
                    </a:cubicBezTo>
                    <a:cubicBezTo>
                      <a:pt x="27" y="31"/>
                      <a:pt x="42" y="38"/>
                      <a:pt x="54" y="54"/>
                    </a:cubicBezTo>
                    <a:cubicBezTo>
                      <a:pt x="66" y="72"/>
                      <a:pt x="70" y="91"/>
                      <a:pt x="70" y="112"/>
                    </a:cubicBezTo>
                    <a:cubicBezTo>
                      <a:pt x="71" y="129"/>
                      <a:pt x="75" y="144"/>
                      <a:pt x="84" y="159"/>
                    </a:cubicBezTo>
                    <a:cubicBezTo>
                      <a:pt x="96" y="181"/>
                      <a:pt x="101" y="200"/>
                      <a:pt x="102" y="225"/>
                    </a:cubicBezTo>
                    <a:cubicBezTo>
                      <a:pt x="102" y="233"/>
                      <a:pt x="112" y="234"/>
                      <a:pt x="115" y="22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16" name="Freeform 753"/>
              <p:cNvSpPr/>
              <p:nvPr/>
            </p:nvSpPr>
            <p:spPr bwMode="auto">
              <a:xfrm>
                <a:off x="5124" y="1245"/>
                <a:ext cx="313" cy="248"/>
              </a:xfrm>
              <a:custGeom>
                <a:avLst/>
                <a:gdLst>
                  <a:gd name="T0" fmla="*/ 177 w 178"/>
                  <a:gd name="T1" fmla="*/ 130 h 141"/>
                  <a:gd name="T2" fmla="*/ 107 w 178"/>
                  <a:gd name="T3" fmla="*/ 8 h 141"/>
                  <a:gd name="T4" fmla="*/ 35 w 178"/>
                  <a:gd name="T5" fmla="*/ 15 h 141"/>
                  <a:gd name="T6" fmla="*/ 16 w 178"/>
                  <a:gd name="T7" fmla="*/ 64 h 141"/>
                  <a:gd name="T8" fmla="*/ 32 w 178"/>
                  <a:gd name="T9" fmla="*/ 57 h 141"/>
                  <a:gd name="T10" fmla="*/ 79 w 178"/>
                  <a:gd name="T11" fmla="*/ 29 h 141"/>
                  <a:gd name="T12" fmla="*/ 125 w 178"/>
                  <a:gd name="T13" fmla="*/ 48 h 141"/>
                  <a:gd name="T14" fmla="*/ 163 w 178"/>
                  <a:gd name="T15" fmla="*/ 134 h 141"/>
                  <a:gd name="T16" fmla="*/ 177 w 178"/>
                  <a:gd name="T17" fmla="*/ 13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141">
                    <a:moveTo>
                      <a:pt x="177" y="130"/>
                    </a:moveTo>
                    <a:cubicBezTo>
                      <a:pt x="178" y="83"/>
                      <a:pt x="155" y="24"/>
                      <a:pt x="107" y="8"/>
                    </a:cubicBezTo>
                    <a:cubicBezTo>
                      <a:pt x="83" y="0"/>
                      <a:pt x="56" y="5"/>
                      <a:pt x="35" y="15"/>
                    </a:cubicBezTo>
                    <a:cubicBezTo>
                      <a:pt x="16" y="24"/>
                      <a:pt x="0" y="45"/>
                      <a:pt x="16" y="64"/>
                    </a:cubicBezTo>
                    <a:cubicBezTo>
                      <a:pt x="22" y="70"/>
                      <a:pt x="31" y="64"/>
                      <a:pt x="32" y="57"/>
                    </a:cubicBezTo>
                    <a:cubicBezTo>
                      <a:pt x="34" y="37"/>
                      <a:pt x="61" y="30"/>
                      <a:pt x="79" y="29"/>
                    </a:cubicBezTo>
                    <a:cubicBezTo>
                      <a:pt x="97" y="28"/>
                      <a:pt x="113" y="36"/>
                      <a:pt x="125" y="48"/>
                    </a:cubicBezTo>
                    <a:cubicBezTo>
                      <a:pt x="148" y="72"/>
                      <a:pt x="150" y="105"/>
                      <a:pt x="163" y="134"/>
                    </a:cubicBezTo>
                    <a:cubicBezTo>
                      <a:pt x="166" y="141"/>
                      <a:pt x="177" y="137"/>
                      <a:pt x="177" y="1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17" name="Freeform 754"/>
              <p:cNvSpPr/>
              <p:nvPr/>
            </p:nvSpPr>
            <p:spPr bwMode="auto">
              <a:xfrm>
                <a:off x="4985" y="1038"/>
                <a:ext cx="296" cy="244"/>
              </a:xfrm>
              <a:custGeom>
                <a:avLst/>
                <a:gdLst>
                  <a:gd name="T0" fmla="*/ 168 w 168"/>
                  <a:gd name="T1" fmla="*/ 131 h 139"/>
                  <a:gd name="T2" fmla="*/ 97 w 168"/>
                  <a:gd name="T3" fmla="*/ 11 h 139"/>
                  <a:gd name="T4" fmla="*/ 38 w 168"/>
                  <a:gd name="T5" fmla="*/ 6 h 139"/>
                  <a:gd name="T6" fmla="*/ 1 w 168"/>
                  <a:gd name="T7" fmla="*/ 43 h 139"/>
                  <a:gd name="T8" fmla="*/ 12 w 168"/>
                  <a:gd name="T9" fmla="*/ 50 h 139"/>
                  <a:gd name="T10" fmla="*/ 50 w 168"/>
                  <a:gd name="T11" fmla="*/ 28 h 139"/>
                  <a:gd name="T12" fmla="*/ 100 w 168"/>
                  <a:gd name="T13" fmla="*/ 41 h 139"/>
                  <a:gd name="T14" fmla="*/ 157 w 168"/>
                  <a:gd name="T15" fmla="*/ 134 h 139"/>
                  <a:gd name="T16" fmla="*/ 168 w 168"/>
                  <a:gd name="T17" fmla="*/ 1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39">
                    <a:moveTo>
                      <a:pt x="168" y="131"/>
                    </a:moveTo>
                    <a:cubicBezTo>
                      <a:pt x="166" y="84"/>
                      <a:pt x="141" y="32"/>
                      <a:pt x="97" y="11"/>
                    </a:cubicBezTo>
                    <a:cubicBezTo>
                      <a:pt x="79" y="2"/>
                      <a:pt x="58" y="0"/>
                      <a:pt x="38" y="6"/>
                    </a:cubicBezTo>
                    <a:cubicBezTo>
                      <a:pt x="21" y="11"/>
                      <a:pt x="0" y="23"/>
                      <a:pt x="1" y="43"/>
                    </a:cubicBezTo>
                    <a:cubicBezTo>
                      <a:pt x="1" y="49"/>
                      <a:pt x="7" y="52"/>
                      <a:pt x="12" y="50"/>
                    </a:cubicBezTo>
                    <a:cubicBezTo>
                      <a:pt x="26" y="43"/>
                      <a:pt x="34" y="31"/>
                      <a:pt x="50" y="28"/>
                    </a:cubicBezTo>
                    <a:cubicBezTo>
                      <a:pt x="68" y="24"/>
                      <a:pt x="86" y="30"/>
                      <a:pt x="100" y="41"/>
                    </a:cubicBezTo>
                    <a:cubicBezTo>
                      <a:pt x="131" y="63"/>
                      <a:pt x="140" y="101"/>
                      <a:pt x="157" y="134"/>
                    </a:cubicBezTo>
                    <a:cubicBezTo>
                      <a:pt x="160" y="139"/>
                      <a:pt x="168" y="137"/>
                      <a:pt x="168" y="1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18" name="Freeform 755"/>
              <p:cNvSpPr/>
              <p:nvPr/>
            </p:nvSpPr>
            <p:spPr bwMode="auto">
              <a:xfrm>
                <a:off x="4657" y="812"/>
                <a:ext cx="386" cy="289"/>
              </a:xfrm>
              <a:custGeom>
                <a:avLst/>
                <a:gdLst>
                  <a:gd name="T0" fmla="*/ 210 w 220"/>
                  <a:gd name="T1" fmla="*/ 157 h 164"/>
                  <a:gd name="T2" fmla="*/ 133 w 220"/>
                  <a:gd name="T3" fmla="*/ 46 h 164"/>
                  <a:gd name="T4" fmla="*/ 3 w 220"/>
                  <a:gd name="T5" fmla="*/ 47 h 164"/>
                  <a:gd name="T6" fmla="*/ 12 w 220"/>
                  <a:gd name="T7" fmla="*/ 58 h 164"/>
                  <a:gd name="T8" fmla="*/ 62 w 220"/>
                  <a:gd name="T9" fmla="*/ 48 h 164"/>
                  <a:gd name="T10" fmla="*/ 123 w 220"/>
                  <a:gd name="T11" fmla="*/ 69 h 164"/>
                  <a:gd name="T12" fmla="*/ 168 w 220"/>
                  <a:gd name="T13" fmla="*/ 105 h 164"/>
                  <a:gd name="T14" fmla="*/ 197 w 220"/>
                  <a:gd name="T15" fmla="*/ 157 h 164"/>
                  <a:gd name="T16" fmla="*/ 210 w 220"/>
                  <a:gd name="T17" fmla="*/ 15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164">
                    <a:moveTo>
                      <a:pt x="210" y="157"/>
                    </a:moveTo>
                    <a:cubicBezTo>
                      <a:pt x="220" y="110"/>
                      <a:pt x="167" y="68"/>
                      <a:pt x="133" y="46"/>
                    </a:cubicBezTo>
                    <a:cubicBezTo>
                      <a:pt x="101" y="25"/>
                      <a:pt x="26" y="0"/>
                      <a:pt x="3" y="47"/>
                    </a:cubicBezTo>
                    <a:cubicBezTo>
                      <a:pt x="0" y="53"/>
                      <a:pt x="5" y="59"/>
                      <a:pt x="12" y="58"/>
                    </a:cubicBezTo>
                    <a:cubicBezTo>
                      <a:pt x="29" y="55"/>
                      <a:pt x="44" y="47"/>
                      <a:pt x="62" y="48"/>
                    </a:cubicBezTo>
                    <a:cubicBezTo>
                      <a:pt x="84" y="48"/>
                      <a:pt x="105" y="58"/>
                      <a:pt x="123" y="69"/>
                    </a:cubicBezTo>
                    <a:cubicBezTo>
                      <a:pt x="140" y="79"/>
                      <a:pt x="155" y="91"/>
                      <a:pt x="168" y="105"/>
                    </a:cubicBezTo>
                    <a:cubicBezTo>
                      <a:pt x="183" y="120"/>
                      <a:pt x="190" y="137"/>
                      <a:pt x="197" y="157"/>
                    </a:cubicBezTo>
                    <a:cubicBezTo>
                      <a:pt x="199" y="162"/>
                      <a:pt x="209" y="164"/>
                      <a:pt x="210" y="15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19" name="Freeform 756"/>
              <p:cNvSpPr/>
              <p:nvPr/>
            </p:nvSpPr>
            <p:spPr bwMode="auto">
              <a:xfrm>
                <a:off x="4122" y="633"/>
                <a:ext cx="566" cy="280"/>
              </a:xfrm>
              <a:custGeom>
                <a:avLst/>
                <a:gdLst>
                  <a:gd name="T0" fmla="*/ 318 w 322"/>
                  <a:gd name="T1" fmla="*/ 150 h 159"/>
                  <a:gd name="T2" fmla="*/ 278 w 322"/>
                  <a:gd name="T3" fmla="*/ 80 h 159"/>
                  <a:gd name="T4" fmla="*/ 221 w 322"/>
                  <a:gd name="T5" fmla="*/ 62 h 159"/>
                  <a:gd name="T6" fmla="*/ 160 w 322"/>
                  <a:gd name="T7" fmla="*/ 36 h 159"/>
                  <a:gd name="T8" fmla="*/ 64 w 322"/>
                  <a:gd name="T9" fmla="*/ 0 h 159"/>
                  <a:gd name="T10" fmla="*/ 0 w 322"/>
                  <a:gd name="T11" fmla="*/ 37 h 159"/>
                  <a:gd name="T12" fmla="*/ 10 w 322"/>
                  <a:gd name="T13" fmla="*/ 44 h 159"/>
                  <a:gd name="T14" fmla="*/ 41 w 322"/>
                  <a:gd name="T15" fmla="*/ 28 h 159"/>
                  <a:gd name="T16" fmla="*/ 77 w 322"/>
                  <a:gd name="T17" fmla="*/ 26 h 159"/>
                  <a:gd name="T18" fmla="*/ 156 w 322"/>
                  <a:gd name="T19" fmla="*/ 63 h 159"/>
                  <a:gd name="T20" fmla="*/ 238 w 322"/>
                  <a:gd name="T21" fmla="*/ 93 h 159"/>
                  <a:gd name="T22" fmla="*/ 306 w 322"/>
                  <a:gd name="T23" fmla="*/ 150 h 159"/>
                  <a:gd name="T24" fmla="*/ 318 w 322"/>
                  <a:gd name="T25" fmla="*/ 15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2" h="159">
                    <a:moveTo>
                      <a:pt x="318" y="150"/>
                    </a:moveTo>
                    <a:cubicBezTo>
                      <a:pt x="322" y="120"/>
                      <a:pt x="304" y="95"/>
                      <a:pt x="278" y="80"/>
                    </a:cubicBezTo>
                    <a:cubicBezTo>
                      <a:pt x="260" y="71"/>
                      <a:pt x="240" y="67"/>
                      <a:pt x="221" y="62"/>
                    </a:cubicBezTo>
                    <a:cubicBezTo>
                      <a:pt x="199" y="56"/>
                      <a:pt x="180" y="48"/>
                      <a:pt x="160" y="36"/>
                    </a:cubicBezTo>
                    <a:cubicBezTo>
                      <a:pt x="130" y="19"/>
                      <a:pt x="100" y="1"/>
                      <a:pt x="64" y="0"/>
                    </a:cubicBezTo>
                    <a:cubicBezTo>
                      <a:pt x="40" y="0"/>
                      <a:pt x="3" y="9"/>
                      <a:pt x="0" y="37"/>
                    </a:cubicBezTo>
                    <a:cubicBezTo>
                      <a:pt x="0" y="42"/>
                      <a:pt x="6" y="46"/>
                      <a:pt x="10" y="44"/>
                    </a:cubicBezTo>
                    <a:cubicBezTo>
                      <a:pt x="21" y="40"/>
                      <a:pt x="29" y="32"/>
                      <a:pt x="41" y="28"/>
                    </a:cubicBezTo>
                    <a:cubicBezTo>
                      <a:pt x="52" y="24"/>
                      <a:pt x="65" y="24"/>
                      <a:pt x="77" y="26"/>
                    </a:cubicBezTo>
                    <a:cubicBezTo>
                      <a:pt x="107" y="31"/>
                      <a:pt x="131" y="49"/>
                      <a:pt x="156" y="63"/>
                    </a:cubicBezTo>
                    <a:cubicBezTo>
                      <a:pt x="183" y="78"/>
                      <a:pt x="209" y="85"/>
                      <a:pt x="238" y="93"/>
                    </a:cubicBezTo>
                    <a:cubicBezTo>
                      <a:pt x="266" y="100"/>
                      <a:pt x="304" y="116"/>
                      <a:pt x="306" y="150"/>
                    </a:cubicBezTo>
                    <a:cubicBezTo>
                      <a:pt x="306" y="159"/>
                      <a:pt x="318" y="158"/>
                      <a:pt x="318" y="15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20" name="Freeform 757"/>
              <p:cNvSpPr/>
              <p:nvPr/>
            </p:nvSpPr>
            <p:spPr bwMode="auto">
              <a:xfrm>
                <a:off x="3855" y="644"/>
                <a:ext cx="287" cy="93"/>
              </a:xfrm>
              <a:custGeom>
                <a:avLst/>
                <a:gdLst>
                  <a:gd name="T0" fmla="*/ 156 w 163"/>
                  <a:gd name="T1" fmla="*/ 24 h 53"/>
                  <a:gd name="T2" fmla="*/ 22 w 163"/>
                  <a:gd name="T3" fmla="*/ 47 h 53"/>
                  <a:gd name="T4" fmla="*/ 34 w 163"/>
                  <a:gd name="T5" fmla="*/ 49 h 53"/>
                  <a:gd name="T6" fmla="*/ 94 w 163"/>
                  <a:gd name="T7" fmla="*/ 40 h 53"/>
                  <a:gd name="T8" fmla="*/ 153 w 163"/>
                  <a:gd name="T9" fmla="*/ 40 h 53"/>
                  <a:gd name="T10" fmla="*/ 156 w 163"/>
                  <a:gd name="T11" fmla="*/ 24 h 53"/>
                </a:gdLst>
                <a:ahLst/>
                <a:cxnLst>
                  <a:cxn ang="0">
                    <a:pos x="T0" y="T1"/>
                  </a:cxn>
                  <a:cxn ang="0">
                    <a:pos x="T2" y="T3"/>
                  </a:cxn>
                  <a:cxn ang="0">
                    <a:pos x="T4" y="T5"/>
                  </a:cxn>
                  <a:cxn ang="0">
                    <a:pos x="T6" y="T7"/>
                  </a:cxn>
                  <a:cxn ang="0">
                    <a:pos x="T8" y="T9"/>
                  </a:cxn>
                  <a:cxn ang="0">
                    <a:pos x="T10" y="T11"/>
                  </a:cxn>
                </a:cxnLst>
                <a:rect l="0" t="0" r="r" b="b"/>
                <a:pathLst>
                  <a:path w="163" h="53">
                    <a:moveTo>
                      <a:pt x="156" y="24"/>
                    </a:moveTo>
                    <a:cubicBezTo>
                      <a:pt x="135" y="16"/>
                      <a:pt x="0" y="0"/>
                      <a:pt x="22" y="47"/>
                    </a:cubicBezTo>
                    <a:cubicBezTo>
                      <a:pt x="24" y="53"/>
                      <a:pt x="30" y="52"/>
                      <a:pt x="34" y="49"/>
                    </a:cubicBezTo>
                    <a:cubicBezTo>
                      <a:pt x="50" y="36"/>
                      <a:pt x="74" y="40"/>
                      <a:pt x="94" y="40"/>
                    </a:cubicBezTo>
                    <a:cubicBezTo>
                      <a:pt x="114" y="39"/>
                      <a:pt x="133" y="39"/>
                      <a:pt x="153" y="40"/>
                    </a:cubicBezTo>
                    <a:cubicBezTo>
                      <a:pt x="163" y="40"/>
                      <a:pt x="163" y="27"/>
                      <a:pt x="156" y="2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21" name="Freeform 758"/>
              <p:cNvSpPr/>
              <p:nvPr/>
            </p:nvSpPr>
            <p:spPr bwMode="auto">
              <a:xfrm>
                <a:off x="3493" y="566"/>
                <a:ext cx="473" cy="141"/>
              </a:xfrm>
              <a:custGeom>
                <a:avLst/>
                <a:gdLst>
                  <a:gd name="T0" fmla="*/ 266 w 269"/>
                  <a:gd name="T1" fmla="*/ 70 h 80"/>
                  <a:gd name="T2" fmla="*/ 215 w 269"/>
                  <a:gd name="T3" fmla="*/ 27 h 80"/>
                  <a:gd name="T4" fmla="*/ 131 w 269"/>
                  <a:gd name="T5" fmla="*/ 13 h 80"/>
                  <a:gd name="T6" fmla="*/ 10 w 269"/>
                  <a:gd name="T7" fmla="*/ 56 h 80"/>
                  <a:gd name="T8" fmla="*/ 28 w 269"/>
                  <a:gd name="T9" fmla="*/ 59 h 80"/>
                  <a:gd name="T10" fmla="*/ 80 w 269"/>
                  <a:gd name="T11" fmla="*/ 37 h 80"/>
                  <a:gd name="T12" fmla="*/ 146 w 269"/>
                  <a:gd name="T13" fmla="*/ 37 h 80"/>
                  <a:gd name="T14" fmla="*/ 206 w 269"/>
                  <a:gd name="T15" fmla="*/ 48 h 80"/>
                  <a:gd name="T16" fmla="*/ 256 w 269"/>
                  <a:gd name="T17" fmla="*/ 78 h 80"/>
                  <a:gd name="T18" fmla="*/ 266 w 269"/>
                  <a:gd name="T19" fmla="*/ 7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9" h="80">
                    <a:moveTo>
                      <a:pt x="266" y="70"/>
                    </a:moveTo>
                    <a:cubicBezTo>
                      <a:pt x="258" y="50"/>
                      <a:pt x="234" y="36"/>
                      <a:pt x="215" y="27"/>
                    </a:cubicBezTo>
                    <a:cubicBezTo>
                      <a:pt x="189" y="15"/>
                      <a:pt x="160" y="13"/>
                      <a:pt x="131" y="13"/>
                    </a:cubicBezTo>
                    <a:cubicBezTo>
                      <a:pt x="101" y="13"/>
                      <a:pt x="0" y="0"/>
                      <a:pt x="10" y="56"/>
                    </a:cubicBezTo>
                    <a:cubicBezTo>
                      <a:pt x="11" y="64"/>
                      <a:pt x="25" y="67"/>
                      <a:pt x="28" y="59"/>
                    </a:cubicBezTo>
                    <a:cubicBezTo>
                      <a:pt x="38" y="36"/>
                      <a:pt x="58" y="37"/>
                      <a:pt x="80" y="37"/>
                    </a:cubicBezTo>
                    <a:cubicBezTo>
                      <a:pt x="102" y="37"/>
                      <a:pt x="124" y="37"/>
                      <a:pt x="146" y="37"/>
                    </a:cubicBezTo>
                    <a:cubicBezTo>
                      <a:pt x="167" y="38"/>
                      <a:pt x="187" y="40"/>
                      <a:pt x="206" y="48"/>
                    </a:cubicBezTo>
                    <a:cubicBezTo>
                      <a:pt x="225" y="55"/>
                      <a:pt x="239" y="70"/>
                      <a:pt x="256" y="78"/>
                    </a:cubicBezTo>
                    <a:cubicBezTo>
                      <a:pt x="261" y="80"/>
                      <a:pt x="269" y="76"/>
                      <a:pt x="266"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22" name="Freeform 759"/>
              <p:cNvSpPr/>
              <p:nvPr/>
            </p:nvSpPr>
            <p:spPr bwMode="auto">
              <a:xfrm>
                <a:off x="3166" y="635"/>
                <a:ext cx="380" cy="142"/>
              </a:xfrm>
              <a:custGeom>
                <a:avLst/>
                <a:gdLst>
                  <a:gd name="T0" fmla="*/ 211 w 216"/>
                  <a:gd name="T1" fmla="*/ 17 h 81"/>
                  <a:gd name="T2" fmla="*/ 93 w 216"/>
                  <a:gd name="T3" fmla="*/ 8 h 81"/>
                  <a:gd name="T4" fmla="*/ 4 w 216"/>
                  <a:gd name="T5" fmla="*/ 61 h 81"/>
                  <a:gd name="T6" fmla="*/ 18 w 216"/>
                  <a:gd name="T7" fmla="*/ 75 h 81"/>
                  <a:gd name="T8" fmla="*/ 57 w 216"/>
                  <a:gd name="T9" fmla="*/ 45 h 81"/>
                  <a:gd name="T10" fmla="*/ 102 w 216"/>
                  <a:gd name="T11" fmla="*/ 28 h 81"/>
                  <a:gd name="T12" fmla="*/ 157 w 216"/>
                  <a:gd name="T13" fmla="*/ 26 h 81"/>
                  <a:gd name="T14" fmla="*/ 209 w 216"/>
                  <a:gd name="T15" fmla="*/ 28 h 81"/>
                  <a:gd name="T16" fmla="*/ 211 w 216"/>
                  <a:gd name="T17"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81">
                    <a:moveTo>
                      <a:pt x="211" y="17"/>
                    </a:moveTo>
                    <a:cubicBezTo>
                      <a:pt x="178" y="0"/>
                      <a:pt x="128" y="0"/>
                      <a:pt x="93" y="8"/>
                    </a:cubicBezTo>
                    <a:cubicBezTo>
                      <a:pt x="61" y="14"/>
                      <a:pt x="21" y="32"/>
                      <a:pt x="4" y="61"/>
                    </a:cubicBezTo>
                    <a:cubicBezTo>
                      <a:pt x="0" y="69"/>
                      <a:pt x="9" y="81"/>
                      <a:pt x="18" y="75"/>
                    </a:cubicBezTo>
                    <a:cubicBezTo>
                      <a:pt x="31" y="65"/>
                      <a:pt x="42" y="53"/>
                      <a:pt x="57" y="45"/>
                    </a:cubicBezTo>
                    <a:cubicBezTo>
                      <a:pt x="71" y="37"/>
                      <a:pt x="86" y="31"/>
                      <a:pt x="102" y="28"/>
                    </a:cubicBezTo>
                    <a:cubicBezTo>
                      <a:pt x="120" y="25"/>
                      <a:pt x="139" y="25"/>
                      <a:pt x="157" y="26"/>
                    </a:cubicBezTo>
                    <a:cubicBezTo>
                      <a:pt x="174" y="27"/>
                      <a:pt x="192" y="31"/>
                      <a:pt x="209" y="28"/>
                    </a:cubicBezTo>
                    <a:cubicBezTo>
                      <a:pt x="215" y="27"/>
                      <a:pt x="216" y="19"/>
                      <a:pt x="211"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23" name="Freeform 760"/>
              <p:cNvSpPr/>
              <p:nvPr/>
            </p:nvSpPr>
            <p:spPr bwMode="auto">
              <a:xfrm>
                <a:off x="2245" y="1233"/>
                <a:ext cx="207" cy="176"/>
              </a:xfrm>
              <a:custGeom>
                <a:avLst/>
                <a:gdLst>
                  <a:gd name="T0" fmla="*/ 4 w 118"/>
                  <a:gd name="T1" fmla="*/ 8 h 100"/>
                  <a:gd name="T2" fmla="*/ 40 w 118"/>
                  <a:gd name="T3" fmla="*/ 23 h 100"/>
                  <a:gd name="T4" fmla="*/ 76 w 118"/>
                  <a:gd name="T5" fmla="*/ 61 h 100"/>
                  <a:gd name="T6" fmla="*/ 112 w 118"/>
                  <a:gd name="T7" fmla="*/ 99 h 100"/>
                  <a:gd name="T8" fmla="*/ 114 w 118"/>
                  <a:gd name="T9" fmla="*/ 91 h 100"/>
                  <a:gd name="T10" fmla="*/ 68 w 118"/>
                  <a:gd name="T11" fmla="*/ 30 h 100"/>
                  <a:gd name="T12" fmla="*/ 6 w 118"/>
                  <a:gd name="T13" fmla="*/ 1 h 100"/>
                  <a:gd name="T14" fmla="*/ 4 w 118"/>
                  <a:gd name="T15" fmla="*/ 8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00">
                    <a:moveTo>
                      <a:pt x="4" y="8"/>
                    </a:moveTo>
                    <a:cubicBezTo>
                      <a:pt x="16" y="13"/>
                      <a:pt x="28" y="18"/>
                      <a:pt x="40" y="23"/>
                    </a:cubicBezTo>
                    <a:cubicBezTo>
                      <a:pt x="58" y="31"/>
                      <a:pt x="66" y="44"/>
                      <a:pt x="76" y="61"/>
                    </a:cubicBezTo>
                    <a:cubicBezTo>
                      <a:pt x="84" y="74"/>
                      <a:pt x="94" y="100"/>
                      <a:pt x="112" y="99"/>
                    </a:cubicBezTo>
                    <a:cubicBezTo>
                      <a:pt x="115" y="98"/>
                      <a:pt x="118" y="93"/>
                      <a:pt x="114" y="91"/>
                    </a:cubicBezTo>
                    <a:cubicBezTo>
                      <a:pt x="90" y="81"/>
                      <a:pt x="84" y="48"/>
                      <a:pt x="68" y="30"/>
                    </a:cubicBezTo>
                    <a:cubicBezTo>
                      <a:pt x="53" y="14"/>
                      <a:pt x="26" y="8"/>
                      <a:pt x="6" y="1"/>
                    </a:cubicBezTo>
                    <a:cubicBezTo>
                      <a:pt x="3" y="0"/>
                      <a:pt x="0" y="6"/>
                      <a:pt x="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24" name="Freeform 761"/>
              <p:cNvSpPr/>
              <p:nvPr/>
            </p:nvSpPr>
            <p:spPr bwMode="auto">
              <a:xfrm>
                <a:off x="2324" y="1322"/>
                <a:ext cx="390" cy="299"/>
              </a:xfrm>
              <a:custGeom>
                <a:avLst/>
                <a:gdLst>
                  <a:gd name="T0" fmla="*/ 212 w 222"/>
                  <a:gd name="T1" fmla="*/ 3 h 170"/>
                  <a:gd name="T2" fmla="*/ 70 w 222"/>
                  <a:gd name="T3" fmla="*/ 39 h 170"/>
                  <a:gd name="T4" fmla="*/ 36 w 222"/>
                  <a:gd name="T5" fmla="*/ 85 h 170"/>
                  <a:gd name="T6" fmla="*/ 1 w 222"/>
                  <a:gd name="T7" fmla="*/ 161 h 170"/>
                  <a:gd name="T8" fmla="*/ 10 w 222"/>
                  <a:gd name="T9" fmla="*/ 166 h 170"/>
                  <a:gd name="T10" fmla="*/ 46 w 222"/>
                  <a:gd name="T11" fmla="*/ 95 h 170"/>
                  <a:gd name="T12" fmla="*/ 67 w 222"/>
                  <a:gd name="T13" fmla="*/ 57 h 170"/>
                  <a:gd name="T14" fmla="*/ 114 w 222"/>
                  <a:gd name="T15" fmla="*/ 45 h 170"/>
                  <a:gd name="T16" fmla="*/ 219 w 222"/>
                  <a:gd name="T17" fmla="*/ 9 h 170"/>
                  <a:gd name="T18" fmla="*/ 212 w 222"/>
                  <a:gd name="T19" fmla="*/ 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170">
                    <a:moveTo>
                      <a:pt x="212" y="3"/>
                    </a:moveTo>
                    <a:cubicBezTo>
                      <a:pt x="172" y="45"/>
                      <a:pt x="118" y="19"/>
                      <a:pt x="70" y="39"/>
                    </a:cubicBezTo>
                    <a:cubicBezTo>
                      <a:pt x="51" y="47"/>
                      <a:pt x="45" y="68"/>
                      <a:pt x="36" y="85"/>
                    </a:cubicBezTo>
                    <a:cubicBezTo>
                      <a:pt x="25" y="109"/>
                      <a:pt x="8" y="135"/>
                      <a:pt x="1" y="161"/>
                    </a:cubicBezTo>
                    <a:cubicBezTo>
                      <a:pt x="0" y="165"/>
                      <a:pt x="6" y="170"/>
                      <a:pt x="10" y="166"/>
                    </a:cubicBezTo>
                    <a:cubicBezTo>
                      <a:pt x="26" y="146"/>
                      <a:pt x="35" y="118"/>
                      <a:pt x="46" y="95"/>
                    </a:cubicBezTo>
                    <a:cubicBezTo>
                      <a:pt x="52" y="83"/>
                      <a:pt x="57" y="67"/>
                      <a:pt x="67" y="57"/>
                    </a:cubicBezTo>
                    <a:cubicBezTo>
                      <a:pt x="78" y="46"/>
                      <a:pt x="98" y="46"/>
                      <a:pt x="114" y="45"/>
                    </a:cubicBezTo>
                    <a:cubicBezTo>
                      <a:pt x="150" y="42"/>
                      <a:pt x="197" y="44"/>
                      <a:pt x="219" y="9"/>
                    </a:cubicBezTo>
                    <a:cubicBezTo>
                      <a:pt x="222" y="4"/>
                      <a:pt x="215" y="0"/>
                      <a:pt x="212"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25" name="Freeform 762"/>
              <p:cNvSpPr/>
              <p:nvPr/>
            </p:nvSpPr>
            <p:spPr bwMode="auto">
              <a:xfrm>
                <a:off x="2011" y="1581"/>
                <a:ext cx="325" cy="54"/>
              </a:xfrm>
              <a:custGeom>
                <a:avLst/>
                <a:gdLst>
                  <a:gd name="T0" fmla="*/ 181 w 185"/>
                  <a:gd name="T1" fmla="*/ 11 h 31"/>
                  <a:gd name="T2" fmla="*/ 97 w 185"/>
                  <a:gd name="T3" fmla="*/ 18 h 31"/>
                  <a:gd name="T4" fmla="*/ 55 w 185"/>
                  <a:gd name="T5" fmla="*/ 19 h 31"/>
                  <a:gd name="T6" fmla="*/ 8 w 185"/>
                  <a:gd name="T7" fmla="*/ 2 h 31"/>
                  <a:gd name="T8" fmla="*/ 3 w 185"/>
                  <a:gd name="T9" fmla="*/ 8 h 31"/>
                  <a:gd name="T10" fmla="*/ 82 w 185"/>
                  <a:gd name="T11" fmla="*/ 30 h 31"/>
                  <a:gd name="T12" fmla="*/ 182 w 185"/>
                  <a:gd name="T13" fmla="*/ 17 h 31"/>
                  <a:gd name="T14" fmla="*/ 181 w 185"/>
                  <a:gd name="T15" fmla="*/ 1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 h="31">
                    <a:moveTo>
                      <a:pt x="181" y="11"/>
                    </a:moveTo>
                    <a:cubicBezTo>
                      <a:pt x="153" y="10"/>
                      <a:pt x="125" y="15"/>
                      <a:pt x="97" y="18"/>
                    </a:cubicBezTo>
                    <a:cubicBezTo>
                      <a:pt x="84" y="19"/>
                      <a:pt x="69" y="20"/>
                      <a:pt x="55" y="19"/>
                    </a:cubicBezTo>
                    <a:cubicBezTo>
                      <a:pt x="37" y="17"/>
                      <a:pt x="24" y="10"/>
                      <a:pt x="8" y="2"/>
                    </a:cubicBezTo>
                    <a:cubicBezTo>
                      <a:pt x="4" y="0"/>
                      <a:pt x="0" y="5"/>
                      <a:pt x="3" y="8"/>
                    </a:cubicBezTo>
                    <a:cubicBezTo>
                      <a:pt x="22" y="29"/>
                      <a:pt x="56" y="31"/>
                      <a:pt x="82" y="30"/>
                    </a:cubicBezTo>
                    <a:cubicBezTo>
                      <a:pt x="115" y="28"/>
                      <a:pt x="150" y="25"/>
                      <a:pt x="182" y="17"/>
                    </a:cubicBezTo>
                    <a:cubicBezTo>
                      <a:pt x="185" y="16"/>
                      <a:pt x="185" y="11"/>
                      <a:pt x="181"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26" name="Freeform 763"/>
              <p:cNvSpPr/>
              <p:nvPr/>
            </p:nvSpPr>
            <p:spPr bwMode="auto">
              <a:xfrm>
                <a:off x="2326" y="1593"/>
                <a:ext cx="103" cy="136"/>
              </a:xfrm>
              <a:custGeom>
                <a:avLst/>
                <a:gdLst>
                  <a:gd name="T0" fmla="*/ 4 w 59"/>
                  <a:gd name="T1" fmla="*/ 3 h 77"/>
                  <a:gd name="T2" fmla="*/ 14 w 59"/>
                  <a:gd name="T3" fmla="*/ 35 h 77"/>
                  <a:gd name="T4" fmla="*/ 52 w 59"/>
                  <a:gd name="T5" fmla="*/ 75 h 77"/>
                  <a:gd name="T6" fmla="*/ 57 w 59"/>
                  <a:gd name="T7" fmla="*/ 70 h 77"/>
                  <a:gd name="T8" fmla="*/ 11 w 59"/>
                  <a:gd name="T9" fmla="*/ 4 h 77"/>
                  <a:gd name="T10" fmla="*/ 4 w 59"/>
                  <a:gd name="T11" fmla="*/ 3 h 77"/>
                </a:gdLst>
                <a:ahLst/>
                <a:cxnLst>
                  <a:cxn ang="0">
                    <a:pos x="T0" y="T1"/>
                  </a:cxn>
                  <a:cxn ang="0">
                    <a:pos x="T2" y="T3"/>
                  </a:cxn>
                  <a:cxn ang="0">
                    <a:pos x="T4" y="T5"/>
                  </a:cxn>
                  <a:cxn ang="0">
                    <a:pos x="T6" y="T7"/>
                  </a:cxn>
                  <a:cxn ang="0">
                    <a:pos x="T8" y="T9"/>
                  </a:cxn>
                  <a:cxn ang="0">
                    <a:pos x="T10" y="T11"/>
                  </a:cxn>
                </a:cxnLst>
                <a:rect l="0" t="0" r="r" b="b"/>
                <a:pathLst>
                  <a:path w="59" h="77">
                    <a:moveTo>
                      <a:pt x="4" y="3"/>
                    </a:moveTo>
                    <a:cubicBezTo>
                      <a:pt x="0" y="15"/>
                      <a:pt x="7" y="26"/>
                      <a:pt x="14" y="35"/>
                    </a:cubicBezTo>
                    <a:cubicBezTo>
                      <a:pt x="25" y="48"/>
                      <a:pt x="37" y="66"/>
                      <a:pt x="52" y="75"/>
                    </a:cubicBezTo>
                    <a:cubicBezTo>
                      <a:pt x="56" y="77"/>
                      <a:pt x="59" y="73"/>
                      <a:pt x="57" y="70"/>
                    </a:cubicBezTo>
                    <a:cubicBezTo>
                      <a:pt x="47" y="46"/>
                      <a:pt x="11" y="32"/>
                      <a:pt x="11" y="4"/>
                    </a:cubicBezTo>
                    <a:cubicBezTo>
                      <a:pt x="10" y="0"/>
                      <a:pt x="5" y="0"/>
                      <a:pt x="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27" name="Freeform 764"/>
              <p:cNvSpPr/>
              <p:nvPr/>
            </p:nvSpPr>
            <p:spPr bwMode="auto">
              <a:xfrm>
                <a:off x="2370" y="1697"/>
                <a:ext cx="96" cy="334"/>
              </a:xfrm>
              <a:custGeom>
                <a:avLst/>
                <a:gdLst>
                  <a:gd name="T0" fmla="*/ 46 w 55"/>
                  <a:gd name="T1" fmla="*/ 2 h 190"/>
                  <a:gd name="T2" fmla="*/ 9 w 55"/>
                  <a:gd name="T3" fmla="*/ 92 h 190"/>
                  <a:gd name="T4" fmla="*/ 30 w 55"/>
                  <a:gd name="T5" fmla="*/ 188 h 190"/>
                  <a:gd name="T6" fmla="*/ 38 w 55"/>
                  <a:gd name="T7" fmla="*/ 183 h 190"/>
                  <a:gd name="T8" fmla="*/ 24 w 55"/>
                  <a:gd name="T9" fmla="*/ 149 h 190"/>
                  <a:gd name="T10" fmla="*/ 22 w 55"/>
                  <a:gd name="T11" fmla="*/ 106 h 190"/>
                  <a:gd name="T12" fmla="*/ 50 w 55"/>
                  <a:gd name="T13" fmla="*/ 10 h 190"/>
                  <a:gd name="T14" fmla="*/ 46 w 55"/>
                  <a:gd name="T15" fmla="*/ 2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90">
                    <a:moveTo>
                      <a:pt x="46" y="2"/>
                    </a:moveTo>
                    <a:cubicBezTo>
                      <a:pt x="8" y="11"/>
                      <a:pt x="10" y="61"/>
                      <a:pt x="9" y="92"/>
                    </a:cubicBezTo>
                    <a:cubicBezTo>
                      <a:pt x="8" y="118"/>
                      <a:pt x="0" y="175"/>
                      <a:pt x="30" y="188"/>
                    </a:cubicBezTo>
                    <a:cubicBezTo>
                      <a:pt x="34" y="190"/>
                      <a:pt x="39" y="187"/>
                      <a:pt x="38" y="183"/>
                    </a:cubicBezTo>
                    <a:cubicBezTo>
                      <a:pt x="33" y="171"/>
                      <a:pt x="26" y="162"/>
                      <a:pt x="24" y="149"/>
                    </a:cubicBezTo>
                    <a:cubicBezTo>
                      <a:pt x="21" y="135"/>
                      <a:pt x="22" y="120"/>
                      <a:pt x="22" y="106"/>
                    </a:cubicBezTo>
                    <a:cubicBezTo>
                      <a:pt x="23" y="72"/>
                      <a:pt x="17" y="31"/>
                      <a:pt x="50" y="10"/>
                    </a:cubicBezTo>
                    <a:cubicBezTo>
                      <a:pt x="55" y="8"/>
                      <a:pt x="52" y="0"/>
                      <a:pt x="46"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28" name="Freeform 765"/>
              <p:cNvSpPr/>
              <p:nvPr/>
            </p:nvSpPr>
            <p:spPr bwMode="auto">
              <a:xfrm>
                <a:off x="2582" y="1922"/>
                <a:ext cx="44" cy="92"/>
              </a:xfrm>
              <a:custGeom>
                <a:avLst/>
                <a:gdLst>
                  <a:gd name="T0" fmla="*/ 17 w 25"/>
                  <a:gd name="T1" fmla="*/ 3 h 52"/>
                  <a:gd name="T2" fmla="*/ 11 w 25"/>
                  <a:gd name="T3" fmla="*/ 50 h 52"/>
                  <a:gd name="T4" fmla="*/ 16 w 25"/>
                  <a:gd name="T5" fmla="*/ 49 h 52"/>
                  <a:gd name="T6" fmla="*/ 17 w 25"/>
                  <a:gd name="T7" fmla="*/ 30 h 52"/>
                  <a:gd name="T8" fmla="*/ 23 w 25"/>
                  <a:gd name="T9" fmla="*/ 7 h 52"/>
                  <a:gd name="T10" fmla="*/ 17 w 25"/>
                  <a:gd name="T11" fmla="*/ 3 h 52"/>
                </a:gdLst>
                <a:ahLst/>
                <a:cxnLst>
                  <a:cxn ang="0">
                    <a:pos x="T0" y="T1"/>
                  </a:cxn>
                  <a:cxn ang="0">
                    <a:pos x="T2" y="T3"/>
                  </a:cxn>
                  <a:cxn ang="0">
                    <a:pos x="T4" y="T5"/>
                  </a:cxn>
                  <a:cxn ang="0">
                    <a:pos x="T6" y="T7"/>
                  </a:cxn>
                  <a:cxn ang="0">
                    <a:pos x="T8" y="T9"/>
                  </a:cxn>
                  <a:cxn ang="0">
                    <a:pos x="T10" y="T11"/>
                  </a:cxn>
                </a:cxnLst>
                <a:rect l="0" t="0" r="r" b="b"/>
                <a:pathLst>
                  <a:path w="25" h="52">
                    <a:moveTo>
                      <a:pt x="17" y="3"/>
                    </a:moveTo>
                    <a:cubicBezTo>
                      <a:pt x="9" y="15"/>
                      <a:pt x="0" y="38"/>
                      <a:pt x="11" y="50"/>
                    </a:cubicBezTo>
                    <a:cubicBezTo>
                      <a:pt x="12" y="52"/>
                      <a:pt x="15" y="51"/>
                      <a:pt x="16" y="49"/>
                    </a:cubicBezTo>
                    <a:cubicBezTo>
                      <a:pt x="18" y="43"/>
                      <a:pt x="16" y="36"/>
                      <a:pt x="17" y="30"/>
                    </a:cubicBezTo>
                    <a:cubicBezTo>
                      <a:pt x="18" y="22"/>
                      <a:pt x="20" y="14"/>
                      <a:pt x="23" y="7"/>
                    </a:cubicBezTo>
                    <a:cubicBezTo>
                      <a:pt x="25" y="3"/>
                      <a:pt x="20"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29" name="Freeform 766"/>
              <p:cNvSpPr/>
              <p:nvPr/>
            </p:nvSpPr>
            <p:spPr bwMode="auto">
              <a:xfrm>
                <a:off x="2382" y="1998"/>
                <a:ext cx="232" cy="137"/>
              </a:xfrm>
              <a:custGeom>
                <a:avLst/>
                <a:gdLst>
                  <a:gd name="T0" fmla="*/ 128 w 132"/>
                  <a:gd name="T1" fmla="*/ 3 h 78"/>
                  <a:gd name="T2" fmla="*/ 61 w 132"/>
                  <a:gd name="T3" fmla="*/ 3 h 78"/>
                  <a:gd name="T4" fmla="*/ 17 w 132"/>
                  <a:gd name="T5" fmla="*/ 11 h 78"/>
                  <a:gd name="T6" fmla="*/ 34 w 132"/>
                  <a:gd name="T7" fmla="*/ 76 h 78"/>
                  <a:gd name="T8" fmla="*/ 39 w 132"/>
                  <a:gd name="T9" fmla="*/ 71 h 78"/>
                  <a:gd name="T10" fmla="*/ 24 w 132"/>
                  <a:gd name="T11" fmla="*/ 43 h 78"/>
                  <a:gd name="T12" fmla="*/ 39 w 132"/>
                  <a:gd name="T13" fmla="*/ 15 h 78"/>
                  <a:gd name="T14" fmla="*/ 57 w 132"/>
                  <a:gd name="T15" fmla="*/ 14 h 78"/>
                  <a:gd name="T16" fmla="*/ 129 w 132"/>
                  <a:gd name="T17" fmla="*/ 10 h 78"/>
                  <a:gd name="T18" fmla="*/ 128 w 132"/>
                  <a:gd name="T19" fmla="*/ 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78">
                    <a:moveTo>
                      <a:pt x="128" y="3"/>
                    </a:moveTo>
                    <a:cubicBezTo>
                      <a:pt x="106" y="1"/>
                      <a:pt x="83" y="3"/>
                      <a:pt x="61" y="3"/>
                    </a:cubicBezTo>
                    <a:cubicBezTo>
                      <a:pt x="48" y="3"/>
                      <a:pt x="28" y="0"/>
                      <a:pt x="17" y="11"/>
                    </a:cubicBezTo>
                    <a:cubicBezTo>
                      <a:pt x="0" y="29"/>
                      <a:pt x="15" y="66"/>
                      <a:pt x="34" y="76"/>
                    </a:cubicBezTo>
                    <a:cubicBezTo>
                      <a:pt x="37" y="78"/>
                      <a:pt x="41" y="74"/>
                      <a:pt x="39" y="71"/>
                    </a:cubicBezTo>
                    <a:cubicBezTo>
                      <a:pt x="34" y="62"/>
                      <a:pt x="27" y="54"/>
                      <a:pt x="24" y="43"/>
                    </a:cubicBezTo>
                    <a:cubicBezTo>
                      <a:pt x="19" y="29"/>
                      <a:pt x="21" y="20"/>
                      <a:pt x="39" y="15"/>
                    </a:cubicBezTo>
                    <a:cubicBezTo>
                      <a:pt x="44" y="13"/>
                      <a:pt x="52" y="14"/>
                      <a:pt x="57" y="14"/>
                    </a:cubicBezTo>
                    <a:cubicBezTo>
                      <a:pt x="81" y="13"/>
                      <a:pt x="105" y="13"/>
                      <a:pt x="129" y="10"/>
                    </a:cubicBezTo>
                    <a:cubicBezTo>
                      <a:pt x="132" y="9"/>
                      <a:pt x="131" y="4"/>
                      <a:pt x="128"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30" name="Freeform 767"/>
              <p:cNvSpPr/>
              <p:nvPr/>
            </p:nvSpPr>
            <p:spPr bwMode="auto">
              <a:xfrm>
                <a:off x="2370" y="2110"/>
                <a:ext cx="96" cy="159"/>
              </a:xfrm>
              <a:custGeom>
                <a:avLst/>
                <a:gdLst>
                  <a:gd name="T0" fmla="*/ 48 w 55"/>
                  <a:gd name="T1" fmla="*/ 2 h 90"/>
                  <a:gd name="T2" fmla="*/ 2 w 55"/>
                  <a:gd name="T3" fmla="*/ 83 h 90"/>
                  <a:gd name="T4" fmla="*/ 6 w 55"/>
                  <a:gd name="T5" fmla="*/ 88 h 90"/>
                  <a:gd name="T6" fmla="*/ 29 w 55"/>
                  <a:gd name="T7" fmla="*/ 55 h 90"/>
                  <a:gd name="T8" fmla="*/ 52 w 55"/>
                  <a:gd name="T9" fmla="*/ 7 h 90"/>
                  <a:gd name="T10" fmla="*/ 48 w 55"/>
                  <a:gd name="T11" fmla="*/ 2 h 90"/>
                </a:gdLst>
                <a:ahLst/>
                <a:cxnLst>
                  <a:cxn ang="0">
                    <a:pos x="T0" y="T1"/>
                  </a:cxn>
                  <a:cxn ang="0">
                    <a:pos x="T2" y="T3"/>
                  </a:cxn>
                  <a:cxn ang="0">
                    <a:pos x="T4" y="T5"/>
                  </a:cxn>
                  <a:cxn ang="0">
                    <a:pos x="T6" y="T7"/>
                  </a:cxn>
                  <a:cxn ang="0">
                    <a:pos x="T8" y="T9"/>
                  </a:cxn>
                  <a:cxn ang="0">
                    <a:pos x="T10" y="T11"/>
                  </a:cxn>
                </a:cxnLst>
                <a:rect l="0" t="0" r="r" b="b"/>
                <a:pathLst>
                  <a:path w="55" h="90">
                    <a:moveTo>
                      <a:pt x="48" y="2"/>
                    </a:moveTo>
                    <a:cubicBezTo>
                      <a:pt x="18" y="15"/>
                      <a:pt x="22" y="61"/>
                      <a:pt x="2" y="83"/>
                    </a:cubicBezTo>
                    <a:cubicBezTo>
                      <a:pt x="0" y="86"/>
                      <a:pt x="3" y="90"/>
                      <a:pt x="6" y="88"/>
                    </a:cubicBezTo>
                    <a:cubicBezTo>
                      <a:pt x="18" y="81"/>
                      <a:pt x="24" y="69"/>
                      <a:pt x="29" y="55"/>
                    </a:cubicBezTo>
                    <a:cubicBezTo>
                      <a:pt x="35" y="37"/>
                      <a:pt x="38" y="21"/>
                      <a:pt x="52" y="7"/>
                    </a:cubicBezTo>
                    <a:cubicBezTo>
                      <a:pt x="55" y="4"/>
                      <a:pt x="51" y="0"/>
                      <a:pt x="4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31" name="Freeform 768"/>
              <p:cNvSpPr/>
              <p:nvPr/>
            </p:nvSpPr>
            <p:spPr bwMode="auto">
              <a:xfrm>
                <a:off x="1795" y="1683"/>
                <a:ext cx="96" cy="162"/>
              </a:xfrm>
              <a:custGeom>
                <a:avLst/>
                <a:gdLst>
                  <a:gd name="T0" fmla="*/ 2 w 55"/>
                  <a:gd name="T1" fmla="*/ 5 h 92"/>
                  <a:gd name="T2" fmla="*/ 49 w 55"/>
                  <a:gd name="T3" fmla="*/ 90 h 92"/>
                  <a:gd name="T4" fmla="*/ 53 w 55"/>
                  <a:gd name="T5" fmla="*/ 84 h 92"/>
                  <a:gd name="T6" fmla="*/ 22 w 55"/>
                  <a:gd name="T7" fmla="*/ 49 h 92"/>
                  <a:gd name="T8" fmla="*/ 9 w 55"/>
                  <a:gd name="T9" fmla="*/ 4 h 92"/>
                  <a:gd name="T10" fmla="*/ 2 w 55"/>
                  <a:gd name="T11" fmla="*/ 5 h 92"/>
                </a:gdLst>
                <a:ahLst/>
                <a:cxnLst>
                  <a:cxn ang="0">
                    <a:pos x="T0" y="T1"/>
                  </a:cxn>
                  <a:cxn ang="0">
                    <a:pos x="T2" y="T3"/>
                  </a:cxn>
                  <a:cxn ang="0">
                    <a:pos x="T4" y="T5"/>
                  </a:cxn>
                  <a:cxn ang="0">
                    <a:pos x="T6" y="T7"/>
                  </a:cxn>
                  <a:cxn ang="0">
                    <a:pos x="T8" y="T9"/>
                  </a:cxn>
                  <a:cxn ang="0">
                    <a:pos x="T10" y="T11"/>
                  </a:cxn>
                </a:cxnLst>
                <a:rect l="0" t="0" r="r" b="b"/>
                <a:pathLst>
                  <a:path w="55" h="92">
                    <a:moveTo>
                      <a:pt x="2" y="5"/>
                    </a:moveTo>
                    <a:cubicBezTo>
                      <a:pt x="0" y="35"/>
                      <a:pt x="17" y="81"/>
                      <a:pt x="49" y="90"/>
                    </a:cubicBezTo>
                    <a:cubicBezTo>
                      <a:pt x="53" y="92"/>
                      <a:pt x="55" y="87"/>
                      <a:pt x="53" y="84"/>
                    </a:cubicBezTo>
                    <a:cubicBezTo>
                      <a:pt x="43" y="72"/>
                      <a:pt x="30" y="64"/>
                      <a:pt x="22" y="49"/>
                    </a:cubicBezTo>
                    <a:cubicBezTo>
                      <a:pt x="14" y="35"/>
                      <a:pt x="12" y="20"/>
                      <a:pt x="9" y="4"/>
                    </a:cubicBezTo>
                    <a:cubicBezTo>
                      <a:pt x="8" y="0"/>
                      <a:pt x="3" y="1"/>
                      <a:pt x="2"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32" name="Freeform 769"/>
              <p:cNvSpPr/>
              <p:nvPr/>
            </p:nvSpPr>
            <p:spPr bwMode="auto">
              <a:xfrm>
                <a:off x="1775" y="1785"/>
                <a:ext cx="359" cy="204"/>
              </a:xfrm>
              <a:custGeom>
                <a:avLst/>
                <a:gdLst>
                  <a:gd name="T0" fmla="*/ 7 w 204"/>
                  <a:gd name="T1" fmla="*/ 113 h 116"/>
                  <a:gd name="T2" fmla="*/ 87 w 204"/>
                  <a:gd name="T3" fmla="*/ 25 h 116"/>
                  <a:gd name="T4" fmla="*/ 201 w 204"/>
                  <a:gd name="T5" fmla="*/ 9 h 116"/>
                  <a:gd name="T6" fmla="*/ 198 w 204"/>
                  <a:gd name="T7" fmla="*/ 1 h 116"/>
                  <a:gd name="T8" fmla="*/ 128 w 204"/>
                  <a:gd name="T9" fmla="*/ 7 h 116"/>
                  <a:gd name="T10" fmla="*/ 72 w 204"/>
                  <a:gd name="T11" fmla="*/ 16 h 116"/>
                  <a:gd name="T12" fmla="*/ 41 w 204"/>
                  <a:gd name="T13" fmla="*/ 46 h 116"/>
                  <a:gd name="T14" fmla="*/ 2 w 204"/>
                  <a:gd name="T15" fmla="*/ 109 h 116"/>
                  <a:gd name="T16" fmla="*/ 7 w 204"/>
                  <a:gd name="T17" fmla="*/ 11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116">
                    <a:moveTo>
                      <a:pt x="7" y="113"/>
                    </a:moveTo>
                    <a:cubicBezTo>
                      <a:pt x="32" y="86"/>
                      <a:pt x="48" y="34"/>
                      <a:pt x="87" y="25"/>
                    </a:cubicBezTo>
                    <a:cubicBezTo>
                      <a:pt x="123" y="16"/>
                      <a:pt x="167" y="26"/>
                      <a:pt x="201" y="9"/>
                    </a:cubicBezTo>
                    <a:cubicBezTo>
                      <a:pt x="204" y="7"/>
                      <a:pt x="203" y="0"/>
                      <a:pt x="198" y="1"/>
                    </a:cubicBezTo>
                    <a:cubicBezTo>
                      <a:pt x="175" y="4"/>
                      <a:pt x="151" y="5"/>
                      <a:pt x="128" y="7"/>
                    </a:cubicBezTo>
                    <a:cubicBezTo>
                      <a:pt x="110" y="9"/>
                      <a:pt x="89" y="8"/>
                      <a:pt x="72" y="16"/>
                    </a:cubicBezTo>
                    <a:cubicBezTo>
                      <a:pt x="58" y="22"/>
                      <a:pt x="49" y="34"/>
                      <a:pt x="41" y="46"/>
                    </a:cubicBezTo>
                    <a:cubicBezTo>
                      <a:pt x="27" y="66"/>
                      <a:pt x="12" y="87"/>
                      <a:pt x="2" y="109"/>
                    </a:cubicBezTo>
                    <a:cubicBezTo>
                      <a:pt x="0" y="112"/>
                      <a:pt x="4" y="116"/>
                      <a:pt x="7" y="1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33" name="Freeform 770"/>
              <p:cNvSpPr/>
              <p:nvPr/>
            </p:nvSpPr>
            <p:spPr bwMode="auto">
              <a:xfrm>
                <a:off x="2014" y="1889"/>
                <a:ext cx="139" cy="218"/>
              </a:xfrm>
              <a:custGeom>
                <a:avLst/>
                <a:gdLst>
                  <a:gd name="T0" fmla="*/ 0 w 79"/>
                  <a:gd name="T1" fmla="*/ 5 h 124"/>
                  <a:gd name="T2" fmla="*/ 24 w 79"/>
                  <a:gd name="T3" fmla="*/ 71 h 124"/>
                  <a:gd name="T4" fmla="*/ 71 w 79"/>
                  <a:gd name="T5" fmla="*/ 123 h 124"/>
                  <a:gd name="T6" fmla="*/ 76 w 79"/>
                  <a:gd name="T7" fmla="*/ 118 h 124"/>
                  <a:gd name="T8" fmla="*/ 34 w 79"/>
                  <a:gd name="T9" fmla="*/ 69 h 124"/>
                  <a:gd name="T10" fmla="*/ 7 w 79"/>
                  <a:gd name="T11" fmla="*/ 4 h 124"/>
                  <a:gd name="T12" fmla="*/ 0 w 79"/>
                  <a:gd name="T13" fmla="*/ 5 h 124"/>
                </a:gdLst>
                <a:ahLst/>
                <a:cxnLst>
                  <a:cxn ang="0">
                    <a:pos x="T0" y="T1"/>
                  </a:cxn>
                  <a:cxn ang="0">
                    <a:pos x="T2" y="T3"/>
                  </a:cxn>
                  <a:cxn ang="0">
                    <a:pos x="T4" y="T5"/>
                  </a:cxn>
                  <a:cxn ang="0">
                    <a:pos x="T6" y="T7"/>
                  </a:cxn>
                  <a:cxn ang="0">
                    <a:pos x="T8" y="T9"/>
                  </a:cxn>
                  <a:cxn ang="0">
                    <a:pos x="T10" y="T11"/>
                  </a:cxn>
                  <a:cxn ang="0">
                    <a:pos x="T12" y="T13"/>
                  </a:cxn>
                </a:cxnLst>
                <a:rect l="0" t="0" r="r" b="b"/>
                <a:pathLst>
                  <a:path w="79" h="124">
                    <a:moveTo>
                      <a:pt x="0" y="5"/>
                    </a:moveTo>
                    <a:cubicBezTo>
                      <a:pt x="3" y="28"/>
                      <a:pt x="12" y="51"/>
                      <a:pt x="24" y="71"/>
                    </a:cubicBezTo>
                    <a:cubicBezTo>
                      <a:pt x="35" y="89"/>
                      <a:pt x="51" y="114"/>
                      <a:pt x="71" y="123"/>
                    </a:cubicBezTo>
                    <a:cubicBezTo>
                      <a:pt x="74" y="124"/>
                      <a:pt x="79" y="121"/>
                      <a:pt x="76" y="118"/>
                    </a:cubicBezTo>
                    <a:cubicBezTo>
                      <a:pt x="64" y="100"/>
                      <a:pt x="46" y="87"/>
                      <a:pt x="34" y="69"/>
                    </a:cubicBezTo>
                    <a:cubicBezTo>
                      <a:pt x="22" y="49"/>
                      <a:pt x="14" y="27"/>
                      <a:pt x="7" y="4"/>
                    </a:cubicBezTo>
                    <a:cubicBezTo>
                      <a:pt x="6" y="0"/>
                      <a:pt x="0" y="1"/>
                      <a:pt x="0"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34" name="Freeform 771"/>
              <p:cNvSpPr/>
              <p:nvPr/>
            </p:nvSpPr>
            <p:spPr bwMode="auto">
              <a:xfrm>
                <a:off x="2136" y="2082"/>
                <a:ext cx="216" cy="484"/>
              </a:xfrm>
              <a:custGeom>
                <a:avLst/>
                <a:gdLst>
                  <a:gd name="T0" fmla="*/ 0 w 123"/>
                  <a:gd name="T1" fmla="*/ 6 h 275"/>
                  <a:gd name="T2" fmla="*/ 48 w 123"/>
                  <a:gd name="T3" fmla="*/ 162 h 275"/>
                  <a:gd name="T4" fmla="*/ 68 w 123"/>
                  <a:gd name="T5" fmla="*/ 204 h 275"/>
                  <a:gd name="T6" fmla="*/ 79 w 123"/>
                  <a:gd name="T7" fmla="*/ 241 h 275"/>
                  <a:gd name="T8" fmla="*/ 116 w 123"/>
                  <a:gd name="T9" fmla="*/ 274 h 275"/>
                  <a:gd name="T10" fmla="*/ 118 w 123"/>
                  <a:gd name="T11" fmla="*/ 264 h 275"/>
                  <a:gd name="T12" fmla="*/ 81 w 123"/>
                  <a:gd name="T13" fmla="*/ 200 h 275"/>
                  <a:gd name="T14" fmla="*/ 53 w 123"/>
                  <a:gd name="T15" fmla="*/ 143 h 275"/>
                  <a:gd name="T16" fmla="*/ 8 w 123"/>
                  <a:gd name="T17" fmla="*/ 5 h 275"/>
                  <a:gd name="T18" fmla="*/ 0 w 123"/>
                  <a:gd name="T19"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75">
                    <a:moveTo>
                      <a:pt x="0" y="6"/>
                    </a:moveTo>
                    <a:cubicBezTo>
                      <a:pt x="0" y="60"/>
                      <a:pt x="23" y="115"/>
                      <a:pt x="48" y="162"/>
                    </a:cubicBezTo>
                    <a:cubicBezTo>
                      <a:pt x="55" y="176"/>
                      <a:pt x="62" y="189"/>
                      <a:pt x="68" y="204"/>
                    </a:cubicBezTo>
                    <a:cubicBezTo>
                      <a:pt x="72" y="216"/>
                      <a:pt x="74" y="229"/>
                      <a:pt x="79" y="241"/>
                    </a:cubicBezTo>
                    <a:cubicBezTo>
                      <a:pt x="86" y="258"/>
                      <a:pt x="98" y="273"/>
                      <a:pt x="116" y="274"/>
                    </a:cubicBezTo>
                    <a:cubicBezTo>
                      <a:pt x="123" y="275"/>
                      <a:pt x="123" y="266"/>
                      <a:pt x="118" y="264"/>
                    </a:cubicBezTo>
                    <a:cubicBezTo>
                      <a:pt x="91" y="253"/>
                      <a:pt x="89" y="225"/>
                      <a:pt x="81" y="200"/>
                    </a:cubicBezTo>
                    <a:cubicBezTo>
                      <a:pt x="74" y="180"/>
                      <a:pt x="63" y="162"/>
                      <a:pt x="53" y="143"/>
                    </a:cubicBezTo>
                    <a:cubicBezTo>
                      <a:pt x="30" y="98"/>
                      <a:pt x="21" y="53"/>
                      <a:pt x="8" y="5"/>
                    </a:cubicBezTo>
                    <a:cubicBezTo>
                      <a:pt x="7" y="0"/>
                      <a:pt x="0" y="1"/>
                      <a:pt x="0"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35" name="Freeform 772"/>
              <p:cNvSpPr/>
              <p:nvPr/>
            </p:nvSpPr>
            <p:spPr bwMode="auto">
              <a:xfrm>
                <a:off x="2078" y="2503"/>
                <a:ext cx="219" cy="65"/>
              </a:xfrm>
              <a:custGeom>
                <a:avLst/>
                <a:gdLst>
                  <a:gd name="T0" fmla="*/ 118 w 125"/>
                  <a:gd name="T1" fmla="*/ 2 h 37"/>
                  <a:gd name="T2" fmla="*/ 55 w 125"/>
                  <a:gd name="T3" fmla="*/ 20 h 37"/>
                  <a:gd name="T4" fmla="*/ 3 w 125"/>
                  <a:gd name="T5" fmla="*/ 21 h 37"/>
                  <a:gd name="T6" fmla="*/ 3 w 125"/>
                  <a:gd name="T7" fmla="*/ 27 h 37"/>
                  <a:gd name="T8" fmla="*/ 122 w 125"/>
                  <a:gd name="T9" fmla="*/ 8 h 37"/>
                  <a:gd name="T10" fmla="*/ 118 w 125"/>
                  <a:gd name="T11" fmla="*/ 2 h 37"/>
                </a:gdLst>
                <a:ahLst/>
                <a:cxnLst>
                  <a:cxn ang="0">
                    <a:pos x="T0" y="T1"/>
                  </a:cxn>
                  <a:cxn ang="0">
                    <a:pos x="T2" y="T3"/>
                  </a:cxn>
                  <a:cxn ang="0">
                    <a:pos x="T4" y="T5"/>
                  </a:cxn>
                  <a:cxn ang="0">
                    <a:pos x="T6" y="T7"/>
                  </a:cxn>
                  <a:cxn ang="0">
                    <a:pos x="T8" y="T9"/>
                  </a:cxn>
                  <a:cxn ang="0">
                    <a:pos x="T10" y="T11"/>
                  </a:cxn>
                </a:cxnLst>
                <a:rect l="0" t="0" r="r" b="b"/>
                <a:pathLst>
                  <a:path w="125" h="37">
                    <a:moveTo>
                      <a:pt x="118" y="2"/>
                    </a:moveTo>
                    <a:cubicBezTo>
                      <a:pt x="97" y="13"/>
                      <a:pt x="78" y="19"/>
                      <a:pt x="55" y="20"/>
                    </a:cubicBezTo>
                    <a:cubicBezTo>
                      <a:pt x="38" y="21"/>
                      <a:pt x="20" y="18"/>
                      <a:pt x="3" y="21"/>
                    </a:cubicBezTo>
                    <a:cubicBezTo>
                      <a:pt x="0" y="21"/>
                      <a:pt x="0" y="27"/>
                      <a:pt x="3" y="27"/>
                    </a:cubicBezTo>
                    <a:cubicBezTo>
                      <a:pt x="39" y="37"/>
                      <a:pt x="93" y="31"/>
                      <a:pt x="122" y="8"/>
                    </a:cubicBezTo>
                    <a:cubicBezTo>
                      <a:pt x="125" y="5"/>
                      <a:pt x="121" y="0"/>
                      <a:pt x="11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36" name="Freeform 773"/>
              <p:cNvSpPr/>
              <p:nvPr/>
            </p:nvSpPr>
            <p:spPr bwMode="auto">
              <a:xfrm>
                <a:off x="1995" y="2532"/>
                <a:ext cx="99" cy="80"/>
              </a:xfrm>
              <a:custGeom>
                <a:avLst/>
                <a:gdLst>
                  <a:gd name="T0" fmla="*/ 49 w 56"/>
                  <a:gd name="T1" fmla="*/ 3 h 45"/>
                  <a:gd name="T2" fmla="*/ 28 w 56"/>
                  <a:gd name="T3" fmla="*/ 26 h 45"/>
                  <a:gd name="T4" fmla="*/ 3 w 56"/>
                  <a:gd name="T5" fmla="*/ 39 h 45"/>
                  <a:gd name="T6" fmla="*/ 5 w 56"/>
                  <a:gd name="T7" fmla="*/ 45 h 45"/>
                  <a:gd name="T8" fmla="*/ 55 w 56"/>
                  <a:gd name="T9" fmla="*/ 6 h 45"/>
                  <a:gd name="T10" fmla="*/ 49 w 56"/>
                  <a:gd name="T11" fmla="*/ 3 h 45"/>
                </a:gdLst>
                <a:ahLst/>
                <a:cxnLst>
                  <a:cxn ang="0">
                    <a:pos x="T0" y="T1"/>
                  </a:cxn>
                  <a:cxn ang="0">
                    <a:pos x="T2" y="T3"/>
                  </a:cxn>
                  <a:cxn ang="0">
                    <a:pos x="T4" y="T5"/>
                  </a:cxn>
                  <a:cxn ang="0">
                    <a:pos x="T6" y="T7"/>
                  </a:cxn>
                  <a:cxn ang="0">
                    <a:pos x="T8" y="T9"/>
                  </a:cxn>
                  <a:cxn ang="0">
                    <a:pos x="T10" y="T11"/>
                  </a:cxn>
                </a:cxnLst>
                <a:rect l="0" t="0" r="r" b="b"/>
                <a:pathLst>
                  <a:path w="56" h="45">
                    <a:moveTo>
                      <a:pt x="49" y="3"/>
                    </a:moveTo>
                    <a:cubicBezTo>
                      <a:pt x="42" y="11"/>
                      <a:pt x="36" y="19"/>
                      <a:pt x="28" y="26"/>
                    </a:cubicBezTo>
                    <a:cubicBezTo>
                      <a:pt x="20" y="31"/>
                      <a:pt x="11" y="34"/>
                      <a:pt x="3" y="39"/>
                    </a:cubicBezTo>
                    <a:cubicBezTo>
                      <a:pt x="0" y="40"/>
                      <a:pt x="2" y="45"/>
                      <a:pt x="5" y="45"/>
                    </a:cubicBezTo>
                    <a:cubicBezTo>
                      <a:pt x="26" y="45"/>
                      <a:pt x="48" y="25"/>
                      <a:pt x="55" y="6"/>
                    </a:cubicBezTo>
                    <a:cubicBezTo>
                      <a:pt x="56" y="2"/>
                      <a:pt x="51" y="0"/>
                      <a:pt x="49"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37" name="Freeform 774"/>
              <p:cNvSpPr/>
              <p:nvPr/>
            </p:nvSpPr>
            <p:spPr bwMode="auto">
              <a:xfrm>
                <a:off x="2030" y="2501"/>
                <a:ext cx="65" cy="51"/>
              </a:xfrm>
              <a:custGeom>
                <a:avLst/>
                <a:gdLst>
                  <a:gd name="T0" fmla="*/ 35 w 37"/>
                  <a:gd name="T1" fmla="*/ 23 h 29"/>
                  <a:gd name="T2" fmla="*/ 21 w 37"/>
                  <a:gd name="T3" fmla="*/ 12 h 29"/>
                  <a:gd name="T4" fmla="*/ 6 w 37"/>
                  <a:gd name="T5" fmla="*/ 1 h 29"/>
                  <a:gd name="T6" fmla="*/ 2 w 37"/>
                  <a:gd name="T7" fmla="*/ 6 h 29"/>
                  <a:gd name="T8" fmla="*/ 15 w 37"/>
                  <a:gd name="T9" fmla="*/ 19 h 29"/>
                  <a:gd name="T10" fmla="*/ 32 w 37"/>
                  <a:gd name="T11" fmla="*/ 28 h 29"/>
                  <a:gd name="T12" fmla="*/ 35 w 37"/>
                  <a:gd name="T13" fmla="*/ 23 h 29"/>
                </a:gdLst>
                <a:ahLst/>
                <a:cxnLst>
                  <a:cxn ang="0">
                    <a:pos x="T0" y="T1"/>
                  </a:cxn>
                  <a:cxn ang="0">
                    <a:pos x="T2" y="T3"/>
                  </a:cxn>
                  <a:cxn ang="0">
                    <a:pos x="T4" y="T5"/>
                  </a:cxn>
                  <a:cxn ang="0">
                    <a:pos x="T6" y="T7"/>
                  </a:cxn>
                  <a:cxn ang="0">
                    <a:pos x="T8" y="T9"/>
                  </a:cxn>
                  <a:cxn ang="0">
                    <a:pos x="T10" y="T11"/>
                  </a:cxn>
                  <a:cxn ang="0">
                    <a:pos x="T12" y="T13"/>
                  </a:cxn>
                </a:cxnLst>
                <a:rect l="0" t="0" r="r" b="b"/>
                <a:pathLst>
                  <a:path w="37" h="29">
                    <a:moveTo>
                      <a:pt x="35" y="23"/>
                    </a:moveTo>
                    <a:cubicBezTo>
                      <a:pt x="31" y="19"/>
                      <a:pt x="26" y="16"/>
                      <a:pt x="21" y="12"/>
                    </a:cubicBezTo>
                    <a:cubicBezTo>
                      <a:pt x="16" y="8"/>
                      <a:pt x="11" y="4"/>
                      <a:pt x="6" y="1"/>
                    </a:cubicBezTo>
                    <a:cubicBezTo>
                      <a:pt x="3" y="0"/>
                      <a:pt x="0" y="3"/>
                      <a:pt x="2" y="6"/>
                    </a:cubicBezTo>
                    <a:cubicBezTo>
                      <a:pt x="5" y="11"/>
                      <a:pt x="10" y="15"/>
                      <a:pt x="15" y="19"/>
                    </a:cubicBezTo>
                    <a:cubicBezTo>
                      <a:pt x="20" y="23"/>
                      <a:pt x="26" y="27"/>
                      <a:pt x="32" y="28"/>
                    </a:cubicBezTo>
                    <a:cubicBezTo>
                      <a:pt x="35" y="29"/>
                      <a:pt x="37" y="25"/>
                      <a:pt x="35" y="2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38" name="Freeform 775"/>
              <p:cNvSpPr/>
              <p:nvPr/>
            </p:nvSpPr>
            <p:spPr bwMode="auto">
              <a:xfrm>
                <a:off x="2352" y="2332"/>
                <a:ext cx="79" cy="118"/>
              </a:xfrm>
              <a:custGeom>
                <a:avLst/>
                <a:gdLst>
                  <a:gd name="T0" fmla="*/ 42 w 45"/>
                  <a:gd name="T1" fmla="*/ 60 h 67"/>
                  <a:gd name="T2" fmla="*/ 6 w 45"/>
                  <a:gd name="T3" fmla="*/ 2 h 67"/>
                  <a:gd name="T4" fmla="*/ 0 w 45"/>
                  <a:gd name="T5" fmla="*/ 5 h 67"/>
                  <a:gd name="T6" fmla="*/ 39 w 45"/>
                  <a:gd name="T7" fmla="*/ 66 h 67"/>
                  <a:gd name="T8" fmla="*/ 42 w 45"/>
                  <a:gd name="T9" fmla="*/ 60 h 67"/>
                </a:gdLst>
                <a:ahLst/>
                <a:cxnLst>
                  <a:cxn ang="0">
                    <a:pos x="T0" y="T1"/>
                  </a:cxn>
                  <a:cxn ang="0">
                    <a:pos x="T2" y="T3"/>
                  </a:cxn>
                  <a:cxn ang="0">
                    <a:pos x="T4" y="T5"/>
                  </a:cxn>
                  <a:cxn ang="0">
                    <a:pos x="T6" y="T7"/>
                  </a:cxn>
                  <a:cxn ang="0">
                    <a:pos x="T8" y="T9"/>
                  </a:cxn>
                </a:cxnLst>
                <a:rect l="0" t="0" r="r" b="b"/>
                <a:pathLst>
                  <a:path w="45" h="67">
                    <a:moveTo>
                      <a:pt x="42" y="60"/>
                    </a:moveTo>
                    <a:cubicBezTo>
                      <a:pt x="18" y="48"/>
                      <a:pt x="21" y="20"/>
                      <a:pt x="6" y="2"/>
                    </a:cubicBezTo>
                    <a:cubicBezTo>
                      <a:pt x="4" y="0"/>
                      <a:pt x="0" y="2"/>
                      <a:pt x="0" y="5"/>
                    </a:cubicBezTo>
                    <a:cubicBezTo>
                      <a:pt x="5" y="27"/>
                      <a:pt x="14" y="60"/>
                      <a:pt x="39" y="66"/>
                    </a:cubicBezTo>
                    <a:cubicBezTo>
                      <a:pt x="43" y="67"/>
                      <a:pt x="45" y="62"/>
                      <a:pt x="42"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39" name="Freeform 776"/>
              <p:cNvSpPr/>
              <p:nvPr/>
            </p:nvSpPr>
            <p:spPr bwMode="auto">
              <a:xfrm>
                <a:off x="1988" y="2341"/>
                <a:ext cx="144" cy="60"/>
              </a:xfrm>
              <a:custGeom>
                <a:avLst/>
                <a:gdLst>
                  <a:gd name="T0" fmla="*/ 82 w 82"/>
                  <a:gd name="T1" fmla="*/ 30 h 34"/>
                  <a:gd name="T2" fmla="*/ 60 w 82"/>
                  <a:gd name="T3" fmla="*/ 15 h 34"/>
                  <a:gd name="T4" fmla="*/ 5 w 82"/>
                  <a:gd name="T5" fmla="*/ 2 h 34"/>
                  <a:gd name="T6" fmla="*/ 3 w 82"/>
                  <a:gd name="T7" fmla="*/ 9 h 34"/>
                  <a:gd name="T8" fmla="*/ 39 w 82"/>
                  <a:gd name="T9" fmla="*/ 19 h 34"/>
                  <a:gd name="T10" fmla="*/ 77 w 82"/>
                  <a:gd name="T11" fmla="*/ 32 h 34"/>
                  <a:gd name="T12" fmla="*/ 82 w 82"/>
                  <a:gd name="T13" fmla="*/ 30 h 34"/>
                </a:gdLst>
                <a:ahLst/>
                <a:cxnLst>
                  <a:cxn ang="0">
                    <a:pos x="T0" y="T1"/>
                  </a:cxn>
                  <a:cxn ang="0">
                    <a:pos x="T2" y="T3"/>
                  </a:cxn>
                  <a:cxn ang="0">
                    <a:pos x="T4" y="T5"/>
                  </a:cxn>
                  <a:cxn ang="0">
                    <a:pos x="T6" y="T7"/>
                  </a:cxn>
                  <a:cxn ang="0">
                    <a:pos x="T8" y="T9"/>
                  </a:cxn>
                  <a:cxn ang="0">
                    <a:pos x="T10" y="T11"/>
                  </a:cxn>
                  <a:cxn ang="0">
                    <a:pos x="T12" y="T13"/>
                  </a:cxn>
                </a:cxnLst>
                <a:rect l="0" t="0" r="r" b="b"/>
                <a:pathLst>
                  <a:path w="82" h="34">
                    <a:moveTo>
                      <a:pt x="82" y="30"/>
                    </a:moveTo>
                    <a:cubicBezTo>
                      <a:pt x="81" y="19"/>
                      <a:pt x="69" y="17"/>
                      <a:pt x="60" y="15"/>
                    </a:cubicBezTo>
                    <a:cubicBezTo>
                      <a:pt x="44" y="9"/>
                      <a:pt x="23" y="0"/>
                      <a:pt x="5" y="2"/>
                    </a:cubicBezTo>
                    <a:cubicBezTo>
                      <a:pt x="2" y="2"/>
                      <a:pt x="0" y="7"/>
                      <a:pt x="3" y="9"/>
                    </a:cubicBezTo>
                    <a:cubicBezTo>
                      <a:pt x="14" y="14"/>
                      <a:pt x="27" y="16"/>
                      <a:pt x="39" y="19"/>
                    </a:cubicBezTo>
                    <a:cubicBezTo>
                      <a:pt x="50" y="21"/>
                      <a:pt x="69" y="23"/>
                      <a:pt x="77" y="32"/>
                    </a:cubicBezTo>
                    <a:cubicBezTo>
                      <a:pt x="78" y="34"/>
                      <a:pt x="82" y="33"/>
                      <a:pt x="82"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40" name="Freeform 777"/>
              <p:cNvSpPr/>
              <p:nvPr/>
            </p:nvSpPr>
            <p:spPr bwMode="auto">
              <a:xfrm>
                <a:off x="1832" y="2174"/>
                <a:ext cx="181" cy="242"/>
              </a:xfrm>
              <a:custGeom>
                <a:avLst/>
                <a:gdLst>
                  <a:gd name="T0" fmla="*/ 103 w 103"/>
                  <a:gd name="T1" fmla="*/ 134 h 138"/>
                  <a:gd name="T2" fmla="*/ 73 w 103"/>
                  <a:gd name="T3" fmla="*/ 50 h 138"/>
                  <a:gd name="T4" fmla="*/ 3 w 103"/>
                  <a:gd name="T5" fmla="*/ 6 h 138"/>
                  <a:gd name="T6" fmla="*/ 3 w 103"/>
                  <a:gd name="T7" fmla="*/ 13 h 138"/>
                  <a:gd name="T8" fmla="*/ 98 w 103"/>
                  <a:gd name="T9" fmla="*/ 134 h 138"/>
                  <a:gd name="T10" fmla="*/ 103 w 103"/>
                  <a:gd name="T11" fmla="*/ 134 h 138"/>
                </a:gdLst>
                <a:ahLst/>
                <a:cxnLst>
                  <a:cxn ang="0">
                    <a:pos x="T0" y="T1"/>
                  </a:cxn>
                  <a:cxn ang="0">
                    <a:pos x="T2" y="T3"/>
                  </a:cxn>
                  <a:cxn ang="0">
                    <a:pos x="T4" y="T5"/>
                  </a:cxn>
                  <a:cxn ang="0">
                    <a:pos x="T6" y="T7"/>
                  </a:cxn>
                  <a:cxn ang="0">
                    <a:pos x="T8" y="T9"/>
                  </a:cxn>
                  <a:cxn ang="0">
                    <a:pos x="T10" y="T11"/>
                  </a:cxn>
                </a:cxnLst>
                <a:rect l="0" t="0" r="r" b="b"/>
                <a:pathLst>
                  <a:path w="103" h="138">
                    <a:moveTo>
                      <a:pt x="103" y="134"/>
                    </a:moveTo>
                    <a:cubicBezTo>
                      <a:pt x="103" y="103"/>
                      <a:pt x="92" y="74"/>
                      <a:pt x="73" y="50"/>
                    </a:cubicBezTo>
                    <a:cubicBezTo>
                      <a:pt x="59" y="30"/>
                      <a:pt x="31" y="0"/>
                      <a:pt x="3" y="6"/>
                    </a:cubicBezTo>
                    <a:cubicBezTo>
                      <a:pt x="0" y="7"/>
                      <a:pt x="0" y="12"/>
                      <a:pt x="3" y="13"/>
                    </a:cubicBezTo>
                    <a:cubicBezTo>
                      <a:pt x="58" y="32"/>
                      <a:pt x="87" y="80"/>
                      <a:pt x="98" y="134"/>
                    </a:cubicBezTo>
                    <a:cubicBezTo>
                      <a:pt x="98" y="138"/>
                      <a:pt x="103" y="137"/>
                      <a:pt x="103" y="1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41" name="Freeform 778"/>
              <p:cNvSpPr/>
              <p:nvPr/>
            </p:nvSpPr>
            <p:spPr bwMode="auto">
              <a:xfrm>
                <a:off x="1587" y="1912"/>
                <a:ext cx="292" cy="346"/>
              </a:xfrm>
              <a:custGeom>
                <a:avLst/>
                <a:gdLst>
                  <a:gd name="T0" fmla="*/ 112 w 166"/>
                  <a:gd name="T1" fmla="*/ 194 h 197"/>
                  <a:gd name="T2" fmla="*/ 121 w 166"/>
                  <a:gd name="T3" fmla="*/ 42 h 197"/>
                  <a:gd name="T4" fmla="*/ 0 w 166"/>
                  <a:gd name="T5" fmla="*/ 83 h 197"/>
                  <a:gd name="T6" fmla="*/ 8 w 166"/>
                  <a:gd name="T7" fmla="*/ 87 h 197"/>
                  <a:gd name="T8" fmla="*/ 46 w 166"/>
                  <a:gd name="T9" fmla="*/ 48 h 197"/>
                  <a:gd name="T10" fmla="*/ 77 w 166"/>
                  <a:gd name="T11" fmla="*/ 37 h 197"/>
                  <a:gd name="T12" fmla="*/ 117 w 166"/>
                  <a:gd name="T13" fmla="*/ 61 h 197"/>
                  <a:gd name="T14" fmla="*/ 107 w 166"/>
                  <a:gd name="T15" fmla="*/ 186 h 197"/>
                  <a:gd name="T16" fmla="*/ 112 w 166"/>
                  <a:gd name="T17" fmla="*/ 19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97">
                    <a:moveTo>
                      <a:pt x="112" y="194"/>
                    </a:moveTo>
                    <a:cubicBezTo>
                      <a:pt x="166" y="161"/>
                      <a:pt x="155" y="87"/>
                      <a:pt x="121" y="42"/>
                    </a:cubicBezTo>
                    <a:cubicBezTo>
                      <a:pt x="89" y="0"/>
                      <a:pt x="5" y="34"/>
                      <a:pt x="0" y="83"/>
                    </a:cubicBezTo>
                    <a:cubicBezTo>
                      <a:pt x="0" y="88"/>
                      <a:pt x="5" y="89"/>
                      <a:pt x="8" y="87"/>
                    </a:cubicBezTo>
                    <a:cubicBezTo>
                      <a:pt x="22" y="73"/>
                      <a:pt x="29" y="58"/>
                      <a:pt x="46" y="48"/>
                    </a:cubicBezTo>
                    <a:cubicBezTo>
                      <a:pt x="55" y="42"/>
                      <a:pt x="66" y="38"/>
                      <a:pt x="77" y="37"/>
                    </a:cubicBezTo>
                    <a:cubicBezTo>
                      <a:pt x="96" y="35"/>
                      <a:pt x="107" y="45"/>
                      <a:pt x="117" y="61"/>
                    </a:cubicBezTo>
                    <a:cubicBezTo>
                      <a:pt x="140" y="101"/>
                      <a:pt x="149" y="154"/>
                      <a:pt x="107" y="186"/>
                    </a:cubicBezTo>
                    <a:cubicBezTo>
                      <a:pt x="102" y="189"/>
                      <a:pt x="107" y="197"/>
                      <a:pt x="112"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42" name="Freeform 779"/>
              <p:cNvSpPr/>
              <p:nvPr/>
            </p:nvSpPr>
            <p:spPr bwMode="auto">
              <a:xfrm>
                <a:off x="1390" y="1882"/>
                <a:ext cx="232" cy="144"/>
              </a:xfrm>
              <a:custGeom>
                <a:avLst/>
                <a:gdLst>
                  <a:gd name="T0" fmla="*/ 132 w 132"/>
                  <a:gd name="T1" fmla="*/ 78 h 82"/>
                  <a:gd name="T2" fmla="*/ 3 w 132"/>
                  <a:gd name="T3" fmla="*/ 30 h 82"/>
                  <a:gd name="T4" fmla="*/ 6 w 132"/>
                  <a:gd name="T5" fmla="*/ 36 h 82"/>
                  <a:gd name="T6" fmla="*/ 80 w 132"/>
                  <a:gd name="T7" fmla="*/ 33 h 82"/>
                  <a:gd name="T8" fmla="*/ 127 w 132"/>
                  <a:gd name="T9" fmla="*/ 79 h 82"/>
                  <a:gd name="T10" fmla="*/ 132 w 132"/>
                  <a:gd name="T11" fmla="*/ 78 h 82"/>
                </a:gdLst>
                <a:ahLst/>
                <a:cxnLst>
                  <a:cxn ang="0">
                    <a:pos x="T0" y="T1"/>
                  </a:cxn>
                  <a:cxn ang="0">
                    <a:pos x="T2" y="T3"/>
                  </a:cxn>
                  <a:cxn ang="0">
                    <a:pos x="T4" y="T5"/>
                  </a:cxn>
                  <a:cxn ang="0">
                    <a:pos x="T6" y="T7"/>
                  </a:cxn>
                  <a:cxn ang="0">
                    <a:pos x="T8" y="T9"/>
                  </a:cxn>
                  <a:cxn ang="0">
                    <a:pos x="T10" y="T11"/>
                  </a:cxn>
                </a:cxnLst>
                <a:rect l="0" t="0" r="r" b="b"/>
                <a:pathLst>
                  <a:path w="132" h="82">
                    <a:moveTo>
                      <a:pt x="132" y="78"/>
                    </a:moveTo>
                    <a:cubicBezTo>
                      <a:pt x="130" y="21"/>
                      <a:pt x="42" y="0"/>
                      <a:pt x="3" y="30"/>
                    </a:cubicBezTo>
                    <a:cubicBezTo>
                      <a:pt x="0" y="32"/>
                      <a:pt x="2" y="38"/>
                      <a:pt x="6" y="36"/>
                    </a:cubicBezTo>
                    <a:cubicBezTo>
                      <a:pt x="31" y="29"/>
                      <a:pt x="54" y="23"/>
                      <a:pt x="80" y="33"/>
                    </a:cubicBezTo>
                    <a:cubicBezTo>
                      <a:pt x="102" y="42"/>
                      <a:pt x="117" y="58"/>
                      <a:pt x="127" y="79"/>
                    </a:cubicBezTo>
                    <a:cubicBezTo>
                      <a:pt x="128" y="82"/>
                      <a:pt x="132" y="81"/>
                      <a:pt x="132" y="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43" name="Freeform 780"/>
              <p:cNvSpPr/>
              <p:nvPr/>
            </p:nvSpPr>
            <p:spPr bwMode="auto">
              <a:xfrm>
                <a:off x="1543" y="1695"/>
                <a:ext cx="88" cy="252"/>
              </a:xfrm>
              <a:custGeom>
                <a:avLst/>
                <a:gdLst>
                  <a:gd name="T0" fmla="*/ 15 w 50"/>
                  <a:gd name="T1" fmla="*/ 137 h 143"/>
                  <a:gd name="T2" fmla="*/ 18 w 50"/>
                  <a:gd name="T3" fmla="*/ 66 h 143"/>
                  <a:gd name="T4" fmla="*/ 48 w 50"/>
                  <a:gd name="T5" fmla="*/ 8 h 143"/>
                  <a:gd name="T6" fmla="*/ 42 w 50"/>
                  <a:gd name="T7" fmla="*/ 2 h 143"/>
                  <a:gd name="T8" fmla="*/ 7 w 50"/>
                  <a:gd name="T9" fmla="*/ 60 h 143"/>
                  <a:gd name="T10" fmla="*/ 6 w 50"/>
                  <a:gd name="T11" fmla="*/ 138 h 143"/>
                  <a:gd name="T12" fmla="*/ 15 w 50"/>
                  <a:gd name="T13" fmla="*/ 137 h 143"/>
                </a:gdLst>
                <a:ahLst/>
                <a:cxnLst>
                  <a:cxn ang="0">
                    <a:pos x="T0" y="T1"/>
                  </a:cxn>
                  <a:cxn ang="0">
                    <a:pos x="T2" y="T3"/>
                  </a:cxn>
                  <a:cxn ang="0">
                    <a:pos x="T4" y="T5"/>
                  </a:cxn>
                  <a:cxn ang="0">
                    <a:pos x="T6" y="T7"/>
                  </a:cxn>
                  <a:cxn ang="0">
                    <a:pos x="T8" y="T9"/>
                  </a:cxn>
                  <a:cxn ang="0">
                    <a:pos x="T10" y="T11"/>
                  </a:cxn>
                  <a:cxn ang="0">
                    <a:pos x="T12" y="T13"/>
                  </a:cxn>
                </a:cxnLst>
                <a:rect l="0" t="0" r="r" b="b"/>
                <a:pathLst>
                  <a:path w="50" h="143">
                    <a:moveTo>
                      <a:pt x="15" y="137"/>
                    </a:moveTo>
                    <a:cubicBezTo>
                      <a:pt x="15" y="113"/>
                      <a:pt x="11" y="90"/>
                      <a:pt x="18" y="66"/>
                    </a:cubicBezTo>
                    <a:cubicBezTo>
                      <a:pt x="24" y="43"/>
                      <a:pt x="39" y="29"/>
                      <a:pt x="48" y="8"/>
                    </a:cubicBezTo>
                    <a:cubicBezTo>
                      <a:pt x="50" y="4"/>
                      <a:pt x="46" y="0"/>
                      <a:pt x="42" y="2"/>
                    </a:cubicBezTo>
                    <a:cubicBezTo>
                      <a:pt x="23" y="13"/>
                      <a:pt x="12" y="40"/>
                      <a:pt x="7" y="60"/>
                    </a:cubicBezTo>
                    <a:cubicBezTo>
                      <a:pt x="0" y="85"/>
                      <a:pt x="0" y="113"/>
                      <a:pt x="6" y="138"/>
                    </a:cubicBezTo>
                    <a:cubicBezTo>
                      <a:pt x="8" y="143"/>
                      <a:pt x="15" y="142"/>
                      <a:pt x="15" y="1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44" name="Freeform 781"/>
              <p:cNvSpPr/>
              <p:nvPr/>
            </p:nvSpPr>
            <p:spPr bwMode="auto">
              <a:xfrm>
                <a:off x="1585" y="1535"/>
                <a:ext cx="46" cy="183"/>
              </a:xfrm>
              <a:custGeom>
                <a:avLst/>
                <a:gdLst>
                  <a:gd name="T0" fmla="*/ 23 w 26"/>
                  <a:gd name="T1" fmla="*/ 99 h 104"/>
                  <a:gd name="T2" fmla="*/ 20 w 26"/>
                  <a:gd name="T3" fmla="*/ 52 h 104"/>
                  <a:gd name="T4" fmla="*/ 25 w 26"/>
                  <a:gd name="T5" fmla="*/ 7 h 104"/>
                  <a:gd name="T6" fmla="*/ 19 w 26"/>
                  <a:gd name="T7" fmla="*/ 3 h 104"/>
                  <a:gd name="T8" fmla="*/ 16 w 26"/>
                  <a:gd name="T9" fmla="*/ 100 h 104"/>
                  <a:gd name="T10" fmla="*/ 23 w 26"/>
                  <a:gd name="T11" fmla="*/ 99 h 104"/>
                </a:gdLst>
                <a:ahLst/>
                <a:cxnLst>
                  <a:cxn ang="0">
                    <a:pos x="T0" y="T1"/>
                  </a:cxn>
                  <a:cxn ang="0">
                    <a:pos x="T2" y="T3"/>
                  </a:cxn>
                  <a:cxn ang="0">
                    <a:pos x="T4" y="T5"/>
                  </a:cxn>
                  <a:cxn ang="0">
                    <a:pos x="T6" y="T7"/>
                  </a:cxn>
                  <a:cxn ang="0">
                    <a:pos x="T8" y="T9"/>
                  </a:cxn>
                  <a:cxn ang="0">
                    <a:pos x="T10" y="T11"/>
                  </a:cxn>
                </a:cxnLst>
                <a:rect l="0" t="0" r="r" b="b"/>
                <a:pathLst>
                  <a:path w="26" h="104">
                    <a:moveTo>
                      <a:pt x="23" y="99"/>
                    </a:moveTo>
                    <a:cubicBezTo>
                      <a:pt x="24" y="83"/>
                      <a:pt x="21" y="68"/>
                      <a:pt x="20" y="52"/>
                    </a:cubicBezTo>
                    <a:cubicBezTo>
                      <a:pt x="19" y="36"/>
                      <a:pt x="23" y="22"/>
                      <a:pt x="25" y="7"/>
                    </a:cubicBezTo>
                    <a:cubicBezTo>
                      <a:pt x="26" y="4"/>
                      <a:pt x="22" y="0"/>
                      <a:pt x="19" y="3"/>
                    </a:cubicBezTo>
                    <a:cubicBezTo>
                      <a:pt x="0" y="28"/>
                      <a:pt x="11" y="72"/>
                      <a:pt x="16" y="100"/>
                    </a:cubicBezTo>
                    <a:cubicBezTo>
                      <a:pt x="17" y="104"/>
                      <a:pt x="23" y="103"/>
                      <a:pt x="23" y="9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45" name="Freeform 782"/>
              <p:cNvSpPr/>
              <p:nvPr/>
            </p:nvSpPr>
            <p:spPr bwMode="auto">
              <a:xfrm>
                <a:off x="1709" y="1375"/>
                <a:ext cx="485" cy="341"/>
              </a:xfrm>
              <a:custGeom>
                <a:avLst/>
                <a:gdLst>
                  <a:gd name="T0" fmla="*/ 7 w 276"/>
                  <a:gd name="T1" fmla="*/ 191 h 194"/>
                  <a:gd name="T2" fmla="*/ 43 w 276"/>
                  <a:gd name="T3" fmla="*/ 115 h 194"/>
                  <a:gd name="T4" fmla="*/ 106 w 276"/>
                  <a:gd name="T5" fmla="*/ 43 h 194"/>
                  <a:gd name="T6" fmla="*/ 188 w 276"/>
                  <a:gd name="T7" fmla="*/ 12 h 194"/>
                  <a:gd name="T8" fmla="*/ 231 w 276"/>
                  <a:gd name="T9" fmla="*/ 15 h 194"/>
                  <a:gd name="T10" fmla="*/ 269 w 276"/>
                  <a:gd name="T11" fmla="*/ 29 h 194"/>
                  <a:gd name="T12" fmla="*/ 273 w 276"/>
                  <a:gd name="T13" fmla="*/ 23 h 194"/>
                  <a:gd name="T14" fmla="*/ 194 w 276"/>
                  <a:gd name="T15" fmla="*/ 1 h 194"/>
                  <a:gd name="T16" fmla="*/ 109 w 276"/>
                  <a:gd name="T17" fmla="*/ 29 h 194"/>
                  <a:gd name="T18" fmla="*/ 1 w 276"/>
                  <a:gd name="T19" fmla="*/ 189 h 194"/>
                  <a:gd name="T20" fmla="*/ 7 w 276"/>
                  <a:gd name="T21" fmla="*/ 191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6" h="194">
                    <a:moveTo>
                      <a:pt x="7" y="191"/>
                    </a:moveTo>
                    <a:cubicBezTo>
                      <a:pt x="19" y="166"/>
                      <a:pt x="28" y="139"/>
                      <a:pt x="43" y="115"/>
                    </a:cubicBezTo>
                    <a:cubicBezTo>
                      <a:pt x="59" y="88"/>
                      <a:pt x="80" y="62"/>
                      <a:pt x="106" y="43"/>
                    </a:cubicBezTo>
                    <a:cubicBezTo>
                      <a:pt x="130" y="26"/>
                      <a:pt x="159" y="15"/>
                      <a:pt x="188" y="12"/>
                    </a:cubicBezTo>
                    <a:cubicBezTo>
                      <a:pt x="202" y="11"/>
                      <a:pt x="217" y="12"/>
                      <a:pt x="231" y="15"/>
                    </a:cubicBezTo>
                    <a:cubicBezTo>
                      <a:pt x="244" y="18"/>
                      <a:pt x="256" y="25"/>
                      <a:pt x="269" y="29"/>
                    </a:cubicBezTo>
                    <a:cubicBezTo>
                      <a:pt x="273" y="30"/>
                      <a:pt x="276" y="25"/>
                      <a:pt x="273" y="23"/>
                    </a:cubicBezTo>
                    <a:cubicBezTo>
                      <a:pt x="254" y="4"/>
                      <a:pt x="219" y="0"/>
                      <a:pt x="194" y="1"/>
                    </a:cubicBezTo>
                    <a:cubicBezTo>
                      <a:pt x="164" y="3"/>
                      <a:pt x="134" y="13"/>
                      <a:pt x="109" y="29"/>
                    </a:cubicBezTo>
                    <a:cubicBezTo>
                      <a:pt x="56" y="63"/>
                      <a:pt x="13" y="128"/>
                      <a:pt x="1" y="189"/>
                    </a:cubicBezTo>
                    <a:cubicBezTo>
                      <a:pt x="0" y="192"/>
                      <a:pt x="5" y="194"/>
                      <a:pt x="7" y="19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46" name="Freeform 783"/>
              <p:cNvSpPr/>
              <p:nvPr/>
            </p:nvSpPr>
            <p:spPr bwMode="auto">
              <a:xfrm>
                <a:off x="1754" y="1307"/>
                <a:ext cx="51" cy="116"/>
              </a:xfrm>
              <a:custGeom>
                <a:avLst/>
                <a:gdLst>
                  <a:gd name="T0" fmla="*/ 28 w 29"/>
                  <a:gd name="T1" fmla="*/ 60 h 66"/>
                  <a:gd name="T2" fmla="*/ 20 w 29"/>
                  <a:gd name="T3" fmla="*/ 32 h 66"/>
                  <a:gd name="T4" fmla="*/ 26 w 29"/>
                  <a:gd name="T5" fmla="*/ 6 h 66"/>
                  <a:gd name="T6" fmla="*/ 22 w 29"/>
                  <a:gd name="T7" fmla="*/ 2 h 66"/>
                  <a:gd name="T8" fmla="*/ 23 w 29"/>
                  <a:gd name="T9" fmla="*/ 63 h 66"/>
                  <a:gd name="T10" fmla="*/ 28 w 29"/>
                  <a:gd name="T11" fmla="*/ 60 h 66"/>
                </a:gdLst>
                <a:ahLst/>
                <a:cxnLst>
                  <a:cxn ang="0">
                    <a:pos x="T0" y="T1"/>
                  </a:cxn>
                  <a:cxn ang="0">
                    <a:pos x="T2" y="T3"/>
                  </a:cxn>
                  <a:cxn ang="0">
                    <a:pos x="T4" y="T5"/>
                  </a:cxn>
                  <a:cxn ang="0">
                    <a:pos x="T6" y="T7"/>
                  </a:cxn>
                  <a:cxn ang="0">
                    <a:pos x="T8" y="T9"/>
                  </a:cxn>
                  <a:cxn ang="0">
                    <a:pos x="T10" y="T11"/>
                  </a:cxn>
                </a:cxnLst>
                <a:rect l="0" t="0" r="r" b="b"/>
                <a:pathLst>
                  <a:path w="29" h="66">
                    <a:moveTo>
                      <a:pt x="28" y="60"/>
                    </a:moveTo>
                    <a:cubicBezTo>
                      <a:pt x="27" y="50"/>
                      <a:pt x="22" y="42"/>
                      <a:pt x="20" y="32"/>
                    </a:cubicBezTo>
                    <a:cubicBezTo>
                      <a:pt x="19" y="23"/>
                      <a:pt x="21" y="14"/>
                      <a:pt x="26" y="6"/>
                    </a:cubicBezTo>
                    <a:cubicBezTo>
                      <a:pt x="28" y="3"/>
                      <a:pt x="25" y="0"/>
                      <a:pt x="22" y="2"/>
                    </a:cubicBezTo>
                    <a:cubicBezTo>
                      <a:pt x="0" y="14"/>
                      <a:pt x="12" y="47"/>
                      <a:pt x="23" y="63"/>
                    </a:cubicBezTo>
                    <a:cubicBezTo>
                      <a:pt x="25" y="66"/>
                      <a:pt x="29" y="64"/>
                      <a:pt x="28" y="6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47" name="Freeform 784"/>
              <p:cNvSpPr/>
              <p:nvPr/>
            </p:nvSpPr>
            <p:spPr bwMode="auto">
              <a:xfrm>
                <a:off x="1649" y="2246"/>
                <a:ext cx="95" cy="197"/>
              </a:xfrm>
              <a:custGeom>
                <a:avLst/>
                <a:gdLst>
                  <a:gd name="T0" fmla="*/ 12 w 54"/>
                  <a:gd name="T1" fmla="*/ 5 h 112"/>
                  <a:gd name="T2" fmla="*/ 48 w 54"/>
                  <a:gd name="T3" fmla="*/ 110 h 112"/>
                  <a:gd name="T4" fmla="*/ 51 w 54"/>
                  <a:gd name="T5" fmla="*/ 105 h 112"/>
                  <a:gd name="T6" fmla="*/ 19 w 54"/>
                  <a:gd name="T7" fmla="*/ 7 h 112"/>
                  <a:gd name="T8" fmla="*/ 12 w 54"/>
                  <a:gd name="T9" fmla="*/ 5 h 112"/>
                </a:gdLst>
                <a:ahLst/>
                <a:cxnLst>
                  <a:cxn ang="0">
                    <a:pos x="T0" y="T1"/>
                  </a:cxn>
                  <a:cxn ang="0">
                    <a:pos x="T2" y="T3"/>
                  </a:cxn>
                  <a:cxn ang="0">
                    <a:pos x="T4" y="T5"/>
                  </a:cxn>
                  <a:cxn ang="0">
                    <a:pos x="T6" y="T7"/>
                  </a:cxn>
                  <a:cxn ang="0">
                    <a:pos x="T8" y="T9"/>
                  </a:cxn>
                </a:cxnLst>
                <a:rect l="0" t="0" r="r" b="b"/>
                <a:pathLst>
                  <a:path w="54" h="112">
                    <a:moveTo>
                      <a:pt x="12" y="5"/>
                    </a:moveTo>
                    <a:cubicBezTo>
                      <a:pt x="0" y="40"/>
                      <a:pt x="13" y="92"/>
                      <a:pt x="48" y="110"/>
                    </a:cubicBezTo>
                    <a:cubicBezTo>
                      <a:pt x="51" y="112"/>
                      <a:pt x="54" y="108"/>
                      <a:pt x="51" y="105"/>
                    </a:cubicBezTo>
                    <a:cubicBezTo>
                      <a:pt x="26" y="75"/>
                      <a:pt x="12" y="48"/>
                      <a:pt x="19" y="7"/>
                    </a:cubicBezTo>
                    <a:cubicBezTo>
                      <a:pt x="20" y="2"/>
                      <a:pt x="13" y="0"/>
                      <a:pt x="12"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48" name="Freeform 785"/>
              <p:cNvSpPr/>
              <p:nvPr/>
            </p:nvSpPr>
            <p:spPr bwMode="auto">
              <a:xfrm>
                <a:off x="1543" y="2098"/>
                <a:ext cx="111" cy="139"/>
              </a:xfrm>
              <a:custGeom>
                <a:avLst/>
                <a:gdLst>
                  <a:gd name="T0" fmla="*/ 60 w 63"/>
                  <a:gd name="T1" fmla="*/ 71 h 79"/>
                  <a:gd name="T2" fmla="*/ 27 w 63"/>
                  <a:gd name="T3" fmla="*/ 44 h 79"/>
                  <a:gd name="T4" fmla="*/ 9 w 63"/>
                  <a:gd name="T5" fmla="*/ 4 h 79"/>
                  <a:gd name="T6" fmla="*/ 3 w 63"/>
                  <a:gd name="T7" fmla="*/ 5 h 79"/>
                  <a:gd name="T8" fmla="*/ 55 w 63"/>
                  <a:gd name="T9" fmla="*/ 77 h 79"/>
                  <a:gd name="T10" fmla="*/ 60 w 63"/>
                  <a:gd name="T11" fmla="*/ 71 h 79"/>
                </a:gdLst>
                <a:ahLst/>
                <a:cxnLst>
                  <a:cxn ang="0">
                    <a:pos x="T0" y="T1"/>
                  </a:cxn>
                  <a:cxn ang="0">
                    <a:pos x="T2" y="T3"/>
                  </a:cxn>
                  <a:cxn ang="0">
                    <a:pos x="T4" y="T5"/>
                  </a:cxn>
                  <a:cxn ang="0">
                    <a:pos x="T6" y="T7"/>
                  </a:cxn>
                  <a:cxn ang="0">
                    <a:pos x="T8" y="T9"/>
                  </a:cxn>
                  <a:cxn ang="0">
                    <a:pos x="T10" y="T11"/>
                  </a:cxn>
                </a:cxnLst>
                <a:rect l="0" t="0" r="r" b="b"/>
                <a:pathLst>
                  <a:path w="63" h="79">
                    <a:moveTo>
                      <a:pt x="60" y="71"/>
                    </a:moveTo>
                    <a:cubicBezTo>
                      <a:pt x="50" y="61"/>
                      <a:pt x="37" y="54"/>
                      <a:pt x="27" y="44"/>
                    </a:cubicBezTo>
                    <a:cubicBezTo>
                      <a:pt x="15" y="33"/>
                      <a:pt x="15" y="18"/>
                      <a:pt x="9" y="4"/>
                    </a:cubicBezTo>
                    <a:cubicBezTo>
                      <a:pt x="8" y="0"/>
                      <a:pt x="3" y="1"/>
                      <a:pt x="3" y="5"/>
                    </a:cubicBezTo>
                    <a:cubicBezTo>
                      <a:pt x="0" y="39"/>
                      <a:pt x="28" y="62"/>
                      <a:pt x="55" y="77"/>
                    </a:cubicBezTo>
                    <a:cubicBezTo>
                      <a:pt x="59" y="79"/>
                      <a:pt x="63" y="74"/>
                      <a:pt x="60" y="7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49" name="Freeform 786"/>
              <p:cNvSpPr/>
              <p:nvPr/>
            </p:nvSpPr>
            <p:spPr bwMode="auto">
              <a:xfrm>
                <a:off x="1508" y="2225"/>
                <a:ext cx="148" cy="144"/>
              </a:xfrm>
              <a:custGeom>
                <a:avLst/>
                <a:gdLst>
                  <a:gd name="T0" fmla="*/ 78 w 84"/>
                  <a:gd name="T1" fmla="*/ 2 h 82"/>
                  <a:gd name="T2" fmla="*/ 1 w 84"/>
                  <a:gd name="T3" fmla="*/ 74 h 82"/>
                  <a:gd name="T4" fmla="*/ 7 w 84"/>
                  <a:gd name="T5" fmla="*/ 78 h 82"/>
                  <a:gd name="T6" fmla="*/ 38 w 84"/>
                  <a:gd name="T7" fmla="*/ 40 h 82"/>
                  <a:gd name="T8" fmla="*/ 81 w 84"/>
                  <a:gd name="T9" fmla="*/ 8 h 82"/>
                  <a:gd name="T10" fmla="*/ 78 w 84"/>
                  <a:gd name="T11" fmla="*/ 2 h 82"/>
                </a:gdLst>
                <a:ahLst/>
                <a:cxnLst>
                  <a:cxn ang="0">
                    <a:pos x="T0" y="T1"/>
                  </a:cxn>
                  <a:cxn ang="0">
                    <a:pos x="T2" y="T3"/>
                  </a:cxn>
                  <a:cxn ang="0">
                    <a:pos x="T4" y="T5"/>
                  </a:cxn>
                  <a:cxn ang="0">
                    <a:pos x="T6" y="T7"/>
                  </a:cxn>
                  <a:cxn ang="0">
                    <a:pos x="T8" y="T9"/>
                  </a:cxn>
                  <a:cxn ang="0">
                    <a:pos x="T10" y="T11"/>
                  </a:cxn>
                </a:cxnLst>
                <a:rect l="0" t="0" r="r" b="b"/>
                <a:pathLst>
                  <a:path w="84" h="82">
                    <a:moveTo>
                      <a:pt x="78" y="2"/>
                    </a:moveTo>
                    <a:cubicBezTo>
                      <a:pt x="46" y="14"/>
                      <a:pt x="15" y="43"/>
                      <a:pt x="1" y="74"/>
                    </a:cubicBezTo>
                    <a:cubicBezTo>
                      <a:pt x="0" y="77"/>
                      <a:pt x="4" y="82"/>
                      <a:pt x="7" y="78"/>
                    </a:cubicBezTo>
                    <a:cubicBezTo>
                      <a:pt x="17" y="65"/>
                      <a:pt x="26" y="52"/>
                      <a:pt x="38" y="40"/>
                    </a:cubicBezTo>
                    <a:cubicBezTo>
                      <a:pt x="51" y="28"/>
                      <a:pt x="66" y="18"/>
                      <a:pt x="81" y="8"/>
                    </a:cubicBezTo>
                    <a:cubicBezTo>
                      <a:pt x="84" y="6"/>
                      <a:pt x="82" y="0"/>
                      <a:pt x="78"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50" name="Freeform 787"/>
              <p:cNvSpPr/>
              <p:nvPr/>
            </p:nvSpPr>
            <p:spPr bwMode="auto">
              <a:xfrm>
                <a:off x="1540" y="2395"/>
                <a:ext cx="53" cy="120"/>
              </a:xfrm>
              <a:custGeom>
                <a:avLst/>
                <a:gdLst>
                  <a:gd name="T0" fmla="*/ 6 w 30"/>
                  <a:gd name="T1" fmla="*/ 4 h 68"/>
                  <a:gd name="T2" fmla="*/ 22 w 30"/>
                  <a:gd name="T3" fmla="*/ 65 h 68"/>
                  <a:gd name="T4" fmla="*/ 29 w 30"/>
                  <a:gd name="T5" fmla="*/ 63 h 68"/>
                  <a:gd name="T6" fmla="*/ 21 w 30"/>
                  <a:gd name="T7" fmla="*/ 40 h 68"/>
                  <a:gd name="T8" fmla="*/ 13 w 30"/>
                  <a:gd name="T9" fmla="*/ 5 h 68"/>
                  <a:gd name="T10" fmla="*/ 6 w 30"/>
                  <a:gd name="T11" fmla="*/ 4 h 68"/>
                </a:gdLst>
                <a:ahLst/>
                <a:cxnLst>
                  <a:cxn ang="0">
                    <a:pos x="T0" y="T1"/>
                  </a:cxn>
                  <a:cxn ang="0">
                    <a:pos x="T2" y="T3"/>
                  </a:cxn>
                  <a:cxn ang="0">
                    <a:pos x="T4" y="T5"/>
                  </a:cxn>
                  <a:cxn ang="0">
                    <a:pos x="T6" y="T7"/>
                  </a:cxn>
                  <a:cxn ang="0">
                    <a:pos x="T8" y="T9"/>
                  </a:cxn>
                  <a:cxn ang="0">
                    <a:pos x="T10" y="T11"/>
                  </a:cxn>
                </a:cxnLst>
                <a:rect l="0" t="0" r="r" b="b"/>
                <a:pathLst>
                  <a:path w="30" h="68">
                    <a:moveTo>
                      <a:pt x="6" y="4"/>
                    </a:moveTo>
                    <a:cubicBezTo>
                      <a:pt x="0" y="27"/>
                      <a:pt x="12" y="46"/>
                      <a:pt x="22" y="65"/>
                    </a:cubicBezTo>
                    <a:cubicBezTo>
                      <a:pt x="24" y="68"/>
                      <a:pt x="29" y="67"/>
                      <a:pt x="29" y="63"/>
                    </a:cubicBezTo>
                    <a:cubicBezTo>
                      <a:pt x="30" y="54"/>
                      <a:pt x="25" y="48"/>
                      <a:pt x="21" y="40"/>
                    </a:cubicBezTo>
                    <a:cubicBezTo>
                      <a:pt x="14" y="29"/>
                      <a:pt x="13" y="18"/>
                      <a:pt x="13" y="5"/>
                    </a:cubicBezTo>
                    <a:cubicBezTo>
                      <a:pt x="12" y="1"/>
                      <a:pt x="7" y="0"/>
                      <a:pt x="6"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51" name="Freeform 788"/>
              <p:cNvSpPr/>
              <p:nvPr/>
            </p:nvSpPr>
            <p:spPr bwMode="auto">
              <a:xfrm>
                <a:off x="2380" y="1034"/>
                <a:ext cx="84" cy="130"/>
              </a:xfrm>
              <a:custGeom>
                <a:avLst/>
                <a:gdLst>
                  <a:gd name="T0" fmla="*/ 38 w 48"/>
                  <a:gd name="T1" fmla="*/ 71 h 74"/>
                  <a:gd name="T2" fmla="*/ 5 w 48"/>
                  <a:gd name="T3" fmla="*/ 0 h 74"/>
                  <a:gd name="T4" fmla="*/ 2 w 48"/>
                  <a:gd name="T5" fmla="*/ 6 h 74"/>
                  <a:gd name="T6" fmla="*/ 26 w 48"/>
                  <a:gd name="T7" fmla="*/ 31 h 74"/>
                  <a:gd name="T8" fmla="*/ 33 w 48"/>
                  <a:gd name="T9" fmla="*/ 69 h 74"/>
                  <a:gd name="T10" fmla="*/ 38 w 48"/>
                  <a:gd name="T11" fmla="*/ 71 h 74"/>
                </a:gdLst>
                <a:ahLst/>
                <a:cxnLst>
                  <a:cxn ang="0">
                    <a:pos x="T0" y="T1"/>
                  </a:cxn>
                  <a:cxn ang="0">
                    <a:pos x="T2" y="T3"/>
                  </a:cxn>
                  <a:cxn ang="0">
                    <a:pos x="T4" y="T5"/>
                  </a:cxn>
                  <a:cxn ang="0">
                    <a:pos x="T6" y="T7"/>
                  </a:cxn>
                  <a:cxn ang="0">
                    <a:pos x="T8" y="T9"/>
                  </a:cxn>
                  <a:cxn ang="0">
                    <a:pos x="T10" y="T11"/>
                  </a:cxn>
                </a:cxnLst>
                <a:rect l="0" t="0" r="r" b="b"/>
                <a:pathLst>
                  <a:path w="48" h="74">
                    <a:moveTo>
                      <a:pt x="38" y="71"/>
                    </a:moveTo>
                    <a:cubicBezTo>
                      <a:pt x="48" y="47"/>
                      <a:pt x="34" y="3"/>
                      <a:pt x="5" y="0"/>
                    </a:cubicBezTo>
                    <a:cubicBezTo>
                      <a:pt x="2" y="0"/>
                      <a:pt x="0" y="4"/>
                      <a:pt x="2" y="6"/>
                    </a:cubicBezTo>
                    <a:cubicBezTo>
                      <a:pt x="11" y="15"/>
                      <a:pt x="20" y="20"/>
                      <a:pt x="26" y="31"/>
                    </a:cubicBezTo>
                    <a:cubicBezTo>
                      <a:pt x="33" y="42"/>
                      <a:pt x="35" y="56"/>
                      <a:pt x="33" y="69"/>
                    </a:cubicBezTo>
                    <a:cubicBezTo>
                      <a:pt x="32" y="73"/>
                      <a:pt x="37" y="74"/>
                      <a:pt x="38" y="7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52" name="Freeform 789"/>
              <p:cNvSpPr/>
              <p:nvPr/>
            </p:nvSpPr>
            <p:spPr bwMode="auto">
              <a:xfrm>
                <a:off x="2577" y="920"/>
                <a:ext cx="46" cy="74"/>
              </a:xfrm>
              <a:custGeom>
                <a:avLst/>
                <a:gdLst>
                  <a:gd name="T0" fmla="*/ 17 w 26"/>
                  <a:gd name="T1" fmla="*/ 3 h 42"/>
                  <a:gd name="T2" fmla="*/ 3 w 26"/>
                  <a:gd name="T3" fmla="*/ 39 h 42"/>
                  <a:gd name="T4" fmla="*/ 10 w 26"/>
                  <a:gd name="T5" fmla="*/ 40 h 42"/>
                  <a:gd name="T6" fmla="*/ 15 w 26"/>
                  <a:gd name="T7" fmla="*/ 24 h 42"/>
                  <a:gd name="T8" fmla="*/ 23 w 26"/>
                  <a:gd name="T9" fmla="*/ 8 h 42"/>
                  <a:gd name="T10" fmla="*/ 17 w 26"/>
                  <a:gd name="T11" fmla="*/ 3 h 42"/>
                </a:gdLst>
                <a:ahLst/>
                <a:cxnLst>
                  <a:cxn ang="0">
                    <a:pos x="T0" y="T1"/>
                  </a:cxn>
                  <a:cxn ang="0">
                    <a:pos x="T2" y="T3"/>
                  </a:cxn>
                  <a:cxn ang="0">
                    <a:pos x="T4" y="T5"/>
                  </a:cxn>
                  <a:cxn ang="0">
                    <a:pos x="T6" y="T7"/>
                  </a:cxn>
                  <a:cxn ang="0">
                    <a:pos x="T8" y="T9"/>
                  </a:cxn>
                  <a:cxn ang="0">
                    <a:pos x="T10" y="T11"/>
                  </a:cxn>
                </a:cxnLst>
                <a:rect l="0" t="0" r="r" b="b"/>
                <a:pathLst>
                  <a:path w="26" h="42">
                    <a:moveTo>
                      <a:pt x="17" y="3"/>
                    </a:moveTo>
                    <a:cubicBezTo>
                      <a:pt x="9" y="10"/>
                      <a:pt x="0" y="27"/>
                      <a:pt x="3" y="39"/>
                    </a:cubicBezTo>
                    <a:cubicBezTo>
                      <a:pt x="4" y="42"/>
                      <a:pt x="8" y="42"/>
                      <a:pt x="10" y="40"/>
                    </a:cubicBezTo>
                    <a:cubicBezTo>
                      <a:pt x="12" y="35"/>
                      <a:pt x="13" y="29"/>
                      <a:pt x="15" y="24"/>
                    </a:cubicBezTo>
                    <a:cubicBezTo>
                      <a:pt x="17" y="18"/>
                      <a:pt x="20" y="13"/>
                      <a:pt x="23" y="8"/>
                    </a:cubicBezTo>
                    <a:cubicBezTo>
                      <a:pt x="26" y="4"/>
                      <a:pt x="20" y="0"/>
                      <a:pt x="17"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53" name="Freeform 790"/>
              <p:cNvSpPr/>
              <p:nvPr/>
            </p:nvSpPr>
            <p:spPr bwMode="auto">
              <a:xfrm>
                <a:off x="2473" y="974"/>
                <a:ext cx="109" cy="34"/>
              </a:xfrm>
              <a:custGeom>
                <a:avLst/>
                <a:gdLst>
                  <a:gd name="T0" fmla="*/ 5 w 62"/>
                  <a:gd name="T1" fmla="*/ 18 h 19"/>
                  <a:gd name="T2" fmla="*/ 30 w 62"/>
                  <a:gd name="T3" fmla="*/ 14 h 19"/>
                  <a:gd name="T4" fmla="*/ 58 w 62"/>
                  <a:gd name="T5" fmla="*/ 9 h 19"/>
                  <a:gd name="T6" fmla="*/ 58 w 62"/>
                  <a:gd name="T7" fmla="*/ 3 h 19"/>
                  <a:gd name="T8" fmla="*/ 3 w 62"/>
                  <a:gd name="T9" fmla="*/ 13 h 19"/>
                  <a:gd name="T10" fmla="*/ 5 w 62"/>
                  <a:gd name="T11" fmla="*/ 18 h 19"/>
                </a:gdLst>
                <a:ahLst/>
                <a:cxnLst>
                  <a:cxn ang="0">
                    <a:pos x="T0" y="T1"/>
                  </a:cxn>
                  <a:cxn ang="0">
                    <a:pos x="T2" y="T3"/>
                  </a:cxn>
                  <a:cxn ang="0">
                    <a:pos x="T4" y="T5"/>
                  </a:cxn>
                  <a:cxn ang="0">
                    <a:pos x="T6" y="T7"/>
                  </a:cxn>
                  <a:cxn ang="0">
                    <a:pos x="T8" y="T9"/>
                  </a:cxn>
                  <a:cxn ang="0">
                    <a:pos x="T10" y="T11"/>
                  </a:cxn>
                </a:cxnLst>
                <a:rect l="0" t="0" r="r" b="b"/>
                <a:pathLst>
                  <a:path w="62" h="19">
                    <a:moveTo>
                      <a:pt x="5" y="18"/>
                    </a:moveTo>
                    <a:cubicBezTo>
                      <a:pt x="13" y="17"/>
                      <a:pt x="22" y="15"/>
                      <a:pt x="30" y="14"/>
                    </a:cubicBezTo>
                    <a:cubicBezTo>
                      <a:pt x="39" y="13"/>
                      <a:pt x="49" y="12"/>
                      <a:pt x="58" y="9"/>
                    </a:cubicBezTo>
                    <a:cubicBezTo>
                      <a:pt x="61" y="9"/>
                      <a:pt x="62" y="3"/>
                      <a:pt x="58" y="3"/>
                    </a:cubicBezTo>
                    <a:cubicBezTo>
                      <a:pt x="40" y="0"/>
                      <a:pt x="19" y="5"/>
                      <a:pt x="3" y="13"/>
                    </a:cubicBezTo>
                    <a:cubicBezTo>
                      <a:pt x="0" y="14"/>
                      <a:pt x="2" y="19"/>
                      <a:pt x="5"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54" name="Freeform 791"/>
              <p:cNvSpPr/>
              <p:nvPr/>
            </p:nvSpPr>
            <p:spPr bwMode="auto">
              <a:xfrm>
                <a:off x="2538" y="974"/>
                <a:ext cx="108" cy="294"/>
              </a:xfrm>
              <a:custGeom>
                <a:avLst/>
                <a:gdLst>
                  <a:gd name="T0" fmla="*/ 18 w 61"/>
                  <a:gd name="T1" fmla="*/ 9 h 167"/>
                  <a:gd name="T2" fmla="*/ 39 w 61"/>
                  <a:gd name="T3" fmla="*/ 44 h 167"/>
                  <a:gd name="T4" fmla="*/ 44 w 61"/>
                  <a:gd name="T5" fmla="*/ 85 h 167"/>
                  <a:gd name="T6" fmla="*/ 38 w 61"/>
                  <a:gd name="T7" fmla="*/ 127 h 167"/>
                  <a:gd name="T8" fmla="*/ 4 w 61"/>
                  <a:gd name="T9" fmla="*/ 157 h 167"/>
                  <a:gd name="T10" fmla="*/ 7 w 61"/>
                  <a:gd name="T11" fmla="*/ 165 h 167"/>
                  <a:gd name="T12" fmla="*/ 59 w 61"/>
                  <a:gd name="T13" fmla="*/ 99 h 167"/>
                  <a:gd name="T14" fmla="*/ 25 w 61"/>
                  <a:gd name="T15" fmla="*/ 3 h 167"/>
                  <a:gd name="T16" fmla="*/ 18 w 61"/>
                  <a:gd name="T17" fmla="*/ 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67">
                    <a:moveTo>
                      <a:pt x="18" y="9"/>
                    </a:moveTo>
                    <a:cubicBezTo>
                      <a:pt x="27" y="20"/>
                      <a:pt x="35" y="31"/>
                      <a:pt x="39" y="44"/>
                    </a:cubicBezTo>
                    <a:cubicBezTo>
                      <a:pt x="43" y="57"/>
                      <a:pt x="44" y="72"/>
                      <a:pt x="44" y="85"/>
                    </a:cubicBezTo>
                    <a:cubicBezTo>
                      <a:pt x="45" y="99"/>
                      <a:pt x="45" y="115"/>
                      <a:pt x="38" y="127"/>
                    </a:cubicBezTo>
                    <a:cubicBezTo>
                      <a:pt x="30" y="140"/>
                      <a:pt x="15" y="148"/>
                      <a:pt x="4" y="157"/>
                    </a:cubicBezTo>
                    <a:cubicBezTo>
                      <a:pt x="0" y="160"/>
                      <a:pt x="2" y="167"/>
                      <a:pt x="7" y="165"/>
                    </a:cubicBezTo>
                    <a:cubicBezTo>
                      <a:pt x="38" y="153"/>
                      <a:pt x="58" y="133"/>
                      <a:pt x="59" y="99"/>
                    </a:cubicBezTo>
                    <a:cubicBezTo>
                      <a:pt x="61" y="62"/>
                      <a:pt x="54" y="27"/>
                      <a:pt x="25" y="3"/>
                    </a:cubicBezTo>
                    <a:cubicBezTo>
                      <a:pt x="22" y="0"/>
                      <a:pt x="15" y="4"/>
                      <a:pt x="18"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55" name="Freeform 792"/>
              <p:cNvSpPr/>
              <p:nvPr/>
            </p:nvSpPr>
            <p:spPr bwMode="auto">
              <a:xfrm>
                <a:off x="2762" y="730"/>
                <a:ext cx="423" cy="153"/>
              </a:xfrm>
              <a:custGeom>
                <a:avLst/>
                <a:gdLst>
                  <a:gd name="T0" fmla="*/ 4 w 241"/>
                  <a:gd name="T1" fmla="*/ 69 h 87"/>
                  <a:gd name="T2" fmla="*/ 114 w 241"/>
                  <a:gd name="T3" fmla="*/ 61 h 87"/>
                  <a:gd name="T4" fmla="*/ 172 w 241"/>
                  <a:gd name="T5" fmla="*/ 36 h 87"/>
                  <a:gd name="T6" fmla="*/ 237 w 241"/>
                  <a:gd name="T7" fmla="*/ 18 h 87"/>
                  <a:gd name="T8" fmla="*/ 237 w 241"/>
                  <a:gd name="T9" fmla="*/ 9 h 87"/>
                  <a:gd name="T10" fmla="*/ 139 w 241"/>
                  <a:gd name="T11" fmla="*/ 36 h 87"/>
                  <a:gd name="T12" fmla="*/ 7 w 241"/>
                  <a:gd name="T13" fmla="*/ 62 h 87"/>
                  <a:gd name="T14" fmla="*/ 4 w 241"/>
                  <a:gd name="T15" fmla="*/ 69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87">
                    <a:moveTo>
                      <a:pt x="4" y="69"/>
                    </a:moveTo>
                    <a:cubicBezTo>
                      <a:pt x="38" y="87"/>
                      <a:pt x="81" y="75"/>
                      <a:pt x="114" y="61"/>
                    </a:cubicBezTo>
                    <a:cubicBezTo>
                      <a:pt x="134" y="53"/>
                      <a:pt x="153" y="44"/>
                      <a:pt x="172" y="36"/>
                    </a:cubicBezTo>
                    <a:cubicBezTo>
                      <a:pt x="194" y="27"/>
                      <a:pt x="215" y="24"/>
                      <a:pt x="237" y="18"/>
                    </a:cubicBezTo>
                    <a:cubicBezTo>
                      <a:pt x="241" y="17"/>
                      <a:pt x="241" y="11"/>
                      <a:pt x="237" y="9"/>
                    </a:cubicBezTo>
                    <a:cubicBezTo>
                      <a:pt x="206" y="0"/>
                      <a:pt x="167" y="23"/>
                      <a:pt x="139" y="36"/>
                    </a:cubicBezTo>
                    <a:cubicBezTo>
                      <a:pt x="96" y="57"/>
                      <a:pt x="55" y="74"/>
                      <a:pt x="7" y="62"/>
                    </a:cubicBezTo>
                    <a:cubicBezTo>
                      <a:pt x="3" y="61"/>
                      <a:pt x="0" y="67"/>
                      <a:pt x="4" y="6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56" name="Freeform 793"/>
              <p:cNvSpPr/>
              <p:nvPr/>
            </p:nvSpPr>
            <p:spPr bwMode="auto">
              <a:xfrm>
                <a:off x="3424" y="695"/>
                <a:ext cx="25" cy="88"/>
              </a:xfrm>
              <a:custGeom>
                <a:avLst/>
                <a:gdLst>
                  <a:gd name="T0" fmla="*/ 6 w 14"/>
                  <a:gd name="T1" fmla="*/ 2 h 50"/>
                  <a:gd name="T2" fmla="*/ 3 w 14"/>
                  <a:gd name="T3" fmla="*/ 23 h 50"/>
                  <a:gd name="T4" fmla="*/ 3 w 14"/>
                  <a:gd name="T5" fmla="*/ 46 h 50"/>
                  <a:gd name="T6" fmla="*/ 9 w 14"/>
                  <a:gd name="T7" fmla="*/ 47 h 50"/>
                  <a:gd name="T8" fmla="*/ 12 w 14"/>
                  <a:gd name="T9" fmla="*/ 26 h 50"/>
                  <a:gd name="T10" fmla="*/ 12 w 14"/>
                  <a:gd name="T11" fmla="*/ 3 h 50"/>
                  <a:gd name="T12" fmla="*/ 6 w 14"/>
                  <a:gd name="T13" fmla="*/ 2 h 50"/>
                </a:gdLst>
                <a:ahLst/>
                <a:cxnLst>
                  <a:cxn ang="0">
                    <a:pos x="T0" y="T1"/>
                  </a:cxn>
                  <a:cxn ang="0">
                    <a:pos x="T2" y="T3"/>
                  </a:cxn>
                  <a:cxn ang="0">
                    <a:pos x="T4" y="T5"/>
                  </a:cxn>
                  <a:cxn ang="0">
                    <a:pos x="T6" y="T7"/>
                  </a:cxn>
                  <a:cxn ang="0">
                    <a:pos x="T8" y="T9"/>
                  </a:cxn>
                  <a:cxn ang="0">
                    <a:pos x="T10" y="T11"/>
                  </a:cxn>
                  <a:cxn ang="0">
                    <a:pos x="T12" y="T13"/>
                  </a:cxn>
                </a:cxnLst>
                <a:rect l="0" t="0" r="r" b="b"/>
                <a:pathLst>
                  <a:path w="14" h="50">
                    <a:moveTo>
                      <a:pt x="6" y="2"/>
                    </a:moveTo>
                    <a:cubicBezTo>
                      <a:pt x="3" y="9"/>
                      <a:pt x="4" y="16"/>
                      <a:pt x="3" y="23"/>
                    </a:cubicBezTo>
                    <a:cubicBezTo>
                      <a:pt x="2" y="30"/>
                      <a:pt x="0" y="39"/>
                      <a:pt x="3" y="46"/>
                    </a:cubicBezTo>
                    <a:cubicBezTo>
                      <a:pt x="3" y="49"/>
                      <a:pt x="8" y="50"/>
                      <a:pt x="9" y="47"/>
                    </a:cubicBezTo>
                    <a:cubicBezTo>
                      <a:pt x="12" y="40"/>
                      <a:pt x="12" y="33"/>
                      <a:pt x="12" y="26"/>
                    </a:cubicBezTo>
                    <a:cubicBezTo>
                      <a:pt x="12" y="19"/>
                      <a:pt x="14" y="10"/>
                      <a:pt x="12" y="3"/>
                    </a:cubicBezTo>
                    <a:cubicBezTo>
                      <a:pt x="11" y="1"/>
                      <a:pt x="7" y="0"/>
                      <a:pt x="6"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57" name="Freeform 794"/>
              <p:cNvSpPr/>
              <p:nvPr/>
            </p:nvSpPr>
            <p:spPr bwMode="auto">
              <a:xfrm>
                <a:off x="2997" y="756"/>
                <a:ext cx="520" cy="260"/>
              </a:xfrm>
              <a:custGeom>
                <a:avLst/>
                <a:gdLst>
                  <a:gd name="T0" fmla="*/ 291 w 296"/>
                  <a:gd name="T1" fmla="*/ 4 h 148"/>
                  <a:gd name="T2" fmla="*/ 206 w 296"/>
                  <a:gd name="T3" fmla="*/ 21 h 148"/>
                  <a:gd name="T4" fmla="*/ 158 w 296"/>
                  <a:gd name="T5" fmla="*/ 45 h 148"/>
                  <a:gd name="T6" fmla="*/ 103 w 296"/>
                  <a:gd name="T7" fmla="*/ 50 h 148"/>
                  <a:gd name="T8" fmla="*/ 1 w 296"/>
                  <a:gd name="T9" fmla="*/ 138 h 148"/>
                  <a:gd name="T10" fmla="*/ 11 w 296"/>
                  <a:gd name="T11" fmla="*/ 142 h 148"/>
                  <a:gd name="T12" fmla="*/ 56 w 296"/>
                  <a:gd name="T13" fmla="*/ 86 h 148"/>
                  <a:gd name="T14" fmla="*/ 135 w 296"/>
                  <a:gd name="T15" fmla="*/ 65 h 148"/>
                  <a:gd name="T16" fmla="*/ 205 w 296"/>
                  <a:gd name="T17" fmla="*/ 39 h 148"/>
                  <a:gd name="T18" fmla="*/ 291 w 296"/>
                  <a:gd name="T19" fmla="*/ 14 h 148"/>
                  <a:gd name="T20" fmla="*/ 291 w 296"/>
                  <a:gd name="T21" fmla="*/ 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6" h="148">
                    <a:moveTo>
                      <a:pt x="291" y="4"/>
                    </a:moveTo>
                    <a:cubicBezTo>
                      <a:pt x="263" y="0"/>
                      <a:pt x="231" y="10"/>
                      <a:pt x="206" y="21"/>
                    </a:cubicBezTo>
                    <a:cubicBezTo>
                      <a:pt x="190" y="28"/>
                      <a:pt x="175" y="39"/>
                      <a:pt x="158" y="45"/>
                    </a:cubicBezTo>
                    <a:cubicBezTo>
                      <a:pt x="140" y="51"/>
                      <a:pt x="121" y="48"/>
                      <a:pt x="103" y="50"/>
                    </a:cubicBezTo>
                    <a:cubicBezTo>
                      <a:pt x="55" y="56"/>
                      <a:pt x="11" y="91"/>
                      <a:pt x="1" y="138"/>
                    </a:cubicBezTo>
                    <a:cubicBezTo>
                      <a:pt x="0" y="144"/>
                      <a:pt x="8" y="148"/>
                      <a:pt x="11" y="142"/>
                    </a:cubicBezTo>
                    <a:cubicBezTo>
                      <a:pt x="21" y="121"/>
                      <a:pt x="36" y="99"/>
                      <a:pt x="56" y="86"/>
                    </a:cubicBezTo>
                    <a:cubicBezTo>
                      <a:pt x="81" y="68"/>
                      <a:pt x="105" y="67"/>
                      <a:pt x="135" y="65"/>
                    </a:cubicBezTo>
                    <a:cubicBezTo>
                      <a:pt x="162" y="64"/>
                      <a:pt x="181" y="50"/>
                      <a:pt x="205" y="39"/>
                    </a:cubicBezTo>
                    <a:cubicBezTo>
                      <a:pt x="233" y="26"/>
                      <a:pt x="262" y="23"/>
                      <a:pt x="291" y="14"/>
                    </a:cubicBezTo>
                    <a:cubicBezTo>
                      <a:pt x="295" y="13"/>
                      <a:pt x="296" y="5"/>
                      <a:pt x="29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58" name="Freeform 795"/>
              <p:cNvSpPr/>
              <p:nvPr/>
            </p:nvSpPr>
            <p:spPr bwMode="auto">
              <a:xfrm>
                <a:off x="2934" y="990"/>
                <a:ext cx="89" cy="169"/>
              </a:xfrm>
              <a:custGeom>
                <a:avLst/>
                <a:gdLst>
                  <a:gd name="T0" fmla="*/ 41 w 51"/>
                  <a:gd name="T1" fmla="*/ 4 h 96"/>
                  <a:gd name="T2" fmla="*/ 20 w 51"/>
                  <a:gd name="T3" fmla="*/ 92 h 96"/>
                  <a:gd name="T4" fmla="*/ 31 w 51"/>
                  <a:gd name="T5" fmla="*/ 87 h 96"/>
                  <a:gd name="T6" fmla="*/ 30 w 51"/>
                  <a:gd name="T7" fmla="*/ 50 h 96"/>
                  <a:gd name="T8" fmla="*/ 48 w 51"/>
                  <a:gd name="T9" fmla="*/ 10 h 96"/>
                  <a:gd name="T10" fmla="*/ 41 w 51"/>
                  <a:gd name="T11" fmla="*/ 4 h 96"/>
                </a:gdLst>
                <a:ahLst/>
                <a:cxnLst>
                  <a:cxn ang="0">
                    <a:pos x="T0" y="T1"/>
                  </a:cxn>
                  <a:cxn ang="0">
                    <a:pos x="T2" y="T3"/>
                  </a:cxn>
                  <a:cxn ang="0">
                    <a:pos x="T4" y="T5"/>
                  </a:cxn>
                  <a:cxn ang="0">
                    <a:pos x="T6" y="T7"/>
                  </a:cxn>
                  <a:cxn ang="0">
                    <a:pos x="T8" y="T9"/>
                  </a:cxn>
                  <a:cxn ang="0">
                    <a:pos x="T10" y="T11"/>
                  </a:cxn>
                </a:cxnLst>
                <a:rect l="0" t="0" r="r" b="b"/>
                <a:pathLst>
                  <a:path w="51" h="96">
                    <a:moveTo>
                      <a:pt x="41" y="4"/>
                    </a:moveTo>
                    <a:cubicBezTo>
                      <a:pt x="20" y="22"/>
                      <a:pt x="0" y="66"/>
                      <a:pt x="20" y="92"/>
                    </a:cubicBezTo>
                    <a:cubicBezTo>
                      <a:pt x="24" y="96"/>
                      <a:pt x="30" y="92"/>
                      <a:pt x="31" y="87"/>
                    </a:cubicBezTo>
                    <a:cubicBezTo>
                      <a:pt x="32" y="75"/>
                      <a:pt x="28" y="63"/>
                      <a:pt x="30" y="50"/>
                    </a:cubicBezTo>
                    <a:cubicBezTo>
                      <a:pt x="32" y="36"/>
                      <a:pt x="38" y="22"/>
                      <a:pt x="48" y="10"/>
                    </a:cubicBezTo>
                    <a:cubicBezTo>
                      <a:pt x="51" y="6"/>
                      <a:pt x="46" y="0"/>
                      <a:pt x="4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59" name="Freeform 796"/>
              <p:cNvSpPr/>
              <p:nvPr/>
            </p:nvSpPr>
            <p:spPr bwMode="auto">
              <a:xfrm>
                <a:off x="2881" y="1133"/>
                <a:ext cx="107" cy="269"/>
              </a:xfrm>
              <a:custGeom>
                <a:avLst/>
                <a:gdLst>
                  <a:gd name="T0" fmla="*/ 50 w 61"/>
                  <a:gd name="T1" fmla="*/ 5 h 153"/>
                  <a:gd name="T2" fmla="*/ 12 w 61"/>
                  <a:gd name="T3" fmla="*/ 86 h 153"/>
                  <a:gd name="T4" fmla="*/ 15 w 61"/>
                  <a:gd name="T5" fmla="*/ 149 h 153"/>
                  <a:gd name="T6" fmla="*/ 25 w 61"/>
                  <a:gd name="T7" fmla="*/ 145 h 153"/>
                  <a:gd name="T8" fmla="*/ 23 w 61"/>
                  <a:gd name="T9" fmla="*/ 114 h 153"/>
                  <a:gd name="T10" fmla="*/ 32 w 61"/>
                  <a:gd name="T11" fmla="*/ 78 h 153"/>
                  <a:gd name="T12" fmla="*/ 59 w 61"/>
                  <a:gd name="T13" fmla="*/ 9 h 153"/>
                  <a:gd name="T14" fmla="*/ 50 w 61"/>
                  <a:gd name="T15" fmla="*/ 5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53">
                    <a:moveTo>
                      <a:pt x="50" y="5"/>
                    </a:moveTo>
                    <a:cubicBezTo>
                      <a:pt x="36" y="31"/>
                      <a:pt x="21" y="58"/>
                      <a:pt x="12" y="86"/>
                    </a:cubicBezTo>
                    <a:cubicBezTo>
                      <a:pt x="6" y="105"/>
                      <a:pt x="0" y="134"/>
                      <a:pt x="15" y="149"/>
                    </a:cubicBezTo>
                    <a:cubicBezTo>
                      <a:pt x="19" y="153"/>
                      <a:pt x="25" y="150"/>
                      <a:pt x="25" y="145"/>
                    </a:cubicBezTo>
                    <a:cubicBezTo>
                      <a:pt x="26" y="135"/>
                      <a:pt x="23" y="125"/>
                      <a:pt x="23" y="114"/>
                    </a:cubicBezTo>
                    <a:cubicBezTo>
                      <a:pt x="24" y="101"/>
                      <a:pt x="28" y="89"/>
                      <a:pt x="32" y="78"/>
                    </a:cubicBezTo>
                    <a:cubicBezTo>
                      <a:pt x="41" y="55"/>
                      <a:pt x="51" y="32"/>
                      <a:pt x="59" y="9"/>
                    </a:cubicBezTo>
                    <a:cubicBezTo>
                      <a:pt x="61" y="4"/>
                      <a:pt x="52" y="0"/>
                      <a:pt x="50"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60" name="Freeform 797"/>
              <p:cNvSpPr/>
              <p:nvPr/>
            </p:nvSpPr>
            <p:spPr bwMode="auto">
              <a:xfrm>
                <a:off x="2813" y="1372"/>
                <a:ext cx="174" cy="197"/>
              </a:xfrm>
              <a:custGeom>
                <a:avLst/>
                <a:gdLst>
                  <a:gd name="T0" fmla="*/ 93 w 99"/>
                  <a:gd name="T1" fmla="*/ 4 h 112"/>
                  <a:gd name="T2" fmla="*/ 34 w 99"/>
                  <a:gd name="T3" fmla="*/ 30 h 112"/>
                  <a:gd name="T4" fmla="*/ 13 w 99"/>
                  <a:gd name="T5" fmla="*/ 108 h 112"/>
                  <a:gd name="T6" fmla="*/ 23 w 99"/>
                  <a:gd name="T7" fmla="*/ 107 h 112"/>
                  <a:gd name="T8" fmla="*/ 29 w 99"/>
                  <a:gd name="T9" fmla="*/ 79 h 112"/>
                  <a:gd name="T10" fmla="*/ 44 w 99"/>
                  <a:gd name="T11" fmla="*/ 46 h 112"/>
                  <a:gd name="T12" fmla="*/ 62 w 99"/>
                  <a:gd name="T13" fmla="*/ 22 h 112"/>
                  <a:gd name="T14" fmla="*/ 93 w 99"/>
                  <a:gd name="T15" fmla="*/ 15 h 112"/>
                  <a:gd name="T16" fmla="*/ 93 w 99"/>
                  <a:gd name="T17" fmla="*/ 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12">
                    <a:moveTo>
                      <a:pt x="93" y="4"/>
                    </a:moveTo>
                    <a:cubicBezTo>
                      <a:pt x="67" y="0"/>
                      <a:pt x="48" y="8"/>
                      <a:pt x="34" y="30"/>
                    </a:cubicBezTo>
                    <a:cubicBezTo>
                      <a:pt x="22" y="50"/>
                      <a:pt x="0" y="85"/>
                      <a:pt x="13" y="108"/>
                    </a:cubicBezTo>
                    <a:cubicBezTo>
                      <a:pt x="15" y="112"/>
                      <a:pt x="22" y="111"/>
                      <a:pt x="23" y="107"/>
                    </a:cubicBezTo>
                    <a:cubicBezTo>
                      <a:pt x="27" y="98"/>
                      <a:pt x="26" y="88"/>
                      <a:pt x="29" y="79"/>
                    </a:cubicBezTo>
                    <a:cubicBezTo>
                      <a:pt x="32" y="67"/>
                      <a:pt x="38" y="56"/>
                      <a:pt x="44" y="46"/>
                    </a:cubicBezTo>
                    <a:cubicBezTo>
                      <a:pt x="49" y="37"/>
                      <a:pt x="54" y="27"/>
                      <a:pt x="62" y="22"/>
                    </a:cubicBezTo>
                    <a:cubicBezTo>
                      <a:pt x="71" y="16"/>
                      <a:pt x="83" y="17"/>
                      <a:pt x="93" y="15"/>
                    </a:cubicBezTo>
                    <a:cubicBezTo>
                      <a:pt x="99" y="15"/>
                      <a:pt x="99" y="5"/>
                      <a:pt x="93"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61" name="Freeform 798"/>
              <p:cNvSpPr/>
              <p:nvPr/>
            </p:nvSpPr>
            <p:spPr bwMode="auto">
              <a:xfrm>
                <a:off x="2747" y="1535"/>
                <a:ext cx="127" cy="356"/>
              </a:xfrm>
              <a:custGeom>
                <a:avLst/>
                <a:gdLst>
                  <a:gd name="T0" fmla="*/ 53 w 72"/>
                  <a:gd name="T1" fmla="*/ 3 h 202"/>
                  <a:gd name="T2" fmla="*/ 4 w 72"/>
                  <a:gd name="T3" fmla="*/ 108 h 202"/>
                  <a:gd name="T4" fmla="*/ 27 w 72"/>
                  <a:gd name="T5" fmla="*/ 170 h 202"/>
                  <a:gd name="T6" fmla="*/ 65 w 72"/>
                  <a:gd name="T7" fmla="*/ 196 h 202"/>
                  <a:gd name="T8" fmla="*/ 65 w 72"/>
                  <a:gd name="T9" fmla="*/ 183 h 202"/>
                  <a:gd name="T10" fmla="*/ 19 w 72"/>
                  <a:gd name="T11" fmla="*/ 92 h 202"/>
                  <a:gd name="T12" fmla="*/ 60 w 72"/>
                  <a:gd name="T13" fmla="*/ 12 h 202"/>
                  <a:gd name="T14" fmla="*/ 53 w 72"/>
                  <a:gd name="T15" fmla="*/ 3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202">
                    <a:moveTo>
                      <a:pt x="53" y="3"/>
                    </a:moveTo>
                    <a:cubicBezTo>
                      <a:pt x="17" y="20"/>
                      <a:pt x="0" y="70"/>
                      <a:pt x="4" y="108"/>
                    </a:cubicBezTo>
                    <a:cubicBezTo>
                      <a:pt x="7" y="130"/>
                      <a:pt x="15" y="151"/>
                      <a:pt x="27" y="170"/>
                    </a:cubicBezTo>
                    <a:cubicBezTo>
                      <a:pt x="35" y="182"/>
                      <a:pt x="48" y="202"/>
                      <a:pt x="65" y="196"/>
                    </a:cubicBezTo>
                    <a:cubicBezTo>
                      <a:pt x="72" y="194"/>
                      <a:pt x="71" y="186"/>
                      <a:pt x="65" y="183"/>
                    </a:cubicBezTo>
                    <a:cubicBezTo>
                      <a:pt x="34" y="171"/>
                      <a:pt x="19" y="122"/>
                      <a:pt x="19" y="92"/>
                    </a:cubicBezTo>
                    <a:cubicBezTo>
                      <a:pt x="20" y="57"/>
                      <a:pt x="37" y="35"/>
                      <a:pt x="60" y="12"/>
                    </a:cubicBezTo>
                    <a:cubicBezTo>
                      <a:pt x="65" y="7"/>
                      <a:pt x="59" y="0"/>
                      <a:pt x="53"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62" name="Freeform 799"/>
              <p:cNvSpPr/>
              <p:nvPr/>
            </p:nvSpPr>
            <p:spPr bwMode="auto">
              <a:xfrm>
                <a:off x="2811" y="1855"/>
                <a:ext cx="84" cy="48"/>
              </a:xfrm>
              <a:custGeom>
                <a:avLst/>
                <a:gdLst>
                  <a:gd name="T0" fmla="*/ 44 w 48"/>
                  <a:gd name="T1" fmla="*/ 3 h 27"/>
                  <a:gd name="T2" fmla="*/ 1 w 48"/>
                  <a:gd name="T3" fmla="*/ 20 h 27"/>
                  <a:gd name="T4" fmla="*/ 6 w 48"/>
                  <a:gd name="T5" fmla="*/ 25 h 27"/>
                  <a:gd name="T6" fmla="*/ 22 w 48"/>
                  <a:gd name="T7" fmla="*/ 15 h 27"/>
                  <a:gd name="T8" fmla="*/ 43 w 48"/>
                  <a:gd name="T9" fmla="*/ 10 h 27"/>
                  <a:gd name="T10" fmla="*/ 44 w 48"/>
                  <a:gd name="T11" fmla="*/ 3 h 27"/>
                </a:gdLst>
                <a:ahLst/>
                <a:cxnLst>
                  <a:cxn ang="0">
                    <a:pos x="T0" y="T1"/>
                  </a:cxn>
                  <a:cxn ang="0">
                    <a:pos x="T2" y="T3"/>
                  </a:cxn>
                  <a:cxn ang="0">
                    <a:pos x="T4" y="T5"/>
                  </a:cxn>
                  <a:cxn ang="0">
                    <a:pos x="T6" y="T7"/>
                  </a:cxn>
                  <a:cxn ang="0">
                    <a:pos x="T8" y="T9"/>
                  </a:cxn>
                  <a:cxn ang="0">
                    <a:pos x="T10" y="T11"/>
                  </a:cxn>
                </a:cxnLst>
                <a:rect l="0" t="0" r="r" b="b"/>
                <a:pathLst>
                  <a:path w="48" h="27">
                    <a:moveTo>
                      <a:pt x="44" y="3"/>
                    </a:moveTo>
                    <a:cubicBezTo>
                      <a:pt x="29" y="0"/>
                      <a:pt x="9" y="5"/>
                      <a:pt x="1" y="20"/>
                    </a:cubicBezTo>
                    <a:cubicBezTo>
                      <a:pt x="0" y="23"/>
                      <a:pt x="3" y="27"/>
                      <a:pt x="6" y="25"/>
                    </a:cubicBezTo>
                    <a:cubicBezTo>
                      <a:pt x="12" y="22"/>
                      <a:pt x="17" y="18"/>
                      <a:pt x="22" y="15"/>
                    </a:cubicBezTo>
                    <a:cubicBezTo>
                      <a:pt x="29" y="12"/>
                      <a:pt x="36" y="11"/>
                      <a:pt x="43" y="10"/>
                    </a:cubicBezTo>
                    <a:cubicBezTo>
                      <a:pt x="47" y="10"/>
                      <a:pt x="48" y="3"/>
                      <a:pt x="44"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63" name="Freeform 800"/>
              <p:cNvSpPr/>
              <p:nvPr/>
            </p:nvSpPr>
            <p:spPr bwMode="auto">
              <a:xfrm>
                <a:off x="2600" y="1991"/>
                <a:ext cx="135" cy="153"/>
              </a:xfrm>
              <a:custGeom>
                <a:avLst/>
                <a:gdLst>
                  <a:gd name="T0" fmla="*/ 4 w 77"/>
                  <a:gd name="T1" fmla="*/ 7 h 87"/>
                  <a:gd name="T2" fmla="*/ 44 w 77"/>
                  <a:gd name="T3" fmla="*/ 41 h 87"/>
                  <a:gd name="T4" fmla="*/ 71 w 77"/>
                  <a:gd name="T5" fmla="*/ 84 h 87"/>
                  <a:gd name="T6" fmla="*/ 77 w 77"/>
                  <a:gd name="T7" fmla="*/ 83 h 87"/>
                  <a:gd name="T8" fmla="*/ 7 w 77"/>
                  <a:gd name="T9" fmla="*/ 2 h 87"/>
                  <a:gd name="T10" fmla="*/ 4 w 77"/>
                  <a:gd name="T11" fmla="*/ 7 h 87"/>
                </a:gdLst>
                <a:ahLst/>
                <a:cxnLst>
                  <a:cxn ang="0">
                    <a:pos x="T0" y="T1"/>
                  </a:cxn>
                  <a:cxn ang="0">
                    <a:pos x="T2" y="T3"/>
                  </a:cxn>
                  <a:cxn ang="0">
                    <a:pos x="T4" y="T5"/>
                  </a:cxn>
                  <a:cxn ang="0">
                    <a:pos x="T6" y="T7"/>
                  </a:cxn>
                  <a:cxn ang="0">
                    <a:pos x="T8" y="T9"/>
                  </a:cxn>
                  <a:cxn ang="0">
                    <a:pos x="T10" y="T11"/>
                  </a:cxn>
                </a:cxnLst>
                <a:rect l="0" t="0" r="r" b="b"/>
                <a:pathLst>
                  <a:path w="77" h="87">
                    <a:moveTo>
                      <a:pt x="4" y="7"/>
                    </a:moveTo>
                    <a:cubicBezTo>
                      <a:pt x="18" y="17"/>
                      <a:pt x="32" y="28"/>
                      <a:pt x="44" y="41"/>
                    </a:cubicBezTo>
                    <a:cubicBezTo>
                      <a:pt x="56" y="55"/>
                      <a:pt x="61" y="70"/>
                      <a:pt x="71" y="84"/>
                    </a:cubicBezTo>
                    <a:cubicBezTo>
                      <a:pt x="72" y="87"/>
                      <a:pt x="77" y="86"/>
                      <a:pt x="77" y="83"/>
                    </a:cubicBezTo>
                    <a:cubicBezTo>
                      <a:pt x="76" y="48"/>
                      <a:pt x="35" y="17"/>
                      <a:pt x="7" y="2"/>
                    </a:cubicBezTo>
                    <a:cubicBezTo>
                      <a:pt x="4" y="0"/>
                      <a:pt x="0" y="5"/>
                      <a:pt x="4"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64" name="Freeform 801"/>
              <p:cNvSpPr/>
              <p:nvPr/>
            </p:nvSpPr>
            <p:spPr bwMode="auto">
              <a:xfrm>
                <a:off x="2951" y="1690"/>
                <a:ext cx="232" cy="244"/>
              </a:xfrm>
              <a:custGeom>
                <a:avLst/>
                <a:gdLst>
                  <a:gd name="T0" fmla="*/ 5 w 132"/>
                  <a:gd name="T1" fmla="*/ 8 h 139"/>
                  <a:gd name="T2" fmla="*/ 78 w 132"/>
                  <a:gd name="T3" fmla="*/ 61 h 139"/>
                  <a:gd name="T4" fmla="*/ 124 w 132"/>
                  <a:gd name="T5" fmla="*/ 136 h 139"/>
                  <a:gd name="T6" fmla="*/ 131 w 132"/>
                  <a:gd name="T7" fmla="*/ 134 h 139"/>
                  <a:gd name="T8" fmla="*/ 84 w 132"/>
                  <a:gd name="T9" fmla="*/ 51 h 139"/>
                  <a:gd name="T10" fmla="*/ 6 w 132"/>
                  <a:gd name="T11" fmla="*/ 1 h 139"/>
                  <a:gd name="T12" fmla="*/ 5 w 132"/>
                  <a:gd name="T13" fmla="*/ 8 h 139"/>
                </a:gdLst>
                <a:ahLst/>
                <a:cxnLst>
                  <a:cxn ang="0">
                    <a:pos x="T0" y="T1"/>
                  </a:cxn>
                  <a:cxn ang="0">
                    <a:pos x="T2" y="T3"/>
                  </a:cxn>
                  <a:cxn ang="0">
                    <a:pos x="T4" y="T5"/>
                  </a:cxn>
                  <a:cxn ang="0">
                    <a:pos x="T6" y="T7"/>
                  </a:cxn>
                  <a:cxn ang="0">
                    <a:pos x="T8" y="T9"/>
                  </a:cxn>
                  <a:cxn ang="0">
                    <a:pos x="T10" y="T11"/>
                  </a:cxn>
                  <a:cxn ang="0">
                    <a:pos x="T12" y="T13"/>
                  </a:cxn>
                </a:cxnLst>
                <a:rect l="0" t="0" r="r" b="b"/>
                <a:pathLst>
                  <a:path w="132" h="139">
                    <a:moveTo>
                      <a:pt x="5" y="8"/>
                    </a:moveTo>
                    <a:cubicBezTo>
                      <a:pt x="37" y="14"/>
                      <a:pt x="58" y="37"/>
                      <a:pt x="78" y="61"/>
                    </a:cubicBezTo>
                    <a:cubicBezTo>
                      <a:pt x="99" y="84"/>
                      <a:pt x="112" y="108"/>
                      <a:pt x="124" y="136"/>
                    </a:cubicBezTo>
                    <a:cubicBezTo>
                      <a:pt x="126" y="139"/>
                      <a:pt x="132" y="138"/>
                      <a:pt x="131" y="134"/>
                    </a:cubicBezTo>
                    <a:cubicBezTo>
                      <a:pt x="127" y="102"/>
                      <a:pt x="105" y="74"/>
                      <a:pt x="84" y="51"/>
                    </a:cubicBezTo>
                    <a:cubicBezTo>
                      <a:pt x="64" y="28"/>
                      <a:pt x="39" y="0"/>
                      <a:pt x="6" y="1"/>
                    </a:cubicBezTo>
                    <a:cubicBezTo>
                      <a:pt x="2" y="1"/>
                      <a:pt x="0" y="7"/>
                      <a:pt x="5"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65" name="Freeform 802"/>
              <p:cNvSpPr/>
              <p:nvPr/>
            </p:nvSpPr>
            <p:spPr bwMode="auto">
              <a:xfrm>
                <a:off x="3022" y="1651"/>
                <a:ext cx="35" cy="102"/>
              </a:xfrm>
              <a:custGeom>
                <a:avLst/>
                <a:gdLst>
                  <a:gd name="T0" fmla="*/ 19 w 20"/>
                  <a:gd name="T1" fmla="*/ 52 h 58"/>
                  <a:gd name="T2" fmla="*/ 13 w 20"/>
                  <a:gd name="T3" fmla="*/ 27 h 58"/>
                  <a:gd name="T4" fmla="*/ 14 w 20"/>
                  <a:gd name="T5" fmla="*/ 4 h 58"/>
                  <a:gd name="T6" fmla="*/ 8 w 20"/>
                  <a:gd name="T7" fmla="*/ 3 h 58"/>
                  <a:gd name="T8" fmla="*/ 14 w 20"/>
                  <a:gd name="T9" fmla="*/ 55 h 58"/>
                  <a:gd name="T10" fmla="*/ 19 w 20"/>
                  <a:gd name="T11" fmla="*/ 52 h 58"/>
                </a:gdLst>
                <a:ahLst/>
                <a:cxnLst>
                  <a:cxn ang="0">
                    <a:pos x="T0" y="T1"/>
                  </a:cxn>
                  <a:cxn ang="0">
                    <a:pos x="T2" y="T3"/>
                  </a:cxn>
                  <a:cxn ang="0">
                    <a:pos x="T4" y="T5"/>
                  </a:cxn>
                  <a:cxn ang="0">
                    <a:pos x="T6" y="T7"/>
                  </a:cxn>
                  <a:cxn ang="0">
                    <a:pos x="T8" y="T9"/>
                  </a:cxn>
                  <a:cxn ang="0">
                    <a:pos x="T10" y="T11"/>
                  </a:cxn>
                </a:cxnLst>
                <a:rect l="0" t="0" r="r" b="b"/>
                <a:pathLst>
                  <a:path w="20" h="58">
                    <a:moveTo>
                      <a:pt x="19" y="52"/>
                    </a:moveTo>
                    <a:cubicBezTo>
                      <a:pt x="17" y="44"/>
                      <a:pt x="14" y="36"/>
                      <a:pt x="13" y="27"/>
                    </a:cubicBezTo>
                    <a:cubicBezTo>
                      <a:pt x="13" y="20"/>
                      <a:pt x="13" y="12"/>
                      <a:pt x="14" y="4"/>
                    </a:cubicBezTo>
                    <a:cubicBezTo>
                      <a:pt x="14" y="1"/>
                      <a:pt x="9" y="0"/>
                      <a:pt x="8" y="3"/>
                    </a:cubicBezTo>
                    <a:cubicBezTo>
                      <a:pt x="0" y="19"/>
                      <a:pt x="2" y="41"/>
                      <a:pt x="14" y="55"/>
                    </a:cubicBezTo>
                    <a:cubicBezTo>
                      <a:pt x="16" y="58"/>
                      <a:pt x="20" y="55"/>
                      <a:pt x="19" y="5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66" name="Freeform 803"/>
              <p:cNvSpPr/>
              <p:nvPr/>
            </p:nvSpPr>
            <p:spPr bwMode="auto">
              <a:xfrm>
                <a:off x="3136" y="1475"/>
                <a:ext cx="209" cy="194"/>
              </a:xfrm>
              <a:custGeom>
                <a:avLst/>
                <a:gdLst>
                  <a:gd name="T0" fmla="*/ 4 w 119"/>
                  <a:gd name="T1" fmla="*/ 7 h 110"/>
                  <a:gd name="T2" fmla="*/ 112 w 119"/>
                  <a:gd name="T3" fmla="*/ 107 h 110"/>
                  <a:gd name="T4" fmla="*/ 118 w 119"/>
                  <a:gd name="T5" fmla="*/ 105 h 110"/>
                  <a:gd name="T6" fmla="*/ 69 w 119"/>
                  <a:gd name="T7" fmla="*/ 33 h 110"/>
                  <a:gd name="T8" fmla="*/ 4 w 119"/>
                  <a:gd name="T9" fmla="*/ 0 h 110"/>
                  <a:gd name="T10" fmla="*/ 4 w 119"/>
                  <a:gd name="T11" fmla="*/ 7 h 110"/>
                </a:gdLst>
                <a:ahLst/>
                <a:cxnLst>
                  <a:cxn ang="0">
                    <a:pos x="T0" y="T1"/>
                  </a:cxn>
                  <a:cxn ang="0">
                    <a:pos x="T2" y="T3"/>
                  </a:cxn>
                  <a:cxn ang="0">
                    <a:pos x="T4" y="T5"/>
                  </a:cxn>
                  <a:cxn ang="0">
                    <a:pos x="T6" y="T7"/>
                  </a:cxn>
                  <a:cxn ang="0">
                    <a:pos x="T8" y="T9"/>
                  </a:cxn>
                  <a:cxn ang="0">
                    <a:pos x="T10" y="T11"/>
                  </a:cxn>
                </a:cxnLst>
                <a:rect l="0" t="0" r="r" b="b"/>
                <a:pathLst>
                  <a:path w="119" h="110">
                    <a:moveTo>
                      <a:pt x="4" y="7"/>
                    </a:moveTo>
                    <a:cubicBezTo>
                      <a:pt x="57" y="11"/>
                      <a:pt x="85" y="69"/>
                      <a:pt x="112" y="107"/>
                    </a:cubicBezTo>
                    <a:cubicBezTo>
                      <a:pt x="114" y="110"/>
                      <a:pt x="119" y="109"/>
                      <a:pt x="118" y="105"/>
                    </a:cubicBezTo>
                    <a:cubicBezTo>
                      <a:pt x="108" y="78"/>
                      <a:pt x="88" y="55"/>
                      <a:pt x="69" y="33"/>
                    </a:cubicBezTo>
                    <a:cubicBezTo>
                      <a:pt x="52" y="13"/>
                      <a:pt x="32" y="0"/>
                      <a:pt x="4" y="0"/>
                    </a:cubicBezTo>
                    <a:cubicBezTo>
                      <a:pt x="0" y="0"/>
                      <a:pt x="0" y="6"/>
                      <a:pt x="4"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67" name="Freeform 804"/>
              <p:cNvSpPr/>
              <p:nvPr/>
            </p:nvSpPr>
            <p:spPr bwMode="auto">
              <a:xfrm>
                <a:off x="3331" y="1639"/>
                <a:ext cx="102" cy="21"/>
              </a:xfrm>
              <a:custGeom>
                <a:avLst/>
                <a:gdLst>
                  <a:gd name="T0" fmla="*/ 4 w 58"/>
                  <a:gd name="T1" fmla="*/ 12 h 12"/>
                  <a:gd name="T2" fmla="*/ 31 w 58"/>
                  <a:gd name="T3" fmla="*/ 10 h 12"/>
                  <a:gd name="T4" fmla="*/ 55 w 58"/>
                  <a:gd name="T5" fmla="*/ 10 h 12"/>
                  <a:gd name="T6" fmla="*/ 56 w 58"/>
                  <a:gd name="T7" fmla="*/ 4 h 12"/>
                  <a:gd name="T8" fmla="*/ 29 w 58"/>
                  <a:gd name="T9" fmla="*/ 1 h 12"/>
                  <a:gd name="T10" fmla="*/ 2 w 58"/>
                  <a:gd name="T11" fmla="*/ 7 h 12"/>
                  <a:gd name="T12" fmla="*/ 4 w 5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58" h="12">
                    <a:moveTo>
                      <a:pt x="4" y="12"/>
                    </a:moveTo>
                    <a:cubicBezTo>
                      <a:pt x="13" y="12"/>
                      <a:pt x="22" y="10"/>
                      <a:pt x="31" y="10"/>
                    </a:cubicBezTo>
                    <a:cubicBezTo>
                      <a:pt x="39" y="9"/>
                      <a:pt x="47" y="11"/>
                      <a:pt x="55" y="10"/>
                    </a:cubicBezTo>
                    <a:cubicBezTo>
                      <a:pt x="57" y="9"/>
                      <a:pt x="58" y="5"/>
                      <a:pt x="56" y="4"/>
                    </a:cubicBezTo>
                    <a:cubicBezTo>
                      <a:pt x="48" y="0"/>
                      <a:pt x="37" y="0"/>
                      <a:pt x="29" y="1"/>
                    </a:cubicBezTo>
                    <a:cubicBezTo>
                      <a:pt x="20" y="1"/>
                      <a:pt x="11" y="2"/>
                      <a:pt x="2" y="7"/>
                    </a:cubicBezTo>
                    <a:cubicBezTo>
                      <a:pt x="0" y="8"/>
                      <a:pt x="1" y="12"/>
                      <a:pt x="4"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68" name="Freeform 805"/>
              <p:cNvSpPr/>
              <p:nvPr/>
            </p:nvSpPr>
            <p:spPr bwMode="auto">
              <a:xfrm>
                <a:off x="3201" y="1428"/>
                <a:ext cx="32" cy="86"/>
              </a:xfrm>
              <a:custGeom>
                <a:avLst/>
                <a:gdLst>
                  <a:gd name="T0" fmla="*/ 18 w 18"/>
                  <a:gd name="T1" fmla="*/ 45 h 49"/>
                  <a:gd name="T2" fmla="*/ 7 w 18"/>
                  <a:gd name="T3" fmla="*/ 3 h 49"/>
                  <a:gd name="T4" fmla="*/ 1 w 18"/>
                  <a:gd name="T5" fmla="*/ 6 h 49"/>
                  <a:gd name="T6" fmla="*/ 11 w 18"/>
                  <a:gd name="T7" fmla="*/ 45 h 49"/>
                  <a:gd name="T8" fmla="*/ 18 w 18"/>
                  <a:gd name="T9" fmla="*/ 45 h 49"/>
                </a:gdLst>
                <a:ahLst/>
                <a:cxnLst>
                  <a:cxn ang="0">
                    <a:pos x="T0" y="T1"/>
                  </a:cxn>
                  <a:cxn ang="0">
                    <a:pos x="T2" y="T3"/>
                  </a:cxn>
                  <a:cxn ang="0">
                    <a:pos x="T4" y="T5"/>
                  </a:cxn>
                  <a:cxn ang="0">
                    <a:pos x="T6" y="T7"/>
                  </a:cxn>
                  <a:cxn ang="0">
                    <a:pos x="T8" y="T9"/>
                  </a:cxn>
                </a:cxnLst>
                <a:rect l="0" t="0" r="r" b="b"/>
                <a:pathLst>
                  <a:path w="18" h="49">
                    <a:moveTo>
                      <a:pt x="18" y="45"/>
                    </a:moveTo>
                    <a:cubicBezTo>
                      <a:pt x="17" y="30"/>
                      <a:pt x="13" y="16"/>
                      <a:pt x="7" y="3"/>
                    </a:cubicBezTo>
                    <a:cubicBezTo>
                      <a:pt x="5" y="0"/>
                      <a:pt x="0" y="2"/>
                      <a:pt x="1" y="6"/>
                    </a:cubicBezTo>
                    <a:cubicBezTo>
                      <a:pt x="5" y="19"/>
                      <a:pt x="8" y="32"/>
                      <a:pt x="11" y="45"/>
                    </a:cubicBezTo>
                    <a:cubicBezTo>
                      <a:pt x="12" y="49"/>
                      <a:pt x="18" y="48"/>
                      <a:pt x="18" y="4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69" name="Freeform 806"/>
              <p:cNvSpPr/>
              <p:nvPr/>
            </p:nvSpPr>
            <p:spPr bwMode="auto">
              <a:xfrm>
                <a:off x="3203" y="1059"/>
                <a:ext cx="96" cy="88"/>
              </a:xfrm>
              <a:custGeom>
                <a:avLst/>
                <a:gdLst>
                  <a:gd name="T0" fmla="*/ 3 w 55"/>
                  <a:gd name="T1" fmla="*/ 6 h 50"/>
                  <a:gd name="T2" fmla="*/ 29 w 55"/>
                  <a:gd name="T3" fmla="*/ 24 h 50"/>
                  <a:gd name="T4" fmla="*/ 49 w 55"/>
                  <a:gd name="T5" fmla="*/ 48 h 50"/>
                  <a:gd name="T6" fmla="*/ 55 w 55"/>
                  <a:gd name="T7" fmla="*/ 44 h 50"/>
                  <a:gd name="T8" fmla="*/ 35 w 55"/>
                  <a:gd name="T9" fmla="*/ 17 h 50"/>
                  <a:gd name="T10" fmla="*/ 5 w 55"/>
                  <a:gd name="T11" fmla="*/ 0 h 50"/>
                  <a:gd name="T12" fmla="*/ 3 w 55"/>
                  <a:gd name="T13" fmla="*/ 6 h 50"/>
                </a:gdLst>
                <a:ahLst/>
                <a:cxnLst>
                  <a:cxn ang="0">
                    <a:pos x="T0" y="T1"/>
                  </a:cxn>
                  <a:cxn ang="0">
                    <a:pos x="T2" y="T3"/>
                  </a:cxn>
                  <a:cxn ang="0">
                    <a:pos x="T4" y="T5"/>
                  </a:cxn>
                  <a:cxn ang="0">
                    <a:pos x="T6" y="T7"/>
                  </a:cxn>
                  <a:cxn ang="0">
                    <a:pos x="T8" y="T9"/>
                  </a:cxn>
                  <a:cxn ang="0">
                    <a:pos x="T10" y="T11"/>
                  </a:cxn>
                  <a:cxn ang="0">
                    <a:pos x="T12" y="T13"/>
                  </a:cxn>
                </a:cxnLst>
                <a:rect l="0" t="0" r="r" b="b"/>
                <a:pathLst>
                  <a:path w="55" h="50">
                    <a:moveTo>
                      <a:pt x="3" y="6"/>
                    </a:moveTo>
                    <a:cubicBezTo>
                      <a:pt x="12" y="12"/>
                      <a:pt x="21" y="17"/>
                      <a:pt x="29" y="24"/>
                    </a:cubicBezTo>
                    <a:cubicBezTo>
                      <a:pt x="37" y="31"/>
                      <a:pt x="41" y="41"/>
                      <a:pt x="49" y="48"/>
                    </a:cubicBezTo>
                    <a:cubicBezTo>
                      <a:pt x="51" y="50"/>
                      <a:pt x="55" y="48"/>
                      <a:pt x="55" y="44"/>
                    </a:cubicBezTo>
                    <a:cubicBezTo>
                      <a:pt x="53" y="33"/>
                      <a:pt x="43" y="23"/>
                      <a:pt x="35" y="17"/>
                    </a:cubicBezTo>
                    <a:cubicBezTo>
                      <a:pt x="27" y="9"/>
                      <a:pt x="17" y="2"/>
                      <a:pt x="5" y="0"/>
                    </a:cubicBezTo>
                    <a:cubicBezTo>
                      <a:pt x="2" y="0"/>
                      <a:pt x="0" y="4"/>
                      <a:pt x="3"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70" name="Freeform 807"/>
              <p:cNvSpPr/>
              <p:nvPr/>
            </p:nvSpPr>
            <p:spPr bwMode="auto">
              <a:xfrm>
                <a:off x="3575" y="665"/>
                <a:ext cx="153" cy="58"/>
              </a:xfrm>
              <a:custGeom>
                <a:avLst/>
                <a:gdLst>
                  <a:gd name="T0" fmla="*/ 4 w 87"/>
                  <a:gd name="T1" fmla="*/ 11 h 33"/>
                  <a:gd name="T2" fmla="*/ 46 w 87"/>
                  <a:gd name="T3" fmla="*/ 17 h 33"/>
                  <a:gd name="T4" fmla="*/ 82 w 87"/>
                  <a:gd name="T5" fmla="*/ 31 h 33"/>
                  <a:gd name="T6" fmla="*/ 85 w 87"/>
                  <a:gd name="T7" fmla="*/ 26 h 33"/>
                  <a:gd name="T8" fmla="*/ 4 w 87"/>
                  <a:gd name="T9" fmla="*/ 5 h 33"/>
                  <a:gd name="T10" fmla="*/ 4 w 87"/>
                  <a:gd name="T11" fmla="*/ 11 h 33"/>
                </a:gdLst>
                <a:ahLst/>
                <a:cxnLst>
                  <a:cxn ang="0">
                    <a:pos x="T0" y="T1"/>
                  </a:cxn>
                  <a:cxn ang="0">
                    <a:pos x="T2" y="T3"/>
                  </a:cxn>
                  <a:cxn ang="0">
                    <a:pos x="T4" y="T5"/>
                  </a:cxn>
                  <a:cxn ang="0">
                    <a:pos x="T6" y="T7"/>
                  </a:cxn>
                  <a:cxn ang="0">
                    <a:pos x="T8" y="T9"/>
                  </a:cxn>
                  <a:cxn ang="0">
                    <a:pos x="T10" y="T11"/>
                  </a:cxn>
                </a:cxnLst>
                <a:rect l="0" t="0" r="r" b="b"/>
                <a:pathLst>
                  <a:path w="87" h="33">
                    <a:moveTo>
                      <a:pt x="4" y="11"/>
                    </a:moveTo>
                    <a:cubicBezTo>
                      <a:pt x="19" y="12"/>
                      <a:pt x="33" y="13"/>
                      <a:pt x="46" y="17"/>
                    </a:cubicBezTo>
                    <a:cubicBezTo>
                      <a:pt x="59" y="20"/>
                      <a:pt x="70" y="27"/>
                      <a:pt x="82" y="31"/>
                    </a:cubicBezTo>
                    <a:cubicBezTo>
                      <a:pt x="85" y="33"/>
                      <a:pt x="87" y="28"/>
                      <a:pt x="85" y="26"/>
                    </a:cubicBezTo>
                    <a:cubicBezTo>
                      <a:pt x="67" y="7"/>
                      <a:pt x="29" y="0"/>
                      <a:pt x="4" y="5"/>
                    </a:cubicBezTo>
                    <a:cubicBezTo>
                      <a:pt x="0" y="6"/>
                      <a:pt x="1" y="11"/>
                      <a:pt x="4"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grpSp>
        <p:sp>
          <p:nvSpPr>
            <p:cNvPr id="12" name="Freeform 809"/>
            <p:cNvSpPr/>
            <p:nvPr/>
          </p:nvSpPr>
          <p:spPr bwMode="auto">
            <a:xfrm>
              <a:off x="3707" y="656"/>
              <a:ext cx="118" cy="225"/>
            </a:xfrm>
            <a:custGeom>
              <a:avLst/>
              <a:gdLst>
                <a:gd name="T0" fmla="*/ 63 w 67"/>
                <a:gd name="T1" fmla="*/ 1 h 128"/>
                <a:gd name="T2" fmla="*/ 2 w 67"/>
                <a:gd name="T3" fmla="*/ 41 h 128"/>
                <a:gd name="T4" fmla="*/ 6 w 67"/>
                <a:gd name="T5" fmla="*/ 81 h 128"/>
                <a:gd name="T6" fmla="*/ 22 w 67"/>
                <a:gd name="T7" fmla="*/ 125 h 128"/>
                <a:gd name="T8" fmla="*/ 28 w 67"/>
                <a:gd name="T9" fmla="*/ 122 h 128"/>
                <a:gd name="T10" fmla="*/ 12 w 67"/>
                <a:gd name="T11" fmla="*/ 58 h 128"/>
                <a:gd name="T12" fmla="*/ 30 w 67"/>
                <a:gd name="T13" fmla="*/ 22 h 128"/>
                <a:gd name="T14" fmla="*/ 64 w 67"/>
                <a:gd name="T15" fmla="*/ 7 h 128"/>
                <a:gd name="T16" fmla="*/ 63 w 67"/>
                <a:gd name="T17"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8">
                  <a:moveTo>
                    <a:pt x="63" y="1"/>
                  </a:moveTo>
                  <a:cubicBezTo>
                    <a:pt x="40" y="7"/>
                    <a:pt x="8" y="15"/>
                    <a:pt x="2" y="41"/>
                  </a:cubicBezTo>
                  <a:cubicBezTo>
                    <a:pt x="0" y="54"/>
                    <a:pt x="4" y="69"/>
                    <a:pt x="6" y="81"/>
                  </a:cubicBezTo>
                  <a:cubicBezTo>
                    <a:pt x="9" y="97"/>
                    <a:pt x="12" y="113"/>
                    <a:pt x="22" y="125"/>
                  </a:cubicBezTo>
                  <a:cubicBezTo>
                    <a:pt x="24" y="128"/>
                    <a:pt x="29" y="125"/>
                    <a:pt x="28" y="122"/>
                  </a:cubicBezTo>
                  <a:cubicBezTo>
                    <a:pt x="23" y="100"/>
                    <a:pt x="15" y="80"/>
                    <a:pt x="12" y="58"/>
                  </a:cubicBezTo>
                  <a:cubicBezTo>
                    <a:pt x="10" y="42"/>
                    <a:pt x="15" y="30"/>
                    <a:pt x="30" y="22"/>
                  </a:cubicBezTo>
                  <a:cubicBezTo>
                    <a:pt x="41" y="16"/>
                    <a:pt x="53" y="11"/>
                    <a:pt x="64" y="7"/>
                  </a:cubicBezTo>
                  <a:cubicBezTo>
                    <a:pt x="67" y="5"/>
                    <a:pt x="66" y="0"/>
                    <a:pt x="63"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3" name="Freeform 810"/>
            <p:cNvSpPr/>
            <p:nvPr/>
          </p:nvSpPr>
          <p:spPr bwMode="auto">
            <a:xfrm>
              <a:off x="3465" y="863"/>
              <a:ext cx="300" cy="190"/>
            </a:xfrm>
            <a:custGeom>
              <a:avLst/>
              <a:gdLst>
                <a:gd name="T0" fmla="*/ 164 w 171"/>
                <a:gd name="T1" fmla="*/ 2 h 108"/>
                <a:gd name="T2" fmla="*/ 53 w 171"/>
                <a:gd name="T3" fmla="*/ 51 h 108"/>
                <a:gd name="T4" fmla="*/ 4 w 171"/>
                <a:gd name="T5" fmla="*/ 104 h 108"/>
                <a:gd name="T6" fmla="*/ 12 w 171"/>
                <a:gd name="T7" fmla="*/ 105 h 108"/>
                <a:gd name="T8" fmla="*/ 38 w 171"/>
                <a:gd name="T9" fmla="*/ 72 h 108"/>
                <a:gd name="T10" fmla="*/ 80 w 171"/>
                <a:gd name="T11" fmla="*/ 52 h 108"/>
                <a:gd name="T12" fmla="*/ 167 w 171"/>
                <a:gd name="T13" fmla="*/ 10 h 108"/>
                <a:gd name="T14" fmla="*/ 164 w 171"/>
                <a:gd name="T15" fmla="*/ 2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08">
                  <a:moveTo>
                    <a:pt x="164" y="2"/>
                  </a:moveTo>
                  <a:cubicBezTo>
                    <a:pt x="126" y="16"/>
                    <a:pt x="90" y="35"/>
                    <a:pt x="53" y="51"/>
                  </a:cubicBezTo>
                  <a:cubicBezTo>
                    <a:pt x="31" y="61"/>
                    <a:pt x="0" y="75"/>
                    <a:pt x="4" y="104"/>
                  </a:cubicBezTo>
                  <a:cubicBezTo>
                    <a:pt x="5" y="107"/>
                    <a:pt x="11" y="108"/>
                    <a:pt x="12" y="105"/>
                  </a:cubicBezTo>
                  <a:cubicBezTo>
                    <a:pt x="19" y="91"/>
                    <a:pt x="23" y="80"/>
                    <a:pt x="38" y="72"/>
                  </a:cubicBezTo>
                  <a:cubicBezTo>
                    <a:pt x="51" y="64"/>
                    <a:pt x="66" y="58"/>
                    <a:pt x="80" y="52"/>
                  </a:cubicBezTo>
                  <a:cubicBezTo>
                    <a:pt x="109" y="38"/>
                    <a:pt x="139" y="25"/>
                    <a:pt x="167" y="10"/>
                  </a:cubicBezTo>
                  <a:cubicBezTo>
                    <a:pt x="171" y="8"/>
                    <a:pt x="168" y="0"/>
                    <a:pt x="164"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4" name="Freeform 811"/>
            <p:cNvSpPr/>
            <p:nvPr/>
          </p:nvSpPr>
          <p:spPr bwMode="auto">
            <a:xfrm>
              <a:off x="3289" y="1027"/>
              <a:ext cx="230" cy="157"/>
            </a:xfrm>
            <a:custGeom>
              <a:avLst/>
              <a:gdLst>
                <a:gd name="T0" fmla="*/ 125 w 131"/>
                <a:gd name="T1" fmla="*/ 3 h 89"/>
                <a:gd name="T2" fmla="*/ 43 w 131"/>
                <a:gd name="T3" fmla="*/ 33 h 89"/>
                <a:gd name="T4" fmla="*/ 6 w 131"/>
                <a:gd name="T5" fmla="*/ 85 h 89"/>
                <a:gd name="T6" fmla="*/ 15 w 131"/>
                <a:gd name="T7" fmla="*/ 85 h 89"/>
                <a:gd name="T8" fmla="*/ 126 w 131"/>
                <a:gd name="T9" fmla="*/ 12 h 89"/>
                <a:gd name="T10" fmla="*/ 125 w 131"/>
                <a:gd name="T11" fmla="*/ 3 h 89"/>
              </a:gdLst>
              <a:ahLst/>
              <a:cxnLst>
                <a:cxn ang="0">
                  <a:pos x="T0" y="T1"/>
                </a:cxn>
                <a:cxn ang="0">
                  <a:pos x="T2" y="T3"/>
                </a:cxn>
                <a:cxn ang="0">
                  <a:pos x="T4" y="T5"/>
                </a:cxn>
                <a:cxn ang="0">
                  <a:pos x="T6" y="T7"/>
                </a:cxn>
                <a:cxn ang="0">
                  <a:pos x="T8" y="T9"/>
                </a:cxn>
                <a:cxn ang="0">
                  <a:pos x="T10" y="T11"/>
                </a:cxn>
              </a:cxnLst>
              <a:rect l="0" t="0" r="r" b="b"/>
              <a:pathLst>
                <a:path w="131" h="89">
                  <a:moveTo>
                    <a:pt x="125" y="3"/>
                  </a:moveTo>
                  <a:cubicBezTo>
                    <a:pt x="95" y="0"/>
                    <a:pt x="67" y="17"/>
                    <a:pt x="43" y="33"/>
                  </a:cubicBezTo>
                  <a:cubicBezTo>
                    <a:pt x="26" y="45"/>
                    <a:pt x="0" y="60"/>
                    <a:pt x="6" y="85"/>
                  </a:cubicBezTo>
                  <a:cubicBezTo>
                    <a:pt x="7" y="89"/>
                    <a:pt x="13" y="89"/>
                    <a:pt x="15" y="85"/>
                  </a:cubicBezTo>
                  <a:cubicBezTo>
                    <a:pt x="30" y="43"/>
                    <a:pt x="84" y="19"/>
                    <a:pt x="126" y="12"/>
                  </a:cubicBezTo>
                  <a:cubicBezTo>
                    <a:pt x="131" y="11"/>
                    <a:pt x="130" y="4"/>
                    <a:pt x="125"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5" name="Freeform 812"/>
            <p:cNvSpPr/>
            <p:nvPr/>
          </p:nvSpPr>
          <p:spPr bwMode="auto">
            <a:xfrm>
              <a:off x="3291" y="1129"/>
              <a:ext cx="47" cy="208"/>
            </a:xfrm>
            <a:custGeom>
              <a:avLst/>
              <a:gdLst>
                <a:gd name="T0" fmla="*/ 0 w 27"/>
                <a:gd name="T1" fmla="*/ 5 h 118"/>
                <a:gd name="T2" fmla="*/ 11 w 27"/>
                <a:gd name="T3" fmla="*/ 62 h 118"/>
                <a:gd name="T4" fmla="*/ 17 w 27"/>
                <a:gd name="T5" fmla="*/ 115 h 118"/>
                <a:gd name="T6" fmla="*/ 25 w 27"/>
                <a:gd name="T7" fmla="*/ 112 h 118"/>
                <a:gd name="T8" fmla="*/ 22 w 27"/>
                <a:gd name="T9" fmla="*/ 48 h 118"/>
                <a:gd name="T10" fmla="*/ 6 w 27"/>
                <a:gd name="T11" fmla="*/ 2 h 118"/>
                <a:gd name="T12" fmla="*/ 0 w 27"/>
                <a:gd name="T13" fmla="*/ 5 h 118"/>
              </a:gdLst>
              <a:ahLst/>
              <a:cxnLst>
                <a:cxn ang="0">
                  <a:pos x="T0" y="T1"/>
                </a:cxn>
                <a:cxn ang="0">
                  <a:pos x="T2" y="T3"/>
                </a:cxn>
                <a:cxn ang="0">
                  <a:pos x="T4" y="T5"/>
                </a:cxn>
                <a:cxn ang="0">
                  <a:pos x="T6" y="T7"/>
                </a:cxn>
                <a:cxn ang="0">
                  <a:pos x="T8" y="T9"/>
                </a:cxn>
                <a:cxn ang="0">
                  <a:pos x="T10" y="T11"/>
                </a:cxn>
                <a:cxn ang="0">
                  <a:pos x="T12" y="T13"/>
                </a:cxn>
              </a:cxnLst>
              <a:rect l="0" t="0" r="r" b="b"/>
              <a:pathLst>
                <a:path w="27" h="118">
                  <a:moveTo>
                    <a:pt x="0" y="5"/>
                  </a:moveTo>
                  <a:cubicBezTo>
                    <a:pt x="2" y="24"/>
                    <a:pt x="10" y="42"/>
                    <a:pt x="11" y="62"/>
                  </a:cubicBezTo>
                  <a:cubicBezTo>
                    <a:pt x="11" y="80"/>
                    <a:pt x="8" y="99"/>
                    <a:pt x="17" y="115"/>
                  </a:cubicBezTo>
                  <a:cubicBezTo>
                    <a:pt x="20" y="118"/>
                    <a:pt x="25" y="117"/>
                    <a:pt x="25" y="112"/>
                  </a:cubicBezTo>
                  <a:cubicBezTo>
                    <a:pt x="27" y="92"/>
                    <a:pt x="25" y="68"/>
                    <a:pt x="22" y="48"/>
                  </a:cubicBezTo>
                  <a:cubicBezTo>
                    <a:pt x="20" y="32"/>
                    <a:pt x="17" y="14"/>
                    <a:pt x="6" y="2"/>
                  </a:cubicBezTo>
                  <a:cubicBezTo>
                    <a:pt x="4" y="0"/>
                    <a:pt x="0" y="2"/>
                    <a:pt x="0"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6" name="Freeform 813"/>
            <p:cNvSpPr/>
            <p:nvPr/>
          </p:nvSpPr>
          <p:spPr bwMode="auto">
            <a:xfrm>
              <a:off x="3314" y="1322"/>
              <a:ext cx="131" cy="160"/>
            </a:xfrm>
            <a:custGeom>
              <a:avLst/>
              <a:gdLst>
                <a:gd name="T0" fmla="*/ 5 w 75"/>
                <a:gd name="T1" fmla="*/ 10 h 91"/>
                <a:gd name="T2" fmla="*/ 53 w 75"/>
                <a:gd name="T3" fmla="*/ 42 h 91"/>
                <a:gd name="T4" fmla="*/ 58 w 75"/>
                <a:gd name="T5" fmla="*/ 73 h 91"/>
                <a:gd name="T6" fmla="*/ 60 w 75"/>
                <a:gd name="T7" fmla="*/ 88 h 91"/>
                <a:gd name="T8" fmla="*/ 68 w 75"/>
                <a:gd name="T9" fmla="*/ 87 h 91"/>
                <a:gd name="T10" fmla="*/ 74 w 75"/>
                <a:gd name="T11" fmla="*/ 56 h 91"/>
                <a:gd name="T12" fmla="*/ 60 w 75"/>
                <a:gd name="T13" fmla="*/ 30 h 91"/>
                <a:gd name="T14" fmla="*/ 6 w 75"/>
                <a:gd name="T15" fmla="*/ 2 h 91"/>
                <a:gd name="T16" fmla="*/ 5 w 75"/>
                <a:gd name="T17" fmla="*/ 1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91">
                  <a:moveTo>
                    <a:pt x="5" y="10"/>
                  </a:moveTo>
                  <a:cubicBezTo>
                    <a:pt x="25" y="15"/>
                    <a:pt x="41" y="24"/>
                    <a:pt x="53" y="42"/>
                  </a:cubicBezTo>
                  <a:cubicBezTo>
                    <a:pt x="61" y="52"/>
                    <a:pt x="61" y="60"/>
                    <a:pt x="58" y="73"/>
                  </a:cubicBezTo>
                  <a:cubicBezTo>
                    <a:pt x="57" y="79"/>
                    <a:pt x="57" y="82"/>
                    <a:pt x="60" y="88"/>
                  </a:cubicBezTo>
                  <a:cubicBezTo>
                    <a:pt x="62" y="91"/>
                    <a:pt x="68" y="91"/>
                    <a:pt x="68" y="87"/>
                  </a:cubicBezTo>
                  <a:cubicBezTo>
                    <a:pt x="70" y="77"/>
                    <a:pt x="75" y="66"/>
                    <a:pt x="74" y="56"/>
                  </a:cubicBezTo>
                  <a:cubicBezTo>
                    <a:pt x="72" y="46"/>
                    <a:pt x="66" y="37"/>
                    <a:pt x="60" y="30"/>
                  </a:cubicBezTo>
                  <a:cubicBezTo>
                    <a:pt x="47" y="14"/>
                    <a:pt x="27" y="0"/>
                    <a:pt x="6" y="2"/>
                  </a:cubicBezTo>
                  <a:cubicBezTo>
                    <a:pt x="2" y="3"/>
                    <a:pt x="0" y="9"/>
                    <a:pt x="5"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7" name="Freeform 814"/>
            <p:cNvSpPr/>
            <p:nvPr/>
          </p:nvSpPr>
          <p:spPr bwMode="auto">
            <a:xfrm>
              <a:off x="3600" y="1206"/>
              <a:ext cx="178" cy="363"/>
            </a:xfrm>
            <a:custGeom>
              <a:avLst/>
              <a:gdLst>
                <a:gd name="T0" fmla="*/ 5 w 101"/>
                <a:gd name="T1" fmla="*/ 10 h 206"/>
                <a:gd name="T2" fmla="*/ 47 w 101"/>
                <a:gd name="T3" fmla="*/ 58 h 206"/>
                <a:gd name="T4" fmla="*/ 51 w 101"/>
                <a:gd name="T5" fmla="*/ 110 h 206"/>
                <a:gd name="T6" fmla="*/ 88 w 101"/>
                <a:gd name="T7" fmla="*/ 202 h 206"/>
                <a:gd name="T8" fmla="*/ 98 w 101"/>
                <a:gd name="T9" fmla="*/ 195 h 206"/>
                <a:gd name="T10" fmla="*/ 72 w 101"/>
                <a:gd name="T11" fmla="*/ 135 h 206"/>
                <a:gd name="T12" fmla="*/ 63 w 101"/>
                <a:gd name="T13" fmla="*/ 68 h 206"/>
                <a:gd name="T14" fmla="*/ 9 w 101"/>
                <a:gd name="T15" fmla="*/ 1 h 206"/>
                <a:gd name="T16" fmla="*/ 5 w 101"/>
                <a:gd name="T17" fmla="*/ 1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6">
                  <a:moveTo>
                    <a:pt x="5" y="10"/>
                  </a:moveTo>
                  <a:cubicBezTo>
                    <a:pt x="27" y="22"/>
                    <a:pt x="44" y="30"/>
                    <a:pt x="47" y="58"/>
                  </a:cubicBezTo>
                  <a:cubicBezTo>
                    <a:pt x="49" y="76"/>
                    <a:pt x="49" y="93"/>
                    <a:pt x="51" y="110"/>
                  </a:cubicBezTo>
                  <a:cubicBezTo>
                    <a:pt x="55" y="141"/>
                    <a:pt x="64" y="180"/>
                    <a:pt x="88" y="202"/>
                  </a:cubicBezTo>
                  <a:cubicBezTo>
                    <a:pt x="94" y="206"/>
                    <a:pt x="101" y="201"/>
                    <a:pt x="98" y="195"/>
                  </a:cubicBezTo>
                  <a:cubicBezTo>
                    <a:pt x="88" y="175"/>
                    <a:pt x="77" y="157"/>
                    <a:pt x="72" y="135"/>
                  </a:cubicBezTo>
                  <a:cubicBezTo>
                    <a:pt x="66" y="113"/>
                    <a:pt x="65" y="91"/>
                    <a:pt x="63" y="68"/>
                  </a:cubicBezTo>
                  <a:cubicBezTo>
                    <a:pt x="61" y="32"/>
                    <a:pt x="47" y="8"/>
                    <a:pt x="9" y="1"/>
                  </a:cubicBezTo>
                  <a:cubicBezTo>
                    <a:pt x="3" y="0"/>
                    <a:pt x="0" y="7"/>
                    <a:pt x="5"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8" name="Freeform 815"/>
            <p:cNvSpPr/>
            <p:nvPr/>
          </p:nvSpPr>
          <p:spPr bwMode="auto">
            <a:xfrm>
              <a:off x="3758" y="1533"/>
              <a:ext cx="213" cy="48"/>
            </a:xfrm>
            <a:custGeom>
              <a:avLst/>
              <a:gdLst>
                <a:gd name="T0" fmla="*/ 5 w 121"/>
                <a:gd name="T1" fmla="*/ 22 h 27"/>
                <a:gd name="T2" fmla="*/ 75 w 121"/>
                <a:gd name="T3" fmla="*/ 23 h 27"/>
                <a:gd name="T4" fmla="*/ 119 w 121"/>
                <a:gd name="T5" fmla="*/ 14 h 27"/>
                <a:gd name="T6" fmla="*/ 114 w 121"/>
                <a:gd name="T7" fmla="*/ 6 h 27"/>
                <a:gd name="T8" fmla="*/ 4 w 121"/>
                <a:gd name="T9" fmla="*/ 13 h 27"/>
                <a:gd name="T10" fmla="*/ 5 w 121"/>
                <a:gd name="T11" fmla="*/ 22 h 27"/>
              </a:gdLst>
              <a:ahLst/>
              <a:cxnLst>
                <a:cxn ang="0">
                  <a:pos x="T0" y="T1"/>
                </a:cxn>
                <a:cxn ang="0">
                  <a:pos x="T2" y="T3"/>
                </a:cxn>
                <a:cxn ang="0">
                  <a:pos x="T4" y="T5"/>
                </a:cxn>
                <a:cxn ang="0">
                  <a:pos x="T6" y="T7"/>
                </a:cxn>
                <a:cxn ang="0">
                  <a:pos x="T8" y="T9"/>
                </a:cxn>
                <a:cxn ang="0">
                  <a:pos x="T10" y="T11"/>
                </a:cxn>
              </a:cxnLst>
              <a:rect l="0" t="0" r="r" b="b"/>
              <a:pathLst>
                <a:path w="121" h="27">
                  <a:moveTo>
                    <a:pt x="5" y="22"/>
                  </a:moveTo>
                  <a:cubicBezTo>
                    <a:pt x="29" y="21"/>
                    <a:pt x="52" y="22"/>
                    <a:pt x="75" y="23"/>
                  </a:cubicBezTo>
                  <a:cubicBezTo>
                    <a:pt x="90" y="24"/>
                    <a:pt x="108" y="27"/>
                    <a:pt x="119" y="14"/>
                  </a:cubicBezTo>
                  <a:cubicBezTo>
                    <a:pt x="121" y="10"/>
                    <a:pt x="119" y="4"/>
                    <a:pt x="114" y="6"/>
                  </a:cubicBezTo>
                  <a:cubicBezTo>
                    <a:pt x="79" y="19"/>
                    <a:pt x="39" y="0"/>
                    <a:pt x="4" y="13"/>
                  </a:cubicBezTo>
                  <a:cubicBezTo>
                    <a:pt x="0" y="15"/>
                    <a:pt x="0" y="22"/>
                    <a:pt x="5" y="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9" name="Freeform 816"/>
            <p:cNvSpPr/>
            <p:nvPr/>
          </p:nvSpPr>
          <p:spPr bwMode="auto">
            <a:xfrm>
              <a:off x="3776" y="1060"/>
              <a:ext cx="199" cy="180"/>
            </a:xfrm>
            <a:custGeom>
              <a:avLst/>
              <a:gdLst>
                <a:gd name="T0" fmla="*/ 6 w 113"/>
                <a:gd name="T1" fmla="*/ 28 h 102"/>
                <a:gd name="T2" fmla="*/ 82 w 113"/>
                <a:gd name="T3" fmla="*/ 40 h 102"/>
                <a:gd name="T4" fmla="*/ 106 w 113"/>
                <a:gd name="T5" fmla="*/ 99 h 102"/>
                <a:gd name="T6" fmla="*/ 112 w 113"/>
                <a:gd name="T7" fmla="*/ 96 h 102"/>
                <a:gd name="T8" fmla="*/ 72 w 113"/>
                <a:gd name="T9" fmla="*/ 15 h 102"/>
                <a:gd name="T10" fmla="*/ 2 w 113"/>
                <a:gd name="T11" fmla="*/ 23 h 102"/>
                <a:gd name="T12" fmla="*/ 6 w 113"/>
                <a:gd name="T13" fmla="*/ 28 h 102"/>
              </a:gdLst>
              <a:ahLst/>
              <a:cxnLst>
                <a:cxn ang="0">
                  <a:pos x="T0" y="T1"/>
                </a:cxn>
                <a:cxn ang="0">
                  <a:pos x="T2" y="T3"/>
                </a:cxn>
                <a:cxn ang="0">
                  <a:pos x="T4" y="T5"/>
                </a:cxn>
                <a:cxn ang="0">
                  <a:pos x="T6" y="T7"/>
                </a:cxn>
                <a:cxn ang="0">
                  <a:pos x="T8" y="T9"/>
                </a:cxn>
                <a:cxn ang="0">
                  <a:pos x="T10" y="T11"/>
                </a:cxn>
                <a:cxn ang="0">
                  <a:pos x="T12" y="T13"/>
                </a:cxn>
              </a:cxnLst>
              <a:rect l="0" t="0" r="r" b="b"/>
              <a:pathLst>
                <a:path w="113" h="102">
                  <a:moveTo>
                    <a:pt x="6" y="28"/>
                  </a:moveTo>
                  <a:cubicBezTo>
                    <a:pt x="31" y="8"/>
                    <a:pt x="64" y="13"/>
                    <a:pt x="82" y="40"/>
                  </a:cubicBezTo>
                  <a:cubicBezTo>
                    <a:pt x="94" y="59"/>
                    <a:pt x="91" y="83"/>
                    <a:pt x="106" y="99"/>
                  </a:cubicBezTo>
                  <a:cubicBezTo>
                    <a:pt x="108" y="102"/>
                    <a:pt x="113" y="99"/>
                    <a:pt x="112" y="96"/>
                  </a:cubicBezTo>
                  <a:cubicBezTo>
                    <a:pt x="103" y="67"/>
                    <a:pt x="100" y="33"/>
                    <a:pt x="72" y="15"/>
                  </a:cubicBezTo>
                  <a:cubicBezTo>
                    <a:pt x="50" y="0"/>
                    <a:pt x="20" y="2"/>
                    <a:pt x="2" y="23"/>
                  </a:cubicBezTo>
                  <a:cubicBezTo>
                    <a:pt x="0" y="25"/>
                    <a:pt x="3" y="30"/>
                    <a:pt x="6"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0" name="Freeform 817"/>
            <p:cNvSpPr/>
            <p:nvPr/>
          </p:nvSpPr>
          <p:spPr bwMode="auto">
            <a:xfrm>
              <a:off x="3952" y="1227"/>
              <a:ext cx="75" cy="20"/>
            </a:xfrm>
            <a:custGeom>
              <a:avLst/>
              <a:gdLst>
                <a:gd name="T0" fmla="*/ 4 w 43"/>
                <a:gd name="T1" fmla="*/ 8 h 11"/>
                <a:gd name="T2" fmla="*/ 40 w 43"/>
                <a:gd name="T3" fmla="*/ 6 h 11"/>
                <a:gd name="T4" fmla="*/ 39 w 43"/>
                <a:gd name="T5" fmla="*/ 0 h 11"/>
                <a:gd name="T6" fmla="*/ 5 w 43"/>
                <a:gd name="T7" fmla="*/ 2 h 11"/>
                <a:gd name="T8" fmla="*/ 4 w 43"/>
                <a:gd name="T9" fmla="*/ 8 h 11"/>
              </a:gdLst>
              <a:ahLst/>
              <a:cxnLst>
                <a:cxn ang="0">
                  <a:pos x="T0" y="T1"/>
                </a:cxn>
                <a:cxn ang="0">
                  <a:pos x="T2" y="T3"/>
                </a:cxn>
                <a:cxn ang="0">
                  <a:pos x="T4" y="T5"/>
                </a:cxn>
                <a:cxn ang="0">
                  <a:pos x="T6" y="T7"/>
                </a:cxn>
                <a:cxn ang="0">
                  <a:pos x="T8" y="T9"/>
                </a:cxn>
              </a:cxnLst>
              <a:rect l="0" t="0" r="r" b="b"/>
              <a:pathLst>
                <a:path w="43" h="11">
                  <a:moveTo>
                    <a:pt x="4" y="8"/>
                  </a:moveTo>
                  <a:cubicBezTo>
                    <a:pt x="16" y="11"/>
                    <a:pt x="29" y="10"/>
                    <a:pt x="40" y="6"/>
                  </a:cubicBezTo>
                  <a:cubicBezTo>
                    <a:pt x="43" y="5"/>
                    <a:pt x="43" y="1"/>
                    <a:pt x="39" y="0"/>
                  </a:cubicBezTo>
                  <a:cubicBezTo>
                    <a:pt x="28" y="0"/>
                    <a:pt x="16" y="0"/>
                    <a:pt x="5" y="2"/>
                  </a:cubicBezTo>
                  <a:cubicBezTo>
                    <a:pt x="2" y="2"/>
                    <a:pt x="0" y="7"/>
                    <a:pt x="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1" name="Freeform 818"/>
            <p:cNvSpPr/>
            <p:nvPr/>
          </p:nvSpPr>
          <p:spPr bwMode="auto">
            <a:xfrm>
              <a:off x="3841" y="695"/>
              <a:ext cx="90" cy="88"/>
            </a:xfrm>
            <a:custGeom>
              <a:avLst/>
              <a:gdLst>
                <a:gd name="T0" fmla="*/ 7 w 51"/>
                <a:gd name="T1" fmla="*/ 47 h 50"/>
                <a:gd name="T2" fmla="*/ 23 w 51"/>
                <a:gd name="T3" fmla="*/ 22 h 50"/>
                <a:gd name="T4" fmla="*/ 48 w 51"/>
                <a:gd name="T5" fmla="*/ 7 h 50"/>
                <a:gd name="T6" fmla="*/ 47 w 51"/>
                <a:gd name="T7" fmla="*/ 1 h 50"/>
                <a:gd name="T8" fmla="*/ 18 w 51"/>
                <a:gd name="T9" fmla="*/ 15 h 50"/>
                <a:gd name="T10" fmla="*/ 1 w 51"/>
                <a:gd name="T11" fmla="*/ 44 h 50"/>
                <a:gd name="T12" fmla="*/ 7 w 51"/>
                <a:gd name="T13" fmla="*/ 47 h 50"/>
              </a:gdLst>
              <a:ahLst/>
              <a:cxnLst>
                <a:cxn ang="0">
                  <a:pos x="T0" y="T1"/>
                </a:cxn>
                <a:cxn ang="0">
                  <a:pos x="T2" y="T3"/>
                </a:cxn>
                <a:cxn ang="0">
                  <a:pos x="T4" y="T5"/>
                </a:cxn>
                <a:cxn ang="0">
                  <a:pos x="T6" y="T7"/>
                </a:cxn>
                <a:cxn ang="0">
                  <a:pos x="T8" y="T9"/>
                </a:cxn>
                <a:cxn ang="0">
                  <a:pos x="T10" y="T11"/>
                </a:cxn>
                <a:cxn ang="0">
                  <a:pos x="T12" y="T13"/>
                </a:cxn>
              </a:cxnLst>
              <a:rect l="0" t="0" r="r" b="b"/>
              <a:pathLst>
                <a:path w="51" h="50">
                  <a:moveTo>
                    <a:pt x="7" y="47"/>
                  </a:moveTo>
                  <a:cubicBezTo>
                    <a:pt x="11" y="38"/>
                    <a:pt x="16" y="29"/>
                    <a:pt x="23" y="22"/>
                  </a:cubicBezTo>
                  <a:cubicBezTo>
                    <a:pt x="31" y="15"/>
                    <a:pt x="40" y="13"/>
                    <a:pt x="48" y="7"/>
                  </a:cubicBezTo>
                  <a:cubicBezTo>
                    <a:pt x="51" y="5"/>
                    <a:pt x="50" y="1"/>
                    <a:pt x="47" y="1"/>
                  </a:cubicBezTo>
                  <a:cubicBezTo>
                    <a:pt x="36" y="0"/>
                    <a:pt x="25" y="8"/>
                    <a:pt x="18" y="15"/>
                  </a:cubicBezTo>
                  <a:cubicBezTo>
                    <a:pt x="10" y="23"/>
                    <a:pt x="4" y="33"/>
                    <a:pt x="1" y="44"/>
                  </a:cubicBezTo>
                  <a:cubicBezTo>
                    <a:pt x="0" y="48"/>
                    <a:pt x="5" y="50"/>
                    <a:pt x="7" y="4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2" name="Freeform 819"/>
            <p:cNvSpPr/>
            <p:nvPr/>
          </p:nvSpPr>
          <p:spPr bwMode="auto">
            <a:xfrm>
              <a:off x="3822" y="842"/>
              <a:ext cx="142" cy="51"/>
            </a:xfrm>
            <a:custGeom>
              <a:avLst/>
              <a:gdLst>
                <a:gd name="T0" fmla="*/ 6 w 81"/>
                <a:gd name="T1" fmla="*/ 19 h 29"/>
                <a:gd name="T2" fmla="*/ 75 w 81"/>
                <a:gd name="T3" fmla="*/ 28 h 29"/>
                <a:gd name="T4" fmla="*/ 80 w 81"/>
                <a:gd name="T5" fmla="*/ 23 h 29"/>
                <a:gd name="T6" fmla="*/ 4 w 81"/>
                <a:gd name="T7" fmla="*/ 12 h 29"/>
                <a:gd name="T8" fmla="*/ 6 w 81"/>
                <a:gd name="T9" fmla="*/ 19 h 29"/>
              </a:gdLst>
              <a:ahLst/>
              <a:cxnLst>
                <a:cxn ang="0">
                  <a:pos x="T0" y="T1"/>
                </a:cxn>
                <a:cxn ang="0">
                  <a:pos x="T2" y="T3"/>
                </a:cxn>
                <a:cxn ang="0">
                  <a:pos x="T4" y="T5"/>
                </a:cxn>
                <a:cxn ang="0">
                  <a:pos x="T6" y="T7"/>
                </a:cxn>
                <a:cxn ang="0">
                  <a:pos x="T8" y="T9"/>
                </a:cxn>
              </a:cxnLst>
              <a:rect l="0" t="0" r="r" b="b"/>
              <a:pathLst>
                <a:path w="81" h="29">
                  <a:moveTo>
                    <a:pt x="6" y="19"/>
                  </a:moveTo>
                  <a:cubicBezTo>
                    <a:pt x="31" y="13"/>
                    <a:pt x="53" y="15"/>
                    <a:pt x="75" y="28"/>
                  </a:cubicBezTo>
                  <a:cubicBezTo>
                    <a:pt x="78" y="29"/>
                    <a:pt x="81" y="26"/>
                    <a:pt x="80" y="23"/>
                  </a:cubicBezTo>
                  <a:cubicBezTo>
                    <a:pt x="67" y="0"/>
                    <a:pt x="24" y="4"/>
                    <a:pt x="4" y="12"/>
                  </a:cubicBezTo>
                  <a:cubicBezTo>
                    <a:pt x="0" y="13"/>
                    <a:pt x="2" y="20"/>
                    <a:pt x="6" y="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3" name="Freeform 820"/>
            <p:cNvSpPr/>
            <p:nvPr/>
          </p:nvSpPr>
          <p:spPr bwMode="auto">
            <a:xfrm>
              <a:off x="3946" y="878"/>
              <a:ext cx="65" cy="133"/>
            </a:xfrm>
            <a:custGeom>
              <a:avLst/>
              <a:gdLst>
                <a:gd name="T0" fmla="*/ 2 w 37"/>
                <a:gd name="T1" fmla="*/ 6 h 76"/>
                <a:gd name="T2" fmla="*/ 13 w 37"/>
                <a:gd name="T3" fmla="*/ 27 h 76"/>
                <a:gd name="T4" fmla="*/ 16 w 37"/>
                <a:gd name="T5" fmla="*/ 50 h 76"/>
                <a:gd name="T6" fmla="*/ 30 w 37"/>
                <a:gd name="T7" fmla="*/ 75 h 76"/>
                <a:gd name="T8" fmla="*/ 35 w 37"/>
                <a:gd name="T9" fmla="*/ 70 h 76"/>
                <a:gd name="T10" fmla="*/ 26 w 37"/>
                <a:gd name="T11" fmla="*/ 52 h 76"/>
                <a:gd name="T12" fmla="*/ 23 w 37"/>
                <a:gd name="T13" fmla="*/ 31 h 76"/>
                <a:gd name="T14" fmla="*/ 7 w 37"/>
                <a:gd name="T15" fmla="*/ 2 h 76"/>
                <a:gd name="T16" fmla="*/ 2 w 37"/>
                <a:gd name="T17" fmla="*/ 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76">
                  <a:moveTo>
                    <a:pt x="2" y="6"/>
                  </a:moveTo>
                  <a:cubicBezTo>
                    <a:pt x="6" y="13"/>
                    <a:pt x="10" y="19"/>
                    <a:pt x="13" y="27"/>
                  </a:cubicBezTo>
                  <a:cubicBezTo>
                    <a:pt x="15" y="34"/>
                    <a:pt x="15" y="42"/>
                    <a:pt x="16" y="50"/>
                  </a:cubicBezTo>
                  <a:cubicBezTo>
                    <a:pt x="18" y="60"/>
                    <a:pt x="21" y="70"/>
                    <a:pt x="30" y="75"/>
                  </a:cubicBezTo>
                  <a:cubicBezTo>
                    <a:pt x="33" y="76"/>
                    <a:pt x="37" y="73"/>
                    <a:pt x="35" y="70"/>
                  </a:cubicBezTo>
                  <a:cubicBezTo>
                    <a:pt x="32" y="64"/>
                    <a:pt x="28" y="59"/>
                    <a:pt x="26" y="52"/>
                  </a:cubicBezTo>
                  <a:cubicBezTo>
                    <a:pt x="25" y="45"/>
                    <a:pt x="24" y="38"/>
                    <a:pt x="23" y="31"/>
                  </a:cubicBezTo>
                  <a:cubicBezTo>
                    <a:pt x="21" y="20"/>
                    <a:pt x="16" y="9"/>
                    <a:pt x="7" y="2"/>
                  </a:cubicBezTo>
                  <a:cubicBezTo>
                    <a:pt x="4" y="0"/>
                    <a:pt x="0" y="2"/>
                    <a:pt x="2"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4" name="Freeform 821"/>
            <p:cNvSpPr/>
            <p:nvPr/>
          </p:nvSpPr>
          <p:spPr bwMode="auto">
            <a:xfrm>
              <a:off x="4001" y="990"/>
              <a:ext cx="116" cy="104"/>
            </a:xfrm>
            <a:custGeom>
              <a:avLst/>
              <a:gdLst>
                <a:gd name="T0" fmla="*/ 65 w 66"/>
                <a:gd name="T1" fmla="*/ 53 h 59"/>
                <a:gd name="T2" fmla="*/ 6 w 66"/>
                <a:gd name="T3" fmla="*/ 0 h 59"/>
                <a:gd name="T4" fmla="*/ 4 w 66"/>
                <a:gd name="T5" fmla="*/ 7 h 59"/>
                <a:gd name="T6" fmla="*/ 36 w 66"/>
                <a:gd name="T7" fmla="*/ 29 h 59"/>
                <a:gd name="T8" fmla="*/ 60 w 66"/>
                <a:gd name="T9" fmla="*/ 57 h 59"/>
                <a:gd name="T10" fmla="*/ 65 w 66"/>
                <a:gd name="T11" fmla="*/ 53 h 59"/>
              </a:gdLst>
              <a:ahLst/>
              <a:cxnLst>
                <a:cxn ang="0">
                  <a:pos x="T0" y="T1"/>
                </a:cxn>
                <a:cxn ang="0">
                  <a:pos x="T2" y="T3"/>
                </a:cxn>
                <a:cxn ang="0">
                  <a:pos x="T4" y="T5"/>
                </a:cxn>
                <a:cxn ang="0">
                  <a:pos x="T6" y="T7"/>
                </a:cxn>
                <a:cxn ang="0">
                  <a:pos x="T8" y="T9"/>
                </a:cxn>
                <a:cxn ang="0">
                  <a:pos x="T10" y="T11"/>
                </a:cxn>
              </a:cxnLst>
              <a:rect l="0" t="0" r="r" b="b"/>
              <a:pathLst>
                <a:path w="66" h="59">
                  <a:moveTo>
                    <a:pt x="65" y="53"/>
                  </a:moveTo>
                  <a:cubicBezTo>
                    <a:pt x="56" y="30"/>
                    <a:pt x="31" y="6"/>
                    <a:pt x="6" y="0"/>
                  </a:cubicBezTo>
                  <a:cubicBezTo>
                    <a:pt x="2" y="0"/>
                    <a:pt x="0" y="5"/>
                    <a:pt x="4" y="7"/>
                  </a:cubicBezTo>
                  <a:cubicBezTo>
                    <a:pt x="14" y="15"/>
                    <a:pt x="26" y="20"/>
                    <a:pt x="36" y="29"/>
                  </a:cubicBezTo>
                  <a:cubicBezTo>
                    <a:pt x="45" y="37"/>
                    <a:pt x="52" y="47"/>
                    <a:pt x="60" y="57"/>
                  </a:cubicBezTo>
                  <a:cubicBezTo>
                    <a:pt x="62" y="59"/>
                    <a:pt x="66" y="56"/>
                    <a:pt x="65" y="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5" name="Freeform 822"/>
            <p:cNvSpPr/>
            <p:nvPr/>
          </p:nvSpPr>
          <p:spPr bwMode="auto">
            <a:xfrm>
              <a:off x="3959" y="828"/>
              <a:ext cx="351" cy="79"/>
            </a:xfrm>
            <a:custGeom>
              <a:avLst/>
              <a:gdLst>
                <a:gd name="T0" fmla="*/ 7 w 200"/>
                <a:gd name="T1" fmla="*/ 42 h 45"/>
                <a:gd name="T2" fmla="*/ 195 w 200"/>
                <a:gd name="T3" fmla="*/ 33 h 45"/>
                <a:gd name="T4" fmla="*/ 198 w 200"/>
                <a:gd name="T5" fmla="*/ 28 h 45"/>
                <a:gd name="T6" fmla="*/ 152 w 200"/>
                <a:gd name="T7" fmla="*/ 11 h 45"/>
                <a:gd name="T8" fmla="*/ 92 w 200"/>
                <a:gd name="T9" fmla="*/ 4 h 45"/>
                <a:gd name="T10" fmla="*/ 3 w 200"/>
                <a:gd name="T11" fmla="*/ 38 h 45"/>
                <a:gd name="T12" fmla="*/ 7 w 200"/>
                <a:gd name="T13" fmla="*/ 42 h 45"/>
              </a:gdLst>
              <a:ahLst/>
              <a:cxnLst>
                <a:cxn ang="0">
                  <a:pos x="T0" y="T1"/>
                </a:cxn>
                <a:cxn ang="0">
                  <a:pos x="T2" y="T3"/>
                </a:cxn>
                <a:cxn ang="0">
                  <a:pos x="T4" y="T5"/>
                </a:cxn>
                <a:cxn ang="0">
                  <a:pos x="T6" y="T7"/>
                </a:cxn>
                <a:cxn ang="0">
                  <a:pos x="T8" y="T9"/>
                </a:cxn>
                <a:cxn ang="0">
                  <a:pos x="T10" y="T11"/>
                </a:cxn>
                <a:cxn ang="0">
                  <a:pos x="T12" y="T13"/>
                </a:cxn>
              </a:cxnLst>
              <a:rect l="0" t="0" r="r" b="b"/>
              <a:pathLst>
                <a:path w="200" h="45">
                  <a:moveTo>
                    <a:pt x="7" y="42"/>
                  </a:moveTo>
                  <a:cubicBezTo>
                    <a:pt x="61" y="0"/>
                    <a:pt x="135" y="11"/>
                    <a:pt x="195" y="33"/>
                  </a:cubicBezTo>
                  <a:cubicBezTo>
                    <a:pt x="198" y="35"/>
                    <a:pt x="200" y="30"/>
                    <a:pt x="198" y="28"/>
                  </a:cubicBezTo>
                  <a:cubicBezTo>
                    <a:pt x="187" y="16"/>
                    <a:pt x="167" y="14"/>
                    <a:pt x="152" y="11"/>
                  </a:cubicBezTo>
                  <a:cubicBezTo>
                    <a:pt x="132" y="7"/>
                    <a:pt x="112" y="4"/>
                    <a:pt x="92" y="4"/>
                  </a:cubicBezTo>
                  <a:cubicBezTo>
                    <a:pt x="59" y="4"/>
                    <a:pt x="27" y="14"/>
                    <a:pt x="3" y="38"/>
                  </a:cubicBezTo>
                  <a:cubicBezTo>
                    <a:pt x="0" y="41"/>
                    <a:pt x="4" y="45"/>
                    <a:pt x="7" y="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6" name="Freeform 823"/>
            <p:cNvSpPr/>
            <p:nvPr/>
          </p:nvSpPr>
          <p:spPr bwMode="auto">
            <a:xfrm>
              <a:off x="4168" y="721"/>
              <a:ext cx="158" cy="74"/>
            </a:xfrm>
            <a:custGeom>
              <a:avLst/>
              <a:gdLst>
                <a:gd name="T0" fmla="*/ 4 w 90"/>
                <a:gd name="T1" fmla="*/ 7 h 42"/>
                <a:gd name="T2" fmla="*/ 86 w 90"/>
                <a:gd name="T3" fmla="*/ 30 h 42"/>
                <a:gd name="T4" fmla="*/ 85 w 90"/>
                <a:gd name="T5" fmla="*/ 23 h 42"/>
                <a:gd name="T6" fmla="*/ 39 w 90"/>
                <a:gd name="T7" fmla="*/ 16 h 42"/>
                <a:gd name="T8" fmla="*/ 7 w 90"/>
                <a:gd name="T9" fmla="*/ 0 h 42"/>
                <a:gd name="T10" fmla="*/ 4 w 90"/>
                <a:gd name="T11" fmla="*/ 7 h 42"/>
              </a:gdLst>
              <a:ahLst/>
              <a:cxnLst>
                <a:cxn ang="0">
                  <a:pos x="T0" y="T1"/>
                </a:cxn>
                <a:cxn ang="0">
                  <a:pos x="T2" y="T3"/>
                </a:cxn>
                <a:cxn ang="0">
                  <a:pos x="T4" y="T5"/>
                </a:cxn>
                <a:cxn ang="0">
                  <a:pos x="T6" y="T7"/>
                </a:cxn>
                <a:cxn ang="0">
                  <a:pos x="T8" y="T9"/>
                </a:cxn>
                <a:cxn ang="0">
                  <a:pos x="T10" y="T11"/>
                </a:cxn>
              </a:cxnLst>
              <a:rect l="0" t="0" r="r" b="b"/>
              <a:pathLst>
                <a:path w="90" h="42">
                  <a:moveTo>
                    <a:pt x="4" y="7"/>
                  </a:moveTo>
                  <a:cubicBezTo>
                    <a:pt x="30" y="18"/>
                    <a:pt x="56" y="42"/>
                    <a:pt x="86" y="30"/>
                  </a:cubicBezTo>
                  <a:cubicBezTo>
                    <a:pt x="90" y="28"/>
                    <a:pt x="89" y="23"/>
                    <a:pt x="85" y="23"/>
                  </a:cubicBezTo>
                  <a:cubicBezTo>
                    <a:pt x="69" y="22"/>
                    <a:pt x="54" y="23"/>
                    <a:pt x="39" y="16"/>
                  </a:cubicBezTo>
                  <a:cubicBezTo>
                    <a:pt x="28" y="11"/>
                    <a:pt x="19" y="3"/>
                    <a:pt x="7" y="0"/>
                  </a:cubicBezTo>
                  <a:cubicBezTo>
                    <a:pt x="3" y="0"/>
                    <a:pt x="0" y="5"/>
                    <a:pt x="4"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7" name="Freeform 824"/>
            <p:cNvSpPr/>
            <p:nvPr/>
          </p:nvSpPr>
          <p:spPr bwMode="auto">
            <a:xfrm>
              <a:off x="4333" y="865"/>
              <a:ext cx="361" cy="64"/>
            </a:xfrm>
            <a:custGeom>
              <a:avLst/>
              <a:gdLst>
                <a:gd name="T0" fmla="*/ 3 w 205"/>
                <a:gd name="T1" fmla="*/ 8 h 36"/>
                <a:gd name="T2" fmla="*/ 75 w 205"/>
                <a:gd name="T3" fmla="*/ 23 h 36"/>
                <a:gd name="T4" fmla="*/ 137 w 205"/>
                <a:gd name="T5" fmla="*/ 16 h 36"/>
                <a:gd name="T6" fmla="*/ 200 w 205"/>
                <a:gd name="T7" fmla="*/ 29 h 36"/>
                <a:gd name="T8" fmla="*/ 202 w 205"/>
                <a:gd name="T9" fmla="*/ 21 h 36"/>
                <a:gd name="T10" fmla="*/ 113 w 205"/>
                <a:gd name="T11" fmla="*/ 4 h 36"/>
                <a:gd name="T12" fmla="*/ 71 w 205"/>
                <a:gd name="T13" fmla="*/ 11 h 36"/>
                <a:gd name="T14" fmla="*/ 9 w 205"/>
                <a:gd name="T15" fmla="*/ 4 h 36"/>
                <a:gd name="T16" fmla="*/ 3 w 205"/>
                <a:gd name="T1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36">
                  <a:moveTo>
                    <a:pt x="3" y="8"/>
                  </a:moveTo>
                  <a:cubicBezTo>
                    <a:pt x="16" y="36"/>
                    <a:pt x="50" y="29"/>
                    <a:pt x="75" y="23"/>
                  </a:cubicBezTo>
                  <a:cubicBezTo>
                    <a:pt x="95" y="17"/>
                    <a:pt x="116" y="15"/>
                    <a:pt x="137" y="16"/>
                  </a:cubicBezTo>
                  <a:cubicBezTo>
                    <a:pt x="159" y="17"/>
                    <a:pt x="178" y="26"/>
                    <a:pt x="200" y="29"/>
                  </a:cubicBezTo>
                  <a:cubicBezTo>
                    <a:pt x="205" y="30"/>
                    <a:pt x="205" y="23"/>
                    <a:pt x="202" y="21"/>
                  </a:cubicBezTo>
                  <a:cubicBezTo>
                    <a:pt x="180" y="4"/>
                    <a:pt x="140" y="2"/>
                    <a:pt x="113" y="4"/>
                  </a:cubicBezTo>
                  <a:cubicBezTo>
                    <a:pt x="99" y="5"/>
                    <a:pt x="85" y="8"/>
                    <a:pt x="71" y="11"/>
                  </a:cubicBezTo>
                  <a:cubicBezTo>
                    <a:pt x="50" y="17"/>
                    <a:pt x="25" y="25"/>
                    <a:pt x="9" y="4"/>
                  </a:cubicBezTo>
                  <a:cubicBezTo>
                    <a:pt x="6" y="0"/>
                    <a:pt x="0" y="3"/>
                    <a:pt x="3"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8" name="Freeform 825"/>
            <p:cNvSpPr/>
            <p:nvPr/>
          </p:nvSpPr>
          <p:spPr bwMode="auto">
            <a:xfrm>
              <a:off x="4662" y="900"/>
              <a:ext cx="206" cy="215"/>
            </a:xfrm>
            <a:custGeom>
              <a:avLst/>
              <a:gdLst>
                <a:gd name="T0" fmla="*/ 3 w 117"/>
                <a:gd name="T1" fmla="*/ 6 h 122"/>
                <a:gd name="T2" fmla="*/ 64 w 117"/>
                <a:gd name="T3" fmla="*/ 59 h 122"/>
                <a:gd name="T4" fmla="*/ 110 w 117"/>
                <a:gd name="T5" fmla="*/ 120 h 122"/>
                <a:gd name="T6" fmla="*/ 116 w 117"/>
                <a:gd name="T7" fmla="*/ 117 h 122"/>
                <a:gd name="T8" fmla="*/ 69 w 117"/>
                <a:gd name="T9" fmla="*/ 49 h 122"/>
                <a:gd name="T10" fmla="*/ 5 w 117"/>
                <a:gd name="T11" fmla="*/ 1 h 122"/>
                <a:gd name="T12" fmla="*/ 3 w 117"/>
                <a:gd name="T13" fmla="*/ 6 h 122"/>
              </a:gdLst>
              <a:ahLst/>
              <a:cxnLst>
                <a:cxn ang="0">
                  <a:pos x="T0" y="T1"/>
                </a:cxn>
                <a:cxn ang="0">
                  <a:pos x="T2" y="T3"/>
                </a:cxn>
                <a:cxn ang="0">
                  <a:pos x="T4" y="T5"/>
                </a:cxn>
                <a:cxn ang="0">
                  <a:pos x="T6" y="T7"/>
                </a:cxn>
                <a:cxn ang="0">
                  <a:pos x="T8" y="T9"/>
                </a:cxn>
                <a:cxn ang="0">
                  <a:pos x="T10" y="T11"/>
                </a:cxn>
                <a:cxn ang="0">
                  <a:pos x="T12" y="T13"/>
                </a:cxn>
              </a:cxnLst>
              <a:rect l="0" t="0" r="r" b="b"/>
              <a:pathLst>
                <a:path w="117" h="122">
                  <a:moveTo>
                    <a:pt x="3" y="6"/>
                  </a:moveTo>
                  <a:cubicBezTo>
                    <a:pt x="25" y="22"/>
                    <a:pt x="46" y="38"/>
                    <a:pt x="64" y="59"/>
                  </a:cubicBezTo>
                  <a:cubicBezTo>
                    <a:pt x="79" y="78"/>
                    <a:pt x="91" y="105"/>
                    <a:pt x="110" y="120"/>
                  </a:cubicBezTo>
                  <a:cubicBezTo>
                    <a:pt x="113" y="122"/>
                    <a:pt x="117" y="120"/>
                    <a:pt x="116" y="117"/>
                  </a:cubicBezTo>
                  <a:cubicBezTo>
                    <a:pt x="110" y="93"/>
                    <a:pt x="86" y="67"/>
                    <a:pt x="69" y="49"/>
                  </a:cubicBezTo>
                  <a:cubicBezTo>
                    <a:pt x="52" y="29"/>
                    <a:pt x="30" y="10"/>
                    <a:pt x="5" y="1"/>
                  </a:cubicBezTo>
                  <a:cubicBezTo>
                    <a:pt x="2" y="0"/>
                    <a:pt x="0" y="5"/>
                    <a:pt x="3"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29" name="Freeform 826"/>
            <p:cNvSpPr/>
            <p:nvPr/>
          </p:nvSpPr>
          <p:spPr bwMode="auto">
            <a:xfrm>
              <a:off x="4776" y="1090"/>
              <a:ext cx="246" cy="116"/>
            </a:xfrm>
            <a:custGeom>
              <a:avLst/>
              <a:gdLst>
                <a:gd name="T0" fmla="*/ 7 w 140"/>
                <a:gd name="T1" fmla="*/ 62 h 66"/>
                <a:gd name="T2" fmla="*/ 53 w 140"/>
                <a:gd name="T3" fmla="*/ 18 h 66"/>
                <a:gd name="T4" fmla="*/ 132 w 140"/>
                <a:gd name="T5" fmla="*/ 26 h 66"/>
                <a:gd name="T6" fmla="*/ 135 w 140"/>
                <a:gd name="T7" fmla="*/ 17 h 66"/>
                <a:gd name="T8" fmla="*/ 47 w 140"/>
                <a:gd name="T9" fmla="*/ 9 h 66"/>
                <a:gd name="T10" fmla="*/ 2 w 140"/>
                <a:gd name="T11" fmla="*/ 59 h 66"/>
                <a:gd name="T12" fmla="*/ 7 w 140"/>
                <a:gd name="T13" fmla="*/ 62 h 66"/>
              </a:gdLst>
              <a:ahLst/>
              <a:cxnLst>
                <a:cxn ang="0">
                  <a:pos x="T0" y="T1"/>
                </a:cxn>
                <a:cxn ang="0">
                  <a:pos x="T2" y="T3"/>
                </a:cxn>
                <a:cxn ang="0">
                  <a:pos x="T4" y="T5"/>
                </a:cxn>
                <a:cxn ang="0">
                  <a:pos x="T6" y="T7"/>
                </a:cxn>
                <a:cxn ang="0">
                  <a:pos x="T8" y="T9"/>
                </a:cxn>
                <a:cxn ang="0">
                  <a:pos x="T10" y="T11"/>
                </a:cxn>
                <a:cxn ang="0">
                  <a:pos x="T12" y="T13"/>
                </a:cxn>
              </a:cxnLst>
              <a:rect l="0" t="0" r="r" b="b"/>
              <a:pathLst>
                <a:path w="140" h="66">
                  <a:moveTo>
                    <a:pt x="7" y="62"/>
                  </a:moveTo>
                  <a:cubicBezTo>
                    <a:pt x="19" y="44"/>
                    <a:pt x="31" y="23"/>
                    <a:pt x="53" y="18"/>
                  </a:cubicBezTo>
                  <a:cubicBezTo>
                    <a:pt x="80" y="11"/>
                    <a:pt x="105" y="21"/>
                    <a:pt x="132" y="26"/>
                  </a:cubicBezTo>
                  <a:cubicBezTo>
                    <a:pt x="137" y="26"/>
                    <a:pt x="140" y="20"/>
                    <a:pt x="135" y="17"/>
                  </a:cubicBezTo>
                  <a:cubicBezTo>
                    <a:pt x="112" y="3"/>
                    <a:pt x="73" y="0"/>
                    <a:pt x="47" y="9"/>
                  </a:cubicBezTo>
                  <a:cubicBezTo>
                    <a:pt x="25" y="16"/>
                    <a:pt x="11" y="39"/>
                    <a:pt x="2" y="59"/>
                  </a:cubicBezTo>
                  <a:cubicBezTo>
                    <a:pt x="0" y="63"/>
                    <a:pt x="5" y="66"/>
                    <a:pt x="7" y="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0" name="Freeform 827"/>
            <p:cNvSpPr/>
            <p:nvPr/>
          </p:nvSpPr>
          <p:spPr bwMode="auto">
            <a:xfrm>
              <a:off x="4998" y="1117"/>
              <a:ext cx="130" cy="154"/>
            </a:xfrm>
            <a:custGeom>
              <a:avLst/>
              <a:gdLst>
                <a:gd name="T0" fmla="*/ 5 w 74"/>
                <a:gd name="T1" fmla="*/ 10 h 88"/>
                <a:gd name="T2" fmla="*/ 26 w 74"/>
                <a:gd name="T3" fmla="*/ 26 h 88"/>
                <a:gd name="T4" fmla="*/ 42 w 74"/>
                <a:gd name="T5" fmla="*/ 43 h 88"/>
                <a:gd name="T6" fmla="*/ 68 w 74"/>
                <a:gd name="T7" fmla="*/ 85 h 88"/>
                <a:gd name="T8" fmla="*/ 74 w 74"/>
                <a:gd name="T9" fmla="*/ 83 h 88"/>
                <a:gd name="T10" fmla="*/ 46 w 74"/>
                <a:gd name="T11" fmla="*/ 32 h 88"/>
                <a:gd name="T12" fmla="*/ 4 w 74"/>
                <a:gd name="T13" fmla="*/ 3 h 88"/>
                <a:gd name="T14" fmla="*/ 5 w 74"/>
                <a:gd name="T15" fmla="*/ 1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88">
                  <a:moveTo>
                    <a:pt x="5" y="10"/>
                  </a:moveTo>
                  <a:cubicBezTo>
                    <a:pt x="13" y="10"/>
                    <a:pt x="21" y="21"/>
                    <a:pt x="26" y="26"/>
                  </a:cubicBezTo>
                  <a:cubicBezTo>
                    <a:pt x="32" y="31"/>
                    <a:pt x="37" y="37"/>
                    <a:pt x="42" y="43"/>
                  </a:cubicBezTo>
                  <a:cubicBezTo>
                    <a:pt x="54" y="56"/>
                    <a:pt x="59" y="70"/>
                    <a:pt x="68" y="85"/>
                  </a:cubicBezTo>
                  <a:cubicBezTo>
                    <a:pt x="69" y="88"/>
                    <a:pt x="74" y="87"/>
                    <a:pt x="74" y="83"/>
                  </a:cubicBezTo>
                  <a:cubicBezTo>
                    <a:pt x="74" y="64"/>
                    <a:pt x="59" y="46"/>
                    <a:pt x="46" y="32"/>
                  </a:cubicBezTo>
                  <a:cubicBezTo>
                    <a:pt x="37" y="23"/>
                    <a:pt x="19" y="0"/>
                    <a:pt x="4" y="3"/>
                  </a:cubicBezTo>
                  <a:cubicBezTo>
                    <a:pt x="0" y="4"/>
                    <a:pt x="2" y="9"/>
                    <a:pt x="5"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1" name="Freeform 828"/>
            <p:cNvSpPr/>
            <p:nvPr/>
          </p:nvSpPr>
          <p:spPr bwMode="auto">
            <a:xfrm>
              <a:off x="5186" y="1384"/>
              <a:ext cx="125" cy="91"/>
            </a:xfrm>
            <a:custGeom>
              <a:avLst/>
              <a:gdLst>
                <a:gd name="T0" fmla="*/ 3 w 71"/>
                <a:gd name="T1" fmla="*/ 7 h 52"/>
                <a:gd name="T2" fmla="*/ 28 w 71"/>
                <a:gd name="T3" fmla="*/ 29 h 52"/>
                <a:gd name="T4" fmla="*/ 42 w 71"/>
                <a:gd name="T5" fmla="*/ 35 h 52"/>
                <a:gd name="T6" fmla="*/ 60 w 71"/>
                <a:gd name="T7" fmla="*/ 49 h 52"/>
                <a:gd name="T8" fmla="*/ 67 w 71"/>
                <a:gd name="T9" fmla="*/ 48 h 52"/>
                <a:gd name="T10" fmla="*/ 51 w 71"/>
                <a:gd name="T11" fmla="*/ 27 h 52"/>
                <a:gd name="T12" fmla="*/ 9 w 71"/>
                <a:gd name="T13" fmla="*/ 2 h 52"/>
                <a:gd name="T14" fmla="*/ 3 w 71"/>
                <a:gd name="T15" fmla="*/ 7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52">
                  <a:moveTo>
                    <a:pt x="3" y="7"/>
                  </a:moveTo>
                  <a:cubicBezTo>
                    <a:pt x="10" y="16"/>
                    <a:pt x="18" y="23"/>
                    <a:pt x="28" y="29"/>
                  </a:cubicBezTo>
                  <a:cubicBezTo>
                    <a:pt x="33" y="31"/>
                    <a:pt x="38" y="33"/>
                    <a:pt x="42" y="35"/>
                  </a:cubicBezTo>
                  <a:cubicBezTo>
                    <a:pt x="51" y="38"/>
                    <a:pt x="55" y="43"/>
                    <a:pt x="60" y="49"/>
                  </a:cubicBezTo>
                  <a:cubicBezTo>
                    <a:pt x="62" y="52"/>
                    <a:pt x="66" y="50"/>
                    <a:pt x="67" y="48"/>
                  </a:cubicBezTo>
                  <a:cubicBezTo>
                    <a:pt x="71" y="37"/>
                    <a:pt x="59" y="30"/>
                    <a:pt x="51" y="27"/>
                  </a:cubicBezTo>
                  <a:cubicBezTo>
                    <a:pt x="34" y="20"/>
                    <a:pt x="21" y="15"/>
                    <a:pt x="9" y="2"/>
                  </a:cubicBezTo>
                  <a:cubicBezTo>
                    <a:pt x="6" y="0"/>
                    <a:pt x="0" y="3"/>
                    <a:pt x="3"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2" name="Freeform 829"/>
            <p:cNvSpPr/>
            <p:nvPr/>
          </p:nvSpPr>
          <p:spPr bwMode="auto">
            <a:xfrm>
              <a:off x="5270" y="1393"/>
              <a:ext cx="30" cy="65"/>
            </a:xfrm>
            <a:custGeom>
              <a:avLst/>
              <a:gdLst>
                <a:gd name="T0" fmla="*/ 13 w 17"/>
                <a:gd name="T1" fmla="*/ 33 h 37"/>
                <a:gd name="T2" fmla="*/ 12 w 17"/>
                <a:gd name="T3" fmla="*/ 19 h 37"/>
                <a:gd name="T4" fmla="*/ 16 w 17"/>
                <a:gd name="T5" fmla="*/ 5 h 37"/>
                <a:gd name="T6" fmla="*/ 10 w 17"/>
                <a:gd name="T7" fmla="*/ 2 h 37"/>
                <a:gd name="T8" fmla="*/ 6 w 17"/>
                <a:gd name="T9" fmla="*/ 35 h 37"/>
                <a:gd name="T10" fmla="*/ 13 w 17"/>
                <a:gd name="T11" fmla="*/ 33 h 37"/>
              </a:gdLst>
              <a:ahLst/>
              <a:cxnLst>
                <a:cxn ang="0">
                  <a:pos x="T0" y="T1"/>
                </a:cxn>
                <a:cxn ang="0">
                  <a:pos x="T2" y="T3"/>
                </a:cxn>
                <a:cxn ang="0">
                  <a:pos x="T4" y="T5"/>
                </a:cxn>
                <a:cxn ang="0">
                  <a:pos x="T6" y="T7"/>
                </a:cxn>
                <a:cxn ang="0">
                  <a:pos x="T8" y="T9"/>
                </a:cxn>
                <a:cxn ang="0">
                  <a:pos x="T10" y="T11"/>
                </a:cxn>
              </a:cxnLst>
              <a:rect l="0" t="0" r="r" b="b"/>
              <a:pathLst>
                <a:path w="17" h="37">
                  <a:moveTo>
                    <a:pt x="13" y="33"/>
                  </a:moveTo>
                  <a:cubicBezTo>
                    <a:pt x="12" y="28"/>
                    <a:pt x="11" y="24"/>
                    <a:pt x="12" y="19"/>
                  </a:cubicBezTo>
                  <a:cubicBezTo>
                    <a:pt x="12" y="14"/>
                    <a:pt x="14" y="10"/>
                    <a:pt x="16" y="5"/>
                  </a:cubicBezTo>
                  <a:cubicBezTo>
                    <a:pt x="17" y="2"/>
                    <a:pt x="12" y="0"/>
                    <a:pt x="10" y="2"/>
                  </a:cubicBezTo>
                  <a:cubicBezTo>
                    <a:pt x="1" y="9"/>
                    <a:pt x="0" y="26"/>
                    <a:pt x="6" y="35"/>
                  </a:cubicBezTo>
                  <a:cubicBezTo>
                    <a:pt x="8" y="37"/>
                    <a:pt x="13" y="37"/>
                    <a:pt x="13" y="3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3" name="Freeform 830"/>
            <p:cNvSpPr/>
            <p:nvPr/>
          </p:nvSpPr>
          <p:spPr bwMode="auto">
            <a:xfrm>
              <a:off x="5400" y="1592"/>
              <a:ext cx="65" cy="163"/>
            </a:xfrm>
            <a:custGeom>
              <a:avLst/>
              <a:gdLst>
                <a:gd name="T0" fmla="*/ 3 w 37"/>
                <a:gd name="T1" fmla="*/ 8 h 93"/>
                <a:gd name="T2" fmla="*/ 22 w 37"/>
                <a:gd name="T3" fmla="*/ 63 h 93"/>
                <a:gd name="T4" fmla="*/ 31 w 37"/>
                <a:gd name="T5" fmla="*/ 92 h 93"/>
                <a:gd name="T6" fmla="*/ 36 w 37"/>
                <a:gd name="T7" fmla="*/ 88 h 93"/>
                <a:gd name="T8" fmla="*/ 9 w 37"/>
                <a:gd name="T9" fmla="*/ 3 h 93"/>
                <a:gd name="T10" fmla="*/ 3 w 37"/>
                <a:gd name="T11" fmla="*/ 8 h 93"/>
              </a:gdLst>
              <a:ahLst/>
              <a:cxnLst>
                <a:cxn ang="0">
                  <a:pos x="T0" y="T1"/>
                </a:cxn>
                <a:cxn ang="0">
                  <a:pos x="T2" y="T3"/>
                </a:cxn>
                <a:cxn ang="0">
                  <a:pos x="T4" y="T5"/>
                </a:cxn>
                <a:cxn ang="0">
                  <a:pos x="T6" y="T7"/>
                </a:cxn>
                <a:cxn ang="0">
                  <a:pos x="T8" y="T9"/>
                </a:cxn>
                <a:cxn ang="0">
                  <a:pos x="T10" y="T11"/>
                </a:cxn>
              </a:cxnLst>
              <a:rect l="0" t="0" r="r" b="b"/>
              <a:pathLst>
                <a:path w="37" h="93">
                  <a:moveTo>
                    <a:pt x="3" y="8"/>
                  </a:moveTo>
                  <a:cubicBezTo>
                    <a:pt x="15" y="24"/>
                    <a:pt x="21" y="42"/>
                    <a:pt x="22" y="63"/>
                  </a:cubicBezTo>
                  <a:cubicBezTo>
                    <a:pt x="22" y="73"/>
                    <a:pt x="21" y="85"/>
                    <a:pt x="31" y="92"/>
                  </a:cubicBezTo>
                  <a:cubicBezTo>
                    <a:pt x="33" y="93"/>
                    <a:pt x="37" y="91"/>
                    <a:pt x="36" y="88"/>
                  </a:cubicBezTo>
                  <a:cubicBezTo>
                    <a:pt x="29" y="58"/>
                    <a:pt x="34" y="25"/>
                    <a:pt x="9" y="3"/>
                  </a:cubicBezTo>
                  <a:cubicBezTo>
                    <a:pt x="6" y="0"/>
                    <a:pt x="0" y="4"/>
                    <a:pt x="3"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4" name="Freeform 831"/>
            <p:cNvSpPr/>
            <p:nvPr/>
          </p:nvSpPr>
          <p:spPr bwMode="auto">
            <a:xfrm>
              <a:off x="5439" y="1701"/>
              <a:ext cx="61" cy="29"/>
            </a:xfrm>
            <a:custGeom>
              <a:avLst/>
              <a:gdLst>
                <a:gd name="T0" fmla="*/ 32 w 35"/>
                <a:gd name="T1" fmla="*/ 7 h 17"/>
                <a:gd name="T2" fmla="*/ 2 w 35"/>
                <a:gd name="T3" fmla="*/ 11 h 17"/>
                <a:gd name="T4" fmla="*/ 5 w 35"/>
                <a:gd name="T5" fmla="*/ 16 h 17"/>
                <a:gd name="T6" fmla="*/ 17 w 35"/>
                <a:gd name="T7" fmla="*/ 12 h 17"/>
                <a:gd name="T8" fmla="*/ 29 w 35"/>
                <a:gd name="T9" fmla="*/ 13 h 17"/>
                <a:gd name="T10" fmla="*/ 32 w 35"/>
                <a:gd name="T11" fmla="*/ 7 h 17"/>
              </a:gdLst>
              <a:ahLst/>
              <a:cxnLst>
                <a:cxn ang="0">
                  <a:pos x="T0" y="T1"/>
                </a:cxn>
                <a:cxn ang="0">
                  <a:pos x="T2" y="T3"/>
                </a:cxn>
                <a:cxn ang="0">
                  <a:pos x="T4" y="T5"/>
                </a:cxn>
                <a:cxn ang="0">
                  <a:pos x="T6" y="T7"/>
                </a:cxn>
                <a:cxn ang="0">
                  <a:pos x="T8" y="T9"/>
                </a:cxn>
                <a:cxn ang="0">
                  <a:pos x="T10" y="T11"/>
                </a:cxn>
              </a:cxnLst>
              <a:rect l="0" t="0" r="r" b="b"/>
              <a:pathLst>
                <a:path w="35" h="17">
                  <a:moveTo>
                    <a:pt x="32" y="7"/>
                  </a:moveTo>
                  <a:cubicBezTo>
                    <a:pt x="24" y="0"/>
                    <a:pt x="7" y="0"/>
                    <a:pt x="2" y="11"/>
                  </a:cubicBezTo>
                  <a:cubicBezTo>
                    <a:pt x="0" y="13"/>
                    <a:pt x="2" y="17"/>
                    <a:pt x="5" y="16"/>
                  </a:cubicBezTo>
                  <a:cubicBezTo>
                    <a:pt x="9" y="15"/>
                    <a:pt x="13" y="13"/>
                    <a:pt x="17" y="12"/>
                  </a:cubicBezTo>
                  <a:cubicBezTo>
                    <a:pt x="21" y="12"/>
                    <a:pt x="25" y="12"/>
                    <a:pt x="29" y="13"/>
                  </a:cubicBezTo>
                  <a:cubicBezTo>
                    <a:pt x="32" y="14"/>
                    <a:pt x="35" y="10"/>
                    <a:pt x="32"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5" name="Freeform 832"/>
            <p:cNvSpPr/>
            <p:nvPr/>
          </p:nvSpPr>
          <p:spPr bwMode="auto">
            <a:xfrm>
              <a:off x="5330" y="1463"/>
              <a:ext cx="114" cy="34"/>
            </a:xfrm>
            <a:custGeom>
              <a:avLst/>
              <a:gdLst>
                <a:gd name="T0" fmla="*/ 61 w 65"/>
                <a:gd name="T1" fmla="*/ 12 h 19"/>
                <a:gd name="T2" fmla="*/ 3 w 65"/>
                <a:gd name="T3" fmla="*/ 13 h 19"/>
                <a:gd name="T4" fmla="*/ 6 w 65"/>
                <a:gd name="T5" fmla="*/ 19 h 19"/>
                <a:gd name="T6" fmla="*/ 59 w 65"/>
                <a:gd name="T7" fmla="*/ 18 h 19"/>
                <a:gd name="T8" fmla="*/ 61 w 65"/>
                <a:gd name="T9" fmla="*/ 12 h 19"/>
              </a:gdLst>
              <a:ahLst/>
              <a:cxnLst>
                <a:cxn ang="0">
                  <a:pos x="T0" y="T1"/>
                </a:cxn>
                <a:cxn ang="0">
                  <a:pos x="T2" y="T3"/>
                </a:cxn>
                <a:cxn ang="0">
                  <a:pos x="T4" y="T5"/>
                </a:cxn>
                <a:cxn ang="0">
                  <a:pos x="T6" y="T7"/>
                </a:cxn>
                <a:cxn ang="0">
                  <a:pos x="T8" y="T9"/>
                </a:cxn>
              </a:cxnLst>
              <a:rect l="0" t="0" r="r" b="b"/>
              <a:pathLst>
                <a:path w="65" h="19">
                  <a:moveTo>
                    <a:pt x="61" y="12"/>
                  </a:moveTo>
                  <a:cubicBezTo>
                    <a:pt x="45" y="0"/>
                    <a:pt x="19" y="0"/>
                    <a:pt x="3" y="13"/>
                  </a:cubicBezTo>
                  <a:cubicBezTo>
                    <a:pt x="0" y="15"/>
                    <a:pt x="3" y="19"/>
                    <a:pt x="6" y="19"/>
                  </a:cubicBezTo>
                  <a:cubicBezTo>
                    <a:pt x="25" y="14"/>
                    <a:pt x="40" y="13"/>
                    <a:pt x="59" y="18"/>
                  </a:cubicBezTo>
                  <a:cubicBezTo>
                    <a:pt x="63" y="19"/>
                    <a:pt x="65" y="14"/>
                    <a:pt x="61"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6" name="Freeform 833"/>
            <p:cNvSpPr/>
            <p:nvPr/>
          </p:nvSpPr>
          <p:spPr bwMode="auto">
            <a:xfrm>
              <a:off x="5460" y="1824"/>
              <a:ext cx="167" cy="52"/>
            </a:xfrm>
            <a:custGeom>
              <a:avLst/>
              <a:gdLst>
                <a:gd name="T0" fmla="*/ 90 w 95"/>
                <a:gd name="T1" fmla="*/ 21 h 30"/>
                <a:gd name="T2" fmla="*/ 3 w 95"/>
                <a:gd name="T3" fmla="*/ 7 h 30"/>
                <a:gd name="T4" fmla="*/ 3 w 95"/>
                <a:gd name="T5" fmla="*/ 14 h 30"/>
                <a:gd name="T6" fmla="*/ 45 w 95"/>
                <a:gd name="T7" fmla="*/ 20 h 30"/>
                <a:gd name="T8" fmla="*/ 87 w 95"/>
                <a:gd name="T9" fmla="*/ 29 h 30"/>
                <a:gd name="T10" fmla="*/ 90 w 95"/>
                <a:gd name="T11" fmla="*/ 21 h 30"/>
              </a:gdLst>
              <a:ahLst/>
              <a:cxnLst>
                <a:cxn ang="0">
                  <a:pos x="T0" y="T1"/>
                </a:cxn>
                <a:cxn ang="0">
                  <a:pos x="T2" y="T3"/>
                </a:cxn>
                <a:cxn ang="0">
                  <a:pos x="T4" y="T5"/>
                </a:cxn>
                <a:cxn ang="0">
                  <a:pos x="T6" y="T7"/>
                </a:cxn>
                <a:cxn ang="0">
                  <a:pos x="T8" y="T9"/>
                </a:cxn>
                <a:cxn ang="0">
                  <a:pos x="T10" y="T11"/>
                </a:cxn>
              </a:cxnLst>
              <a:rect l="0" t="0" r="r" b="b"/>
              <a:pathLst>
                <a:path w="95" h="30">
                  <a:moveTo>
                    <a:pt x="90" y="21"/>
                  </a:moveTo>
                  <a:cubicBezTo>
                    <a:pt x="66" y="10"/>
                    <a:pt x="30" y="0"/>
                    <a:pt x="3" y="7"/>
                  </a:cubicBezTo>
                  <a:cubicBezTo>
                    <a:pt x="0" y="8"/>
                    <a:pt x="0" y="13"/>
                    <a:pt x="3" y="14"/>
                  </a:cubicBezTo>
                  <a:cubicBezTo>
                    <a:pt x="17" y="18"/>
                    <a:pt x="31" y="18"/>
                    <a:pt x="45" y="20"/>
                  </a:cubicBezTo>
                  <a:cubicBezTo>
                    <a:pt x="59" y="22"/>
                    <a:pt x="73" y="26"/>
                    <a:pt x="87" y="29"/>
                  </a:cubicBezTo>
                  <a:cubicBezTo>
                    <a:pt x="92" y="30"/>
                    <a:pt x="95" y="23"/>
                    <a:pt x="90"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7" name="Freeform 834"/>
            <p:cNvSpPr/>
            <p:nvPr/>
          </p:nvSpPr>
          <p:spPr bwMode="auto">
            <a:xfrm>
              <a:off x="4646" y="1027"/>
              <a:ext cx="25" cy="81"/>
            </a:xfrm>
            <a:custGeom>
              <a:avLst/>
              <a:gdLst>
                <a:gd name="T0" fmla="*/ 3 w 14"/>
                <a:gd name="T1" fmla="*/ 5 h 46"/>
                <a:gd name="T2" fmla="*/ 4 w 14"/>
                <a:gd name="T3" fmla="*/ 24 h 46"/>
                <a:gd name="T4" fmla="*/ 0 w 14"/>
                <a:gd name="T5" fmla="*/ 42 h 46"/>
                <a:gd name="T6" fmla="*/ 7 w 14"/>
                <a:gd name="T7" fmla="*/ 44 h 46"/>
                <a:gd name="T8" fmla="*/ 11 w 14"/>
                <a:gd name="T9" fmla="*/ 4 h 46"/>
                <a:gd name="T10" fmla="*/ 3 w 14"/>
                <a:gd name="T11" fmla="*/ 5 h 46"/>
              </a:gdLst>
              <a:ahLst/>
              <a:cxnLst>
                <a:cxn ang="0">
                  <a:pos x="T0" y="T1"/>
                </a:cxn>
                <a:cxn ang="0">
                  <a:pos x="T2" y="T3"/>
                </a:cxn>
                <a:cxn ang="0">
                  <a:pos x="T4" y="T5"/>
                </a:cxn>
                <a:cxn ang="0">
                  <a:pos x="T6" y="T7"/>
                </a:cxn>
                <a:cxn ang="0">
                  <a:pos x="T8" y="T9"/>
                </a:cxn>
                <a:cxn ang="0">
                  <a:pos x="T10" y="T11"/>
                </a:cxn>
              </a:cxnLst>
              <a:rect l="0" t="0" r="r" b="b"/>
              <a:pathLst>
                <a:path w="14" h="46">
                  <a:moveTo>
                    <a:pt x="3" y="5"/>
                  </a:moveTo>
                  <a:cubicBezTo>
                    <a:pt x="4" y="11"/>
                    <a:pt x="4" y="18"/>
                    <a:pt x="4" y="24"/>
                  </a:cubicBezTo>
                  <a:cubicBezTo>
                    <a:pt x="3" y="30"/>
                    <a:pt x="1" y="36"/>
                    <a:pt x="0" y="42"/>
                  </a:cubicBezTo>
                  <a:cubicBezTo>
                    <a:pt x="0" y="46"/>
                    <a:pt x="5" y="46"/>
                    <a:pt x="7" y="44"/>
                  </a:cubicBezTo>
                  <a:cubicBezTo>
                    <a:pt x="14" y="33"/>
                    <a:pt x="14" y="16"/>
                    <a:pt x="11" y="4"/>
                  </a:cubicBezTo>
                  <a:cubicBezTo>
                    <a:pt x="9" y="0"/>
                    <a:pt x="2" y="1"/>
                    <a:pt x="3"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8" name="Freeform 835"/>
            <p:cNvSpPr/>
            <p:nvPr/>
          </p:nvSpPr>
          <p:spPr bwMode="auto">
            <a:xfrm>
              <a:off x="4528" y="1090"/>
              <a:ext cx="169" cy="111"/>
            </a:xfrm>
            <a:custGeom>
              <a:avLst/>
              <a:gdLst>
                <a:gd name="T0" fmla="*/ 94 w 96"/>
                <a:gd name="T1" fmla="*/ 11 h 63"/>
                <a:gd name="T2" fmla="*/ 42 w 96"/>
                <a:gd name="T3" fmla="*/ 16 h 63"/>
                <a:gd name="T4" fmla="*/ 1 w 96"/>
                <a:gd name="T5" fmla="*/ 57 h 63"/>
                <a:gd name="T6" fmla="*/ 7 w 96"/>
                <a:gd name="T7" fmla="*/ 60 h 63"/>
                <a:gd name="T8" fmla="*/ 91 w 96"/>
                <a:gd name="T9" fmla="*/ 16 h 63"/>
                <a:gd name="T10" fmla="*/ 94 w 96"/>
                <a:gd name="T11" fmla="*/ 11 h 63"/>
              </a:gdLst>
              <a:ahLst/>
              <a:cxnLst>
                <a:cxn ang="0">
                  <a:pos x="T0" y="T1"/>
                </a:cxn>
                <a:cxn ang="0">
                  <a:pos x="T2" y="T3"/>
                </a:cxn>
                <a:cxn ang="0">
                  <a:pos x="T4" y="T5"/>
                </a:cxn>
                <a:cxn ang="0">
                  <a:pos x="T6" y="T7"/>
                </a:cxn>
                <a:cxn ang="0">
                  <a:pos x="T8" y="T9"/>
                </a:cxn>
                <a:cxn ang="0">
                  <a:pos x="T10" y="T11"/>
                </a:cxn>
              </a:cxnLst>
              <a:rect l="0" t="0" r="r" b="b"/>
              <a:pathLst>
                <a:path w="96" h="63">
                  <a:moveTo>
                    <a:pt x="94" y="11"/>
                  </a:moveTo>
                  <a:cubicBezTo>
                    <a:pt x="77" y="0"/>
                    <a:pt x="58" y="6"/>
                    <a:pt x="42" y="16"/>
                  </a:cubicBezTo>
                  <a:cubicBezTo>
                    <a:pt x="27" y="25"/>
                    <a:pt x="3" y="37"/>
                    <a:pt x="1" y="57"/>
                  </a:cubicBezTo>
                  <a:cubicBezTo>
                    <a:pt x="0" y="60"/>
                    <a:pt x="4" y="63"/>
                    <a:pt x="7" y="60"/>
                  </a:cubicBezTo>
                  <a:cubicBezTo>
                    <a:pt x="26" y="37"/>
                    <a:pt x="58" y="6"/>
                    <a:pt x="91" y="16"/>
                  </a:cubicBezTo>
                  <a:cubicBezTo>
                    <a:pt x="95" y="17"/>
                    <a:pt x="96" y="13"/>
                    <a:pt x="94"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39" name="Freeform 836"/>
            <p:cNvSpPr/>
            <p:nvPr/>
          </p:nvSpPr>
          <p:spPr bwMode="auto">
            <a:xfrm>
              <a:off x="4491" y="1103"/>
              <a:ext cx="67" cy="88"/>
            </a:xfrm>
            <a:custGeom>
              <a:avLst/>
              <a:gdLst>
                <a:gd name="T0" fmla="*/ 2 w 38"/>
                <a:gd name="T1" fmla="*/ 5 h 50"/>
                <a:gd name="T2" fmla="*/ 10 w 38"/>
                <a:gd name="T3" fmla="*/ 33 h 50"/>
                <a:gd name="T4" fmla="*/ 35 w 38"/>
                <a:gd name="T5" fmla="*/ 45 h 50"/>
                <a:gd name="T6" fmla="*/ 37 w 38"/>
                <a:gd name="T7" fmla="*/ 39 h 50"/>
                <a:gd name="T8" fmla="*/ 22 w 38"/>
                <a:gd name="T9" fmla="*/ 25 h 50"/>
                <a:gd name="T10" fmla="*/ 11 w 38"/>
                <a:gd name="T11" fmla="*/ 5 h 50"/>
                <a:gd name="T12" fmla="*/ 2 w 38"/>
                <a:gd name="T13" fmla="*/ 5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2" y="5"/>
                  </a:moveTo>
                  <a:cubicBezTo>
                    <a:pt x="0" y="15"/>
                    <a:pt x="4" y="26"/>
                    <a:pt x="10" y="33"/>
                  </a:cubicBezTo>
                  <a:cubicBezTo>
                    <a:pt x="15" y="41"/>
                    <a:pt x="25" y="50"/>
                    <a:pt x="35" y="45"/>
                  </a:cubicBezTo>
                  <a:cubicBezTo>
                    <a:pt x="37" y="44"/>
                    <a:pt x="38" y="41"/>
                    <a:pt x="37" y="39"/>
                  </a:cubicBezTo>
                  <a:cubicBezTo>
                    <a:pt x="34" y="33"/>
                    <a:pt x="27" y="30"/>
                    <a:pt x="22" y="25"/>
                  </a:cubicBezTo>
                  <a:cubicBezTo>
                    <a:pt x="17" y="19"/>
                    <a:pt x="14" y="13"/>
                    <a:pt x="11" y="5"/>
                  </a:cubicBezTo>
                  <a:cubicBezTo>
                    <a:pt x="10" y="1"/>
                    <a:pt x="3" y="0"/>
                    <a:pt x="2"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0" name="Freeform 837"/>
            <p:cNvSpPr/>
            <p:nvPr/>
          </p:nvSpPr>
          <p:spPr bwMode="auto">
            <a:xfrm>
              <a:off x="4523" y="1159"/>
              <a:ext cx="106" cy="178"/>
            </a:xfrm>
            <a:custGeom>
              <a:avLst/>
              <a:gdLst>
                <a:gd name="T0" fmla="*/ 8 w 60"/>
                <a:gd name="T1" fmla="*/ 5 h 101"/>
                <a:gd name="T2" fmla="*/ 13 w 60"/>
                <a:gd name="T3" fmla="*/ 61 h 101"/>
                <a:gd name="T4" fmla="*/ 54 w 60"/>
                <a:gd name="T5" fmla="*/ 100 h 101"/>
                <a:gd name="T6" fmla="*/ 59 w 60"/>
                <a:gd name="T7" fmla="*/ 93 h 101"/>
                <a:gd name="T8" fmla="*/ 32 w 60"/>
                <a:gd name="T9" fmla="*/ 60 h 101"/>
                <a:gd name="T10" fmla="*/ 17 w 60"/>
                <a:gd name="T11" fmla="*/ 8 h 101"/>
                <a:gd name="T12" fmla="*/ 8 w 60"/>
                <a:gd name="T13" fmla="*/ 5 h 101"/>
              </a:gdLst>
              <a:ahLst/>
              <a:cxnLst>
                <a:cxn ang="0">
                  <a:pos x="T0" y="T1"/>
                </a:cxn>
                <a:cxn ang="0">
                  <a:pos x="T2" y="T3"/>
                </a:cxn>
                <a:cxn ang="0">
                  <a:pos x="T4" y="T5"/>
                </a:cxn>
                <a:cxn ang="0">
                  <a:pos x="T6" y="T7"/>
                </a:cxn>
                <a:cxn ang="0">
                  <a:pos x="T8" y="T9"/>
                </a:cxn>
                <a:cxn ang="0">
                  <a:pos x="T10" y="T11"/>
                </a:cxn>
                <a:cxn ang="0">
                  <a:pos x="T12" y="T13"/>
                </a:cxn>
              </a:cxnLst>
              <a:rect l="0" t="0" r="r" b="b"/>
              <a:pathLst>
                <a:path w="60" h="101">
                  <a:moveTo>
                    <a:pt x="8" y="5"/>
                  </a:moveTo>
                  <a:cubicBezTo>
                    <a:pt x="0" y="23"/>
                    <a:pt x="4" y="44"/>
                    <a:pt x="13" y="61"/>
                  </a:cubicBezTo>
                  <a:cubicBezTo>
                    <a:pt x="21" y="76"/>
                    <a:pt x="36" y="99"/>
                    <a:pt x="54" y="100"/>
                  </a:cubicBezTo>
                  <a:cubicBezTo>
                    <a:pt x="57" y="101"/>
                    <a:pt x="60" y="96"/>
                    <a:pt x="59" y="93"/>
                  </a:cubicBezTo>
                  <a:cubicBezTo>
                    <a:pt x="55" y="80"/>
                    <a:pt x="40" y="72"/>
                    <a:pt x="32" y="60"/>
                  </a:cubicBezTo>
                  <a:cubicBezTo>
                    <a:pt x="22" y="44"/>
                    <a:pt x="20" y="27"/>
                    <a:pt x="17" y="8"/>
                  </a:cubicBezTo>
                  <a:cubicBezTo>
                    <a:pt x="17" y="3"/>
                    <a:pt x="10" y="0"/>
                    <a:pt x="8"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1" name="Freeform 838"/>
            <p:cNvSpPr/>
            <p:nvPr/>
          </p:nvSpPr>
          <p:spPr bwMode="auto">
            <a:xfrm>
              <a:off x="4586" y="1287"/>
              <a:ext cx="391" cy="305"/>
            </a:xfrm>
            <a:custGeom>
              <a:avLst/>
              <a:gdLst>
                <a:gd name="T0" fmla="*/ 9 w 222"/>
                <a:gd name="T1" fmla="*/ 38 h 173"/>
                <a:gd name="T2" fmla="*/ 131 w 222"/>
                <a:gd name="T3" fmla="*/ 57 h 173"/>
                <a:gd name="T4" fmla="*/ 211 w 222"/>
                <a:gd name="T5" fmla="*/ 169 h 173"/>
                <a:gd name="T6" fmla="*/ 219 w 222"/>
                <a:gd name="T7" fmla="*/ 162 h 173"/>
                <a:gd name="T8" fmla="*/ 173 w 222"/>
                <a:gd name="T9" fmla="*/ 83 h 173"/>
                <a:gd name="T10" fmla="*/ 125 w 222"/>
                <a:gd name="T11" fmla="*/ 27 h 173"/>
                <a:gd name="T12" fmla="*/ 4 w 222"/>
                <a:gd name="T13" fmla="*/ 29 h 173"/>
                <a:gd name="T14" fmla="*/ 9 w 222"/>
                <a:gd name="T15" fmla="*/ 38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173">
                  <a:moveTo>
                    <a:pt x="9" y="38"/>
                  </a:moveTo>
                  <a:cubicBezTo>
                    <a:pt x="53" y="23"/>
                    <a:pt x="96" y="21"/>
                    <a:pt x="131" y="57"/>
                  </a:cubicBezTo>
                  <a:cubicBezTo>
                    <a:pt x="163" y="90"/>
                    <a:pt x="180" y="135"/>
                    <a:pt x="211" y="169"/>
                  </a:cubicBezTo>
                  <a:cubicBezTo>
                    <a:pt x="215" y="173"/>
                    <a:pt x="222" y="167"/>
                    <a:pt x="219" y="162"/>
                  </a:cubicBezTo>
                  <a:cubicBezTo>
                    <a:pt x="208" y="134"/>
                    <a:pt x="190" y="109"/>
                    <a:pt x="173" y="83"/>
                  </a:cubicBezTo>
                  <a:cubicBezTo>
                    <a:pt x="160" y="62"/>
                    <a:pt x="145" y="42"/>
                    <a:pt x="125" y="27"/>
                  </a:cubicBezTo>
                  <a:cubicBezTo>
                    <a:pt x="91" y="4"/>
                    <a:pt x="36" y="0"/>
                    <a:pt x="4" y="29"/>
                  </a:cubicBezTo>
                  <a:cubicBezTo>
                    <a:pt x="0" y="33"/>
                    <a:pt x="4" y="40"/>
                    <a:pt x="9"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2" name="Freeform 839"/>
            <p:cNvSpPr/>
            <p:nvPr/>
          </p:nvSpPr>
          <p:spPr bwMode="auto">
            <a:xfrm>
              <a:off x="5001" y="1391"/>
              <a:ext cx="153" cy="164"/>
            </a:xfrm>
            <a:custGeom>
              <a:avLst/>
              <a:gdLst>
                <a:gd name="T0" fmla="*/ 3 w 87"/>
                <a:gd name="T1" fmla="*/ 7 h 93"/>
                <a:gd name="T2" fmla="*/ 49 w 87"/>
                <a:gd name="T3" fmla="*/ 31 h 93"/>
                <a:gd name="T4" fmla="*/ 78 w 87"/>
                <a:gd name="T5" fmla="*/ 89 h 93"/>
                <a:gd name="T6" fmla="*/ 85 w 87"/>
                <a:gd name="T7" fmla="*/ 88 h 93"/>
                <a:gd name="T8" fmla="*/ 60 w 87"/>
                <a:gd name="T9" fmla="*/ 28 h 93"/>
                <a:gd name="T10" fmla="*/ 6 w 87"/>
                <a:gd name="T11" fmla="*/ 1 h 93"/>
                <a:gd name="T12" fmla="*/ 3 w 87"/>
                <a:gd name="T13" fmla="*/ 7 h 93"/>
              </a:gdLst>
              <a:ahLst/>
              <a:cxnLst>
                <a:cxn ang="0">
                  <a:pos x="T0" y="T1"/>
                </a:cxn>
                <a:cxn ang="0">
                  <a:pos x="T2" y="T3"/>
                </a:cxn>
                <a:cxn ang="0">
                  <a:pos x="T4" y="T5"/>
                </a:cxn>
                <a:cxn ang="0">
                  <a:pos x="T6" y="T7"/>
                </a:cxn>
                <a:cxn ang="0">
                  <a:pos x="T8" y="T9"/>
                </a:cxn>
                <a:cxn ang="0">
                  <a:pos x="T10" y="T11"/>
                </a:cxn>
                <a:cxn ang="0">
                  <a:pos x="T12" y="T13"/>
                </a:cxn>
              </a:cxnLst>
              <a:rect l="0" t="0" r="r" b="b"/>
              <a:pathLst>
                <a:path w="87" h="93">
                  <a:moveTo>
                    <a:pt x="3" y="7"/>
                  </a:moveTo>
                  <a:cubicBezTo>
                    <a:pt x="20" y="15"/>
                    <a:pt x="37" y="17"/>
                    <a:pt x="49" y="31"/>
                  </a:cubicBezTo>
                  <a:cubicBezTo>
                    <a:pt x="64" y="48"/>
                    <a:pt x="73" y="68"/>
                    <a:pt x="78" y="89"/>
                  </a:cubicBezTo>
                  <a:cubicBezTo>
                    <a:pt x="79" y="93"/>
                    <a:pt x="85" y="92"/>
                    <a:pt x="85" y="88"/>
                  </a:cubicBezTo>
                  <a:cubicBezTo>
                    <a:pt x="87" y="66"/>
                    <a:pt x="73" y="45"/>
                    <a:pt x="60" y="28"/>
                  </a:cubicBezTo>
                  <a:cubicBezTo>
                    <a:pt x="46" y="11"/>
                    <a:pt x="27" y="5"/>
                    <a:pt x="6" y="1"/>
                  </a:cubicBezTo>
                  <a:cubicBezTo>
                    <a:pt x="2" y="0"/>
                    <a:pt x="0" y="6"/>
                    <a:pt x="3"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3" name="Freeform 840"/>
            <p:cNvSpPr/>
            <p:nvPr/>
          </p:nvSpPr>
          <p:spPr bwMode="auto">
            <a:xfrm>
              <a:off x="5010" y="1300"/>
              <a:ext cx="28" cy="114"/>
            </a:xfrm>
            <a:custGeom>
              <a:avLst/>
              <a:gdLst>
                <a:gd name="T0" fmla="*/ 15 w 16"/>
                <a:gd name="T1" fmla="*/ 61 h 65"/>
                <a:gd name="T2" fmla="*/ 8 w 16"/>
                <a:gd name="T3" fmla="*/ 3 h 65"/>
                <a:gd name="T4" fmla="*/ 1 w 16"/>
                <a:gd name="T5" fmla="*/ 4 h 65"/>
                <a:gd name="T6" fmla="*/ 9 w 16"/>
                <a:gd name="T7" fmla="*/ 61 h 65"/>
                <a:gd name="T8" fmla="*/ 15 w 16"/>
                <a:gd name="T9" fmla="*/ 61 h 65"/>
              </a:gdLst>
              <a:ahLst/>
              <a:cxnLst>
                <a:cxn ang="0">
                  <a:pos x="T0" y="T1"/>
                </a:cxn>
                <a:cxn ang="0">
                  <a:pos x="T2" y="T3"/>
                </a:cxn>
                <a:cxn ang="0">
                  <a:pos x="T4" y="T5"/>
                </a:cxn>
                <a:cxn ang="0">
                  <a:pos x="T6" y="T7"/>
                </a:cxn>
                <a:cxn ang="0">
                  <a:pos x="T8" y="T9"/>
                </a:cxn>
              </a:cxnLst>
              <a:rect l="0" t="0" r="r" b="b"/>
              <a:pathLst>
                <a:path w="16" h="65">
                  <a:moveTo>
                    <a:pt x="15" y="61"/>
                  </a:moveTo>
                  <a:cubicBezTo>
                    <a:pt x="16" y="43"/>
                    <a:pt x="13" y="20"/>
                    <a:pt x="8" y="3"/>
                  </a:cubicBezTo>
                  <a:cubicBezTo>
                    <a:pt x="7" y="0"/>
                    <a:pt x="2" y="0"/>
                    <a:pt x="1" y="4"/>
                  </a:cubicBezTo>
                  <a:cubicBezTo>
                    <a:pt x="0" y="22"/>
                    <a:pt x="3" y="44"/>
                    <a:pt x="9" y="61"/>
                  </a:cubicBezTo>
                  <a:cubicBezTo>
                    <a:pt x="10" y="65"/>
                    <a:pt x="15" y="64"/>
                    <a:pt x="15" y="6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4" name="Freeform 841"/>
            <p:cNvSpPr/>
            <p:nvPr/>
          </p:nvSpPr>
          <p:spPr bwMode="auto">
            <a:xfrm>
              <a:off x="5006" y="1672"/>
              <a:ext cx="32" cy="83"/>
            </a:xfrm>
            <a:custGeom>
              <a:avLst/>
              <a:gdLst>
                <a:gd name="T0" fmla="*/ 7 w 18"/>
                <a:gd name="T1" fmla="*/ 6 h 47"/>
                <a:gd name="T2" fmla="*/ 7 w 18"/>
                <a:gd name="T3" fmla="*/ 26 h 47"/>
                <a:gd name="T4" fmla="*/ 1 w 18"/>
                <a:gd name="T5" fmla="*/ 42 h 47"/>
                <a:gd name="T6" fmla="*/ 6 w 18"/>
                <a:gd name="T7" fmla="*/ 45 h 47"/>
                <a:gd name="T8" fmla="*/ 14 w 18"/>
                <a:gd name="T9" fmla="*/ 4 h 47"/>
                <a:gd name="T10" fmla="*/ 7 w 18"/>
                <a:gd name="T11" fmla="*/ 6 h 47"/>
              </a:gdLst>
              <a:ahLst/>
              <a:cxnLst>
                <a:cxn ang="0">
                  <a:pos x="T0" y="T1"/>
                </a:cxn>
                <a:cxn ang="0">
                  <a:pos x="T2" y="T3"/>
                </a:cxn>
                <a:cxn ang="0">
                  <a:pos x="T4" y="T5"/>
                </a:cxn>
                <a:cxn ang="0">
                  <a:pos x="T6" y="T7"/>
                </a:cxn>
                <a:cxn ang="0">
                  <a:pos x="T8" y="T9"/>
                </a:cxn>
                <a:cxn ang="0">
                  <a:pos x="T10" y="T11"/>
                </a:cxn>
              </a:cxnLst>
              <a:rect l="0" t="0" r="r" b="b"/>
              <a:pathLst>
                <a:path w="18" h="47">
                  <a:moveTo>
                    <a:pt x="7" y="6"/>
                  </a:moveTo>
                  <a:cubicBezTo>
                    <a:pt x="9" y="13"/>
                    <a:pt x="8" y="19"/>
                    <a:pt x="7" y="26"/>
                  </a:cubicBezTo>
                  <a:cubicBezTo>
                    <a:pt x="5" y="31"/>
                    <a:pt x="2" y="36"/>
                    <a:pt x="1" y="42"/>
                  </a:cubicBezTo>
                  <a:cubicBezTo>
                    <a:pt x="0" y="44"/>
                    <a:pt x="3" y="47"/>
                    <a:pt x="6" y="45"/>
                  </a:cubicBezTo>
                  <a:cubicBezTo>
                    <a:pt x="18" y="37"/>
                    <a:pt x="18" y="17"/>
                    <a:pt x="14" y="4"/>
                  </a:cubicBezTo>
                  <a:cubicBezTo>
                    <a:pt x="13" y="0"/>
                    <a:pt x="6" y="2"/>
                    <a:pt x="7"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5" name="Freeform 842"/>
            <p:cNvSpPr/>
            <p:nvPr/>
          </p:nvSpPr>
          <p:spPr bwMode="auto">
            <a:xfrm>
              <a:off x="5003" y="1741"/>
              <a:ext cx="125" cy="62"/>
            </a:xfrm>
            <a:custGeom>
              <a:avLst/>
              <a:gdLst>
                <a:gd name="T0" fmla="*/ 4 w 71"/>
                <a:gd name="T1" fmla="*/ 8 h 35"/>
                <a:gd name="T2" fmla="*/ 38 w 71"/>
                <a:gd name="T3" fmla="*/ 15 h 35"/>
                <a:gd name="T4" fmla="*/ 64 w 71"/>
                <a:gd name="T5" fmla="*/ 33 h 35"/>
                <a:gd name="T6" fmla="*/ 70 w 71"/>
                <a:gd name="T7" fmla="*/ 29 h 35"/>
                <a:gd name="T8" fmla="*/ 5 w 71"/>
                <a:gd name="T9" fmla="*/ 1 h 35"/>
                <a:gd name="T10" fmla="*/ 4 w 71"/>
                <a:gd name="T11" fmla="*/ 8 h 35"/>
              </a:gdLst>
              <a:ahLst/>
              <a:cxnLst>
                <a:cxn ang="0">
                  <a:pos x="T0" y="T1"/>
                </a:cxn>
                <a:cxn ang="0">
                  <a:pos x="T2" y="T3"/>
                </a:cxn>
                <a:cxn ang="0">
                  <a:pos x="T4" y="T5"/>
                </a:cxn>
                <a:cxn ang="0">
                  <a:pos x="T6" y="T7"/>
                </a:cxn>
                <a:cxn ang="0">
                  <a:pos x="T8" y="T9"/>
                </a:cxn>
                <a:cxn ang="0">
                  <a:pos x="T10" y="T11"/>
                </a:cxn>
              </a:cxnLst>
              <a:rect l="0" t="0" r="r" b="b"/>
              <a:pathLst>
                <a:path w="71" h="35">
                  <a:moveTo>
                    <a:pt x="4" y="8"/>
                  </a:moveTo>
                  <a:cubicBezTo>
                    <a:pt x="16" y="10"/>
                    <a:pt x="27" y="11"/>
                    <a:pt x="38" y="15"/>
                  </a:cubicBezTo>
                  <a:cubicBezTo>
                    <a:pt x="48" y="19"/>
                    <a:pt x="56" y="25"/>
                    <a:pt x="64" y="33"/>
                  </a:cubicBezTo>
                  <a:cubicBezTo>
                    <a:pt x="66" y="35"/>
                    <a:pt x="71" y="33"/>
                    <a:pt x="70" y="29"/>
                  </a:cubicBezTo>
                  <a:cubicBezTo>
                    <a:pt x="61" y="5"/>
                    <a:pt x="28" y="0"/>
                    <a:pt x="5" y="1"/>
                  </a:cubicBezTo>
                  <a:cubicBezTo>
                    <a:pt x="1" y="1"/>
                    <a:pt x="0" y="7"/>
                    <a:pt x="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6" name="Freeform 843"/>
            <p:cNvSpPr/>
            <p:nvPr/>
          </p:nvSpPr>
          <p:spPr bwMode="auto">
            <a:xfrm>
              <a:off x="5196" y="1694"/>
              <a:ext cx="108" cy="202"/>
            </a:xfrm>
            <a:custGeom>
              <a:avLst/>
              <a:gdLst>
                <a:gd name="T0" fmla="*/ 50 w 61"/>
                <a:gd name="T1" fmla="*/ 4 h 115"/>
                <a:gd name="T2" fmla="*/ 36 w 61"/>
                <a:gd name="T3" fmla="*/ 69 h 115"/>
                <a:gd name="T4" fmla="*/ 2 w 61"/>
                <a:gd name="T5" fmla="*/ 109 h 115"/>
                <a:gd name="T6" fmla="*/ 7 w 61"/>
                <a:gd name="T7" fmla="*/ 113 h 115"/>
                <a:gd name="T8" fmla="*/ 56 w 61"/>
                <a:gd name="T9" fmla="*/ 4 h 115"/>
                <a:gd name="T10" fmla="*/ 50 w 61"/>
                <a:gd name="T11" fmla="*/ 4 h 115"/>
              </a:gdLst>
              <a:ahLst/>
              <a:cxnLst>
                <a:cxn ang="0">
                  <a:pos x="T0" y="T1"/>
                </a:cxn>
                <a:cxn ang="0">
                  <a:pos x="T2" y="T3"/>
                </a:cxn>
                <a:cxn ang="0">
                  <a:pos x="T4" y="T5"/>
                </a:cxn>
                <a:cxn ang="0">
                  <a:pos x="T6" y="T7"/>
                </a:cxn>
                <a:cxn ang="0">
                  <a:pos x="T8" y="T9"/>
                </a:cxn>
                <a:cxn ang="0">
                  <a:pos x="T10" y="T11"/>
                </a:cxn>
              </a:cxnLst>
              <a:rect l="0" t="0" r="r" b="b"/>
              <a:pathLst>
                <a:path w="61" h="115">
                  <a:moveTo>
                    <a:pt x="50" y="4"/>
                  </a:moveTo>
                  <a:cubicBezTo>
                    <a:pt x="48" y="27"/>
                    <a:pt x="49" y="49"/>
                    <a:pt x="36" y="69"/>
                  </a:cubicBezTo>
                  <a:cubicBezTo>
                    <a:pt x="26" y="84"/>
                    <a:pt x="12" y="94"/>
                    <a:pt x="2" y="109"/>
                  </a:cubicBezTo>
                  <a:cubicBezTo>
                    <a:pt x="0" y="112"/>
                    <a:pt x="4" y="115"/>
                    <a:pt x="7" y="113"/>
                  </a:cubicBezTo>
                  <a:cubicBezTo>
                    <a:pt x="46" y="91"/>
                    <a:pt x="61" y="47"/>
                    <a:pt x="56" y="4"/>
                  </a:cubicBezTo>
                  <a:cubicBezTo>
                    <a:pt x="56" y="0"/>
                    <a:pt x="50" y="0"/>
                    <a:pt x="50"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7" name="Freeform 844"/>
            <p:cNvSpPr/>
            <p:nvPr/>
          </p:nvSpPr>
          <p:spPr bwMode="auto">
            <a:xfrm>
              <a:off x="4194" y="958"/>
              <a:ext cx="81" cy="92"/>
            </a:xfrm>
            <a:custGeom>
              <a:avLst/>
              <a:gdLst>
                <a:gd name="T0" fmla="*/ 1 w 46"/>
                <a:gd name="T1" fmla="*/ 7 h 52"/>
                <a:gd name="T2" fmla="*/ 16 w 46"/>
                <a:gd name="T3" fmla="*/ 35 h 52"/>
                <a:gd name="T4" fmla="*/ 42 w 46"/>
                <a:gd name="T5" fmla="*/ 52 h 52"/>
                <a:gd name="T6" fmla="*/ 44 w 46"/>
                <a:gd name="T7" fmla="*/ 47 h 52"/>
                <a:gd name="T8" fmla="*/ 22 w 46"/>
                <a:gd name="T9" fmla="*/ 29 h 52"/>
                <a:gd name="T10" fmla="*/ 7 w 46"/>
                <a:gd name="T11" fmla="*/ 4 h 52"/>
                <a:gd name="T12" fmla="*/ 1 w 46"/>
                <a:gd name="T13" fmla="*/ 7 h 52"/>
              </a:gdLst>
              <a:ahLst/>
              <a:cxnLst>
                <a:cxn ang="0">
                  <a:pos x="T0" y="T1"/>
                </a:cxn>
                <a:cxn ang="0">
                  <a:pos x="T2" y="T3"/>
                </a:cxn>
                <a:cxn ang="0">
                  <a:pos x="T4" y="T5"/>
                </a:cxn>
                <a:cxn ang="0">
                  <a:pos x="T6" y="T7"/>
                </a:cxn>
                <a:cxn ang="0">
                  <a:pos x="T8" y="T9"/>
                </a:cxn>
                <a:cxn ang="0">
                  <a:pos x="T10" y="T11"/>
                </a:cxn>
                <a:cxn ang="0">
                  <a:pos x="T12" y="T13"/>
                </a:cxn>
              </a:cxnLst>
              <a:rect l="0" t="0" r="r" b="b"/>
              <a:pathLst>
                <a:path w="46" h="52">
                  <a:moveTo>
                    <a:pt x="1" y="7"/>
                  </a:moveTo>
                  <a:cubicBezTo>
                    <a:pt x="3" y="18"/>
                    <a:pt x="9" y="27"/>
                    <a:pt x="16" y="35"/>
                  </a:cubicBezTo>
                  <a:cubicBezTo>
                    <a:pt x="22" y="42"/>
                    <a:pt x="32" y="52"/>
                    <a:pt x="42" y="52"/>
                  </a:cubicBezTo>
                  <a:cubicBezTo>
                    <a:pt x="45" y="52"/>
                    <a:pt x="46" y="48"/>
                    <a:pt x="44" y="47"/>
                  </a:cubicBezTo>
                  <a:cubicBezTo>
                    <a:pt x="38" y="40"/>
                    <a:pt x="29" y="36"/>
                    <a:pt x="22" y="29"/>
                  </a:cubicBezTo>
                  <a:cubicBezTo>
                    <a:pt x="16" y="22"/>
                    <a:pt x="12" y="13"/>
                    <a:pt x="7" y="4"/>
                  </a:cubicBezTo>
                  <a:cubicBezTo>
                    <a:pt x="5" y="0"/>
                    <a:pt x="0" y="3"/>
                    <a:pt x="1"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8" name="Freeform 845"/>
            <p:cNvSpPr/>
            <p:nvPr/>
          </p:nvSpPr>
          <p:spPr bwMode="auto">
            <a:xfrm>
              <a:off x="4242" y="1020"/>
              <a:ext cx="86" cy="47"/>
            </a:xfrm>
            <a:custGeom>
              <a:avLst/>
              <a:gdLst>
                <a:gd name="T0" fmla="*/ 46 w 49"/>
                <a:gd name="T1" fmla="*/ 4 h 27"/>
                <a:gd name="T2" fmla="*/ 19 w 49"/>
                <a:gd name="T3" fmla="*/ 5 h 27"/>
                <a:gd name="T4" fmla="*/ 1 w 49"/>
                <a:gd name="T5" fmla="*/ 22 h 27"/>
                <a:gd name="T6" fmla="*/ 5 w 49"/>
                <a:gd name="T7" fmla="*/ 26 h 27"/>
                <a:gd name="T8" fmla="*/ 23 w 49"/>
                <a:gd name="T9" fmla="*/ 15 h 27"/>
                <a:gd name="T10" fmla="*/ 46 w 49"/>
                <a:gd name="T11" fmla="*/ 10 h 27"/>
                <a:gd name="T12" fmla="*/ 46 w 49"/>
                <a:gd name="T13" fmla="*/ 4 h 27"/>
              </a:gdLst>
              <a:ahLst/>
              <a:cxnLst>
                <a:cxn ang="0">
                  <a:pos x="T0" y="T1"/>
                </a:cxn>
                <a:cxn ang="0">
                  <a:pos x="T2" y="T3"/>
                </a:cxn>
                <a:cxn ang="0">
                  <a:pos x="T4" y="T5"/>
                </a:cxn>
                <a:cxn ang="0">
                  <a:pos x="T6" y="T7"/>
                </a:cxn>
                <a:cxn ang="0">
                  <a:pos x="T8" y="T9"/>
                </a:cxn>
                <a:cxn ang="0">
                  <a:pos x="T10" y="T11"/>
                </a:cxn>
                <a:cxn ang="0">
                  <a:pos x="T12" y="T13"/>
                </a:cxn>
              </a:cxnLst>
              <a:rect l="0" t="0" r="r" b="b"/>
              <a:pathLst>
                <a:path w="49" h="27">
                  <a:moveTo>
                    <a:pt x="46" y="4"/>
                  </a:moveTo>
                  <a:cubicBezTo>
                    <a:pt x="37" y="0"/>
                    <a:pt x="28" y="2"/>
                    <a:pt x="19" y="5"/>
                  </a:cubicBezTo>
                  <a:cubicBezTo>
                    <a:pt x="12" y="8"/>
                    <a:pt x="2" y="13"/>
                    <a:pt x="1" y="22"/>
                  </a:cubicBezTo>
                  <a:cubicBezTo>
                    <a:pt x="0" y="24"/>
                    <a:pt x="2" y="27"/>
                    <a:pt x="5" y="26"/>
                  </a:cubicBezTo>
                  <a:cubicBezTo>
                    <a:pt x="12" y="24"/>
                    <a:pt x="17" y="18"/>
                    <a:pt x="23" y="15"/>
                  </a:cubicBezTo>
                  <a:cubicBezTo>
                    <a:pt x="30" y="12"/>
                    <a:pt x="38" y="11"/>
                    <a:pt x="46" y="10"/>
                  </a:cubicBezTo>
                  <a:cubicBezTo>
                    <a:pt x="49" y="9"/>
                    <a:pt x="48" y="5"/>
                    <a:pt x="46"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49" name="Freeform 846"/>
            <p:cNvSpPr/>
            <p:nvPr/>
          </p:nvSpPr>
          <p:spPr bwMode="auto">
            <a:xfrm>
              <a:off x="4222" y="1045"/>
              <a:ext cx="95" cy="376"/>
            </a:xfrm>
            <a:custGeom>
              <a:avLst/>
              <a:gdLst>
                <a:gd name="T0" fmla="*/ 13 w 54"/>
                <a:gd name="T1" fmla="*/ 5 h 214"/>
                <a:gd name="T2" fmla="*/ 20 w 54"/>
                <a:gd name="T3" fmla="*/ 103 h 214"/>
                <a:gd name="T4" fmla="*/ 33 w 54"/>
                <a:gd name="T5" fmla="*/ 159 h 214"/>
                <a:gd name="T6" fmla="*/ 26 w 54"/>
                <a:gd name="T7" fmla="*/ 209 h 214"/>
                <a:gd name="T8" fmla="*/ 33 w 54"/>
                <a:gd name="T9" fmla="*/ 212 h 214"/>
                <a:gd name="T10" fmla="*/ 40 w 54"/>
                <a:gd name="T11" fmla="*/ 128 h 214"/>
                <a:gd name="T12" fmla="*/ 21 w 54"/>
                <a:gd name="T13" fmla="*/ 7 h 214"/>
                <a:gd name="T14" fmla="*/ 13 w 54"/>
                <a:gd name="T15" fmla="*/ 5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214">
                  <a:moveTo>
                    <a:pt x="13" y="5"/>
                  </a:moveTo>
                  <a:cubicBezTo>
                    <a:pt x="0" y="37"/>
                    <a:pt x="10" y="71"/>
                    <a:pt x="20" y="103"/>
                  </a:cubicBezTo>
                  <a:cubicBezTo>
                    <a:pt x="25" y="121"/>
                    <a:pt x="32" y="140"/>
                    <a:pt x="33" y="159"/>
                  </a:cubicBezTo>
                  <a:cubicBezTo>
                    <a:pt x="35" y="177"/>
                    <a:pt x="28" y="192"/>
                    <a:pt x="26" y="209"/>
                  </a:cubicBezTo>
                  <a:cubicBezTo>
                    <a:pt x="26" y="213"/>
                    <a:pt x="31" y="214"/>
                    <a:pt x="33" y="212"/>
                  </a:cubicBezTo>
                  <a:cubicBezTo>
                    <a:pt x="54" y="192"/>
                    <a:pt x="47" y="153"/>
                    <a:pt x="40" y="128"/>
                  </a:cubicBezTo>
                  <a:cubicBezTo>
                    <a:pt x="30" y="88"/>
                    <a:pt x="11" y="50"/>
                    <a:pt x="21" y="7"/>
                  </a:cubicBezTo>
                  <a:cubicBezTo>
                    <a:pt x="22" y="2"/>
                    <a:pt x="15" y="0"/>
                    <a:pt x="13"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1" name="Freeform 847"/>
            <p:cNvSpPr/>
            <p:nvPr/>
          </p:nvSpPr>
          <p:spPr bwMode="auto">
            <a:xfrm>
              <a:off x="4135" y="1388"/>
              <a:ext cx="149" cy="56"/>
            </a:xfrm>
            <a:custGeom>
              <a:avLst/>
              <a:gdLst>
                <a:gd name="T0" fmla="*/ 2 w 85"/>
                <a:gd name="T1" fmla="*/ 7 h 32"/>
                <a:gd name="T2" fmla="*/ 44 w 85"/>
                <a:gd name="T3" fmla="*/ 31 h 32"/>
                <a:gd name="T4" fmla="*/ 83 w 85"/>
                <a:gd name="T5" fmla="*/ 16 h 32"/>
                <a:gd name="T6" fmla="*/ 79 w 85"/>
                <a:gd name="T7" fmla="*/ 11 h 32"/>
                <a:gd name="T8" fmla="*/ 46 w 85"/>
                <a:gd name="T9" fmla="*/ 22 h 32"/>
                <a:gd name="T10" fmla="*/ 7 w 85"/>
                <a:gd name="T11" fmla="*/ 3 h 32"/>
                <a:gd name="T12" fmla="*/ 2 w 85"/>
                <a:gd name="T13" fmla="*/ 7 h 32"/>
              </a:gdLst>
              <a:ahLst/>
              <a:cxnLst>
                <a:cxn ang="0">
                  <a:pos x="T0" y="T1"/>
                </a:cxn>
                <a:cxn ang="0">
                  <a:pos x="T2" y="T3"/>
                </a:cxn>
                <a:cxn ang="0">
                  <a:pos x="T4" y="T5"/>
                </a:cxn>
                <a:cxn ang="0">
                  <a:pos x="T6" y="T7"/>
                </a:cxn>
                <a:cxn ang="0">
                  <a:pos x="T8" y="T9"/>
                </a:cxn>
                <a:cxn ang="0">
                  <a:pos x="T10" y="T11"/>
                </a:cxn>
                <a:cxn ang="0">
                  <a:pos x="T12" y="T13"/>
                </a:cxn>
              </a:cxnLst>
              <a:rect l="0" t="0" r="r" b="b"/>
              <a:pathLst>
                <a:path w="85" h="32">
                  <a:moveTo>
                    <a:pt x="2" y="7"/>
                  </a:moveTo>
                  <a:cubicBezTo>
                    <a:pt x="12" y="21"/>
                    <a:pt x="27" y="30"/>
                    <a:pt x="44" y="31"/>
                  </a:cubicBezTo>
                  <a:cubicBezTo>
                    <a:pt x="57" y="32"/>
                    <a:pt x="78" y="29"/>
                    <a:pt x="83" y="16"/>
                  </a:cubicBezTo>
                  <a:cubicBezTo>
                    <a:pt x="85" y="13"/>
                    <a:pt x="82" y="9"/>
                    <a:pt x="79" y="11"/>
                  </a:cubicBezTo>
                  <a:cubicBezTo>
                    <a:pt x="68" y="17"/>
                    <a:pt x="59" y="22"/>
                    <a:pt x="46" y="22"/>
                  </a:cubicBezTo>
                  <a:cubicBezTo>
                    <a:pt x="30" y="22"/>
                    <a:pt x="17" y="15"/>
                    <a:pt x="7" y="3"/>
                  </a:cubicBezTo>
                  <a:cubicBezTo>
                    <a:pt x="5" y="0"/>
                    <a:pt x="0" y="4"/>
                    <a:pt x="2"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2" name="Freeform 848"/>
            <p:cNvSpPr/>
            <p:nvPr/>
          </p:nvSpPr>
          <p:spPr bwMode="auto">
            <a:xfrm>
              <a:off x="4266" y="1403"/>
              <a:ext cx="118" cy="164"/>
            </a:xfrm>
            <a:custGeom>
              <a:avLst/>
              <a:gdLst>
                <a:gd name="T0" fmla="*/ 1 w 67"/>
                <a:gd name="T1" fmla="*/ 5 h 93"/>
                <a:gd name="T2" fmla="*/ 59 w 67"/>
                <a:gd name="T3" fmla="*/ 90 h 93"/>
                <a:gd name="T4" fmla="*/ 66 w 67"/>
                <a:gd name="T5" fmla="*/ 88 h 93"/>
                <a:gd name="T6" fmla="*/ 45 w 67"/>
                <a:gd name="T7" fmla="*/ 54 h 93"/>
                <a:gd name="T8" fmla="*/ 8 w 67"/>
                <a:gd name="T9" fmla="*/ 3 h 93"/>
                <a:gd name="T10" fmla="*/ 1 w 67"/>
                <a:gd name="T11" fmla="*/ 5 h 93"/>
              </a:gdLst>
              <a:ahLst/>
              <a:cxnLst>
                <a:cxn ang="0">
                  <a:pos x="T0" y="T1"/>
                </a:cxn>
                <a:cxn ang="0">
                  <a:pos x="T2" y="T3"/>
                </a:cxn>
                <a:cxn ang="0">
                  <a:pos x="T4" y="T5"/>
                </a:cxn>
                <a:cxn ang="0">
                  <a:pos x="T6" y="T7"/>
                </a:cxn>
                <a:cxn ang="0">
                  <a:pos x="T8" y="T9"/>
                </a:cxn>
                <a:cxn ang="0">
                  <a:pos x="T10" y="T11"/>
                </a:cxn>
              </a:cxnLst>
              <a:rect l="0" t="0" r="r" b="b"/>
              <a:pathLst>
                <a:path w="67" h="93">
                  <a:moveTo>
                    <a:pt x="1" y="5"/>
                  </a:moveTo>
                  <a:cubicBezTo>
                    <a:pt x="13" y="39"/>
                    <a:pt x="39" y="62"/>
                    <a:pt x="59" y="90"/>
                  </a:cubicBezTo>
                  <a:cubicBezTo>
                    <a:pt x="61" y="93"/>
                    <a:pt x="65" y="92"/>
                    <a:pt x="66" y="88"/>
                  </a:cubicBezTo>
                  <a:cubicBezTo>
                    <a:pt x="67" y="74"/>
                    <a:pt x="55" y="64"/>
                    <a:pt x="45" y="54"/>
                  </a:cubicBezTo>
                  <a:cubicBezTo>
                    <a:pt x="30" y="39"/>
                    <a:pt x="20" y="20"/>
                    <a:pt x="8" y="3"/>
                  </a:cubicBezTo>
                  <a:cubicBezTo>
                    <a:pt x="5" y="0"/>
                    <a:pt x="0" y="1"/>
                    <a:pt x="1"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3" name="Freeform 849"/>
            <p:cNvSpPr/>
            <p:nvPr/>
          </p:nvSpPr>
          <p:spPr bwMode="auto">
            <a:xfrm>
              <a:off x="4163" y="1518"/>
              <a:ext cx="337" cy="364"/>
            </a:xfrm>
            <a:custGeom>
              <a:avLst/>
              <a:gdLst>
                <a:gd name="T0" fmla="*/ 188 w 192"/>
                <a:gd name="T1" fmla="*/ 6 h 207"/>
                <a:gd name="T2" fmla="*/ 125 w 192"/>
                <a:gd name="T3" fmla="*/ 14 h 207"/>
                <a:gd name="T4" fmla="*/ 98 w 192"/>
                <a:gd name="T5" fmla="*/ 67 h 207"/>
                <a:gd name="T6" fmla="*/ 56 w 192"/>
                <a:gd name="T7" fmla="*/ 144 h 207"/>
                <a:gd name="T8" fmla="*/ 2 w 192"/>
                <a:gd name="T9" fmla="*/ 199 h 207"/>
                <a:gd name="T10" fmla="*/ 8 w 192"/>
                <a:gd name="T11" fmla="*/ 204 h 207"/>
                <a:gd name="T12" fmla="*/ 93 w 192"/>
                <a:gd name="T13" fmla="*/ 110 h 207"/>
                <a:gd name="T14" fmla="*/ 118 w 192"/>
                <a:gd name="T15" fmla="*/ 49 h 207"/>
                <a:gd name="T16" fmla="*/ 186 w 192"/>
                <a:gd name="T17" fmla="*/ 15 h 207"/>
                <a:gd name="T18" fmla="*/ 188 w 192"/>
                <a:gd name="T19" fmla="*/ 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207">
                  <a:moveTo>
                    <a:pt x="188" y="6"/>
                  </a:moveTo>
                  <a:cubicBezTo>
                    <a:pt x="167" y="0"/>
                    <a:pt x="143" y="2"/>
                    <a:pt x="125" y="14"/>
                  </a:cubicBezTo>
                  <a:cubicBezTo>
                    <a:pt x="108" y="26"/>
                    <a:pt x="105" y="49"/>
                    <a:pt x="98" y="67"/>
                  </a:cubicBezTo>
                  <a:cubicBezTo>
                    <a:pt x="88" y="94"/>
                    <a:pt x="75" y="122"/>
                    <a:pt x="56" y="144"/>
                  </a:cubicBezTo>
                  <a:cubicBezTo>
                    <a:pt x="40" y="164"/>
                    <a:pt x="14" y="177"/>
                    <a:pt x="2" y="199"/>
                  </a:cubicBezTo>
                  <a:cubicBezTo>
                    <a:pt x="0" y="202"/>
                    <a:pt x="4" y="207"/>
                    <a:pt x="8" y="204"/>
                  </a:cubicBezTo>
                  <a:cubicBezTo>
                    <a:pt x="42" y="178"/>
                    <a:pt x="73" y="149"/>
                    <a:pt x="93" y="110"/>
                  </a:cubicBezTo>
                  <a:cubicBezTo>
                    <a:pt x="103" y="90"/>
                    <a:pt x="110" y="70"/>
                    <a:pt x="118" y="49"/>
                  </a:cubicBezTo>
                  <a:cubicBezTo>
                    <a:pt x="129" y="17"/>
                    <a:pt x="155" y="14"/>
                    <a:pt x="186" y="15"/>
                  </a:cubicBezTo>
                  <a:cubicBezTo>
                    <a:pt x="191" y="15"/>
                    <a:pt x="192" y="8"/>
                    <a:pt x="188"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4" name="Freeform 850"/>
            <p:cNvSpPr/>
            <p:nvPr/>
          </p:nvSpPr>
          <p:spPr bwMode="auto">
            <a:xfrm>
              <a:off x="4129" y="1850"/>
              <a:ext cx="143" cy="151"/>
            </a:xfrm>
            <a:custGeom>
              <a:avLst/>
              <a:gdLst>
                <a:gd name="T0" fmla="*/ 26 w 81"/>
                <a:gd name="T1" fmla="*/ 4 h 86"/>
                <a:gd name="T2" fmla="*/ 76 w 81"/>
                <a:gd name="T3" fmla="*/ 85 h 86"/>
                <a:gd name="T4" fmla="*/ 78 w 81"/>
                <a:gd name="T5" fmla="*/ 79 h 86"/>
                <a:gd name="T6" fmla="*/ 37 w 81"/>
                <a:gd name="T7" fmla="*/ 57 h 86"/>
                <a:gd name="T8" fmla="*/ 33 w 81"/>
                <a:gd name="T9" fmla="*/ 8 h 86"/>
                <a:gd name="T10" fmla="*/ 26 w 81"/>
                <a:gd name="T11" fmla="*/ 4 h 86"/>
              </a:gdLst>
              <a:ahLst/>
              <a:cxnLst>
                <a:cxn ang="0">
                  <a:pos x="T0" y="T1"/>
                </a:cxn>
                <a:cxn ang="0">
                  <a:pos x="T2" y="T3"/>
                </a:cxn>
                <a:cxn ang="0">
                  <a:pos x="T4" y="T5"/>
                </a:cxn>
                <a:cxn ang="0">
                  <a:pos x="T6" y="T7"/>
                </a:cxn>
                <a:cxn ang="0">
                  <a:pos x="T8" y="T9"/>
                </a:cxn>
                <a:cxn ang="0">
                  <a:pos x="T10" y="T11"/>
                </a:cxn>
              </a:cxnLst>
              <a:rect l="0" t="0" r="r" b="b"/>
              <a:pathLst>
                <a:path w="81" h="86">
                  <a:moveTo>
                    <a:pt x="26" y="4"/>
                  </a:moveTo>
                  <a:cubicBezTo>
                    <a:pt x="0" y="39"/>
                    <a:pt x="36" y="86"/>
                    <a:pt x="76" y="85"/>
                  </a:cubicBezTo>
                  <a:cubicBezTo>
                    <a:pt x="79" y="85"/>
                    <a:pt x="81" y="80"/>
                    <a:pt x="78" y="79"/>
                  </a:cubicBezTo>
                  <a:cubicBezTo>
                    <a:pt x="64" y="72"/>
                    <a:pt x="49" y="68"/>
                    <a:pt x="37" y="57"/>
                  </a:cubicBezTo>
                  <a:cubicBezTo>
                    <a:pt x="24" y="43"/>
                    <a:pt x="25" y="24"/>
                    <a:pt x="33" y="8"/>
                  </a:cubicBezTo>
                  <a:cubicBezTo>
                    <a:pt x="35" y="3"/>
                    <a:pt x="29" y="0"/>
                    <a:pt x="26"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5" name="Freeform 851"/>
            <p:cNvSpPr/>
            <p:nvPr/>
          </p:nvSpPr>
          <p:spPr bwMode="auto">
            <a:xfrm>
              <a:off x="3913" y="1850"/>
              <a:ext cx="276" cy="143"/>
            </a:xfrm>
            <a:custGeom>
              <a:avLst/>
              <a:gdLst>
                <a:gd name="T0" fmla="*/ 146 w 157"/>
                <a:gd name="T1" fmla="*/ 4 h 81"/>
                <a:gd name="T2" fmla="*/ 132 w 157"/>
                <a:gd name="T3" fmla="*/ 31 h 81"/>
                <a:gd name="T4" fmla="*/ 84 w 157"/>
                <a:gd name="T5" fmla="*/ 64 h 81"/>
                <a:gd name="T6" fmla="*/ 7 w 157"/>
                <a:gd name="T7" fmla="*/ 39 h 81"/>
                <a:gd name="T8" fmla="*/ 2 w 157"/>
                <a:gd name="T9" fmla="*/ 45 h 81"/>
                <a:gd name="T10" fmla="*/ 81 w 157"/>
                <a:gd name="T11" fmla="*/ 77 h 81"/>
                <a:gd name="T12" fmla="*/ 130 w 157"/>
                <a:gd name="T13" fmla="*/ 58 h 81"/>
                <a:gd name="T14" fmla="*/ 154 w 157"/>
                <a:gd name="T15" fmla="*/ 10 h 81"/>
                <a:gd name="T16" fmla="*/ 146 w 157"/>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81">
                  <a:moveTo>
                    <a:pt x="146" y="4"/>
                  </a:moveTo>
                  <a:cubicBezTo>
                    <a:pt x="138" y="12"/>
                    <a:pt x="136" y="21"/>
                    <a:pt x="132" y="31"/>
                  </a:cubicBezTo>
                  <a:cubicBezTo>
                    <a:pt x="124" y="54"/>
                    <a:pt x="106" y="59"/>
                    <a:pt x="84" y="64"/>
                  </a:cubicBezTo>
                  <a:cubicBezTo>
                    <a:pt x="52" y="70"/>
                    <a:pt x="35" y="50"/>
                    <a:pt x="7" y="39"/>
                  </a:cubicBezTo>
                  <a:cubicBezTo>
                    <a:pt x="3" y="38"/>
                    <a:pt x="0" y="42"/>
                    <a:pt x="2" y="45"/>
                  </a:cubicBezTo>
                  <a:cubicBezTo>
                    <a:pt x="17" y="68"/>
                    <a:pt x="55" y="81"/>
                    <a:pt x="81" y="77"/>
                  </a:cubicBezTo>
                  <a:cubicBezTo>
                    <a:pt x="97" y="74"/>
                    <a:pt x="118" y="69"/>
                    <a:pt x="130" y="58"/>
                  </a:cubicBezTo>
                  <a:cubicBezTo>
                    <a:pt x="144" y="46"/>
                    <a:pt x="144" y="25"/>
                    <a:pt x="154" y="10"/>
                  </a:cubicBezTo>
                  <a:cubicBezTo>
                    <a:pt x="157" y="6"/>
                    <a:pt x="150" y="0"/>
                    <a:pt x="146"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6" name="Freeform 852"/>
            <p:cNvSpPr/>
            <p:nvPr/>
          </p:nvSpPr>
          <p:spPr bwMode="auto">
            <a:xfrm>
              <a:off x="3707" y="1905"/>
              <a:ext cx="311" cy="156"/>
            </a:xfrm>
            <a:custGeom>
              <a:avLst/>
              <a:gdLst>
                <a:gd name="T0" fmla="*/ 171 w 177"/>
                <a:gd name="T1" fmla="*/ 35 h 89"/>
                <a:gd name="T2" fmla="*/ 68 w 177"/>
                <a:gd name="T3" fmla="*/ 65 h 89"/>
                <a:gd name="T4" fmla="*/ 9 w 177"/>
                <a:gd name="T5" fmla="*/ 4 h 89"/>
                <a:gd name="T6" fmla="*/ 0 w 177"/>
                <a:gd name="T7" fmla="*/ 7 h 89"/>
                <a:gd name="T8" fmla="*/ 57 w 177"/>
                <a:gd name="T9" fmla="*/ 73 h 89"/>
                <a:gd name="T10" fmla="*/ 172 w 177"/>
                <a:gd name="T11" fmla="*/ 43 h 89"/>
                <a:gd name="T12" fmla="*/ 171 w 177"/>
                <a:gd name="T13" fmla="*/ 35 h 89"/>
              </a:gdLst>
              <a:ahLst/>
              <a:cxnLst>
                <a:cxn ang="0">
                  <a:pos x="T0" y="T1"/>
                </a:cxn>
                <a:cxn ang="0">
                  <a:pos x="T2" y="T3"/>
                </a:cxn>
                <a:cxn ang="0">
                  <a:pos x="T4" y="T5"/>
                </a:cxn>
                <a:cxn ang="0">
                  <a:pos x="T6" y="T7"/>
                </a:cxn>
                <a:cxn ang="0">
                  <a:pos x="T8" y="T9"/>
                </a:cxn>
                <a:cxn ang="0">
                  <a:pos x="T10" y="T11"/>
                </a:cxn>
                <a:cxn ang="0">
                  <a:pos x="T12" y="T13"/>
                </a:cxn>
              </a:cxnLst>
              <a:rect l="0" t="0" r="r" b="b"/>
              <a:pathLst>
                <a:path w="177" h="89">
                  <a:moveTo>
                    <a:pt x="171" y="35"/>
                  </a:moveTo>
                  <a:cubicBezTo>
                    <a:pt x="135" y="37"/>
                    <a:pt x="107" y="74"/>
                    <a:pt x="68" y="65"/>
                  </a:cubicBezTo>
                  <a:cubicBezTo>
                    <a:pt x="36" y="57"/>
                    <a:pt x="23" y="31"/>
                    <a:pt x="9" y="4"/>
                  </a:cubicBezTo>
                  <a:cubicBezTo>
                    <a:pt x="6" y="0"/>
                    <a:pt x="0" y="2"/>
                    <a:pt x="0" y="7"/>
                  </a:cubicBezTo>
                  <a:cubicBezTo>
                    <a:pt x="0" y="37"/>
                    <a:pt x="30" y="64"/>
                    <a:pt x="57" y="73"/>
                  </a:cubicBezTo>
                  <a:cubicBezTo>
                    <a:pt x="99" y="89"/>
                    <a:pt x="134" y="54"/>
                    <a:pt x="172" y="43"/>
                  </a:cubicBezTo>
                  <a:cubicBezTo>
                    <a:pt x="177" y="42"/>
                    <a:pt x="176" y="34"/>
                    <a:pt x="171"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7" name="Freeform 853"/>
            <p:cNvSpPr/>
            <p:nvPr/>
          </p:nvSpPr>
          <p:spPr bwMode="auto">
            <a:xfrm>
              <a:off x="3779" y="2022"/>
              <a:ext cx="60" cy="208"/>
            </a:xfrm>
            <a:custGeom>
              <a:avLst/>
              <a:gdLst>
                <a:gd name="T0" fmla="*/ 26 w 34"/>
                <a:gd name="T1" fmla="*/ 4 h 118"/>
                <a:gd name="T2" fmla="*/ 6 w 34"/>
                <a:gd name="T3" fmla="*/ 61 h 118"/>
                <a:gd name="T4" fmla="*/ 4 w 34"/>
                <a:gd name="T5" fmla="*/ 114 h 118"/>
                <a:gd name="T6" fmla="*/ 11 w 34"/>
                <a:gd name="T7" fmla="*/ 114 h 118"/>
                <a:gd name="T8" fmla="*/ 32 w 34"/>
                <a:gd name="T9" fmla="*/ 8 h 118"/>
                <a:gd name="T10" fmla="*/ 26 w 34"/>
                <a:gd name="T11" fmla="*/ 4 h 118"/>
              </a:gdLst>
              <a:ahLst/>
              <a:cxnLst>
                <a:cxn ang="0">
                  <a:pos x="T0" y="T1"/>
                </a:cxn>
                <a:cxn ang="0">
                  <a:pos x="T2" y="T3"/>
                </a:cxn>
                <a:cxn ang="0">
                  <a:pos x="T4" y="T5"/>
                </a:cxn>
                <a:cxn ang="0">
                  <a:pos x="T6" y="T7"/>
                </a:cxn>
                <a:cxn ang="0">
                  <a:pos x="T8" y="T9"/>
                </a:cxn>
                <a:cxn ang="0">
                  <a:pos x="T10" y="T11"/>
                </a:cxn>
              </a:cxnLst>
              <a:rect l="0" t="0" r="r" b="b"/>
              <a:pathLst>
                <a:path w="34" h="118">
                  <a:moveTo>
                    <a:pt x="26" y="4"/>
                  </a:moveTo>
                  <a:cubicBezTo>
                    <a:pt x="15" y="21"/>
                    <a:pt x="9" y="41"/>
                    <a:pt x="6" y="61"/>
                  </a:cubicBezTo>
                  <a:cubicBezTo>
                    <a:pt x="4" y="79"/>
                    <a:pt x="0" y="97"/>
                    <a:pt x="4" y="114"/>
                  </a:cubicBezTo>
                  <a:cubicBezTo>
                    <a:pt x="5" y="117"/>
                    <a:pt x="11" y="118"/>
                    <a:pt x="11" y="114"/>
                  </a:cubicBezTo>
                  <a:cubicBezTo>
                    <a:pt x="17" y="77"/>
                    <a:pt x="15" y="43"/>
                    <a:pt x="32" y="8"/>
                  </a:cubicBezTo>
                  <a:cubicBezTo>
                    <a:pt x="34" y="4"/>
                    <a:pt x="29" y="0"/>
                    <a:pt x="26"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8" name="Freeform 854"/>
            <p:cNvSpPr/>
            <p:nvPr/>
          </p:nvSpPr>
          <p:spPr bwMode="auto">
            <a:xfrm>
              <a:off x="3486" y="2133"/>
              <a:ext cx="246" cy="107"/>
            </a:xfrm>
            <a:custGeom>
              <a:avLst/>
              <a:gdLst>
                <a:gd name="T0" fmla="*/ 135 w 140"/>
                <a:gd name="T1" fmla="*/ 43 h 61"/>
                <a:gd name="T2" fmla="*/ 2 w 140"/>
                <a:gd name="T3" fmla="*/ 53 h 61"/>
                <a:gd name="T4" fmla="*/ 9 w 140"/>
                <a:gd name="T5" fmla="*/ 59 h 61"/>
                <a:gd name="T6" fmla="*/ 36 w 140"/>
                <a:gd name="T7" fmla="*/ 43 h 61"/>
                <a:gd name="T8" fmla="*/ 79 w 140"/>
                <a:gd name="T9" fmla="*/ 45 h 61"/>
                <a:gd name="T10" fmla="*/ 136 w 140"/>
                <a:gd name="T11" fmla="*/ 51 h 61"/>
                <a:gd name="T12" fmla="*/ 135 w 140"/>
                <a:gd name="T13" fmla="*/ 43 h 61"/>
              </a:gdLst>
              <a:ahLst/>
              <a:cxnLst>
                <a:cxn ang="0">
                  <a:pos x="T0" y="T1"/>
                </a:cxn>
                <a:cxn ang="0">
                  <a:pos x="T2" y="T3"/>
                </a:cxn>
                <a:cxn ang="0">
                  <a:pos x="T4" y="T5"/>
                </a:cxn>
                <a:cxn ang="0">
                  <a:pos x="T6" y="T7"/>
                </a:cxn>
                <a:cxn ang="0">
                  <a:pos x="T8" y="T9"/>
                </a:cxn>
                <a:cxn ang="0">
                  <a:pos x="T10" y="T11"/>
                </a:cxn>
                <a:cxn ang="0">
                  <a:pos x="T12" y="T13"/>
                </a:cxn>
              </a:cxnLst>
              <a:rect l="0" t="0" r="r" b="b"/>
              <a:pathLst>
                <a:path w="140" h="61">
                  <a:moveTo>
                    <a:pt x="135" y="43"/>
                  </a:moveTo>
                  <a:cubicBezTo>
                    <a:pt x="99" y="46"/>
                    <a:pt x="23" y="0"/>
                    <a:pt x="2" y="53"/>
                  </a:cubicBezTo>
                  <a:cubicBezTo>
                    <a:pt x="0" y="57"/>
                    <a:pt x="5" y="61"/>
                    <a:pt x="9" y="59"/>
                  </a:cubicBezTo>
                  <a:cubicBezTo>
                    <a:pt x="17" y="52"/>
                    <a:pt x="25" y="46"/>
                    <a:pt x="36" y="43"/>
                  </a:cubicBezTo>
                  <a:cubicBezTo>
                    <a:pt x="50" y="40"/>
                    <a:pt x="65" y="42"/>
                    <a:pt x="79" y="45"/>
                  </a:cubicBezTo>
                  <a:cubicBezTo>
                    <a:pt x="98" y="49"/>
                    <a:pt x="117" y="58"/>
                    <a:pt x="136" y="51"/>
                  </a:cubicBezTo>
                  <a:cubicBezTo>
                    <a:pt x="140" y="50"/>
                    <a:pt x="140" y="42"/>
                    <a:pt x="135"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59" name="Freeform 855"/>
            <p:cNvSpPr/>
            <p:nvPr/>
          </p:nvSpPr>
          <p:spPr bwMode="auto">
            <a:xfrm>
              <a:off x="3477" y="2024"/>
              <a:ext cx="70" cy="192"/>
            </a:xfrm>
            <a:custGeom>
              <a:avLst/>
              <a:gdLst>
                <a:gd name="T0" fmla="*/ 6 w 40"/>
                <a:gd name="T1" fmla="*/ 4 h 109"/>
                <a:gd name="T2" fmla="*/ 2 w 40"/>
                <a:gd name="T3" fmla="*/ 48 h 109"/>
                <a:gd name="T4" fmla="*/ 8 w 40"/>
                <a:gd name="T5" fmla="*/ 63 h 109"/>
                <a:gd name="T6" fmla="*/ 27 w 40"/>
                <a:gd name="T7" fmla="*/ 103 h 109"/>
                <a:gd name="T8" fmla="*/ 34 w 40"/>
                <a:gd name="T9" fmla="*/ 104 h 109"/>
                <a:gd name="T10" fmla="*/ 20 w 40"/>
                <a:gd name="T11" fmla="*/ 62 h 109"/>
                <a:gd name="T12" fmla="*/ 12 w 40"/>
                <a:gd name="T13" fmla="*/ 4 h 109"/>
                <a:gd name="T14" fmla="*/ 6 w 40"/>
                <a:gd name="T15" fmla="*/ 4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09">
                  <a:moveTo>
                    <a:pt x="6" y="4"/>
                  </a:moveTo>
                  <a:cubicBezTo>
                    <a:pt x="2" y="17"/>
                    <a:pt x="0" y="35"/>
                    <a:pt x="2" y="48"/>
                  </a:cubicBezTo>
                  <a:cubicBezTo>
                    <a:pt x="3" y="54"/>
                    <a:pt x="5" y="58"/>
                    <a:pt x="8" y="63"/>
                  </a:cubicBezTo>
                  <a:cubicBezTo>
                    <a:pt x="17" y="77"/>
                    <a:pt x="25" y="86"/>
                    <a:pt x="27" y="103"/>
                  </a:cubicBezTo>
                  <a:cubicBezTo>
                    <a:pt x="27" y="108"/>
                    <a:pt x="33" y="109"/>
                    <a:pt x="34" y="104"/>
                  </a:cubicBezTo>
                  <a:cubicBezTo>
                    <a:pt x="40" y="87"/>
                    <a:pt x="29" y="76"/>
                    <a:pt x="20" y="62"/>
                  </a:cubicBezTo>
                  <a:cubicBezTo>
                    <a:pt x="6" y="42"/>
                    <a:pt x="16" y="25"/>
                    <a:pt x="12" y="4"/>
                  </a:cubicBezTo>
                  <a:cubicBezTo>
                    <a:pt x="12" y="0"/>
                    <a:pt x="7" y="1"/>
                    <a:pt x="6"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0" name="Freeform 856"/>
            <p:cNvSpPr/>
            <p:nvPr/>
          </p:nvSpPr>
          <p:spPr bwMode="auto">
            <a:xfrm>
              <a:off x="3275" y="2263"/>
              <a:ext cx="181" cy="145"/>
            </a:xfrm>
            <a:custGeom>
              <a:avLst/>
              <a:gdLst>
                <a:gd name="T0" fmla="*/ 95 w 103"/>
                <a:gd name="T1" fmla="*/ 1 h 82"/>
                <a:gd name="T2" fmla="*/ 30 w 103"/>
                <a:gd name="T3" fmla="*/ 28 h 82"/>
                <a:gd name="T4" fmla="*/ 1 w 103"/>
                <a:gd name="T5" fmla="*/ 74 h 82"/>
                <a:gd name="T6" fmla="*/ 9 w 103"/>
                <a:gd name="T7" fmla="*/ 78 h 82"/>
                <a:gd name="T8" fmla="*/ 36 w 103"/>
                <a:gd name="T9" fmla="*/ 38 h 82"/>
                <a:gd name="T10" fmla="*/ 97 w 103"/>
                <a:gd name="T11" fmla="*/ 10 h 82"/>
                <a:gd name="T12" fmla="*/ 95 w 103"/>
                <a:gd name="T13" fmla="*/ 1 h 82"/>
              </a:gdLst>
              <a:ahLst/>
              <a:cxnLst>
                <a:cxn ang="0">
                  <a:pos x="T0" y="T1"/>
                </a:cxn>
                <a:cxn ang="0">
                  <a:pos x="T2" y="T3"/>
                </a:cxn>
                <a:cxn ang="0">
                  <a:pos x="T4" y="T5"/>
                </a:cxn>
                <a:cxn ang="0">
                  <a:pos x="T6" y="T7"/>
                </a:cxn>
                <a:cxn ang="0">
                  <a:pos x="T8" y="T9"/>
                </a:cxn>
                <a:cxn ang="0">
                  <a:pos x="T10" y="T11"/>
                </a:cxn>
                <a:cxn ang="0">
                  <a:pos x="T12" y="T13"/>
                </a:cxn>
              </a:cxnLst>
              <a:rect l="0" t="0" r="r" b="b"/>
              <a:pathLst>
                <a:path w="103" h="82">
                  <a:moveTo>
                    <a:pt x="95" y="1"/>
                  </a:moveTo>
                  <a:cubicBezTo>
                    <a:pt x="72" y="5"/>
                    <a:pt x="48" y="13"/>
                    <a:pt x="30" y="28"/>
                  </a:cubicBezTo>
                  <a:cubicBezTo>
                    <a:pt x="18" y="39"/>
                    <a:pt x="3" y="58"/>
                    <a:pt x="1" y="74"/>
                  </a:cubicBezTo>
                  <a:cubicBezTo>
                    <a:pt x="0" y="79"/>
                    <a:pt x="6" y="82"/>
                    <a:pt x="9" y="78"/>
                  </a:cubicBezTo>
                  <a:cubicBezTo>
                    <a:pt x="18" y="65"/>
                    <a:pt x="24" y="49"/>
                    <a:pt x="36" y="38"/>
                  </a:cubicBezTo>
                  <a:cubicBezTo>
                    <a:pt x="53" y="22"/>
                    <a:pt x="76" y="17"/>
                    <a:pt x="97" y="10"/>
                  </a:cubicBezTo>
                  <a:cubicBezTo>
                    <a:pt x="103" y="8"/>
                    <a:pt x="101" y="0"/>
                    <a:pt x="9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1" name="Freeform 857"/>
            <p:cNvSpPr/>
            <p:nvPr/>
          </p:nvSpPr>
          <p:spPr bwMode="auto">
            <a:xfrm>
              <a:off x="3198" y="2269"/>
              <a:ext cx="107" cy="223"/>
            </a:xfrm>
            <a:custGeom>
              <a:avLst/>
              <a:gdLst>
                <a:gd name="T0" fmla="*/ 42 w 61"/>
                <a:gd name="T1" fmla="*/ 6 h 127"/>
                <a:gd name="T2" fmla="*/ 40 w 61"/>
                <a:gd name="T3" fmla="*/ 72 h 127"/>
                <a:gd name="T4" fmla="*/ 3 w 61"/>
                <a:gd name="T5" fmla="*/ 120 h 127"/>
                <a:gd name="T6" fmla="*/ 6 w 61"/>
                <a:gd name="T7" fmla="*/ 127 h 127"/>
                <a:gd name="T8" fmla="*/ 49 w 61"/>
                <a:gd name="T9" fmla="*/ 85 h 127"/>
                <a:gd name="T10" fmla="*/ 50 w 61"/>
                <a:gd name="T11" fmla="*/ 4 h 127"/>
                <a:gd name="T12" fmla="*/ 42 w 61"/>
                <a:gd name="T13" fmla="*/ 6 h 127"/>
              </a:gdLst>
              <a:ahLst/>
              <a:cxnLst>
                <a:cxn ang="0">
                  <a:pos x="T0" y="T1"/>
                </a:cxn>
                <a:cxn ang="0">
                  <a:pos x="T2" y="T3"/>
                </a:cxn>
                <a:cxn ang="0">
                  <a:pos x="T4" y="T5"/>
                </a:cxn>
                <a:cxn ang="0">
                  <a:pos x="T6" y="T7"/>
                </a:cxn>
                <a:cxn ang="0">
                  <a:pos x="T8" y="T9"/>
                </a:cxn>
                <a:cxn ang="0">
                  <a:pos x="T10" y="T11"/>
                </a:cxn>
                <a:cxn ang="0">
                  <a:pos x="T12" y="T13"/>
                </a:cxn>
              </a:cxnLst>
              <a:rect l="0" t="0" r="r" b="b"/>
              <a:pathLst>
                <a:path w="61" h="127">
                  <a:moveTo>
                    <a:pt x="42" y="6"/>
                  </a:moveTo>
                  <a:cubicBezTo>
                    <a:pt x="44" y="29"/>
                    <a:pt x="47" y="50"/>
                    <a:pt x="40" y="72"/>
                  </a:cubicBezTo>
                  <a:cubicBezTo>
                    <a:pt x="33" y="94"/>
                    <a:pt x="21" y="105"/>
                    <a:pt x="3" y="120"/>
                  </a:cubicBezTo>
                  <a:cubicBezTo>
                    <a:pt x="0" y="122"/>
                    <a:pt x="3" y="127"/>
                    <a:pt x="6" y="127"/>
                  </a:cubicBezTo>
                  <a:cubicBezTo>
                    <a:pt x="28" y="126"/>
                    <a:pt x="42" y="103"/>
                    <a:pt x="49" y="85"/>
                  </a:cubicBezTo>
                  <a:cubicBezTo>
                    <a:pt x="59" y="60"/>
                    <a:pt x="61" y="30"/>
                    <a:pt x="50" y="4"/>
                  </a:cubicBezTo>
                  <a:cubicBezTo>
                    <a:pt x="48" y="0"/>
                    <a:pt x="41" y="2"/>
                    <a:pt x="42"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2" name="Freeform 858"/>
            <p:cNvSpPr/>
            <p:nvPr/>
          </p:nvSpPr>
          <p:spPr bwMode="auto">
            <a:xfrm>
              <a:off x="3205" y="2444"/>
              <a:ext cx="177" cy="44"/>
            </a:xfrm>
            <a:custGeom>
              <a:avLst/>
              <a:gdLst>
                <a:gd name="T0" fmla="*/ 98 w 101"/>
                <a:gd name="T1" fmla="*/ 14 h 25"/>
                <a:gd name="T2" fmla="*/ 5 w 101"/>
                <a:gd name="T3" fmla="*/ 16 h 25"/>
                <a:gd name="T4" fmla="*/ 9 w 101"/>
                <a:gd name="T5" fmla="*/ 24 h 25"/>
                <a:gd name="T6" fmla="*/ 55 w 101"/>
                <a:gd name="T7" fmla="*/ 18 h 25"/>
                <a:gd name="T8" fmla="*/ 96 w 101"/>
                <a:gd name="T9" fmla="*/ 21 h 25"/>
                <a:gd name="T10" fmla="*/ 98 w 101"/>
                <a:gd name="T11" fmla="*/ 14 h 25"/>
              </a:gdLst>
              <a:ahLst/>
              <a:cxnLst>
                <a:cxn ang="0">
                  <a:pos x="T0" y="T1"/>
                </a:cxn>
                <a:cxn ang="0">
                  <a:pos x="T2" y="T3"/>
                </a:cxn>
                <a:cxn ang="0">
                  <a:pos x="T4" y="T5"/>
                </a:cxn>
                <a:cxn ang="0">
                  <a:pos x="T6" y="T7"/>
                </a:cxn>
                <a:cxn ang="0">
                  <a:pos x="T8" y="T9"/>
                </a:cxn>
                <a:cxn ang="0">
                  <a:pos x="T10" y="T11"/>
                </a:cxn>
              </a:cxnLst>
              <a:rect l="0" t="0" r="r" b="b"/>
              <a:pathLst>
                <a:path w="101" h="25">
                  <a:moveTo>
                    <a:pt x="98" y="14"/>
                  </a:moveTo>
                  <a:cubicBezTo>
                    <a:pt x="73" y="0"/>
                    <a:pt x="30" y="2"/>
                    <a:pt x="5" y="16"/>
                  </a:cubicBezTo>
                  <a:cubicBezTo>
                    <a:pt x="0" y="19"/>
                    <a:pt x="4" y="25"/>
                    <a:pt x="9" y="24"/>
                  </a:cubicBezTo>
                  <a:cubicBezTo>
                    <a:pt x="24" y="22"/>
                    <a:pt x="39" y="18"/>
                    <a:pt x="55" y="18"/>
                  </a:cubicBezTo>
                  <a:cubicBezTo>
                    <a:pt x="68" y="18"/>
                    <a:pt x="82" y="21"/>
                    <a:pt x="96" y="21"/>
                  </a:cubicBezTo>
                  <a:cubicBezTo>
                    <a:pt x="100" y="21"/>
                    <a:pt x="101" y="16"/>
                    <a:pt x="98"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3" name="Freeform 859"/>
            <p:cNvSpPr/>
            <p:nvPr/>
          </p:nvSpPr>
          <p:spPr bwMode="auto">
            <a:xfrm>
              <a:off x="2948" y="2121"/>
              <a:ext cx="98" cy="132"/>
            </a:xfrm>
            <a:custGeom>
              <a:avLst/>
              <a:gdLst>
                <a:gd name="T0" fmla="*/ 5 w 56"/>
                <a:gd name="T1" fmla="*/ 11 h 75"/>
                <a:gd name="T2" fmla="*/ 33 w 56"/>
                <a:gd name="T3" fmla="*/ 39 h 75"/>
                <a:gd name="T4" fmla="*/ 50 w 56"/>
                <a:gd name="T5" fmla="*/ 71 h 75"/>
                <a:gd name="T6" fmla="*/ 56 w 56"/>
                <a:gd name="T7" fmla="*/ 69 h 75"/>
                <a:gd name="T8" fmla="*/ 35 w 56"/>
                <a:gd name="T9" fmla="*/ 25 h 75"/>
                <a:gd name="T10" fmla="*/ 4 w 56"/>
                <a:gd name="T11" fmla="*/ 4 h 75"/>
                <a:gd name="T12" fmla="*/ 5 w 56"/>
                <a:gd name="T13" fmla="*/ 11 h 75"/>
              </a:gdLst>
              <a:ahLst/>
              <a:cxnLst>
                <a:cxn ang="0">
                  <a:pos x="T0" y="T1"/>
                </a:cxn>
                <a:cxn ang="0">
                  <a:pos x="T2" y="T3"/>
                </a:cxn>
                <a:cxn ang="0">
                  <a:pos x="T4" y="T5"/>
                </a:cxn>
                <a:cxn ang="0">
                  <a:pos x="T6" y="T7"/>
                </a:cxn>
                <a:cxn ang="0">
                  <a:pos x="T8" y="T9"/>
                </a:cxn>
                <a:cxn ang="0">
                  <a:pos x="T10" y="T11"/>
                </a:cxn>
                <a:cxn ang="0">
                  <a:pos x="T12" y="T13"/>
                </a:cxn>
              </a:cxnLst>
              <a:rect l="0" t="0" r="r" b="b"/>
              <a:pathLst>
                <a:path w="56" h="75">
                  <a:moveTo>
                    <a:pt x="5" y="11"/>
                  </a:moveTo>
                  <a:cubicBezTo>
                    <a:pt x="16" y="12"/>
                    <a:pt x="27" y="31"/>
                    <a:pt x="33" y="39"/>
                  </a:cubicBezTo>
                  <a:cubicBezTo>
                    <a:pt x="39" y="50"/>
                    <a:pt x="45" y="60"/>
                    <a:pt x="50" y="71"/>
                  </a:cubicBezTo>
                  <a:cubicBezTo>
                    <a:pt x="52" y="75"/>
                    <a:pt x="56" y="72"/>
                    <a:pt x="56" y="69"/>
                  </a:cubicBezTo>
                  <a:cubicBezTo>
                    <a:pt x="52" y="52"/>
                    <a:pt x="45" y="38"/>
                    <a:pt x="35" y="25"/>
                  </a:cubicBezTo>
                  <a:cubicBezTo>
                    <a:pt x="28" y="16"/>
                    <a:pt x="17" y="0"/>
                    <a:pt x="4" y="4"/>
                  </a:cubicBezTo>
                  <a:cubicBezTo>
                    <a:pt x="0" y="5"/>
                    <a:pt x="1" y="10"/>
                    <a:pt x="5" y="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4" name="Freeform 860"/>
            <p:cNvSpPr/>
            <p:nvPr/>
          </p:nvSpPr>
          <p:spPr bwMode="auto">
            <a:xfrm>
              <a:off x="2929" y="2492"/>
              <a:ext cx="221" cy="86"/>
            </a:xfrm>
            <a:custGeom>
              <a:avLst/>
              <a:gdLst>
                <a:gd name="T0" fmla="*/ 117 w 126"/>
                <a:gd name="T1" fmla="*/ 2 h 49"/>
                <a:gd name="T2" fmla="*/ 78 w 126"/>
                <a:gd name="T3" fmla="*/ 15 h 49"/>
                <a:gd name="T4" fmla="*/ 45 w 126"/>
                <a:gd name="T5" fmla="*/ 19 h 49"/>
                <a:gd name="T6" fmla="*/ 2 w 126"/>
                <a:gd name="T7" fmla="*/ 41 h 49"/>
                <a:gd name="T8" fmla="*/ 8 w 126"/>
                <a:gd name="T9" fmla="*/ 47 h 49"/>
                <a:gd name="T10" fmla="*/ 72 w 126"/>
                <a:gd name="T11" fmla="*/ 27 h 49"/>
                <a:gd name="T12" fmla="*/ 121 w 126"/>
                <a:gd name="T13" fmla="*/ 10 h 49"/>
                <a:gd name="T14" fmla="*/ 117 w 126"/>
                <a:gd name="T15" fmla="*/ 2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9">
                  <a:moveTo>
                    <a:pt x="117" y="2"/>
                  </a:moveTo>
                  <a:cubicBezTo>
                    <a:pt x="104" y="8"/>
                    <a:pt x="92" y="13"/>
                    <a:pt x="78" y="15"/>
                  </a:cubicBezTo>
                  <a:cubicBezTo>
                    <a:pt x="67" y="17"/>
                    <a:pt x="56" y="17"/>
                    <a:pt x="45" y="19"/>
                  </a:cubicBezTo>
                  <a:cubicBezTo>
                    <a:pt x="28" y="21"/>
                    <a:pt x="12" y="27"/>
                    <a:pt x="2" y="41"/>
                  </a:cubicBezTo>
                  <a:cubicBezTo>
                    <a:pt x="0" y="45"/>
                    <a:pt x="4" y="49"/>
                    <a:pt x="8" y="47"/>
                  </a:cubicBezTo>
                  <a:cubicBezTo>
                    <a:pt x="28" y="33"/>
                    <a:pt x="47" y="29"/>
                    <a:pt x="72" y="27"/>
                  </a:cubicBezTo>
                  <a:cubicBezTo>
                    <a:pt x="89" y="25"/>
                    <a:pt x="107" y="20"/>
                    <a:pt x="121" y="10"/>
                  </a:cubicBezTo>
                  <a:cubicBezTo>
                    <a:pt x="126" y="6"/>
                    <a:pt x="122" y="0"/>
                    <a:pt x="117"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5" name="Freeform 861"/>
            <p:cNvSpPr/>
            <p:nvPr/>
          </p:nvSpPr>
          <p:spPr bwMode="auto">
            <a:xfrm>
              <a:off x="2658" y="2448"/>
              <a:ext cx="297" cy="148"/>
            </a:xfrm>
            <a:custGeom>
              <a:avLst/>
              <a:gdLst>
                <a:gd name="T0" fmla="*/ 4 w 169"/>
                <a:gd name="T1" fmla="*/ 8 h 84"/>
                <a:gd name="T2" fmla="*/ 49 w 169"/>
                <a:gd name="T3" fmla="*/ 30 h 84"/>
                <a:gd name="T4" fmla="*/ 77 w 169"/>
                <a:gd name="T5" fmla="*/ 33 h 84"/>
                <a:gd name="T6" fmla="*/ 114 w 169"/>
                <a:gd name="T7" fmla="*/ 42 h 84"/>
                <a:gd name="T8" fmla="*/ 151 w 169"/>
                <a:gd name="T9" fmla="*/ 77 h 84"/>
                <a:gd name="T10" fmla="*/ 158 w 169"/>
                <a:gd name="T11" fmla="*/ 81 h 84"/>
                <a:gd name="T12" fmla="*/ 150 w 169"/>
                <a:gd name="T13" fmla="*/ 52 h 84"/>
                <a:gd name="T14" fmla="*/ 105 w 169"/>
                <a:gd name="T15" fmla="*/ 19 h 84"/>
                <a:gd name="T16" fmla="*/ 62 w 169"/>
                <a:gd name="T17" fmla="*/ 22 h 84"/>
                <a:gd name="T18" fmla="*/ 5 w 169"/>
                <a:gd name="T19" fmla="*/ 0 h 84"/>
                <a:gd name="T20" fmla="*/ 4 w 169"/>
                <a:gd name="T21" fmla="*/ 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 h="84">
                  <a:moveTo>
                    <a:pt x="4" y="8"/>
                  </a:moveTo>
                  <a:cubicBezTo>
                    <a:pt x="21" y="12"/>
                    <a:pt x="34" y="23"/>
                    <a:pt x="49" y="30"/>
                  </a:cubicBezTo>
                  <a:cubicBezTo>
                    <a:pt x="59" y="34"/>
                    <a:pt x="66" y="33"/>
                    <a:pt x="77" y="33"/>
                  </a:cubicBezTo>
                  <a:cubicBezTo>
                    <a:pt x="94" y="31"/>
                    <a:pt x="101" y="31"/>
                    <a:pt x="114" y="42"/>
                  </a:cubicBezTo>
                  <a:cubicBezTo>
                    <a:pt x="122" y="47"/>
                    <a:pt x="153" y="67"/>
                    <a:pt x="151" y="77"/>
                  </a:cubicBezTo>
                  <a:cubicBezTo>
                    <a:pt x="151" y="81"/>
                    <a:pt x="155" y="84"/>
                    <a:pt x="158" y="81"/>
                  </a:cubicBezTo>
                  <a:cubicBezTo>
                    <a:pt x="169" y="70"/>
                    <a:pt x="160" y="59"/>
                    <a:pt x="150" y="52"/>
                  </a:cubicBezTo>
                  <a:cubicBezTo>
                    <a:pt x="137" y="43"/>
                    <a:pt x="121" y="25"/>
                    <a:pt x="105" y="19"/>
                  </a:cubicBezTo>
                  <a:cubicBezTo>
                    <a:pt x="91" y="15"/>
                    <a:pt x="76" y="22"/>
                    <a:pt x="62" y="22"/>
                  </a:cubicBezTo>
                  <a:cubicBezTo>
                    <a:pt x="42" y="20"/>
                    <a:pt x="26" y="1"/>
                    <a:pt x="5" y="0"/>
                  </a:cubicBezTo>
                  <a:cubicBezTo>
                    <a:pt x="1" y="0"/>
                    <a:pt x="0" y="7"/>
                    <a:pt x="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6" name="Freeform 862"/>
            <p:cNvSpPr/>
            <p:nvPr/>
          </p:nvSpPr>
          <p:spPr bwMode="auto">
            <a:xfrm>
              <a:off x="2907" y="2561"/>
              <a:ext cx="62" cy="218"/>
            </a:xfrm>
            <a:custGeom>
              <a:avLst/>
              <a:gdLst>
                <a:gd name="T0" fmla="*/ 12 w 35"/>
                <a:gd name="T1" fmla="*/ 5 h 124"/>
                <a:gd name="T2" fmla="*/ 27 w 35"/>
                <a:gd name="T3" fmla="*/ 121 h 124"/>
                <a:gd name="T4" fmla="*/ 34 w 35"/>
                <a:gd name="T5" fmla="*/ 117 h 124"/>
                <a:gd name="T6" fmla="*/ 18 w 35"/>
                <a:gd name="T7" fmla="*/ 60 h 124"/>
                <a:gd name="T8" fmla="*/ 22 w 35"/>
                <a:gd name="T9" fmla="*/ 6 h 124"/>
                <a:gd name="T10" fmla="*/ 12 w 35"/>
                <a:gd name="T11" fmla="*/ 5 h 124"/>
              </a:gdLst>
              <a:ahLst/>
              <a:cxnLst>
                <a:cxn ang="0">
                  <a:pos x="T0" y="T1"/>
                </a:cxn>
                <a:cxn ang="0">
                  <a:pos x="T2" y="T3"/>
                </a:cxn>
                <a:cxn ang="0">
                  <a:pos x="T4" y="T5"/>
                </a:cxn>
                <a:cxn ang="0">
                  <a:pos x="T6" y="T7"/>
                </a:cxn>
                <a:cxn ang="0">
                  <a:pos x="T8" y="T9"/>
                </a:cxn>
                <a:cxn ang="0">
                  <a:pos x="T10" y="T11"/>
                </a:cxn>
              </a:cxnLst>
              <a:rect l="0" t="0" r="r" b="b"/>
              <a:pathLst>
                <a:path w="35" h="124">
                  <a:moveTo>
                    <a:pt x="12" y="5"/>
                  </a:moveTo>
                  <a:cubicBezTo>
                    <a:pt x="0" y="38"/>
                    <a:pt x="0" y="94"/>
                    <a:pt x="27" y="121"/>
                  </a:cubicBezTo>
                  <a:cubicBezTo>
                    <a:pt x="30" y="124"/>
                    <a:pt x="35" y="121"/>
                    <a:pt x="34" y="117"/>
                  </a:cubicBezTo>
                  <a:cubicBezTo>
                    <a:pt x="28" y="98"/>
                    <a:pt x="20" y="81"/>
                    <a:pt x="18" y="60"/>
                  </a:cubicBezTo>
                  <a:cubicBezTo>
                    <a:pt x="16" y="42"/>
                    <a:pt x="19" y="24"/>
                    <a:pt x="22" y="6"/>
                  </a:cubicBezTo>
                  <a:cubicBezTo>
                    <a:pt x="22" y="0"/>
                    <a:pt x="14" y="0"/>
                    <a:pt x="12"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7" name="Freeform 863"/>
            <p:cNvSpPr/>
            <p:nvPr/>
          </p:nvSpPr>
          <p:spPr bwMode="auto">
            <a:xfrm>
              <a:off x="2498" y="2546"/>
              <a:ext cx="137" cy="148"/>
            </a:xfrm>
            <a:custGeom>
              <a:avLst/>
              <a:gdLst>
                <a:gd name="T0" fmla="*/ 1 w 78"/>
                <a:gd name="T1" fmla="*/ 7 h 84"/>
                <a:gd name="T2" fmla="*/ 35 w 78"/>
                <a:gd name="T3" fmla="*/ 56 h 84"/>
                <a:gd name="T4" fmla="*/ 74 w 78"/>
                <a:gd name="T5" fmla="*/ 78 h 84"/>
                <a:gd name="T6" fmla="*/ 74 w 78"/>
                <a:gd name="T7" fmla="*/ 72 h 84"/>
                <a:gd name="T8" fmla="*/ 34 w 78"/>
                <a:gd name="T9" fmla="*/ 40 h 84"/>
                <a:gd name="T10" fmla="*/ 6 w 78"/>
                <a:gd name="T11" fmla="*/ 3 h 84"/>
                <a:gd name="T12" fmla="*/ 1 w 7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1" y="7"/>
                  </a:moveTo>
                  <a:cubicBezTo>
                    <a:pt x="9" y="25"/>
                    <a:pt x="22" y="41"/>
                    <a:pt x="35" y="56"/>
                  </a:cubicBezTo>
                  <a:cubicBezTo>
                    <a:pt x="45" y="66"/>
                    <a:pt x="58" y="84"/>
                    <a:pt x="74" y="78"/>
                  </a:cubicBezTo>
                  <a:cubicBezTo>
                    <a:pt x="77" y="77"/>
                    <a:pt x="78" y="72"/>
                    <a:pt x="74" y="72"/>
                  </a:cubicBezTo>
                  <a:cubicBezTo>
                    <a:pt x="57" y="69"/>
                    <a:pt x="45" y="52"/>
                    <a:pt x="34" y="40"/>
                  </a:cubicBezTo>
                  <a:cubicBezTo>
                    <a:pt x="24" y="28"/>
                    <a:pt x="15" y="15"/>
                    <a:pt x="6" y="3"/>
                  </a:cubicBezTo>
                  <a:cubicBezTo>
                    <a:pt x="3" y="0"/>
                    <a:pt x="0" y="4"/>
                    <a:pt x="1"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8" name="Freeform 864"/>
            <p:cNvSpPr/>
            <p:nvPr/>
          </p:nvSpPr>
          <p:spPr bwMode="auto">
            <a:xfrm>
              <a:off x="2593" y="2654"/>
              <a:ext cx="162" cy="35"/>
            </a:xfrm>
            <a:custGeom>
              <a:avLst/>
              <a:gdLst>
                <a:gd name="T0" fmla="*/ 88 w 92"/>
                <a:gd name="T1" fmla="*/ 8 h 20"/>
                <a:gd name="T2" fmla="*/ 3 w 92"/>
                <a:gd name="T3" fmla="*/ 13 h 20"/>
                <a:gd name="T4" fmla="*/ 5 w 92"/>
                <a:gd name="T5" fmla="*/ 20 h 20"/>
                <a:gd name="T6" fmla="*/ 46 w 92"/>
                <a:gd name="T7" fmla="*/ 14 h 20"/>
                <a:gd name="T8" fmla="*/ 87 w 92"/>
                <a:gd name="T9" fmla="*/ 14 h 20"/>
                <a:gd name="T10" fmla="*/ 88 w 92"/>
                <a:gd name="T11" fmla="*/ 8 h 20"/>
              </a:gdLst>
              <a:ahLst/>
              <a:cxnLst>
                <a:cxn ang="0">
                  <a:pos x="T0" y="T1"/>
                </a:cxn>
                <a:cxn ang="0">
                  <a:pos x="T2" y="T3"/>
                </a:cxn>
                <a:cxn ang="0">
                  <a:pos x="T4" y="T5"/>
                </a:cxn>
                <a:cxn ang="0">
                  <a:pos x="T6" y="T7"/>
                </a:cxn>
                <a:cxn ang="0">
                  <a:pos x="T8" y="T9"/>
                </a:cxn>
                <a:cxn ang="0">
                  <a:pos x="T10" y="T11"/>
                </a:cxn>
              </a:cxnLst>
              <a:rect l="0" t="0" r="r" b="b"/>
              <a:pathLst>
                <a:path w="92" h="20">
                  <a:moveTo>
                    <a:pt x="88" y="8"/>
                  </a:moveTo>
                  <a:cubicBezTo>
                    <a:pt x="62" y="2"/>
                    <a:pt x="27" y="0"/>
                    <a:pt x="3" y="13"/>
                  </a:cubicBezTo>
                  <a:cubicBezTo>
                    <a:pt x="0" y="15"/>
                    <a:pt x="1" y="20"/>
                    <a:pt x="5" y="20"/>
                  </a:cubicBezTo>
                  <a:cubicBezTo>
                    <a:pt x="18" y="19"/>
                    <a:pt x="32" y="14"/>
                    <a:pt x="46" y="14"/>
                  </a:cubicBezTo>
                  <a:cubicBezTo>
                    <a:pt x="60" y="13"/>
                    <a:pt x="74" y="13"/>
                    <a:pt x="87" y="14"/>
                  </a:cubicBezTo>
                  <a:cubicBezTo>
                    <a:pt x="91" y="15"/>
                    <a:pt x="92" y="9"/>
                    <a:pt x="88"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69" name="Freeform 865"/>
            <p:cNvSpPr/>
            <p:nvPr/>
          </p:nvSpPr>
          <p:spPr bwMode="auto">
            <a:xfrm>
              <a:off x="2530" y="2677"/>
              <a:ext cx="89" cy="132"/>
            </a:xfrm>
            <a:custGeom>
              <a:avLst/>
              <a:gdLst>
                <a:gd name="T0" fmla="*/ 48 w 51"/>
                <a:gd name="T1" fmla="*/ 0 h 75"/>
                <a:gd name="T2" fmla="*/ 21 w 51"/>
                <a:gd name="T3" fmla="*/ 18 h 75"/>
                <a:gd name="T4" fmla="*/ 0 w 51"/>
                <a:gd name="T5" fmla="*/ 70 h 75"/>
                <a:gd name="T6" fmla="*/ 6 w 51"/>
                <a:gd name="T7" fmla="*/ 72 h 75"/>
                <a:gd name="T8" fmla="*/ 49 w 51"/>
                <a:gd name="T9" fmla="*/ 4 h 75"/>
                <a:gd name="T10" fmla="*/ 48 w 51"/>
                <a:gd name="T11" fmla="*/ 0 h 75"/>
              </a:gdLst>
              <a:ahLst/>
              <a:cxnLst>
                <a:cxn ang="0">
                  <a:pos x="T0" y="T1"/>
                </a:cxn>
                <a:cxn ang="0">
                  <a:pos x="T2" y="T3"/>
                </a:cxn>
                <a:cxn ang="0">
                  <a:pos x="T4" y="T5"/>
                </a:cxn>
                <a:cxn ang="0">
                  <a:pos x="T6" y="T7"/>
                </a:cxn>
                <a:cxn ang="0">
                  <a:pos x="T8" y="T9"/>
                </a:cxn>
                <a:cxn ang="0">
                  <a:pos x="T10" y="T11"/>
                </a:cxn>
              </a:cxnLst>
              <a:rect l="0" t="0" r="r" b="b"/>
              <a:pathLst>
                <a:path w="51" h="75">
                  <a:moveTo>
                    <a:pt x="48" y="0"/>
                  </a:moveTo>
                  <a:cubicBezTo>
                    <a:pt x="36" y="1"/>
                    <a:pt x="27" y="9"/>
                    <a:pt x="21" y="18"/>
                  </a:cubicBezTo>
                  <a:cubicBezTo>
                    <a:pt x="12" y="33"/>
                    <a:pt x="4" y="53"/>
                    <a:pt x="0" y="70"/>
                  </a:cubicBezTo>
                  <a:cubicBezTo>
                    <a:pt x="0" y="73"/>
                    <a:pt x="4" y="75"/>
                    <a:pt x="6" y="72"/>
                  </a:cubicBezTo>
                  <a:cubicBezTo>
                    <a:pt x="21" y="48"/>
                    <a:pt x="22" y="18"/>
                    <a:pt x="49" y="4"/>
                  </a:cubicBezTo>
                  <a:cubicBezTo>
                    <a:pt x="51" y="3"/>
                    <a:pt x="50" y="0"/>
                    <a:pt x="4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0" name="Freeform 866"/>
            <p:cNvSpPr/>
            <p:nvPr/>
          </p:nvSpPr>
          <p:spPr bwMode="auto">
            <a:xfrm>
              <a:off x="2528" y="2942"/>
              <a:ext cx="156" cy="171"/>
            </a:xfrm>
            <a:custGeom>
              <a:avLst/>
              <a:gdLst>
                <a:gd name="T0" fmla="*/ 1 w 89"/>
                <a:gd name="T1" fmla="*/ 6 h 97"/>
                <a:gd name="T2" fmla="*/ 13 w 89"/>
                <a:gd name="T3" fmla="*/ 25 h 97"/>
                <a:gd name="T4" fmla="*/ 35 w 89"/>
                <a:gd name="T5" fmla="*/ 58 h 97"/>
                <a:gd name="T6" fmla="*/ 83 w 89"/>
                <a:gd name="T7" fmla="*/ 96 h 97"/>
                <a:gd name="T8" fmla="*/ 85 w 89"/>
                <a:gd name="T9" fmla="*/ 90 h 97"/>
                <a:gd name="T10" fmla="*/ 38 w 89"/>
                <a:gd name="T11" fmla="*/ 44 h 97"/>
                <a:gd name="T12" fmla="*/ 26 w 89"/>
                <a:gd name="T13" fmla="*/ 25 h 97"/>
                <a:gd name="T14" fmla="*/ 6 w 89"/>
                <a:gd name="T15" fmla="*/ 3 h 97"/>
                <a:gd name="T16" fmla="*/ 1 w 89"/>
                <a:gd name="T17" fmla="*/ 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97">
                  <a:moveTo>
                    <a:pt x="1" y="6"/>
                  </a:moveTo>
                  <a:cubicBezTo>
                    <a:pt x="2" y="14"/>
                    <a:pt x="7" y="19"/>
                    <a:pt x="13" y="25"/>
                  </a:cubicBezTo>
                  <a:cubicBezTo>
                    <a:pt x="24" y="35"/>
                    <a:pt x="28" y="45"/>
                    <a:pt x="35" y="58"/>
                  </a:cubicBezTo>
                  <a:cubicBezTo>
                    <a:pt x="44" y="76"/>
                    <a:pt x="62" y="93"/>
                    <a:pt x="83" y="96"/>
                  </a:cubicBezTo>
                  <a:cubicBezTo>
                    <a:pt x="86" y="97"/>
                    <a:pt x="89" y="92"/>
                    <a:pt x="85" y="90"/>
                  </a:cubicBezTo>
                  <a:cubicBezTo>
                    <a:pt x="64" y="78"/>
                    <a:pt x="49" y="67"/>
                    <a:pt x="38" y="44"/>
                  </a:cubicBezTo>
                  <a:cubicBezTo>
                    <a:pt x="35" y="37"/>
                    <a:pt x="32" y="30"/>
                    <a:pt x="26" y="25"/>
                  </a:cubicBezTo>
                  <a:cubicBezTo>
                    <a:pt x="19" y="17"/>
                    <a:pt x="11" y="13"/>
                    <a:pt x="6" y="3"/>
                  </a:cubicBezTo>
                  <a:cubicBezTo>
                    <a:pt x="5" y="0"/>
                    <a:pt x="0" y="3"/>
                    <a:pt x="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1" name="Freeform 867"/>
            <p:cNvSpPr/>
            <p:nvPr/>
          </p:nvSpPr>
          <p:spPr bwMode="auto">
            <a:xfrm>
              <a:off x="2804" y="3044"/>
              <a:ext cx="149" cy="151"/>
            </a:xfrm>
            <a:custGeom>
              <a:avLst/>
              <a:gdLst>
                <a:gd name="T0" fmla="*/ 6 w 85"/>
                <a:gd name="T1" fmla="*/ 84 h 86"/>
                <a:gd name="T2" fmla="*/ 84 w 85"/>
                <a:gd name="T3" fmla="*/ 6 h 86"/>
                <a:gd name="T4" fmla="*/ 80 w 85"/>
                <a:gd name="T5" fmla="*/ 3 h 86"/>
                <a:gd name="T6" fmla="*/ 46 w 85"/>
                <a:gd name="T7" fmla="*/ 43 h 86"/>
                <a:gd name="T8" fmla="*/ 3 w 85"/>
                <a:gd name="T9" fmla="*/ 79 h 86"/>
                <a:gd name="T10" fmla="*/ 6 w 85"/>
                <a:gd name="T11" fmla="*/ 84 h 86"/>
              </a:gdLst>
              <a:ahLst/>
              <a:cxnLst>
                <a:cxn ang="0">
                  <a:pos x="T0" y="T1"/>
                </a:cxn>
                <a:cxn ang="0">
                  <a:pos x="T2" y="T3"/>
                </a:cxn>
                <a:cxn ang="0">
                  <a:pos x="T4" y="T5"/>
                </a:cxn>
                <a:cxn ang="0">
                  <a:pos x="T6" y="T7"/>
                </a:cxn>
                <a:cxn ang="0">
                  <a:pos x="T8" y="T9"/>
                </a:cxn>
                <a:cxn ang="0">
                  <a:pos x="T10" y="T11"/>
                </a:cxn>
              </a:cxnLst>
              <a:rect l="0" t="0" r="r" b="b"/>
              <a:pathLst>
                <a:path w="85" h="86">
                  <a:moveTo>
                    <a:pt x="6" y="84"/>
                  </a:moveTo>
                  <a:cubicBezTo>
                    <a:pt x="37" y="68"/>
                    <a:pt x="70" y="39"/>
                    <a:pt x="84" y="6"/>
                  </a:cubicBezTo>
                  <a:cubicBezTo>
                    <a:pt x="85" y="4"/>
                    <a:pt x="82" y="0"/>
                    <a:pt x="80" y="3"/>
                  </a:cubicBezTo>
                  <a:cubicBezTo>
                    <a:pt x="68" y="16"/>
                    <a:pt x="58" y="30"/>
                    <a:pt x="46" y="43"/>
                  </a:cubicBezTo>
                  <a:cubicBezTo>
                    <a:pt x="33" y="56"/>
                    <a:pt x="18" y="68"/>
                    <a:pt x="3" y="79"/>
                  </a:cubicBezTo>
                  <a:cubicBezTo>
                    <a:pt x="0" y="81"/>
                    <a:pt x="3" y="86"/>
                    <a:pt x="6" y="8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2" name="Freeform 868"/>
            <p:cNvSpPr/>
            <p:nvPr/>
          </p:nvSpPr>
          <p:spPr bwMode="auto">
            <a:xfrm>
              <a:off x="3027" y="2891"/>
              <a:ext cx="313" cy="190"/>
            </a:xfrm>
            <a:custGeom>
              <a:avLst/>
              <a:gdLst>
                <a:gd name="T0" fmla="*/ 5 w 178"/>
                <a:gd name="T1" fmla="*/ 102 h 108"/>
                <a:gd name="T2" fmla="*/ 120 w 178"/>
                <a:gd name="T3" fmla="*/ 82 h 108"/>
                <a:gd name="T4" fmla="*/ 178 w 178"/>
                <a:gd name="T5" fmla="*/ 7 h 108"/>
                <a:gd name="T6" fmla="*/ 168 w 178"/>
                <a:gd name="T7" fmla="*/ 3 h 108"/>
                <a:gd name="T8" fmla="*/ 143 w 178"/>
                <a:gd name="T9" fmla="*/ 42 h 108"/>
                <a:gd name="T10" fmla="*/ 110 w 178"/>
                <a:gd name="T11" fmla="*/ 70 h 108"/>
                <a:gd name="T12" fmla="*/ 5 w 178"/>
                <a:gd name="T13" fmla="*/ 92 h 108"/>
                <a:gd name="T14" fmla="*/ 5 w 178"/>
                <a:gd name="T15" fmla="*/ 102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8" h="108">
                  <a:moveTo>
                    <a:pt x="5" y="102"/>
                  </a:moveTo>
                  <a:cubicBezTo>
                    <a:pt x="43" y="108"/>
                    <a:pt x="87" y="102"/>
                    <a:pt x="120" y="82"/>
                  </a:cubicBezTo>
                  <a:cubicBezTo>
                    <a:pt x="144" y="67"/>
                    <a:pt x="176" y="37"/>
                    <a:pt x="178" y="7"/>
                  </a:cubicBezTo>
                  <a:cubicBezTo>
                    <a:pt x="178" y="2"/>
                    <a:pt x="172" y="0"/>
                    <a:pt x="168" y="3"/>
                  </a:cubicBezTo>
                  <a:cubicBezTo>
                    <a:pt x="158" y="14"/>
                    <a:pt x="152" y="30"/>
                    <a:pt x="143" y="42"/>
                  </a:cubicBezTo>
                  <a:cubicBezTo>
                    <a:pt x="133" y="53"/>
                    <a:pt x="122" y="63"/>
                    <a:pt x="110" y="70"/>
                  </a:cubicBezTo>
                  <a:cubicBezTo>
                    <a:pt x="77" y="89"/>
                    <a:pt x="41" y="86"/>
                    <a:pt x="5" y="92"/>
                  </a:cubicBezTo>
                  <a:cubicBezTo>
                    <a:pt x="0" y="92"/>
                    <a:pt x="0" y="101"/>
                    <a:pt x="5" y="10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3" name="Freeform 869"/>
            <p:cNvSpPr/>
            <p:nvPr/>
          </p:nvSpPr>
          <p:spPr bwMode="auto">
            <a:xfrm>
              <a:off x="3203" y="2761"/>
              <a:ext cx="137" cy="141"/>
            </a:xfrm>
            <a:custGeom>
              <a:avLst/>
              <a:gdLst>
                <a:gd name="T0" fmla="*/ 2 w 78"/>
                <a:gd name="T1" fmla="*/ 7 h 80"/>
                <a:gd name="T2" fmla="*/ 38 w 78"/>
                <a:gd name="T3" fmla="*/ 55 h 80"/>
                <a:gd name="T4" fmla="*/ 73 w 78"/>
                <a:gd name="T5" fmla="*/ 79 h 80"/>
                <a:gd name="T6" fmla="*/ 75 w 78"/>
                <a:gd name="T7" fmla="*/ 73 h 80"/>
                <a:gd name="T8" fmla="*/ 59 w 78"/>
                <a:gd name="T9" fmla="*/ 61 h 80"/>
                <a:gd name="T10" fmla="*/ 43 w 78"/>
                <a:gd name="T11" fmla="*/ 44 h 80"/>
                <a:gd name="T12" fmla="*/ 8 w 78"/>
                <a:gd name="T13" fmla="*/ 3 h 80"/>
                <a:gd name="T14" fmla="*/ 2 w 78"/>
                <a:gd name="T15" fmla="*/ 7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0">
                  <a:moveTo>
                    <a:pt x="2" y="7"/>
                  </a:moveTo>
                  <a:cubicBezTo>
                    <a:pt x="12" y="24"/>
                    <a:pt x="26" y="39"/>
                    <a:pt x="38" y="55"/>
                  </a:cubicBezTo>
                  <a:cubicBezTo>
                    <a:pt x="47" y="65"/>
                    <a:pt x="58" y="80"/>
                    <a:pt x="73" y="79"/>
                  </a:cubicBezTo>
                  <a:cubicBezTo>
                    <a:pt x="76" y="79"/>
                    <a:pt x="78" y="75"/>
                    <a:pt x="75" y="73"/>
                  </a:cubicBezTo>
                  <a:cubicBezTo>
                    <a:pt x="70" y="69"/>
                    <a:pt x="64" y="66"/>
                    <a:pt x="59" y="61"/>
                  </a:cubicBezTo>
                  <a:cubicBezTo>
                    <a:pt x="53" y="56"/>
                    <a:pt x="48" y="50"/>
                    <a:pt x="43" y="44"/>
                  </a:cubicBezTo>
                  <a:cubicBezTo>
                    <a:pt x="31" y="30"/>
                    <a:pt x="20" y="15"/>
                    <a:pt x="8" y="3"/>
                  </a:cubicBezTo>
                  <a:cubicBezTo>
                    <a:pt x="5" y="0"/>
                    <a:pt x="0" y="4"/>
                    <a:pt x="2"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4" name="Freeform 870"/>
            <p:cNvSpPr/>
            <p:nvPr/>
          </p:nvSpPr>
          <p:spPr bwMode="auto">
            <a:xfrm>
              <a:off x="3312" y="2886"/>
              <a:ext cx="218" cy="56"/>
            </a:xfrm>
            <a:custGeom>
              <a:avLst/>
              <a:gdLst>
                <a:gd name="T0" fmla="*/ 4 w 124"/>
                <a:gd name="T1" fmla="*/ 7 h 32"/>
                <a:gd name="T2" fmla="*/ 121 w 124"/>
                <a:gd name="T3" fmla="*/ 18 h 32"/>
                <a:gd name="T4" fmla="*/ 120 w 124"/>
                <a:gd name="T5" fmla="*/ 11 h 32"/>
                <a:gd name="T6" fmla="*/ 66 w 124"/>
                <a:gd name="T7" fmla="*/ 14 h 32"/>
                <a:gd name="T8" fmla="*/ 6 w 124"/>
                <a:gd name="T9" fmla="*/ 1 h 32"/>
                <a:gd name="T10" fmla="*/ 4 w 124"/>
                <a:gd name="T11" fmla="*/ 7 h 32"/>
              </a:gdLst>
              <a:ahLst/>
              <a:cxnLst>
                <a:cxn ang="0">
                  <a:pos x="T0" y="T1"/>
                </a:cxn>
                <a:cxn ang="0">
                  <a:pos x="T2" y="T3"/>
                </a:cxn>
                <a:cxn ang="0">
                  <a:pos x="T4" y="T5"/>
                </a:cxn>
                <a:cxn ang="0">
                  <a:pos x="T6" y="T7"/>
                </a:cxn>
                <a:cxn ang="0">
                  <a:pos x="T8" y="T9"/>
                </a:cxn>
                <a:cxn ang="0">
                  <a:pos x="T10" y="T11"/>
                </a:cxn>
              </a:cxnLst>
              <a:rect l="0" t="0" r="r" b="b"/>
              <a:pathLst>
                <a:path w="124" h="32">
                  <a:moveTo>
                    <a:pt x="4" y="7"/>
                  </a:moveTo>
                  <a:cubicBezTo>
                    <a:pt x="37" y="24"/>
                    <a:pt x="86" y="32"/>
                    <a:pt x="121" y="18"/>
                  </a:cubicBezTo>
                  <a:cubicBezTo>
                    <a:pt x="124" y="16"/>
                    <a:pt x="124" y="11"/>
                    <a:pt x="120" y="11"/>
                  </a:cubicBezTo>
                  <a:cubicBezTo>
                    <a:pt x="102" y="13"/>
                    <a:pt x="84" y="15"/>
                    <a:pt x="66" y="14"/>
                  </a:cubicBezTo>
                  <a:cubicBezTo>
                    <a:pt x="45" y="12"/>
                    <a:pt x="26" y="6"/>
                    <a:pt x="6" y="1"/>
                  </a:cubicBezTo>
                  <a:cubicBezTo>
                    <a:pt x="3" y="0"/>
                    <a:pt x="0" y="6"/>
                    <a:pt x="4"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5" name="Freeform 871"/>
            <p:cNvSpPr/>
            <p:nvPr/>
          </p:nvSpPr>
          <p:spPr bwMode="auto">
            <a:xfrm>
              <a:off x="3358" y="2610"/>
              <a:ext cx="168" cy="139"/>
            </a:xfrm>
            <a:custGeom>
              <a:avLst/>
              <a:gdLst>
                <a:gd name="T0" fmla="*/ 3 w 96"/>
                <a:gd name="T1" fmla="*/ 6 h 79"/>
                <a:gd name="T2" fmla="*/ 89 w 96"/>
                <a:gd name="T3" fmla="*/ 77 h 79"/>
                <a:gd name="T4" fmla="*/ 96 w 96"/>
                <a:gd name="T5" fmla="*/ 75 h 79"/>
                <a:gd name="T6" fmla="*/ 59 w 96"/>
                <a:gd name="T7" fmla="*/ 33 h 79"/>
                <a:gd name="T8" fmla="*/ 6 w 96"/>
                <a:gd name="T9" fmla="*/ 1 h 79"/>
                <a:gd name="T10" fmla="*/ 3 w 96"/>
                <a:gd name="T11" fmla="*/ 6 h 79"/>
              </a:gdLst>
              <a:ahLst/>
              <a:cxnLst>
                <a:cxn ang="0">
                  <a:pos x="T0" y="T1"/>
                </a:cxn>
                <a:cxn ang="0">
                  <a:pos x="T2" y="T3"/>
                </a:cxn>
                <a:cxn ang="0">
                  <a:pos x="T4" y="T5"/>
                </a:cxn>
                <a:cxn ang="0">
                  <a:pos x="T6" y="T7"/>
                </a:cxn>
                <a:cxn ang="0">
                  <a:pos x="T8" y="T9"/>
                </a:cxn>
                <a:cxn ang="0">
                  <a:pos x="T10" y="T11"/>
                </a:cxn>
              </a:cxnLst>
              <a:rect l="0" t="0" r="r" b="b"/>
              <a:pathLst>
                <a:path w="96" h="79">
                  <a:moveTo>
                    <a:pt x="3" y="6"/>
                  </a:moveTo>
                  <a:cubicBezTo>
                    <a:pt x="35" y="22"/>
                    <a:pt x="69" y="48"/>
                    <a:pt x="89" y="77"/>
                  </a:cubicBezTo>
                  <a:cubicBezTo>
                    <a:pt x="91" y="79"/>
                    <a:pt x="96" y="79"/>
                    <a:pt x="96" y="75"/>
                  </a:cubicBezTo>
                  <a:cubicBezTo>
                    <a:pt x="93" y="55"/>
                    <a:pt x="73" y="45"/>
                    <a:pt x="59" y="33"/>
                  </a:cubicBezTo>
                  <a:cubicBezTo>
                    <a:pt x="42" y="20"/>
                    <a:pt x="27" y="6"/>
                    <a:pt x="6" y="1"/>
                  </a:cubicBezTo>
                  <a:cubicBezTo>
                    <a:pt x="2" y="0"/>
                    <a:pt x="0" y="5"/>
                    <a:pt x="3"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6" name="Freeform 872"/>
            <p:cNvSpPr/>
            <p:nvPr/>
          </p:nvSpPr>
          <p:spPr bwMode="auto">
            <a:xfrm>
              <a:off x="3510" y="2659"/>
              <a:ext cx="324" cy="106"/>
            </a:xfrm>
            <a:custGeom>
              <a:avLst/>
              <a:gdLst>
                <a:gd name="T0" fmla="*/ 7 w 184"/>
                <a:gd name="T1" fmla="*/ 58 h 60"/>
                <a:gd name="T2" fmla="*/ 98 w 184"/>
                <a:gd name="T3" fmla="*/ 44 h 60"/>
                <a:gd name="T4" fmla="*/ 180 w 184"/>
                <a:gd name="T5" fmla="*/ 10 h 60"/>
                <a:gd name="T6" fmla="*/ 175 w 184"/>
                <a:gd name="T7" fmla="*/ 1 h 60"/>
                <a:gd name="T8" fmla="*/ 130 w 184"/>
                <a:gd name="T9" fmla="*/ 19 h 60"/>
                <a:gd name="T10" fmla="*/ 80 w 184"/>
                <a:gd name="T11" fmla="*/ 31 h 60"/>
                <a:gd name="T12" fmla="*/ 3 w 184"/>
                <a:gd name="T13" fmla="*/ 51 h 60"/>
                <a:gd name="T14" fmla="*/ 7 w 184"/>
                <a:gd name="T15" fmla="*/ 58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60">
                  <a:moveTo>
                    <a:pt x="7" y="58"/>
                  </a:moveTo>
                  <a:cubicBezTo>
                    <a:pt x="37" y="48"/>
                    <a:pt x="67" y="51"/>
                    <a:pt x="98" y="44"/>
                  </a:cubicBezTo>
                  <a:cubicBezTo>
                    <a:pt x="123" y="39"/>
                    <a:pt x="162" y="30"/>
                    <a:pt x="180" y="10"/>
                  </a:cubicBezTo>
                  <a:cubicBezTo>
                    <a:pt x="184" y="6"/>
                    <a:pt x="180" y="0"/>
                    <a:pt x="175" y="1"/>
                  </a:cubicBezTo>
                  <a:cubicBezTo>
                    <a:pt x="159" y="4"/>
                    <a:pt x="145" y="13"/>
                    <a:pt x="130" y="19"/>
                  </a:cubicBezTo>
                  <a:cubicBezTo>
                    <a:pt x="114" y="24"/>
                    <a:pt x="97" y="29"/>
                    <a:pt x="80" y="31"/>
                  </a:cubicBezTo>
                  <a:cubicBezTo>
                    <a:pt x="57" y="35"/>
                    <a:pt x="20" y="31"/>
                    <a:pt x="3" y="51"/>
                  </a:cubicBezTo>
                  <a:cubicBezTo>
                    <a:pt x="0" y="54"/>
                    <a:pt x="3" y="60"/>
                    <a:pt x="7" y="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7" name="Freeform 873"/>
            <p:cNvSpPr/>
            <p:nvPr/>
          </p:nvSpPr>
          <p:spPr bwMode="auto">
            <a:xfrm>
              <a:off x="3844" y="2619"/>
              <a:ext cx="118" cy="65"/>
            </a:xfrm>
            <a:custGeom>
              <a:avLst/>
              <a:gdLst>
                <a:gd name="T0" fmla="*/ 63 w 67"/>
                <a:gd name="T1" fmla="*/ 30 h 37"/>
                <a:gd name="T2" fmla="*/ 31 w 67"/>
                <a:gd name="T3" fmla="*/ 16 h 37"/>
                <a:gd name="T4" fmla="*/ 6 w 67"/>
                <a:gd name="T5" fmla="*/ 1 h 37"/>
                <a:gd name="T6" fmla="*/ 1 w 67"/>
                <a:gd name="T7" fmla="*/ 7 h 37"/>
                <a:gd name="T8" fmla="*/ 61 w 67"/>
                <a:gd name="T9" fmla="*/ 37 h 37"/>
                <a:gd name="T10" fmla="*/ 63 w 67"/>
                <a:gd name="T11" fmla="*/ 30 h 37"/>
              </a:gdLst>
              <a:ahLst/>
              <a:cxnLst>
                <a:cxn ang="0">
                  <a:pos x="T0" y="T1"/>
                </a:cxn>
                <a:cxn ang="0">
                  <a:pos x="T2" y="T3"/>
                </a:cxn>
                <a:cxn ang="0">
                  <a:pos x="T4" y="T5"/>
                </a:cxn>
                <a:cxn ang="0">
                  <a:pos x="T6" y="T7"/>
                </a:cxn>
                <a:cxn ang="0">
                  <a:pos x="T8" y="T9"/>
                </a:cxn>
                <a:cxn ang="0">
                  <a:pos x="T10" y="T11"/>
                </a:cxn>
              </a:cxnLst>
              <a:rect l="0" t="0" r="r" b="b"/>
              <a:pathLst>
                <a:path w="67" h="37">
                  <a:moveTo>
                    <a:pt x="63" y="30"/>
                  </a:moveTo>
                  <a:cubicBezTo>
                    <a:pt x="52" y="26"/>
                    <a:pt x="41" y="22"/>
                    <a:pt x="31" y="16"/>
                  </a:cubicBezTo>
                  <a:cubicBezTo>
                    <a:pt x="22" y="11"/>
                    <a:pt x="15" y="4"/>
                    <a:pt x="6" y="1"/>
                  </a:cubicBezTo>
                  <a:cubicBezTo>
                    <a:pt x="3" y="0"/>
                    <a:pt x="0" y="4"/>
                    <a:pt x="1" y="7"/>
                  </a:cubicBezTo>
                  <a:cubicBezTo>
                    <a:pt x="13" y="24"/>
                    <a:pt x="42" y="34"/>
                    <a:pt x="61" y="37"/>
                  </a:cubicBezTo>
                  <a:cubicBezTo>
                    <a:pt x="65" y="37"/>
                    <a:pt x="67" y="32"/>
                    <a:pt x="63"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8" name="Freeform 874"/>
            <p:cNvSpPr/>
            <p:nvPr/>
          </p:nvSpPr>
          <p:spPr bwMode="auto">
            <a:xfrm>
              <a:off x="3848" y="2508"/>
              <a:ext cx="26" cy="121"/>
            </a:xfrm>
            <a:custGeom>
              <a:avLst/>
              <a:gdLst>
                <a:gd name="T0" fmla="*/ 7 w 15"/>
                <a:gd name="T1" fmla="*/ 65 h 69"/>
                <a:gd name="T2" fmla="*/ 13 w 15"/>
                <a:gd name="T3" fmla="*/ 29 h 69"/>
                <a:gd name="T4" fmla="*/ 7 w 15"/>
                <a:gd name="T5" fmla="*/ 2 h 69"/>
                <a:gd name="T6" fmla="*/ 1 w 15"/>
                <a:gd name="T7" fmla="*/ 4 h 69"/>
                <a:gd name="T8" fmla="*/ 0 w 15"/>
                <a:gd name="T9" fmla="*/ 65 h 69"/>
                <a:gd name="T10" fmla="*/ 7 w 15"/>
                <a:gd name="T11" fmla="*/ 65 h 69"/>
              </a:gdLst>
              <a:ahLst/>
              <a:cxnLst>
                <a:cxn ang="0">
                  <a:pos x="T0" y="T1"/>
                </a:cxn>
                <a:cxn ang="0">
                  <a:pos x="T2" y="T3"/>
                </a:cxn>
                <a:cxn ang="0">
                  <a:pos x="T4" y="T5"/>
                </a:cxn>
                <a:cxn ang="0">
                  <a:pos x="T6" y="T7"/>
                </a:cxn>
                <a:cxn ang="0">
                  <a:pos x="T8" y="T9"/>
                </a:cxn>
                <a:cxn ang="0">
                  <a:pos x="T10" y="T11"/>
                </a:cxn>
              </a:cxnLst>
              <a:rect l="0" t="0" r="r" b="b"/>
              <a:pathLst>
                <a:path w="15" h="69">
                  <a:moveTo>
                    <a:pt x="7" y="65"/>
                  </a:moveTo>
                  <a:cubicBezTo>
                    <a:pt x="11" y="54"/>
                    <a:pt x="12" y="41"/>
                    <a:pt x="13" y="29"/>
                  </a:cubicBezTo>
                  <a:cubicBezTo>
                    <a:pt x="13" y="20"/>
                    <a:pt x="15" y="7"/>
                    <a:pt x="7" y="2"/>
                  </a:cubicBezTo>
                  <a:cubicBezTo>
                    <a:pt x="5" y="0"/>
                    <a:pt x="1" y="1"/>
                    <a:pt x="1" y="4"/>
                  </a:cubicBezTo>
                  <a:cubicBezTo>
                    <a:pt x="3" y="25"/>
                    <a:pt x="1" y="44"/>
                    <a:pt x="0" y="65"/>
                  </a:cubicBezTo>
                  <a:cubicBezTo>
                    <a:pt x="0" y="69"/>
                    <a:pt x="5" y="69"/>
                    <a:pt x="7"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79" name="Freeform 875"/>
            <p:cNvSpPr/>
            <p:nvPr/>
          </p:nvSpPr>
          <p:spPr bwMode="auto">
            <a:xfrm>
              <a:off x="3655" y="2408"/>
              <a:ext cx="218" cy="119"/>
            </a:xfrm>
            <a:custGeom>
              <a:avLst/>
              <a:gdLst>
                <a:gd name="T0" fmla="*/ 122 w 124"/>
                <a:gd name="T1" fmla="*/ 62 h 68"/>
                <a:gd name="T2" fmla="*/ 71 w 124"/>
                <a:gd name="T3" fmla="*/ 22 h 68"/>
                <a:gd name="T4" fmla="*/ 5 w 124"/>
                <a:gd name="T5" fmla="*/ 2 h 68"/>
                <a:gd name="T6" fmla="*/ 4 w 124"/>
                <a:gd name="T7" fmla="*/ 9 h 68"/>
                <a:gd name="T8" fmla="*/ 117 w 124"/>
                <a:gd name="T9" fmla="*/ 66 h 68"/>
                <a:gd name="T10" fmla="*/ 122 w 124"/>
                <a:gd name="T11" fmla="*/ 62 h 68"/>
              </a:gdLst>
              <a:ahLst/>
              <a:cxnLst>
                <a:cxn ang="0">
                  <a:pos x="T0" y="T1"/>
                </a:cxn>
                <a:cxn ang="0">
                  <a:pos x="T2" y="T3"/>
                </a:cxn>
                <a:cxn ang="0">
                  <a:pos x="T4" y="T5"/>
                </a:cxn>
                <a:cxn ang="0">
                  <a:pos x="T6" y="T7"/>
                </a:cxn>
                <a:cxn ang="0">
                  <a:pos x="T8" y="T9"/>
                </a:cxn>
                <a:cxn ang="0">
                  <a:pos x="T10" y="T11"/>
                </a:cxn>
              </a:cxnLst>
              <a:rect l="0" t="0" r="r" b="b"/>
              <a:pathLst>
                <a:path w="124" h="68">
                  <a:moveTo>
                    <a:pt x="122" y="62"/>
                  </a:moveTo>
                  <a:cubicBezTo>
                    <a:pt x="110" y="44"/>
                    <a:pt x="89" y="33"/>
                    <a:pt x="71" y="22"/>
                  </a:cubicBezTo>
                  <a:cubicBezTo>
                    <a:pt x="51" y="10"/>
                    <a:pt x="29" y="0"/>
                    <a:pt x="5" y="2"/>
                  </a:cubicBezTo>
                  <a:cubicBezTo>
                    <a:pt x="1" y="2"/>
                    <a:pt x="0" y="8"/>
                    <a:pt x="4" y="9"/>
                  </a:cubicBezTo>
                  <a:cubicBezTo>
                    <a:pt x="45" y="18"/>
                    <a:pt x="87" y="37"/>
                    <a:pt x="117" y="66"/>
                  </a:cubicBezTo>
                  <a:cubicBezTo>
                    <a:pt x="120" y="68"/>
                    <a:pt x="124" y="65"/>
                    <a:pt x="122" y="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0" name="Freeform 876"/>
            <p:cNvSpPr/>
            <p:nvPr/>
          </p:nvSpPr>
          <p:spPr bwMode="auto">
            <a:xfrm>
              <a:off x="3853" y="2346"/>
              <a:ext cx="434" cy="185"/>
            </a:xfrm>
            <a:custGeom>
              <a:avLst/>
              <a:gdLst>
                <a:gd name="T0" fmla="*/ 10 w 247"/>
                <a:gd name="T1" fmla="*/ 103 h 105"/>
                <a:gd name="T2" fmla="*/ 119 w 247"/>
                <a:gd name="T3" fmla="*/ 43 h 105"/>
                <a:gd name="T4" fmla="*/ 178 w 247"/>
                <a:gd name="T5" fmla="*/ 28 h 105"/>
                <a:gd name="T6" fmla="*/ 241 w 247"/>
                <a:gd name="T7" fmla="*/ 29 h 105"/>
                <a:gd name="T8" fmla="*/ 243 w 247"/>
                <a:gd name="T9" fmla="*/ 20 h 105"/>
                <a:gd name="T10" fmla="*/ 118 w 247"/>
                <a:gd name="T11" fmla="*/ 27 h 105"/>
                <a:gd name="T12" fmla="*/ 4 w 247"/>
                <a:gd name="T13" fmla="*/ 95 h 105"/>
                <a:gd name="T14" fmla="*/ 10 w 247"/>
                <a:gd name="T15" fmla="*/ 103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7" h="105">
                  <a:moveTo>
                    <a:pt x="10" y="103"/>
                  </a:moveTo>
                  <a:cubicBezTo>
                    <a:pt x="48" y="85"/>
                    <a:pt x="79" y="58"/>
                    <a:pt x="119" y="43"/>
                  </a:cubicBezTo>
                  <a:cubicBezTo>
                    <a:pt x="138" y="36"/>
                    <a:pt x="158" y="30"/>
                    <a:pt x="178" y="28"/>
                  </a:cubicBezTo>
                  <a:cubicBezTo>
                    <a:pt x="199" y="26"/>
                    <a:pt x="220" y="31"/>
                    <a:pt x="241" y="29"/>
                  </a:cubicBezTo>
                  <a:cubicBezTo>
                    <a:pt x="245" y="29"/>
                    <a:pt x="247" y="23"/>
                    <a:pt x="243" y="20"/>
                  </a:cubicBezTo>
                  <a:cubicBezTo>
                    <a:pt x="208" y="0"/>
                    <a:pt x="153" y="14"/>
                    <a:pt x="118" y="27"/>
                  </a:cubicBezTo>
                  <a:cubicBezTo>
                    <a:pt x="78" y="42"/>
                    <a:pt x="35" y="65"/>
                    <a:pt x="4" y="95"/>
                  </a:cubicBezTo>
                  <a:cubicBezTo>
                    <a:pt x="0" y="99"/>
                    <a:pt x="5" y="105"/>
                    <a:pt x="10" y="10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1" name="Freeform 877"/>
            <p:cNvSpPr/>
            <p:nvPr/>
          </p:nvSpPr>
          <p:spPr bwMode="auto">
            <a:xfrm>
              <a:off x="4208" y="2212"/>
              <a:ext cx="102" cy="167"/>
            </a:xfrm>
            <a:custGeom>
              <a:avLst/>
              <a:gdLst>
                <a:gd name="T0" fmla="*/ 5 w 58"/>
                <a:gd name="T1" fmla="*/ 93 h 95"/>
                <a:gd name="T2" fmla="*/ 39 w 58"/>
                <a:gd name="T3" fmla="*/ 54 h 95"/>
                <a:gd name="T4" fmla="*/ 57 w 58"/>
                <a:gd name="T5" fmla="*/ 5 h 95"/>
                <a:gd name="T6" fmla="*/ 50 w 58"/>
                <a:gd name="T7" fmla="*/ 3 h 95"/>
                <a:gd name="T8" fmla="*/ 32 w 58"/>
                <a:gd name="T9" fmla="*/ 47 h 95"/>
                <a:gd name="T10" fmla="*/ 1 w 58"/>
                <a:gd name="T11" fmla="*/ 89 h 95"/>
                <a:gd name="T12" fmla="*/ 5 w 58"/>
                <a:gd name="T13" fmla="*/ 93 h 95"/>
              </a:gdLst>
              <a:ahLst/>
              <a:cxnLst>
                <a:cxn ang="0">
                  <a:pos x="T0" y="T1"/>
                </a:cxn>
                <a:cxn ang="0">
                  <a:pos x="T2" y="T3"/>
                </a:cxn>
                <a:cxn ang="0">
                  <a:pos x="T4" y="T5"/>
                </a:cxn>
                <a:cxn ang="0">
                  <a:pos x="T6" y="T7"/>
                </a:cxn>
                <a:cxn ang="0">
                  <a:pos x="T8" y="T9"/>
                </a:cxn>
                <a:cxn ang="0">
                  <a:pos x="T10" y="T11"/>
                </a:cxn>
                <a:cxn ang="0">
                  <a:pos x="T12" y="T13"/>
                </a:cxn>
              </a:cxnLst>
              <a:rect l="0" t="0" r="r" b="b"/>
              <a:pathLst>
                <a:path w="58" h="95">
                  <a:moveTo>
                    <a:pt x="5" y="93"/>
                  </a:moveTo>
                  <a:cubicBezTo>
                    <a:pt x="19" y="83"/>
                    <a:pt x="30" y="69"/>
                    <a:pt x="39" y="54"/>
                  </a:cubicBezTo>
                  <a:cubicBezTo>
                    <a:pt x="47" y="41"/>
                    <a:pt x="58" y="22"/>
                    <a:pt x="57" y="5"/>
                  </a:cubicBezTo>
                  <a:cubicBezTo>
                    <a:pt x="56" y="2"/>
                    <a:pt x="52" y="0"/>
                    <a:pt x="50" y="3"/>
                  </a:cubicBezTo>
                  <a:cubicBezTo>
                    <a:pt x="42" y="17"/>
                    <a:pt x="39" y="33"/>
                    <a:pt x="32" y="47"/>
                  </a:cubicBezTo>
                  <a:cubicBezTo>
                    <a:pt x="24" y="62"/>
                    <a:pt x="13" y="76"/>
                    <a:pt x="1" y="89"/>
                  </a:cubicBezTo>
                  <a:cubicBezTo>
                    <a:pt x="0" y="91"/>
                    <a:pt x="2" y="95"/>
                    <a:pt x="5" y="9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2" name="Freeform 878"/>
            <p:cNvSpPr/>
            <p:nvPr/>
          </p:nvSpPr>
          <p:spPr bwMode="auto">
            <a:xfrm>
              <a:off x="4145" y="2128"/>
              <a:ext cx="965" cy="260"/>
            </a:xfrm>
            <a:custGeom>
              <a:avLst/>
              <a:gdLst>
                <a:gd name="T0" fmla="*/ 3 w 549"/>
                <a:gd name="T1" fmla="*/ 10 h 148"/>
                <a:gd name="T2" fmla="*/ 101 w 549"/>
                <a:gd name="T3" fmla="*/ 59 h 148"/>
                <a:gd name="T4" fmla="*/ 244 w 549"/>
                <a:gd name="T5" fmla="*/ 34 h 148"/>
                <a:gd name="T6" fmla="*/ 415 w 549"/>
                <a:gd name="T7" fmla="*/ 47 h 148"/>
                <a:gd name="T8" fmla="*/ 486 w 549"/>
                <a:gd name="T9" fmla="*/ 81 h 148"/>
                <a:gd name="T10" fmla="*/ 538 w 549"/>
                <a:gd name="T11" fmla="*/ 143 h 148"/>
                <a:gd name="T12" fmla="*/ 549 w 549"/>
                <a:gd name="T13" fmla="*/ 140 h 148"/>
                <a:gd name="T14" fmla="*/ 460 w 549"/>
                <a:gd name="T15" fmla="*/ 46 h 148"/>
                <a:gd name="T16" fmla="*/ 303 w 549"/>
                <a:gd name="T17" fmla="*/ 11 h 148"/>
                <a:gd name="T18" fmla="*/ 225 w 549"/>
                <a:gd name="T19" fmla="*/ 20 h 148"/>
                <a:gd name="T20" fmla="*/ 131 w 549"/>
                <a:gd name="T21" fmla="*/ 42 h 148"/>
                <a:gd name="T22" fmla="*/ 10 w 549"/>
                <a:gd name="T23" fmla="*/ 3 h 148"/>
                <a:gd name="T24" fmla="*/ 3 w 549"/>
                <a:gd name="T25" fmla="*/ 1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148">
                  <a:moveTo>
                    <a:pt x="3" y="10"/>
                  </a:moveTo>
                  <a:cubicBezTo>
                    <a:pt x="23" y="41"/>
                    <a:pt x="67" y="54"/>
                    <a:pt x="101" y="59"/>
                  </a:cubicBezTo>
                  <a:cubicBezTo>
                    <a:pt x="150" y="65"/>
                    <a:pt x="196" y="43"/>
                    <a:pt x="244" y="34"/>
                  </a:cubicBezTo>
                  <a:cubicBezTo>
                    <a:pt x="300" y="24"/>
                    <a:pt x="360" y="29"/>
                    <a:pt x="415" y="47"/>
                  </a:cubicBezTo>
                  <a:cubicBezTo>
                    <a:pt x="440" y="55"/>
                    <a:pt x="465" y="67"/>
                    <a:pt x="486" y="81"/>
                  </a:cubicBezTo>
                  <a:cubicBezTo>
                    <a:pt x="511" y="98"/>
                    <a:pt x="522" y="119"/>
                    <a:pt x="538" y="143"/>
                  </a:cubicBezTo>
                  <a:cubicBezTo>
                    <a:pt x="541" y="148"/>
                    <a:pt x="549" y="146"/>
                    <a:pt x="549" y="140"/>
                  </a:cubicBezTo>
                  <a:cubicBezTo>
                    <a:pt x="549" y="95"/>
                    <a:pt x="495" y="63"/>
                    <a:pt x="460" y="46"/>
                  </a:cubicBezTo>
                  <a:cubicBezTo>
                    <a:pt x="411" y="23"/>
                    <a:pt x="357" y="11"/>
                    <a:pt x="303" y="11"/>
                  </a:cubicBezTo>
                  <a:cubicBezTo>
                    <a:pt x="277" y="11"/>
                    <a:pt x="251" y="14"/>
                    <a:pt x="225" y="20"/>
                  </a:cubicBezTo>
                  <a:cubicBezTo>
                    <a:pt x="194" y="27"/>
                    <a:pt x="163" y="39"/>
                    <a:pt x="131" y="42"/>
                  </a:cubicBezTo>
                  <a:cubicBezTo>
                    <a:pt x="86" y="46"/>
                    <a:pt x="46" y="30"/>
                    <a:pt x="10" y="3"/>
                  </a:cubicBezTo>
                  <a:cubicBezTo>
                    <a:pt x="6" y="0"/>
                    <a:pt x="0" y="6"/>
                    <a:pt x="3"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3" name="Freeform 879"/>
            <p:cNvSpPr/>
            <p:nvPr/>
          </p:nvSpPr>
          <p:spPr bwMode="auto">
            <a:xfrm>
              <a:off x="4799" y="1947"/>
              <a:ext cx="65" cy="241"/>
            </a:xfrm>
            <a:custGeom>
              <a:avLst/>
              <a:gdLst>
                <a:gd name="T0" fmla="*/ 21 w 37"/>
                <a:gd name="T1" fmla="*/ 6 h 137"/>
                <a:gd name="T2" fmla="*/ 18 w 37"/>
                <a:gd name="T3" fmla="*/ 68 h 137"/>
                <a:gd name="T4" fmla="*/ 1 w 37"/>
                <a:gd name="T5" fmla="*/ 130 h 137"/>
                <a:gd name="T6" fmla="*/ 8 w 37"/>
                <a:gd name="T7" fmla="*/ 134 h 137"/>
                <a:gd name="T8" fmla="*/ 30 w 37"/>
                <a:gd name="T9" fmla="*/ 5 h 137"/>
                <a:gd name="T10" fmla="*/ 21 w 37"/>
                <a:gd name="T11" fmla="*/ 6 h 137"/>
              </a:gdLst>
              <a:ahLst/>
              <a:cxnLst>
                <a:cxn ang="0">
                  <a:pos x="T0" y="T1"/>
                </a:cxn>
                <a:cxn ang="0">
                  <a:pos x="T2" y="T3"/>
                </a:cxn>
                <a:cxn ang="0">
                  <a:pos x="T4" y="T5"/>
                </a:cxn>
                <a:cxn ang="0">
                  <a:pos x="T6" y="T7"/>
                </a:cxn>
                <a:cxn ang="0">
                  <a:pos x="T8" y="T9"/>
                </a:cxn>
                <a:cxn ang="0">
                  <a:pos x="T10" y="T11"/>
                </a:cxn>
              </a:cxnLst>
              <a:rect l="0" t="0" r="r" b="b"/>
              <a:pathLst>
                <a:path w="37" h="137">
                  <a:moveTo>
                    <a:pt x="21" y="6"/>
                  </a:moveTo>
                  <a:cubicBezTo>
                    <a:pt x="19" y="27"/>
                    <a:pt x="20" y="47"/>
                    <a:pt x="18" y="68"/>
                  </a:cubicBezTo>
                  <a:cubicBezTo>
                    <a:pt x="15" y="90"/>
                    <a:pt x="5" y="108"/>
                    <a:pt x="1" y="130"/>
                  </a:cubicBezTo>
                  <a:cubicBezTo>
                    <a:pt x="0" y="134"/>
                    <a:pt x="5" y="137"/>
                    <a:pt x="8" y="134"/>
                  </a:cubicBezTo>
                  <a:cubicBezTo>
                    <a:pt x="37" y="107"/>
                    <a:pt x="36" y="41"/>
                    <a:pt x="30" y="5"/>
                  </a:cubicBezTo>
                  <a:cubicBezTo>
                    <a:pt x="29" y="0"/>
                    <a:pt x="22" y="2"/>
                    <a:pt x="2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4" name="Freeform 880"/>
            <p:cNvSpPr/>
            <p:nvPr/>
          </p:nvSpPr>
          <p:spPr bwMode="auto">
            <a:xfrm>
              <a:off x="4563" y="1838"/>
              <a:ext cx="306" cy="137"/>
            </a:xfrm>
            <a:custGeom>
              <a:avLst/>
              <a:gdLst>
                <a:gd name="T0" fmla="*/ 7 w 174"/>
                <a:gd name="T1" fmla="*/ 12 h 78"/>
                <a:gd name="T2" fmla="*/ 49 w 174"/>
                <a:gd name="T3" fmla="*/ 18 h 78"/>
                <a:gd name="T4" fmla="*/ 94 w 174"/>
                <a:gd name="T5" fmla="*/ 33 h 78"/>
                <a:gd name="T6" fmla="*/ 165 w 174"/>
                <a:gd name="T7" fmla="*/ 76 h 78"/>
                <a:gd name="T8" fmla="*/ 171 w 174"/>
                <a:gd name="T9" fmla="*/ 70 h 78"/>
                <a:gd name="T10" fmla="*/ 87 w 174"/>
                <a:gd name="T11" fmla="*/ 18 h 78"/>
                <a:gd name="T12" fmla="*/ 32 w 174"/>
                <a:gd name="T13" fmla="*/ 4 h 78"/>
                <a:gd name="T14" fmla="*/ 3 w 174"/>
                <a:gd name="T15" fmla="*/ 7 h 78"/>
                <a:gd name="T16" fmla="*/ 7 w 174"/>
                <a:gd name="T17" fmla="*/ 1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78">
                  <a:moveTo>
                    <a:pt x="7" y="12"/>
                  </a:moveTo>
                  <a:cubicBezTo>
                    <a:pt x="18" y="7"/>
                    <a:pt x="38" y="15"/>
                    <a:pt x="49" y="18"/>
                  </a:cubicBezTo>
                  <a:cubicBezTo>
                    <a:pt x="65" y="22"/>
                    <a:pt x="80" y="27"/>
                    <a:pt x="94" y="33"/>
                  </a:cubicBezTo>
                  <a:cubicBezTo>
                    <a:pt x="120" y="45"/>
                    <a:pt x="140" y="64"/>
                    <a:pt x="165" y="76"/>
                  </a:cubicBezTo>
                  <a:cubicBezTo>
                    <a:pt x="168" y="78"/>
                    <a:pt x="174" y="74"/>
                    <a:pt x="171" y="70"/>
                  </a:cubicBezTo>
                  <a:cubicBezTo>
                    <a:pt x="152" y="45"/>
                    <a:pt x="116" y="28"/>
                    <a:pt x="87" y="18"/>
                  </a:cubicBezTo>
                  <a:cubicBezTo>
                    <a:pt x="69" y="11"/>
                    <a:pt x="51" y="6"/>
                    <a:pt x="32" y="4"/>
                  </a:cubicBezTo>
                  <a:cubicBezTo>
                    <a:pt x="22" y="2"/>
                    <a:pt x="12" y="0"/>
                    <a:pt x="3" y="7"/>
                  </a:cubicBezTo>
                  <a:cubicBezTo>
                    <a:pt x="0" y="9"/>
                    <a:pt x="4" y="13"/>
                    <a:pt x="7"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5" name="Freeform 881"/>
            <p:cNvSpPr/>
            <p:nvPr/>
          </p:nvSpPr>
          <p:spPr bwMode="auto">
            <a:xfrm>
              <a:off x="4516" y="1732"/>
              <a:ext cx="123" cy="127"/>
            </a:xfrm>
            <a:custGeom>
              <a:avLst/>
              <a:gdLst>
                <a:gd name="T0" fmla="*/ 68 w 70"/>
                <a:gd name="T1" fmla="*/ 68 h 72"/>
                <a:gd name="T2" fmla="*/ 6 w 70"/>
                <a:gd name="T3" fmla="*/ 2 h 72"/>
                <a:gd name="T4" fmla="*/ 4 w 70"/>
                <a:gd name="T5" fmla="*/ 9 h 72"/>
                <a:gd name="T6" fmla="*/ 40 w 70"/>
                <a:gd name="T7" fmla="*/ 30 h 72"/>
                <a:gd name="T8" fmla="*/ 61 w 70"/>
                <a:gd name="T9" fmla="*/ 68 h 72"/>
                <a:gd name="T10" fmla="*/ 68 w 70"/>
                <a:gd name="T11" fmla="*/ 68 h 72"/>
              </a:gdLst>
              <a:ahLst/>
              <a:cxnLst>
                <a:cxn ang="0">
                  <a:pos x="T0" y="T1"/>
                </a:cxn>
                <a:cxn ang="0">
                  <a:pos x="T2" y="T3"/>
                </a:cxn>
                <a:cxn ang="0">
                  <a:pos x="T4" y="T5"/>
                </a:cxn>
                <a:cxn ang="0">
                  <a:pos x="T6" y="T7"/>
                </a:cxn>
                <a:cxn ang="0">
                  <a:pos x="T8" y="T9"/>
                </a:cxn>
                <a:cxn ang="0">
                  <a:pos x="T10" y="T11"/>
                </a:cxn>
              </a:cxnLst>
              <a:rect l="0" t="0" r="r" b="b"/>
              <a:pathLst>
                <a:path w="70" h="72">
                  <a:moveTo>
                    <a:pt x="68" y="68"/>
                  </a:moveTo>
                  <a:cubicBezTo>
                    <a:pt x="70" y="37"/>
                    <a:pt x="37" y="0"/>
                    <a:pt x="6" y="2"/>
                  </a:cubicBezTo>
                  <a:cubicBezTo>
                    <a:pt x="2" y="2"/>
                    <a:pt x="0" y="7"/>
                    <a:pt x="4" y="9"/>
                  </a:cubicBezTo>
                  <a:cubicBezTo>
                    <a:pt x="17" y="15"/>
                    <a:pt x="29" y="19"/>
                    <a:pt x="40" y="30"/>
                  </a:cubicBezTo>
                  <a:cubicBezTo>
                    <a:pt x="51" y="41"/>
                    <a:pt x="56" y="54"/>
                    <a:pt x="61" y="68"/>
                  </a:cubicBezTo>
                  <a:cubicBezTo>
                    <a:pt x="63" y="72"/>
                    <a:pt x="68" y="72"/>
                    <a:pt x="68"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6" name="Freeform 882"/>
            <p:cNvSpPr/>
            <p:nvPr/>
          </p:nvSpPr>
          <p:spPr bwMode="auto">
            <a:xfrm>
              <a:off x="4845" y="1901"/>
              <a:ext cx="378" cy="77"/>
            </a:xfrm>
            <a:custGeom>
              <a:avLst/>
              <a:gdLst>
                <a:gd name="T0" fmla="*/ 6 w 215"/>
                <a:gd name="T1" fmla="*/ 43 h 44"/>
                <a:gd name="T2" fmla="*/ 102 w 215"/>
                <a:gd name="T3" fmla="*/ 25 h 44"/>
                <a:gd name="T4" fmla="*/ 152 w 215"/>
                <a:gd name="T5" fmla="*/ 16 h 44"/>
                <a:gd name="T6" fmla="*/ 203 w 215"/>
                <a:gd name="T7" fmla="*/ 35 h 44"/>
                <a:gd name="T8" fmla="*/ 212 w 215"/>
                <a:gd name="T9" fmla="*/ 33 h 44"/>
                <a:gd name="T10" fmla="*/ 148 w 215"/>
                <a:gd name="T11" fmla="*/ 4 h 44"/>
                <a:gd name="T12" fmla="*/ 5 w 215"/>
                <a:gd name="T13" fmla="*/ 34 h 44"/>
                <a:gd name="T14" fmla="*/ 6 w 215"/>
                <a:gd name="T15" fmla="*/ 43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44">
                  <a:moveTo>
                    <a:pt x="6" y="43"/>
                  </a:moveTo>
                  <a:cubicBezTo>
                    <a:pt x="38" y="40"/>
                    <a:pt x="70" y="31"/>
                    <a:pt x="102" y="25"/>
                  </a:cubicBezTo>
                  <a:cubicBezTo>
                    <a:pt x="119" y="22"/>
                    <a:pt x="135" y="19"/>
                    <a:pt x="152" y="16"/>
                  </a:cubicBezTo>
                  <a:cubicBezTo>
                    <a:pt x="174" y="13"/>
                    <a:pt x="191" y="14"/>
                    <a:pt x="203" y="35"/>
                  </a:cubicBezTo>
                  <a:cubicBezTo>
                    <a:pt x="205" y="40"/>
                    <a:pt x="211" y="37"/>
                    <a:pt x="212" y="33"/>
                  </a:cubicBezTo>
                  <a:cubicBezTo>
                    <a:pt x="215" y="0"/>
                    <a:pt x="169" y="0"/>
                    <a:pt x="148" y="4"/>
                  </a:cubicBezTo>
                  <a:cubicBezTo>
                    <a:pt x="101" y="11"/>
                    <a:pt x="50" y="18"/>
                    <a:pt x="5" y="34"/>
                  </a:cubicBezTo>
                  <a:cubicBezTo>
                    <a:pt x="0" y="36"/>
                    <a:pt x="0" y="44"/>
                    <a:pt x="6" y="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7" name="Freeform 883"/>
            <p:cNvSpPr/>
            <p:nvPr/>
          </p:nvSpPr>
          <p:spPr bwMode="auto">
            <a:xfrm>
              <a:off x="5193" y="1850"/>
              <a:ext cx="274" cy="329"/>
            </a:xfrm>
            <a:custGeom>
              <a:avLst/>
              <a:gdLst>
                <a:gd name="T0" fmla="*/ 8 w 156"/>
                <a:gd name="T1" fmla="*/ 26 h 187"/>
                <a:gd name="T2" fmla="*/ 72 w 156"/>
                <a:gd name="T3" fmla="*/ 25 h 187"/>
                <a:gd name="T4" fmla="*/ 104 w 156"/>
                <a:gd name="T5" fmla="*/ 68 h 187"/>
                <a:gd name="T6" fmla="*/ 129 w 156"/>
                <a:gd name="T7" fmla="*/ 127 h 187"/>
                <a:gd name="T8" fmla="*/ 142 w 156"/>
                <a:gd name="T9" fmla="*/ 182 h 187"/>
                <a:gd name="T10" fmla="*/ 152 w 156"/>
                <a:gd name="T11" fmla="*/ 182 h 187"/>
                <a:gd name="T12" fmla="*/ 139 w 156"/>
                <a:gd name="T13" fmla="*/ 109 h 187"/>
                <a:gd name="T14" fmla="*/ 108 w 156"/>
                <a:gd name="T15" fmla="*/ 42 h 187"/>
                <a:gd name="T16" fmla="*/ 5 w 156"/>
                <a:gd name="T17" fmla="*/ 19 h 187"/>
                <a:gd name="T18" fmla="*/ 8 w 156"/>
                <a:gd name="T19" fmla="*/ 2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87">
                  <a:moveTo>
                    <a:pt x="8" y="26"/>
                  </a:moveTo>
                  <a:cubicBezTo>
                    <a:pt x="28" y="22"/>
                    <a:pt x="52" y="15"/>
                    <a:pt x="72" y="25"/>
                  </a:cubicBezTo>
                  <a:cubicBezTo>
                    <a:pt x="89" y="33"/>
                    <a:pt x="97" y="52"/>
                    <a:pt x="104" y="68"/>
                  </a:cubicBezTo>
                  <a:cubicBezTo>
                    <a:pt x="113" y="87"/>
                    <a:pt x="122" y="107"/>
                    <a:pt x="129" y="127"/>
                  </a:cubicBezTo>
                  <a:cubicBezTo>
                    <a:pt x="135" y="145"/>
                    <a:pt x="137" y="164"/>
                    <a:pt x="142" y="182"/>
                  </a:cubicBezTo>
                  <a:cubicBezTo>
                    <a:pt x="144" y="187"/>
                    <a:pt x="151" y="187"/>
                    <a:pt x="152" y="182"/>
                  </a:cubicBezTo>
                  <a:cubicBezTo>
                    <a:pt x="156" y="157"/>
                    <a:pt x="148" y="132"/>
                    <a:pt x="139" y="109"/>
                  </a:cubicBezTo>
                  <a:cubicBezTo>
                    <a:pt x="130" y="86"/>
                    <a:pt x="120" y="63"/>
                    <a:pt x="108" y="42"/>
                  </a:cubicBezTo>
                  <a:cubicBezTo>
                    <a:pt x="85" y="3"/>
                    <a:pt x="43" y="0"/>
                    <a:pt x="5" y="19"/>
                  </a:cubicBezTo>
                  <a:cubicBezTo>
                    <a:pt x="0" y="21"/>
                    <a:pt x="3" y="27"/>
                    <a:pt x="8" y="2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8" name="Freeform 884"/>
            <p:cNvSpPr/>
            <p:nvPr/>
          </p:nvSpPr>
          <p:spPr bwMode="auto">
            <a:xfrm>
              <a:off x="5200" y="2151"/>
              <a:ext cx="532" cy="286"/>
            </a:xfrm>
            <a:custGeom>
              <a:avLst/>
              <a:gdLst>
                <a:gd name="T0" fmla="*/ 3 w 303"/>
                <a:gd name="T1" fmla="*/ 17 h 163"/>
                <a:gd name="T2" fmla="*/ 62 w 303"/>
                <a:gd name="T3" fmla="*/ 43 h 163"/>
                <a:gd name="T4" fmla="*/ 133 w 303"/>
                <a:gd name="T5" fmla="*/ 17 h 163"/>
                <a:gd name="T6" fmla="*/ 230 w 303"/>
                <a:gd name="T7" fmla="*/ 65 h 163"/>
                <a:gd name="T8" fmla="*/ 274 w 303"/>
                <a:gd name="T9" fmla="*/ 156 h 163"/>
                <a:gd name="T10" fmla="*/ 283 w 303"/>
                <a:gd name="T11" fmla="*/ 158 h 163"/>
                <a:gd name="T12" fmla="*/ 182 w 303"/>
                <a:gd name="T13" fmla="*/ 14 h 163"/>
                <a:gd name="T14" fmla="*/ 107 w 303"/>
                <a:gd name="T15" fmla="*/ 12 h 163"/>
                <a:gd name="T16" fmla="*/ 63 w 303"/>
                <a:gd name="T17" fmla="*/ 30 h 163"/>
                <a:gd name="T18" fmla="*/ 8 w 303"/>
                <a:gd name="T19" fmla="*/ 11 h 163"/>
                <a:gd name="T20" fmla="*/ 3 w 303"/>
                <a:gd name="T21" fmla="*/ 1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3" h="163">
                  <a:moveTo>
                    <a:pt x="3" y="17"/>
                  </a:moveTo>
                  <a:cubicBezTo>
                    <a:pt x="19" y="34"/>
                    <a:pt x="38" y="46"/>
                    <a:pt x="62" y="43"/>
                  </a:cubicBezTo>
                  <a:cubicBezTo>
                    <a:pt x="87" y="40"/>
                    <a:pt x="108" y="22"/>
                    <a:pt x="133" y="17"/>
                  </a:cubicBezTo>
                  <a:cubicBezTo>
                    <a:pt x="167" y="11"/>
                    <a:pt x="206" y="44"/>
                    <a:pt x="230" y="65"/>
                  </a:cubicBezTo>
                  <a:cubicBezTo>
                    <a:pt x="258" y="90"/>
                    <a:pt x="271" y="119"/>
                    <a:pt x="274" y="156"/>
                  </a:cubicBezTo>
                  <a:cubicBezTo>
                    <a:pt x="274" y="162"/>
                    <a:pt x="281" y="163"/>
                    <a:pt x="283" y="158"/>
                  </a:cubicBezTo>
                  <a:cubicBezTo>
                    <a:pt x="303" y="94"/>
                    <a:pt x="230" y="40"/>
                    <a:pt x="182" y="14"/>
                  </a:cubicBezTo>
                  <a:cubicBezTo>
                    <a:pt x="156" y="0"/>
                    <a:pt x="134" y="0"/>
                    <a:pt x="107" y="12"/>
                  </a:cubicBezTo>
                  <a:cubicBezTo>
                    <a:pt x="93" y="18"/>
                    <a:pt x="79" y="26"/>
                    <a:pt x="63" y="30"/>
                  </a:cubicBezTo>
                  <a:cubicBezTo>
                    <a:pt x="42" y="34"/>
                    <a:pt x="25" y="23"/>
                    <a:pt x="8" y="11"/>
                  </a:cubicBezTo>
                  <a:cubicBezTo>
                    <a:pt x="4" y="9"/>
                    <a:pt x="0" y="14"/>
                    <a:pt x="3"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89" name="Freeform 885"/>
            <p:cNvSpPr/>
            <p:nvPr/>
          </p:nvSpPr>
          <p:spPr bwMode="auto">
            <a:xfrm>
              <a:off x="5557" y="2376"/>
              <a:ext cx="47" cy="79"/>
            </a:xfrm>
            <a:custGeom>
              <a:avLst/>
              <a:gdLst>
                <a:gd name="T0" fmla="*/ 23 w 27"/>
                <a:gd name="T1" fmla="*/ 2 h 45"/>
                <a:gd name="T2" fmla="*/ 4 w 27"/>
                <a:gd name="T3" fmla="*/ 14 h 45"/>
                <a:gd name="T4" fmla="*/ 12 w 27"/>
                <a:gd name="T5" fmla="*/ 42 h 45"/>
                <a:gd name="T6" fmla="*/ 17 w 27"/>
                <a:gd name="T7" fmla="*/ 39 h 45"/>
                <a:gd name="T8" fmla="*/ 11 w 27"/>
                <a:gd name="T9" fmla="*/ 24 h 45"/>
                <a:gd name="T10" fmla="*/ 21 w 27"/>
                <a:gd name="T11" fmla="*/ 9 h 45"/>
                <a:gd name="T12" fmla="*/ 23 w 27"/>
                <a:gd name="T13" fmla="*/ 2 h 45"/>
              </a:gdLst>
              <a:ahLst/>
              <a:cxnLst>
                <a:cxn ang="0">
                  <a:pos x="T0" y="T1"/>
                </a:cxn>
                <a:cxn ang="0">
                  <a:pos x="T2" y="T3"/>
                </a:cxn>
                <a:cxn ang="0">
                  <a:pos x="T4" y="T5"/>
                </a:cxn>
                <a:cxn ang="0">
                  <a:pos x="T6" y="T7"/>
                </a:cxn>
                <a:cxn ang="0">
                  <a:pos x="T8" y="T9"/>
                </a:cxn>
                <a:cxn ang="0">
                  <a:pos x="T10" y="T11"/>
                </a:cxn>
                <a:cxn ang="0">
                  <a:pos x="T12" y="T13"/>
                </a:cxn>
              </a:cxnLst>
              <a:rect l="0" t="0" r="r" b="b"/>
              <a:pathLst>
                <a:path w="27" h="45">
                  <a:moveTo>
                    <a:pt x="23" y="2"/>
                  </a:moveTo>
                  <a:cubicBezTo>
                    <a:pt x="14" y="0"/>
                    <a:pt x="6" y="5"/>
                    <a:pt x="4" y="14"/>
                  </a:cubicBezTo>
                  <a:cubicBezTo>
                    <a:pt x="0" y="24"/>
                    <a:pt x="6" y="34"/>
                    <a:pt x="12" y="42"/>
                  </a:cubicBezTo>
                  <a:cubicBezTo>
                    <a:pt x="14" y="45"/>
                    <a:pt x="18" y="42"/>
                    <a:pt x="17" y="39"/>
                  </a:cubicBezTo>
                  <a:cubicBezTo>
                    <a:pt x="15" y="34"/>
                    <a:pt x="13" y="29"/>
                    <a:pt x="11" y="24"/>
                  </a:cubicBezTo>
                  <a:cubicBezTo>
                    <a:pt x="10" y="18"/>
                    <a:pt x="12" y="7"/>
                    <a:pt x="21" y="9"/>
                  </a:cubicBezTo>
                  <a:cubicBezTo>
                    <a:pt x="25" y="9"/>
                    <a:pt x="27" y="3"/>
                    <a:pt x="23"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0" name="Freeform 886"/>
            <p:cNvSpPr/>
            <p:nvPr/>
          </p:nvSpPr>
          <p:spPr bwMode="auto">
            <a:xfrm>
              <a:off x="5669" y="2420"/>
              <a:ext cx="46" cy="160"/>
            </a:xfrm>
            <a:custGeom>
              <a:avLst/>
              <a:gdLst>
                <a:gd name="T0" fmla="*/ 7 w 26"/>
                <a:gd name="T1" fmla="*/ 4 h 91"/>
                <a:gd name="T2" fmla="*/ 18 w 26"/>
                <a:gd name="T3" fmla="*/ 88 h 91"/>
                <a:gd name="T4" fmla="*/ 24 w 26"/>
                <a:gd name="T5" fmla="*/ 85 h 91"/>
                <a:gd name="T6" fmla="*/ 13 w 26"/>
                <a:gd name="T7" fmla="*/ 6 h 91"/>
                <a:gd name="T8" fmla="*/ 7 w 26"/>
                <a:gd name="T9" fmla="*/ 4 h 91"/>
              </a:gdLst>
              <a:ahLst/>
              <a:cxnLst>
                <a:cxn ang="0">
                  <a:pos x="T0" y="T1"/>
                </a:cxn>
                <a:cxn ang="0">
                  <a:pos x="T2" y="T3"/>
                </a:cxn>
                <a:cxn ang="0">
                  <a:pos x="T4" y="T5"/>
                </a:cxn>
                <a:cxn ang="0">
                  <a:pos x="T6" y="T7"/>
                </a:cxn>
                <a:cxn ang="0">
                  <a:pos x="T8" y="T9"/>
                </a:cxn>
              </a:cxnLst>
              <a:rect l="0" t="0" r="r" b="b"/>
              <a:pathLst>
                <a:path w="26" h="91">
                  <a:moveTo>
                    <a:pt x="7" y="4"/>
                  </a:moveTo>
                  <a:cubicBezTo>
                    <a:pt x="0" y="32"/>
                    <a:pt x="1" y="64"/>
                    <a:pt x="18" y="88"/>
                  </a:cubicBezTo>
                  <a:cubicBezTo>
                    <a:pt x="20" y="91"/>
                    <a:pt x="26" y="89"/>
                    <a:pt x="24" y="85"/>
                  </a:cubicBezTo>
                  <a:cubicBezTo>
                    <a:pt x="16" y="59"/>
                    <a:pt x="9" y="34"/>
                    <a:pt x="13" y="6"/>
                  </a:cubicBezTo>
                  <a:cubicBezTo>
                    <a:pt x="14" y="2"/>
                    <a:pt x="8" y="0"/>
                    <a:pt x="7"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1" name="Freeform 887"/>
            <p:cNvSpPr/>
            <p:nvPr/>
          </p:nvSpPr>
          <p:spPr bwMode="auto">
            <a:xfrm>
              <a:off x="4799" y="2364"/>
              <a:ext cx="56" cy="91"/>
            </a:xfrm>
            <a:custGeom>
              <a:avLst/>
              <a:gdLst>
                <a:gd name="T0" fmla="*/ 25 w 32"/>
                <a:gd name="T1" fmla="*/ 2 h 52"/>
                <a:gd name="T2" fmla="*/ 13 w 32"/>
                <a:gd name="T3" fmla="*/ 50 h 52"/>
                <a:gd name="T4" fmla="*/ 19 w 32"/>
                <a:gd name="T5" fmla="*/ 47 h 52"/>
                <a:gd name="T6" fmla="*/ 17 w 32"/>
                <a:gd name="T7" fmla="*/ 26 h 52"/>
                <a:gd name="T8" fmla="*/ 29 w 32"/>
                <a:gd name="T9" fmla="*/ 7 h 52"/>
                <a:gd name="T10" fmla="*/ 25 w 32"/>
                <a:gd name="T11" fmla="*/ 2 h 52"/>
              </a:gdLst>
              <a:ahLst/>
              <a:cxnLst>
                <a:cxn ang="0">
                  <a:pos x="T0" y="T1"/>
                </a:cxn>
                <a:cxn ang="0">
                  <a:pos x="T2" y="T3"/>
                </a:cxn>
                <a:cxn ang="0">
                  <a:pos x="T4" y="T5"/>
                </a:cxn>
                <a:cxn ang="0">
                  <a:pos x="T6" y="T7"/>
                </a:cxn>
                <a:cxn ang="0">
                  <a:pos x="T8" y="T9"/>
                </a:cxn>
                <a:cxn ang="0">
                  <a:pos x="T10" y="T11"/>
                </a:cxn>
              </a:cxnLst>
              <a:rect l="0" t="0" r="r" b="b"/>
              <a:pathLst>
                <a:path w="32" h="52">
                  <a:moveTo>
                    <a:pt x="25" y="2"/>
                  </a:moveTo>
                  <a:cubicBezTo>
                    <a:pt x="11" y="11"/>
                    <a:pt x="0" y="35"/>
                    <a:pt x="13" y="50"/>
                  </a:cubicBezTo>
                  <a:cubicBezTo>
                    <a:pt x="15" y="52"/>
                    <a:pt x="19" y="50"/>
                    <a:pt x="19" y="47"/>
                  </a:cubicBezTo>
                  <a:cubicBezTo>
                    <a:pt x="18" y="40"/>
                    <a:pt x="16" y="34"/>
                    <a:pt x="17" y="26"/>
                  </a:cubicBezTo>
                  <a:cubicBezTo>
                    <a:pt x="19" y="19"/>
                    <a:pt x="23" y="12"/>
                    <a:pt x="29" y="7"/>
                  </a:cubicBezTo>
                  <a:cubicBezTo>
                    <a:pt x="32" y="5"/>
                    <a:pt x="28" y="0"/>
                    <a:pt x="25"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2" name="Freeform 888"/>
            <p:cNvSpPr/>
            <p:nvPr/>
          </p:nvSpPr>
          <p:spPr bwMode="auto">
            <a:xfrm>
              <a:off x="4822" y="2437"/>
              <a:ext cx="485" cy="247"/>
            </a:xfrm>
            <a:custGeom>
              <a:avLst/>
              <a:gdLst>
                <a:gd name="T0" fmla="*/ 5 w 276"/>
                <a:gd name="T1" fmla="*/ 9 h 140"/>
                <a:gd name="T2" fmla="*/ 146 w 276"/>
                <a:gd name="T3" fmla="*/ 69 h 140"/>
                <a:gd name="T4" fmla="*/ 203 w 276"/>
                <a:gd name="T5" fmla="*/ 114 h 140"/>
                <a:gd name="T6" fmla="*/ 270 w 276"/>
                <a:gd name="T7" fmla="*/ 138 h 140"/>
                <a:gd name="T8" fmla="*/ 273 w 276"/>
                <a:gd name="T9" fmla="*/ 131 h 140"/>
                <a:gd name="T10" fmla="*/ 241 w 276"/>
                <a:gd name="T11" fmla="*/ 117 h 140"/>
                <a:gd name="T12" fmla="*/ 202 w 276"/>
                <a:gd name="T13" fmla="*/ 95 h 140"/>
                <a:gd name="T14" fmla="*/ 145 w 276"/>
                <a:gd name="T15" fmla="*/ 52 h 140"/>
                <a:gd name="T16" fmla="*/ 8 w 276"/>
                <a:gd name="T17" fmla="*/ 1 h 140"/>
                <a:gd name="T18" fmla="*/ 5 w 276"/>
                <a:gd name="T19" fmla="*/ 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6" h="140">
                  <a:moveTo>
                    <a:pt x="5" y="9"/>
                  </a:moveTo>
                  <a:cubicBezTo>
                    <a:pt x="56" y="21"/>
                    <a:pt x="104" y="40"/>
                    <a:pt x="146" y="69"/>
                  </a:cubicBezTo>
                  <a:cubicBezTo>
                    <a:pt x="167" y="83"/>
                    <a:pt x="184" y="100"/>
                    <a:pt x="203" y="114"/>
                  </a:cubicBezTo>
                  <a:cubicBezTo>
                    <a:pt x="224" y="129"/>
                    <a:pt x="247" y="130"/>
                    <a:pt x="270" y="138"/>
                  </a:cubicBezTo>
                  <a:cubicBezTo>
                    <a:pt x="274" y="140"/>
                    <a:pt x="276" y="133"/>
                    <a:pt x="273" y="131"/>
                  </a:cubicBezTo>
                  <a:cubicBezTo>
                    <a:pt x="263" y="123"/>
                    <a:pt x="253" y="121"/>
                    <a:pt x="241" y="117"/>
                  </a:cubicBezTo>
                  <a:cubicBezTo>
                    <a:pt x="226" y="112"/>
                    <a:pt x="214" y="106"/>
                    <a:pt x="202" y="95"/>
                  </a:cubicBezTo>
                  <a:cubicBezTo>
                    <a:pt x="183" y="80"/>
                    <a:pt x="165" y="65"/>
                    <a:pt x="145" y="52"/>
                  </a:cubicBezTo>
                  <a:cubicBezTo>
                    <a:pt x="103" y="26"/>
                    <a:pt x="57" y="8"/>
                    <a:pt x="8" y="1"/>
                  </a:cubicBezTo>
                  <a:cubicBezTo>
                    <a:pt x="2" y="0"/>
                    <a:pt x="0" y="8"/>
                    <a:pt x="5" y="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3" name="Freeform 889"/>
            <p:cNvSpPr/>
            <p:nvPr/>
          </p:nvSpPr>
          <p:spPr bwMode="auto">
            <a:xfrm>
              <a:off x="5337" y="2459"/>
              <a:ext cx="65" cy="219"/>
            </a:xfrm>
            <a:custGeom>
              <a:avLst/>
              <a:gdLst>
                <a:gd name="T0" fmla="*/ 20 w 37"/>
                <a:gd name="T1" fmla="*/ 122 h 125"/>
                <a:gd name="T2" fmla="*/ 34 w 37"/>
                <a:gd name="T3" fmla="*/ 75 h 125"/>
                <a:gd name="T4" fmla="*/ 25 w 37"/>
                <a:gd name="T5" fmla="*/ 51 h 125"/>
                <a:gd name="T6" fmla="*/ 10 w 37"/>
                <a:gd name="T7" fmla="*/ 6 h 125"/>
                <a:gd name="T8" fmla="*/ 3 w 37"/>
                <a:gd name="T9" fmla="*/ 5 h 125"/>
                <a:gd name="T10" fmla="*/ 11 w 37"/>
                <a:gd name="T11" fmla="*/ 49 h 125"/>
                <a:gd name="T12" fmla="*/ 14 w 37"/>
                <a:gd name="T13" fmla="*/ 117 h 125"/>
                <a:gd name="T14" fmla="*/ 20 w 37"/>
                <a:gd name="T15" fmla="*/ 122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125">
                  <a:moveTo>
                    <a:pt x="20" y="122"/>
                  </a:moveTo>
                  <a:cubicBezTo>
                    <a:pt x="31" y="109"/>
                    <a:pt x="37" y="92"/>
                    <a:pt x="34" y="75"/>
                  </a:cubicBezTo>
                  <a:cubicBezTo>
                    <a:pt x="33" y="66"/>
                    <a:pt x="29" y="59"/>
                    <a:pt x="25" y="51"/>
                  </a:cubicBezTo>
                  <a:cubicBezTo>
                    <a:pt x="16" y="36"/>
                    <a:pt x="12" y="23"/>
                    <a:pt x="10" y="6"/>
                  </a:cubicBezTo>
                  <a:cubicBezTo>
                    <a:pt x="10" y="2"/>
                    <a:pt x="4" y="0"/>
                    <a:pt x="3" y="5"/>
                  </a:cubicBezTo>
                  <a:cubicBezTo>
                    <a:pt x="0" y="21"/>
                    <a:pt x="3" y="35"/>
                    <a:pt x="11" y="49"/>
                  </a:cubicBezTo>
                  <a:cubicBezTo>
                    <a:pt x="24" y="73"/>
                    <a:pt x="32" y="93"/>
                    <a:pt x="14" y="117"/>
                  </a:cubicBezTo>
                  <a:cubicBezTo>
                    <a:pt x="12" y="121"/>
                    <a:pt x="17" y="125"/>
                    <a:pt x="20" y="12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4" name="Freeform 890"/>
            <p:cNvSpPr/>
            <p:nvPr/>
          </p:nvSpPr>
          <p:spPr bwMode="auto">
            <a:xfrm>
              <a:off x="5077" y="2255"/>
              <a:ext cx="420" cy="277"/>
            </a:xfrm>
            <a:custGeom>
              <a:avLst/>
              <a:gdLst>
                <a:gd name="T0" fmla="*/ 168 w 239"/>
                <a:gd name="T1" fmla="*/ 156 h 158"/>
                <a:gd name="T2" fmla="*/ 225 w 239"/>
                <a:gd name="T3" fmla="*/ 148 h 158"/>
                <a:gd name="T4" fmla="*/ 239 w 239"/>
                <a:gd name="T5" fmla="*/ 101 h 158"/>
                <a:gd name="T6" fmla="*/ 167 w 239"/>
                <a:gd name="T7" fmla="*/ 21 h 158"/>
                <a:gd name="T8" fmla="*/ 0 w 239"/>
                <a:gd name="T9" fmla="*/ 142 h 158"/>
                <a:gd name="T10" fmla="*/ 7 w 239"/>
                <a:gd name="T11" fmla="*/ 143 h 158"/>
                <a:gd name="T12" fmla="*/ 53 w 239"/>
                <a:gd name="T13" fmla="*/ 61 h 158"/>
                <a:gd name="T14" fmla="*/ 138 w 239"/>
                <a:gd name="T15" fmla="*/ 29 h 158"/>
                <a:gd name="T16" fmla="*/ 221 w 239"/>
                <a:gd name="T17" fmla="*/ 73 h 158"/>
                <a:gd name="T18" fmla="*/ 225 w 239"/>
                <a:gd name="T19" fmla="*/ 130 h 158"/>
                <a:gd name="T20" fmla="*/ 167 w 239"/>
                <a:gd name="T21" fmla="*/ 149 h 158"/>
                <a:gd name="T22" fmla="*/ 168 w 239"/>
                <a:gd name="T23" fmla="*/ 15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158">
                  <a:moveTo>
                    <a:pt x="168" y="156"/>
                  </a:moveTo>
                  <a:cubicBezTo>
                    <a:pt x="185" y="156"/>
                    <a:pt x="211" y="158"/>
                    <a:pt x="225" y="148"/>
                  </a:cubicBezTo>
                  <a:cubicBezTo>
                    <a:pt x="238" y="138"/>
                    <a:pt x="239" y="116"/>
                    <a:pt x="239" y="101"/>
                  </a:cubicBezTo>
                  <a:cubicBezTo>
                    <a:pt x="239" y="61"/>
                    <a:pt x="204" y="32"/>
                    <a:pt x="167" y="21"/>
                  </a:cubicBezTo>
                  <a:cubicBezTo>
                    <a:pt x="91" y="0"/>
                    <a:pt x="2" y="61"/>
                    <a:pt x="0" y="142"/>
                  </a:cubicBezTo>
                  <a:cubicBezTo>
                    <a:pt x="0" y="146"/>
                    <a:pt x="5" y="147"/>
                    <a:pt x="7" y="143"/>
                  </a:cubicBezTo>
                  <a:cubicBezTo>
                    <a:pt x="18" y="113"/>
                    <a:pt x="29" y="84"/>
                    <a:pt x="53" y="61"/>
                  </a:cubicBezTo>
                  <a:cubicBezTo>
                    <a:pt x="76" y="40"/>
                    <a:pt x="106" y="28"/>
                    <a:pt x="138" y="29"/>
                  </a:cubicBezTo>
                  <a:cubicBezTo>
                    <a:pt x="170" y="30"/>
                    <a:pt x="204" y="45"/>
                    <a:pt x="221" y="73"/>
                  </a:cubicBezTo>
                  <a:cubicBezTo>
                    <a:pt x="229" y="87"/>
                    <a:pt x="232" y="114"/>
                    <a:pt x="225" y="130"/>
                  </a:cubicBezTo>
                  <a:cubicBezTo>
                    <a:pt x="218" y="149"/>
                    <a:pt x="184" y="146"/>
                    <a:pt x="167" y="149"/>
                  </a:cubicBezTo>
                  <a:cubicBezTo>
                    <a:pt x="163" y="150"/>
                    <a:pt x="164" y="156"/>
                    <a:pt x="168" y="1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5" name="Freeform 891"/>
            <p:cNvSpPr/>
            <p:nvPr/>
          </p:nvSpPr>
          <p:spPr bwMode="auto">
            <a:xfrm>
              <a:off x="5260" y="2204"/>
              <a:ext cx="26" cy="102"/>
            </a:xfrm>
            <a:custGeom>
              <a:avLst/>
              <a:gdLst>
                <a:gd name="T0" fmla="*/ 9 w 15"/>
                <a:gd name="T1" fmla="*/ 54 h 58"/>
                <a:gd name="T2" fmla="*/ 7 w 15"/>
                <a:gd name="T3" fmla="*/ 3 h 58"/>
                <a:gd name="T4" fmla="*/ 1 w 15"/>
                <a:gd name="T5" fmla="*/ 4 h 58"/>
                <a:gd name="T6" fmla="*/ 3 w 15"/>
                <a:gd name="T7" fmla="*/ 28 h 58"/>
                <a:gd name="T8" fmla="*/ 2 w 15"/>
                <a:gd name="T9" fmla="*/ 53 h 58"/>
                <a:gd name="T10" fmla="*/ 9 w 15"/>
                <a:gd name="T11" fmla="*/ 54 h 58"/>
              </a:gdLst>
              <a:ahLst/>
              <a:cxnLst>
                <a:cxn ang="0">
                  <a:pos x="T0" y="T1"/>
                </a:cxn>
                <a:cxn ang="0">
                  <a:pos x="T2" y="T3"/>
                </a:cxn>
                <a:cxn ang="0">
                  <a:pos x="T4" y="T5"/>
                </a:cxn>
                <a:cxn ang="0">
                  <a:pos x="T6" y="T7"/>
                </a:cxn>
                <a:cxn ang="0">
                  <a:pos x="T8" y="T9"/>
                </a:cxn>
                <a:cxn ang="0">
                  <a:pos x="T10" y="T11"/>
                </a:cxn>
              </a:cxnLst>
              <a:rect l="0" t="0" r="r" b="b"/>
              <a:pathLst>
                <a:path w="15" h="58">
                  <a:moveTo>
                    <a:pt x="9" y="54"/>
                  </a:moveTo>
                  <a:cubicBezTo>
                    <a:pt x="13" y="39"/>
                    <a:pt x="15" y="16"/>
                    <a:pt x="7" y="3"/>
                  </a:cubicBezTo>
                  <a:cubicBezTo>
                    <a:pt x="5" y="0"/>
                    <a:pt x="1" y="1"/>
                    <a:pt x="1" y="4"/>
                  </a:cubicBezTo>
                  <a:cubicBezTo>
                    <a:pt x="0" y="12"/>
                    <a:pt x="3" y="20"/>
                    <a:pt x="3" y="28"/>
                  </a:cubicBezTo>
                  <a:cubicBezTo>
                    <a:pt x="4" y="36"/>
                    <a:pt x="3" y="45"/>
                    <a:pt x="2" y="53"/>
                  </a:cubicBezTo>
                  <a:cubicBezTo>
                    <a:pt x="2" y="57"/>
                    <a:pt x="9" y="58"/>
                    <a:pt x="9" y="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6" name="Freeform 892"/>
            <p:cNvSpPr/>
            <p:nvPr/>
          </p:nvSpPr>
          <p:spPr bwMode="auto">
            <a:xfrm>
              <a:off x="5474" y="2487"/>
              <a:ext cx="139" cy="251"/>
            </a:xfrm>
            <a:custGeom>
              <a:avLst/>
              <a:gdLst>
                <a:gd name="T0" fmla="*/ 2 w 79"/>
                <a:gd name="T1" fmla="*/ 7 h 143"/>
                <a:gd name="T2" fmla="*/ 21 w 79"/>
                <a:gd name="T3" fmla="*/ 21 h 143"/>
                <a:gd name="T4" fmla="*/ 54 w 79"/>
                <a:gd name="T5" fmla="*/ 59 h 143"/>
                <a:gd name="T6" fmla="*/ 72 w 79"/>
                <a:gd name="T7" fmla="*/ 140 h 143"/>
                <a:gd name="T8" fmla="*/ 78 w 79"/>
                <a:gd name="T9" fmla="*/ 138 h 143"/>
                <a:gd name="T10" fmla="*/ 62 w 79"/>
                <a:gd name="T11" fmla="*/ 54 h 143"/>
                <a:gd name="T12" fmla="*/ 40 w 79"/>
                <a:gd name="T13" fmla="*/ 24 h 143"/>
                <a:gd name="T14" fmla="*/ 7 w 79"/>
                <a:gd name="T15" fmla="*/ 3 h 143"/>
                <a:gd name="T16" fmla="*/ 2 w 79"/>
                <a:gd name="T17" fmla="*/ 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43">
                  <a:moveTo>
                    <a:pt x="2" y="7"/>
                  </a:moveTo>
                  <a:cubicBezTo>
                    <a:pt x="7" y="15"/>
                    <a:pt x="13" y="17"/>
                    <a:pt x="21" y="21"/>
                  </a:cubicBezTo>
                  <a:cubicBezTo>
                    <a:pt x="36" y="30"/>
                    <a:pt x="46" y="45"/>
                    <a:pt x="54" y="59"/>
                  </a:cubicBezTo>
                  <a:cubicBezTo>
                    <a:pt x="68" y="85"/>
                    <a:pt x="57" y="116"/>
                    <a:pt x="72" y="140"/>
                  </a:cubicBezTo>
                  <a:cubicBezTo>
                    <a:pt x="74" y="143"/>
                    <a:pt x="79" y="141"/>
                    <a:pt x="78" y="138"/>
                  </a:cubicBezTo>
                  <a:cubicBezTo>
                    <a:pt x="69" y="110"/>
                    <a:pt x="77" y="80"/>
                    <a:pt x="62" y="54"/>
                  </a:cubicBezTo>
                  <a:cubicBezTo>
                    <a:pt x="56" y="43"/>
                    <a:pt x="49" y="32"/>
                    <a:pt x="40" y="24"/>
                  </a:cubicBezTo>
                  <a:cubicBezTo>
                    <a:pt x="30" y="15"/>
                    <a:pt x="15" y="13"/>
                    <a:pt x="7" y="3"/>
                  </a:cubicBezTo>
                  <a:cubicBezTo>
                    <a:pt x="5" y="0"/>
                    <a:pt x="0" y="4"/>
                    <a:pt x="2"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7" name="Freeform 893"/>
            <p:cNvSpPr/>
            <p:nvPr/>
          </p:nvSpPr>
          <p:spPr bwMode="auto">
            <a:xfrm>
              <a:off x="4456" y="2348"/>
              <a:ext cx="167" cy="170"/>
            </a:xfrm>
            <a:custGeom>
              <a:avLst/>
              <a:gdLst>
                <a:gd name="T0" fmla="*/ 90 w 95"/>
                <a:gd name="T1" fmla="*/ 0 h 97"/>
                <a:gd name="T2" fmla="*/ 41 w 95"/>
                <a:gd name="T3" fmla="*/ 34 h 97"/>
                <a:gd name="T4" fmla="*/ 2 w 95"/>
                <a:gd name="T5" fmla="*/ 91 h 97"/>
                <a:gd name="T6" fmla="*/ 7 w 95"/>
                <a:gd name="T7" fmla="*/ 95 h 97"/>
                <a:gd name="T8" fmla="*/ 41 w 95"/>
                <a:gd name="T9" fmla="*/ 49 h 97"/>
                <a:gd name="T10" fmla="*/ 92 w 95"/>
                <a:gd name="T11" fmla="*/ 5 h 97"/>
                <a:gd name="T12" fmla="*/ 90 w 95"/>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95" h="97">
                  <a:moveTo>
                    <a:pt x="90" y="0"/>
                  </a:moveTo>
                  <a:cubicBezTo>
                    <a:pt x="70" y="4"/>
                    <a:pt x="54" y="19"/>
                    <a:pt x="41" y="34"/>
                  </a:cubicBezTo>
                  <a:cubicBezTo>
                    <a:pt x="27" y="51"/>
                    <a:pt x="13" y="71"/>
                    <a:pt x="2" y="91"/>
                  </a:cubicBezTo>
                  <a:cubicBezTo>
                    <a:pt x="0" y="94"/>
                    <a:pt x="4" y="97"/>
                    <a:pt x="7" y="95"/>
                  </a:cubicBezTo>
                  <a:cubicBezTo>
                    <a:pt x="22" y="83"/>
                    <a:pt x="30" y="64"/>
                    <a:pt x="41" y="49"/>
                  </a:cubicBezTo>
                  <a:cubicBezTo>
                    <a:pt x="55" y="30"/>
                    <a:pt x="70" y="16"/>
                    <a:pt x="92" y="5"/>
                  </a:cubicBezTo>
                  <a:cubicBezTo>
                    <a:pt x="95" y="4"/>
                    <a:pt x="92" y="0"/>
                    <a:pt x="9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8" name="Freeform 894"/>
            <p:cNvSpPr/>
            <p:nvPr/>
          </p:nvSpPr>
          <p:spPr bwMode="auto">
            <a:xfrm>
              <a:off x="4238" y="2492"/>
              <a:ext cx="515" cy="125"/>
            </a:xfrm>
            <a:custGeom>
              <a:avLst/>
              <a:gdLst>
                <a:gd name="T0" fmla="*/ 288 w 293"/>
                <a:gd name="T1" fmla="*/ 51 h 71"/>
                <a:gd name="T2" fmla="*/ 217 w 293"/>
                <a:gd name="T3" fmla="*/ 22 h 71"/>
                <a:gd name="T4" fmla="*/ 143 w 293"/>
                <a:gd name="T5" fmla="*/ 0 h 71"/>
                <a:gd name="T6" fmla="*/ 79 w 293"/>
                <a:gd name="T7" fmla="*/ 20 h 71"/>
                <a:gd name="T8" fmla="*/ 3 w 293"/>
                <a:gd name="T9" fmla="*/ 61 h 71"/>
                <a:gd name="T10" fmla="*/ 7 w 293"/>
                <a:gd name="T11" fmla="*/ 69 h 71"/>
                <a:gd name="T12" fmla="*/ 69 w 293"/>
                <a:gd name="T13" fmla="*/ 39 h 71"/>
                <a:gd name="T14" fmla="*/ 143 w 293"/>
                <a:gd name="T15" fmla="*/ 13 h 71"/>
                <a:gd name="T16" fmla="*/ 214 w 293"/>
                <a:gd name="T17" fmla="*/ 34 h 71"/>
                <a:gd name="T18" fmla="*/ 284 w 293"/>
                <a:gd name="T19" fmla="*/ 59 h 71"/>
                <a:gd name="T20" fmla="*/ 288 w 293"/>
                <a:gd name="T21" fmla="*/ 5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3" h="71">
                  <a:moveTo>
                    <a:pt x="288" y="51"/>
                  </a:moveTo>
                  <a:cubicBezTo>
                    <a:pt x="266" y="39"/>
                    <a:pt x="241" y="31"/>
                    <a:pt x="217" y="22"/>
                  </a:cubicBezTo>
                  <a:cubicBezTo>
                    <a:pt x="194" y="13"/>
                    <a:pt x="169" y="0"/>
                    <a:pt x="143" y="0"/>
                  </a:cubicBezTo>
                  <a:cubicBezTo>
                    <a:pt x="120" y="0"/>
                    <a:pt x="99" y="10"/>
                    <a:pt x="79" y="20"/>
                  </a:cubicBezTo>
                  <a:cubicBezTo>
                    <a:pt x="54" y="32"/>
                    <a:pt x="27" y="44"/>
                    <a:pt x="3" y="61"/>
                  </a:cubicBezTo>
                  <a:cubicBezTo>
                    <a:pt x="0" y="64"/>
                    <a:pt x="2" y="71"/>
                    <a:pt x="7" y="69"/>
                  </a:cubicBezTo>
                  <a:cubicBezTo>
                    <a:pt x="29" y="62"/>
                    <a:pt x="49" y="50"/>
                    <a:pt x="69" y="39"/>
                  </a:cubicBezTo>
                  <a:cubicBezTo>
                    <a:pt x="92" y="28"/>
                    <a:pt x="117" y="12"/>
                    <a:pt x="143" y="13"/>
                  </a:cubicBezTo>
                  <a:cubicBezTo>
                    <a:pt x="168" y="13"/>
                    <a:pt x="192" y="26"/>
                    <a:pt x="214" y="34"/>
                  </a:cubicBezTo>
                  <a:cubicBezTo>
                    <a:pt x="237" y="43"/>
                    <a:pt x="260" y="53"/>
                    <a:pt x="284" y="59"/>
                  </a:cubicBezTo>
                  <a:cubicBezTo>
                    <a:pt x="289" y="61"/>
                    <a:pt x="293" y="53"/>
                    <a:pt x="288" y="5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99" name="Freeform 895"/>
            <p:cNvSpPr/>
            <p:nvPr/>
          </p:nvSpPr>
          <p:spPr bwMode="auto">
            <a:xfrm>
              <a:off x="3702" y="3053"/>
              <a:ext cx="171" cy="130"/>
            </a:xfrm>
            <a:custGeom>
              <a:avLst/>
              <a:gdLst>
                <a:gd name="T0" fmla="*/ 96 w 97"/>
                <a:gd name="T1" fmla="*/ 72 h 74"/>
                <a:gd name="T2" fmla="*/ 2 w 97"/>
                <a:gd name="T3" fmla="*/ 1 h 74"/>
                <a:gd name="T4" fmla="*/ 0 w 97"/>
                <a:gd name="T5" fmla="*/ 2 h 74"/>
                <a:gd name="T6" fmla="*/ 95 w 97"/>
                <a:gd name="T7" fmla="*/ 73 h 74"/>
                <a:gd name="T8" fmla="*/ 96 w 97"/>
                <a:gd name="T9" fmla="*/ 72 h 74"/>
              </a:gdLst>
              <a:ahLst/>
              <a:cxnLst>
                <a:cxn ang="0">
                  <a:pos x="T0" y="T1"/>
                </a:cxn>
                <a:cxn ang="0">
                  <a:pos x="T2" y="T3"/>
                </a:cxn>
                <a:cxn ang="0">
                  <a:pos x="T4" y="T5"/>
                </a:cxn>
                <a:cxn ang="0">
                  <a:pos x="T6" y="T7"/>
                </a:cxn>
                <a:cxn ang="0">
                  <a:pos x="T8" y="T9"/>
                </a:cxn>
              </a:cxnLst>
              <a:rect l="0" t="0" r="r" b="b"/>
              <a:pathLst>
                <a:path w="97" h="74">
                  <a:moveTo>
                    <a:pt x="96" y="72"/>
                  </a:moveTo>
                  <a:cubicBezTo>
                    <a:pt x="56" y="59"/>
                    <a:pt x="26" y="35"/>
                    <a:pt x="2" y="1"/>
                  </a:cubicBezTo>
                  <a:cubicBezTo>
                    <a:pt x="1" y="0"/>
                    <a:pt x="0" y="1"/>
                    <a:pt x="0" y="2"/>
                  </a:cubicBezTo>
                  <a:cubicBezTo>
                    <a:pt x="21" y="37"/>
                    <a:pt x="57" y="62"/>
                    <a:pt x="95" y="73"/>
                  </a:cubicBezTo>
                  <a:cubicBezTo>
                    <a:pt x="96" y="74"/>
                    <a:pt x="97" y="72"/>
                    <a:pt x="96" y="7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00" name="Freeform 896"/>
            <p:cNvSpPr/>
            <p:nvPr/>
          </p:nvSpPr>
          <p:spPr bwMode="auto">
            <a:xfrm>
              <a:off x="3670" y="3065"/>
              <a:ext cx="145" cy="123"/>
            </a:xfrm>
            <a:custGeom>
              <a:avLst/>
              <a:gdLst>
                <a:gd name="T0" fmla="*/ 81 w 82"/>
                <a:gd name="T1" fmla="*/ 68 h 70"/>
                <a:gd name="T2" fmla="*/ 1 w 82"/>
                <a:gd name="T3" fmla="*/ 1 h 70"/>
                <a:gd name="T4" fmla="*/ 0 w 82"/>
                <a:gd name="T5" fmla="*/ 2 h 70"/>
                <a:gd name="T6" fmla="*/ 81 w 82"/>
                <a:gd name="T7" fmla="*/ 70 h 70"/>
                <a:gd name="T8" fmla="*/ 81 w 82"/>
                <a:gd name="T9" fmla="*/ 68 h 70"/>
              </a:gdLst>
              <a:ahLst/>
              <a:cxnLst>
                <a:cxn ang="0">
                  <a:pos x="T0" y="T1"/>
                </a:cxn>
                <a:cxn ang="0">
                  <a:pos x="T2" y="T3"/>
                </a:cxn>
                <a:cxn ang="0">
                  <a:pos x="T4" y="T5"/>
                </a:cxn>
                <a:cxn ang="0">
                  <a:pos x="T6" y="T7"/>
                </a:cxn>
                <a:cxn ang="0">
                  <a:pos x="T8" y="T9"/>
                </a:cxn>
              </a:cxnLst>
              <a:rect l="0" t="0" r="r" b="b"/>
              <a:pathLst>
                <a:path w="82" h="70">
                  <a:moveTo>
                    <a:pt x="81" y="68"/>
                  </a:moveTo>
                  <a:cubicBezTo>
                    <a:pt x="47" y="61"/>
                    <a:pt x="22" y="27"/>
                    <a:pt x="1" y="1"/>
                  </a:cubicBezTo>
                  <a:cubicBezTo>
                    <a:pt x="1" y="0"/>
                    <a:pt x="0" y="1"/>
                    <a:pt x="0" y="2"/>
                  </a:cubicBezTo>
                  <a:cubicBezTo>
                    <a:pt x="17" y="29"/>
                    <a:pt x="48" y="64"/>
                    <a:pt x="81" y="70"/>
                  </a:cubicBezTo>
                  <a:cubicBezTo>
                    <a:pt x="82" y="70"/>
                    <a:pt x="82" y="69"/>
                    <a:pt x="81" y="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01" name="Freeform 897"/>
            <p:cNvSpPr/>
            <p:nvPr/>
          </p:nvSpPr>
          <p:spPr bwMode="auto">
            <a:xfrm>
              <a:off x="3765" y="3002"/>
              <a:ext cx="159" cy="151"/>
            </a:xfrm>
            <a:custGeom>
              <a:avLst/>
              <a:gdLst>
                <a:gd name="T0" fmla="*/ 89 w 90"/>
                <a:gd name="T1" fmla="*/ 82 h 86"/>
                <a:gd name="T2" fmla="*/ 33 w 90"/>
                <a:gd name="T3" fmla="*/ 54 h 86"/>
                <a:gd name="T4" fmla="*/ 2 w 90"/>
                <a:gd name="T5" fmla="*/ 1 h 86"/>
                <a:gd name="T6" fmla="*/ 0 w 90"/>
                <a:gd name="T7" fmla="*/ 1 h 86"/>
                <a:gd name="T8" fmla="*/ 38 w 90"/>
                <a:gd name="T9" fmla="*/ 62 h 86"/>
                <a:gd name="T10" fmla="*/ 89 w 90"/>
                <a:gd name="T11" fmla="*/ 83 h 86"/>
                <a:gd name="T12" fmla="*/ 89 w 90"/>
                <a:gd name="T13" fmla="*/ 82 h 86"/>
              </a:gdLst>
              <a:ahLst/>
              <a:cxnLst>
                <a:cxn ang="0">
                  <a:pos x="T0" y="T1"/>
                </a:cxn>
                <a:cxn ang="0">
                  <a:pos x="T2" y="T3"/>
                </a:cxn>
                <a:cxn ang="0">
                  <a:pos x="T4" y="T5"/>
                </a:cxn>
                <a:cxn ang="0">
                  <a:pos x="T6" y="T7"/>
                </a:cxn>
                <a:cxn ang="0">
                  <a:pos x="T8" y="T9"/>
                </a:cxn>
                <a:cxn ang="0">
                  <a:pos x="T10" y="T11"/>
                </a:cxn>
                <a:cxn ang="0">
                  <a:pos x="T12" y="T13"/>
                </a:cxn>
              </a:cxnLst>
              <a:rect l="0" t="0" r="r" b="b"/>
              <a:pathLst>
                <a:path w="90" h="86">
                  <a:moveTo>
                    <a:pt x="89" y="82"/>
                  </a:moveTo>
                  <a:cubicBezTo>
                    <a:pt x="69" y="83"/>
                    <a:pt x="47" y="68"/>
                    <a:pt x="33" y="54"/>
                  </a:cubicBezTo>
                  <a:cubicBezTo>
                    <a:pt x="18" y="39"/>
                    <a:pt x="10" y="20"/>
                    <a:pt x="2" y="1"/>
                  </a:cubicBezTo>
                  <a:cubicBezTo>
                    <a:pt x="1" y="0"/>
                    <a:pt x="0" y="0"/>
                    <a:pt x="0" y="1"/>
                  </a:cubicBezTo>
                  <a:cubicBezTo>
                    <a:pt x="7" y="24"/>
                    <a:pt x="20" y="46"/>
                    <a:pt x="38" y="62"/>
                  </a:cubicBezTo>
                  <a:cubicBezTo>
                    <a:pt x="50" y="73"/>
                    <a:pt x="71" y="86"/>
                    <a:pt x="89" y="83"/>
                  </a:cubicBezTo>
                  <a:cubicBezTo>
                    <a:pt x="90" y="83"/>
                    <a:pt x="89" y="82"/>
                    <a:pt x="89" y="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02" name="Freeform 898"/>
            <p:cNvSpPr/>
            <p:nvPr/>
          </p:nvSpPr>
          <p:spPr bwMode="auto">
            <a:xfrm>
              <a:off x="3801" y="2997"/>
              <a:ext cx="131" cy="142"/>
            </a:xfrm>
            <a:custGeom>
              <a:avLst/>
              <a:gdLst>
                <a:gd name="T0" fmla="*/ 74 w 75"/>
                <a:gd name="T1" fmla="*/ 79 h 81"/>
                <a:gd name="T2" fmla="*/ 2 w 75"/>
                <a:gd name="T3" fmla="*/ 1 h 81"/>
                <a:gd name="T4" fmla="*/ 0 w 75"/>
                <a:gd name="T5" fmla="*/ 1 h 81"/>
                <a:gd name="T6" fmla="*/ 73 w 75"/>
                <a:gd name="T7" fmla="*/ 81 h 81"/>
                <a:gd name="T8" fmla="*/ 74 w 75"/>
                <a:gd name="T9" fmla="*/ 79 h 81"/>
              </a:gdLst>
              <a:ahLst/>
              <a:cxnLst>
                <a:cxn ang="0">
                  <a:pos x="T0" y="T1"/>
                </a:cxn>
                <a:cxn ang="0">
                  <a:pos x="T2" y="T3"/>
                </a:cxn>
                <a:cxn ang="0">
                  <a:pos x="T4" y="T5"/>
                </a:cxn>
                <a:cxn ang="0">
                  <a:pos x="T6" y="T7"/>
                </a:cxn>
                <a:cxn ang="0">
                  <a:pos x="T8" y="T9"/>
                </a:cxn>
              </a:cxnLst>
              <a:rect l="0" t="0" r="r" b="b"/>
              <a:pathLst>
                <a:path w="75" h="81">
                  <a:moveTo>
                    <a:pt x="74" y="79"/>
                  </a:moveTo>
                  <a:cubicBezTo>
                    <a:pt x="43" y="63"/>
                    <a:pt x="10" y="37"/>
                    <a:pt x="2" y="1"/>
                  </a:cubicBezTo>
                  <a:cubicBezTo>
                    <a:pt x="2" y="0"/>
                    <a:pt x="0" y="0"/>
                    <a:pt x="0" y="1"/>
                  </a:cubicBezTo>
                  <a:cubicBezTo>
                    <a:pt x="5" y="36"/>
                    <a:pt x="42" y="67"/>
                    <a:pt x="73" y="81"/>
                  </a:cubicBezTo>
                  <a:cubicBezTo>
                    <a:pt x="74" y="81"/>
                    <a:pt x="75" y="80"/>
                    <a:pt x="74" y="7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03" name="Freeform 899"/>
            <p:cNvSpPr/>
            <p:nvPr/>
          </p:nvSpPr>
          <p:spPr bwMode="auto">
            <a:xfrm>
              <a:off x="3866" y="2981"/>
              <a:ext cx="91" cy="153"/>
            </a:xfrm>
            <a:custGeom>
              <a:avLst/>
              <a:gdLst>
                <a:gd name="T0" fmla="*/ 52 w 52"/>
                <a:gd name="T1" fmla="*/ 85 h 87"/>
                <a:gd name="T2" fmla="*/ 2 w 52"/>
                <a:gd name="T3" fmla="*/ 1 h 87"/>
                <a:gd name="T4" fmla="*/ 0 w 52"/>
                <a:gd name="T5" fmla="*/ 2 h 87"/>
                <a:gd name="T6" fmla="*/ 19 w 52"/>
                <a:gd name="T7" fmla="*/ 48 h 87"/>
                <a:gd name="T8" fmla="*/ 51 w 52"/>
                <a:gd name="T9" fmla="*/ 86 h 87"/>
                <a:gd name="T10" fmla="*/ 52 w 52"/>
                <a:gd name="T11" fmla="*/ 85 h 87"/>
              </a:gdLst>
              <a:ahLst/>
              <a:cxnLst>
                <a:cxn ang="0">
                  <a:pos x="T0" y="T1"/>
                </a:cxn>
                <a:cxn ang="0">
                  <a:pos x="T2" y="T3"/>
                </a:cxn>
                <a:cxn ang="0">
                  <a:pos x="T4" y="T5"/>
                </a:cxn>
                <a:cxn ang="0">
                  <a:pos x="T6" y="T7"/>
                </a:cxn>
                <a:cxn ang="0">
                  <a:pos x="T8" y="T9"/>
                </a:cxn>
                <a:cxn ang="0">
                  <a:pos x="T10" y="T11"/>
                </a:cxn>
              </a:cxnLst>
              <a:rect l="0" t="0" r="r" b="b"/>
              <a:pathLst>
                <a:path w="52" h="87">
                  <a:moveTo>
                    <a:pt x="52" y="85"/>
                  </a:moveTo>
                  <a:cubicBezTo>
                    <a:pt x="27" y="66"/>
                    <a:pt x="7" y="32"/>
                    <a:pt x="2" y="1"/>
                  </a:cubicBezTo>
                  <a:cubicBezTo>
                    <a:pt x="2" y="0"/>
                    <a:pt x="0" y="1"/>
                    <a:pt x="0" y="2"/>
                  </a:cubicBezTo>
                  <a:cubicBezTo>
                    <a:pt x="1" y="19"/>
                    <a:pt x="9" y="34"/>
                    <a:pt x="19" y="48"/>
                  </a:cubicBezTo>
                  <a:cubicBezTo>
                    <a:pt x="27" y="62"/>
                    <a:pt x="38" y="77"/>
                    <a:pt x="51" y="86"/>
                  </a:cubicBezTo>
                  <a:cubicBezTo>
                    <a:pt x="51" y="87"/>
                    <a:pt x="52" y="86"/>
                    <a:pt x="52" y="8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04" name="Freeform 900"/>
            <p:cNvSpPr/>
            <p:nvPr/>
          </p:nvSpPr>
          <p:spPr bwMode="auto">
            <a:xfrm>
              <a:off x="3897" y="2944"/>
              <a:ext cx="71" cy="192"/>
            </a:xfrm>
            <a:custGeom>
              <a:avLst/>
              <a:gdLst>
                <a:gd name="T0" fmla="*/ 39 w 40"/>
                <a:gd name="T1" fmla="*/ 108 h 109"/>
                <a:gd name="T2" fmla="*/ 3 w 40"/>
                <a:gd name="T3" fmla="*/ 1 h 109"/>
                <a:gd name="T4" fmla="*/ 1 w 40"/>
                <a:gd name="T5" fmla="*/ 1 h 109"/>
                <a:gd name="T6" fmla="*/ 38 w 40"/>
                <a:gd name="T7" fmla="*/ 109 h 109"/>
                <a:gd name="T8" fmla="*/ 39 w 40"/>
                <a:gd name="T9" fmla="*/ 108 h 109"/>
              </a:gdLst>
              <a:ahLst/>
              <a:cxnLst>
                <a:cxn ang="0">
                  <a:pos x="T0" y="T1"/>
                </a:cxn>
                <a:cxn ang="0">
                  <a:pos x="T2" y="T3"/>
                </a:cxn>
                <a:cxn ang="0">
                  <a:pos x="T4" y="T5"/>
                </a:cxn>
                <a:cxn ang="0">
                  <a:pos x="T6" y="T7"/>
                </a:cxn>
                <a:cxn ang="0">
                  <a:pos x="T8" y="T9"/>
                </a:cxn>
              </a:cxnLst>
              <a:rect l="0" t="0" r="r" b="b"/>
              <a:pathLst>
                <a:path w="40" h="109">
                  <a:moveTo>
                    <a:pt x="39" y="108"/>
                  </a:moveTo>
                  <a:cubicBezTo>
                    <a:pt x="16" y="76"/>
                    <a:pt x="4" y="41"/>
                    <a:pt x="3" y="1"/>
                  </a:cubicBezTo>
                  <a:cubicBezTo>
                    <a:pt x="2" y="0"/>
                    <a:pt x="1" y="0"/>
                    <a:pt x="1" y="1"/>
                  </a:cubicBezTo>
                  <a:cubicBezTo>
                    <a:pt x="0" y="40"/>
                    <a:pt x="14" y="78"/>
                    <a:pt x="38" y="109"/>
                  </a:cubicBezTo>
                  <a:cubicBezTo>
                    <a:pt x="39" y="109"/>
                    <a:pt x="40" y="108"/>
                    <a:pt x="39" y="1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05" name="Freeform 901"/>
            <p:cNvSpPr/>
            <p:nvPr/>
          </p:nvSpPr>
          <p:spPr bwMode="auto">
            <a:xfrm>
              <a:off x="3989" y="2877"/>
              <a:ext cx="37" cy="274"/>
            </a:xfrm>
            <a:custGeom>
              <a:avLst/>
              <a:gdLst>
                <a:gd name="T0" fmla="*/ 19 w 21"/>
                <a:gd name="T1" fmla="*/ 154 h 156"/>
                <a:gd name="T2" fmla="*/ 21 w 21"/>
                <a:gd name="T3" fmla="*/ 1 h 156"/>
                <a:gd name="T4" fmla="*/ 20 w 21"/>
                <a:gd name="T5" fmla="*/ 1 h 156"/>
                <a:gd name="T6" fmla="*/ 18 w 21"/>
                <a:gd name="T7" fmla="*/ 155 h 156"/>
                <a:gd name="T8" fmla="*/ 19 w 21"/>
                <a:gd name="T9" fmla="*/ 154 h 156"/>
              </a:gdLst>
              <a:ahLst/>
              <a:cxnLst>
                <a:cxn ang="0">
                  <a:pos x="T0" y="T1"/>
                </a:cxn>
                <a:cxn ang="0">
                  <a:pos x="T2" y="T3"/>
                </a:cxn>
                <a:cxn ang="0">
                  <a:pos x="T4" y="T5"/>
                </a:cxn>
                <a:cxn ang="0">
                  <a:pos x="T6" y="T7"/>
                </a:cxn>
                <a:cxn ang="0">
                  <a:pos x="T8" y="T9"/>
                </a:cxn>
              </a:cxnLst>
              <a:rect l="0" t="0" r="r" b="b"/>
              <a:pathLst>
                <a:path w="21" h="156">
                  <a:moveTo>
                    <a:pt x="19" y="154"/>
                  </a:moveTo>
                  <a:cubicBezTo>
                    <a:pt x="9" y="102"/>
                    <a:pt x="4" y="52"/>
                    <a:pt x="21" y="1"/>
                  </a:cubicBezTo>
                  <a:cubicBezTo>
                    <a:pt x="21" y="0"/>
                    <a:pt x="20" y="0"/>
                    <a:pt x="20" y="1"/>
                  </a:cubicBezTo>
                  <a:cubicBezTo>
                    <a:pt x="0" y="50"/>
                    <a:pt x="6" y="105"/>
                    <a:pt x="18" y="155"/>
                  </a:cubicBezTo>
                  <a:cubicBezTo>
                    <a:pt x="18" y="156"/>
                    <a:pt x="19" y="155"/>
                    <a:pt x="19" y="1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06" name="Freeform 902"/>
            <p:cNvSpPr/>
            <p:nvPr/>
          </p:nvSpPr>
          <p:spPr bwMode="auto">
            <a:xfrm>
              <a:off x="4026" y="2856"/>
              <a:ext cx="73" cy="287"/>
            </a:xfrm>
            <a:custGeom>
              <a:avLst/>
              <a:gdLst>
                <a:gd name="T0" fmla="*/ 4 w 42"/>
                <a:gd name="T1" fmla="*/ 162 h 163"/>
                <a:gd name="T2" fmla="*/ 42 w 42"/>
                <a:gd name="T3" fmla="*/ 2 h 163"/>
                <a:gd name="T4" fmla="*/ 41 w 42"/>
                <a:gd name="T5" fmla="*/ 1 h 163"/>
                <a:gd name="T6" fmla="*/ 9 w 42"/>
                <a:gd name="T7" fmla="*/ 71 h 163"/>
                <a:gd name="T8" fmla="*/ 2 w 42"/>
                <a:gd name="T9" fmla="*/ 162 h 163"/>
                <a:gd name="T10" fmla="*/ 4 w 42"/>
                <a:gd name="T11" fmla="*/ 162 h 163"/>
              </a:gdLst>
              <a:ahLst/>
              <a:cxnLst>
                <a:cxn ang="0">
                  <a:pos x="T0" y="T1"/>
                </a:cxn>
                <a:cxn ang="0">
                  <a:pos x="T2" y="T3"/>
                </a:cxn>
                <a:cxn ang="0">
                  <a:pos x="T4" y="T5"/>
                </a:cxn>
                <a:cxn ang="0">
                  <a:pos x="T6" y="T7"/>
                </a:cxn>
                <a:cxn ang="0">
                  <a:pos x="T8" y="T9"/>
                </a:cxn>
                <a:cxn ang="0">
                  <a:pos x="T10" y="T11"/>
                </a:cxn>
              </a:cxnLst>
              <a:rect l="0" t="0" r="r" b="b"/>
              <a:pathLst>
                <a:path w="42" h="163">
                  <a:moveTo>
                    <a:pt x="4" y="162"/>
                  </a:moveTo>
                  <a:cubicBezTo>
                    <a:pt x="1" y="110"/>
                    <a:pt x="7" y="44"/>
                    <a:pt x="42" y="2"/>
                  </a:cubicBezTo>
                  <a:cubicBezTo>
                    <a:pt x="42" y="1"/>
                    <a:pt x="41" y="0"/>
                    <a:pt x="41" y="1"/>
                  </a:cubicBezTo>
                  <a:cubicBezTo>
                    <a:pt x="22" y="20"/>
                    <a:pt x="14" y="45"/>
                    <a:pt x="9" y="71"/>
                  </a:cubicBezTo>
                  <a:cubicBezTo>
                    <a:pt x="4" y="101"/>
                    <a:pt x="0" y="132"/>
                    <a:pt x="2" y="162"/>
                  </a:cubicBezTo>
                  <a:cubicBezTo>
                    <a:pt x="2" y="163"/>
                    <a:pt x="4" y="163"/>
                    <a:pt x="4" y="1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07" name="Freeform 903"/>
            <p:cNvSpPr/>
            <p:nvPr/>
          </p:nvSpPr>
          <p:spPr bwMode="auto">
            <a:xfrm>
              <a:off x="4052" y="2782"/>
              <a:ext cx="242" cy="354"/>
            </a:xfrm>
            <a:custGeom>
              <a:avLst/>
              <a:gdLst>
                <a:gd name="T0" fmla="*/ 2 w 138"/>
                <a:gd name="T1" fmla="*/ 200 h 201"/>
                <a:gd name="T2" fmla="*/ 137 w 138"/>
                <a:gd name="T3" fmla="*/ 2 h 201"/>
                <a:gd name="T4" fmla="*/ 136 w 138"/>
                <a:gd name="T5" fmla="*/ 1 h 201"/>
                <a:gd name="T6" fmla="*/ 1 w 138"/>
                <a:gd name="T7" fmla="*/ 200 h 201"/>
                <a:gd name="T8" fmla="*/ 2 w 138"/>
                <a:gd name="T9" fmla="*/ 200 h 201"/>
              </a:gdLst>
              <a:ahLst/>
              <a:cxnLst>
                <a:cxn ang="0">
                  <a:pos x="T0" y="T1"/>
                </a:cxn>
                <a:cxn ang="0">
                  <a:pos x="T2" y="T3"/>
                </a:cxn>
                <a:cxn ang="0">
                  <a:pos x="T4" y="T5"/>
                </a:cxn>
                <a:cxn ang="0">
                  <a:pos x="T6" y="T7"/>
                </a:cxn>
                <a:cxn ang="0">
                  <a:pos x="T8" y="T9"/>
                </a:cxn>
              </a:cxnLst>
              <a:rect l="0" t="0" r="r" b="b"/>
              <a:pathLst>
                <a:path w="138" h="201">
                  <a:moveTo>
                    <a:pt x="2" y="200"/>
                  </a:moveTo>
                  <a:cubicBezTo>
                    <a:pt x="33" y="125"/>
                    <a:pt x="79" y="59"/>
                    <a:pt x="137" y="2"/>
                  </a:cubicBezTo>
                  <a:cubicBezTo>
                    <a:pt x="138" y="1"/>
                    <a:pt x="137" y="0"/>
                    <a:pt x="136" y="1"/>
                  </a:cubicBezTo>
                  <a:cubicBezTo>
                    <a:pt x="76" y="55"/>
                    <a:pt x="30" y="124"/>
                    <a:pt x="1" y="200"/>
                  </a:cubicBezTo>
                  <a:cubicBezTo>
                    <a:pt x="0" y="201"/>
                    <a:pt x="2" y="201"/>
                    <a:pt x="2" y="20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08" name="Freeform 904"/>
            <p:cNvSpPr/>
            <p:nvPr/>
          </p:nvSpPr>
          <p:spPr bwMode="auto">
            <a:xfrm>
              <a:off x="4069" y="2763"/>
              <a:ext cx="359" cy="355"/>
            </a:xfrm>
            <a:custGeom>
              <a:avLst/>
              <a:gdLst>
                <a:gd name="T0" fmla="*/ 2 w 204"/>
                <a:gd name="T1" fmla="*/ 202 h 202"/>
                <a:gd name="T2" fmla="*/ 203 w 204"/>
                <a:gd name="T3" fmla="*/ 3 h 202"/>
                <a:gd name="T4" fmla="*/ 202 w 204"/>
                <a:gd name="T5" fmla="*/ 1 h 202"/>
                <a:gd name="T6" fmla="*/ 1 w 204"/>
                <a:gd name="T7" fmla="*/ 201 h 202"/>
                <a:gd name="T8" fmla="*/ 2 w 204"/>
                <a:gd name="T9" fmla="*/ 202 h 202"/>
              </a:gdLst>
              <a:ahLst/>
              <a:cxnLst>
                <a:cxn ang="0">
                  <a:pos x="T0" y="T1"/>
                </a:cxn>
                <a:cxn ang="0">
                  <a:pos x="T2" y="T3"/>
                </a:cxn>
                <a:cxn ang="0">
                  <a:pos x="T4" y="T5"/>
                </a:cxn>
                <a:cxn ang="0">
                  <a:pos x="T6" y="T7"/>
                </a:cxn>
                <a:cxn ang="0">
                  <a:pos x="T8" y="T9"/>
                </a:cxn>
              </a:cxnLst>
              <a:rect l="0" t="0" r="r" b="b"/>
              <a:pathLst>
                <a:path w="204" h="202">
                  <a:moveTo>
                    <a:pt x="2" y="202"/>
                  </a:moveTo>
                  <a:cubicBezTo>
                    <a:pt x="56" y="121"/>
                    <a:pt x="124" y="58"/>
                    <a:pt x="203" y="3"/>
                  </a:cubicBezTo>
                  <a:cubicBezTo>
                    <a:pt x="204" y="2"/>
                    <a:pt x="203" y="0"/>
                    <a:pt x="202" y="1"/>
                  </a:cubicBezTo>
                  <a:cubicBezTo>
                    <a:pt x="121" y="50"/>
                    <a:pt x="52" y="122"/>
                    <a:pt x="1" y="201"/>
                  </a:cubicBezTo>
                  <a:cubicBezTo>
                    <a:pt x="0" y="202"/>
                    <a:pt x="1" y="202"/>
                    <a:pt x="2" y="20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09" name="Freeform 905"/>
            <p:cNvSpPr/>
            <p:nvPr/>
          </p:nvSpPr>
          <p:spPr bwMode="auto">
            <a:xfrm>
              <a:off x="4089" y="2756"/>
              <a:ext cx="436" cy="341"/>
            </a:xfrm>
            <a:custGeom>
              <a:avLst/>
              <a:gdLst>
                <a:gd name="T0" fmla="*/ 1 w 248"/>
                <a:gd name="T1" fmla="*/ 194 h 194"/>
                <a:gd name="T2" fmla="*/ 247 w 248"/>
                <a:gd name="T3" fmla="*/ 2 h 194"/>
                <a:gd name="T4" fmla="*/ 246 w 248"/>
                <a:gd name="T5" fmla="*/ 0 h 194"/>
                <a:gd name="T6" fmla="*/ 0 w 248"/>
                <a:gd name="T7" fmla="*/ 193 h 194"/>
                <a:gd name="T8" fmla="*/ 1 w 248"/>
                <a:gd name="T9" fmla="*/ 194 h 194"/>
              </a:gdLst>
              <a:ahLst/>
              <a:cxnLst>
                <a:cxn ang="0">
                  <a:pos x="T0" y="T1"/>
                </a:cxn>
                <a:cxn ang="0">
                  <a:pos x="T2" y="T3"/>
                </a:cxn>
                <a:cxn ang="0">
                  <a:pos x="T4" y="T5"/>
                </a:cxn>
                <a:cxn ang="0">
                  <a:pos x="T6" y="T7"/>
                </a:cxn>
                <a:cxn ang="0">
                  <a:pos x="T8" y="T9"/>
                </a:cxn>
              </a:cxnLst>
              <a:rect l="0" t="0" r="r" b="b"/>
              <a:pathLst>
                <a:path w="248" h="194">
                  <a:moveTo>
                    <a:pt x="1" y="194"/>
                  </a:moveTo>
                  <a:cubicBezTo>
                    <a:pt x="71" y="113"/>
                    <a:pt x="154" y="52"/>
                    <a:pt x="247" y="2"/>
                  </a:cubicBezTo>
                  <a:cubicBezTo>
                    <a:pt x="248" y="1"/>
                    <a:pt x="247" y="0"/>
                    <a:pt x="246" y="0"/>
                  </a:cubicBezTo>
                  <a:cubicBezTo>
                    <a:pt x="152" y="44"/>
                    <a:pt x="67" y="114"/>
                    <a:pt x="0" y="193"/>
                  </a:cubicBezTo>
                  <a:cubicBezTo>
                    <a:pt x="0" y="193"/>
                    <a:pt x="1" y="194"/>
                    <a:pt x="1" y="19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10" name="Freeform 906"/>
            <p:cNvSpPr/>
            <p:nvPr/>
          </p:nvSpPr>
          <p:spPr bwMode="auto">
            <a:xfrm>
              <a:off x="4103" y="2782"/>
              <a:ext cx="652" cy="320"/>
            </a:xfrm>
            <a:custGeom>
              <a:avLst/>
              <a:gdLst>
                <a:gd name="T0" fmla="*/ 2 w 371"/>
                <a:gd name="T1" fmla="*/ 181 h 182"/>
                <a:gd name="T2" fmla="*/ 369 w 371"/>
                <a:gd name="T3" fmla="*/ 3 h 182"/>
                <a:gd name="T4" fmla="*/ 369 w 371"/>
                <a:gd name="T5" fmla="*/ 1 h 182"/>
                <a:gd name="T6" fmla="*/ 1 w 371"/>
                <a:gd name="T7" fmla="*/ 180 h 182"/>
                <a:gd name="T8" fmla="*/ 2 w 371"/>
                <a:gd name="T9" fmla="*/ 181 h 182"/>
              </a:gdLst>
              <a:ahLst/>
              <a:cxnLst>
                <a:cxn ang="0">
                  <a:pos x="T0" y="T1"/>
                </a:cxn>
                <a:cxn ang="0">
                  <a:pos x="T2" y="T3"/>
                </a:cxn>
                <a:cxn ang="0">
                  <a:pos x="T4" y="T5"/>
                </a:cxn>
                <a:cxn ang="0">
                  <a:pos x="T6" y="T7"/>
                </a:cxn>
                <a:cxn ang="0">
                  <a:pos x="T8" y="T9"/>
                </a:cxn>
              </a:cxnLst>
              <a:rect l="0" t="0" r="r" b="b"/>
              <a:pathLst>
                <a:path w="371" h="182">
                  <a:moveTo>
                    <a:pt x="2" y="181"/>
                  </a:moveTo>
                  <a:cubicBezTo>
                    <a:pt x="113" y="98"/>
                    <a:pt x="236" y="40"/>
                    <a:pt x="369" y="3"/>
                  </a:cubicBezTo>
                  <a:cubicBezTo>
                    <a:pt x="371" y="2"/>
                    <a:pt x="370" y="0"/>
                    <a:pt x="369" y="1"/>
                  </a:cubicBezTo>
                  <a:cubicBezTo>
                    <a:pt x="236" y="32"/>
                    <a:pt x="108" y="97"/>
                    <a:pt x="1" y="180"/>
                  </a:cubicBezTo>
                  <a:cubicBezTo>
                    <a:pt x="0" y="181"/>
                    <a:pt x="1" y="182"/>
                    <a:pt x="2" y="18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11" name="Freeform 907"/>
            <p:cNvSpPr/>
            <p:nvPr/>
          </p:nvSpPr>
          <p:spPr bwMode="auto">
            <a:xfrm>
              <a:off x="4106" y="2800"/>
              <a:ext cx="753" cy="292"/>
            </a:xfrm>
            <a:custGeom>
              <a:avLst/>
              <a:gdLst>
                <a:gd name="T0" fmla="*/ 2 w 428"/>
                <a:gd name="T1" fmla="*/ 166 h 166"/>
                <a:gd name="T2" fmla="*/ 212 w 428"/>
                <a:gd name="T3" fmla="*/ 68 h 166"/>
                <a:gd name="T4" fmla="*/ 427 w 428"/>
                <a:gd name="T5" fmla="*/ 3 h 166"/>
                <a:gd name="T6" fmla="*/ 427 w 428"/>
                <a:gd name="T7" fmla="*/ 1 h 166"/>
                <a:gd name="T8" fmla="*/ 1 w 428"/>
                <a:gd name="T9" fmla="*/ 164 h 166"/>
                <a:gd name="T10" fmla="*/ 2 w 428"/>
                <a:gd name="T11" fmla="*/ 166 h 166"/>
              </a:gdLst>
              <a:ahLst/>
              <a:cxnLst>
                <a:cxn ang="0">
                  <a:pos x="T0" y="T1"/>
                </a:cxn>
                <a:cxn ang="0">
                  <a:pos x="T2" y="T3"/>
                </a:cxn>
                <a:cxn ang="0">
                  <a:pos x="T4" y="T5"/>
                </a:cxn>
                <a:cxn ang="0">
                  <a:pos x="T6" y="T7"/>
                </a:cxn>
                <a:cxn ang="0">
                  <a:pos x="T8" y="T9"/>
                </a:cxn>
                <a:cxn ang="0">
                  <a:pos x="T10" y="T11"/>
                </a:cxn>
              </a:cxnLst>
              <a:rect l="0" t="0" r="r" b="b"/>
              <a:pathLst>
                <a:path w="428" h="166">
                  <a:moveTo>
                    <a:pt x="2" y="166"/>
                  </a:moveTo>
                  <a:cubicBezTo>
                    <a:pt x="70" y="129"/>
                    <a:pt x="140" y="96"/>
                    <a:pt x="212" y="68"/>
                  </a:cubicBezTo>
                  <a:cubicBezTo>
                    <a:pt x="283" y="42"/>
                    <a:pt x="354" y="22"/>
                    <a:pt x="427" y="3"/>
                  </a:cubicBezTo>
                  <a:cubicBezTo>
                    <a:pt x="428" y="2"/>
                    <a:pt x="428" y="0"/>
                    <a:pt x="427" y="1"/>
                  </a:cubicBezTo>
                  <a:cubicBezTo>
                    <a:pt x="279" y="31"/>
                    <a:pt x="132" y="90"/>
                    <a:pt x="1" y="164"/>
                  </a:cubicBezTo>
                  <a:cubicBezTo>
                    <a:pt x="0" y="165"/>
                    <a:pt x="1" y="166"/>
                    <a:pt x="2" y="16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12" name="Freeform 908"/>
            <p:cNvSpPr/>
            <p:nvPr/>
          </p:nvSpPr>
          <p:spPr bwMode="auto">
            <a:xfrm>
              <a:off x="4235" y="2826"/>
              <a:ext cx="694" cy="225"/>
            </a:xfrm>
            <a:custGeom>
              <a:avLst/>
              <a:gdLst>
                <a:gd name="T0" fmla="*/ 2 w 395"/>
                <a:gd name="T1" fmla="*/ 128 h 128"/>
                <a:gd name="T2" fmla="*/ 198 w 395"/>
                <a:gd name="T3" fmla="*/ 52 h 128"/>
                <a:gd name="T4" fmla="*/ 394 w 395"/>
                <a:gd name="T5" fmla="*/ 2 h 128"/>
                <a:gd name="T6" fmla="*/ 394 w 395"/>
                <a:gd name="T7" fmla="*/ 0 h 128"/>
                <a:gd name="T8" fmla="*/ 1 w 395"/>
                <a:gd name="T9" fmla="*/ 127 h 128"/>
                <a:gd name="T10" fmla="*/ 2 w 395"/>
                <a:gd name="T11" fmla="*/ 128 h 128"/>
              </a:gdLst>
              <a:ahLst/>
              <a:cxnLst>
                <a:cxn ang="0">
                  <a:pos x="T0" y="T1"/>
                </a:cxn>
                <a:cxn ang="0">
                  <a:pos x="T2" y="T3"/>
                </a:cxn>
                <a:cxn ang="0">
                  <a:pos x="T4" y="T5"/>
                </a:cxn>
                <a:cxn ang="0">
                  <a:pos x="T6" y="T7"/>
                </a:cxn>
                <a:cxn ang="0">
                  <a:pos x="T8" y="T9"/>
                </a:cxn>
                <a:cxn ang="0">
                  <a:pos x="T10" y="T11"/>
                </a:cxn>
              </a:cxnLst>
              <a:rect l="0" t="0" r="r" b="b"/>
              <a:pathLst>
                <a:path w="395" h="128">
                  <a:moveTo>
                    <a:pt x="2" y="128"/>
                  </a:moveTo>
                  <a:cubicBezTo>
                    <a:pt x="66" y="100"/>
                    <a:pt x="131" y="74"/>
                    <a:pt x="198" y="52"/>
                  </a:cubicBezTo>
                  <a:cubicBezTo>
                    <a:pt x="262" y="31"/>
                    <a:pt x="328" y="16"/>
                    <a:pt x="394" y="2"/>
                  </a:cubicBezTo>
                  <a:cubicBezTo>
                    <a:pt x="395" y="1"/>
                    <a:pt x="395" y="0"/>
                    <a:pt x="394" y="0"/>
                  </a:cubicBezTo>
                  <a:cubicBezTo>
                    <a:pt x="259" y="23"/>
                    <a:pt x="124" y="67"/>
                    <a:pt x="1" y="127"/>
                  </a:cubicBezTo>
                  <a:cubicBezTo>
                    <a:pt x="0" y="127"/>
                    <a:pt x="1" y="128"/>
                    <a:pt x="2" y="1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13" name="Freeform 909"/>
            <p:cNvSpPr/>
            <p:nvPr/>
          </p:nvSpPr>
          <p:spPr bwMode="auto">
            <a:xfrm>
              <a:off x="4467" y="2821"/>
              <a:ext cx="620" cy="181"/>
            </a:xfrm>
            <a:custGeom>
              <a:avLst/>
              <a:gdLst>
                <a:gd name="T0" fmla="*/ 1 w 353"/>
                <a:gd name="T1" fmla="*/ 103 h 103"/>
                <a:gd name="T2" fmla="*/ 352 w 353"/>
                <a:gd name="T3" fmla="*/ 2 h 103"/>
                <a:gd name="T4" fmla="*/ 351 w 353"/>
                <a:gd name="T5" fmla="*/ 1 h 103"/>
                <a:gd name="T6" fmla="*/ 1 w 353"/>
                <a:gd name="T7" fmla="*/ 102 h 103"/>
                <a:gd name="T8" fmla="*/ 1 w 353"/>
                <a:gd name="T9" fmla="*/ 103 h 103"/>
              </a:gdLst>
              <a:ahLst/>
              <a:cxnLst>
                <a:cxn ang="0">
                  <a:pos x="T0" y="T1"/>
                </a:cxn>
                <a:cxn ang="0">
                  <a:pos x="T2" y="T3"/>
                </a:cxn>
                <a:cxn ang="0">
                  <a:pos x="T4" y="T5"/>
                </a:cxn>
                <a:cxn ang="0">
                  <a:pos x="T6" y="T7"/>
                </a:cxn>
                <a:cxn ang="0">
                  <a:pos x="T8" y="T9"/>
                </a:cxn>
              </a:cxnLst>
              <a:rect l="0" t="0" r="r" b="b"/>
              <a:pathLst>
                <a:path w="353" h="103">
                  <a:moveTo>
                    <a:pt x="1" y="103"/>
                  </a:moveTo>
                  <a:cubicBezTo>
                    <a:pt x="116" y="59"/>
                    <a:pt x="232" y="28"/>
                    <a:pt x="352" y="2"/>
                  </a:cubicBezTo>
                  <a:cubicBezTo>
                    <a:pt x="353" y="2"/>
                    <a:pt x="352" y="0"/>
                    <a:pt x="351" y="1"/>
                  </a:cubicBezTo>
                  <a:cubicBezTo>
                    <a:pt x="232" y="19"/>
                    <a:pt x="113" y="57"/>
                    <a:pt x="1" y="102"/>
                  </a:cubicBezTo>
                  <a:cubicBezTo>
                    <a:pt x="0" y="102"/>
                    <a:pt x="0" y="103"/>
                    <a:pt x="1" y="10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14" name="Freeform 910"/>
            <p:cNvSpPr/>
            <p:nvPr/>
          </p:nvSpPr>
          <p:spPr bwMode="auto">
            <a:xfrm>
              <a:off x="4658" y="2865"/>
              <a:ext cx="530" cy="123"/>
            </a:xfrm>
            <a:custGeom>
              <a:avLst/>
              <a:gdLst>
                <a:gd name="T0" fmla="*/ 1 w 301"/>
                <a:gd name="T1" fmla="*/ 70 h 70"/>
                <a:gd name="T2" fmla="*/ 300 w 301"/>
                <a:gd name="T3" fmla="*/ 1 h 70"/>
                <a:gd name="T4" fmla="*/ 300 w 301"/>
                <a:gd name="T5" fmla="*/ 0 h 70"/>
                <a:gd name="T6" fmla="*/ 1 w 301"/>
                <a:gd name="T7" fmla="*/ 69 h 70"/>
                <a:gd name="T8" fmla="*/ 1 w 301"/>
                <a:gd name="T9" fmla="*/ 70 h 70"/>
              </a:gdLst>
              <a:ahLst/>
              <a:cxnLst>
                <a:cxn ang="0">
                  <a:pos x="T0" y="T1"/>
                </a:cxn>
                <a:cxn ang="0">
                  <a:pos x="T2" y="T3"/>
                </a:cxn>
                <a:cxn ang="0">
                  <a:pos x="T4" y="T5"/>
                </a:cxn>
                <a:cxn ang="0">
                  <a:pos x="T6" y="T7"/>
                </a:cxn>
                <a:cxn ang="0">
                  <a:pos x="T8" y="T9"/>
                </a:cxn>
              </a:cxnLst>
              <a:rect l="0" t="0" r="r" b="b"/>
              <a:pathLst>
                <a:path w="301" h="70">
                  <a:moveTo>
                    <a:pt x="1" y="70"/>
                  </a:moveTo>
                  <a:cubicBezTo>
                    <a:pt x="99" y="37"/>
                    <a:pt x="198" y="17"/>
                    <a:pt x="300" y="1"/>
                  </a:cubicBezTo>
                  <a:cubicBezTo>
                    <a:pt x="301" y="1"/>
                    <a:pt x="301" y="0"/>
                    <a:pt x="300" y="0"/>
                  </a:cubicBezTo>
                  <a:cubicBezTo>
                    <a:pt x="199" y="8"/>
                    <a:pt x="96" y="34"/>
                    <a:pt x="1" y="69"/>
                  </a:cubicBezTo>
                  <a:cubicBezTo>
                    <a:pt x="0" y="69"/>
                    <a:pt x="0" y="70"/>
                    <a:pt x="1" y="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15" name="Freeform 911"/>
            <p:cNvSpPr/>
            <p:nvPr/>
          </p:nvSpPr>
          <p:spPr bwMode="auto">
            <a:xfrm>
              <a:off x="4848" y="2881"/>
              <a:ext cx="449" cy="98"/>
            </a:xfrm>
            <a:custGeom>
              <a:avLst/>
              <a:gdLst>
                <a:gd name="T0" fmla="*/ 1 w 255"/>
                <a:gd name="T1" fmla="*/ 56 h 56"/>
                <a:gd name="T2" fmla="*/ 124 w 255"/>
                <a:gd name="T3" fmla="*/ 27 h 56"/>
                <a:gd name="T4" fmla="*/ 254 w 255"/>
                <a:gd name="T5" fmla="*/ 5 h 56"/>
                <a:gd name="T6" fmla="*/ 254 w 255"/>
                <a:gd name="T7" fmla="*/ 4 h 56"/>
                <a:gd name="T8" fmla="*/ 131 w 255"/>
                <a:gd name="T9" fmla="*/ 23 h 56"/>
                <a:gd name="T10" fmla="*/ 1 w 255"/>
                <a:gd name="T11" fmla="*/ 55 h 56"/>
                <a:gd name="T12" fmla="*/ 1 w 25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55" h="56">
                  <a:moveTo>
                    <a:pt x="1" y="56"/>
                  </a:moveTo>
                  <a:cubicBezTo>
                    <a:pt x="42" y="47"/>
                    <a:pt x="83" y="37"/>
                    <a:pt x="124" y="27"/>
                  </a:cubicBezTo>
                  <a:cubicBezTo>
                    <a:pt x="167" y="16"/>
                    <a:pt x="209" y="4"/>
                    <a:pt x="254" y="5"/>
                  </a:cubicBezTo>
                  <a:cubicBezTo>
                    <a:pt x="255" y="5"/>
                    <a:pt x="255" y="4"/>
                    <a:pt x="254" y="4"/>
                  </a:cubicBezTo>
                  <a:cubicBezTo>
                    <a:pt x="212" y="0"/>
                    <a:pt x="171" y="13"/>
                    <a:pt x="131" y="23"/>
                  </a:cubicBezTo>
                  <a:cubicBezTo>
                    <a:pt x="87" y="33"/>
                    <a:pt x="44" y="44"/>
                    <a:pt x="1" y="55"/>
                  </a:cubicBezTo>
                  <a:cubicBezTo>
                    <a:pt x="0" y="55"/>
                    <a:pt x="0" y="56"/>
                    <a:pt x="1"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16" name="Freeform 912"/>
            <p:cNvSpPr/>
            <p:nvPr/>
          </p:nvSpPr>
          <p:spPr bwMode="auto">
            <a:xfrm>
              <a:off x="5010" y="2918"/>
              <a:ext cx="332" cy="68"/>
            </a:xfrm>
            <a:custGeom>
              <a:avLst/>
              <a:gdLst>
                <a:gd name="T0" fmla="*/ 2 w 189"/>
                <a:gd name="T1" fmla="*/ 39 h 39"/>
                <a:gd name="T2" fmla="*/ 188 w 189"/>
                <a:gd name="T3" fmla="*/ 2 h 39"/>
                <a:gd name="T4" fmla="*/ 187 w 189"/>
                <a:gd name="T5" fmla="*/ 0 h 39"/>
                <a:gd name="T6" fmla="*/ 1 w 189"/>
                <a:gd name="T7" fmla="*/ 38 h 39"/>
                <a:gd name="T8" fmla="*/ 2 w 189"/>
                <a:gd name="T9" fmla="*/ 39 h 39"/>
              </a:gdLst>
              <a:ahLst/>
              <a:cxnLst>
                <a:cxn ang="0">
                  <a:pos x="T0" y="T1"/>
                </a:cxn>
                <a:cxn ang="0">
                  <a:pos x="T2" y="T3"/>
                </a:cxn>
                <a:cxn ang="0">
                  <a:pos x="T4" y="T5"/>
                </a:cxn>
                <a:cxn ang="0">
                  <a:pos x="T6" y="T7"/>
                </a:cxn>
                <a:cxn ang="0">
                  <a:pos x="T8" y="T9"/>
                </a:cxn>
              </a:cxnLst>
              <a:rect l="0" t="0" r="r" b="b"/>
              <a:pathLst>
                <a:path w="189" h="39">
                  <a:moveTo>
                    <a:pt x="2" y="39"/>
                  </a:moveTo>
                  <a:cubicBezTo>
                    <a:pt x="64" y="28"/>
                    <a:pt x="126" y="16"/>
                    <a:pt x="188" y="2"/>
                  </a:cubicBezTo>
                  <a:cubicBezTo>
                    <a:pt x="189" y="1"/>
                    <a:pt x="188" y="0"/>
                    <a:pt x="187" y="0"/>
                  </a:cubicBezTo>
                  <a:cubicBezTo>
                    <a:pt x="125" y="11"/>
                    <a:pt x="63" y="24"/>
                    <a:pt x="1" y="38"/>
                  </a:cubicBezTo>
                  <a:cubicBezTo>
                    <a:pt x="0" y="38"/>
                    <a:pt x="1" y="39"/>
                    <a:pt x="2" y="3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17" name="Freeform 913"/>
            <p:cNvSpPr/>
            <p:nvPr/>
          </p:nvSpPr>
          <p:spPr bwMode="auto">
            <a:xfrm>
              <a:off x="5184" y="2955"/>
              <a:ext cx="222" cy="43"/>
            </a:xfrm>
            <a:custGeom>
              <a:avLst/>
              <a:gdLst>
                <a:gd name="T0" fmla="*/ 1 w 126"/>
                <a:gd name="T1" fmla="*/ 25 h 25"/>
                <a:gd name="T2" fmla="*/ 124 w 126"/>
                <a:gd name="T3" fmla="*/ 5 h 25"/>
                <a:gd name="T4" fmla="*/ 124 w 126"/>
                <a:gd name="T5" fmla="*/ 3 h 25"/>
                <a:gd name="T6" fmla="*/ 1 w 126"/>
                <a:gd name="T7" fmla="*/ 24 h 25"/>
                <a:gd name="T8" fmla="*/ 1 w 126"/>
                <a:gd name="T9" fmla="*/ 25 h 25"/>
              </a:gdLst>
              <a:ahLst/>
              <a:cxnLst>
                <a:cxn ang="0">
                  <a:pos x="T0" y="T1"/>
                </a:cxn>
                <a:cxn ang="0">
                  <a:pos x="T2" y="T3"/>
                </a:cxn>
                <a:cxn ang="0">
                  <a:pos x="T4" y="T5"/>
                </a:cxn>
                <a:cxn ang="0">
                  <a:pos x="T6" y="T7"/>
                </a:cxn>
                <a:cxn ang="0">
                  <a:pos x="T8" y="T9"/>
                </a:cxn>
              </a:cxnLst>
              <a:rect l="0" t="0" r="r" b="b"/>
              <a:pathLst>
                <a:path w="126" h="25">
                  <a:moveTo>
                    <a:pt x="1" y="25"/>
                  </a:moveTo>
                  <a:cubicBezTo>
                    <a:pt x="41" y="17"/>
                    <a:pt x="83" y="3"/>
                    <a:pt x="124" y="5"/>
                  </a:cubicBezTo>
                  <a:cubicBezTo>
                    <a:pt x="126" y="5"/>
                    <a:pt x="126" y="3"/>
                    <a:pt x="124" y="3"/>
                  </a:cubicBezTo>
                  <a:cubicBezTo>
                    <a:pt x="83" y="0"/>
                    <a:pt x="40" y="15"/>
                    <a:pt x="1" y="24"/>
                  </a:cubicBezTo>
                  <a:cubicBezTo>
                    <a:pt x="0" y="24"/>
                    <a:pt x="0" y="25"/>
                    <a:pt x="1" y="2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18" name="Freeform 914"/>
            <p:cNvSpPr/>
            <p:nvPr/>
          </p:nvSpPr>
          <p:spPr bwMode="auto">
            <a:xfrm>
              <a:off x="5289" y="3002"/>
              <a:ext cx="150" cy="25"/>
            </a:xfrm>
            <a:custGeom>
              <a:avLst/>
              <a:gdLst>
                <a:gd name="T0" fmla="*/ 2 w 85"/>
                <a:gd name="T1" fmla="*/ 14 h 14"/>
                <a:gd name="T2" fmla="*/ 84 w 85"/>
                <a:gd name="T3" fmla="*/ 3 h 14"/>
                <a:gd name="T4" fmla="*/ 84 w 85"/>
                <a:gd name="T5" fmla="*/ 1 h 14"/>
                <a:gd name="T6" fmla="*/ 1 w 85"/>
                <a:gd name="T7" fmla="*/ 13 h 14"/>
                <a:gd name="T8" fmla="*/ 2 w 85"/>
                <a:gd name="T9" fmla="*/ 14 h 14"/>
              </a:gdLst>
              <a:ahLst/>
              <a:cxnLst>
                <a:cxn ang="0">
                  <a:pos x="T0" y="T1"/>
                </a:cxn>
                <a:cxn ang="0">
                  <a:pos x="T2" y="T3"/>
                </a:cxn>
                <a:cxn ang="0">
                  <a:pos x="T4" y="T5"/>
                </a:cxn>
                <a:cxn ang="0">
                  <a:pos x="T6" y="T7"/>
                </a:cxn>
                <a:cxn ang="0">
                  <a:pos x="T8" y="T9"/>
                </a:cxn>
              </a:cxnLst>
              <a:rect l="0" t="0" r="r" b="b"/>
              <a:pathLst>
                <a:path w="85" h="14">
                  <a:moveTo>
                    <a:pt x="2" y="14"/>
                  </a:moveTo>
                  <a:cubicBezTo>
                    <a:pt x="29" y="7"/>
                    <a:pt x="56" y="4"/>
                    <a:pt x="84" y="3"/>
                  </a:cubicBezTo>
                  <a:cubicBezTo>
                    <a:pt x="85" y="3"/>
                    <a:pt x="85" y="2"/>
                    <a:pt x="84" y="1"/>
                  </a:cubicBezTo>
                  <a:cubicBezTo>
                    <a:pt x="56" y="0"/>
                    <a:pt x="28" y="5"/>
                    <a:pt x="1" y="13"/>
                  </a:cubicBezTo>
                  <a:cubicBezTo>
                    <a:pt x="0" y="13"/>
                    <a:pt x="1" y="14"/>
                    <a:pt x="2"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19" name="Freeform 915"/>
            <p:cNvSpPr/>
            <p:nvPr/>
          </p:nvSpPr>
          <p:spPr bwMode="auto">
            <a:xfrm>
              <a:off x="5370" y="3035"/>
              <a:ext cx="67" cy="9"/>
            </a:xfrm>
            <a:custGeom>
              <a:avLst/>
              <a:gdLst>
                <a:gd name="T0" fmla="*/ 1 w 38"/>
                <a:gd name="T1" fmla="*/ 5 h 5"/>
                <a:gd name="T2" fmla="*/ 37 w 38"/>
                <a:gd name="T3" fmla="*/ 1 h 5"/>
                <a:gd name="T4" fmla="*/ 37 w 38"/>
                <a:gd name="T5" fmla="*/ 0 h 5"/>
                <a:gd name="T6" fmla="*/ 1 w 38"/>
                <a:gd name="T7" fmla="*/ 3 h 5"/>
                <a:gd name="T8" fmla="*/ 1 w 38"/>
                <a:gd name="T9" fmla="*/ 5 h 5"/>
              </a:gdLst>
              <a:ahLst/>
              <a:cxnLst>
                <a:cxn ang="0">
                  <a:pos x="T0" y="T1"/>
                </a:cxn>
                <a:cxn ang="0">
                  <a:pos x="T2" y="T3"/>
                </a:cxn>
                <a:cxn ang="0">
                  <a:pos x="T4" y="T5"/>
                </a:cxn>
                <a:cxn ang="0">
                  <a:pos x="T6" y="T7"/>
                </a:cxn>
                <a:cxn ang="0">
                  <a:pos x="T8" y="T9"/>
                </a:cxn>
              </a:cxnLst>
              <a:rect l="0" t="0" r="r" b="b"/>
              <a:pathLst>
                <a:path w="38" h="5">
                  <a:moveTo>
                    <a:pt x="1" y="5"/>
                  </a:moveTo>
                  <a:cubicBezTo>
                    <a:pt x="13" y="4"/>
                    <a:pt x="25" y="3"/>
                    <a:pt x="37" y="1"/>
                  </a:cubicBezTo>
                  <a:cubicBezTo>
                    <a:pt x="38" y="1"/>
                    <a:pt x="38" y="0"/>
                    <a:pt x="37" y="0"/>
                  </a:cubicBezTo>
                  <a:cubicBezTo>
                    <a:pt x="25" y="0"/>
                    <a:pt x="13" y="2"/>
                    <a:pt x="1" y="3"/>
                  </a:cubicBezTo>
                  <a:cubicBezTo>
                    <a:pt x="0" y="3"/>
                    <a:pt x="0" y="5"/>
                    <a:pt x="1"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20" name="Freeform 916"/>
            <p:cNvSpPr/>
            <p:nvPr/>
          </p:nvSpPr>
          <p:spPr bwMode="auto">
            <a:xfrm>
              <a:off x="5003" y="2991"/>
              <a:ext cx="425" cy="187"/>
            </a:xfrm>
            <a:custGeom>
              <a:avLst/>
              <a:gdLst>
                <a:gd name="T0" fmla="*/ 1 w 242"/>
                <a:gd name="T1" fmla="*/ 1 h 106"/>
                <a:gd name="T2" fmla="*/ 129 w 242"/>
                <a:gd name="T3" fmla="*/ 39 h 106"/>
                <a:gd name="T4" fmla="*/ 240 w 242"/>
                <a:gd name="T5" fmla="*/ 105 h 106"/>
                <a:gd name="T6" fmla="*/ 241 w 242"/>
                <a:gd name="T7" fmla="*/ 104 h 106"/>
                <a:gd name="T8" fmla="*/ 133 w 242"/>
                <a:gd name="T9" fmla="*/ 38 h 106"/>
                <a:gd name="T10" fmla="*/ 1 w 242"/>
                <a:gd name="T11" fmla="*/ 0 h 106"/>
                <a:gd name="T12" fmla="*/ 1 w 242"/>
                <a:gd name="T13" fmla="*/ 1 h 106"/>
              </a:gdLst>
              <a:ahLst/>
              <a:cxnLst>
                <a:cxn ang="0">
                  <a:pos x="T0" y="T1"/>
                </a:cxn>
                <a:cxn ang="0">
                  <a:pos x="T2" y="T3"/>
                </a:cxn>
                <a:cxn ang="0">
                  <a:pos x="T4" y="T5"/>
                </a:cxn>
                <a:cxn ang="0">
                  <a:pos x="T6" y="T7"/>
                </a:cxn>
                <a:cxn ang="0">
                  <a:pos x="T8" y="T9"/>
                </a:cxn>
                <a:cxn ang="0">
                  <a:pos x="T10" y="T11"/>
                </a:cxn>
                <a:cxn ang="0">
                  <a:pos x="T12" y="T13"/>
                </a:cxn>
              </a:cxnLst>
              <a:rect l="0" t="0" r="r" b="b"/>
              <a:pathLst>
                <a:path w="242" h="106">
                  <a:moveTo>
                    <a:pt x="1" y="1"/>
                  </a:moveTo>
                  <a:cubicBezTo>
                    <a:pt x="43" y="13"/>
                    <a:pt x="88" y="23"/>
                    <a:pt x="129" y="39"/>
                  </a:cubicBezTo>
                  <a:cubicBezTo>
                    <a:pt x="169" y="55"/>
                    <a:pt x="202" y="85"/>
                    <a:pt x="240" y="105"/>
                  </a:cubicBezTo>
                  <a:cubicBezTo>
                    <a:pt x="241" y="106"/>
                    <a:pt x="242" y="105"/>
                    <a:pt x="241" y="104"/>
                  </a:cubicBezTo>
                  <a:cubicBezTo>
                    <a:pt x="208" y="80"/>
                    <a:pt x="171" y="54"/>
                    <a:pt x="133" y="38"/>
                  </a:cubicBezTo>
                  <a:cubicBezTo>
                    <a:pt x="92" y="20"/>
                    <a:pt x="45" y="12"/>
                    <a:pt x="1" y="0"/>
                  </a:cubicBezTo>
                  <a:cubicBezTo>
                    <a:pt x="0" y="0"/>
                    <a:pt x="0" y="1"/>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21" name="Freeform 917"/>
            <p:cNvSpPr/>
            <p:nvPr/>
          </p:nvSpPr>
          <p:spPr bwMode="auto">
            <a:xfrm>
              <a:off x="5158" y="3000"/>
              <a:ext cx="284" cy="157"/>
            </a:xfrm>
            <a:custGeom>
              <a:avLst/>
              <a:gdLst>
                <a:gd name="T0" fmla="*/ 1 w 162"/>
                <a:gd name="T1" fmla="*/ 2 h 89"/>
                <a:gd name="T2" fmla="*/ 87 w 162"/>
                <a:gd name="T3" fmla="*/ 39 h 89"/>
                <a:gd name="T4" fmla="*/ 160 w 162"/>
                <a:gd name="T5" fmla="*/ 89 h 89"/>
                <a:gd name="T6" fmla="*/ 161 w 162"/>
                <a:gd name="T7" fmla="*/ 87 h 89"/>
                <a:gd name="T8" fmla="*/ 88 w 162"/>
                <a:gd name="T9" fmla="*/ 37 h 89"/>
                <a:gd name="T10" fmla="*/ 2 w 162"/>
                <a:gd name="T11" fmla="*/ 1 h 89"/>
                <a:gd name="T12" fmla="*/ 1 w 162"/>
                <a:gd name="T13" fmla="*/ 2 h 89"/>
              </a:gdLst>
              <a:ahLst/>
              <a:cxnLst>
                <a:cxn ang="0">
                  <a:pos x="T0" y="T1"/>
                </a:cxn>
                <a:cxn ang="0">
                  <a:pos x="T2" y="T3"/>
                </a:cxn>
                <a:cxn ang="0">
                  <a:pos x="T4" y="T5"/>
                </a:cxn>
                <a:cxn ang="0">
                  <a:pos x="T6" y="T7"/>
                </a:cxn>
                <a:cxn ang="0">
                  <a:pos x="T8" y="T9"/>
                </a:cxn>
                <a:cxn ang="0">
                  <a:pos x="T10" y="T11"/>
                </a:cxn>
                <a:cxn ang="0">
                  <a:pos x="T12" y="T13"/>
                </a:cxn>
              </a:cxnLst>
              <a:rect l="0" t="0" r="r" b="b"/>
              <a:pathLst>
                <a:path w="162" h="89">
                  <a:moveTo>
                    <a:pt x="1" y="2"/>
                  </a:moveTo>
                  <a:cubicBezTo>
                    <a:pt x="30" y="15"/>
                    <a:pt x="59" y="26"/>
                    <a:pt x="87" y="39"/>
                  </a:cubicBezTo>
                  <a:cubicBezTo>
                    <a:pt x="114" y="51"/>
                    <a:pt x="136" y="71"/>
                    <a:pt x="160" y="89"/>
                  </a:cubicBezTo>
                  <a:cubicBezTo>
                    <a:pt x="161" y="89"/>
                    <a:pt x="162" y="87"/>
                    <a:pt x="161" y="87"/>
                  </a:cubicBezTo>
                  <a:cubicBezTo>
                    <a:pt x="138" y="68"/>
                    <a:pt x="115" y="49"/>
                    <a:pt x="88" y="37"/>
                  </a:cubicBezTo>
                  <a:cubicBezTo>
                    <a:pt x="60" y="24"/>
                    <a:pt x="31" y="12"/>
                    <a:pt x="2" y="1"/>
                  </a:cubicBezTo>
                  <a:cubicBezTo>
                    <a:pt x="1" y="0"/>
                    <a:pt x="0" y="2"/>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22" name="Freeform 918"/>
            <p:cNvSpPr/>
            <p:nvPr/>
          </p:nvSpPr>
          <p:spPr bwMode="auto">
            <a:xfrm>
              <a:off x="5286" y="3025"/>
              <a:ext cx="149" cy="88"/>
            </a:xfrm>
            <a:custGeom>
              <a:avLst/>
              <a:gdLst>
                <a:gd name="T0" fmla="*/ 1 w 85"/>
                <a:gd name="T1" fmla="*/ 1 h 50"/>
                <a:gd name="T2" fmla="*/ 83 w 85"/>
                <a:gd name="T3" fmla="*/ 49 h 50"/>
                <a:gd name="T4" fmla="*/ 84 w 85"/>
                <a:gd name="T5" fmla="*/ 48 h 50"/>
                <a:gd name="T6" fmla="*/ 41 w 85"/>
                <a:gd name="T7" fmla="*/ 17 h 50"/>
                <a:gd name="T8" fmla="*/ 1 w 85"/>
                <a:gd name="T9" fmla="*/ 0 h 50"/>
                <a:gd name="T10" fmla="*/ 1 w 85"/>
                <a:gd name="T11" fmla="*/ 1 h 50"/>
              </a:gdLst>
              <a:ahLst/>
              <a:cxnLst>
                <a:cxn ang="0">
                  <a:pos x="T0" y="T1"/>
                </a:cxn>
                <a:cxn ang="0">
                  <a:pos x="T2" y="T3"/>
                </a:cxn>
                <a:cxn ang="0">
                  <a:pos x="T4" y="T5"/>
                </a:cxn>
                <a:cxn ang="0">
                  <a:pos x="T6" y="T7"/>
                </a:cxn>
                <a:cxn ang="0">
                  <a:pos x="T8" y="T9"/>
                </a:cxn>
                <a:cxn ang="0">
                  <a:pos x="T10" y="T11"/>
                </a:cxn>
              </a:cxnLst>
              <a:rect l="0" t="0" r="r" b="b"/>
              <a:pathLst>
                <a:path w="85" h="50">
                  <a:moveTo>
                    <a:pt x="1" y="1"/>
                  </a:moveTo>
                  <a:cubicBezTo>
                    <a:pt x="31" y="5"/>
                    <a:pt x="59" y="32"/>
                    <a:pt x="83" y="49"/>
                  </a:cubicBezTo>
                  <a:cubicBezTo>
                    <a:pt x="84" y="50"/>
                    <a:pt x="85" y="48"/>
                    <a:pt x="84" y="48"/>
                  </a:cubicBezTo>
                  <a:cubicBezTo>
                    <a:pt x="71" y="36"/>
                    <a:pt x="56" y="26"/>
                    <a:pt x="41" y="17"/>
                  </a:cubicBezTo>
                  <a:cubicBezTo>
                    <a:pt x="29" y="9"/>
                    <a:pt x="16" y="0"/>
                    <a:pt x="1" y="0"/>
                  </a:cubicBezTo>
                  <a:cubicBezTo>
                    <a:pt x="0" y="0"/>
                    <a:pt x="0" y="1"/>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23" name="Freeform 919"/>
            <p:cNvSpPr/>
            <p:nvPr/>
          </p:nvSpPr>
          <p:spPr bwMode="auto">
            <a:xfrm>
              <a:off x="5061" y="3028"/>
              <a:ext cx="362" cy="196"/>
            </a:xfrm>
            <a:custGeom>
              <a:avLst/>
              <a:gdLst>
                <a:gd name="T0" fmla="*/ 1 w 206"/>
                <a:gd name="T1" fmla="*/ 4 h 111"/>
                <a:gd name="T2" fmla="*/ 108 w 206"/>
                <a:gd name="T3" fmla="*/ 54 h 111"/>
                <a:gd name="T4" fmla="*/ 203 w 206"/>
                <a:gd name="T5" fmla="*/ 110 h 111"/>
                <a:gd name="T6" fmla="*/ 205 w 206"/>
                <a:gd name="T7" fmla="*/ 108 h 111"/>
                <a:gd name="T8" fmla="*/ 104 w 206"/>
                <a:gd name="T9" fmla="*/ 49 h 111"/>
                <a:gd name="T10" fmla="*/ 1 w 206"/>
                <a:gd name="T11" fmla="*/ 2 h 111"/>
                <a:gd name="T12" fmla="*/ 1 w 206"/>
                <a:gd name="T13" fmla="*/ 4 h 111"/>
              </a:gdLst>
              <a:ahLst/>
              <a:cxnLst>
                <a:cxn ang="0">
                  <a:pos x="T0" y="T1"/>
                </a:cxn>
                <a:cxn ang="0">
                  <a:pos x="T2" y="T3"/>
                </a:cxn>
                <a:cxn ang="0">
                  <a:pos x="T4" y="T5"/>
                </a:cxn>
                <a:cxn ang="0">
                  <a:pos x="T6" y="T7"/>
                </a:cxn>
                <a:cxn ang="0">
                  <a:pos x="T8" y="T9"/>
                </a:cxn>
                <a:cxn ang="0">
                  <a:pos x="T10" y="T11"/>
                </a:cxn>
                <a:cxn ang="0">
                  <a:pos x="T12" y="T13"/>
                </a:cxn>
              </a:cxnLst>
              <a:rect l="0" t="0" r="r" b="b"/>
              <a:pathLst>
                <a:path w="206" h="111">
                  <a:moveTo>
                    <a:pt x="1" y="4"/>
                  </a:moveTo>
                  <a:cubicBezTo>
                    <a:pt x="41" y="3"/>
                    <a:pt x="74" y="37"/>
                    <a:pt x="108" y="54"/>
                  </a:cubicBezTo>
                  <a:cubicBezTo>
                    <a:pt x="142" y="70"/>
                    <a:pt x="176" y="82"/>
                    <a:pt x="203" y="110"/>
                  </a:cubicBezTo>
                  <a:cubicBezTo>
                    <a:pt x="204" y="111"/>
                    <a:pt x="206" y="109"/>
                    <a:pt x="205" y="108"/>
                  </a:cubicBezTo>
                  <a:cubicBezTo>
                    <a:pt x="177" y="78"/>
                    <a:pt x="139" y="66"/>
                    <a:pt x="104" y="49"/>
                  </a:cubicBezTo>
                  <a:cubicBezTo>
                    <a:pt x="71" y="32"/>
                    <a:pt x="40" y="0"/>
                    <a:pt x="1" y="2"/>
                  </a:cubicBezTo>
                  <a:cubicBezTo>
                    <a:pt x="0" y="2"/>
                    <a:pt x="0" y="4"/>
                    <a:pt x="1" y="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24" name="Freeform 920"/>
            <p:cNvSpPr/>
            <p:nvPr/>
          </p:nvSpPr>
          <p:spPr bwMode="auto">
            <a:xfrm>
              <a:off x="5114" y="3088"/>
              <a:ext cx="288" cy="171"/>
            </a:xfrm>
            <a:custGeom>
              <a:avLst/>
              <a:gdLst>
                <a:gd name="T0" fmla="*/ 1 w 164"/>
                <a:gd name="T1" fmla="*/ 2 h 97"/>
                <a:gd name="T2" fmla="*/ 162 w 164"/>
                <a:gd name="T3" fmla="*/ 97 h 97"/>
                <a:gd name="T4" fmla="*/ 163 w 164"/>
                <a:gd name="T5" fmla="*/ 95 h 97"/>
                <a:gd name="T6" fmla="*/ 2 w 164"/>
                <a:gd name="T7" fmla="*/ 1 h 97"/>
                <a:gd name="T8" fmla="*/ 1 w 164"/>
                <a:gd name="T9" fmla="*/ 2 h 97"/>
              </a:gdLst>
              <a:ahLst/>
              <a:cxnLst>
                <a:cxn ang="0">
                  <a:pos x="T0" y="T1"/>
                </a:cxn>
                <a:cxn ang="0">
                  <a:pos x="T2" y="T3"/>
                </a:cxn>
                <a:cxn ang="0">
                  <a:pos x="T4" y="T5"/>
                </a:cxn>
                <a:cxn ang="0">
                  <a:pos x="T6" y="T7"/>
                </a:cxn>
                <a:cxn ang="0">
                  <a:pos x="T8" y="T9"/>
                </a:cxn>
              </a:cxnLst>
              <a:rect l="0" t="0" r="r" b="b"/>
              <a:pathLst>
                <a:path w="164" h="97">
                  <a:moveTo>
                    <a:pt x="1" y="2"/>
                  </a:moveTo>
                  <a:cubicBezTo>
                    <a:pt x="58" y="29"/>
                    <a:pt x="110" y="61"/>
                    <a:pt x="162" y="97"/>
                  </a:cubicBezTo>
                  <a:cubicBezTo>
                    <a:pt x="163" y="97"/>
                    <a:pt x="164" y="96"/>
                    <a:pt x="163" y="95"/>
                  </a:cubicBezTo>
                  <a:cubicBezTo>
                    <a:pt x="115" y="56"/>
                    <a:pt x="59" y="24"/>
                    <a:pt x="2" y="1"/>
                  </a:cubicBezTo>
                  <a:cubicBezTo>
                    <a:pt x="1" y="0"/>
                    <a:pt x="0" y="2"/>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25" name="Freeform 921"/>
            <p:cNvSpPr/>
            <p:nvPr/>
          </p:nvSpPr>
          <p:spPr bwMode="auto">
            <a:xfrm>
              <a:off x="5258" y="3220"/>
              <a:ext cx="105" cy="83"/>
            </a:xfrm>
            <a:custGeom>
              <a:avLst/>
              <a:gdLst>
                <a:gd name="T0" fmla="*/ 1 w 60"/>
                <a:gd name="T1" fmla="*/ 2 h 47"/>
                <a:gd name="T2" fmla="*/ 30 w 60"/>
                <a:gd name="T3" fmla="*/ 22 h 47"/>
                <a:gd name="T4" fmla="*/ 59 w 60"/>
                <a:gd name="T5" fmla="*/ 46 h 47"/>
                <a:gd name="T6" fmla="*/ 60 w 60"/>
                <a:gd name="T7" fmla="*/ 46 h 47"/>
                <a:gd name="T8" fmla="*/ 44 w 60"/>
                <a:gd name="T9" fmla="*/ 28 h 47"/>
                <a:gd name="T10" fmla="*/ 2 w 60"/>
                <a:gd name="T11" fmla="*/ 1 h 47"/>
                <a:gd name="T12" fmla="*/ 1 w 60"/>
                <a:gd name="T13" fmla="*/ 2 h 47"/>
              </a:gdLst>
              <a:ahLst/>
              <a:cxnLst>
                <a:cxn ang="0">
                  <a:pos x="T0" y="T1"/>
                </a:cxn>
                <a:cxn ang="0">
                  <a:pos x="T2" y="T3"/>
                </a:cxn>
                <a:cxn ang="0">
                  <a:pos x="T4" y="T5"/>
                </a:cxn>
                <a:cxn ang="0">
                  <a:pos x="T6" y="T7"/>
                </a:cxn>
                <a:cxn ang="0">
                  <a:pos x="T8" y="T9"/>
                </a:cxn>
                <a:cxn ang="0">
                  <a:pos x="T10" y="T11"/>
                </a:cxn>
                <a:cxn ang="0">
                  <a:pos x="T12" y="T13"/>
                </a:cxn>
              </a:cxnLst>
              <a:rect l="0" t="0" r="r" b="b"/>
              <a:pathLst>
                <a:path w="60" h="47">
                  <a:moveTo>
                    <a:pt x="1" y="2"/>
                  </a:moveTo>
                  <a:cubicBezTo>
                    <a:pt x="11" y="9"/>
                    <a:pt x="21" y="15"/>
                    <a:pt x="30" y="22"/>
                  </a:cubicBezTo>
                  <a:cubicBezTo>
                    <a:pt x="40" y="28"/>
                    <a:pt x="56" y="35"/>
                    <a:pt x="59" y="46"/>
                  </a:cubicBezTo>
                  <a:cubicBezTo>
                    <a:pt x="59" y="47"/>
                    <a:pt x="60" y="47"/>
                    <a:pt x="60" y="46"/>
                  </a:cubicBezTo>
                  <a:cubicBezTo>
                    <a:pt x="60" y="37"/>
                    <a:pt x="51" y="33"/>
                    <a:pt x="44" y="28"/>
                  </a:cubicBezTo>
                  <a:cubicBezTo>
                    <a:pt x="30" y="19"/>
                    <a:pt x="17" y="9"/>
                    <a:pt x="2" y="1"/>
                  </a:cubicBezTo>
                  <a:cubicBezTo>
                    <a:pt x="1" y="0"/>
                    <a:pt x="0" y="2"/>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26" name="Freeform 922"/>
            <p:cNvSpPr/>
            <p:nvPr/>
          </p:nvSpPr>
          <p:spPr bwMode="auto">
            <a:xfrm>
              <a:off x="4078" y="3034"/>
              <a:ext cx="1227" cy="358"/>
            </a:xfrm>
            <a:custGeom>
              <a:avLst/>
              <a:gdLst>
                <a:gd name="T0" fmla="*/ 2 w 698"/>
                <a:gd name="T1" fmla="*/ 58 h 204"/>
                <a:gd name="T2" fmla="*/ 195 w 698"/>
                <a:gd name="T3" fmla="*/ 13 h 204"/>
                <a:gd name="T4" fmla="*/ 380 w 698"/>
                <a:gd name="T5" fmla="*/ 11 h 204"/>
                <a:gd name="T6" fmla="*/ 468 w 698"/>
                <a:gd name="T7" fmla="*/ 32 h 204"/>
                <a:gd name="T8" fmla="*/ 555 w 698"/>
                <a:gd name="T9" fmla="*/ 70 h 204"/>
                <a:gd name="T10" fmla="*/ 635 w 698"/>
                <a:gd name="T11" fmla="*/ 123 h 204"/>
                <a:gd name="T12" fmla="*/ 696 w 698"/>
                <a:gd name="T13" fmla="*/ 203 h 204"/>
                <a:gd name="T14" fmla="*/ 698 w 698"/>
                <a:gd name="T15" fmla="*/ 201 h 204"/>
                <a:gd name="T16" fmla="*/ 574 w 698"/>
                <a:gd name="T17" fmla="*/ 75 h 204"/>
                <a:gd name="T18" fmla="*/ 384 w 698"/>
                <a:gd name="T19" fmla="*/ 9 h 204"/>
                <a:gd name="T20" fmla="*/ 188 w 698"/>
                <a:gd name="T21" fmla="*/ 11 h 204"/>
                <a:gd name="T22" fmla="*/ 1 w 698"/>
                <a:gd name="T23" fmla="*/ 57 h 204"/>
                <a:gd name="T24" fmla="*/ 2 w 698"/>
                <a:gd name="T25" fmla="*/ 5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8" h="204">
                  <a:moveTo>
                    <a:pt x="2" y="58"/>
                  </a:moveTo>
                  <a:cubicBezTo>
                    <a:pt x="62" y="30"/>
                    <a:pt x="129" y="21"/>
                    <a:pt x="195" y="13"/>
                  </a:cubicBezTo>
                  <a:cubicBezTo>
                    <a:pt x="256" y="6"/>
                    <a:pt x="318" y="3"/>
                    <a:pt x="380" y="11"/>
                  </a:cubicBezTo>
                  <a:cubicBezTo>
                    <a:pt x="410" y="15"/>
                    <a:pt x="440" y="22"/>
                    <a:pt x="468" y="32"/>
                  </a:cubicBezTo>
                  <a:cubicBezTo>
                    <a:pt x="498" y="43"/>
                    <a:pt x="525" y="59"/>
                    <a:pt x="555" y="70"/>
                  </a:cubicBezTo>
                  <a:cubicBezTo>
                    <a:pt x="587" y="83"/>
                    <a:pt x="611" y="98"/>
                    <a:pt x="635" y="123"/>
                  </a:cubicBezTo>
                  <a:cubicBezTo>
                    <a:pt x="658" y="147"/>
                    <a:pt x="678" y="174"/>
                    <a:pt x="696" y="203"/>
                  </a:cubicBezTo>
                  <a:cubicBezTo>
                    <a:pt x="696" y="204"/>
                    <a:pt x="698" y="203"/>
                    <a:pt x="698" y="201"/>
                  </a:cubicBezTo>
                  <a:cubicBezTo>
                    <a:pt x="669" y="152"/>
                    <a:pt x="628" y="98"/>
                    <a:pt x="574" y="75"/>
                  </a:cubicBezTo>
                  <a:cubicBezTo>
                    <a:pt x="511" y="49"/>
                    <a:pt x="453" y="19"/>
                    <a:pt x="384" y="9"/>
                  </a:cubicBezTo>
                  <a:cubicBezTo>
                    <a:pt x="319" y="0"/>
                    <a:pt x="253" y="3"/>
                    <a:pt x="188" y="11"/>
                  </a:cubicBezTo>
                  <a:cubicBezTo>
                    <a:pt x="124" y="19"/>
                    <a:pt x="60" y="29"/>
                    <a:pt x="1" y="57"/>
                  </a:cubicBezTo>
                  <a:cubicBezTo>
                    <a:pt x="0" y="57"/>
                    <a:pt x="1" y="59"/>
                    <a:pt x="2" y="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27" name="Freeform 923"/>
            <p:cNvSpPr/>
            <p:nvPr/>
          </p:nvSpPr>
          <p:spPr bwMode="auto">
            <a:xfrm>
              <a:off x="4087" y="2981"/>
              <a:ext cx="1246" cy="362"/>
            </a:xfrm>
            <a:custGeom>
              <a:avLst/>
              <a:gdLst>
                <a:gd name="T0" fmla="*/ 2 w 709"/>
                <a:gd name="T1" fmla="*/ 84 h 206"/>
                <a:gd name="T2" fmla="*/ 381 w 709"/>
                <a:gd name="T3" fmla="*/ 27 h 206"/>
                <a:gd name="T4" fmla="*/ 567 w 709"/>
                <a:gd name="T5" fmla="*/ 89 h 206"/>
                <a:gd name="T6" fmla="*/ 706 w 709"/>
                <a:gd name="T7" fmla="*/ 205 h 206"/>
                <a:gd name="T8" fmla="*/ 708 w 709"/>
                <a:gd name="T9" fmla="*/ 204 h 206"/>
                <a:gd name="T10" fmla="*/ 379 w 709"/>
                <a:gd name="T11" fmla="*/ 23 h 206"/>
                <a:gd name="T12" fmla="*/ 1 w 709"/>
                <a:gd name="T13" fmla="*/ 83 h 206"/>
                <a:gd name="T14" fmla="*/ 2 w 709"/>
                <a:gd name="T15" fmla="*/ 84 h 2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9" h="206">
                  <a:moveTo>
                    <a:pt x="2" y="84"/>
                  </a:moveTo>
                  <a:cubicBezTo>
                    <a:pt x="119" y="24"/>
                    <a:pt x="252" y="1"/>
                    <a:pt x="381" y="27"/>
                  </a:cubicBezTo>
                  <a:cubicBezTo>
                    <a:pt x="445" y="39"/>
                    <a:pt x="510" y="57"/>
                    <a:pt x="567" y="89"/>
                  </a:cubicBezTo>
                  <a:cubicBezTo>
                    <a:pt x="622" y="118"/>
                    <a:pt x="667" y="158"/>
                    <a:pt x="706" y="205"/>
                  </a:cubicBezTo>
                  <a:cubicBezTo>
                    <a:pt x="707" y="206"/>
                    <a:pt x="709" y="205"/>
                    <a:pt x="708" y="204"/>
                  </a:cubicBezTo>
                  <a:cubicBezTo>
                    <a:pt x="628" y="99"/>
                    <a:pt x="506" y="47"/>
                    <a:pt x="379" y="23"/>
                  </a:cubicBezTo>
                  <a:cubicBezTo>
                    <a:pt x="252" y="0"/>
                    <a:pt x="115" y="20"/>
                    <a:pt x="1" y="83"/>
                  </a:cubicBezTo>
                  <a:cubicBezTo>
                    <a:pt x="0" y="83"/>
                    <a:pt x="1" y="84"/>
                    <a:pt x="2" y="8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28" name="Freeform 924"/>
            <p:cNvSpPr/>
            <p:nvPr/>
          </p:nvSpPr>
          <p:spPr bwMode="auto">
            <a:xfrm>
              <a:off x="4634" y="2969"/>
              <a:ext cx="524" cy="172"/>
            </a:xfrm>
            <a:custGeom>
              <a:avLst/>
              <a:gdLst>
                <a:gd name="T0" fmla="*/ 1 w 298"/>
                <a:gd name="T1" fmla="*/ 12 h 98"/>
                <a:gd name="T2" fmla="*/ 159 w 298"/>
                <a:gd name="T3" fmla="*/ 40 h 98"/>
                <a:gd name="T4" fmla="*/ 295 w 298"/>
                <a:gd name="T5" fmla="*/ 97 h 98"/>
                <a:gd name="T6" fmla="*/ 296 w 298"/>
                <a:gd name="T7" fmla="*/ 95 h 98"/>
                <a:gd name="T8" fmla="*/ 153 w 298"/>
                <a:gd name="T9" fmla="*/ 36 h 98"/>
                <a:gd name="T10" fmla="*/ 1 w 298"/>
                <a:gd name="T11" fmla="*/ 10 h 98"/>
                <a:gd name="T12" fmla="*/ 1 w 298"/>
                <a:gd name="T13" fmla="*/ 12 h 98"/>
              </a:gdLst>
              <a:ahLst/>
              <a:cxnLst>
                <a:cxn ang="0">
                  <a:pos x="T0" y="T1"/>
                </a:cxn>
                <a:cxn ang="0">
                  <a:pos x="T2" y="T3"/>
                </a:cxn>
                <a:cxn ang="0">
                  <a:pos x="T4" y="T5"/>
                </a:cxn>
                <a:cxn ang="0">
                  <a:pos x="T6" y="T7"/>
                </a:cxn>
                <a:cxn ang="0">
                  <a:pos x="T8" y="T9"/>
                </a:cxn>
                <a:cxn ang="0">
                  <a:pos x="T10" y="T11"/>
                </a:cxn>
                <a:cxn ang="0">
                  <a:pos x="T12" y="T13"/>
                </a:cxn>
              </a:cxnLst>
              <a:rect l="0" t="0" r="r" b="b"/>
              <a:pathLst>
                <a:path w="298" h="98">
                  <a:moveTo>
                    <a:pt x="1" y="12"/>
                  </a:moveTo>
                  <a:cubicBezTo>
                    <a:pt x="55" y="4"/>
                    <a:pt x="108" y="24"/>
                    <a:pt x="159" y="40"/>
                  </a:cubicBezTo>
                  <a:cubicBezTo>
                    <a:pt x="206" y="55"/>
                    <a:pt x="252" y="72"/>
                    <a:pt x="295" y="97"/>
                  </a:cubicBezTo>
                  <a:cubicBezTo>
                    <a:pt x="296" y="98"/>
                    <a:pt x="298" y="95"/>
                    <a:pt x="296" y="95"/>
                  </a:cubicBezTo>
                  <a:cubicBezTo>
                    <a:pt x="251" y="69"/>
                    <a:pt x="202" y="51"/>
                    <a:pt x="153" y="36"/>
                  </a:cubicBezTo>
                  <a:cubicBezTo>
                    <a:pt x="105" y="21"/>
                    <a:pt x="52" y="0"/>
                    <a:pt x="1" y="10"/>
                  </a:cubicBezTo>
                  <a:cubicBezTo>
                    <a:pt x="0" y="11"/>
                    <a:pt x="0" y="12"/>
                    <a:pt x="1" y="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29" name="Freeform 925"/>
            <p:cNvSpPr/>
            <p:nvPr/>
          </p:nvSpPr>
          <p:spPr bwMode="auto">
            <a:xfrm>
              <a:off x="4794" y="2977"/>
              <a:ext cx="285" cy="78"/>
            </a:xfrm>
            <a:custGeom>
              <a:avLst/>
              <a:gdLst>
                <a:gd name="T0" fmla="*/ 1 w 162"/>
                <a:gd name="T1" fmla="*/ 2 h 44"/>
                <a:gd name="T2" fmla="*/ 85 w 162"/>
                <a:gd name="T3" fmla="*/ 21 h 44"/>
                <a:gd name="T4" fmla="*/ 161 w 162"/>
                <a:gd name="T5" fmla="*/ 44 h 44"/>
                <a:gd name="T6" fmla="*/ 161 w 162"/>
                <a:gd name="T7" fmla="*/ 42 h 44"/>
                <a:gd name="T8" fmla="*/ 1 w 162"/>
                <a:gd name="T9" fmla="*/ 0 h 44"/>
                <a:gd name="T10" fmla="*/ 1 w 162"/>
                <a:gd name="T11" fmla="*/ 2 h 44"/>
              </a:gdLst>
              <a:ahLst/>
              <a:cxnLst>
                <a:cxn ang="0">
                  <a:pos x="T0" y="T1"/>
                </a:cxn>
                <a:cxn ang="0">
                  <a:pos x="T2" y="T3"/>
                </a:cxn>
                <a:cxn ang="0">
                  <a:pos x="T4" y="T5"/>
                </a:cxn>
                <a:cxn ang="0">
                  <a:pos x="T6" y="T7"/>
                </a:cxn>
                <a:cxn ang="0">
                  <a:pos x="T8" y="T9"/>
                </a:cxn>
                <a:cxn ang="0">
                  <a:pos x="T10" y="T11"/>
                </a:cxn>
              </a:cxnLst>
              <a:rect l="0" t="0" r="r" b="b"/>
              <a:pathLst>
                <a:path w="162" h="44">
                  <a:moveTo>
                    <a:pt x="1" y="2"/>
                  </a:moveTo>
                  <a:cubicBezTo>
                    <a:pt x="29" y="13"/>
                    <a:pt x="56" y="16"/>
                    <a:pt x="85" y="21"/>
                  </a:cubicBezTo>
                  <a:cubicBezTo>
                    <a:pt x="112" y="25"/>
                    <a:pt x="136" y="34"/>
                    <a:pt x="161" y="44"/>
                  </a:cubicBezTo>
                  <a:cubicBezTo>
                    <a:pt x="162" y="44"/>
                    <a:pt x="162" y="43"/>
                    <a:pt x="161" y="42"/>
                  </a:cubicBezTo>
                  <a:cubicBezTo>
                    <a:pt x="111" y="16"/>
                    <a:pt x="54" y="19"/>
                    <a:pt x="1" y="0"/>
                  </a:cubicBezTo>
                  <a:cubicBezTo>
                    <a:pt x="1" y="0"/>
                    <a:pt x="0"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30" name="Freeform 926"/>
            <p:cNvSpPr/>
            <p:nvPr/>
          </p:nvSpPr>
          <p:spPr bwMode="auto">
            <a:xfrm>
              <a:off x="4314" y="3060"/>
              <a:ext cx="979" cy="350"/>
            </a:xfrm>
            <a:custGeom>
              <a:avLst/>
              <a:gdLst>
                <a:gd name="T0" fmla="*/ 1 w 557"/>
                <a:gd name="T1" fmla="*/ 15 h 199"/>
                <a:gd name="T2" fmla="*/ 314 w 557"/>
                <a:gd name="T3" fmla="*/ 32 h 199"/>
                <a:gd name="T4" fmla="*/ 448 w 557"/>
                <a:gd name="T5" fmla="*/ 95 h 199"/>
                <a:gd name="T6" fmla="*/ 554 w 557"/>
                <a:gd name="T7" fmla="*/ 198 h 199"/>
                <a:gd name="T8" fmla="*/ 556 w 557"/>
                <a:gd name="T9" fmla="*/ 196 h 199"/>
                <a:gd name="T10" fmla="*/ 325 w 557"/>
                <a:gd name="T11" fmla="*/ 32 h 199"/>
                <a:gd name="T12" fmla="*/ 1 w 557"/>
                <a:gd name="T13" fmla="*/ 13 h 199"/>
                <a:gd name="T14" fmla="*/ 1 w 557"/>
                <a:gd name="T15" fmla="*/ 15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7" h="199">
                  <a:moveTo>
                    <a:pt x="1" y="15"/>
                  </a:moveTo>
                  <a:cubicBezTo>
                    <a:pt x="106" y="7"/>
                    <a:pt x="212" y="3"/>
                    <a:pt x="314" y="32"/>
                  </a:cubicBezTo>
                  <a:cubicBezTo>
                    <a:pt x="362" y="45"/>
                    <a:pt x="407" y="66"/>
                    <a:pt x="448" y="95"/>
                  </a:cubicBezTo>
                  <a:cubicBezTo>
                    <a:pt x="488" y="124"/>
                    <a:pt x="522" y="160"/>
                    <a:pt x="554" y="198"/>
                  </a:cubicBezTo>
                  <a:cubicBezTo>
                    <a:pt x="555" y="199"/>
                    <a:pt x="557" y="197"/>
                    <a:pt x="556" y="196"/>
                  </a:cubicBezTo>
                  <a:cubicBezTo>
                    <a:pt x="497" y="119"/>
                    <a:pt x="419" y="61"/>
                    <a:pt x="325" y="32"/>
                  </a:cubicBezTo>
                  <a:cubicBezTo>
                    <a:pt x="220" y="0"/>
                    <a:pt x="109" y="4"/>
                    <a:pt x="1" y="13"/>
                  </a:cubicBezTo>
                  <a:cubicBezTo>
                    <a:pt x="0" y="14"/>
                    <a:pt x="0" y="15"/>
                    <a:pt x="1"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31" name="Freeform 927"/>
            <p:cNvSpPr/>
            <p:nvPr/>
          </p:nvSpPr>
          <p:spPr bwMode="auto">
            <a:xfrm>
              <a:off x="4588" y="3108"/>
              <a:ext cx="680" cy="311"/>
            </a:xfrm>
            <a:custGeom>
              <a:avLst/>
              <a:gdLst>
                <a:gd name="T0" fmla="*/ 1 w 387"/>
                <a:gd name="T1" fmla="*/ 1 h 177"/>
                <a:gd name="T2" fmla="*/ 220 w 387"/>
                <a:gd name="T3" fmla="*/ 46 h 177"/>
                <a:gd name="T4" fmla="*/ 385 w 387"/>
                <a:gd name="T5" fmla="*/ 176 h 177"/>
                <a:gd name="T6" fmla="*/ 386 w 387"/>
                <a:gd name="T7" fmla="*/ 175 h 177"/>
                <a:gd name="T8" fmla="*/ 215 w 387"/>
                <a:gd name="T9" fmla="*/ 40 h 177"/>
                <a:gd name="T10" fmla="*/ 1 w 387"/>
                <a:gd name="T11" fmla="*/ 0 h 177"/>
                <a:gd name="T12" fmla="*/ 1 w 387"/>
                <a:gd name="T13" fmla="*/ 1 h 177"/>
              </a:gdLst>
              <a:ahLst/>
              <a:cxnLst>
                <a:cxn ang="0">
                  <a:pos x="T0" y="T1"/>
                </a:cxn>
                <a:cxn ang="0">
                  <a:pos x="T2" y="T3"/>
                </a:cxn>
                <a:cxn ang="0">
                  <a:pos x="T4" y="T5"/>
                </a:cxn>
                <a:cxn ang="0">
                  <a:pos x="T6" y="T7"/>
                </a:cxn>
                <a:cxn ang="0">
                  <a:pos x="T8" y="T9"/>
                </a:cxn>
                <a:cxn ang="0">
                  <a:pos x="T10" y="T11"/>
                </a:cxn>
                <a:cxn ang="0">
                  <a:pos x="T12" y="T13"/>
                </a:cxn>
              </a:cxnLst>
              <a:rect l="0" t="0" r="r" b="b"/>
              <a:pathLst>
                <a:path w="387" h="177">
                  <a:moveTo>
                    <a:pt x="1" y="1"/>
                  </a:moveTo>
                  <a:cubicBezTo>
                    <a:pt x="77" y="4"/>
                    <a:pt x="152" y="8"/>
                    <a:pt x="220" y="46"/>
                  </a:cubicBezTo>
                  <a:cubicBezTo>
                    <a:pt x="281" y="81"/>
                    <a:pt x="339" y="123"/>
                    <a:pt x="385" y="176"/>
                  </a:cubicBezTo>
                  <a:cubicBezTo>
                    <a:pt x="385" y="177"/>
                    <a:pt x="387" y="176"/>
                    <a:pt x="386" y="175"/>
                  </a:cubicBezTo>
                  <a:cubicBezTo>
                    <a:pt x="342" y="119"/>
                    <a:pt x="277" y="74"/>
                    <a:pt x="215" y="40"/>
                  </a:cubicBezTo>
                  <a:cubicBezTo>
                    <a:pt x="148" y="4"/>
                    <a:pt x="74" y="1"/>
                    <a:pt x="1" y="0"/>
                  </a:cubicBezTo>
                  <a:cubicBezTo>
                    <a:pt x="0" y="0"/>
                    <a:pt x="0" y="1"/>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32" name="Freeform 928"/>
            <p:cNvSpPr/>
            <p:nvPr/>
          </p:nvSpPr>
          <p:spPr bwMode="auto">
            <a:xfrm>
              <a:off x="5137" y="3340"/>
              <a:ext cx="114" cy="110"/>
            </a:xfrm>
            <a:custGeom>
              <a:avLst/>
              <a:gdLst>
                <a:gd name="T0" fmla="*/ 1 w 65"/>
                <a:gd name="T1" fmla="*/ 2 h 63"/>
                <a:gd name="T2" fmla="*/ 33 w 65"/>
                <a:gd name="T3" fmla="*/ 30 h 63"/>
                <a:gd name="T4" fmla="*/ 64 w 65"/>
                <a:gd name="T5" fmla="*/ 62 h 63"/>
                <a:gd name="T6" fmla="*/ 65 w 65"/>
                <a:gd name="T7" fmla="*/ 62 h 63"/>
                <a:gd name="T8" fmla="*/ 42 w 65"/>
                <a:gd name="T9" fmla="*/ 35 h 63"/>
                <a:gd name="T10" fmla="*/ 2 w 65"/>
                <a:gd name="T11" fmla="*/ 1 h 63"/>
                <a:gd name="T12" fmla="*/ 1 w 65"/>
                <a:gd name="T13" fmla="*/ 2 h 63"/>
              </a:gdLst>
              <a:ahLst/>
              <a:cxnLst>
                <a:cxn ang="0">
                  <a:pos x="T0" y="T1"/>
                </a:cxn>
                <a:cxn ang="0">
                  <a:pos x="T2" y="T3"/>
                </a:cxn>
                <a:cxn ang="0">
                  <a:pos x="T4" y="T5"/>
                </a:cxn>
                <a:cxn ang="0">
                  <a:pos x="T6" y="T7"/>
                </a:cxn>
                <a:cxn ang="0">
                  <a:pos x="T8" y="T9"/>
                </a:cxn>
                <a:cxn ang="0">
                  <a:pos x="T10" y="T11"/>
                </a:cxn>
                <a:cxn ang="0">
                  <a:pos x="T12" y="T13"/>
                </a:cxn>
              </a:cxnLst>
              <a:rect l="0" t="0" r="r" b="b"/>
              <a:pathLst>
                <a:path w="65" h="63">
                  <a:moveTo>
                    <a:pt x="1" y="2"/>
                  </a:moveTo>
                  <a:cubicBezTo>
                    <a:pt x="11" y="11"/>
                    <a:pt x="22" y="20"/>
                    <a:pt x="33" y="30"/>
                  </a:cubicBezTo>
                  <a:cubicBezTo>
                    <a:pt x="43" y="39"/>
                    <a:pt x="59" y="49"/>
                    <a:pt x="64" y="62"/>
                  </a:cubicBezTo>
                  <a:cubicBezTo>
                    <a:pt x="64" y="63"/>
                    <a:pt x="65" y="63"/>
                    <a:pt x="65" y="62"/>
                  </a:cubicBezTo>
                  <a:cubicBezTo>
                    <a:pt x="63" y="50"/>
                    <a:pt x="50" y="42"/>
                    <a:pt x="42" y="35"/>
                  </a:cubicBezTo>
                  <a:cubicBezTo>
                    <a:pt x="29" y="23"/>
                    <a:pt x="16" y="12"/>
                    <a:pt x="2" y="1"/>
                  </a:cubicBezTo>
                  <a:cubicBezTo>
                    <a:pt x="1" y="0"/>
                    <a:pt x="0"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33" name="Freeform 929"/>
            <p:cNvSpPr/>
            <p:nvPr/>
          </p:nvSpPr>
          <p:spPr bwMode="auto">
            <a:xfrm>
              <a:off x="4208" y="3113"/>
              <a:ext cx="985" cy="388"/>
            </a:xfrm>
            <a:custGeom>
              <a:avLst/>
              <a:gdLst>
                <a:gd name="T0" fmla="*/ 1 w 560"/>
                <a:gd name="T1" fmla="*/ 8 h 221"/>
                <a:gd name="T2" fmla="*/ 167 w 560"/>
                <a:gd name="T3" fmla="*/ 13 h 221"/>
                <a:gd name="T4" fmla="*/ 337 w 560"/>
                <a:gd name="T5" fmla="*/ 48 h 221"/>
                <a:gd name="T6" fmla="*/ 557 w 560"/>
                <a:gd name="T7" fmla="*/ 220 h 221"/>
                <a:gd name="T8" fmla="*/ 559 w 560"/>
                <a:gd name="T9" fmla="*/ 219 h 221"/>
                <a:gd name="T10" fmla="*/ 338 w 560"/>
                <a:gd name="T11" fmla="*/ 45 h 221"/>
                <a:gd name="T12" fmla="*/ 186 w 560"/>
                <a:gd name="T13" fmla="*/ 13 h 221"/>
                <a:gd name="T14" fmla="*/ 1 w 560"/>
                <a:gd name="T15" fmla="*/ 7 h 221"/>
                <a:gd name="T16" fmla="*/ 1 w 560"/>
                <a:gd name="T17" fmla="*/ 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221">
                  <a:moveTo>
                    <a:pt x="1" y="8"/>
                  </a:moveTo>
                  <a:cubicBezTo>
                    <a:pt x="56" y="3"/>
                    <a:pt x="112" y="6"/>
                    <a:pt x="167" y="13"/>
                  </a:cubicBezTo>
                  <a:cubicBezTo>
                    <a:pt x="224" y="19"/>
                    <a:pt x="283" y="24"/>
                    <a:pt x="337" y="48"/>
                  </a:cubicBezTo>
                  <a:cubicBezTo>
                    <a:pt x="422" y="86"/>
                    <a:pt x="508" y="138"/>
                    <a:pt x="557" y="220"/>
                  </a:cubicBezTo>
                  <a:cubicBezTo>
                    <a:pt x="558" y="221"/>
                    <a:pt x="560" y="220"/>
                    <a:pt x="559" y="219"/>
                  </a:cubicBezTo>
                  <a:cubicBezTo>
                    <a:pt x="512" y="135"/>
                    <a:pt x="423" y="83"/>
                    <a:pt x="338" y="45"/>
                  </a:cubicBezTo>
                  <a:cubicBezTo>
                    <a:pt x="290" y="24"/>
                    <a:pt x="238" y="19"/>
                    <a:pt x="186" y="13"/>
                  </a:cubicBezTo>
                  <a:cubicBezTo>
                    <a:pt x="125" y="5"/>
                    <a:pt x="63" y="0"/>
                    <a:pt x="1" y="7"/>
                  </a:cubicBezTo>
                  <a:cubicBezTo>
                    <a:pt x="0" y="7"/>
                    <a:pt x="0" y="8"/>
                    <a:pt x="1"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34" name="Freeform 930"/>
            <p:cNvSpPr/>
            <p:nvPr/>
          </p:nvSpPr>
          <p:spPr bwMode="auto">
            <a:xfrm>
              <a:off x="4367" y="3143"/>
              <a:ext cx="794" cy="401"/>
            </a:xfrm>
            <a:custGeom>
              <a:avLst/>
              <a:gdLst>
                <a:gd name="T0" fmla="*/ 1 w 452"/>
                <a:gd name="T1" fmla="*/ 2 h 228"/>
                <a:gd name="T2" fmla="*/ 262 w 452"/>
                <a:gd name="T3" fmla="*/ 57 h 228"/>
                <a:gd name="T4" fmla="*/ 363 w 452"/>
                <a:gd name="T5" fmla="*/ 130 h 228"/>
                <a:gd name="T6" fmla="*/ 449 w 452"/>
                <a:gd name="T7" fmla="*/ 227 h 228"/>
                <a:gd name="T8" fmla="*/ 452 w 452"/>
                <a:gd name="T9" fmla="*/ 226 h 228"/>
                <a:gd name="T10" fmla="*/ 375 w 452"/>
                <a:gd name="T11" fmla="*/ 137 h 228"/>
                <a:gd name="T12" fmla="*/ 269 w 452"/>
                <a:gd name="T13" fmla="*/ 58 h 228"/>
                <a:gd name="T14" fmla="*/ 1 w 452"/>
                <a:gd name="T15" fmla="*/ 0 h 228"/>
                <a:gd name="T16" fmla="*/ 1 w 452"/>
                <a:gd name="T17" fmla="*/ 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2" h="228">
                  <a:moveTo>
                    <a:pt x="1" y="2"/>
                  </a:moveTo>
                  <a:cubicBezTo>
                    <a:pt x="90" y="9"/>
                    <a:pt x="181" y="15"/>
                    <a:pt x="262" y="57"/>
                  </a:cubicBezTo>
                  <a:cubicBezTo>
                    <a:pt x="299" y="77"/>
                    <a:pt x="332" y="102"/>
                    <a:pt x="363" y="130"/>
                  </a:cubicBezTo>
                  <a:cubicBezTo>
                    <a:pt x="393" y="157"/>
                    <a:pt x="434" y="189"/>
                    <a:pt x="449" y="227"/>
                  </a:cubicBezTo>
                  <a:cubicBezTo>
                    <a:pt x="450" y="228"/>
                    <a:pt x="452" y="227"/>
                    <a:pt x="452" y="226"/>
                  </a:cubicBezTo>
                  <a:cubicBezTo>
                    <a:pt x="437" y="191"/>
                    <a:pt x="403" y="163"/>
                    <a:pt x="375" y="137"/>
                  </a:cubicBezTo>
                  <a:cubicBezTo>
                    <a:pt x="343" y="107"/>
                    <a:pt x="308" y="80"/>
                    <a:pt x="269" y="58"/>
                  </a:cubicBezTo>
                  <a:cubicBezTo>
                    <a:pt x="187" y="13"/>
                    <a:pt x="93" y="5"/>
                    <a:pt x="1" y="0"/>
                  </a:cubicBezTo>
                  <a:cubicBezTo>
                    <a:pt x="0" y="0"/>
                    <a:pt x="0" y="2"/>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35" name="Freeform 931"/>
            <p:cNvSpPr/>
            <p:nvPr/>
          </p:nvSpPr>
          <p:spPr bwMode="auto">
            <a:xfrm>
              <a:off x="4483" y="3180"/>
              <a:ext cx="652" cy="379"/>
            </a:xfrm>
            <a:custGeom>
              <a:avLst/>
              <a:gdLst>
                <a:gd name="T0" fmla="*/ 1 w 371"/>
                <a:gd name="T1" fmla="*/ 2 h 216"/>
                <a:gd name="T2" fmla="*/ 211 w 371"/>
                <a:gd name="T3" fmla="*/ 69 h 216"/>
                <a:gd name="T4" fmla="*/ 295 w 371"/>
                <a:gd name="T5" fmla="*/ 124 h 216"/>
                <a:gd name="T6" fmla="*/ 368 w 371"/>
                <a:gd name="T7" fmla="*/ 214 h 216"/>
                <a:gd name="T8" fmla="*/ 371 w 371"/>
                <a:gd name="T9" fmla="*/ 214 h 216"/>
                <a:gd name="T10" fmla="*/ 317 w 371"/>
                <a:gd name="T11" fmla="*/ 136 h 216"/>
                <a:gd name="T12" fmla="*/ 224 w 371"/>
                <a:gd name="T13" fmla="*/ 73 h 216"/>
                <a:gd name="T14" fmla="*/ 2 w 371"/>
                <a:gd name="T15" fmla="*/ 0 h 216"/>
                <a:gd name="T16" fmla="*/ 1 w 371"/>
                <a:gd name="T17"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1" h="216">
                  <a:moveTo>
                    <a:pt x="1" y="2"/>
                  </a:moveTo>
                  <a:cubicBezTo>
                    <a:pt x="76" y="15"/>
                    <a:pt x="145" y="30"/>
                    <a:pt x="211" y="69"/>
                  </a:cubicBezTo>
                  <a:cubicBezTo>
                    <a:pt x="240" y="86"/>
                    <a:pt x="268" y="105"/>
                    <a:pt x="295" y="124"/>
                  </a:cubicBezTo>
                  <a:cubicBezTo>
                    <a:pt x="330" y="149"/>
                    <a:pt x="352" y="175"/>
                    <a:pt x="368" y="214"/>
                  </a:cubicBezTo>
                  <a:cubicBezTo>
                    <a:pt x="369" y="216"/>
                    <a:pt x="371" y="215"/>
                    <a:pt x="371" y="214"/>
                  </a:cubicBezTo>
                  <a:cubicBezTo>
                    <a:pt x="359" y="183"/>
                    <a:pt x="343" y="157"/>
                    <a:pt x="317" y="136"/>
                  </a:cubicBezTo>
                  <a:cubicBezTo>
                    <a:pt x="288" y="114"/>
                    <a:pt x="256" y="93"/>
                    <a:pt x="224" y="73"/>
                  </a:cubicBezTo>
                  <a:cubicBezTo>
                    <a:pt x="155" y="31"/>
                    <a:pt x="82" y="12"/>
                    <a:pt x="2" y="0"/>
                  </a:cubicBezTo>
                  <a:cubicBezTo>
                    <a:pt x="1" y="0"/>
                    <a:pt x="0" y="2"/>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36" name="Freeform 932"/>
            <p:cNvSpPr/>
            <p:nvPr/>
          </p:nvSpPr>
          <p:spPr bwMode="auto">
            <a:xfrm>
              <a:off x="4616" y="3243"/>
              <a:ext cx="491" cy="339"/>
            </a:xfrm>
            <a:custGeom>
              <a:avLst/>
              <a:gdLst>
                <a:gd name="T0" fmla="*/ 1 w 279"/>
                <a:gd name="T1" fmla="*/ 2 h 193"/>
                <a:gd name="T2" fmla="*/ 159 w 279"/>
                <a:gd name="T3" fmla="*/ 80 h 193"/>
                <a:gd name="T4" fmla="*/ 277 w 279"/>
                <a:gd name="T5" fmla="*/ 191 h 193"/>
                <a:gd name="T6" fmla="*/ 279 w 279"/>
                <a:gd name="T7" fmla="*/ 190 h 193"/>
                <a:gd name="T8" fmla="*/ 166 w 279"/>
                <a:gd name="T9" fmla="*/ 81 h 193"/>
                <a:gd name="T10" fmla="*/ 1 w 279"/>
                <a:gd name="T11" fmla="*/ 1 h 193"/>
                <a:gd name="T12" fmla="*/ 1 w 279"/>
                <a:gd name="T13" fmla="*/ 2 h 193"/>
              </a:gdLst>
              <a:ahLst/>
              <a:cxnLst>
                <a:cxn ang="0">
                  <a:pos x="T0" y="T1"/>
                </a:cxn>
                <a:cxn ang="0">
                  <a:pos x="T2" y="T3"/>
                </a:cxn>
                <a:cxn ang="0">
                  <a:pos x="T4" y="T5"/>
                </a:cxn>
                <a:cxn ang="0">
                  <a:pos x="T6" y="T7"/>
                </a:cxn>
                <a:cxn ang="0">
                  <a:pos x="T8" y="T9"/>
                </a:cxn>
                <a:cxn ang="0">
                  <a:pos x="T10" y="T11"/>
                </a:cxn>
                <a:cxn ang="0">
                  <a:pos x="T12" y="T13"/>
                </a:cxn>
              </a:cxnLst>
              <a:rect l="0" t="0" r="r" b="b"/>
              <a:pathLst>
                <a:path w="279" h="193">
                  <a:moveTo>
                    <a:pt x="1" y="2"/>
                  </a:moveTo>
                  <a:cubicBezTo>
                    <a:pt x="57" y="21"/>
                    <a:pt x="108" y="49"/>
                    <a:pt x="159" y="80"/>
                  </a:cubicBezTo>
                  <a:cubicBezTo>
                    <a:pt x="206" y="110"/>
                    <a:pt x="249" y="142"/>
                    <a:pt x="277" y="191"/>
                  </a:cubicBezTo>
                  <a:cubicBezTo>
                    <a:pt x="278" y="193"/>
                    <a:pt x="279" y="192"/>
                    <a:pt x="279" y="190"/>
                  </a:cubicBezTo>
                  <a:cubicBezTo>
                    <a:pt x="256" y="142"/>
                    <a:pt x="210" y="109"/>
                    <a:pt x="166" y="81"/>
                  </a:cubicBezTo>
                  <a:cubicBezTo>
                    <a:pt x="115" y="49"/>
                    <a:pt x="60" y="15"/>
                    <a:pt x="1" y="1"/>
                  </a:cubicBezTo>
                  <a:cubicBezTo>
                    <a:pt x="0" y="0"/>
                    <a:pt x="0" y="2"/>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37" name="Freeform 933"/>
            <p:cNvSpPr/>
            <p:nvPr/>
          </p:nvSpPr>
          <p:spPr bwMode="auto">
            <a:xfrm>
              <a:off x="4783" y="3357"/>
              <a:ext cx="301" cy="239"/>
            </a:xfrm>
            <a:custGeom>
              <a:avLst/>
              <a:gdLst>
                <a:gd name="T0" fmla="*/ 0 w 171"/>
                <a:gd name="T1" fmla="*/ 2 h 136"/>
                <a:gd name="T2" fmla="*/ 168 w 171"/>
                <a:gd name="T3" fmla="*/ 135 h 136"/>
                <a:gd name="T4" fmla="*/ 170 w 171"/>
                <a:gd name="T5" fmla="*/ 133 h 136"/>
                <a:gd name="T6" fmla="*/ 1 w 171"/>
                <a:gd name="T7" fmla="*/ 1 h 136"/>
                <a:gd name="T8" fmla="*/ 0 w 171"/>
                <a:gd name="T9" fmla="*/ 2 h 136"/>
              </a:gdLst>
              <a:ahLst/>
              <a:cxnLst>
                <a:cxn ang="0">
                  <a:pos x="T0" y="T1"/>
                </a:cxn>
                <a:cxn ang="0">
                  <a:pos x="T2" y="T3"/>
                </a:cxn>
                <a:cxn ang="0">
                  <a:pos x="T4" y="T5"/>
                </a:cxn>
                <a:cxn ang="0">
                  <a:pos x="T6" y="T7"/>
                </a:cxn>
                <a:cxn ang="0">
                  <a:pos x="T8" y="T9"/>
                </a:cxn>
              </a:cxnLst>
              <a:rect l="0" t="0" r="r" b="b"/>
              <a:pathLst>
                <a:path w="171" h="136">
                  <a:moveTo>
                    <a:pt x="0" y="2"/>
                  </a:moveTo>
                  <a:cubicBezTo>
                    <a:pt x="62" y="38"/>
                    <a:pt x="122" y="80"/>
                    <a:pt x="168" y="135"/>
                  </a:cubicBezTo>
                  <a:cubicBezTo>
                    <a:pt x="169" y="136"/>
                    <a:pt x="171" y="134"/>
                    <a:pt x="170" y="133"/>
                  </a:cubicBezTo>
                  <a:cubicBezTo>
                    <a:pt x="127" y="78"/>
                    <a:pt x="63" y="33"/>
                    <a:pt x="1" y="1"/>
                  </a:cubicBezTo>
                  <a:cubicBezTo>
                    <a:pt x="0" y="0"/>
                    <a:pt x="0" y="1"/>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38" name="Freeform 934"/>
            <p:cNvSpPr/>
            <p:nvPr/>
          </p:nvSpPr>
          <p:spPr bwMode="auto">
            <a:xfrm>
              <a:off x="4938" y="3510"/>
              <a:ext cx="105" cy="116"/>
            </a:xfrm>
            <a:custGeom>
              <a:avLst/>
              <a:gdLst>
                <a:gd name="T0" fmla="*/ 1 w 60"/>
                <a:gd name="T1" fmla="*/ 2 h 66"/>
                <a:gd name="T2" fmla="*/ 58 w 60"/>
                <a:gd name="T3" fmla="*/ 65 h 66"/>
                <a:gd name="T4" fmla="*/ 60 w 60"/>
                <a:gd name="T5" fmla="*/ 65 h 66"/>
                <a:gd name="T6" fmla="*/ 2 w 60"/>
                <a:gd name="T7" fmla="*/ 1 h 66"/>
                <a:gd name="T8" fmla="*/ 1 w 60"/>
                <a:gd name="T9" fmla="*/ 2 h 66"/>
              </a:gdLst>
              <a:ahLst/>
              <a:cxnLst>
                <a:cxn ang="0">
                  <a:pos x="T0" y="T1"/>
                </a:cxn>
                <a:cxn ang="0">
                  <a:pos x="T2" y="T3"/>
                </a:cxn>
                <a:cxn ang="0">
                  <a:pos x="T4" y="T5"/>
                </a:cxn>
                <a:cxn ang="0">
                  <a:pos x="T6" y="T7"/>
                </a:cxn>
                <a:cxn ang="0">
                  <a:pos x="T8" y="T9"/>
                </a:cxn>
              </a:cxnLst>
              <a:rect l="0" t="0" r="r" b="b"/>
              <a:pathLst>
                <a:path w="60" h="66">
                  <a:moveTo>
                    <a:pt x="1" y="2"/>
                  </a:moveTo>
                  <a:cubicBezTo>
                    <a:pt x="17" y="27"/>
                    <a:pt x="47" y="36"/>
                    <a:pt x="58" y="65"/>
                  </a:cubicBezTo>
                  <a:cubicBezTo>
                    <a:pt x="58" y="66"/>
                    <a:pt x="60" y="66"/>
                    <a:pt x="60" y="65"/>
                  </a:cubicBezTo>
                  <a:cubicBezTo>
                    <a:pt x="53" y="35"/>
                    <a:pt x="19" y="23"/>
                    <a:pt x="2" y="1"/>
                  </a:cubicBezTo>
                  <a:cubicBezTo>
                    <a:pt x="1" y="0"/>
                    <a:pt x="0"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39" name="Freeform 935"/>
            <p:cNvSpPr/>
            <p:nvPr/>
          </p:nvSpPr>
          <p:spPr bwMode="auto">
            <a:xfrm>
              <a:off x="4075" y="3141"/>
              <a:ext cx="866" cy="535"/>
            </a:xfrm>
            <a:custGeom>
              <a:avLst/>
              <a:gdLst>
                <a:gd name="T0" fmla="*/ 1 w 493"/>
                <a:gd name="T1" fmla="*/ 2 h 304"/>
                <a:gd name="T2" fmla="*/ 156 w 493"/>
                <a:gd name="T3" fmla="*/ 34 h 304"/>
                <a:gd name="T4" fmla="*/ 286 w 493"/>
                <a:gd name="T5" fmla="*/ 106 h 304"/>
                <a:gd name="T6" fmla="*/ 490 w 493"/>
                <a:gd name="T7" fmla="*/ 303 h 304"/>
                <a:gd name="T8" fmla="*/ 492 w 493"/>
                <a:gd name="T9" fmla="*/ 301 h 304"/>
                <a:gd name="T10" fmla="*/ 287 w 493"/>
                <a:gd name="T11" fmla="*/ 104 h 304"/>
                <a:gd name="T12" fmla="*/ 160 w 493"/>
                <a:gd name="T13" fmla="*/ 33 h 304"/>
                <a:gd name="T14" fmla="*/ 1 w 493"/>
                <a:gd name="T15" fmla="*/ 0 h 304"/>
                <a:gd name="T16" fmla="*/ 1 w 493"/>
                <a:gd name="T17" fmla="*/ 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3" h="304">
                  <a:moveTo>
                    <a:pt x="1" y="2"/>
                  </a:moveTo>
                  <a:cubicBezTo>
                    <a:pt x="53" y="5"/>
                    <a:pt x="105" y="19"/>
                    <a:pt x="156" y="34"/>
                  </a:cubicBezTo>
                  <a:cubicBezTo>
                    <a:pt x="204" y="49"/>
                    <a:pt x="245" y="76"/>
                    <a:pt x="286" y="106"/>
                  </a:cubicBezTo>
                  <a:cubicBezTo>
                    <a:pt x="362" y="163"/>
                    <a:pt x="439" y="221"/>
                    <a:pt x="490" y="303"/>
                  </a:cubicBezTo>
                  <a:cubicBezTo>
                    <a:pt x="491" y="304"/>
                    <a:pt x="493" y="303"/>
                    <a:pt x="492" y="301"/>
                  </a:cubicBezTo>
                  <a:cubicBezTo>
                    <a:pt x="443" y="219"/>
                    <a:pt x="363" y="161"/>
                    <a:pt x="287" y="104"/>
                  </a:cubicBezTo>
                  <a:cubicBezTo>
                    <a:pt x="248" y="74"/>
                    <a:pt x="207" y="48"/>
                    <a:pt x="160" y="33"/>
                  </a:cubicBezTo>
                  <a:cubicBezTo>
                    <a:pt x="108" y="17"/>
                    <a:pt x="54" y="2"/>
                    <a:pt x="1" y="0"/>
                  </a:cubicBezTo>
                  <a:cubicBezTo>
                    <a:pt x="0" y="0"/>
                    <a:pt x="0" y="2"/>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40" name="Freeform 936"/>
            <p:cNvSpPr/>
            <p:nvPr/>
          </p:nvSpPr>
          <p:spPr bwMode="auto">
            <a:xfrm>
              <a:off x="4170" y="3125"/>
              <a:ext cx="810" cy="522"/>
            </a:xfrm>
            <a:custGeom>
              <a:avLst/>
              <a:gdLst>
                <a:gd name="T0" fmla="*/ 1 w 461"/>
                <a:gd name="T1" fmla="*/ 5 h 297"/>
                <a:gd name="T2" fmla="*/ 152 w 461"/>
                <a:gd name="T3" fmla="*/ 45 h 297"/>
                <a:gd name="T4" fmla="*/ 267 w 461"/>
                <a:gd name="T5" fmla="*/ 106 h 297"/>
                <a:gd name="T6" fmla="*/ 459 w 461"/>
                <a:gd name="T7" fmla="*/ 296 h 297"/>
                <a:gd name="T8" fmla="*/ 461 w 461"/>
                <a:gd name="T9" fmla="*/ 295 h 297"/>
                <a:gd name="T10" fmla="*/ 268 w 461"/>
                <a:gd name="T11" fmla="*/ 104 h 297"/>
                <a:gd name="T12" fmla="*/ 142 w 461"/>
                <a:gd name="T13" fmla="*/ 38 h 297"/>
                <a:gd name="T14" fmla="*/ 1 w 461"/>
                <a:gd name="T15" fmla="*/ 4 h 297"/>
                <a:gd name="T16" fmla="*/ 1 w 461"/>
                <a:gd name="T17" fmla="*/ 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297">
                  <a:moveTo>
                    <a:pt x="1" y="5"/>
                  </a:moveTo>
                  <a:cubicBezTo>
                    <a:pt x="54" y="3"/>
                    <a:pt x="104" y="24"/>
                    <a:pt x="152" y="45"/>
                  </a:cubicBezTo>
                  <a:cubicBezTo>
                    <a:pt x="192" y="63"/>
                    <a:pt x="230" y="83"/>
                    <a:pt x="267" y="106"/>
                  </a:cubicBezTo>
                  <a:cubicBezTo>
                    <a:pt x="344" y="156"/>
                    <a:pt x="410" y="218"/>
                    <a:pt x="459" y="296"/>
                  </a:cubicBezTo>
                  <a:cubicBezTo>
                    <a:pt x="460" y="297"/>
                    <a:pt x="461" y="296"/>
                    <a:pt x="461" y="295"/>
                  </a:cubicBezTo>
                  <a:cubicBezTo>
                    <a:pt x="415" y="216"/>
                    <a:pt x="345" y="152"/>
                    <a:pt x="268" y="104"/>
                  </a:cubicBezTo>
                  <a:cubicBezTo>
                    <a:pt x="228" y="78"/>
                    <a:pt x="186" y="56"/>
                    <a:pt x="142" y="38"/>
                  </a:cubicBezTo>
                  <a:cubicBezTo>
                    <a:pt x="97" y="19"/>
                    <a:pt x="50" y="0"/>
                    <a:pt x="1" y="4"/>
                  </a:cubicBezTo>
                  <a:cubicBezTo>
                    <a:pt x="0" y="4"/>
                    <a:pt x="0" y="5"/>
                    <a:pt x="1" y="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41" name="Freeform 937"/>
            <p:cNvSpPr/>
            <p:nvPr/>
          </p:nvSpPr>
          <p:spPr bwMode="auto">
            <a:xfrm>
              <a:off x="4087" y="3132"/>
              <a:ext cx="828" cy="581"/>
            </a:xfrm>
            <a:custGeom>
              <a:avLst/>
              <a:gdLst>
                <a:gd name="T0" fmla="*/ 1 w 471"/>
                <a:gd name="T1" fmla="*/ 2 h 330"/>
                <a:gd name="T2" fmla="*/ 150 w 471"/>
                <a:gd name="T3" fmla="*/ 53 h 330"/>
                <a:gd name="T4" fmla="*/ 265 w 471"/>
                <a:gd name="T5" fmla="*/ 131 h 330"/>
                <a:gd name="T6" fmla="*/ 364 w 471"/>
                <a:gd name="T7" fmla="*/ 210 h 330"/>
                <a:gd name="T8" fmla="*/ 468 w 471"/>
                <a:gd name="T9" fmla="*/ 329 h 330"/>
                <a:gd name="T10" fmla="*/ 470 w 471"/>
                <a:gd name="T11" fmla="*/ 328 h 330"/>
                <a:gd name="T12" fmla="*/ 383 w 471"/>
                <a:gd name="T13" fmla="*/ 220 h 330"/>
                <a:gd name="T14" fmla="*/ 315 w 471"/>
                <a:gd name="T15" fmla="*/ 172 h 330"/>
                <a:gd name="T16" fmla="*/ 262 w 471"/>
                <a:gd name="T17" fmla="*/ 124 h 330"/>
                <a:gd name="T18" fmla="*/ 1 w 471"/>
                <a:gd name="T19" fmla="*/ 0 h 330"/>
                <a:gd name="T20" fmla="*/ 1 w 471"/>
                <a:gd name="T21" fmla="*/ 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1" h="330">
                  <a:moveTo>
                    <a:pt x="1" y="2"/>
                  </a:moveTo>
                  <a:cubicBezTo>
                    <a:pt x="52" y="15"/>
                    <a:pt x="102" y="31"/>
                    <a:pt x="150" y="53"/>
                  </a:cubicBezTo>
                  <a:cubicBezTo>
                    <a:pt x="193" y="73"/>
                    <a:pt x="230" y="99"/>
                    <a:pt x="265" y="131"/>
                  </a:cubicBezTo>
                  <a:cubicBezTo>
                    <a:pt x="297" y="160"/>
                    <a:pt x="328" y="186"/>
                    <a:pt x="364" y="210"/>
                  </a:cubicBezTo>
                  <a:cubicBezTo>
                    <a:pt x="409" y="239"/>
                    <a:pt x="439" y="284"/>
                    <a:pt x="468" y="329"/>
                  </a:cubicBezTo>
                  <a:cubicBezTo>
                    <a:pt x="468" y="330"/>
                    <a:pt x="471" y="329"/>
                    <a:pt x="470" y="328"/>
                  </a:cubicBezTo>
                  <a:cubicBezTo>
                    <a:pt x="446" y="289"/>
                    <a:pt x="419" y="247"/>
                    <a:pt x="383" y="220"/>
                  </a:cubicBezTo>
                  <a:cubicBezTo>
                    <a:pt x="361" y="203"/>
                    <a:pt x="337" y="190"/>
                    <a:pt x="315" y="172"/>
                  </a:cubicBezTo>
                  <a:cubicBezTo>
                    <a:pt x="297" y="157"/>
                    <a:pt x="279" y="140"/>
                    <a:pt x="262" y="124"/>
                  </a:cubicBezTo>
                  <a:cubicBezTo>
                    <a:pt x="189" y="59"/>
                    <a:pt x="96" y="22"/>
                    <a:pt x="1" y="0"/>
                  </a:cubicBezTo>
                  <a:cubicBezTo>
                    <a:pt x="1" y="0"/>
                    <a:pt x="0"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42" name="Freeform 938"/>
            <p:cNvSpPr/>
            <p:nvPr/>
          </p:nvSpPr>
          <p:spPr bwMode="auto">
            <a:xfrm>
              <a:off x="4066" y="3143"/>
              <a:ext cx="819" cy="601"/>
            </a:xfrm>
            <a:custGeom>
              <a:avLst/>
              <a:gdLst>
                <a:gd name="T0" fmla="*/ 1 w 466"/>
                <a:gd name="T1" fmla="*/ 2 h 342"/>
                <a:gd name="T2" fmla="*/ 133 w 466"/>
                <a:gd name="T3" fmla="*/ 60 h 342"/>
                <a:gd name="T4" fmla="*/ 257 w 466"/>
                <a:gd name="T5" fmla="*/ 139 h 342"/>
                <a:gd name="T6" fmla="*/ 463 w 466"/>
                <a:gd name="T7" fmla="*/ 340 h 342"/>
                <a:gd name="T8" fmla="*/ 466 w 466"/>
                <a:gd name="T9" fmla="*/ 339 h 342"/>
                <a:gd name="T10" fmla="*/ 265 w 466"/>
                <a:gd name="T11" fmla="*/ 140 h 342"/>
                <a:gd name="T12" fmla="*/ 134 w 466"/>
                <a:gd name="T13" fmla="*/ 57 h 342"/>
                <a:gd name="T14" fmla="*/ 1 w 466"/>
                <a:gd name="T15" fmla="*/ 0 h 342"/>
                <a:gd name="T16" fmla="*/ 1 w 466"/>
                <a:gd name="T17" fmla="*/ 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6" h="342">
                  <a:moveTo>
                    <a:pt x="1" y="2"/>
                  </a:moveTo>
                  <a:cubicBezTo>
                    <a:pt x="49" y="12"/>
                    <a:pt x="91" y="34"/>
                    <a:pt x="133" y="60"/>
                  </a:cubicBezTo>
                  <a:cubicBezTo>
                    <a:pt x="175" y="86"/>
                    <a:pt x="216" y="112"/>
                    <a:pt x="257" y="139"/>
                  </a:cubicBezTo>
                  <a:cubicBezTo>
                    <a:pt x="339" y="191"/>
                    <a:pt x="420" y="250"/>
                    <a:pt x="463" y="340"/>
                  </a:cubicBezTo>
                  <a:cubicBezTo>
                    <a:pt x="464" y="342"/>
                    <a:pt x="466" y="340"/>
                    <a:pt x="466" y="339"/>
                  </a:cubicBezTo>
                  <a:cubicBezTo>
                    <a:pt x="425" y="250"/>
                    <a:pt x="345" y="191"/>
                    <a:pt x="265" y="140"/>
                  </a:cubicBezTo>
                  <a:cubicBezTo>
                    <a:pt x="222" y="112"/>
                    <a:pt x="178" y="84"/>
                    <a:pt x="134" y="57"/>
                  </a:cubicBezTo>
                  <a:cubicBezTo>
                    <a:pt x="93" y="32"/>
                    <a:pt x="50" y="9"/>
                    <a:pt x="1" y="0"/>
                  </a:cubicBezTo>
                  <a:cubicBezTo>
                    <a:pt x="0" y="0"/>
                    <a:pt x="0"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43" name="Freeform 939"/>
            <p:cNvSpPr/>
            <p:nvPr/>
          </p:nvSpPr>
          <p:spPr bwMode="auto">
            <a:xfrm>
              <a:off x="4062" y="3150"/>
              <a:ext cx="667" cy="661"/>
            </a:xfrm>
            <a:custGeom>
              <a:avLst/>
              <a:gdLst>
                <a:gd name="T0" fmla="*/ 0 w 379"/>
                <a:gd name="T1" fmla="*/ 1 h 376"/>
                <a:gd name="T2" fmla="*/ 185 w 379"/>
                <a:gd name="T3" fmla="*/ 186 h 376"/>
                <a:gd name="T4" fmla="*/ 377 w 379"/>
                <a:gd name="T5" fmla="*/ 375 h 376"/>
                <a:gd name="T6" fmla="*/ 378 w 379"/>
                <a:gd name="T7" fmla="*/ 374 h 376"/>
                <a:gd name="T8" fmla="*/ 182 w 379"/>
                <a:gd name="T9" fmla="*/ 179 h 376"/>
                <a:gd name="T10" fmla="*/ 1 w 379"/>
                <a:gd name="T11" fmla="*/ 0 h 376"/>
                <a:gd name="T12" fmla="*/ 0 w 379"/>
                <a:gd name="T13" fmla="*/ 1 h 376"/>
              </a:gdLst>
              <a:ahLst/>
              <a:cxnLst>
                <a:cxn ang="0">
                  <a:pos x="T0" y="T1"/>
                </a:cxn>
                <a:cxn ang="0">
                  <a:pos x="T2" y="T3"/>
                </a:cxn>
                <a:cxn ang="0">
                  <a:pos x="T4" y="T5"/>
                </a:cxn>
                <a:cxn ang="0">
                  <a:pos x="T6" y="T7"/>
                </a:cxn>
                <a:cxn ang="0">
                  <a:pos x="T8" y="T9"/>
                </a:cxn>
                <a:cxn ang="0">
                  <a:pos x="T10" y="T11"/>
                </a:cxn>
                <a:cxn ang="0">
                  <a:pos x="T12" y="T13"/>
                </a:cxn>
              </a:cxnLst>
              <a:rect l="0" t="0" r="r" b="b"/>
              <a:pathLst>
                <a:path w="379" h="376">
                  <a:moveTo>
                    <a:pt x="0" y="1"/>
                  </a:moveTo>
                  <a:cubicBezTo>
                    <a:pt x="70" y="54"/>
                    <a:pt x="125" y="123"/>
                    <a:pt x="185" y="186"/>
                  </a:cubicBezTo>
                  <a:cubicBezTo>
                    <a:pt x="247" y="251"/>
                    <a:pt x="309" y="317"/>
                    <a:pt x="377" y="375"/>
                  </a:cubicBezTo>
                  <a:cubicBezTo>
                    <a:pt x="378" y="376"/>
                    <a:pt x="379" y="375"/>
                    <a:pt x="378" y="374"/>
                  </a:cubicBezTo>
                  <a:cubicBezTo>
                    <a:pt x="313" y="309"/>
                    <a:pt x="245" y="246"/>
                    <a:pt x="182" y="179"/>
                  </a:cubicBezTo>
                  <a:cubicBezTo>
                    <a:pt x="124" y="118"/>
                    <a:pt x="70" y="50"/>
                    <a:pt x="1" y="0"/>
                  </a:cubicBezTo>
                  <a:cubicBezTo>
                    <a:pt x="0" y="0"/>
                    <a:pt x="0" y="1"/>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44" name="Freeform 940"/>
            <p:cNvSpPr/>
            <p:nvPr/>
          </p:nvSpPr>
          <p:spPr bwMode="auto">
            <a:xfrm>
              <a:off x="4061" y="3153"/>
              <a:ext cx="610" cy="633"/>
            </a:xfrm>
            <a:custGeom>
              <a:avLst/>
              <a:gdLst>
                <a:gd name="T0" fmla="*/ 1 w 347"/>
                <a:gd name="T1" fmla="*/ 2 h 360"/>
                <a:gd name="T2" fmla="*/ 159 w 347"/>
                <a:gd name="T3" fmla="*/ 190 h 360"/>
                <a:gd name="T4" fmla="*/ 344 w 347"/>
                <a:gd name="T5" fmla="*/ 359 h 360"/>
                <a:gd name="T6" fmla="*/ 345 w 347"/>
                <a:gd name="T7" fmla="*/ 357 h 360"/>
                <a:gd name="T8" fmla="*/ 156 w 347"/>
                <a:gd name="T9" fmla="*/ 182 h 360"/>
                <a:gd name="T10" fmla="*/ 2 w 347"/>
                <a:gd name="T11" fmla="*/ 1 h 360"/>
                <a:gd name="T12" fmla="*/ 1 w 347"/>
                <a:gd name="T13" fmla="*/ 2 h 360"/>
              </a:gdLst>
              <a:ahLst/>
              <a:cxnLst>
                <a:cxn ang="0">
                  <a:pos x="T0" y="T1"/>
                </a:cxn>
                <a:cxn ang="0">
                  <a:pos x="T2" y="T3"/>
                </a:cxn>
                <a:cxn ang="0">
                  <a:pos x="T4" y="T5"/>
                </a:cxn>
                <a:cxn ang="0">
                  <a:pos x="T6" y="T7"/>
                </a:cxn>
                <a:cxn ang="0">
                  <a:pos x="T8" y="T9"/>
                </a:cxn>
                <a:cxn ang="0">
                  <a:pos x="T10" y="T11"/>
                </a:cxn>
                <a:cxn ang="0">
                  <a:pos x="T12" y="T13"/>
                </a:cxn>
              </a:cxnLst>
              <a:rect l="0" t="0" r="r" b="b"/>
              <a:pathLst>
                <a:path w="347" h="360">
                  <a:moveTo>
                    <a:pt x="1" y="2"/>
                  </a:moveTo>
                  <a:cubicBezTo>
                    <a:pt x="60" y="59"/>
                    <a:pt x="107" y="127"/>
                    <a:pt x="159" y="190"/>
                  </a:cubicBezTo>
                  <a:cubicBezTo>
                    <a:pt x="212" y="256"/>
                    <a:pt x="276" y="309"/>
                    <a:pt x="344" y="359"/>
                  </a:cubicBezTo>
                  <a:cubicBezTo>
                    <a:pt x="345" y="360"/>
                    <a:pt x="347" y="358"/>
                    <a:pt x="345" y="357"/>
                  </a:cubicBezTo>
                  <a:cubicBezTo>
                    <a:pt x="276" y="304"/>
                    <a:pt x="212" y="250"/>
                    <a:pt x="156" y="182"/>
                  </a:cubicBezTo>
                  <a:cubicBezTo>
                    <a:pt x="106" y="121"/>
                    <a:pt x="61" y="55"/>
                    <a:pt x="2" y="1"/>
                  </a:cubicBezTo>
                  <a:cubicBezTo>
                    <a:pt x="1" y="0"/>
                    <a:pt x="0"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45" name="Freeform 941"/>
            <p:cNvSpPr/>
            <p:nvPr/>
          </p:nvSpPr>
          <p:spPr bwMode="auto">
            <a:xfrm>
              <a:off x="4180" y="3222"/>
              <a:ext cx="635" cy="552"/>
            </a:xfrm>
            <a:custGeom>
              <a:avLst/>
              <a:gdLst>
                <a:gd name="T0" fmla="*/ 1 w 361"/>
                <a:gd name="T1" fmla="*/ 2 h 314"/>
                <a:gd name="T2" fmla="*/ 190 w 361"/>
                <a:gd name="T3" fmla="*/ 151 h 314"/>
                <a:gd name="T4" fmla="*/ 359 w 361"/>
                <a:gd name="T5" fmla="*/ 313 h 314"/>
                <a:gd name="T6" fmla="*/ 360 w 361"/>
                <a:gd name="T7" fmla="*/ 312 h 314"/>
                <a:gd name="T8" fmla="*/ 187 w 361"/>
                <a:gd name="T9" fmla="*/ 144 h 314"/>
                <a:gd name="T10" fmla="*/ 1 w 361"/>
                <a:gd name="T11" fmla="*/ 1 h 314"/>
                <a:gd name="T12" fmla="*/ 1 w 361"/>
                <a:gd name="T13" fmla="*/ 2 h 314"/>
              </a:gdLst>
              <a:ahLst/>
              <a:cxnLst>
                <a:cxn ang="0">
                  <a:pos x="T0" y="T1"/>
                </a:cxn>
                <a:cxn ang="0">
                  <a:pos x="T2" y="T3"/>
                </a:cxn>
                <a:cxn ang="0">
                  <a:pos x="T4" y="T5"/>
                </a:cxn>
                <a:cxn ang="0">
                  <a:pos x="T6" y="T7"/>
                </a:cxn>
                <a:cxn ang="0">
                  <a:pos x="T8" y="T9"/>
                </a:cxn>
                <a:cxn ang="0">
                  <a:pos x="T10" y="T11"/>
                </a:cxn>
                <a:cxn ang="0">
                  <a:pos x="T12" y="T13"/>
                </a:cxn>
              </a:cxnLst>
              <a:rect l="0" t="0" r="r" b="b"/>
              <a:pathLst>
                <a:path w="361" h="314">
                  <a:moveTo>
                    <a:pt x="1" y="2"/>
                  </a:moveTo>
                  <a:cubicBezTo>
                    <a:pt x="65" y="50"/>
                    <a:pt x="129" y="98"/>
                    <a:pt x="190" y="151"/>
                  </a:cubicBezTo>
                  <a:cubicBezTo>
                    <a:pt x="249" y="203"/>
                    <a:pt x="303" y="258"/>
                    <a:pt x="359" y="313"/>
                  </a:cubicBezTo>
                  <a:cubicBezTo>
                    <a:pt x="360" y="314"/>
                    <a:pt x="361" y="313"/>
                    <a:pt x="360" y="312"/>
                  </a:cubicBezTo>
                  <a:cubicBezTo>
                    <a:pt x="307" y="252"/>
                    <a:pt x="247" y="197"/>
                    <a:pt x="187" y="144"/>
                  </a:cubicBezTo>
                  <a:cubicBezTo>
                    <a:pt x="128" y="94"/>
                    <a:pt x="66" y="44"/>
                    <a:pt x="1" y="1"/>
                  </a:cubicBezTo>
                  <a:cubicBezTo>
                    <a:pt x="1" y="0"/>
                    <a:pt x="0"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46" name="Freeform 942"/>
            <p:cNvSpPr/>
            <p:nvPr/>
          </p:nvSpPr>
          <p:spPr bwMode="auto">
            <a:xfrm>
              <a:off x="4187" y="3222"/>
              <a:ext cx="2" cy="3"/>
            </a:xfrm>
            <a:custGeom>
              <a:avLst/>
              <a:gdLst>
                <a:gd name="T0" fmla="*/ 0 w 1"/>
                <a:gd name="T1" fmla="*/ 2 h 2"/>
                <a:gd name="T2" fmla="*/ 0 w 1"/>
                <a:gd name="T3" fmla="*/ 0 h 2"/>
                <a:gd name="T4" fmla="*/ 0 w 1"/>
                <a:gd name="T5" fmla="*/ 2 h 2"/>
              </a:gdLst>
              <a:ahLst/>
              <a:cxnLst>
                <a:cxn ang="0">
                  <a:pos x="T0" y="T1"/>
                </a:cxn>
                <a:cxn ang="0">
                  <a:pos x="T2" y="T3"/>
                </a:cxn>
                <a:cxn ang="0">
                  <a:pos x="T4" y="T5"/>
                </a:cxn>
              </a:cxnLst>
              <a:rect l="0" t="0" r="r" b="b"/>
              <a:pathLst>
                <a:path w="1" h="2">
                  <a:moveTo>
                    <a:pt x="0" y="2"/>
                  </a:moveTo>
                  <a:cubicBezTo>
                    <a:pt x="1" y="2"/>
                    <a:pt x="1" y="0"/>
                    <a:pt x="0" y="0"/>
                  </a:cubicBezTo>
                  <a:cubicBezTo>
                    <a:pt x="0" y="0"/>
                    <a:pt x="0" y="2"/>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47" name="Freeform 943"/>
            <p:cNvSpPr/>
            <p:nvPr/>
          </p:nvSpPr>
          <p:spPr bwMode="auto">
            <a:xfrm>
              <a:off x="4180" y="3222"/>
              <a:ext cx="2" cy="3"/>
            </a:xfrm>
            <a:custGeom>
              <a:avLst/>
              <a:gdLst>
                <a:gd name="T0" fmla="*/ 0 w 1"/>
                <a:gd name="T1" fmla="*/ 2 h 2"/>
                <a:gd name="T2" fmla="*/ 0 w 1"/>
                <a:gd name="T3" fmla="*/ 0 h 2"/>
                <a:gd name="T4" fmla="*/ 0 w 1"/>
                <a:gd name="T5" fmla="*/ 2 h 2"/>
              </a:gdLst>
              <a:ahLst/>
              <a:cxnLst>
                <a:cxn ang="0">
                  <a:pos x="T0" y="T1"/>
                </a:cxn>
                <a:cxn ang="0">
                  <a:pos x="T2" y="T3"/>
                </a:cxn>
                <a:cxn ang="0">
                  <a:pos x="T4" y="T5"/>
                </a:cxn>
              </a:cxnLst>
              <a:rect l="0" t="0" r="r" b="b"/>
              <a:pathLst>
                <a:path w="1" h="2">
                  <a:moveTo>
                    <a:pt x="0" y="2"/>
                  </a:moveTo>
                  <a:cubicBezTo>
                    <a:pt x="1" y="2"/>
                    <a:pt x="1" y="0"/>
                    <a:pt x="0" y="0"/>
                  </a:cubicBezTo>
                  <a:cubicBezTo>
                    <a:pt x="0" y="0"/>
                    <a:pt x="0" y="2"/>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48" name="Freeform 944"/>
            <p:cNvSpPr/>
            <p:nvPr/>
          </p:nvSpPr>
          <p:spPr bwMode="auto">
            <a:xfrm>
              <a:off x="4207" y="3243"/>
              <a:ext cx="567" cy="549"/>
            </a:xfrm>
            <a:custGeom>
              <a:avLst/>
              <a:gdLst>
                <a:gd name="T0" fmla="*/ 1 w 323"/>
                <a:gd name="T1" fmla="*/ 2 h 312"/>
                <a:gd name="T2" fmla="*/ 158 w 323"/>
                <a:gd name="T3" fmla="*/ 159 h 312"/>
                <a:gd name="T4" fmla="*/ 320 w 323"/>
                <a:gd name="T5" fmla="*/ 311 h 312"/>
                <a:gd name="T6" fmla="*/ 322 w 323"/>
                <a:gd name="T7" fmla="*/ 309 h 312"/>
                <a:gd name="T8" fmla="*/ 160 w 323"/>
                <a:gd name="T9" fmla="*/ 157 h 312"/>
                <a:gd name="T10" fmla="*/ 2 w 323"/>
                <a:gd name="T11" fmla="*/ 1 h 312"/>
                <a:gd name="T12" fmla="*/ 1 w 323"/>
                <a:gd name="T13" fmla="*/ 2 h 312"/>
              </a:gdLst>
              <a:ahLst/>
              <a:cxnLst>
                <a:cxn ang="0">
                  <a:pos x="T0" y="T1"/>
                </a:cxn>
                <a:cxn ang="0">
                  <a:pos x="T2" y="T3"/>
                </a:cxn>
                <a:cxn ang="0">
                  <a:pos x="T4" y="T5"/>
                </a:cxn>
                <a:cxn ang="0">
                  <a:pos x="T6" y="T7"/>
                </a:cxn>
                <a:cxn ang="0">
                  <a:pos x="T8" y="T9"/>
                </a:cxn>
                <a:cxn ang="0">
                  <a:pos x="T10" y="T11"/>
                </a:cxn>
                <a:cxn ang="0">
                  <a:pos x="T12" y="T13"/>
                </a:cxn>
              </a:cxnLst>
              <a:rect l="0" t="0" r="r" b="b"/>
              <a:pathLst>
                <a:path w="323" h="312">
                  <a:moveTo>
                    <a:pt x="1" y="2"/>
                  </a:moveTo>
                  <a:cubicBezTo>
                    <a:pt x="51" y="56"/>
                    <a:pt x="105" y="108"/>
                    <a:pt x="158" y="159"/>
                  </a:cubicBezTo>
                  <a:cubicBezTo>
                    <a:pt x="211" y="211"/>
                    <a:pt x="264" y="262"/>
                    <a:pt x="320" y="311"/>
                  </a:cubicBezTo>
                  <a:cubicBezTo>
                    <a:pt x="321" y="312"/>
                    <a:pt x="323" y="310"/>
                    <a:pt x="322" y="309"/>
                  </a:cubicBezTo>
                  <a:cubicBezTo>
                    <a:pt x="268" y="258"/>
                    <a:pt x="213" y="208"/>
                    <a:pt x="160" y="157"/>
                  </a:cubicBezTo>
                  <a:cubicBezTo>
                    <a:pt x="106" y="106"/>
                    <a:pt x="55" y="53"/>
                    <a:pt x="2" y="1"/>
                  </a:cubicBezTo>
                  <a:cubicBezTo>
                    <a:pt x="1" y="0"/>
                    <a:pt x="0"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49" name="Freeform 945"/>
            <p:cNvSpPr/>
            <p:nvPr/>
          </p:nvSpPr>
          <p:spPr bwMode="auto">
            <a:xfrm>
              <a:off x="4052" y="3148"/>
              <a:ext cx="545" cy="689"/>
            </a:xfrm>
            <a:custGeom>
              <a:avLst/>
              <a:gdLst>
                <a:gd name="T0" fmla="*/ 0 w 310"/>
                <a:gd name="T1" fmla="*/ 1 h 392"/>
                <a:gd name="T2" fmla="*/ 50 w 310"/>
                <a:gd name="T3" fmla="*/ 140 h 392"/>
                <a:gd name="T4" fmla="*/ 107 w 310"/>
                <a:gd name="T5" fmla="*/ 250 h 392"/>
                <a:gd name="T6" fmla="*/ 197 w 310"/>
                <a:gd name="T7" fmla="*/ 344 h 392"/>
                <a:gd name="T8" fmla="*/ 307 w 310"/>
                <a:gd name="T9" fmla="*/ 391 h 392"/>
                <a:gd name="T10" fmla="*/ 308 w 310"/>
                <a:gd name="T11" fmla="*/ 389 h 392"/>
                <a:gd name="T12" fmla="*/ 192 w 310"/>
                <a:gd name="T13" fmla="*/ 335 h 392"/>
                <a:gd name="T14" fmla="*/ 105 w 310"/>
                <a:gd name="T15" fmla="*/ 243 h 392"/>
                <a:gd name="T16" fmla="*/ 49 w 310"/>
                <a:gd name="T17" fmla="*/ 129 h 392"/>
                <a:gd name="T18" fmla="*/ 2 w 310"/>
                <a:gd name="T19" fmla="*/ 1 h 392"/>
                <a:gd name="T20" fmla="*/ 0 w 310"/>
                <a:gd name="T21" fmla="*/ 1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0" h="392">
                  <a:moveTo>
                    <a:pt x="0" y="1"/>
                  </a:moveTo>
                  <a:cubicBezTo>
                    <a:pt x="14" y="48"/>
                    <a:pt x="32" y="95"/>
                    <a:pt x="50" y="140"/>
                  </a:cubicBezTo>
                  <a:cubicBezTo>
                    <a:pt x="66" y="178"/>
                    <a:pt x="82" y="217"/>
                    <a:pt x="107" y="250"/>
                  </a:cubicBezTo>
                  <a:cubicBezTo>
                    <a:pt x="134" y="284"/>
                    <a:pt x="166" y="315"/>
                    <a:pt x="197" y="344"/>
                  </a:cubicBezTo>
                  <a:cubicBezTo>
                    <a:pt x="229" y="374"/>
                    <a:pt x="266" y="384"/>
                    <a:pt x="307" y="391"/>
                  </a:cubicBezTo>
                  <a:cubicBezTo>
                    <a:pt x="309" y="392"/>
                    <a:pt x="310" y="389"/>
                    <a:pt x="308" y="389"/>
                  </a:cubicBezTo>
                  <a:cubicBezTo>
                    <a:pt x="263" y="380"/>
                    <a:pt x="225" y="368"/>
                    <a:pt x="192" y="335"/>
                  </a:cubicBezTo>
                  <a:cubicBezTo>
                    <a:pt x="162" y="306"/>
                    <a:pt x="130" y="276"/>
                    <a:pt x="105" y="243"/>
                  </a:cubicBezTo>
                  <a:cubicBezTo>
                    <a:pt x="80" y="209"/>
                    <a:pt x="64" y="168"/>
                    <a:pt x="49" y="129"/>
                  </a:cubicBezTo>
                  <a:cubicBezTo>
                    <a:pt x="31" y="87"/>
                    <a:pt x="17" y="44"/>
                    <a:pt x="2" y="1"/>
                  </a:cubicBezTo>
                  <a:cubicBezTo>
                    <a:pt x="1"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50" name="Freeform 946"/>
            <p:cNvSpPr/>
            <p:nvPr/>
          </p:nvSpPr>
          <p:spPr bwMode="auto">
            <a:xfrm>
              <a:off x="4068" y="3174"/>
              <a:ext cx="561" cy="656"/>
            </a:xfrm>
            <a:custGeom>
              <a:avLst/>
              <a:gdLst>
                <a:gd name="T0" fmla="*/ 0 w 319"/>
                <a:gd name="T1" fmla="*/ 2 h 373"/>
                <a:gd name="T2" fmla="*/ 59 w 319"/>
                <a:gd name="T3" fmla="*/ 124 h 373"/>
                <a:gd name="T4" fmla="*/ 121 w 319"/>
                <a:gd name="T5" fmla="*/ 235 h 373"/>
                <a:gd name="T6" fmla="*/ 316 w 319"/>
                <a:gd name="T7" fmla="*/ 373 h 373"/>
                <a:gd name="T8" fmla="*/ 317 w 319"/>
                <a:gd name="T9" fmla="*/ 371 h 373"/>
                <a:gd name="T10" fmla="*/ 118 w 319"/>
                <a:gd name="T11" fmla="*/ 225 h 373"/>
                <a:gd name="T12" fmla="*/ 59 w 319"/>
                <a:gd name="T13" fmla="*/ 120 h 373"/>
                <a:gd name="T14" fmla="*/ 2 w 319"/>
                <a:gd name="T15" fmla="*/ 1 h 373"/>
                <a:gd name="T16" fmla="*/ 0 w 319"/>
                <a:gd name="T17" fmla="*/ 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373">
                  <a:moveTo>
                    <a:pt x="0" y="2"/>
                  </a:moveTo>
                  <a:cubicBezTo>
                    <a:pt x="19" y="43"/>
                    <a:pt x="38" y="84"/>
                    <a:pt x="59" y="124"/>
                  </a:cubicBezTo>
                  <a:cubicBezTo>
                    <a:pt x="78" y="162"/>
                    <a:pt x="95" y="202"/>
                    <a:pt x="121" y="235"/>
                  </a:cubicBezTo>
                  <a:cubicBezTo>
                    <a:pt x="170" y="297"/>
                    <a:pt x="249" y="335"/>
                    <a:pt x="316" y="373"/>
                  </a:cubicBezTo>
                  <a:cubicBezTo>
                    <a:pt x="318" y="373"/>
                    <a:pt x="319" y="371"/>
                    <a:pt x="317" y="371"/>
                  </a:cubicBezTo>
                  <a:cubicBezTo>
                    <a:pt x="249" y="328"/>
                    <a:pt x="166" y="293"/>
                    <a:pt x="118" y="225"/>
                  </a:cubicBezTo>
                  <a:cubicBezTo>
                    <a:pt x="94" y="193"/>
                    <a:pt x="77" y="155"/>
                    <a:pt x="59" y="120"/>
                  </a:cubicBezTo>
                  <a:cubicBezTo>
                    <a:pt x="39" y="80"/>
                    <a:pt x="21" y="41"/>
                    <a:pt x="2" y="1"/>
                  </a:cubicBezTo>
                  <a:cubicBezTo>
                    <a:pt x="1" y="0"/>
                    <a:pt x="0" y="1"/>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51" name="Freeform 947"/>
            <p:cNvSpPr/>
            <p:nvPr/>
          </p:nvSpPr>
          <p:spPr bwMode="auto">
            <a:xfrm>
              <a:off x="4184" y="3348"/>
              <a:ext cx="441" cy="442"/>
            </a:xfrm>
            <a:custGeom>
              <a:avLst/>
              <a:gdLst>
                <a:gd name="T0" fmla="*/ 1 w 251"/>
                <a:gd name="T1" fmla="*/ 2 h 251"/>
                <a:gd name="T2" fmla="*/ 90 w 251"/>
                <a:gd name="T3" fmla="*/ 146 h 251"/>
                <a:gd name="T4" fmla="*/ 159 w 251"/>
                <a:gd name="T5" fmla="*/ 194 h 251"/>
                <a:gd name="T6" fmla="*/ 249 w 251"/>
                <a:gd name="T7" fmla="*/ 251 h 251"/>
                <a:gd name="T8" fmla="*/ 250 w 251"/>
                <a:gd name="T9" fmla="*/ 249 h 251"/>
                <a:gd name="T10" fmla="*/ 92 w 251"/>
                <a:gd name="T11" fmla="*/ 144 h 251"/>
                <a:gd name="T12" fmla="*/ 2 w 251"/>
                <a:gd name="T13" fmla="*/ 1 h 251"/>
                <a:gd name="T14" fmla="*/ 1 w 251"/>
                <a:gd name="T15" fmla="*/ 2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251">
                  <a:moveTo>
                    <a:pt x="1" y="2"/>
                  </a:moveTo>
                  <a:cubicBezTo>
                    <a:pt x="27" y="51"/>
                    <a:pt x="48" y="107"/>
                    <a:pt x="90" y="146"/>
                  </a:cubicBezTo>
                  <a:cubicBezTo>
                    <a:pt x="111" y="164"/>
                    <a:pt x="135" y="179"/>
                    <a:pt x="159" y="194"/>
                  </a:cubicBezTo>
                  <a:cubicBezTo>
                    <a:pt x="189" y="213"/>
                    <a:pt x="218" y="233"/>
                    <a:pt x="249" y="251"/>
                  </a:cubicBezTo>
                  <a:cubicBezTo>
                    <a:pt x="250" y="251"/>
                    <a:pt x="251" y="249"/>
                    <a:pt x="250" y="249"/>
                  </a:cubicBezTo>
                  <a:cubicBezTo>
                    <a:pt x="198" y="213"/>
                    <a:pt x="139" y="185"/>
                    <a:pt x="92" y="144"/>
                  </a:cubicBezTo>
                  <a:cubicBezTo>
                    <a:pt x="49" y="105"/>
                    <a:pt x="31" y="49"/>
                    <a:pt x="2" y="1"/>
                  </a:cubicBezTo>
                  <a:cubicBezTo>
                    <a:pt x="2" y="0"/>
                    <a:pt x="0"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52" name="Freeform 948"/>
            <p:cNvSpPr/>
            <p:nvPr/>
          </p:nvSpPr>
          <p:spPr bwMode="auto">
            <a:xfrm>
              <a:off x="4061" y="3181"/>
              <a:ext cx="425" cy="669"/>
            </a:xfrm>
            <a:custGeom>
              <a:avLst/>
              <a:gdLst>
                <a:gd name="T0" fmla="*/ 1 w 242"/>
                <a:gd name="T1" fmla="*/ 1 h 380"/>
                <a:gd name="T2" fmla="*/ 86 w 242"/>
                <a:gd name="T3" fmla="*/ 237 h 380"/>
                <a:gd name="T4" fmla="*/ 240 w 242"/>
                <a:gd name="T5" fmla="*/ 380 h 380"/>
                <a:gd name="T6" fmla="*/ 241 w 242"/>
                <a:gd name="T7" fmla="*/ 378 h 380"/>
                <a:gd name="T8" fmla="*/ 80 w 242"/>
                <a:gd name="T9" fmla="*/ 224 h 380"/>
                <a:gd name="T10" fmla="*/ 3 w 242"/>
                <a:gd name="T11" fmla="*/ 1 h 380"/>
                <a:gd name="T12" fmla="*/ 1 w 242"/>
                <a:gd name="T13" fmla="*/ 1 h 380"/>
              </a:gdLst>
              <a:ahLst/>
              <a:cxnLst>
                <a:cxn ang="0">
                  <a:pos x="T0" y="T1"/>
                </a:cxn>
                <a:cxn ang="0">
                  <a:pos x="T2" y="T3"/>
                </a:cxn>
                <a:cxn ang="0">
                  <a:pos x="T4" y="T5"/>
                </a:cxn>
                <a:cxn ang="0">
                  <a:pos x="T6" y="T7"/>
                </a:cxn>
                <a:cxn ang="0">
                  <a:pos x="T8" y="T9"/>
                </a:cxn>
                <a:cxn ang="0">
                  <a:pos x="T10" y="T11"/>
                </a:cxn>
                <a:cxn ang="0">
                  <a:pos x="T12" y="T13"/>
                </a:cxn>
              </a:cxnLst>
              <a:rect l="0" t="0" r="r" b="b"/>
              <a:pathLst>
                <a:path w="242" h="380">
                  <a:moveTo>
                    <a:pt x="1" y="1"/>
                  </a:moveTo>
                  <a:cubicBezTo>
                    <a:pt x="17" y="84"/>
                    <a:pt x="38" y="166"/>
                    <a:pt x="86" y="237"/>
                  </a:cubicBezTo>
                  <a:cubicBezTo>
                    <a:pt x="124" y="292"/>
                    <a:pt x="171" y="362"/>
                    <a:pt x="240" y="380"/>
                  </a:cubicBezTo>
                  <a:cubicBezTo>
                    <a:pt x="241" y="380"/>
                    <a:pt x="242" y="379"/>
                    <a:pt x="241" y="378"/>
                  </a:cubicBezTo>
                  <a:cubicBezTo>
                    <a:pt x="169" y="354"/>
                    <a:pt x="120" y="285"/>
                    <a:pt x="80" y="224"/>
                  </a:cubicBezTo>
                  <a:cubicBezTo>
                    <a:pt x="37" y="156"/>
                    <a:pt x="20" y="78"/>
                    <a:pt x="3" y="1"/>
                  </a:cubicBezTo>
                  <a:cubicBezTo>
                    <a:pt x="2" y="0"/>
                    <a:pt x="0" y="0"/>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53" name="Freeform 949"/>
            <p:cNvSpPr/>
            <p:nvPr/>
          </p:nvSpPr>
          <p:spPr bwMode="auto">
            <a:xfrm>
              <a:off x="4055" y="3190"/>
              <a:ext cx="211" cy="540"/>
            </a:xfrm>
            <a:custGeom>
              <a:avLst/>
              <a:gdLst>
                <a:gd name="T0" fmla="*/ 0 w 120"/>
                <a:gd name="T1" fmla="*/ 1 h 307"/>
                <a:gd name="T2" fmla="*/ 118 w 120"/>
                <a:gd name="T3" fmla="*/ 306 h 307"/>
                <a:gd name="T4" fmla="*/ 120 w 120"/>
                <a:gd name="T5" fmla="*/ 305 h 307"/>
                <a:gd name="T6" fmla="*/ 2 w 120"/>
                <a:gd name="T7" fmla="*/ 1 h 307"/>
                <a:gd name="T8" fmla="*/ 0 w 120"/>
                <a:gd name="T9" fmla="*/ 1 h 307"/>
              </a:gdLst>
              <a:ahLst/>
              <a:cxnLst>
                <a:cxn ang="0">
                  <a:pos x="T0" y="T1"/>
                </a:cxn>
                <a:cxn ang="0">
                  <a:pos x="T2" y="T3"/>
                </a:cxn>
                <a:cxn ang="0">
                  <a:pos x="T4" y="T5"/>
                </a:cxn>
                <a:cxn ang="0">
                  <a:pos x="T6" y="T7"/>
                </a:cxn>
                <a:cxn ang="0">
                  <a:pos x="T8" y="T9"/>
                </a:cxn>
              </a:cxnLst>
              <a:rect l="0" t="0" r="r" b="b"/>
              <a:pathLst>
                <a:path w="120" h="307">
                  <a:moveTo>
                    <a:pt x="0" y="1"/>
                  </a:moveTo>
                  <a:cubicBezTo>
                    <a:pt x="10" y="109"/>
                    <a:pt x="51" y="220"/>
                    <a:pt x="118" y="306"/>
                  </a:cubicBezTo>
                  <a:cubicBezTo>
                    <a:pt x="119" y="307"/>
                    <a:pt x="120" y="306"/>
                    <a:pt x="120" y="305"/>
                  </a:cubicBezTo>
                  <a:cubicBezTo>
                    <a:pt x="56" y="212"/>
                    <a:pt x="15" y="113"/>
                    <a:pt x="2" y="1"/>
                  </a:cubicBezTo>
                  <a:cubicBezTo>
                    <a:pt x="1"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54" name="Freeform 950"/>
            <p:cNvSpPr/>
            <p:nvPr/>
          </p:nvSpPr>
          <p:spPr bwMode="auto">
            <a:xfrm>
              <a:off x="3982" y="3155"/>
              <a:ext cx="483" cy="744"/>
            </a:xfrm>
            <a:custGeom>
              <a:avLst/>
              <a:gdLst>
                <a:gd name="T0" fmla="*/ 35 w 275"/>
                <a:gd name="T1" fmla="*/ 1 h 423"/>
                <a:gd name="T2" fmla="*/ 74 w 275"/>
                <a:gd name="T3" fmla="*/ 266 h 423"/>
                <a:gd name="T4" fmla="*/ 273 w 275"/>
                <a:gd name="T5" fmla="*/ 422 h 423"/>
                <a:gd name="T6" fmla="*/ 274 w 275"/>
                <a:gd name="T7" fmla="*/ 420 h 423"/>
                <a:gd name="T8" fmla="*/ 76 w 275"/>
                <a:gd name="T9" fmla="*/ 265 h 423"/>
                <a:gd name="T10" fmla="*/ 36 w 275"/>
                <a:gd name="T11" fmla="*/ 1 h 423"/>
                <a:gd name="T12" fmla="*/ 35 w 275"/>
                <a:gd name="T13" fmla="*/ 1 h 423"/>
              </a:gdLst>
              <a:ahLst/>
              <a:cxnLst>
                <a:cxn ang="0">
                  <a:pos x="T0" y="T1"/>
                </a:cxn>
                <a:cxn ang="0">
                  <a:pos x="T2" y="T3"/>
                </a:cxn>
                <a:cxn ang="0">
                  <a:pos x="T4" y="T5"/>
                </a:cxn>
                <a:cxn ang="0">
                  <a:pos x="T6" y="T7"/>
                </a:cxn>
                <a:cxn ang="0">
                  <a:pos x="T8" y="T9"/>
                </a:cxn>
                <a:cxn ang="0">
                  <a:pos x="T10" y="T11"/>
                </a:cxn>
                <a:cxn ang="0">
                  <a:pos x="T12" y="T13"/>
                </a:cxn>
              </a:cxnLst>
              <a:rect l="0" t="0" r="r" b="b"/>
              <a:pathLst>
                <a:path w="275" h="423">
                  <a:moveTo>
                    <a:pt x="35" y="1"/>
                  </a:moveTo>
                  <a:cubicBezTo>
                    <a:pt x="0" y="92"/>
                    <a:pt x="27" y="185"/>
                    <a:pt x="74" y="266"/>
                  </a:cubicBezTo>
                  <a:cubicBezTo>
                    <a:pt x="117" y="340"/>
                    <a:pt x="186" y="407"/>
                    <a:pt x="273" y="422"/>
                  </a:cubicBezTo>
                  <a:cubicBezTo>
                    <a:pt x="274" y="423"/>
                    <a:pt x="275" y="421"/>
                    <a:pt x="274" y="420"/>
                  </a:cubicBezTo>
                  <a:cubicBezTo>
                    <a:pt x="187" y="399"/>
                    <a:pt x="120" y="341"/>
                    <a:pt x="76" y="265"/>
                  </a:cubicBezTo>
                  <a:cubicBezTo>
                    <a:pt x="29" y="183"/>
                    <a:pt x="5" y="93"/>
                    <a:pt x="36" y="1"/>
                  </a:cubicBezTo>
                  <a:cubicBezTo>
                    <a:pt x="37" y="0"/>
                    <a:pt x="35" y="0"/>
                    <a:pt x="35"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55" name="Freeform 951"/>
            <p:cNvSpPr/>
            <p:nvPr/>
          </p:nvSpPr>
          <p:spPr bwMode="auto">
            <a:xfrm>
              <a:off x="3994" y="3227"/>
              <a:ext cx="290" cy="642"/>
            </a:xfrm>
            <a:custGeom>
              <a:avLst/>
              <a:gdLst>
                <a:gd name="T0" fmla="*/ 6 w 165"/>
                <a:gd name="T1" fmla="*/ 1 h 365"/>
                <a:gd name="T2" fmla="*/ 44 w 165"/>
                <a:gd name="T3" fmla="*/ 218 h 365"/>
                <a:gd name="T4" fmla="*/ 164 w 165"/>
                <a:gd name="T5" fmla="*/ 364 h 365"/>
                <a:gd name="T6" fmla="*/ 164 w 165"/>
                <a:gd name="T7" fmla="*/ 363 h 365"/>
                <a:gd name="T8" fmla="*/ 43 w 165"/>
                <a:gd name="T9" fmla="*/ 207 h 365"/>
                <a:gd name="T10" fmla="*/ 7 w 165"/>
                <a:gd name="T11" fmla="*/ 1 h 365"/>
                <a:gd name="T12" fmla="*/ 6 w 165"/>
                <a:gd name="T13" fmla="*/ 1 h 365"/>
              </a:gdLst>
              <a:ahLst/>
              <a:cxnLst>
                <a:cxn ang="0">
                  <a:pos x="T0" y="T1"/>
                </a:cxn>
                <a:cxn ang="0">
                  <a:pos x="T2" y="T3"/>
                </a:cxn>
                <a:cxn ang="0">
                  <a:pos x="T4" y="T5"/>
                </a:cxn>
                <a:cxn ang="0">
                  <a:pos x="T6" y="T7"/>
                </a:cxn>
                <a:cxn ang="0">
                  <a:pos x="T8" y="T9"/>
                </a:cxn>
                <a:cxn ang="0">
                  <a:pos x="T10" y="T11"/>
                </a:cxn>
                <a:cxn ang="0">
                  <a:pos x="T12" y="T13"/>
                </a:cxn>
              </a:cxnLst>
              <a:rect l="0" t="0" r="r" b="b"/>
              <a:pathLst>
                <a:path w="165" h="365">
                  <a:moveTo>
                    <a:pt x="6" y="1"/>
                  </a:moveTo>
                  <a:cubicBezTo>
                    <a:pt x="0" y="75"/>
                    <a:pt x="15" y="150"/>
                    <a:pt x="44" y="218"/>
                  </a:cubicBezTo>
                  <a:cubicBezTo>
                    <a:pt x="68" y="274"/>
                    <a:pt x="103" y="342"/>
                    <a:pt x="164" y="364"/>
                  </a:cubicBezTo>
                  <a:cubicBezTo>
                    <a:pt x="165" y="365"/>
                    <a:pt x="165" y="363"/>
                    <a:pt x="164" y="363"/>
                  </a:cubicBezTo>
                  <a:cubicBezTo>
                    <a:pt x="102" y="333"/>
                    <a:pt x="68" y="269"/>
                    <a:pt x="43" y="207"/>
                  </a:cubicBezTo>
                  <a:cubicBezTo>
                    <a:pt x="16" y="141"/>
                    <a:pt x="3" y="72"/>
                    <a:pt x="7" y="1"/>
                  </a:cubicBezTo>
                  <a:cubicBezTo>
                    <a:pt x="8" y="0"/>
                    <a:pt x="6" y="0"/>
                    <a:pt x="6"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56" name="Freeform 952"/>
            <p:cNvSpPr/>
            <p:nvPr/>
          </p:nvSpPr>
          <p:spPr bwMode="auto">
            <a:xfrm>
              <a:off x="3626" y="3067"/>
              <a:ext cx="342" cy="139"/>
            </a:xfrm>
            <a:custGeom>
              <a:avLst/>
              <a:gdLst>
                <a:gd name="T0" fmla="*/ 3 w 194"/>
                <a:gd name="T1" fmla="*/ 14 h 79"/>
                <a:gd name="T2" fmla="*/ 101 w 194"/>
                <a:gd name="T3" fmla="*/ 75 h 79"/>
                <a:gd name="T4" fmla="*/ 185 w 194"/>
                <a:gd name="T5" fmla="*/ 35 h 79"/>
                <a:gd name="T6" fmla="*/ 173 w 194"/>
                <a:gd name="T7" fmla="*/ 32 h 79"/>
                <a:gd name="T8" fmla="*/ 141 w 194"/>
                <a:gd name="T9" fmla="*/ 55 h 79"/>
                <a:gd name="T10" fmla="*/ 86 w 194"/>
                <a:gd name="T11" fmla="*/ 53 h 79"/>
                <a:gd name="T12" fmla="*/ 14 w 194"/>
                <a:gd name="T13" fmla="*/ 6 h 79"/>
                <a:gd name="T14" fmla="*/ 3 w 194"/>
                <a:gd name="T15" fmla="*/ 14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79">
                  <a:moveTo>
                    <a:pt x="3" y="14"/>
                  </a:moveTo>
                  <a:cubicBezTo>
                    <a:pt x="19" y="51"/>
                    <a:pt x="63" y="70"/>
                    <a:pt x="101" y="75"/>
                  </a:cubicBezTo>
                  <a:cubicBezTo>
                    <a:pt x="125" y="79"/>
                    <a:pt x="194" y="74"/>
                    <a:pt x="185" y="35"/>
                  </a:cubicBezTo>
                  <a:cubicBezTo>
                    <a:pt x="183" y="29"/>
                    <a:pt x="177" y="29"/>
                    <a:pt x="173" y="32"/>
                  </a:cubicBezTo>
                  <a:cubicBezTo>
                    <a:pt x="162" y="41"/>
                    <a:pt x="157" y="50"/>
                    <a:pt x="141" y="55"/>
                  </a:cubicBezTo>
                  <a:cubicBezTo>
                    <a:pt x="123" y="59"/>
                    <a:pt x="104" y="57"/>
                    <a:pt x="86" y="53"/>
                  </a:cubicBezTo>
                  <a:cubicBezTo>
                    <a:pt x="55" y="46"/>
                    <a:pt x="34" y="30"/>
                    <a:pt x="14" y="6"/>
                  </a:cubicBezTo>
                  <a:cubicBezTo>
                    <a:pt x="8" y="0"/>
                    <a:pt x="0" y="8"/>
                    <a:pt x="3"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57" name="Freeform 953"/>
            <p:cNvSpPr/>
            <p:nvPr/>
          </p:nvSpPr>
          <p:spPr bwMode="auto">
            <a:xfrm>
              <a:off x="3837" y="3023"/>
              <a:ext cx="217" cy="153"/>
            </a:xfrm>
            <a:custGeom>
              <a:avLst/>
              <a:gdLst>
                <a:gd name="T0" fmla="*/ 2 w 123"/>
                <a:gd name="T1" fmla="*/ 13 h 87"/>
                <a:gd name="T2" fmla="*/ 53 w 123"/>
                <a:gd name="T3" fmla="*/ 68 h 87"/>
                <a:gd name="T4" fmla="*/ 118 w 123"/>
                <a:gd name="T5" fmla="*/ 75 h 87"/>
                <a:gd name="T6" fmla="*/ 116 w 123"/>
                <a:gd name="T7" fmla="*/ 62 h 87"/>
                <a:gd name="T8" fmla="*/ 57 w 123"/>
                <a:gd name="T9" fmla="*/ 49 h 87"/>
                <a:gd name="T10" fmla="*/ 12 w 123"/>
                <a:gd name="T11" fmla="*/ 6 h 87"/>
                <a:gd name="T12" fmla="*/ 2 w 123"/>
                <a:gd name="T13" fmla="*/ 13 h 87"/>
              </a:gdLst>
              <a:ahLst/>
              <a:cxnLst>
                <a:cxn ang="0">
                  <a:pos x="T0" y="T1"/>
                </a:cxn>
                <a:cxn ang="0">
                  <a:pos x="T2" y="T3"/>
                </a:cxn>
                <a:cxn ang="0">
                  <a:pos x="T4" y="T5"/>
                </a:cxn>
                <a:cxn ang="0">
                  <a:pos x="T6" y="T7"/>
                </a:cxn>
                <a:cxn ang="0">
                  <a:pos x="T8" y="T9"/>
                </a:cxn>
                <a:cxn ang="0">
                  <a:pos x="T10" y="T11"/>
                </a:cxn>
                <a:cxn ang="0">
                  <a:pos x="T12" y="T13"/>
                </a:cxn>
              </a:cxnLst>
              <a:rect l="0" t="0" r="r" b="b"/>
              <a:pathLst>
                <a:path w="123" h="87">
                  <a:moveTo>
                    <a:pt x="2" y="13"/>
                  </a:moveTo>
                  <a:cubicBezTo>
                    <a:pt x="13" y="36"/>
                    <a:pt x="30" y="56"/>
                    <a:pt x="53" y="68"/>
                  </a:cubicBezTo>
                  <a:cubicBezTo>
                    <a:pt x="71" y="78"/>
                    <a:pt x="99" y="87"/>
                    <a:pt x="118" y="75"/>
                  </a:cubicBezTo>
                  <a:cubicBezTo>
                    <a:pt x="123" y="71"/>
                    <a:pt x="122" y="63"/>
                    <a:pt x="116" y="62"/>
                  </a:cubicBezTo>
                  <a:cubicBezTo>
                    <a:pt x="95" y="57"/>
                    <a:pt x="77" y="60"/>
                    <a:pt x="57" y="49"/>
                  </a:cubicBezTo>
                  <a:cubicBezTo>
                    <a:pt x="38" y="38"/>
                    <a:pt x="25" y="22"/>
                    <a:pt x="12" y="6"/>
                  </a:cubicBezTo>
                  <a:cubicBezTo>
                    <a:pt x="7" y="0"/>
                    <a:pt x="0" y="7"/>
                    <a:pt x="2" y="1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58" name="Freeform 954"/>
            <p:cNvSpPr/>
            <p:nvPr/>
          </p:nvSpPr>
          <p:spPr bwMode="auto">
            <a:xfrm>
              <a:off x="3925" y="3115"/>
              <a:ext cx="531" cy="807"/>
            </a:xfrm>
            <a:custGeom>
              <a:avLst/>
              <a:gdLst>
                <a:gd name="T0" fmla="*/ 71 w 302"/>
                <a:gd name="T1" fmla="*/ 6 h 459"/>
                <a:gd name="T2" fmla="*/ 45 w 302"/>
                <a:gd name="T3" fmla="*/ 287 h 459"/>
                <a:gd name="T4" fmla="*/ 139 w 302"/>
                <a:gd name="T5" fmla="*/ 399 h 459"/>
                <a:gd name="T6" fmla="*/ 290 w 302"/>
                <a:gd name="T7" fmla="*/ 452 h 459"/>
                <a:gd name="T8" fmla="*/ 292 w 302"/>
                <a:gd name="T9" fmla="*/ 437 h 459"/>
                <a:gd name="T10" fmla="*/ 156 w 302"/>
                <a:gd name="T11" fmla="*/ 387 h 459"/>
                <a:gd name="T12" fmla="*/ 65 w 302"/>
                <a:gd name="T13" fmla="*/ 282 h 459"/>
                <a:gd name="T14" fmla="*/ 36 w 302"/>
                <a:gd name="T15" fmla="*/ 148 h 459"/>
                <a:gd name="T16" fmla="*/ 82 w 302"/>
                <a:gd name="T17" fmla="*/ 14 h 459"/>
                <a:gd name="T18" fmla="*/ 71 w 302"/>
                <a:gd name="T19" fmla="*/ 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459">
                  <a:moveTo>
                    <a:pt x="71" y="6"/>
                  </a:moveTo>
                  <a:cubicBezTo>
                    <a:pt x="0" y="77"/>
                    <a:pt x="3" y="202"/>
                    <a:pt x="45" y="287"/>
                  </a:cubicBezTo>
                  <a:cubicBezTo>
                    <a:pt x="67" y="331"/>
                    <a:pt x="100" y="369"/>
                    <a:pt x="139" y="399"/>
                  </a:cubicBezTo>
                  <a:cubicBezTo>
                    <a:pt x="180" y="430"/>
                    <a:pt x="236" y="459"/>
                    <a:pt x="290" y="452"/>
                  </a:cubicBezTo>
                  <a:cubicBezTo>
                    <a:pt x="298" y="451"/>
                    <a:pt x="302" y="438"/>
                    <a:pt x="292" y="437"/>
                  </a:cubicBezTo>
                  <a:cubicBezTo>
                    <a:pt x="242" y="430"/>
                    <a:pt x="198" y="417"/>
                    <a:pt x="156" y="387"/>
                  </a:cubicBezTo>
                  <a:cubicBezTo>
                    <a:pt x="119" y="359"/>
                    <a:pt x="87" y="324"/>
                    <a:pt x="65" y="282"/>
                  </a:cubicBezTo>
                  <a:cubicBezTo>
                    <a:pt x="44" y="241"/>
                    <a:pt x="33" y="195"/>
                    <a:pt x="36" y="148"/>
                  </a:cubicBezTo>
                  <a:cubicBezTo>
                    <a:pt x="39" y="99"/>
                    <a:pt x="58" y="57"/>
                    <a:pt x="82" y="14"/>
                  </a:cubicBezTo>
                  <a:cubicBezTo>
                    <a:pt x="86" y="7"/>
                    <a:pt x="77" y="0"/>
                    <a:pt x="71"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59" name="Freeform 955"/>
            <p:cNvSpPr/>
            <p:nvPr/>
          </p:nvSpPr>
          <p:spPr bwMode="auto">
            <a:xfrm>
              <a:off x="4386" y="2914"/>
              <a:ext cx="1081" cy="1003"/>
            </a:xfrm>
            <a:custGeom>
              <a:avLst/>
              <a:gdLst>
                <a:gd name="T0" fmla="*/ 558 w 615"/>
                <a:gd name="T1" fmla="*/ 14 h 570"/>
                <a:gd name="T2" fmla="*/ 578 w 615"/>
                <a:gd name="T3" fmla="*/ 172 h 570"/>
                <a:gd name="T4" fmla="*/ 464 w 615"/>
                <a:gd name="T5" fmla="*/ 320 h 570"/>
                <a:gd name="T6" fmla="*/ 393 w 615"/>
                <a:gd name="T7" fmla="*/ 378 h 570"/>
                <a:gd name="T8" fmla="*/ 326 w 615"/>
                <a:gd name="T9" fmla="*/ 418 h 570"/>
                <a:gd name="T10" fmla="*/ 179 w 615"/>
                <a:gd name="T11" fmla="*/ 495 h 570"/>
                <a:gd name="T12" fmla="*/ 140 w 615"/>
                <a:gd name="T13" fmla="*/ 499 h 570"/>
                <a:gd name="T14" fmla="*/ 106 w 615"/>
                <a:gd name="T15" fmla="*/ 527 h 570"/>
                <a:gd name="T16" fmla="*/ 9 w 615"/>
                <a:gd name="T17" fmla="*/ 552 h 570"/>
                <a:gd name="T18" fmla="*/ 11 w 615"/>
                <a:gd name="T19" fmla="*/ 566 h 570"/>
                <a:gd name="T20" fmla="*/ 96 w 615"/>
                <a:gd name="T21" fmla="*/ 553 h 570"/>
                <a:gd name="T22" fmla="*/ 129 w 615"/>
                <a:gd name="T23" fmla="*/ 533 h 570"/>
                <a:gd name="T24" fmla="*/ 144 w 615"/>
                <a:gd name="T25" fmla="*/ 519 h 570"/>
                <a:gd name="T26" fmla="*/ 182 w 615"/>
                <a:gd name="T27" fmla="*/ 513 h 570"/>
                <a:gd name="T28" fmla="*/ 330 w 615"/>
                <a:gd name="T29" fmla="*/ 443 h 570"/>
                <a:gd name="T30" fmla="*/ 368 w 615"/>
                <a:gd name="T31" fmla="*/ 410 h 570"/>
                <a:gd name="T32" fmla="*/ 408 w 615"/>
                <a:gd name="T33" fmla="*/ 391 h 570"/>
                <a:gd name="T34" fmla="*/ 482 w 615"/>
                <a:gd name="T35" fmla="*/ 328 h 570"/>
                <a:gd name="T36" fmla="*/ 594 w 615"/>
                <a:gd name="T37" fmla="*/ 179 h 570"/>
                <a:gd name="T38" fmla="*/ 569 w 615"/>
                <a:gd name="T39" fmla="*/ 6 h 570"/>
                <a:gd name="T40" fmla="*/ 558 w 615"/>
                <a:gd name="T41" fmla="*/ 14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5" h="570">
                  <a:moveTo>
                    <a:pt x="558" y="14"/>
                  </a:moveTo>
                  <a:cubicBezTo>
                    <a:pt x="592" y="61"/>
                    <a:pt x="597" y="118"/>
                    <a:pt x="578" y="172"/>
                  </a:cubicBezTo>
                  <a:cubicBezTo>
                    <a:pt x="556" y="231"/>
                    <a:pt x="509" y="277"/>
                    <a:pt x="464" y="320"/>
                  </a:cubicBezTo>
                  <a:cubicBezTo>
                    <a:pt x="442" y="341"/>
                    <a:pt x="420" y="363"/>
                    <a:pt x="393" y="378"/>
                  </a:cubicBezTo>
                  <a:cubicBezTo>
                    <a:pt x="369" y="392"/>
                    <a:pt x="344" y="396"/>
                    <a:pt x="326" y="418"/>
                  </a:cubicBezTo>
                  <a:cubicBezTo>
                    <a:pt x="289" y="465"/>
                    <a:pt x="241" y="496"/>
                    <a:pt x="179" y="495"/>
                  </a:cubicBezTo>
                  <a:cubicBezTo>
                    <a:pt x="165" y="494"/>
                    <a:pt x="152" y="492"/>
                    <a:pt x="140" y="499"/>
                  </a:cubicBezTo>
                  <a:cubicBezTo>
                    <a:pt x="127" y="506"/>
                    <a:pt x="118" y="519"/>
                    <a:pt x="106" y="527"/>
                  </a:cubicBezTo>
                  <a:cubicBezTo>
                    <a:pt x="76" y="545"/>
                    <a:pt x="43" y="547"/>
                    <a:pt x="9" y="552"/>
                  </a:cubicBezTo>
                  <a:cubicBezTo>
                    <a:pt x="0" y="553"/>
                    <a:pt x="4" y="565"/>
                    <a:pt x="11" y="566"/>
                  </a:cubicBezTo>
                  <a:cubicBezTo>
                    <a:pt x="39" y="570"/>
                    <a:pt x="70" y="564"/>
                    <a:pt x="96" y="553"/>
                  </a:cubicBezTo>
                  <a:cubicBezTo>
                    <a:pt x="108" y="547"/>
                    <a:pt x="119" y="541"/>
                    <a:pt x="129" y="533"/>
                  </a:cubicBezTo>
                  <a:cubicBezTo>
                    <a:pt x="135" y="528"/>
                    <a:pt x="139" y="523"/>
                    <a:pt x="144" y="519"/>
                  </a:cubicBezTo>
                  <a:cubicBezTo>
                    <a:pt x="156" y="509"/>
                    <a:pt x="169" y="513"/>
                    <a:pt x="182" y="513"/>
                  </a:cubicBezTo>
                  <a:cubicBezTo>
                    <a:pt x="239" y="513"/>
                    <a:pt x="295" y="487"/>
                    <a:pt x="330" y="443"/>
                  </a:cubicBezTo>
                  <a:cubicBezTo>
                    <a:pt x="341" y="429"/>
                    <a:pt x="350" y="417"/>
                    <a:pt x="368" y="410"/>
                  </a:cubicBezTo>
                  <a:cubicBezTo>
                    <a:pt x="382" y="404"/>
                    <a:pt x="395" y="399"/>
                    <a:pt x="408" y="391"/>
                  </a:cubicBezTo>
                  <a:cubicBezTo>
                    <a:pt x="435" y="373"/>
                    <a:pt x="458" y="350"/>
                    <a:pt x="482" y="328"/>
                  </a:cubicBezTo>
                  <a:cubicBezTo>
                    <a:pt x="526" y="285"/>
                    <a:pt x="572" y="238"/>
                    <a:pt x="594" y="179"/>
                  </a:cubicBezTo>
                  <a:cubicBezTo>
                    <a:pt x="615" y="123"/>
                    <a:pt x="615" y="50"/>
                    <a:pt x="569" y="6"/>
                  </a:cubicBezTo>
                  <a:cubicBezTo>
                    <a:pt x="564" y="0"/>
                    <a:pt x="553" y="7"/>
                    <a:pt x="558" y="1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60" name="Freeform 956"/>
            <p:cNvSpPr/>
            <p:nvPr/>
          </p:nvSpPr>
          <p:spPr bwMode="auto">
            <a:xfrm>
              <a:off x="4038" y="2768"/>
              <a:ext cx="624" cy="391"/>
            </a:xfrm>
            <a:custGeom>
              <a:avLst/>
              <a:gdLst>
                <a:gd name="T0" fmla="*/ 6 w 355"/>
                <a:gd name="T1" fmla="*/ 219 h 222"/>
                <a:gd name="T2" fmla="*/ 165 w 355"/>
                <a:gd name="T3" fmla="*/ 92 h 222"/>
                <a:gd name="T4" fmla="*/ 352 w 355"/>
                <a:gd name="T5" fmla="*/ 7 h 222"/>
                <a:gd name="T6" fmla="*/ 351 w 355"/>
                <a:gd name="T7" fmla="*/ 1 h 222"/>
                <a:gd name="T8" fmla="*/ 161 w 355"/>
                <a:gd name="T9" fmla="*/ 85 h 222"/>
                <a:gd name="T10" fmla="*/ 2 w 355"/>
                <a:gd name="T11" fmla="*/ 215 h 222"/>
                <a:gd name="T12" fmla="*/ 6 w 355"/>
                <a:gd name="T13" fmla="*/ 219 h 222"/>
              </a:gdLst>
              <a:ahLst/>
              <a:cxnLst>
                <a:cxn ang="0">
                  <a:pos x="T0" y="T1"/>
                </a:cxn>
                <a:cxn ang="0">
                  <a:pos x="T2" y="T3"/>
                </a:cxn>
                <a:cxn ang="0">
                  <a:pos x="T4" y="T5"/>
                </a:cxn>
                <a:cxn ang="0">
                  <a:pos x="T6" y="T7"/>
                </a:cxn>
                <a:cxn ang="0">
                  <a:pos x="T8" y="T9"/>
                </a:cxn>
                <a:cxn ang="0">
                  <a:pos x="T10" y="T11"/>
                </a:cxn>
                <a:cxn ang="0">
                  <a:pos x="T12" y="T13"/>
                </a:cxn>
              </a:cxnLst>
              <a:rect l="0" t="0" r="r" b="b"/>
              <a:pathLst>
                <a:path w="355" h="222">
                  <a:moveTo>
                    <a:pt x="6" y="219"/>
                  </a:moveTo>
                  <a:cubicBezTo>
                    <a:pt x="55" y="170"/>
                    <a:pt x="106" y="127"/>
                    <a:pt x="165" y="92"/>
                  </a:cubicBezTo>
                  <a:cubicBezTo>
                    <a:pt x="225" y="56"/>
                    <a:pt x="287" y="31"/>
                    <a:pt x="352" y="7"/>
                  </a:cubicBezTo>
                  <a:cubicBezTo>
                    <a:pt x="355" y="5"/>
                    <a:pt x="354" y="0"/>
                    <a:pt x="351" y="1"/>
                  </a:cubicBezTo>
                  <a:cubicBezTo>
                    <a:pt x="284" y="15"/>
                    <a:pt x="219" y="50"/>
                    <a:pt x="161" y="85"/>
                  </a:cubicBezTo>
                  <a:cubicBezTo>
                    <a:pt x="104" y="120"/>
                    <a:pt x="44" y="162"/>
                    <a:pt x="2" y="215"/>
                  </a:cubicBezTo>
                  <a:cubicBezTo>
                    <a:pt x="0" y="218"/>
                    <a:pt x="3" y="222"/>
                    <a:pt x="6" y="21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61" name="Freeform 957"/>
            <p:cNvSpPr/>
            <p:nvPr/>
          </p:nvSpPr>
          <p:spPr bwMode="auto">
            <a:xfrm>
              <a:off x="4038" y="2812"/>
              <a:ext cx="158" cy="362"/>
            </a:xfrm>
            <a:custGeom>
              <a:avLst/>
              <a:gdLst>
                <a:gd name="T0" fmla="*/ 5 w 90"/>
                <a:gd name="T1" fmla="*/ 203 h 206"/>
                <a:gd name="T2" fmla="*/ 88 w 90"/>
                <a:gd name="T3" fmla="*/ 6 h 206"/>
                <a:gd name="T4" fmla="*/ 83 w 90"/>
                <a:gd name="T5" fmla="*/ 2 h 206"/>
                <a:gd name="T6" fmla="*/ 1 w 90"/>
                <a:gd name="T7" fmla="*/ 203 h 206"/>
                <a:gd name="T8" fmla="*/ 5 w 90"/>
                <a:gd name="T9" fmla="*/ 203 h 206"/>
              </a:gdLst>
              <a:ahLst/>
              <a:cxnLst>
                <a:cxn ang="0">
                  <a:pos x="T0" y="T1"/>
                </a:cxn>
                <a:cxn ang="0">
                  <a:pos x="T2" y="T3"/>
                </a:cxn>
                <a:cxn ang="0">
                  <a:pos x="T4" y="T5"/>
                </a:cxn>
                <a:cxn ang="0">
                  <a:pos x="T6" y="T7"/>
                </a:cxn>
                <a:cxn ang="0">
                  <a:pos x="T8" y="T9"/>
                </a:cxn>
              </a:cxnLst>
              <a:rect l="0" t="0" r="r" b="b"/>
              <a:pathLst>
                <a:path w="90" h="206">
                  <a:moveTo>
                    <a:pt x="5" y="203"/>
                  </a:moveTo>
                  <a:cubicBezTo>
                    <a:pt x="16" y="132"/>
                    <a:pt x="47" y="65"/>
                    <a:pt x="88" y="6"/>
                  </a:cubicBezTo>
                  <a:cubicBezTo>
                    <a:pt x="90" y="3"/>
                    <a:pt x="86" y="0"/>
                    <a:pt x="83" y="2"/>
                  </a:cubicBezTo>
                  <a:cubicBezTo>
                    <a:pt x="37" y="56"/>
                    <a:pt x="7" y="133"/>
                    <a:pt x="1" y="203"/>
                  </a:cubicBezTo>
                  <a:cubicBezTo>
                    <a:pt x="0" y="205"/>
                    <a:pt x="5" y="206"/>
                    <a:pt x="5" y="20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62" name="Freeform 958"/>
            <p:cNvSpPr/>
            <p:nvPr/>
          </p:nvSpPr>
          <p:spPr bwMode="auto">
            <a:xfrm>
              <a:off x="3938" y="2905"/>
              <a:ext cx="58" cy="254"/>
            </a:xfrm>
            <a:custGeom>
              <a:avLst/>
              <a:gdLst>
                <a:gd name="T0" fmla="*/ 32 w 33"/>
                <a:gd name="T1" fmla="*/ 138 h 144"/>
                <a:gd name="T2" fmla="*/ 16 w 33"/>
                <a:gd name="T3" fmla="*/ 69 h 144"/>
                <a:gd name="T4" fmla="*/ 17 w 33"/>
                <a:gd name="T5" fmla="*/ 5 h 144"/>
                <a:gd name="T6" fmla="*/ 11 w 33"/>
                <a:gd name="T7" fmla="*/ 4 h 144"/>
                <a:gd name="T8" fmla="*/ 25 w 33"/>
                <a:gd name="T9" fmla="*/ 140 h 144"/>
                <a:gd name="T10" fmla="*/ 32 w 33"/>
                <a:gd name="T11" fmla="*/ 138 h 144"/>
              </a:gdLst>
              <a:ahLst/>
              <a:cxnLst>
                <a:cxn ang="0">
                  <a:pos x="T0" y="T1"/>
                </a:cxn>
                <a:cxn ang="0">
                  <a:pos x="T2" y="T3"/>
                </a:cxn>
                <a:cxn ang="0">
                  <a:pos x="T4" y="T5"/>
                </a:cxn>
                <a:cxn ang="0">
                  <a:pos x="T6" y="T7"/>
                </a:cxn>
                <a:cxn ang="0">
                  <a:pos x="T8" y="T9"/>
                </a:cxn>
                <a:cxn ang="0">
                  <a:pos x="T10" y="T11"/>
                </a:cxn>
              </a:cxnLst>
              <a:rect l="0" t="0" r="r" b="b"/>
              <a:pathLst>
                <a:path w="33" h="144">
                  <a:moveTo>
                    <a:pt x="32" y="138"/>
                  </a:moveTo>
                  <a:cubicBezTo>
                    <a:pt x="25" y="115"/>
                    <a:pt x="19" y="93"/>
                    <a:pt x="16" y="69"/>
                  </a:cubicBezTo>
                  <a:cubicBezTo>
                    <a:pt x="14" y="47"/>
                    <a:pt x="16" y="26"/>
                    <a:pt x="17" y="5"/>
                  </a:cubicBezTo>
                  <a:cubicBezTo>
                    <a:pt x="17" y="1"/>
                    <a:pt x="12" y="0"/>
                    <a:pt x="11" y="4"/>
                  </a:cubicBezTo>
                  <a:cubicBezTo>
                    <a:pt x="0" y="47"/>
                    <a:pt x="7" y="100"/>
                    <a:pt x="25" y="140"/>
                  </a:cubicBezTo>
                  <a:cubicBezTo>
                    <a:pt x="27" y="144"/>
                    <a:pt x="33" y="142"/>
                    <a:pt x="32" y="1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63" name="Freeform 959"/>
            <p:cNvSpPr/>
            <p:nvPr/>
          </p:nvSpPr>
          <p:spPr bwMode="auto">
            <a:xfrm>
              <a:off x="3751" y="3030"/>
              <a:ext cx="144" cy="139"/>
            </a:xfrm>
            <a:custGeom>
              <a:avLst/>
              <a:gdLst>
                <a:gd name="T0" fmla="*/ 79 w 82"/>
                <a:gd name="T1" fmla="*/ 72 h 79"/>
                <a:gd name="T2" fmla="*/ 6 w 82"/>
                <a:gd name="T3" fmla="*/ 3 h 79"/>
                <a:gd name="T4" fmla="*/ 0 w 82"/>
                <a:gd name="T5" fmla="*/ 5 h 79"/>
                <a:gd name="T6" fmla="*/ 78 w 82"/>
                <a:gd name="T7" fmla="*/ 79 h 79"/>
                <a:gd name="T8" fmla="*/ 79 w 82"/>
                <a:gd name="T9" fmla="*/ 72 h 79"/>
              </a:gdLst>
              <a:ahLst/>
              <a:cxnLst>
                <a:cxn ang="0">
                  <a:pos x="T0" y="T1"/>
                </a:cxn>
                <a:cxn ang="0">
                  <a:pos x="T2" y="T3"/>
                </a:cxn>
                <a:cxn ang="0">
                  <a:pos x="T4" y="T5"/>
                </a:cxn>
                <a:cxn ang="0">
                  <a:pos x="T6" y="T7"/>
                </a:cxn>
                <a:cxn ang="0">
                  <a:pos x="T8" y="T9"/>
                </a:cxn>
              </a:cxnLst>
              <a:rect l="0" t="0" r="r" b="b"/>
              <a:pathLst>
                <a:path w="82" h="79">
                  <a:moveTo>
                    <a:pt x="79" y="72"/>
                  </a:moveTo>
                  <a:cubicBezTo>
                    <a:pt x="43" y="62"/>
                    <a:pt x="18" y="39"/>
                    <a:pt x="6" y="3"/>
                  </a:cubicBezTo>
                  <a:cubicBezTo>
                    <a:pt x="5" y="0"/>
                    <a:pt x="0" y="1"/>
                    <a:pt x="0" y="5"/>
                  </a:cubicBezTo>
                  <a:cubicBezTo>
                    <a:pt x="5" y="43"/>
                    <a:pt x="40" y="75"/>
                    <a:pt x="78" y="79"/>
                  </a:cubicBezTo>
                  <a:cubicBezTo>
                    <a:pt x="82" y="79"/>
                    <a:pt x="82" y="73"/>
                    <a:pt x="79" y="7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64" name="Freeform 960"/>
            <p:cNvSpPr/>
            <p:nvPr/>
          </p:nvSpPr>
          <p:spPr bwMode="auto">
            <a:xfrm>
              <a:off x="4050" y="2962"/>
              <a:ext cx="1410" cy="184"/>
            </a:xfrm>
            <a:custGeom>
              <a:avLst/>
              <a:gdLst>
                <a:gd name="T0" fmla="*/ 6 w 802"/>
                <a:gd name="T1" fmla="*/ 103 h 105"/>
                <a:gd name="T2" fmla="*/ 290 w 802"/>
                <a:gd name="T3" fmla="*/ 20 h 105"/>
                <a:gd name="T4" fmla="*/ 606 w 802"/>
                <a:gd name="T5" fmla="*/ 24 h 105"/>
                <a:gd name="T6" fmla="*/ 793 w 802"/>
                <a:gd name="T7" fmla="*/ 69 h 105"/>
                <a:gd name="T8" fmla="*/ 797 w 802"/>
                <a:gd name="T9" fmla="*/ 62 h 105"/>
                <a:gd name="T10" fmla="*/ 636 w 802"/>
                <a:gd name="T11" fmla="*/ 17 h 105"/>
                <a:gd name="T12" fmla="*/ 480 w 802"/>
                <a:gd name="T13" fmla="*/ 4 h 105"/>
                <a:gd name="T14" fmla="*/ 149 w 802"/>
                <a:gd name="T15" fmla="*/ 35 h 105"/>
                <a:gd name="T16" fmla="*/ 3 w 802"/>
                <a:gd name="T17" fmla="*/ 98 h 105"/>
                <a:gd name="T18" fmla="*/ 6 w 802"/>
                <a:gd name="T19" fmla="*/ 10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2" h="105">
                  <a:moveTo>
                    <a:pt x="6" y="103"/>
                  </a:moveTo>
                  <a:cubicBezTo>
                    <a:pt x="89" y="49"/>
                    <a:pt x="192" y="29"/>
                    <a:pt x="290" y="20"/>
                  </a:cubicBezTo>
                  <a:cubicBezTo>
                    <a:pt x="395" y="9"/>
                    <a:pt x="501" y="12"/>
                    <a:pt x="606" y="24"/>
                  </a:cubicBezTo>
                  <a:cubicBezTo>
                    <a:pt x="670" y="32"/>
                    <a:pt x="735" y="41"/>
                    <a:pt x="793" y="69"/>
                  </a:cubicBezTo>
                  <a:cubicBezTo>
                    <a:pt x="798" y="71"/>
                    <a:pt x="802" y="65"/>
                    <a:pt x="797" y="62"/>
                  </a:cubicBezTo>
                  <a:cubicBezTo>
                    <a:pt x="753" y="30"/>
                    <a:pt x="689" y="25"/>
                    <a:pt x="636" y="17"/>
                  </a:cubicBezTo>
                  <a:cubicBezTo>
                    <a:pt x="584" y="10"/>
                    <a:pt x="532" y="6"/>
                    <a:pt x="480" y="4"/>
                  </a:cubicBezTo>
                  <a:cubicBezTo>
                    <a:pt x="370" y="0"/>
                    <a:pt x="256" y="7"/>
                    <a:pt x="149" y="35"/>
                  </a:cubicBezTo>
                  <a:cubicBezTo>
                    <a:pt x="98" y="49"/>
                    <a:pt x="47" y="68"/>
                    <a:pt x="3" y="98"/>
                  </a:cubicBezTo>
                  <a:cubicBezTo>
                    <a:pt x="0" y="100"/>
                    <a:pt x="3" y="105"/>
                    <a:pt x="6" y="10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65" name="Freeform 961"/>
            <p:cNvSpPr/>
            <p:nvPr/>
          </p:nvSpPr>
          <p:spPr bwMode="auto">
            <a:xfrm>
              <a:off x="4929" y="2976"/>
              <a:ext cx="436" cy="367"/>
            </a:xfrm>
            <a:custGeom>
              <a:avLst/>
              <a:gdLst>
                <a:gd name="T0" fmla="*/ 4 w 248"/>
                <a:gd name="T1" fmla="*/ 8 h 209"/>
                <a:gd name="T2" fmla="*/ 64 w 248"/>
                <a:gd name="T3" fmla="*/ 34 h 209"/>
                <a:gd name="T4" fmla="*/ 119 w 248"/>
                <a:gd name="T5" fmla="*/ 85 h 209"/>
                <a:gd name="T6" fmla="*/ 181 w 248"/>
                <a:gd name="T7" fmla="*/ 138 h 209"/>
                <a:gd name="T8" fmla="*/ 211 w 248"/>
                <a:gd name="T9" fmla="*/ 168 h 209"/>
                <a:gd name="T10" fmla="*/ 234 w 248"/>
                <a:gd name="T11" fmla="*/ 203 h 209"/>
                <a:gd name="T12" fmla="*/ 242 w 248"/>
                <a:gd name="T13" fmla="*/ 205 h 209"/>
                <a:gd name="T14" fmla="*/ 211 w 248"/>
                <a:gd name="T15" fmla="*/ 153 h 209"/>
                <a:gd name="T16" fmla="*/ 132 w 248"/>
                <a:gd name="T17" fmla="*/ 85 h 209"/>
                <a:gd name="T18" fmla="*/ 74 w 248"/>
                <a:gd name="T19" fmla="*/ 29 h 209"/>
                <a:gd name="T20" fmla="*/ 6 w 248"/>
                <a:gd name="T21" fmla="*/ 1 h 209"/>
                <a:gd name="T22" fmla="*/ 4 w 248"/>
                <a:gd name="T23" fmla="*/ 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09">
                  <a:moveTo>
                    <a:pt x="4" y="8"/>
                  </a:moveTo>
                  <a:cubicBezTo>
                    <a:pt x="25" y="14"/>
                    <a:pt x="45" y="23"/>
                    <a:pt x="64" y="34"/>
                  </a:cubicBezTo>
                  <a:cubicBezTo>
                    <a:pt x="87" y="47"/>
                    <a:pt x="101" y="66"/>
                    <a:pt x="119" y="85"/>
                  </a:cubicBezTo>
                  <a:cubicBezTo>
                    <a:pt x="137" y="105"/>
                    <a:pt x="160" y="120"/>
                    <a:pt x="181" y="138"/>
                  </a:cubicBezTo>
                  <a:cubicBezTo>
                    <a:pt x="192" y="147"/>
                    <a:pt x="202" y="157"/>
                    <a:pt x="211" y="168"/>
                  </a:cubicBezTo>
                  <a:cubicBezTo>
                    <a:pt x="219" y="177"/>
                    <a:pt x="233" y="190"/>
                    <a:pt x="234" y="203"/>
                  </a:cubicBezTo>
                  <a:cubicBezTo>
                    <a:pt x="234" y="208"/>
                    <a:pt x="240" y="209"/>
                    <a:pt x="242" y="205"/>
                  </a:cubicBezTo>
                  <a:cubicBezTo>
                    <a:pt x="248" y="186"/>
                    <a:pt x="222" y="164"/>
                    <a:pt x="211" y="153"/>
                  </a:cubicBezTo>
                  <a:cubicBezTo>
                    <a:pt x="187" y="127"/>
                    <a:pt x="157" y="110"/>
                    <a:pt x="132" y="85"/>
                  </a:cubicBezTo>
                  <a:cubicBezTo>
                    <a:pt x="113" y="65"/>
                    <a:pt x="98" y="43"/>
                    <a:pt x="74" y="29"/>
                  </a:cubicBezTo>
                  <a:cubicBezTo>
                    <a:pt x="53" y="17"/>
                    <a:pt x="29" y="5"/>
                    <a:pt x="6" y="1"/>
                  </a:cubicBezTo>
                  <a:cubicBezTo>
                    <a:pt x="2" y="0"/>
                    <a:pt x="0" y="6"/>
                    <a:pt x="4"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66" name="Freeform 962"/>
            <p:cNvSpPr/>
            <p:nvPr/>
          </p:nvSpPr>
          <p:spPr bwMode="auto">
            <a:xfrm>
              <a:off x="4057" y="3064"/>
              <a:ext cx="1183" cy="413"/>
            </a:xfrm>
            <a:custGeom>
              <a:avLst/>
              <a:gdLst>
                <a:gd name="T0" fmla="*/ 6 w 673"/>
                <a:gd name="T1" fmla="*/ 48 h 235"/>
                <a:gd name="T2" fmla="*/ 370 w 673"/>
                <a:gd name="T3" fmla="*/ 41 h 235"/>
                <a:gd name="T4" fmla="*/ 662 w 673"/>
                <a:gd name="T5" fmla="*/ 230 h 235"/>
                <a:gd name="T6" fmla="*/ 670 w 673"/>
                <a:gd name="T7" fmla="*/ 225 h 235"/>
                <a:gd name="T8" fmla="*/ 378 w 673"/>
                <a:gd name="T9" fmla="*/ 33 h 235"/>
                <a:gd name="T10" fmla="*/ 4 w 673"/>
                <a:gd name="T11" fmla="*/ 42 h 235"/>
                <a:gd name="T12" fmla="*/ 6 w 673"/>
                <a:gd name="T13" fmla="*/ 48 h 235"/>
              </a:gdLst>
              <a:ahLst/>
              <a:cxnLst>
                <a:cxn ang="0">
                  <a:pos x="T0" y="T1"/>
                </a:cxn>
                <a:cxn ang="0">
                  <a:pos x="T2" y="T3"/>
                </a:cxn>
                <a:cxn ang="0">
                  <a:pos x="T4" y="T5"/>
                </a:cxn>
                <a:cxn ang="0">
                  <a:pos x="T6" y="T7"/>
                </a:cxn>
                <a:cxn ang="0">
                  <a:pos x="T8" y="T9"/>
                </a:cxn>
                <a:cxn ang="0">
                  <a:pos x="T10" y="T11"/>
                </a:cxn>
                <a:cxn ang="0">
                  <a:pos x="T12" y="T13"/>
                </a:cxn>
              </a:cxnLst>
              <a:rect l="0" t="0" r="r" b="b"/>
              <a:pathLst>
                <a:path w="673" h="235">
                  <a:moveTo>
                    <a:pt x="6" y="48"/>
                  </a:moveTo>
                  <a:cubicBezTo>
                    <a:pt x="125" y="15"/>
                    <a:pt x="249" y="14"/>
                    <a:pt x="370" y="41"/>
                  </a:cubicBezTo>
                  <a:cubicBezTo>
                    <a:pt x="486" y="68"/>
                    <a:pt x="604" y="119"/>
                    <a:pt x="662" y="230"/>
                  </a:cubicBezTo>
                  <a:cubicBezTo>
                    <a:pt x="665" y="235"/>
                    <a:pt x="673" y="230"/>
                    <a:pt x="670" y="225"/>
                  </a:cubicBezTo>
                  <a:cubicBezTo>
                    <a:pt x="615" y="113"/>
                    <a:pt x="493" y="60"/>
                    <a:pt x="378" y="33"/>
                  </a:cubicBezTo>
                  <a:cubicBezTo>
                    <a:pt x="258" y="5"/>
                    <a:pt x="121" y="0"/>
                    <a:pt x="4" y="42"/>
                  </a:cubicBezTo>
                  <a:cubicBezTo>
                    <a:pt x="0" y="43"/>
                    <a:pt x="2" y="49"/>
                    <a:pt x="6" y="4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67" name="Freeform 963"/>
            <p:cNvSpPr/>
            <p:nvPr/>
          </p:nvSpPr>
          <p:spPr bwMode="auto">
            <a:xfrm>
              <a:off x="4048" y="3092"/>
              <a:ext cx="950" cy="538"/>
            </a:xfrm>
            <a:custGeom>
              <a:avLst/>
              <a:gdLst>
                <a:gd name="T0" fmla="*/ 7 w 540"/>
                <a:gd name="T1" fmla="*/ 34 h 306"/>
                <a:gd name="T2" fmla="*/ 313 w 540"/>
                <a:gd name="T3" fmla="*/ 85 h 306"/>
                <a:gd name="T4" fmla="*/ 444 w 540"/>
                <a:gd name="T5" fmla="*/ 178 h 306"/>
                <a:gd name="T6" fmla="*/ 498 w 540"/>
                <a:gd name="T7" fmla="*/ 236 h 306"/>
                <a:gd name="T8" fmla="*/ 533 w 540"/>
                <a:gd name="T9" fmla="*/ 303 h 306"/>
                <a:gd name="T10" fmla="*/ 539 w 540"/>
                <a:gd name="T11" fmla="*/ 302 h 306"/>
                <a:gd name="T12" fmla="*/ 460 w 540"/>
                <a:gd name="T13" fmla="*/ 177 h 306"/>
                <a:gd name="T14" fmla="*/ 319 w 540"/>
                <a:gd name="T15" fmla="*/ 75 h 306"/>
                <a:gd name="T16" fmla="*/ 5 w 540"/>
                <a:gd name="T17" fmla="*/ 27 h 306"/>
                <a:gd name="T18" fmla="*/ 7 w 540"/>
                <a:gd name="T19" fmla="*/ 3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0" h="306">
                  <a:moveTo>
                    <a:pt x="7" y="34"/>
                  </a:moveTo>
                  <a:cubicBezTo>
                    <a:pt x="112" y="16"/>
                    <a:pt x="219" y="34"/>
                    <a:pt x="313" y="85"/>
                  </a:cubicBezTo>
                  <a:cubicBezTo>
                    <a:pt x="361" y="110"/>
                    <a:pt x="404" y="143"/>
                    <a:pt x="444" y="178"/>
                  </a:cubicBezTo>
                  <a:cubicBezTo>
                    <a:pt x="464" y="196"/>
                    <a:pt x="483" y="215"/>
                    <a:pt x="498" y="236"/>
                  </a:cubicBezTo>
                  <a:cubicBezTo>
                    <a:pt x="514" y="257"/>
                    <a:pt x="523" y="280"/>
                    <a:pt x="533" y="303"/>
                  </a:cubicBezTo>
                  <a:cubicBezTo>
                    <a:pt x="534" y="306"/>
                    <a:pt x="540" y="305"/>
                    <a:pt x="539" y="302"/>
                  </a:cubicBezTo>
                  <a:cubicBezTo>
                    <a:pt x="535" y="252"/>
                    <a:pt x="494" y="209"/>
                    <a:pt x="460" y="177"/>
                  </a:cubicBezTo>
                  <a:cubicBezTo>
                    <a:pt x="417" y="137"/>
                    <a:pt x="370" y="102"/>
                    <a:pt x="319" y="75"/>
                  </a:cubicBezTo>
                  <a:cubicBezTo>
                    <a:pt x="227" y="26"/>
                    <a:pt x="108" y="0"/>
                    <a:pt x="5" y="27"/>
                  </a:cubicBezTo>
                  <a:cubicBezTo>
                    <a:pt x="0" y="28"/>
                    <a:pt x="2" y="35"/>
                    <a:pt x="7" y="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68" name="Freeform 964"/>
            <p:cNvSpPr/>
            <p:nvPr/>
          </p:nvSpPr>
          <p:spPr bwMode="auto">
            <a:xfrm>
              <a:off x="4045" y="3136"/>
              <a:ext cx="821" cy="628"/>
            </a:xfrm>
            <a:custGeom>
              <a:avLst/>
              <a:gdLst>
                <a:gd name="T0" fmla="*/ 3 w 467"/>
                <a:gd name="T1" fmla="*/ 7 h 357"/>
                <a:gd name="T2" fmla="*/ 127 w 467"/>
                <a:gd name="T3" fmla="*/ 85 h 357"/>
                <a:gd name="T4" fmla="*/ 247 w 467"/>
                <a:gd name="T5" fmla="*/ 163 h 357"/>
                <a:gd name="T6" fmla="*/ 362 w 467"/>
                <a:gd name="T7" fmla="*/ 251 h 357"/>
                <a:gd name="T8" fmla="*/ 459 w 467"/>
                <a:gd name="T9" fmla="*/ 354 h 357"/>
                <a:gd name="T10" fmla="*/ 465 w 467"/>
                <a:gd name="T11" fmla="*/ 350 h 357"/>
                <a:gd name="T12" fmla="*/ 373 w 467"/>
                <a:gd name="T13" fmla="*/ 245 h 357"/>
                <a:gd name="T14" fmla="*/ 261 w 467"/>
                <a:gd name="T15" fmla="*/ 159 h 357"/>
                <a:gd name="T16" fmla="*/ 138 w 467"/>
                <a:gd name="T17" fmla="*/ 81 h 357"/>
                <a:gd name="T18" fmla="*/ 6 w 467"/>
                <a:gd name="T19" fmla="*/ 2 h 357"/>
                <a:gd name="T20" fmla="*/ 3 w 467"/>
                <a:gd name="T21" fmla="*/ 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7" h="357">
                  <a:moveTo>
                    <a:pt x="3" y="7"/>
                  </a:moveTo>
                  <a:cubicBezTo>
                    <a:pt x="42" y="36"/>
                    <a:pt x="86" y="60"/>
                    <a:pt x="127" y="85"/>
                  </a:cubicBezTo>
                  <a:cubicBezTo>
                    <a:pt x="167" y="111"/>
                    <a:pt x="208" y="137"/>
                    <a:pt x="247" y="163"/>
                  </a:cubicBezTo>
                  <a:cubicBezTo>
                    <a:pt x="287" y="191"/>
                    <a:pt x="326" y="219"/>
                    <a:pt x="362" y="251"/>
                  </a:cubicBezTo>
                  <a:cubicBezTo>
                    <a:pt x="398" y="283"/>
                    <a:pt x="427" y="319"/>
                    <a:pt x="459" y="354"/>
                  </a:cubicBezTo>
                  <a:cubicBezTo>
                    <a:pt x="462" y="357"/>
                    <a:pt x="467" y="353"/>
                    <a:pt x="465" y="350"/>
                  </a:cubicBezTo>
                  <a:cubicBezTo>
                    <a:pt x="442" y="309"/>
                    <a:pt x="407" y="275"/>
                    <a:pt x="373" y="245"/>
                  </a:cubicBezTo>
                  <a:cubicBezTo>
                    <a:pt x="338" y="214"/>
                    <a:pt x="300" y="186"/>
                    <a:pt x="261" y="159"/>
                  </a:cubicBezTo>
                  <a:cubicBezTo>
                    <a:pt x="221" y="132"/>
                    <a:pt x="179" y="106"/>
                    <a:pt x="138" y="81"/>
                  </a:cubicBezTo>
                  <a:cubicBezTo>
                    <a:pt x="94" y="54"/>
                    <a:pt x="51" y="25"/>
                    <a:pt x="6" y="2"/>
                  </a:cubicBezTo>
                  <a:cubicBezTo>
                    <a:pt x="3" y="0"/>
                    <a:pt x="0" y="5"/>
                    <a:pt x="3"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69" name="Freeform 965"/>
            <p:cNvSpPr/>
            <p:nvPr/>
          </p:nvSpPr>
          <p:spPr bwMode="auto">
            <a:xfrm>
              <a:off x="4043" y="3139"/>
              <a:ext cx="594" cy="663"/>
            </a:xfrm>
            <a:custGeom>
              <a:avLst/>
              <a:gdLst>
                <a:gd name="T0" fmla="*/ 2 w 338"/>
                <a:gd name="T1" fmla="*/ 6 h 377"/>
                <a:gd name="T2" fmla="*/ 72 w 338"/>
                <a:gd name="T3" fmla="*/ 111 h 377"/>
                <a:gd name="T4" fmla="*/ 149 w 338"/>
                <a:gd name="T5" fmla="*/ 206 h 377"/>
                <a:gd name="T6" fmla="*/ 236 w 338"/>
                <a:gd name="T7" fmla="*/ 296 h 377"/>
                <a:gd name="T8" fmla="*/ 283 w 338"/>
                <a:gd name="T9" fmla="*/ 338 h 377"/>
                <a:gd name="T10" fmla="*/ 331 w 338"/>
                <a:gd name="T11" fmla="*/ 375 h 377"/>
                <a:gd name="T12" fmla="*/ 336 w 338"/>
                <a:gd name="T13" fmla="*/ 369 h 377"/>
                <a:gd name="T14" fmla="*/ 291 w 338"/>
                <a:gd name="T15" fmla="*/ 330 h 377"/>
                <a:gd name="T16" fmla="*/ 244 w 338"/>
                <a:gd name="T17" fmla="*/ 288 h 377"/>
                <a:gd name="T18" fmla="*/ 157 w 338"/>
                <a:gd name="T19" fmla="*/ 198 h 377"/>
                <a:gd name="T20" fmla="*/ 76 w 338"/>
                <a:gd name="T21" fmla="*/ 100 h 377"/>
                <a:gd name="T22" fmla="*/ 7 w 338"/>
                <a:gd name="T23" fmla="*/ 2 h 377"/>
                <a:gd name="T24" fmla="*/ 2 w 338"/>
                <a:gd name="T25" fmla="*/ 6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8" h="377">
                  <a:moveTo>
                    <a:pt x="2" y="6"/>
                  </a:moveTo>
                  <a:cubicBezTo>
                    <a:pt x="20" y="43"/>
                    <a:pt x="47" y="78"/>
                    <a:pt x="72" y="111"/>
                  </a:cubicBezTo>
                  <a:cubicBezTo>
                    <a:pt x="96" y="143"/>
                    <a:pt x="122" y="175"/>
                    <a:pt x="149" y="206"/>
                  </a:cubicBezTo>
                  <a:cubicBezTo>
                    <a:pt x="177" y="237"/>
                    <a:pt x="206" y="267"/>
                    <a:pt x="236" y="296"/>
                  </a:cubicBezTo>
                  <a:cubicBezTo>
                    <a:pt x="252" y="310"/>
                    <a:pt x="267" y="324"/>
                    <a:pt x="283" y="338"/>
                  </a:cubicBezTo>
                  <a:cubicBezTo>
                    <a:pt x="298" y="351"/>
                    <a:pt x="313" y="367"/>
                    <a:pt x="331" y="375"/>
                  </a:cubicBezTo>
                  <a:cubicBezTo>
                    <a:pt x="335" y="377"/>
                    <a:pt x="338" y="372"/>
                    <a:pt x="336" y="369"/>
                  </a:cubicBezTo>
                  <a:cubicBezTo>
                    <a:pt x="324" y="354"/>
                    <a:pt x="306" y="342"/>
                    <a:pt x="291" y="330"/>
                  </a:cubicBezTo>
                  <a:cubicBezTo>
                    <a:pt x="275" y="316"/>
                    <a:pt x="260" y="302"/>
                    <a:pt x="244" y="288"/>
                  </a:cubicBezTo>
                  <a:cubicBezTo>
                    <a:pt x="214" y="259"/>
                    <a:pt x="185" y="229"/>
                    <a:pt x="157" y="198"/>
                  </a:cubicBezTo>
                  <a:cubicBezTo>
                    <a:pt x="129" y="166"/>
                    <a:pt x="102" y="134"/>
                    <a:pt x="76" y="100"/>
                  </a:cubicBezTo>
                  <a:cubicBezTo>
                    <a:pt x="52" y="68"/>
                    <a:pt x="31" y="34"/>
                    <a:pt x="7" y="2"/>
                  </a:cubicBezTo>
                  <a:cubicBezTo>
                    <a:pt x="4" y="0"/>
                    <a:pt x="0" y="3"/>
                    <a:pt x="2" y="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sp>
          <p:nvSpPr>
            <p:cNvPr id="170" name="Freeform 966"/>
            <p:cNvSpPr/>
            <p:nvPr/>
          </p:nvSpPr>
          <p:spPr bwMode="auto">
            <a:xfrm>
              <a:off x="4020" y="3153"/>
              <a:ext cx="531" cy="730"/>
            </a:xfrm>
            <a:custGeom>
              <a:avLst/>
              <a:gdLst>
                <a:gd name="T0" fmla="*/ 18 w 302"/>
                <a:gd name="T1" fmla="*/ 3 h 415"/>
                <a:gd name="T2" fmla="*/ 84 w 302"/>
                <a:gd name="T3" fmla="*/ 277 h 415"/>
                <a:gd name="T4" fmla="*/ 177 w 302"/>
                <a:gd name="T5" fmla="*/ 365 h 415"/>
                <a:gd name="T6" fmla="*/ 297 w 302"/>
                <a:gd name="T7" fmla="*/ 415 h 415"/>
                <a:gd name="T8" fmla="*/ 298 w 302"/>
                <a:gd name="T9" fmla="*/ 407 h 415"/>
                <a:gd name="T10" fmla="*/ 183 w 302"/>
                <a:gd name="T11" fmla="*/ 355 h 415"/>
                <a:gd name="T12" fmla="*/ 90 w 302"/>
                <a:gd name="T13" fmla="*/ 266 h 415"/>
                <a:gd name="T14" fmla="*/ 25 w 302"/>
                <a:gd name="T15" fmla="*/ 4 h 415"/>
                <a:gd name="T16" fmla="*/ 18 w 302"/>
                <a:gd name="T17" fmla="*/ 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415">
                  <a:moveTo>
                    <a:pt x="18" y="3"/>
                  </a:moveTo>
                  <a:cubicBezTo>
                    <a:pt x="0" y="98"/>
                    <a:pt x="27" y="200"/>
                    <a:pt x="84" y="277"/>
                  </a:cubicBezTo>
                  <a:cubicBezTo>
                    <a:pt x="110" y="311"/>
                    <a:pt x="141" y="341"/>
                    <a:pt x="177" y="365"/>
                  </a:cubicBezTo>
                  <a:cubicBezTo>
                    <a:pt x="212" y="389"/>
                    <a:pt x="255" y="411"/>
                    <a:pt x="297" y="415"/>
                  </a:cubicBezTo>
                  <a:cubicBezTo>
                    <a:pt x="302" y="415"/>
                    <a:pt x="302" y="408"/>
                    <a:pt x="298" y="407"/>
                  </a:cubicBezTo>
                  <a:cubicBezTo>
                    <a:pt x="258" y="391"/>
                    <a:pt x="219" y="378"/>
                    <a:pt x="183" y="355"/>
                  </a:cubicBezTo>
                  <a:cubicBezTo>
                    <a:pt x="147" y="331"/>
                    <a:pt x="115" y="301"/>
                    <a:pt x="90" y="266"/>
                  </a:cubicBezTo>
                  <a:cubicBezTo>
                    <a:pt x="35" y="189"/>
                    <a:pt x="16" y="97"/>
                    <a:pt x="25" y="4"/>
                  </a:cubicBezTo>
                  <a:cubicBezTo>
                    <a:pt x="25" y="1"/>
                    <a:pt x="19" y="0"/>
                    <a:pt x="18" y="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kern="0">
                <a:solidFill>
                  <a:prstClr val="black"/>
                </a:solidFill>
                <a:cs typeface="+mn-ea"/>
                <a:sym typeface="+mn-lt"/>
              </a:endParaRPr>
            </a:p>
          </p:txBody>
        </p:sp>
      </p:grpSp>
      <p:grpSp>
        <p:nvGrpSpPr>
          <p:cNvPr id="971" name="Group 969"/>
          <p:cNvGrpSpPr/>
          <p:nvPr/>
        </p:nvGrpSpPr>
        <p:grpSpPr bwMode="auto">
          <a:xfrm>
            <a:off x="5593592" y="701280"/>
            <a:ext cx="1578769" cy="1346597"/>
            <a:chOff x="4392581" y="2949934"/>
            <a:chExt cx="2104421" cy="1794356"/>
          </a:xfrm>
        </p:grpSpPr>
        <p:sp>
          <p:nvSpPr>
            <p:cNvPr id="972" name="Content Placeholder 2"/>
            <p:cNvSpPr txBox="1"/>
            <p:nvPr/>
          </p:nvSpPr>
          <p:spPr>
            <a:xfrm>
              <a:off x="4805213" y="2949934"/>
              <a:ext cx="1691789" cy="55686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130">
                <a:lnSpc>
                  <a:spcPct val="150000"/>
                </a:lnSpc>
                <a:buNone/>
                <a:defRPr/>
              </a:pPr>
              <a:r>
                <a:rPr lang="en-US" sz="600" dirty="0">
                  <a:solidFill>
                    <a:prstClr val="white">
                      <a:lumMod val="50000"/>
                    </a:prstClr>
                  </a:solidFill>
                  <a:cs typeface="+mn-ea"/>
                  <a:sym typeface="+mn-lt"/>
                </a:rPr>
                <a:t>Lorem ipsum dolor sit amet, consectetur adipiscing elit. Sed imperdiet tincidunt.</a:t>
              </a:r>
              <a:endParaRPr lang="en-US" sz="500" dirty="0">
                <a:solidFill>
                  <a:prstClr val="white">
                    <a:lumMod val="50000"/>
                  </a:prstClr>
                </a:solidFill>
                <a:cs typeface="+mn-ea"/>
                <a:sym typeface="+mn-lt"/>
              </a:endParaRPr>
            </a:p>
          </p:txBody>
        </p:sp>
        <p:grpSp>
          <p:nvGrpSpPr>
            <p:cNvPr id="973" name="Group 971"/>
            <p:cNvGrpSpPr/>
            <p:nvPr/>
          </p:nvGrpSpPr>
          <p:grpSpPr bwMode="auto">
            <a:xfrm>
              <a:off x="4392581" y="3297069"/>
              <a:ext cx="261290" cy="1447221"/>
              <a:chOff x="1374514" y="1504950"/>
              <a:chExt cx="261290" cy="1447221"/>
            </a:xfrm>
          </p:grpSpPr>
          <p:cxnSp>
            <p:nvCxnSpPr>
              <p:cNvPr id="974" name="Straight Connector 972"/>
              <p:cNvCxnSpPr/>
              <p:nvPr/>
            </p:nvCxnSpPr>
            <p:spPr>
              <a:xfrm flipV="1">
                <a:off x="1374514" y="1505263"/>
                <a:ext cx="0" cy="1446908"/>
              </a:xfrm>
              <a:prstGeom prst="line">
                <a:avLst/>
              </a:prstGeom>
              <a:noFill/>
              <a:ln w="6350" cap="flat" cmpd="sng" algn="ctr">
                <a:solidFill>
                  <a:sysClr val="windowText" lastClr="000000">
                    <a:lumMod val="40000"/>
                    <a:lumOff val="60000"/>
                  </a:sysClr>
                </a:solidFill>
                <a:prstDash val="sysDot"/>
                <a:miter lim="800000"/>
              </a:ln>
              <a:effectLst/>
            </p:spPr>
          </p:cxnSp>
          <p:cxnSp>
            <p:nvCxnSpPr>
              <p:cNvPr id="975" name="Straight Connector 973"/>
              <p:cNvCxnSpPr/>
              <p:nvPr/>
            </p:nvCxnSpPr>
            <p:spPr>
              <a:xfrm>
                <a:off x="1374514" y="1505263"/>
                <a:ext cx="261863" cy="0"/>
              </a:xfrm>
              <a:prstGeom prst="line">
                <a:avLst/>
              </a:prstGeom>
              <a:noFill/>
              <a:ln w="6350" cap="flat" cmpd="sng" algn="ctr">
                <a:solidFill>
                  <a:sysClr val="windowText" lastClr="000000">
                    <a:lumMod val="40000"/>
                    <a:lumOff val="60000"/>
                  </a:sysClr>
                </a:solidFill>
                <a:prstDash val="sysDot"/>
                <a:miter lim="800000"/>
                <a:tailEnd type="oval"/>
              </a:ln>
              <a:effectLst/>
            </p:spPr>
          </p:cxnSp>
        </p:grpSp>
      </p:grpSp>
      <p:grpSp>
        <p:nvGrpSpPr>
          <p:cNvPr id="976" name="Group 974"/>
          <p:cNvGrpSpPr/>
          <p:nvPr/>
        </p:nvGrpSpPr>
        <p:grpSpPr bwMode="auto">
          <a:xfrm>
            <a:off x="6230576" y="3513570"/>
            <a:ext cx="1502569" cy="1273969"/>
            <a:chOff x="8122932" y="3546688"/>
            <a:chExt cx="2003323" cy="1699365"/>
          </a:xfrm>
        </p:grpSpPr>
        <p:grpSp>
          <p:nvGrpSpPr>
            <p:cNvPr id="977" name="Group 975"/>
            <p:cNvGrpSpPr/>
            <p:nvPr/>
          </p:nvGrpSpPr>
          <p:grpSpPr bwMode="auto">
            <a:xfrm flipV="1">
              <a:off x="8122932" y="3546688"/>
              <a:ext cx="261290" cy="1437131"/>
              <a:chOff x="1374514" y="1504950"/>
              <a:chExt cx="261290" cy="1437131"/>
            </a:xfrm>
          </p:grpSpPr>
          <p:cxnSp>
            <p:nvCxnSpPr>
              <p:cNvPr id="979" name="Straight Connector 977"/>
              <p:cNvCxnSpPr/>
              <p:nvPr/>
            </p:nvCxnSpPr>
            <p:spPr>
              <a:xfrm flipH="1" flipV="1">
                <a:off x="1374514" y="1504768"/>
                <a:ext cx="0" cy="1437313"/>
              </a:xfrm>
              <a:prstGeom prst="line">
                <a:avLst/>
              </a:prstGeom>
              <a:noFill/>
              <a:ln w="6350" cap="flat" cmpd="sng" algn="ctr">
                <a:solidFill>
                  <a:sysClr val="windowText" lastClr="000000">
                    <a:lumMod val="40000"/>
                    <a:lumOff val="60000"/>
                  </a:sysClr>
                </a:solidFill>
                <a:prstDash val="sysDot"/>
                <a:miter lim="800000"/>
              </a:ln>
              <a:effectLst/>
            </p:spPr>
          </p:cxnSp>
          <p:cxnSp>
            <p:nvCxnSpPr>
              <p:cNvPr id="980" name="Straight Connector 978"/>
              <p:cNvCxnSpPr/>
              <p:nvPr/>
            </p:nvCxnSpPr>
            <p:spPr>
              <a:xfrm>
                <a:off x="1374514" y="1504768"/>
                <a:ext cx="261924" cy="0"/>
              </a:xfrm>
              <a:prstGeom prst="line">
                <a:avLst/>
              </a:prstGeom>
              <a:noFill/>
              <a:ln w="6350" cap="flat" cmpd="sng" algn="ctr">
                <a:solidFill>
                  <a:sysClr val="windowText" lastClr="000000">
                    <a:lumMod val="40000"/>
                    <a:lumOff val="60000"/>
                  </a:sysClr>
                </a:solidFill>
                <a:prstDash val="sysDot"/>
                <a:miter lim="800000"/>
                <a:tailEnd type="oval"/>
              </a:ln>
              <a:effectLst/>
            </p:spPr>
          </p:cxnSp>
        </p:grpSp>
        <p:sp>
          <p:nvSpPr>
            <p:cNvPr id="978" name="Content Placeholder 2"/>
            <p:cNvSpPr txBox="1"/>
            <p:nvPr/>
          </p:nvSpPr>
          <p:spPr>
            <a:xfrm>
              <a:off x="8435653" y="4688597"/>
              <a:ext cx="1690602" cy="55745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913130">
                <a:lnSpc>
                  <a:spcPct val="150000"/>
                </a:lnSpc>
                <a:buNone/>
                <a:defRPr/>
              </a:pPr>
              <a:r>
                <a:rPr lang="en-US" sz="600" dirty="0">
                  <a:solidFill>
                    <a:prstClr val="white">
                      <a:lumMod val="50000"/>
                    </a:prstClr>
                  </a:solidFill>
                  <a:cs typeface="+mn-ea"/>
                  <a:sym typeface="+mn-lt"/>
                </a:rPr>
                <a:t>Lorem ipsum dolor sit amet, consectetur adipiscing elit. Sed imperdiet tincidunt.</a:t>
              </a:r>
              <a:endParaRPr lang="en-US" sz="500" dirty="0">
                <a:solidFill>
                  <a:prstClr val="white">
                    <a:lumMod val="50000"/>
                  </a:prstClr>
                </a:solidFill>
                <a:cs typeface="+mn-ea"/>
                <a:sym typeface="+mn-lt"/>
              </a:endParaRPr>
            </a:p>
          </p:txBody>
        </p:sp>
      </p:grpSp>
      <p:grpSp>
        <p:nvGrpSpPr>
          <p:cNvPr id="981" name="Group 979"/>
          <p:cNvGrpSpPr/>
          <p:nvPr/>
        </p:nvGrpSpPr>
        <p:grpSpPr bwMode="auto">
          <a:xfrm>
            <a:off x="2355058" y="920354"/>
            <a:ext cx="1489472" cy="1066800"/>
            <a:chOff x="2444088" y="1117042"/>
            <a:chExt cx="1985214" cy="1422202"/>
          </a:xfrm>
        </p:grpSpPr>
        <p:grpSp>
          <p:nvGrpSpPr>
            <p:cNvPr id="982" name="Group 980"/>
            <p:cNvGrpSpPr/>
            <p:nvPr/>
          </p:nvGrpSpPr>
          <p:grpSpPr bwMode="auto">
            <a:xfrm flipH="1">
              <a:off x="4168012" y="1372226"/>
              <a:ext cx="261290" cy="1167018"/>
              <a:chOff x="1374514" y="1504950"/>
              <a:chExt cx="261290" cy="1167018"/>
            </a:xfrm>
          </p:grpSpPr>
          <p:cxnSp>
            <p:nvCxnSpPr>
              <p:cNvPr id="984" name="Straight Connector 982"/>
              <p:cNvCxnSpPr/>
              <p:nvPr/>
            </p:nvCxnSpPr>
            <p:spPr>
              <a:xfrm flipH="1" flipV="1">
                <a:off x="1374514" y="1505317"/>
                <a:ext cx="0" cy="1166651"/>
              </a:xfrm>
              <a:prstGeom prst="line">
                <a:avLst/>
              </a:prstGeom>
              <a:noFill/>
              <a:ln w="6350" cap="flat" cmpd="sng" algn="ctr">
                <a:solidFill>
                  <a:sysClr val="windowText" lastClr="000000">
                    <a:lumMod val="40000"/>
                    <a:lumOff val="60000"/>
                  </a:sysClr>
                </a:solidFill>
                <a:prstDash val="sysDot"/>
                <a:miter lim="800000"/>
              </a:ln>
              <a:effectLst/>
            </p:spPr>
          </p:cxnSp>
          <p:cxnSp>
            <p:nvCxnSpPr>
              <p:cNvPr id="985" name="Straight Connector 983"/>
              <p:cNvCxnSpPr/>
              <p:nvPr/>
            </p:nvCxnSpPr>
            <p:spPr>
              <a:xfrm>
                <a:off x="1374514" y="1505317"/>
                <a:ext cx="261839" cy="0"/>
              </a:xfrm>
              <a:prstGeom prst="line">
                <a:avLst/>
              </a:prstGeom>
              <a:noFill/>
              <a:ln w="6350" cap="flat" cmpd="sng" algn="ctr">
                <a:solidFill>
                  <a:sysClr val="windowText" lastClr="000000">
                    <a:lumMod val="40000"/>
                    <a:lumOff val="60000"/>
                  </a:sysClr>
                </a:solidFill>
                <a:prstDash val="sysDot"/>
                <a:miter lim="800000"/>
                <a:tailEnd type="oval"/>
              </a:ln>
              <a:effectLst/>
            </p:spPr>
          </p:cxnSp>
        </p:grpSp>
        <p:sp>
          <p:nvSpPr>
            <p:cNvPr id="983" name="Content Placeholder 2"/>
            <p:cNvSpPr txBox="1"/>
            <p:nvPr/>
          </p:nvSpPr>
          <p:spPr>
            <a:xfrm>
              <a:off x="2444088" y="1117042"/>
              <a:ext cx="1691637" cy="55713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913130">
                <a:lnSpc>
                  <a:spcPct val="150000"/>
                </a:lnSpc>
                <a:buNone/>
                <a:defRPr/>
              </a:pPr>
              <a:r>
                <a:rPr lang="en-US" sz="600" dirty="0">
                  <a:solidFill>
                    <a:prstClr val="white">
                      <a:lumMod val="50000"/>
                    </a:prstClr>
                  </a:solidFill>
                  <a:cs typeface="+mn-ea"/>
                  <a:sym typeface="+mn-lt"/>
                </a:rPr>
                <a:t>Lorem ipsum dolor sit amet, consectetur adipiscing elit. Sed imperdiet tincidunt.</a:t>
              </a:r>
              <a:endParaRPr lang="en-US" sz="500" dirty="0">
                <a:solidFill>
                  <a:prstClr val="white">
                    <a:lumMod val="50000"/>
                  </a:prstClr>
                </a:solidFill>
                <a:cs typeface="+mn-ea"/>
                <a:sym typeface="+mn-lt"/>
              </a:endParaRPr>
            </a:p>
          </p:txBody>
        </p:sp>
      </p:grpSp>
      <p:grpSp>
        <p:nvGrpSpPr>
          <p:cNvPr id="986" name="Group 984"/>
          <p:cNvGrpSpPr/>
          <p:nvPr/>
        </p:nvGrpSpPr>
        <p:grpSpPr bwMode="auto">
          <a:xfrm>
            <a:off x="2032397" y="3595722"/>
            <a:ext cx="1464469" cy="1063229"/>
            <a:chOff x="3413971" y="4484475"/>
            <a:chExt cx="1952622" cy="1417848"/>
          </a:xfrm>
        </p:grpSpPr>
        <p:grpSp>
          <p:nvGrpSpPr>
            <p:cNvPr id="987" name="Group 985"/>
            <p:cNvGrpSpPr/>
            <p:nvPr/>
          </p:nvGrpSpPr>
          <p:grpSpPr bwMode="auto">
            <a:xfrm flipH="1" flipV="1">
              <a:off x="5105303" y="4484475"/>
              <a:ext cx="261290" cy="1167018"/>
              <a:chOff x="1374514" y="1504950"/>
              <a:chExt cx="261290" cy="1167018"/>
            </a:xfrm>
          </p:grpSpPr>
          <p:cxnSp>
            <p:nvCxnSpPr>
              <p:cNvPr id="989" name="Straight Connector 987"/>
              <p:cNvCxnSpPr/>
              <p:nvPr/>
            </p:nvCxnSpPr>
            <p:spPr>
              <a:xfrm flipH="1" flipV="1">
                <a:off x="1374514" y="1504982"/>
                <a:ext cx="0" cy="1166986"/>
              </a:xfrm>
              <a:prstGeom prst="line">
                <a:avLst/>
              </a:prstGeom>
              <a:noFill/>
              <a:ln w="6350" cap="flat" cmpd="sng" algn="ctr">
                <a:solidFill>
                  <a:sysClr val="windowText" lastClr="000000">
                    <a:lumMod val="40000"/>
                    <a:lumOff val="60000"/>
                  </a:sysClr>
                </a:solidFill>
                <a:prstDash val="sysDot"/>
                <a:miter lim="800000"/>
              </a:ln>
              <a:effectLst/>
            </p:spPr>
          </p:cxnSp>
          <p:cxnSp>
            <p:nvCxnSpPr>
              <p:cNvPr id="990" name="Straight Connector 988"/>
              <p:cNvCxnSpPr/>
              <p:nvPr/>
            </p:nvCxnSpPr>
            <p:spPr>
              <a:xfrm>
                <a:off x="1374514" y="1504982"/>
                <a:ext cx="261938" cy="0"/>
              </a:xfrm>
              <a:prstGeom prst="line">
                <a:avLst/>
              </a:prstGeom>
              <a:noFill/>
              <a:ln w="6350" cap="flat" cmpd="sng" algn="ctr">
                <a:solidFill>
                  <a:sysClr val="windowText" lastClr="000000">
                    <a:lumMod val="40000"/>
                    <a:lumOff val="60000"/>
                  </a:sysClr>
                </a:solidFill>
                <a:prstDash val="sysDot"/>
                <a:miter lim="800000"/>
                <a:tailEnd type="oval"/>
              </a:ln>
              <a:effectLst/>
            </p:spPr>
          </p:cxnSp>
        </p:grpSp>
        <p:sp>
          <p:nvSpPr>
            <p:cNvPr id="988" name="Content Placeholder 2"/>
            <p:cNvSpPr txBox="1"/>
            <p:nvPr/>
          </p:nvSpPr>
          <p:spPr>
            <a:xfrm>
              <a:off x="3413971" y="5345027"/>
              <a:ext cx="1690684" cy="55729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913130">
                <a:lnSpc>
                  <a:spcPct val="150000"/>
                </a:lnSpc>
                <a:buNone/>
                <a:defRPr/>
              </a:pPr>
              <a:r>
                <a:rPr lang="en-US" sz="600" dirty="0">
                  <a:solidFill>
                    <a:prstClr val="white">
                      <a:lumMod val="50000"/>
                    </a:prstClr>
                  </a:solidFill>
                  <a:cs typeface="+mn-ea"/>
                  <a:sym typeface="+mn-lt"/>
                </a:rPr>
                <a:t>Lorem ipsum dolor sit amet, consectetur adipiscing elit. Sed imperdiet tincidunt.</a:t>
              </a:r>
              <a:endParaRPr lang="en-US" sz="500" dirty="0">
                <a:solidFill>
                  <a:prstClr val="white">
                    <a:lumMod val="50000"/>
                  </a:prstClr>
                </a:solidFill>
                <a:cs typeface="+mn-ea"/>
                <a:sym typeface="+mn-lt"/>
              </a:endParaRPr>
            </a:p>
          </p:txBody>
        </p:sp>
      </p:grpSp>
      <p:grpSp>
        <p:nvGrpSpPr>
          <p:cNvPr id="991" name="Group 30"/>
          <p:cNvGrpSpPr>
            <a:grpSpLocks noChangeAspect="1"/>
          </p:cNvGrpSpPr>
          <p:nvPr/>
        </p:nvGrpSpPr>
        <p:grpSpPr bwMode="auto">
          <a:xfrm>
            <a:off x="1693069" y="1070408"/>
            <a:ext cx="1454944" cy="2612231"/>
            <a:chOff x="4516" y="241"/>
            <a:chExt cx="1979" cy="3552"/>
          </a:xfrm>
        </p:grpSpPr>
        <p:sp>
          <p:nvSpPr>
            <p:cNvPr id="992" name="Freeform 31"/>
            <p:cNvSpPr/>
            <p:nvPr/>
          </p:nvSpPr>
          <p:spPr bwMode="auto">
            <a:xfrm>
              <a:off x="6296" y="2011"/>
              <a:ext cx="199" cy="206"/>
            </a:xfrm>
            <a:custGeom>
              <a:avLst/>
              <a:gdLst>
                <a:gd name="T0" fmla="*/ 163 w 84"/>
                <a:gd name="T1" fmla="*/ 161 h 87"/>
                <a:gd name="T2" fmla="*/ 83 w 84"/>
                <a:gd name="T3" fmla="*/ 71 h 87"/>
                <a:gd name="T4" fmla="*/ 40 w 84"/>
                <a:gd name="T5" fmla="*/ 24 h 87"/>
                <a:gd name="T6" fmla="*/ 14 w 84"/>
                <a:gd name="T7" fmla="*/ 0 h 87"/>
                <a:gd name="T8" fmla="*/ 9 w 84"/>
                <a:gd name="T9" fmla="*/ 12 h 87"/>
                <a:gd name="T10" fmla="*/ 0 w 84"/>
                <a:gd name="T11" fmla="*/ 26 h 87"/>
                <a:gd name="T12" fmla="*/ 24 w 84"/>
                <a:gd name="T13" fmla="*/ 52 h 87"/>
                <a:gd name="T14" fmla="*/ 71 w 84"/>
                <a:gd name="T15" fmla="*/ 92 h 87"/>
                <a:gd name="T16" fmla="*/ 156 w 84"/>
                <a:gd name="T17" fmla="*/ 170 h 87"/>
                <a:gd name="T18" fmla="*/ 197 w 84"/>
                <a:gd name="T19" fmla="*/ 206 h 87"/>
                <a:gd name="T20" fmla="*/ 199 w 84"/>
                <a:gd name="T21" fmla="*/ 201 h 87"/>
                <a:gd name="T22" fmla="*/ 163 w 84"/>
                <a:gd name="T23" fmla="*/ 161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 h="87">
                  <a:moveTo>
                    <a:pt x="69" y="68"/>
                  </a:moveTo>
                  <a:cubicBezTo>
                    <a:pt x="60" y="57"/>
                    <a:pt x="47" y="44"/>
                    <a:pt x="35" y="30"/>
                  </a:cubicBezTo>
                  <a:cubicBezTo>
                    <a:pt x="29" y="23"/>
                    <a:pt x="23" y="16"/>
                    <a:pt x="17" y="10"/>
                  </a:cubicBezTo>
                  <a:cubicBezTo>
                    <a:pt x="13" y="6"/>
                    <a:pt x="10" y="3"/>
                    <a:pt x="6" y="0"/>
                  </a:cubicBezTo>
                  <a:cubicBezTo>
                    <a:pt x="5" y="2"/>
                    <a:pt x="5" y="4"/>
                    <a:pt x="4" y="5"/>
                  </a:cubicBezTo>
                  <a:cubicBezTo>
                    <a:pt x="3" y="7"/>
                    <a:pt x="1" y="9"/>
                    <a:pt x="0" y="11"/>
                  </a:cubicBezTo>
                  <a:cubicBezTo>
                    <a:pt x="3" y="14"/>
                    <a:pt x="6" y="18"/>
                    <a:pt x="10" y="22"/>
                  </a:cubicBezTo>
                  <a:cubicBezTo>
                    <a:pt x="16" y="27"/>
                    <a:pt x="23" y="33"/>
                    <a:pt x="30" y="39"/>
                  </a:cubicBezTo>
                  <a:cubicBezTo>
                    <a:pt x="43" y="51"/>
                    <a:pt x="56" y="63"/>
                    <a:pt x="66" y="72"/>
                  </a:cubicBezTo>
                  <a:cubicBezTo>
                    <a:pt x="76" y="81"/>
                    <a:pt x="83" y="87"/>
                    <a:pt x="83" y="87"/>
                  </a:cubicBezTo>
                  <a:cubicBezTo>
                    <a:pt x="84" y="85"/>
                    <a:pt x="84" y="85"/>
                    <a:pt x="84" y="85"/>
                  </a:cubicBezTo>
                  <a:cubicBezTo>
                    <a:pt x="84" y="85"/>
                    <a:pt x="78" y="78"/>
                    <a:pt x="69" y="68"/>
                  </a:cubicBezTo>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993" name="Freeform 32"/>
            <p:cNvSpPr/>
            <p:nvPr/>
          </p:nvSpPr>
          <p:spPr bwMode="auto">
            <a:xfrm>
              <a:off x="5850" y="1528"/>
              <a:ext cx="491" cy="568"/>
            </a:xfrm>
            <a:custGeom>
              <a:avLst/>
              <a:gdLst>
                <a:gd name="T0" fmla="*/ 484 w 207"/>
                <a:gd name="T1" fmla="*/ 372 h 240"/>
                <a:gd name="T2" fmla="*/ 111 w 207"/>
                <a:gd name="T3" fmla="*/ 0 h 240"/>
                <a:gd name="T4" fmla="*/ 83 w 207"/>
                <a:gd name="T5" fmla="*/ 125 h 240"/>
                <a:gd name="T6" fmla="*/ 0 w 207"/>
                <a:gd name="T7" fmla="*/ 199 h 240"/>
                <a:gd name="T8" fmla="*/ 370 w 207"/>
                <a:gd name="T9" fmla="*/ 568 h 240"/>
                <a:gd name="T10" fmla="*/ 446 w 207"/>
                <a:gd name="T11" fmla="*/ 509 h 240"/>
                <a:gd name="T12" fmla="*/ 455 w 207"/>
                <a:gd name="T13" fmla="*/ 495 h 240"/>
                <a:gd name="T14" fmla="*/ 460 w 207"/>
                <a:gd name="T15" fmla="*/ 483 h 240"/>
                <a:gd name="T16" fmla="*/ 484 w 207"/>
                <a:gd name="T17" fmla="*/ 372 h 2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7" h="240">
                  <a:moveTo>
                    <a:pt x="204" y="157"/>
                  </a:moveTo>
                  <a:cubicBezTo>
                    <a:pt x="47" y="0"/>
                    <a:pt x="47" y="0"/>
                    <a:pt x="47" y="0"/>
                  </a:cubicBezTo>
                  <a:cubicBezTo>
                    <a:pt x="54" y="7"/>
                    <a:pt x="48" y="30"/>
                    <a:pt x="35" y="53"/>
                  </a:cubicBezTo>
                  <a:cubicBezTo>
                    <a:pt x="22" y="76"/>
                    <a:pt x="6" y="89"/>
                    <a:pt x="0" y="84"/>
                  </a:cubicBezTo>
                  <a:cubicBezTo>
                    <a:pt x="156" y="240"/>
                    <a:pt x="156" y="240"/>
                    <a:pt x="156" y="240"/>
                  </a:cubicBezTo>
                  <a:cubicBezTo>
                    <a:pt x="156" y="240"/>
                    <a:pt x="173" y="237"/>
                    <a:pt x="188" y="215"/>
                  </a:cubicBezTo>
                  <a:cubicBezTo>
                    <a:pt x="189" y="213"/>
                    <a:pt x="191" y="211"/>
                    <a:pt x="192" y="209"/>
                  </a:cubicBezTo>
                  <a:cubicBezTo>
                    <a:pt x="193" y="208"/>
                    <a:pt x="193" y="206"/>
                    <a:pt x="194" y="204"/>
                  </a:cubicBezTo>
                  <a:cubicBezTo>
                    <a:pt x="207" y="179"/>
                    <a:pt x="204" y="157"/>
                    <a:pt x="204" y="157"/>
                  </a:cubicBezTo>
                  <a:close/>
                </a:path>
              </a:pathLst>
            </a:custGeom>
            <a:solidFill>
              <a:srgbClr val="C5C5C5"/>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994" name="Freeform 33"/>
            <p:cNvSpPr/>
            <p:nvPr/>
          </p:nvSpPr>
          <p:spPr bwMode="auto">
            <a:xfrm>
              <a:off x="5839" y="1519"/>
              <a:ext cx="139" cy="220"/>
            </a:xfrm>
            <a:custGeom>
              <a:avLst/>
              <a:gdLst>
                <a:gd name="T0" fmla="*/ 123 w 59"/>
                <a:gd name="T1" fmla="*/ 9 h 93"/>
                <a:gd name="T2" fmla="*/ 75 w 59"/>
                <a:gd name="T3" fmla="*/ 33 h 93"/>
                <a:gd name="T4" fmla="*/ 94 w 59"/>
                <a:gd name="T5" fmla="*/ 50 h 93"/>
                <a:gd name="T6" fmla="*/ 94 w 59"/>
                <a:gd name="T7" fmla="*/ 62 h 93"/>
                <a:gd name="T8" fmla="*/ 75 w 59"/>
                <a:gd name="T9" fmla="*/ 121 h 93"/>
                <a:gd name="T10" fmla="*/ 40 w 59"/>
                <a:gd name="T11" fmla="*/ 156 h 93"/>
                <a:gd name="T12" fmla="*/ 31 w 59"/>
                <a:gd name="T13" fmla="*/ 158 h 93"/>
                <a:gd name="T14" fmla="*/ 14 w 59"/>
                <a:gd name="T15" fmla="*/ 140 h 93"/>
                <a:gd name="T16" fmla="*/ 9 w 59"/>
                <a:gd name="T17" fmla="*/ 208 h 93"/>
                <a:gd name="T18" fmla="*/ 12 w 59"/>
                <a:gd name="T19" fmla="*/ 208 h 93"/>
                <a:gd name="T20" fmla="*/ 94 w 59"/>
                <a:gd name="T21" fmla="*/ 135 h 93"/>
                <a:gd name="T22" fmla="*/ 123 w 59"/>
                <a:gd name="T23" fmla="*/ 9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9" h="93">
                  <a:moveTo>
                    <a:pt x="52" y="4"/>
                  </a:moveTo>
                  <a:cubicBezTo>
                    <a:pt x="48" y="0"/>
                    <a:pt x="41" y="4"/>
                    <a:pt x="32" y="14"/>
                  </a:cubicBezTo>
                  <a:cubicBezTo>
                    <a:pt x="37" y="18"/>
                    <a:pt x="40" y="21"/>
                    <a:pt x="40" y="21"/>
                  </a:cubicBezTo>
                  <a:cubicBezTo>
                    <a:pt x="40" y="21"/>
                    <a:pt x="40" y="23"/>
                    <a:pt x="40" y="26"/>
                  </a:cubicBezTo>
                  <a:cubicBezTo>
                    <a:pt x="40" y="31"/>
                    <a:pt x="38" y="40"/>
                    <a:pt x="32" y="51"/>
                  </a:cubicBezTo>
                  <a:cubicBezTo>
                    <a:pt x="26" y="61"/>
                    <a:pt x="20" y="65"/>
                    <a:pt x="17" y="66"/>
                  </a:cubicBezTo>
                  <a:cubicBezTo>
                    <a:pt x="15" y="67"/>
                    <a:pt x="13" y="67"/>
                    <a:pt x="13" y="67"/>
                  </a:cubicBezTo>
                  <a:cubicBezTo>
                    <a:pt x="13" y="67"/>
                    <a:pt x="11" y="64"/>
                    <a:pt x="6" y="59"/>
                  </a:cubicBezTo>
                  <a:cubicBezTo>
                    <a:pt x="1" y="73"/>
                    <a:pt x="0" y="84"/>
                    <a:pt x="4" y="88"/>
                  </a:cubicBezTo>
                  <a:cubicBezTo>
                    <a:pt x="5" y="88"/>
                    <a:pt x="5" y="88"/>
                    <a:pt x="5" y="88"/>
                  </a:cubicBezTo>
                  <a:cubicBezTo>
                    <a:pt x="11" y="93"/>
                    <a:pt x="27" y="80"/>
                    <a:pt x="40" y="57"/>
                  </a:cubicBezTo>
                  <a:cubicBezTo>
                    <a:pt x="53" y="34"/>
                    <a:pt x="59" y="11"/>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995" name="Freeform 34"/>
            <p:cNvSpPr/>
            <p:nvPr/>
          </p:nvSpPr>
          <p:spPr bwMode="auto">
            <a:xfrm>
              <a:off x="4556" y="664"/>
              <a:ext cx="474" cy="407"/>
            </a:xfrm>
            <a:custGeom>
              <a:avLst/>
              <a:gdLst>
                <a:gd name="T0" fmla="*/ 197 w 200"/>
                <a:gd name="T1" fmla="*/ 151 h 172"/>
                <a:gd name="T2" fmla="*/ 474 w 200"/>
                <a:gd name="T3" fmla="*/ 90 h 172"/>
                <a:gd name="T4" fmla="*/ 474 w 200"/>
                <a:gd name="T5" fmla="*/ 85 h 172"/>
                <a:gd name="T6" fmla="*/ 173 w 200"/>
                <a:gd name="T7" fmla="*/ 33 h 172"/>
                <a:gd name="T8" fmla="*/ 21 w 200"/>
                <a:gd name="T9" fmla="*/ 298 h 172"/>
                <a:gd name="T10" fmla="*/ 152 w 200"/>
                <a:gd name="T11" fmla="*/ 407 h 172"/>
                <a:gd name="T12" fmla="*/ 197 w 200"/>
                <a:gd name="T13" fmla="*/ 151 h 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 h="172">
                  <a:moveTo>
                    <a:pt x="83" y="64"/>
                  </a:moveTo>
                  <a:cubicBezTo>
                    <a:pt x="105" y="25"/>
                    <a:pt x="157" y="22"/>
                    <a:pt x="200" y="38"/>
                  </a:cubicBezTo>
                  <a:cubicBezTo>
                    <a:pt x="200" y="37"/>
                    <a:pt x="200" y="37"/>
                    <a:pt x="200" y="36"/>
                  </a:cubicBezTo>
                  <a:cubicBezTo>
                    <a:pt x="159" y="14"/>
                    <a:pt x="109" y="0"/>
                    <a:pt x="73" y="14"/>
                  </a:cubicBezTo>
                  <a:cubicBezTo>
                    <a:pt x="5" y="41"/>
                    <a:pt x="0" y="80"/>
                    <a:pt x="9" y="126"/>
                  </a:cubicBezTo>
                  <a:cubicBezTo>
                    <a:pt x="14" y="151"/>
                    <a:pt x="35" y="167"/>
                    <a:pt x="64" y="172"/>
                  </a:cubicBezTo>
                  <a:cubicBezTo>
                    <a:pt x="58" y="136"/>
                    <a:pt x="64" y="97"/>
                    <a:pt x="83" y="64"/>
                  </a:cubicBezTo>
                  <a:close/>
                </a:path>
              </a:pathLst>
            </a:custGeom>
            <a:solidFill>
              <a:srgbClr val="94C01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996" name="Freeform 35"/>
            <p:cNvSpPr/>
            <p:nvPr/>
          </p:nvSpPr>
          <p:spPr bwMode="auto">
            <a:xfrm>
              <a:off x="4909" y="290"/>
              <a:ext cx="176" cy="460"/>
            </a:xfrm>
            <a:custGeom>
              <a:avLst/>
              <a:gdLst>
                <a:gd name="T0" fmla="*/ 95 w 74"/>
                <a:gd name="T1" fmla="*/ 90 h 194"/>
                <a:gd name="T2" fmla="*/ 176 w 74"/>
                <a:gd name="T3" fmla="*/ 0 h 194"/>
                <a:gd name="T4" fmla="*/ 2 w 74"/>
                <a:gd name="T5" fmla="*/ 239 h 194"/>
                <a:gd name="T6" fmla="*/ 121 w 74"/>
                <a:gd name="T7" fmla="*/ 460 h 194"/>
                <a:gd name="T8" fmla="*/ 124 w 74"/>
                <a:gd name="T9" fmla="*/ 460 h 194"/>
                <a:gd name="T10" fmla="*/ 95 w 74"/>
                <a:gd name="T11" fmla="*/ 90 h 1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4" h="194">
                  <a:moveTo>
                    <a:pt x="40" y="38"/>
                  </a:moveTo>
                  <a:cubicBezTo>
                    <a:pt x="49" y="22"/>
                    <a:pt x="61" y="9"/>
                    <a:pt x="74" y="0"/>
                  </a:cubicBezTo>
                  <a:cubicBezTo>
                    <a:pt x="31" y="10"/>
                    <a:pt x="0" y="31"/>
                    <a:pt x="1" y="101"/>
                  </a:cubicBezTo>
                  <a:cubicBezTo>
                    <a:pt x="1" y="133"/>
                    <a:pt x="23" y="167"/>
                    <a:pt x="51" y="194"/>
                  </a:cubicBezTo>
                  <a:cubicBezTo>
                    <a:pt x="52" y="194"/>
                    <a:pt x="52" y="194"/>
                    <a:pt x="52" y="194"/>
                  </a:cubicBezTo>
                  <a:cubicBezTo>
                    <a:pt x="29" y="143"/>
                    <a:pt x="17" y="77"/>
                    <a:pt x="40" y="38"/>
                  </a:cubicBezTo>
                  <a:close/>
                </a:path>
              </a:pathLst>
            </a:custGeom>
            <a:solidFill>
              <a:srgbClr val="94C01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997" name="Freeform 36"/>
            <p:cNvSpPr/>
            <p:nvPr/>
          </p:nvSpPr>
          <p:spPr bwMode="auto">
            <a:xfrm>
              <a:off x="4693" y="716"/>
              <a:ext cx="505" cy="613"/>
            </a:xfrm>
            <a:custGeom>
              <a:avLst/>
              <a:gdLst>
                <a:gd name="T0" fmla="*/ 469 w 213"/>
                <a:gd name="T1" fmla="*/ 196 h 259"/>
                <a:gd name="T2" fmla="*/ 337 w 213"/>
                <a:gd name="T3" fmla="*/ 38 h 259"/>
                <a:gd name="T4" fmla="*/ 59 w 213"/>
                <a:gd name="T5" fmla="*/ 99 h 259"/>
                <a:gd name="T6" fmla="*/ 14 w 213"/>
                <a:gd name="T7" fmla="*/ 355 h 259"/>
                <a:gd name="T8" fmla="*/ 92 w 213"/>
                <a:gd name="T9" fmla="*/ 518 h 259"/>
                <a:gd name="T10" fmla="*/ 408 w 213"/>
                <a:gd name="T11" fmla="*/ 450 h 259"/>
                <a:gd name="T12" fmla="*/ 500 w 213"/>
                <a:gd name="T13" fmla="*/ 246 h 259"/>
                <a:gd name="T14" fmla="*/ 505 w 213"/>
                <a:gd name="T15" fmla="*/ 234 h 259"/>
                <a:gd name="T16" fmla="*/ 503 w 213"/>
                <a:gd name="T17" fmla="*/ 232 h 259"/>
                <a:gd name="T18" fmla="*/ 469 w 213"/>
                <a:gd name="T19" fmla="*/ 19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259">
                  <a:moveTo>
                    <a:pt x="198" y="83"/>
                  </a:moveTo>
                  <a:cubicBezTo>
                    <a:pt x="173" y="54"/>
                    <a:pt x="145" y="23"/>
                    <a:pt x="142" y="16"/>
                  </a:cubicBezTo>
                  <a:cubicBezTo>
                    <a:pt x="99" y="0"/>
                    <a:pt x="47" y="3"/>
                    <a:pt x="25" y="42"/>
                  </a:cubicBezTo>
                  <a:cubicBezTo>
                    <a:pt x="6" y="75"/>
                    <a:pt x="0" y="114"/>
                    <a:pt x="6" y="150"/>
                  </a:cubicBezTo>
                  <a:cubicBezTo>
                    <a:pt x="10" y="177"/>
                    <a:pt x="22" y="201"/>
                    <a:pt x="39" y="219"/>
                  </a:cubicBezTo>
                  <a:cubicBezTo>
                    <a:pt x="80" y="259"/>
                    <a:pt x="139" y="247"/>
                    <a:pt x="172" y="190"/>
                  </a:cubicBezTo>
                  <a:cubicBezTo>
                    <a:pt x="190" y="159"/>
                    <a:pt x="207" y="130"/>
                    <a:pt x="211" y="104"/>
                  </a:cubicBezTo>
                  <a:cubicBezTo>
                    <a:pt x="212" y="103"/>
                    <a:pt x="213" y="101"/>
                    <a:pt x="213" y="99"/>
                  </a:cubicBezTo>
                  <a:cubicBezTo>
                    <a:pt x="213" y="99"/>
                    <a:pt x="212" y="98"/>
                    <a:pt x="212" y="98"/>
                  </a:cubicBezTo>
                  <a:cubicBezTo>
                    <a:pt x="207" y="93"/>
                    <a:pt x="203" y="88"/>
                    <a:pt x="198" y="83"/>
                  </a:cubicBezTo>
                  <a:close/>
                </a:path>
              </a:pathLst>
            </a:custGeom>
            <a:solidFill>
              <a:srgbClr val="9FC635"/>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998" name="Freeform 37"/>
            <p:cNvSpPr/>
            <p:nvPr/>
          </p:nvSpPr>
          <p:spPr bwMode="auto">
            <a:xfrm>
              <a:off x="4950" y="241"/>
              <a:ext cx="481" cy="667"/>
            </a:xfrm>
            <a:custGeom>
              <a:avLst/>
              <a:gdLst>
                <a:gd name="T0" fmla="*/ 54 w 203"/>
                <a:gd name="T1" fmla="*/ 140 h 282"/>
                <a:gd name="T2" fmla="*/ 83 w 203"/>
                <a:gd name="T3" fmla="*/ 509 h 282"/>
                <a:gd name="T4" fmla="*/ 171 w 203"/>
                <a:gd name="T5" fmla="*/ 579 h 282"/>
                <a:gd name="T6" fmla="*/ 227 w 203"/>
                <a:gd name="T7" fmla="*/ 629 h 282"/>
                <a:gd name="T8" fmla="*/ 235 w 203"/>
                <a:gd name="T9" fmla="*/ 636 h 282"/>
                <a:gd name="T10" fmla="*/ 268 w 203"/>
                <a:gd name="T11" fmla="*/ 667 h 282"/>
                <a:gd name="T12" fmla="*/ 403 w 203"/>
                <a:gd name="T13" fmla="*/ 490 h 282"/>
                <a:gd name="T14" fmla="*/ 370 w 203"/>
                <a:gd name="T15" fmla="*/ 71 h 282"/>
                <a:gd name="T16" fmla="*/ 135 w 203"/>
                <a:gd name="T17" fmla="*/ 50 h 282"/>
                <a:gd name="T18" fmla="*/ 54 w 203"/>
                <a:gd name="T19" fmla="*/ 140 h 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3" h="282">
                  <a:moveTo>
                    <a:pt x="23" y="59"/>
                  </a:moveTo>
                  <a:cubicBezTo>
                    <a:pt x="0" y="98"/>
                    <a:pt x="12" y="164"/>
                    <a:pt x="35" y="215"/>
                  </a:cubicBezTo>
                  <a:cubicBezTo>
                    <a:pt x="38" y="215"/>
                    <a:pt x="55" y="231"/>
                    <a:pt x="72" y="245"/>
                  </a:cubicBezTo>
                  <a:cubicBezTo>
                    <a:pt x="79" y="252"/>
                    <a:pt x="87" y="259"/>
                    <a:pt x="96" y="266"/>
                  </a:cubicBezTo>
                  <a:cubicBezTo>
                    <a:pt x="97" y="267"/>
                    <a:pt x="98" y="268"/>
                    <a:pt x="99" y="269"/>
                  </a:cubicBezTo>
                  <a:cubicBezTo>
                    <a:pt x="104" y="273"/>
                    <a:pt x="109" y="277"/>
                    <a:pt x="113" y="282"/>
                  </a:cubicBezTo>
                  <a:cubicBezTo>
                    <a:pt x="133" y="272"/>
                    <a:pt x="151" y="241"/>
                    <a:pt x="170" y="207"/>
                  </a:cubicBezTo>
                  <a:cubicBezTo>
                    <a:pt x="203" y="150"/>
                    <a:pt x="197" y="71"/>
                    <a:pt x="156" y="30"/>
                  </a:cubicBezTo>
                  <a:cubicBezTo>
                    <a:pt x="127" y="1"/>
                    <a:pt x="89" y="0"/>
                    <a:pt x="57" y="21"/>
                  </a:cubicBezTo>
                  <a:cubicBezTo>
                    <a:pt x="44" y="30"/>
                    <a:pt x="32" y="43"/>
                    <a:pt x="23" y="59"/>
                  </a:cubicBezTo>
                  <a:close/>
                </a:path>
              </a:pathLst>
            </a:custGeom>
            <a:solidFill>
              <a:srgbClr val="9FC635"/>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999" name="Freeform 38"/>
            <p:cNvSpPr/>
            <p:nvPr/>
          </p:nvSpPr>
          <p:spPr bwMode="auto">
            <a:xfrm>
              <a:off x="5030" y="750"/>
              <a:ext cx="903" cy="927"/>
            </a:xfrm>
            <a:custGeom>
              <a:avLst/>
              <a:gdLst>
                <a:gd name="T0" fmla="*/ 903 w 381"/>
                <a:gd name="T1" fmla="*/ 818 h 392"/>
                <a:gd name="T2" fmla="*/ 884 w 381"/>
                <a:gd name="T3" fmla="*/ 802 h 392"/>
                <a:gd name="T4" fmla="*/ 187 w 381"/>
                <a:gd name="T5" fmla="*/ 158 h 392"/>
                <a:gd name="T6" fmla="*/ 154 w 381"/>
                <a:gd name="T7" fmla="*/ 128 h 392"/>
                <a:gd name="T8" fmla="*/ 147 w 381"/>
                <a:gd name="T9" fmla="*/ 121 h 392"/>
                <a:gd name="T10" fmla="*/ 90 w 381"/>
                <a:gd name="T11" fmla="*/ 71 h 392"/>
                <a:gd name="T12" fmla="*/ 2 w 381"/>
                <a:gd name="T13" fmla="*/ 0 h 392"/>
                <a:gd name="T14" fmla="*/ 0 w 381"/>
                <a:gd name="T15" fmla="*/ 0 h 392"/>
                <a:gd name="T16" fmla="*/ 0 w 381"/>
                <a:gd name="T17" fmla="*/ 0 h 392"/>
                <a:gd name="T18" fmla="*/ 0 w 381"/>
                <a:gd name="T19" fmla="*/ 0 h 392"/>
                <a:gd name="T20" fmla="*/ 0 w 381"/>
                <a:gd name="T21" fmla="*/ 5 h 392"/>
                <a:gd name="T22" fmla="*/ 133 w 381"/>
                <a:gd name="T23" fmla="*/ 163 h 392"/>
                <a:gd name="T24" fmla="*/ 166 w 381"/>
                <a:gd name="T25" fmla="*/ 199 h 392"/>
                <a:gd name="T26" fmla="*/ 168 w 381"/>
                <a:gd name="T27" fmla="*/ 201 h 392"/>
                <a:gd name="T28" fmla="*/ 822 w 381"/>
                <a:gd name="T29" fmla="*/ 908 h 392"/>
                <a:gd name="T30" fmla="*/ 839 w 381"/>
                <a:gd name="T31" fmla="*/ 927 h 392"/>
                <a:gd name="T32" fmla="*/ 848 w 381"/>
                <a:gd name="T33" fmla="*/ 925 h 392"/>
                <a:gd name="T34" fmla="*/ 884 w 381"/>
                <a:gd name="T35" fmla="*/ 889 h 392"/>
                <a:gd name="T36" fmla="*/ 903 w 381"/>
                <a:gd name="T37" fmla="*/ 830 h 392"/>
                <a:gd name="T38" fmla="*/ 903 w 381"/>
                <a:gd name="T39" fmla="*/ 818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1" h="392">
                  <a:moveTo>
                    <a:pt x="381" y="346"/>
                  </a:moveTo>
                  <a:cubicBezTo>
                    <a:pt x="381" y="346"/>
                    <a:pt x="378" y="343"/>
                    <a:pt x="373" y="339"/>
                  </a:cubicBezTo>
                  <a:cubicBezTo>
                    <a:pt x="336" y="304"/>
                    <a:pt x="177" y="154"/>
                    <a:pt x="79" y="67"/>
                  </a:cubicBezTo>
                  <a:cubicBezTo>
                    <a:pt x="75" y="62"/>
                    <a:pt x="70" y="58"/>
                    <a:pt x="65" y="54"/>
                  </a:cubicBezTo>
                  <a:cubicBezTo>
                    <a:pt x="64" y="53"/>
                    <a:pt x="63" y="52"/>
                    <a:pt x="62" y="51"/>
                  </a:cubicBezTo>
                  <a:cubicBezTo>
                    <a:pt x="53" y="44"/>
                    <a:pt x="45" y="37"/>
                    <a:pt x="38" y="30"/>
                  </a:cubicBezTo>
                  <a:cubicBezTo>
                    <a:pt x="21" y="16"/>
                    <a:pt x="4" y="0"/>
                    <a:pt x="1" y="0"/>
                  </a:cubicBezTo>
                  <a:cubicBezTo>
                    <a:pt x="0" y="0"/>
                    <a:pt x="0" y="0"/>
                    <a:pt x="0" y="0"/>
                  </a:cubicBezTo>
                  <a:cubicBezTo>
                    <a:pt x="0" y="0"/>
                    <a:pt x="0" y="0"/>
                    <a:pt x="0" y="0"/>
                  </a:cubicBezTo>
                  <a:cubicBezTo>
                    <a:pt x="0" y="0"/>
                    <a:pt x="0" y="0"/>
                    <a:pt x="0" y="0"/>
                  </a:cubicBezTo>
                  <a:cubicBezTo>
                    <a:pt x="0" y="1"/>
                    <a:pt x="0" y="1"/>
                    <a:pt x="0" y="2"/>
                  </a:cubicBezTo>
                  <a:cubicBezTo>
                    <a:pt x="3" y="9"/>
                    <a:pt x="31" y="40"/>
                    <a:pt x="56" y="69"/>
                  </a:cubicBezTo>
                  <a:cubicBezTo>
                    <a:pt x="61" y="74"/>
                    <a:pt x="65" y="79"/>
                    <a:pt x="70" y="84"/>
                  </a:cubicBezTo>
                  <a:cubicBezTo>
                    <a:pt x="70" y="84"/>
                    <a:pt x="71" y="85"/>
                    <a:pt x="71" y="85"/>
                  </a:cubicBezTo>
                  <a:cubicBezTo>
                    <a:pt x="161" y="186"/>
                    <a:pt x="312" y="347"/>
                    <a:pt x="347" y="384"/>
                  </a:cubicBezTo>
                  <a:cubicBezTo>
                    <a:pt x="352" y="389"/>
                    <a:pt x="354" y="392"/>
                    <a:pt x="354" y="392"/>
                  </a:cubicBezTo>
                  <a:cubicBezTo>
                    <a:pt x="354" y="392"/>
                    <a:pt x="356" y="392"/>
                    <a:pt x="358" y="391"/>
                  </a:cubicBezTo>
                  <a:cubicBezTo>
                    <a:pt x="361" y="390"/>
                    <a:pt x="367" y="386"/>
                    <a:pt x="373" y="376"/>
                  </a:cubicBezTo>
                  <a:cubicBezTo>
                    <a:pt x="379" y="365"/>
                    <a:pt x="381" y="356"/>
                    <a:pt x="381" y="351"/>
                  </a:cubicBezTo>
                  <a:cubicBezTo>
                    <a:pt x="381" y="348"/>
                    <a:pt x="381" y="346"/>
                    <a:pt x="381" y="346"/>
                  </a:cubicBezTo>
                  <a:close/>
                </a:path>
              </a:pathLst>
            </a:custGeom>
            <a:solidFill>
              <a:srgbClr val="A9CD4C"/>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1000" name="Freeform 39"/>
            <p:cNvSpPr/>
            <p:nvPr/>
          </p:nvSpPr>
          <p:spPr bwMode="auto">
            <a:xfrm>
              <a:off x="4516" y="2215"/>
              <a:ext cx="1979" cy="1578"/>
            </a:xfrm>
            <a:custGeom>
              <a:avLst/>
              <a:gdLst>
                <a:gd name="T0" fmla="*/ 1974 w 835"/>
                <a:gd name="T1" fmla="*/ 0 h 667"/>
                <a:gd name="T2" fmla="*/ 1934 w 835"/>
                <a:gd name="T3" fmla="*/ 24 h 667"/>
                <a:gd name="T4" fmla="*/ 1844 w 835"/>
                <a:gd name="T5" fmla="*/ 80 h 667"/>
                <a:gd name="T6" fmla="*/ 1797 w 835"/>
                <a:gd name="T7" fmla="*/ 111 h 667"/>
                <a:gd name="T8" fmla="*/ 1775 w 835"/>
                <a:gd name="T9" fmla="*/ 130 h 667"/>
                <a:gd name="T10" fmla="*/ 1661 w 835"/>
                <a:gd name="T11" fmla="*/ 76 h 667"/>
                <a:gd name="T12" fmla="*/ 1292 w 835"/>
                <a:gd name="T13" fmla="*/ 348 h 667"/>
                <a:gd name="T14" fmla="*/ 1313 w 835"/>
                <a:gd name="T15" fmla="*/ 402 h 667"/>
                <a:gd name="T16" fmla="*/ 668 w 835"/>
                <a:gd name="T17" fmla="*/ 923 h 667"/>
                <a:gd name="T18" fmla="*/ 491 w 835"/>
                <a:gd name="T19" fmla="*/ 741 h 667"/>
                <a:gd name="T20" fmla="*/ 201 w 835"/>
                <a:gd name="T21" fmla="*/ 627 h 667"/>
                <a:gd name="T22" fmla="*/ 73 w 835"/>
                <a:gd name="T23" fmla="*/ 662 h 667"/>
                <a:gd name="T24" fmla="*/ 50 w 835"/>
                <a:gd name="T25" fmla="*/ 892 h 667"/>
                <a:gd name="T26" fmla="*/ 289 w 835"/>
                <a:gd name="T27" fmla="*/ 1128 h 667"/>
                <a:gd name="T28" fmla="*/ 337 w 835"/>
                <a:gd name="T29" fmla="*/ 1136 h 667"/>
                <a:gd name="T30" fmla="*/ 510 w 835"/>
                <a:gd name="T31" fmla="*/ 1069 h 667"/>
                <a:gd name="T32" fmla="*/ 510 w 835"/>
                <a:gd name="T33" fmla="*/ 1069 h 667"/>
                <a:gd name="T34" fmla="*/ 512 w 835"/>
                <a:gd name="T35" fmla="*/ 1069 h 667"/>
                <a:gd name="T36" fmla="*/ 457 w 835"/>
                <a:gd name="T37" fmla="*/ 1356 h 667"/>
                <a:gd name="T38" fmla="*/ 723 w 835"/>
                <a:gd name="T39" fmla="*/ 1578 h 667"/>
                <a:gd name="T40" fmla="*/ 732 w 835"/>
                <a:gd name="T41" fmla="*/ 1578 h 667"/>
                <a:gd name="T42" fmla="*/ 832 w 835"/>
                <a:gd name="T43" fmla="*/ 1476 h 667"/>
                <a:gd name="T44" fmla="*/ 867 w 835"/>
                <a:gd name="T45" fmla="*/ 1479 h 667"/>
                <a:gd name="T46" fmla="*/ 995 w 835"/>
                <a:gd name="T47" fmla="*/ 1443 h 667"/>
                <a:gd name="T48" fmla="*/ 927 w 835"/>
                <a:gd name="T49" fmla="*/ 1110 h 667"/>
                <a:gd name="T50" fmla="*/ 723 w 835"/>
                <a:gd name="T51" fmla="*/ 963 h 667"/>
                <a:gd name="T52" fmla="*/ 713 w 835"/>
                <a:gd name="T53" fmla="*/ 956 h 667"/>
                <a:gd name="T54" fmla="*/ 1422 w 835"/>
                <a:gd name="T55" fmla="*/ 492 h 667"/>
                <a:gd name="T56" fmla="*/ 1479 w 835"/>
                <a:gd name="T57" fmla="*/ 516 h 667"/>
                <a:gd name="T58" fmla="*/ 1488 w 835"/>
                <a:gd name="T59" fmla="*/ 513 h 667"/>
                <a:gd name="T60" fmla="*/ 1488 w 835"/>
                <a:gd name="T61" fmla="*/ 513 h 667"/>
                <a:gd name="T62" fmla="*/ 1858 w 835"/>
                <a:gd name="T63" fmla="*/ 244 h 667"/>
                <a:gd name="T64" fmla="*/ 1799 w 835"/>
                <a:gd name="T65" fmla="*/ 149 h 667"/>
                <a:gd name="T66" fmla="*/ 1825 w 835"/>
                <a:gd name="T67" fmla="*/ 135 h 667"/>
                <a:gd name="T68" fmla="*/ 1865 w 835"/>
                <a:gd name="T69" fmla="*/ 99 h 667"/>
                <a:gd name="T70" fmla="*/ 1943 w 835"/>
                <a:gd name="T71" fmla="*/ 33 h 667"/>
                <a:gd name="T72" fmla="*/ 1979 w 835"/>
                <a:gd name="T73" fmla="*/ 2 h 667"/>
                <a:gd name="T74" fmla="*/ 1977 w 835"/>
                <a:gd name="T75" fmla="*/ 0 h 667"/>
                <a:gd name="T76" fmla="*/ 1977 w 835"/>
                <a:gd name="T77" fmla="*/ 2 h 667"/>
                <a:gd name="T78" fmla="*/ 1974 w 835"/>
                <a:gd name="T79" fmla="*/ 0 h 66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35" h="667">
                  <a:moveTo>
                    <a:pt x="833" y="0"/>
                  </a:moveTo>
                  <a:cubicBezTo>
                    <a:pt x="832" y="1"/>
                    <a:pt x="826" y="5"/>
                    <a:pt x="816" y="10"/>
                  </a:cubicBezTo>
                  <a:cubicBezTo>
                    <a:pt x="806" y="17"/>
                    <a:pt x="792" y="25"/>
                    <a:pt x="778" y="34"/>
                  </a:cubicBezTo>
                  <a:cubicBezTo>
                    <a:pt x="772" y="38"/>
                    <a:pt x="764" y="42"/>
                    <a:pt x="758" y="47"/>
                  </a:cubicBezTo>
                  <a:cubicBezTo>
                    <a:pt x="755" y="49"/>
                    <a:pt x="752" y="52"/>
                    <a:pt x="749" y="55"/>
                  </a:cubicBezTo>
                  <a:cubicBezTo>
                    <a:pt x="723" y="35"/>
                    <a:pt x="701" y="32"/>
                    <a:pt x="701" y="32"/>
                  </a:cubicBezTo>
                  <a:cubicBezTo>
                    <a:pt x="545" y="147"/>
                    <a:pt x="545" y="147"/>
                    <a:pt x="545" y="147"/>
                  </a:cubicBezTo>
                  <a:cubicBezTo>
                    <a:pt x="541" y="150"/>
                    <a:pt x="545" y="158"/>
                    <a:pt x="554" y="170"/>
                  </a:cubicBezTo>
                  <a:cubicBezTo>
                    <a:pt x="519" y="197"/>
                    <a:pt x="370" y="316"/>
                    <a:pt x="282" y="390"/>
                  </a:cubicBezTo>
                  <a:cubicBezTo>
                    <a:pt x="272" y="368"/>
                    <a:pt x="241" y="342"/>
                    <a:pt x="207" y="313"/>
                  </a:cubicBezTo>
                  <a:cubicBezTo>
                    <a:pt x="170" y="282"/>
                    <a:pt x="124" y="265"/>
                    <a:pt x="85" y="265"/>
                  </a:cubicBezTo>
                  <a:cubicBezTo>
                    <a:pt x="64" y="265"/>
                    <a:pt x="45" y="270"/>
                    <a:pt x="31" y="280"/>
                  </a:cubicBezTo>
                  <a:cubicBezTo>
                    <a:pt x="2" y="302"/>
                    <a:pt x="0" y="340"/>
                    <a:pt x="21" y="377"/>
                  </a:cubicBezTo>
                  <a:cubicBezTo>
                    <a:pt x="31" y="422"/>
                    <a:pt x="52" y="459"/>
                    <a:pt x="122" y="477"/>
                  </a:cubicBezTo>
                  <a:cubicBezTo>
                    <a:pt x="129" y="479"/>
                    <a:pt x="135" y="480"/>
                    <a:pt x="142" y="480"/>
                  </a:cubicBezTo>
                  <a:cubicBezTo>
                    <a:pt x="168" y="480"/>
                    <a:pt x="194" y="468"/>
                    <a:pt x="215" y="452"/>
                  </a:cubicBezTo>
                  <a:cubicBezTo>
                    <a:pt x="215" y="452"/>
                    <a:pt x="215" y="452"/>
                    <a:pt x="215" y="452"/>
                  </a:cubicBezTo>
                  <a:cubicBezTo>
                    <a:pt x="216" y="452"/>
                    <a:pt x="216" y="452"/>
                    <a:pt x="216" y="452"/>
                  </a:cubicBezTo>
                  <a:cubicBezTo>
                    <a:pt x="193" y="487"/>
                    <a:pt x="179" y="533"/>
                    <a:pt x="193" y="573"/>
                  </a:cubicBezTo>
                  <a:cubicBezTo>
                    <a:pt x="220" y="648"/>
                    <a:pt x="259" y="663"/>
                    <a:pt x="305" y="667"/>
                  </a:cubicBezTo>
                  <a:cubicBezTo>
                    <a:pt x="307" y="667"/>
                    <a:pt x="308" y="667"/>
                    <a:pt x="309" y="667"/>
                  </a:cubicBezTo>
                  <a:cubicBezTo>
                    <a:pt x="332" y="667"/>
                    <a:pt x="347" y="651"/>
                    <a:pt x="351" y="624"/>
                  </a:cubicBezTo>
                  <a:cubicBezTo>
                    <a:pt x="356" y="625"/>
                    <a:pt x="361" y="625"/>
                    <a:pt x="366" y="625"/>
                  </a:cubicBezTo>
                  <a:cubicBezTo>
                    <a:pt x="387" y="625"/>
                    <a:pt x="406" y="620"/>
                    <a:pt x="420" y="610"/>
                  </a:cubicBezTo>
                  <a:cubicBezTo>
                    <a:pt x="461" y="580"/>
                    <a:pt x="448" y="517"/>
                    <a:pt x="391" y="469"/>
                  </a:cubicBezTo>
                  <a:cubicBezTo>
                    <a:pt x="360" y="442"/>
                    <a:pt x="331" y="418"/>
                    <a:pt x="305" y="407"/>
                  </a:cubicBezTo>
                  <a:cubicBezTo>
                    <a:pt x="304" y="406"/>
                    <a:pt x="302" y="405"/>
                    <a:pt x="301" y="404"/>
                  </a:cubicBezTo>
                  <a:cubicBezTo>
                    <a:pt x="401" y="340"/>
                    <a:pt x="562" y="233"/>
                    <a:pt x="600" y="208"/>
                  </a:cubicBezTo>
                  <a:cubicBezTo>
                    <a:pt x="610" y="214"/>
                    <a:pt x="619" y="218"/>
                    <a:pt x="624" y="218"/>
                  </a:cubicBezTo>
                  <a:cubicBezTo>
                    <a:pt x="626" y="218"/>
                    <a:pt x="627" y="218"/>
                    <a:pt x="628" y="217"/>
                  </a:cubicBezTo>
                  <a:cubicBezTo>
                    <a:pt x="628" y="217"/>
                    <a:pt x="628" y="217"/>
                    <a:pt x="628" y="217"/>
                  </a:cubicBezTo>
                  <a:cubicBezTo>
                    <a:pt x="784" y="103"/>
                    <a:pt x="784" y="103"/>
                    <a:pt x="784" y="103"/>
                  </a:cubicBezTo>
                  <a:cubicBezTo>
                    <a:pt x="784" y="103"/>
                    <a:pt x="782" y="85"/>
                    <a:pt x="759" y="63"/>
                  </a:cubicBezTo>
                  <a:cubicBezTo>
                    <a:pt x="763" y="61"/>
                    <a:pt x="766" y="59"/>
                    <a:pt x="770" y="57"/>
                  </a:cubicBezTo>
                  <a:cubicBezTo>
                    <a:pt x="776" y="52"/>
                    <a:pt x="781" y="47"/>
                    <a:pt x="787" y="42"/>
                  </a:cubicBezTo>
                  <a:cubicBezTo>
                    <a:pt x="799" y="31"/>
                    <a:pt x="811" y="21"/>
                    <a:pt x="820" y="14"/>
                  </a:cubicBezTo>
                  <a:cubicBezTo>
                    <a:pt x="829" y="6"/>
                    <a:pt x="835" y="1"/>
                    <a:pt x="835" y="1"/>
                  </a:cubicBezTo>
                  <a:cubicBezTo>
                    <a:pt x="834" y="0"/>
                    <a:pt x="834" y="0"/>
                    <a:pt x="834" y="0"/>
                  </a:cubicBezTo>
                  <a:cubicBezTo>
                    <a:pt x="834" y="1"/>
                    <a:pt x="834" y="1"/>
                    <a:pt x="834" y="1"/>
                  </a:cubicBezTo>
                  <a:cubicBezTo>
                    <a:pt x="834" y="1"/>
                    <a:pt x="834" y="0"/>
                    <a:pt x="833" y="0"/>
                  </a:cubicBezTo>
                </a:path>
              </a:pathLst>
            </a:custGeom>
            <a:solidFill>
              <a:srgbClr val="E7E6E6"/>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1001" name="Freeform 40"/>
            <p:cNvSpPr/>
            <p:nvPr/>
          </p:nvSpPr>
          <p:spPr bwMode="auto">
            <a:xfrm>
              <a:off x="6491" y="2215"/>
              <a:ext cx="2" cy="2"/>
            </a:xfrm>
            <a:custGeom>
              <a:avLst/>
              <a:gdLst>
                <a:gd name="T0" fmla="*/ 2 w 1"/>
                <a:gd name="T1" fmla="*/ 0 h 1"/>
                <a:gd name="T2" fmla="*/ 0 w 1"/>
                <a:gd name="T3" fmla="*/ 0 h 1"/>
                <a:gd name="T4" fmla="*/ 2 w 1"/>
                <a:gd name="T5" fmla="*/ 2 h 1"/>
                <a:gd name="T6" fmla="*/ 2 w 1"/>
                <a:gd name="T7" fmla="*/ 0 h 1"/>
                <a:gd name="T8" fmla="*/ 2 w 1"/>
                <a:gd name="T9" fmla="*/ 0 h 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
                  <a:moveTo>
                    <a:pt x="1" y="0"/>
                  </a:moveTo>
                  <a:cubicBezTo>
                    <a:pt x="1" y="0"/>
                    <a:pt x="1" y="0"/>
                    <a:pt x="0" y="0"/>
                  </a:cubicBezTo>
                  <a:cubicBezTo>
                    <a:pt x="1" y="0"/>
                    <a:pt x="1" y="1"/>
                    <a:pt x="1" y="1"/>
                  </a:cubicBezTo>
                  <a:cubicBezTo>
                    <a:pt x="1" y="0"/>
                    <a:pt x="1" y="0"/>
                    <a:pt x="1" y="0"/>
                  </a:cubicBezTo>
                  <a:cubicBezTo>
                    <a:pt x="1" y="0"/>
                    <a:pt x="1" y="0"/>
                    <a:pt x="1" y="0"/>
                  </a:cubicBezTo>
                </a:path>
              </a:pathLst>
            </a:custGeom>
            <a:solidFill>
              <a:srgbClr val="7B7B7B"/>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grpSp>
      <p:sp>
        <p:nvSpPr>
          <p:cNvPr id="1002" name="Content Placeholder 2"/>
          <p:cNvSpPr txBox="1"/>
          <p:nvPr/>
        </p:nvSpPr>
        <p:spPr bwMode="auto">
          <a:xfrm>
            <a:off x="-21432" y="1950244"/>
            <a:ext cx="2025254" cy="677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fontAlgn="base">
              <a:lnSpc>
                <a:spcPct val="100000"/>
              </a:lnSpc>
              <a:spcBef>
                <a:spcPct val="20000"/>
              </a:spcBef>
              <a:spcAft>
                <a:spcPct val="0"/>
              </a:spcAft>
              <a:buNone/>
            </a:pPr>
            <a:r>
              <a:rPr lang="id-ID" altLang="zh-CN" sz="1100" b="1" kern="0">
                <a:solidFill>
                  <a:srgbClr val="A6A6A6"/>
                </a:solidFill>
                <a:latin typeface="+mn-lt"/>
                <a:cs typeface="+mn-ea"/>
                <a:sym typeface="+mn-lt"/>
              </a:rPr>
              <a:t>Development Code</a:t>
            </a:r>
            <a:br>
              <a:rPr lang="en-US" altLang="zh-CN" sz="1100" b="1" kern="0">
                <a:solidFill>
                  <a:srgbClr val="A6A6A6"/>
                </a:solidFill>
                <a:latin typeface="+mn-lt"/>
                <a:cs typeface="+mn-ea"/>
                <a:sym typeface="+mn-lt"/>
              </a:rPr>
            </a:br>
            <a:r>
              <a:rPr lang="en-US" altLang="zh-CN" sz="800" kern="0">
                <a:solidFill>
                  <a:srgbClr val="A6A6A6"/>
                </a:solidFill>
                <a:latin typeface="+mn-lt"/>
                <a:cs typeface="+mn-ea"/>
                <a:sym typeface="+mn-lt"/>
              </a:rPr>
              <a:t>Lorem ipsum dolor sit amet, consectetur adipiscing elit. Curabitur elementum posuere pretium. </a:t>
            </a:r>
            <a:endParaRPr lang="en-US" altLang="zh-CN" sz="800" kern="0">
              <a:solidFill>
                <a:srgbClr val="A6A6A6"/>
              </a:solidFill>
              <a:latin typeface="+mn-lt"/>
              <a:cs typeface="+mn-ea"/>
              <a:sym typeface="+mn-lt"/>
            </a:endParaRPr>
          </a:p>
        </p:txBody>
      </p:sp>
      <p:grpSp>
        <p:nvGrpSpPr>
          <p:cNvPr id="1003" name="Group 4"/>
          <p:cNvGrpSpPr>
            <a:grpSpLocks noChangeAspect="1"/>
          </p:cNvGrpSpPr>
          <p:nvPr/>
        </p:nvGrpSpPr>
        <p:grpSpPr bwMode="auto">
          <a:xfrm flipH="1">
            <a:off x="6096001" y="1156133"/>
            <a:ext cx="1549004" cy="2783681"/>
            <a:chOff x="2842" y="375"/>
            <a:chExt cx="1979" cy="3555"/>
          </a:xfrm>
        </p:grpSpPr>
        <p:sp>
          <p:nvSpPr>
            <p:cNvPr id="1004" name="Freeform 5"/>
            <p:cNvSpPr/>
            <p:nvPr/>
          </p:nvSpPr>
          <p:spPr bwMode="auto">
            <a:xfrm>
              <a:off x="4622" y="2148"/>
              <a:ext cx="199" cy="204"/>
            </a:xfrm>
            <a:custGeom>
              <a:avLst/>
              <a:gdLst>
                <a:gd name="T0" fmla="*/ 163 w 84"/>
                <a:gd name="T1" fmla="*/ 159 h 86"/>
                <a:gd name="T2" fmla="*/ 83 w 84"/>
                <a:gd name="T3" fmla="*/ 71 h 86"/>
                <a:gd name="T4" fmla="*/ 40 w 84"/>
                <a:gd name="T5" fmla="*/ 21 h 86"/>
                <a:gd name="T6" fmla="*/ 14 w 84"/>
                <a:gd name="T7" fmla="*/ 0 h 86"/>
                <a:gd name="T8" fmla="*/ 9 w 84"/>
                <a:gd name="T9" fmla="*/ 12 h 86"/>
                <a:gd name="T10" fmla="*/ 0 w 84"/>
                <a:gd name="T11" fmla="*/ 24 h 86"/>
                <a:gd name="T12" fmla="*/ 24 w 84"/>
                <a:gd name="T13" fmla="*/ 50 h 86"/>
                <a:gd name="T14" fmla="*/ 71 w 84"/>
                <a:gd name="T15" fmla="*/ 90 h 86"/>
                <a:gd name="T16" fmla="*/ 156 w 84"/>
                <a:gd name="T17" fmla="*/ 168 h 86"/>
                <a:gd name="T18" fmla="*/ 197 w 84"/>
                <a:gd name="T19" fmla="*/ 204 h 86"/>
                <a:gd name="T20" fmla="*/ 199 w 84"/>
                <a:gd name="T21" fmla="*/ 202 h 86"/>
                <a:gd name="T22" fmla="*/ 163 w 84"/>
                <a:gd name="T23" fmla="*/ 159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 h="86">
                  <a:moveTo>
                    <a:pt x="69" y="67"/>
                  </a:moveTo>
                  <a:cubicBezTo>
                    <a:pt x="60" y="57"/>
                    <a:pt x="47" y="43"/>
                    <a:pt x="35" y="30"/>
                  </a:cubicBezTo>
                  <a:cubicBezTo>
                    <a:pt x="29" y="23"/>
                    <a:pt x="23" y="16"/>
                    <a:pt x="17" y="9"/>
                  </a:cubicBezTo>
                  <a:cubicBezTo>
                    <a:pt x="13" y="6"/>
                    <a:pt x="10" y="3"/>
                    <a:pt x="6" y="0"/>
                  </a:cubicBezTo>
                  <a:cubicBezTo>
                    <a:pt x="6" y="2"/>
                    <a:pt x="5" y="3"/>
                    <a:pt x="4" y="5"/>
                  </a:cubicBezTo>
                  <a:cubicBezTo>
                    <a:pt x="3" y="7"/>
                    <a:pt x="1" y="9"/>
                    <a:pt x="0" y="10"/>
                  </a:cubicBezTo>
                  <a:cubicBezTo>
                    <a:pt x="3" y="14"/>
                    <a:pt x="7" y="17"/>
                    <a:pt x="10" y="21"/>
                  </a:cubicBezTo>
                  <a:cubicBezTo>
                    <a:pt x="16" y="27"/>
                    <a:pt x="23" y="32"/>
                    <a:pt x="30" y="38"/>
                  </a:cubicBezTo>
                  <a:cubicBezTo>
                    <a:pt x="43" y="50"/>
                    <a:pt x="56" y="63"/>
                    <a:pt x="66" y="71"/>
                  </a:cubicBezTo>
                  <a:cubicBezTo>
                    <a:pt x="76" y="80"/>
                    <a:pt x="83" y="86"/>
                    <a:pt x="83" y="86"/>
                  </a:cubicBezTo>
                  <a:cubicBezTo>
                    <a:pt x="84" y="85"/>
                    <a:pt x="84" y="85"/>
                    <a:pt x="84" y="85"/>
                  </a:cubicBezTo>
                  <a:cubicBezTo>
                    <a:pt x="84" y="85"/>
                    <a:pt x="78" y="78"/>
                    <a:pt x="69" y="67"/>
                  </a:cubicBezTo>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1005" name="Freeform 6"/>
            <p:cNvSpPr/>
            <p:nvPr/>
          </p:nvSpPr>
          <p:spPr bwMode="auto">
            <a:xfrm>
              <a:off x="4177" y="1665"/>
              <a:ext cx="490" cy="566"/>
            </a:xfrm>
            <a:custGeom>
              <a:avLst/>
              <a:gdLst>
                <a:gd name="T0" fmla="*/ 483 w 207"/>
                <a:gd name="T1" fmla="*/ 369 h 239"/>
                <a:gd name="T2" fmla="*/ 114 w 207"/>
                <a:gd name="T3" fmla="*/ 0 h 239"/>
                <a:gd name="T4" fmla="*/ 83 w 207"/>
                <a:gd name="T5" fmla="*/ 126 h 239"/>
                <a:gd name="T6" fmla="*/ 0 w 207"/>
                <a:gd name="T7" fmla="*/ 197 h 239"/>
                <a:gd name="T8" fmla="*/ 369 w 207"/>
                <a:gd name="T9" fmla="*/ 566 h 239"/>
                <a:gd name="T10" fmla="*/ 445 w 207"/>
                <a:gd name="T11" fmla="*/ 507 h 239"/>
                <a:gd name="T12" fmla="*/ 454 w 207"/>
                <a:gd name="T13" fmla="*/ 495 h 239"/>
                <a:gd name="T14" fmla="*/ 459 w 207"/>
                <a:gd name="T15" fmla="*/ 483 h 239"/>
                <a:gd name="T16" fmla="*/ 483 w 207"/>
                <a:gd name="T17" fmla="*/ 369 h 2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7" h="239">
                  <a:moveTo>
                    <a:pt x="204" y="156"/>
                  </a:moveTo>
                  <a:cubicBezTo>
                    <a:pt x="48" y="0"/>
                    <a:pt x="48" y="0"/>
                    <a:pt x="48" y="0"/>
                  </a:cubicBezTo>
                  <a:cubicBezTo>
                    <a:pt x="54" y="6"/>
                    <a:pt x="48" y="30"/>
                    <a:pt x="35" y="53"/>
                  </a:cubicBezTo>
                  <a:cubicBezTo>
                    <a:pt x="22" y="75"/>
                    <a:pt x="7" y="88"/>
                    <a:pt x="0" y="83"/>
                  </a:cubicBezTo>
                  <a:cubicBezTo>
                    <a:pt x="156" y="239"/>
                    <a:pt x="156" y="239"/>
                    <a:pt x="156" y="239"/>
                  </a:cubicBezTo>
                  <a:cubicBezTo>
                    <a:pt x="156" y="239"/>
                    <a:pt x="173" y="237"/>
                    <a:pt x="188" y="214"/>
                  </a:cubicBezTo>
                  <a:cubicBezTo>
                    <a:pt x="189" y="213"/>
                    <a:pt x="191" y="211"/>
                    <a:pt x="192" y="209"/>
                  </a:cubicBezTo>
                  <a:cubicBezTo>
                    <a:pt x="193" y="207"/>
                    <a:pt x="194" y="206"/>
                    <a:pt x="194" y="204"/>
                  </a:cubicBezTo>
                  <a:cubicBezTo>
                    <a:pt x="207" y="178"/>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1006" name="Freeform 7"/>
            <p:cNvSpPr/>
            <p:nvPr/>
          </p:nvSpPr>
          <p:spPr bwMode="auto">
            <a:xfrm>
              <a:off x="4167" y="1656"/>
              <a:ext cx="137" cy="218"/>
            </a:xfrm>
            <a:custGeom>
              <a:avLst/>
              <a:gdLst>
                <a:gd name="T0" fmla="*/ 123 w 58"/>
                <a:gd name="T1" fmla="*/ 9 h 92"/>
                <a:gd name="T2" fmla="*/ 73 w 58"/>
                <a:gd name="T3" fmla="*/ 31 h 92"/>
                <a:gd name="T4" fmla="*/ 92 w 58"/>
                <a:gd name="T5" fmla="*/ 47 h 92"/>
                <a:gd name="T6" fmla="*/ 92 w 58"/>
                <a:gd name="T7" fmla="*/ 59 h 92"/>
                <a:gd name="T8" fmla="*/ 73 w 58"/>
                <a:gd name="T9" fmla="*/ 118 h 92"/>
                <a:gd name="T10" fmla="*/ 38 w 58"/>
                <a:gd name="T11" fmla="*/ 156 h 92"/>
                <a:gd name="T12" fmla="*/ 28 w 58"/>
                <a:gd name="T13" fmla="*/ 159 h 92"/>
                <a:gd name="T14" fmla="*/ 12 w 58"/>
                <a:gd name="T15" fmla="*/ 140 h 92"/>
                <a:gd name="T16" fmla="*/ 7 w 58"/>
                <a:gd name="T17" fmla="*/ 206 h 92"/>
                <a:gd name="T18" fmla="*/ 9 w 58"/>
                <a:gd name="T19" fmla="*/ 206 h 92"/>
                <a:gd name="T20" fmla="*/ 92 w 58"/>
                <a:gd name="T21" fmla="*/ 135 h 92"/>
                <a:gd name="T22" fmla="*/ 123 w 58"/>
                <a:gd name="T23" fmla="*/ 9 h 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 h="92">
                  <a:moveTo>
                    <a:pt x="52" y="4"/>
                  </a:moveTo>
                  <a:cubicBezTo>
                    <a:pt x="48" y="0"/>
                    <a:pt x="40" y="4"/>
                    <a:pt x="31" y="13"/>
                  </a:cubicBezTo>
                  <a:cubicBezTo>
                    <a:pt x="36" y="18"/>
                    <a:pt x="39" y="20"/>
                    <a:pt x="39" y="20"/>
                  </a:cubicBezTo>
                  <a:cubicBezTo>
                    <a:pt x="39" y="20"/>
                    <a:pt x="39" y="22"/>
                    <a:pt x="39" y="25"/>
                  </a:cubicBezTo>
                  <a:cubicBezTo>
                    <a:pt x="39" y="31"/>
                    <a:pt x="37" y="40"/>
                    <a:pt x="31" y="50"/>
                  </a:cubicBezTo>
                  <a:cubicBezTo>
                    <a:pt x="25" y="61"/>
                    <a:pt x="19" y="64"/>
                    <a:pt x="16" y="66"/>
                  </a:cubicBezTo>
                  <a:cubicBezTo>
                    <a:pt x="14" y="67"/>
                    <a:pt x="12" y="67"/>
                    <a:pt x="12" y="67"/>
                  </a:cubicBezTo>
                  <a:cubicBezTo>
                    <a:pt x="12" y="67"/>
                    <a:pt x="10" y="64"/>
                    <a:pt x="5" y="59"/>
                  </a:cubicBezTo>
                  <a:cubicBezTo>
                    <a:pt x="0" y="72"/>
                    <a:pt x="0" y="83"/>
                    <a:pt x="3" y="87"/>
                  </a:cubicBezTo>
                  <a:cubicBezTo>
                    <a:pt x="4" y="87"/>
                    <a:pt x="4" y="87"/>
                    <a:pt x="4" y="87"/>
                  </a:cubicBezTo>
                  <a:cubicBezTo>
                    <a:pt x="11" y="92"/>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1007" name="Freeform 8"/>
            <p:cNvSpPr/>
            <p:nvPr/>
          </p:nvSpPr>
          <p:spPr bwMode="auto">
            <a:xfrm>
              <a:off x="2883" y="799"/>
              <a:ext cx="474" cy="407"/>
            </a:xfrm>
            <a:custGeom>
              <a:avLst/>
              <a:gdLst>
                <a:gd name="T0" fmla="*/ 197 w 200"/>
                <a:gd name="T1" fmla="*/ 154 h 172"/>
                <a:gd name="T2" fmla="*/ 474 w 200"/>
                <a:gd name="T3" fmla="*/ 90 h 172"/>
                <a:gd name="T4" fmla="*/ 474 w 200"/>
                <a:gd name="T5" fmla="*/ 88 h 172"/>
                <a:gd name="T6" fmla="*/ 173 w 200"/>
                <a:gd name="T7" fmla="*/ 33 h 172"/>
                <a:gd name="T8" fmla="*/ 21 w 200"/>
                <a:gd name="T9" fmla="*/ 298 h 172"/>
                <a:gd name="T10" fmla="*/ 152 w 200"/>
                <a:gd name="T11" fmla="*/ 407 h 172"/>
                <a:gd name="T12" fmla="*/ 197 w 200"/>
                <a:gd name="T13" fmla="*/ 154 h 1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 h="172">
                  <a:moveTo>
                    <a:pt x="83" y="65"/>
                  </a:moveTo>
                  <a:cubicBezTo>
                    <a:pt x="105" y="26"/>
                    <a:pt x="157" y="23"/>
                    <a:pt x="200" y="38"/>
                  </a:cubicBezTo>
                  <a:cubicBezTo>
                    <a:pt x="200" y="38"/>
                    <a:pt x="200" y="37"/>
                    <a:pt x="200" y="37"/>
                  </a:cubicBezTo>
                  <a:cubicBezTo>
                    <a:pt x="159" y="14"/>
                    <a:pt x="109" y="0"/>
                    <a:pt x="73" y="14"/>
                  </a:cubicBezTo>
                  <a:cubicBezTo>
                    <a:pt x="6" y="41"/>
                    <a:pt x="0" y="81"/>
                    <a:pt x="9" y="126"/>
                  </a:cubicBezTo>
                  <a:cubicBezTo>
                    <a:pt x="14" y="152"/>
                    <a:pt x="35" y="167"/>
                    <a:pt x="64" y="172"/>
                  </a:cubicBezTo>
                  <a:cubicBezTo>
                    <a:pt x="58" y="137"/>
                    <a:pt x="64" y="97"/>
                    <a:pt x="83" y="65"/>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1008" name="Freeform 9"/>
            <p:cNvSpPr/>
            <p:nvPr/>
          </p:nvSpPr>
          <p:spPr bwMode="auto">
            <a:xfrm>
              <a:off x="3236" y="427"/>
              <a:ext cx="175" cy="460"/>
            </a:xfrm>
            <a:custGeom>
              <a:avLst/>
              <a:gdLst>
                <a:gd name="T0" fmla="*/ 95 w 74"/>
                <a:gd name="T1" fmla="*/ 88 h 194"/>
                <a:gd name="T2" fmla="*/ 175 w 74"/>
                <a:gd name="T3" fmla="*/ 0 h 194"/>
                <a:gd name="T4" fmla="*/ 2 w 74"/>
                <a:gd name="T5" fmla="*/ 237 h 194"/>
                <a:gd name="T6" fmla="*/ 121 w 74"/>
                <a:gd name="T7" fmla="*/ 460 h 194"/>
                <a:gd name="T8" fmla="*/ 123 w 74"/>
                <a:gd name="T9" fmla="*/ 458 h 194"/>
                <a:gd name="T10" fmla="*/ 95 w 74"/>
                <a:gd name="T11" fmla="*/ 88 h 1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4" h="194">
                  <a:moveTo>
                    <a:pt x="40" y="37"/>
                  </a:moveTo>
                  <a:cubicBezTo>
                    <a:pt x="49" y="21"/>
                    <a:pt x="61" y="8"/>
                    <a:pt x="74" y="0"/>
                  </a:cubicBezTo>
                  <a:cubicBezTo>
                    <a:pt x="31" y="9"/>
                    <a:pt x="0" y="30"/>
                    <a:pt x="1" y="100"/>
                  </a:cubicBezTo>
                  <a:cubicBezTo>
                    <a:pt x="1" y="132"/>
                    <a:pt x="23" y="166"/>
                    <a:pt x="51" y="194"/>
                  </a:cubicBezTo>
                  <a:cubicBezTo>
                    <a:pt x="52" y="193"/>
                    <a:pt x="52" y="193"/>
                    <a:pt x="52" y="193"/>
                  </a:cubicBezTo>
                  <a:cubicBezTo>
                    <a:pt x="29" y="143"/>
                    <a:pt x="17" y="77"/>
                    <a:pt x="40" y="37"/>
                  </a:cubicBezTo>
                  <a:close/>
                </a:path>
              </a:pathLst>
            </a:custGeom>
            <a:solidFill>
              <a:srgbClr val="1D71B7"/>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1009" name="Freeform 10"/>
            <p:cNvSpPr/>
            <p:nvPr/>
          </p:nvSpPr>
          <p:spPr bwMode="auto">
            <a:xfrm>
              <a:off x="3020" y="853"/>
              <a:ext cx="505" cy="613"/>
            </a:xfrm>
            <a:custGeom>
              <a:avLst/>
              <a:gdLst>
                <a:gd name="T0" fmla="*/ 469 w 213"/>
                <a:gd name="T1" fmla="*/ 194 h 259"/>
                <a:gd name="T2" fmla="*/ 337 w 213"/>
                <a:gd name="T3" fmla="*/ 36 h 259"/>
                <a:gd name="T4" fmla="*/ 59 w 213"/>
                <a:gd name="T5" fmla="*/ 99 h 259"/>
                <a:gd name="T6" fmla="*/ 14 w 213"/>
                <a:gd name="T7" fmla="*/ 353 h 259"/>
                <a:gd name="T8" fmla="*/ 92 w 213"/>
                <a:gd name="T9" fmla="*/ 516 h 259"/>
                <a:gd name="T10" fmla="*/ 408 w 213"/>
                <a:gd name="T11" fmla="*/ 447 h 259"/>
                <a:gd name="T12" fmla="*/ 500 w 213"/>
                <a:gd name="T13" fmla="*/ 246 h 259"/>
                <a:gd name="T14" fmla="*/ 505 w 213"/>
                <a:gd name="T15" fmla="*/ 234 h 259"/>
                <a:gd name="T16" fmla="*/ 503 w 213"/>
                <a:gd name="T17" fmla="*/ 230 h 259"/>
                <a:gd name="T18" fmla="*/ 469 w 213"/>
                <a:gd name="T19" fmla="*/ 194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259">
                  <a:moveTo>
                    <a:pt x="198" y="82"/>
                  </a:moveTo>
                  <a:cubicBezTo>
                    <a:pt x="173" y="53"/>
                    <a:pt x="145" y="23"/>
                    <a:pt x="142" y="15"/>
                  </a:cubicBezTo>
                  <a:cubicBezTo>
                    <a:pt x="99" y="0"/>
                    <a:pt x="47" y="3"/>
                    <a:pt x="25" y="42"/>
                  </a:cubicBezTo>
                  <a:cubicBezTo>
                    <a:pt x="6" y="74"/>
                    <a:pt x="0" y="114"/>
                    <a:pt x="6" y="149"/>
                  </a:cubicBezTo>
                  <a:cubicBezTo>
                    <a:pt x="10" y="176"/>
                    <a:pt x="22" y="201"/>
                    <a:pt x="39" y="218"/>
                  </a:cubicBezTo>
                  <a:cubicBezTo>
                    <a:pt x="80" y="259"/>
                    <a:pt x="139" y="246"/>
                    <a:pt x="172" y="189"/>
                  </a:cubicBezTo>
                  <a:cubicBezTo>
                    <a:pt x="190" y="158"/>
                    <a:pt x="207" y="130"/>
                    <a:pt x="211" y="104"/>
                  </a:cubicBezTo>
                  <a:cubicBezTo>
                    <a:pt x="212" y="102"/>
                    <a:pt x="213" y="100"/>
                    <a:pt x="213" y="99"/>
                  </a:cubicBezTo>
                  <a:cubicBezTo>
                    <a:pt x="213" y="98"/>
                    <a:pt x="212" y="98"/>
                    <a:pt x="212" y="97"/>
                  </a:cubicBezTo>
                  <a:cubicBezTo>
                    <a:pt x="207" y="92"/>
                    <a:pt x="203" y="87"/>
                    <a:pt x="198" y="82"/>
                  </a:cubicBezTo>
                  <a:close/>
                </a:path>
              </a:pathLst>
            </a:custGeom>
            <a:solidFill>
              <a:srgbClr val="347FB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1010" name="Freeform 11"/>
            <p:cNvSpPr/>
            <p:nvPr/>
          </p:nvSpPr>
          <p:spPr bwMode="auto">
            <a:xfrm>
              <a:off x="3276" y="375"/>
              <a:ext cx="481" cy="668"/>
            </a:xfrm>
            <a:custGeom>
              <a:avLst/>
              <a:gdLst>
                <a:gd name="T0" fmla="*/ 54 w 203"/>
                <a:gd name="T1" fmla="*/ 140 h 282"/>
                <a:gd name="T2" fmla="*/ 83 w 203"/>
                <a:gd name="T3" fmla="*/ 509 h 282"/>
                <a:gd name="T4" fmla="*/ 171 w 203"/>
                <a:gd name="T5" fmla="*/ 583 h 282"/>
                <a:gd name="T6" fmla="*/ 227 w 203"/>
                <a:gd name="T7" fmla="*/ 632 h 282"/>
                <a:gd name="T8" fmla="*/ 235 w 203"/>
                <a:gd name="T9" fmla="*/ 640 h 282"/>
                <a:gd name="T10" fmla="*/ 268 w 203"/>
                <a:gd name="T11" fmla="*/ 668 h 282"/>
                <a:gd name="T12" fmla="*/ 405 w 203"/>
                <a:gd name="T13" fmla="*/ 490 h 282"/>
                <a:gd name="T14" fmla="*/ 370 w 203"/>
                <a:gd name="T15" fmla="*/ 73 h 282"/>
                <a:gd name="T16" fmla="*/ 135 w 203"/>
                <a:gd name="T17" fmla="*/ 52 h 282"/>
                <a:gd name="T18" fmla="*/ 54 w 203"/>
                <a:gd name="T19" fmla="*/ 140 h 2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3" h="282">
                  <a:moveTo>
                    <a:pt x="23" y="59"/>
                  </a:moveTo>
                  <a:cubicBezTo>
                    <a:pt x="0" y="99"/>
                    <a:pt x="12" y="165"/>
                    <a:pt x="35" y="215"/>
                  </a:cubicBezTo>
                  <a:cubicBezTo>
                    <a:pt x="38" y="215"/>
                    <a:pt x="55" y="231"/>
                    <a:pt x="72" y="246"/>
                  </a:cubicBezTo>
                  <a:cubicBezTo>
                    <a:pt x="79" y="252"/>
                    <a:pt x="87" y="259"/>
                    <a:pt x="96" y="267"/>
                  </a:cubicBezTo>
                  <a:cubicBezTo>
                    <a:pt x="97" y="268"/>
                    <a:pt x="98" y="269"/>
                    <a:pt x="99" y="270"/>
                  </a:cubicBezTo>
                  <a:cubicBezTo>
                    <a:pt x="104" y="274"/>
                    <a:pt x="109" y="278"/>
                    <a:pt x="113" y="282"/>
                  </a:cubicBezTo>
                  <a:cubicBezTo>
                    <a:pt x="133" y="272"/>
                    <a:pt x="151" y="241"/>
                    <a:pt x="171" y="207"/>
                  </a:cubicBezTo>
                  <a:cubicBezTo>
                    <a:pt x="203" y="150"/>
                    <a:pt x="197" y="71"/>
                    <a:pt x="156" y="31"/>
                  </a:cubicBezTo>
                  <a:cubicBezTo>
                    <a:pt x="127" y="2"/>
                    <a:pt x="89" y="0"/>
                    <a:pt x="57" y="22"/>
                  </a:cubicBezTo>
                  <a:cubicBezTo>
                    <a:pt x="44" y="30"/>
                    <a:pt x="32" y="43"/>
                    <a:pt x="23" y="59"/>
                  </a:cubicBezTo>
                  <a:close/>
                </a:path>
              </a:pathLst>
            </a:custGeom>
            <a:solidFill>
              <a:srgbClr val="347FBE"/>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1011" name="Freeform 12"/>
            <p:cNvSpPr/>
            <p:nvPr/>
          </p:nvSpPr>
          <p:spPr bwMode="auto">
            <a:xfrm>
              <a:off x="3357" y="884"/>
              <a:ext cx="902" cy="930"/>
            </a:xfrm>
            <a:custGeom>
              <a:avLst/>
              <a:gdLst>
                <a:gd name="T0" fmla="*/ 902 w 381"/>
                <a:gd name="T1" fmla="*/ 819 h 393"/>
                <a:gd name="T2" fmla="*/ 883 w 381"/>
                <a:gd name="T3" fmla="*/ 802 h 393"/>
                <a:gd name="T4" fmla="*/ 187 w 381"/>
                <a:gd name="T5" fmla="*/ 159 h 393"/>
                <a:gd name="T6" fmla="*/ 154 w 381"/>
                <a:gd name="T7" fmla="*/ 130 h 393"/>
                <a:gd name="T8" fmla="*/ 147 w 381"/>
                <a:gd name="T9" fmla="*/ 123 h 393"/>
                <a:gd name="T10" fmla="*/ 90 w 381"/>
                <a:gd name="T11" fmla="*/ 73 h 393"/>
                <a:gd name="T12" fmla="*/ 2 w 381"/>
                <a:gd name="T13" fmla="*/ 0 h 393"/>
                <a:gd name="T14" fmla="*/ 0 w 381"/>
                <a:gd name="T15" fmla="*/ 2 h 393"/>
                <a:gd name="T16" fmla="*/ 0 w 381"/>
                <a:gd name="T17" fmla="*/ 2 h 393"/>
                <a:gd name="T18" fmla="*/ 0 w 381"/>
                <a:gd name="T19" fmla="*/ 2 h 393"/>
                <a:gd name="T20" fmla="*/ 0 w 381"/>
                <a:gd name="T21" fmla="*/ 5 h 393"/>
                <a:gd name="T22" fmla="*/ 133 w 381"/>
                <a:gd name="T23" fmla="*/ 163 h 393"/>
                <a:gd name="T24" fmla="*/ 166 w 381"/>
                <a:gd name="T25" fmla="*/ 199 h 393"/>
                <a:gd name="T26" fmla="*/ 168 w 381"/>
                <a:gd name="T27" fmla="*/ 204 h 393"/>
                <a:gd name="T28" fmla="*/ 822 w 381"/>
                <a:gd name="T29" fmla="*/ 911 h 393"/>
                <a:gd name="T30" fmla="*/ 838 w 381"/>
                <a:gd name="T31" fmla="*/ 930 h 393"/>
                <a:gd name="T32" fmla="*/ 848 w 381"/>
                <a:gd name="T33" fmla="*/ 928 h 393"/>
                <a:gd name="T34" fmla="*/ 883 w 381"/>
                <a:gd name="T35" fmla="*/ 890 h 393"/>
                <a:gd name="T36" fmla="*/ 902 w 381"/>
                <a:gd name="T37" fmla="*/ 831 h 393"/>
                <a:gd name="T38" fmla="*/ 902 w 381"/>
                <a:gd name="T39" fmla="*/ 819 h 3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1" h="393">
                  <a:moveTo>
                    <a:pt x="381" y="346"/>
                  </a:moveTo>
                  <a:cubicBezTo>
                    <a:pt x="381" y="346"/>
                    <a:pt x="378" y="344"/>
                    <a:pt x="373" y="339"/>
                  </a:cubicBezTo>
                  <a:cubicBezTo>
                    <a:pt x="336" y="304"/>
                    <a:pt x="177" y="155"/>
                    <a:pt x="79" y="67"/>
                  </a:cubicBezTo>
                  <a:cubicBezTo>
                    <a:pt x="75" y="63"/>
                    <a:pt x="70" y="59"/>
                    <a:pt x="65" y="55"/>
                  </a:cubicBezTo>
                  <a:cubicBezTo>
                    <a:pt x="64" y="54"/>
                    <a:pt x="63" y="53"/>
                    <a:pt x="62" y="52"/>
                  </a:cubicBezTo>
                  <a:cubicBezTo>
                    <a:pt x="53" y="44"/>
                    <a:pt x="45" y="37"/>
                    <a:pt x="38" y="31"/>
                  </a:cubicBezTo>
                  <a:cubicBezTo>
                    <a:pt x="21" y="16"/>
                    <a:pt x="4" y="0"/>
                    <a:pt x="1" y="0"/>
                  </a:cubicBezTo>
                  <a:cubicBezTo>
                    <a:pt x="0" y="1"/>
                    <a:pt x="0" y="1"/>
                    <a:pt x="0" y="1"/>
                  </a:cubicBezTo>
                  <a:cubicBezTo>
                    <a:pt x="0" y="1"/>
                    <a:pt x="0" y="1"/>
                    <a:pt x="0" y="1"/>
                  </a:cubicBezTo>
                  <a:cubicBezTo>
                    <a:pt x="0" y="1"/>
                    <a:pt x="0" y="1"/>
                    <a:pt x="0" y="1"/>
                  </a:cubicBezTo>
                  <a:cubicBezTo>
                    <a:pt x="0" y="1"/>
                    <a:pt x="0" y="2"/>
                    <a:pt x="0" y="2"/>
                  </a:cubicBezTo>
                  <a:cubicBezTo>
                    <a:pt x="3" y="10"/>
                    <a:pt x="31" y="40"/>
                    <a:pt x="56" y="69"/>
                  </a:cubicBezTo>
                  <a:cubicBezTo>
                    <a:pt x="61" y="74"/>
                    <a:pt x="65" y="79"/>
                    <a:pt x="70" y="84"/>
                  </a:cubicBezTo>
                  <a:cubicBezTo>
                    <a:pt x="70" y="85"/>
                    <a:pt x="71" y="85"/>
                    <a:pt x="71" y="86"/>
                  </a:cubicBezTo>
                  <a:cubicBezTo>
                    <a:pt x="161" y="186"/>
                    <a:pt x="312" y="347"/>
                    <a:pt x="347" y="385"/>
                  </a:cubicBezTo>
                  <a:cubicBezTo>
                    <a:pt x="352" y="390"/>
                    <a:pt x="354" y="393"/>
                    <a:pt x="354" y="393"/>
                  </a:cubicBezTo>
                  <a:cubicBezTo>
                    <a:pt x="354" y="393"/>
                    <a:pt x="356" y="393"/>
                    <a:pt x="358" y="392"/>
                  </a:cubicBezTo>
                  <a:cubicBezTo>
                    <a:pt x="361" y="390"/>
                    <a:pt x="367" y="387"/>
                    <a:pt x="373" y="376"/>
                  </a:cubicBezTo>
                  <a:cubicBezTo>
                    <a:pt x="379" y="366"/>
                    <a:pt x="381" y="357"/>
                    <a:pt x="381" y="351"/>
                  </a:cubicBezTo>
                  <a:cubicBezTo>
                    <a:pt x="381" y="348"/>
                    <a:pt x="381" y="346"/>
                    <a:pt x="381" y="346"/>
                  </a:cubicBezTo>
                  <a:close/>
                </a:path>
              </a:pathLst>
            </a:custGeom>
            <a:solidFill>
              <a:srgbClr val="4A8DC5"/>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1012" name="Freeform 13"/>
            <p:cNvSpPr/>
            <p:nvPr/>
          </p:nvSpPr>
          <p:spPr bwMode="auto">
            <a:xfrm>
              <a:off x="2842" y="2349"/>
              <a:ext cx="1979" cy="1581"/>
            </a:xfrm>
            <a:custGeom>
              <a:avLst/>
              <a:gdLst>
                <a:gd name="T0" fmla="*/ 1977 w 835"/>
                <a:gd name="T1" fmla="*/ 0 h 668"/>
                <a:gd name="T2" fmla="*/ 1934 w 835"/>
                <a:gd name="T3" fmla="*/ 26 h 668"/>
                <a:gd name="T4" fmla="*/ 1846 w 835"/>
                <a:gd name="T5" fmla="*/ 83 h 668"/>
                <a:gd name="T6" fmla="*/ 1797 w 835"/>
                <a:gd name="T7" fmla="*/ 111 h 668"/>
                <a:gd name="T8" fmla="*/ 1775 w 835"/>
                <a:gd name="T9" fmla="*/ 130 h 668"/>
                <a:gd name="T10" fmla="*/ 1661 w 835"/>
                <a:gd name="T11" fmla="*/ 78 h 668"/>
                <a:gd name="T12" fmla="*/ 1292 w 835"/>
                <a:gd name="T13" fmla="*/ 348 h 668"/>
                <a:gd name="T14" fmla="*/ 1313 w 835"/>
                <a:gd name="T15" fmla="*/ 402 h 668"/>
                <a:gd name="T16" fmla="*/ 668 w 835"/>
                <a:gd name="T17" fmla="*/ 925 h 668"/>
                <a:gd name="T18" fmla="*/ 491 w 835"/>
                <a:gd name="T19" fmla="*/ 743 h 668"/>
                <a:gd name="T20" fmla="*/ 201 w 835"/>
                <a:gd name="T21" fmla="*/ 627 h 668"/>
                <a:gd name="T22" fmla="*/ 73 w 835"/>
                <a:gd name="T23" fmla="*/ 665 h 668"/>
                <a:gd name="T24" fmla="*/ 52 w 835"/>
                <a:gd name="T25" fmla="*/ 892 h 668"/>
                <a:gd name="T26" fmla="*/ 289 w 835"/>
                <a:gd name="T27" fmla="*/ 1131 h 668"/>
                <a:gd name="T28" fmla="*/ 337 w 835"/>
                <a:gd name="T29" fmla="*/ 1136 h 668"/>
                <a:gd name="T30" fmla="*/ 510 w 835"/>
                <a:gd name="T31" fmla="*/ 1070 h 668"/>
                <a:gd name="T32" fmla="*/ 510 w 835"/>
                <a:gd name="T33" fmla="*/ 1070 h 668"/>
                <a:gd name="T34" fmla="*/ 512 w 835"/>
                <a:gd name="T35" fmla="*/ 1070 h 668"/>
                <a:gd name="T36" fmla="*/ 457 w 835"/>
                <a:gd name="T37" fmla="*/ 1356 h 668"/>
                <a:gd name="T38" fmla="*/ 723 w 835"/>
                <a:gd name="T39" fmla="*/ 1579 h 668"/>
                <a:gd name="T40" fmla="*/ 732 w 835"/>
                <a:gd name="T41" fmla="*/ 1581 h 668"/>
                <a:gd name="T42" fmla="*/ 832 w 835"/>
                <a:gd name="T43" fmla="*/ 1479 h 668"/>
                <a:gd name="T44" fmla="*/ 867 w 835"/>
                <a:gd name="T45" fmla="*/ 1482 h 668"/>
                <a:gd name="T46" fmla="*/ 995 w 835"/>
                <a:gd name="T47" fmla="*/ 1444 h 668"/>
                <a:gd name="T48" fmla="*/ 927 w 835"/>
                <a:gd name="T49" fmla="*/ 1110 h 668"/>
                <a:gd name="T50" fmla="*/ 723 w 835"/>
                <a:gd name="T51" fmla="*/ 966 h 668"/>
                <a:gd name="T52" fmla="*/ 713 w 835"/>
                <a:gd name="T53" fmla="*/ 956 h 668"/>
                <a:gd name="T54" fmla="*/ 1422 w 835"/>
                <a:gd name="T55" fmla="*/ 492 h 668"/>
                <a:gd name="T56" fmla="*/ 1479 w 835"/>
                <a:gd name="T57" fmla="*/ 516 h 668"/>
                <a:gd name="T58" fmla="*/ 1488 w 835"/>
                <a:gd name="T59" fmla="*/ 516 h 668"/>
                <a:gd name="T60" fmla="*/ 1488 w 835"/>
                <a:gd name="T61" fmla="*/ 514 h 668"/>
                <a:gd name="T62" fmla="*/ 1858 w 835"/>
                <a:gd name="T63" fmla="*/ 244 h 668"/>
                <a:gd name="T64" fmla="*/ 1799 w 835"/>
                <a:gd name="T65" fmla="*/ 151 h 668"/>
                <a:gd name="T66" fmla="*/ 1825 w 835"/>
                <a:gd name="T67" fmla="*/ 135 h 668"/>
                <a:gd name="T68" fmla="*/ 1865 w 835"/>
                <a:gd name="T69" fmla="*/ 99 h 668"/>
                <a:gd name="T70" fmla="*/ 1943 w 835"/>
                <a:gd name="T71" fmla="*/ 33 h 668"/>
                <a:gd name="T72" fmla="*/ 1979 w 835"/>
                <a:gd name="T73" fmla="*/ 2 h 668"/>
                <a:gd name="T74" fmla="*/ 1977 w 835"/>
                <a:gd name="T75" fmla="*/ 2 h 668"/>
                <a:gd name="T76" fmla="*/ 1977 w 835"/>
                <a:gd name="T77" fmla="*/ 2 h 668"/>
                <a:gd name="T78" fmla="*/ 1977 w 835"/>
                <a:gd name="T79" fmla="*/ 0 h 66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35" h="668">
                  <a:moveTo>
                    <a:pt x="834" y="0"/>
                  </a:moveTo>
                  <a:cubicBezTo>
                    <a:pt x="832" y="1"/>
                    <a:pt x="826" y="5"/>
                    <a:pt x="816" y="11"/>
                  </a:cubicBezTo>
                  <a:cubicBezTo>
                    <a:pt x="806" y="17"/>
                    <a:pt x="792" y="26"/>
                    <a:pt x="779" y="35"/>
                  </a:cubicBezTo>
                  <a:cubicBezTo>
                    <a:pt x="772" y="39"/>
                    <a:pt x="764" y="43"/>
                    <a:pt x="758" y="47"/>
                  </a:cubicBezTo>
                  <a:cubicBezTo>
                    <a:pt x="755" y="50"/>
                    <a:pt x="752" y="52"/>
                    <a:pt x="749" y="55"/>
                  </a:cubicBezTo>
                  <a:cubicBezTo>
                    <a:pt x="723" y="35"/>
                    <a:pt x="701" y="33"/>
                    <a:pt x="701" y="33"/>
                  </a:cubicBezTo>
                  <a:cubicBezTo>
                    <a:pt x="545" y="147"/>
                    <a:pt x="545" y="147"/>
                    <a:pt x="545" y="147"/>
                  </a:cubicBezTo>
                  <a:cubicBezTo>
                    <a:pt x="541" y="150"/>
                    <a:pt x="545" y="159"/>
                    <a:pt x="554" y="170"/>
                  </a:cubicBezTo>
                  <a:cubicBezTo>
                    <a:pt x="519" y="197"/>
                    <a:pt x="370" y="317"/>
                    <a:pt x="282" y="391"/>
                  </a:cubicBezTo>
                  <a:cubicBezTo>
                    <a:pt x="272" y="368"/>
                    <a:pt x="241" y="342"/>
                    <a:pt x="207" y="314"/>
                  </a:cubicBezTo>
                  <a:cubicBezTo>
                    <a:pt x="170" y="283"/>
                    <a:pt x="124" y="265"/>
                    <a:pt x="85" y="265"/>
                  </a:cubicBezTo>
                  <a:cubicBezTo>
                    <a:pt x="64" y="265"/>
                    <a:pt x="45" y="270"/>
                    <a:pt x="31" y="281"/>
                  </a:cubicBezTo>
                  <a:cubicBezTo>
                    <a:pt x="2" y="302"/>
                    <a:pt x="0" y="340"/>
                    <a:pt x="22" y="377"/>
                  </a:cubicBezTo>
                  <a:cubicBezTo>
                    <a:pt x="31" y="423"/>
                    <a:pt x="52" y="460"/>
                    <a:pt x="122" y="478"/>
                  </a:cubicBezTo>
                  <a:cubicBezTo>
                    <a:pt x="129" y="479"/>
                    <a:pt x="135" y="480"/>
                    <a:pt x="142" y="480"/>
                  </a:cubicBezTo>
                  <a:cubicBezTo>
                    <a:pt x="168" y="480"/>
                    <a:pt x="194" y="469"/>
                    <a:pt x="215" y="452"/>
                  </a:cubicBezTo>
                  <a:cubicBezTo>
                    <a:pt x="215" y="452"/>
                    <a:pt x="215" y="452"/>
                    <a:pt x="215" y="452"/>
                  </a:cubicBezTo>
                  <a:cubicBezTo>
                    <a:pt x="216" y="452"/>
                    <a:pt x="216" y="452"/>
                    <a:pt x="216" y="452"/>
                  </a:cubicBezTo>
                  <a:cubicBezTo>
                    <a:pt x="193" y="487"/>
                    <a:pt x="179" y="534"/>
                    <a:pt x="193" y="573"/>
                  </a:cubicBezTo>
                  <a:cubicBezTo>
                    <a:pt x="220" y="648"/>
                    <a:pt x="260" y="664"/>
                    <a:pt x="305" y="667"/>
                  </a:cubicBezTo>
                  <a:cubicBezTo>
                    <a:pt x="307" y="668"/>
                    <a:pt x="308" y="668"/>
                    <a:pt x="309" y="668"/>
                  </a:cubicBezTo>
                  <a:cubicBezTo>
                    <a:pt x="332" y="668"/>
                    <a:pt x="347" y="651"/>
                    <a:pt x="351" y="625"/>
                  </a:cubicBezTo>
                  <a:cubicBezTo>
                    <a:pt x="356" y="625"/>
                    <a:pt x="361" y="626"/>
                    <a:pt x="366" y="626"/>
                  </a:cubicBezTo>
                  <a:cubicBezTo>
                    <a:pt x="387" y="626"/>
                    <a:pt x="406" y="621"/>
                    <a:pt x="420" y="610"/>
                  </a:cubicBezTo>
                  <a:cubicBezTo>
                    <a:pt x="461" y="580"/>
                    <a:pt x="448" y="517"/>
                    <a:pt x="391" y="469"/>
                  </a:cubicBezTo>
                  <a:cubicBezTo>
                    <a:pt x="360" y="443"/>
                    <a:pt x="331" y="419"/>
                    <a:pt x="305" y="408"/>
                  </a:cubicBezTo>
                  <a:cubicBezTo>
                    <a:pt x="304" y="406"/>
                    <a:pt x="302" y="405"/>
                    <a:pt x="301" y="404"/>
                  </a:cubicBezTo>
                  <a:cubicBezTo>
                    <a:pt x="401" y="341"/>
                    <a:pt x="562" y="233"/>
                    <a:pt x="600" y="208"/>
                  </a:cubicBezTo>
                  <a:cubicBezTo>
                    <a:pt x="610" y="215"/>
                    <a:pt x="619" y="218"/>
                    <a:pt x="624" y="218"/>
                  </a:cubicBezTo>
                  <a:cubicBezTo>
                    <a:pt x="626" y="218"/>
                    <a:pt x="627" y="218"/>
                    <a:pt x="628" y="218"/>
                  </a:cubicBezTo>
                  <a:cubicBezTo>
                    <a:pt x="628" y="217"/>
                    <a:pt x="628" y="217"/>
                    <a:pt x="628" y="217"/>
                  </a:cubicBezTo>
                  <a:cubicBezTo>
                    <a:pt x="784" y="103"/>
                    <a:pt x="784" y="103"/>
                    <a:pt x="784" y="103"/>
                  </a:cubicBezTo>
                  <a:cubicBezTo>
                    <a:pt x="784" y="103"/>
                    <a:pt x="782" y="85"/>
                    <a:pt x="759" y="64"/>
                  </a:cubicBezTo>
                  <a:cubicBezTo>
                    <a:pt x="763" y="62"/>
                    <a:pt x="766" y="60"/>
                    <a:pt x="770" y="57"/>
                  </a:cubicBezTo>
                  <a:cubicBezTo>
                    <a:pt x="776" y="52"/>
                    <a:pt x="781" y="47"/>
                    <a:pt x="787" y="42"/>
                  </a:cubicBezTo>
                  <a:cubicBezTo>
                    <a:pt x="799" y="32"/>
                    <a:pt x="812" y="22"/>
                    <a:pt x="820" y="14"/>
                  </a:cubicBezTo>
                  <a:cubicBezTo>
                    <a:pt x="829" y="6"/>
                    <a:pt x="835" y="1"/>
                    <a:pt x="835" y="1"/>
                  </a:cubicBezTo>
                  <a:cubicBezTo>
                    <a:pt x="834" y="1"/>
                    <a:pt x="834" y="1"/>
                    <a:pt x="834" y="1"/>
                  </a:cubicBezTo>
                  <a:cubicBezTo>
                    <a:pt x="834" y="1"/>
                    <a:pt x="834" y="1"/>
                    <a:pt x="834" y="1"/>
                  </a:cubicBezTo>
                  <a:cubicBezTo>
                    <a:pt x="834" y="1"/>
                    <a:pt x="834" y="1"/>
                    <a:pt x="834" y="0"/>
                  </a:cubicBezTo>
                </a:path>
              </a:pathLst>
            </a:custGeom>
            <a:solidFill>
              <a:srgbClr val="E7E6E6"/>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sp>
          <p:nvSpPr>
            <p:cNvPr id="1013" name="Freeform 14"/>
            <p:cNvSpPr/>
            <p:nvPr/>
          </p:nvSpPr>
          <p:spPr bwMode="auto">
            <a:xfrm>
              <a:off x="4819" y="2349"/>
              <a:ext cx="0" cy="3"/>
            </a:xfrm>
            <a:custGeom>
              <a:avLst/>
              <a:gdLst>
                <a:gd name="T0" fmla="*/ 0 h 1"/>
                <a:gd name="T1" fmla="*/ 0 h 1"/>
                <a:gd name="T2" fmla="*/ 3 h 1"/>
                <a:gd name="T3" fmla="*/ 3 h 1"/>
                <a:gd name="T4" fmla="*/ 0 h 1"/>
                <a:gd name="T5" fmla="*/ 0 60000 65536"/>
                <a:gd name="T6" fmla="*/ 0 60000 65536"/>
                <a:gd name="T7" fmla="*/ 0 60000 65536"/>
                <a:gd name="T8" fmla="*/ 0 60000 65536"/>
                <a:gd name="T9" fmla="*/ 0 60000 65536"/>
              </a:gdLst>
              <a:ahLst/>
              <a:cxnLst>
                <a:cxn ang="T5">
                  <a:pos x="0" y="T0"/>
                </a:cxn>
                <a:cxn ang="T6">
                  <a:pos x="0" y="T1"/>
                </a:cxn>
                <a:cxn ang="T7">
                  <a:pos x="0" y="T2"/>
                </a:cxn>
                <a:cxn ang="T8">
                  <a:pos x="0" y="T3"/>
                </a:cxn>
                <a:cxn ang="T9">
                  <a:pos x="0" y="T4"/>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7B7B7B"/>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kern="0">
                <a:solidFill>
                  <a:prstClr val="black"/>
                </a:solidFill>
                <a:cs typeface="+mn-ea"/>
                <a:sym typeface="+mn-lt"/>
              </a:endParaRPr>
            </a:p>
          </p:txBody>
        </p:sp>
      </p:grpSp>
      <p:sp>
        <p:nvSpPr>
          <p:cNvPr id="1014" name="Content Placeholder 2"/>
          <p:cNvSpPr txBox="1"/>
          <p:nvPr/>
        </p:nvSpPr>
        <p:spPr bwMode="auto">
          <a:xfrm>
            <a:off x="7075920" y="2070533"/>
            <a:ext cx="2025253" cy="67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id-ID" altLang="zh-CN" sz="1100" b="1" kern="0">
                <a:solidFill>
                  <a:srgbClr val="A6A6A6"/>
                </a:solidFill>
                <a:latin typeface="+mn-lt"/>
                <a:cs typeface="+mn-ea"/>
                <a:sym typeface="+mn-lt"/>
              </a:rPr>
              <a:t>Password Code</a:t>
            </a:r>
            <a:br>
              <a:rPr lang="en-US" altLang="zh-CN" sz="1100" b="1" kern="0">
                <a:solidFill>
                  <a:srgbClr val="A6A6A6"/>
                </a:solidFill>
                <a:latin typeface="+mn-lt"/>
                <a:cs typeface="+mn-ea"/>
                <a:sym typeface="+mn-lt"/>
              </a:rPr>
            </a:br>
            <a:r>
              <a:rPr lang="en-US" altLang="zh-CN" sz="800" kern="0">
                <a:solidFill>
                  <a:srgbClr val="A6A6A6"/>
                </a:solidFill>
                <a:latin typeface="+mn-lt"/>
                <a:cs typeface="+mn-ea"/>
                <a:sym typeface="+mn-lt"/>
              </a:rPr>
              <a:t>Lorem ipsum dolor sit amet, consectetur adipiscing elit. Curabitur elementum posuere pretium. </a:t>
            </a:r>
            <a:endParaRPr lang="en-US" altLang="zh-CN" sz="800" kern="0">
              <a:solidFill>
                <a:srgbClr val="A6A6A6"/>
              </a:solidFill>
              <a:latin typeface="+mn-lt"/>
              <a:cs typeface="+mn-ea"/>
              <a:sym typeface="+mn-lt"/>
            </a:endParaRPr>
          </a:p>
        </p:txBody>
      </p:sp>
      <p:sp>
        <p:nvSpPr>
          <p:cNvPr id="2" name="矩形 1"/>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7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7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3700"/>
                            </p:stCondLst>
                            <p:childTnLst>
                              <p:par>
                                <p:cTn id="17" presetID="2" presetClass="entr" presetSubtype="4" fill="hold" nodeType="afterEffect">
                                  <p:stCondLst>
                                    <p:cond delay="0"/>
                                  </p:stCondLst>
                                  <p:childTnLst>
                                    <p:set>
                                      <p:cBhvr>
                                        <p:cTn id="18" dur="1" fill="hold">
                                          <p:stCondLst>
                                            <p:cond delay="0"/>
                                          </p:stCondLst>
                                        </p:cTn>
                                        <p:tgtEl>
                                          <p:spTgt spid="991"/>
                                        </p:tgtEl>
                                        <p:attrNameLst>
                                          <p:attrName>style.visibility</p:attrName>
                                        </p:attrNameLst>
                                      </p:cBhvr>
                                      <p:to>
                                        <p:strVal val="visible"/>
                                      </p:to>
                                    </p:set>
                                    <p:anim calcmode="lin" valueType="num">
                                      <p:cBhvr additive="base">
                                        <p:cTn id="19" dur="500" fill="hold"/>
                                        <p:tgtEl>
                                          <p:spTgt spid="991"/>
                                        </p:tgtEl>
                                        <p:attrNameLst>
                                          <p:attrName>ppt_x</p:attrName>
                                        </p:attrNameLst>
                                      </p:cBhvr>
                                      <p:tavLst>
                                        <p:tav tm="0">
                                          <p:val>
                                            <p:strVal val="#ppt_x"/>
                                          </p:val>
                                        </p:tav>
                                        <p:tav tm="100000">
                                          <p:val>
                                            <p:strVal val="#ppt_x"/>
                                          </p:val>
                                        </p:tav>
                                      </p:tavLst>
                                    </p:anim>
                                    <p:anim calcmode="lin" valueType="num">
                                      <p:cBhvr additive="base">
                                        <p:cTn id="20" dur="500" fill="hold"/>
                                        <p:tgtEl>
                                          <p:spTgt spid="991"/>
                                        </p:tgtEl>
                                        <p:attrNameLst>
                                          <p:attrName>ppt_y</p:attrName>
                                        </p:attrNameLst>
                                      </p:cBhvr>
                                      <p:tavLst>
                                        <p:tav tm="0">
                                          <p:val>
                                            <p:strVal val="1+#ppt_h/2"/>
                                          </p:val>
                                        </p:tav>
                                        <p:tav tm="100000">
                                          <p:val>
                                            <p:strVal val="#ppt_y"/>
                                          </p:val>
                                        </p:tav>
                                      </p:tavLst>
                                    </p:anim>
                                  </p:childTnLst>
                                </p:cTn>
                              </p:par>
                            </p:childTnLst>
                          </p:cTn>
                        </p:par>
                        <p:par>
                          <p:cTn id="21" fill="hold">
                            <p:stCondLst>
                              <p:cond delay="4200"/>
                            </p:stCondLst>
                            <p:childTnLst>
                              <p:par>
                                <p:cTn id="22" presetID="2" presetClass="entr" presetSubtype="4" fill="hold" nodeType="afterEffect">
                                  <p:stCondLst>
                                    <p:cond delay="0"/>
                                  </p:stCondLst>
                                  <p:childTnLst>
                                    <p:set>
                                      <p:cBhvr>
                                        <p:cTn id="23" dur="1" fill="hold">
                                          <p:stCondLst>
                                            <p:cond delay="0"/>
                                          </p:stCondLst>
                                        </p:cTn>
                                        <p:tgtEl>
                                          <p:spTgt spid="1003"/>
                                        </p:tgtEl>
                                        <p:attrNameLst>
                                          <p:attrName>style.visibility</p:attrName>
                                        </p:attrNameLst>
                                      </p:cBhvr>
                                      <p:to>
                                        <p:strVal val="visible"/>
                                      </p:to>
                                    </p:set>
                                    <p:anim calcmode="lin" valueType="num">
                                      <p:cBhvr additive="base">
                                        <p:cTn id="24" dur="500" fill="hold"/>
                                        <p:tgtEl>
                                          <p:spTgt spid="1003"/>
                                        </p:tgtEl>
                                        <p:attrNameLst>
                                          <p:attrName>ppt_x</p:attrName>
                                        </p:attrNameLst>
                                      </p:cBhvr>
                                      <p:tavLst>
                                        <p:tav tm="0">
                                          <p:val>
                                            <p:strVal val="#ppt_x"/>
                                          </p:val>
                                        </p:tav>
                                        <p:tav tm="100000">
                                          <p:val>
                                            <p:strVal val="#ppt_x"/>
                                          </p:val>
                                        </p:tav>
                                      </p:tavLst>
                                    </p:anim>
                                    <p:anim calcmode="lin" valueType="num">
                                      <p:cBhvr additive="base">
                                        <p:cTn id="25" dur="500" fill="hold"/>
                                        <p:tgtEl>
                                          <p:spTgt spid="1003"/>
                                        </p:tgtEl>
                                        <p:attrNameLst>
                                          <p:attrName>ppt_y</p:attrName>
                                        </p:attrNameLst>
                                      </p:cBhvr>
                                      <p:tavLst>
                                        <p:tav tm="0">
                                          <p:val>
                                            <p:strVal val="1+#ppt_h/2"/>
                                          </p:val>
                                        </p:tav>
                                        <p:tav tm="100000">
                                          <p:val>
                                            <p:strVal val="#ppt_y"/>
                                          </p:val>
                                        </p:tav>
                                      </p:tavLst>
                                    </p:anim>
                                  </p:childTnLst>
                                </p:cTn>
                              </p:par>
                            </p:childTnLst>
                          </p:cTn>
                        </p:par>
                        <p:par>
                          <p:cTn id="26" fill="hold">
                            <p:stCondLst>
                              <p:cond delay="4700"/>
                            </p:stCondLst>
                            <p:childTnLst>
                              <p:par>
                                <p:cTn id="27" presetID="42" presetClass="entr" presetSubtype="0" fill="hold" nodeType="afterEffect">
                                  <p:stCondLst>
                                    <p:cond delay="0"/>
                                  </p:stCondLst>
                                  <p:childTnLst>
                                    <p:set>
                                      <p:cBhvr>
                                        <p:cTn id="28" dur="1" fill="hold">
                                          <p:stCondLst>
                                            <p:cond delay="0"/>
                                          </p:stCondLst>
                                        </p:cTn>
                                        <p:tgtEl>
                                          <p:spTgt spid="981"/>
                                        </p:tgtEl>
                                        <p:attrNameLst>
                                          <p:attrName>style.visibility</p:attrName>
                                        </p:attrNameLst>
                                      </p:cBhvr>
                                      <p:to>
                                        <p:strVal val="visible"/>
                                      </p:to>
                                    </p:set>
                                    <p:animEffect transition="in" filter="fade">
                                      <p:cBhvr>
                                        <p:cTn id="29" dur="1000"/>
                                        <p:tgtEl>
                                          <p:spTgt spid="981"/>
                                        </p:tgtEl>
                                      </p:cBhvr>
                                    </p:animEffect>
                                    <p:anim calcmode="lin" valueType="num">
                                      <p:cBhvr>
                                        <p:cTn id="30" dur="1000" fill="hold"/>
                                        <p:tgtEl>
                                          <p:spTgt spid="981"/>
                                        </p:tgtEl>
                                        <p:attrNameLst>
                                          <p:attrName>ppt_x</p:attrName>
                                        </p:attrNameLst>
                                      </p:cBhvr>
                                      <p:tavLst>
                                        <p:tav tm="0">
                                          <p:val>
                                            <p:strVal val="#ppt_x"/>
                                          </p:val>
                                        </p:tav>
                                        <p:tav tm="100000">
                                          <p:val>
                                            <p:strVal val="#ppt_x"/>
                                          </p:val>
                                        </p:tav>
                                      </p:tavLst>
                                    </p:anim>
                                    <p:anim calcmode="lin" valueType="num">
                                      <p:cBhvr>
                                        <p:cTn id="31" dur="1000" fill="hold"/>
                                        <p:tgtEl>
                                          <p:spTgt spid="98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71"/>
                                        </p:tgtEl>
                                        <p:attrNameLst>
                                          <p:attrName>style.visibility</p:attrName>
                                        </p:attrNameLst>
                                      </p:cBhvr>
                                      <p:to>
                                        <p:strVal val="visible"/>
                                      </p:to>
                                    </p:set>
                                    <p:animEffect transition="in" filter="fade">
                                      <p:cBhvr>
                                        <p:cTn id="34" dur="1000"/>
                                        <p:tgtEl>
                                          <p:spTgt spid="971"/>
                                        </p:tgtEl>
                                      </p:cBhvr>
                                    </p:animEffect>
                                    <p:anim calcmode="lin" valueType="num">
                                      <p:cBhvr>
                                        <p:cTn id="35" dur="1000" fill="hold"/>
                                        <p:tgtEl>
                                          <p:spTgt spid="971"/>
                                        </p:tgtEl>
                                        <p:attrNameLst>
                                          <p:attrName>ppt_x</p:attrName>
                                        </p:attrNameLst>
                                      </p:cBhvr>
                                      <p:tavLst>
                                        <p:tav tm="0">
                                          <p:val>
                                            <p:strVal val="#ppt_x"/>
                                          </p:val>
                                        </p:tav>
                                        <p:tav tm="100000">
                                          <p:val>
                                            <p:strVal val="#ppt_x"/>
                                          </p:val>
                                        </p:tav>
                                      </p:tavLst>
                                    </p:anim>
                                    <p:anim calcmode="lin" valueType="num">
                                      <p:cBhvr>
                                        <p:cTn id="36" dur="1000" fill="hold"/>
                                        <p:tgtEl>
                                          <p:spTgt spid="97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14"/>
                                        </p:tgtEl>
                                        <p:attrNameLst>
                                          <p:attrName>style.visibility</p:attrName>
                                        </p:attrNameLst>
                                      </p:cBhvr>
                                      <p:to>
                                        <p:strVal val="visible"/>
                                      </p:to>
                                    </p:set>
                                    <p:animEffect transition="in" filter="fade">
                                      <p:cBhvr>
                                        <p:cTn id="39" dur="1000"/>
                                        <p:tgtEl>
                                          <p:spTgt spid="1014"/>
                                        </p:tgtEl>
                                      </p:cBhvr>
                                    </p:animEffect>
                                    <p:anim calcmode="lin" valueType="num">
                                      <p:cBhvr>
                                        <p:cTn id="40" dur="1000" fill="hold"/>
                                        <p:tgtEl>
                                          <p:spTgt spid="1014"/>
                                        </p:tgtEl>
                                        <p:attrNameLst>
                                          <p:attrName>ppt_x</p:attrName>
                                        </p:attrNameLst>
                                      </p:cBhvr>
                                      <p:tavLst>
                                        <p:tav tm="0">
                                          <p:val>
                                            <p:strVal val="#ppt_x"/>
                                          </p:val>
                                        </p:tav>
                                        <p:tav tm="100000">
                                          <p:val>
                                            <p:strVal val="#ppt_x"/>
                                          </p:val>
                                        </p:tav>
                                      </p:tavLst>
                                    </p:anim>
                                    <p:anim calcmode="lin" valueType="num">
                                      <p:cBhvr>
                                        <p:cTn id="41" dur="1000" fill="hold"/>
                                        <p:tgtEl>
                                          <p:spTgt spid="1014"/>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976"/>
                                        </p:tgtEl>
                                        <p:attrNameLst>
                                          <p:attrName>style.visibility</p:attrName>
                                        </p:attrNameLst>
                                      </p:cBhvr>
                                      <p:to>
                                        <p:strVal val="visible"/>
                                      </p:to>
                                    </p:set>
                                    <p:animEffect transition="in" filter="fade">
                                      <p:cBhvr>
                                        <p:cTn id="44" dur="1000"/>
                                        <p:tgtEl>
                                          <p:spTgt spid="976"/>
                                        </p:tgtEl>
                                      </p:cBhvr>
                                    </p:animEffect>
                                    <p:anim calcmode="lin" valueType="num">
                                      <p:cBhvr>
                                        <p:cTn id="45" dur="1000" fill="hold"/>
                                        <p:tgtEl>
                                          <p:spTgt spid="976"/>
                                        </p:tgtEl>
                                        <p:attrNameLst>
                                          <p:attrName>ppt_x</p:attrName>
                                        </p:attrNameLst>
                                      </p:cBhvr>
                                      <p:tavLst>
                                        <p:tav tm="0">
                                          <p:val>
                                            <p:strVal val="#ppt_x"/>
                                          </p:val>
                                        </p:tav>
                                        <p:tav tm="100000">
                                          <p:val>
                                            <p:strVal val="#ppt_x"/>
                                          </p:val>
                                        </p:tav>
                                      </p:tavLst>
                                    </p:anim>
                                    <p:anim calcmode="lin" valueType="num">
                                      <p:cBhvr>
                                        <p:cTn id="46" dur="1000" fill="hold"/>
                                        <p:tgtEl>
                                          <p:spTgt spid="976"/>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986"/>
                                        </p:tgtEl>
                                        <p:attrNameLst>
                                          <p:attrName>style.visibility</p:attrName>
                                        </p:attrNameLst>
                                      </p:cBhvr>
                                      <p:to>
                                        <p:strVal val="visible"/>
                                      </p:to>
                                    </p:set>
                                    <p:animEffect transition="in" filter="fade">
                                      <p:cBhvr>
                                        <p:cTn id="49" dur="1000"/>
                                        <p:tgtEl>
                                          <p:spTgt spid="986"/>
                                        </p:tgtEl>
                                      </p:cBhvr>
                                    </p:animEffect>
                                    <p:anim calcmode="lin" valueType="num">
                                      <p:cBhvr>
                                        <p:cTn id="50" dur="1000" fill="hold"/>
                                        <p:tgtEl>
                                          <p:spTgt spid="986"/>
                                        </p:tgtEl>
                                        <p:attrNameLst>
                                          <p:attrName>ppt_x</p:attrName>
                                        </p:attrNameLst>
                                      </p:cBhvr>
                                      <p:tavLst>
                                        <p:tav tm="0">
                                          <p:val>
                                            <p:strVal val="#ppt_x"/>
                                          </p:val>
                                        </p:tav>
                                        <p:tav tm="100000">
                                          <p:val>
                                            <p:strVal val="#ppt_x"/>
                                          </p:val>
                                        </p:tav>
                                      </p:tavLst>
                                    </p:anim>
                                    <p:anim calcmode="lin" valueType="num">
                                      <p:cBhvr>
                                        <p:cTn id="51" dur="1000" fill="hold"/>
                                        <p:tgtEl>
                                          <p:spTgt spid="98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002"/>
                                        </p:tgtEl>
                                        <p:attrNameLst>
                                          <p:attrName>style.visibility</p:attrName>
                                        </p:attrNameLst>
                                      </p:cBhvr>
                                      <p:to>
                                        <p:strVal val="visible"/>
                                      </p:to>
                                    </p:set>
                                    <p:animEffect transition="in" filter="fade">
                                      <p:cBhvr>
                                        <p:cTn id="54" dur="1000"/>
                                        <p:tgtEl>
                                          <p:spTgt spid="1002"/>
                                        </p:tgtEl>
                                      </p:cBhvr>
                                    </p:animEffect>
                                    <p:anim calcmode="lin" valueType="num">
                                      <p:cBhvr>
                                        <p:cTn id="55" dur="1000" fill="hold"/>
                                        <p:tgtEl>
                                          <p:spTgt spid="1002"/>
                                        </p:tgtEl>
                                        <p:attrNameLst>
                                          <p:attrName>ppt_x</p:attrName>
                                        </p:attrNameLst>
                                      </p:cBhvr>
                                      <p:tavLst>
                                        <p:tav tm="0">
                                          <p:val>
                                            <p:strVal val="#ppt_x"/>
                                          </p:val>
                                        </p:tav>
                                        <p:tav tm="100000">
                                          <p:val>
                                            <p:strVal val="#ppt_x"/>
                                          </p:val>
                                        </p:tav>
                                      </p:tavLst>
                                    </p:anim>
                                    <p:anim calcmode="lin" valueType="num">
                                      <p:cBhvr>
                                        <p:cTn id="56" dur="1000" fill="hold"/>
                                        <p:tgtEl>
                                          <p:spTgt spid="10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02" grpId="0"/>
      <p:bldP spid="10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11111.tif"/>
          <p:cNvPicPr>
            <a:picLocks noChangeAspect="1" noChangeArrowheads="1"/>
          </p:cNvPicPr>
          <p:nvPr/>
        </p:nvPicPr>
        <p:blipFill>
          <a:blip r:embed="rId1"/>
          <a:srcRect/>
          <a:stretch>
            <a:fillRect/>
          </a:stretch>
        </p:blipFill>
        <p:spPr bwMode="auto">
          <a:xfrm>
            <a:off x="0" y="0"/>
            <a:ext cx="9144000" cy="514334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395536" y="411510"/>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
          <p:cNvSpPr txBox="1"/>
          <p:nvPr/>
        </p:nvSpPr>
        <p:spPr>
          <a:xfrm>
            <a:off x="2676552" y="1711772"/>
            <a:ext cx="1627243" cy="1569598"/>
          </a:xfrm>
          <a:prstGeom prst="rect">
            <a:avLst/>
          </a:prstGeom>
          <a:noFill/>
        </p:spPr>
        <p:txBody>
          <a:bodyPr wrap="non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9600" dirty="0">
                <a:solidFill>
                  <a:schemeClr val="bg1"/>
                </a:solidFill>
                <a:cs typeface="+mn-ea"/>
                <a:sym typeface="+mn-lt"/>
              </a:rPr>
              <a:t>02</a:t>
            </a:r>
            <a:endParaRPr kumimoji="1" lang="zh-CN" altLang="en-US" sz="9600" dirty="0">
              <a:solidFill>
                <a:schemeClr val="bg1"/>
              </a:solidFill>
              <a:cs typeface="+mn-ea"/>
              <a:sym typeface="+mn-lt"/>
            </a:endParaRPr>
          </a:p>
        </p:txBody>
      </p:sp>
      <p:sp>
        <p:nvSpPr>
          <p:cNvPr id="33" name="文本框 4"/>
          <p:cNvSpPr txBox="1"/>
          <p:nvPr/>
        </p:nvSpPr>
        <p:spPr>
          <a:xfrm>
            <a:off x="4103268" y="1931945"/>
            <a:ext cx="2010410" cy="643890"/>
          </a:xfrm>
          <a:prstGeom prst="rect">
            <a:avLst/>
          </a:prstGeom>
          <a:noFill/>
        </p:spPr>
        <p:txBody>
          <a:bodyPr wrap="none" lIns="91374" tIns="45687" rIns="91374" bIns="45687" rtlCol="0">
            <a:spAutoFit/>
          </a:bodyPr>
          <a:lstStyle>
            <a:defPPr>
              <a:defRPr lang="zh-CN"/>
            </a:defPPr>
            <a:lvl1pPr defTabSz="913765">
              <a:defRPr sz="3600" b="1">
                <a:solidFill>
                  <a:schemeClr val="bg1"/>
                </a:solidFill>
                <a:cs typeface="+mn-ea"/>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pPr algn="l"/>
            <a:r>
              <a:rPr kumimoji="1" lang="zh-CN" altLang="en-US" kern="0" dirty="0">
                <a:solidFill>
                  <a:srgbClr val="FFFFFF"/>
                </a:solidFill>
                <a:sym typeface="+mn-lt"/>
              </a:rPr>
              <a:t>算法原理</a:t>
            </a:r>
            <a:endParaRPr lang="zh-CN" altLang="en-US" dirty="0">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33"/>
                                        </p:tgtEl>
                                        <p:attrNameLst>
                                          <p:attrName>style.visibility</p:attrName>
                                        </p:attrNameLst>
                                      </p:cBhvr>
                                      <p:to>
                                        <p:strVal val="visible"/>
                                      </p:to>
                                    </p:set>
                                    <p:anim by="(-#ppt_w*2)" calcmode="lin" valueType="num">
                                      <p:cBhvr rctx="PPT">
                                        <p:cTn id="13" dur="500" autoRev="1" fill="hold">
                                          <p:stCondLst>
                                            <p:cond delay="0"/>
                                          </p:stCondLst>
                                        </p:cTn>
                                        <p:tgtEl>
                                          <p:spTgt spid="33"/>
                                        </p:tgtEl>
                                        <p:attrNameLst>
                                          <p:attrName>ppt_w</p:attrName>
                                        </p:attrNameLst>
                                      </p:cBhvr>
                                    </p:anim>
                                    <p:anim by="(#ppt_w*0.50)" calcmode="lin" valueType="num">
                                      <p:cBhvr>
                                        <p:cTn id="14" dur="500" decel="50000" autoRev="1" fill="hold">
                                          <p:stCondLst>
                                            <p:cond delay="0"/>
                                          </p:stCondLst>
                                        </p:cTn>
                                        <p:tgtEl>
                                          <p:spTgt spid="33"/>
                                        </p:tgtEl>
                                        <p:attrNameLst>
                                          <p:attrName>ppt_x</p:attrName>
                                        </p:attrNameLst>
                                      </p:cBhvr>
                                    </p:anim>
                                    <p:anim from="(-#ppt_h/2)" to="(#ppt_y)" calcmode="lin" valueType="num">
                                      <p:cBhvr>
                                        <p:cTn id="15" dur="1000" fill="hold">
                                          <p:stCondLst>
                                            <p:cond delay="0"/>
                                          </p:stCondLst>
                                        </p:cTn>
                                        <p:tgtEl>
                                          <p:spTgt spid="33"/>
                                        </p:tgtEl>
                                        <p:attrNameLst>
                                          <p:attrName>ppt_y</p:attrName>
                                        </p:attrNameLst>
                                      </p:cBhvr>
                                    </p:anim>
                                    <p:animRot by="21600000">
                                      <p:cBhvr>
                                        <p:cTn id="16" dur="1000" fill="hold">
                                          <p:stCondLst>
                                            <p:cond delay="0"/>
                                          </p:stCondLst>
                                        </p:cTn>
                                        <p:tgtEl>
                                          <p:spTgt spid="3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bwMode="auto">
          <a:xfrm>
            <a:off x="1836888" y="1419622"/>
            <a:ext cx="741760" cy="741759"/>
            <a:chOff x="3760631" y="2078243"/>
            <a:chExt cx="989462" cy="988804"/>
          </a:xfrm>
        </p:grpSpPr>
        <p:sp>
          <p:nvSpPr>
            <p:cNvPr id="7" name="Rectangle 7"/>
            <p:cNvSpPr/>
            <p:nvPr/>
          </p:nvSpPr>
          <p:spPr>
            <a:xfrm>
              <a:off x="3760631" y="2203629"/>
              <a:ext cx="875110" cy="863418"/>
            </a:xfrm>
            <a:prstGeom prst="rect">
              <a:avLst/>
            </a:prstGeom>
            <a:solidFill>
              <a:srgbClr val="16294C">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8" name="Rectangle 8"/>
            <p:cNvSpPr/>
            <p:nvPr/>
          </p:nvSpPr>
          <p:spPr>
            <a:xfrm>
              <a:off x="3874983" y="2078243"/>
              <a:ext cx="875110" cy="863418"/>
            </a:xfrm>
            <a:prstGeom prst="rect">
              <a:avLst/>
            </a:prstGeom>
            <a:solidFill>
              <a:srgbClr val="16294C">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9" name="Oval 9"/>
            <p:cNvSpPr/>
            <p:nvPr/>
          </p:nvSpPr>
          <p:spPr>
            <a:xfrm>
              <a:off x="3816219" y="2135381"/>
              <a:ext cx="876698"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1</a:t>
              </a:r>
              <a:endParaRPr lang="en-US" sz="3000" kern="0" dirty="0">
                <a:solidFill>
                  <a:prstClr val="white"/>
                </a:solidFill>
                <a:cs typeface="+mn-ea"/>
                <a:sym typeface="+mn-lt"/>
              </a:endParaRPr>
            </a:p>
          </p:txBody>
        </p:sp>
      </p:grpSp>
      <p:grpSp>
        <p:nvGrpSpPr>
          <p:cNvPr id="10" name="Group 10"/>
          <p:cNvGrpSpPr/>
          <p:nvPr/>
        </p:nvGrpSpPr>
        <p:grpSpPr bwMode="auto">
          <a:xfrm>
            <a:off x="1835696" y="2407843"/>
            <a:ext cx="742950" cy="741759"/>
            <a:chOff x="3760631" y="2078243"/>
            <a:chExt cx="989462" cy="988804"/>
          </a:xfrm>
        </p:grpSpPr>
        <p:sp>
          <p:nvSpPr>
            <p:cNvPr id="11" name="Rectangle 11"/>
            <p:cNvSpPr/>
            <p:nvPr/>
          </p:nvSpPr>
          <p:spPr>
            <a:xfrm>
              <a:off x="3760631" y="2203629"/>
              <a:ext cx="875293" cy="863418"/>
            </a:xfrm>
            <a:prstGeom prst="rect">
              <a:avLst/>
            </a:prstGeom>
            <a:solidFill>
              <a:srgbClr val="00B09B">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12" name="Rectangle 12"/>
            <p:cNvSpPr/>
            <p:nvPr/>
          </p:nvSpPr>
          <p:spPr>
            <a:xfrm>
              <a:off x="3874800" y="2078243"/>
              <a:ext cx="875293" cy="863418"/>
            </a:xfrm>
            <a:prstGeom prst="rect">
              <a:avLst/>
            </a:prstGeom>
            <a:solidFill>
              <a:srgbClr val="00B09B">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13" name="Oval 13"/>
            <p:cNvSpPr/>
            <p:nvPr/>
          </p:nvSpPr>
          <p:spPr>
            <a:xfrm>
              <a:off x="3816129" y="2135381"/>
              <a:ext cx="876879"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2</a:t>
              </a:r>
              <a:endParaRPr lang="en-US" sz="3000" kern="0" dirty="0">
                <a:solidFill>
                  <a:prstClr val="white"/>
                </a:solidFill>
                <a:cs typeface="+mn-ea"/>
                <a:sym typeface="+mn-lt"/>
              </a:endParaRPr>
            </a:p>
          </p:txBody>
        </p:sp>
      </p:grpSp>
      <p:grpSp>
        <p:nvGrpSpPr>
          <p:cNvPr id="14" name="Group 14"/>
          <p:cNvGrpSpPr/>
          <p:nvPr/>
        </p:nvGrpSpPr>
        <p:grpSpPr bwMode="auto">
          <a:xfrm>
            <a:off x="1835696" y="3377011"/>
            <a:ext cx="742950" cy="741759"/>
            <a:chOff x="3760631" y="2078243"/>
            <a:chExt cx="989462" cy="988804"/>
          </a:xfrm>
        </p:grpSpPr>
        <p:sp>
          <p:nvSpPr>
            <p:cNvPr id="15" name="Rectangle 15"/>
            <p:cNvSpPr/>
            <p:nvPr/>
          </p:nvSpPr>
          <p:spPr>
            <a:xfrm>
              <a:off x="3760631" y="2203629"/>
              <a:ext cx="875293" cy="863418"/>
            </a:xfrm>
            <a:prstGeom prst="rect">
              <a:avLst/>
            </a:prstGeom>
            <a:solidFill>
              <a:srgbClr val="0175BE">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16" name="Rectangle 16"/>
            <p:cNvSpPr/>
            <p:nvPr/>
          </p:nvSpPr>
          <p:spPr>
            <a:xfrm>
              <a:off x="3874800" y="2078243"/>
              <a:ext cx="875293" cy="863418"/>
            </a:xfrm>
            <a:prstGeom prst="rect">
              <a:avLst/>
            </a:prstGeom>
            <a:solidFill>
              <a:srgbClr val="0175BE">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17" name="Oval 17"/>
            <p:cNvSpPr/>
            <p:nvPr/>
          </p:nvSpPr>
          <p:spPr>
            <a:xfrm>
              <a:off x="3816129" y="2135381"/>
              <a:ext cx="876879"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3</a:t>
              </a:r>
              <a:endParaRPr lang="en-US" sz="3000" kern="0" dirty="0">
                <a:solidFill>
                  <a:prstClr val="white"/>
                </a:solidFill>
                <a:cs typeface="+mn-ea"/>
                <a:sym typeface="+mn-lt"/>
              </a:endParaRPr>
            </a:p>
          </p:txBody>
        </p:sp>
      </p:grpSp>
      <p:sp>
        <p:nvSpPr>
          <p:cNvPr id="18" name="Content Placeholder 2"/>
          <p:cNvSpPr txBox="1"/>
          <p:nvPr/>
        </p:nvSpPr>
        <p:spPr bwMode="auto">
          <a:xfrm>
            <a:off x="2642942" y="1539910"/>
            <a:ext cx="2322909" cy="48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dirty="0">
                <a:solidFill>
                  <a:srgbClr val="16294C"/>
                </a:solidFill>
                <a:latin typeface="+mn-lt"/>
                <a:cs typeface="+mn-ea"/>
                <a:sym typeface="+mn-lt"/>
              </a:rPr>
              <a:t>选择排序</a:t>
            </a:r>
            <a:endParaRPr lang="zh-CN" altLang="en-US" sz="800" kern="0" dirty="0">
              <a:solidFill>
                <a:srgbClr val="16294C"/>
              </a:solidFill>
              <a:latin typeface="+mn-lt"/>
              <a:cs typeface="+mn-ea"/>
              <a:sym typeface="+mn-lt"/>
            </a:endParaRPr>
          </a:p>
        </p:txBody>
      </p:sp>
      <p:grpSp>
        <p:nvGrpSpPr>
          <p:cNvPr id="19" name="Group 19"/>
          <p:cNvGrpSpPr/>
          <p:nvPr/>
        </p:nvGrpSpPr>
        <p:grpSpPr bwMode="auto">
          <a:xfrm>
            <a:off x="5164684" y="1419622"/>
            <a:ext cx="742950" cy="741759"/>
            <a:chOff x="3760631" y="2078243"/>
            <a:chExt cx="989462" cy="988804"/>
          </a:xfrm>
        </p:grpSpPr>
        <p:sp>
          <p:nvSpPr>
            <p:cNvPr id="20" name="Rectangle 20"/>
            <p:cNvSpPr/>
            <p:nvPr/>
          </p:nvSpPr>
          <p:spPr>
            <a:xfrm>
              <a:off x="3760631" y="2203629"/>
              <a:ext cx="875293" cy="863418"/>
            </a:xfrm>
            <a:prstGeom prst="rect">
              <a:avLst/>
            </a:prstGeom>
            <a:solidFill>
              <a:srgbClr val="90BC33">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21" name="Rectangle 21"/>
            <p:cNvSpPr/>
            <p:nvPr/>
          </p:nvSpPr>
          <p:spPr>
            <a:xfrm>
              <a:off x="3874800" y="2078243"/>
              <a:ext cx="875293" cy="863418"/>
            </a:xfrm>
            <a:prstGeom prst="rect">
              <a:avLst/>
            </a:prstGeom>
            <a:solidFill>
              <a:srgbClr val="90BC33">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22" name="Oval 22"/>
            <p:cNvSpPr/>
            <p:nvPr/>
          </p:nvSpPr>
          <p:spPr>
            <a:xfrm>
              <a:off x="3816129" y="2135381"/>
              <a:ext cx="876879"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4</a:t>
              </a:r>
              <a:endParaRPr lang="en-US" sz="3000" kern="0" dirty="0">
                <a:solidFill>
                  <a:prstClr val="white"/>
                </a:solidFill>
                <a:cs typeface="+mn-ea"/>
                <a:sym typeface="+mn-lt"/>
              </a:endParaRPr>
            </a:p>
          </p:txBody>
        </p:sp>
      </p:grpSp>
      <p:sp>
        <p:nvSpPr>
          <p:cNvPr id="23" name="Content Placeholder 2"/>
          <p:cNvSpPr txBox="1"/>
          <p:nvPr/>
        </p:nvSpPr>
        <p:spPr bwMode="auto">
          <a:xfrm>
            <a:off x="5970738" y="1539910"/>
            <a:ext cx="2322910" cy="48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dirty="0">
                <a:solidFill>
                  <a:srgbClr val="16294C"/>
                </a:solidFill>
                <a:latin typeface="+mn-lt"/>
                <a:cs typeface="+mn-ea"/>
                <a:sym typeface="+mn-lt"/>
              </a:rPr>
              <a:t>希尔排序</a:t>
            </a:r>
            <a:r>
              <a:rPr lang="en-US" altLang="zh-CN" sz="800" kern="0" dirty="0">
                <a:solidFill>
                  <a:srgbClr val="16294C"/>
                </a:solidFill>
                <a:latin typeface="+mn-lt"/>
                <a:cs typeface="+mn-ea"/>
                <a:sym typeface="+mn-lt"/>
              </a:rPr>
              <a:t>. </a:t>
            </a:r>
            <a:endParaRPr lang="en-US" altLang="zh-CN" sz="800" kern="0" dirty="0">
              <a:solidFill>
                <a:srgbClr val="16294C"/>
              </a:solidFill>
              <a:latin typeface="+mn-lt"/>
              <a:cs typeface="+mn-ea"/>
              <a:sym typeface="+mn-lt"/>
            </a:endParaRPr>
          </a:p>
        </p:txBody>
      </p:sp>
      <p:sp>
        <p:nvSpPr>
          <p:cNvPr id="24" name="Content Placeholder 2"/>
          <p:cNvSpPr txBox="1"/>
          <p:nvPr/>
        </p:nvSpPr>
        <p:spPr bwMode="auto">
          <a:xfrm>
            <a:off x="2642942" y="2532856"/>
            <a:ext cx="2322909"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dirty="0">
                <a:solidFill>
                  <a:srgbClr val="16294C"/>
                </a:solidFill>
                <a:latin typeface="+mn-lt"/>
                <a:cs typeface="+mn-ea"/>
                <a:sym typeface="+mn-lt"/>
              </a:rPr>
              <a:t>归并排序</a:t>
            </a:r>
            <a:endParaRPr lang="zh-CN" altLang="en-US" sz="800" kern="0" dirty="0">
              <a:solidFill>
                <a:srgbClr val="16294C"/>
              </a:solidFill>
              <a:latin typeface="+mn-lt"/>
              <a:cs typeface="+mn-ea"/>
              <a:sym typeface="+mn-lt"/>
            </a:endParaRPr>
          </a:p>
        </p:txBody>
      </p:sp>
      <p:sp>
        <p:nvSpPr>
          <p:cNvPr id="25" name="Content Placeholder 2"/>
          <p:cNvSpPr txBox="1"/>
          <p:nvPr/>
        </p:nvSpPr>
        <p:spPr bwMode="auto">
          <a:xfrm>
            <a:off x="2642942" y="3471104"/>
            <a:ext cx="2322909" cy="48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dirty="0">
                <a:solidFill>
                  <a:srgbClr val="16294C"/>
                </a:solidFill>
                <a:latin typeface="+mn-lt"/>
                <a:cs typeface="+mn-ea"/>
                <a:sym typeface="+mn-lt"/>
              </a:rPr>
              <a:t>简单快速排序</a:t>
            </a:r>
            <a:endParaRPr lang="zh-CN" altLang="en-US" sz="800" kern="0" dirty="0">
              <a:solidFill>
                <a:srgbClr val="16294C"/>
              </a:solidFill>
              <a:latin typeface="+mn-lt"/>
              <a:cs typeface="+mn-ea"/>
              <a:sym typeface="+mn-lt"/>
            </a:endParaRPr>
          </a:p>
        </p:txBody>
      </p:sp>
      <p:grpSp>
        <p:nvGrpSpPr>
          <p:cNvPr id="26" name="Group 26"/>
          <p:cNvGrpSpPr/>
          <p:nvPr/>
        </p:nvGrpSpPr>
        <p:grpSpPr bwMode="auto">
          <a:xfrm>
            <a:off x="5163493" y="2403079"/>
            <a:ext cx="741760" cy="741759"/>
            <a:chOff x="3760631" y="2078243"/>
            <a:chExt cx="989462" cy="988804"/>
          </a:xfrm>
        </p:grpSpPr>
        <p:sp>
          <p:nvSpPr>
            <p:cNvPr id="27" name="Rectangle 27"/>
            <p:cNvSpPr/>
            <p:nvPr/>
          </p:nvSpPr>
          <p:spPr>
            <a:xfrm>
              <a:off x="3760631" y="2203629"/>
              <a:ext cx="875110" cy="863418"/>
            </a:xfrm>
            <a:prstGeom prst="rect">
              <a:avLst/>
            </a:prstGeom>
            <a:solidFill>
              <a:srgbClr val="DF361F">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28" name="Rectangle 28"/>
            <p:cNvSpPr/>
            <p:nvPr/>
          </p:nvSpPr>
          <p:spPr>
            <a:xfrm>
              <a:off x="3874983" y="2078243"/>
              <a:ext cx="875110" cy="863418"/>
            </a:xfrm>
            <a:prstGeom prst="rect">
              <a:avLst/>
            </a:prstGeom>
            <a:solidFill>
              <a:srgbClr val="DF361F">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29" name="Oval 29"/>
            <p:cNvSpPr/>
            <p:nvPr/>
          </p:nvSpPr>
          <p:spPr>
            <a:xfrm>
              <a:off x="3816219" y="2135381"/>
              <a:ext cx="876698"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5</a:t>
              </a:r>
              <a:endParaRPr lang="en-US" sz="3000" kern="0" dirty="0">
                <a:solidFill>
                  <a:prstClr val="white"/>
                </a:solidFill>
                <a:cs typeface="+mn-ea"/>
                <a:sym typeface="+mn-lt"/>
              </a:endParaRPr>
            </a:p>
          </p:txBody>
        </p:sp>
      </p:grpSp>
      <p:grpSp>
        <p:nvGrpSpPr>
          <p:cNvPr id="30" name="Group 30"/>
          <p:cNvGrpSpPr/>
          <p:nvPr/>
        </p:nvGrpSpPr>
        <p:grpSpPr bwMode="auto">
          <a:xfrm>
            <a:off x="5163493" y="3379393"/>
            <a:ext cx="741760" cy="741759"/>
            <a:chOff x="3760631" y="2078243"/>
            <a:chExt cx="989462" cy="988804"/>
          </a:xfrm>
        </p:grpSpPr>
        <p:sp>
          <p:nvSpPr>
            <p:cNvPr id="31" name="Rectangle 31"/>
            <p:cNvSpPr/>
            <p:nvPr/>
          </p:nvSpPr>
          <p:spPr>
            <a:xfrm>
              <a:off x="3760631" y="2203629"/>
              <a:ext cx="875110" cy="863418"/>
            </a:xfrm>
            <a:prstGeom prst="rect">
              <a:avLst/>
            </a:prstGeom>
            <a:solidFill>
              <a:srgbClr val="44546A">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32" name="Rectangle 32"/>
            <p:cNvSpPr/>
            <p:nvPr/>
          </p:nvSpPr>
          <p:spPr>
            <a:xfrm>
              <a:off x="3874983" y="2078243"/>
              <a:ext cx="875110" cy="863418"/>
            </a:xfrm>
            <a:prstGeom prst="rect">
              <a:avLst/>
            </a:prstGeom>
            <a:solidFill>
              <a:srgbClr val="44546A">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33" name="Oval 33"/>
            <p:cNvSpPr/>
            <p:nvPr/>
          </p:nvSpPr>
          <p:spPr>
            <a:xfrm>
              <a:off x="3816219" y="2135381"/>
              <a:ext cx="876698"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6</a:t>
              </a:r>
              <a:endParaRPr lang="en-US" sz="3000" kern="0" dirty="0">
                <a:solidFill>
                  <a:prstClr val="white"/>
                </a:solidFill>
                <a:cs typeface="+mn-ea"/>
                <a:sym typeface="+mn-lt"/>
              </a:endParaRPr>
            </a:p>
          </p:txBody>
        </p:sp>
      </p:grpSp>
      <p:sp>
        <p:nvSpPr>
          <p:cNvPr id="34" name="Content Placeholder 2"/>
          <p:cNvSpPr txBox="1"/>
          <p:nvPr/>
        </p:nvSpPr>
        <p:spPr bwMode="auto">
          <a:xfrm>
            <a:off x="5970738" y="2532856"/>
            <a:ext cx="232291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dirty="0">
                <a:solidFill>
                  <a:srgbClr val="16294C"/>
                </a:solidFill>
                <a:latin typeface="+mn-lt"/>
                <a:cs typeface="+mn-ea"/>
                <a:sym typeface="+mn-lt"/>
              </a:rPr>
              <a:t>基数排序</a:t>
            </a:r>
            <a:r>
              <a:rPr lang="en-US" altLang="zh-CN" sz="800" kern="0" dirty="0">
                <a:solidFill>
                  <a:srgbClr val="16294C"/>
                </a:solidFill>
                <a:latin typeface="+mn-lt"/>
                <a:cs typeface="+mn-ea"/>
                <a:sym typeface="+mn-lt"/>
              </a:rPr>
              <a:t> </a:t>
            </a:r>
            <a:endParaRPr lang="en-US" altLang="zh-CN" sz="800" kern="0" dirty="0">
              <a:solidFill>
                <a:srgbClr val="16294C"/>
              </a:solidFill>
              <a:latin typeface="+mn-lt"/>
              <a:cs typeface="+mn-ea"/>
              <a:sym typeface="+mn-lt"/>
            </a:endParaRPr>
          </a:p>
        </p:txBody>
      </p:sp>
      <p:sp>
        <p:nvSpPr>
          <p:cNvPr id="35" name="Content Placeholder 2"/>
          <p:cNvSpPr txBox="1"/>
          <p:nvPr/>
        </p:nvSpPr>
        <p:spPr bwMode="auto">
          <a:xfrm>
            <a:off x="5975499" y="3471104"/>
            <a:ext cx="2322910" cy="48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a:solidFill>
                  <a:srgbClr val="16294C"/>
                </a:solidFill>
                <a:latin typeface="+mn-lt"/>
                <a:cs typeface="+mn-ea"/>
                <a:sym typeface="+mn-lt"/>
              </a:rPr>
              <a:t>多线程排序</a:t>
            </a:r>
            <a:endParaRPr lang="zh-CN" altLang="en-US" sz="800" kern="0">
              <a:solidFill>
                <a:srgbClr val="16294C"/>
              </a:solidFill>
              <a:latin typeface="+mn-lt"/>
              <a:cs typeface="+mn-ea"/>
              <a:sym typeface="+mn-lt"/>
            </a:endParaRPr>
          </a:p>
        </p:txBody>
      </p:sp>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par>
                                <p:cTn id="10" presetID="41" presetClass="entr" presetSubtype="0" fill="hold" grpId="0" nodeType="withEffect">
                                  <p:stCondLst>
                                    <p:cond delay="0"/>
                                  </p:stCondLst>
                                  <p:iterate type="lt">
                                    <p:tmPct val="10000"/>
                                  </p:iterate>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8"/>
                                        </p:tgtEl>
                                        <p:attrNameLst>
                                          <p:attrName>ppt_y</p:attrName>
                                        </p:attrNameLst>
                                      </p:cBhvr>
                                      <p:tavLst>
                                        <p:tav tm="0">
                                          <p:val>
                                            <p:strVal val="#ppt_y"/>
                                          </p:val>
                                        </p:tav>
                                        <p:tav tm="100000">
                                          <p:val>
                                            <p:strVal val="#ppt_y"/>
                                          </p:val>
                                        </p:tav>
                                      </p:tavLst>
                                    </p:anim>
                                    <p:anim calcmode="lin" valueType="num">
                                      <p:cBhvr>
                                        <p:cTn id="1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8"/>
                                        </p:tgtEl>
                                      </p:cBhvr>
                                    </p:animEffect>
                                  </p:childTnLst>
                                </p:cTn>
                              </p:par>
                              <p:par>
                                <p:cTn id="17" presetID="52"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Scale>
                                      <p:cBhvr>
                                        <p:cTn id="19"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0"/>
                                        </p:tgtEl>
                                        <p:attrNameLst>
                                          <p:attrName>ppt_x</p:attrName>
                                          <p:attrName>ppt_y</p:attrName>
                                        </p:attrNameLst>
                                      </p:cBhvr>
                                    </p:animMotion>
                                    <p:animEffect transition="in" filter="fade">
                                      <p:cBhvr>
                                        <p:cTn id="21" dur="1000"/>
                                        <p:tgtEl>
                                          <p:spTgt spid="10"/>
                                        </p:tgtEl>
                                      </p:cBhvr>
                                    </p:animEffect>
                                  </p:childTnLst>
                                </p:cTn>
                              </p:par>
                              <p:par>
                                <p:cTn id="22" presetID="41" presetClass="entr" presetSubtype="0" fill="hold" grpId="0" nodeType="withEffect">
                                  <p:stCondLst>
                                    <p:cond delay="0"/>
                                  </p:stCondLst>
                                  <p:iterate type="lt">
                                    <p:tmPct val="10000"/>
                                  </p:iterate>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4"/>
                                        </p:tgtEl>
                                        <p:attrNameLst>
                                          <p:attrName>ppt_y</p:attrName>
                                        </p:attrNameLst>
                                      </p:cBhvr>
                                      <p:tavLst>
                                        <p:tav tm="0">
                                          <p:val>
                                            <p:strVal val="#ppt_y"/>
                                          </p:val>
                                        </p:tav>
                                        <p:tav tm="100000">
                                          <p:val>
                                            <p:strVal val="#ppt_y"/>
                                          </p:val>
                                        </p:tav>
                                      </p:tavLst>
                                    </p:anim>
                                    <p:anim calcmode="lin" valueType="num">
                                      <p:cBhvr>
                                        <p:cTn id="26"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4"/>
                                        </p:tgtEl>
                                      </p:cBhvr>
                                    </p:animEffect>
                                  </p:childTnLst>
                                </p:cTn>
                              </p:par>
                              <p:par>
                                <p:cTn id="29" presetID="52"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Scale>
                                      <p:cBhvr>
                                        <p:cTn id="31"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14"/>
                                        </p:tgtEl>
                                        <p:attrNameLst>
                                          <p:attrName>ppt_x</p:attrName>
                                          <p:attrName>ppt_y</p:attrName>
                                        </p:attrNameLst>
                                      </p:cBhvr>
                                    </p:animMotion>
                                    <p:animEffect transition="in" filter="fade">
                                      <p:cBhvr>
                                        <p:cTn id="33" dur="1000"/>
                                        <p:tgtEl>
                                          <p:spTgt spid="14"/>
                                        </p:tgtEl>
                                      </p:cBhvr>
                                    </p:animEffect>
                                  </p:childTnLst>
                                </p:cTn>
                              </p:par>
                              <p:par>
                                <p:cTn id="34" presetID="41" presetClass="entr" presetSubtype="0" fill="hold" grpId="0" nodeType="withEffect">
                                  <p:stCondLst>
                                    <p:cond delay="0"/>
                                  </p:stCondLst>
                                  <p:iterate type="lt">
                                    <p:tmPct val="10000"/>
                                  </p:iterate>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25"/>
                                        </p:tgtEl>
                                        <p:attrNameLst>
                                          <p:attrName>ppt_y</p:attrName>
                                        </p:attrNameLst>
                                      </p:cBhvr>
                                      <p:tavLst>
                                        <p:tav tm="0">
                                          <p:val>
                                            <p:strVal val="#ppt_y"/>
                                          </p:val>
                                        </p:tav>
                                        <p:tav tm="100000">
                                          <p:val>
                                            <p:strVal val="#ppt_y"/>
                                          </p:val>
                                        </p:tav>
                                      </p:tavLst>
                                    </p:anim>
                                    <p:anim calcmode="lin" valueType="num">
                                      <p:cBhvr>
                                        <p:cTn id="38"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25"/>
                                        </p:tgtEl>
                                      </p:cBhvr>
                                    </p:animEffect>
                                  </p:childTnLst>
                                </p:cTn>
                              </p:par>
                              <p:par>
                                <p:cTn id="41" presetID="52"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Scale>
                                      <p:cBhvr>
                                        <p:cTn id="43"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19"/>
                                        </p:tgtEl>
                                        <p:attrNameLst>
                                          <p:attrName>ppt_x</p:attrName>
                                          <p:attrName>ppt_y</p:attrName>
                                        </p:attrNameLst>
                                      </p:cBhvr>
                                    </p:animMotion>
                                    <p:animEffect transition="in" filter="fade">
                                      <p:cBhvr>
                                        <p:cTn id="45" dur="1000"/>
                                        <p:tgtEl>
                                          <p:spTgt spid="19"/>
                                        </p:tgtEl>
                                      </p:cBhvr>
                                    </p:animEffect>
                                  </p:childTnLst>
                                </p:cTn>
                              </p:par>
                              <p:par>
                                <p:cTn id="46" presetID="41" presetClass="entr" presetSubtype="0" fill="hold" grpId="0" nodeType="withEffect">
                                  <p:stCondLst>
                                    <p:cond delay="0"/>
                                  </p:stCondLst>
                                  <p:iterate type="lt">
                                    <p:tmPct val="10000"/>
                                  </p:iterate>
                                  <p:childTnLst>
                                    <p:set>
                                      <p:cBhvr>
                                        <p:cTn id="47" dur="1" fill="hold">
                                          <p:stCondLst>
                                            <p:cond delay="0"/>
                                          </p:stCondLst>
                                        </p:cTn>
                                        <p:tgtEl>
                                          <p:spTgt spid="23"/>
                                        </p:tgtEl>
                                        <p:attrNameLst>
                                          <p:attrName>style.visibility</p:attrName>
                                        </p:attrNameLst>
                                      </p:cBhvr>
                                      <p:to>
                                        <p:strVal val="visible"/>
                                      </p:to>
                                    </p:set>
                                    <p:anim calcmode="lin" valueType="num">
                                      <p:cBhvr>
                                        <p:cTn id="48"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23"/>
                                        </p:tgtEl>
                                        <p:attrNameLst>
                                          <p:attrName>ppt_y</p:attrName>
                                        </p:attrNameLst>
                                      </p:cBhvr>
                                      <p:tavLst>
                                        <p:tav tm="0">
                                          <p:val>
                                            <p:strVal val="#ppt_y"/>
                                          </p:val>
                                        </p:tav>
                                        <p:tav tm="100000">
                                          <p:val>
                                            <p:strVal val="#ppt_y"/>
                                          </p:val>
                                        </p:tav>
                                      </p:tavLst>
                                    </p:anim>
                                    <p:anim calcmode="lin" valueType="num">
                                      <p:cBhvr>
                                        <p:cTn id="50"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23"/>
                                        </p:tgtEl>
                                      </p:cBhvr>
                                    </p:animEffect>
                                  </p:childTnLst>
                                </p:cTn>
                              </p:par>
                              <p:par>
                                <p:cTn id="53" presetID="52"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Scale>
                                      <p:cBhvr>
                                        <p:cTn id="55"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26"/>
                                        </p:tgtEl>
                                        <p:attrNameLst>
                                          <p:attrName>ppt_x</p:attrName>
                                          <p:attrName>ppt_y</p:attrName>
                                        </p:attrNameLst>
                                      </p:cBhvr>
                                    </p:animMotion>
                                    <p:animEffect transition="in" filter="fade">
                                      <p:cBhvr>
                                        <p:cTn id="57" dur="1000"/>
                                        <p:tgtEl>
                                          <p:spTgt spid="26"/>
                                        </p:tgtEl>
                                      </p:cBhvr>
                                    </p:animEffect>
                                  </p:childTnLst>
                                </p:cTn>
                              </p:par>
                              <p:par>
                                <p:cTn id="58" presetID="41" presetClass="entr" presetSubtype="0" fill="hold" grpId="0" nodeType="withEffect">
                                  <p:stCondLst>
                                    <p:cond delay="0"/>
                                  </p:stCondLst>
                                  <p:iterate type="lt">
                                    <p:tmPct val="10000"/>
                                  </p:iterate>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34"/>
                                        </p:tgtEl>
                                        <p:attrNameLst>
                                          <p:attrName>ppt_y</p:attrName>
                                        </p:attrNameLst>
                                      </p:cBhvr>
                                      <p:tavLst>
                                        <p:tav tm="0">
                                          <p:val>
                                            <p:strVal val="#ppt_y"/>
                                          </p:val>
                                        </p:tav>
                                        <p:tav tm="100000">
                                          <p:val>
                                            <p:strVal val="#ppt_y"/>
                                          </p:val>
                                        </p:tav>
                                      </p:tavLst>
                                    </p:anim>
                                    <p:anim calcmode="lin" valueType="num">
                                      <p:cBhvr>
                                        <p:cTn id="62"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tmFilter="0,0; .5, 1; 1, 1"/>
                                        <p:tgtEl>
                                          <p:spTgt spid="34"/>
                                        </p:tgtEl>
                                      </p:cBhvr>
                                    </p:animEffect>
                                  </p:childTnLst>
                                </p:cTn>
                              </p:par>
                              <p:par>
                                <p:cTn id="65" presetID="52"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Scale>
                                      <p:cBhvr>
                                        <p:cTn id="67"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30"/>
                                        </p:tgtEl>
                                        <p:attrNameLst>
                                          <p:attrName>ppt_x</p:attrName>
                                          <p:attrName>ppt_y</p:attrName>
                                        </p:attrNameLst>
                                      </p:cBhvr>
                                    </p:animMotion>
                                    <p:animEffect transition="in" filter="fade">
                                      <p:cBhvr>
                                        <p:cTn id="69" dur="1000"/>
                                        <p:tgtEl>
                                          <p:spTgt spid="30"/>
                                        </p:tgtEl>
                                      </p:cBhvr>
                                    </p:animEffect>
                                  </p:childTnLst>
                                </p:cTn>
                              </p:par>
                              <p:par>
                                <p:cTn id="70" presetID="41" presetClass="entr" presetSubtype="0" fill="hold" grpId="0" nodeType="withEffect">
                                  <p:stCondLst>
                                    <p:cond delay="0"/>
                                  </p:stCondLst>
                                  <p:iterate type="lt">
                                    <p:tmPct val="10000"/>
                                  </p:iterate>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35"/>
                                        </p:tgtEl>
                                        <p:attrNameLst>
                                          <p:attrName>ppt_y</p:attrName>
                                        </p:attrNameLst>
                                      </p:cBhvr>
                                      <p:tavLst>
                                        <p:tav tm="0">
                                          <p:val>
                                            <p:strVal val="#ppt_y"/>
                                          </p:val>
                                        </p:tav>
                                        <p:tav tm="100000">
                                          <p:val>
                                            <p:strVal val="#ppt_y"/>
                                          </p:val>
                                        </p:tav>
                                      </p:tavLst>
                                    </p:anim>
                                    <p:anim calcmode="lin" valueType="num">
                                      <p:cBhvr>
                                        <p:cTn id="74"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P spid="24" grpId="0"/>
      <p:bldP spid="25" grpId="0"/>
      <p:bldP spid="34" grpId="0"/>
      <p:bldP spid="35" grpId="0"/>
    </p:bldLst>
  </p:timing>
</p:sld>
</file>

<file path=ppt/tags/tag1.xml><?xml version="1.0" encoding="utf-8"?>
<p:tagLst xmlns:p="http://schemas.openxmlformats.org/presentationml/2006/main">
  <p:tag name="MH_TYPE" val="#NeiR#"/>
  <p:tag name="MH_NUMBER" val="4"/>
  <p:tag name="MH" val="20160306140514"/>
  <p:tag name="MH_LIBRARY" val="GRAPHIC"/>
</p:tagLst>
</file>

<file path=ppt/tags/tag10.xml><?xml version="1.0" encoding="utf-8"?>
<p:tagLst xmlns:p="http://schemas.openxmlformats.org/presentationml/2006/main">
  <p:tag name="MH_TYPE" val="#NeiR#"/>
  <p:tag name="MH_NUMBER" val="4"/>
  <p:tag name="MH" val="20160306144648"/>
  <p:tag name="MH_LIBRARY" val="GRAPHIC"/>
</p:tagLst>
</file>

<file path=ppt/tags/tag11.xml><?xml version="1.0" encoding="utf-8"?>
<p:tagLst xmlns:p="http://schemas.openxmlformats.org/presentationml/2006/main">
  <p:tag name="MH_TYPE" val="#NeiR#"/>
  <p:tag name="MH_NUMBER" val="4"/>
  <p:tag name="MH" val="20160306144648"/>
  <p:tag name="MH_LIBRARY" val="GRAPHIC"/>
</p:tagLst>
</file>

<file path=ppt/tags/tag12.xml><?xml version="1.0" encoding="utf-8"?>
<p:tagLst xmlns:p="http://schemas.openxmlformats.org/presentationml/2006/main">
  <p:tag name="MH_TYPE" val="#NeiR#"/>
  <p:tag name="MH_NUMBER" val="4"/>
  <p:tag name="MH" val="20160306144648"/>
  <p:tag name="MH_LIBRARY" val="GRAPHIC"/>
</p:tagLst>
</file>

<file path=ppt/tags/tag13.xml><?xml version="1.0" encoding="utf-8"?>
<p:tagLst xmlns:p="http://schemas.openxmlformats.org/presentationml/2006/main">
  <p:tag name="MH_TYPE" val="#NeiR#"/>
  <p:tag name="MH_NUMBER" val="4"/>
  <p:tag name="MH" val="20160306144648"/>
  <p:tag name="MH_LIBRARY" val="GRAPHIC"/>
</p:tagLst>
</file>

<file path=ppt/tags/tag14.xml><?xml version="1.0" encoding="utf-8"?>
<p:tagLst xmlns:p="http://schemas.openxmlformats.org/presentationml/2006/main">
  <p:tag name="MH_TYPE" val="#NeiR#"/>
  <p:tag name="MH_NUMBER" val="4"/>
  <p:tag name="MH" val="20160306144648"/>
  <p:tag name="MH_LIBRARY" val="GRAPHIC"/>
</p:tagLst>
</file>

<file path=ppt/tags/tag15.xml><?xml version="1.0" encoding="utf-8"?>
<p:tagLst xmlns:p="http://schemas.openxmlformats.org/presentationml/2006/main">
  <p:tag name="MH_TYPE" val="#NeiR#"/>
  <p:tag name="MH_NUMBER" val="4"/>
  <p:tag name="MH" val="20160306144648"/>
  <p:tag name="MH_LIBRARY" val="GRAPHIC"/>
</p:tagLst>
</file>

<file path=ppt/tags/tag16.xml><?xml version="1.0" encoding="utf-8"?>
<p:tagLst xmlns:p="http://schemas.openxmlformats.org/presentationml/2006/main">
  <p:tag name="MH_TYPE" val="#NeiR#"/>
  <p:tag name="MH_NUMBER" val="4"/>
  <p:tag name="MH" val="20160306144648"/>
  <p:tag name="MH_LIBRARY" val="GRAPHIC"/>
</p:tagLst>
</file>

<file path=ppt/tags/tag17.xml><?xml version="1.0" encoding="utf-8"?>
<p:tagLst xmlns:p="http://schemas.openxmlformats.org/presentationml/2006/main">
  <p:tag name="MH_TYPE" val="#NeiR#"/>
  <p:tag name="MH_NUMBER" val="4"/>
  <p:tag name="MH" val="20160306144648"/>
  <p:tag name="MH_LIBRARY" val="GRAPHIC"/>
</p:tagLst>
</file>

<file path=ppt/tags/tag18.xml><?xml version="1.0" encoding="utf-8"?>
<p:tagLst xmlns:p="http://schemas.openxmlformats.org/presentationml/2006/main">
  <p:tag name="MH_TYPE" val="#NeiR#"/>
  <p:tag name="MH_NUMBER" val="4"/>
  <p:tag name="MH" val="20160306144648"/>
  <p:tag name="MH_LIBRARY" val="GRAPHIC"/>
</p:tagLst>
</file>

<file path=ppt/tags/tag19.xml><?xml version="1.0" encoding="utf-8"?>
<p:tagLst xmlns:p="http://schemas.openxmlformats.org/presentationml/2006/main">
  <p:tag name="MH_TYPE" val="#NeiR#"/>
  <p:tag name="MH_NUMBER" val="4"/>
  <p:tag name="MH" val="20160306144648"/>
  <p:tag name="MH_LIBRARY" val="GRAPHIC"/>
</p:tagLst>
</file>

<file path=ppt/tags/tag2.xml><?xml version="1.0" encoding="utf-8"?>
<p:tagLst xmlns:p="http://schemas.openxmlformats.org/presentationml/2006/main">
  <p:tag name="MH_TYPE" val="#NeiR#"/>
  <p:tag name="MH_NUMBER" val="4"/>
  <p:tag name="MH" val="20160306144648"/>
  <p:tag name="MH_LIBRARY" val="GRAPHIC"/>
</p:tagLst>
</file>

<file path=ppt/tags/tag20.xml><?xml version="1.0" encoding="utf-8"?>
<p:tagLst xmlns:p="http://schemas.openxmlformats.org/presentationml/2006/main">
  <p:tag name="MH_TYPE" val="#NeiR#"/>
  <p:tag name="MH_NUMBER" val="4"/>
  <p:tag name="MH" val="20160306144648"/>
  <p:tag name="MH_LIBRARY" val="GRAPHIC"/>
</p:tagLst>
</file>

<file path=ppt/tags/tag21.xml><?xml version="1.0" encoding="utf-8"?>
<p:tagLst xmlns:p="http://schemas.openxmlformats.org/presentationml/2006/main">
  <p:tag name="MH_TYPE" val="#NeiR#"/>
  <p:tag name="MH_NUMBER" val="4"/>
  <p:tag name="MH" val="20160306144648"/>
  <p:tag name="MH_LIBRARY" val="GRAPHIC"/>
</p:tagLst>
</file>

<file path=ppt/tags/tag22.xml><?xml version="1.0" encoding="utf-8"?>
<p:tagLst xmlns:p="http://schemas.openxmlformats.org/presentationml/2006/main">
  <p:tag name="MH_TYPE" val="#NeiR#"/>
  <p:tag name="MH_NUMBER" val="4"/>
  <p:tag name="MH" val="20160306144648"/>
  <p:tag name="MH_LIBRARY" val="GRAPHIC"/>
</p:tagLst>
</file>

<file path=ppt/tags/tag23.xml><?xml version="1.0" encoding="utf-8"?>
<p:tagLst xmlns:p="http://schemas.openxmlformats.org/presentationml/2006/main">
  <p:tag name="MH_TYPE" val="#NeiR#"/>
  <p:tag name="MH_NUMBER" val="4"/>
  <p:tag name="MH" val="20160306144648"/>
  <p:tag name="MH_LIBRARY" val="GRAPHIC"/>
</p:tagLst>
</file>

<file path=ppt/tags/tag24.xml><?xml version="1.0" encoding="utf-8"?>
<p:tagLst xmlns:p="http://schemas.openxmlformats.org/presentationml/2006/main">
  <p:tag name="MH_TYPE" val="#NeiR#"/>
  <p:tag name="MH_NUMBER" val="4"/>
  <p:tag name="MH" val="20160306144648"/>
  <p:tag name="MH_LIBRARY" val="GRAPHIC"/>
</p:tagLst>
</file>

<file path=ppt/tags/tag25.xml><?xml version="1.0" encoding="utf-8"?>
<p:tagLst xmlns:p="http://schemas.openxmlformats.org/presentationml/2006/main">
  <p:tag name="KSO_WPP_MARK_KEY" val="8c0d1ba0-078f-478c-abae-61c405037c2d"/>
  <p:tag name="COMMONDATA" val="eyJoZGlkIjoiMTBmZDIzZTAzNjkzYjNiZGJiZjk0MDRmMzQ3OTk3YjEifQ=="/>
</p:tagLst>
</file>

<file path=ppt/tags/tag3.xml><?xml version="1.0" encoding="utf-8"?>
<p:tagLst xmlns:p="http://schemas.openxmlformats.org/presentationml/2006/main">
  <p:tag name="MH_TYPE" val="#NeiR#"/>
  <p:tag name="MH_NUMBER" val="4"/>
  <p:tag name="MH" val="20160306144648"/>
  <p:tag name="MH_LIBRARY" val="GRAPHIC"/>
</p:tagLst>
</file>

<file path=ppt/tags/tag4.xml><?xml version="1.0" encoding="utf-8"?>
<p:tagLst xmlns:p="http://schemas.openxmlformats.org/presentationml/2006/main">
  <p:tag name="MH_TYPE" val="#NeiR#"/>
  <p:tag name="MH_NUMBER" val="4"/>
  <p:tag name="MH" val="20160306144648"/>
  <p:tag name="MH_LIBRARY" val="GRAPHIC"/>
</p:tagLst>
</file>

<file path=ppt/tags/tag5.xml><?xml version="1.0" encoding="utf-8"?>
<p:tagLst xmlns:p="http://schemas.openxmlformats.org/presentationml/2006/main">
  <p:tag name="MH_TYPE" val="#NeiR#"/>
  <p:tag name="MH_NUMBER" val="4"/>
  <p:tag name="MH" val="20160306144648"/>
  <p:tag name="MH_LIBRARY" val="GRAPHIC"/>
</p:tagLst>
</file>

<file path=ppt/tags/tag6.xml><?xml version="1.0" encoding="utf-8"?>
<p:tagLst xmlns:p="http://schemas.openxmlformats.org/presentationml/2006/main">
  <p:tag name="MH_TYPE" val="#NeiR#"/>
  <p:tag name="MH_NUMBER" val="4"/>
  <p:tag name="MH" val="20160306144648"/>
  <p:tag name="MH_LIBRARY" val="GRAPHIC"/>
</p:tagLst>
</file>

<file path=ppt/tags/tag7.xml><?xml version="1.0" encoding="utf-8"?>
<p:tagLst xmlns:p="http://schemas.openxmlformats.org/presentationml/2006/main">
  <p:tag name="MH_TYPE" val="#NeiR#"/>
  <p:tag name="MH_NUMBER" val="4"/>
  <p:tag name="MH" val="20160306144648"/>
  <p:tag name="MH_LIBRARY" val="GRAPHIC"/>
</p:tagLst>
</file>

<file path=ppt/tags/tag8.xml><?xml version="1.0" encoding="utf-8"?>
<p:tagLst xmlns:p="http://schemas.openxmlformats.org/presentationml/2006/main">
  <p:tag name="MH_TYPE" val="#NeiR#"/>
  <p:tag name="MH_NUMBER" val="4"/>
  <p:tag name="MH" val="20160306144648"/>
  <p:tag name="MH_LIBRARY" val="GRAPHIC"/>
</p:tagLst>
</file>

<file path=ppt/tags/tag9.xml><?xml version="1.0" encoding="utf-8"?>
<p:tagLst xmlns:p="http://schemas.openxmlformats.org/presentationml/2006/main">
  <p:tag name="KSO_WM_UNIT_PLACING_PICTURE_USER_VIEWPORT" val="{&quot;height&quot;:2232,&quot;width&quot;:7356}"/>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lyr03zol">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4.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3375</Words>
  <Application>WPS 演示</Application>
  <PresentationFormat>全屏显示(16:9)</PresentationFormat>
  <Paragraphs>211</Paragraphs>
  <Slides>25</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25</vt:i4>
      </vt:variant>
    </vt:vector>
  </HeadingPairs>
  <TitlesOfParts>
    <vt:vector size="34" baseType="lpstr">
      <vt:lpstr>Arial</vt:lpstr>
      <vt:lpstr>宋体</vt:lpstr>
      <vt:lpstr>Wingdings</vt:lpstr>
      <vt:lpstr>Calibri</vt:lpstr>
      <vt:lpstr>微软雅黑</vt:lpstr>
      <vt:lpstr>Arial Unicode MS</vt:lpstr>
      <vt:lpstr>Arial</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elf</cp:lastModifiedBy>
  <cp:revision>96</cp:revision>
  <dcterms:created xsi:type="dcterms:W3CDTF">2016-03-02T14:31:00Z</dcterms:created>
  <dcterms:modified xsi:type="dcterms:W3CDTF">2022-11-21T05:46:30Z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5173D3CF9B364227A8EC6B6CF54A1010</vt:lpwstr>
  </property>
</Properties>
</file>